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325" r:id="rId3"/>
    <p:sldId id="329" r:id="rId4"/>
    <p:sldId id="340" r:id="rId5"/>
    <p:sldId id="347" r:id="rId6"/>
    <p:sldId id="341" r:id="rId7"/>
    <p:sldId id="352" r:id="rId8"/>
    <p:sldId id="337" r:id="rId9"/>
    <p:sldId id="279" r:id="rId10"/>
    <p:sldId id="358" r:id="rId11"/>
    <p:sldId id="353" r:id="rId12"/>
    <p:sldId id="331" r:id="rId13"/>
    <p:sldId id="332" r:id="rId14"/>
    <p:sldId id="346" r:id="rId15"/>
    <p:sldId id="356" r:id="rId16"/>
    <p:sldId id="348" r:id="rId17"/>
    <p:sldId id="314" r:id="rId18"/>
  </p:sldIdLst>
  <p:sldSz cx="9144000" cy="6858000" type="screen4x3"/>
  <p:notesSz cx="6954838" cy="9309100"/>
  <p:defaultTextStyle>
    <a:defPPr>
      <a:defRPr lang="en-US"/>
    </a:defPPr>
    <a:lvl1pPr algn="ctr" rtl="0" fontAlgn="base">
      <a:spcBef>
        <a:spcPct val="0"/>
      </a:spcBef>
      <a:spcAft>
        <a:spcPct val="0"/>
      </a:spcAft>
      <a:defRPr sz="2400" kern="1200">
        <a:solidFill>
          <a:schemeClr val="accent2"/>
        </a:solidFill>
        <a:latin typeface="Arial" charset="0"/>
        <a:ea typeface="+mn-ea"/>
        <a:cs typeface="+mn-cs"/>
      </a:defRPr>
    </a:lvl1pPr>
    <a:lvl2pPr marL="457200" algn="ctr" rtl="0" fontAlgn="base">
      <a:spcBef>
        <a:spcPct val="0"/>
      </a:spcBef>
      <a:spcAft>
        <a:spcPct val="0"/>
      </a:spcAft>
      <a:defRPr sz="2400" kern="1200">
        <a:solidFill>
          <a:schemeClr val="accent2"/>
        </a:solidFill>
        <a:latin typeface="Arial" charset="0"/>
        <a:ea typeface="+mn-ea"/>
        <a:cs typeface="+mn-cs"/>
      </a:defRPr>
    </a:lvl2pPr>
    <a:lvl3pPr marL="914400" algn="ctr" rtl="0" fontAlgn="base">
      <a:spcBef>
        <a:spcPct val="0"/>
      </a:spcBef>
      <a:spcAft>
        <a:spcPct val="0"/>
      </a:spcAft>
      <a:defRPr sz="2400" kern="1200">
        <a:solidFill>
          <a:schemeClr val="accent2"/>
        </a:solidFill>
        <a:latin typeface="Arial" charset="0"/>
        <a:ea typeface="+mn-ea"/>
        <a:cs typeface="+mn-cs"/>
      </a:defRPr>
    </a:lvl3pPr>
    <a:lvl4pPr marL="1371600" algn="ctr" rtl="0" fontAlgn="base">
      <a:spcBef>
        <a:spcPct val="0"/>
      </a:spcBef>
      <a:spcAft>
        <a:spcPct val="0"/>
      </a:spcAft>
      <a:defRPr sz="2400" kern="1200">
        <a:solidFill>
          <a:schemeClr val="accent2"/>
        </a:solidFill>
        <a:latin typeface="Arial" charset="0"/>
        <a:ea typeface="+mn-ea"/>
        <a:cs typeface="+mn-cs"/>
      </a:defRPr>
    </a:lvl4pPr>
    <a:lvl5pPr marL="1828800" algn="ctr" rtl="0" fontAlgn="base">
      <a:spcBef>
        <a:spcPct val="0"/>
      </a:spcBef>
      <a:spcAft>
        <a:spcPct val="0"/>
      </a:spcAft>
      <a:defRPr sz="2400" kern="1200">
        <a:solidFill>
          <a:schemeClr val="accent2"/>
        </a:solidFill>
        <a:latin typeface="Arial" charset="0"/>
        <a:ea typeface="+mn-ea"/>
        <a:cs typeface="+mn-cs"/>
      </a:defRPr>
    </a:lvl5pPr>
    <a:lvl6pPr marL="2286000" algn="l" defTabSz="914400" rtl="0" eaLnBrk="1" latinLnBrk="0" hangingPunct="1">
      <a:defRPr sz="2400" kern="1200">
        <a:solidFill>
          <a:schemeClr val="accent2"/>
        </a:solidFill>
        <a:latin typeface="Arial" charset="0"/>
        <a:ea typeface="+mn-ea"/>
        <a:cs typeface="+mn-cs"/>
      </a:defRPr>
    </a:lvl6pPr>
    <a:lvl7pPr marL="2743200" algn="l" defTabSz="914400" rtl="0" eaLnBrk="1" latinLnBrk="0" hangingPunct="1">
      <a:defRPr sz="2400" kern="1200">
        <a:solidFill>
          <a:schemeClr val="accent2"/>
        </a:solidFill>
        <a:latin typeface="Arial" charset="0"/>
        <a:ea typeface="+mn-ea"/>
        <a:cs typeface="+mn-cs"/>
      </a:defRPr>
    </a:lvl7pPr>
    <a:lvl8pPr marL="3200400" algn="l" defTabSz="914400" rtl="0" eaLnBrk="1" latinLnBrk="0" hangingPunct="1">
      <a:defRPr sz="2400" kern="1200">
        <a:solidFill>
          <a:schemeClr val="accent2"/>
        </a:solidFill>
        <a:latin typeface="Arial" charset="0"/>
        <a:ea typeface="+mn-ea"/>
        <a:cs typeface="+mn-cs"/>
      </a:defRPr>
    </a:lvl8pPr>
    <a:lvl9pPr marL="3657600" algn="l" defTabSz="914400" rtl="0" eaLnBrk="1" latinLnBrk="0" hangingPunct="1">
      <a:defRPr sz="2400" kern="1200">
        <a:solidFill>
          <a:schemeClr val="accent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6699FF"/>
    <a:srgbClr val="CCFFFF"/>
    <a:srgbClr val="99FFCC"/>
    <a:srgbClr val="FFFFCC"/>
    <a:srgbClr val="FFCCFF"/>
    <a:srgbClr val="006600"/>
    <a:srgbClr val="CCFFCC"/>
    <a:srgbClr val="050000"/>
    <a:srgbClr val="0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88861" autoAdjust="0"/>
  </p:normalViewPr>
  <p:slideViewPr>
    <p:cSldViewPr>
      <p:cViewPr>
        <p:scale>
          <a:sx n="82" d="100"/>
          <a:sy n="82" d="100"/>
        </p:scale>
        <p:origin x="1555" y="-146"/>
      </p:cViewPr>
      <p:guideLst>
        <p:guide orient="horz" pos="2160"/>
        <p:guide pos="2880"/>
      </p:guideLst>
    </p:cSldViewPr>
  </p:slideViewPr>
  <p:outlineViewPr>
    <p:cViewPr>
      <p:scale>
        <a:sx n="100" d="100"/>
        <a:sy n="100" d="100"/>
      </p:scale>
      <p:origin x="0" y="0"/>
    </p:cViewPr>
    <p:sldLst>
      <p:sld r:id="rId1" collapse="1"/>
    </p:sldLst>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5" d="100"/>
          <a:sy n="65" d="100"/>
        </p:scale>
        <p:origin x="3132" y="19"/>
      </p:cViewPr>
      <p:guideLst>
        <p:guide orient="horz" pos="2932"/>
        <p:guide pos="2191"/>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9" tIns="46544" rIns="93089" bIns="46544" numCol="1" anchor="t" anchorCtr="0" compatLnSpc="1">
            <a:prstTxWarp prst="textNoShape">
              <a:avLst/>
            </a:prstTxWarp>
          </a:bodyPr>
          <a:lstStyle>
            <a:lvl1pPr algn="l" defTabSz="930996">
              <a:defRPr sz="1200">
                <a:solidFill>
                  <a:schemeClr val="tx1"/>
                </a:solidFill>
                <a:latin typeface="Times New Roman" charset="0"/>
              </a:defRPr>
            </a:lvl1pPr>
          </a:lstStyle>
          <a:p>
            <a:pPr>
              <a:defRPr/>
            </a:pPr>
            <a:endParaRPr lang="en-US"/>
          </a:p>
        </p:txBody>
      </p:sp>
      <p:sp>
        <p:nvSpPr>
          <p:cNvPr id="31747" name="Rectangle 3"/>
          <p:cNvSpPr>
            <a:spLocks noGrp="1" noChangeArrowheads="1"/>
          </p:cNvSpPr>
          <p:nvPr>
            <p:ph type="dt" sz="quarter" idx="1"/>
          </p:nvPr>
        </p:nvSpPr>
        <p:spPr bwMode="auto">
          <a:xfrm>
            <a:off x="3940774" y="1"/>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9" tIns="46544" rIns="93089" bIns="46544" numCol="1" anchor="t" anchorCtr="0" compatLnSpc="1">
            <a:prstTxWarp prst="textNoShape">
              <a:avLst/>
            </a:prstTxWarp>
          </a:bodyPr>
          <a:lstStyle>
            <a:lvl1pPr algn="r" defTabSz="930996">
              <a:defRPr sz="1200">
                <a:solidFill>
                  <a:schemeClr val="tx1"/>
                </a:solidFill>
                <a:latin typeface="Times New Roman" charset="0"/>
              </a:defRPr>
            </a:lvl1pPr>
          </a:lstStyle>
          <a:p>
            <a:pPr>
              <a:defRPr/>
            </a:pPr>
            <a:endParaRPr lang="en-US"/>
          </a:p>
        </p:txBody>
      </p:sp>
      <p:sp>
        <p:nvSpPr>
          <p:cNvPr id="31748" name="Rectangle 4"/>
          <p:cNvSpPr>
            <a:spLocks noGrp="1" noChangeArrowheads="1"/>
          </p:cNvSpPr>
          <p:nvPr>
            <p:ph type="ftr" sz="quarter" idx="2"/>
          </p:nvPr>
        </p:nvSpPr>
        <p:spPr bwMode="auto">
          <a:xfrm>
            <a:off x="0" y="8844261"/>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9" tIns="46544" rIns="93089" bIns="46544" numCol="1" anchor="b" anchorCtr="0" compatLnSpc="1">
            <a:prstTxWarp prst="textNoShape">
              <a:avLst/>
            </a:prstTxWarp>
          </a:bodyPr>
          <a:lstStyle>
            <a:lvl1pPr algn="l" defTabSz="930996">
              <a:defRPr sz="1200">
                <a:solidFill>
                  <a:schemeClr val="tx1"/>
                </a:solidFill>
                <a:latin typeface="Times New Roman" charset="0"/>
              </a:defRPr>
            </a:lvl1pPr>
          </a:lstStyle>
          <a:p>
            <a:pPr>
              <a:defRPr/>
            </a:pPr>
            <a:endParaRPr lang="en-US"/>
          </a:p>
        </p:txBody>
      </p:sp>
      <p:sp>
        <p:nvSpPr>
          <p:cNvPr id="31749" name="Rectangle 5"/>
          <p:cNvSpPr>
            <a:spLocks noGrp="1" noChangeArrowheads="1"/>
          </p:cNvSpPr>
          <p:nvPr>
            <p:ph type="sldNum" sz="quarter" idx="3"/>
          </p:nvPr>
        </p:nvSpPr>
        <p:spPr bwMode="auto">
          <a:xfrm>
            <a:off x="3940774" y="8844261"/>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9" tIns="46544" rIns="93089" bIns="46544" numCol="1" anchor="b" anchorCtr="0" compatLnSpc="1">
            <a:prstTxWarp prst="textNoShape">
              <a:avLst/>
            </a:prstTxWarp>
          </a:bodyPr>
          <a:lstStyle>
            <a:lvl1pPr algn="r" defTabSz="930996">
              <a:defRPr sz="1200">
                <a:solidFill>
                  <a:schemeClr val="tx1"/>
                </a:solidFill>
                <a:latin typeface="Times New Roman" charset="0"/>
              </a:defRPr>
            </a:lvl1pPr>
          </a:lstStyle>
          <a:p>
            <a:pPr>
              <a:defRPr/>
            </a:pPr>
            <a:fld id="{318B2543-438E-4FD5-A67E-B2A21A052659}" type="slidenum">
              <a:rPr lang="en-US"/>
              <a:pPr>
                <a:defRPr/>
              </a:pPr>
              <a:t>‹#›</a:t>
            </a:fld>
            <a:endParaRPr lang="en-US" dirty="0"/>
          </a:p>
        </p:txBody>
      </p:sp>
    </p:spTree>
    <p:extLst>
      <p:ext uri="{BB962C8B-B14F-4D97-AF65-F5344CB8AC3E}">
        <p14:creationId xmlns:p14="http://schemas.microsoft.com/office/powerpoint/2010/main" val="1394962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9" tIns="46544" rIns="93089" bIns="46544" numCol="1" anchor="t" anchorCtr="0" compatLnSpc="1">
            <a:prstTxWarp prst="textNoShape">
              <a:avLst/>
            </a:prstTxWarp>
          </a:bodyPr>
          <a:lstStyle>
            <a:lvl1pPr algn="l" defTabSz="930996">
              <a:defRPr sz="1200">
                <a:solidFill>
                  <a:schemeClr val="tx1"/>
                </a:solidFill>
                <a:latin typeface="Times New Roman" charset="0"/>
              </a:defRPr>
            </a:lvl1pPr>
          </a:lstStyle>
          <a:p>
            <a:pPr>
              <a:defRPr/>
            </a:pPr>
            <a:endParaRPr lang="en-US"/>
          </a:p>
        </p:txBody>
      </p:sp>
      <p:sp>
        <p:nvSpPr>
          <p:cNvPr id="3075" name="Rectangle 3"/>
          <p:cNvSpPr>
            <a:spLocks noGrp="1" noChangeArrowheads="1"/>
          </p:cNvSpPr>
          <p:nvPr>
            <p:ph type="dt" idx="1"/>
          </p:nvPr>
        </p:nvSpPr>
        <p:spPr bwMode="auto">
          <a:xfrm>
            <a:off x="3940774" y="1"/>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9" tIns="46544" rIns="93089" bIns="46544" numCol="1" anchor="t" anchorCtr="0" compatLnSpc="1">
            <a:prstTxWarp prst="textNoShape">
              <a:avLst/>
            </a:prstTxWarp>
          </a:bodyPr>
          <a:lstStyle>
            <a:lvl1pPr algn="r" defTabSz="930996">
              <a:defRPr sz="1200">
                <a:solidFill>
                  <a:schemeClr val="tx1"/>
                </a:solidFill>
                <a:latin typeface="Times New Roman"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52525" y="698500"/>
            <a:ext cx="4651375" cy="3489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26708" y="4422131"/>
            <a:ext cx="5101422" cy="418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9" tIns="46544" rIns="93089" bIns="465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4261"/>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9" tIns="46544" rIns="93089" bIns="46544" numCol="1" anchor="b" anchorCtr="0" compatLnSpc="1">
            <a:prstTxWarp prst="textNoShape">
              <a:avLst/>
            </a:prstTxWarp>
          </a:bodyPr>
          <a:lstStyle>
            <a:lvl1pPr algn="l" defTabSz="930996">
              <a:defRPr sz="1200">
                <a:solidFill>
                  <a:schemeClr val="tx1"/>
                </a:solidFill>
                <a:latin typeface="Times New Roman" charset="0"/>
              </a:defRPr>
            </a:lvl1pPr>
          </a:lstStyle>
          <a:p>
            <a:pPr>
              <a:defRPr/>
            </a:pPr>
            <a:endParaRPr lang="en-US"/>
          </a:p>
        </p:txBody>
      </p:sp>
      <p:sp>
        <p:nvSpPr>
          <p:cNvPr id="3079" name="Rectangle 7"/>
          <p:cNvSpPr>
            <a:spLocks noGrp="1" noChangeArrowheads="1"/>
          </p:cNvSpPr>
          <p:nvPr>
            <p:ph type="sldNum" sz="quarter" idx="5"/>
          </p:nvPr>
        </p:nvSpPr>
        <p:spPr bwMode="auto">
          <a:xfrm>
            <a:off x="3940774" y="8844261"/>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9" tIns="46544" rIns="93089" bIns="46544" numCol="1" anchor="b" anchorCtr="0" compatLnSpc="1">
            <a:prstTxWarp prst="textNoShape">
              <a:avLst/>
            </a:prstTxWarp>
          </a:bodyPr>
          <a:lstStyle>
            <a:lvl1pPr algn="r" defTabSz="930996">
              <a:defRPr sz="1200">
                <a:solidFill>
                  <a:schemeClr val="tx1"/>
                </a:solidFill>
                <a:latin typeface="Times New Roman" charset="0"/>
              </a:defRPr>
            </a:lvl1pPr>
          </a:lstStyle>
          <a:p>
            <a:pPr>
              <a:defRPr/>
            </a:pPr>
            <a:fld id="{1E1F3AF9-6D9A-4798-914D-2F9B12582FD0}" type="slidenum">
              <a:rPr lang="en-US"/>
              <a:pPr>
                <a:defRPr/>
              </a:pPr>
              <a:t>‹#›</a:t>
            </a:fld>
            <a:endParaRPr lang="en-US" dirty="0"/>
          </a:p>
        </p:txBody>
      </p:sp>
    </p:spTree>
    <p:extLst>
      <p:ext uri="{BB962C8B-B14F-4D97-AF65-F5344CB8AC3E}">
        <p14:creationId xmlns:p14="http://schemas.microsoft.com/office/powerpoint/2010/main" val="1469804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30996" eaLnBrk="0" hangingPunct="0">
              <a:defRPr sz="2300">
                <a:solidFill>
                  <a:schemeClr val="accent2"/>
                </a:solidFill>
                <a:latin typeface="Arial" charset="0"/>
              </a:defRPr>
            </a:lvl1pPr>
            <a:lvl2pPr marL="714272" indent="-274720" defTabSz="930996" eaLnBrk="0" hangingPunct="0">
              <a:defRPr sz="2300">
                <a:solidFill>
                  <a:schemeClr val="accent2"/>
                </a:solidFill>
                <a:latin typeface="Arial" charset="0"/>
              </a:defRPr>
            </a:lvl2pPr>
            <a:lvl3pPr marL="1098880" indent="-219776" defTabSz="930996" eaLnBrk="0" hangingPunct="0">
              <a:defRPr sz="2300">
                <a:solidFill>
                  <a:schemeClr val="accent2"/>
                </a:solidFill>
                <a:latin typeface="Arial" charset="0"/>
              </a:defRPr>
            </a:lvl3pPr>
            <a:lvl4pPr marL="1538432" indent="-219776" defTabSz="930996" eaLnBrk="0" hangingPunct="0">
              <a:defRPr sz="2300">
                <a:solidFill>
                  <a:schemeClr val="accent2"/>
                </a:solidFill>
                <a:latin typeface="Arial" charset="0"/>
              </a:defRPr>
            </a:lvl4pPr>
            <a:lvl5pPr marL="1977984" indent="-219776" defTabSz="930996" eaLnBrk="0" hangingPunct="0">
              <a:defRPr sz="2300">
                <a:solidFill>
                  <a:schemeClr val="accent2"/>
                </a:solidFill>
                <a:latin typeface="Arial" charset="0"/>
              </a:defRPr>
            </a:lvl5pPr>
            <a:lvl6pPr marL="2417536" indent="-219776" algn="ctr" defTabSz="930996" eaLnBrk="0" fontAlgn="base" hangingPunct="0">
              <a:spcBef>
                <a:spcPct val="0"/>
              </a:spcBef>
              <a:spcAft>
                <a:spcPct val="0"/>
              </a:spcAft>
              <a:defRPr sz="2300">
                <a:solidFill>
                  <a:schemeClr val="accent2"/>
                </a:solidFill>
                <a:latin typeface="Arial" charset="0"/>
              </a:defRPr>
            </a:lvl6pPr>
            <a:lvl7pPr marL="2857089" indent="-219776" algn="ctr" defTabSz="930996" eaLnBrk="0" fontAlgn="base" hangingPunct="0">
              <a:spcBef>
                <a:spcPct val="0"/>
              </a:spcBef>
              <a:spcAft>
                <a:spcPct val="0"/>
              </a:spcAft>
              <a:defRPr sz="2300">
                <a:solidFill>
                  <a:schemeClr val="accent2"/>
                </a:solidFill>
                <a:latin typeface="Arial" charset="0"/>
              </a:defRPr>
            </a:lvl7pPr>
            <a:lvl8pPr marL="3296641" indent="-219776" algn="ctr" defTabSz="930996" eaLnBrk="0" fontAlgn="base" hangingPunct="0">
              <a:spcBef>
                <a:spcPct val="0"/>
              </a:spcBef>
              <a:spcAft>
                <a:spcPct val="0"/>
              </a:spcAft>
              <a:defRPr sz="2300">
                <a:solidFill>
                  <a:schemeClr val="accent2"/>
                </a:solidFill>
                <a:latin typeface="Arial" charset="0"/>
              </a:defRPr>
            </a:lvl8pPr>
            <a:lvl9pPr marL="3736193" indent="-219776" algn="ctr" defTabSz="930996" eaLnBrk="0" fontAlgn="base" hangingPunct="0">
              <a:spcBef>
                <a:spcPct val="0"/>
              </a:spcBef>
              <a:spcAft>
                <a:spcPct val="0"/>
              </a:spcAft>
              <a:defRPr sz="2300">
                <a:solidFill>
                  <a:schemeClr val="accent2"/>
                </a:solidFill>
                <a:latin typeface="Arial" charset="0"/>
              </a:defRPr>
            </a:lvl9pPr>
          </a:lstStyle>
          <a:p>
            <a:pPr eaLnBrk="1" hangingPunct="1"/>
            <a:fld id="{6365BA4B-3B39-48A0-AED2-5D96DA339146}" type="slidenum">
              <a:rPr lang="en-US" sz="1200">
                <a:solidFill>
                  <a:schemeClr val="tx1"/>
                </a:solidFill>
                <a:latin typeface="Times New Roman" pitchFamily="18" charset="0"/>
              </a:rPr>
              <a:pPr eaLnBrk="1" hangingPunct="1"/>
              <a:t>1</a:t>
            </a:fld>
            <a:endParaRPr lang="en-US" sz="1200">
              <a:solidFill>
                <a:schemeClr val="tx1"/>
              </a:solidFill>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1159140" y="4422131"/>
            <a:ext cx="4868990" cy="4188171"/>
          </a:xfrm>
          <a:noFill/>
        </p:spPr>
        <p:txBody>
          <a:bodyPr/>
          <a:lstStyle/>
          <a:p>
            <a:pPr algn="just" eaLnBrk="1" hangingPunct="1"/>
            <a:r>
              <a:rPr lang="en-US" sz="1100">
                <a:latin typeface="Arial" charset="0"/>
                <a:cs typeface="Arial" charset="0"/>
              </a:rPr>
              <a:t>A computer graphic (CG) image displays a three-dimensional (3D) object, as realistically as possible, on a 2D computer screen. </a:t>
            </a:r>
            <a:r>
              <a:rPr lang="en-US" sz="1100">
                <a:latin typeface="Arial" charset="0"/>
              </a:rPr>
              <a:t>In this presentation, we will demonstrate 3D geometry math modeling and visualization, including rendering at the individual pixel level. In so doing, we will introduce new alternatives to both classic and contemporary solutions to the classic problems of computer graphics.</a:t>
            </a:r>
            <a:r>
              <a:rPr lang="en-US" sz="1100">
                <a:latin typeface="Arial" charset="0"/>
                <a:cs typeface="Arial" charset="0"/>
              </a:rPr>
              <a:t> All of the “alternate” solutions herein are new. Whereas some offer additional insight and complement contemporary methods, others offer either increased computational efficiency or increased rendering accuracy. </a:t>
            </a:r>
          </a:p>
          <a:p>
            <a:pPr algn="just" eaLnBrk="1" hangingPunct="1"/>
            <a:endParaRPr lang="en-US" sz="1100">
              <a:latin typeface="Arial" charset="0"/>
              <a:cs typeface="Arial" charset="0"/>
            </a:endParaRPr>
          </a:p>
          <a:p>
            <a:pPr eaLnBrk="1" hangingPunct="1"/>
            <a:endParaRPr lang="en-US" sz="110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r>
              <a:rPr lang="en-US" sz="1100">
                <a:latin typeface="Arial" charset="0"/>
              </a:rPr>
              <a:t>Here we provide concise summaries of the well-known “Z-buffer” and "Ray-casting" rendering algorithms, supplemented with a suggested "polygon-pipeline filter" generally applicable to either method. The filter includes the "screen-cone criterion" to avoid many unnecessary operations. Along the way, we highlight in red those aspects of the algorithm which will make use of the newer methods herein. Specifically the pixel shading operation includes the "pyranometer ambient lighting foundation" described later herein.</a:t>
            </a:r>
          </a:p>
          <a:p>
            <a:pPr algn="just" eaLnBrk="1" hangingPunct="1"/>
            <a:endParaRPr lang="en-US" sz="1100">
              <a:latin typeface="Arial" charset="0"/>
            </a:endParaRPr>
          </a:p>
          <a:p>
            <a:pPr algn="just" eaLnBrk="1" hangingPunct="1"/>
            <a:r>
              <a:rPr lang="en-US" sz="1100">
                <a:latin typeface="Arial" charset="0"/>
              </a:rPr>
              <a:t>With z-buffering, for every polygon fully or partially displayed on the screen, we must test every applicable pixel. In working our way from entire objects down to the pixel level, we first take the opportunity to avoid the myriad calculations for any object having a “bounding box” that doesn’t overlap the screen. The same exclusion test is applied to quadragons, ultimately yielding an applicable “pixel box,” within which we then test for “point in polygon.” Upon passing all tests, we are ready to interpolate key properties (i.e., z-coordinate), at the pixel (p), given the properties at the three vertices of the applicable trigon for the quadragon at hand. Finally, we compute the diffuse and specular reflections at the pixel and assign a pixel color. </a:t>
            </a:r>
          </a:p>
          <a:p>
            <a:pPr algn="just" eaLnBrk="1" hangingPunct="1"/>
            <a:endParaRPr lang="en-US" sz="1100">
              <a:latin typeface="Arial" charset="0"/>
            </a:endParaRPr>
          </a:p>
          <a:p>
            <a:pPr algn="just" eaLnBrk="1" hangingPunct="1"/>
            <a:r>
              <a:rPr lang="en-US" sz="1100">
                <a:latin typeface="Arial" charset="0"/>
              </a:rPr>
              <a:t>Whereas z-buffering visits each polygon, ray casting visits each pixel. But either method encounters the classic problems of "point in polygon" and "inter-vertex interpolation." We next propose efficient, vector-based solutions thereof.</a:t>
            </a:r>
          </a:p>
          <a:p>
            <a:endParaRPr lang="en-US" sz="1100"/>
          </a:p>
        </p:txBody>
      </p:sp>
      <p:sp>
        <p:nvSpPr>
          <p:cNvPr id="4" name="Slide Number Placeholder 3"/>
          <p:cNvSpPr>
            <a:spLocks noGrp="1"/>
          </p:cNvSpPr>
          <p:nvPr>
            <p:ph type="sldNum" sz="quarter" idx="10"/>
          </p:nvPr>
        </p:nvSpPr>
        <p:spPr/>
        <p:txBody>
          <a:bodyPr/>
          <a:lstStyle/>
          <a:p>
            <a:pPr>
              <a:defRPr/>
            </a:pPr>
            <a:fld id="{1E1F3AF9-6D9A-4798-914D-2F9B12582FD0}" type="slidenum">
              <a:rPr lang="en-US" smtClean="0"/>
              <a:pPr>
                <a:defRPr/>
              </a:pPr>
              <a:t>10</a:t>
            </a:fld>
            <a:endParaRPr lang="en-US" dirty="0"/>
          </a:p>
        </p:txBody>
      </p:sp>
    </p:spTree>
    <p:extLst>
      <p:ext uri="{BB962C8B-B14F-4D97-AF65-F5344CB8AC3E}">
        <p14:creationId xmlns:p14="http://schemas.microsoft.com/office/powerpoint/2010/main" val="3895705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algn="just" eaLnBrk="1" hangingPunct="1">
              <a:lnSpc>
                <a:spcPct val="115000"/>
              </a:lnSpc>
            </a:pPr>
            <a:r>
              <a:rPr lang="en-US">
                <a:latin typeface="Arial" charset="0"/>
              </a:rPr>
              <a:t>The classic solutions to the classic “Point-in-Polygon” problem often take a cumbersome algebraic form, or a trigonometric form which requires computations at all three or four vertices. The contemporary solution makes use of </a:t>
            </a:r>
            <a:r>
              <a:rPr lang="en-US" i="1">
                <a:latin typeface="Arial" charset="0"/>
              </a:rPr>
              <a:t>barycentric coordinates</a:t>
            </a:r>
            <a:r>
              <a:rPr lang="en-US">
                <a:latin typeface="Arial" charset="0"/>
              </a:rPr>
              <a:t> (BC), deeming the point (p) as “outside” upon finding any barycentric coordinate to be negative. The present vector-based alternative, having equal computational efficiency to the BC method, deems the point (p) outside if a simple vector operation for any polygon edge vector yields a negative result. We postulate that the vector-based method is applicable to any convex polygon.</a:t>
            </a:r>
            <a:endParaRPr lang="en-US">
              <a:latin typeface="Times New Roman" pitchFamily="18" charset="0"/>
            </a:endParaRPr>
          </a:p>
        </p:txBody>
      </p:sp>
      <p:sp>
        <p:nvSpPr>
          <p:cNvPr id="30724" name="Slide Number Placeholder 3"/>
          <p:cNvSpPr>
            <a:spLocks noGrp="1"/>
          </p:cNvSpPr>
          <p:nvPr>
            <p:ph type="sldNum" sz="quarter" idx="5"/>
          </p:nvPr>
        </p:nvSpPr>
        <p:spPr>
          <a:noFill/>
        </p:spPr>
        <p:txBody>
          <a:bodyPr/>
          <a:lstStyle>
            <a:lvl1pPr defTabSz="930996" eaLnBrk="0" hangingPunct="0">
              <a:defRPr sz="2300">
                <a:solidFill>
                  <a:schemeClr val="accent2"/>
                </a:solidFill>
                <a:latin typeface="Arial" charset="0"/>
              </a:defRPr>
            </a:lvl1pPr>
            <a:lvl2pPr marL="714272" indent="-274720" defTabSz="930996" eaLnBrk="0" hangingPunct="0">
              <a:defRPr sz="2300">
                <a:solidFill>
                  <a:schemeClr val="accent2"/>
                </a:solidFill>
                <a:latin typeface="Arial" charset="0"/>
              </a:defRPr>
            </a:lvl2pPr>
            <a:lvl3pPr marL="1098880" indent="-219776" defTabSz="930996" eaLnBrk="0" hangingPunct="0">
              <a:defRPr sz="2300">
                <a:solidFill>
                  <a:schemeClr val="accent2"/>
                </a:solidFill>
                <a:latin typeface="Arial" charset="0"/>
              </a:defRPr>
            </a:lvl3pPr>
            <a:lvl4pPr marL="1538432" indent="-219776" defTabSz="930996" eaLnBrk="0" hangingPunct="0">
              <a:defRPr sz="2300">
                <a:solidFill>
                  <a:schemeClr val="accent2"/>
                </a:solidFill>
                <a:latin typeface="Arial" charset="0"/>
              </a:defRPr>
            </a:lvl4pPr>
            <a:lvl5pPr marL="1977984" indent="-219776" defTabSz="930996" eaLnBrk="0" hangingPunct="0">
              <a:defRPr sz="2300">
                <a:solidFill>
                  <a:schemeClr val="accent2"/>
                </a:solidFill>
                <a:latin typeface="Arial" charset="0"/>
              </a:defRPr>
            </a:lvl5pPr>
            <a:lvl6pPr marL="2417536" indent="-219776" algn="ctr" defTabSz="930996" eaLnBrk="0" fontAlgn="base" hangingPunct="0">
              <a:spcBef>
                <a:spcPct val="0"/>
              </a:spcBef>
              <a:spcAft>
                <a:spcPct val="0"/>
              </a:spcAft>
              <a:defRPr sz="2300">
                <a:solidFill>
                  <a:schemeClr val="accent2"/>
                </a:solidFill>
                <a:latin typeface="Arial" charset="0"/>
              </a:defRPr>
            </a:lvl6pPr>
            <a:lvl7pPr marL="2857089" indent="-219776" algn="ctr" defTabSz="930996" eaLnBrk="0" fontAlgn="base" hangingPunct="0">
              <a:spcBef>
                <a:spcPct val="0"/>
              </a:spcBef>
              <a:spcAft>
                <a:spcPct val="0"/>
              </a:spcAft>
              <a:defRPr sz="2300">
                <a:solidFill>
                  <a:schemeClr val="accent2"/>
                </a:solidFill>
                <a:latin typeface="Arial" charset="0"/>
              </a:defRPr>
            </a:lvl7pPr>
            <a:lvl8pPr marL="3296641" indent="-219776" algn="ctr" defTabSz="930996" eaLnBrk="0" fontAlgn="base" hangingPunct="0">
              <a:spcBef>
                <a:spcPct val="0"/>
              </a:spcBef>
              <a:spcAft>
                <a:spcPct val="0"/>
              </a:spcAft>
              <a:defRPr sz="2300">
                <a:solidFill>
                  <a:schemeClr val="accent2"/>
                </a:solidFill>
                <a:latin typeface="Arial" charset="0"/>
              </a:defRPr>
            </a:lvl8pPr>
            <a:lvl9pPr marL="3736193" indent="-219776" algn="ctr" defTabSz="930996" eaLnBrk="0" fontAlgn="base" hangingPunct="0">
              <a:spcBef>
                <a:spcPct val="0"/>
              </a:spcBef>
              <a:spcAft>
                <a:spcPct val="0"/>
              </a:spcAft>
              <a:defRPr sz="2300">
                <a:solidFill>
                  <a:schemeClr val="accent2"/>
                </a:solidFill>
                <a:latin typeface="Arial" charset="0"/>
              </a:defRPr>
            </a:lvl9pPr>
          </a:lstStyle>
          <a:p>
            <a:pPr eaLnBrk="1" hangingPunct="1"/>
            <a:fld id="{DDB0DA23-8667-4C5D-9595-4AE9253014BE}" type="slidenum">
              <a:rPr lang="en-US" sz="1200">
                <a:solidFill>
                  <a:schemeClr val="tx1"/>
                </a:solidFill>
                <a:latin typeface="Times New Roman" pitchFamily="18" charset="0"/>
              </a:rPr>
              <a:pPr eaLnBrk="1" hangingPunct="1"/>
              <a:t>11</a:t>
            </a:fld>
            <a:endParaRPr lang="en-US" sz="1200">
              <a:solidFill>
                <a:schemeClr val="tx1"/>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0996" eaLnBrk="0" hangingPunct="0">
              <a:defRPr sz="2300">
                <a:solidFill>
                  <a:schemeClr val="accent2"/>
                </a:solidFill>
                <a:latin typeface="Arial" charset="0"/>
              </a:defRPr>
            </a:lvl1pPr>
            <a:lvl2pPr marL="714272" indent="-274720" defTabSz="930996" eaLnBrk="0" hangingPunct="0">
              <a:defRPr sz="2300">
                <a:solidFill>
                  <a:schemeClr val="accent2"/>
                </a:solidFill>
                <a:latin typeface="Arial" charset="0"/>
              </a:defRPr>
            </a:lvl2pPr>
            <a:lvl3pPr marL="1098880" indent="-219776" defTabSz="930996" eaLnBrk="0" hangingPunct="0">
              <a:defRPr sz="2300">
                <a:solidFill>
                  <a:schemeClr val="accent2"/>
                </a:solidFill>
                <a:latin typeface="Arial" charset="0"/>
              </a:defRPr>
            </a:lvl3pPr>
            <a:lvl4pPr marL="1538432" indent="-219776" defTabSz="930996" eaLnBrk="0" hangingPunct="0">
              <a:defRPr sz="2300">
                <a:solidFill>
                  <a:schemeClr val="accent2"/>
                </a:solidFill>
                <a:latin typeface="Arial" charset="0"/>
              </a:defRPr>
            </a:lvl4pPr>
            <a:lvl5pPr marL="1977984" indent="-219776" defTabSz="930996" eaLnBrk="0" hangingPunct="0">
              <a:defRPr sz="2300">
                <a:solidFill>
                  <a:schemeClr val="accent2"/>
                </a:solidFill>
                <a:latin typeface="Arial" charset="0"/>
              </a:defRPr>
            </a:lvl5pPr>
            <a:lvl6pPr marL="2417536" indent="-219776" algn="ctr" defTabSz="930996" eaLnBrk="0" fontAlgn="base" hangingPunct="0">
              <a:spcBef>
                <a:spcPct val="0"/>
              </a:spcBef>
              <a:spcAft>
                <a:spcPct val="0"/>
              </a:spcAft>
              <a:defRPr sz="2300">
                <a:solidFill>
                  <a:schemeClr val="accent2"/>
                </a:solidFill>
                <a:latin typeface="Arial" charset="0"/>
              </a:defRPr>
            </a:lvl6pPr>
            <a:lvl7pPr marL="2857089" indent="-219776" algn="ctr" defTabSz="930996" eaLnBrk="0" fontAlgn="base" hangingPunct="0">
              <a:spcBef>
                <a:spcPct val="0"/>
              </a:spcBef>
              <a:spcAft>
                <a:spcPct val="0"/>
              </a:spcAft>
              <a:defRPr sz="2300">
                <a:solidFill>
                  <a:schemeClr val="accent2"/>
                </a:solidFill>
                <a:latin typeface="Arial" charset="0"/>
              </a:defRPr>
            </a:lvl7pPr>
            <a:lvl8pPr marL="3296641" indent="-219776" algn="ctr" defTabSz="930996" eaLnBrk="0" fontAlgn="base" hangingPunct="0">
              <a:spcBef>
                <a:spcPct val="0"/>
              </a:spcBef>
              <a:spcAft>
                <a:spcPct val="0"/>
              </a:spcAft>
              <a:defRPr sz="2300">
                <a:solidFill>
                  <a:schemeClr val="accent2"/>
                </a:solidFill>
                <a:latin typeface="Arial" charset="0"/>
              </a:defRPr>
            </a:lvl8pPr>
            <a:lvl9pPr marL="3736193" indent="-219776" algn="ctr" defTabSz="930996" eaLnBrk="0" fontAlgn="base" hangingPunct="0">
              <a:spcBef>
                <a:spcPct val="0"/>
              </a:spcBef>
              <a:spcAft>
                <a:spcPct val="0"/>
              </a:spcAft>
              <a:defRPr sz="2300">
                <a:solidFill>
                  <a:schemeClr val="accent2"/>
                </a:solidFill>
                <a:latin typeface="Arial" charset="0"/>
              </a:defRPr>
            </a:lvl9pPr>
          </a:lstStyle>
          <a:p>
            <a:pPr eaLnBrk="1" hangingPunct="1"/>
            <a:fld id="{DB5B14E1-8DCA-4B69-95EA-CDB3582EB7B0}" type="slidenum">
              <a:rPr lang="en-US" sz="1200">
                <a:solidFill>
                  <a:schemeClr val="tx1"/>
                </a:solidFill>
                <a:latin typeface="Times New Roman" pitchFamily="18" charset="0"/>
              </a:rPr>
              <a:pPr eaLnBrk="1" hangingPunct="1"/>
              <a:t>12</a:t>
            </a:fld>
            <a:endParaRPr lang="en-US" sz="1200">
              <a:solidFill>
                <a:schemeClr val="tx1"/>
              </a:solidFill>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41801" y="4422131"/>
            <a:ext cx="5071236" cy="4188171"/>
          </a:xfrm>
          <a:noFill/>
        </p:spPr>
        <p:txBody>
          <a:bodyPr/>
          <a:lstStyle/>
          <a:p>
            <a:pPr algn="just" eaLnBrk="1" hangingPunct="1">
              <a:lnSpc>
                <a:spcPct val="115000"/>
              </a:lnSpc>
            </a:pPr>
            <a:r>
              <a:rPr lang="en-US" sz="1100">
                <a:latin typeface="Arial" charset="0"/>
                <a:cs typeface="Arial" charset="0"/>
              </a:rPr>
              <a:t>For polygon sorting, shading, and related operations, we need to interpolate between trigon vertices to determine the properties at a point (p) within the trigon. Relative to the traditional “scan-line” method, which must compute various </a:t>
            </a:r>
            <a:r>
              <a:rPr lang="en-US" sz="1100" i="1">
                <a:latin typeface="Arial" charset="0"/>
                <a:cs typeface="Arial" charset="0"/>
              </a:rPr>
              <a:t>distances</a:t>
            </a:r>
            <a:r>
              <a:rPr lang="en-US" sz="1100">
                <a:latin typeface="Arial" charset="0"/>
                <a:cs typeface="Arial" charset="0"/>
              </a:rPr>
              <a:t>, our new vector-based solution computes various </a:t>
            </a:r>
            <a:r>
              <a:rPr lang="en-US" sz="1100" i="1">
                <a:latin typeface="Arial" charset="0"/>
                <a:cs typeface="Arial" charset="0"/>
              </a:rPr>
              <a:t>differences</a:t>
            </a:r>
            <a:r>
              <a:rPr lang="en-US" sz="1100">
                <a:latin typeface="Arial" charset="0"/>
                <a:cs typeface="Arial" charset="0"/>
              </a:rPr>
              <a:t>. Only the latter avoid computationally-intensive square-root operations. </a:t>
            </a:r>
          </a:p>
          <a:p>
            <a:pPr algn="just" eaLnBrk="1" hangingPunct="1">
              <a:lnSpc>
                <a:spcPct val="115000"/>
              </a:lnSpc>
            </a:pPr>
            <a:endParaRPr lang="en-US" sz="1100">
              <a:latin typeface="Arial" charset="0"/>
              <a:cs typeface="Arial" charset="0"/>
            </a:endParaRPr>
          </a:p>
          <a:p>
            <a:pPr algn="just" eaLnBrk="1" hangingPunct="1">
              <a:lnSpc>
                <a:spcPct val="115000"/>
              </a:lnSpc>
            </a:pPr>
            <a:r>
              <a:rPr lang="en-US" sz="1100">
                <a:latin typeface="Arial" charset="0"/>
                <a:cs typeface="Arial" charset="0"/>
              </a:rPr>
              <a:t>The figure above illustrates the vector approach to obtain any property (such as z-coordinate or light intensity) at the point (p), given that same property at each of the three vertices of the trigon. With the aid of tip-to-tail vector addition and scaling, the method solves “ahead of time” two simultaneous equations to yield two “location parameters” (</a:t>
            </a:r>
            <a:r>
              <a:rPr lang="en-US" sz="1100">
                <a:latin typeface="Symbol" pitchFamily="18" charset="2"/>
                <a:cs typeface="Arial" charset="0"/>
              </a:rPr>
              <a:t>a,b</a:t>
            </a:r>
            <a:r>
              <a:rPr lang="en-US" sz="1100">
                <a:latin typeface="Arial" charset="0"/>
                <a:cs typeface="Arial" charset="0"/>
              </a:rPr>
              <a:t>) which apply to the point (p) for the applicable trigon.</a:t>
            </a:r>
          </a:p>
          <a:p>
            <a:pPr algn="just" eaLnBrk="1" hangingPunct="1">
              <a:lnSpc>
                <a:spcPct val="115000"/>
              </a:lnSpc>
            </a:pPr>
            <a:r>
              <a:rPr lang="en-US" sz="1100">
                <a:latin typeface="Arial" charset="0"/>
                <a:cs typeface="Arial" charset="0"/>
              </a:rPr>
              <a:t> </a:t>
            </a:r>
            <a:endParaRPr lang="en-US" sz="1100">
              <a:latin typeface="Arial" charset="0"/>
              <a:cs typeface="Times New Roman" pitchFamily="18" charset="0"/>
            </a:endParaRPr>
          </a:p>
          <a:p>
            <a:pPr algn="just" eaLnBrk="1" hangingPunct="1">
              <a:lnSpc>
                <a:spcPct val="115000"/>
              </a:lnSpc>
            </a:pPr>
            <a:r>
              <a:rPr lang="en-US" sz="1100">
                <a:latin typeface="Arial" charset="0"/>
                <a:cs typeface="Arial" charset="0"/>
              </a:rPr>
              <a:t>Those familiar with the contemporary approach (barycentric coordinates) will note both similarities to, and differences from, the formulas shown above. Although the BC method is perhaps more elegant, the vector-based method provides additional insight and illustrates the unity of mathematics, whereby totally different methods yield the same result. </a:t>
            </a:r>
          </a:p>
          <a:p>
            <a:pPr eaLnBrk="1" hangingPunct="1">
              <a:lnSpc>
                <a:spcPct val="115000"/>
              </a:lnSpc>
            </a:pPr>
            <a:endParaRPr lang="en-US" sz="11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0996" eaLnBrk="0" hangingPunct="0">
              <a:defRPr sz="2300">
                <a:solidFill>
                  <a:schemeClr val="accent2"/>
                </a:solidFill>
                <a:latin typeface="Arial" charset="0"/>
              </a:defRPr>
            </a:lvl1pPr>
            <a:lvl2pPr marL="714272" indent="-274720" defTabSz="930996" eaLnBrk="0" hangingPunct="0">
              <a:defRPr sz="2300">
                <a:solidFill>
                  <a:schemeClr val="accent2"/>
                </a:solidFill>
                <a:latin typeface="Arial" charset="0"/>
              </a:defRPr>
            </a:lvl2pPr>
            <a:lvl3pPr marL="1098880" indent="-219776" defTabSz="930996" eaLnBrk="0" hangingPunct="0">
              <a:defRPr sz="2300">
                <a:solidFill>
                  <a:schemeClr val="accent2"/>
                </a:solidFill>
                <a:latin typeface="Arial" charset="0"/>
              </a:defRPr>
            </a:lvl3pPr>
            <a:lvl4pPr marL="1538432" indent="-219776" defTabSz="930996" eaLnBrk="0" hangingPunct="0">
              <a:defRPr sz="2300">
                <a:solidFill>
                  <a:schemeClr val="accent2"/>
                </a:solidFill>
                <a:latin typeface="Arial" charset="0"/>
              </a:defRPr>
            </a:lvl4pPr>
            <a:lvl5pPr marL="1977984" indent="-219776" defTabSz="930996" eaLnBrk="0" hangingPunct="0">
              <a:defRPr sz="2300">
                <a:solidFill>
                  <a:schemeClr val="accent2"/>
                </a:solidFill>
                <a:latin typeface="Arial" charset="0"/>
              </a:defRPr>
            </a:lvl5pPr>
            <a:lvl6pPr marL="2417536" indent="-219776" algn="ctr" defTabSz="930996" eaLnBrk="0" fontAlgn="base" hangingPunct="0">
              <a:spcBef>
                <a:spcPct val="0"/>
              </a:spcBef>
              <a:spcAft>
                <a:spcPct val="0"/>
              </a:spcAft>
              <a:defRPr sz="2300">
                <a:solidFill>
                  <a:schemeClr val="accent2"/>
                </a:solidFill>
                <a:latin typeface="Arial" charset="0"/>
              </a:defRPr>
            </a:lvl6pPr>
            <a:lvl7pPr marL="2857089" indent="-219776" algn="ctr" defTabSz="930996" eaLnBrk="0" fontAlgn="base" hangingPunct="0">
              <a:spcBef>
                <a:spcPct val="0"/>
              </a:spcBef>
              <a:spcAft>
                <a:spcPct val="0"/>
              </a:spcAft>
              <a:defRPr sz="2300">
                <a:solidFill>
                  <a:schemeClr val="accent2"/>
                </a:solidFill>
                <a:latin typeface="Arial" charset="0"/>
              </a:defRPr>
            </a:lvl7pPr>
            <a:lvl8pPr marL="3296641" indent="-219776" algn="ctr" defTabSz="930996" eaLnBrk="0" fontAlgn="base" hangingPunct="0">
              <a:spcBef>
                <a:spcPct val="0"/>
              </a:spcBef>
              <a:spcAft>
                <a:spcPct val="0"/>
              </a:spcAft>
              <a:defRPr sz="2300">
                <a:solidFill>
                  <a:schemeClr val="accent2"/>
                </a:solidFill>
                <a:latin typeface="Arial" charset="0"/>
              </a:defRPr>
            </a:lvl8pPr>
            <a:lvl9pPr marL="3736193" indent="-219776" algn="ctr" defTabSz="930996" eaLnBrk="0" fontAlgn="base" hangingPunct="0">
              <a:spcBef>
                <a:spcPct val="0"/>
              </a:spcBef>
              <a:spcAft>
                <a:spcPct val="0"/>
              </a:spcAft>
              <a:defRPr sz="2300">
                <a:solidFill>
                  <a:schemeClr val="accent2"/>
                </a:solidFill>
                <a:latin typeface="Arial" charset="0"/>
              </a:defRPr>
            </a:lvl9pPr>
          </a:lstStyle>
          <a:p>
            <a:pPr eaLnBrk="1" hangingPunct="1"/>
            <a:fld id="{62A5CA13-0E8D-4E78-B998-8E86D5AD0456}" type="slidenum">
              <a:rPr lang="en-US" sz="1200">
                <a:solidFill>
                  <a:schemeClr val="tx1"/>
                </a:solidFill>
                <a:latin typeface="Times New Roman" pitchFamily="18" charset="0"/>
              </a:rPr>
              <a:pPr eaLnBrk="1" hangingPunct="1"/>
              <a:t>13</a:t>
            </a:fld>
            <a:endParaRPr lang="en-US" sz="1200">
              <a:solidFill>
                <a:schemeClr val="tx1"/>
              </a:solidFill>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5"/>
          <p:cNvSpPr>
            <a:spLocks noGrp="1" noChangeArrowheads="1"/>
          </p:cNvSpPr>
          <p:nvPr>
            <p:ph type="body" idx="1"/>
          </p:nvPr>
        </p:nvSpPr>
        <p:spPr>
          <a:xfrm>
            <a:off x="1080657" y="4365180"/>
            <a:ext cx="4870500" cy="4417513"/>
          </a:xfrm>
          <a:noFill/>
        </p:spPr>
        <p:txBody>
          <a:bodyPr lIns="84533" tIns="42267" rIns="84533" bIns="42267"/>
          <a:lstStyle/>
          <a:p>
            <a:pPr algn="just" eaLnBrk="1" hangingPunct="1"/>
            <a:r>
              <a:rPr lang="en-US" sz="1100">
                <a:latin typeface="Arial" charset="0"/>
              </a:rPr>
              <a:t>We have now arrived at the point where we are ready to “shade the pixel.” The established shading models, including some which are quite complex, often begin with “uniform ambient” light intensity before illuminating the scene with one or more lights. However, such modeling depends on the individual lights for surface definition. Prior to light-source illumination, the uniform ambient model applies a uniform “shade of gray” to the  object on the screen. Since our objective is to accurately simulate all reflections acting together, it appears that “uniform ambient” modeling lays a poor foundation for subsequent illumination.   </a:t>
            </a:r>
          </a:p>
          <a:p>
            <a:pPr algn="just" eaLnBrk="1" hangingPunct="1"/>
            <a:endParaRPr lang="en-US" sz="1100">
              <a:latin typeface="Arial" charset="0"/>
            </a:endParaRPr>
          </a:p>
          <a:p>
            <a:pPr algn="just" eaLnBrk="1" hangingPunct="1"/>
            <a:r>
              <a:rPr lang="en-US" sz="1100">
                <a:latin typeface="Arial" charset="0"/>
              </a:rPr>
              <a:t>Thus, here we intentionally delay illumination until a more satisfactory ambient lighting model is in place. In so doing, we introduce the scientific instrument known as a “pyranometer,” used to measure the intensity of diffuse skylight. The pyranometer, kept shielded from the sun, would register half the normal intensity if turned on its side (assuming for the moment a ground albedo of zero). If inverted, the pyranometer would register zero light intensity, again assuming zero ground albedo.</a:t>
            </a:r>
          </a:p>
          <a:p>
            <a:pPr algn="just" eaLnBrk="1" hangingPunct="1"/>
            <a:endParaRPr lang="en-US" sz="1100">
              <a:latin typeface="Arial" charset="0"/>
            </a:endParaRPr>
          </a:p>
          <a:p>
            <a:pPr algn="just" eaLnBrk="1" hangingPunct="1"/>
            <a:r>
              <a:rPr lang="en-US" sz="1100">
                <a:latin typeface="Arial" charset="0"/>
              </a:rPr>
              <a:t>For our “pyranometer” ambient lighting model, we imagine each quadragon (or local point therein) to be a tiny pyranometer. If the local normal vector points “up,” the pixel will reflect the maximum ambient light intensity. Ground albedo is adjustable in the model, which although quite simple, nonetheless represents a major improvement over fixed ambient lighting. This is apparent in the next slide, where we render “TrigonoSoar” with only ambient light. Note that such ambient light reflection will, and should, remain the same regardless of the position of lights, once such lights are added.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0996" eaLnBrk="0" hangingPunct="0">
              <a:defRPr sz="2300">
                <a:solidFill>
                  <a:schemeClr val="accent2"/>
                </a:solidFill>
                <a:latin typeface="Arial" charset="0"/>
              </a:defRPr>
            </a:lvl1pPr>
            <a:lvl2pPr marL="714272" indent="-274720" defTabSz="930996" eaLnBrk="0" hangingPunct="0">
              <a:defRPr sz="2300">
                <a:solidFill>
                  <a:schemeClr val="accent2"/>
                </a:solidFill>
                <a:latin typeface="Arial" charset="0"/>
              </a:defRPr>
            </a:lvl2pPr>
            <a:lvl3pPr marL="1098880" indent="-219776" defTabSz="930996" eaLnBrk="0" hangingPunct="0">
              <a:defRPr sz="2300">
                <a:solidFill>
                  <a:schemeClr val="accent2"/>
                </a:solidFill>
                <a:latin typeface="Arial" charset="0"/>
              </a:defRPr>
            </a:lvl3pPr>
            <a:lvl4pPr marL="1538432" indent="-219776" defTabSz="930996" eaLnBrk="0" hangingPunct="0">
              <a:defRPr sz="2300">
                <a:solidFill>
                  <a:schemeClr val="accent2"/>
                </a:solidFill>
                <a:latin typeface="Arial" charset="0"/>
              </a:defRPr>
            </a:lvl4pPr>
            <a:lvl5pPr marL="1977984" indent="-219776" defTabSz="930996" eaLnBrk="0" hangingPunct="0">
              <a:defRPr sz="2300">
                <a:solidFill>
                  <a:schemeClr val="accent2"/>
                </a:solidFill>
                <a:latin typeface="Arial" charset="0"/>
              </a:defRPr>
            </a:lvl5pPr>
            <a:lvl6pPr marL="2417536" indent="-219776" algn="ctr" defTabSz="930996" eaLnBrk="0" fontAlgn="base" hangingPunct="0">
              <a:spcBef>
                <a:spcPct val="0"/>
              </a:spcBef>
              <a:spcAft>
                <a:spcPct val="0"/>
              </a:spcAft>
              <a:defRPr sz="2300">
                <a:solidFill>
                  <a:schemeClr val="accent2"/>
                </a:solidFill>
                <a:latin typeface="Arial" charset="0"/>
              </a:defRPr>
            </a:lvl6pPr>
            <a:lvl7pPr marL="2857089" indent="-219776" algn="ctr" defTabSz="930996" eaLnBrk="0" fontAlgn="base" hangingPunct="0">
              <a:spcBef>
                <a:spcPct val="0"/>
              </a:spcBef>
              <a:spcAft>
                <a:spcPct val="0"/>
              </a:spcAft>
              <a:defRPr sz="2300">
                <a:solidFill>
                  <a:schemeClr val="accent2"/>
                </a:solidFill>
                <a:latin typeface="Arial" charset="0"/>
              </a:defRPr>
            </a:lvl7pPr>
            <a:lvl8pPr marL="3296641" indent="-219776" algn="ctr" defTabSz="930996" eaLnBrk="0" fontAlgn="base" hangingPunct="0">
              <a:spcBef>
                <a:spcPct val="0"/>
              </a:spcBef>
              <a:spcAft>
                <a:spcPct val="0"/>
              </a:spcAft>
              <a:defRPr sz="2300">
                <a:solidFill>
                  <a:schemeClr val="accent2"/>
                </a:solidFill>
                <a:latin typeface="Arial" charset="0"/>
              </a:defRPr>
            </a:lvl8pPr>
            <a:lvl9pPr marL="3736193" indent="-219776" algn="ctr" defTabSz="930996" eaLnBrk="0" fontAlgn="base" hangingPunct="0">
              <a:spcBef>
                <a:spcPct val="0"/>
              </a:spcBef>
              <a:spcAft>
                <a:spcPct val="0"/>
              </a:spcAft>
              <a:defRPr sz="2300">
                <a:solidFill>
                  <a:schemeClr val="accent2"/>
                </a:solidFill>
                <a:latin typeface="Arial" charset="0"/>
              </a:defRPr>
            </a:lvl9pPr>
          </a:lstStyle>
          <a:p>
            <a:pPr eaLnBrk="1" hangingPunct="1"/>
            <a:fld id="{E1E99E78-D391-4F4B-B709-3457669EB96F}" type="slidenum">
              <a:rPr lang="en-US" sz="1200">
                <a:solidFill>
                  <a:schemeClr val="tx1"/>
                </a:solidFill>
                <a:latin typeface="Times New Roman" pitchFamily="18" charset="0"/>
              </a:rPr>
              <a:pPr eaLnBrk="1" hangingPunct="1"/>
              <a:t>14</a:t>
            </a:fld>
            <a:endParaRPr lang="en-US" sz="1200">
              <a:solidFill>
                <a:schemeClr val="tx1"/>
              </a:solidFill>
              <a:latin typeface="Times New Roman" pitchFamily="18" charset="0"/>
            </a:endParaRPr>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a:latin typeface="Arial" charset="0"/>
              </a:rPr>
              <a:t>At top left, we clearly see the failure of "uniform ambient" lighting for a "cloudy-day" scenario. Even when the sun is hidden from view by uniform cloud cover, a three-dimensional object will exhibit surface definition based only on ambient light. Yet no such definition appears with the uniform ambient model.</a:t>
            </a:r>
          </a:p>
          <a:p>
            <a:pPr eaLnBrk="1" hangingPunct="1"/>
            <a:endParaRPr lang="en-US" sz="1000">
              <a:latin typeface="Arial" charset="0"/>
            </a:endParaRPr>
          </a:p>
          <a:p>
            <a:pPr eaLnBrk="1" hangingPunct="1"/>
            <a:r>
              <a:rPr lang="en-US" sz="1000">
                <a:latin typeface="Arial" charset="0"/>
              </a:rPr>
              <a:t>But at lower left, we apply the </a:t>
            </a:r>
            <a:r>
              <a:rPr lang="en-US" sz="1000" i="1">
                <a:latin typeface="Arial" charset="0"/>
              </a:rPr>
              <a:t>pyranometer</a:t>
            </a:r>
            <a:r>
              <a:rPr lang="en-US" sz="1000">
                <a:latin typeface="Arial" charset="0"/>
              </a:rPr>
              <a:t> ambient lighting model, again with no point lighting yet applied. Surface definition is immediately apparent. At the right, we show the effects of different levels of reflection of light from the ground.</a:t>
            </a:r>
          </a:p>
          <a:p>
            <a:pPr eaLnBrk="1" hangingPunct="1"/>
            <a:endParaRPr lang="en-US" sz="1000">
              <a:latin typeface="Arial" charset="0"/>
            </a:endParaRPr>
          </a:p>
          <a:p>
            <a:pPr eaLnBrk="1" hangingPunct="1"/>
            <a:r>
              <a:rPr lang="en-US" sz="1000">
                <a:latin typeface="Arial" charset="0"/>
              </a:rPr>
              <a:t>With the </a:t>
            </a:r>
            <a:r>
              <a:rPr lang="en-US" sz="1000" i="1">
                <a:latin typeface="Arial" charset="0"/>
              </a:rPr>
              <a:t>pyranometer</a:t>
            </a:r>
            <a:r>
              <a:rPr lang="en-US" sz="1000">
                <a:latin typeface="Arial" charset="0"/>
              </a:rPr>
              <a:t> ambient lighting model now applied, the next step of adding one or more point light sources can only yield better results.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algn="just"/>
            <a:endParaRPr lang="en-US">
              <a:latin typeface="Calibri" pitchFamily="34" charset="0"/>
              <a:cs typeface="Calibri" pitchFamily="34" charset="0"/>
            </a:endParaRPr>
          </a:p>
        </p:txBody>
      </p:sp>
      <p:sp>
        <p:nvSpPr>
          <p:cNvPr id="34820" name="Slide Number Placeholder 3"/>
          <p:cNvSpPr>
            <a:spLocks noGrp="1"/>
          </p:cNvSpPr>
          <p:nvPr>
            <p:ph type="sldNum" sz="quarter" idx="5"/>
          </p:nvPr>
        </p:nvSpPr>
        <p:spPr>
          <a:noFill/>
        </p:spPr>
        <p:txBody>
          <a:bodyPr/>
          <a:lstStyle>
            <a:lvl1pPr defTabSz="930996" eaLnBrk="0" hangingPunct="0">
              <a:defRPr sz="2300">
                <a:solidFill>
                  <a:schemeClr val="accent2"/>
                </a:solidFill>
                <a:latin typeface="Arial" charset="0"/>
              </a:defRPr>
            </a:lvl1pPr>
            <a:lvl2pPr marL="714272" indent="-274720" defTabSz="930996" eaLnBrk="0" hangingPunct="0">
              <a:defRPr sz="2300">
                <a:solidFill>
                  <a:schemeClr val="accent2"/>
                </a:solidFill>
                <a:latin typeface="Arial" charset="0"/>
              </a:defRPr>
            </a:lvl2pPr>
            <a:lvl3pPr marL="1098880" indent="-219776" defTabSz="930996" eaLnBrk="0" hangingPunct="0">
              <a:defRPr sz="2300">
                <a:solidFill>
                  <a:schemeClr val="accent2"/>
                </a:solidFill>
                <a:latin typeface="Arial" charset="0"/>
              </a:defRPr>
            </a:lvl3pPr>
            <a:lvl4pPr marL="1538432" indent="-219776" defTabSz="930996" eaLnBrk="0" hangingPunct="0">
              <a:defRPr sz="2300">
                <a:solidFill>
                  <a:schemeClr val="accent2"/>
                </a:solidFill>
                <a:latin typeface="Arial" charset="0"/>
              </a:defRPr>
            </a:lvl4pPr>
            <a:lvl5pPr marL="1977984" indent="-219776" defTabSz="930996" eaLnBrk="0" hangingPunct="0">
              <a:defRPr sz="2300">
                <a:solidFill>
                  <a:schemeClr val="accent2"/>
                </a:solidFill>
                <a:latin typeface="Arial" charset="0"/>
              </a:defRPr>
            </a:lvl5pPr>
            <a:lvl6pPr marL="2417536" indent="-219776" algn="ctr" defTabSz="930996" eaLnBrk="0" fontAlgn="base" hangingPunct="0">
              <a:spcBef>
                <a:spcPct val="0"/>
              </a:spcBef>
              <a:spcAft>
                <a:spcPct val="0"/>
              </a:spcAft>
              <a:defRPr sz="2300">
                <a:solidFill>
                  <a:schemeClr val="accent2"/>
                </a:solidFill>
                <a:latin typeface="Arial" charset="0"/>
              </a:defRPr>
            </a:lvl6pPr>
            <a:lvl7pPr marL="2857089" indent="-219776" algn="ctr" defTabSz="930996" eaLnBrk="0" fontAlgn="base" hangingPunct="0">
              <a:spcBef>
                <a:spcPct val="0"/>
              </a:spcBef>
              <a:spcAft>
                <a:spcPct val="0"/>
              </a:spcAft>
              <a:defRPr sz="2300">
                <a:solidFill>
                  <a:schemeClr val="accent2"/>
                </a:solidFill>
                <a:latin typeface="Arial" charset="0"/>
              </a:defRPr>
            </a:lvl7pPr>
            <a:lvl8pPr marL="3296641" indent="-219776" algn="ctr" defTabSz="930996" eaLnBrk="0" fontAlgn="base" hangingPunct="0">
              <a:spcBef>
                <a:spcPct val="0"/>
              </a:spcBef>
              <a:spcAft>
                <a:spcPct val="0"/>
              </a:spcAft>
              <a:defRPr sz="2300">
                <a:solidFill>
                  <a:schemeClr val="accent2"/>
                </a:solidFill>
                <a:latin typeface="Arial" charset="0"/>
              </a:defRPr>
            </a:lvl8pPr>
            <a:lvl9pPr marL="3736193" indent="-219776" algn="ctr" defTabSz="930996" eaLnBrk="0" fontAlgn="base" hangingPunct="0">
              <a:spcBef>
                <a:spcPct val="0"/>
              </a:spcBef>
              <a:spcAft>
                <a:spcPct val="0"/>
              </a:spcAft>
              <a:defRPr sz="2300">
                <a:solidFill>
                  <a:schemeClr val="accent2"/>
                </a:solidFill>
                <a:latin typeface="Arial" charset="0"/>
              </a:defRPr>
            </a:lvl9pPr>
          </a:lstStyle>
          <a:p>
            <a:pPr eaLnBrk="1" hangingPunct="1"/>
            <a:fld id="{DA204AB2-AB97-49C4-A370-A060780C44C5}" type="slidenum">
              <a:rPr lang="en-US" sz="1200">
                <a:solidFill>
                  <a:schemeClr val="tx1"/>
                </a:solidFill>
                <a:latin typeface="Times New Roman" pitchFamily="18" charset="0"/>
              </a:rPr>
              <a:pPr eaLnBrk="1" hangingPunct="1"/>
              <a:t>15</a:t>
            </a:fld>
            <a:endParaRPr lang="en-US" sz="1200">
              <a:solidFill>
                <a:schemeClr val="tx1"/>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0996" eaLnBrk="0" hangingPunct="0">
              <a:defRPr sz="2300">
                <a:solidFill>
                  <a:schemeClr val="accent2"/>
                </a:solidFill>
                <a:latin typeface="Arial" charset="0"/>
              </a:defRPr>
            </a:lvl1pPr>
            <a:lvl2pPr marL="714272" indent="-274720" defTabSz="930996" eaLnBrk="0" hangingPunct="0">
              <a:defRPr sz="2300">
                <a:solidFill>
                  <a:schemeClr val="accent2"/>
                </a:solidFill>
                <a:latin typeface="Arial" charset="0"/>
              </a:defRPr>
            </a:lvl2pPr>
            <a:lvl3pPr marL="1098880" indent="-219776" defTabSz="930996" eaLnBrk="0" hangingPunct="0">
              <a:defRPr sz="2300">
                <a:solidFill>
                  <a:schemeClr val="accent2"/>
                </a:solidFill>
                <a:latin typeface="Arial" charset="0"/>
              </a:defRPr>
            </a:lvl3pPr>
            <a:lvl4pPr marL="1538432" indent="-219776" defTabSz="930996" eaLnBrk="0" hangingPunct="0">
              <a:defRPr sz="2300">
                <a:solidFill>
                  <a:schemeClr val="accent2"/>
                </a:solidFill>
                <a:latin typeface="Arial" charset="0"/>
              </a:defRPr>
            </a:lvl4pPr>
            <a:lvl5pPr marL="1977984" indent="-219776" defTabSz="930996" eaLnBrk="0" hangingPunct="0">
              <a:defRPr sz="2300">
                <a:solidFill>
                  <a:schemeClr val="accent2"/>
                </a:solidFill>
                <a:latin typeface="Arial" charset="0"/>
              </a:defRPr>
            </a:lvl5pPr>
            <a:lvl6pPr marL="2417536" indent="-219776" algn="ctr" defTabSz="930996" eaLnBrk="0" fontAlgn="base" hangingPunct="0">
              <a:spcBef>
                <a:spcPct val="0"/>
              </a:spcBef>
              <a:spcAft>
                <a:spcPct val="0"/>
              </a:spcAft>
              <a:defRPr sz="2300">
                <a:solidFill>
                  <a:schemeClr val="accent2"/>
                </a:solidFill>
                <a:latin typeface="Arial" charset="0"/>
              </a:defRPr>
            </a:lvl6pPr>
            <a:lvl7pPr marL="2857089" indent="-219776" algn="ctr" defTabSz="930996" eaLnBrk="0" fontAlgn="base" hangingPunct="0">
              <a:spcBef>
                <a:spcPct val="0"/>
              </a:spcBef>
              <a:spcAft>
                <a:spcPct val="0"/>
              </a:spcAft>
              <a:defRPr sz="2300">
                <a:solidFill>
                  <a:schemeClr val="accent2"/>
                </a:solidFill>
                <a:latin typeface="Arial" charset="0"/>
              </a:defRPr>
            </a:lvl7pPr>
            <a:lvl8pPr marL="3296641" indent="-219776" algn="ctr" defTabSz="930996" eaLnBrk="0" fontAlgn="base" hangingPunct="0">
              <a:spcBef>
                <a:spcPct val="0"/>
              </a:spcBef>
              <a:spcAft>
                <a:spcPct val="0"/>
              </a:spcAft>
              <a:defRPr sz="2300">
                <a:solidFill>
                  <a:schemeClr val="accent2"/>
                </a:solidFill>
                <a:latin typeface="Arial" charset="0"/>
              </a:defRPr>
            </a:lvl8pPr>
            <a:lvl9pPr marL="3736193" indent="-219776" algn="ctr" defTabSz="930996" eaLnBrk="0" fontAlgn="base" hangingPunct="0">
              <a:spcBef>
                <a:spcPct val="0"/>
              </a:spcBef>
              <a:spcAft>
                <a:spcPct val="0"/>
              </a:spcAft>
              <a:defRPr sz="2300">
                <a:solidFill>
                  <a:schemeClr val="accent2"/>
                </a:solidFill>
                <a:latin typeface="Arial" charset="0"/>
              </a:defRPr>
            </a:lvl9pPr>
          </a:lstStyle>
          <a:p>
            <a:pPr eaLnBrk="1" hangingPunct="1"/>
            <a:fld id="{93B9CDC6-8CD9-493F-A6F8-85C430E1C354}" type="slidenum">
              <a:rPr lang="en-US" sz="1200">
                <a:solidFill>
                  <a:schemeClr val="tx1"/>
                </a:solidFill>
                <a:latin typeface="Times New Roman" pitchFamily="18" charset="0"/>
              </a:rPr>
              <a:pPr eaLnBrk="1" hangingPunct="1"/>
              <a:t>16</a:t>
            </a:fld>
            <a:endParaRPr lang="en-US" sz="1200">
              <a:solidFill>
                <a:schemeClr val="tx1"/>
              </a:solidFill>
              <a:latin typeface="Times New Roman" pitchFamily="18" charset="0"/>
            </a:endParaRPr>
          </a:p>
        </p:txBody>
      </p:sp>
      <p:sp>
        <p:nvSpPr>
          <p:cNvPr id="35843" name="Rectangle 1026"/>
          <p:cNvSpPr>
            <a:spLocks noGrp="1" noRot="1" noChangeAspect="1" noChangeArrowheads="1" noTextEdit="1"/>
          </p:cNvSpPr>
          <p:nvPr>
            <p:ph type="sldImg"/>
          </p:nvPr>
        </p:nvSpPr>
        <p:spPr>
          <a:solidFill>
            <a:srgbClr val="FFFFFF"/>
          </a:solidFill>
          <a:ln/>
        </p:spPr>
      </p:sp>
      <p:sp>
        <p:nvSpPr>
          <p:cNvPr id="35844" name="Rectangle 1027"/>
          <p:cNvSpPr>
            <a:spLocks noGrp="1"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0996" eaLnBrk="0" hangingPunct="0">
              <a:defRPr sz="2300">
                <a:solidFill>
                  <a:schemeClr val="accent2"/>
                </a:solidFill>
                <a:latin typeface="Arial" charset="0"/>
              </a:defRPr>
            </a:lvl1pPr>
            <a:lvl2pPr marL="714272" indent="-274720" defTabSz="930996" eaLnBrk="0" hangingPunct="0">
              <a:defRPr sz="2300">
                <a:solidFill>
                  <a:schemeClr val="accent2"/>
                </a:solidFill>
                <a:latin typeface="Arial" charset="0"/>
              </a:defRPr>
            </a:lvl2pPr>
            <a:lvl3pPr marL="1098880" indent="-219776" defTabSz="930996" eaLnBrk="0" hangingPunct="0">
              <a:defRPr sz="2300">
                <a:solidFill>
                  <a:schemeClr val="accent2"/>
                </a:solidFill>
                <a:latin typeface="Arial" charset="0"/>
              </a:defRPr>
            </a:lvl3pPr>
            <a:lvl4pPr marL="1538432" indent="-219776" defTabSz="930996" eaLnBrk="0" hangingPunct="0">
              <a:defRPr sz="2300">
                <a:solidFill>
                  <a:schemeClr val="accent2"/>
                </a:solidFill>
                <a:latin typeface="Arial" charset="0"/>
              </a:defRPr>
            </a:lvl4pPr>
            <a:lvl5pPr marL="1977984" indent="-219776" defTabSz="930996" eaLnBrk="0" hangingPunct="0">
              <a:defRPr sz="2300">
                <a:solidFill>
                  <a:schemeClr val="accent2"/>
                </a:solidFill>
                <a:latin typeface="Arial" charset="0"/>
              </a:defRPr>
            </a:lvl5pPr>
            <a:lvl6pPr marL="2417536" indent="-219776" algn="ctr" defTabSz="930996" eaLnBrk="0" fontAlgn="base" hangingPunct="0">
              <a:spcBef>
                <a:spcPct val="0"/>
              </a:spcBef>
              <a:spcAft>
                <a:spcPct val="0"/>
              </a:spcAft>
              <a:defRPr sz="2300">
                <a:solidFill>
                  <a:schemeClr val="accent2"/>
                </a:solidFill>
                <a:latin typeface="Arial" charset="0"/>
              </a:defRPr>
            </a:lvl6pPr>
            <a:lvl7pPr marL="2857089" indent="-219776" algn="ctr" defTabSz="930996" eaLnBrk="0" fontAlgn="base" hangingPunct="0">
              <a:spcBef>
                <a:spcPct val="0"/>
              </a:spcBef>
              <a:spcAft>
                <a:spcPct val="0"/>
              </a:spcAft>
              <a:defRPr sz="2300">
                <a:solidFill>
                  <a:schemeClr val="accent2"/>
                </a:solidFill>
                <a:latin typeface="Arial" charset="0"/>
              </a:defRPr>
            </a:lvl7pPr>
            <a:lvl8pPr marL="3296641" indent="-219776" algn="ctr" defTabSz="930996" eaLnBrk="0" fontAlgn="base" hangingPunct="0">
              <a:spcBef>
                <a:spcPct val="0"/>
              </a:spcBef>
              <a:spcAft>
                <a:spcPct val="0"/>
              </a:spcAft>
              <a:defRPr sz="2300">
                <a:solidFill>
                  <a:schemeClr val="accent2"/>
                </a:solidFill>
                <a:latin typeface="Arial" charset="0"/>
              </a:defRPr>
            </a:lvl8pPr>
            <a:lvl9pPr marL="3736193" indent="-219776" algn="ctr" defTabSz="930996" eaLnBrk="0" fontAlgn="base" hangingPunct="0">
              <a:spcBef>
                <a:spcPct val="0"/>
              </a:spcBef>
              <a:spcAft>
                <a:spcPct val="0"/>
              </a:spcAft>
              <a:defRPr sz="2300">
                <a:solidFill>
                  <a:schemeClr val="accent2"/>
                </a:solidFill>
                <a:latin typeface="Arial" charset="0"/>
              </a:defRPr>
            </a:lvl9pPr>
          </a:lstStyle>
          <a:p>
            <a:pPr eaLnBrk="1" hangingPunct="1"/>
            <a:fld id="{15B24B3A-1F80-47CB-BEFA-B73E3EDFA573}" type="slidenum">
              <a:rPr lang="en-US" sz="1200">
                <a:solidFill>
                  <a:schemeClr val="tx1"/>
                </a:solidFill>
                <a:latin typeface="Times New Roman" pitchFamily="18" charset="0"/>
              </a:rPr>
              <a:pPr eaLnBrk="1" hangingPunct="1"/>
              <a:t>17</a:t>
            </a:fld>
            <a:endParaRPr lang="en-US" sz="1200">
              <a:solidFill>
                <a:schemeClr val="tx1"/>
              </a:solidFill>
              <a:latin typeface="Times New Roman" pitchFamily="18" charset="0"/>
            </a:endParaRPr>
          </a:p>
        </p:txBody>
      </p:sp>
      <p:sp>
        <p:nvSpPr>
          <p:cNvPr id="36867" name="Rectangle 2"/>
          <p:cNvSpPr>
            <a:spLocks noGrp="1" noRot="1" noChangeAspect="1" noChangeArrowheads="1" noTextEdit="1"/>
          </p:cNvSpPr>
          <p:nvPr>
            <p:ph type="sldImg"/>
          </p:nvPr>
        </p:nvSpPr>
        <p:spPr>
          <a:xfrm>
            <a:off x="1187450" y="665163"/>
            <a:ext cx="4651375" cy="3489325"/>
          </a:xfrm>
          <a:solidFill>
            <a:srgbClr val="FFFFFF"/>
          </a:solidFill>
          <a:ln/>
        </p:spPr>
      </p:sp>
      <p:sp>
        <p:nvSpPr>
          <p:cNvPr id="36868" name="Rectangle 3"/>
          <p:cNvSpPr>
            <a:spLocks noGrp="1" noChangeArrowheads="1"/>
          </p:cNvSpPr>
          <p:nvPr>
            <p:ph type="body" idx="1"/>
          </p:nvPr>
        </p:nvSpPr>
        <p:spPr>
          <a:solidFill>
            <a:srgbClr val="FFFFFF"/>
          </a:solidFill>
        </p:spPr>
        <p:txBody>
          <a:bodyPr/>
          <a:lstStyle/>
          <a:p>
            <a:pPr eaLnBrk="1" hangingPunct="1"/>
            <a:endParaRPr lang="en-US" sz="10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0996" eaLnBrk="0" hangingPunct="0">
              <a:defRPr sz="2300">
                <a:solidFill>
                  <a:schemeClr val="accent2"/>
                </a:solidFill>
                <a:latin typeface="Arial" charset="0"/>
              </a:defRPr>
            </a:lvl1pPr>
            <a:lvl2pPr marL="714272" indent="-274720" defTabSz="930996" eaLnBrk="0" hangingPunct="0">
              <a:defRPr sz="2300">
                <a:solidFill>
                  <a:schemeClr val="accent2"/>
                </a:solidFill>
                <a:latin typeface="Arial" charset="0"/>
              </a:defRPr>
            </a:lvl2pPr>
            <a:lvl3pPr marL="1098880" indent="-219776" defTabSz="930996" eaLnBrk="0" hangingPunct="0">
              <a:defRPr sz="2300">
                <a:solidFill>
                  <a:schemeClr val="accent2"/>
                </a:solidFill>
                <a:latin typeface="Arial" charset="0"/>
              </a:defRPr>
            </a:lvl3pPr>
            <a:lvl4pPr marL="1538432" indent="-219776" defTabSz="930996" eaLnBrk="0" hangingPunct="0">
              <a:defRPr sz="2300">
                <a:solidFill>
                  <a:schemeClr val="accent2"/>
                </a:solidFill>
                <a:latin typeface="Arial" charset="0"/>
              </a:defRPr>
            </a:lvl4pPr>
            <a:lvl5pPr marL="1977984" indent="-219776" defTabSz="930996" eaLnBrk="0" hangingPunct="0">
              <a:defRPr sz="2300">
                <a:solidFill>
                  <a:schemeClr val="accent2"/>
                </a:solidFill>
                <a:latin typeface="Arial" charset="0"/>
              </a:defRPr>
            </a:lvl5pPr>
            <a:lvl6pPr marL="2417536" indent="-219776" algn="ctr" defTabSz="930996" eaLnBrk="0" fontAlgn="base" hangingPunct="0">
              <a:spcBef>
                <a:spcPct val="0"/>
              </a:spcBef>
              <a:spcAft>
                <a:spcPct val="0"/>
              </a:spcAft>
              <a:defRPr sz="2300">
                <a:solidFill>
                  <a:schemeClr val="accent2"/>
                </a:solidFill>
                <a:latin typeface="Arial" charset="0"/>
              </a:defRPr>
            </a:lvl6pPr>
            <a:lvl7pPr marL="2857089" indent="-219776" algn="ctr" defTabSz="930996" eaLnBrk="0" fontAlgn="base" hangingPunct="0">
              <a:spcBef>
                <a:spcPct val="0"/>
              </a:spcBef>
              <a:spcAft>
                <a:spcPct val="0"/>
              </a:spcAft>
              <a:defRPr sz="2300">
                <a:solidFill>
                  <a:schemeClr val="accent2"/>
                </a:solidFill>
                <a:latin typeface="Arial" charset="0"/>
              </a:defRPr>
            </a:lvl7pPr>
            <a:lvl8pPr marL="3296641" indent="-219776" algn="ctr" defTabSz="930996" eaLnBrk="0" fontAlgn="base" hangingPunct="0">
              <a:spcBef>
                <a:spcPct val="0"/>
              </a:spcBef>
              <a:spcAft>
                <a:spcPct val="0"/>
              </a:spcAft>
              <a:defRPr sz="2300">
                <a:solidFill>
                  <a:schemeClr val="accent2"/>
                </a:solidFill>
                <a:latin typeface="Arial" charset="0"/>
              </a:defRPr>
            </a:lvl8pPr>
            <a:lvl9pPr marL="3736193" indent="-219776" algn="ctr" defTabSz="930996" eaLnBrk="0" fontAlgn="base" hangingPunct="0">
              <a:spcBef>
                <a:spcPct val="0"/>
              </a:spcBef>
              <a:spcAft>
                <a:spcPct val="0"/>
              </a:spcAft>
              <a:defRPr sz="2300">
                <a:solidFill>
                  <a:schemeClr val="accent2"/>
                </a:solidFill>
                <a:latin typeface="Arial" charset="0"/>
              </a:defRPr>
            </a:lvl9pPr>
          </a:lstStyle>
          <a:p>
            <a:pPr eaLnBrk="1" hangingPunct="1"/>
            <a:fld id="{FE1F9066-BBE5-44F7-A5B4-1949F8DABDEC}" type="slidenum">
              <a:rPr lang="en-US" sz="1200">
                <a:solidFill>
                  <a:schemeClr val="tx1"/>
                </a:solidFill>
                <a:latin typeface="Times New Roman" pitchFamily="18" charset="0"/>
              </a:rPr>
              <a:pPr eaLnBrk="1" hangingPunct="1"/>
              <a:t>2</a:t>
            </a:fld>
            <a:endParaRPr lang="en-US" sz="1200">
              <a:solidFill>
                <a:schemeClr val="tx1"/>
              </a:solidFill>
              <a:latin typeface="Times New Roman" pitchFamily="18" charset="0"/>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a:latin typeface="Arial" charset="0"/>
              </a:rPr>
              <a:t>This chart has no footnotes.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0996" eaLnBrk="0" hangingPunct="0">
              <a:defRPr sz="2300">
                <a:solidFill>
                  <a:schemeClr val="accent2"/>
                </a:solidFill>
                <a:latin typeface="Arial" charset="0"/>
              </a:defRPr>
            </a:lvl1pPr>
            <a:lvl2pPr marL="714272" indent="-274720" defTabSz="930996" eaLnBrk="0" hangingPunct="0">
              <a:defRPr sz="2300">
                <a:solidFill>
                  <a:schemeClr val="accent2"/>
                </a:solidFill>
                <a:latin typeface="Arial" charset="0"/>
              </a:defRPr>
            </a:lvl2pPr>
            <a:lvl3pPr marL="1098880" indent="-219776" defTabSz="930996" eaLnBrk="0" hangingPunct="0">
              <a:defRPr sz="2300">
                <a:solidFill>
                  <a:schemeClr val="accent2"/>
                </a:solidFill>
                <a:latin typeface="Arial" charset="0"/>
              </a:defRPr>
            </a:lvl3pPr>
            <a:lvl4pPr marL="1538432" indent="-219776" defTabSz="930996" eaLnBrk="0" hangingPunct="0">
              <a:defRPr sz="2300">
                <a:solidFill>
                  <a:schemeClr val="accent2"/>
                </a:solidFill>
                <a:latin typeface="Arial" charset="0"/>
              </a:defRPr>
            </a:lvl4pPr>
            <a:lvl5pPr marL="1977984" indent="-219776" defTabSz="930996" eaLnBrk="0" hangingPunct="0">
              <a:defRPr sz="2300">
                <a:solidFill>
                  <a:schemeClr val="accent2"/>
                </a:solidFill>
                <a:latin typeface="Arial" charset="0"/>
              </a:defRPr>
            </a:lvl5pPr>
            <a:lvl6pPr marL="2417536" indent="-219776" algn="ctr" defTabSz="930996" eaLnBrk="0" fontAlgn="base" hangingPunct="0">
              <a:spcBef>
                <a:spcPct val="0"/>
              </a:spcBef>
              <a:spcAft>
                <a:spcPct val="0"/>
              </a:spcAft>
              <a:defRPr sz="2300">
                <a:solidFill>
                  <a:schemeClr val="accent2"/>
                </a:solidFill>
                <a:latin typeface="Arial" charset="0"/>
              </a:defRPr>
            </a:lvl6pPr>
            <a:lvl7pPr marL="2857089" indent="-219776" algn="ctr" defTabSz="930996" eaLnBrk="0" fontAlgn="base" hangingPunct="0">
              <a:spcBef>
                <a:spcPct val="0"/>
              </a:spcBef>
              <a:spcAft>
                <a:spcPct val="0"/>
              </a:spcAft>
              <a:defRPr sz="2300">
                <a:solidFill>
                  <a:schemeClr val="accent2"/>
                </a:solidFill>
                <a:latin typeface="Arial" charset="0"/>
              </a:defRPr>
            </a:lvl7pPr>
            <a:lvl8pPr marL="3296641" indent="-219776" algn="ctr" defTabSz="930996" eaLnBrk="0" fontAlgn="base" hangingPunct="0">
              <a:spcBef>
                <a:spcPct val="0"/>
              </a:spcBef>
              <a:spcAft>
                <a:spcPct val="0"/>
              </a:spcAft>
              <a:defRPr sz="2300">
                <a:solidFill>
                  <a:schemeClr val="accent2"/>
                </a:solidFill>
                <a:latin typeface="Arial" charset="0"/>
              </a:defRPr>
            </a:lvl8pPr>
            <a:lvl9pPr marL="3736193" indent="-219776" algn="ctr" defTabSz="930996" eaLnBrk="0" fontAlgn="base" hangingPunct="0">
              <a:spcBef>
                <a:spcPct val="0"/>
              </a:spcBef>
              <a:spcAft>
                <a:spcPct val="0"/>
              </a:spcAft>
              <a:defRPr sz="2300">
                <a:solidFill>
                  <a:schemeClr val="accent2"/>
                </a:solidFill>
                <a:latin typeface="Arial" charset="0"/>
              </a:defRPr>
            </a:lvl9pPr>
          </a:lstStyle>
          <a:p>
            <a:pPr eaLnBrk="1" hangingPunct="1"/>
            <a:fld id="{41AC3912-EB76-4E56-90E1-D1F4C1E0D560}" type="slidenum">
              <a:rPr lang="en-US" sz="1200">
                <a:solidFill>
                  <a:schemeClr val="tx1"/>
                </a:solidFill>
                <a:latin typeface="Times New Roman" pitchFamily="18" charset="0"/>
              </a:rPr>
              <a:pPr eaLnBrk="1" hangingPunct="1"/>
              <a:t>3</a:t>
            </a:fld>
            <a:endParaRPr lang="en-US" sz="1200">
              <a:solidFill>
                <a:schemeClr val="tx1"/>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algn="just" eaLnBrk="1" hangingPunct="1"/>
            <a:r>
              <a:rPr lang="en-US" sz="1100">
                <a:latin typeface="Arial" charset="0"/>
                <a:cs typeface="Arial" charset="0"/>
              </a:rPr>
              <a:t>A three-dimensional surface, whether for example a wing, toriod, or sphere, can be mapped as a flexible “distorted cylinder.” To “render” the object as a </a:t>
            </a:r>
            <a:r>
              <a:rPr lang="en-US" sz="1100">
                <a:latin typeface="Arial" charset="0"/>
                <a:cs typeface="Times New Roman" pitchFamily="18" charset="0"/>
              </a:rPr>
              <a:t>CG image, we will approximate its surface as an arrangement of “quadragons,” each having ranges of “latitude (</a:t>
            </a:r>
            <a:r>
              <a:rPr lang="en-US" sz="1100">
                <a:latin typeface="Symbol" pitchFamily="18" charset="2"/>
                <a:cs typeface="Times New Roman" pitchFamily="18" charset="0"/>
              </a:rPr>
              <a:t>l</a:t>
            </a:r>
            <a:r>
              <a:rPr lang="en-US" sz="1100">
                <a:latin typeface="Arial" charset="0"/>
                <a:cs typeface="Times New Roman" pitchFamily="18" charset="0"/>
              </a:rPr>
              <a:t>)” and “longitude (</a:t>
            </a:r>
            <a:r>
              <a:rPr lang="en-US" sz="1100">
                <a:latin typeface="Symbol" pitchFamily="18" charset="2"/>
                <a:cs typeface="Times New Roman" pitchFamily="18" charset="0"/>
              </a:rPr>
              <a:t>q</a:t>
            </a:r>
            <a:r>
              <a:rPr lang="en-US" sz="1100">
                <a:latin typeface="Arial" charset="0"/>
                <a:cs typeface="Times New Roman" pitchFamily="18" charset="0"/>
              </a:rPr>
              <a:t>),” and each having vertex </a:t>
            </a:r>
            <a:r>
              <a:rPr lang="en-US" sz="1100" i="1">
                <a:latin typeface="Arial" charset="0"/>
                <a:cs typeface="Times New Roman" pitchFamily="18" charset="0"/>
              </a:rPr>
              <a:t>normal vectors</a:t>
            </a:r>
            <a:r>
              <a:rPr lang="en-US" sz="1100">
                <a:latin typeface="Arial" charset="0"/>
                <a:cs typeface="Times New Roman" pitchFamily="18" charset="0"/>
              </a:rPr>
              <a:t> pointing away from the surface.</a:t>
            </a:r>
          </a:p>
          <a:p>
            <a:pPr algn="just" eaLnBrk="1" hangingPunct="1"/>
            <a:endParaRPr lang="en-US" sz="1100">
              <a:latin typeface="Arial" charset="0"/>
              <a:cs typeface="Times New Roman" pitchFamily="18" charset="0"/>
            </a:endParaRPr>
          </a:p>
          <a:p>
            <a:pPr algn="just" eaLnBrk="1" hangingPunct="1"/>
            <a:r>
              <a:rPr lang="en-US" sz="1100">
                <a:latin typeface="Arial" charset="0"/>
              </a:rPr>
              <a:t>With a system of arrays and subscripts thereof, we can keep track of quadragons, vertices, and normal vectors. Then, once we find ourselves more deeply involved in our CG calculations, we discover that we’ll need to determine the applicable trigon for each quadragon at hand, whereby the trigon will “inherit” many properties of its “parent.” Toward this end, the “structure" (formerly "type”) declaration of Visual Basic proves invaluable. Herein, our graphics are rendered using only the VB “set pixel color” command. Our  geometry definition and vector operations will consistently use the right-hand rule.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0996" eaLnBrk="0" hangingPunct="0">
              <a:defRPr sz="2300">
                <a:solidFill>
                  <a:schemeClr val="accent2"/>
                </a:solidFill>
                <a:latin typeface="Arial" charset="0"/>
              </a:defRPr>
            </a:lvl1pPr>
            <a:lvl2pPr marL="714272" indent="-274720" defTabSz="930996" eaLnBrk="0" hangingPunct="0">
              <a:defRPr sz="2300">
                <a:solidFill>
                  <a:schemeClr val="accent2"/>
                </a:solidFill>
                <a:latin typeface="Arial" charset="0"/>
              </a:defRPr>
            </a:lvl2pPr>
            <a:lvl3pPr marL="1098880" indent="-219776" defTabSz="930996" eaLnBrk="0" hangingPunct="0">
              <a:defRPr sz="2300">
                <a:solidFill>
                  <a:schemeClr val="accent2"/>
                </a:solidFill>
                <a:latin typeface="Arial" charset="0"/>
              </a:defRPr>
            </a:lvl3pPr>
            <a:lvl4pPr marL="1538432" indent="-219776" defTabSz="930996" eaLnBrk="0" hangingPunct="0">
              <a:defRPr sz="2300">
                <a:solidFill>
                  <a:schemeClr val="accent2"/>
                </a:solidFill>
                <a:latin typeface="Arial" charset="0"/>
              </a:defRPr>
            </a:lvl4pPr>
            <a:lvl5pPr marL="1977984" indent="-219776" defTabSz="930996" eaLnBrk="0" hangingPunct="0">
              <a:defRPr sz="2300">
                <a:solidFill>
                  <a:schemeClr val="accent2"/>
                </a:solidFill>
                <a:latin typeface="Arial" charset="0"/>
              </a:defRPr>
            </a:lvl5pPr>
            <a:lvl6pPr marL="2417536" indent="-219776" algn="ctr" defTabSz="930996" eaLnBrk="0" fontAlgn="base" hangingPunct="0">
              <a:spcBef>
                <a:spcPct val="0"/>
              </a:spcBef>
              <a:spcAft>
                <a:spcPct val="0"/>
              </a:spcAft>
              <a:defRPr sz="2300">
                <a:solidFill>
                  <a:schemeClr val="accent2"/>
                </a:solidFill>
                <a:latin typeface="Arial" charset="0"/>
              </a:defRPr>
            </a:lvl6pPr>
            <a:lvl7pPr marL="2857089" indent="-219776" algn="ctr" defTabSz="930996" eaLnBrk="0" fontAlgn="base" hangingPunct="0">
              <a:spcBef>
                <a:spcPct val="0"/>
              </a:spcBef>
              <a:spcAft>
                <a:spcPct val="0"/>
              </a:spcAft>
              <a:defRPr sz="2300">
                <a:solidFill>
                  <a:schemeClr val="accent2"/>
                </a:solidFill>
                <a:latin typeface="Arial" charset="0"/>
              </a:defRPr>
            </a:lvl7pPr>
            <a:lvl8pPr marL="3296641" indent="-219776" algn="ctr" defTabSz="930996" eaLnBrk="0" fontAlgn="base" hangingPunct="0">
              <a:spcBef>
                <a:spcPct val="0"/>
              </a:spcBef>
              <a:spcAft>
                <a:spcPct val="0"/>
              </a:spcAft>
              <a:defRPr sz="2300">
                <a:solidFill>
                  <a:schemeClr val="accent2"/>
                </a:solidFill>
                <a:latin typeface="Arial" charset="0"/>
              </a:defRPr>
            </a:lvl8pPr>
            <a:lvl9pPr marL="3736193" indent="-219776" algn="ctr" defTabSz="930996" eaLnBrk="0" fontAlgn="base" hangingPunct="0">
              <a:spcBef>
                <a:spcPct val="0"/>
              </a:spcBef>
              <a:spcAft>
                <a:spcPct val="0"/>
              </a:spcAft>
              <a:defRPr sz="2300">
                <a:solidFill>
                  <a:schemeClr val="accent2"/>
                </a:solidFill>
                <a:latin typeface="Arial" charset="0"/>
              </a:defRPr>
            </a:lvl9pPr>
          </a:lstStyle>
          <a:p>
            <a:pPr eaLnBrk="1" hangingPunct="1"/>
            <a:fld id="{FF9860B4-60A2-43A0-9E7B-09976BA6BE72}" type="slidenum">
              <a:rPr lang="en-US" sz="1200">
                <a:solidFill>
                  <a:schemeClr val="tx1"/>
                </a:solidFill>
                <a:latin typeface="Times New Roman" pitchFamily="18" charset="0"/>
              </a:rPr>
              <a:pPr eaLnBrk="1" hangingPunct="1"/>
              <a:t>4</a:t>
            </a:fld>
            <a:endParaRPr lang="en-US" sz="1200">
              <a:solidFill>
                <a:schemeClr val="tx1"/>
              </a:solidFill>
              <a:latin typeface="Times New Roman" pitchFamily="18" charset="0"/>
            </a:endParaRPr>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p:spPr>
        <p:txBody>
          <a:bodyPr/>
          <a:lstStyle/>
          <a:p>
            <a:pPr algn="just" eaLnBrk="1" hangingPunct="1"/>
            <a:r>
              <a:rPr lang="en-US" sz="1100">
                <a:latin typeface="Arial" charset="0"/>
              </a:rPr>
              <a:t>Here we plot several simple but powerful functions which can be used to construct building blocks for the 2D or 3D geometry of streamlined objects. In most cases, these functions have a normalized maximum “length” and/or “height,” each of which can be scaled to model the physical dimension at hand. In addition, these functions incorporate a variable exponent enabling shape adjustment, and more than one function can be added to build shapes of increasing complexity. For example, drawing from the modified trigonometric functions, the “pseudo-sine” with an exponent at or near 0.5 can be used to model the basic half thickness of an airfoil, with maximum “x” representing airfoil chord, and maximum “y” representing airfoil half thickness. Then, an additional smaller term, perhaps using a different function and/or exponent, can model a localized bump. </a:t>
            </a:r>
          </a:p>
          <a:p>
            <a:pPr eaLnBrk="1" hangingPunct="1"/>
            <a:endParaRPr lang="en-US" sz="1100">
              <a:latin typeface="Arial" charset="0"/>
            </a:endParaRPr>
          </a:p>
          <a:p>
            <a:pPr eaLnBrk="1" hangingPunct="1"/>
            <a:endParaRPr lang="en-US" sz="11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30996" eaLnBrk="0" hangingPunct="0">
              <a:defRPr sz="2300">
                <a:solidFill>
                  <a:schemeClr val="accent2"/>
                </a:solidFill>
                <a:latin typeface="Arial" charset="0"/>
              </a:defRPr>
            </a:lvl1pPr>
            <a:lvl2pPr marL="714272" indent="-274720" defTabSz="930996" eaLnBrk="0" hangingPunct="0">
              <a:defRPr sz="2300">
                <a:solidFill>
                  <a:schemeClr val="accent2"/>
                </a:solidFill>
                <a:latin typeface="Arial" charset="0"/>
              </a:defRPr>
            </a:lvl2pPr>
            <a:lvl3pPr marL="1098880" indent="-219776" defTabSz="930996" eaLnBrk="0" hangingPunct="0">
              <a:defRPr sz="2300">
                <a:solidFill>
                  <a:schemeClr val="accent2"/>
                </a:solidFill>
                <a:latin typeface="Arial" charset="0"/>
              </a:defRPr>
            </a:lvl3pPr>
            <a:lvl4pPr marL="1538432" indent="-219776" defTabSz="930996" eaLnBrk="0" hangingPunct="0">
              <a:defRPr sz="2300">
                <a:solidFill>
                  <a:schemeClr val="accent2"/>
                </a:solidFill>
                <a:latin typeface="Arial" charset="0"/>
              </a:defRPr>
            </a:lvl4pPr>
            <a:lvl5pPr marL="1977984" indent="-219776" defTabSz="930996" eaLnBrk="0" hangingPunct="0">
              <a:defRPr sz="2300">
                <a:solidFill>
                  <a:schemeClr val="accent2"/>
                </a:solidFill>
                <a:latin typeface="Arial" charset="0"/>
              </a:defRPr>
            </a:lvl5pPr>
            <a:lvl6pPr marL="2417536" indent="-219776" algn="ctr" defTabSz="930996" eaLnBrk="0" fontAlgn="base" hangingPunct="0">
              <a:spcBef>
                <a:spcPct val="0"/>
              </a:spcBef>
              <a:spcAft>
                <a:spcPct val="0"/>
              </a:spcAft>
              <a:defRPr sz="2300">
                <a:solidFill>
                  <a:schemeClr val="accent2"/>
                </a:solidFill>
                <a:latin typeface="Arial" charset="0"/>
              </a:defRPr>
            </a:lvl6pPr>
            <a:lvl7pPr marL="2857089" indent="-219776" algn="ctr" defTabSz="930996" eaLnBrk="0" fontAlgn="base" hangingPunct="0">
              <a:spcBef>
                <a:spcPct val="0"/>
              </a:spcBef>
              <a:spcAft>
                <a:spcPct val="0"/>
              </a:spcAft>
              <a:defRPr sz="2300">
                <a:solidFill>
                  <a:schemeClr val="accent2"/>
                </a:solidFill>
                <a:latin typeface="Arial" charset="0"/>
              </a:defRPr>
            </a:lvl7pPr>
            <a:lvl8pPr marL="3296641" indent="-219776" algn="ctr" defTabSz="930996" eaLnBrk="0" fontAlgn="base" hangingPunct="0">
              <a:spcBef>
                <a:spcPct val="0"/>
              </a:spcBef>
              <a:spcAft>
                <a:spcPct val="0"/>
              </a:spcAft>
              <a:defRPr sz="2300">
                <a:solidFill>
                  <a:schemeClr val="accent2"/>
                </a:solidFill>
                <a:latin typeface="Arial" charset="0"/>
              </a:defRPr>
            </a:lvl8pPr>
            <a:lvl9pPr marL="3736193" indent="-219776" algn="ctr" defTabSz="930996" eaLnBrk="0" fontAlgn="base" hangingPunct="0">
              <a:spcBef>
                <a:spcPct val="0"/>
              </a:spcBef>
              <a:spcAft>
                <a:spcPct val="0"/>
              </a:spcAft>
              <a:defRPr sz="2300">
                <a:solidFill>
                  <a:schemeClr val="accent2"/>
                </a:solidFill>
                <a:latin typeface="Arial" charset="0"/>
              </a:defRPr>
            </a:lvl9pPr>
          </a:lstStyle>
          <a:p>
            <a:pPr eaLnBrk="1" hangingPunct="1"/>
            <a:fld id="{E0765481-F127-4015-B772-92F49730D6B8}" type="slidenum">
              <a:rPr lang="en-US" sz="1200">
                <a:solidFill>
                  <a:schemeClr val="tx1"/>
                </a:solidFill>
                <a:latin typeface="Times New Roman" pitchFamily="18" charset="0"/>
              </a:rPr>
              <a:pPr eaLnBrk="1" hangingPunct="1"/>
              <a:t>5</a:t>
            </a:fld>
            <a:endParaRPr lang="en-US" sz="1200">
              <a:solidFill>
                <a:schemeClr val="tx1"/>
              </a:solidFill>
              <a:latin typeface="Times New Roman" pitchFamily="18" charset="0"/>
            </a:endParaRPr>
          </a:p>
        </p:txBody>
      </p:sp>
      <p:sp>
        <p:nvSpPr>
          <p:cNvPr id="24579" name="Rectangle 1026"/>
          <p:cNvSpPr>
            <a:spLocks noGrp="1" noRot="1" noChangeAspect="1" noChangeArrowheads="1" noTextEdit="1"/>
          </p:cNvSpPr>
          <p:nvPr>
            <p:ph type="sldImg"/>
          </p:nvPr>
        </p:nvSpPr>
        <p:spPr>
          <a:ln/>
        </p:spPr>
      </p:sp>
      <p:sp>
        <p:nvSpPr>
          <p:cNvPr id="24580" name="Rectangle 1027"/>
          <p:cNvSpPr>
            <a:spLocks noGrp="1" noChangeArrowheads="1"/>
          </p:cNvSpPr>
          <p:nvPr>
            <p:ph type="body" idx="1"/>
          </p:nvPr>
        </p:nvSpPr>
        <p:spPr>
          <a:xfrm>
            <a:off x="926709" y="4422131"/>
            <a:ext cx="5158775" cy="4188171"/>
          </a:xfrm>
          <a:noFill/>
        </p:spPr>
        <p:txBody>
          <a:bodyPr/>
          <a:lstStyle/>
          <a:p>
            <a:pPr algn="just" eaLnBrk="1" hangingPunct="1"/>
            <a:r>
              <a:rPr lang="en-US" sz="1100">
                <a:latin typeface="Arial" charset="0"/>
              </a:rPr>
              <a:t>We introduce here “TrigonoSoar,” a math-modeled object to which we will apply our new rendering methods later herein. TrigonoSoar is a blended wing with numerous geometrical parameters (such as backbone, chord, thickness, camber, and washout) modeled parametrically with 2D (y-z-planar) distance along the spar from centerline to winglet tip. Implementations of various modified trigonometric functions for geometry definition are evident in the plan and profile views.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0996" eaLnBrk="0" hangingPunct="0">
              <a:defRPr sz="2300">
                <a:solidFill>
                  <a:schemeClr val="accent2"/>
                </a:solidFill>
                <a:latin typeface="Arial" charset="0"/>
              </a:defRPr>
            </a:lvl1pPr>
            <a:lvl2pPr marL="714272" indent="-274720" defTabSz="930996" eaLnBrk="0" hangingPunct="0">
              <a:defRPr sz="2300">
                <a:solidFill>
                  <a:schemeClr val="accent2"/>
                </a:solidFill>
                <a:latin typeface="Arial" charset="0"/>
              </a:defRPr>
            </a:lvl2pPr>
            <a:lvl3pPr marL="1098880" indent="-219776" defTabSz="930996" eaLnBrk="0" hangingPunct="0">
              <a:defRPr sz="2300">
                <a:solidFill>
                  <a:schemeClr val="accent2"/>
                </a:solidFill>
                <a:latin typeface="Arial" charset="0"/>
              </a:defRPr>
            </a:lvl3pPr>
            <a:lvl4pPr marL="1538432" indent="-219776" defTabSz="930996" eaLnBrk="0" hangingPunct="0">
              <a:defRPr sz="2300">
                <a:solidFill>
                  <a:schemeClr val="accent2"/>
                </a:solidFill>
                <a:latin typeface="Arial" charset="0"/>
              </a:defRPr>
            </a:lvl4pPr>
            <a:lvl5pPr marL="1977984" indent="-219776" defTabSz="930996" eaLnBrk="0" hangingPunct="0">
              <a:defRPr sz="2300">
                <a:solidFill>
                  <a:schemeClr val="accent2"/>
                </a:solidFill>
                <a:latin typeface="Arial" charset="0"/>
              </a:defRPr>
            </a:lvl5pPr>
            <a:lvl6pPr marL="2417536" indent="-219776" algn="ctr" defTabSz="930996" eaLnBrk="0" fontAlgn="base" hangingPunct="0">
              <a:spcBef>
                <a:spcPct val="0"/>
              </a:spcBef>
              <a:spcAft>
                <a:spcPct val="0"/>
              </a:spcAft>
              <a:defRPr sz="2300">
                <a:solidFill>
                  <a:schemeClr val="accent2"/>
                </a:solidFill>
                <a:latin typeface="Arial" charset="0"/>
              </a:defRPr>
            </a:lvl6pPr>
            <a:lvl7pPr marL="2857089" indent="-219776" algn="ctr" defTabSz="930996" eaLnBrk="0" fontAlgn="base" hangingPunct="0">
              <a:spcBef>
                <a:spcPct val="0"/>
              </a:spcBef>
              <a:spcAft>
                <a:spcPct val="0"/>
              </a:spcAft>
              <a:defRPr sz="2300">
                <a:solidFill>
                  <a:schemeClr val="accent2"/>
                </a:solidFill>
                <a:latin typeface="Arial" charset="0"/>
              </a:defRPr>
            </a:lvl7pPr>
            <a:lvl8pPr marL="3296641" indent="-219776" algn="ctr" defTabSz="930996" eaLnBrk="0" fontAlgn="base" hangingPunct="0">
              <a:spcBef>
                <a:spcPct val="0"/>
              </a:spcBef>
              <a:spcAft>
                <a:spcPct val="0"/>
              </a:spcAft>
              <a:defRPr sz="2300">
                <a:solidFill>
                  <a:schemeClr val="accent2"/>
                </a:solidFill>
                <a:latin typeface="Arial" charset="0"/>
              </a:defRPr>
            </a:lvl8pPr>
            <a:lvl9pPr marL="3736193" indent="-219776" algn="ctr" defTabSz="930996" eaLnBrk="0" fontAlgn="base" hangingPunct="0">
              <a:spcBef>
                <a:spcPct val="0"/>
              </a:spcBef>
              <a:spcAft>
                <a:spcPct val="0"/>
              </a:spcAft>
              <a:defRPr sz="2300">
                <a:solidFill>
                  <a:schemeClr val="accent2"/>
                </a:solidFill>
                <a:latin typeface="Arial" charset="0"/>
              </a:defRPr>
            </a:lvl9pPr>
          </a:lstStyle>
          <a:p>
            <a:pPr eaLnBrk="1" hangingPunct="1"/>
            <a:fld id="{7970D14C-F7C6-4CAD-A384-96A684D3C019}" type="slidenum">
              <a:rPr lang="en-US" sz="1200">
                <a:solidFill>
                  <a:schemeClr val="tx1"/>
                </a:solidFill>
                <a:latin typeface="Times New Roman" pitchFamily="18" charset="0"/>
              </a:rPr>
              <a:pPr eaLnBrk="1" hangingPunct="1"/>
              <a:t>6</a:t>
            </a:fld>
            <a:endParaRPr lang="en-US" sz="1200">
              <a:solidFill>
                <a:schemeClr val="tx1"/>
              </a:solidFill>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1231586" y="4422131"/>
            <a:ext cx="4564112" cy="4188171"/>
          </a:xfrm>
          <a:noFill/>
        </p:spPr>
        <p:txBody>
          <a:bodyPr/>
          <a:lstStyle/>
          <a:p>
            <a:pPr algn="just" eaLnBrk="1" hangingPunct="1">
              <a:lnSpc>
                <a:spcPct val="115000"/>
              </a:lnSpc>
            </a:pPr>
            <a:r>
              <a:rPr lang="en-US" sz="1100">
                <a:latin typeface="Arial" charset="0"/>
              </a:rPr>
              <a:t>Here we illustrate more complex applications of the previously-described geometry building blocks. Both “Algebratross” and “RegenoSoar” are fully math modeled with such tools. </a:t>
            </a:r>
          </a:p>
          <a:p>
            <a:pPr algn="just" eaLnBrk="1" hangingPunct="1">
              <a:lnSpc>
                <a:spcPct val="115000"/>
              </a:lnSpc>
            </a:pPr>
            <a:endParaRPr lang="en-US" sz="1100">
              <a:latin typeface="Arial" charset="0"/>
            </a:endParaRPr>
          </a:p>
          <a:p>
            <a:pPr algn="just" eaLnBrk="1" hangingPunct="1">
              <a:lnSpc>
                <a:spcPct val="115000"/>
              </a:lnSpc>
            </a:pPr>
            <a:r>
              <a:rPr lang="en-US" sz="1100">
                <a:latin typeface="Arial" charset="0"/>
              </a:rPr>
              <a:t>“Algebratross” is a model of the wandering albatross, which uses its 3.5-m wingspan and dynamic soaring technique to remain aloft indefinitely over a waveless sea, without flapping its wings.</a:t>
            </a:r>
          </a:p>
          <a:p>
            <a:pPr algn="just" eaLnBrk="1" hangingPunct="1">
              <a:lnSpc>
                <a:spcPct val="115000"/>
              </a:lnSpc>
            </a:pPr>
            <a:endParaRPr lang="en-US" sz="1100">
              <a:latin typeface="Arial" charset="0"/>
            </a:endParaRPr>
          </a:p>
          <a:p>
            <a:pPr algn="just" eaLnBrk="1" hangingPunct="1">
              <a:lnSpc>
                <a:spcPct val="115000"/>
              </a:lnSpc>
            </a:pPr>
            <a:r>
              <a:rPr lang="en-US" sz="1100">
                <a:latin typeface="Arial" charset="0"/>
              </a:rPr>
              <a:t>Whereas the albatross uses the vertical gradient of horizontal wind speed to remain aloft, the “RegenoSoar” regenerative-soaring aircraft remains aloft, potentially indefinitely at high altitudes, by using its propeller (having symmetrical blade sections) as a turbine to recharge stored energy whenever an updraft is encountered. </a:t>
            </a:r>
          </a:p>
          <a:p>
            <a:pPr algn="just" eaLnBrk="1" hangingPunct="1">
              <a:lnSpc>
                <a:spcPct val="115000"/>
              </a:lnSpc>
            </a:pPr>
            <a:endParaRPr lang="en-US" sz="1100">
              <a:latin typeface="Arial" charset="0"/>
            </a:endParaRPr>
          </a:p>
          <a:p>
            <a:pPr algn="just" eaLnBrk="1" hangingPunct="1">
              <a:lnSpc>
                <a:spcPct val="115000"/>
              </a:lnSpc>
            </a:pPr>
            <a:r>
              <a:rPr lang="en-US" sz="1100">
                <a:latin typeface="Arial" charset="0"/>
              </a:rPr>
              <a:t>As we next progress from “wireframe” to “rendered” computer graphics, we enter the world of “vectors” and “algorithms.”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96" eaLnBrk="0" hangingPunct="0">
              <a:defRPr sz="2300">
                <a:solidFill>
                  <a:schemeClr val="accent2"/>
                </a:solidFill>
                <a:latin typeface="Arial" charset="0"/>
              </a:defRPr>
            </a:lvl1pPr>
            <a:lvl2pPr marL="714272" indent="-274720" defTabSz="930996" eaLnBrk="0" hangingPunct="0">
              <a:defRPr sz="2300">
                <a:solidFill>
                  <a:schemeClr val="accent2"/>
                </a:solidFill>
                <a:latin typeface="Arial" charset="0"/>
              </a:defRPr>
            </a:lvl2pPr>
            <a:lvl3pPr marL="1098880" indent="-219776" defTabSz="930996" eaLnBrk="0" hangingPunct="0">
              <a:defRPr sz="2300">
                <a:solidFill>
                  <a:schemeClr val="accent2"/>
                </a:solidFill>
                <a:latin typeface="Arial" charset="0"/>
              </a:defRPr>
            </a:lvl3pPr>
            <a:lvl4pPr marL="1538432" indent="-219776" defTabSz="930996" eaLnBrk="0" hangingPunct="0">
              <a:defRPr sz="2300">
                <a:solidFill>
                  <a:schemeClr val="accent2"/>
                </a:solidFill>
                <a:latin typeface="Arial" charset="0"/>
              </a:defRPr>
            </a:lvl4pPr>
            <a:lvl5pPr marL="1977984" indent="-219776" defTabSz="930996" eaLnBrk="0" hangingPunct="0">
              <a:defRPr sz="2300">
                <a:solidFill>
                  <a:schemeClr val="accent2"/>
                </a:solidFill>
                <a:latin typeface="Arial" charset="0"/>
              </a:defRPr>
            </a:lvl5pPr>
            <a:lvl6pPr marL="2417536" indent="-219776" algn="ctr" defTabSz="930996" eaLnBrk="0" fontAlgn="base" hangingPunct="0">
              <a:spcBef>
                <a:spcPct val="0"/>
              </a:spcBef>
              <a:spcAft>
                <a:spcPct val="0"/>
              </a:spcAft>
              <a:defRPr sz="2300">
                <a:solidFill>
                  <a:schemeClr val="accent2"/>
                </a:solidFill>
                <a:latin typeface="Arial" charset="0"/>
              </a:defRPr>
            </a:lvl6pPr>
            <a:lvl7pPr marL="2857089" indent="-219776" algn="ctr" defTabSz="930996" eaLnBrk="0" fontAlgn="base" hangingPunct="0">
              <a:spcBef>
                <a:spcPct val="0"/>
              </a:spcBef>
              <a:spcAft>
                <a:spcPct val="0"/>
              </a:spcAft>
              <a:defRPr sz="2300">
                <a:solidFill>
                  <a:schemeClr val="accent2"/>
                </a:solidFill>
                <a:latin typeface="Arial" charset="0"/>
              </a:defRPr>
            </a:lvl7pPr>
            <a:lvl8pPr marL="3296641" indent="-219776" algn="ctr" defTabSz="930996" eaLnBrk="0" fontAlgn="base" hangingPunct="0">
              <a:spcBef>
                <a:spcPct val="0"/>
              </a:spcBef>
              <a:spcAft>
                <a:spcPct val="0"/>
              </a:spcAft>
              <a:defRPr sz="2300">
                <a:solidFill>
                  <a:schemeClr val="accent2"/>
                </a:solidFill>
                <a:latin typeface="Arial" charset="0"/>
              </a:defRPr>
            </a:lvl8pPr>
            <a:lvl9pPr marL="3736193" indent="-219776" algn="ctr" defTabSz="930996" eaLnBrk="0" fontAlgn="base" hangingPunct="0">
              <a:spcBef>
                <a:spcPct val="0"/>
              </a:spcBef>
              <a:spcAft>
                <a:spcPct val="0"/>
              </a:spcAft>
              <a:defRPr sz="2300">
                <a:solidFill>
                  <a:schemeClr val="accent2"/>
                </a:solidFill>
                <a:latin typeface="Arial" charset="0"/>
              </a:defRPr>
            </a:lvl9pPr>
          </a:lstStyle>
          <a:p>
            <a:pPr eaLnBrk="1" hangingPunct="1"/>
            <a:fld id="{3B49A3FA-C10E-4388-9B81-ABC1E564FEED}" type="slidenum">
              <a:rPr lang="en-US" sz="1200">
                <a:solidFill>
                  <a:schemeClr val="tx1"/>
                </a:solidFill>
                <a:latin typeface="Times New Roman" pitchFamily="18" charset="0"/>
              </a:rPr>
              <a:pPr eaLnBrk="1" hangingPunct="1"/>
              <a:t>7</a:t>
            </a:fld>
            <a:endParaRPr lang="en-US" sz="1200">
              <a:solidFill>
                <a:schemeClr val="tx1"/>
              </a:solidFill>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pitchFamily="34" charset="0"/>
                <a:cs typeface="Calibri" pitchFamily="34" charset="0"/>
              </a:rPr>
              <a:t>"Render Raptor," incorporating all of the methods used herein, has been rendered down to the level of  each individual pixel in the draft images shown above. Further enhancements are applied later herein. The only "off-the-shelf" graphics utility is Visual Basic's point-set feature using the pixel coordinates and the specified red, green, and blue light intensity at the pixel. Read on to learn many of the essential processes needed to carry this out.</a:t>
            </a:r>
          </a:p>
          <a:p>
            <a:pPr eaLnBrk="1" hangingPunct="1"/>
            <a:endParaRPr 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30996" eaLnBrk="0" hangingPunct="0">
              <a:defRPr sz="2300">
                <a:solidFill>
                  <a:schemeClr val="accent2"/>
                </a:solidFill>
                <a:latin typeface="Arial" charset="0"/>
              </a:defRPr>
            </a:lvl1pPr>
            <a:lvl2pPr marL="714272" indent="-274720" defTabSz="930996" eaLnBrk="0" hangingPunct="0">
              <a:defRPr sz="2300">
                <a:solidFill>
                  <a:schemeClr val="accent2"/>
                </a:solidFill>
                <a:latin typeface="Arial" charset="0"/>
              </a:defRPr>
            </a:lvl2pPr>
            <a:lvl3pPr marL="1098880" indent="-219776" defTabSz="930996" eaLnBrk="0" hangingPunct="0">
              <a:defRPr sz="2300">
                <a:solidFill>
                  <a:schemeClr val="accent2"/>
                </a:solidFill>
                <a:latin typeface="Arial" charset="0"/>
              </a:defRPr>
            </a:lvl3pPr>
            <a:lvl4pPr marL="1538432" indent="-219776" defTabSz="930996" eaLnBrk="0" hangingPunct="0">
              <a:defRPr sz="2300">
                <a:solidFill>
                  <a:schemeClr val="accent2"/>
                </a:solidFill>
                <a:latin typeface="Arial" charset="0"/>
              </a:defRPr>
            </a:lvl4pPr>
            <a:lvl5pPr marL="1977984" indent="-219776" defTabSz="930996" eaLnBrk="0" hangingPunct="0">
              <a:defRPr sz="2300">
                <a:solidFill>
                  <a:schemeClr val="accent2"/>
                </a:solidFill>
                <a:latin typeface="Arial" charset="0"/>
              </a:defRPr>
            </a:lvl5pPr>
            <a:lvl6pPr marL="2417536" indent="-219776" algn="ctr" defTabSz="930996" eaLnBrk="0" fontAlgn="base" hangingPunct="0">
              <a:spcBef>
                <a:spcPct val="0"/>
              </a:spcBef>
              <a:spcAft>
                <a:spcPct val="0"/>
              </a:spcAft>
              <a:defRPr sz="2300">
                <a:solidFill>
                  <a:schemeClr val="accent2"/>
                </a:solidFill>
                <a:latin typeface="Arial" charset="0"/>
              </a:defRPr>
            </a:lvl6pPr>
            <a:lvl7pPr marL="2857089" indent="-219776" algn="ctr" defTabSz="930996" eaLnBrk="0" fontAlgn="base" hangingPunct="0">
              <a:spcBef>
                <a:spcPct val="0"/>
              </a:spcBef>
              <a:spcAft>
                <a:spcPct val="0"/>
              </a:spcAft>
              <a:defRPr sz="2300">
                <a:solidFill>
                  <a:schemeClr val="accent2"/>
                </a:solidFill>
                <a:latin typeface="Arial" charset="0"/>
              </a:defRPr>
            </a:lvl7pPr>
            <a:lvl8pPr marL="3296641" indent="-219776" algn="ctr" defTabSz="930996" eaLnBrk="0" fontAlgn="base" hangingPunct="0">
              <a:spcBef>
                <a:spcPct val="0"/>
              </a:spcBef>
              <a:spcAft>
                <a:spcPct val="0"/>
              </a:spcAft>
              <a:defRPr sz="2300">
                <a:solidFill>
                  <a:schemeClr val="accent2"/>
                </a:solidFill>
                <a:latin typeface="Arial" charset="0"/>
              </a:defRPr>
            </a:lvl8pPr>
            <a:lvl9pPr marL="3736193" indent="-219776" algn="ctr" defTabSz="930996" eaLnBrk="0" fontAlgn="base" hangingPunct="0">
              <a:spcBef>
                <a:spcPct val="0"/>
              </a:spcBef>
              <a:spcAft>
                <a:spcPct val="0"/>
              </a:spcAft>
              <a:defRPr sz="2300">
                <a:solidFill>
                  <a:schemeClr val="accent2"/>
                </a:solidFill>
                <a:latin typeface="Arial" charset="0"/>
              </a:defRPr>
            </a:lvl9pPr>
          </a:lstStyle>
          <a:p>
            <a:pPr eaLnBrk="1" hangingPunct="1"/>
            <a:fld id="{231358BB-87BC-4B86-88BE-D052E9BD73E8}" type="slidenum">
              <a:rPr lang="en-US" sz="1200">
                <a:solidFill>
                  <a:schemeClr val="tx1"/>
                </a:solidFill>
                <a:latin typeface="Times New Roman" pitchFamily="18" charset="0"/>
              </a:rPr>
              <a:pPr eaLnBrk="1" hangingPunct="1"/>
              <a:t>8</a:t>
            </a:fld>
            <a:endParaRPr lang="en-US" sz="1200">
              <a:solidFill>
                <a:schemeClr val="tx1"/>
              </a:solidFill>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1159140" y="4422131"/>
            <a:ext cx="4709005" cy="4188171"/>
          </a:xfrm>
          <a:noFill/>
        </p:spPr>
        <p:txBody>
          <a:bodyPr/>
          <a:lstStyle/>
          <a:p>
            <a:pPr algn="just" eaLnBrk="1" hangingPunct="1">
              <a:lnSpc>
                <a:spcPct val="115000"/>
              </a:lnSpc>
            </a:pPr>
            <a:r>
              <a:rPr lang="en-US" sz="1100">
                <a:latin typeface="Arial" charset="0"/>
              </a:rPr>
              <a:t>We are immensely indebted to both Willard Gibbs and Oliver Heaviside, at the very least for their independent invention of vectors, which took place in the 19th century. However, both made many other significant contributions to math and science. Gibbs is perhaps best known for his analysis of available energy in thermodynamic and chemical processes. Heaviside took the original twenty equations of electro-magnetism published by Maxwell, and with the aid of new-found vectors and other powerful tools, condensed “Maxwell’s Equations” into just four.</a:t>
            </a:r>
          </a:p>
          <a:p>
            <a:pPr algn="just" eaLnBrk="1" hangingPunct="1">
              <a:lnSpc>
                <a:spcPct val="115000"/>
              </a:lnSpc>
            </a:pPr>
            <a:endParaRPr lang="en-US" sz="1100">
              <a:latin typeface="Arial" charset="0"/>
            </a:endParaRPr>
          </a:p>
          <a:p>
            <a:pPr algn="just" eaLnBrk="1" hangingPunct="1">
              <a:lnSpc>
                <a:spcPct val="115000"/>
              </a:lnSpc>
            </a:pPr>
            <a:r>
              <a:rPr lang="en-US" sz="1100">
                <a:latin typeface="Arial" charset="0"/>
              </a:rPr>
              <a:t>Armed with this most powerful tool known as “vectors,” our computer graphics methods herein will make good use of the dot product, cross product, tip-to-tail addition, and scaling vector operations.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B21425-6ECF-1301-7963-1FB34357477E}"/>
              </a:ext>
            </a:extLst>
          </p:cNvPr>
          <p:cNvSpPr>
            <a:spLocks noGrp="1" noChangeArrowheads="1"/>
          </p:cNvSpPr>
          <p:nvPr>
            <p:ph type="sldNum" sz="quarter" idx="5"/>
          </p:nvPr>
        </p:nvSpPr>
        <p:spPr>
          <a:ln/>
        </p:spPr>
        <p:txBody>
          <a:bodyPr/>
          <a:lstStyle/>
          <a:p>
            <a:fld id="{011F2B1E-ADC4-4446-AE09-ED4D953F0691}" type="slidenum">
              <a:rPr lang="en-US" altLang="en-US"/>
              <a:pPr/>
              <a:t>9</a:t>
            </a:fld>
            <a:endParaRPr lang="en-US" altLang="en-US"/>
          </a:p>
        </p:txBody>
      </p:sp>
      <p:sp>
        <p:nvSpPr>
          <p:cNvPr id="113666" name="Rectangle 2">
            <a:extLst>
              <a:ext uri="{FF2B5EF4-FFF2-40B4-BE49-F238E27FC236}">
                <a16:creationId xmlns:a16="http://schemas.microsoft.com/office/drawing/2014/main" id="{D2BBBB9C-C968-2338-BB5F-7C279246A9EE}"/>
              </a:ext>
            </a:extLst>
          </p:cNvPr>
          <p:cNvSpPr>
            <a:spLocks noGrp="1" noRot="1" noChangeAspect="1" noChangeArrowheads="1" noTextEdit="1"/>
          </p:cNvSpPr>
          <p:nvPr>
            <p:ph type="sldImg"/>
          </p:nvPr>
        </p:nvSpPr>
        <p:spPr>
          <a:xfrm>
            <a:off x="1182688" y="695325"/>
            <a:ext cx="4633912" cy="3475038"/>
          </a:xfrm>
          <a:ln/>
        </p:spPr>
      </p:sp>
      <p:sp>
        <p:nvSpPr>
          <p:cNvPr id="113667" name="Rectangle 3">
            <a:extLst>
              <a:ext uri="{FF2B5EF4-FFF2-40B4-BE49-F238E27FC236}">
                <a16:creationId xmlns:a16="http://schemas.microsoft.com/office/drawing/2014/main" id="{C5AFBAF3-0E6C-A3B0-74B4-1120734B0700}"/>
              </a:ext>
            </a:extLst>
          </p:cNvPr>
          <p:cNvSpPr>
            <a:spLocks noGrp="1" noChangeArrowheads="1"/>
          </p:cNvSpPr>
          <p:nvPr>
            <p:ph type="body" idx="1"/>
          </p:nvPr>
        </p:nvSpPr>
        <p:spPr>
          <a:xfrm>
            <a:off x="931863" y="4403725"/>
            <a:ext cx="5133975" cy="4171950"/>
          </a:xfrm>
        </p:spPr>
        <p:txBody>
          <a:bodyPr/>
          <a:lstStyle/>
          <a:p>
            <a:pPr algn="just">
              <a:lnSpc>
                <a:spcPct val="115000"/>
              </a:lnSpc>
              <a:spcBef>
                <a:spcPct val="0"/>
              </a:spcBef>
            </a:pPr>
            <a:r>
              <a:rPr lang="en-US" altLang="en-US" sz="1100">
                <a:cs typeface="Arial" panose="020B0604020202020204" pitchFamily="34" charset="0"/>
              </a:rPr>
              <a:t>We can imagine a 3D surface as a collection of “points” in space. This "second" classic problem CG is to place a given point (p) on the screen, given the coordinates of the eye point (e), focus point (f), and the point (p) itself. This task is greatly simplified if we imagine the observer to see the world through a hole in the apex of a “viewing pyramid” turned on its side. The viewing pyramid is of course a well-known idea in the world of CG, but our intent here is to apply the viewing pyramid concept with greater efficiency.</a:t>
            </a:r>
          </a:p>
          <a:p>
            <a:pPr algn="just">
              <a:lnSpc>
                <a:spcPct val="115000"/>
              </a:lnSpc>
              <a:spcBef>
                <a:spcPct val="0"/>
              </a:spcBef>
            </a:pPr>
            <a:endParaRPr lang="en-US" altLang="en-US" sz="1100">
              <a:cs typeface="Arial" panose="020B0604020202020204" pitchFamily="34" charset="0"/>
            </a:endParaRPr>
          </a:p>
          <a:p>
            <a:pPr algn="just">
              <a:lnSpc>
                <a:spcPct val="115000"/>
              </a:lnSpc>
              <a:spcBef>
                <a:spcPct val="0"/>
              </a:spcBef>
            </a:pPr>
            <a:r>
              <a:rPr lang="en-US" altLang="en-US" sz="1100">
                <a:cs typeface="Arial" panose="020B0604020202020204" pitchFamily="34" charset="0"/>
              </a:rPr>
              <a:t>Let’s say the viewer initially looks due east, but now intends to focus on some point (f) which resides to the southeast at some different elevation. The observer could “pan” and then “pitch” the pyramid until the point (f) were centered on the “screen” (pyramid base). However, an easier alternative (mathematically) is to leave the viewing pyramid fixed as the “viewing globe” of radius (Ref), centered at (e), is twice rotated for the same result. </a:t>
            </a:r>
            <a:endParaRPr lang="en-US" altLang="en-US" sz="1100">
              <a:cs typeface="Times New Roman" panose="02020603050405020304" pitchFamily="18" charset="0"/>
            </a:endParaRPr>
          </a:p>
          <a:p>
            <a:pPr algn="just">
              <a:lnSpc>
                <a:spcPct val="115000"/>
              </a:lnSpc>
              <a:spcBef>
                <a:spcPct val="0"/>
              </a:spcBef>
            </a:pPr>
            <a:r>
              <a:rPr lang="en-US" altLang="en-US" sz="1100">
                <a:cs typeface="Arial" panose="020B0604020202020204" pitchFamily="34" charset="0"/>
              </a:rPr>
              <a:t> </a:t>
            </a:r>
            <a:endParaRPr lang="en-US" altLang="en-US" sz="1100">
              <a:cs typeface="Times New Roman" panose="02020603050405020304" pitchFamily="18" charset="0"/>
            </a:endParaRPr>
          </a:p>
          <a:p>
            <a:pPr algn="just">
              <a:lnSpc>
                <a:spcPct val="115000"/>
              </a:lnSpc>
              <a:spcBef>
                <a:spcPct val="0"/>
              </a:spcBef>
            </a:pPr>
            <a:r>
              <a:rPr lang="en-US" altLang="en-US" sz="1100">
                <a:cs typeface="Arial" panose="020B0604020202020204" pitchFamily="34" charset="0"/>
              </a:rPr>
              <a:t>Relative to the standard “</a:t>
            </a:r>
            <a:r>
              <a:rPr lang="en-US" altLang="en-US" sz="1100" b="1" i="1">
                <a:cs typeface="Arial" panose="020B0604020202020204" pitchFamily="34" charset="0"/>
              </a:rPr>
              <a:t>world-to-screen transformation</a:t>
            </a:r>
            <a:r>
              <a:rPr lang="en-US" altLang="en-US" sz="1100">
                <a:cs typeface="Arial" panose="020B0604020202020204" pitchFamily="34" charset="0"/>
              </a:rPr>
              <a:t>” methods, this approach requires just two rotations, and no translations. Key to the method is carrying out such rotations about axes passing through the point (e), whereby the rotations operate on the coordinate differences (x-x</a:t>
            </a:r>
            <a:r>
              <a:rPr lang="en-US" altLang="en-US" sz="1100" baseline="-30000">
                <a:cs typeface="Arial" panose="020B0604020202020204" pitchFamily="34" charset="0"/>
              </a:rPr>
              <a:t>e</a:t>
            </a:r>
            <a:r>
              <a:rPr lang="en-US" altLang="en-US" sz="1100">
                <a:cs typeface="Arial" panose="020B0604020202020204" pitchFamily="34" charset="0"/>
              </a:rPr>
              <a:t>, y-y</a:t>
            </a:r>
            <a:r>
              <a:rPr lang="en-US" altLang="en-US" sz="1100" baseline="-30000">
                <a:cs typeface="Arial" panose="020B0604020202020204" pitchFamily="34" charset="0"/>
              </a:rPr>
              <a:t>e</a:t>
            </a:r>
            <a:r>
              <a:rPr lang="en-US" altLang="en-US" sz="1100">
                <a:cs typeface="Arial" panose="020B0604020202020204" pitchFamily="34" charset="0"/>
              </a:rPr>
              <a:t>, z-z</a:t>
            </a:r>
            <a:r>
              <a:rPr lang="en-US" altLang="en-US" sz="1100" baseline="-30000">
                <a:cs typeface="Arial" panose="020B0604020202020204" pitchFamily="34" charset="0"/>
              </a:rPr>
              <a:t>e</a:t>
            </a:r>
            <a:r>
              <a:rPr lang="en-US" altLang="en-US" sz="1100">
                <a:cs typeface="Arial" panose="020B0604020202020204" pitchFamily="34" charset="0"/>
              </a:rPr>
              <a:t>), not the (x,y,z) coordinates themselves. The third rotation is optional for “cockpit roll.” </a:t>
            </a:r>
            <a:endParaRPr lang="en-US" altLang="en-US" sz="1100">
              <a:cs typeface="Times New Roman" panose="02020603050405020304" pitchFamily="18" charset="0"/>
            </a:endParaRPr>
          </a:p>
          <a:p>
            <a:pPr>
              <a:lnSpc>
                <a:spcPct val="115000"/>
              </a:lnSpc>
              <a:spcBef>
                <a:spcPct val="0"/>
              </a:spcBef>
            </a:pPr>
            <a:endParaRPr lang="en-US" altLang="en-US"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Trigons, Normals, and Quadragons  </a:t>
            </a:r>
            <a:r>
              <a:rPr lang="en-US" sz="800" i="0"/>
              <a:t>     J. Philip Barnes     May 2011         www.HowFliesTheAlbatross.com</a:t>
            </a:r>
          </a:p>
        </p:txBody>
      </p:sp>
    </p:spTree>
    <p:extLst>
      <p:ext uri="{BB962C8B-B14F-4D97-AF65-F5344CB8AC3E}">
        <p14:creationId xmlns:p14="http://schemas.microsoft.com/office/powerpoint/2010/main" val="12680476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Trigons, Normals, and Quadragons  </a:t>
            </a:r>
            <a:r>
              <a:rPr lang="en-US" sz="800" i="0"/>
              <a:t>     J. Philip Barnes     May 2011         www.HowFliesTheAlbatross.com</a:t>
            </a:r>
          </a:p>
        </p:txBody>
      </p:sp>
    </p:spTree>
    <p:extLst>
      <p:ext uri="{BB962C8B-B14F-4D97-AF65-F5344CB8AC3E}">
        <p14:creationId xmlns:p14="http://schemas.microsoft.com/office/powerpoint/2010/main" val="38274023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88" y="0"/>
            <a:ext cx="1976437" cy="538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780088" cy="538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Trigons, Normals, and Quadragons  </a:t>
            </a:r>
            <a:r>
              <a:rPr lang="en-US" sz="800" i="0"/>
              <a:t>     J. Philip Barnes     May 2011         www.HowFliesTheAlbatross.com</a:t>
            </a:r>
          </a:p>
        </p:txBody>
      </p:sp>
    </p:spTree>
    <p:extLst>
      <p:ext uri="{BB962C8B-B14F-4D97-AF65-F5344CB8AC3E}">
        <p14:creationId xmlns:p14="http://schemas.microsoft.com/office/powerpoint/2010/main" val="40871485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Trigons, Normals, and Quadragons  </a:t>
            </a:r>
            <a:r>
              <a:rPr lang="en-US" sz="800" i="0"/>
              <a:t>     J. Philip Barnes     May 2011         www.HowFliesTheAlbatross.com</a:t>
            </a:r>
          </a:p>
        </p:txBody>
      </p:sp>
    </p:spTree>
    <p:extLst>
      <p:ext uri="{BB962C8B-B14F-4D97-AF65-F5344CB8AC3E}">
        <p14:creationId xmlns:p14="http://schemas.microsoft.com/office/powerpoint/2010/main" val="37127096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Trigons, Normals, and Quadragons  </a:t>
            </a:r>
            <a:r>
              <a:rPr lang="en-US" sz="800" i="0"/>
              <a:t>     J. Philip Barnes     May 2011         www.HowFliesTheAlbatross.com</a:t>
            </a:r>
          </a:p>
        </p:txBody>
      </p:sp>
    </p:spTree>
    <p:extLst>
      <p:ext uri="{BB962C8B-B14F-4D97-AF65-F5344CB8AC3E}">
        <p14:creationId xmlns:p14="http://schemas.microsoft.com/office/powerpoint/2010/main" val="2718474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2325" y="1270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4725" y="1270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Trigons, Normals, and Quadragons  </a:t>
            </a:r>
            <a:r>
              <a:rPr lang="en-US" sz="800" i="0"/>
              <a:t>     J. Philip Barnes     May 2011         www.HowFliesTheAlbatross.com</a:t>
            </a:r>
          </a:p>
        </p:txBody>
      </p:sp>
    </p:spTree>
    <p:extLst>
      <p:ext uri="{BB962C8B-B14F-4D97-AF65-F5344CB8AC3E}">
        <p14:creationId xmlns:p14="http://schemas.microsoft.com/office/powerpoint/2010/main" val="34113161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Trigons, Normals, and Quadragons  </a:t>
            </a:r>
            <a:r>
              <a:rPr lang="en-US" sz="800" i="0"/>
              <a:t>     J. Philip Barnes     May 2011         www.HowFliesTheAlbatross.com</a:t>
            </a:r>
          </a:p>
        </p:txBody>
      </p:sp>
    </p:spTree>
    <p:extLst>
      <p:ext uri="{BB962C8B-B14F-4D97-AF65-F5344CB8AC3E}">
        <p14:creationId xmlns:p14="http://schemas.microsoft.com/office/powerpoint/2010/main" val="33776509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Trigons, Normals, and Quadragons  </a:t>
            </a:r>
            <a:r>
              <a:rPr lang="en-US" sz="800" i="0"/>
              <a:t>     J. Philip Barnes     May 2011         www.HowFliesTheAlbatross.com</a:t>
            </a:r>
          </a:p>
        </p:txBody>
      </p:sp>
    </p:spTree>
    <p:extLst>
      <p:ext uri="{BB962C8B-B14F-4D97-AF65-F5344CB8AC3E}">
        <p14:creationId xmlns:p14="http://schemas.microsoft.com/office/powerpoint/2010/main" val="3481287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Trigons, Normals, and Quadragons  </a:t>
            </a:r>
            <a:r>
              <a:rPr lang="en-US" sz="800" i="0"/>
              <a:t>     J. Philip Barnes     May 2011         www.HowFliesTheAlbatross.com</a:t>
            </a:r>
          </a:p>
        </p:txBody>
      </p:sp>
    </p:spTree>
    <p:extLst>
      <p:ext uri="{BB962C8B-B14F-4D97-AF65-F5344CB8AC3E}">
        <p14:creationId xmlns:p14="http://schemas.microsoft.com/office/powerpoint/2010/main" val="23230650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Trigons, Normals, and Quadragons  </a:t>
            </a:r>
            <a:r>
              <a:rPr lang="en-US" sz="800" i="0"/>
              <a:t>     J. Philip Barnes     May 2011         www.HowFliesTheAlbatross.com</a:t>
            </a:r>
          </a:p>
        </p:txBody>
      </p:sp>
    </p:spTree>
    <p:extLst>
      <p:ext uri="{BB962C8B-B14F-4D97-AF65-F5344CB8AC3E}">
        <p14:creationId xmlns:p14="http://schemas.microsoft.com/office/powerpoint/2010/main" val="35887208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Trigons, Normals, and Quadragons  </a:t>
            </a:r>
            <a:r>
              <a:rPr lang="en-US" sz="800" i="0"/>
              <a:t>     J. Philip Barnes     May 2011         www.HowFliesTheAlbatross.com</a:t>
            </a:r>
          </a:p>
        </p:txBody>
      </p:sp>
    </p:spTree>
    <p:extLst>
      <p:ext uri="{BB962C8B-B14F-4D97-AF65-F5344CB8AC3E}">
        <p14:creationId xmlns:p14="http://schemas.microsoft.com/office/powerpoint/2010/main" val="13903890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34"/>
          <p:cNvGraphicFramePr>
            <a:graphicFrameLocks noChangeAspect="1"/>
          </p:cNvGraphicFramePr>
          <p:nvPr userDrawn="1"/>
        </p:nvGraphicFramePr>
        <p:xfrm>
          <a:off x="8685213" y="6480175"/>
          <a:ext cx="365125" cy="341313"/>
        </p:xfrm>
        <a:graphic>
          <a:graphicData uri="http://schemas.openxmlformats.org/presentationml/2006/ole">
            <mc:AlternateContent xmlns:mc="http://schemas.openxmlformats.org/markup-compatibility/2006">
              <mc:Choice xmlns:v="urn:schemas-microsoft-com:vml" Requires="v">
                <p:oleObj name="Bitmap Image" r:id="rId13" imgW="5409524" imgH="5028571" progId="Paint.Picture">
                  <p:embed/>
                </p:oleObj>
              </mc:Choice>
              <mc:Fallback>
                <p:oleObj name="Bitmap Image" r:id="rId13" imgW="5409524" imgH="5028571" progId="Paint.Picture">
                  <p:embed/>
                  <p:pic>
                    <p:nvPicPr>
                      <p:cNvPr id="0" name="Object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85213" y="6480175"/>
                        <a:ext cx="36512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2"/>
          <p:cNvSpPr>
            <a:spLocks noGrp="1" noChangeArrowheads="1"/>
          </p:cNvSpPr>
          <p:nvPr>
            <p:ph type="title"/>
          </p:nvPr>
        </p:nvSpPr>
        <p:spPr bwMode="auto">
          <a:xfrm>
            <a:off x="685800" y="0"/>
            <a:ext cx="7772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822325" y="1270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1905000" y="6505575"/>
            <a:ext cx="5410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90000"/>
              </a:lnSpc>
              <a:defRPr sz="1000" i="1">
                <a:solidFill>
                  <a:srgbClr val="808080"/>
                </a:solidFill>
              </a:defRPr>
            </a:lvl1pPr>
          </a:lstStyle>
          <a:p>
            <a:pPr>
              <a:defRPr/>
            </a:pPr>
            <a:r>
              <a:rPr lang="en-US"/>
              <a:t>Trigons, Normals, and Quadragons  </a:t>
            </a:r>
            <a:r>
              <a:rPr lang="en-US" sz="800" i="0"/>
              <a:t>     J. Philip Barnes     May 2011         www.HowFliesTheAlbatross.com</a:t>
            </a:r>
          </a:p>
        </p:txBody>
      </p:sp>
      <p:sp>
        <p:nvSpPr>
          <p:cNvPr id="1030" name="Rectangle 28"/>
          <p:cNvSpPr>
            <a:spLocks noChangeArrowheads="1"/>
          </p:cNvSpPr>
          <p:nvPr/>
        </p:nvSpPr>
        <p:spPr bwMode="auto">
          <a:xfrm>
            <a:off x="8763000" y="6629400"/>
            <a:ext cx="3270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5000"/>
              </a:lnSpc>
            </a:pPr>
            <a:fld id="{72AD8EEF-2DB0-4992-9D4C-15F3AA98CC25}" type="slidenum">
              <a:rPr lang="en-US" sz="900">
                <a:solidFill>
                  <a:schemeClr val="bg1"/>
                </a:solidFill>
              </a:rPr>
              <a:pPr>
                <a:lnSpc>
                  <a:spcPct val="85000"/>
                </a:lnSpc>
              </a:pPr>
              <a:t>‹#›</a:t>
            </a:fld>
            <a:endParaRPr lang="en-US" sz="900">
              <a:solidFill>
                <a:schemeClr val="bg1"/>
              </a:solidFill>
            </a:endParaRPr>
          </a:p>
        </p:txBody>
      </p:sp>
      <p:grpSp>
        <p:nvGrpSpPr>
          <p:cNvPr id="1031" name="Group 36"/>
          <p:cNvGrpSpPr>
            <a:grpSpLocks/>
          </p:cNvGrpSpPr>
          <p:nvPr userDrawn="1"/>
        </p:nvGrpSpPr>
        <p:grpSpPr bwMode="auto">
          <a:xfrm>
            <a:off x="0" y="439738"/>
            <a:ext cx="9144000" cy="52387"/>
            <a:chOff x="0" y="277"/>
            <a:chExt cx="5760" cy="33"/>
          </a:xfrm>
        </p:grpSpPr>
        <p:sp>
          <p:nvSpPr>
            <p:cNvPr id="1033" name="Line 29"/>
            <p:cNvSpPr>
              <a:spLocks noChangeShapeType="1"/>
            </p:cNvSpPr>
            <p:nvPr userDrawn="1"/>
          </p:nvSpPr>
          <p:spPr bwMode="auto">
            <a:xfrm>
              <a:off x="0" y="277"/>
              <a:ext cx="5760" cy="0"/>
            </a:xfrm>
            <a:prstGeom prst="line">
              <a:avLst/>
            </a:prstGeom>
            <a:noFill/>
            <a:ln w="38100">
              <a:solidFill>
                <a:srgbClr val="333399"/>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30"/>
            <p:cNvSpPr>
              <a:spLocks noChangeShapeType="1"/>
            </p:cNvSpPr>
            <p:nvPr userDrawn="1"/>
          </p:nvSpPr>
          <p:spPr bwMode="auto">
            <a:xfrm>
              <a:off x="0" y="310"/>
              <a:ext cx="5760" cy="0"/>
            </a:xfrm>
            <a:prstGeom prst="line">
              <a:avLst/>
            </a:prstGeom>
            <a:noFill/>
            <a:ln w="19050">
              <a:solidFill>
                <a:srgbClr val="6666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2" name="Text Box 32"/>
          <p:cNvSpPr txBox="1">
            <a:spLocks noChangeArrowheads="1"/>
          </p:cNvSpPr>
          <p:nvPr userDrawn="1"/>
        </p:nvSpPr>
        <p:spPr bwMode="auto">
          <a:xfrm>
            <a:off x="7993063" y="6481763"/>
            <a:ext cx="696912" cy="338137"/>
          </a:xfrm>
          <a:prstGeom prst="rect">
            <a:avLst/>
          </a:prstGeom>
          <a:noFill/>
          <a:ln w="3175">
            <a:solidFill>
              <a:schemeClr val="folHlink"/>
            </a:solidFill>
            <a:miter lim="800000"/>
            <a:headEnd/>
            <a:tailEnd type="none" w="sm" len="lg"/>
          </a:ln>
          <a:effectLst/>
          <a:extLst>
            <a:ext uri="{909E8E84-426E-40DD-AFC4-6F175D3DCCD1}">
              <a14:hiddenFill xmlns:a14="http://schemas.microsoft.com/office/drawing/2010/main">
                <a:solidFill>
                  <a:srgbClr val="87879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18288">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defRPr/>
            </a:pPr>
            <a:r>
              <a:rPr lang="en-US" sz="1400" dirty="0">
                <a:solidFill>
                  <a:srgbClr val="5F5F5F"/>
                </a:solidFill>
                <a:latin typeface="Monotype Corsiva" pitchFamily="66" charset="0"/>
              </a:rPr>
              <a:t> Pelican</a:t>
            </a:r>
          </a:p>
          <a:p>
            <a:pPr algn="l" eaLnBrk="1" hangingPunct="1">
              <a:lnSpc>
                <a:spcPct val="75000"/>
              </a:lnSpc>
              <a:defRPr/>
            </a:pPr>
            <a:r>
              <a:rPr lang="en-US" sz="800" dirty="0">
                <a:solidFill>
                  <a:srgbClr val="5F5F5F"/>
                </a:solidFill>
                <a:latin typeface="Monotype Corsiva" pitchFamily="66" charset="0"/>
              </a:rPr>
              <a:t>   Aero Group</a:t>
            </a:r>
            <a:r>
              <a:rPr lang="en-US" sz="900" dirty="0">
                <a:solidFill>
                  <a:srgbClr val="5F5F5F"/>
                </a:solidFill>
                <a:latin typeface="Monotype Corsiva" pitchFamily="66" charset="0"/>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dt="0"/>
  <p:txStyles>
    <p:titleStyle>
      <a:lvl1pPr algn="ctr" rtl="0" eaLnBrk="0" fontAlgn="base" hangingPunct="0">
        <a:spcBef>
          <a:spcPct val="0"/>
        </a:spcBef>
        <a:spcAft>
          <a:spcPct val="0"/>
        </a:spcAft>
        <a:defRPr sz="2400" i="1">
          <a:solidFill>
            <a:srgbClr val="333399"/>
          </a:solidFill>
          <a:latin typeface="+mj-lt"/>
          <a:ea typeface="+mj-ea"/>
          <a:cs typeface="+mj-cs"/>
        </a:defRPr>
      </a:lvl1pPr>
      <a:lvl2pPr algn="ctr" rtl="0" eaLnBrk="0" fontAlgn="base" hangingPunct="0">
        <a:spcBef>
          <a:spcPct val="0"/>
        </a:spcBef>
        <a:spcAft>
          <a:spcPct val="0"/>
        </a:spcAft>
        <a:defRPr sz="2400" i="1">
          <a:solidFill>
            <a:srgbClr val="333399"/>
          </a:solidFill>
          <a:latin typeface="Arial" charset="0"/>
        </a:defRPr>
      </a:lvl2pPr>
      <a:lvl3pPr algn="ctr" rtl="0" eaLnBrk="0" fontAlgn="base" hangingPunct="0">
        <a:spcBef>
          <a:spcPct val="0"/>
        </a:spcBef>
        <a:spcAft>
          <a:spcPct val="0"/>
        </a:spcAft>
        <a:defRPr sz="2400" i="1">
          <a:solidFill>
            <a:srgbClr val="333399"/>
          </a:solidFill>
          <a:latin typeface="Arial" charset="0"/>
        </a:defRPr>
      </a:lvl3pPr>
      <a:lvl4pPr algn="ctr" rtl="0" eaLnBrk="0" fontAlgn="base" hangingPunct="0">
        <a:spcBef>
          <a:spcPct val="0"/>
        </a:spcBef>
        <a:spcAft>
          <a:spcPct val="0"/>
        </a:spcAft>
        <a:defRPr sz="2400" i="1">
          <a:solidFill>
            <a:srgbClr val="333399"/>
          </a:solidFill>
          <a:latin typeface="Arial" charset="0"/>
        </a:defRPr>
      </a:lvl4pPr>
      <a:lvl5pPr algn="ctr" rtl="0" eaLnBrk="0" fontAlgn="base" hangingPunct="0">
        <a:spcBef>
          <a:spcPct val="0"/>
        </a:spcBef>
        <a:spcAft>
          <a:spcPct val="0"/>
        </a:spcAft>
        <a:defRPr sz="2400" i="1">
          <a:solidFill>
            <a:srgbClr val="333399"/>
          </a:solidFill>
          <a:latin typeface="Arial" charset="0"/>
        </a:defRPr>
      </a:lvl5pPr>
      <a:lvl6pPr marL="457200" algn="ctr" rtl="0" fontAlgn="base">
        <a:spcBef>
          <a:spcPct val="0"/>
        </a:spcBef>
        <a:spcAft>
          <a:spcPct val="0"/>
        </a:spcAft>
        <a:defRPr sz="2400" i="1">
          <a:solidFill>
            <a:srgbClr val="333399"/>
          </a:solidFill>
          <a:latin typeface="Arial" charset="0"/>
        </a:defRPr>
      </a:lvl6pPr>
      <a:lvl7pPr marL="914400" algn="ctr" rtl="0" fontAlgn="base">
        <a:spcBef>
          <a:spcPct val="0"/>
        </a:spcBef>
        <a:spcAft>
          <a:spcPct val="0"/>
        </a:spcAft>
        <a:defRPr sz="2400" i="1">
          <a:solidFill>
            <a:srgbClr val="333399"/>
          </a:solidFill>
          <a:latin typeface="Arial" charset="0"/>
        </a:defRPr>
      </a:lvl7pPr>
      <a:lvl8pPr marL="1371600" algn="ctr" rtl="0" fontAlgn="base">
        <a:spcBef>
          <a:spcPct val="0"/>
        </a:spcBef>
        <a:spcAft>
          <a:spcPct val="0"/>
        </a:spcAft>
        <a:defRPr sz="2400" i="1">
          <a:solidFill>
            <a:srgbClr val="333399"/>
          </a:solidFill>
          <a:latin typeface="Arial" charset="0"/>
        </a:defRPr>
      </a:lvl8pPr>
      <a:lvl9pPr marL="1828800" algn="ctr" rtl="0" fontAlgn="base">
        <a:spcBef>
          <a:spcPct val="0"/>
        </a:spcBef>
        <a:spcAft>
          <a:spcPct val="0"/>
        </a:spcAft>
        <a:defRPr sz="2400" i="1">
          <a:solidFill>
            <a:srgbClr val="333399"/>
          </a:solidFill>
          <a:latin typeface="Arial" charset="0"/>
        </a:defRPr>
      </a:lvl9pPr>
    </p:titleStyle>
    <p:bodyStyle>
      <a:lvl1pPr marL="342900" indent="-342900" algn="l" rtl="0" eaLnBrk="0" fontAlgn="base" hangingPunct="0">
        <a:spcBef>
          <a:spcPct val="20000"/>
        </a:spcBef>
        <a:spcAft>
          <a:spcPct val="0"/>
        </a:spcAft>
        <a:buChar char="•"/>
        <a:defRPr sz="24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000">
          <a:solidFill>
            <a:srgbClr val="333399"/>
          </a:solidFill>
          <a:latin typeface="+mn-lt"/>
        </a:defRPr>
      </a:lvl2pPr>
      <a:lvl3pPr marL="1143000" indent="-228600" algn="l" rtl="0" eaLnBrk="0" fontAlgn="base" hangingPunct="0">
        <a:spcBef>
          <a:spcPct val="20000"/>
        </a:spcBef>
        <a:spcAft>
          <a:spcPct val="0"/>
        </a:spcAft>
        <a:buChar char="•"/>
        <a:defRPr>
          <a:solidFill>
            <a:srgbClr val="333399"/>
          </a:solidFill>
          <a:latin typeface="+mn-lt"/>
        </a:defRPr>
      </a:lvl3pPr>
      <a:lvl4pPr marL="1600200" indent="-228600" algn="l" rtl="0" eaLnBrk="0" fontAlgn="base" hangingPunct="0">
        <a:spcBef>
          <a:spcPct val="20000"/>
        </a:spcBef>
        <a:spcAft>
          <a:spcPct val="0"/>
        </a:spcAft>
        <a:buChar char="–"/>
        <a:defRPr>
          <a:solidFill>
            <a:srgbClr val="333399"/>
          </a:solidFill>
          <a:latin typeface="+mn-lt"/>
        </a:defRPr>
      </a:lvl4pPr>
      <a:lvl5pPr marL="2057400" indent="-228600" algn="l" rtl="0" eaLnBrk="0" fontAlgn="base" hangingPunct="0">
        <a:spcBef>
          <a:spcPct val="20000"/>
        </a:spcBef>
        <a:spcAft>
          <a:spcPct val="0"/>
        </a:spcAft>
        <a:buChar char="»"/>
        <a:defRPr>
          <a:solidFill>
            <a:srgbClr val="333399"/>
          </a:solidFill>
          <a:latin typeface="+mn-lt"/>
        </a:defRPr>
      </a:lvl5pPr>
      <a:lvl6pPr marL="2514600" indent="-228600" algn="l" rtl="0" fontAlgn="base">
        <a:spcBef>
          <a:spcPct val="20000"/>
        </a:spcBef>
        <a:spcAft>
          <a:spcPct val="0"/>
        </a:spcAft>
        <a:buChar char="»"/>
        <a:defRPr>
          <a:solidFill>
            <a:srgbClr val="333399"/>
          </a:solidFill>
          <a:latin typeface="+mn-lt"/>
        </a:defRPr>
      </a:lvl6pPr>
      <a:lvl7pPr marL="2971800" indent="-228600" algn="l" rtl="0" fontAlgn="base">
        <a:spcBef>
          <a:spcPct val="20000"/>
        </a:spcBef>
        <a:spcAft>
          <a:spcPct val="0"/>
        </a:spcAft>
        <a:buChar char="»"/>
        <a:defRPr>
          <a:solidFill>
            <a:srgbClr val="333399"/>
          </a:solidFill>
          <a:latin typeface="+mn-lt"/>
        </a:defRPr>
      </a:lvl7pPr>
      <a:lvl8pPr marL="3429000" indent="-228600" algn="l" rtl="0" fontAlgn="base">
        <a:spcBef>
          <a:spcPct val="20000"/>
        </a:spcBef>
        <a:spcAft>
          <a:spcPct val="0"/>
        </a:spcAft>
        <a:buChar char="»"/>
        <a:defRPr>
          <a:solidFill>
            <a:srgbClr val="333399"/>
          </a:solidFill>
          <a:latin typeface="+mn-lt"/>
        </a:defRPr>
      </a:lvl8pPr>
      <a:lvl9pPr marL="3886200" indent="-228600" algn="l" rtl="0" fontAlgn="base">
        <a:spcBef>
          <a:spcPct val="20000"/>
        </a:spcBef>
        <a:spcAft>
          <a:spcPct val="0"/>
        </a:spcAft>
        <a:buChar char="»"/>
        <a:defRPr>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1"/>
          <p:cNvSpPr>
            <a:spLocks noGrp="1"/>
          </p:cNvSpPr>
          <p:nvPr>
            <p:ph type="ftr" sz="quarter" idx="10"/>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000">
                <a:solidFill>
                  <a:srgbClr val="808080"/>
                </a:solidFill>
              </a:rPr>
              <a:t>Trigons, Normals, and Quadragons  </a:t>
            </a:r>
            <a:r>
              <a:rPr lang="en-US" sz="800" i="0">
                <a:solidFill>
                  <a:srgbClr val="808080"/>
                </a:solidFill>
              </a:rPr>
              <a:t>     J. Philip Barnes     May 2011        www.HowFliesTheAlbatross.com</a:t>
            </a:r>
          </a:p>
        </p:txBody>
      </p:sp>
      <p:sp>
        <p:nvSpPr>
          <p:cNvPr id="2051" name="Text Box 94"/>
          <p:cNvSpPr txBox="1">
            <a:spLocks noChangeArrowheads="1"/>
          </p:cNvSpPr>
          <p:nvPr/>
        </p:nvSpPr>
        <p:spPr bwMode="auto">
          <a:xfrm>
            <a:off x="3557588" y="5672138"/>
            <a:ext cx="2152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lnSpc>
                <a:spcPct val="90000"/>
              </a:lnSpc>
            </a:pPr>
            <a:endParaRPr lang="en-US" sz="700" i="1" dirty="0">
              <a:solidFill>
                <a:srgbClr val="333399"/>
              </a:solidFill>
            </a:endParaRPr>
          </a:p>
          <a:p>
            <a:pPr eaLnBrk="1" hangingPunct="1">
              <a:lnSpc>
                <a:spcPct val="120000"/>
              </a:lnSpc>
            </a:pPr>
            <a:r>
              <a:rPr lang="en-US" sz="1800" i="1" dirty="0">
                <a:solidFill>
                  <a:srgbClr val="333399"/>
                </a:solidFill>
              </a:rPr>
              <a:t>J. Philip Barnes      </a:t>
            </a:r>
          </a:p>
        </p:txBody>
      </p:sp>
      <p:sp>
        <p:nvSpPr>
          <p:cNvPr id="2052" name="Text Box 88"/>
          <p:cNvSpPr txBox="1">
            <a:spLocks noChangeArrowheads="1"/>
          </p:cNvSpPr>
          <p:nvPr/>
        </p:nvSpPr>
        <p:spPr bwMode="auto">
          <a:xfrm>
            <a:off x="1262063" y="2282825"/>
            <a:ext cx="655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400" i="1" dirty="0">
                <a:solidFill>
                  <a:srgbClr val="333399"/>
                </a:solidFill>
              </a:rPr>
              <a:t>10 June 2023 update to May 2008 original</a:t>
            </a:r>
          </a:p>
        </p:txBody>
      </p:sp>
      <p:sp>
        <p:nvSpPr>
          <p:cNvPr id="2053" name="Text Box 2"/>
          <p:cNvSpPr txBox="1">
            <a:spLocks noChangeArrowheads="1"/>
          </p:cNvSpPr>
          <p:nvPr/>
        </p:nvSpPr>
        <p:spPr bwMode="auto">
          <a:xfrm>
            <a:off x="609600" y="461963"/>
            <a:ext cx="8121650" cy="182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lnSpc>
                <a:spcPct val="115000"/>
              </a:lnSpc>
            </a:pPr>
            <a:r>
              <a:rPr lang="en-US" sz="4000" i="1">
                <a:solidFill>
                  <a:srgbClr val="333399"/>
                </a:solidFill>
              </a:rPr>
              <a:t>Trigons, Normals, and Quadragons</a:t>
            </a:r>
          </a:p>
          <a:p>
            <a:pPr eaLnBrk="1" hangingPunct="1">
              <a:lnSpc>
                <a:spcPct val="115000"/>
              </a:lnSpc>
            </a:pPr>
            <a:r>
              <a:rPr lang="en-US" sz="2800" i="1">
                <a:solidFill>
                  <a:srgbClr val="333399"/>
                </a:solidFill>
              </a:rPr>
              <a:t>Vector-based Solutions to the Classic</a:t>
            </a:r>
          </a:p>
          <a:p>
            <a:pPr eaLnBrk="1" hangingPunct="1">
              <a:lnSpc>
                <a:spcPct val="115000"/>
              </a:lnSpc>
            </a:pPr>
            <a:r>
              <a:rPr lang="en-US" sz="2800" i="1">
                <a:solidFill>
                  <a:srgbClr val="333399"/>
                </a:solidFill>
              </a:rPr>
              <a:t>Problems of Computer Graphics</a:t>
            </a:r>
            <a:endParaRPr lang="en-US" sz="1800" i="1">
              <a:solidFill>
                <a:schemeClr val="tx1"/>
              </a:solidFill>
            </a:endParaRPr>
          </a:p>
        </p:txBody>
      </p:sp>
      <p:grpSp>
        <p:nvGrpSpPr>
          <p:cNvPr id="2054" name="Group 98"/>
          <p:cNvGrpSpPr>
            <a:grpSpLocks noChangeAspect="1"/>
          </p:cNvGrpSpPr>
          <p:nvPr/>
        </p:nvGrpSpPr>
        <p:grpSpPr bwMode="auto">
          <a:xfrm>
            <a:off x="3581400" y="2994025"/>
            <a:ext cx="2100263" cy="2667000"/>
            <a:chOff x="2160" y="1200"/>
            <a:chExt cx="1824" cy="2304"/>
          </a:xfrm>
        </p:grpSpPr>
        <p:pic>
          <p:nvPicPr>
            <p:cNvPr id="2055" name="Picture 95"/>
            <p:cNvPicPr>
              <a:picLocks noChangeAspect="1" noChangeArrowheads="1"/>
            </p:cNvPicPr>
            <p:nvPr/>
          </p:nvPicPr>
          <p:blipFill>
            <a:blip r:embed="rId3" cstate="print">
              <a:extLst>
                <a:ext uri="{28A0092B-C50C-407E-A947-70E740481C1C}">
                  <a14:useLocalDpi xmlns:a14="http://schemas.microsoft.com/office/drawing/2010/main" val="0"/>
                </a:ext>
              </a:extLst>
            </a:blip>
            <a:srcRect l="27068" t="7202" r="19128" b="3909"/>
            <a:stretch>
              <a:fillRect/>
            </a:stretch>
          </p:blipFill>
          <p:spPr bwMode="auto">
            <a:xfrm>
              <a:off x="2160" y="1296"/>
              <a:ext cx="1663" cy="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96"/>
            <p:cNvPicPr>
              <a:picLocks noChangeAspect="1" noChangeArrowheads="1"/>
            </p:cNvPicPr>
            <p:nvPr/>
          </p:nvPicPr>
          <p:blipFill>
            <a:blip r:embed="rId4">
              <a:extLst>
                <a:ext uri="{28A0092B-C50C-407E-A947-70E740481C1C}">
                  <a14:useLocalDpi xmlns:a14="http://schemas.microsoft.com/office/drawing/2010/main" val="0"/>
                </a:ext>
              </a:extLst>
            </a:blip>
            <a:srcRect l="56407" t="9274" r="18837" b="7263"/>
            <a:stretch>
              <a:fillRect/>
            </a:stretch>
          </p:blipFill>
          <p:spPr bwMode="auto">
            <a:xfrm>
              <a:off x="3167" y="1296"/>
              <a:ext cx="814" cy="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Rectangle 97"/>
            <p:cNvSpPr>
              <a:spLocks noChangeAspect="1" noChangeArrowheads="1"/>
            </p:cNvSpPr>
            <p:nvPr/>
          </p:nvSpPr>
          <p:spPr bwMode="auto">
            <a:xfrm>
              <a:off x="2160" y="1200"/>
              <a:ext cx="1824" cy="96"/>
            </a:xfrm>
            <a:prstGeom prst="rect">
              <a:avLst/>
            </a:prstGeom>
            <a:solidFill>
              <a:srgbClr val="C1C1FF"/>
            </a:solidFill>
            <a:ln>
              <a:noFill/>
            </a:ln>
            <a:effectLst/>
            <a:extLs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905000" y="6537926"/>
            <a:ext cx="5593048" cy="320074"/>
          </a:xfrm>
        </p:spPr>
        <p:txBody>
          <a:bodyPr/>
          <a:lstStyle/>
          <a:p>
            <a:pPr>
              <a:defRPr/>
            </a:pPr>
            <a:r>
              <a:rPr lang="en-US"/>
              <a:t>Trigons, Normals, and Quadragons  </a:t>
            </a:r>
            <a:r>
              <a:rPr lang="en-US" sz="800" i="0"/>
              <a:t>     J. Philip Barnes     May 2011         www.HowFliesTheAlbatross.com</a:t>
            </a:r>
          </a:p>
        </p:txBody>
      </p:sp>
      <p:sp>
        <p:nvSpPr>
          <p:cNvPr id="3" name="Freeform 2"/>
          <p:cNvSpPr/>
          <p:nvPr/>
        </p:nvSpPr>
        <p:spPr bwMode="auto">
          <a:xfrm>
            <a:off x="519057" y="759034"/>
            <a:ext cx="3541761" cy="2487402"/>
          </a:xfrm>
          <a:custGeom>
            <a:avLst/>
            <a:gdLst>
              <a:gd name="connsiteX0" fmla="*/ 3343275 w 3495675"/>
              <a:gd name="connsiteY0" fmla="*/ 857250 h 2457450"/>
              <a:gd name="connsiteX1" fmla="*/ 3200400 w 3495675"/>
              <a:gd name="connsiteY1" fmla="*/ 409575 h 2457450"/>
              <a:gd name="connsiteX2" fmla="*/ 3343275 w 3495675"/>
              <a:gd name="connsiteY2" fmla="*/ 228600 h 2457450"/>
              <a:gd name="connsiteX3" fmla="*/ 3228975 w 3495675"/>
              <a:gd name="connsiteY3" fmla="*/ 76200 h 2457450"/>
              <a:gd name="connsiteX4" fmla="*/ 2428875 w 3495675"/>
              <a:gd name="connsiteY4" fmla="*/ 104775 h 2457450"/>
              <a:gd name="connsiteX5" fmla="*/ 1695450 w 3495675"/>
              <a:gd name="connsiteY5" fmla="*/ 57150 h 2457450"/>
              <a:gd name="connsiteX6" fmla="*/ 1104900 w 3495675"/>
              <a:gd name="connsiteY6" fmla="*/ 0 h 2457450"/>
              <a:gd name="connsiteX7" fmla="*/ 190500 w 3495675"/>
              <a:gd name="connsiteY7" fmla="*/ 9525 h 2457450"/>
              <a:gd name="connsiteX8" fmla="*/ 76200 w 3495675"/>
              <a:gd name="connsiteY8" fmla="*/ 504825 h 2457450"/>
              <a:gd name="connsiteX9" fmla="*/ 161925 w 3495675"/>
              <a:gd name="connsiteY9" fmla="*/ 1085850 h 2457450"/>
              <a:gd name="connsiteX10" fmla="*/ 19050 w 3495675"/>
              <a:gd name="connsiteY10" fmla="*/ 1905000 h 2457450"/>
              <a:gd name="connsiteX11" fmla="*/ 133350 w 3495675"/>
              <a:gd name="connsiteY11" fmla="*/ 2076450 h 2457450"/>
              <a:gd name="connsiteX12" fmla="*/ 0 w 3495675"/>
              <a:gd name="connsiteY12" fmla="*/ 2352675 h 2457450"/>
              <a:gd name="connsiteX13" fmla="*/ 180975 w 3495675"/>
              <a:gd name="connsiteY13" fmla="*/ 2457450 h 2457450"/>
              <a:gd name="connsiteX14" fmla="*/ 3419475 w 3495675"/>
              <a:gd name="connsiteY14" fmla="*/ 2457450 h 2457450"/>
              <a:gd name="connsiteX15" fmla="*/ 3495675 w 3495675"/>
              <a:gd name="connsiteY15" fmla="*/ 2238375 h 2457450"/>
              <a:gd name="connsiteX16" fmla="*/ 3429000 w 3495675"/>
              <a:gd name="connsiteY16" fmla="*/ 1895475 h 2457450"/>
              <a:gd name="connsiteX17" fmla="*/ 3238500 w 3495675"/>
              <a:gd name="connsiteY17" fmla="*/ 1304925 h 2457450"/>
              <a:gd name="connsiteX18" fmla="*/ 3343275 w 3495675"/>
              <a:gd name="connsiteY18" fmla="*/ 857250 h 2457450"/>
              <a:gd name="connsiteX0" fmla="*/ 3343275 w 3495675"/>
              <a:gd name="connsiteY0" fmla="*/ 868401 h 2468601"/>
              <a:gd name="connsiteX1" fmla="*/ 3200400 w 3495675"/>
              <a:gd name="connsiteY1" fmla="*/ 420726 h 2468601"/>
              <a:gd name="connsiteX2" fmla="*/ 3343275 w 3495675"/>
              <a:gd name="connsiteY2" fmla="*/ 239751 h 2468601"/>
              <a:gd name="connsiteX3" fmla="*/ 3228975 w 3495675"/>
              <a:gd name="connsiteY3" fmla="*/ 87351 h 2468601"/>
              <a:gd name="connsiteX4" fmla="*/ 3008298 w 3495675"/>
              <a:gd name="connsiteY4" fmla="*/ 0 h 2468601"/>
              <a:gd name="connsiteX5" fmla="*/ 2428875 w 3495675"/>
              <a:gd name="connsiteY5" fmla="*/ 115926 h 2468601"/>
              <a:gd name="connsiteX6" fmla="*/ 1695450 w 3495675"/>
              <a:gd name="connsiteY6" fmla="*/ 68301 h 2468601"/>
              <a:gd name="connsiteX7" fmla="*/ 1104900 w 3495675"/>
              <a:gd name="connsiteY7" fmla="*/ 11151 h 2468601"/>
              <a:gd name="connsiteX8" fmla="*/ 190500 w 3495675"/>
              <a:gd name="connsiteY8" fmla="*/ 20676 h 2468601"/>
              <a:gd name="connsiteX9" fmla="*/ 76200 w 3495675"/>
              <a:gd name="connsiteY9" fmla="*/ 515976 h 2468601"/>
              <a:gd name="connsiteX10" fmla="*/ 161925 w 3495675"/>
              <a:gd name="connsiteY10" fmla="*/ 1097001 h 2468601"/>
              <a:gd name="connsiteX11" fmla="*/ 19050 w 3495675"/>
              <a:gd name="connsiteY11" fmla="*/ 1916151 h 2468601"/>
              <a:gd name="connsiteX12" fmla="*/ 133350 w 3495675"/>
              <a:gd name="connsiteY12" fmla="*/ 2087601 h 2468601"/>
              <a:gd name="connsiteX13" fmla="*/ 0 w 3495675"/>
              <a:gd name="connsiteY13" fmla="*/ 2363826 h 2468601"/>
              <a:gd name="connsiteX14" fmla="*/ 180975 w 3495675"/>
              <a:gd name="connsiteY14" fmla="*/ 2468601 h 2468601"/>
              <a:gd name="connsiteX15" fmla="*/ 3419475 w 3495675"/>
              <a:gd name="connsiteY15" fmla="*/ 2468601 h 2468601"/>
              <a:gd name="connsiteX16" fmla="*/ 3495675 w 3495675"/>
              <a:gd name="connsiteY16" fmla="*/ 2249526 h 2468601"/>
              <a:gd name="connsiteX17" fmla="*/ 3429000 w 3495675"/>
              <a:gd name="connsiteY17" fmla="*/ 1906626 h 2468601"/>
              <a:gd name="connsiteX18" fmla="*/ 3238500 w 3495675"/>
              <a:gd name="connsiteY18" fmla="*/ 1316076 h 2468601"/>
              <a:gd name="connsiteX19" fmla="*/ 3343275 w 3495675"/>
              <a:gd name="connsiteY19" fmla="*/ 868401 h 2468601"/>
              <a:gd name="connsiteX0" fmla="*/ 3343275 w 3495675"/>
              <a:gd name="connsiteY0" fmla="*/ 868401 h 2468601"/>
              <a:gd name="connsiteX1" fmla="*/ 3200400 w 3495675"/>
              <a:gd name="connsiteY1" fmla="*/ 420726 h 2468601"/>
              <a:gd name="connsiteX2" fmla="*/ 3343275 w 3495675"/>
              <a:gd name="connsiteY2" fmla="*/ 239751 h 2468601"/>
              <a:gd name="connsiteX3" fmla="*/ 3228975 w 3495675"/>
              <a:gd name="connsiteY3" fmla="*/ 87351 h 2468601"/>
              <a:gd name="connsiteX4" fmla="*/ 3008298 w 3495675"/>
              <a:gd name="connsiteY4" fmla="*/ 0 h 2468601"/>
              <a:gd name="connsiteX5" fmla="*/ 2424090 w 3495675"/>
              <a:gd name="connsiteY5" fmla="*/ 1 h 2468601"/>
              <a:gd name="connsiteX6" fmla="*/ 1695450 w 3495675"/>
              <a:gd name="connsiteY6" fmla="*/ 68301 h 2468601"/>
              <a:gd name="connsiteX7" fmla="*/ 1104900 w 3495675"/>
              <a:gd name="connsiteY7" fmla="*/ 11151 h 2468601"/>
              <a:gd name="connsiteX8" fmla="*/ 190500 w 3495675"/>
              <a:gd name="connsiteY8" fmla="*/ 20676 h 2468601"/>
              <a:gd name="connsiteX9" fmla="*/ 76200 w 3495675"/>
              <a:gd name="connsiteY9" fmla="*/ 515976 h 2468601"/>
              <a:gd name="connsiteX10" fmla="*/ 161925 w 3495675"/>
              <a:gd name="connsiteY10" fmla="*/ 1097001 h 2468601"/>
              <a:gd name="connsiteX11" fmla="*/ 19050 w 3495675"/>
              <a:gd name="connsiteY11" fmla="*/ 1916151 h 2468601"/>
              <a:gd name="connsiteX12" fmla="*/ 133350 w 3495675"/>
              <a:gd name="connsiteY12" fmla="*/ 2087601 h 2468601"/>
              <a:gd name="connsiteX13" fmla="*/ 0 w 3495675"/>
              <a:gd name="connsiteY13" fmla="*/ 2363826 h 2468601"/>
              <a:gd name="connsiteX14" fmla="*/ 180975 w 3495675"/>
              <a:gd name="connsiteY14" fmla="*/ 2468601 h 2468601"/>
              <a:gd name="connsiteX15" fmla="*/ 3419475 w 3495675"/>
              <a:gd name="connsiteY15" fmla="*/ 2468601 h 2468601"/>
              <a:gd name="connsiteX16" fmla="*/ 3495675 w 3495675"/>
              <a:gd name="connsiteY16" fmla="*/ 2249526 h 2468601"/>
              <a:gd name="connsiteX17" fmla="*/ 3429000 w 3495675"/>
              <a:gd name="connsiteY17" fmla="*/ 1906626 h 2468601"/>
              <a:gd name="connsiteX18" fmla="*/ 3238500 w 3495675"/>
              <a:gd name="connsiteY18" fmla="*/ 1316076 h 2468601"/>
              <a:gd name="connsiteX19" fmla="*/ 3343275 w 3495675"/>
              <a:gd name="connsiteY19" fmla="*/ 868401 h 2468601"/>
              <a:gd name="connsiteX0" fmla="*/ 3343275 w 3495675"/>
              <a:gd name="connsiteY0" fmla="*/ 868401 h 2468601"/>
              <a:gd name="connsiteX1" fmla="*/ 3200400 w 3495675"/>
              <a:gd name="connsiteY1" fmla="*/ 420726 h 2468601"/>
              <a:gd name="connsiteX2" fmla="*/ 3343275 w 3495675"/>
              <a:gd name="connsiteY2" fmla="*/ 239751 h 2468601"/>
              <a:gd name="connsiteX3" fmla="*/ 3228975 w 3495675"/>
              <a:gd name="connsiteY3" fmla="*/ 87351 h 2468601"/>
              <a:gd name="connsiteX4" fmla="*/ 3008298 w 3495675"/>
              <a:gd name="connsiteY4" fmla="*/ 0 h 2468601"/>
              <a:gd name="connsiteX5" fmla="*/ 2424090 w 3495675"/>
              <a:gd name="connsiteY5" fmla="*/ 1 h 2468601"/>
              <a:gd name="connsiteX6" fmla="*/ 1695450 w 3495675"/>
              <a:gd name="connsiteY6" fmla="*/ 68301 h 2468601"/>
              <a:gd name="connsiteX7" fmla="*/ 1104900 w 3495675"/>
              <a:gd name="connsiteY7" fmla="*/ 11151 h 2468601"/>
              <a:gd name="connsiteX8" fmla="*/ 707979 w 3495675"/>
              <a:gd name="connsiteY8" fmla="*/ 141393 h 2468601"/>
              <a:gd name="connsiteX9" fmla="*/ 190500 w 3495675"/>
              <a:gd name="connsiteY9" fmla="*/ 20676 h 2468601"/>
              <a:gd name="connsiteX10" fmla="*/ 76200 w 3495675"/>
              <a:gd name="connsiteY10" fmla="*/ 515976 h 2468601"/>
              <a:gd name="connsiteX11" fmla="*/ 161925 w 3495675"/>
              <a:gd name="connsiteY11" fmla="*/ 1097001 h 2468601"/>
              <a:gd name="connsiteX12" fmla="*/ 19050 w 3495675"/>
              <a:gd name="connsiteY12" fmla="*/ 1916151 h 2468601"/>
              <a:gd name="connsiteX13" fmla="*/ 133350 w 3495675"/>
              <a:gd name="connsiteY13" fmla="*/ 2087601 h 2468601"/>
              <a:gd name="connsiteX14" fmla="*/ 0 w 3495675"/>
              <a:gd name="connsiteY14" fmla="*/ 2363826 h 2468601"/>
              <a:gd name="connsiteX15" fmla="*/ 180975 w 3495675"/>
              <a:gd name="connsiteY15" fmla="*/ 2468601 h 2468601"/>
              <a:gd name="connsiteX16" fmla="*/ 3419475 w 3495675"/>
              <a:gd name="connsiteY16" fmla="*/ 2468601 h 2468601"/>
              <a:gd name="connsiteX17" fmla="*/ 3495675 w 3495675"/>
              <a:gd name="connsiteY17" fmla="*/ 2249526 h 2468601"/>
              <a:gd name="connsiteX18" fmla="*/ 3429000 w 3495675"/>
              <a:gd name="connsiteY18" fmla="*/ 1906626 h 2468601"/>
              <a:gd name="connsiteX19" fmla="*/ 3238500 w 3495675"/>
              <a:gd name="connsiteY19" fmla="*/ 1316076 h 2468601"/>
              <a:gd name="connsiteX20" fmla="*/ 3343275 w 3495675"/>
              <a:gd name="connsiteY20" fmla="*/ 868401 h 2468601"/>
              <a:gd name="connsiteX0" fmla="*/ 3343275 w 3495675"/>
              <a:gd name="connsiteY0" fmla="*/ 868401 h 2468601"/>
              <a:gd name="connsiteX1" fmla="*/ 3200400 w 3495675"/>
              <a:gd name="connsiteY1" fmla="*/ 420726 h 2468601"/>
              <a:gd name="connsiteX2" fmla="*/ 3343275 w 3495675"/>
              <a:gd name="connsiteY2" fmla="*/ 239751 h 2468601"/>
              <a:gd name="connsiteX3" fmla="*/ 3228975 w 3495675"/>
              <a:gd name="connsiteY3" fmla="*/ 87351 h 2468601"/>
              <a:gd name="connsiteX4" fmla="*/ 3008298 w 3495675"/>
              <a:gd name="connsiteY4" fmla="*/ 0 h 2468601"/>
              <a:gd name="connsiteX5" fmla="*/ 2424090 w 3495675"/>
              <a:gd name="connsiteY5" fmla="*/ 1 h 2468601"/>
              <a:gd name="connsiteX6" fmla="*/ 1695450 w 3495675"/>
              <a:gd name="connsiteY6" fmla="*/ 68301 h 2468601"/>
              <a:gd name="connsiteX7" fmla="*/ 1104900 w 3495675"/>
              <a:gd name="connsiteY7" fmla="*/ 11151 h 2468601"/>
              <a:gd name="connsiteX8" fmla="*/ 707979 w 3495675"/>
              <a:gd name="connsiteY8" fmla="*/ 141393 h 2468601"/>
              <a:gd name="connsiteX9" fmla="*/ 415875 w 3495675"/>
              <a:gd name="connsiteY9" fmla="*/ 0 h 2468601"/>
              <a:gd name="connsiteX10" fmla="*/ 190500 w 3495675"/>
              <a:gd name="connsiteY10" fmla="*/ 20676 h 2468601"/>
              <a:gd name="connsiteX11" fmla="*/ 76200 w 3495675"/>
              <a:gd name="connsiteY11" fmla="*/ 515976 h 2468601"/>
              <a:gd name="connsiteX12" fmla="*/ 161925 w 3495675"/>
              <a:gd name="connsiteY12" fmla="*/ 1097001 h 2468601"/>
              <a:gd name="connsiteX13" fmla="*/ 19050 w 3495675"/>
              <a:gd name="connsiteY13" fmla="*/ 1916151 h 2468601"/>
              <a:gd name="connsiteX14" fmla="*/ 133350 w 3495675"/>
              <a:gd name="connsiteY14" fmla="*/ 2087601 h 2468601"/>
              <a:gd name="connsiteX15" fmla="*/ 0 w 3495675"/>
              <a:gd name="connsiteY15" fmla="*/ 2363826 h 2468601"/>
              <a:gd name="connsiteX16" fmla="*/ 180975 w 3495675"/>
              <a:gd name="connsiteY16" fmla="*/ 2468601 h 2468601"/>
              <a:gd name="connsiteX17" fmla="*/ 3419475 w 3495675"/>
              <a:gd name="connsiteY17" fmla="*/ 2468601 h 2468601"/>
              <a:gd name="connsiteX18" fmla="*/ 3495675 w 3495675"/>
              <a:gd name="connsiteY18" fmla="*/ 2249526 h 2468601"/>
              <a:gd name="connsiteX19" fmla="*/ 3429000 w 3495675"/>
              <a:gd name="connsiteY19" fmla="*/ 1906626 h 2468601"/>
              <a:gd name="connsiteX20" fmla="*/ 3238500 w 3495675"/>
              <a:gd name="connsiteY20" fmla="*/ 1316076 h 2468601"/>
              <a:gd name="connsiteX21" fmla="*/ 3343275 w 3495675"/>
              <a:gd name="connsiteY21" fmla="*/ 868401 h 2468601"/>
              <a:gd name="connsiteX0" fmla="*/ 3343275 w 3495675"/>
              <a:gd name="connsiteY0" fmla="*/ 868401 h 2468601"/>
              <a:gd name="connsiteX1" fmla="*/ 3200400 w 3495675"/>
              <a:gd name="connsiteY1" fmla="*/ 420726 h 2468601"/>
              <a:gd name="connsiteX2" fmla="*/ 3343275 w 3495675"/>
              <a:gd name="connsiteY2" fmla="*/ 239751 h 2468601"/>
              <a:gd name="connsiteX3" fmla="*/ 3228975 w 3495675"/>
              <a:gd name="connsiteY3" fmla="*/ 87351 h 2468601"/>
              <a:gd name="connsiteX4" fmla="*/ 3008298 w 3495675"/>
              <a:gd name="connsiteY4" fmla="*/ 0 h 2468601"/>
              <a:gd name="connsiteX5" fmla="*/ 2424090 w 3495675"/>
              <a:gd name="connsiteY5" fmla="*/ 1 h 2468601"/>
              <a:gd name="connsiteX6" fmla="*/ 1695450 w 3495675"/>
              <a:gd name="connsiteY6" fmla="*/ 68301 h 2468601"/>
              <a:gd name="connsiteX7" fmla="*/ 1104900 w 3495675"/>
              <a:gd name="connsiteY7" fmla="*/ 11151 h 2468601"/>
              <a:gd name="connsiteX8" fmla="*/ 744492 w 3495675"/>
              <a:gd name="connsiteY8" fmla="*/ 35348 h 2468601"/>
              <a:gd name="connsiteX9" fmla="*/ 415875 w 3495675"/>
              <a:gd name="connsiteY9" fmla="*/ 0 h 2468601"/>
              <a:gd name="connsiteX10" fmla="*/ 190500 w 3495675"/>
              <a:gd name="connsiteY10" fmla="*/ 20676 h 2468601"/>
              <a:gd name="connsiteX11" fmla="*/ 76200 w 3495675"/>
              <a:gd name="connsiteY11" fmla="*/ 515976 h 2468601"/>
              <a:gd name="connsiteX12" fmla="*/ 161925 w 3495675"/>
              <a:gd name="connsiteY12" fmla="*/ 1097001 h 2468601"/>
              <a:gd name="connsiteX13" fmla="*/ 19050 w 3495675"/>
              <a:gd name="connsiteY13" fmla="*/ 1916151 h 2468601"/>
              <a:gd name="connsiteX14" fmla="*/ 133350 w 3495675"/>
              <a:gd name="connsiteY14" fmla="*/ 2087601 h 2468601"/>
              <a:gd name="connsiteX15" fmla="*/ 0 w 3495675"/>
              <a:gd name="connsiteY15" fmla="*/ 2363826 h 2468601"/>
              <a:gd name="connsiteX16" fmla="*/ 180975 w 3495675"/>
              <a:gd name="connsiteY16" fmla="*/ 2468601 h 2468601"/>
              <a:gd name="connsiteX17" fmla="*/ 3419475 w 3495675"/>
              <a:gd name="connsiteY17" fmla="*/ 2468601 h 2468601"/>
              <a:gd name="connsiteX18" fmla="*/ 3495675 w 3495675"/>
              <a:gd name="connsiteY18" fmla="*/ 2249526 h 2468601"/>
              <a:gd name="connsiteX19" fmla="*/ 3429000 w 3495675"/>
              <a:gd name="connsiteY19" fmla="*/ 1906626 h 2468601"/>
              <a:gd name="connsiteX20" fmla="*/ 3238500 w 3495675"/>
              <a:gd name="connsiteY20" fmla="*/ 1316076 h 2468601"/>
              <a:gd name="connsiteX21" fmla="*/ 3343275 w 3495675"/>
              <a:gd name="connsiteY21" fmla="*/ 868401 h 2468601"/>
              <a:gd name="connsiteX0" fmla="*/ 3343275 w 3495675"/>
              <a:gd name="connsiteY0" fmla="*/ 868401 h 2506579"/>
              <a:gd name="connsiteX1" fmla="*/ 3200400 w 3495675"/>
              <a:gd name="connsiteY1" fmla="*/ 420726 h 2506579"/>
              <a:gd name="connsiteX2" fmla="*/ 3343275 w 3495675"/>
              <a:gd name="connsiteY2" fmla="*/ 239751 h 2506579"/>
              <a:gd name="connsiteX3" fmla="*/ 3228975 w 3495675"/>
              <a:gd name="connsiteY3" fmla="*/ 87351 h 2506579"/>
              <a:gd name="connsiteX4" fmla="*/ 3008298 w 3495675"/>
              <a:gd name="connsiteY4" fmla="*/ 0 h 2506579"/>
              <a:gd name="connsiteX5" fmla="*/ 2424090 w 3495675"/>
              <a:gd name="connsiteY5" fmla="*/ 1 h 2506579"/>
              <a:gd name="connsiteX6" fmla="*/ 1695450 w 3495675"/>
              <a:gd name="connsiteY6" fmla="*/ 68301 h 2506579"/>
              <a:gd name="connsiteX7" fmla="*/ 1104900 w 3495675"/>
              <a:gd name="connsiteY7" fmla="*/ 11151 h 2506579"/>
              <a:gd name="connsiteX8" fmla="*/ 744492 w 3495675"/>
              <a:gd name="connsiteY8" fmla="*/ 35348 h 2506579"/>
              <a:gd name="connsiteX9" fmla="*/ 415875 w 3495675"/>
              <a:gd name="connsiteY9" fmla="*/ 0 h 2506579"/>
              <a:gd name="connsiteX10" fmla="*/ 190500 w 3495675"/>
              <a:gd name="connsiteY10" fmla="*/ 20676 h 2506579"/>
              <a:gd name="connsiteX11" fmla="*/ 76200 w 3495675"/>
              <a:gd name="connsiteY11" fmla="*/ 515976 h 2506579"/>
              <a:gd name="connsiteX12" fmla="*/ 161925 w 3495675"/>
              <a:gd name="connsiteY12" fmla="*/ 1097001 h 2506579"/>
              <a:gd name="connsiteX13" fmla="*/ 19050 w 3495675"/>
              <a:gd name="connsiteY13" fmla="*/ 1916151 h 2506579"/>
              <a:gd name="connsiteX14" fmla="*/ 133350 w 3495675"/>
              <a:gd name="connsiteY14" fmla="*/ 2087601 h 2506579"/>
              <a:gd name="connsiteX15" fmla="*/ 0 w 3495675"/>
              <a:gd name="connsiteY15" fmla="*/ 2363826 h 2506579"/>
              <a:gd name="connsiteX16" fmla="*/ 180975 w 3495675"/>
              <a:gd name="connsiteY16" fmla="*/ 2468601 h 2506579"/>
              <a:gd name="connsiteX17" fmla="*/ 533158 w 3495675"/>
              <a:gd name="connsiteY17" fmla="*/ 2506579 h 2506579"/>
              <a:gd name="connsiteX18" fmla="*/ 3419475 w 3495675"/>
              <a:gd name="connsiteY18" fmla="*/ 2468601 h 2506579"/>
              <a:gd name="connsiteX19" fmla="*/ 3495675 w 3495675"/>
              <a:gd name="connsiteY19" fmla="*/ 2249526 h 2506579"/>
              <a:gd name="connsiteX20" fmla="*/ 3429000 w 3495675"/>
              <a:gd name="connsiteY20" fmla="*/ 1906626 h 2506579"/>
              <a:gd name="connsiteX21" fmla="*/ 3238500 w 3495675"/>
              <a:gd name="connsiteY21" fmla="*/ 1316076 h 2506579"/>
              <a:gd name="connsiteX22" fmla="*/ 3343275 w 3495675"/>
              <a:gd name="connsiteY22" fmla="*/ 868401 h 2506579"/>
              <a:gd name="connsiteX0" fmla="*/ 3343275 w 3495675"/>
              <a:gd name="connsiteY0" fmla="*/ 868401 h 2506579"/>
              <a:gd name="connsiteX1" fmla="*/ 3200400 w 3495675"/>
              <a:gd name="connsiteY1" fmla="*/ 420726 h 2506579"/>
              <a:gd name="connsiteX2" fmla="*/ 3343275 w 3495675"/>
              <a:gd name="connsiteY2" fmla="*/ 239751 h 2506579"/>
              <a:gd name="connsiteX3" fmla="*/ 3228975 w 3495675"/>
              <a:gd name="connsiteY3" fmla="*/ 87351 h 2506579"/>
              <a:gd name="connsiteX4" fmla="*/ 3008298 w 3495675"/>
              <a:gd name="connsiteY4" fmla="*/ 0 h 2506579"/>
              <a:gd name="connsiteX5" fmla="*/ 2424090 w 3495675"/>
              <a:gd name="connsiteY5" fmla="*/ 1 h 2506579"/>
              <a:gd name="connsiteX6" fmla="*/ 1695450 w 3495675"/>
              <a:gd name="connsiteY6" fmla="*/ 68301 h 2506579"/>
              <a:gd name="connsiteX7" fmla="*/ 1104900 w 3495675"/>
              <a:gd name="connsiteY7" fmla="*/ 11151 h 2506579"/>
              <a:gd name="connsiteX8" fmla="*/ 744492 w 3495675"/>
              <a:gd name="connsiteY8" fmla="*/ 35348 h 2506579"/>
              <a:gd name="connsiteX9" fmla="*/ 415875 w 3495675"/>
              <a:gd name="connsiteY9" fmla="*/ 0 h 2506579"/>
              <a:gd name="connsiteX10" fmla="*/ 190500 w 3495675"/>
              <a:gd name="connsiteY10" fmla="*/ 20676 h 2506579"/>
              <a:gd name="connsiteX11" fmla="*/ 76200 w 3495675"/>
              <a:gd name="connsiteY11" fmla="*/ 515976 h 2506579"/>
              <a:gd name="connsiteX12" fmla="*/ 161925 w 3495675"/>
              <a:gd name="connsiteY12" fmla="*/ 1097001 h 2506579"/>
              <a:gd name="connsiteX13" fmla="*/ 19050 w 3495675"/>
              <a:gd name="connsiteY13" fmla="*/ 1916151 h 2506579"/>
              <a:gd name="connsiteX14" fmla="*/ 133350 w 3495675"/>
              <a:gd name="connsiteY14" fmla="*/ 2087601 h 2506579"/>
              <a:gd name="connsiteX15" fmla="*/ 0 w 3495675"/>
              <a:gd name="connsiteY15" fmla="*/ 2363826 h 2506579"/>
              <a:gd name="connsiteX16" fmla="*/ 180975 w 3495675"/>
              <a:gd name="connsiteY16" fmla="*/ 2468601 h 2506579"/>
              <a:gd name="connsiteX17" fmla="*/ 533158 w 3495675"/>
              <a:gd name="connsiteY17" fmla="*/ 2506579 h 2506579"/>
              <a:gd name="connsiteX18" fmla="*/ 995229 w 3495675"/>
              <a:gd name="connsiteY18" fmla="*/ 2468599 h 2506579"/>
              <a:gd name="connsiteX19" fmla="*/ 3419475 w 3495675"/>
              <a:gd name="connsiteY19" fmla="*/ 2468601 h 2506579"/>
              <a:gd name="connsiteX20" fmla="*/ 3495675 w 3495675"/>
              <a:gd name="connsiteY20" fmla="*/ 2249526 h 2506579"/>
              <a:gd name="connsiteX21" fmla="*/ 3429000 w 3495675"/>
              <a:gd name="connsiteY21" fmla="*/ 1906626 h 2506579"/>
              <a:gd name="connsiteX22" fmla="*/ 3238500 w 3495675"/>
              <a:gd name="connsiteY22" fmla="*/ 1316076 h 2506579"/>
              <a:gd name="connsiteX23" fmla="*/ 3343275 w 3495675"/>
              <a:gd name="connsiteY23" fmla="*/ 868401 h 2506579"/>
              <a:gd name="connsiteX0" fmla="*/ 3343275 w 3495675"/>
              <a:gd name="connsiteY0" fmla="*/ 868401 h 2506579"/>
              <a:gd name="connsiteX1" fmla="*/ 3200400 w 3495675"/>
              <a:gd name="connsiteY1" fmla="*/ 420726 h 2506579"/>
              <a:gd name="connsiteX2" fmla="*/ 3343275 w 3495675"/>
              <a:gd name="connsiteY2" fmla="*/ 239751 h 2506579"/>
              <a:gd name="connsiteX3" fmla="*/ 3228975 w 3495675"/>
              <a:gd name="connsiteY3" fmla="*/ 87351 h 2506579"/>
              <a:gd name="connsiteX4" fmla="*/ 3008298 w 3495675"/>
              <a:gd name="connsiteY4" fmla="*/ 0 h 2506579"/>
              <a:gd name="connsiteX5" fmla="*/ 2424090 w 3495675"/>
              <a:gd name="connsiteY5" fmla="*/ 1 h 2506579"/>
              <a:gd name="connsiteX6" fmla="*/ 1695450 w 3495675"/>
              <a:gd name="connsiteY6" fmla="*/ 68301 h 2506579"/>
              <a:gd name="connsiteX7" fmla="*/ 1104900 w 3495675"/>
              <a:gd name="connsiteY7" fmla="*/ 11151 h 2506579"/>
              <a:gd name="connsiteX8" fmla="*/ 744492 w 3495675"/>
              <a:gd name="connsiteY8" fmla="*/ 35348 h 2506579"/>
              <a:gd name="connsiteX9" fmla="*/ 415875 w 3495675"/>
              <a:gd name="connsiteY9" fmla="*/ 0 h 2506579"/>
              <a:gd name="connsiteX10" fmla="*/ 190500 w 3495675"/>
              <a:gd name="connsiteY10" fmla="*/ 20676 h 2506579"/>
              <a:gd name="connsiteX11" fmla="*/ 76200 w 3495675"/>
              <a:gd name="connsiteY11" fmla="*/ 515976 h 2506579"/>
              <a:gd name="connsiteX12" fmla="*/ 161925 w 3495675"/>
              <a:gd name="connsiteY12" fmla="*/ 1097001 h 2506579"/>
              <a:gd name="connsiteX13" fmla="*/ 19050 w 3495675"/>
              <a:gd name="connsiteY13" fmla="*/ 1916151 h 2506579"/>
              <a:gd name="connsiteX14" fmla="*/ 133350 w 3495675"/>
              <a:gd name="connsiteY14" fmla="*/ 2087601 h 2506579"/>
              <a:gd name="connsiteX15" fmla="*/ 0 w 3495675"/>
              <a:gd name="connsiteY15" fmla="*/ 2363826 h 2506579"/>
              <a:gd name="connsiteX16" fmla="*/ 180975 w 3495675"/>
              <a:gd name="connsiteY16" fmla="*/ 2468601 h 2506579"/>
              <a:gd name="connsiteX17" fmla="*/ 533158 w 3495675"/>
              <a:gd name="connsiteY17" fmla="*/ 2506579 h 2506579"/>
              <a:gd name="connsiteX18" fmla="*/ 995229 w 3495675"/>
              <a:gd name="connsiteY18" fmla="*/ 2468599 h 2506579"/>
              <a:gd name="connsiteX19" fmla="*/ 2807969 w 3495675"/>
              <a:gd name="connsiteY19" fmla="*/ 2506578 h 2506579"/>
              <a:gd name="connsiteX20" fmla="*/ 3419475 w 3495675"/>
              <a:gd name="connsiteY20" fmla="*/ 2468601 h 2506579"/>
              <a:gd name="connsiteX21" fmla="*/ 3495675 w 3495675"/>
              <a:gd name="connsiteY21" fmla="*/ 2249526 h 2506579"/>
              <a:gd name="connsiteX22" fmla="*/ 3429000 w 3495675"/>
              <a:gd name="connsiteY22" fmla="*/ 1906626 h 2506579"/>
              <a:gd name="connsiteX23" fmla="*/ 3238500 w 3495675"/>
              <a:gd name="connsiteY23" fmla="*/ 1316076 h 2506579"/>
              <a:gd name="connsiteX24" fmla="*/ 3343275 w 3495675"/>
              <a:gd name="connsiteY24" fmla="*/ 868401 h 2506579"/>
              <a:gd name="connsiteX0" fmla="*/ 3343275 w 3495675"/>
              <a:gd name="connsiteY0" fmla="*/ 868401 h 2506579"/>
              <a:gd name="connsiteX1" fmla="*/ 3200400 w 3495675"/>
              <a:gd name="connsiteY1" fmla="*/ 420726 h 2506579"/>
              <a:gd name="connsiteX2" fmla="*/ 3343275 w 3495675"/>
              <a:gd name="connsiteY2" fmla="*/ 239751 h 2506579"/>
              <a:gd name="connsiteX3" fmla="*/ 3228975 w 3495675"/>
              <a:gd name="connsiteY3" fmla="*/ 87351 h 2506579"/>
              <a:gd name="connsiteX4" fmla="*/ 3008298 w 3495675"/>
              <a:gd name="connsiteY4" fmla="*/ 0 h 2506579"/>
              <a:gd name="connsiteX5" fmla="*/ 2424090 w 3495675"/>
              <a:gd name="connsiteY5" fmla="*/ 1 h 2506579"/>
              <a:gd name="connsiteX6" fmla="*/ 1848283 w 3495675"/>
              <a:gd name="connsiteY6" fmla="*/ 37977 h 2506579"/>
              <a:gd name="connsiteX7" fmla="*/ 1104900 w 3495675"/>
              <a:gd name="connsiteY7" fmla="*/ 11151 h 2506579"/>
              <a:gd name="connsiteX8" fmla="*/ 744492 w 3495675"/>
              <a:gd name="connsiteY8" fmla="*/ 35348 h 2506579"/>
              <a:gd name="connsiteX9" fmla="*/ 415875 w 3495675"/>
              <a:gd name="connsiteY9" fmla="*/ 0 h 2506579"/>
              <a:gd name="connsiteX10" fmla="*/ 190500 w 3495675"/>
              <a:gd name="connsiteY10" fmla="*/ 20676 h 2506579"/>
              <a:gd name="connsiteX11" fmla="*/ 76200 w 3495675"/>
              <a:gd name="connsiteY11" fmla="*/ 515976 h 2506579"/>
              <a:gd name="connsiteX12" fmla="*/ 161925 w 3495675"/>
              <a:gd name="connsiteY12" fmla="*/ 1097001 h 2506579"/>
              <a:gd name="connsiteX13" fmla="*/ 19050 w 3495675"/>
              <a:gd name="connsiteY13" fmla="*/ 1916151 h 2506579"/>
              <a:gd name="connsiteX14" fmla="*/ 133350 w 3495675"/>
              <a:gd name="connsiteY14" fmla="*/ 2087601 h 2506579"/>
              <a:gd name="connsiteX15" fmla="*/ 0 w 3495675"/>
              <a:gd name="connsiteY15" fmla="*/ 2363826 h 2506579"/>
              <a:gd name="connsiteX16" fmla="*/ 180975 w 3495675"/>
              <a:gd name="connsiteY16" fmla="*/ 2468601 h 2506579"/>
              <a:gd name="connsiteX17" fmla="*/ 533158 w 3495675"/>
              <a:gd name="connsiteY17" fmla="*/ 2506579 h 2506579"/>
              <a:gd name="connsiteX18" fmla="*/ 995229 w 3495675"/>
              <a:gd name="connsiteY18" fmla="*/ 2468599 h 2506579"/>
              <a:gd name="connsiteX19" fmla="*/ 2807969 w 3495675"/>
              <a:gd name="connsiteY19" fmla="*/ 2506578 h 2506579"/>
              <a:gd name="connsiteX20" fmla="*/ 3419475 w 3495675"/>
              <a:gd name="connsiteY20" fmla="*/ 2468601 h 2506579"/>
              <a:gd name="connsiteX21" fmla="*/ 3495675 w 3495675"/>
              <a:gd name="connsiteY21" fmla="*/ 2249526 h 2506579"/>
              <a:gd name="connsiteX22" fmla="*/ 3429000 w 3495675"/>
              <a:gd name="connsiteY22" fmla="*/ 1906626 h 2506579"/>
              <a:gd name="connsiteX23" fmla="*/ 3238500 w 3495675"/>
              <a:gd name="connsiteY23" fmla="*/ 1316076 h 2506579"/>
              <a:gd name="connsiteX24" fmla="*/ 3343275 w 3495675"/>
              <a:gd name="connsiteY24" fmla="*/ 868401 h 2506579"/>
              <a:gd name="connsiteX0" fmla="*/ 3343275 w 3495675"/>
              <a:gd name="connsiteY0" fmla="*/ 868401 h 2506579"/>
              <a:gd name="connsiteX1" fmla="*/ 3200400 w 3495675"/>
              <a:gd name="connsiteY1" fmla="*/ 420726 h 2506579"/>
              <a:gd name="connsiteX2" fmla="*/ 3343275 w 3495675"/>
              <a:gd name="connsiteY2" fmla="*/ 239751 h 2506579"/>
              <a:gd name="connsiteX3" fmla="*/ 3228975 w 3495675"/>
              <a:gd name="connsiteY3" fmla="*/ 87351 h 2506579"/>
              <a:gd name="connsiteX4" fmla="*/ 3008298 w 3495675"/>
              <a:gd name="connsiteY4" fmla="*/ 0 h 2506579"/>
              <a:gd name="connsiteX5" fmla="*/ 2424090 w 3495675"/>
              <a:gd name="connsiteY5" fmla="*/ 1 h 2506579"/>
              <a:gd name="connsiteX6" fmla="*/ 1848283 w 3495675"/>
              <a:gd name="connsiteY6" fmla="*/ 37977 h 2506579"/>
              <a:gd name="connsiteX7" fmla="*/ 1104900 w 3495675"/>
              <a:gd name="connsiteY7" fmla="*/ 11151 h 2506579"/>
              <a:gd name="connsiteX8" fmla="*/ 744492 w 3495675"/>
              <a:gd name="connsiteY8" fmla="*/ 35348 h 2506579"/>
              <a:gd name="connsiteX9" fmla="*/ 415875 w 3495675"/>
              <a:gd name="connsiteY9" fmla="*/ 0 h 2506579"/>
              <a:gd name="connsiteX10" fmla="*/ 190500 w 3495675"/>
              <a:gd name="connsiteY10" fmla="*/ 20676 h 2506579"/>
              <a:gd name="connsiteX11" fmla="*/ 34610 w 3495675"/>
              <a:gd name="connsiteY11" fmla="*/ 274694 h 2506579"/>
              <a:gd name="connsiteX12" fmla="*/ 76200 w 3495675"/>
              <a:gd name="connsiteY12" fmla="*/ 515976 h 2506579"/>
              <a:gd name="connsiteX13" fmla="*/ 161925 w 3495675"/>
              <a:gd name="connsiteY13" fmla="*/ 1097001 h 2506579"/>
              <a:gd name="connsiteX14" fmla="*/ 19050 w 3495675"/>
              <a:gd name="connsiteY14" fmla="*/ 1916151 h 2506579"/>
              <a:gd name="connsiteX15" fmla="*/ 133350 w 3495675"/>
              <a:gd name="connsiteY15" fmla="*/ 2087601 h 2506579"/>
              <a:gd name="connsiteX16" fmla="*/ 0 w 3495675"/>
              <a:gd name="connsiteY16" fmla="*/ 2363826 h 2506579"/>
              <a:gd name="connsiteX17" fmla="*/ 180975 w 3495675"/>
              <a:gd name="connsiteY17" fmla="*/ 2468601 h 2506579"/>
              <a:gd name="connsiteX18" fmla="*/ 533158 w 3495675"/>
              <a:gd name="connsiteY18" fmla="*/ 2506579 h 2506579"/>
              <a:gd name="connsiteX19" fmla="*/ 995229 w 3495675"/>
              <a:gd name="connsiteY19" fmla="*/ 2468599 h 2506579"/>
              <a:gd name="connsiteX20" fmla="*/ 2807969 w 3495675"/>
              <a:gd name="connsiteY20" fmla="*/ 2506578 h 2506579"/>
              <a:gd name="connsiteX21" fmla="*/ 3419475 w 3495675"/>
              <a:gd name="connsiteY21" fmla="*/ 2468601 h 2506579"/>
              <a:gd name="connsiteX22" fmla="*/ 3495675 w 3495675"/>
              <a:gd name="connsiteY22" fmla="*/ 2249526 h 2506579"/>
              <a:gd name="connsiteX23" fmla="*/ 3429000 w 3495675"/>
              <a:gd name="connsiteY23" fmla="*/ 1906626 h 2506579"/>
              <a:gd name="connsiteX24" fmla="*/ 3238500 w 3495675"/>
              <a:gd name="connsiteY24" fmla="*/ 1316076 h 2506579"/>
              <a:gd name="connsiteX25" fmla="*/ 3343275 w 3495675"/>
              <a:gd name="connsiteY25" fmla="*/ 868401 h 2506579"/>
              <a:gd name="connsiteX0" fmla="*/ 3343275 w 3495675"/>
              <a:gd name="connsiteY0" fmla="*/ 868401 h 2506579"/>
              <a:gd name="connsiteX1" fmla="*/ 3200400 w 3495675"/>
              <a:gd name="connsiteY1" fmla="*/ 420726 h 2506579"/>
              <a:gd name="connsiteX2" fmla="*/ 3343275 w 3495675"/>
              <a:gd name="connsiteY2" fmla="*/ 239751 h 2506579"/>
              <a:gd name="connsiteX3" fmla="*/ 3228975 w 3495675"/>
              <a:gd name="connsiteY3" fmla="*/ 87351 h 2506579"/>
              <a:gd name="connsiteX4" fmla="*/ 3008298 w 3495675"/>
              <a:gd name="connsiteY4" fmla="*/ 0 h 2506579"/>
              <a:gd name="connsiteX5" fmla="*/ 2424090 w 3495675"/>
              <a:gd name="connsiteY5" fmla="*/ 1 h 2506579"/>
              <a:gd name="connsiteX6" fmla="*/ 1848283 w 3495675"/>
              <a:gd name="connsiteY6" fmla="*/ 37977 h 2506579"/>
              <a:gd name="connsiteX7" fmla="*/ 1104900 w 3495675"/>
              <a:gd name="connsiteY7" fmla="*/ 11151 h 2506579"/>
              <a:gd name="connsiteX8" fmla="*/ 744492 w 3495675"/>
              <a:gd name="connsiteY8" fmla="*/ 35348 h 2506579"/>
              <a:gd name="connsiteX9" fmla="*/ 415875 w 3495675"/>
              <a:gd name="connsiteY9" fmla="*/ 0 h 2506579"/>
              <a:gd name="connsiteX10" fmla="*/ 190500 w 3495675"/>
              <a:gd name="connsiteY10" fmla="*/ 20676 h 2506579"/>
              <a:gd name="connsiteX11" fmla="*/ 34610 w 3495675"/>
              <a:gd name="connsiteY11" fmla="*/ 274694 h 2506579"/>
              <a:gd name="connsiteX12" fmla="*/ 34610 w 3495675"/>
              <a:gd name="connsiteY12" fmla="*/ 583724 h 2506579"/>
              <a:gd name="connsiteX13" fmla="*/ 161925 w 3495675"/>
              <a:gd name="connsiteY13" fmla="*/ 1097001 h 2506579"/>
              <a:gd name="connsiteX14" fmla="*/ 19050 w 3495675"/>
              <a:gd name="connsiteY14" fmla="*/ 1916151 h 2506579"/>
              <a:gd name="connsiteX15" fmla="*/ 133350 w 3495675"/>
              <a:gd name="connsiteY15" fmla="*/ 2087601 h 2506579"/>
              <a:gd name="connsiteX16" fmla="*/ 0 w 3495675"/>
              <a:gd name="connsiteY16" fmla="*/ 2363826 h 2506579"/>
              <a:gd name="connsiteX17" fmla="*/ 180975 w 3495675"/>
              <a:gd name="connsiteY17" fmla="*/ 2468601 h 2506579"/>
              <a:gd name="connsiteX18" fmla="*/ 533158 w 3495675"/>
              <a:gd name="connsiteY18" fmla="*/ 2506579 h 2506579"/>
              <a:gd name="connsiteX19" fmla="*/ 995229 w 3495675"/>
              <a:gd name="connsiteY19" fmla="*/ 2468599 h 2506579"/>
              <a:gd name="connsiteX20" fmla="*/ 2807969 w 3495675"/>
              <a:gd name="connsiteY20" fmla="*/ 2506578 h 2506579"/>
              <a:gd name="connsiteX21" fmla="*/ 3419475 w 3495675"/>
              <a:gd name="connsiteY21" fmla="*/ 2468601 h 2506579"/>
              <a:gd name="connsiteX22" fmla="*/ 3495675 w 3495675"/>
              <a:gd name="connsiteY22" fmla="*/ 2249526 h 2506579"/>
              <a:gd name="connsiteX23" fmla="*/ 3429000 w 3495675"/>
              <a:gd name="connsiteY23" fmla="*/ 1906626 h 2506579"/>
              <a:gd name="connsiteX24" fmla="*/ 3238500 w 3495675"/>
              <a:gd name="connsiteY24" fmla="*/ 1316076 h 2506579"/>
              <a:gd name="connsiteX25" fmla="*/ 3343275 w 3495675"/>
              <a:gd name="connsiteY25" fmla="*/ 868401 h 2506579"/>
              <a:gd name="connsiteX0" fmla="*/ 3343275 w 3429000"/>
              <a:gd name="connsiteY0" fmla="*/ 868401 h 2506579"/>
              <a:gd name="connsiteX1" fmla="*/ 3200400 w 3429000"/>
              <a:gd name="connsiteY1" fmla="*/ 420726 h 2506579"/>
              <a:gd name="connsiteX2" fmla="*/ 3343275 w 3429000"/>
              <a:gd name="connsiteY2" fmla="*/ 239751 h 2506579"/>
              <a:gd name="connsiteX3" fmla="*/ 3228975 w 3429000"/>
              <a:gd name="connsiteY3" fmla="*/ 87351 h 2506579"/>
              <a:gd name="connsiteX4" fmla="*/ 3008298 w 3429000"/>
              <a:gd name="connsiteY4" fmla="*/ 0 h 2506579"/>
              <a:gd name="connsiteX5" fmla="*/ 2424090 w 3429000"/>
              <a:gd name="connsiteY5" fmla="*/ 1 h 2506579"/>
              <a:gd name="connsiteX6" fmla="*/ 1848283 w 3429000"/>
              <a:gd name="connsiteY6" fmla="*/ 37977 h 2506579"/>
              <a:gd name="connsiteX7" fmla="*/ 1104900 w 3429000"/>
              <a:gd name="connsiteY7" fmla="*/ 11151 h 2506579"/>
              <a:gd name="connsiteX8" fmla="*/ 744492 w 3429000"/>
              <a:gd name="connsiteY8" fmla="*/ 35348 h 2506579"/>
              <a:gd name="connsiteX9" fmla="*/ 415875 w 3429000"/>
              <a:gd name="connsiteY9" fmla="*/ 0 h 2506579"/>
              <a:gd name="connsiteX10" fmla="*/ 190500 w 3429000"/>
              <a:gd name="connsiteY10" fmla="*/ 20676 h 2506579"/>
              <a:gd name="connsiteX11" fmla="*/ 34610 w 3429000"/>
              <a:gd name="connsiteY11" fmla="*/ 274694 h 2506579"/>
              <a:gd name="connsiteX12" fmla="*/ 34610 w 3429000"/>
              <a:gd name="connsiteY12" fmla="*/ 583724 h 2506579"/>
              <a:gd name="connsiteX13" fmla="*/ 161925 w 3429000"/>
              <a:gd name="connsiteY13" fmla="*/ 1097001 h 2506579"/>
              <a:gd name="connsiteX14" fmla="*/ 19050 w 3429000"/>
              <a:gd name="connsiteY14" fmla="*/ 1916151 h 2506579"/>
              <a:gd name="connsiteX15" fmla="*/ 133350 w 3429000"/>
              <a:gd name="connsiteY15" fmla="*/ 2087601 h 2506579"/>
              <a:gd name="connsiteX16" fmla="*/ 0 w 3429000"/>
              <a:gd name="connsiteY16" fmla="*/ 2363826 h 2506579"/>
              <a:gd name="connsiteX17" fmla="*/ 180975 w 3429000"/>
              <a:gd name="connsiteY17" fmla="*/ 2468601 h 2506579"/>
              <a:gd name="connsiteX18" fmla="*/ 533158 w 3429000"/>
              <a:gd name="connsiteY18" fmla="*/ 2506579 h 2506579"/>
              <a:gd name="connsiteX19" fmla="*/ 995229 w 3429000"/>
              <a:gd name="connsiteY19" fmla="*/ 2468599 h 2506579"/>
              <a:gd name="connsiteX20" fmla="*/ 2807969 w 3429000"/>
              <a:gd name="connsiteY20" fmla="*/ 2506578 h 2506579"/>
              <a:gd name="connsiteX21" fmla="*/ 3419475 w 3429000"/>
              <a:gd name="connsiteY21" fmla="*/ 2468601 h 2506579"/>
              <a:gd name="connsiteX22" fmla="*/ 3322622 w 3429000"/>
              <a:gd name="connsiteY22" fmla="*/ 2231885 h 2506579"/>
              <a:gd name="connsiteX23" fmla="*/ 3429000 w 3429000"/>
              <a:gd name="connsiteY23" fmla="*/ 1906626 h 2506579"/>
              <a:gd name="connsiteX24" fmla="*/ 3238500 w 3429000"/>
              <a:gd name="connsiteY24" fmla="*/ 1316076 h 2506579"/>
              <a:gd name="connsiteX25" fmla="*/ 3343275 w 3429000"/>
              <a:gd name="connsiteY25" fmla="*/ 868401 h 2506579"/>
              <a:gd name="connsiteX0" fmla="*/ 3343275 w 3429000"/>
              <a:gd name="connsiteY0" fmla="*/ 868401 h 2506579"/>
              <a:gd name="connsiteX1" fmla="*/ 3200400 w 3429000"/>
              <a:gd name="connsiteY1" fmla="*/ 420726 h 2506579"/>
              <a:gd name="connsiteX2" fmla="*/ 3343275 w 3429000"/>
              <a:gd name="connsiteY2" fmla="*/ 239751 h 2506579"/>
              <a:gd name="connsiteX3" fmla="*/ 3228975 w 3429000"/>
              <a:gd name="connsiteY3" fmla="*/ 87351 h 2506579"/>
              <a:gd name="connsiteX4" fmla="*/ 3008298 w 3429000"/>
              <a:gd name="connsiteY4" fmla="*/ 0 h 2506579"/>
              <a:gd name="connsiteX5" fmla="*/ 2424090 w 3429000"/>
              <a:gd name="connsiteY5" fmla="*/ 1 h 2506579"/>
              <a:gd name="connsiteX6" fmla="*/ 1848283 w 3429000"/>
              <a:gd name="connsiteY6" fmla="*/ 37977 h 2506579"/>
              <a:gd name="connsiteX7" fmla="*/ 1104900 w 3429000"/>
              <a:gd name="connsiteY7" fmla="*/ 11151 h 2506579"/>
              <a:gd name="connsiteX8" fmla="*/ 744492 w 3429000"/>
              <a:gd name="connsiteY8" fmla="*/ 35348 h 2506579"/>
              <a:gd name="connsiteX9" fmla="*/ 415875 w 3429000"/>
              <a:gd name="connsiteY9" fmla="*/ 0 h 2506579"/>
              <a:gd name="connsiteX10" fmla="*/ 190500 w 3429000"/>
              <a:gd name="connsiteY10" fmla="*/ 20676 h 2506579"/>
              <a:gd name="connsiteX11" fmla="*/ 34610 w 3429000"/>
              <a:gd name="connsiteY11" fmla="*/ 274694 h 2506579"/>
              <a:gd name="connsiteX12" fmla="*/ 34610 w 3429000"/>
              <a:gd name="connsiteY12" fmla="*/ 583724 h 2506579"/>
              <a:gd name="connsiteX13" fmla="*/ 161925 w 3429000"/>
              <a:gd name="connsiteY13" fmla="*/ 1097001 h 2506579"/>
              <a:gd name="connsiteX14" fmla="*/ 19050 w 3429000"/>
              <a:gd name="connsiteY14" fmla="*/ 1916151 h 2506579"/>
              <a:gd name="connsiteX15" fmla="*/ 133350 w 3429000"/>
              <a:gd name="connsiteY15" fmla="*/ 2087601 h 2506579"/>
              <a:gd name="connsiteX16" fmla="*/ 0 w 3429000"/>
              <a:gd name="connsiteY16" fmla="*/ 2363826 h 2506579"/>
              <a:gd name="connsiteX17" fmla="*/ 180975 w 3429000"/>
              <a:gd name="connsiteY17" fmla="*/ 2468601 h 2506579"/>
              <a:gd name="connsiteX18" fmla="*/ 533158 w 3429000"/>
              <a:gd name="connsiteY18" fmla="*/ 2506579 h 2506579"/>
              <a:gd name="connsiteX19" fmla="*/ 995229 w 3429000"/>
              <a:gd name="connsiteY19" fmla="*/ 2468599 h 2506579"/>
              <a:gd name="connsiteX20" fmla="*/ 2807969 w 3429000"/>
              <a:gd name="connsiteY20" fmla="*/ 2506578 h 2506579"/>
              <a:gd name="connsiteX21" fmla="*/ 3253401 w 3429000"/>
              <a:gd name="connsiteY21" fmla="*/ 2403569 h 2506579"/>
              <a:gd name="connsiteX22" fmla="*/ 3322622 w 3429000"/>
              <a:gd name="connsiteY22" fmla="*/ 2231885 h 2506579"/>
              <a:gd name="connsiteX23" fmla="*/ 3429000 w 3429000"/>
              <a:gd name="connsiteY23" fmla="*/ 1906626 h 2506579"/>
              <a:gd name="connsiteX24" fmla="*/ 3238500 w 3429000"/>
              <a:gd name="connsiteY24" fmla="*/ 1316076 h 2506579"/>
              <a:gd name="connsiteX25" fmla="*/ 3343275 w 3429000"/>
              <a:gd name="connsiteY25" fmla="*/ 868401 h 2506579"/>
              <a:gd name="connsiteX0" fmla="*/ 3343275 w 3357233"/>
              <a:gd name="connsiteY0" fmla="*/ 868401 h 2506579"/>
              <a:gd name="connsiteX1" fmla="*/ 3200400 w 3357233"/>
              <a:gd name="connsiteY1" fmla="*/ 420726 h 2506579"/>
              <a:gd name="connsiteX2" fmla="*/ 3343275 w 3357233"/>
              <a:gd name="connsiteY2" fmla="*/ 239751 h 2506579"/>
              <a:gd name="connsiteX3" fmla="*/ 3228975 w 3357233"/>
              <a:gd name="connsiteY3" fmla="*/ 87351 h 2506579"/>
              <a:gd name="connsiteX4" fmla="*/ 3008298 w 3357233"/>
              <a:gd name="connsiteY4" fmla="*/ 0 h 2506579"/>
              <a:gd name="connsiteX5" fmla="*/ 2424090 w 3357233"/>
              <a:gd name="connsiteY5" fmla="*/ 1 h 2506579"/>
              <a:gd name="connsiteX6" fmla="*/ 1848283 w 3357233"/>
              <a:gd name="connsiteY6" fmla="*/ 37977 h 2506579"/>
              <a:gd name="connsiteX7" fmla="*/ 1104900 w 3357233"/>
              <a:gd name="connsiteY7" fmla="*/ 11151 h 2506579"/>
              <a:gd name="connsiteX8" fmla="*/ 744492 w 3357233"/>
              <a:gd name="connsiteY8" fmla="*/ 35348 h 2506579"/>
              <a:gd name="connsiteX9" fmla="*/ 415875 w 3357233"/>
              <a:gd name="connsiteY9" fmla="*/ 0 h 2506579"/>
              <a:gd name="connsiteX10" fmla="*/ 190500 w 3357233"/>
              <a:gd name="connsiteY10" fmla="*/ 20676 h 2506579"/>
              <a:gd name="connsiteX11" fmla="*/ 34610 w 3357233"/>
              <a:gd name="connsiteY11" fmla="*/ 274694 h 2506579"/>
              <a:gd name="connsiteX12" fmla="*/ 34610 w 3357233"/>
              <a:gd name="connsiteY12" fmla="*/ 583724 h 2506579"/>
              <a:gd name="connsiteX13" fmla="*/ 161925 w 3357233"/>
              <a:gd name="connsiteY13" fmla="*/ 1097001 h 2506579"/>
              <a:gd name="connsiteX14" fmla="*/ 19050 w 3357233"/>
              <a:gd name="connsiteY14" fmla="*/ 1916151 h 2506579"/>
              <a:gd name="connsiteX15" fmla="*/ 133350 w 3357233"/>
              <a:gd name="connsiteY15" fmla="*/ 2087601 h 2506579"/>
              <a:gd name="connsiteX16" fmla="*/ 0 w 3357233"/>
              <a:gd name="connsiteY16" fmla="*/ 2363826 h 2506579"/>
              <a:gd name="connsiteX17" fmla="*/ 180975 w 3357233"/>
              <a:gd name="connsiteY17" fmla="*/ 2468601 h 2506579"/>
              <a:gd name="connsiteX18" fmla="*/ 533158 w 3357233"/>
              <a:gd name="connsiteY18" fmla="*/ 2506579 h 2506579"/>
              <a:gd name="connsiteX19" fmla="*/ 995229 w 3357233"/>
              <a:gd name="connsiteY19" fmla="*/ 2468599 h 2506579"/>
              <a:gd name="connsiteX20" fmla="*/ 2807969 w 3357233"/>
              <a:gd name="connsiteY20" fmla="*/ 2506578 h 2506579"/>
              <a:gd name="connsiteX21" fmla="*/ 3253401 w 3357233"/>
              <a:gd name="connsiteY21" fmla="*/ 2403569 h 2506579"/>
              <a:gd name="connsiteX22" fmla="*/ 3322622 w 3357233"/>
              <a:gd name="connsiteY22" fmla="*/ 2231885 h 2506579"/>
              <a:gd name="connsiteX23" fmla="*/ 3357233 w 3357233"/>
              <a:gd name="connsiteY23" fmla="*/ 1888518 h 2506579"/>
              <a:gd name="connsiteX24" fmla="*/ 3238500 w 3357233"/>
              <a:gd name="connsiteY24" fmla="*/ 1316076 h 2506579"/>
              <a:gd name="connsiteX25" fmla="*/ 3343275 w 3357233"/>
              <a:gd name="connsiteY25" fmla="*/ 868401 h 2506579"/>
              <a:gd name="connsiteX0" fmla="*/ 3343276 w 3357234"/>
              <a:gd name="connsiteY0" fmla="*/ 868401 h 2506579"/>
              <a:gd name="connsiteX1" fmla="*/ 3200401 w 3357234"/>
              <a:gd name="connsiteY1" fmla="*/ 420726 h 2506579"/>
              <a:gd name="connsiteX2" fmla="*/ 3343276 w 3357234"/>
              <a:gd name="connsiteY2" fmla="*/ 239751 h 2506579"/>
              <a:gd name="connsiteX3" fmla="*/ 3228976 w 3357234"/>
              <a:gd name="connsiteY3" fmla="*/ 87351 h 2506579"/>
              <a:gd name="connsiteX4" fmla="*/ 3008299 w 3357234"/>
              <a:gd name="connsiteY4" fmla="*/ 0 h 2506579"/>
              <a:gd name="connsiteX5" fmla="*/ 2424091 w 3357234"/>
              <a:gd name="connsiteY5" fmla="*/ 1 h 2506579"/>
              <a:gd name="connsiteX6" fmla="*/ 1848284 w 3357234"/>
              <a:gd name="connsiteY6" fmla="*/ 37977 h 2506579"/>
              <a:gd name="connsiteX7" fmla="*/ 1104901 w 3357234"/>
              <a:gd name="connsiteY7" fmla="*/ 11151 h 2506579"/>
              <a:gd name="connsiteX8" fmla="*/ 744493 w 3357234"/>
              <a:gd name="connsiteY8" fmla="*/ 35348 h 2506579"/>
              <a:gd name="connsiteX9" fmla="*/ 415876 w 3357234"/>
              <a:gd name="connsiteY9" fmla="*/ 0 h 2506579"/>
              <a:gd name="connsiteX10" fmla="*/ 190501 w 3357234"/>
              <a:gd name="connsiteY10" fmla="*/ 20676 h 2506579"/>
              <a:gd name="connsiteX11" fmla="*/ 34611 w 3357234"/>
              <a:gd name="connsiteY11" fmla="*/ 274694 h 2506579"/>
              <a:gd name="connsiteX12" fmla="*/ 34611 w 3357234"/>
              <a:gd name="connsiteY12" fmla="*/ 583724 h 2506579"/>
              <a:gd name="connsiteX13" fmla="*/ 0 w 3357234"/>
              <a:gd name="connsiteY13" fmla="*/ 1096628 h 2506579"/>
              <a:gd name="connsiteX14" fmla="*/ 19051 w 3357234"/>
              <a:gd name="connsiteY14" fmla="*/ 1916151 h 2506579"/>
              <a:gd name="connsiteX15" fmla="*/ 133351 w 3357234"/>
              <a:gd name="connsiteY15" fmla="*/ 2087601 h 2506579"/>
              <a:gd name="connsiteX16" fmla="*/ 1 w 3357234"/>
              <a:gd name="connsiteY16" fmla="*/ 2363826 h 2506579"/>
              <a:gd name="connsiteX17" fmla="*/ 180976 w 3357234"/>
              <a:gd name="connsiteY17" fmla="*/ 2468601 h 2506579"/>
              <a:gd name="connsiteX18" fmla="*/ 533159 w 3357234"/>
              <a:gd name="connsiteY18" fmla="*/ 2506579 h 2506579"/>
              <a:gd name="connsiteX19" fmla="*/ 995230 w 3357234"/>
              <a:gd name="connsiteY19" fmla="*/ 2468599 h 2506579"/>
              <a:gd name="connsiteX20" fmla="*/ 2807970 w 3357234"/>
              <a:gd name="connsiteY20" fmla="*/ 2506578 h 2506579"/>
              <a:gd name="connsiteX21" fmla="*/ 3253402 w 3357234"/>
              <a:gd name="connsiteY21" fmla="*/ 2403569 h 2506579"/>
              <a:gd name="connsiteX22" fmla="*/ 3322623 w 3357234"/>
              <a:gd name="connsiteY22" fmla="*/ 2231885 h 2506579"/>
              <a:gd name="connsiteX23" fmla="*/ 3357234 w 3357234"/>
              <a:gd name="connsiteY23" fmla="*/ 1888518 h 2506579"/>
              <a:gd name="connsiteX24" fmla="*/ 3238501 w 3357234"/>
              <a:gd name="connsiteY24" fmla="*/ 1316076 h 2506579"/>
              <a:gd name="connsiteX25" fmla="*/ 3343276 w 3357234"/>
              <a:gd name="connsiteY25" fmla="*/ 868401 h 250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7234" h="2506579">
                <a:moveTo>
                  <a:pt x="3343276" y="868401"/>
                </a:moveTo>
                <a:lnTo>
                  <a:pt x="3200401" y="420726"/>
                </a:lnTo>
                <a:lnTo>
                  <a:pt x="3343276" y="239751"/>
                </a:lnTo>
                <a:lnTo>
                  <a:pt x="3228976" y="87351"/>
                </a:lnTo>
                <a:lnTo>
                  <a:pt x="3008299" y="0"/>
                </a:lnTo>
                <a:lnTo>
                  <a:pt x="2424091" y="1"/>
                </a:lnTo>
                <a:lnTo>
                  <a:pt x="1848284" y="37977"/>
                </a:lnTo>
                <a:lnTo>
                  <a:pt x="1104901" y="11151"/>
                </a:lnTo>
                <a:lnTo>
                  <a:pt x="744493" y="35348"/>
                </a:lnTo>
                <a:lnTo>
                  <a:pt x="415876" y="0"/>
                </a:lnTo>
                <a:lnTo>
                  <a:pt x="190501" y="20676"/>
                </a:lnTo>
                <a:lnTo>
                  <a:pt x="34611" y="274694"/>
                </a:lnTo>
                <a:lnTo>
                  <a:pt x="34611" y="583724"/>
                </a:lnTo>
                <a:lnTo>
                  <a:pt x="0" y="1096628"/>
                </a:lnTo>
                <a:lnTo>
                  <a:pt x="19051" y="1916151"/>
                </a:lnTo>
                <a:lnTo>
                  <a:pt x="133351" y="2087601"/>
                </a:lnTo>
                <a:lnTo>
                  <a:pt x="1" y="2363826"/>
                </a:lnTo>
                <a:lnTo>
                  <a:pt x="180976" y="2468601"/>
                </a:lnTo>
                <a:lnTo>
                  <a:pt x="533159" y="2506579"/>
                </a:lnTo>
                <a:lnTo>
                  <a:pt x="995230" y="2468599"/>
                </a:lnTo>
                <a:lnTo>
                  <a:pt x="2807970" y="2506578"/>
                </a:lnTo>
                <a:lnTo>
                  <a:pt x="3253402" y="2403569"/>
                </a:lnTo>
                <a:lnTo>
                  <a:pt x="3322623" y="2231885"/>
                </a:lnTo>
                <a:lnTo>
                  <a:pt x="3357234" y="1888518"/>
                </a:lnTo>
                <a:lnTo>
                  <a:pt x="3238501" y="1316076"/>
                </a:lnTo>
                <a:lnTo>
                  <a:pt x="3343276" y="868401"/>
                </a:lnTo>
                <a:close/>
              </a:path>
            </a:pathLst>
          </a:custGeom>
          <a:solidFill>
            <a:srgbClr val="FFFFCC">
              <a:alpha val="74902"/>
            </a:srgbClr>
          </a:solidFill>
          <a:ln w="12700" cap="flat" cmpd="sng" algn="ctr">
            <a:solidFill>
              <a:schemeClr val="tx1">
                <a:lumMod val="65000"/>
                <a:lumOff val="35000"/>
              </a:schemeClr>
            </a:solidFill>
            <a:prstDash val="solid"/>
            <a:round/>
            <a:headEnd type="none" w="med" len="med"/>
            <a:tailEnd type="triangle" w="sm"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Arial" charset="0"/>
            </a:endParaRPr>
          </a:p>
        </p:txBody>
      </p:sp>
      <p:sp>
        <p:nvSpPr>
          <p:cNvPr id="4" name="Arc 3"/>
          <p:cNvSpPr/>
          <p:nvPr/>
        </p:nvSpPr>
        <p:spPr bwMode="auto">
          <a:xfrm>
            <a:off x="1797014" y="1055655"/>
            <a:ext cx="2117754" cy="2117754"/>
          </a:xfrm>
          <a:prstGeom prst="arc">
            <a:avLst>
              <a:gd name="adj1" fmla="val 13452090"/>
              <a:gd name="adj2" fmla="val 6895975"/>
            </a:avLst>
          </a:prstGeom>
          <a:solidFill>
            <a:srgbClr val="00CC99">
              <a:alpha val="25098"/>
            </a:srgbClr>
          </a:solidFill>
          <a:ln w="12700" cap="flat" cmpd="sng" algn="ctr">
            <a:solidFill>
              <a:srgbClr val="993300"/>
            </a:solidFill>
            <a:prstDash val="sysDash"/>
            <a:round/>
            <a:headEnd type="none" w="med" len="med"/>
            <a:tailEnd type="none" w="sm"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Arial" charset="0"/>
            </a:endParaRPr>
          </a:p>
        </p:txBody>
      </p:sp>
      <p:sp>
        <p:nvSpPr>
          <p:cNvPr id="5" name="Text Box 22"/>
          <p:cNvSpPr txBox="1">
            <a:spLocks noChangeArrowheads="1"/>
          </p:cNvSpPr>
          <p:nvPr/>
        </p:nvSpPr>
        <p:spPr bwMode="auto">
          <a:xfrm>
            <a:off x="2125630" y="777269"/>
            <a:ext cx="1533546" cy="252377"/>
          </a:xfrm>
          <a:prstGeom prst="rect">
            <a:avLst/>
          </a:prstGeom>
          <a:noFill/>
          <a:ln w="19050">
            <a:noFill/>
            <a:miter lim="800000"/>
            <a:headEnd/>
            <a:tailEnd type="none" w="sm" len="lg"/>
          </a:ln>
        </p:spPr>
        <p:txBody>
          <a:bodyPr wrap="square" lIns="18288" tIns="18288" rIns="18288" bIns="18288">
            <a:spAutoFit/>
          </a:bodyPr>
          <a:lstStyle/>
          <a:p>
            <a:r>
              <a:rPr lang="en-US" sz="1400"/>
              <a:t>Screen Plane</a:t>
            </a:r>
          </a:p>
        </p:txBody>
      </p:sp>
      <p:sp>
        <p:nvSpPr>
          <p:cNvPr id="6" name="Text Box 2"/>
          <p:cNvSpPr txBox="1">
            <a:spLocks noChangeArrowheads="1"/>
          </p:cNvSpPr>
          <p:nvPr/>
        </p:nvSpPr>
        <p:spPr bwMode="auto">
          <a:xfrm>
            <a:off x="0" y="0"/>
            <a:ext cx="9144000" cy="415498"/>
          </a:xfrm>
          <a:prstGeom prst="rect">
            <a:avLst/>
          </a:prstGeom>
          <a:noFill/>
          <a:ln w="12700">
            <a:noFill/>
            <a:miter lim="800000"/>
            <a:headEnd/>
            <a:tailEnd type="none" w="sm" len="lg"/>
          </a:ln>
        </p:spPr>
        <p:txBody>
          <a:bodyPr tIns="0">
            <a:spAutoFit/>
          </a:bodyPr>
          <a:lstStyle/>
          <a:p>
            <a:r>
              <a:rPr lang="en-US" b="1" i="1">
                <a:solidFill>
                  <a:srgbClr val="333399"/>
                </a:solidFill>
              </a:rPr>
              <a:t>Polygon Pipeline Optimization </a:t>
            </a:r>
            <a:r>
              <a:rPr lang="en-US" sz="1600" i="1">
                <a:solidFill>
                  <a:srgbClr val="333399"/>
                </a:solidFill>
              </a:rPr>
              <a:t>(incl. inner surfaces when applicable) </a:t>
            </a:r>
            <a:r>
              <a:rPr lang="en-US" sz="1100" i="1">
                <a:solidFill>
                  <a:srgbClr val="333399"/>
                </a:solidFill>
              </a:rPr>
              <a:t>   </a:t>
            </a:r>
            <a:endParaRPr lang="en-US" sz="2000" i="1">
              <a:solidFill>
                <a:srgbClr val="333399"/>
              </a:solidFill>
            </a:endParaRPr>
          </a:p>
        </p:txBody>
      </p:sp>
      <p:sp>
        <p:nvSpPr>
          <p:cNvPr id="7" name="Text Box 18"/>
          <p:cNvSpPr txBox="1">
            <a:spLocks noChangeArrowheads="1"/>
          </p:cNvSpPr>
          <p:nvPr/>
        </p:nvSpPr>
        <p:spPr bwMode="auto">
          <a:xfrm>
            <a:off x="738132" y="3724247"/>
            <a:ext cx="3724329" cy="2451953"/>
          </a:xfrm>
          <a:prstGeom prst="rect">
            <a:avLst/>
          </a:prstGeom>
          <a:noFill/>
          <a:ln w="19050">
            <a:noFill/>
            <a:miter lim="800000"/>
            <a:headEnd/>
            <a:tailEnd type="none" w="sm" len="lg"/>
          </a:ln>
        </p:spPr>
        <p:txBody>
          <a:bodyPr wrap="square">
            <a:spAutoFit/>
          </a:bodyPr>
          <a:lstStyle/>
          <a:p>
            <a:pPr algn="l"/>
            <a:r>
              <a:rPr lang="en-US" sz="2000" b="1">
                <a:solidFill>
                  <a:srgbClr val="0070C0"/>
                </a:solidFill>
              </a:rPr>
              <a:t>Z-buffer</a:t>
            </a:r>
            <a:r>
              <a:rPr lang="en-US" sz="2000">
                <a:solidFill>
                  <a:srgbClr val="0070C0"/>
                </a:solidFill>
              </a:rPr>
              <a:t> </a:t>
            </a:r>
            <a:r>
              <a:rPr lang="en-US" sz="1400">
                <a:solidFill>
                  <a:srgbClr val="0070C0"/>
                </a:solidFill>
              </a:rPr>
              <a:t>(E. Catmull / W. Stra</a:t>
            </a:r>
            <a:r>
              <a:rPr lang="en-US" sz="1400">
                <a:solidFill>
                  <a:srgbClr val="0070C0"/>
                </a:solidFill>
                <a:latin typeface="Symbol" pitchFamily="18" charset="2"/>
              </a:rPr>
              <a:t>b</a:t>
            </a:r>
            <a:r>
              <a:rPr lang="en-US" sz="1400">
                <a:solidFill>
                  <a:srgbClr val="0070C0"/>
                </a:solidFill>
              </a:rPr>
              <a:t>er, 1974)</a:t>
            </a:r>
            <a:r>
              <a:rPr lang="en-US" sz="1800">
                <a:solidFill>
                  <a:srgbClr val="0070C0"/>
                </a:solidFill>
              </a:rPr>
              <a:t> </a:t>
            </a:r>
            <a:r>
              <a:rPr lang="en-US" sz="1800" b="1">
                <a:solidFill>
                  <a:srgbClr val="0070C0"/>
                </a:solidFill>
              </a:rPr>
              <a:t> </a:t>
            </a:r>
            <a:endParaRPr lang="en-US" sz="2000" b="1">
              <a:solidFill>
                <a:srgbClr val="0070C0"/>
              </a:solidFill>
            </a:endParaRPr>
          </a:p>
          <a:p>
            <a:pPr algn="l">
              <a:lnSpc>
                <a:spcPts val="1600"/>
              </a:lnSpc>
            </a:pPr>
            <a:r>
              <a:rPr lang="en-US" sz="1100" b="1" i="1">
                <a:solidFill>
                  <a:srgbClr val="008000"/>
                </a:solidFill>
              </a:rPr>
              <a:t>Optimized Implementation </a:t>
            </a:r>
            <a:r>
              <a:rPr lang="en-US" sz="1100" i="1">
                <a:solidFill>
                  <a:srgbClr val="008000"/>
                </a:solidFill>
              </a:rPr>
              <a:t>by  P. Barnes, 2011</a:t>
            </a:r>
            <a:endParaRPr lang="en-US" sz="1200" i="1">
              <a:solidFill>
                <a:srgbClr val="008000"/>
              </a:solidFill>
            </a:endParaRPr>
          </a:p>
          <a:p>
            <a:pPr algn="l">
              <a:lnSpc>
                <a:spcPts val="1600"/>
              </a:lnSpc>
            </a:pPr>
            <a:r>
              <a:rPr lang="en-US" sz="1200" b="1">
                <a:solidFill>
                  <a:schemeClr val="tx1"/>
                </a:solidFill>
              </a:rPr>
              <a:t>Sort </a:t>
            </a:r>
            <a:r>
              <a:rPr lang="en-US" sz="1200">
                <a:solidFill>
                  <a:schemeClr val="tx1"/>
                </a:solidFill>
              </a:rPr>
              <a:t> QiPs by in(out)-facing and  (z</a:t>
            </a:r>
            <a:r>
              <a:rPr lang="en-US" sz="1400" baseline="-25000">
                <a:solidFill>
                  <a:schemeClr val="tx1"/>
                </a:solidFill>
              </a:rPr>
              <a:t>c</a:t>
            </a:r>
            <a:r>
              <a:rPr lang="en-US" sz="1400">
                <a:solidFill>
                  <a:schemeClr val="tx1"/>
                </a:solidFill>
              </a:rPr>
              <a:t>)</a:t>
            </a:r>
            <a:r>
              <a:rPr lang="en-US" sz="1200">
                <a:solidFill>
                  <a:schemeClr val="tx1"/>
                </a:solidFill>
              </a:rPr>
              <a:t>  </a:t>
            </a:r>
          </a:p>
          <a:p>
            <a:pPr algn="l">
              <a:lnSpc>
                <a:spcPts val="1600"/>
              </a:lnSpc>
            </a:pPr>
            <a:r>
              <a:rPr lang="en-US" sz="1200">
                <a:solidFill>
                  <a:schemeClr val="tx1"/>
                </a:solidFill>
              </a:rPr>
              <a:t>Initialize: For each pixel (i,j), z</a:t>
            </a:r>
            <a:r>
              <a:rPr lang="en-US" sz="1200" baseline="-25000">
                <a:solidFill>
                  <a:schemeClr val="tx1"/>
                </a:solidFill>
              </a:rPr>
              <a:t>ref</a:t>
            </a:r>
            <a:r>
              <a:rPr lang="en-US" sz="1200">
                <a:solidFill>
                  <a:schemeClr val="tx1"/>
                </a:solidFill>
              </a:rPr>
              <a:t> = - </a:t>
            </a:r>
            <a:r>
              <a:rPr lang="en-US" sz="1200" b="1">
                <a:solidFill>
                  <a:schemeClr val="tx1"/>
                </a:solidFill>
                <a:sym typeface="Symbol"/>
              </a:rPr>
              <a:t></a:t>
            </a:r>
            <a:r>
              <a:rPr lang="en-US" sz="1200">
                <a:solidFill>
                  <a:schemeClr val="tx1"/>
                </a:solidFill>
              </a:rPr>
              <a:t>  </a:t>
            </a:r>
          </a:p>
          <a:p>
            <a:pPr algn="l">
              <a:lnSpc>
                <a:spcPts val="1600"/>
              </a:lnSpc>
            </a:pPr>
            <a:r>
              <a:rPr lang="en-US" sz="1200">
                <a:solidFill>
                  <a:schemeClr val="tx1"/>
                </a:solidFill>
              </a:rPr>
              <a:t>For </a:t>
            </a:r>
            <a:r>
              <a:rPr lang="en-US" sz="1200">
                <a:solidFill>
                  <a:srgbClr val="0070C0"/>
                </a:solidFill>
              </a:rPr>
              <a:t>each in(out)-facing QiP </a:t>
            </a:r>
            <a:r>
              <a:rPr lang="en-US" sz="1200">
                <a:solidFill>
                  <a:schemeClr val="tx1"/>
                </a:solidFill>
              </a:rPr>
              <a:t>(q'gon-in-pyramid)</a:t>
            </a:r>
          </a:p>
          <a:p>
            <a:pPr algn="l">
              <a:lnSpc>
                <a:spcPts val="1600"/>
              </a:lnSpc>
            </a:pPr>
            <a:r>
              <a:rPr lang="en-US" sz="1200">
                <a:solidFill>
                  <a:schemeClr val="tx1"/>
                </a:solidFill>
              </a:rPr>
              <a:t>Get pixel box upper-left/lower-right pixel indices </a:t>
            </a:r>
          </a:p>
          <a:p>
            <a:pPr algn="l">
              <a:lnSpc>
                <a:spcPts val="1600"/>
              </a:lnSpc>
            </a:pPr>
            <a:r>
              <a:rPr lang="en-US" sz="1200">
                <a:solidFill>
                  <a:schemeClr val="tx1"/>
                </a:solidFill>
              </a:rPr>
              <a:t>For </a:t>
            </a:r>
            <a:r>
              <a:rPr lang="en-US" sz="1200">
                <a:solidFill>
                  <a:srgbClr val="0070C0"/>
                </a:solidFill>
              </a:rPr>
              <a:t>each pixel </a:t>
            </a:r>
            <a:r>
              <a:rPr lang="en-US" sz="1200">
                <a:solidFill>
                  <a:schemeClr val="tx1"/>
                </a:solidFill>
              </a:rPr>
              <a:t>(i,j) of the pixel box</a:t>
            </a:r>
          </a:p>
          <a:p>
            <a:pPr algn="l">
              <a:lnSpc>
                <a:spcPts val="1600"/>
              </a:lnSpc>
            </a:pPr>
            <a:r>
              <a:rPr lang="en-US" sz="1200">
                <a:solidFill>
                  <a:schemeClr val="tx1"/>
                </a:solidFill>
              </a:rPr>
              <a:t>Get pixel screen coordinates (x</a:t>
            </a:r>
            <a:r>
              <a:rPr lang="en-US" sz="1200" baseline="-25000">
                <a:solidFill>
                  <a:schemeClr val="tx1"/>
                </a:solidFill>
              </a:rPr>
              <a:t>p</a:t>
            </a:r>
            <a:r>
              <a:rPr lang="en-US" sz="1200">
                <a:solidFill>
                  <a:schemeClr val="tx1"/>
                </a:solidFill>
              </a:rPr>
              <a:t>,y</a:t>
            </a:r>
            <a:r>
              <a:rPr lang="en-US" sz="1200" baseline="-25000">
                <a:solidFill>
                  <a:schemeClr val="tx1"/>
                </a:solidFill>
              </a:rPr>
              <a:t>p</a:t>
            </a:r>
            <a:r>
              <a:rPr lang="en-US" sz="1200">
                <a:solidFill>
                  <a:schemeClr val="tx1"/>
                </a:solidFill>
              </a:rPr>
              <a:t>)  </a:t>
            </a:r>
          </a:p>
          <a:p>
            <a:pPr algn="l">
              <a:lnSpc>
                <a:spcPts val="1600"/>
              </a:lnSpc>
            </a:pPr>
            <a:r>
              <a:rPr lang="en-US" sz="1200">
                <a:solidFill>
                  <a:srgbClr val="C00000"/>
                </a:solidFill>
              </a:rPr>
              <a:t>Test: (p) inside q'gon projection </a:t>
            </a:r>
            <a:r>
              <a:rPr lang="en-US" sz="1200">
                <a:solidFill>
                  <a:schemeClr val="tx1"/>
                </a:solidFill>
              </a:rPr>
              <a:t>; OK, interp. (z</a:t>
            </a:r>
            <a:r>
              <a:rPr lang="en-US" sz="1200" baseline="-25000">
                <a:solidFill>
                  <a:schemeClr val="tx1"/>
                </a:solidFill>
              </a:rPr>
              <a:t>p</a:t>
            </a:r>
            <a:r>
              <a:rPr lang="en-US" sz="1200">
                <a:solidFill>
                  <a:schemeClr val="tx1"/>
                </a:solidFill>
              </a:rPr>
              <a:t>)</a:t>
            </a:r>
          </a:p>
          <a:p>
            <a:pPr algn="l">
              <a:lnSpc>
                <a:spcPts val="1600"/>
              </a:lnSpc>
            </a:pPr>
            <a:r>
              <a:rPr lang="en-US" sz="1200">
                <a:solidFill>
                  <a:schemeClr val="tx1"/>
                </a:solidFill>
              </a:rPr>
              <a:t>Test at pixel (i,j): z</a:t>
            </a:r>
            <a:r>
              <a:rPr lang="en-US" sz="1200" baseline="-25000">
                <a:solidFill>
                  <a:schemeClr val="tx1"/>
                </a:solidFill>
              </a:rPr>
              <a:t>p </a:t>
            </a:r>
            <a:r>
              <a:rPr lang="en-US" sz="1200">
                <a:solidFill>
                  <a:schemeClr val="tx1"/>
                </a:solidFill>
              </a:rPr>
              <a:t>&gt; z</a:t>
            </a:r>
            <a:r>
              <a:rPr lang="en-US" sz="1200" baseline="-25000">
                <a:solidFill>
                  <a:schemeClr val="tx1"/>
                </a:solidFill>
              </a:rPr>
              <a:t>ref</a:t>
            </a:r>
            <a:r>
              <a:rPr lang="en-US" sz="1200">
                <a:solidFill>
                  <a:schemeClr val="tx1"/>
                </a:solidFill>
              </a:rPr>
              <a:t> ; OK, z</a:t>
            </a:r>
            <a:r>
              <a:rPr lang="en-US" sz="1200" baseline="-25000">
                <a:solidFill>
                  <a:schemeClr val="tx1"/>
                </a:solidFill>
              </a:rPr>
              <a:t>ref</a:t>
            </a:r>
            <a:r>
              <a:rPr lang="en-US" sz="1200">
                <a:solidFill>
                  <a:schemeClr val="tx1"/>
                </a:solidFill>
              </a:rPr>
              <a:t> = z</a:t>
            </a:r>
            <a:r>
              <a:rPr lang="en-US" sz="1200" baseline="-25000">
                <a:solidFill>
                  <a:schemeClr val="tx1"/>
                </a:solidFill>
              </a:rPr>
              <a:t>p </a:t>
            </a:r>
            <a:r>
              <a:rPr lang="en-US" sz="1200">
                <a:solidFill>
                  <a:schemeClr val="tx1"/>
                </a:solidFill>
              </a:rPr>
              <a:t>   </a:t>
            </a:r>
          </a:p>
          <a:p>
            <a:pPr algn="l">
              <a:lnSpc>
                <a:spcPts val="1600"/>
              </a:lnSpc>
            </a:pPr>
            <a:r>
              <a:rPr lang="en-US" sz="1200">
                <a:solidFill>
                  <a:srgbClr val="C00000"/>
                </a:solidFill>
              </a:rPr>
              <a:t>Interpolate at (p) ; shade pixel </a:t>
            </a:r>
            <a:r>
              <a:rPr lang="en-US" sz="1200">
                <a:solidFill>
                  <a:schemeClr val="tx1"/>
                </a:solidFill>
              </a:rPr>
              <a:t>if  q'gon is visible </a:t>
            </a:r>
          </a:p>
        </p:txBody>
      </p:sp>
      <p:sp>
        <p:nvSpPr>
          <p:cNvPr id="8" name="Freeform 40"/>
          <p:cNvSpPr>
            <a:spLocks/>
          </p:cNvSpPr>
          <p:nvPr/>
        </p:nvSpPr>
        <p:spPr bwMode="auto">
          <a:xfrm>
            <a:off x="482544" y="4779981"/>
            <a:ext cx="326823" cy="1241442"/>
          </a:xfrm>
          <a:custGeom>
            <a:avLst/>
            <a:gdLst>
              <a:gd name="T0" fmla="*/ 278760 w 199"/>
              <a:gd name="T1" fmla="*/ 1387494 h 1240"/>
              <a:gd name="T2" fmla="*/ 1452 w 199"/>
              <a:gd name="T3" fmla="*/ 1386375 h 1240"/>
              <a:gd name="T4" fmla="*/ 0 w 199"/>
              <a:gd name="T5" fmla="*/ 0 h 1240"/>
              <a:gd name="T6" fmla="*/ 288923 w 199"/>
              <a:gd name="T7" fmla="*/ 0 h 1240"/>
              <a:gd name="T8" fmla="*/ 0 60000 65536"/>
              <a:gd name="T9" fmla="*/ 0 60000 65536"/>
              <a:gd name="T10" fmla="*/ 0 60000 65536"/>
              <a:gd name="T11" fmla="*/ 0 60000 65536"/>
              <a:gd name="T12" fmla="*/ 0 w 199"/>
              <a:gd name="T13" fmla="*/ 0 h 1240"/>
              <a:gd name="T14" fmla="*/ 199 w 199"/>
              <a:gd name="T15" fmla="*/ 1240 h 1240"/>
              <a:gd name="connsiteX0" fmla="*/ 8938 w 10000"/>
              <a:gd name="connsiteY0" fmla="*/ 10000 h 10000"/>
              <a:gd name="connsiteX1" fmla="*/ 50 w 10000"/>
              <a:gd name="connsiteY1" fmla="*/ 9992 h 10000"/>
              <a:gd name="connsiteX2" fmla="*/ 0 w 10000"/>
              <a:gd name="connsiteY2" fmla="*/ 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8938" y="10000"/>
                </a:moveTo>
                <a:lnTo>
                  <a:pt x="50" y="9992"/>
                </a:lnTo>
                <a:cubicBezTo>
                  <a:pt x="33" y="6661"/>
                  <a:pt x="17" y="3331"/>
                  <a:pt x="0" y="0"/>
                </a:cubicBezTo>
                <a:lnTo>
                  <a:pt x="10000" y="0"/>
                </a:lnTo>
              </a:path>
            </a:pathLst>
          </a:custGeom>
          <a:noFill/>
          <a:ln w="19050" cap="flat" cmpd="sng">
            <a:solidFill>
              <a:schemeClr val="accent2"/>
            </a:solidFill>
            <a:prstDash val="solid"/>
            <a:round/>
            <a:headEnd type="none" w="med" len="med"/>
            <a:tailEnd type="triangle" w="sm" len="lg"/>
          </a:ln>
        </p:spPr>
        <p:txBody>
          <a:bodyPr wrap="none" anchor="ctr"/>
          <a:lstStyle/>
          <a:p>
            <a:endParaRPr lang="en-US"/>
          </a:p>
          <a:p>
            <a:endParaRPr lang="en-US"/>
          </a:p>
        </p:txBody>
      </p:sp>
      <p:sp>
        <p:nvSpPr>
          <p:cNvPr id="9" name="Rectangle 3"/>
          <p:cNvSpPr>
            <a:spLocks noChangeArrowheads="1"/>
          </p:cNvSpPr>
          <p:nvPr/>
        </p:nvSpPr>
        <p:spPr bwMode="auto">
          <a:xfrm>
            <a:off x="1979577" y="1503744"/>
            <a:ext cx="1727231" cy="1194996"/>
          </a:xfrm>
          <a:prstGeom prst="rect">
            <a:avLst/>
          </a:prstGeom>
          <a:solidFill>
            <a:srgbClr val="FFCCFF"/>
          </a:solidFill>
          <a:ln w="12700">
            <a:solidFill>
              <a:srgbClr val="777777"/>
            </a:solidFill>
            <a:miter lim="800000"/>
            <a:headEnd/>
            <a:tailEnd/>
          </a:ln>
        </p:spPr>
        <p:txBody>
          <a:bodyPr wrap="none" anchor="ctr"/>
          <a:lstStyle/>
          <a:p>
            <a:endParaRPr lang="en-US"/>
          </a:p>
        </p:txBody>
      </p:sp>
      <p:sp>
        <p:nvSpPr>
          <p:cNvPr id="10" name="Freeform 12"/>
          <p:cNvSpPr>
            <a:spLocks/>
          </p:cNvSpPr>
          <p:nvPr/>
        </p:nvSpPr>
        <p:spPr bwMode="auto">
          <a:xfrm>
            <a:off x="2864645" y="1721200"/>
            <a:ext cx="648480" cy="386206"/>
          </a:xfrm>
          <a:custGeom>
            <a:avLst/>
            <a:gdLst>
              <a:gd name="T0" fmla="*/ 0 w 853"/>
              <a:gd name="T1" fmla="*/ 0 h 606"/>
              <a:gd name="T2" fmla="*/ 0 w 853"/>
              <a:gd name="T3" fmla="*/ 720762 h 606"/>
              <a:gd name="T4" fmla="*/ 1066800 w 853"/>
              <a:gd name="T5" fmla="*/ 720762 h 606"/>
              <a:gd name="T6" fmla="*/ 0 60000 65536"/>
              <a:gd name="T7" fmla="*/ 0 60000 65536"/>
              <a:gd name="T8" fmla="*/ 0 60000 65536"/>
              <a:gd name="T9" fmla="*/ 0 w 853"/>
              <a:gd name="T10" fmla="*/ 0 h 606"/>
              <a:gd name="T11" fmla="*/ 853 w 853"/>
              <a:gd name="T12" fmla="*/ 606 h 606"/>
            </a:gdLst>
            <a:ahLst/>
            <a:cxnLst>
              <a:cxn ang="T6">
                <a:pos x="T0" y="T1"/>
              </a:cxn>
              <a:cxn ang="T7">
                <a:pos x="T2" y="T3"/>
              </a:cxn>
              <a:cxn ang="T8">
                <a:pos x="T4" y="T5"/>
              </a:cxn>
            </a:cxnLst>
            <a:rect l="T9" t="T10" r="T11" b="T12"/>
            <a:pathLst>
              <a:path w="853" h="606">
                <a:moveTo>
                  <a:pt x="0" y="0"/>
                </a:moveTo>
                <a:lnTo>
                  <a:pt x="0" y="606"/>
                </a:lnTo>
                <a:lnTo>
                  <a:pt x="853" y="606"/>
                </a:lnTo>
              </a:path>
            </a:pathLst>
          </a:custGeom>
          <a:noFill/>
          <a:ln w="19050" cap="flat" cmpd="sng">
            <a:solidFill>
              <a:schemeClr val="bg2"/>
            </a:solidFill>
            <a:prstDash val="solid"/>
            <a:round/>
            <a:headEnd type="none" w="med" len="med"/>
            <a:tailEnd type="none" w="sm" len="lg"/>
          </a:ln>
        </p:spPr>
        <p:txBody>
          <a:bodyPr wrap="none" anchor="ctr"/>
          <a:lstStyle/>
          <a:p>
            <a:endParaRPr lang="en-US"/>
          </a:p>
        </p:txBody>
      </p:sp>
      <p:sp>
        <p:nvSpPr>
          <p:cNvPr id="11" name="Text Box 24"/>
          <p:cNvSpPr txBox="1">
            <a:spLocks noChangeArrowheads="1"/>
          </p:cNvSpPr>
          <p:nvPr/>
        </p:nvSpPr>
        <p:spPr bwMode="auto">
          <a:xfrm>
            <a:off x="678832" y="2539421"/>
            <a:ext cx="967120" cy="523220"/>
          </a:xfrm>
          <a:prstGeom prst="rect">
            <a:avLst/>
          </a:prstGeom>
          <a:noFill/>
          <a:ln w="19050">
            <a:noFill/>
            <a:miter lim="800000"/>
            <a:headEnd/>
            <a:tailEnd type="none" w="sm" len="lg"/>
          </a:ln>
        </p:spPr>
        <p:txBody>
          <a:bodyPr wrap="square">
            <a:spAutoFit/>
          </a:bodyPr>
          <a:lstStyle/>
          <a:p>
            <a:pPr algn="l"/>
            <a:r>
              <a:rPr lang="en-US" sz="1400"/>
              <a:t>bounding</a:t>
            </a:r>
          </a:p>
          <a:p>
            <a:pPr algn="l"/>
            <a:r>
              <a:rPr lang="en-US" sz="1400"/>
              <a:t>box</a:t>
            </a:r>
          </a:p>
        </p:txBody>
      </p:sp>
      <p:sp>
        <p:nvSpPr>
          <p:cNvPr id="12" name="Text Box 52"/>
          <p:cNvSpPr txBox="1">
            <a:spLocks noChangeArrowheads="1"/>
          </p:cNvSpPr>
          <p:nvPr/>
        </p:nvSpPr>
        <p:spPr bwMode="auto">
          <a:xfrm>
            <a:off x="4900616" y="4030245"/>
            <a:ext cx="3555999" cy="2246769"/>
          </a:xfrm>
          <a:prstGeom prst="rect">
            <a:avLst/>
          </a:prstGeom>
          <a:noFill/>
          <a:ln w="19050">
            <a:noFill/>
            <a:miter lim="800000"/>
            <a:headEnd/>
            <a:tailEnd type="none" w="sm" len="lg"/>
          </a:ln>
        </p:spPr>
        <p:txBody>
          <a:bodyPr wrap="square">
            <a:spAutoFit/>
          </a:bodyPr>
          <a:lstStyle/>
          <a:p>
            <a:pPr algn="l"/>
            <a:r>
              <a:rPr lang="en-US" sz="2000" b="1">
                <a:solidFill>
                  <a:srgbClr val="0070C0"/>
                </a:solidFill>
              </a:rPr>
              <a:t>Ray-casting</a:t>
            </a:r>
            <a:r>
              <a:rPr lang="en-US" sz="2000">
                <a:solidFill>
                  <a:srgbClr val="0070C0"/>
                </a:solidFill>
              </a:rPr>
              <a:t> </a:t>
            </a:r>
            <a:r>
              <a:rPr lang="en-US" sz="1400">
                <a:solidFill>
                  <a:srgbClr val="0070C0"/>
                </a:solidFill>
              </a:rPr>
              <a:t>(Arthur Appel, 1968)</a:t>
            </a:r>
            <a:r>
              <a:rPr lang="en-US" sz="1800">
                <a:solidFill>
                  <a:srgbClr val="0070C0"/>
                </a:solidFill>
              </a:rPr>
              <a:t> </a:t>
            </a:r>
            <a:endParaRPr lang="en-US" sz="2000">
              <a:solidFill>
                <a:srgbClr val="0070C0"/>
              </a:solidFill>
            </a:endParaRPr>
          </a:p>
          <a:p>
            <a:pPr algn="l">
              <a:lnSpc>
                <a:spcPts val="1600"/>
              </a:lnSpc>
            </a:pPr>
            <a:r>
              <a:rPr lang="en-US" sz="1100" b="1" i="1">
                <a:solidFill>
                  <a:srgbClr val="008000"/>
                </a:solidFill>
              </a:rPr>
              <a:t>Projection-Ray / Z-buffer</a:t>
            </a:r>
            <a:r>
              <a:rPr lang="en-US" sz="1100" i="1">
                <a:solidFill>
                  <a:srgbClr val="008000"/>
                </a:solidFill>
              </a:rPr>
              <a:t> </a:t>
            </a:r>
            <a:r>
              <a:rPr lang="en-US" sz="1100" b="1" i="1">
                <a:solidFill>
                  <a:srgbClr val="008000"/>
                </a:solidFill>
              </a:rPr>
              <a:t>Hybrid</a:t>
            </a:r>
            <a:r>
              <a:rPr lang="en-US" sz="1100" i="1">
                <a:solidFill>
                  <a:srgbClr val="008000"/>
                </a:solidFill>
              </a:rPr>
              <a:t>,  P. Barnes, 2011</a:t>
            </a:r>
            <a:endParaRPr lang="en-US" sz="1200" i="1">
              <a:solidFill>
                <a:srgbClr val="008000"/>
              </a:solidFill>
            </a:endParaRPr>
          </a:p>
          <a:p>
            <a:pPr algn="l">
              <a:lnSpc>
                <a:spcPts val="1600"/>
              </a:lnSpc>
            </a:pPr>
            <a:r>
              <a:rPr lang="en-US" sz="1200" b="1">
                <a:solidFill>
                  <a:schemeClr val="tx1"/>
                </a:solidFill>
              </a:rPr>
              <a:t>Sort </a:t>
            </a:r>
            <a:r>
              <a:rPr lang="en-US" sz="1200">
                <a:solidFill>
                  <a:schemeClr val="tx1"/>
                </a:solidFill>
              </a:rPr>
              <a:t> QiPs by (z</a:t>
            </a:r>
            <a:r>
              <a:rPr lang="en-US" sz="1400" baseline="-25000">
                <a:solidFill>
                  <a:schemeClr val="tx1"/>
                </a:solidFill>
              </a:rPr>
              <a:t>c</a:t>
            </a:r>
            <a:r>
              <a:rPr lang="en-US" sz="1400">
                <a:solidFill>
                  <a:schemeClr val="tx1"/>
                </a:solidFill>
              </a:rPr>
              <a:t>)</a:t>
            </a:r>
            <a:r>
              <a:rPr lang="en-US" sz="1200">
                <a:solidFill>
                  <a:schemeClr val="tx1"/>
                </a:solidFill>
              </a:rPr>
              <a:t> ; Initialize: “hit_index” = -1 </a:t>
            </a:r>
          </a:p>
          <a:p>
            <a:pPr algn="l">
              <a:lnSpc>
                <a:spcPts val="1600"/>
              </a:lnSpc>
            </a:pPr>
            <a:r>
              <a:rPr lang="en-US" sz="1200">
                <a:solidFill>
                  <a:schemeClr val="tx1"/>
                </a:solidFill>
              </a:rPr>
              <a:t>For </a:t>
            </a:r>
            <a:r>
              <a:rPr lang="en-US" sz="1200">
                <a:solidFill>
                  <a:srgbClr val="0070C0"/>
                </a:solidFill>
              </a:rPr>
              <a:t>each “screen-raybox” pixel (p)</a:t>
            </a:r>
            <a:r>
              <a:rPr lang="en-US" sz="1200">
                <a:solidFill>
                  <a:schemeClr val="tx1"/>
                </a:solidFill>
              </a:rPr>
              <a:t>; z</a:t>
            </a:r>
            <a:r>
              <a:rPr lang="en-US" sz="1200" baseline="-25000">
                <a:solidFill>
                  <a:schemeClr val="tx1"/>
                </a:solidFill>
              </a:rPr>
              <a:t>ref</a:t>
            </a:r>
            <a:r>
              <a:rPr lang="en-US" sz="1200">
                <a:solidFill>
                  <a:schemeClr val="tx1"/>
                </a:solidFill>
              </a:rPr>
              <a:t> = - </a:t>
            </a:r>
            <a:r>
              <a:rPr lang="en-US" sz="1200" b="1">
                <a:solidFill>
                  <a:schemeClr val="tx1"/>
                </a:solidFill>
                <a:sym typeface="Symbol"/>
              </a:rPr>
              <a:t></a:t>
            </a:r>
            <a:r>
              <a:rPr lang="en-US" sz="1200">
                <a:solidFill>
                  <a:schemeClr val="tx1"/>
                </a:solidFill>
              </a:rPr>
              <a:t> </a:t>
            </a:r>
            <a:endParaRPr lang="en-US" sz="1200">
              <a:solidFill>
                <a:srgbClr val="0070C0"/>
              </a:solidFill>
            </a:endParaRPr>
          </a:p>
          <a:p>
            <a:pPr algn="l">
              <a:lnSpc>
                <a:spcPts val="1600"/>
              </a:lnSpc>
            </a:pPr>
            <a:r>
              <a:rPr lang="en-US" sz="1200">
                <a:solidFill>
                  <a:schemeClr val="tx1"/>
                </a:solidFill>
              </a:rPr>
              <a:t>Get pixel sceen x-y ; Cast eye-to-pixel ray </a:t>
            </a:r>
          </a:p>
          <a:p>
            <a:pPr algn="l">
              <a:lnSpc>
                <a:spcPts val="1600"/>
              </a:lnSpc>
            </a:pPr>
            <a:r>
              <a:rPr lang="en-US" sz="1200">
                <a:solidFill>
                  <a:schemeClr val="tx1"/>
                </a:solidFill>
              </a:rPr>
              <a:t>For </a:t>
            </a:r>
            <a:r>
              <a:rPr lang="en-US" sz="1200">
                <a:solidFill>
                  <a:srgbClr val="0070C0"/>
                </a:solidFill>
              </a:rPr>
              <a:t>each QiP</a:t>
            </a:r>
            <a:r>
              <a:rPr lang="en-US" sz="1200">
                <a:solidFill>
                  <a:schemeClr val="tx1"/>
                </a:solidFill>
              </a:rPr>
              <a:t>, test: 2D overlap box includes (p) </a:t>
            </a:r>
          </a:p>
          <a:p>
            <a:pPr algn="l">
              <a:lnSpc>
                <a:spcPts val="1600"/>
              </a:lnSpc>
            </a:pPr>
            <a:r>
              <a:rPr lang="en-US" sz="1200">
                <a:solidFill>
                  <a:schemeClr val="tx1"/>
                </a:solidFill>
              </a:rPr>
              <a:t>OK</a:t>
            </a:r>
            <a:r>
              <a:rPr lang="en-US" sz="1200">
                <a:solidFill>
                  <a:srgbClr val="C00000"/>
                </a:solidFill>
              </a:rPr>
              <a:t>, test: point (p) is inside QiP projection</a:t>
            </a:r>
          </a:p>
          <a:p>
            <a:pPr algn="l">
              <a:lnSpc>
                <a:spcPts val="1600"/>
              </a:lnSpc>
            </a:pPr>
            <a:r>
              <a:rPr lang="en-US" sz="1200">
                <a:solidFill>
                  <a:schemeClr val="tx1"/>
                </a:solidFill>
              </a:rPr>
              <a:t>OK, </a:t>
            </a:r>
            <a:r>
              <a:rPr lang="en-US" sz="1200">
                <a:solidFill>
                  <a:srgbClr val="C00000"/>
                </a:solidFill>
              </a:rPr>
              <a:t>interpolate (z</a:t>
            </a:r>
            <a:r>
              <a:rPr lang="en-US" sz="1200" baseline="-25000">
                <a:solidFill>
                  <a:srgbClr val="C00000"/>
                </a:solidFill>
              </a:rPr>
              <a:t>p</a:t>
            </a:r>
            <a:r>
              <a:rPr lang="en-US" sz="1200">
                <a:solidFill>
                  <a:srgbClr val="C00000"/>
                </a:solidFill>
              </a:rPr>
              <a:t>) on QiP </a:t>
            </a:r>
            <a:r>
              <a:rPr lang="en-US" sz="1200">
                <a:solidFill>
                  <a:schemeClr val="tx1"/>
                </a:solidFill>
              </a:rPr>
              <a:t>; Test: z</a:t>
            </a:r>
            <a:r>
              <a:rPr lang="en-US" sz="1200" baseline="-25000">
                <a:solidFill>
                  <a:schemeClr val="tx1"/>
                </a:solidFill>
              </a:rPr>
              <a:t>p </a:t>
            </a:r>
            <a:r>
              <a:rPr lang="en-US" sz="1200">
                <a:solidFill>
                  <a:schemeClr val="tx1"/>
                </a:solidFill>
              </a:rPr>
              <a:t>&gt; z</a:t>
            </a:r>
            <a:r>
              <a:rPr lang="en-US" sz="1200" baseline="-25000">
                <a:solidFill>
                  <a:schemeClr val="tx1"/>
                </a:solidFill>
              </a:rPr>
              <a:t>ref</a:t>
            </a:r>
            <a:r>
              <a:rPr lang="en-US" sz="1200">
                <a:solidFill>
                  <a:schemeClr val="tx1"/>
                </a:solidFill>
              </a:rPr>
              <a:t> </a:t>
            </a:r>
          </a:p>
          <a:p>
            <a:pPr algn="l">
              <a:lnSpc>
                <a:spcPts val="1600"/>
              </a:lnSpc>
            </a:pPr>
            <a:r>
              <a:rPr lang="en-US" sz="1200">
                <a:solidFill>
                  <a:schemeClr val="tx1"/>
                </a:solidFill>
              </a:rPr>
              <a:t>OK, hit_index = QiP_index ; z</a:t>
            </a:r>
            <a:r>
              <a:rPr lang="en-US" sz="1200" baseline="-25000">
                <a:solidFill>
                  <a:schemeClr val="tx1"/>
                </a:solidFill>
              </a:rPr>
              <a:t>ref </a:t>
            </a:r>
            <a:r>
              <a:rPr lang="en-US" sz="1200">
                <a:solidFill>
                  <a:schemeClr val="tx1"/>
                </a:solidFill>
              </a:rPr>
              <a:t>= z</a:t>
            </a:r>
            <a:r>
              <a:rPr lang="en-US" sz="1200" baseline="-25000">
                <a:solidFill>
                  <a:schemeClr val="tx1"/>
                </a:solidFill>
              </a:rPr>
              <a:t>p</a:t>
            </a:r>
            <a:r>
              <a:rPr lang="en-US" sz="1200">
                <a:solidFill>
                  <a:schemeClr val="tx1"/>
                </a:solidFill>
              </a:rPr>
              <a:t>  </a:t>
            </a:r>
          </a:p>
          <a:p>
            <a:pPr algn="l">
              <a:lnSpc>
                <a:spcPts val="1600"/>
              </a:lnSpc>
            </a:pPr>
            <a:r>
              <a:rPr lang="en-US" sz="1200">
                <a:solidFill>
                  <a:schemeClr val="tx1"/>
                </a:solidFill>
              </a:rPr>
              <a:t>At  hit, </a:t>
            </a:r>
            <a:r>
              <a:rPr lang="en-US" sz="1200">
                <a:solidFill>
                  <a:srgbClr val="C00000"/>
                </a:solidFill>
              </a:rPr>
              <a:t>interpolate ; shade pixel </a:t>
            </a:r>
            <a:r>
              <a:rPr lang="en-US" sz="1200">
                <a:solidFill>
                  <a:schemeClr val="tx1"/>
                </a:solidFill>
              </a:rPr>
              <a:t>if q'gon is visible</a:t>
            </a:r>
          </a:p>
        </p:txBody>
      </p:sp>
      <p:sp>
        <p:nvSpPr>
          <p:cNvPr id="13" name="Freeform 54"/>
          <p:cNvSpPr>
            <a:spLocks/>
          </p:cNvSpPr>
          <p:nvPr/>
        </p:nvSpPr>
        <p:spPr bwMode="auto">
          <a:xfrm>
            <a:off x="4645026" y="5271687"/>
            <a:ext cx="237693" cy="640197"/>
          </a:xfrm>
          <a:custGeom>
            <a:avLst/>
            <a:gdLst>
              <a:gd name="T0" fmla="*/ 228600 w 193"/>
              <a:gd name="T1" fmla="*/ 1570059 h 624"/>
              <a:gd name="T2" fmla="*/ 1184 w 193"/>
              <a:gd name="T3" fmla="*/ 1570059 h 624"/>
              <a:gd name="T4" fmla="*/ 0 w 193"/>
              <a:gd name="T5" fmla="*/ 0 h 624"/>
              <a:gd name="T6" fmla="*/ 226231 w 193"/>
              <a:gd name="T7" fmla="*/ 0 h 624"/>
              <a:gd name="T8" fmla="*/ 0 60000 65536"/>
              <a:gd name="T9" fmla="*/ 0 60000 65536"/>
              <a:gd name="T10" fmla="*/ 0 60000 65536"/>
              <a:gd name="T11" fmla="*/ 0 60000 65536"/>
              <a:gd name="T12" fmla="*/ 0 w 193"/>
              <a:gd name="T13" fmla="*/ 0 h 624"/>
              <a:gd name="T14" fmla="*/ 193 w 193"/>
              <a:gd name="T15" fmla="*/ 624 h 624"/>
              <a:gd name="connsiteX0" fmla="*/ 8325 w 9896"/>
              <a:gd name="connsiteY0" fmla="*/ 10000 h 10000"/>
              <a:gd name="connsiteX1" fmla="*/ 52 w 9896"/>
              <a:gd name="connsiteY1" fmla="*/ 10000 h 10000"/>
              <a:gd name="connsiteX2" fmla="*/ 0 w 9896"/>
              <a:gd name="connsiteY2" fmla="*/ 0 h 10000"/>
              <a:gd name="connsiteX3" fmla="*/ 9896 w 9896"/>
              <a:gd name="connsiteY3" fmla="*/ 0 h 10000"/>
            </a:gdLst>
            <a:ahLst/>
            <a:cxnLst>
              <a:cxn ang="0">
                <a:pos x="connsiteX0" y="connsiteY0"/>
              </a:cxn>
              <a:cxn ang="0">
                <a:pos x="connsiteX1" y="connsiteY1"/>
              </a:cxn>
              <a:cxn ang="0">
                <a:pos x="connsiteX2" y="connsiteY2"/>
              </a:cxn>
              <a:cxn ang="0">
                <a:pos x="connsiteX3" y="connsiteY3"/>
              </a:cxn>
            </a:cxnLst>
            <a:rect l="l" t="t" r="r" b="b"/>
            <a:pathLst>
              <a:path w="9896" h="10000">
                <a:moveTo>
                  <a:pt x="8325" y="10000"/>
                </a:moveTo>
                <a:lnTo>
                  <a:pt x="52" y="10000"/>
                </a:lnTo>
                <a:cubicBezTo>
                  <a:pt x="35" y="6667"/>
                  <a:pt x="17" y="3333"/>
                  <a:pt x="0" y="0"/>
                </a:cubicBezTo>
                <a:lnTo>
                  <a:pt x="9896" y="0"/>
                </a:lnTo>
              </a:path>
            </a:pathLst>
          </a:custGeom>
          <a:noFill/>
          <a:ln w="19050" cap="flat" cmpd="sng">
            <a:solidFill>
              <a:srgbClr val="FF6600"/>
            </a:solidFill>
            <a:prstDash val="solid"/>
            <a:round/>
            <a:headEnd type="none" w="med" len="med"/>
            <a:tailEnd type="triangle" w="sm" len="lg"/>
          </a:ln>
        </p:spPr>
        <p:txBody>
          <a:bodyPr wrap="none" anchor="ctr"/>
          <a:lstStyle/>
          <a:p>
            <a:endParaRPr lang="en-US"/>
          </a:p>
        </p:txBody>
      </p:sp>
      <p:sp>
        <p:nvSpPr>
          <p:cNvPr id="14" name="Freeform 56"/>
          <p:cNvSpPr>
            <a:spLocks/>
          </p:cNvSpPr>
          <p:nvPr/>
        </p:nvSpPr>
        <p:spPr bwMode="auto">
          <a:xfrm>
            <a:off x="4572000" y="4889520"/>
            <a:ext cx="314374" cy="1204929"/>
          </a:xfrm>
          <a:custGeom>
            <a:avLst/>
            <a:gdLst>
              <a:gd name="T0" fmla="*/ 352279 w 199"/>
              <a:gd name="T1" fmla="*/ 2738475 h 1240"/>
              <a:gd name="T2" fmla="*/ 1835 w 199"/>
              <a:gd name="T3" fmla="*/ 2736267 h 1240"/>
              <a:gd name="T4" fmla="*/ 0 w 199"/>
              <a:gd name="T5" fmla="*/ 0 h 1240"/>
              <a:gd name="T6" fmla="*/ 365123 w 199"/>
              <a:gd name="T7" fmla="*/ 0 h 1240"/>
              <a:gd name="T8" fmla="*/ 0 60000 65536"/>
              <a:gd name="T9" fmla="*/ 0 60000 65536"/>
              <a:gd name="T10" fmla="*/ 0 60000 65536"/>
              <a:gd name="T11" fmla="*/ 0 60000 65536"/>
              <a:gd name="T12" fmla="*/ 0 w 199"/>
              <a:gd name="T13" fmla="*/ 0 h 1240"/>
              <a:gd name="T14" fmla="*/ 199 w 199"/>
              <a:gd name="T15" fmla="*/ 1240 h 1240"/>
            </a:gdLst>
            <a:ahLst/>
            <a:cxnLst>
              <a:cxn ang="T8">
                <a:pos x="T0" y="T1"/>
              </a:cxn>
              <a:cxn ang="T9">
                <a:pos x="T2" y="T3"/>
              </a:cxn>
              <a:cxn ang="T10">
                <a:pos x="T4" y="T5"/>
              </a:cxn>
              <a:cxn ang="T11">
                <a:pos x="T6" y="T7"/>
              </a:cxn>
            </a:cxnLst>
            <a:rect l="T12" t="T13" r="T14" b="T15"/>
            <a:pathLst>
              <a:path w="199" h="1240">
                <a:moveTo>
                  <a:pt x="192" y="1240"/>
                </a:moveTo>
                <a:lnTo>
                  <a:pt x="1" y="1239"/>
                </a:lnTo>
                <a:lnTo>
                  <a:pt x="0" y="0"/>
                </a:lnTo>
                <a:lnTo>
                  <a:pt x="199" y="0"/>
                </a:lnTo>
              </a:path>
            </a:pathLst>
          </a:custGeom>
          <a:noFill/>
          <a:ln w="19050" cap="flat" cmpd="sng">
            <a:solidFill>
              <a:schemeClr val="accent2"/>
            </a:solidFill>
            <a:prstDash val="solid"/>
            <a:round/>
            <a:headEnd type="none" w="med" len="med"/>
            <a:tailEnd type="triangle" w="sm" len="lg"/>
          </a:ln>
        </p:spPr>
        <p:txBody>
          <a:bodyPr wrap="none" anchor="ctr"/>
          <a:lstStyle/>
          <a:p>
            <a:endParaRPr lang="en-US"/>
          </a:p>
        </p:txBody>
      </p:sp>
      <p:sp>
        <p:nvSpPr>
          <p:cNvPr id="15" name="Text Box 27"/>
          <p:cNvSpPr txBox="1">
            <a:spLocks noChangeArrowheads="1"/>
          </p:cNvSpPr>
          <p:nvPr/>
        </p:nvSpPr>
        <p:spPr bwMode="auto">
          <a:xfrm>
            <a:off x="489565" y="1855021"/>
            <a:ext cx="1241442" cy="307777"/>
          </a:xfrm>
          <a:prstGeom prst="rect">
            <a:avLst/>
          </a:prstGeom>
          <a:noFill/>
          <a:ln w="19050">
            <a:noFill/>
            <a:miter lim="800000"/>
            <a:headEnd/>
            <a:tailEnd type="none" w="sm" len="lg"/>
          </a:ln>
        </p:spPr>
        <p:txBody>
          <a:bodyPr wrap="square">
            <a:spAutoFit/>
          </a:bodyPr>
          <a:lstStyle/>
          <a:p>
            <a:r>
              <a:rPr lang="en-US" sz="1400"/>
              <a:t>pixel box</a:t>
            </a:r>
          </a:p>
        </p:txBody>
      </p:sp>
      <p:sp>
        <p:nvSpPr>
          <p:cNvPr id="16" name="Text Box 34"/>
          <p:cNvSpPr txBox="1">
            <a:spLocks noChangeArrowheads="1"/>
          </p:cNvSpPr>
          <p:nvPr/>
        </p:nvSpPr>
        <p:spPr bwMode="auto">
          <a:xfrm>
            <a:off x="2560342" y="2788927"/>
            <a:ext cx="821059" cy="307777"/>
          </a:xfrm>
          <a:prstGeom prst="rect">
            <a:avLst/>
          </a:prstGeom>
          <a:noFill/>
          <a:ln w="19050">
            <a:noFill/>
            <a:miter lim="800000"/>
            <a:headEnd/>
            <a:tailEnd type="none" w="sm" len="lg"/>
          </a:ln>
        </p:spPr>
        <p:txBody>
          <a:bodyPr wrap="none">
            <a:spAutoFit/>
          </a:bodyPr>
          <a:lstStyle/>
          <a:p>
            <a:r>
              <a:rPr lang="en-US" sz="1400"/>
              <a:t>pixel (p)</a:t>
            </a:r>
          </a:p>
        </p:txBody>
      </p:sp>
      <p:sp>
        <p:nvSpPr>
          <p:cNvPr id="17" name="Text Box 24"/>
          <p:cNvSpPr txBox="1">
            <a:spLocks noChangeArrowheads="1"/>
          </p:cNvSpPr>
          <p:nvPr/>
        </p:nvSpPr>
        <p:spPr bwMode="auto">
          <a:xfrm>
            <a:off x="3440098" y="1914907"/>
            <a:ext cx="287337" cy="338137"/>
          </a:xfrm>
          <a:prstGeom prst="rect">
            <a:avLst/>
          </a:prstGeom>
          <a:noFill/>
          <a:ln w="19050">
            <a:noFill/>
            <a:miter lim="800000"/>
            <a:headEnd/>
            <a:tailEnd type="none" w="sm" len="lg"/>
          </a:ln>
        </p:spPr>
        <p:txBody>
          <a:bodyPr wrap="none">
            <a:spAutoFit/>
          </a:bodyPr>
          <a:lstStyle/>
          <a:p>
            <a:pPr algn="l"/>
            <a:r>
              <a:rPr lang="en-US" sz="1600"/>
              <a:t>x</a:t>
            </a:r>
            <a:endParaRPr lang="en-US" sz="1600" baseline="-25000"/>
          </a:p>
        </p:txBody>
      </p:sp>
      <p:sp>
        <p:nvSpPr>
          <p:cNvPr id="18" name="Text Box 24"/>
          <p:cNvSpPr txBox="1">
            <a:spLocks noChangeArrowheads="1"/>
          </p:cNvSpPr>
          <p:nvPr/>
        </p:nvSpPr>
        <p:spPr bwMode="auto">
          <a:xfrm>
            <a:off x="2709838" y="1429095"/>
            <a:ext cx="287337" cy="338138"/>
          </a:xfrm>
          <a:prstGeom prst="rect">
            <a:avLst/>
          </a:prstGeom>
          <a:noFill/>
          <a:ln w="19050">
            <a:noFill/>
            <a:miter lim="800000"/>
            <a:headEnd/>
            <a:tailEnd type="none" w="sm" len="lg"/>
          </a:ln>
        </p:spPr>
        <p:txBody>
          <a:bodyPr wrap="none">
            <a:spAutoFit/>
          </a:bodyPr>
          <a:lstStyle/>
          <a:p>
            <a:pPr algn="l"/>
            <a:r>
              <a:rPr lang="en-US" sz="1600"/>
              <a:t>y</a:t>
            </a:r>
            <a:endParaRPr lang="en-US" sz="1600" baseline="-25000"/>
          </a:p>
        </p:txBody>
      </p:sp>
      <p:sp>
        <p:nvSpPr>
          <p:cNvPr id="19" name="TextBox 18"/>
          <p:cNvSpPr txBox="1"/>
          <p:nvPr/>
        </p:nvSpPr>
        <p:spPr>
          <a:xfrm>
            <a:off x="4900616" y="810329"/>
            <a:ext cx="3979918" cy="2969018"/>
          </a:xfrm>
          <a:prstGeom prst="rect">
            <a:avLst/>
          </a:prstGeom>
          <a:noFill/>
        </p:spPr>
        <p:txBody>
          <a:bodyPr wrap="square" lIns="27432" tIns="27432" rIns="27432" bIns="27432" rtlCol="0" anchor="ctr" anchorCtr="0">
            <a:spAutoFit/>
          </a:bodyPr>
          <a:lstStyle/>
          <a:p>
            <a:pPr algn="l"/>
            <a:r>
              <a:rPr lang="en-US" sz="1600">
                <a:solidFill>
                  <a:srgbClr val="C00000"/>
                </a:solidFill>
              </a:rPr>
              <a:t>Polygon Pipeline Filter</a:t>
            </a:r>
            <a:r>
              <a:rPr lang="en-US" sz="1400" i="1">
                <a:solidFill>
                  <a:srgbClr val="C00000"/>
                </a:solidFill>
              </a:rPr>
              <a:t>    </a:t>
            </a:r>
            <a:r>
              <a:rPr lang="en-US" sz="1100" i="1">
                <a:solidFill>
                  <a:srgbClr val="C00000"/>
                </a:solidFill>
              </a:rPr>
              <a:t>P. Barnes, 2011</a:t>
            </a:r>
            <a:endParaRPr lang="en-US" sz="1200" i="1">
              <a:solidFill>
                <a:srgbClr val="C00000"/>
              </a:solidFill>
            </a:endParaRPr>
          </a:p>
          <a:p>
            <a:pPr marL="228600" indent="-228600" algn="l">
              <a:lnSpc>
                <a:spcPts val="1600"/>
              </a:lnSpc>
            </a:pPr>
            <a:r>
              <a:rPr lang="en-US" sz="1200">
                <a:solidFill>
                  <a:srgbClr val="008000"/>
                </a:solidFill>
              </a:rPr>
              <a:t>Initialize: No q'gons-in-pyramid ("QiP"=0) ~ partly/fully </a:t>
            </a:r>
          </a:p>
          <a:p>
            <a:pPr marL="228600" indent="-228600" algn="l">
              <a:lnSpc>
                <a:spcPts val="1600"/>
              </a:lnSpc>
            </a:pPr>
            <a:r>
              <a:rPr lang="en-US" sz="1200">
                <a:solidFill>
                  <a:srgbClr val="008000"/>
                </a:solidFill>
              </a:rPr>
              <a:t>Init: “raybox” corners to screen center (if ray-casting)  </a:t>
            </a:r>
          </a:p>
          <a:p>
            <a:pPr marL="228600" indent="-228600" algn="l">
              <a:lnSpc>
                <a:spcPts val="1600"/>
              </a:lnSpc>
            </a:pPr>
            <a:r>
              <a:rPr lang="en-US" sz="1200">
                <a:solidFill>
                  <a:srgbClr val="008000"/>
                </a:solidFill>
              </a:rPr>
              <a:t>For </a:t>
            </a:r>
            <a:r>
              <a:rPr lang="en-US" sz="1200">
                <a:solidFill>
                  <a:srgbClr val="0070C0"/>
                </a:solidFill>
              </a:rPr>
              <a:t>each quadragon </a:t>
            </a:r>
            <a:r>
              <a:rPr lang="en-US" sz="1200">
                <a:solidFill>
                  <a:srgbClr val="008000"/>
                </a:solidFill>
              </a:rPr>
              <a:t>of </a:t>
            </a:r>
            <a:r>
              <a:rPr lang="en-US" sz="1200">
                <a:solidFill>
                  <a:srgbClr val="0070C0"/>
                </a:solidFill>
              </a:rPr>
              <a:t>each polyhedron</a:t>
            </a:r>
            <a:r>
              <a:rPr lang="en-US" sz="1200">
                <a:solidFill>
                  <a:srgbClr val="008000"/>
                </a:solidFill>
              </a:rPr>
              <a:t>:</a:t>
            </a:r>
          </a:p>
          <a:p>
            <a:pPr marL="228600" indent="-228600" algn="l">
              <a:lnSpc>
                <a:spcPts val="1600"/>
              </a:lnSpc>
            </a:pPr>
            <a:r>
              <a:rPr lang="en-US" sz="1200">
                <a:solidFill>
                  <a:srgbClr val="008000"/>
                </a:solidFill>
              </a:rPr>
              <a:t>Get/set vertex model coords., normals, &amp; in/out colors</a:t>
            </a:r>
          </a:p>
          <a:p>
            <a:pPr marL="228600" indent="-228600" algn="l">
              <a:lnSpc>
                <a:spcPts val="1600"/>
              </a:lnSpc>
            </a:pPr>
            <a:r>
              <a:rPr lang="en-US" sz="1200" i="1">
                <a:solidFill>
                  <a:srgbClr val="0070C0"/>
                </a:solidFill>
              </a:rPr>
              <a:t>Model-World</a:t>
            </a:r>
            <a:r>
              <a:rPr lang="en-US" sz="1200">
                <a:solidFill>
                  <a:srgbClr val="008000"/>
                </a:solidFill>
              </a:rPr>
              <a:t>  </a:t>
            </a:r>
            <a:r>
              <a:rPr lang="en-US" sz="1200">
                <a:solidFill>
                  <a:srgbClr val="0070C0"/>
                </a:solidFill>
              </a:rPr>
              <a:t>(M-W)  </a:t>
            </a:r>
            <a:r>
              <a:rPr lang="en-US" sz="1200">
                <a:solidFill>
                  <a:srgbClr val="008000"/>
                </a:solidFill>
              </a:rPr>
              <a:t>x'form q'gon </a:t>
            </a:r>
            <a:r>
              <a:rPr lang="en-US" sz="1200">
                <a:solidFill>
                  <a:srgbClr val="0070C0"/>
                </a:solidFill>
              </a:rPr>
              <a:t>vertex </a:t>
            </a:r>
            <a:r>
              <a:rPr lang="en-US" sz="1200" i="1">
                <a:solidFill>
                  <a:srgbClr val="0070C0"/>
                </a:solidFill>
              </a:rPr>
              <a:t>coords.</a:t>
            </a:r>
            <a:r>
              <a:rPr lang="en-US" sz="1200">
                <a:solidFill>
                  <a:srgbClr val="0070C0"/>
                </a:solidFill>
              </a:rPr>
              <a:t> </a:t>
            </a:r>
            <a:r>
              <a:rPr lang="en-US" sz="1200" i="1">
                <a:solidFill>
                  <a:srgbClr val="008000"/>
                </a:solidFill>
              </a:rPr>
              <a:t>only</a:t>
            </a:r>
          </a:p>
          <a:p>
            <a:pPr marL="228600" indent="-228600" algn="l">
              <a:lnSpc>
                <a:spcPts val="1600"/>
              </a:lnSpc>
            </a:pPr>
            <a:r>
              <a:rPr lang="en-US" sz="1200" i="1">
                <a:solidFill>
                  <a:srgbClr val="C00000"/>
                </a:solidFill>
              </a:rPr>
              <a:t>Test: </a:t>
            </a:r>
            <a:r>
              <a:rPr lang="en-US" sz="1200">
                <a:solidFill>
                  <a:srgbClr val="C00000"/>
                </a:solidFill>
              </a:rPr>
              <a:t>Will any of 4 vertices project in the </a:t>
            </a:r>
            <a:r>
              <a:rPr lang="en-US" sz="1200" i="1">
                <a:solidFill>
                  <a:srgbClr val="C00000"/>
                </a:solidFill>
              </a:rPr>
              <a:t>screen cone?</a:t>
            </a:r>
          </a:p>
          <a:p>
            <a:pPr marL="228600" indent="-228600" algn="l">
              <a:lnSpc>
                <a:spcPts val="1600"/>
              </a:lnSpc>
            </a:pPr>
            <a:r>
              <a:rPr lang="en-US" sz="1200">
                <a:solidFill>
                  <a:srgbClr val="008000"/>
                </a:solidFill>
              </a:rPr>
              <a:t>OK, </a:t>
            </a:r>
            <a:r>
              <a:rPr lang="en-US" sz="1200" i="1">
                <a:solidFill>
                  <a:srgbClr val="C00000"/>
                </a:solidFill>
              </a:rPr>
              <a:t>World-rotate</a:t>
            </a:r>
            <a:r>
              <a:rPr lang="en-US" sz="1200">
                <a:solidFill>
                  <a:srgbClr val="008000"/>
                </a:solidFill>
              </a:rPr>
              <a:t> &amp; </a:t>
            </a:r>
            <a:r>
              <a:rPr lang="en-US" sz="1200" i="1">
                <a:solidFill>
                  <a:srgbClr val="0070C0"/>
                </a:solidFill>
              </a:rPr>
              <a:t>screen-project</a:t>
            </a:r>
            <a:r>
              <a:rPr lang="en-US" sz="1200">
                <a:solidFill>
                  <a:srgbClr val="008000"/>
                </a:solidFill>
              </a:rPr>
              <a:t> q'gon vertex coords. </a:t>
            </a:r>
          </a:p>
          <a:p>
            <a:pPr marL="228600" indent="-228600" algn="l">
              <a:lnSpc>
                <a:spcPts val="1600"/>
              </a:lnSpc>
            </a:pPr>
            <a:r>
              <a:rPr lang="en-US" sz="1200">
                <a:solidFill>
                  <a:srgbClr val="008000"/>
                </a:solidFill>
              </a:rPr>
              <a:t>Test: q'gon at least partially overlaps the screen ; OK, </a:t>
            </a:r>
          </a:p>
          <a:p>
            <a:pPr marL="228600" indent="-228600" algn="l">
              <a:lnSpc>
                <a:spcPts val="1600"/>
              </a:lnSpc>
            </a:pPr>
            <a:r>
              <a:rPr lang="en-US" sz="1200" i="1">
                <a:solidFill>
                  <a:srgbClr val="0070C0"/>
                </a:solidFill>
              </a:rPr>
              <a:t>M-W transform &amp; </a:t>
            </a:r>
            <a:r>
              <a:rPr lang="en-US" sz="1200" i="1">
                <a:solidFill>
                  <a:srgbClr val="C00000"/>
                </a:solidFill>
              </a:rPr>
              <a:t>World-rotate</a:t>
            </a:r>
            <a:r>
              <a:rPr lang="en-US" sz="1200" i="1">
                <a:solidFill>
                  <a:srgbClr val="0070C0"/>
                </a:solidFill>
              </a:rPr>
              <a:t>  </a:t>
            </a:r>
            <a:r>
              <a:rPr lang="en-US" sz="1200">
                <a:solidFill>
                  <a:srgbClr val="008000"/>
                </a:solidFill>
              </a:rPr>
              <a:t>q'gon </a:t>
            </a:r>
            <a:r>
              <a:rPr lang="en-US" sz="1200">
                <a:solidFill>
                  <a:srgbClr val="0070C0"/>
                </a:solidFill>
              </a:rPr>
              <a:t>vertex normals</a:t>
            </a:r>
          </a:p>
          <a:p>
            <a:pPr marL="228600" indent="-228600" algn="l">
              <a:lnSpc>
                <a:spcPts val="1600"/>
              </a:lnSpc>
            </a:pPr>
            <a:r>
              <a:rPr lang="en-US" sz="1200">
                <a:solidFill>
                  <a:srgbClr val="008000"/>
                </a:solidFill>
              </a:rPr>
              <a:t>Get 4 corners of q'gon bounding box and 2 of pixel-box </a:t>
            </a:r>
          </a:p>
          <a:p>
            <a:pPr marL="228600" indent="-228600" algn="l">
              <a:lnSpc>
                <a:spcPts val="1600"/>
              </a:lnSpc>
            </a:pPr>
            <a:r>
              <a:rPr lang="en-US" sz="1200">
                <a:solidFill>
                  <a:srgbClr val="008000"/>
                </a:solidFill>
              </a:rPr>
              <a:t>Update raybox top-left, low-right corners (if ray-casting)</a:t>
            </a:r>
          </a:p>
          <a:p>
            <a:pPr marL="228600" indent="-228600" algn="l">
              <a:lnSpc>
                <a:spcPts val="1600"/>
              </a:lnSpc>
            </a:pPr>
            <a:r>
              <a:rPr lang="en-US" sz="1200">
                <a:solidFill>
                  <a:srgbClr val="008000"/>
                </a:solidFill>
              </a:rPr>
              <a:t>Get q'gon centroid (z</a:t>
            </a:r>
            <a:r>
              <a:rPr lang="en-US" sz="1200" baseline="-25000">
                <a:solidFill>
                  <a:srgbClr val="008000"/>
                </a:solidFill>
              </a:rPr>
              <a:t>c</a:t>
            </a:r>
            <a:r>
              <a:rPr lang="en-US" sz="1200">
                <a:solidFill>
                  <a:srgbClr val="008000"/>
                </a:solidFill>
              </a:rPr>
              <a:t>) ; assess in(out)-facing </a:t>
            </a:r>
          </a:p>
          <a:p>
            <a:pPr marL="228600" indent="-228600" algn="l">
              <a:lnSpc>
                <a:spcPts val="1600"/>
              </a:lnSpc>
            </a:pPr>
            <a:r>
              <a:rPr lang="en-US" sz="1200">
                <a:solidFill>
                  <a:srgbClr val="008000"/>
                </a:solidFill>
              </a:rPr>
              <a:t>Add q’gon as member of “quadragons in pyramid” (QiP) </a:t>
            </a:r>
          </a:p>
        </p:txBody>
      </p:sp>
      <p:sp>
        <p:nvSpPr>
          <p:cNvPr id="21" name="Freeform 20"/>
          <p:cNvSpPr/>
          <p:nvPr/>
        </p:nvSpPr>
        <p:spPr bwMode="auto">
          <a:xfrm>
            <a:off x="2235169" y="1566837"/>
            <a:ext cx="428625" cy="328617"/>
          </a:xfrm>
          <a:custGeom>
            <a:avLst/>
            <a:gdLst>
              <a:gd name="connsiteX0" fmla="*/ 428625 w 428625"/>
              <a:gd name="connsiteY0" fmla="*/ 0 h 400050"/>
              <a:gd name="connsiteX1" fmla="*/ 0 w 428625"/>
              <a:gd name="connsiteY1" fmla="*/ 0 h 400050"/>
              <a:gd name="connsiteX2" fmla="*/ 0 w 428625"/>
              <a:gd name="connsiteY2" fmla="*/ 400050 h 400050"/>
              <a:gd name="connsiteX3" fmla="*/ 76200 w 428625"/>
              <a:gd name="connsiteY3" fmla="*/ 333375 h 400050"/>
              <a:gd name="connsiteX4" fmla="*/ 38100 w 428625"/>
              <a:gd name="connsiteY4" fmla="*/ 238125 h 400050"/>
              <a:gd name="connsiteX5" fmla="*/ 104775 w 428625"/>
              <a:gd name="connsiteY5" fmla="*/ 161925 h 400050"/>
              <a:gd name="connsiteX6" fmla="*/ 228600 w 428625"/>
              <a:gd name="connsiteY6" fmla="*/ 114300 h 400050"/>
              <a:gd name="connsiteX7" fmla="*/ 314325 w 428625"/>
              <a:gd name="connsiteY7" fmla="*/ 142875 h 400050"/>
              <a:gd name="connsiteX8" fmla="*/ 333375 w 428625"/>
              <a:gd name="connsiteY8" fmla="*/ 104775 h 400050"/>
              <a:gd name="connsiteX9" fmla="*/ 390525 w 428625"/>
              <a:gd name="connsiteY9" fmla="*/ 95250 h 400050"/>
              <a:gd name="connsiteX10" fmla="*/ 371475 w 428625"/>
              <a:gd name="connsiteY10" fmla="*/ 38100 h 400050"/>
              <a:gd name="connsiteX11" fmla="*/ 428625 w 428625"/>
              <a:gd name="connsiteY11" fmla="*/ 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625" h="400050">
                <a:moveTo>
                  <a:pt x="428625" y="0"/>
                </a:moveTo>
                <a:lnTo>
                  <a:pt x="0" y="0"/>
                </a:lnTo>
                <a:lnTo>
                  <a:pt x="0" y="400050"/>
                </a:lnTo>
                <a:lnTo>
                  <a:pt x="76200" y="333375"/>
                </a:lnTo>
                <a:lnTo>
                  <a:pt x="38100" y="238125"/>
                </a:lnTo>
                <a:lnTo>
                  <a:pt x="104775" y="161925"/>
                </a:lnTo>
                <a:lnTo>
                  <a:pt x="228600" y="114300"/>
                </a:lnTo>
                <a:lnTo>
                  <a:pt x="314325" y="142875"/>
                </a:lnTo>
                <a:lnTo>
                  <a:pt x="333375" y="104775"/>
                </a:lnTo>
                <a:lnTo>
                  <a:pt x="390525" y="95250"/>
                </a:lnTo>
                <a:lnTo>
                  <a:pt x="371475" y="38100"/>
                </a:lnTo>
                <a:lnTo>
                  <a:pt x="428625" y="0"/>
                </a:lnTo>
                <a:close/>
              </a:path>
            </a:pathLst>
          </a:custGeom>
          <a:solidFill>
            <a:schemeClr val="accent1">
              <a:lumMod val="20000"/>
              <a:lumOff val="80000"/>
            </a:schemeClr>
          </a:solidFill>
          <a:ln w="12700" cap="flat" cmpd="sng" algn="ctr">
            <a:solidFill>
              <a:srgbClr val="993300"/>
            </a:solidFill>
            <a:prstDash val="solid"/>
            <a:round/>
            <a:headEnd type="none" w="med" len="med"/>
            <a:tailEnd type="triangle" w="sm"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Arial" charset="0"/>
            </a:endParaRPr>
          </a:p>
        </p:txBody>
      </p:sp>
      <p:sp>
        <p:nvSpPr>
          <p:cNvPr id="22" name="Text Box 22"/>
          <p:cNvSpPr txBox="1">
            <a:spLocks noChangeArrowheads="1"/>
          </p:cNvSpPr>
          <p:nvPr/>
        </p:nvSpPr>
        <p:spPr bwMode="auto">
          <a:xfrm>
            <a:off x="1189053" y="1277947"/>
            <a:ext cx="644472" cy="252377"/>
          </a:xfrm>
          <a:prstGeom prst="rect">
            <a:avLst/>
          </a:prstGeom>
          <a:noFill/>
          <a:ln w="19050">
            <a:noFill/>
            <a:miter lim="800000"/>
            <a:headEnd/>
            <a:tailEnd type="none" w="sm" len="lg"/>
          </a:ln>
        </p:spPr>
        <p:txBody>
          <a:bodyPr wrap="none" lIns="18288" tIns="18288" rIns="18288" bIns="18288">
            <a:spAutoFit/>
          </a:bodyPr>
          <a:lstStyle/>
          <a:p>
            <a:r>
              <a:rPr lang="en-US" sz="1400"/>
              <a:t>Raybox</a:t>
            </a:r>
          </a:p>
        </p:txBody>
      </p:sp>
      <p:sp>
        <p:nvSpPr>
          <p:cNvPr id="23" name="Line 35"/>
          <p:cNvSpPr>
            <a:spLocks noChangeShapeType="1"/>
          </p:cNvSpPr>
          <p:nvPr/>
        </p:nvSpPr>
        <p:spPr bwMode="auto">
          <a:xfrm>
            <a:off x="1870039" y="1457296"/>
            <a:ext cx="401644" cy="219079"/>
          </a:xfrm>
          <a:prstGeom prst="line">
            <a:avLst/>
          </a:prstGeom>
          <a:noFill/>
          <a:ln w="12700">
            <a:solidFill>
              <a:schemeClr val="accent2"/>
            </a:solidFill>
            <a:round/>
            <a:headEnd/>
            <a:tailEnd type="triangle" w="sm" len="lg"/>
          </a:ln>
        </p:spPr>
        <p:txBody>
          <a:bodyPr wrap="none" anchor="ctr"/>
          <a:lstStyle/>
          <a:p>
            <a:endParaRPr lang="en-US"/>
          </a:p>
        </p:txBody>
      </p:sp>
      <p:sp>
        <p:nvSpPr>
          <p:cNvPr id="24" name="Line 28"/>
          <p:cNvSpPr>
            <a:spLocks noChangeShapeType="1"/>
          </p:cNvSpPr>
          <p:nvPr/>
        </p:nvSpPr>
        <p:spPr bwMode="auto">
          <a:xfrm>
            <a:off x="3513125" y="903456"/>
            <a:ext cx="494432" cy="191565"/>
          </a:xfrm>
          <a:prstGeom prst="line">
            <a:avLst/>
          </a:prstGeom>
          <a:noFill/>
          <a:ln w="12700">
            <a:solidFill>
              <a:schemeClr val="accent2"/>
            </a:solidFill>
            <a:round/>
            <a:headEnd/>
            <a:tailEnd type="triangle" w="sm" len="lg"/>
          </a:ln>
        </p:spPr>
        <p:txBody>
          <a:bodyPr wrap="none" anchor="ctr"/>
          <a:lstStyle/>
          <a:p>
            <a:endParaRPr lang="en-US"/>
          </a:p>
        </p:txBody>
      </p:sp>
      <p:sp>
        <p:nvSpPr>
          <p:cNvPr id="25" name="Text Box 22"/>
          <p:cNvSpPr txBox="1">
            <a:spLocks noChangeArrowheads="1"/>
          </p:cNvSpPr>
          <p:nvPr/>
        </p:nvSpPr>
        <p:spPr bwMode="auto">
          <a:xfrm>
            <a:off x="839984" y="982629"/>
            <a:ext cx="1082091" cy="252377"/>
          </a:xfrm>
          <a:prstGeom prst="rect">
            <a:avLst/>
          </a:prstGeom>
          <a:noFill/>
          <a:ln w="19050">
            <a:noFill/>
            <a:miter lim="800000"/>
            <a:headEnd/>
            <a:tailEnd type="none" w="sm" len="lg"/>
          </a:ln>
        </p:spPr>
        <p:txBody>
          <a:bodyPr wrap="none" lIns="18288" tIns="18288" rIns="18288" bIns="18288">
            <a:spAutoFit/>
          </a:bodyPr>
          <a:lstStyle/>
          <a:p>
            <a:r>
              <a:rPr lang="en-US" sz="1400"/>
              <a:t>Screen Cone</a:t>
            </a:r>
          </a:p>
        </p:txBody>
      </p:sp>
      <p:sp>
        <p:nvSpPr>
          <p:cNvPr id="26" name="Line 35"/>
          <p:cNvSpPr>
            <a:spLocks noChangeShapeType="1"/>
          </p:cNvSpPr>
          <p:nvPr/>
        </p:nvSpPr>
        <p:spPr bwMode="auto">
          <a:xfrm>
            <a:off x="1979577" y="1128680"/>
            <a:ext cx="255591" cy="146053"/>
          </a:xfrm>
          <a:prstGeom prst="line">
            <a:avLst/>
          </a:prstGeom>
          <a:noFill/>
          <a:ln w="12700">
            <a:solidFill>
              <a:schemeClr val="accent2"/>
            </a:solidFill>
            <a:round/>
            <a:headEnd/>
            <a:tailEnd type="triangle" w="sm" len="lg"/>
          </a:ln>
        </p:spPr>
        <p:txBody>
          <a:bodyPr wrap="none" anchor="ctr"/>
          <a:lstStyle/>
          <a:p>
            <a:endParaRPr lang="en-US"/>
          </a:p>
        </p:txBody>
      </p:sp>
      <p:sp>
        <p:nvSpPr>
          <p:cNvPr id="27" name="Rectangle 7"/>
          <p:cNvSpPr>
            <a:spLocks noChangeArrowheads="1"/>
          </p:cNvSpPr>
          <p:nvPr/>
        </p:nvSpPr>
        <p:spPr bwMode="auto">
          <a:xfrm>
            <a:off x="1645952" y="2009777"/>
            <a:ext cx="935327" cy="900203"/>
          </a:xfrm>
          <a:prstGeom prst="rect">
            <a:avLst/>
          </a:prstGeom>
          <a:solidFill>
            <a:schemeClr val="hlink"/>
          </a:solidFill>
          <a:ln w="12700">
            <a:solidFill>
              <a:srgbClr val="777777"/>
            </a:solidFill>
            <a:miter lim="800000"/>
            <a:headEnd/>
            <a:tailEnd type="none" w="sm" len="lg"/>
          </a:ln>
        </p:spPr>
        <p:txBody>
          <a:bodyPr wrap="none" anchor="ctr"/>
          <a:lstStyle/>
          <a:p>
            <a:endParaRPr lang="en-US"/>
          </a:p>
        </p:txBody>
      </p:sp>
      <p:sp>
        <p:nvSpPr>
          <p:cNvPr id="28" name="Rectangle 6"/>
          <p:cNvSpPr>
            <a:spLocks noChangeArrowheads="1"/>
          </p:cNvSpPr>
          <p:nvPr/>
        </p:nvSpPr>
        <p:spPr bwMode="auto">
          <a:xfrm>
            <a:off x="1979581" y="2009778"/>
            <a:ext cx="601698" cy="688962"/>
          </a:xfrm>
          <a:prstGeom prst="rect">
            <a:avLst/>
          </a:prstGeom>
          <a:noFill/>
          <a:ln w="19050">
            <a:solidFill>
              <a:schemeClr val="tx1"/>
            </a:solidFill>
            <a:prstDash val="sysDash"/>
            <a:miter lim="800000"/>
            <a:headEnd/>
            <a:tailEnd type="none" w="sm" len="lg"/>
          </a:ln>
        </p:spPr>
        <p:txBody>
          <a:bodyPr wrap="none" anchor="ctr"/>
          <a:lstStyle/>
          <a:p>
            <a:endParaRPr lang="en-US"/>
          </a:p>
        </p:txBody>
      </p:sp>
      <p:sp>
        <p:nvSpPr>
          <p:cNvPr id="29" name="Text Box 22"/>
          <p:cNvSpPr txBox="1">
            <a:spLocks noChangeArrowheads="1"/>
          </p:cNvSpPr>
          <p:nvPr/>
        </p:nvSpPr>
        <p:spPr bwMode="auto">
          <a:xfrm>
            <a:off x="3053214" y="1508781"/>
            <a:ext cx="604396" cy="252377"/>
          </a:xfrm>
          <a:prstGeom prst="rect">
            <a:avLst/>
          </a:prstGeom>
          <a:solidFill>
            <a:srgbClr val="FFCCFF"/>
          </a:solidFill>
          <a:ln w="19050">
            <a:noFill/>
            <a:miter lim="800000"/>
            <a:headEnd/>
            <a:tailEnd type="none" w="sm" len="lg"/>
          </a:ln>
        </p:spPr>
        <p:txBody>
          <a:bodyPr wrap="none" lIns="18288" tIns="18288" rIns="18288" bIns="18288">
            <a:spAutoFit/>
          </a:bodyPr>
          <a:lstStyle/>
          <a:p>
            <a:r>
              <a:rPr lang="en-US" sz="1400"/>
              <a:t>Screen</a:t>
            </a:r>
            <a:endParaRPr lang="en-US" sz="1050"/>
          </a:p>
        </p:txBody>
      </p:sp>
      <p:sp>
        <p:nvSpPr>
          <p:cNvPr id="30" name="Rectangle 49"/>
          <p:cNvSpPr>
            <a:spLocks noChangeArrowheads="1"/>
          </p:cNvSpPr>
          <p:nvPr/>
        </p:nvSpPr>
        <p:spPr bwMode="auto">
          <a:xfrm>
            <a:off x="2235169" y="2370123"/>
            <a:ext cx="73025" cy="73025"/>
          </a:xfrm>
          <a:prstGeom prst="rect">
            <a:avLst/>
          </a:prstGeom>
          <a:solidFill>
            <a:schemeClr val="tx1">
              <a:lumMod val="50000"/>
              <a:lumOff val="50000"/>
            </a:schemeClr>
          </a:solidFill>
          <a:ln w="19050" algn="ctr">
            <a:noFill/>
            <a:round/>
            <a:headEnd/>
            <a:tailEnd type="triangle" w="sm" len="lg"/>
          </a:ln>
        </p:spPr>
        <p:txBody>
          <a:bodyPr wrap="none" anchor="ctr"/>
          <a:lstStyle/>
          <a:p>
            <a:endParaRPr lang="en-US"/>
          </a:p>
        </p:txBody>
      </p:sp>
      <p:sp>
        <p:nvSpPr>
          <p:cNvPr id="31" name="Line 35"/>
          <p:cNvSpPr>
            <a:spLocks noChangeShapeType="1"/>
          </p:cNvSpPr>
          <p:nvPr/>
        </p:nvSpPr>
        <p:spPr bwMode="auto">
          <a:xfrm flipH="1" flipV="1">
            <a:off x="2271682" y="2406636"/>
            <a:ext cx="511180" cy="438154"/>
          </a:xfrm>
          <a:prstGeom prst="line">
            <a:avLst/>
          </a:prstGeom>
          <a:noFill/>
          <a:ln w="12700">
            <a:solidFill>
              <a:schemeClr val="accent2"/>
            </a:solidFill>
            <a:round/>
            <a:headEnd/>
            <a:tailEnd type="triangle" w="sm" len="lg"/>
          </a:ln>
        </p:spPr>
        <p:txBody>
          <a:bodyPr wrap="none" anchor="ctr"/>
          <a:lstStyle/>
          <a:p>
            <a:endParaRPr lang="en-US"/>
          </a:p>
        </p:txBody>
      </p:sp>
      <p:sp>
        <p:nvSpPr>
          <p:cNvPr id="32" name="Line 28"/>
          <p:cNvSpPr>
            <a:spLocks noChangeShapeType="1"/>
          </p:cNvSpPr>
          <p:nvPr/>
        </p:nvSpPr>
        <p:spPr bwMode="auto">
          <a:xfrm>
            <a:off x="1511289" y="2036743"/>
            <a:ext cx="468288" cy="179491"/>
          </a:xfrm>
          <a:prstGeom prst="line">
            <a:avLst/>
          </a:prstGeom>
          <a:noFill/>
          <a:ln w="12700">
            <a:solidFill>
              <a:schemeClr val="accent2"/>
            </a:solidFill>
            <a:round/>
            <a:headEnd/>
            <a:tailEnd type="triangle" w="sm" len="lg"/>
          </a:ln>
        </p:spPr>
        <p:txBody>
          <a:bodyPr wrap="none" anchor="ctr"/>
          <a:lstStyle/>
          <a:p>
            <a:endParaRPr lang="en-US"/>
          </a:p>
        </p:txBody>
      </p:sp>
      <p:sp>
        <p:nvSpPr>
          <p:cNvPr id="33" name="Text Box 24"/>
          <p:cNvSpPr txBox="1">
            <a:spLocks noChangeArrowheads="1"/>
          </p:cNvSpPr>
          <p:nvPr/>
        </p:nvSpPr>
        <p:spPr bwMode="auto">
          <a:xfrm>
            <a:off x="640123" y="2148854"/>
            <a:ext cx="994318" cy="307777"/>
          </a:xfrm>
          <a:prstGeom prst="rect">
            <a:avLst/>
          </a:prstGeom>
          <a:noFill/>
          <a:ln w="19050">
            <a:noFill/>
            <a:miter lim="800000"/>
            <a:headEnd/>
            <a:tailEnd type="none" w="sm" len="lg"/>
          </a:ln>
        </p:spPr>
        <p:txBody>
          <a:bodyPr wrap="square" lIns="9144" rIns="9144">
            <a:spAutoFit/>
          </a:bodyPr>
          <a:lstStyle/>
          <a:p>
            <a:pPr algn="l"/>
            <a:r>
              <a:rPr lang="en-US" sz="1400"/>
              <a:t>quadragon</a:t>
            </a:r>
          </a:p>
        </p:txBody>
      </p:sp>
      <p:sp>
        <p:nvSpPr>
          <p:cNvPr id="37" name="Freeform 5"/>
          <p:cNvSpPr>
            <a:spLocks/>
          </p:cNvSpPr>
          <p:nvPr/>
        </p:nvSpPr>
        <p:spPr bwMode="auto">
          <a:xfrm rot="4709159">
            <a:off x="1734262" y="1993501"/>
            <a:ext cx="828223" cy="1052840"/>
          </a:xfrm>
          <a:custGeom>
            <a:avLst/>
            <a:gdLst>
              <a:gd name="T0" fmla="*/ 0 w 9699"/>
              <a:gd name="T1" fmla="*/ 0 h 9687"/>
              <a:gd name="T2" fmla="*/ 1168433 w 9699"/>
              <a:gd name="T3" fmla="*/ 431752 h 9687"/>
              <a:gd name="T4" fmla="*/ 744260 w 9699"/>
              <a:gd name="T5" fmla="*/ 1131904 h 9687"/>
              <a:gd name="T6" fmla="*/ 0 w 9699"/>
              <a:gd name="T7" fmla="*/ 0 h 9687"/>
              <a:gd name="T8" fmla="*/ 0 60000 65536"/>
              <a:gd name="T9" fmla="*/ 0 60000 65536"/>
              <a:gd name="T10" fmla="*/ 0 60000 65536"/>
              <a:gd name="T11" fmla="*/ 0 60000 65536"/>
              <a:gd name="connsiteX0" fmla="*/ 0 w 10000"/>
              <a:gd name="connsiteY0" fmla="*/ 0 h 10322"/>
              <a:gd name="connsiteX1" fmla="*/ 10000 w 10000"/>
              <a:gd name="connsiteY1" fmla="*/ 3814 h 10322"/>
              <a:gd name="connsiteX2" fmla="*/ 6563 w 10000"/>
              <a:gd name="connsiteY2" fmla="*/ 10322 h 10322"/>
              <a:gd name="connsiteX3" fmla="*/ 0 w 10000"/>
              <a:gd name="connsiteY3" fmla="*/ 0 h 10322"/>
              <a:gd name="connsiteX0" fmla="*/ 0 w 10000"/>
              <a:gd name="connsiteY0" fmla="*/ 0 h 10322"/>
              <a:gd name="connsiteX1" fmla="*/ 10000 w 10000"/>
              <a:gd name="connsiteY1" fmla="*/ 3814 h 10322"/>
              <a:gd name="connsiteX2" fmla="*/ 6563 w 10000"/>
              <a:gd name="connsiteY2" fmla="*/ 10322 h 10322"/>
              <a:gd name="connsiteX3" fmla="*/ 0 w 10000"/>
              <a:gd name="connsiteY3" fmla="*/ 0 h 10322"/>
              <a:gd name="connsiteX0" fmla="*/ 4253 w 14253"/>
              <a:gd name="connsiteY0" fmla="*/ 0 h 10322"/>
              <a:gd name="connsiteX1" fmla="*/ 14253 w 14253"/>
              <a:gd name="connsiteY1" fmla="*/ 3814 h 10322"/>
              <a:gd name="connsiteX2" fmla="*/ 10816 w 14253"/>
              <a:gd name="connsiteY2" fmla="*/ 10322 h 10322"/>
              <a:gd name="connsiteX3" fmla="*/ 0 w 14253"/>
              <a:gd name="connsiteY3" fmla="*/ 1862 h 10322"/>
              <a:gd name="connsiteX4" fmla="*/ 4253 w 14253"/>
              <a:gd name="connsiteY4" fmla="*/ 0 h 10322"/>
              <a:gd name="connsiteX0" fmla="*/ 0 w 10000"/>
              <a:gd name="connsiteY0" fmla="*/ 0 h 10322"/>
              <a:gd name="connsiteX1" fmla="*/ 10000 w 10000"/>
              <a:gd name="connsiteY1" fmla="*/ 3814 h 10322"/>
              <a:gd name="connsiteX2" fmla="*/ 6563 w 10000"/>
              <a:gd name="connsiteY2" fmla="*/ 10322 h 10322"/>
              <a:gd name="connsiteX3" fmla="*/ 1372 w 10000"/>
              <a:gd name="connsiteY3" fmla="*/ 6378 h 10322"/>
              <a:gd name="connsiteX4" fmla="*/ 0 w 10000"/>
              <a:gd name="connsiteY4" fmla="*/ 0 h 10322"/>
              <a:gd name="connsiteX0" fmla="*/ 0 w 10000"/>
              <a:gd name="connsiteY0" fmla="*/ 0 h 10322"/>
              <a:gd name="connsiteX1" fmla="*/ 10000 w 10000"/>
              <a:gd name="connsiteY1" fmla="*/ 3814 h 10322"/>
              <a:gd name="connsiteX2" fmla="*/ 6563 w 10000"/>
              <a:gd name="connsiteY2" fmla="*/ 10322 h 10322"/>
              <a:gd name="connsiteX3" fmla="*/ 1997 w 10000"/>
              <a:gd name="connsiteY3" fmla="*/ 8636 h 10322"/>
              <a:gd name="connsiteX4" fmla="*/ 0 w 10000"/>
              <a:gd name="connsiteY4" fmla="*/ 0 h 10322"/>
              <a:gd name="connsiteX0" fmla="*/ 0 w 11250"/>
              <a:gd name="connsiteY0" fmla="*/ 0 h 10401"/>
              <a:gd name="connsiteX1" fmla="*/ 11250 w 11250"/>
              <a:gd name="connsiteY1" fmla="*/ 3893 h 10401"/>
              <a:gd name="connsiteX2" fmla="*/ 7813 w 11250"/>
              <a:gd name="connsiteY2" fmla="*/ 10401 h 10401"/>
              <a:gd name="connsiteX3" fmla="*/ 3247 w 11250"/>
              <a:gd name="connsiteY3" fmla="*/ 8715 h 10401"/>
              <a:gd name="connsiteX4" fmla="*/ 0 w 11250"/>
              <a:gd name="connsiteY4" fmla="*/ 0 h 10401"/>
              <a:gd name="connsiteX0" fmla="*/ 0 w 11250"/>
              <a:gd name="connsiteY0" fmla="*/ 0 h 10401"/>
              <a:gd name="connsiteX1" fmla="*/ 11250 w 11250"/>
              <a:gd name="connsiteY1" fmla="*/ 3893 h 10401"/>
              <a:gd name="connsiteX2" fmla="*/ 7813 w 11250"/>
              <a:gd name="connsiteY2" fmla="*/ 10401 h 10401"/>
              <a:gd name="connsiteX3" fmla="*/ 3247 w 11250"/>
              <a:gd name="connsiteY3" fmla="*/ 8715 h 10401"/>
              <a:gd name="connsiteX4" fmla="*/ 0 w 11250"/>
              <a:gd name="connsiteY4" fmla="*/ 0 h 10401"/>
              <a:gd name="connsiteX0" fmla="*/ 0 w 11250"/>
              <a:gd name="connsiteY0" fmla="*/ 0 h 10401"/>
              <a:gd name="connsiteX1" fmla="*/ 11250 w 11250"/>
              <a:gd name="connsiteY1" fmla="*/ 3893 h 10401"/>
              <a:gd name="connsiteX2" fmla="*/ 7813 w 11250"/>
              <a:gd name="connsiteY2" fmla="*/ 10401 h 10401"/>
              <a:gd name="connsiteX3" fmla="*/ 3058 w 11250"/>
              <a:gd name="connsiteY3" fmla="*/ 8692 h 10401"/>
              <a:gd name="connsiteX4" fmla="*/ 0 w 11250"/>
              <a:gd name="connsiteY4" fmla="*/ 0 h 10401"/>
              <a:gd name="connsiteX0" fmla="*/ 0 w 10854"/>
              <a:gd name="connsiteY0" fmla="*/ 0 h 10359"/>
              <a:gd name="connsiteX1" fmla="*/ 10854 w 10854"/>
              <a:gd name="connsiteY1" fmla="*/ 3851 h 10359"/>
              <a:gd name="connsiteX2" fmla="*/ 7417 w 10854"/>
              <a:gd name="connsiteY2" fmla="*/ 10359 h 10359"/>
              <a:gd name="connsiteX3" fmla="*/ 2662 w 10854"/>
              <a:gd name="connsiteY3" fmla="*/ 8650 h 10359"/>
              <a:gd name="connsiteX4" fmla="*/ 0 w 10854"/>
              <a:gd name="connsiteY4" fmla="*/ 0 h 10359"/>
              <a:gd name="connsiteX0" fmla="*/ 0 w 11008"/>
              <a:gd name="connsiteY0" fmla="*/ 0 h 10359"/>
              <a:gd name="connsiteX1" fmla="*/ 11008 w 11008"/>
              <a:gd name="connsiteY1" fmla="*/ 3810 h 10359"/>
              <a:gd name="connsiteX2" fmla="*/ 7417 w 11008"/>
              <a:gd name="connsiteY2" fmla="*/ 10359 h 10359"/>
              <a:gd name="connsiteX3" fmla="*/ 2662 w 11008"/>
              <a:gd name="connsiteY3" fmla="*/ 8650 h 10359"/>
              <a:gd name="connsiteX4" fmla="*/ 0 w 11008"/>
              <a:gd name="connsiteY4" fmla="*/ 0 h 10359"/>
              <a:gd name="connsiteX0" fmla="*/ 0 w 11008"/>
              <a:gd name="connsiteY0" fmla="*/ 0 h 10263"/>
              <a:gd name="connsiteX1" fmla="*/ 11008 w 11008"/>
              <a:gd name="connsiteY1" fmla="*/ 3810 h 10263"/>
              <a:gd name="connsiteX2" fmla="*/ 7828 w 11008"/>
              <a:gd name="connsiteY2" fmla="*/ 10263 h 10263"/>
              <a:gd name="connsiteX3" fmla="*/ 2662 w 11008"/>
              <a:gd name="connsiteY3" fmla="*/ 8650 h 10263"/>
              <a:gd name="connsiteX4" fmla="*/ 0 w 11008"/>
              <a:gd name="connsiteY4" fmla="*/ 0 h 10263"/>
              <a:gd name="connsiteX0" fmla="*/ 0 w 11008"/>
              <a:gd name="connsiteY0" fmla="*/ 0 h 10263"/>
              <a:gd name="connsiteX1" fmla="*/ 11008 w 11008"/>
              <a:gd name="connsiteY1" fmla="*/ 3810 h 10263"/>
              <a:gd name="connsiteX2" fmla="*/ 7828 w 11008"/>
              <a:gd name="connsiteY2" fmla="*/ 10263 h 10263"/>
              <a:gd name="connsiteX3" fmla="*/ 2662 w 11008"/>
              <a:gd name="connsiteY3" fmla="*/ 8650 h 10263"/>
              <a:gd name="connsiteX4" fmla="*/ 0 w 11008"/>
              <a:gd name="connsiteY4" fmla="*/ 0 h 10263"/>
              <a:gd name="connsiteX0" fmla="*/ 0 w 11008"/>
              <a:gd name="connsiteY0" fmla="*/ 0 h 9817"/>
              <a:gd name="connsiteX1" fmla="*/ 11008 w 11008"/>
              <a:gd name="connsiteY1" fmla="*/ 3810 h 9817"/>
              <a:gd name="connsiteX2" fmla="*/ 6924 w 11008"/>
              <a:gd name="connsiteY2" fmla="*/ 9817 h 9817"/>
              <a:gd name="connsiteX3" fmla="*/ 2662 w 11008"/>
              <a:gd name="connsiteY3" fmla="*/ 8650 h 9817"/>
              <a:gd name="connsiteX4" fmla="*/ 0 w 11008"/>
              <a:gd name="connsiteY4" fmla="*/ 0 h 9817"/>
              <a:gd name="connsiteX0" fmla="*/ 0 w 10000"/>
              <a:gd name="connsiteY0" fmla="*/ 0 h 10000"/>
              <a:gd name="connsiteX1" fmla="*/ 10000 w 10000"/>
              <a:gd name="connsiteY1" fmla="*/ 3881 h 10000"/>
              <a:gd name="connsiteX2" fmla="*/ 6290 w 10000"/>
              <a:gd name="connsiteY2" fmla="*/ 10000 h 10000"/>
              <a:gd name="connsiteX3" fmla="*/ 2612 w 10000"/>
              <a:gd name="connsiteY3" fmla="*/ 8288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3881"/>
                </a:lnTo>
                <a:lnTo>
                  <a:pt x="6290" y="10000"/>
                </a:lnTo>
                <a:lnTo>
                  <a:pt x="2612" y="8288"/>
                </a:lnTo>
                <a:lnTo>
                  <a:pt x="0" y="0"/>
                </a:lnTo>
                <a:close/>
              </a:path>
            </a:pathLst>
          </a:custGeom>
          <a:noFill/>
          <a:ln w="19050" cap="flat" cmpd="sng">
            <a:solidFill>
              <a:srgbClr val="993300"/>
            </a:solidFill>
            <a:prstDash val="solid"/>
            <a:round/>
            <a:headEnd type="none" w="med" len="med"/>
            <a:tailEnd type="none" w="sm" len="lg"/>
          </a:ln>
        </p:spPr>
        <p:txBody>
          <a:bodyPr wrap="none" anchor="ctr"/>
          <a:lstStyle/>
          <a:p>
            <a:endParaRPr lang="en-US"/>
          </a:p>
        </p:txBody>
      </p:sp>
      <p:sp>
        <p:nvSpPr>
          <p:cNvPr id="40" name="Oval 39"/>
          <p:cNvSpPr/>
          <p:nvPr/>
        </p:nvSpPr>
        <p:spPr bwMode="auto">
          <a:xfrm>
            <a:off x="2790006" y="2036743"/>
            <a:ext cx="146052" cy="146052"/>
          </a:xfrm>
          <a:prstGeom prst="ellipse">
            <a:avLst/>
          </a:prstGeom>
          <a:solidFill>
            <a:schemeClr val="bg1">
              <a:lumMod val="85000"/>
            </a:schemeClr>
          </a:solidFill>
          <a:ln w="6350" cap="flat" cmpd="sng" algn="ctr">
            <a:solidFill>
              <a:schemeClr val="tx1">
                <a:lumMod val="75000"/>
                <a:lumOff val="25000"/>
              </a:schemeClr>
            </a:solidFill>
            <a:prstDash val="solid"/>
            <a:round/>
            <a:headEnd type="none" w="med" len="med"/>
            <a:tailEnd type="triangle" w="sm"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Arial" charset="0"/>
            </a:endParaRPr>
          </a:p>
        </p:txBody>
      </p:sp>
      <p:sp>
        <p:nvSpPr>
          <p:cNvPr id="41" name="Text Box 24"/>
          <p:cNvSpPr txBox="1">
            <a:spLocks noChangeArrowheads="1"/>
          </p:cNvSpPr>
          <p:nvPr/>
        </p:nvSpPr>
        <p:spPr bwMode="auto">
          <a:xfrm>
            <a:off x="2860735" y="1812491"/>
            <a:ext cx="287258" cy="338554"/>
          </a:xfrm>
          <a:prstGeom prst="rect">
            <a:avLst/>
          </a:prstGeom>
          <a:noFill/>
          <a:ln w="19050">
            <a:noFill/>
            <a:miter lim="800000"/>
            <a:headEnd/>
            <a:tailEnd type="none" w="sm" len="lg"/>
          </a:ln>
        </p:spPr>
        <p:txBody>
          <a:bodyPr wrap="none">
            <a:spAutoFit/>
          </a:bodyPr>
          <a:lstStyle/>
          <a:p>
            <a:pPr algn="l"/>
            <a:r>
              <a:rPr lang="en-US" sz="1600"/>
              <a:t>z</a:t>
            </a:r>
            <a:endParaRPr lang="en-US" sz="1600" baseline="-25000"/>
          </a:p>
        </p:txBody>
      </p:sp>
      <p:sp>
        <p:nvSpPr>
          <p:cNvPr id="42" name="Oval 41"/>
          <p:cNvSpPr>
            <a:spLocks noChangeAspect="1"/>
          </p:cNvSpPr>
          <p:nvPr/>
        </p:nvSpPr>
        <p:spPr bwMode="auto">
          <a:xfrm>
            <a:off x="2843213" y="2088356"/>
            <a:ext cx="43816" cy="43816"/>
          </a:xfrm>
          <a:prstGeom prst="ellipse">
            <a:avLst/>
          </a:prstGeom>
          <a:solidFill>
            <a:schemeClr val="tx1">
              <a:lumMod val="65000"/>
              <a:lumOff val="35000"/>
            </a:schemeClr>
          </a:solidFill>
          <a:ln w="19050" cap="flat" cmpd="sng" algn="ctr">
            <a:noFill/>
            <a:prstDash val="solid"/>
            <a:round/>
            <a:headEnd type="none" w="med" len="med"/>
            <a:tailEnd type="triangle" w="sm"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Arial" charset="0"/>
            </a:endParaRPr>
          </a:p>
        </p:txBody>
      </p:sp>
      <p:sp>
        <p:nvSpPr>
          <p:cNvPr id="43" name="Line 35"/>
          <p:cNvSpPr>
            <a:spLocks noChangeShapeType="1"/>
          </p:cNvSpPr>
          <p:nvPr/>
        </p:nvSpPr>
        <p:spPr bwMode="auto">
          <a:xfrm>
            <a:off x="1535290" y="2359379"/>
            <a:ext cx="210144" cy="136050"/>
          </a:xfrm>
          <a:prstGeom prst="line">
            <a:avLst/>
          </a:prstGeom>
          <a:noFill/>
          <a:ln w="12700">
            <a:solidFill>
              <a:schemeClr val="accent2"/>
            </a:solidFill>
            <a:round/>
            <a:headEnd/>
            <a:tailEnd type="triangle" w="sm" len="lg"/>
          </a:ln>
        </p:spPr>
        <p:txBody>
          <a:bodyPr wrap="none" anchor="ctr"/>
          <a:lstStyle/>
          <a:p>
            <a:endParaRPr lang="en-US"/>
          </a:p>
        </p:txBody>
      </p:sp>
      <p:sp>
        <p:nvSpPr>
          <p:cNvPr id="44" name="Freeform 54"/>
          <p:cNvSpPr>
            <a:spLocks/>
          </p:cNvSpPr>
          <p:nvPr/>
        </p:nvSpPr>
        <p:spPr bwMode="auto">
          <a:xfrm>
            <a:off x="555570" y="5181624"/>
            <a:ext cx="237693" cy="839799"/>
          </a:xfrm>
          <a:custGeom>
            <a:avLst/>
            <a:gdLst>
              <a:gd name="T0" fmla="*/ 228600 w 193"/>
              <a:gd name="T1" fmla="*/ 1570059 h 624"/>
              <a:gd name="T2" fmla="*/ 1184 w 193"/>
              <a:gd name="T3" fmla="*/ 1570059 h 624"/>
              <a:gd name="T4" fmla="*/ 0 w 193"/>
              <a:gd name="T5" fmla="*/ 0 h 624"/>
              <a:gd name="T6" fmla="*/ 226231 w 193"/>
              <a:gd name="T7" fmla="*/ 0 h 624"/>
              <a:gd name="T8" fmla="*/ 0 60000 65536"/>
              <a:gd name="T9" fmla="*/ 0 60000 65536"/>
              <a:gd name="T10" fmla="*/ 0 60000 65536"/>
              <a:gd name="T11" fmla="*/ 0 60000 65536"/>
              <a:gd name="T12" fmla="*/ 0 w 193"/>
              <a:gd name="T13" fmla="*/ 0 h 624"/>
              <a:gd name="T14" fmla="*/ 193 w 193"/>
              <a:gd name="T15" fmla="*/ 624 h 624"/>
              <a:gd name="connsiteX0" fmla="*/ 8325 w 9896"/>
              <a:gd name="connsiteY0" fmla="*/ 10000 h 10000"/>
              <a:gd name="connsiteX1" fmla="*/ 52 w 9896"/>
              <a:gd name="connsiteY1" fmla="*/ 10000 h 10000"/>
              <a:gd name="connsiteX2" fmla="*/ 0 w 9896"/>
              <a:gd name="connsiteY2" fmla="*/ 0 h 10000"/>
              <a:gd name="connsiteX3" fmla="*/ 9896 w 9896"/>
              <a:gd name="connsiteY3" fmla="*/ 0 h 10000"/>
            </a:gdLst>
            <a:ahLst/>
            <a:cxnLst>
              <a:cxn ang="0">
                <a:pos x="connsiteX0" y="connsiteY0"/>
              </a:cxn>
              <a:cxn ang="0">
                <a:pos x="connsiteX1" y="connsiteY1"/>
              </a:cxn>
              <a:cxn ang="0">
                <a:pos x="connsiteX2" y="connsiteY2"/>
              </a:cxn>
              <a:cxn ang="0">
                <a:pos x="connsiteX3" y="connsiteY3"/>
              </a:cxn>
            </a:cxnLst>
            <a:rect l="l" t="t" r="r" b="b"/>
            <a:pathLst>
              <a:path w="9896" h="10000">
                <a:moveTo>
                  <a:pt x="8325" y="10000"/>
                </a:moveTo>
                <a:lnTo>
                  <a:pt x="52" y="10000"/>
                </a:lnTo>
                <a:cubicBezTo>
                  <a:pt x="35" y="6667"/>
                  <a:pt x="17" y="3333"/>
                  <a:pt x="0" y="0"/>
                </a:cubicBezTo>
                <a:lnTo>
                  <a:pt x="9896" y="0"/>
                </a:lnTo>
              </a:path>
            </a:pathLst>
          </a:custGeom>
          <a:noFill/>
          <a:ln w="19050" cap="flat" cmpd="sng">
            <a:solidFill>
              <a:srgbClr val="FF6600"/>
            </a:solidFill>
            <a:prstDash val="solid"/>
            <a:round/>
            <a:headEnd type="none" w="med" len="med"/>
            <a:tailEnd type="triangle" w="sm" len="lg"/>
          </a:ln>
        </p:spPr>
        <p:txBody>
          <a:bodyPr wrap="none" anchor="ctr"/>
          <a:lstStyle/>
          <a:p>
            <a:endParaRPr lang="en-US"/>
          </a:p>
        </p:txBody>
      </p:sp>
      <p:sp>
        <p:nvSpPr>
          <p:cNvPr id="45" name="Line 26"/>
          <p:cNvSpPr>
            <a:spLocks noChangeShapeType="1"/>
          </p:cNvSpPr>
          <p:nvPr/>
        </p:nvSpPr>
        <p:spPr bwMode="auto">
          <a:xfrm rot="5400000" flipH="1" flipV="1">
            <a:off x="1353767" y="2605383"/>
            <a:ext cx="61120" cy="548077"/>
          </a:xfrm>
          <a:prstGeom prst="line">
            <a:avLst/>
          </a:prstGeom>
          <a:noFill/>
          <a:ln w="12700">
            <a:solidFill>
              <a:schemeClr val="accent2"/>
            </a:solidFill>
            <a:round/>
            <a:headEnd/>
            <a:tailEnd type="triangle" w="sm" len="lg"/>
          </a:ln>
        </p:spPr>
        <p:txBody>
          <a:bodyPr wrap="none" anchor="ctr"/>
          <a:lstStyle/>
          <a:p>
            <a:endParaRPr lang="en-US"/>
          </a:p>
        </p:txBody>
      </p:sp>
      <p:grpSp>
        <p:nvGrpSpPr>
          <p:cNvPr id="52" name="Group 51"/>
          <p:cNvGrpSpPr/>
          <p:nvPr/>
        </p:nvGrpSpPr>
        <p:grpSpPr>
          <a:xfrm>
            <a:off x="4462461" y="1598164"/>
            <a:ext cx="390724" cy="2048147"/>
            <a:chOff x="4462461" y="1493811"/>
            <a:chExt cx="390724" cy="2227293"/>
          </a:xfrm>
        </p:grpSpPr>
        <p:sp>
          <p:nvSpPr>
            <p:cNvPr id="20" name="Freeform 40"/>
            <p:cNvSpPr>
              <a:spLocks/>
            </p:cNvSpPr>
            <p:nvPr/>
          </p:nvSpPr>
          <p:spPr bwMode="auto">
            <a:xfrm>
              <a:off x="4614342" y="1493811"/>
              <a:ext cx="238843" cy="2227293"/>
            </a:xfrm>
            <a:custGeom>
              <a:avLst/>
              <a:gdLst>
                <a:gd name="T0" fmla="*/ 278760 w 199"/>
                <a:gd name="T1" fmla="*/ 1387494 h 1240"/>
                <a:gd name="T2" fmla="*/ 1452 w 199"/>
                <a:gd name="T3" fmla="*/ 1386375 h 1240"/>
                <a:gd name="T4" fmla="*/ 0 w 199"/>
                <a:gd name="T5" fmla="*/ 0 h 1240"/>
                <a:gd name="T6" fmla="*/ 288923 w 199"/>
                <a:gd name="T7" fmla="*/ 0 h 1240"/>
                <a:gd name="T8" fmla="*/ 0 60000 65536"/>
                <a:gd name="T9" fmla="*/ 0 60000 65536"/>
                <a:gd name="T10" fmla="*/ 0 60000 65536"/>
                <a:gd name="T11" fmla="*/ 0 60000 65536"/>
                <a:gd name="T12" fmla="*/ 0 w 199"/>
                <a:gd name="T13" fmla="*/ 0 h 1240"/>
                <a:gd name="T14" fmla="*/ 199 w 199"/>
                <a:gd name="T15" fmla="*/ 1240 h 1240"/>
              </a:gdLst>
              <a:ahLst/>
              <a:cxnLst>
                <a:cxn ang="T8">
                  <a:pos x="T0" y="T1"/>
                </a:cxn>
                <a:cxn ang="T9">
                  <a:pos x="T2" y="T3"/>
                </a:cxn>
                <a:cxn ang="T10">
                  <a:pos x="T4" y="T5"/>
                </a:cxn>
                <a:cxn ang="T11">
                  <a:pos x="T6" y="T7"/>
                </a:cxn>
              </a:cxnLst>
              <a:rect l="T12" t="T13" r="T14" b="T15"/>
              <a:pathLst>
                <a:path w="199" h="1240">
                  <a:moveTo>
                    <a:pt x="192" y="1240"/>
                  </a:moveTo>
                  <a:lnTo>
                    <a:pt x="1" y="1239"/>
                  </a:lnTo>
                  <a:lnTo>
                    <a:pt x="0" y="0"/>
                  </a:lnTo>
                  <a:lnTo>
                    <a:pt x="199" y="0"/>
                  </a:lnTo>
                </a:path>
              </a:pathLst>
            </a:custGeom>
            <a:noFill/>
            <a:ln w="19050" cap="flat" cmpd="sng">
              <a:solidFill>
                <a:schemeClr val="accent2"/>
              </a:solidFill>
              <a:prstDash val="solid"/>
              <a:round/>
              <a:headEnd type="none" w="med" len="med"/>
              <a:tailEnd type="triangle" w="sm" len="lg"/>
            </a:ln>
          </p:spPr>
          <p:txBody>
            <a:bodyPr wrap="none" anchor="ctr"/>
            <a:lstStyle/>
            <a:p>
              <a:endParaRPr lang="en-US"/>
            </a:p>
          </p:txBody>
        </p:sp>
        <p:sp>
          <p:nvSpPr>
            <p:cNvPr id="46" name="Freeform 40"/>
            <p:cNvSpPr>
              <a:spLocks/>
            </p:cNvSpPr>
            <p:nvPr/>
          </p:nvSpPr>
          <p:spPr bwMode="auto">
            <a:xfrm>
              <a:off x="4462461" y="1493812"/>
              <a:ext cx="151882" cy="2227291"/>
            </a:xfrm>
            <a:custGeom>
              <a:avLst/>
              <a:gdLst>
                <a:gd name="T0" fmla="*/ 278760 w 199"/>
                <a:gd name="T1" fmla="*/ 1387494 h 1240"/>
                <a:gd name="T2" fmla="*/ 1452 w 199"/>
                <a:gd name="T3" fmla="*/ 1386375 h 1240"/>
                <a:gd name="T4" fmla="*/ 0 w 199"/>
                <a:gd name="T5" fmla="*/ 0 h 1240"/>
                <a:gd name="T6" fmla="*/ 288923 w 199"/>
                <a:gd name="T7" fmla="*/ 0 h 1240"/>
                <a:gd name="T8" fmla="*/ 0 60000 65536"/>
                <a:gd name="T9" fmla="*/ 0 60000 65536"/>
                <a:gd name="T10" fmla="*/ 0 60000 65536"/>
                <a:gd name="T11" fmla="*/ 0 60000 65536"/>
                <a:gd name="T12" fmla="*/ 0 w 199"/>
                <a:gd name="T13" fmla="*/ 0 h 1240"/>
                <a:gd name="T14" fmla="*/ 199 w 199"/>
                <a:gd name="T15" fmla="*/ 1240 h 1240"/>
              </a:gdLst>
              <a:ahLst/>
              <a:cxnLst>
                <a:cxn ang="T8">
                  <a:pos x="T0" y="T1"/>
                </a:cxn>
                <a:cxn ang="T9">
                  <a:pos x="T2" y="T3"/>
                </a:cxn>
                <a:cxn ang="T10">
                  <a:pos x="T4" y="T5"/>
                </a:cxn>
                <a:cxn ang="T11">
                  <a:pos x="T6" y="T7"/>
                </a:cxn>
              </a:cxnLst>
              <a:rect l="T12" t="T13" r="T14" b="T15"/>
              <a:pathLst>
                <a:path w="199" h="1240">
                  <a:moveTo>
                    <a:pt x="192" y="1240"/>
                  </a:moveTo>
                  <a:lnTo>
                    <a:pt x="1" y="1239"/>
                  </a:lnTo>
                  <a:lnTo>
                    <a:pt x="0" y="0"/>
                  </a:lnTo>
                  <a:lnTo>
                    <a:pt x="199" y="0"/>
                  </a:lnTo>
                </a:path>
              </a:pathLst>
            </a:custGeom>
            <a:noFill/>
            <a:ln w="19050" cap="flat" cmpd="sng">
              <a:solidFill>
                <a:schemeClr val="accent2"/>
              </a:solidFill>
              <a:prstDash val="solid"/>
              <a:round/>
              <a:headEnd type="none" w="med" len="med"/>
              <a:tailEnd type="triangle" w="sm" len="lg"/>
            </a:ln>
          </p:spPr>
          <p:txBody>
            <a:bodyPr wrap="none" anchor="ctr"/>
            <a:lstStyle/>
            <a:p>
              <a:endParaRPr lang="en-US"/>
            </a:p>
          </p:txBody>
        </p:sp>
      </p:grpSp>
      <p:sp>
        <p:nvSpPr>
          <p:cNvPr id="49" name="Right Arrow 48"/>
          <p:cNvSpPr/>
          <p:nvPr/>
        </p:nvSpPr>
        <p:spPr bwMode="auto">
          <a:xfrm rot="9446864">
            <a:off x="3922488" y="3498108"/>
            <a:ext cx="400390" cy="200664"/>
          </a:xfrm>
          <a:prstGeom prst="rightArrow">
            <a:avLst/>
          </a:prstGeom>
          <a:solidFill>
            <a:schemeClr val="accent1"/>
          </a:solidFill>
          <a:ln w="19050" cap="flat" cmpd="sng" algn="ctr">
            <a:solidFill>
              <a:srgbClr val="993300"/>
            </a:solidFill>
            <a:prstDash val="solid"/>
            <a:round/>
            <a:headEnd type="none" w="med" len="me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Arial" charset="0"/>
            </a:endParaRPr>
          </a:p>
        </p:txBody>
      </p:sp>
      <p:sp>
        <p:nvSpPr>
          <p:cNvPr id="50" name="Right Arrow 49"/>
          <p:cNvSpPr/>
          <p:nvPr/>
        </p:nvSpPr>
        <p:spPr bwMode="auto">
          <a:xfrm rot="2470074">
            <a:off x="4520812" y="3901735"/>
            <a:ext cx="400390" cy="200664"/>
          </a:xfrm>
          <a:prstGeom prst="rightArrow">
            <a:avLst/>
          </a:prstGeom>
          <a:solidFill>
            <a:schemeClr val="accent1"/>
          </a:solidFill>
          <a:ln w="19050" cap="flat" cmpd="sng" algn="ctr">
            <a:solidFill>
              <a:srgbClr val="993300"/>
            </a:solidFill>
            <a:prstDash val="solid"/>
            <a:round/>
            <a:headEnd type="none" w="med" len="me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Arial" charset="0"/>
            </a:endParaRPr>
          </a:p>
        </p:txBody>
      </p:sp>
      <p:sp>
        <p:nvSpPr>
          <p:cNvPr id="51" name="Rectangle 49"/>
          <p:cNvSpPr>
            <a:spLocks noChangeArrowheads="1"/>
          </p:cNvSpPr>
          <p:nvPr/>
        </p:nvSpPr>
        <p:spPr bwMode="auto">
          <a:xfrm>
            <a:off x="2107372" y="2088356"/>
            <a:ext cx="73025" cy="73025"/>
          </a:xfrm>
          <a:prstGeom prst="rect">
            <a:avLst/>
          </a:prstGeom>
          <a:solidFill>
            <a:schemeClr val="tx1">
              <a:lumMod val="50000"/>
              <a:lumOff val="50000"/>
            </a:schemeClr>
          </a:solidFill>
          <a:ln w="19050" algn="ctr">
            <a:noFill/>
            <a:round/>
            <a:headEnd/>
            <a:tailEnd type="triangle" w="sm" len="lg"/>
          </a:ln>
        </p:spPr>
        <p:txBody>
          <a:bodyPr wrap="none" anchor="ctr"/>
          <a:lstStyle/>
          <a:p>
            <a:endParaRPr lang="en-US"/>
          </a:p>
        </p:txBody>
      </p:sp>
    </p:spTree>
    <p:extLst>
      <p:ext uri="{BB962C8B-B14F-4D97-AF65-F5344CB8AC3E}">
        <p14:creationId xmlns:p14="http://schemas.microsoft.com/office/powerpoint/2010/main" val="22836527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1"/>
          <p:cNvSpPr>
            <a:spLocks noGrp="1"/>
          </p:cNvSpPr>
          <p:nvPr>
            <p:ph type="ftr" sz="quarter" idx="10"/>
          </p:nvPr>
        </p:nvSpPr>
        <p:spPr>
          <a:xfrm>
            <a:off x="1905000" y="6505575"/>
            <a:ext cx="5567363" cy="352425"/>
          </a:xfrm>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000">
                <a:solidFill>
                  <a:srgbClr val="808080"/>
                </a:solidFill>
              </a:rPr>
              <a:t>Trigons, Normals, and Quadragons  </a:t>
            </a:r>
            <a:r>
              <a:rPr lang="en-US" sz="800" i="0">
                <a:solidFill>
                  <a:srgbClr val="808080"/>
                </a:solidFill>
              </a:rPr>
              <a:t>     J. Philip Barnes     May 2011         www.HowFliesTheAlbatross.com</a:t>
            </a:r>
          </a:p>
        </p:txBody>
      </p:sp>
      <p:sp>
        <p:nvSpPr>
          <p:cNvPr id="3" name="Rounded Rectangle 2"/>
          <p:cNvSpPr/>
          <p:nvPr/>
        </p:nvSpPr>
        <p:spPr bwMode="auto">
          <a:xfrm>
            <a:off x="836613" y="4868863"/>
            <a:ext cx="4364037" cy="793750"/>
          </a:xfrm>
          <a:prstGeom prst="roundRect">
            <a:avLst/>
          </a:prstGeom>
          <a:solidFill>
            <a:schemeClr val="bg1">
              <a:lumMod val="95000"/>
            </a:schemeClr>
          </a:solidFill>
          <a:ln w="19050" cap="flat" cmpd="sng" algn="ctr">
            <a:solidFill>
              <a:srgbClr val="993300"/>
            </a:solidFill>
            <a:prstDash val="solid"/>
            <a:round/>
            <a:headEnd type="none" w="med" len="med"/>
            <a:tailEnd type="triangle" w="sm" len="lg"/>
          </a:ln>
          <a:effectLst/>
        </p:spPr>
        <p:txBody>
          <a:bodyPr wrap="none" anchor="ctr"/>
          <a:lstStyle/>
          <a:p>
            <a:pPr>
              <a:defRPr/>
            </a:pPr>
            <a:endParaRPr lang="en-US"/>
          </a:p>
        </p:txBody>
      </p:sp>
      <p:grpSp>
        <p:nvGrpSpPr>
          <p:cNvPr id="12292" name="Group 38"/>
          <p:cNvGrpSpPr>
            <a:grpSpLocks/>
          </p:cNvGrpSpPr>
          <p:nvPr/>
        </p:nvGrpSpPr>
        <p:grpSpPr bwMode="auto">
          <a:xfrm>
            <a:off x="5638800" y="1387475"/>
            <a:ext cx="2466975" cy="3336925"/>
            <a:chOff x="3905" y="356"/>
            <a:chExt cx="1554" cy="2102"/>
          </a:xfrm>
        </p:grpSpPr>
        <p:sp>
          <p:nvSpPr>
            <p:cNvPr id="5" name="Oval 14"/>
            <p:cNvSpPr>
              <a:spLocks noChangeAspect="1" noChangeArrowheads="1"/>
            </p:cNvSpPr>
            <p:nvPr/>
          </p:nvSpPr>
          <p:spPr bwMode="auto">
            <a:xfrm>
              <a:off x="5145" y="1786"/>
              <a:ext cx="104" cy="104"/>
            </a:xfrm>
            <a:prstGeom prst="ellipse">
              <a:avLst/>
            </a:prstGeom>
            <a:solidFill>
              <a:schemeClr val="bg1">
                <a:lumMod val="75000"/>
              </a:schemeClr>
            </a:solidFill>
            <a:ln w="19050">
              <a:noFill/>
              <a:round/>
              <a:headEnd/>
              <a:tailEnd type="none" w="sm" len="lg"/>
            </a:ln>
          </p:spPr>
          <p:txBody>
            <a:bodyPr wrap="none" anchor="ctr"/>
            <a:lstStyle/>
            <a:p>
              <a:pPr>
                <a:defRPr/>
              </a:pPr>
              <a:endParaRPr lang="en-US"/>
            </a:p>
          </p:txBody>
        </p:sp>
        <p:sp>
          <p:nvSpPr>
            <p:cNvPr id="6" name="Freeform 6"/>
            <p:cNvSpPr>
              <a:spLocks noChangeAspect="1"/>
            </p:cNvSpPr>
            <p:nvPr/>
          </p:nvSpPr>
          <p:spPr bwMode="auto">
            <a:xfrm>
              <a:off x="4241" y="826"/>
              <a:ext cx="1039" cy="1248"/>
            </a:xfrm>
            <a:custGeom>
              <a:avLst/>
              <a:gdLst>
                <a:gd name="T0" fmla="*/ 0 w 1068"/>
                <a:gd name="T1" fmla="*/ 0 h 1234"/>
                <a:gd name="T2" fmla="*/ 1068 w 1068"/>
                <a:gd name="T3" fmla="*/ 480 h 1234"/>
                <a:gd name="T4" fmla="*/ 550 w 1068"/>
                <a:gd name="T5" fmla="*/ 1234 h 1234"/>
                <a:gd name="T6" fmla="*/ 0 w 1068"/>
                <a:gd name="T7" fmla="*/ 0 h 1234"/>
                <a:gd name="T8" fmla="*/ 0 60000 65536"/>
                <a:gd name="T9" fmla="*/ 0 60000 65536"/>
                <a:gd name="T10" fmla="*/ 0 60000 65536"/>
                <a:gd name="T11" fmla="*/ 0 60000 65536"/>
                <a:gd name="T12" fmla="*/ 0 w 1068"/>
                <a:gd name="T13" fmla="*/ 0 h 1234"/>
                <a:gd name="T14" fmla="*/ 1068 w 1068"/>
                <a:gd name="T15" fmla="*/ 1234 h 1234"/>
                <a:gd name="connsiteX0" fmla="*/ 0 w 10000"/>
                <a:gd name="connsiteY0" fmla="*/ 0 h 10032"/>
                <a:gd name="connsiteX1" fmla="*/ 10000 w 10000"/>
                <a:gd name="connsiteY1" fmla="*/ 3890 h 10032"/>
                <a:gd name="connsiteX2" fmla="*/ 5449 w 10000"/>
                <a:gd name="connsiteY2" fmla="*/ 10032 h 10032"/>
                <a:gd name="connsiteX3" fmla="*/ 0 w 10000"/>
                <a:gd name="connsiteY3" fmla="*/ 0 h 10032"/>
                <a:gd name="connsiteX0" fmla="*/ 0 w 9944"/>
                <a:gd name="connsiteY0" fmla="*/ 0 h 10032"/>
                <a:gd name="connsiteX1" fmla="*/ 9944 w 9944"/>
                <a:gd name="connsiteY1" fmla="*/ 3809 h 10032"/>
                <a:gd name="connsiteX2" fmla="*/ 5449 w 9944"/>
                <a:gd name="connsiteY2" fmla="*/ 10032 h 10032"/>
                <a:gd name="connsiteX3" fmla="*/ 0 w 9944"/>
                <a:gd name="connsiteY3" fmla="*/ 0 h 10032"/>
                <a:gd name="connsiteX0" fmla="*/ 0 w 10000"/>
                <a:gd name="connsiteY0" fmla="*/ 0 h 10000"/>
                <a:gd name="connsiteX1" fmla="*/ 10000 w 10000"/>
                <a:gd name="connsiteY1" fmla="*/ 3797 h 10000"/>
                <a:gd name="connsiteX2" fmla="*/ 5480 w 10000"/>
                <a:gd name="connsiteY2" fmla="*/ 10000 h 10000"/>
                <a:gd name="connsiteX3" fmla="*/ 57 w 10000"/>
                <a:gd name="connsiteY3" fmla="*/ 307 h 10000"/>
                <a:gd name="connsiteX0" fmla="*/ 0 w 10000"/>
                <a:gd name="connsiteY0" fmla="*/ 0 h 10081"/>
                <a:gd name="connsiteX1" fmla="*/ 10000 w 10000"/>
                <a:gd name="connsiteY1" fmla="*/ 3797 h 10081"/>
                <a:gd name="connsiteX2" fmla="*/ 5640 w 10000"/>
                <a:gd name="connsiteY2" fmla="*/ 10081 h 10081"/>
                <a:gd name="connsiteX3" fmla="*/ 57 w 10000"/>
                <a:gd name="connsiteY3" fmla="*/ 307 h 10081"/>
                <a:gd name="connsiteX0" fmla="*/ 0 w 10000"/>
                <a:gd name="connsiteY0" fmla="*/ 0 h 10081"/>
                <a:gd name="connsiteX1" fmla="*/ 10000 w 10000"/>
                <a:gd name="connsiteY1" fmla="*/ 3797 h 10081"/>
                <a:gd name="connsiteX2" fmla="*/ 5188 w 10000"/>
                <a:gd name="connsiteY2" fmla="*/ 10081 h 10081"/>
                <a:gd name="connsiteX3" fmla="*/ 57 w 10000"/>
                <a:gd name="connsiteY3" fmla="*/ 307 h 10081"/>
                <a:gd name="connsiteX0" fmla="*/ 0 w 10000"/>
                <a:gd name="connsiteY0" fmla="*/ 0 h 10081"/>
                <a:gd name="connsiteX1" fmla="*/ 10000 w 10000"/>
                <a:gd name="connsiteY1" fmla="*/ 3797 h 10081"/>
                <a:gd name="connsiteX2" fmla="*/ 5188 w 10000"/>
                <a:gd name="connsiteY2" fmla="*/ 10081 h 10081"/>
                <a:gd name="connsiteX0" fmla="*/ 0 w 9783"/>
                <a:gd name="connsiteY0" fmla="*/ 0 h 10081"/>
                <a:gd name="connsiteX1" fmla="*/ 9783 w 9783"/>
                <a:gd name="connsiteY1" fmla="*/ 3797 h 10081"/>
                <a:gd name="connsiteX2" fmla="*/ 4971 w 9783"/>
                <a:gd name="connsiteY2" fmla="*/ 10081 h 10081"/>
              </a:gdLst>
              <a:ahLst/>
              <a:cxnLst>
                <a:cxn ang="0">
                  <a:pos x="connsiteX0" y="connsiteY0"/>
                </a:cxn>
                <a:cxn ang="0">
                  <a:pos x="connsiteX1" y="connsiteY1"/>
                </a:cxn>
                <a:cxn ang="0">
                  <a:pos x="connsiteX2" y="connsiteY2"/>
                </a:cxn>
              </a:cxnLst>
              <a:rect l="l" t="t" r="r" b="b"/>
              <a:pathLst>
                <a:path w="9783" h="10081">
                  <a:moveTo>
                    <a:pt x="0" y="0"/>
                  </a:moveTo>
                  <a:lnTo>
                    <a:pt x="9783" y="3797"/>
                  </a:lnTo>
                  <a:lnTo>
                    <a:pt x="4971" y="10081"/>
                  </a:lnTo>
                </a:path>
              </a:pathLst>
            </a:custGeom>
            <a:solidFill>
              <a:schemeClr val="bg1">
                <a:lumMod val="95000"/>
                <a:alpha val="50000"/>
              </a:schemeClr>
            </a:solidFill>
            <a:ln w="19050" cap="flat" cmpd="sng">
              <a:noFill/>
              <a:prstDash val="solid"/>
              <a:round/>
              <a:headEnd type="none" w="med" len="med"/>
              <a:tailEnd type="none" w="sm" len="lg"/>
            </a:ln>
          </p:spPr>
          <p:txBody>
            <a:bodyPr wrap="none" anchor="ctr"/>
            <a:lstStyle/>
            <a:p>
              <a:pPr>
                <a:defRPr/>
              </a:pPr>
              <a:endParaRPr lang="en-US"/>
            </a:p>
          </p:txBody>
        </p:sp>
        <p:sp>
          <p:nvSpPr>
            <p:cNvPr id="12299" name="Freeform 9"/>
            <p:cNvSpPr>
              <a:spLocks/>
            </p:cNvSpPr>
            <p:nvPr/>
          </p:nvSpPr>
          <p:spPr bwMode="auto">
            <a:xfrm>
              <a:off x="3984" y="632"/>
              <a:ext cx="1262" cy="1722"/>
            </a:xfrm>
            <a:custGeom>
              <a:avLst/>
              <a:gdLst>
                <a:gd name="T0" fmla="*/ 0 w 1262"/>
                <a:gd name="T1" fmla="*/ 0 h 1722"/>
                <a:gd name="T2" fmla="*/ 1 w 1262"/>
                <a:gd name="T3" fmla="*/ 1722 h 1722"/>
                <a:gd name="T4" fmla="*/ 1262 w 1262"/>
                <a:gd name="T5" fmla="*/ 1722 h 1722"/>
                <a:gd name="T6" fmla="*/ 0 60000 65536"/>
                <a:gd name="T7" fmla="*/ 0 60000 65536"/>
                <a:gd name="T8" fmla="*/ 0 60000 65536"/>
                <a:gd name="T9" fmla="*/ 0 w 1262"/>
                <a:gd name="T10" fmla="*/ 0 h 1722"/>
                <a:gd name="T11" fmla="*/ 1262 w 1262"/>
                <a:gd name="T12" fmla="*/ 1722 h 1722"/>
              </a:gdLst>
              <a:ahLst/>
              <a:cxnLst>
                <a:cxn ang="T6">
                  <a:pos x="T0" y="T1"/>
                </a:cxn>
                <a:cxn ang="T7">
                  <a:pos x="T2" y="T3"/>
                </a:cxn>
                <a:cxn ang="T8">
                  <a:pos x="T4" y="T5"/>
                </a:cxn>
              </a:cxnLst>
              <a:rect l="T9" t="T10" r="T11" b="T12"/>
              <a:pathLst>
                <a:path w="1262" h="1722">
                  <a:moveTo>
                    <a:pt x="0" y="0"/>
                  </a:moveTo>
                  <a:lnTo>
                    <a:pt x="1" y="1722"/>
                  </a:lnTo>
                  <a:lnTo>
                    <a:pt x="1262" y="1722"/>
                  </a:lnTo>
                </a:path>
              </a:pathLst>
            </a:custGeom>
            <a:noFill/>
            <a:ln w="19050" cap="flat" cmpd="sng">
              <a:solidFill>
                <a:srgbClr val="993300"/>
              </a:solidFill>
              <a:prstDash val="solid"/>
              <a:round/>
              <a:headEnd type="none" w="med" len="med"/>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0" name="Text Box 10"/>
            <p:cNvSpPr txBox="1">
              <a:spLocks noChangeAspect="1" noChangeArrowheads="1"/>
            </p:cNvSpPr>
            <p:nvPr/>
          </p:nvSpPr>
          <p:spPr bwMode="auto">
            <a:xfrm>
              <a:off x="5232" y="220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x</a:t>
              </a:r>
            </a:p>
          </p:txBody>
        </p:sp>
        <p:sp>
          <p:nvSpPr>
            <p:cNvPr id="12301" name="Text Box 11"/>
            <p:cNvSpPr txBox="1">
              <a:spLocks noChangeAspect="1" noChangeArrowheads="1"/>
            </p:cNvSpPr>
            <p:nvPr/>
          </p:nvSpPr>
          <p:spPr bwMode="auto">
            <a:xfrm>
              <a:off x="3905" y="356"/>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y</a:t>
              </a:r>
            </a:p>
          </p:txBody>
        </p:sp>
        <p:sp>
          <p:nvSpPr>
            <p:cNvPr id="12302" name="Text Box 18"/>
            <p:cNvSpPr txBox="1">
              <a:spLocks noChangeArrowheads="1"/>
            </p:cNvSpPr>
            <p:nvPr/>
          </p:nvSpPr>
          <p:spPr bwMode="auto">
            <a:xfrm>
              <a:off x="5255" y="1164"/>
              <a:ext cx="2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2</a:t>
              </a:r>
            </a:p>
          </p:txBody>
        </p:sp>
        <p:sp>
          <p:nvSpPr>
            <p:cNvPr id="12303" name="Text Box 19"/>
            <p:cNvSpPr txBox="1">
              <a:spLocks noChangeArrowheads="1"/>
            </p:cNvSpPr>
            <p:nvPr/>
          </p:nvSpPr>
          <p:spPr bwMode="auto">
            <a:xfrm>
              <a:off x="4024" y="684"/>
              <a:ext cx="2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3</a:t>
              </a:r>
            </a:p>
          </p:txBody>
        </p:sp>
        <p:sp>
          <p:nvSpPr>
            <p:cNvPr id="12" name="Oval 14"/>
            <p:cNvSpPr>
              <a:spLocks noChangeAspect="1" noChangeArrowheads="1"/>
            </p:cNvSpPr>
            <p:nvPr/>
          </p:nvSpPr>
          <p:spPr bwMode="auto">
            <a:xfrm>
              <a:off x="4769" y="1258"/>
              <a:ext cx="104" cy="104"/>
            </a:xfrm>
            <a:prstGeom prst="ellipse">
              <a:avLst/>
            </a:prstGeom>
            <a:solidFill>
              <a:schemeClr val="bg1">
                <a:lumMod val="75000"/>
              </a:schemeClr>
            </a:solidFill>
            <a:ln w="19050">
              <a:noFill/>
              <a:round/>
              <a:headEnd/>
              <a:tailEnd type="none" w="sm" len="lg"/>
            </a:ln>
          </p:spPr>
          <p:txBody>
            <a:bodyPr wrap="none" anchor="ctr"/>
            <a:lstStyle/>
            <a:p>
              <a:pPr>
                <a:defRPr/>
              </a:pPr>
              <a:endParaRPr lang="en-US"/>
            </a:p>
          </p:txBody>
        </p:sp>
        <p:sp>
          <p:nvSpPr>
            <p:cNvPr id="12305" name="Text Box 27"/>
            <p:cNvSpPr txBox="1">
              <a:spLocks noChangeArrowheads="1"/>
            </p:cNvSpPr>
            <p:nvPr/>
          </p:nvSpPr>
          <p:spPr bwMode="auto">
            <a:xfrm>
              <a:off x="4656" y="2064"/>
              <a:ext cx="2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1</a:t>
              </a:r>
            </a:p>
          </p:txBody>
        </p:sp>
        <p:sp>
          <p:nvSpPr>
            <p:cNvPr id="12306" name="Text Box 22"/>
            <p:cNvSpPr txBox="1">
              <a:spLocks noChangeArrowheads="1"/>
            </p:cNvSpPr>
            <p:nvPr/>
          </p:nvSpPr>
          <p:spPr bwMode="auto">
            <a:xfrm>
              <a:off x="4852" y="1162"/>
              <a:ext cx="2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P</a:t>
              </a:r>
              <a:endParaRPr lang="en-US" sz="2000" baseline="-25000"/>
            </a:p>
          </p:txBody>
        </p:sp>
        <p:sp>
          <p:nvSpPr>
            <p:cNvPr id="12307" name="Freeform 25"/>
            <p:cNvSpPr>
              <a:spLocks/>
            </p:cNvSpPr>
            <p:nvPr/>
          </p:nvSpPr>
          <p:spPr bwMode="auto">
            <a:xfrm>
              <a:off x="4769" y="1306"/>
              <a:ext cx="48" cy="768"/>
            </a:xfrm>
            <a:custGeom>
              <a:avLst/>
              <a:gdLst>
                <a:gd name="T0" fmla="*/ 0 w 14769"/>
                <a:gd name="T1" fmla="*/ 5 h 10000"/>
                <a:gd name="T2" fmla="*/ 0 w 14769"/>
                <a:gd name="T3" fmla="*/ 0 h 10000"/>
                <a:gd name="T4" fmla="*/ 0 60000 65536"/>
                <a:gd name="T5" fmla="*/ 0 60000 65536"/>
              </a:gdLst>
              <a:ahLst/>
              <a:cxnLst>
                <a:cxn ang="T4">
                  <a:pos x="T0" y="T1"/>
                </a:cxn>
                <a:cxn ang="T5">
                  <a:pos x="T2" y="T3"/>
                </a:cxn>
              </a:cxnLst>
              <a:rect l="0" t="0" r="r" b="b"/>
              <a:pathLst>
                <a:path w="14769" h="10000">
                  <a:moveTo>
                    <a:pt x="0" y="10000"/>
                  </a:moveTo>
                  <a:lnTo>
                    <a:pt x="14769" y="0"/>
                  </a:lnTo>
                </a:path>
              </a:pathLst>
            </a:custGeom>
            <a:noFill/>
            <a:ln w="38100" cap="flat" cmpd="sng">
              <a:solidFill>
                <a:srgbClr val="CC3300"/>
              </a:solidFill>
              <a:prstDash val="solid"/>
              <a:round/>
              <a:headEnd type="none" w="med" len="med"/>
              <a:tailEnd type="triangle" w="sm"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8" name="Freeform 23"/>
            <p:cNvSpPr>
              <a:spLocks/>
            </p:cNvSpPr>
            <p:nvPr/>
          </p:nvSpPr>
          <p:spPr bwMode="auto">
            <a:xfrm>
              <a:off x="4241" y="824"/>
              <a:ext cx="1043" cy="478"/>
            </a:xfrm>
            <a:custGeom>
              <a:avLst/>
              <a:gdLst>
                <a:gd name="T0" fmla="*/ 11 w 10000"/>
                <a:gd name="T1" fmla="*/ 1 h 9876"/>
                <a:gd name="T2" fmla="*/ 0 w 10000"/>
                <a:gd name="T3" fmla="*/ 0 h 9876"/>
                <a:gd name="T4" fmla="*/ 0 60000 65536"/>
                <a:gd name="T5" fmla="*/ 0 60000 65536"/>
              </a:gdLst>
              <a:ahLst/>
              <a:cxnLst>
                <a:cxn ang="T4">
                  <a:pos x="T0" y="T1"/>
                </a:cxn>
                <a:cxn ang="T5">
                  <a:pos x="T2" y="T3"/>
                </a:cxn>
              </a:cxnLst>
              <a:rect l="0" t="0" r="r" b="b"/>
              <a:pathLst>
                <a:path w="10000" h="9876">
                  <a:moveTo>
                    <a:pt x="10000" y="9876"/>
                  </a:moveTo>
                  <a:lnTo>
                    <a:pt x="0" y="0"/>
                  </a:lnTo>
                </a:path>
              </a:pathLst>
            </a:custGeom>
            <a:noFill/>
            <a:ln w="19050" cap="flat" cmpd="sng">
              <a:solidFill>
                <a:srgbClr val="333399"/>
              </a:solidFill>
              <a:prstDash val="solid"/>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9" name="Freeform 21"/>
            <p:cNvSpPr>
              <a:spLocks/>
            </p:cNvSpPr>
            <p:nvPr/>
          </p:nvSpPr>
          <p:spPr bwMode="auto">
            <a:xfrm>
              <a:off x="4769" y="1296"/>
              <a:ext cx="511" cy="778"/>
            </a:xfrm>
            <a:custGeom>
              <a:avLst/>
              <a:gdLst>
                <a:gd name="T0" fmla="*/ 0 w 15111"/>
                <a:gd name="T1" fmla="*/ 2 h 15065"/>
                <a:gd name="T2" fmla="*/ 1 w 15111"/>
                <a:gd name="T3" fmla="*/ 0 h 15065"/>
                <a:gd name="T4" fmla="*/ 0 60000 65536"/>
                <a:gd name="T5" fmla="*/ 0 60000 65536"/>
              </a:gdLst>
              <a:ahLst/>
              <a:cxnLst>
                <a:cxn ang="T4">
                  <a:pos x="T0" y="T1"/>
                </a:cxn>
                <a:cxn ang="T5">
                  <a:pos x="T2" y="T3"/>
                </a:cxn>
              </a:cxnLst>
              <a:rect l="0" t="0" r="r" b="b"/>
              <a:pathLst>
                <a:path w="15111" h="15065">
                  <a:moveTo>
                    <a:pt x="0" y="15065"/>
                  </a:moveTo>
                  <a:lnTo>
                    <a:pt x="15111" y="0"/>
                  </a:lnTo>
                </a:path>
              </a:pathLst>
            </a:custGeom>
            <a:noFill/>
            <a:ln w="19050" cap="flat" cmpd="sng">
              <a:solidFill>
                <a:srgbClr val="333399"/>
              </a:solidFill>
              <a:prstDash val="solid"/>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0" name="Text Box 22"/>
            <p:cNvSpPr txBox="1">
              <a:spLocks noChangeArrowheads="1"/>
            </p:cNvSpPr>
            <p:nvPr/>
          </p:nvSpPr>
          <p:spPr bwMode="auto">
            <a:xfrm>
              <a:off x="5236" y="1678"/>
              <a:ext cx="2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P</a:t>
              </a:r>
              <a:endParaRPr lang="en-US" sz="2000" baseline="-25000"/>
            </a:p>
          </p:txBody>
        </p:sp>
        <p:sp>
          <p:nvSpPr>
            <p:cNvPr id="12311" name="Freeform 25"/>
            <p:cNvSpPr>
              <a:spLocks/>
            </p:cNvSpPr>
            <p:nvPr/>
          </p:nvSpPr>
          <p:spPr bwMode="auto">
            <a:xfrm>
              <a:off x="4769" y="1834"/>
              <a:ext cx="432" cy="240"/>
            </a:xfrm>
            <a:custGeom>
              <a:avLst/>
              <a:gdLst>
                <a:gd name="T0" fmla="*/ 0 w 10000"/>
                <a:gd name="T1" fmla="*/ 0 h 10000"/>
                <a:gd name="T2" fmla="*/ 1 w 10000"/>
                <a:gd name="T3" fmla="*/ 0 h 10000"/>
                <a:gd name="T4" fmla="*/ 0 60000 65536"/>
                <a:gd name="T5" fmla="*/ 0 60000 65536"/>
              </a:gdLst>
              <a:ahLst/>
              <a:cxnLst>
                <a:cxn ang="T4">
                  <a:pos x="T0" y="T1"/>
                </a:cxn>
                <a:cxn ang="T5">
                  <a:pos x="T2" y="T3"/>
                </a:cxn>
              </a:cxnLst>
              <a:rect l="0" t="0" r="r" b="b"/>
              <a:pathLst>
                <a:path w="10000" h="10000">
                  <a:moveTo>
                    <a:pt x="0" y="10000"/>
                  </a:moveTo>
                  <a:lnTo>
                    <a:pt x="10000" y="0"/>
                  </a:lnTo>
                </a:path>
              </a:pathLst>
            </a:custGeom>
            <a:noFill/>
            <a:ln w="38100" cap="flat" cmpd="sng">
              <a:solidFill>
                <a:srgbClr val="CC3300"/>
              </a:solidFill>
              <a:prstDash val="solid"/>
              <a:round/>
              <a:headEnd type="none" w="med" len="med"/>
              <a:tailEnd type="triangle" w="sm"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2" name="Freeform 23"/>
            <p:cNvSpPr>
              <a:spLocks/>
            </p:cNvSpPr>
            <p:nvPr/>
          </p:nvSpPr>
          <p:spPr bwMode="auto">
            <a:xfrm flipH="1" flipV="1">
              <a:off x="4241" y="826"/>
              <a:ext cx="528" cy="1248"/>
            </a:xfrm>
            <a:custGeom>
              <a:avLst/>
              <a:gdLst>
                <a:gd name="T0" fmla="*/ 127 w 1076"/>
                <a:gd name="T1" fmla="*/ 8298 h 484"/>
                <a:gd name="T2" fmla="*/ 0 w 1076"/>
                <a:gd name="T3" fmla="*/ 0 h 484"/>
                <a:gd name="T4" fmla="*/ 0 60000 65536"/>
                <a:gd name="T5" fmla="*/ 0 60000 65536"/>
                <a:gd name="T6" fmla="*/ 0 w 1076"/>
                <a:gd name="T7" fmla="*/ 0 h 484"/>
                <a:gd name="T8" fmla="*/ 1076 w 1076"/>
                <a:gd name="T9" fmla="*/ 484 h 484"/>
              </a:gdLst>
              <a:ahLst/>
              <a:cxnLst>
                <a:cxn ang="T4">
                  <a:pos x="T0" y="T1"/>
                </a:cxn>
                <a:cxn ang="T5">
                  <a:pos x="T2" y="T3"/>
                </a:cxn>
              </a:cxnLst>
              <a:rect l="T6" t="T7" r="T8" b="T9"/>
              <a:pathLst>
                <a:path w="1076" h="484">
                  <a:moveTo>
                    <a:pt x="1076" y="484"/>
                  </a:moveTo>
                  <a:lnTo>
                    <a:pt x="0" y="0"/>
                  </a:lnTo>
                </a:path>
              </a:pathLst>
            </a:custGeom>
            <a:noFill/>
            <a:ln w="19050" cap="flat" cmpd="sng">
              <a:solidFill>
                <a:srgbClr val="333399"/>
              </a:solidFill>
              <a:prstDash val="solid"/>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Text Box 22"/>
            <p:cNvSpPr txBox="1">
              <a:spLocks noChangeArrowheads="1"/>
            </p:cNvSpPr>
            <p:nvPr/>
          </p:nvSpPr>
          <p:spPr bwMode="auto">
            <a:xfrm>
              <a:off x="4974" y="1498"/>
              <a:ext cx="173" cy="217"/>
            </a:xfrm>
            <a:prstGeom prst="rect">
              <a:avLst/>
            </a:prstGeom>
            <a:solidFill>
              <a:schemeClr val="accent3"/>
            </a:solidFill>
            <a:ln w="19050">
              <a:noFill/>
              <a:miter lim="800000"/>
              <a:headEnd/>
              <a:tailEnd type="none" w="sm" len="lg"/>
            </a:ln>
          </p:spPr>
          <p:txBody>
            <a:bodyPr wrap="none" lIns="18288" tIns="18288" rIns="18288" bIns="18288">
              <a:spAutoFit/>
            </a:bodyPr>
            <a:lstStyle/>
            <a:p>
              <a:pPr>
                <a:defRPr/>
              </a:pPr>
              <a:r>
                <a:rPr lang="en-US" sz="2000"/>
                <a:t>E</a:t>
              </a:r>
              <a:r>
                <a:rPr lang="en-US" sz="2000" baseline="-25000"/>
                <a:t>1</a:t>
              </a:r>
            </a:p>
          </p:txBody>
        </p:sp>
        <p:sp>
          <p:nvSpPr>
            <p:cNvPr id="22" name="Text Box 22"/>
            <p:cNvSpPr txBox="1">
              <a:spLocks noChangeArrowheads="1"/>
            </p:cNvSpPr>
            <p:nvPr/>
          </p:nvSpPr>
          <p:spPr bwMode="auto">
            <a:xfrm>
              <a:off x="4721" y="1546"/>
              <a:ext cx="171" cy="217"/>
            </a:xfrm>
            <a:prstGeom prst="rect">
              <a:avLst/>
            </a:prstGeom>
            <a:solidFill>
              <a:schemeClr val="accent3"/>
            </a:solidFill>
            <a:ln w="19050">
              <a:noFill/>
              <a:miter lim="800000"/>
              <a:headEnd/>
              <a:tailEnd type="none" w="sm" len="lg"/>
            </a:ln>
          </p:spPr>
          <p:txBody>
            <a:bodyPr wrap="none" lIns="18288" tIns="18288" rIns="18288" bIns="18288">
              <a:spAutoFit/>
            </a:bodyPr>
            <a:lstStyle/>
            <a:p>
              <a:pPr>
                <a:defRPr/>
              </a:pPr>
              <a:r>
                <a:rPr lang="en-US" sz="2000"/>
                <a:t>P</a:t>
              </a:r>
              <a:r>
                <a:rPr lang="en-US" sz="2000" baseline="-25000"/>
                <a:t>1</a:t>
              </a:r>
            </a:p>
          </p:txBody>
        </p:sp>
        <p:sp>
          <p:nvSpPr>
            <p:cNvPr id="23" name="Text Box 22"/>
            <p:cNvSpPr txBox="1">
              <a:spLocks noChangeArrowheads="1"/>
            </p:cNvSpPr>
            <p:nvPr/>
          </p:nvSpPr>
          <p:spPr bwMode="auto">
            <a:xfrm>
              <a:off x="4603" y="934"/>
              <a:ext cx="191" cy="217"/>
            </a:xfrm>
            <a:prstGeom prst="rect">
              <a:avLst/>
            </a:prstGeom>
            <a:solidFill>
              <a:schemeClr val="accent3"/>
            </a:solidFill>
            <a:ln w="19050">
              <a:noFill/>
              <a:miter lim="800000"/>
              <a:headEnd/>
              <a:tailEnd type="none" w="sm" len="lg"/>
            </a:ln>
          </p:spPr>
          <p:txBody>
            <a:bodyPr wrap="none" lIns="18288" tIns="18288" rIns="18288" bIns="18288">
              <a:spAutoFit/>
            </a:bodyPr>
            <a:lstStyle/>
            <a:p>
              <a:pPr>
                <a:defRPr/>
              </a:pPr>
              <a:r>
                <a:rPr lang="en-US" sz="2000"/>
                <a:t>E</a:t>
              </a:r>
              <a:r>
                <a:rPr lang="en-US" sz="2000" baseline="-25000"/>
                <a:t>2</a:t>
              </a:r>
            </a:p>
          </p:txBody>
        </p:sp>
        <p:sp>
          <p:nvSpPr>
            <p:cNvPr id="24" name="Text Box 22"/>
            <p:cNvSpPr txBox="1">
              <a:spLocks noChangeArrowheads="1"/>
            </p:cNvSpPr>
            <p:nvPr/>
          </p:nvSpPr>
          <p:spPr bwMode="auto">
            <a:xfrm>
              <a:off x="4323" y="1154"/>
              <a:ext cx="191" cy="217"/>
            </a:xfrm>
            <a:prstGeom prst="rect">
              <a:avLst/>
            </a:prstGeom>
            <a:solidFill>
              <a:schemeClr val="accent3"/>
            </a:solidFill>
            <a:ln w="19050">
              <a:noFill/>
              <a:miter lim="800000"/>
              <a:headEnd/>
              <a:tailEnd type="none" w="sm" len="lg"/>
            </a:ln>
          </p:spPr>
          <p:txBody>
            <a:bodyPr wrap="none" lIns="18288" tIns="18288" rIns="18288" bIns="18288">
              <a:spAutoFit/>
            </a:bodyPr>
            <a:lstStyle/>
            <a:p>
              <a:pPr>
                <a:defRPr/>
              </a:pPr>
              <a:r>
                <a:rPr lang="en-US" sz="2000"/>
                <a:t>E</a:t>
              </a:r>
              <a:r>
                <a:rPr lang="en-US" sz="2000" baseline="-25000"/>
                <a:t>3</a:t>
              </a:r>
            </a:p>
          </p:txBody>
        </p:sp>
      </p:grpSp>
      <p:sp>
        <p:nvSpPr>
          <p:cNvPr id="25" name="Text Box 28"/>
          <p:cNvSpPr txBox="1">
            <a:spLocks noChangeArrowheads="1"/>
          </p:cNvSpPr>
          <p:nvPr/>
        </p:nvSpPr>
        <p:spPr bwMode="auto">
          <a:xfrm>
            <a:off x="914400" y="1930400"/>
            <a:ext cx="4800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r>
              <a:rPr lang="en-US" sz="1800">
                <a:solidFill>
                  <a:schemeClr val="tx1"/>
                </a:solidFill>
              </a:rPr>
              <a:t>Define:</a:t>
            </a:r>
          </a:p>
          <a:p>
            <a:pPr algn="l" eaLnBrk="1" hangingPunct="1"/>
            <a:r>
              <a:rPr lang="en-US" sz="1800" b="1"/>
              <a:t>E</a:t>
            </a:r>
            <a:r>
              <a:rPr lang="en-US" sz="1800" baseline="-25000"/>
              <a:t>i</a:t>
            </a:r>
            <a:r>
              <a:rPr lang="en-US" sz="1800"/>
              <a:t>   </a:t>
            </a:r>
            <a:r>
              <a:rPr lang="en-US" sz="1800" i="1"/>
              <a:t>Edge vector</a:t>
            </a:r>
            <a:r>
              <a:rPr lang="en-US" sz="1800"/>
              <a:t>, vertex(i)-to-next(i+1)</a:t>
            </a:r>
          </a:p>
          <a:p>
            <a:pPr algn="l" eaLnBrk="1" hangingPunct="1"/>
            <a:r>
              <a:rPr lang="en-US" sz="1800" b="1"/>
              <a:t>P</a:t>
            </a:r>
            <a:r>
              <a:rPr lang="en-US" sz="1800" baseline="-25000"/>
              <a:t>i</a:t>
            </a:r>
            <a:r>
              <a:rPr lang="en-US" sz="1800"/>
              <a:t>   </a:t>
            </a:r>
            <a:r>
              <a:rPr lang="en-US" sz="1800" i="1"/>
              <a:t>Point vector</a:t>
            </a:r>
            <a:r>
              <a:rPr lang="en-US" sz="1800"/>
              <a:t>, vertex(i)-to-point (P)</a:t>
            </a:r>
          </a:p>
          <a:p>
            <a:pPr algn="l" eaLnBrk="1" hangingPunct="1"/>
            <a:r>
              <a:rPr lang="en-US" sz="1800" b="1"/>
              <a:t>z</a:t>
            </a:r>
            <a:r>
              <a:rPr lang="en-US" sz="1800"/>
              <a:t>    </a:t>
            </a:r>
            <a:r>
              <a:rPr lang="en-US" sz="1800" i="1"/>
              <a:t>Unit vector </a:t>
            </a:r>
            <a:r>
              <a:rPr lang="en-US" sz="1800"/>
              <a:t>out of the page</a:t>
            </a:r>
          </a:p>
          <a:p>
            <a:pPr algn="l" eaLnBrk="1" hangingPunct="1"/>
            <a:endParaRPr lang="en-US" sz="1800"/>
          </a:p>
          <a:p>
            <a:pPr algn="l" eaLnBrk="1" hangingPunct="1"/>
            <a:r>
              <a:rPr lang="en-US" sz="1800"/>
              <a:t>Observe:</a:t>
            </a:r>
          </a:p>
          <a:p>
            <a:pPr algn="l" eaLnBrk="1" hangingPunct="1"/>
            <a:r>
              <a:rPr lang="en-US" sz="1800"/>
              <a:t>(P)  inside:   </a:t>
            </a:r>
            <a:r>
              <a:rPr lang="en-US" sz="1800" b="1"/>
              <a:t>E</a:t>
            </a:r>
            <a:r>
              <a:rPr lang="en-US" sz="1800" baseline="-25000"/>
              <a:t>1</a:t>
            </a:r>
            <a:r>
              <a:rPr lang="en-US" sz="1800"/>
              <a:t> x </a:t>
            </a:r>
            <a:r>
              <a:rPr lang="en-US" sz="1800" b="1"/>
              <a:t>P</a:t>
            </a:r>
            <a:r>
              <a:rPr lang="en-US" sz="1800" baseline="-25000"/>
              <a:t>1</a:t>
            </a:r>
            <a:r>
              <a:rPr lang="en-US" sz="1800"/>
              <a:t> points </a:t>
            </a:r>
            <a:r>
              <a:rPr lang="en-US" sz="1800" i="1"/>
              <a:t>out</a:t>
            </a:r>
            <a:r>
              <a:rPr lang="en-US" sz="1800"/>
              <a:t> of the page</a:t>
            </a:r>
          </a:p>
          <a:p>
            <a:pPr algn="l" eaLnBrk="1" hangingPunct="1"/>
            <a:r>
              <a:rPr lang="en-US" sz="1800"/>
              <a:t>(P)  outside: </a:t>
            </a:r>
            <a:r>
              <a:rPr lang="en-US" sz="1800" b="1"/>
              <a:t>E</a:t>
            </a:r>
            <a:r>
              <a:rPr lang="en-US" sz="1800" baseline="-25000"/>
              <a:t>1 </a:t>
            </a:r>
            <a:r>
              <a:rPr lang="en-US" sz="1800"/>
              <a:t>x </a:t>
            </a:r>
            <a:r>
              <a:rPr lang="en-US" sz="1800" b="1"/>
              <a:t>P</a:t>
            </a:r>
            <a:r>
              <a:rPr lang="en-US" sz="1800" baseline="-25000"/>
              <a:t>1</a:t>
            </a:r>
            <a:r>
              <a:rPr lang="en-US" sz="1800"/>
              <a:t> points </a:t>
            </a:r>
            <a:r>
              <a:rPr lang="en-US" sz="1800" i="1"/>
              <a:t>into</a:t>
            </a:r>
            <a:r>
              <a:rPr lang="en-US" sz="1800"/>
              <a:t> the page</a:t>
            </a:r>
          </a:p>
          <a:p>
            <a:pPr algn="l" eaLnBrk="1" hangingPunct="1"/>
            <a:endParaRPr lang="en-US" sz="1800"/>
          </a:p>
          <a:p>
            <a:pPr algn="l" eaLnBrk="1" hangingPunct="1"/>
            <a:r>
              <a:rPr lang="en-US" sz="1800"/>
              <a:t>Therefore:</a:t>
            </a:r>
          </a:p>
          <a:p>
            <a:pPr algn="l" eaLnBrk="1" hangingPunct="1"/>
            <a:endParaRPr lang="en-US" sz="1800"/>
          </a:p>
          <a:p>
            <a:pPr algn="l" eaLnBrk="1" hangingPunct="1"/>
            <a:r>
              <a:rPr lang="en-US" sz="1800"/>
              <a:t>Point (P) is outside if, for any vertex (i),</a:t>
            </a:r>
          </a:p>
          <a:p>
            <a:pPr algn="l" eaLnBrk="1" hangingPunct="1"/>
            <a:r>
              <a:rPr lang="en-US" sz="1800"/>
              <a:t>( </a:t>
            </a:r>
            <a:r>
              <a:rPr lang="en-US" sz="1800" b="1"/>
              <a:t>E</a:t>
            </a:r>
            <a:r>
              <a:rPr lang="en-US" sz="1800" baseline="-25000"/>
              <a:t>i</a:t>
            </a:r>
            <a:r>
              <a:rPr lang="en-US" sz="1800"/>
              <a:t> x </a:t>
            </a:r>
            <a:r>
              <a:rPr lang="en-US" sz="1800" b="1"/>
              <a:t>P</a:t>
            </a:r>
            <a:r>
              <a:rPr lang="en-US" sz="1800" baseline="-25000"/>
              <a:t>i </a:t>
            </a:r>
            <a:r>
              <a:rPr lang="en-US" sz="1800"/>
              <a:t>) ● k  &lt; 0</a:t>
            </a:r>
          </a:p>
          <a:p>
            <a:pPr algn="l" eaLnBrk="1" hangingPunct="1"/>
            <a:endParaRPr lang="en-US" sz="1800"/>
          </a:p>
        </p:txBody>
      </p:sp>
      <p:sp>
        <p:nvSpPr>
          <p:cNvPr id="26" name="TextBox 25"/>
          <p:cNvSpPr txBox="1"/>
          <p:nvPr/>
        </p:nvSpPr>
        <p:spPr>
          <a:xfrm>
            <a:off x="2252663" y="5813425"/>
            <a:ext cx="4618037" cy="369332"/>
          </a:xfrm>
          <a:prstGeom prst="rect">
            <a:avLst/>
          </a:prstGeom>
          <a:solidFill>
            <a:srgbClr val="4B7DE1"/>
          </a:solidFill>
        </p:spPr>
        <p:txBody>
          <a:bodyPr>
            <a:spAutoFit/>
          </a:bodyPr>
          <a:lstStyle/>
          <a:p>
            <a:pPr>
              <a:defRPr/>
            </a:pPr>
            <a:r>
              <a:rPr lang="en-US" sz="1800">
                <a:solidFill>
                  <a:schemeClr val="bg1">
                    <a:lumMod val="95000"/>
                  </a:schemeClr>
                </a:solidFill>
              </a:rPr>
              <a:t>Postulate: Applies to any convex polygon</a:t>
            </a:r>
            <a:endParaRPr lang="en-US" sz="1800" dirty="0">
              <a:solidFill>
                <a:schemeClr val="bg1">
                  <a:lumMod val="95000"/>
                </a:schemeClr>
              </a:solidFill>
            </a:endParaRPr>
          </a:p>
        </p:txBody>
      </p:sp>
      <p:sp>
        <p:nvSpPr>
          <p:cNvPr id="12295" name="Text Box 2"/>
          <p:cNvSpPr txBox="1">
            <a:spLocks noChangeArrowheads="1"/>
          </p:cNvSpPr>
          <p:nvPr/>
        </p:nvSpPr>
        <p:spPr bwMode="auto">
          <a:xfrm>
            <a:off x="876300" y="0"/>
            <a:ext cx="76073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800" b="1" i="1">
                <a:solidFill>
                  <a:srgbClr val="333399"/>
                </a:solidFill>
              </a:rPr>
              <a:t>Vector determination of "point-in-polygon"</a:t>
            </a:r>
          </a:p>
        </p:txBody>
      </p:sp>
      <p:sp>
        <p:nvSpPr>
          <p:cNvPr id="12296" name="Text Box 4"/>
          <p:cNvSpPr txBox="1">
            <a:spLocks noChangeArrowheads="1"/>
          </p:cNvSpPr>
          <p:nvPr/>
        </p:nvSpPr>
        <p:spPr bwMode="auto">
          <a:xfrm>
            <a:off x="215900" y="711200"/>
            <a:ext cx="4419600" cy="923925"/>
          </a:xfrm>
          <a:prstGeom prst="rect">
            <a:avLst/>
          </a:prstGeom>
          <a:solidFill>
            <a:srgbClr val="FFFF99">
              <a:alpha val="50195"/>
            </a:srgbClr>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r>
              <a:rPr lang="en-US" sz="1800" b="1" i="1"/>
              <a:t>Computer graphics classic problem 3</a:t>
            </a:r>
            <a:r>
              <a:rPr lang="en-US" sz="1800"/>
              <a:t>:</a:t>
            </a:r>
          </a:p>
          <a:p>
            <a:pPr algn="l" eaLnBrk="1" hangingPunct="1"/>
            <a:r>
              <a:rPr lang="en-US" sz="1800"/>
              <a:t>Given 2D coordinates of vertices and point (P), determine if (P) resides inside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utoUpdateAnimBg="0"/>
      <p:bldP spid="26" grpId="0" animBg="1"/>
      <p:bldP spid="2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1"/>
          <p:cNvSpPr>
            <a:spLocks noGrp="1"/>
          </p:cNvSpPr>
          <p:nvPr>
            <p:ph type="ftr" sz="quarter" idx="10"/>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000">
                <a:solidFill>
                  <a:srgbClr val="808080"/>
                </a:solidFill>
              </a:rPr>
              <a:t>Trigons, Normals, and Quadragons  </a:t>
            </a:r>
            <a:r>
              <a:rPr lang="en-US" sz="800" i="0">
                <a:solidFill>
                  <a:srgbClr val="808080"/>
                </a:solidFill>
              </a:rPr>
              <a:t>     J. Philip Barnes     May 2011        www.HowFliesTheAlbatross.com</a:t>
            </a:r>
          </a:p>
        </p:txBody>
      </p:sp>
      <p:sp>
        <p:nvSpPr>
          <p:cNvPr id="13315" name="Text Box 2"/>
          <p:cNvSpPr txBox="1">
            <a:spLocks noChangeArrowheads="1"/>
          </p:cNvSpPr>
          <p:nvPr/>
        </p:nvSpPr>
        <p:spPr bwMode="auto">
          <a:xfrm>
            <a:off x="876300" y="0"/>
            <a:ext cx="76073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800" b="1" i="1">
                <a:solidFill>
                  <a:srgbClr val="333399"/>
                </a:solidFill>
              </a:rPr>
              <a:t>Inter-vertex Interpolation ~ Vector Solution</a:t>
            </a:r>
          </a:p>
        </p:txBody>
      </p:sp>
      <p:sp>
        <p:nvSpPr>
          <p:cNvPr id="13316" name="Text Box 4"/>
          <p:cNvSpPr txBox="1">
            <a:spLocks noChangeArrowheads="1"/>
          </p:cNvSpPr>
          <p:nvPr/>
        </p:nvSpPr>
        <p:spPr bwMode="auto">
          <a:xfrm>
            <a:off x="152400" y="609600"/>
            <a:ext cx="4419600" cy="915988"/>
          </a:xfrm>
          <a:prstGeom prst="rect">
            <a:avLst/>
          </a:prstGeom>
          <a:solidFill>
            <a:srgbClr val="FFFF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r>
              <a:rPr lang="en-US" sz="1800" b="1" i="1"/>
              <a:t>Computer graphics classic problem 4</a:t>
            </a:r>
            <a:r>
              <a:rPr lang="en-US" sz="1800"/>
              <a:t>:</a:t>
            </a:r>
          </a:p>
          <a:p>
            <a:pPr algn="l" eaLnBrk="1" hangingPunct="1"/>
            <a:r>
              <a:rPr lang="en-US" sz="1800"/>
              <a:t>Given geometry &amp; optics at the vertices, interpolate the values thereof at point  (p)</a:t>
            </a:r>
          </a:p>
        </p:txBody>
      </p:sp>
      <p:sp>
        <p:nvSpPr>
          <p:cNvPr id="13317" name="Rectangle 37"/>
          <p:cNvSpPr>
            <a:spLocks noChangeArrowheads="1"/>
          </p:cNvSpPr>
          <p:nvPr/>
        </p:nvSpPr>
        <p:spPr bwMode="auto">
          <a:xfrm>
            <a:off x="5859463" y="836613"/>
            <a:ext cx="2862262" cy="3443287"/>
          </a:xfrm>
          <a:prstGeom prst="rect">
            <a:avLst/>
          </a:prstGeom>
          <a:solidFill>
            <a:srgbClr val="CCFFCC"/>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Freeform 6"/>
          <p:cNvSpPr>
            <a:spLocks noChangeAspect="1"/>
          </p:cNvSpPr>
          <p:nvPr/>
        </p:nvSpPr>
        <p:spPr bwMode="auto">
          <a:xfrm>
            <a:off x="6629400" y="1577975"/>
            <a:ext cx="1695450" cy="1958975"/>
          </a:xfrm>
          <a:custGeom>
            <a:avLst/>
            <a:gdLst>
              <a:gd name="T0" fmla="*/ 0 w 1068"/>
              <a:gd name="T1" fmla="*/ 0 h 1234"/>
              <a:gd name="T2" fmla="*/ 2147483647 w 1068"/>
              <a:gd name="T3" fmla="*/ 2147483647 h 1234"/>
              <a:gd name="T4" fmla="*/ 2147483647 w 1068"/>
              <a:gd name="T5" fmla="*/ 2147483647 h 1234"/>
              <a:gd name="T6" fmla="*/ 0 w 1068"/>
              <a:gd name="T7" fmla="*/ 0 h 1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8" h="1234">
                <a:moveTo>
                  <a:pt x="0" y="0"/>
                </a:moveTo>
                <a:lnTo>
                  <a:pt x="1068" y="480"/>
                </a:lnTo>
                <a:lnTo>
                  <a:pt x="550" y="1234"/>
                </a:lnTo>
                <a:lnTo>
                  <a:pt x="0" y="0"/>
                </a:lnTo>
              </a:path>
            </a:pathLst>
          </a:custGeom>
          <a:solidFill>
            <a:schemeClr val="hlink"/>
          </a:solidFill>
          <a:ln>
            <a:noFill/>
          </a:ln>
          <a:effectLst/>
          <a:extLst>
            <a:ext uri="{91240B29-F687-4F45-9708-019B960494DF}">
              <a14:hiddenLine xmlns:a14="http://schemas.microsoft.com/office/drawing/2010/main" w="19050" cap="flat" cmpd="sng">
                <a:solidFill>
                  <a:schemeClr val="accent2"/>
                </a:solidFill>
                <a:prstDash val="solid"/>
                <a:round/>
                <a:headEnd type="none" w="med" len="me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Freeform 9"/>
          <p:cNvSpPr>
            <a:spLocks/>
          </p:cNvSpPr>
          <p:nvPr/>
        </p:nvSpPr>
        <p:spPr bwMode="auto">
          <a:xfrm>
            <a:off x="6257925" y="1270000"/>
            <a:ext cx="2003425" cy="2733675"/>
          </a:xfrm>
          <a:custGeom>
            <a:avLst/>
            <a:gdLst>
              <a:gd name="T0" fmla="*/ 0 w 1262"/>
              <a:gd name="T1" fmla="*/ 0 h 1722"/>
              <a:gd name="T2" fmla="*/ 2147483647 w 1262"/>
              <a:gd name="T3" fmla="*/ 2147483647 h 1722"/>
              <a:gd name="T4" fmla="*/ 2147483647 w 1262"/>
              <a:gd name="T5" fmla="*/ 2147483647 h 1722"/>
              <a:gd name="T6" fmla="*/ 0 60000 65536"/>
              <a:gd name="T7" fmla="*/ 0 60000 65536"/>
              <a:gd name="T8" fmla="*/ 0 60000 65536"/>
            </a:gdLst>
            <a:ahLst/>
            <a:cxnLst>
              <a:cxn ang="T6">
                <a:pos x="T0" y="T1"/>
              </a:cxn>
              <a:cxn ang="T7">
                <a:pos x="T2" y="T3"/>
              </a:cxn>
              <a:cxn ang="T8">
                <a:pos x="T4" y="T5"/>
              </a:cxn>
            </a:cxnLst>
            <a:rect l="0" t="0" r="r" b="b"/>
            <a:pathLst>
              <a:path w="1262" h="1722">
                <a:moveTo>
                  <a:pt x="0" y="0"/>
                </a:moveTo>
                <a:lnTo>
                  <a:pt x="1" y="1722"/>
                </a:lnTo>
                <a:lnTo>
                  <a:pt x="1262" y="1722"/>
                </a:lnTo>
              </a:path>
            </a:pathLst>
          </a:custGeom>
          <a:noFill/>
          <a:ln w="19050" cap="flat" cmpd="sng">
            <a:solidFill>
              <a:srgbClr val="993300"/>
            </a:solidFill>
            <a:prstDash val="solid"/>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Text Box 10"/>
          <p:cNvSpPr txBox="1">
            <a:spLocks noChangeAspect="1" noChangeArrowheads="1"/>
          </p:cNvSpPr>
          <p:nvPr/>
        </p:nvSpPr>
        <p:spPr bwMode="auto">
          <a:xfrm>
            <a:off x="8239125" y="37719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x</a:t>
            </a:r>
          </a:p>
        </p:txBody>
      </p:sp>
      <p:sp>
        <p:nvSpPr>
          <p:cNvPr id="13321" name="Text Box 11"/>
          <p:cNvSpPr txBox="1">
            <a:spLocks noChangeAspect="1" noChangeArrowheads="1"/>
          </p:cNvSpPr>
          <p:nvPr/>
        </p:nvSpPr>
        <p:spPr bwMode="auto">
          <a:xfrm>
            <a:off x="6132513" y="8318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y</a:t>
            </a:r>
          </a:p>
        </p:txBody>
      </p:sp>
      <p:sp>
        <p:nvSpPr>
          <p:cNvPr id="13322" name="Text Box 16"/>
          <p:cNvSpPr txBox="1">
            <a:spLocks noChangeArrowheads="1"/>
          </p:cNvSpPr>
          <p:nvPr/>
        </p:nvSpPr>
        <p:spPr bwMode="auto">
          <a:xfrm>
            <a:off x="7645400" y="231457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a:t>p</a:t>
            </a:r>
          </a:p>
        </p:txBody>
      </p:sp>
      <p:sp>
        <p:nvSpPr>
          <p:cNvPr id="13323" name="Text Box 17"/>
          <p:cNvSpPr txBox="1">
            <a:spLocks noChangeArrowheads="1"/>
          </p:cNvSpPr>
          <p:nvPr/>
        </p:nvSpPr>
        <p:spPr bwMode="auto">
          <a:xfrm>
            <a:off x="5978525" y="381635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o</a:t>
            </a:r>
          </a:p>
        </p:txBody>
      </p:sp>
      <p:sp>
        <p:nvSpPr>
          <p:cNvPr id="13324" name="Text Box 18"/>
          <p:cNvSpPr txBox="1">
            <a:spLocks noChangeArrowheads="1"/>
          </p:cNvSpPr>
          <p:nvPr/>
        </p:nvSpPr>
        <p:spPr bwMode="auto">
          <a:xfrm>
            <a:off x="8275638" y="21145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2</a:t>
            </a:r>
          </a:p>
        </p:txBody>
      </p:sp>
      <p:sp>
        <p:nvSpPr>
          <p:cNvPr id="13325" name="Text Box 19"/>
          <p:cNvSpPr txBox="1">
            <a:spLocks noChangeArrowheads="1"/>
          </p:cNvSpPr>
          <p:nvPr/>
        </p:nvSpPr>
        <p:spPr bwMode="auto">
          <a:xfrm>
            <a:off x="6321425" y="135255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3</a:t>
            </a:r>
          </a:p>
        </p:txBody>
      </p:sp>
      <p:sp>
        <p:nvSpPr>
          <p:cNvPr id="13326" name="Oval 14"/>
          <p:cNvSpPr>
            <a:spLocks noChangeAspect="1" noChangeArrowheads="1"/>
          </p:cNvSpPr>
          <p:nvPr/>
        </p:nvSpPr>
        <p:spPr bwMode="auto">
          <a:xfrm>
            <a:off x="7546975" y="2486025"/>
            <a:ext cx="165100" cy="165100"/>
          </a:xfrm>
          <a:prstGeom prst="ellipse">
            <a:avLst/>
          </a:prstGeom>
          <a:solidFill>
            <a:srgbClr val="FFFF99"/>
          </a:solidFill>
          <a:ln>
            <a:noFill/>
          </a:ln>
          <a:effectLst/>
          <a:extLst>
            <a:ext uri="{91240B29-F687-4F45-9708-019B960494DF}">
              <a14:hiddenLine xmlns:a14="http://schemas.microsoft.com/office/drawing/2010/main" w="19050">
                <a:solidFill>
                  <a:srgbClr val="993300"/>
                </a:solidFill>
                <a:round/>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Text Box 27"/>
          <p:cNvSpPr txBox="1">
            <a:spLocks noChangeArrowheads="1"/>
          </p:cNvSpPr>
          <p:nvPr/>
        </p:nvSpPr>
        <p:spPr bwMode="auto">
          <a:xfrm>
            <a:off x="7324725" y="35433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1</a:t>
            </a:r>
          </a:p>
        </p:txBody>
      </p:sp>
      <p:grpSp>
        <p:nvGrpSpPr>
          <p:cNvPr id="274481" name="Group 49"/>
          <p:cNvGrpSpPr>
            <a:grpSpLocks/>
          </p:cNvGrpSpPr>
          <p:nvPr/>
        </p:nvGrpSpPr>
        <p:grpSpPr bwMode="auto">
          <a:xfrm>
            <a:off x="6257925" y="1714500"/>
            <a:ext cx="1627188" cy="2286000"/>
            <a:chOff x="3942" y="1080"/>
            <a:chExt cx="1025" cy="1440"/>
          </a:xfrm>
        </p:grpSpPr>
        <p:sp>
          <p:nvSpPr>
            <p:cNvPr id="13340" name="Text Box 22"/>
            <p:cNvSpPr txBox="1">
              <a:spLocks noChangeArrowheads="1"/>
            </p:cNvSpPr>
            <p:nvPr/>
          </p:nvSpPr>
          <p:spPr bwMode="auto">
            <a:xfrm>
              <a:off x="4762" y="1080"/>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4</a:t>
              </a:r>
            </a:p>
          </p:txBody>
        </p:sp>
        <p:sp>
          <p:nvSpPr>
            <p:cNvPr id="13341" name="Freeform 20"/>
            <p:cNvSpPr>
              <a:spLocks/>
            </p:cNvSpPr>
            <p:nvPr/>
          </p:nvSpPr>
          <p:spPr bwMode="auto">
            <a:xfrm>
              <a:off x="3942" y="2220"/>
              <a:ext cx="788" cy="300"/>
            </a:xfrm>
            <a:custGeom>
              <a:avLst/>
              <a:gdLst>
                <a:gd name="T0" fmla="*/ 0 w 788"/>
                <a:gd name="T1" fmla="*/ 300 h 300"/>
                <a:gd name="T2" fmla="*/ 788 w 788"/>
                <a:gd name="T3" fmla="*/ 0 h 300"/>
                <a:gd name="T4" fmla="*/ 0 60000 65536"/>
                <a:gd name="T5" fmla="*/ 0 60000 65536"/>
              </a:gdLst>
              <a:ahLst/>
              <a:cxnLst>
                <a:cxn ang="T4">
                  <a:pos x="T0" y="T1"/>
                </a:cxn>
                <a:cxn ang="T5">
                  <a:pos x="T2" y="T3"/>
                </a:cxn>
              </a:cxnLst>
              <a:rect l="0" t="0" r="r" b="b"/>
              <a:pathLst>
                <a:path w="788" h="300">
                  <a:moveTo>
                    <a:pt x="0" y="300"/>
                  </a:moveTo>
                  <a:lnTo>
                    <a:pt x="788" y="0"/>
                  </a:lnTo>
                </a:path>
              </a:pathLst>
            </a:custGeom>
            <a:noFill/>
            <a:ln w="19050" cap="flat" cmpd="sng">
              <a:solidFill>
                <a:srgbClr val="333399"/>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Freeform 21"/>
            <p:cNvSpPr>
              <a:spLocks/>
            </p:cNvSpPr>
            <p:nvPr/>
          </p:nvSpPr>
          <p:spPr bwMode="auto">
            <a:xfrm>
              <a:off x="4726" y="1294"/>
              <a:ext cx="124" cy="932"/>
            </a:xfrm>
            <a:custGeom>
              <a:avLst/>
              <a:gdLst>
                <a:gd name="T0" fmla="*/ 0 w 124"/>
                <a:gd name="T1" fmla="*/ 932 h 932"/>
                <a:gd name="T2" fmla="*/ 124 w 124"/>
                <a:gd name="T3" fmla="*/ 0 h 932"/>
                <a:gd name="T4" fmla="*/ 0 60000 65536"/>
                <a:gd name="T5" fmla="*/ 0 60000 65536"/>
              </a:gdLst>
              <a:ahLst/>
              <a:cxnLst>
                <a:cxn ang="T4">
                  <a:pos x="T0" y="T1"/>
                </a:cxn>
                <a:cxn ang="T5">
                  <a:pos x="T2" y="T3"/>
                </a:cxn>
              </a:cxnLst>
              <a:rect l="0" t="0" r="r" b="b"/>
              <a:pathLst>
                <a:path w="124" h="932">
                  <a:moveTo>
                    <a:pt x="0" y="932"/>
                  </a:moveTo>
                  <a:lnTo>
                    <a:pt x="124" y="0"/>
                  </a:lnTo>
                </a:path>
              </a:pathLst>
            </a:custGeom>
            <a:noFill/>
            <a:ln w="19050" cap="flat" cmpd="sng">
              <a:solidFill>
                <a:srgbClr val="333399"/>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3" name="Freeform 24"/>
            <p:cNvSpPr>
              <a:spLocks/>
            </p:cNvSpPr>
            <p:nvPr/>
          </p:nvSpPr>
          <p:spPr bwMode="auto">
            <a:xfrm>
              <a:off x="3952" y="1300"/>
              <a:ext cx="900" cy="1218"/>
            </a:xfrm>
            <a:custGeom>
              <a:avLst/>
              <a:gdLst>
                <a:gd name="T0" fmla="*/ 0 w 900"/>
                <a:gd name="T1" fmla="*/ 1218 h 1218"/>
                <a:gd name="T2" fmla="*/ 900 w 900"/>
                <a:gd name="T3" fmla="*/ 0 h 1218"/>
                <a:gd name="T4" fmla="*/ 0 60000 65536"/>
                <a:gd name="T5" fmla="*/ 0 60000 65536"/>
              </a:gdLst>
              <a:ahLst/>
              <a:cxnLst>
                <a:cxn ang="T4">
                  <a:pos x="T0" y="T1"/>
                </a:cxn>
                <a:cxn ang="T5">
                  <a:pos x="T2" y="T3"/>
                </a:cxn>
              </a:cxnLst>
              <a:rect l="0" t="0" r="r" b="b"/>
              <a:pathLst>
                <a:path w="900" h="1218">
                  <a:moveTo>
                    <a:pt x="0" y="1218"/>
                  </a:moveTo>
                  <a:lnTo>
                    <a:pt x="900" y="0"/>
                  </a:lnTo>
                </a:path>
              </a:pathLst>
            </a:custGeom>
            <a:noFill/>
            <a:ln w="19050" cap="flat" cmpd="sng">
              <a:solidFill>
                <a:srgbClr val="333399"/>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4" name="Freeform 25"/>
            <p:cNvSpPr>
              <a:spLocks/>
            </p:cNvSpPr>
            <p:nvPr/>
          </p:nvSpPr>
          <p:spPr bwMode="auto">
            <a:xfrm>
              <a:off x="4726" y="1602"/>
              <a:ext cx="82" cy="622"/>
            </a:xfrm>
            <a:custGeom>
              <a:avLst/>
              <a:gdLst>
                <a:gd name="T0" fmla="*/ 0 w 82"/>
                <a:gd name="T1" fmla="*/ 622 h 622"/>
                <a:gd name="T2" fmla="*/ 82 w 82"/>
                <a:gd name="T3" fmla="*/ 0 h 622"/>
                <a:gd name="T4" fmla="*/ 0 60000 65536"/>
                <a:gd name="T5" fmla="*/ 0 60000 65536"/>
              </a:gdLst>
              <a:ahLst/>
              <a:cxnLst>
                <a:cxn ang="T4">
                  <a:pos x="T0" y="T1"/>
                </a:cxn>
                <a:cxn ang="T5">
                  <a:pos x="T2" y="T3"/>
                </a:cxn>
              </a:cxnLst>
              <a:rect l="0" t="0" r="r" b="b"/>
              <a:pathLst>
                <a:path w="82" h="622">
                  <a:moveTo>
                    <a:pt x="0" y="622"/>
                  </a:moveTo>
                  <a:lnTo>
                    <a:pt x="82" y="0"/>
                  </a:lnTo>
                </a:path>
              </a:pathLst>
            </a:custGeom>
            <a:noFill/>
            <a:ln w="38100" cap="flat" cmpd="sng">
              <a:solidFill>
                <a:srgbClr val="CC3300"/>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4482" name="Group 50"/>
          <p:cNvGrpSpPr>
            <a:grpSpLocks/>
          </p:cNvGrpSpPr>
          <p:nvPr/>
        </p:nvGrpSpPr>
        <p:grpSpPr bwMode="auto">
          <a:xfrm>
            <a:off x="6613525" y="1565275"/>
            <a:ext cx="1714500" cy="771525"/>
            <a:chOff x="4166" y="986"/>
            <a:chExt cx="1080" cy="486"/>
          </a:xfrm>
        </p:grpSpPr>
        <p:sp>
          <p:nvSpPr>
            <p:cNvPr id="13338" name="Freeform 23"/>
            <p:cNvSpPr>
              <a:spLocks/>
            </p:cNvSpPr>
            <p:nvPr/>
          </p:nvSpPr>
          <p:spPr bwMode="auto">
            <a:xfrm>
              <a:off x="4166" y="986"/>
              <a:ext cx="1076" cy="484"/>
            </a:xfrm>
            <a:custGeom>
              <a:avLst/>
              <a:gdLst>
                <a:gd name="T0" fmla="*/ 1076 w 1076"/>
                <a:gd name="T1" fmla="*/ 484 h 484"/>
                <a:gd name="T2" fmla="*/ 0 w 1076"/>
                <a:gd name="T3" fmla="*/ 0 h 484"/>
                <a:gd name="T4" fmla="*/ 0 60000 65536"/>
                <a:gd name="T5" fmla="*/ 0 60000 65536"/>
              </a:gdLst>
              <a:ahLst/>
              <a:cxnLst>
                <a:cxn ang="T4">
                  <a:pos x="T0" y="T1"/>
                </a:cxn>
                <a:cxn ang="T5">
                  <a:pos x="T2" y="T3"/>
                </a:cxn>
              </a:cxnLst>
              <a:rect l="0" t="0" r="r" b="b"/>
              <a:pathLst>
                <a:path w="1076" h="484">
                  <a:moveTo>
                    <a:pt x="1076" y="484"/>
                  </a:moveTo>
                  <a:lnTo>
                    <a:pt x="0" y="0"/>
                  </a:lnTo>
                </a:path>
              </a:pathLst>
            </a:custGeom>
            <a:noFill/>
            <a:ln w="19050" cap="flat" cmpd="sng">
              <a:solidFill>
                <a:srgbClr val="333399"/>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9" name="Freeform 26"/>
            <p:cNvSpPr>
              <a:spLocks/>
            </p:cNvSpPr>
            <p:nvPr/>
          </p:nvSpPr>
          <p:spPr bwMode="auto">
            <a:xfrm>
              <a:off x="4854" y="1296"/>
              <a:ext cx="392" cy="176"/>
            </a:xfrm>
            <a:custGeom>
              <a:avLst/>
              <a:gdLst>
                <a:gd name="T0" fmla="*/ 392 w 392"/>
                <a:gd name="T1" fmla="*/ 176 h 176"/>
                <a:gd name="T2" fmla="*/ 0 w 392"/>
                <a:gd name="T3" fmla="*/ 0 h 176"/>
                <a:gd name="T4" fmla="*/ 0 60000 65536"/>
                <a:gd name="T5" fmla="*/ 0 60000 65536"/>
              </a:gdLst>
              <a:ahLst/>
              <a:cxnLst>
                <a:cxn ang="T4">
                  <a:pos x="T0" y="T1"/>
                </a:cxn>
                <a:cxn ang="T5">
                  <a:pos x="T2" y="T3"/>
                </a:cxn>
              </a:cxnLst>
              <a:rect l="0" t="0" r="r" b="b"/>
              <a:pathLst>
                <a:path w="392" h="176">
                  <a:moveTo>
                    <a:pt x="392" y="176"/>
                  </a:moveTo>
                  <a:lnTo>
                    <a:pt x="0" y="0"/>
                  </a:lnTo>
                </a:path>
              </a:pathLst>
            </a:custGeom>
            <a:noFill/>
            <a:ln w="38100" cap="flat" cmpd="sng">
              <a:solidFill>
                <a:srgbClr val="CC3300"/>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4460" name="Text Box 28"/>
          <p:cNvSpPr txBox="1">
            <a:spLocks noChangeArrowheads="1"/>
          </p:cNvSpPr>
          <p:nvPr/>
        </p:nvSpPr>
        <p:spPr bwMode="auto">
          <a:xfrm>
            <a:off x="533400" y="3505200"/>
            <a:ext cx="457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r>
              <a:rPr lang="en-US" sz="2000" b="1">
                <a:solidFill>
                  <a:schemeClr val="tx1"/>
                </a:solidFill>
              </a:rPr>
              <a:t>R</a:t>
            </a:r>
            <a:r>
              <a:rPr lang="en-US" sz="2000" baseline="-25000">
                <a:solidFill>
                  <a:schemeClr val="tx1"/>
                </a:solidFill>
              </a:rPr>
              <a:t>o4</a:t>
            </a:r>
            <a:r>
              <a:rPr lang="en-US" sz="2000">
                <a:solidFill>
                  <a:schemeClr val="tx1"/>
                </a:solidFill>
              </a:rPr>
              <a:t> = </a:t>
            </a:r>
            <a:r>
              <a:rPr lang="en-US" sz="2000" b="1">
                <a:solidFill>
                  <a:schemeClr val="tx1"/>
                </a:solidFill>
              </a:rPr>
              <a:t>R</a:t>
            </a:r>
            <a:r>
              <a:rPr lang="en-US" sz="2000" baseline="-25000">
                <a:solidFill>
                  <a:schemeClr val="tx1"/>
                </a:solidFill>
              </a:rPr>
              <a:t>o1</a:t>
            </a:r>
            <a:r>
              <a:rPr lang="en-US" sz="2000">
                <a:solidFill>
                  <a:schemeClr val="tx1"/>
                </a:solidFill>
              </a:rPr>
              <a:t> + </a:t>
            </a:r>
            <a:r>
              <a:rPr lang="en-US" sz="2000" b="1">
                <a:solidFill>
                  <a:schemeClr val="tx1"/>
                </a:solidFill>
              </a:rPr>
              <a:t>R</a:t>
            </a:r>
            <a:r>
              <a:rPr lang="en-US" sz="2000" baseline="-25000">
                <a:solidFill>
                  <a:schemeClr val="tx1"/>
                </a:solidFill>
              </a:rPr>
              <a:t>14</a:t>
            </a:r>
            <a:r>
              <a:rPr lang="en-US" sz="2000">
                <a:solidFill>
                  <a:schemeClr val="tx1"/>
                </a:solidFill>
              </a:rPr>
              <a:t> = </a:t>
            </a:r>
            <a:r>
              <a:rPr lang="en-US" sz="2000" b="1">
                <a:solidFill>
                  <a:schemeClr val="tx1"/>
                </a:solidFill>
              </a:rPr>
              <a:t>R</a:t>
            </a:r>
            <a:r>
              <a:rPr lang="en-US" sz="2000" baseline="-25000">
                <a:solidFill>
                  <a:schemeClr val="tx1"/>
                </a:solidFill>
              </a:rPr>
              <a:t>o1</a:t>
            </a:r>
            <a:r>
              <a:rPr lang="en-US" sz="2000">
                <a:solidFill>
                  <a:schemeClr val="tx1"/>
                </a:solidFill>
              </a:rPr>
              <a:t> + </a:t>
            </a:r>
            <a:r>
              <a:rPr lang="en-US" sz="2000">
                <a:solidFill>
                  <a:schemeClr val="tx1"/>
                </a:solidFill>
                <a:latin typeface="Symbol" pitchFamily="18" charset="2"/>
              </a:rPr>
              <a:t>a</a:t>
            </a:r>
            <a:r>
              <a:rPr lang="en-US" sz="2000">
                <a:solidFill>
                  <a:schemeClr val="tx1"/>
                </a:solidFill>
              </a:rPr>
              <a:t> </a:t>
            </a:r>
            <a:r>
              <a:rPr lang="en-US" sz="2000" b="1">
                <a:solidFill>
                  <a:schemeClr val="tx1"/>
                </a:solidFill>
              </a:rPr>
              <a:t>R</a:t>
            </a:r>
            <a:r>
              <a:rPr lang="en-US" sz="2000" baseline="-25000">
                <a:solidFill>
                  <a:schemeClr val="tx1"/>
                </a:solidFill>
              </a:rPr>
              <a:t>1p</a:t>
            </a:r>
            <a:r>
              <a:rPr lang="en-US" sz="2000">
                <a:solidFill>
                  <a:schemeClr val="tx1"/>
                </a:solidFill>
              </a:rPr>
              <a:t> </a:t>
            </a:r>
          </a:p>
          <a:p>
            <a:pPr algn="l" eaLnBrk="1" hangingPunct="1"/>
            <a:r>
              <a:rPr lang="en-US" sz="2000">
                <a:solidFill>
                  <a:schemeClr val="tx1"/>
                </a:solidFill>
              </a:rPr>
              <a:t>      = </a:t>
            </a:r>
            <a:r>
              <a:rPr lang="en-US" sz="2000" b="1">
                <a:solidFill>
                  <a:schemeClr val="tx1"/>
                </a:solidFill>
              </a:rPr>
              <a:t>R</a:t>
            </a:r>
            <a:r>
              <a:rPr lang="en-US" sz="2000" baseline="-25000">
                <a:solidFill>
                  <a:schemeClr val="tx1"/>
                </a:solidFill>
              </a:rPr>
              <a:t>o2</a:t>
            </a:r>
            <a:r>
              <a:rPr lang="en-US" sz="2000">
                <a:solidFill>
                  <a:schemeClr val="tx1"/>
                </a:solidFill>
              </a:rPr>
              <a:t> + </a:t>
            </a:r>
            <a:r>
              <a:rPr lang="en-US" sz="2000" b="1">
                <a:solidFill>
                  <a:schemeClr val="tx1"/>
                </a:solidFill>
              </a:rPr>
              <a:t>R</a:t>
            </a:r>
            <a:r>
              <a:rPr lang="en-US" sz="2000" baseline="-25000">
                <a:solidFill>
                  <a:schemeClr val="tx1"/>
                </a:solidFill>
              </a:rPr>
              <a:t>24</a:t>
            </a:r>
            <a:r>
              <a:rPr lang="en-US" sz="2000">
                <a:solidFill>
                  <a:schemeClr val="tx1"/>
                </a:solidFill>
              </a:rPr>
              <a:t> = </a:t>
            </a:r>
            <a:r>
              <a:rPr lang="en-US" sz="2000" b="1">
                <a:solidFill>
                  <a:schemeClr val="tx1"/>
                </a:solidFill>
              </a:rPr>
              <a:t>R</a:t>
            </a:r>
            <a:r>
              <a:rPr lang="en-US" sz="2000" baseline="-25000">
                <a:solidFill>
                  <a:schemeClr val="tx1"/>
                </a:solidFill>
              </a:rPr>
              <a:t>o2</a:t>
            </a:r>
            <a:r>
              <a:rPr lang="en-US" sz="2000">
                <a:solidFill>
                  <a:schemeClr val="tx1"/>
                </a:solidFill>
              </a:rPr>
              <a:t> + </a:t>
            </a:r>
            <a:r>
              <a:rPr lang="en-US" sz="2000">
                <a:solidFill>
                  <a:schemeClr val="tx1"/>
                </a:solidFill>
                <a:latin typeface="Symbol" pitchFamily="18" charset="2"/>
              </a:rPr>
              <a:t>b</a:t>
            </a:r>
            <a:r>
              <a:rPr lang="en-US" sz="2000">
                <a:solidFill>
                  <a:schemeClr val="tx1"/>
                </a:solidFill>
              </a:rPr>
              <a:t> </a:t>
            </a:r>
            <a:r>
              <a:rPr lang="en-US" sz="2000" b="1">
                <a:solidFill>
                  <a:schemeClr val="tx1"/>
                </a:solidFill>
              </a:rPr>
              <a:t>R</a:t>
            </a:r>
            <a:r>
              <a:rPr lang="en-US" sz="2000" baseline="-25000">
                <a:solidFill>
                  <a:schemeClr val="tx1"/>
                </a:solidFill>
              </a:rPr>
              <a:t>23</a:t>
            </a:r>
            <a:r>
              <a:rPr lang="en-US" sz="2000">
                <a:solidFill>
                  <a:schemeClr val="tx1"/>
                </a:solidFill>
              </a:rPr>
              <a:t> </a:t>
            </a:r>
          </a:p>
        </p:txBody>
      </p:sp>
      <p:sp>
        <p:nvSpPr>
          <p:cNvPr id="274461" name="Text Box 29"/>
          <p:cNvSpPr txBox="1">
            <a:spLocks noChangeArrowheads="1"/>
          </p:cNvSpPr>
          <p:nvPr/>
        </p:nvSpPr>
        <p:spPr bwMode="auto">
          <a:xfrm>
            <a:off x="5367338" y="4475862"/>
            <a:ext cx="3513137" cy="792162"/>
          </a:xfrm>
          <a:prstGeom prst="rect">
            <a:avLst/>
          </a:prstGeom>
          <a:solidFill>
            <a:srgbClr val="CCFFCC"/>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lnSpc>
                <a:spcPct val="110000"/>
              </a:lnSpc>
              <a:spcAft>
                <a:spcPct val="10000"/>
              </a:spcAft>
            </a:pPr>
            <a:r>
              <a:rPr lang="en-US" sz="2000">
                <a:solidFill>
                  <a:schemeClr val="tx1"/>
                </a:solidFill>
              </a:rPr>
              <a:t>Finally, interpolate at (p):</a:t>
            </a:r>
          </a:p>
          <a:p>
            <a:pPr algn="l" eaLnBrk="1" hangingPunct="1">
              <a:lnSpc>
                <a:spcPct val="110000"/>
              </a:lnSpc>
              <a:spcAft>
                <a:spcPct val="10000"/>
              </a:spcAft>
            </a:pPr>
            <a:r>
              <a:rPr lang="en-US" sz="2000">
                <a:solidFill>
                  <a:schemeClr val="tx1"/>
                </a:solidFill>
              </a:rPr>
              <a:t>z</a:t>
            </a:r>
            <a:r>
              <a:rPr lang="en-US" sz="2000" baseline="-25000">
                <a:solidFill>
                  <a:schemeClr val="tx1"/>
                </a:solidFill>
              </a:rPr>
              <a:t>p</a:t>
            </a:r>
            <a:r>
              <a:rPr lang="en-US" sz="2000">
                <a:solidFill>
                  <a:schemeClr val="tx1"/>
                </a:solidFill>
              </a:rPr>
              <a:t> = z</a:t>
            </a:r>
            <a:r>
              <a:rPr lang="en-US" sz="2000" baseline="-25000">
                <a:solidFill>
                  <a:schemeClr val="tx1"/>
                </a:solidFill>
              </a:rPr>
              <a:t>1</a:t>
            </a:r>
            <a:r>
              <a:rPr lang="en-US" sz="2000">
                <a:solidFill>
                  <a:schemeClr val="tx1"/>
                </a:solidFill>
              </a:rPr>
              <a:t> + [z</a:t>
            </a:r>
            <a:r>
              <a:rPr lang="en-US" sz="2000" baseline="-25000">
                <a:solidFill>
                  <a:schemeClr val="tx1"/>
                </a:solidFill>
              </a:rPr>
              <a:t>2 </a:t>
            </a:r>
            <a:r>
              <a:rPr lang="en-US" sz="2000">
                <a:solidFill>
                  <a:schemeClr val="tx1"/>
                </a:solidFill>
              </a:rPr>
              <a:t>+ </a:t>
            </a:r>
            <a:r>
              <a:rPr lang="en-US" sz="2000">
                <a:solidFill>
                  <a:schemeClr val="tx1"/>
                </a:solidFill>
                <a:latin typeface="Symbol" pitchFamily="18" charset="2"/>
              </a:rPr>
              <a:t>b </a:t>
            </a:r>
            <a:r>
              <a:rPr lang="en-US" sz="2000">
                <a:solidFill>
                  <a:schemeClr val="tx1"/>
                </a:solidFill>
              </a:rPr>
              <a:t>(z</a:t>
            </a:r>
            <a:r>
              <a:rPr lang="en-US" sz="2000" baseline="-25000">
                <a:solidFill>
                  <a:schemeClr val="tx1"/>
                </a:solidFill>
              </a:rPr>
              <a:t>3</a:t>
            </a:r>
            <a:r>
              <a:rPr lang="en-US" sz="2000">
                <a:solidFill>
                  <a:schemeClr val="tx1"/>
                </a:solidFill>
              </a:rPr>
              <a:t>-z</a:t>
            </a:r>
            <a:r>
              <a:rPr lang="en-US" sz="2000" baseline="-25000">
                <a:solidFill>
                  <a:schemeClr val="tx1"/>
                </a:solidFill>
              </a:rPr>
              <a:t>2</a:t>
            </a:r>
            <a:r>
              <a:rPr lang="en-US" sz="2000">
                <a:solidFill>
                  <a:schemeClr val="tx1"/>
                </a:solidFill>
              </a:rPr>
              <a:t>) -z</a:t>
            </a:r>
            <a:r>
              <a:rPr lang="en-US" sz="2000" baseline="-25000">
                <a:solidFill>
                  <a:schemeClr val="tx1"/>
                </a:solidFill>
              </a:rPr>
              <a:t>1</a:t>
            </a:r>
            <a:r>
              <a:rPr lang="en-US" sz="2000">
                <a:solidFill>
                  <a:schemeClr val="tx1"/>
                </a:solidFill>
              </a:rPr>
              <a:t>] / </a:t>
            </a:r>
            <a:r>
              <a:rPr lang="en-US" sz="2000">
                <a:solidFill>
                  <a:schemeClr val="tx1"/>
                </a:solidFill>
                <a:latin typeface="Symbol" pitchFamily="18" charset="2"/>
              </a:rPr>
              <a:t>a</a:t>
            </a:r>
          </a:p>
        </p:txBody>
      </p:sp>
      <p:sp>
        <p:nvSpPr>
          <p:cNvPr id="274465" name="Text Box 33"/>
          <p:cNvSpPr txBox="1">
            <a:spLocks noChangeArrowheads="1"/>
          </p:cNvSpPr>
          <p:nvPr/>
        </p:nvSpPr>
        <p:spPr bwMode="auto">
          <a:xfrm>
            <a:off x="533400" y="4279900"/>
            <a:ext cx="40417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lnSpc>
                <a:spcPct val="110000"/>
              </a:lnSpc>
            </a:pPr>
            <a:r>
              <a:rPr lang="en-US" sz="2000">
                <a:solidFill>
                  <a:schemeClr val="tx1"/>
                </a:solidFill>
              </a:rPr>
              <a:t>Equate </a:t>
            </a:r>
            <a:r>
              <a:rPr lang="en-US" sz="2000" b="1">
                <a:solidFill>
                  <a:schemeClr val="tx1"/>
                </a:solidFill>
              </a:rPr>
              <a:t>R</a:t>
            </a:r>
            <a:r>
              <a:rPr lang="en-US" sz="2000" baseline="-25000">
                <a:solidFill>
                  <a:schemeClr val="tx1"/>
                </a:solidFill>
              </a:rPr>
              <a:t>o4</a:t>
            </a:r>
            <a:r>
              <a:rPr lang="en-US" sz="2000">
                <a:solidFill>
                  <a:schemeClr val="tx1"/>
                </a:solidFill>
              </a:rPr>
              <a:t> (</a:t>
            </a:r>
            <a:r>
              <a:rPr lang="en-US" sz="2000">
                <a:solidFill>
                  <a:schemeClr val="tx1"/>
                </a:solidFill>
                <a:latin typeface="Symbol" pitchFamily="18" charset="2"/>
              </a:rPr>
              <a:t>D</a:t>
            </a:r>
            <a:r>
              <a:rPr lang="en-US" sz="2000">
                <a:solidFill>
                  <a:schemeClr val="tx1"/>
                </a:solidFill>
              </a:rPr>
              <a:t>x) &amp; (</a:t>
            </a:r>
            <a:r>
              <a:rPr lang="en-US" sz="2000">
                <a:solidFill>
                  <a:schemeClr val="tx1"/>
                </a:solidFill>
                <a:latin typeface="Symbol" pitchFamily="18" charset="2"/>
              </a:rPr>
              <a:t>D</a:t>
            </a:r>
            <a:r>
              <a:rPr lang="en-US" sz="2000">
                <a:solidFill>
                  <a:schemeClr val="tx1"/>
                </a:solidFill>
              </a:rPr>
              <a:t>y) to get  </a:t>
            </a:r>
            <a:r>
              <a:rPr lang="en-US" sz="2000">
                <a:solidFill>
                  <a:schemeClr val="tx1"/>
                </a:solidFill>
                <a:latin typeface="Symbol" pitchFamily="18" charset="2"/>
              </a:rPr>
              <a:t>a</a:t>
            </a:r>
            <a:r>
              <a:rPr lang="en-US" sz="2000">
                <a:solidFill>
                  <a:schemeClr val="tx1"/>
                </a:solidFill>
              </a:rPr>
              <a:t>, </a:t>
            </a:r>
            <a:r>
              <a:rPr lang="en-US" sz="2000">
                <a:solidFill>
                  <a:schemeClr val="tx1"/>
                </a:solidFill>
                <a:latin typeface="Symbol" pitchFamily="18" charset="2"/>
              </a:rPr>
              <a:t>b</a:t>
            </a:r>
            <a:r>
              <a:rPr lang="en-US" sz="2000">
                <a:solidFill>
                  <a:schemeClr val="tx1"/>
                </a:solidFill>
              </a:rPr>
              <a:t> </a:t>
            </a:r>
          </a:p>
        </p:txBody>
      </p:sp>
      <p:sp>
        <p:nvSpPr>
          <p:cNvPr id="274468" name="Text Box 36"/>
          <p:cNvSpPr txBox="1">
            <a:spLocks noChangeArrowheads="1"/>
          </p:cNvSpPr>
          <p:nvPr/>
        </p:nvSpPr>
        <p:spPr bwMode="auto">
          <a:xfrm>
            <a:off x="533400" y="2717800"/>
            <a:ext cx="5521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r>
              <a:rPr lang="en-US" sz="2000">
                <a:solidFill>
                  <a:schemeClr val="tx1"/>
                </a:solidFill>
              </a:rPr>
              <a:t>Apply vector tip-to-tail addition &amp; scaling</a:t>
            </a:r>
          </a:p>
          <a:p>
            <a:pPr algn="l" eaLnBrk="1" hangingPunct="1"/>
            <a:r>
              <a:rPr lang="en-US" sz="2000">
                <a:solidFill>
                  <a:schemeClr val="tx1"/>
                </a:solidFill>
              </a:rPr>
              <a:t>Solve for &amp; store two “position parameters” </a:t>
            </a:r>
          </a:p>
        </p:txBody>
      </p:sp>
      <p:grpSp>
        <p:nvGrpSpPr>
          <p:cNvPr id="274478" name="Group 46"/>
          <p:cNvGrpSpPr>
            <a:grpSpLocks/>
          </p:cNvGrpSpPr>
          <p:nvPr/>
        </p:nvGrpSpPr>
        <p:grpSpPr bwMode="auto">
          <a:xfrm>
            <a:off x="584200" y="4794250"/>
            <a:ext cx="4491038" cy="1612900"/>
            <a:chOff x="368" y="3020"/>
            <a:chExt cx="2829" cy="1016"/>
          </a:xfrm>
        </p:grpSpPr>
        <p:sp>
          <p:nvSpPr>
            <p:cNvPr id="13336" name="Rectangle 40"/>
            <p:cNvSpPr>
              <a:spLocks noChangeArrowheads="1"/>
            </p:cNvSpPr>
            <p:nvPr/>
          </p:nvSpPr>
          <p:spPr bwMode="auto">
            <a:xfrm>
              <a:off x="368" y="3020"/>
              <a:ext cx="2829" cy="1016"/>
            </a:xfrm>
            <a:prstGeom prst="rect">
              <a:avLst/>
            </a:prstGeom>
            <a:solidFill>
              <a:srgbClr val="CCFFCC"/>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337" name="Object 39"/>
            <p:cNvGraphicFramePr>
              <a:graphicFrameLocks noChangeAspect="1"/>
            </p:cNvGraphicFramePr>
            <p:nvPr/>
          </p:nvGraphicFramePr>
          <p:xfrm>
            <a:off x="428" y="3120"/>
            <a:ext cx="2705" cy="843"/>
          </p:xfrm>
          <a:graphic>
            <a:graphicData uri="http://schemas.openxmlformats.org/presentationml/2006/ole">
              <mc:AlternateContent xmlns:mc="http://schemas.openxmlformats.org/markup-compatibility/2006">
                <mc:Choice xmlns:v="urn:schemas-microsoft-com:vml" Requires="v">
                  <p:oleObj name="Equation" r:id="rId3" imgW="2717800" imgH="673100" progId="Equation.3">
                    <p:embed/>
                  </p:oleObj>
                </mc:Choice>
                <mc:Fallback>
                  <p:oleObj name="Equation" r:id="rId3" imgW="2717800" imgH="673100" progId="Equation.3">
                    <p:embed/>
                    <p:pic>
                      <p:nvPicPr>
                        <p:cNvPr id="0"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 y="3120"/>
                          <a:ext cx="2705" cy="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74480" name="Text Box 48"/>
          <p:cNvSpPr txBox="1">
            <a:spLocks noChangeArrowheads="1"/>
          </p:cNvSpPr>
          <p:nvPr/>
        </p:nvSpPr>
        <p:spPr bwMode="auto">
          <a:xfrm>
            <a:off x="533400" y="1622425"/>
            <a:ext cx="5521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r>
              <a:rPr lang="en-US" sz="2000">
                <a:solidFill>
                  <a:schemeClr val="tx1"/>
                </a:solidFill>
              </a:rPr>
              <a:t>Classic method: “</a:t>
            </a:r>
            <a:r>
              <a:rPr lang="en-US" sz="2000">
                <a:solidFill>
                  <a:srgbClr val="A50021"/>
                </a:solidFill>
              </a:rPr>
              <a:t>scan line</a:t>
            </a:r>
            <a:r>
              <a:rPr lang="en-US" sz="2000">
                <a:solidFill>
                  <a:schemeClr val="tx1"/>
                </a:solidFill>
              </a:rPr>
              <a:t>” (comp. intensive)</a:t>
            </a:r>
            <a:endParaRPr lang="en-US" sz="2000">
              <a:solidFill>
                <a:srgbClr val="CC3300"/>
              </a:solidFill>
            </a:endParaRPr>
          </a:p>
          <a:p>
            <a:pPr algn="l" eaLnBrk="1" hangingPunct="1"/>
            <a:r>
              <a:rPr lang="en-US" sz="2000">
                <a:solidFill>
                  <a:schemeClr val="tx1"/>
                </a:solidFill>
              </a:rPr>
              <a:t>Contemporary method: </a:t>
            </a:r>
            <a:r>
              <a:rPr lang="en-US" sz="2000" i="1">
                <a:solidFill>
                  <a:srgbClr val="006600"/>
                </a:solidFill>
              </a:rPr>
              <a:t>Barycentric Coords</a:t>
            </a:r>
            <a:r>
              <a:rPr lang="en-US" sz="2000">
                <a:solidFill>
                  <a:schemeClr val="tx1"/>
                </a:solidFill>
              </a:rPr>
              <a:t>.</a:t>
            </a:r>
          </a:p>
          <a:p>
            <a:pPr algn="l" eaLnBrk="1" hangingPunct="1"/>
            <a:r>
              <a:rPr lang="en-US" sz="2000">
                <a:solidFill>
                  <a:schemeClr val="tx1"/>
                </a:solidFill>
              </a:rPr>
              <a:t>Complementary Alternative : </a:t>
            </a:r>
            <a:r>
              <a:rPr lang="en-US" sz="2000"/>
              <a:t>Vectors</a:t>
            </a:r>
            <a:endParaRPr lang="en-US" sz="2000">
              <a:solidFill>
                <a:schemeClr val="tx1"/>
              </a:solidFill>
            </a:endParaRPr>
          </a:p>
        </p:txBody>
      </p:sp>
      <p:sp>
        <p:nvSpPr>
          <p:cNvPr id="33" name="TextBox 32"/>
          <p:cNvSpPr txBox="1"/>
          <p:nvPr/>
        </p:nvSpPr>
        <p:spPr>
          <a:xfrm>
            <a:off x="5336382" y="5444093"/>
            <a:ext cx="3544094" cy="923330"/>
          </a:xfrm>
          <a:prstGeom prst="rect">
            <a:avLst/>
          </a:prstGeom>
          <a:solidFill>
            <a:srgbClr val="4B7DE1"/>
          </a:solidFill>
        </p:spPr>
        <p:txBody>
          <a:bodyPr wrap="square">
            <a:spAutoFit/>
          </a:bodyPr>
          <a:lstStyle/>
          <a:p>
            <a:pPr>
              <a:defRPr/>
            </a:pPr>
            <a:r>
              <a:rPr lang="en-US" sz="1800">
                <a:solidFill>
                  <a:schemeClr val="bg1">
                    <a:lumMod val="95000"/>
                  </a:schemeClr>
                </a:solidFill>
              </a:rPr>
              <a:t>Postulate: To interpolate on a quadragon (non-planar), average z</a:t>
            </a:r>
            <a:r>
              <a:rPr lang="en-US" baseline="-25000">
                <a:solidFill>
                  <a:schemeClr val="bg1">
                    <a:lumMod val="95000"/>
                  </a:schemeClr>
                </a:solidFill>
              </a:rPr>
              <a:t>p</a:t>
            </a:r>
            <a:r>
              <a:rPr lang="en-US" sz="1800">
                <a:solidFill>
                  <a:schemeClr val="bg1">
                    <a:lumMod val="95000"/>
                  </a:schemeClr>
                </a:solidFill>
              </a:rPr>
              <a:t> based on four possible trigons</a:t>
            </a:r>
            <a:endParaRPr lang="en-US" sz="1800" dirty="0">
              <a:solidFill>
                <a:schemeClr val="bg1">
                  <a:lumMod val="9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44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448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448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7448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44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44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7448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446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7447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744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60" grpId="0" autoUpdateAnimBg="0"/>
      <p:bldP spid="274461" grpId="0" animBg="1" autoUpdateAnimBg="0"/>
      <p:bldP spid="274465" grpId="0" autoUpdateAnimBg="0"/>
      <p:bldP spid="274468" grpId="0" autoUpdateAnimBg="0"/>
      <p:bldP spid="274480" grpId="0" build="p" autoUpdateAnimBg="0"/>
      <p:bldP spid="33" grpId="0" animBg="1"/>
      <p:bldP spid="3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1"/>
          <p:cNvSpPr>
            <a:spLocks noGrp="1"/>
          </p:cNvSpPr>
          <p:nvPr>
            <p:ph type="ftr" sz="quarter" idx="10"/>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000">
                <a:solidFill>
                  <a:srgbClr val="808080"/>
                </a:solidFill>
              </a:rPr>
              <a:t>Trigons, Normals, and Quadragons  </a:t>
            </a:r>
            <a:r>
              <a:rPr lang="en-US" sz="800" i="0">
                <a:solidFill>
                  <a:srgbClr val="808080"/>
                </a:solidFill>
              </a:rPr>
              <a:t>     J. Philip Barnes     May 2011        www.HowFliesTheAlbatross.com</a:t>
            </a:r>
          </a:p>
        </p:txBody>
      </p:sp>
      <p:sp>
        <p:nvSpPr>
          <p:cNvPr id="14339" name="Text Box 2"/>
          <p:cNvSpPr txBox="1">
            <a:spLocks noChangeArrowheads="1"/>
          </p:cNvSpPr>
          <p:nvPr/>
        </p:nvSpPr>
        <p:spPr bwMode="auto">
          <a:xfrm>
            <a:off x="368300" y="0"/>
            <a:ext cx="8534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800" b="1" i="1">
                <a:solidFill>
                  <a:srgbClr val="333399"/>
                </a:solidFill>
              </a:rPr>
              <a:t>“Pyranometer Model” of Ambient Lighting</a:t>
            </a:r>
          </a:p>
        </p:txBody>
      </p:sp>
      <p:sp>
        <p:nvSpPr>
          <p:cNvPr id="276497" name="Text Box 17"/>
          <p:cNvSpPr txBox="1">
            <a:spLocks noChangeArrowheads="1"/>
          </p:cNvSpPr>
          <p:nvPr/>
        </p:nvSpPr>
        <p:spPr bwMode="auto">
          <a:xfrm>
            <a:off x="303213" y="1525588"/>
            <a:ext cx="524033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220663" eaLnBrk="0" hangingPunct="0">
              <a:defRPr sz="2400">
                <a:solidFill>
                  <a:schemeClr val="accent2"/>
                </a:solidFill>
                <a:latin typeface="Arial" charset="0"/>
              </a:defRPr>
            </a:lvl2pPr>
            <a:lvl3pPr marL="45085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defRPr/>
            </a:pPr>
            <a:r>
              <a:rPr lang="en-US" sz="2000">
                <a:solidFill>
                  <a:schemeClr val="tx1">
                    <a:lumMod val="65000"/>
                    <a:lumOff val="35000"/>
                  </a:schemeClr>
                </a:solidFill>
              </a:rPr>
              <a:t>Classic lighting model:  Uniform ambient </a:t>
            </a:r>
          </a:p>
          <a:p>
            <a:pPr lvl="2" algn="l" eaLnBrk="1" hangingPunct="1">
              <a:defRPr/>
            </a:pPr>
            <a:r>
              <a:rPr lang="en-US" sz="2000">
                <a:solidFill>
                  <a:schemeClr val="tx1">
                    <a:lumMod val="65000"/>
                    <a:lumOff val="35000"/>
                  </a:schemeClr>
                </a:solidFill>
              </a:rPr>
              <a:t>Then add illumination</a:t>
            </a:r>
          </a:p>
          <a:p>
            <a:pPr algn="l" eaLnBrk="1" hangingPunct="1">
              <a:defRPr/>
            </a:pPr>
            <a:endParaRPr lang="en-US" sz="2000">
              <a:solidFill>
                <a:schemeClr val="tx1">
                  <a:lumMod val="65000"/>
                  <a:lumOff val="35000"/>
                </a:schemeClr>
              </a:solidFill>
            </a:endParaRPr>
          </a:p>
          <a:p>
            <a:pPr algn="l" eaLnBrk="1" hangingPunct="1">
              <a:defRPr/>
            </a:pPr>
            <a:r>
              <a:rPr lang="en-US" sz="2000">
                <a:solidFill>
                  <a:schemeClr val="tx1">
                    <a:lumMod val="65000"/>
                    <a:lumOff val="35000"/>
                  </a:schemeClr>
                </a:solidFill>
              </a:rPr>
              <a:t>Problem:</a:t>
            </a:r>
          </a:p>
          <a:p>
            <a:pPr lvl="1" algn="l" eaLnBrk="1" hangingPunct="1">
              <a:defRPr/>
            </a:pPr>
            <a:r>
              <a:rPr lang="en-US" sz="2000">
                <a:solidFill>
                  <a:schemeClr val="tx1">
                    <a:lumMod val="65000"/>
                    <a:lumOff val="35000"/>
                  </a:schemeClr>
                </a:solidFill>
              </a:rPr>
              <a:t>“Grey silhouette” </a:t>
            </a:r>
            <a:r>
              <a:rPr lang="en-US" sz="2000" i="1">
                <a:solidFill>
                  <a:schemeClr val="tx1">
                    <a:lumMod val="65000"/>
                    <a:lumOff val="35000"/>
                  </a:schemeClr>
                </a:solidFill>
              </a:rPr>
              <a:t>until</a:t>
            </a:r>
            <a:r>
              <a:rPr lang="en-US" sz="2000">
                <a:solidFill>
                  <a:schemeClr val="tx1">
                    <a:lumMod val="65000"/>
                    <a:lumOff val="35000"/>
                  </a:schemeClr>
                </a:solidFill>
              </a:rPr>
              <a:t>  lights are added </a:t>
            </a:r>
          </a:p>
          <a:p>
            <a:pPr lvl="2" algn="l" eaLnBrk="1" hangingPunct="1">
              <a:defRPr/>
            </a:pPr>
            <a:r>
              <a:rPr lang="en-US" sz="2000">
                <a:solidFill>
                  <a:schemeClr val="tx1">
                    <a:lumMod val="65000"/>
                    <a:lumOff val="35000"/>
                  </a:schemeClr>
                </a:solidFill>
              </a:rPr>
              <a:t>Poor foundation of total reflection model</a:t>
            </a:r>
          </a:p>
          <a:p>
            <a:pPr lvl="1" algn="l" eaLnBrk="1" hangingPunct="1">
              <a:defRPr/>
            </a:pPr>
            <a:r>
              <a:rPr lang="en-US" sz="1200">
                <a:solidFill>
                  <a:schemeClr val="tx1">
                    <a:lumMod val="65000"/>
                    <a:lumOff val="35000"/>
                  </a:schemeClr>
                </a:solidFill>
              </a:rPr>
              <a:t> </a:t>
            </a:r>
          </a:p>
          <a:p>
            <a:pPr algn="l" eaLnBrk="1" hangingPunct="1">
              <a:defRPr/>
            </a:pPr>
            <a:r>
              <a:rPr lang="en-US" sz="2000">
                <a:solidFill>
                  <a:schemeClr val="tx1">
                    <a:lumMod val="65000"/>
                    <a:lumOff val="35000"/>
                  </a:schemeClr>
                </a:solidFill>
              </a:rPr>
              <a:t>Idea:</a:t>
            </a:r>
          </a:p>
          <a:p>
            <a:pPr lvl="1" algn="l" eaLnBrk="1" hangingPunct="1">
              <a:defRPr/>
            </a:pPr>
            <a:r>
              <a:rPr lang="en-US" sz="2000">
                <a:solidFill>
                  <a:schemeClr val="tx1">
                    <a:lumMod val="65000"/>
                    <a:lumOff val="35000"/>
                  </a:schemeClr>
                </a:solidFill>
              </a:rPr>
              <a:t>Vary ambient reflection with orientation</a:t>
            </a:r>
          </a:p>
          <a:p>
            <a:pPr lvl="2" algn="l" eaLnBrk="1" hangingPunct="1">
              <a:defRPr/>
            </a:pPr>
            <a:r>
              <a:rPr lang="en-US" sz="2000">
                <a:solidFill>
                  <a:schemeClr val="tx1">
                    <a:lumMod val="65000"/>
                    <a:lumOff val="35000"/>
                  </a:schemeClr>
                </a:solidFill>
              </a:rPr>
              <a:t>~ good foundation </a:t>
            </a:r>
            <a:r>
              <a:rPr lang="en-US" sz="2000" i="1">
                <a:solidFill>
                  <a:schemeClr val="tx1">
                    <a:lumMod val="65000"/>
                    <a:lumOff val="35000"/>
                  </a:schemeClr>
                </a:solidFill>
              </a:rPr>
              <a:t>before</a:t>
            </a:r>
            <a:r>
              <a:rPr lang="en-US" sz="2000">
                <a:solidFill>
                  <a:schemeClr val="tx1">
                    <a:lumMod val="65000"/>
                    <a:lumOff val="35000"/>
                  </a:schemeClr>
                </a:solidFill>
              </a:rPr>
              <a:t> illumination</a:t>
            </a:r>
          </a:p>
          <a:p>
            <a:pPr algn="l" eaLnBrk="1" hangingPunct="1">
              <a:defRPr/>
            </a:pPr>
            <a:endParaRPr lang="en-US" sz="2000" i="1">
              <a:solidFill>
                <a:schemeClr val="tx1">
                  <a:lumMod val="65000"/>
                  <a:lumOff val="35000"/>
                </a:schemeClr>
              </a:solidFill>
            </a:endParaRPr>
          </a:p>
          <a:p>
            <a:pPr algn="l" eaLnBrk="1" hangingPunct="1">
              <a:defRPr/>
            </a:pPr>
            <a:r>
              <a:rPr lang="en-US" sz="2000">
                <a:solidFill>
                  <a:schemeClr val="tx1">
                    <a:lumMod val="65000"/>
                    <a:lumOff val="35000"/>
                  </a:schemeClr>
                </a:solidFill>
              </a:rPr>
              <a:t>Implementation:</a:t>
            </a:r>
          </a:p>
          <a:p>
            <a:pPr lvl="1" algn="l" eaLnBrk="1" hangingPunct="1">
              <a:defRPr/>
            </a:pPr>
            <a:r>
              <a:rPr lang="en-US" sz="2000" i="1">
                <a:solidFill>
                  <a:schemeClr val="tx1">
                    <a:lumMod val="65000"/>
                    <a:lumOff val="35000"/>
                  </a:schemeClr>
                </a:solidFill>
              </a:rPr>
              <a:t>pyranometer</a:t>
            </a:r>
            <a:r>
              <a:rPr lang="en-US" sz="2000">
                <a:solidFill>
                  <a:schemeClr val="tx1">
                    <a:lumMod val="65000"/>
                    <a:lumOff val="35000"/>
                  </a:schemeClr>
                </a:solidFill>
              </a:rPr>
              <a:t> measures "skydome" light</a:t>
            </a:r>
          </a:p>
          <a:p>
            <a:pPr lvl="2" algn="l" eaLnBrk="1" hangingPunct="1">
              <a:defRPr/>
            </a:pPr>
            <a:r>
              <a:rPr lang="en-US" sz="1800">
                <a:solidFill>
                  <a:schemeClr val="tx1">
                    <a:lumMod val="65000"/>
                    <a:lumOff val="35000"/>
                  </a:schemeClr>
                </a:solidFill>
              </a:rPr>
              <a:t>- Rotated on it side ~ half the intensity</a:t>
            </a:r>
          </a:p>
          <a:p>
            <a:pPr lvl="2" algn="l" eaLnBrk="1" hangingPunct="1">
              <a:defRPr/>
            </a:pPr>
            <a:r>
              <a:rPr lang="en-US" sz="1800">
                <a:solidFill>
                  <a:schemeClr val="tx1">
                    <a:lumMod val="65000"/>
                    <a:lumOff val="35000"/>
                  </a:schemeClr>
                </a:solidFill>
              </a:rPr>
              <a:t>- Inverted ~ zero intensity  (</a:t>
            </a:r>
            <a:r>
              <a:rPr lang="en-US" sz="1200">
                <a:solidFill>
                  <a:schemeClr val="tx1">
                    <a:lumMod val="65000"/>
                    <a:lumOff val="35000"/>
                  </a:schemeClr>
                </a:solidFill>
              </a:rPr>
              <a:t>@</a:t>
            </a:r>
            <a:r>
              <a:rPr lang="en-US" sz="1800">
                <a:solidFill>
                  <a:schemeClr val="tx1">
                    <a:lumMod val="65000"/>
                    <a:lumOff val="35000"/>
                  </a:schemeClr>
                </a:solidFill>
              </a:rPr>
              <a:t> albedo=0) </a:t>
            </a:r>
          </a:p>
        </p:txBody>
      </p:sp>
      <p:sp>
        <p:nvSpPr>
          <p:cNvPr id="14341" name="Text Box 18"/>
          <p:cNvSpPr txBox="1">
            <a:spLocks noChangeArrowheads="1"/>
          </p:cNvSpPr>
          <p:nvPr/>
        </p:nvSpPr>
        <p:spPr bwMode="auto">
          <a:xfrm>
            <a:off x="152400" y="609600"/>
            <a:ext cx="4419600" cy="641350"/>
          </a:xfrm>
          <a:prstGeom prst="rect">
            <a:avLst/>
          </a:prstGeom>
          <a:solidFill>
            <a:srgbClr val="FFFF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r>
              <a:rPr lang="en-US" sz="1800" b="1" i="1"/>
              <a:t>Computer graphics classic problem 5</a:t>
            </a:r>
            <a:r>
              <a:rPr lang="en-US" sz="1800"/>
              <a:t>:</a:t>
            </a:r>
          </a:p>
          <a:p>
            <a:pPr algn="l" eaLnBrk="1" hangingPunct="1"/>
            <a:r>
              <a:rPr lang="en-US" sz="1800"/>
              <a:t>Model ambient light </a:t>
            </a:r>
            <a:r>
              <a:rPr lang="en-US" sz="1800" i="1"/>
              <a:t>before</a:t>
            </a:r>
            <a:r>
              <a:rPr lang="en-US" sz="1800"/>
              <a:t> illumination</a:t>
            </a:r>
          </a:p>
        </p:txBody>
      </p:sp>
      <p:grpSp>
        <p:nvGrpSpPr>
          <p:cNvPr id="276539" name="Group 59"/>
          <p:cNvGrpSpPr>
            <a:grpSpLocks/>
          </p:cNvGrpSpPr>
          <p:nvPr/>
        </p:nvGrpSpPr>
        <p:grpSpPr bwMode="auto">
          <a:xfrm>
            <a:off x="5891213" y="1184275"/>
            <a:ext cx="2682875" cy="2528888"/>
            <a:chOff x="3711" y="746"/>
            <a:chExt cx="1690" cy="1593"/>
          </a:xfrm>
        </p:grpSpPr>
        <p:sp>
          <p:nvSpPr>
            <p:cNvPr id="14345" name="Oval 47"/>
            <p:cNvSpPr>
              <a:spLocks noChangeArrowheads="1"/>
            </p:cNvSpPr>
            <p:nvPr/>
          </p:nvSpPr>
          <p:spPr bwMode="auto">
            <a:xfrm>
              <a:off x="3711" y="1517"/>
              <a:ext cx="1030" cy="404"/>
            </a:xfrm>
            <a:prstGeom prst="ellipse">
              <a:avLst/>
            </a:prstGeom>
            <a:solidFill>
              <a:schemeClr val="folHlink"/>
            </a:solidFill>
            <a:ln>
              <a:noFill/>
            </a:ln>
            <a:effectLst/>
            <a:extLst>
              <a:ext uri="{91240B29-F687-4F45-9708-019B960494DF}">
                <a14:hiddenLine xmlns:a14="http://schemas.microsoft.com/office/drawing/2010/main" w="19050">
                  <a:solidFill>
                    <a:srgbClr val="993300"/>
                  </a:solidFill>
                  <a:round/>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 name="Text Box 51"/>
            <p:cNvSpPr txBox="1">
              <a:spLocks noChangeArrowheads="1"/>
            </p:cNvSpPr>
            <p:nvPr/>
          </p:nvSpPr>
          <p:spPr bwMode="auto">
            <a:xfrm>
              <a:off x="3725" y="1932"/>
              <a:ext cx="157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defRPr/>
              </a:pPr>
              <a:r>
                <a:rPr lang="en-US" sz="1800">
                  <a:solidFill>
                    <a:schemeClr val="tx1">
                      <a:lumMod val="65000"/>
                      <a:lumOff val="35000"/>
                    </a:schemeClr>
                  </a:solidFill>
                </a:rPr>
                <a:t>pyranometer disk sees</a:t>
              </a:r>
            </a:p>
            <a:p>
              <a:pPr eaLnBrk="1" hangingPunct="1">
                <a:defRPr/>
              </a:pPr>
              <a:r>
                <a:rPr lang="en-US" sz="1800">
                  <a:solidFill>
                    <a:schemeClr val="tx1">
                      <a:lumMod val="65000"/>
                      <a:lumOff val="35000"/>
                    </a:schemeClr>
                  </a:solidFill>
                </a:rPr>
                <a:t>only the sky "dome"</a:t>
              </a:r>
            </a:p>
          </p:txBody>
        </p:sp>
        <p:sp>
          <p:nvSpPr>
            <p:cNvPr id="14347" name="Oval 44"/>
            <p:cNvSpPr>
              <a:spLocks noChangeArrowheads="1"/>
            </p:cNvSpPr>
            <p:nvPr/>
          </p:nvSpPr>
          <p:spPr bwMode="auto">
            <a:xfrm>
              <a:off x="3931" y="1371"/>
              <a:ext cx="957" cy="351"/>
            </a:xfrm>
            <a:prstGeom prst="ellipse">
              <a:avLst/>
            </a:prstGeom>
            <a:solidFill>
              <a:schemeClr val="hlink"/>
            </a:solidFill>
            <a:ln w="19050">
              <a:solidFill>
                <a:srgbClr val="993300"/>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Oval 46"/>
            <p:cNvSpPr>
              <a:spLocks noChangeArrowheads="1"/>
            </p:cNvSpPr>
            <p:nvPr/>
          </p:nvSpPr>
          <p:spPr bwMode="auto">
            <a:xfrm rot="2468844" flipH="1">
              <a:off x="4744" y="746"/>
              <a:ext cx="657" cy="342"/>
            </a:xfrm>
            <a:prstGeom prst="ellipse">
              <a:avLst/>
            </a:prstGeom>
            <a:solidFill>
              <a:schemeClr val="bg1"/>
            </a:solidFill>
            <a:ln w="19050">
              <a:solidFill>
                <a:srgbClr val="993300"/>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Text Box 52"/>
            <p:cNvSpPr txBox="1">
              <a:spLocks noChangeArrowheads="1"/>
            </p:cNvSpPr>
            <p:nvPr/>
          </p:nvSpPr>
          <p:spPr bwMode="auto">
            <a:xfrm>
              <a:off x="4081" y="894"/>
              <a:ext cx="8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defRPr/>
              </a:pPr>
              <a:r>
                <a:rPr lang="en-US" sz="1800">
                  <a:solidFill>
                    <a:schemeClr val="tx1">
                      <a:lumMod val="65000"/>
                      <a:lumOff val="35000"/>
                    </a:schemeClr>
                  </a:solidFill>
                </a:rPr>
                <a:t>Sun shade</a:t>
              </a:r>
            </a:p>
          </p:txBody>
        </p:sp>
        <p:sp>
          <p:nvSpPr>
            <p:cNvPr id="14350" name="Freeform 48"/>
            <p:cNvSpPr>
              <a:spLocks/>
            </p:cNvSpPr>
            <p:nvPr/>
          </p:nvSpPr>
          <p:spPr bwMode="auto">
            <a:xfrm>
              <a:off x="4423" y="908"/>
              <a:ext cx="651" cy="629"/>
            </a:xfrm>
            <a:custGeom>
              <a:avLst/>
              <a:gdLst>
                <a:gd name="T0" fmla="*/ 0 w 651"/>
                <a:gd name="T1" fmla="*/ 629 h 629"/>
                <a:gd name="T2" fmla="*/ 651 w 651"/>
                <a:gd name="T3" fmla="*/ 0 h 629"/>
                <a:gd name="T4" fmla="*/ 0 60000 65536"/>
                <a:gd name="T5" fmla="*/ 0 60000 65536"/>
              </a:gdLst>
              <a:ahLst/>
              <a:cxnLst>
                <a:cxn ang="T4">
                  <a:pos x="T0" y="T1"/>
                </a:cxn>
                <a:cxn ang="T5">
                  <a:pos x="T2" y="T3"/>
                </a:cxn>
              </a:cxnLst>
              <a:rect l="0" t="0" r="r" b="b"/>
              <a:pathLst>
                <a:path w="651" h="629">
                  <a:moveTo>
                    <a:pt x="0" y="629"/>
                  </a:moveTo>
                  <a:lnTo>
                    <a:pt x="651" y="0"/>
                  </a:lnTo>
                </a:path>
              </a:pathLst>
            </a:custGeom>
            <a:noFill/>
            <a:ln w="101600" cap="flat" cmpd="sng">
              <a:solidFill>
                <a:srgbClr val="993300">
                  <a:alpha val="50195"/>
                </a:srgbClr>
              </a:solidFill>
              <a:prstDash val="solid"/>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6523" name="Rectangle 43"/>
          <p:cNvSpPr>
            <a:spLocks noChangeArrowheads="1"/>
          </p:cNvSpPr>
          <p:nvPr/>
        </p:nvSpPr>
        <p:spPr bwMode="auto">
          <a:xfrm>
            <a:off x="5486400" y="5226050"/>
            <a:ext cx="2741613" cy="677863"/>
          </a:xfrm>
          <a:prstGeom prst="rect">
            <a:avLst/>
          </a:prstGeom>
          <a:solidFill>
            <a:srgbClr val="CCFFCC"/>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7" name="Text Box 57"/>
          <p:cNvSpPr txBox="1">
            <a:spLocks noChangeArrowheads="1"/>
          </p:cNvSpPr>
          <p:nvPr/>
        </p:nvSpPr>
        <p:spPr bwMode="auto">
          <a:xfrm>
            <a:off x="5543550" y="4094163"/>
            <a:ext cx="33274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220663"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r>
              <a:rPr lang="en-US" sz="2000">
                <a:solidFill>
                  <a:schemeClr val="tx1"/>
                </a:solidFill>
              </a:rPr>
              <a:t>Define:</a:t>
            </a:r>
          </a:p>
          <a:p>
            <a:pPr lvl="1" algn="l" eaLnBrk="1" hangingPunct="1"/>
            <a:r>
              <a:rPr lang="en-US" sz="2000">
                <a:solidFill>
                  <a:schemeClr val="tx1"/>
                </a:solidFill>
              </a:rPr>
              <a:t>pyranometer tilt angle (</a:t>
            </a:r>
            <a:r>
              <a:rPr lang="en-US" sz="2000">
                <a:solidFill>
                  <a:schemeClr val="tx1"/>
                </a:solidFill>
                <a:latin typeface="Symbol" pitchFamily="18" charset="2"/>
              </a:rPr>
              <a:t>t</a:t>
            </a:r>
            <a:r>
              <a:rPr lang="en-US" sz="2000">
                <a:solidFill>
                  <a:schemeClr val="tx1"/>
                </a:solidFill>
              </a:rPr>
              <a:t>)</a:t>
            </a:r>
          </a:p>
          <a:p>
            <a:pPr lvl="1" algn="l" eaLnBrk="1" hangingPunct="1"/>
            <a:r>
              <a:rPr lang="en-US" sz="2000">
                <a:solidFill>
                  <a:schemeClr val="tx1"/>
                </a:solidFill>
              </a:rPr>
              <a:t>Ground albedo (</a:t>
            </a:r>
            <a:r>
              <a:rPr lang="en-US" sz="2000">
                <a:solidFill>
                  <a:schemeClr val="tx1"/>
                </a:solidFill>
                <a:latin typeface="Symbol" pitchFamily="18" charset="2"/>
              </a:rPr>
              <a:t>a</a:t>
            </a:r>
            <a:r>
              <a:rPr lang="en-US" sz="2000">
                <a:solidFill>
                  <a:schemeClr val="tx1"/>
                </a:solidFill>
              </a:rPr>
              <a:t>)</a:t>
            </a:r>
          </a:p>
          <a:p>
            <a:pPr algn="l" eaLnBrk="1" hangingPunct="1"/>
            <a:endParaRPr lang="en-US" sz="1200">
              <a:solidFill>
                <a:schemeClr val="tx1"/>
              </a:solidFill>
            </a:endParaRPr>
          </a:p>
          <a:p>
            <a:pPr algn="l" eaLnBrk="1" hangingPunct="1"/>
            <a:r>
              <a:rPr lang="en-US" sz="2000">
                <a:solidFill>
                  <a:schemeClr val="tx1"/>
                </a:solidFill>
              </a:rPr>
              <a:t>Ambient Reflectance</a:t>
            </a:r>
          </a:p>
          <a:p>
            <a:pPr algn="l" eaLnBrk="1" hangingPunct="1"/>
            <a:r>
              <a:rPr lang="en-US" sz="2000">
                <a:solidFill>
                  <a:schemeClr val="tx1"/>
                </a:solidFill>
              </a:rPr>
              <a:t> </a:t>
            </a:r>
            <a:r>
              <a:rPr lang="en-US" sz="2000">
                <a:solidFill>
                  <a:schemeClr val="tx1"/>
                </a:solidFill>
                <a:latin typeface="Symbol" pitchFamily="18" charset="2"/>
              </a:rPr>
              <a:t>r</a:t>
            </a:r>
            <a:r>
              <a:rPr lang="en-US" sz="2000">
                <a:solidFill>
                  <a:schemeClr val="tx1"/>
                </a:solidFill>
              </a:rPr>
              <a:t> = 1 - </a:t>
            </a:r>
            <a:r>
              <a:rPr lang="en-US" sz="2000">
                <a:solidFill>
                  <a:schemeClr val="tx1"/>
                </a:solidFill>
                <a:latin typeface="Symbol" pitchFamily="18" charset="2"/>
              </a:rPr>
              <a:t>t/p</a:t>
            </a:r>
            <a:r>
              <a:rPr lang="en-US" sz="2000">
                <a:solidFill>
                  <a:schemeClr val="tx1"/>
                </a:solidFill>
              </a:rPr>
              <a:t> + </a:t>
            </a:r>
            <a:r>
              <a:rPr lang="en-US" sz="2000">
                <a:solidFill>
                  <a:schemeClr val="tx1"/>
                </a:solidFill>
                <a:latin typeface="Symbol" pitchFamily="18" charset="2"/>
              </a:rPr>
              <a:t>a t/p</a:t>
            </a:r>
            <a:endParaRPr 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49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7649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7649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7649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7649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7649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49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7649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76497">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497">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76497">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76497">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76497">
                                            <p:txEl>
                                              <p:pRg st="14" end="1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27653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7653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276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7" grpId="0" build="p" autoUpdateAnimBg="0"/>
      <p:bldP spid="276523" grpId="0" animBg="1"/>
      <p:bldP spid="27653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1"/>
          <p:cNvSpPr>
            <a:spLocks noGrp="1"/>
          </p:cNvSpPr>
          <p:nvPr>
            <p:ph type="ftr" sz="quarter" idx="10"/>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000">
                <a:solidFill>
                  <a:srgbClr val="808080"/>
                </a:solidFill>
              </a:rPr>
              <a:t>Trigons, Normals, and Quadragons  </a:t>
            </a:r>
            <a:r>
              <a:rPr lang="en-US" sz="800" i="0">
                <a:solidFill>
                  <a:srgbClr val="808080"/>
                </a:solidFill>
              </a:rPr>
              <a:t>     J. Philip Barnes     May 2011        www.HowFliesTheAlbatross.com</a:t>
            </a:r>
          </a:p>
        </p:txBody>
      </p:sp>
      <p:sp>
        <p:nvSpPr>
          <p:cNvPr id="15363" name="Text Box 2"/>
          <p:cNvSpPr txBox="1">
            <a:spLocks noChangeArrowheads="1"/>
          </p:cNvSpPr>
          <p:nvPr/>
        </p:nvSpPr>
        <p:spPr bwMode="auto">
          <a:xfrm>
            <a:off x="368300" y="0"/>
            <a:ext cx="8534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800" b="1" i="1">
                <a:solidFill>
                  <a:srgbClr val="333399"/>
                </a:solidFill>
              </a:rPr>
              <a:t>TrigonoSoar ~ All Methods Herein Applied</a:t>
            </a:r>
          </a:p>
        </p:txBody>
      </p:sp>
      <p:pic>
        <p:nvPicPr>
          <p:cNvPr id="15364" name="Picture 19"/>
          <p:cNvPicPr>
            <a:picLocks noChangeAspect="1" noChangeArrowheads="1"/>
          </p:cNvPicPr>
          <p:nvPr/>
        </p:nvPicPr>
        <p:blipFill>
          <a:blip r:embed="rId3">
            <a:lum bright="6000"/>
            <a:extLst>
              <a:ext uri="{28A0092B-C50C-407E-A947-70E740481C1C}">
                <a14:useLocalDpi xmlns:a14="http://schemas.microsoft.com/office/drawing/2010/main" val="0"/>
              </a:ext>
            </a:extLst>
          </a:blip>
          <a:srcRect l="25443" t="10898" r="3951" b="27313"/>
          <a:stretch>
            <a:fillRect/>
          </a:stretch>
        </p:blipFill>
        <p:spPr bwMode="auto">
          <a:xfrm>
            <a:off x="331788" y="679450"/>
            <a:ext cx="4699000"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 Box 22"/>
          <p:cNvSpPr txBox="1">
            <a:spLocks noChangeArrowheads="1"/>
          </p:cNvSpPr>
          <p:nvPr/>
        </p:nvSpPr>
        <p:spPr bwMode="auto">
          <a:xfrm>
            <a:off x="2051050" y="1296988"/>
            <a:ext cx="2074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Uniform Ambient</a:t>
            </a:r>
          </a:p>
        </p:txBody>
      </p:sp>
      <p:grpSp>
        <p:nvGrpSpPr>
          <p:cNvPr id="306204" name="Group 28"/>
          <p:cNvGrpSpPr>
            <a:grpSpLocks/>
          </p:cNvGrpSpPr>
          <p:nvPr/>
        </p:nvGrpSpPr>
        <p:grpSpPr bwMode="auto">
          <a:xfrm>
            <a:off x="336550" y="3533775"/>
            <a:ext cx="4706938" cy="2868613"/>
            <a:chOff x="212" y="2226"/>
            <a:chExt cx="2965" cy="1807"/>
          </a:xfrm>
        </p:grpSpPr>
        <p:pic>
          <p:nvPicPr>
            <p:cNvPr id="15373" name="Picture 20"/>
            <p:cNvPicPr>
              <a:picLocks noChangeAspect="1" noChangeArrowheads="1"/>
            </p:cNvPicPr>
            <p:nvPr/>
          </p:nvPicPr>
          <p:blipFill>
            <a:blip r:embed="rId4">
              <a:extLst>
                <a:ext uri="{28A0092B-C50C-407E-A947-70E740481C1C}">
                  <a14:useLocalDpi xmlns:a14="http://schemas.microsoft.com/office/drawing/2010/main" val="0"/>
                </a:ext>
              </a:extLst>
            </a:blip>
            <a:srcRect l="25250" t="10760" r="3758" b="27313"/>
            <a:stretch>
              <a:fillRect/>
            </a:stretch>
          </p:blipFill>
          <p:spPr bwMode="auto">
            <a:xfrm>
              <a:off x="212" y="2226"/>
              <a:ext cx="2965" cy="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4" name="Text Box 23"/>
            <p:cNvSpPr txBox="1">
              <a:spLocks noChangeArrowheads="1"/>
            </p:cNvSpPr>
            <p:nvPr/>
          </p:nvSpPr>
          <p:spPr bwMode="auto">
            <a:xfrm>
              <a:off x="1497" y="2562"/>
              <a:ext cx="118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“pyranometer”</a:t>
              </a:r>
            </a:p>
            <a:p>
              <a:pPr eaLnBrk="1" hangingPunct="1"/>
              <a:r>
                <a:rPr lang="en-US" sz="2000"/>
                <a:t>Ambient Model</a:t>
              </a:r>
            </a:p>
          </p:txBody>
        </p:sp>
      </p:grpSp>
      <p:grpSp>
        <p:nvGrpSpPr>
          <p:cNvPr id="306212" name="Group 36"/>
          <p:cNvGrpSpPr>
            <a:grpSpLocks/>
          </p:cNvGrpSpPr>
          <p:nvPr/>
        </p:nvGrpSpPr>
        <p:grpSpPr bwMode="auto">
          <a:xfrm>
            <a:off x="4926013" y="681038"/>
            <a:ext cx="3898900" cy="5721350"/>
            <a:chOff x="3103" y="429"/>
            <a:chExt cx="2456" cy="3604"/>
          </a:xfrm>
        </p:grpSpPr>
        <p:pic>
          <p:nvPicPr>
            <p:cNvPr id="15368" name="Picture 27"/>
            <p:cNvPicPr>
              <a:picLocks noChangeAspect="1" noChangeArrowheads="1"/>
            </p:cNvPicPr>
            <p:nvPr/>
          </p:nvPicPr>
          <p:blipFill>
            <a:blip r:embed="rId5">
              <a:extLst>
                <a:ext uri="{28A0092B-C50C-407E-A947-70E740481C1C}">
                  <a14:useLocalDpi xmlns:a14="http://schemas.microsoft.com/office/drawing/2010/main" val="0"/>
                </a:ext>
              </a:extLst>
            </a:blip>
            <a:srcRect l="25179" t="7932" r="16245" b="13300"/>
            <a:stretch>
              <a:fillRect/>
            </a:stretch>
          </p:blipFill>
          <p:spPr bwMode="auto">
            <a:xfrm>
              <a:off x="3107" y="1729"/>
              <a:ext cx="2452" cy="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21"/>
            <p:cNvPicPr>
              <a:picLocks noChangeAspect="1" noChangeArrowheads="1"/>
            </p:cNvPicPr>
            <p:nvPr/>
          </p:nvPicPr>
          <p:blipFill>
            <a:blip r:embed="rId6">
              <a:extLst>
                <a:ext uri="{28A0092B-C50C-407E-A947-70E740481C1C}">
                  <a14:useLocalDpi xmlns:a14="http://schemas.microsoft.com/office/drawing/2010/main" val="0"/>
                </a:ext>
              </a:extLst>
            </a:blip>
            <a:srcRect l="27756" t="11450" r="13492" b="16968"/>
            <a:stretch>
              <a:fillRect/>
            </a:stretch>
          </p:blipFill>
          <p:spPr bwMode="auto">
            <a:xfrm>
              <a:off x="3103" y="429"/>
              <a:ext cx="2453" cy="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0" name="Text Box 26"/>
            <p:cNvSpPr txBox="1">
              <a:spLocks noChangeArrowheads="1"/>
            </p:cNvSpPr>
            <p:nvPr/>
          </p:nvSpPr>
          <p:spPr bwMode="auto">
            <a:xfrm>
              <a:off x="4454" y="3296"/>
              <a:ext cx="10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Ground</a:t>
              </a:r>
            </a:p>
            <a:p>
              <a:pPr eaLnBrk="1" hangingPunct="1"/>
              <a:r>
                <a:rPr lang="en-US" sz="2000"/>
                <a:t>Albedo = 0.5</a:t>
              </a:r>
            </a:p>
          </p:txBody>
        </p:sp>
        <p:pic>
          <p:nvPicPr>
            <p:cNvPr id="15371" name="Picture 32"/>
            <p:cNvPicPr>
              <a:picLocks noChangeAspect="1" noChangeArrowheads="1"/>
            </p:cNvPicPr>
            <p:nvPr/>
          </p:nvPicPr>
          <p:blipFill>
            <a:blip r:embed="rId5">
              <a:extLst>
                <a:ext uri="{28A0092B-C50C-407E-A947-70E740481C1C}">
                  <a14:useLocalDpi xmlns:a14="http://schemas.microsoft.com/office/drawing/2010/main" val="0"/>
                </a:ext>
              </a:extLst>
            </a:blip>
            <a:srcRect l="52390" t="7932" r="16245" b="63559"/>
            <a:stretch>
              <a:fillRect/>
            </a:stretch>
          </p:blipFill>
          <p:spPr bwMode="auto">
            <a:xfrm>
              <a:off x="4179" y="1780"/>
              <a:ext cx="1313"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2" name="Text Box 25"/>
            <p:cNvSpPr txBox="1">
              <a:spLocks noChangeArrowheads="1"/>
            </p:cNvSpPr>
            <p:nvPr/>
          </p:nvSpPr>
          <p:spPr bwMode="auto">
            <a:xfrm>
              <a:off x="4481" y="1178"/>
              <a:ext cx="10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Ground</a:t>
              </a:r>
            </a:p>
            <a:p>
              <a:pPr eaLnBrk="1" hangingPunct="1"/>
              <a:r>
                <a:rPr lang="en-US" sz="2000"/>
                <a:t>Albedo = 0.0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62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6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
          <p:cNvSpPr>
            <a:spLocks noGrp="1"/>
          </p:cNvSpPr>
          <p:nvPr>
            <p:ph type="ftr" sz="quarter" idx="10"/>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000">
                <a:solidFill>
                  <a:srgbClr val="808080"/>
                </a:solidFill>
              </a:rPr>
              <a:t>Trigons, Normals, and Quadragons  </a:t>
            </a:r>
            <a:r>
              <a:rPr lang="en-US" sz="800" i="0">
                <a:solidFill>
                  <a:srgbClr val="808080"/>
                </a:solidFill>
              </a:rPr>
              <a:t>     J. Philip Barnes     May 2011        www.HowFliesTheAlbatross.com</a:t>
            </a:r>
          </a:p>
        </p:txBody>
      </p:sp>
      <p:sp>
        <p:nvSpPr>
          <p:cNvPr id="16387" name="Rectangle 2"/>
          <p:cNvSpPr>
            <a:spLocks noChangeArrowheads="1"/>
          </p:cNvSpPr>
          <p:nvPr/>
        </p:nvSpPr>
        <p:spPr bwMode="auto">
          <a:xfrm>
            <a:off x="1335088" y="0"/>
            <a:ext cx="647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a:solidFill>
                  <a:srgbClr val="333399"/>
                </a:solidFill>
              </a:rPr>
              <a:t>"Render Raptor" ~ Math-modeled Aircraft   </a:t>
            </a:r>
            <a:endParaRPr lang="en-US" sz="1800" b="1" i="1">
              <a:solidFill>
                <a:srgbClr val="333399"/>
              </a:solidFill>
            </a:endParaRPr>
          </a:p>
        </p:txBody>
      </p:sp>
      <p:pic>
        <p:nvPicPr>
          <p:cNvPr id="16388" name="Picture 16"/>
          <p:cNvPicPr>
            <a:picLocks noChangeAspect="1" noChangeArrowheads="1"/>
          </p:cNvPicPr>
          <p:nvPr/>
        </p:nvPicPr>
        <p:blipFill>
          <a:blip r:embed="rId3">
            <a:extLst>
              <a:ext uri="{28A0092B-C50C-407E-A947-70E740481C1C}">
                <a14:useLocalDpi xmlns:a14="http://schemas.microsoft.com/office/drawing/2010/main" val="0"/>
              </a:ext>
            </a:extLst>
          </a:blip>
          <a:srcRect l="24658" t="35561" r="29950" b="44780"/>
          <a:stretch>
            <a:fillRect/>
          </a:stretch>
        </p:blipFill>
        <p:spPr bwMode="auto">
          <a:xfrm>
            <a:off x="5486400" y="5165725"/>
            <a:ext cx="333692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pic>
      <p:pic>
        <p:nvPicPr>
          <p:cNvPr id="16389" name="Picture 17"/>
          <p:cNvPicPr>
            <a:picLocks noChangeAspect="1" noChangeArrowheads="1"/>
          </p:cNvPicPr>
          <p:nvPr/>
        </p:nvPicPr>
        <p:blipFill>
          <a:blip r:embed="rId4">
            <a:extLst>
              <a:ext uri="{28A0092B-C50C-407E-A947-70E740481C1C}">
                <a14:useLocalDpi xmlns:a14="http://schemas.microsoft.com/office/drawing/2010/main" val="0"/>
              </a:ext>
            </a:extLst>
          </a:blip>
          <a:srcRect l="25610" t="7903" r="20319" b="5269"/>
          <a:stretch>
            <a:fillRect/>
          </a:stretch>
        </p:blipFill>
        <p:spPr bwMode="auto">
          <a:xfrm>
            <a:off x="5486400" y="685800"/>
            <a:ext cx="3328988"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pic>
      <p:pic>
        <p:nvPicPr>
          <p:cNvPr id="16390" name="Picture 18"/>
          <p:cNvPicPr>
            <a:picLocks noChangeAspect="1" noChangeArrowheads="1"/>
          </p:cNvPicPr>
          <p:nvPr/>
        </p:nvPicPr>
        <p:blipFill>
          <a:blip r:embed="rId5">
            <a:extLst>
              <a:ext uri="{28A0092B-C50C-407E-A947-70E740481C1C}">
                <a14:useLocalDpi xmlns:a14="http://schemas.microsoft.com/office/drawing/2010/main" val="0"/>
              </a:ext>
            </a:extLst>
          </a:blip>
          <a:srcRect l="19366" t="30292" r="27727" b="7903"/>
          <a:stretch>
            <a:fillRect/>
          </a:stretch>
        </p:blipFill>
        <p:spPr bwMode="auto">
          <a:xfrm>
            <a:off x="274638" y="3436938"/>
            <a:ext cx="3108325"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pic>
      <p:pic>
        <p:nvPicPr>
          <p:cNvPr id="16391" name="Picture 19"/>
          <p:cNvPicPr>
            <a:picLocks noChangeAspect="1" noChangeArrowheads="1"/>
          </p:cNvPicPr>
          <p:nvPr/>
        </p:nvPicPr>
        <p:blipFill>
          <a:blip r:embed="rId6">
            <a:extLst>
              <a:ext uri="{28A0092B-C50C-407E-A947-70E740481C1C}">
                <a14:useLocalDpi xmlns:a14="http://schemas.microsoft.com/office/drawing/2010/main" val="0"/>
              </a:ext>
            </a:extLst>
          </a:blip>
          <a:srcRect l="16086" t="13170" b="32925"/>
          <a:stretch>
            <a:fillRect/>
          </a:stretch>
        </p:blipFill>
        <p:spPr bwMode="auto">
          <a:xfrm>
            <a:off x="274638" y="685800"/>
            <a:ext cx="50292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1"/>
          <p:cNvSpPr>
            <a:spLocks noGrp="1"/>
          </p:cNvSpPr>
          <p:nvPr>
            <p:ph type="ftr" sz="quarter" idx="10"/>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000">
                <a:solidFill>
                  <a:srgbClr val="808080"/>
                </a:solidFill>
              </a:rPr>
              <a:t>Trigons, Normals, and Quadragons  </a:t>
            </a:r>
            <a:r>
              <a:rPr lang="en-US" sz="800" i="0">
                <a:solidFill>
                  <a:srgbClr val="808080"/>
                </a:solidFill>
              </a:rPr>
              <a:t>     J. Philip Barnes     May 2011        www.HowFliesTheAlbatross.com</a:t>
            </a:r>
          </a:p>
        </p:txBody>
      </p:sp>
      <p:sp>
        <p:nvSpPr>
          <p:cNvPr id="17411" name="Text Box 2"/>
          <p:cNvSpPr txBox="1">
            <a:spLocks noChangeArrowheads="1"/>
          </p:cNvSpPr>
          <p:nvPr/>
        </p:nvSpPr>
        <p:spPr bwMode="auto">
          <a:xfrm>
            <a:off x="471488" y="0"/>
            <a:ext cx="81883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800" b="1" i="1">
                <a:solidFill>
                  <a:srgbClr val="333399"/>
                </a:solidFill>
              </a:rPr>
              <a:t>Summary ~ </a:t>
            </a:r>
            <a:r>
              <a:rPr lang="en-US" sz="2800" i="1">
                <a:solidFill>
                  <a:srgbClr val="333399"/>
                </a:solidFill>
              </a:rPr>
              <a:t>Trigons, Normals, and Quadragons</a:t>
            </a:r>
          </a:p>
        </p:txBody>
      </p:sp>
      <p:sp>
        <p:nvSpPr>
          <p:cNvPr id="313347" name="Text Box 3"/>
          <p:cNvSpPr txBox="1">
            <a:spLocks noChangeArrowheads="1"/>
          </p:cNvSpPr>
          <p:nvPr/>
        </p:nvSpPr>
        <p:spPr bwMode="auto">
          <a:xfrm>
            <a:off x="635000" y="2531709"/>
            <a:ext cx="7913688" cy="3970318"/>
          </a:xfrm>
          <a:prstGeom prst="rect">
            <a:avLst/>
          </a:prstGeom>
          <a:solidFill>
            <a:schemeClr val="bg1">
              <a:lumMod val="95000"/>
              <a:alpha val="50195"/>
            </a:schemeClr>
          </a:solidFill>
          <a:ln>
            <a:noFill/>
          </a:ln>
          <a:effectLst/>
        </p:spPr>
        <p:txBody>
          <a:bodyPr>
            <a:spAutoFit/>
          </a:bodyPr>
          <a:lstStyle>
            <a:lvl1pPr marL="225425" indent="-225425" eaLnBrk="0" hangingPunct="0">
              <a:defRPr sz="2400">
                <a:solidFill>
                  <a:schemeClr val="accent2"/>
                </a:solidFill>
                <a:latin typeface="Arial" charset="0"/>
              </a:defRPr>
            </a:lvl1pPr>
            <a:lvl2pPr marL="979488" indent="-45720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lnSpc>
                <a:spcPct val="150000"/>
              </a:lnSpc>
              <a:defRPr/>
            </a:pPr>
            <a:r>
              <a:rPr lang="en-US" b="1"/>
              <a:t>New Solutions: computer graphics classic problems</a:t>
            </a:r>
          </a:p>
          <a:p>
            <a:pPr marL="234950" indent="-234950" algn="l" eaLnBrk="1" hangingPunct="1">
              <a:lnSpc>
                <a:spcPct val="150000"/>
              </a:lnSpc>
              <a:buFont typeface="Arial" pitchFamily="34" charset="0"/>
              <a:buChar char="•"/>
              <a:defRPr/>
            </a:pPr>
            <a:r>
              <a:rPr lang="en-US" i="1"/>
              <a:t> Complementary, faster, or better, with added insight</a:t>
            </a:r>
          </a:p>
          <a:p>
            <a:pPr algn="l" eaLnBrk="1" hangingPunct="1">
              <a:lnSpc>
                <a:spcPct val="150000"/>
              </a:lnSpc>
              <a:buFontTx/>
              <a:buChar char="•"/>
              <a:defRPr/>
            </a:pPr>
            <a:r>
              <a:rPr lang="en-US"/>
              <a:t> World-to-screen transformation ~ just two rotations</a:t>
            </a:r>
          </a:p>
          <a:p>
            <a:pPr algn="l" eaLnBrk="1" hangingPunct="1">
              <a:lnSpc>
                <a:spcPct val="150000"/>
              </a:lnSpc>
              <a:buFontTx/>
              <a:buChar char="•"/>
              <a:defRPr/>
            </a:pPr>
            <a:r>
              <a:rPr lang="en-US"/>
              <a:t>"Screen-cone" world-to-screen exclusion criterion</a:t>
            </a:r>
          </a:p>
          <a:p>
            <a:pPr algn="l" eaLnBrk="1" hangingPunct="1">
              <a:lnSpc>
                <a:spcPct val="150000"/>
              </a:lnSpc>
              <a:buFontTx/>
              <a:buChar char="•"/>
              <a:defRPr/>
            </a:pPr>
            <a:r>
              <a:rPr lang="en-US"/>
              <a:t> Point-in-polygon ~ vector-based alternative </a:t>
            </a:r>
          </a:p>
          <a:p>
            <a:pPr algn="l" eaLnBrk="1" hangingPunct="1">
              <a:lnSpc>
                <a:spcPct val="150000"/>
              </a:lnSpc>
              <a:buFontTx/>
              <a:buChar char="•"/>
              <a:defRPr/>
            </a:pPr>
            <a:r>
              <a:rPr lang="en-US"/>
              <a:t> Interpolation at point (p) ~ vector-based alternative</a:t>
            </a:r>
            <a:endParaRPr lang="en-US" i="1"/>
          </a:p>
          <a:p>
            <a:pPr algn="l" eaLnBrk="1" hangingPunct="1">
              <a:lnSpc>
                <a:spcPct val="150000"/>
              </a:lnSpc>
              <a:buFontTx/>
              <a:buChar char="•"/>
              <a:defRPr/>
            </a:pPr>
            <a:r>
              <a:rPr lang="en-US"/>
              <a:t>“Pyranometer” ambient-lighting model foundation</a:t>
            </a:r>
          </a:p>
        </p:txBody>
      </p:sp>
      <p:pic>
        <p:nvPicPr>
          <p:cNvPr id="17413"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l="25250" t="10760" r="3758" b="27313"/>
          <a:stretch>
            <a:fillRect/>
          </a:stretch>
        </p:blipFill>
        <p:spPr bwMode="auto">
          <a:xfrm rot="893184">
            <a:off x="3275013" y="765175"/>
            <a:ext cx="2325687"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414" name="Group 3"/>
          <p:cNvGrpSpPr>
            <a:grpSpLocks/>
          </p:cNvGrpSpPr>
          <p:nvPr/>
        </p:nvGrpSpPr>
        <p:grpSpPr bwMode="auto">
          <a:xfrm>
            <a:off x="4062413" y="561975"/>
            <a:ext cx="2051050" cy="1779588"/>
            <a:chOff x="4061619" y="561975"/>
            <a:chExt cx="2052637" cy="1779588"/>
          </a:xfrm>
        </p:grpSpPr>
        <p:pic>
          <p:nvPicPr>
            <p:cNvPr id="174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34154" t="13649" r="13187" b="21025"/>
            <a:stretch>
              <a:fillRect/>
            </a:stretch>
          </p:blipFill>
          <p:spPr bwMode="auto">
            <a:xfrm>
              <a:off x="4061619" y="561975"/>
              <a:ext cx="2052637"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bwMode="auto">
            <a:xfrm flipV="1">
              <a:off x="5991923" y="2081213"/>
              <a:ext cx="79436" cy="82550"/>
            </a:xfrm>
            <a:prstGeom prst="line">
              <a:avLst/>
            </a:prstGeom>
            <a:solidFill>
              <a:schemeClr val="accent1"/>
            </a:solidFill>
            <a:ln w="12700" cap="flat" cmpd="sng" algn="ctr">
              <a:solidFill>
                <a:schemeClr val="tx1">
                  <a:lumMod val="65000"/>
                  <a:lumOff val="35000"/>
                </a:schemeClr>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3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3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3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3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33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33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3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1"/>
          <p:cNvSpPr>
            <a:spLocks noGrp="1"/>
          </p:cNvSpPr>
          <p:nvPr>
            <p:ph type="ftr" sz="quarter" idx="10"/>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000">
                <a:solidFill>
                  <a:srgbClr val="808080"/>
                </a:solidFill>
              </a:rPr>
              <a:t>Trigons, Normals, and Quadragons  </a:t>
            </a:r>
            <a:r>
              <a:rPr lang="en-US" sz="800" i="0">
                <a:solidFill>
                  <a:srgbClr val="808080"/>
                </a:solidFill>
              </a:rPr>
              <a:t>     J. Philip Barnes     May 2011        www.HowFliesTheAlbatross.com</a:t>
            </a:r>
          </a:p>
        </p:txBody>
      </p:sp>
      <p:sp>
        <p:nvSpPr>
          <p:cNvPr id="18435" name="Text Box 220"/>
          <p:cNvSpPr txBox="1">
            <a:spLocks noChangeArrowheads="1"/>
          </p:cNvSpPr>
          <p:nvPr/>
        </p:nvSpPr>
        <p:spPr bwMode="auto">
          <a:xfrm>
            <a:off x="4800600" y="1905000"/>
            <a:ext cx="31242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just" eaLnBrk="1" hangingPunct="1"/>
            <a:r>
              <a:rPr lang="en-US" sz="1200" b="1" i="1">
                <a:solidFill>
                  <a:schemeClr val="tx1"/>
                </a:solidFill>
              </a:rPr>
              <a:t>Phil Barnes</a:t>
            </a:r>
            <a:r>
              <a:rPr lang="en-US" sz="1200">
                <a:solidFill>
                  <a:schemeClr val="tx1"/>
                </a:solidFill>
              </a:rPr>
              <a:t> has a Bachelor’s Degree in Mechanical Engineering from the University of Arizona and a Master’s Degree in Aerospace Engineering from Cal Poly Pomona. He has 32-years of experience in performance analysis and computer modeling of aerospace vehicles, engines, and subsystems, primarily at Northrop Grumman. He has authored SAE technical papers on aerodynamics, dynamic soaring, and regenerative soaring. This latest presentation brings together Phil’s knowledge and passions for computer graphics, and geometry math modeling.</a:t>
            </a:r>
          </a:p>
        </p:txBody>
      </p:sp>
      <p:sp>
        <p:nvSpPr>
          <p:cNvPr id="18436" name="Text Box 282"/>
          <p:cNvSpPr txBox="1">
            <a:spLocks noChangeArrowheads="1"/>
          </p:cNvSpPr>
          <p:nvPr/>
        </p:nvSpPr>
        <p:spPr bwMode="auto">
          <a:xfrm>
            <a:off x="1562100" y="0"/>
            <a:ext cx="59658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800" i="1">
                <a:solidFill>
                  <a:srgbClr val="000099"/>
                </a:solidFill>
              </a:rPr>
              <a:t>About the Author</a:t>
            </a:r>
          </a:p>
        </p:txBody>
      </p:sp>
      <p:pic>
        <p:nvPicPr>
          <p:cNvPr id="184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1639888"/>
            <a:ext cx="290512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1"/>
          <p:cNvSpPr>
            <a:spLocks noGrp="1"/>
          </p:cNvSpPr>
          <p:nvPr>
            <p:ph type="ftr" sz="quarter" idx="10"/>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000">
                <a:solidFill>
                  <a:srgbClr val="808080"/>
                </a:solidFill>
              </a:rPr>
              <a:t>Trigons, Normals, and Quadragons  </a:t>
            </a:r>
            <a:r>
              <a:rPr lang="en-US" sz="800" i="0">
                <a:solidFill>
                  <a:srgbClr val="808080"/>
                </a:solidFill>
              </a:rPr>
              <a:t>     J. Philip Barnes     May 2011        www.HowFliesTheAlbatross.com</a:t>
            </a:r>
          </a:p>
        </p:txBody>
      </p:sp>
      <p:sp>
        <p:nvSpPr>
          <p:cNvPr id="3075" name="Text Box 2"/>
          <p:cNvSpPr txBox="1">
            <a:spLocks noChangeArrowheads="1"/>
          </p:cNvSpPr>
          <p:nvPr/>
        </p:nvSpPr>
        <p:spPr bwMode="auto">
          <a:xfrm>
            <a:off x="2239963" y="0"/>
            <a:ext cx="4198937"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800" b="1" i="1">
                <a:solidFill>
                  <a:srgbClr val="333399"/>
                </a:solidFill>
              </a:rPr>
              <a:t>Overview</a:t>
            </a:r>
          </a:p>
        </p:txBody>
      </p:sp>
      <p:sp>
        <p:nvSpPr>
          <p:cNvPr id="261124" name="Text Box 4"/>
          <p:cNvSpPr txBox="1">
            <a:spLocks noChangeArrowheads="1"/>
          </p:cNvSpPr>
          <p:nvPr/>
        </p:nvSpPr>
        <p:spPr bwMode="auto">
          <a:xfrm>
            <a:off x="1422400" y="1700213"/>
            <a:ext cx="6319838" cy="4117975"/>
          </a:xfrm>
          <a:prstGeom prst="rect">
            <a:avLst/>
          </a:prstGeom>
          <a:solidFill>
            <a:schemeClr val="bg1">
              <a:lumMod val="95000"/>
              <a:alpha val="50195"/>
            </a:schemeClr>
          </a:solidFill>
          <a:ln>
            <a:noFill/>
          </a:ln>
          <a:effectLst/>
        </p:spPr>
        <p:txBody>
          <a:bodyPr>
            <a:spAutoFit/>
          </a:bodyPr>
          <a:lstStyle>
            <a:lvl1pPr marL="457200" indent="-457200"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lnSpc>
                <a:spcPct val="120000"/>
              </a:lnSpc>
              <a:defRPr/>
            </a:pPr>
            <a:r>
              <a:rPr lang="en-US" sz="2200">
                <a:solidFill>
                  <a:schemeClr val="tx1">
                    <a:lumMod val="50000"/>
                    <a:lumOff val="50000"/>
                  </a:schemeClr>
                </a:solidFill>
              </a:rPr>
              <a:t> </a:t>
            </a:r>
            <a:r>
              <a:rPr lang="en-US" sz="2200" b="1">
                <a:solidFill>
                  <a:schemeClr val="tx1">
                    <a:lumMod val="50000"/>
                    <a:lumOff val="50000"/>
                  </a:schemeClr>
                </a:solidFill>
              </a:rPr>
              <a:t>Presentation Contents</a:t>
            </a:r>
            <a:r>
              <a:rPr lang="en-US" sz="2200">
                <a:solidFill>
                  <a:schemeClr val="tx1">
                    <a:lumMod val="50000"/>
                    <a:lumOff val="50000"/>
                  </a:schemeClr>
                </a:solidFill>
              </a:rPr>
              <a:t> </a:t>
            </a:r>
          </a:p>
          <a:p>
            <a:pPr algn="l" eaLnBrk="1" hangingPunct="1">
              <a:lnSpc>
                <a:spcPct val="120000"/>
              </a:lnSpc>
              <a:buFontTx/>
              <a:buChar char="•"/>
              <a:defRPr/>
            </a:pPr>
            <a:r>
              <a:rPr lang="en-US" sz="2200">
                <a:solidFill>
                  <a:schemeClr val="tx1">
                    <a:lumMod val="50000"/>
                    <a:lumOff val="50000"/>
                  </a:schemeClr>
                </a:solidFill>
              </a:rPr>
              <a:t> “Flexible-cylinder” geometry grid </a:t>
            </a:r>
          </a:p>
          <a:p>
            <a:pPr algn="l" eaLnBrk="1" hangingPunct="1">
              <a:lnSpc>
                <a:spcPct val="120000"/>
              </a:lnSpc>
              <a:buFontTx/>
              <a:buChar char="•"/>
              <a:defRPr/>
            </a:pPr>
            <a:r>
              <a:rPr lang="en-US" sz="2200">
                <a:solidFill>
                  <a:schemeClr val="tx1">
                    <a:lumMod val="50000"/>
                    <a:lumOff val="50000"/>
                  </a:schemeClr>
                </a:solidFill>
              </a:rPr>
              <a:t> Geometry math modeling tools</a:t>
            </a:r>
          </a:p>
          <a:p>
            <a:pPr algn="l" eaLnBrk="1" hangingPunct="1">
              <a:lnSpc>
                <a:spcPct val="120000"/>
              </a:lnSpc>
              <a:buFontTx/>
              <a:buChar char="•"/>
              <a:defRPr/>
            </a:pPr>
            <a:r>
              <a:rPr lang="en-US" sz="2200">
                <a:solidFill>
                  <a:schemeClr val="tx1">
                    <a:lumMod val="50000"/>
                    <a:lumOff val="50000"/>
                  </a:schemeClr>
                </a:solidFill>
              </a:rPr>
              <a:t> Vectors ~ history &amp; key operations </a:t>
            </a:r>
          </a:p>
          <a:p>
            <a:pPr algn="l" eaLnBrk="1" hangingPunct="1">
              <a:lnSpc>
                <a:spcPct val="120000"/>
              </a:lnSpc>
              <a:buFontTx/>
              <a:buChar char="•"/>
              <a:defRPr/>
            </a:pPr>
            <a:r>
              <a:rPr lang="en-US" sz="2200">
                <a:solidFill>
                  <a:schemeClr val="tx1">
                    <a:lumMod val="50000"/>
                    <a:lumOff val="50000"/>
                  </a:schemeClr>
                </a:solidFill>
              </a:rPr>
              <a:t> Fast world-to-screen transformation</a:t>
            </a:r>
          </a:p>
          <a:p>
            <a:pPr algn="l" eaLnBrk="1" hangingPunct="1">
              <a:lnSpc>
                <a:spcPct val="120000"/>
              </a:lnSpc>
              <a:buFontTx/>
              <a:buChar char="•"/>
              <a:defRPr/>
            </a:pPr>
            <a:r>
              <a:rPr lang="en-US" sz="2200">
                <a:solidFill>
                  <a:schemeClr val="tx1">
                    <a:lumMod val="50000"/>
                    <a:lumOff val="50000"/>
                  </a:schemeClr>
                </a:solidFill>
              </a:rPr>
              <a:t> Review/Renew: Z-buffer &amp; Ray-casting </a:t>
            </a:r>
          </a:p>
          <a:p>
            <a:pPr algn="l" eaLnBrk="1" hangingPunct="1">
              <a:lnSpc>
                <a:spcPct val="120000"/>
              </a:lnSpc>
              <a:buFontTx/>
              <a:buChar char="•"/>
              <a:defRPr/>
            </a:pPr>
            <a:r>
              <a:rPr lang="en-US" sz="2200">
                <a:solidFill>
                  <a:schemeClr val="tx1">
                    <a:lumMod val="50000"/>
                    <a:lumOff val="50000"/>
                  </a:schemeClr>
                </a:solidFill>
              </a:rPr>
              <a:t> Vector solution : “Point-in-polygon” </a:t>
            </a:r>
          </a:p>
          <a:p>
            <a:pPr algn="l" eaLnBrk="1" hangingPunct="1">
              <a:lnSpc>
                <a:spcPct val="120000"/>
              </a:lnSpc>
              <a:buFontTx/>
              <a:buChar char="•"/>
              <a:defRPr/>
            </a:pPr>
            <a:r>
              <a:rPr lang="en-US" sz="2200">
                <a:solidFill>
                  <a:schemeClr val="tx1">
                    <a:lumMod val="50000"/>
                    <a:lumOff val="50000"/>
                  </a:schemeClr>
                </a:solidFill>
              </a:rPr>
              <a:t> Vector solution: Inter-vertex interpolation</a:t>
            </a:r>
          </a:p>
          <a:p>
            <a:pPr algn="l" eaLnBrk="1" hangingPunct="1">
              <a:lnSpc>
                <a:spcPct val="120000"/>
              </a:lnSpc>
              <a:buFontTx/>
              <a:buChar char="•"/>
              <a:defRPr/>
            </a:pPr>
            <a:r>
              <a:rPr lang="en-US" sz="2200">
                <a:solidFill>
                  <a:schemeClr val="tx1">
                    <a:lumMod val="50000"/>
                    <a:lumOff val="50000"/>
                  </a:schemeClr>
                </a:solidFill>
              </a:rPr>
              <a:t> “Pyranometer” ambient lighting model</a:t>
            </a:r>
          </a:p>
          <a:p>
            <a:pPr algn="l" eaLnBrk="1" hangingPunct="1">
              <a:lnSpc>
                <a:spcPct val="120000"/>
              </a:lnSpc>
              <a:buFontTx/>
              <a:buChar char="•"/>
              <a:defRPr/>
            </a:pPr>
            <a:r>
              <a:rPr lang="en-US" sz="2200">
                <a:solidFill>
                  <a:schemeClr val="tx1">
                    <a:lumMod val="50000"/>
                    <a:lumOff val="50000"/>
                  </a:schemeClr>
                </a:solidFill>
              </a:rPr>
              <a:t> Apply ~ "Render Raptor" &amp; “TrigonoSoar”</a:t>
            </a:r>
          </a:p>
        </p:txBody>
      </p:sp>
      <p:sp>
        <p:nvSpPr>
          <p:cNvPr id="261126" name="Text Box 6"/>
          <p:cNvSpPr txBox="1">
            <a:spLocks noChangeArrowheads="1"/>
          </p:cNvSpPr>
          <p:nvPr/>
        </p:nvSpPr>
        <p:spPr bwMode="auto">
          <a:xfrm>
            <a:off x="1163638" y="831850"/>
            <a:ext cx="71040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defRPr/>
            </a:pPr>
            <a:r>
              <a:rPr lang="en-US">
                <a:solidFill>
                  <a:schemeClr val="tx1">
                    <a:lumMod val="50000"/>
                    <a:lumOff val="50000"/>
                  </a:schemeClr>
                </a:solidFill>
              </a:rPr>
              <a:t>Display a 3D-math-modeled shape on a 2D screen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11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112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112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112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112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1124">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1124">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1124">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61124">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61124">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611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4" grpId="0" build="p" autoUpdateAnimBg="0"/>
      <p:bldP spid="26112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1"/>
          <p:cNvSpPr>
            <a:spLocks noGrp="1"/>
          </p:cNvSpPr>
          <p:nvPr>
            <p:ph type="ftr" sz="quarter" idx="10"/>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000">
                <a:solidFill>
                  <a:srgbClr val="808080"/>
                </a:solidFill>
              </a:rPr>
              <a:t>Trigons, Normals, and Quadragons  </a:t>
            </a:r>
            <a:r>
              <a:rPr lang="en-US" sz="800" i="0">
                <a:solidFill>
                  <a:srgbClr val="808080"/>
                </a:solidFill>
              </a:rPr>
              <a:t>     J. Philip Barnes     May 2011        www.HowFliesTheAlbatross.com</a:t>
            </a:r>
          </a:p>
        </p:txBody>
      </p:sp>
      <p:grpSp>
        <p:nvGrpSpPr>
          <p:cNvPr id="269423" name="Group 1135"/>
          <p:cNvGrpSpPr>
            <a:grpSpLocks/>
          </p:cNvGrpSpPr>
          <p:nvPr/>
        </p:nvGrpSpPr>
        <p:grpSpPr bwMode="auto">
          <a:xfrm>
            <a:off x="4984750" y="1905000"/>
            <a:ext cx="3733800" cy="2895600"/>
            <a:chOff x="3140" y="1056"/>
            <a:chExt cx="2352" cy="1824"/>
          </a:xfrm>
        </p:grpSpPr>
        <p:sp>
          <p:nvSpPr>
            <p:cNvPr id="4148" name="Rectangle 1028"/>
            <p:cNvSpPr>
              <a:spLocks noChangeArrowheads="1"/>
            </p:cNvSpPr>
            <p:nvPr/>
          </p:nvSpPr>
          <p:spPr bwMode="auto">
            <a:xfrm>
              <a:off x="3640" y="1536"/>
              <a:ext cx="451"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9" name="Rectangle 1030"/>
            <p:cNvSpPr>
              <a:spLocks noChangeArrowheads="1"/>
            </p:cNvSpPr>
            <p:nvPr/>
          </p:nvSpPr>
          <p:spPr bwMode="auto">
            <a:xfrm>
              <a:off x="3190" y="1536"/>
              <a:ext cx="450"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0" name="Rectangle 1035"/>
            <p:cNvSpPr>
              <a:spLocks noChangeArrowheads="1"/>
            </p:cNvSpPr>
            <p:nvPr/>
          </p:nvSpPr>
          <p:spPr bwMode="auto">
            <a:xfrm>
              <a:off x="4091" y="1536"/>
              <a:ext cx="450"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1" name="Rectangle 1040"/>
            <p:cNvSpPr>
              <a:spLocks noChangeArrowheads="1"/>
            </p:cNvSpPr>
            <p:nvPr/>
          </p:nvSpPr>
          <p:spPr bwMode="auto">
            <a:xfrm>
              <a:off x="4541" y="1536"/>
              <a:ext cx="451"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2" name="Rectangle 1041"/>
            <p:cNvSpPr>
              <a:spLocks noChangeArrowheads="1"/>
            </p:cNvSpPr>
            <p:nvPr/>
          </p:nvSpPr>
          <p:spPr bwMode="auto">
            <a:xfrm>
              <a:off x="4992" y="1536"/>
              <a:ext cx="450"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3" name="Rectangle 1046"/>
            <p:cNvSpPr>
              <a:spLocks noChangeArrowheads="1"/>
            </p:cNvSpPr>
            <p:nvPr/>
          </p:nvSpPr>
          <p:spPr bwMode="auto">
            <a:xfrm>
              <a:off x="3640" y="1104"/>
              <a:ext cx="451"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4" name="Rectangle 1047"/>
            <p:cNvSpPr>
              <a:spLocks noChangeArrowheads="1"/>
            </p:cNvSpPr>
            <p:nvPr/>
          </p:nvSpPr>
          <p:spPr bwMode="auto">
            <a:xfrm>
              <a:off x="3190" y="1104"/>
              <a:ext cx="450"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5" name="Oval 1048"/>
            <p:cNvSpPr>
              <a:spLocks noChangeArrowheads="1"/>
            </p:cNvSpPr>
            <p:nvPr/>
          </p:nvSpPr>
          <p:spPr bwMode="auto">
            <a:xfrm>
              <a:off x="3140" y="1056"/>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6" name="Oval 1049"/>
            <p:cNvSpPr>
              <a:spLocks noChangeArrowheads="1"/>
            </p:cNvSpPr>
            <p:nvPr/>
          </p:nvSpPr>
          <p:spPr bwMode="auto">
            <a:xfrm>
              <a:off x="3590" y="1056"/>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7" name="Rectangle 1050"/>
            <p:cNvSpPr>
              <a:spLocks noChangeArrowheads="1"/>
            </p:cNvSpPr>
            <p:nvPr/>
          </p:nvSpPr>
          <p:spPr bwMode="auto">
            <a:xfrm>
              <a:off x="4091" y="1104"/>
              <a:ext cx="450"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8" name="Oval 1051"/>
            <p:cNvSpPr>
              <a:spLocks noChangeArrowheads="1"/>
            </p:cNvSpPr>
            <p:nvPr/>
          </p:nvSpPr>
          <p:spPr bwMode="auto">
            <a:xfrm>
              <a:off x="4041" y="1056"/>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9" name="Rectangle 1053"/>
            <p:cNvSpPr>
              <a:spLocks noChangeArrowheads="1"/>
            </p:cNvSpPr>
            <p:nvPr/>
          </p:nvSpPr>
          <p:spPr bwMode="auto">
            <a:xfrm>
              <a:off x="4541" y="1104"/>
              <a:ext cx="451"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0" name="Rectangle 1054"/>
            <p:cNvSpPr>
              <a:spLocks noChangeArrowheads="1"/>
            </p:cNvSpPr>
            <p:nvPr/>
          </p:nvSpPr>
          <p:spPr bwMode="auto">
            <a:xfrm>
              <a:off x="4992" y="1104"/>
              <a:ext cx="450"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1" name="Oval 1055"/>
            <p:cNvSpPr>
              <a:spLocks noChangeArrowheads="1"/>
            </p:cNvSpPr>
            <p:nvPr/>
          </p:nvSpPr>
          <p:spPr bwMode="auto">
            <a:xfrm>
              <a:off x="4942" y="1056"/>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2" name="Oval 1056"/>
            <p:cNvSpPr>
              <a:spLocks noChangeArrowheads="1"/>
            </p:cNvSpPr>
            <p:nvPr/>
          </p:nvSpPr>
          <p:spPr bwMode="auto">
            <a:xfrm>
              <a:off x="5392" y="1056"/>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3" name="Rectangle 1057"/>
            <p:cNvSpPr>
              <a:spLocks noChangeArrowheads="1"/>
            </p:cNvSpPr>
            <p:nvPr/>
          </p:nvSpPr>
          <p:spPr bwMode="auto">
            <a:xfrm>
              <a:off x="3640" y="1968"/>
              <a:ext cx="451"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4" name="Rectangle 1058"/>
            <p:cNvSpPr>
              <a:spLocks noChangeArrowheads="1"/>
            </p:cNvSpPr>
            <p:nvPr/>
          </p:nvSpPr>
          <p:spPr bwMode="auto">
            <a:xfrm>
              <a:off x="3190" y="1968"/>
              <a:ext cx="450"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5" name="Rectangle 1061"/>
            <p:cNvSpPr>
              <a:spLocks noChangeArrowheads="1"/>
            </p:cNvSpPr>
            <p:nvPr/>
          </p:nvSpPr>
          <p:spPr bwMode="auto">
            <a:xfrm>
              <a:off x="4091" y="1968"/>
              <a:ext cx="450"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6" name="Rectangle 1064"/>
            <p:cNvSpPr>
              <a:spLocks noChangeArrowheads="1"/>
            </p:cNvSpPr>
            <p:nvPr/>
          </p:nvSpPr>
          <p:spPr bwMode="auto">
            <a:xfrm>
              <a:off x="4541" y="1968"/>
              <a:ext cx="451"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 name="Rectangle 1065"/>
            <p:cNvSpPr>
              <a:spLocks noChangeArrowheads="1"/>
            </p:cNvSpPr>
            <p:nvPr/>
          </p:nvSpPr>
          <p:spPr bwMode="auto">
            <a:xfrm>
              <a:off x="4992" y="1968"/>
              <a:ext cx="450"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8" name="Rectangle 1068"/>
            <p:cNvSpPr>
              <a:spLocks noChangeArrowheads="1"/>
            </p:cNvSpPr>
            <p:nvPr/>
          </p:nvSpPr>
          <p:spPr bwMode="auto">
            <a:xfrm>
              <a:off x="3640" y="2400"/>
              <a:ext cx="451"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9" name="Rectangle 1069"/>
            <p:cNvSpPr>
              <a:spLocks noChangeArrowheads="1"/>
            </p:cNvSpPr>
            <p:nvPr/>
          </p:nvSpPr>
          <p:spPr bwMode="auto">
            <a:xfrm>
              <a:off x="3190" y="2400"/>
              <a:ext cx="450"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0" name="Oval 1070"/>
            <p:cNvSpPr>
              <a:spLocks noChangeArrowheads="1"/>
            </p:cNvSpPr>
            <p:nvPr/>
          </p:nvSpPr>
          <p:spPr bwMode="auto">
            <a:xfrm>
              <a:off x="3590" y="2784"/>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1" name="Oval 1071"/>
            <p:cNvSpPr>
              <a:spLocks noChangeArrowheads="1"/>
            </p:cNvSpPr>
            <p:nvPr/>
          </p:nvSpPr>
          <p:spPr bwMode="auto">
            <a:xfrm>
              <a:off x="3140" y="2784"/>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2" name="Rectangle 1072"/>
            <p:cNvSpPr>
              <a:spLocks noChangeArrowheads="1"/>
            </p:cNvSpPr>
            <p:nvPr/>
          </p:nvSpPr>
          <p:spPr bwMode="auto">
            <a:xfrm>
              <a:off x="4091" y="2400"/>
              <a:ext cx="450"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3" name="Oval 1074"/>
            <p:cNvSpPr>
              <a:spLocks noChangeArrowheads="1"/>
            </p:cNvSpPr>
            <p:nvPr/>
          </p:nvSpPr>
          <p:spPr bwMode="auto">
            <a:xfrm>
              <a:off x="4041" y="2784"/>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4" name="Rectangle 1075"/>
            <p:cNvSpPr>
              <a:spLocks noChangeArrowheads="1"/>
            </p:cNvSpPr>
            <p:nvPr/>
          </p:nvSpPr>
          <p:spPr bwMode="auto">
            <a:xfrm>
              <a:off x="4541" y="2400"/>
              <a:ext cx="451"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5" name="Rectangle 1076"/>
            <p:cNvSpPr>
              <a:spLocks noChangeArrowheads="1"/>
            </p:cNvSpPr>
            <p:nvPr/>
          </p:nvSpPr>
          <p:spPr bwMode="auto">
            <a:xfrm>
              <a:off x="4992" y="2400"/>
              <a:ext cx="450" cy="432"/>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6" name="Oval 1077"/>
            <p:cNvSpPr>
              <a:spLocks noChangeArrowheads="1"/>
            </p:cNvSpPr>
            <p:nvPr/>
          </p:nvSpPr>
          <p:spPr bwMode="auto">
            <a:xfrm>
              <a:off x="5392" y="2784"/>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7" name="Oval 1078"/>
            <p:cNvSpPr>
              <a:spLocks noChangeArrowheads="1"/>
            </p:cNvSpPr>
            <p:nvPr/>
          </p:nvSpPr>
          <p:spPr bwMode="auto">
            <a:xfrm>
              <a:off x="4942" y="2784"/>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 name="Oval 1033"/>
            <p:cNvSpPr>
              <a:spLocks noChangeArrowheads="1"/>
            </p:cNvSpPr>
            <p:nvPr/>
          </p:nvSpPr>
          <p:spPr bwMode="auto">
            <a:xfrm>
              <a:off x="3140" y="1488"/>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9" name="Oval 1034"/>
            <p:cNvSpPr>
              <a:spLocks noChangeArrowheads="1"/>
            </p:cNvSpPr>
            <p:nvPr/>
          </p:nvSpPr>
          <p:spPr bwMode="auto">
            <a:xfrm>
              <a:off x="3590" y="1488"/>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0" name="Oval 1038"/>
            <p:cNvSpPr>
              <a:spLocks noChangeArrowheads="1"/>
            </p:cNvSpPr>
            <p:nvPr/>
          </p:nvSpPr>
          <p:spPr bwMode="auto">
            <a:xfrm>
              <a:off x="4041" y="1488"/>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1" name="Oval 1044"/>
            <p:cNvSpPr>
              <a:spLocks noChangeArrowheads="1"/>
            </p:cNvSpPr>
            <p:nvPr/>
          </p:nvSpPr>
          <p:spPr bwMode="auto">
            <a:xfrm>
              <a:off x="4942" y="1488"/>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2" name="Oval 1045"/>
            <p:cNvSpPr>
              <a:spLocks noChangeArrowheads="1"/>
            </p:cNvSpPr>
            <p:nvPr/>
          </p:nvSpPr>
          <p:spPr bwMode="auto">
            <a:xfrm>
              <a:off x="5392" y="1488"/>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3" name="Oval 1031"/>
            <p:cNvSpPr>
              <a:spLocks noChangeArrowheads="1"/>
            </p:cNvSpPr>
            <p:nvPr/>
          </p:nvSpPr>
          <p:spPr bwMode="auto">
            <a:xfrm>
              <a:off x="3590" y="1920"/>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4" name="Oval 1032"/>
            <p:cNvSpPr>
              <a:spLocks noChangeArrowheads="1"/>
            </p:cNvSpPr>
            <p:nvPr/>
          </p:nvSpPr>
          <p:spPr bwMode="auto">
            <a:xfrm>
              <a:off x="3140" y="1920"/>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5" name="Oval 1037"/>
            <p:cNvSpPr>
              <a:spLocks noChangeArrowheads="1"/>
            </p:cNvSpPr>
            <p:nvPr/>
          </p:nvSpPr>
          <p:spPr bwMode="auto">
            <a:xfrm>
              <a:off x="4041" y="1920"/>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6" name="Oval 1042"/>
            <p:cNvSpPr>
              <a:spLocks noChangeArrowheads="1"/>
            </p:cNvSpPr>
            <p:nvPr/>
          </p:nvSpPr>
          <p:spPr bwMode="auto">
            <a:xfrm>
              <a:off x="5392" y="1920"/>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7" name="Oval 1059"/>
            <p:cNvSpPr>
              <a:spLocks noChangeArrowheads="1"/>
            </p:cNvSpPr>
            <p:nvPr/>
          </p:nvSpPr>
          <p:spPr bwMode="auto">
            <a:xfrm>
              <a:off x="3590" y="2352"/>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 name="Oval 1060"/>
            <p:cNvSpPr>
              <a:spLocks noChangeArrowheads="1"/>
            </p:cNvSpPr>
            <p:nvPr/>
          </p:nvSpPr>
          <p:spPr bwMode="auto">
            <a:xfrm>
              <a:off x="3140" y="2352"/>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9" name="Oval 1063"/>
            <p:cNvSpPr>
              <a:spLocks noChangeArrowheads="1"/>
            </p:cNvSpPr>
            <p:nvPr/>
          </p:nvSpPr>
          <p:spPr bwMode="auto">
            <a:xfrm>
              <a:off x="4041" y="2352"/>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0" name="Oval 1066"/>
            <p:cNvSpPr>
              <a:spLocks noChangeArrowheads="1"/>
            </p:cNvSpPr>
            <p:nvPr/>
          </p:nvSpPr>
          <p:spPr bwMode="auto">
            <a:xfrm>
              <a:off x="5392" y="2352"/>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1" name="Oval 1067"/>
            <p:cNvSpPr>
              <a:spLocks noChangeArrowheads="1"/>
            </p:cNvSpPr>
            <p:nvPr/>
          </p:nvSpPr>
          <p:spPr bwMode="auto">
            <a:xfrm>
              <a:off x="4942" y="2352"/>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2" name="Oval 1052"/>
            <p:cNvSpPr>
              <a:spLocks noChangeArrowheads="1"/>
            </p:cNvSpPr>
            <p:nvPr/>
          </p:nvSpPr>
          <p:spPr bwMode="auto">
            <a:xfrm>
              <a:off x="4491" y="1056"/>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3" name="Oval 1073"/>
            <p:cNvSpPr>
              <a:spLocks noChangeArrowheads="1"/>
            </p:cNvSpPr>
            <p:nvPr/>
          </p:nvSpPr>
          <p:spPr bwMode="auto">
            <a:xfrm>
              <a:off x="4491" y="2784"/>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4" name="Oval 1039"/>
            <p:cNvSpPr>
              <a:spLocks noChangeArrowheads="1"/>
            </p:cNvSpPr>
            <p:nvPr/>
          </p:nvSpPr>
          <p:spPr bwMode="auto">
            <a:xfrm>
              <a:off x="4491" y="1488"/>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5" name="Oval 1036"/>
            <p:cNvSpPr>
              <a:spLocks noChangeArrowheads="1"/>
            </p:cNvSpPr>
            <p:nvPr/>
          </p:nvSpPr>
          <p:spPr bwMode="auto">
            <a:xfrm>
              <a:off x="4491" y="1920"/>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6" name="Oval 1062"/>
            <p:cNvSpPr>
              <a:spLocks noChangeArrowheads="1"/>
            </p:cNvSpPr>
            <p:nvPr/>
          </p:nvSpPr>
          <p:spPr bwMode="auto">
            <a:xfrm>
              <a:off x="4491" y="2352"/>
              <a:ext cx="100" cy="96"/>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00" name="Text Box 1026"/>
          <p:cNvSpPr txBox="1">
            <a:spLocks noChangeArrowheads="1"/>
          </p:cNvSpPr>
          <p:nvPr/>
        </p:nvSpPr>
        <p:spPr bwMode="auto">
          <a:xfrm>
            <a:off x="1905000" y="0"/>
            <a:ext cx="5791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800" i="1">
                <a:solidFill>
                  <a:srgbClr val="333399"/>
                </a:solidFill>
              </a:rPr>
              <a:t>“Flexible Cylinder” Geometry Grid</a:t>
            </a:r>
          </a:p>
        </p:txBody>
      </p:sp>
      <p:sp>
        <p:nvSpPr>
          <p:cNvPr id="4101" name="Text Box 1158"/>
          <p:cNvSpPr txBox="1">
            <a:spLocks noChangeArrowheads="1"/>
          </p:cNvSpPr>
          <p:nvPr/>
        </p:nvSpPr>
        <p:spPr bwMode="auto">
          <a:xfrm>
            <a:off x="152400" y="609600"/>
            <a:ext cx="4324350" cy="641350"/>
          </a:xfrm>
          <a:prstGeom prst="rect">
            <a:avLst/>
          </a:prstGeom>
          <a:solidFill>
            <a:srgbClr val="FFFF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800" b="1" i="1"/>
              <a:t>Computer graphics classic problem 1</a:t>
            </a:r>
            <a:r>
              <a:rPr lang="en-US" sz="1800"/>
              <a:t>:</a:t>
            </a:r>
          </a:p>
          <a:p>
            <a:pPr eaLnBrk="1" hangingPunct="1"/>
            <a:r>
              <a:rPr lang="en-US" sz="1800"/>
              <a:t>Generate and manage 3D geometry </a:t>
            </a:r>
          </a:p>
        </p:txBody>
      </p:sp>
      <p:sp>
        <p:nvSpPr>
          <p:cNvPr id="269447" name="Text Box 1159"/>
          <p:cNvSpPr txBox="1">
            <a:spLocks noChangeArrowheads="1"/>
          </p:cNvSpPr>
          <p:nvPr/>
        </p:nvSpPr>
        <p:spPr bwMode="auto">
          <a:xfrm>
            <a:off x="5338763" y="687388"/>
            <a:ext cx="29543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r>
              <a:rPr lang="en-US" sz="1800" b="1"/>
              <a:t>Arrays and Subscripts</a:t>
            </a:r>
            <a:endParaRPr lang="en-US" sz="1800"/>
          </a:p>
          <a:p>
            <a:pPr algn="l" eaLnBrk="1" hangingPunct="1"/>
            <a:r>
              <a:rPr lang="en-US" sz="1800"/>
              <a:t>Object (n), Row (i), Col (j),</a:t>
            </a:r>
          </a:p>
          <a:p>
            <a:pPr algn="l" eaLnBrk="1" hangingPunct="1"/>
            <a:r>
              <a:rPr lang="en-US" sz="1800"/>
              <a:t>Vertex (k), Quadragon (m)</a:t>
            </a:r>
          </a:p>
        </p:txBody>
      </p:sp>
      <p:grpSp>
        <p:nvGrpSpPr>
          <p:cNvPr id="269463" name="Group 1175"/>
          <p:cNvGrpSpPr>
            <a:grpSpLocks/>
          </p:cNvGrpSpPr>
          <p:nvPr/>
        </p:nvGrpSpPr>
        <p:grpSpPr bwMode="auto">
          <a:xfrm>
            <a:off x="685800" y="2984500"/>
            <a:ext cx="3702050" cy="1906588"/>
            <a:chOff x="432" y="1880"/>
            <a:chExt cx="2332" cy="1201"/>
          </a:xfrm>
        </p:grpSpPr>
        <p:sp>
          <p:nvSpPr>
            <p:cNvPr id="4140" name="Line 1092"/>
            <p:cNvSpPr>
              <a:spLocks noChangeShapeType="1"/>
            </p:cNvSpPr>
            <p:nvPr/>
          </p:nvSpPr>
          <p:spPr bwMode="auto">
            <a:xfrm flipV="1">
              <a:off x="1949" y="2418"/>
              <a:ext cx="714" cy="663"/>
            </a:xfrm>
            <a:prstGeom prst="line">
              <a:avLst/>
            </a:prstGeom>
            <a:noFill/>
            <a:ln w="127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1" name="Freeform 1081"/>
            <p:cNvSpPr>
              <a:spLocks/>
            </p:cNvSpPr>
            <p:nvPr/>
          </p:nvSpPr>
          <p:spPr bwMode="auto">
            <a:xfrm rot="1572841">
              <a:off x="432" y="2443"/>
              <a:ext cx="1669" cy="285"/>
            </a:xfrm>
            <a:custGeom>
              <a:avLst/>
              <a:gdLst>
                <a:gd name="T0" fmla="*/ 483 w 2139"/>
                <a:gd name="T1" fmla="*/ 13 h 525"/>
                <a:gd name="T2" fmla="*/ 151 w 2139"/>
                <a:gd name="T3" fmla="*/ 1 h 525"/>
                <a:gd name="T4" fmla="*/ 2 w 2139"/>
                <a:gd name="T5" fmla="*/ 8 h 525"/>
                <a:gd name="T6" fmla="*/ 105 w 2139"/>
                <a:gd name="T7" fmla="*/ 12 h 525"/>
                <a:gd name="T8" fmla="*/ 483 w 2139"/>
                <a:gd name="T9" fmla="*/ 13 h 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9" h="525">
                  <a:moveTo>
                    <a:pt x="2139" y="510"/>
                  </a:moveTo>
                  <a:cubicBezTo>
                    <a:pt x="1695" y="498"/>
                    <a:pt x="1083" y="6"/>
                    <a:pt x="666" y="3"/>
                  </a:cubicBezTo>
                  <a:cubicBezTo>
                    <a:pt x="249" y="0"/>
                    <a:pt x="40" y="247"/>
                    <a:pt x="9" y="324"/>
                  </a:cubicBezTo>
                  <a:cubicBezTo>
                    <a:pt x="0" y="369"/>
                    <a:pt x="75" y="414"/>
                    <a:pt x="465" y="468"/>
                  </a:cubicBezTo>
                  <a:cubicBezTo>
                    <a:pt x="855" y="522"/>
                    <a:pt x="1617" y="525"/>
                    <a:pt x="2139" y="516"/>
                  </a:cubicBezTo>
                </a:path>
              </a:pathLst>
            </a:custGeom>
            <a:solidFill>
              <a:srgbClr val="33CC33"/>
            </a:solidFill>
            <a:ln w="12700" cap="flat" cmpd="sng">
              <a:solidFill>
                <a:srgbClr val="33CC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2" name="Freeform 1084"/>
            <p:cNvSpPr>
              <a:spLocks noChangeAspect="1"/>
            </p:cNvSpPr>
            <p:nvPr/>
          </p:nvSpPr>
          <p:spPr bwMode="auto">
            <a:xfrm rot="1572841">
              <a:off x="884" y="2285"/>
              <a:ext cx="1463" cy="250"/>
            </a:xfrm>
            <a:custGeom>
              <a:avLst/>
              <a:gdLst>
                <a:gd name="T0" fmla="*/ 220 w 2139"/>
                <a:gd name="T1" fmla="*/ 6 h 525"/>
                <a:gd name="T2" fmla="*/ 68 w 2139"/>
                <a:gd name="T3" fmla="*/ 0 h 525"/>
                <a:gd name="T4" fmla="*/ 1 w 2139"/>
                <a:gd name="T5" fmla="*/ 4 h 525"/>
                <a:gd name="T6" fmla="*/ 48 w 2139"/>
                <a:gd name="T7" fmla="*/ 5 h 525"/>
                <a:gd name="T8" fmla="*/ 220 w 2139"/>
                <a:gd name="T9" fmla="*/ 6 h 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9" h="525">
                  <a:moveTo>
                    <a:pt x="2139" y="510"/>
                  </a:moveTo>
                  <a:cubicBezTo>
                    <a:pt x="1695" y="498"/>
                    <a:pt x="1083" y="6"/>
                    <a:pt x="666" y="3"/>
                  </a:cubicBezTo>
                  <a:cubicBezTo>
                    <a:pt x="249" y="0"/>
                    <a:pt x="40" y="247"/>
                    <a:pt x="9" y="324"/>
                  </a:cubicBezTo>
                  <a:cubicBezTo>
                    <a:pt x="0" y="369"/>
                    <a:pt x="75" y="414"/>
                    <a:pt x="465" y="468"/>
                  </a:cubicBezTo>
                  <a:cubicBezTo>
                    <a:pt x="855" y="522"/>
                    <a:pt x="1617" y="525"/>
                    <a:pt x="2139" y="516"/>
                  </a:cubicBezTo>
                </a:path>
              </a:pathLst>
            </a:custGeom>
            <a:solidFill>
              <a:srgbClr val="33CC33"/>
            </a:solidFill>
            <a:ln w="12700" cap="flat" cmpd="sng">
              <a:solidFill>
                <a:srgbClr val="33CC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3" name="Freeform 1087"/>
            <p:cNvSpPr>
              <a:spLocks noChangeAspect="1"/>
            </p:cNvSpPr>
            <p:nvPr/>
          </p:nvSpPr>
          <p:spPr bwMode="auto">
            <a:xfrm rot="1572841">
              <a:off x="1304" y="2133"/>
              <a:ext cx="1261" cy="215"/>
            </a:xfrm>
            <a:custGeom>
              <a:avLst/>
              <a:gdLst>
                <a:gd name="T0" fmla="*/ 90 w 2139"/>
                <a:gd name="T1" fmla="*/ 2 h 525"/>
                <a:gd name="T2" fmla="*/ 28 w 2139"/>
                <a:gd name="T3" fmla="*/ 0 h 525"/>
                <a:gd name="T4" fmla="*/ 1 w 2139"/>
                <a:gd name="T5" fmla="*/ 2 h 525"/>
                <a:gd name="T6" fmla="*/ 20 w 2139"/>
                <a:gd name="T7" fmla="*/ 2 h 525"/>
                <a:gd name="T8" fmla="*/ 90 w 2139"/>
                <a:gd name="T9" fmla="*/ 2 h 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9" h="525">
                  <a:moveTo>
                    <a:pt x="2139" y="510"/>
                  </a:moveTo>
                  <a:cubicBezTo>
                    <a:pt x="1695" y="498"/>
                    <a:pt x="1083" y="6"/>
                    <a:pt x="666" y="3"/>
                  </a:cubicBezTo>
                  <a:cubicBezTo>
                    <a:pt x="249" y="0"/>
                    <a:pt x="40" y="247"/>
                    <a:pt x="9" y="324"/>
                  </a:cubicBezTo>
                  <a:cubicBezTo>
                    <a:pt x="0" y="369"/>
                    <a:pt x="75" y="414"/>
                    <a:pt x="465" y="468"/>
                  </a:cubicBezTo>
                  <a:cubicBezTo>
                    <a:pt x="855" y="522"/>
                    <a:pt x="1617" y="525"/>
                    <a:pt x="2139" y="516"/>
                  </a:cubicBezTo>
                </a:path>
              </a:pathLst>
            </a:custGeom>
            <a:solidFill>
              <a:srgbClr val="33CC33"/>
            </a:solidFill>
            <a:ln w="12700" cap="flat" cmpd="sng">
              <a:solidFill>
                <a:srgbClr val="33CC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4" name="Freeform 1090"/>
            <p:cNvSpPr>
              <a:spLocks noChangeAspect="1"/>
            </p:cNvSpPr>
            <p:nvPr/>
          </p:nvSpPr>
          <p:spPr bwMode="auto">
            <a:xfrm rot="1572841">
              <a:off x="1664" y="2005"/>
              <a:ext cx="1100" cy="188"/>
            </a:xfrm>
            <a:custGeom>
              <a:avLst/>
              <a:gdLst>
                <a:gd name="T0" fmla="*/ 40 w 2139"/>
                <a:gd name="T1" fmla="*/ 1 h 525"/>
                <a:gd name="T2" fmla="*/ 12 w 2139"/>
                <a:gd name="T3" fmla="*/ 0 h 525"/>
                <a:gd name="T4" fmla="*/ 1 w 2139"/>
                <a:gd name="T5" fmla="*/ 1 h 525"/>
                <a:gd name="T6" fmla="*/ 8 w 2139"/>
                <a:gd name="T7" fmla="*/ 1 h 525"/>
                <a:gd name="T8" fmla="*/ 40 w 2139"/>
                <a:gd name="T9" fmla="*/ 1 h 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9" h="525">
                  <a:moveTo>
                    <a:pt x="2139" y="510"/>
                  </a:moveTo>
                  <a:cubicBezTo>
                    <a:pt x="1695" y="498"/>
                    <a:pt x="1083" y="6"/>
                    <a:pt x="666" y="3"/>
                  </a:cubicBezTo>
                  <a:cubicBezTo>
                    <a:pt x="249" y="0"/>
                    <a:pt x="40" y="247"/>
                    <a:pt x="9" y="324"/>
                  </a:cubicBezTo>
                  <a:cubicBezTo>
                    <a:pt x="0" y="369"/>
                    <a:pt x="75" y="414"/>
                    <a:pt x="465" y="468"/>
                  </a:cubicBezTo>
                  <a:cubicBezTo>
                    <a:pt x="855" y="522"/>
                    <a:pt x="1617" y="525"/>
                    <a:pt x="2139" y="516"/>
                  </a:cubicBezTo>
                </a:path>
              </a:pathLst>
            </a:custGeom>
            <a:solidFill>
              <a:srgbClr val="33CC33"/>
            </a:solidFill>
            <a:ln w="12700" cap="flat" cmpd="sng">
              <a:solidFill>
                <a:srgbClr val="33CC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5" name="Line 1093"/>
            <p:cNvSpPr>
              <a:spLocks noChangeShapeType="1"/>
            </p:cNvSpPr>
            <p:nvPr/>
          </p:nvSpPr>
          <p:spPr bwMode="auto">
            <a:xfrm flipV="1">
              <a:off x="506" y="1880"/>
              <a:ext cx="1222" cy="376"/>
            </a:xfrm>
            <a:prstGeom prst="line">
              <a:avLst/>
            </a:prstGeom>
            <a:noFill/>
            <a:ln w="127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6" name="Line 1128"/>
            <p:cNvSpPr>
              <a:spLocks noChangeShapeType="1"/>
            </p:cNvSpPr>
            <p:nvPr/>
          </p:nvSpPr>
          <p:spPr bwMode="auto">
            <a:xfrm rot="21518207" flipV="1">
              <a:off x="1054" y="2101"/>
              <a:ext cx="1044" cy="458"/>
            </a:xfrm>
            <a:prstGeom prst="line">
              <a:avLst/>
            </a:prstGeom>
            <a:noFill/>
            <a:ln w="127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 name="Freeform 1127"/>
            <p:cNvSpPr>
              <a:spLocks/>
            </p:cNvSpPr>
            <p:nvPr/>
          </p:nvSpPr>
          <p:spPr bwMode="auto">
            <a:xfrm>
              <a:off x="510" y="2256"/>
              <a:ext cx="540" cy="312"/>
            </a:xfrm>
            <a:custGeom>
              <a:avLst/>
              <a:gdLst>
                <a:gd name="T0" fmla="*/ 0 w 540"/>
                <a:gd name="T1" fmla="*/ 0 h 312"/>
                <a:gd name="T2" fmla="*/ 540 w 540"/>
                <a:gd name="T3" fmla="*/ 312 h 312"/>
                <a:gd name="T4" fmla="*/ 0 60000 65536"/>
                <a:gd name="T5" fmla="*/ 0 60000 65536"/>
              </a:gdLst>
              <a:ahLst/>
              <a:cxnLst>
                <a:cxn ang="T4">
                  <a:pos x="T0" y="T1"/>
                </a:cxn>
                <a:cxn ang="T5">
                  <a:pos x="T2" y="T3"/>
                </a:cxn>
              </a:cxnLst>
              <a:rect l="0" t="0" r="r" b="b"/>
              <a:pathLst>
                <a:path w="540" h="312">
                  <a:moveTo>
                    <a:pt x="0" y="0"/>
                  </a:moveTo>
                  <a:lnTo>
                    <a:pt x="540" y="312"/>
                  </a:lnTo>
                </a:path>
              </a:pathLst>
            </a:custGeom>
            <a:noFill/>
            <a:ln w="12700" cap="flat"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466" name="Group 1178"/>
          <p:cNvGrpSpPr>
            <a:grpSpLocks/>
          </p:cNvGrpSpPr>
          <p:nvPr/>
        </p:nvGrpSpPr>
        <p:grpSpPr bwMode="auto">
          <a:xfrm>
            <a:off x="5715000" y="4876800"/>
            <a:ext cx="2265363" cy="457200"/>
            <a:chOff x="3600" y="3072"/>
            <a:chExt cx="1427" cy="288"/>
          </a:xfrm>
        </p:grpSpPr>
        <p:sp>
          <p:nvSpPr>
            <p:cNvPr id="4138" name="Line 1107"/>
            <p:cNvSpPr>
              <a:spLocks noChangeShapeType="1"/>
            </p:cNvSpPr>
            <p:nvPr/>
          </p:nvSpPr>
          <p:spPr bwMode="auto">
            <a:xfrm rot="5400000" flipH="1" flipV="1">
              <a:off x="4176" y="2640"/>
              <a:ext cx="0" cy="1152"/>
            </a:xfrm>
            <a:prstGeom prst="line">
              <a:avLst/>
            </a:prstGeom>
            <a:noFill/>
            <a:ln w="1905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 name="Text Box 1109"/>
            <p:cNvSpPr txBox="1">
              <a:spLocks noChangeArrowheads="1"/>
            </p:cNvSpPr>
            <p:nvPr/>
          </p:nvSpPr>
          <p:spPr bwMode="auto">
            <a:xfrm>
              <a:off x="4700" y="3072"/>
              <a:ext cx="3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a:solidFill>
                    <a:srgbClr val="990000"/>
                  </a:solidFill>
                </a:rPr>
                <a:t>  </a:t>
              </a:r>
              <a:r>
                <a:rPr lang="en-US">
                  <a:solidFill>
                    <a:srgbClr val="990000"/>
                  </a:solidFill>
                  <a:latin typeface="Symbol" pitchFamily="18" charset="2"/>
                </a:rPr>
                <a:t>l</a:t>
              </a:r>
              <a:endParaRPr lang="en-US">
                <a:solidFill>
                  <a:srgbClr val="990000"/>
                </a:solidFill>
              </a:endParaRPr>
            </a:p>
          </p:txBody>
        </p:sp>
      </p:grpSp>
      <p:grpSp>
        <p:nvGrpSpPr>
          <p:cNvPr id="269465" name="Group 1177"/>
          <p:cNvGrpSpPr>
            <a:grpSpLocks/>
          </p:cNvGrpSpPr>
          <p:nvPr/>
        </p:nvGrpSpPr>
        <p:grpSpPr bwMode="auto">
          <a:xfrm>
            <a:off x="4495800" y="2133600"/>
            <a:ext cx="342900" cy="2286000"/>
            <a:chOff x="2832" y="1344"/>
            <a:chExt cx="216" cy="1440"/>
          </a:xfrm>
        </p:grpSpPr>
        <p:sp>
          <p:nvSpPr>
            <p:cNvPr id="4136" name="Line 1106"/>
            <p:cNvSpPr>
              <a:spLocks noChangeShapeType="1"/>
            </p:cNvSpPr>
            <p:nvPr/>
          </p:nvSpPr>
          <p:spPr bwMode="auto">
            <a:xfrm flipV="1">
              <a:off x="2928" y="1632"/>
              <a:ext cx="0" cy="1152"/>
            </a:xfrm>
            <a:prstGeom prst="line">
              <a:avLst/>
            </a:prstGeom>
            <a:noFill/>
            <a:ln w="19050">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 name="Text Box 1110"/>
            <p:cNvSpPr txBox="1">
              <a:spLocks noChangeArrowheads="1"/>
            </p:cNvSpPr>
            <p:nvPr/>
          </p:nvSpPr>
          <p:spPr bwMode="auto">
            <a:xfrm>
              <a:off x="2832" y="1344"/>
              <a:ext cx="2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a:solidFill>
                    <a:srgbClr val="333399"/>
                  </a:solidFill>
                  <a:latin typeface="Symbol" pitchFamily="18" charset="2"/>
                </a:rPr>
                <a:t>q</a:t>
              </a:r>
              <a:endParaRPr lang="en-US">
                <a:solidFill>
                  <a:srgbClr val="333399"/>
                </a:solidFill>
              </a:endParaRPr>
            </a:p>
          </p:txBody>
        </p:sp>
      </p:grpSp>
      <p:grpSp>
        <p:nvGrpSpPr>
          <p:cNvPr id="269457" name="Group 1169"/>
          <p:cNvGrpSpPr>
            <a:grpSpLocks/>
          </p:cNvGrpSpPr>
          <p:nvPr/>
        </p:nvGrpSpPr>
        <p:grpSpPr bwMode="auto">
          <a:xfrm>
            <a:off x="1676400" y="1263650"/>
            <a:ext cx="1874838" cy="2806700"/>
            <a:chOff x="1056" y="796"/>
            <a:chExt cx="1181" cy="1768"/>
          </a:xfrm>
        </p:grpSpPr>
        <p:sp>
          <p:nvSpPr>
            <p:cNvPr id="4134" name="Text Box 1115"/>
            <p:cNvSpPr txBox="1">
              <a:spLocks noChangeArrowheads="1"/>
            </p:cNvSpPr>
            <p:nvPr/>
          </p:nvSpPr>
          <p:spPr bwMode="auto">
            <a:xfrm>
              <a:off x="2016" y="1440"/>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a:solidFill>
                    <a:srgbClr val="990000"/>
                  </a:solidFill>
                  <a:latin typeface="Symbol" pitchFamily="18" charset="2"/>
                </a:rPr>
                <a:t>l</a:t>
              </a:r>
              <a:endParaRPr lang="en-US">
                <a:solidFill>
                  <a:srgbClr val="990000"/>
                </a:solidFill>
              </a:endParaRPr>
            </a:p>
          </p:txBody>
        </p:sp>
        <p:sp>
          <p:nvSpPr>
            <p:cNvPr id="4135" name="Freeform 1094"/>
            <p:cNvSpPr>
              <a:spLocks/>
            </p:cNvSpPr>
            <p:nvPr/>
          </p:nvSpPr>
          <p:spPr bwMode="auto">
            <a:xfrm>
              <a:off x="1056" y="796"/>
              <a:ext cx="1032" cy="1768"/>
            </a:xfrm>
            <a:custGeom>
              <a:avLst/>
              <a:gdLst>
                <a:gd name="T0" fmla="*/ 0 w 1032"/>
                <a:gd name="T1" fmla="*/ 1768 h 1768"/>
                <a:gd name="T2" fmla="*/ 1032 w 1032"/>
                <a:gd name="T3" fmla="*/ 1292 h 1768"/>
                <a:gd name="T4" fmla="*/ 0 60000 65536"/>
                <a:gd name="T5" fmla="*/ 0 60000 65536"/>
              </a:gdLst>
              <a:ahLst/>
              <a:cxnLst>
                <a:cxn ang="T4">
                  <a:pos x="T0" y="T1"/>
                </a:cxn>
                <a:cxn ang="T5">
                  <a:pos x="T2" y="T3"/>
                </a:cxn>
              </a:cxnLst>
              <a:rect l="0" t="0" r="r" b="b"/>
              <a:pathLst>
                <a:path w="1032" h="1768">
                  <a:moveTo>
                    <a:pt x="0" y="1768"/>
                  </a:moveTo>
                  <a:cubicBezTo>
                    <a:pt x="0" y="1108"/>
                    <a:pt x="1032" y="0"/>
                    <a:pt x="1032" y="1292"/>
                  </a:cubicBezTo>
                </a:path>
              </a:pathLst>
            </a:custGeom>
            <a:noFill/>
            <a:ln w="28575" cap="flat" cmpd="sng">
              <a:solidFill>
                <a:srgbClr val="990000"/>
              </a:solidFill>
              <a:prstDash val="solid"/>
              <a:round/>
              <a:headEnd type="none" w="med" len="med"/>
              <a:tailEnd type="triangle" w="sm" len="lg"/>
            </a:ln>
            <a:effectLst/>
            <a:extLst>
              <a:ext uri="{909E8E84-426E-40DD-AFC4-6F175D3DCCD1}">
                <a14:hiddenFill xmlns:a14="http://schemas.microsoft.com/office/drawing/2010/main">
                  <a:solidFill>
                    <a:srgbClr val="A1FFA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458" name="Group 1170"/>
          <p:cNvGrpSpPr>
            <a:grpSpLocks/>
          </p:cNvGrpSpPr>
          <p:nvPr/>
        </p:nvGrpSpPr>
        <p:grpSpPr bwMode="auto">
          <a:xfrm>
            <a:off x="762000" y="2743200"/>
            <a:ext cx="1736725" cy="2493963"/>
            <a:chOff x="480" y="1728"/>
            <a:chExt cx="1094" cy="1571"/>
          </a:xfrm>
        </p:grpSpPr>
        <p:sp>
          <p:nvSpPr>
            <p:cNvPr id="4132" name="Text Box 1114"/>
            <p:cNvSpPr txBox="1">
              <a:spLocks noChangeArrowheads="1"/>
            </p:cNvSpPr>
            <p:nvPr/>
          </p:nvSpPr>
          <p:spPr bwMode="auto">
            <a:xfrm rot="18832">
              <a:off x="480" y="1728"/>
              <a:ext cx="2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a:solidFill>
                    <a:srgbClr val="333399"/>
                  </a:solidFill>
                  <a:latin typeface="Symbol" pitchFamily="18" charset="2"/>
                </a:rPr>
                <a:t>q</a:t>
              </a:r>
              <a:endParaRPr lang="en-US">
                <a:solidFill>
                  <a:srgbClr val="333399"/>
                </a:solidFill>
              </a:endParaRPr>
            </a:p>
          </p:txBody>
        </p:sp>
        <p:sp>
          <p:nvSpPr>
            <p:cNvPr id="4133" name="Arc 1096"/>
            <p:cNvSpPr>
              <a:spLocks/>
            </p:cNvSpPr>
            <p:nvPr/>
          </p:nvSpPr>
          <p:spPr bwMode="auto">
            <a:xfrm rot="9041422">
              <a:off x="490" y="1860"/>
              <a:ext cx="1084" cy="1439"/>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9558" y="3668"/>
                  </a:moveTo>
                  <a:cubicBezTo>
                    <a:pt x="13118" y="1276"/>
                    <a:pt x="17310" y="-1"/>
                    <a:pt x="21600" y="0"/>
                  </a:cubicBezTo>
                  <a:cubicBezTo>
                    <a:pt x="33529" y="0"/>
                    <a:pt x="43200" y="9670"/>
                    <a:pt x="43200" y="21600"/>
                  </a:cubicBezTo>
                  <a:cubicBezTo>
                    <a:pt x="43200" y="33529"/>
                    <a:pt x="33529" y="43200"/>
                    <a:pt x="21600" y="43200"/>
                  </a:cubicBezTo>
                  <a:cubicBezTo>
                    <a:pt x="9670" y="43200"/>
                    <a:pt x="0" y="33529"/>
                    <a:pt x="0" y="21600"/>
                  </a:cubicBezTo>
                  <a:cubicBezTo>
                    <a:pt x="-1" y="17595"/>
                    <a:pt x="1113" y="13669"/>
                    <a:pt x="3215" y="10260"/>
                  </a:cubicBezTo>
                </a:path>
                <a:path w="43200" h="43200" stroke="0" extrusionOk="0">
                  <a:moveTo>
                    <a:pt x="9558" y="3668"/>
                  </a:moveTo>
                  <a:cubicBezTo>
                    <a:pt x="13118" y="1276"/>
                    <a:pt x="17310" y="-1"/>
                    <a:pt x="21600" y="0"/>
                  </a:cubicBezTo>
                  <a:cubicBezTo>
                    <a:pt x="33529" y="0"/>
                    <a:pt x="43200" y="9670"/>
                    <a:pt x="43200" y="21600"/>
                  </a:cubicBezTo>
                  <a:cubicBezTo>
                    <a:pt x="43200" y="33529"/>
                    <a:pt x="33529" y="43200"/>
                    <a:pt x="21600" y="43200"/>
                  </a:cubicBezTo>
                  <a:cubicBezTo>
                    <a:pt x="9670" y="43200"/>
                    <a:pt x="0" y="33529"/>
                    <a:pt x="0" y="21600"/>
                  </a:cubicBezTo>
                  <a:cubicBezTo>
                    <a:pt x="-1" y="17595"/>
                    <a:pt x="1113" y="13669"/>
                    <a:pt x="3215" y="10260"/>
                  </a:cubicBezTo>
                  <a:lnTo>
                    <a:pt x="21600" y="21600"/>
                  </a:lnTo>
                  <a:lnTo>
                    <a:pt x="9558" y="3668"/>
                  </a:lnTo>
                  <a:close/>
                </a:path>
              </a:pathLst>
            </a:custGeom>
            <a:noFill/>
            <a:ln w="28575">
              <a:solidFill>
                <a:srgbClr val="333399"/>
              </a:solidFill>
              <a:round/>
              <a:headEnd type="triangle" w="sm"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462" name="Group 1174"/>
          <p:cNvGrpSpPr>
            <a:grpSpLocks/>
          </p:cNvGrpSpPr>
          <p:nvPr/>
        </p:nvGrpSpPr>
        <p:grpSpPr bwMode="auto">
          <a:xfrm>
            <a:off x="223838" y="1585913"/>
            <a:ext cx="3717925" cy="3822700"/>
            <a:chOff x="141" y="999"/>
            <a:chExt cx="2342" cy="2408"/>
          </a:xfrm>
        </p:grpSpPr>
        <p:sp>
          <p:nvSpPr>
            <p:cNvPr id="4126" name="Text Box 1112"/>
            <p:cNvSpPr txBox="1">
              <a:spLocks noChangeArrowheads="1"/>
            </p:cNvSpPr>
            <p:nvPr/>
          </p:nvSpPr>
          <p:spPr bwMode="auto">
            <a:xfrm>
              <a:off x="141" y="277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a:solidFill>
                    <a:srgbClr val="990000"/>
                  </a:solidFill>
                </a:rPr>
                <a:t>z</a:t>
              </a:r>
            </a:p>
          </p:txBody>
        </p:sp>
        <p:sp>
          <p:nvSpPr>
            <p:cNvPr id="4127" name="Text Box 1113"/>
            <p:cNvSpPr txBox="1">
              <a:spLocks noChangeArrowheads="1"/>
            </p:cNvSpPr>
            <p:nvPr/>
          </p:nvSpPr>
          <p:spPr bwMode="auto">
            <a:xfrm>
              <a:off x="2271" y="3119"/>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a:solidFill>
                    <a:srgbClr val="333399"/>
                  </a:solidFill>
                </a:rPr>
                <a:t>x</a:t>
              </a:r>
            </a:p>
          </p:txBody>
        </p:sp>
        <p:sp>
          <p:nvSpPr>
            <p:cNvPr id="4128" name="Text Box 1123"/>
            <p:cNvSpPr txBox="1">
              <a:spLocks noChangeArrowheads="1"/>
            </p:cNvSpPr>
            <p:nvPr/>
          </p:nvSpPr>
          <p:spPr bwMode="auto">
            <a:xfrm>
              <a:off x="951" y="999"/>
              <a:ext cx="212"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a:solidFill>
                    <a:srgbClr val="4D4D4D"/>
                  </a:solidFill>
                </a:rPr>
                <a:t>y</a:t>
              </a:r>
            </a:p>
          </p:txBody>
        </p:sp>
        <p:sp>
          <p:nvSpPr>
            <p:cNvPr id="4129" name="Freeform 1100"/>
            <p:cNvSpPr>
              <a:spLocks/>
            </p:cNvSpPr>
            <p:nvPr/>
          </p:nvSpPr>
          <p:spPr bwMode="auto">
            <a:xfrm>
              <a:off x="1050" y="2568"/>
              <a:ext cx="1226" cy="696"/>
            </a:xfrm>
            <a:custGeom>
              <a:avLst/>
              <a:gdLst>
                <a:gd name="T0" fmla="*/ 0 w 1226"/>
                <a:gd name="T1" fmla="*/ 0 h 696"/>
                <a:gd name="T2" fmla="*/ 1226 w 1226"/>
                <a:gd name="T3" fmla="*/ 696 h 696"/>
                <a:gd name="T4" fmla="*/ 0 60000 65536"/>
                <a:gd name="T5" fmla="*/ 0 60000 65536"/>
              </a:gdLst>
              <a:ahLst/>
              <a:cxnLst>
                <a:cxn ang="T4">
                  <a:pos x="T0" y="T1"/>
                </a:cxn>
                <a:cxn ang="T5">
                  <a:pos x="T2" y="T3"/>
                </a:cxn>
              </a:cxnLst>
              <a:rect l="0" t="0" r="r" b="b"/>
              <a:pathLst>
                <a:path w="1226" h="696">
                  <a:moveTo>
                    <a:pt x="0" y="0"/>
                  </a:moveTo>
                  <a:lnTo>
                    <a:pt x="1226" y="696"/>
                  </a:lnTo>
                </a:path>
              </a:pathLst>
            </a:custGeom>
            <a:noFill/>
            <a:ln w="28575" cap="flat" cmpd="sng">
              <a:solidFill>
                <a:srgbClr val="333399"/>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0" name="Line 1098"/>
            <p:cNvSpPr>
              <a:spLocks noChangeShapeType="1"/>
            </p:cNvSpPr>
            <p:nvPr/>
          </p:nvSpPr>
          <p:spPr bwMode="auto">
            <a:xfrm rot="21518207" flipH="1">
              <a:off x="325" y="2581"/>
              <a:ext cx="741" cy="314"/>
            </a:xfrm>
            <a:prstGeom prst="line">
              <a:avLst/>
            </a:prstGeom>
            <a:noFill/>
            <a:ln w="28575">
              <a:solidFill>
                <a:srgbClr val="9933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1" name="Freeform 1122"/>
            <p:cNvSpPr>
              <a:spLocks/>
            </p:cNvSpPr>
            <p:nvPr/>
          </p:nvSpPr>
          <p:spPr bwMode="auto">
            <a:xfrm flipV="1">
              <a:off x="1056" y="1296"/>
              <a:ext cx="1" cy="1275"/>
            </a:xfrm>
            <a:custGeom>
              <a:avLst/>
              <a:gdLst>
                <a:gd name="T0" fmla="*/ 0 w 1"/>
                <a:gd name="T1" fmla="*/ 0 h 1275"/>
                <a:gd name="T2" fmla="*/ 0 w 1"/>
                <a:gd name="T3" fmla="*/ 1275 h 1275"/>
                <a:gd name="T4" fmla="*/ 0 60000 65536"/>
                <a:gd name="T5" fmla="*/ 0 60000 65536"/>
              </a:gdLst>
              <a:ahLst/>
              <a:cxnLst>
                <a:cxn ang="T4">
                  <a:pos x="T0" y="T1"/>
                </a:cxn>
                <a:cxn ang="T5">
                  <a:pos x="T2" y="T3"/>
                </a:cxn>
              </a:cxnLst>
              <a:rect l="0" t="0" r="r" b="b"/>
              <a:pathLst>
                <a:path w="1" h="1275">
                  <a:moveTo>
                    <a:pt x="0" y="0"/>
                  </a:moveTo>
                  <a:lnTo>
                    <a:pt x="0" y="1275"/>
                  </a:lnTo>
                </a:path>
              </a:pathLst>
            </a:custGeom>
            <a:noFill/>
            <a:ln w="28575" cap="flat" cmpd="sng">
              <a:solidFill>
                <a:srgbClr val="008000"/>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467" name="Group 1179"/>
          <p:cNvGrpSpPr>
            <a:grpSpLocks/>
          </p:cNvGrpSpPr>
          <p:nvPr/>
        </p:nvGrpSpPr>
        <p:grpSpPr bwMode="auto">
          <a:xfrm>
            <a:off x="5981700" y="4051300"/>
            <a:ext cx="2647950" cy="2214563"/>
            <a:chOff x="3768" y="2552"/>
            <a:chExt cx="1668" cy="1395"/>
          </a:xfrm>
        </p:grpSpPr>
        <p:sp>
          <p:nvSpPr>
            <p:cNvPr id="4123" name="Rectangle 1156"/>
            <p:cNvSpPr>
              <a:spLocks noChangeArrowheads="1"/>
            </p:cNvSpPr>
            <p:nvPr/>
          </p:nvSpPr>
          <p:spPr bwMode="auto">
            <a:xfrm>
              <a:off x="5000" y="2552"/>
              <a:ext cx="436" cy="416"/>
            </a:xfrm>
            <a:prstGeom prst="rect">
              <a:avLst/>
            </a:prstGeom>
            <a:solidFill>
              <a:schemeClr val="bg2">
                <a:alpha val="50195"/>
              </a:schemeClr>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4" name="Text Box 1171"/>
            <p:cNvSpPr txBox="1">
              <a:spLocks noChangeArrowheads="1"/>
            </p:cNvSpPr>
            <p:nvPr/>
          </p:nvSpPr>
          <p:spPr bwMode="auto">
            <a:xfrm>
              <a:off x="3768" y="3697"/>
              <a:ext cx="916" cy="250"/>
            </a:xfrm>
            <a:prstGeom prst="rect">
              <a:avLst/>
            </a:prstGeom>
            <a:solidFill>
              <a:srgbClr val="FFFFCC"/>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r" eaLnBrk="1" hangingPunct="1"/>
              <a:r>
                <a:rPr lang="en-US" sz="2000">
                  <a:solidFill>
                    <a:schemeClr val="tx1"/>
                  </a:solidFill>
                </a:rPr>
                <a:t>Quadragon</a:t>
              </a:r>
            </a:p>
          </p:txBody>
        </p:sp>
        <p:sp>
          <p:nvSpPr>
            <p:cNvPr id="4125" name="Freeform 1154"/>
            <p:cNvSpPr>
              <a:spLocks/>
            </p:cNvSpPr>
            <p:nvPr/>
          </p:nvSpPr>
          <p:spPr bwMode="auto">
            <a:xfrm>
              <a:off x="4691" y="2777"/>
              <a:ext cx="633" cy="1039"/>
            </a:xfrm>
            <a:custGeom>
              <a:avLst/>
              <a:gdLst>
                <a:gd name="T0" fmla="*/ 0 w 633"/>
                <a:gd name="T1" fmla="*/ 1995 h 912"/>
                <a:gd name="T2" fmla="*/ 633 w 633"/>
                <a:gd name="T3" fmla="*/ 1995 h 912"/>
                <a:gd name="T4" fmla="*/ 632 w 633"/>
                <a:gd name="T5" fmla="*/ 0 h 912"/>
                <a:gd name="T6" fmla="*/ 0 60000 65536"/>
                <a:gd name="T7" fmla="*/ 0 60000 65536"/>
                <a:gd name="T8" fmla="*/ 0 60000 65536"/>
              </a:gdLst>
              <a:ahLst/>
              <a:cxnLst>
                <a:cxn ang="T6">
                  <a:pos x="T0" y="T1"/>
                </a:cxn>
                <a:cxn ang="T7">
                  <a:pos x="T2" y="T3"/>
                </a:cxn>
                <a:cxn ang="T8">
                  <a:pos x="T4" y="T5"/>
                </a:cxn>
              </a:cxnLst>
              <a:rect l="0" t="0" r="r" b="b"/>
              <a:pathLst>
                <a:path w="633" h="912">
                  <a:moveTo>
                    <a:pt x="0" y="912"/>
                  </a:moveTo>
                  <a:lnTo>
                    <a:pt x="633" y="912"/>
                  </a:lnTo>
                  <a:lnTo>
                    <a:pt x="632" y="0"/>
                  </a:lnTo>
                </a:path>
              </a:pathLst>
            </a:custGeom>
            <a:noFill/>
            <a:ln w="19050" cap="flat" cmpd="sng">
              <a:solidFill>
                <a:schemeClr val="tx1"/>
              </a:solidFill>
              <a:prstDash val="solid"/>
              <a:round/>
              <a:headEnd type="none" w="med" len="med"/>
              <a:tailEnd type="triangle" w="sm" len="lg"/>
            </a:ln>
            <a:effectLst/>
            <a:extLst>
              <a:ext uri="{909E8E84-426E-40DD-AFC4-6F175D3DCCD1}">
                <a14:hiddenFill xmlns:a14="http://schemas.microsoft.com/office/drawing/2010/main">
                  <a:solidFill>
                    <a:srgbClr val="3399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464" name="Group 1176"/>
          <p:cNvGrpSpPr>
            <a:grpSpLocks/>
          </p:cNvGrpSpPr>
          <p:nvPr/>
        </p:nvGrpSpPr>
        <p:grpSpPr bwMode="auto">
          <a:xfrm>
            <a:off x="4198938" y="3276600"/>
            <a:ext cx="2376487" cy="2654300"/>
            <a:chOff x="2645" y="2064"/>
            <a:chExt cx="1497" cy="1672"/>
          </a:xfrm>
        </p:grpSpPr>
        <p:sp>
          <p:nvSpPr>
            <p:cNvPr id="4117" name="Oval 1145"/>
            <p:cNvSpPr>
              <a:spLocks noChangeArrowheads="1"/>
            </p:cNvSpPr>
            <p:nvPr/>
          </p:nvSpPr>
          <p:spPr bwMode="auto">
            <a:xfrm>
              <a:off x="4038" y="2496"/>
              <a:ext cx="104" cy="96"/>
            </a:xfrm>
            <a:prstGeom prst="ellipse">
              <a:avLst/>
            </a:prstGeom>
            <a:solidFill>
              <a:srgbClr val="0066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8" name="Oval 1146"/>
            <p:cNvSpPr>
              <a:spLocks noChangeArrowheads="1"/>
            </p:cNvSpPr>
            <p:nvPr/>
          </p:nvSpPr>
          <p:spPr bwMode="auto">
            <a:xfrm>
              <a:off x="3590" y="2064"/>
              <a:ext cx="104" cy="96"/>
            </a:xfrm>
            <a:prstGeom prst="ellipse">
              <a:avLst/>
            </a:prstGeom>
            <a:solidFill>
              <a:srgbClr val="0066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9" name="Text Box 1149"/>
            <p:cNvSpPr txBox="1">
              <a:spLocks noChangeArrowheads="1"/>
            </p:cNvSpPr>
            <p:nvPr/>
          </p:nvSpPr>
          <p:spPr bwMode="auto">
            <a:xfrm>
              <a:off x="2645" y="3294"/>
              <a:ext cx="632" cy="442"/>
            </a:xfrm>
            <a:prstGeom prst="rect">
              <a:avLst/>
            </a:prstGeom>
            <a:solidFill>
              <a:srgbClr val="FFFFCC"/>
            </a:solidFill>
            <a:ln>
              <a:noFill/>
            </a:ln>
            <a:effectLst/>
            <a:extLs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solidFill>
                    <a:srgbClr val="006600"/>
                  </a:solidFill>
                </a:rPr>
                <a:t>Vertex</a:t>
              </a:r>
            </a:p>
            <a:p>
              <a:pPr eaLnBrk="1" hangingPunct="1"/>
              <a:r>
                <a:rPr lang="en-US" sz="2000">
                  <a:solidFill>
                    <a:srgbClr val="006600"/>
                  </a:solidFill>
                </a:rPr>
                <a:t>Normal</a:t>
              </a:r>
            </a:p>
          </p:txBody>
        </p:sp>
        <p:sp>
          <p:nvSpPr>
            <p:cNvPr id="4120" name="Oval 1147"/>
            <p:cNvSpPr>
              <a:spLocks noChangeArrowheads="1"/>
            </p:cNvSpPr>
            <p:nvPr/>
          </p:nvSpPr>
          <p:spPr bwMode="auto">
            <a:xfrm>
              <a:off x="3590" y="2496"/>
              <a:ext cx="104" cy="96"/>
            </a:xfrm>
            <a:prstGeom prst="ellipse">
              <a:avLst/>
            </a:prstGeom>
            <a:solidFill>
              <a:srgbClr val="0066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1" name="Arc 1140"/>
            <p:cNvSpPr>
              <a:spLocks/>
            </p:cNvSpPr>
            <p:nvPr/>
          </p:nvSpPr>
          <p:spPr bwMode="auto">
            <a:xfrm flipH="1">
              <a:off x="3476" y="2371"/>
              <a:ext cx="336" cy="331"/>
            </a:xfrm>
            <a:custGeom>
              <a:avLst/>
              <a:gdLst>
                <a:gd name="T0" fmla="*/ 0 w 43200"/>
                <a:gd name="T1" fmla="*/ 0 h 42499"/>
                <a:gd name="T2" fmla="*/ 0 w 43200"/>
                <a:gd name="T3" fmla="*/ 0 h 42499"/>
                <a:gd name="T4" fmla="*/ 0 w 43200"/>
                <a:gd name="T5" fmla="*/ 0 h 42499"/>
                <a:gd name="T6" fmla="*/ 0 60000 65536"/>
                <a:gd name="T7" fmla="*/ 0 60000 65536"/>
                <a:gd name="T8" fmla="*/ 0 60000 65536"/>
              </a:gdLst>
              <a:ahLst/>
              <a:cxnLst>
                <a:cxn ang="T6">
                  <a:pos x="T0" y="T1"/>
                </a:cxn>
                <a:cxn ang="T7">
                  <a:pos x="T2" y="T3"/>
                </a:cxn>
                <a:cxn ang="T8">
                  <a:pos x="T4" y="T5"/>
                </a:cxn>
              </a:cxnLst>
              <a:rect l="0" t="0" r="r" b="b"/>
              <a:pathLst>
                <a:path w="43200" h="42499" fill="none" extrusionOk="0">
                  <a:moveTo>
                    <a:pt x="16142" y="42499"/>
                  </a:moveTo>
                  <a:cubicBezTo>
                    <a:pt x="6634" y="40016"/>
                    <a:pt x="0" y="31427"/>
                    <a:pt x="0" y="21600"/>
                  </a:cubicBezTo>
                  <a:cubicBezTo>
                    <a:pt x="0" y="9670"/>
                    <a:pt x="9670" y="0"/>
                    <a:pt x="21600" y="0"/>
                  </a:cubicBezTo>
                  <a:cubicBezTo>
                    <a:pt x="33529" y="0"/>
                    <a:pt x="43200" y="9670"/>
                    <a:pt x="43200" y="21600"/>
                  </a:cubicBezTo>
                  <a:cubicBezTo>
                    <a:pt x="43200" y="24739"/>
                    <a:pt x="42515" y="27840"/>
                    <a:pt x="41195" y="30688"/>
                  </a:cubicBezTo>
                </a:path>
                <a:path w="43200" h="42499" stroke="0" extrusionOk="0">
                  <a:moveTo>
                    <a:pt x="16142" y="42499"/>
                  </a:moveTo>
                  <a:cubicBezTo>
                    <a:pt x="6634" y="40016"/>
                    <a:pt x="0" y="31427"/>
                    <a:pt x="0" y="21600"/>
                  </a:cubicBezTo>
                  <a:cubicBezTo>
                    <a:pt x="0" y="9670"/>
                    <a:pt x="9670" y="0"/>
                    <a:pt x="21600" y="0"/>
                  </a:cubicBezTo>
                  <a:cubicBezTo>
                    <a:pt x="33529" y="0"/>
                    <a:pt x="43200" y="9670"/>
                    <a:pt x="43200" y="21600"/>
                  </a:cubicBezTo>
                  <a:cubicBezTo>
                    <a:pt x="43200" y="24739"/>
                    <a:pt x="42515" y="27840"/>
                    <a:pt x="41195" y="30688"/>
                  </a:cubicBezTo>
                  <a:lnTo>
                    <a:pt x="21600" y="21600"/>
                  </a:lnTo>
                  <a:lnTo>
                    <a:pt x="16142" y="42499"/>
                  </a:lnTo>
                  <a:close/>
                </a:path>
              </a:pathLst>
            </a:custGeom>
            <a:noFill/>
            <a:ln w="19050">
              <a:solidFill>
                <a:srgbClr val="0066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2" name="Line 1144"/>
            <p:cNvSpPr>
              <a:spLocks noChangeShapeType="1"/>
            </p:cNvSpPr>
            <p:nvPr/>
          </p:nvSpPr>
          <p:spPr bwMode="auto">
            <a:xfrm flipH="1">
              <a:off x="3216" y="2542"/>
              <a:ext cx="428" cy="674"/>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460" name="Group 1172"/>
          <p:cNvGrpSpPr>
            <a:grpSpLocks/>
          </p:cNvGrpSpPr>
          <p:nvPr/>
        </p:nvGrpSpPr>
        <p:grpSpPr bwMode="auto">
          <a:xfrm>
            <a:off x="3248025" y="2671763"/>
            <a:ext cx="4981575" cy="3071812"/>
            <a:chOff x="2046" y="1683"/>
            <a:chExt cx="3138" cy="1935"/>
          </a:xfrm>
        </p:grpSpPr>
        <p:sp>
          <p:nvSpPr>
            <p:cNvPr id="4112" name="Oval 1129"/>
            <p:cNvSpPr>
              <a:spLocks noChangeArrowheads="1"/>
            </p:cNvSpPr>
            <p:nvPr/>
          </p:nvSpPr>
          <p:spPr bwMode="auto">
            <a:xfrm>
              <a:off x="2046" y="2262"/>
              <a:ext cx="100" cy="96"/>
            </a:xfrm>
            <a:prstGeom prst="ellipse">
              <a:avLst/>
            </a:prstGeom>
            <a:solidFill>
              <a:srgbClr val="9900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3" name="Oval 1043"/>
            <p:cNvSpPr>
              <a:spLocks noChangeArrowheads="1"/>
            </p:cNvSpPr>
            <p:nvPr/>
          </p:nvSpPr>
          <p:spPr bwMode="auto">
            <a:xfrm>
              <a:off x="4942" y="2064"/>
              <a:ext cx="100" cy="96"/>
            </a:xfrm>
            <a:prstGeom prst="ellipse">
              <a:avLst/>
            </a:prstGeom>
            <a:solidFill>
              <a:srgbClr val="9900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4" name="Freeform 1139"/>
            <p:cNvSpPr>
              <a:spLocks/>
            </p:cNvSpPr>
            <p:nvPr/>
          </p:nvSpPr>
          <p:spPr bwMode="auto">
            <a:xfrm>
              <a:off x="2152" y="1683"/>
              <a:ext cx="2767" cy="576"/>
            </a:xfrm>
            <a:custGeom>
              <a:avLst/>
              <a:gdLst>
                <a:gd name="T0" fmla="*/ 0 w 2767"/>
                <a:gd name="T1" fmla="*/ 576 h 576"/>
                <a:gd name="T2" fmla="*/ 2767 w 2767"/>
                <a:gd name="T3" fmla="*/ 378 h 576"/>
                <a:gd name="T4" fmla="*/ 0 60000 65536"/>
                <a:gd name="T5" fmla="*/ 0 60000 65536"/>
              </a:gdLst>
              <a:ahLst/>
              <a:cxnLst>
                <a:cxn ang="T4">
                  <a:pos x="T0" y="T1"/>
                </a:cxn>
                <a:cxn ang="T5">
                  <a:pos x="T2" y="T3"/>
                </a:cxn>
              </a:cxnLst>
              <a:rect l="0" t="0" r="r" b="b"/>
              <a:pathLst>
                <a:path w="2767" h="576">
                  <a:moveTo>
                    <a:pt x="0" y="576"/>
                  </a:moveTo>
                  <a:cubicBezTo>
                    <a:pt x="485" y="53"/>
                    <a:pt x="2593" y="0"/>
                    <a:pt x="2767" y="378"/>
                  </a:cubicBezTo>
                </a:path>
              </a:pathLst>
            </a:custGeom>
            <a:noFill/>
            <a:ln w="19050" cap="flat" cmpd="sng">
              <a:solidFill>
                <a:srgbClr val="CC9900"/>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5" name="Text Box 1155"/>
            <p:cNvSpPr txBox="1">
              <a:spLocks noChangeArrowheads="1"/>
            </p:cNvSpPr>
            <p:nvPr/>
          </p:nvSpPr>
          <p:spPr bwMode="auto">
            <a:xfrm>
              <a:off x="4082" y="3368"/>
              <a:ext cx="602" cy="250"/>
            </a:xfrm>
            <a:prstGeom prst="rect">
              <a:avLst/>
            </a:prstGeom>
            <a:solidFill>
              <a:srgbClr val="FFFFCC"/>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r" eaLnBrk="1" hangingPunct="1"/>
              <a:r>
                <a:rPr lang="en-US" sz="2000">
                  <a:solidFill>
                    <a:schemeClr val="tx1"/>
                  </a:solidFill>
                </a:rPr>
                <a:t>Vertex</a:t>
              </a:r>
            </a:p>
          </p:txBody>
        </p:sp>
        <p:sp>
          <p:nvSpPr>
            <p:cNvPr id="4116" name="Freeform 1153"/>
            <p:cNvSpPr>
              <a:spLocks/>
            </p:cNvSpPr>
            <p:nvPr/>
          </p:nvSpPr>
          <p:spPr bwMode="auto">
            <a:xfrm>
              <a:off x="4684" y="2154"/>
              <a:ext cx="500" cy="1351"/>
            </a:xfrm>
            <a:custGeom>
              <a:avLst/>
              <a:gdLst>
                <a:gd name="T0" fmla="*/ 0 w 500"/>
                <a:gd name="T1" fmla="*/ 1351 h 1351"/>
                <a:gd name="T2" fmla="*/ 500 w 500"/>
                <a:gd name="T3" fmla="*/ 1351 h 1351"/>
                <a:gd name="T4" fmla="*/ 499 w 500"/>
                <a:gd name="T5" fmla="*/ 131 h 1351"/>
                <a:gd name="T6" fmla="*/ 365 w 500"/>
                <a:gd name="T7" fmla="*/ 0 h 13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0" h="1351">
                  <a:moveTo>
                    <a:pt x="0" y="1351"/>
                  </a:moveTo>
                  <a:lnTo>
                    <a:pt x="500" y="1351"/>
                  </a:lnTo>
                  <a:lnTo>
                    <a:pt x="499" y="131"/>
                  </a:lnTo>
                  <a:lnTo>
                    <a:pt x="365" y="0"/>
                  </a:lnTo>
                </a:path>
              </a:pathLst>
            </a:custGeom>
            <a:noFill/>
            <a:ln w="19050" cap="flat" cmpd="sng">
              <a:solidFill>
                <a:schemeClr val="tx1"/>
              </a:solidFill>
              <a:prstDash val="solid"/>
              <a:round/>
              <a:headEnd type="none" w="med" len="med"/>
              <a:tailEnd type="triangle" w="sm" len="lg"/>
            </a:ln>
            <a:effectLst/>
            <a:extLst>
              <a:ext uri="{909E8E84-426E-40DD-AFC4-6F175D3DCCD1}">
                <a14:hiddenFill xmlns:a14="http://schemas.microsoft.com/office/drawing/2010/main">
                  <a:solidFill>
                    <a:srgbClr val="3399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694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694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694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694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694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694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6946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26946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6946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26946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69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44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1"/>
          <p:cNvSpPr>
            <a:spLocks noGrp="1"/>
          </p:cNvSpPr>
          <p:nvPr>
            <p:ph type="ftr" sz="quarter" idx="10"/>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000">
                <a:solidFill>
                  <a:srgbClr val="808080"/>
                </a:solidFill>
              </a:rPr>
              <a:t>Trigons, Normals, and Quadragons  </a:t>
            </a:r>
            <a:r>
              <a:rPr lang="en-US" sz="800" i="0">
                <a:solidFill>
                  <a:srgbClr val="808080"/>
                </a:solidFill>
              </a:rPr>
              <a:t>     J. Philip Barnes     May 2011        www.HowFliesTheAlbatross.com</a:t>
            </a:r>
          </a:p>
        </p:txBody>
      </p:sp>
      <p:sp>
        <p:nvSpPr>
          <p:cNvPr id="5123" name="Text Box 2"/>
          <p:cNvSpPr txBox="1">
            <a:spLocks noChangeArrowheads="1"/>
          </p:cNvSpPr>
          <p:nvPr/>
        </p:nvSpPr>
        <p:spPr bwMode="auto">
          <a:xfrm>
            <a:off x="990600" y="0"/>
            <a:ext cx="7315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800" i="1">
                <a:solidFill>
                  <a:srgbClr val="333399"/>
                </a:solidFill>
              </a:rPr>
              <a:t>Geometry Math-model Building Blocks</a:t>
            </a:r>
          </a:p>
        </p:txBody>
      </p:sp>
      <p:grpSp>
        <p:nvGrpSpPr>
          <p:cNvPr id="292988" name="Group 124"/>
          <p:cNvGrpSpPr>
            <a:grpSpLocks/>
          </p:cNvGrpSpPr>
          <p:nvPr/>
        </p:nvGrpSpPr>
        <p:grpSpPr bwMode="auto">
          <a:xfrm>
            <a:off x="574675" y="811213"/>
            <a:ext cx="3859213" cy="2797175"/>
            <a:chOff x="362" y="511"/>
            <a:chExt cx="2431" cy="1762"/>
          </a:xfrm>
        </p:grpSpPr>
        <p:sp>
          <p:nvSpPr>
            <p:cNvPr id="5226" name="Rectangle 6"/>
            <p:cNvSpPr>
              <a:spLocks noChangeArrowheads="1"/>
            </p:cNvSpPr>
            <p:nvPr/>
          </p:nvSpPr>
          <p:spPr bwMode="auto">
            <a:xfrm>
              <a:off x="476" y="547"/>
              <a:ext cx="2264" cy="1618"/>
            </a:xfrm>
            <a:prstGeom prst="rect">
              <a:avLst/>
            </a:prstGeom>
            <a:solidFill>
              <a:srgbClr val="E0FFE0"/>
            </a:solidFill>
            <a:ln w="1588">
              <a:solidFill>
                <a:srgbClr val="E0FFE0"/>
              </a:solidFill>
              <a:miter lim="800000"/>
              <a:headEnd/>
              <a:tailEnd/>
            </a:ln>
          </p:spPr>
          <p:txBody>
            <a:bodyPr/>
            <a:lstStyle/>
            <a:p>
              <a:endParaRPr lang="en-US"/>
            </a:p>
          </p:txBody>
        </p:sp>
        <p:sp>
          <p:nvSpPr>
            <p:cNvPr id="5227" name="Rectangle 7"/>
            <p:cNvSpPr>
              <a:spLocks noChangeArrowheads="1"/>
            </p:cNvSpPr>
            <p:nvPr/>
          </p:nvSpPr>
          <p:spPr bwMode="auto">
            <a:xfrm>
              <a:off x="1823" y="608"/>
              <a:ext cx="8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Pseudo-Cosine</a:t>
              </a:r>
              <a:endParaRPr lang="en-US"/>
            </a:p>
          </p:txBody>
        </p:sp>
        <p:sp>
          <p:nvSpPr>
            <p:cNvPr id="5228" name="Line 8"/>
            <p:cNvSpPr>
              <a:spLocks noChangeShapeType="1"/>
            </p:cNvSpPr>
            <p:nvPr/>
          </p:nvSpPr>
          <p:spPr bwMode="auto">
            <a:xfrm flipV="1">
              <a:off x="929" y="547"/>
              <a:ext cx="1" cy="161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9" name="Line 9"/>
            <p:cNvSpPr>
              <a:spLocks noChangeShapeType="1"/>
            </p:cNvSpPr>
            <p:nvPr/>
          </p:nvSpPr>
          <p:spPr bwMode="auto">
            <a:xfrm flipV="1">
              <a:off x="1381" y="547"/>
              <a:ext cx="1" cy="161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0" name="Line 10"/>
            <p:cNvSpPr>
              <a:spLocks noChangeShapeType="1"/>
            </p:cNvSpPr>
            <p:nvPr/>
          </p:nvSpPr>
          <p:spPr bwMode="auto">
            <a:xfrm flipV="1">
              <a:off x="1834" y="547"/>
              <a:ext cx="1" cy="161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1" name="Line 11"/>
            <p:cNvSpPr>
              <a:spLocks noChangeShapeType="1"/>
            </p:cNvSpPr>
            <p:nvPr/>
          </p:nvSpPr>
          <p:spPr bwMode="auto">
            <a:xfrm flipV="1">
              <a:off x="2287" y="547"/>
              <a:ext cx="1" cy="161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2" name="Line 12"/>
            <p:cNvSpPr>
              <a:spLocks noChangeShapeType="1"/>
            </p:cNvSpPr>
            <p:nvPr/>
          </p:nvSpPr>
          <p:spPr bwMode="auto">
            <a:xfrm flipV="1">
              <a:off x="2740" y="547"/>
              <a:ext cx="1" cy="161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3" name="Line 13"/>
            <p:cNvSpPr>
              <a:spLocks noChangeShapeType="1"/>
            </p:cNvSpPr>
            <p:nvPr/>
          </p:nvSpPr>
          <p:spPr bwMode="auto">
            <a:xfrm>
              <a:off x="476" y="2165"/>
              <a:ext cx="226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4" name="Rectangle 14"/>
            <p:cNvSpPr>
              <a:spLocks noChangeArrowheads="1"/>
            </p:cNvSpPr>
            <p:nvPr/>
          </p:nvSpPr>
          <p:spPr bwMode="auto">
            <a:xfrm>
              <a:off x="438" y="2196"/>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0.0</a:t>
              </a:r>
              <a:endParaRPr lang="en-US"/>
            </a:p>
          </p:txBody>
        </p:sp>
        <p:sp>
          <p:nvSpPr>
            <p:cNvPr id="5235" name="Rectangle 15"/>
            <p:cNvSpPr>
              <a:spLocks noChangeArrowheads="1"/>
            </p:cNvSpPr>
            <p:nvPr/>
          </p:nvSpPr>
          <p:spPr bwMode="auto">
            <a:xfrm>
              <a:off x="891" y="2196"/>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0.2</a:t>
              </a:r>
              <a:endParaRPr lang="en-US"/>
            </a:p>
          </p:txBody>
        </p:sp>
        <p:sp>
          <p:nvSpPr>
            <p:cNvPr id="5236" name="Rectangle 16"/>
            <p:cNvSpPr>
              <a:spLocks noChangeArrowheads="1"/>
            </p:cNvSpPr>
            <p:nvPr/>
          </p:nvSpPr>
          <p:spPr bwMode="auto">
            <a:xfrm>
              <a:off x="1344" y="2196"/>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0.4</a:t>
              </a:r>
              <a:endParaRPr lang="en-US"/>
            </a:p>
          </p:txBody>
        </p:sp>
        <p:sp>
          <p:nvSpPr>
            <p:cNvPr id="5237" name="Rectangle 17"/>
            <p:cNvSpPr>
              <a:spLocks noChangeArrowheads="1"/>
            </p:cNvSpPr>
            <p:nvPr/>
          </p:nvSpPr>
          <p:spPr bwMode="auto">
            <a:xfrm>
              <a:off x="1797" y="2196"/>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0.6</a:t>
              </a:r>
              <a:endParaRPr lang="en-US"/>
            </a:p>
          </p:txBody>
        </p:sp>
        <p:sp>
          <p:nvSpPr>
            <p:cNvPr id="5238" name="Rectangle 18"/>
            <p:cNvSpPr>
              <a:spLocks noChangeArrowheads="1"/>
            </p:cNvSpPr>
            <p:nvPr/>
          </p:nvSpPr>
          <p:spPr bwMode="auto">
            <a:xfrm>
              <a:off x="2250" y="2196"/>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0.8</a:t>
              </a:r>
              <a:endParaRPr lang="en-US"/>
            </a:p>
          </p:txBody>
        </p:sp>
        <p:sp>
          <p:nvSpPr>
            <p:cNvPr id="5239" name="Rectangle 19"/>
            <p:cNvSpPr>
              <a:spLocks noChangeArrowheads="1"/>
            </p:cNvSpPr>
            <p:nvPr/>
          </p:nvSpPr>
          <p:spPr bwMode="auto">
            <a:xfrm>
              <a:off x="2703" y="2196"/>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1.0</a:t>
              </a:r>
              <a:endParaRPr lang="en-US"/>
            </a:p>
          </p:txBody>
        </p:sp>
        <p:sp>
          <p:nvSpPr>
            <p:cNvPr id="5240" name="Line 20"/>
            <p:cNvSpPr>
              <a:spLocks noChangeShapeType="1"/>
            </p:cNvSpPr>
            <p:nvPr/>
          </p:nvSpPr>
          <p:spPr bwMode="auto">
            <a:xfrm>
              <a:off x="476" y="1841"/>
              <a:ext cx="2264"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1" name="Line 21"/>
            <p:cNvSpPr>
              <a:spLocks noChangeShapeType="1"/>
            </p:cNvSpPr>
            <p:nvPr/>
          </p:nvSpPr>
          <p:spPr bwMode="auto">
            <a:xfrm>
              <a:off x="476" y="1518"/>
              <a:ext cx="2264"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2" name="Line 22"/>
            <p:cNvSpPr>
              <a:spLocks noChangeShapeType="1"/>
            </p:cNvSpPr>
            <p:nvPr/>
          </p:nvSpPr>
          <p:spPr bwMode="auto">
            <a:xfrm>
              <a:off x="476" y="1194"/>
              <a:ext cx="2264"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3" name="Line 23"/>
            <p:cNvSpPr>
              <a:spLocks noChangeShapeType="1"/>
            </p:cNvSpPr>
            <p:nvPr/>
          </p:nvSpPr>
          <p:spPr bwMode="auto">
            <a:xfrm>
              <a:off x="476" y="871"/>
              <a:ext cx="2264"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4" name="Line 24"/>
            <p:cNvSpPr>
              <a:spLocks noChangeShapeType="1"/>
            </p:cNvSpPr>
            <p:nvPr/>
          </p:nvSpPr>
          <p:spPr bwMode="auto">
            <a:xfrm>
              <a:off x="476" y="547"/>
              <a:ext cx="2264"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5" name="Line 25"/>
            <p:cNvSpPr>
              <a:spLocks noChangeShapeType="1"/>
            </p:cNvSpPr>
            <p:nvPr/>
          </p:nvSpPr>
          <p:spPr bwMode="auto">
            <a:xfrm flipV="1">
              <a:off x="476" y="547"/>
              <a:ext cx="1" cy="16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6" name="Rectangle 26"/>
            <p:cNvSpPr>
              <a:spLocks noChangeArrowheads="1"/>
            </p:cNvSpPr>
            <p:nvPr/>
          </p:nvSpPr>
          <p:spPr bwMode="auto">
            <a:xfrm>
              <a:off x="362" y="2128"/>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0.0</a:t>
              </a:r>
              <a:endParaRPr lang="en-US"/>
            </a:p>
          </p:txBody>
        </p:sp>
        <p:sp>
          <p:nvSpPr>
            <p:cNvPr id="5247" name="Rectangle 27"/>
            <p:cNvSpPr>
              <a:spLocks noChangeArrowheads="1"/>
            </p:cNvSpPr>
            <p:nvPr/>
          </p:nvSpPr>
          <p:spPr bwMode="auto">
            <a:xfrm>
              <a:off x="362" y="1805"/>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0.2</a:t>
              </a:r>
              <a:endParaRPr lang="en-US"/>
            </a:p>
          </p:txBody>
        </p:sp>
        <p:sp>
          <p:nvSpPr>
            <p:cNvPr id="5248" name="Rectangle 28"/>
            <p:cNvSpPr>
              <a:spLocks noChangeArrowheads="1"/>
            </p:cNvSpPr>
            <p:nvPr/>
          </p:nvSpPr>
          <p:spPr bwMode="auto">
            <a:xfrm>
              <a:off x="362" y="1481"/>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0.4</a:t>
              </a:r>
              <a:endParaRPr lang="en-US"/>
            </a:p>
          </p:txBody>
        </p:sp>
        <p:sp>
          <p:nvSpPr>
            <p:cNvPr id="5249" name="Rectangle 29"/>
            <p:cNvSpPr>
              <a:spLocks noChangeArrowheads="1"/>
            </p:cNvSpPr>
            <p:nvPr/>
          </p:nvSpPr>
          <p:spPr bwMode="auto">
            <a:xfrm>
              <a:off x="362" y="1157"/>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0.6</a:t>
              </a:r>
              <a:endParaRPr lang="en-US"/>
            </a:p>
          </p:txBody>
        </p:sp>
        <p:sp>
          <p:nvSpPr>
            <p:cNvPr id="5250" name="Rectangle 30"/>
            <p:cNvSpPr>
              <a:spLocks noChangeArrowheads="1"/>
            </p:cNvSpPr>
            <p:nvPr/>
          </p:nvSpPr>
          <p:spPr bwMode="auto">
            <a:xfrm>
              <a:off x="362" y="834"/>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0.8</a:t>
              </a:r>
              <a:endParaRPr lang="en-US"/>
            </a:p>
          </p:txBody>
        </p:sp>
        <p:sp>
          <p:nvSpPr>
            <p:cNvPr id="5251" name="Rectangle 31"/>
            <p:cNvSpPr>
              <a:spLocks noChangeArrowheads="1"/>
            </p:cNvSpPr>
            <p:nvPr/>
          </p:nvSpPr>
          <p:spPr bwMode="auto">
            <a:xfrm>
              <a:off x="362" y="511"/>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1.0</a:t>
              </a:r>
              <a:endParaRPr lang="en-US"/>
            </a:p>
          </p:txBody>
        </p:sp>
        <p:sp>
          <p:nvSpPr>
            <p:cNvPr id="5252" name="Freeform 32"/>
            <p:cNvSpPr>
              <a:spLocks/>
            </p:cNvSpPr>
            <p:nvPr/>
          </p:nvSpPr>
          <p:spPr bwMode="auto">
            <a:xfrm flipV="1">
              <a:off x="476" y="547"/>
              <a:ext cx="2264" cy="1617"/>
            </a:xfrm>
            <a:custGeom>
              <a:avLst/>
              <a:gdLst>
                <a:gd name="T0" fmla="*/ 0 w 4900"/>
                <a:gd name="T1" fmla="*/ 34 h 3499"/>
                <a:gd name="T2" fmla="*/ 1 w 4900"/>
                <a:gd name="T3" fmla="*/ 34 h 3499"/>
                <a:gd name="T4" fmla="*/ 2 w 4900"/>
                <a:gd name="T5" fmla="*/ 34 h 3499"/>
                <a:gd name="T6" fmla="*/ 3 w 4900"/>
                <a:gd name="T7" fmla="*/ 34 h 3499"/>
                <a:gd name="T8" fmla="*/ 4 w 4900"/>
                <a:gd name="T9" fmla="*/ 33 h 3499"/>
                <a:gd name="T10" fmla="*/ 6 w 4900"/>
                <a:gd name="T11" fmla="*/ 33 h 3499"/>
                <a:gd name="T12" fmla="*/ 6 w 4900"/>
                <a:gd name="T13" fmla="*/ 33 h 3499"/>
                <a:gd name="T14" fmla="*/ 7 w 4900"/>
                <a:gd name="T15" fmla="*/ 32 h 3499"/>
                <a:gd name="T16" fmla="*/ 8 w 4900"/>
                <a:gd name="T17" fmla="*/ 31 h 3499"/>
                <a:gd name="T18" fmla="*/ 9 w 4900"/>
                <a:gd name="T19" fmla="*/ 31 h 3499"/>
                <a:gd name="T20" fmla="*/ 10 w 4900"/>
                <a:gd name="T21" fmla="*/ 31 h 3499"/>
                <a:gd name="T22" fmla="*/ 11 w 4900"/>
                <a:gd name="T23" fmla="*/ 30 h 3499"/>
                <a:gd name="T24" fmla="*/ 12 w 4900"/>
                <a:gd name="T25" fmla="*/ 29 h 3499"/>
                <a:gd name="T26" fmla="*/ 13 w 4900"/>
                <a:gd name="T27" fmla="*/ 28 h 3499"/>
                <a:gd name="T28" fmla="*/ 14 w 4900"/>
                <a:gd name="T29" fmla="*/ 27 h 3499"/>
                <a:gd name="T30" fmla="*/ 15 w 4900"/>
                <a:gd name="T31" fmla="*/ 26 h 3499"/>
                <a:gd name="T32" fmla="*/ 16 w 4900"/>
                <a:gd name="T33" fmla="*/ 25 h 3499"/>
                <a:gd name="T34" fmla="*/ 17 w 4900"/>
                <a:gd name="T35" fmla="*/ 25 h 3499"/>
                <a:gd name="T36" fmla="*/ 18 w 4900"/>
                <a:gd name="T37" fmla="*/ 24 h 3499"/>
                <a:gd name="T38" fmla="*/ 19 w 4900"/>
                <a:gd name="T39" fmla="*/ 23 h 3499"/>
                <a:gd name="T40" fmla="*/ 20 w 4900"/>
                <a:gd name="T41" fmla="*/ 22 h 3499"/>
                <a:gd name="T42" fmla="*/ 21 w 4900"/>
                <a:gd name="T43" fmla="*/ 20 h 3499"/>
                <a:gd name="T44" fmla="*/ 22 w 4900"/>
                <a:gd name="T45" fmla="*/ 19 h 3499"/>
                <a:gd name="T46" fmla="*/ 23 w 4900"/>
                <a:gd name="T47" fmla="*/ 18 h 3499"/>
                <a:gd name="T48" fmla="*/ 24 w 4900"/>
                <a:gd name="T49" fmla="*/ 17 h 3499"/>
                <a:gd name="T50" fmla="*/ 24 w 4900"/>
                <a:gd name="T51" fmla="*/ 16 h 3499"/>
                <a:gd name="T52" fmla="*/ 25 w 4900"/>
                <a:gd name="T53" fmla="*/ 15 h 3499"/>
                <a:gd name="T54" fmla="*/ 26 w 4900"/>
                <a:gd name="T55" fmla="*/ 14 h 3499"/>
                <a:gd name="T56" fmla="*/ 27 w 4900"/>
                <a:gd name="T57" fmla="*/ 13 h 3499"/>
                <a:gd name="T58" fmla="*/ 28 w 4900"/>
                <a:gd name="T59" fmla="*/ 12 h 3499"/>
                <a:gd name="T60" fmla="*/ 30 w 4900"/>
                <a:gd name="T61" fmla="*/ 11 h 3499"/>
                <a:gd name="T62" fmla="*/ 30 w 4900"/>
                <a:gd name="T63" fmla="*/ 10 h 3499"/>
                <a:gd name="T64" fmla="*/ 31 w 4900"/>
                <a:gd name="T65" fmla="*/ 9 h 3499"/>
                <a:gd name="T66" fmla="*/ 32 w 4900"/>
                <a:gd name="T67" fmla="*/ 8 h 3499"/>
                <a:gd name="T68" fmla="*/ 33 w 4900"/>
                <a:gd name="T69" fmla="*/ 7 h 3499"/>
                <a:gd name="T70" fmla="*/ 34 w 4900"/>
                <a:gd name="T71" fmla="*/ 6 h 3499"/>
                <a:gd name="T72" fmla="*/ 35 w 4900"/>
                <a:gd name="T73" fmla="*/ 6 h 3499"/>
                <a:gd name="T74" fmla="*/ 36 w 4900"/>
                <a:gd name="T75" fmla="*/ 5 h 3499"/>
                <a:gd name="T76" fmla="*/ 37 w 4900"/>
                <a:gd name="T77" fmla="*/ 4 h 3499"/>
                <a:gd name="T78" fmla="*/ 38 w 4900"/>
                <a:gd name="T79" fmla="*/ 3 h 3499"/>
                <a:gd name="T80" fmla="*/ 39 w 4900"/>
                <a:gd name="T81" fmla="*/ 3 h 3499"/>
                <a:gd name="T82" fmla="*/ 40 w 4900"/>
                <a:gd name="T83" fmla="*/ 2 h 3499"/>
                <a:gd name="T84" fmla="*/ 41 w 4900"/>
                <a:gd name="T85" fmla="*/ 2 h 3499"/>
                <a:gd name="T86" fmla="*/ 42 w 4900"/>
                <a:gd name="T87" fmla="*/ 1 h 3499"/>
                <a:gd name="T88" fmla="*/ 43 w 4900"/>
                <a:gd name="T89" fmla="*/ 1 h 3499"/>
                <a:gd name="T90" fmla="*/ 44 w 4900"/>
                <a:gd name="T91" fmla="*/ 0 h 3499"/>
                <a:gd name="T92" fmla="*/ 45 w 4900"/>
                <a:gd name="T93" fmla="*/ 0 h 3499"/>
                <a:gd name="T94" fmla="*/ 46 w 4900"/>
                <a:gd name="T95" fmla="*/ 0 h 3499"/>
                <a:gd name="T96" fmla="*/ 47 w 4900"/>
                <a:gd name="T97" fmla="*/ 0 h 3499"/>
                <a:gd name="T98" fmla="*/ 48 w 4900"/>
                <a:gd name="T99" fmla="*/ 0 h 34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00" h="3499">
                  <a:moveTo>
                    <a:pt x="0" y="3499"/>
                  </a:moveTo>
                  <a:lnTo>
                    <a:pt x="49" y="3499"/>
                  </a:lnTo>
                  <a:lnTo>
                    <a:pt x="98" y="3496"/>
                  </a:lnTo>
                  <a:lnTo>
                    <a:pt x="148" y="3492"/>
                  </a:lnTo>
                  <a:lnTo>
                    <a:pt x="197" y="3485"/>
                  </a:lnTo>
                  <a:lnTo>
                    <a:pt x="247" y="3478"/>
                  </a:lnTo>
                  <a:lnTo>
                    <a:pt x="296" y="3468"/>
                  </a:lnTo>
                  <a:lnTo>
                    <a:pt x="346" y="3457"/>
                  </a:lnTo>
                  <a:lnTo>
                    <a:pt x="395" y="3443"/>
                  </a:lnTo>
                  <a:lnTo>
                    <a:pt x="445" y="3429"/>
                  </a:lnTo>
                  <a:lnTo>
                    <a:pt x="494" y="3412"/>
                  </a:lnTo>
                  <a:lnTo>
                    <a:pt x="544" y="3394"/>
                  </a:lnTo>
                  <a:lnTo>
                    <a:pt x="593" y="3374"/>
                  </a:lnTo>
                  <a:lnTo>
                    <a:pt x="643" y="3353"/>
                  </a:lnTo>
                  <a:lnTo>
                    <a:pt x="692" y="3330"/>
                  </a:lnTo>
                  <a:lnTo>
                    <a:pt x="742" y="3305"/>
                  </a:lnTo>
                  <a:lnTo>
                    <a:pt x="791" y="3279"/>
                  </a:lnTo>
                  <a:lnTo>
                    <a:pt x="841" y="3251"/>
                  </a:lnTo>
                  <a:lnTo>
                    <a:pt x="890" y="3222"/>
                  </a:lnTo>
                  <a:lnTo>
                    <a:pt x="940" y="3191"/>
                  </a:lnTo>
                  <a:lnTo>
                    <a:pt x="989" y="3159"/>
                  </a:lnTo>
                  <a:lnTo>
                    <a:pt x="1039" y="3125"/>
                  </a:lnTo>
                  <a:lnTo>
                    <a:pt x="1088" y="3090"/>
                  </a:lnTo>
                  <a:lnTo>
                    <a:pt x="1138" y="3054"/>
                  </a:lnTo>
                  <a:lnTo>
                    <a:pt x="1187" y="3016"/>
                  </a:lnTo>
                  <a:lnTo>
                    <a:pt x="1237" y="2977"/>
                  </a:lnTo>
                  <a:lnTo>
                    <a:pt x="1286" y="2937"/>
                  </a:lnTo>
                  <a:lnTo>
                    <a:pt x="1336" y="2896"/>
                  </a:lnTo>
                  <a:lnTo>
                    <a:pt x="1385" y="2853"/>
                  </a:lnTo>
                  <a:lnTo>
                    <a:pt x="1435" y="2809"/>
                  </a:lnTo>
                  <a:lnTo>
                    <a:pt x="1484" y="2765"/>
                  </a:lnTo>
                  <a:lnTo>
                    <a:pt x="1534" y="2719"/>
                  </a:lnTo>
                  <a:lnTo>
                    <a:pt x="1583" y="2672"/>
                  </a:lnTo>
                  <a:lnTo>
                    <a:pt x="1633" y="2625"/>
                  </a:lnTo>
                  <a:lnTo>
                    <a:pt x="1682" y="2576"/>
                  </a:lnTo>
                  <a:lnTo>
                    <a:pt x="1732" y="2527"/>
                  </a:lnTo>
                  <a:lnTo>
                    <a:pt x="1781" y="2476"/>
                  </a:lnTo>
                  <a:lnTo>
                    <a:pt x="1831" y="2426"/>
                  </a:lnTo>
                  <a:lnTo>
                    <a:pt x="1880" y="2374"/>
                  </a:lnTo>
                  <a:lnTo>
                    <a:pt x="1930" y="2322"/>
                  </a:lnTo>
                  <a:lnTo>
                    <a:pt x="1979" y="2269"/>
                  </a:lnTo>
                  <a:lnTo>
                    <a:pt x="2029" y="2216"/>
                  </a:lnTo>
                  <a:lnTo>
                    <a:pt x="2078" y="2162"/>
                  </a:lnTo>
                  <a:lnTo>
                    <a:pt x="2128" y="2108"/>
                  </a:lnTo>
                  <a:lnTo>
                    <a:pt x="2177" y="2053"/>
                  </a:lnTo>
                  <a:lnTo>
                    <a:pt x="2227" y="1999"/>
                  </a:lnTo>
                  <a:lnTo>
                    <a:pt x="2276" y="1943"/>
                  </a:lnTo>
                  <a:lnTo>
                    <a:pt x="2326" y="1888"/>
                  </a:lnTo>
                  <a:lnTo>
                    <a:pt x="2375" y="1833"/>
                  </a:lnTo>
                  <a:lnTo>
                    <a:pt x="2425" y="1777"/>
                  </a:lnTo>
                  <a:lnTo>
                    <a:pt x="2474" y="1722"/>
                  </a:lnTo>
                  <a:lnTo>
                    <a:pt x="2524" y="1666"/>
                  </a:lnTo>
                  <a:lnTo>
                    <a:pt x="2573" y="1611"/>
                  </a:lnTo>
                  <a:lnTo>
                    <a:pt x="2623" y="1556"/>
                  </a:lnTo>
                  <a:lnTo>
                    <a:pt x="2672" y="1500"/>
                  </a:lnTo>
                  <a:lnTo>
                    <a:pt x="2722" y="1446"/>
                  </a:lnTo>
                  <a:lnTo>
                    <a:pt x="2771" y="1391"/>
                  </a:lnTo>
                  <a:lnTo>
                    <a:pt x="2821" y="1337"/>
                  </a:lnTo>
                  <a:lnTo>
                    <a:pt x="2870" y="1283"/>
                  </a:lnTo>
                  <a:lnTo>
                    <a:pt x="2920" y="1230"/>
                  </a:lnTo>
                  <a:lnTo>
                    <a:pt x="2969" y="1177"/>
                  </a:lnTo>
                  <a:lnTo>
                    <a:pt x="3019" y="1125"/>
                  </a:lnTo>
                  <a:lnTo>
                    <a:pt x="3068" y="1073"/>
                  </a:lnTo>
                  <a:lnTo>
                    <a:pt x="3118" y="1023"/>
                  </a:lnTo>
                  <a:lnTo>
                    <a:pt x="3167" y="972"/>
                  </a:lnTo>
                  <a:lnTo>
                    <a:pt x="3217" y="923"/>
                  </a:lnTo>
                  <a:lnTo>
                    <a:pt x="3266" y="875"/>
                  </a:lnTo>
                  <a:lnTo>
                    <a:pt x="3316" y="827"/>
                  </a:lnTo>
                  <a:lnTo>
                    <a:pt x="3365" y="780"/>
                  </a:lnTo>
                  <a:lnTo>
                    <a:pt x="3415" y="734"/>
                  </a:lnTo>
                  <a:lnTo>
                    <a:pt x="3464" y="690"/>
                  </a:lnTo>
                  <a:lnTo>
                    <a:pt x="3514" y="646"/>
                  </a:lnTo>
                  <a:lnTo>
                    <a:pt x="3563" y="603"/>
                  </a:lnTo>
                  <a:lnTo>
                    <a:pt x="3613" y="562"/>
                  </a:lnTo>
                  <a:lnTo>
                    <a:pt x="3662" y="522"/>
                  </a:lnTo>
                  <a:lnTo>
                    <a:pt x="3712" y="483"/>
                  </a:lnTo>
                  <a:lnTo>
                    <a:pt x="3761" y="445"/>
                  </a:lnTo>
                  <a:lnTo>
                    <a:pt x="3811" y="409"/>
                  </a:lnTo>
                  <a:lnTo>
                    <a:pt x="3860" y="374"/>
                  </a:lnTo>
                  <a:lnTo>
                    <a:pt x="3910" y="340"/>
                  </a:lnTo>
                  <a:lnTo>
                    <a:pt x="3959" y="308"/>
                  </a:lnTo>
                  <a:lnTo>
                    <a:pt x="4009" y="277"/>
                  </a:lnTo>
                  <a:lnTo>
                    <a:pt x="4058" y="248"/>
                  </a:lnTo>
                  <a:lnTo>
                    <a:pt x="4108" y="220"/>
                  </a:lnTo>
                  <a:lnTo>
                    <a:pt x="4157" y="194"/>
                  </a:lnTo>
                  <a:lnTo>
                    <a:pt x="4207" y="169"/>
                  </a:lnTo>
                  <a:lnTo>
                    <a:pt x="4256" y="146"/>
                  </a:lnTo>
                  <a:lnTo>
                    <a:pt x="4306" y="125"/>
                  </a:lnTo>
                  <a:lnTo>
                    <a:pt x="4355" y="105"/>
                  </a:lnTo>
                  <a:lnTo>
                    <a:pt x="4405" y="87"/>
                  </a:lnTo>
                  <a:lnTo>
                    <a:pt x="4454" y="70"/>
                  </a:lnTo>
                  <a:lnTo>
                    <a:pt x="4504" y="56"/>
                  </a:lnTo>
                  <a:lnTo>
                    <a:pt x="4553" y="42"/>
                  </a:lnTo>
                  <a:lnTo>
                    <a:pt x="4603" y="31"/>
                  </a:lnTo>
                  <a:lnTo>
                    <a:pt x="4652" y="21"/>
                  </a:lnTo>
                  <a:lnTo>
                    <a:pt x="4702" y="14"/>
                  </a:lnTo>
                  <a:lnTo>
                    <a:pt x="4751" y="7"/>
                  </a:lnTo>
                  <a:lnTo>
                    <a:pt x="4801" y="3"/>
                  </a:lnTo>
                  <a:lnTo>
                    <a:pt x="4850" y="0"/>
                  </a:lnTo>
                  <a:lnTo>
                    <a:pt x="4900" y="0"/>
                  </a:lnTo>
                </a:path>
              </a:pathLst>
            </a:custGeom>
            <a:noFill/>
            <a:ln w="14288">
              <a:solidFill>
                <a:srgbClr val="4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3" name="Freeform 33"/>
            <p:cNvSpPr>
              <a:spLocks/>
            </p:cNvSpPr>
            <p:nvPr/>
          </p:nvSpPr>
          <p:spPr bwMode="auto">
            <a:xfrm flipV="1">
              <a:off x="476" y="547"/>
              <a:ext cx="2264" cy="1617"/>
            </a:xfrm>
            <a:custGeom>
              <a:avLst/>
              <a:gdLst>
                <a:gd name="T0" fmla="*/ 0 w 4900"/>
                <a:gd name="T1" fmla="*/ 34 h 3499"/>
                <a:gd name="T2" fmla="*/ 1 w 4900"/>
                <a:gd name="T3" fmla="*/ 34 h 3499"/>
                <a:gd name="T4" fmla="*/ 2 w 4900"/>
                <a:gd name="T5" fmla="*/ 34 h 3499"/>
                <a:gd name="T6" fmla="*/ 3 w 4900"/>
                <a:gd name="T7" fmla="*/ 34 h 3499"/>
                <a:gd name="T8" fmla="*/ 4 w 4900"/>
                <a:gd name="T9" fmla="*/ 34 h 3499"/>
                <a:gd name="T10" fmla="*/ 6 w 4900"/>
                <a:gd name="T11" fmla="*/ 34 h 3499"/>
                <a:gd name="T12" fmla="*/ 6 w 4900"/>
                <a:gd name="T13" fmla="*/ 33 h 3499"/>
                <a:gd name="T14" fmla="*/ 7 w 4900"/>
                <a:gd name="T15" fmla="*/ 33 h 3499"/>
                <a:gd name="T16" fmla="*/ 8 w 4900"/>
                <a:gd name="T17" fmla="*/ 33 h 3499"/>
                <a:gd name="T18" fmla="*/ 9 w 4900"/>
                <a:gd name="T19" fmla="*/ 33 h 3499"/>
                <a:gd name="T20" fmla="*/ 10 w 4900"/>
                <a:gd name="T21" fmla="*/ 32 h 3499"/>
                <a:gd name="T22" fmla="*/ 11 w 4900"/>
                <a:gd name="T23" fmla="*/ 32 h 3499"/>
                <a:gd name="T24" fmla="*/ 12 w 4900"/>
                <a:gd name="T25" fmla="*/ 31 h 3499"/>
                <a:gd name="T26" fmla="*/ 13 w 4900"/>
                <a:gd name="T27" fmla="*/ 31 h 3499"/>
                <a:gd name="T28" fmla="*/ 14 w 4900"/>
                <a:gd name="T29" fmla="*/ 31 h 3499"/>
                <a:gd name="T30" fmla="*/ 15 w 4900"/>
                <a:gd name="T31" fmla="*/ 30 h 3499"/>
                <a:gd name="T32" fmla="*/ 16 w 4900"/>
                <a:gd name="T33" fmla="*/ 30 h 3499"/>
                <a:gd name="T34" fmla="*/ 17 w 4900"/>
                <a:gd name="T35" fmla="*/ 29 h 3499"/>
                <a:gd name="T36" fmla="*/ 18 w 4900"/>
                <a:gd name="T37" fmla="*/ 28 h 3499"/>
                <a:gd name="T38" fmla="*/ 19 w 4900"/>
                <a:gd name="T39" fmla="*/ 28 h 3499"/>
                <a:gd name="T40" fmla="*/ 20 w 4900"/>
                <a:gd name="T41" fmla="*/ 27 h 3499"/>
                <a:gd name="T42" fmla="*/ 21 w 4900"/>
                <a:gd name="T43" fmla="*/ 26 h 3499"/>
                <a:gd name="T44" fmla="*/ 22 w 4900"/>
                <a:gd name="T45" fmla="*/ 26 h 3499"/>
                <a:gd name="T46" fmla="*/ 23 w 4900"/>
                <a:gd name="T47" fmla="*/ 25 h 3499"/>
                <a:gd name="T48" fmla="*/ 24 w 4900"/>
                <a:gd name="T49" fmla="*/ 24 h 3499"/>
                <a:gd name="T50" fmla="*/ 24 w 4900"/>
                <a:gd name="T51" fmla="*/ 24 h 3499"/>
                <a:gd name="T52" fmla="*/ 25 w 4900"/>
                <a:gd name="T53" fmla="*/ 23 h 3499"/>
                <a:gd name="T54" fmla="*/ 26 w 4900"/>
                <a:gd name="T55" fmla="*/ 22 h 3499"/>
                <a:gd name="T56" fmla="*/ 27 w 4900"/>
                <a:gd name="T57" fmla="*/ 21 h 3499"/>
                <a:gd name="T58" fmla="*/ 28 w 4900"/>
                <a:gd name="T59" fmla="*/ 20 h 3499"/>
                <a:gd name="T60" fmla="*/ 30 w 4900"/>
                <a:gd name="T61" fmla="*/ 19 h 3499"/>
                <a:gd name="T62" fmla="*/ 30 w 4900"/>
                <a:gd name="T63" fmla="*/ 18 h 3499"/>
                <a:gd name="T64" fmla="*/ 31 w 4900"/>
                <a:gd name="T65" fmla="*/ 18 h 3499"/>
                <a:gd name="T66" fmla="*/ 32 w 4900"/>
                <a:gd name="T67" fmla="*/ 17 h 3499"/>
                <a:gd name="T68" fmla="*/ 33 w 4900"/>
                <a:gd name="T69" fmla="*/ 16 h 3499"/>
                <a:gd name="T70" fmla="*/ 34 w 4900"/>
                <a:gd name="T71" fmla="*/ 14 h 3499"/>
                <a:gd name="T72" fmla="*/ 35 w 4900"/>
                <a:gd name="T73" fmla="*/ 14 h 3499"/>
                <a:gd name="T74" fmla="*/ 36 w 4900"/>
                <a:gd name="T75" fmla="*/ 12 h 3499"/>
                <a:gd name="T76" fmla="*/ 37 w 4900"/>
                <a:gd name="T77" fmla="*/ 12 h 3499"/>
                <a:gd name="T78" fmla="*/ 38 w 4900"/>
                <a:gd name="T79" fmla="*/ 11 h 3499"/>
                <a:gd name="T80" fmla="*/ 39 w 4900"/>
                <a:gd name="T81" fmla="*/ 10 h 3499"/>
                <a:gd name="T82" fmla="*/ 40 w 4900"/>
                <a:gd name="T83" fmla="*/ 8 h 3499"/>
                <a:gd name="T84" fmla="*/ 41 w 4900"/>
                <a:gd name="T85" fmla="*/ 7 h 3499"/>
                <a:gd name="T86" fmla="*/ 42 w 4900"/>
                <a:gd name="T87" fmla="*/ 6 h 3499"/>
                <a:gd name="T88" fmla="*/ 43 w 4900"/>
                <a:gd name="T89" fmla="*/ 6 h 3499"/>
                <a:gd name="T90" fmla="*/ 44 w 4900"/>
                <a:gd name="T91" fmla="*/ 4 h 3499"/>
                <a:gd name="T92" fmla="*/ 45 w 4900"/>
                <a:gd name="T93" fmla="*/ 3 h 3499"/>
                <a:gd name="T94" fmla="*/ 46 w 4900"/>
                <a:gd name="T95" fmla="*/ 2 h 3499"/>
                <a:gd name="T96" fmla="*/ 47 w 4900"/>
                <a:gd name="T97" fmla="*/ 1 h 3499"/>
                <a:gd name="T98" fmla="*/ 48 w 4900"/>
                <a:gd name="T99" fmla="*/ 0 h 34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00" h="3499">
                  <a:moveTo>
                    <a:pt x="0" y="3499"/>
                  </a:moveTo>
                  <a:lnTo>
                    <a:pt x="49" y="3499"/>
                  </a:lnTo>
                  <a:lnTo>
                    <a:pt x="98" y="3498"/>
                  </a:lnTo>
                  <a:lnTo>
                    <a:pt x="148" y="3496"/>
                  </a:lnTo>
                  <a:lnTo>
                    <a:pt x="197" y="3492"/>
                  </a:lnTo>
                  <a:lnTo>
                    <a:pt x="247" y="3488"/>
                  </a:lnTo>
                  <a:lnTo>
                    <a:pt x="296" y="3484"/>
                  </a:lnTo>
                  <a:lnTo>
                    <a:pt x="346" y="3478"/>
                  </a:lnTo>
                  <a:lnTo>
                    <a:pt x="395" y="3471"/>
                  </a:lnTo>
                  <a:lnTo>
                    <a:pt x="445" y="3464"/>
                  </a:lnTo>
                  <a:lnTo>
                    <a:pt x="494" y="3456"/>
                  </a:lnTo>
                  <a:lnTo>
                    <a:pt x="544" y="3446"/>
                  </a:lnTo>
                  <a:lnTo>
                    <a:pt x="593" y="3436"/>
                  </a:lnTo>
                  <a:lnTo>
                    <a:pt x="643" y="3425"/>
                  </a:lnTo>
                  <a:lnTo>
                    <a:pt x="692" y="3414"/>
                  </a:lnTo>
                  <a:lnTo>
                    <a:pt x="742" y="3401"/>
                  </a:lnTo>
                  <a:lnTo>
                    <a:pt x="791" y="3387"/>
                  </a:lnTo>
                  <a:lnTo>
                    <a:pt x="841" y="3373"/>
                  </a:lnTo>
                  <a:lnTo>
                    <a:pt x="890" y="3358"/>
                  </a:lnTo>
                  <a:lnTo>
                    <a:pt x="940" y="3342"/>
                  </a:lnTo>
                  <a:lnTo>
                    <a:pt x="989" y="3325"/>
                  </a:lnTo>
                  <a:lnTo>
                    <a:pt x="1039" y="3307"/>
                  </a:lnTo>
                  <a:lnTo>
                    <a:pt x="1088" y="3288"/>
                  </a:lnTo>
                  <a:lnTo>
                    <a:pt x="1138" y="3269"/>
                  </a:lnTo>
                  <a:lnTo>
                    <a:pt x="1187" y="3249"/>
                  </a:lnTo>
                  <a:lnTo>
                    <a:pt x="1237" y="3228"/>
                  </a:lnTo>
                  <a:lnTo>
                    <a:pt x="1286" y="3206"/>
                  </a:lnTo>
                  <a:lnTo>
                    <a:pt x="1336" y="3183"/>
                  </a:lnTo>
                  <a:lnTo>
                    <a:pt x="1385" y="3160"/>
                  </a:lnTo>
                  <a:lnTo>
                    <a:pt x="1435" y="3135"/>
                  </a:lnTo>
                  <a:lnTo>
                    <a:pt x="1484" y="3110"/>
                  </a:lnTo>
                  <a:lnTo>
                    <a:pt x="1534" y="3085"/>
                  </a:lnTo>
                  <a:lnTo>
                    <a:pt x="1583" y="3058"/>
                  </a:lnTo>
                  <a:lnTo>
                    <a:pt x="1633" y="3031"/>
                  </a:lnTo>
                  <a:lnTo>
                    <a:pt x="1682" y="3002"/>
                  </a:lnTo>
                  <a:lnTo>
                    <a:pt x="1732" y="2974"/>
                  </a:lnTo>
                  <a:lnTo>
                    <a:pt x="1781" y="2944"/>
                  </a:lnTo>
                  <a:lnTo>
                    <a:pt x="1831" y="2913"/>
                  </a:lnTo>
                  <a:lnTo>
                    <a:pt x="1880" y="2882"/>
                  </a:lnTo>
                  <a:lnTo>
                    <a:pt x="1930" y="2851"/>
                  </a:lnTo>
                  <a:lnTo>
                    <a:pt x="1979" y="2818"/>
                  </a:lnTo>
                  <a:lnTo>
                    <a:pt x="2029" y="2785"/>
                  </a:lnTo>
                  <a:lnTo>
                    <a:pt x="2078" y="2751"/>
                  </a:lnTo>
                  <a:lnTo>
                    <a:pt x="2128" y="2716"/>
                  </a:lnTo>
                  <a:lnTo>
                    <a:pt x="2177" y="2681"/>
                  </a:lnTo>
                  <a:lnTo>
                    <a:pt x="2227" y="2645"/>
                  </a:lnTo>
                  <a:lnTo>
                    <a:pt x="2276" y="2608"/>
                  </a:lnTo>
                  <a:lnTo>
                    <a:pt x="2326" y="2571"/>
                  </a:lnTo>
                  <a:lnTo>
                    <a:pt x="2375" y="2533"/>
                  </a:lnTo>
                  <a:lnTo>
                    <a:pt x="2425" y="2494"/>
                  </a:lnTo>
                  <a:lnTo>
                    <a:pt x="2474" y="2455"/>
                  </a:lnTo>
                  <a:lnTo>
                    <a:pt x="2524" y="2415"/>
                  </a:lnTo>
                  <a:lnTo>
                    <a:pt x="2573" y="2374"/>
                  </a:lnTo>
                  <a:lnTo>
                    <a:pt x="2623" y="2333"/>
                  </a:lnTo>
                  <a:lnTo>
                    <a:pt x="2672" y="2292"/>
                  </a:lnTo>
                  <a:lnTo>
                    <a:pt x="2722" y="2249"/>
                  </a:lnTo>
                  <a:lnTo>
                    <a:pt x="2771" y="2206"/>
                  </a:lnTo>
                  <a:lnTo>
                    <a:pt x="2821" y="2163"/>
                  </a:lnTo>
                  <a:lnTo>
                    <a:pt x="2870" y="2119"/>
                  </a:lnTo>
                  <a:lnTo>
                    <a:pt x="2920" y="2075"/>
                  </a:lnTo>
                  <a:lnTo>
                    <a:pt x="2969" y="2030"/>
                  </a:lnTo>
                  <a:lnTo>
                    <a:pt x="3019" y="1984"/>
                  </a:lnTo>
                  <a:lnTo>
                    <a:pt x="3068" y="1938"/>
                  </a:lnTo>
                  <a:lnTo>
                    <a:pt x="3118" y="1892"/>
                  </a:lnTo>
                  <a:lnTo>
                    <a:pt x="3167" y="1845"/>
                  </a:lnTo>
                  <a:lnTo>
                    <a:pt x="3217" y="1797"/>
                  </a:lnTo>
                  <a:lnTo>
                    <a:pt x="3266" y="1750"/>
                  </a:lnTo>
                  <a:lnTo>
                    <a:pt x="3316" y="1701"/>
                  </a:lnTo>
                  <a:lnTo>
                    <a:pt x="3365" y="1652"/>
                  </a:lnTo>
                  <a:lnTo>
                    <a:pt x="3415" y="1603"/>
                  </a:lnTo>
                  <a:lnTo>
                    <a:pt x="3464" y="1554"/>
                  </a:lnTo>
                  <a:lnTo>
                    <a:pt x="3514" y="1504"/>
                  </a:lnTo>
                  <a:lnTo>
                    <a:pt x="3563" y="1453"/>
                  </a:lnTo>
                  <a:lnTo>
                    <a:pt x="3613" y="1403"/>
                  </a:lnTo>
                  <a:lnTo>
                    <a:pt x="3662" y="1352"/>
                  </a:lnTo>
                  <a:lnTo>
                    <a:pt x="3712" y="1300"/>
                  </a:lnTo>
                  <a:lnTo>
                    <a:pt x="3761" y="1249"/>
                  </a:lnTo>
                  <a:lnTo>
                    <a:pt x="3811" y="1197"/>
                  </a:lnTo>
                  <a:lnTo>
                    <a:pt x="3860" y="1144"/>
                  </a:lnTo>
                  <a:lnTo>
                    <a:pt x="3910" y="1092"/>
                  </a:lnTo>
                  <a:lnTo>
                    <a:pt x="3959" y="1039"/>
                  </a:lnTo>
                  <a:lnTo>
                    <a:pt x="4009" y="986"/>
                  </a:lnTo>
                  <a:lnTo>
                    <a:pt x="4058" y="932"/>
                  </a:lnTo>
                  <a:lnTo>
                    <a:pt x="4108" y="879"/>
                  </a:lnTo>
                  <a:lnTo>
                    <a:pt x="4157" y="825"/>
                  </a:lnTo>
                  <a:lnTo>
                    <a:pt x="4207" y="771"/>
                  </a:lnTo>
                  <a:lnTo>
                    <a:pt x="4256" y="716"/>
                  </a:lnTo>
                  <a:lnTo>
                    <a:pt x="4306" y="662"/>
                  </a:lnTo>
                  <a:lnTo>
                    <a:pt x="4355" y="607"/>
                  </a:lnTo>
                  <a:lnTo>
                    <a:pt x="4405" y="553"/>
                  </a:lnTo>
                  <a:lnTo>
                    <a:pt x="4454" y="498"/>
                  </a:lnTo>
                  <a:lnTo>
                    <a:pt x="4504" y="443"/>
                  </a:lnTo>
                  <a:lnTo>
                    <a:pt x="4553" y="387"/>
                  </a:lnTo>
                  <a:lnTo>
                    <a:pt x="4603" y="332"/>
                  </a:lnTo>
                  <a:lnTo>
                    <a:pt x="4652" y="277"/>
                  </a:lnTo>
                  <a:lnTo>
                    <a:pt x="4702" y="221"/>
                  </a:lnTo>
                  <a:lnTo>
                    <a:pt x="4751" y="166"/>
                  </a:lnTo>
                  <a:lnTo>
                    <a:pt x="4801" y="111"/>
                  </a:lnTo>
                  <a:lnTo>
                    <a:pt x="4850" y="55"/>
                  </a:lnTo>
                  <a:lnTo>
                    <a:pt x="4900" y="0"/>
                  </a:lnTo>
                </a:path>
              </a:pathLst>
            </a:custGeom>
            <a:noFill/>
            <a:ln w="14288">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4" name="Freeform 34"/>
            <p:cNvSpPr>
              <a:spLocks/>
            </p:cNvSpPr>
            <p:nvPr/>
          </p:nvSpPr>
          <p:spPr bwMode="auto">
            <a:xfrm flipV="1">
              <a:off x="476" y="547"/>
              <a:ext cx="2264" cy="1615"/>
            </a:xfrm>
            <a:custGeom>
              <a:avLst/>
              <a:gdLst>
                <a:gd name="T0" fmla="*/ 0 w 4900"/>
                <a:gd name="T1" fmla="*/ 34 h 3495"/>
                <a:gd name="T2" fmla="*/ 1 w 4900"/>
                <a:gd name="T3" fmla="*/ 34 h 3495"/>
                <a:gd name="T4" fmla="*/ 2 w 4900"/>
                <a:gd name="T5" fmla="*/ 34 h 3495"/>
                <a:gd name="T6" fmla="*/ 3 w 4900"/>
                <a:gd name="T7" fmla="*/ 34 h 3495"/>
                <a:gd name="T8" fmla="*/ 4 w 4900"/>
                <a:gd name="T9" fmla="*/ 34 h 3495"/>
                <a:gd name="T10" fmla="*/ 6 w 4900"/>
                <a:gd name="T11" fmla="*/ 34 h 3495"/>
                <a:gd name="T12" fmla="*/ 6 w 4900"/>
                <a:gd name="T13" fmla="*/ 34 h 3495"/>
                <a:gd name="T14" fmla="*/ 7 w 4900"/>
                <a:gd name="T15" fmla="*/ 34 h 3495"/>
                <a:gd name="T16" fmla="*/ 8 w 4900"/>
                <a:gd name="T17" fmla="*/ 34 h 3495"/>
                <a:gd name="T18" fmla="*/ 9 w 4900"/>
                <a:gd name="T19" fmla="*/ 33 h 3495"/>
                <a:gd name="T20" fmla="*/ 10 w 4900"/>
                <a:gd name="T21" fmla="*/ 33 h 3495"/>
                <a:gd name="T22" fmla="*/ 11 w 4900"/>
                <a:gd name="T23" fmla="*/ 33 h 3495"/>
                <a:gd name="T24" fmla="*/ 12 w 4900"/>
                <a:gd name="T25" fmla="*/ 33 h 3495"/>
                <a:gd name="T26" fmla="*/ 13 w 4900"/>
                <a:gd name="T27" fmla="*/ 32 h 3495"/>
                <a:gd name="T28" fmla="*/ 14 w 4900"/>
                <a:gd name="T29" fmla="*/ 32 h 3495"/>
                <a:gd name="T30" fmla="*/ 15 w 4900"/>
                <a:gd name="T31" fmla="*/ 32 h 3495"/>
                <a:gd name="T32" fmla="*/ 16 w 4900"/>
                <a:gd name="T33" fmla="*/ 31 h 3495"/>
                <a:gd name="T34" fmla="*/ 17 w 4900"/>
                <a:gd name="T35" fmla="*/ 31 h 3495"/>
                <a:gd name="T36" fmla="*/ 18 w 4900"/>
                <a:gd name="T37" fmla="*/ 31 h 3495"/>
                <a:gd name="T38" fmla="*/ 19 w 4900"/>
                <a:gd name="T39" fmla="*/ 31 h 3495"/>
                <a:gd name="T40" fmla="*/ 20 w 4900"/>
                <a:gd name="T41" fmla="*/ 30 h 3495"/>
                <a:gd name="T42" fmla="*/ 21 w 4900"/>
                <a:gd name="T43" fmla="*/ 30 h 3495"/>
                <a:gd name="T44" fmla="*/ 22 w 4900"/>
                <a:gd name="T45" fmla="*/ 30 h 3495"/>
                <a:gd name="T46" fmla="*/ 23 w 4900"/>
                <a:gd name="T47" fmla="*/ 29 h 3495"/>
                <a:gd name="T48" fmla="*/ 24 w 4900"/>
                <a:gd name="T49" fmla="*/ 29 h 3495"/>
                <a:gd name="T50" fmla="*/ 24 w 4900"/>
                <a:gd name="T51" fmla="*/ 28 h 3495"/>
                <a:gd name="T52" fmla="*/ 25 w 4900"/>
                <a:gd name="T53" fmla="*/ 28 h 3495"/>
                <a:gd name="T54" fmla="*/ 26 w 4900"/>
                <a:gd name="T55" fmla="*/ 27 h 3495"/>
                <a:gd name="T56" fmla="*/ 27 w 4900"/>
                <a:gd name="T57" fmla="*/ 27 h 3495"/>
                <a:gd name="T58" fmla="*/ 28 w 4900"/>
                <a:gd name="T59" fmla="*/ 26 h 3495"/>
                <a:gd name="T60" fmla="*/ 30 w 4900"/>
                <a:gd name="T61" fmla="*/ 25 h 3495"/>
                <a:gd name="T62" fmla="*/ 30 w 4900"/>
                <a:gd name="T63" fmla="*/ 25 h 3495"/>
                <a:gd name="T64" fmla="*/ 31 w 4900"/>
                <a:gd name="T65" fmla="*/ 24 h 3495"/>
                <a:gd name="T66" fmla="*/ 32 w 4900"/>
                <a:gd name="T67" fmla="*/ 24 h 3495"/>
                <a:gd name="T68" fmla="*/ 33 w 4900"/>
                <a:gd name="T69" fmla="*/ 23 h 3495"/>
                <a:gd name="T70" fmla="*/ 34 w 4900"/>
                <a:gd name="T71" fmla="*/ 22 h 3495"/>
                <a:gd name="T72" fmla="*/ 35 w 4900"/>
                <a:gd name="T73" fmla="*/ 22 h 3495"/>
                <a:gd name="T74" fmla="*/ 36 w 4900"/>
                <a:gd name="T75" fmla="*/ 21 h 3495"/>
                <a:gd name="T76" fmla="*/ 37 w 4900"/>
                <a:gd name="T77" fmla="*/ 20 h 3495"/>
                <a:gd name="T78" fmla="*/ 38 w 4900"/>
                <a:gd name="T79" fmla="*/ 19 h 3495"/>
                <a:gd name="T80" fmla="*/ 39 w 4900"/>
                <a:gd name="T81" fmla="*/ 18 h 3495"/>
                <a:gd name="T82" fmla="*/ 40 w 4900"/>
                <a:gd name="T83" fmla="*/ 17 h 3495"/>
                <a:gd name="T84" fmla="*/ 41 w 4900"/>
                <a:gd name="T85" fmla="*/ 16 h 3495"/>
                <a:gd name="T86" fmla="*/ 42 w 4900"/>
                <a:gd name="T87" fmla="*/ 15 h 3495"/>
                <a:gd name="T88" fmla="*/ 43 w 4900"/>
                <a:gd name="T89" fmla="*/ 13 h 3495"/>
                <a:gd name="T90" fmla="*/ 44 w 4900"/>
                <a:gd name="T91" fmla="*/ 12 h 3495"/>
                <a:gd name="T92" fmla="*/ 45 w 4900"/>
                <a:gd name="T93" fmla="*/ 11 h 3495"/>
                <a:gd name="T94" fmla="*/ 46 w 4900"/>
                <a:gd name="T95" fmla="*/ 8 h 3495"/>
                <a:gd name="T96" fmla="*/ 47 w 4900"/>
                <a:gd name="T97" fmla="*/ 6 h 3495"/>
                <a:gd name="T98" fmla="*/ 48 w 4900"/>
                <a:gd name="T99" fmla="*/ 0 h 34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00" h="3495">
                  <a:moveTo>
                    <a:pt x="0" y="3495"/>
                  </a:moveTo>
                  <a:lnTo>
                    <a:pt x="49" y="3495"/>
                  </a:lnTo>
                  <a:lnTo>
                    <a:pt x="98" y="3495"/>
                  </a:lnTo>
                  <a:lnTo>
                    <a:pt x="148" y="3494"/>
                  </a:lnTo>
                  <a:lnTo>
                    <a:pt x="197" y="3492"/>
                  </a:lnTo>
                  <a:lnTo>
                    <a:pt x="247" y="3490"/>
                  </a:lnTo>
                  <a:lnTo>
                    <a:pt x="296" y="3488"/>
                  </a:lnTo>
                  <a:lnTo>
                    <a:pt x="346" y="3485"/>
                  </a:lnTo>
                  <a:lnTo>
                    <a:pt x="395" y="3481"/>
                  </a:lnTo>
                  <a:lnTo>
                    <a:pt x="445" y="3478"/>
                  </a:lnTo>
                  <a:lnTo>
                    <a:pt x="494" y="3473"/>
                  </a:lnTo>
                  <a:lnTo>
                    <a:pt x="544" y="3469"/>
                  </a:lnTo>
                  <a:lnTo>
                    <a:pt x="593" y="3464"/>
                  </a:lnTo>
                  <a:lnTo>
                    <a:pt x="643" y="3458"/>
                  </a:lnTo>
                  <a:lnTo>
                    <a:pt x="692" y="3452"/>
                  </a:lnTo>
                  <a:lnTo>
                    <a:pt x="742" y="3446"/>
                  </a:lnTo>
                  <a:lnTo>
                    <a:pt x="791" y="3439"/>
                  </a:lnTo>
                  <a:lnTo>
                    <a:pt x="841" y="3432"/>
                  </a:lnTo>
                  <a:lnTo>
                    <a:pt x="890" y="3424"/>
                  </a:lnTo>
                  <a:lnTo>
                    <a:pt x="940" y="3416"/>
                  </a:lnTo>
                  <a:lnTo>
                    <a:pt x="989" y="3407"/>
                  </a:lnTo>
                  <a:lnTo>
                    <a:pt x="1039" y="3398"/>
                  </a:lnTo>
                  <a:lnTo>
                    <a:pt x="1088" y="3388"/>
                  </a:lnTo>
                  <a:lnTo>
                    <a:pt x="1138" y="3378"/>
                  </a:lnTo>
                  <a:lnTo>
                    <a:pt x="1187" y="3368"/>
                  </a:lnTo>
                  <a:lnTo>
                    <a:pt x="1237" y="3357"/>
                  </a:lnTo>
                  <a:lnTo>
                    <a:pt x="1286" y="3345"/>
                  </a:lnTo>
                  <a:lnTo>
                    <a:pt x="1336" y="3334"/>
                  </a:lnTo>
                  <a:lnTo>
                    <a:pt x="1385" y="3321"/>
                  </a:lnTo>
                  <a:lnTo>
                    <a:pt x="1435" y="3308"/>
                  </a:lnTo>
                  <a:lnTo>
                    <a:pt x="1484" y="3295"/>
                  </a:lnTo>
                  <a:lnTo>
                    <a:pt x="1534" y="3282"/>
                  </a:lnTo>
                  <a:lnTo>
                    <a:pt x="1583" y="3267"/>
                  </a:lnTo>
                  <a:lnTo>
                    <a:pt x="1633" y="3253"/>
                  </a:lnTo>
                  <a:lnTo>
                    <a:pt x="1682" y="3237"/>
                  </a:lnTo>
                  <a:lnTo>
                    <a:pt x="1732" y="3222"/>
                  </a:lnTo>
                  <a:lnTo>
                    <a:pt x="1781" y="3206"/>
                  </a:lnTo>
                  <a:lnTo>
                    <a:pt x="1831" y="3189"/>
                  </a:lnTo>
                  <a:lnTo>
                    <a:pt x="1880" y="3172"/>
                  </a:lnTo>
                  <a:lnTo>
                    <a:pt x="1930" y="3154"/>
                  </a:lnTo>
                  <a:lnTo>
                    <a:pt x="1979" y="3136"/>
                  </a:lnTo>
                  <a:lnTo>
                    <a:pt x="2029" y="3118"/>
                  </a:lnTo>
                  <a:lnTo>
                    <a:pt x="2078" y="3099"/>
                  </a:lnTo>
                  <a:lnTo>
                    <a:pt x="2128" y="3079"/>
                  </a:lnTo>
                  <a:lnTo>
                    <a:pt x="2177" y="3059"/>
                  </a:lnTo>
                  <a:lnTo>
                    <a:pt x="2227" y="3038"/>
                  </a:lnTo>
                  <a:lnTo>
                    <a:pt x="2276" y="3017"/>
                  </a:lnTo>
                  <a:lnTo>
                    <a:pt x="2326" y="2995"/>
                  </a:lnTo>
                  <a:lnTo>
                    <a:pt x="2375" y="2973"/>
                  </a:lnTo>
                  <a:lnTo>
                    <a:pt x="2425" y="2950"/>
                  </a:lnTo>
                  <a:lnTo>
                    <a:pt x="2474" y="2927"/>
                  </a:lnTo>
                  <a:lnTo>
                    <a:pt x="2524" y="2903"/>
                  </a:lnTo>
                  <a:lnTo>
                    <a:pt x="2573" y="2879"/>
                  </a:lnTo>
                  <a:lnTo>
                    <a:pt x="2623" y="2853"/>
                  </a:lnTo>
                  <a:lnTo>
                    <a:pt x="2672" y="2828"/>
                  </a:lnTo>
                  <a:lnTo>
                    <a:pt x="2722" y="2802"/>
                  </a:lnTo>
                  <a:lnTo>
                    <a:pt x="2771" y="2775"/>
                  </a:lnTo>
                  <a:lnTo>
                    <a:pt x="2821" y="2747"/>
                  </a:lnTo>
                  <a:lnTo>
                    <a:pt x="2870" y="2719"/>
                  </a:lnTo>
                  <a:lnTo>
                    <a:pt x="2920" y="2691"/>
                  </a:lnTo>
                  <a:lnTo>
                    <a:pt x="2969" y="2661"/>
                  </a:lnTo>
                  <a:lnTo>
                    <a:pt x="3019" y="2631"/>
                  </a:lnTo>
                  <a:lnTo>
                    <a:pt x="3068" y="2600"/>
                  </a:lnTo>
                  <a:lnTo>
                    <a:pt x="3118" y="2569"/>
                  </a:lnTo>
                  <a:lnTo>
                    <a:pt x="3167" y="2537"/>
                  </a:lnTo>
                  <a:lnTo>
                    <a:pt x="3217" y="2504"/>
                  </a:lnTo>
                  <a:lnTo>
                    <a:pt x="3266" y="2470"/>
                  </a:lnTo>
                  <a:lnTo>
                    <a:pt x="3316" y="2436"/>
                  </a:lnTo>
                  <a:lnTo>
                    <a:pt x="3365" y="2401"/>
                  </a:lnTo>
                  <a:lnTo>
                    <a:pt x="3415" y="2365"/>
                  </a:lnTo>
                  <a:lnTo>
                    <a:pt x="3464" y="2328"/>
                  </a:lnTo>
                  <a:lnTo>
                    <a:pt x="3514" y="2290"/>
                  </a:lnTo>
                  <a:lnTo>
                    <a:pt x="3563" y="2251"/>
                  </a:lnTo>
                  <a:lnTo>
                    <a:pt x="3613" y="2212"/>
                  </a:lnTo>
                  <a:lnTo>
                    <a:pt x="3662" y="2171"/>
                  </a:lnTo>
                  <a:lnTo>
                    <a:pt x="3712" y="2129"/>
                  </a:lnTo>
                  <a:lnTo>
                    <a:pt x="3761" y="2086"/>
                  </a:lnTo>
                  <a:lnTo>
                    <a:pt x="3811" y="2042"/>
                  </a:lnTo>
                  <a:lnTo>
                    <a:pt x="3860" y="1997"/>
                  </a:lnTo>
                  <a:lnTo>
                    <a:pt x="3910" y="1951"/>
                  </a:lnTo>
                  <a:lnTo>
                    <a:pt x="3959" y="1903"/>
                  </a:lnTo>
                  <a:lnTo>
                    <a:pt x="4009" y="1853"/>
                  </a:lnTo>
                  <a:lnTo>
                    <a:pt x="4058" y="1802"/>
                  </a:lnTo>
                  <a:lnTo>
                    <a:pt x="4108" y="1750"/>
                  </a:lnTo>
                  <a:lnTo>
                    <a:pt x="4157" y="1695"/>
                  </a:lnTo>
                  <a:lnTo>
                    <a:pt x="4207" y="1638"/>
                  </a:lnTo>
                  <a:lnTo>
                    <a:pt x="4256" y="1579"/>
                  </a:lnTo>
                  <a:lnTo>
                    <a:pt x="4306" y="1518"/>
                  </a:lnTo>
                  <a:lnTo>
                    <a:pt x="4355" y="1454"/>
                  </a:lnTo>
                  <a:lnTo>
                    <a:pt x="4405" y="1387"/>
                  </a:lnTo>
                  <a:lnTo>
                    <a:pt x="4454" y="1316"/>
                  </a:lnTo>
                  <a:lnTo>
                    <a:pt x="4504" y="1241"/>
                  </a:lnTo>
                  <a:lnTo>
                    <a:pt x="4553" y="1161"/>
                  </a:lnTo>
                  <a:lnTo>
                    <a:pt x="4603" y="1075"/>
                  </a:lnTo>
                  <a:lnTo>
                    <a:pt x="4652" y="981"/>
                  </a:lnTo>
                  <a:lnTo>
                    <a:pt x="4702" y="877"/>
                  </a:lnTo>
                  <a:lnTo>
                    <a:pt x="4751" y="759"/>
                  </a:lnTo>
                  <a:lnTo>
                    <a:pt x="4801" y="619"/>
                  </a:lnTo>
                  <a:lnTo>
                    <a:pt x="4850" y="436"/>
                  </a:lnTo>
                  <a:lnTo>
                    <a:pt x="4900" y="0"/>
                  </a:lnTo>
                </a:path>
              </a:pathLst>
            </a:custGeom>
            <a:noFill/>
            <a:ln w="142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2990" name="Text Box 126"/>
          <p:cNvSpPr txBox="1">
            <a:spLocks noChangeArrowheads="1"/>
          </p:cNvSpPr>
          <p:nvPr/>
        </p:nvSpPr>
        <p:spPr bwMode="auto">
          <a:xfrm>
            <a:off x="838200" y="2057400"/>
            <a:ext cx="1560513" cy="6683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lnSpc>
                <a:spcPct val="110000"/>
              </a:lnSpc>
            </a:pPr>
            <a:r>
              <a:rPr lang="en-US" sz="1800"/>
              <a:t> </a:t>
            </a:r>
            <a:r>
              <a:rPr lang="en-US" sz="1800">
                <a:latin typeface="Symbol" pitchFamily="18" charset="2"/>
              </a:rPr>
              <a:t>e</a:t>
            </a:r>
            <a:r>
              <a:rPr lang="en-US" sz="1800"/>
              <a:t>  </a:t>
            </a:r>
            <a:r>
              <a:rPr lang="en-US" sz="1800">
                <a:sym typeface="Symbol" pitchFamily="18" charset="2"/>
              </a:rPr>
              <a:t> </a:t>
            </a:r>
            <a:r>
              <a:rPr lang="en-US" sz="1800"/>
              <a:t> y / y</a:t>
            </a:r>
            <a:r>
              <a:rPr lang="en-US" sz="1800" baseline="-25000"/>
              <a:t>max</a:t>
            </a:r>
            <a:r>
              <a:rPr lang="en-US" sz="1800"/>
              <a:t>  </a:t>
            </a:r>
          </a:p>
          <a:p>
            <a:pPr eaLnBrk="1" hangingPunct="1">
              <a:lnSpc>
                <a:spcPct val="110000"/>
              </a:lnSpc>
            </a:pPr>
            <a:r>
              <a:rPr lang="en-US" sz="1800" i="1">
                <a:latin typeface="Times New Roman" pitchFamily="18" charset="0"/>
              </a:rPr>
              <a:t>= cos </a:t>
            </a:r>
            <a:r>
              <a:rPr lang="en-US" sz="2000" baseline="30000"/>
              <a:t>m </a:t>
            </a:r>
            <a:r>
              <a:rPr lang="en-US" sz="1800"/>
              <a:t>(</a:t>
            </a:r>
            <a:r>
              <a:rPr lang="en-US" sz="1800">
                <a:latin typeface="Symbol" pitchFamily="18" charset="2"/>
              </a:rPr>
              <a:t>hp</a:t>
            </a:r>
            <a:r>
              <a:rPr lang="en-US" sz="1600"/>
              <a:t>/2</a:t>
            </a:r>
            <a:r>
              <a:rPr lang="en-US" sz="1800"/>
              <a:t>)</a:t>
            </a:r>
          </a:p>
        </p:txBody>
      </p:sp>
      <p:sp>
        <p:nvSpPr>
          <p:cNvPr id="292991" name="Text Box 127"/>
          <p:cNvSpPr txBox="1">
            <a:spLocks noChangeArrowheads="1"/>
          </p:cNvSpPr>
          <p:nvPr/>
        </p:nvSpPr>
        <p:spPr bwMode="auto">
          <a:xfrm>
            <a:off x="1163638" y="2994025"/>
            <a:ext cx="1344612" cy="3667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800"/>
              <a:t> </a:t>
            </a:r>
            <a:r>
              <a:rPr lang="en-US" sz="1800">
                <a:latin typeface="Symbol" pitchFamily="18" charset="2"/>
              </a:rPr>
              <a:t>h</a:t>
            </a:r>
            <a:r>
              <a:rPr lang="en-US" sz="1800"/>
              <a:t> </a:t>
            </a:r>
            <a:r>
              <a:rPr lang="en-US" sz="1800">
                <a:sym typeface="Symbol" pitchFamily="18" charset="2"/>
              </a:rPr>
              <a:t></a:t>
            </a:r>
            <a:r>
              <a:rPr lang="en-US" sz="1800"/>
              <a:t> x / x</a:t>
            </a:r>
            <a:r>
              <a:rPr lang="en-US" sz="1800" baseline="-25000"/>
              <a:t>max</a:t>
            </a:r>
          </a:p>
        </p:txBody>
      </p:sp>
      <p:sp>
        <p:nvSpPr>
          <p:cNvPr id="292992" name="Text Box 128"/>
          <p:cNvSpPr txBox="1">
            <a:spLocks noChangeArrowheads="1"/>
          </p:cNvSpPr>
          <p:nvPr/>
        </p:nvSpPr>
        <p:spPr bwMode="auto">
          <a:xfrm>
            <a:off x="1447800" y="1600200"/>
            <a:ext cx="2057400" cy="192088"/>
          </a:xfrm>
          <a:prstGeom prst="rect">
            <a:avLst/>
          </a:prstGeom>
          <a:solidFill>
            <a:srgbClr val="E3FFE3"/>
          </a:solidFill>
          <a:ln>
            <a:noFill/>
          </a:ln>
          <a:effectLst/>
          <a:extLs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54864" bIns="27432">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lnSpc>
                <a:spcPct val="60000"/>
              </a:lnSpc>
            </a:pPr>
            <a:r>
              <a:rPr lang="en-US" sz="1200"/>
              <a:t> m =   2.0      1.0            0.5</a:t>
            </a:r>
          </a:p>
        </p:txBody>
      </p:sp>
      <p:grpSp>
        <p:nvGrpSpPr>
          <p:cNvPr id="293001" name="Group 137"/>
          <p:cNvGrpSpPr>
            <a:grpSpLocks/>
          </p:cNvGrpSpPr>
          <p:nvPr/>
        </p:nvGrpSpPr>
        <p:grpSpPr bwMode="auto">
          <a:xfrm>
            <a:off x="4524375" y="3671888"/>
            <a:ext cx="3883025" cy="2797175"/>
            <a:chOff x="2850" y="2313"/>
            <a:chExt cx="2446" cy="1762"/>
          </a:xfrm>
        </p:grpSpPr>
        <p:grpSp>
          <p:nvGrpSpPr>
            <p:cNvPr id="5195" name="Group 123"/>
            <p:cNvGrpSpPr>
              <a:grpSpLocks/>
            </p:cNvGrpSpPr>
            <p:nvPr/>
          </p:nvGrpSpPr>
          <p:grpSpPr bwMode="auto">
            <a:xfrm>
              <a:off x="2850" y="2313"/>
              <a:ext cx="2446" cy="1762"/>
              <a:chOff x="2850" y="2313"/>
              <a:chExt cx="2446" cy="1762"/>
            </a:xfrm>
          </p:grpSpPr>
          <p:sp>
            <p:nvSpPr>
              <p:cNvPr id="5197" name="Rectangle 93"/>
              <p:cNvSpPr>
                <a:spLocks noChangeArrowheads="1"/>
              </p:cNvSpPr>
              <p:nvPr/>
            </p:nvSpPr>
            <p:spPr bwMode="auto">
              <a:xfrm>
                <a:off x="2971" y="2350"/>
                <a:ext cx="2265" cy="1617"/>
              </a:xfrm>
              <a:prstGeom prst="rect">
                <a:avLst/>
              </a:prstGeom>
              <a:solidFill>
                <a:srgbClr val="FFE0FF"/>
              </a:solidFill>
              <a:ln w="1588">
                <a:solidFill>
                  <a:srgbClr val="FFE0FF"/>
                </a:solidFill>
                <a:miter lim="800000"/>
                <a:headEnd/>
                <a:tailEnd/>
              </a:ln>
            </p:spPr>
            <p:txBody>
              <a:bodyPr/>
              <a:lstStyle/>
              <a:p>
                <a:endParaRPr lang="en-US"/>
              </a:p>
            </p:txBody>
          </p:sp>
          <p:sp>
            <p:nvSpPr>
              <p:cNvPr id="5198" name="Rectangle 94"/>
              <p:cNvSpPr>
                <a:spLocks noChangeArrowheads="1"/>
              </p:cNvSpPr>
              <p:nvPr/>
            </p:nvSpPr>
            <p:spPr bwMode="auto">
              <a:xfrm>
                <a:off x="4425" y="2434"/>
                <a:ext cx="64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Exponential</a:t>
                </a:r>
                <a:endParaRPr lang="en-US"/>
              </a:p>
            </p:txBody>
          </p:sp>
          <p:sp>
            <p:nvSpPr>
              <p:cNvPr id="5199" name="Line 95"/>
              <p:cNvSpPr>
                <a:spLocks noChangeShapeType="1"/>
              </p:cNvSpPr>
              <p:nvPr/>
            </p:nvSpPr>
            <p:spPr bwMode="auto">
              <a:xfrm flipV="1">
                <a:off x="3424" y="2350"/>
                <a:ext cx="1" cy="161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0" name="Line 96"/>
              <p:cNvSpPr>
                <a:spLocks noChangeShapeType="1"/>
              </p:cNvSpPr>
              <p:nvPr/>
            </p:nvSpPr>
            <p:spPr bwMode="auto">
              <a:xfrm flipV="1">
                <a:off x="3877" y="2350"/>
                <a:ext cx="1" cy="161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1" name="Line 97"/>
              <p:cNvSpPr>
                <a:spLocks noChangeShapeType="1"/>
              </p:cNvSpPr>
              <p:nvPr/>
            </p:nvSpPr>
            <p:spPr bwMode="auto">
              <a:xfrm flipV="1">
                <a:off x="4330" y="2350"/>
                <a:ext cx="1" cy="161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2" name="Line 98"/>
              <p:cNvSpPr>
                <a:spLocks noChangeShapeType="1"/>
              </p:cNvSpPr>
              <p:nvPr/>
            </p:nvSpPr>
            <p:spPr bwMode="auto">
              <a:xfrm flipV="1">
                <a:off x="4783" y="2350"/>
                <a:ext cx="1" cy="161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3" name="Line 99"/>
              <p:cNvSpPr>
                <a:spLocks noChangeShapeType="1"/>
              </p:cNvSpPr>
              <p:nvPr/>
            </p:nvSpPr>
            <p:spPr bwMode="auto">
              <a:xfrm flipV="1">
                <a:off x="5236" y="2350"/>
                <a:ext cx="1" cy="161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4" name="Line 100"/>
              <p:cNvSpPr>
                <a:spLocks noChangeShapeType="1"/>
              </p:cNvSpPr>
              <p:nvPr/>
            </p:nvSpPr>
            <p:spPr bwMode="auto">
              <a:xfrm>
                <a:off x="2971" y="3967"/>
                <a:ext cx="226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5" name="Rectangle 101"/>
              <p:cNvSpPr>
                <a:spLocks noChangeArrowheads="1"/>
              </p:cNvSpPr>
              <p:nvPr/>
            </p:nvSpPr>
            <p:spPr bwMode="auto">
              <a:xfrm>
                <a:off x="2927" y="3999"/>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0.0</a:t>
                </a:r>
                <a:endParaRPr lang="en-US"/>
              </a:p>
            </p:txBody>
          </p:sp>
          <p:sp>
            <p:nvSpPr>
              <p:cNvPr id="5206" name="Rectangle 102"/>
              <p:cNvSpPr>
                <a:spLocks noChangeArrowheads="1"/>
              </p:cNvSpPr>
              <p:nvPr/>
            </p:nvSpPr>
            <p:spPr bwMode="auto">
              <a:xfrm>
                <a:off x="3380" y="3999"/>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0.2</a:t>
                </a:r>
                <a:endParaRPr lang="en-US"/>
              </a:p>
            </p:txBody>
          </p:sp>
          <p:sp>
            <p:nvSpPr>
              <p:cNvPr id="5207" name="Rectangle 103"/>
              <p:cNvSpPr>
                <a:spLocks noChangeArrowheads="1"/>
              </p:cNvSpPr>
              <p:nvPr/>
            </p:nvSpPr>
            <p:spPr bwMode="auto">
              <a:xfrm>
                <a:off x="3833" y="3999"/>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0.4</a:t>
                </a:r>
                <a:endParaRPr lang="en-US"/>
              </a:p>
            </p:txBody>
          </p:sp>
          <p:sp>
            <p:nvSpPr>
              <p:cNvPr id="5208" name="Rectangle 104"/>
              <p:cNvSpPr>
                <a:spLocks noChangeArrowheads="1"/>
              </p:cNvSpPr>
              <p:nvPr/>
            </p:nvSpPr>
            <p:spPr bwMode="auto">
              <a:xfrm>
                <a:off x="4286" y="3999"/>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0.6</a:t>
                </a:r>
                <a:endParaRPr lang="en-US"/>
              </a:p>
            </p:txBody>
          </p:sp>
          <p:sp>
            <p:nvSpPr>
              <p:cNvPr id="5209" name="Rectangle 105"/>
              <p:cNvSpPr>
                <a:spLocks noChangeArrowheads="1"/>
              </p:cNvSpPr>
              <p:nvPr/>
            </p:nvSpPr>
            <p:spPr bwMode="auto">
              <a:xfrm>
                <a:off x="4739" y="3999"/>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0.8</a:t>
                </a:r>
                <a:endParaRPr lang="en-US"/>
              </a:p>
            </p:txBody>
          </p:sp>
          <p:sp>
            <p:nvSpPr>
              <p:cNvPr id="5210" name="Rectangle 106"/>
              <p:cNvSpPr>
                <a:spLocks noChangeArrowheads="1"/>
              </p:cNvSpPr>
              <p:nvPr/>
            </p:nvSpPr>
            <p:spPr bwMode="auto">
              <a:xfrm>
                <a:off x="5191" y="3999"/>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1.0</a:t>
                </a:r>
                <a:endParaRPr lang="en-US"/>
              </a:p>
            </p:txBody>
          </p:sp>
          <p:sp>
            <p:nvSpPr>
              <p:cNvPr id="5211" name="Line 107"/>
              <p:cNvSpPr>
                <a:spLocks noChangeShapeType="1"/>
              </p:cNvSpPr>
              <p:nvPr/>
            </p:nvSpPr>
            <p:spPr bwMode="auto">
              <a:xfrm>
                <a:off x="2971" y="3644"/>
                <a:ext cx="2265"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2" name="Line 108"/>
              <p:cNvSpPr>
                <a:spLocks noChangeShapeType="1"/>
              </p:cNvSpPr>
              <p:nvPr/>
            </p:nvSpPr>
            <p:spPr bwMode="auto">
              <a:xfrm>
                <a:off x="2971" y="3320"/>
                <a:ext cx="2265"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3" name="Line 109"/>
              <p:cNvSpPr>
                <a:spLocks noChangeShapeType="1"/>
              </p:cNvSpPr>
              <p:nvPr/>
            </p:nvSpPr>
            <p:spPr bwMode="auto">
              <a:xfrm>
                <a:off x="2971" y="2997"/>
                <a:ext cx="2265"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4" name="Line 110"/>
              <p:cNvSpPr>
                <a:spLocks noChangeShapeType="1"/>
              </p:cNvSpPr>
              <p:nvPr/>
            </p:nvSpPr>
            <p:spPr bwMode="auto">
              <a:xfrm>
                <a:off x="2971" y="2673"/>
                <a:ext cx="2265"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5" name="Line 111"/>
              <p:cNvSpPr>
                <a:spLocks noChangeShapeType="1"/>
              </p:cNvSpPr>
              <p:nvPr/>
            </p:nvSpPr>
            <p:spPr bwMode="auto">
              <a:xfrm>
                <a:off x="2971" y="2350"/>
                <a:ext cx="2265"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6" name="Line 112"/>
              <p:cNvSpPr>
                <a:spLocks noChangeShapeType="1"/>
              </p:cNvSpPr>
              <p:nvPr/>
            </p:nvSpPr>
            <p:spPr bwMode="auto">
              <a:xfrm flipV="1">
                <a:off x="2971" y="2350"/>
                <a:ext cx="1" cy="16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7" name="Rectangle 113"/>
              <p:cNvSpPr>
                <a:spLocks noChangeArrowheads="1"/>
              </p:cNvSpPr>
              <p:nvPr/>
            </p:nvSpPr>
            <p:spPr bwMode="auto">
              <a:xfrm>
                <a:off x="2850" y="3931"/>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0.0</a:t>
                </a:r>
                <a:endParaRPr lang="en-US"/>
              </a:p>
            </p:txBody>
          </p:sp>
          <p:sp>
            <p:nvSpPr>
              <p:cNvPr id="5218" name="Rectangle 114"/>
              <p:cNvSpPr>
                <a:spLocks noChangeArrowheads="1"/>
              </p:cNvSpPr>
              <p:nvPr/>
            </p:nvSpPr>
            <p:spPr bwMode="auto">
              <a:xfrm>
                <a:off x="2850" y="3607"/>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0.2</a:t>
                </a:r>
                <a:endParaRPr lang="en-US"/>
              </a:p>
            </p:txBody>
          </p:sp>
          <p:sp>
            <p:nvSpPr>
              <p:cNvPr id="5219" name="Rectangle 115"/>
              <p:cNvSpPr>
                <a:spLocks noChangeArrowheads="1"/>
              </p:cNvSpPr>
              <p:nvPr/>
            </p:nvSpPr>
            <p:spPr bwMode="auto">
              <a:xfrm>
                <a:off x="2850" y="3284"/>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0.4</a:t>
                </a:r>
                <a:endParaRPr lang="en-US"/>
              </a:p>
            </p:txBody>
          </p:sp>
          <p:sp>
            <p:nvSpPr>
              <p:cNvPr id="5220" name="Rectangle 116"/>
              <p:cNvSpPr>
                <a:spLocks noChangeArrowheads="1"/>
              </p:cNvSpPr>
              <p:nvPr/>
            </p:nvSpPr>
            <p:spPr bwMode="auto">
              <a:xfrm>
                <a:off x="2850" y="2960"/>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0.6</a:t>
                </a:r>
                <a:endParaRPr lang="en-US"/>
              </a:p>
            </p:txBody>
          </p:sp>
          <p:sp>
            <p:nvSpPr>
              <p:cNvPr id="5221" name="Rectangle 117"/>
              <p:cNvSpPr>
                <a:spLocks noChangeArrowheads="1"/>
              </p:cNvSpPr>
              <p:nvPr/>
            </p:nvSpPr>
            <p:spPr bwMode="auto">
              <a:xfrm>
                <a:off x="2850" y="2637"/>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0.8</a:t>
                </a:r>
                <a:endParaRPr lang="en-US"/>
              </a:p>
            </p:txBody>
          </p:sp>
          <p:sp>
            <p:nvSpPr>
              <p:cNvPr id="5222" name="Rectangle 118"/>
              <p:cNvSpPr>
                <a:spLocks noChangeArrowheads="1"/>
              </p:cNvSpPr>
              <p:nvPr/>
            </p:nvSpPr>
            <p:spPr bwMode="auto">
              <a:xfrm>
                <a:off x="2850" y="2313"/>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1.0</a:t>
                </a:r>
                <a:endParaRPr lang="en-US"/>
              </a:p>
            </p:txBody>
          </p:sp>
          <p:sp>
            <p:nvSpPr>
              <p:cNvPr id="5223" name="Freeform 119"/>
              <p:cNvSpPr>
                <a:spLocks/>
              </p:cNvSpPr>
              <p:nvPr/>
            </p:nvSpPr>
            <p:spPr bwMode="auto">
              <a:xfrm flipV="1">
                <a:off x="2971" y="2350"/>
                <a:ext cx="2265" cy="1606"/>
              </a:xfrm>
              <a:custGeom>
                <a:avLst/>
                <a:gdLst>
                  <a:gd name="T0" fmla="*/ 0 w 4900"/>
                  <a:gd name="T1" fmla="*/ 34 h 3476"/>
                  <a:gd name="T2" fmla="*/ 1 w 4900"/>
                  <a:gd name="T3" fmla="*/ 34 h 3476"/>
                  <a:gd name="T4" fmla="*/ 2 w 4900"/>
                  <a:gd name="T5" fmla="*/ 34 h 3476"/>
                  <a:gd name="T6" fmla="*/ 3 w 4900"/>
                  <a:gd name="T7" fmla="*/ 33 h 3476"/>
                  <a:gd name="T8" fmla="*/ 4 w 4900"/>
                  <a:gd name="T9" fmla="*/ 32 h 3476"/>
                  <a:gd name="T10" fmla="*/ 6 w 4900"/>
                  <a:gd name="T11" fmla="*/ 32 h 3476"/>
                  <a:gd name="T12" fmla="*/ 6 w 4900"/>
                  <a:gd name="T13" fmla="*/ 31 h 3476"/>
                  <a:gd name="T14" fmla="*/ 7 w 4900"/>
                  <a:gd name="T15" fmla="*/ 30 h 3476"/>
                  <a:gd name="T16" fmla="*/ 8 w 4900"/>
                  <a:gd name="T17" fmla="*/ 29 h 3476"/>
                  <a:gd name="T18" fmla="*/ 9 w 4900"/>
                  <a:gd name="T19" fmla="*/ 28 h 3476"/>
                  <a:gd name="T20" fmla="*/ 10 w 4900"/>
                  <a:gd name="T21" fmla="*/ 27 h 3476"/>
                  <a:gd name="T22" fmla="*/ 11 w 4900"/>
                  <a:gd name="T23" fmla="*/ 26 h 3476"/>
                  <a:gd name="T24" fmla="*/ 12 w 4900"/>
                  <a:gd name="T25" fmla="*/ 24 h 3476"/>
                  <a:gd name="T26" fmla="*/ 13 w 4900"/>
                  <a:gd name="T27" fmla="*/ 23 h 3476"/>
                  <a:gd name="T28" fmla="*/ 14 w 4900"/>
                  <a:gd name="T29" fmla="*/ 22 h 3476"/>
                  <a:gd name="T30" fmla="*/ 15 w 4900"/>
                  <a:gd name="T31" fmla="*/ 21 h 3476"/>
                  <a:gd name="T32" fmla="*/ 16 w 4900"/>
                  <a:gd name="T33" fmla="*/ 19 h 3476"/>
                  <a:gd name="T34" fmla="*/ 17 w 4900"/>
                  <a:gd name="T35" fmla="*/ 18 h 3476"/>
                  <a:gd name="T36" fmla="*/ 18 w 4900"/>
                  <a:gd name="T37" fmla="*/ 17 h 3476"/>
                  <a:gd name="T38" fmla="*/ 19 w 4900"/>
                  <a:gd name="T39" fmla="*/ 16 h 3476"/>
                  <a:gd name="T40" fmla="*/ 20 w 4900"/>
                  <a:gd name="T41" fmla="*/ 14 h 3476"/>
                  <a:gd name="T42" fmla="*/ 21 w 4900"/>
                  <a:gd name="T43" fmla="*/ 13 h 3476"/>
                  <a:gd name="T44" fmla="*/ 22 w 4900"/>
                  <a:gd name="T45" fmla="*/ 12 h 3476"/>
                  <a:gd name="T46" fmla="*/ 23 w 4900"/>
                  <a:gd name="T47" fmla="*/ 11 h 3476"/>
                  <a:gd name="T48" fmla="*/ 24 w 4900"/>
                  <a:gd name="T49" fmla="*/ 10 h 3476"/>
                  <a:gd name="T50" fmla="*/ 24 w 4900"/>
                  <a:gd name="T51" fmla="*/ 9 h 3476"/>
                  <a:gd name="T52" fmla="*/ 25 w 4900"/>
                  <a:gd name="T53" fmla="*/ 8 h 3476"/>
                  <a:gd name="T54" fmla="*/ 26 w 4900"/>
                  <a:gd name="T55" fmla="*/ 7 h 3476"/>
                  <a:gd name="T56" fmla="*/ 28 w 4900"/>
                  <a:gd name="T57" fmla="*/ 6 h 3476"/>
                  <a:gd name="T58" fmla="*/ 28 w 4900"/>
                  <a:gd name="T59" fmla="*/ 6 h 3476"/>
                  <a:gd name="T60" fmla="*/ 30 w 4900"/>
                  <a:gd name="T61" fmla="*/ 5 h 3476"/>
                  <a:gd name="T62" fmla="*/ 31 w 4900"/>
                  <a:gd name="T63" fmla="*/ 4 h 3476"/>
                  <a:gd name="T64" fmla="*/ 31 w 4900"/>
                  <a:gd name="T65" fmla="*/ 4 h 3476"/>
                  <a:gd name="T66" fmla="*/ 32 w 4900"/>
                  <a:gd name="T67" fmla="*/ 3 h 3476"/>
                  <a:gd name="T68" fmla="*/ 33 w 4900"/>
                  <a:gd name="T69" fmla="*/ 3 h 3476"/>
                  <a:gd name="T70" fmla="*/ 34 w 4900"/>
                  <a:gd name="T71" fmla="*/ 2 h 3476"/>
                  <a:gd name="T72" fmla="*/ 35 w 4900"/>
                  <a:gd name="T73" fmla="*/ 2 h 3476"/>
                  <a:gd name="T74" fmla="*/ 37 w 4900"/>
                  <a:gd name="T75" fmla="*/ 2 h 3476"/>
                  <a:gd name="T76" fmla="*/ 37 w 4900"/>
                  <a:gd name="T77" fmla="*/ 1 h 3476"/>
                  <a:gd name="T78" fmla="*/ 38 w 4900"/>
                  <a:gd name="T79" fmla="*/ 1 h 3476"/>
                  <a:gd name="T80" fmla="*/ 39 w 4900"/>
                  <a:gd name="T81" fmla="*/ 1 h 3476"/>
                  <a:gd name="T82" fmla="*/ 40 w 4900"/>
                  <a:gd name="T83" fmla="*/ 1 h 3476"/>
                  <a:gd name="T84" fmla="*/ 41 w 4900"/>
                  <a:gd name="T85" fmla="*/ 0 h 3476"/>
                  <a:gd name="T86" fmla="*/ 42 w 4900"/>
                  <a:gd name="T87" fmla="*/ 0 h 3476"/>
                  <a:gd name="T88" fmla="*/ 43 w 4900"/>
                  <a:gd name="T89" fmla="*/ 0 h 3476"/>
                  <a:gd name="T90" fmla="*/ 44 w 4900"/>
                  <a:gd name="T91" fmla="*/ 0 h 3476"/>
                  <a:gd name="T92" fmla="*/ 45 w 4900"/>
                  <a:gd name="T93" fmla="*/ 0 h 3476"/>
                  <a:gd name="T94" fmla="*/ 46 w 4900"/>
                  <a:gd name="T95" fmla="*/ 0 h 3476"/>
                  <a:gd name="T96" fmla="*/ 47 w 4900"/>
                  <a:gd name="T97" fmla="*/ 0 h 3476"/>
                  <a:gd name="T98" fmla="*/ 48 w 4900"/>
                  <a:gd name="T99" fmla="*/ 0 h 34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00" h="3476">
                    <a:moveTo>
                      <a:pt x="0" y="3476"/>
                    </a:moveTo>
                    <a:lnTo>
                      <a:pt x="49" y="3475"/>
                    </a:lnTo>
                    <a:lnTo>
                      <a:pt x="98" y="3469"/>
                    </a:lnTo>
                    <a:lnTo>
                      <a:pt x="148" y="3460"/>
                    </a:lnTo>
                    <a:lnTo>
                      <a:pt x="197" y="3448"/>
                    </a:lnTo>
                    <a:lnTo>
                      <a:pt x="247" y="3432"/>
                    </a:lnTo>
                    <a:lnTo>
                      <a:pt x="296" y="3413"/>
                    </a:lnTo>
                    <a:lnTo>
                      <a:pt x="346" y="3390"/>
                    </a:lnTo>
                    <a:lnTo>
                      <a:pt x="395" y="3364"/>
                    </a:lnTo>
                    <a:lnTo>
                      <a:pt x="445" y="3335"/>
                    </a:lnTo>
                    <a:lnTo>
                      <a:pt x="494" y="3302"/>
                    </a:lnTo>
                    <a:lnTo>
                      <a:pt x="544" y="3267"/>
                    </a:lnTo>
                    <a:lnTo>
                      <a:pt x="593" y="3229"/>
                    </a:lnTo>
                    <a:lnTo>
                      <a:pt x="643" y="3187"/>
                    </a:lnTo>
                    <a:lnTo>
                      <a:pt x="692" y="3143"/>
                    </a:lnTo>
                    <a:lnTo>
                      <a:pt x="742" y="3097"/>
                    </a:lnTo>
                    <a:lnTo>
                      <a:pt x="791" y="3048"/>
                    </a:lnTo>
                    <a:lnTo>
                      <a:pt x="841" y="2997"/>
                    </a:lnTo>
                    <a:lnTo>
                      <a:pt x="890" y="2943"/>
                    </a:lnTo>
                    <a:lnTo>
                      <a:pt x="940" y="2888"/>
                    </a:lnTo>
                    <a:lnTo>
                      <a:pt x="989" y="2830"/>
                    </a:lnTo>
                    <a:lnTo>
                      <a:pt x="1039" y="2771"/>
                    </a:lnTo>
                    <a:lnTo>
                      <a:pt x="1088" y="2711"/>
                    </a:lnTo>
                    <a:lnTo>
                      <a:pt x="1138" y="2649"/>
                    </a:lnTo>
                    <a:lnTo>
                      <a:pt x="1187" y="2585"/>
                    </a:lnTo>
                    <a:lnTo>
                      <a:pt x="1237" y="2521"/>
                    </a:lnTo>
                    <a:lnTo>
                      <a:pt x="1286" y="2456"/>
                    </a:lnTo>
                    <a:lnTo>
                      <a:pt x="1336" y="2389"/>
                    </a:lnTo>
                    <a:lnTo>
                      <a:pt x="1385" y="2323"/>
                    </a:lnTo>
                    <a:lnTo>
                      <a:pt x="1435" y="2255"/>
                    </a:lnTo>
                    <a:lnTo>
                      <a:pt x="1484" y="2188"/>
                    </a:lnTo>
                    <a:lnTo>
                      <a:pt x="1534" y="2120"/>
                    </a:lnTo>
                    <a:lnTo>
                      <a:pt x="1583" y="2052"/>
                    </a:lnTo>
                    <a:lnTo>
                      <a:pt x="1633" y="1985"/>
                    </a:lnTo>
                    <a:lnTo>
                      <a:pt x="1682" y="1917"/>
                    </a:lnTo>
                    <a:lnTo>
                      <a:pt x="1732" y="1850"/>
                    </a:lnTo>
                    <a:lnTo>
                      <a:pt x="1781" y="1783"/>
                    </a:lnTo>
                    <a:lnTo>
                      <a:pt x="1831" y="1717"/>
                    </a:lnTo>
                    <a:lnTo>
                      <a:pt x="1880" y="1652"/>
                    </a:lnTo>
                    <a:lnTo>
                      <a:pt x="1930" y="1587"/>
                    </a:lnTo>
                    <a:lnTo>
                      <a:pt x="1979" y="1524"/>
                    </a:lnTo>
                    <a:lnTo>
                      <a:pt x="2029" y="1461"/>
                    </a:lnTo>
                    <a:lnTo>
                      <a:pt x="2078" y="1400"/>
                    </a:lnTo>
                    <a:lnTo>
                      <a:pt x="2128" y="1339"/>
                    </a:lnTo>
                    <a:lnTo>
                      <a:pt x="2177" y="1280"/>
                    </a:lnTo>
                    <a:lnTo>
                      <a:pt x="2227" y="1222"/>
                    </a:lnTo>
                    <a:lnTo>
                      <a:pt x="2276" y="1166"/>
                    </a:lnTo>
                    <a:lnTo>
                      <a:pt x="2326" y="1111"/>
                    </a:lnTo>
                    <a:lnTo>
                      <a:pt x="2375" y="1057"/>
                    </a:lnTo>
                    <a:lnTo>
                      <a:pt x="2425" y="1005"/>
                    </a:lnTo>
                    <a:lnTo>
                      <a:pt x="2474" y="954"/>
                    </a:lnTo>
                    <a:lnTo>
                      <a:pt x="2524" y="905"/>
                    </a:lnTo>
                    <a:lnTo>
                      <a:pt x="2573" y="858"/>
                    </a:lnTo>
                    <a:lnTo>
                      <a:pt x="2623" y="812"/>
                    </a:lnTo>
                    <a:lnTo>
                      <a:pt x="2672" y="767"/>
                    </a:lnTo>
                    <a:lnTo>
                      <a:pt x="2722" y="724"/>
                    </a:lnTo>
                    <a:lnTo>
                      <a:pt x="2771" y="683"/>
                    </a:lnTo>
                    <a:lnTo>
                      <a:pt x="2821" y="644"/>
                    </a:lnTo>
                    <a:lnTo>
                      <a:pt x="2870" y="606"/>
                    </a:lnTo>
                    <a:lnTo>
                      <a:pt x="2920" y="569"/>
                    </a:lnTo>
                    <a:lnTo>
                      <a:pt x="2969" y="534"/>
                    </a:lnTo>
                    <a:lnTo>
                      <a:pt x="3019" y="501"/>
                    </a:lnTo>
                    <a:lnTo>
                      <a:pt x="3068" y="469"/>
                    </a:lnTo>
                    <a:lnTo>
                      <a:pt x="3118" y="439"/>
                    </a:lnTo>
                    <a:lnTo>
                      <a:pt x="3167" y="410"/>
                    </a:lnTo>
                    <a:lnTo>
                      <a:pt x="3217" y="382"/>
                    </a:lnTo>
                    <a:lnTo>
                      <a:pt x="3266" y="356"/>
                    </a:lnTo>
                    <a:lnTo>
                      <a:pt x="3316" y="331"/>
                    </a:lnTo>
                    <a:lnTo>
                      <a:pt x="3365" y="307"/>
                    </a:lnTo>
                    <a:lnTo>
                      <a:pt x="3415" y="285"/>
                    </a:lnTo>
                    <a:lnTo>
                      <a:pt x="3464" y="264"/>
                    </a:lnTo>
                    <a:lnTo>
                      <a:pt x="3514" y="244"/>
                    </a:lnTo>
                    <a:lnTo>
                      <a:pt x="3563" y="225"/>
                    </a:lnTo>
                    <a:lnTo>
                      <a:pt x="3613" y="207"/>
                    </a:lnTo>
                    <a:lnTo>
                      <a:pt x="3662" y="191"/>
                    </a:lnTo>
                    <a:lnTo>
                      <a:pt x="3712" y="175"/>
                    </a:lnTo>
                    <a:lnTo>
                      <a:pt x="3761" y="160"/>
                    </a:lnTo>
                    <a:lnTo>
                      <a:pt x="3811" y="147"/>
                    </a:lnTo>
                    <a:lnTo>
                      <a:pt x="3860" y="134"/>
                    </a:lnTo>
                    <a:lnTo>
                      <a:pt x="3910" y="121"/>
                    </a:lnTo>
                    <a:lnTo>
                      <a:pt x="3959" y="110"/>
                    </a:lnTo>
                    <a:lnTo>
                      <a:pt x="4009" y="100"/>
                    </a:lnTo>
                    <a:lnTo>
                      <a:pt x="4058" y="90"/>
                    </a:lnTo>
                    <a:lnTo>
                      <a:pt x="4108" y="81"/>
                    </a:lnTo>
                    <a:lnTo>
                      <a:pt x="4157" y="72"/>
                    </a:lnTo>
                    <a:lnTo>
                      <a:pt x="4207" y="64"/>
                    </a:lnTo>
                    <a:lnTo>
                      <a:pt x="4256" y="57"/>
                    </a:lnTo>
                    <a:lnTo>
                      <a:pt x="4306" y="50"/>
                    </a:lnTo>
                    <a:lnTo>
                      <a:pt x="4355" y="44"/>
                    </a:lnTo>
                    <a:lnTo>
                      <a:pt x="4405" y="38"/>
                    </a:lnTo>
                    <a:lnTo>
                      <a:pt x="4454" y="33"/>
                    </a:lnTo>
                    <a:lnTo>
                      <a:pt x="4504" y="28"/>
                    </a:lnTo>
                    <a:lnTo>
                      <a:pt x="4553" y="23"/>
                    </a:lnTo>
                    <a:lnTo>
                      <a:pt x="4603" y="19"/>
                    </a:lnTo>
                    <a:lnTo>
                      <a:pt x="4652" y="15"/>
                    </a:lnTo>
                    <a:lnTo>
                      <a:pt x="4702" y="12"/>
                    </a:lnTo>
                    <a:lnTo>
                      <a:pt x="4751" y="8"/>
                    </a:lnTo>
                    <a:lnTo>
                      <a:pt x="4801" y="5"/>
                    </a:lnTo>
                    <a:lnTo>
                      <a:pt x="4850" y="3"/>
                    </a:lnTo>
                    <a:lnTo>
                      <a:pt x="4900" y="0"/>
                    </a:lnTo>
                  </a:path>
                </a:pathLst>
              </a:custGeom>
              <a:noFill/>
              <a:ln w="14288">
                <a:solidFill>
                  <a:srgbClr val="4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4" name="Freeform 120"/>
              <p:cNvSpPr>
                <a:spLocks/>
              </p:cNvSpPr>
              <p:nvPr/>
            </p:nvSpPr>
            <p:spPr bwMode="auto">
              <a:xfrm flipV="1">
                <a:off x="2971" y="2350"/>
                <a:ext cx="2265" cy="1606"/>
              </a:xfrm>
              <a:custGeom>
                <a:avLst/>
                <a:gdLst>
                  <a:gd name="T0" fmla="*/ 0 w 4900"/>
                  <a:gd name="T1" fmla="*/ 32 h 3476"/>
                  <a:gd name="T2" fmla="*/ 1 w 4900"/>
                  <a:gd name="T3" fmla="*/ 29 h 3476"/>
                  <a:gd name="T4" fmla="*/ 2 w 4900"/>
                  <a:gd name="T5" fmla="*/ 26 h 3476"/>
                  <a:gd name="T6" fmla="*/ 3 w 4900"/>
                  <a:gd name="T7" fmla="*/ 24 h 3476"/>
                  <a:gd name="T8" fmla="*/ 4 w 4900"/>
                  <a:gd name="T9" fmla="*/ 21 h 3476"/>
                  <a:gd name="T10" fmla="*/ 6 w 4900"/>
                  <a:gd name="T11" fmla="*/ 19 h 3476"/>
                  <a:gd name="T12" fmla="*/ 6 w 4900"/>
                  <a:gd name="T13" fmla="*/ 18 h 3476"/>
                  <a:gd name="T14" fmla="*/ 7 w 4900"/>
                  <a:gd name="T15" fmla="*/ 16 h 3476"/>
                  <a:gd name="T16" fmla="*/ 8 w 4900"/>
                  <a:gd name="T17" fmla="*/ 14 h 3476"/>
                  <a:gd name="T18" fmla="*/ 9 w 4900"/>
                  <a:gd name="T19" fmla="*/ 13 h 3476"/>
                  <a:gd name="T20" fmla="*/ 10 w 4900"/>
                  <a:gd name="T21" fmla="*/ 12 h 3476"/>
                  <a:gd name="T22" fmla="*/ 11 w 4900"/>
                  <a:gd name="T23" fmla="*/ 11 h 3476"/>
                  <a:gd name="T24" fmla="*/ 12 w 4900"/>
                  <a:gd name="T25" fmla="*/ 9 h 3476"/>
                  <a:gd name="T26" fmla="*/ 13 w 4900"/>
                  <a:gd name="T27" fmla="*/ 8 h 3476"/>
                  <a:gd name="T28" fmla="*/ 14 w 4900"/>
                  <a:gd name="T29" fmla="*/ 8 h 3476"/>
                  <a:gd name="T30" fmla="*/ 15 w 4900"/>
                  <a:gd name="T31" fmla="*/ 7 h 3476"/>
                  <a:gd name="T32" fmla="*/ 16 w 4900"/>
                  <a:gd name="T33" fmla="*/ 6 h 3476"/>
                  <a:gd name="T34" fmla="*/ 17 w 4900"/>
                  <a:gd name="T35" fmla="*/ 6 h 3476"/>
                  <a:gd name="T36" fmla="*/ 18 w 4900"/>
                  <a:gd name="T37" fmla="*/ 5 h 3476"/>
                  <a:gd name="T38" fmla="*/ 19 w 4900"/>
                  <a:gd name="T39" fmla="*/ 5 h 3476"/>
                  <a:gd name="T40" fmla="*/ 20 w 4900"/>
                  <a:gd name="T41" fmla="*/ 4 h 3476"/>
                  <a:gd name="T42" fmla="*/ 21 w 4900"/>
                  <a:gd name="T43" fmla="*/ 4 h 3476"/>
                  <a:gd name="T44" fmla="*/ 22 w 4900"/>
                  <a:gd name="T45" fmla="*/ 3 h 3476"/>
                  <a:gd name="T46" fmla="*/ 23 w 4900"/>
                  <a:gd name="T47" fmla="*/ 3 h 3476"/>
                  <a:gd name="T48" fmla="*/ 24 w 4900"/>
                  <a:gd name="T49" fmla="*/ 3 h 3476"/>
                  <a:gd name="T50" fmla="*/ 24 w 4900"/>
                  <a:gd name="T51" fmla="*/ 2 h 3476"/>
                  <a:gd name="T52" fmla="*/ 25 w 4900"/>
                  <a:gd name="T53" fmla="*/ 2 h 3476"/>
                  <a:gd name="T54" fmla="*/ 26 w 4900"/>
                  <a:gd name="T55" fmla="*/ 2 h 3476"/>
                  <a:gd name="T56" fmla="*/ 28 w 4900"/>
                  <a:gd name="T57" fmla="*/ 2 h 3476"/>
                  <a:gd name="T58" fmla="*/ 28 w 4900"/>
                  <a:gd name="T59" fmla="*/ 1 h 3476"/>
                  <a:gd name="T60" fmla="*/ 30 w 4900"/>
                  <a:gd name="T61" fmla="*/ 1 h 3476"/>
                  <a:gd name="T62" fmla="*/ 31 w 4900"/>
                  <a:gd name="T63" fmla="*/ 1 h 3476"/>
                  <a:gd name="T64" fmla="*/ 31 w 4900"/>
                  <a:gd name="T65" fmla="*/ 1 h 3476"/>
                  <a:gd name="T66" fmla="*/ 32 w 4900"/>
                  <a:gd name="T67" fmla="*/ 1 h 3476"/>
                  <a:gd name="T68" fmla="*/ 33 w 4900"/>
                  <a:gd name="T69" fmla="*/ 1 h 3476"/>
                  <a:gd name="T70" fmla="*/ 34 w 4900"/>
                  <a:gd name="T71" fmla="*/ 0 h 3476"/>
                  <a:gd name="T72" fmla="*/ 35 w 4900"/>
                  <a:gd name="T73" fmla="*/ 0 h 3476"/>
                  <a:gd name="T74" fmla="*/ 37 w 4900"/>
                  <a:gd name="T75" fmla="*/ 0 h 3476"/>
                  <a:gd name="T76" fmla="*/ 37 w 4900"/>
                  <a:gd name="T77" fmla="*/ 0 h 3476"/>
                  <a:gd name="T78" fmla="*/ 38 w 4900"/>
                  <a:gd name="T79" fmla="*/ 0 h 3476"/>
                  <a:gd name="T80" fmla="*/ 39 w 4900"/>
                  <a:gd name="T81" fmla="*/ 0 h 3476"/>
                  <a:gd name="T82" fmla="*/ 40 w 4900"/>
                  <a:gd name="T83" fmla="*/ 0 h 3476"/>
                  <a:gd name="T84" fmla="*/ 41 w 4900"/>
                  <a:gd name="T85" fmla="*/ 0 h 3476"/>
                  <a:gd name="T86" fmla="*/ 42 w 4900"/>
                  <a:gd name="T87" fmla="*/ 0 h 3476"/>
                  <a:gd name="T88" fmla="*/ 43 w 4900"/>
                  <a:gd name="T89" fmla="*/ 0 h 3476"/>
                  <a:gd name="T90" fmla="*/ 44 w 4900"/>
                  <a:gd name="T91" fmla="*/ 0 h 3476"/>
                  <a:gd name="T92" fmla="*/ 45 w 4900"/>
                  <a:gd name="T93" fmla="*/ 0 h 3476"/>
                  <a:gd name="T94" fmla="*/ 46 w 4900"/>
                  <a:gd name="T95" fmla="*/ 0 h 3476"/>
                  <a:gd name="T96" fmla="*/ 47 w 4900"/>
                  <a:gd name="T97" fmla="*/ 0 h 3476"/>
                  <a:gd name="T98" fmla="*/ 48 w 4900"/>
                  <a:gd name="T99" fmla="*/ 0 h 34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00" h="3476">
                    <a:moveTo>
                      <a:pt x="0" y="3476"/>
                    </a:moveTo>
                    <a:lnTo>
                      <a:pt x="49" y="3304"/>
                    </a:lnTo>
                    <a:lnTo>
                      <a:pt x="98" y="3140"/>
                    </a:lnTo>
                    <a:lnTo>
                      <a:pt x="148" y="2984"/>
                    </a:lnTo>
                    <a:lnTo>
                      <a:pt x="197" y="2836"/>
                    </a:lnTo>
                    <a:lnTo>
                      <a:pt x="247" y="2695"/>
                    </a:lnTo>
                    <a:lnTo>
                      <a:pt x="296" y="2562"/>
                    </a:lnTo>
                    <a:lnTo>
                      <a:pt x="346" y="2434"/>
                    </a:lnTo>
                    <a:lnTo>
                      <a:pt x="395" y="2313"/>
                    </a:lnTo>
                    <a:lnTo>
                      <a:pt x="445" y="2198"/>
                    </a:lnTo>
                    <a:lnTo>
                      <a:pt x="494" y="2089"/>
                    </a:lnTo>
                    <a:lnTo>
                      <a:pt x="544" y="1985"/>
                    </a:lnTo>
                    <a:lnTo>
                      <a:pt x="593" y="1886"/>
                    </a:lnTo>
                    <a:lnTo>
                      <a:pt x="643" y="1792"/>
                    </a:lnTo>
                    <a:lnTo>
                      <a:pt x="692" y="1702"/>
                    </a:lnTo>
                    <a:lnTo>
                      <a:pt x="742" y="1617"/>
                    </a:lnTo>
                    <a:lnTo>
                      <a:pt x="791" y="1536"/>
                    </a:lnTo>
                    <a:lnTo>
                      <a:pt x="841" y="1460"/>
                    </a:lnTo>
                    <a:lnTo>
                      <a:pt x="890" y="1387"/>
                    </a:lnTo>
                    <a:lnTo>
                      <a:pt x="940" y="1317"/>
                    </a:lnTo>
                    <a:lnTo>
                      <a:pt x="989" y="1251"/>
                    </a:lnTo>
                    <a:lnTo>
                      <a:pt x="1039" y="1188"/>
                    </a:lnTo>
                    <a:lnTo>
                      <a:pt x="1088" y="1129"/>
                    </a:lnTo>
                    <a:lnTo>
                      <a:pt x="1138" y="1072"/>
                    </a:lnTo>
                    <a:lnTo>
                      <a:pt x="1187" y="1018"/>
                    </a:lnTo>
                    <a:lnTo>
                      <a:pt x="1237" y="967"/>
                    </a:lnTo>
                    <a:lnTo>
                      <a:pt x="1286" y="918"/>
                    </a:lnTo>
                    <a:lnTo>
                      <a:pt x="1336" y="872"/>
                    </a:lnTo>
                    <a:lnTo>
                      <a:pt x="1385" y="827"/>
                    </a:lnTo>
                    <a:lnTo>
                      <a:pt x="1435" y="786"/>
                    </a:lnTo>
                    <a:lnTo>
                      <a:pt x="1484" y="746"/>
                    </a:lnTo>
                    <a:lnTo>
                      <a:pt x="1534" y="708"/>
                    </a:lnTo>
                    <a:lnTo>
                      <a:pt x="1583" y="672"/>
                    </a:lnTo>
                    <a:lnTo>
                      <a:pt x="1633" y="638"/>
                    </a:lnTo>
                    <a:lnTo>
                      <a:pt x="1682" y="605"/>
                    </a:lnTo>
                    <a:lnTo>
                      <a:pt x="1732" y="574"/>
                    </a:lnTo>
                    <a:lnTo>
                      <a:pt x="1781" y="545"/>
                    </a:lnTo>
                    <a:lnTo>
                      <a:pt x="1831" y="517"/>
                    </a:lnTo>
                    <a:lnTo>
                      <a:pt x="1880" y="490"/>
                    </a:lnTo>
                    <a:lnTo>
                      <a:pt x="1930" y="465"/>
                    </a:lnTo>
                    <a:lnTo>
                      <a:pt x="1979" y="441"/>
                    </a:lnTo>
                    <a:lnTo>
                      <a:pt x="2029" y="418"/>
                    </a:lnTo>
                    <a:lnTo>
                      <a:pt x="2078" y="396"/>
                    </a:lnTo>
                    <a:lnTo>
                      <a:pt x="2128" y="375"/>
                    </a:lnTo>
                    <a:lnTo>
                      <a:pt x="2177" y="356"/>
                    </a:lnTo>
                    <a:lnTo>
                      <a:pt x="2227" y="337"/>
                    </a:lnTo>
                    <a:lnTo>
                      <a:pt x="2276" y="319"/>
                    </a:lnTo>
                    <a:lnTo>
                      <a:pt x="2326" y="302"/>
                    </a:lnTo>
                    <a:lnTo>
                      <a:pt x="2375" y="286"/>
                    </a:lnTo>
                    <a:lnTo>
                      <a:pt x="2425" y="271"/>
                    </a:lnTo>
                    <a:lnTo>
                      <a:pt x="2474" y="257"/>
                    </a:lnTo>
                    <a:lnTo>
                      <a:pt x="2524" y="243"/>
                    </a:lnTo>
                    <a:lnTo>
                      <a:pt x="2573" y="230"/>
                    </a:lnTo>
                    <a:lnTo>
                      <a:pt x="2623" y="217"/>
                    </a:lnTo>
                    <a:lnTo>
                      <a:pt x="2672" y="205"/>
                    </a:lnTo>
                    <a:lnTo>
                      <a:pt x="2722" y="194"/>
                    </a:lnTo>
                    <a:lnTo>
                      <a:pt x="2771" y="183"/>
                    </a:lnTo>
                    <a:lnTo>
                      <a:pt x="2821" y="173"/>
                    </a:lnTo>
                    <a:lnTo>
                      <a:pt x="2870" y="164"/>
                    </a:lnTo>
                    <a:lnTo>
                      <a:pt x="2920" y="154"/>
                    </a:lnTo>
                    <a:lnTo>
                      <a:pt x="2969" y="146"/>
                    </a:lnTo>
                    <a:lnTo>
                      <a:pt x="3019" y="137"/>
                    </a:lnTo>
                    <a:lnTo>
                      <a:pt x="3068" y="129"/>
                    </a:lnTo>
                    <a:lnTo>
                      <a:pt x="3118" y="122"/>
                    </a:lnTo>
                    <a:lnTo>
                      <a:pt x="3167" y="115"/>
                    </a:lnTo>
                    <a:lnTo>
                      <a:pt x="3217" y="108"/>
                    </a:lnTo>
                    <a:lnTo>
                      <a:pt x="3266" y="101"/>
                    </a:lnTo>
                    <a:lnTo>
                      <a:pt x="3316" y="95"/>
                    </a:lnTo>
                    <a:lnTo>
                      <a:pt x="3365" y="89"/>
                    </a:lnTo>
                    <a:lnTo>
                      <a:pt x="3415" y="84"/>
                    </a:lnTo>
                    <a:lnTo>
                      <a:pt x="3464" y="79"/>
                    </a:lnTo>
                    <a:lnTo>
                      <a:pt x="3514" y="73"/>
                    </a:lnTo>
                    <a:lnTo>
                      <a:pt x="3563" y="69"/>
                    </a:lnTo>
                    <a:lnTo>
                      <a:pt x="3613" y="64"/>
                    </a:lnTo>
                    <a:lnTo>
                      <a:pt x="3662" y="60"/>
                    </a:lnTo>
                    <a:lnTo>
                      <a:pt x="3712" y="56"/>
                    </a:lnTo>
                    <a:lnTo>
                      <a:pt x="3761" y="52"/>
                    </a:lnTo>
                    <a:lnTo>
                      <a:pt x="3811" y="48"/>
                    </a:lnTo>
                    <a:lnTo>
                      <a:pt x="3860" y="45"/>
                    </a:lnTo>
                    <a:lnTo>
                      <a:pt x="3910" y="41"/>
                    </a:lnTo>
                    <a:lnTo>
                      <a:pt x="3959" y="38"/>
                    </a:lnTo>
                    <a:lnTo>
                      <a:pt x="4009" y="35"/>
                    </a:lnTo>
                    <a:lnTo>
                      <a:pt x="4058" y="32"/>
                    </a:lnTo>
                    <a:lnTo>
                      <a:pt x="4108" y="29"/>
                    </a:lnTo>
                    <a:lnTo>
                      <a:pt x="4157" y="27"/>
                    </a:lnTo>
                    <a:lnTo>
                      <a:pt x="4207" y="24"/>
                    </a:lnTo>
                    <a:lnTo>
                      <a:pt x="4256" y="22"/>
                    </a:lnTo>
                    <a:lnTo>
                      <a:pt x="4306" y="20"/>
                    </a:lnTo>
                    <a:lnTo>
                      <a:pt x="4355" y="18"/>
                    </a:lnTo>
                    <a:lnTo>
                      <a:pt x="4405" y="16"/>
                    </a:lnTo>
                    <a:lnTo>
                      <a:pt x="4454" y="14"/>
                    </a:lnTo>
                    <a:lnTo>
                      <a:pt x="4504" y="12"/>
                    </a:lnTo>
                    <a:lnTo>
                      <a:pt x="4553" y="10"/>
                    </a:lnTo>
                    <a:lnTo>
                      <a:pt x="4603" y="8"/>
                    </a:lnTo>
                    <a:lnTo>
                      <a:pt x="4652" y="7"/>
                    </a:lnTo>
                    <a:lnTo>
                      <a:pt x="4702" y="5"/>
                    </a:lnTo>
                    <a:lnTo>
                      <a:pt x="4751" y="4"/>
                    </a:lnTo>
                    <a:lnTo>
                      <a:pt x="4801" y="3"/>
                    </a:lnTo>
                    <a:lnTo>
                      <a:pt x="4850" y="1"/>
                    </a:lnTo>
                    <a:lnTo>
                      <a:pt x="4900" y="0"/>
                    </a:lnTo>
                  </a:path>
                </a:pathLst>
              </a:custGeom>
              <a:noFill/>
              <a:ln w="14288">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5" name="Freeform 121"/>
              <p:cNvSpPr>
                <a:spLocks/>
              </p:cNvSpPr>
              <p:nvPr/>
            </p:nvSpPr>
            <p:spPr bwMode="auto">
              <a:xfrm flipV="1">
                <a:off x="2971" y="2350"/>
                <a:ext cx="2265" cy="1606"/>
              </a:xfrm>
              <a:custGeom>
                <a:avLst/>
                <a:gdLst>
                  <a:gd name="T0" fmla="*/ 0 w 4900"/>
                  <a:gd name="T1" fmla="*/ 20 h 3476"/>
                  <a:gd name="T2" fmla="*/ 1 w 4900"/>
                  <a:gd name="T3" fmla="*/ 14 h 3476"/>
                  <a:gd name="T4" fmla="*/ 2 w 4900"/>
                  <a:gd name="T5" fmla="*/ 11 h 3476"/>
                  <a:gd name="T6" fmla="*/ 3 w 4900"/>
                  <a:gd name="T7" fmla="*/ 9 h 3476"/>
                  <a:gd name="T8" fmla="*/ 4 w 4900"/>
                  <a:gd name="T9" fmla="*/ 7 h 3476"/>
                  <a:gd name="T10" fmla="*/ 6 w 4900"/>
                  <a:gd name="T11" fmla="*/ 6 h 3476"/>
                  <a:gd name="T12" fmla="*/ 6 w 4900"/>
                  <a:gd name="T13" fmla="*/ 6 h 3476"/>
                  <a:gd name="T14" fmla="*/ 7 w 4900"/>
                  <a:gd name="T15" fmla="*/ 5 h 3476"/>
                  <a:gd name="T16" fmla="*/ 8 w 4900"/>
                  <a:gd name="T17" fmla="*/ 4 h 3476"/>
                  <a:gd name="T18" fmla="*/ 9 w 4900"/>
                  <a:gd name="T19" fmla="*/ 4 h 3476"/>
                  <a:gd name="T20" fmla="*/ 10 w 4900"/>
                  <a:gd name="T21" fmla="*/ 3 h 3476"/>
                  <a:gd name="T22" fmla="*/ 11 w 4900"/>
                  <a:gd name="T23" fmla="*/ 3 h 3476"/>
                  <a:gd name="T24" fmla="*/ 12 w 4900"/>
                  <a:gd name="T25" fmla="*/ 3 h 3476"/>
                  <a:gd name="T26" fmla="*/ 13 w 4900"/>
                  <a:gd name="T27" fmla="*/ 2 h 3476"/>
                  <a:gd name="T28" fmla="*/ 14 w 4900"/>
                  <a:gd name="T29" fmla="*/ 2 h 3476"/>
                  <a:gd name="T30" fmla="*/ 15 w 4900"/>
                  <a:gd name="T31" fmla="*/ 2 h 3476"/>
                  <a:gd name="T32" fmla="*/ 16 w 4900"/>
                  <a:gd name="T33" fmla="*/ 2 h 3476"/>
                  <a:gd name="T34" fmla="*/ 17 w 4900"/>
                  <a:gd name="T35" fmla="*/ 1 h 3476"/>
                  <a:gd name="T36" fmla="*/ 18 w 4900"/>
                  <a:gd name="T37" fmla="*/ 1 h 3476"/>
                  <a:gd name="T38" fmla="*/ 19 w 4900"/>
                  <a:gd name="T39" fmla="*/ 1 h 3476"/>
                  <a:gd name="T40" fmla="*/ 20 w 4900"/>
                  <a:gd name="T41" fmla="*/ 1 h 3476"/>
                  <a:gd name="T42" fmla="*/ 21 w 4900"/>
                  <a:gd name="T43" fmla="*/ 1 h 3476"/>
                  <a:gd name="T44" fmla="*/ 22 w 4900"/>
                  <a:gd name="T45" fmla="*/ 1 h 3476"/>
                  <a:gd name="T46" fmla="*/ 23 w 4900"/>
                  <a:gd name="T47" fmla="*/ 1 h 3476"/>
                  <a:gd name="T48" fmla="*/ 24 w 4900"/>
                  <a:gd name="T49" fmla="*/ 1 h 3476"/>
                  <a:gd name="T50" fmla="*/ 24 w 4900"/>
                  <a:gd name="T51" fmla="*/ 0 h 3476"/>
                  <a:gd name="T52" fmla="*/ 25 w 4900"/>
                  <a:gd name="T53" fmla="*/ 0 h 3476"/>
                  <a:gd name="T54" fmla="*/ 26 w 4900"/>
                  <a:gd name="T55" fmla="*/ 0 h 3476"/>
                  <a:gd name="T56" fmla="*/ 28 w 4900"/>
                  <a:gd name="T57" fmla="*/ 0 h 3476"/>
                  <a:gd name="T58" fmla="*/ 28 w 4900"/>
                  <a:gd name="T59" fmla="*/ 0 h 3476"/>
                  <a:gd name="T60" fmla="*/ 30 w 4900"/>
                  <a:gd name="T61" fmla="*/ 0 h 3476"/>
                  <a:gd name="T62" fmla="*/ 31 w 4900"/>
                  <a:gd name="T63" fmla="*/ 0 h 3476"/>
                  <a:gd name="T64" fmla="*/ 31 w 4900"/>
                  <a:gd name="T65" fmla="*/ 0 h 3476"/>
                  <a:gd name="T66" fmla="*/ 32 w 4900"/>
                  <a:gd name="T67" fmla="*/ 0 h 3476"/>
                  <a:gd name="T68" fmla="*/ 33 w 4900"/>
                  <a:gd name="T69" fmla="*/ 0 h 3476"/>
                  <a:gd name="T70" fmla="*/ 34 w 4900"/>
                  <a:gd name="T71" fmla="*/ 0 h 3476"/>
                  <a:gd name="T72" fmla="*/ 35 w 4900"/>
                  <a:gd name="T73" fmla="*/ 0 h 3476"/>
                  <a:gd name="T74" fmla="*/ 37 w 4900"/>
                  <a:gd name="T75" fmla="*/ 0 h 3476"/>
                  <a:gd name="T76" fmla="*/ 37 w 4900"/>
                  <a:gd name="T77" fmla="*/ 0 h 3476"/>
                  <a:gd name="T78" fmla="*/ 38 w 4900"/>
                  <a:gd name="T79" fmla="*/ 0 h 3476"/>
                  <a:gd name="T80" fmla="*/ 39 w 4900"/>
                  <a:gd name="T81" fmla="*/ 0 h 3476"/>
                  <a:gd name="T82" fmla="*/ 40 w 4900"/>
                  <a:gd name="T83" fmla="*/ 0 h 3476"/>
                  <a:gd name="T84" fmla="*/ 41 w 4900"/>
                  <a:gd name="T85" fmla="*/ 0 h 3476"/>
                  <a:gd name="T86" fmla="*/ 42 w 4900"/>
                  <a:gd name="T87" fmla="*/ 0 h 3476"/>
                  <a:gd name="T88" fmla="*/ 43 w 4900"/>
                  <a:gd name="T89" fmla="*/ 0 h 3476"/>
                  <a:gd name="T90" fmla="*/ 44 w 4900"/>
                  <a:gd name="T91" fmla="*/ 0 h 3476"/>
                  <a:gd name="T92" fmla="*/ 45 w 4900"/>
                  <a:gd name="T93" fmla="*/ 0 h 3476"/>
                  <a:gd name="T94" fmla="*/ 46 w 4900"/>
                  <a:gd name="T95" fmla="*/ 0 h 3476"/>
                  <a:gd name="T96" fmla="*/ 47 w 4900"/>
                  <a:gd name="T97" fmla="*/ 0 h 3476"/>
                  <a:gd name="T98" fmla="*/ 48 w 4900"/>
                  <a:gd name="T99" fmla="*/ 0 h 34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00" h="3476">
                    <a:moveTo>
                      <a:pt x="0" y="3476"/>
                    </a:moveTo>
                    <a:lnTo>
                      <a:pt x="49" y="2094"/>
                    </a:lnTo>
                    <a:lnTo>
                      <a:pt x="98" y="1696"/>
                    </a:lnTo>
                    <a:lnTo>
                      <a:pt x="148" y="1442"/>
                    </a:lnTo>
                    <a:lnTo>
                      <a:pt x="197" y="1258"/>
                    </a:lnTo>
                    <a:lnTo>
                      <a:pt x="247" y="1114"/>
                    </a:lnTo>
                    <a:lnTo>
                      <a:pt x="296" y="999"/>
                    </a:lnTo>
                    <a:lnTo>
                      <a:pt x="346" y="903"/>
                    </a:lnTo>
                    <a:lnTo>
                      <a:pt x="395" y="821"/>
                    </a:lnTo>
                    <a:lnTo>
                      <a:pt x="445" y="752"/>
                    </a:lnTo>
                    <a:lnTo>
                      <a:pt x="494" y="691"/>
                    </a:lnTo>
                    <a:lnTo>
                      <a:pt x="544" y="638"/>
                    </a:lnTo>
                    <a:lnTo>
                      <a:pt x="593" y="590"/>
                    </a:lnTo>
                    <a:lnTo>
                      <a:pt x="643" y="548"/>
                    </a:lnTo>
                    <a:lnTo>
                      <a:pt x="692" y="510"/>
                    </a:lnTo>
                    <a:lnTo>
                      <a:pt x="742" y="476"/>
                    </a:lnTo>
                    <a:lnTo>
                      <a:pt x="791" y="445"/>
                    </a:lnTo>
                    <a:lnTo>
                      <a:pt x="841" y="417"/>
                    </a:lnTo>
                    <a:lnTo>
                      <a:pt x="890" y="392"/>
                    </a:lnTo>
                    <a:lnTo>
                      <a:pt x="940" y="368"/>
                    </a:lnTo>
                    <a:lnTo>
                      <a:pt x="989" y="346"/>
                    </a:lnTo>
                    <a:lnTo>
                      <a:pt x="1039" y="326"/>
                    </a:lnTo>
                    <a:lnTo>
                      <a:pt x="1088" y="308"/>
                    </a:lnTo>
                    <a:lnTo>
                      <a:pt x="1138" y="291"/>
                    </a:lnTo>
                    <a:lnTo>
                      <a:pt x="1187" y="275"/>
                    </a:lnTo>
                    <a:lnTo>
                      <a:pt x="1237" y="260"/>
                    </a:lnTo>
                    <a:lnTo>
                      <a:pt x="1286" y="246"/>
                    </a:lnTo>
                    <a:lnTo>
                      <a:pt x="1336" y="234"/>
                    </a:lnTo>
                    <a:lnTo>
                      <a:pt x="1385" y="222"/>
                    </a:lnTo>
                    <a:lnTo>
                      <a:pt x="1435" y="210"/>
                    </a:lnTo>
                    <a:lnTo>
                      <a:pt x="1484" y="200"/>
                    </a:lnTo>
                    <a:lnTo>
                      <a:pt x="1534" y="190"/>
                    </a:lnTo>
                    <a:lnTo>
                      <a:pt x="1583" y="180"/>
                    </a:lnTo>
                    <a:lnTo>
                      <a:pt x="1633" y="172"/>
                    </a:lnTo>
                    <a:lnTo>
                      <a:pt x="1682" y="163"/>
                    </a:lnTo>
                    <a:lnTo>
                      <a:pt x="1732" y="156"/>
                    </a:lnTo>
                    <a:lnTo>
                      <a:pt x="1781" y="148"/>
                    </a:lnTo>
                    <a:lnTo>
                      <a:pt x="1831" y="141"/>
                    </a:lnTo>
                    <a:lnTo>
                      <a:pt x="1880" y="135"/>
                    </a:lnTo>
                    <a:lnTo>
                      <a:pt x="1930" y="128"/>
                    </a:lnTo>
                    <a:lnTo>
                      <a:pt x="1979" y="122"/>
                    </a:lnTo>
                    <a:lnTo>
                      <a:pt x="2029" y="117"/>
                    </a:lnTo>
                    <a:lnTo>
                      <a:pt x="2078" y="111"/>
                    </a:lnTo>
                    <a:lnTo>
                      <a:pt x="2128" y="106"/>
                    </a:lnTo>
                    <a:lnTo>
                      <a:pt x="2177" y="101"/>
                    </a:lnTo>
                    <a:lnTo>
                      <a:pt x="2227" y="97"/>
                    </a:lnTo>
                    <a:lnTo>
                      <a:pt x="2276" y="92"/>
                    </a:lnTo>
                    <a:lnTo>
                      <a:pt x="2326" y="88"/>
                    </a:lnTo>
                    <a:lnTo>
                      <a:pt x="2375" y="84"/>
                    </a:lnTo>
                    <a:lnTo>
                      <a:pt x="2425" y="80"/>
                    </a:lnTo>
                    <a:lnTo>
                      <a:pt x="2474" y="77"/>
                    </a:lnTo>
                    <a:lnTo>
                      <a:pt x="2524" y="73"/>
                    </a:lnTo>
                    <a:lnTo>
                      <a:pt x="2573" y="70"/>
                    </a:lnTo>
                    <a:lnTo>
                      <a:pt x="2623" y="67"/>
                    </a:lnTo>
                    <a:lnTo>
                      <a:pt x="2672" y="64"/>
                    </a:lnTo>
                    <a:lnTo>
                      <a:pt x="2722" y="61"/>
                    </a:lnTo>
                    <a:lnTo>
                      <a:pt x="2771" y="58"/>
                    </a:lnTo>
                    <a:lnTo>
                      <a:pt x="2821" y="55"/>
                    </a:lnTo>
                    <a:lnTo>
                      <a:pt x="2870" y="53"/>
                    </a:lnTo>
                    <a:lnTo>
                      <a:pt x="2920" y="50"/>
                    </a:lnTo>
                    <a:lnTo>
                      <a:pt x="2969" y="48"/>
                    </a:lnTo>
                    <a:lnTo>
                      <a:pt x="3019" y="46"/>
                    </a:lnTo>
                    <a:lnTo>
                      <a:pt x="3068" y="43"/>
                    </a:lnTo>
                    <a:lnTo>
                      <a:pt x="3118" y="41"/>
                    </a:lnTo>
                    <a:lnTo>
                      <a:pt x="3167" y="39"/>
                    </a:lnTo>
                    <a:lnTo>
                      <a:pt x="3217" y="37"/>
                    </a:lnTo>
                    <a:lnTo>
                      <a:pt x="3266" y="36"/>
                    </a:lnTo>
                    <a:lnTo>
                      <a:pt x="3316" y="34"/>
                    </a:lnTo>
                    <a:lnTo>
                      <a:pt x="3365" y="32"/>
                    </a:lnTo>
                    <a:lnTo>
                      <a:pt x="3415" y="30"/>
                    </a:lnTo>
                    <a:lnTo>
                      <a:pt x="3464" y="29"/>
                    </a:lnTo>
                    <a:lnTo>
                      <a:pt x="3514" y="27"/>
                    </a:lnTo>
                    <a:lnTo>
                      <a:pt x="3563" y="26"/>
                    </a:lnTo>
                    <a:lnTo>
                      <a:pt x="3613" y="24"/>
                    </a:lnTo>
                    <a:lnTo>
                      <a:pt x="3662" y="23"/>
                    </a:lnTo>
                    <a:lnTo>
                      <a:pt x="3712" y="22"/>
                    </a:lnTo>
                    <a:lnTo>
                      <a:pt x="3761" y="20"/>
                    </a:lnTo>
                    <a:lnTo>
                      <a:pt x="3811" y="19"/>
                    </a:lnTo>
                    <a:lnTo>
                      <a:pt x="3860" y="18"/>
                    </a:lnTo>
                    <a:lnTo>
                      <a:pt x="3910" y="17"/>
                    </a:lnTo>
                    <a:lnTo>
                      <a:pt x="3959" y="16"/>
                    </a:lnTo>
                    <a:lnTo>
                      <a:pt x="4009" y="15"/>
                    </a:lnTo>
                    <a:lnTo>
                      <a:pt x="4058" y="13"/>
                    </a:lnTo>
                    <a:lnTo>
                      <a:pt x="4108" y="12"/>
                    </a:lnTo>
                    <a:lnTo>
                      <a:pt x="4157" y="11"/>
                    </a:lnTo>
                    <a:lnTo>
                      <a:pt x="4207" y="11"/>
                    </a:lnTo>
                    <a:lnTo>
                      <a:pt x="4256" y="10"/>
                    </a:lnTo>
                    <a:lnTo>
                      <a:pt x="4306" y="9"/>
                    </a:lnTo>
                    <a:lnTo>
                      <a:pt x="4355" y="8"/>
                    </a:lnTo>
                    <a:lnTo>
                      <a:pt x="4405" y="7"/>
                    </a:lnTo>
                    <a:lnTo>
                      <a:pt x="4454" y="6"/>
                    </a:lnTo>
                    <a:lnTo>
                      <a:pt x="4504" y="5"/>
                    </a:lnTo>
                    <a:lnTo>
                      <a:pt x="4553" y="5"/>
                    </a:lnTo>
                    <a:lnTo>
                      <a:pt x="4603" y="4"/>
                    </a:lnTo>
                    <a:lnTo>
                      <a:pt x="4652" y="3"/>
                    </a:lnTo>
                    <a:lnTo>
                      <a:pt x="4702" y="3"/>
                    </a:lnTo>
                    <a:lnTo>
                      <a:pt x="4751" y="2"/>
                    </a:lnTo>
                    <a:lnTo>
                      <a:pt x="4801" y="1"/>
                    </a:lnTo>
                    <a:lnTo>
                      <a:pt x="4850" y="1"/>
                    </a:lnTo>
                    <a:lnTo>
                      <a:pt x="4900" y="0"/>
                    </a:lnTo>
                  </a:path>
                </a:pathLst>
              </a:custGeom>
              <a:noFill/>
              <a:ln w="142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196" name="Text Box 130"/>
            <p:cNvSpPr txBox="1">
              <a:spLocks noChangeArrowheads="1"/>
            </p:cNvSpPr>
            <p:nvPr/>
          </p:nvSpPr>
          <p:spPr bwMode="auto">
            <a:xfrm>
              <a:off x="4118" y="2664"/>
              <a:ext cx="813" cy="346"/>
            </a:xfrm>
            <a:prstGeom prst="rect">
              <a:avLst/>
            </a:prstGeom>
            <a:solidFill>
              <a:srgbClr val="FFCCFF">
                <a:alpha val="50195"/>
              </a:srgbClr>
            </a:solidFill>
            <a:ln>
              <a:noFill/>
            </a:ln>
            <a:effectLst/>
            <a:extLs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13716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baseline="-25000"/>
                <a:t> </a:t>
              </a:r>
              <a:r>
                <a:rPr lang="en-US" sz="3200" baseline="-25000">
                  <a:latin typeface="Symbol" pitchFamily="18" charset="2"/>
                </a:rPr>
                <a:t>e</a:t>
              </a:r>
              <a:r>
                <a:rPr lang="en-US" sz="3200" baseline="-25000"/>
                <a:t> =</a:t>
              </a:r>
              <a:r>
                <a:rPr lang="en-US" baseline="-25000"/>
                <a:t> </a:t>
              </a:r>
              <a:r>
                <a:rPr lang="en-US" sz="2800" baseline="-25000"/>
                <a:t>e</a:t>
              </a:r>
              <a:r>
                <a:rPr lang="en-US" sz="1800"/>
                <a:t>-5</a:t>
              </a:r>
              <a:r>
                <a:rPr lang="en-US" sz="1800">
                  <a:latin typeface="Symbol" pitchFamily="18" charset="2"/>
                </a:rPr>
                <a:t>h</a:t>
              </a:r>
              <a:r>
                <a:rPr lang="en-US" sz="2000" baseline="30000">
                  <a:latin typeface="Symbol" pitchFamily="18" charset="2"/>
                </a:rPr>
                <a:t> </a:t>
              </a:r>
              <a:r>
                <a:rPr lang="en-US" sz="2000" baseline="30000"/>
                <a:t>m</a:t>
              </a:r>
            </a:p>
          </p:txBody>
        </p:sp>
      </p:grpSp>
      <p:grpSp>
        <p:nvGrpSpPr>
          <p:cNvPr id="292999" name="Group 135"/>
          <p:cNvGrpSpPr>
            <a:grpSpLocks/>
          </p:cNvGrpSpPr>
          <p:nvPr/>
        </p:nvGrpSpPr>
        <p:grpSpPr bwMode="auto">
          <a:xfrm>
            <a:off x="4524375" y="811213"/>
            <a:ext cx="3883025" cy="2795587"/>
            <a:chOff x="2850" y="511"/>
            <a:chExt cx="2446" cy="1761"/>
          </a:xfrm>
        </p:grpSpPr>
        <p:grpSp>
          <p:nvGrpSpPr>
            <p:cNvPr id="5163" name="Group 122"/>
            <p:cNvGrpSpPr>
              <a:grpSpLocks/>
            </p:cNvGrpSpPr>
            <p:nvPr/>
          </p:nvGrpSpPr>
          <p:grpSpPr bwMode="auto">
            <a:xfrm>
              <a:off x="2850" y="511"/>
              <a:ext cx="2446" cy="1761"/>
              <a:chOff x="2850" y="511"/>
              <a:chExt cx="2446" cy="1761"/>
            </a:xfrm>
          </p:grpSpPr>
          <p:sp>
            <p:nvSpPr>
              <p:cNvPr id="5166" name="Rectangle 35"/>
              <p:cNvSpPr>
                <a:spLocks noChangeArrowheads="1"/>
              </p:cNvSpPr>
              <p:nvPr/>
            </p:nvSpPr>
            <p:spPr bwMode="auto">
              <a:xfrm>
                <a:off x="2971" y="547"/>
                <a:ext cx="2265" cy="1618"/>
              </a:xfrm>
              <a:prstGeom prst="rect">
                <a:avLst/>
              </a:prstGeom>
              <a:solidFill>
                <a:srgbClr val="FFFFE0"/>
              </a:solidFill>
              <a:ln w="1588">
                <a:solidFill>
                  <a:srgbClr val="FFFFE0"/>
                </a:solidFill>
                <a:miter lim="800000"/>
                <a:headEnd/>
                <a:tailEnd/>
              </a:ln>
            </p:spPr>
            <p:txBody>
              <a:bodyPr/>
              <a:lstStyle/>
              <a:p>
                <a:endParaRPr lang="en-US"/>
              </a:p>
            </p:txBody>
          </p:sp>
          <p:sp>
            <p:nvSpPr>
              <p:cNvPr id="5167" name="Rectangle 36"/>
              <p:cNvSpPr>
                <a:spLocks noChangeArrowheads="1"/>
              </p:cNvSpPr>
              <p:nvPr/>
            </p:nvSpPr>
            <p:spPr bwMode="auto">
              <a:xfrm>
                <a:off x="3935" y="1620"/>
                <a:ext cx="68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Pseudo-Sine</a:t>
                </a:r>
                <a:endParaRPr lang="en-US"/>
              </a:p>
            </p:txBody>
          </p:sp>
          <p:sp>
            <p:nvSpPr>
              <p:cNvPr id="5168" name="Line 37"/>
              <p:cNvSpPr>
                <a:spLocks noChangeShapeType="1"/>
              </p:cNvSpPr>
              <p:nvPr/>
            </p:nvSpPr>
            <p:spPr bwMode="auto">
              <a:xfrm flipV="1">
                <a:off x="3424" y="547"/>
                <a:ext cx="1" cy="161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9" name="Line 38"/>
              <p:cNvSpPr>
                <a:spLocks noChangeShapeType="1"/>
              </p:cNvSpPr>
              <p:nvPr/>
            </p:nvSpPr>
            <p:spPr bwMode="auto">
              <a:xfrm flipV="1">
                <a:off x="3877" y="547"/>
                <a:ext cx="1" cy="161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0" name="Line 39"/>
              <p:cNvSpPr>
                <a:spLocks noChangeShapeType="1"/>
              </p:cNvSpPr>
              <p:nvPr/>
            </p:nvSpPr>
            <p:spPr bwMode="auto">
              <a:xfrm flipV="1">
                <a:off x="4330" y="547"/>
                <a:ext cx="1" cy="161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1" name="Line 40"/>
              <p:cNvSpPr>
                <a:spLocks noChangeShapeType="1"/>
              </p:cNvSpPr>
              <p:nvPr/>
            </p:nvSpPr>
            <p:spPr bwMode="auto">
              <a:xfrm flipV="1">
                <a:off x="4783" y="547"/>
                <a:ext cx="1" cy="161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2" name="Line 41"/>
              <p:cNvSpPr>
                <a:spLocks noChangeShapeType="1"/>
              </p:cNvSpPr>
              <p:nvPr/>
            </p:nvSpPr>
            <p:spPr bwMode="auto">
              <a:xfrm flipV="1">
                <a:off x="5236" y="547"/>
                <a:ext cx="1" cy="161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3" name="Line 42"/>
              <p:cNvSpPr>
                <a:spLocks noChangeShapeType="1"/>
              </p:cNvSpPr>
              <p:nvPr/>
            </p:nvSpPr>
            <p:spPr bwMode="auto">
              <a:xfrm>
                <a:off x="2971" y="2165"/>
                <a:ext cx="226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4" name="Rectangle 43"/>
              <p:cNvSpPr>
                <a:spLocks noChangeArrowheads="1"/>
              </p:cNvSpPr>
              <p:nvPr/>
            </p:nvSpPr>
            <p:spPr bwMode="auto">
              <a:xfrm>
                <a:off x="2927" y="2196"/>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0.0</a:t>
                </a:r>
                <a:endParaRPr lang="en-US"/>
              </a:p>
            </p:txBody>
          </p:sp>
          <p:sp>
            <p:nvSpPr>
              <p:cNvPr id="5175" name="Rectangle 44"/>
              <p:cNvSpPr>
                <a:spLocks noChangeArrowheads="1"/>
              </p:cNvSpPr>
              <p:nvPr/>
            </p:nvSpPr>
            <p:spPr bwMode="auto">
              <a:xfrm>
                <a:off x="3380" y="2196"/>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0.2</a:t>
                </a:r>
                <a:endParaRPr lang="en-US"/>
              </a:p>
            </p:txBody>
          </p:sp>
          <p:sp>
            <p:nvSpPr>
              <p:cNvPr id="5176" name="Rectangle 45"/>
              <p:cNvSpPr>
                <a:spLocks noChangeArrowheads="1"/>
              </p:cNvSpPr>
              <p:nvPr/>
            </p:nvSpPr>
            <p:spPr bwMode="auto">
              <a:xfrm>
                <a:off x="3833" y="2196"/>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0.4</a:t>
                </a:r>
                <a:endParaRPr lang="en-US"/>
              </a:p>
            </p:txBody>
          </p:sp>
          <p:sp>
            <p:nvSpPr>
              <p:cNvPr id="5177" name="Rectangle 46"/>
              <p:cNvSpPr>
                <a:spLocks noChangeArrowheads="1"/>
              </p:cNvSpPr>
              <p:nvPr/>
            </p:nvSpPr>
            <p:spPr bwMode="auto">
              <a:xfrm>
                <a:off x="4286" y="2196"/>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0.6</a:t>
                </a:r>
                <a:endParaRPr lang="en-US"/>
              </a:p>
            </p:txBody>
          </p:sp>
          <p:sp>
            <p:nvSpPr>
              <p:cNvPr id="5178" name="Rectangle 47"/>
              <p:cNvSpPr>
                <a:spLocks noChangeArrowheads="1"/>
              </p:cNvSpPr>
              <p:nvPr/>
            </p:nvSpPr>
            <p:spPr bwMode="auto">
              <a:xfrm>
                <a:off x="4739" y="2196"/>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0.8</a:t>
                </a:r>
                <a:endParaRPr lang="en-US"/>
              </a:p>
            </p:txBody>
          </p:sp>
          <p:sp>
            <p:nvSpPr>
              <p:cNvPr id="5179" name="Rectangle 48"/>
              <p:cNvSpPr>
                <a:spLocks noChangeArrowheads="1"/>
              </p:cNvSpPr>
              <p:nvPr/>
            </p:nvSpPr>
            <p:spPr bwMode="auto">
              <a:xfrm>
                <a:off x="5191" y="2196"/>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1.0</a:t>
                </a:r>
                <a:endParaRPr lang="en-US"/>
              </a:p>
            </p:txBody>
          </p:sp>
          <p:sp>
            <p:nvSpPr>
              <p:cNvPr id="5180" name="Line 49"/>
              <p:cNvSpPr>
                <a:spLocks noChangeShapeType="1"/>
              </p:cNvSpPr>
              <p:nvPr/>
            </p:nvSpPr>
            <p:spPr bwMode="auto">
              <a:xfrm>
                <a:off x="2971" y="1841"/>
                <a:ext cx="2265"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1" name="Line 50"/>
              <p:cNvSpPr>
                <a:spLocks noChangeShapeType="1"/>
              </p:cNvSpPr>
              <p:nvPr/>
            </p:nvSpPr>
            <p:spPr bwMode="auto">
              <a:xfrm>
                <a:off x="2971" y="1518"/>
                <a:ext cx="2265"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2" name="Line 51"/>
              <p:cNvSpPr>
                <a:spLocks noChangeShapeType="1"/>
              </p:cNvSpPr>
              <p:nvPr/>
            </p:nvSpPr>
            <p:spPr bwMode="auto">
              <a:xfrm>
                <a:off x="2971" y="1194"/>
                <a:ext cx="2265"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3" name="Line 52"/>
              <p:cNvSpPr>
                <a:spLocks noChangeShapeType="1"/>
              </p:cNvSpPr>
              <p:nvPr/>
            </p:nvSpPr>
            <p:spPr bwMode="auto">
              <a:xfrm>
                <a:off x="2971" y="871"/>
                <a:ext cx="2265"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4" name="Line 53"/>
              <p:cNvSpPr>
                <a:spLocks noChangeShapeType="1"/>
              </p:cNvSpPr>
              <p:nvPr/>
            </p:nvSpPr>
            <p:spPr bwMode="auto">
              <a:xfrm>
                <a:off x="2971" y="547"/>
                <a:ext cx="2265"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5" name="Line 54"/>
              <p:cNvSpPr>
                <a:spLocks noChangeShapeType="1"/>
              </p:cNvSpPr>
              <p:nvPr/>
            </p:nvSpPr>
            <p:spPr bwMode="auto">
              <a:xfrm flipV="1">
                <a:off x="2971" y="547"/>
                <a:ext cx="1" cy="16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6" name="Rectangle 55"/>
              <p:cNvSpPr>
                <a:spLocks noChangeArrowheads="1"/>
              </p:cNvSpPr>
              <p:nvPr/>
            </p:nvSpPr>
            <p:spPr bwMode="auto">
              <a:xfrm>
                <a:off x="2850" y="2128"/>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0.0</a:t>
                </a:r>
                <a:endParaRPr lang="en-US"/>
              </a:p>
            </p:txBody>
          </p:sp>
          <p:sp>
            <p:nvSpPr>
              <p:cNvPr id="5187" name="Rectangle 56"/>
              <p:cNvSpPr>
                <a:spLocks noChangeArrowheads="1"/>
              </p:cNvSpPr>
              <p:nvPr/>
            </p:nvSpPr>
            <p:spPr bwMode="auto">
              <a:xfrm>
                <a:off x="2850" y="1805"/>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0.2</a:t>
                </a:r>
                <a:endParaRPr lang="en-US"/>
              </a:p>
            </p:txBody>
          </p:sp>
          <p:sp>
            <p:nvSpPr>
              <p:cNvPr id="5188" name="Rectangle 57"/>
              <p:cNvSpPr>
                <a:spLocks noChangeArrowheads="1"/>
              </p:cNvSpPr>
              <p:nvPr/>
            </p:nvSpPr>
            <p:spPr bwMode="auto">
              <a:xfrm>
                <a:off x="2850" y="1481"/>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0.4</a:t>
                </a:r>
                <a:endParaRPr lang="en-US"/>
              </a:p>
            </p:txBody>
          </p:sp>
          <p:sp>
            <p:nvSpPr>
              <p:cNvPr id="5189" name="Rectangle 58"/>
              <p:cNvSpPr>
                <a:spLocks noChangeArrowheads="1"/>
              </p:cNvSpPr>
              <p:nvPr/>
            </p:nvSpPr>
            <p:spPr bwMode="auto">
              <a:xfrm>
                <a:off x="2850" y="1157"/>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0.6</a:t>
                </a:r>
                <a:endParaRPr lang="en-US"/>
              </a:p>
            </p:txBody>
          </p:sp>
          <p:sp>
            <p:nvSpPr>
              <p:cNvPr id="5190" name="Rectangle 59"/>
              <p:cNvSpPr>
                <a:spLocks noChangeArrowheads="1"/>
              </p:cNvSpPr>
              <p:nvPr/>
            </p:nvSpPr>
            <p:spPr bwMode="auto">
              <a:xfrm>
                <a:off x="2850" y="834"/>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0.8</a:t>
                </a:r>
                <a:endParaRPr lang="en-US"/>
              </a:p>
            </p:txBody>
          </p:sp>
          <p:sp>
            <p:nvSpPr>
              <p:cNvPr id="5191" name="Rectangle 60"/>
              <p:cNvSpPr>
                <a:spLocks noChangeArrowheads="1"/>
              </p:cNvSpPr>
              <p:nvPr/>
            </p:nvSpPr>
            <p:spPr bwMode="auto">
              <a:xfrm>
                <a:off x="2850" y="511"/>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1.0</a:t>
                </a:r>
                <a:endParaRPr lang="en-US"/>
              </a:p>
            </p:txBody>
          </p:sp>
          <p:sp>
            <p:nvSpPr>
              <p:cNvPr id="5192" name="Freeform 61"/>
              <p:cNvSpPr>
                <a:spLocks/>
              </p:cNvSpPr>
              <p:nvPr/>
            </p:nvSpPr>
            <p:spPr bwMode="auto">
              <a:xfrm flipV="1">
                <a:off x="2971" y="547"/>
                <a:ext cx="2265" cy="1618"/>
              </a:xfrm>
              <a:custGeom>
                <a:avLst/>
                <a:gdLst>
                  <a:gd name="T0" fmla="*/ 0 w 4900"/>
                  <a:gd name="T1" fmla="*/ 0 h 3500"/>
                  <a:gd name="T2" fmla="*/ 1 w 4900"/>
                  <a:gd name="T3" fmla="*/ 0 h 3500"/>
                  <a:gd name="T4" fmla="*/ 2 w 4900"/>
                  <a:gd name="T5" fmla="*/ 0 h 3500"/>
                  <a:gd name="T6" fmla="*/ 3 w 4900"/>
                  <a:gd name="T7" fmla="*/ 0 h 3500"/>
                  <a:gd name="T8" fmla="*/ 4 w 4900"/>
                  <a:gd name="T9" fmla="*/ 1 h 3500"/>
                  <a:gd name="T10" fmla="*/ 6 w 4900"/>
                  <a:gd name="T11" fmla="*/ 1 h 3500"/>
                  <a:gd name="T12" fmla="*/ 6 w 4900"/>
                  <a:gd name="T13" fmla="*/ 2 h 3500"/>
                  <a:gd name="T14" fmla="*/ 7 w 4900"/>
                  <a:gd name="T15" fmla="*/ 3 h 3500"/>
                  <a:gd name="T16" fmla="*/ 8 w 4900"/>
                  <a:gd name="T17" fmla="*/ 3 h 3500"/>
                  <a:gd name="T18" fmla="*/ 9 w 4900"/>
                  <a:gd name="T19" fmla="*/ 4 h 3500"/>
                  <a:gd name="T20" fmla="*/ 10 w 4900"/>
                  <a:gd name="T21" fmla="*/ 5 h 3500"/>
                  <a:gd name="T22" fmla="*/ 11 w 4900"/>
                  <a:gd name="T23" fmla="*/ 6 h 3500"/>
                  <a:gd name="T24" fmla="*/ 12 w 4900"/>
                  <a:gd name="T25" fmla="*/ 7 h 3500"/>
                  <a:gd name="T26" fmla="*/ 13 w 4900"/>
                  <a:gd name="T27" fmla="*/ 8 h 3500"/>
                  <a:gd name="T28" fmla="*/ 14 w 4900"/>
                  <a:gd name="T29" fmla="*/ 9 h 3500"/>
                  <a:gd name="T30" fmla="*/ 15 w 4900"/>
                  <a:gd name="T31" fmla="*/ 11 h 3500"/>
                  <a:gd name="T32" fmla="*/ 16 w 4900"/>
                  <a:gd name="T33" fmla="*/ 12 h 3500"/>
                  <a:gd name="T34" fmla="*/ 17 w 4900"/>
                  <a:gd name="T35" fmla="*/ 13 h 3500"/>
                  <a:gd name="T36" fmla="*/ 18 w 4900"/>
                  <a:gd name="T37" fmla="*/ 14 h 3500"/>
                  <a:gd name="T38" fmla="*/ 19 w 4900"/>
                  <a:gd name="T39" fmla="*/ 16 h 3500"/>
                  <a:gd name="T40" fmla="*/ 20 w 4900"/>
                  <a:gd name="T41" fmla="*/ 18 h 3500"/>
                  <a:gd name="T42" fmla="*/ 21 w 4900"/>
                  <a:gd name="T43" fmla="*/ 19 h 3500"/>
                  <a:gd name="T44" fmla="*/ 22 w 4900"/>
                  <a:gd name="T45" fmla="*/ 21 h 3500"/>
                  <a:gd name="T46" fmla="*/ 23 w 4900"/>
                  <a:gd name="T47" fmla="*/ 22 h 3500"/>
                  <a:gd name="T48" fmla="*/ 24 w 4900"/>
                  <a:gd name="T49" fmla="*/ 24 h 3500"/>
                  <a:gd name="T50" fmla="*/ 24 w 4900"/>
                  <a:gd name="T51" fmla="*/ 25 h 3500"/>
                  <a:gd name="T52" fmla="*/ 25 w 4900"/>
                  <a:gd name="T53" fmla="*/ 27 h 3500"/>
                  <a:gd name="T54" fmla="*/ 26 w 4900"/>
                  <a:gd name="T55" fmla="*/ 28 h 3500"/>
                  <a:gd name="T56" fmla="*/ 28 w 4900"/>
                  <a:gd name="T57" fmla="*/ 30 h 3500"/>
                  <a:gd name="T58" fmla="*/ 28 w 4900"/>
                  <a:gd name="T59" fmla="*/ 31 h 3500"/>
                  <a:gd name="T60" fmla="*/ 30 w 4900"/>
                  <a:gd name="T61" fmla="*/ 31 h 3500"/>
                  <a:gd name="T62" fmla="*/ 31 w 4900"/>
                  <a:gd name="T63" fmla="*/ 33 h 3500"/>
                  <a:gd name="T64" fmla="*/ 31 w 4900"/>
                  <a:gd name="T65" fmla="*/ 33 h 3500"/>
                  <a:gd name="T66" fmla="*/ 32 w 4900"/>
                  <a:gd name="T67" fmla="*/ 34 h 3500"/>
                  <a:gd name="T68" fmla="*/ 33 w 4900"/>
                  <a:gd name="T69" fmla="*/ 34 h 3500"/>
                  <a:gd name="T70" fmla="*/ 34 w 4900"/>
                  <a:gd name="T71" fmla="*/ 34 h 3500"/>
                  <a:gd name="T72" fmla="*/ 35 w 4900"/>
                  <a:gd name="T73" fmla="*/ 34 h 3500"/>
                  <a:gd name="T74" fmla="*/ 37 w 4900"/>
                  <a:gd name="T75" fmla="*/ 33 h 3500"/>
                  <a:gd name="T76" fmla="*/ 37 w 4900"/>
                  <a:gd name="T77" fmla="*/ 32 h 3500"/>
                  <a:gd name="T78" fmla="*/ 38 w 4900"/>
                  <a:gd name="T79" fmla="*/ 31 h 3500"/>
                  <a:gd name="T80" fmla="*/ 39 w 4900"/>
                  <a:gd name="T81" fmla="*/ 30 h 3500"/>
                  <a:gd name="T82" fmla="*/ 40 w 4900"/>
                  <a:gd name="T83" fmla="*/ 28 h 3500"/>
                  <a:gd name="T84" fmla="*/ 41 w 4900"/>
                  <a:gd name="T85" fmla="*/ 25 h 3500"/>
                  <a:gd name="T86" fmla="*/ 42 w 4900"/>
                  <a:gd name="T87" fmla="*/ 23 h 3500"/>
                  <a:gd name="T88" fmla="*/ 43 w 4900"/>
                  <a:gd name="T89" fmla="*/ 19 h 3500"/>
                  <a:gd name="T90" fmla="*/ 44 w 4900"/>
                  <a:gd name="T91" fmla="*/ 16 h 3500"/>
                  <a:gd name="T92" fmla="*/ 45 w 4900"/>
                  <a:gd name="T93" fmla="*/ 12 h 3500"/>
                  <a:gd name="T94" fmla="*/ 46 w 4900"/>
                  <a:gd name="T95" fmla="*/ 8 h 3500"/>
                  <a:gd name="T96" fmla="*/ 47 w 4900"/>
                  <a:gd name="T97" fmla="*/ 4 h 3500"/>
                  <a:gd name="T98" fmla="*/ 48 w 4900"/>
                  <a:gd name="T99" fmla="*/ 0 h 35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00" h="3500">
                    <a:moveTo>
                      <a:pt x="0" y="0"/>
                    </a:moveTo>
                    <a:lnTo>
                      <a:pt x="49" y="2"/>
                    </a:lnTo>
                    <a:lnTo>
                      <a:pt x="98" y="5"/>
                    </a:lnTo>
                    <a:lnTo>
                      <a:pt x="148" y="11"/>
                    </a:lnTo>
                    <a:lnTo>
                      <a:pt x="197" y="18"/>
                    </a:lnTo>
                    <a:lnTo>
                      <a:pt x="247" y="29"/>
                    </a:lnTo>
                    <a:lnTo>
                      <a:pt x="296" y="41"/>
                    </a:lnTo>
                    <a:lnTo>
                      <a:pt x="346" y="55"/>
                    </a:lnTo>
                    <a:lnTo>
                      <a:pt x="395" y="72"/>
                    </a:lnTo>
                    <a:lnTo>
                      <a:pt x="445" y="91"/>
                    </a:lnTo>
                    <a:lnTo>
                      <a:pt x="494" y="113"/>
                    </a:lnTo>
                    <a:lnTo>
                      <a:pt x="544" y="136"/>
                    </a:lnTo>
                    <a:lnTo>
                      <a:pt x="593" y="162"/>
                    </a:lnTo>
                    <a:lnTo>
                      <a:pt x="643" y="190"/>
                    </a:lnTo>
                    <a:lnTo>
                      <a:pt x="692" y="220"/>
                    </a:lnTo>
                    <a:lnTo>
                      <a:pt x="742" y="253"/>
                    </a:lnTo>
                    <a:lnTo>
                      <a:pt x="791" y="287"/>
                    </a:lnTo>
                    <a:lnTo>
                      <a:pt x="841" y="324"/>
                    </a:lnTo>
                    <a:lnTo>
                      <a:pt x="890" y="363"/>
                    </a:lnTo>
                    <a:lnTo>
                      <a:pt x="940" y="405"/>
                    </a:lnTo>
                    <a:lnTo>
                      <a:pt x="989" y="448"/>
                    </a:lnTo>
                    <a:lnTo>
                      <a:pt x="1039" y="494"/>
                    </a:lnTo>
                    <a:lnTo>
                      <a:pt x="1088" y="541"/>
                    </a:lnTo>
                    <a:lnTo>
                      <a:pt x="1138" y="591"/>
                    </a:lnTo>
                    <a:lnTo>
                      <a:pt x="1187" y="643"/>
                    </a:lnTo>
                    <a:lnTo>
                      <a:pt x="1237" y="697"/>
                    </a:lnTo>
                    <a:lnTo>
                      <a:pt x="1286" y="753"/>
                    </a:lnTo>
                    <a:lnTo>
                      <a:pt x="1336" y="811"/>
                    </a:lnTo>
                    <a:lnTo>
                      <a:pt x="1385" y="871"/>
                    </a:lnTo>
                    <a:lnTo>
                      <a:pt x="1435" y="933"/>
                    </a:lnTo>
                    <a:lnTo>
                      <a:pt x="1484" y="996"/>
                    </a:lnTo>
                    <a:lnTo>
                      <a:pt x="1534" y="1062"/>
                    </a:lnTo>
                    <a:lnTo>
                      <a:pt x="1583" y="1129"/>
                    </a:lnTo>
                    <a:lnTo>
                      <a:pt x="1633" y="1198"/>
                    </a:lnTo>
                    <a:lnTo>
                      <a:pt x="1682" y="1268"/>
                    </a:lnTo>
                    <a:lnTo>
                      <a:pt x="1732" y="1340"/>
                    </a:lnTo>
                    <a:lnTo>
                      <a:pt x="1781" y="1413"/>
                    </a:lnTo>
                    <a:lnTo>
                      <a:pt x="1831" y="1488"/>
                    </a:lnTo>
                    <a:lnTo>
                      <a:pt x="1880" y="1563"/>
                    </a:lnTo>
                    <a:lnTo>
                      <a:pt x="1930" y="1640"/>
                    </a:lnTo>
                    <a:lnTo>
                      <a:pt x="1979" y="1718"/>
                    </a:lnTo>
                    <a:lnTo>
                      <a:pt x="2029" y="1796"/>
                    </a:lnTo>
                    <a:lnTo>
                      <a:pt x="2078" y="1876"/>
                    </a:lnTo>
                    <a:lnTo>
                      <a:pt x="2128" y="1956"/>
                    </a:lnTo>
                    <a:lnTo>
                      <a:pt x="2177" y="2036"/>
                    </a:lnTo>
                    <a:lnTo>
                      <a:pt x="2227" y="2116"/>
                    </a:lnTo>
                    <a:lnTo>
                      <a:pt x="2276" y="2197"/>
                    </a:lnTo>
                    <a:lnTo>
                      <a:pt x="2326" y="2277"/>
                    </a:lnTo>
                    <a:lnTo>
                      <a:pt x="2375" y="2357"/>
                    </a:lnTo>
                    <a:lnTo>
                      <a:pt x="2425" y="2436"/>
                    </a:lnTo>
                    <a:lnTo>
                      <a:pt x="2474" y="2515"/>
                    </a:lnTo>
                    <a:lnTo>
                      <a:pt x="2524" y="2592"/>
                    </a:lnTo>
                    <a:lnTo>
                      <a:pt x="2573" y="2668"/>
                    </a:lnTo>
                    <a:lnTo>
                      <a:pt x="2623" y="2743"/>
                    </a:lnTo>
                    <a:lnTo>
                      <a:pt x="2672" y="2816"/>
                    </a:lnTo>
                    <a:lnTo>
                      <a:pt x="2722" y="2887"/>
                    </a:lnTo>
                    <a:lnTo>
                      <a:pt x="2771" y="2955"/>
                    </a:lnTo>
                    <a:lnTo>
                      <a:pt x="2821" y="3021"/>
                    </a:lnTo>
                    <a:lnTo>
                      <a:pt x="2870" y="3085"/>
                    </a:lnTo>
                    <a:lnTo>
                      <a:pt x="2920" y="3144"/>
                    </a:lnTo>
                    <a:lnTo>
                      <a:pt x="2969" y="3201"/>
                    </a:lnTo>
                    <a:lnTo>
                      <a:pt x="3019" y="3253"/>
                    </a:lnTo>
                    <a:lnTo>
                      <a:pt x="3068" y="3302"/>
                    </a:lnTo>
                    <a:lnTo>
                      <a:pt x="3118" y="3346"/>
                    </a:lnTo>
                    <a:lnTo>
                      <a:pt x="3167" y="3385"/>
                    </a:lnTo>
                    <a:lnTo>
                      <a:pt x="3217" y="3419"/>
                    </a:lnTo>
                    <a:lnTo>
                      <a:pt x="3266" y="3447"/>
                    </a:lnTo>
                    <a:lnTo>
                      <a:pt x="3316" y="3470"/>
                    </a:lnTo>
                    <a:lnTo>
                      <a:pt x="3365" y="3487"/>
                    </a:lnTo>
                    <a:lnTo>
                      <a:pt x="3415" y="3497"/>
                    </a:lnTo>
                    <a:lnTo>
                      <a:pt x="3464" y="3500"/>
                    </a:lnTo>
                    <a:lnTo>
                      <a:pt x="3514" y="3497"/>
                    </a:lnTo>
                    <a:lnTo>
                      <a:pt x="3563" y="3486"/>
                    </a:lnTo>
                    <a:lnTo>
                      <a:pt x="3613" y="3468"/>
                    </a:lnTo>
                    <a:lnTo>
                      <a:pt x="3662" y="3441"/>
                    </a:lnTo>
                    <a:lnTo>
                      <a:pt x="3712" y="3407"/>
                    </a:lnTo>
                    <a:lnTo>
                      <a:pt x="3761" y="3364"/>
                    </a:lnTo>
                    <a:lnTo>
                      <a:pt x="3811" y="3312"/>
                    </a:lnTo>
                    <a:lnTo>
                      <a:pt x="3860" y="3252"/>
                    </a:lnTo>
                    <a:lnTo>
                      <a:pt x="3910" y="3182"/>
                    </a:lnTo>
                    <a:lnTo>
                      <a:pt x="3959" y="3104"/>
                    </a:lnTo>
                    <a:lnTo>
                      <a:pt x="4009" y="3016"/>
                    </a:lnTo>
                    <a:lnTo>
                      <a:pt x="4058" y="2919"/>
                    </a:lnTo>
                    <a:lnTo>
                      <a:pt x="4108" y="2813"/>
                    </a:lnTo>
                    <a:lnTo>
                      <a:pt x="4157" y="2698"/>
                    </a:lnTo>
                    <a:lnTo>
                      <a:pt x="4207" y="2573"/>
                    </a:lnTo>
                    <a:lnTo>
                      <a:pt x="4256" y="2439"/>
                    </a:lnTo>
                    <a:lnTo>
                      <a:pt x="4306" y="2296"/>
                    </a:lnTo>
                    <a:lnTo>
                      <a:pt x="4355" y="2145"/>
                    </a:lnTo>
                    <a:lnTo>
                      <a:pt x="4405" y="1984"/>
                    </a:lnTo>
                    <a:lnTo>
                      <a:pt x="4454" y="1816"/>
                    </a:lnTo>
                    <a:lnTo>
                      <a:pt x="4504" y="1639"/>
                    </a:lnTo>
                    <a:lnTo>
                      <a:pt x="4553" y="1455"/>
                    </a:lnTo>
                    <a:lnTo>
                      <a:pt x="4603" y="1264"/>
                    </a:lnTo>
                    <a:lnTo>
                      <a:pt x="4652" y="1066"/>
                    </a:lnTo>
                    <a:lnTo>
                      <a:pt x="4702" y="862"/>
                    </a:lnTo>
                    <a:lnTo>
                      <a:pt x="4751" y="653"/>
                    </a:lnTo>
                    <a:lnTo>
                      <a:pt x="4801" y="439"/>
                    </a:lnTo>
                    <a:lnTo>
                      <a:pt x="4850" y="221"/>
                    </a:lnTo>
                    <a:lnTo>
                      <a:pt x="4900" y="1"/>
                    </a:lnTo>
                  </a:path>
                </a:pathLst>
              </a:custGeom>
              <a:noFill/>
              <a:ln w="14288">
                <a:solidFill>
                  <a:srgbClr val="4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3" name="Freeform 62"/>
              <p:cNvSpPr>
                <a:spLocks/>
              </p:cNvSpPr>
              <p:nvPr/>
            </p:nvSpPr>
            <p:spPr bwMode="auto">
              <a:xfrm flipV="1">
                <a:off x="2971" y="547"/>
                <a:ext cx="2265" cy="1618"/>
              </a:xfrm>
              <a:custGeom>
                <a:avLst/>
                <a:gdLst>
                  <a:gd name="T0" fmla="*/ 0 w 4900"/>
                  <a:gd name="T1" fmla="*/ 1 h 3500"/>
                  <a:gd name="T2" fmla="*/ 1 w 4900"/>
                  <a:gd name="T3" fmla="*/ 3 h 3500"/>
                  <a:gd name="T4" fmla="*/ 2 w 4900"/>
                  <a:gd name="T5" fmla="*/ 6 h 3500"/>
                  <a:gd name="T6" fmla="*/ 3 w 4900"/>
                  <a:gd name="T7" fmla="*/ 7 h 3500"/>
                  <a:gd name="T8" fmla="*/ 4 w 4900"/>
                  <a:gd name="T9" fmla="*/ 10 h 3500"/>
                  <a:gd name="T10" fmla="*/ 6 w 4900"/>
                  <a:gd name="T11" fmla="*/ 12 h 3500"/>
                  <a:gd name="T12" fmla="*/ 6 w 4900"/>
                  <a:gd name="T13" fmla="*/ 14 h 3500"/>
                  <a:gd name="T14" fmla="*/ 7 w 4900"/>
                  <a:gd name="T15" fmla="*/ 16 h 3500"/>
                  <a:gd name="T16" fmla="*/ 8 w 4900"/>
                  <a:gd name="T17" fmla="*/ 18 h 3500"/>
                  <a:gd name="T18" fmla="*/ 9 w 4900"/>
                  <a:gd name="T19" fmla="*/ 19 h 3500"/>
                  <a:gd name="T20" fmla="*/ 10 w 4900"/>
                  <a:gd name="T21" fmla="*/ 21 h 3500"/>
                  <a:gd name="T22" fmla="*/ 11 w 4900"/>
                  <a:gd name="T23" fmla="*/ 23 h 3500"/>
                  <a:gd name="T24" fmla="*/ 12 w 4900"/>
                  <a:gd name="T25" fmla="*/ 25 h 3500"/>
                  <a:gd name="T26" fmla="*/ 13 w 4900"/>
                  <a:gd name="T27" fmla="*/ 26 h 3500"/>
                  <a:gd name="T28" fmla="*/ 14 w 4900"/>
                  <a:gd name="T29" fmla="*/ 27 h 3500"/>
                  <a:gd name="T30" fmla="*/ 15 w 4900"/>
                  <a:gd name="T31" fmla="*/ 28 h 3500"/>
                  <a:gd name="T32" fmla="*/ 16 w 4900"/>
                  <a:gd name="T33" fmla="*/ 30 h 3500"/>
                  <a:gd name="T34" fmla="*/ 17 w 4900"/>
                  <a:gd name="T35" fmla="*/ 31 h 3500"/>
                  <a:gd name="T36" fmla="*/ 18 w 4900"/>
                  <a:gd name="T37" fmla="*/ 31 h 3500"/>
                  <a:gd name="T38" fmla="*/ 19 w 4900"/>
                  <a:gd name="T39" fmla="*/ 32 h 3500"/>
                  <a:gd name="T40" fmla="*/ 20 w 4900"/>
                  <a:gd name="T41" fmla="*/ 33 h 3500"/>
                  <a:gd name="T42" fmla="*/ 21 w 4900"/>
                  <a:gd name="T43" fmla="*/ 33 h 3500"/>
                  <a:gd name="T44" fmla="*/ 22 w 4900"/>
                  <a:gd name="T45" fmla="*/ 34 h 3500"/>
                  <a:gd name="T46" fmla="*/ 23 w 4900"/>
                  <a:gd name="T47" fmla="*/ 34 h 3500"/>
                  <a:gd name="T48" fmla="*/ 24 w 4900"/>
                  <a:gd name="T49" fmla="*/ 34 h 3500"/>
                  <a:gd name="T50" fmla="*/ 24 w 4900"/>
                  <a:gd name="T51" fmla="*/ 34 h 3500"/>
                  <a:gd name="T52" fmla="*/ 25 w 4900"/>
                  <a:gd name="T53" fmla="*/ 34 h 3500"/>
                  <a:gd name="T54" fmla="*/ 26 w 4900"/>
                  <a:gd name="T55" fmla="*/ 34 h 3500"/>
                  <a:gd name="T56" fmla="*/ 28 w 4900"/>
                  <a:gd name="T57" fmla="*/ 33 h 3500"/>
                  <a:gd name="T58" fmla="*/ 28 w 4900"/>
                  <a:gd name="T59" fmla="*/ 33 h 3500"/>
                  <a:gd name="T60" fmla="*/ 30 w 4900"/>
                  <a:gd name="T61" fmla="*/ 32 h 3500"/>
                  <a:gd name="T62" fmla="*/ 31 w 4900"/>
                  <a:gd name="T63" fmla="*/ 31 h 3500"/>
                  <a:gd name="T64" fmla="*/ 31 w 4900"/>
                  <a:gd name="T65" fmla="*/ 30 h 3500"/>
                  <a:gd name="T66" fmla="*/ 32 w 4900"/>
                  <a:gd name="T67" fmla="*/ 29 h 3500"/>
                  <a:gd name="T68" fmla="*/ 33 w 4900"/>
                  <a:gd name="T69" fmla="*/ 28 h 3500"/>
                  <a:gd name="T70" fmla="*/ 34 w 4900"/>
                  <a:gd name="T71" fmla="*/ 26 h 3500"/>
                  <a:gd name="T72" fmla="*/ 35 w 4900"/>
                  <a:gd name="T73" fmla="*/ 25 h 3500"/>
                  <a:gd name="T74" fmla="*/ 37 w 4900"/>
                  <a:gd name="T75" fmla="*/ 24 h 3500"/>
                  <a:gd name="T76" fmla="*/ 37 w 4900"/>
                  <a:gd name="T77" fmla="*/ 22 h 3500"/>
                  <a:gd name="T78" fmla="*/ 38 w 4900"/>
                  <a:gd name="T79" fmla="*/ 20 h 3500"/>
                  <a:gd name="T80" fmla="*/ 39 w 4900"/>
                  <a:gd name="T81" fmla="*/ 18 h 3500"/>
                  <a:gd name="T82" fmla="*/ 40 w 4900"/>
                  <a:gd name="T83" fmla="*/ 17 h 3500"/>
                  <a:gd name="T84" fmla="*/ 41 w 4900"/>
                  <a:gd name="T85" fmla="*/ 15 h 3500"/>
                  <a:gd name="T86" fmla="*/ 42 w 4900"/>
                  <a:gd name="T87" fmla="*/ 13 h 3500"/>
                  <a:gd name="T88" fmla="*/ 43 w 4900"/>
                  <a:gd name="T89" fmla="*/ 11 h 3500"/>
                  <a:gd name="T90" fmla="*/ 44 w 4900"/>
                  <a:gd name="T91" fmla="*/ 8 h 3500"/>
                  <a:gd name="T92" fmla="*/ 45 w 4900"/>
                  <a:gd name="T93" fmla="*/ 6 h 3500"/>
                  <a:gd name="T94" fmla="*/ 46 w 4900"/>
                  <a:gd name="T95" fmla="*/ 4 h 3500"/>
                  <a:gd name="T96" fmla="*/ 47 w 4900"/>
                  <a:gd name="T97" fmla="*/ 2 h 3500"/>
                  <a:gd name="T98" fmla="*/ 48 w 4900"/>
                  <a:gd name="T99" fmla="*/ 0 h 35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00" h="3500">
                    <a:moveTo>
                      <a:pt x="0" y="0"/>
                    </a:moveTo>
                    <a:lnTo>
                      <a:pt x="49" y="112"/>
                    </a:lnTo>
                    <a:lnTo>
                      <a:pt x="98" y="222"/>
                    </a:lnTo>
                    <a:lnTo>
                      <a:pt x="148" y="333"/>
                    </a:lnTo>
                    <a:lnTo>
                      <a:pt x="197" y="444"/>
                    </a:lnTo>
                    <a:lnTo>
                      <a:pt x="247" y="554"/>
                    </a:lnTo>
                    <a:lnTo>
                      <a:pt x="296" y="663"/>
                    </a:lnTo>
                    <a:lnTo>
                      <a:pt x="346" y="772"/>
                    </a:lnTo>
                    <a:lnTo>
                      <a:pt x="395" y="880"/>
                    </a:lnTo>
                    <a:lnTo>
                      <a:pt x="445" y="987"/>
                    </a:lnTo>
                    <a:lnTo>
                      <a:pt x="494" y="1093"/>
                    </a:lnTo>
                    <a:lnTo>
                      <a:pt x="544" y="1198"/>
                    </a:lnTo>
                    <a:lnTo>
                      <a:pt x="593" y="1301"/>
                    </a:lnTo>
                    <a:lnTo>
                      <a:pt x="643" y="1404"/>
                    </a:lnTo>
                    <a:lnTo>
                      <a:pt x="692" y="1505"/>
                    </a:lnTo>
                    <a:lnTo>
                      <a:pt x="742" y="1604"/>
                    </a:lnTo>
                    <a:lnTo>
                      <a:pt x="791" y="1702"/>
                    </a:lnTo>
                    <a:lnTo>
                      <a:pt x="841" y="1798"/>
                    </a:lnTo>
                    <a:lnTo>
                      <a:pt x="890" y="1893"/>
                    </a:lnTo>
                    <a:lnTo>
                      <a:pt x="940" y="1985"/>
                    </a:lnTo>
                    <a:lnTo>
                      <a:pt x="989" y="2076"/>
                    </a:lnTo>
                    <a:lnTo>
                      <a:pt x="1039" y="2164"/>
                    </a:lnTo>
                    <a:lnTo>
                      <a:pt x="1088" y="2250"/>
                    </a:lnTo>
                    <a:lnTo>
                      <a:pt x="1138" y="2334"/>
                    </a:lnTo>
                    <a:lnTo>
                      <a:pt x="1187" y="2416"/>
                    </a:lnTo>
                    <a:lnTo>
                      <a:pt x="1237" y="2495"/>
                    </a:lnTo>
                    <a:lnTo>
                      <a:pt x="1286" y="2572"/>
                    </a:lnTo>
                    <a:lnTo>
                      <a:pt x="1336" y="2646"/>
                    </a:lnTo>
                    <a:lnTo>
                      <a:pt x="1385" y="2717"/>
                    </a:lnTo>
                    <a:lnTo>
                      <a:pt x="1435" y="2786"/>
                    </a:lnTo>
                    <a:lnTo>
                      <a:pt x="1484" y="2852"/>
                    </a:lnTo>
                    <a:lnTo>
                      <a:pt x="1534" y="2914"/>
                    </a:lnTo>
                    <a:lnTo>
                      <a:pt x="1583" y="2975"/>
                    </a:lnTo>
                    <a:lnTo>
                      <a:pt x="1633" y="3032"/>
                    </a:lnTo>
                    <a:lnTo>
                      <a:pt x="1682" y="3086"/>
                    </a:lnTo>
                    <a:lnTo>
                      <a:pt x="1732" y="3136"/>
                    </a:lnTo>
                    <a:lnTo>
                      <a:pt x="1781" y="3184"/>
                    </a:lnTo>
                    <a:lnTo>
                      <a:pt x="1831" y="3229"/>
                    </a:lnTo>
                    <a:lnTo>
                      <a:pt x="1880" y="3270"/>
                    </a:lnTo>
                    <a:lnTo>
                      <a:pt x="1930" y="3308"/>
                    </a:lnTo>
                    <a:lnTo>
                      <a:pt x="1979" y="3343"/>
                    </a:lnTo>
                    <a:lnTo>
                      <a:pt x="2029" y="3374"/>
                    </a:lnTo>
                    <a:lnTo>
                      <a:pt x="2078" y="3402"/>
                    </a:lnTo>
                    <a:lnTo>
                      <a:pt x="2128" y="3426"/>
                    </a:lnTo>
                    <a:lnTo>
                      <a:pt x="2177" y="3447"/>
                    </a:lnTo>
                    <a:lnTo>
                      <a:pt x="2227" y="3465"/>
                    </a:lnTo>
                    <a:lnTo>
                      <a:pt x="2276" y="3479"/>
                    </a:lnTo>
                    <a:lnTo>
                      <a:pt x="2326" y="3489"/>
                    </a:lnTo>
                    <a:lnTo>
                      <a:pt x="2375" y="3497"/>
                    </a:lnTo>
                    <a:lnTo>
                      <a:pt x="2425" y="3500"/>
                    </a:lnTo>
                    <a:lnTo>
                      <a:pt x="2474" y="3500"/>
                    </a:lnTo>
                    <a:lnTo>
                      <a:pt x="2524" y="3497"/>
                    </a:lnTo>
                    <a:lnTo>
                      <a:pt x="2573" y="3489"/>
                    </a:lnTo>
                    <a:lnTo>
                      <a:pt x="2623" y="3479"/>
                    </a:lnTo>
                    <a:lnTo>
                      <a:pt x="2672" y="3465"/>
                    </a:lnTo>
                    <a:lnTo>
                      <a:pt x="2722" y="3447"/>
                    </a:lnTo>
                    <a:lnTo>
                      <a:pt x="2771" y="3426"/>
                    </a:lnTo>
                    <a:lnTo>
                      <a:pt x="2821" y="3402"/>
                    </a:lnTo>
                    <a:lnTo>
                      <a:pt x="2870" y="3374"/>
                    </a:lnTo>
                    <a:lnTo>
                      <a:pt x="2920" y="3343"/>
                    </a:lnTo>
                    <a:lnTo>
                      <a:pt x="2969" y="3308"/>
                    </a:lnTo>
                    <a:lnTo>
                      <a:pt x="3019" y="3270"/>
                    </a:lnTo>
                    <a:lnTo>
                      <a:pt x="3068" y="3229"/>
                    </a:lnTo>
                    <a:lnTo>
                      <a:pt x="3118" y="3184"/>
                    </a:lnTo>
                    <a:lnTo>
                      <a:pt x="3167" y="3136"/>
                    </a:lnTo>
                    <a:lnTo>
                      <a:pt x="3217" y="3086"/>
                    </a:lnTo>
                    <a:lnTo>
                      <a:pt x="3266" y="3032"/>
                    </a:lnTo>
                    <a:lnTo>
                      <a:pt x="3316" y="2975"/>
                    </a:lnTo>
                    <a:lnTo>
                      <a:pt x="3365" y="2914"/>
                    </a:lnTo>
                    <a:lnTo>
                      <a:pt x="3415" y="2852"/>
                    </a:lnTo>
                    <a:lnTo>
                      <a:pt x="3464" y="2786"/>
                    </a:lnTo>
                    <a:lnTo>
                      <a:pt x="3514" y="2717"/>
                    </a:lnTo>
                    <a:lnTo>
                      <a:pt x="3563" y="2646"/>
                    </a:lnTo>
                    <a:lnTo>
                      <a:pt x="3613" y="2572"/>
                    </a:lnTo>
                    <a:lnTo>
                      <a:pt x="3662" y="2495"/>
                    </a:lnTo>
                    <a:lnTo>
                      <a:pt x="3712" y="2416"/>
                    </a:lnTo>
                    <a:lnTo>
                      <a:pt x="3761" y="2334"/>
                    </a:lnTo>
                    <a:lnTo>
                      <a:pt x="3811" y="2250"/>
                    </a:lnTo>
                    <a:lnTo>
                      <a:pt x="3860" y="2164"/>
                    </a:lnTo>
                    <a:lnTo>
                      <a:pt x="3910" y="2076"/>
                    </a:lnTo>
                    <a:lnTo>
                      <a:pt x="3959" y="1985"/>
                    </a:lnTo>
                    <a:lnTo>
                      <a:pt x="4009" y="1893"/>
                    </a:lnTo>
                    <a:lnTo>
                      <a:pt x="4058" y="1798"/>
                    </a:lnTo>
                    <a:lnTo>
                      <a:pt x="4108" y="1702"/>
                    </a:lnTo>
                    <a:lnTo>
                      <a:pt x="4157" y="1604"/>
                    </a:lnTo>
                    <a:lnTo>
                      <a:pt x="4207" y="1505"/>
                    </a:lnTo>
                    <a:lnTo>
                      <a:pt x="4256" y="1404"/>
                    </a:lnTo>
                    <a:lnTo>
                      <a:pt x="4306" y="1301"/>
                    </a:lnTo>
                    <a:lnTo>
                      <a:pt x="4355" y="1198"/>
                    </a:lnTo>
                    <a:lnTo>
                      <a:pt x="4405" y="1093"/>
                    </a:lnTo>
                    <a:lnTo>
                      <a:pt x="4454" y="987"/>
                    </a:lnTo>
                    <a:lnTo>
                      <a:pt x="4504" y="880"/>
                    </a:lnTo>
                    <a:lnTo>
                      <a:pt x="4553" y="772"/>
                    </a:lnTo>
                    <a:lnTo>
                      <a:pt x="4603" y="663"/>
                    </a:lnTo>
                    <a:lnTo>
                      <a:pt x="4652" y="554"/>
                    </a:lnTo>
                    <a:lnTo>
                      <a:pt x="4702" y="444"/>
                    </a:lnTo>
                    <a:lnTo>
                      <a:pt x="4751" y="333"/>
                    </a:lnTo>
                    <a:lnTo>
                      <a:pt x="4801" y="222"/>
                    </a:lnTo>
                    <a:lnTo>
                      <a:pt x="4850" y="112"/>
                    </a:lnTo>
                    <a:lnTo>
                      <a:pt x="4900" y="1"/>
                    </a:lnTo>
                  </a:path>
                </a:pathLst>
              </a:custGeom>
              <a:noFill/>
              <a:ln w="14288">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4" name="Freeform 63"/>
              <p:cNvSpPr>
                <a:spLocks/>
              </p:cNvSpPr>
              <p:nvPr/>
            </p:nvSpPr>
            <p:spPr bwMode="auto">
              <a:xfrm flipV="1">
                <a:off x="2971" y="547"/>
                <a:ext cx="2265" cy="1618"/>
              </a:xfrm>
              <a:custGeom>
                <a:avLst/>
                <a:gdLst>
                  <a:gd name="T0" fmla="*/ 0 w 4900"/>
                  <a:gd name="T1" fmla="*/ 11 h 3500"/>
                  <a:gd name="T2" fmla="*/ 1 w 4900"/>
                  <a:gd name="T3" fmla="*/ 18 h 3500"/>
                  <a:gd name="T4" fmla="*/ 2 w 4900"/>
                  <a:gd name="T5" fmla="*/ 22 h 3500"/>
                  <a:gd name="T6" fmla="*/ 3 w 4900"/>
                  <a:gd name="T7" fmla="*/ 25 h 3500"/>
                  <a:gd name="T8" fmla="*/ 4 w 4900"/>
                  <a:gd name="T9" fmla="*/ 28 h 3500"/>
                  <a:gd name="T10" fmla="*/ 6 w 4900"/>
                  <a:gd name="T11" fmla="*/ 30 h 3500"/>
                  <a:gd name="T12" fmla="*/ 6 w 4900"/>
                  <a:gd name="T13" fmla="*/ 31 h 3500"/>
                  <a:gd name="T14" fmla="*/ 7 w 4900"/>
                  <a:gd name="T15" fmla="*/ 32 h 3500"/>
                  <a:gd name="T16" fmla="*/ 8 w 4900"/>
                  <a:gd name="T17" fmla="*/ 33 h 3500"/>
                  <a:gd name="T18" fmla="*/ 9 w 4900"/>
                  <a:gd name="T19" fmla="*/ 34 h 3500"/>
                  <a:gd name="T20" fmla="*/ 10 w 4900"/>
                  <a:gd name="T21" fmla="*/ 34 h 3500"/>
                  <a:gd name="T22" fmla="*/ 11 w 4900"/>
                  <a:gd name="T23" fmla="*/ 34 h 3500"/>
                  <a:gd name="T24" fmla="*/ 12 w 4900"/>
                  <a:gd name="T25" fmla="*/ 34 h 3500"/>
                  <a:gd name="T26" fmla="*/ 13 w 4900"/>
                  <a:gd name="T27" fmla="*/ 34 h 3500"/>
                  <a:gd name="T28" fmla="*/ 14 w 4900"/>
                  <a:gd name="T29" fmla="*/ 34 h 3500"/>
                  <a:gd name="T30" fmla="*/ 15 w 4900"/>
                  <a:gd name="T31" fmla="*/ 34 h 3500"/>
                  <a:gd name="T32" fmla="*/ 16 w 4900"/>
                  <a:gd name="T33" fmla="*/ 33 h 3500"/>
                  <a:gd name="T34" fmla="*/ 17 w 4900"/>
                  <a:gd name="T35" fmla="*/ 33 h 3500"/>
                  <a:gd name="T36" fmla="*/ 18 w 4900"/>
                  <a:gd name="T37" fmla="*/ 32 h 3500"/>
                  <a:gd name="T38" fmla="*/ 19 w 4900"/>
                  <a:gd name="T39" fmla="*/ 31 h 3500"/>
                  <a:gd name="T40" fmla="*/ 20 w 4900"/>
                  <a:gd name="T41" fmla="*/ 31 h 3500"/>
                  <a:gd name="T42" fmla="*/ 21 w 4900"/>
                  <a:gd name="T43" fmla="*/ 30 h 3500"/>
                  <a:gd name="T44" fmla="*/ 22 w 4900"/>
                  <a:gd name="T45" fmla="*/ 29 h 3500"/>
                  <a:gd name="T46" fmla="*/ 23 w 4900"/>
                  <a:gd name="T47" fmla="*/ 28 h 3500"/>
                  <a:gd name="T48" fmla="*/ 24 w 4900"/>
                  <a:gd name="T49" fmla="*/ 28 h 3500"/>
                  <a:gd name="T50" fmla="*/ 24 w 4900"/>
                  <a:gd name="T51" fmla="*/ 26 h 3500"/>
                  <a:gd name="T52" fmla="*/ 25 w 4900"/>
                  <a:gd name="T53" fmla="*/ 25 h 3500"/>
                  <a:gd name="T54" fmla="*/ 26 w 4900"/>
                  <a:gd name="T55" fmla="*/ 25 h 3500"/>
                  <a:gd name="T56" fmla="*/ 28 w 4900"/>
                  <a:gd name="T57" fmla="*/ 24 h 3500"/>
                  <a:gd name="T58" fmla="*/ 28 w 4900"/>
                  <a:gd name="T59" fmla="*/ 23 h 3500"/>
                  <a:gd name="T60" fmla="*/ 30 w 4900"/>
                  <a:gd name="T61" fmla="*/ 21 h 3500"/>
                  <a:gd name="T62" fmla="*/ 31 w 4900"/>
                  <a:gd name="T63" fmla="*/ 20 h 3500"/>
                  <a:gd name="T64" fmla="*/ 31 w 4900"/>
                  <a:gd name="T65" fmla="*/ 19 h 3500"/>
                  <a:gd name="T66" fmla="*/ 32 w 4900"/>
                  <a:gd name="T67" fmla="*/ 18 h 3500"/>
                  <a:gd name="T68" fmla="*/ 33 w 4900"/>
                  <a:gd name="T69" fmla="*/ 17 h 3500"/>
                  <a:gd name="T70" fmla="*/ 34 w 4900"/>
                  <a:gd name="T71" fmla="*/ 16 h 3500"/>
                  <a:gd name="T72" fmla="*/ 35 w 4900"/>
                  <a:gd name="T73" fmla="*/ 14 h 3500"/>
                  <a:gd name="T74" fmla="*/ 37 w 4900"/>
                  <a:gd name="T75" fmla="*/ 13 h 3500"/>
                  <a:gd name="T76" fmla="*/ 37 w 4900"/>
                  <a:gd name="T77" fmla="*/ 12 h 3500"/>
                  <a:gd name="T78" fmla="*/ 38 w 4900"/>
                  <a:gd name="T79" fmla="*/ 12 h 3500"/>
                  <a:gd name="T80" fmla="*/ 39 w 4900"/>
                  <a:gd name="T81" fmla="*/ 10 h 3500"/>
                  <a:gd name="T82" fmla="*/ 40 w 4900"/>
                  <a:gd name="T83" fmla="*/ 9 h 3500"/>
                  <a:gd name="T84" fmla="*/ 41 w 4900"/>
                  <a:gd name="T85" fmla="*/ 8 h 3500"/>
                  <a:gd name="T86" fmla="*/ 42 w 4900"/>
                  <a:gd name="T87" fmla="*/ 6 h 3500"/>
                  <a:gd name="T88" fmla="*/ 43 w 4900"/>
                  <a:gd name="T89" fmla="*/ 6 h 3500"/>
                  <a:gd name="T90" fmla="*/ 44 w 4900"/>
                  <a:gd name="T91" fmla="*/ 5 h 3500"/>
                  <a:gd name="T92" fmla="*/ 45 w 4900"/>
                  <a:gd name="T93" fmla="*/ 3 h 3500"/>
                  <a:gd name="T94" fmla="*/ 46 w 4900"/>
                  <a:gd name="T95" fmla="*/ 2 h 3500"/>
                  <a:gd name="T96" fmla="*/ 47 w 4900"/>
                  <a:gd name="T97" fmla="*/ 1 h 3500"/>
                  <a:gd name="T98" fmla="*/ 48 w 4900"/>
                  <a:gd name="T99" fmla="*/ 0 h 35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00" h="3500">
                    <a:moveTo>
                      <a:pt x="0" y="0"/>
                    </a:moveTo>
                    <a:lnTo>
                      <a:pt x="49" y="1087"/>
                    </a:lnTo>
                    <a:lnTo>
                      <a:pt x="98" y="1512"/>
                    </a:lnTo>
                    <a:lnTo>
                      <a:pt x="148" y="1821"/>
                    </a:lnTo>
                    <a:lnTo>
                      <a:pt x="197" y="2067"/>
                    </a:lnTo>
                    <a:lnTo>
                      <a:pt x="247" y="2271"/>
                    </a:lnTo>
                    <a:lnTo>
                      <a:pt x="296" y="2446"/>
                    </a:lnTo>
                    <a:lnTo>
                      <a:pt x="346" y="2596"/>
                    </a:lnTo>
                    <a:lnTo>
                      <a:pt x="395" y="2727"/>
                    </a:lnTo>
                    <a:lnTo>
                      <a:pt x="445" y="2842"/>
                    </a:lnTo>
                    <a:lnTo>
                      <a:pt x="494" y="2943"/>
                    </a:lnTo>
                    <a:lnTo>
                      <a:pt x="544" y="3032"/>
                    </a:lnTo>
                    <a:lnTo>
                      <a:pt x="593" y="3110"/>
                    </a:lnTo>
                    <a:lnTo>
                      <a:pt x="643" y="3178"/>
                    </a:lnTo>
                    <a:lnTo>
                      <a:pt x="692" y="3238"/>
                    </a:lnTo>
                    <a:lnTo>
                      <a:pt x="742" y="3291"/>
                    </a:lnTo>
                    <a:lnTo>
                      <a:pt x="791" y="3336"/>
                    </a:lnTo>
                    <a:lnTo>
                      <a:pt x="841" y="3375"/>
                    </a:lnTo>
                    <a:lnTo>
                      <a:pt x="890" y="3407"/>
                    </a:lnTo>
                    <a:lnTo>
                      <a:pt x="940" y="3434"/>
                    </a:lnTo>
                    <a:lnTo>
                      <a:pt x="989" y="3456"/>
                    </a:lnTo>
                    <a:lnTo>
                      <a:pt x="1039" y="3474"/>
                    </a:lnTo>
                    <a:lnTo>
                      <a:pt x="1088" y="3486"/>
                    </a:lnTo>
                    <a:lnTo>
                      <a:pt x="1138" y="3495"/>
                    </a:lnTo>
                    <a:lnTo>
                      <a:pt x="1187" y="3499"/>
                    </a:lnTo>
                    <a:lnTo>
                      <a:pt x="1237" y="3500"/>
                    </a:lnTo>
                    <a:lnTo>
                      <a:pt x="1286" y="3498"/>
                    </a:lnTo>
                    <a:lnTo>
                      <a:pt x="1336" y="3492"/>
                    </a:lnTo>
                    <a:lnTo>
                      <a:pt x="1385" y="3483"/>
                    </a:lnTo>
                    <a:lnTo>
                      <a:pt x="1435" y="3471"/>
                    </a:lnTo>
                    <a:lnTo>
                      <a:pt x="1484" y="3457"/>
                    </a:lnTo>
                    <a:lnTo>
                      <a:pt x="1534" y="3439"/>
                    </a:lnTo>
                    <a:lnTo>
                      <a:pt x="1583" y="3420"/>
                    </a:lnTo>
                    <a:lnTo>
                      <a:pt x="1633" y="3398"/>
                    </a:lnTo>
                    <a:lnTo>
                      <a:pt x="1682" y="3373"/>
                    </a:lnTo>
                    <a:lnTo>
                      <a:pt x="1732" y="3347"/>
                    </a:lnTo>
                    <a:lnTo>
                      <a:pt x="1781" y="3319"/>
                    </a:lnTo>
                    <a:lnTo>
                      <a:pt x="1831" y="3289"/>
                    </a:lnTo>
                    <a:lnTo>
                      <a:pt x="1880" y="3257"/>
                    </a:lnTo>
                    <a:lnTo>
                      <a:pt x="1930" y="3223"/>
                    </a:lnTo>
                    <a:lnTo>
                      <a:pt x="1979" y="3188"/>
                    </a:lnTo>
                    <a:lnTo>
                      <a:pt x="2029" y="3151"/>
                    </a:lnTo>
                    <a:lnTo>
                      <a:pt x="2078" y="3112"/>
                    </a:lnTo>
                    <a:lnTo>
                      <a:pt x="2128" y="3073"/>
                    </a:lnTo>
                    <a:lnTo>
                      <a:pt x="2177" y="3032"/>
                    </a:lnTo>
                    <a:lnTo>
                      <a:pt x="2227" y="2989"/>
                    </a:lnTo>
                    <a:lnTo>
                      <a:pt x="2276" y="2946"/>
                    </a:lnTo>
                    <a:lnTo>
                      <a:pt x="2326" y="2901"/>
                    </a:lnTo>
                    <a:lnTo>
                      <a:pt x="2375" y="2856"/>
                    </a:lnTo>
                    <a:lnTo>
                      <a:pt x="2425" y="2809"/>
                    </a:lnTo>
                    <a:lnTo>
                      <a:pt x="2474" y="2762"/>
                    </a:lnTo>
                    <a:lnTo>
                      <a:pt x="2524" y="2713"/>
                    </a:lnTo>
                    <a:lnTo>
                      <a:pt x="2573" y="2664"/>
                    </a:lnTo>
                    <a:lnTo>
                      <a:pt x="2623" y="2614"/>
                    </a:lnTo>
                    <a:lnTo>
                      <a:pt x="2672" y="2563"/>
                    </a:lnTo>
                    <a:lnTo>
                      <a:pt x="2722" y="2511"/>
                    </a:lnTo>
                    <a:lnTo>
                      <a:pt x="2771" y="2459"/>
                    </a:lnTo>
                    <a:lnTo>
                      <a:pt x="2821" y="2406"/>
                    </a:lnTo>
                    <a:lnTo>
                      <a:pt x="2870" y="2353"/>
                    </a:lnTo>
                    <a:lnTo>
                      <a:pt x="2920" y="2299"/>
                    </a:lnTo>
                    <a:lnTo>
                      <a:pt x="2969" y="2244"/>
                    </a:lnTo>
                    <a:lnTo>
                      <a:pt x="3019" y="2189"/>
                    </a:lnTo>
                    <a:lnTo>
                      <a:pt x="3068" y="2134"/>
                    </a:lnTo>
                    <a:lnTo>
                      <a:pt x="3118" y="2078"/>
                    </a:lnTo>
                    <a:lnTo>
                      <a:pt x="3167" y="2022"/>
                    </a:lnTo>
                    <a:lnTo>
                      <a:pt x="3217" y="1965"/>
                    </a:lnTo>
                    <a:lnTo>
                      <a:pt x="3266" y="1908"/>
                    </a:lnTo>
                    <a:lnTo>
                      <a:pt x="3316" y="1851"/>
                    </a:lnTo>
                    <a:lnTo>
                      <a:pt x="3365" y="1794"/>
                    </a:lnTo>
                    <a:lnTo>
                      <a:pt x="3415" y="1736"/>
                    </a:lnTo>
                    <a:lnTo>
                      <a:pt x="3464" y="1678"/>
                    </a:lnTo>
                    <a:lnTo>
                      <a:pt x="3514" y="1620"/>
                    </a:lnTo>
                    <a:lnTo>
                      <a:pt x="3563" y="1562"/>
                    </a:lnTo>
                    <a:lnTo>
                      <a:pt x="3613" y="1504"/>
                    </a:lnTo>
                    <a:lnTo>
                      <a:pt x="3662" y="1445"/>
                    </a:lnTo>
                    <a:lnTo>
                      <a:pt x="3712" y="1387"/>
                    </a:lnTo>
                    <a:lnTo>
                      <a:pt x="3761" y="1328"/>
                    </a:lnTo>
                    <a:lnTo>
                      <a:pt x="3811" y="1269"/>
                    </a:lnTo>
                    <a:lnTo>
                      <a:pt x="3860" y="1211"/>
                    </a:lnTo>
                    <a:lnTo>
                      <a:pt x="3910" y="1152"/>
                    </a:lnTo>
                    <a:lnTo>
                      <a:pt x="3959" y="1093"/>
                    </a:lnTo>
                    <a:lnTo>
                      <a:pt x="4009" y="1035"/>
                    </a:lnTo>
                    <a:lnTo>
                      <a:pt x="4058" y="976"/>
                    </a:lnTo>
                    <a:lnTo>
                      <a:pt x="4108" y="917"/>
                    </a:lnTo>
                    <a:lnTo>
                      <a:pt x="4157" y="859"/>
                    </a:lnTo>
                    <a:lnTo>
                      <a:pt x="4207" y="800"/>
                    </a:lnTo>
                    <a:lnTo>
                      <a:pt x="4256" y="742"/>
                    </a:lnTo>
                    <a:lnTo>
                      <a:pt x="4306" y="684"/>
                    </a:lnTo>
                    <a:lnTo>
                      <a:pt x="4355" y="626"/>
                    </a:lnTo>
                    <a:lnTo>
                      <a:pt x="4405" y="568"/>
                    </a:lnTo>
                    <a:lnTo>
                      <a:pt x="4454" y="510"/>
                    </a:lnTo>
                    <a:lnTo>
                      <a:pt x="4504" y="453"/>
                    </a:lnTo>
                    <a:lnTo>
                      <a:pt x="4553" y="396"/>
                    </a:lnTo>
                    <a:lnTo>
                      <a:pt x="4603" y="338"/>
                    </a:lnTo>
                    <a:lnTo>
                      <a:pt x="4652" y="281"/>
                    </a:lnTo>
                    <a:lnTo>
                      <a:pt x="4702" y="225"/>
                    </a:lnTo>
                    <a:lnTo>
                      <a:pt x="4751" y="168"/>
                    </a:lnTo>
                    <a:lnTo>
                      <a:pt x="4801" y="112"/>
                    </a:lnTo>
                    <a:lnTo>
                      <a:pt x="4850" y="56"/>
                    </a:lnTo>
                    <a:lnTo>
                      <a:pt x="4900" y="1"/>
                    </a:lnTo>
                  </a:path>
                </a:pathLst>
              </a:custGeom>
              <a:noFill/>
              <a:ln w="142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164" name="Text Box 129"/>
            <p:cNvSpPr txBox="1">
              <a:spLocks noChangeArrowheads="1"/>
            </p:cNvSpPr>
            <p:nvPr/>
          </p:nvSpPr>
          <p:spPr bwMode="auto">
            <a:xfrm>
              <a:off x="3182" y="1252"/>
              <a:ext cx="958" cy="214"/>
            </a:xfrm>
            <a:prstGeom prst="rect">
              <a:avLst/>
            </a:prstGeom>
            <a:solidFill>
              <a:srgbClr val="FFFFEF"/>
            </a:solidFill>
            <a:ln>
              <a:noFill/>
            </a:ln>
            <a:effectLst/>
            <a:extLs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800"/>
                <a:t> </a:t>
              </a:r>
              <a:r>
                <a:rPr lang="en-US" sz="1800">
                  <a:latin typeface="Symbol" pitchFamily="18" charset="2"/>
                </a:rPr>
                <a:t>e</a:t>
              </a:r>
              <a:r>
                <a:rPr lang="en-US" sz="1800"/>
                <a:t> = </a:t>
              </a:r>
              <a:r>
                <a:rPr lang="en-US" sz="1800" i="1">
                  <a:latin typeface="Times New Roman" pitchFamily="18" charset="0"/>
                </a:rPr>
                <a:t>sin</a:t>
              </a:r>
              <a:r>
                <a:rPr lang="en-US" sz="2000" baseline="30000"/>
                <a:t> </a:t>
              </a:r>
              <a:r>
                <a:rPr lang="en-US" sz="1800"/>
                <a:t>(</a:t>
              </a:r>
              <a:r>
                <a:rPr lang="en-US" sz="1800">
                  <a:latin typeface="Symbol" pitchFamily="18" charset="2"/>
                </a:rPr>
                <a:t>h</a:t>
              </a:r>
              <a:r>
                <a:rPr lang="en-US" sz="2000" baseline="30000"/>
                <a:t>m </a:t>
              </a:r>
              <a:r>
                <a:rPr lang="en-US" sz="1800">
                  <a:latin typeface="Symbol" pitchFamily="18" charset="2"/>
                </a:rPr>
                <a:t>p</a:t>
              </a:r>
              <a:r>
                <a:rPr lang="en-US" sz="1800"/>
                <a:t>)</a:t>
              </a:r>
            </a:p>
          </p:txBody>
        </p:sp>
        <p:sp>
          <p:nvSpPr>
            <p:cNvPr id="5165" name="Text Box 132"/>
            <p:cNvSpPr txBox="1">
              <a:spLocks noChangeArrowheads="1"/>
            </p:cNvSpPr>
            <p:nvPr/>
          </p:nvSpPr>
          <p:spPr bwMode="auto">
            <a:xfrm>
              <a:off x="4373" y="1872"/>
              <a:ext cx="243" cy="231"/>
            </a:xfrm>
            <a:prstGeom prst="rect">
              <a:avLst/>
            </a:prstGeom>
            <a:solidFill>
              <a:srgbClr val="FFFFCC"/>
            </a:solidFill>
            <a:ln>
              <a:noFill/>
            </a:ln>
            <a:effectLst/>
            <a:extLs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800"/>
                <a:t> </a:t>
              </a:r>
              <a:r>
                <a:rPr lang="en-US" sz="1800">
                  <a:latin typeface="Symbol" pitchFamily="18" charset="2"/>
                </a:rPr>
                <a:t>h</a:t>
              </a:r>
              <a:endParaRPr lang="en-US" sz="1800"/>
            </a:p>
          </p:txBody>
        </p:sp>
      </p:grpSp>
      <p:grpSp>
        <p:nvGrpSpPr>
          <p:cNvPr id="293000" name="Group 136"/>
          <p:cNvGrpSpPr>
            <a:grpSpLocks/>
          </p:cNvGrpSpPr>
          <p:nvPr/>
        </p:nvGrpSpPr>
        <p:grpSpPr bwMode="auto">
          <a:xfrm>
            <a:off x="563563" y="3671888"/>
            <a:ext cx="3883025" cy="2797175"/>
            <a:chOff x="355" y="2313"/>
            <a:chExt cx="2446" cy="1762"/>
          </a:xfrm>
        </p:grpSpPr>
        <p:grpSp>
          <p:nvGrpSpPr>
            <p:cNvPr id="5131" name="Group 125"/>
            <p:cNvGrpSpPr>
              <a:grpSpLocks/>
            </p:cNvGrpSpPr>
            <p:nvPr/>
          </p:nvGrpSpPr>
          <p:grpSpPr bwMode="auto">
            <a:xfrm>
              <a:off x="355" y="2313"/>
              <a:ext cx="2446" cy="1762"/>
              <a:chOff x="355" y="2313"/>
              <a:chExt cx="2446" cy="1762"/>
            </a:xfrm>
          </p:grpSpPr>
          <p:sp>
            <p:nvSpPr>
              <p:cNvPr id="5134" name="Rectangle 64"/>
              <p:cNvSpPr>
                <a:spLocks noChangeArrowheads="1"/>
              </p:cNvSpPr>
              <p:nvPr/>
            </p:nvSpPr>
            <p:spPr bwMode="auto">
              <a:xfrm>
                <a:off x="476" y="2350"/>
                <a:ext cx="2264" cy="1617"/>
              </a:xfrm>
              <a:prstGeom prst="rect">
                <a:avLst/>
              </a:prstGeom>
              <a:solidFill>
                <a:srgbClr val="F0E0FF"/>
              </a:solidFill>
              <a:ln w="1588">
                <a:solidFill>
                  <a:srgbClr val="F0E0FF"/>
                </a:solidFill>
                <a:miter lim="800000"/>
                <a:headEnd/>
                <a:tailEnd/>
              </a:ln>
            </p:spPr>
            <p:txBody>
              <a:bodyPr/>
              <a:lstStyle/>
              <a:p>
                <a:endParaRPr lang="en-US"/>
              </a:p>
            </p:txBody>
          </p:sp>
          <p:sp>
            <p:nvSpPr>
              <p:cNvPr id="5135" name="Rectangle 65"/>
              <p:cNvSpPr>
                <a:spLocks noChangeArrowheads="1"/>
              </p:cNvSpPr>
              <p:nvPr/>
            </p:nvSpPr>
            <p:spPr bwMode="auto">
              <a:xfrm>
                <a:off x="1188" y="2450"/>
                <a:ext cx="50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Varabola</a:t>
                </a:r>
                <a:endParaRPr lang="en-US"/>
              </a:p>
            </p:txBody>
          </p:sp>
          <p:sp>
            <p:nvSpPr>
              <p:cNvPr id="5136" name="Line 66"/>
              <p:cNvSpPr>
                <a:spLocks noChangeShapeType="1"/>
              </p:cNvSpPr>
              <p:nvPr/>
            </p:nvSpPr>
            <p:spPr bwMode="auto">
              <a:xfrm flipV="1">
                <a:off x="929" y="2350"/>
                <a:ext cx="1" cy="161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7" name="Line 67"/>
              <p:cNvSpPr>
                <a:spLocks noChangeShapeType="1"/>
              </p:cNvSpPr>
              <p:nvPr/>
            </p:nvSpPr>
            <p:spPr bwMode="auto">
              <a:xfrm flipV="1">
                <a:off x="1381" y="2350"/>
                <a:ext cx="1" cy="161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8" name="Line 68"/>
              <p:cNvSpPr>
                <a:spLocks noChangeShapeType="1"/>
              </p:cNvSpPr>
              <p:nvPr/>
            </p:nvSpPr>
            <p:spPr bwMode="auto">
              <a:xfrm flipV="1">
                <a:off x="1834" y="2350"/>
                <a:ext cx="1" cy="161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9" name="Line 69"/>
              <p:cNvSpPr>
                <a:spLocks noChangeShapeType="1"/>
              </p:cNvSpPr>
              <p:nvPr/>
            </p:nvSpPr>
            <p:spPr bwMode="auto">
              <a:xfrm flipV="1">
                <a:off x="2287" y="2350"/>
                <a:ext cx="1" cy="161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0" name="Line 70"/>
              <p:cNvSpPr>
                <a:spLocks noChangeShapeType="1"/>
              </p:cNvSpPr>
              <p:nvPr/>
            </p:nvSpPr>
            <p:spPr bwMode="auto">
              <a:xfrm flipV="1">
                <a:off x="2740" y="2350"/>
                <a:ext cx="1" cy="161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1" name="Line 71"/>
              <p:cNvSpPr>
                <a:spLocks noChangeShapeType="1"/>
              </p:cNvSpPr>
              <p:nvPr/>
            </p:nvSpPr>
            <p:spPr bwMode="auto">
              <a:xfrm>
                <a:off x="476" y="3967"/>
                <a:ext cx="226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2" name="Rectangle 72"/>
              <p:cNvSpPr>
                <a:spLocks noChangeArrowheads="1"/>
              </p:cNvSpPr>
              <p:nvPr/>
            </p:nvSpPr>
            <p:spPr bwMode="auto">
              <a:xfrm>
                <a:off x="431" y="3999"/>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0.0</a:t>
                </a:r>
                <a:endParaRPr lang="en-US"/>
              </a:p>
            </p:txBody>
          </p:sp>
          <p:sp>
            <p:nvSpPr>
              <p:cNvPr id="5143" name="Rectangle 73"/>
              <p:cNvSpPr>
                <a:spLocks noChangeArrowheads="1"/>
              </p:cNvSpPr>
              <p:nvPr/>
            </p:nvSpPr>
            <p:spPr bwMode="auto">
              <a:xfrm>
                <a:off x="884" y="3999"/>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0.2</a:t>
                </a:r>
                <a:endParaRPr lang="en-US"/>
              </a:p>
            </p:txBody>
          </p:sp>
          <p:sp>
            <p:nvSpPr>
              <p:cNvPr id="5144" name="Rectangle 74"/>
              <p:cNvSpPr>
                <a:spLocks noChangeArrowheads="1"/>
              </p:cNvSpPr>
              <p:nvPr/>
            </p:nvSpPr>
            <p:spPr bwMode="auto">
              <a:xfrm>
                <a:off x="1337" y="3999"/>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0.4</a:t>
                </a:r>
                <a:endParaRPr lang="en-US"/>
              </a:p>
            </p:txBody>
          </p:sp>
          <p:sp>
            <p:nvSpPr>
              <p:cNvPr id="5145" name="Rectangle 75"/>
              <p:cNvSpPr>
                <a:spLocks noChangeArrowheads="1"/>
              </p:cNvSpPr>
              <p:nvPr/>
            </p:nvSpPr>
            <p:spPr bwMode="auto">
              <a:xfrm>
                <a:off x="1790" y="3999"/>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0.6</a:t>
                </a:r>
                <a:endParaRPr lang="en-US"/>
              </a:p>
            </p:txBody>
          </p:sp>
          <p:sp>
            <p:nvSpPr>
              <p:cNvPr id="5146" name="Rectangle 76"/>
              <p:cNvSpPr>
                <a:spLocks noChangeArrowheads="1"/>
              </p:cNvSpPr>
              <p:nvPr/>
            </p:nvSpPr>
            <p:spPr bwMode="auto">
              <a:xfrm>
                <a:off x="2243" y="3999"/>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0.8</a:t>
                </a:r>
                <a:endParaRPr lang="en-US"/>
              </a:p>
            </p:txBody>
          </p:sp>
          <p:sp>
            <p:nvSpPr>
              <p:cNvPr id="5147" name="Rectangle 77"/>
              <p:cNvSpPr>
                <a:spLocks noChangeArrowheads="1"/>
              </p:cNvSpPr>
              <p:nvPr/>
            </p:nvSpPr>
            <p:spPr bwMode="auto">
              <a:xfrm>
                <a:off x="2696" y="3999"/>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1.0</a:t>
                </a:r>
                <a:endParaRPr lang="en-US"/>
              </a:p>
            </p:txBody>
          </p:sp>
          <p:sp>
            <p:nvSpPr>
              <p:cNvPr id="5148" name="Line 78"/>
              <p:cNvSpPr>
                <a:spLocks noChangeShapeType="1"/>
              </p:cNvSpPr>
              <p:nvPr/>
            </p:nvSpPr>
            <p:spPr bwMode="auto">
              <a:xfrm>
                <a:off x="476" y="3644"/>
                <a:ext cx="2264"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9" name="Line 79"/>
              <p:cNvSpPr>
                <a:spLocks noChangeShapeType="1"/>
              </p:cNvSpPr>
              <p:nvPr/>
            </p:nvSpPr>
            <p:spPr bwMode="auto">
              <a:xfrm>
                <a:off x="476" y="3320"/>
                <a:ext cx="2264"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0" name="Line 80"/>
              <p:cNvSpPr>
                <a:spLocks noChangeShapeType="1"/>
              </p:cNvSpPr>
              <p:nvPr/>
            </p:nvSpPr>
            <p:spPr bwMode="auto">
              <a:xfrm>
                <a:off x="476" y="2997"/>
                <a:ext cx="2264"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1" name="Line 81"/>
              <p:cNvSpPr>
                <a:spLocks noChangeShapeType="1"/>
              </p:cNvSpPr>
              <p:nvPr/>
            </p:nvSpPr>
            <p:spPr bwMode="auto">
              <a:xfrm>
                <a:off x="476" y="2673"/>
                <a:ext cx="2264"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2" name="Line 82"/>
              <p:cNvSpPr>
                <a:spLocks noChangeShapeType="1"/>
              </p:cNvSpPr>
              <p:nvPr/>
            </p:nvSpPr>
            <p:spPr bwMode="auto">
              <a:xfrm>
                <a:off x="476" y="2350"/>
                <a:ext cx="2264"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3" name="Line 83"/>
              <p:cNvSpPr>
                <a:spLocks noChangeShapeType="1"/>
              </p:cNvSpPr>
              <p:nvPr/>
            </p:nvSpPr>
            <p:spPr bwMode="auto">
              <a:xfrm flipV="1">
                <a:off x="476" y="2350"/>
                <a:ext cx="1" cy="16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4" name="Rectangle 84"/>
              <p:cNvSpPr>
                <a:spLocks noChangeArrowheads="1"/>
              </p:cNvSpPr>
              <p:nvPr/>
            </p:nvSpPr>
            <p:spPr bwMode="auto">
              <a:xfrm>
                <a:off x="355" y="3931"/>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0.0</a:t>
                </a:r>
                <a:endParaRPr lang="en-US"/>
              </a:p>
            </p:txBody>
          </p:sp>
          <p:sp>
            <p:nvSpPr>
              <p:cNvPr id="5155" name="Rectangle 85"/>
              <p:cNvSpPr>
                <a:spLocks noChangeArrowheads="1"/>
              </p:cNvSpPr>
              <p:nvPr/>
            </p:nvSpPr>
            <p:spPr bwMode="auto">
              <a:xfrm>
                <a:off x="355" y="3607"/>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0.2</a:t>
                </a:r>
                <a:endParaRPr lang="en-US"/>
              </a:p>
            </p:txBody>
          </p:sp>
          <p:sp>
            <p:nvSpPr>
              <p:cNvPr id="5156" name="Rectangle 86"/>
              <p:cNvSpPr>
                <a:spLocks noChangeArrowheads="1"/>
              </p:cNvSpPr>
              <p:nvPr/>
            </p:nvSpPr>
            <p:spPr bwMode="auto">
              <a:xfrm>
                <a:off x="355" y="3284"/>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0.4</a:t>
                </a:r>
                <a:endParaRPr lang="en-US"/>
              </a:p>
            </p:txBody>
          </p:sp>
          <p:sp>
            <p:nvSpPr>
              <p:cNvPr id="5157" name="Rectangle 87"/>
              <p:cNvSpPr>
                <a:spLocks noChangeArrowheads="1"/>
              </p:cNvSpPr>
              <p:nvPr/>
            </p:nvSpPr>
            <p:spPr bwMode="auto">
              <a:xfrm>
                <a:off x="355" y="2960"/>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0.6</a:t>
                </a:r>
                <a:endParaRPr lang="en-US"/>
              </a:p>
            </p:txBody>
          </p:sp>
          <p:sp>
            <p:nvSpPr>
              <p:cNvPr id="5158" name="Rectangle 88"/>
              <p:cNvSpPr>
                <a:spLocks noChangeArrowheads="1"/>
              </p:cNvSpPr>
              <p:nvPr/>
            </p:nvSpPr>
            <p:spPr bwMode="auto">
              <a:xfrm>
                <a:off x="355" y="2637"/>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0.8</a:t>
                </a:r>
                <a:endParaRPr lang="en-US"/>
              </a:p>
            </p:txBody>
          </p:sp>
          <p:sp>
            <p:nvSpPr>
              <p:cNvPr id="5159" name="Rectangle 89"/>
              <p:cNvSpPr>
                <a:spLocks noChangeArrowheads="1"/>
              </p:cNvSpPr>
              <p:nvPr/>
            </p:nvSpPr>
            <p:spPr bwMode="auto">
              <a:xfrm>
                <a:off x="355" y="2313"/>
                <a:ext cx="105"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1.0</a:t>
                </a:r>
                <a:endParaRPr lang="en-US"/>
              </a:p>
            </p:txBody>
          </p:sp>
          <p:sp>
            <p:nvSpPr>
              <p:cNvPr id="5160" name="Freeform 90"/>
              <p:cNvSpPr>
                <a:spLocks/>
              </p:cNvSpPr>
              <p:nvPr/>
            </p:nvSpPr>
            <p:spPr bwMode="auto">
              <a:xfrm flipV="1">
                <a:off x="476" y="2350"/>
                <a:ext cx="2264" cy="1617"/>
              </a:xfrm>
              <a:custGeom>
                <a:avLst/>
                <a:gdLst>
                  <a:gd name="T0" fmla="*/ 0 w 4900"/>
                  <a:gd name="T1" fmla="*/ 0 h 3500"/>
                  <a:gd name="T2" fmla="*/ 1 w 4900"/>
                  <a:gd name="T3" fmla="*/ 0 h 3500"/>
                  <a:gd name="T4" fmla="*/ 2 w 4900"/>
                  <a:gd name="T5" fmla="*/ 0 h 3500"/>
                  <a:gd name="T6" fmla="*/ 3 w 4900"/>
                  <a:gd name="T7" fmla="*/ 0 h 3500"/>
                  <a:gd name="T8" fmla="*/ 4 w 4900"/>
                  <a:gd name="T9" fmla="*/ 0 h 3500"/>
                  <a:gd name="T10" fmla="*/ 6 w 4900"/>
                  <a:gd name="T11" fmla="*/ 0 h 3500"/>
                  <a:gd name="T12" fmla="*/ 6 w 4900"/>
                  <a:gd name="T13" fmla="*/ 0 h 3500"/>
                  <a:gd name="T14" fmla="*/ 7 w 4900"/>
                  <a:gd name="T15" fmla="*/ 1 h 3500"/>
                  <a:gd name="T16" fmla="*/ 8 w 4900"/>
                  <a:gd name="T17" fmla="*/ 1 h 3500"/>
                  <a:gd name="T18" fmla="*/ 9 w 4900"/>
                  <a:gd name="T19" fmla="*/ 1 h 3500"/>
                  <a:gd name="T20" fmla="*/ 10 w 4900"/>
                  <a:gd name="T21" fmla="*/ 1 h 3500"/>
                  <a:gd name="T22" fmla="*/ 11 w 4900"/>
                  <a:gd name="T23" fmla="*/ 2 h 3500"/>
                  <a:gd name="T24" fmla="*/ 12 w 4900"/>
                  <a:gd name="T25" fmla="*/ 2 h 3500"/>
                  <a:gd name="T26" fmla="*/ 13 w 4900"/>
                  <a:gd name="T27" fmla="*/ 3 h 3500"/>
                  <a:gd name="T28" fmla="*/ 14 w 4900"/>
                  <a:gd name="T29" fmla="*/ 3 h 3500"/>
                  <a:gd name="T30" fmla="*/ 15 w 4900"/>
                  <a:gd name="T31" fmla="*/ 3 h 3500"/>
                  <a:gd name="T32" fmla="*/ 16 w 4900"/>
                  <a:gd name="T33" fmla="*/ 4 h 3500"/>
                  <a:gd name="T34" fmla="*/ 17 w 4900"/>
                  <a:gd name="T35" fmla="*/ 4 h 3500"/>
                  <a:gd name="T36" fmla="*/ 18 w 4900"/>
                  <a:gd name="T37" fmla="*/ 5 h 3500"/>
                  <a:gd name="T38" fmla="*/ 19 w 4900"/>
                  <a:gd name="T39" fmla="*/ 6 h 3500"/>
                  <a:gd name="T40" fmla="*/ 20 w 4900"/>
                  <a:gd name="T41" fmla="*/ 6 h 3500"/>
                  <a:gd name="T42" fmla="*/ 21 w 4900"/>
                  <a:gd name="T43" fmla="*/ 6 h 3500"/>
                  <a:gd name="T44" fmla="*/ 22 w 4900"/>
                  <a:gd name="T45" fmla="*/ 7 h 3500"/>
                  <a:gd name="T46" fmla="*/ 23 w 4900"/>
                  <a:gd name="T47" fmla="*/ 8 h 3500"/>
                  <a:gd name="T48" fmla="*/ 24 w 4900"/>
                  <a:gd name="T49" fmla="*/ 8 h 3500"/>
                  <a:gd name="T50" fmla="*/ 24 w 4900"/>
                  <a:gd name="T51" fmla="*/ 9 h 3500"/>
                  <a:gd name="T52" fmla="*/ 25 w 4900"/>
                  <a:gd name="T53" fmla="*/ 10 h 3500"/>
                  <a:gd name="T54" fmla="*/ 26 w 4900"/>
                  <a:gd name="T55" fmla="*/ 11 h 3500"/>
                  <a:gd name="T56" fmla="*/ 27 w 4900"/>
                  <a:gd name="T57" fmla="*/ 11 h 3500"/>
                  <a:gd name="T58" fmla="*/ 28 w 4900"/>
                  <a:gd name="T59" fmla="*/ 12 h 3500"/>
                  <a:gd name="T60" fmla="*/ 30 w 4900"/>
                  <a:gd name="T61" fmla="*/ 13 h 3500"/>
                  <a:gd name="T62" fmla="*/ 30 w 4900"/>
                  <a:gd name="T63" fmla="*/ 14 h 3500"/>
                  <a:gd name="T64" fmla="*/ 31 w 4900"/>
                  <a:gd name="T65" fmla="*/ 15 h 3500"/>
                  <a:gd name="T66" fmla="*/ 32 w 4900"/>
                  <a:gd name="T67" fmla="*/ 16 h 3500"/>
                  <a:gd name="T68" fmla="*/ 33 w 4900"/>
                  <a:gd name="T69" fmla="*/ 17 h 3500"/>
                  <a:gd name="T70" fmla="*/ 34 w 4900"/>
                  <a:gd name="T71" fmla="*/ 18 h 3500"/>
                  <a:gd name="T72" fmla="*/ 35 w 4900"/>
                  <a:gd name="T73" fmla="*/ 18 h 3500"/>
                  <a:gd name="T74" fmla="*/ 36 w 4900"/>
                  <a:gd name="T75" fmla="*/ 19 h 3500"/>
                  <a:gd name="T76" fmla="*/ 37 w 4900"/>
                  <a:gd name="T77" fmla="*/ 21 h 3500"/>
                  <a:gd name="T78" fmla="*/ 38 w 4900"/>
                  <a:gd name="T79" fmla="*/ 22 h 3500"/>
                  <a:gd name="T80" fmla="*/ 39 w 4900"/>
                  <a:gd name="T81" fmla="*/ 23 h 3500"/>
                  <a:gd name="T82" fmla="*/ 40 w 4900"/>
                  <a:gd name="T83" fmla="*/ 24 h 3500"/>
                  <a:gd name="T84" fmla="*/ 41 w 4900"/>
                  <a:gd name="T85" fmla="*/ 25 h 3500"/>
                  <a:gd name="T86" fmla="*/ 42 w 4900"/>
                  <a:gd name="T87" fmla="*/ 26 h 3500"/>
                  <a:gd name="T88" fmla="*/ 43 w 4900"/>
                  <a:gd name="T89" fmla="*/ 28 h 3500"/>
                  <a:gd name="T90" fmla="*/ 44 w 4900"/>
                  <a:gd name="T91" fmla="*/ 29 h 3500"/>
                  <a:gd name="T92" fmla="*/ 45 w 4900"/>
                  <a:gd name="T93" fmla="*/ 30 h 3500"/>
                  <a:gd name="T94" fmla="*/ 46 w 4900"/>
                  <a:gd name="T95" fmla="*/ 31 h 3500"/>
                  <a:gd name="T96" fmla="*/ 47 w 4900"/>
                  <a:gd name="T97" fmla="*/ 33 h 3500"/>
                  <a:gd name="T98" fmla="*/ 48 w 4900"/>
                  <a:gd name="T99" fmla="*/ 34 h 35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00" h="3500">
                    <a:moveTo>
                      <a:pt x="0" y="0"/>
                    </a:moveTo>
                    <a:lnTo>
                      <a:pt x="49" y="1"/>
                    </a:lnTo>
                    <a:lnTo>
                      <a:pt x="98" y="2"/>
                    </a:lnTo>
                    <a:lnTo>
                      <a:pt x="148" y="4"/>
                    </a:lnTo>
                    <a:lnTo>
                      <a:pt x="197" y="6"/>
                    </a:lnTo>
                    <a:lnTo>
                      <a:pt x="247" y="9"/>
                    </a:lnTo>
                    <a:lnTo>
                      <a:pt x="296" y="13"/>
                    </a:lnTo>
                    <a:lnTo>
                      <a:pt x="346" y="18"/>
                    </a:lnTo>
                    <a:lnTo>
                      <a:pt x="395" y="23"/>
                    </a:lnTo>
                    <a:lnTo>
                      <a:pt x="445" y="29"/>
                    </a:lnTo>
                    <a:lnTo>
                      <a:pt x="494" y="36"/>
                    </a:lnTo>
                    <a:lnTo>
                      <a:pt x="544" y="44"/>
                    </a:lnTo>
                    <a:lnTo>
                      <a:pt x="593" y="52"/>
                    </a:lnTo>
                    <a:lnTo>
                      <a:pt x="643" y="61"/>
                    </a:lnTo>
                    <a:lnTo>
                      <a:pt x="692" y="70"/>
                    </a:lnTo>
                    <a:lnTo>
                      <a:pt x="742" y="81"/>
                    </a:lnTo>
                    <a:lnTo>
                      <a:pt x="791" y="92"/>
                    </a:lnTo>
                    <a:lnTo>
                      <a:pt x="841" y="104"/>
                    </a:lnTo>
                    <a:lnTo>
                      <a:pt x="890" y="116"/>
                    </a:lnTo>
                    <a:lnTo>
                      <a:pt x="940" y="129"/>
                    </a:lnTo>
                    <a:lnTo>
                      <a:pt x="989" y="143"/>
                    </a:lnTo>
                    <a:lnTo>
                      <a:pt x="1039" y="158"/>
                    </a:lnTo>
                    <a:lnTo>
                      <a:pt x="1088" y="173"/>
                    </a:lnTo>
                    <a:lnTo>
                      <a:pt x="1138" y="189"/>
                    </a:lnTo>
                    <a:lnTo>
                      <a:pt x="1187" y="206"/>
                    </a:lnTo>
                    <a:lnTo>
                      <a:pt x="1237" y="224"/>
                    </a:lnTo>
                    <a:lnTo>
                      <a:pt x="1286" y="242"/>
                    </a:lnTo>
                    <a:lnTo>
                      <a:pt x="1336" y="261"/>
                    </a:lnTo>
                    <a:lnTo>
                      <a:pt x="1385" y="280"/>
                    </a:lnTo>
                    <a:lnTo>
                      <a:pt x="1435" y="301"/>
                    </a:lnTo>
                    <a:lnTo>
                      <a:pt x="1484" y="322"/>
                    </a:lnTo>
                    <a:lnTo>
                      <a:pt x="1534" y="344"/>
                    </a:lnTo>
                    <a:lnTo>
                      <a:pt x="1583" y="366"/>
                    </a:lnTo>
                    <a:lnTo>
                      <a:pt x="1633" y="389"/>
                    </a:lnTo>
                    <a:lnTo>
                      <a:pt x="1682" y="413"/>
                    </a:lnTo>
                    <a:lnTo>
                      <a:pt x="1732" y="438"/>
                    </a:lnTo>
                    <a:lnTo>
                      <a:pt x="1781" y="463"/>
                    </a:lnTo>
                    <a:lnTo>
                      <a:pt x="1831" y="489"/>
                    </a:lnTo>
                    <a:lnTo>
                      <a:pt x="1880" y="516"/>
                    </a:lnTo>
                    <a:lnTo>
                      <a:pt x="1930" y="544"/>
                    </a:lnTo>
                    <a:lnTo>
                      <a:pt x="1979" y="572"/>
                    </a:lnTo>
                    <a:lnTo>
                      <a:pt x="2029" y="601"/>
                    </a:lnTo>
                    <a:lnTo>
                      <a:pt x="2078" y="630"/>
                    </a:lnTo>
                    <a:lnTo>
                      <a:pt x="2128" y="661"/>
                    </a:lnTo>
                    <a:lnTo>
                      <a:pt x="2177" y="692"/>
                    </a:lnTo>
                    <a:lnTo>
                      <a:pt x="2227" y="724"/>
                    </a:lnTo>
                    <a:lnTo>
                      <a:pt x="2276" y="756"/>
                    </a:lnTo>
                    <a:lnTo>
                      <a:pt x="2326" y="789"/>
                    </a:lnTo>
                    <a:lnTo>
                      <a:pt x="2375" y="823"/>
                    </a:lnTo>
                    <a:lnTo>
                      <a:pt x="2425" y="858"/>
                    </a:lnTo>
                    <a:lnTo>
                      <a:pt x="2474" y="893"/>
                    </a:lnTo>
                    <a:lnTo>
                      <a:pt x="2524" y="929"/>
                    </a:lnTo>
                    <a:lnTo>
                      <a:pt x="2573" y="966"/>
                    </a:lnTo>
                    <a:lnTo>
                      <a:pt x="2623" y="1004"/>
                    </a:lnTo>
                    <a:lnTo>
                      <a:pt x="2672" y="1042"/>
                    </a:lnTo>
                    <a:lnTo>
                      <a:pt x="2722" y="1081"/>
                    </a:lnTo>
                    <a:lnTo>
                      <a:pt x="2771" y="1120"/>
                    </a:lnTo>
                    <a:lnTo>
                      <a:pt x="2821" y="1161"/>
                    </a:lnTo>
                    <a:lnTo>
                      <a:pt x="2870" y="1202"/>
                    </a:lnTo>
                    <a:lnTo>
                      <a:pt x="2920" y="1244"/>
                    </a:lnTo>
                    <a:lnTo>
                      <a:pt x="2969" y="1286"/>
                    </a:lnTo>
                    <a:lnTo>
                      <a:pt x="3019" y="1329"/>
                    </a:lnTo>
                    <a:lnTo>
                      <a:pt x="3068" y="1373"/>
                    </a:lnTo>
                    <a:lnTo>
                      <a:pt x="3118" y="1418"/>
                    </a:lnTo>
                    <a:lnTo>
                      <a:pt x="3167" y="1463"/>
                    </a:lnTo>
                    <a:lnTo>
                      <a:pt x="3217" y="1509"/>
                    </a:lnTo>
                    <a:lnTo>
                      <a:pt x="3266" y="1556"/>
                    </a:lnTo>
                    <a:lnTo>
                      <a:pt x="3316" y="1604"/>
                    </a:lnTo>
                    <a:lnTo>
                      <a:pt x="3365" y="1652"/>
                    </a:lnTo>
                    <a:lnTo>
                      <a:pt x="3415" y="1701"/>
                    </a:lnTo>
                    <a:lnTo>
                      <a:pt x="3464" y="1750"/>
                    </a:lnTo>
                    <a:lnTo>
                      <a:pt x="3514" y="1801"/>
                    </a:lnTo>
                    <a:lnTo>
                      <a:pt x="3563" y="1852"/>
                    </a:lnTo>
                    <a:lnTo>
                      <a:pt x="3613" y="1904"/>
                    </a:lnTo>
                    <a:lnTo>
                      <a:pt x="3662" y="1956"/>
                    </a:lnTo>
                    <a:lnTo>
                      <a:pt x="3712" y="2009"/>
                    </a:lnTo>
                    <a:lnTo>
                      <a:pt x="3761" y="2063"/>
                    </a:lnTo>
                    <a:lnTo>
                      <a:pt x="3811" y="2118"/>
                    </a:lnTo>
                    <a:lnTo>
                      <a:pt x="3860" y="2173"/>
                    </a:lnTo>
                    <a:lnTo>
                      <a:pt x="3910" y="2229"/>
                    </a:lnTo>
                    <a:lnTo>
                      <a:pt x="3959" y="2286"/>
                    </a:lnTo>
                    <a:lnTo>
                      <a:pt x="4009" y="2343"/>
                    </a:lnTo>
                    <a:lnTo>
                      <a:pt x="4058" y="2402"/>
                    </a:lnTo>
                    <a:lnTo>
                      <a:pt x="4108" y="2461"/>
                    </a:lnTo>
                    <a:lnTo>
                      <a:pt x="4157" y="2520"/>
                    </a:lnTo>
                    <a:lnTo>
                      <a:pt x="4207" y="2581"/>
                    </a:lnTo>
                    <a:lnTo>
                      <a:pt x="4256" y="2642"/>
                    </a:lnTo>
                    <a:lnTo>
                      <a:pt x="4306" y="2703"/>
                    </a:lnTo>
                    <a:lnTo>
                      <a:pt x="4355" y="2766"/>
                    </a:lnTo>
                    <a:lnTo>
                      <a:pt x="4405" y="2829"/>
                    </a:lnTo>
                    <a:lnTo>
                      <a:pt x="4454" y="2893"/>
                    </a:lnTo>
                    <a:lnTo>
                      <a:pt x="4504" y="2958"/>
                    </a:lnTo>
                    <a:lnTo>
                      <a:pt x="4553" y="3023"/>
                    </a:lnTo>
                    <a:lnTo>
                      <a:pt x="4603" y="3089"/>
                    </a:lnTo>
                    <a:lnTo>
                      <a:pt x="4652" y="3156"/>
                    </a:lnTo>
                    <a:lnTo>
                      <a:pt x="4702" y="3223"/>
                    </a:lnTo>
                    <a:lnTo>
                      <a:pt x="4751" y="3292"/>
                    </a:lnTo>
                    <a:lnTo>
                      <a:pt x="4801" y="3361"/>
                    </a:lnTo>
                    <a:lnTo>
                      <a:pt x="4850" y="3430"/>
                    </a:lnTo>
                    <a:lnTo>
                      <a:pt x="4900" y="3500"/>
                    </a:lnTo>
                  </a:path>
                </a:pathLst>
              </a:custGeom>
              <a:noFill/>
              <a:ln w="14288">
                <a:solidFill>
                  <a:srgbClr val="4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1" name="Freeform 91"/>
              <p:cNvSpPr>
                <a:spLocks/>
              </p:cNvSpPr>
              <p:nvPr/>
            </p:nvSpPr>
            <p:spPr bwMode="auto">
              <a:xfrm flipV="1">
                <a:off x="476" y="2350"/>
                <a:ext cx="2264" cy="1617"/>
              </a:xfrm>
              <a:custGeom>
                <a:avLst/>
                <a:gdLst>
                  <a:gd name="T0" fmla="*/ 0 w 4900"/>
                  <a:gd name="T1" fmla="*/ 0 h 3500"/>
                  <a:gd name="T2" fmla="*/ 1 w 4900"/>
                  <a:gd name="T3" fmla="*/ 1 h 3500"/>
                  <a:gd name="T4" fmla="*/ 2 w 4900"/>
                  <a:gd name="T5" fmla="*/ 2 h 3500"/>
                  <a:gd name="T6" fmla="*/ 3 w 4900"/>
                  <a:gd name="T7" fmla="*/ 2 h 3500"/>
                  <a:gd name="T8" fmla="*/ 4 w 4900"/>
                  <a:gd name="T9" fmla="*/ 3 h 3500"/>
                  <a:gd name="T10" fmla="*/ 6 w 4900"/>
                  <a:gd name="T11" fmla="*/ 4 h 3500"/>
                  <a:gd name="T12" fmla="*/ 6 w 4900"/>
                  <a:gd name="T13" fmla="*/ 5 h 3500"/>
                  <a:gd name="T14" fmla="*/ 7 w 4900"/>
                  <a:gd name="T15" fmla="*/ 5 h 3500"/>
                  <a:gd name="T16" fmla="*/ 8 w 4900"/>
                  <a:gd name="T17" fmla="*/ 6 h 3500"/>
                  <a:gd name="T18" fmla="*/ 9 w 4900"/>
                  <a:gd name="T19" fmla="*/ 6 h 3500"/>
                  <a:gd name="T20" fmla="*/ 10 w 4900"/>
                  <a:gd name="T21" fmla="*/ 7 h 3500"/>
                  <a:gd name="T22" fmla="*/ 11 w 4900"/>
                  <a:gd name="T23" fmla="*/ 8 h 3500"/>
                  <a:gd name="T24" fmla="*/ 12 w 4900"/>
                  <a:gd name="T25" fmla="*/ 8 h 3500"/>
                  <a:gd name="T26" fmla="*/ 13 w 4900"/>
                  <a:gd name="T27" fmla="*/ 9 h 3500"/>
                  <a:gd name="T28" fmla="*/ 14 w 4900"/>
                  <a:gd name="T29" fmla="*/ 10 h 3500"/>
                  <a:gd name="T30" fmla="*/ 15 w 4900"/>
                  <a:gd name="T31" fmla="*/ 11 h 3500"/>
                  <a:gd name="T32" fmla="*/ 16 w 4900"/>
                  <a:gd name="T33" fmla="*/ 11 h 3500"/>
                  <a:gd name="T34" fmla="*/ 17 w 4900"/>
                  <a:gd name="T35" fmla="*/ 12 h 3500"/>
                  <a:gd name="T36" fmla="*/ 18 w 4900"/>
                  <a:gd name="T37" fmla="*/ 13 h 3500"/>
                  <a:gd name="T38" fmla="*/ 19 w 4900"/>
                  <a:gd name="T39" fmla="*/ 13 h 3500"/>
                  <a:gd name="T40" fmla="*/ 20 w 4900"/>
                  <a:gd name="T41" fmla="*/ 14 h 3500"/>
                  <a:gd name="T42" fmla="*/ 21 w 4900"/>
                  <a:gd name="T43" fmla="*/ 15 h 3500"/>
                  <a:gd name="T44" fmla="*/ 22 w 4900"/>
                  <a:gd name="T45" fmla="*/ 16 h 3500"/>
                  <a:gd name="T46" fmla="*/ 23 w 4900"/>
                  <a:gd name="T47" fmla="*/ 16 h 3500"/>
                  <a:gd name="T48" fmla="*/ 24 w 4900"/>
                  <a:gd name="T49" fmla="*/ 17 h 3500"/>
                  <a:gd name="T50" fmla="*/ 24 w 4900"/>
                  <a:gd name="T51" fmla="*/ 18 h 3500"/>
                  <a:gd name="T52" fmla="*/ 25 w 4900"/>
                  <a:gd name="T53" fmla="*/ 18 h 3500"/>
                  <a:gd name="T54" fmla="*/ 26 w 4900"/>
                  <a:gd name="T55" fmla="*/ 19 h 3500"/>
                  <a:gd name="T56" fmla="*/ 27 w 4900"/>
                  <a:gd name="T57" fmla="*/ 20 h 3500"/>
                  <a:gd name="T58" fmla="*/ 28 w 4900"/>
                  <a:gd name="T59" fmla="*/ 20 h 3500"/>
                  <a:gd name="T60" fmla="*/ 30 w 4900"/>
                  <a:gd name="T61" fmla="*/ 21 h 3500"/>
                  <a:gd name="T62" fmla="*/ 30 w 4900"/>
                  <a:gd name="T63" fmla="*/ 22 h 3500"/>
                  <a:gd name="T64" fmla="*/ 31 w 4900"/>
                  <a:gd name="T65" fmla="*/ 23 h 3500"/>
                  <a:gd name="T66" fmla="*/ 32 w 4900"/>
                  <a:gd name="T67" fmla="*/ 23 h 3500"/>
                  <a:gd name="T68" fmla="*/ 33 w 4900"/>
                  <a:gd name="T69" fmla="*/ 24 h 3500"/>
                  <a:gd name="T70" fmla="*/ 34 w 4900"/>
                  <a:gd name="T71" fmla="*/ 24 h 3500"/>
                  <a:gd name="T72" fmla="*/ 35 w 4900"/>
                  <a:gd name="T73" fmla="*/ 25 h 3500"/>
                  <a:gd name="T74" fmla="*/ 36 w 4900"/>
                  <a:gd name="T75" fmla="*/ 26 h 3500"/>
                  <a:gd name="T76" fmla="*/ 37 w 4900"/>
                  <a:gd name="T77" fmla="*/ 26 h 3500"/>
                  <a:gd name="T78" fmla="*/ 38 w 4900"/>
                  <a:gd name="T79" fmla="*/ 27 h 3500"/>
                  <a:gd name="T80" fmla="*/ 39 w 4900"/>
                  <a:gd name="T81" fmla="*/ 28 h 3500"/>
                  <a:gd name="T82" fmla="*/ 40 w 4900"/>
                  <a:gd name="T83" fmla="*/ 29 h 3500"/>
                  <a:gd name="T84" fmla="*/ 41 w 4900"/>
                  <a:gd name="T85" fmla="*/ 29 h 3500"/>
                  <a:gd name="T86" fmla="*/ 42 w 4900"/>
                  <a:gd name="T87" fmla="*/ 30 h 3500"/>
                  <a:gd name="T88" fmla="*/ 43 w 4900"/>
                  <a:gd name="T89" fmla="*/ 30 h 3500"/>
                  <a:gd name="T90" fmla="*/ 44 w 4900"/>
                  <a:gd name="T91" fmla="*/ 31 h 3500"/>
                  <a:gd name="T92" fmla="*/ 45 w 4900"/>
                  <a:gd name="T93" fmla="*/ 32 h 3500"/>
                  <a:gd name="T94" fmla="*/ 46 w 4900"/>
                  <a:gd name="T95" fmla="*/ 33 h 3500"/>
                  <a:gd name="T96" fmla="*/ 47 w 4900"/>
                  <a:gd name="T97" fmla="*/ 33 h 3500"/>
                  <a:gd name="T98" fmla="*/ 48 w 4900"/>
                  <a:gd name="T99" fmla="*/ 34 h 35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00" h="3500">
                    <a:moveTo>
                      <a:pt x="0" y="0"/>
                    </a:moveTo>
                    <a:lnTo>
                      <a:pt x="49" y="36"/>
                    </a:lnTo>
                    <a:lnTo>
                      <a:pt x="98" y="71"/>
                    </a:lnTo>
                    <a:lnTo>
                      <a:pt x="148" y="107"/>
                    </a:lnTo>
                    <a:lnTo>
                      <a:pt x="197" y="142"/>
                    </a:lnTo>
                    <a:lnTo>
                      <a:pt x="247" y="177"/>
                    </a:lnTo>
                    <a:lnTo>
                      <a:pt x="296" y="213"/>
                    </a:lnTo>
                    <a:lnTo>
                      <a:pt x="346" y="248"/>
                    </a:lnTo>
                    <a:lnTo>
                      <a:pt x="395" y="283"/>
                    </a:lnTo>
                    <a:lnTo>
                      <a:pt x="445" y="319"/>
                    </a:lnTo>
                    <a:lnTo>
                      <a:pt x="494" y="354"/>
                    </a:lnTo>
                    <a:lnTo>
                      <a:pt x="544" y="389"/>
                    </a:lnTo>
                    <a:lnTo>
                      <a:pt x="593" y="425"/>
                    </a:lnTo>
                    <a:lnTo>
                      <a:pt x="643" y="460"/>
                    </a:lnTo>
                    <a:lnTo>
                      <a:pt x="692" y="495"/>
                    </a:lnTo>
                    <a:lnTo>
                      <a:pt x="742" y="531"/>
                    </a:lnTo>
                    <a:lnTo>
                      <a:pt x="791" y="566"/>
                    </a:lnTo>
                    <a:lnTo>
                      <a:pt x="841" y="602"/>
                    </a:lnTo>
                    <a:lnTo>
                      <a:pt x="890" y="637"/>
                    </a:lnTo>
                    <a:lnTo>
                      <a:pt x="940" y="672"/>
                    </a:lnTo>
                    <a:lnTo>
                      <a:pt x="989" y="708"/>
                    </a:lnTo>
                    <a:lnTo>
                      <a:pt x="1039" y="743"/>
                    </a:lnTo>
                    <a:lnTo>
                      <a:pt x="1088" y="778"/>
                    </a:lnTo>
                    <a:lnTo>
                      <a:pt x="1138" y="814"/>
                    </a:lnTo>
                    <a:lnTo>
                      <a:pt x="1187" y="849"/>
                    </a:lnTo>
                    <a:lnTo>
                      <a:pt x="1237" y="884"/>
                    </a:lnTo>
                    <a:lnTo>
                      <a:pt x="1286" y="920"/>
                    </a:lnTo>
                    <a:lnTo>
                      <a:pt x="1336" y="955"/>
                    </a:lnTo>
                    <a:lnTo>
                      <a:pt x="1385" y="990"/>
                    </a:lnTo>
                    <a:lnTo>
                      <a:pt x="1435" y="1026"/>
                    </a:lnTo>
                    <a:lnTo>
                      <a:pt x="1484" y="1061"/>
                    </a:lnTo>
                    <a:lnTo>
                      <a:pt x="1534" y="1096"/>
                    </a:lnTo>
                    <a:lnTo>
                      <a:pt x="1583" y="1132"/>
                    </a:lnTo>
                    <a:lnTo>
                      <a:pt x="1633" y="1167"/>
                    </a:lnTo>
                    <a:lnTo>
                      <a:pt x="1682" y="1203"/>
                    </a:lnTo>
                    <a:lnTo>
                      <a:pt x="1732" y="1238"/>
                    </a:lnTo>
                    <a:lnTo>
                      <a:pt x="1781" y="1273"/>
                    </a:lnTo>
                    <a:lnTo>
                      <a:pt x="1831" y="1309"/>
                    </a:lnTo>
                    <a:lnTo>
                      <a:pt x="1880" y="1344"/>
                    </a:lnTo>
                    <a:lnTo>
                      <a:pt x="1930" y="1379"/>
                    </a:lnTo>
                    <a:lnTo>
                      <a:pt x="1979" y="1415"/>
                    </a:lnTo>
                    <a:lnTo>
                      <a:pt x="2029" y="1450"/>
                    </a:lnTo>
                    <a:lnTo>
                      <a:pt x="2078" y="1485"/>
                    </a:lnTo>
                    <a:lnTo>
                      <a:pt x="2128" y="1521"/>
                    </a:lnTo>
                    <a:lnTo>
                      <a:pt x="2177" y="1556"/>
                    </a:lnTo>
                    <a:lnTo>
                      <a:pt x="2227" y="1591"/>
                    </a:lnTo>
                    <a:lnTo>
                      <a:pt x="2276" y="1627"/>
                    </a:lnTo>
                    <a:lnTo>
                      <a:pt x="2326" y="1662"/>
                    </a:lnTo>
                    <a:lnTo>
                      <a:pt x="2375" y="1697"/>
                    </a:lnTo>
                    <a:lnTo>
                      <a:pt x="2425" y="1733"/>
                    </a:lnTo>
                    <a:lnTo>
                      <a:pt x="2474" y="1768"/>
                    </a:lnTo>
                    <a:lnTo>
                      <a:pt x="2524" y="1804"/>
                    </a:lnTo>
                    <a:lnTo>
                      <a:pt x="2573" y="1839"/>
                    </a:lnTo>
                    <a:lnTo>
                      <a:pt x="2623" y="1874"/>
                    </a:lnTo>
                    <a:lnTo>
                      <a:pt x="2672" y="1910"/>
                    </a:lnTo>
                    <a:lnTo>
                      <a:pt x="2722" y="1945"/>
                    </a:lnTo>
                    <a:lnTo>
                      <a:pt x="2771" y="1980"/>
                    </a:lnTo>
                    <a:lnTo>
                      <a:pt x="2821" y="2016"/>
                    </a:lnTo>
                    <a:lnTo>
                      <a:pt x="2870" y="2051"/>
                    </a:lnTo>
                    <a:lnTo>
                      <a:pt x="2920" y="2086"/>
                    </a:lnTo>
                    <a:lnTo>
                      <a:pt x="2969" y="2122"/>
                    </a:lnTo>
                    <a:lnTo>
                      <a:pt x="3019" y="2157"/>
                    </a:lnTo>
                    <a:lnTo>
                      <a:pt x="3068" y="2192"/>
                    </a:lnTo>
                    <a:lnTo>
                      <a:pt x="3118" y="2228"/>
                    </a:lnTo>
                    <a:lnTo>
                      <a:pt x="3167" y="2263"/>
                    </a:lnTo>
                    <a:lnTo>
                      <a:pt x="3217" y="2298"/>
                    </a:lnTo>
                    <a:lnTo>
                      <a:pt x="3266" y="2334"/>
                    </a:lnTo>
                    <a:lnTo>
                      <a:pt x="3316" y="2369"/>
                    </a:lnTo>
                    <a:lnTo>
                      <a:pt x="3365" y="2405"/>
                    </a:lnTo>
                    <a:lnTo>
                      <a:pt x="3415" y="2440"/>
                    </a:lnTo>
                    <a:lnTo>
                      <a:pt x="3464" y="2475"/>
                    </a:lnTo>
                    <a:lnTo>
                      <a:pt x="3514" y="2511"/>
                    </a:lnTo>
                    <a:lnTo>
                      <a:pt x="3563" y="2546"/>
                    </a:lnTo>
                    <a:lnTo>
                      <a:pt x="3613" y="2581"/>
                    </a:lnTo>
                    <a:lnTo>
                      <a:pt x="3662" y="2617"/>
                    </a:lnTo>
                    <a:lnTo>
                      <a:pt x="3712" y="2652"/>
                    </a:lnTo>
                    <a:lnTo>
                      <a:pt x="3761" y="2687"/>
                    </a:lnTo>
                    <a:lnTo>
                      <a:pt x="3811" y="2723"/>
                    </a:lnTo>
                    <a:lnTo>
                      <a:pt x="3860" y="2758"/>
                    </a:lnTo>
                    <a:lnTo>
                      <a:pt x="3910" y="2793"/>
                    </a:lnTo>
                    <a:lnTo>
                      <a:pt x="3959" y="2829"/>
                    </a:lnTo>
                    <a:lnTo>
                      <a:pt x="4009" y="2864"/>
                    </a:lnTo>
                    <a:lnTo>
                      <a:pt x="4058" y="2899"/>
                    </a:lnTo>
                    <a:lnTo>
                      <a:pt x="4108" y="2935"/>
                    </a:lnTo>
                    <a:lnTo>
                      <a:pt x="4157" y="2970"/>
                    </a:lnTo>
                    <a:lnTo>
                      <a:pt x="4207" y="3006"/>
                    </a:lnTo>
                    <a:lnTo>
                      <a:pt x="4256" y="3041"/>
                    </a:lnTo>
                    <a:lnTo>
                      <a:pt x="4306" y="3076"/>
                    </a:lnTo>
                    <a:lnTo>
                      <a:pt x="4355" y="3112"/>
                    </a:lnTo>
                    <a:lnTo>
                      <a:pt x="4405" y="3147"/>
                    </a:lnTo>
                    <a:lnTo>
                      <a:pt x="4454" y="3182"/>
                    </a:lnTo>
                    <a:lnTo>
                      <a:pt x="4504" y="3218"/>
                    </a:lnTo>
                    <a:lnTo>
                      <a:pt x="4553" y="3253"/>
                    </a:lnTo>
                    <a:lnTo>
                      <a:pt x="4603" y="3288"/>
                    </a:lnTo>
                    <a:lnTo>
                      <a:pt x="4652" y="3324"/>
                    </a:lnTo>
                    <a:lnTo>
                      <a:pt x="4702" y="3359"/>
                    </a:lnTo>
                    <a:lnTo>
                      <a:pt x="4751" y="3394"/>
                    </a:lnTo>
                    <a:lnTo>
                      <a:pt x="4801" y="3430"/>
                    </a:lnTo>
                    <a:lnTo>
                      <a:pt x="4850" y="3465"/>
                    </a:lnTo>
                    <a:lnTo>
                      <a:pt x="4900" y="3500"/>
                    </a:lnTo>
                  </a:path>
                </a:pathLst>
              </a:custGeom>
              <a:noFill/>
              <a:ln w="14288">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2" name="Freeform 92"/>
              <p:cNvSpPr>
                <a:spLocks/>
              </p:cNvSpPr>
              <p:nvPr/>
            </p:nvSpPr>
            <p:spPr bwMode="auto">
              <a:xfrm flipV="1">
                <a:off x="476" y="2350"/>
                <a:ext cx="2264" cy="1617"/>
              </a:xfrm>
              <a:custGeom>
                <a:avLst/>
                <a:gdLst>
                  <a:gd name="T0" fmla="*/ 0 w 4900"/>
                  <a:gd name="T1" fmla="*/ 3 h 3500"/>
                  <a:gd name="T2" fmla="*/ 1 w 4900"/>
                  <a:gd name="T3" fmla="*/ 6 h 3500"/>
                  <a:gd name="T4" fmla="*/ 2 w 4900"/>
                  <a:gd name="T5" fmla="*/ 8 h 3500"/>
                  <a:gd name="T6" fmla="*/ 3 w 4900"/>
                  <a:gd name="T7" fmla="*/ 9 h 3500"/>
                  <a:gd name="T8" fmla="*/ 4 w 4900"/>
                  <a:gd name="T9" fmla="*/ 10 h 3500"/>
                  <a:gd name="T10" fmla="*/ 6 w 4900"/>
                  <a:gd name="T11" fmla="*/ 11 h 3500"/>
                  <a:gd name="T12" fmla="*/ 6 w 4900"/>
                  <a:gd name="T13" fmla="*/ 12 h 3500"/>
                  <a:gd name="T14" fmla="*/ 7 w 4900"/>
                  <a:gd name="T15" fmla="*/ 13 h 3500"/>
                  <a:gd name="T16" fmla="*/ 8 w 4900"/>
                  <a:gd name="T17" fmla="*/ 14 h 3500"/>
                  <a:gd name="T18" fmla="*/ 9 w 4900"/>
                  <a:gd name="T19" fmla="*/ 15 h 3500"/>
                  <a:gd name="T20" fmla="*/ 10 w 4900"/>
                  <a:gd name="T21" fmla="*/ 16 h 3500"/>
                  <a:gd name="T22" fmla="*/ 11 w 4900"/>
                  <a:gd name="T23" fmla="*/ 17 h 3500"/>
                  <a:gd name="T24" fmla="*/ 12 w 4900"/>
                  <a:gd name="T25" fmla="*/ 17 h 3500"/>
                  <a:gd name="T26" fmla="*/ 13 w 4900"/>
                  <a:gd name="T27" fmla="*/ 18 h 3500"/>
                  <a:gd name="T28" fmla="*/ 14 w 4900"/>
                  <a:gd name="T29" fmla="*/ 18 h 3500"/>
                  <a:gd name="T30" fmla="*/ 15 w 4900"/>
                  <a:gd name="T31" fmla="*/ 19 h 3500"/>
                  <a:gd name="T32" fmla="*/ 16 w 4900"/>
                  <a:gd name="T33" fmla="*/ 20 h 3500"/>
                  <a:gd name="T34" fmla="*/ 17 w 4900"/>
                  <a:gd name="T35" fmla="*/ 20 h 3500"/>
                  <a:gd name="T36" fmla="*/ 18 w 4900"/>
                  <a:gd name="T37" fmla="*/ 21 h 3500"/>
                  <a:gd name="T38" fmla="*/ 19 w 4900"/>
                  <a:gd name="T39" fmla="*/ 21 h 3500"/>
                  <a:gd name="T40" fmla="*/ 20 w 4900"/>
                  <a:gd name="T41" fmla="*/ 22 h 3500"/>
                  <a:gd name="T42" fmla="*/ 21 w 4900"/>
                  <a:gd name="T43" fmla="*/ 23 h 3500"/>
                  <a:gd name="T44" fmla="*/ 22 w 4900"/>
                  <a:gd name="T45" fmla="*/ 23 h 3500"/>
                  <a:gd name="T46" fmla="*/ 23 w 4900"/>
                  <a:gd name="T47" fmla="*/ 24 h 3500"/>
                  <a:gd name="T48" fmla="*/ 24 w 4900"/>
                  <a:gd name="T49" fmla="*/ 24 h 3500"/>
                  <a:gd name="T50" fmla="*/ 24 w 4900"/>
                  <a:gd name="T51" fmla="*/ 24 h 3500"/>
                  <a:gd name="T52" fmla="*/ 25 w 4900"/>
                  <a:gd name="T53" fmla="*/ 25 h 3500"/>
                  <a:gd name="T54" fmla="*/ 26 w 4900"/>
                  <a:gd name="T55" fmla="*/ 25 h 3500"/>
                  <a:gd name="T56" fmla="*/ 27 w 4900"/>
                  <a:gd name="T57" fmla="*/ 26 h 3500"/>
                  <a:gd name="T58" fmla="*/ 28 w 4900"/>
                  <a:gd name="T59" fmla="*/ 26 h 3500"/>
                  <a:gd name="T60" fmla="*/ 30 w 4900"/>
                  <a:gd name="T61" fmla="*/ 27 h 3500"/>
                  <a:gd name="T62" fmla="*/ 30 w 4900"/>
                  <a:gd name="T63" fmla="*/ 27 h 3500"/>
                  <a:gd name="T64" fmla="*/ 31 w 4900"/>
                  <a:gd name="T65" fmla="*/ 28 h 3500"/>
                  <a:gd name="T66" fmla="*/ 32 w 4900"/>
                  <a:gd name="T67" fmla="*/ 28 h 3500"/>
                  <a:gd name="T68" fmla="*/ 33 w 4900"/>
                  <a:gd name="T69" fmla="*/ 28 h 3500"/>
                  <a:gd name="T70" fmla="*/ 34 w 4900"/>
                  <a:gd name="T71" fmla="*/ 29 h 3500"/>
                  <a:gd name="T72" fmla="*/ 35 w 4900"/>
                  <a:gd name="T73" fmla="*/ 29 h 3500"/>
                  <a:gd name="T74" fmla="*/ 36 w 4900"/>
                  <a:gd name="T75" fmla="*/ 30 h 3500"/>
                  <a:gd name="T76" fmla="*/ 37 w 4900"/>
                  <a:gd name="T77" fmla="*/ 30 h 3500"/>
                  <a:gd name="T78" fmla="*/ 38 w 4900"/>
                  <a:gd name="T79" fmla="*/ 30 h 3500"/>
                  <a:gd name="T80" fmla="*/ 39 w 4900"/>
                  <a:gd name="T81" fmla="*/ 31 h 3500"/>
                  <a:gd name="T82" fmla="*/ 40 w 4900"/>
                  <a:gd name="T83" fmla="*/ 31 h 3500"/>
                  <a:gd name="T84" fmla="*/ 41 w 4900"/>
                  <a:gd name="T85" fmla="*/ 31 h 3500"/>
                  <a:gd name="T86" fmla="*/ 42 w 4900"/>
                  <a:gd name="T87" fmla="*/ 32 h 3500"/>
                  <a:gd name="T88" fmla="*/ 43 w 4900"/>
                  <a:gd name="T89" fmla="*/ 32 h 3500"/>
                  <a:gd name="T90" fmla="*/ 44 w 4900"/>
                  <a:gd name="T91" fmla="*/ 33 h 3500"/>
                  <a:gd name="T92" fmla="*/ 45 w 4900"/>
                  <a:gd name="T93" fmla="*/ 33 h 3500"/>
                  <a:gd name="T94" fmla="*/ 46 w 4900"/>
                  <a:gd name="T95" fmla="*/ 33 h 3500"/>
                  <a:gd name="T96" fmla="*/ 47 w 4900"/>
                  <a:gd name="T97" fmla="*/ 34 h 3500"/>
                  <a:gd name="T98" fmla="*/ 48 w 4900"/>
                  <a:gd name="T99" fmla="*/ 34 h 35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00" h="3500">
                    <a:moveTo>
                      <a:pt x="0" y="0"/>
                    </a:moveTo>
                    <a:lnTo>
                      <a:pt x="49" y="352"/>
                    </a:lnTo>
                    <a:lnTo>
                      <a:pt x="98" y="498"/>
                    </a:lnTo>
                    <a:lnTo>
                      <a:pt x="148" y="610"/>
                    </a:lnTo>
                    <a:lnTo>
                      <a:pt x="197" y="704"/>
                    </a:lnTo>
                    <a:lnTo>
                      <a:pt x="247" y="787"/>
                    </a:lnTo>
                    <a:lnTo>
                      <a:pt x="296" y="862"/>
                    </a:lnTo>
                    <a:lnTo>
                      <a:pt x="346" y="931"/>
                    </a:lnTo>
                    <a:lnTo>
                      <a:pt x="395" y="995"/>
                    </a:lnTo>
                    <a:lnTo>
                      <a:pt x="445" y="1056"/>
                    </a:lnTo>
                    <a:lnTo>
                      <a:pt x="494" y="1113"/>
                    </a:lnTo>
                    <a:lnTo>
                      <a:pt x="544" y="1167"/>
                    </a:lnTo>
                    <a:lnTo>
                      <a:pt x="593" y="1219"/>
                    </a:lnTo>
                    <a:lnTo>
                      <a:pt x="643" y="1269"/>
                    </a:lnTo>
                    <a:lnTo>
                      <a:pt x="692" y="1317"/>
                    </a:lnTo>
                    <a:lnTo>
                      <a:pt x="742" y="1363"/>
                    </a:lnTo>
                    <a:lnTo>
                      <a:pt x="791" y="1408"/>
                    </a:lnTo>
                    <a:lnTo>
                      <a:pt x="841" y="1451"/>
                    </a:lnTo>
                    <a:lnTo>
                      <a:pt x="890" y="1493"/>
                    </a:lnTo>
                    <a:lnTo>
                      <a:pt x="940" y="1534"/>
                    </a:lnTo>
                    <a:lnTo>
                      <a:pt x="989" y="1574"/>
                    </a:lnTo>
                    <a:lnTo>
                      <a:pt x="1039" y="1612"/>
                    </a:lnTo>
                    <a:lnTo>
                      <a:pt x="1088" y="1650"/>
                    </a:lnTo>
                    <a:lnTo>
                      <a:pt x="1138" y="1687"/>
                    </a:lnTo>
                    <a:lnTo>
                      <a:pt x="1187" y="1724"/>
                    </a:lnTo>
                    <a:lnTo>
                      <a:pt x="1237" y="1759"/>
                    </a:lnTo>
                    <a:lnTo>
                      <a:pt x="1286" y="1794"/>
                    </a:lnTo>
                    <a:lnTo>
                      <a:pt x="1336" y="1828"/>
                    </a:lnTo>
                    <a:lnTo>
                      <a:pt x="1385" y="1862"/>
                    </a:lnTo>
                    <a:lnTo>
                      <a:pt x="1435" y="1895"/>
                    </a:lnTo>
                    <a:lnTo>
                      <a:pt x="1484" y="1927"/>
                    </a:lnTo>
                    <a:lnTo>
                      <a:pt x="1534" y="1959"/>
                    </a:lnTo>
                    <a:lnTo>
                      <a:pt x="1583" y="1990"/>
                    </a:lnTo>
                    <a:lnTo>
                      <a:pt x="1633" y="2021"/>
                    </a:lnTo>
                    <a:lnTo>
                      <a:pt x="1682" y="2052"/>
                    </a:lnTo>
                    <a:lnTo>
                      <a:pt x="1732" y="2082"/>
                    </a:lnTo>
                    <a:lnTo>
                      <a:pt x="1781" y="2111"/>
                    </a:lnTo>
                    <a:lnTo>
                      <a:pt x="1831" y="2140"/>
                    </a:lnTo>
                    <a:lnTo>
                      <a:pt x="1880" y="2169"/>
                    </a:lnTo>
                    <a:lnTo>
                      <a:pt x="1930" y="2197"/>
                    </a:lnTo>
                    <a:lnTo>
                      <a:pt x="1979" y="2225"/>
                    </a:lnTo>
                    <a:lnTo>
                      <a:pt x="2029" y="2253"/>
                    </a:lnTo>
                    <a:lnTo>
                      <a:pt x="2078" y="2280"/>
                    </a:lnTo>
                    <a:lnTo>
                      <a:pt x="2128" y="2307"/>
                    </a:lnTo>
                    <a:lnTo>
                      <a:pt x="2177" y="2334"/>
                    </a:lnTo>
                    <a:lnTo>
                      <a:pt x="2227" y="2360"/>
                    </a:lnTo>
                    <a:lnTo>
                      <a:pt x="2276" y="2386"/>
                    </a:lnTo>
                    <a:lnTo>
                      <a:pt x="2326" y="2412"/>
                    </a:lnTo>
                    <a:lnTo>
                      <a:pt x="2375" y="2438"/>
                    </a:lnTo>
                    <a:lnTo>
                      <a:pt x="2425" y="2463"/>
                    </a:lnTo>
                    <a:lnTo>
                      <a:pt x="2474" y="2488"/>
                    </a:lnTo>
                    <a:lnTo>
                      <a:pt x="2524" y="2513"/>
                    </a:lnTo>
                    <a:lnTo>
                      <a:pt x="2573" y="2537"/>
                    </a:lnTo>
                    <a:lnTo>
                      <a:pt x="2623" y="2561"/>
                    </a:lnTo>
                    <a:lnTo>
                      <a:pt x="2672" y="2585"/>
                    </a:lnTo>
                    <a:lnTo>
                      <a:pt x="2722" y="2609"/>
                    </a:lnTo>
                    <a:lnTo>
                      <a:pt x="2771" y="2633"/>
                    </a:lnTo>
                    <a:lnTo>
                      <a:pt x="2821" y="2656"/>
                    </a:lnTo>
                    <a:lnTo>
                      <a:pt x="2870" y="2679"/>
                    </a:lnTo>
                    <a:lnTo>
                      <a:pt x="2920" y="2702"/>
                    </a:lnTo>
                    <a:lnTo>
                      <a:pt x="2969" y="2725"/>
                    </a:lnTo>
                    <a:lnTo>
                      <a:pt x="3019" y="2748"/>
                    </a:lnTo>
                    <a:lnTo>
                      <a:pt x="3068" y="2770"/>
                    </a:lnTo>
                    <a:lnTo>
                      <a:pt x="3118" y="2793"/>
                    </a:lnTo>
                    <a:lnTo>
                      <a:pt x="3167" y="2815"/>
                    </a:lnTo>
                    <a:lnTo>
                      <a:pt x="3217" y="2837"/>
                    </a:lnTo>
                    <a:lnTo>
                      <a:pt x="3266" y="2858"/>
                    </a:lnTo>
                    <a:lnTo>
                      <a:pt x="3316" y="2880"/>
                    </a:lnTo>
                    <a:lnTo>
                      <a:pt x="3365" y="2901"/>
                    </a:lnTo>
                    <a:lnTo>
                      <a:pt x="3415" y="2922"/>
                    </a:lnTo>
                    <a:lnTo>
                      <a:pt x="3464" y="2944"/>
                    </a:lnTo>
                    <a:lnTo>
                      <a:pt x="3514" y="2965"/>
                    </a:lnTo>
                    <a:lnTo>
                      <a:pt x="3563" y="2985"/>
                    </a:lnTo>
                    <a:lnTo>
                      <a:pt x="3613" y="3006"/>
                    </a:lnTo>
                    <a:lnTo>
                      <a:pt x="3662" y="3026"/>
                    </a:lnTo>
                    <a:lnTo>
                      <a:pt x="3712" y="3047"/>
                    </a:lnTo>
                    <a:lnTo>
                      <a:pt x="3761" y="3067"/>
                    </a:lnTo>
                    <a:lnTo>
                      <a:pt x="3811" y="3087"/>
                    </a:lnTo>
                    <a:lnTo>
                      <a:pt x="3860" y="3107"/>
                    </a:lnTo>
                    <a:lnTo>
                      <a:pt x="3910" y="3127"/>
                    </a:lnTo>
                    <a:lnTo>
                      <a:pt x="3959" y="3147"/>
                    </a:lnTo>
                    <a:lnTo>
                      <a:pt x="4009" y="3166"/>
                    </a:lnTo>
                    <a:lnTo>
                      <a:pt x="4058" y="3186"/>
                    </a:lnTo>
                    <a:lnTo>
                      <a:pt x="4108" y="3205"/>
                    </a:lnTo>
                    <a:lnTo>
                      <a:pt x="4157" y="3224"/>
                    </a:lnTo>
                    <a:lnTo>
                      <a:pt x="4207" y="3244"/>
                    </a:lnTo>
                    <a:lnTo>
                      <a:pt x="4256" y="3263"/>
                    </a:lnTo>
                    <a:lnTo>
                      <a:pt x="4306" y="3282"/>
                    </a:lnTo>
                    <a:lnTo>
                      <a:pt x="4355" y="3300"/>
                    </a:lnTo>
                    <a:lnTo>
                      <a:pt x="4405" y="3319"/>
                    </a:lnTo>
                    <a:lnTo>
                      <a:pt x="4454" y="3338"/>
                    </a:lnTo>
                    <a:lnTo>
                      <a:pt x="4504" y="3356"/>
                    </a:lnTo>
                    <a:lnTo>
                      <a:pt x="4553" y="3374"/>
                    </a:lnTo>
                    <a:lnTo>
                      <a:pt x="4603" y="3393"/>
                    </a:lnTo>
                    <a:lnTo>
                      <a:pt x="4652" y="3411"/>
                    </a:lnTo>
                    <a:lnTo>
                      <a:pt x="4702" y="3429"/>
                    </a:lnTo>
                    <a:lnTo>
                      <a:pt x="4751" y="3447"/>
                    </a:lnTo>
                    <a:lnTo>
                      <a:pt x="4801" y="3465"/>
                    </a:lnTo>
                    <a:lnTo>
                      <a:pt x="4850" y="3483"/>
                    </a:lnTo>
                    <a:lnTo>
                      <a:pt x="4900" y="3500"/>
                    </a:lnTo>
                  </a:path>
                </a:pathLst>
              </a:custGeom>
              <a:noFill/>
              <a:ln w="142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132" name="Text Box 131"/>
            <p:cNvSpPr txBox="1">
              <a:spLocks noChangeArrowheads="1"/>
            </p:cNvSpPr>
            <p:nvPr/>
          </p:nvSpPr>
          <p:spPr bwMode="auto">
            <a:xfrm>
              <a:off x="599" y="2711"/>
              <a:ext cx="593" cy="250"/>
            </a:xfrm>
            <a:prstGeom prst="rect">
              <a:avLst/>
            </a:prstGeom>
            <a:solidFill>
              <a:srgbClr val="CC99FF">
                <a:alpha val="50195"/>
              </a:srgbClr>
            </a:solidFill>
            <a:ln>
              <a:noFill/>
            </a:ln>
            <a:effectLst/>
            <a:extLs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800"/>
                <a:t> </a:t>
              </a:r>
              <a:r>
                <a:rPr lang="en-US" sz="1800">
                  <a:latin typeface="Symbol" pitchFamily="18" charset="2"/>
                </a:rPr>
                <a:t>e</a:t>
              </a:r>
              <a:r>
                <a:rPr lang="en-US" sz="1800"/>
                <a:t> = </a:t>
              </a:r>
              <a:r>
                <a:rPr lang="en-US" sz="1800">
                  <a:latin typeface="Symbol" pitchFamily="18" charset="2"/>
                </a:rPr>
                <a:t>h</a:t>
              </a:r>
              <a:r>
                <a:rPr lang="en-US" sz="1800" i="1">
                  <a:latin typeface="Times New Roman" pitchFamily="18" charset="0"/>
                </a:rPr>
                <a:t> </a:t>
              </a:r>
              <a:r>
                <a:rPr lang="en-US" sz="2000" baseline="30000"/>
                <a:t>m</a:t>
              </a:r>
              <a:endParaRPr lang="en-US" sz="1800"/>
            </a:p>
          </p:txBody>
        </p:sp>
        <p:sp>
          <p:nvSpPr>
            <p:cNvPr id="5133" name="Text Box 133"/>
            <p:cNvSpPr txBox="1">
              <a:spLocks noChangeArrowheads="1"/>
            </p:cNvSpPr>
            <p:nvPr/>
          </p:nvSpPr>
          <p:spPr bwMode="auto">
            <a:xfrm>
              <a:off x="2400" y="3696"/>
              <a:ext cx="243" cy="231"/>
            </a:xfrm>
            <a:prstGeom prst="rect">
              <a:avLst/>
            </a:prstGeom>
            <a:solidFill>
              <a:srgbClr val="CC99FF">
                <a:alpha val="50195"/>
              </a:srgbClr>
            </a:solidFill>
            <a:ln>
              <a:noFill/>
            </a:ln>
            <a:effectLst/>
            <a:extLs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800"/>
                <a:t> </a:t>
              </a:r>
              <a:r>
                <a:rPr lang="en-US" sz="1800">
                  <a:latin typeface="Symbol" pitchFamily="18" charset="2"/>
                </a:rPr>
                <a:t>h</a:t>
              </a:r>
              <a:endParaRPr lang="en-US" sz="180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2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29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29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29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929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9300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93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990" grpId="0" autoUpdateAnimBg="0"/>
      <p:bldP spid="292991" grpId="0" autoUpdateAnimBg="0"/>
      <p:bldP spid="29299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1"/>
          <p:cNvSpPr>
            <a:spLocks noGrp="1"/>
          </p:cNvSpPr>
          <p:nvPr>
            <p:ph type="ftr" sz="quarter" idx="10"/>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000">
                <a:solidFill>
                  <a:srgbClr val="808080"/>
                </a:solidFill>
              </a:rPr>
              <a:t>Trigons, Normals, and Quadragons  </a:t>
            </a:r>
            <a:r>
              <a:rPr lang="en-US" sz="800" i="0">
                <a:solidFill>
                  <a:srgbClr val="808080"/>
                </a:solidFill>
              </a:rPr>
              <a:t>     J. Philip Barnes     May 2011        www.HowFliesTheAlbatross.com</a:t>
            </a:r>
          </a:p>
        </p:txBody>
      </p:sp>
      <p:grpSp>
        <p:nvGrpSpPr>
          <p:cNvPr id="6147" name="Group 185"/>
          <p:cNvGrpSpPr>
            <a:grpSpLocks/>
          </p:cNvGrpSpPr>
          <p:nvPr/>
        </p:nvGrpSpPr>
        <p:grpSpPr bwMode="auto">
          <a:xfrm>
            <a:off x="1074738" y="4238625"/>
            <a:ext cx="3654425" cy="1825625"/>
            <a:chOff x="677" y="2670"/>
            <a:chExt cx="2302" cy="1150"/>
          </a:xfrm>
        </p:grpSpPr>
        <p:sp>
          <p:nvSpPr>
            <p:cNvPr id="6273" name="Rectangle 65"/>
            <p:cNvSpPr>
              <a:spLocks noChangeArrowheads="1"/>
            </p:cNvSpPr>
            <p:nvPr/>
          </p:nvSpPr>
          <p:spPr bwMode="auto">
            <a:xfrm>
              <a:off x="677" y="2670"/>
              <a:ext cx="2301" cy="1150"/>
            </a:xfrm>
            <a:prstGeom prst="rect">
              <a:avLst/>
            </a:prstGeom>
            <a:solidFill>
              <a:srgbClr val="E0E0E0"/>
            </a:solidFill>
            <a:ln w="1588">
              <a:solidFill>
                <a:srgbClr val="E0E0E0"/>
              </a:solidFill>
              <a:miter lim="800000"/>
              <a:headEnd/>
              <a:tailEnd/>
            </a:ln>
          </p:spPr>
          <p:txBody>
            <a:bodyPr/>
            <a:lstStyle/>
            <a:p>
              <a:endParaRPr lang="en-US"/>
            </a:p>
          </p:txBody>
        </p:sp>
        <p:sp>
          <p:nvSpPr>
            <p:cNvPr id="6274" name="Line 66"/>
            <p:cNvSpPr>
              <a:spLocks noChangeShapeType="1"/>
            </p:cNvSpPr>
            <p:nvPr/>
          </p:nvSpPr>
          <p:spPr bwMode="auto">
            <a:xfrm flipV="1">
              <a:off x="2978"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5" name="Line 67"/>
            <p:cNvSpPr>
              <a:spLocks noChangeShapeType="1"/>
            </p:cNvSpPr>
            <p:nvPr/>
          </p:nvSpPr>
          <p:spPr bwMode="auto">
            <a:xfrm flipV="1">
              <a:off x="2786"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6" name="Line 68"/>
            <p:cNvSpPr>
              <a:spLocks noChangeShapeType="1"/>
            </p:cNvSpPr>
            <p:nvPr/>
          </p:nvSpPr>
          <p:spPr bwMode="auto">
            <a:xfrm flipV="1">
              <a:off x="2594"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7" name="Line 69"/>
            <p:cNvSpPr>
              <a:spLocks noChangeShapeType="1"/>
            </p:cNvSpPr>
            <p:nvPr/>
          </p:nvSpPr>
          <p:spPr bwMode="auto">
            <a:xfrm flipV="1">
              <a:off x="2402"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8" name="Line 70"/>
            <p:cNvSpPr>
              <a:spLocks noChangeShapeType="1"/>
            </p:cNvSpPr>
            <p:nvPr/>
          </p:nvSpPr>
          <p:spPr bwMode="auto">
            <a:xfrm flipV="1">
              <a:off x="2210"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9" name="Line 71"/>
            <p:cNvSpPr>
              <a:spLocks noChangeShapeType="1"/>
            </p:cNvSpPr>
            <p:nvPr/>
          </p:nvSpPr>
          <p:spPr bwMode="auto">
            <a:xfrm flipV="1">
              <a:off x="2019"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0" name="Line 72"/>
            <p:cNvSpPr>
              <a:spLocks noChangeShapeType="1"/>
            </p:cNvSpPr>
            <p:nvPr/>
          </p:nvSpPr>
          <p:spPr bwMode="auto">
            <a:xfrm flipV="1">
              <a:off x="1827"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1" name="Line 73"/>
            <p:cNvSpPr>
              <a:spLocks noChangeShapeType="1"/>
            </p:cNvSpPr>
            <p:nvPr/>
          </p:nvSpPr>
          <p:spPr bwMode="auto">
            <a:xfrm flipV="1">
              <a:off x="1635"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2" name="Line 74"/>
            <p:cNvSpPr>
              <a:spLocks noChangeShapeType="1"/>
            </p:cNvSpPr>
            <p:nvPr/>
          </p:nvSpPr>
          <p:spPr bwMode="auto">
            <a:xfrm flipV="1">
              <a:off x="1443"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3" name="Line 75"/>
            <p:cNvSpPr>
              <a:spLocks noChangeShapeType="1"/>
            </p:cNvSpPr>
            <p:nvPr/>
          </p:nvSpPr>
          <p:spPr bwMode="auto">
            <a:xfrm flipV="1">
              <a:off x="1252"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4" name="Line 76"/>
            <p:cNvSpPr>
              <a:spLocks noChangeShapeType="1"/>
            </p:cNvSpPr>
            <p:nvPr/>
          </p:nvSpPr>
          <p:spPr bwMode="auto">
            <a:xfrm flipV="1">
              <a:off x="1060"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5" name="Line 77"/>
            <p:cNvSpPr>
              <a:spLocks noChangeShapeType="1"/>
            </p:cNvSpPr>
            <p:nvPr/>
          </p:nvSpPr>
          <p:spPr bwMode="auto">
            <a:xfrm flipV="1">
              <a:off x="868"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6" name="Line 78"/>
            <p:cNvSpPr>
              <a:spLocks noChangeShapeType="1"/>
            </p:cNvSpPr>
            <p:nvPr/>
          </p:nvSpPr>
          <p:spPr bwMode="auto">
            <a:xfrm flipV="1">
              <a:off x="677"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7" name="Line 79"/>
            <p:cNvSpPr>
              <a:spLocks noChangeShapeType="1"/>
            </p:cNvSpPr>
            <p:nvPr/>
          </p:nvSpPr>
          <p:spPr bwMode="auto">
            <a:xfrm>
              <a:off x="677" y="3724"/>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8" name="Line 80"/>
            <p:cNvSpPr>
              <a:spLocks noChangeShapeType="1"/>
            </p:cNvSpPr>
            <p:nvPr/>
          </p:nvSpPr>
          <p:spPr bwMode="auto">
            <a:xfrm>
              <a:off x="677" y="3533"/>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9" name="Line 81"/>
            <p:cNvSpPr>
              <a:spLocks noChangeShapeType="1"/>
            </p:cNvSpPr>
            <p:nvPr/>
          </p:nvSpPr>
          <p:spPr bwMode="auto">
            <a:xfrm>
              <a:off x="677" y="3341"/>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0" name="Line 82"/>
            <p:cNvSpPr>
              <a:spLocks noChangeShapeType="1"/>
            </p:cNvSpPr>
            <p:nvPr/>
          </p:nvSpPr>
          <p:spPr bwMode="auto">
            <a:xfrm>
              <a:off x="677" y="3149"/>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1" name="Line 83"/>
            <p:cNvSpPr>
              <a:spLocks noChangeShapeType="1"/>
            </p:cNvSpPr>
            <p:nvPr/>
          </p:nvSpPr>
          <p:spPr bwMode="auto">
            <a:xfrm>
              <a:off x="677" y="2957"/>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2" name="Line 84"/>
            <p:cNvSpPr>
              <a:spLocks noChangeShapeType="1"/>
            </p:cNvSpPr>
            <p:nvPr/>
          </p:nvSpPr>
          <p:spPr bwMode="auto">
            <a:xfrm>
              <a:off x="677" y="2766"/>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3" name="Freeform 85"/>
            <p:cNvSpPr>
              <a:spLocks/>
            </p:cNvSpPr>
            <p:nvPr/>
          </p:nvSpPr>
          <p:spPr bwMode="auto">
            <a:xfrm flipV="1">
              <a:off x="2786" y="3185"/>
              <a:ext cx="1" cy="277"/>
            </a:xfrm>
            <a:custGeom>
              <a:avLst/>
              <a:gdLst>
                <a:gd name="T0" fmla="*/ 0 w 1"/>
                <a:gd name="T1" fmla="*/ 3 h 603"/>
                <a:gd name="T2" fmla="*/ 0 w 1"/>
                <a:gd name="T3" fmla="*/ 2 h 603"/>
                <a:gd name="T4" fmla="*/ 0 w 1"/>
                <a:gd name="T5" fmla="*/ 2 h 603"/>
                <a:gd name="T6" fmla="*/ 0 w 1"/>
                <a:gd name="T7" fmla="*/ 2 h 603"/>
                <a:gd name="T8" fmla="*/ 0 w 1"/>
                <a:gd name="T9" fmla="*/ 1 h 603"/>
                <a:gd name="T10" fmla="*/ 0 w 1"/>
                <a:gd name="T11" fmla="*/ 1 h 603"/>
                <a:gd name="T12" fmla="*/ 0 w 1"/>
                <a:gd name="T13" fmla="*/ 0 h 603"/>
                <a:gd name="T14" fmla="*/ 0 w 1"/>
                <a:gd name="T15" fmla="*/ 0 h 603"/>
                <a:gd name="T16" fmla="*/ 0 w 1"/>
                <a:gd name="T17" fmla="*/ 0 h 603"/>
                <a:gd name="T18" fmla="*/ 0 w 1"/>
                <a:gd name="T19" fmla="*/ 0 h 603"/>
                <a:gd name="T20" fmla="*/ 0 w 1"/>
                <a:gd name="T21" fmla="*/ 0 h 603"/>
                <a:gd name="T22" fmla="*/ 0 w 1"/>
                <a:gd name="T23" fmla="*/ 0 h 603"/>
                <a:gd name="T24" fmla="*/ 0 w 1"/>
                <a:gd name="T25" fmla="*/ 0 h 603"/>
                <a:gd name="T26" fmla="*/ 0 w 1"/>
                <a:gd name="T27" fmla="*/ 0 h 603"/>
                <a:gd name="T28" fmla="*/ 0 w 1"/>
                <a:gd name="T29" fmla="*/ 0 h 603"/>
                <a:gd name="T30" fmla="*/ 0 w 1"/>
                <a:gd name="T31" fmla="*/ 0 h 603"/>
                <a:gd name="T32" fmla="*/ 0 w 1"/>
                <a:gd name="T33" fmla="*/ 1 h 603"/>
                <a:gd name="T34" fmla="*/ 0 w 1"/>
                <a:gd name="T35" fmla="*/ 1 h 603"/>
                <a:gd name="T36" fmla="*/ 0 w 1"/>
                <a:gd name="T37" fmla="*/ 1 h 603"/>
                <a:gd name="T38" fmla="*/ 0 w 1"/>
                <a:gd name="T39" fmla="*/ 1 h 603"/>
                <a:gd name="T40" fmla="*/ 0 w 1"/>
                <a:gd name="T41" fmla="*/ 2 h 603"/>
                <a:gd name="T42" fmla="*/ 0 w 1"/>
                <a:gd name="T43" fmla="*/ 2 h 603"/>
                <a:gd name="T44" fmla="*/ 0 w 1"/>
                <a:gd name="T45" fmla="*/ 2 h 603"/>
                <a:gd name="T46" fmla="*/ 0 w 1"/>
                <a:gd name="T47" fmla="*/ 2 h 603"/>
                <a:gd name="T48" fmla="*/ 0 w 1"/>
                <a:gd name="T49" fmla="*/ 2 h 603"/>
                <a:gd name="T50" fmla="*/ 0 w 1"/>
                <a:gd name="T51" fmla="*/ 2 h 603"/>
                <a:gd name="T52" fmla="*/ 0 w 1"/>
                <a:gd name="T53" fmla="*/ 2 h 603"/>
                <a:gd name="T54" fmla="*/ 0 w 1"/>
                <a:gd name="T55" fmla="*/ 2 h 603"/>
                <a:gd name="T56" fmla="*/ 0 w 1"/>
                <a:gd name="T57" fmla="*/ 2 h 603"/>
                <a:gd name="T58" fmla="*/ 0 w 1"/>
                <a:gd name="T59" fmla="*/ 2 h 603"/>
                <a:gd name="T60" fmla="*/ 0 w 1"/>
                <a:gd name="T61" fmla="*/ 3 h 603"/>
                <a:gd name="T62" fmla="*/ 0 w 1"/>
                <a:gd name="T63" fmla="*/ 3 h 603"/>
                <a:gd name="T64" fmla="*/ 0 w 1"/>
                <a:gd name="T65" fmla="*/ 3 h 603"/>
                <a:gd name="T66" fmla="*/ 0 w 1"/>
                <a:gd name="T67" fmla="*/ 3 h 603"/>
                <a:gd name="T68" fmla="*/ 0 w 1"/>
                <a:gd name="T69" fmla="*/ 3 h 603"/>
                <a:gd name="T70" fmla="*/ 0 w 1"/>
                <a:gd name="T71" fmla="*/ 3 h 603"/>
                <a:gd name="T72" fmla="*/ 0 w 1"/>
                <a:gd name="T73" fmla="*/ 3 h 603"/>
                <a:gd name="T74" fmla="*/ 0 w 1"/>
                <a:gd name="T75" fmla="*/ 3 h 603"/>
                <a:gd name="T76" fmla="*/ 0 w 1"/>
                <a:gd name="T77" fmla="*/ 3 h 603"/>
                <a:gd name="T78" fmla="*/ 0 w 1"/>
                <a:gd name="T79" fmla="*/ 3 h 603"/>
                <a:gd name="T80" fmla="*/ 0 w 1"/>
                <a:gd name="T81" fmla="*/ 3 h 603"/>
                <a:gd name="T82" fmla="*/ 0 w 1"/>
                <a:gd name="T83" fmla="*/ 4 h 603"/>
                <a:gd name="T84" fmla="*/ 0 w 1"/>
                <a:gd name="T85" fmla="*/ 4 h 603"/>
                <a:gd name="T86" fmla="*/ 0 w 1"/>
                <a:gd name="T87" fmla="*/ 4 h 603"/>
                <a:gd name="T88" fmla="*/ 0 w 1"/>
                <a:gd name="T89" fmla="*/ 5 h 603"/>
                <a:gd name="T90" fmla="*/ 0 w 1"/>
                <a:gd name="T91" fmla="*/ 5 h 603"/>
                <a:gd name="T92" fmla="*/ 0 w 1"/>
                <a:gd name="T93" fmla="*/ 5 h 603"/>
                <a:gd name="T94" fmla="*/ 0 w 1"/>
                <a:gd name="T95" fmla="*/ 6 h 603"/>
                <a:gd name="T96" fmla="*/ 0 w 1"/>
                <a:gd name="T97" fmla="*/ 6 h 603"/>
                <a:gd name="T98" fmla="*/ 0 w 1"/>
                <a:gd name="T99" fmla="*/ 6 h 603"/>
                <a:gd name="T100" fmla="*/ 0 w 1"/>
                <a:gd name="T101" fmla="*/ 5 h 603"/>
                <a:gd name="T102" fmla="*/ 0 w 1"/>
                <a:gd name="T103" fmla="*/ 5 h 603"/>
                <a:gd name="T104" fmla="*/ 0 w 1"/>
                <a:gd name="T105" fmla="*/ 5 h 603"/>
                <a:gd name="T106" fmla="*/ 0 w 1"/>
                <a:gd name="T107" fmla="*/ 4 h 603"/>
                <a:gd name="T108" fmla="*/ 0 w 1"/>
                <a:gd name="T109" fmla="*/ 4 h 603"/>
                <a:gd name="T110" fmla="*/ 0 w 1"/>
                <a:gd name="T111" fmla="*/ 3 h 603"/>
                <a:gd name="T112" fmla="*/ 0 w 1"/>
                <a:gd name="T113" fmla="*/ 3 h 603"/>
                <a:gd name="T114" fmla="*/ 0 w 1"/>
                <a:gd name="T115" fmla="*/ 3 h 603"/>
                <a:gd name="T116" fmla="*/ 0 w 1"/>
                <a:gd name="T117" fmla="*/ 3 h 603"/>
                <a:gd name="T118" fmla="*/ 0 w 1"/>
                <a:gd name="T119" fmla="*/ 3 h 603"/>
                <a:gd name="T120" fmla="*/ 0 w 1"/>
                <a:gd name="T121" fmla="*/ 3 h 6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 h="603">
                  <a:moveTo>
                    <a:pt x="0" y="264"/>
                  </a:moveTo>
                  <a:lnTo>
                    <a:pt x="0" y="256"/>
                  </a:lnTo>
                  <a:lnTo>
                    <a:pt x="0" y="231"/>
                  </a:lnTo>
                  <a:lnTo>
                    <a:pt x="0" y="193"/>
                  </a:lnTo>
                  <a:lnTo>
                    <a:pt x="0" y="148"/>
                  </a:lnTo>
                  <a:lnTo>
                    <a:pt x="0" y="104"/>
                  </a:lnTo>
                  <a:lnTo>
                    <a:pt x="0" y="68"/>
                  </a:lnTo>
                  <a:lnTo>
                    <a:pt x="0" y="40"/>
                  </a:lnTo>
                  <a:lnTo>
                    <a:pt x="0" y="20"/>
                  </a:lnTo>
                  <a:lnTo>
                    <a:pt x="0" y="7"/>
                  </a:lnTo>
                  <a:lnTo>
                    <a:pt x="0" y="0"/>
                  </a:lnTo>
                  <a:lnTo>
                    <a:pt x="0" y="6"/>
                  </a:lnTo>
                  <a:lnTo>
                    <a:pt x="0" y="18"/>
                  </a:lnTo>
                  <a:lnTo>
                    <a:pt x="0" y="36"/>
                  </a:lnTo>
                  <a:lnTo>
                    <a:pt x="0" y="58"/>
                  </a:lnTo>
                  <a:lnTo>
                    <a:pt x="0" y="82"/>
                  </a:lnTo>
                  <a:lnTo>
                    <a:pt x="0" y="107"/>
                  </a:lnTo>
                  <a:lnTo>
                    <a:pt x="0" y="132"/>
                  </a:lnTo>
                  <a:lnTo>
                    <a:pt x="0" y="155"/>
                  </a:lnTo>
                  <a:lnTo>
                    <a:pt x="0" y="176"/>
                  </a:lnTo>
                  <a:lnTo>
                    <a:pt x="0" y="195"/>
                  </a:lnTo>
                  <a:lnTo>
                    <a:pt x="0" y="211"/>
                  </a:lnTo>
                  <a:lnTo>
                    <a:pt x="0" y="224"/>
                  </a:lnTo>
                  <a:lnTo>
                    <a:pt x="0" y="235"/>
                  </a:lnTo>
                  <a:lnTo>
                    <a:pt x="0" y="244"/>
                  </a:lnTo>
                  <a:lnTo>
                    <a:pt x="0" y="250"/>
                  </a:lnTo>
                  <a:lnTo>
                    <a:pt x="0" y="255"/>
                  </a:lnTo>
                  <a:lnTo>
                    <a:pt x="0" y="259"/>
                  </a:lnTo>
                  <a:lnTo>
                    <a:pt x="0" y="262"/>
                  </a:lnTo>
                  <a:lnTo>
                    <a:pt x="0" y="264"/>
                  </a:lnTo>
                  <a:lnTo>
                    <a:pt x="0" y="266"/>
                  </a:lnTo>
                  <a:lnTo>
                    <a:pt x="0" y="267"/>
                  </a:lnTo>
                  <a:lnTo>
                    <a:pt x="0" y="270"/>
                  </a:lnTo>
                  <a:lnTo>
                    <a:pt x="0" y="273"/>
                  </a:lnTo>
                  <a:lnTo>
                    <a:pt x="0" y="277"/>
                  </a:lnTo>
                  <a:lnTo>
                    <a:pt x="0" y="283"/>
                  </a:lnTo>
                  <a:lnTo>
                    <a:pt x="0" y="292"/>
                  </a:lnTo>
                  <a:lnTo>
                    <a:pt x="0" y="304"/>
                  </a:lnTo>
                  <a:lnTo>
                    <a:pt x="0" y="320"/>
                  </a:lnTo>
                  <a:lnTo>
                    <a:pt x="0" y="340"/>
                  </a:lnTo>
                  <a:lnTo>
                    <a:pt x="0" y="367"/>
                  </a:lnTo>
                  <a:lnTo>
                    <a:pt x="0" y="401"/>
                  </a:lnTo>
                  <a:lnTo>
                    <a:pt x="0" y="440"/>
                  </a:lnTo>
                  <a:lnTo>
                    <a:pt x="0" y="485"/>
                  </a:lnTo>
                  <a:lnTo>
                    <a:pt x="0" y="530"/>
                  </a:lnTo>
                  <a:lnTo>
                    <a:pt x="0" y="570"/>
                  </a:lnTo>
                  <a:lnTo>
                    <a:pt x="0" y="596"/>
                  </a:lnTo>
                  <a:lnTo>
                    <a:pt x="0" y="603"/>
                  </a:lnTo>
                  <a:lnTo>
                    <a:pt x="0" y="589"/>
                  </a:lnTo>
                  <a:lnTo>
                    <a:pt x="0" y="557"/>
                  </a:lnTo>
                  <a:lnTo>
                    <a:pt x="0" y="513"/>
                  </a:lnTo>
                  <a:lnTo>
                    <a:pt x="0" y="463"/>
                  </a:lnTo>
                  <a:lnTo>
                    <a:pt x="0" y="415"/>
                  </a:lnTo>
                  <a:lnTo>
                    <a:pt x="0" y="371"/>
                  </a:lnTo>
                  <a:lnTo>
                    <a:pt x="0" y="335"/>
                  </a:lnTo>
                  <a:lnTo>
                    <a:pt x="0" y="307"/>
                  </a:lnTo>
                  <a:lnTo>
                    <a:pt x="0" y="287"/>
                  </a:lnTo>
                  <a:lnTo>
                    <a:pt x="0" y="274"/>
                  </a:lnTo>
                  <a:lnTo>
                    <a:pt x="0" y="266"/>
                  </a:lnTo>
                  <a:lnTo>
                    <a:pt x="0" y="26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4" name="Freeform 86"/>
            <p:cNvSpPr>
              <a:spLocks/>
            </p:cNvSpPr>
            <p:nvPr/>
          </p:nvSpPr>
          <p:spPr bwMode="auto">
            <a:xfrm flipV="1">
              <a:off x="2751" y="3187"/>
              <a:ext cx="1" cy="273"/>
            </a:xfrm>
            <a:custGeom>
              <a:avLst/>
              <a:gdLst>
                <a:gd name="T0" fmla="*/ 1 w 2"/>
                <a:gd name="T1" fmla="*/ 3 h 592"/>
                <a:gd name="T2" fmla="*/ 1 w 2"/>
                <a:gd name="T3" fmla="*/ 2 h 592"/>
                <a:gd name="T4" fmla="*/ 1 w 2"/>
                <a:gd name="T5" fmla="*/ 2 h 592"/>
                <a:gd name="T6" fmla="*/ 1 w 2"/>
                <a:gd name="T7" fmla="*/ 2 h 592"/>
                <a:gd name="T8" fmla="*/ 0 w 2"/>
                <a:gd name="T9" fmla="*/ 1 h 592"/>
                <a:gd name="T10" fmla="*/ 0 w 2"/>
                <a:gd name="T11" fmla="*/ 1 h 592"/>
                <a:gd name="T12" fmla="*/ 0 w 2"/>
                <a:gd name="T13" fmla="*/ 0 h 592"/>
                <a:gd name="T14" fmla="*/ 0 w 2"/>
                <a:gd name="T15" fmla="*/ 0 h 592"/>
                <a:gd name="T16" fmla="*/ 0 w 2"/>
                <a:gd name="T17" fmla="*/ 0 h 592"/>
                <a:gd name="T18" fmla="*/ 0 w 2"/>
                <a:gd name="T19" fmla="*/ 0 h 592"/>
                <a:gd name="T20" fmla="*/ 0 w 2"/>
                <a:gd name="T21" fmla="*/ 0 h 592"/>
                <a:gd name="T22" fmla="*/ 0 w 2"/>
                <a:gd name="T23" fmla="*/ 0 h 592"/>
                <a:gd name="T24" fmla="*/ 0 w 2"/>
                <a:gd name="T25" fmla="*/ 0 h 592"/>
                <a:gd name="T26" fmla="*/ 0 w 2"/>
                <a:gd name="T27" fmla="*/ 0 h 592"/>
                <a:gd name="T28" fmla="*/ 0 w 2"/>
                <a:gd name="T29" fmla="*/ 0 h 592"/>
                <a:gd name="T30" fmla="*/ 0 w 2"/>
                <a:gd name="T31" fmla="*/ 0 h 592"/>
                <a:gd name="T32" fmla="*/ 0 w 2"/>
                <a:gd name="T33" fmla="*/ 1 h 592"/>
                <a:gd name="T34" fmla="*/ 0 w 2"/>
                <a:gd name="T35" fmla="*/ 1 h 592"/>
                <a:gd name="T36" fmla="*/ 0 w 2"/>
                <a:gd name="T37" fmla="*/ 1 h 592"/>
                <a:gd name="T38" fmla="*/ 0 w 2"/>
                <a:gd name="T39" fmla="*/ 1 h 592"/>
                <a:gd name="T40" fmla="*/ 1 w 2"/>
                <a:gd name="T41" fmla="*/ 2 h 592"/>
                <a:gd name="T42" fmla="*/ 1 w 2"/>
                <a:gd name="T43" fmla="*/ 2 h 592"/>
                <a:gd name="T44" fmla="*/ 1 w 2"/>
                <a:gd name="T45" fmla="*/ 2 h 592"/>
                <a:gd name="T46" fmla="*/ 1 w 2"/>
                <a:gd name="T47" fmla="*/ 2 h 592"/>
                <a:gd name="T48" fmla="*/ 1 w 2"/>
                <a:gd name="T49" fmla="*/ 2 h 592"/>
                <a:gd name="T50" fmla="*/ 1 w 2"/>
                <a:gd name="T51" fmla="*/ 2 h 592"/>
                <a:gd name="T52" fmla="*/ 1 w 2"/>
                <a:gd name="T53" fmla="*/ 2 h 592"/>
                <a:gd name="T54" fmla="*/ 1 w 2"/>
                <a:gd name="T55" fmla="*/ 2 h 592"/>
                <a:gd name="T56" fmla="*/ 1 w 2"/>
                <a:gd name="T57" fmla="*/ 3 h 592"/>
                <a:gd name="T58" fmla="*/ 1 w 2"/>
                <a:gd name="T59" fmla="*/ 3 h 592"/>
                <a:gd name="T60" fmla="*/ 1 w 2"/>
                <a:gd name="T61" fmla="*/ 3 h 592"/>
                <a:gd name="T62" fmla="*/ 1 w 2"/>
                <a:gd name="T63" fmla="*/ 3 h 592"/>
                <a:gd name="T64" fmla="*/ 1 w 2"/>
                <a:gd name="T65" fmla="*/ 3 h 592"/>
                <a:gd name="T66" fmla="*/ 1 w 2"/>
                <a:gd name="T67" fmla="*/ 3 h 592"/>
                <a:gd name="T68" fmla="*/ 1 w 2"/>
                <a:gd name="T69" fmla="*/ 3 h 592"/>
                <a:gd name="T70" fmla="*/ 1 w 2"/>
                <a:gd name="T71" fmla="*/ 3 h 592"/>
                <a:gd name="T72" fmla="*/ 1 w 2"/>
                <a:gd name="T73" fmla="*/ 3 h 592"/>
                <a:gd name="T74" fmla="*/ 1 w 2"/>
                <a:gd name="T75" fmla="*/ 3 h 592"/>
                <a:gd name="T76" fmla="*/ 1 w 2"/>
                <a:gd name="T77" fmla="*/ 3 h 592"/>
                <a:gd name="T78" fmla="*/ 1 w 2"/>
                <a:gd name="T79" fmla="*/ 3 h 592"/>
                <a:gd name="T80" fmla="*/ 1 w 2"/>
                <a:gd name="T81" fmla="*/ 3 h 592"/>
                <a:gd name="T82" fmla="*/ 1 w 2"/>
                <a:gd name="T83" fmla="*/ 4 h 592"/>
                <a:gd name="T84" fmla="*/ 1 w 2"/>
                <a:gd name="T85" fmla="*/ 4 h 592"/>
                <a:gd name="T86" fmla="*/ 1 w 2"/>
                <a:gd name="T87" fmla="*/ 4 h 592"/>
                <a:gd name="T88" fmla="*/ 1 w 2"/>
                <a:gd name="T89" fmla="*/ 5 h 592"/>
                <a:gd name="T90" fmla="*/ 1 w 2"/>
                <a:gd name="T91" fmla="*/ 5 h 592"/>
                <a:gd name="T92" fmla="*/ 1 w 2"/>
                <a:gd name="T93" fmla="*/ 6 h 592"/>
                <a:gd name="T94" fmla="*/ 1 w 2"/>
                <a:gd name="T95" fmla="*/ 6 h 592"/>
                <a:gd name="T96" fmla="*/ 1 w 2"/>
                <a:gd name="T97" fmla="*/ 6 h 592"/>
                <a:gd name="T98" fmla="*/ 1 w 2"/>
                <a:gd name="T99" fmla="*/ 6 h 592"/>
                <a:gd name="T100" fmla="*/ 1 w 2"/>
                <a:gd name="T101" fmla="*/ 5 h 592"/>
                <a:gd name="T102" fmla="*/ 1 w 2"/>
                <a:gd name="T103" fmla="*/ 5 h 592"/>
                <a:gd name="T104" fmla="*/ 1 w 2"/>
                <a:gd name="T105" fmla="*/ 5 h 592"/>
                <a:gd name="T106" fmla="*/ 1 w 2"/>
                <a:gd name="T107" fmla="*/ 4 h 592"/>
                <a:gd name="T108" fmla="*/ 1 w 2"/>
                <a:gd name="T109" fmla="*/ 4 h 592"/>
                <a:gd name="T110" fmla="*/ 1 w 2"/>
                <a:gd name="T111" fmla="*/ 3 h 592"/>
                <a:gd name="T112" fmla="*/ 1 w 2"/>
                <a:gd name="T113" fmla="*/ 3 h 592"/>
                <a:gd name="T114" fmla="*/ 1 w 2"/>
                <a:gd name="T115" fmla="*/ 3 h 592"/>
                <a:gd name="T116" fmla="*/ 1 w 2"/>
                <a:gd name="T117" fmla="*/ 3 h 592"/>
                <a:gd name="T118" fmla="*/ 1 w 2"/>
                <a:gd name="T119" fmla="*/ 3 h 592"/>
                <a:gd name="T120" fmla="*/ 1 w 2"/>
                <a:gd name="T121" fmla="*/ 3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 h="592">
                  <a:moveTo>
                    <a:pt x="1" y="260"/>
                  </a:moveTo>
                  <a:lnTo>
                    <a:pt x="1" y="251"/>
                  </a:lnTo>
                  <a:lnTo>
                    <a:pt x="1" y="227"/>
                  </a:lnTo>
                  <a:lnTo>
                    <a:pt x="1" y="190"/>
                  </a:lnTo>
                  <a:lnTo>
                    <a:pt x="0" y="146"/>
                  </a:lnTo>
                  <a:lnTo>
                    <a:pt x="0" y="103"/>
                  </a:lnTo>
                  <a:lnTo>
                    <a:pt x="0" y="67"/>
                  </a:lnTo>
                  <a:lnTo>
                    <a:pt x="0" y="39"/>
                  </a:lnTo>
                  <a:lnTo>
                    <a:pt x="0" y="20"/>
                  </a:lnTo>
                  <a:lnTo>
                    <a:pt x="0" y="7"/>
                  </a:lnTo>
                  <a:lnTo>
                    <a:pt x="0" y="0"/>
                  </a:lnTo>
                  <a:lnTo>
                    <a:pt x="0" y="6"/>
                  </a:lnTo>
                  <a:lnTo>
                    <a:pt x="0" y="18"/>
                  </a:lnTo>
                  <a:lnTo>
                    <a:pt x="0" y="35"/>
                  </a:lnTo>
                  <a:lnTo>
                    <a:pt x="0" y="56"/>
                  </a:lnTo>
                  <a:lnTo>
                    <a:pt x="0" y="80"/>
                  </a:lnTo>
                  <a:lnTo>
                    <a:pt x="0" y="105"/>
                  </a:lnTo>
                  <a:lnTo>
                    <a:pt x="0" y="129"/>
                  </a:lnTo>
                  <a:lnTo>
                    <a:pt x="0" y="152"/>
                  </a:lnTo>
                  <a:lnTo>
                    <a:pt x="1" y="173"/>
                  </a:lnTo>
                  <a:lnTo>
                    <a:pt x="1" y="192"/>
                  </a:lnTo>
                  <a:lnTo>
                    <a:pt x="1" y="207"/>
                  </a:lnTo>
                  <a:lnTo>
                    <a:pt x="1" y="221"/>
                  </a:lnTo>
                  <a:lnTo>
                    <a:pt x="1" y="231"/>
                  </a:lnTo>
                  <a:lnTo>
                    <a:pt x="1" y="240"/>
                  </a:lnTo>
                  <a:lnTo>
                    <a:pt x="1" y="246"/>
                  </a:lnTo>
                  <a:lnTo>
                    <a:pt x="1" y="251"/>
                  </a:lnTo>
                  <a:lnTo>
                    <a:pt x="1" y="254"/>
                  </a:lnTo>
                  <a:lnTo>
                    <a:pt x="1" y="257"/>
                  </a:lnTo>
                  <a:lnTo>
                    <a:pt x="1" y="260"/>
                  </a:lnTo>
                  <a:lnTo>
                    <a:pt x="1" y="261"/>
                  </a:lnTo>
                  <a:lnTo>
                    <a:pt x="1" y="263"/>
                  </a:lnTo>
                  <a:lnTo>
                    <a:pt x="1" y="265"/>
                  </a:lnTo>
                  <a:lnTo>
                    <a:pt x="1" y="268"/>
                  </a:lnTo>
                  <a:lnTo>
                    <a:pt x="1" y="272"/>
                  </a:lnTo>
                  <a:lnTo>
                    <a:pt x="1" y="279"/>
                  </a:lnTo>
                  <a:lnTo>
                    <a:pt x="1" y="287"/>
                  </a:lnTo>
                  <a:lnTo>
                    <a:pt x="1" y="299"/>
                  </a:lnTo>
                  <a:lnTo>
                    <a:pt x="1" y="314"/>
                  </a:lnTo>
                  <a:lnTo>
                    <a:pt x="1" y="334"/>
                  </a:lnTo>
                  <a:lnTo>
                    <a:pt x="1" y="361"/>
                  </a:lnTo>
                  <a:lnTo>
                    <a:pt x="1" y="393"/>
                  </a:lnTo>
                  <a:lnTo>
                    <a:pt x="1" y="432"/>
                  </a:lnTo>
                  <a:lnTo>
                    <a:pt x="1" y="476"/>
                  </a:lnTo>
                  <a:lnTo>
                    <a:pt x="2" y="520"/>
                  </a:lnTo>
                  <a:lnTo>
                    <a:pt x="2" y="559"/>
                  </a:lnTo>
                  <a:lnTo>
                    <a:pt x="2" y="585"/>
                  </a:lnTo>
                  <a:lnTo>
                    <a:pt x="2" y="592"/>
                  </a:lnTo>
                  <a:lnTo>
                    <a:pt x="2" y="578"/>
                  </a:lnTo>
                  <a:lnTo>
                    <a:pt x="2" y="547"/>
                  </a:lnTo>
                  <a:lnTo>
                    <a:pt x="2" y="504"/>
                  </a:lnTo>
                  <a:lnTo>
                    <a:pt x="1" y="456"/>
                  </a:lnTo>
                  <a:lnTo>
                    <a:pt x="1" y="408"/>
                  </a:lnTo>
                  <a:lnTo>
                    <a:pt x="1" y="365"/>
                  </a:lnTo>
                  <a:lnTo>
                    <a:pt x="1" y="330"/>
                  </a:lnTo>
                  <a:lnTo>
                    <a:pt x="1" y="302"/>
                  </a:lnTo>
                  <a:lnTo>
                    <a:pt x="1" y="282"/>
                  </a:lnTo>
                  <a:lnTo>
                    <a:pt x="1" y="269"/>
                  </a:lnTo>
                  <a:lnTo>
                    <a:pt x="1" y="262"/>
                  </a:lnTo>
                  <a:lnTo>
                    <a:pt x="1" y="26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5" name="Freeform 87"/>
            <p:cNvSpPr>
              <a:spLocks/>
            </p:cNvSpPr>
            <p:nvPr/>
          </p:nvSpPr>
          <p:spPr bwMode="auto">
            <a:xfrm flipV="1">
              <a:off x="2713" y="3196"/>
              <a:ext cx="2" cy="257"/>
            </a:xfrm>
            <a:custGeom>
              <a:avLst/>
              <a:gdLst>
                <a:gd name="T0" fmla="*/ 1 w 3"/>
                <a:gd name="T1" fmla="*/ 2 h 560"/>
                <a:gd name="T2" fmla="*/ 1 w 3"/>
                <a:gd name="T3" fmla="*/ 2 h 560"/>
                <a:gd name="T4" fmla="*/ 1 w 3"/>
                <a:gd name="T5" fmla="*/ 2 h 560"/>
                <a:gd name="T6" fmla="*/ 1 w 3"/>
                <a:gd name="T7" fmla="*/ 2 h 560"/>
                <a:gd name="T8" fmla="*/ 1 w 3"/>
                <a:gd name="T9" fmla="*/ 1 h 560"/>
                <a:gd name="T10" fmla="*/ 0 w 3"/>
                <a:gd name="T11" fmla="*/ 1 h 560"/>
                <a:gd name="T12" fmla="*/ 0 w 3"/>
                <a:gd name="T13" fmla="*/ 0 h 560"/>
                <a:gd name="T14" fmla="*/ 0 w 3"/>
                <a:gd name="T15" fmla="*/ 0 h 560"/>
                <a:gd name="T16" fmla="*/ 0 w 3"/>
                <a:gd name="T17" fmla="*/ 0 h 560"/>
                <a:gd name="T18" fmla="*/ 0 w 3"/>
                <a:gd name="T19" fmla="*/ 0 h 560"/>
                <a:gd name="T20" fmla="*/ 0 w 3"/>
                <a:gd name="T21" fmla="*/ 0 h 560"/>
                <a:gd name="T22" fmla="*/ 0 w 3"/>
                <a:gd name="T23" fmla="*/ 0 h 560"/>
                <a:gd name="T24" fmla="*/ 0 w 3"/>
                <a:gd name="T25" fmla="*/ 0 h 560"/>
                <a:gd name="T26" fmla="*/ 0 w 3"/>
                <a:gd name="T27" fmla="*/ 0 h 560"/>
                <a:gd name="T28" fmla="*/ 0 w 3"/>
                <a:gd name="T29" fmla="*/ 0 h 560"/>
                <a:gd name="T30" fmla="*/ 0 w 3"/>
                <a:gd name="T31" fmla="*/ 0 h 560"/>
                <a:gd name="T32" fmla="*/ 0 w 3"/>
                <a:gd name="T33" fmla="*/ 0 h 560"/>
                <a:gd name="T34" fmla="*/ 0 w 3"/>
                <a:gd name="T35" fmla="*/ 1 h 560"/>
                <a:gd name="T36" fmla="*/ 1 w 3"/>
                <a:gd name="T37" fmla="*/ 1 h 560"/>
                <a:gd name="T38" fmla="*/ 1 w 3"/>
                <a:gd name="T39" fmla="*/ 1 h 560"/>
                <a:gd name="T40" fmla="*/ 1 w 3"/>
                <a:gd name="T41" fmla="*/ 1 h 560"/>
                <a:gd name="T42" fmla="*/ 1 w 3"/>
                <a:gd name="T43" fmla="*/ 2 h 560"/>
                <a:gd name="T44" fmla="*/ 1 w 3"/>
                <a:gd name="T45" fmla="*/ 2 h 560"/>
                <a:gd name="T46" fmla="*/ 1 w 3"/>
                <a:gd name="T47" fmla="*/ 2 h 560"/>
                <a:gd name="T48" fmla="*/ 1 w 3"/>
                <a:gd name="T49" fmla="*/ 2 h 560"/>
                <a:gd name="T50" fmla="*/ 1 w 3"/>
                <a:gd name="T51" fmla="*/ 2 h 560"/>
                <a:gd name="T52" fmla="*/ 1 w 3"/>
                <a:gd name="T53" fmla="*/ 2 h 560"/>
                <a:gd name="T54" fmla="*/ 1 w 3"/>
                <a:gd name="T55" fmla="*/ 2 h 560"/>
                <a:gd name="T56" fmla="*/ 1 w 3"/>
                <a:gd name="T57" fmla="*/ 2 h 560"/>
                <a:gd name="T58" fmla="*/ 1 w 3"/>
                <a:gd name="T59" fmla="*/ 2 h 560"/>
                <a:gd name="T60" fmla="*/ 1 w 3"/>
                <a:gd name="T61" fmla="*/ 2 h 560"/>
                <a:gd name="T62" fmla="*/ 1 w 3"/>
                <a:gd name="T63" fmla="*/ 2 h 560"/>
                <a:gd name="T64" fmla="*/ 1 w 3"/>
                <a:gd name="T65" fmla="*/ 2 h 560"/>
                <a:gd name="T66" fmla="*/ 1 w 3"/>
                <a:gd name="T67" fmla="*/ 2 h 560"/>
                <a:gd name="T68" fmla="*/ 1 w 3"/>
                <a:gd name="T69" fmla="*/ 2 h 560"/>
                <a:gd name="T70" fmla="*/ 1 w 3"/>
                <a:gd name="T71" fmla="*/ 2 h 560"/>
                <a:gd name="T72" fmla="*/ 1 w 3"/>
                <a:gd name="T73" fmla="*/ 3 h 560"/>
                <a:gd name="T74" fmla="*/ 1 w 3"/>
                <a:gd name="T75" fmla="*/ 3 h 560"/>
                <a:gd name="T76" fmla="*/ 1 w 3"/>
                <a:gd name="T77" fmla="*/ 3 h 560"/>
                <a:gd name="T78" fmla="*/ 1 w 3"/>
                <a:gd name="T79" fmla="*/ 3 h 560"/>
                <a:gd name="T80" fmla="*/ 1 w 3"/>
                <a:gd name="T81" fmla="*/ 3 h 560"/>
                <a:gd name="T82" fmla="*/ 1 w 3"/>
                <a:gd name="T83" fmla="*/ 3 h 560"/>
                <a:gd name="T84" fmla="*/ 1 w 3"/>
                <a:gd name="T85" fmla="*/ 4 h 560"/>
                <a:gd name="T86" fmla="*/ 1 w 3"/>
                <a:gd name="T87" fmla="*/ 4 h 560"/>
                <a:gd name="T88" fmla="*/ 1 w 3"/>
                <a:gd name="T89" fmla="*/ 4 h 560"/>
                <a:gd name="T90" fmla="*/ 1 w 3"/>
                <a:gd name="T91" fmla="*/ 5 h 560"/>
                <a:gd name="T92" fmla="*/ 1 w 3"/>
                <a:gd name="T93" fmla="*/ 5 h 560"/>
                <a:gd name="T94" fmla="*/ 1 w 3"/>
                <a:gd name="T95" fmla="*/ 5 h 560"/>
                <a:gd name="T96" fmla="*/ 1 w 3"/>
                <a:gd name="T97" fmla="*/ 5 h 560"/>
                <a:gd name="T98" fmla="*/ 1 w 3"/>
                <a:gd name="T99" fmla="*/ 5 h 560"/>
                <a:gd name="T100" fmla="*/ 1 w 3"/>
                <a:gd name="T101" fmla="*/ 5 h 560"/>
                <a:gd name="T102" fmla="*/ 1 w 3"/>
                <a:gd name="T103" fmla="*/ 5 h 560"/>
                <a:gd name="T104" fmla="*/ 1 w 3"/>
                <a:gd name="T105" fmla="*/ 4 h 560"/>
                <a:gd name="T106" fmla="*/ 1 w 3"/>
                <a:gd name="T107" fmla="*/ 4 h 560"/>
                <a:gd name="T108" fmla="*/ 1 w 3"/>
                <a:gd name="T109" fmla="*/ 3 h 560"/>
                <a:gd name="T110" fmla="*/ 1 w 3"/>
                <a:gd name="T111" fmla="*/ 3 h 560"/>
                <a:gd name="T112" fmla="*/ 1 w 3"/>
                <a:gd name="T113" fmla="*/ 3 h 560"/>
                <a:gd name="T114" fmla="*/ 1 w 3"/>
                <a:gd name="T115" fmla="*/ 3 h 560"/>
                <a:gd name="T116" fmla="*/ 1 w 3"/>
                <a:gd name="T117" fmla="*/ 2 h 560"/>
                <a:gd name="T118" fmla="*/ 1 w 3"/>
                <a:gd name="T119" fmla="*/ 2 h 560"/>
                <a:gd name="T120" fmla="*/ 1 w 3"/>
                <a:gd name="T121" fmla="*/ 2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 h="560">
                  <a:moveTo>
                    <a:pt x="1" y="248"/>
                  </a:moveTo>
                  <a:lnTo>
                    <a:pt x="1" y="240"/>
                  </a:lnTo>
                  <a:lnTo>
                    <a:pt x="1" y="217"/>
                  </a:lnTo>
                  <a:lnTo>
                    <a:pt x="1" y="182"/>
                  </a:lnTo>
                  <a:lnTo>
                    <a:pt x="1" y="140"/>
                  </a:lnTo>
                  <a:lnTo>
                    <a:pt x="0" y="99"/>
                  </a:lnTo>
                  <a:lnTo>
                    <a:pt x="0" y="65"/>
                  </a:lnTo>
                  <a:lnTo>
                    <a:pt x="0" y="38"/>
                  </a:lnTo>
                  <a:lnTo>
                    <a:pt x="0" y="20"/>
                  </a:lnTo>
                  <a:lnTo>
                    <a:pt x="0" y="7"/>
                  </a:lnTo>
                  <a:lnTo>
                    <a:pt x="0" y="1"/>
                  </a:lnTo>
                  <a:lnTo>
                    <a:pt x="0" y="0"/>
                  </a:lnTo>
                  <a:lnTo>
                    <a:pt x="0" y="6"/>
                  </a:lnTo>
                  <a:lnTo>
                    <a:pt x="0" y="17"/>
                  </a:lnTo>
                  <a:lnTo>
                    <a:pt x="0" y="33"/>
                  </a:lnTo>
                  <a:lnTo>
                    <a:pt x="0" y="54"/>
                  </a:lnTo>
                  <a:lnTo>
                    <a:pt x="0" y="76"/>
                  </a:lnTo>
                  <a:lnTo>
                    <a:pt x="0" y="100"/>
                  </a:lnTo>
                  <a:lnTo>
                    <a:pt x="1" y="123"/>
                  </a:lnTo>
                  <a:lnTo>
                    <a:pt x="1" y="145"/>
                  </a:lnTo>
                  <a:lnTo>
                    <a:pt x="1" y="165"/>
                  </a:lnTo>
                  <a:lnTo>
                    <a:pt x="1" y="182"/>
                  </a:lnTo>
                  <a:lnTo>
                    <a:pt x="1" y="197"/>
                  </a:lnTo>
                  <a:lnTo>
                    <a:pt x="1" y="210"/>
                  </a:lnTo>
                  <a:lnTo>
                    <a:pt x="1" y="220"/>
                  </a:lnTo>
                  <a:lnTo>
                    <a:pt x="1" y="228"/>
                  </a:lnTo>
                  <a:lnTo>
                    <a:pt x="1" y="234"/>
                  </a:lnTo>
                  <a:lnTo>
                    <a:pt x="1" y="238"/>
                  </a:lnTo>
                  <a:lnTo>
                    <a:pt x="1" y="242"/>
                  </a:lnTo>
                  <a:lnTo>
                    <a:pt x="1" y="244"/>
                  </a:lnTo>
                  <a:lnTo>
                    <a:pt x="1" y="247"/>
                  </a:lnTo>
                  <a:lnTo>
                    <a:pt x="1" y="248"/>
                  </a:lnTo>
                  <a:lnTo>
                    <a:pt x="1" y="250"/>
                  </a:lnTo>
                  <a:lnTo>
                    <a:pt x="1" y="252"/>
                  </a:lnTo>
                  <a:lnTo>
                    <a:pt x="1" y="255"/>
                  </a:lnTo>
                  <a:lnTo>
                    <a:pt x="1" y="259"/>
                  </a:lnTo>
                  <a:lnTo>
                    <a:pt x="1" y="265"/>
                  </a:lnTo>
                  <a:lnTo>
                    <a:pt x="1" y="273"/>
                  </a:lnTo>
                  <a:lnTo>
                    <a:pt x="1" y="284"/>
                  </a:lnTo>
                  <a:lnTo>
                    <a:pt x="1" y="298"/>
                  </a:lnTo>
                  <a:lnTo>
                    <a:pt x="2" y="318"/>
                  </a:lnTo>
                  <a:lnTo>
                    <a:pt x="2" y="342"/>
                  </a:lnTo>
                  <a:lnTo>
                    <a:pt x="2" y="373"/>
                  </a:lnTo>
                  <a:lnTo>
                    <a:pt x="2" y="409"/>
                  </a:lnTo>
                  <a:lnTo>
                    <a:pt x="2" y="450"/>
                  </a:lnTo>
                  <a:lnTo>
                    <a:pt x="2" y="492"/>
                  </a:lnTo>
                  <a:lnTo>
                    <a:pt x="3" y="528"/>
                  </a:lnTo>
                  <a:lnTo>
                    <a:pt x="3" y="553"/>
                  </a:lnTo>
                  <a:lnTo>
                    <a:pt x="3" y="560"/>
                  </a:lnTo>
                  <a:lnTo>
                    <a:pt x="3" y="548"/>
                  </a:lnTo>
                  <a:lnTo>
                    <a:pt x="3" y="520"/>
                  </a:lnTo>
                  <a:lnTo>
                    <a:pt x="2" y="480"/>
                  </a:lnTo>
                  <a:lnTo>
                    <a:pt x="2" y="434"/>
                  </a:lnTo>
                  <a:lnTo>
                    <a:pt x="2" y="389"/>
                  </a:lnTo>
                  <a:lnTo>
                    <a:pt x="2" y="348"/>
                  </a:lnTo>
                  <a:lnTo>
                    <a:pt x="2" y="314"/>
                  </a:lnTo>
                  <a:lnTo>
                    <a:pt x="1" y="288"/>
                  </a:lnTo>
                  <a:lnTo>
                    <a:pt x="1" y="269"/>
                  </a:lnTo>
                  <a:lnTo>
                    <a:pt x="1" y="257"/>
                  </a:lnTo>
                  <a:lnTo>
                    <a:pt x="1" y="250"/>
                  </a:lnTo>
                  <a:lnTo>
                    <a:pt x="1" y="24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6" name="Freeform 88"/>
            <p:cNvSpPr>
              <a:spLocks/>
            </p:cNvSpPr>
            <p:nvPr/>
          </p:nvSpPr>
          <p:spPr bwMode="auto">
            <a:xfrm flipV="1">
              <a:off x="2672" y="3208"/>
              <a:ext cx="2" cy="235"/>
            </a:xfrm>
            <a:custGeom>
              <a:avLst/>
              <a:gdLst>
                <a:gd name="T0" fmla="*/ 1 w 4"/>
                <a:gd name="T1" fmla="*/ 2 h 511"/>
                <a:gd name="T2" fmla="*/ 1 w 4"/>
                <a:gd name="T3" fmla="*/ 2 h 511"/>
                <a:gd name="T4" fmla="*/ 1 w 4"/>
                <a:gd name="T5" fmla="*/ 2 h 511"/>
                <a:gd name="T6" fmla="*/ 1 w 4"/>
                <a:gd name="T7" fmla="*/ 1 h 511"/>
                <a:gd name="T8" fmla="*/ 1 w 4"/>
                <a:gd name="T9" fmla="*/ 1 h 511"/>
                <a:gd name="T10" fmla="*/ 1 w 4"/>
                <a:gd name="T11" fmla="*/ 1 h 511"/>
                <a:gd name="T12" fmla="*/ 1 w 4"/>
                <a:gd name="T13" fmla="*/ 0 h 511"/>
                <a:gd name="T14" fmla="*/ 1 w 4"/>
                <a:gd name="T15" fmla="*/ 0 h 511"/>
                <a:gd name="T16" fmla="*/ 1 w 4"/>
                <a:gd name="T17" fmla="*/ 0 h 511"/>
                <a:gd name="T18" fmla="*/ 1 w 4"/>
                <a:gd name="T19" fmla="*/ 0 h 511"/>
                <a:gd name="T20" fmla="*/ 0 w 4"/>
                <a:gd name="T21" fmla="*/ 0 h 511"/>
                <a:gd name="T22" fmla="*/ 0 w 4"/>
                <a:gd name="T23" fmla="*/ 0 h 511"/>
                <a:gd name="T24" fmla="*/ 0 w 4"/>
                <a:gd name="T25" fmla="*/ 0 h 511"/>
                <a:gd name="T26" fmla="*/ 1 w 4"/>
                <a:gd name="T27" fmla="*/ 0 h 511"/>
                <a:gd name="T28" fmla="*/ 1 w 4"/>
                <a:gd name="T29" fmla="*/ 0 h 511"/>
                <a:gd name="T30" fmla="*/ 1 w 4"/>
                <a:gd name="T31" fmla="*/ 0 h 511"/>
                <a:gd name="T32" fmla="*/ 1 w 4"/>
                <a:gd name="T33" fmla="*/ 0 h 511"/>
                <a:gd name="T34" fmla="*/ 1 w 4"/>
                <a:gd name="T35" fmla="*/ 1 h 511"/>
                <a:gd name="T36" fmla="*/ 1 w 4"/>
                <a:gd name="T37" fmla="*/ 1 h 511"/>
                <a:gd name="T38" fmla="*/ 1 w 4"/>
                <a:gd name="T39" fmla="*/ 1 h 511"/>
                <a:gd name="T40" fmla="*/ 1 w 4"/>
                <a:gd name="T41" fmla="*/ 1 h 511"/>
                <a:gd name="T42" fmla="*/ 1 w 4"/>
                <a:gd name="T43" fmla="*/ 1 h 511"/>
                <a:gd name="T44" fmla="*/ 1 w 4"/>
                <a:gd name="T45" fmla="*/ 2 h 511"/>
                <a:gd name="T46" fmla="*/ 1 w 4"/>
                <a:gd name="T47" fmla="*/ 2 h 511"/>
                <a:gd name="T48" fmla="*/ 1 w 4"/>
                <a:gd name="T49" fmla="*/ 2 h 511"/>
                <a:gd name="T50" fmla="*/ 1 w 4"/>
                <a:gd name="T51" fmla="*/ 2 h 511"/>
                <a:gd name="T52" fmla="*/ 1 w 4"/>
                <a:gd name="T53" fmla="*/ 2 h 511"/>
                <a:gd name="T54" fmla="*/ 1 w 4"/>
                <a:gd name="T55" fmla="*/ 2 h 511"/>
                <a:gd name="T56" fmla="*/ 1 w 4"/>
                <a:gd name="T57" fmla="*/ 2 h 511"/>
                <a:gd name="T58" fmla="*/ 1 w 4"/>
                <a:gd name="T59" fmla="*/ 2 h 511"/>
                <a:gd name="T60" fmla="*/ 1 w 4"/>
                <a:gd name="T61" fmla="*/ 2 h 511"/>
                <a:gd name="T62" fmla="*/ 1 w 4"/>
                <a:gd name="T63" fmla="*/ 2 h 511"/>
                <a:gd name="T64" fmla="*/ 1 w 4"/>
                <a:gd name="T65" fmla="*/ 2 h 511"/>
                <a:gd name="T66" fmla="*/ 1 w 4"/>
                <a:gd name="T67" fmla="*/ 2 h 511"/>
                <a:gd name="T68" fmla="*/ 1 w 4"/>
                <a:gd name="T69" fmla="*/ 2 h 511"/>
                <a:gd name="T70" fmla="*/ 1 w 4"/>
                <a:gd name="T71" fmla="*/ 2 h 511"/>
                <a:gd name="T72" fmla="*/ 1 w 4"/>
                <a:gd name="T73" fmla="*/ 2 h 511"/>
                <a:gd name="T74" fmla="*/ 1 w 4"/>
                <a:gd name="T75" fmla="*/ 2 h 511"/>
                <a:gd name="T76" fmla="*/ 1 w 4"/>
                <a:gd name="T77" fmla="*/ 2 h 511"/>
                <a:gd name="T78" fmla="*/ 1 w 4"/>
                <a:gd name="T79" fmla="*/ 3 h 511"/>
                <a:gd name="T80" fmla="*/ 1 w 4"/>
                <a:gd name="T81" fmla="*/ 3 h 511"/>
                <a:gd name="T82" fmla="*/ 1 w 4"/>
                <a:gd name="T83" fmla="*/ 3 h 511"/>
                <a:gd name="T84" fmla="*/ 1 w 4"/>
                <a:gd name="T85" fmla="*/ 3 h 511"/>
                <a:gd name="T86" fmla="*/ 1 w 4"/>
                <a:gd name="T87" fmla="*/ 4 h 511"/>
                <a:gd name="T88" fmla="*/ 1 w 4"/>
                <a:gd name="T89" fmla="*/ 4 h 511"/>
                <a:gd name="T90" fmla="*/ 1 w 4"/>
                <a:gd name="T91" fmla="*/ 4 h 511"/>
                <a:gd name="T92" fmla="*/ 1 w 4"/>
                <a:gd name="T93" fmla="*/ 5 h 511"/>
                <a:gd name="T94" fmla="*/ 1 w 4"/>
                <a:gd name="T95" fmla="*/ 5 h 511"/>
                <a:gd name="T96" fmla="*/ 1 w 4"/>
                <a:gd name="T97" fmla="*/ 5 h 511"/>
                <a:gd name="T98" fmla="*/ 1 w 4"/>
                <a:gd name="T99" fmla="*/ 5 h 511"/>
                <a:gd name="T100" fmla="*/ 1 w 4"/>
                <a:gd name="T101" fmla="*/ 5 h 511"/>
                <a:gd name="T102" fmla="*/ 1 w 4"/>
                <a:gd name="T103" fmla="*/ 4 h 511"/>
                <a:gd name="T104" fmla="*/ 1 w 4"/>
                <a:gd name="T105" fmla="*/ 4 h 511"/>
                <a:gd name="T106" fmla="*/ 1 w 4"/>
                <a:gd name="T107" fmla="*/ 3 h 511"/>
                <a:gd name="T108" fmla="*/ 1 w 4"/>
                <a:gd name="T109" fmla="*/ 3 h 511"/>
                <a:gd name="T110" fmla="*/ 1 w 4"/>
                <a:gd name="T111" fmla="*/ 3 h 511"/>
                <a:gd name="T112" fmla="*/ 1 w 4"/>
                <a:gd name="T113" fmla="*/ 3 h 511"/>
                <a:gd name="T114" fmla="*/ 1 w 4"/>
                <a:gd name="T115" fmla="*/ 2 h 511"/>
                <a:gd name="T116" fmla="*/ 1 w 4"/>
                <a:gd name="T117" fmla="*/ 2 h 511"/>
                <a:gd name="T118" fmla="*/ 1 w 4"/>
                <a:gd name="T119" fmla="*/ 2 h 511"/>
                <a:gd name="T120" fmla="*/ 1 w 4"/>
                <a:gd name="T121" fmla="*/ 2 h 5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 h="511">
                  <a:moveTo>
                    <a:pt x="2" y="228"/>
                  </a:moveTo>
                  <a:lnTo>
                    <a:pt x="2" y="221"/>
                  </a:lnTo>
                  <a:lnTo>
                    <a:pt x="2" y="200"/>
                  </a:lnTo>
                  <a:lnTo>
                    <a:pt x="2" y="168"/>
                  </a:lnTo>
                  <a:lnTo>
                    <a:pt x="1" y="130"/>
                  </a:lnTo>
                  <a:lnTo>
                    <a:pt x="1" y="92"/>
                  </a:lnTo>
                  <a:lnTo>
                    <a:pt x="1" y="61"/>
                  </a:lnTo>
                  <a:lnTo>
                    <a:pt x="1" y="36"/>
                  </a:lnTo>
                  <a:lnTo>
                    <a:pt x="1" y="19"/>
                  </a:lnTo>
                  <a:lnTo>
                    <a:pt x="1" y="7"/>
                  </a:lnTo>
                  <a:lnTo>
                    <a:pt x="0" y="1"/>
                  </a:lnTo>
                  <a:lnTo>
                    <a:pt x="0" y="0"/>
                  </a:lnTo>
                  <a:lnTo>
                    <a:pt x="0" y="5"/>
                  </a:lnTo>
                  <a:lnTo>
                    <a:pt x="1" y="15"/>
                  </a:lnTo>
                  <a:lnTo>
                    <a:pt x="1" y="30"/>
                  </a:lnTo>
                  <a:lnTo>
                    <a:pt x="1" y="49"/>
                  </a:lnTo>
                  <a:lnTo>
                    <a:pt x="1" y="69"/>
                  </a:lnTo>
                  <a:lnTo>
                    <a:pt x="1" y="91"/>
                  </a:lnTo>
                  <a:lnTo>
                    <a:pt x="1" y="112"/>
                  </a:lnTo>
                  <a:lnTo>
                    <a:pt x="1" y="132"/>
                  </a:lnTo>
                  <a:lnTo>
                    <a:pt x="2" y="150"/>
                  </a:lnTo>
                  <a:lnTo>
                    <a:pt x="2" y="166"/>
                  </a:lnTo>
                  <a:lnTo>
                    <a:pt x="2" y="180"/>
                  </a:lnTo>
                  <a:lnTo>
                    <a:pt x="2" y="192"/>
                  </a:lnTo>
                  <a:lnTo>
                    <a:pt x="2" y="201"/>
                  </a:lnTo>
                  <a:lnTo>
                    <a:pt x="2" y="208"/>
                  </a:lnTo>
                  <a:lnTo>
                    <a:pt x="2" y="214"/>
                  </a:lnTo>
                  <a:lnTo>
                    <a:pt x="2" y="218"/>
                  </a:lnTo>
                  <a:lnTo>
                    <a:pt x="2" y="221"/>
                  </a:lnTo>
                  <a:lnTo>
                    <a:pt x="2" y="224"/>
                  </a:lnTo>
                  <a:lnTo>
                    <a:pt x="2" y="226"/>
                  </a:lnTo>
                  <a:lnTo>
                    <a:pt x="2" y="227"/>
                  </a:lnTo>
                  <a:lnTo>
                    <a:pt x="2" y="229"/>
                  </a:lnTo>
                  <a:lnTo>
                    <a:pt x="2" y="230"/>
                  </a:lnTo>
                  <a:lnTo>
                    <a:pt x="2" y="233"/>
                  </a:lnTo>
                  <a:lnTo>
                    <a:pt x="2" y="237"/>
                  </a:lnTo>
                  <a:lnTo>
                    <a:pt x="2" y="242"/>
                  </a:lnTo>
                  <a:lnTo>
                    <a:pt x="2" y="250"/>
                  </a:lnTo>
                  <a:lnTo>
                    <a:pt x="2" y="260"/>
                  </a:lnTo>
                  <a:lnTo>
                    <a:pt x="2" y="273"/>
                  </a:lnTo>
                  <a:lnTo>
                    <a:pt x="3" y="291"/>
                  </a:lnTo>
                  <a:lnTo>
                    <a:pt x="3" y="313"/>
                  </a:lnTo>
                  <a:lnTo>
                    <a:pt x="3" y="340"/>
                  </a:lnTo>
                  <a:lnTo>
                    <a:pt x="3" y="373"/>
                  </a:lnTo>
                  <a:lnTo>
                    <a:pt x="3" y="410"/>
                  </a:lnTo>
                  <a:lnTo>
                    <a:pt x="4" y="447"/>
                  </a:lnTo>
                  <a:lnTo>
                    <a:pt x="4" y="480"/>
                  </a:lnTo>
                  <a:lnTo>
                    <a:pt x="4" y="503"/>
                  </a:lnTo>
                  <a:lnTo>
                    <a:pt x="4" y="511"/>
                  </a:lnTo>
                  <a:lnTo>
                    <a:pt x="4" y="501"/>
                  </a:lnTo>
                  <a:lnTo>
                    <a:pt x="4" y="476"/>
                  </a:lnTo>
                  <a:lnTo>
                    <a:pt x="4" y="441"/>
                  </a:lnTo>
                  <a:lnTo>
                    <a:pt x="3" y="400"/>
                  </a:lnTo>
                  <a:lnTo>
                    <a:pt x="3" y="358"/>
                  </a:lnTo>
                  <a:lnTo>
                    <a:pt x="3" y="321"/>
                  </a:lnTo>
                  <a:lnTo>
                    <a:pt x="2" y="290"/>
                  </a:lnTo>
                  <a:lnTo>
                    <a:pt x="2" y="266"/>
                  </a:lnTo>
                  <a:lnTo>
                    <a:pt x="2" y="248"/>
                  </a:lnTo>
                  <a:lnTo>
                    <a:pt x="2" y="237"/>
                  </a:lnTo>
                  <a:lnTo>
                    <a:pt x="2" y="230"/>
                  </a:lnTo>
                  <a:lnTo>
                    <a:pt x="2" y="2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7" name="Freeform 89"/>
            <p:cNvSpPr>
              <a:spLocks/>
            </p:cNvSpPr>
            <p:nvPr/>
          </p:nvSpPr>
          <p:spPr bwMode="auto">
            <a:xfrm flipV="1">
              <a:off x="2626" y="3222"/>
              <a:ext cx="2" cy="207"/>
            </a:xfrm>
            <a:custGeom>
              <a:avLst/>
              <a:gdLst>
                <a:gd name="T0" fmla="*/ 1 w 4"/>
                <a:gd name="T1" fmla="*/ 2 h 450"/>
                <a:gd name="T2" fmla="*/ 1 w 4"/>
                <a:gd name="T3" fmla="*/ 2 h 450"/>
                <a:gd name="T4" fmla="*/ 1 w 4"/>
                <a:gd name="T5" fmla="*/ 2 h 450"/>
                <a:gd name="T6" fmla="*/ 1 w 4"/>
                <a:gd name="T7" fmla="*/ 1 h 450"/>
                <a:gd name="T8" fmla="*/ 1 w 4"/>
                <a:gd name="T9" fmla="*/ 1 h 450"/>
                <a:gd name="T10" fmla="*/ 0 w 4"/>
                <a:gd name="T11" fmla="*/ 1 h 450"/>
                <a:gd name="T12" fmla="*/ 0 w 4"/>
                <a:gd name="T13" fmla="*/ 0 h 450"/>
                <a:gd name="T14" fmla="*/ 0 w 4"/>
                <a:gd name="T15" fmla="*/ 0 h 450"/>
                <a:gd name="T16" fmla="*/ 0 w 4"/>
                <a:gd name="T17" fmla="*/ 0 h 450"/>
                <a:gd name="T18" fmla="*/ 0 w 4"/>
                <a:gd name="T19" fmla="*/ 0 h 450"/>
                <a:gd name="T20" fmla="*/ 0 w 4"/>
                <a:gd name="T21" fmla="*/ 0 h 450"/>
                <a:gd name="T22" fmla="*/ 0 w 4"/>
                <a:gd name="T23" fmla="*/ 0 h 450"/>
                <a:gd name="T24" fmla="*/ 0 w 4"/>
                <a:gd name="T25" fmla="*/ 0 h 450"/>
                <a:gd name="T26" fmla="*/ 0 w 4"/>
                <a:gd name="T27" fmla="*/ 0 h 450"/>
                <a:gd name="T28" fmla="*/ 0 w 4"/>
                <a:gd name="T29" fmla="*/ 0 h 450"/>
                <a:gd name="T30" fmla="*/ 0 w 4"/>
                <a:gd name="T31" fmla="*/ 0 h 450"/>
                <a:gd name="T32" fmla="*/ 0 w 4"/>
                <a:gd name="T33" fmla="*/ 0 h 450"/>
                <a:gd name="T34" fmla="*/ 0 w 4"/>
                <a:gd name="T35" fmla="*/ 1 h 450"/>
                <a:gd name="T36" fmla="*/ 1 w 4"/>
                <a:gd name="T37" fmla="*/ 1 h 450"/>
                <a:gd name="T38" fmla="*/ 1 w 4"/>
                <a:gd name="T39" fmla="*/ 1 h 450"/>
                <a:gd name="T40" fmla="*/ 1 w 4"/>
                <a:gd name="T41" fmla="*/ 1 h 450"/>
                <a:gd name="T42" fmla="*/ 1 w 4"/>
                <a:gd name="T43" fmla="*/ 1 h 450"/>
                <a:gd name="T44" fmla="*/ 1 w 4"/>
                <a:gd name="T45" fmla="*/ 1 h 450"/>
                <a:gd name="T46" fmla="*/ 1 w 4"/>
                <a:gd name="T47" fmla="*/ 2 h 450"/>
                <a:gd name="T48" fmla="*/ 1 w 4"/>
                <a:gd name="T49" fmla="*/ 2 h 450"/>
                <a:gd name="T50" fmla="*/ 1 w 4"/>
                <a:gd name="T51" fmla="*/ 2 h 450"/>
                <a:gd name="T52" fmla="*/ 1 w 4"/>
                <a:gd name="T53" fmla="*/ 2 h 450"/>
                <a:gd name="T54" fmla="*/ 1 w 4"/>
                <a:gd name="T55" fmla="*/ 2 h 450"/>
                <a:gd name="T56" fmla="*/ 1 w 4"/>
                <a:gd name="T57" fmla="*/ 2 h 450"/>
                <a:gd name="T58" fmla="*/ 1 w 4"/>
                <a:gd name="T59" fmla="*/ 2 h 450"/>
                <a:gd name="T60" fmla="*/ 1 w 4"/>
                <a:gd name="T61" fmla="*/ 2 h 450"/>
                <a:gd name="T62" fmla="*/ 1 w 4"/>
                <a:gd name="T63" fmla="*/ 2 h 450"/>
                <a:gd name="T64" fmla="*/ 1 w 4"/>
                <a:gd name="T65" fmla="*/ 2 h 450"/>
                <a:gd name="T66" fmla="*/ 1 w 4"/>
                <a:gd name="T67" fmla="*/ 2 h 450"/>
                <a:gd name="T68" fmla="*/ 1 w 4"/>
                <a:gd name="T69" fmla="*/ 2 h 450"/>
                <a:gd name="T70" fmla="*/ 1 w 4"/>
                <a:gd name="T71" fmla="*/ 2 h 450"/>
                <a:gd name="T72" fmla="*/ 1 w 4"/>
                <a:gd name="T73" fmla="*/ 2 h 450"/>
                <a:gd name="T74" fmla="*/ 1 w 4"/>
                <a:gd name="T75" fmla="*/ 2 h 450"/>
                <a:gd name="T76" fmla="*/ 1 w 4"/>
                <a:gd name="T77" fmla="*/ 2 h 450"/>
                <a:gd name="T78" fmla="*/ 1 w 4"/>
                <a:gd name="T79" fmla="*/ 2 h 450"/>
                <a:gd name="T80" fmla="*/ 1 w 4"/>
                <a:gd name="T81" fmla="*/ 3 h 450"/>
                <a:gd name="T82" fmla="*/ 1 w 4"/>
                <a:gd name="T83" fmla="*/ 3 h 450"/>
                <a:gd name="T84" fmla="*/ 1 w 4"/>
                <a:gd name="T85" fmla="*/ 3 h 450"/>
                <a:gd name="T86" fmla="*/ 1 w 4"/>
                <a:gd name="T87" fmla="*/ 3 h 450"/>
                <a:gd name="T88" fmla="*/ 1 w 4"/>
                <a:gd name="T89" fmla="*/ 3 h 450"/>
                <a:gd name="T90" fmla="*/ 1 w 4"/>
                <a:gd name="T91" fmla="*/ 4 h 450"/>
                <a:gd name="T92" fmla="*/ 1 w 4"/>
                <a:gd name="T93" fmla="*/ 4 h 450"/>
                <a:gd name="T94" fmla="*/ 1 w 4"/>
                <a:gd name="T95" fmla="*/ 4 h 450"/>
                <a:gd name="T96" fmla="*/ 1 w 4"/>
                <a:gd name="T97" fmla="*/ 4 h 450"/>
                <a:gd name="T98" fmla="*/ 1 w 4"/>
                <a:gd name="T99" fmla="*/ 4 h 450"/>
                <a:gd name="T100" fmla="*/ 1 w 4"/>
                <a:gd name="T101" fmla="*/ 4 h 450"/>
                <a:gd name="T102" fmla="*/ 1 w 4"/>
                <a:gd name="T103" fmla="*/ 4 h 450"/>
                <a:gd name="T104" fmla="*/ 1 w 4"/>
                <a:gd name="T105" fmla="*/ 3 h 450"/>
                <a:gd name="T106" fmla="*/ 1 w 4"/>
                <a:gd name="T107" fmla="*/ 3 h 450"/>
                <a:gd name="T108" fmla="*/ 1 w 4"/>
                <a:gd name="T109" fmla="*/ 3 h 450"/>
                <a:gd name="T110" fmla="*/ 1 w 4"/>
                <a:gd name="T111" fmla="*/ 3 h 450"/>
                <a:gd name="T112" fmla="*/ 1 w 4"/>
                <a:gd name="T113" fmla="*/ 2 h 450"/>
                <a:gd name="T114" fmla="*/ 1 w 4"/>
                <a:gd name="T115" fmla="*/ 2 h 450"/>
                <a:gd name="T116" fmla="*/ 1 w 4"/>
                <a:gd name="T117" fmla="*/ 2 h 450"/>
                <a:gd name="T118" fmla="*/ 1 w 4"/>
                <a:gd name="T119" fmla="*/ 2 h 450"/>
                <a:gd name="T120" fmla="*/ 1 w 4"/>
                <a:gd name="T121" fmla="*/ 2 h 4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 h="450">
                  <a:moveTo>
                    <a:pt x="1" y="204"/>
                  </a:moveTo>
                  <a:lnTo>
                    <a:pt x="1" y="198"/>
                  </a:lnTo>
                  <a:lnTo>
                    <a:pt x="1" y="179"/>
                  </a:lnTo>
                  <a:lnTo>
                    <a:pt x="1" y="151"/>
                  </a:lnTo>
                  <a:lnTo>
                    <a:pt x="1" y="117"/>
                  </a:lnTo>
                  <a:lnTo>
                    <a:pt x="0" y="84"/>
                  </a:lnTo>
                  <a:lnTo>
                    <a:pt x="0" y="56"/>
                  </a:lnTo>
                  <a:lnTo>
                    <a:pt x="0" y="34"/>
                  </a:lnTo>
                  <a:lnTo>
                    <a:pt x="0" y="18"/>
                  </a:lnTo>
                  <a:lnTo>
                    <a:pt x="0" y="7"/>
                  </a:lnTo>
                  <a:lnTo>
                    <a:pt x="0" y="1"/>
                  </a:lnTo>
                  <a:lnTo>
                    <a:pt x="0" y="0"/>
                  </a:lnTo>
                  <a:lnTo>
                    <a:pt x="0" y="4"/>
                  </a:lnTo>
                  <a:lnTo>
                    <a:pt x="0" y="13"/>
                  </a:lnTo>
                  <a:lnTo>
                    <a:pt x="0" y="26"/>
                  </a:lnTo>
                  <a:lnTo>
                    <a:pt x="0" y="43"/>
                  </a:lnTo>
                  <a:lnTo>
                    <a:pt x="0" y="61"/>
                  </a:lnTo>
                  <a:lnTo>
                    <a:pt x="0" y="80"/>
                  </a:lnTo>
                  <a:lnTo>
                    <a:pt x="1" y="99"/>
                  </a:lnTo>
                  <a:lnTo>
                    <a:pt x="1" y="117"/>
                  </a:lnTo>
                  <a:lnTo>
                    <a:pt x="1" y="133"/>
                  </a:lnTo>
                  <a:lnTo>
                    <a:pt x="1" y="147"/>
                  </a:lnTo>
                  <a:lnTo>
                    <a:pt x="1" y="159"/>
                  </a:lnTo>
                  <a:lnTo>
                    <a:pt x="1" y="170"/>
                  </a:lnTo>
                  <a:lnTo>
                    <a:pt x="1" y="178"/>
                  </a:lnTo>
                  <a:lnTo>
                    <a:pt x="1" y="184"/>
                  </a:lnTo>
                  <a:lnTo>
                    <a:pt x="1" y="189"/>
                  </a:lnTo>
                  <a:lnTo>
                    <a:pt x="1" y="193"/>
                  </a:lnTo>
                  <a:lnTo>
                    <a:pt x="1" y="196"/>
                  </a:lnTo>
                  <a:lnTo>
                    <a:pt x="1" y="198"/>
                  </a:lnTo>
                  <a:lnTo>
                    <a:pt x="1" y="200"/>
                  </a:lnTo>
                  <a:lnTo>
                    <a:pt x="1" y="201"/>
                  </a:lnTo>
                  <a:lnTo>
                    <a:pt x="1" y="202"/>
                  </a:lnTo>
                  <a:lnTo>
                    <a:pt x="1" y="204"/>
                  </a:lnTo>
                  <a:lnTo>
                    <a:pt x="2" y="207"/>
                  </a:lnTo>
                  <a:lnTo>
                    <a:pt x="2" y="210"/>
                  </a:lnTo>
                  <a:lnTo>
                    <a:pt x="2" y="215"/>
                  </a:lnTo>
                  <a:lnTo>
                    <a:pt x="2" y="221"/>
                  </a:lnTo>
                  <a:lnTo>
                    <a:pt x="2" y="230"/>
                  </a:lnTo>
                  <a:lnTo>
                    <a:pt x="2" y="242"/>
                  </a:lnTo>
                  <a:lnTo>
                    <a:pt x="2" y="257"/>
                  </a:lnTo>
                  <a:lnTo>
                    <a:pt x="2" y="276"/>
                  </a:lnTo>
                  <a:lnTo>
                    <a:pt x="2" y="300"/>
                  </a:lnTo>
                  <a:lnTo>
                    <a:pt x="3" y="328"/>
                  </a:lnTo>
                  <a:lnTo>
                    <a:pt x="3" y="360"/>
                  </a:lnTo>
                  <a:lnTo>
                    <a:pt x="3" y="393"/>
                  </a:lnTo>
                  <a:lnTo>
                    <a:pt x="3" y="422"/>
                  </a:lnTo>
                  <a:lnTo>
                    <a:pt x="4" y="442"/>
                  </a:lnTo>
                  <a:lnTo>
                    <a:pt x="4" y="450"/>
                  </a:lnTo>
                  <a:lnTo>
                    <a:pt x="4" y="443"/>
                  </a:lnTo>
                  <a:lnTo>
                    <a:pt x="3" y="423"/>
                  </a:lnTo>
                  <a:lnTo>
                    <a:pt x="3" y="392"/>
                  </a:lnTo>
                  <a:lnTo>
                    <a:pt x="3" y="357"/>
                  </a:lnTo>
                  <a:lnTo>
                    <a:pt x="2" y="320"/>
                  </a:lnTo>
                  <a:lnTo>
                    <a:pt x="2" y="287"/>
                  </a:lnTo>
                  <a:lnTo>
                    <a:pt x="2" y="259"/>
                  </a:lnTo>
                  <a:lnTo>
                    <a:pt x="2" y="237"/>
                  </a:lnTo>
                  <a:lnTo>
                    <a:pt x="2" y="222"/>
                  </a:lnTo>
                  <a:lnTo>
                    <a:pt x="2" y="211"/>
                  </a:lnTo>
                  <a:lnTo>
                    <a:pt x="2" y="206"/>
                  </a:lnTo>
                  <a:lnTo>
                    <a:pt x="1" y="20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8" name="Freeform 90"/>
            <p:cNvSpPr>
              <a:spLocks/>
            </p:cNvSpPr>
            <p:nvPr/>
          </p:nvSpPr>
          <p:spPr bwMode="auto">
            <a:xfrm flipV="1">
              <a:off x="2576" y="3238"/>
              <a:ext cx="2" cy="176"/>
            </a:xfrm>
            <a:custGeom>
              <a:avLst/>
              <a:gdLst>
                <a:gd name="T0" fmla="*/ 1 w 4"/>
                <a:gd name="T1" fmla="*/ 2 h 384"/>
                <a:gd name="T2" fmla="*/ 1 w 4"/>
                <a:gd name="T3" fmla="*/ 2 h 384"/>
                <a:gd name="T4" fmla="*/ 1 w 4"/>
                <a:gd name="T5" fmla="*/ 1 h 384"/>
                <a:gd name="T6" fmla="*/ 1 w 4"/>
                <a:gd name="T7" fmla="*/ 1 h 384"/>
                <a:gd name="T8" fmla="*/ 1 w 4"/>
                <a:gd name="T9" fmla="*/ 1 h 384"/>
                <a:gd name="T10" fmla="*/ 0 w 4"/>
                <a:gd name="T11" fmla="*/ 0 h 384"/>
                <a:gd name="T12" fmla="*/ 0 w 4"/>
                <a:gd name="T13" fmla="*/ 0 h 384"/>
                <a:gd name="T14" fmla="*/ 0 w 4"/>
                <a:gd name="T15" fmla="*/ 0 h 384"/>
                <a:gd name="T16" fmla="*/ 0 w 4"/>
                <a:gd name="T17" fmla="*/ 0 h 384"/>
                <a:gd name="T18" fmla="*/ 0 w 4"/>
                <a:gd name="T19" fmla="*/ 0 h 384"/>
                <a:gd name="T20" fmla="*/ 0 w 4"/>
                <a:gd name="T21" fmla="*/ 0 h 384"/>
                <a:gd name="T22" fmla="*/ 0 w 4"/>
                <a:gd name="T23" fmla="*/ 0 h 384"/>
                <a:gd name="T24" fmla="*/ 0 w 4"/>
                <a:gd name="T25" fmla="*/ 0 h 384"/>
                <a:gd name="T26" fmla="*/ 0 w 4"/>
                <a:gd name="T27" fmla="*/ 0 h 384"/>
                <a:gd name="T28" fmla="*/ 0 w 4"/>
                <a:gd name="T29" fmla="*/ 0 h 384"/>
                <a:gd name="T30" fmla="*/ 0 w 4"/>
                <a:gd name="T31" fmla="*/ 0 h 384"/>
                <a:gd name="T32" fmla="*/ 0 w 4"/>
                <a:gd name="T33" fmla="*/ 0 h 384"/>
                <a:gd name="T34" fmla="*/ 0 w 4"/>
                <a:gd name="T35" fmla="*/ 0 h 384"/>
                <a:gd name="T36" fmla="*/ 0 w 4"/>
                <a:gd name="T37" fmla="*/ 1 h 384"/>
                <a:gd name="T38" fmla="*/ 1 w 4"/>
                <a:gd name="T39" fmla="*/ 1 h 384"/>
                <a:gd name="T40" fmla="*/ 1 w 4"/>
                <a:gd name="T41" fmla="*/ 1 h 384"/>
                <a:gd name="T42" fmla="*/ 1 w 4"/>
                <a:gd name="T43" fmla="*/ 1 h 384"/>
                <a:gd name="T44" fmla="*/ 1 w 4"/>
                <a:gd name="T45" fmla="*/ 1 h 384"/>
                <a:gd name="T46" fmla="*/ 1 w 4"/>
                <a:gd name="T47" fmla="*/ 1 h 384"/>
                <a:gd name="T48" fmla="*/ 1 w 4"/>
                <a:gd name="T49" fmla="*/ 1 h 384"/>
                <a:gd name="T50" fmla="*/ 1 w 4"/>
                <a:gd name="T51" fmla="*/ 1 h 384"/>
                <a:gd name="T52" fmla="*/ 1 w 4"/>
                <a:gd name="T53" fmla="*/ 1 h 384"/>
                <a:gd name="T54" fmla="*/ 1 w 4"/>
                <a:gd name="T55" fmla="*/ 1 h 384"/>
                <a:gd name="T56" fmla="*/ 1 w 4"/>
                <a:gd name="T57" fmla="*/ 1 h 384"/>
                <a:gd name="T58" fmla="*/ 1 w 4"/>
                <a:gd name="T59" fmla="*/ 2 h 384"/>
                <a:gd name="T60" fmla="*/ 1 w 4"/>
                <a:gd name="T61" fmla="*/ 2 h 384"/>
                <a:gd name="T62" fmla="*/ 1 w 4"/>
                <a:gd name="T63" fmla="*/ 2 h 384"/>
                <a:gd name="T64" fmla="*/ 1 w 4"/>
                <a:gd name="T65" fmla="*/ 2 h 384"/>
                <a:gd name="T66" fmla="*/ 1 w 4"/>
                <a:gd name="T67" fmla="*/ 2 h 384"/>
                <a:gd name="T68" fmla="*/ 1 w 4"/>
                <a:gd name="T69" fmla="*/ 2 h 384"/>
                <a:gd name="T70" fmla="*/ 1 w 4"/>
                <a:gd name="T71" fmla="*/ 2 h 384"/>
                <a:gd name="T72" fmla="*/ 1 w 4"/>
                <a:gd name="T73" fmla="*/ 2 h 384"/>
                <a:gd name="T74" fmla="*/ 1 w 4"/>
                <a:gd name="T75" fmla="*/ 2 h 384"/>
                <a:gd name="T76" fmla="*/ 1 w 4"/>
                <a:gd name="T77" fmla="*/ 2 h 384"/>
                <a:gd name="T78" fmla="*/ 1 w 4"/>
                <a:gd name="T79" fmla="*/ 2 h 384"/>
                <a:gd name="T80" fmla="*/ 1 w 4"/>
                <a:gd name="T81" fmla="*/ 2 h 384"/>
                <a:gd name="T82" fmla="*/ 1 w 4"/>
                <a:gd name="T83" fmla="*/ 2 h 384"/>
                <a:gd name="T84" fmla="*/ 1 w 4"/>
                <a:gd name="T85" fmla="*/ 2 h 384"/>
                <a:gd name="T86" fmla="*/ 1 w 4"/>
                <a:gd name="T87" fmla="*/ 3 h 384"/>
                <a:gd name="T88" fmla="*/ 1 w 4"/>
                <a:gd name="T89" fmla="*/ 3 h 384"/>
                <a:gd name="T90" fmla="*/ 1 w 4"/>
                <a:gd name="T91" fmla="*/ 3 h 384"/>
                <a:gd name="T92" fmla="*/ 1 w 4"/>
                <a:gd name="T93" fmla="*/ 3 h 384"/>
                <a:gd name="T94" fmla="*/ 1 w 4"/>
                <a:gd name="T95" fmla="*/ 4 h 384"/>
                <a:gd name="T96" fmla="*/ 1 w 4"/>
                <a:gd name="T97" fmla="*/ 4 h 384"/>
                <a:gd name="T98" fmla="*/ 1 w 4"/>
                <a:gd name="T99" fmla="*/ 4 h 384"/>
                <a:gd name="T100" fmla="*/ 1 w 4"/>
                <a:gd name="T101" fmla="*/ 3 h 384"/>
                <a:gd name="T102" fmla="*/ 1 w 4"/>
                <a:gd name="T103" fmla="*/ 3 h 384"/>
                <a:gd name="T104" fmla="*/ 1 w 4"/>
                <a:gd name="T105" fmla="*/ 3 h 384"/>
                <a:gd name="T106" fmla="*/ 1 w 4"/>
                <a:gd name="T107" fmla="*/ 3 h 384"/>
                <a:gd name="T108" fmla="*/ 1 w 4"/>
                <a:gd name="T109" fmla="*/ 2 h 384"/>
                <a:gd name="T110" fmla="*/ 1 w 4"/>
                <a:gd name="T111" fmla="*/ 2 h 384"/>
                <a:gd name="T112" fmla="*/ 1 w 4"/>
                <a:gd name="T113" fmla="*/ 2 h 384"/>
                <a:gd name="T114" fmla="*/ 1 w 4"/>
                <a:gd name="T115" fmla="*/ 2 h 384"/>
                <a:gd name="T116" fmla="*/ 1 w 4"/>
                <a:gd name="T117" fmla="*/ 2 h 384"/>
                <a:gd name="T118" fmla="*/ 1 w 4"/>
                <a:gd name="T119" fmla="*/ 2 h 384"/>
                <a:gd name="T120" fmla="*/ 1 w 4"/>
                <a:gd name="T121" fmla="*/ 2 h 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 h="384">
                  <a:moveTo>
                    <a:pt x="1" y="177"/>
                  </a:moveTo>
                  <a:lnTo>
                    <a:pt x="1" y="172"/>
                  </a:lnTo>
                  <a:lnTo>
                    <a:pt x="1" y="156"/>
                  </a:lnTo>
                  <a:lnTo>
                    <a:pt x="1" y="132"/>
                  </a:lnTo>
                  <a:lnTo>
                    <a:pt x="1" y="103"/>
                  </a:lnTo>
                  <a:lnTo>
                    <a:pt x="0" y="75"/>
                  </a:lnTo>
                  <a:lnTo>
                    <a:pt x="0" y="50"/>
                  </a:lnTo>
                  <a:lnTo>
                    <a:pt x="0" y="31"/>
                  </a:lnTo>
                  <a:lnTo>
                    <a:pt x="0" y="17"/>
                  </a:lnTo>
                  <a:lnTo>
                    <a:pt x="0" y="7"/>
                  </a:lnTo>
                  <a:lnTo>
                    <a:pt x="0" y="2"/>
                  </a:lnTo>
                  <a:lnTo>
                    <a:pt x="0" y="0"/>
                  </a:lnTo>
                  <a:lnTo>
                    <a:pt x="0" y="4"/>
                  </a:lnTo>
                  <a:lnTo>
                    <a:pt x="0" y="11"/>
                  </a:lnTo>
                  <a:lnTo>
                    <a:pt x="0" y="22"/>
                  </a:lnTo>
                  <a:lnTo>
                    <a:pt x="0" y="36"/>
                  </a:lnTo>
                  <a:lnTo>
                    <a:pt x="0" y="52"/>
                  </a:lnTo>
                  <a:lnTo>
                    <a:pt x="0" y="68"/>
                  </a:lnTo>
                  <a:lnTo>
                    <a:pt x="0" y="84"/>
                  </a:lnTo>
                  <a:lnTo>
                    <a:pt x="1" y="100"/>
                  </a:lnTo>
                  <a:lnTo>
                    <a:pt x="1" y="114"/>
                  </a:lnTo>
                  <a:lnTo>
                    <a:pt x="1" y="126"/>
                  </a:lnTo>
                  <a:lnTo>
                    <a:pt x="1" y="136"/>
                  </a:lnTo>
                  <a:lnTo>
                    <a:pt x="1" y="145"/>
                  </a:lnTo>
                  <a:lnTo>
                    <a:pt x="1" y="152"/>
                  </a:lnTo>
                  <a:lnTo>
                    <a:pt x="1" y="158"/>
                  </a:lnTo>
                  <a:lnTo>
                    <a:pt x="1" y="162"/>
                  </a:lnTo>
                  <a:lnTo>
                    <a:pt x="1" y="165"/>
                  </a:lnTo>
                  <a:lnTo>
                    <a:pt x="1" y="168"/>
                  </a:lnTo>
                  <a:lnTo>
                    <a:pt x="1" y="170"/>
                  </a:lnTo>
                  <a:lnTo>
                    <a:pt x="1" y="171"/>
                  </a:lnTo>
                  <a:lnTo>
                    <a:pt x="1" y="172"/>
                  </a:lnTo>
                  <a:lnTo>
                    <a:pt x="1" y="173"/>
                  </a:lnTo>
                  <a:lnTo>
                    <a:pt x="1" y="175"/>
                  </a:lnTo>
                  <a:lnTo>
                    <a:pt x="1" y="177"/>
                  </a:lnTo>
                  <a:lnTo>
                    <a:pt x="1" y="180"/>
                  </a:lnTo>
                  <a:lnTo>
                    <a:pt x="2" y="184"/>
                  </a:lnTo>
                  <a:lnTo>
                    <a:pt x="2" y="190"/>
                  </a:lnTo>
                  <a:lnTo>
                    <a:pt x="2" y="197"/>
                  </a:lnTo>
                  <a:lnTo>
                    <a:pt x="2" y="207"/>
                  </a:lnTo>
                  <a:lnTo>
                    <a:pt x="2" y="220"/>
                  </a:lnTo>
                  <a:lnTo>
                    <a:pt x="2" y="236"/>
                  </a:lnTo>
                  <a:lnTo>
                    <a:pt x="2" y="256"/>
                  </a:lnTo>
                  <a:lnTo>
                    <a:pt x="3" y="280"/>
                  </a:lnTo>
                  <a:lnTo>
                    <a:pt x="3" y="306"/>
                  </a:lnTo>
                  <a:lnTo>
                    <a:pt x="3" y="333"/>
                  </a:lnTo>
                  <a:lnTo>
                    <a:pt x="3" y="358"/>
                  </a:lnTo>
                  <a:lnTo>
                    <a:pt x="4" y="376"/>
                  </a:lnTo>
                  <a:lnTo>
                    <a:pt x="4" y="384"/>
                  </a:lnTo>
                  <a:lnTo>
                    <a:pt x="4" y="380"/>
                  </a:lnTo>
                  <a:lnTo>
                    <a:pt x="3" y="364"/>
                  </a:lnTo>
                  <a:lnTo>
                    <a:pt x="3" y="339"/>
                  </a:lnTo>
                  <a:lnTo>
                    <a:pt x="3" y="309"/>
                  </a:lnTo>
                  <a:lnTo>
                    <a:pt x="2" y="278"/>
                  </a:lnTo>
                  <a:lnTo>
                    <a:pt x="2" y="249"/>
                  </a:lnTo>
                  <a:lnTo>
                    <a:pt x="2" y="225"/>
                  </a:lnTo>
                  <a:lnTo>
                    <a:pt x="2" y="206"/>
                  </a:lnTo>
                  <a:lnTo>
                    <a:pt x="2" y="192"/>
                  </a:lnTo>
                  <a:lnTo>
                    <a:pt x="2" y="184"/>
                  </a:lnTo>
                  <a:lnTo>
                    <a:pt x="1" y="179"/>
                  </a:lnTo>
                  <a:lnTo>
                    <a:pt x="1" y="17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9" name="Freeform 91"/>
            <p:cNvSpPr>
              <a:spLocks/>
            </p:cNvSpPr>
            <p:nvPr/>
          </p:nvSpPr>
          <p:spPr bwMode="auto">
            <a:xfrm flipV="1">
              <a:off x="2521" y="3251"/>
              <a:ext cx="2" cy="148"/>
            </a:xfrm>
            <a:custGeom>
              <a:avLst/>
              <a:gdLst>
                <a:gd name="T0" fmla="*/ 1 w 4"/>
                <a:gd name="T1" fmla="*/ 1 h 320"/>
                <a:gd name="T2" fmla="*/ 1 w 4"/>
                <a:gd name="T3" fmla="*/ 1 h 320"/>
                <a:gd name="T4" fmla="*/ 1 w 4"/>
                <a:gd name="T5" fmla="*/ 1 h 320"/>
                <a:gd name="T6" fmla="*/ 1 w 4"/>
                <a:gd name="T7" fmla="*/ 1 h 320"/>
                <a:gd name="T8" fmla="*/ 1 w 4"/>
                <a:gd name="T9" fmla="*/ 1 h 320"/>
                <a:gd name="T10" fmla="*/ 1 w 4"/>
                <a:gd name="T11" fmla="*/ 0 h 320"/>
                <a:gd name="T12" fmla="*/ 1 w 4"/>
                <a:gd name="T13" fmla="*/ 0 h 320"/>
                <a:gd name="T14" fmla="*/ 1 w 4"/>
                <a:gd name="T15" fmla="*/ 0 h 320"/>
                <a:gd name="T16" fmla="*/ 1 w 4"/>
                <a:gd name="T17" fmla="*/ 0 h 320"/>
                <a:gd name="T18" fmla="*/ 1 w 4"/>
                <a:gd name="T19" fmla="*/ 0 h 320"/>
                <a:gd name="T20" fmla="*/ 0 w 4"/>
                <a:gd name="T21" fmla="*/ 0 h 320"/>
                <a:gd name="T22" fmla="*/ 0 w 4"/>
                <a:gd name="T23" fmla="*/ 0 h 320"/>
                <a:gd name="T24" fmla="*/ 0 w 4"/>
                <a:gd name="T25" fmla="*/ 0 h 320"/>
                <a:gd name="T26" fmla="*/ 1 w 4"/>
                <a:gd name="T27" fmla="*/ 0 h 320"/>
                <a:gd name="T28" fmla="*/ 1 w 4"/>
                <a:gd name="T29" fmla="*/ 0 h 320"/>
                <a:gd name="T30" fmla="*/ 1 w 4"/>
                <a:gd name="T31" fmla="*/ 0 h 320"/>
                <a:gd name="T32" fmla="*/ 1 w 4"/>
                <a:gd name="T33" fmla="*/ 0 h 320"/>
                <a:gd name="T34" fmla="*/ 1 w 4"/>
                <a:gd name="T35" fmla="*/ 0 h 320"/>
                <a:gd name="T36" fmla="*/ 1 w 4"/>
                <a:gd name="T37" fmla="*/ 0 h 320"/>
                <a:gd name="T38" fmla="*/ 1 w 4"/>
                <a:gd name="T39" fmla="*/ 1 h 320"/>
                <a:gd name="T40" fmla="*/ 1 w 4"/>
                <a:gd name="T41" fmla="*/ 1 h 320"/>
                <a:gd name="T42" fmla="*/ 1 w 4"/>
                <a:gd name="T43" fmla="*/ 1 h 320"/>
                <a:gd name="T44" fmla="*/ 1 w 4"/>
                <a:gd name="T45" fmla="*/ 1 h 320"/>
                <a:gd name="T46" fmla="*/ 1 w 4"/>
                <a:gd name="T47" fmla="*/ 1 h 320"/>
                <a:gd name="T48" fmla="*/ 1 w 4"/>
                <a:gd name="T49" fmla="*/ 1 h 320"/>
                <a:gd name="T50" fmla="*/ 1 w 4"/>
                <a:gd name="T51" fmla="*/ 1 h 320"/>
                <a:gd name="T52" fmla="*/ 1 w 4"/>
                <a:gd name="T53" fmla="*/ 1 h 320"/>
                <a:gd name="T54" fmla="*/ 1 w 4"/>
                <a:gd name="T55" fmla="*/ 1 h 320"/>
                <a:gd name="T56" fmla="*/ 1 w 4"/>
                <a:gd name="T57" fmla="*/ 1 h 320"/>
                <a:gd name="T58" fmla="*/ 1 w 4"/>
                <a:gd name="T59" fmla="*/ 1 h 320"/>
                <a:gd name="T60" fmla="*/ 1 w 4"/>
                <a:gd name="T61" fmla="*/ 1 h 320"/>
                <a:gd name="T62" fmla="*/ 1 w 4"/>
                <a:gd name="T63" fmla="*/ 1 h 320"/>
                <a:gd name="T64" fmla="*/ 1 w 4"/>
                <a:gd name="T65" fmla="*/ 1 h 320"/>
                <a:gd name="T66" fmla="*/ 1 w 4"/>
                <a:gd name="T67" fmla="*/ 1 h 320"/>
                <a:gd name="T68" fmla="*/ 1 w 4"/>
                <a:gd name="T69" fmla="*/ 1 h 320"/>
                <a:gd name="T70" fmla="*/ 1 w 4"/>
                <a:gd name="T71" fmla="*/ 1 h 320"/>
                <a:gd name="T72" fmla="*/ 1 w 4"/>
                <a:gd name="T73" fmla="*/ 1 h 320"/>
                <a:gd name="T74" fmla="*/ 1 w 4"/>
                <a:gd name="T75" fmla="*/ 1 h 320"/>
                <a:gd name="T76" fmla="*/ 1 w 4"/>
                <a:gd name="T77" fmla="*/ 1 h 320"/>
                <a:gd name="T78" fmla="*/ 1 w 4"/>
                <a:gd name="T79" fmla="*/ 2 h 320"/>
                <a:gd name="T80" fmla="*/ 1 w 4"/>
                <a:gd name="T81" fmla="*/ 2 h 320"/>
                <a:gd name="T82" fmla="*/ 1 w 4"/>
                <a:gd name="T83" fmla="*/ 2 h 320"/>
                <a:gd name="T84" fmla="*/ 1 w 4"/>
                <a:gd name="T85" fmla="*/ 2 h 320"/>
                <a:gd name="T86" fmla="*/ 1 w 4"/>
                <a:gd name="T87" fmla="*/ 2 h 320"/>
                <a:gd name="T88" fmla="*/ 1 w 4"/>
                <a:gd name="T89" fmla="*/ 3 h 320"/>
                <a:gd name="T90" fmla="*/ 1 w 4"/>
                <a:gd name="T91" fmla="*/ 3 h 320"/>
                <a:gd name="T92" fmla="*/ 1 w 4"/>
                <a:gd name="T93" fmla="*/ 3 h 320"/>
                <a:gd name="T94" fmla="*/ 1 w 4"/>
                <a:gd name="T95" fmla="*/ 3 h 320"/>
                <a:gd name="T96" fmla="*/ 1 w 4"/>
                <a:gd name="T97" fmla="*/ 3 h 320"/>
                <a:gd name="T98" fmla="*/ 1 w 4"/>
                <a:gd name="T99" fmla="*/ 3 h 320"/>
                <a:gd name="T100" fmla="*/ 1 w 4"/>
                <a:gd name="T101" fmla="*/ 3 h 320"/>
                <a:gd name="T102" fmla="*/ 1 w 4"/>
                <a:gd name="T103" fmla="*/ 3 h 320"/>
                <a:gd name="T104" fmla="*/ 1 w 4"/>
                <a:gd name="T105" fmla="*/ 3 h 320"/>
                <a:gd name="T106" fmla="*/ 1 w 4"/>
                <a:gd name="T107" fmla="*/ 2 h 320"/>
                <a:gd name="T108" fmla="*/ 1 w 4"/>
                <a:gd name="T109" fmla="*/ 2 h 320"/>
                <a:gd name="T110" fmla="*/ 1 w 4"/>
                <a:gd name="T111" fmla="*/ 2 h 320"/>
                <a:gd name="T112" fmla="*/ 1 w 4"/>
                <a:gd name="T113" fmla="*/ 2 h 320"/>
                <a:gd name="T114" fmla="*/ 1 w 4"/>
                <a:gd name="T115" fmla="*/ 1 h 320"/>
                <a:gd name="T116" fmla="*/ 1 w 4"/>
                <a:gd name="T117" fmla="*/ 1 h 320"/>
                <a:gd name="T118" fmla="*/ 1 w 4"/>
                <a:gd name="T119" fmla="*/ 1 h 320"/>
                <a:gd name="T120" fmla="*/ 1 w 4"/>
                <a:gd name="T121" fmla="*/ 1 h 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 h="320">
                  <a:moveTo>
                    <a:pt x="2" y="150"/>
                  </a:moveTo>
                  <a:lnTo>
                    <a:pt x="2" y="146"/>
                  </a:lnTo>
                  <a:lnTo>
                    <a:pt x="2" y="133"/>
                  </a:lnTo>
                  <a:lnTo>
                    <a:pt x="2" y="113"/>
                  </a:lnTo>
                  <a:lnTo>
                    <a:pt x="2" y="89"/>
                  </a:lnTo>
                  <a:lnTo>
                    <a:pt x="1" y="66"/>
                  </a:lnTo>
                  <a:lnTo>
                    <a:pt x="1" y="45"/>
                  </a:lnTo>
                  <a:lnTo>
                    <a:pt x="1" y="28"/>
                  </a:lnTo>
                  <a:lnTo>
                    <a:pt x="1" y="16"/>
                  </a:lnTo>
                  <a:lnTo>
                    <a:pt x="1" y="7"/>
                  </a:lnTo>
                  <a:lnTo>
                    <a:pt x="0" y="2"/>
                  </a:lnTo>
                  <a:lnTo>
                    <a:pt x="0" y="0"/>
                  </a:lnTo>
                  <a:lnTo>
                    <a:pt x="0" y="3"/>
                  </a:lnTo>
                  <a:lnTo>
                    <a:pt x="1" y="9"/>
                  </a:lnTo>
                  <a:lnTo>
                    <a:pt x="1" y="18"/>
                  </a:lnTo>
                  <a:lnTo>
                    <a:pt x="1" y="30"/>
                  </a:lnTo>
                  <a:lnTo>
                    <a:pt x="1" y="43"/>
                  </a:lnTo>
                  <a:lnTo>
                    <a:pt x="1" y="56"/>
                  </a:lnTo>
                  <a:lnTo>
                    <a:pt x="1" y="70"/>
                  </a:lnTo>
                  <a:lnTo>
                    <a:pt x="1" y="83"/>
                  </a:lnTo>
                  <a:lnTo>
                    <a:pt x="2" y="94"/>
                  </a:lnTo>
                  <a:lnTo>
                    <a:pt x="2" y="105"/>
                  </a:lnTo>
                  <a:lnTo>
                    <a:pt x="2" y="114"/>
                  </a:lnTo>
                  <a:lnTo>
                    <a:pt x="2" y="121"/>
                  </a:lnTo>
                  <a:lnTo>
                    <a:pt x="2" y="127"/>
                  </a:lnTo>
                  <a:lnTo>
                    <a:pt x="2" y="132"/>
                  </a:lnTo>
                  <a:lnTo>
                    <a:pt x="2" y="135"/>
                  </a:lnTo>
                  <a:lnTo>
                    <a:pt x="2" y="138"/>
                  </a:lnTo>
                  <a:lnTo>
                    <a:pt x="2" y="140"/>
                  </a:lnTo>
                  <a:lnTo>
                    <a:pt x="2" y="141"/>
                  </a:lnTo>
                  <a:lnTo>
                    <a:pt x="2" y="143"/>
                  </a:lnTo>
                  <a:lnTo>
                    <a:pt x="2" y="144"/>
                  </a:lnTo>
                  <a:lnTo>
                    <a:pt x="2" y="145"/>
                  </a:lnTo>
                  <a:lnTo>
                    <a:pt x="2" y="146"/>
                  </a:lnTo>
                  <a:lnTo>
                    <a:pt x="2" y="148"/>
                  </a:lnTo>
                  <a:lnTo>
                    <a:pt x="2" y="150"/>
                  </a:lnTo>
                  <a:lnTo>
                    <a:pt x="2" y="154"/>
                  </a:lnTo>
                  <a:lnTo>
                    <a:pt x="2" y="159"/>
                  </a:lnTo>
                  <a:lnTo>
                    <a:pt x="3" y="165"/>
                  </a:lnTo>
                  <a:lnTo>
                    <a:pt x="3" y="173"/>
                  </a:lnTo>
                  <a:lnTo>
                    <a:pt x="3" y="184"/>
                  </a:lnTo>
                  <a:lnTo>
                    <a:pt x="3" y="197"/>
                  </a:lnTo>
                  <a:lnTo>
                    <a:pt x="3" y="213"/>
                  </a:lnTo>
                  <a:lnTo>
                    <a:pt x="3" y="233"/>
                  </a:lnTo>
                  <a:lnTo>
                    <a:pt x="4" y="254"/>
                  </a:lnTo>
                  <a:lnTo>
                    <a:pt x="4" y="276"/>
                  </a:lnTo>
                  <a:lnTo>
                    <a:pt x="4" y="297"/>
                  </a:lnTo>
                  <a:lnTo>
                    <a:pt x="4" y="312"/>
                  </a:lnTo>
                  <a:lnTo>
                    <a:pt x="4" y="320"/>
                  </a:lnTo>
                  <a:lnTo>
                    <a:pt x="4" y="318"/>
                  </a:lnTo>
                  <a:lnTo>
                    <a:pt x="4" y="306"/>
                  </a:lnTo>
                  <a:lnTo>
                    <a:pt x="4" y="287"/>
                  </a:lnTo>
                  <a:lnTo>
                    <a:pt x="4" y="262"/>
                  </a:lnTo>
                  <a:lnTo>
                    <a:pt x="3" y="236"/>
                  </a:lnTo>
                  <a:lnTo>
                    <a:pt x="3" y="212"/>
                  </a:lnTo>
                  <a:lnTo>
                    <a:pt x="3" y="191"/>
                  </a:lnTo>
                  <a:lnTo>
                    <a:pt x="3" y="175"/>
                  </a:lnTo>
                  <a:lnTo>
                    <a:pt x="3" y="163"/>
                  </a:lnTo>
                  <a:lnTo>
                    <a:pt x="2" y="156"/>
                  </a:lnTo>
                  <a:lnTo>
                    <a:pt x="2" y="152"/>
                  </a:lnTo>
                  <a:lnTo>
                    <a:pt x="2" y="1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0" name="Freeform 92"/>
            <p:cNvSpPr>
              <a:spLocks/>
            </p:cNvSpPr>
            <p:nvPr/>
          </p:nvSpPr>
          <p:spPr bwMode="auto">
            <a:xfrm flipV="1">
              <a:off x="2465" y="3262"/>
              <a:ext cx="3" cy="122"/>
            </a:xfrm>
            <a:custGeom>
              <a:avLst/>
              <a:gdLst>
                <a:gd name="T0" fmla="*/ 1 w 5"/>
                <a:gd name="T1" fmla="*/ 1 h 265"/>
                <a:gd name="T2" fmla="*/ 1 w 5"/>
                <a:gd name="T3" fmla="*/ 1 h 265"/>
                <a:gd name="T4" fmla="*/ 1 w 5"/>
                <a:gd name="T5" fmla="*/ 1 h 265"/>
                <a:gd name="T6" fmla="*/ 1 w 5"/>
                <a:gd name="T7" fmla="*/ 1 h 265"/>
                <a:gd name="T8" fmla="*/ 1 w 5"/>
                <a:gd name="T9" fmla="*/ 0 h 265"/>
                <a:gd name="T10" fmla="*/ 1 w 5"/>
                <a:gd name="T11" fmla="*/ 0 h 265"/>
                <a:gd name="T12" fmla="*/ 1 w 5"/>
                <a:gd name="T13" fmla="*/ 0 h 265"/>
                <a:gd name="T14" fmla="*/ 1 w 5"/>
                <a:gd name="T15" fmla="*/ 0 h 265"/>
                <a:gd name="T16" fmla="*/ 1 w 5"/>
                <a:gd name="T17" fmla="*/ 0 h 265"/>
                <a:gd name="T18" fmla="*/ 1 w 5"/>
                <a:gd name="T19" fmla="*/ 0 h 265"/>
                <a:gd name="T20" fmla="*/ 0 w 5"/>
                <a:gd name="T21" fmla="*/ 0 h 265"/>
                <a:gd name="T22" fmla="*/ 0 w 5"/>
                <a:gd name="T23" fmla="*/ 0 h 265"/>
                <a:gd name="T24" fmla="*/ 0 w 5"/>
                <a:gd name="T25" fmla="*/ 0 h 265"/>
                <a:gd name="T26" fmla="*/ 1 w 5"/>
                <a:gd name="T27" fmla="*/ 0 h 265"/>
                <a:gd name="T28" fmla="*/ 1 w 5"/>
                <a:gd name="T29" fmla="*/ 0 h 265"/>
                <a:gd name="T30" fmla="*/ 1 w 5"/>
                <a:gd name="T31" fmla="*/ 0 h 265"/>
                <a:gd name="T32" fmla="*/ 1 w 5"/>
                <a:gd name="T33" fmla="*/ 0 h 265"/>
                <a:gd name="T34" fmla="*/ 1 w 5"/>
                <a:gd name="T35" fmla="*/ 0 h 265"/>
                <a:gd name="T36" fmla="*/ 1 w 5"/>
                <a:gd name="T37" fmla="*/ 0 h 265"/>
                <a:gd name="T38" fmla="*/ 1 w 5"/>
                <a:gd name="T39" fmla="*/ 0 h 265"/>
                <a:gd name="T40" fmla="*/ 1 w 5"/>
                <a:gd name="T41" fmla="*/ 0 h 265"/>
                <a:gd name="T42" fmla="*/ 1 w 5"/>
                <a:gd name="T43" fmla="*/ 1 h 265"/>
                <a:gd name="T44" fmla="*/ 1 w 5"/>
                <a:gd name="T45" fmla="*/ 1 h 265"/>
                <a:gd name="T46" fmla="*/ 1 w 5"/>
                <a:gd name="T47" fmla="*/ 1 h 265"/>
                <a:gd name="T48" fmla="*/ 1 w 5"/>
                <a:gd name="T49" fmla="*/ 1 h 265"/>
                <a:gd name="T50" fmla="*/ 1 w 5"/>
                <a:gd name="T51" fmla="*/ 1 h 265"/>
                <a:gd name="T52" fmla="*/ 1 w 5"/>
                <a:gd name="T53" fmla="*/ 1 h 265"/>
                <a:gd name="T54" fmla="*/ 1 w 5"/>
                <a:gd name="T55" fmla="*/ 1 h 265"/>
                <a:gd name="T56" fmla="*/ 1 w 5"/>
                <a:gd name="T57" fmla="*/ 1 h 265"/>
                <a:gd name="T58" fmla="*/ 1 w 5"/>
                <a:gd name="T59" fmla="*/ 1 h 265"/>
                <a:gd name="T60" fmla="*/ 1 w 5"/>
                <a:gd name="T61" fmla="*/ 1 h 265"/>
                <a:gd name="T62" fmla="*/ 1 w 5"/>
                <a:gd name="T63" fmla="*/ 1 h 265"/>
                <a:gd name="T64" fmla="*/ 1 w 5"/>
                <a:gd name="T65" fmla="*/ 1 h 265"/>
                <a:gd name="T66" fmla="*/ 1 w 5"/>
                <a:gd name="T67" fmla="*/ 1 h 265"/>
                <a:gd name="T68" fmla="*/ 1 w 5"/>
                <a:gd name="T69" fmla="*/ 1 h 265"/>
                <a:gd name="T70" fmla="*/ 1 w 5"/>
                <a:gd name="T71" fmla="*/ 1 h 265"/>
                <a:gd name="T72" fmla="*/ 1 w 5"/>
                <a:gd name="T73" fmla="*/ 1 h 265"/>
                <a:gd name="T74" fmla="*/ 1 w 5"/>
                <a:gd name="T75" fmla="*/ 1 h 265"/>
                <a:gd name="T76" fmla="*/ 1 w 5"/>
                <a:gd name="T77" fmla="*/ 1 h 265"/>
                <a:gd name="T78" fmla="*/ 1 w 5"/>
                <a:gd name="T79" fmla="*/ 1 h 265"/>
                <a:gd name="T80" fmla="*/ 1 w 5"/>
                <a:gd name="T81" fmla="*/ 1 h 265"/>
                <a:gd name="T82" fmla="*/ 1 w 5"/>
                <a:gd name="T83" fmla="*/ 1 h 265"/>
                <a:gd name="T84" fmla="*/ 1 w 5"/>
                <a:gd name="T85" fmla="*/ 2 h 265"/>
                <a:gd name="T86" fmla="*/ 1 w 5"/>
                <a:gd name="T87" fmla="*/ 2 h 265"/>
                <a:gd name="T88" fmla="*/ 1 w 5"/>
                <a:gd name="T89" fmla="*/ 2 h 265"/>
                <a:gd name="T90" fmla="*/ 1 w 5"/>
                <a:gd name="T91" fmla="*/ 2 h 265"/>
                <a:gd name="T92" fmla="*/ 1 w 5"/>
                <a:gd name="T93" fmla="*/ 2 h 265"/>
                <a:gd name="T94" fmla="*/ 1 w 5"/>
                <a:gd name="T95" fmla="*/ 3 h 265"/>
                <a:gd name="T96" fmla="*/ 1 w 5"/>
                <a:gd name="T97" fmla="*/ 3 h 265"/>
                <a:gd name="T98" fmla="*/ 1 w 5"/>
                <a:gd name="T99" fmla="*/ 3 h 265"/>
                <a:gd name="T100" fmla="*/ 1 w 5"/>
                <a:gd name="T101" fmla="*/ 3 h 265"/>
                <a:gd name="T102" fmla="*/ 1 w 5"/>
                <a:gd name="T103" fmla="*/ 2 h 265"/>
                <a:gd name="T104" fmla="*/ 1 w 5"/>
                <a:gd name="T105" fmla="*/ 2 h 265"/>
                <a:gd name="T106" fmla="*/ 1 w 5"/>
                <a:gd name="T107" fmla="*/ 2 h 265"/>
                <a:gd name="T108" fmla="*/ 1 w 5"/>
                <a:gd name="T109" fmla="*/ 2 h 265"/>
                <a:gd name="T110" fmla="*/ 1 w 5"/>
                <a:gd name="T111" fmla="*/ 1 h 265"/>
                <a:gd name="T112" fmla="*/ 1 w 5"/>
                <a:gd name="T113" fmla="*/ 1 h 265"/>
                <a:gd name="T114" fmla="*/ 1 w 5"/>
                <a:gd name="T115" fmla="*/ 1 h 265"/>
                <a:gd name="T116" fmla="*/ 1 w 5"/>
                <a:gd name="T117" fmla="*/ 1 h 265"/>
                <a:gd name="T118" fmla="*/ 1 w 5"/>
                <a:gd name="T119" fmla="*/ 1 h 265"/>
                <a:gd name="T120" fmla="*/ 1 w 5"/>
                <a:gd name="T121" fmla="*/ 1 h 2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 h="265">
                  <a:moveTo>
                    <a:pt x="2" y="127"/>
                  </a:moveTo>
                  <a:lnTo>
                    <a:pt x="2" y="123"/>
                  </a:lnTo>
                  <a:lnTo>
                    <a:pt x="2" y="112"/>
                  </a:lnTo>
                  <a:lnTo>
                    <a:pt x="2" y="96"/>
                  </a:lnTo>
                  <a:lnTo>
                    <a:pt x="2" y="77"/>
                  </a:lnTo>
                  <a:lnTo>
                    <a:pt x="1" y="57"/>
                  </a:lnTo>
                  <a:lnTo>
                    <a:pt x="1" y="40"/>
                  </a:lnTo>
                  <a:lnTo>
                    <a:pt x="1" y="25"/>
                  </a:lnTo>
                  <a:lnTo>
                    <a:pt x="1" y="14"/>
                  </a:lnTo>
                  <a:lnTo>
                    <a:pt x="1" y="6"/>
                  </a:lnTo>
                  <a:lnTo>
                    <a:pt x="0" y="2"/>
                  </a:lnTo>
                  <a:lnTo>
                    <a:pt x="0" y="0"/>
                  </a:lnTo>
                  <a:lnTo>
                    <a:pt x="0" y="2"/>
                  </a:lnTo>
                  <a:lnTo>
                    <a:pt x="1" y="6"/>
                  </a:lnTo>
                  <a:lnTo>
                    <a:pt x="1" y="14"/>
                  </a:lnTo>
                  <a:lnTo>
                    <a:pt x="1" y="23"/>
                  </a:lnTo>
                  <a:lnTo>
                    <a:pt x="1" y="34"/>
                  </a:lnTo>
                  <a:lnTo>
                    <a:pt x="1" y="46"/>
                  </a:lnTo>
                  <a:lnTo>
                    <a:pt x="1" y="57"/>
                  </a:lnTo>
                  <a:lnTo>
                    <a:pt x="1" y="67"/>
                  </a:lnTo>
                  <a:lnTo>
                    <a:pt x="2" y="77"/>
                  </a:lnTo>
                  <a:lnTo>
                    <a:pt x="2" y="86"/>
                  </a:lnTo>
                  <a:lnTo>
                    <a:pt x="2" y="93"/>
                  </a:lnTo>
                  <a:lnTo>
                    <a:pt x="2" y="99"/>
                  </a:lnTo>
                  <a:lnTo>
                    <a:pt x="2" y="104"/>
                  </a:lnTo>
                  <a:lnTo>
                    <a:pt x="2" y="108"/>
                  </a:lnTo>
                  <a:lnTo>
                    <a:pt x="2" y="111"/>
                  </a:lnTo>
                  <a:lnTo>
                    <a:pt x="2" y="114"/>
                  </a:lnTo>
                  <a:lnTo>
                    <a:pt x="2" y="115"/>
                  </a:lnTo>
                  <a:lnTo>
                    <a:pt x="2" y="117"/>
                  </a:lnTo>
                  <a:lnTo>
                    <a:pt x="2" y="118"/>
                  </a:lnTo>
                  <a:lnTo>
                    <a:pt x="2" y="119"/>
                  </a:lnTo>
                  <a:lnTo>
                    <a:pt x="2" y="120"/>
                  </a:lnTo>
                  <a:lnTo>
                    <a:pt x="2" y="122"/>
                  </a:lnTo>
                  <a:lnTo>
                    <a:pt x="2" y="124"/>
                  </a:lnTo>
                  <a:lnTo>
                    <a:pt x="2" y="127"/>
                  </a:lnTo>
                  <a:lnTo>
                    <a:pt x="3" y="131"/>
                  </a:lnTo>
                  <a:lnTo>
                    <a:pt x="3" y="136"/>
                  </a:lnTo>
                  <a:lnTo>
                    <a:pt x="3" y="143"/>
                  </a:lnTo>
                  <a:lnTo>
                    <a:pt x="3" y="152"/>
                  </a:lnTo>
                  <a:lnTo>
                    <a:pt x="3" y="163"/>
                  </a:lnTo>
                  <a:lnTo>
                    <a:pt x="3" y="176"/>
                  </a:lnTo>
                  <a:lnTo>
                    <a:pt x="3" y="192"/>
                  </a:lnTo>
                  <a:lnTo>
                    <a:pt x="4" y="209"/>
                  </a:lnTo>
                  <a:lnTo>
                    <a:pt x="4" y="227"/>
                  </a:lnTo>
                  <a:lnTo>
                    <a:pt x="4" y="244"/>
                  </a:lnTo>
                  <a:lnTo>
                    <a:pt x="5" y="258"/>
                  </a:lnTo>
                  <a:lnTo>
                    <a:pt x="5" y="265"/>
                  </a:lnTo>
                  <a:lnTo>
                    <a:pt x="5" y="257"/>
                  </a:lnTo>
                  <a:lnTo>
                    <a:pt x="4" y="241"/>
                  </a:lnTo>
                  <a:lnTo>
                    <a:pt x="4" y="221"/>
                  </a:lnTo>
                  <a:lnTo>
                    <a:pt x="4" y="200"/>
                  </a:lnTo>
                  <a:lnTo>
                    <a:pt x="3" y="179"/>
                  </a:lnTo>
                  <a:lnTo>
                    <a:pt x="3" y="162"/>
                  </a:lnTo>
                  <a:lnTo>
                    <a:pt x="3" y="148"/>
                  </a:lnTo>
                  <a:lnTo>
                    <a:pt x="3" y="138"/>
                  </a:lnTo>
                  <a:lnTo>
                    <a:pt x="3" y="131"/>
                  </a:lnTo>
                  <a:lnTo>
                    <a:pt x="2" y="128"/>
                  </a:lnTo>
                  <a:lnTo>
                    <a:pt x="2" y="12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1" name="Freeform 93"/>
            <p:cNvSpPr>
              <a:spLocks/>
            </p:cNvSpPr>
            <p:nvPr/>
          </p:nvSpPr>
          <p:spPr bwMode="auto">
            <a:xfrm flipV="1">
              <a:off x="2412" y="3267"/>
              <a:ext cx="2" cy="105"/>
            </a:xfrm>
            <a:custGeom>
              <a:avLst/>
              <a:gdLst>
                <a:gd name="T0" fmla="*/ 1 w 4"/>
                <a:gd name="T1" fmla="*/ 1 h 227"/>
                <a:gd name="T2" fmla="*/ 1 w 4"/>
                <a:gd name="T3" fmla="*/ 1 h 227"/>
                <a:gd name="T4" fmla="*/ 1 w 4"/>
                <a:gd name="T5" fmla="*/ 1 h 227"/>
                <a:gd name="T6" fmla="*/ 1 w 4"/>
                <a:gd name="T7" fmla="*/ 1 h 227"/>
                <a:gd name="T8" fmla="*/ 1 w 4"/>
                <a:gd name="T9" fmla="*/ 0 h 227"/>
                <a:gd name="T10" fmla="*/ 1 w 4"/>
                <a:gd name="T11" fmla="*/ 0 h 227"/>
                <a:gd name="T12" fmla="*/ 1 w 4"/>
                <a:gd name="T13" fmla="*/ 0 h 227"/>
                <a:gd name="T14" fmla="*/ 0 w 4"/>
                <a:gd name="T15" fmla="*/ 0 h 227"/>
                <a:gd name="T16" fmla="*/ 0 w 4"/>
                <a:gd name="T17" fmla="*/ 0 h 227"/>
                <a:gd name="T18" fmla="*/ 0 w 4"/>
                <a:gd name="T19" fmla="*/ 0 h 227"/>
                <a:gd name="T20" fmla="*/ 0 w 4"/>
                <a:gd name="T21" fmla="*/ 0 h 227"/>
                <a:gd name="T22" fmla="*/ 0 w 4"/>
                <a:gd name="T23" fmla="*/ 0 h 227"/>
                <a:gd name="T24" fmla="*/ 0 w 4"/>
                <a:gd name="T25" fmla="*/ 0 h 227"/>
                <a:gd name="T26" fmla="*/ 0 w 4"/>
                <a:gd name="T27" fmla="*/ 0 h 227"/>
                <a:gd name="T28" fmla="*/ 0 w 4"/>
                <a:gd name="T29" fmla="*/ 0 h 227"/>
                <a:gd name="T30" fmla="*/ 0 w 4"/>
                <a:gd name="T31" fmla="*/ 0 h 227"/>
                <a:gd name="T32" fmla="*/ 0 w 4"/>
                <a:gd name="T33" fmla="*/ 0 h 227"/>
                <a:gd name="T34" fmla="*/ 1 w 4"/>
                <a:gd name="T35" fmla="*/ 0 h 227"/>
                <a:gd name="T36" fmla="*/ 1 w 4"/>
                <a:gd name="T37" fmla="*/ 0 h 227"/>
                <a:gd name="T38" fmla="*/ 1 w 4"/>
                <a:gd name="T39" fmla="*/ 0 h 227"/>
                <a:gd name="T40" fmla="*/ 1 w 4"/>
                <a:gd name="T41" fmla="*/ 0 h 227"/>
                <a:gd name="T42" fmla="*/ 1 w 4"/>
                <a:gd name="T43" fmla="*/ 0 h 227"/>
                <a:gd name="T44" fmla="*/ 1 w 4"/>
                <a:gd name="T45" fmla="*/ 1 h 227"/>
                <a:gd name="T46" fmla="*/ 1 w 4"/>
                <a:gd name="T47" fmla="*/ 1 h 227"/>
                <a:gd name="T48" fmla="*/ 1 w 4"/>
                <a:gd name="T49" fmla="*/ 1 h 227"/>
                <a:gd name="T50" fmla="*/ 1 w 4"/>
                <a:gd name="T51" fmla="*/ 1 h 227"/>
                <a:gd name="T52" fmla="*/ 1 w 4"/>
                <a:gd name="T53" fmla="*/ 1 h 227"/>
                <a:gd name="T54" fmla="*/ 1 w 4"/>
                <a:gd name="T55" fmla="*/ 1 h 227"/>
                <a:gd name="T56" fmla="*/ 1 w 4"/>
                <a:gd name="T57" fmla="*/ 1 h 227"/>
                <a:gd name="T58" fmla="*/ 1 w 4"/>
                <a:gd name="T59" fmla="*/ 1 h 227"/>
                <a:gd name="T60" fmla="*/ 1 w 4"/>
                <a:gd name="T61" fmla="*/ 1 h 227"/>
                <a:gd name="T62" fmla="*/ 1 w 4"/>
                <a:gd name="T63" fmla="*/ 1 h 227"/>
                <a:gd name="T64" fmla="*/ 1 w 4"/>
                <a:gd name="T65" fmla="*/ 1 h 227"/>
                <a:gd name="T66" fmla="*/ 1 w 4"/>
                <a:gd name="T67" fmla="*/ 1 h 227"/>
                <a:gd name="T68" fmla="*/ 1 w 4"/>
                <a:gd name="T69" fmla="*/ 1 h 227"/>
                <a:gd name="T70" fmla="*/ 1 w 4"/>
                <a:gd name="T71" fmla="*/ 1 h 227"/>
                <a:gd name="T72" fmla="*/ 1 w 4"/>
                <a:gd name="T73" fmla="*/ 1 h 227"/>
                <a:gd name="T74" fmla="*/ 1 w 4"/>
                <a:gd name="T75" fmla="*/ 1 h 227"/>
                <a:gd name="T76" fmla="*/ 1 w 4"/>
                <a:gd name="T77" fmla="*/ 1 h 227"/>
                <a:gd name="T78" fmla="*/ 1 w 4"/>
                <a:gd name="T79" fmla="*/ 1 h 227"/>
                <a:gd name="T80" fmla="*/ 1 w 4"/>
                <a:gd name="T81" fmla="*/ 1 h 227"/>
                <a:gd name="T82" fmla="*/ 1 w 4"/>
                <a:gd name="T83" fmla="*/ 1 h 227"/>
                <a:gd name="T84" fmla="*/ 1 w 4"/>
                <a:gd name="T85" fmla="*/ 1 h 227"/>
                <a:gd name="T86" fmla="*/ 1 w 4"/>
                <a:gd name="T87" fmla="*/ 1 h 227"/>
                <a:gd name="T88" fmla="*/ 1 w 4"/>
                <a:gd name="T89" fmla="*/ 2 h 227"/>
                <a:gd name="T90" fmla="*/ 1 w 4"/>
                <a:gd name="T91" fmla="*/ 2 h 227"/>
                <a:gd name="T92" fmla="*/ 1 w 4"/>
                <a:gd name="T93" fmla="*/ 2 h 227"/>
                <a:gd name="T94" fmla="*/ 1 w 4"/>
                <a:gd name="T95" fmla="*/ 2 h 227"/>
                <a:gd name="T96" fmla="*/ 1 w 4"/>
                <a:gd name="T97" fmla="*/ 2 h 227"/>
                <a:gd name="T98" fmla="*/ 1 w 4"/>
                <a:gd name="T99" fmla="*/ 2 h 227"/>
                <a:gd name="T100" fmla="*/ 1 w 4"/>
                <a:gd name="T101" fmla="*/ 2 h 227"/>
                <a:gd name="T102" fmla="*/ 1 w 4"/>
                <a:gd name="T103" fmla="*/ 2 h 227"/>
                <a:gd name="T104" fmla="*/ 1 w 4"/>
                <a:gd name="T105" fmla="*/ 2 h 227"/>
                <a:gd name="T106" fmla="*/ 1 w 4"/>
                <a:gd name="T107" fmla="*/ 2 h 227"/>
                <a:gd name="T108" fmla="*/ 1 w 4"/>
                <a:gd name="T109" fmla="*/ 1 h 227"/>
                <a:gd name="T110" fmla="*/ 1 w 4"/>
                <a:gd name="T111" fmla="*/ 1 h 227"/>
                <a:gd name="T112" fmla="*/ 1 w 4"/>
                <a:gd name="T113" fmla="*/ 1 h 227"/>
                <a:gd name="T114" fmla="*/ 1 w 4"/>
                <a:gd name="T115" fmla="*/ 1 h 227"/>
                <a:gd name="T116" fmla="*/ 1 w 4"/>
                <a:gd name="T117" fmla="*/ 1 h 227"/>
                <a:gd name="T118" fmla="*/ 1 w 4"/>
                <a:gd name="T119" fmla="*/ 1 h 227"/>
                <a:gd name="T120" fmla="*/ 1 w 4"/>
                <a:gd name="T121" fmla="*/ 1 h 2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 h="227">
                  <a:moveTo>
                    <a:pt x="2" y="110"/>
                  </a:moveTo>
                  <a:lnTo>
                    <a:pt x="2" y="107"/>
                  </a:lnTo>
                  <a:lnTo>
                    <a:pt x="2" y="98"/>
                  </a:lnTo>
                  <a:lnTo>
                    <a:pt x="1" y="85"/>
                  </a:lnTo>
                  <a:lnTo>
                    <a:pt x="1" y="69"/>
                  </a:lnTo>
                  <a:lnTo>
                    <a:pt x="1" y="52"/>
                  </a:lnTo>
                  <a:lnTo>
                    <a:pt x="1" y="37"/>
                  </a:lnTo>
                  <a:lnTo>
                    <a:pt x="0" y="24"/>
                  </a:lnTo>
                  <a:lnTo>
                    <a:pt x="0" y="14"/>
                  </a:lnTo>
                  <a:lnTo>
                    <a:pt x="0" y="7"/>
                  </a:lnTo>
                  <a:lnTo>
                    <a:pt x="0" y="2"/>
                  </a:lnTo>
                  <a:lnTo>
                    <a:pt x="0" y="0"/>
                  </a:lnTo>
                  <a:lnTo>
                    <a:pt x="0" y="1"/>
                  </a:lnTo>
                  <a:lnTo>
                    <a:pt x="0" y="5"/>
                  </a:lnTo>
                  <a:lnTo>
                    <a:pt x="0" y="11"/>
                  </a:lnTo>
                  <a:lnTo>
                    <a:pt x="0" y="19"/>
                  </a:lnTo>
                  <a:lnTo>
                    <a:pt x="0" y="28"/>
                  </a:lnTo>
                  <a:lnTo>
                    <a:pt x="1" y="38"/>
                  </a:lnTo>
                  <a:lnTo>
                    <a:pt x="1" y="48"/>
                  </a:lnTo>
                  <a:lnTo>
                    <a:pt x="1" y="57"/>
                  </a:lnTo>
                  <a:lnTo>
                    <a:pt x="1" y="65"/>
                  </a:lnTo>
                  <a:lnTo>
                    <a:pt x="1" y="72"/>
                  </a:lnTo>
                  <a:lnTo>
                    <a:pt x="1" y="78"/>
                  </a:lnTo>
                  <a:lnTo>
                    <a:pt x="1" y="84"/>
                  </a:lnTo>
                  <a:lnTo>
                    <a:pt x="2" y="88"/>
                  </a:lnTo>
                  <a:lnTo>
                    <a:pt x="2" y="91"/>
                  </a:lnTo>
                  <a:lnTo>
                    <a:pt x="2" y="94"/>
                  </a:lnTo>
                  <a:lnTo>
                    <a:pt x="2" y="96"/>
                  </a:lnTo>
                  <a:lnTo>
                    <a:pt x="2" y="97"/>
                  </a:lnTo>
                  <a:lnTo>
                    <a:pt x="2" y="98"/>
                  </a:lnTo>
                  <a:lnTo>
                    <a:pt x="2" y="99"/>
                  </a:lnTo>
                  <a:lnTo>
                    <a:pt x="2" y="100"/>
                  </a:lnTo>
                  <a:lnTo>
                    <a:pt x="2" y="101"/>
                  </a:lnTo>
                  <a:lnTo>
                    <a:pt x="2" y="102"/>
                  </a:lnTo>
                  <a:lnTo>
                    <a:pt x="2" y="103"/>
                  </a:lnTo>
                  <a:lnTo>
                    <a:pt x="2" y="105"/>
                  </a:lnTo>
                  <a:lnTo>
                    <a:pt x="2" y="108"/>
                  </a:lnTo>
                  <a:lnTo>
                    <a:pt x="2" y="111"/>
                  </a:lnTo>
                  <a:lnTo>
                    <a:pt x="2" y="116"/>
                  </a:lnTo>
                  <a:lnTo>
                    <a:pt x="2" y="122"/>
                  </a:lnTo>
                  <a:lnTo>
                    <a:pt x="2" y="129"/>
                  </a:lnTo>
                  <a:lnTo>
                    <a:pt x="2" y="138"/>
                  </a:lnTo>
                  <a:lnTo>
                    <a:pt x="3" y="149"/>
                  </a:lnTo>
                  <a:lnTo>
                    <a:pt x="3" y="162"/>
                  </a:lnTo>
                  <a:lnTo>
                    <a:pt x="3" y="177"/>
                  </a:lnTo>
                  <a:lnTo>
                    <a:pt x="4" y="192"/>
                  </a:lnTo>
                  <a:lnTo>
                    <a:pt x="4" y="207"/>
                  </a:lnTo>
                  <a:lnTo>
                    <a:pt x="4" y="219"/>
                  </a:lnTo>
                  <a:lnTo>
                    <a:pt x="4" y="226"/>
                  </a:lnTo>
                  <a:lnTo>
                    <a:pt x="4" y="227"/>
                  </a:lnTo>
                  <a:lnTo>
                    <a:pt x="4" y="221"/>
                  </a:lnTo>
                  <a:lnTo>
                    <a:pt x="4" y="209"/>
                  </a:lnTo>
                  <a:lnTo>
                    <a:pt x="4" y="192"/>
                  </a:lnTo>
                  <a:lnTo>
                    <a:pt x="3" y="174"/>
                  </a:lnTo>
                  <a:lnTo>
                    <a:pt x="3" y="156"/>
                  </a:lnTo>
                  <a:lnTo>
                    <a:pt x="3" y="141"/>
                  </a:lnTo>
                  <a:lnTo>
                    <a:pt x="2" y="129"/>
                  </a:lnTo>
                  <a:lnTo>
                    <a:pt x="2" y="120"/>
                  </a:lnTo>
                  <a:lnTo>
                    <a:pt x="2" y="114"/>
                  </a:lnTo>
                  <a:lnTo>
                    <a:pt x="2" y="111"/>
                  </a:lnTo>
                  <a:lnTo>
                    <a:pt x="2"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2" name="Freeform 94"/>
            <p:cNvSpPr>
              <a:spLocks/>
            </p:cNvSpPr>
            <p:nvPr/>
          </p:nvSpPr>
          <p:spPr bwMode="auto">
            <a:xfrm flipV="1">
              <a:off x="2358" y="3270"/>
              <a:ext cx="2" cy="91"/>
            </a:xfrm>
            <a:custGeom>
              <a:avLst/>
              <a:gdLst>
                <a:gd name="T0" fmla="*/ 1 w 4"/>
                <a:gd name="T1" fmla="*/ 1 h 197"/>
                <a:gd name="T2" fmla="*/ 1 w 4"/>
                <a:gd name="T3" fmla="*/ 1 h 197"/>
                <a:gd name="T4" fmla="*/ 1 w 4"/>
                <a:gd name="T5" fmla="*/ 1 h 197"/>
                <a:gd name="T6" fmla="*/ 1 w 4"/>
                <a:gd name="T7" fmla="*/ 0 h 197"/>
                <a:gd name="T8" fmla="*/ 1 w 4"/>
                <a:gd name="T9" fmla="*/ 0 h 197"/>
                <a:gd name="T10" fmla="*/ 1 w 4"/>
                <a:gd name="T11" fmla="*/ 0 h 197"/>
                <a:gd name="T12" fmla="*/ 1 w 4"/>
                <a:gd name="T13" fmla="*/ 0 h 197"/>
                <a:gd name="T14" fmla="*/ 0 w 4"/>
                <a:gd name="T15" fmla="*/ 0 h 197"/>
                <a:gd name="T16" fmla="*/ 0 w 4"/>
                <a:gd name="T17" fmla="*/ 0 h 197"/>
                <a:gd name="T18" fmla="*/ 0 w 4"/>
                <a:gd name="T19" fmla="*/ 0 h 197"/>
                <a:gd name="T20" fmla="*/ 0 w 4"/>
                <a:gd name="T21" fmla="*/ 0 h 197"/>
                <a:gd name="T22" fmla="*/ 0 w 4"/>
                <a:gd name="T23" fmla="*/ 0 h 197"/>
                <a:gd name="T24" fmla="*/ 0 w 4"/>
                <a:gd name="T25" fmla="*/ 0 h 197"/>
                <a:gd name="T26" fmla="*/ 0 w 4"/>
                <a:gd name="T27" fmla="*/ 0 h 197"/>
                <a:gd name="T28" fmla="*/ 0 w 4"/>
                <a:gd name="T29" fmla="*/ 0 h 197"/>
                <a:gd name="T30" fmla="*/ 0 w 4"/>
                <a:gd name="T31" fmla="*/ 0 h 197"/>
                <a:gd name="T32" fmla="*/ 0 w 4"/>
                <a:gd name="T33" fmla="*/ 0 h 197"/>
                <a:gd name="T34" fmla="*/ 1 w 4"/>
                <a:gd name="T35" fmla="*/ 0 h 197"/>
                <a:gd name="T36" fmla="*/ 1 w 4"/>
                <a:gd name="T37" fmla="*/ 0 h 197"/>
                <a:gd name="T38" fmla="*/ 1 w 4"/>
                <a:gd name="T39" fmla="*/ 0 h 197"/>
                <a:gd name="T40" fmla="*/ 1 w 4"/>
                <a:gd name="T41" fmla="*/ 0 h 197"/>
                <a:gd name="T42" fmla="*/ 1 w 4"/>
                <a:gd name="T43" fmla="*/ 0 h 197"/>
                <a:gd name="T44" fmla="*/ 1 w 4"/>
                <a:gd name="T45" fmla="*/ 0 h 197"/>
                <a:gd name="T46" fmla="*/ 1 w 4"/>
                <a:gd name="T47" fmla="*/ 0 h 197"/>
                <a:gd name="T48" fmla="*/ 1 w 4"/>
                <a:gd name="T49" fmla="*/ 0 h 197"/>
                <a:gd name="T50" fmla="*/ 1 w 4"/>
                <a:gd name="T51" fmla="*/ 1 h 197"/>
                <a:gd name="T52" fmla="*/ 1 w 4"/>
                <a:gd name="T53" fmla="*/ 1 h 197"/>
                <a:gd name="T54" fmla="*/ 1 w 4"/>
                <a:gd name="T55" fmla="*/ 1 h 197"/>
                <a:gd name="T56" fmla="*/ 1 w 4"/>
                <a:gd name="T57" fmla="*/ 1 h 197"/>
                <a:gd name="T58" fmla="*/ 1 w 4"/>
                <a:gd name="T59" fmla="*/ 1 h 197"/>
                <a:gd name="T60" fmla="*/ 1 w 4"/>
                <a:gd name="T61" fmla="*/ 1 h 197"/>
                <a:gd name="T62" fmla="*/ 1 w 4"/>
                <a:gd name="T63" fmla="*/ 1 h 197"/>
                <a:gd name="T64" fmla="*/ 1 w 4"/>
                <a:gd name="T65" fmla="*/ 1 h 197"/>
                <a:gd name="T66" fmla="*/ 1 w 4"/>
                <a:gd name="T67" fmla="*/ 1 h 197"/>
                <a:gd name="T68" fmla="*/ 1 w 4"/>
                <a:gd name="T69" fmla="*/ 1 h 197"/>
                <a:gd name="T70" fmla="*/ 1 w 4"/>
                <a:gd name="T71" fmla="*/ 1 h 197"/>
                <a:gd name="T72" fmla="*/ 1 w 4"/>
                <a:gd name="T73" fmla="*/ 1 h 197"/>
                <a:gd name="T74" fmla="*/ 1 w 4"/>
                <a:gd name="T75" fmla="*/ 1 h 197"/>
                <a:gd name="T76" fmla="*/ 1 w 4"/>
                <a:gd name="T77" fmla="*/ 1 h 197"/>
                <a:gd name="T78" fmla="*/ 1 w 4"/>
                <a:gd name="T79" fmla="*/ 1 h 197"/>
                <a:gd name="T80" fmla="*/ 1 w 4"/>
                <a:gd name="T81" fmla="*/ 1 h 197"/>
                <a:gd name="T82" fmla="*/ 1 w 4"/>
                <a:gd name="T83" fmla="*/ 1 h 197"/>
                <a:gd name="T84" fmla="*/ 1 w 4"/>
                <a:gd name="T85" fmla="*/ 1 h 197"/>
                <a:gd name="T86" fmla="*/ 1 w 4"/>
                <a:gd name="T87" fmla="*/ 1 h 197"/>
                <a:gd name="T88" fmla="*/ 1 w 4"/>
                <a:gd name="T89" fmla="*/ 1 h 197"/>
                <a:gd name="T90" fmla="*/ 1 w 4"/>
                <a:gd name="T91" fmla="*/ 1 h 197"/>
                <a:gd name="T92" fmla="*/ 1 w 4"/>
                <a:gd name="T93" fmla="*/ 2 h 197"/>
                <a:gd name="T94" fmla="*/ 1 w 4"/>
                <a:gd name="T95" fmla="*/ 2 h 197"/>
                <a:gd name="T96" fmla="*/ 1 w 4"/>
                <a:gd name="T97" fmla="*/ 2 h 197"/>
                <a:gd name="T98" fmla="*/ 1 w 4"/>
                <a:gd name="T99" fmla="*/ 2 h 197"/>
                <a:gd name="T100" fmla="*/ 1 w 4"/>
                <a:gd name="T101" fmla="*/ 2 h 197"/>
                <a:gd name="T102" fmla="*/ 1 w 4"/>
                <a:gd name="T103" fmla="*/ 2 h 197"/>
                <a:gd name="T104" fmla="*/ 1 w 4"/>
                <a:gd name="T105" fmla="*/ 2 h 197"/>
                <a:gd name="T106" fmla="*/ 1 w 4"/>
                <a:gd name="T107" fmla="*/ 1 h 197"/>
                <a:gd name="T108" fmla="*/ 1 w 4"/>
                <a:gd name="T109" fmla="*/ 1 h 197"/>
                <a:gd name="T110" fmla="*/ 1 w 4"/>
                <a:gd name="T111" fmla="*/ 1 h 197"/>
                <a:gd name="T112" fmla="*/ 1 w 4"/>
                <a:gd name="T113" fmla="*/ 1 h 197"/>
                <a:gd name="T114" fmla="*/ 1 w 4"/>
                <a:gd name="T115" fmla="*/ 1 h 197"/>
                <a:gd name="T116" fmla="*/ 1 w 4"/>
                <a:gd name="T117" fmla="*/ 1 h 197"/>
                <a:gd name="T118" fmla="*/ 1 w 4"/>
                <a:gd name="T119" fmla="*/ 1 h 197"/>
                <a:gd name="T120" fmla="*/ 1 w 4"/>
                <a:gd name="T121" fmla="*/ 1 h 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 h="197">
                  <a:moveTo>
                    <a:pt x="2" y="97"/>
                  </a:moveTo>
                  <a:lnTo>
                    <a:pt x="2" y="94"/>
                  </a:lnTo>
                  <a:lnTo>
                    <a:pt x="2" y="87"/>
                  </a:lnTo>
                  <a:lnTo>
                    <a:pt x="1" y="75"/>
                  </a:lnTo>
                  <a:lnTo>
                    <a:pt x="1" y="62"/>
                  </a:lnTo>
                  <a:lnTo>
                    <a:pt x="1" y="47"/>
                  </a:lnTo>
                  <a:lnTo>
                    <a:pt x="1" y="34"/>
                  </a:lnTo>
                  <a:lnTo>
                    <a:pt x="0" y="23"/>
                  </a:lnTo>
                  <a:lnTo>
                    <a:pt x="0" y="14"/>
                  </a:lnTo>
                  <a:lnTo>
                    <a:pt x="0" y="7"/>
                  </a:lnTo>
                  <a:lnTo>
                    <a:pt x="0" y="2"/>
                  </a:lnTo>
                  <a:lnTo>
                    <a:pt x="0" y="0"/>
                  </a:lnTo>
                  <a:lnTo>
                    <a:pt x="0" y="3"/>
                  </a:lnTo>
                  <a:lnTo>
                    <a:pt x="0" y="8"/>
                  </a:lnTo>
                  <a:lnTo>
                    <a:pt x="0" y="15"/>
                  </a:lnTo>
                  <a:lnTo>
                    <a:pt x="0" y="23"/>
                  </a:lnTo>
                  <a:lnTo>
                    <a:pt x="1" y="31"/>
                  </a:lnTo>
                  <a:lnTo>
                    <a:pt x="1" y="39"/>
                  </a:lnTo>
                  <a:lnTo>
                    <a:pt x="1" y="47"/>
                  </a:lnTo>
                  <a:lnTo>
                    <a:pt x="1" y="54"/>
                  </a:lnTo>
                  <a:lnTo>
                    <a:pt x="1" y="60"/>
                  </a:lnTo>
                  <a:lnTo>
                    <a:pt x="1" y="66"/>
                  </a:lnTo>
                  <a:lnTo>
                    <a:pt x="1" y="70"/>
                  </a:lnTo>
                  <a:lnTo>
                    <a:pt x="1" y="74"/>
                  </a:lnTo>
                  <a:lnTo>
                    <a:pt x="1" y="77"/>
                  </a:lnTo>
                  <a:lnTo>
                    <a:pt x="1" y="79"/>
                  </a:lnTo>
                  <a:lnTo>
                    <a:pt x="2" y="80"/>
                  </a:lnTo>
                  <a:lnTo>
                    <a:pt x="2" y="82"/>
                  </a:lnTo>
                  <a:lnTo>
                    <a:pt x="2" y="83"/>
                  </a:lnTo>
                  <a:lnTo>
                    <a:pt x="2" y="84"/>
                  </a:lnTo>
                  <a:lnTo>
                    <a:pt x="2" y="85"/>
                  </a:lnTo>
                  <a:lnTo>
                    <a:pt x="2" y="86"/>
                  </a:lnTo>
                  <a:lnTo>
                    <a:pt x="2" y="87"/>
                  </a:lnTo>
                  <a:lnTo>
                    <a:pt x="2" y="89"/>
                  </a:lnTo>
                  <a:lnTo>
                    <a:pt x="2" y="91"/>
                  </a:lnTo>
                  <a:lnTo>
                    <a:pt x="2" y="94"/>
                  </a:lnTo>
                  <a:lnTo>
                    <a:pt x="2" y="98"/>
                  </a:lnTo>
                  <a:lnTo>
                    <a:pt x="2" y="103"/>
                  </a:lnTo>
                  <a:lnTo>
                    <a:pt x="2" y="110"/>
                  </a:lnTo>
                  <a:lnTo>
                    <a:pt x="2" y="118"/>
                  </a:lnTo>
                  <a:lnTo>
                    <a:pt x="2" y="127"/>
                  </a:lnTo>
                  <a:lnTo>
                    <a:pt x="3" y="139"/>
                  </a:lnTo>
                  <a:lnTo>
                    <a:pt x="3" y="151"/>
                  </a:lnTo>
                  <a:lnTo>
                    <a:pt x="3" y="164"/>
                  </a:lnTo>
                  <a:lnTo>
                    <a:pt x="3" y="177"/>
                  </a:lnTo>
                  <a:lnTo>
                    <a:pt x="4" y="188"/>
                  </a:lnTo>
                  <a:lnTo>
                    <a:pt x="4" y="195"/>
                  </a:lnTo>
                  <a:lnTo>
                    <a:pt x="4" y="197"/>
                  </a:lnTo>
                  <a:lnTo>
                    <a:pt x="4" y="192"/>
                  </a:lnTo>
                  <a:lnTo>
                    <a:pt x="3" y="182"/>
                  </a:lnTo>
                  <a:lnTo>
                    <a:pt x="3" y="168"/>
                  </a:lnTo>
                  <a:lnTo>
                    <a:pt x="3" y="152"/>
                  </a:lnTo>
                  <a:lnTo>
                    <a:pt x="3" y="137"/>
                  </a:lnTo>
                  <a:lnTo>
                    <a:pt x="2" y="123"/>
                  </a:lnTo>
                  <a:lnTo>
                    <a:pt x="2" y="113"/>
                  </a:lnTo>
                  <a:lnTo>
                    <a:pt x="2" y="105"/>
                  </a:lnTo>
                  <a:lnTo>
                    <a:pt x="2" y="100"/>
                  </a:lnTo>
                  <a:lnTo>
                    <a:pt x="2" y="9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3" name="Freeform 95"/>
            <p:cNvSpPr>
              <a:spLocks/>
            </p:cNvSpPr>
            <p:nvPr/>
          </p:nvSpPr>
          <p:spPr bwMode="auto">
            <a:xfrm flipV="1">
              <a:off x="2300" y="3272"/>
              <a:ext cx="2" cy="79"/>
            </a:xfrm>
            <a:custGeom>
              <a:avLst/>
              <a:gdLst>
                <a:gd name="T0" fmla="*/ 1 w 4"/>
                <a:gd name="T1" fmla="*/ 1 h 173"/>
                <a:gd name="T2" fmla="*/ 1 w 4"/>
                <a:gd name="T3" fmla="*/ 1 h 173"/>
                <a:gd name="T4" fmla="*/ 1 w 4"/>
                <a:gd name="T5" fmla="*/ 0 h 173"/>
                <a:gd name="T6" fmla="*/ 1 w 4"/>
                <a:gd name="T7" fmla="*/ 0 h 173"/>
                <a:gd name="T8" fmla="*/ 1 w 4"/>
                <a:gd name="T9" fmla="*/ 0 h 173"/>
                <a:gd name="T10" fmla="*/ 1 w 4"/>
                <a:gd name="T11" fmla="*/ 0 h 173"/>
                <a:gd name="T12" fmla="*/ 1 w 4"/>
                <a:gd name="T13" fmla="*/ 0 h 173"/>
                <a:gd name="T14" fmla="*/ 1 w 4"/>
                <a:gd name="T15" fmla="*/ 0 h 173"/>
                <a:gd name="T16" fmla="*/ 1 w 4"/>
                <a:gd name="T17" fmla="*/ 0 h 173"/>
                <a:gd name="T18" fmla="*/ 0 w 4"/>
                <a:gd name="T19" fmla="*/ 0 h 173"/>
                <a:gd name="T20" fmla="*/ 0 w 4"/>
                <a:gd name="T21" fmla="*/ 0 h 173"/>
                <a:gd name="T22" fmla="*/ 0 w 4"/>
                <a:gd name="T23" fmla="*/ 0 h 173"/>
                <a:gd name="T24" fmla="*/ 0 w 4"/>
                <a:gd name="T25" fmla="*/ 0 h 173"/>
                <a:gd name="T26" fmla="*/ 0 w 4"/>
                <a:gd name="T27" fmla="*/ 0 h 173"/>
                <a:gd name="T28" fmla="*/ 0 w 4"/>
                <a:gd name="T29" fmla="*/ 0 h 173"/>
                <a:gd name="T30" fmla="*/ 1 w 4"/>
                <a:gd name="T31" fmla="*/ 0 h 173"/>
                <a:gd name="T32" fmla="*/ 1 w 4"/>
                <a:gd name="T33" fmla="*/ 0 h 173"/>
                <a:gd name="T34" fmla="*/ 1 w 4"/>
                <a:gd name="T35" fmla="*/ 0 h 173"/>
                <a:gd name="T36" fmla="*/ 1 w 4"/>
                <a:gd name="T37" fmla="*/ 0 h 173"/>
                <a:gd name="T38" fmla="*/ 1 w 4"/>
                <a:gd name="T39" fmla="*/ 0 h 173"/>
                <a:gd name="T40" fmla="*/ 1 w 4"/>
                <a:gd name="T41" fmla="*/ 0 h 173"/>
                <a:gd name="T42" fmla="*/ 1 w 4"/>
                <a:gd name="T43" fmla="*/ 0 h 173"/>
                <a:gd name="T44" fmla="*/ 1 w 4"/>
                <a:gd name="T45" fmla="*/ 0 h 173"/>
                <a:gd name="T46" fmla="*/ 1 w 4"/>
                <a:gd name="T47" fmla="*/ 0 h 173"/>
                <a:gd name="T48" fmla="*/ 1 w 4"/>
                <a:gd name="T49" fmla="*/ 0 h 173"/>
                <a:gd name="T50" fmla="*/ 1 w 4"/>
                <a:gd name="T51" fmla="*/ 0 h 173"/>
                <a:gd name="T52" fmla="*/ 1 w 4"/>
                <a:gd name="T53" fmla="*/ 0 h 173"/>
                <a:gd name="T54" fmla="*/ 1 w 4"/>
                <a:gd name="T55" fmla="*/ 0 h 173"/>
                <a:gd name="T56" fmla="*/ 1 w 4"/>
                <a:gd name="T57" fmla="*/ 0 h 173"/>
                <a:gd name="T58" fmla="*/ 1 w 4"/>
                <a:gd name="T59" fmla="*/ 0 h 173"/>
                <a:gd name="T60" fmla="*/ 1 w 4"/>
                <a:gd name="T61" fmla="*/ 0 h 173"/>
                <a:gd name="T62" fmla="*/ 1 w 4"/>
                <a:gd name="T63" fmla="*/ 0 h 173"/>
                <a:gd name="T64" fmla="*/ 1 w 4"/>
                <a:gd name="T65" fmla="*/ 0 h 173"/>
                <a:gd name="T66" fmla="*/ 1 w 4"/>
                <a:gd name="T67" fmla="*/ 0 h 173"/>
                <a:gd name="T68" fmla="*/ 1 w 4"/>
                <a:gd name="T69" fmla="*/ 0 h 173"/>
                <a:gd name="T70" fmla="*/ 1 w 4"/>
                <a:gd name="T71" fmla="*/ 0 h 173"/>
                <a:gd name="T72" fmla="*/ 1 w 4"/>
                <a:gd name="T73" fmla="*/ 0 h 173"/>
                <a:gd name="T74" fmla="*/ 1 w 4"/>
                <a:gd name="T75" fmla="*/ 1 h 173"/>
                <a:gd name="T76" fmla="*/ 1 w 4"/>
                <a:gd name="T77" fmla="*/ 1 h 173"/>
                <a:gd name="T78" fmla="*/ 1 w 4"/>
                <a:gd name="T79" fmla="*/ 1 h 173"/>
                <a:gd name="T80" fmla="*/ 1 w 4"/>
                <a:gd name="T81" fmla="*/ 1 h 173"/>
                <a:gd name="T82" fmla="*/ 1 w 4"/>
                <a:gd name="T83" fmla="*/ 1 h 173"/>
                <a:gd name="T84" fmla="*/ 1 w 4"/>
                <a:gd name="T85" fmla="*/ 1 h 173"/>
                <a:gd name="T86" fmla="*/ 1 w 4"/>
                <a:gd name="T87" fmla="*/ 1 h 173"/>
                <a:gd name="T88" fmla="*/ 1 w 4"/>
                <a:gd name="T89" fmla="*/ 1 h 173"/>
                <a:gd name="T90" fmla="*/ 1 w 4"/>
                <a:gd name="T91" fmla="*/ 1 h 173"/>
                <a:gd name="T92" fmla="*/ 1 w 4"/>
                <a:gd name="T93" fmla="*/ 1 h 173"/>
                <a:gd name="T94" fmla="*/ 1 w 4"/>
                <a:gd name="T95" fmla="*/ 1 h 173"/>
                <a:gd name="T96" fmla="*/ 1 w 4"/>
                <a:gd name="T97" fmla="*/ 1 h 173"/>
                <a:gd name="T98" fmla="*/ 1 w 4"/>
                <a:gd name="T99" fmla="*/ 1 h 173"/>
                <a:gd name="T100" fmla="*/ 1 w 4"/>
                <a:gd name="T101" fmla="*/ 1 h 173"/>
                <a:gd name="T102" fmla="*/ 1 w 4"/>
                <a:gd name="T103" fmla="*/ 1 h 173"/>
                <a:gd name="T104" fmla="*/ 1 w 4"/>
                <a:gd name="T105" fmla="*/ 1 h 173"/>
                <a:gd name="T106" fmla="*/ 1 w 4"/>
                <a:gd name="T107" fmla="*/ 1 h 173"/>
                <a:gd name="T108" fmla="*/ 1 w 4"/>
                <a:gd name="T109" fmla="*/ 1 h 173"/>
                <a:gd name="T110" fmla="*/ 1 w 4"/>
                <a:gd name="T111" fmla="*/ 1 h 173"/>
                <a:gd name="T112" fmla="*/ 1 w 4"/>
                <a:gd name="T113" fmla="*/ 1 h 173"/>
                <a:gd name="T114" fmla="*/ 1 w 4"/>
                <a:gd name="T115" fmla="*/ 1 h 173"/>
                <a:gd name="T116" fmla="*/ 1 w 4"/>
                <a:gd name="T117" fmla="*/ 1 h 173"/>
                <a:gd name="T118" fmla="*/ 1 w 4"/>
                <a:gd name="T119" fmla="*/ 1 h 173"/>
                <a:gd name="T120" fmla="*/ 1 w 4"/>
                <a:gd name="T121" fmla="*/ 1 h 1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 h="173">
                  <a:moveTo>
                    <a:pt x="2" y="87"/>
                  </a:moveTo>
                  <a:lnTo>
                    <a:pt x="2" y="84"/>
                  </a:lnTo>
                  <a:lnTo>
                    <a:pt x="2" y="78"/>
                  </a:lnTo>
                  <a:lnTo>
                    <a:pt x="2" y="69"/>
                  </a:lnTo>
                  <a:lnTo>
                    <a:pt x="1" y="57"/>
                  </a:lnTo>
                  <a:lnTo>
                    <a:pt x="1" y="45"/>
                  </a:lnTo>
                  <a:lnTo>
                    <a:pt x="1" y="33"/>
                  </a:lnTo>
                  <a:lnTo>
                    <a:pt x="1" y="23"/>
                  </a:lnTo>
                  <a:lnTo>
                    <a:pt x="1" y="14"/>
                  </a:lnTo>
                  <a:lnTo>
                    <a:pt x="0" y="7"/>
                  </a:lnTo>
                  <a:lnTo>
                    <a:pt x="0" y="3"/>
                  </a:lnTo>
                  <a:lnTo>
                    <a:pt x="0" y="0"/>
                  </a:lnTo>
                  <a:lnTo>
                    <a:pt x="0" y="3"/>
                  </a:lnTo>
                  <a:lnTo>
                    <a:pt x="0" y="7"/>
                  </a:lnTo>
                  <a:lnTo>
                    <a:pt x="1" y="12"/>
                  </a:lnTo>
                  <a:lnTo>
                    <a:pt x="1" y="19"/>
                  </a:lnTo>
                  <a:lnTo>
                    <a:pt x="1" y="26"/>
                  </a:lnTo>
                  <a:lnTo>
                    <a:pt x="1" y="33"/>
                  </a:lnTo>
                  <a:lnTo>
                    <a:pt x="1" y="39"/>
                  </a:lnTo>
                  <a:lnTo>
                    <a:pt x="1" y="46"/>
                  </a:lnTo>
                  <a:lnTo>
                    <a:pt x="1" y="51"/>
                  </a:lnTo>
                  <a:lnTo>
                    <a:pt x="1" y="56"/>
                  </a:lnTo>
                  <a:lnTo>
                    <a:pt x="1" y="60"/>
                  </a:lnTo>
                  <a:lnTo>
                    <a:pt x="2" y="63"/>
                  </a:lnTo>
                  <a:lnTo>
                    <a:pt x="2" y="65"/>
                  </a:lnTo>
                  <a:lnTo>
                    <a:pt x="2" y="67"/>
                  </a:lnTo>
                  <a:lnTo>
                    <a:pt x="2" y="68"/>
                  </a:lnTo>
                  <a:lnTo>
                    <a:pt x="2" y="70"/>
                  </a:lnTo>
                  <a:lnTo>
                    <a:pt x="2" y="71"/>
                  </a:lnTo>
                  <a:lnTo>
                    <a:pt x="2" y="72"/>
                  </a:lnTo>
                  <a:lnTo>
                    <a:pt x="2" y="73"/>
                  </a:lnTo>
                  <a:lnTo>
                    <a:pt x="2" y="74"/>
                  </a:lnTo>
                  <a:lnTo>
                    <a:pt x="2" y="76"/>
                  </a:lnTo>
                  <a:lnTo>
                    <a:pt x="2" y="78"/>
                  </a:lnTo>
                  <a:lnTo>
                    <a:pt x="2" y="81"/>
                  </a:lnTo>
                  <a:lnTo>
                    <a:pt x="2" y="84"/>
                  </a:lnTo>
                  <a:lnTo>
                    <a:pt x="2" y="89"/>
                  </a:lnTo>
                  <a:lnTo>
                    <a:pt x="2" y="95"/>
                  </a:lnTo>
                  <a:lnTo>
                    <a:pt x="2" y="102"/>
                  </a:lnTo>
                  <a:lnTo>
                    <a:pt x="2" y="110"/>
                  </a:lnTo>
                  <a:lnTo>
                    <a:pt x="3" y="120"/>
                  </a:lnTo>
                  <a:lnTo>
                    <a:pt x="3" y="131"/>
                  </a:lnTo>
                  <a:lnTo>
                    <a:pt x="3" y="143"/>
                  </a:lnTo>
                  <a:lnTo>
                    <a:pt x="3" y="154"/>
                  </a:lnTo>
                  <a:lnTo>
                    <a:pt x="3" y="164"/>
                  </a:lnTo>
                  <a:lnTo>
                    <a:pt x="4" y="171"/>
                  </a:lnTo>
                  <a:lnTo>
                    <a:pt x="4" y="173"/>
                  </a:lnTo>
                  <a:lnTo>
                    <a:pt x="4" y="170"/>
                  </a:lnTo>
                  <a:lnTo>
                    <a:pt x="3" y="162"/>
                  </a:lnTo>
                  <a:lnTo>
                    <a:pt x="3" y="150"/>
                  </a:lnTo>
                  <a:lnTo>
                    <a:pt x="3" y="136"/>
                  </a:lnTo>
                  <a:lnTo>
                    <a:pt x="3" y="122"/>
                  </a:lnTo>
                  <a:lnTo>
                    <a:pt x="2" y="110"/>
                  </a:lnTo>
                  <a:lnTo>
                    <a:pt x="2" y="101"/>
                  </a:lnTo>
                  <a:lnTo>
                    <a:pt x="2" y="94"/>
                  </a:lnTo>
                  <a:lnTo>
                    <a:pt x="2" y="90"/>
                  </a:lnTo>
                  <a:lnTo>
                    <a:pt x="2" y="8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4" name="Freeform 96"/>
            <p:cNvSpPr>
              <a:spLocks/>
            </p:cNvSpPr>
            <p:nvPr/>
          </p:nvSpPr>
          <p:spPr bwMode="auto">
            <a:xfrm flipV="1">
              <a:off x="2239" y="3271"/>
              <a:ext cx="2" cy="71"/>
            </a:xfrm>
            <a:custGeom>
              <a:avLst/>
              <a:gdLst>
                <a:gd name="T0" fmla="*/ 1 w 3"/>
                <a:gd name="T1" fmla="*/ 0 h 155"/>
                <a:gd name="T2" fmla="*/ 1 w 3"/>
                <a:gd name="T3" fmla="*/ 0 h 155"/>
                <a:gd name="T4" fmla="*/ 1 w 3"/>
                <a:gd name="T5" fmla="*/ 0 h 155"/>
                <a:gd name="T6" fmla="*/ 1 w 3"/>
                <a:gd name="T7" fmla="*/ 0 h 155"/>
                <a:gd name="T8" fmla="*/ 1 w 3"/>
                <a:gd name="T9" fmla="*/ 0 h 155"/>
                <a:gd name="T10" fmla="*/ 1 w 3"/>
                <a:gd name="T11" fmla="*/ 0 h 155"/>
                <a:gd name="T12" fmla="*/ 1 w 3"/>
                <a:gd name="T13" fmla="*/ 0 h 155"/>
                <a:gd name="T14" fmla="*/ 1 w 3"/>
                <a:gd name="T15" fmla="*/ 0 h 155"/>
                <a:gd name="T16" fmla="*/ 1 w 3"/>
                <a:gd name="T17" fmla="*/ 0 h 155"/>
                <a:gd name="T18" fmla="*/ 1 w 3"/>
                <a:gd name="T19" fmla="*/ 0 h 155"/>
                <a:gd name="T20" fmla="*/ 1 w 3"/>
                <a:gd name="T21" fmla="*/ 0 h 155"/>
                <a:gd name="T22" fmla="*/ 0 w 3"/>
                <a:gd name="T23" fmla="*/ 0 h 155"/>
                <a:gd name="T24" fmla="*/ 0 w 3"/>
                <a:gd name="T25" fmla="*/ 0 h 155"/>
                <a:gd name="T26" fmla="*/ 1 w 3"/>
                <a:gd name="T27" fmla="*/ 0 h 155"/>
                <a:gd name="T28" fmla="*/ 1 w 3"/>
                <a:gd name="T29" fmla="*/ 0 h 155"/>
                <a:gd name="T30" fmla="*/ 1 w 3"/>
                <a:gd name="T31" fmla="*/ 0 h 155"/>
                <a:gd name="T32" fmla="*/ 1 w 3"/>
                <a:gd name="T33" fmla="*/ 0 h 155"/>
                <a:gd name="T34" fmla="*/ 1 w 3"/>
                <a:gd name="T35" fmla="*/ 0 h 155"/>
                <a:gd name="T36" fmla="*/ 1 w 3"/>
                <a:gd name="T37" fmla="*/ 0 h 155"/>
                <a:gd name="T38" fmla="*/ 1 w 3"/>
                <a:gd name="T39" fmla="*/ 0 h 155"/>
                <a:gd name="T40" fmla="*/ 1 w 3"/>
                <a:gd name="T41" fmla="*/ 0 h 155"/>
                <a:gd name="T42" fmla="*/ 1 w 3"/>
                <a:gd name="T43" fmla="*/ 0 h 155"/>
                <a:gd name="T44" fmla="*/ 1 w 3"/>
                <a:gd name="T45" fmla="*/ 0 h 155"/>
                <a:gd name="T46" fmla="*/ 1 w 3"/>
                <a:gd name="T47" fmla="*/ 0 h 155"/>
                <a:gd name="T48" fmla="*/ 1 w 3"/>
                <a:gd name="T49" fmla="*/ 0 h 155"/>
                <a:gd name="T50" fmla="*/ 1 w 3"/>
                <a:gd name="T51" fmla="*/ 0 h 155"/>
                <a:gd name="T52" fmla="*/ 1 w 3"/>
                <a:gd name="T53" fmla="*/ 0 h 155"/>
                <a:gd name="T54" fmla="*/ 1 w 3"/>
                <a:gd name="T55" fmla="*/ 0 h 155"/>
                <a:gd name="T56" fmla="*/ 1 w 3"/>
                <a:gd name="T57" fmla="*/ 0 h 155"/>
                <a:gd name="T58" fmla="*/ 1 w 3"/>
                <a:gd name="T59" fmla="*/ 0 h 155"/>
                <a:gd name="T60" fmla="*/ 1 w 3"/>
                <a:gd name="T61" fmla="*/ 0 h 155"/>
                <a:gd name="T62" fmla="*/ 1 w 3"/>
                <a:gd name="T63" fmla="*/ 0 h 155"/>
                <a:gd name="T64" fmla="*/ 1 w 3"/>
                <a:gd name="T65" fmla="*/ 0 h 155"/>
                <a:gd name="T66" fmla="*/ 1 w 3"/>
                <a:gd name="T67" fmla="*/ 0 h 155"/>
                <a:gd name="T68" fmla="*/ 1 w 3"/>
                <a:gd name="T69" fmla="*/ 0 h 155"/>
                <a:gd name="T70" fmla="*/ 1 w 3"/>
                <a:gd name="T71" fmla="*/ 0 h 155"/>
                <a:gd name="T72" fmla="*/ 1 w 3"/>
                <a:gd name="T73" fmla="*/ 0 h 155"/>
                <a:gd name="T74" fmla="*/ 1 w 3"/>
                <a:gd name="T75" fmla="*/ 0 h 155"/>
                <a:gd name="T76" fmla="*/ 1 w 3"/>
                <a:gd name="T77" fmla="*/ 0 h 155"/>
                <a:gd name="T78" fmla="*/ 1 w 3"/>
                <a:gd name="T79" fmla="*/ 0 h 155"/>
                <a:gd name="T80" fmla="*/ 1 w 3"/>
                <a:gd name="T81" fmla="*/ 1 h 155"/>
                <a:gd name="T82" fmla="*/ 1 w 3"/>
                <a:gd name="T83" fmla="*/ 1 h 155"/>
                <a:gd name="T84" fmla="*/ 1 w 3"/>
                <a:gd name="T85" fmla="*/ 1 h 155"/>
                <a:gd name="T86" fmla="*/ 1 w 3"/>
                <a:gd name="T87" fmla="*/ 1 h 155"/>
                <a:gd name="T88" fmla="*/ 1 w 3"/>
                <a:gd name="T89" fmla="*/ 1 h 155"/>
                <a:gd name="T90" fmla="*/ 1 w 3"/>
                <a:gd name="T91" fmla="*/ 1 h 155"/>
                <a:gd name="T92" fmla="*/ 1 w 3"/>
                <a:gd name="T93" fmla="*/ 1 h 155"/>
                <a:gd name="T94" fmla="*/ 1 w 3"/>
                <a:gd name="T95" fmla="*/ 1 h 155"/>
                <a:gd name="T96" fmla="*/ 1 w 3"/>
                <a:gd name="T97" fmla="*/ 1 h 155"/>
                <a:gd name="T98" fmla="*/ 1 w 3"/>
                <a:gd name="T99" fmla="*/ 1 h 155"/>
                <a:gd name="T100" fmla="*/ 1 w 3"/>
                <a:gd name="T101" fmla="*/ 1 h 155"/>
                <a:gd name="T102" fmla="*/ 1 w 3"/>
                <a:gd name="T103" fmla="*/ 1 h 155"/>
                <a:gd name="T104" fmla="*/ 1 w 3"/>
                <a:gd name="T105" fmla="*/ 1 h 155"/>
                <a:gd name="T106" fmla="*/ 1 w 3"/>
                <a:gd name="T107" fmla="*/ 1 h 155"/>
                <a:gd name="T108" fmla="*/ 1 w 3"/>
                <a:gd name="T109" fmla="*/ 1 h 155"/>
                <a:gd name="T110" fmla="*/ 1 w 3"/>
                <a:gd name="T111" fmla="*/ 1 h 155"/>
                <a:gd name="T112" fmla="*/ 1 w 3"/>
                <a:gd name="T113" fmla="*/ 1 h 155"/>
                <a:gd name="T114" fmla="*/ 1 w 3"/>
                <a:gd name="T115" fmla="*/ 1 h 155"/>
                <a:gd name="T116" fmla="*/ 1 w 3"/>
                <a:gd name="T117" fmla="*/ 1 h 155"/>
                <a:gd name="T118" fmla="*/ 1 w 3"/>
                <a:gd name="T119" fmla="*/ 1 h 155"/>
                <a:gd name="T120" fmla="*/ 1 w 3"/>
                <a:gd name="T121" fmla="*/ 0 h 1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 h="155">
                  <a:moveTo>
                    <a:pt x="2" y="79"/>
                  </a:moveTo>
                  <a:lnTo>
                    <a:pt x="2" y="77"/>
                  </a:lnTo>
                  <a:lnTo>
                    <a:pt x="2" y="72"/>
                  </a:lnTo>
                  <a:lnTo>
                    <a:pt x="2" y="64"/>
                  </a:lnTo>
                  <a:lnTo>
                    <a:pt x="2" y="54"/>
                  </a:lnTo>
                  <a:lnTo>
                    <a:pt x="1" y="43"/>
                  </a:lnTo>
                  <a:lnTo>
                    <a:pt x="1" y="32"/>
                  </a:lnTo>
                  <a:lnTo>
                    <a:pt x="1" y="23"/>
                  </a:lnTo>
                  <a:lnTo>
                    <a:pt x="1" y="14"/>
                  </a:lnTo>
                  <a:lnTo>
                    <a:pt x="1" y="8"/>
                  </a:lnTo>
                  <a:lnTo>
                    <a:pt x="1" y="3"/>
                  </a:lnTo>
                  <a:lnTo>
                    <a:pt x="0" y="0"/>
                  </a:lnTo>
                  <a:lnTo>
                    <a:pt x="1" y="2"/>
                  </a:lnTo>
                  <a:lnTo>
                    <a:pt x="1" y="5"/>
                  </a:lnTo>
                  <a:lnTo>
                    <a:pt x="1" y="10"/>
                  </a:lnTo>
                  <a:lnTo>
                    <a:pt x="1" y="15"/>
                  </a:lnTo>
                  <a:lnTo>
                    <a:pt x="1" y="21"/>
                  </a:lnTo>
                  <a:lnTo>
                    <a:pt x="1" y="27"/>
                  </a:lnTo>
                  <a:lnTo>
                    <a:pt x="1" y="33"/>
                  </a:lnTo>
                  <a:lnTo>
                    <a:pt x="1" y="38"/>
                  </a:lnTo>
                  <a:lnTo>
                    <a:pt x="1" y="43"/>
                  </a:lnTo>
                  <a:lnTo>
                    <a:pt x="1" y="47"/>
                  </a:lnTo>
                  <a:lnTo>
                    <a:pt x="1" y="51"/>
                  </a:lnTo>
                  <a:lnTo>
                    <a:pt x="2" y="53"/>
                  </a:lnTo>
                  <a:lnTo>
                    <a:pt x="2" y="56"/>
                  </a:lnTo>
                  <a:lnTo>
                    <a:pt x="2" y="57"/>
                  </a:lnTo>
                  <a:lnTo>
                    <a:pt x="2" y="59"/>
                  </a:lnTo>
                  <a:lnTo>
                    <a:pt x="2" y="60"/>
                  </a:lnTo>
                  <a:lnTo>
                    <a:pt x="2" y="61"/>
                  </a:lnTo>
                  <a:lnTo>
                    <a:pt x="2" y="62"/>
                  </a:lnTo>
                  <a:lnTo>
                    <a:pt x="2" y="63"/>
                  </a:lnTo>
                  <a:lnTo>
                    <a:pt x="2" y="64"/>
                  </a:lnTo>
                  <a:lnTo>
                    <a:pt x="2" y="65"/>
                  </a:lnTo>
                  <a:lnTo>
                    <a:pt x="2" y="67"/>
                  </a:lnTo>
                  <a:lnTo>
                    <a:pt x="2" y="70"/>
                  </a:lnTo>
                  <a:lnTo>
                    <a:pt x="2" y="73"/>
                  </a:lnTo>
                  <a:lnTo>
                    <a:pt x="2" y="77"/>
                  </a:lnTo>
                  <a:lnTo>
                    <a:pt x="2" y="82"/>
                  </a:lnTo>
                  <a:lnTo>
                    <a:pt x="2" y="89"/>
                  </a:lnTo>
                  <a:lnTo>
                    <a:pt x="2" y="97"/>
                  </a:lnTo>
                  <a:lnTo>
                    <a:pt x="3" y="105"/>
                  </a:lnTo>
                  <a:lnTo>
                    <a:pt x="3" y="116"/>
                  </a:lnTo>
                  <a:lnTo>
                    <a:pt x="3" y="126"/>
                  </a:lnTo>
                  <a:lnTo>
                    <a:pt x="3" y="137"/>
                  </a:lnTo>
                  <a:lnTo>
                    <a:pt x="3" y="146"/>
                  </a:lnTo>
                  <a:lnTo>
                    <a:pt x="3" y="153"/>
                  </a:lnTo>
                  <a:lnTo>
                    <a:pt x="3" y="155"/>
                  </a:lnTo>
                  <a:lnTo>
                    <a:pt x="3" y="153"/>
                  </a:lnTo>
                  <a:lnTo>
                    <a:pt x="3" y="146"/>
                  </a:lnTo>
                  <a:lnTo>
                    <a:pt x="3" y="135"/>
                  </a:lnTo>
                  <a:lnTo>
                    <a:pt x="3" y="123"/>
                  </a:lnTo>
                  <a:lnTo>
                    <a:pt x="3" y="110"/>
                  </a:lnTo>
                  <a:lnTo>
                    <a:pt x="2" y="100"/>
                  </a:lnTo>
                  <a:lnTo>
                    <a:pt x="2" y="92"/>
                  </a:lnTo>
                  <a:lnTo>
                    <a:pt x="2" y="86"/>
                  </a:lnTo>
                  <a:lnTo>
                    <a:pt x="2" y="82"/>
                  </a:lnTo>
                  <a:lnTo>
                    <a:pt x="2" y="80"/>
                  </a:lnTo>
                  <a:lnTo>
                    <a:pt x="2" y="7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5" name="Freeform 97"/>
            <p:cNvSpPr>
              <a:spLocks/>
            </p:cNvSpPr>
            <p:nvPr/>
          </p:nvSpPr>
          <p:spPr bwMode="auto">
            <a:xfrm flipV="1">
              <a:off x="2175" y="3269"/>
              <a:ext cx="2" cy="66"/>
            </a:xfrm>
            <a:custGeom>
              <a:avLst/>
              <a:gdLst>
                <a:gd name="T0" fmla="*/ 1 w 3"/>
                <a:gd name="T1" fmla="*/ 0 h 143"/>
                <a:gd name="T2" fmla="*/ 1 w 3"/>
                <a:gd name="T3" fmla="*/ 0 h 143"/>
                <a:gd name="T4" fmla="*/ 1 w 3"/>
                <a:gd name="T5" fmla="*/ 0 h 143"/>
                <a:gd name="T6" fmla="*/ 1 w 3"/>
                <a:gd name="T7" fmla="*/ 0 h 143"/>
                <a:gd name="T8" fmla="*/ 1 w 3"/>
                <a:gd name="T9" fmla="*/ 0 h 143"/>
                <a:gd name="T10" fmla="*/ 1 w 3"/>
                <a:gd name="T11" fmla="*/ 0 h 143"/>
                <a:gd name="T12" fmla="*/ 1 w 3"/>
                <a:gd name="T13" fmla="*/ 0 h 143"/>
                <a:gd name="T14" fmla="*/ 0 w 3"/>
                <a:gd name="T15" fmla="*/ 0 h 143"/>
                <a:gd name="T16" fmla="*/ 0 w 3"/>
                <a:gd name="T17" fmla="*/ 0 h 143"/>
                <a:gd name="T18" fmla="*/ 0 w 3"/>
                <a:gd name="T19" fmla="*/ 0 h 143"/>
                <a:gd name="T20" fmla="*/ 0 w 3"/>
                <a:gd name="T21" fmla="*/ 0 h 143"/>
                <a:gd name="T22" fmla="*/ 0 w 3"/>
                <a:gd name="T23" fmla="*/ 0 h 143"/>
                <a:gd name="T24" fmla="*/ 0 w 3"/>
                <a:gd name="T25" fmla="*/ 0 h 143"/>
                <a:gd name="T26" fmla="*/ 0 w 3"/>
                <a:gd name="T27" fmla="*/ 0 h 143"/>
                <a:gd name="T28" fmla="*/ 0 w 3"/>
                <a:gd name="T29" fmla="*/ 0 h 143"/>
                <a:gd name="T30" fmla="*/ 0 w 3"/>
                <a:gd name="T31" fmla="*/ 0 h 143"/>
                <a:gd name="T32" fmla="*/ 0 w 3"/>
                <a:gd name="T33" fmla="*/ 0 h 143"/>
                <a:gd name="T34" fmla="*/ 0 w 3"/>
                <a:gd name="T35" fmla="*/ 0 h 143"/>
                <a:gd name="T36" fmla="*/ 0 w 3"/>
                <a:gd name="T37" fmla="*/ 0 h 143"/>
                <a:gd name="T38" fmla="*/ 1 w 3"/>
                <a:gd name="T39" fmla="*/ 0 h 143"/>
                <a:gd name="T40" fmla="*/ 1 w 3"/>
                <a:gd name="T41" fmla="*/ 0 h 143"/>
                <a:gd name="T42" fmla="*/ 1 w 3"/>
                <a:gd name="T43" fmla="*/ 0 h 143"/>
                <a:gd name="T44" fmla="*/ 1 w 3"/>
                <a:gd name="T45" fmla="*/ 0 h 143"/>
                <a:gd name="T46" fmla="*/ 1 w 3"/>
                <a:gd name="T47" fmla="*/ 0 h 143"/>
                <a:gd name="T48" fmla="*/ 1 w 3"/>
                <a:gd name="T49" fmla="*/ 0 h 143"/>
                <a:gd name="T50" fmla="*/ 1 w 3"/>
                <a:gd name="T51" fmla="*/ 0 h 143"/>
                <a:gd name="T52" fmla="*/ 1 w 3"/>
                <a:gd name="T53" fmla="*/ 0 h 143"/>
                <a:gd name="T54" fmla="*/ 1 w 3"/>
                <a:gd name="T55" fmla="*/ 0 h 143"/>
                <a:gd name="T56" fmla="*/ 1 w 3"/>
                <a:gd name="T57" fmla="*/ 0 h 143"/>
                <a:gd name="T58" fmla="*/ 1 w 3"/>
                <a:gd name="T59" fmla="*/ 0 h 143"/>
                <a:gd name="T60" fmla="*/ 1 w 3"/>
                <a:gd name="T61" fmla="*/ 0 h 143"/>
                <a:gd name="T62" fmla="*/ 1 w 3"/>
                <a:gd name="T63" fmla="*/ 0 h 143"/>
                <a:gd name="T64" fmla="*/ 1 w 3"/>
                <a:gd name="T65" fmla="*/ 0 h 143"/>
                <a:gd name="T66" fmla="*/ 1 w 3"/>
                <a:gd name="T67" fmla="*/ 0 h 143"/>
                <a:gd name="T68" fmla="*/ 1 w 3"/>
                <a:gd name="T69" fmla="*/ 0 h 143"/>
                <a:gd name="T70" fmla="*/ 1 w 3"/>
                <a:gd name="T71" fmla="*/ 0 h 143"/>
                <a:gd name="T72" fmla="*/ 1 w 3"/>
                <a:gd name="T73" fmla="*/ 0 h 143"/>
                <a:gd name="T74" fmla="*/ 1 w 3"/>
                <a:gd name="T75" fmla="*/ 0 h 143"/>
                <a:gd name="T76" fmla="*/ 1 w 3"/>
                <a:gd name="T77" fmla="*/ 0 h 143"/>
                <a:gd name="T78" fmla="*/ 1 w 3"/>
                <a:gd name="T79" fmla="*/ 0 h 143"/>
                <a:gd name="T80" fmla="*/ 1 w 3"/>
                <a:gd name="T81" fmla="*/ 0 h 143"/>
                <a:gd name="T82" fmla="*/ 1 w 3"/>
                <a:gd name="T83" fmla="*/ 1 h 143"/>
                <a:gd name="T84" fmla="*/ 1 w 3"/>
                <a:gd name="T85" fmla="*/ 1 h 143"/>
                <a:gd name="T86" fmla="*/ 1 w 3"/>
                <a:gd name="T87" fmla="*/ 1 h 143"/>
                <a:gd name="T88" fmla="*/ 1 w 3"/>
                <a:gd name="T89" fmla="*/ 1 h 143"/>
                <a:gd name="T90" fmla="*/ 1 w 3"/>
                <a:gd name="T91" fmla="*/ 1 h 143"/>
                <a:gd name="T92" fmla="*/ 1 w 3"/>
                <a:gd name="T93" fmla="*/ 1 h 143"/>
                <a:gd name="T94" fmla="*/ 1 w 3"/>
                <a:gd name="T95" fmla="*/ 1 h 143"/>
                <a:gd name="T96" fmla="*/ 1 w 3"/>
                <a:gd name="T97" fmla="*/ 1 h 143"/>
                <a:gd name="T98" fmla="*/ 1 w 3"/>
                <a:gd name="T99" fmla="*/ 1 h 143"/>
                <a:gd name="T100" fmla="*/ 1 w 3"/>
                <a:gd name="T101" fmla="*/ 1 h 143"/>
                <a:gd name="T102" fmla="*/ 1 w 3"/>
                <a:gd name="T103" fmla="*/ 1 h 143"/>
                <a:gd name="T104" fmla="*/ 1 w 3"/>
                <a:gd name="T105" fmla="*/ 1 h 143"/>
                <a:gd name="T106" fmla="*/ 1 w 3"/>
                <a:gd name="T107" fmla="*/ 1 h 143"/>
                <a:gd name="T108" fmla="*/ 1 w 3"/>
                <a:gd name="T109" fmla="*/ 1 h 143"/>
                <a:gd name="T110" fmla="*/ 1 w 3"/>
                <a:gd name="T111" fmla="*/ 1 h 143"/>
                <a:gd name="T112" fmla="*/ 1 w 3"/>
                <a:gd name="T113" fmla="*/ 1 h 143"/>
                <a:gd name="T114" fmla="*/ 1 w 3"/>
                <a:gd name="T115" fmla="*/ 1 h 143"/>
                <a:gd name="T116" fmla="*/ 1 w 3"/>
                <a:gd name="T117" fmla="*/ 1 h 143"/>
                <a:gd name="T118" fmla="*/ 1 w 3"/>
                <a:gd name="T119" fmla="*/ 0 h 143"/>
                <a:gd name="T120" fmla="*/ 1 w 3"/>
                <a:gd name="T121" fmla="*/ 0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 h="143">
                  <a:moveTo>
                    <a:pt x="1" y="75"/>
                  </a:moveTo>
                  <a:lnTo>
                    <a:pt x="1" y="73"/>
                  </a:lnTo>
                  <a:lnTo>
                    <a:pt x="1" y="69"/>
                  </a:lnTo>
                  <a:lnTo>
                    <a:pt x="1" y="61"/>
                  </a:lnTo>
                  <a:lnTo>
                    <a:pt x="1" y="52"/>
                  </a:lnTo>
                  <a:lnTo>
                    <a:pt x="1" y="43"/>
                  </a:lnTo>
                  <a:lnTo>
                    <a:pt x="1" y="33"/>
                  </a:lnTo>
                  <a:lnTo>
                    <a:pt x="0" y="24"/>
                  </a:lnTo>
                  <a:lnTo>
                    <a:pt x="0" y="16"/>
                  </a:lnTo>
                  <a:lnTo>
                    <a:pt x="0" y="9"/>
                  </a:lnTo>
                  <a:lnTo>
                    <a:pt x="0" y="4"/>
                  </a:lnTo>
                  <a:lnTo>
                    <a:pt x="0" y="1"/>
                  </a:lnTo>
                  <a:lnTo>
                    <a:pt x="0" y="0"/>
                  </a:lnTo>
                  <a:lnTo>
                    <a:pt x="0" y="1"/>
                  </a:lnTo>
                  <a:lnTo>
                    <a:pt x="0" y="4"/>
                  </a:lnTo>
                  <a:lnTo>
                    <a:pt x="0" y="8"/>
                  </a:lnTo>
                  <a:lnTo>
                    <a:pt x="0" y="13"/>
                  </a:lnTo>
                  <a:lnTo>
                    <a:pt x="0" y="18"/>
                  </a:lnTo>
                  <a:lnTo>
                    <a:pt x="0" y="24"/>
                  </a:lnTo>
                  <a:lnTo>
                    <a:pt x="1" y="29"/>
                  </a:lnTo>
                  <a:lnTo>
                    <a:pt x="1" y="33"/>
                  </a:lnTo>
                  <a:lnTo>
                    <a:pt x="1" y="38"/>
                  </a:lnTo>
                  <a:lnTo>
                    <a:pt x="1" y="41"/>
                  </a:lnTo>
                  <a:lnTo>
                    <a:pt x="1" y="44"/>
                  </a:lnTo>
                  <a:lnTo>
                    <a:pt x="1" y="47"/>
                  </a:lnTo>
                  <a:lnTo>
                    <a:pt x="1" y="49"/>
                  </a:lnTo>
                  <a:lnTo>
                    <a:pt x="1" y="50"/>
                  </a:lnTo>
                  <a:lnTo>
                    <a:pt x="1" y="51"/>
                  </a:lnTo>
                  <a:lnTo>
                    <a:pt x="1" y="52"/>
                  </a:lnTo>
                  <a:lnTo>
                    <a:pt x="1" y="53"/>
                  </a:lnTo>
                  <a:lnTo>
                    <a:pt x="1" y="54"/>
                  </a:lnTo>
                  <a:lnTo>
                    <a:pt x="1" y="55"/>
                  </a:lnTo>
                  <a:lnTo>
                    <a:pt x="1" y="56"/>
                  </a:lnTo>
                  <a:lnTo>
                    <a:pt x="1" y="57"/>
                  </a:lnTo>
                  <a:lnTo>
                    <a:pt x="1" y="59"/>
                  </a:lnTo>
                  <a:lnTo>
                    <a:pt x="1" y="62"/>
                  </a:lnTo>
                  <a:lnTo>
                    <a:pt x="1" y="65"/>
                  </a:lnTo>
                  <a:lnTo>
                    <a:pt x="1" y="69"/>
                  </a:lnTo>
                  <a:lnTo>
                    <a:pt x="1" y="73"/>
                  </a:lnTo>
                  <a:lnTo>
                    <a:pt x="2" y="79"/>
                  </a:lnTo>
                  <a:lnTo>
                    <a:pt x="2" y="87"/>
                  </a:lnTo>
                  <a:lnTo>
                    <a:pt x="2" y="95"/>
                  </a:lnTo>
                  <a:lnTo>
                    <a:pt x="2" y="104"/>
                  </a:lnTo>
                  <a:lnTo>
                    <a:pt x="2" y="114"/>
                  </a:lnTo>
                  <a:lnTo>
                    <a:pt x="2" y="124"/>
                  </a:lnTo>
                  <a:lnTo>
                    <a:pt x="3" y="133"/>
                  </a:lnTo>
                  <a:lnTo>
                    <a:pt x="3" y="140"/>
                  </a:lnTo>
                  <a:lnTo>
                    <a:pt x="3" y="143"/>
                  </a:lnTo>
                  <a:lnTo>
                    <a:pt x="3" y="141"/>
                  </a:lnTo>
                  <a:lnTo>
                    <a:pt x="3" y="135"/>
                  </a:lnTo>
                  <a:lnTo>
                    <a:pt x="2" y="125"/>
                  </a:lnTo>
                  <a:lnTo>
                    <a:pt x="2" y="114"/>
                  </a:lnTo>
                  <a:lnTo>
                    <a:pt x="2" y="103"/>
                  </a:lnTo>
                  <a:lnTo>
                    <a:pt x="2" y="93"/>
                  </a:lnTo>
                  <a:lnTo>
                    <a:pt x="2" y="86"/>
                  </a:lnTo>
                  <a:lnTo>
                    <a:pt x="2" y="80"/>
                  </a:lnTo>
                  <a:lnTo>
                    <a:pt x="1" y="77"/>
                  </a:lnTo>
                  <a:lnTo>
                    <a:pt x="1" y="7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6" name="Freeform 98"/>
            <p:cNvSpPr>
              <a:spLocks/>
            </p:cNvSpPr>
            <p:nvPr/>
          </p:nvSpPr>
          <p:spPr bwMode="auto">
            <a:xfrm flipV="1">
              <a:off x="2108" y="3267"/>
              <a:ext cx="1" cy="62"/>
            </a:xfrm>
            <a:custGeom>
              <a:avLst/>
              <a:gdLst>
                <a:gd name="T0" fmla="*/ 1 w 2"/>
                <a:gd name="T1" fmla="*/ 0 h 133"/>
                <a:gd name="T2" fmla="*/ 1 w 2"/>
                <a:gd name="T3" fmla="*/ 0 h 133"/>
                <a:gd name="T4" fmla="*/ 1 w 2"/>
                <a:gd name="T5" fmla="*/ 0 h 133"/>
                <a:gd name="T6" fmla="*/ 1 w 2"/>
                <a:gd name="T7" fmla="*/ 0 h 133"/>
                <a:gd name="T8" fmla="*/ 1 w 2"/>
                <a:gd name="T9" fmla="*/ 0 h 133"/>
                <a:gd name="T10" fmla="*/ 0 w 2"/>
                <a:gd name="T11" fmla="*/ 0 h 133"/>
                <a:gd name="T12" fmla="*/ 0 w 2"/>
                <a:gd name="T13" fmla="*/ 0 h 133"/>
                <a:gd name="T14" fmla="*/ 0 w 2"/>
                <a:gd name="T15" fmla="*/ 0 h 133"/>
                <a:gd name="T16" fmla="*/ 0 w 2"/>
                <a:gd name="T17" fmla="*/ 0 h 133"/>
                <a:gd name="T18" fmla="*/ 0 w 2"/>
                <a:gd name="T19" fmla="*/ 0 h 133"/>
                <a:gd name="T20" fmla="*/ 0 w 2"/>
                <a:gd name="T21" fmla="*/ 0 h 133"/>
                <a:gd name="T22" fmla="*/ 0 w 2"/>
                <a:gd name="T23" fmla="*/ 0 h 133"/>
                <a:gd name="T24" fmla="*/ 0 w 2"/>
                <a:gd name="T25" fmla="*/ 0 h 133"/>
                <a:gd name="T26" fmla="*/ 0 w 2"/>
                <a:gd name="T27" fmla="*/ 0 h 133"/>
                <a:gd name="T28" fmla="*/ 0 w 2"/>
                <a:gd name="T29" fmla="*/ 0 h 133"/>
                <a:gd name="T30" fmla="*/ 0 w 2"/>
                <a:gd name="T31" fmla="*/ 0 h 133"/>
                <a:gd name="T32" fmla="*/ 0 w 2"/>
                <a:gd name="T33" fmla="*/ 0 h 133"/>
                <a:gd name="T34" fmla="*/ 0 w 2"/>
                <a:gd name="T35" fmla="*/ 0 h 133"/>
                <a:gd name="T36" fmla="*/ 0 w 2"/>
                <a:gd name="T37" fmla="*/ 0 h 133"/>
                <a:gd name="T38" fmla="*/ 0 w 2"/>
                <a:gd name="T39" fmla="*/ 0 h 133"/>
                <a:gd name="T40" fmla="*/ 0 w 2"/>
                <a:gd name="T41" fmla="*/ 0 h 133"/>
                <a:gd name="T42" fmla="*/ 0 w 2"/>
                <a:gd name="T43" fmla="*/ 0 h 133"/>
                <a:gd name="T44" fmla="*/ 0 w 2"/>
                <a:gd name="T45" fmla="*/ 0 h 133"/>
                <a:gd name="T46" fmla="*/ 0 w 2"/>
                <a:gd name="T47" fmla="*/ 0 h 133"/>
                <a:gd name="T48" fmla="*/ 0 w 2"/>
                <a:gd name="T49" fmla="*/ 0 h 133"/>
                <a:gd name="T50" fmla="*/ 0 w 2"/>
                <a:gd name="T51" fmla="*/ 0 h 133"/>
                <a:gd name="T52" fmla="*/ 0 w 2"/>
                <a:gd name="T53" fmla="*/ 0 h 133"/>
                <a:gd name="T54" fmla="*/ 0 w 2"/>
                <a:gd name="T55" fmla="*/ 0 h 133"/>
                <a:gd name="T56" fmla="*/ 0 w 2"/>
                <a:gd name="T57" fmla="*/ 0 h 133"/>
                <a:gd name="T58" fmla="*/ 0 w 2"/>
                <a:gd name="T59" fmla="*/ 0 h 133"/>
                <a:gd name="T60" fmla="*/ 0 w 2"/>
                <a:gd name="T61" fmla="*/ 0 h 133"/>
                <a:gd name="T62" fmla="*/ 0 w 2"/>
                <a:gd name="T63" fmla="*/ 0 h 133"/>
                <a:gd name="T64" fmla="*/ 0 w 2"/>
                <a:gd name="T65" fmla="*/ 0 h 133"/>
                <a:gd name="T66" fmla="*/ 1 w 2"/>
                <a:gd name="T67" fmla="*/ 0 h 133"/>
                <a:gd name="T68" fmla="*/ 1 w 2"/>
                <a:gd name="T69" fmla="*/ 0 h 133"/>
                <a:gd name="T70" fmla="*/ 1 w 2"/>
                <a:gd name="T71" fmla="*/ 0 h 133"/>
                <a:gd name="T72" fmla="*/ 1 w 2"/>
                <a:gd name="T73" fmla="*/ 0 h 133"/>
                <a:gd name="T74" fmla="*/ 1 w 2"/>
                <a:gd name="T75" fmla="*/ 0 h 133"/>
                <a:gd name="T76" fmla="*/ 1 w 2"/>
                <a:gd name="T77" fmla="*/ 0 h 133"/>
                <a:gd name="T78" fmla="*/ 1 w 2"/>
                <a:gd name="T79" fmla="*/ 0 h 133"/>
                <a:gd name="T80" fmla="*/ 1 w 2"/>
                <a:gd name="T81" fmla="*/ 0 h 133"/>
                <a:gd name="T82" fmla="*/ 1 w 2"/>
                <a:gd name="T83" fmla="*/ 0 h 133"/>
                <a:gd name="T84" fmla="*/ 1 w 2"/>
                <a:gd name="T85" fmla="*/ 1 h 133"/>
                <a:gd name="T86" fmla="*/ 1 w 2"/>
                <a:gd name="T87" fmla="*/ 1 h 133"/>
                <a:gd name="T88" fmla="*/ 1 w 2"/>
                <a:gd name="T89" fmla="*/ 1 h 133"/>
                <a:gd name="T90" fmla="*/ 1 w 2"/>
                <a:gd name="T91" fmla="*/ 1 h 133"/>
                <a:gd name="T92" fmla="*/ 1 w 2"/>
                <a:gd name="T93" fmla="*/ 1 h 133"/>
                <a:gd name="T94" fmla="*/ 1 w 2"/>
                <a:gd name="T95" fmla="*/ 1 h 133"/>
                <a:gd name="T96" fmla="*/ 1 w 2"/>
                <a:gd name="T97" fmla="*/ 1 h 133"/>
                <a:gd name="T98" fmla="*/ 1 w 2"/>
                <a:gd name="T99" fmla="*/ 1 h 133"/>
                <a:gd name="T100" fmla="*/ 1 w 2"/>
                <a:gd name="T101" fmla="*/ 1 h 133"/>
                <a:gd name="T102" fmla="*/ 1 w 2"/>
                <a:gd name="T103" fmla="*/ 1 h 133"/>
                <a:gd name="T104" fmla="*/ 1 w 2"/>
                <a:gd name="T105" fmla="*/ 1 h 133"/>
                <a:gd name="T106" fmla="*/ 1 w 2"/>
                <a:gd name="T107" fmla="*/ 1 h 133"/>
                <a:gd name="T108" fmla="*/ 1 w 2"/>
                <a:gd name="T109" fmla="*/ 1 h 133"/>
                <a:gd name="T110" fmla="*/ 1 w 2"/>
                <a:gd name="T111" fmla="*/ 1 h 133"/>
                <a:gd name="T112" fmla="*/ 1 w 2"/>
                <a:gd name="T113" fmla="*/ 1 h 133"/>
                <a:gd name="T114" fmla="*/ 1 w 2"/>
                <a:gd name="T115" fmla="*/ 1 h 133"/>
                <a:gd name="T116" fmla="*/ 1 w 2"/>
                <a:gd name="T117" fmla="*/ 0 h 133"/>
                <a:gd name="T118" fmla="*/ 1 w 2"/>
                <a:gd name="T119" fmla="*/ 0 h 133"/>
                <a:gd name="T120" fmla="*/ 1 w 2"/>
                <a:gd name="T121" fmla="*/ 0 h 1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 h="133">
                  <a:moveTo>
                    <a:pt x="1" y="72"/>
                  </a:moveTo>
                  <a:lnTo>
                    <a:pt x="1" y="71"/>
                  </a:lnTo>
                  <a:lnTo>
                    <a:pt x="1" y="67"/>
                  </a:lnTo>
                  <a:lnTo>
                    <a:pt x="1" y="60"/>
                  </a:lnTo>
                  <a:lnTo>
                    <a:pt x="1" y="52"/>
                  </a:lnTo>
                  <a:lnTo>
                    <a:pt x="0" y="43"/>
                  </a:lnTo>
                  <a:lnTo>
                    <a:pt x="0" y="34"/>
                  </a:lnTo>
                  <a:lnTo>
                    <a:pt x="0" y="25"/>
                  </a:lnTo>
                  <a:lnTo>
                    <a:pt x="0" y="17"/>
                  </a:lnTo>
                  <a:lnTo>
                    <a:pt x="0" y="10"/>
                  </a:lnTo>
                  <a:lnTo>
                    <a:pt x="0" y="5"/>
                  </a:lnTo>
                  <a:lnTo>
                    <a:pt x="0" y="1"/>
                  </a:lnTo>
                  <a:lnTo>
                    <a:pt x="0" y="0"/>
                  </a:lnTo>
                  <a:lnTo>
                    <a:pt x="0" y="1"/>
                  </a:lnTo>
                  <a:lnTo>
                    <a:pt x="0" y="3"/>
                  </a:lnTo>
                  <a:lnTo>
                    <a:pt x="0" y="6"/>
                  </a:lnTo>
                  <a:lnTo>
                    <a:pt x="0" y="11"/>
                  </a:lnTo>
                  <a:lnTo>
                    <a:pt x="0" y="15"/>
                  </a:lnTo>
                  <a:lnTo>
                    <a:pt x="0" y="20"/>
                  </a:lnTo>
                  <a:lnTo>
                    <a:pt x="0" y="25"/>
                  </a:lnTo>
                  <a:lnTo>
                    <a:pt x="0" y="29"/>
                  </a:lnTo>
                  <a:lnTo>
                    <a:pt x="0" y="33"/>
                  </a:lnTo>
                  <a:lnTo>
                    <a:pt x="0" y="36"/>
                  </a:lnTo>
                  <a:lnTo>
                    <a:pt x="0" y="39"/>
                  </a:lnTo>
                  <a:lnTo>
                    <a:pt x="0" y="41"/>
                  </a:lnTo>
                  <a:lnTo>
                    <a:pt x="0" y="43"/>
                  </a:lnTo>
                  <a:lnTo>
                    <a:pt x="0" y="44"/>
                  </a:lnTo>
                  <a:lnTo>
                    <a:pt x="0" y="45"/>
                  </a:lnTo>
                  <a:lnTo>
                    <a:pt x="0" y="46"/>
                  </a:lnTo>
                  <a:lnTo>
                    <a:pt x="0" y="47"/>
                  </a:lnTo>
                  <a:lnTo>
                    <a:pt x="0" y="48"/>
                  </a:lnTo>
                  <a:lnTo>
                    <a:pt x="1" y="49"/>
                  </a:lnTo>
                  <a:lnTo>
                    <a:pt x="1" y="51"/>
                  </a:lnTo>
                  <a:lnTo>
                    <a:pt x="1" y="53"/>
                  </a:lnTo>
                  <a:lnTo>
                    <a:pt x="1" y="55"/>
                  </a:lnTo>
                  <a:lnTo>
                    <a:pt x="1" y="58"/>
                  </a:lnTo>
                  <a:lnTo>
                    <a:pt x="1" y="61"/>
                  </a:lnTo>
                  <a:lnTo>
                    <a:pt x="1" y="66"/>
                  </a:lnTo>
                  <a:lnTo>
                    <a:pt x="1" y="72"/>
                  </a:lnTo>
                  <a:lnTo>
                    <a:pt x="1" y="79"/>
                  </a:lnTo>
                  <a:lnTo>
                    <a:pt x="1" y="87"/>
                  </a:lnTo>
                  <a:lnTo>
                    <a:pt x="1" y="96"/>
                  </a:lnTo>
                  <a:lnTo>
                    <a:pt x="2" y="105"/>
                  </a:lnTo>
                  <a:lnTo>
                    <a:pt x="2" y="115"/>
                  </a:lnTo>
                  <a:lnTo>
                    <a:pt x="2" y="124"/>
                  </a:lnTo>
                  <a:lnTo>
                    <a:pt x="2" y="130"/>
                  </a:lnTo>
                  <a:lnTo>
                    <a:pt x="2" y="133"/>
                  </a:lnTo>
                  <a:lnTo>
                    <a:pt x="2" y="132"/>
                  </a:lnTo>
                  <a:lnTo>
                    <a:pt x="2" y="126"/>
                  </a:lnTo>
                  <a:lnTo>
                    <a:pt x="2" y="118"/>
                  </a:lnTo>
                  <a:lnTo>
                    <a:pt x="2" y="108"/>
                  </a:lnTo>
                  <a:lnTo>
                    <a:pt x="1" y="97"/>
                  </a:lnTo>
                  <a:lnTo>
                    <a:pt x="1" y="89"/>
                  </a:lnTo>
                  <a:lnTo>
                    <a:pt x="1" y="82"/>
                  </a:lnTo>
                  <a:lnTo>
                    <a:pt x="1" y="77"/>
                  </a:lnTo>
                  <a:lnTo>
                    <a:pt x="1" y="74"/>
                  </a:lnTo>
                  <a:lnTo>
                    <a:pt x="1" y="73"/>
                  </a:lnTo>
                  <a:lnTo>
                    <a:pt x="1" y="7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7" name="Freeform 99"/>
            <p:cNvSpPr>
              <a:spLocks/>
            </p:cNvSpPr>
            <p:nvPr/>
          </p:nvSpPr>
          <p:spPr bwMode="auto">
            <a:xfrm flipV="1">
              <a:off x="2036" y="3266"/>
              <a:ext cx="1" cy="57"/>
            </a:xfrm>
            <a:custGeom>
              <a:avLst/>
              <a:gdLst>
                <a:gd name="T0" fmla="*/ 1 w 2"/>
                <a:gd name="T1" fmla="*/ 0 h 125"/>
                <a:gd name="T2" fmla="*/ 1 w 2"/>
                <a:gd name="T3" fmla="*/ 0 h 125"/>
                <a:gd name="T4" fmla="*/ 1 w 2"/>
                <a:gd name="T5" fmla="*/ 0 h 125"/>
                <a:gd name="T6" fmla="*/ 1 w 2"/>
                <a:gd name="T7" fmla="*/ 0 h 125"/>
                <a:gd name="T8" fmla="*/ 1 w 2"/>
                <a:gd name="T9" fmla="*/ 0 h 125"/>
                <a:gd name="T10" fmla="*/ 0 w 2"/>
                <a:gd name="T11" fmla="*/ 0 h 125"/>
                <a:gd name="T12" fmla="*/ 0 w 2"/>
                <a:gd name="T13" fmla="*/ 0 h 125"/>
                <a:gd name="T14" fmla="*/ 0 w 2"/>
                <a:gd name="T15" fmla="*/ 0 h 125"/>
                <a:gd name="T16" fmla="*/ 0 w 2"/>
                <a:gd name="T17" fmla="*/ 0 h 125"/>
                <a:gd name="T18" fmla="*/ 0 w 2"/>
                <a:gd name="T19" fmla="*/ 0 h 125"/>
                <a:gd name="T20" fmla="*/ 0 w 2"/>
                <a:gd name="T21" fmla="*/ 0 h 125"/>
                <a:gd name="T22" fmla="*/ 0 w 2"/>
                <a:gd name="T23" fmla="*/ 0 h 125"/>
                <a:gd name="T24" fmla="*/ 0 w 2"/>
                <a:gd name="T25" fmla="*/ 0 h 125"/>
                <a:gd name="T26" fmla="*/ 0 w 2"/>
                <a:gd name="T27" fmla="*/ 0 h 125"/>
                <a:gd name="T28" fmla="*/ 0 w 2"/>
                <a:gd name="T29" fmla="*/ 0 h 125"/>
                <a:gd name="T30" fmla="*/ 0 w 2"/>
                <a:gd name="T31" fmla="*/ 0 h 125"/>
                <a:gd name="T32" fmla="*/ 0 w 2"/>
                <a:gd name="T33" fmla="*/ 0 h 125"/>
                <a:gd name="T34" fmla="*/ 0 w 2"/>
                <a:gd name="T35" fmla="*/ 0 h 125"/>
                <a:gd name="T36" fmla="*/ 0 w 2"/>
                <a:gd name="T37" fmla="*/ 0 h 125"/>
                <a:gd name="T38" fmla="*/ 0 w 2"/>
                <a:gd name="T39" fmla="*/ 0 h 125"/>
                <a:gd name="T40" fmla="*/ 0 w 2"/>
                <a:gd name="T41" fmla="*/ 0 h 125"/>
                <a:gd name="T42" fmla="*/ 0 w 2"/>
                <a:gd name="T43" fmla="*/ 0 h 125"/>
                <a:gd name="T44" fmla="*/ 0 w 2"/>
                <a:gd name="T45" fmla="*/ 0 h 125"/>
                <a:gd name="T46" fmla="*/ 0 w 2"/>
                <a:gd name="T47" fmla="*/ 0 h 125"/>
                <a:gd name="T48" fmla="*/ 0 w 2"/>
                <a:gd name="T49" fmla="*/ 0 h 125"/>
                <a:gd name="T50" fmla="*/ 0 w 2"/>
                <a:gd name="T51" fmla="*/ 0 h 125"/>
                <a:gd name="T52" fmla="*/ 0 w 2"/>
                <a:gd name="T53" fmla="*/ 0 h 125"/>
                <a:gd name="T54" fmla="*/ 0 w 2"/>
                <a:gd name="T55" fmla="*/ 0 h 125"/>
                <a:gd name="T56" fmla="*/ 0 w 2"/>
                <a:gd name="T57" fmla="*/ 0 h 125"/>
                <a:gd name="T58" fmla="*/ 0 w 2"/>
                <a:gd name="T59" fmla="*/ 0 h 125"/>
                <a:gd name="T60" fmla="*/ 0 w 2"/>
                <a:gd name="T61" fmla="*/ 0 h 125"/>
                <a:gd name="T62" fmla="*/ 0 w 2"/>
                <a:gd name="T63" fmla="*/ 0 h 125"/>
                <a:gd name="T64" fmla="*/ 0 w 2"/>
                <a:gd name="T65" fmla="*/ 0 h 125"/>
                <a:gd name="T66" fmla="*/ 0 w 2"/>
                <a:gd name="T67" fmla="*/ 0 h 125"/>
                <a:gd name="T68" fmla="*/ 0 w 2"/>
                <a:gd name="T69" fmla="*/ 0 h 125"/>
                <a:gd name="T70" fmla="*/ 0 w 2"/>
                <a:gd name="T71" fmla="*/ 0 h 125"/>
                <a:gd name="T72" fmla="*/ 0 w 2"/>
                <a:gd name="T73" fmla="*/ 0 h 125"/>
                <a:gd name="T74" fmla="*/ 0 w 2"/>
                <a:gd name="T75" fmla="*/ 0 h 125"/>
                <a:gd name="T76" fmla="*/ 1 w 2"/>
                <a:gd name="T77" fmla="*/ 0 h 125"/>
                <a:gd name="T78" fmla="*/ 1 w 2"/>
                <a:gd name="T79" fmla="*/ 0 h 125"/>
                <a:gd name="T80" fmla="*/ 1 w 2"/>
                <a:gd name="T81" fmla="*/ 0 h 125"/>
                <a:gd name="T82" fmla="*/ 1 w 2"/>
                <a:gd name="T83" fmla="*/ 0 h 125"/>
                <a:gd name="T84" fmla="*/ 1 w 2"/>
                <a:gd name="T85" fmla="*/ 0 h 125"/>
                <a:gd name="T86" fmla="*/ 1 w 2"/>
                <a:gd name="T87" fmla="*/ 0 h 125"/>
                <a:gd name="T88" fmla="*/ 1 w 2"/>
                <a:gd name="T89" fmla="*/ 1 h 125"/>
                <a:gd name="T90" fmla="*/ 1 w 2"/>
                <a:gd name="T91" fmla="*/ 1 h 125"/>
                <a:gd name="T92" fmla="*/ 1 w 2"/>
                <a:gd name="T93" fmla="*/ 1 h 125"/>
                <a:gd name="T94" fmla="*/ 1 w 2"/>
                <a:gd name="T95" fmla="*/ 1 h 125"/>
                <a:gd name="T96" fmla="*/ 1 w 2"/>
                <a:gd name="T97" fmla="*/ 1 h 125"/>
                <a:gd name="T98" fmla="*/ 1 w 2"/>
                <a:gd name="T99" fmla="*/ 1 h 125"/>
                <a:gd name="T100" fmla="*/ 1 w 2"/>
                <a:gd name="T101" fmla="*/ 1 h 125"/>
                <a:gd name="T102" fmla="*/ 1 w 2"/>
                <a:gd name="T103" fmla="*/ 1 h 125"/>
                <a:gd name="T104" fmla="*/ 1 w 2"/>
                <a:gd name="T105" fmla="*/ 1 h 125"/>
                <a:gd name="T106" fmla="*/ 1 w 2"/>
                <a:gd name="T107" fmla="*/ 1 h 125"/>
                <a:gd name="T108" fmla="*/ 1 w 2"/>
                <a:gd name="T109" fmla="*/ 1 h 125"/>
                <a:gd name="T110" fmla="*/ 1 w 2"/>
                <a:gd name="T111" fmla="*/ 1 h 125"/>
                <a:gd name="T112" fmla="*/ 1 w 2"/>
                <a:gd name="T113" fmla="*/ 0 h 125"/>
                <a:gd name="T114" fmla="*/ 1 w 2"/>
                <a:gd name="T115" fmla="*/ 0 h 125"/>
                <a:gd name="T116" fmla="*/ 1 w 2"/>
                <a:gd name="T117" fmla="*/ 0 h 125"/>
                <a:gd name="T118" fmla="*/ 1 w 2"/>
                <a:gd name="T119" fmla="*/ 0 h 125"/>
                <a:gd name="T120" fmla="*/ 1 w 2"/>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 h="125">
                  <a:moveTo>
                    <a:pt x="1" y="71"/>
                  </a:moveTo>
                  <a:lnTo>
                    <a:pt x="1" y="69"/>
                  </a:lnTo>
                  <a:lnTo>
                    <a:pt x="1" y="66"/>
                  </a:lnTo>
                  <a:lnTo>
                    <a:pt x="1" y="60"/>
                  </a:lnTo>
                  <a:lnTo>
                    <a:pt x="1" y="52"/>
                  </a:lnTo>
                  <a:lnTo>
                    <a:pt x="0" y="43"/>
                  </a:lnTo>
                  <a:lnTo>
                    <a:pt x="0" y="34"/>
                  </a:lnTo>
                  <a:lnTo>
                    <a:pt x="0" y="26"/>
                  </a:lnTo>
                  <a:lnTo>
                    <a:pt x="0" y="17"/>
                  </a:lnTo>
                  <a:lnTo>
                    <a:pt x="0" y="10"/>
                  </a:lnTo>
                  <a:lnTo>
                    <a:pt x="0" y="5"/>
                  </a:lnTo>
                  <a:lnTo>
                    <a:pt x="0" y="1"/>
                  </a:lnTo>
                  <a:lnTo>
                    <a:pt x="0" y="0"/>
                  </a:lnTo>
                  <a:lnTo>
                    <a:pt x="0" y="2"/>
                  </a:lnTo>
                  <a:lnTo>
                    <a:pt x="0" y="5"/>
                  </a:lnTo>
                  <a:lnTo>
                    <a:pt x="0" y="8"/>
                  </a:lnTo>
                  <a:lnTo>
                    <a:pt x="0" y="12"/>
                  </a:lnTo>
                  <a:lnTo>
                    <a:pt x="0" y="17"/>
                  </a:lnTo>
                  <a:lnTo>
                    <a:pt x="0" y="21"/>
                  </a:lnTo>
                  <a:lnTo>
                    <a:pt x="0" y="25"/>
                  </a:lnTo>
                  <a:lnTo>
                    <a:pt x="0" y="28"/>
                  </a:lnTo>
                  <a:lnTo>
                    <a:pt x="0" y="31"/>
                  </a:lnTo>
                  <a:lnTo>
                    <a:pt x="0" y="34"/>
                  </a:lnTo>
                  <a:lnTo>
                    <a:pt x="0" y="36"/>
                  </a:lnTo>
                  <a:lnTo>
                    <a:pt x="0" y="37"/>
                  </a:lnTo>
                  <a:lnTo>
                    <a:pt x="0" y="39"/>
                  </a:lnTo>
                  <a:lnTo>
                    <a:pt x="0" y="40"/>
                  </a:lnTo>
                  <a:lnTo>
                    <a:pt x="0" y="41"/>
                  </a:lnTo>
                  <a:lnTo>
                    <a:pt x="0" y="42"/>
                  </a:lnTo>
                  <a:lnTo>
                    <a:pt x="0" y="43"/>
                  </a:lnTo>
                  <a:lnTo>
                    <a:pt x="0" y="44"/>
                  </a:lnTo>
                  <a:lnTo>
                    <a:pt x="0" y="45"/>
                  </a:lnTo>
                  <a:lnTo>
                    <a:pt x="0" y="47"/>
                  </a:lnTo>
                  <a:lnTo>
                    <a:pt x="0" y="49"/>
                  </a:lnTo>
                  <a:lnTo>
                    <a:pt x="1" y="52"/>
                  </a:lnTo>
                  <a:lnTo>
                    <a:pt x="1" y="55"/>
                  </a:lnTo>
                  <a:lnTo>
                    <a:pt x="1" y="60"/>
                  </a:lnTo>
                  <a:lnTo>
                    <a:pt x="1" y="65"/>
                  </a:lnTo>
                  <a:lnTo>
                    <a:pt x="1" y="72"/>
                  </a:lnTo>
                  <a:lnTo>
                    <a:pt x="1" y="79"/>
                  </a:lnTo>
                  <a:lnTo>
                    <a:pt x="1" y="88"/>
                  </a:lnTo>
                  <a:lnTo>
                    <a:pt x="1" y="97"/>
                  </a:lnTo>
                  <a:lnTo>
                    <a:pt x="2" y="107"/>
                  </a:lnTo>
                  <a:lnTo>
                    <a:pt x="2" y="115"/>
                  </a:lnTo>
                  <a:lnTo>
                    <a:pt x="2" y="122"/>
                  </a:lnTo>
                  <a:lnTo>
                    <a:pt x="2" y="125"/>
                  </a:lnTo>
                  <a:lnTo>
                    <a:pt x="2" y="124"/>
                  </a:lnTo>
                  <a:lnTo>
                    <a:pt x="2" y="120"/>
                  </a:lnTo>
                  <a:lnTo>
                    <a:pt x="2" y="112"/>
                  </a:lnTo>
                  <a:lnTo>
                    <a:pt x="2" y="102"/>
                  </a:lnTo>
                  <a:lnTo>
                    <a:pt x="1" y="93"/>
                  </a:lnTo>
                  <a:lnTo>
                    <a:pt x="1" y="85"/>
                  </a:lnTo>
                  <a:lnTo>
                    <a:pt x="1" y="79"/>
                  </a:lnTo>
                  <a:lnTo>
                    <a:pt x="1" y="75"/>
                  </a:lnTo>
                  <a:lnTo>
                    <a:pt x="1" y="72"/>
                  </a:lnTo>
                  <a:lnTo>
                    <a:pt x="1" y="7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8" name="Freeform 100"/>
            <p:cNvSpPr>
              <a:spLocks/>
            </p:cNvSpPr>
            <p:nvPr/>
          </p:nvSpPr>
          <p:spPr bwMode="auto">
            <a:xfrm flipV="1">
              <a:off x="1959" y="3264"/>
              <a:ext cx="1" cy="55"/>
            </a:xfrm>
            <a:custGeom>
              <a:avLst/>
              <a:gdLst>
                <a:gd name="T0" fmla="*/ 1 w 2"/>
                <a:gd name="T1" fmla="*/ 0 h 119"/>
                <a:gd name="T2" fmla="*/ 1 w 2"/>
                <a:gd name="T3" fmla="*/ 0 h 119"/>
                <a:gd name="T4" fmla="*/ 1 w 2"/>
                <a:gd name="T5" fmla="*/ 0 h 119"/>
                <a:gd name="T6" fmla="*/ 1 w 2"/>
                <a:gd name="T7" fmla="*/ 0 h 119"/>
                <a:gd name="T8" fmla="*/ 1 w 2"/>
                <a:gd name="T9" fmla="*/ 0 h 119"/>
                <a:gd name="T10" fmla="*/ 1 w 2"/>
                <a:gd name="T11" fmla="*/ 0 h 119"/>
                <a:gd name="T12" fmla="*/ 1 w 2"/>
                <a:gd name="T13" fmla="*/ 0 h 119"/>
                <a:gd name="T14" fmla="*/ 1 w 2"/>
                <a:gd name="T15" fmla="*/ 0 h 119"/>
                <a:gd name="T16" fmla="*/ 1 w 2"/>
                <a:gd name="T17" fmla="*/ 0 h 119"/>
                <a:gd name="T18" fmla="*/ 0 w 2"/>
                <a:gd name="T19" fmla="*/ 0 h 119"/>
                <a:gd name="T20" fmla="*/ 0 w 2"/>
                <a:gd name="T21" fmla="*/ 0 h 119"/>
                <a:gd name="T22" fmla="*/ 0 w 2"/>
                <a:gd name="T23" fmla="*/ 0 h 119"/>
                <a:gd name="T24" fmla="*/ 0 w 2"/>
                <a:gd name="T25" fmla="*/ 0 h 119"/>
                <a:gd name="T26" fmla="*/ 0 w 2"/>
                <a:gd name="T27" fmla="*/ 0 h 119"/>
                <a:gd name="T28" fmla="*/ 0 w 2"/>
                <a:gd name="T29" fmla="*/ 0 h 119"/>
                <a:gd name="T30" fmla="*/ 0 w 2"/>
                <a:gd name="T31" fmla="*/ 0 h 119"/>
                <a:gd name="T32" fmla="*/ 0 w 2"/>
                <a:gd name="T33" fmla="*/ 0 h 119"/>
                <a:gd name="T34" fmla="*/ 0 w 2"/>
                <a:gd name="T35" fmla="*/ 0 h 119"/>
                <a:gd name="T36" fmla="*/ 0 w 2"/>
                <a:gd name="T37" fmla="*/ 0 h 119"/>
                <a:gd name="T38" fmla="*/ 1 w 2"/>
                <a:gd name="T39" fmla="*/ 0 h 119"/>
                <a:gd name="T40" fmla="*/ 1 w 2"/>
                <a:gd name="T41" fmla="*/ 0 h 119"/>
                <a:gd name="T42" fmla="*/ 1 w 2"/>
                <a:gd name="T43" fmla="*/ 0 h 119"/>
                <a:gd name="T44" fmla="*/ 1 w 2"/>
                <a:gd name="T45" fmla="*/ 0 h 119"/>
                <a:gd name="T46" fmla="*/ 1 w 2"/>
                <a:gd name="T47" fmla="*/ 0 h 119"/>
                <a:gd name="T48" fmla="*/ 1 w 2"/>
                <a:gd name="T49" fmla="*/ 0 h 119"/>
                <a:gd name="T50" fmla="*/ 1 w 2"/>
                <a:gd name="T51" fmla="*/ 0 h 119"/>
                <a:gd name="T52" fmla="*/ 1 w 2"/>
                <a:gd name="T53" fmla="*/ 0 h 119"/>
                <a:gd name="T54" fmla="*/ 1 w 2"/>
                <a:gd name="T55" fmla="*/ 0 h 119"/>
                <a:gd name="T56" fmla="*/ 1 w 2"/>
                <a:gd name="T57" fmla="*/ 0 h 119"/>
                <a:gd name="T58" fmla="*/ 1 w 2"/>
                <a:gd name="T59" fmla="*/ 0 h 119"/>
                <a:gd name="T60" fmla="*/ 1 w 2"/>
                <a:gd name="T61" fmla="*/ 0 h 119"/>
                <a:gd name="T62" fmla="*/ 1 w 2"/>
                <a:gd name="T63" fmla="*/ 0 h 119"/>
                <a:gd name="T64" fmla="*/ 1 w 2"/>
                <a:gd name="T65" fmla="*/ 0 h 119"/>
                <a:gd name="T66" fmla="*/ 1 w 2"/>
                <a:gd name="T67" fmla="*/ 0 h 119"/>
                <a:gd name="T68" fmla="*/ 1 w 2"/>
                <a:gd name="T69" fmla="*/ 0 h 119"/>
                <a:gd name="T70" fmla="*/ 1 w 2"/>
                <a:gd name="T71" fmla="*/ 0 h 119"/>
                <a:gd name="T72" fmla="*/ 1 w 2"/>
                <a:gd name="T73" fmla="*/ 0 h 119"/>
                <a:gd name="T74" fmla="*/ 1 w 2"/>
                <a:gd name="T75" fmla="*/ 0 h 119"/>
                <a:gd name="T76" fmla="*/ 1 w 2"/>
                <a:gd name="T77" fmla="*/ 0 h 119"/>
                <a:gd name="T78" fmla="*/ 1 w 2"/>
                <a:gd name="T79" fmla="*/ 0 h 119"/>
                <a:gd name="T80" fmla="*/ 1 w 2"/>
                <a:gd name="T81" fmla="*/ 0 h 119"/>
                <a:gd name="T82" fmla="*/ 1 w 2"/>
                <a:gd name="T83" fmla="*/ 0 h 119"/>
                <a:gd name="T84" fmla="*/ 1 w 2"/>
                <a:gd name="T85" fmla="*/ 0 h 119"/>
                <a:gd name="T86" fmla="*/ 1 w 2"/>
                <a:gd name="T87" fmla="*/ 0 h 119"/>
                <a:gd name="T88" fmla="*/ 1 w 2"/>
                <a:gd name="T89" fmla="*/ 1 h 119"/>
                <a:gd name="T90" fmla="*/ 1 w 2"/>
                <a:gd name="T91" fmla="*/ 1 h 119"/>
                <a:gd name="T92" fmla="*/ 1 w 2"/>
                <a:gd name="T93" fmla="*/ 1 h 119"/>
                <a:gd name="T94" fmla="*/ 1 w 2"/>
                <a:gd name="T95" fmla="*/ 1 h 119"/>
                <a:gd name="T96" fmla="*/ 1 w 2"/>
                <a:gd name="T97" fmla="*/ 1 h 119"/>
                <a:gd name="T98" fmla="*/ 1 w 2"/>
                <a:gd name="T99" fmla="*/ 1 h 119"/>
                <a:gd name="T100" fmla="*/ 1 w 2"/>
                <a:gd name="T101" fmla="*/ 1 h 119"/>
                <a:gd name="T102" fmla="*/ 1 w 2"/>
                <a:gd name="T103" fmla="*/ 1 h 119"/>
                <a:gd name="T104" fmla="*/ 1 w 2"/>
                <a:gd name="T105" fmla="*/ 1 h 119"/>
                <a:gd name="T106" fmla="*/ 1 w 2"/>
                <a:gd name="T107" fmla="*/ 1 h 119"/>
                <a:gd name="T108" fmla="*/ 1 w 2"/>
                <a:gd name="T109" fmla="*/ 1 h 119"/>
                <a:gd name="T110" fmla="*/ 1 w 2"/>
                <a:gd name="T111" fmla="*/ 1 h 119"/>
                <a:gd name="T112" fmla="*/ 1 w 2"/>
                <a:gd name="T113" fmla="*/ 1 h 119"/>
                <a:gd name="T114" fmla="*/ 1 w 2"/>
                <a:gd name="T115" fmla="*/ 0 h 119"/>
                <a:gd name="T116" fmla="*/ 1 w 2"/>
                <a:gd name="T117" fmla="*/ 0 h 119"/>
                <a:gd name="T118" fmla="*/ 1 w 2"/>
                <a:gd name="T119" fmla="*/ 0 h 119"/>
                <a:gd name="T120" fmla="*/ 1 w 2"/>
                <a:gd name="T121" fmla="*/ 0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 h="119">
                  <a:moveTo>
                    <a:pt x="2" y="71"/>
                  </a:moveTo>
                  <a:lnTo>
                    <a:pt x="1" y="70"/>
                  </a:lnTo>
                  <a:lnTo>
                    <a:pt x="1" y="66"/>
                  </a:lnTo>
                  <a:lnTo>
                    <a:pt x="1" y="61"/>
                  </a:lnTo>
                  <a:lnTo>
                    <a:pt x="1" y="53"/>
                  </a:lnTo>
                  <a:lnTo>
                    <a:pt x="1" y="45"/>
                  </a:lnTo>
                  <a:lnTo>
                    <a:pt x="1" y="36"/>
                  </a:lnTo>
                  <a:lnTo>
                    <a:pt x="1" y="27"/>
                  </a:lnTo>
                  <a:lnTo>
                    <a:pt x="1" y="19"/>
                  </a:lnTo>
                  <a:lnTo>
                    <a:pt x="0" y="11"/>
                  </a:lnTo>
                  <a:lnTo>
                    <a:pt x="0" y="6"/>
                  </a:lnTo>
                  <a:lnTo>
                    <a:pt x="0" y="2"/>
                  </a:lnTo>
                  <a:lnTo>
                    <a:pt x="0" y="0"/>
                  </a:lnTo>
                  <a:lnTo>
                    <a:pt x="0" y="1"/>
                  </a:lnTo>
                  <a:lnTo>
                    <a:pt x="0" y="3"/>
                  </a:lnTo>
                  <a:lnTo>
                    <a:pt x="0" y="6"/>
                  </a:lnTo>
                  <a:lnTo>
                    <a:pt x="0" y="10"/>
                  </a:lnTo>
                  <a:lnTo>
                    <a:pt x="0" y="14"/>
                  </a:lnTo>
                  <a:lnTo>
                    <a:pt x="1" y="18"/>
                  </a:lnTo>
                  <a:lnTo>
                    <a:pt x="1" y="21"/>
                  </a:lnTo>
                  <a:lnTo>
                    <a:pt x="1" y="25"/>
                  </a:lnTo>
                  <a:lnTo>
                    <a:pt x="1" y="27"/>
                  </a:lnTo>
                  <a:lnTo>
                    <a:pt x="1" y="30"/>
                  </a:lnTo>
                  <a:lnTo>
                    <a:pt x="1" y="31"/>
                  </a:lnTo>
                  <a:lnTo>
                    <a:pt x="1" y="33"/>
                  </a:lnTo>
                  <a:lnTo>
                    <a:pt x="1" y="34"/>
                  </a:lnTo>
                  <a:lnTo>
                    <a:pt x="1" y="35"/>
                  </a:lnTo>
                  <a:lnTo>
                    <a:pt x="1" y="36"/>
                  </a:lnTo>
                  <a:lnTo>
                    <a:pt x="1" y="37"/>
                  </a:lnTo>
                  <a:lnTo>
                    <a:pt x="1" y="38"/>
                  </a:lnTo>
                  <a:lnTo>
                    <a:pt x="1" y="39"/>
                  </a:lnTo>
                  <a:lnTo>
                    <a:pt x="1" y="40"/>
                  </a:lnTo>
                  <a:lnTo>
                    <a:pt x="1" y="42"/>
                  </a:lnTo>
                  <a:lnTo>
                    <a:pt x="1" y="44"/>
                  </a:lnTo>
                  <a:lnTo>
                    <a:pt x="1" y="47"/>
                  </a:lnTo>
                  <a:lnTo>
                    <a:pt x="1" y="50"/>
                  </a:lnTo>
                  <a:lnTo>
                    <a:pt x="1" y="54"/>
                  </a:lnTo>
                  <a:lnTo>
                    <a:pt x="1" y="60"/>
                  </a:lnTo>
                  <a:lnTo>
                    <a:pt x="1" y="66"/>
                  </a:lnTo>
                  <a:lnTo>
                    <a:pt x="2" y="73"/>
                  </a:lnTo>
                  <a:lnTo>
                    <a:pt x="2" y="82"/>
                  </a:lnTo>
                  <a:lnTo>
                    <a:pt x="2" y="91"/>
                  </a:lnTo>
                  <a:lnTo>
                    <a:pt x="2" y="100"/>
                  </a:lnTo>
                  <a:lnTo>
                    <a:pt x="2" y="109"/>
                  </a:lnTo>
                  <a:lnTo>
                    <a:pt x="2" y="115"/>
                  </a:lnTo>
                  <a:lnTo>
                    <a:pt x="2" y="119"/>
                  </a:lnTo>
                  <a:lnTo>
                    <a:pt x="2" y="114"/>
                  </a:lnTo>
                  <a:lnTo>
                    <a:pt x="2" y="107"/>
                  </a:lnTo>
                  <a:lnTo>
                    <a:pt x="2" y="99"/>
                  </a:lnTo>
                  <a:lnTo>
                    <a:pt x="2" y="91"/>
                  </a:lnTo>
                  <a:lnTo>
                    <a:pt x="2" y="84"/>
                  </a:lnTo>
                  <a:lnTo>
                    <a:pt x="2" y="78"/>
                  </a:lnTo>
                  <a:lnTo>
                    <a:pt x="2" y="74"/>
                  </a:lnTo>
                  <a:lnTo>
                    <a:pt x="2" y="72"/>
                  </a:lnTo>
                  <a:lnTo>
                    <a:pt x="2" y="7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9" name="Freeform 101"/>
            <p:cNvSpPr>
              <a:spLocks/>
            </p:cNvSpPr>
            <p:nvPr/>
          </p:nvSpPr>
          <p:spPr bwMode="auto">
            <a:xfrm flipV="1">
              <a:off x="1875" y="3263"/>
              <a:ext cx="1" cy="53"/>
            </a:xfrm>
            <a:custGeom>
              <a:avLst/>
              <a:gdLst>
                <a:gd name="T0" fmla="*/ 1 w 2"/>
                <a:gd name="T1" fmla="*/ 0 h 114"/>
                <a:gd name="T2" fmla="*/ 1 w 2"/>
                <a:gd name="T3" fmla="*/ 0 h 114"/>
                <a:gd name="T4" fmla="*/ 1 w 2"/>
                <a:gd name="T5" fmla="*/ 0 h 114"/>
                <a:gd name="T6" fmla="*/ 1 w 2"/>
                <a:gd name="T7" fmla="*/ 0 h 114"/>
                <a:gd name="T8" fmla="*/ 1 w 2"/>
                <a:gd name="T9" fmla="*/ 0 h 114"/>
                <a:gd name="T10" fmla="*/ 1 w 2"/>
                <a:gd name="T11" fmla="*/ 0 h 114"/>
                <a:gd name="T12" fmla="*/ 0 w 2"/>
                <a:gd name="T13" fmla="*/ 0 h 114"/>
                <a:gd name="T14" fmla="*/ 0 w 2"/>
                <a:gd name="T15" fmla="*/ 0 h 114"/>
                <a:gd name="T16" fmla="*/ 0 w 2"/>
                <a:gd name="T17" fmla="*/ 0 h 114"/>
                <a:gd name="T18" fmla="*/ 0 w 2"/>
                <a:gd name="T19" fmla="*/ 0 h 114"/>
                <a:gd name="T20" fmla="*/ 0 w 2"/>
                <a:gd name="T21" fmla="*/ 0 h 114"/>
                <a:gd name="T22" fmla="*/ 0 w 2"/>
                <a:gd name="T23" fmla="*/ 0 h 114"/>
                <a:gd name="T24" fmla="*/ 0 w 2"/>
                <a:gd name="T25" fmla="*/ 0 h 114"/>
                <a:gd name="T26" fmla="*/ 0 w 2"/>
                <a:gd name="T27" fmla="*/ 0 h 114"/>
                <a:gd name="T28" fmla="*/ 0 w 2"/>
                <a:gd name="T29" fmla="*/ 0 h 114"/>
                <a:gd name="T30" fmla="*/ 0 w 2"/>
                <a:gd name="T31" fmla="*/ 0 h 114"/>
                <a:gd name="T32" fmla="*/ 0 w 2"/>
                <a:gd name="T33" fmla="*/ 0 h 114"/>
                <a:gd name="T34" fmla="*/ 0 w 2"/>
                <a:gd name="T35" fmla="*/ 0 h 114"/>
                <a:gd name="T36" fmla="*/ 0 w 2"/>
                <a:gd name="T37" fmla="*/ 0 h 114"/>
                <a:gd name="T38" fmla="*/ 0 w 2"/>
                <a:gd name="T39" fmla="*/ 0 h 114"/>
                <a:gd name="T40" fmla="*/ 0 w 2"/>
                <a:gd name="T41" fmla="*/ 0 h 114"/>
                <a:gd name="T42" fmla="*/ 0 w 2"/>
                <a:gd name="T43" fmla="*/ 0 h 114"/>
                <a:gd name="T44" fmla="*/ 0 w 2"/>
                <a:gd name="T45" fmla="*/ 0 h 114"/>
                <a:gd name="T46" fmla="*/ 0 w 2"/>
                <a:gd name="T47" fmla="*/ 0 h 114"/>
                <a:gd name="T48" fmla="*/ 0 w 2"/>
                <a:gd name="T49" fmla="*/ 0 h 114"/>
                <a:gd name="T50" fmla="*/ 0 w 2"/>
                <a:gd name="T51" fmla="*/ 0 h 114"/>
                <a:gd name="T52" fmla="*/ 0 w 2"/>
                <a:gd name="T53" fmla="*/ 0 h 114"/>
                <a:gd name="T54" fmla="*/ 0 w 2"/>
                <a:gd name="T55" fmla="*/ 0 h 114"/>
                <a:gd name="T56" fmla="*/ 0 w 2"/>
                <a:gd name="T57" fmla="*/ 0 h 114"/>
                <a:gd name="T58" fmla="*/ 0 w 2"/>
                <a:gd name="T59" fmla="*/ 0 h 114"/>
                <a:gd name="T60" fmla="*/ 0 w 2"/>
                <a:gd name="T61" fmla="*/ 0 h 114"/>
                <a:gd name="T62" fmla="*/ 0 w 2"/>
                <a:gd name="T63" fmla="*/ 0 h 114"/>
                <a:gd name="T64" fmla="*/ 0 w 2"/>
                <a:gd name="T65" fmla="*/ 0 h 114"/>
                <a:gd name="T66" fmla="*/ 0 w 2"/>
                <a:gd name="T67" fmla="*/ 0 h 114"/>
                <a:gd name="T68" fmla="*/ 0 w 2"/>
                <a:gd name="T69" fmla="*/ 0 h 114"/>
                <a:gd name="T70" fmla="*/ 0 w 2"/>
                <a:gd name="T71" fmla="*/ 0 h 114"/>
                <a:gd name="T72" fmla="*/ 0 w 2"/>
                <a:gd name="T73" fmla="*/ 0 h 114"/>
                <a:gd name="T74" fmla="*/ 1 w 2"/>
                <a:gd name="T75" fmla="*/ 0 h 114"/>
                <a:gd name="T76" fmla="*/ 1 w 2"/>
                <a:gd name="T77" fmla="*/ 0 h 114"/>
                <a:gd name="T78" fmla="*/ 1 w 2"/>
                <a:gd name="T79" fmla="*/ 0 h 114"/>
                <a:gd name="T80" fmla="*/ 1 w 2"/>
                <a:gd name="T81" fmla="*/ 0 h 114"/>
                <a:gd name="T82" fmla="*/ 1 w 2"/>
                <a:gd name="T83" fmla="*/ 0 h 114"/>
                <a:gd name="T84" fmla="*/ 1 w 2"/>
                <a:gd name="T85" fmla="*/ 0 h 114"/>
                <a:gd name="T86" fmla="*/ 1 w 2"/>
                <a:gd name="T87" fmla="*/ 0 h 114"/>
                <a:gd name="T88" fmla="*/ 1 w 2"/>
                <a:gd name="T89" fmla="*/ 1 h 114"/>
                <a:gd name="T90" fmla="*/ 1 w 2"/>
                <a:gd name="T91" fmla="*/ 1 h 114"/>
                <a:gd name="T92" fmla="*/ 1 w 2"/>
                <a:gd name="T93" fmla="*/ 1 h 114"/>
                <a:gd name="T94" fmla="*/ 1 w 2"/>
                <a:gd name="T95" fmla="*/ 1 h 114"/>
                <a:gd name="T96" fmla="*/ 1 w 2"/>
                <a:gd name="T97" fmla="*/ 1 h 114"/>
                <a:gd name="T98" fmla="*/ 1 w 2"/>
                <a:gd name="T99" fmla="*/ 1 h 114"/>
                <a:gd name="T100" fmla="*/ 1 w 2"/>
                <a:gd name="T101" fmla="*/ 1 h 114"/>
                <a:gd name="T102" fmla="*/ 1 w 2"/>
                <a:gd name="T103" fmla="*/ 1 h 114"/>
                <a:gd name="T104" fmla="*/ 1 w 2"/>
                <a:gd name="T105" fmla="*/ 1 h 114"/>
                <a:gd name="T106" fmla="*/ 1 w 2"/>
                <a:gd name="T107" fmla="*/ 1 h 114"/>
                <a:gd name="T108" fmla="*/ 1 w 2"/>
                <a:gd name="T109" fmla="*/ 1 h 114"/>
                <a:gd name="T110" fmla="*/ 1 w 2"/>
                <a:gd name="T111" fmla="*/ 1 h 114"/>
                <a:gd name="T112" fmla="*/ 1 w 2"/>
                <a:gd name="T113" fmla="*/ 1 h 114"/>
                <a:gd name="T114" fmla="*/ 1 w 2"/>
                <a:gd name="T115" fmla="*/ 0 h 114"/>
                <a:gd name="T116" fmla="*/ 1 w 2"/>
                <a:gd name="T117" fmla="*/ 0 h 114"/>
                <a:gd name="T118" fmla="*/ 1 w 2"/>
                <a:gd name="T119" fmla="*/ 0 h 114"/>
                <a:gd name="T120" fmla="*/ 1 w 2"/>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 h="114">
                  <a:moveTo>
                    <a:pt x="1" y="72"/>
                  </a:moveTo>
                  <a:lnTo>
                    <a:pt x="1" y="71"/>
                  </a:lnTo>
                  <a:lnTo>
                    <a:pt x="1" y="68"/>
                  </a:lnTo>
                  <a:lnTo>
                    <a:pt x="1" y="63"/>
                  </a:lnTo>
                  <a:lnTo>
                    <a:pt x="1" y="55"/>
                  </a:lnTo>
                  <a:lnTo>
                    <a:pt x="1" y="47"/>
                  </a:lnTo>
                  <a:lnTo>
                    <a:pt x="0" y="38"/>
                  </a:lnTo>
                  <a:lnTo>
                    <a:pt x="0" y="29"/>
                  </a:lnTo>
                  <a:lnTo>
                    <a:pt x="0" y="21"/>
                  </a:lnTo>
                  <a:lnTo>
                    <a:pt x="0" y="13"/>
                  </a:lnTo>
                  <a:lnTo>
                    <a:pt x="0" y="7"/>
                  </a:lnTo>
                  <a:lnTo>
                    <a:pt x="0" y="3"/>
                  </a:lnTo>
                  <a:lnTo>
                    <a:pt x="0" y="1"/>
                  </a:lnTo>
                  <a:lnTo>
                    <a:pt x="0" y="0"/>
                  </a:lnTo>
                  <a:lnTo>
                    <a:pt x="0" y="1"/>
                  </a:lnTo>
                  <a:lnTo>
                    <a:pt x="0" y="3"/>
                  </a:lnTo>
                  <a:lnTo>
                    <a:pt x="0" y="6"/>
                  </a:lnTo>
                  <a:lnTo>
                    <a:pt x="0" y="9"/>
                  </a:lnTo>
                  <a:lnTo>
                    <a:pt x="0" y="12"/>
                  </a:lnTo>
                  <a:lnTo>
                    <a:pt x="0" y="16"/>
                  </a:lnTo>
                  <a:lnTo>
                    <a:pt x="0" y="19"/>
                  </a:lnTo>
                  <a:lnTo>
                    <a:pt x="0" y="22"/>
                  </a:lnTo>
                  <a:lnTo>
                    <a:pt x="0" y="24"/>
                  </a:lnTo>
                  <a:lnTo>
                    <a:pt x="0" y="27"/>
                  </a:lnTo>
                  <a:lnTo>
                    <a:pt x="0" y="28"/>
                  </a:lnTo>
                  <a:lnTo>
                    <a:pt x="0" y="30"/>
                  </a:lnTo>
                  <a:lnTo>
                    <a:pt x="0" y="31"/>
                  </a:lnTo>
                  <a:lnTo>
                    <a:pt x="0" y="32"/>
                  </a:lnTo>
                  <a:lnTo>
                    <a:pt x="0" y="33"/>
                  </a:lnTo>
                  <a:lnTo>
                    <a:pt x="0" y="34"/>
                  </a:lnTo>
                  <a:lnTo>
                    <a:pt x="0" y="35"/>
                  </a:lnTo>
                  <a:lnTo>
                    <a:pt x="0" y="36"/>
                  </a:lnTo>
                  <a:lnTo>
                    <a:pt x="0" y="38"/>
                  </a:lnTo>
                  <a:lnTo>
                    <a:pt x="1" y="40"/>
                  </a:lnTo>
                  <a:lnTo>
                    <a:pt x="1" y="43"/>
                  </a:lnTo>
                  <a:lnTo>
                    <a:pt x="1" y="46"/>
                  </a:lnTo>
                  <a:lnTo>
                    <a:pt x="1" y="50"/>
                  </a:lnTo>
                  <a:lnTo>
                    <a:pt x="1" y="55"/>
                  </a:lnTo>
                  <a:lnTo>
                    <a:pt x="1" y="61"/>
                  </a:lnTo>
                  <a:lnTo>
                    <a:pt x="1" y="69"/>
                  </a:lnTo>
                  <a:lnTo>
                    <a:pt x="1" y="77"/>
                  </a:lnTo>
                  <a:lnTo>
                    <a:pt x="1" y="86"/>
                  </a:lnTo>
                  <a:lnTo>
                    <a:pt x="2" y="95"/>
                  </a:lnTo>
                  <a:lnTo>
                    <a:pt x="2" y="103"/>
                  </a:lnTo>
                  <a:lnTo>
                    <a:pt x="2" y="110"/>
                  </a:lnTo>
                  <a:lnTo>
                    <a:pt x="2" y="114"/>
                  </a:lnTo>
                  <a:lnTo>
                    <a:pt x="2" y="110"/>
                  </a:lnTo>
                  <a:lnTo>
                    <a:pt x="2" y="104"/>
                  </a:lnTo>
                  <a:lnTo>
                    <a:pt x="2" y="97"/>
                  </a:lnTo>
                  <a:lnTo>
                    <a:pt x="1" y="89"/>
                  </a:lnTo>
                  <a:lnTo>
                    <a:pt x="1" y="83"/>
                  </a:lnTo>
                  <a:lnTo>
                    <a:pt x="1" y="78"/>
                  </a:lnTo>
                  <a:lnTo>
                    <a:pt x="1" y="75"/>
                  </a:lnTo>
                  <a:lnTo>
                    <a:pt x="1" y="74"/>
                  </a:lnTo>
                  <a:lnTo>
                    <a:pt x="1" y="73"/>
                  </a:lnTo>
                  <a:lnTo>
                    <a:pt x="1" y="7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0" name="Freeform 102"/>
            <p:cNvSpPr>
              <a:spLocks/>
            </p:cNvSpPr>
            <p:nvPr/>
          </p:nvSpPr>
          <p:spPr bwMode="auto">
            <a:xfrm flipV="1">
              <a:off x="1778" y="3262"/>
              <a:ext cx="1" cy="50"/>
            </a:xfrm>
            <a:custGeom>
              <a:avLst/>
              <a:gdLst>
                <a:gd name="T0" fmla="*/ 1 w 2"/>
                <a:gd name="T1" fmla="*/ 0 h 108"/>
                <a:gd name="T2" fmla="*/ 1 w 2"/>
                <a:gd name="T3" fmla="*/ 0 h 108"/>
                <a:gd name="T4" fmla="*/ 1 w 2"/>
                <a:gd name="T5" fmla="*/ 0 h 108"/>
                <a:gd name="T6" fmla="*/ 1 w 2"/>
                <a:gd name="T7" fmla="*/ 0 h 108"/>
                <a:gd name="T8" fmla="*/ 1 w 2"/>
                <a:gd name="T9" fmla="*/ 0 h 108"/>
                <a:gd name="T10" fmla="*/ 1 w 2"/>
                <a:gd name="T11" fmla="*/ 0 h 108"/>
                <a:gd name="T12" fmla="*/ 0 w 2"/>
                <a:gd name="T13" fmla="*/ 0 h 108"/>
                <a:gd name="T14" fmla="*/ 0 w 2"/>
                <a:gd name="T15" fmla="*/ 0 h 108"/>
                <a:gd name="T16" fmla="*/ 0 w 2"/>
                <a:gd name="T17" fmla="*/ 0 h 108"/>
                <a:gd name="T18" fmla="*/ 0 w 2"/>
                <a:gd name="T19" fmla="*/ 0 h 108"/>
                <a:gd name="T20" fmla="*/ 0 w 2"/>
                <a:gd name="T21" fmla="*/ 0 h 108"/>
                <a:gd name="T22" fmla="*/ 0 w 2"/>
                <a:gd name="T23" fmla="*/ 0 h 108"/>
                <a:gd name="T24" fmla="*/ 0 w 2"/>
                <a:gd name="T25" fmla="*/ 0 h 108"/>
                <a:gd name="T26" fmla="*/ 0 w 2"/>
                <a:gd name="T27" fmla="*/ 0 h 108"/>
                <a:gd name="T28" fmla="*/ 0 w 2"/>
                <a:gd name="T29" fmla="*/ 0 h 108"/>
                <a:gd name="T30" fmla="*/ 0 w 2"/>
                <a:gd name="T31" fmla="*/ 0 h 108"/>
                <a:gd name="T32" fmla="*/ 0 w 2"/>
                <a:gd name="T33" fmla="*/ 0 h 108"/>
                <a:gd name="T34" fmla="*/ 0 w 2"/>
                <a:gd name="T35" fmla="*/ 0 h 108"/>
                <a:gd name="T36" fmla="*/ 0 w 2"/>
                <a:gd name="T37" fmla="*/ 0 h 108"/>
                <a:gd name="T38" fmla="*/ 0 w 2"/>
                <a:gd name="T39" fmla="*/ 0 h 108"/>
                <a:gd name="T40" fmla="*/ 0 w 2"/>
                <a:gd name="T41" fmla="*/ 0 h 108"/>
                <a:gd name="T42" fmla="*/ 0 w 2"/>
                <a:gd name="T43" fmla="*/ 0 h 108"/>
                <a:gd name="T44" fmla="*/ 0 w 2"/>
                <a:gd name="T45" fmla="*/ 0 h 108"/>
                <a:gd name="T46" fmla="*/ 0 w 2"/>
                <a:gd name="T47" fmla="*/ 0 h 108"/>
                <a:gd name="T48" fmla="*/ 0 w 2"/>
                <a:gd name="T49" fmla="*/ 0 h 108"/>
                <a:gd name="T50" fmla="*/ 0 w 2"/>
                <a:gd name="T51" fmla="*/ 0 h 108"/>
                <a:gd name="T52" fmla="*/ 0 w 2"/>
                <a:gd name="T53" fmla="*/ 0 h 108"/>
                <a:gd name="T54" fmla="*/ 0 w 2"/>
                <a:gd name="T55" fmla="*/ 0 h 108"/>
                <a:gd name="T56" fmla="*/ 0 w 2"/>
                <a:gd name="T57" fmla="*/ 0 h 108"/>
                <a:gd name="T58" fmla="*/ 0 w 2"/>
                <a:gd name="T59" fmla="*/ 0 h 108"/>
                <a:gd name="T60" fmla="*/ 0 w 2"/>
                <a:gd name="T61" fmla="*/ 0 h 108"/>
                <a:gd name="T62" fmla="*/ 0 w 2"/>
                <a:gd name="T63" fmla="*/ 0 h 108"/>
                <a:gd name="T64" fmla="*/ 0 w 2"/>
                <a:gd name="T65" fmla="*/ 0 h 108"/>
                <a:gd name="T66" fmla="*/ 0 w 2"/>
                <a:gd name="T67" fmla="*/ 0 h 108"/>
                <a:gd name="T68" fmla="*/ 0 w 2"/>
                <a:gd name="T69" fmla="*/ 0 h 108"/>
                <a:gd name="T70" fmla="*/ 0 w 2"/>
                <a:gd name="T71" fmla="*/ 0 h 108"/>
                <a:gd name="T72" fmla="*/ 0 w 2"/>
                <a:gd name="T73" fmla="*/ 0 h 108"/>
                <a:gd name="T74" fmla="*/ 0 w 2"/>
                <a:gd name="T75" fmla="*/ 0 h 108"/>
                <a:gd name="T76" fmla="*/ 0 w 2"/>
                <a:gd name="T77" fmla="*/ 0 h 108"/>
                <a:gd name="T78" fmla="*/ 1 w 2"/>
                <a:gd name="T79" fmla="*/ 0 h 108"/>
                <a:gd name="T80" fmla="*/ 1 w 2"/>
                <a:gd name="T81" fmla="*/ 0 h 108"/>
                <a:gd name="T82" fmla="*/ 1 w 2"/>
                <a:gd name="T83" fmla="*/ 0 h 108"/>
                <a:gd name="T84" fmla="*/ 1 w 2"/>
                <a:gd name="T85" fmla="*/ 0 h 108"/>
                <a:gd name="T86" fmla="*/ 1 w 2"/>
                <a:gd name="T87" fmla="*/ 0 h 108"/>
                <a:gd name="T88" fmla="*/ 1 w 2"/>
                <a:gd name="T89" fmla="*/ 0 h 108"/>
                <a:gd name="T90" fmla="*/ 1 w 2"/>
                <a:gd name="T91" fmla="*/ 1 h 108"/>
                <a:gd name="T92" fmla="*/ 1 w 2"/>
                <a:gd name="T93" fmla="*/ 1 h 108"/>
                <a:gd name="T94" fmla="*/ 1 w 2"/>
                <a:gd name="T95" fmla="*/ 1 h 108"/>
                <a:gd name="T96" fmla="*/ 1 w 2"/>
                <a:gd name="T97" fmla="*/ 1 h 108"/>
                <a:gd name="T98" fmla="*/ 1 w 2"/>
                <a:gd name="T99" fmla="*/ 1 h 108"/>
                <a:gd name="T100" fmla="*/ 1 w 2"/>
                <a:gd name="T101" fmla="*/ 1 h 108"/>
                <a:gd name="T102" fmla="*/ 1 w 2"/>
                <a:gd name="T103" fmla="*/ 1 h 108"/>
                <a:gd name="T104" fmla="*/ 1 w 2"/>
                <a:gd name="T105" fmla="*/ 1 h 108"/>
                <a:gd name="T106" fmla="*/ 1 w 2"/>
                <a:gd name="T107" fmla="*/ 1 h 108"/>
                <a:gd name="T108" fmla="*/ 1 w 2"/>
                <a:gd name="T109" fmla="*/ 1 h 108"/>
                <a:gd name="T110" fmla="*/ 1 w 2"/>
                <a:gd name="T111" fmla="*/ 1 h 108"/>
                <a:gd name="T112" fmla="*/ 1 w 2"/>
                <a:gd name="T113" fmla="*/ 1 h 108"/>
                <a:gd name="T114" fmla="*/ 1 w 2"/>
                <a:gd name="T115" fmla="*/ 0 h 108"/>
                <a:gd name="T116" fmla="*/ 1 w 2"/>
                <a:gd name="T117" fmla="*/ 0 h 108"/>
                <a:gd name="T118" fmla="*/ 1 w 2"/>
                <a:gd name="T119" fmla="*/ 0 h 108"/>
                <a:gd name="T120" fmla="*/ 1 w 2"/>
                <a:gd name="T121" fmla="*/ 0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 h="108">
                  <a:moveTo>
                    <a:pt x="1" y="74"/>
                  </a:moveTo>
                  <a:lnTo>
                    <a:pt x="1" y="73"/>
                  </a:lnTo>
                  <a:lnTo>
                    <a:pt x="1" y="70"/>
                  </a:lnTo>
                  <a:lnTo>
                    <a:pt x="1" y="64"/>
                  </a:lnTo>
                  <a:lnTo>
                    <a:pt x="1" y="57"/>
                  </a:lnTo>
                  <a:lnTo>
                    <a:pt x="1" y="49"/>
                  </a:lnTo>
                  <a:lnTo>
                    <a:pt x="0" y="40"/>
                  </a:lnTo>
                  <a:lnTo>
                    <a:pt x="0" y="31"/>
                  </a:lnTo>
                  <a:lnTo>
                    <a:pt x="0" y="22"/>
                  </a:lnTo>
                  <a:lnTo>
                    <a:pt x="0" y="15"/>
                  </a:lnTo>
                  <a:lnTo>
                    <a:pt x="0" y="8"/>
                  </a:lnTo>
                  <a:lnTo>
                    <a:pt x="0" y="4"/>
                  </a:lnTo>
                  <a:lnTo>
                    <a:pt x="0" y="1"/>
                  </a:lnTo>
                  <a:lnTo>
                    <a:pt x="0" y="0"/>
                  </a:lnTo>
                  <a:lnTo>
                    <a:pt x="0" y="2"/>
                  </a:lnTo>
                  <a:lnTo>
                    <a:pt x="0" y="4"/>
                  </a:lnTo>
                  <a:lnTo>
                    <a:pt x="0" y="7"/>
                  </a:lnTo>
                  <a:lnTo>
                    <a:pt x="0" y="10"/>
                  </a:lnTo>
                  <a:lnTo>
                    <a:pt x="0" y="13"/>
                  </a:lnTo>
                  <a:lnTo>
                    <a:pt x="0" y="16"/>
                  </a:lnTo>
                  <a:lnTo>
                    <a:pt x="0" y="19"/>
                  </a:lnTo>
                  <a:lnTo>
                    <a:pt x="0" y="21"/>
                  </a:lnTo>
                  <a:lnTo>
                    <a:pt x="0" y="23"/>
                  </a:lnTo>
                  <a:lnTo>
                    <a:pt x="0" y="25"/>
                  </a:lnTo>
                  <a:lnTo>
                    <a:pt x="0" y="26"/>
                  </a:lnTo>
                  <a:lnTo>
                    <a:pt x="0" y="27"/>
                  </a:lnTo>
                  <a:lnTo>
                    <a:pt x="0" y="28"/>
                  </a:lnTo>
                  <a:lnTo>
                    <a:pt x="0" y="29"/>
                  </a:lnTo>
                  <a:lnTo>
                    <a:pt x="0" y="30"/>
                  </a:lnTo>
                  <a:lnTo>
                    <a:pt x="0" y="31"/>
                  </a:lnTo>
                  <a:lnTo>
                    <a:pt x="0" y="32"/>
                  </a:lnTo>
                  <a:lnTo>
                    <a:pt x="0" y="34"/>
                  </a:lnTo>
                  <a:lnTo>
                    <a:pt x="0" y="36"/>
                  </a:lnTo>
                  <a:lnTo>
                    <a:pt x="0" y="38"/>
                  </a:lnTo>
                  <a:lnTo>
                    <a:pt x="1" y="41"/>
                  </a:lnTo>
                  <a:lnTo>
                    <a:pt x="1" y="45"/>
                  </a:lnTo>
                  <a:lnTo>
                    <a:pt x="1" y="50"/>
                  </a:lnTo>
                  <a:lnTo>
                    <a:pt x="1" y="56"/>
                  </a:lnTo>
                  <a:lnTo>
                    <a:pt x="1" y="63"/>
                  </a:lnTo>
                  <a:lnTo>
                    <a:pt x="1" y="71"/>
                  </a:lnTo>
                  <a:lnTo>
                    <a:pt x="1" y="80"/>
                  </a:lnTo>
                  <a:lnTo>
                    <a:pt x="1" y="89"/>
                  </a:lnTo>
                  <a:lnTo>
                    <a:pt x="2" y="97"/>
                  </a:lnTo>
                  <a:lnTo>
                    <a:pt x="2" y="104"/>
                  </a:lnTo>
                  <a:lnTo>
                    <a:pt x="2" y="108"/>
                  </a:lnTo>
                  <a:lnTo>
                    <a:pt x="2" y="106"/>
                  </a:lnTo>
                  <a:lnTo>
                    <a:pt x="2" y="100"/>
                  </a:lnTo>
                  <a:lnTo>
                    <a:pt x="2" y="94"/>
                  </a:lnTo>
                  <a:lnTo>
                    <a:pt x="1" y="88"/>
                  </a:lnTo>
                  <a:lnTo>
                    <a:pt x="1" y="82"/>
                  </a:lnTo>
                  <a:lnTo>
                    <a:pt x="1" y="79"/>
                  </a:lnTo>
                  <a:lnTo>
                    <a:pt x="1" y="76"/>
                  </a:lnTo>
                  <a:lnTo>
                    <a:pt x="1" y="75"/>
                  </a:lnTo>
                  <a:lnTo>
                    <a:pt x="1" y="7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1" name="Freeform 103"/>
            <p:cNvSpPr>
              <a:spLocks/>
            </p:cNvSpPr>
            <p:nvPr/>
          </p:nvSpPr>
          <p:spPr bwMode="auto">
            <a:xfrm flipV="1">
              <a:off x="1656" y="3261"/>
              <a:ext cx="1" cy="47"/>
            </a:xfrm>
            <a:custGeom>
              <a:avLst/>
              <a:gdLst>
                <a:gd name="T0" fmla="*/ 1 w 2"/>
                <a:gd name="T1" fmla="*/ 0 h 102"/>
                <a:gd name="T2" fmla="*/ 1 w 2"/>
                <a:gd name="T3" fmla="*/ 0 h 102"/>
                <a:gd name="T4" fmla="*/ 1 w 2"/>
                <a:gd name="T5" fmla="*/ 0 h 102"/>
                <a:gd name="T6" fmla="*/ 1 w 2"/>
                <a:gd name="T7" fmla="*/ 0 h 102"/>
                <a:gd name="T8" fmla="*/ 1 w 2"/>
                <a:gd name="T9" fmla="*/ 0 h 102"/>
                <a:gd name="T10" fmla="*/ 1 w 2"/>
                <a:gd name="T11" fmla="*/ 0 h 102"/>
                <a:gd name="T12" fmla="*/ 1 w 2"/>
                <a:gd name="T13" fmla="*/ 0 h 102"/>
                <a:gd name="T14" fmla="*/ 1 w 2"/>
                <a:gd name="T15" fmla="*/ 0 h 102"/>
                <a:gd name="T16" fmla="*/ 0 w 2"/>
                <a:gd name="T17" fmla="*/ 0 h 102"/>
                <a:gd name="T18" fmla="*/ 0 w 2"/>
                <a:gd name="T19" fmla="*/ 0 h 102"/>
                <a:gd name="T20" fmla="*/ 0 w 2"/>
                <a:gd name="T21" fmla="*/ 0 h 102"/>
                <a:gd name="T22" fmla="*/ 0 w 2"/>
                <a:gd name="T23" fmla="*/ 0 h 102"/>
                <a:gd name="T24" fmla="*/ 0 w 2"/>
                <a:gd name="T25" fmla="*/ 0 h 102"/>
                <a:gd name="T26" fmla="*/ 0 w 2"/>
                <a:gd name="T27" fmla="*/ 0 h 102"/>
                <a:gd name="T28" fmla="*/ 0 w 2"/>
                <a:gd name="T29" fmla="*/ 0 h 102"/>
                <a:gd name="T30" fmla="*/ 0 w 2"/>
                <a:gd name="T31" fmla="*/ 0 h 102"/>
                <a:gd name="T32" fmla="*/ 0 w 2"/>
                <a:gd name="T33" fmla="*/ 0 h 102"/>
                <a:gd name="T34" fmla="*/ 0 w 2"/>
                <a:gd name="T35" fmla="*/ 0 h 102"/>
                <a:gd name="T36" fmla="*/ 0 w 2"/>
                <a:gd name="T37" fmla="*/ 0 h 102"/>
                <a:gd name="T38" fmla="*/ 0 w 2"/>
                <a:gd name="T39" fmla="*/ 0 h 102"/>
                <a:gd name="T40" fmla="*/ 0 w 2"/>
                <a:gd name="T41" fmla="*/ 0 h 102"/>
                <a:gd name="T42" fmla="*/ 0 w 2"/>
                <a:gd name="T43" fmla="*/ 0 h 102"/>
                <a:gd name="T44" fmla="*/ 0 w 2"/>
                <a:gd name="T45" fmla="*/ 0 h 102"/>
                <a:gd name="T46" fmla="*/ 0 w 2"/>
                <a:gd name="T47" fmla="*/ 0 h 102"/>
                <a:gd name="T48" fmla="*/ 0 w 2"/>
                <a:gd name="T49" fmla="*/ 0 h 102"/>
                <a:gd name="T50" fmla="*/ 0 w 2"/>
                <a:gd name="T51" fmla="*/ 0 h 102"/>
                <a:gd name="T52" fmla="*/ 0 w 2"/>
                <a:gd name="T53" fmla="*/ 0 h 102"/>
                <a:gd name="T54" fmla="*/ 0 w 2"/>
                <a:gd name="T55" fmla="*/ 0 h 102"/>
                <a:gd name="T56" fmla="*/ 0 w 2"/>
                <a:gd name="T57" fmla="*/ 0 h 102"/>
                <a:gd name="T58" fmla="*/ 0 w 2"/>
                <a:gd name="T59" fmla="*/ 0 h 102"/>
                <a:gd name="T60" fmla="*/ 0 w 2"/>
                <a:gd name="T61" fmla="*/ 0 h 102"/>
                <a:gd name="T62" fmla="*/ 0 w 2"/>
                <a:gd name="T63" fmla="*/ 0 h 102"/>
                <a:gd name="T64" fmla="*/ 0 w 2"/>
                <a:gd name="T65" fmla="*/ 0 h 102"/>
                <a:gd name="T66" fmla="*/ 0 w 2"/>
                <a:gd name="T67" fmla="*/ 0 h 102"/>
                <a:gd name="T68" fmla="*/ 0 w 2"/>
                <a:gd name="T69" fmla="*/ 0 h 102"/>
                <a:gd name="T70" fmla="*/ 0 w 2"/>
                <a:gd name="T71" fmla="*/ 0 h 102"/>
                <a:gd name="T72" fmla="*/ 1 w 2"/>
                <a:gd name="T73" fmla="*/ 0 h 102"/>
                <a:gd name="T74" fmla="*/ 1 w 2"/>
                <a:gd name="T75" fmla="*/ 0 h 102"/>
                <a:gd name="T76" fmla="*/ 1 w 2"/>
                <a:gd name="T77" fmla="*/ 0 h 102"/>
                <a:gd name="T78" fmla="*/ 1 w 2"/>
                <a:gd name="T79" fmla="*/ 0 h 102"/>
                <a:gd name="T80" fmla="*/ 1 w 2"/>
                <a:gd name="T81" fmla="*/ 0 h 102"/>
                <a:gd name="T82" fmla="*/ 1 w 2"/>
                <a:gd name="T83" fmla="*/ 0 h 102"/>
                <a:gd name="T84" fmla="*/ 1 w 2"/>
                <a:gd name="T85" fmla="*/ 0 h 102"/>
                <a:gd name="T86" fmla="*/ 1 w 2"/>
                <a:gd name="T87" fmla="*/ 0 h 102"/>
                <a:gd name="T88" fmla="*/ 1 w 2"/>
                <a:gd name="T89" fmla="*/ 0 h 102"/>
                <a:gd name="T90" fmla="*/ 1 w 2"/>
                <a:gd name="T91" fmla="*/ 0 h 102"/>
                <a:gd name="T92" fmla="*/ 1 w 2"/>
                <a:gd name="T93" fmla="*/ 1 h 102"/>
                <a:gd name="T94" fmla="*/ 1 w 2"/>
                <a:gd name="T95" fmla="*/ 1 h 102"/>
                <a:gd name="T96" fmla="*/ 1 w 2"/>
                <a:gd name="T97" fmla="*/ 1 h 102"/>
                <a:gd name="T98" fmla="*/ 1 w 2"/>
                <a:gd name="T99" fmla="*/ 1 h 102"/>
                <a:gd name="T100" fmla="*/ 1 w 2"/>
                <a:gd name="T101" fmla="*/ 1 h 102"/>
                <a:gd name="T102" fmla="*/ 1 w 2"/>
                <a:gd name="T103" fmla="*/ 1 h 102"/>
                <a:gd name="T104" fmla="*/ 1 w 2"/>
                <a:gd name="T105" fmla="*/ 1 h 102"/>
                <a:gd name="T106" fmla="*/ 1 w 2"/>
                <a:gd name="T107" fmla="*/ 1 h 102"/>
                <a:gd name="T108" fmla="*/ 1 w 2"/>
                <a:gd name="T109" fmla="*/ 1 h 102"/>
                <a:gd name="T110" fmla="*/ 1 w 2"/>
                <a:gd name="T111" fmla="*/ 1 h 102"/>
                <a:gd name="T112" fmla="*/ 1 w 2"/>
                <a:gd name="T113" fmla="*/ 1 h 102"/>
                <a:gd name="T114" fmla="*/ 1 w 2"/>
                <a:gd name="T115" fmla="*/ 0 h 102"/>
                <a:gd name="T116" fmla="*/ 1 w 2"/>
                <a:gd name="T117" fmla="*/ 0 h 102"/>
                <a:gd name="T118" fmla="*/ 1 w 2"/>
                <a:gd name="T119" fmla="*/ 0 h 102"/>
                <a:gd name="T120" fmla="*/ 1 w 2"/>
                <a:gd name="T121" fmla="*/ 0 h 1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 h="102">
                  <a:moveTo>
                    <a:pt x="1" y="76"/>
                  </a:moveTo>
                  <a:lnTo>
                    <a:pt x="1" y="75"/>
                  </a:lnTo>
                  <a:lnTo>
                    <a:pt x="1" y="72"/>
                  </a:lnTo>
                  <a:lnTo>
                    <a:pt x="1" y="66"/>
                  </a:lnTo>
                  <a:lnTo>
                    <a:pt x="1" y="59"/>
                  </a:lnTo>
                  <a:lnTo>
                    <a:pt x="1" y="51"/>
                  </a:lnTo>
                  <a:lnTo>
                    <a:pt x="1" y="42"/>
                  </a:lnTo>
                  <a:lnTo>
                    <a:pt x="1" y="33"/>
                  </a:lnTo>
                  <a:lnTo>
                    <a:pt x="0" y="24"/>
                  </a:lnTo>
                  <a:lnTo>
                    <a:pt x="0" y="16"/>
                  </a:lnTo>
                  <a:lnTo>
                    <a:pt x="0" y="10"/>
                  </a:lnTo>
                  <a:lnTo>
                    <a:pt x="0" y="5"/>
                  </a:lnTo>
                  <a:lnTo>
                    <a:pt x="0" y="2"/>
                  </a:lnTo>
                  <a:lnTo>
                    <a:pt x="0" y="0"/>
                  </a:lnTo>
                  <a:lnTo>
                    <a:pt x="0" y="1"/>
                  </a:lnTo>
                  <a:lnTo>
                    <a:pt x="0" y="3"/>
                  </a:lnTo>
                  <a:lnTo>
                    <a:pt x="0" y="5"/>
                  </a:lnTo>
                  <a:lnTo>
                    <a:pt x="0" y="8"/>
                  </a:lnTo>
                  <a:lnTo>
                    <a:pt x="0" y="11"/>
                  </a:lnTo>
                  <a:lnTo>
                    <a:pt x="0" y="13"/>
                  </a:lnTo>
                  <a:lnTo>
                    <a:pt x="0" y="16"/>
                  </a:lnTo>
                  <a:lnTo>
                    <a:pt x="0" y="18"/>
                  </a:lnTo>
                  <a:lnTo>
                    <a:pt x="0" y="20"/>
                  </a:lnTo>
                  <a:lnTo>
                    <a:pt x="0" y="21"/>
                  </a:lnTo>
                  <a:lnTo>
                    <a:pt x="0" y="22"/>
                  </a:lnTo>
                  <a:lnTo>
                    <a:pt x="0" y="23"/>
                  </a:lnTo>
                  <a:lnTo>
                    <a:pt x="0" y="24"/>
                  </a:lnTo>
                  <a:lnTo>
                    <a:pt x="0" y="25"/>
                  </a:lnTo>
                  <a:lnTo>
                    <a:pt x="0" y="26"/>
                  </a:lnTo>
                  <a:lnTo>
                    <a:pt x="0" y="27"/>
                  </a:lnTo>
                  <a:lnTo>
                    <a:pt x="0" y="28"/>
                  </a:lnTo>
                  <a:lnTo>
                    <a:pt x="1" y="30"/>
                  </a:lnTo>
                  <a:lnTo>
                    <a:pt x="1" y="31"/>
                  </a:lnTo>
                  <a:lnTo>
                    <a:pt x="1" y="34"/>
                  </a:lnTo>
                  <a:lnTo>
                    <a:pt x="1" y="37"/>
                  </a:lnTo>
                  <a:lnTo>
                    <a:pt x="1" y="40"/>
                  </a:lnTo>
                  <a:lnTo>
                    <a:pt x="1" y="45"/>
                  </a:lnTo>
                  <a:lnTo>
                    <a:pt x="1" y="51"/>
                  </a:lnTo>
                  <a:lnTo>
                    <a:pt x="1" y="57"/>
                  </a:lnTo>
                  <a:lnTo>
                    <a:pt x="1" y="65"/>
                  </a:lnTo>
                  <a:lnTo>
                    <a:pt x="1" y="73"/>
                  </a:lnTo>
                  <a:lnTo>
                    <a:pt x="2" y="82"/>
                  </a:lnTo>
                  <a:lnTo>
                    <a:pt x="2" y="90"/>
                  </a:lnTo>
                  <a:lnTo>
                    <a:pt x="2" y="96"/>
                  </a:lnTo>
                  <a:lnTo>
                    <a:pt x="2" y="101"/>
                  </a:lnTo>
                  <a:lnTo>
                    <a:pt x="2" y="102"/>
                  </a:lnTo>
                  <a:lnTo>
                    <a:pt x="2" y="100"/>
                  </a:lnTo>
                  <a:lnTo>
                    <a:pt x="2" y="96"/>
                  </a:lnTo>
                  <a:lnTo>
                    <a:pt x="2" y="91"/>
                  </a:lnTo>
                  <a:lnTo>
                    <a:pt x="2" y="86"/>
                  </a:lnTo>
                  <a:lnTo>
                    <a:pt x="2" y="82"/>
                  </a:lnTo>
                  <a:lnTo>
                    <a:pt x="1" y="79"/>
                  </a:lnTo>
                  <a:lnTo>
                    <a:pt x="1" y="77"/>
                  </a:lnTo>
                  <a:lnTo>
                    <a:pt x="1" y="7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2" name="Freeform 104"/>
            <p:cNvSpPr>
              <a:spLocks/>
            </p:cNvSpPr>
            <p:nvPr/>
          </p:nvSpPr>
          <p:spPr bwMode="auto">
            <a:xfrm flipV="1">
              <a:off x="1503" y="3260"/>
              <a:ext cx="1" cy="43"/>
            </a:xfrm>
            <a:custGeom>
              <a:avLst/>
              <a:gdLst>
                <a:gd name="T0" fmla="*/ 1 w 2"/>
                <a:gd name="T1" fmla="*/ 0 h 95"/>
                <a:gd name="T2" fmla="*/ 1 w 2"/>
                <a:gd name="T3" fmla="*/ 0 h 95"/>
                <a:gd name="T4" fmla="*/ 1 w 2"/>
                <a:gd name="T5" fmla="*/ 0 h 95"/>
                <a:gd name="T6" fmla="*/ 1 w 2"/>
                <a:gd name="T7" fmla="*/ 0 h 95"/>
                <a:gd name="T8" fmla="*/ 1 w 2"/>
                <a:gd name="T9" fmla="*/ 0 h 95"/>
                <a:gd name="T10" fmla="*/ 1 w 2"/>
                <a:gd name="T11" fmla="*/ 0 h 95"/>
                <a:gd name="T12" fmla="*/ 1 w 2"/>
                <a:gd name="T13" fmla="*/ 0 h 95"/>
                <a:gd name="T14" fmla="*/ 1 w 2"/>
                <a:gd name="T15" fmla="*/ 0 h 95"/>
                <a:gd name="T16" fmla="*/ 1 w 2"/>
                <a:gd name="T17" fmla="*/ 0 h 95"/>
                <a:gd name="T18" fmla="*/ 1 w 2"/>
                <a:gd name="T19" fmla="*/ 0 h 95"/>
                <a:gd name="T20" fmla="*/ 0 w 2"/>
                <a:gd name="T21" fmla="*/ 0 h 95"/>
                <a:gd name="T22" fmla="*/ 0 w 2"/>
                <a:gd name="T23" fmla="*/ 0 h 95"/>
                <a:gd name="T24" fmla="*/ 0 w 2"/>
                <a:gd name="T25" fmla="*/ 0 h 95"/>
                <a:gd name="T26" fmla="*/ 0 w 2"/>
                <a:gd name="T27" fmla="*/ 0 h 95"/>
                <a:gd name="T28" fmla="*/ 0 w 2"/>
                <a:gd name="T29" fmla="*/ 0 h 95"/>
                <a:gd name="T30" fmla="*/ 0 w 2"/>
                <a:gd name="T31" fmla="*/ 0 h 95"/>
                <a:gd name="T32" fmla="*/ 0 w 2"/>
                <a:gd name="T33" fmla="*/ 0 h 95"/>
                <a:gd name="T34" fmla="*/ 0 w 2"/>
                <a:gd name="T35" fmla="*/ 0 h 95"/>
                <a:gd name="T36" fmla="*/ 0 w 2"/>
                <a:gd name="T37" fmla="*/ 0 h 95"/>
                <a:gd name="T38" fmla="*/ 0 w 2"/>
                <a:gd name="T39" fmla="*/ 0 h 95"/>
                <a:gd name="T40" fmla="*/ 0 w 2"/>
                <a:gd name="T41" fmla="*/ 0 h 95"/>
                <a:gd name="T42" fmla="*/ 1 w 2"/>
                <a:gd name="T43" fmla="*/ 0 h 95"/>
                <a:gd name="T44" fmla="*/ 1 w 2"/>
                <a:gd name="T45" fmla="*/ 0 h 95"/>
                <a:gd name="T46" fmla="*/ 1 w 2"/>
                <a:gd name="T47" fmla="*/ 0 h 95"/>
                <a:gd name="T48" fmla="*/ 1 w 2"/>
                <a:gd name="T49" fmla="*/ 0 h 95"/>
                <a:gd name="T50" fmla="*/ 1 w 2"/>
                <a:gd name="T51" fmla="*/ 0 h 95"/>
                <a:gd name="T52" fmla="*/ 1 w 2"/>
                <a:gd name="T53" fmla="*/ 0 h 95"/>
                <a:gd name="T54" fmla="*/ 1 w 2"/>
                <a:gd name="T55" fmla="*/ 0 h 95"/>
                <a:gd name="T56" fmla="*/ 1 w 2"/>
                <a:gd name="T57" fmla="*/ 0 h 95"/>
                <a:gd name="T58" fmla="*/ 1 w 2"/>
                <a:gd name="T59" fmla="*/ 0 h 95"/>
                <a:gd name="T60" fmla="*/ 1 w 2"/>
                <a:gd name="T61" fmla="*/ 0 h 95"/>
                <a:gd name="T62" fmla="*/ 1 w 2"/>
                <a:gd name="T63" fmla="*/ 0 h 95"/>
                <a:gd name="T64" fmla="*/ 1 w 2"/>
                <a:gd name="T65" fmla="*/ 0 h 95"/>
                <a:gd name="T66" fmla="*/ 1 w 2"/>
                <a:gd name="T67" fmla="*/ 0 h 95"/>
                <a:gd name="T68" fmla="*/ 1 w 2"/>
                <a:gd name="T69" fmla="*/ 0 h 95"/>
                <a:gd name="T70" fmla="*/ 1 w 2"/>
                <a:gd name="T71" fmla="*/ 0 h 95"/>
                <a:gd name="T72" fmla="*/ 1 w 2"/>
                <a:gd name="T73" fmla="*/ 0 h 95"/>
                <a:gd name="T74" fmla="*/ 1 w 2"/>
                <a:gd name="T75" fmla="*/ 0 h 95"/>
                <a:gd name="T76" fmla="*/ 1 w 2"/>
                <a:gd name="T77" fmla="*/ 0 h 95"/>
                <a:gd name="T78" fmla="*/ 1 w 2"/>
                <a:gd name="T79" fmla="*/ 0 h 95"/>
                <a:gd name="T80" fmla="*/ 1 w 2"/>
                <a:gd name="T81" fmla="*/ 0 h 95"/>
                <a:gd name="T82" fmla="*/ 1 w 2"/>
                <a:gd name="T83" fmla="*/ 0 h 95"/>
                <a:gd name="T84" fmla="*/ 1 w 2"/>
                <a:gd name="T85" fmla="*/ 0 h 95"/>
                <a:gd name="T86" fmla="*/ 1 w 2"/>
                <a:gd name="T87" fmla="*/ 0 h 95"/>
                <a:gd name="T88" fmla="*/ 1 w 2"/>
                <a:gd name="T89" fmla="*/ 0 h 95"/>
                <a:gd name="T90" fmla="*/ 1 w 2"/>
                <a:gd name="T91" fmla="*/ 0 h 95"/>
                <a:gd name="T92" fmla="*/ 1 w 2"/>
                <a:gd name="T93" fmla="*/ 0 h 95"/>
                <a:gd name="T94" fmla="*/ 1 w 2"/>
                <a:gd name="T95" fmla="*/ 1 h 95"/>
                <a:gd name="T96" fmla="*/ 1 w 2"/>
                <a:gd name="T97" fmla="*/ 1 h 95"/>
                <a:gd name="T98" fmla="*/ 1 w 2"/>
                <a:gd name="T99" fmla="*/ 1 h 95"/>
                <a:gd name="T100" fmla="*/ 1 w 2"/>
                <a:gd name="T101" fmla="*/ 1 h 95"/>
                <a:gd name="T102" fmla="*/ 1 w 2"/>
                <a:gd name="T103" fmla="*/ 1 h 95"/>
                <a:gd name="T104" fmla="*/ 1 w 2"/>
                <a:gd name="T105" fmla="*/ 1 h 95"/>
                <a:gd name="T106" fmla="*/ 1 w 2"/>
                <a:gd name="T107" fmla="*/ 1 h 95"/>
                <a:gd name="T108" fmla="*/ 1 w 2"/>
                <a:gd name="T109" fmla="*/ 1 h 95"/>
                <a:gd name="T110" fmla="*/ 1 w 2"/>
                <a:gd name="T111" fmla="*/ 0 h 95"/>
                <a:gd name="T112" fmla="*/ 1 w 2"/>
                <a:gd name="T113" fmla="*/ 0 h 95"/>
                <a:gd name="T114" fmla="*/ 1 w 2"/>
                <a:gd name="T115" fmla="*/ 0 h 95"/>
                <a:gd name="T116" fmla="*/ 1 w 2"/>
                <a:gd name="T117" fmla="*/ 0 h 95"/>
                <a:gd name="T118" fmla="*/ 1 w 2"/>
                <a:gd name="T119" fmla="*/ 0 h 95"/>
                <a:gd name="T120" fmla="*/ 1 w 2"/>
                <a:gd name="T121" fmla="*/ 0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 h="95">
                  <a:moveTo>
                    <a:pt x="2" y="78"/>
                  </a:moveTo>
                  <a:lnTo>
                    <a:pt x="2" y="76"/>
                  </a:lnTo>
                  <a:lnTo>
                    <a:pt x="2" y="73"/>
                  </a:lnTo>
                  <a:lnTo>
                    <a:pt x="2" y="68"/>
                  </a:lnTo>
                  <a:lnTo>
                    <a:pt x="1" y="61"/>
                  </a:lnTo>
                  <a:lnTo>
                    <a:pt x="1" y="53"/>
                  </a:lnTo>
                  <a:lnTo>
                    <a:pt x="1" y="44"/>
                  </a:lnTo>
                  <a:lnTo>
                    <a:pt x="1" y="35"/>
                  </a:lnTo>
                  <a:lnTo>
                    <a:pt x="1" y="26"/>
                  </a:lnTo>
                  <a:lnTo>
                    <a:pt x="1" y="18"/>
                  </a:lnTo>
                  <a:lnTo>
                    <a:pt x="0" y="11"/>
                  </a:lnTo>
                  <a:lnTo>
                    <a:pt x="0" y="6"/>
                  </a:lnTo>
                  <a:lnTo>
                    <a:pt x="0" y="3"/>
                  </a:lnTo>
                  <a:lnTo>
                    <a:pt x="0" y="1"/>
                  </a:lnTo>
                  <a:lnTo>
                    <a:pt x="0" y="0"/>
                  </a:lnTo>
                  <a:lnTo>
                    <a:pt x="0" y="1"/>
                  </a:lnTo>
                  <a:lnTo>
                    <a:pt x="0" y="2"/>
                  </a:lnTo>
                  <a:lnTo>
                    <a:pt x="0" y="4"/>
                  </a:lnTo>
                  <a:lnTo>
                    <a:pt x="0" y="7"/>
                  </a:lnTo>
                  <a:lnTo>
                    <a:pt x="0" y="9"/>
                  </a:lnTo>
                  <a:lnTo>
                    <a:pt x="0" y="11"/>
                  </a:lnTo>
                  <a:lnTo>
                    <a:pt x="1" y="13"/>
                  </a:lnTo>
                  <a:lnTo>
                    <a:pt x="1" y="15"/>
                  </a:lnTo>
                  <a:lnTo>
                    <a:pt x="1" y="17"/>
                  </a:lnTo>
                  <a:lnTo>
                    <a:pt x="1" y="18"/>
                  </a:lnTo>
                  <a:lnTo>
                    <a:pt x="1" y="19"/>
                  </a:lnTo>
                  <a:lnTo>
                    <a:pt x="1" y="20"/>
                  </a:lnTo>
                  <a:lnTo>
                    <a:pt x="1" y="21"/>
                  </a:lnTo>
                  <a:lnTo>
                    <a:pt x="1" y="22"/>
                  </a:lnTo>
                  <a:lnTo>
                    <a:pt x="1" y="23"/>
                  </a:lnTo>
                  <a:lnTo>
                    <a:pt x="1" y="24"/>
                  </a:lnTo>
                  <a:lnTo>
                    <a:pt x="1" y="26"/>
                  </a:lnTo>
                  <a:lnTo>
                    <a:pt x="1" y="27"/>
                  </a:lnTo>
                  <a:lnTo>
                    <a:pt x="1" y="29"/>
                  </a:lnTo>
                  <a:lnTo>
                    <a:pt x="1" y="32"/>
                  </a:lnTo>
                  <a:lnTo>
                    <a:pt x="1" y="36"/>
                  </a:lnTo>
                  <a:lnTo>
                    <a:pt x="1" y="40"/>
                  </a:lnTo>
                  <a:lnTo>
                    <a:pt x="1" y="45"/>
                  </a:lnTo>
                  <a:lnTo>
                    <a:pt x="1" y="51"/>
                  </a:lnTo>
                  <a:lnTo>
                    <a:pt x="1" y="58"/>
                  </a:lnTo>
                  <a:lnTo>
                    <a:pt x="2" y="66"/>
                  </a:lnTo>
                  <a:lnTo>
                    <a:pt x="2" y="74"/>
                  </a:lnTo>
                  <a:lnTo>
                    <a:pt x="2" y="82"/>
                  </a:lnTo>
                  <a:lnTo>
                    <a:pt x="2" y="88"/>
                  </a:lnTo>
                  <a:lnTo>
                    <a:pt x="2" y="93"/>
                  </a:lnTo>
                  <a:lnTo>
                    <a:pt x="2" y="95"/>
                  </a:lnTo>
                  <a:lnTo>
                    <a:pt x="2" y="94"/>
                  </a:lnTo>
                  <a:lnTo>
                    <a:pt x="2" y="91"/>
                  </a:lnTo>
                  <a:lnTo>
                    <a:pt x="2" y="87"/>
                  </a:lnTo>
                  <a:lnTo>
                    <a:pt x="2" y="83"/>
                  </a:lnTo>
                  <a:lnTo>
                    <a:pt x="2" y="80"/>
                  </a:lnTo>
                  <a:lnTo>
                    <a:pt x="2" y="79"/>
                  </a:lnTo>
                  <a:lnTo>
                    <a:pt x="2" y="78"/>
                  </a:lnTo>
                  <a:lnTo>
                    <a:pt x="2" y="77"/>
                  </a:lnTo>
                  <a:lnTo>
                    <a:pt x="2" y="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3" name="Freeform 105"/>
            <p:cNvSpPr>
              <a:spLocks/>
            </p:cNvSpPr>
            <p:nvPr/>
          </p:nvSpPr>
          <p:spPr bwMode="auto">
            <a:xfrm flipV="1">
              <a:off x="1326" y="3259"/>
              <a:ext cx="1" cy="39"/>
            </a:xfrm>
            <a:custGeom>
              <a:avLst/>
              <a:gdLst>
                <a:gd name="T0" fmla="*/ 1 w 2"/>
                <a:gd name="T1" fmla="*/ 0 h 85"/>
                <a:gd name="T2" fmla="*/ 1 w 2"/>
                <a:gd name="T3" fmla="*/ 0 h 85"/>
                <a:gd name="T4" fmla="*/ 1 w 2"/>
                <a:gd name="T5" fmla="*/ 0 h 85"/>
                <a:gd name="T6" fmla="*/ 1 w 2"/>
                <a:gd name="T7" fmla="*/ 0 h 85"/>
                <a:gd name="T8" fmla="*/ 1 w 2"/>
                <a:gd name="T9" fmla="*/ 0 h 85"/>
                <a:gd name="T10" fmla="*/ 1 w 2"/>
                <a:gd name="T11" fmla="*/ 0 h 85"/>
                <a:gd name="T12" fmla="*/ 1 w 2"/>
                <a:gd name="T13" fmla="*/ 0 h 85"/>
                <a:gd name="T14" fmla="*/ 1 w 2"/>
                <a:gd name="T15" fmla="*/ 0 h 85"/>
                <a:gd name="T16" fmla="*/ 1 w 2"/>
                <a:gd name="T17" fmla="*/ 0 h 85"/>
                <a:gd name="T18" fmla="*/ 1 w 2"/>
                <a:gd name="T19" fmla="*/ 0 h 85"/>
                <a:gd name="T20" fmla="*/ 0 w 2"/>
                <a:gd name="T21" fmla="*/ 0 h 85"/>
                <a:gd name="T22" fmla="*/ 0 w 2"/>
                <a:gd name="T23" fmla="*/ 0 h 85"/>
                <a:gd name="T24" fmla="*/ 0 w 2"/>
                <a:gd name="T25" fmla="*/ 0 h 85"/>
                <a:gd name="T26" fmla="*/ 0 w 2"/>
                <a:gd name="T27" fmla="*/ 0 h 85"/>
                <a:gd name="T28" fmla="*/ 0 w 2"/>
                <a:gd name="T29" fmla="*/ 0 h 85"/>
                <a:gd name="T30" fmla="*/ 0 w 2"/>
                <a:gd name="T31" fmla="*/ 0 h 85"/>
                <a:gd name="T32" fmla="*/ 0 w 2"/>
                <a:gd name="T33" fmla="*/ 0 h 85"/>
                <a:gd name="T34" fmla="*/ 0 w 2"/>
                <a:gd name="T35" fmla="*/ 0 h 85"/>
                <a:gd name="T36" fmla="*/ 0 w 2"/>
                <a:gd name="T37" fmla="*/ 0 h 85"/>
                <a:gd name="T38" fmla="*/ 0 w 2"/>
                <a:gd name="T39" fmla="*/ 0 h 85"/>
                <a:gd name="T40" fmla="*/ 0 w 2"/>
                <a:gd name="T41" fmla="*/ 0 h 85"/>
                <a:gd name="T42" fmla="*/ 0 w 2"/>
                <a:gd name="T43" fmla="*/ 0 h 85"/>
                <a:gd name="T44" fmla="*/ 0 w 2"/>
                <a:gd name="T45" fmla="*/ 0 h 85"/>
                <a:gd name="T46" fmla="*/ 0 w 2"/>
                <a:gd name="T47" fmla="*/ 0 h 85"/>
                <a:gd name="T48" fmla="*/ 0 w 2"/>
                <a:gd name="T49" fmla="*/ 0 h 85"/>
                <a:gd name="T50" fmla="*/ 0 w 2"/>
                <a:gd name="T51" fmla="*/ 0 h 85"/>
                <a:gd name="T52" fmla="*/ 0 w 2"/>
                <a:gd name="T53" fmla="*/ 0 h 85"/>
                <a:gd name="T54" fmla="*/ 0 w 2"/>
                <a:gd name="T55" fmla="*/ 0 h 85"/>
                <a:gd name="T56" fmla="*/ 1 w 2"/>
                <a:gd name="T57" fmla="*/ 0 h 85"/>
                <a:gd name="T58" fmla="*/ 1 w 2"/>
                <a:gd name="T59" fmla="*/ 0 h 85"/>
                <a:gd name="T60" fmla="*/ 1 w 2"/>
                <a:gd name="T61" fmla="*/ 0 h 85"/>
                <a:gd name="T62" fmla="*/ 1 w 2"/>
                <a:gd name="T63" fmla="*/ 0 h 85"/>
                <a:gd name="T64" fmla="*/ 1 w 2"/>
                <a:gd name="T65" fmla="*/ 0 h 85"/>
                <a:gd name="T66" fmla="*/ 1 w 2"/>
                <a:gd name="T67" fmla="*/ 0 h 85"/>
                <a:gd name="T68" fmla="*/ 1 w 2"/>
                <a:gd name="T69" fmla="*/ 0 h 85"/>
                <a:gd name="T70" fmla="*/ 1 w 2"/>
                <a:gd name="T71" fmla="*/ 0 h 85"/>
                <a:gd name="T72" fmla="*/ 1 w 2"/>
                <a:gd name="T73" fmla="*/ 0 h 85"/>
                <a:gd name="T74" fmla="*/ 1 w 2"/>
                <a:gd name="T75" fmla="*/ 0 h 85"/>
                <a:gd name="T76" fmla="*/ 1 w 2"/>
                <a:gd name="T77" fmla="*/ 0 h 85"/>
                <a:gd name="T78" fmla="*/ 1 w 2"/>
                <a:gd name="T79" fmla="*/ 0 h 85"/>
                <a:gd name="T80" fmla="*/ 1 w 2"/>
                <a:gd name="T81" fmla="*/ 0 h 85"/>
                <a:gd name="T82" fmla="*/ 1 w 2"/>
                <a:gd name="T83" fmla="*/ 0 h 85"/>
                <a:gd name="T84" fmla="*/ 1 w 2"/>
                <a:gd name="T85" fmla="*/ 0 h 85"/>
                <a:gd name="T86" fmla="*/ 1 w 2"/>
                <a:gd name="T87" fmla="*/ 0 h 85"/>
                <a:gd name="T88" fmla="*/ 1 w 2"/>
                <a:gd name="T89" fmla="*/ 0 h 85"/>
                <a:gd name="T90" fmla="*/ 1 w 2"/>
                <a:gd name="T91" fmla="*/ 0 h 85"/>
                <a:gd name="T92" fmla="*/ 1 w 2"/>
                <a:gd name="T93" fmla="*/ 0 h 85"/>
                <a:gd name="T94" fmla="*/ 1 w 2"/>
                <a:gd name="T95" fmla="*/ 0 h 85"/>
                <a:gd name="T96" fmla="*/ 1 w 2"/>
                <a:gd name="T97" fmla="*/ 1 h 85"/>
                <a:gd name="T98" fmla="*/ 1 w 2"/>
                <a:gd name="T99" fmla="*/ 1 h 85"/>
                <a:gd name="T100" fmla="*/ 1 w 2"/>
                <a:gd name="T101" fmla="*/ 1 h 85"/>
                <a:gd name="T102" fmla="*/ 1 w 2"/>
                <a:gd name="T103" fmla="*/ 1 h 85"/>
                <a:gd name="T104" fmla="*/ 1 w 2"/>
                <a:gd name="T105" fmla="*/ 1 h 85"/>
                <a:gd name="T106" fmla="*/ 1 w 2"/>
                <a:gd name="T107" fmla="*/ 1 h 85"/>
                <a:gd name="T108" fmla="*/ 1 w 2"/>
                <a:gd name="T109" fmla="*/ 1 h 85"/>
                <a:gd name="T110" fmla="*/ 1 w 2"/>
                <a:gd name="T111" fmla="*/ 0 h 85"/>
                <a:gd name="T112" fmla="*/ 1 w 2"/>
                <a:gd name="T113" fmla="*/ 0 h 85"/>
                <a:gd name="T114" fmla="*/ 1 w 2"/>
                <a:gd name="T115" fmla="*/ 0 h 85"/>
                <a:gd name="T116" fmla="*/ 1 w 2"/>
                <a:gd name="T117" fmla="*/ 0 h 85"/>
                <a:gd name="T118" fmla="*/ 1 w 2"/>
                <a:gd name="T119" fmla="*/ 0 h 85"/>
                <a:gd name="T120" fmla="*/ 1 w 2"/>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 h="85">
                  <a:moveTo>
                    <a:pt x="2" y="75"/>
                  </a:moveTo>
                  <a:lnTo>
                    <a:pt x="2" y="74"/>
                  </a:lnTo>
                  <a:lnTo>
                    <a:pt x="2" y="71"/>
                  </a:lnTo>
                  <a:lnTo>
                    <a:pt x="1" y="66"/>
                  </a:lnTo>
                  <a:lnTo>
                    <a:pt x="1" y="60"/>
                  </a:lnTo>
                  <a:lnTo>
                    <a:pt x="1" y="52"/>
                  </a:lnTo>
                  <a:lnTo>
                    <a:pt x="1" y="43"/>
                  </a:lnTo>
                  <a:lnTo>
                    <a:pt x="1" y="34"/>
                  </a:lnTo>
                  <a:lnTo>
                    <a:pt x="1" y="26"/>
                  </a:lnTo>
                  <a:lnTo>
                    <a:pt x="1" y="18"/>
                  </a:lnTo>
                  <a:lnTo>
                    <a:pt x="0" y="12"/>
                  </a:lnTo>
                  <a:lnTo>
                    <a:pt x="0" y="7"/>
                  </a:lnTo>
                  <a:lnTo>
                    <a:pt x="0" y="3"/>
                  </a:lnTo>
                  <a:lnTo>
                    <a:pt x="0" y="1"/>
                  </a:lnTo>
                  <a:lnTo>
                    <a:pt x="0" y="0"/>
                  </a:lnTo>
                  <a:lnTo>
                    <a:pt x="0" y="1"/>
                  </a:lnTo>
                  <a:lnTo>
                    <a:pt x="0" y="2"/>
                  </a:lnTo>
                  <a:lnTo>
                    <a:pt x="0" y="3"/>
                  </a:lnTo>
                  <a:lnTo>
                    <a:pt x="0" y="5"/>
                  </a:lnTo>
                  <a:lnTo>
                    <a:pt x="0" y="7"/>
                  </a:lnTo>
                  <a:lnTo>
                    <a:pt x="0" y="9"/>
                  </a:lnTo>
                  <a:lnTo>
                    <a:pt x="0" y="11"/>
                  </a:lnTo>
                  <a:lnTo>
                    <a:pt x="0" y="12"/>
                  </a:lnTo>
                  <a:lnTo>
                    <a:pt x="0" y="14"/>
                  </a:lnTo>
                  <a:lnTo>
                    <a:pt x="0" y="15"/>
                  </a:lnTo>
                  <a:lnTo>
                    <a:pt x="0" y="16"/>
                  </a:lnTo>
                  <a:lnTo>
                    <a:pt x="0" y="17"/>
                  </a:lnTo>
                  <a:lnTo>
                    <a:pt x="1" y="17"/>
                  </a:lnTo>
                  <a:lnTo>
                    <a:pt x="1" y="18"/>
                  </a:lnTo>
                  <a:lnTo>
                    <a:pt x="1" y="19"/>
                  </a:lnTo>
                  <a:lnTo>
                    <a:pt x="1" y="20"/>
                  </a:lnTo>
                  <a:lnTo>
                    <a:pt x="1" y="22"/>
                  </a:lnTo>
                  <a:lnTo>
                    <a:pt x="1" y="23"/>
                  </a:lnTo>
                  <a:lnTo>
                    <a:pt x="1" y="25"/>
                  </a:lnTo>
                  <a:lnTo>
                    <a:pt x="1" y="27"/>
                  </a:lnTo>
                  <a:lnTo>
                    <a:pt x="1" y="30"/>
                  </a:lnTo>
                  <a:lnTo>
                    <a:pt x="1" y="34"/>
                  </a:lnTo>
                  <a:lnTo>
                    <a:pt x="1" y="39"/>
                  </a:lnTo>
                  <a:lnTo>
                    <a:pt x="1" y="44"/>
                  </a:lnTo>
                  <a:lnTo>
                    <a:pt x="1" y="51"/>
                  </a:lnTo>
                  <a:lnTo>
                    <a:pt x="1" y="58"/>
                  </a:lnTo>
                  <a:lnTo>
                    <a:pt x="1" y="65"/>
                  </a:lnTo>
                  <a:lnTo>
                    <a:pt x="2" y="72"/>
                  </a:lnTo>
                  <a:lnTo>
                    <a:pt x="2" y="78"/>
                  </a:lnTo>
                  <a:lnTo>
                    <a:pt x="2" y="83"/>
                  </a:lnTo>
                  <a:lnTo>
                    <a:pt x="2" y="85"/>
                  </a:lnTo>
                  <a:lnTo>
                    <a:pt x="2" y="83"/>
                  </a:lnTo>
                  <a:lnTo>
                    <a:pt x="2" y="80"/>
                  </a:lnTo>
                  <a:lnTo>
                    <a:pt x="2" y="78"/>
                  </a:lnTo>
                  <a:lnTo>
                    <a:pt x="2" y="76"/>
                  </a:lnTo>
                  <a:lnTo>
                    <a:pt x="2" y="7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4" name="Freeform 106"/>
            <p:cNvSpPr>
              <a:spLocks/>
            </p:cNvSpPr>
            <p:nvPr/>
          </p:nvSpPr>
          <p:spPr bwMode="auto">
            <a:xfrm flipV="1">
              <a:off x="1155" y="3260"/>
              <a:ext cx="1" cy="34"/>
            </a:xfrm>
            <a:custGeom>
              <a:avLst/>
              <a:gdLst>
                <a:gd name="T0" fmla="*/ 1 w 2"/>
                <a:gd name="T1" fmla="*/ 0 h 74"/>
                <a:gd name="T2" fmla="*/ 1 w 2"/>
                <a:gd name="T3" fmla="*/ 0 h 74"/>
                <a:gd name="T4" fmla="*/ 1 w 2"/>
                <a:gd name="T5" fmla="*/ 0 h 74"/>
                <a:gd name="T6" fmla="*/ 1 w 2"/>
                <a:gd name="T7" fmla="*/ 0 h 74"/>
                <a:gd name="T8" fmla="*/ 1 w 2"/>
                <a:gd name="T9" fmla="*/ 0 h 74"/>
                <a:gd name="T10" fmla="*/ 1 w 2"/>
                <a:gd name="T11" fmla="*/ 0 h 74"/>
                <a:gd name="T12" fmla="*/ 1 w 2"/>
                <a:gd name="T13" fmla="*/ 0 h 74"/>
                <a:gd name="T14" fmla="*/ 1 w 2"/>
                <a:gd name="T15" fmla="*/ 0 h 74"/>
                <a:gd name="T16" fmla="*/ 1 w 2"/>
                <a:gd name="T17" fmla="*/ 0 h 74"/>
                <a:gd name="T18" fmla="*/ 0 w 2"/>
                <a:gd name="T19" fmla="*/ 0 h 74"/>
                <a:gd name="T20" fmla="*/ 0 w 2"/>
                <a:gd name="T21" fmla="*/ 0 h 74"/>
                <a:gd name="T22" fmla="*/ 0 w 2"/>
                <a:gd name="T23" fmla="*/ 0 h 74"/>
                <a:gd name="T24" fmla="*/ 0 w 2"/>
                <a:gd name="T25" fmla="*/ 0 h 74"/>
                <a:gd name="T26" fmla="*/ 0 w 2"/>
                <a:gd name="T27" fmla="*/ 0 h 74"/>
                <a:gd name="T28" fmla="*/ 0 w 2"/>
                <a:gd name="T29" fmla="*/ 0 h 74"/>
                <a:gd name="T30" fmla="*/ 0 w 2"/>
                <a:gd name="T31" fmla="*/ 0 h 74"/>
                <a:gd name="T32" fmla="*/ 0 w 2"/>
                <a:gd name="T33" fmla="*/ 0 h 74"/>
                <a:gd name="T34" fmla="*/ 0 w 2"/>
                <a:gd name="T35" fmla="*/ 0 h 74"/>
                <a:gd name="T36" fmla="*/ 0 w 2"/>
                <a:gd name="T37" fmla="*/ 0 h 74"/>
                <a:gd name="T38" fmla="*/ 0 w 2"/>
                <a:gd name="T39" fmla="*/ 0 h 74"/>
                <a:gd name="T40" fmla="*/ 0 w 2"/>
                <a:gd name="T41" fmla="*/ 0 h 74"/>
                <a:gd name="T42" fmla="*/ 0 w 2"/>
                <a:gd name="T43" fmla="*/ 0 h 74"/>
                <a:gd name="T44" fmla="*/ 0 w 2"/>
                <a:gd name="T45" fmla="*/ 0 h 74"/>
                <a:gd name="T46" fmla="*/ 0 w 2"/>
                <a:gd name="T47" fmla="*/ 0 h 74"/>
                <a:gd name="T48" fmla="*/ 0 w 2"/>
                <a:gd name="T49" fmla="*/ 0 h 74"/>
                <a:gd name="T50" fmla="*/ 0 w 2"/>
                <a:gd name="T51" fmla="*/ 0 h 74"/>
                <a:gd name="T52" fmla="*/ 0 w 2"/>
                <a:gd name="T53" fmla="*/ 0 h 74"/>
                <a:gd name="T54" fmla="*/ 0 w 2"/>
                <a:gd name="T55" fmla="*/ 0 h 74"/>
                <a:gd name="T56" fmla="*/ 0 w 2"/>
                <a:gd name="T57" fmla="*/ 0 h 74"/>
                <a:gd name="T58" fmla="*/ 0 w 2"/>
                <a:gd name="T59" fmla="*/ 0 h 74"/>
                <a:gd name="T60" fmla="*/ 0 w 2"/>
                <a:gd name="T61" fmla="*/ 0 h 74"/>
                <a:gd name="T62" fmla="*/ 0 w 2"/>
                <a:gd name="T63" fmla="*/ 0 h 74"/>
                <a:gd name="T64" fmla="*/ 0 w 2"/>
                <a:gd name="T65" fmla="*/ 0 h 74"/>
                <a:gd name="T66" fmla="*/ 0 w 2"/>
                <a:gd name="T67" fmla="*/ 0 h 74"/>
                <a:gd name="T68" fmla="*/ 0 w 2"/>
                <a:gd name="T69" fmla="*/ 0 h 74"/>
                <a:gd name="T70" fmla="*/ 0 w 2"/>
                <a:gd name="T71" fmla="*/ 0 h 74"/>
                <a:gd name="T72" fmla="*/ 0 w 2"/>
                <a:gd name="T73" fmla="*/ 0 h 74"/>
                <a:gd name="T74" fmla="*/ 0 w 2"/>
                <a:gd name="T75" fmla="*/ 0 h 74"/>
                <a:gd name="T76" fmla="*/ 1 w 2"/>
                <a:gd name="T77" fmla="*/ 0 h 74"/>
                <a:gd name="T78" fmla="*/ 1 w 2"/>
                <a:gd name="T79" fmla="*/ 0 h 74"/>
                <a:gd name="T80" fmla="*/ 1 w 2"/>
                <a:gd name="T81" fmla="*/ 0 h 74"/>
                <a:gd name="T82" fmla="*/ 1 w 2"/>
                <a:gd name="T83" fmla="*/ 0 h 74"/>
                <a:gd name="T84" fmla="*/ 1 w 2"/>
                <a:gd name="T85" fmla="*/ 0 h 74"/>
                <a:gd name="T86" fmla="*/ 1 w 2"/>
                <a:gd name="T87" fmla="*/ 0 h 74"/>
                <a:gd name="T88" fmla="*/ 1 w 2"/>
                <a:gd name="T89" fmla="*/ 0 h 74"/>
                <a:gd name="T90" fmla="*/ 1 w 2"/>
                <a:gd name="T91" fmla="*/ 0 h 74"/>
                <a:gd name="T92" fmla="*/ 1 w 2"/>
                <a:gd name="T93" fmla="*/ 0 h 74"/>
                <a:gd name="T94" fmla="*/ 1 w 2"/>
                <a:gd name="T95" fmla="*/ 0 h 74"/>
                <a:gd name="T96" fmla="*/ 1 w 2"/>
                <a:gd name="T97" fmla="*/ 0 h 74"/>
                <a:gd name="T98" fmla="*/ 1 w 2"/>
                <a:gd name="T99" fmla="*/ 0 h 74"/>
                <a:gd name="T100" fmla="*/ 1 w 2"/>
                <a:gd name="T101" fmla="*/ 0 h 74"/>
                <a:gd name="T102" fmla="*/ 1 w 2"/>
                <a:gd name="T103" fmla="*/ 0 h 74"/>
                <a:gd name="T104" fmla="*/ 1 w 2"/>
                <a:gd name="T105" fmla="*/ 0 h 74"/>
                <a:gd name="T106" fmla="*/ 1 w 2"/>
                <a:gd name="T107" fmla="*/ 0 h 74"/>
                <a:gd name="T108" fmla="*/ 1 w 2"/>
                <a:gd name="T109" fmla="*/ 0 h 74"/>
                <a:gd name="T110" fmla="*/ 1 w 2"/>
                <a:gd name="T111" fmla="*/ 0 h 74"/>
                <a:gd name="T112" fmla="*/ 1 w 2"/>
                <a:gd name="T113" fmla="*/ 0 h 74"/>
                <a:gd name="T114" fmla="*/ 1 w 2"/>
                <a:gd name="T115" fmla="*/ 0 h 74"/>
                <a:gd name="T116" fmla="*/ 1 w 2"/>
                <a:gd name="T117" fmla="*/ 0 h 74"/>
                <a:gd name="T118" fmla="*/ 1 w 2"/>
                <a:gd name="T119" fmla="*/ 0 h 74"/>
                <a:gd name="T120" fmla="*/ 1 w 2"/>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 h="74">
                  <a:moveTo>
                    <a:pt x="1" y="68"/>
                  </a:moveTo>
                  <a:lnTo>
                    <a:pt x="1" y="67"/>
                  </a:lnTo>
                  <a:lnTo>
                    <a:pt x="1" y="64"/>
                  </a:lnTo>
                  <a:lnTo>
                    <a:pt x="1" y="60"/>
                  </a:lnTo>
                  <a:lnTo>
                    <a:pt x="1" y="54"/>
                  </a:lnTo>
                  <a:lnTo>
                    <a:pt x="1" y="47"/>
                  </a:lnTo>
                  <a:lnTo>
                    <a:pt x="1" y="39"/>
                  </a:lnTo>
                  <a:lnTo>
                    <a:pt x="1" y="31"/>
                  </a:lnTo>
                  <a:lnTo>
                    <a:pt x="1" y="24"/>
                  </a:lnTo>
                  <a:lnTo>
                    <a:pt x="0" y="17"/>
                  </a:lnTo>
                  <a:lnTo>
                    <a:pt x="0" y="11"/>
                  </a:lnTo>
                  <a:lnTo>
                    <a:pt x="0" y="6"/>
                  </a:lnTo>
                  <a:lnTo>
                    <a:pt x="0" y="3"/>
                  </a:lnTo>
                  <a:lnTo>
                    <a:pt x="0" y="1"/>
                  </a:lnTo>
                  <a:lnTo>
                    <a:pt x="0" y="0"/>
                  </a:lnTo>
                  <a:lnTo>
                    <a:pt x="0" y="1"/>
                  </a:lnTo>
                  <a:lnTo>
                    <a:pt x="0" y="2"/>
                  </a:lnTo>
                  <a:lnTo>
                    <a:pt x="0" y="4"/>
                  </a:lnTo>
                  <a:lnTo>
                    <a:pt x="0" y="6"/>
                  </a:lnTo>
                  <a:lnTo>
                    <a:pt x="0" y="7"/>
                  </a:lnTo>
                  <a:lnTo>
                    <a:pt x="0" y="9"/>
                  </a:lnTo>
                  <a:lnTo>
                    <a:pt x="0" y="10"/>
                  </a:lnTo>
                  <a:lnTo>
                    <a:pt x="0" y="11"/>
                  </a:lnTo>
                  <a:lnTo>
                    <a:pt x="0" y="12"/>
                  </a:lnTo>
                  <a:lnTo>
                    <a:pt x="0" y="13"/>
                  </a:lnTo>
                  <a:lnTo>
                    <a:pt x="0" y="14"/>
                  </a:lnTo>
                  <a:lnTo>
                    <a:pt x="0" y="15"/>
                  </a:lnTo>
                  <a:lnTo>
                    <a:pt x="0" y="16"/>
                  </a:lnTo>
                  <a:lnTo>
                    <a:pt x="0" y="17"/>
                  </a:lnTo>
                  <a:lnTo>
                    <a:pt x="0" y="18"/>
                  </a:lnTo>
                  <a:lnTo>
                    <a:pt x="0" y="19"/>
                  </a:lnTo>
                  <a:lnTo>
                    <a:pt x="1" y="21"/>
                  </a:lnTo>
                  <a:lnTo>
                    <a:pt x="1" y="23"/>
                  </a:lnTo>
                  <a:lnTo>
                    <a:pt x="1" y="26"/>
                  </a:lnTo>
                  <a:lnTo>
                    <a:pt x="1" y="29"/>
                  </a:lnTo>
                  <a:lnTo>
                    <a:pt x="1" y="33"/>
                  </a:lnTo>
                  <a:lnTo>
                    <a:pt x="1" y="38"/>
                  </a:lnTo>
                  <a:lnTo>
                    <a:pt x="1" y="44"/>
                  </a:lnTo>
                  <a:lnTo>
                    <a:pt x="1" y="50"/>
                  </a:lnTo>
                  <a:lnTo>
                    <a:pt x="1" y="56"/>
                  </a:lnTo>
                  <a:lnTo>
                    <a:pt x="1" y="63"/>
                  </a:lnTo>
                  <a:lnTo>
                    <a:pt x="1" y="68"/>
                  </a:lnTo>
                  <a:lnTo>
                    <a:pt x="2" y="72"/>
                  </a:lnTo>
                  <a:lnTo>
                    <a:pt x="2" y="74"/>
                  </a:lnTo>
                  <a:lnTo>
                    <a:pt x="2" y="73"/>
                  </a:lnTo>
                  <a:lnTo>
                    <a:pt x="1" y="71"/>
                  </a:lnTo>
                  <a:lnTo>
                    <a:pt x="1" y="69"/>
                  </a:lnTo>
                  <a:lnTo>
                    <a:pt x="1" y="68"/>
                  </a:lnTo>
                  <a:lnTo>
                    <a:pt x="1" y="67"/>
                  </a:lnTo>
                  <a:lnTo>
                    <a:pt x="1" y="6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5" name="Freeform 107"/>
            <p:cNvSpPr>
              <a:spLocks/>
            </p:cNvSpPr>
            <p:nvPr/>
          </p:nvSpPr>
          <p:spPr bwMode="auto">
            <a:xfrm flipV="1">
              <a:off x="1030" y="3260"/>
              <a:ext cx="1" cy="31"/>
            </a:xfrm>
            <a:custGeom>
              <a:avLst/>
              <a:gdLst>
                <a:gd name="T0" fmla="*/ 1 w 1"/>
                <a:gd name="T1" fmla="*/ 0 h 66"/>
                <a:gd name="T2" fmla="*/ 1 w 1"/>
                <a:gd name="T3" fmla="*/ 0 h 66"/>
                <a:gd name="T4" fmla="*/ 1 w 1"/>
                <a:gd name="T5" fmla="*/ 0 h 66"/>
                <a:gd name="T6" fmla="*/ 1 w 1"/>
                <a:gd name="T7" fmla="*/ 0 h 66"/>
                <a:gd name="T8" fmla="*/ 1 w 1"/>
                <a:gd name="T9" fmla="*/ 0 h 66"/>
                <a:gd name="T10" fmla="*/ 1 w 1"/>
                <a:gd name="T11" fmla="*/ 0 h 66"/>
                <a:gd name="T12" fmla="*/ 0 w 1"/>
                <a:gd name="T13" fmla="*/ 0 h 66"/>
                <a:gd name="T14" fmla="*/ 0 w 1"/>
                <a:gd name="T15" fmla="*/ 0 h 66"/>
                <a:gd name="T16" fmla="*/ 0 w 1"/>
                <a:gd name="T17" fmla="*/ 0 h 66"/>
                <a:gd name="T18" fmla="*/ 0 w 1"/>
                <a:gd name="T19" fmla="*/ 0 h 66"/>
                <a:gd name="T20" fmla="*/ 0 w 1"/>
                <a:gd name="T21" fmla="*/ 0 h 66"/>
                <a:gd name="T22" fmla="*/ 0 w 1"/>
                <a:gd name="T23" fmla="*/ 0 h 66"/>
                <a:gd name="T24" fmla="*/ 0 w 1"/>
                <a:gd name="T25" fmla="*/ 0 h 66"/>
                <a:gd name="T26" fmla="*/ 0 w 1"/>
                <a:gd name="T27" fmla="*/ 0 h 66"/>
                <a:gd name="T28" fmla="*/ 0 w 1"/>
                <a:gd name="T29" fmla="*/ 0 h 66"/>
                <a:gd name="T30" fmla="*/ 0 w 1"/>
                <a:gd name="T31" fmla="*/ 0 h 66"/>
                <a:gd name="T32" fmla="*/ 0 w 1"/>
                <a:gd name="T33" fmla="*/ 0 h 66"/>
                <a:gd name="T34" fmla="*/ 0 w 1"/>
                <a:gd name="T35" fmla="*/ 0 h 66"/>
                <a:gd name="T36" fmla="*/ 0 w 1"/>
                <a:gd name="T37" fmla="*/ 0 h 66"/>
                <a:gd name="T38" fmla="*/ 0 w 1"/>
                <a:gd name="T39" fmla="*/ 0 h 66"/>
                <a:gd name="T40" fmla="*/ 0 w 1"/>
                <a:gd name="T41" fmla="*/ 0 h 66"/>
                <a:gd name="T42" fmla="*/ 0 w 1"/>
                <a:gd name="T43" fmla="*/ 0 h 66"/>
                <a:gd name="T44" fmla="*/ 0 w 1"/>
                <a:gd name="T45" fmla="*/ 0 h 66"/>
                <a:gd name="T46" fmla="*/ 0 w 1"/>
                <a:gd name="T47" fmla="*/ 0 h 66"/>
                <a:gd name="T48" fmla="*/ 0 w 1"/>
                <a:gd name="T49" fmla="*/ 0 h 66"/>
                <a:gd name="T50" fmla="*/ 0 w 1"/>
                <a:gd name="T51" fmla="*/ 0 h 66"/>
                <a:gd name="T52" fmla="*/ 0 w 1"/>
                <a:gd name="T53" fmla="*/ 0 h 66"/>
                <a:gd name="T54" fmla="*/ 0 w 1"/>
                <a:gd name="T55" fmla="*/ 0 h 66"/>
                <a:gd name="T56" fmla="*/ 0 w 1"/>
                <a:gd name="T57" fmla="*/ 0 h 66"/>
                <a:gd name="T58" fmla="*/ 0 w 1"/>
                <a:gd name="T59" fmla="*/ 0 h 66"/>
                <a:gd name="T60" fmla="*/ 0 w 1"/>
                <a:gd name="T61" fmla="*/ 0 h 66"/>
                <a:gd name="T62" fmla="*/ 0 w 1"/>
                <a:gd name="T63" fmla="*/ 0 h 66"/>
                <a:gd name="T64" fmla="*/ 0 w 1"/>
                <a:gd name="T65" fmla="*/ 0 h 66"/>
                <a:gd name="T66" fmla="*/ 0 w 1"/>
                <a:gd name="T67" fmla="*/ 0 h 66"/>
                <a:gd name="T68" fmla="*/ 0 w 1"/>
                <a:gd name="T69" fmla="*/ 0 h 66"/>
                <a:gd name="T70" fmla="*/ 0 w 1"/>
                <a:gd name="T71" fmla="*/ 0 h 66"/>
                <a:gd name="T72" fmla="*/ 0 w 1"/>
                <a:gd name="T73" fmla="*/ 0 h 66"/>
                <a:gd name="T74" fmla="*/ 0 w 1"/>
                <a:gd name="T75" fmla="*/ 0 h 66"/>
                <a:gd name="T76" fmla="*/ 0 w 1"/>
                <a:gd name="T77" fmla="*/ 0 h 66"/>
                <a:gd name="T78" fmla="*/ 0 w 1"/>
                <a:gd name="T79" fmla="*/ 0 h 66"/>
                <a:gd name="T80" fmla="*/ 0 w 1"/>
                <a:gd name="T81" fmla="*/ 0 h 66"/>
                <a:gd name="T82" fmla="*/ 0 w 1"/>
                <a:gd name="T83" fmla="*/ 0 h 66"/>
                <a:gd name="T84" fmla="*/ 0 w 1"/>
                <a:gd name="T85" fmla="*/ 0 h 66"/>
                <a:gd name="T86" fmla="*/ 0 w 1"/>
                <a:gd name="T87" fmla="*/ 0 h 66"/>
                <a:gd name="T88" fmla="*/ 0 w 1"/>
                <a:gd name="T89" fmla="*/ 0 h 66"/>
                <a:gd name="T90" fmla="*/ 1 w 1"/>
                <a:gd name="T91" fmla="*/ 0 h 66"/>
                <a:gd name="T92" fmla="*/ 1 w 1"/>
                <a:gd name="T93" fmla="*/ 0 h 66"/>
                <a:gd name="T94" fmla="*/ 1 w 1"/>
                <a:gd name="T95" fmla="*/ 0 h 66"/>
                <a:gd name="T96" fmla="*/ 1 w 1"/>
                <a:gd name="T97" fmla="*/ 0 h 66"/>
                <a:gd name="T98" fmla="*/ 1 w 1"/>
                <a:gd name="T99" fmla="*/ 0 h 66"/>
                <a:gd name="T100" fmla="*/ 1 w 1"/>
                <a:gd name="T101" fmla="*/ 0 h 66"/>
                <a:gd name="T102" fmla="*/ 1 w 1"/>
                <a:gd name="T103" fmla="*/ 0 h 66"/>
                <a:gd name="T104" fmla="*/ 1 w 1"/>
                <a:gd name="T105" fmla="*/ 0 h 66"/>
                <a:gd name="T106" fmla="*/ 1 w 1"/>
                <a:gd name="T107" fmla="*/ 0 h 66"/>
                <a:gd name="T108" fmla="*/ 1 w 1"/>
                <a:gd name="T109" fmla="*/ 0 h 66"/>
                <a:gd name="T110" fmla="*/ 1 w 1"/>
                <a:gd name="T111" fmla="*/ 0 h 66"/>
                <a:gd name="T112" fmla="*/ 1 w 1"/>
                <a:gd name="T113" fmla="*/ 0 h 66"/>
                <a:gd name="T114" fmla="*/ 1 w 1"/>
                <a:gd name="T115" fmla="*/ 0 h 66"/>
                <a:gd name="T116" fmla="*/ 1 w 1"/>
                <a:gd name="T117" fmla="*/ 0 h 66"/>
                <a:gd name="T118" fmla="*/ 1 w 1"/>
                <a:gd name="T119" fmla="*/ 0 h 66"/>
                <a:gd name="T120" fmla="*/ 1 w 1"/>
                <a:gd name="T121" fmla="*/ 0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 h="66">
                  <a:moveTo>
                    <a:pt x="1" y="59"/>
                  </a:moveTo>
                  <a:lnTo>
                    <a:pt x="1" y="58"/>
                  </a:lnTo>
                  <a:lnTo>
                    <a:pt x="1" y="56"/>
                  </a:lnTo>
                  <a:lnTo>
                    <a:pt x="1" y="52"/>
                  </a:lnTo>
                  <a:lnTo>
                    <a:pt x="1" y="47"/>
                  </a:lnTo>
                  <a:lnTo>
                    <a:pt x="1" y="41"/>
                  </a:lnTo>
                  <a:lnTo>
                    <a:pt x="0" y="34"/>
                  </a:lnTo>
                  <a:lnTo>
                    <a:pt x="0" y="27"/>
                  </a:lnTo>
                  <a:lnTo>
                    <a:pt x="0" y="21"/>
                  </a:lnTo>
                  <a:lnTo>
                    <a:pt x="0" y="14"/>
                  </a:lnTo>
                  <a:lnTo>
                    <a:pt x="0" y="9"/>
                  </a:lnTo>
                  <a:lnTo>
                    <a:pt x="0" y="5"/>
                  </a:lnTo>
                  <a:lnTo>
                    <a:pt x="0" y="2"/>
                  </a:lnTo>
                  <a:lnTo>
                    <a:pt x="0" y="1"/>
                  </a:lnTo>
                  <a:lnTo>
                    <a:pt x="0" y="0"/>
                  </a:lnTo>
                  <a:lnTo>
                    <a:pt x="0" y="1"/>
                  </a:lnTo>
                  <a:lnTo>
                    <a:pt x="0" y="2"/>
                  </a:lnTo>
                  <a:lnTo>
                    <a:pt x="0" y="4"/>
                  </a:lnTo>
                  <a:lnTo>
                    <a:pt x="0" y="5"/>
                  </a:lnTo>
                  <a:lnTo>
                    <a:pt x="0" y="6"/>
                  </a:lnTo>
                  <a:lnTo>
                    <a:pt x="0" y="8"/>
                  </a:lnTo>
                  <a:lnTo>
                    <a:pt x="0" y="9"/>
                  </a:lnTo>
                  <a:lnTo>
                    <a:pt x="0" y="10"/>
                  </a:lnTo>
                  <a:lnTo>
                    <a:pt x="0" y="11"/>
                  </a:lnTo>
                  <a:lnTo>
                    <a:pt x="0" y="12"/>
                  </a:lnTo>
                  <a:lnTo>
                    <a:pt x="0" y="13"/>
                  </a:lnTo>
                  <a:lnTo>
                    <a:pt x="0" y="14"/>
                  </a:lnTo>
                  <a:lnTo>
                    <a:pt x="0" y="15"/>
                  </a:lnTo>
                  <a:lnTo>
                    <a:pt x="0" y="16"/>
                  </a:lnTo>
                  <a:lnTo>
                    <a:pt x="0" y="17"/>
                  </a:lnTo>
                  <a:lnTo>
                    <a:pt x="0" y="19"/>
                  </a:lnTo>
                  <a:lnTo>
                    <a:pt x="0" y="21"/>
                  </a:lnTo>
                  <a:lnTo>
                    <a:pt x="0" y="23"/>
                  </a:lnTo>
                  <a:lnTo>
                    <a:pt x="0" y="26"/>
                  </a:lnTo>
                  <a:lnTo>
                    <a:pt x="0" y="29"/>
                  </a:lnTo>
                  <a:lnTo>
                    <a:pt x="0" y="34"/>
                  </a:lnTo>
                  <a:lnTo>
                    <a:pt x="0" y="39"/>
                  </a:lnTo>
                  <a:lnTo>
                    <a:pt x="1" y="44"/>
                  </a:lnTo>
                  <a:lnTo>
                    <a:pt x="1" y="50"/>
                  </a:lnTo>
                  <a:lnTo>
                    <a:pt x="1" y="55"/>
                  </a:lnTo>
                  <a:lnTo>
                    <a:pt x="1" y="60"/>
                  </a:lnTo>
                  <a:lnTo>
                    <a:pt x="1" y="64"/>
                  </a:lnTo>
                  <a:lnTo>
                    <a:pt x="1" y="65"/>
                  </a:lnTo>
                  <a:lnTo>
                    <a:pt x="1" y="66"/>
                  </a:lnTo>
                  <a:lnTo>
                    <a:pt x="1" y="64"/>
                  </a:lnTo>
                  <a:lnTo>
                    <a:pt x="1" y="62"/>
                  </a:lnTo>
                  <a:lnTo>
                    <a:pt x="1" y="61"/>
                  </a:lnTo>
                  <a:lnTo>
                    <a:pt x="1" y="5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6" name="Freeform 108"/>
            <p:cNvSpPr>
              <a:spLocks/>
            </p:cNvSpPr>
            <p:nvPr/>
          </p:nvSpPr>
          <p:spPr bwMode="auto">
            <a:xfrm flipV="1">
              <a:off x="964" y="3261"/>
              <a:ext cx="1" cy="28"/>
            </a:xfrm>
            <a:custGeom>
              <a:avLst/>
              <a:gdLst>
                <a:gd name="T0" fmla="*/ 0 w 1"/>
                <a:gd name="T1" fmla="*/ 0 h 61"/>
                <a:gd name="T2" fmla="*/ 0 w 1"/>
                <a:gd name="T3" fmla="*/ 0 h 61"/>
                <a:gd name="T4" fmla="*/ 0 w 1"/>
                <a:gd name="T5" fmla="*/ 0 h 61"/>
                <a:gd name="T6" fmla="*/ 0 w 1"/>
                <a:gd name="T7" fmla="*/ 0 h 61"/>
                <a:gd name="T8" fmla="*/ 0 w 1"/>
                <a:gd name="T9" fmla="*/ 0 h 61"/>
                <a:gd name="T10" fmla="*/ 0 w 1"/>
                <a:gd name="T11" fmla="*/ 0 h 61"/>
                <a:gd name="T12" fmla="*/ 0 w 1"/>
                <a:gd name="T13" fmla="*/ 0 h 61"/>
                <a:gd name="T14" fmla="*/ 0 w 1"/>
                <a:gd name="T15" fmla="*/ 0 h 61"/>
                <a:gd name="T16" fmla="*/ 0 w 1"/>
                <a:gd name="T17" fmla="*/ 0 h 61"/>
                <a:gd name="T18" fmla="*/ 0 w 1"/>
                <a:gd name="T19" fmla="*/ 0 h 61"/>
                <a:gd name="T20" fmla="*/ 0 w 1"/>
                <a:gd name="T21" fmla="*/ 0 h 61"/>
                <a:gd name="T22" fmla="*/ 0 w 1"/>
                <a:gd name="T23" fmla="*/ 0 h 61"/>
                <a:gd name="T24" fmla="*/ 0 w 1"/>
                <a:gd name="T25" fmla="*/ 0 h 61"/>
                <a:gd name="T26" fmla="*/ 0 w 1"/>
                <a:gd name="T27" fmla="*/ 0 h 61"/>
                <a:gd name="T28" fmla="*/ 0 w 1"/>
                <a:gd name="T29" fmla="*/ 0 h 61"/>
                <a:gd name="T30" fmla="*/ 0 w 1"/>
                <a:gd name="T31" fmla="*/ 0 h 61"/>
                <a:gd name="T32" fmla="*/ 0 w 1"/>
                <a:gd name="T33" fmla="*/ 0 h 61"/>
                <a:gd name="T34" fmla="*/ 0 w 1"/>
                <a:gd name="T35" fmla="*/ 0 h 61"/>
                <a:gd name="T36" fmla="*/ 0 w 1"/>
                <a:gd name="T37" fmla="*/ 0 h 61"/>
                <a:gd name="T38" fmla="*/ 0 w 1"/>
                <a:gd name="T39" fmla="*/ 0 h 61"/>
                <a:gd name="T40" fmla="*/ 0 w 1"/>
                <a:gd name="T41" fmla="*/ 0 h 61"/>
                <a:gd name="T42" fmla="*/ 0 w 1"/>
                <a:gd name="T43" fmla="*/ 0 h 61"/>
                <a:gd name="T44" fmla="*/ 0 w 1"/>
                <a:gd name="T45" fmla="*/ 0 h 61"/>
                <a:gd name="T46" fmla="*/ 0 w 1"/>
                <a:gd name="T47" fmla="*/ 0 h 61"/>
                <a:gd name="T48" fmla="*/ 0 w 1"/>
                <a:gd name="T49" fmla="*/ 0 h 61"/>
                <a:gd name="T50" fmla="*/ 0 w 1"/>
                <a:gd name="T51" fmla="*/ 0 h 61"/>
                <a:gd name="T52" fmla="*/ 0 w 1"/>
                <a:gd name="T53" fmla="*/ 0 h 61"/>
                <a:gd name="T54" fmla="*/ 0 w 1"/>
                <a:gd name="T55" fmla="*/ 0 h 61"/>
                <a:gd name="T56" fmla="*/ 0 w 1"/>
                <a:gd name="T57" fmla="*/ 0 h 61"/>
                <a:gd name="T58" fmla="*/ 0 w 1"/>
                <a:gd name="T59" fmla="*/ 0 h 61"/>
                <a:gd name="T60" fmla="*/ 0 w 1"/>
                <a:gd name="T61" fmla="*/ 0 h 61"/>
                <a:gd name="T62" fmla="*/ 0 w 1"/>
                <a:gd name="T63" fmla="*/ 0 h 61"/>
                <a:gd name="T64" fmla="*/ 0 w 1"/>
                <a:gd name="T65" fmla="*/ 0 h 61"/>
                <a:gd name="T66" fmla="*/ 0 w 1"/>
                <a:gd name="T67" fmla="*/ 0 h 61"/>
                <a:gd name="T68" fmla="*/ 0 w 1"/>
                <a:gd name="T69" fmla="*/ 0 h 61"/>
                <a:gd name="T70" fmla="*/ 0 w 1"/>
                <a:gd name="T71" fmla="*/ 0 h 61"/>
                <a:gd name="T72" fmla="*/ 0 w 1"/>
                <a:gd name="T73" fmla="*/ 0 h 61"/>
                <a:gd name="T74" fmla="*/ 0 w 1"/>
                <a:gd name="T75" fmla="*/ 0 h 61"/>
                <a:gd name="T76" fmla="*/ 0 w 1"/>
                <a:gd name="T77" fmla="*/ 0 h 61"/>
                <a:gd name="T78" fmla="*/ 0 w 1"/>
                <a:gd name="T79" fmla="*/ 0 h 61"/>
                <a:gd name="T80" fmla="*/ 0 w 1"/>
                <a:gd name="T81" fmla="*/ 0 h 61"/>
                <a:gd name="T82" fmla="*/ 0 w 1"/>
                <a:gd name="T83" fmla="*/ 0 h 61"/>
                <a:gd name="T84" fmla="*/ 0 w 1"/>
                <a:gd name="T85" fmla="*/ 0 h 61"/>
                <a:gd name="T86" fmla="*/ 0 w 1"/>
                <a:gd name="T87" fmla="*/ 0 h 61"/>
                <a:gd name="T88" fmla="*/ 0 w 1"/>
                <a:gd name="T89" fmla="*/ 0 h 61"/>
                <a:gd name="T90" fmla="*/ 0 w 1"/>
                <a:gd name="T91" fmla="*/ 0 h 61"/>
                <a:gd name="T92" fmla="*/ 0 w 1"/>
                <a:gd name="T93" fmla="*/ 0 h 61"/>
                <a:gd name="T94" fmla="*/ 0 w 1"/>
                <a:gd name="T95" fmla="*/ 0 h 61"/>
                <a:gd name="T96" fmla="*/ 0 w 1"/>
                <a:gd name="T97" fmla="*/ 0 h 61"/>
                <a:gd name="T98" fmla="*/ 0 w 1"/>
                <a:gd name="T99" fmla="*/ 0 h 61"/>
                <a:gd name="T100" fmla="*/ 0 w 1"/>
                <a:gd name="T101" fmla="*/ 0 h 61"/>
                <a:gd name="T102" fmla="*/ 0 w 1"/>
                <a:gd name="T103" fmla="*/ 0 h 61"/>
                <a:gd name="T104" fmla="*/ 0 w 1"/>
                <a:gd name="T105" fmla="*/ 0 h 61"/>
                <a:gd name="T106" fmla="*/ 0 w 1"/>
                <a:gd name="T107" fmla="*/ 0 h 61"/>
                <a:gd name="T108" fmla="*/ 0 w 1"/>
                <a:gd name="T109" fmla="*/ 0 h 61"/>
                <a:gd name="T110" fmla="*/ 0 w 1"/>
                <a:gd name="T111" fmla="*/ 0 h 61"/>
                <a:gd name="T112" fmla="*/ 0 w 1"/>
                <a:gd name="T113" fmla="*/ 0 h 61"/>
                <a:gd name="T114" fmla="*/ 0 w 1"/>
                <a:gd name="T115" fmla="*/ 0 h 61"/>
                <a:gd name="T116" fmla="*/ 0 w 1"/>
                <a:gd name="T117" fmla="*/ 0 h 61"/>
                <a:gd name="T118" fmla="*/ 0 w 1"/>
                <a:gd name="T119" fmla="*/ 0 h 61"/>
                <a:gd name="T120" fmla="*/ 0 w 1"/>
                <a:gd name="T121" fmla="*/ 0 h 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 h="61">
                  <a:moveTo>
                    <a:pt x="0" y="54"/>
                  </a:moveTo>
                  <a:lnTo>
                    <a:pt x="0" y="54"/>
                  </a:lnTo>
                  <a:lnTo>
                    <a:pt x="0" y="51"/>
                  </a:lnTo>
                  <a:lnTo>
                    <a:pt x="0" y="48"/>
                  </a:lnTo>
                  <a:lnTo>
                    <a:pt x="0" y="43"/>
                  </a:lnTo>
                  <a:lnTo>
                    <a:pt x="0" y="37"/>
                  </a:lnTo>
                  <a:lnTo>
                    <a:pt x="0" y="31"/>
                  </a:lnTo>
                  <a:lnTo>
                    <a:pt x="0" y="25"/>
                  </a:lnTo>
                  <a:lnTo>
                    <a:pt x="0" y="19"/>
                  </a:lnTo>
                  <a:lnTo>
                    <a:pt x="0" y="13"/>
                  </a:lnTo>
                  <a:lnTo>
                    <a:pt x="0" y="9"/>
                  </a:lnTo>
                  <a:lnTo>
                    <a:pt x="0" y="5"/>
                  </a:lnTo>
                  <a:lnTo>
                    <a:pt x="0" y="3"/>
                  </a:lnTo>
                  <a:lnTo>
                    <a:pt x="0" y="1"/>
                  </a:lnTo>
                  <a:lnTo>
                    <a:pt x="0" y="0"/>
                  </a:lnTo>
                  <a:lnTo>
                    <a:pt x="0" y="1"/>
                  </a:lnTo>
                  <a:lnTo>
                    <a:pt x="0" y="3"/>
                  </a:lnTo>
                  <a:lnTo>
                    <a:pt x="0" y="4"/>
                  </a:lnTo>
                  <a:lnTo>
                    <a:pt x="0" y="5"/>
                  </a:lnTo>
                  <a:lnTo>
                    <a:pt x="0" y="7"/>
                  </a:lnTo>
                  <a:lnTo>
                    <a:pt x="0" y="8"/>
                  </a:lnTo>
                  <a:lnTo>
                    <a:pt x="0" y="9"/>
                  </a:lnTo>
                  <a:lnTo>
                    <a:pt x="0" y="10"/>
                  </a:lnTo>
                  <a:lnTo>
                    <a:pt x="0" y="11"/>
                  </a:lnTo>
                  <a:lnTo>
                    <a:pt x="0" y="12"/>
                  </a:lnTo>
                  <a:lnTo>
                    <a:pt x="0" y="13"/>
                  </a:lnTo>
                  <a:lnTo>
                    <a:pt x="0" y="14"/>
                  </a:lnTo>
                  <a:lnTo>
                    <a:pt x="0" y="15"/>
                  </a:lnTo>
                  <a:lnTo>
                    <a:pt x="0" y="16"/>
                  </a:lnTo>
                  <a:lnTo>
                    <a:pt x="0" y="17"/>
                  </a:lnTo>
                  <a:lnTo>
                    <a:pt x="0" y="18"/>
                  </a:lnTo>
                  <a:lnTo>
                    <a:pt x="0" y="20"/>
                  </a:lnTo>
                  <a:lnTo>
                    <a:pt x="0" y="22"/>
                  </a:lnTo>
                  <a:lnTo>
                    <a:pt x="0" y="25"/>
                  </a:lnTo>
                  <a:lnTo>
                    <a:pt x="0" y="28"/>
                  </a:lnTo>
                  <a:lnTo>
                    <a:pt x="0" y="32"/>
                  </a:lnTo>
                  <a:lnTo>
                    <a:pt x="0" y="37"/>
                  </a:lnTo>
                  <a:lnTo>
                    <a:pt x="0" y="42"/>
                  </a:lnTo>
                  <a:lnTo>
                    <a:pt x="0" y="47"/>
                  </a:lnTo>
                  <a:lnTo>
                    <a:pt x="0" y="52"/>
                  </a:lnTo>
                  <a:lnTo>
                    <a:pt x="0" y="56"/>
                  </a:lnTo>
                  <a:lnTo>
                    <a:pt x="0" y="60"/>
                  </a:lnTo>
                  <a:lnTo>
                    <a:pt x="0" y="61"/>
                  </a:lnTo>
                  <a:lnTo>
                    <a:pt x="0" y="60"/>
                  </a:lnTo>
                  <a:lnTo>
                    <a:pt x="0" y="58"/>
                  </a:lnTo>
                  <a:lnTo>
                    <a:pt x="0" y="56"/>
                  </a:lnTo>
                  <a:lnTo>
                    <a:pt x="0" y="55"/>
                  </a:lnTo>
                  <a:lnTo>
                    <a:pt x="0" y="5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7" name="Freeform 109"/>
            <p:cNvSpPr>
              <a:spLocks/>
            </p:cNvSpPr>
            <p:nvPr/>
          </p:nvSpPr>
          <p:spPr bwMode="auto">
            <a:xfrm flipV="1">
              <a:off x="917" y="3259"/>
              <a:ext cx="9" cy="26"/>
            </a:xfrm>
            <a:custGeom>
              <a:avLst/>
              <a:gdLst>
                <a:gd name="T0" fmla="*/ 0 w 19"/>
                <a:gd name="T1" fmla="*/ 0 h 56"/>
                <a:gd name="T2" fmla="*/ 0 w 19"/>
                <a:gd name="T3" fmla="*/ 0 h 56"/>
                <a:gd name="T4" fmla="*/ 0 w 19"/>
                <a:gd name="T5" fmla="*/ 0 h 56"/>
                <a:gd name="T6" fmla="*/ 0 w 19"/>
                <a:gd name="T7" fmla="*/ 0 h 56"/>
                <a:gd name="T8" fmla="*/ 0 w 19"/>
                <a:gd name="T9" fmla="*/ 0 h 56"/>
                <a:gd name="T10" fmla="*/ 0 w 19"/>
                <a:gd name="T11" fmla="*/ 0 h 56"/>
                <a:gd name="T12" fmla="*/ 0 w 19"/>
                <a:gd name="T13" fmla="*/ 0 h 56"/>
                <a:gd name="T14" fmla="*/ 0 w 19"/>
                <a:gd name="T15" fmla="*/ 0 h 56"/>
                <a:gd name="T16" fmla="*/ 0 w 19"/>
                <a:gd name="T17" fmla="*/ 0 h 56"/>
                <a:gd name="T18" fmla="*/ 0 w 19"/>
                <a:gd name="T19" fmla="*/ 0 h 56"/>
                <a:gd name="T20" fmla="*/ 0 w 19"/>
                <a:gd name="T21" fmla="*/ 0 h 56"/>
                <a:gd name="T22" fmla="*/ 0 w 19"/>
                <a:gd name="T23" fmla="*/ 0 h 56"/>
                <a:gd name="T24" fmla="*/ 0 w 19"/>
                <a:gd name="T25" fmla="*/ 0 h 56"/>
                <a:gd name="T26" fmla="*/ 0 w 19"/>
                <a:gd name="T27" fmla="*/ 0 h 56"/>
                <a:gd name="T28" fmla="*/ 0 w 19"/>
                <a:gd name="T29" fmla="*/ 0 h 56"/>
                <a:gd name="T30" fmla="*/ 0 w 19"/>
                <a:gd name="T31" fmla="*/ 0 h 56"/>
                <a:gd name="T32" fmla="*/ 0 w 19"/>
                <a:gd name="T33" fmla="*/ 0 h 56"/>
                <a:gd name="T34" fmla="*/ 0 w 19"/>
                <a:gd name="T35" fmla="*/ 0 h 56"/>
                <a:gd name="T36" fmla="*/ 0 w 19"/>
                <a:gd name="T37" fmla="*/ 0 h 56"/>
                <a:gd name="T38" fmla="*/ 0 w 19"/>
                <a:gd name="T39" fmla="*/ 0 h 56"/>
                <a:gd name="T40" fmla="*/ 0 w 19"/>
                <a:gd name="T41" fmla="*/ 0 h 56"/>
                <a:gd name="T42" fmla="*/ 0 w 19"/>
                <a:gd name="T43" fmla="*/ 0 h 56"/>
                <a:gd name="T44" fmla="*/ 0 w 19"/>
                <a:gd name="T45" fmla="*/ 0 h 56"/>
                <a:gd name="T46" fmla="*/ 0 w 19"/>
                <a:gd name="T47" fmla="*/ 0 h 56"/>
                <a:gd name="T48" fmla="*/ 0 w 19"/>
                <a:gd name="T49" fmla="*/ 0 h 56"/>
                <a:gd name="T50" fmla="*/ 0 w 19"/>
                <a:gd name="T51" fmla="*/ 0 h 56"/>
                <a:gd name="T52" fmla="*/ 0 w 19"/>
                <a:gd name="T53" fmla="*/ 0 h 56"/>
                <a:gd name="T54" fmla="*/ 0 w 19"/>
                <a:gd name="T55" fmla="*/ 0 h 56"/>
                <a:gd name="T56" fmla="*/ 0 w 19"/>
                <a:gd name="T57" fmla="*/ 0 h 56"/>
                <a:gd name="T58" fmla="*/ 0 w 19"/>
                <a:gd name="T59" fmla="*/ 0 h 56"/>
                <a:gd name="T60" fmla="*/ 0 w 19"/>
                <a:gd name="T61" fmla="*/ 0 h 56"/>
                <a:gd name="T62" fmla="*/ 0 w 19"/>
                <a:gd name="T63" fmla="*/ 0 h 56"/>
                <a:gd name="T64" fmla="*/ 0 w 19"/>
                <a:gd name="T65" fmla="*/ 0 h 56"/>
                <a:gd name="T66" fmla="*/ 0 w 19"/>
                <a:gd name="T67" fmla="*/ 0 h 56"/>
                <a:gd name="T68" fmla="*/ 0 w 19"/>
                <a:gd name="T69" fmla="*/ 0 h 56"/>
                <a:gd name="T70" fmla="*/ 0 w 19"/>
                <a:gd name="T71" fmla="*/ 0 h 56"/>
                <a:gd name="T72" fmla="*/ 0 w 19"/>
                <a:gd name="T73" fmla="*/ 0 h 56"/>
                <a:gd name="T74" fmla="*/ 0 w 19"/>
                <a:gd name="T75" fmla="*/ 0 h 56"/>
                <a:gd name="T76" fmla="*/ 0 w 19"/>
                <a:gd name="T77" fmla="*/ 0 h 56"/>
                <a:gd name="T78" fmla="*/ 0 w 19"/>
                <a:gd name="T79" fmla="*/ 0 h 56"/>
                <a:gd name="T80" fmla="*/ 0 w 19"/>
                <a:gd name="T81" fmla="*/ 0 h 56"/>
                <a:gd name="T82" fmla="*/ 0 w 19"/>
                <a:gd name="T83" fmla="*/ 0 h 56"/>
                <a:gd name="T84" fmla="*/ 0 w 19"/>
                <a:gd name="T85" fmla="*/ 0 h 56"/>
                <a:gd name="T86" fmla="*/ 0 w 19"/>
                <a:gd name="T87" fmla="*/ 0 h 56"/>
                <a:gd name="T88" fmla="*/ 0 w 19"/>
                <a:gd name="T89" fmla="*/ 0 h 56"/>
                <a:gd name="T90" fmla="*/ 0 w 19"/>
                <a:gd name="T91" fmla="*/ 0 h 56"/>
                <a:gd name="T92" fmla="*/ 0 w 19"/>
                <a:gd name="T93" fmla="*/ 0 h 56"/>
                <a:gd name="T94" fmla="*/ 0 w 19"/>
                <a:gd name="T95" fmla="*/ 0 h 56"/>
                <a:gd name="T96" fmla="*/ 0 w 19"/>
                <a:gd name="T97" fmla="*/ 0 h 56"/>
                <a:gd name="T98" fmla="*/ 0 w 19"/>
                <a:gd name="T99" fmla="*/ 0 h 56"/>
                <a:gd name="T100" fmla="*/ 0 w 19"/>
                <a:gd name="T101" fmla="*/ 0 h 56"/>
                <a:gd name="T102" fmla="*/ 0 w 19"/>
                <a:gd name="T103" fmla="*/ 0 h 56"/>
                <a:gd name="T104" fmla="*/ 0 w 19"/>
                <a:gd name="T105" fmla="*/ 0 h 56"/>
                <a:gd name="T106" fmla="*/ 0 w 19"/>
                <a:gd name="T107" fmla="*/ 0 h 56"/>
                <a:gd name="T108" fmla="*/ 0 w 19"/>
                <a:gd name="T109" fmla="*/ 0 h 56"/>
                <a:gd name="T110" fmla="*/ 0 w 19"/>
                <a:gd name="T111" fmla="*/ 0 h 56"/>
                <a:gd name="T112" fmla="*/ 0 w 19"/>
                <a:gd name="T113" fmla="*/ 0 h 56"/>
                <a:gd name="T114" fmla="*/ 0 w 19"/>
                <a:gd name="T115" fmla="*/ 0 h 56"/>
                <a:gd name="T116" fmla="*/ 0 w 19"/>
                <a:gd name="T117" fmla="*/ 0 h 56"/>
                <a:gd name="T118" fmla="*/ 0 w 19"/>
                <a:gd name="T119" fmla="*/ 0 h 56"/>
                <a:gd name="T120" fmla="*/ 0 w 19"/>
                <a:gd name="T121" fmla="*/ 0 h 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 h="56">
                  <a:moveTo>
                    <a:pt x="17" y="49"/>
                  </a:moveTo>
                  <a:lnTo>
                    <a:pt x="16" y="48"/>
                  </a:lnTo>
                  <a:lnTo>
                    <a:pt x="16" y="46"/>
                  </a:lnTo>
                  <a:lnTo>
                    <a:pt x="15" y="43"/>
                  </a:lnTo>
                  <a:lnTo>
                    <a:pt x="13" y="39"/>
                  </a:lnTo>
                  <a:lnTo>
                    <a:pt x="11" y="34"/>
                  </a:lnTo>
                  <a:lnTo>
                    <a:pt x="9" y="28"/>
                  </a:lnTo>
                  <a:lnTo>
                    <a:pt x="8" y="23"/>
                  </a:lnTo>
                  <a:lnTo>
                    <a:pt x="6" y="17"/>
                  </a:lnTo>
                  <a:lnTo>
                    <a:pt x="4" y="12"/>
                  </a:lnTo>
                  <a:lnTo>
                    <a:pt x="2" y="8"/>
                  </a:lnTo>
                  <a:lnTo>
                    <a:pt x="1" y="4"/>
                  </a:lnTo>
                  <a:lnTo>
                    <a:pt x="0" y="2"/>
                  </a:lnTo>
                  <a:lnTo>
                    <a:pt x="0" y="1"/>
                  </a:lnTo>
                  <a:lnTo>
                    <a:pt x="0" y="0"/>
                  </a:lnTo>
                  <a:lnTo>
                    <a:pt x="0" y="1"/>
                  </a:lnTo>
                  <a:lnTo>
                    <a:pt x="0" y="2"/>
                  </a:lnTo>
                  <a:lnTo>
                    <a:pt x="1" y="3"/>
                  </a:lnTo>
                  <a:lnTo>
                    <a:pt x="1" y="5"/>
                  </a:lnTo>
                  <a:lnTo>
                    <a:pt x="2" y="6"/>
                  </a:lnTo>
                  <a:lnTo>
                    <a:pt x="2" y="7"/>
                  </a:lnTo>
                  <a:lnTo>
                    <a:pt x="3" y="8"/>
                  </a:lnTo>
                  <a:lnTo>
                    <a:pt x="3" y="9"/>
                  </a:lnTo>
                  <a:lnTo>
                    <a:pt x="3" y="10"/>
                  </a:lnTo>
                  <a:lnTo>
                    <a:pt x="3" y="11"/>
                  </a:lnTo>
                  <a:lnTo>
                    <a:pt x="4" y="11"/>
                  </a:lnTo>
                  <a:lnTo>
                    <a:pt x="4" y="12"/>
                  </a:lnTo>
                  <a:lnTo>
                    <a:pt x="4" y="13"/>
                  </a:lnTo>
                  <a:lnTo>
                    <a:pt x="4" y="14"/>
                  </a:lnTo>
                  <a:lnTo>
                    <a:pt x="5" y="14"/>
                  </a:lnTo>
                  <a:lnTo>
                    <a:pt x="5" y="15"/>
                  </a:lnTo>
                  <a:lnTo>
                    <a:pt x="5" y="17"/>
                  </a:lnTo>
                  <a:lnTo>
                    <a:pt x="6" y="18"/>
                  </a:lnTo>
                  <a:lnTo>
                    <a:pt x="7" y="20"/>
                  </a:lnTo>
                  <a:lnTo>
                    <a:pt x="8" y="23"/>
                  </a:lnTo>
                  <a:lnTo>
                    <a:pt x="9" y="26"/>
                  </a:lnTo>
                  <a:lnTo>
                    <a:pt x="10" y="29"/>
                  </a:lnTo>
                  <a:lnTo>
                    <a:pt x="11" y="34"/>
                  </a:lnTo>
                  <a:lnTo>
                    <a:pt x="13" y="38"/>
                  </a:lnTo>
                  <a:lnTo>
                    <a:pt x="15" y="43"/>
                  </a:lnTo>
                  <a:lnTo>
                    <a:pt x="16" y="48"/>
                  </a:lnTo>
                  <a:lnTo>
                    <a:pt x="18" y="52"/>
                  </a:lnTo>
                  <a:lnTo>
                    <a:pt x="19" y="55"/>
                  </a:lnTo>
                  <a:lnTo>
                    <a:pt x="19" y="56"/>
                  </a:lnTo>
                  <a:lnTo>
                    <a:pt x="19" y="55"/>
                  </a:lnTo>
                  <a:lnTo>
                    <a:pt x="18" y="53"/>
                  </a:lnTo>
                  <a:lnTo>
                    <a:pt x="17" y="51"/>
                  </a:lnTo>
                  <a:lnTo>
                    <a:pt x="17" y="50"/>
                  </a:lnTo>
                  <a:lnTo>
                    <a:pt x="17" y="4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8" name="Freeform 110"/>
            <p:cNvSpPr>
              <a:spLocks/>
            </p:cNvSpPr>
            <p:nvPr/>
          </p:nvSpPr>
          <p:spPr bwMode="auto">
            <a:xfrm flipV="1">
              <a:off x="877" y="3251"/>
              <a:ext cx="24" cy="10"/>
            </a:xfrm>
            <a:custGeom>
              <a:avLst/>
              <a:gdLst>
                <a:gd name="T0" fmla="*/ 0 w 53"/>
                <a:gd name="T1" fmla="*/ 1 h 20"/>
                <a:gd name="T2" fmla="*/ 0 w 53"/>
                <a:gd name="T3" fmla="*/ 1 h 20"/>
                <a:gd name="T4" fmla="*/ 0 w 53"/>
                <a:gd name="T5" fmla="*/ 1 h 20"/>
                <a:gd name="T6" fmla="*/ 0 w 53"/>
                <a:gd name="T7" fmla="*/ 1 h 20"/>
                <a:gd name="T8" fmla="*/ 0 w 53"/>
                <a:gd name="T9" fmla="*/ 1 h 20"/>
                <a:gd name="T10" fmla="*/ 0 w 53"/>
                <a:gd name="T11" fmla="*/ 1 h 20"/>
                <a:gd name="T12" fmla="*/ 0 w 53"/>
                <a:gd name="T13" fmla="*/ 1 h 20"/>
                <a:gd name="T14" fmla="*/ 0 w 53"/>
                <a:gd name="T15" fmla="*/ 1 h 20"/>
                <a:gd name="T16" fmla="*/ 0 w 53"/>
                <a:gd name="T17" fmla="*/ 1 h 20"/>
                <a:gd name="T18" fmla="*/ 0 w 53"/>
                <a:gd name="T19" fmla="*/ 1 h 20"/>
                <a:gd name="T20" fmla="*/ 0 w 53"/>
                <a:gd name="T21" fmla="*/ 1 h 20"/>
                <a:gd name="T22" fmla="*/ 0 w 53"/>
                <a:gd name="T23" fmla="*/ 1 h 20"/>
                <a:gd name="T24" fmla="*/ 0 w 53"/>
                <a:gd name="T25" fmla="*/ 0 h 20"/>
                <a:gd name="T26" fmla="*/ 0 w 53"/>
                <a:gd name="T27" fmla="*/ 0 h 20"/>
                <a:gd name="T28" fmla="*/ 0 w 53"/>
                <a:gd name="T29" fmla="*/ 0 h 20"/>
                <a:gd name="T30" fmla="*/ 0 w 53"/>
                <a:gd name="T31" fmla="*/ 0 h 20"/>
                <a:gd name="T32" fmla="*/ 0 w 53"/>
                <a:gd name="T33" fmla="*/ 0 h 20"/>
                <a:gd name="T34" fmla="*/ 0 w 53"/>
                <a:gd name="T35" fmla="*/ 0 h 20"/>
                <a:gd name="T36" fmla="*/ 0 w 53"/>
                <a:gd name="T37" fmla="*/ 1 h 20"/>
                <a:gd name="T38" fmla="*/ 0 w 53"/>
                <a:gd name="T39" fmla="*/ 1 h 20"/>
                <a:gd name="T40" fmla="*/ 0 w 53"/>
                <a:gd name="T41" fmla="*/ 1 h 20"/>
                <a:gd name="T42" fmla="*/ 0 w 53"/>
                <a:gd name="T43" fmla="*/ 1 h 20"/>
                <a:gd name="T44" fmla="*/ 0 w 53"/>
                <a:gd name="T45" fmla="*/ 1 h 20"/>
                <a:gd name="T46" fmla="*/ 0 w 53"/>
                <a:gd name="T47" fmla="*/ 1 h 20"/>
                <a:gd name="T48" fmla="*/ 0 w 53"/>
                <a:gd name="T49" fmla="*/ 1 h 20"/>
                <a:gd name="T50" fmla="*/ 0 w 53"/>
                <a:gd name="T51" fmla="*/ 1 h 20"/>
                <a:gd name="T52" fmla="*/ 0 w 53"/>
                <a:gd name="T53" fmla="*/ 1 h 20"/>
                <a:gd name="T54" fmla="*/ 0 w 53"/>
                <a:gd name="T55" fmla="*/ 1 h 20"/>
                <a:gd name="T56" fmla="*/ 0 w 53"/>
                <a:gd name="T57" fmla="*/ 1 h 20"/>
                <a:gd name="T58" fmla="*/ 0 w 53"/>
                <a:gd name="T59" fmla="*/ 1 h 20"/>
                <a:gd name="T60" fmla="*/ 0 w 53"/>
                <a:gd name="T61" fmla="*/ 1 h 20"/>
                <a:gd name="T62" fmla="*/ 0 w 53"/>
                <a:gd name="T63" fmla="*/ 1 h 20"/>
                <a:gd name="T64" fmla="*/ 0 w 53"/>
                <a:gd name="T65" fmla="*/ 1 h 20"/>
                <a:gd name="T66" fmla="*/ 0 w 53"/>
                <a:gd name="T67" fmla="*/ 1 h 20"/>
                <a:gd name="T68" fmla="*/ 0 w 53"/>
                <a:gd name="T69" fmla="*/ 1 h 20"/>
                <a:gd name="T70" fmla="*/ 0 w 53"/>
                <a:gd name="T71" fmla="*/ 1 h 20"/>
                <a:gd name="T72" fmla="*/ 0 w 53"/>
                <a:gd name="T73" fmla="*/ 1 h 20"/>
                <a:gd name="T74" fmla="*/ 0 w 53"/>
                <a:gd name="T75" fmla="*/ 1 h 20"/>
                <a:gd name="T76" fmla="*/ 0 w 53"/>
                <a:gd name="T77" fmla="*/ 1 h 20"/>
                <a:gd name="T78" fmla="*/ 0 w 53"/>
                <a:gd name="T79" fmla="*/ 1 h 20"/>
                <a:gd name="T80" fmla="*/ 0 w 53"/>
                <a:gd name="T81" fmla="*/ 1 h 20"/>
                <a:gd name="T82" fmla="*/ 0 w 53"/>
                <a:gd name="T83" fmla="*/ 1 h 20"/>
                <a:gd name="T84" fmla="*/ 0 w 53"/>
                <a:gd name="T85" fmla="*/ 1 h 20"/>
                <a:gd name="T86" fmla="*/ 0 w 53"/>
                <a:gd name="T87" fmla="*/ 1 h 20"/>
                <a:gd name="T88" fmla="*/ 0 w 53"/>
                <a:gd name="T89" fmla="*/ 1 h 20"/>
                <a:gd name="T90" fmla="*/ 0 w 53"/>
                <a:gd name="T91" fmla="*/ 1 h 20"/>
                <a:gd name="T92" fmla="*/ 0 w 53"/>
                <a:gd name="T93" fmla="*/ 1 h 20"/>
                <a:gd name="T94" fmla="*/ 0 w 53"/>
                <a:gd name="T95" fmla="*/ 1 h 20"/>
                <a:gd name="T96" fmla="*/ 0 w 53"/>
                <a:gd name="T97" fmla="*/ 1 h 20"/>
                <a:gd name="T98" fmla="*/ 0 w 53"/>
                <a:gd name="T99" fmla="*/ 1 h 20"/>
                <a:gd name="T100" fmla="*/ 0 w 53"/>
                <a:gd name="T101" fmla="*/ 1 h 20"/>
                <a:gd name="T102" fmla="*/ 0 w 53"/>
                <a:gd name="T103" fmla="*/ 1 h 20"/>
                <a:gd name="T104" fmla="*/ 0 w 53"/>
                <a:gd name="T105" fmla="*/ 1 h 20"/>
                <a:gd name="T106" fmla="*/ 0 w 53"/>
                <a:gd name="T107" fmla="*/ 1 h 20"/>
                <a:gd name="T108" fmla="*/ 0 w 53"/>
                <a:gd name="T109" fmla="*/ 1 h 20"/>
                <a:gd name="T110" fmla="*/ 0 w 53"/>
                <a:gd name="T111" fmla="*/ 1 h 20"/>
                <a:gd name="T112" fmla="*/ 0 w 53"/>
                <a:gd name="T113" fmla="*/ 1 h 20"/>
                <a:gd name="T114" fmla="*/ 0 w 53"/>
                <a:gd name="T115" fmla="*/ 1 h 20"/>
                <a:gd name="T116" fmla="*/ 0 w 53"/>
                <a:gd name="T117" fmla="*/ 1 h 20"/>
                <a:gd name="T118" fmla="*/ 0 w 53"/>
                <a:gd name="T119" fmla="*/ 1 h 20"/>
                <a:gd name="T120" fmla="*/ 0 w 53"/>
                <a:gd name="T121" fmla="*/ 1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 h="20">
                  <a:moveTo>
                    <a:pt x="46" y="18"/>
                  </a:moveTo>
                  <a:lnTo>
                    <a:pt x="45" y="17"/>
                  </a:lnTo>
                  <a:lnTo>
                    <a:pt x="43" y="17"/>
                  </a:lnTo>
                  <a:lnTo>
                    <a:pt x="40" y="15"/>
                  </a:lnTo>
                  <a:lnTo>
                    <a:pt x="36" y="14"/>
                  </a:lnTo>
                  <a:lnTo>
                    <a:pt x="32" y="12"/>
                  </a:lnTo>
                  <a:lnTo>
                    <a:pt x="27" y="10"/>
                  </a:lnTo>
                  <a:lnTo>
                    <a:pt x="21" y="8"/>
                  </a:lnTo>
                  <a:lnTo>
                    <a:pt x="16" y="6"/>
                  </a:lnTo>
                  <a:lnTo>
                    <a:pt x="11" y="4"/>
                  </a:lnTo>
                  <a:lnTo>
                    <a:pt x="7" y="2"/>
                  </a:lnTo>
                  <a:lnTo>
                    <a:pt x="4" y="1"/>
                  </a:lnTo>
                  <a:lnTo>
                    <a:pt x="2" y="0"/>
                  </a:lnTo>
                  <a:lnTo>
                    <a:pt x="1" y="0"/>
                  </a:lnTo>
                  <a:lnTo>
                    <a:pt x="0" y="0"/>
                  </a:lnTo>
                  <a:lnTo>
                    <a:pt x="1" y="0"/>
                  </a:lnTo>
                  <a:lnTo>
                    <a:pt x="2" y="0"/>
                  </a:lnTo>
                  <a:lnTo>
                    <a:pt x="4" y="1"/>
                  </a:lnTo>
                  <a:lnTo>
                    <a:pt x="5" y="1"/>
                  </a:lnTo>
                  <a:lnTo>
                    <a:pt x="6" y="2"/>
                  </a:lnTo>
                  <a:lnTo>
                    <a:pt x="7" y="2"/>
                  </a:lnTo>
                  <a:lnTo>
                    <a:pt x="8" y="3"/>
                  </a:lnTo>
                  <a:lnTo>
                    <a:pt x="9" y="3"/>
                  </a:lnTo>
                  <a:lnTo>
                    <a:pt x="10" y="3"/>
                  </a:lnTo>
                  <a:lnTo>
                    <a:pt x="10" y="4"/>
                  </a:lnTo>
                  <a:lnTo>
                    <a:pt x="11" y="4"/>
                  </a:lnTo>
                  <a:lnTo>
                    <a:pt x="12" y="4"/>
                  </a:lnTo>
                  <a:lnTo>
                    <a:pt x="13" y="5"/>
                  </a:lnTo>
                  <a:lnTo>
                    <a:pt x="14" y="5"/>
                  </a:lnTo>
                  <a:lnTo>
                    <a:pt x="15" y="5"/>
                  </a:lnTo>
                  <a:lnTo>
                    <a:pt x="16" y="6"/>
                  </a:lnTo>
                  <a:lnTo>
                    <a:pt x="18" y="6"/>
                  </a:lnTo>
                  <a:lnTo>
                    <a:pt x="19" y="7"/>
                  </a:lnTo>
                  <a:lnTo>
                    <a:pt x="22" y="8"/>
                  </a:lnTo>
                  <a:lnTo>
                    <a:pt x="25" y="9"/>
                  </a:lnTo>
                  <a:lnTo>
                    <a:pt x="28" y="11"/>
                  </a:lnTo>
                  <a:lnTo>
                    <a:pt x="32" y="12"/>
                  </a:lnTo>
                  <a:lnTo>
                    <a:pt x="36" y="14"/>
                  </a:lnTo>
                  <a:lnTo>
                    <a:pt x="41" y="16"/>
                  </a:lnTo>
                  <a:lnTo>
                    <a:pt x="45" y="17"/>
                  </a:lnTo>
                  <a:lnTo>
                    <a:pt x="49" y="19"/>
                  </a:lnTo>
                  <a:lnTo>
                    <a:pt x="52" y="20"/>
                  </a:lnTo>
                  <a:lnTo>
                    <a:pt x="53" y="20"/>
                  </a:lnTo>
                  <a:lnTo>
                    <a:pt x="52" y="20"/>
                  </a:lnTo>
                  <a:lnTo>
                    <a:pt x="50" y="19"/>
                  </a:lnTo>
                  <a:lnTo>
                    <a:pt x="48" y="18"/>
                  </a:lnTo>
                  <a:lnTo>
                    <a:pt x="47" y="18"/>
                  </a:lnTo>
                  <a:lnTo>
                    <a:pt x="46" y="18"/>
                  </a:lnTo>
                  <a:lnTo>
                    <a:pt x="46" y="17"/>
                  </a:lnTo>
                  <a:lnTo>
                    <a:pt x="46"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9" name="Freeform 111"/>
            <p:cNvSpPr>
              <a:spLocks/>
            </p:cNvSpPr>
            <p:nvPr/>
          </p:nvSpPr>
          <p:spPr bwMode="auto">
            <a:xfrm flipV="1">
              <a:off x="872" y="3220"/>
              <a:ext cx="24" cy="1"/>
            </a:xfrm>
            <a:custGeom>
              <a:avLst/>
              <a:gdLst>
                <a:gd name="T0" fmla="*/ 0 w 52"/>
                <a:gd name="T1" fmla="*/ 1 h 2"/>
                <a:gd name="T2" fmla="*/ 0 w 52"/>
                <a:gd name="T3" fmla="*/ 1 h 2"/>
                <a:gd name="T4" fmla="*/ 0 w 52"/>
                <a:gd name="T5" fmla="*/ 1 h 2"/>
                <a:gd name="T6" fmla="*/ 0 w 52"/>
                <a:gd name="T7" fmla="*/ 1 h 2"/>
                <a:gd name="T8" fmla="*/ 0 w 52"/>
                <a:gd name="T9" fmla="*/ 1 h 2"/>
                <a:gd name="T10" fmla="*/ 0 w 52"/>
                <a:gd name="T11" fmla="*/ 1 h 2"/>
                <a:gd name="T12" fmla="*/ 0 w 52"/>
                <a:gd name="T13" fmla="*/ 1 h 2"/>
                <a:gd name="T14" fmla="*/ 0 w 52"/>
                <a:gd name="T15" fmla="*/ 1 h 2"/>
                <a:gd name="T16" fmla="*/ 0 w 52"/>
                <a:gd name="T17" fmla="*/ 0 h 2"/>
                <a:gd name="T18" fmla="*/ 0 w 52"/>
                <a:gd name="T19" fmla="*/ 0 h 2"/>
                <a:gd name="T20" fmla="*/ 0 w 52"/>
                <a:gd name="T21" fmla="*/ 0 h 2"/>
                <a:gd name="T22" fmla="*/ 0 w 52"/>
                <a:gd name="T23" fmla="*/ 0 h 2"/>
                <a:gd name="T24" fmla="*/ 0 w 52"/>
                <a:gd name="T25" fmla="*/ 0 h 2"/>
                <a:gd name="T26" fmla="*/ 0 w 52"/>
                <a:gd name="T27" fmla="*/ 0 h 2"/>
                <a:gd name="T28" fmla="*/ 0 w 52"/>
                <a:gd name="T29" fmla="*/ 0 h 2"/>
                <a:gd name="T30" fmla="*/ 0 w 52"/>
                <a:gd name="T31" fmla="*/ 0 h 2"/>
                <a:gd name="T32" fmla="*/ 0 w 52"/>
                <a:gd name="T33" fmla="*/ 0 h 2"/>
                <a:gd name="T34" fmla="*/ 0 w 52"/>
                <a:gd name="T35" fmla="*/ 0 h 2"/>
                <a:gd name="T36" fmla="*/ 0 w 52"/>
                <a:gd name="T37" fmla="*/ 0 h 2"/>
                <a:gd name="T38" fmla="*/ 0 w 52"/>
                <a:gd name="T39" fmla="*/ 0 h 2"/>
                <a:gd name="T40" fmla="*/ 0 w 52"/>
                <a:gd name="T41" fmla="*/ 0 h 2"/>
                <a:gd name="T42" fmla="*/ 0 w 52"/>
                <a:gd name="T43" fmla="*/ 0 h 2"/>
                <a:gd name="T44" fmla="*/ 0 w 52"/>
                <a:gd name="T45" fmla="*/ 0 h 2"/>
                <a:gd name="T46" fmla="*/ 0 w 52"/>
                <a:gd name="T47" fmla="*/ 0 h 2"/>
                <a:gd name="T48" fmla="*/ 0 w 52"/>
                <a:gd name="T49" fmla="*/ 0 h 2"/>
                <a:gd name="T50" fmla="*/ 0 w 52"/>
                <a:gd name="T51" fmla="*/ 0 h 2"/>
                <a:gd name="T52" fmla="*/ 0 w 52"/>
                <a:gd name="T53" fmla="*/ 0 h 2"/>
                <a:gd name="T54" fmla="*/ 0 w 52"/>
                <a:gd name="T55" fmla="*/ 0 h 2"/>
                <a:gd name="T56" fmla="*/ 0 w 52"/>
                <a:gd name="T57" fmla="*/ 0 h 2"/>
                <a:gd name="T58" fmla="*/ 0 w 52"/>
                <a:gd name="T59" fmla="*/ 0 h 2"/>
                <a:gd name="T60" fmla="*/ 0 w 52"/>
                <a:gd name="T61" fmla="*/ 0 h 2"/>
                <a:gd name="T62" fmla="*/ 0 w 52"/>
                <a:gd name="T63" fmla="*/ 0 h 2"/>
                <a:gd name="T64" fmla="*/ 0 w 52"/>
                <a:gd name="T65" fmla="*/ 0 h 2"/>
                <a:gd name="T66" fmla="*/ 0 w 52"/>
                <a:gd name="T67" fmla="*/ 0 h 2"/>
                <a:gd name="T68" fmla="*/ 0 w 52"/>
                <a:gd name="T69" fmla="*/ 0 h 2"/>
                <a:gd name="T70" fmla="*/ 0 w 52"/>
                <a:gd name="T71" fmla="*/ 0 h 2"/>
                <a:gd name="T72" fmla="*/ 0 w 52"/>
                <a:gd name="T73" fmla="*/ 0 h 2"/>
                <a:gd name="T74" fmla="*/ 0 w 52"/>
                <a:gd name="T75" fmla="*/ 0 h 2"/>
                <a:gd name="T76" fmla="*/ 0 w 52"/>
                <a:gd name="T77" fmla="*/ 0 h 2"/>
                <a:gd name="T78" fmla="*/ 0 w 52"/>
                <a:gd name="T79" fmla="*/ 0 h 2"/>
                <a:gd name="T80" fmla="*/ 0 w 52"/>
                <a:gd name="T81" fmla="*/ 1 h 2"/>
                <a:gd name="T82" fmla="*/ 0 w 52"/>
                <a:gd name="T83" fmla="*/ 1 h 2"/>
                <a:gd name="T84" fmla="*/ 0 w 52"/>
                <a:gd name="T85" fmla="*/ 1 h 2"/>
                <a:gd name="T86" fmla="*/ 0 w 52"/>
                <a:gd name="T87" fmla="*/ 1 h 2"/>
                <a:gd name="T88" fmla="*/ 0 w 52"/>
                <a:gd name="T89" fmla="*/ 1 h 2"/>
                <a:gd name="T90" fmla="*/ 0 w 52"/>
                <a:gd name="T91" fmla="*/ 1 h 2"/>
                <a:gd name="T92" fmla="*/ 0 w 52"/>
                <a:gd name="T93" fmla="*/ 1 h 2"/>
                <a:gd name="T94" fmla="*/ 0 w 52"/>
                <a:gd name="T95" fmla="*/ 1 h 2"/>
                <a:gd name="T96" fmla="*/ 0 w 52"/>
                <a:gd name="T97" fmla="*/ 1 h 2"/>
                <a:gd name="T98" fmla="*/ 0 w 52"/>
                <a:gd name="T99" fmla="*/ 1 h 2"/>
                <a:gd name="T100" fmla="*/ 0 w 52"/>
                <a:gd name="T101" fmla="*/ 1 h 2"/>
                <a:gd name="T102" fmla="*/ 0 w 52"/>
                <a:gd name="T103" fmla="*/ 1 h 2"/>
                <a:gd name="T104" fmla="*/ 0 w 52"/>
                <a:gd name="T105" fmla="*/ 1 h 2"/>
                <a:gd name="T106" fmla="*/ 0 w 52"/>
                <a:gd name="T107" fmla="*/ 1 h 2"/>
                <a:gd name="T108" fmla="*/ 0 w 52"/>
                <a:gd name="T109" fmla="*/ 1 h 2"/>
                <a:gd name="T110" fmla="*/ 0 w 52"/>
                <a:gd name="T111" fmla="*/ 1 h 2"/>
                <a:gd name="T112" fmla="*/ 0 w 52"/>
                <a:gd name="T113" fmla="*/ 1 h 2"/>
                <a:gd name="T114" fmla="*/ 0 w 52"/>
                <a:gd name="T115" fmla="*/ 1 h 2"/>
                <a:gd name="T116" fmla="*/ 0 w 52"/>
                <a:gd name="T117" fmla="*/ 1 h 2"/>
                <a:gd name="T118" fmla="*/ 0 w 52"/>
                <a:gd name="T119" fmla="*/ 1 h 2"/>
                <a:gd name="T120" fmla="*/ 0 w 52"/>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 h="2">
                  <a:moveTo>
                    <a:pt x="43" y="1"/>
                  </a:moveTo>
                  <a:lnTo>
                    <a:pt x="42" y="1"/>
                  </a:lnTo>
                  <a:lnTo>
                    <a:pt x="41" y="1"/>
                  </a:lnTo>
                  <a:lnTo>
                    <a:pt x="38" y="1"/>
                  </a:lnTo>
                  <a:lnTo>
                    <a:pt x="34" y="1"/>
                  </a:lnTo>
                  <a:lnTo>
                    <a:pt x="29" y="1"/>
                  </a:lnTo>
                  <a:lnTo>
                    <a:pt x="24" y="1"/>
                  </a:lnTo>
                  <a:lnTo>
                    <a:pt x="19" y="1"/>
                  </a:lnTo>
                  <a:lnTo>
                    <a:pt x="14" y="0"/>
                  </a:lnTo>
                  <a:lnTo>
                    <a:pt x="10" y="0"/>
                  </a:lnTo>
                  <a:lnTo>
                    <a:pt x="6" y="0"/>
                  </a:lnTo>
                  <a:lnTo>
                    <a:pt x="3" y="0"/>
                  </a:lnTo>
                  <a:lnTo>
                    <a:pt x="1" y="0"/>
                  </a:lnTo>
                  <a:lnTo>
                    <a:pt x="0" y="0"/>
                  </a:lnTo>
                  <a:lnTo>
                    <a:pt x="1" y="0"/>
                  </a:lnTo>
                  <a:lnTo>
                    <a:pt x="2" y="0"/>
                  </a:lnTo>
                  <a:lnTo>
                    <a:pt x="3" y="0"/>
                  </a:lnTo>
                  <a:lnTo>
                    <a:pt x="4" y="0"/>
                  </a:lnTo>
                  <a:lnTo>
                    <a:pt x="6" y="0"/>
                  </a:lnTo>
                  <a:lnTo>
                    <a:pt x="7" y="0"/>
                  </a:lnTo>
                  <a:lnTo>
                    <a:pt x="8" y="0"/>
                  </a:lnTo>
                  <a:lnTo>
                    <a:pt x="9" y="0"/>
                  </a:lnTo>
                  <a:lnTo>
                    <a:pt x="10" y="0"/>
                  </a:lnTo>
                  <a:lnTo>
                    <a:pt x="11" y="0"/>
                  </a:lnTo>
                  <a:lnTo>
                    <a:pt x="12" y="0"/>
                  </a:lnTo>
                  <a:lnTo>
                    <a:pt x="13" y="0"/>
                  </a:lnTo>
                  <a:lnTo>
                    <a:pt x="14" y="0"/>
                  </a:lnTo>
                  <a:lnTo>
                    <a:pt x="16" y="0"/>
                  </a:lnTo>
                  <a:lnTo>
                    <a:pt x="17" y="0"/>
                  </a:lnTo>
                  <a:lnTo>
                    <a:pt x="19" y="1"/>
                  </a:lnTo>
                  <a:lnTo>
                    <a:pt x="21" y="1"/>
                  </a:lnTo>
                  <a:lnTo>
                    <a:pt x="24" y="1"/>
                  </a:lnTo>
                  <a:lnTo>
                    <a:pt x="27" y="1"/>
                  </a:lnTo>
                  <a:lnTo>
                    <a:pt x="31" y="1"/>
                  </a:lnTo>
                  <a:lnTo>
                    <a:pt x="36" y="1"/>
                  </a:lnTo>
                  <a:lnTo>
                    <a:pt x="40" y="1"/>
                  </a:lnTo>
                  <a:lnTo>
                    <a:pt x="44" y="1"/>
                  </a:lnTo>
                  <a:lnTo>
                    <a:pt x="48" y="1"/>
                  </a:lnTo>
                  <a:lnTo>
                    <a:pt x="51" y="2"/>
                  </a:lnTo>
                  <a:lnTo>
                    <a:pt x="52" y="2"/>
                  </a:lnTo>
                  <a:lnTo>
                    <a:pt x="51" y="2"/>
                  </a:lnTo>
                  <a:lnTo>
                    <a:pt x="50" y="2"/>
                  </a:lnTo>
                  <a:lnTo>
                    <a:pt x="48" y="1"/>
                  </a:lnTo>
                  <a:lnTo>
                    <a:pt x="46" y="1"/>
                  </a:lnTo>
                  <a:lnTo>
                    <a:pt x="44" y="1"/>
                  </a:lnTo>
                  <a:lnTo>
                    <a:pt x="43" y="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0" name="Freeform 112"/>
            <p:cNvSpPr>
              <a:spLocks/>
            </p:cNvSpPr>
            <p:nvPr/>
          </p:nvSpPr>
          <p:spPr bwMode="auto">
            <a:xfrm flipV="1">
              <a:off x="870" y="3167"/>
              <a:ext cx="21" cy="1"/>
            </a:xfrm>
            <a:custGeom>
              <a:avLst/>
              <a:gdLst>
                <a:gd name="T0" fmla="*/ 0 w 44"/>
                <a:gd name="T1" fmla="*/ 1 h 2"/>
                <a:gd name="T2" fmla="*/ 0 w 44"/>
                <a:gd name="T3" fmla="*/ 1 h 2"/>
                <a:gd name="T4" fmla="*/ 0 w 44"/>
                <a:gd name="T5" fmla="*/ 1 h 2"/>
                <a:gd name="T6" fmla="*/ 0 w 44"/>
                <a:gd name="T7" fmla="*/ 1 h 2"/>
                <a:gd name="T8" fmla="*/ 0 w 44"/>
                <a:gd name="T9" fmla="*/ 1 h 2"/>
                <a:gd name="T10" fmla="*/ 0 w 44"/>
                <a:gd name="T11" fmla="*/ 1 h 2"/>
                <a:gd name="T12" fmla="*/ 0 w 44"/>
                <a:gd name="T13" fmla="*/ 1 h 2"/>
                <a:gd name="T14" fmla="*/ 0 w 44"/>
                <a:gd name="T15" fmla="*/ 1 h 2"/>
                <a:gd name="T16" fmla="*/ 0 w 44"/>
                <a:gd name="T17" fmla="*/ 1 h 2"/>
                <a:gd name="T18" fmla="*/ 0 w 44"/>
                <a:gd name="T19" fmla="*/ 1 h 2"/>
                <a:gd name="T20" fmla="*/ 0 w 44"/>
                <a:gd name="T21" fmla="*/ 1 h 2"/>
                <a:gd name="T22" fmla="*/ 0 w 44"/>
                <a:gd name="T23" fmla="*/ 1 h 2"/>
                <a:gd name="T24" fmla="*/ 0 w 44"/>
                <a:gd name="T25" fmla="*/ 1 h 2"/>
                <a:gd name="T26" fmla="*/ 0 w 44"/>
                <a:gd name="T27" fmla="*/ 0 h 2"/>
                <a:gd name="T28" fmla="*/ 0 w 44"/>
                <a:gd name="T29" fmla="*/ 0 h 2"/>
                <a:gd name="T30" fmla="*/ 0 w 44"/>
                <a:gd name="T31" fmla="*/ 1 h 2"/>
                <a:gd name="T32" fmla="*/ 0 w 44"/>
                <a:gd name="T33" fmla="*/ 1 h 2"/>
                <a:gd name="T34" fmla="*/ 0 w 44"/>
                <a:gd name="T35" fmla="*/ 1 h 2"/>
                <a:gd name="T36" fmla="*/ 0 w 44"/>
                <a:gd name="T37" fmla="*/ 1 h 2"/>
                <a:gd name="T38" fmla="*/ 0 w 44"/>
                <a:gd name="T39" fmla="*/ 1 h 2"/>
                <a:gd name="T40" fmla="*/ 0 w 44"/>
                <a:gd name="T41" fmla="*/ 1 h 2"/>
                <a:gd name="T42" fmla="*/ 0 w 44"/>
                <a:gd name="T43" fmla="*/ 1 h 2"/>
                <a:gd name="T44" fmla="*/ 0 w 44"/>
                <a:gd name="T45" fmla="*/ 1 h 2"/>
                <a:gd name="T46" fmla="*/ 0 w 44"/>
                <a:gd name="T47" fmla="*/ 1 h 2"/>
                <a:gd name="T48" fmla="*/ 0 w 44"/>
                <a:gd name="T49" fmla="*/ 1 h 2"/>
                <a:gd name="T50" fmla="*/ 0 w 44"/>
                <a:gd name="T51" fmla="*/ 1 h 2"/>
                <a:gd name="T52" fmla="*/ 0 w 44"/>
                <a:gd name="T53" fmla="*/ 1 h 2"/>
                <a:gd name="T54" fmla="*/ 0 w 44"/>
                <a:gd name="T55" fmla="*/ 1 h 2"/>
                <a:gd name="T56" fmla="*/ 0 w 44"/>
                <a:gd name="T57" fmla="*/ 1 h 2"/>
                <a:gd name="T58" fmla="*/ 0 w 44"/>
                <a:gd name="T59" fmla="*/ 1 h 2"/>
                <a:gd name="T60" fmla="*/ 0 w 44"/>
                <a:gd name="T61" fmla="*/ 1 h 2"/>
                <a:gd name="T62" fmla="*/ 0 w 44"/>
                <a:gd name="T63" fmla="*/ 1 h 2"/>
                <a:gd name="T64" fmla="*/ 0 w 44"/>
                <a:gd name="T65" fmla="*/ 1 h 2"/>
                <a:gd name="T66" fmla="*/ 0 w 44"/>
                <a:gd name="T67" fmla="*/ 1 h 2"/>
                <a:gd name="T68" fmla="*/ 0 w 44"/>
                <a:gd name="T69" fmla="*/ 1 h 2"/>
                <a:gd name="T70" fmla="*/ 0 w 44"/>
                <a:gd name="T71" fmla="*/ 1 h 2"/>
                <a:gd name="T72" fmla="*/ 0 w 44"/>
                <a:gd name="T73" fmla="*/ 1 h 2"/>
                <a:gd name="T74" fmla="*/ 0 w 44"/>
                <a:gd name="T75" fmla="*/ 1 h 2"/>
                <a:gd name="T76" fmla="*/ 0 w 44"/>
                <a:gd name="T77" fmla="*/ 1 h 2"/>
                <a:gd name="T78" fmla="*/ 0 w 44"/>
                <a:gd name="T79" fmla="*/ 1 h 2"/>
                <a:gd name="T80" fmla="*/ 0 w 44"/>
                <a:gd name="T81" fmla="*/ 1 h 2"/>
                <a:gd name="T82" fmla="*/ 0 w 44"/>
                <a:gd name="T83" fmla="*/ 1 h 2"/>
                <a:gd name="T84" fmla="*/ 0 w 44"/>
                <a:gd name="T85" fmla="*/ 1 h 2"/>
                <a:gd name="T86" fmla="*/ 0 w 44"/>
                <a:gd name="T87" fmla="*/ 1 h 2"/>
                <a:gd name="T88" fmla="*/ 0 w 44"/>
                <a:gd name="T89" fmla="*/ 1 h 2"/>
                <a:gd name="T90" fmla="*/ 0 w 44"/>
                <a:gd name="T91" fmla="*/ 1 h 2"/>
                <a:gd name="T92" fmla="*/ 0 w 44"/>
                <a:gd name="T93" fmla="*/ 1 h 2"/>
                <a:gd name="T94" fmla="*/ 0 w 44"/>
                <a:gd name="T95" fmla="*/ 1 h 2"/>
                <a:gd name="T96" fmla="*/ 0 w 44"/>
                <a:gd name="T97" fmla="*/ 1 h 2"/>
                <a:gd name="T98" fmla="*/ 0 w 44"/>
                <a:gd name="T99" fmla="*/ 1 h 2"/>
                <a:gd name="T100" fmla="*/ 0 w 44"/>
                <a:gd name="T101" fmla="*/ 1 h 2"/>
                <a:gd name="T102" fmla="*/ 0 w 44"/>
                <a:gd name="T103" fmla="*/ 1 h 2"/>
                <a:gd name="T104" fmla="*/ 0 w 44"/>
                <a:gd name="T105" fmla="*/ 1 h 2"/>
                <a:gd name="T106" fmla="*/ 0 w 44"/>
                <a:gd name="T107" fmla="*/ 1 h 2"/>
                <a:gd name="T108" fmla="*/ 0 w 44"/>
                <a:gd name="T109" fmla="*/ 1 h 2"/>
                <a:gd name="T110" fmla="*/ 0 w 44"/>
                <a:gd name="T111" fmla="*/ 1 h 2"/>
                <a:gd name="T112" fmla="*/ 0 w 44"/>
                <a:gd name="T113" fmla="*/ 1 h 2"/>
                <a:gd name="T114" fmla="*/ 0 w 44"/>
                <a:gd name="T115" fmla="*/ 1 h 2"/>
                <a:gd name="T116" fmla="*/ 0 w 44"/>
                <a:gd name="T117" fmla="*/ 1 h 2"/>
                <a:gd name="T118" fmla="*/ 0 w 44"/>
                <a:gd name="T119" fmla="*/ 1 h 2"/>
                <a:gd name="T120" fmla="*/ 0 w 44"/>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 h="2">
                  <a:moveTo>
                    <a:pt x="35" y="2"/>
                  </a:moveTo>
                  <a:lnTo>
                    <a:pt x="34" y="2"/>
                  </a:lnTo>
                  <a:lnTo>
                    <a:pt x="33" y="2"/>
                  </a:lnTo>
                  <a:lnTo>
                    <a:pt x="30" y="2"/>
                  </a:lnTo>
                  <a:lnTo>
                    <a:pt x="27" y="1"/>
                  </a:lnTo>
                  <a:lnTo>
                    <a:pt x="23" y="1"/>
                  </a:lnTo>
                  <a:lnTo>
                    <a:pt x="19" y="1"/>
                  </a:lnTo>
                  <a:lnTo>
                    <a:pt x="15" y="1"/>
                  </a:lnTo>
                  <a:lnTo>
                    <a:pt x="11" y="1"/>
                  </a:lnTo>
                  <a:lnTo>
                    <a:pt x="8" y="1"/>
                  </a:lnTo>
                  <a:lnTo>
                    <a:pt x="5" y="1"/>
                  </a:lnTo>
                  <a:lnTo>
                    <a:pt x="2" y="1"/>
                  </a:lnTo>
                  <a:lnTo>
                    <a:pt x="1" y="1"/>
                  </a:lnTo>
                  <a:lnTo>
                    <a:pt x="0" y="0"/>
                  </a:lnTo>
                  <a:lnTo>
                    <a:pt x="0" y="1"/>
                  </a:lnTo>
                  <a:lnTo>
                    <a:pt x="1" y="1"/>
                  </a:lnTo>
                  <a:lnTo>
                    <a:pt x="2" y="1"/>
                  </a:lnTo>
                  <a:lnTo>
                    <a:pt x="3" y="1"/>
                  </a:lnTo>
                  <a:lnTo>
                    <a:pt x="4" y="1"/>
                  </a:lnTo>
                  <a:lnTo>
                    <a:pt x="5" y="1"/>
                  </a:lnTo>
                  <a:lnTo>
                    <a:pt x="6" y="1"/>
                  </a:lnTo>
                  <a:lnTo>
                    <a:pt x="7" y="1"/>
                  </a:lnTo>
                  <a:lnTo>
                    <a:pt x="8" y="1"/>
                  </a:lnTo>
                  <a:lnTo>
                    <a:pt x="9" y="1"/>
                  </a:lnTo>
                  <a:lnTo>
                    <a:pt x="10" y="1"/>
                  </a:lnTo>
                  <a:lnTo>
                    <a:pt x="11" y="1"/>
                  </a:lnTo>
                  <a:lnTo>
                    <a:pt x="12" y="1"/>
                  </a:lnTo>
                  <a:lnTo>
                    <a:pt x="13" y="1"/>
                  </a:lnTo>
                  <a:lnTo>
                    <a:pt x="14" y="1"/>
                  </a:lnTo>
                  <a:lnTo>
                    <a:pt x="15" y="1"/>
                  </a:lnTo>
                  <a:lnTo>
                    <a:pt x="17" y="1"/>
                  </a:lnTo>
                  <a:lnTo>
                    <a:pt x="19" y="1"/>
                  </a:lnTo>
                  <a:lnTo>
                    <a:pt x="22" y="1"/>
                  </a:lnTo>
                  <a:lnTo>
                    <a:pt x="24" y="1"/>
                  </a:lnTo>
                  <a:lnTo>
                    <a:pt x="28" y="1"/>
                  </a:lnTo>
                  <a:lnTo>
                    <a:pt x="31" y="2"/>
                  </a:lnTo>
                  <a:lnTo>
                    <a:pt x="35" y="2"/>
                  </a:lnTo>
                  <a:lnTo>
                    <a:pt x="39" y="2"/>
                  </a:lnTo>
                  <a:lnTo>
                    <a:pt x="42" y="2"/>
                  </a:lnTo>
                  <a:lnTo>
                    <a:pt x="44" y="2"/>
                  </a:lnTo>
                  <a:lnTo>
                    <a:pt x="42" y="2"/>
                  </a:lnTo>
                  <a:lnTo>
                    <a:pt x="40" y="2"/>
                  </a:lnTo>
                  <a:lnTo>
                    <a:pt x="38" y="2"/>
                  </a:lnTo>
                  <a:lnTo>
                    <a:pt x="37" y="2"/>
                  </a:lnTo>
                  <a:lnTo>
                    <a:pt x="35" y="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1" name="Freeform 113"/>
            <p:cNvSpPr>
              <a:spLocks/>
            </p:cNvSpPr>
            <p:nvPr/>
          </p:nvSpPr>
          <p:spPr bwMode="auto">
            <a:xfrm>
              <a:off x="868" y="3102"/>
              <a:ext cx="17" cy="1"/>
            </a:xfrm>
            <a:custGeom>
              <a:avLst/>
              <a:gdLst>
                <a:gd name="T0" fmla="*/ 0 w 36"/>
                <a:gd name="T1" fmla="*/ 1 h 1"/>
                <a:gd name="T2" fmla="*/ 0 w 36"/>
                <a:gd name="T3" fmla="*/ 1 h 1"/>
                <a:gd name="T4" fmla="*/ 0 w 36"/>
                <a:gd name="T5" fmla="*/ 1 h 1"/>
                <a:gd name="T6" fmla="*/ 0 w 36"/>
                <a:gd name="T7" fmla="*/ 1 h 1"/>
                <a:gd name="T8" fmla="*/ 0 w 36"/>
                <a:gd name="T9" fmla="*/ 1 h 1"/>
                <a:gd name="T10" fmla="*/ 0 w 36"/>
                <a:gd name="T11" fmla="*/ 1 h 1"/>
                <a:gd name="T12" fmla="*/ 0 w 36"/>
                <a:gd name="T13" fmla="*/ 1 h 1"/>
                <a:gd name="T14" fmla="*/ 0 w 36"/>
                <a:gd name="T15" fmla="*/ 0 h 1"/>
                <a:gd name="T16" fmla="*/ 0 w 36"/>
                <a:gd name="T17" fmla="*/ 0 h 1"/>
                <a:gd name="T18" fmla="*/ 0 w 36"/>
                <a:gd name="T19" fmla="*/ 0 h 1"/>
                <a:gd name="T20" fmla="*/ 0 w 36"/>
                <a:gd name="T21" fmla="*/ 0 h 1"/>
                <a:gd name="T22" fmla="*/ 0 w 36"/>
                <a:gd name="T23" fmla="*/ 0 h 1"/>
                <a:gd name="T24" fmla="*/ 0 w 36"/>
                <a:gd name="T25" fmla="*/ 0 h 1"/>
                <a:gd name="T26" fmla="*/ 0 w 36"/>
                <a:gd name="T27" fmla="*/ 0 h 1"/>
                <a:gd name="T28" fmla="*/ 0 w 36"/>
                <a:gd name="T29" fmla="*/ 0 h 1"/>
                <a:gd name="T30" fmla="*/ 0 w 36"/>
                <a:gd name="T31" fmla="*/ 0 h 1"/>
                <a:gd name="T32" fmla="*/ 0 w 36"/>
                <a:gd name="T33" fmla="*/ 0 h 1"/>
                <a:gd name="T34" fmla="*/ 0 w 36"/>
                <a:gd name="T35" fmla="*/ 0 h 1"/>
                <a:gd name="T36" fmla="*/ 0 w 36"/>
                <a:gd name="T37" fmla="*/ 0 h 1"/>
                <a:gd name="T38" fmla="*/ 0 w 36"/>
                <a:gd name="T39" fmla="*/ 0 h 1"/>
                <a:gd name="T40" fmla="*/ 0 w 36"/>
                <a:gd name="T41" fmla="*/ 0 h 1"/>
                <a:gd name="T42" fmla="*/ 0 w 36"/>
                <a:gd name="T43" fmla="*/ 0 h 1"/>
                <a:gd name="T44" fmla="*/ 0 w 36"/>
                <a:gd name="T45" fmla="*/ 0 h 1"/>
                <a:gd name="T46" fmla="*/ 0 w 36"/>
                <a:gd name="T47" fmla="*/ 0 h 1"/>
                <a:gd name="T48" fmla="*/ 0 w 36"/>
                <a:gd name="T49" fmla="*/ 0 h 1"/>
                <a:gd name="T50" fmla="*/ 0 w 36"/>
                <a:gd name="T51" fmla="*/ 0 h 1"/>
                <a:gd name="T52" fmla="*/ 0 w 36"/>
                <a:gd name="T53" fmla="*/ 0 h 1"/>
                <a:gd name="T54" fmla="*/ 0 w 36"/>
                <a:gd name="T55" fmla="*/ 0 h 1"/>
                <a:gd name="T56" fmla="*/ 0 w 36"/>
                <a:gd name="T57" fmla="*/ 0 h 1"/>
                <a:gd name="T58" fmla="*/ 0 w 36"/>
                <a:gd name="T59" fmla="*/ 0 h 1"/>
                <a:gd name="T60" fmla="*/ 0 w 36"/>
                <a:gd name="T61" fmla="*/ 0 h 1"/>
                <a:gd name="T62" fmla="*/ 0 w 36"/>
                <a:gd name="T63" fmla="*/ 0 h 1"/>
                <a:gd name="T64" fmla="*/ 0 w 36"/>
                <a:gd name="T65" fmla="*/ 0 h 1"/>
                <a:gd name="T66" fmla="*/ 0 w 36"/>
                <a:gd name="T67" fmla="*/ 0 h 1"/>
                <a:gd name="T68" fmla="*/ 0 w 36"/>
                <a:gd name="T69" fmla="*/ 0 h 1"/>
                <a:gd name="T70" fmla="*/ 0 w 36"/>
                <a:gd name="T71" fmla="*/ 0 h 1"/>
                <a:gd name="T72" fmla="*/ 0 w 36"/>
                <a:gd name="T73" fmla="*/ 1 h 1"/>
                <a:gd name="T74" fmla="*/ 0 w 36"/>
                <a:gd name="T75" fmla="*/ 1 h 1"/>
                <a:gd name="T76" fmla="*/ 0 w 36"/>
                <a:gd name="T77" fmla="*/ 1 h 1"/>
                <a:gd name="T78" fmla="*/ 0 w 36"/>
                <a:gd name="T79" fmla="*/ 1 h 1"/>
                <a:gd name="T80" fmla="*/ 0 w 36"/>
                <a:gd name="T81" fmla="*/ 1 h 1"/>
                <a:gd name="T82" fmla="*/ 0 w 36"/>
                <a:gd name="T83" fmla="*/ 1 h 1"/>
                <a:gd name="T84" fmla="*/ 0 w 36"/>
                <a:gd name="T85" fmla="*/ 1 h 1"/>
                <a:gd name="T86" fmla="*/ 0 w 36"/>
                <a:gd name="T87" fmla="*/ 1 h 1"/>
                <a:gd name="T88" fmla="*/ 0 w 36"/>
                <a:gd name="T89" fmla="*/ 1 h 1"/>
                <a:gd name="T90" fmla="*/ 0 w 36"/>
                <a:gd name="T91" fmla="*/ 1 h 1"/>
                <a:gd name="T92" fmla="*/ 0 w 36"/>
                <a:gd name="T93" fmla="*/ 1 h 1"/>
                <a:gd name="T94" fmla="*/ 0 w 36"/>
                <a:gd name="T95" fmla="*/ 1 h 1"/>
                <a:gd name="T96" fmla="*/ 0 w 36"/>
                <a:gd name="T97" fmla="*/ 1 h 1"/>
                <a:gd name="T98" fmla="*/ 0 w 36"/>
                <a:gd name="T99" fmla="*/ 1 h 1"/>
                <a:gd name="T100" fmla="*/ 0 w 36"/>
                <a:gd name="T101" fmla="*/ 1 h 1"/>
                <a:gd name="T102" fmla="*/ 0 w 36"/>
                <a:gd name="T103" fmla="*/ 1 h 1"/>
                <a:gd name="T104" fmla="*/ 0 w 36"/>
                <a:gd name="T105" fmla="*/ 1 h 1"/>
                <a:gd name="T106" fmla="*/ 0 w 36"/>
                <a:gd name="T107" fmla="*/ 1 h 1"/>
                <a:gd name="T108" fmla="*/ 0 w 36"/>
                <a:gd name="T109" fmla="*/ 1 h 1"/>
                <a:gd name="T110" fmla="*/ 0 w 36"/>
                <a:gd name="T111" fmla="*/ 1 h 1"/>
                <a:gd name="T112" fmla="*/ 0 w 36"/>
                <a:gd name="T113" fmla="*/ 1 h 1"/>
                <a:gd name="T114" fmla="*/ 0 w 36"/>
                <a:gd name="T115" fmla="*/ 1 h 1"/>
                <a:gd name="T116" fmla="*/ 0 w 36"/>
                <a:gd name="T117" fmla="*/ 1 h 1"/>
                <a:gd name="T118" fmla="*/ 0 w 36"/>
                <a:gd name="T119" fmla="*/ 1 h 1"/>
                <a:gd name="T120" fmla="*/ 0 w 36"/>
                <a:gd name="T121" fmla="*/ 1 h 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6" h="1">
                  <a:moveTo>
                    <a:pt x="24" y="1"/>
                  </a:moveTo>
                  <a:lnTo>
                    <a:pt x="24" y="1"/>
                  </a:lnTo>
                  <a:lnTo>
                    <a:pt x="23" y="1"/>
                  </a:lnTo>
                  <a:lnTo>
                    <a:pt x="21" y="1"/>
                  </a:lnTo>
                  <a:lnTo>
                    <a:pt x="19" y="1"/>
                  </a:lnTo>
                  <a:lnTo>
                    <a:pt x="16" y="1"/>
                  </a:lnTo>
                  <a:lnTo>
                    <a:pt x="14" y="1"/>
                  </a:lnTo>
                  <a:lnTo>
                    <a:pt x="11" y="0"/>
                  </a:lnTo>
                  <a:lnTo>
                    <a:pt x="8" y="0"/>
                  </a:lnTo>
                  <a:lnTo>
                    <a:pt x="5" y="0"/>
                  </a:lnTo>
                  <a:lnTo>
                    <a:pt x="3" y="0"/>
                  </a:lnTo>
                  <a:lnTo>
                    <a:pt x="1" y="0"/>
                  </a:lnTo>
                  <a:lnTo>
                    <a:pt x="0" y="0"/>
                  </a:lnTo>
                  <a:lnTo>
                    <a:pt x="1" y="0"/>
                  </a:lnTo>
                  <a:lnTo>
                    <a:pt x="2" y="0"/>
                  </a:lnTo>
                  <a:lnTo>
                    <a:pt x="3" y="0"/>
                  </a:lnTo>
                  <a:lnTo>
                    <a:pt x="4" y="0"/>
                  </a:lnTo>
                  <a:lnTo>
                    <a:pt x="5" y="0"/>
                  </a:lnTo>
                  <a:lnTo>
                    <a:pt x="6" y="0"/>
                  </a:lnTo>
                  <a:lnTo>
                    <a:pt x="7" y="0"/>
                  </a:lnTo>
                  <a:lnTo>
                    <a:pt x="8" y="0"/>
                  </a:lnTo>
                  <a:lnTo>
                    <a:pt x="9" y="0"/>
                  </a:lnTo>
                  <a:lnTo>
                    <a:pt x="10" y="0"/>
                  </a:lnTo>
                  <a:lnTo>
                    <a:pt x="11" y="0"/>
                  </a:lnTo>
                  <a:lnTo>
                    <a:pt x="11" y="1"/>
                  </a:lnTo>
                  <a:lnTo>
                    <a:pt x="12" y="1"/>
                  </a:lnTo>
                  <a:lnTo>
                    <a:pt x="13" y="1"/>
                  </a:lnTo>
                  <a:lnTo>
                    <a:pt x="14" y="1"/>
                  </a:lnTo>
                  <a:lnTo>
                    <a:pt x="15" y="1"/>
                  </a:lnTo>
                  <a:lnTo>
                    <a:pt x="17" y="1"/>
                  </a:lnTo>
                  <a:lnTo>
                    <a:pt x="19" y="1"/>
                  </a:lnTo>
                  <a:lnTo>
                    <a:pt x="21" y="1"/>
                  </a:lnTo>
                  <a:lnTo>
                    <a:pt x="24" y="1"/>
                  </a:lnTo>
                  <a:lnTo>
                    <a:pt x="27" y="1"/>
                  </a:lnTo>
                  <a:lnTo>
                    <a:pt x="29" y="1"/>
                  </a:lnTo>
                  <a:lnTo>
                    <a:pt x="32" y="1"/>
                  </a:lnTo>
                  <a:lnTo>
                    <a:pt x="34" y="1"/>
                  </a:lnTo>
                  <a:lnTo>
                    <a:pt x="36" y="1"/>
                  </a:lnTo>
                  <a:lnTo>
                    <a:pt x="35" y="1"/>
                  </a:lnTo>
                  <a:lnTo>
                    <a:pt x="33" y="1"/>
                  </a:lnTo>
                  <a:lnTo>
                    <a:pt x="31" y="1"/>
                  </a:lnTo>
                  <a:lnTo>
                    <a:pt x="29" y="1"/>
                  </a:lnTo>
                  <a:lnTo>
                    <a:pt x="27" y="1"/>
                  </a:lnTo>
                  <a:lnTo>
                    <a:pt x="26" y="1"/>
                  </a:lnTo>
                  <a:lnTo>
                    <a:pt x="25" y="1"/>
                  </a:lnTo>
                  <a:lnTo>
                    <a:pt x="24" y="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2" name="Freeform 114"/>
            <p:cNvSpPr>
              <a:spLocks/>
            </p:cNvSpPr>
            <p:nvPr/>
          </p:nvSpPr>
          <p:spPr bwMode="auto">
            <a:xfrm>
              <a:off x="867" y="3031"/>
              <a:ext cx="12" cy="1"/>
            </a:xfrm>
            <a:custGeom>
              <a:avLst/>
              <a:gdLst>
                <a:gd name="T0" fmla="*/ 0 w 27"/>
                <a:gd name="T1" fmla="*/ 0 h 1"/>
                <a:gd name="T2" fmla="*/ 0 w 27"/>
                <a:gd name="T3" fmla="*/ 0 h 1"/>
                <a:gd name="T4" fmla="*/ 0 w 27"/>
                <a:gd name="T5" fmla="*/ 0 h 1"/>
                <a:gd name="T6" fmla="*/ 0 w 27"/>
                <a:gd name="T7" fmla="*/ 0 h 1"/>
                <a:gd name="T8" fmla="*/ 0 w 27"/>
                <a:gd name="T9" fmla="*/ 0 h 1"/>
                <a:gd name="T10" fmla="*/ 0 w 27"/>
                <a:gd name="T11" fmla="*/ 0 h 1"/>
                <a:gd name="T12" fmla="*/ 0 w 27"/>
                <a:gd name="T13" fmla="*/ 0 h 1"/>
                <a:gd name="T14" fmla="*/ 0 w 27"/>
                <a:gd name="T15" fmla="*/ 0 h 1"/>
                <a:gd name="T16" fmla="*/ 0 w 27"/>
                <a:gd name="T17" fmla="*/ 0 h 1"/>
                <a:gd name="T18" fmla="*/ 0 w 27"/>
                <a:gd name="T19" fmla="*/ 0 h 1"/>
                <a:gd name="T20" fmla="*/ 0 w 27"/>
                <a:gd name="T21" fmla="*/ 0 h 1"/>
                <a:gd name="T22" fmla="*/ 0 w 27"/>
                <a:gd name="T23" fmla="*/ 0 h 1"/>
                <a:gd name="T24" fmla="*/ 0 w 27"/>
                <a:gd name="T25" fmla="*/ 0 h 1"/>
                <a:gd name="T26" fmla="*/ 0 w 27"/>
                <a:gd name="T27" fmla="*/ 0 h 1"/>
                <a:gd name="T28" fmla="*/ 0 w 27"/>
                <a:gd name="T29" fmla="*/ 0 h 1"/>
                <a:gd name="T30" fmla="*/ 0 w 27"/>
                <a:gd name="T31" fmla="*/ 0 h 1"/>
                <a:gd name="T32" fmla="*/ 0 w 27"/>
                <a:gd name="T33" fmla="*/ 0 h 1"/>
                <a:gd name="T34" fmla="*/ 0 w 27"/>
                <a:gd name="T35" fmla="*/ 0 h 1"/>
                <a:gd name="T36" fmla="*/ 0 w 27"/>
                <a:gd name="T37" fmla="*/ 0 h 1"/>
                <a:gd name="T38" fmla="*/ 0 w 27"/>
                <a:gd name="T39" fmla="*/ 0 h 1"/>
                <a:gd name="T40" fmla="*/ 0 w 27"/>
                <a:gd name="T41" fmla="*/ 0 h 1"/>
                <a:gd name="T42" fmla="*/ 0 w 27"/>
                <a:gd name="T43" fmla="*/ 0 h 1"/>
                <a:gd name="T44" fmla="*/ 0 w 27"/>
                <a:gd name="T45" fmla="*/ 0 h 1"/>
                <a:gd name="T46" fmla="*/ 0 w 27"/>
                <a:gd name="T47" fmla="*/ 0 h 1"/>
                <a:gd name="T48" fmla="*/ 0 w 27"/>
                <a:gd name="T49" fmla="*/ 0 h 1"/>
                <a:gd name="T50" fmla="*/ 0 w 27"/>
                <a:gd name="T51" fmla="*/ 0 h 1"/>
                <a:gd name="T52" fmla="*/ 0 w 27"/>
                <a:gd name="T53" fmla="*/ 0 h 1"/>
                <a:gd name="T54" fmla="*/ 0 w 27"/>
                <a:gd name="T55" fmla="*/ 0 h 1"/>
                <a:gd name="T56" fmla="*/ 0 w 27"/>
                <a:gd name="T57" fmla="*/ 0 h 1"/>
                <a:gd name="T58" fmla="*/ 0 w 27"/>
                <a:gd name="T59" fmla="*/ 0 h 1"/>
                <a:gd name="T60" fmla="*/ 0 w 27"/>
                <a:gd name="T61" fmla="*/ 0 h 1"/>
                <a:gd name="T62" fmla="*/ 0 w 27"/>
                <a:gd name="T63" fmla="*/ 0 h 1"/>
                <a:gd name="T64" fmla="*/ 0 w 27"/>
                <a:gd name="T65" fmla="*/ 0 h 1"/>
                <a:gd name="T66" fmla="*/ 0 w 27"/>
                <a:gd name="T67" fmla="*/ 0 h 1"/>
                <a:gd name="T68" fmla="*/ 0 w 27"/>
                <a:gd name="T69" fmla="*/ 0 h 1"/>
                <a:gd name="T70" fmla="*/ 0 w 27"/>
                <a:gd name="T71" fmla="*/ 0 h 1"/>
                <a:gd name="T72" fmla="*/ 0 w 27"/>
                <a:gd name="T73" fmla="*/ 0 h 1"/>
                <a:gd name="T74" fmla="*/ 0 w 27"/>
                <a:gd name="T75" fmla="*/ 0 h 1"/>
                <a:gd name="T76" fmla="*/ 0 w 27"/>
                <a:gd name="T77" fmla="*/ 0 h 1"/>
                <a:gd name="T78" fmla="*/ 0 w 27"/>
                <a:gd name="T79" fmla="*/ 0 h 1"/>
                <a:gd name="T80" fmla="*/ 0 w 27"/>
                <a:gd name="T81" fmla="*/ 0 h 1"/>
                <a:gd name="T82" fmla="*/ 0 w 27"/>
                <a:gd name="T83" fmla="*/ 0 h 1"/>
                <a:gd name="T84" fmla="*/ 0 w 27"/>
                <a:gd name="T85" fmla="*/ 0 h 1"/>
                <a:gd name="T86" fmla="*/ 0 w 27"/>
                <a:gd name="T87" fmla="*/ 0 h 1"/>
                <a:gd name="T88" fmla="*/ 0 w 27"/>
                <a:gd name="T89" fmla="*/ 0 h 1"/>
                <a:gd name="T90" fmla="*/ 0 w 27"/>
                <a:gd name="T91" fmla="*/ 0 h 1"/>
                <a:gd name="T92" fmla="*/ 0 w 27"/>
                <a:gd name="T93" fmla="*/ 0 h 1"/>
                <a:gd name="T94" fmla="*/ 0 w 27"/>
                <a:gd name="T95" fmla="*/ 0 h 1"/>
                <a:gd name="T96" fmla="*/ 0 w 27"/>
                <a:gd name="T97" fmla="*/ 0 h 1"/>
                <a:gd name="T98" fmla="*/ 0 w 27"/>
                <a:gd name="T99" fmla="*/ 0 h 1"/>
                <a:gd name="T100" fmla="*/ 0 w 27"/>
                <a:gd name="T101" fmla="*/ 0 h 1"/>
                <a:gd name="T102" fmla="*/ 0 w 27"/>
                <a:gd name="T103" fmla="*/ 0 h 1"/>
                <a:gd name="T104" fmla="*/ 0 w 27"/>
                <a:gd name="T105" fmla="*/ 0 h 1"/>
                <a:gd name="T106" fmla="*/ 0 w 27"/>
                <a:gd name="T107" fmla="*/ 0 h 1"/>
                <a:gd name="T108" fmla="*/ 0 w 27"/>
                <a:gd name="T109" fmla="*/ 0 h 1"/>
                <a:gd name="T110" fmla="*/ 0 w 27"/>
                <a:gd name="T111" fmla="*/ 0 h 1"/>
                <a:gd name="T112" fmla="*/ 0 w 27"/>
                <a:gd name="T113" fmla="*/ 0 h 1"/>
                <a:gd name="T114" fmla="*/ 0 w 27"/>
                <a:gd name="T115" fmla="*/ 0 h 1"/>
                <a:gd name="T116" fmla="*/ 0 w 27"/>
                <a:gd name="T117" fmla="*/ 0 h 1"/>
                <a:gd name="T118" fmla="*/ 0 w 27"/>
                <a:gd name="T119" fmla="*/ 0 h 1"/>
                <a:gd name="T120" fmla="*/ 0 w 27"/>
                <a:gd name="T121" fmla="*/ 0 h 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1">
                  <a:moveTo>
                    <a:pt x="15" y="0"/>
                  </a:moveTo>
                  <a:lnTo>
                    <a:pt x="14" y="0"/>
                  </a:lnTo>
                  <a:lnTo>
                    <a:pt x="13" y="0"/>
                  </a:lnTo>
                  <a:lnTo>
                    <a:pt x="11" y="0"/>
                  </a:lnTo>
                  <a:lnTo>
                    <a:pt x="10" y="0"/>
                  </a:lnTo>
                  <a:lnTo>
                    <a:pt x="8" y="0"/>
                  </a:lnTo>
                  <a:lnTo>
                    <a:pt x="6" y="0"/>
                  </a:lnTo>
                  <a:lnTo>
                    <a:pt x="4" y="0"/>
                  </a:lnTo>
                  <a:lnTo>
                    <a:pt x="3" y="0"/>
                  </a:lnTo>
                  <a:lnTo>
                    <a:pt x="1" y="0"/>
                  </a:lnTo>
                  <a:lnTo>
                    <a:pt x="0" y="0"/>
                  </a:lnTo>
                  <a:lnTo>
                    <a:pt x="1" y="0"/>
                  </a:lnTo>
                  <a:lnTo>
                    <a:pt x="2" y="0"/>
                  </a:lnTo>
                  <a:lnTo>
                    <a:pt x="3" y="0"/>
                  </a:lnTo>
                  <a:lnTo>
                    <a:pt x="4" y="0"/>
                  </a:lnTo>
                  <a:lnTo>
                    <a:pt x="5" y="0"/>
                  </a:lnTo>
                  <a:lnTo>
                    <a:pt x="6" y="0"/>
                  </a:lnTo>
                  <a:lnTo>
                    <a:pt x="7" y="0"/>
                  </a:lnTo>
                  <a:lnTo>
                    <a:pt x="8" y="0"/>
                  </a:lnTo>
                  <a:lnTo>
                    <a:pt x="9" y="0"/>
                  </a:lnTo>
                  <a:lnTo>
                    <a:pt x="10" y="0"/>
                  </a:lnTo>
                  <a:lnTo>
                    <a:pt x="11" y="0"/>
                  </a:lnTo>
                  <a:lnTo>
                    <a:pt x="12" y="0"/>
                  </a:lnTo>
                  <a:lnTo>
                    <a:pt x="13" y="0"/>
                  </a:lnTo>
                  <a:lnTo>
                    <a:pt x="14" y="0"/>
                  </a:lnTo>
                  <a:lnTo>
                    <a:pt x="15" y="0"/>
                  </a:lnTo>
                  <a:lnTo>
                    <a:pt x="17" y="0"/>
                  </a:lnTo>
                  <a:lnTo>
                    <a:pt x="19" y="0"/>
                  </a:lnTo>
                  <a:lnTo>
                    <a:pt x="21" y="0"/>
                  </a:lnTo>
                  <a:lnTo>
                    <a:pt x="23" y="0"/>
                  </a:lnTo>
                  <a:lnTo>
                    <a:pt x="25" y="0"/>
                  </a:lnTo>
                  <a:lnTo>
                    <a:pt x="26" y="0"/>
                  </a:lnTo>
                  <a:lnTo>
                    <a:pt x="27" y="0"/>
                  </a:lnTo>
                  <a:lnTo>
                    <a:pt x="26" y="0"/>
                  </a:lnTo>
                  <a:lnTo>
                    <a:pt x="24" y="0"/>
                  </a:lnTo>
                  <a:lnTo>
                    <a:pt x="22" y="0"/>
                  </a:lnTo>
                  <a:lnTo>
                    <a:pt x="20" y="0"/>
                  </a:lnTo>
                  <a:lnTo>
                    <a:pt x="18" y="0"/>
                  </a:lnTo>
                  <a:lnTo>
                    <a:pt x="17" y="0"/>
                  </a:lnTo>
                  <a:lnTo>
                    <a:pt x="16" y="0"/>
                  </a:lnTo>
                  <a:lnTo>
                    <a:pt x="1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3" name="Freeform 115"/>
            <p:cNvSpPr>
              <a:spLocks/>
            </p:cNvSpPr>
            <p:nvPr/>
          </p:nvSpPr>
          <p:spPr bwMode="auto">
            <a:xfrm>
              <a:off x="865" y="2957"/>
              <a:ext cx="9" cy="1"/>
            </a:xfrm>
            <a:custGeom>
              <a:avLst/>
              <a:gdLst>
                <a:gd name="T0" fmla="*/ 1 w 18"/>
                <a:gd name="T1" fmla="*/ 0 h 1"/>
                <a:gd name="T2" fmla="*/ 1 w 18"/>
                <a:gd name="T3" fmla="*/ 0 h 1"/>
                <a:gd name="T4" fmla="*/ 1 w 18"/>
                <a:gd name="T5" fmla="*/ 0 h 1"/>
                <a:gd name="T6" fmla="*/ 1 w 18"/>
                <a:gd name="T7" fmla="*/ 0 h 1"/>
                <a:gd name="T8" fmla="*/ 1 w 18"/>
                <a:gd name="T9" fmla="*/ 0 h 1"/>
                <a:gd name="T10" fmla="*/ 1 w 18"/>
                <a:gd name="T11" fmla="*/ 0 h 1"/>
                <a:gd name="T12" fmla="*/ 1 w 18"/>
                <a:gd name="T13" fmla="*/ 0 h 1"/>
                <a:gd name="T14" fmla="*/ 1 w 18"/>
                <a:gd name="T15" fmla="*/ 0 h 1"/>
                <a:gd name="T16" fmla="*/ 1 w 18"/>
                <a:gd name="T17" fmla="*/ 0 h 1"/>
                <a:gd name="T18" fmla="*/ 0 w 18"/>
                <a:gd name="T19" fmla="*/ 0 h 1"/>
                <a:gd name="T20" fmla="*/ 0 w 18"/>
                <a:gd name="T21" fmla="*/ 0 h 1"/>
                <a:gd name="T22" fmla="*/ 0 w 18"/>
                <a:gd name="T23" fmla="*/ 0 h 1"/>
                <a:gd name="T24" fmla="*/ 0 w 18"/>
                <a:gd name="T25" fmla="*/ 0 h 1"/>
                <a:gd name="T26" fmla="*/ 0 w 18"/>
                <a:gd name="T27" fmla="*/ 0 h 1"/>
                <a:gd name="T28" fmla="*/ 0 w 18"/>
                <a:gd name="T29" fmla="*/ 0 h 1"/>
                <a:gd name="T30" fmla="*/ 1 w 18"/>
                <a:gd name="T31" fmla="*/ 0 h 1"/>
                <a:gd name="T32" fmla="*/ 1 w 18"/>
                <a:gd name="T33" fmla="*/ 0 h 1"/>
                <a:gd name="T34" fmla="*/ 1 w 18"/>
                <a:gd name="T35" fmla="*/ 0 h 1"/>
                <a:gd name="T36" fmla="*/ 1 w 18"/>
                <a:gd name="T37" fmla="*/ 0 h 1"/>
                <a:gd name="T38" fmla="*/ 1 w 18"/>
                <a:gd name="T39" fmla="*/ 0 h 1"/>
                <a:gd name="T40" fmla="*/ 1 w 18"/>
                <a:gd name="T41" fmla="*/ 0 h 1"/>
                <a:gd name="T42" fmla="*/ 1 w 18"/>
                <a:gd name="T43" fmla="*/ 0 h 1"/>
                <a:gd name="T44" fmla="*/ 1 w 18"/>
                <a:gd name="T45" fmla="*/ 0 h 1"/>
                <a:gd name="T46" fmla="*/ 1 w 18"/>
                <a:gd name="T47" fmla="*/ 0 h 1"/>
                <a:gd name="T48" fmla="*/ 1 w 18"/>
                <a:gd name="T49" fmla="*/ 0 h 1"/>
                <a:gd name="T50" fmla="*/ 1 w 18"/>
                <a:gd name="T51" fmla="*/ 0 h 1"/>
                <a:gd name="T52" fmla="*/ 1 w 18"/>
                <a:gd name="T53" fmla="*/ 0 h 1"/>
                <a:gd name="T54" fmla="*/ 1 w 18"/>
                <a:gd name="T55" fmla="*/ 0 h 1"/>
                <a:gd name="T56" fmla="*/ 1 w 18"/>
                <a:gd name="T57" fmla="*/ 0 h 1"/>
                <a:gd name="T58" fmla="*/ 1 w 18"/>
                <a:gd name="T59" fmla="*/ 0 h 1"/>
                <a:gd name="T60" fmla="*/ 1 w 18"/>
                <a:gd name="T61" fmla="*/ 0 h 1"/>
                <a:gd name="T62" fmla="*/ 1 w 18"/>
                <a:gd name="T63" fmla="*/ 0 h 1"/>
                <a:gd name="T64" fmla="*/ 1 w 18"/>
                <a:gd name="T65" fmla="*/ 0 h 1"/>
                <a:gd name="T66" fmla="*/ 1 w 18"/>
                <a:gd name="T67" fmla="*/ 0 h 1"/>
                <a:gd name="T68" fmla="*/ 1 w 18"/>
                <a:gd name="T69" fmla="*/ 0 h 1"/>
                <a:gd name="T70" fmla="*/ 1 w 18"/>
                <a:gd name="T71" fmla="*/ 0 h 1"/>
                <a:gd name="T72" fmla="*/ 1 w 18"/>
                <a:gd name="T73" fmla="*/ 0 h 1"/>
                <a:gd name="T74" fmla="*/ 1 w 18"/>
                <a:gd name="T75" fmla="*/ 0 h 1"/>
                <a:gd name="T76" fmla="*/ 1 w 18"/>
                <a:gd name="T77" fmla="*/ 0 h 1"/>
                <a:gd name="T78" fmla="*/ 1 w 18"/>
                <a:gd name="T79" fmla="*/ 0 h 1"/>
                <a:gd name="T80" fmla="*/ 1 w 18"/>
                <a:gd name="T81" fmla="*/ 0 h 1"/>
                <a:gd name="T82" fmla="*/ 1 w 18"/>
                <a:gd name="T83" fmla="*/ 0 h 1"/>
                <a:gd name="T84" fmla="*/ 1 w 18"/>
                <a:gd name="T85" fmla="*/ 0 h 1"/>
                <a:gd name="T86" fmla="*/ 1 w 18"/>
                <a:gd name="T87" fmla="*/ 0 h 1"/>
                <a:gd name="T88" fmla="*/ 1 w 18"/>
                <a:gd name="T89" fmla="*/ 0 h 1"/>
                <a:gd name="T90" fmla="*/ 1 w 18"/>
                <a:gd name="T91" fmla="*/ 0 h 1"/>
                <a:gd name="T92" fmla="*/ 1 w 18"/>
                <a:gd name="T93" fmla="*/ 0 h 1"/>
                <a:gd name="T94" fmla="*/ 1 w 18"/>
                <a:gd name="T95" fmla="*/ 0 h 1"/>
                <a:gd name="T96" fmla="*/ 1 w 18"/>
                <a:gd name="T97" fmla="*/ 0 h 1"/>
                <a:gd name="T98" fmla="*/ 1 w 18"/>
                <a:gd name="T99" fmla="*/ 0 h 1"/>
                <a:gd name="T100" fmla="*/ 1 w 18"/>
                <a:gd name="T101" fmla="*/ 0 h 1"/>
                <a:gd name="T102" fmla="*/ 1 w 18"/>
                <a:gd name="T103" fmla="*/ 0 h 1"/>
                <a:gd name="T104" fmla="*/ 1 w 18"/>
                <a:gd name="T105" fmla="*/ 0 h 1"/>
                <a:gd name="T106" fmla="*/ 1 w 18"/>
                <a:gd name="T107" fmla="*/ 0 h 1"/>
                <a:gd name="T108" fmla="*/ 1 w 18"/>
                <a:gd name="T109" fmla="*/ 0 h 1"/>
                <a:gd name="T110" fmla="*/ 1 w 18"/>
                <a:gd name="T111" fmla="*/ 0 h 1"/>
                <a:gd name="T112" fmla="*/ 1 w 18"/>
                <a:gd name="T113" fmla="*/ 0 h 1"/>
                <a:gd name="T114" fmla="*/ 1 w 18"/>
                <a:gd name="T115" fmla="*/ 0 h 1"/>
                <a:gd name="T116" fmla="*/ 1 w 18"/>
                <a:gd name="T117" fmla="*/ 0 h 1"/>
                <a:gd name="T118" fmla="*/ 1 w 18"/>
                <a:gd name="T119" fmla="*/ 0 h 1"/>
                <a:gd name="T120" fmla="*/ 1 w 18"/>
                <a:gd name="T121" fmla="*/ 0 h 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 h="1">
                  <a:moveTo>
                    <a:pt x="6" y="0"/>
                  </a:moveTo>
                  <a:lnTo>
                    <a:pt x="6" y="0"/>
                  </a:lnTo>
                  <a:lnTo>
                    <a:pt x="5" y="0"/>
                  </a:lnTo>
                  <a:lnTo>
                    <a:pt x="4" y="0"/>
                  </a:lnTo>
                  <a:lnTo>
                    <a:pt x="3" y="0"/>
                  </a:lnTo>
                  <a:lnTo>
                    <a:pt x="2" y="0"/>
                  </a:lnTo>
                  <a:lnTo>
                    <a:pt x="1" y="0"/>
                  </a:lnTo>
                  <a:lnTo>
                    <a:pt x="0" y="0"/>
                  </a:lnTo>
                  <a:lnTo>
                    <a:pt x="1" y="0"/>
                  </a:lnTo>
                  <a:lnTo>
                    <a:pt x="2" y="0"/>
                  </a:lnTo>
                  <a:lnTo>
                    <a:pt x="3" y="0"/>
                  </a:lnTo>
                  <a:lnTo>
                    <a:pt x="4" y="0"/>
                  </a:lnTo>
                  <a:lnTo>
                    <a:pt x="5" y="0"/>
                  </a:lnTo>
                  <a:lnTo>
                    <a:pt x="6" y="0"/>
                  </a:lnTo>
                  <a:lnTo>
                    <a:pt x="7" y="0"/>
                  </a:lnTo>
                  <a:lnTo>
                    <a:pt x="8" y="0"/>
                  </a:lnTo>
                  <a:lnTo>
                    <a:pt x="9" y="0"/>
                  </a:lnTo>
                  <a:lnTo>
                    <a:pt x="10" y="0"/>
                  </a:lnTo>
                  <a:lnTo>
                    <a:pt x="11" y="0"/>
                  </a:lnTo>
                  <a:lnTo>
                    <a:pt x="12" y="0"/>
                  </a:lnTo>
                  <a:lnTo>
                    <a:pt x="13" y="0"/>
                  </a:lnTo>
                  <a:lnTo>
                    <a:pt x="14" y="0"/>
                  </a:lnTo>
                  <a:lnTo>
                    <a:pt x="16" y="0"/>
                  </a:lnTo>
                  <a:lnTo>
                    <a:pt x="17" y="0"/>
                  </a:lnTo>
                  <a:lnTo>
                    <a:pt x="18" y="0"/>
                  </a:lnTo>
                  <a:lnTo>
                    <a:pt x="17" y="0"/>
                  </a:lnTo>
                  <a:lnTo>
                    <a:pt x="16" y="0"/>
                  </a:lnTo>
                  <a:lnTo>
                    <a:pt x="15" y="0"/>
                  </a:lnTo>
                  <a:lnTo>
                    <a:pt x="13" y="0"/>
                  </a:lnTo>
                  <a:lnTo>
                    <a:pt x="11" y="0"/>
                  </a:lnTo>
                  <a:lnTo>
                    <a:pt x="9" y="0"/>
                  </a:lnTo>
                  <a:lnTo>
                    <a:pt x="8" y="0"/>
                  </a:lnTo>
                  <a:lnTo>
                    <a:pt x="7" y="0"/>
                  </a:lnTo>
                  <a:lnTo>
                    <a:pt x="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4" name="Freeform 116"/>
            <p:cNvSpPr>
              <a:spLocks/>
            </p:cNvSpPr>
            <p:nvPr/>
          </p:nvSpPr>
          <p:spPr bwMode="auto">
            <a:xfrm flipV="1">
              <a:off x="868" y="2957"/>
              <a:ext cx="1918" cy="384"/>
            </a:xfrm>
            <a:custGeom>
              <a:avLst/>
              <a:gdLst>
                <a:gd name="T0" fmla="*/ 40 w 4167"/>
                <a:gd name="T1" fmla="*/ 0 h 834"/>
                <a:gd name="T2" fmla="*/ 39 w 4167"/>
                <a:gd name="T3" fmla="*/ 0 h 834"/>
                <a:gd name="T4" fmla="*/ 38 w 4167"/>
                <a:gd name="T5" fmla="*/ 0 h 834"/>
                <a:gd name="T6" fmla="*/ 37 w 4167"/>
                <a:gd name="T7" fmla="*/ 0 h 834"/>
                <a:gd name="T8" fmla="*/ 36 w 4167"/>
                <a:gd name="T9" fmla="*/ 0 h 834"/>
                <a:gd name="T10" fmla="*/ 35 w 4167"/>
                <a:gd name="T11" fmla="*/ 0 h 834"/>
                <a:gd name="T12" fmla="*/ 34 w 4167"/>
                <a:gd name="T13" fmla="*/ 0 h 834"/>
                <a:gd name="T14" fmla="*/ 33 w 4167"/>
                <a:gd name="T15" fmla="*/ 0 h 834"/>
                <a:gd name="T16" fmla="*/ 32 w 4167"/>
                <a:gd name="T17" fmla="*/ 0 h 834"/>
                <a:gd name="T18" fmla="*/ 31 w 4167"/>
                <a:gd name="T19" fmla="*/ 0 h 834"/>
                <a:gd name="T20" fmla="*/ 29 w 4167"/>
                <a:gd name="T21" fmla="*/ 0 h 834"/>
                <a:gd name="T22" fmla="*/ 29 w 4167"/>
                <a:gd name="T23" fmla="*/ 0 h 834"/>
                <a:gd name="T24" fmla="*/ 27 w 4167"/>
                <a:gd name="T25" fmla="*/ 1 h 834"/>
                <a:gd name="T26" fmla="*/ 26 w 4167"/>
                <a:gd name="T27" fmla="*/ 1 h 834"/>
                <a:gd name="T28" fmla="*/ 24 w 4167"/>
                <a:gd name="T29" fmla="*/ 1 h 834"/>
                <a:gd name="T30" fmla="*/ 23 w 4167"/>
                <a:gd name="T31" fmla="*/ 1 h 834"/>
                <a:gd name="T32" fmla="*/ 21 w 4167"/>
                <a:gd name="T33" fmla="*/ 1 h 834"/>
                <a:gd name="T34" fmla="*/ 19 w 4167"/>
                <a:gd name="T35" fmla="*/ 1 h 834"/>
                <a:gd name="T36" fmla="*/ 16 w 4167"/>
                <a:gd name="T37" fmla="*/ 1 h 834"/>
                <a:gd name="T38" fmla="*/ 13 w 4167"/>
                <a:gd name="T39" fmla="*/ 1 h 834"/>
                <a:gd name="T40" fmla="*/ 10 w 4167"/>
                <a:gd name="T41" fmla="*/ 1 h 834"/>
                <a:gd name="T42" fmla="*/ 6 w 4167"/>
                <a:gd name="T43" fmla="*/ 2 h 834"/>
                <a:gd name="T44" fmla="*/ 3 w 4167"/>
                <a:gd name="T45" fmla="*/ 1 h 834"/>
                <a:gd name="T46" fmla="*/ 2 w 4167"/>
                <a:gd name="T47" fmla="*/ 1 h 834"/>
                <a:gd name="T48" fmla="*/ 1 w 4167"/>
                <a:gd name="T49" fmla="*/ 2 h 834"/>
                <a:gd name="T50" fmla="*/ 0 w 4167"/>
                <a:gd name="T51" fmla="*/ 2 h 834"/>
                <a:gd name="T52" fmla="*/ 0 w 4167"/>
                <a:gd name="T53" fmla="*/ 3 h 834"/>
                <a:gd name="T54" fmla="*/ 0 w 4167"/>
                <a:gd name="T55" fmla="*/ 4 h 834"/>
                <a:gd name="T56" fmla="*/ 0 w 4167"/>
                <a:gd name="T57" fmla="*/ 5 h 834"/>
                <a:gd name="T58" fmla="*/ 0 w 4167"/>
                <a:gd name="T59" fmla="*/ 6 h 834"/>
                <a:gd name="T60" fmla="*/ 0 w 4167"/>
                <a:gd name="T61" fmla="*/ 8 h 8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67" h="834">
                  <a:moveTo>
                    <a:pt x="4167" y="0"/>
                  </a:moveTo>
                  <a:lnTo>
                    <a:pt x="4092" y="1"/>
                  </a:lnTo>
                  <a:lnTo>
                    <a:pt x="4011" y="3"/>
                  </a:lnTo>
                  <a:lnTo>
                    <a:pt x="3922" y="6"/>
                  </a:lnTo>
                  <a:lnTo>
                    <a:pt x="3822" y="11"/>
                  </a:lnTo>
                  <a:lnTo>
                    <a:pt x="3712" y="17"/>
                  </a:lnTo>
                  <a:lnTo>
                    <a:pt x="3594" y="24"/>
                  </a:lnTo>
                  <a:lnTo>
                    <a:pt x="3473" y="33"/>
                  </a:lnTo>
                  <a:lnTo>
                    <a:pt x="3357" y="42"/>
                  </a:lnTo>
                  <a:lnTo>
                    <a:pt x="3239" y="53"/>
                  </a:lnTo>
                  <a:lnTo>
                    <a:pt x="3114" y="64"/>
                  </a:lnTo>
                  <a:lnTo>
                    <a:pt x="2982" y="75"/>
                  </a:lnTo>
                  <a:lnTo>
                    <a:pt x="2842" y="87"/>
                  </a:lnTo>
                  <a:lnTo>
                    <a:pt x="2695" y="98"/>
                  </a:lnTo>
                  <a:lnTo>
                    <a:pt x="2539" y="109"/>
                  </a:lnTo>
                  <a:lnTo>
                    <a:pt x="2373" y="118"/>
                  </a:lnTo>
                  <a:lnTo>
                    <a:pt x="2190" y="126"/>
                  </a:lnTo>
                  <a:lnTo>
                    <a:pt x="1978" y="136"/>
                  </a:lnTo>
                  <a:lnTo>
                    <a:pt x="1714" y="147"/>
                  </a:lnTo>
                  <a:lnTo>
                    <a:pt x="1382" y="159"/>
                  </a:lnTo>
                  <a:lnTo>
                    <a:pt x="997" y="167"/>
                  </a:lnTo>
                  <a:lnTo>
                    <a:pt x="625" y="170"/>
                  </a:lnTo>
                  <a:lnTo>
                    <a:pt x="352" y="168"/>
                  </a:lnTo>
                  <a:lnTo>
                    <a:pt x="209" y="166"/>
                  </a:lnTo>
                  <a:lnTo>
                    <a:pt x="123" y="170"/>
                  </a:lnTo>
                  <a:lnTo>
                    <a:pt x="65" y="192"/>
                  </a:lnTo>
                  <a:lnTo>
                    <a:pt x="51" y="261"/>
                  </a:lnTo>
                  <a:lnTo>
                    <a:pt x="40" y="377"/>
                  </a:lnTo>
                  <a:lnTo>
                    <a:pt x="25" y="519"/>
                  </a:lnTo>
                  <a:lnTo>
                    <a:pt x="12" y="674"/>
                  </a:lnTo>
                  <a:lnTo>
                    <a:pt x="0" y="83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5" name="Freeform 117"/>
            <p:cNvSpPr>
              <a:spLocks/>
            </p:cNvSpPr>
            <p:nvPr/>
          </p:nvSpPr>
          <p:spPr bwMode="auto">
            <a:xfrm flipV="1">
              <a:off x="868" y="2957"/>
              <a:ext cx="1918" cy="384"/>
            </a:xfrm>
            <a:custGeom>
              <a:avLst/>
              <a:gdLst>
                <a:gd name="T0" fmla="*/ 40 w 4167"/>
                <a:gd name="T1" fmla="*/ 0 h 834"/>
                <a:gd name="T2" fmla="*/ 39 w 4167"/>
                <a:gd name="T3" fmla="*/ 0 h 834"/>
                <a:gd name="T4" fmla="*/ 38 w 4167"/>
                <a:gd name="T5" fmla="*/ 0 h 834"/>
                <a:gd name="T6" fmla="*/ 37 w 4167"/>
                <a:gd name="T7" fmla="*/ 0 h 834"/>
                <a:gd name="T8" fmla="*/ 36 w 4167"/>
                <a:gd name="T9" fmla="*/ 0 h 834"/>
                <a:gd name="T10" fmla="*/ 35 w 4167"/>
                <a:gd name="T11" fmla="*/ 0 h 834"/>
                <a:gd name="T12" fmla="*/ 34 w 4167"/>
                <a:gd name="T13" fmla="*/ 0 h 834"/>
                <a:gd name="T14" fmla="*/ 33 w 4167"/>
                <a:gd name="T15" fmla="*/ 0 h 834"/>
                <a:gd name="T16" fmla="*/ 32 w 4167"/>
                <a:gd name="T17" fmla="*/ 0 h 834"/>
                <a:gd name="T18" fmla="*/ 31 w 4167"/>
                <a:gd name="T19" fmla="*/ 0 h 834"/>
                <a:gd name="T20" fmla="*/ 29 w 4167"/>
                <a:gd name="T21" fmla="*/ 0 h 834"/>
                <a:gd name="T22" fmla="*/ 29 w 4167"/>
                <a:gd name="T23" fmla="*/ 0 h 834"/>
                <a:gd name="T24" fmla="*/ 27 w 4167"/>
                <a:gd name="T25" fmla="*/ 0 h 834"/>
                <a:gd name="T26" fmla="*/ 26 w 4167"/>
                <a:gd name="T27" fmla="*/ 0 h 834"/>
                <a:gd name="T28" fmla="*/ 24 w 4167"/>
                <a:gd name="T29" fmla="*/ 1 h 834"/>
                <a:gd name="T30" fmla="*/ 23 w 4167"/>
                <a:gd name="T31" fmla="*/ 1 h 834"/>
                <a:gd name="T32" fmla="*/ 21 w 4167"/>
                <a:gd name="T33" fmla="*/ 1 h 834"/>
                <a:gd name="T34" fmla="*/ 19 w 4167"/>
                <a:gd name="T35" fmla="*/ 1 h 834"/>
                <a:gd name="T36" fmla="*/ 16 w 4167"/>
                <a:gd name="T37" fmla="*/ 1 h 834"/>
                <a:gd name="T38" fmla="*/ 13 w 4167"/>
                <a:gd name="T39" fmla="*/ 1 h 834"/>
                <a:gd name="T40" fmla="*/ 10 w 4167"/>
                <a:gd name="T41" fmla="*/ 1 h 834"/>
                <a:gd name="T42" fmla="*/ 6 w 4167"/>
                <a:gd name="T43" fmla="*/ 1 h 834"/>
                <a:gd name="T44" fmla="*/ 3 w 4167"/>
                <a:gd name="T45" fmla="*/ 1 h 834"/>
                <a:gd name="T46" fmla="*/ 2 w 4167"/>
                <a:gd name="T47" fmla="*/ 1 h 834"/>
                <a:gd name="T48" fmla="*/ 1 w 4167"/>
                <a:gd name="T49" fmla="*/ 1 h 834"/>
                <a:gd name="T50" fmla="*/ 0 w 4167"/>
                <a:gd name="T51" fmla="*/ 2 h 834"/>
                <a:gd name="T52" fmla="*/ 0 w 4167"/>
                <a:gd name="T53" fmla="*/ 3 h 834"/>
                <a:gd name="T54" fmla="*/ 0 w 4167"/>
                <a:gd name="T55" fmla="*/ 4 h 834"/>
                <a:gd name="T56" fmla="*/ 0 w 4167"/>
                <a:gd name="T57" fmla="*/ 5 h 834"/>
                <a:gd name="T58" fmla="*/ 0 w 4167"/>
                <a:gd name="T59" fmla="*/ 6 h 834"/>
                <a:gd name="T60" fmla="*/ 0 w 4167"/>
                <a:gd name="T61" fmla="*/ 8 h 8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67" h="834">
                  <a:moveTo>
                    <a:pt x="4167" y="0"/>
                  </a:moveTo>
                  <a:lnTo>
                    <a:pt x="4092" y="1"/>
                  </a:lnTo>
                  <a:lnTo>
                    <a:pt x="4011" y="2"/>
                  </a:lnTo>
                  <a:lnTo>
                    <a:pt x="3922" y="4"/>
                  </a:lnTo>
                  <a:lnTo>
                    <a:pt x="3822" y="7"/>
                  </a:lnTo>
                  <a:lnTo>
                    <a:pt x="3712" y="11"/>
                  </a:lnTo>
                  <a:lnTo>
                    <a:pt x="3594" y="17"/>
                  </a:lnTo>
                  <a:lnTo>
                    <a:pt x="3473" y="24"/>
                  </a:lnTo>
                  <a:lnTo>
                    <a:pt x="3357" y="31"/>
                  </a:lnTo>
                  <a:lnTo>
                    <a:pt x="3239" y="39"/>
                  </a:lnTo>
                  <a:lnTo>
                    <a:pt x="3114" y="48"/>
                  </a:lnTo>
                  <a:lnTo>
                    <a:pt x="2982" y="57"/>
                  </a:lnTo>
                  <a:lnTo>
                    <a:pt x="2842" y="65"/>
                  </a:lnTo>
                  <a:lnTo>
                    <a:pt x="2694" y="73"/>
                  </a:lnTo>
                  <a:lnTo>
                    <a:pt x="2538" y="79"/>
                  </a:lnTo>
                  <a:lnTo>
                    <a:pt x="2372" y="84"/>
                  </a:lnTo>
                  <a:lnTo>
                    <a:pt x="2189" y="87"/>
                  </a:lnTo>
                  <a:lnTo>
                    <a:pt x="1977" y="91"/>
                  </a:lnTo>
                  <a:lnTo>
                    <a:pt x="1713" y="96"/>
                  </a:lnTo>
                  <a:lnTo>
                    <a:pt x="1381" y="103"/>
                  </a:lnTo>
                  <a:lnTo>
                    <a:pt x="996" y="110"/>
                  </a:lnTo>
                  <a:lnTo>
                    <a:pt x="624" y="117"/>
                  </a:lnTo>
                  <a:lnTo>
                    <a:pt x="351" y="122"/>
                  </a:lnTo>
                  <a:lnTo>
                    <a:pt x="209" y="125"/>
                  </a:lnTo>
                  <a:lnTo>
                    <a:pt x="110" y="133"/>
                  </a:lnTo>
                  <a:lnTo>
                    <a:pt x="31" y="178"/>
                  </a:lnTo>
                  <a:lnTo>
                    <a:pt x="19" y="260"/>
                  </a:lnTo>
                  <a:lnTo>
                    <a:pt x="15" y="376"/>
                  </a:lnTo>
                  <a:lnTo>
                    <a:pt x="11" y="518"/>
                  </a:lnTo>
                  <a:lnTo>
                    <a:pt x="5" y="674"/>
                  </a:lnTo>
                  <a:lnTo>
                    <a:pt x="0" y="83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6" name="Line 120"/>
            <p:cNvSpPr>
              <a:spLocks noChangeShapeType="1"/>
            </p:cNvSpPr>
            <p:nvPr/>
          </p:nvSpPr>
          <p:spPr bwMode="auto">
            <a:xfrm flipV="1">
              <a:off x="2978"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148" name="Group 183"/>
          <p:cNvGrpSpPr>
            <a:grpSpLocks/>
          </p:cNvGrpSpPr>
          <p:nvPr/>
        </p:nvGrpSpPr>
        <p:grpSpPr bwMode="auto">
          <a:xfrm>
            <a:off x="4727575" y="731838"/>
            <a:ext cx="3654425" cy="3660775"/>
            <a:chOff x="2978" y="461"/>
            <a:chExt cx="2302" cy="2306"/>
          </a:xfrm>
        </p:grpSpPr>
        <p:sp>
          <p:nvSpPr>
            <p:cNvPr id="6212" name="Rectangle 5"/>
            <p:cNvSpPr>
              <a:spLocks noChangeArrowheads="1"/>
            </p:cNvSpPr>
            <p:nvPr/>
          </p:nvSpPr>
          <p:spPr bwMode="auto">
            <a:xfrm>
              <a:off x="2978" y="461"/>
              <a:ext cx="2301" cy="2301"/>
            </a:xfrm>
            <a:prstGeom prst="rect">
              <a:avLst/>
            </a:prstGeom>
            <a:solidFill>
              <a:srgbClr val="E0E0E0"/>
            </a:solidFill>
            <a:ln w="1588">
              <a:solidFill>
                <a:srgbClr val="E0E0E0"/>
              </a:solidFill>
              <a:miter lim="800000"/>
              <a:headEnd/>
              <a:tailEnd/>
            </a:ln>
          </p:spPr>
          <p:txBody>
            <a:bodyPr/>
            <a:lstStyle/>
            <a:p>
              <a:endParaRPr lang="en-US"/>
            </a:p>
          </p:txBody>
        </p:sp>
        <p:sp>
          <p:nvSpPr>
            <p:cNvPr id="6213" name="Line 6"/>
            <p:cNvSpPr>
              <a:spLocks noChangeShapeType="1"/>
            </p:cNvSpPr>
            <p:nvPr/>
          </p:nvSpPr>
          <p:spPr bwMode="auto">
            <a:xfrm flipV="1">
              <a:off x="2978" y="461"/>
              <a:ext cx="1" cy="230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4" name="Line 7"/>
            <p:cNvSpPr>
              <a:spLocks noChangeShapeType="1"/>
            </p:cNvSpPr>
            <p:nvPr/>
          </p:nvSpPr>
          <p:spPr bwMode="auto">
            <a:xfrm flipV="1">
              <a:off x="3169" y="461"/>
              <a:ext cx="1" cy="230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5" name="Line 8"/>
            <p:cNvSpPr>
              <a:spLocks noChangeShapeType="1"/>
            </p:cNvSpPr>
            <p:nvPr/>
          </p:nvSpPr>
          <p:spPr bwMode="auto">
            <a:xfrm flipV="1">
              <a:off x="3361" y="461"/>
              <a:ext cx="1" cy="230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6" name="Line 9"/>
            <p:cNvSpPr>
              <a:spLocks noChangeShapeType="1"/>
            </p:cNvSpPr>
            <p:nvPr/>
          </p:nvSpPr>
          <p:spPr bwMode="auto">
            <a:xfrm flipV="1">
              <a:off x="3553" y="461"/>
              <a:ext cx="1" cy="230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7" name="Line 10"/>
            <p:cNvSpPr>
              <a:spLocks noChangeShapeType="1"/>
            </p:cNvSpPr>
            <p:nvPr/>
          </p:nvSpPr>
          <p:spPr bwMode="auto">
            <a:xfrm flipV="1">
              <a:off x="3744" y="461"/>
              <a:ext cx="1" cy="230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8" name="Line 11"/>
            <p:cNvSpPr>
              <a:spLocks noChangeShapeType="1"/>
            </p:cNvSpPr>
            <p:nvPr/>
          </p:nvSpPr>
          <p:spPr bwMode="auto">
            <a:xfrm flipV="1">
              <a:off x="3936" y="461"/>
              <a:ext cx="1" cy="230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9" name="Line 12"/>
            <p:cNvSpPr>
              <a:spLocks noChangeShapeType="1"/>
            </p:cNvSpPr>
            <p:nvPr/>
          </p:nvSpPr>
          <p:spPr bwMode="auto">
            <a:xfrm flipV="1">
              <a:off x="4128" y="461"/>
              <a:ext cx="1" cy="230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0" name="Line 13"/>
            <p:cNvSpPr>
              <a:spLocks noChangeShapeType="1"/>
            </p:cNvSpPr>
            <p:nvPr/>
          </p:nvSpPr>
          <p:spPr bwMode="auto">
            <a:xfrm flipV="1">
              <a:off x="4320" y="461"/>
              <a:ext cx="1" cy="230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1" name="Line 14"/>
            <p:cNvSpPr>
              <a:spLocks noChangeShapeType="1"/>
            </p:cNvSpPr>
            <p:nvPr/>
          </p:nvSpPr>
          <p:spPr bwMode="auto">
            <a:xfrm flipV="1">
              <a:off x="4512" y="461"/>
              <a:ext cx="1" cy="230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2" name="Line 15"/>
            <p:cNvSpPr>
              <a:spLocks noChangeShapeType="1"/>
            </p:cNvSpPr>
            <p:nvPr/>
          </p:nvSpPr>
          <p:spPr bwMode="auto">
            <a:xfrm flipV="1">
              <a:off x="4703" y="461"/>
              <a:ext cx="1" cy="230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3" name="Line 16"/>
            <p:cNvSpPr>
              <a:spLocks noChangeShapeType="1"/>
            </p:cNvSpPr>
            <p:nvPr/>
          </p:nvSpPr>
          <p:spPr bwMode="auto">
            <a:xfrm flipV="1">
              <a:off x="4895" y="461"/>
              <a:ext cx="1" cy="230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4" name="Line 17"/>
            <p:cNvSpPr>
              <a:spLocks noChangeShapeType="1"/>
            </p:cNvSpPr>
            <p:nvPr/>
          </p:nvSpPr>
          <p:spPr bwMode="auto">
            <a:xfrm flipV="1">
              <a:off x="5087" y="461"/>
              <a:ext cx="1" cy="230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5" name="Line 18"/>
            <p:cNvSpPr>
              <a:spLocks noChangeShapeType="1"/>
            </p:cNvSpPr>
            <p:nvPr/>
          </p:nvSpPr>
          <p:spPr bwMode="auto">
            <a:xfrm flipV="1">
              <a:off x="5279" y="461"/>
              <a:ext cx="1" cy="230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6" name="Line 19"/>
            <p:cNvSpPr>
              <a:spLocks noChangeShapeType="1"/>
            </p:cNvSpPr>
            <p:nvPr/>
          </p:nvSpPr>
          <p:spPr bwMode="auto">
            <a:xfrm>
              <a:off x="2978" y="2762"/>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7" name="Line 20"/>
            <p:cNvSpPr>
              <a:spLocks noChangeShapeType="1"/>
            </p:cNvSpPr>
            <p:nvPr/>
          </p:nvSpPr>
          <p:spPr bwMode="auto">
            <a:xfrm>
              <a:off x="2978" y="2570"/>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8" name="Line 21"/>
            <p:cNvSpPr>
              <a:spLocks noChangeShapeType="1"/>
            </p:cNvSpPr>
            <p:nvPr/>
          </p:nvSpPr>
          <p:spPr bwMode="auto">
            <a:xfrm>
              <a:off x="2978" y="2378"/>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9" name="Line 22"/>
            <p:cNvSpPr>
              <a:spLocks noChangeShapeType="1"/>
            </p:cNvSpPr>
            <p:nvPr/>
          </p:nvSpPr>
          <p:spPr bwMode="auto">
            <a:xfrm>
              <a:off x="2978" y="2187"/>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0" name="Line 23"/>
            <p:cNvSpPr>
              <a:spLocks noChangeShapeType="1"/>
            </p:cNvSpPr>
            <p:nvPr/>
          </p:nvSpPr>
          <p:spPr bwMode="auto">
            <a:xfrm>
              <a:off x="2978" y="1995"/>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1" name="Line 24"/>
            <p:cNvSpPr>
              <a:spLocks noChangeShapeType="1"/>
            </p:cNvSpPr>
            <p:nvPr/>
          </p:nvSpPr>
          <p:spPr bwMode="auto">
            <a:xfrm>
              <a:off x="2978" y="1803"/>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2" name="Line 25"/>
            <p:cNvSpPr>
              <a:spLocks noChangeShapeType="1"/>
            </p:cNvSpPr>
            <p:nvPr/>
          </p:nvSpPr>
          <p:spPr bwMode="auto">
            <a:xfrm>
              <a:off x="2978" y="1612"/>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3" name="Line 26"/>
            <p:cNvSpPr>
              <a:spLocks noChangeShapeType="1"/>
            </p:cNvSpPr>
            <p:nvPr/>
          </p:nvSpPr>
          <p:spPr bwMode="auto">
            <a:xfrm>
              <a:off x="2978" y="1420"/>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4" name="Line 27"/>
            <p:cNvSpPr>
              <a:spLocks noChangeShapeType="1"/>
            </p:cNvSpPr>
            <p:nvPr/>
          </p:nvSpPr>
          <p:spPr bwMode="auto">
            <a:xfrm>
              <a:off x="2978" y="1228"/>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5" name="Line 28"/>
            <p:cNvSpPr>
              <a:spLocks noChangeShapeType="1"/>
            </p:cNvSpPr>
            <p:nvPr/>
          </p:nvSpPr>
          <p:spPr bwMode="auto">
            <a:xfrm>
              <a:off x="2978" y="1036"/>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6" name="Line 29"/>
            <p:cNvSpPr>
              <a:spLocks noChangeShapeType="1"/>
            </p:cNvSpPr>
            <p:nvPr/>
          </p:nvSpPr>
          <p:spPr bwMode="auto">
            <a:xfrm>
              <a:off x="2978" y="845"/>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7" name="Line 30"/>
            <p:cNvSpPr>
              <a:spLocks noChangeShapeType="1"/>
            </p:cNvSpPr>
            <p:nvPr/>
          </p:nvSpPr>
          <p:spPr bwMode="auto">
            <a:xfrm>
              <a:off x="2978" y="653"/>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8" name="Line 31"/>
            <p:cNvSpPr>
              <a:spLocks noChangeShapeType="1"/>
            </p:cNvSpPr>
            <p:nvPr/>
          </p:nvSpPr>
          <p:spPr bwMode="auto">
            <a:xfrm>
              <a:off x="2978" y="461"/>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9" name="Freeform 32"/>
            <p:cNvSpPr>
              <a:spLocks/>
            </p:cNvSpPr>
            <p:nvPr/>
          </p:nvSpPr>
          <p:spPr bwMode="auto">
            <a:xfrm>
              <a:off x="3169" y="2570"/>
              <a:ext cx="1630" cy="1"/>
            </a:xfrm>
            <a:custGeom>
              <a:avLst/>
              <a:gdLst>
                <a:gd name="T0" fmla="*/ 34 w 3542"/>
                <a:gd name="T1" fmla="*/ 0 h 1"/>
                <a:gd name="T2" fmla="*/ 33 w 3542"/>
                <a:gd name="T3" fmla="*/ 0 h 1"/>
                <a:gd name="T4" fmla="*/ 32 w 3542"/>
                <a:gd name="T5" fmla="*/ 0 h 1"/>
                <a:gd name="T6" fmla="*/ 31 w 3542"/>
                <a:gd name="T7" fmla="*/ 0 h 1"/>
                <a:gd name="T8" fmla="*/ 29 w 3542"/>
                <a:gd name="T9" fmla="*/ 0 h 1"/>
                <a:gd name="T10" fmla="*/ 26 w 3542"/>
                <a:gd name="T11" fmla="*/ 0 h 1"/>
                <a:gd name="T12" fmla="*/ 23 w 3542"/>
                <a:gd name="T13" fmla="*/ 0 h 1"/>
                <a:gd name="T14" fmla="*/ 20 w 3542"/>
                <a:gd name="T15" fmla="*/ 0 h 1"/>
                <a:gd name="T16" fmla="*/ 17 w 3542"/>
                <a:gd name="T17" fmla="*/ 0 h 1"/>
                <a:gd name="T18" fmla="*/ 15 w 3542"/>
                <a:gd name="T19" fmla="*/ 0 h 1"/>
                <a:gd name="T20" fmla="*/ 12 w 3542"/>
                <a:gd name="T21" fmla="*/ 0 h 1"/>
                <a:gd name="T22" fmla="*/ 10 w 3542"/>
                <a:gd name="T23" fmla="*/ 0 h 1"/>
                <a:gd name="T24" fmla="*/ 8 w 3542"/>
                <a:gd name="T25" fmla="*/ 0 h 1"/>
                <a:gd name="T26" fmla="*/ 6 w 3542"/>
                <a:gd name="T27" fmla="*/ 0 h 1"/>
                <a:gd name="T28" fmla="*/ 5 w 3542"/>
                <a:gd name="T29" fmla="*/ 0 h 1"/>
                <a:gd name="T30" fmla="*/ 3 w 3542"/>
                <a:gd name="T31" fmla="*/ 0 h 1"/>
                <a:gd name="T32" fmla="*/ 2 w 3542"/>
                <a:gd name="T33" fmla="*/ 0 h 1"/>
                <a:gd name="T34" fmla="*/ 1 w 3542"/>
                <a:gd name="T35" fmla="*/ 0 h 1"/>
                <a:gd name="T36" fmla="*/ 1 w 3542"/>
                <a:gd name="T37" fmla="*/ 0 h 1"/>
                <a:gd name="T38" fmla="*/ 0 w 3542"/>
                <a:gd name="T39" fmla="*/ 0 h 1"/>
                <a:gd name="T40" fmla="*/ 0 w 3542"/>
                <a:gd name="T41" fmla="*/ 0 h 1"/>
                <a:gd name="T42" fmla="*/ 0 w 3542"/>
                <a:gd name="T43" fmla="*/ 0 h 1"/>
                <a:gd name="T44" fmla="*/ 0 w 3542"/>
                <a:gd name="T45" fmla="*/ 0 h 1"/>
                <a:gd name="T46" fmla="*/ 0 w 3542"/>
                <a:gd name="T47" fmla="*/ 0 h 1"/>
                <a:gd name="T48" fmla="*/ 0 w 3542"/>
                <a:gd name="T49" fmla="*/ 0 h 1"/>
                <a:gd name="T50" fmla="*/ 0 w 3542"/>
                <a:gd name="T51" fmla="*/ 0 h 1"/>
                <a:gd name="T52" fmla="*/ 0 w 3542"/>
                <a:gd name="T53" fmla="*/ 0 h 1"/>
                <a:gd name="T54" fmla="*/ 0 w 3542"/>
                <a:gd name="T55" fmla="*/ 0 h 1"/>
                <a:gd name="T56" fmla="*/ 0 w 3542"/>
                <a:gd name="T57" fmla="*/ 0 h 1"/>
                <a:gd name="T58" fmla="*/ 0 w 3542"/>
                <a:gd name="T59" fmla="*/ 0 h 1"/>
                <a:gd name="T60" fmla="*/ 0 w 3542"/>
                <a:gd name="T61" fmla="*/ 0 h 1"/>
                <a:gd name="T62" fmla="*/ 0 w 3542"/>
                <a:gd name="T63" fmla="*/ 0 h 1"/>
                <a:gd name="T64" fmla="*/ 0 w 3542"/>
                <a:gd name="T65" fmla="*/ 0 h 1"/>
                <a:gd name="T66" fmla="*/ 0 w 3542"/>
                <a:gd name="T67" fmla="*/ 0 h 1"/>
                <a:gd name="T68" fmla="*/ 0 w 3542"/>
                <a:gd name="T69" fmla="*/ 0 h 1"/>
                <a:gd name="T70" fmla="*/ 0 w 3542"/>
                <a:gd name="T71" fmla="*/ 0 h 1"/>
                <a:gd name="T72" fmla="*/ 0 w 3542"/>
                <a:gd name="T73" fmla="*/ 0 h 1"/>
                <a:gd name="T74" fmla="*/ 0 w 3542"/>
                <a:gd name="T75" fmla="*/ 0 h 1"/>
                <a:gd name="T76" fmla="*/ 0 w 3542"/>
                <a:gd name="T77" fmla="*/ 0 h 1"/>
                <a:gd name="T78" fmla="*/ 0 w 3542"/>
                <a:gd name="T79" fmla="*/ 0 h 1"/>
                <a:gd name="T80" fmla="*/ 0 w 3542"/>
                <a:gd name="T81" fmla="*/ 0 h 1"/>
                <a:gd name="T82" fmla="*/ 0 w 3542"/>
                <a:gd name="T83" fmla="*/ 0 h 1"/>
                <a:gd name="T84" fmla="*/ 1 w 3542"/>
                <a:gd name="T85" fmla="*/ 0 h 1"/>
                <a:gd name="T86" fmla="*/ 1 w 3542"/>
                <a:gd name="T87" fmla="*/ 0 h 1"/>
                <a:gd name="T88" fmla="*/ 2 w 3542"/>
                <a:gd name="T89" fmla="*/ 0 h 1"/>
                <a:gd name="T90" fmla="*/ 3 w 3542"/>
                <a:gd name="T91" fmla="*/ 0 h 1"/>
                <a:gd name="T92" fmla="*/ 5 w 3542"/>
                <a:gd name="T93" fmla="*/ 0 h 1"/>
                <a:gd name="T94" fmla="*/ 6 w 3542"/>
                <a:gd name="T95" fmla="*/ 0 h 1"/>
                <a:gd name="T96" fmla="*/ 8 w 3542"/>
                <a:gd name="T97" fmla="*/ 0 h 1"/>
                <a:gd name="T98" fmla="*/ 10 w 3542"/>
                <a:gd name="T99" fmla="*/ 0 h 1"/>
                <a:gd name="T100" fmla="*/ 12 w 3542"/>
                <a:gd name="T101" fmla="*/ 0 h 1"/>
                <a:gd name="T102" fmla="*/ 15 w 3542"/>
                <a:gd name="T103" fmla="*/ 0 h 1"/>
                <a:gd name="T104" fmla="*/ 17 w 3542"/>
                <a:gd name="T105" fmla="*/ 0 h 1"/>
                <a:gd name="T106" fmla="*/ 20 w 3542"/>
                <a:gd name="T107" fmla="*/ 0 h 1"/>
                <a:gd name="T108" fmla="*/ 23 w 3542"/>
                <a:gd name="T109" fmla="*/ 0 h 1"/>
                <a:gd name="T110" fmla="*/ 26 w 3542"/>
                <a:gd name="T111" fmla="*/ 0 h 1"/>
                <a:gd name="T112" fmla="*/ 29 w 3542"/>
                <a:gd name="T113" fmla="*/ 0 h 1"/>
                <a:gd name="T114" fmla="*/ 31 w 3542"/>
                <a:gd name="T115" fmla="*/ 0 h 1"/>
                <a:gd name="T116" fmla="*/ 32 w 3542"/>
                <a:gd name="T117" fmla="*/ 0 h 1"/>
                <a:gd name="T118" fmla="*/ 33 w 3542"/>
                <a:gd name="T119" fmla="*/ 0 h 1"/>
                <a:gd name="T120" fmla="*/ 34 w 3542"/>
                <a:gd name="T121" fmla="*/ 0 h 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2" h="1">
                  <a:moveTo>
                    <a:pt x="3542" y="0"/>
                  </a:moveTo>
                  <a:lnTo>
                    <a:pt x="3505" y="0"/>
                  </a:lnTo>
                  <a:lnTo>
                    <a:pt x="3398" y="0"/>
                  </a:lnTo>
                  <a:lnTo>
                    <a:pt x="3227" y="0"/>
                  </a:lnTo>
                  <a:lnTo>
                    <a:pt x="3002" y="0"/>
                  </a:lnTo>
                  <a:lnTo>
                    <a:pt x="2735" y="0"/>
                  </a:lnTo>
                  <a:lnTo>
                    <a:pt x="2442" y="0"/>
                  </a:lnTo>
                  <a:lnTo>
                    <a:pt x="2135" y="0"/>
                  </a:lnTo>
                  <a:lnTo>
                    <a:pt x="1829" y="0"/>
                  </a:lnTo>
                  <a:lnTo>
                    <a:pt x="1534" y="0"/>
                  </a:lnTo>
                  <a:lnTo>
                    <a:pt x="1260" y="0"/>
                  </a:lnTo>
                  <a:lnTo>
                    <a:pt x="1013" y="0"/>
                  </a:lnTo>
                  <a:lnTo>
                    <a:pt x="797" y="0"/>
                  </a:lnTo>
                  <a:lnTo>
                    <a:pt x="613" y="0"/>
                  </a:lnTo>
                  <a:lnTo>
                    <a:pt x="461" y="0"/>
                  </a:lnTo>
                  <a:lnTo>
                    <a:pt x="338" y="0"/>
                  </a:lnTo>
                  <a:lnTo>
                    <a:pt x="242" y="0"/>
                  </a:lnTo>
                  <a:lnTo>
                    <a:pt x="168" y="0"/>
                  </a:lnTo>
                  <a:lnTo>
                    <a:pt x="114" y="0"/>
                  </a:lnTo>
                  <a:lnTo>
                    <a:pt x="75" y="0"/>
                  </a:lnTo>
                  <a:lnTo>
                    <a:pt x="47" y="0"/>
                  </a:lnTo>
                  <a:lnTo>
                    <a:pt x="29" y="0"/>
                  </a:lnTo>
                  <a:lnTo>
                    <a:pt x="17" y="0"/>
                  </a:lnTo>
                  <a:lnTo>
                    <a:pt x="9" y="0"/>
                  </a:lnTo>
                  <a:lnTo>
                    <a:pt x="5" y="0"/>
                  </a:lnTo>
                  <a:lnTo>
                    <a:pt x="3" y="0"/>
                  </a:lnTo>
                  <a:lnTo>
                    <a:pt x="1" y="0"/>
                  </a:lnTo>
                  <a:lnTo>
                    <a:pt x="0" y="0"/>
                  </a:lnTo>
                  <a:lnTo>
                    <a:pt x="1" y="0"/>
                  </a:lnTo>
                  <a:lnTo>
                    <a:pt x="3" y="0"/>
                  </a:lnTo>
                  <a:lnTo>
                    <a:pt x="5" y="0"/>
                  </a:lnTo>
                  <a:lnTo>
                    <a:pt x="9" y="0"/>
                  </a:lnTo>
                  <a:lnTo>
                    <a:pt x="17" y="0"/>
                  </a:lnTo>
                  <a:lnTo>
                    <a:pt x="29" y="0"/>
                  </a:lnTo>
                  <a:lnTo>
                    <a:pt x="47" y="0"/>
                  </a:lnTo>
                  <a:lnTo>
                    <a:pt x="75" y="0"/>
                  </a:lnTo>
                  <a:lnTo>
                    <a:pt x="114" y="0"/>
                  </a:lnTo>
                  <a:lnTo>
                    <a:pt x="168" y="0"/>
                  </a:lnTo>
                  <a:lnTo>
                    <a:pt x="242" y="0"/>
                  </a:lnTo>
                  <a:lnTo>
                    <a:pt x="338" y="0"/>
                  </a:lnTo>
                  <a:lnTo>
                    <a:pt x="461" y="0"/>
                  </a:lnTo>
                  <a:lnTo>
                    <a:pt x="613" y="0"/>
                  </a:lnTo>
                  <a:lnTo>
                    <a:pt x="797" y="0"/>
                  </a:lnTo>
                  <a:lnTo>
                    <a:pt x="1013" y="0"/>
                  </a:lnTo>
                  <a:lnTo>
                    <a:pt x="1260" y="0"/>
                  </a:lnTo>
                  <a:lnTo>
                    <a:pt x="1534" y="0"/>
                  </a:lnTo>
                  <a:lnTo>
                    <a:pt x="1829" y="0"/>
                  </a:lnTo>
                  <a:lnTo>
                    <a:pt x="2135" y="0"/>
                  </a:lnTo>
                  <a:lnTo>
                    <a:pt x="2442" y="0"/>
                  </a:lnTo>
                  <a:lnTo>
                    <a:pt x="2735" y="0"/>
                  </a:lnTo>
                  <a:lnTo>
                    <a:pt x="3002" y="0"/>
                  </a:lnTo>
                  <a:lnTo>
                    <a:pt x="3227" y="0"/>
                  </a:lnTo>
                  <a:lnTo>
                    <a:pt x="3398" y="0"/>
                  </a:lnTo>
                  <a:lnTo>
                    <a:pt x="3505" y="0"/>
                  </a:lnTo>
                  <a:lnTo>
                    <a:pt x="354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0" name="Freeform 33"/>
            <p:cNvSpPr>
              <a:spLocks/>
            </p:cNvSpPr>
            <p:nvPr/>
          </p:nvSpPr>
          <p:spPr bwMode="auto">
            <a:xfrm flipV="1">
              <a:off x="3183" y="2535"/>
              <a:ext cx="1607" cy="1"/>
            </a:xfrm>
            <a:custGeom>
              <a:avLst/>
              <a:gdLst>
                <a:gd name="T0" fmla="*/ 33 w 3492"/>
                <a:gd name="T1" fmla="*/ 1 h 2"/>
                <a:gd name="T2" fmla="*/ 33 w 3492"/>
                <a:gd name="T3" fmla="*/ 1 h 2"/>
                <a:gd name="T4" fmla="*/ 32 w 3492"/>
                <a:gd name="T5" fmla="*/ 1 h 2"/>
                <a:gd name="T6" fmla="*/ 30 w 3492"/>
                <a:gd name="T7" fmla="*/ 1 h 2"/>
                <a:gd name="T8" fmla="*/ 28 w 3492"/>
                <a:gd name="T9" fmla="*/ 1 h 2"/>
                <a:gd name="T10" fmla="*/ 26 w 3492"/>
                <a:gd name="T11" fmla="*/ 1 h 2"/>
                <a:gd name="T12" fmla="*/ 23 w 3492"/>
                <a:gd name="T13" fmla="*/ 1 h 2"/>
                <a:gd name="T14" fmla="*/ 20 w 3492"/>
                <a:gd name="T15" fmla="*/ 1 h 2"/>
                <a:gd name="T16" fmla="*/ 17 w 3492"/>
                <a:gd name="T17" fmla="*/ 1 h 2"/>
                <a:gd name="T18" fmla="*/ 14 w 3492"/>
                <a:gd name="T19" fmla="*/ 1 h 2"/>
                <a:gd name="T20" fmla="*/ 12 w 3492"/>
                <a:gd name="T21" fmla="*/ 1 h 2"/>
                <a:gd name="T22" fmla="*/ 10 w 3492"/>
                <a:gd name="T23" fmla="*/ 1 h 2"/>
                <a:gd name="T24" fmla="*/ 7 w 3492"/>
                <a:gd name="T25" fmla="*/ 1 h 2"/>
                <a:gd name="T26" fmla="*/ 6 w 3492"/>
                <a:gd name="T27" fmla="*/ 1 h 2"/>
                <a:gd name="T28" fmla="*/ 4 w 3492"/>
                <a:gd name="T29" fmla="*/ 1 h 2"/>
                <a:gd name="T30" fmla="*/ 3 w 3492"/>
                <a:gd name="T31" fmla="*/ 1 h 2"/>
                <a:gd name="T32" fmla="*/ 2 w 3492"/>
                <a:gd name="T33" fmla="*/ 1 h 2"/>
                <a:gd name="T34" fmla="*/ 1 w 3492"/>
                <a:gd name="T35" fmla="*/ 1 h 2"/>
                <a:gd name="T36" fmla="*/ 1 w 3492"/>
                <a:gd name="T37" fmla="*/ 1 h 2"/>
                <a:gd name="T38" fmla="*/ 0 w 3492"/>
                <a:gd name="T39" fmla="*/ 1 h 2"/>
                <a:gd name="T40" fmla="*/ 0 w 3492"/>
                <a:gd name="T41" fmla="*/ 1 h 2"/>
                <a:gd name="T42" fmla="*/ 0 w 3492"/>
                <a:gd name="T43" fmla="*/ 1 h 2"/>
                <a:gd name="T44" fmla="*/ 0 w 3492"/>
                <a:gd name="T45" fmla="*/ 1 h 2"/>
                <a:gd name="T46" fmla="*/ 0 w 3492"/>
                <a:gd name="T47" fmla="*/ 1 h 2"/>
                <a:gd name="T48" fmla="*/ 0 w 3492"/>
                <a:gd name="T49" fmla="*/ 1 h 2"/>
                <a:gd name="T50" fmla="*/ 0 w 3492"/>
                <a:gd name="T51" fmla="*/ 1 h 2"/>
                <a:gd name="T52" fmla="*/ 0 w 3492"/>
                <a:gd name="T53" fmla="*/ 1 h 2"/>
                <a:gd name="T54" fmla="*/ 0 w 3492"/>
                <a:gd name="T55" fmla="*/ 1 h 2"/>
                <a:gd name="T56" fmla="*/ 0 w 3492"/>
                <a:gd name="T57" fmla="*/ 1 h 2"/>
                <a:gd name="T58" fmla="*/ 0 w 3492"/>
                <a:gd name="T59" fmla="*/ 1 h 2"/>
                <a:gd name="T60" fmla="*/ 0 w 3492"/>
                <a:gd name="T61" fmla="*/ 1 h 2"/>
                <a:gd name="T62" fmla="*/ 0 w 3492"/>
                <a:gd name="T63" fmla="*/ 1 h 2"/>
                <a:gd name="T64" fmla="*/ 0 w 3492"/>
                <a:gd name="T65" fmla="*/ 1 h 2"/>
                <a:gd name="T66" fmla="*/ 0 w 3492"/>
                <a:gd name="T67" fmla="*/ 1 h 2"/>
                <a:gd name="T68" fmla="*/ 0 w 3492"/>
                <a:gd name="T69" fmla="*/ 1 h 2"/>
                <a:gd name="T70" fmla="*/ 0 w 3492"/>
                <a:gd name="T71" fmla="*/ 1 h 2"/>
                <a:gd name="T72" fmla="*/ 0 w 3492"/>
                <a:gd name="T73" fmla="*/ 1 h 2"/>
                <a:gd name="T74" fmla="*/ 0 w 3492"/>
                <a:gd name="T75" fmla="*/ 1 h 2"/>
                <a:gd name="T76" fmla="*/ 0 w 3492"/>
                <a:gd name="T77" fmla="*/ 1 h 2"/>
                <a:gd name="T78" fmla="*/ 0 w 3492"/>
                <a:gd name="T79" fmla="*/ 1 h 2"/>
                <a:gd name="T80" fmla="*/ 0 w 3492"/>
                <a:gd name="T81" fmla="*/ 1 h 2"/>
                <a:gd name="T82" fmla="*/ 0 w 3492"/>
                <a:gd name="T83" fmla="*/ 1 h 2"/>
                <a:gd name="T84" fmla="*/ 1 w 3492"/>
                <a:gd name="T85" fmla="*/ 1 h 2"/>
                <a:gd name="T86" fmla="*/ 1 w 3492"/>
                <a:gd name="T87" fmla="*/ 1 h 2"/>
                <a:gd name="T88" fmla="*/ 2 w 3492"/>
                <a:gd name="T89" fmla="*/ 1 h 2"/>
                <a:gd name="T90" fmla="*/ 3 w 3492"/>
                <a:gd name="T91" fmla="*/ 0 h 2"/>
                <a:gd name="T92" fmla="*/ 4 w 3492"/>
                <a:gd name="T93" fmla="*/ 0 h 2"/>
                <a:gd name="T94" fmla="*/ 6 w 3492"/>
                <a:gd name="T95" fmla="*/ 0 h 2"/>
                <a:gd name="T96" fmla="*/ 7 w 3492"/>
                <a:gd name="T97" fmla="*/ 0 h 2"/>
                <a:gd name="T98" fmla="*/ 10 w 3492"/>
                <a:gd name="T99" fmla="*/ 0 h 2"/>
                <a:gd name="T100" fmla="*/ 12 w 3492"/>
                <a:gd name="T101" fmla="*/ 0 h 2"/>
                <a:gd name="T102" fmla="*/ 14 w 3492"/>
                <a:gd name="T103" fmla="*/ 0 h 2"/>
                <a:gd name="T104" fmla="*/ 17 w 3492"/>
                <a:gd name="T105" fmla="*/ 1 h 2"/>
                <a:gd name="T106" fmla="*/ 20 w 3492"/>
                <a:gd name="T107" fmla="*/ 1 h 2"/>
                <a:gd name="T108" fmla="*/ 23 w 3492"/>
                <a:gd name="T109" fmla="*/ 1 h 2"/>
                <a:gd name="T110" fmla="*/ 26 w 3492"/>
                <a:gd name="T111" fmla="*/ 1 h 2"/>
                <a:gd name="T112" fmla="*/ 28 w 3492"/>
                <a:gd name="T113" fmla="*/ 1 h 2"/>
                <a:gd name="T114" fmla="*/ 30 w 3492"/>
                <a:gd name="T115" fmla="*/ 1 h 2"/>
                <a:gd name="T116" fmla="*/ 32 w 3492"/>
                <a:gd name="T117" fmla="*/ 1 h 2"/>
                <a:gd name="T118" fmla="*/ 33 w 3492"/>
                <a:gd name="T119" fmla="*/ 1 h 2"/>
                <a:gd name="T120" fmla="*/ 33 w 3492"/>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92" h="2">
                  <a:moveTo>
                    <a:pt x="3492" y="1"/>
                  </a:moveTo>
                  <a:lnTo>
                    <a:pt x="3457" y="1"/>
                  </a:lnTo>
                  <a:lnTo>
                    <a:pt x="3351" y="1"/>
                  </a:lnTo>
                  <a:lnTo>
                    <a:pt x="3182" y="1"/>
                  </a:lnTo>
                  <a:lnTo>
                    <a:pt x="2960" y="2"/>
                  </a:lnTo>
                  <a:lnTo>
                    <a:pt x="2697" y="2"/>
                  </a:lnTo>
                  <a:lnTo>
                    <a:pt x="2408" y="2"/>
                  </a:lnTo>
                  <a:lnTo>
                    <a:pt x="2106" y="2"/>
                  </a:lnTo>
                  <a:lnTo>
                    <a:pt x="1803" y="2"/>
                  </a:lnTo>
                  <a:lnTo>
                    <a:pt x="1513" y="2"/>
                  </a:lnTo>
                  <a:lnTo>
                    <a:pt x="1243" y="2"/>
                  </a:lnTo>
                  <a:lnTo>
                    <a:pt x="999" y="2"/>
                  </a:lnTo>
                  <a:lnTo>
                    <a:pt x="786" y="2"/>
                  </a:lnTo>
                  <a:lnTo>
                    <a:pt x="605" y="2"/>
                  </a:lnTo>
                  <a:lnTo>
                    <a:pt x="455" y="2"/>
                  </a:lnTo>
                  <a:lnTo>
                    <a:pt x="334" y="2"/>
                  </a:lnTo>
                  <a:lnTo>
                    <a:pt x="239" y="2"/>
                  </a:lnTo>
                  <a:lnTo>
                    <a:pt x="166" y="2"/>
                  </a:lnTo>
                  <a:lnTo>
                    <a:pt x="113" y="2"/>
                  </a:lnTo>
                  <a:lnTo>
                    <a:pt x="74" y="2"/>
                  </a:lnTo>
                  <a:lnTo>
                    <a:pt x="47" y="1"/>
                  </a:lnTo>
                  <a:lnTo>
                    <a:pt x="29" y="1"/>
                  </a:lnTo>
                  <a:lnTo>
                    <a:pt x="17" y="1"/>
                  </a:lnTo>
                  <a:lnTo>
                    <a:pt x="10" y="1"/>
                  </a:lnTo>
                  <a:lnTo>
                    <a:pt x="5" y="1"/>
                  </a:lnTo>
                  <a:lnTo>
                    <a:pt x="3" y="1"/>
                  </a:lnTo>
                  <a:lnTo>
                    <a:pt x="2" y="1"/>
                  </a:lnTo>
                  <a:lnTo>
                    <a:pt x="1" y="1"/>
                  </a:lnTo>
                  <a:lnTo>
                    <a:pt x="0" y="1"/>
                  </a:lnTo>
                  <a:lnTo>
                    <a:pt x="1" y="1"/>
                  </a:lnTo>
                  <a:lnTo>
                    <a:pt x="2" y="1"/>
                  </a:lnTo>
                  <a:lnTo>
                    <a:pt x="3" y="1"/>
                  </a:lnTo>
                  <a:lnTo>
                    <a:pt x="5" y="1"/>
                  </a:lnTo>
                  <a:lnTo>
                    <a:pt x="10" y="1"/>
                  </a:lnTo>
                  <a:lnTo>
                    <a:pt x="17" y="1"/>
                  </a:lnTo>
                  <a:lnTo>
                    <a:pt x="29" y="1"/>
                  </a:lnTo>
                  <a:lnTo>
                    <a:pt x="47" y="1"/>
                  </a:lnTo>
                  <a:lnTo>
                    <a:pt x="74" y="1"/>
                  </a:lnTo>
                  <a:lnTo>
                    <a:pt x="113" y="1"/>
                  </a:lnTo>
                  <a:lnTo>
                    <a:pt x="166" y="1"/>
                  </a:lnTo>
                  <a:lnTo>
                    <a:pt x="239" y="1"/>
                  </a:lnTo>
                  <a:lnTo>
                    <a:pt x="334" y="0"/>
                  </a:lnTo>
                  <a:lnTo>
                    <a:pt x="455" y="0"/>
                  </a:lnTo>
                  <a:lnTo>
                    <a:pt x="605" y="0"/>
                  </a:lnTo>
                  <a:lnTo>
                    <a:pt x="786" y="0"/>
                  </a:lnTo>
                  <a:lnTo>
                    <a:pt x="999" y="0"/>
                  </a:lnTo>
                  <a:lnTo>
                    <a:pt x="1243" y="0"/>
                  </a:lnTo>
                  <a:lnTo>
                    <a:pt x="1513" y="0"/>
                  </a:lnTo>
                  <a:lnTo>
                    <a:pt x="1803" y="1"/>
                  </a:lnTo>
                  <a:lnTo>
                    <a:pt x="2106" y="1"/>
                  </a:lnTo>
                  <a:lnTo>
                    <a:pt x="2408" y="1"/>
                  </a:lnTo>
                  <a:lnTo>
                    <a:pt x="2697" y="1"/>
                  </a:lnTo>
                  <a:lnTo>
                    <a:pt x="2960" y="1"/>
                  </a:lnTo>
                  <a:lnTo>
                    <a:pt x="3182" y="1"/>
                  </a:lnTo>
                  <a:lnTo>
                    <a:pt x="3351" y="1"/>
                  </a:lnTo>
                  <a:lnTo>
                    <a:pt x="3457" y="1"/>
                  </a:lnTo>
                  <a:lnTo>
                    <a:pt x="3492" y="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1" name="Freeform 34"/>
            <p:cNvSpPr>
              <a:spLocks/>
            </p:cNvSpPr>
            <p:nvPr/>
          </p:nvSpPr>
          <p:spPr bwMode="auto">
            <a:xfrm flipV="1">
              <a:off x="3224" y="2498"/>
              <a:ext cx="1540" cy="1"/>
            </a:xfrm>
            <a:custGeom>
              <a:avLst/>
              <a:gdLst>
                <a:gd name="T0" fmla="*/ 32 w 3346"/>
                <a:gd name="T1" fmla="*/ 0 h 3"/>
                <a:gd name="T2" fmla="*/ 32 w 3346"/>
                <a:gd name="T3" fmla="*/ 0 h 3"/>
                <a:gd name="T4" fmla="*/ 30 w 3346"/>
                <a:gd name="T5" fmla="*/ 0 h 3"/>
                <a:gd name="T6" fmla="*/ 29 w 3346"/>
                <a:gd name="T7" fmla="*/ 0 h 3"/>
                <a:gd name="T8" fmla="*/ 27 w 3346"/>
                <a:gd name="T9" fmla="*/ 0 h 3"/>
                <a:gd name="T10" fmla="*/ 24 w 3346"/>
                <a:gd name="T11" fmla="*/ 0 h 3"/>
                <a:gd name="T12" fmla="*/ 22 w 3346"/>
                <a:gd name="T13" fmla="*/ 0 h 3"/>
                <a:gd name="T14" fmla="*/ 19 w 3346"/>
                <a:gd name="T15" fmla="*/ 0 h 3"/>
                <a:gd name="T16" fmla="*/ 16 w 3346"/>
                <a:gd name="T17" fmla="*/ 0 h 3"/>
                <a:gd name="T18" fmla="*/ 14 w 3346"/>
                <a:gd name="T19" fmla="*/ 0 h 3"/>
                <a:gd name="T20" fmla="*/ 11 w 3346"/>
                <a:gd name="T21" fmla="*/ 0 h 3"/>
                <a:gd name="T22" fmla="*/ 9 w 3346"/>
                <a:gd name="T23" fmla="*/ 0 h 3"/>
                <a:gd name="T24" fmla="*/ 7 w 3346"/>
                <a:gd name="T25" fmla="*/ 0 h 3"/>
                <a:gd name="T26" fmla="*/ 6 w 3346"/>
                <a:gd name="T27" fmla="*/ 0 h 3"/>
                <a:gd name="T28" fmla="*/ 4 w 3346"/>
                <a:gd name="T29" fmla="*/ 0 h 3"/>
                <a:gd name="T30" fmla="*/ 3 w 3346"/>
                <a:gd name="T31" fmla="*/ 0 h 3"/>
                <a:gd name="T32" fmla="*/ 2 w 3346"/>
                <a:gd name="T33" fmla="*/ 0 h 3"/>
                <a:gd name="T34" fmla="*/ 1 w 3346"/>
                <a:gd name="T35" fmla="*/ 0 h 3"/>
                <a:gd name="T36" fmla="*/ 1 w 3346"/>
                <a:gd name="T37" fmla="*/ 0 h 3"/>
                <a:gd name="T38" fmla="*/ 0 w 3346"/>
                <a:gd name="T39" fmla="*/ 0 h 3"/>
                <a:gd name="T40" fmla="*/ 0 w 3346"/>
                <a:gd name="T41" fmla="*/ 0 h 3"/>
                <a:gd name="T42" fmla="*/ 0 w 3346"/>
                <a:gd name="T43" fmla="*/ 0 h 3"/>
                <a:gd name="T44" fmla="*/ 0 w 3346"/>
                <a:gd name="T45" fmla="*/ 0 h 3"/>
                <a:gd name="T46" fmla="*/ 0 w 3346"/>
                <a:gd name="T47" fmla="*/ 0 h 3"/>
                <a:gd name="T48" fmla="*/ 0 w 3346"/>
                <a:gd name="T49" fmla="*/ 0 h 3"/>
                <a:gd name="T50" fmla="*/ 0 w 3346"/>
                <a:gd name="T51" fmla="*/ 0 h 3"/>
                <a:gd name="T52" fmla="*/ 0 w 3346"/>
                <a:gd name="T53" fmla="*/ 0 h 3"/>
                <a:gd name="T54" fmla="*/ 0 w 3346"/>
                <a:gd name="T55" fmla="*/ 0 h 3"/>
                <a:gd name="T56" fmla="*/ 0 w 3346"/>
                <a:gd name="T57" fmla="*/ 0 h 3"/>
                <a:gd name="T58" fmla="*/ 0 w 3346"/>
                <a:gd name="T59" fmla="*/ 0 h 3"/>
                <a:gd name="T60" fmla="*/ 0 w 3346"/>
                <a:gd name="T61" fmla="*/ 0 h 3"/>
                <a:gd name="T62" fmla="*/ 0 w 3346"/>
                <a:gd name="T63" fmla="*/ 0 h 3"/>
                <a:gd name="T64" fmla="*/ 0 w 3346"/>
                <a:gd name="T65" fmla="*/ 0 h 3"/>
                <a:gd name="T66" fmla="*/ 0 w 3346"/>
                <a:gd name="T67" fmla="*/ 0 h 3"/>
                <a:gd name="T68" fmla="*/ 0 w 3346"/>
                <a:gd name="T69" fmla="*/ 0 h 3"/>
                <a:gd name="T70" fmla="*/ 0 w 3346"/>
                <a:gd name="T71" fmla="*/ 0 h 3"/>
                <a:gd name="T72" fmla="*/ 0 w 3346"/>
                <a:gd name="T73" fmla="*/ 0 h 3"/>
                <a:gd name="T74" fmla="*/ 0 w 3346"/>
                <a:gd name="T75" fmla="*/ 0 h 3"/>
                <a:gd name="T76" fmla="*/ 0 w 3346"/>
                <a:gd name="T77" fmla="*/ 0 h 3"/>
                <a:gd name="T78" fmla="*/ 0 w 3346"/>
                <a:gd name="T79" fmla="*/ 0 h 3"/>
                <a:gd name="T80" fmla="*/ 0 w 3346"/>
                <a:gd name="T81" fmla="*/ 0 h 3"/>
                <a:gd name="T82" fmla="*/ 0 w 3346"/>
                <a:gd name="T83" fmla="*/ 0 h 3"/>
                <a:gd name="T84" fmla="*/ 1 w 3346"/>
                <a:gd name="T85" fmla="*/ 0 h 3"/>
                <a:gd name="T86" fmla="*/ 1 w 3346"/>
                <a:gd name="T87" fmla="*/ 0 h 3"/>
                <a:gd name="T88" fmla="*/ 2 w 3346"/>
                <a:gd name="T89" fmla="*/ 0 h 3"/>
                <a:gd name="T90" fmla="*/ 3 w 3346"/>
                <a:gd name="T91" fmla="*/ 0 h 3"/>
                <a:gd name="T92" fmla="*/ 4 w 3346"/>
                <a:gd name="T93" fmla="*/ 0 h 3"/>
                <a:gd name="T94" fmla="*/ 6 w 3346"/>
                <a:gd name="T95" fmla="*/ 0 h 3"/>
                <a:gd name="T96" fmla="*/ 7 w 3346"/>
                <a:gd name="T97" fmla="*/ 0 h 3"/>
                <a:gd name="T98" fmla="*/ 9 w 3346"/>
                <a:gd name="T99" fmla="*/ 0 h 3"/>
                <a:gd name="T100" fmla="*/ 11 w 3346"/>
                <a:gd name="T101" fmla="*/ 0 h 3"/>
                <a:gd name="T102" fmla="*/ 14 w 3346"/>
                <a:gd name="T103" fmla="*/ 0 h 3"/>
                <a:gd name="T104" fmla="*/ 16 w 3346"/>
                <a:gd name="T105" fmla="*/ 0 h 3"/>
                <a:gd name="T106" fmla="*/ 19 w 3346"/>
                <a:gd name="T107" fmla="*/ 0 h 3"/>
                <a:gd name="T108" fmla="*/ 22 w 3346"/>
                <a:gd name="T109" fmla="*/ 0 h 3"/>
                <a:gd name="T110" fmla="*/ 24 w 3346"/>
                <a:gd name="T111" fmla="*/ 0 h 3"/>
                <a:gd name="T112" fmla="*/ 27 w 3346"/>
                <a:gd name="T113" fmla="*/ 0 h 3"/>
                <a:gd name="T114" fmla="*/ 29 w 3346"/>
                <a:gd name="T115" fmla="*/ 0 h 3"/>
                <a:gd name="T116" fmla="*/ 30 w 3346"/>
                <a:gd name="T117" fmla="*/ 0 h 3"/>
                <a:gd name="T118" fmla="*/ 32 w 3346"/>
                <a:gd name="T119" fmla="*/ 0 h 3"/>
                <a:gd name="T120" fmla="*/ 32 w 3346"/>
                <a:gd name="T121" fmla="*/ 0 h 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6" h="3">
                  <a:moveTo>
                    <a:pt x="3346" y="2"/>
                  </a:moveTo>
                  <a:lnTo>
                    <a:pt x="3312" y="2"/>
                  </a:lnTo>
                  <a:lnTo>
                    <a:pt x="3211" y="2"/>
                  </a:lnTo>
                  <a:lnTo>
                    <a:pt x="3049" y="2"/>
                  </a:lnTo>
                  <a:lnTo>
                    <a:pt x="2836" y="2"/>
                  </a:lnTo>
                  <a:lnTo>
                    <a:pt x="2584" y="3"/>
                  </a:lnTo>
                  <a:lnTo>
                    <a:pt x="2307" y="3"/>
                  </a:lnTo>
                  <a:lnTo>
                    <a:pt x="2017" y="3"/>
                  </a:lnTo>
                  <a:lnTo>
                    <a:pt x="1728" y="3"/>
                  </a:lnTo>
                  <a:lnTo>
                    <a:pt x="1449" y="3"/>
                  </a:lnTo>
                  <a:lnTo>
                    <a:pt x="1190" y="3"/>
                  </a:lnTo>
                  <a:lnTo>
                    <a:pt x="957" y="3"/>
                  </a:lnTo>
                  <a:lnTo>
                    <a:pt x="753" y="3"/>
                  </a:lnTo>
                  <a:lnTo>
                    <a:pt x="579" y="3"/>
                  </a:lnTo>
                  <a:lnTo>
                    <a:pt x="435" y="3"/>
                  </a:lnTo>
                  <a:lnTo>
                    <a:pt x="319" y="3"/>
                  </a:lnTo>
                  <a:lnTo>
                    <a:pt x="228" y="3"/>
                  </a:lnTo>
                  <a:lnTo>
                    <a:pt x="159" y="3"/>
                  </a:lnTo>
                  <a:lnTo>
                    <a:pt x="107" y="2"/>
                  </a:lnTo>
                  <a:lnTo>
                    <a:pt x="70" y="2"/>
                  </a:lnTo>
                  <a:lnTo>
                    <a:pt x="44" y="2"/>
                  </a:lnTo>
                  <a:lnTo>
                    <a:pt x="27" y="2"/>
                  </a:lnTo>
                  <a:lnTo>
                    <a:pt x="15" y="2"/>
                  </a:lnTo>
                  <a:lnTo>
                    <a:pt x="8" y="2"/>
                  </a:lnTo>
                  <a:lnTo>
                    <a:pt x="4" y="2"/>
                  </a:lnTo>
                  <a:lnTo>
                    <a:pt x="2" y="2"/>
                  </a:lnTo>
                  <a:lnTo>
                    <a:pt x="1" y="2"/>
                  </a:lnTo>
                  <a:lnTo>
                    <a:pt x="0" y="2"/>
                  </a:lnTo>
                  <a:lnTo>
                    <a:pt x="1" y="2"/>
                  </a:lnTo>
                  <a:lnTo>
                    <a:pt x="2" y="2"/>
                  </a:lnTo>
                  <a:lnTo>
                    <a:pt x="4" y="2"/>
                  </a:lnTo>
                  <a:lnTo>
                    <a:pt x="8" y="2"/>
                  </a:lnTo>
                  <a:lnTo>
                    <a:pt x="15" y="2"/>
                  </a:lnTo>
                  <a:lnTo>
                    <a:pt x="27" y="2"/>
                  </a:lnTo>
                  <a:lnTo>
                    <a:pt x="44" y="1"/>
                  </a:lnTo>
                  <a:lnTo>
                    <a:pt x="70" y="1"/>
                  </a:lnTo>
                  <a:lnTo>
                    <a:pt x="107" y="1"/>
                  </a:lnTo>
                  <a:lnTo>
                    <a:pt x="158" y="1"/>
                  </a:lnTo>
                  <a:lnTo>
                    <a:pt x="228" y="1"/>
                  </a:lnTo>
                  <a:lnTo>
                    <a:pt x="319" y="1"/>
                  </a:lnTo>
                  <a:lnTo>
                    <a:pt x="435" y="0"/>
                  </a:lnTo>
                  <a:lnTo>
                    <a:pt x="579" y="0"/>
                  </a:lnTo>
                  <a:lnTo>
                    <a:pt x="753" y="0"/>
                  </a:lnTo>
                  <a:lnTo>
                    <a:pt x="957" y="0"/>
                  </a:lnTo>
                  <a:lnTo>
                    <a:pt x="1190" y="0"/>
                  </a:lnTo>
                  <a:lnTo>
                    <a:pt x="1449" y="1"/>
                  </a:lnTo>
                  <a:lnTo>
                    <a:pt x="1727" y="1"/>
                  </a:lnTo>
                  <a:lnTo>
                    <a:pt x="2017" y="1"/>
                  </a:lnTo>
                  <a:lnTo>
                    <a:pt x="2307" y="1"/>
                  </a:lnTo>
                  <a:lnTo>
                    <a:pt x="2584" y="1"/>
                  </a:lnTo>
                  <a:lnTo>
                    <a:pt x="2836" y="2"/>
                  </a:lnTo>
                  <a:lnTo>
                    <a:pt x="3049" y="2"/>
                  </a:lnTo>
                  <a:lnTo>
                    <a:pt x="3211" y="2"/>
                  </a:lnTo>
                  <a:lnTo>
                    <a:pt x="3312" y="2"/>
                  </a:lnTo>
                  <a:lnTo>
                    <a:pt x="3346" y="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2" name="Freeform 35"/>
            <p:cNvSpPr>
              <a:spLocks/>
            </p:cNvSpPr>
            <p:nvPr/>
          </p:nvSpPr>
          <p:spPr bwMode="auto">
            <a:xfrm flipV="1">
              <a:off x="3289" y="2456"/>
              <a:ext cx="1435" cy="2"/>
            </a:xfrm>
            <a:custGeom>
              <a:avLst/>
              <a:gdLst>
                <a:gd name="T0" fmla="*/ 29 w 3118"/>
                <a:gd name="T1" fmla="*/ 1 h 4"/>
                <a:gd name="T2" fmla="*/ 29 w 3118"/>
                <a:gd name="T3" fmla="*/ 1 h 4"/>
                <a:gd name="T4" fmla="*/ 29 w 3118"/>
                <a:gd name="T5" fmla="*/ 1 h 4"/>
                <a:gd name="T6" fmla="*/ 27 w 3118"/>
                <a:gd name="T7" fmla="*/ 1 h 4"/>
                <a:gd name="T8" fmla="*/ 25 w 3118"/>
                <a:gd name="T9" fmla="*/ 1 h 4"/>
                <a:gd name="T10" fmla="*/ 23 w 3118"/>
                <a:gd name="T11" fmla="*/ 1 h 4"/>
                <a:gd name="T12" fmla="*/ 20 w 3118"/>
                <a:gd name="T13" fmla="*/ 1 h 4"/>
                <a:gd name="T14" fmla="*/ 18 w 3118"/>
                <a:gd name="T15" fmla="*/ 1 h 4"/>
                <a:gd name="T16" fmla="*/ 15 w 3118"/>
                <a:gd name="T17" fmla="*/ 1 h 4"/>
                <a:gd name="T18" fmla="*/ 13 w 3118"/>
                <a:gd name="T19" fmla="*/ 1 h 4"/>
                <a:gd name="T20" fmla="*/ 11 w 3118"/>
                <a:gd name="T21" fmla="*/ 1 h 4"/>
                <a:gd name="T22" fmla="*/ 8 w 3118"/>
                <a:gd name="T23" fmla="*/ 1 h 4"/>
                <a:gd name="T24" fmla="*/ 7 w 3118"/>
                <a:gd name="T25" fmla="*/ 1 h 4"/>
                <a:gd name="T26" fmla="*/ 5 w 3118"/>
                <a:gd name="T27" fmla="*/ 1 h 4"/>
                <a:gd name="T28" fmla="*/ 4 w 3118"/>
                <a:gd name="T29" fmla="*/ 1 h 4"/>
                <a:gd name="T30" fmla="*/ 3 w 3118"/>
                <a:gd name="T31" fmla="*/ 1 h 4"/>
                <a:gd name="T32" fmla="*/ 2 w 3118"/>
                <a:gd name="T33" fmla="*/ 1 h 4"/>
                <a:gd name="T34" fmla="*/ 1 w 3118"/>
                <a:gd name="T35" fmla="*/ 1 h 4"/>
                <a:gd name="T36" fmla="*/ 1 w 3118"/>
                <a:gd name="T37" fmla="*/ 1 h 4"/>
                <a:gd name="T38" fmla="*/ 0 w 3118"/>
                <a:gd name="T39" fmla="*/ 1 h 4"/>
                <a:gd name="T40" fmla="*/ 0 w 3118"/>
                <a:gd name="T41" fmla="*/ 1 h 4"/>
                <a:gd name="T42" fmla="*/ 0 w 3118"/>
                <a:gd name="T43" fmla="*/ 1 h 4"/>
                <a:gd name="T44" fmla="*/ 0 w 3118"/>
                <a:gd name="T45" fmla="*/ 1 h 4"/>
                <a:gd name="T46" fmla="*/ 0 w 3118"/>
                <a:gd name="T47" fmla="*/ 1 h 4"/>
                <a:gd name="T48" fmla="*/ 0 w 3118"/>
                <a:gd name="T49" fmla="*/ 1 h 4"/>
                <a:gd name="T50" fmla="*/ 0 w 3118"/>
                <a:gd name="T51" fmla="*/ 1 h 4"/>
                <a:gd name="T52" fmla="*/ 0 w 3118"/>
                <a:gd name="T53" fmla="*/ 1 h 4"/>
                <a:gd name="T54" fmla="*/ 0 w 3118"/>
                <a:gd name="T55" fmla="*/ 1 h 4"/>
                <a:gd name="T56" fmla="*/ 0 w 3118"/>
                <a:gd name="T57" fmla="*/ 1 h 4"/>
                <a:gd name="T58" fmla="*/ 0 w 3118"/>
                <a:gd name="T59" fmla="*/ 1 h 4"/>
                <a:gd name="T60" fmla="*/ 0 w 3118"/>
                <a:gd name="T61" fmla="*/ 1 h 4"/>
                <a:gd name="T62" fmla="*/ 0 w 3118"/>
                <a:gd name="T63" fmla="*/ 1 h 4"/>
                <a:gd name="T64" fmla="*/ 0 w 3118"/>
                <a:gd name="T65" fmla="*/ 1 h 4"/>
                <a:gd name="T66" fmla="*/ 0 w 3118"/>
                <a:gd name="T67" fmla="*/ 1 h 4"/>
                <a:gd name="T68" fmla="*/ 0 w 3118"/>
                <a:gd name="T69" fmla="*/ 1 h 4"/>
                <a:gd name="T70" fmla="*/ 0 w 3118"/>
                <a:gd name="T71" fmla="*/ 1 h 4"/>
                <a:gd name="T72" fmla="*/ 0 w 3118"/>
                <a:gd name="T73" fmla="*/ 1 h 4"/>
                <a:gd name="T74" fmla="*/ 0 w 3118"/>
                <a:gd name="T75" fmla="*/ 1 h 4"/>
                <a:gd name="T76" fmla="*/ 0 w 3118"/>
                <a:gd name="T77" fmla="*/ 1 h 4"/>
                <a:gd name="T78" fmla="*/ 0 w 3118"/>
                <a:gd name="T79" fmla="*/ 1 h 4"/>
                <a:gd name="T80" fmla="*/ 0 w 3118"/>
                <a:gd name="T81" fmla="*/ 1 h 4"/>
                <a:gd name="T82" fmla="*/ 0 w 3118"/>
                <a:gd name="T83" fmla="*/ 1 h 4"/>
                <a:gd name="T84" fmla="*/ 1 w 3118"/>
                <a:gd name="T85" fmla="*/ 1 h 4"/>
                <a:gd name="T86" fmla="*/ 1 w 3118"/>
                <a:gd name="T87" fmla="*/ 1 h 4"/>
                <a:gd name="T88" fmla="*/ 2 w 3118"/>
                <a:gd name="T89" fmla="*/ 1 h 4"/>
                <a:gd name="T90" fmla="*/ 3 w 3118"/>
                <a:gd name="T91" fmla="*/ 0 h 4"/>
                <a:gd name="T92" fmla="*/ 4 w 3118"/>
                <a:gd name="T93" fmla="*/ 0 h 4"/>
                <a:gd name="T94" fmla="*/ 5 w 3118"/>
                <a:gd name="T95" fmla="*/ 0 h 4"/>
                <a:gd name="T96" fmla="*/ 7 w 3118"/>
                <a:gd name="T97" fmla="*/ 0 h 4"/>
                <a:gd name="T98" fmla="*/ 8 w 3118"/>
                <a:gd name="T99" fmla="*/ 0 h 4"/>
                <a:gd name="T100" fmla="*/ 11 w 3118"/>
                <a:gd name="T101" fmla="*/ 0 h 4"/>
                <a:gd name="T102" fmla="*/ 13 w 3118"/>
                <a:gd name="T103" fmla="*/ 0 h 4"/>
                <a:gd name="T104" fmla="*/ 15 w 3118"/>
                <a:gd name="T105" fmla="*/ 1 h 4"/>
                <a:gd name="T106" fmla="*/ 18 w 3118"/>
                <a:gd name="T107" fmla="*/ 1 h 4"/>
                <a:gd name="T108" fmla="*/ 20 w 3118"/>
                <a:gd name="T109" fmla="*/ 1 h 4"/>
                <a:gd name="T110" fmla="*/ 23 w 3118"/>
                <a:gd name="T111" fmla="*/ 1 h 4"/>
                <a:gd name="T112" fmla="*/ 25 w 3118"/>
                <a:gd name="T113" fmla="*/ 1 h 4"/>
                <a:gd name="T114" fmla="*/ 27 w 3118"/>
                <a:gd name="T115" fmla="*/ 1 h 4"/>
                <a:gd name="T116" fmla="*/ 29 w 3118"/>
                <a:gd name="T117" fmla="*/ 1 h 4"/>
                <a:gd name="T118" fmla="*/ 29 w 3118"/>
                <a:gd name="T119" fmla="*/ 1 h 4"/>
                <a:gd name="T120" fmla="*/ 29 w 3118"/>
                <a:gd name="T121" fmla="*/ 1 h 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18" h="4">
                  <a:moveTo>
                    <a:pt x="3118" y="2"/>
                  </a:moveTo>
                  <a:lnTo>
                    <a:pt x="3085" y="2"/>
                  </a:lnTo>
                  <a:lnTo>
                    <a:pt x="2991" y="2"/>
                  </a:lnTo>
                  <a:lnTo>
                    <a:pt x="2841" y="2"/>
                  </a:lnTo>
                  <a:lnTo>
                    <a:pt x="2642" y="3"/>
                  </a:lnTo>
                  <a:lnTo>
                    <a:pt x="2408" y="3"/>
                  </a:lnTo>
                  <a:lnTo>
                    <a:pt x="2150" y="3"/>
                  </a:lnTo>
                  <a:lnTo>
                    <a:pt x="1880" y="3"/>
                  </a:lnTo>
                  <a:lnTo>
                    <a:pt x="1610" y="3"/>
                  </a:lnTo>
                  <a:lnTo>
                    <a:pt x="1351" y="3"/>
                  </a:lnTo>
                  <a:lnTo>
                    <a:pt x="1110" y="4"/>
                  </a:lnTo>
                  <a:lnTo>
                    <a:pt x="892" y="4"/>
                  </a:lnTo>
                  <a:lnTo>
                    <a:pt x="702" y="4"/>
                  </a:lnTo>
                  <a:lnTo>
                    <a:pt x="540" y="3"/>
                  </a:lnTo>
                  <a:lnTo>
                    <a:pt x="406" y="3"/>
                  </a:lnTo>
                  <a:lnTo>
                    <a:pt x="298" y="3"/>
                  </a:lnTo>
                  <a:lnTo>
                    <a:pt x="213" y="3"/>
                  </a:lnTo>
                  <a:lnTo>
                    <a:pt x="149" y="3"/>
                  </a:lnTo>
                  <a:lnTo>
                    <a:pt x="101" y="3"/>
                  </a:lnTo>
                  <a:lnTo>
                    <a:pt x="66" y="3"/>
                  </a:lnTo>
                  <a:lnTo>
                    <a:pt x="42" y="2"/>
                  </a:lnTo>
                  <a:lnTo>
                    <a:pt x="26" y="2"/>
                  </a:lnTo>
                  <a:lnTo>
                    <a:pt x="15" y="2"/>
                  </a:lnTo>
                  <a:lnTo>
                    <a:pt x="9" y="2"/>
                  </a:lnTo>
                  <a:lnTo>
                    <a:pt x="5" y="2"/>
                  </a:lnTo>
                  <a:lnTo>
                    <a:pt x="3" y="2"/>
                  </a:lnTo>
                  <a:lnTo>
                    <a:pt x="1" y="2"/>
                  </a:lnTo>
                  <a:lnTo>
                    <a:pt x="0" y="2"/>
                  </a:lnTo>
                  <a:lnTo>
                    <a:pt x="1" y="2"/>
                  </a:lnTo>
                  <a:lnTo>
                    <a:pt x="3" y="2"/>
                  </a:lnTo>
                  <a:lnTo>
                    <a:pt x="5" y="2"/>
                  </a:lnTo>
                  <a:lnTo>
                    <a:pt x="9" y="2"/>
                  </a:lnTo>
                  <a:lnTo>
                    <a:pt x="15" y="2"/>
                  </a:lnTo>
                  <a:lnTo>
                    <a:pt x="26" y="2"/>
                  </a:lnTo>
                  <a:lnTo>
                    <a:pt x="42" y="1"/>
                  </a:lnTo>
                  <a:lnTo>
                    <a:pt x="66" y="1"/>
                  </a:lnTo>
                  <a:lnTo>
                    <a:pt x="100" y="1"/>
                  </a:lnTo>
                  <a:lnTo>
                    <a:pt x="148" y="1"/>
                  </a:lnTo>
                  <a:lnTo>
                    <a:pt x="213" y="1"/>
                  </a:lnTo>
                  <a:lnTo>
                    <a:pt x="298" y="0"/>
                  </a:lnTo>
                  <a:lnTo>
                    <a:pt x="406" y="0"/>
                  </a:lnTo>
                  <a:lnTo>
                    <a:pt x="540" y="0"/>
                  </a:lnTo>
                  <a:lnTo>
                    <a:pt x="702" y="0"/>
                  </a:lnTo>
                  <a:lnTo>
                    <a:pt x="892" y="0"/>
                  </a:lnTo>
                  <a:lnTo>
                    <a:pt x="1109" y="0"/>
                  </a:lnTo>
                  <a:lnTo>
                    <a:pt x="1350" y="0"/>
                  </a:lnTo>
                  <a:lnTo>
                    <a:pt x="1610" y="1"/>
                  </a:lnTo>
                  <a:lnTo>
                    <a:pt x="1879" y="1"/>
                  </a:lnTo>
                  <a:lnTo>
                    <a:pt x="2149" y="1"/>
                  </a:lnTo>
                  <a:lnTo>
                    <a:pt x="2408" y="2"/>
                  </a:lnTo>
                  <a:lnTo>
                    <a:pt x="2642" y="2"/>
                  </a:lnTo>
                  <a:lnTo>
                    <a:pt x="2840" y="2"/>
                  </a:lnTo>
                  <a:lnTo>
                    <a:pt x="2991" y="2"/>
                  </a:lnTo>
                  <a:lnTo>
                    <a:pt x="3085" y="2"/>
                  </a:lnTo>
                  <a:lnTo>
                    <a:pt x="3118" y="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3" name="Freeform 36"/>
            <p:cNvSpPr>
              <a:spLocks/>
            </p:cNvSpPr>
            <p:nvPr/>
          </p:nvSpPr>
          <p:spPr bwMode="auto">
            <a:xfrm flipV="1">
              <a:off x="3374" y="2411"/>
              <a:ext cx="1299" cy="2"/>
            </a:xfrm>
            <a:custGeom>
              <a:avLst/>
              <a:gdLst>
                <a:gd name="T0" fmla="*/ 27 w 2823"/>
                <a:gd name="T1" fmla="*/ 1 h 4"/>
                <a:gd name="T2" fmla="*/ 27 w 2823"/>
                <a:gd name="T3" fmla="*/ 1 h 4"/>
                <a:gd name="T4" fmla="*/ 26 w 2823"/>
                <a:gd name="T5" fmla="*/ 1 h 4"/>
                <a:gd name="T6" fmla="*/ 24 w 2823"/>
                <a:gd name="T7" fmla="*/ 1 h 4"/>
                <a:gd name="T8" fmla="*/ 23 w 2823"/>
                <a:gd name="T9" fmla="*/ 1 h 4"/>
                <a:gd name="T10" fmla="*/ 21 w 2823"/>
                <a:gd name="T11" fmla="*/ 1 h 4"/>
                <a:gd name="T12" fmla="*/ 18 w 2823"/>
                <a:gd name="T13" fmla="*/ 1 h 4"/>
                <a:gd name="T14" fmla="*/ 16 w 2823"/>
                <a:gd name="T15" fmla="*/ 1 h 4"/>
                <a:gd name="T16" fmla="*/ 14 w 2823"/>
                <a:gd name="T17" fmla="*/ 1 h 4"/>
                <a:gd name="T18" fmla="*/ 12 w 2823"/>
                <a:gd name="T19" fmla="*/ 1 h 4"/>
                <a:gd name="T20" fmla="*/ 10 w 2823"/>
                <a:gd name="T21" fmla="*/ 1 h 4"/>
                <a:gd name="T22" fmla="*/ 8 w 2823"/>
                <a:gd name="T23" fmla="*/ 1 h 4"/>
                <a:gd name="T24" fmla="*/ 6 w 2823"/>
                <a:gd name="T25" fmla="*/ 1 h 4"/>
                <a:gd name="T26" fmla="*/ 5 w 2823"/>
                <a:gd name="T27" fmla="*/ 1 h 4"/>
                <a:gd name="T28" fmla="*/ 4 w 2823"/>
                <a:gd name="T29" fmla="*/ 1 h 4"/>
                <a:gd name="T30" fmla="*/ 3 w 2823"/>
                <a:gd name="T31" fmla="*/ 1 h 4"/>
                <a:gd name="T32" fmla="*/ 2 w 2823"/>
                <a:gd name="T33" fmla="*/ 1 h 4"/>
                <a:gd name="T34" fmla="*/ 1 w 2823"/>
                <a:gd name="T35" fmla="*/ 1 h 4"/>
                <a:gd name="T36" fmla="*/ 1 w 2823"/>
                <a:gd name="T37" fmla="*/ 1 h 4"/>
                <a:gd name="T38" fmla="*/ 0 w 2823"/>
                <a:gd name="T39" fmla="*/ 1 h 4"/>
                <a:gd name="T40" fmla="*/ 0 w 2823"/>
                <a:gd name="T41" fmla="*/ 1 h 4"/>
                <a:gd name="T42" fmla="*/ 0 w 2823"/>
                <a:gd name="T43" fmla="*/ 1 h 4"/>
                <a:gd name="T44" fmla="*/ 0 w 2823"/>
                <a:gd name="T45" fmla="*/ 1 h 4"/>
                <a:gd name="T46" fmla="*/ 0 w 2823"/>
                <a:gd name="T47" fmla="*/ 1 h 4"/>
                <a:gd name="T48" fmla="*/ 0 w 2823"/>
                <a:gd name="T49" fmla="*/ 1 h 4"/>
                <a:gd name="T50" fmla="*/ 0 w 2823"/>
                <a:gd name="T51" fmla="*/ 1 h 4"/>
                <a:gd name="T52" fmla="*/ 0 w 2823"/>
                <a:gd name="T53" fmla="*/ 1 h 4"/>
                <a:gd name="T54" fmla="*/ 0 w 2823"/>
                <a:gd name="T55" fmla="*/ 1 h 4"/>
                <a:gd name="T56" fmla="*/ 0 w 2823"/>
                <a:gd name="T57" fmla="*/ 1 h 4"/>
                <a:gd name="T58" fmla="*/ 0 w 2823"/>
                <a:gd name="T59" fmla="*/ 1 h 4"/>
                <a:gd name="T60" fmla="*/ 0 w 2823"/>
                <a:gd name="T61" fmla="*/ 1 h 4"/>
                <a:gd name="T62" fmla="*/ 0 w 2823"/>
                <a:gd name="T63" fmla="*/ 1 h 4"/>
                <a:gd name="T64" fmla="*/ 0 w 2823"/>
                <a:gd name="T65" fmla="*/ 1 h 4"/>
                <a:gd name="T66" fmla="*/ 0 w 2823"/>
                <a:gd name="T67" fmla="*/ 1 h 4"/>
                <a:gd name="T68" fmla="*/ 0 w 2823"/>
                <a:gd name="T69" fmla="*/ 1 h 4"/>
                <a:gd name="T70" fmla="*/ 0 w 2823"/>
                <a:gd name="T71" fmla="*/ 1 h 4"/>
                <a:gd name="T72" fmla="*/ 0 w 2823"/>
                <a:gd name="T73" fmla="*/ 1 h 4"/>
                <a:gd name="T74" fmla="*/ 0 w 2823"/>
                <a:gd name="T75" fmla="*/ 1 h 4"/>
                <a:gd name="T76" fmla="*/ 0 w 2823"/>
                <a:gd name="T77" fmla="*/ 1 h 4"/>
                <a:gd name="T78" fmla="*/ 0 w 2823"/>
                <a:gd name="T79" fmla="*/ 1 h 4"/>
                <a:gd name="T80" fmla="*/ 0 w 2823"/>
                <a:gd name="T81" fmla="*/ 1 h 4"/>
                <a:gd name="T82" fmla="*/ 0 w 2823"/>
                <a:gd name="T83" fmla="*/ 1 h 4"/>
                <a:gd name="T84" fmla="*/ 1 w 2823"/>
                <a:gd name="T85" fmla="*/ 1 h 4"/>
                <a:gd name="T86" fmla="*/ 1 w 2823"/>
                <a:gd name="T87" fmla="*/ 1 h 4"/>
                <a:gd name="T88" fmla="*/ 2 w 2823"/>
                <a:gd name="T89" fmla="*/ 1 h 4"/>
                <a:gd name="T90" fmla="*/ 3 w 2823"/>
                <a:gd name="T91" fmla="*/ 1 h 4"/>
                <a:gd name="T92" fmla="*/ 4 w 2823"/>
                <a:gd name="T93" fmla="*/ 1 h 4"/>
                <a:gd name="T94" fmla="*/ 5 w 2823"/>
                <a:gd name="T95" fmla="*/ 0 h 4"/>
                <a:gd name="T96" fmla="*/ 6 w 2823"/>
                <a:gd name="T97" fmla="*/ 0 h 4"/>
                <a:gd name="T98" fmla="*/ 8 w 2823"/>
                <a:gd name="T99" fmla="*/ 0 h 4"/>
                <a:gd name="T100" fmla="*/ 10 w 2823"/>
                <a:gd name="T101" fmla="*/ 1 h 4"/>
                <a:gd name="T102" fmla="*/ 12 w 2823"/>
                <a:gd name="T103" fmla="*/ 1 h 4"/>
                <a:gd name="T104" fmla="*/ 14 w 2823"/>
                <a:gd name="T105" fmla="*/ 1 h 4"/>
                <a:gd name="T106" fmla="*/ 16 w 2823"/>
                <a:gd name="T107" fmla="*/ 1 h 4"/>
                <a:gd name="T108" fmla="*/ 18 w 2823"/>
                <a:gd name="T109" fmla="*/ 1 h 4"/>
                <a:gd name="T110" fmla="*/ 21 w 2823"/>
                <a:gd name="T111" fmla="*/ 1 h 4"/>
                <a:gd name="T112" fmla="*/ 23 w 2823"/>
                <a:gd name="T113" fmla="*/ 1 h 4"/>
                <a:gd name="T114" fmla="*/ 24 w 2823"/>
                <a:gd name="T115" fmla="*/ 1 h 4"/>
                <a:gd name="T116" fmla="*/ 26 w 2823"/>
                <a:gd name="T117" fmla="*/ 1 h 4"/>
                <a:gd name="T118" fmla="*/ 27 w 2823"/>
                <a:gd name="T119" fmla="*/ 1 h 4"/>
                <a:gd name="T120" fmla="*/ 27 w 2823"/>
                <a:gd name="T121" fmla="*/ 1 h 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23" h="4">
                  <a:moveTo>
                    <a:pt x="2823" y="3"/>
                  </a:moveTo>
                  <a:lnTo>
                    <a:pt x="2794" y="3"/>
                  </a:lnTo>
                  <a:lnTo>
                    <a:pt x="2708" y="3"/>
                  </a:lnTo>
                  <a:lnTo>
                    <a:pt x="2572" y="3"/>
                  </a:lnTo>
                  <a:lnTo>
                    <a:pt x="2393" y="3"/>
                  </a:lnTo>
                  <a:lnTo>
                    <a:pt x="2180" y="4"/>
                  </a:lnTo>
                  <a:lnTo>
                    <a:pt x="1946" y="4"/>
                  </a:lnTo>
                  <a:lnTo>
                    <a:pt x="1702" y="4"/>
                  </a:lnTo>
                  <a:lnTo>
                    <a:pt x="1458" y="4"/>
                  </a:lnTo>
                  <a:lnTo>
                    <a:pt x="1223" y="4"/>
                  </a:lnTo>
                  <a:lnTo>
                    <a:pt x="1005" y="4"/>
                  </a:lnTo>
                  <a:lnTo>
                    <a:pt x="808" y="4"/>
                  </a:lnTo>
                  <a:lnTo>
                    <a:pt x="636" y="4"/>
                  </a:lnTo>
                  <a:lnTo>
                    <a:pt x="489" y="4"/>
                  </a:lnTo>
                  <a:lnTo>
                    <a:pt x="368" y="4"/>
                  </a:lnTo>
                  <a:lnTo>
                    <a:pt x="270" y="4"/>
                  </a:lnTo>
                  <a:lnTo>
                    <a:pt x="193" y="4"/>
                  </a:lnTo>
                  <a:lnTo>
                    <a:pt x="134" y="4"/>
                  </a:lnTo>
                  <a:lnTo>
                    <a:pt x="91" y="3"/>
                  </a:lnTo>
                  <a:lnTo>
                    <a:pt x="60" y="3"/>
                  </a:lnTo>
                  <a:lnTo>
                    <a:pt x="38" y="3"/>
                  </a:lnTo>
                  <a:lnTo>
                    <a:pt x="23" y="3"/>
                  </a:lnTo>
                  <a:lnTo>
                    <a:pt x="14" y="3"/>
                  </a:lnTo>
                  <a:lnTo>
                    <a:pt x="8" y="3"/>
                  </a:lnTo>
                  <a:lnTo>
                    <a:pt x="4" y="3"/>
                  </a:lnTo>
                  <a:lnTo>
                    <a:pt x="2" y="3"/>
                  </a:lnTo>
                  <a:lnTo>
                    <a:pt x="1" y="3"/>
                  </a:lnTo>
                  <a:lnTo>
                    <a:pt x="0" y="3"/>
                  </a:lnTo>
                  <a:lnTo>
                    <a:pt x="1" y="3"/>
                  </a:lnTo>
                  <a:lnTo>
                    <a:pt x="1" y="2"/>
                  </a:lnTo>
                  <a:lnTo>
                    <a:pt x="2" y="2"/>
                  </a:lnTo>
                  <a:lnTo>
                    <a:pt x="4" y="2"/>
                  </a:lnTo>
                  <a:lnTo>
                    <a:pt x="8" y="2"/>
                  </a:lnTo>
                  <a:lnTo>
                    <a:pt x="13" y="2"/>
                  </a:lnTo>
                  <a:lnTo>
                    <a:pt x="23" y="2"/>
                  </a:lnTo>
                  <a:lnTo>
                    <a:pt x="38" y="2"/>
                  </a:lnTo>
                  <a:lnTo>
                    <a:pt x="59" y="2"/>
                  </a:lnTo>
                  <a:lnTo>
                    <a:pt x="91" y="2"/>
                  </a:lnTo>
                  <a:lnTo>
                    <a:pt x="134" y="1"/>
                  </a:lnTo>
                  <a:lnTo>
                    <a:pt x="193" y="1"/>
                  </a:lnTo>
                  <a:lnTo>
                    <a:pt x="269" y="1"/>
                  </a:lnTo>
                  <a:lnTo>
                    <a:pt x="367" y="1"/>
                  </a:lnTo>
                  <a:lnTo>
                    <a:pt x="489" y="0"/>
                  </a:lnTo>
                  <a:lnTo>
                    <a:pt x="635" y="0"/>
                  </a:lnTo>
                  <a:lnTo>
                    <a:pt x="807" y="0"/>
                  </a:lnTo>
                  <a:lnTo>
                    <a:pt x="1004" y="1"/>
                  </a:lnTo>
                  <a:lnTo>
                    <a:pt x="1222" y="1"/>
                  </a:lnTo>
                  <a:lnTo>
                    <a:pt x="1457" y="1"/>
                  </a:lnTo>
                  <a:lnTo>
                    <a:pt x="1701" y="2"/>
                  </a:lnTo>
                  <a:lnTo>
                    <a:pt x="1946" y="2"/>
                  </a:lnTo>
                  <a:lnTo>
                    <a:pt x="2180" y="2"/>
                  </a:lnTo>
                  <a:lnTo>
                    <a:pt x="2392" y="2"/>
                  </a:lnTo>
                  <a:lnTo>
                    <a:pt x="2572" y="2"/>
                  </a:lnTo>
                  <a:lnTo>
                    <a:pt x="2708" y="2"/>
                  </a:lnTo>
                  <a:lnTo>
                    <a:pt x="2794" y="2"/>
                  </a:lnTo>
                  <a:lnTo>
                    <a:pt x="2823"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4" name="Freeform 37"/>
            <p:cNvSpPr>
              <a:spLocks/>
            </p:cNvSpPr>
            <p:nvPr/>
          </p:nvSpPr>
          <p:spPr bwMode="auto">
            <a:xfrm flipV="1">
              <a:off x="3470" y="2360"/>
              <a:ext cx="1146" cy="2"/>
            </a:xfrm>
            <a:custGeom>
              <a:avLst/>
              <a:gdLst>
                <a:gd name="T0" fmla="*/ 23 w 2491"/>
                <a:gd name="T1" fmla="*/ 1 h 4"/>
                <a:gd name="T2" fmla="*/ 23 w 2491"/>
                <a:gd name="T3" fmla="*/ 1 h 4"/>
                <a:gd name="T4" fmla="*/ 23 w 2491"/>
                <a:gd name="T5" fmla="*/ 1 h 4"/>
                <a:gd name="T6" fmla="*/ 22 w 2491"/>
                <a:gd name="T7" fmla="*/ 1 h 4"/>
                <a:gd name="T8" fmla="*/ 20 w 2491"/>
                <a:gd name="T9" fmla="*/ 1 h 4"/>
                <a:gd name="T10" fmla="*/ 18 w 2491"/>
                <a:gd name="T11" fmla="*/ 1 h 4"/>
                <a:gd name="T12" fmla="*/ 16 w 2491"/>
                <a:gd name="T13" fmla="*/ 1 h 4"/>
                <a:gd name="T14" fmla="*/ 14 w 2491"/>
                <a:gd name="T15" fmla="*/ 1 h 4"/>
                <a:gd name="T16" fmla="*/ 12 w 2491"/>
                <a:gd name="T17" fmla="*/ 1 h 4"/>
                <a:gd name="T18" fmla="*/ 10 w 2491"/>
                <a:gd name="T19" fmla="*/ 1 h 4"/>
                <a:gd name="T20" fmla="*/ 8 w 2491"/>
                <a:gd name="T21" fmla="*/ 1 h 4"/>
                <a:gd name="T22" fmla="*/ 7 w 2491"/>
                <a:gd name="T23" fmla="*/ 1 h 4"/>
                <a:gd name="T24" fmla="*/ 6 w 2491"/>
                <a:gd name="T25" fmla="*/ 1 h 4"/>
                <a:gd name="T26" fmla="*/ 4 w 2491"/>
                <a:gd name="T27" fmla="*/ 1 h 4"/>
                <a:gd name="T28" fmla="*/ 3 w 2491"/>
                <a:gd name="T29" fmla="*/ 1 h 4"/>
                <a:gd name="T30" fmla="*/ 2 w 2491"/>
                <a:gd name="T31" fmla="*/ 1 h 4"/>
                <a:gd name="T32" fmla="*/ 2 w 2491"/>
                <a:gd name="T33" fmla="*/ 1 h 4"/>
                <a:gd name="T34" fmla="*/ 1 w 2491"/>
                <a:gd name="T35" fmla="*/ 1 h 4"/>
                <a:gd name="T36" fmla="*/ 1 w 2491"/>
                <a:gd name="T37" fmla="*/ 1 h 4"/>
                <a:gd name="T38" fmla="*/ 0 w 2491"/>
                <a:gd name="T39" fmla="*/ 1 h 4"/>
                <a:gd name="T40" fmla="*/ 0 w 2491"/>
                <a:gd name="T41" fmla="*/ 1 h 4"/>
                <a:gd name="T42" fmla="*/ 0 w 2491"/>
                <a:gd name="T43" fmla="*/ 1 h 4"/>
                <a:gd name="T44" fmla="*/ 0 w 2491"/>
                <a:gd name="T45" fmla="*/ 1 h 4"/>
                <a:gd name="T46" fmla="*/ 0 w 2491"/>
                <a:gd name="T47" fmla="*/ 1 h 4"/>
                <a:gd name="T48" fmla="*/ 0 w 2491"/>
                <a:gd name="T49" fmla="*/ 1 h 4"/>
                <a:gd name="T50" fmla="*/ 0 w 2491"/>
                <a:gd name="T51" fmla="*/ 1 h 4"/>
                <a:gd name="T52" fmla="*/ 0 w 2491"/>
                <a:gd name="T53" fmla="*/ 1 h 4"/>
                <a:gd name="T54" fmla="*/ 0 w 2491"/>
                <a:gd name="T55" fmla="*/ 1 h 4"/>
                <a:gd name="T56" fmla="*/ 0 w 2491"/>
                <a:gd name="T57" fmla="*/ 1 h 4"/>
                <a:gd name="T58" fmla="*/ 0 w 2491"/>
                <a:gd name="T59" fmla="*/ 1 h 4"/>
                <a:gd name="T60" fmla="*/ 0 w 2491"/>
                <a:gd name="T61" fmla="*/ 1 h 4"/>
                <a:gd name="T62" fmla="*/ 0 w 2491"/>
                <a:gd name="T63" fmla="*/ 1 h 4"/>
                <a:gd name="T64" fmla="*/ 0 w 2491"/>
                <a:gd name="T65" fmla="*/ 1 h 4"/>
                <a:gd name="T66" fmla="*/ 0 w 2491"/>
                <a:gd name="T67" fmla="*/ 1 h 4"/>
                <a:gd name="T68" fmla="*/ 0 w 2491"/>
                <a:gd name="T69" fmla="*/ 1 h 4"/>
                <a:gd name="T70" fmla="*/ 0 w 2491"/>
                <a:gd name="T71" fmla="*/ 1 h 4"/>
                <a:gd name="T72" fmla="*/ 0 w 2491"/>
                <a:gd name="T73" fmla="*/ 1 h 4"/>
                <a:gd name="T74" fmla="*/ 0 w 2491"/>
                <a:gd name="T75" fmla="*/ 1 h 4"/>
                <a:gd name="T76" fmla="*/ 0 w 2491"/>
                <a:gd name="T77" fmla="*/ 1 h 4"/>
                <a:gd name="T78" fmla="*/ 0 w 2491"/>
                <a:gd name="T79" fmla="*/ 1 h 4"/>
                <a:gd name="T80" fmla="*/ 0 w 2491"/>
                <a:gd name="T81" fmla="*/ 1 h 4"/>
                <a:gd name="T82" fmla="*/ 0 w 2491"/>
                <a:gd name="T83" fmla="*/ 1 h 4"/>
                <a:gd name="T84" fmla="*/ 1 w 2491"/>
                <a:gd name="T85" fmla="*/ 1 h 4"/>
                <a:gd name="T86" fmla="*/ 1 w 2491"/>
                <a:gd name="T87" fmla="*/ 1 h 4"/>
                <a:gd name="T88" fmla="*/ 2 w 2491"/>
                <a:gd name="T89" fmla="*/ 1 h 4"/>
                <a:gd name="T90" fmla="*/ 2 w 2491"/>
                <a:gd name="T91" fmla="*/ 1 h 4"/>
                <a:gd name="T92" fmla="*/ 3 w 2491"/>
                <a:gd name="T93" fmla="*/ 1 h 4"/>
                <a:gd name="T94" fmla="*/ 4 w 2491"/>
                <a:gd name="T95" fmla="*/ 0 h 4"/>
                <a:gd name="T96" fmla="*/ 6 w 2491"/>
                <a:gd name="T97" fmla="*/ 0 h 4"/>
                <a:gd name="T98" fmla="*/ 7 w 2491"/>
                <a:gd name="T99" fmla="*/ 0 h 4"/>
                <a:gd name="T100" fmla="*/ 8 w 2491"/>
                <a:gd name="T101" fmla="*/ 1 h 4"/>
                <a:gd name="T102" fmla="*/ 10 w 2491"/>
                <a:gd name="T103" fmla="*/ 1 h 4"/>
                <a:gd name="T104" fmla="*/ 12 w 2491"/>
                <a:gd name="T105" fmla="*/ 1 h 4"/>
                <a:gd name="T106" fmla="*/ 14 w 2491"/>
                <a:gd name="T107" fmla="*/ 1 h 4"/>
                <a:gd name="T108" fmla="*/ 16 w 2491"/>
                <a:gd name="T109" fmla="*/ 1 h 4"/>
                <a:gd name="T110" fmla="*/ 18 w 2491"/>
                <a:gd name="T111" fmla="*/ 1 h 4"/>
                <a:gd name="T112" fmla="*/ 20 w 2491"/>
                <a:gd name="T113" fmla="*/ 1 h 4"/>
                <a:gd name="T114" fmla="*/ 22 w 2491"/>
                <a:gd name="T115" fmla="*/ 1 h 4"/>
                <a:gd name="T116" fmla="*/ 23 w 2491"/>
                <a:gd name="T117" fmla="*/ 1 h 4"/>
                <a:gd name="T118" fmla="*/ 23 w 2491"/>
                <a:gd name="T119" fmla="*/ 1 h 4"/>
                <a:gd name="T120" fmla="*/ 23 w 2491"/>
                <a:gd name="T121" fmla="*/ 1 h 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91" h="4">
                  <a:moveTo>
                    <a:pt x="2491" y="3"/>
                  </a:moveTo>
                  <a:lnTo>
                    <a:pt x="2466" y="3"/>
                  </a:lnTo>
                  <a:lnTo>
                    <a:pt x="2391" y="3"/>
                  </a:lnTo>
                  <a:lnTo>
                    <a:pt x="2270" y="3"/>
                  </a:lnTo>
                  <a:lnTo>
                    <a:pt x="2112" y="3"/>
                  </a:lnTo>
                  <a:lnTo>
                    <a:pt x="1924" y="4"/>
                  </a:lnTo>
                  <a:lnTo>
                    <a:pt x="1718" y="4"/>
                  </a:lnTo>
                  <a:lnTo>
                    <a:pt x="1502" y="4"/>
                  </a:lnTo>
                  <a:lnTo>
                    <a:pt x="1287" y="4"/>
                  </a:lnTo>
                  <a:lnTo>
                    <a:pt x="1079" y="4"/>
                  </a:lnTo>
                  <a:lnTo>
                    <a:pt x="887" y="4"/>
                  </a:lnTo>
                  <a:lnTo>
                    <a:pt x="713" y="4"/>
                  </a:lnTo>
                  <a:lnTo>
                    <a:pt x="561" y="4"/>
                  </a:lnTo>
                  <a:lnTo>
                    <a:pt x="432" y="4"/>
                  </a:lnTo>
                  <a:lnTo>
                    <a:pt x="324" y="4"/>
                  </a:lnTo>
                  <a:lnTo>
                    <a:pt x="238" y="4"/>
                  </a:lnTo>
                  <a:lnTo>
                    <a:pt x="170" y="4"/>
                  </a:lnTo>
                  <a:lnTo>
                    <a:pt x="118" y="4"/>
                  </a:lnTo>
                  <a:lnTo>
                    <a:pt x="80" y="4"/>
                  </a:lnTo>
                  <a:lnTo>
                    <a:pt x="52" y="3"/>
                  </a:lnTo>
                  <a:lnTo>
                    <a:pt x="33" y="3"/>
                  </a:lnTo>
                  <a:lnTo>
                    <a:pt x="20" y="3"/>
                  </a:lnTo>
                  <a:lnTo>
                    <a:pt x="12" y="3"/>
                  </a:lnTo>
                  <a:lnTo>
                    <a:pt x="6" y="3"/>
                  </a:lnTo>
                  <a:lnTo>
                    <a:pt x="3" y="3"/>
                  </a:lnTo>
                  <a:lnTo>
                    <a:pt x="2" y="3"/>
                  </a:lnTo>
                  <a:lnTo>
                    <a:pt x="1" y="3"/>
                  </a:lnTo>
                  <a:lnTo>
                    <a:pt x="0" y="3"/>
                  </a:lnTo>
                  <a:lnTo>
                    <a:pt x="1" y="3"/>
                  </a:lnTo>
                  <a:lnTo>
                    <a:pt x="3" y="2"/>
                  </a:lnTo>
                  <a:lnTo>
                    <a:pt x="6" y="2"/>
                  </a:lnTo>
                  <a:lnTo>
                    <a:pt x="11" y="2"/>
                  </a:lnTo>
                  <a:lnTo>
                    <a:pt x="20" y="2"/>
                  </a:lnTo>
                  <a:lnTo>
                    <a:pt x="33" y="2"/>
                  </a:lnTo>
                  <a:lnTo>
                    <a:pt x="52" y="2"/>
                  </a:lnTo>
                  <a:lnTo>
                    <a:pt x="80" y="2"/>
                  </a:lnTo>
                  <a:lnTo>
                    <a:pt x="118" y="1"/>
                  </a:lnTo>
                  <a:lnTo>
                    <a:pt x="170" y="1"/>
                  </a:lnTo>
                  <a:lnTo>
                    <a:pt x="237" y="1"/>
                  </a:lnTo>
                  <a:lnTo>
                    <a:pt x="324" y="1"/>
                  </a:lnTo>
                  <a:lnTo>
                    <a:pt x="431" y="0"/>
                  </a:lnTo>
                  <a:lnTo>
                    <a:pt x="560" y="0"/>
                  </a:lnTo>
                  <a:lnTo>
                    <a:pt x="712" y="0"/>
                  </a:lnTo>
                  <a:lnTo>
                    <a:pt x="886" y="1"/>
                  </a:lnTo>
                  <a:lnTo>
                    <a:pt x="1079" y="1"/>
                  </a:lnTo>
                  <a:lnTo>
                    <a:pt x="1286" y="1"/>
                  </a:lnTo>
                  <a:lnTo>
                    <a:pt x="1502" y="2"/>
                  </a:lnTo>
                  <a:lnTo>
                    <a:pt x="1717" y="2"/>
                  </a:lnTo>
                  <a:lnTo>
                    <a:pt x="1924" y="2"/>
                  </a:lnTo>
                  <a:lnTo>
                    <a:pt x="2112" y="2"/>
                  </a:lnTo>
                  <a:lnTo>
                    <a:pt x="2270" y="2"/>
                  </a:lnTo>
                  <a:lnTo>
                    <a:pt x="2390" y="2"/>
                  </a:lnTo>
                  <a:lnTo>
                    <a:pt x="2466" y="3"/>
                  </a:lnTo>
                  <a:lnTo>
                    <a:pt x="2491"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5" name="Freeform 38"/>
            <p:cNvSpPr>
              <a:spLocks/>
            </p:cNvSpPr>
            <p:nvPr/>
          </p:nvSpPr>
          <p:spPr bwMode="auto">
            <a:xfrm flipV="1">
              <a:off x="3564" y="2305"/>
              <a:ext cx="994" cy="2"/>
            </a:xfrm>
            <a:custGeom>
              <a:avLst/>
              <a:gdLst>
                <a:gd name="T0" fmla="*/ 21 w 2161"/>
                <a:gd name="T1" fmla="*/ 1 h 4"/>
                <a:gd name="T2" fmla="*/ 20 w 2161"/>
                <a:gd name="T3" fmla="*/ 1 h 4"/>
                <a:gd name="T4" fmla="*/ 20 w 2161"/>
                <a:gd name="T5" fmla="*/ 1 h 4"/>
                <a:gd name="T6" fmla="*/ 18 w 2161"/>
                <a:gd name="T7" fmla="*/ 1 h 4"/>
                <a:gd name="T8" fmla="*/ 17 w 2161"/>
                <a:gd name="T9" fmla="*/ 1 h 4"/>
                <a:gd name="T10" fmla="*/ 16 w 2161"/>
                <a:gd name="T11" fmla="*/ 1 h 4"/>
                <a:gd name="T12" fmla="*/ 14 w 2161"/>
                <a:gd name="T13" fmla="*/ 1 h 4"/>
                <a:gd name="T14" fmla="*/ 12 w 2161"/>
                <a:gd name="T15" fmla="*/ 1 h 4"/>
                <a:gd name="T16" fmla="*/ 11 w 2161"/>
                <a:gd name="T17" fmla="*/ 1 h 4"/>
                <a:gd name="T18" fmla="*/ 9 w 2161"/>
                <a:gd name="T19" fmla="*/ 1 h 4"/>
                <a:gd name="T20" fmla="*/ 7 w 2161"/>
                <a:gd name="T21" fmla="*/ 1 h 4"/>
                <a:gd name="T22" fmla="*/ 6 w 2161"/>
                <a:gd name="T23" fmla="*/ 1 h 4"/>
                <a:gd name="T24" fmla="*/ 5 w 2161"/>
                <a:gd name="T25" fmla="*/ 1 h 4"/>
                <a:gd name="T26" fmla="*/ 4 w 2161"/>
                <a:gd name="T27" fmla="*/ 1 h 4"/>
                <a:gd name="T28" fmla="*/ 3 w 2161"/>
                <a:gd name="T29" fmla="*/ 1 h 4"/>
                <a:gd name="T30" fmla="*/ 2 w 2161"/>
                <a:gd name="T31" fmla="*/ 1 h 4"/>
                <a:gd name="T32" fmla="*/ 1 w 2161"/>
                <a:gd name="T33" fmla="*/ 1 h 4"/>
                <a:gd name="T34" fmla="*/ 1 w 2161"/>
                <a:gd name="T35" fmla="*/ 1 h 4"/>
                <a:gd name="T36" fmla="*/ 0 w 2161"/>
                <a:gd name="T37" fmla="*/ 1 h 4"/>
                <a:gd name="T38" fmla="*/ 0 w 2161"/>
                <a:gd name="T39" fmla="*/ 1 h 4"/>
                <a:gd name="T40" fmla="*/ 0 w 2161"/>
                <a:gd name="T41" fmla="*/ 1 h 4"/>
                <a:gd name="T42" fmla="*/ 0 w 2161"/>
                <a:gd name="T43" fmla="*/ 1 h 4"/>
                <a:gd name="T44" fmla="*/ 0 w 2161"/>
                <a:gd name="T45" fmla="*/ 1 h 4"/>
                <a:gd name="T46" fmla="*/ 0 w 2161"/>
                <a:gd name="T47" fmla="*/ 1 h 4"/>
                <a:gd name="T48" fmla="*/ 0 w 2161"/>
                <a:gd name="T49" fmla="*/ 1 h 4"/>
                <a:gd name="T50" fmla="*/ 0 w 2161"/>
                <a:gd name="T51" fmla="*/ 1 h 4"/>
                <a:gd name="T52" fmla="*/ 0 w 2161"/>
                <a:gd name="T53" fmla="*/ 1 h 4"/>
                <a:gd name="T54" fmla="*/ 0 w 2161"/>
                <a:gd name="T55" fmla="*/ 1 h 4"/>
                <a:gd name="T56" fmla="*/ 0 w 2161"/>
                <a:gd name="T57" fmla="*/ 1 h 4"/>
                <a:gd name="T58" fmla="*/ 0 w 2161"/>
                <a:gd name="T59" fmla="*/ 1 h 4"/>
                <a:gd name="T60" fmla="*/ 0 w 2161"/>
                <a:gd name="T61" fmla="*/ 1 h 4"/>
                <a:gd name="T62" fmla="*/ 0 w 2161"/>
                <a:gd name="T63" fmla="*/ 1 h 4"/>
                <a:gd name="T64" fmla="*/ 0 w 2161"/>
                <a:gd name="T65" fmla="*/ 1 h 4"/>
                <a:gd name="T66" fmla="*/ 0 w 2161"/>
                <a:gd name="T67" fmla="*/ 1 h 4"/>
                <a:gd name="T68" fmla="*/ 0 w 2161"/>
                <a:gd name="T69" fmla="*/ 1 h 4"/>
                <a:gd name="T70" fmla="*/ 0 w 2161"/>
                <a:gd name="T71" fmla="*/ 1 h 4"/>
                <a:gd name="T72" fmla="*/ 0 w 2161"/>
                <a:gd name="T73" fmla="*/ 1 h 4"/>
                <a:gd name="T74" fmla="*/ 0 w 2161"/>
                <a:gd name="T75" fmla="*/ 1 h 4"/>
                <a:gd name="T76" fmla="*/ 0 w 2161"/>
                <a:gd name="T77" fmla="*/ 1 h 4"/>
                <a:gd name="T78" fmla="*/ 0 w 2161"/>
                <a:gd name="T79" fmla="*/ 1 h 4"/>
                <a:gd name="T80" fmla="*/ 0 w 2161"/>
                <a:gd name="T81" fmla="*/ 1 h 4"/>
                <a:gd name="T82" fmla="*/ 0 w 2161"/>
                <a:gd name="T83" fmla="*/ 1 h 4"/>
                <a:gd name="T84" fmla="*/ 0 w 2161"/>
                <a:gd name="T85" fmla="*/ 1 h 4"/>
                <a:gd name="T86" fmla="*/ 1 w 2161"/>
                <a:gd name="T87" fmla="*/ 1 h 4"/>
                <a:gd name="T88" fmla="*/ 1 w 2161"/>
                <a:gd name="T89" fmla="*/ 0 h 4"/>
                <a:gd name="T90" fmla="*/ 2 w 2161"/>
                <a:gd name="T91" fmla="*/ 0 h 4"/>
                <a:gd name="T92" fmla="*/ 3 w 2161"/>
                <a:gd name="T93" fmla="*/ 0 h 4"/>
                <a:gd name="T94" fmla="*/ 4 w 2161"/>
                <a:gd name="T95" fmla="*/ 0 h 4"/>
                <a:gd name="T96" fmla="*/ 5 w 2161"/>
                <a:gd name="T97" fmla="*/ 0 h 4"/>
                <a:gd name="T98" fmla="*/ 6 w 2161"/>
                <a:gd name="T99" fmla="*/ 0 h 4"/>
                <a:gd name="T100" fmla="*/ 7 w 2161"/>
                <a:gd name="T101" fmla="*/ 0 h 4"/>
                <a:gd name="T102" fmla="*/ 9 w 2161"/>
                <a:gd name="T103" fmla="*/ 0 h 4"/>
                <a:gd name="T104" fmla="*/ 11 w 2161"/>
                <a:gd name="T105" fmla="*/ 0 h 4"/>
                <a:gd name="T106" fmla="*/ 12 w 2161"/>
                <a:gd name="T107" fmla="*/ 1 h 4"/>
                <a:gd name="T108" fmla="*/ 14 w 2161"/>
                <a:gd name="T109" fmla="*/ 1 h 4"/>
                <a:gd name="T110" fmla="*/ 16 w 2161"/>
                <a:gd name="T111" fmla="*/ 1 h 4"/>
                <a:gd name="T112" fmla="*/ 17 w 2161"/>
                <a:gd name="T113" fmla="*/ 1 h 4"/>
                <a:gd name="T114" fmla="*/ 18 w 2161"/>
                <a:gd name="T115" fmla="*/ 1 h 4"/>
                <a:gd name="T116" fmla="*/ 20 w 2161"/>
                <a:gd name="T117" fmla="*/ 1 h 4"/>
                <a:gd name="T118" fmla="*/ 20 w 2161"/>
                <a:gd name="T119" fmla="*/ 1 h 4"/>
                <a:gd name="T120" fmla="*/ 21 w 2161"/>
                <a:gd name="T121" fmla="*/ 1 h 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1" h="4">
                  <a:moveTo>
                    <a:pt x="2161" y="2"/>
                  </a:moveTo>
                  <a:lnTo>
                    <a:pt x="2139" y="2"/>
                  </a:lnTo>
                  <a:lnTo>
                    <a:pt x="2074" y="2"/>
                  </a:lnTo>
                  <a:lnTo>
                    <a:pt x="1969" y="2"/>
                  </a:lnTo>
                  <a:lnTo>
                    <a:pt x="1832" y="2"/>
                  </a:lnTo>
                  <a:lnTo>
                    <a:pt x="1669" y="3"/>
                  </a:lnTo>
                  <a:lnTo>
                    <a:pt x="1490" y="3"/>
                  </a:lnTo>
                  <a:lnTo>
                    <a:pt x="1303" y="3"/>
                  </a:lnTo>
                  <a:lnTo>
                    <a:pt x="1116" y="3"/>
                  </a:lnTo>
                  <a:lnTo>
                    <a:pt x="937" y="3"/>
                  </a:lnTo>
                  <a:lnTo>
                    <a:pt x="769" y="4"/>
                  </a:lnTo>
                  <a:lnTo>
                    <a:pt x="619" y="4"/>
                  </a:lnTo>
                  <a:lnTo>
                    <a:pt x="487" y="4"/>
                  </a:lnTo>
                  <a:lnTo>
                    <a:pt x="375" y="3"/>
                  </a:lnTo>
                  <a:lnTo>
                    <a:pt x="282" y="3"/>
                  </a:lnTo>
                  <a:lnTo>
                    <a:pt x="207" y="3"/>
                  </a:lnTo>
                  <a:lnTo>
                    <a:pt x="148" y="3"/>
                  </a:lnTo>
                  <a:lnTo>
                    <a:pt x="103" y="3"/>
                  </a:lnTo>
                  <a:lnTo>
                    <a:pt x="70" y="3"/>
                  </a:lnTo>
                  <a:lnTo>
                    <a:pt x="46" y="3"/>
                  </a:lnTo>
                  <a:lnTo>
                    <a:pt x="29" y="2"/>
                  </a:lnTo>
                  <a:lnTo>
                    <a:pt x="18" y="2"/>
                  </a:lnTo>
                  <a:lnTo>
                    <a:pt x="10" y="2"/>
                  </a:lnTo>
                  <a:lnTo>
                    <a:pt x="6" y="2"/>
                  </a:lnTo>
                  <a:lnTo>
                    <a:pt x="3" y="2"/>
                  </a:lnTo>
                  <a:lnTo>
                    <a:pt x="2" y="2"/>
                  </a:lnTo>
                  <a:lnTo>
                    <a:pt x="1" y="2"/>
                  </a:lnTo>
                  <a:lnTo>
                    <a:pt x="0" y="2"/>
                  </a:lnTo>
                  <a:lnTo>
                    <a:pt x="1" y="2"/>
                  </a:lnTo>
                  <a:lnTo>
                    <a:pt x="2" y="2"/>
                  </a:lnTo>
                  <a:lnTo>
                    <a:pt x="3" y="2"/>
                  </a:lnTo>
                  <a:lnTo>
                    <a:pt x="6" y="2"/>
                  </a:lnTo>
                  <a:lnTo>
                    <a:pt x="10" y="1"/>
                  </a:lnTo>
                  <a:lnTo>
                    <a:pt x="17" y="1"/>
                  </a:lnTo>
                  <a:lnTo>
                    <a:pt x="29" y="1"/>
                  </a:lnTo>
                  <a:lnTo>
                    <a:pt x="45" y="1"/>
                  </a:lnTo>
                  <a:lnTo>
                    <a:pt x="69" y="1"/>
                  </a:lnTo>
                  <a:lnTo>
                    <a:pt x="102" y="1"/>
                  </a:lnTo>
                  <a:lnTo>
                    <a:pt x="147" y="0"/>
                  </a:lnTo>
                  <a:lnTo>
                    <a:pt x="206" y="0"/>
                  </a:lnTo>
                  <a:lnTo>
                    <a:pt x="281" y="0"/>
                  </a:lnTo>
                  <a:lnTo>
                    <a:pt x="374" y="0"/>
                  </a:lnTo>
                  <a:lnTo>
                    <a:pt x="486" y="0"/>
                  </a:lnTo>
                  <a:lnTo>
                    <a:pt x="618" y="0"/>
                  </a:lnTo>
                  <a:lnTo>
                    <a:pt x="768" y="0"/>
                  </a:lnTo>
                  <a:lnTo>
                    <a:pt x="936" y="0"/>
                  </a:lnTo>
                  <a:lnTo>
                    <a:pt x="1115" y="0"/>
                  </a:lnTo>
                  <a:lnTo>
                    <a:pt x="1303" y="1"/>
                  </a:lnTo>
                  <a:lnTo>
                    <a:pt x="1490" y="1"/>
                  </a:lnTo>
                  <a:lnTo>
                    <a:pt x="1669" y="1"/>
                  </a:lnTo>
                  <a:lnTo>
                    <a:pt x="1832" y="1"/>
                  </a:lnTo>
                  <a:lnTo>
                    <a:pt x="1969" y="1"/>
                  </a:lnTo>
                  <a:lnTo>
                    <a:pt x="2074" y="2"/>
                  </a:lnTo>
                  <a:lnTo>
                    <a:pt x="2139" y="2"/>
                  </a:lnTo>
                  <a:lnTo>
                    <a:pt x="2161" y="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6" name="Freeform 39"/>
            <p:cNvSpPr>
              <a:spLocks/>
            </p:cNvSpPr>
            <p:nvPr/>
          </p:nvSpPr>
          <p:spPr bwMode="auto">
            <a:xfrm flipV="1">
              <a:off x="3641" y="2250"/>
              <a:ext cx="862" cy="2"/>
            </a:xfrm>
            <a:custGeom>
              <a:avLst/>
              <a:gdLst>
                <a:gd name="T0" fmla="*/ 18 w 1873"/>
                <a:gd name="T1" fmla="*/ 0 h 5"/>
                <a:gd name="T2" fmla="*/ 17 w 1873"/>
                <a:gd name="T3" fmla="*/ 0 h 5"/>
                <a:gd name="T4" fmla="*/ 17 w 1873"/>
                <a:gd name="T5" fmla="*/ 0 h 5"/>
                <a:gd name="T6" fmla="*/ 16 w 1873"/>
                <a:gd name="T7" fmla="*/ 0 h 5"/>
                <a:gd name="T8" fmla="*/ 15 w 1873"/>
                <a:gd name="T9" fmla="*/ 0 h 5"/>
                <a:gd name="T10" fmla="*/ 14 w 1873"/>
                <a:gd name="T11" fmla="*/ 0 h 5"/>
                <a:gd name="T12" fmla="*/ 12 w 1873"/>
                <a:gd name="T13" fmla="*/ 0 h 5"/>
                <a:gd name="T14" fmla="*/ 11 w 1873"/>
                <a:gd name="T15" fmla="*/ 0 h 5"/>
                <a:gd name="T16" fmla="*/ 9 w 1873"/>
                <a:gd name="T17" fmla="*/ 0 h 5"/>
                <a:gd name="T18" fmla="*/ 8 w 1873"/>
                <a:gd name="T19" fmla="*/ 0 h 5"/>
                <a:gd name="T20" fmla="*/ 6 w 1873"/>
                <a:gd name="T21" fmla="*/ 0 h 5"/>
                <a:gd name="T22" fmla="*/ 5 w 1873"/>
                <a:gd name="T23" fmla="*/ 0 h 5"/>
                <a:gd name="T24" fmla="*/ 4 w 1873"/>
                <a:gd name="T25" fmla="*/ 0 h 5"/>
                <a:gd name="T26" fmla="*/ 3 w 1873"/>
                <a:gd name="T27" fmla="*/ 0 h 5"/>
                <a:gd name="T28" fmla="*/ 2 w 1873"/>
                <a:gd name="T29" fmla="*/ 0 h 5"/>
                <a:gd name="T30" fmla="*/ 2 w 1873"/>
                <a:gd name="T31" fmla="*/ 0 h 5"/>
                <a:gd name="T32" fmla="*/ 1 w 1873"/>
                <a:gd name="T33" fmla="*/ 0 h 5"/>
                <a:gd name="T34" fmla="*/ 1 w 1873"/>
                <a:gd name="T35" fmla="*/ 0 h 5"/>
                <a:gd name="T36" fmla="*/ 0 w 1873"/>
                <a:gd name="T37" fmla="*/ 0 h 5"/>
                <a:gd name="T38" fmla="*/ 0 w 1873"/>
                <a:gd name="T39" fmla="*/ 0 h 5"/>
                <a:gd name="T40" fmla="*/ 0 w 1873"/>
                <a:gd name="T41" fmla="*/ 0 h 5"/>
                <a:gd name="T42" fmla="*/ 0 w 1873"/>
                <a:gd name="T43" fmla="*/ 0 h 5"/>
                <a:gd name="T44" fmla="*/ 0 w 1873"/>
                <a:gd name="T45" fmla="*/ 0 h 5"/>
                <a:gd name="T46" fmla="*/ 0 w 1873"/>
                <a:gd name="T47" fmla="*/ 0 h 5"/>
                <a:gd name="T48" fmla="*/ 0 w 1873"/>
                <a:gd name="T49" fmla="*/ 0 h 5"/>
                <a:gd name="T50" fmla="*/ 0 w 1873"/>
                <a:gd name="T51" fmla="*/ 0 h 5"/>
                <a:gd name="T52" fmla="*/ 0 w 1873"/>
                <a:gd name="T53" fmla="*/ 0 h 5"/>
                <a:gd name="T54" fmla="*/ 0 w 1873"/>
                <a:gd name="T55" fmla="*/ 0 h 5"/>
                <a:gd name="T56" fmla="*/ 0 w 1873"/>
                <a:gd name="T57" fmla="*/ 0 h 5"/>
                <a:gd name="T58" fmla="*/ 0 w 1873"/>
                <a:gd name="T59" fmla="*/ 0 h 5"/>
                <a:gd name="T60" fmla="*/ 0 w 1873"/>
                <a:gd name="T61" fmla="*/ 0 h 5"/>
                <a:gd name="T62" fmla="*/ 0 w 1873"/>
                <a:gd name="T63" fmla="*/ 0 h 5"/>
                <a:gd name="T64" fmla="*/ 0 w 1873"/>
                <a:gd name="T65" fmla="*/ 0 h 5"/>
                <a:gd name="T66" fmla="*/ 0 w 1873"/>
                <a:gd name="T67" fmla="*/ 0 h 5"/>
                <a:gd name="T68" fmla="*/ 0 w 1873"/>
                <a:gd name="T69" fmla="*/ 0 h 5"/>
                <a:gd name="T70" fmla="*/ 0 w 1873"/>
                <a:gd name="T71" fmla="*/ 0 h 5"/>
                <a:gd name="T72" fmla="*/ 0 w 1873"/>
                <a:gd name="T73" fmla="*/ 0 h 5"/>
                <a:gd name="T74" fmla="*/ 0 w 1873"/>
                <a:gd name="T75" fmla="*/ 0 h 5"/>
                <a:gd name="T76" fmla="*/ 0 w 1873"/>
                <a:gd name="T77" fmla="*/ 0 h 5"/>
                <a:gd name="T78" fmla="*/ 0 w 1873"/>
                <a:gd name="T79" fmla="*/ 0 h 5"/>
                <a:gd name="T80" fmla="*/ 0 w 1873"/>
                <a:gd name="T81" fmla="*/ 0 h 5"/>
                <a:gd name="T82" fmla="*/ 0 w 1873"/>
                <a:gd name="T83" fmla="*/ 0 h 5"/>
                <a:gd name="T84" fmla="*/ 0 w 1873"/>
                <a:gd name="T85" fmla="*/ 0 h 5"/>
                <a:gd name="T86" fmla="*/ 1 w 1873"/>
                <a:gd name="T87" fmla="*/ 0 h 5"/>
                <a:gd name="T88" fmla="*/ 1 w 1873"/>
                <a:gd name="T89" fmla="*/ 0 h 5"/>
                <a:gd name="T90" fmla="*/ 2 w 1873"/>
                <a:gd name="T91" fmla="*/ 0 h 5"/>
                <a:gd name="T92" fmla="*/ 2 w 1873"/>
                <a:gd name="T93" fmla="*/ 0 h 5"/>
                <a:gd name="T94" fmla="*/ 3 w 1873"/>
                <a:gd name="T95" fmla="*/ 0 h 5"/>
                <a:gd name="T96" fmla="*/ 4 w 1873"/>
                <a:gd name="T97" fmla="*/ 0 h 5"/>
                <a:gd name="T98" fmla="*/ 5 w 1873"/>
                <a:gd name="T99" fmla="*/ 0 h 5"/>
                <a:gd name="T100" fmla="*/ 6 w 1873"/>
                <a:gd name="T101" fmla="*/ 0 h 5"/>
                <a:gd name="T102" fmla="*/ 8 w 1873"/>
                <a:gd name="T103" fmla="*/ 0 h 5"/>
                <a:gd name="T104" fmla="*/ 9 w 1873"/>
                <a:gd name="T105" fmla="*/ 0 h 5"/>
                <a:gd name="T106" fmla="*/ 11 w 1873"/>
                <a:gd name="T107" fmla="*/ 0 h 5"/>
                <a:gd name="T108" fmla="*/ 12 w 1873"/>
                <a:gd name="T109" fmla="*/ 0 h 5"/>
                <a:gd name="T110" fmla="*/ 14 w 1873"/>
                <a:gd name="T111" fmla="*/ 0 h 5"/>
                <a:gd name="T112" fmla="*/ 15 w 1873"/>
                <a:gd name="T113" fmla="*/ 0 h 5"/>
                <a:gd name="T114" fmla="*/ 16 w 1873"/>
                <a:gd name="T115" fmla="*/ 0 h 5"/>
                <a:gd name="T116" fmla="*/ 17 w 1873"/>
                <a:gd name="T117" fmla="*/ 0 h 5"/>
                <a:gd name="T118" fmla="*/ 17 w 1873"/>
                <a:gd name="T119" fmla="*/ 0 h 5"/>
                <a:gd name="T120" fmla="*/ 18 w 1873"/>
                <a:gd name="T121" fmla="*/ 0 h 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73" h="5">
                  <a:moveTo>
                    <a:pt x="1873" y="3"/>
                  </a:moveTo>
                  <a:lnTo>
                    <a:pt x="1854" y="3"/>
                  </a:lnTo>
                  <a:lnTo>
                    <a:pt x="1797" y="3"/>
                  </a:lnTo>
                  <a:lnTo>
                    <a:pt x="1707" y="3"/>
                  </a:lnTo>
                  <a:lnTo>
                    <a:pt x="1588" y="3"/>
                  </a:lnTo>
                  <a:lnTo>
                    <a:pt x="1447" y="4"/>
                  </a:lnTo>
                  <a:lnTo>
                    <a:pt x="1292" y="4"/>
                  </a:lnTo>
                  <a:lnTo>
                    <a:pt x="1130" y="4"/>
                  </a:lnTo>
                  <a:lnTo>
                    <a:pt x="968" y="4"/>
                  </a:lnTo>
                  <a:lnTo>
                    <a:pt x="812" y="4"/>
                  </a:lnTo>
                  <a:lnTo>
                    <a:pt x="667" y="5"/>
                  </a:lnTo>
                  <a:lnTo>
                    <a:pt x="537" y="5"/>
                  </a:lnTo>
                  <a:lnTo>
                    <a:pt x="422" y="5"/>
                  </a:lnTo>
                  <a:lnTo>
                    <a:pt x="325" y="4"/>
                  </a:lnTo>
                  <a:lnTo>
                    <a:pt x="245" y="4"/>
                  </a:lnTo>
                  <a:lnTo>
                    <a:pt x="180" y="4"/>
                  </a:lnTo>
                  <a:lnTo>
                    <a:pt x="129" y="4"/>
                  </a:lnTo>
                  <a:lnTo>
                    <a:pt x="90" y="4"/>
                  </a:lnTo>
                  <a:lnTo>
                    <a:pt x="61" y="4"/>
                  </a:lnTo>
                  <a:lnTo>
                    <a:pt x="40" y="4"/>
                  </a:lnTo>
                  <a:lnTo>
                    <a:pt x="25" y="3"/>
                  </a:lnTo>
                  <a:lnTo>
                    <a:pt x="16" y="3"/>
                  </a:lnTo>
                  <a:lnTo>
                    <a:pt x="9" y="3"/>
                  </a:lnTo>
                  <a:lnTo>
                    <a:pt x="5" y="3"/>
                  </a:lnTo>
                  <a:lnTo>
                    <a:pt x="3" y="3"/>
                  </a:lnTo>
                  <a:lnTo>
                    <a:pt x="2" y="3"/>
                  </a:lnTo>
                  <a:lnTo>
                    <a:pt x="1" y="3"/>
                  </a:lnTo>
                  <a:lnTo>
                    <a:pt x="0" y="3"/>
                  </a:lnTo>
                  <a:lnTo>
                    <a:pt x="1" y="3"/>
                  </a:lnTo>
                  <a:lnTo>
                    <a:pt x="2" y="3"/>
                  </a:lnTo>
                  <a:lnTo>
                    <a:pt x="3" y="3"/>
                  </a:lnTo>
                  <a:lnTo>
                    <a:pt x="5" y="2"/>
                  </a:lnTo>
                  <a:lnTo>
                    <a:pt x="9" y="2"/>
                  </a:lnTo>
                  <a:lnTo>
                    <a:pt x="15" y="2"/>
                  </a:lnTo>
                  <a:lnTo>
                    <a:pt x="25" y="2"/>
                  </a:lnTo>
                  <a:lnTo>
                    <a:pt x="39" y="2"/>
                  </a:lnTo>
                  <a:lnTo>
                    <a:pt x="60" y="2"/>
                  </a:lnTo>
                  <a:lnTo>
                    <a:pt x="89" y="2"/>
                  </a:lnTo>
                  <a:lnTo>
                    <a:pt x="128" y="1"/>
                  </a:lnTo>
                  <a:lnTo>
                    <a:pt x="179" y="1"/>
                  </a:lnTo>
                  <a:lnTo>
                    <a:pt x="243" y="1"/>
                  </a:lnTo>
                  <a:lnTo>
                    <a:pt x="324" y="0"/>
                  </a:lnTo>
                  <a:lnTo>
                    <a:pt x="421" y="0"/>
                  </a:lnTo>
                  <a:lnTo>
                    <a:pt x="535" y="0"/>
                  </a:lnTo>
                  <a:lnTo>
                    <a:pt x="666" y="0"/>
                  </a:lnTo>
                  <a:lnTo>
                    <a:pt x="811" y="1"/>
                  </a:lnTo>
                  <a:lnTo>
                    <a:pt x="967" y="1"/>
                  </a:lnTo>
                  <a:lnTo>
                    <a:pt x="1129" y="1"/>
                  </a:lnTo>
                  <a:lnTo>
                    <a:pt x="1291" y="2"/>
                  </a:lnTo>
                  <a:lnTo>
                    <a:pt x="1446" y="2"/>
                  </a:lnTo>
                  <a:lnTo>
                    <a:pt x="1587" y="2"/>
                  </a:lnTo>
                  <a:lnTo>
                    <a:pt x="1706" y="2"/>
                  </a:lnTo>
                  <a:lnTo>
                    <a:pt x="1797" y="2"/>
                  </a:lnTo>
                  <a:lnTo>
                    <a:pt x="1854" y="3"/>
                  </a:lnTo>
                  <a:lnTo>
                    <a:pt x="1873"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 name="Freeform 40"/>
            <p:cNvSpPr>
              <a:spLocks/>
            </p:cNvSpPr>
            <p:nvPr/>
          </p:nvSpPr>
          <p:spPr bwMode="auto">
            <a:xfrm flipV="1">
              <a:off x="3684" y="2196"/>
              <a:ext cx="766" cy="2"/>
            </a:xfrm>
            <a:custGeom>
              <a:avLst/>
              <a:gdLst>
                <a:gd name="T0" fmla="*/ 16 w 1665"/>
                <a:gd name="T1" fmla="*/ 1 h 4"/>
                <a:gd name="T2" fmla="*/ 16 w 1665"/>
                <a:gd name="T3" fmla="*/ 1 h 4"/>
                <a:gd name="T4" fmla="*/ 15 w 1665"/>
                <a:gd name="T5" fmla="*/ 1 h 4"/>
                <a:gd name="T6" fmla="*/ 14 w 1665"/>
                <a:gd name="T7" fmla="*/ 1 h 4"/>
                <a:gd name="T8" fmla="*/ 13 w 1665"/>
                <a:gd name="T9" fmla="*/ 1 h 4"/>
                <a:gd name="T10" fmla="*/ 12 w 1665"/>
                <a:gd name="T11" fmla="*/ 1 h 4"/>
                <a:gd name="T12" fmla="*/ 11 w 1665"/>
                <a:gd name="T13" fmla="*/ 1 h 4"/>
                <a:gd name="T14" fmla="*/ 10 w 1665"/>
                <a:gd name="T15" fmla="*/ 1 h 4"/>
                <a:gd name="T16" fmla="*/ 8 w 1665"/>
                <a:gd name="T17" fmla="*/ 1 h 4"/>
                <a:gd name="T18" fmla="*/ 7 w 1665"/>
                <a:gd name="T19" fmla="*/ 1 h 4"/>
                <a:gd name="T20" fmla="*/ 6 w 1665"/>
                <a:gd name="T21" fmla="*/ 1 h 4"/>
                <a:gd name="T22" fmla="*/ 5 w 1665"/>
                <a:gd name="T23" fmla="*/ 1 h 4"/>
                <a:gd name="T24" fmla="*/ 4 w 1665"/>
                <a:gd name="T25" fmla="*/ 1 h 4"/>
                <a:gd name="T26" fmla="*/ 3 w 1665"/>
                <a:gd name="T27" fmla="*/ 1 h 4"/>
                <a:gd name="T28" fmla="*/ 2 w 1665"/>
                <a:gd name="T29" fmla="*/ 1 h 4"/>
                <a:gd name="T30" fmla="*/ 1 w 1665"/>
                <a:gd name="T31" fmla="*/ 1 h 4"/>
                <a:gd name="T32" fmla="*/ 1 w 1665"/>
                <a:gd name="T33" fmla="*/ 1 h 4"/>
                <a:gd name="T34" fmla="*/ 1 w 1665"/>
                <a:gd name="T35" fmla="*/ 1 h 4"/>
                <a:gd name="T36" fmla="*/ 0 w 1665"/>
                <a:gd name="T37" fmla="*/ 1 h 4"/>
                <a:gd name="T38" fmla="*/ 0 w 1665"/>
                <a:gd name="T39" fmla="*/ 1 h 4"/>
                <a:gd name="T40" fmla="*/ 0 w 1665"/>
                <a:gd name="T41" fmla="*/ 1 h 4"/>
                <a:gd name="T42" fmla="*/ 0 w 1665"/>
                <a:gd name="T43" fmla="*/ 1 h 4"/>
                <a:gd name="T44" fmla="*/ 0 w 1665"/>
                <a:gd name="T45" fmla="*/ 1 h 4"/>
                <a:gd name="T46" fmla="*/ 0 w 1665"/>
                <a:gd name="T47" fmla="*/ 1 h 4"/>
                <a:gd name="T48" fmla="*/ 0 w 1665"/>
                <a:gd name="T49" fmla="*/ 1 h 4"/>
                <a:gd name="T50" fmla="*/ 0 w 1665"/>
                <a:gd name="T51" fmla="*/ 1 h 4"/>
                <a:gd name="T52" fmla="*/ 0 w 1665"/>
                <a:gd name="T53" fmla="*/ 1 h 4"/>
                <a:gd name="T54" fmla="*/ 0 w 1665"/>
                <a:gd name="T55" fmla="*/ 1 h 4"/>
                <a:gd name="T56" fmla="*/ 0 w 1665"/>
                <a:gd name="T57" fmla="*/ 1 h 4"/>
                <a:gd name="T58" fmla="*/ 0 w 1665"/>
                <a:gd name="T59" fmla="*/ 1 h 4"/>
                <a:gd name="T60" fmla="*/ 0 w 1665"/>
                <a:gd name="T61" fmla="*/ 1 h 4"/>
                <a:gd name="T62" fmla="*/ 0 w 1665"/>
                <a:gd name="T63" fmla="*/ 1 h 4"/>
                <a:gd name="T64" fmla="*/ 0 w 1665"/>
                <a:gd name="T65" fmla="*/ 1 h 4"/>
                <a:gd name="T66" fmla="*/ 0 w 1665"/>
                <a:gd name="T67" fmla="*/ 1 h 4"/>
                <a:gd name="T68" fmla="*/ 0 w 1665"/>
                <a:gd name="T69" fmla="*/ 1 h 4"/>
                <a:gd name="T70" fmla="*/ 0 w 1665"/>
                <a:gd name="T71" fmla="*/ 1 h 4"/>
                <a:gd name="T72" fmla="*/ 0 w 1665"/>
                <a:gd name="T73" fmla="*/ 1 h 4"/>
                <a:gd name="T74" fmla="*/ 0 w 1665"/>
                <a:gd name="T75" fmla="*/ 1 h 4"/>
                <a:gd name="T76" fmla="*/ 0 w 1665"/>
                <a:gd name="T77" fmla="*/ 1 h 4"/>
                <a:gd name="T78" fmla="*/ 0 w 1665"/>
                <a:gd name="T79" fmla="*/ 1 h 4"/>
                <a:gd name="T80" fmla="*/ 0 w 1665"/>
                <a:gd name="T81" fmla="*/ 1 h 4"/>
                <a:gd name="T82" fmla="*/ 0 w 1665"/>
                <a:gd name="T83" fmla="*/ 1 h 4"/>
                <a:gd name="T84" fmla="*/ 0 w 1665"/>
                <a:gd name="T85" fmla="*/ 1 h 4"/>
                <a:gd name="T86" fmla="*/ 1 w 1665"/>
                <a:gd name="T87" fmla="*/ 1 h 4"/>
                <a:gd name="T88" fmla="*/ 1 w 1665"/>
                <a:gd name="T89" fmla="*/ 1 h 4"/>
                <a:gd name="T90" fmla="*/ 1 w 1665"/>
                <a:gd name="T91" fmla="*/ 0 h 4"/>
                <a:gd name="T92" fmla="*/ 2 w 1665"/>
                <a:gd name="T93" fmla="*/ 0 h 4"/>
                <a:gd name="T94" fmla="*/ 3 w 1665"/>
                <a:gd name="T95" fmla="*/ 0 h 4"/>
                <a:gd name="T96" fmla="*/ 4 w 1665"/>
                <a:gd name="T97" fmla="*/ 0 h 4"/>
                <a:gd name="T98" fmla="*/ 5 w 1665"/>
                <a:gd name="T99" fmla="*/ 0 h 4"/>
                <a:gd name="T100" fmla="*/ 6 w 1665"/>
                <a:gd name="T101" fmla="*/ 0 h 4"/>
                <a:gd name="T102" fmla="*/ 7 w 1665"/>
                <a:gd name="T103" fmla="*/ 0 h 4"/>
                <a:gd name="T104" fmla="*/ 8 w 1665"/>
                <a:gd name="T105" fmla="*/ 0 h 4"/>
                <a:gd name="T106" fmla="*/ 10 w 1665"/>
                <a:gd name="T107" fmla="*/ 1 h 4"/>
                <a:gd name="T108" fmla="*/ 11 w 1665"/>
                <a:gd name="T109" fmla="*/ 1 h 4"/>
                <a:gd name="T110" fmla="*/ 12 w 1665"/>
                <a:gd name="T111" fmla="*/ 1 h 4"/>
                <a:gd name="T112" fmla="*/ 13 w 1665"/>
                <a:gd name="T113" fmla="*/ 1 h 4"/>
                <a:gd name="T114" fmla="*/ 14 w 1665"/>
                <a:gd name="T115" fmla="*/ 1 h 4"/>
                <a:gd name="T116" fmla="*/ 15 w 1665"/>
                <a:gd name="T117" fmla="*/ 1 h 4"/>
                <a:gd name="T118" fmla="*/ 16 w 1665"/>
                <a:gd name="T119" fmla="*/ 1 h 4"/>
                <a:gd name="T120" fmla="*/ 16 w 1665"/>
                <a:gd name="T121" fmla="*/ 1 h 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65" h="4">
                  <a:moveTo>
                    <a:pt x="1665" y="2"/>
                  </a:moveTo>
                  <a:lnTo>
                    <a:pt x="1648" y="2"/>
                  </a:lnTo>
                  <a:lnTo>
                    <a:pt x="1597" y="2"/>
                  </a:lnTo>
                  <a:lnTo>
                    <a:pt x="1517" y="3"/>
                  </a:lnTo>
                  <a:lnTo>
                    <a:pt x="1411" y="3"/>
                  </a:lnTo>
                  <a:lnTo>
                    <a:pt x="1286" y="3"/>
                  </a:lnTo>
                  <a:lnTo>
                    <a:pt x="1148" y="3"/>
                  </a:lnTo>
                  <a:lnTo>
                    <a:pt x="1004" y="4"/>
                  </a:lnTo>
                  <a:lnTo>
                    <a:pt x="860" y="4"/>
                  </a:lnTo>
                  <a:lnTo>
                    <a:pt x="722" y="4"/>
                  </a:lnTo>
                  <a:lnTo>
                    <a:pt x="593" y="4"/>
                  </a:lnTo>
                  <a:lnTo>
                    <a:pt x="477" y="4"/>
                  </a:lnTo>
                  <a:lnTo>
                    <a:pt x="376" y="4"/>
                  </a:lnTo>
                  <a:lnTo>
                    <a:pt x="289" y="4"/>
                  </a:lnTo>
                  <a:lnTo>
                    <a:pt x="218" y="4"/>
                  </a:lnTo>
                  <a:lnTo>
                    <a:pt x="160" y="4"/>
                  </a:lnTo>
                  <a:lnTo>
                    <a:pt x="115" y="4"/>
                  </a:lnTo>
                  <a:lnTo>
                    <a:pt x="80" y="3"/>
                  </a:lnTo>
                  <a:lnTo>
                    <a:pt x="54" y="3"/>
                  </a:lnTo>
                  <a:lnTo>
                    <a:pt x="36" y="3"/>
                  </a:lnTo>
                  <a:lnTo>
                    <a:pt x="23" y="3"/>
                  </a:lnTo>
                  <a:lnTo>
                    <a:pt x="14" y="3"/>
                  </a:lnTo>
                  <a:lnTo>
                    <a:pt x="8" y="3"/>
                  </a:lnTo>
                  <a:lnTo>
                    <a:pt x="5" y="3"/>
                  </a:lnTo>
                  <a:lnTo>
                    <a:pt x="3" y="2"/>
                  </a:lnTo>
                  <a:lnTo>
                    <a:pt x="2" y="2"/>
                  </a:lnTo>
                  <a:lnTo>
                    <a:pt x="1" y="2"/>
                  </a:lnTo>
                  <a:lnTo>
                    <a:pt x="0" y="2"/>
                  </a:lnTo>
                  <a:lnTo>
                    <a:pt x="1" y="2"/>
                  </a:lnTo>
                  <a:lnTo>
                    <a:pt x="2" y="2"/>
                  </a:lnTo>
                  <a:lnTo>
                    <a:pt x="3" y="2"/>
                  </a:lnTo>
                  <a:lnTo>
                    <a:pt x="5" y="2"/>
                  </a:lnTo>
                  <a:lnTo>
                    <a:pt x="8" y="2"/>
                  </a:lnTo>
                  <a:lnTo>
                    <a:pt x="14" y="2"/>
                  </a:lnTo>
                  <a:lnTo>
                    <a:pt x="22" y="2"/>
                  </a:lnTo>
                  <a:lnTo>
                    <a:pt x="35" y="2"/>
                  </a:lnTo>
                  <a:lnTo>
                    <a:pt x="54" y="1"/>
                  </a:lnTo>
                  <a:lnTo>
                    <a:pt x="79" y="1"/>
                  </a:lnTo>
                  <a:lnTo>
                    <a:pt x="114" y="1"/>
                  </a:lnTo>
                  <a:lnTo>
                    <a:pt x="159" y="0"/>
                  </a:lnTo>
                  <a:lnTo>
                    <a:pt x="216" y="0"/>
                  </a:lnTo>
                  <a:lnTo>
                    <a:pt x="288" y="0"/>
                  </a:lnTo>
                  <a:lnTo>
                    <a:pt x="374" y="0"/>
                  </a:lnTo>
                  <a:lnTo>
                    <a:pt x="476" y="0"/>
                  </a:lnTo>
                  <a:lnTo>
                    <a:pt x="592" y="0"/>
                  </a:lnTo>
                  <a:lnTo>
                    <a:pt x="721" y="0"/>
                  </a:lnTo>
                  <a:lnTo>
                    <a:pt x="859" y="0"/>
                  </a:lnTo>
                  <a:lnTo>
                    <a:pt x="1003" y="1"/>
                  </a:lnTo>
                  <a:lnTo>
                    <a:pt x="1148" y="1"/>
                  </a:lnTo>
                  <a:lnTo>
                    <a:pt x="1286" y="1"/>
                  </a:lnTo>
                  <a:lnTo>
                    <a:pt x="1411" y="2"/>
                  </a:lnTo>
                  <a:lnTo>
                    <a:pt x="1517" y="2"/>
                  </a:lnTo>
                  <a:lnTo>
                    <a:pt x="1597" y="2"/>
                  </a:lnTo>
                  <a:lnTo>
                    <a:pt x="1648" y="2"/>
                  </a:lnTo>
                  <a:lnTo>
                    <a:pt x="1665" y="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 name="Freeform 41"/>
            <p:cNvSpPr>
              <a:spLocks/>
            </p:cNvSpPr>
            <p:nvPr/>
          </p:nvSpPr>
          <p:spPr bwMode="auto">
            <a:xfrm flipV="1">
              <a:off x="3714" y="2142"/>
              <a:ext cx="692" cy="2"/>
            </a:xfrm>
            <a:custGeom>
              <a:avLst/>
              <a:gdLst>
                <a:gd name="T0" fmla="*/ 14 w 1502"/>
                <a:gd name="T1" fmla="*/ 1 h 4"/>
                <a:gd name="T2" fmla="*/ 14 w 1502"/>
                <a:gd name="T3" fmla="*/ 1 h 4"/>
                <a:gd name="T4" fmla="*/ 14 w 1502"/>
                <a:gd name="T5" fmla="*/ 1 h 4"/>
                <a:gd name="T6" fmla="*/ 13 w 1502"/>
                <a:gd name="T7" fmla="*/ 1 h 4"/>
                <a:gd name="T8" fmla="*/ 12 w 1502"/>
                <a:gd name="T9" fmla="*/ 1 h 4"/>
                <a:gd name="T10" fmla="*/ 11 w 1502"/>
                <a:gd name="T11" fmla="*/ 1 h 4"/>
                <a:gd name="T12" fmla="*/ 10 w 1502"/>
                <a:gd name="T13" fmla="*/ 1 h 4"/>
                <a:gd name="T14" fmla="*/ 9 w 1502"/>
                <a:gd name="T15" fmla="*/ 1 h 4"/>
                <a:gd name="T16" fmla="*/ 7 w 1502"/>
                <a:gd name="T17" fmla="*/ 1 h 4"/>
                <a:gd name="T18" fmla="*/ 6 w 1502"/>
                <a:gd name="T19" fmla="*/ 1 h 4"/>
                <a:gd name="T20" fmla="*/ 5 w 1502"/>
                <a:gd name="T21" fmla="*/ 1 h 4"/>
                <a:gd name="T22" fmla="*/ 4 w 1502"/>
                <a:gd name="T23" fmla="*/ 1 h 4"/>
                <a:gd name="T24" fmla="*/ 3 w 1502"/>
                <a:gd name="T25" fmla="*/ 1 h 4"/>
                <a:gd name="T26" fmla="*/ 3 w 1502"/>
                <a:gd name="T27" fmla="*/ 1 h 4"/>
                <a:gd name="T28" fmla="*/ 2 w 1502"/>
                <a:gd name="T29" fmla="*/ 1 h 4"/>
                <a:gd name="T30" fmla="*/ 1 w 1502"/>
                <a:gd name="T31" fmla="*/ 1 h 4"/>
                <a:gd name="T32" fmla="*/ 1 w 1502"/>
                <a:gd name="T33" fmla="*/ 1 h 4"/>
                <a:gd name="T34" fmla="*/ 0 w 1502"/>
                <a:gd name="T35" fmla="*/ 1 h 4"/>
                <a:gd name="T36" fmla="*/ 0 w 1502"/>
                <a:gd name="T37" fmla="*/ 1 h 4"/>
                <a:gd name="T38" fmla="*/ 0 w 1502"/>
                <a:gd name="T39" fmla="*/ 1 h 4"/>
                <a:gd name="T40" fmla="*/ 0 w 1502"/>
                <a:gd name="T41" fmla="*/ 1 h 4"/>
                <a:gd name="T42" fmla="*/ 0 w 1502"/>
                <a:gd name="T43" fmla="*/ 1 h 4"/>
                <a:gd name="T44" fmla="*/ 0 w 1502"/>
                <a:gd name="T45" fmla="*/ 1 h 4"/>
                <a:gd name="T46" fmla="*/ 0 w 1502"/>
                <a:gd name="T47" fmla="*/ 1 h 4"/>
                <a:gd name="T48" fmla="*/ 0 w 1502"/>
                <a:gd name="T49" fmla="*/ 1 h 4"/>
                <a:gd name="T50" fmla="*/ 0 w 1502"/>
                <a:gd name="T51" fmla="*/ 1 h 4"/>
                <a:gd name="T52" fmla="*/ 0 w 1502"/>
                <a:gd name="T53" fmla="*/ 1 h 4"/>
                <a:gd name="T54" fmla="*/ 0 w 1502"/>
                <a:gd name="T55" fmla="*/ 1 h 4"/>
                <a:gd name="T56" fmla="*/ 0 w 1502"/>
                <a:gd name="T57" fmla="*/ 1 h 4"/>
                <a:gd name="T58" fmla="*/ 0 w 1502"/>
                <a:gd name="T59" fmla="*/ 1 h 4"/>
                <a:gd name="T60" fmla="*/ 0 w 1502"/>
                <a:gd name="T61" fmla="*/ 1 h 4"/>
                <a:gd name="T62" fmla="*/ 0 w 1502"/>
                <a:gd name="T63" fmla="*/ 1 h 4"/>
                <a:gd name="T64" fmla="*/ 0 w 1502"/>
                <a:gd name="T65" fmla="*/ 1 h 4"/>
                <a:gd name="T66" fmla="*/ 0 w 1502"/>
                <a:gd name="T67" fmla="*/ 1 h 4"/>
                <a:gd name="T68" fmla="*/ 0 w 1502"/>
                <a:gd name="T69" fmla="*/ 1 h 4"/>
                <a:gd name="T70" fmla="*/ 0 w 1502"/>
                <a:gd name="T71" fmla="*/ 1 h 4"/>
                <a:gd name="T72" fmla="*/ 0 w 1502"/>
                <a:gd name="T73" fmla="*/ 1 h 4"/>
                <a:gd name="T74" fmla="*/ 0 w 1502"/>
                <a:gd name="T75" fmla="*/ 1 h 4"/>
                <a:gd name="T76" fmla="*/ 0 w 1502"/>
                <a:gd name="T77" fmla="*/ 1 h 4"/>
                <a:gd name="T78" fmla="*/ 0 w 1502"/>
                <a:gd name="T79" fmla="*/ 1 h 4"/>
                <a:gd name="T80" fmla="*/ 0 w 1502"/>
                <a:gd name="T81" fmla="*/ 1 h 4"/>
                <a:gd name="T82" fmla="*/ 0 w 1502"/>
                <a:gd name="T83" fmla="*/ 1 h 4"/>
                <a:gd name="T84" fmla="*/ 0 w 1502"/>
                <a:gd name="T85" fmla="*/ 1 h 4"/>
                <a:gd name="T86" fmla="*/ 0 w 1502"/>
                <a:gd name="T87" fmla="*/ 1 h 4"/>
                <a:gd name="T88" fmla="*/ 1 w 1502"/>
                <a:gd name="T89" fmla="*/ 1 h 4"/>
                <a:gd name="T90" fmla="*/ 1 w 1502"/>
                <a:gd name="T91" fmla="*/ 1 h 4"/>
                <a:gd name="T92" fmla="*/ 2 w 1502"/>
                <a:gd name="T93" fmla="*/ 1 h 4"/>
                <a:gd name="T94" fmla="*/ 3 w 1502"/>
                <a:gd name="T95" fmla="*/ 0 h 4"/>
                <a:gd name="T96" fmla="*/ 3 w 1502"/>
                <a:gd name="T97" fmla="*/ 0 h 4"/>
                <a:gd name="T98" fmla="*/ 4 w 1502"/>
                <a:gd name="T99" fmla="*/ 0 h 4"/>
                <a:gd name="T100" fmla="*/ 5 w 1502"/>
                <a:gd name="T101" fmla="*/ 0 h 4"/>
                <a:gd name="T102" fmla="*/ 6 w 1502"/>
                <a:gd name="T103" fmla="*/ 1 h 4"/>
                <a:gd name="T104" fmla="*/ 7 w 1502"/>
                <a:gd name="T105" fmla="*/ 1 h 4"/>
                <a:gd name="T106" fmla="*/ 9 w 1502"/>
                <a:gd name="T107" fmla="*/ 1 h 4"/>
                <a:gd name="T108" fmla="*/ 10 w 1502"/>
                <a:gd name="T109" fmla="*/ 1 h 4"/>
                <a:gd name="T110" fmla="*/ 11 w 1502"/>
                <a:gd name="T111" fmla="*/ 1 h 4"/>
                <a:gd name="T112" fmla="*/ 12 w 1502"/>
                <a:gd name="T113" fmla="*/ 1 h 4"/>
                <a:gd name="T114" fmla="*/ 13 w 1502"/>
                <a:gd name="T115" fmla="*/ 1 h 4"/>
                <a:gd name="T116" fmla="*/ 14 w 1502"/>
                <a:gd name="T117" fmla="*/ 1 h 4"/>
                <a:gd name="T118" fmla="*/ 14 w 1502"/>
                <a:gd name="T119" fmla="*/ 1 h 4"/>
                <a:gd name="T120" fmla="*/ 14 w 1502"/>
                <a:gd name="T121" fmla="*/ 1 h 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02" h="4">
                  <a:moveTo>
                    <a:pt x="1502" y="2"/>
                  </a:moveTo>
                  <a:lnTo>
                    <a:pt x="1487" y="2"/>
                  </a:lnTo>
                  <a:lnTo>
                    <a:pt x="1442" y="2"/>
                  </a:lnTo>
                  <a:lnTo>
                    <a:pt x="1369" y="3"/>
                  </a:lnTo>
                  <a:lnTo>
                    <a:pt x="1274" y="3"/>
                  </a:lnTo>
                  <a:lnTo>
                    <a:pt x="1161" y="3"/>
                  </a:lnTo>
                  <a:lnTo>
                    <a:pt x="1036" y="3"/>
                  </a:lnTo>
                  <a:lnTo>
                    <a:pt x="906" y="4"/>
                  </a:lnTo>
                  <a:lnTo>
                    <a:pt x="777" y="4"/>
                  </a:lnTo>
                  <a:lnTo>
                    <a:pt x="652" y="4"/>
                  </a:lnTo>
                  <a:lnTo>
                    <a:pt x="536" y="4"/>
                  </a:lnTo>
                  <a:lnTo>
                    <a:pt x="431" y="4"/>
                  </a:lnTo>
                  <a:lnTo>
                    <a:pt x="339" y="4"/>
                  </a:lnTo>
                  <a:lnTo>
                    <a:pt x="261" y="4"/>
                  </a:lnTo>
                  <a:lnTo>
                    <a:pt x="197" y="4"/>
                  </a:lnTo>
                  <a:lnTo>
                    <a:pt x="144" y="4"/>
                  </a:lnTo>
                  <a:lnTo>
                    <a:pt x="103" y="4"/>
                  </a:lnTo>
                  <a:lnTo>
                    <a:pt x="72" y="3"/>
                  </a:lnTo>
                  <a:lnTo>
                    <a:pt x="49" y="3"/>
                  </a:lnTo>
                  <a:lnTo>
                    <a:pt x="32" y="3"/>
                  </a:lnTo>
                  <a:lnTo>
                    <a:pt x="21" y="3"/>
                  </a:lnTo>
                  <a:lnTo>
                    <a:pt x="13" y="3"/>
                  </a:lnTo>
                  <a:lnTo>
                    <a:pt x="8" y="3"/>
                  </a:lnTo>
                  <a:lnTo>
                    <a:pt x="4" y="3"/>
                  </a:lnTo>
                  <a:lnTo>
                    <a:pt x="2" y="3"/>
                  </a:lnTo>
                  <a:lnTo>
                    <a:pt x="1" y="3"/>
                  </a:lnTo>
                  <a:lnTo>
                    <a:pt x="1" y="2"/>
                  </a:lnTo>
                  <a:lnTo>
                    <a:pt x="0" y="2"/>
                  </a:lnTo>
                  <a:lnTo>
                    <a:pt x="1" y="2"/>
                  </a:lnTo>
                  <a:lnTo>
                    <a:pt x="2" y="2"/>
                  </a:lnTo>
                  <a:lnTo>
                    <a:pt x="4" y="2"/>
                  </a:lnTo>
                  <a:lnTo>
                    <a:pt x="7" y="2"/>
                  </a:lnTo>
                  <a:lnTo>
                    <a:pt x="12" y="2"/>
                  </a:lnTo>
                  <a:lnTo>
                    <a:pt x="20" y="2"/>
                  </a:lnTo>
                  <a:lnTo>
                    <a:pt x="32" y="2"/>
                  </a:lnTo>
                  <a:lnTo>
                    <a:pt x="48" y="2"/>
                  </a:lnTo>
                  <a:lnTo>
                    <a:pt x="71" y="1"/>
                  </a:lnTo>
                  <a:lnTo>
                    <a:pt x="102" y="1"/>
                  </a:lnTo>
                  <a:lnTo>
                    <a:pt x="143" y="1"/>
                  </a:lnTo>
                  <a:lnTo>
                    <a:pt x="195" y="1"/>
                  </a:lnTo>
                  <a:lnTo>
                    <a:pt x="260" y="0"/>
                  </a:lnTo>
                  <a:lnTo>
                    <a:pt x="337" y="0"/>
                  </a:lnTo>
                  <a:lnTo>
                    <a:pt x="429" y="0"/>
                  </a:lnTo>
                  <a:lnTo>
                    <a:pt x="534" y="0"/>
                  </a:lnTo>
                  <a:lnTo>
                    <a:pt x="650" y="1"/>
                  </a:lnTo>
                  <a:lnTo>
                    <a:pt x="775" y="1"/>
                  </a:lnTo>
                  <a:lnTo>
                    <a:pt x="905" y="1"/>
                  </a:lnTo>
                  <a:lnTo>
                    <a:pt x="1036" y="1"/>
                  </a:lnTo>
                  <a:lnTo>
                    <a:pt x="1160" y="2"/>
                  </a:lnTo>
                  <a:lnTo>
                    <a:pt x="1273" y="2"/>
                  </a:lnTo>
                  <a:lnTo>
                    <a:pt x="1369" y="2"/>
                  </a:lnTo>
                  <a:lnTo>
                    <a:pt x="1442" y="2"/>
                  </a:lnTo>
                  <a:lnTo>
                    <a:pt x="1487" y="2"/>
                  </a:lnTo>
                  <a:lnTo>
                    <a:pt x="1502" y="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9" name="Freeform 42"/>
            <p:cNvSpPr>
              <a:spLocks/>
            </p:cNvSpPr>
            <p:nvPr/>
          </p:nvSpPr>
          <p:spPr bwMode="auto">
            <a:xfrm flipV="1">
              <a:off x="3747" y="2085"/>
              <a:ext cx="629" cy="1"/>
            </a:xfrm>
            <a:custGeom>
              <a:avLst/>
              <a:gdLst>
                <a:gd name="T0" fmla="*/ 13 w 1368"/>
                <a:gd name="T1" fmla="*/ 0 h 4"/>
                <a:gd name="T2" fmla="*/ 13 w 1368"/>
                <a:gd name="T3" fmla="*/ 0 h 4"/>
                <a:gd name="T4" fmla="*/ 12 w 1368"/>
                <a:gd name="T5" fmla="*/ 0 h 4"/>
                <a:gd name="T6" fmla="*/ 12 w 1368"/>
                <a:gd name="T7" fmla="*/ 0 h 4"/>
                <a:gd name="T8" fmla="*/ 11 w 1368"/>
                <a:gd name="T9" fmla="*/ 0 h 4"/>
                <a:gd name="T10" fmla="*/ 10 w 1368"/>
                <a:gd name="T11" fmla="*/ 0 h 4"/>
                <a:gd name="T12" fmla="*/ 9 w 1368"/>
                <a:gd name="T13" fmla="*/ 0 h 4"/>
                <a:gd name="T14" fmla="*/ 8 w 1368"/>
                <a:gd name="T15" fmla="*/ 0 h 4"/>
                <a:gd name="T16" fmla="*/ 7 w 1368"/>
                <a:gd name="T17" fmla="*/ 0 h 4"/>
                <a:gd name="T18" fmla="*/ 6 w 1368"/>
                <a:gd name="T19" fmla="*/ 0 h 4"/>
                <a:gd name="T20" fmla="*/ 5 w 1368"/>
                <a:gd name="T21" fmla="*/ 0 h 4"/>
                <a:gd name="T22" fmla="*/ 4 w 1368"/>
                <a:gd name="T23" fmla="*/ 0 h 4"/>
                <a:gd name="T24" fmla="*/ 3 w 1368"/>
                <a:gd name="T25" fmla="*/ 0 h 4"/>
                <a:gd name="T26" fmla="*/ 2 w 1368"/>
                <a:gd name="T27" fmla="*/ 0 h 4"/>
                <a:gd name="T28" fmla="*/ 2 w 1368"/>
                <a:gd name="T29" fmla="*/ 0 h 4"/>
                <a:gd name="T30" fmla="*/ 1 w 1368"/>
                <a:gd name="T31" fmla="*/ 0 h 4"/>
                <a:gd name="T32" fmla="*/ 1 w 1368"/>
                <a:gd name="T33" fmla="*/ 0 h 4"/>
                <a:gd name="T34" fmla="*/ 0 w 1368"/>
                <a:gd name="T35" fmla="*/ 0 h 4"/>
                <a:gd name="T36" fmla="*/ 0 w 1368"/>
                <a:gd name="T37" fmla="*/ 0 h 4"/>
                <a:gd name="T38" fmla="*/ 0 w 1368"/>
                <a:gd name="T39" fmla="*/ 0 h 4"/>
                <a:gd name="T40" fmla="*/ 0 w 1368"/>
                <a:gd name="T41" fmla="*/ 0 h 4"/>
                <a:gd name="T42" fmla="*/ 0 w 1368"/>
                <a:gd name="T43" fmla="*/ 0 h 4"/>
                <a:gd name="T44" fmla="*/ 0 w 1368"/>
                <a:gd name="T45" fmla="*/ 0 h 4"/>
                <a:gd name="T46" fmla="*/ 0 w 1368"/>
                <a:gd name="T47" fmla="*/ 0 h 4"/>
                <a:gd name="T48" fmla="*/ 0 w 1368"/>
                <a:gd name="T49" fmla="*/ 0 h 4"/>
                <a:gd name="T50" fmla="*/ 0 w 1368"/>
                <a:gd name="T51" fmla="*/ 0 h 4"/>
                <a:gd name="T52" fmla="*/ 0 w 1368"/>
                <a:gd name="T53" fmla="*/ 0 h 4"/>
                <a:gd name="T54" fmla="*/ 0 w 1368"/>
                <a:gd name="T55" fmla="*/ 0 h 4"/>
                <a:gd name="T56" fmla="*/ 0 w 1368"/>
                <a:gd name="T57" fmla="*/ 0 h 4"/>
                <a:gd name="T58" fmla="*/ 0 w 1368"/>
                <a:gd name="T59" fmla="*/ 0 h 4"/>
                <a:gd name="T60" fmla="*/ 0 w 1368"/>
                <a:gd name="T61" fmla="*/ 0 h 4"/>
                <a:gd name="T62" fmla="*/ 0 w 1368"/>
                <a:gd name="T63" fmla="*/ 0 h 4"/>
                <a:gd name="T64" fmla="*/ 0 w 1368"/>
                <a:gd name="T65" fmla="*/ 0 h 4"/>
                <a:gd name="T66" fmla="*/ 0 w 1368"/>
                <a:gd name="T67" fmla="*/ 0 h 4"/>
                <a:gd name="T68" fmla="*/ 0 w 1368"/>
                <a:gd name="T69" fmla="*/ 0 h 4"/>
                <a:gd name="T70" fmla="*/ 0 w 1368"/>
                <a:gd name="T71" fmla="*/ 0 h 4"/>
                <a:gd name="T72" fmla="*/ 0 w 1368"/>
                <a:gd name="T73" fmla="*/ 0 h 4"/>
                <a:gd name="T74" fmla="*/ 0 w 1368"/>
                <a:gd name="T75" fmla="*/ 0 h 4"/>
                <a:gd name="T76" fmla="*/ 0 w 1368"/>
                <a:gd name="T77" fmla="*/ 0 h 4"/>
                <a:gd name="T78" fmla="*/ 0 w 1368"/>
                <a:gd name="T79" fmla="*/ 0 h 4"/>
                <a:gd name="T80" fmla="*/ 0 w 1368"/>
                <a:gd name="T81" fmla="*/ 0 h 4"/>
                <a:gd name="T82" fmla="*/ 0 w 1368"/>
                <a:gd name="T83" fmla="*/ 0 h 4"/>
                <a:gd name="T84" fmla="*/ 0 w 1368"/>
                <a:gd name="T85" fmla="*/ 0 h 4"/>
                <a:gd name="T86" fmla="*/ 0 w 1368"/>
                <a:gd name="T87" fmla="*/ 0 h 4"/>
                <a:gd name="T88" fmla="*/ 1 w 1368"/>
                <a:gd name="T89" fmla="*/ 0 h 4"/>
                <a:gd name="T90" fmla="*/ 1 w 1368"/>
                <a:gd name="T91" fmla="*/ 0 h 4"/>
                <a:gd name="T92" fmla="*/ 2 w 1368"/>
                <a:gd name="T93" fmla="*/ 0 h 4"/>
                <a:gd name="T94" fmla="*/ 2 w 1368"/>
                <a:gd name="T95" fmla="*/ 0 h 4"/>
                <a:gd name="T96" fmla="*/ 3 w 1368"/>
                <a:gd name="T97" fmla="*/ 0 h 4"/>
                <a:gd name="T98" fmla="*/ 4 w 1368"/>
                <a:gd name="T99" fmla="*/ 0 h 4"/>
                <a:gd name="T100" fmla="*/ 5 w 1368"/>
                <a:gd name="T101" fmla="*/ 0 h 4"/>
                <a:gd name="T102" fmla="*/ 6 w 1368"/>
                <a:gd name="T103" fmla="*/ 0 h 4"/>
                <a:gd name="T104" fmla="*/ 7 w 1368"/>
                <a:gd name="T105" fmla="*/ 0 h 4"/>
                <a:gd name="T106" fmla="*/ 8 w 1368"/>
                <a:gd name="T107" fmla="*/ 0 h 4"/>
                <a:gd name="T108" fmla="*/ 9 w 1368"/>
                <a:gd name="T109" fmla="*/ 0 h 4"/>
                <a:gd name="T110" fmla="*/ 10 w 1368"/>
                <a:gd name="T111" fmla="*/ 0 h 4"/>
                <a:gd name="T112" fmla="*/ 11 w 1368"/>
                <a:gd name="T113" fmla="*/ 0 h 4"/>
                <a:gd name="T114" fmla="*/ 12 w 1368"/>
                <a:gd name="T115" fmla="*/ 0 h 4"/>
                <a:gd name="T116" fmla="*/ 12 w 1368"/>
                <a:gd name="T117" fmla="*/ 0 h 4"/>
                <a:gd name="T118" fmla="*/ 13 w 1368"/>
                <a:gd name="T119" fmla="*/ 0 h 4"/>
                <a:gd name="T120" fmla="*/ 13 w 1368"/>
                <a:gd name="T121" fmla="*/ 0 h 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68" h="4">
                  <a:moveTo>
                    <a:pt x="1368" y="2"/>
                  </a:moveTo>
                  <a:lnTo>
                    <a:pt x="1354" y="2"/>
                  </a:lnTo>
                  <a:lnTo>
                    <a:pt x="1313" y="2"/>
                  </a:lnTo>
                  <a:lnTo>
                    <a:pt x="1247" y="2"/>
                  </a:lnTo>
                  <a:lnTo>
                    <a:pt x="1160" y="3"/>
                  </a:lnTo>
                  <a:lnTo>
                    <a:pt x="1057" y="3"/>
                  </a:lnTo>
                  <a:lnTo>
                    <a:pt x="944" y="3"/>
                  </a:lnTo>
                  <a:lnTo>
                    <a:pt x="825" y="3"/>
                  </a:lnTo>
                  <a:lnTo>
                    <a:pt x="707" y="3"/>
                  </a:lnTo>
                  <a:lnTo>
                    <a:pt x="593" y="4"/>
                  </a:lnTo>
                  <a:lnTo>
                    <a:pt x="488" y="4"/>
                  </a:lnTo>
                  <a:lnTo>
                    <a:pt x="392" y="4"/>
                  </a:lnTo>
                  <a:lnTo>
                    <a:pt x="309" y="4"/>
                  </a:lnTo>
                  <a:lnTo>
                    <a:pt x="238" y="4"/>
                  </a:lnTo>
                  <a:lnTo>
                    <a:pt x="179" y="4"/>
                  </a:lnTo>
                  <a:lnTo>
                    <a:pt x="131" y="3"/>
                  </a:lnTo>
                  <a:lnTo>
                    <a:pt x="94" y="3"/>
                  </a:lnTo>
                  <a:lnTo>
                    <a:pt x="65" y="3"/>
                  </a:lnTo>
                  <a:lnTo>
                    <a:pt x="44" y="3"/>
                  </a:lnTo>
                  <a:lnTo>
                    <a:pt x="29" y="3"/>
                  </a:lnTo>
                  <a:lnTo>
                    <a:pt x="18" y="3"/>
                  </a:lnTo>
                  <a:lnTo>
                    <a:pt x="11" y="3"/>
                  </a:lnTo>
                  <a:lnTo>
                    <a:pt x="7" y="3"/>
                  </a:lnTo>
                  <a:lnTo>
                    <a:pt x="4" y="3"/>
                  </a:lnTo>
                  <a:lnTo>
                    <a:pt x="2" y="2"/>
                  </a:lnTo>
                  <a:lnTo>
                    <a:pt x="1" y="2"/>
                  </a:lnTo>
                  <a:lnTo>
                    <a:pt x="0" y="2"/>
                  </a:lnTo>
                  <a:lnTo>
                    <a:pt x="1" y="2"/>
                  </a:lnTo>
                  <a:lnTo>
                    <a:pt x="2" y="2"/>
                  </a:lnTo>
                  <a:lnTo>
                    <a:pt x="3" y="2"/>
                  </a:lnTo>
                  <a:lnTo>
                    <a:pt x="6" y="2"/>
                  </a:lnTo>
                  <a:lnTo>
                    <a:pt x="11" y="2"/>
                  </a:lnTo>
                  <a:lnTo>
                    <a:pt x="18" y="2"/>
                  </a:lnTo>
                  <a:lnTo>
                    <a:pt x="28" y="2"/>
                  </a:lnTo>
                  <a:lnTo>
                    <a:pt x="43" y="2"/>
                  </a:lnTo>
                  <a:lnTo>
                    <a:pt x="64" y="1"/>
                  </a:lnTo>
                  <a:lnTo>
                    <a:pt x="93" y="1"/>
                  </a:lnTo>
                  <a:lnTo>
                    <a:pt x="130" y="1"/>
                  </a:lnTo>
                  <a:lnTo>
                    <a:pt x="177" y="1"/>
                  </a:lnTo>
                  <a:lnTo>
                    <a:pt x="236" y="1"/>
                  </a:lnTo>
                  <a:lnTo>
                    <a:pt x="307" y="0"/>
                  </a:lnTo>
                  <a:lnTo>
                    <a:pt x="390" y="0"/>
                  </a:lnTo>
                  <a:lnTo>
                    <a:pt x="486" y="0"/>
                  </a:lnTo>
                  <a:lnTo>
                    <a:pt x="592" y="1"/>
                  </a:lnTo>
                  <a:lnTo>
                    <a:pt x="706" y="1"/>
                  </a:lnTo>
                  <a:lnTo>
                    <a:pt x="824" y="1"/>
                  </a:lnTo>
                  <a:lnTo>
                    <a:pt x="943" y="1"/>
                  </a:lnTo>
                  <a:lnTo>
                    <a:pt x="1056" y="2"/>
                  </a:lnTo>
                  <a:lnTo>
                    <a:pt x="1159" y="2"/>
                  </a:lnTo>
                  <a:lnTo>
                    <a:pt x="1246" y="2"/>
                  </a:lnTo>
                  <a:lnTo>
                    <a:pt x="1313" y="2"/>
                  </a:lnTo>
                  <a:lnTo>
                    <a:pt x="1354" y="2"/>
                  </a:lnTo>
                  <a:lnTo>
                    <a:pt x="1368" y="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 name="Freeform 43"/>
            <p:cNvSpPr>
              <a:spLocks/>
            </p:cNvSpPr>
            <p:nvPr/>
          </p:nvSpPr>
          <p:spPr bwMode="auto">
            <a:xfrm flipV="1">
              <a:off x="3781" y="2024"/>
              <a:ext cx="582" cy="1"/>
            </a:xfrm>
            <a:custGeom>
              <a:avLst/>
              <a:gdLst>
                <a:gd name="T0" fmla="*/ 12 w 1265"/>
                <a:gd name="T1" fmla="*/ 0 h 3"/>
                <a:gd name="T2" fmla="*/ 12 w 1265"/>
                <a:gd name="T3" fmla="*/ 0 h 3"/>
                <a:gd name="T4" fmla="*/ 12 w 1265"/>
                <a:gd name="T5" fmla="*/ 0 h 3"/>
                <a:gd name="T6" fmla="*/ 11 w 1265"/>
                <a:gd name="T7" fmla="*/ 0 h 3"/>
                <a:gd name="T8" fmla="*/ 10 w 1265"/>
                <a:gd name="T9" fmla="*/ 0 h 3"/>
                <a:gd name="T10" fmla="*/ 9 w 1265"/>
                <a:gd name="T11" fmla="*/ 0 h 3"/>
                <a:gd name="T12" fmla="*/ 8 w 1265"/>
                <a:gd name="T13" fmla="*/ 0 h 3"/>
                <a:gd name="T14" fmla="*/ 7 w 1265"/>
                <a:gd name="T15" fmla="*/ 0 h 3"/>
                <a:gd name="T16" fmla="*/ 6 w 1265"/>
                <a:gd name="T17" fmla="*/ 0 h 3"/>
                <a:gd name="T18" fmla="*/ 5 w 1265"/>
                <a:gd name="T19" fmla="*/ 0 h 3"/>
                <a:gd name="T20" fmla="*/ 4 w 1265"/>
                <a:gd name="T21" fmla="*/ 0 h 3"/>
                <a:gd name="T22" fmla="*/ 3 w 1265"/>
                <a:gd name="T23" fmla="*/ 0 h 3"/>
                <a:gd name="T24" fmla="*/ 3 w 1265"/>
                <a:gd name="T25" fmla="*/ 0 h 3"/>
                <a:gd name="T26" fmla="*/ 2 w 1265"/>
                <a:gd name="T27" fmla="*/ 0 h 3"/>
                <a:gd name="T28" fmla="*/ 1 w 1265"/>
                <a:gd name="T29" fmla="*/ 0 h 3"/>
                <a:gd name="T30" fmla="*/ 1 w 1265"/>
                <a:gd name="T31" fmla="*/ 0 h 3"/>
                <a:gd name="T32" fmla="*/ 1 w 1265"/>
                <a:gd name="T33" fmla="*/ 0 h 3"/>
                <a:gd name="T34" fmla="*/ 0 w 1265"/>
                <a:gd name="T35" fmla="*/ 0 h 3"/>
                <a:gd name="T36" fmla="*/ 0 w 1265"/>
                <a:gd name="T37" fmla="*/ 0 h 3"/>
                <a:gd name="T38" fmla="*/ 0 w 1265"/>
                <a:gd name="T39" fmla="*/ 0 h 3"/>
                <a:gd name="T40" fmla="*/ 0 w 1265"/>
                <a:gd name="T41" fmla="*/ 0 h 3"/>
                <a:gd name="T42" fmla="*/ 0 w 1265"/>
                <a:gd name="T43" fmla="*/ 0 h 3"/>
                <a:gd name="T44" fmla="*/ 0 w 1265"/>
                <a:gd name="T45" fmla="*/ 0 h 3"/>
                <a:gd name="T46" fmla="*/ 0 w 1265"/>
                <a:gd name="T47" fmla="*/ 0 h 3"/>
                <a:gd name="T48" fmla="*/ 0 w 1265"/>
                <a:gd name="T49" fmla="*/ 0 h 3"/>
                <a:gd name="T50" fmla="*/ 0 w 1265"/>
                <a:gd name="T51" fmla="*/ 0 h 3"/>
                <a:gd name="T52" fmla="*/ 0 w 1265"/>
                <a:gd name="T53" fmla="*/ 0 h 3"/>
                <a:gd name="T54" fmla="*/ 0 w 1265"/>
                <a:gd name="T55" fmla="*/ 0 h 3"/>
                <a:gd name="T56" fmla="*/ 0 w 1265"/>
                <a:gd name="T57" fmla="*/ 0 h 3"/>
                <a:gd name="T58" fmla="*/ 0 w 1265"/>
                <a:gd name="T59" fmla="*/ 0 h 3"/>
                <a:gd name="T60" fmla="*/ 0 w 1265"/>
                <a:gd name="T61" fmla="*/ 0 h 3"/>
                <a:gd name="T62" fmla="*/ 0 w 1265"/>
                <a:gd name="T63" fmla="*/ 0 h 3"/>
                <a:gd name="T64" fmla="*/ 0 w 1265"/>
                <a:gd name="T65" fmla="*/ 0 h 3"/>
                <a:gd name="T66" fmla="*/ 0 w 1265"/>
                <a:gd name="T67" fmla="*/ 0 h 3"/>
                <a:gd name="T68" fmla="*/ 0 w 1265"/>
                <a:gd name="T69" fmla="*/ 0 h 3"/>
                <a:gd name="T70" fmla="*/ 0 w 1265"/>
                <a:gd name="T71" fmla="*/ 0 h 3"/>
                <a:gd name="T72" fmla="*/ 0 w 1265"/>
                <a:gd name="T73" fmla="*/ 0 h 3"/>
                <a:gd name="T74" fmla="*/ 0 w 1265"/>
                <a:gd name="T75" fmla="*/ 0 h 3"/>
                <a:gd name="T76" fmla="*/ 0 w 1265"/>
                <a:gd name="T77" fmla="*/ 0 h 3"/>
                <a:gd name="T78" fmla="*/ 0 w 1265"/>
                <a:gd name="T79" fmla="*/ 0 h 3"/>
                <a:gd name="T80" fmla="*/ 0 w 1265"/>
                <a:gd name="T81" fmla="*/ 0 h 3"/>
                <a:gd name="T82" fmla="*/ 0 w 1265"/>
                <a:gd name="T83" fmla="*/ 0 h 3"/>
                <a:gd name="T84" fmla="*/ 0 w 1265"/>
                <a:gd name="T85" fmla="*/ 0 h 3"/>
                <a:gd name="T86" fmla="*/ 0 w 1265"/>
                <a:gd name="T87" fmla="*/ 0 h 3"/>
                <a:gd name="T88" fmla="*/ 1 w 1265"/>
                <a:gd name="T89" fmla="*/ 0 h 3"/>
                <a:gd name="T90" fmla="*/ 1 w 1265"/>
                <a:gd name="T91" fmla="*/ 0 h 3"/>
                <a:gd name="T92" fmla="*/ 1 w 1265"/>
                <a:gd name="T93" fmla="*/ 0 h 3"/>
                <a:gd name="T94" fmla="*/ 2 w 1265"/>
                <a:gd name="T95" fmla="*/ 0 h 3"/>
                <a:gd name="T96" fmla="*/ 3 w 1265"/>
                <a:gd name="T97" fmla="*/ 0 h 3"/>
                <a:gd name="T98" fmla="*/ 3 w 1265"/>
                <a:gd name="T99" fmla="*/ 0 h 3"/>
                <a:gd name="T100" fmla="*/ 4 w 1265"/>
                <a:gd name="T101" fmla="*/ 0 h 3"/>
                <a:gd name="T102" fmla="*/ 5 w 1265"/>
                <a:gd name="T103" fmla="*/ 0 h 3"/>
                <a:gd name="T104" fmla="*/ 6 w 1265"/>
                <a:gd name="T105" fmla="*/ 0 h 3"/>
                <a:gd name="T106" fmla="*/ 7 w 1265"/>
                <a:gd name="T107" fmla="*/ 0 h 3"/>
                <a:gd name="T108" fmla="*/ 8 w 1265"/>
                <a:gd name="T109" fmla="*/ 0 h 3"/>
                <a:gd name="T110" fmla="*/ 9 w 1265"/>
                <a:gd name="T111" fmla="*/ 0 h 3"/>
                <a:gd name="T112" fmla="*/ 10 w 1265"/>
                <a:gd name="T113" fmla="*/ 0 h 3"/>
                <a:gd name="T114" fmla="*/ 11 w 1265"/>
                <a:gd name="T115" fmla="*/ 0 h 3"/>
                <a:gd name="T116" fmla="*/ 12 w 1265"/>
                <a:gd name="T117" fmla="*/ 0 h 3"/>
                <a:gd name="T118" fmla="*/ 12 w 1265"/>
                <a:gd name="T119" fmla="*/ 0 h 3"/>
                <a:gd name="T120" fmla="*/ 12 w 1265"/>
                <a:gd name="T121" fmla="*/ 0 h 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5" h="3">
                  <a:moveTo>
                    <a:pt x="1265" y="1"/>
                  </a:moveTo>
                  <a:lnTo>
                    <a:pt x="1252" y="1"/>
                  </a:lnTo>
                  <a:lnTo>
                    <a:pt x="1213" y="1"/>
                  </a:lnTo>
                  <a:lnTo>
                    <a:pt x="1152" y="1"/>
                  </a:lnTo>
                  <a:lnTo>
                    <a:pt x="1072" y="1"/>
                  </a:lnTo>
                  <a:lnTo>
                    <a:pt x="977" y="2"/>
                  </a:lnTo>
                  <a:lnTo>
                    <a:pt x="872" y="2"/>
                  </a:lnTo>
                  <a:lnTo>
                    <a:pt x="763" y="2"/>
                  </a:lnTo>
                  <a:lnTo>
                    <a:pt x="654" y="2"/>
                  </a:lnTo>
                  <a:lnTo>
                    <a:pt x="548" y="2"/>
                  </a:lnTo>
                  <a:lnTo>
                    <a:pt x="451" y="2"/>
                  </a:lnTo>
                  <a:lnTo>
                    <a:pt x="362" y="3"/>
                  </a:lnTo>
                  <a:lnTo>
                    <a:pt x="285" y="3"/>
                  </a:lnTo>
                  <a:lnTo>
                    <a:pt x="220" y="2"/>
                  </a:lnTo>
                  <a:lnTo>
                    <a:pt x="165" y="2"/>
                  </a:lnTo>
                  <a:lnTo>
                    <a:pt x="121" y="2"/>
                  </a:lnTo>
                  <a:lnTo>
                    <a:pt x="87" y="2"/>
                  </a:lnTo>
                  <a:lnTo>
                    <a:pt x="60" y="2"/>
                  </a:lnTo>
                  <a:lnTo>
                    <a:pt x="41" y="2"/>
                  </a:lnTo>
                  <a:lnTo>
                    <a:pt x="27" y="2"/>
                  </a:lnTo>
                  <a:lnTo>
                    <a:pt x="17" y="2"/>
                  </a:lnTo>
                  <a:lnTo>
                    <a:pt x="10" y="2"/>
                  </a:lnTo>
                  <a:lnTo>
                    <a:pt x="6" y="2"/>
                  </a:lnTo>
                  <a:lnTo>
                    <a:pt x="3" y="2"/>
                  </a:lnTo>
                  <a:lnTo>
                    <a:pt x="1" y="1"/>
                  </a:lnTo>
                  <a:lnTo>
                    <a:pt x="0" y="1"/>
                  </a:lnTo>
                  <a:lnTo>
                    <a:pt x="1" y="1"/>
                  </a:lnTo>
                  <a:lnTo>
                    <a:pt x="3" y="1"/>
                  </a:lnTo>
                  <a:lnTo>
                    <a:pt x="5" y="1"/>
                  </a:lnTo>
                  <a:lnTo>
                    <a:pt x="10" y="1"/>
                  </a:lnTo>
                  <a:lnTo>
                    <a:pt x="16" y="1"/>
                  </a:lnTo>
                  <a:lnTo>
                    <a:pt x="26" y="1"/>
                  </a:lnTo>
                  <a:lnTo>
                    <a:pt x="40" y="1"/>
                  </a:lnTo>
                  <a:lnTo>
                    <a:pt x="59" y="0"/>
                  </a:lnTo>
                  <a:lnTo>
                    <a:pt x="85" y="0"/>
                  </a:lnTo>
                  <a:lnTo>
                    <a:pt x="119" y="0"/>
                  </a:lnTo>
                  <a:lnTo>
                    <a:pt x="163" y="0"/>
                  </a:lnTo>
                  <a:lnTo>
                    <a:pt x="217" y="0"/>
                  </a:lnTo>
                  <a:lnTo>
                    <a:pt x="283" y="0"/>
                  </a:lnTo>
                  <a:lnTo>
                    <a:pt x="360" y="0"/>
                  </a:lnTo>
                  <a:lnTo>
                    <a:pt x="448" y="0"/>
                  </a:lnTo>
                  <a:lnTo>
                    <a:pt x="546" y="0"/>
                  </a:lnTo>
                  <a:lnTo>
                    <a:pt x="652" y="0"/>
                  </a:lnTo>
                  <a:lnTo>
                    <a:pt x="761" y="0"/>
                  </a:lnTo>
                  <a:lnTo>
                    <a:pt x="871" y="0"/>
                  </a:lnTo>
                  <a:lnTo>
                    <a:pt x="976" y="1"/>
                  </a:lnTo>
                  <a:lnTo>
                    <a:pt x="1072" y="1"/>
                  </a:lnTo>
                  <a:lnTo>
                    <a:pt x="1152" y="1"/>
                  </a:lnTo>
                  <a:lnTo>
                    <a:pt x="1213" y="1"/>
                  </a:lnTo>
                  <a:lnTo>
                    <a:pt x="1252" y="1"/>
                  </a:lnTo>
                  <a:lnTo>
                    <a:pt x="1265" y="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1" name="Freeform 44"/>
            <p:cNvSpPr>
              <a:spLocks/>
            </p:cNvSpPr>
            <p:nvPr/>
          </p:nvSpPr>
          <p:spPr bwMode="auto">
            <a:xfrm flipV="1">
              <a:off x="3816" y="1960"/>
              <a:ext cx="548" cy="1"/>
            </a:xfrm>
            <a:custGeom>
              <a:avLst/>
              <a:gdLst>
                <a:gd name="T0" fmla="*/ 11 w 1190"/>
                <a:gd name="T1" fmla="*/ 0 h 3"/>
                <a:gd name="T2" fmla="*/ 11 w 1190"/>
                <a:gd name="T3" fmla="*/ 0 h 3"/>
                <a:gd name="T4" fmla="*/ 11 w 1190"/>
                <a:gd name="T5" fmla="*/ 0 h 3"/>
                <a:gd name="T6" fmla="*/ 11 w 1190"/>
                <a:gd name="T7" fmla="*/ 0 h 3"/>
                <a:gd name="T8" fmla="*/ 10 w 1190"/>
                <a:gd name="T9" fmla="*/ 0 h 3"/>
                <a:gd name="T10" fmla="*/ 9 w 1190"/>
                <a:gd name="T11" fmla="*/ 0 h 3"/>
                <a:gd name="T12" fmla="*/ 8 w 1190"/>
                <a:gd name="T13" fmla="*/ 0 h 3"/>
                <a:gd name="T14" fmla="*/ 7 w 1190"/>
                <a:gd name="T15" fmla="*/ 0 h 3"/>
                <a:gd name="T16" fmla="*/ 6 w 1190"/>
                <a:gd name="T17" fmla="*/ 0 h 3"/>
                <a:gd name="T18" fmla="*/ 5 w 1190"/>
                <a:gd name="T19" fmla="*/ 0 h 3"/>
                <a:gd name="T20" fmla="*/ 4 w 1190"/>
                <a:gd name="T21" fmla="*/ 0 h 3"/>
                <a:gd name="T22" fmla="*/ 3 w 1190"/>
                <a:gd name="T23" fmla="*/ 0 h 3"/>
                <a:gd name="T24" fmla="*/ 3 w 1190"/>
                <a:gd name="T25" fmla="*/ 0 h 3"/>
                <a:gd name="T26" fmla="*/ 2 w 1190"/>
                <a:gd name="T27" fmla="*/ 0 h 3"/>
                <a:gd name="T28" fmla="*/ 1 w 1190"/>
                <a:gd name="T29" fmla="*/ 0 h 3"/>
                <a:gd name="T30" fmla="*/ 1 w 1190"/>
                <a:gd name="T31" fmla="*/ 0 h 3"/>
                <a:gd name="T32" fmla="*/ 1 w 1190"/>
                <a:gd name="T33" fmla="*/ 0 h 3"/>
                <a:gd name="T34" fmla="*/ 0 w 1190"/>
                <a:gd name="T35" fmla="*/ 0 h 3"/>
                <a:gd name="T36" fmla="*/ 0 w 1190"/>
                <a:gd name="T37" fmla="*/ 0 h 3"/>
                <a:gd name="T38" fmla="*/ 0 w 1190"/>
                <a:gd name="T39" fmla="*/ 0 h 3"/>
                <a:gd name="T40" fmla="*/ 0 w 1190"/>
                <a:gd name="T41" fmla="*/ 0 h 3"/>
                <a:gd name="T42" fmla="*/ 0 w 1190"/>
                <a:gd name="T43" fmla="*/ 0 h 3"/>
                <a:gd name="T44" fmla="*/ 0 w 1190"/>
                <a:gd name="T45" fmla="*/ 0 h 3"/>
                <a:gd name="T46" fmla="*/ 0 w 1190"/>
                <a:gd name="T47" fmla="*/ 0 h 3"/>
                <a:gd name="T48" fmla="*/ 0 w 1190"/>
                <a:gd name="T49" fmla="*/ 0 h 3"/>
                <a:gd name="T50" fmla="*/ 0 w 1190"/>
                <a:gd name="T51" fmla="*/ 0 h 3"/>
                <a:gd name="T52" fmla="*/ 0 w 1190"/>
                <a:gd name="T53" fmla="*/ 0 h 3"/>
                <a:gd name="T54" fmla="*/ 0 w 1190"/>
                <a:gd name="T55" fmla="*/ 0 h 3"/>
                <a:gd name="T56" fmla="*/ 0 w 1190"/>
                <a:gd name="T57" fmla="*/ 0 h 3"/>
                <a:gd name="T58" fmla="*/ 0 w 1190"/>
                <a:gd name="T59" fmla="*/ 0 h 3"/>
                <a:gd name="T60" fmla="*/ 0 w 1190"/>
                <a:gd name="T61" fmla="*/ 0 h 3"/>
                <a:gd name="T62" fmla="*/ 0 w 1190"/>
                <a:gd name="T63" fmla="*/ 0 h 3"/>
                <a:gd name="T64" fmla="*/ 0 w 1190"/>
                <a:gd name="T65" fmla="*/ 0 h 3"/>
                <a:gd name="T66" fmla="*/ 0 w 1190"/>
                <a:gd name="T67" fmla="*/ 0 h 3"/>
                <a:gd name="T68" fmla="*/ 0 w 1190"/>
                <a:gd name="T69" fmla="*/ 0 h 3"/>
                <a:gd name="T70" fmla="*/ 0 w 1190"/>
                <a:gd name="T71" fmla="*/ 0 h 3"/>
                <a:gd name="T72" fmla="*/ 0 w 1190"/>
                <a:gd name="T73" fmla="*/ 0 h 3"/>
                <a:gd name="T74" fmla="*/ 0 w 1190"/>
                <a:gd name="T75" fmla="*/ 0 h 3"/>
                <a:gd name="T76" fmla="*/ 0 w 1190"/>
                <a:gd name="T77" fmla="*/ 0 h 3"/>
                <a:gd name="T78" fmla="*/ 0 w 1190"/>
                <a:gd name="T79" fmla="*/ 0 h 3"/>
                <a:gd name="T80" fmla="*/ 0 w 1190"/>
                <a:gd name="T81" fmla="*/ 0 h 3"/>
                <a:gd name="T82" fmla="*/ 0 w 1190"/>
                <a:gd name="T83" fmla="*/ 0 h 3"/>
                <a:gd name="T84" fmla="*/ 0 w 1190"/>
                <a:gd name="T85" fmla="*/ 0 h 3"/>
                <a:gd name="T86" fmla="*/ 0 w 1190"/>
                <a:gd name="T87" fmla="*/ 0 h 3"/>
                <a:gd name="T88" fmla="*/ 1 w 1190"/>
                <a:gd name="T89" fmla="*/ 0 h 3"/>
                <a:gd name="T90" fmla="*/ 1 w 1190"/>
                <a:gd name="T91" fmla="*/ 0 h 3"/>
                <a:gd name="T92" fmla="*/ 1 w 1190"/>
                <a:gd name="T93" fmla="*/ 0 h 3"/>
                <a:gd name="T94" fmla="*/ 2 w 1190"/>
                <a:gd name="T95" fmla="*/ 0 h 3"/>
                <a:gd name="T96" fmla="*/ 3 w 1190"/>
                <a:gd name="T97" fmla="*/ 0 h 3"/>
                <a:gd name="T98" fmla="*/ 3 w 1190"/>
                <a:gd name="T99" fmla="*/ 0 h 3"/>
                <a:gd name="T100" fmla="*/ 4 w 1190"/>
                <a:gd name="T101" fmla="*/ 0 h 3"/>
                <a:gd name="T102" fmla="*/ 5 w 1190"/>
                <a:gd name="T103" fmla="*/ 0 h 3"/>
                <a:gd name="T104" fmla="*/ 6 w 1190"/>
                <a:gd name="T105" fmla="*/ 0 h 3"/>
                <a:gd name="T106" fmla="*/ 7 w 1190"/>
                <a:gd name="T107" fmla="*/ 0 h 3"/>
                <a:gd name="T108" fmla="*/ 8 w 1190"/>
                <a:gd name="T109" fmla="*/ 0 h 3"/>
                <a:gd name="T110" fmla="*/ 9 w 1190"/>
                <a:gd name="T111" fmla="*/ 0 h 3"/>
                <a:gd name="T112" fmla="*/ 10 w 1190"/>
                <a:gd name="T113" fmla="*/ 0 h 3"/>
                <a:gd name="T114" fmla="*/ 11 w 1190"/>
                <a:gd name="T115" fmla="*/ 0 h 3"/>
                <a:gd name="T116" fmla="*/ 11 w 1190"/>
                <a:gd name="T117" fmla="*/ 0 h 3"/>
                <a:gd name="T118" fmla="*/ 11 w 1190"/>
                <a:gd name="T119" fmla="*/ 0 h 3"/>
                <a:gd name="T120" fmla="*/ 11 w 1190"/>
                <a:gd name="T121" fmla="*/ 0 h 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90" h="3">
                  <a:moveTo>
                    <a:pt x="1190" y="2"/>
                  </a:moveTo>
                  <a:lnTo>
                    <a:pt x="1177" y="2"/>
                  </a:lnTo>
                  <a:lnTo>
                    <a:pt x="1141" y="2"/>
                  </a:lnTo>
                  <a:lnTo>
                    <a:pt x="1084" y="2"/>
                  </a:lnTo>
                  <a:lnTo>
                    <a:pt x="1009" y="2"/>
                  </a:lnTo>
                  <a:lnTo>
                    <a:pt x="919" y="2"/>
                  </a:lnTo>
                  <a:lnTo>
                    <a:pt x="821" y="2"/>
                  </a:lnTo>
                  <a:lnTo>
                    <a:pt x="718" y="3"/>
                  </a:lnTo>
                  <a:lnTo>
                    <a:pt x="615" y="3"/>
                  </a:lnTo>
                  <a:lnTo>
                    <a:pt x="516" y="3"/>
                  </a:lnTo>
                  <a:lnTo>
                    <a:pt x="425" y="3"/>
                  </a:lnTo>
                  <a:lnTo>
                    <a:pt x="342" y="3"/>
                  </a:lnTo>
                  <a:lnTo>
                    <a:pt x="269" y="3"/>
                  </a:lnTo>
                  <a:lnTo>
                    <a:pt x="207" y="3"/>
                  </a:lnTo>
                  <a:lnTo>
                    <a:pt x="156" y="3"/>
                  </a:lnTo>
                  <a:lnTo>
                    <a:pt x="115" y="3"/>
                  </a:lnTo>
                  <a:lnTo>
                    <a:pt x="82" y="3"/>
                  </a:lnTo>
                  <a:lnTo>
                    <a:pt x="58" y="3"/>
                  </a:lnTo>
                  <a:lnTo>
                    <a:pt x="39" y="3"/>
                  </a:lnTo>
                  <a:lnTo>
                    <a:pt x="26" y="2"/>
                  </a:lnTo>
                  <a:lnTo>
                    <a:pt x="17" y="2"/>
                  </a:lnTo>
                  <a:lnTo>
                    <a:pt x="10" y="2"/>
                  </a:lnTo>
                  <a:lnTo>
                    <a:pt x="6" y="2"/>
                  </a:lnTo>
                  <a:lnTo>
                    <a:pt x="4" y="2"/>
                  </a:lnTo>
                  <a:lnTo>
                    <a:pt x="2" y="2"/>
                  </a:lnTo>
                  <a:lnTo>
                    <a:pt x="1" y="2"/>
                  </a:lnTo>
                  <a:lnTo>
                    <a:pt x="0" y="2"/>
                  </a:lnTo>
                  <a:lnTo>
                    <a:pt x="1" y="2"/>
                  </a:lnTo>
                  <a:lnTo>
                    <a:pt x="2" y="2"/>
                  </a:lnTo>
                  <a:lnTo>
                    <a:pt x="3" y="2"/>
                  </a:lnTo>
                  <a:lnTo>
                    <a:pt x="6" y="2"/>
                  </a:lnTo>
                  <a:lnTo>
                    <a:pt x="10" y="2"/>
                  </a:lnTo>
                  <a:lnTo>
                    <a:pt x="16" y="2"/>
                  </a:lnTo>
                  <a:lnTo>
                    <a:pt x="25" y="1"/>
                  </a:lnTo>
                  <a:lnTo>
                    <a:pt x="38" y="1"/>
                  </a:lnTo>
                  <a:lnTo>
                    <a:pt x="56" y="1"/>
                  </a:lnTo>
                  <a:lnTo>
                    <a:pt x="81" y="1"/>
                  </a:lnTo>
                  <a:lnTo>
                    <a:pt x="113" y="1"/>
                  </a:lnTo>
                  <a:lnTo>
                    <a:pt x="154" y="1"/>
                  </a:lnTo>
                  <a:lnTo>
                    <a:pt x="205" y="0"/>
                  </a:lnTo>
                  <a:lnTo>
                    <a:pt x="267" y="0"/>
                  </a:lnTo>
                  <a:lnTo>
                    <a:pt x="339" y="0"/>
                  </a:lnTo>
                  <a:lnTo>
                    <a:pt x="422" y="0"/>
                  </a:lnTo>
                  <a:lnTo>
                    <a:pt x="514" y="0"/>
                  </a:lnTo>
                  <a:lnTo>
                    <a:pt x="613" y="1"/>
                  </a:lnTo>
                  <a:lnTo>
                    <a:pt x="716" y="1"/>
                  </a:lnTo>
                  <a:lnTo>
                    <a:pt x="820" y="1"/>
                  </a:lnTo>
                  <a:lnTo>
                    <a:pt x="918" y="1"/>
                  </a:lnTo>
                  <a:lnTo>
                    <a:pt x="1008" y="1"/>
                  </a:lnTo>
                  <a:lnTo>
                    <a:pt x="1084" y="1"/>
                  </a:lnTo>
                  <a:lnTo>
                    <a:pt x="1141" y="2"/>
                  </a:lnTo>
                  <a:lnTo>
                    <a:pt x="1177" y="2"/>
                  </a:lnTo>
                  <a:lnTo>
                    <a:pt x="1190" y="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2" name="Freeform 45"/>
            <p:cNvSpPr>
              <a:spLocks/>
            </p:cNvSpPr>
            <p:nvPr/>
          </p:nvSpPr>
          <p:spPr bwMode="auto">
            <a:xfrm flipV="1">
              <a:off x="3854" y="1892"/>
              <a:ext cx="521" cy="1"/>
            </a:xfrm>
            <a:custGeom>
              <a:avLst/>
              <a:gdLst>
                <a:gd name="T0" fmla="*/ 11 w 1132"/>
                <a:gd name="T1" fmla="*/ 1 h 2"/>
                <a:gd name="T2" fmla="*/ 11 w 1132"/>
                <a:gd name="T3" fmla="*/ 1 h 2"/>
                <a:gd name="T4" fmla="*/ 11 w 1132"/>
                <a:gd name="T5" fmla="*/ 1 h 2"/>
                <a:gd name="T6" fmla="*/ 10 w 1132"/>
                <a:gd name="T7" fmla="*/ 1 h 2"/>
                <a:gd name="T8" fmla="*/ 9 w 1132"/>
                <a:gd name="T9" fmla="*/ 1 h 2"/>
                <a:gd name="T10" fmla="*/ 8 w 1132"/>
                <a:gd name="T11" fmla="*/ 1 h 2"/>
                <a:gd name="T12" fmla="*/ 7 w 1132"/>
                <a:gd name="T13" fmla="*/ 1 h 2"/>
                <a:gd name="T14" fmla="*/ 6 w 1132"/>
                <a:gd name="T15" fmla="*/ 1 h 2"/>
                <a:gd name="T16" fmla="*/ 6 w 1132"/>
                <a:gd name="T17" fmla="*/ 1 h 2"/>
                <a:gd name="T18" fmla="*/ 5 w 1132"/>
                <a:gd name="T19" fmla="*/ 1 h 2"/>
                <a:gd name="T20" fmla="*/ 4 w 1132"/>
                <a:gd name="T21" fmla="*/ 1 h 2"/>
                <a:gd name="T22" fmla="*/ 3 w 1132"/>
                <a:gd name="T23" fmla="*/ 1 h 2"/>
                <a:gd name="T24" fmla="*/ 3 w 1132"/>
                <a:gd name="T25" fmla="*/ 1 h 2"/>
                <a:gd name="T26" fmla="*/ 2 w 1132"/>
                <a:gd name="T27" fmla="*/ 1 h 2"/>
                <a:gd name="T28" fmla="*/ 1 w 1132"/>
                <a:gd name="T29" fmla="*/ 1 h 2"/>
                <a:gd name="T30" fmla="*/ 1 w 1132"/>
                <a:gd name="T31" fmla="*/ 1 h 2"/>
                <a:gd name="T32" fmla="*/ 1 w 1132"/>
                <a:gd name="T33" fmla="*/ 1 h 2"/>
                <a:gd name="T34" fmla="*/ 0 w 1132"/>
                <a:gd name="T35" fmla="*/ 1 h 2"/>
                <a:gd name="T36" fmla="*/ 0 w 1132"/>
                <a:gd name="T37" fmla="*/ 1 h 2"/>
                <a:gd name="T38" fmla="*/ 0 w 1132"/>
                <a:gd name="T39" fmla="*/ 1 h 2"/>
                <a:gd name="T40" fmla="*/ 0 w 1132"/>
                <a:gd name="T41" fmla="*/ 1 h 2"/>
                <a:gd name="T42" fmla="*/ 0 w 1132"/>
                <a:gd name="T43" fmla="*/ 1 h 2"/>
                <a:gd name="T44" fmla="*/ 0 w 1132"/>
                <a:gd name="T45" fmla="*/ 1 h 2"/>
                <a:gd name="T46" fmla="*/ 0 w 1132"/>
                <a:gd name="T47" fmla="*/ 1 h 2"/>
                <a:gd name="T48" fmla="*/ 0 w 1132"/>
                <a:gd name="T49" fmla="*/ 1 h 2"/>
                <a:gd name="T50" fmla="*/ 0 w 1132"/>
                <a:gd name="T51" fmla="*/ 1 h 2"/>
                <a:gd name="T52" fmla="*/ 0 w 1132"/>
                <a:gd name="T53" fmla="*/ 1 h 2"/>
                <a:gd name="T54" fmla="*/ 0 w 1132"/>
                <a:gd name="T55" fmla="*/ 1 h 2"/>
                <a:gd name="T56" fmla="*/ 0 w 1132"/>
                <a:gd name="T57" fmla="*/ 1 h 2"/>
                <a:gd name="T58" fmla="*/ 0 w 1132"/>
                <a:gd name="T59" fmla="*/ 1 h 2"/>
                <a:gd name="T60" fmla="*/ 0 w 1132"/>
                <a:gd name="T61" fmla="*/ 1 h 2"/>
                <a:gd name="T62" fmla="*/ 0 w 1132"/>
                <a:gd name="T63" fmla="*/ 1 h 2"/>
                <a:gd name="T64" fmla="*/ 0 w 1132"/>
                <a:gd name="T65" fmla="*/ 1 h 2"/>
                <a:gd name="T66" fmla="*/ 0 w 1132"/>
                <a:gd name="T67" fmla="*/ 1 h 2"/>
                <a:gd name="T68" fmla="*/ 0 w 1132"/>
                <a:gd name="T69" fmla="*/ 1 h 2"/>
                <a:gd name="T70" fmla="*/ 0 w 1132"/>
                <a:gd name="T71" fmla="*/ 1 h 2"/>
                <a:gd name="T72" fmla="*/ 0 w 1132"/>
                <a:gd name="T73" fmla="*/ 1 h 2"/>
                <a:gd name="T74" fmla="*/ 0 w 1132"/>
                <a:gd name="T75" fmla="*/ 1 h 2"/>
                <a:gd name="T76" fmla="*/ 0 w 1132"/>
                <a:gd name="T77" fmla="*/ 1 h 2"/>
                <a:gd name="T78" fmla="*/ 0 w 1132"/>
                <a:gd name="T79" fmla="*/ 1 h 2"/>
                <a:gd name="T80" fmla="*/ 0 w 1132"/>
                <a:gd name="T81" fmla="*/ 1 h 2"/>
                <a:gd name="T82" fmla="*/ 0 w 1132"/>
                <a:gd name="T83" fmla="*/ 1 h 2"/>
                <a:gd name="T84" fmla="*/ 0 w 1132"/>
                <a:gd name="T85" fmla="*/ 1 h 2"/>
                <a:gd name="T86" fmla="*/ 0 w 1132"/>
                <a:gd name="T87" fmla="*/ 1 h 2"/>
                <a:gd name="T88" fmla="*/ 0 w 1132"/>
                <a:gd name="T89" fmla="*/ 1 h 2"/>
                <a:gd name="T90" fmla="*/ 1 w 1132"/>
                <a:gd name="T91" fmla="*/ 0 h 2"/>
                <a:gd name="T92" fmla="*/ 1 w 1132"/>
                <a:gd name="T93" fmla="*/ 0 h 2"/>
                <a:gd name="T94" fmla="*/ 2 w 1132"/>
                <a:gd name="T95" fmla="*/ 0 h 2"/>
                <a:gd name="T96" fmla="*/ 2 w 1132"/>
                <a:gd name="T97" fmla="*/ 0 h 2"/>
                <a:gd name="T98" fmla="*/ 3 w 1132"/>
                <a:gd name="T99" fmla="*/ 0 h 2"/>
                <a:gd name="T100" fmla="*/ 4 w 1132"/>
                <a:gd name="T101" fmla="*/ 0 h 2"/>
                <a:gd name="T102" fmla="*/ 5 w 1132"/>
                <a:gd name="T103" fmla="*/ 0 h 2"/>
                <a:gd name="T104" fmla="*/ 6 w 1132"/>
                <a:gd name="T105" fmla="*/ 0 h 2"/>
                <a:gd name="T106" fmla="*/ 6 w 1132"/>
                <a:gd name="T107" fmla="*/ 0 h 2"/>
                <a:gd name="T108" fmla="*/ 7 w 1132"/>
                <a:gd name="T109" fmla="*/ 1 h 2"/>
                <a:gd name="T110" fmla="*/ 8 w 1132"/>
                <a:gd name="T111" fmla="*/ 1 h 2"/>
                <a:gd name="T112" fmla="*/ 9 w 1132"/>
                <a:gd name="T113" fmla="*/ 1 h 2"/>
                <a:gd name="T114" fmla="*/ 10 w 1132"/>
                <a:gd name="T115" fmla="*/ 1 h 2"/>
                <a:gd name="T116" fmla="*/ 11 w 1132"/>
                <a:gd name="T117" fmla="*/ 1 h 2"/>
                <a:gd name="T118" fmla="*/ 11 w 1132"/>
                <a:gd name="T119" fmla="*/ 1 h 2"/>
                <a:gd name="T120" fmla="*/ 11 w 1132"/>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32" h="2">
                  <a:moveTo>
                    <a:pt x="1132" y="1"/>
                  </a:moveTo>
                  <a:lnTo>
                    <a:pt x="1120" y="1"/>
                  </a:lnTo>
                  <a:lnTo>
                    <a:pt x="1086" y="1"/>
                  </a:lnTo>
                  <a:lnTo>
                    <a:pt x="1031" y="1"/>
                  </a:lnTo>
                  <a:lnTo>
                    <a:pt x="960" y="1"/>
                  </a:lnTo>
                  <a:lnTo>
                    <a:pt x="875" y="2"/>
                  </a:lnTo>
                  <a:lnTo>
                    <a:pt x="781" y="2"/>
                  </a:lnTo>
                  <a:lnTo>
                    <a:pt x="683" y="2"/>
                  </a:lnTo>
                  <a:lnTo>
                    <a:pt x="585" y="2"/>
                  </a:lnTo>
                  <a:lnTo>
                    <a:pt x="491" y="2"/>
                  </a:lnTo>
                  <a:lnTo>
                    <a:pt x="404" y="2"/>
                  </a:lnTo>
                  <a:lnTo>
                    <a:pt x="325" y="2"/>
                  </a:lnTo>
                  <a:lnTo>
                    <a:pt x="256" y="2"/>
                  </a:lnTo>
                  <a:lnTo>
                    <a:pt x="197" y="2"/>
                  </a:lnTo>
                  <a:lnTo>
                    <a:pt x="148" y="2"/>
                  </a:lnTo>
                  <a:lnTo>
                    <a:pt x="109" y="2"/>
                  </a:lnTo>
                  <a:lnTo>
                    <a:pt x="78" y="2"/>
                  </a:lnTo>
                  <a:lnTo>
                    <a:pt x="54" y="2"/>
                  </a:lnTo>
                  <a:lnTo>
                    <a:pt x="37" y="2"/>
                  </a:lnTo>
                  <a:lnTo>
                    <a:pt x="24" y="2"/>
                  </a:lnTo>
                  <a:lnTo>
                    <a:pt x="15" y="2"/>
                  </a:lnTo>
                  <a:lnTo>
                    <a:pt x="9" y="2"/>
                  </a:lnTo>
                  <a:lnTo>
                    <a:pt x="5" y="2"/>
                  </a:lnTo>
                  <a:lnTo>
                    <a:pt x="3" y="2"/>
                  </a:lnTo>
                  <a:lnTo>
                    <a:pt x="1" y="2"/>
                  </a:lnTo>
                  <a:lnTo>
                    <a:pt x="0" y="2"/>
                  </a:lnTo>
                  <a:lnTo>
                    <a:pt x="0" y="1"/>
                  </a:lnTo>
                  <a:lnTo>
                    <a:pt x="1" y="1"/>
                  </a:lnTo>
                  <a:lnTo>
                    <a:pt x="3" y="1"/>
                  </a:lnTo>
                  <a:lnTo>
                    <a:pt x="5" y="1"/>
                  </a:lnTo>
                  <a:lnTo>
                    <a:pt x="9" y="1"/>
                  </a:lnTo>
                  <a:lnTo>
                    <a:pt x="14" y="1"/>
                  </a:lnTo>
                  <a:lnTo>
                    <a:pt x="23" y="1"/>
                  </a:lnTo>
                  <a:lnTo>
                    <a:pt x="35" y="1"/>
                  </a:lnTo>
                  <a:lnTo>
                    <a:pt x="53" y="1"/>
                  </a:lnTo>
                  <a:lnTo>
                    <a:pt x="76" y="1"/>
                  </a:lnTo>
                  <a:lnTo>
                    <a:pt x="107" y="0"/>
                  </a:lnTo>
                  <a:lnTo>
                    <a:pt x="146" y="0"/>
                  </a:lnTo>
                  <a:lnTo>
                    <a:pt x="194" y="0"/>
                  </a:lnTo>
                  <a:lnTo>
                    <a:pt x="253" y="0"/>
                  </a:lnTo>
                  <a:lnTo>
                    <a:pt x="322" y="0"/>
                  </a:lnTo>
                  <a:lnTo>
                    <a:pt x="401" y="0"/>
                  </a:lnTo>
                  <a:lnTo>
                    <a:pt x="489" y="0"/>
                  </a:lnTo>
                  <a:lnTo>
                    <a:pt x="583" y="0"/>
                  </a:lnTo>
                  <a:lnTo>
                    <a:pt x="681" y="0"/>
                  </a:lnTo>
                  <a:lnTo>
                    <a:pt x="779" y="1"/>
                  </a:lnTo>
                  <a:lnTo>
                    <a:pt x="874" y="1"/>
                  </a:lnTo>
                  <a:lnTo>
                    <a:pt x="959" y="1"/>
                  </a:lnTo>
                  <a:lnTo>
                    <a:pt x="1031" y="1"/>
                  </a:lnTo>
                  <a:lnTo>
                    <a:pt x="1086" y="1"/>
                  </a:lnTo>
                  <a:lnTo>
                    <a:pt x="1120" y="1"/>
                  </a:lnTo>
                  <a:lnTo>
                    <a:pt x="1132" y="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3" name="Freeform 46"/>
            <p:cNvSpPr>
              <a:spLocks/>
            </p:cNvSpPr>
            <p:nvPr/>
          </p:nvSpPr>
          <p:spPr bwMode="auto">
            <a:xfrm flipV="1">
              <a:off x="3894" y="1820"/>
              <a:ext cx="499" cy="1"/>
            </a:xfrm>
            <a:custGeom>
              <a:avLst/>
              <a:gdLst>
                <a:gd name="T0" fmla="*/ 11 w 1084"/>
                <a:gd name="T1" fmla="*/ 1 h 2"/>
                <a:gd name="T2" fmla="*/ 10 w 1084"/>
                <a:gd name="T3" fmla="*/ 1 h 2"/>
                <a:gd name="T4" fmla="*/ 10 w 1084"/>
                <a:gd name="T5" fmla="*/ 1 h 2"/>
                <a:gd name="T6" fmla="*/ 9 w 1084"/>
                <a:gd name="T7" fmla="*/ 1 h 2"/>
                <a:gd name="T8" fmla="*/ 9 w 1084"/>
                <a:gd name="T9" fmla="*/ 1 h 2"/>
                <a:gd name="T10" fmla="*/ 8 w 1084"/>
                <a:gd name="T11" fmla="*/ 1 h 2"/>
                <a:gd name="T12" fmla="*/ 7 w 1084"/>
                <a:gd name="T13" fmla="*/ 1 h 2"/>
                <a:gd name="T14" fmla="*/ 6 w 1084"/>
                <a:gd name="T15" fmla="*/ 1 h 2"/>
                <a:gd name="T16" fmla="*/ 6 w 1084"/>
                <a:gd name="T17" fmla="*/ 1 h 2"/>
                <a:gd name="T18" fmla="*/ 5 w 1084"/>
                <a:gd name="T19" fmla="*/ 1 h 2"/>
                <a:gd name="T20" fmla="*/ 4 w 1084"/>
                <a:gd name="T21" fmla="*/ 1 h 2"/>
                <a:gd name="T22" fmla="*/ 3 w 1084"/>
                <a:gd name="T23" fmla="*/ 1 h 2"/>
                <a:gd name="T24" fmla="*/ 2 w 1084"/>
                <a:gd name="T25" fmla="*/ 1 h 2"/>
                <a:gd name="T26" fmla="*/ 2 w 1084"/>
                <a:gd name="T27" fmla="*/ 1 h 2"/>
                <a:gd name="T28" fmla="*/ 1 w 1084"/>
                <a:gd name="T29" fmla="*/ 1 h 2"/>
                <a:gd name="T30" fmla="*/ 1 w 1084"/>
                <a:gd name="T31" fmla="*/ 1 h 2"/>
                <a:gd name="T32" fmla="*/ 0 w 1084"/>
                <a:gd name="T33" fmla="*/ 1 h 2"/>
                <a:gd name="T34" fmla="*/ 0 w 1084"/>
                <a:gd name="T35" fmla="*/ 1 h 2"/>
                <a:gd name="T36" fmla="*/ 0 w 1084"/>
                <a:gd name="T37" fmla="*/ 1 h 2"/>
                <a:gd name="T38" fmla="*/ 0 w 1084"/>
                <a:gd name="T39" fmla="*/ 1 h 2"/>
                <a:gd name="T40" fmla="*/ 0 w 1084"/>
                <a:gd name="T41" fmla="*/ 1 h 2"/>
                <a:gd name="T42" fmla="*/ 0 w 1084"/>
                <a:gd name="T43" fmla="*/ 1 h 2"/>
                <a:gd name="T44" fmla="*/ 0 w 1084"/>
                <a:gd name="T45" fmla="*/ 1 h 2"/>
                <a:gd name="T46" fmla="*/ 0 w 1084"/>
                <a:gd name="T47" fmla="*/ 1 h 2"/>
                <a:gd name="T48" fmla="*/ 0 w 1084"/>
                <a:gd name="T49" fmla="*/ 1 h 2"/>
                <a:gd name="T50" fmla="*/ 0 w 1084"/>
                <a:gd name="T51" fmla="*/ 1 h 2"/>
                <a:gd name="T52" fmla="*/ 0 w 1084"/>
                <a:gd name="T53" fmla="*/ 1 h 2"/>
                <a:gd name="T54" fmla="*/ 0 w 1084"/>
                <a:gd name="T55" fmla="*/ 1 h 2"/>
                <a:gd name="T56" fmla="*/ 0 w 1084"/>
                <a:gd name="T57" fmla="*/ 1 h 2"/>
                <a:gd name="T58" fmla="*/ 0 w 1084"/>
                <a:gd name="T59" fmla="*/ 1 h 2"/>
                <a:gd name="T60" fmla="*/ 0 w 1084"/>
                <a:gd name="T61" fmla="*/ 1 h 2"/>
                <a:gd name="T62" fmla="*/ 0 w 1084"/>
                <a:gd name="T63" fmla="*/ 1 h 2"/>
                <a:gd name="T64" fmla="*/ 0 w 1084"/>
                <a:gd name="T65" fmla="*/ 1 h 2"/>
                <a:gd name="T66" fmla="*/ 0 w 1084"/>
                <a:gd name="T67" fmla="*/ 1 h 2"/>
                <a:gd name="T68" fmla="*/ 0 w 1084"/>
                <a:gd name="T69" fmla="*/ 1 h 2"/>
                <a:gd name="T70" fmla="*/ 0 w 1084"/>
                <a:gd name="T71" fmla="*/ 1 h 2"/>
                <a:gd name="T72" fmla="*/ 0 w 1084"/>
                <a:gd name="T73" fmla="*/ 1 h 2"/>
                <a:gd name="T74" fmla="*/ 0 w 1084"/>
                <a:gd name="T75" fmla="*/ 1 h 2"/>
                <a:gd name="T76" fmla="*/ 0 w 1084"/>
                <a:gd name="T77" fmla="*/ 1 h 2"/>
                <a:gd name="T78" fmla="*/ 0 w 1084"/>
                <a:gd name="T79" fmla="*/ 1 h 2"/>
                <a:gd name="T80" fmla="*/ 0 w 1084"/>
                <a:gd name="T81" fmla="*/ 1 h 2"/>
                <a:gd name="T82" fmla="*/ 0 w 1084"/>
                <a:gd name="T83" fmla="*/ 1 h 2"/>
                <a:gd name="T84" fmla="*/ 0 w 1084"/>
                <a:gd name="T85" fmla="*/ 1 h 2"/>
                <a:gd name="T86" fmla="*/ 0 w 1084"/>
                <a:gd name="T87" fmla="*/ 1 h 2"/>
                <a:gd name="T88" fmla="*/ 0 w 1084"/>
                <a:gd name="T89" fmla="*/ 1 h 2"/>
                <a:gd name="T90" fmla="*/ 1 w 1084"/>
                <a:gd name="T91" fmla="*/ 1 h 2"/>
                <a:gd name="T92" fmla="*/ 1 w 1084"/>
                <a:gd name="T93" fmla="*/ 0 h 2"/>
                <a:gd name="T94" fmla="*/ 2 w 1084"/>
                <a:gd name="T95" fmla="*/ 0 h 2"/>
                <a:gd name="T96" fmla="*/ 2 w 1084"/>
                <a:gd name="T97" fmla="*/ 0 h 2"/>
                <a:gd name="T98" fmla="*/ 3 w 1084"/>
                <a:gd name="T99" fmla="*/ 0 h 2"/>
                <a:gd name="T100" fmla="*/ 4 w 1084"/>
                <a:gd name="T101" fmla="*/ 0 h 2"/>
                <a:gd name="T102" fmla="*/ 5 w 1084"/>
                <a:gd name="T103" fmla="*/ 0 h 2"/>
                <a:gd name="T104" fmla="*/ 6 w 1084"/>
                <a:gd name="T105" fmla="*/ 0 h 2"/>
                <a:gd name="T106" fmla="*/ 6 w 1084"/>
                <a:gd name="T107" fmla="*/ 0 h 2"/>
                <a:gd name="T108" fmla="*/ 7 w 1084"/>
                <a:gd name="T109" fmla="*/ 1 h 2"/>
                <a:gd name="T110" fmla="*/ 8 w 1084"/>
                <a:gd name="T111" fmla="*/ 1 h 2"/>
                <a:gd name="T112" fmla="*/ 9 w 1084"/>
                <a:gd name="T113" fmla="*/ 1 h 2"/>
                <a:gd name="T114" fmla="*/ 9 w 1084"/>
                <a:gd name="T115" fmla="*/ 1 h 2"/>
                <a:gd name="T116" fmla="*/ 10 w 1084"/>
                <a:gd name="T117" fmla="*/ 1 h 2"/>
                <a:gd name="T118" fmla="*/ 10 w 1084"/>
                <a:gd name="T119" fmla="*/ 1 h 2"/>
                <a:gd name="T120" fmla="*/ 11 w 1084"/>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84" h="2">
                  <a:moveTo>
                    <a:pt x="1084" y="1"/>
                  </a:moveTo>
                  <a:lnTo>
                    <a:pt x="1073" y="1"/>
                  </a:lnTo>
                  <a:lnTo>
                    <a:pt x="1040" y="1"/>
                  </a:lnTo>
                  <a:lnTo>
                    <a:pt x="988" y="1"/>
                  </a:lnTo>
                  <a:lnTo>
                    <a:pt x="919" y="1"/>
                  </a:lnTo>
                  <a:lnTo>
                    <a:pt x="838" y="2"/>
                  </a:lnTo>
                  <a:lnTo>
                    <a:pt x="748" y="2"/>
                  </a:lnTo>
                  <a:lnTo>
                    <a:pt x="654" y="2"/>
                  </a:lnTo>
                  <a:lnTo>
                    <a:pt x="561" y="2"/>
                  </a:lnTo>
                  <a:lnTo>
                    <a:pt x="471" y="2"/>
                  </a:lnTo>
                  <a:lnTo>
                    <a:pt x="387" y="2"/>
                  </a:lnTo>
                  <a:lnTo>
                    <a:pt x="311" y="2"/>
                  </a:lnTo>
                  <a:lnTo>
                    <a:pt x="245" y="2"/>
                  </a:lnTo>
                  <a:lnTo>
                    <a:pt x="189" y="2"/>
                  </a:lnTo>
                  <a:lnTo>
                    <a:pt x="142" y="2"/>
                  </a:lnTo>
                  <a:lnTo>
                    <a:pt x="104" y="2"/>
                  </a:lnTo>
                  <a:lnTo>
                    <a:pt x="75" y="2"/>
                  </a:lnTo>
                  <a:lnTo>
                    <a:pt x="52" y="2"/>
                  </a:lnTo>
                  <a:lnTo>
                    <a:pt x="35" y="2"/>
                  </a:lnTo>
                  <a:lnTo>
                    <a:pt x="23" y="2"/>
                  </a:lnTo>
                  <a:lnTo>
                    <a:pt x="15" y="2"/>
                  </a:lnTo>
                  <a:lnTo>
                    <a:pt x="9" y="2"/>
                  </a:lnTo>
                  <a:lnTo>
                    <a:pt x="5" y="2"/>
                  </a:lnTo>
                  <a:lnTo>
                    <a:pt x="3" y="2"/>
                  </a:lnTo>
                  <a:lnTo>
                    <a:pt x="1" y="2"/>
                  </a:lnTo>
                  <a:lnTo>
                    <a:pt x="0" y="2"/>
                  </a:lnTo>
                  <a:lnTo>
                    <a:pt x="1" y="2"/>
                  </a:lnTo>
                  <a:lnTo>
                    <a:pt x="2" y="2"/>
                  </a:lnTo>
                  <a:lnTo>
                    <a:pt x="5" y="1"/>
                  </a:lnTo>
                  <a:lnTo>
                    <a:pt x="8" y="1"/>
                  </a:lnTo>
                  <a:lnTo>
                    <a:pt x="14" y="1"/>
                  </a:lnTo>
                  <a:lnTo>
                    <a:pt x="22" y="1"/>
                  </a:lnTo>
                  <a:lnTo>
                    <a:pt x="34" y="1"/>
                  </a:lnTo>
                  <a:lnTo>
                    <a:pt x="50" y="1"/>
                  </a:lnTo>
                  <a:lnTo>
                    <a:pt x="73" y="1"/>
                  </a:lnTo>
                  <a:lnTo>
                    <a:pt x="102" y="1"/>
                  </a:lnTo>
                  <a:lnTo>
                    <a:pt x="139" y="0"/>
                  </a:lnTo>
                  <a:lnTo>
                    <a:pt x="186" y="0"/>
                  </a:lnTo>
                  <a:lnTo>
                    <a:pt x="242" y="0"/>
                  </a:lnTo>
                  <a:lnTo>
                    <a:pt x="308" y="0"/>
                  </a:lnTo>
                  <a:lnTo>
                    <a:pt x="384" y="0"/>
                  </a:lnTo>
                  <a:lnTo>
                    <a:pt x="468" y="0"/>
                  </a:lnTo>
                  <a:lnTo>
                    <a:pt x="558" y="0"/>
                  </a:lnTo>
                  <a:lnTo>
                    <a:pt x="652" y="0"/>
                  </a:lnTo>
                  <a:lnTo>
                    <a:pt x="747" y="1"/>
                  </a:lnTo>
                  <a:lnTo>
                    <a:pt x="837" y="1"/>
                  </a:lnTo>
                  <a:lnTo>
                    <a:pt x="919" y="1"/>
                  </a:lnTo>
                  <a:lnTo>
                    <a:pt x="988" y="1"/>
                  </a:lnTo>
                  <a:lnTo>
                    <a:pt x="1040" y="1"/>
                  </a:lnTo>
                  <a:lnTo>
                    <a:pt x="1073" y="1"/>
                  </a:lnTo>
                  <a:lnTo>
                    <a:pt x="1084" y="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4" name="Freeform 47"/>
            <p:cNvSpPr>
              <a:spLocks/>
            </p:cNvSpPr>
            <p:nvPr/>
          </p:nvSpPr>
          <p:spPr bwMode="auto">
            <a:xfrm flipV="1">
              <a:off x="3937" y="1744"/>
              <a:ext cx="479" cy="1"/>
            </a:xfrm>
            <a:custGeom>
              <a:avLst/>
              <a:gdLst>
                <a:gd name="T0" fmla="*/ 10 w 1040"/>
                <a:gd name="T1" fmla="*/ 0 h 2"/>
                <a:gd name="T2" fmla="*/ 10 w 1040"/>
                <a:gd name="T3" fmla="*/ 1 h 2"/>
                <a:gd name="T4" fmla="*/ 10 w 1040"/>
                <a:gd name="T5" fmla="*/ 1 h 2"/>
                <a:gd name="T6" fmla="*/ 9 w 1040"/>
                <a:gd name="T7" fmla="*/ 1 h 2"/>
                <a:gd name="T8" fmla="*/ 8 w 1040"/>
                <a:gd name="T9" fmla="*/ 1 h 2"/>
                <a:gd name="T10" fmla="*/ 8 w 1040"/>
                <a:gd name="T11" fmla="*/ 1 h 2"/>
                <a:gd name="T12" fmla="*/ 7 w 1040"/>
                <a:gd name="T13" fmla="*/ 1 h 2"/>
                <a:gd name="T14" fmla="*/ 6 w 1040"/>
                <a:gd name="T15" fmla="*/ 1 h 2"/>
                <a:gd name="T16" fmla="*/ 5 w 1040"/>
                <a:gd name="T17" fmla="*/ 1 h 2"/>
                <a:gd name="T18" fmla="*/ 4 w 1040"/>
                <a:gd name="T19" fmla="*/ 1 h 2"/>
                <a:gd name="T20" fmla="*/ 4 w 1040"/>
                <a:gd name="T21" fmla="*/ 1 h 2"/>
                <a:gd name="T22" fmla="*/ 3 w 1040"/>
                <a:gd name="T23" fmla="*/ 1 h 2"/>
                <a:gd name="T24" fmla="*/ 2 w 1040"/>
                <a:gd name="T25" fmla="*/ 1 h 2"/>
                <a:gd name="T26" fmla="*/ 2 w 1040"/>
                <a:gd name="T27" fmla="*/ 1 h 2"/>
                <a:gd name="T28" fmla="*/ 1 w 1040"/>
                <a:gd name="T29" fmla="*/ 1 h 2"/>
                <a:gd name="T30" fmla="*/ 1 w 1040"/>
                <a:gd name="T31" fmla="*/ 1 h 2"/>
                <a:gd name="T32" fmla="*/ 0 w 1040"/>
                <a:gd name="T33" fmla="*/ 1 h 2"/>
                <a:gd name="T34" fmla="*/ 0 w 1040"/>
                <a:gd name="T35" fmla="*/ 1 h 2"/>
                <a:gd name="T36" fmla="*/ 0 w 1040"/>
                <a:gd name="T37" fmla="*/ 1 h 2"/>
                <a:gd name="T38" fmla="*/ 0 w 1040"/>
                <a:gd name="T39" fmla="*/ 1 h 2"/>
                <a:gd name="T40" fmla="*/ 0 w 1040"/>
                <a:gd name="T41" fmla="*/ 1 h 2"/>
                <a:gd name="T42" fmla="*/ 0 w 1040"/>
                <a:gd name="T43" fmla="*/ 1 h 2"/>
                <a:gd name="T44" fmla="*/ 0 w 1040"/>
                <a:gd name="T45" fmla="*/ 1 h 2"/>
                <a:gd name="T46" fmla="*/ 0 w 1040"/>
                <a:gd name="T47" fmla="*/ 1 h 2"/>
                <a:gd name="T48" fmla="*/ 0 w 1040"/>
                <a:gd name="T49" fmla="*/ 1 h 2"/>
                <a:gd name="T50" fmla="*/ 0 w 1040"/>
                <a:gd name="T51" fmla="*/ 1 h 2"/>
                <a:gd name="T52" fmla="*/ 0 w 1040"/>
                <a:gd name="T53" fmla="*/ 1 h 2"/>
                <a:gd name="T54" fmla="*/ 0 w 1040"/>
                <a:gd name="T55" fmla="*/ 1 h 2"/>
                <a:gd name="T56" fmla="*/ 0 w 1040"/>
                <a:gd name="T57" fmla="*/ 1 h 2"/>
                <a:gd name="T58" fmla="*/ 0 w 1040"/>
                <a:gd name="T59" fmla="*/ 1 h 2"/>
                <a:gd name="T60" fmla="*/ 0 w 1040"/>
                <a:gd name="T61" fmla="*/ 1 h 2"/>
                <a:gd name="T62" fmla="*/ 0 w 1040"/>
                <a:gd name="T63" fmla="*/ 1 h 2"/>
                <a:gd name="T64" fmla="*/ 0 w 1040"/>
                <a:gd name="T65" fmla="*/ 1 h 2"/>
                <a:gd name="T66" fmla="*/ 0 w 1040"/>
                <a:gd name="T67" fmla="*/ 1 h 2"/>
                <a:gd name="T68" fmla="*/ 0 w 1040"/>
                <a:gd name="T69" fmla="*/ 1 h 2"/>
                <a:gd name="T70" fmla="*/ 0 w 1040"/>
                <a:gd name="T71" fmla="*/ 1 h 2"/>
                <a:gd name="T72" fmla="*/ 0 w 1040"/>
                <a:gd name="T73" fmla="*/ 1 h 2"/>
                <a:gd name="T74" fmla="*/ 0 w 1040"/>
                <a:gd name="T75" fmla="*/ 1 h 2"/>
                <a:gd name="T76" fmla="*/ 0 w 1040"/>
                <a:gd name="T77" fmla="*/ 1 h 2"/>
                <a:gd name="T78" fmla="*/ 0 w 1040"/>
                <a:gd name="T79" fmla="*/ 1 h 2"/>
                <a:gd name="T80" fmla="*/ 0 w 1040"/>
                <a:gd name="T81" fmla="*/ 1 h 2"/>
                <a:gd name="T82" fmla="*/ 0 w 1040"/>
                <a:gd name="T83" fmla="*/ 1 h 2"/>
                <a:gd name="T84" fmla="*/ 0 w 1040"/>
                <a:gd name="T85" fmla="*/ 1 h 2"/>
                <a:gd name="T86" fmla="*/ 0 w 1040"/>
                <a:gd name="T87" fmla="*/ 0 h 2"/>
                <a:gd name="T88" fmla="*/ 0 w 1040"/>
                <a:gd name="T89" fmla="*/ 0 h 2"/>
                <a:gd name="T90" fmla="*/ 1 w 1040"/>
                <a:gd name="T91" fmla="*/ 0 h 2"/>
                <a:gd name="T92" fmla="*/ 1 w 1040"/>
                <a:gd name="T93" fmla="*/ 0 h 2"/>
                <a:gd name="T94" fmla="*/ 2 w 1040"/>
                <a:gd name="T95" fmla="*/ 0 h 2"/>
                <a:gd name="T96" fmla="*/ 2 w 1040"/>
                <a:gd name="T97" fmla="*/ 0 h 2"/>
                <a:gd name="T98" fmla="*/ 3 w 1040"/>
                <a:gd name="T99" fmla="*/ 0 h 2"/>
                <a:gd name="T100" fmla="*/ 4 w 1040"/>
                <a:gd name="T101" fmla="*/ 0 h 2"/>
                <a:gd name="T102" fmla="*/ 4 w 1040"/>
                <a:gd name="T103" fmla="*/ 0 h 2"/>
                <a:gd name="T104" fmla="*/ 5 w 1040"/>
                <a:gd name="T105" fmla="*/ 0 h 2"/>
                <a:gd name="T106" fmla="*/ 6 w 1040"/>
                <a:gd name="T107" fmla="*/ 0 h 2"/>
                <a:gd name="T108" fmla="*/ 7 w 1040"/>
                <a:gd name="T109" fmla="*/ 0 h 2"/>
                <a:gd name="T110" fmla="*/ 8 w 1040"/>
                <a:gd name="T111" fmla="*/ 0 h 2"/>
                <a:gd name="T112" fmla="*/ 8 w 1040"/>
                <a:gd name="T113" fmla="*/ 0 h 2"/>
                <a:gd name="T114" fmla="*/ 9 w 1040"/>
                <a:gd name="T115" fmla="*/ 0 h 2"/>
                <a:gd name="T116" fmla="*/ 10 w 1040"/>
                <a:gd name="T117" fmla="*/ 0 h 2"/>
                <a:gd name="T118" fmla="*/ 10 w 1040"/>
                <a:gd name="T119" fmla="*/ 0 h 2"/>
                <a:gd name="T120" fmla="*/ 10 w 1040"/>
                <a:gd name="T121" fmla="*/ 0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40" h="2">
                  <a:moveTo>
                    <a:pt x="1040" y="0"/>
                  </a:moveTo>
                  <a:lnTo>
                    <a:pt x="1029" y="1"/>
                  </a:lnTo>
                  <a:lnTo>
                    <a:pt x="998" y="1"/>
                  </a:lnTo>
                  <a:lnTo>
                    <a:pt x="948" y="1"/>
                  </a:lnTo>
                  <a:lnTo>
                    <a:pt x="882" y="1"/>
                  </a:lnTo>
                  <a:lnTo>
                    <a:pt x="804" y="1"/>
                  </a:lnTo>
                  <a:lnTo>
                    <a:pt x="718" y="1"/>
                  </a:lnTo>
                  <a:lnTo>
                    <a:pt x="628" y="1"/>
                  </a:lnTo>
                  <a:lnTo>
                    <a:pt x="538" y="1"/>
                  </a:lnTo>
                  <a:lnTo>
                    <a:pt x="452" y="2"/>
                  </a:lnTo>
                  <a:lnTo>
                    <a:pt x="371" y="2"/>
                  </a:lnTo>
                  <a:lnTo>
                    <a:pt x="299" y="2"/>
                  </a:lnTo>
                  <a:lnTo>
                    <a:pt x="235" y="2"/>
                  </a:lnTo>
                  <a:lnTo>
                    <a:pt x="181" y="2"/>
                  </a:lnTo>
                  <a:lnTo>
                    <a:pt x="136" y="2"/>
                  </a:lnTo>
                  <a:lnTo>
                    <a:pt x="100" y="2"/>
                  </a:lnTo>
                  <a:lnTo>
                    <a:pt x="72" y="2"/>
                  </a:lnTo>
                  <a:lnTo>
                    <a:pt x="50" y="2"/>
                  </a:lnTo>
                  <a:lnTo>
                    <a:pt x="34" y="2"/>
                  </a:lnTo>
                  <a:lnTo>
                    <a:pt x="22" y="1"/>
                  </a:lnTo>
                  <a:lnTo>
                    <a:pt x="14" y="1"/>
                  </a:lnTo>
                  <a:lnTo>
                    <a:pt x="8" y="1"/>
                  </a:lnTo>
                  <a:lnTo>
                    <a:pt x="5" y="1"/>
                  </a:lnTo>
                  <a:lnTo>
                    <a:pt x="3" y="1"/>
                  </a:lnTo>
                  <a:lnTo>
                    <a:pt x="1" y="1"/>
                  </a:lnTo>
                  <a:lnTo>
                    <a:pt x="0" y="1"/>
                  </a:lnTo>
                  <a:lnTo>
                    <a:pt x="1" y="1"/>
                  </a:lnTo>
                  <a:lnTo>
                    <a:pt x="2" y="1"/>
                  </a:lnTo>
                  <a:lnTo>
                    <a:pt x="4" y="1"/>
                  </a:lnTo>
                  <a:lnTo>
                    <a:pt x="8" y="1"/>
                  </a:lnTo>
                  <a:lnTo>
                    <a:pt x="13" y="1"/>
                  </a:lnTo>
                  <a:lnTo>
                    <a:pt x="21" y="1"/>
                  </a:lnTo>
                  <a:lnTo>
                    <a:pt x="32" y="1"/>
                  </a:lnTo>
                  <a:lnTo>
                    <a:pt x="48" y="0"/>
                  </a:lnTo>
                  <a:lnTo>
                    <a:pt x="69" y="0"/>
                  </a:lnTo>
                  <a:lnTo>
                    <a:pt x="97" y="0"/>
                  </a:lnTo>
                  <a:lnTo>
                    <a:pt x="133" y="0"/>
                  </a:lnTo>
                  <a:lnTo>
                    <a:pt x="178" y="0"/>
                  </a:lnTo>
                  <a:lnTo>
                    <a:pt x="231" y="0"/>
                  </a:lnTo>
                  <a:lnTo>
                    <a:pt x="295" y="0"/>
                  </a:lnTo>
                  <a:lnTo>
                    <a:pt x="367" y="0"/>
                  </a:lnTo>
                  <a:lnTo>
                    <a:pt x="448" y="0"/>
                  </a:lnTo>
                  <a:lnTo>
                    <a:pt x="535" y="0"/>
                  </a:lnTo>
                  <a:lnTo>
                    <a:pt x="625" y="0"/>
                  </a:lnTo>
                  <a:lnTo>
                    <a:pt x="716" y="0"/>
                  </a:lnTo>
                  <a:lnTo>
                    <a:pt x="802" y="0"/>
                  </a:lnTo>
                  <a:lnTo>
                    <a:pt x="881" y="0"/>
                  </a:lnTo>
                  <a:lnTo>
                    <a:pt x="947" y="0"/>
                  </a:lnTo>
                  <a:lnTo>
                    <a:pt x="998" y="0"/>
                  </a:lnTo>
                  <a:lnTo>
                    <a:pt x="1029" y="0"/>
                  </a:lnTo>
                  <a:lnTo>
                    <a:pt x="104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5" name="Freeform 48"/>
            <p:cNvSpPr>
              <a:spLocks/>
            </p:cNvSpPr>
            <p:nvPr/>
          </p:nvSpPr>
          <p:spPr bwMode="auto">
            <a:xfrm flipV="1">
              <a:off x="3984" y="1660"/>
              <a:ext cx="458" cy="1"/>
            </a:xfrm>
            <a:custGeom>
              <a:avLst/>
              <a:gdLst>
                <a:gd name="T0" fmla="*/ 10 w 995"/>
                <a:gd name="T1" fmla="*/ 1 h 2"/>
                <a:gd name="T2" fmla="*/ 9 w 995"/>
                <a:gd name="T3" fmla="*/ 1 h 2"/>
                <a:gd name="T4" fmla="*/ 9 w 995"/>
                <a:gd name="T5" fmla="*/ 1 h 2"/>
                <a:gd name="T6" fmla="*/ 9 w 995"/>
                <a:gd name="T7" fmla="*/ 1 h 2"/>
                <a:gd name="T8" fmla="*/ 8 w 995"/>
                <a:gd name="T9" fmla="*/ 1 h 2"/>
                <a:gd name="T10" fmla="*/ 7 w 995"/>
                <a:gd name="T11" fmla="*/ 1 h 2"/>
                <a:gd name="T12" fmla="*/ 6 w 995"/>
                <a:gd name="T13" fmla="*/ 1 h 2"/>
                <a:gd name="T14" fmla="*/ 6 w 995"/>
                <a:gd name="T15" fmla="*/ 1 h 2"/>
                <a:gd name="T16" fmla="*/ 5 w 995"/>
                <a:gd name="T17" fmla="*/ 1 h 2"/>
                <a:gd name="T18" fmla="*/ 4 w 995"/>
                <a:gd name="T19" fmla="*/ 1 h 2"/>
                <a:gd name="T20" fmla="*/ 3 w 995"/>
                <a:gd name="T21" fmla="*/ 1 h 2"/>
                <a:gd name="T22" fmla="*/ 3 w 995"/>
                <a:gd name="T23" fmla="*/ 1 h 2"/>
                <a:gd name="T24" fmla="*/ 2 w 995"/>
                <a:gd name="T25" fmla="*/ 1 h 2"/>
                <a:gd name="T26" fmla="*/ 2 w 995"/>
                <a:gd name="T27" fmla="*/ 1 h 2"/>
                <a:gd name="T28" fmla="*/ 1 w 995"/>
                <a:gd name="T29" fmla="*/ 1 h 2"/>
                <a:gd name="T30" fmla="*/ 1 w 995"/>
                <a:gd name="T31" fmla="*/ 1 h 2"/>
                <a:gd name="T32" fmla="*/ 0 w 995"/>
                <a:gd name="T33" fmla="*/ 1 h 2"/>
                <a:gd name="T34" fmla="*/ 0 w 995"/>
                <a:gd name="T35" fmla="*/ 1 h 2"/>
                <a:gd name="T36" fmla="*/ 0 w 995"/>
                <a:gd name="T37" fmla="*/ 1 h 2"/>
                <a:gd name="T38" fmla="*/ 0 w 995"/>
                <a:gd name="T39" fmla="*/ 1 h 2"/>
                <a:gd name="T40" fmla="*/ 0 w 995"/>
                <a:gd name="T41" fmla="*/ 1 h 2"/>
                <a:gd name="T42" fmla="*/ 0 w 995"/>
                <a:gd name="T43" fmla="*/ 1 h 2"/>
                <a:gd name="T44" fmla="*/ 0 w 995"/>
                <a:gd name="T45" fmla="*/ 1 h 2"/>
                <a:gd name="T46" fmla="*/ 0 w 995"/>
                <a:gd name="T47" fmla="*/ 1 h 2"/>
                <a:gd name="T48" fmla="*/ 0 w 995"/>
                <a:gd name="T49" fmla="*/ 1 h 2"/>
                <a:gd name="T50" fmla="*/ 0 w 995"/>
                <a:gd name="T51" fmla="*/ 1 h 2"/>
                <a:gd name="T52" fmla="*/ 0 w 995"/>
                <a:gd name="T53" fmla="*/ 1 h 2"/>
                <a:gd name="T54" fmla="*/ 0 w 995"/>
                <a:gd name="T55" fmla="*/ 1 h 2"/>
                <a:gd name="T56" fmla="*/ 0 w 995"/>
                <a:gd name="T57" fmla="*/ 1 h 2"/>
                <a:gd name="T58" fmla="*/ 0 w 995"/>
                <a:gd name="T59" fmla="*/ 1 h 2"/>
                <a:gd name="T60" fmla="*/ 0 w 995"/>
                <a:gd name="T61" fmla="*/ 1 h 2"/>
                <a:gd name="T62" fmla="*/ 0 w 995"/>
                <a:gd name="T63" fmla="*/ 1 h 2"/>
                <a:gd name="T64" fmla="*/ 0 w 995"/>
                <a:gd name="T65" fmla="*/ 1 h 2"/>
                <a:gd name="T66" fmla="*/ 0 w 995"/>
                <a:gd name="T67" fmla="*/ 1 h 2"/>
                <a:gd name="T68" fmla="*/ 0 w 995"/>
                <a:gd name="T69" fmla="*/ 1 h 2"/>
                <a:gd name="T70" fmla="*/ 0 w 995"/>
                <a:gd name="T71" fmla="*/ 1 h 2"/>
                <a:gd name="T72" fmla="*/ 0 w 995"/>
                <a:gd name="T73" fmla="*/ 1 h 2"/>
                <a:gd name="T74" fmla="*/ 0 w 995"/>
                <a:gd name="T75" fmla="*/ 1 h 2"/>
                <a:gd name="T76" fmla="*/ 0 w 995"/>
                <a:gd name="T77" fmla="*/ 1 h 2"/>
                <a:gd name="T78" fmla="*/ 0 w 995"/>
                <a:gd name="T79" fmla="*/ 1 h 2"/>
                <a:gd name="T80" fmla="*/ 0 w 995"/>
                <a:gd name="T81" fmla="*/ 1 h 2"/>
                <a:gd name="T82" fmla="*/ 0 w 995"/>
                <a:gd name="T83" fmla="*/ 1 h 2"/>
                <a:gd name="T84" fmla="*/ 0 w 995"/>
                <a:gd name="T85" fmla="*/ 1 h 2"/>
                <a:gd name="T86" fmla="*/ 0 w 995"/>
                <a:gd name="T87" fmla="*/ 1 h 2"/>
                <a:gd name="T88" fmla="*/ 0 w 995"/>
                <a:gd name="T89" fmla="*/ 1 h 2"/>
                <a:gd name="T90" fmla="*/ 1 w 995"/>
                <a:gd name="T91" fmla="*/ 1 h 2"/>
                <a:gd name="T92" fmla="*/ 1 w 995"/>
                <a:gd name="T93" fmla="*/ 0 h 2"/>
                <a:gd name="T94" fmla="*/ 2 w 995"/>
                <a:gd name="T95" fmla="*/ 0 h 2"/>
                <a:gd name="T96" fmla="*/ 2 w 995"/>
                <a:gd name="T97" fmla="*/ 0 h 2"/>
                <a:gd name="T98" fmla="*/ 3 w 995"/>
                <a:gd name="T99" fmla="*/ 0 h 2"/>
                <a:gd name="T100" fmla="*/ 3 w 995"/>
                <a:gd name="T101" fmla="*/ 0 h 2"/>
                <a:gd name="T102" fmla="*/ 4 w 995"/>
                <a:gd name="T103" fmla="*/ 0 h 2"/>
                <a:gd name="T104" fmla="*/ 5 w 995"/>
                <a:gd name="T105" fmla="*/ 0 h 2"/>
                <a:gd name="T106" fmla="*/ 6 w 995"/>
                <a:gd name="T107" fmla="*/ 0 h 2"/>
                <a:gd name="T108" fmla="*/ 6 w 995"/>
                <a:gd name="T109" fmla="*/ 1 h 2"/>
                <a:gd name="T110" fmla="*/ 7 w 995"/>
                <a:gd name="T111" fmla="*/ 1 h 2"/>
                <a:gd name="T112" fmla="*/ 8 w 995"/>
                <a:gd name="T113" fmla="*/ 1 h 2"/>
                <a:gd name="T114" fmla="*/ 9 w 995"/>
                <a:gd name="T115" fmla="*/ 1 h 2"/>
                <a:gd name="T116" fmla="*/ 9 w 995"/>
                <a:gd name="T117" fmla="*/ 1 h 2"/>
                <a:gd name="T118" fmla="*/ 9 w 995"/>
                <a:gd name="T119" fmla="*/ 1 h 2"/>
                <a:gd name="T120" fmla="*/ 10 w 995"/>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5" h="2">
                  <a:moveTo>
                    <a:pt x="995" y="1"/>
                  </a:moveTo>
                  <a:lnTo>
                    <a:pt x="985" y="1"/>
                  </a:lnTo>
                  <a:lnTo>
                    <a:pt x="955" y="1"/>
                  </a:lnTo>
                  <a:lnTo>
                    <a:pt x="907" y="1"/>
                  </a:lnTo>
                  <a:lnTo>
                    <a:pt x="844" y="1"/>
                  </a:lnTo>
                  <a:lnTo>
                    <a:pt x="769" y="1"/>
                  </a:lnTo>
                  <a:lnTo>
                    <a:pt x="687" y="2"/>
                  </a:lnTo>
                  <a:lnTo>
                    <a:pt x="601" y="2"/>
                  </a:lnTo>
                  <a:lnTo>
                    <a:pt x="515" y="2"/>
                  </a:lnTo>
                  <a:lnTo>
                    <a:pt x="433" y="2"/>
                  </a:lnTo>
                  <a:lnTo>
                    <a:pt x="356" y="2"/>
                  </a:lnTo>
                  <a:lnTo>
                    <a:pt x="287" y="2"/>
                  </a:lnTo>
                  <a:lnTo>
                    <a:pt x="226" y="2"/>
                  </a:lnTo>
                  <a:lnTo>
                    <a:pt x="174" y="2"/>
                  </a:lnTo>
                  <a:lnTo>
                    <a:pt x="131" y="2"/>
                  </a:lnTo>
                  <a:lnTo>
                    <a:pt x="97" y="2"/>
                  </a:lnTo>
                  <a:lnTo>
                    <a:pt x="70" y="2"/>
                  </a:lnTo>
                  <a:lnTo>
                    <a:pt x="49" y="2"/>
                  </a:lnTo>
                  <a:lnTo>
                    <a:pt x="33" y="2"/>
                  </a:lnTo>
                  <a:lnTo>
                    <a:pt x="22" y="2"/>
                  </a:lnTo>
                  <a:lnTo>
                    <a:pt x="14" y="2"/>
                  </a:lnTo>
                  <a:lnTo>
                    <a:pt x="9" y="2"/>
                  </a:lnTo>
                  <a:lnTo>
                    <a:pt x="5" y="2"/>
                  </a:lnTo>
                  <a:lnTo>
                    <a:pt x="3" y="2"/>
                  </a:lnTo>
                  <a:lnTo>
                    <a:pt x="2" y="2"/>
                  </a:lnTo>
                  <a:lnTo>
                    <a:pt x="1" y="2"/>
                  </a:lnTo>
                  <a:lnTo>
                    <a:pt x="0" y="2"/>
                  </a:lnTo>
                  <a:lnTo>
                    <a:pt x="1" y="2"/>
                  </a:lnTo>
                  <a:lnTo>
                    <a:pt x="2" y="2"/>
                  </a:lnTo>
                  <a:lnTo>
                    <a:pt x="3" y="1"/>
                  </a:lnTo>
                  <a:lnTo>
                    <a:pt x="5" y="1"/>
                  </a:lnTo>
                  <a:lnTo>
                    <a:pt x="8" y="1"/>
                  </a:lnTo>
                  <a:lnTo>
                    <a:pt x="13" y="1"/>
                  </a:lnTo>
                  <a:lnTo>
                    <a:pt x="20" y="1"/>
                  </a:lnTo>
                  <a:lnTo>
                    <a:pt x="31" y="1"/>
                  </a:lnTo>
                  <a:lnTo>
                    <a:pt x="46" y="1"/>
                  </a:lnTo>
                  <a:lnTo>
                    <a:pt x="67" y="1"/>
                  </a:lnTo>
                  <a:lnTo>
                    <a:pt x="93" y="1"/>
                  </a:lnTo>
                  <a:lnTo>
                    <a:pt x="128" y="0"/>
                  </a:lnTo>
                  <a:lnTo>
                    <a:pt x="170" y="0"/>
                  </a:lnTo>
                  <a:lnTo>
                    <a:pt x="222" y="0"/>
                  </a:lnTo>
                  <a:lnTo>
                    <a:pt x="282" y="0"/>
                  </a:lnTo>
                  <a:lnTo>
                    <a:pt x="352" y="0"/>
                  </a:lnTo>
                  <a:lnTo>
                    <a:pt x="429" y="0"/>
                  </a:lnTo>
                  <a:lnTo>
                    <a:pt x="512" y="0"/>
                  </a:lnTo>
                  <a:lnTo>
                    <a:pt x="598" y="0"/>
                  </a:lnTo>
                  <a:lnTo>
                    <a:pt x="685" y="1"/>
                  </a:lnTo>
                  <a:lnTo>
                    <a:pt x="768" y="1"/>
                  </a:lnTo>
                  <a:lnTo>
                    <a:pt x="843" y="1"/>
                  </a:lnTo>
                  <a:lnTo>
                    <a:pt x="906" y="1"/>
                  </a:lnTo>
                  <a:lnTo>
                    <a:pt x="954" y="1"/>
                  </a:lnTo>
                  <a:lnTo>
                    <a:pt x="985" y="1"/>
                  </a:lnTo>
                  <a:lnTo>
                    <a:pt x="995" y="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6" name="Freeform 49"/>
            <p:cNvSpPr>
              <a:spLocks/>
            </p:cNvSpPr>
            <p:nvPr/>
          </p:nvSpPr>
          <p:spPr bwMode="auto">
            <a:xfrm flipV="1">
              <a:off x="4038" y="1562"/>
              <a:ext cx="434" cy="1"/>
            </a:xfrm>
            <a:custGeom>
              <a:avLst/>
              <a:gdLst>
                <a:gd name="T0" fmla="*/ 9 w 941"/>
                <a:gd name="T1" fmla="*/ 1 h 2"/>
                <a:gd name="T2" fmla="*/ 9 w 941"/>
                <a:gd name="T3" fmla="*/ 1 h 2"/>
                <a:gd name="T4" fmla="*/ 9 w 941"/>
                <a:gd name="T5" fmla="*/ 1 h 2"/>
                <a:gd name="T6" fmla="*/ 8 w 941"/>
                <a:gd name="T7" fmla="*/ 1 h 2"/>
                <a:gd name="T8" fmla="*/ 8 w 941"/>
                <a:gd name="T9" fmla="*/ 1 h 2"/>
                <a:gd name="T10" fmla="*/ 7 w 941"/>
                <a:gd name="T11" fmla="*/ 1 h 2"/>
                <a:gd name="T12" fmla="*/ 6 w 941"/>
                <a:gd name="T13" fmla="*/ 1 h 2"/>
                <a:gd name="T14" fmla="*/ 6 w 941"/>
                <a:gd name="T15" fmla="*/ 1 h 2"/>
                <a:gd name="T16" fmla="*/ 5 w 941"/>
                <a:gd name="T17" fmla="*/ 1 h 2"/>
                <a:gd name="T18" fmla="*/ 4 w 941"/>
                <a:gd name="T19" fmla="*/ 1 h 2"/>
                <a:gd name="T20" fmla="*/ 3 w 941"/>
                <a:gd name="T21" fmla="*/ 1 h 2"/>
                <a:gd name="T22" fmla="*/ 3 w 941"/>
                <a:gd name="T23" fmla="*/ 1 h 2"/>
                <a:gd name="T24" fmla="*/ 2 w 941"/>
                <a:gd name="T25" fmla="*/ 1 h 2"/>
                <a:gd name="T26" fmla="*/ 1 w 941"/>
                <a:gd name="T27" fmla="*/ 1 h 2"/>
                <a:gd name="T28" fmla="*/ 1 w 941"/>
                <a:gd name="T29" fmla="*/ 1 h 2"/>
                <a:gd name="T30" fmla="*/ 1 w 941"/>
                <a:gd name="T31" fmla="*/ 1 h 2"/>
                <a:gd name="T32" fmla="*/ 0 w 941"/>
                <a:gd name="T33" fmla="*/ 1 h 2"/>
                <a:gd name="T34" fmla="*/ 0 w 941"/>
                <a:gd name="T35" fmla="*/ 1 h 2"/>
                <a:gd name="T36" fmla="*/ 0 w 941"/>
                <a:gd name="T37" fmla="*/ 1 h 2"/>
                <a:gd name="T38" fmla="*/ 0 w 941"/>
                <a:gd name="T39" fmla="*/ 1 h 2"/>
                <a:gd name="T40" fmla="*/ 0 w 941"/>
                <a:gd name="T41" fmla="*/ 1 h 2"/>
                <a:gd name="T42" fmla="*/ 0 w 941"/>
                <a:gd name="T43" fmla="*/ 1 h 2"/>
                <a:gd name="T44" fmla="*/ 0 w 941"/>
                <a:gd name="T45" fmla="*/ 1 h 2"/>
                <a:gd name="T46" fmla="*/ 0 w 941"/>
                <a:gd name="T47" fmla="*/ 1 h 2"/>
                <a:gd name="T48" fmla="*/ 0 w 941"/>
                <a:gd name="T49" fmla="*/ 1 h 2"/>
                <a:gd name="T50" fmla="*/ 0 w 941"/>
                <a:gd name="T51" fmla="*/ 1 h 2"/>
                <a:gd name="T52" fmla="*/ 0 w 941"/>
                <a:gd name="T53" fmla="*/ 1 h 2"/>
                <a:gd name="T54" fmla="*/ 0 w 941"/>
                <a:gd name="T55" fmla="*/ 1 h 2"/>
                <a:gd name="T56" fmla="*/ 0 w 941"/>
                <a:gd name="T57" fmla="*/ 1 h 2"/>
                <a:gd name="T58" fmla="*/ 0 w 941"/>
                <a:gd name="T59" fmla="*/ 1 h 2"/>
                <a:gd name="T60" fmla="*/ 0 w 941"/>
                <a:gd name="T61" fmla="*/ 1 h 2"/>
                <a:gd name="T62" fmla="*/ 0 w 941"/>
                <a:gd name="T63" fmla="*/ 1 h 2"/>
                <a:gd name="T64" fmla="*/ 0 w 941"/>
                <a:gd name="T65" fmla="*/ 1 h 2"/>
                <a:gd name="T66" fmla="*/ 0 w 941"/>
                <a:gd name="T67" fmla="*/ 1 h 2"/>
                <a:gd name="T68" fmla="*/ 0 w 941"/>
                <a:gd name="T69" fmla="*/ 1 h 2"/>
                <a:gd name="T70" fmla="*/ 0 w 941"/>
                <a:gd name="T71" fmla="*/ 1 h 2"/>
                <a:gd name="T72" fmla="*/ 0 w 941"/>
                <a:gd name="T73" fmla="*/ 1 h 2"/>
                <a:gd name="T74" fmla="*/ 0 w 941"/>
                <a:gd name="T75" fmla="*/ 1 h 2"/>
                <a:gd name="T76" fmla="*/ 0 w 941"/>
                <a:gd name="T77" fmla="*/ 1 h 2"/>
                <a:gd name="T78" fmla="*/ 0 w 941"/>
                <a:gd name="T79" fmla="*/ 1 h 2"/>
                <a:gd name="T80" fmla="*/ 0 w 941"/>
                <a:gd name="T81" fmla="*/ 1 h 2"/>
                <a:gd name="T82" fmla="*/ 0 w 941"/>
                <a:gd name="T83" fmla="*/ 1 h 2"/>
                <a:gd name="T84" fmla="*/ 0 w 941"/>
                <a:gd name="T85" fmla="*/ 1 h 2"/>
                <a:gd name="T86" fmla="*/ 0 w 941"/>
                <a:gd name="T87" fmla="*/ 1 h 2"/>
                <a:gd name="T88" fmla="*/ 0 w 941"/>
                <a:gd name="T89" fmla="*/ 1 h 2"/>
                <a:gd name="T90" fmla="*/ 1 w 941"/>
                <a:gd name="T91" fmla="*/ 1 h 2"/>
                <a:gd name="T92" fmla="*/ 1 w 941"/>
                <a:gd name="T93" fmla="*/ 1 h 2"/>
                <a:gd name="T94" fmla="*/ 1 w 941"/>
                <a:gd name="T95" fmla="*/ 0 h 2"/>
                <a:gd name="T96" fmla="*/ 2 w 941"/>
                <a:gd name="T97" fmla="*/ 0 h 2"/>
                <a:gd name="T98" fmla="*/ 3 w 941"/>
                <a:gd name="T99" fmla="*/ 0 h 2"/>
                <a:gd name="T100" fmla="*/ 3 w 941"/>
                <a:gd name="T101" fmla="*/ 0 h 2"/>
                <a:gd name="T102" fmla="*/ 4 w 941"/>
                <a:gd name="T103" fmla="*/ 0 h 2"/>
                <a:gd name="T104" fmla="*/ 5 w 941"/>
                <a:gd name="T105" fmla="*/ 0 h 2"/>
                <a:gd name="T106" fmla="*/ 6 w 941"/>
                <a:gd name="T107" fmla="*/ 0 h 2"/>
                <a:gd name="T108" fmla="*/ 6 w 941"/>
                <a:gd name="T109" fmla="*/ 1 h 2"/>
                <a:gd name="T110" fmla="*/ 7 w 941"/>
                <a:gd name="T111" fmla="*/ 1 h 2"/>
                <a:gd name="T112" fmla="*/ 8 w 941"/>
                <a:gd name="T113" fmla="*/ 1 h 2"/>
                <a:gd name="T114" fmla="*/ 8 w 941"/>
                <a:gd name="T115" fmla="*/ 1 h 2"/>
                <a:gd name="T116" fmla="*/ 9 w 941"/>
                <a:gd name="T117" fmla="*/ 1 h 2"/>
                <a:gd name="T118" fmla="*/ 9 w 941"/>
                <a:gd name="T119" fmla="*/ 1 h 2"/>
                <a:gd name="T120" fmla="*/ 9 w 941"/>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2">
                  <a:moveTo>
                    <a:pt x="941" y="1"/>
                  </a:moveTo>
                  <a:lnTo>
                    <a:pt x="931" y="1"/>
                  </a:lnTo>
                  <a:lnTo>
                    <a:pt x="903" y="1"/>
                  </a:lnTo>
                  <a:lnTo>
                    <a:pt x="858" y="1"/>
                  </a:lnTo>
                  <a:lnTo>
                    <a:pt x="798" y="1"/>
                  </a:lnTo>
                  <a:lnTo>
                    <a:pt x="727" y="1"/>
                  </a:lnTo>
                  <a:lnTo>
                    <a:pt x="650" y="2"/>
                  </a:lnTo>
                  <a:lnTo>
                    <a:pt x="568" y="2"/>
                  </a:lnTo>
                  <a:lnTo>
                    <a:pt x="487" y="2"/>
                  </a:lnTo>
                  <a:lnTo>
                    <a:pt x="409" y="2"/>
                  </a:lnTo>
                  <a:lnTo>
                    <a:pt x="336" y="2"/>
                  </a:lnTo>
                  <a:lnTo>
                    <a:pt x="271" y="2"/>
                  </a:lnTo>
                  <a:lnTo>
                    <a:pt x="213" y="2"/>
                  </a:lnTo>
                  <a:lnTo>
                    <a:pt x="164" y="2"/>
                  </a:lnTo>
                  <a:lnTo>
                    <a:pt x="124" y="2"/>
                  </a:lnTo>
                  <a:lnTo>
                    <a:pt x="91" y="2"/>
                  </a:lnTo>
                  <a:lnTo>
                    <a:pt x="65" y="2"/>
                  </a:lnTo>
                  <a:lnTo>
                    <a:pt x="46" y="2"/>
                  </a:lnTo>
                  <a:lnTo>
                    <a:pt x="31" y="2"/>
                  </a:lnTo>
                  <a:lnTo>
                    <a:pt x="20" y="2"/>
                  </a:lnTo>
                  <a:lnTo>
                    <a:pt x="13" y="2"/>
                  </a:lnTo>
                  <a:lnTo>
                    <a:pt x="8" y="2"/>
                  </a:lnTo>
                  <a:lnTo>
                    <a:pt x="5" y="2"/>
                  </a:lnTo>
                  <a:lnTo>
                    <a:pt x="2" y="2"/>
                  </a:lnTo>
                  <a:lnTo>
                    <a:pt x="1" y="2"/>
                  </a:lnTo>
                  <a:lnTo>
                    <a:pt x="0" y="2"/>
                  </a:lnTo>
                  <a:lnTo>
                    <a:pt x="1" y="2"/>
                  </a:lnTo>
                  <a:lnTo>
                    <a:pt x="2" y="2"/>
                  </a:lnTo>
                  <a:lnTo>
                    <a:pt x="4" y="2"/>
                  </a:lnTo>
                  <a:lnTo>
                    <a:pt x="7" y="1"/>
                  </a:lnTo>
                  <a:lnTo>
                    <a:pt x="11" y="1"/>
                  </a:lnTo>
                  <a:lnTo>
                    <a:pt x="19" y="1"/>
                  </a:lnTo>
                  <a:lnTo>
                    <a:pt x="29" y="1"/>
                  </a:lnTo>
                  <a:lnTo>
                    <a:pt x="43" y="1"/>
                  </a:lnTo>
                  <a:lnTo>
                    <a:pt x="62" y="1"/>
                  </a:lnTo>
                  <a:lnTo>
                    <a:pt x="87" y="1"/>
                  </a:lnTo>
                  <a:lnTo>
                    <a:pt x="120" y="1"/>
                  </a:lnTo>
                  <a:lnTo>
                    <a:pt x="160" y="0"/>
                  </a:lnTo>
                  <a:lnTo>
                    <a:pt x="208" y="0"/>
                  </a:lnTo>
                  <a:lnTo>
                    <a:pt x="266" y="0"/>
                  </a:lnTo>
                  <a:lnTo>
                    <a:pt x="332" y="0"/>
                  </a:lnTo>
                  <a:lnTo>
                    <a:pt x="405" y="0"/>
                  </a:lnTo>
                  <a:lnTo>
                    <a:pt x="483" y="0"/>
                  </a:lnTo>
                  <a:lnTo>
                    <a:pt x="565" y="0"/>
                  </a:lnTo>
                  <a:lnTo>
                    <a:pt x="647" y="1"/>
                  </a:lnTo>
                  <a:lnTo>
                    <a:pt x="726" y="1"/>
                  </a:lnTo>
                  <a:lnTo>
                    <a:pt x="797" y="1"/>
                  </a:lnTo>
                  <a:lnTo>
                    <a:pt x="857" y="1"/>
                  </a:lnTo>
                  <a:lnTo>
                    <a:pt x="903" y="1"/>
                  </a:lnTo>
                  <a:lnTo>
                    <a:pt x="931" y="1"/>
                  </a:lnTo>
                  <a:lnTo>
                    <a:pt x="941" y="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7" name="Freeform 50"/>
            <p:cNvSpPr>
              <a:spLocks/>
            </p:cNvSpPr>
            <p:nvPr/>
          </p:nvSpPr>
          <p:spPr bwMode="auto">
            <a:xfrm flipV="1">
              <a:off x="4106" y="1441"/>
              <a:ext cx="403" cy="1"/>
            </a:xfrm>
            <a:custGeom>
              <a:avLst/>
              <a:gdLst>
                <a:gd name="T0" fmla="*/ 8 w 875"/>
                <a:gd name="T1" fmla="*/ 1 h 2"/>
                <a:gd name="T2" fmla="*/ 8 w 875"/>
                <a:gd name="T3" fmla="*/ 1 h 2"/>
                <a:gd name="T4" fmla="*/ 8 w 875"/>
                <a:gd name="T5" fmla="*/ 1 h 2"/>
                <a:gd name="T6" fmla="*/ 8 w 875"/>
                <a:gd name="T7" fmla="*/ 1 h 2"/>
                <a:gd name="T8" fmla="*/ 7 w 875"/>
                <a:gd name="T9" fmla="*/ 1 h 2"/>
                <a:gd name="T10" fmla="*/ 6 w 875"/>
                <a:gd name="T11" fmla="*/ 1 h 2"/>
                <a:gd name="T12" fmla="*/ 6 w 875"/>
                <a:gd name="T13" fmla="*/ 1 h 2"/>
                <a:gd name="T14" fmla="*/ 5 w 875"/>
                <a:gd name="T15" fmla="*/ 1 h 2"/>
                <a:gd name="T16" fmla="*/ 4 w 875"/>
                <a:gd name="T17" fmla="*/ 1 h 2"/>
                <a:gd name="T18" fmla="*/ 4 w 875"/>
                <a:gd name="T19" fmla="*/ 1 h 2"/>
                <a:gd name="T20" fmla="*/ 3 w 875"/>
                <a:gd name="T21" fmla="*/ 1 h 2"/>
                <a:gd name="T22" fmla="*/ 2 w 875"/>
                <a:gd name="T23" fmla="*/ 1 h 2"/>
                <a:gd name="T24" fmla="*/ 2 w 875"/>
                <a:gd name="T25" fmla="*/ 1 h 2"/>
                <a:gd name="T26" fmla="*/ 1 w 875"/>
                <a:gd name="T27" fmla="*/ 1 h 2"/>
                <a:gd name="T28" fmla="*/ 1 w 875"/>
                <a:gd name="T29" fmla="*/ 1 h 2"/>
                <a:gd name="T30" fmla="*/ 1 w 875"/>
                <a:gd name="T31" fmla="*/ 1 h 2"/>
                <a:gd name="T32" fmla="*/ 0 w 875"/>
                <a:gd name="T33" fmla="*/ 1 h 2"/>
                <a:gd name="T34" fmla="*/ 0 w 875"/>
                <a:gd name="T35" fmla="*/ 1 h 2"/>
                <a:gd name="T36" fmla="*/ 0 w 875"/>
                <a:gd name="T37" fmla="*/ 1 h 2"/>
                <a:gd name="T38" fmla="*/ 0 w 875"/>
                <a:gd name="T39" fmla="*/ 1 h 2"/>
                <a:gd name="T40" fmla="*/ 0 w 875"/>
                <a:gd name="T41" fmla="*/ 1 h 2"/>
                <a:gd name="T42" fmla="*/ 0 w 875"/>
                <a:gd name="T43" fmla="*/ 1 h 2"/>
                <a:gd name="T44" fmla="*/ 0 w 875"/>
                <a:gd name="T45" fmla="*/ 1 h 2"/>
                <a:gd name="T46" fmla="*/ 0 w 875"/>
                <a:gd name="T47" fmla="*/ 1 h 2"/>
                <a:gd name="T48" fmla="*/ 0 w 875"/>
                <a:gd name="T49" fmla="*/ 1 h 2"/>
                <a:gd name="T50" fmla="*/ 0 w 875"/>
                <a:gd name="T51" fmla="*/ 1 h 2"/>
                <a:gd name="T52" fmla="*/ 0 w 875"/>
                <a:gd name="T53" fmla="*/ 1 h 2"/>
                <a:gd name="T54" fmla="*/ 0 w 875"/>
                <a:gd name="T55" fmla="*/ 1 h 2"/>
                <a:gd name="T56" fmla="*/ 0 w 875"/>
                <a:gd name="T57" fmla="*/ 1 h 2"/>
                <a:gd name="T58" fmla="*/ 0 w 875"/>
                <a:gd name="T59" fmla="*/ 1 h 2"/>
                <a:gd name="T60" fmla="*/ 0 w 875"/>
                <a:gd name="T61" fmla="*/ 1 h 2"/>
                <a:gd name="T62" fmla="*/ 0 w 875"/>
                <a:gd name="T63" fmla="*/ 1 h 2"/>
                <a:gd name="T64" fmla="*/ 0 w 875"/>
                <a:gd name="T65" fmla="*/ 1 h 2"/>
                <a:gd name="T66" fmla="*/ 0 w 875"/>
                <a:gd name="T67" fmla="*/ 1 h 2"/>
                <a:gd name="T68" fmla="*/ 0 w 875"/>
                <a:gd name="T69" fmla="*/ 1 h 2"/>
                <a:gd name="T70" fmla="*/ 0 w 875"/>
                <a:gd name="T71" fmla="*/ 1 h 2"/>
                <a:gd name="T72" fmla="*/ 0 w 875"/>
                <a:gd name="T73" fmla="*/ 1 h 2"/>
                <a:gd name="T74" fmla="*/ 0 w 875"/>
                <a:gd name="T75" fmla="*/ 1 h 2"/>
                <a:gd name="T76" fmla="*/ 0 w 875"/>
                <a:gd name="T77" fmla="*/ 1 h 2"/>
                <a:gd name="T78" fmla="*/ 0 w 875"/>
                <a:gd name="T79" fmla="*/ 1 h 2"/>
                <a:gd name="T80" fmla="*/ 0 w 875"/>
                <a:gd name="T81" fmla="*/ 1 h 2"/>
                <a:gd name="T82" fmla="*/ 0 w 875"/>
                <a:gd name="T83" fmla="*/ 1 h 2"/>
                <a:gd name="T84" fmla="*/ 0 w 875"/>
                <a:gd name="T85" fmla="*/ 1 h 2"/>
                <a:gd name="T86" fmla="*/ 0 w 875"/>
                <a:gd name="T87" fmla="*/ 1 h 2"/>
                <a:gd name="T88" fmla="*/ 0 w 875"/>
                <a:gd name="T89" fmla="*/ 1 h 2"/>
                <a:gd name="T90" fmla="*/ 1 w 875"/>
                <a:gd name="T91" fmla="*/ 1 h 2"/>
                <a:gd name="T92" fmla="*/ 1 w 875"/>
                <a:gd name="T93" fmla="*/ 0 h 2"/>
                <a:gd name="T94" fmla="*/ 1 w 875"/>
                <a:gd name="T95" fmla="*/ 0 h 2"/>
                <a:gd name="T96" fmla="*/ 2 w 875"/>
                <a:gd name="T97" fmla="*/ 0 h 2"/>
                <a:gd name="T98" fmla="*/ 2 w 875"/>
                <a:gd name="T99" fmla="*/ 0 h 2"/>
                <a:gd name="T100" fmla="*/ 3 w 875"/>
                <a:gd name="T101" fmla="*/ 0 h 2"/>
                <a:gd name="T102" fmla="*/ 4 w 875"/>
                <a:gd name="T103" fmla="*/ 0 h 2"/>
                <a:gd name="T104" fmla="*/ 4 w 875"/>
                <a:gd name="T105" fmla="*/ 0 h 2"/>
                <a:gd name="T106" fmla="*/ 5 w 875"/>
                <a:gd name="T107" fmla="*/ 0 h 2"/>
                <a:gd name="T108" fmla="*/ 6 w 875"/>
                <a:gd name="T109" fmla="*/ 0 h 2"/>
                <a:gd name="T110" fmla="*/ 6 w 875"/>
                <a:gd name="T111" fmla="*/ 0 h 2"/>
                <a:gd name="T112" fmla="*/ 7 w 875"/>
                <a:gd name="T113" fmla="*/ 1 h 2"/>
                <a:gd name="T114" fmla="*/ 8 w 875"/>
                <a:gd name="T115" fmla="*/ 1 h 2"/>
                <a:gd name="T116" fmla="*/ 8 w 875"/>
                <a:gd name="T117" fmla="*/ 1 h 2"/>
                <a:gd name="T118" fmla="*/ 8 w 875"/>
                <a:gd name="T119" fmla="*/ 1 h 2"/>
                <a:gd name="T120" fmla="*/ 8 w 875"/>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75" h="2">
                  <a:moveTo>
                    <a:pt x="875" y="1"/>
                  </a:moveTo>
                  <a:lnTo>
                    <a:pt x="866" y="1"/>
                  </a:lnTo>
                  <a:lnTo>
                    <a:pt x="839" y="1"/>
                  </a:lnTo>
                  <a:lnTo>
                    <a:pt x="797" y="1"/>
                  </a:lnTo>
                  <a:lnTo>
                    <a:pt x="742" y="1"/>
                  </a:lnTo>
                  <a:lnTo>
                    <a:pt x="676" y="1"/>
                  </a:lnTo>
                  <a:lnTo>
                    <a:pt x="604" y="1"/>
                  </a:lnTo>
                  <a:lnTo>
                    <a:pt x="529" y="1"/>
                  </a:lnTo>
                  <a:lnTo>
                    <a:pt x="453" y="2"/>
                  </a:lnTo>
                  <a:lnTo>
                    <a:pt x="381" y="2"/>
                  </a:lnTo>
                  <a:lnTo>
                    <a:pt x="313" y="2"/>
                  </a:lnTo>
                  <a:lnTo>
                    <a:pt x="252" y="2"/>
                  </a:lnTo>
                  <a:lnTo>
                    <a:pt x="199" y="2"/>
                  </a:lnTo>
                  <a:lnTo>
                    <a:pt x="153" y="2"/>
                  </a:lnTo>
                  <a:lnTo>
                    <a:pt x="116" y="2"/>
                  </a:lnTo>
                  <a:lnTo>
                    <a:pt x="85" y="2"/>
                  </a:lnTo>
                  <a:lnTo>
                    <a:pt x="61" y="2"/>
                  </a:lnTo>
                  <a:lnTo>
                    <a:pt x="43" y="2"/>
                  </a:lnTo>
                  <a:lnTo>
                    <a:pt x="29" y="2"/>
                  </a:lnTo>
                  <a:lnTo>
                    <a:pt x="19" y="2"/>
                  </a:lnTo>
                  <a:lnTo>
                    <a:pt x="12" y="2"/>
                  </a:lnTo>
                  <a:lnTo>
                    <a:pt x="8" y="2"/>
                  </a:lnTo>
                  <a:lnTo>
                    <a:pt x="4" y="2"/>
                  </a:lnTo>
                  <a:lnTo>
                    <a:pt x="2" y="2"/>
                  </a:lnTo>
                  <a:lnTo>
                    <a:pt x="1" y="2"/>
                  </a:lnTo>
                  <a:lnTo>
                    <a:pt x="0" y="2"/>
                  </a:lnTo>
                  <a:lnTo>
                    <a:pt x="1" y="1"/>
                  </a:lnTo>
                  <a:lnTo>
                    <a:pt x="2" y="1"/>
                  </a:lnTo>
                  <a:lnTo>
                    <a:pt x="4" y="1"/>
                  </a:lnTo>
                  <a:lnTo>
                    <a:pt x="6" y="1"/>
                  </a:lnTo>
                  <a:lnTo>
                    <a:pt x="11" y="1"/>
                  </a:lnTo>
                  <a:lnTo>
                    <a:pt x="17" y="1"/>
                  </a:lnTo>
                  <a:lnTo>
                    <a:pt x="27" y="1"/>
                  </a:lnTo>
                  <a:lnTo>
                    <a:pt x="40" y="1"/>
                  </a:lnTo>
                  <a:lnTo>
                    <a:pt x="58" y="1"/>
                  </a:lnTo>
                  <a:lnTo>
                    <a:pt x="81" y="1"/>
                  </a:lnTo>
                  <a:lnTo>
                    <a:pt x="111" y="0"/>
                  </a:lnTo>
                  <a:lnTo>
                    <a:pt x="148" y="0"/>
                  </a:lnTo>
                  <a:lnTo>
                    <a:pt x="193" y="0"/>
                  </a:lnTo>
                  <a:lnTo>
                    <a:pt x="247" y="0"/>
                  </a:lnTo>
                  <a:lnTo>
                    <a:pt x="308" y="0"/>
                  </a:lnTo>
                  <a:lnTo>
                    <a:pt x="376" y="0"/>
                  </a:lnTo>
                  <a:lnTo>
                    <a:pt x="449" y="0"/>
                  </a:lnTo>
                  <a:lnTo>
                    <a:pt x="525" y="0"/>
                  </a:lnTo>
                  <a:lnTo>
                    <a:pt x="601" y="0"/>
                  </a:lnTo>
                  <a:lnTo>
                    <a:pt x="674" y="0"/>
                  </a:lnTo>
                  <a:lnTo>
                    <a:pt x="741" y="1"/>
                  </a:lnTo>
                  <a:lnTo>
                    <a:pt x="797" y="1"/>
                  </a:lnTo>
                  <a:lnTo>
                    <a:pt x="839" y="1"/>
                  </a:lnTo>
                  <a:lnTo>
                    <a:pt x="866" y="1"/>
                  </a:lnTo>
                  <a:lnTo>
                    <a:pt x="875" y="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8" name="Freeform 51"/>
            <p:cNvSpPr>
              <a:spLocks/>
            </p:cNvSpPr>
            <p:nvPr/>
          </p:nvSpPr>
          <p:spPr bwMode="auto">
            <a:xfrm flipV="1">
              <a:off x="4191" y="1288"/>
              <a:ext cx="365" cy="1"/>
            </a:xfrm>
            <a:custGeom>
              <a:avLst/>
              <a:gdLst>
                <a:gd name="T0" fmla="*/ 7 w 792"/>
                <a:gd name="T1" fmla="*/ 0 h 2"/>
                <a:gd name="T2" fmla="*/ 7 w 792"/>
                <a:gd name="T3" fmla="*/ 0 h 2"/>
                <a:gd name="T4" fmla="*/ 7 w 792"/>
                <a:gd name="T5" fmla="*/ 0 h 2"/>
                <a:gd name="T6" fmla="*/ 7 w 792"/>
                <a:gd name="T7" fmla="*/ 0 h 2"/>
                <a:gd name="T8" fmla="*/ 6 w 792"/>
                <a:gd name="T9" fmla="*/ 1 h 2"/>
                <a:gd name="T10" fmla="*/ 6 w 792"/>
                <a:gd name="T11" fmla="*/ 1 h 2"/>
                <a:gd name="T12" fmla="*/ 5 w 792"/>
                <a:gd name="T13" fmla="*/ 1 h 2"/>
                <a:gd name="T14" fmla="*/ 5 w 792"/>
                <a:gd name="T15" fmla="*/ 1 h 2"/>
                <a:gd name="T16" fmla="*/ 4 w 792"/>
                <a:gd name="T17" fmla="*/ 1 h 2"/>
                <a:gd name="T18" fmla="*/ 3 w 792"/>
                <a:gd name="T19" fmla="*/ 1 h 2"/>
                <a:gd name="T20" fmla="*/ 3 w 792"/>
                <a:gd name="T21" fmla="*/ 1 h 2"/>
                <a:gd name="T22" fmla="*/ 2 w 792"/>
                <a:gd name="T23" fmla="*/ 1 h 2"/>
                <a:gd name="T24" fmla="*/ 2 w 792"/>
                <a:gd name="T25" fmla="*/ 1 h 2"/>
                <a:gd name="T26" fmla="*/ 1 w 792"/>
                <a:gd name="T27" fmla="*/ 1 h 2"/>
                <a:gd name="T28" fmla="*/ 1 w 792"/>
                <a:gd name="T29" fmla="*/ 1 h 2"/>
                <a:gd name="T30" fmla="*/ 1 w 792"/>
                <a:gd name="T31" fmla="*/ 1 h 2"/>
                <a:gd name="T32" fmla="*/ 0 w 792"/>
                <a:gd name="T33" fmla="*/ 1 h 2"/>
                <a:gd name="T34" fmla="*/ 0 w 792"/>
                <a:gd name="T35" fmla="*/ 1 h 2"/>
                <a:gd name="T36" fmla="*/ 0 w 792"/>
                <a:gd name="T37" fmla="*/ 1 h 2"/>
                <a:gd name="T38" fmla="*/ 0 w 792"/>
                <a:gd name="T39" fmla="*/ 1 h 2"/>
                <a:gd name="T40" fmla="*/ 0 w 792"/>
                <a:gd name="T41" fmla="*/ 1 h 2"/>
                <a:gd name="T42" fmla="*/ 0 w 792"/>
                <a:gd name="T43" fmla="*/ 1 h 2"/>
                <a:gd name="T44" fmla="*/ 0 w 792"/>
                <a:gd name="T45" fmla="*/ 1 h 2"/>
                <a:gd name="T46" fmla="*/ 0 w 792"/>
                <a:gd name="T47" fmla="*/ 1 h 2"/>
                <a:gd name="T48" fmla="*/ 0 w 792"/>
                <a:gd name="T49" fmla="*/ 1 h 2"/>
                <a:gd name="T50" fmla="*/ 0 w 792"/>
                <a:gd name="T51" fmla="*/ 1 h 2"/>
                <a:gd name="T52" fmla="*/ 0 w 792"/>
                <a:gd name="T53" fmla="*/ 1 h 2"/>
                <a:gd name="T54" fmla="*/ 0 w 792"/>
                <a:gd name="T55" fmla="*/ 1 h 2"/>
                <a:gd name="T56" fmla="*/ 0 w 792"/>
                <a:gd name="T57" fmla="*/ 1 h 2"/>
                <a:gd name="T58" fmla="*/ 0 w 792"/>
                <a:gd name="T59" fmla="*/ 1 h 2"/>
                <a:gd name="T60" fmla="*/ 0 w 792"/>
                <a:gd name="T61" fmla="*/ 1 h 2"/>
                <a:gd name="T62" fmla="*/ 0 w 792"/>
                <a:gd name="T63" fmla="*/ 1 h 2"/>
                <a:gd name="T64" fmla="*/ 0 w 792"/>
                <a:gd name="T65" fmla="*/ 1 h 2"/>
                <a:gd name="T66" fmla="*/ 0 w 792"/>
                <a:gd name="T67" fmla="*/ 1 h 2"/>
                <a:gd name="T68" fmla="*/ 0 w 792"/>
                <a:gd name="T69" fmla="*/ 1 h 2"/>
                <a:gd name="T70" fmla="*/ 0 w 792"/>
                <a:gd name="T71" fmla="*/ 1 h 2"/>
                <a:gd name="T72" fmla="*/ 0 w 792"/>
                <a:gd name="T73" fmla="*/ 1 h 2"/>
                <a:gd name="T74" fmla="*/ 0 w 792"/>
                <a:gd name="T75" fmla="*/ 1 h 2"/>
                <a:gd name="T76" fmla="*/ 0 w 792"/>
                <a:gd name="T77" fmla="*/ 1 h 2"/>
                <a:gd name="T78" fmla="*/ 0 w 792"/>
                <a:gd name="T79" fmla="*/ 1 h 2"/>
                <a:gd name="T80" fmla="*/ 0 w 792"/>
                <a:gd name="T81" fmla="*/ 1 h 2"/>
                <a:gd name="T82" fmla="*/ 0 w 792"/>
                <a:gd name="T83" fmla="*/ 1 h 2"/>
                <a:gd name="T84" fmla="*/ 0 w 792"/>
                <a:gd name="T85" fmla="*/ 1 h 2"/>
                <a:gd name="T86" fmla="*/ 0 w 792"/>
                <a:gd name="T87" fmla="*/ 1 h 2"/>
                <a:gd name="T88" fmla="*/ 0 w 792"/>
                <a:gd name="T89" fmla="*/ 1 h 2"/>
                <a:gd name="T90" fmla="*/ 0 w 792"/>
                <a:gd name="T91" fmla="*/ 0 h 2"/>
                <a:gd name="T92" fmla="*/ 1 w 792"/>
                <a:gd name="T93" fmla="*/ 0 h 2"/>
                <a:gd name="T94" fmla="*/ 1 w 792"/>
                <a:gd name="T95" fmla="*/ 0 h 2"/>
                <a:gd name="T96" fmla="*/ 2 w 792"/>
                <a:gd name="T97" fmla="*/ 0 h 2"/>
                <a:gd name="T98" fmla="*/ 2 w 792"/>
                <a:gd name="T99" fmla="*/ 0 h 2"/>
                <a:gd name="T100" fmla="*/ 3 w 792"/>
                <a:gd name="T101" fmla="*/ 0 h 2"/>
                <a:gd name="T102" fmla="*/ 3 w 792"/>
                <a:gd name="T103" fmla="*/ 0 h 2"/>
                <a:gd name="T104" fmla="*/ 4 w 792"/>
                <a:gd name="T105" fmla="*/ 0 h 2"/>
                <a:gd name="T106" fmla="*/ 5 w 792"/>
                <a:gd name="T107" fmla="*/ 0 h 2"/>
                <a:gd name="T108" fmla="*/ 5 w 792"/>
                <a:gd name="T109" fmla="*/ 0 h 2"/>
                <a:gd name="T110" fmla="*/ 6 w 792"/>
                <a:gd name="T111" fmla="*/ 0 h 2"/>
                <a:gd name="T112" fmla="*/ 6 w 792"/>
                <a:gd name="T113" fmla="*/ 0 h 2"/>
                <a:gd name="T114" fmla="*/ 7 w 792"/>
                <a:gd name="T115" fmla="*/ 0 h 2"/>
                <a:gd name="T116" fmla="*/ 7 w 792"/>
                <a:gd name="T117" fmla="*/ 0 h 2"/>
                <a:gd name="T118" fmla="*/ 7 w 792"/>
                <a:gd name="T119" fmla="*/ 0 h 2"/>
                <a:gd name="T120" fmla="*/ 7 w 792"/>
                <a:gd name="T121" fmla="*/ 0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2" h="2">
                  <a:moveTo>
                    <a:pt x="792" y="0"/>
                  </a:moveTo>
                  <a:lnTo>
                    <a:pt x="783" y="0"/>
                  </a:lnTo>
                  <a:lnTo>
                    <a:pt x="760" y="0"/>
                  </a:lnTo>
                  <a:lnTo>
                    <a:pt x="722" y="0"/>
                  </a:lnTo>
                  <a:lnTo>
                    <a:pt x="671" y="1"/>
                  </a:lnTo>
                  <a:lnTo>
                    <a:pt x="612" y="1"/>
                  </a:lnTo>
                  <a:lnTo>
                    <a:pt x="547" y="1"/>
                  </a:lnTo>
                  <a:lnTo>
                    <a:pt x="479" y="1"/>
                  </a:lnTo>
                  <a:lnTo>
                    <a:pt x="411" y="1"/>
                  </a:lnTo>
                  <a:lnTo>
                    <a:pt x="345" y="1"/>
                  </a:lnTo>
                  <a:lnTo>
                    <a:pt x="284" y="2"/>
                  </a:lnTo>
                  <a:lnTo>
                    <a:pt x="229" y="2"/>
                  </a:lnTo>
                  <a:lnTo>
                    <a:pt x="181" y="2"/>
                  </a:lnTo>
                  <a:lnTo>
                    <a:pt x="140" y="2"/>
                  </a:lnTo>
                  <a:lnTo>
                    <a:pt x="105" y="2"/>
                  </a:lnTo>
                  <a:lnTo>
                    <a:pt x="78" y="2"/>
                  </a:lnTo>
                  <a:lnTo>
                    <a:pt x="56" y="2"/>
                  </a:lnTo>
                  <a:lnTo>
                    <a:pt x="39" y="2"/>
                  </a:lnTo>
                  <a:lnTo>
                    <a:pt x="27" y="2"/>
                  </a:lnTo>
                  <a:lnTo>
                    <a:pt x="18" y="2"/>
                  </a:lnTo>
                  <a:lnTo>
                    <a:pt x="12" y="2"/>
                  </a:lnTo>
                  <a:lnTo>
                    <a:pt x="7" y="1"/>
                  </a:lnTo>
                  <a:lnTo>
                    <a:pt x="5" y="1"/>
                  </a:lnTo>
                  <a:lnTo>
                    <a:pt x="3" y="1"/>
                  </a:lnTo>
                  <a:lnTo>
                    <a:pt x="2" y="1"/>
                  </a:lnTo>
                  <a:lnTo>
                    <a:pt x="1" y="1"/>
                  </a:lnTo>
                  <a:lnTo>
                    <a:pt x="0" y="1"/>
                  </a:lnTo>
                  <a:lnTo>
                    <a:pt x="1" y="1"/>
                  </a:lnTo>
                  <a:lnTo>
                    <a:pt x="2" y="1"/>
                  </a:lnTo>
                  <a:lnTo>
                    <a:pt x="4" y="1"/>
                  </a:lnTo>
                  <a:lnTo>
                    <a:pt x="6" y="1"/>
                  </a:lnTo>
                  <a:lnTo>
                    <a:pt x="10" y="1"/>
                  </a:lnTo>
                  <a:lnTo>
                    <a:pt x="16" y="1"/>
                  </a:lnTo>
                  <a:lnTo>
                    <a:pt x="24" y="1"/>
                  </a:lnTo>
                  <a:lnTo>
                    <a:pt x="36" y="1"/>
                  </a:lnTo>
                  <a:lnTo>
                    <a:pt x="52" y="1"/>
                  </a:lnTo>
                  <a:lnTo>
                    <a:pt x="73" y="0"/>
                  </a:lnTo>
                  <a:lnTo>
                    <a:pt x="100" y="0"/>
                  </a:lnTo>
                  <a:lnTo>
                    <a:pt x="134" y="0"/>
                  </a:lnTo>
                  <a:lnTo>
                    <a:pt x="175" y="0"/>
                  </a:lnTo>
                  <a:lnTo>
                    <a:pt x="223" y="0"/>
                  </a:lnTo>
                  <a:lnTo>
                    <a:pt x="278" y="0"/>
                  </a:lnTo>
                  <a:lnTo>
                    <a:pt x="340" y="0"/>
                  </a:lnTo>
                  <a:lnTo>
                    <a:pt x="406" y="0"/>
                  </a:lnTo>
                  <a:lnTo>
                    <a:pt x="475" y="0"/>
                  </a:lnTo>
                  <a:lnTo>
                    <a:pt x="544" y="0"/>
                  </a:lnTo>
                  <a:lnTo>
                    <a:pt x="610" y="0"/>
                  </a:lnTo>
                  <a:lnTo>
                    <a:pt x="670" y="0"/>
                  </a:lnTo>
                  <a:lnTo>
                    <a:pt x="721" y="0"/>
                  </a:lnTo>
                  <a:lnTo>
                    <a:pt x="759" y="0"/>
                  </a:lnTo>
                  <a:lnTo>
                    <a:pt x="783" y="0"/>
                  </a:lnTo>
                  <a:lnTo>
                    <a:pt x="79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9" name="Freeform 52"/>
            <p:cNvSpPr>
              <a:spLocks/>
            </p:cNvSpPr>
            <p:nvPr/>
          </p:nvSpPr>
          <p:spPr bwMode="auto">
            <a:xfrm flipV="1">
              <a:off x="4290" y="1110"/>
              <a:ext cx="320" cy="1"/>
            </a:xfrm>
            <a:custGeom>
              <a:avLst/>
              <a:gdLst>
                <a:gd name="T0" fmla="*/ 6 w 695"/>
                <a:gd name="T1" fmla="*/ 0 h 2"/>
                <a:gd name="T2" fmla="*/ 6 w 695"/>
                <a:gd name="T3" fmla="*/ 0 h 2"/>
                <a:gd name="T4" fmla="*/ 6 w 695"/>
                <a:gd name="T5" fmla="*/ 0 h 2"/>
                <a:gd name="T6" fmla="*/ 6 w 695"/>
                <a:gd name="T7" fmla="*/ 1 h 2"/>
                <a:gd name="T8" fmla="*/ 6 w 695"/>
                <a:gd name="T9" fmla="*/ 1 h 2"/>
                <a:gd name="T10" fmla="*/ 5 w 695"/>
                <a:gd name="T11" fmla="*/ 1 h 2"/>
                <a:gd name="T12" fmla="*/ 5 w 695"/>
                <a:gd name="T13" fmla="*/ 1 h 2"/>
                <a:gd name="T14" fmla="*/ 4 w 695"/>
                <a:gd name="T15" fmla="*/ 1 h 2"/>
                <a:gd name="T16" fmla="*/ 3 w 695"/>
                <a:gd name="T17" fmla="*/ 1 h 2"/>
                <a:gd name="T18" fmla="*/ 3 w 695"/>
                <a:gd name="T19" fmla="*/ 1 h 2"/>
                <a:gd name="T20" fmla="*/ 2 w 695"/>
                <a:gd name="T21" fmla="*/ 1 h 2"/>
                <a:gd name="T22" fmla="*/ 2 w 695"/>
                <a:gd name="T23" fmla="*/ 1 h 2"/>
                <a:gd name="T24" fmla="*/ 1 w 695"/>
                <a:gd name="T25" fmla="*/ 1 h 2"/>
                <a:gd name="T26" fmla="*/ 1 w 695"/>
                <a:gd name="T27" fmla="*/ 1 h 2"/>
                <a:gd name="T28" fmla="*/ 1 w 695"/>
                <a:gd name="T29" fmla="*/ 1 h 2"/>
                <a:gd name="T30" fmla="*/ 0 w 695"/>
                <a:gd name="T31" fmla="*/ 1 h 2"/>
                <a:gd name="T32" fmla="*/ 0 w 695"/>
                <a:gd name="T33" fmla="*/ 1 h 2"/>
                <a:gd name="T34" fmla="*/ 0 w 695"/>
                <a:gd name="T35" fmla="*/ 1 h 2"/>
                <a:gd name="T36" fmla="*/ 0 w 695"/>
                <a:gd name="T37" fmla="*/ 1 h 2"/>
                <a:gd name="T38" fmla="*/ 0 w 695"/>
                <a:gd name="T39" fmla="*/ 1 h 2"/>
                <a:gd name="T40" fmla="*/ 0 w 695"/>
                <a:gd name="T41" fmla="*/ 1 h 2"/>
                <a:gd name="T42" fmla="*/ 0 w 695"/>
                <a:gd name="T43" fmla="*/ 1 h 2"/>
                <a:gd name="T44" fmla="*/ 0 w 695"/>
                <a:gd name="T45" fmla="*/ 1 h 2"/>
                <a:gd name="T46" fmla="*/ 0 w 695"/>
                <a:gd name="T47" fmla="*/ 1 h 2"/>
                <a:gd name="T48" fmla="*/ 0 w 695"/>
                <a:gd name="T49" fmla="*/ 1 h 2"/>
                <a:gd name="T50" fmla="*/ 0 w 695"/>
                <a:gd name="T51" fmla="*/ 1 h 2"/>
                <a:gd name="T52" fmla="*/ 0 w 695"/>
                <a:gd name="T53" fmla="*/ 1 h 2"/>
                <a:gd name="T54" fmla="*/ 0 w 695"/>
                <a:gd name="T55" fmla="*/ 1 h 2"/>
                <a:gd name="T56" fmla="*/ 0 w 695"/>
                <a:gd name="T57" fmla="*/ 1 h 2"/>
                <a:gd name="T58" fmla="*/ 0 w 695"/>
                <a:gd name="T59" fmla="*/ 1 h 2"/>
                <a:gd name="T60" fmla="*/ 0 w 695"/>
                <a:gd name="T61" fmla="*/ 1 h 2"/>
                <a:gd name="T62" fmla="*/ 0 w 695"/>
                <a:gd name="T63" fmla="*/ 1 h 2"/>
                <a:gd name="T64" fmla="*/ 0 w 695"/>
                <a:gd name="T65" fmla="*/ 1 h 2"/>
                <a:gd name="T66" fmla="*/ 0 w 695"/>
                <a:gd name="T67" fmla="*/ 1 h 2"/>
                <a:gd name="T68" fmla="*/ 0 w 695"/>
                <a:gd name="T69" fmla="*/ 1 h 2"/>
                <a:gd name="T70" fmla="*/ 0 w 695"/>
                <a:gd name="T71" fmla="*/ 1 h 2"/>
                <a:gd name="T72" fmla="*/ 0 w 695"/>
                <a:gd name="T73" fmla="*/ 1 h 2"/>
                <a:gd name="T74" fmla="*/ 0 w 695"/>
                <a:gd name="T75" fmla="*/ 1 h 2"/>
                <a:gd name="T76" fmla="*/ 0 w 695"/>
                <a:gd name="T77" fmla="*/ 1 h 2"/>
                <a:gd name="T78" fmla="*/ 0 w 695"/>
                <a:gd name="T79" fmla="*/ 1 h 2"/>
                <a:gd name="T80" fmla="*/ 0 w 695"/>
                <a:gd name="T81" fmla="*/ 1 h 2"/>
                <a:gd name="T82" fmla="*/ 0 w 695"/>
                <a:gd name="T83" fmla="*/ 1 h 2"/>
                <a:gd name="T84" fmla="*/ 0 w 695"/>
                <a:gd name="T85" fmla="*/ 1 h 2"/>
                <a:gd name="T86" fmla="*/ 0 w 695"/>
                <a:gd name="T87" fmla="*/ 1 h 2"/>
                <a:gd name="T88" fmla="*/ 0 w 695"/>
                <a:gd name="T89" fmla="*/ 1 h 2"/>
                <a:gd name="T90" fmla="*/ 0 w 695"/>
                <a:gd name="T91" fmla="*/ 1 h 2"/>
                <a:gd name="T92" fmla="*/ 1 w 695"/>
                <a:gd name="T93" fmla="*/ 1 h 2"/>
                <a:gd name="T94" fmla="*/ 1 w 695"/>
                <a:gd name="T95" fmla="*/ 0 h 2"/>
                <a:gd name="T96" fmla="*/ 1 w 695"/>
                <a:gd name="T97" fmla="*/ 0 h 2"/>
                <a:gd name="T98" fmla="*/ 2 w 695"/>
                <a:gd name="T99" fmla="*/ 0 h 2"/>
                <a:gd name="T100" fmla="*/ 2 w 695"/>
                <a:gd name="T101" fmla="*/ 0 h 2"/>
                <a:gd name="T102" fmla="*/ 3 w 695"/>
                <a:gd name="T103" fmla="*/ 0 h 2"/>
                <a:gd name="T104" fmla="*/ 3 w 695"/>
                <a:gd name="T105" fmla="*/ 0 h 2"/>
                <a:gd name="T106" fmla="*/ 4 w 695"/>
                <a:gd name="T107" fmla="*/ 0 h 2"/>
                <a:gd name="T108" fmla="*/ 5 w 695"/>
                <a:gd name="T109" fmla="*/ 0 h 2"/>
                <a:gd name="T110" fmla="*/ 5 w 695"/>
                <a:gd name="T111" fmla="*/ 0 h 2"/>
                <a:gd name="T112" fmla="*/ 6 w 695"/>
                <a:gd name="T113" fmla="*/ 0 h 2"/>
                <a:gd name="T114" fmla="*/ 6 w 695"/>
                <a:gd name="T115" fmla="*/ 0 h 2"/>
                <a:gd name="T116" fmla="*/ 6 w 695"/>
                <a:gd name="T117" fmla="*/ 0 h 2"/>
                <a:gd name="T118" fmla="*/ 6 w 695"/>
                <a:gd name="T119" fmla="*/ 0 h 2"/>
                <a:gd name="T120" fmla="*/ 6 w 695"/>
                <a:gd name="T121" fmla="*/ 0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5" h="2">
                  <a:moveTo>
                    <a:pt x="695" y="0"/>
                  </a:moveTo>
                  <a:lnTo>
                    <a:pt x="688" y="0"/>
                  </a:lnTo>
                  <a:lnTo>
                    <a:pt x="667" y="0"/>
                  </a:lnTo>
                  <a:lnTo>
                    <a:pt x="633" y="1"/>
                  </a:lnTo>
                  <a:lnTo>
                    <a:pt x="589" y="1"/>
                  </a:lnTo>
                  <a:lnTo>
                    <a:pt x="537" y="1"/>
                  </a:lnTo>
                  <a:lnTo>
                    <a:pt x="480" y="1"/>
                  </a:lnTo>
                  <a:lnTo>
                    <a:pt x="420" y="1"/>
                  </a:lnTo>
                  <a:lnTo>
                    <a:pt x="361" y="1"/>
                  </a:lnTo>
                  <a:lnTo>
                    <a:pt x="303" y="1"/>
                  </a:lnTo>
                  <a:lnTo>
                    <a:pt x="249" y="2"/>
                  </a:lnTo>
                  <a:lnTo>
                    <a:pt x="201" y="2"/>
                  </a:lnTo>
                  <a:lnTo>
                    <a:pt x="159" y="2"/>
                  </a:lnTo>
                  <a:lnTo>
                    <a:pt x="123" y="2"/>
                  </a:lnTo>
                  <a:lnTo>
                    <a:pt x="93" y="2"/>
                  </a:lnTo>
                  <a:lnTo>
                    <a:pt x="68" y="2"/>
                  </a:lnTo>
                  <a:lnTo>
                    <a:pt x="49" y="2"/>
                  </a:lnTo>
                  <a:lnTo>
                    <a:pt x="35" y="2"/>
                  </a:lnTo>
                  <a:lnTo>
                    <a:pt x="24" y="2"/>
                  </a:lnTo>
                  <a:lnTo>
                    <a:pt x="16" y="2"/>
                  </a:lnTo>
                  <a:lnTo>
                    <a:pt x="10" y="2"/>
                  </a:lnTo>
                  <a:lnTo>
                    <a:pt x="6" y="2"/>
                  </a:lnTo>
                  <a:lnTo>
                    <a:pt x="4" y="2"/>
                  </a:lnTo>
                  <a:lnTo>
                    <a:pt x="2" y="2"/>
                  </a:lnTo>
                  <a:lnTo>
                    <a:pt x="1" y="2"/>
                  </a:lnTo>
                  <a:lnTo>
                    <a:pt x="0" y="2"/>
                  </a:lnTo>
                  <a:lnTo>
                    <a:pt x="0" y="1"/>
                  </a:lnTo>
                  <a:lnTo>
                    <a:pt x="1" y="1"/>
                  </a:lnTo>
                  <a:lnTo>
                    <a:pt x="2" y="1"/>
                  </a:lnTo>
                  <a:lnTo>
                    <a:pt x="3" y="1"/>
                  </a:lnTo>
                  <a:lnTo>
                    <a:pt x="5" y="1"/>
                  </a:lnTo>
                  <a:lnTo>
                    <a:pt x="9" y="1"/>
                  </a:lnTo>
                  <a:lnTo>
                    <a:pt x="14" y="1"/>
                  </a:lnTo>
                  <a:lnTo>
                    <a:pt x="21" y="1"/>
                  </a:lnTo>
                  <a:lnTo>
                    <a:pt x="31" y="1"/>
                  </a:lnTo>
                  <a:lnTo>
                    <a:pt x="45" y="1"/>
                  </a:lnTo>
                  <a:lnTo>
                    <a:pt x="64" y="1"/>
                  </a:lnTo>
                  <a:lnTo>
                    <a:pt x="87" y="1"/>
                  </a:lnTo>
                  <a:lnTo>
                    <a:pt x="117" y="0"/>
                  </a:lnTo>
                  <a:lnTo>
                    <a:pt x="153" y="0"/>
                  </a:lnTo>
                  <a:lnTo>
                    <a:pt x="195" y="0"/>
                  </a:lnTo>
                  <a:lnTo>
                    <a:pt x="243" y="0"/>
                  </a:lnTo>
                  <a:lnTo>
                    <a:pt x="298" y="0"/>
                  </a:lnTo>
                  <a:lnTo>
                    <a:pt x="356" y="0"/>
                  </a:lnTo>
                  <a:lnTo>
                    <a:pt x="417" y="0"/>
                  </a:lnTo>
                  <a:lnTo>
                    <a:pt x="477" y="0"/>
                  </a:lnTo>
                  <a:lnTo>
                    <a:pt x="535" y="0"/>
                  </a:lnTo>
                  <a:lnTo>
                    <a:pt x="588" y="0"/>
                  </a:lnTo>
                  <a:lnTo>
                    <a:pt x="633" y="0"/>
                  </a:lnTo>
                  <a:lnTo>
                    <a:pt x="666" y="0"/>
                  </a:lnTo>
                  <a:lnTo>
                    <a:pt x="687" y="0"/>
                  </a:lnTo>
                  <a:lnTo>
                    <a:pt x="69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0" name="Freeform 53"/>
            <p:cNvSpPr>
              <a:spLocks/>
            </p:cNvSpPr>
            <p:nvPr/>
          </p:nvSpPr>
          <p:spPr bwMode="auto">
            <a:xfrm flipV="1">
              <a:off x="4385" y="940"/>
              <a:ext cx="278" cy="1"/>
            </a:xfrm>
            <a:custGeom>
              <a:avLst/>
              <a:gdLst>
                <a:gd name="T0" fmla="*/ 6 w 602"/>
                <a:gd name="T1" fmla="*/ 1 h 2"/>
                <a:gd name="T2" fmla="*/ 6 w 602"/>
                <a:gd name="T3" fmla="*/ 1 h 2"/>
                <a:gd name="T4" fmla="*/ 6 w 602"/>
                <a:gd name="T5" fmla="*/ 1 h 2"/>
                <a:gd name="T6" fmla="*/ 6 w 602"/>
                <a:gd name="T7" fmla="*/ 1 h 2"/>
                <a:gd name="T8" fmla="*/ 5 w 602"/>
                <a:gd name="T9" fmla="*/ 1 h 2"/>
                <a:gd name="T10" fmla="*/ 5 w 602"/>
                <a:gd name="T11" fmla="*/ 1 h 2"/>
                <a:gd name="T12" fmla="*/ 4 w 602"/>
                <a:gd name="T13" fmla="*/ 1 h 2"/>
                <a:gd name="T14" fmla="*/ 4 w 602"/>
                <a:gd name="T15" fmla="*/ 1 h 2"/>
                <a:gd name="T16" fmla="*/ 3 w 602"/>
                <a:gd name="T17" fmla="*/ 1 h 2"/>
                <a:gd name="T18" fmla="*/ 3 w 602"/>
                <a:gd name="T19" fmla="*/ 1 h 2"/>
                <a:gd name="T20" fmla="*/ 2 w 602"/>
                <a:gd name="T21" fmla="*/ 1 h 2"/>
                <a:gd name="T22" fmla="*/ 2 w 602"/>
                <a:gd name="T23" fmla="*/ 1 h 2"/>
                <a:gd name="T24" fmla="*/ 1 w 602"/>
                <a:gd name="T25" fmla="*/ 1 h 2"/>
                <a:gd name="T26" fmla="*/ 1 w 602"/>
                <a:gd name="T27" fmla="*/ 1 h 2"/>
                <a:gd name="T28" fmla="*/ 1 w 602"/>
                <a:gd name="T29" fmla="*/ 1 h 2"/>
                <a:gd name="T30" fmla="*/ 0 w 602"/>
                <a:gd name="T31" fmla="*/ 1 h 2"/>
                <a:gd name="T32" fmla="*/ 0 w 602"/>
                <a:gd name="T33" fmla="*/ 1 h 2"/>
                <a:gd name="T34" fmla="*/ 0 w 602"/>
                <a:gd name="T35" fmla="*/ 1 h 2"/>
                <a:gd name="T36" fmla="*/ 0 w 602"/>
                <a:gd name="T37" fmla="*/ 1 h 2"/>
                <a:gd name="T38" fmla="*/ 0 w 602"/>
                <a:gd name="T39" fmla="*/ 1 h 2"/>
                <a:gd name="T40" fmla="*/ 0 w 602"/>
                <a:gd name="T41" fmla="*/ 1 h 2"/>
                <a:gd name="T42" fmla="*/ 0 w 602"/>
                <a:gd name="T43" fmla="*/ 1 h 2"/>
                <a:gd name="T44" fmla="*/ 0 w 602"/>
                <a:gd name="T45" fmla="*/ 1 h 2"/>
                <a:gd name="T46" fmla="*/ 0 w 602"/>
                <a:gd name="T47" fmla="*/ 1 h 2"/>
                <a:gd name="T48" fmla="*/ 0 w 602"/>
                <a:gd name="T49" fmla="*/ 1 h 2"/>
                <a:gd name="T50" fmla="*/ 0 w 602"/>
                <a:gd name="T51" fmla="*/ 1 h 2"/>
                <a:gd name="T52" fmla="*/ 0 w 602"/>
                <a:gd name="T53" fmla="*/ 1 h 2"/>
                <a:gd name="T54" fmla="*/ 0 w 602"/>
                <a:gd name="T55" fmla="*/ 1 h 2"/>
                <a:gd name="T56" fmla="*/ 0 w 602"/>
                <a:gd name="T57" fmla="*/ 1 h 2"/>
                <a:gd name="T58" fmla="*/ 0 w 602"/>
                <a:gd name="T59" fmla="*/ 1 h 2"/>
                <a:gd name="T60" fmla="*/ 0 w 602"/>
                <a:gd name="T61" fmla="*/ 1 h 2"/>
                <a:gd name="T62" fmla="*/ 0 w 602"/>
                <a:gd name="T63" fmla="*/ 1 h 2"/>
                <a:gd name="T64" fmla="*/ 0 w 602"/>
                <a:gd name="T65" fmla="*/ 1 h 2"/>
                <a:gd name="T66" fmla="*/ 0 w 602"/>
                <a:gd name="T67" fmla="*/ 1 h 2"/>
                <a:gd name="T68" fmla="*/ 0 w 602"/>
                <a:gd name="T69" fmla="*/ 1 h 2"/>
                <a:gd name="T70" fmla="*/ 0 w 602"/>
                <a:gd name="T71" fmla="*/ 1 h 2"/>
                <a:gd name="T72" fmla="*/ 0 w 602"/>
                <a:gd name="T73" fmla="*/ 1 h 2"/>
                <a:gd name="T74" fmla="*/ 0 w 602"/>
                <a:gd name="T75" fmla="*/ 1 h 2"/>
                <a:gd name="T76" fmla="*/ 0 w 602"/>
                <a:gd name="T77" fmla="*/ 1 h 2"/>
                <a:gd name="T78" fmla="*/ 0 w 602"/>
                <a:gd name="T79" fmla="*/ 1 h 2"/>
                <a:gd name="T80" fmla="*/ 0 w 602"/>
                <a:gd name="T81" fmla="*/ 1 h 2"/>
                <a:gd name="T82" fmla="*/ 0 w 602"/>
                <a:gd name="T83" fmla="*/ 1 h 2"/>
                <a:gd name="T84" fmla="*/ 0 w 602"/>
                <a:gd name="T85" fmla="*/ 1 h 2"/>
                <a:gd name="T86" fmla="*/ 0 w 602"/>
                <a:gd name="T87" fmla="*/ 1 h 2"/>
                <a:gd name="T88" fmla="*/ 0 w 602"/>
                <a:gd name="T89" fmla="*/ 1 h 2"/>
                <a:gd name="T90" fmla="*/ 0 w 602"/>
                <a:gd name="T91" fmla="*/ 1 h 2"/>
                <a:gd name="T92" fmla="*/ 0 w 602"/>
                <a:gd name="T93" fmla="*/ 1 h 2"/>
                <a:gd name="T94" fmla="*/ 1 w 602"/>
                <a:gd name="T95" fmla="*/ 1 h 2"/>
                <a:gd name="T96" fmla="*/ 1 w 602"/>
                <a:gd name="T97" fmla="*/ 1 h 2"/>
                <a:gd name="T98" fmla="*/ 2 w 602"/>
                <a:gd name="T99" fmla="*/ 0 h 2"/>
                <a:gd name="T100" fmla="*/ 2 w 602"/>
                <a:gd name="T101" fmla="*/ 0 h 2"/>
                <a:gd name="T102" fmla="*/ 3 w 602"/>
                <a:gd name="T103" fmla="*/ 0 h 2"/>
                <a:gd name="T104" fmla="*/ 3 w 602"/>
                <a:gd name="T105" fmla="*/ 0 h 2"/>
                <a:gd name="T106" fmla="*/ 4 w 602"/>
                <a:gd name="T107" fmla="*/ 1 h 2"/>
                <a:gd name="T108" fmla="*/ 4 w 602"/>
                <a:gd name="T109" fmla="*/ 1 h 2"/>
                <a:gd name="T110" fmla="*/ 5 w 602"/>
                <a:gd name="T111" fmla="*/ 1 h 2"/>
                <a:gd name="T112" fmla="*/ 5 w 602"/>
                <a:gd name="T113" fmla="*/ 1 h 2"/>
                <a:gd name="T114" fmla="*/ 6 w 602"/>
                <a:gd name="T115" fmla="*/ 1 h 2"/>
                <a:gd name="T116" fmla="*/ 6 w 602"/>
                <a:gd name="T117" fmla="*/ 1 h 2"/>
                <a:gd name="T118" fmla="*/ 6 w 602"/>
                <a:gd name="T119" fmla="*/ 1 h 2"/>
                <a:gd name="T120" fmla="*/ 6 w 602"/>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02" h="2">
                  <a:moveTo>
                    <a:pt x="602" y="1"/>
                  </a:moveTo>
                  <a:lnTo>
                    <a:pt x="596" y="1"/>
                  </a:lnTo>
                  <a:lnTo>
                    <a:pt x="578" y="1"/>
                  </a:lnTo>
                  <a:lnTo>
                    <a:pt x="549" y="1"/>
                  </a:lnTo>
                  <a:lnTo>
                    <a:pt x="511" y="1"/>
                  </a:lnTo>
                  <a:lnTo>
                    <a:pt x="466" y="1"/>
                  </a:lnTo>
                  <a:lnTo>
                    <a:pt x="416" y="1"/>
                  </a:lnTo>
                  <a:lnTo>
                    <a:pt x="364" y="1"/>
                  </a:lnTo>
                  <a:lnTo>
                    <a:pt x="313" y="1"/>
                  </a:lnTo>
                  <a:lnTo>
                    <a:pt x="263" y="2"/>
                  </a:lnTo>
                  <a:lnTo>
                    <a:pt x="216" y="2"/>
                  </a:lnTo>
                  <a:lnTo>
                    <a:pt x="174" y="2"/>
                  </a:lnTo>
                  <a:lnTo>
                    <a:pt x="138" y="2"/>
                  </a:lnTo>
                  <a:lnTo>
                    <a:pt x="106" y="2"/>
                  </a:lnTo>
                  <a:lnTo>
                    <a:pt x="80" y="2"/>
                  </a:lnTo>
                  <a:lnTo>
                    <a:pt x="59" y="2"/>
                  </a:lnTo>
                  <a:lnTo>
                    <a:pt x="43" y="2"/>
                  </a:lnTo>
                  <a:lnTo>
                    <a:pt x="30" y="2"/>
                  </a:lnTo>
                  <a:lnTo>
                    <a:pt x="21" y="2"/>
                  </a:lnTo>
                  <a:lnTo>
                    <a:pt x="14" y="2"/>
                  </a:lnTo>
                  <a:lnTo>
                    <a:pt x="9" y="2"/>
                  </a:lnTo>
                  <a:lnTo>
                    <a:pt x="6" y="2"/>
                  </a:lnTo>
                  <a:lnTo>
                    <a:pt x="4" y="2"/>
                  </a:lnTo>
                  <a:lnTo>
                    <a:pt x="2" y="2"/>
                  </a:lnTo>
                  <a:lnTo>
                    <a:pt x="1" y="2"/>
                  </a:lnTo>
                  <a:lnTo>
                    <a:pt x="0" y="2"/>
                  </a:lnTo>
                  <a:lnTo>
                    <a:pt x="1" y="2"/>
                  </a:lnTo>
                  <a:lnTo>
                    <a:pt x="3" y="1"/>
                  </a:lnTo>
                  <a:lnTo>
                    <a:pt x="4" y="1"/>
                  </a:lnTo>
                  <a:lnTo>
                    <a:pt x="7" y="1"/>
                  </a:lnTo>
                  <a:lnTo>
                    <a:pt x="12" y="1"/>
                  </a:lnTo>
                  <a:lnTo>
                    <a:pt x="18" y="1"/>
                  </a:lnTo>
                  <a:lnTo>
                    <a:pt x="27" y="1"/>
                  </a:lnTo>
                  <a:lnTo>
                    <a:pt x="39" y="1"/>
                  </a:lnTo>
                  <a:lnTo>
                    <a:pt x="55" y="1"/>
                  </a:lnTo>
                  <a:lnTo>
                    <a:pt x="76" y="1"/>
                  </a:lnTo>
                  <a:lnTo>
                    <a:pt x="101" y="1"/>
                  </a:lnTo>
                  <a:lnTo>
                    <a:pt x="132" y="1"/>
                  </a:lnTo>
                  <a:lnTo>
                    <a:pt x="169" y="0"/>
                  </a:lnTo>
                  <a:lnTo>
                    <a:pt x="211" y="0"/>
                  </a:lnTo>
                  <a:lnTo>
                    <a:pt x="258" y="0"/>
                  </a:lnTo>
                  <a:lnTo>
                    <a:pt x="308" y="0"/>
                  </a:lnTo>
                  <a:lnTo>
                    <a:pt x="361" y="1"/>
                  </a:lnTo>
                  <a:lnTo>
                    <a:pt x="413" y="1"/>
                  </a:lnTo>
                  <a:lnTo>
                    <a:pt x="464" y="1"/>
                  </a:lnTo>
                  <a:lnTo>
                    <a:pt x="510" y="1"/>
                  </a:lnTo>
                  <a:lnTo>
                    <a:pt x="548" y="1"/>
                  </a:lnTo>
                  <a:lnTo>
                    <a:pt x="577" y="1"/>
                  </a:lnTo>
                  <a:lnTo>
                    <a:pt x="596" y="1"/>
                  </a:lnTo>
                  <a:lnTo>
                    <a:pt x="602" y="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1" name="Freeform 54"/>
            <p:cNvSpPr>
              <a:spLocks/>
            </p:cNvSpPr>
            <p:nvPr/>
          </p:nvSpPr>
          <p:spPr bwMode="auto">
            <a:xfrm flipV="1">
              <a:off x="4456" y="814"/>
              <a:ext cx="245" cy="1"/>
            </a:xfrm>
            <a:custGeom>
              <a:avLst/>
              <a:gdLst>
                <a:gd name="T0" fmla="*/ 5 w 533"/>
                <a:gd name="T1" fmla="*/ 0 h 1"/>
                <a:gd name="T2" fmla="*/ 5 w 533"/>
                <a:gd name="T3" fmla="*/ 0 h 1"/>
                <a:gd name="T4" fmla="*/ 5 w 533"/>
                <a:gd name="T5" fmla="*/ 0 h 1"/>
                <a:gd name="T6" fmla="*/ 5 w 533"/>
                <a:gd name="T7" fmla="*/ 0 h 1"/>
                <a:gd name="T8" fmla="*/ 4 w 533"/>
                <a:gd name="T9" fmla="*/ 0 h 1"/>
                <a:gd name="T10" fmla="*/ 4 w 533"/>
                <a:gd name="T11" fmla="*/ 0 h 1"/>
                <a:gd name="T12" fmla="*/ 4 w 533"/>
                <a:gd name="T13" fmla="*/ 1 h 1"/>
                <a:gd name="T14" fmla="*/ 3 w 533"/>
                <a:gd name="T15" fmla="*/ 1 h 1"/>
                <a:gd name="T16" fmla="*/ 3 w 533"/>
                <a:gd name="T17" fmla="*/ 1 h 1"/>
                <a:gd name="T18" fmla="*/ 2 w 533"/>
                <a:gd name="T19" fmla="*/ 1 h 1"/>
                <a:gd name="T20" fmla="*/ 2 w 533"/>
                <a:gd name="T21" fmla="*/ 1 h 1"/>
                <a:gd name="T22" fmla="*/ 1 w 533"/>
                <a:gd name="T23" fmla="*/ 1 h 1"/>
                <a:gd name="T24" fmla="*/ 1 w 533"/>
                <a:gd name="T25" fmla="*/ 1 h 1"/>
                <a:gd name="T26" fmla="*/ 1 w 533"/>
                <a:gd name="T27" fmla="*/ 1 h 1"/>
                <a:gd name="T28" fmla="*/ 0 w 533"/>
                <a:gd name="T29" fmla="*/ 1 h 1"/>
                <a:gd name="T30" fmla="*/ 0 w 533"/>
                <a:gd name="T31" fmla="*/ 1 h 1"/>
                <a:gd name="T32" fmla="*/ 0 w 533"/>
                <a:gd name="T33" fmla="*/ 1 h 1"/>
                <a:gd name="T34" fmla="*/ 0 w 533"/>
                <a:gd name="T35" fmla="*/ 1 h 1"/>
                <a:gd name="T36" fmla="*/ 0 w 533"/>
                <a:gd name="T37" fmla="*/ 1 h 1"/>
                <a:gd name="T38" fmla="*/ 0 w 533"/>
                <a:gd name="T39" fmla="*/ 1 h 1"/>
                <a:gd name="T40" fmla="*/ 0 w 533"/>
                <a:gd name="T41" fmla="*/ 1 h 1"/>
                <a:gd name="T42" fmla="*/ 0 w 533"/>
                <a:gd name="T43" fmla="*/ 1 h 1"/>
                <a:gd name="T44" fmla="*/ 0 w 533"/>
                <a:gd name="T45" fmla="*/ 1 h 1"/>
                <a:gd name="T46" fmla="*/ 0 w 533"/>
                <a:gd name="T47" fmla="*/ 1 h 1"/>
                <a:gd name="T48" fmla="*/ 0 w 533"/>
                <a:gd name="T49" fmla="*/ 1 h 1"/>
                <a:gd name="T50" fmla="*/ 0 w 533"/>
                <a:gd name="T51" fmla="*/ 1 h 1"/>
                <a:gd name="T52" fmla="*/ 0 w 533"/>
                <a:gd name="T53" fmla="*/ 1 h 1"/>
                <a:gd name="T54" fmla="*/ 0 w 533"/>
                <a:gd name="T55" fmla="*/ 1 h 1"/>
                <a:gd name="T56" fmla="*/ 0 w 533"/>
                <a:gd name="T57" fmla="*/ 1 h 1"/>
                <a:gd name="T58" fmla="*/ 0 w 533"/>
                <a:gd name="T59" fmla="*/ 1 h 1"/>
                <a:gd name="T60" fmla="*/ 0 w 533"/>
                <a:gd name="T61" fmla="*/ 1 h 1"/>
                <a:gd name="T62" fmla="*/ 0 w 533"/>
                <a:gd name="T63" fmla="*/ 1 h 1"/>
                <a:gd name="T64" fmla="*/ 0 w 533"/>
                <a:gd name="T65" fmla="*/ 1 h 1"/>
                <a:gd name="T66" fmla="*/ 0 w 533"/>
                <a:gd name="T67" fmla="*/ 1 h 1"/>
                <a:gd name="T68" fmla="*/ 0 w 533"/>
                <a:gd name="T69" fmla="*/ 1 h 1"/>
                <a:gd name="T70" fmla="*/ 0 w 533"/>
                <a:gd name="T71" fmla="*/ 1 h 1"/>
                <a:gd name="T72" fmla="*/ 0 w 533"/>
                <a:gd name="T73" fmla="*/ 1 h 1"/>
                <a:gd name="T74" fmla="*/ 0 w 533"/>
                <a:gd name="T75" fmla="*/ 1 h 1"/>
                <a:gd name="T76" fmla="*/ 0 w 533"/>
                <a:gd name="T77" fmla="*/ 1 h 1"/>
                <a:gd name="T78" fmla="*/ 0 w 533"/>
                <a:gd name="T79" fmla="*/ 1 h 1"/>
                <a:gd name="T80" fmla="*/ 0 w 533"/>
                <a:gd name="T81" fmla="*/ 1 h 1"/>
                <a:gd name="T82" fmla="*/ 0 w 533"/>
                <a:gd name="T83" fmla="*/ 1 h 1"/>
                <a:gd name="T84" fmla="*/ 0 w 533"/>
                <a:gd name="T85" fmla="*/ 1 h 1"/>
                <a:gd name="T86" fmla="*/ 0 w 533"/>
                <a:gd name="T87" fmla="*/ 1 h 1"/>
                <a:gd name="T88" fmla="*/ 0 w 533"/>
                <a:gd name="T89" fmla="*/ 1 h 1"/>
                <a:gd name="T90" fmla="*/ 0 w 533"/>
                <a:gd name="T91" fmla="*/ 0 h 1"/>
                <a:gd name="T92" fmla="*/ 0 w 533"/>
                <a:gd name="T93" fmla="*/ 0 h 1"/>
                <a:gd name="T94" fmla="*/ 1 w 533"/>
                <a:gd name="T95" fmla="*/ 0 h 1"/>
                <a:gd name="T96" fmla="*/ 1 w 533"/>
                <a:gd name="T97" fmla="*/ 0 h 1"/>
                <a:gd name="T98" fmla="*/ 1 w 533"/>
                <a:gd name="T99" fmla="*/ 0 h 1"/>
                <a:gd name="T100" fmla="*/ 2 w 533"/>
                <a:gd name="T101" fmla="*/ 0 h 1"/>
                <a:gd name="T102" fmla="*/ 2 w 533"/>
                <a:gd name="T103" fmla="*/ 0 h 1"/>
                <a:gd name="T104" fmla="*/ 3 w 533"/>
                <a:gd name="T105" fmla="*/ 0 h 1"/>
                <a:gd name="T106" fmla="*/ 3 w 533"/>
                <a:gd name="T107" fmla="*/ 0 h 1"/>
                <a:gd name="T108" fmla="*/ 3 w 533"/>
                <a:gd name="T109" fmla="*/ 0 h 1"/>
                <a:gd name="T110" fmla="*/ 4 w 533"/>
                <a:gd name="T111" fmla="*/ 0 h 1"/>
                <a:gd name="T112" fmla="*/ 4 w 533"/>
                <a:gd name="T113" fmla="*/ 0 h 1"/>
                <a:gd name="T114" fmla="*/ 5 w 533"/>
                <a:gd name="T115" fmla="*/ 0 h 1"/>
                <a:gd name="T116" fmla="*/ 5 w 533"/>
                <a:gd name="T117" fmla="*/ 0 h 1"/>
                <a:gd name="T118" fmla="*/ 5 w 533"/>
                <a:gd name="T119" fmla="*/ 0 h 1"/>
                <a:gd name="T120" fmla="*/ 5 w 533"/>
                <a:gd name="T121" fmla="*/ 0 h 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3" h="1">
                  <a:moveTo>
                    <a:pt x="533" y="0"/>
                  </a:moveTo>
                  <a:lnTo>
                    <a:pt x="528" y="0"/>
                  </a:lnTo>
                  <a:lnTo>
                    <a:pt x="512" y="0"/>
                  </a:lnTo>
                  <a:lnTo>
                    <a:pt x="486" y="0"/>
                  </a:lnTo>
                  <a:lnTo>
                    <a:pt x="452" y="0"/>
                  </a:lnTo>
                  <a:lnTo>
                    <a:pt x="413" y="0"/>
                  </a:lnTo>
                  <a:lnTo>
                    <a:pt x="369" y="1"/>
                  </a:lnTo>
                  <a:lnTo>
                    <a:pt x="323" y="1"/>
                  </a:lnTo>
                  <a:lnTo>
                    <a:pt x="277" y="1"/>
                  </a:lnTo>
                  <a:lnTo>
                    <a:pt x="232" y="1"/>
                  </a:lnTo>
                  <a:lnTo>
                    <a:pt x="191" y="1"/>
                  </a:lnTo>
                  <a:lnTo>
                    <a:pt x="154" y="1"/>
                  </a:lnTo>
                  <a:lnTo>
                    <a:pt x="122" y="1"/>
                  </a:lnTo>
                  <a:lnTo>
                    <a:pt x="94" y="1"/>
                  </a:lnTo>
                  <a:lnTo>
                    <a:pt x="71" y="1"/>
                  </a:lnTo>
                  <a:lnTo>
                    <a:pt x="52" y="1"/>
                  </a:lnTo>
                  <a:lnTo>
                    <a:pt x="37" y="1"/>
                  </a:lnTo>
                  <a:lnTo>
                    <a:pt x="26" y="1"/>
                  </a:lnTo>
                  <a:lnTo>
                    <a:pt x="18" y="1"/>
                  </a:lnTo>
                  <a:lnTo>
                    <a:pt x="12" y="1"/>
                  </a:lnTo>
                  <a:lnTo>
                    <a:pt x="7" y="1"/>
                  </a:lnTo>
                  <a:lnTo>
                    <a:pt x="5" y="1"/>
                  </a:lnTo>
                  <a:lnTo>
                    <a:pt x="3" y="1"/>
                  </a:lnTo>
                  <a:lnTo>
                    <a:pt x="1" y="1"/>
                  </a:lnTo>
                  <a:lnTo>
                    <a:pt x="0" y="1"/>
                  </a:lnTo>
                  <a:lnTo>
                    <a:pt x="1" y="1"/>
                  </a:lnTo>
                  <a:lnTo>
                    <a:pt x="2" y="1"/>
                  </a:lnTo>
                  <a:lnTo>
                    <a:pt x="3" y="1"/>
                  </a:lnTo>
                  <a:lnTo>
                    <a:pt x="6" y="1"/>
                  </a:lnTo>
                  <a:lnTo>
                    <a:pt x="10" y="1"/>
                  </a:lnTo>
                  <a:lnTo>
                    <a:pt x="16" y="1"/>
                  </a:lnTo>
                  <a:lnTo>
                    <a:pt x="23" y="1"/>
                  </a:lnTo>
                  <a:lnTo>
                    <a:pt x="34" y="1"/>
                  </a:lnTo>
                  <a:lnTo>
                    <a:pt x="48" y="0"/>
                  </a:lnTo>
                  <a:lnTo>
                    <a:pt x="67" y="0"/>
                  </a:lnTo>
                  <a:lnTo>
                    <a:pt x="89" y="0"/>
                  </a:lnTo>
                  <a:lnTo>
                    <a:pt x="117" y="0"/>
                  </a:lnTo>
                  <a:lnTo>
                    <a:pt x="149" y="0"/>
                  </a:lnTo>
                  <a:lnTo>
                    <a:pt x="186" y="0"/>
                  </a:lnTo>
                  <a:lnTo>
                    <a:pt x="228" y="0"/>
                  </a:lnTo>
                  <a:lnTo>
                    <a:pt x="273" y="0"/>
                  </a:lnTo>
                  <a:lnTo>
                    <a:pt x="320" y="0"/>
                  </a:lnTo>
                  <a:lnTo>
                    <a:pt x="366" y="0"/>
                  </a:lnTo>
                  <a:lnTo>
                    <a:pt x="411" y="0"/>
                  </a:lnTo>
                  <a:lnTo>
                    <a:pt x="451" y="0"/>
                  </a:lnTo>
                  <a:lnTo>
                    <a:pt x="486" y="0"/>
                  </a:lnTo>
                  <a:lnTo>
                    <a:pt x="512" y="0"/>
                  </a:lnTo>
                  <a:lnTo>
                    <a:pt x="528" y="0"/>
                  </a:lnTo>
                  <a:lnTo>
                    <a:pt x="53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2" name="Freeform 55"/>
            <p:cNvSpPr>
              <a:spLocks/>
            </p:cNvSpPr>
            <p:nvPr/>
          </p:nvSpPr>
          <p:spPr bwMode="auto">
            <a:xfrm>
              <a:off x="4492" y="749"/>
              <a:ext cx="229" cy="1"/>
            </a:xfrm>
            <a:custGeom>
              <a:avLst/>
              <a:gdLst>
                <a:gd name="T0" fmla="*/ 5 w 498"/>
                <a:gd name="T1" fmla="*/ 0 h 1"/>
                <a:gd name="T2" fmla="*/ 5 w 498"/>
                <a:gd name="T3" fmla="*/ 0 h 1"/>
                <a:gd name="T4" fmla="*/ 5 w 498"/>
                <a:gd name="T5" fmla="*/ 0 h 1"/>
                <a:gd name="T6" fmla="*/ 4 w 498"/>
                <a:gd name="T7" fmla="*/ 0 h 1"/>
                <a:gd name="T8" fmla="*/ 4 w 498"/>
                <a:gd name="T9" fmla="*/ 0 h 1"/>
                <a:gd name="T10" fmla="*/ 4 w 498"/>
                <a:gd name="T11" fmla="*/ 0 h 1"/>
                <a:gd name="T12" fmla="*/ 3 w 498"/>
                <a:gd name="T13" fmla="*/ 0 h 1"/>
                <a:gd name="T14" fmla="*/ 3 w 498"/>
                <a:gd name="T15" fmla="*/ 0 h 1"/>
                <a:gd name="T16" fmla="*/ 2 w 498"/>
                <a:gd name="T17" fmla="*/ 0 h 1"/>
                <a:gd name="T18" fmla="*/ 2 w 498"/>
                <a:gd name="T19" fmla="*/ 0 h 1"/>
                <a:gd name="T20" fmla="*/ 2 w 498"/>
                <a:gd name="T21" fmla="*/ 0 h 1"/>
                <a:gd name="T22" fmla="*/ 1 w 498"/>
                <a:gd name="T23" fmla="*/ 0 h 1"/>
                <a:gd name="T24" fmla="*/ 1 w 498"/>
                <a:gd name="T25" fmla="*/ 0 h 1"/>
                <a:gd name="T26" fmla="*/ 1 w 498"/>
                <a:gd name="T27" fmla="*/ 0 h 1"/>
                <a:gd name="T28" fmla="*/ 0 w 498"/>
                <a:gd name="T29" fmla="*/ 0 h 1"/>
                <a:gd name="T30" fmla="*/ 0 w 498"/>
                <a:gd name="T31" fmla="*/ 0 h 1"/>
                <a:gd name="T32" fmla="*/ 0 w 498"/>
                <a:gd name="T33" fmla="*/ 0 h 1"/>
                <a:gd name="T34" fmla="*/ 0 w 498"/>
                <a:gd name="T35" fmla="*/ 0 h 1"/>
                <a:gd name="T36" fmla="*/ 0 w 498"/>
                <a:gd name="T37" fmla="*/ 0 h 1"/>
                <a:gd name="T38" fmla="*/ 0 w 498"/>
                <a:gd name="T39" fmla="*/ 0 h 1"/>
                <a:gd name="T40" fmla="*/ 0 w 498"/>
                <a:gd name="T41" fmla="*/ 0 h 1"/>
                <a:gd name="T42" fmla="*/ 0 w 498"/>
                <a:gd name="T43" fmla="*/ 0 h 1"/>
                <a:gd name="T44" fmla="*/ 0 w 498"/>
                <a:gd name="T45" fmla="*/ 0 h 1"/>
                <a:gd name="T46" fmla="*/ 0 w 498"/>
                <a:gd name="T47" fmla="*/ 0 h 1"/>
                <a:gd name="T48" fmla="*/ 0 w 498"/>
                <a:gd name="T49" fmla="*/ 0 h 1"/>
                <a:gd name="T50" fmla="*/ 0 w 498"/>
                <a:gd name="T51" fmla="*/ 0 h 1"/>
                <a:gd name="T52" fmla="*/ 0 w 498"/>
                <a:gd name="T53" fmla="*/ 0 h 1"/>
                <a:gd name="T54" fmla="*/ 0 w 498"/>
                <a:gd name="T55" fmla="*/ 0 h 1"/>
                <a:gd name="T56" fmla="*/ 0 w 498"/>
                <a:gd name="T57" fmla="*/ 0 h 1"/>
                <a:gd name="T58" fmla="*/ 0 w 498"/>
                <a:gd name="T59" fmla="*/ 0 h 1"/>
                <a:gd name="T60" fmla="*/ 0 w 498"/>
                <a:gd name="T61" fmla="*/ 0 h 1"/>
                <a:gd name="T62" fmla="*/ 0 w 498"/>
                <a:gd name="T63" fmla="*/ 0 h 1"/>
                <a:gd name="T64" fmla="*/ 0 w 498"/>
                <a:gd name="T65" fmla="*/ 0 h 1"/>
                <a:gd name="T66" fmla="*/ 0 w 498"/>
                <a:gd name="T67" fmla="*/ 0 h 1"/>
                <a:gd name="T68" fmla="*/ 0 w 498"/>
                <a:gd name="T69" fmla="*/ 0 h 1"/>
                <a:gd name="T70" fmla="*/ 0 w 498"/>
                <a:gd name="T71" fmla="*/ 0 h 1"/>
                <a:gd name="T72" fmla="*/ 0 w 498"/>
                <a:gd name="T73" fmla="*/ 0 h 1"/>
                <a:gd name="T74" fmla="*/ 0 w 498"/>
                <a:gd name="T75" fmla="*/ 0 h 1"/>
                <a:gd name="T76" fmla="*/ 0 w 498"/>
                <a:gd name="T77" fmla="*/ 0 h 1"/>
                <a:gd name="T78" fmla="*/ 0 w 498"/>
                <a:gd name="T79" fmla="*/ 0 h 1"/>
                <a:gd name="T80" fmla="*/ 0 w 498"/>
                <a:gd name="T81" fmla="*/ 0 h 1"/>
                <a:gd name="T82" fmla="*/ 0 w 498"/>
                <a:gd name="T83" fmla="*/ 0 h 1"/>
                <a:gd name="T84" fmla="*/ 0 w 498"/>
                <a:gd name="T85" fmla="*/ 0 h 1"/>
                <a:gd name="T86" fmla="*/ 0 w 498"/>
                <a:gd name="T87" fmla="*/ 0 h 1"/>
                <a:gd name="T88" fmla="*/ 0 w 498"/>
                <a:gd name="T89" fmla="*/ 0 h 1"/>
                <a:gd name="T90" fmla="*/ 0 w 498"/>
                <a:gd name="T91" fmla="*/ 0 h 1"/>
                <a:gd name="T92" fmla="*/ 0 w 498"/>
                <a:gd name="T93" fmla="*/ 0 h 1"/>
                <a:gd name="T94" fmla="*/ 1 w 498"/>
                <a:gd name="T95" fmla="*/ 0 h 1"/>
                <a:gd name="T96" fmla="*/ 1 w 498"/>
                <a:gd name="T97" fmla="*/ 0 h 1"/>
                <a:gd name="T98" fmla="*/ 1 w 498"/>
                <a:gd name="T99" fmla="*/ 0 h 1"/>
                <a:gd name="T100" fmla="*/ 2 w 498"/>
                <a:gd name="T101" fmla="*/ 0 h 1"/>
                <a:gd name="T102" fmla="*/ 2 w 498"/>
                <a:gd name="T103" fmla="*/ 0 h 1"/>
                <a:gd name="T104" fmla="*/ 2 w 498"/>
                <a:gd name="T105" fmla="*/ 0 h 1"/>
                <a:gd name="T106" fmla="*/ 3 w 498"/>
                <a:gd name="T107" fmla="*/ 0 h 1"/>
                <a:gd name="T108" fmla="*/ 3 w 498"/>
                <a:gd name="T109" fmla="*/ 0 h 1"/>
                <a:gd name="T110" fmla="*/ 4 w 498"/>
                <a:gd name="T111" fmla="*/ 0 h 1"/>
                <a:gd name="T112" fmla="*/ 4 w 498"/>
                <a:gd name="T113" fmla="*/ 0 h 1"/>
                <a:gd name="T114" fmla="*/ 4 w 498"/>
                <a:gd name="T115" fmla="*/ 0 h 1"/>
                <a:gd name="T116" fmla="*/ 5 w 498"/>
                <a:gd name="T117" fmla="*/ 0 h 1"/>
                <a:gd name="T118" fmla="*/ 5 w 498"/>
                <a:gd name="T119" fmla="*/ 0 h 1"/>
                <a:gd name="T120" fmla="*/ 5 w 498"/>
                <a:gd name="T121" fmla="*/ 0 h 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8" h="1">
                  <a:moveTo>
                    <a:pt x="498" y="0"/>
                  </a:moveTo>
                  <a:lnTo>
                    <a:pt x="493" y="0"/>
                  </a:lnTo>
                  <a:lnTo>
                    <a:pt x="478" y="0"/>
                  </a:lnTo>
                  <a:lnTo>
                    <a:pt x="454" y="0"/>
                  </a:lnTo>
                  <a:lnTo>
                    <a:pt x="423" y="0"/>
                  </a:lnTo>
                  <a:lnTo>
                    <a:pt x="386" y="0"/>
                  </a:lnTo>
                  <a:lnTo>
                    <a:pt x="344" y="0"/>
                  </a:lnTo>
                  <a:lnTo>
                    <a:pt x="302" y="0"/>
                  </a:lnTo>
                  <a:lnTo>
                    <a:pt x="259" y="0"/>
                  </a:lnTo>
                  <a:lnTo>
                    <a:pt x="217" y="0"/>
                  </a:lnTo>
                  <a:lnTo>
                    <a:pt x="179" y="0"/>
                  </a:lnTo>
                  <a:lnTo>
                    <a:pt x="144" y="0"/>
                  </a:lnTo>
                  <a:lnTo>
                    <a:pt x="114" y="0"/>
                  </a:lnTo>
                  <a:lnTo>
                    <a:pt x="88" y="0"/>
                  </a:lnTo>
                  <a:lnTo>
                    <a:pt x="66" y="0"/>
                  </a:lnTo>
                  <a:lnTo>
                    <a:pt x="49" y="0"/>
                  </a:lnTo>
                  <a:lnTo>
                    <a:pt x="35" y="0"/>
                  </a:lnTo>
                  <a:lnTo>
                    <a:pt x="25" y="0"/>
                  </a:lnTo>
                  <a:lnTo>
                    <a:pt x="17" y="0"/>
                  </a:lnTo>
                  <a:lnTo>
                    <a:pt x="11" y="0"/>
                  </a:lnTo>
                  <a:lnTo>
                    <a:pt x="7" y="0"/>
                  </a:lnTo>
                  <a:lnTo>
                    <a:pt x="4" y="0"/>
                  </a:lnTo>
                  <a:lnTo>
                    <a:pt x="3" y="0"/>
                  </a:lnTo>
                  <a:lnTo>
                    <a:pt x="2" y="0"/>
                  </a:lnTo>
                  <a:lnTo>
                    <a:pt x="1" y="0"/>
                  </a:lnTo>
                  <a:lnTo>
                    <a:pt x="0" y="0"/>
                  </a:lnTo>
                  <a:lnTo>
                    <a:pt x="1" y="0"/>
                  </a:lnTo>
                  <a:lnTo>
                    <a:pt x="2" y="0"/>
                  </a:lnTo>
                  <a:lnTo>
                    <a:pt x="4" y="0"/>
                  </a:lnTo>
                  <a:lnTo>
                    <a:pt x="6" y="0"/>
                  </a:lnTo>
                  <a:lnTo>
                    <a:pt x="10" y="0"/>
                  </a:lnTo>
                  <a:lnTo>
                    <a:pt x="15" y="0"/>
                  </a:lnTo>
                  <a:lnTo>
                    <a:pt x="22" y="0"/>
                  </a:lnTo>
                  <a:lnTo>
                    <a:pt x="32" y="0"/>
                  </a:lnTo>
                  <a:lnTo>
                    <a:pt x="46" y="0"/>
                  </a:lnTo>
                  <a:lnTo>
                    <a:pt x="63" y="0"/>
                  </a:lnTo>
                  <a:lnTo>
                    <a:pt x="84" y="0"/>
                  </a:lnTo>
                  <a:lnTo>
                    <a:pt x="109" y="0"/>
                  </a:lnTo>
                  <a:lnTo>
                    <a:pt x="140" y="0"/>
                  </a:lnTo>
                  <a:lnTo>
                    <a:pt x="175" y="0"/>
                  </a:lnTo>
                  <a:lnTo>
                    <a:pt x="213" y="0"/>
                  </a:lnTo>
                  <a:lnTo>
                    <a:pt x="255" y="0"/>
                  </a:lnTo>
                  <a:lnTo>
                    <a:pt x="299" y="0"/>
                  </a:lnTo>
                  <a:lnTo>
                    <a:pt x="342" y="0"/>
                  </a:lnTo>
                  <a:lnTo>
                    <a:pt x="384" y="0"/>
                  </a:lnTo>
                  <a:lnTo>
                    <a:pt x="422" y="0"/>
                  </a:lnTo>
                  <a:lnTo>
                    <a:pt x="454" y="0"/>
                  </a:lnTo>
                  <a:lnTo>
                    <a:pt x="478" y="0"/>
                  </a:lnTo>
                  <a:lnTo>
                    <a:pt x="493" y="0"/>
                  </a:lnTo>
                  <a:lnTo>
                    <a:pt x="498"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3" name="Freeform 56"/>
            <p:cNvSpPr>
              <a:spLocks/>
            </p:cNvSpPr>
            <p:nvPr/>
          </p:nvSpPr>
          <p:spPr bwMode="auto">
            <a:xfrm flipV="1">
              <a:off x="4533" y="701"/>
              <a:ext cx="223" cy="9"/>
            </a:xfrm>
            <a:custGeom>
              <a:avLst/>
              <a:gdLst>
                <a:gd name="T0" fmla="*/ 5 w 484"/>
                <a:gd name="T1" fmla="*/ 0 h 19"/>
                <a:gd name="T2" fmla="*/ 5 w 484"/>
                <a:gd name="T3" fmla="*/ 0 h 19"/>
                <a:gd name="T4" fmla="*/ 5 w 484"/>
                <a:gd name="T5" fmla="*/ 0 h 19"/>
                <a:gd name="T6" fmla="*/ 4 w 484"/>
                <a:gd name="T7" fmla="*/ 0 h 19"/>
                <a:gd name="T8" fmla="*/ 4 w 484"/>
                <a:gd name="T9" fmla="*/ 0 h 19"/>
                <a:gd name="T10" fmla="*/ 4 w 484"/>
                <a:gd name="T11" fmla="*/ 0 h 19"/>
                <a:gd name="T12" fmla="*/ 3 w 484"/>
                <a:gd name="T13" fmla="*/ 0 h 19"/>
                <a:gd name="T14" fmla="*/ 3 w 484"/>
                <a:gd name="T15" fmla="*/ 0 h 19"/>
                <a:gd name="T16" fmla="*/ 2 w 484"/>
                <a:gd name="T17" fmla="*/ 0 h 19"/>
                <a:gd name="T18" fmla="*/ 2 w 484"/>
                <a:gd name="T19" fmla="*/ 0 h 19"/>
                <a:gd name="T20" fmla="*/ 2 w 484"/>
                <a:gd name="T21" fmla="*/ 0 h 19"/>
                <a:gd name="T22" fmla="*/ 1 w 484"/>
                <a:gd name="T23" fmla="*/ 0 h 19"/>
                <a:gd name="T24" fmla="*/ 1 w 484"/>
                <a:gd name="T25" fmla="*/ 0 h 19"/>
                <a:gd name="T26" fmla="*/ 1 w 484"/>
                <a:gd name="T27" fmla="*/ 0 h 19"/>
                <a:gd name="T28" fmla="*/ 0 w 484"/>
                <a:gd name="T29" fmla="*/ 0 h 19"/>
                <a:gd name="T30" fmla="*/ 0 w 484"/>
                <a:gd name="T31" fmla="*/ 0 h 19"/>
                <a:gd name="T32" fmla="*/ 0 w 484"/>
                <a:gd name="T33" fmla="*/ 0 h 19"/>
                <a:gd name="T34" fmla="*/ 0 w 484"/>
                <a:gd name="T35" fmla="*/ 0 h 19"/>
                <a:gd name="T36" fmla="*/ 0 w 484"/>
                <a:gd name="T37" fmla="*/ 0 h 19"/>
                <a:gd name="T38" fmla="*/ 0 w 484"/>
                <a:gd name="T39" fmla="*/ 0 h 19"/>
                <a:gd name="T40" fmla="*/ 0 w 484"/>
                <a:gd name="T41" fmla="*/ 0 h 19"/>
                <a:gd name="T42" fmla="*/ 0 w 484"/>
                <a:gd name="T43" fmla="*/ 0 h 19"/>
                <a:gd name="T44" fmla="*/ 0 w 484"/>
                <a:gd name="T45" fmla="*/ 0 h 19"/>
                <a:gd name="T46" fmla="*/ 0 w 484"/>
                <a:gd name="T47" fmla="*/ 0 h 19"/>
                <a:gd name="T48" fmla="*/ 0 w 484"/>
                <a:gd name="T49" fmla="*/ 0 h 19"/>
                <a:gd name="T50" fmla="*/ 0 w 484"/>
                <a:gd name="T51" fmla="*/ 0 h 19"/>
                <a:gd name="T52" fmla="*/ 0 w 484"/>
                <a:gd name="T53" fmla="*/ 0 h 19"/>
                <a:gd name="T54" fmla="*/ 0 w 484"/>
                <a:gd name="T55" fmla="*/ 0 h 19"/>
                <a:gd name="T56" fmla="*/ 0 w 484"/>
                <a:gd name="T57" fmla="*/ 0 h 19"/>
                <a:gd name="T58" fmla="*/ 0 w 484"/>
                <a:gd name="T59" fmla="*/ 0 h 19"/>
                <a:gd name="T60" fmla="*/ 0 w 484"/>
                <a:gd name="T61" fmla="*/ 0 h 19"/>
                <a:gd name="T62" fmla="*/ 0 w 484"/>
                <a:gd name="T63" fmla="*/ 0 h 19"/>
                <a:gd name="T64" fmla="*/ 0 w 484"/>
                <a:gd name="T65" fmla="*/ 0 h 19"/>
                <a:gd name="T66" fmla="*/ 0 w 484"/>
                <a:gd name="T67" fmla="*/ 0 h 19"/>
                <a:gd name="T68" fmla="*/ 0 w 484"/>
                <a:gd name="T69" fmla="*/ 0 h 19"/>
                <a:gd name="T70" fmla="*/ 0 w 484"/>
                <a:gd name="T71" fmla="*/ 0 h 19"/>
                <a:gd name="T72" fmla="*/ 0 w 484"/>
                <a:gd name="T73" fmla="*/ 0 h 19"/>
                <a:gd name="T74" fmla="*/ 0 w 484"/>
                <a:gd name="T75" fmla="*/ 0 h 19"/>
                <a:gd name="T76" fmla="*/ 0 w 484"/>
                <a:gd name="T77" fmla="*/ 0 h 19"/>
                <a:gd name="T78" fmla="*/ 0 w 484"/>
                <a:gd name="T79" fmla="*/ 0 h 19"/>
                <a:gd name="T80" fmla="*/ 0 w 484"/>
                <a:gd name="T81" fmla="*/ 0 h 19"/>
                <a:gd name="T82" fmla="*/ 0 w 484"/>
                <a:gd name="T83" fmla="*/ 0 h 19"/>
                <a:gd name="T84" fmla="*/ 0 w 484"/>
                <a:gd name="T85" fmla="*/ 0 h 19"/>
                <a:gd name="T86" fmla="*/ 0 w 484"/>
                <a:gd name="T87" fmla="*/ 0 h 19"/>
                <a:gd name="T88" fmla="*/ 0 w 484"/>
                <a:gd name="T89" fmla="*/ 0 h 19"/>
                <a:gd name="T90" fmla="*/ 0 w 484"/>
                <a:gd name="T91" fmla="*/ 0 h 19"/>
                <a:gd name="T92" fmla="*/ 0 w 484"/>
                <a:gd name="T93" fmla="*/ 0 h 19"/>
                <a:gd name="T94" fmla="*/ 1 w 484"/>
                <a:gd name="T95" fmla="*/ 0 h 19"/>
                <a:gd name="T96" fmla="*/ 1 w 484"/>
                <a:gd name="T97" fmla="*/ 0 h 19"/>
                <a:gd name="T98" fmla="*/ 1 w 484"/>
                <a:gd name="T99" fmla="*/ 0 h 19"/>
                <a:gd name="T100" fmla="*/ 2 w 484"/>
                <a:gd name="T101" fmla="*/ 0 h 19"/>
                <a:gd name="T102" fmla="*/ 2 w 484"/>
                <a:gd name="T103" fmla="*/ 0 h 19"/>
                <a:gd name="T104" fmla="*/ 2 w 484"/>
                <a:gd name="T105" fmla="*/ 0 h 19"/>
                <a:gd name="T106" fmla="*/ 3 w 484"/>
                <a:gd name="T107" fmla="*/ 0 h 19"/>
                <a:gd name="T108" fmla="*/ 3 w 484"/>
                <a:gd name="T109" fmla="*/ 0 h 19"/>
                <a:gd name="T110" fmla="*/ 4 w 484"/>
                <a:gd name="T111" fmla="*/ 0 h 19"/>
                <a:gd name="T112" fmla="*/ 4 w 484"/>
                <a:gd name="T113" fmla="*/ 0 h 19"/>
                <a:gd name="T114" fmla="*/ 4 w 484"/>
                <a:gd name="T115" fmla="*/ 0 h 19"/>
                <a:gd name="T116" fmla="*/ 5 w 484"/>
                <a:gd name="T117" fmla="*/ 0 h 19"/>
                <a:gd name="T118" fmla="*/ 5 w 484"/>
                <a:gd name="T119" fmla="*/ 0 h 19"/>
                <a:gd name="T120" fmla="*/ 5 w 484"/>
                <a:gd name="T121" fmla="*/ 0 h 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4" h="19">
                  <a:moveTo>
                    <a:pt x="484" y="2"/>
                  </a:moveTo>
                  <a:lnTo>
                    <a:pt x="479" y="3"/>
                  </a:lnTo>
                  <a:lnTo>
                    <a:pt x="465" y="3"/>
                  </a:lnTo>
                  <a:lnTo>
                    <a:pt x="442" y="4"/>
                  </a:lnTo>
                  <a:lnTo>
                    <a:pt x="411" y="6"/>
                  </a:lnTo>
                  <a:lnTo>
                    <a:pt x="375" y="8"/>
                  </a:lnTo>
                  <a:lnTo>
                    <a:pt x="335" y="10"/>
                  </a:lnTo>
                  <a:lnTo>
                    <a:pt x="293" y="11"/>
                  </a:lnTo>
                  <a:lnTo>
                    <a:pt x="251" y="13"/>
                  </a:lnTo>
                  <a:lnTo>
                    <a:pt x="211" y="15"/>
                  </a:lnTo>
                  <a:lnTo>
                    <a:pt x="174" y="17"/>
                  </a:lnTo>
                  <a:lnTo>
                    <a:pt x="140" y="18"/>
                  </a:lnTo>
                  <a:lnTo>
                    <a:pt x="111" y="19"/>
                  </a:lnTo>
                  <a:lnTo>
                    <a:pt x="85" y="19"/>
                  </a:lnTo>
                  <a:lnTo>
                    <a:pt x="64" y="19"/>
                  </a:lnTo>
                  <a:lnTo>
                    <a:pt x="48" y="19"/>
                  </a:lnTo>
                  <a:lnTo>
                    <a:pt x="34" y="19"/>
                  </a:lnTo>
                  <a:lnTo>
                    <a:pt x="24" y="19"/>
                  </a:lnTo>
                  <a:lnTo>
                    <a:pt x="16" y="18"/>
                  </a:lnTo>
                  <a:lnTo>
                    <a:pt x="11" y="18"/>
                  </a:lnTo>
                  <a:lnTo>
                    <a:pt x="7" y="17"/>
                  </a:lnTo>
                  <a:lnTo>
                    <a:pt x="4" y="17"/>
                  </a:lnTo>
                  <a:lnTo>
                    <a:pt x="3" y="16"/>
                  </a:lnTo>
                  <a:lnTo>
                    <a:pt x="2" y="16"/>
                  </a:lnTo>
                  <a:lnTo>
                    <a:pt x="1" y="16"/>
                  </a:lnTo>
                  <a:lnTo>
                    <a:pt x="0" y="16"/>
                  </a:lnTo>
                  <a:lnTo>
                    <a:pt x="0" y="15"/>
                  </a:lnTo>
                  <a:lnTo>
                    <a:pt x="0" y="14"/>
                  </a:lnTo>
                  <a:lnTo>
                    <a:pt x="1" y="14"/>
                  </a:lnTo>
                  <a:lnTo>
                    <a:pt x="2" y="14"/>
                  </a:lnTo>
                  <a:lnTo>
                    <a:pt x="3" y="13"/>
                  </a:lnTo>
                  <a:lnTo>
                    <a:pt x="6" y="12"/>
                  </a:lnTo>
                  <a:lnTo>
                    <a:pt x="9" y="11"/>
                  </a:lnTo>
                  <a:lnTo>
                    <a:pt x="14" y="10"/>
                  </a:lnTo>
                  <a:lnTo>
                    <a:pt x="22" y="9"/>
                  </a:lnTo>
                  <a:lnTo>
                    <a:pt x="31" y="8"/>
                  </a:lnTo>
                  <a:lnTo>
                    <a:pt x="44" y="6"/>
                  </a:lnTo>
                  <a:lnTo>
                    <a:pt x="61" y="4"/>
                  </a:lnTo>
                  <a:lnTo>
                    <a:pt x="81" y="3"/>
                  </a:lnTo>
                  <a:lnTo>
                    <a:pt x="106" y="1"/>
                  </a:lnTo>
                  <a:lnTo>
                    <a:pt x="136" y="0"/>
                  </a:lnTo>
                  <a:lnTo>
                    <a:pt x="170" y="0"/>
                  </a:lnTo>
                  <a:lnTo>
                    <a:pt x="207" y="0"/>
                  </a:lnTo>
                  <a:lnTo>
                    <a:pt x="248" y="0"/>
                  </a:lnTo>
                  <a:lnTo>
                    <a:pt x="290" y="1"/>
                  </a:lnTo>
                  <a:lnTo>
                    <a:pt x="333" y="2"/>
                  </a:lnTo>
                  <a:lnTo>
                    <a:pt x="373" y="2"/>
                  </a:lnTo>
                  <a:lnTo>
                    <a:pt x="410" y="2"/>
                  </a:lnTo>
                  <a:lnTo>
                    <a:pt x="441" y="2"/>
                  </a:lnTo>
                  <a:lnTo>
                    <a:pt x="465" y="2"/>
                  </a:lnTo>
                  <a:lnTo>
                    <a:pt x="479" y="2"/>
                  </a:lnTo>
                  <a:lnTo>
                    <a:pt x="484" y="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4" name="Freeform 57"/>
            <p:cNvSpPr>
              <a:spLocks/>
            </p:cNvSpPr>
            <p:nvPr/>
          </p:nvSpPr>
          <p:spPr bwMode="auto">
            <a:xfrm flipV="1">
              <a:off x="4590" y="661"/>
              <a:ext cx="216" cy="25"/>
            </a:xfrm>
            <a:custGeom>
              <a:avLst/>
              <a:gdLst>
                <a:gd name="T0" fmla="*/ 5 w 468"/>
                <a:gd name="T1" fmla="*/ 0 h 53"/>
                <a:gd name="T2" fmla="*/ 5 w 468"/>
                <a:gd name="T3" fmla="*/ 0 h 53"/>
                <a:gd name="T4" fmla="*/ 4 w 468"/>
                <a:gd name="T5" fmla="*/ 0 h 53"/>
                <a:gd name="T6" fmla="*/ 4 w 468"/>
                <a:gd name="T7" fmla="*/ 0 h 53"/>
                <a:gd name="T8" fmla="*/ 4 w 468"/>
                <a:gd name="T9" fmla="*/ 0 h 53"/>
                <a:gd name="T10" fmla="*/ 4 w 468"/>
                <a:gd name="T11" fmla="*/ 0 h 53"/>
                <a:gd name="T12" fmla="*/ 3 w 468"/>
                <a:gd name="T13" fmla="*/ 0 h 53"/>
                <a:gd name="T14" fmla="*/ 3 w 468"/>
                <a:gd name="T15" fmla="*/ 0 h 53"/>
                <a:gd name="T16" fmla="*/ 2 w 468"/>
                <a:gd name="T17" fmla="*/ 0 h 53"/>
                <a:gd name="T18" fmla="*/ 2 w 468"/>
                <a:gd name="T19" fmla="*/ 0 h 53"/>
                <a:gd name="T20" fmla="*/ 2 w 468"/>
                <a:gd name="T21" fmla="*/ 0 h 53"/>
                <a:gd name="T22" fmla="*/ 1 w 468"/>
                <a:gd name="T23" fmla="*/ 0 h 53"/>
                <a:gd name="T24" fmla="*/ 1 w 468"/>
                <a:gd name="T25" fmla="*/ 0 h 53"/>
                <a:gd name="T26" fmla="*/ 1 w 468"/>
                <a:gd name="T27" fmla="*/ 0 h 53"/>
                <a:gd name="T28" fmla="*/ 0 w 468"/>
                <a:gd name="T29" fmla="*/ 0 h 53"/>
                <a:gd name="T30" fmla="*/ 0 w 468"/>
                <a:gd name="T31" fmla="*/ 0 h 53"/>
                <a:gd name="T32" fmla="*/ 0 w 468"/>
                <a:gd name="T33" fmla="*/ 0 h 53"/>
                <a:gd name="T34" fmla="*/ 0 w 468"/>
                <a:gd name="T35" fmla="*/ 0 h 53"/>
                <a:gd name="T36" fmla="*/ 0 w 468"/>
                <a:gd name="T37" fmla="*/ 0 h 53"/>
                <a:gd name="T38" fmla="*/ 0 w 468"/>
                <a:gd name="T39" fmla="*/ 0 h 53"/>
                <a:gd name="T40" fmla="*/ 0 w 468"/>
                <a:gd name="T41" fmla="*/ 0 h 53"/>
                <a:gd name="T42" fmla="*/ 0 w 468"/>
                <a:gd name="T43" fmla="*/ 0 h 53"/>
                <a:gd name="T44" fmla="*/ 0 w 468"/>
                <a:gd name="T45" fmla="*/ 0 h 53"/>
                <a:gd name="T46" fmla="*/ 0 w 468"/>
                <a:gd name="T47" fmla="*/ 0 h 53"/>
                <a:gd name="T48" fmla="*/ 0 w 468"/>
                <a:gd name="T49" fmla="*/ 0 h 53"/>
                <a:gd name="T50" fmla="*/ 0 w 468"/>
                <a:gd name="T51" fmla="*/ 0 h 53"/>
                <a:gd name="T52" fmla="*/ 0 w 468"/>
                <a:gd name="T53" fmla="*/ 0 h 53"/>
                <a:gd name="T54" fmla="*/ 0 w 468"/>
                <a:gd name="T55" fmla="*/ 0 h 53"/>
                <a:gd name="T56" fmla="*/ 0 w 468"/>
                <a:gd name="T57" fmla="*/ 0 h 53"/>
                <a:gd name="T58" fmla="*/ 0 w 468"/>
                <a:gd name="T59" fmla="*/ 0 h 53"/>
                <a:gd name="T60" fmla="*/ 0 w 468"/>
                <a:gd name="T61" fmla="*/ 0 h 53"/>
                <a:gd name="T62" fmla="*/ 0 w 468"/>
                <a:gd name="T63" fmla="*/ 0 h 53"/>
                <a:gd name="T64" fmla="*/ 0 w 468"/>
                <a:gd name="T65" fmla="*/ 0 h 53"/>
                <a:gd name="T66" fmla="*/ 0 w 468"/>
                <a:gd name="T67" fmla="*/ 0 h 53"/>
                <a:gd name="T68" fmla="*/ 0 w 468"/>
                <a:gd name="T69" fmla="*/ 0 h 53"/>
                <a:gd name="T70" fmla="*/ 0 w 468"/>
                <a:gd name="T71" fmla="*/ 0 h 53"/>
                <a:gd name="T72" fmla="*/ 0 w 468"/>
                <a:gd name="T73" fmla="*/ 0 h 53"/>
                <a:gd name="T74" fmla="*/ 0 w 468"/>
                <a:gd name="T75" fmla="*/ 0 h 53"/>
                <a:gd name="T76" fmla="*/ 0 w 468"/>
                <a:gd name="T77" fmla="*/ 0 h 53"/>
                <a:gd name="T78" fmla="*/ 0 w 468"/>
                <a:gd name="T79" fmla="*/ 0 h 53"/>
                <a:gd name="T80" fmla="*/ 0 w 468"/>
                <a:gd name="T81" fmla="*/ 0 h 53"/>
                <a:gd name="T82" fmla="*/ 0 w 468"/>
                <a:gd name="T83" fmla="*/ 0 h 53"/>
                <a:gd name="T84" fmla="*/ 0 w 468"/>
                <a:gd name="T85" fmla="*/ 0 h 53"/>
                <a:gd name="T86" fmla="*/ 0 w 468"/>
                <a:gd name="T87" fmla="*/ 0 h 53"/>
                <a:gd name="T88" fmla="*/ 0 w 468"/>
                <a:gd name="T89" fmla="*/ 0 h 53"/>
                <a:gd name="T90" fmla="*/ 0 w 468"/>
                <a:gd name="T91" fmla="*/ 0 h 53"/>
                <a:gd name="T92" fmla="*/ 0 w 468"/>
                <a:gd name="T93" fmla="*/ 0 h 53"/>
                <a:gd name="T94" fmla="*/ 1 w 468"/>
                <a:gd name="T95" fmla="*/ 0 h 53"/>
                <a:gd name="T96" fmla="*/ 1 w 468"/>
                <a:gd name="T97" fmla="*/ 0 h 53"/>
                <a:gd name="T98" fmla="*/ 1 w 468"/>
                <a:gd name="T99" fmla="*/ 0 h 53"/>
                <a:gd name="T100" fmla="*/ 1 w 468"/>
                <a:gd name="T101" fmla="*/ 0 h 53"/>
                <a:gd name="T102" fmla="*/ 2 w 468"/>
                <a:gd name="T103" fmla="*/ 0 h 53"/>
                <a:gd name="T104" fmla="*/ 2 w 468"/>
                <a:gd name="T105" fmla="*/ 0 h 53"/>
                <a:gd name="T106" fmla="*/ 3 w 468"/>
                <a:gd name="T107" fmla="*/ 0 h 53"/>
                <a:gd name="T108" fmla="*/ 3 w 468"/>
                <a:gd name="T109" fmla="*/ 0 h 53"/>
                <a:gd name="T110" fmla="*/ 4 w 468"/>
                <a:gd name="T111" fmla="*/ 0 h 53"/>
                <a:gd name="T112" fmla="*/ 4 w 468"/>
                <a:gd name="T113" fmla="*/ 0 h 53"/>
                <a:gd name="T114" fmla="*/ 4 w 468"/>
                <a:gd name="T115" fmla="*/ 0 h 53"/>
                <a:gd name="T116" fmla="*/ 4 w 468"/>
                <a:gd name="T117" fmla="*/ 0 h 53"/>
                <a:gd name="T118" fmla="*/ 5 w 468"/>
                <a:gd name="T119" fmla="*/ 0 h 53"/>
                <a:gd name="T120" fmla="*/ 5 w 468"/>
                <a:gd name="T121" fmla="*/ 0 h 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68" h="53">
                  <a:moveTo>
                    <a:pt x="468" y="7"/>
                  </a:moveTo>
                  <a:lnTo>
                    <a:pt x="463" y="8"/>
                  </a:lnTo>
                  <a:lnTo>
                    <a:pt x="449" y="10"/>
                  </a:lnTo>
                  <a:lnTo>
                    <a:pt x="427" y="13"/>
                  </a:lnTo>
                  <a:lnTo>
                    <a:pt x="397" y="17"/>
                  </a:lnTo>
                  <a:lnTo>
                    <a:pt x="362" y="21"/>
                  </a:lnTo>
                  <a:lnTo>
                    <a:pt x="323" y="26"/>
                  </a:lnTo>
                  <a:lnTo>
                    <a:pt x="283" y="32"/>
                  </a:lnTo>
                  <a:lnTo>
                    <a:pt x="243" y="37"/>
                  </a:lnTo>
                  <a:lnTo>
                    <a:pt x="204" y="42"/>
                  </a:lnTo>
                  <a:lnTo>
                    <a:pt x="168" y="46"/>
                  </a:lnTo>
                  <a:lnTo>
                    <a:pt x="135" y="49"/>
                  </a:lnTo>
                  <a:lnTo>
                    <a:pt x="107" y="51"/>
                  </a:lnTo>
                  <a:lnTo>
                    <a:pt x="83" y="52"/>
                  </a:lnTo>
                  <a:lnTo>
                    <a:pt x="62" y="53"/>
                  </a:lnTo>
                  <a:lnTo>
                    <a:pt x="46" y="52"/>
                  </a:lnTo>
                  <a:lnTo>
                    <a:pt x="33" y="52"/>
                  </a:lnTo>
                  <a:lnTo>
                    <a:pt x="23" y="51"/>
                  </a:lnTo>
                  <a:lnTo>
                    <a:pt x="16" y="49"/>
                  </a:lnTo>
                  <a:lnTo>
                    <a:pt x="11" y="48"/>
                  </a:lnTo>
                  <a:lnTo>
                    <a:pt x="7" y="47"/>
                  </a:lnTo>
                  <a:lnTo>
                    <a:pt x="4" y="46"/>
                  </a:lnTo>
                  <a:lnTo>
                    <a:pt x="3" y="45"/>
                  </a:lnTo>
                  <a:lnTo>
                    <a:pt x="2" y="44"/>
                  </a:lnTo>
                  <a:lnTo>
                    <a:pt x="1" y="43"/>
                  </a:lnTo>
                  <a:lnTo>
                    <a:pt x="0" y="42"/>
                  </a:lnTo>
                  <a:lnTo>
                    <a:pt x="0" y="41"/>
                  </a:lnTo>
                  <a:lnTo>
                    <a:pt x="0" y="40"/>
                  </a:lnTo>
                  <a:lnTo>
                    <a:pt x="1" y="39"/>
                  </a:lnTo>
                  <a:lnTo>
                    <a:pt x="1" y="38"/>
                  </a:lnTo>
                  <a:lnTo>
                    <a:pt x="2" y="37"/>
                  </a:lnTo>
                  <a:lnTo>
                    <a:pt x="3" y="35"/>
                  </a:lnTo>
                  <a:lnTo>
                    <a:pt x="6" y="34"/>
                  </a:lnTo>
                  <a:lnTo>
                    <a:pt x="9" y="31"/>
                  </a:lnTo>
                  <a:lnTo>
                    <a:pt x="14" y="28"/>
                  </a:lnTo>
                  <a:lnTo>
                    <a:pt x="21" y="25"/>
                  </a:lnTo>
                  <a:lnTo>
                    <a:pt x="31" y="21"/>
                  </a:lnTo>
                  <a:lnTo>
                    <a:pt x="43" y="17"/>
                  </a:lnTo>
                  <a:lnTo>
                    <a:pt x="59" y="12"/>
                  </a:lnTo>
                  <a:lnTo>
                    <a:pt x="79" y="8"/>
                  </a:lnTo>
                  <a:lnTo>
                    <a:pt x="103" y="4"/>
                  </a:lnTo>
                  <a:lnTo>
                    <a:pt x="131" y="1"/>
                  </a:lnTo>
                  <a:lnTo>
                    <a:pt x="164" y="0"/>
                  </a:lnTo>
                  <a:lnTo>
                    <a:pt x="201" y="0"/>
                  </a:lnTo>
                  <a:lnTo>
                    <a:pt x="240" y="1"/>
                  </a:lnTo>
                  <a:lnTo>
                    <a:pt x="281" y="3"/>
                  </a:lnTo>
                  <a:lnTo>
                    <a:pt x="322" y="5"/>
                  </a:lnTo>
                  <a:lnTo>
                    <a:pt x="361" y="6"/>
                  </a:lnTo>
                  <a:lnTo>
                    <a:pt x="396" y="7"/>
                  </a:lnTo>
                  <a:lnTo>
                    <a:pt x="426" y="7"/>
                  </a:lnTo>
                  <a:lnTo>
                    <a:pt x="449" y="7"/>
                  </a:lnTo>
                  <a:lnTo>
                    <a:pt x="463" y="7"/>
                  </a:lnTo>
                  <a:lnTo>
                    <a:pt x="468" y="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5" name="Freeform 58"/>
            <p:cNvSpPr>
              <a:spLocks/>
            </p:cNvSpPr>
            <p:nvPr/>
          </p:nvSpPr>
          <p:spPr bwMode="auto">
            <a:xfrm flipV="1">
              <a:off x="4623" y="656"/>
              <a:ext cx="200" cy="24"/>
            </a:xfrm>
            <a:custGeom>
              <a:avLst/>
              <a:gdLst>
                <a:gd name="T0" fmla="*/ 4 w 433"/>
                <a:gd name="T1" fmla="*/ 0 h 52"/>
                <a:gd name="T2" fmla="*/ 4 w 433"/>
                <a:gd name="T3" fmla="*/ 0 h 52"/>
                <a:gd name="T4" fmla="*/ 4 w 433"/>
                <a:gd name="T5" fmla="*/ 0 h 52"/>
                <a:gd name="T6" fmla="*/ 4 w 433"/>
                <a:gd name="T7" fmla="*/ 0 h 52"/>
                <a:gd name="T8" fmla="*/ 4 w 433"/>
                <a:gd name="T9" fmla="*/ 0 h 52"/>
                <a:gd name="T10" fmla="*/ 3 w 433"/>
                <a:gd name="T11" fmla="*/ 0 h 52"/>
                <a:gd name="T12" fmla="*/ 3 w 433"/>
                <a:gd name="T13" fmla="*/ 0 h 52"/>
                <a:gd name="T14" fmla="*/ 3 w 433"/>
                <a:gd name="T15" fmla="*/ 0 h 52"/>
                <a:gd name="T16" fmla="*/ 2 w 433"/>
                <a:gd name="T17" fmla="*/ 0 h 52"/>
                <a:gd name="T18" fmla="*/ 2 w 433"/>
                <a:gd name="T19" fmla="*/ 0 h 52"/>
                <a:gd name="T20" fmla="*/ 1 w 433"/>
                <a:gd name="T21" fmla="*/ 0 h 52"/>
                <a:gd name="T22" fmla="*/ 1 w 433"/>
                <a:gd name="T23" fmla="*/ 0 h 52"/>
                <a:gd name="T24" fmla="*/ 1 w 433"/>
                <a:gd name="T25" fmla="*/ 0 h 52"/>
                <a:gd name="T26" fmla="*/ 0 w 433"/>
                <a:gd name="T27" fmla="*/ 0 h 52"/>
                <a:gd name="T28" fmla="*/ 0 w 433"/>
                <a:gd name="T29" fmla="*/ 0 h 52"/>
                <a:gd name="T30" fmla="*/ 0 w 433"/>
                <a:gd name="T31" fmla="*/ 0 h 52"/>
                <a:gd name="T32" fmla="*/ 0 w 433"/>
                <a:gd name="T33" fmla="*/ 0 h 52"/>
                <a:gd name="T34" fmla="*/ 0 w 433"/>
                <a:gd name="T35" fmla="*/ 0 h 52"/>
                <a:gd name="T36" fmla="*/ 0 w 433"/>
                <a:gd name="T37" fmla="*/ 0 h 52"/>
                <a:gd name="T38" fmla="*/ 0 w 433"/>
                <a:gd name="T39" fmla="*/ 0 h 52"/>
                <a:gd name="T40" fmla="*/ 0 w 433"/>
                <a:gd name="T41" fmla="*/ 0 h 52"/>
                <a:gd name="T42" fmla="*/ 0 w 433"/>
                <a:gd name="T43" fmla="*/ 0 h 52"/>
                <a:gd name="T44" fmla="*/ 0 w 433"/>
                <a:gd name="T45" fmla="*/ 0 h 52"/>
                <a:gd name="T46" fmla="*/ 0 w 433"/>
                <a:gd name="T47" fmla="*/ 0 h 52"/>
                <a:gd name="T48" fmla="*/ 0 w 433"/>
                <a:gd name="T49" fmla="*/ 0 h 52"/>
                <a:gd name="T50" fmla="*/ 0 w 433"/>
                <a:gd name="T51" fmla="*/ 0 h 52"/>
                <a:gd name="T52" fmla="*/ 0 w 433"/>
                <a:gd name="T53" fmla="*/ 0 h 52"/>
                <a:gd name="T54" fmla="*/ 0 w 433"/>
                <a:gd name="T55" fmla="*/ 0 h 52"/>
                <a:gd name="T56" fmla="*/ 0 w 433"/>
                <a:gd name="T57" fmla="*/ 0 h 52"/>
                <a:gd name="T58" fmla="*/ 0 w 433"/>
                <a:gd name="T59" fmla="*/ 0 h 52"/>
                <a:gd name="T60" fmla="*/ 0 w 433"/>
                <a:gd name="T61" fmla="*/ 0 h 52"/>
                <a:gd name="T62" fmla="*/ 0 w 433"/>
                <a:gd name="T63" fmla="*/ 0 h 52"/>
                <a:gd name="T64" fmla="*/ 0 w 433"/>
                <a:gd name="T65" fmla="*/ 0 h 52"/>
                <a:gd name="T66" fmla="*/ 0 w 433"/>
                <a:gd name="T67" fmla="*/ 0 h 52"/>
                <a:gd name="T68" fmla="*/ 0 w 433"/>
                <a:gd name="T69" fmla="*/ 0 h 52"/>
                <a:gd name="T70" fmla="*/ 0 w 433"/>
                <a:gd name="T71" fmla="*/ 0 h 52"/>
                <a:gd name="T72" fmla="*/ 0 w 433"/>
                <a:gd name="T73" fmla="*/ 0 h 52"/>
                <a:gd name="T74" fmla="*/ 0 w 433"/>
                <a:gd name="T75" fmla="*/ 0 h 52"/>
                <a:gd name="T76" fmla="*/ 0 w 433"/>
                <a:gd name="T77" fmla="*/ 0 h 52"/>
                <a:gd name="T78" fmla="*/ 0 w 433"/>
                <a:gd name="T79" fmla="*/ 0 h 52"/>
                <a:gd name="T80" fmla="*/ 0 w 433"/>
                <a:gd name="T81" fmla="*/ 0 h 52"/>
                <a:gd name="T82" fmla="*/ 0 w 433"/>
                <a:gd name="T83" fmla="*/ 0 h 52"/>
                <a:gd name="T84" fmla="*/ 0 w 433"/>
                <a:gd name="T85" fmla="*/ 0 h 52"/>
                <a:gd name="T86" fmla="*/ 0 w 433"/>
                <a:gd name="T87" fmla="*/ 0 h 52"/>
                <a:gd name="T88" fmla="*/ 0 w 433"/>
                <a:gd name="T89" fmla="*/ 0 h 52"/>
                <a:gd name="T90" fmla="*/ 0 w 433"/>
                <a:gd name="T91" fmla="*/ 0 h 52"/>
                <a:gd name="T92" fmla="*/ 0 w 433"/>
                <a:gd name="T93" fmla="*/ 0 h 52"/>
                <a:gd name="T94" fmla="*/ 0 w 433"/>
                <a:gd name="T95" fmla="*/ 0 h 52"/>
                <a:gd name="T96" fmla="*/ 1 w 433"/>
                <a:gd name="T97" fmla="*/ 0 h 52"/>
                <a:gd name="T98" fmla="*/ 1 w 433"/>
                <a:gd name="T99" fmla="*/ 0 h 52"/>
                <a:gd name="T100" fmla="*/ 1 w 433"/>
                <a:gd name="T101" fmla="*/ 0 h 52"/>
                <a:gd name="T102" fmla="*/ 2 w 433"/>
                <a:gd name="T103" fmla="*/ 0 h 52"/>
                <a:gd name="T104" fmla="*/ 2 w 433"/>
                <a:gd name="T105" fmla="*/ 0 h 52"/>
                <a:gd name="T106" fmla="*/ 3 w 433"/>
                <a:gd name="T107" fmla="*/ 0 h 52"/>
                <a:gd name="T108" fmla="*/ 3 w 433"/>
                <a:gd name="T109" fmla="*/ 0 h 52"/>
                <a:gd name="T110" fmla="*/ 3 w 433"/>
                <a:gd name="T111" fmla="*/ 0 h 52"/>
                <a:gd name="T112" fmla="*/ 4 w 433"/>
                <a:gd name="T113" fmla="*/ 0 h 52"/>
                <a:gd name="T114" fmla="*/ 4 w 433"/>
                <a:gd name="T115" fmla="*/ 0 h 52"/>
                <a:gd name="T116" fmla="*/ 4 w 433"/>
                <a:gd name="T117" fmla="*/ 0 h 52"/>
                <a:gd name="T118" fmla="*/ 4 w 433"/>
                <a:gd name="T119" fmla="*/ 0 h 52"/>
                <a:gd name="T120" fmla="*/ 4 w 433"/>
                <a:gd name="T121" fmla="*/ 0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3" h="52">
                  <a:moveTo>
                    <a:pt x="433" y="9"/>
                  </a:moveTo>
                  <a:lnTo>
                    <a:pt x="428" y="10"/>
                  </a:lnTo>
                  <a:lnTo>
                    <a:pt x="415" y="11"/>
                  </a:lnTo>
                  <a:lnTo>
                    <a:pt x="394" y="14"/>
                  </a:lnTo>
                  <a:lnTo>
                    <a:pt x="367" y="18"/>
                  </a:lnTo>
                  <a:lnTo>
                    <a:pt x="335" y="23"/>
                  </a:lnTo>
                  <a:lnTo>
                    <a:pt x="299" y="28"/>
                  </a:lnTo>
                  <a:lnTo>
                    <a:pt x="262" y="33"/>
                  </a:lnTo>
                  <a:lnTo>
                    <a:pt x="224" y="38"/>
                  </a:lnTo>
                  <a:lnTo>
                    <a:pt x="188" y="42"/>
                  </a:lnTo>
                  <a:lnTo>
                    <a:pt x="155" y="46"/>
                  </a:lnTo>
                  <a:lnTo>
                    <a:pt x="125" y="49"/>
                  </a:lnTo>
                  <a:lnTo>
                    <a:pt x="98" y="51"/>
                  </a:lnTo>
                  <a:lnTo>
                    <a:pt x="76" y="52"/>
                  </a:lnTo>
                  <a:lnTo>
                    <a:pt x="57" y="52"/>
                  </a:lnTo>
                  <a:lnTo>
                    <a:pt x="42" y="52"/>
                  </a:lnTo>
                  <a:lnTo>
                    <a:pt x="30" y="51"/>
                  </a:lnTo>
                  <a:lnTo>
                    <a:pt x="21" y="50"/>
                  </a:lnTo>
                  <a:lnTo>
                    <a:pt x="14" y="49"/>
                  </a:lnTo>
                  <a:lnTo>
                    <a:pt x="9" y="48"/>
                  </a:lnTo>
                  <a:lnTo>
                    <a:pt x="6" y="46"/>
                  </a:lnTo>
                  <a:lnTo>
                    <a:pt x="4" y="45"/>
                  </a:lnTo>
                  <a:lnTo>
                    <a:pt x="2" y="44"/>
                  </a:lnTo>
                  <a:lnTo>
                    <a:pt x="1" y="43"/>
                  </a:lnTo>
                  <a:lnTo>
                    <a:pt x="0" y="43"/>
                  </a:lnTo>
                  <a:lnTo>
                    <a:pt x="0" y="42"/>
                  </a:lnTo>
                  <a:lnTo>
                    <a:pt x="0" y="41"/>
                  </a:lnTo>
                  <a:lnTo>
                    <a:pt x="0" y="40"/>
                  </a:lnTo>
                  <a:lnTo>
                    <a:pt x="0" y="39"/>
                  </a:lnTo>
                  <a:lnTo>
                    <a:pt x="1" y="38"/>
                  </a:lnTo>
                  <a:lnTo>
                    <a:pt x="1" y="36"/>
                  </a:lnTo>
                  <a:lnTo>
                    <a:pt x="3" y="35"/>
                  </a:lnTo>
                  <a:lnTo>
                    <a:pt x="5" y="33"/>
                  </a:lnTo>
                  <a:lnTo>
                    <a:pt x="8" y="31"/>
                  </a:lnTo>
                  <a:lnTo>
                    <a:pt x="13" y="28"/>
                  </a:lnTo>
                  <a:lnTo>
                    <a:pt x="19" y="25"/>
                  </a:lnTo>
                  <a:lnTo>
                    <a:pt x="28" y="21"/>
                  </a:lnTo>
                  <a:lnTo>
                    <a:pt x="39" y="16"/>
                  </a:lnTo>
                  <a:lnTo>
                    <a:pt x="54" y="12"/>
                  </a:lnTo>
                  <a:lnTo>
                    <a:pt x="73" y="8"/>
                  </a:lnTo>
                  <a:lnTo>
                    <a:pt x="95" y="4"/>
                  </a:lnTo>
                  <a:lnTo>
                    <a:pt x="121" y="1"/>
                  </a:lnTo>
                  <a:lnTo>
                    <a:pt x="152" y="0"/>
                  </a:lnTo>
                  <a:lnTo>
                    <a:pt x="185" y="1"/>
                  </a:lnTo>
                  <a:lnTo>
                    <a:pt x="222" y="2"/>
                  </a:lnTo>
                  <a:lnTo>
                    <a:pt x="259" y="4"/>
                  </a:lnTo>
                  <a:lnTo>
                    <a:pt x="297" y="6"/>
                  </a:lnTo>
                  <a:lnTo>
                    <a:pt x="333" y="8"/>
                  </a:lnTo>
                  <a:lnTo>
                    <a:pt x="366" y="9"/>
                  </a:lnTo>
                  <a:lnTo>
                    <a:pt x="394" y="9"/>
                  </a:lnTo>
                  <a:lnTo>
                    <a:pt x="415" y="9"/>
                  </a:lnTo>
                  <a:lnTo>
                    <a:pt x="428" y="9"/>
                  </a:lnTo>
                  <a:lnTo>
                    <a:pt x="433" y="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6" name="Freeform 59"/>
            <p:cNvSpPr>
              <a:spLocks/>
            </p:cNvSpPr>
            <p:nvPr/>
          </p:nvSpPr>
          <p:spPr bwMode="auto">
            <a:xfrm flipV="1">
              <a:off x="4659" y="655"/>
              <a:ext cx="174" cy="20"/>
            </a:xfrm>
            <a:custGeom>
              <a:avLst/>
              <a:gdLst>
                <a:gd name="T0" fmla="*/ 4 w 379"/>
                <a:gd name="T1" fmla="*/ 0 h 44"/>
                <a:gd name="T2" fmla="*/ 4 w 379"/>
                <a:gd name="T3" fmla="*/ 0 h 44"/>
                <a:gd name="T4" fmla="*/ 3 w 379"/>
                <a:gd name="T5" fmla="*/ 0 h 44"/>
                <a:gd name="T6" fmla="*/ 3 w 379"/>
                <a:gd name="T7" fmla="*/ 0 h 44"/>
                <a:gd name="T8" fmla="*/ 3 w 379"/>
                <a:gd name="T9" fmla="*/ 0 h 44"/>
                <a:gd name="T10" fmla="*/ 3 w 379"/>
                <a:gd name="T11" fmla="*/ 0 h 44"/>
                <a:gd name="T12" fmla="*/ 2 w 379"/>
                <a:gd name="T13" fmla="*/ 0 h 44"/>
                <a:gd name="T14" fmla="*/ 2 w 379"/>
                <a:gd name="T15" fmla="*/ 0 h 44"/>
                <a:gd name="T16" fmla="*/ 2 w 379"/>
                <a:gd name="T17" fmla="*/ 0 h 44"/>
                <a:gd name="T18" fmla="*/ 1 w 379"/>
                <a:gd name="T19" fmla="*/ 0 h 44"/>
                <a:gd name="T20" fmla="*/ 1 w 379"/>
                <a:gd name="T21" fmla="*/ 0 h 44"/>
                <a:gd name="T22" fmla="*/ 1 w 379"/>
                <a:gd name="T23" fmla="*/ 0 h 44"/>
                <a:gd name="T24" fmla="*/ 1 w 379"/>
                <a:gd name="T25" fmla="*/ 0 h 44"/>
                <a:gd name="T26" fmla="*/ 0 w 379"/>
                <a:gd name="T27" fmla="*/ 0 h 44"/>
                <a:gd name="T28" fmla="*/ 0 w 379"/>
                <a:gd name="T29" fmla="*/ 0 h 44"/>
                <a:gd name="T30" fmla="*/ 0 w 379"/>
                <a:gd name="T31" fmla="*/ 0 h 44"/>
                <a:gd name="T32" fmla="*/ 0 w 379"/>
                <a:gd name="T33" fmla="*/ 0 h 44"/>
                <a:gd name="T34" fmla="*/ 0 w 379"/>
                <a:gd name="T35" fmla="*/ 0 h 44"/>
                <a:gd name="T36" fmla="*/ 0 w 379"/>
                <a:gd name="T37" fmla="*/ 0 h 44"/>
                <a:gd name="T38" fmla="*/ 0 w 379"/>
                <a:gd name="T39" fmla="*/ 0 h 44"/>
                <a:gd name="T40" fmla="*/ 0 w 379"/>
                <a:gd name="T41" fmla="*/ 0 h 44"/>
                <a:gd name="T42" fmla="*/ 0 w 379"/>
                <a:gd name="T43" fmla="*/ 0 h 44"/>
                <a:gd name="T44" fmla="*/ 0 w 379"/>
                <a:gd name="T45" fmla="*/ 0 h 44"/>
                <a:gd name="T46" fmla="*/ 0 w 379"/>
                <a:gd name="T47" fmla="*/ 0 h 44"/>
                <a:gd name="T48" fmla="*/ 0 w 379"/>
                <a:gd name="T49" fmla="*/ 0 h 44"/>
                <a:gd name="T50" fmla="*/ 0 w 379"/>
                <a:gd name="T51" fmla="*/ 0 h 44"/>
                <a:gd name="T52" fmla="*/ 0 w 379"/>
                <a:gd name="T53" fmla="*/ 0 h 44"/>
                <a:gd name="T54" fmla="*/ 0 w 379"/>
                <a:gd name="T55" fmla="*/ 0 h 44"/>
                <a:gd name="T56" fmla="*/ 0 w 379"/>
                <a:gd name="T57" fmla="*/ 0 h 44"/>
                <a:gd name="T58" fmla="*/ 0 w 379"/>
                <a:gd name="T59" fmla="*/ 0 h 44"/>
                <a:gd name="T60" fmla="*/ 0 w 379"/>
                <a:gd name="T61" fmla="*/ 0 h 44"/>
                <a:gd name="T62" fmla="*/ 0 w 379"/>
                <a:gd name="T63" fmla="*/ 0 h 44"/>
                <a:gd name="T64" fmla="*/ 0 w 379"/>
                <a:gd name="T65" fmla="*/ 0 h 44"/>
                <a:gd name="T66" fmla="*/ 0 w 379"/>
                <a:gd name="T67" fmla="*/ 0 h 44"/>
                <a:gd name="T68" fmla="*/ 0 w 379"/>
                <a:gd name="T69" fmla="*/ 0 h 44"/>
                <a:gd name="T70" fmla="*/ 0 w 379"/>
                <a:gd name="T71" fmla="*/ 0 h 44"/>
                <a:gd name="T72" fmla="*/ 0 w 379"/>
                <a:gd name="T73" fmla="*/ 0 h 44"/>
                <a:gd name="T74" fmla="*/ 0 w 379"/>
                <a:gd name="T75" fmla="*/ 0 h 44"/>
                <a:gd name="T76" fmla="*/ 0 w 379"/>
                <a:gd name="T77" fmla="*/ 0 h 44"/>
                <a:gd name="T78" fmla="*/ 0 w 379"/>
                <a:gd name="T79" fmla="*/ 0 h 44"/>
                <a:gd name="T80" fmla="*/ 0 w 379"/>
                <a:gd name="T81" fmla="*/ 0 h 44"/>
                <a:gd name="T82" fmla="*/ 0 w 379"/>
                <a:gd name="T83" fmla="*/ 0 h 44"/>
                <a:gd name="T84" fmla="*/ 0 w 379"/>
                <a:gd name="T85" fmla="*/ 0 h 44"/>
                <a:gd name="T86" fmla="*/ 0 w 379"/>
                <a:gd name="T87" fmla="*/ 0 h 44"/>
                <a:gd name="T88" fmla="*/ 0 w 379"/>
                <a:gd name="T89" fmla="*/ 0 h 44"/>
                <a:gd name="T90" fmla="*/ 0 w 379"/>
                <a:gd name="T91" fmla="*/ 0 h 44"/>
                <a:gd name="T92" fmla="*/ 0 w 379"/>
                <a:gd name="T93" fmla="*/ 0 h 44"/>
                <a:gd name="T94" fmla="*/ 0 w 379"/>
                <a:gd name="T95" fmla="*/ 0 h 44"/>
                <a:gd name="T96" fmla="*/ 1 w 379"/>
                <a:gd name="T97" fmla="*/ 0 h 44"/>
                <a:gd name="T98" fmla="*/ 1 w 379"/>
                <a:gd name="T99" fmla="*/ 0 h 44"/>
                <a:gd name="T100" fmla="*/ 1 w 379"/>
                <a:gd name="T101" fmla="*/ 0 h 44"/>
                <a:gd name="T102" fmla="*/ 1 w 379"/>
                <a:gd name="T103" fmla="*/ 0 h 44"/>
                <a:gd name="T104" fmla="*/ 2 w 379"/>
                <a:gd name="T105" fmla="*/ 0 h 44"/>
                <a:gd name="T106" fmla="*/ 2 w 379"/>
                <a:gd name="T107" fmla="*/ 0 h 44"/>
                <a:gd name="T108" fmla="*/ 2 w 379"/>
                <a:gd name="T109" fmla="*/ 0 h 44"/>
                <a:gd name="T110" fmla="*/ 3 w 379"/>
                <a:gd name="T111" fmla="*/ 0 h 44"/>
                <a:gd name="T112" fmla="*/ 3 w 379"/>
                <a:gd name="T113" fmla="*/ 0 h 44"/>
                <a:gd name="T114" fmla="*/ 3 w 379"/>
                <a:gd name="T115" fmla="*/ 0 h 44"/>
                <a:gd name="T116" fmla="*/ 3 w 379"/>
                <a:gd name="T117" fmla="*/ 0 h 44"/>
                <a:gd name="T118" fmla="*/ 4 w 379"/>
                <a:gd name="T119" fmla="*/ 0 h 44"/>
                <a:gd name="T120" fmla="*/ 4 w 379"/>
                <a:gd name="T121" fmla="*/ 0 h 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4">
                  <a:moveTo>
                    <a:pt x="379" y="9"/>
                  </a:moveTo>
                  <a:lnTo>
                    <a:pt x="375" y="10"/>
                  </a:lnTo>
                  <a:lnTo>
                    <a:pt x="364" y="11"/>
                  </a:lnTo>
                  <a:lnTo>
                    <a:pt x="346" y="14"/>
                  </a:lnTo>
                  <a:lnTo>
                    <a:pt x="322" y="17"/>
                  </a:lnTo>
                  <a:lnTo>
                    <a:pt x="293" y="21"/>
                  </a:lnTo>
                  <a:lnTo>
                    <a:pt x="262" y="25"/>
                  </a:lnTo>
                  <a:lnTo>
                    <a:pt x="229" y="29"/>
                  </a:lnTo>
                  <a:lnTo>
                    <a:pt x="196" y="33"/>
                  </a:lnTo>
                  <a:lnTo>
                    <a:pt x="165" y="36"/>
                  </a:lnTo>
                  <a:lnTo>
                    <a:pt x="136" y="39"/>
                  </a:lnTo>
                  <a:lnTo>
                    <a:pt x="109" y="42"/>
                  </a:lnTo>
                  <a:lnTo>
                    <a:pt x="86" y="43"/>
                  </a:lnTo>
                  <a:lnTo>
                    <a:pt x="66" y="44"/>
                  </a:lnTo>
                  <a:lnTo>
                    <a:pt x="50" y="44"/>
                  </a:lnTo>
                  <a:lnTo>
                    <a:pt x="37" y="44"/>
                  </a:lnTo>
                  <a:lnTo>
                    <a:pt x="26" y="43"/>
                  </a:lnTo>
                  <a:lnTo>
                    <a:pt x="18" y="42"/>
                  </a:lnTo>
                  <a:lnTo>
                    <a:pt x="12" y="41"/>
                  </a:lnTo>
                  <a:lnTo>
                    <a:pt x="8" y="40"/>
                  </a:lnTo>
                  <a:lnTo>
                    <a:pt x="5" y="39"/>
                  </a:lnTo>
                  <a:lnTo>
                    <a:pt x="3" y="38"/>
                  </a:lnTo>
                  <a:lnTo>
                    <a:pt x="2" y="37"/>
                  </a:lnTo>
                  <a:lnTo>
                    <a:pt x="1" y="36"/>
                  </a:lnTo>
                  <a:lnTo>
                    <a:pt x="0" y="35"/>
                  </a:lnTo>
                  <a:lnTo>
                    <a:pt x="0" y="34"/>
                  </a:lnTo>
                  <a:lnTo>
                    <a:pt x="0" y="33"/>
                  </a:lnTo>
                  <a:lnTo>
                    <a:pt x="0" y="32"/>
                  </a:lnTo>
                  <a:lnTo>
                    <a:pt x="1" y="31"/>
                  </a:lnTo>
                  <a:lnTo>
                    <a:pt x="1" y="30"/>
                  </a:lnTo>
                  <a:lnTo>
                    <a:pt x="2" y="29"/>
                  </a:lnTo>
                  <a:lnTo>
                    <a:pt x="4" y="27"/>
                  </a:lnTo>
                  <a:lnTo>
                    <a:pt x="7" y="25"/>
                  </a:lnTo>
                  <a:lnTo>
                    <a:pt x="11" y="22"/>
                  </a:lnTo>
                  <a:lnTo>
                    <a:pt x="17" y="20"/>
                  </a:lnTo>
                  <a:lnTo>
                    <a:pt x="25" y="16"/>
                  </a:lnTo>
                  <a:lnTo>
                    <a:pt x="35" y="13"/>
                  </a:lnTo>
                  <a:lnTo>
                    <a:pt x="48" y="9"/>
                  </a:lnTo>
                  <a:lnTo>
                    <a:pt x="64" y="5"/>
                  </a:lnTo>
                  <a:lnTo>
                    <a:pt x="83" y="2"/>
                  </a:lnTo>
                  <a:lnTo>
                    <a:pt x="107" y="0"/>
                  </a:lnTo>
                  <a:lnTo>
                    <a:pt x="133" y="0"/>
                  </a:lnTo>
                  <a:lnTo>
                    <a:pt x="163" y="0"/>
                  </a:lnTo>
                  <a:lnTo>
                    <a:pt x="194" y="2"/>
                  </a:lnTo>
                  <a:lnTo>
                    <a:pt x="228" y="4"/>
                  </a:lnTo>
                  <a:lnTo>
                    <a:pt x="261" y="6"/>
                  </a:lnTo>
                  <a:lnTo>
                    <a:pt x="292" y="7"/>
                  </a:lnTo>
                  <a:lnTo>
                    <a:pt x="321" y="9"/>
                  </a:lnTo>
                  <a:lnTo>
                    <a:pt x="345" y="9"/>
                  </a:lnTo>
                  <a:lnTo>
                    <a:pt x="364" y="9"/>
                  </a:lnTo>
                  <a:lnTo>
                    <a:pt x="375" y="9"/>
                  </a:lnTo>
                  <a:lnTo>
                    <a:pt x="379" y="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7" name="Freeform 60"/>
            <p:cNvSpPr>
              <a:spLocks/>
            </p:cNvSpPr>
            <p:nvPr/>
          </p:nvSpPr>
          <p:spPr bwMode="auto">
            <a:xfrm flipV="1">
              <a:off x="4703" y="653"/>
              <a:ext cx="144" cy="17"/>
            </a:xfrm>
            <a:custGeom>
              <a:avLst/>
              <a:gdLst>
                <a:gd name="T0" fmla="*/ 3 w 313"/>
                <a:gd name="T1" fmla="*/ 0 h 36"/>
                <a:gd name="T2" fmla="*/ 3 w 313"/>
                <a:gd name="T3" fmla="*/ 0 h 36"/>
                <a:gd name="T4" fmla="*/ 3 w 313"/>
                <a:gd name="T5" fmla="*/ 0 h 36"/>
                <a:gd name="T6" fmla="*/ 3 w 313"/>
                <a:gd name="T7" fmla="*/ 0 h 36"/>
                <a:gd name="T8" fmla="*/ 3 w 313"/>
                <a:gd name="T9" fmla="*/ 0 h 36"/>
                <a:gd name="T10" fmla="*/ 2 w 313"/>
                <a:gd name="T11" fmla="*/ 0 h 36"/>
                <a:gd name="T12" fmla="*/ 2 w 313"/>
                <a:gd name="T13" fmla="*/ 0 h 36"/>
                <a:gd name="T14" fmla="*/ 2 w 313"/>
                <a:gd name="T15" fmla="*/ 0 h 36"/>
                <a:gd name="T16" fmla="*/ 1 w 313"/>
                <a:gd name="T17" fmla="*/ 0 h 36"/>
                <a:gd name="T18" fmla="*/ 1 w 313"/>
                <a:gd name="T19" fmla="*/ 0 h 36"/>
                <a:gd name="T20" fmla="*/ 1 w 313"/>
                <a:gd name="T21" fmla="*/ 0 h 36"/>
                <a:gd name="T22" fmla="*/ 1 w 313"/>
                <a:gd name="T23" fmla="*/ 0 h 36"/>
                <a:gd name="T24" fmla="*/ 0 w 313"/>
                <a:gd name="T25" fmla="*/ 0 h 36"/>
                <a:gd name="T26" fmla="*/ 0 w 313"/>
                <a:gd name="T27" fmla="*/ 0 h 36"/>
                <a:gd name="T28" fmla="*/ 0 w 313"/>
                <a:gd name="T29" fmla="*/ 0 h 36"/>
                <a:gd name="T30" fmla="*/ 0 w 313"/>
                <a:gd name="T31" fmla="*/ 0 h 36"/>
                <a:gd name="T32" fmla="*/ 0 w 313"/>
                <a:gd name="T33" fmla="*/ 0 h 36"/>
                <a:gd name="T34" fmla="*/ 0 w 313"/>
                <a:gd name="T35" fmla="*/ 0 h 36"/>
                <a:gd name="T36" fmla="*/ 0 w 313"/>
                <a:gd name="T37" fmla="*/ 0 h 36"/>
                <a:gd name="T38" fmla="*/ 0 w 313"/>
                <a:gd name="T39" fmla="*/ 0 h 36"/>
                <a:gd name="T40" fmla="*/ 0 w 313"/>
                <a:gd name="T41" fmla="*/ 0 h 36"/>
                <a:gd name="T42" fmla="*/ 0 w 313"/>
                <a:gd name="T43" fmla="*/ 0 h 36"/>
                <a:gd name="T44" fmla="*/ 0 w 313"/>
                <a:gd name="T45" fmla="*/ 0 h 36"/>
                <a:gd name="T46" fmla="*/ 0 w 313"/>
                <a:gd name="T47" fmla="*/ 0 h 36"/>
                <a:gd name="T48" fmla="*/ 0 w 313"/>
                <a:gd name="T49" fmla="*/ 0 h 36"/>
                <a:gd name="T50" fmla="*/ 0 w 313"/>
                <a:gd name="T51" fmla="*/ 0 h 36"/>
                <a:gd name="T52" fmla="*/ 0 w 313"/>
                <a:gd name="T53" fmla="*/ 0 h 36"/>
                <a:gd name="T54" fmla="*/ 0 w 313"/>
                <a:gd name="T55" fmla="*/ 0 h 36"/>
                <a:gd name="T56" fmla="*/ 0 w 313"/>
                <a:gd name="T57" fmla="*/ 0 h 36"/>
                <a:gd name="T58" fmla="*/ 0 w 313"/>
                <a:gd name="T59" fmla="*/ 0 h 36"/>
                <a:gd name="T60" fmla="*/ 0 w 313"/>
                <a:gd name="T61" fmla="*/ 0 h 36"/>
                <a:gd name="T62" fmla="*/ 0 w 313"/>
                <a:gd name="T63" fmla="*/ 0 h 36"/>
                <a:gd name="T64" fmla="*/ 0 w 313"/>
                <a:gd name="T65" fmla="*/ 0 h 36"/>
                <a:gd name="T66" fmla="*/ 0 w 313"/>
                <a:gd name="T67" fmla="*/ 0 h 36"/>
                <a:gd name="T68" fmla="*/ 0 w 313"/>
                <a:gd name="T69" fmla="*/ 0 h 36"/>
                <a:gd name="T70" fmla="*/ 0 w 313"/>
                <a:gd name="T71" fmla="*/ 0 h 36"/>
                <a:gd name="T72" fmla="*/ 0 w 313"/>
                <a:gd name="T73" fmla="*/ 0 h 36"/>
                <a:gd name="T74" fmla="*/ 0 w 313"/>
                <a:gd name="T75" fmla="*/ 0 h 36"/>
                <a:gd name="T76" fmla="*/ 0 w 313"/>
                <a:gd name="T77" fmla="*/ 0 h 36"/>
                <a:gd name="T78" fmla="*/ 0 w 313"/>
                <a:gd name="T79" fmla="*/ 0 h 36"/>
                <a:gd name="T80" fmla="*/ 0 w 313"/>
                <a:gd name="T81" fmla="*/ 0 h 36"/>
                <a:gd name="T82" fmla="*/ 0 w 313"/>
                <a:gd name="T83" fmla="*/ 0 h 36"/>
                <a:gd name="T84" fmla="*/ 0 w 313"/>
                <a:gd name="T85" fmla="*/ 0 h 36"/>
                <a:gd name="T86" fmla="*/ 0 w 313"/>
                <a:gd name="T87" fmla="*/ 0 h 36"/>
                <a:gd name="T88" fmla="*/ 0 w 313"/>
                <a:gd name="T89" fmla="*/ 0 h 36"/>
                <a:gd name="T90" fmla="*/ 0 w 313"/>
                <a:gd name="T91" fmla="*/ 0 h 36"/>
                <a:gd name="T92" fmla="*/ 0 w 313"/>
                <a:gd name="T93" fmla="*/ 0 h 36"/>
                <a:gd name="T94" fmla="*/ 0 w 313"/>
                <a:gd name="T95" fmla="*/ 0 h 36"/>
                <a:gd name="T96" fmla="*/ 0 w 313"/>
                <a:gd name="T97" fmla="*/ 0 h 36"/>
                <a:gd name="T98" fmla="*/ 1 w 313"/>
                <a:gd name="T99" fmla="*/ 0 h 36"/>
                <a:gd name="T100" fmla="*/ 1 w 313"/>
                <a:gd name="T101" fmla="*/ 0 h 36"/>
                <a:gd name="T102" fmla="*/ 1 w 313"/>
                <a:gd name="T103" fmla="*/ 0 h 36"/>
                <a:gd name="T104" fmla="*/ 1 w 313"/>
                <a:gd name="T105" fmla="*/ 0 h 36"/>
                <a:gd name="T106" fmla="*/ 2 w 313"/>
                <a:gd name="T107" fmla="*/ 0 h 36"/>
                <a:gd name="T108" fmla="*/ 2 w 313"/>
                <a:gd name="T109" fmla="*/ 0 h 36"/>
                <a:gd name="T110" fmla="*/ 2 w 313"/>
                <a:gd name="T111" fmla="*/ 0 h 36"/>
                <a:gd name="T112" fmla="*/ 3 w 313"/>
                <a:gd name="T113" fmla="*/ 0 h 36"/>
                <a:gd name="T114" fmla="*/ 3 w 313"/>
                <a:gd name="T115" fmla="*/ 0 h 36"/>
                <a:gd name="T116" fmla="*/ 3 w 313"/>
                <a:gd name="T117" fmla="*/ 0 h 36"/>
                <a:gd name="T118" fmla="*/ 3 w 313"/>
                <a:gd name="T119" fmla="*/ 0 h 36"/>
                <a:gd name="T120" fmla="*/ 3 w 313"/>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3" h="36">
                  <a:moveTo>
                    <a:pt x="313" y="12"/>
                  </a:moveTo>
                  <a:lnTo>
                    <a:pt x="310" y="12"/>
                  </a:lnTo>
                  <a:lnTo>
                    <a:pt x="300" y="13"/>
                  </a:lnTo>
                  <a:lnTo>
                    <a:pt x="285" y="15"/>
                  </a:lnTo>
                  <a:lnTo>
                    <a:pt x="266" y="17"/>
                  </a:lnTo>
                  <a:lnTo>
                    <a:pt x="242" y="20"/>
                  </a:lnTo>
                  <a:lnTo>
                    <a:pt x="216" y="22"/>
                  </a:lnTo>
                  <a:lnTo>
                    <a:pt x="189" y="25"/>
                  </a:lnTo>
                  <a:lnTo>
                    <a:pt x="162" y="28"/>
                  </a:lnTo>
                  <a:lnTo>
                    <a:pt x="136" y="31"/>
                  </a:lnTo>
                  <a:lnTo>
                    <a:pt x="112" y="33"/>
                  </a:lnTo>
                  <a:lnTo>
                    <a:pt x="90" y="35"/>
                  </a:lnTo>
                  <a:lnTo>
                    <a:pt x="71" y="35"/>
                  </a:lnTo>
                  <a:lnTo>
                    <a:pt x="55" y="36"/>
                  </a:lnTo>
                  <a:lnTo>
                    <a:pt x="41" y="36"/>
                  </a:lnTo>
                  <a:lnTo>
                    <a:pt x="30" y="35"/>
                  </a:lnTo>
                  <a:lnTo>
                    <a:pt x="22" y="34"/>
                  </a:lnTo>
                  <a:lnTo>
                    <a:pt x="15" y="34"/>
                  </a:lnTo>
                  <a:lnTo>
                    <a:pt x="10" y="33"/>
                  </a:lnTo>
                  <a:lnTo>
                    <a:pt x="7" y="32"/>
                  </a:lnTo>
                  <a:lnTo>
                    <a:pt x="4" y="31"/>
                  </a:lnTo>
                  <a:lnTo>
                    <a:pt x="3" y="30"/>
                  </a:lnTo>
                  <a:lnTo>
                    <a:pt x="1" y="29"/>
                  </a:lnTo>
                  <a:lnTo>
                    <a:pt x="1" y="28"/>
                  </a:lnTo>
                  <a:lnTo>
                    <a:pt x="0" y="28"/>
                  </a:lnTo>
                  <a:lnTo>
                    <a:pt x="0" y="27"/>
                  </a:lnTo>
                  <a:lnTo>
                    <a:pt x="0" y="26"/>
                  </a:lnTo>
                  <a:lnTo>
                    <a:pt x="0" y="25"/>
                  </a:lnTo>
                  <a:lnTo>
                    <a:pt x="1" y="24"/>
                  </a:lnTo>
                  <a:lnTo>
                    <a:pt x="1" y="23"/>
                  </a:lnTo>
                  <a:lnTo>
                    <a:pt x="2" y="22"/>
                  </a:lnTo>
                  <a:lnTo>
                    <a:pt x="4" y="21"/>
                  </a:lnTo>
                  <a:lnTo>
                    <a:pt x="6" y="19"/>
                  </a:lnTo>
                  <a:lnTo>
                    <a:pt x="9" y="17"/>
                  </a:lnTo>
                  <a:lnTo>
                    <a:pt x="14" y="15"/>
                  </a:lnTo>
                  <a:lnTo>
                    <a:pt x="21" y="12"/>
                  </a:lnTo>
                  <a:lnTo>
                    <a:pt x="29" y="9"/>
                  </a:lnTo>
                  <a:lnTo>
                    <a:pt x="40" y="7"/>
                  </a:lnTo>
                  <a:lnTo>
                    <a:pt x="53" y="4"/>
                  </a:lnTo>
                  <a:lnTo>
                    <a:pt x="69" y="2"/>
                  </a:lnTo>
                  <a:lnTo>
                    <a:pt x="88" y="0"/>
                  </a:lnTo>
                  <a:lnTo>
                    <a:pt x="110" y="0"/>
                  </a:lnTo>
                  <a:lnTo>
                    <a:pt x="135" y="1"/>
                  </a:lnTo>
                  <a:lnTo>
                    <a:pt x="161" y="3"/>
                  </a:lnTo>
                  <a:lnTo>
                    <a:pt x="188" y="5"/>
                  </a:lnTo>
                  <a:lnTo>
                    <a:pt x="215" y="7"/>
                  </a:lnTo>
                  <a:lnTo>
                    <a:pt x="242" y="9"/>
                  </a:lnTo>
                  <a:lnTo>
                    <a:pt x="265" y="10"/>
                  </a:lnTo>
                  <a:lnTo>
                    <a:pt x="285" y="11"/>
                  </a:lnTo>
                  <a:lnTo>
                    <a:pt x="300" y="11"/>
                  </a:lnTo>
                  <a:lnTo>
                    <a:pt x="310" y="11"/>
                  </a:lnTo>
                  <a:lnTo>
                    <a:pt x="313" y="1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8" name="Freeform 61"/>
            <p:cNvSpPr>
              <a:spLocks/>
            </p:cNvSpPr>
            <p:nvPr/>
          </p:nvSpPr>
          <p:spPr bwMode="auto">
            <a:xfrm flipV="1">
              <a:off x="4750" y="651"/>
              <a:ext cx="111" cy="13"/>
            </a:xfrm>
            <a:custGeom>
              <a:avLst/>
              <a:gdLst>
                <a:gd name="T0" fmla="*/ 2 w 241"/>
                <a:gd name="T1" fmla="*/ 0 h 27"/>
                <a:gd name="T2" fmla="*/ 2 w 241"/>
                <a:gd name="T3" fmla="*/ 0 h 27"/>
                <a:gd name="T4" fmla="*/ 2 w 241"/>
                <a:gd name="T5" fmla="*/ 0 h 27"/>
                <a:gd name="T6" fmla="*/ 2 w 241"/>
                <a:gd name="T7" fmla="*/ 0 h 27"/>
                <a:gd name="T8" fmla="*/ 2 w 241"/>
                <a:gd name="T9" fmla="*/ 0 h 27"/>
                <a:gd name="T10" fmla="*/ 2 w 241"/>
                <a:gd name="T11" fmla="*/ 0 h 27"/>
                <a:gd name="T12" fmla="*/ 1 w 241"/>
                <a:gd name="T13" fmla="*/ 0 h 27"/>
                <a:gd name="T14" fmla="*/ 1 w 241"/>
                <a:gd name="T15" fmla="*/ 0 h 27"/>
                <a:gd name="T16" fmla="*/ 1 w 241"/>
                <a:gd name="T17" fmla="*/ 0 h 27"/>
                <a:gd name="T18" fmla="*/ 1 w 241"/>
                <a:gd name="T19" fmla="*/ 0 h 27"/>
                <a:gd name="T20" fmla="*/ 1 w 241"/>
                <a:gd name="T21" fmla="*/ 0 h 27"/>
                <a:gd name="T22" fmla="*/ 0 w 241"/>
                <a:gd name="T23" fmla="*/ 0 h 27"/>
                <a:gd name="T24" fmla="*/ 0 w 241"/>
                <a:gd name="T25" fmla="*/ 0 h 27"/>
                <a:gd name="T26" fmla="*/ 0 w 241"/>
                <a:gd name="T27" fmla="*/ 0 h 27"/>
                <a:gd name="T28" fmla="*/ 0 w 241"/>
                <a:gd name="T29" fmla="*/ 0 h 27"/>
                <a:gd name="T30" fmla="*/ 0 w 241"/>
                <a:gd name="T31" fmla="*/ 0 h 27"/>
                <a:gd name="T32" fmla="*/ 0 w 241"/>
                <a:gd name="T33" fmla="*/ 0 h 27"/>
                <a:gd name="T34" fmla="*/ 0 w 241"/>
                <a:gd name="T35" fmla="*/ 0 h 27"/>
                <a:gd name="T36" fmla="*/ 0 w 241"/>
                <a:gd name="T37" fmla="*/ 0 h 27"/>
                <a:gd name="T38" fmla="*/ 0 w 241"/>
                <a:gd name="T39" fmla="*/ 0 h 27"/>
                <a:gd name="T40" fmla="*/ 0 w 241"/>
                <a:gd name="T41" fmla="*/ 0 h 27"/>
                <a:gd name="T42" fmla="*/ 0 w 241"/>
                <a:gd name="T43" fmla="*/ 0 h 27"/>
                <a:gd name="T44" fmla="*/ 0 w 241"/>
                <a:gd name="T45" fmla="*/ 0 h 27"/>
                <a:gd name="T46" fmla="*/ 0 w 241"/>
                <a:gd name="T47" fmla="*/ 0 h 27"/>
                <a:gd name="T48" fmla="*/ 0 w 241"/>
                <a:gd name="T49" fmla="*/ 0 h 27"/>
                <a:gd name="T50" fmla="*/ 0 w 241"/>
                <a:gd name="T51" fmla="*/ 0 h 27"/>
                <a:gd name="T52" fmla="*/ 0 w 241"/>
                <a:gd name="T53" fmla="*/ 0 h 27"/>
                <a:gd name="T54" fmla="*/ 0 w 241"/>
                <a:gd name="T55" fmla="*/ 0 h 27"/>
                <a:gd name="T56" fmla="*/ 0 w 241"/>
                <a:gd name="T57" fmla="*/ 0 h 27"/>
                <a:gd name="T58" fmla="*/ 0 w 241"/>
                <a:gd name="T59" fmla="*/ 0 h 27"/>
                <a:gd name="T60" fmla="*/ 0 w 241"/>
                <a:gd name="T61" fmla="*/ 0 h 27"/>
                <a:gd name="T62" fmla="*/ 0 w 241"/>
                <a:gd name="T63" fmla="*/ 0 h 27"/>
                <a:gd name="T64" fmla="*/ 0 w 241"/>
                <a:gd name="T65" fmla="*/ 0 h 27"/>
                <a:gd name="T66" fmla="*/ 0 w 241"/>
                <a:gd name="T67" fmla="*/ 0 h 27"/>
                <a:gd name="T68" fmla="*/ 0 w 241"/>
                <a:gd name="T69" fmla="*/ 0 h 27"/>
                <a:gd name="T70" fmla="*/ 0 w 241"/>
                <a:gd name="T71" fmla="*/ 0 h 27"/>
                <a:gd name="T72" fmla="*/ 0 w 241"/>
                <a:gd name="T73" fmla="*/ 0 h 27"/>
                <a:gd name="T74" fmla="*/ 0 w 241"/>
                <a:gd name="T75" fmla="*/ 0 h 27"/>
                <a:gd name="T76" fmla="*/ 0 w 241"/>
                <a:gd name="T77" fmla="*/ 0 h 27"/>
                <a:gd name="T78" fmla="*/ 0 w 241"/>
                <a:gd name="T79" fmla="*/ 0 h 27"/>
                <a:gd name="T80" fmla="*/ 0 w 241"/>
                <a:gd name="T81" fmla="*/ 0 h 27"/>
                <a:gd name="T82" fmla="*/ 0 w 241"/>
                <a:gd name="T83" fmla="*/ 0 h 27"/>
                <a:gd name="T84" fmla="*/ 0 w 241"/>
                <a:gd name="T85" fmla="*/ 0 h 27"/>
                <a:gd name="T86" fmla="*/ 0 w 241"/>
                <a:gd name="T87" fmla="*/ 0 h 27"/>
                <a:gd name="T88" fmla="*/ 0 w 241"/>
                <a:gd name="T89" fmla="*/ 0 h 27"/>
                <a:gd name="T90" fmla="*/ 0 w 241"/>
                <a:gd name="T91" fmla="*/ 0 h 27"/>
                <a:gd name="T92" fmla="*/ 0 w 241"/>
                <a:gd name="T93" fmla="*/ 0 h 27"/>
                <a:gd name="T94" fmla="*/ 0 w 241"/>
                <a:gd name="T95" fmla="*/ 0 h 27"/>
                <a:gd name="T96" fmla="*/ 0 w 241"/>
                <a:gd name="T97" fmla="*/ 0 h 27"/>
                <a:gd name="T98" fmla="*/ 0 w 241"/>
                <a:gd name="T99" fmla="*/ 0 h 27"/>
                <a:gd name="T100" fmla="*/ 1 w 241"/>
                <a:gd name="T101" fmla="*/ 0 h 27"/>
                <a:gd name="T102" fmla="*/ 1 w 241"/>
                <a:gd name="T103" fmla="*/ 0 h 27"/>
                <a:gd name="T104" fmla="*/ 1 w 241"/>
                <a:gd name="T105" fmla="*/ 0 h 27"/>
                <a:gd name="T106" fmla="*/ 1 w 241"/>
                <a:gd name="T107" fmla="*/ 0 h 27"/>
                <a:gd name="T108" fmla="*/ 1 w 241"/>
                <a:gd name="T109" fmla="*/ 0 h 27"/>
                <a:gd name="T110" fmla="*/ 2 w 241"/>
                <a:gd name="T111" fmla="*/ 0 h 27"/>
                <a:gd name="T112" fmla="*/ 2 w 241"/>
                <a:gd name="T113" fmla="*/ 0 h 27"/>
                <a:gd name="T114" fmla="*/ 2 w 241"/>
                <a:gd name="T115" fmla="*/ 0 h 27"/>
                <a:gd name="T116" fmla="*/ 2 w 241"/>
                <a:gd name="T117" fmla="*/ 0 h 27"/>
                <a:gd name="T118" fmla="*/ 2 w 241"/>
                <a:gd name="T119" fmla="*/ 0 h 27"/>
                <a:gd name="T120" fmla="*/ 2 w 241"/>
                <a:gd name="T121" fmla="*/ 0 h 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1" h="27">
                  <a:moveTo>
                    <a:pt x="241" y="12"/>
                  </a:moveTo>
                  <a:lnTo>
                    <a:pt x="239" y="13"/>
                  </a:lnTo>
                  <a:lnTo>
                    <a:pt x="232" y="13"/>
                  </a:lnTo>
                  <a:lnTo>
                    <a:pt x="220" y="14"/>
                  </a:lnTo>
                  <a:lnTo>
                    <a:pt x="205" y="16"/>
                  </a:lnTo>
                  <a:lnTo>
                    <a:pt x="187" y="17"/>
                  </a:lnTo>
                  <a:lnTo>
                    <a:pt x="167" y="19"/>
                  </a:lnTo>
                  <a:lnTo>
                    <a:pt x="146" y="21"/>
                  </a:lnTo>
                  <a:lnTo>
                    <a:pt x="125" y="23"/>
                  </a:lnTo>
                  <a:lnTo>
                    <a:pt x="105" y="24"/>
                  </a:lnTo>
                  <a:lnTo>
                    <a:pt x="86" y="26"/>
                  </a:lnTo>
                  <a:lnTo>
                    <a:pt x="70" y="26"/>
                  </a:lnTo>
                  <a:lnTo>
                    <a:pt x="55" y="27"/>
                  </a:lnTo>
                  <a:lnTo>
                    <a:pt x="42" y="27"/>
                  </a:lnTo>
                  <a:lnTo>
                    <a:pt x="32" y="26"/>
                  </a:lnTo>
                  <a:lnTo>
                    <a:pt x="24" y="26"/>
                  </a:lnTo>
                  <a:lnTo>
                    <a:pt x="17" y="25"/>
                  </a:lnTo>
                  <a:lnTo>
                    <a:pt x="12" y="24"/>
                  </a:lnTo>
                  <a:lnTo>
                    <a:pt x="8" y="23"/>
                  </a:lnTo>
                  <a:lnTo>
                    <a:pt x="6" y="23"/>
                  </a:lnTo>
                  <a:lnTo>
                    <a:pt x="4" y="22"/>
                  </a:lnTo>
                  <a:lnTo>
                    <a:pt x="2" y="21"/>
                  </a:lnTo>
                  <a:lnTo>
                    <a:pt x="1" y="20"/>
                  </a:lnTo>
                  <a:lnTo>
                    <a:pt x="1" y="19"/>
                  </a:lnTo>
                  <a:lnTo>
                    <a:pt x="0" y="19"/>
                  </a:lnTo>
                  <a:lnTo>
                    <a:pt x="0" y="18"/>
                  </a:lnTo>
                  <a:lnTo>
                    <a:pt x="1" y="18"/>
                  </a:lnTo>
                  <a:lnTo>
                    <a:pt x="1" y="17"/>
                  </a:lnTo>
                  <a:lnTo>
                    <a:pt x="1" y="16"/>
                  </a:lnTo>
                  <a:lnTo>
                    <a:pt x="2" y="15"/>
                  </a:lnTo>
                  <a:lnTo>
                    <a:pt x="4" y="14"/>
                  </a:lnTo>
                  <a:lnTo>
                    <a:pt x="5" y="13"/>
                  </a:lnTo>
                  <a:lnTo>
                    <a:pt x="8" y="12"/>
                  </a:lnTo>
                  <a:lnTo>
                    <a:pt x="12" y="10"/>
                  </a:lnTo>
                  <a:lnTo>
                    <a:pt x="17" y="8"/>
                  </a:lnTo>
                  <a:lnTo>
                    <a:pt x="23" y="6"/>
                  </a:lnTo>
                  <a:lnTo>
                    <a:pt x="31" y="4"/>
                  </a:lnTo>
                  <a:lnTo>
                    <a:pt x="42" y="2"/>
                  </a:lnTo>
                  <a:lnTo>
                    <a:pt x="54" y="1"/>
                  </a:lnTo>
                  <a:lnTo>
                    <a:pt x="69" y="0"/>
                  </a:lnTo>
                  <a:lnTo>
                    <a:pt x="86" y="0"/>
                  </a:lnTo>
                  <a:lnTo>
                    <a:pt x="104" y="1"/>
                  </a:lnTo>
                  <a:lnTo>
                    <a:pt x="125" y="3"/>
                  </a:lnTo>
                  <a:lnTo>
                    <a:pt x="145" y="5"/>
                  </a:lnTo>
                  <a:lnTo>
                    <a:pt x="166" y="7"/>
                  </a:lnTo>
                  <a:lnTo>
                    <a:pt x="186" y="9"/>
                  </a:lnTo>
                  <a:lnTo>
                    <a:pt x="205" y="10"/>
                  </a:lnTo>
                  <a:lnTo>
                    <a:pt x="220" y="11"/>
                  </a:lnTo>
                  <a:lnTo>
                    <a:pt x="232" y="12"/>
                  </a:lnTo>
                  <a:lnTo>
                    <a:pt x="239" y="12"/>
                  </a:lnTo>
                  <a:lnTo>
                    <a:pt x="241" y="1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9" name="Freeform 62"/>
            <p:cNvSpPr>
              <a:spLocks/>
            </p:cNvSpPr>
            <p:nvPr/>
          </p:nvSpPr>
          <p:spPr bwMode="auto">
            <a:xfrm flipV="1">
              <a:off x="4799" y="650"/>
              <a:ext cx="77" cy="8"/>
            </a:xfrm>
            <a:custGeom>
              <a:avLst/>
              <a:gdLst>
                <a:gd name="T0" fmla="*/ 2 w 167"/>
                <a:gd name="T1" fmla="*/ 0 h 18"/>
                <a:gd name="T2" fmla="*/ 1 w 167"/>
                <a:gd name="T3" fmla="*/ 0 h 18"/>
                <a:gd name="T4" fmla="*/ 1 w 167"/>
                <a:gd name="T5" fmla="*/ 0 h 18"/>
                <a:gd name="T6" fmla="*/ 1 w 167"/>
                <a:gd name="T7" fmla="*/ 0 h 18"/>
                <a:gd name="T8" fmla="*/ 1 w 167"/>
                <a:gd name="T9" fmla="*/ 0 h 18"/>
                <a:gd name="T10" fmla="*/ 1 w 167"/>
                <a:gd name="T11" fmla="*/ 0 h 18"/>
                <a:gd name="T12" fmla="*/ 1 w 167"/>
                <a:gd name="T13" fmla="*/ 0 h 18"/>
                <a:gd name="T14" fmla="*/ 1 w 167"/>
                <a:gd name="T15" fmla="*/ 0 h 18"/>
                <a:gd name="T16" fmla="*/ 1 w 167"/>
                <a:gd name="T17" fmla="*/ 0 h 18"/>
                <a:gd name="T18" fmla="*/ 0 w 167"/>
                <a:gd name="T19" fmla="*/ 0 h 18"/>
                <a:gd name="T20" fmla="*/ 0 w 167"/>
                <a:gd name="T21" fmla="*/ 0 h 18"/>
                <a:gd name="T22" fmla="*/ 0 w 167"/>
                <a:gd name="T23" fmla="*/ 0 h 18"/>
                <a:gd name="T24" fmla="*/ 0 w 167"/>
                <a:gd name="T25" fmla="*/ 0 h 18"/>
                <a:gd name="T26" fmla="*/ 0 w 167"/>
                <a:gd name="T27" fmla="*/ 0 h 18"/>
                <a:gd name="T28" fmla="*/ 0 w 167"/>
                <a:gd name="T29" fmla="*/ 0 h 18"/>
                <a:gd name="T30" fmla="*/ 0 w 167"/>
                <a:gd name="T31" fmla="*/ 0 h 18"/>
                <a:gd name="T32" fmla="*/ 0 w 167"/>
                <a:gd name="T33" fmla="*/ 0 h 18"/>
                <a:gd name="T34" fmla="*/ 0 w 167"/>
                <a:gd name="T35" fmla="*/ 0 h 18"/>
                <a:gd name="T36" fmla="*/ 0 w 167"/>
                <a:gd name="T37" fmla="*/ 0 h 18"/>
                <a:gd name="T38" fmla="*/ 0 w 167"/>
                <a:gd name="T39" fmla="*/ 0 h 18"/>
                <a:gd name="T40" fmla="*/ 0 w 167"/>
                <a:gd name="T41" fmla="*/ 0 h 18"/>
                <a:gd name="T42" fmla="*/ 0 w 167"/>
                <a:gd name="T43" fmla="*/ 0 h 18"/>
                <a:gd name="T44" fmla="*/ 0 w 167"/>
                <a:gd name="T45" fmla="*/ 0 h 18"/>
                <a:gd name="T46" fmla="*/ 0 w 167"/>
                <a:gd name="T47" fmla="*/ 0 h 18"/>
                <a:gd name="T48" fmla="*/ 0 w 167"/>
                <a:gd name="T49" fmla="*/ 0 h 18"/>
                <a:gd name="T50" fmla="*/ 0 w 167"/>
                <a:gd name="T51" fmla="*/ 0 h 18"/>
                <a:gd name="T52" fmla="*/ 0 w 167"/>
                <a:gd name="T53" fmla="*/ 0 h 18"/>
                <a:gd name="T54" fmla="*/ 0 w 167"/>
                <a:gd name="T55" fmla="*/ 0 h 18"/>
                <a:gd name="T56" fmla="*/ 0 w 167"/>
                <a:gd name="T57" fmla="*/ 0 h 18"/>
                <a:gd name="T58" fmla="*/ 0 w 167"/>
                <a:gd name="T59" fmla="*/ 0 h 18"/>
                <a:gd name="T60" fmla="*/ 0 w 167"/>
                <a:gd name="T61" fmla="*/ 0 h 18"/>
                <a:gd name="T62" fmla="*/ 0 w 167"/>
                <a:gd name="T63" fmla="*/ 0 h 18"/>
                <a:gd name="T64" fmla="*/ 0 w 167"/>
                <a:gd name="T65" fmla="*/ 0 h 18"/>
                <a:gd name="T66" fmla="*/ 0 w 167"/>
                <a:gd name="T67" fmla="*/ 0 h 18"/>
                <a:gd name="T68" fmla="*/ 0 w 167"/>
                <a:gd name="T69" fmla="*/ 0 h 18"/>
                <a:gd name="T70" fmla="*/ 0 w 167"/>
                <a:gd name="T71" fmla="*/ 0 h 18"/>
                <a:gd name="T72" fmla="*/ 0 w 167"/>
                <a:gd name="T73" fmla="*/ 0 h 18"/>
                <a:gd name="T74" fmla="*/ 0 w 167"/>
                <a:gd name="T75" fmla="*/ 0 h 18"/>
                <a:gd name="T76" fmla="*/ 0 w 167"/>
                <a:gd name="T77" fmla="*/ 0 h 18"/>
                <a:gd name="T78" fmla="*/ 0 w 167"/>
                <a:gd name="T79" fmla="*/ 0 h 18"/>
                <a:gd name="T80" fmla="*/ 0 w 167"/>
                <a:gd name="T81" fmla="*/ 0 h 18"/>
                <a:gd name="T82" fmla="*/ 0 w 167"/>
                <a:gd name="T83" fmla="*/ 0 h 18"/>
                <a:gd name="T84" fmla="*/ 0 w 167"/>
                <a:gd name="T85" fmla="*/ 0 h 18"/>
                <a:gd name="T86" fmla="*/ 0 w 167"/>
                <a:gd name="T87" fmla="*/ 0 h 18"/>
                <a:gd name="T88" fmla="*/ 0 w 167"/>
                <a:gd name="T89" fmla="*/ 0 h 18"/>
                <a:gd name="T90" fmla="*/ 0 w 167"/>
                <a:gd name="T91" fmla="*/ 0 h 18"/>
                <a:gd name="T92" fmla="*/ 0 w 167"/>
                <a:gd name="T93" fmla="*/ 0 h 18"/>
                <a:gd name="T94" fmla="*/ 0 w 167"/>
                <a:gd name="T95" fmla="*/ 0 h 18"/>
                <a:gd name="T96" fmla="*/ 0 w 167"/>
                <a:gd name="T97" fmla="*/ 0 h 18"/>
                <a:gd name="T98" fmla="*/ 0 w 167"/>
                <a:gd name="T99" fmla="*/ 0 h 18"/>
                <a:gd name="T100" fmla="*/ 0 w 167"/>
                <a:gd name="T101" fmla="*/ 0 h 18"/>
                <a:gd name="T102" fmla="*/ 0 w 167"/>
                <a:gd name="T103" fmla="*/ 0 h 18"/>
                <a:gd name="T104" fmla="*/ 1 w 167"/>
                <a:gd name="T105" fmla="*/ 0 h 18"/>
                <a:gd name="T106" fmla="*/ 1 w 167"/>
                <a:gd name="T107" fmla="*/ 0 h 18"/>
                <a:gd name="T108" fmla="*/ 1 w 167"/>
                <a:gd name="T109" fmla="*/ 0 h 18"/>
                <a:gd name="T110" fmla="*/ 1 w 167"/>
                <a:gd name="T111" fmla="*/ 0 h 18"/>
                <a:gd name="T112" fmla="*/ 1 w 167"/>
                <a:gd name="T113" fmla="*/ 0 h 18"/>
                <a:gd name="T114" fmla="*/ 1 w 167"/>
                <a:gd name="T115" fmla="*/ 0 h 18"/>
                <a:gd name="T116" fmla="*/ 1 w 167"/>
                <a:gd name="T117" fmla="*/ 0 h 18"/>
                <a:gd name="T118" fmla="*/ 1 w 167"/>
                <a:gd name="T119" fmla="*/ 0 h 18"/>
                <a:gd name="T120" fmla="*/ 2 w 167"/>
                <a:gd name="T121" fmla="*/ 0 h 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 h="18">
                  <a:moveTo>
                    <a:pt x="167" y="12"/>
                  </a:moveTo>
                  <a:lnTo>
                    <a:pt x="165" y="12"/>
                  </a:lnTo>
                  <a:lnTo>
                    <a:pt x="160" y="12"/>
                  </a:lnTo>
                  <a:lnTo>
                    <a:pt x="152" y="13"/>
                  </a:lnTo>
                  <a:lnTo>
                    <a:pt x="141" y="13"/>
                  </a:lnTo>
                  <a:lnTo>
                    <a:pt x="129" y="14"/>
                  </a:lnTo>
                  <a:lnTo>
                    <a:pt x="115" y="15"/>
                  </a:lnTo>
                  <a:lnTo>
                    <a:pt x="100" y="16"/>
                  </a:lnTo>
                  <a:lnTo>
                    <a:pt x="86" y="17"/>
                  </a:lnTo>
                  <a:lnTo>
                    <a:pt x="72" y="18"/>
                  </a:lnTo>
                  <a:lnTo>
                    <a:pt x="59" y="18"/>
                  </a:lnTo>
                  <a:lnTo>
                    <a:pt x="48" y="18"/>
                  </a:lnTo>
                  <a:lnTo>
                    <a:pt x="38" y="18"/>
                  </a:lnTo>
                  <a:lnTo>
                    <a:pt x="29" y="18"/>
                  </a:lnTo>
                  <a:lnTo>
                    <a:pt x="22" y="18"/>
                  </a:lnTo>
                  <a:lnTo>
                    <a:pt x="16" y="17"/>
                  </a:lnTo>
                  <a:lnTo>
                    <a:pt x="11" y="17"/>
                  </a:lnTo>
                  <a:lnTo>
                    <a:pt x="8" y="16"/>
                  </a:lnTo>
                  <a:lnTo>
                    <a:pt x="5" y="15"/>
                  </a:lnTo>
                  <a:lnTo>
                    <a:pt x="4" y="15"/>
                  </a:lnTo>
                  <a:lnTo>
                    <a:pt x="2" y="14"/>
                  </a:lnTo>
                  <a:lnTo>
                    <a:pt x="1" y="14"/>
                  </a:lnTo>
                  <a:lnTo>
                    <a:pt x="1" y="13"/>
                  </a:lnTo>
                  <a:lnTo>
                    <a:pt x="0" y="13"/>
                  </a:lnTo>
                  <a:lnTo>
                    <a:pt x="0" y="12"/>
                  </a:lnTo>
                  <a:lnTo>
                    <a:pt x="0" y="11"/>
                  </a:lnTo>
                  <a:lnTo>
                    <a:pt x="1" y="10"/>
                  </a:lnTo>
                  <a:lnTo>
                    <a:pt x="2" y="9"/>
                  </a:lnTo>
                  <a:lnTo>
                    <a:pt x="4" y="8"/>
                  </a:lnTo>
                  <a:lnTo>
                    <a:pt x="5" y="7"/>
                  </a:lnTo>
                  <a:lnTo>
                    <a:pt x="8" y="6"/>
                  </a:lnTo>
                  <a:lnTo>
                    <a:pt x="11" y="5"/>
                  </a:lnTo>
                  <a:lnTo>
                    <a:pt x="16" y="4"/>
                  </a:lnTo>
                  <a:lnTo>
                    <a:pt x="22" y="2"/>
                  </a:lnTo>
                  <a:lnTo>
                    <a:pt x="29" y="1"/>
                  </a:lnTo>
                  <a:lnTo>
                    <a:pt x="38" y="0"/>
                  </a:lnTo>
                  <a:lnTo>
                    <a:pt x="48" y="0"/>
                  </a:lnTo>
                  <a:lnTo>
                    <a:pt x="59" y="1"/>
                  </a:lnTo>
                  <a:lnTo>
                    <a:pt x="72" y="2"/>
                  </a:lnTo>
                  <a:lnTo>
                    <a:pt x="86" y="3"/>
                  </a:lnTo>
                  <a:lnTo>
                    <a:pt x="100" y="5"/>
                  </a:lnTo>
                  <a:lnTo>
                    <a:pt x="115" y="7"/>
                  </a:lnTo>
                  <a:lnTo>
                    <a:pt x="129" y="9"/>
                  </a:lnTo>
                  <a:lnTo>
                    <a:pt x="141" y="10"/>
                  </a:lnTo>
                  <a:lnTo>
                    <a:pt x="152" y="11"/>
                  </a:lnTo>
                  <a:lnTo>
                    <a:pt x="160" y="11"/>
                  </a:lnTo>
                  <a:lnTo>
                    <a:pt x="165" y="12"/>
                  </a:lnTo>
                  <a:lnTo>
                    <a:pt x="167" y="1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0" name="Freeform 63"/>
            <p:cNvSpPr>
              <a:spLocks/>
            </p:cNvSpPr>
            <p:nvPr/>
          </p:nvSpPr>
          <p:spPr bwMode="auto">
            <a:xfrm flipV="1">
              <a:off x="4363" y="653"/>
              <a:ext cx="513" cy="1917"/>
            </a:xfrm>
            <a:custGeom>
              <a:avLst/>
              <a:gdLst>
                <a:gd name="T0" fmla="*/ 9 w 1115"/>
                <a:gd name="T1" fmla="*/ 0 h 4167"/>
                <a:gd name="T2" fmla="*/ 9 w 1115"/>
                <a:gd name="T3" fmla="*/ 0 h 4167"/>
                <a:gd name="T4" fmla="*/ 8 w 1115"/>
                <a:gd name="T5" fmla="*/ 1 h 4167"/>
                <a:gd name="T6" fmla="*/ 7 w 1115"/>
                <a:gd name="T7" fmla="*/ 2 h 4167"/>
                <a:gd name="T8" fmla="*/ 6 w 1115"/>
                <a:gd name="T9" fmla="*/ 3 h 4167"/>
                <a:gd name="T10" fmla="*/ 5 w 1115"/>
                <a:gd name="T11" fmla="*/ 4 h 4167"/>
                <a:gd name="T12" fmla="*/ 4 w 1115"/>
                <a:gd name="T13" fmla="*/ 6 h 4167"/>
                <a:gd name="T14" fmla="*/ 3 w 1115"/>
                <a:gd name="T15" fmla="*/ 6 h 4167"/>
                <a:gd name="T16" fmla="*/ 2 w 1115"/>
                <a:gd name="T17" fmla="*/ 8 h 4167"/>
                <a:gd name="T18" fmla="*/ 1 w 1115"/>
                <a:gd name="T19" fmla="*/ 9 h 4167"/>
                <a:gd name="T20" fmla="*/ 0 w 1115"/>
                <a:gd name="T21" fmla="*/ 10 h 4167"/>
                <a:gd name="T22" fmla="*/ 0 w 1115"/>
                <a:gd name="T23" fmla="*/ 11 h 4167"/>
                <a:gd name="T24" fmla="*/ 0 w 1115"/>
                <a:gd name="T25" fmla="*/ 12 h 4167"/>
                <a:gd name="T26" fmla="*/ 0 w 1115"/>
                <a:gd name="T27" fmla="*/ 14 h 4167"/>
                <a:gd name="T28" fmla="*/ 0 w 1115"/>
                <a:gd name="T29" fmla="*/ 16 h 4167"/>
                <a:gd name="T30" fmla="*/ 1 w 1115"/>
                <a:gd name="T31" fmla="*/ 17 h 4167"/>
                <a:gd name="T32" fmla="*/ 2 w 1115"/>
                <a:gd name="T33" fmla="*/ 19 h 4167"/>
                <a:gd name="T34" fmla="*/ 2 w 1115"/>
                <a:gd name="T35" fmla="*/ 21 h 4167"/>
                <a:gd name="T36" fmla="*/ 3 w 1115"/>
                <a:gd name="T37" fmla="*/ 23 h 4167"/>
                <a:gd name="T38" fmla="*/ 4 w 1115"/>
                <a:gd name="T39" fmla="*/ 27 h 4167"/>
                <a:gd name="T40" fmla="*/ 5 w 1115"/>
                <a:gd name="T41" fmla="*/ 30 h 4167"/>
                <a:gd name="T42" fmla="*/ 6 w 1115"/>
                <a:gd name="T43" fmla="*/ 34 h 4167"/>
                <a:gd name="T44" fmla="*/ 7 w 1115"/>
                <a:gd name="T45" fmla="*/ 36 h 4167"/>
                <a:gd name="T46" fmla="*/ 7 w 1115"/>
                <a:gd name="T47" fmla="*/ 38 h 4167"/>
                <a:gd name="T48" fmla="*/ 8 w 1115"/>
                <a:gd name="T49" fmla="*/ 38 h 4167"/>
                <a:gd name="T50" fmla="*/ 9 w 1115"/>
                <a:gd name="T51" fmla="*/ 39 h 4167"/>
                <a:gd name="T52" fmla="*/ 10 w 1115"/>
                <a:gd name="T53" fmla="*/ 39 h 4167"/>
                <a:gd name="T54" fmla="*/ 10 w 1115"/>
                <a:gd name="T55" fmla="*/ 39 h 4167"/>
                <a:gd name="T56" fmla="*/ 10 w 1115"/>
                <a:gd name="T57" fmla="*/ 39 h 4167"/>
                <a:gd name="T58" fmla="*/ 10 w 1115"/>
                <a:gd name="T59" fmla="*/ 40 h 4167"/>
                <a:gd name="T60" fmla="*/ 11 w 1115"/>
                <a:gd name="T61" fmla="*/ 40 h 4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15" h="4167">
                  <a:moveTo>
                    <a:pt x="948" y="0"/>
                  </a:moveTo>
                  <a:lnTo>
                    <a:pt x="928" y="75"/>
                  </a:lnTo>
                  <a:lnTo>
                    <a:pt x="872" y="156"/>
                  </a:lnTo>
                  <a:lnTo>
                    <a:pt x="785" y="245"/>
                  </a:lnTo>
                  <a:lnTo>
                    <a:pt x="674" y="345"/>
                  </a:lnTo>
                  <a:lnTo>
                    <a:pt x="550" y="455"/>
                  </a:lnTo>
                  <a:lnTo>
                    <a:pt x="425" y="573"/>
                  </a:lnTo>
                  <a:lnTo>
                    <a:pt x="305" y="694"/>
                  </a:lnTo>
                  <a:lnTo>
                    <a:pt x="190" y="810"/>
                  </a:lnTo>
                  <a:lnTo>
                    <a:pt x="93" y="928"/>
                  </a:lnTo>
                  <a:lnTo>
                    <a:pt x="29" y="1053"/>
                  </a:lnTo>
                  <a:lnTo>
                    <a:pt x="0" y="1185"/>
                  </a:lnTo>
                  <a:lnTo>
                    <a:pt x="2" y="1325"/>
                  </a:lnTo>
                  <a:lnTo>
                    <a:pt x="27" y="1472"/>
                  </a:lnTo>
                  <a:lnTo>
                    <a:pt x="66" y="1628"/>
                  </a:lnTo>
                  <a:lnTo>
                    <a:pt x="115" y="1794"/>
                  </a:lnTo>
                  <a:lnTo>
                    <a:pt x="171" y="1977"/>
                  </a:lnTo>
                  <a:lnTo>
                    <a:pt x="236" y="2189"/>
                  </a:lnTo>
                  <a:lnTo>
                    <a:pt x="317" y="2453"/>
                  </a:lnTo>
                  <a:lnTo>
                    <a:pt x="419" y="2785"/>
                  </a:lnTo>
                  <a:lnTo>
                    <a:pt x="537" y="3170"/>
                  </a:lnTo>
                  <a:lnTo>
                    <a:pt x="651" y="3542"/>
                  </a:lnTo>
                  <a:lnTo>
                    <a:pt x="735" y="3815"/>
                  </a:lnTo>
                  <a:lnTo>
                    <a:pt x="779" y="3958"/>
                  </a:lnTo>
                  <a:lnTo>
                    <a:pt x="854" y="4044"/>
                  </a:lnTo>
                  <a:lnTo>
                    <a:pt x="962" y="4102"/>
                  </a:lnTo>
                  <a:lnTo>
                    <a:pt x="999" y="4116"/>
                  </a:lnTo>
                  <a:lnTo>
                    <a:pt x="1022" y="4127"/>
                  </a:lnTo>
                  <a:lnTo>
                    <a:pt x="1051" y="4142"/>
                  </a:lnTo>
                  <a:lnTo>
                    <a:pt x="1082" y="4155"/>
                  </a:lnTo>
                  <a:lnTo>
                    <a:pt x="1115" y="416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1" name="Freeform 64"/>
            <p:cNvSpPr>
              <a:spLocks/>
            </p:cNvSpPr>
            <p:nvPr/>
          </p:nvSpPr>
          <p:spPr bwMode="auto">
            <a:xfrm flipV="1">
              <a:off x="3169" y="653"/>
              <a:ext cx="1630" cy="1917"/>
            </a:xfrm>
            <a:custGeom>
              <a:avLst/>
              <a:gdLst>
                <a:gd name="T0" fmla="*/ 0 w 3542"/>
                <a:gd name="T1" fmla="*/ 0 h 4167"/>
                <a:gd name="T2" fmla="*/ 0 w 3542"/>
                <a:gd name="T3" fmla="*/ 0 h 4167"/>
                <a:gd name="T4" fmla="*/ 1 w 3542"/>
                <a:gd name="T5" fmla="*/ 1 h 4167"/>
                <a:gd name="T6" fmla="*/ 3 w 3542"/>
                <a:gd name="T7" fmla="*/ 2 h 4167"/>
                <a:gd name="T8" fmla="*/ 4 w 3542"/>
                <a:gd name="T9" fmla="*/ 3 h 4167"/>
                <a:gd name="T10" fmla="*/ 6 w 3542"/>
                <a:gd name="T11" fmla="*/ 4 h 4167"/>
                <a:gd name="T12" fmla="*/ 8 w 3542"/>
                <a:gd name="T13" fmla="*/ 6 h 4167"/>
                <a:gd name="T14" fmla="*/ 10 w 3542"/>
                <a:gd name="T15" fmla="*/ 6 h 4167"/>
                <a:gd name="T16" fmla="*/ 11 w 3542"/>
                <a:gd name="T17" fmla="*/ 8 h 4167"/>
                <a:gd name="T18" fmla="*/ 11 w 3542"/>
                <a:gd name="T19" fmla="*/ 9 h 4167"/>
                <a:gd name="T20" fmla="*/ 12 w 3542"/>
                <a:gd name="T21" fmla="*/ 10 h 4167"/>
                <a:gd name="T22" fmla="*/ 13 w 3542"/>
                <a:gd name="T23" fmla="*/ 11 h 4167"/>
                <a:gd name="T24" fmla="*/ 13 w 3542"/>
                <a:gd name="T25" fmla="*/ 12 h 4167"/>
                <a:gd name="T26" fmla="*/ 14 w 3542"/>
                <a:gd name="T27" fmla="*/ 14 h 4167"/>
                <a:gd name="T28" fmla="*/ 15 w 3542"/>
                <a:gd name="T29" fmla="*/ 16 h 4167"/>
                <a:gd name="T30" fmla="*/ 16 w 3542"/>
                <a:gd name="T31" fmla="*/ 17 h 4167"/>
                <a:gd name="T32" fmla="*/ 17 w 3542"/>
                <a:gd name="T33" fmla="*/ 19 h 4167"/>
                <a:gd name="T34" fmla="*/ 18 w 3542"/>
                <a:gd name="T35" fmla="*/ 21 h 4167"/>
                <a:gd name="T36" fmla="*/ 19 w 3542"/>
                <a:gd name="T37" fmla="*/ 23 h 4167"/>
                <a:gd name="T38" fmla="*/ 21 w 3542"/>
                <a:gd name="T39" fmla="*/ 27 h 4167"/>
                <a:gd name="T40" fmla="*/ 23 w 3542"/>
                <a:gd name="T41" fmla="*/ 30 h 4167"/>
                <a:gd name="T42" fmla="*/ 25 w 3542"/>
                <a:gd name="T43" fmla="*/ 34 h 4167"/>
                <a:gd name="T44" fmla="*/ 27 w 3542"/>
                <a:gd name="T45" fmla="*/ 36 h 4167"/>
                <a:gd name="T46" fmla="*/ 27 w 3542"/>
                <a:gd name="T47" fmla="*/ 38 h 4167"/>
                <a:gd name="T48" fmla="*/ 28 w 3542"/>
                <a:gd name="T49" fmla="*/ 39 h 4167"/>
                <a:gd name="T50" fmla="*/ 29 w 3542"/>
                <a:gd name="T51" fmla="*/ 39 h 4167"/>
                <a:gd name="T52" fmla="*/ 30 w 3542"/>
                <a:gd name="T53" fmla="*/ 40 h 4167"/>
                <a:gd name="T54" fmla="*/ 31 w 3542"/>
                <a:gd name="T55" fmla="*/ 40 h 4167"/>
                <a:gd name="T56" fmla="*/ 32 w 3542"/>
                <a:gd name="T57" fmla="*/ 40 h 4167"/>
                <a:gd name="T58" fmla="*/ 33 w 3542"/>
                <a:gd name="T59" fmla="*/ 40 h 4167"/>
                <a:gd name="T60" fmla="*/ 34 w 3542"/>
                <a:gd name="T61" fmla="*/ 40 h 4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542" h="4167">
                  <a:moveTo>
                    <a:pt x="0" y="0"/>
                  </a:moveTo>
                  <a:lnTo>
                    <a:pt x="30" y="75"/>
                  </a:lnTo>
                  <a:lnTo>
                    <a:pt x="120" y="156"/>
                  </a:lnTo>
                  <a:lnTo>
                    <a:pt x="261" y="245"/>
                  </a:lnTo>
                  <a:lnTo>
                    <a:pt x="445" y="345"/>
                  </a:lnTo>
                  <a:lnTo>
                    <a:pt x="653" y="455"/>
                  </a:lnTo>
                  <a:lnTo>
                    <a:pt x="858" y="573"/>
                  </a:lnTo>
                  <a:lnTo>
                    <a:pt x="1026" y="694"/>
                  </a:lnTo>
                  <a:lnTo>
                    <a:pt x="1119" y="810"/>
                  </a:lnTo>
                  <a:lnTo>
                    <a:pt x="1185" y="928"/>
                  </a:lnTo>
                  <a:lnTo>
                    <a:pt x="1255" y="1053"/>
                  </a:lnTo>
                  <a:lnTo>
                    <a:pt x="1329" y="1185"/>
                  </a:lnTo>
                  <a:lnTo>
                    <a:pt x="1406" y="1325"/>
                  </a:lnTo>
                  <a:lnTo>
                    <a:pt x="1489" y="1473"/>
                  </a:lnTo>
                  <a:lnTo>
                    <a:pt x="1576" y="1629"/>
                  </a:lnTo>
                  <a:lnTo>
                    <a:pt x="1669" y="1795"/>
                  </a:lnTo>
                  <a:lnTo>
                    <a:pt x="1770" y="1978"/>
                  </a:lnTo>
                  <a:lnTo>
                    <a:pt x="1889" y="2190"/>
                  </a:lnTo>
                  <a:lnTo>
                    <a:pt x="2036" y="2454"/>
                  </a:lnTo>
                  <a:lnTo>
                    <a:pt x="2221" y="2786"/>
                  </a:lnTo>
                  <a:lnTo>
                    <a:pt x="2436" y="3171"/>
                  </a:lnTo>
                  <a:lnTo>
                    <a:pt x="2643" y="3543"/>
                  </a:lnTo>
                  <a:lnTo>
                    <a:pt x="2796" y="3816"/>
                  </a:lnTo>
                  <a:lnTo>
                    <a:pt x="2875" y="3958"/>
                  </a:lnTo>
                  <a:lnTo>
                    <a:pt x="2964" y="4057"/>
                  </a:lnTo>
                  <a:lnTo>
                    <a:pt x="3088" y="4136"/>
                  </a:lnTo>
                  <a:lnTo>
                    <a:pt x="3160" y="4148"/>
                  </a:lnTo>
                  <a:lnTo>
                    <a:pt x="3237" y="4152"/>
                  </a:lnTo>
                  <a:lnTo>
                    <a:pt x="3332" y="4156"/>
                  </a:lnTo>
                  <a:lnTo>
                    <a:pt x="3435" y="4162"/>
                  </a:lnTo>
                  <a:lnTo>
                    <a:pt x="3542" y="416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2" name="Line 138"/>
            <p:cNvSpPr>
              <a:spLocks noChangeShapeType="1"/>
            </p:cNvSpPr>
            <p:nvPr/>
          </p:nvSpPr>
          <p:spPr bwMode="auto">
            <a:xfrm>
              <a:off x="2978" y="2766"/>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49" name="Text Box 179"/>
          <p:cNvSpPr txBox="1">
            <a:spLocks noChangeArrowheads="1"/>
          </p:cNvSpPr>
          <p:nvPr/>
        </p:nvSpPr>
        <p:spPr bwMode="auto">
          <a:xfrm>
            <a:off x="368300" y="0"/>
            <a:ext cx="8534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800" b="1" i="1">
                <a:solidFill>
                  <a:srgbClr val="333399"/>
                </a:solidFill>
              </a:rPr>
              <a:t>“TrigonoSoar” Math-modeled 3D Surface</a:t>
            </a:r>
          </a:p>
        </p:txBody>
      </p:sp>
      <p:pic>
        <p:nvPicPr>
          <p:cNvPr id="6150" name="Picture 181"/>
          <p:cNvPicPr>
            <a:picLocks noChangeAspect="1" noChangeArrowheads="1"/>
          </p:cNvPicPr>
          <p:nvPr/>
        </p:nvPicPr>
        <p:blipFill>
          <a:blip r:embed="rId3">
            <a:lum bright="-6000"/>
            <a:extLst>
              <a:ext uri="{28A0092B-C50C-407E-A947-70E740481C1C}">
                <a14:useLocalDpi xmlns:a14="http://schemas.microsoft.com/office/drawing/2010/main" val="0"/>
              </a:ext>
            </a:extLst>
          </a:blip>
          <a:srcRect l="25595" t="10760" r="3374" b="26624"/>
          <a:stretch>
            <a:fillRect/>
          </a:stretch>
        </p:blipFill>
        <p:spPr bwMode="auto">
          <a:xfrm>
            <a:off x="1076325" y="1779588"/>
            <a:ext cx="3625850" cy="2233612"/>
          </a:xfrm>
          <a:prstGeom prst="rect">
            <a:avLst/>
          </a:prstGeom>
          <a:solidFill>
            <a:srgbClr val="CCFFCC"/>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406" name="Text Box 182"/>
          <p:cNvSpPr txBox="1">
            <a:spLocks noChangeArrowheads="1"/>
          </p:cNvSpPr>
          <p:nvPr/>
        </p:nvSpPr>
        <p:spPr bwMode="auto">
          <a:xfrm>
            <a:off x="1076325" y="728663"/>
            <a:ext cx="3629025" cy="839787"/>
          </a:xfrm>
          <a:prstGeom prst="rect">
            <a:avLst/>
          </a:prstGeom>
          <a:solidFill>
            <a:srgbClr val="DDDDDD"/>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algn="l" eaLnBrk="1" hangingPunct="1">
              <a:lnSpc>
                <a:spcPct val="90000"/>
              </a:lnSpc>
              <a:defRPr/>
            </a:pPr>
            <a:r>
              <a:rPr lang="en-US" sz="1800">
                <a:solidFill>
                  <a:schemeClr val="tx1">
                    <a:lumMod val="65000"/>
                    <a:lumOff val="35000"/>
                  </a:schemeClr>
                </a:solidFill>
              </a:rPr>
              <a:t> Chord, thickness, twist, etc.</a:t>
            </a:r>
          </a:p>
          <a:p>
            <a:pPr algn="l" eaLnBrk="1" hangingPunct="1">
              <a:lnSpc>
                <a:spcPct val="90000"/>
              </a:lnSpc>
              <a:defRPr/>
            </a:pPr>
            <a:r>
              <a:rPr lang="en-US" sz="1800">
                <a:solidFill>
                  <a:schemeClr val="tx1">
                    <a:lumMod val="65000"/>
                    <a:lumOff val="35000"/>
                  </a:schemeClr>
                </a:solidFill>
              </a:rPr>
              <a:t> parametric along the spar</a:t>
            </a:r>
          </a:p>
          <a:p>
            <a:pPr algn="l" eaLnBrk="1" hangingPunct="1">
              <a:lnSpc>
                <a:spcPct val="90000"/>
              </a:lnSpc>
              <a:defRPr/>
            </a:pPr>
            <a:r>
              <a:rPr lang="en-US" sz="1800">
                <a:solidFill>
                  <a:schemeClr val="tx1">
                    <a:lumMod val="65000"/>
                    <a:lumOff val="35000"/>
                  </a:schemeClr>
                </a:solidFill>
              </a:rPr>
              <a:t> from centerline to winglet tip</a:t>
            </a:r>
          </a:p>
        </p:txBody>
      </p:sp>
      <p:grpSp>
        <p:nvGrpSpPr>
          <p:cNvPr id="308438" name="Group 214"/>
          <p:cNvGrpSpPr>
            <a:grpSpLocks/>
          </p:cNvGrpSpPr>
          <p:nvPr/>
        </p:nvGrpSpPr>
        <p:grpSpPr bwMode="auto">
          <a:xfrm>
            <a:off x="2709863" y="2025650"/>
            <a:ext cx="992187" cy="1420813"/>
            <a:chOff x="1735" y="1540"/>
            <a:chExt cx="625" cy="895"/>
          </a:xfrm>
        </p:grpSpPr>
        <p:sp>
          <p:nvSpPr>
            <p:cNvPr id="6206" name="Line 207"/>
            <p:cNvSpPr>
              <a:spLocks noChangeShapeType="1"/>
            </p:cNvSpPr>
            <p:nvPr/>
          </p:nvSpPr>
          <p:spPr bwMode="auto">
            <a:xfrm flipV="1">
              <a:off x="1735" y="1915"/>
              <a:ext cx="240" cy="172"/>
            </a:xfrm>
            <a:prstGeom prst="line">
              <a:avLst/>
            </a:prstGeom>
            <a:noFill/>
            <a:ln w="19050">
              <a:solidFill>
                <a:srgbClr val="9933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7" name="Line 208"/>
            <p:cNvSpPr>
              <a:spLocks noChangeShapeType="1"/>
            </p:cNvSpPr>
            <p:nvPr/>
          </p:nvSpPr>
          <p:spPr bwMode="auto">
            <a:xfrm flipV="1">
              <a:off x="1735" y="1758"/>
              <a:ext cx="150" cy="337"/>
            </a:xfrm>
            <a:prstGeom prst="line">
              <a:avLst/>
            </a:prstGeom>
            <a:noFill/>
            <a:ln w="19050">
              <a:solidFill>
                <a:srgbClr val="9933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8" name="Line 209"/>
            <p:cNvSpPr>
              <a:spLocks noChangeShapeType="1"/>
            </p:cNvSpPr>
            <p:nvPr/>
          </p:nvSpPr>
          <p:spPr bwMode="auto">
            <a:xfrm>
              <a:off x="1736" y="2087"/>
              <a:ext cx="441" cy="217"/>
            </a:xfrm>
            <a:prstGeom prst="line">
              <a:avLst/>
            </a:prstGeom>
            <a:noFill/>
            <a:ln w="19050">
              <a:solidFill>
                <a:srgbClr val="9933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9" name="Text Box 210"/>
            <p:cNvSpPr txBox="1">
              <a:spLocks noChangeArrowheads="1"/>
            </p:cNvSpPr>
            <p:nvPr/>
          </p:nvSpPr>
          <p:spPr bwMode="auto">
            <a:xfrm>
              <a:off x="1941" y="177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x</a:t>
              </a:r>
            </a:p>
          </p:txBody>
        </p:sp>
        <p:sp>
          <p:nvSpPr>
            <p:cNvPr id="6210" name="Text Box 211"/>
            <p:cNvSpPr txBox="1">
              <a:spLocks noChangeArrowheads="1"/>
            </p:cNvSpPr>
            <p:nvPr/>
          </p:nvSpPr>
          <p:spPr bwMode="auto">
            <a:xfrm>
              <a:off x="2164" y="2185"/>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z</a:t>
              </a:r>
            </a:p>
          </p:txBody>
        </p:sp>
        <p:sp>
          <p:nvSpPr>
            <p:cNvPr id="6211" name="Text Box 212"/>
            <p:cNvSpPr txBox="1">
              <a:spLocks noChangeArrowheads="1"/>
            </p:cNvSpPr>
            <p:nvPr/>
          </p:nvSpPr>
          <p:spPr bwMode="auto">
            <a:xfrm>
              <a:off x="1843" y="1540"/>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000"/>
                <a:t>y</a:t>
              </a:r>
            </a:p>
          </p:txBody>
        </p:sp>
      </p:grpSp>
      <p:grpSp>
        <p:nvGrpSpPr>
          <p:cNvPr id="6153" name="Group 213"/>
          <p:cNvGrpSpPr>
            <a:grpSpLocks/>
          </p:cNvGrpSpPr>
          <p:nvPr/>
        </p:nvGrpSpPr>
        <p:grpSpPr bwMode="auto">
          <a:xfrm>
            <a:off x="4727575" y="4238625"/>
            <a:ext cx="3654425" cy="1825625"/>
            <a:chOff x="2978" y="2670"/>
            <a:chExt cx="2302" cy="1150"/>
          </a:xfrm>
        </p:grpSpPr>
        <p:sp>
          <p:nvSpPr>
            <p:cNvPr id="6154" name="Rectangle 119"/>
            <p:cNvSpPr>
              <a:spLocks noChangeArrowheads="1"/>
            </p:cNvSpPr>
            <p:nvPr/>
          </p:nvSpPr>
          <p:spPr bwMode="auto">
            <a:xfrm>
              <a:off x="2978" y="2670"/>
              <a:ext cx="2301" cy="1150"/>
            </a:xfrm>
            <a:prstGeom prst="rect">
              <a:avLst/>
            </a:prstGeom>
            <a:solidFill>
              <a:srgbClr val="E0E0E0"/>
            </a:solidFill>
            <a:ln w="1588">
              <a:solidFill>
                <a:srgbClr val="E0E0E0"/>
              </a:solidFill>
              <a:miter lim="800000"/>
              <a:headEnd/>
              <a:tailEnd/>
            </a:ln>
          </p:spPr>
          <p:txBody>
            <a:bodyPr/>
            <a:lstStyle/>
            <a:p>
              <a:endParaRPr lang="en-US"/>
            </a:p>
          </p:txBody>
        </p:sp>
        <p:sp>
          <p:nvSpPr>
            <p:cNvPr id="6155" name="Line 121"/>
            <p:cNvSpPr>
              <a:spLocks noChangeShapeType="1"/>
            </p:cNvSpPr>
            <p:nvPr/>
          </p:nvSpPr>
          <p:spPr bwMode="auto">
            <a:xfrm flipV="1">
              <a:off x="3169"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122"/>
            <p:cNvSpPr>
              <a:spLocks noChangeShapeType="1"/>
            </p:cNvSpPr>
            <p:nvPr/>
          </p:nvSpPr>
          <p:spPr bwMode="auto">
            <a:xfrm flipV="1">
              <a:off x="3361"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123"/>
            <p:cNvSpPr>
              <a:spLocks noChangeShapeType="1"/>
            </p:cNvSpPr>
            <p:nvPr/>
          </p:nvSpPr>
          <p:spPr bwMode="auto">
            <a:xfrm flipV="1">
              <a:off x="3553"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124"/>
            <p:cNvSpPr>
              <a:spLocks noChangeShapeType="1"/>
            </p:cNvSpPr>
            <p:nvPr/>
          </p:nvSpPr>
          <p:spPr bwMode="auto">
            <a:xfrm flipV="1">
              <a:off x="3744"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 name="Line 125"/>
            <p:cNvSpPr>
              <a:spLocks noChangeShapeType="1"/>
            </p:cNvSpPr>
            <p:nvPr/>
          </p:nvSpPr>
          <p:spPr bwMode="auto">
            <a:xfrm flipV="1">
              <a:off x="3936"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0" name="Line 126"/>
            <p:cNvSpPr>
              <a:spLocks noChangeShapeType="1"/>
            </p:cNvSpPr>
            <p:nvPr/>
          </p:nvSpPr>
          <p:spPr bwMode="auto">
            <a:xfrm flipV="1">
              <a:off x="4128"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1" name="Line 127"/>
            <p:cNvSpPr>
              <a:spLocks noChangeShapeType="1"/>
            </p:cNvSpPr>
            <p:nvPr/>
          </p:nvSpPr>
          <p:spPr bwMode="auto">
            <a:xfrm flipV="1">
              <a:off x="4320"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2" name="Line 128"/>
            <p:cNvSpPr>
              <a:spLocks noChangeShapeType="1"/>
            </p:cNvSpPr>
            <p:nvPr/>
          </p:nvSpPr>
          <p:spPr bwMode="auto">
            <a:xfrm flipV="1">
              <a:off x="4512"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3" name="Line 129"/>
            <p:cNvSpPr>
              <a:spLocks noChangeShapeType="1"/>
            </p:cNvSpPr>
            <p:nvPr/>
          </p:nvSpPr>
          <p:spPr bwMode="auto">
            <a:xfrm flipV="1">
              <a:off x="4703"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4" name="Line 130"/>
            <p:cNvSpPr>
              <a:spLocks noChangeShapeType="1"/>
            </p:cNvSpPr>
            <p:nvPr/>
          </p:nvSpPr>
          <p:spPr bwMode="auto">
            <a:xfrm flipV="1">
              <a:off x="4895"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5" name="Line 131"/>
            <p:cNvSpPr>
              <a:spLocks noChangeShapeType="1"/>
            </p:cNvSpPr>
            <p:nvPr/>
          </p:nvSpPr>
          <p:spPr bwMode="auto">
            <a:xfrm flipV="1">
              <a:off x="5087"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6" name="Line 132"/>
            <p:cNvSpPr>
              <a:spLocks noChangeShapeType="1"/>
            </p:cNvSpPr>
            <p:nvPr/>
          </p:nvSpPr>
          <p:spPr bwMode="auto">
            <a:xfrm flipV="1">
              <a:off x="5279" y="2670"/>
              <a:ext cx="1" cy="115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167" name="Group 184"/>
            <p:cNvGrpSpPr>
              <a:grpSpLocks/>
            </p:cNvGrpSpPr>
            <p:nvPr/>
          </p:nvGrpSpPr>
          <p:grpSpPr bwMode="auto">
            <a:xfrm>
              <a:off x="2978" y="2957"/>
              <a:ext cx="2301" cy="768"/>
              <a:chOff x="2978" y="2957"/>
              <a:chExt cx="2301" cy="768"/>
            </a:xfrm>
          </p:grpSpPr>
          <p:sp>
            <p:nvSpPr>
              <p:cNvPr id="6168" name="Line 133"/>
              <p:cNvSpPr>
                <a:spLocks noChangeShapeType="1"/>
              </p:cNvSpPr>
              <p:nvPr/>
            </p:nvSpPr>
            <p:spPr bwMode="auto">
              <a:xfrm>
                <a:off x="2978" y="3724"/>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9" name="Line 134"/>
              <p:cNvSpPr>
                <a:spLocks noChangeShapeType="1"/>
              </p:cNvSpPr>
              <p:nvPr/>
            </p:nvSpPr>
            <p:spPr bwMode="auto">
              <a:xfrm>
                <a:off x="2978" y="3533"/>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0" name="Line 135"/>
              <p:cNvSpPr>
                <a:spLocks noChangeShapeType="1"/>
              </p:cNvSpPr>
              <p:nvPr/>
            </p:nvSpPr>
            <p:spPr bwMode="auto">
              <a:xfrm>
                <a:off x="2978" y="3341"/>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1" name="Line 136"/>
              <p:cNvSpPr>
                <a:spLocks noChangeShapeType="1"/>
              </p:cNvSpPr>
              <p:nvPr/>
            </p:nvSpPr>
            <p:spPr bwMode="auto">
              <a:xfrm>
                <a:off x="2978" y="3149"/>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2" name="Line 137"/>
              <p:cNvSpPr>
                <a:spLocks noChangeShapeType="1"/>
              </p:cNvSpPr>
              <p:nvPr/>
            </p:nvSpPr>
            <p:spPr bwMode="auto">
              <a:xfrm>
                <a:off x="2978" y="2957"/>
                <a:ext cx="230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3" name="Freeform 139"/>
              <p:cNvSpPr>
                <a:spLocks/>
              </p:cNvSpPr>
              <p:nvPr/>
            </p:nvSpPr>
            <p:spPr bwMode="auto">
              <a:xfrm flipV="1">
                <a:off x="3169" y="3185"/>
                <a:ext cx="1630" cy="277"/>
              </a:xfrm>
              <a:custGeom>
                <a:avLst/>
                <a:gdLst>
                  <a:gd name="T0" fmla="*/ 34 w 3542"/>
                  <a:gd name="T1" fmla="*/ 3 h 603"/>
                  <a:gd name="T2" fmla="*/ 33 w 3542"/>
                  <a:gd name="T3" fmla="*/ 2 h 603"/>
                  <a:gd name="T4" fmla="*/ 32 w 3542"/>
                  <a:gd name="T5" fmla="*/ 2 h 603"/>
                  <a:gd name="T6" fmla="*/ 31 w 3542"/>
                  <a:gd name="T7" fmla="*/ 2 h 603"/>
                  <a:gd name="T8" fmla="*/ 29 w 3542"/>
                  <a:gd name="T9" fmla="*/ 1 h 603"/>
                  <a:gd name="T10" fmla="*/ 26 w 3542"/>
                  <a:gd name="T11" fmla="*/ 1 h 603"/>
                  <a:gd name="T12" fmla="*/ 23 w 3542"/>
                  <a:gd name="T13" fmla="*/ 0 h 603"/>
                  <a:gd name="T14" fmla="*/ 20 w 3542"/>
                  <a:gd name="T15" fmla="*/ 0 h 603"/>
                  <a:gd name="T16" fmla="*/ 17 w 3542"/>
                  <a:gd name="T17" fmla="*/ 0 h 603"/>
                  <a:gd name="T18" fmla="*/ 15 w 3542"/>
                  <a:gd name="T19" fmla="*/ 0 h 603"/>
                  <a:gd name="T20" fmla="*/ 12 w 3542"/>
                  <a:gd name="T21" fmla="*/ 0 h 603"/>
                  <a:gd name="T22" fmla="*/ 10 w 3542"/>
                  <a:gd name="T23" fmla="*/ 0 h 603"/>
                  <a:gd name="T24" fmla="*/ 8 w 3542"/>
                  <a:gd name="T25" fmla="*/ 0 h 603"/>
                  <a:gd name="T26" fmla="*/ 6 w 3542"/>
                  <a:gd name="T27" fmla="*/ 0 h 603"/>
                  <a:gd name="T28" fmla="*/ 5 w 3542"/>
                  <a:gd name="T29" fmla="*/ 0 h 603"/>
                  <a:gd name="T30" fmla="*/ 3 w 3542"/>
                  <a:gd name="T31" fmla="*/ 0 h 603"/>
                  <a:gd name="T32" fmla="*/ 2 w 3542"/>
                  <a:gd name="T33" fmla="*/ 1 h 603"/>
                  <a:gd name="T34" fmla="*/ 1 w 3542"/>
                  <a:gd name="T35" fmla="*/ 1 h 603"/>
                  <a:gd name="T36" fmla="*/ 1 w 3542"/>
                  <a:gd name="T37" fmla="*/ 1 h 603"/>
                  <a:gd name="T38" fmla="*/ 0 w 3542"/>
                  <a:gd name="T39" fmla="*/ 1 h 603"/>
                  <a:gd name="T40" fmla="*/ 0 w 3542"/>
                  <a:gd name="T41" fmla="*/ 2 h 603"/>
                  <a:gd name="T42" fmla="*/ 0 w 3542"/>
                  <a:gd name="T43" fmla="*/ 2 h 603"/>
                  <a:gd name="T44" fmla="*/ 0 w 3542"/>
                  <a:gd name="T45" fmla="*/ 2 h 603"/>
                  <a:gd name="T46" fmla="*/ 0 w 3542"/>
                  <a:gd name="T47" fmla="*/ 2 h 603"/>
                  <a:gd name="T48" fmla="*/ 0 w 3542"/>
                  <a:gd name="T49" fmla="*/ 2 h 603"/>
                  <a:gd name="T50" fmla="*/ 0 w 3542"/>
                  <a:gd name="T51" fmla="*/ 2 h 603"/>
                  <a:gd name="T52" fmla="*/ 0 w 3542"/>
                  <a:gd name="T53" fmla="*/ 2 h 603"/>
                  <a:gd name="T54" fmla="*/ 0 w 3542"/>
                  <a:gd name="T55" fmla="*/ 2 h 603"/>
                  <a:gd name="T56" fmla="*/ 0 w 3542"/>
                  <a:gd name="T57" fmla="*/ 2 h 603"/>
                  <a:gd name="T58" fmla="*/ 0 w 3542"/>
                  <a:gd name="T59" fmla="*/ 2 h 603"/>
                  <a:gd name="T60" fmla="*/ 0 w 3542"/>
                  <a:gd name="T61" fmla="*/ 3 h 603"/>
                  <a:gd name="T62" fmla="*/ 0 w 3542"/>
                  <a:gd name="T63" fmla="*/ 3 h 603"/>
                  <a:gd name="T64" fmla="*/ 0 w 3542"/>
                  <a:gd name="T65" fmla="*/ 3 h 603"/>
                  <a:gd name="T66" fmla="*/ 0 w 3542"/>
                  <a:gd name="T67" fmla="*/ 3 h 603"/>
                  <a:gd name="T68" fmla="*/ 0 w 3542"/>
                  <a:gd name="T69" fmla="*/ 3 h 603"/>
                  <a:gd name="T70" fmla="*/ 0 w 3542"/>
                  <a:gd name="T71" fmla="*/ 3 h 603"/>
                  <a:gd name="T72" fmla="*/ 0 w 3542"/>
                  <a:gd name="T73" fmla="*/ 3 h 603"/>
                  <a:gd name="T74" fmla="*/ 0 w 3542"/>
                  <a:gd name="T75" fmla="*/ 3 h 603"/>
                  <a:gd name="T76" fmla="*/ 0 w 3542"/>
                  <a:gd name="T77" fmla="*/ 3 h 603"/>
                  <a:gd name="T78" fmla="*/ 0 w 3542"/>
                  <a:gd name="T79" fmla="*/ 3 h 603"/>
                  <a:gd name="T80" fmla="*/ 0 w 3542"/>
                  <a:gd name="T81" fmla="*/ 3 h 603"/>
                  <a:gd name="T82" fmla="*/ 0 w 3542"/>
                  <a:gd name="T83" fmla="*/ 4 h 603"/>
                  <a:gd name="T84" fmla="*/ 1 w 3542"/>
                  <a:gd name="T85" fmla="*/ 4 h 603"/>
                  <a:gd name="T86" fmla="*/ 1 w 3542"/>
                  <a:gd name="T87" fmla="*/ 4 h 603"/>
                  <a:gd name="T88" fmla="*/ 2 w 3542"/>
                  <a:gd name="T89" fmla="*/ 5 h 603"/>
                  <a:gd name="T90" fmla="*/ 3 w 3542"/>
                  <a:gd name="T91" fmla="*/ 5 h 603"/>
                  <a:gd name="T92" fmla="*/ 5 w 3542"/>
                  <a:gd name="T93" fmla="*/ 5 h 603"/>
                  <a:gd name="T94" fmla="*/ 6 w 3542"/>
                  <a:gd name="T95" fmla="*/ 6 h 603"/>
                  <a:gd name="T96" fmla="*/ 8 w 3542"/>
                  <a:gd name="T97" fmla="*/ 6 h 603"/>
                  <a:gd name="T98" fmla="*/ 10 w 3542"/>
                  <a:gd name="T99" fmla="*/ 6 h 603"/>
                  <a:gd name="T100" fmla="*/ 12 w 3542"/>
                  <a:gd name="T101" fmla="*/ 5 h 603"/>
                  <a:gd name="T102" fmla="*/ 15 w 3542"/>
                  <a:gd name="T103" fmla="*/ 5 h 603"/>
                  <a:gd name="T104" fmla="*/ 17 w 3542"/>
                  <a:gd name="T105" fmla="*/ 5 h 603"/>
                  <a:gd name="T106" fmla="*/ 20 w 3542"/>
                  <a:gd name="T107" fmla="*/ 4 h 603"/>
                  <a:gd name="T108" fmla="*/ 23 w 3542"/>
                  <a:gd name="T109" fmla="*/ 4 h 603"/>
                  <a:gd name="T110" fmla="*/ 26 w 3542"/>
                  <a:gd name="T111" fmla="*/ 3 h 603"/>
                  <a:gd name="T112" fmla="*/ 29 w 3542"/>
                  <a:gd name="T113" fmla="*/ 3 h 603"/>
                  <a:gd name="T114" fmla="*/ 31 w 3542"/>
                  <a:gd name="T115" fmla="*/ 3 h 603"/>
                  <a:gd name="T116" fmla="*/ 32 w 3542"/>
                  <a:gd name="T117" fmla="*/ 3 h 603"/>
                  <a:gd name="T118" fmla="*/ 33 w 3542"/>
                  <a:gd name="T119" fmla="*/ 3 h 603"/>
                  <a:gd name="T120" fmla="*/ 34 w 3542"/>
                  <a:gd name="T121" fmla="*/ 3 h 6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2" h="603">
                    <a:moveTo>
                      <a:pt x="3542" y="264"/>
                    </a:moveTo>
                    <a:lnTo>
                      <a:pt x="3505" y="256"/>
                    </a:lnTo>
                    <a:lnTo>
                      <a:pt x="3398" y="231"/>
                    </a:lnTo>
                    <a:lnTo>
                      <a:pt x="3227" y="193"/>
                    </a:lnTo>
                    <a:lnTo>
                      <a:pt x="3002" y="148"/>
                    </a:lnTo>
                    <a:lnTo>
                      <a:pt x="2735" y="104"/>
                    </a:lnTo>
                    <a:lnTo>
                      <a:pt x="2442" y="68"/>
                    </a:lnTo>
                    <a:lnTo>
                      <a:pt x="2135" y="40"/>
                    </a:lnTo>
                    <a:lnTo>
                      <a:pt x="1829" y="20"/>
                    </a:lnTo>
                    <a:lnTo>
                      <a:pt x="1534" y="7"/>
                    </a:lnTo>
                    <a:lnTo>
                      <a:pt x="1260" y="0"/>
                    </a:lnTo>
                    <a:lnTo>
                      <a:pt x="1013" y="0"/>
                    </a:lnTo>
                    <a:lnTo>
                      <a:pt x="797" y="6"/>
                    </a:lnTo>
                    <a:lnTo>
                      <a:pt x="613" y="18"/>
                    </a:lnTo>
                    <a:lnTo>
                      <a:pt x="461" y="36"/>
                    </a:lnTo>
                    <a:lnTo>
                      <a:pt x="338" y="58"/>
                    </a:lnTo>
                    <a:lnTo>
                      <a:pt x="242" y="82"/>
                    </a:lnTo>
                    <a:lnTo>
                      <a:pt x="168" y="107"/>
                    </a:lnTo>
                    <a:lnTo>
                      <a:pt x="114" y="132"/>
                    </a:lnTo>
                    <a:lnTo>
                      <a:pt x="75" y="155"/>
                    </a:lnTo>
                    <a:lnTo>
                      <a:pt x="47" y="176"/>
                    </a:lnTo>
                    <a:lnTo>
                      <a:pt x="29" y="195"/>
                    </a:lnTo>
                    <a:lnTo>
                      <a:pt x="17" y="211"/>
                    </a:lnTo>
                    <a:lnTo>
                      <a:pt x="9" y="224"/>
                    </a:lnTo>
                    <a:lnTo>
                      <a:pt x="5" y="235"/>
                    </a:lnTo>
                    <a:lnTo>
                      <a:pt x="3" y="244"/>
                    </a:lnTo>
                    <a:lnTo>
                      <a:pt x="1" y="250"/>
                    </a:lnTo>
                    <a:lnTo>
                      <a:pt x="1" y="255"/>
                    </a:lnTo>
                    <a:lnTo>
                      <a:pt x="0" y="259"/>
                    </a:lnTo>
                    <a:lnTo>
                      <a:pt x="0" y="262"/>
                    </a:lnTo>
                    <a:lnTo>
                      <a:pt x="0" y="264"/>
                    </a:lnTo>
                    <a:lnTo>
                      <a:pt x="0" y="266"/>
                    </a:lnTo>
                    <a:lnTo>
                      <a:pt x="0" y="267"/>
                    </a:lnTo>
                    <a:lnTo>
                      <a:pt x="1" y="270"/>
                    </a:lnTo>
                    <a:lnTo>
                      <a:pt x="1" y="273"/>
                    </a:lnTo>
                    <a:lnTo>
                      <a:pt x="3" y="277"/>
                    </a:lnTo>
                    <a:lnTo>
                      <a:pt x="5" y="283"/>
                    </a:lnTo>
                    <a:lnTo>
                      <a:pt x="9" y="292"/>
                    </a:lnTo>
                    <a:lnTo>
                      <a:pt x="17" y="304"/>
                    </a:lnTo>
                    <a:lnTo>
                      <a:pt x="29" y="320"/>
                    </a:lnTo>
                    <a:lnTo>
                      <a:pt x="47" y="340"/>
                    </a:lnTo>
                    <a:lnTo>
                      <a:pt x="75" y="367"/>
                    </a:lnTo>
                    <a:lnTo>
                      <a:pt x="114" y="401"/>
                    </a:lnTo>
                    <a:lnTo>
                      <a:pt x="168" y="440"/>
                    </a:lnTo>
                    <a:lnTo>
                      <a:pt x="242" y="485"/>
                    </a:lnTo>
                    <a:lnTo>
                      <a:pt x="338" y="530"/>
                    </a:lnTo>
                    <a:lnTo>
                      <a:pt x="461" y="570"/>
                    </a:lnTo>
                    <a:lnTo>
                      <a:pt x="613" y="596"/>
                    </a:lnTo>
                    <a:lnTo>
                      <a:pt x="797" y="603"/>
                    </a:lnTo>
                    <a:lnTo>
                      <a:pt x="1013" y="589"/>
                    </a:lnTo>
                    <a:lnTo>
                      <a:pt x="1260" y="557"/>
                    </a:lnTo>
                    <a:lnTo>
                      <a:pt x="1534" y="513"/>
                    </a:lnTo>
                    <a:lnTo>
                      <a:pt x="1829" y="463"/>
                    </a:lnTo>
                    <a:lnTo>
                      <a:pt x="2135" y="415"/>
                    </a:lnTo>
                    <a:lnTo>
                      <a:pt x="2442" y="371"/>
                    </a:lnTo>
                    <a:lnTo>
                      <a:pt x="2735" y="335"/>
                    </a:lnTo>
                    <a:lnTo>
                      <a:pt x="3002" y="307"/>
                    </a:lnTo>
                    <a:lnTo>
                      <a:pt x="3227" y="287"/>
                    </a:lnTo>
                    <a:lnTo>
                      <a:pt x="3398" y="274"/>
                    </a:lnTo>
                    <a:lnTo>
                      <a:pt x="3505" y="266"/>
                    </a:lnTo>
                    <a:lnTo>
                      <a:pt x="3542" y="26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4" name="Freeform 140"/>
              <p:cNvSpPr>
                <a:spLocks/>
              </p:cNvSpPr>
              <p:nvPr/>
            </p:nvSpPr>
            <p:spPr bwMode="auto">
              <a:xfrm flipV="1">
                <a:off x="3183" y="3187"/>
                <a:ext cx="1607" cy="273"/>
              </a:xfrm>
              <a:custGeom>
                <a:avLst/>
                <a:gdLst>
                  <a:gd name="T0" fmla="*/ 33 w 3492"/>
                  <a:gd name="T1" fmla="*/ 3 h 592"/>
                  <a:gd name="T2" fmla="*/ 33 w 3492"/>
                  <a:gd name="T3" fmla="*/ 2 h 592"/>
                  <a:gd name="T4" fmla="*/ 32 w 3492"/>
                  <a:gd name="T5" fmla="*/ 2 h 592"/>
                  <a:gd name="T6" fmla="*/ 30 w 3492"/>
                  <a:gd name="T7" fmla="*/ 2 h 592"/>
                  <a:gd name="T8" fmla="*/ 28 w 3492"/>
                  <a:gd name="T9" fmla="*/ 1 h 592"/>
                  <a:gd name="T10" fmla="*/ 26 w 3492"/>
                  <a:gd name="T11" fmla="*/ 1 h 592"/>
                  <a:gd name="T12" fmla="*/ 23 w 3492"/>
                  <a:gd name="T13" fmla="*/ 0 h 592"/>
                  <a:gd name="T14" fmla="*/ 20 w 3492"/>
                  <a:gd name="T15" fmla="*/ 0 h 592"/>
                  <a:gd name="T16" fmla="*/ 17 w 3492"/>
                  <a:gd name="T17" fmla="*/ 0 h 592"/>
                  <a:gd name="T18" fmla="*/ 14 w 3492"/>
                  <a:gd name="T19" fmla="*/ 0 h 592"/>
                  <a:gd name="T20" fmla="*/ 12 w 3492"/>
                  <a:gd name="T21" fmla="*/ 0 h 592"/>
                  <a:gd name="T22" fmla="*/ 10 w 3492"/>
                  <a:gd name="T23" fmla="*/ 0 h 592"/>
                  <a:gd name="T24" fmla="*/ 7 w 3492"/>
                  <a:gd name="T25" fmla="*/ 0 h 592"/>
                  <a:gd name="T26" fmla="*/ 6 w 3492"/>
                  <a:gd name="T27" fmla="*/ 0 h 592"/>
                  <a:gd name="T28" fmla="*/ 4 w 3492"/>
                  <a:gd name="T29" fmla="*/ 0 h 592"/>
                  <a:gd name="T30" fmla="*/ 3 w 3492"/>
                  <a:gd name="T31" fmla="*/ 0 h 592"/>
                  <a:gd name="T32" fmla="*/ 2 w 3492"/>
                  <a:gd name="T33" fmla="*/ 1 h 592"/>
                  <a:gd name="T34" fmla="*/ 1 w 3492"/>
                  <a:gd name="T35" fmla="*/ 1 h 592"/>
                  <a:gd name="T36" fmla="*/ 1 w 3492"/>
                  <a:gd name="T37" fmla="*/ 1 h 592"/>
                  <a:gd name="T38" fmla="*/ 0 w 3492"/>
                  <a:gd name="T39" fmla="*/ 1 h 592"/>
                  <a:gd name="T40" fmla="*/ 0 w 3492"/>
                  <a:gd name="T41" fmla="*/ 2 h 592"/>
                  <a:gd name="T42" fmla="*/ 0 w 3492"/>
                  <a:gd name="T43" fmla="*/ 2 h 592"/>
                  <a:gd name="T44" fmla="*/ 0 w 3492"/>
                  <a:gd name="T45" fmla="*/ 2 h 592"/>
                  <a:gd name="T46" fmla="*/ 0 w 3492"/>
                  <a:gd name="T47" fmla="*/ 2 h 592"/>
                  <a:gd name="T48" fmla="*/ 0 w 3492"/>
                  <a:gd name="T49" fmla="*/ 2 h 592"/>
                  <a:gd name="T50" fmla="*/ 0 w 3492"/>
                  <a:gd name="T51" fmla="*/ 2 h 592"/>
                  <a:gd name="T52" fmla="*/ 0 w 3492"/>
                  <a:gd name="T53" fmla="*/ 2 h 592"/>
                  <a:gd name="T54" fmla="*/ 0 w 3492"/>
                  <a:gd name="T55" fmla="*/ 2 h 592"/>
                  <a:gd name="T56" fmla="*/ 0 w 3492"/>
                  <a:gd name="T57" fmla="*/ 3 h 592"/>
                  <a:gd name="T58" fmla="*/ 0 w 3492"/>
                  <a:gd name="T59" fmla="*/ 3 h 592"/>
                  <a:gd name="T60" fmla="*/ 0 w 3492"/>
                  <a:gd name="T61" fmla="*/ 3 h 592"/>
                  <a:gd name="T62" fmla="*/ 0 w 3492"/>
                  <a:gd name="T63" fmla="*/ 3 h 592"/>
                  <a:gd name="T64" fmla="*/ 0 w 3492"/>
                  <a:gd name="T65" fmla="*/ 3 h 592"/>
                  <a:gd name="T66" fmla="*/ 0 w 3492"/>
                  <a:gd name="T67" fmla="*/ 3 h 592"/>
                  <a:gd name="T68" fmla="*/ 0 w 3492"/>
                  <a:gd name="T69" fmla="*/ 3 h 592"/>
                  <a:gd name="T70" fmla="*/ 0 w 3492"/>
                  <a:gd name="T71" fmla="*/ 3 h 592"/>
                  <a:gd name="T72" fmla="*/ 0 w 3492"/>
                  <a:gd name="T73" fmla="*/ 3 h 592"/>
                  <a:gd name="T74" fmla="*/ 0 w 3492"/>
                  <a:gd name="T75" fmla="*/ 3 h 592"/>
                  <a:gd name="T76" fmla="*/ 0 w 3492"/>
                  <a:gd name="T77" fmla="*/ 3 h 592"/>
                  <a:gd name="T78" fmla="*/ 0 w 3492"/>
                  <a:gd name="T79" fmla="*/ 3 h 592"/>
                  <a:gd name="T80" fmla="*/ 0 w 3492"/>
                  <a:gd name="T81" fmla="*/ 3 h 592"/>
                  <a:gd name="T82" fmla="*/ 0 w 3492"/>
                  <a:gd name="T83" fmla="*/ 4 h 592"/>
                  <a:gd name="T84" fmla="*/ 1 w 3492"/>
                  <a:gd name="T85" fmla="*/ 4 h 592"/>
                  <a:gd name="T86" fmla="*/ 1 w 3492"/>
                  <a:gd name="T87" fmla="*/ 4 h 592"/>
                  <a:gd name="T88" fmla="*/ 2 w 3492"/>
                  <a:gd name="T89" fmla="*/ 5 h 592"/>
                  <a:gd name="T90" fmla="*/ 3 w 3492"/>
                  <a:gd name="T91" fmla="*/ 5 h 592"/>
                  <a:gd name="T92" fmla="*/ 4 w 3492"/>
                  <a:gd name="T93" fmla="*/ 6 h 592"/>
                  <a:gd name="T94" fmla="*/ 6 w 3492"/>
                  <a:gd name="T95" fmla="*/ 6 h 592"/>
                  <a:gd name="T96" fmla="*/ 7 w 3492"/>
                  <a:gd name="T97" fmla="*/ 6 h 592"/>
                  <a:gd name="T98" fmla="*/ 10 w 3492"/>
                  <a:gd name="T99" fmla="*/ 6 h 592"/>
                  <a:gd name="T100" fmla="*/ 12 w 3492"/>
                  <a:gd name="T101" fmla="*/ 5 h 592"/>
                  <a:gd name="T102" fmla="*/ 14 w 3492"/>
                  <a:gd name="T103" fmla="*/ 5 h 592"/>
                  <a:gd name="T104" fmla="*/ 17 w 3492"/>
                  <a:gd name="T105" fmla="*/ 5 h 592"/>
                  <a:gd name="T106" fmla="*/ 20 w 3492"/>
                  <a:gd name="T107" fmla="*/ 4 h 592"/>
                  <a:gd name="T108" fmla="*/ 23 w 3492"/>
                  <a:gd name="T109" fmla="*/ 4 h 592"/>
                  <a:gd name="T110" fmla="*/ 26 w 3492"/>
                  <a:gd name="T111" fmla="*/ 3 h 592"/>
                  <a:gd name="T112" fmla="*/ 28 w 3492"/>
                  <a:gd name="T113" fmla="*/ 3 h 592"/>
                  <a:gd name="T114" fmla="*/ 30 w 3492"/>
                  <a:gd name="T115" fmla="*/ 3 h 592"/>
                  <a:gd name="T116" fmla="*/ 32 w 3492"/>
                  <a:gd name="T117" fmla="*/ 3 h 592"/>
                  <a:gd name="T118" fmla="*/ 33 w 3492"/>
                  <a:gd name="T119" fmla="*/ 3 h 592"/>
                  <a:gd name="T120" fmla="*/ 33 w 3492"/>
                  <a:gd name="T121" fmla="*/ 3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92" h="592">
                    <a:moveTo>
                      <a:pt x="3492" y="260"/>
                    </a:moveTo>
                    <a:lnTo>
                      <a:pt x="3457" y="251"/>
                    </a:lnTo>
                    <a:lnTo>
                      <a:pt x="3351" y="227"/>
                    </a:lnTo>
                    <a:lnTo>
                      <a:pt x="3182" y="190"/>
                    </a:lnTo>
                    <a:lnTo>
                      <a:pt x="2960" y="146"/>
                    </a:lnTo>
                    <a:lnTo>
                      <a:pt x="2697" y="103"/>
                    </a:lnTo>
                    <a:lnTo>
                      <a:pt x="2408" y="67"/>
                    </a:lnTo>
                    <a:lnTo>
                      <a:pt x="2106" y="39"/>
                    </a:lnTo>
                    <a:lnTo>
                      <a:pt x="1803" y="20"/>
                    </a:lnTo>
                    <a:lnTo>
                      <a:pt x="1513" y="7"/>
                    </a:lnTo>
                    <a:lnTo>
                      <a:pt x="1243" y="0"/>
                    </a:lnTo>
                    <a:lnTo>
                      <a:pt x="999" y="0"/>
                    </a:lnTo>
                    <a:lnTo>
                      <a:pt x="786" y="6"/>
                    </a:lnTo>
                    <a:lnTo>
                      <a:pt x="605" y="18"/>
                    </a:lnTo>
                    <a:lnTo>
                      <a:pt x="455" y="35"/>
                    </a:lnTo>
                    <a:lnTo>
                      <a:pt x="334" y="56"/>
                    </a:lnTo>
                    <a:lnTo>
                      <a:pt x="239" y="80"/>
                    </a:lnTo>
                    <a:lnTo>
                      <a:pt x="166" y="105"/>
                    </a:lnTo>
                    <a:lnTo>
                      <a:pt x="113" y="129"/>
                    </a:lnTo>
                    <a:lnTo>
                      <a:pt x="74" y="152"/>
                    </a:lnTo>
                    <a:lnTo>
                      <a:pt x="47" y="173"/>
                    </a:lnTo>
                    <a:lnTo>
                      <a:pt x="29" y="192"/>
                    </a:lnTo>
                    <a:lnTo>
                      <a:pt x="17" y="207"/>
                    </a:lnTo>
                    <a:lnTo>
                      <a:pt x="10" y="221"/>
                    </a:lnTo>
                    <a:lnTo>
                      <a:pt x="5" y="231"/>
                    </a:lnTo>
                    <a:lnTo>
                      <a:pt x="3" y="240"/>
                    </a:lnTo>
                    <a:lnTo>
                      <a:pt x="2" y="246"/>
                    </a:lnTo>
                    <a:lnTo>
                      <a:pt x="1" y="251"/>
                    </a:lnTo>
                    <a:lnTo>
                      <a:pt x="1" y="254"/>
                    </a:lnTo>
                    <a:lnTo>
                      <a:pt x="1" y="257"/>
                    </a:lnTo>
                    <a:lnTo>
                      <a:pt x="0" y="260"/>
                    </a:lnTo>
                    <a:lnTo>
                      <a:pt x="1" y="261"/>
                    </a:lnTo>
                    <a:lnTo>
                      <a:pt x="1" y="263"/>
                    </a:lnTo>
                    <a:lnTo>
                      <a:pt x="1" y="265"/>
                    </a:lnTo>
                    <a:lnTo>
                      <a:pt x="2" y="268"/>
                    </a:lnTo>
                    <a:lnTo>
                      <a:pt x="3" y="272"/>
                    </a:lnTo>
                    <a:lnTo>
                      <a:pt x="5" y="279"/>
                    </a:lnTo>
                    <a:lnTo>
                      <a:pt x="10" y="287"/>
                    </a:lnTo>
                    <a:lnTo>
                      <a:pt x="17" y="299"/>
                    </a:lnTo>
                    <a:lnTo>
                      <a:pt x="29" y="314"/>
                    </a:lnTo>
                    <a:lnTo>
                      <a:pt x="47" y="334"/>
                    </a:lnTo>
                    <a:lnTo>
                      <a:pt x="74" y="361"/>
                    </a:lnTo>
                    <a:lnTo>
                      <a:pt x="113" y="393"/>
                    </a:lnTo>
                    <a:lnTo>
                      <a:pt x="166" y="432"/>
                    </a:lnTo>
                    <a:lnTo>
                      <a:pt x="239" y="476"/>
                    </a:lnTo>
                    <a:lnTo>
                      <a:pt x="334" y="520"/>
                    </a:lnTo>
                    <a:lnTo>
                      <a:pt x="455" y="559"/>
                    </a:lnTo>
                    <a:lnTo>
                      <a:pt x="605" y="585"/>
                    </a:lnTo>
                    <a:lnTo>
                      <a:pt x="786" y="592"/>
                    </a:lnTo>
                    <a:lnTo>
                      <a:pt x="999" y="578"/>
                    </a:lnTo>
                    <a:lnTo>
                      <a:pt x="1243" y="547"/>
                    </a:lnTo>
                    <a:lnTo>
                      <a:pt x="1513" y="504"/>
                    </a:lnTo>
                    <a:lnTo>
                      <a:pt x="1803" y="456"/>
                    </a:lnTo>
                    <a:lnTo>
                      <a:pt x="2106" y="408"/>
                    </a:lnTo>
                    <a:lnTo>
                      <a:pt x="2408" y="365"/>
                    </a:lnTo>
                    <a:lnTo>
                      <a:pt x="2697" y="330"/>
                    </a:lnTo>
                    <a:lnTo>
                      <a:pt x="2960" y="302"/>
                    </a:lnTo>
                    <a:lnTo>
                      <a:pt x="3182" y="282"/>
                    </a:lnTo>
                    <a:lnTo>
                      <a:pt x="3351" y="269"/>
                    </a:lnTo>
                    <a:lnTo>
                      <a:pt x="3457" y="262"/>
                    </a:lnTo>
                    <a:lnTo>
                      <a:pt x="3492" y="26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5" name="Freeform 141"/>
              <p:cNvSpPr>
                <a:spLocks/>
              </p:cNvSpPr>
              <p:nvPr/>
            </p:nvSpPr>
            <p:spPr bwMode="auto">
              <a:xfrm flipV="1">
                <a:off x="3224" y="3196"/>
                <a:ext cx="1540" cy="257"/>
              </a:xfrm>
              <a:custGeom>
                <a:avLst/>
                <a:gdLst>
                  <a:gd name="T0" fmla="*/ 32 w 3346"/>
                  <a:gd name="T1" fmla="*/ 2 h 560"/>
                  <a:gd name="T2" fmla="*/ 32 w 3346"/>
                  <a:gd name="T3" fmla="*/ 2 h 560"/>
                  <a:gd name="T4" fmla="*/ 30 w 3346"/>
                  <a:gd name="T5" fmla="*/ 2 h 560"/>
                  <a:gd name="T6" fmla="*/ 29 w 3346"/>
                  <a:gd name="T7" fmla="*/ 2 h 560"/>
                  <a:gd name="T8" fmla="*/ 27 w 3346"/>
                  <a:gd name="T9" fmla="*/ 1 h 560"/>
                  <a:gd name="T10" fmla="*/ 24 w 3346"/>
                  <a:gd name="T11" fmla="*/ 1 h 560"/>
                  <a:gd name="T12" fmla="*/ 22 w 3346"/>
                  <a:gd name="T13" fmla="*/ 0 h 560"/>
                  <a:gd name="T14" fmla="*/ 19 w 3346"/>
                  <a:gd name="T15" fmla="*/ 0 h 560"/>
                  <a:gd name="T16" fmla="*/ 16 w 3346"/>
                  <a:gd name="T17" fmla="*/ 0 h 560"/>
                  <a:gd name="T18" fmla="*/ 14 w 3346"/>
                  <a:gd name="T19" fmla="*/ 0 h 560"/>
                  <a:gd name="T20" fmla="*/ 11 w 3346"/>
                  <a:gd name="T21" fmla="*/ 0 h 560"/>
                  <a:gd name="T22" fmla="*/ 9 w 3346"/>
                  <a:gd name="T23" fmla="*/ 0 h 560"/>
                  <a:gd name="T24" fmla="*/ 7 w 3346"/>
                  <a:gd name="T25" fmla="*/ 0 h 560"/>
                  <a:gd name="T26" fmla="*/ 6 w 3346"/>
                  <a:gd name="T27" fmla="*/ 0 h 560"/>
                  <a:gd name="T28" fmla="*/ 4 w 3346"/>
                  <a:gd name="T29" fmla="*/ 0 h 560"/>
                  <a:gd name="T30" fmla="*/ 3 w 3346"/>
                  <a:gd name="T31" fmla="*/ 0 h 560"/>
                  <a:gd name="T32" fmla="*/ 2 w 3346"/>
                  <a:gd name="T33" fmla="*/ 0 h 560"/>
                  <a:gd name="T34" fmla="*/ 1 w 3346"/>
                  <a:gd name="T35" fmla="*/ 1 h 560"/>
                  <a:gd name="T36" fmla="*/ 1 w 3346"/>
                  <a:gd name="T37" fmla="*/ 1 h 560"/>
                  <a:gd name="T38" fmla="*/ 0 w 3346"/>
                  <a:gd name="T39" fmla="*/ 1 h 560"/>
                  <a:gd name="T40" fmla="*/ 0 w 3346"/>
                  <a:gd name="T41" fmla="*/ 1 h 560"/>
                  <a:gd name="T42" fmla="*/ 0 w 3346"/>
                  <a:gd name="T43" fmla="*/ 2 h 560"/>
                  <a:gd name="T44" fmla="*/ 0 w 3346"/>
                  <a:gd name="T45" fmla="*/ 2 h 560"/>
                  <a:gd name="T46" fmla="*/ 0 w 3346"/>
                  <a:gd name="T47" fmla="*/ 2 h 560"/>
                  <a:gd name="T48" fmla="*/ 0 w 3346"/>
                  <a:gd name="T49" fmla="*/ 2 h 560"/>
                  <a:gd name="T50" fmla="*/ 0 w 3346"/>
                  <a:gd name="T51" fmla="*/ 2 h 560"/>
                  <a:gd name="T52" fmla="*/ 0 w 3346"/>
                  <a:gd name="T53" fmla="*/ 2 h 560"/>
                  <a:gd name="T54" fmla="*/ 0 w 3346"/>
                  <a:gd name="T55" fmla="*/ 2 h 560"/>
                  <a:gd name="T56" fmla="*/ 0 w 3346"/>
                  <a:gd name="T57" fmla="*/ 2 h 560"/>
                  <a:gd name="T58" fmla="*/ 0 w 3346"/>
                  <a:gd name="T59" fmla="*/ 2 h 560"/>
                  <a:gd name="T60" fmla="*/ 0 w 3346"/>
                  <a:gd name="T61" fmla="*/ 2 h 560"/>
                  <a:gd name="T62" fmla="*/ 0 w 3346"/>
                  <a:gd name="T63" fmla="*/ 2 h 560"/>
                  <a:gd name="T64" fmla="*/ 0 w 3346"/>
                  <a:gd name="T65" fmla="*/ 2 h 560"/>
                  <a:gd name="T66" fmla="*/ 0 w 3346"/>
                  <a:gd name="T67" fmla="*/ 2 h 560"/>
                  <a:gd name="T68" fmla="*/ 0 w 3346"/>
                  <a:gd name="T69" fmla="*/ 2 h 560"/>
                  <a:gd name="T70" fmla="*/ 0 w 3346"/>
                  <a:gd name="T71" fmla="*/ 2 h 560"/>
                  <a:gd name="T72" fmla="*/ 0 w 3346"/>
                  <a:gd name="T73" fmla="*/ 3 h 560"/>
                  <a:gd name="T74" fmla="*/ 0 w 3346"/>
                  <a:gd name="T75" fmla="*/ 3 h 560"/>
                  <a:gd name="T76" fmla="*/ 0 w 3346"/>
                  <a:gd name="T77" fmla="*/ 3 h 560"/>
                  <a:gd name="T78" fmla="*/ 0 w 3346"/>
                  <a:gd name="T79" fmla="*/ 3 h 560"/>
                  <a:gd name="T80" fmla="*/ 0 w 3346"/>
                  <a:gd name="T81" fmla="*/ 3 h 560"/>
                  <a:gd name="T82" fmla="*/ 0 w 3346"/>
                  <a:gd name="T83" fmla="*/ 3 h 560"/>
                  <a:gd name="T84" fmla="*/ 1 w 3346"/>
                  <a:gd name="T85" fmla="*/ 4 h 560"/>
                  <a:gd name="T86" fmla="*/ 1 w 3346"/>
                  <a:gd name="T87" fmla="*/ 4 h 560"/>
                  <a:gd name="T88" fmla="*/ 2 w 3346"/>
                  <a:gd name="T89" fmla="*/ 4 h 560"/>
                  <a:gd name="T90" fmla="*/ 3 w 3346"/>
                  <a:gd name="T91" fmla="*/ 5 h 560"/>
                  <a:gd name="T92" fmla="*/ 4 w 3346"/>
                  <a:gd name="T93" fmla="*/ 5 h 560"/>
                  <a:gd name="T94" fmla="*/ 6 w 3346"/>
                  <a:gd name="T95" fmla="*/ 5 h 560"/>
                  <a:gd name="T96" fmla="*/ 7 w 3346"/>
                  <a:gd name="T97" fmla="*/ 5 h 560"/>
                  <a:gd name="T98" fmla="*/ 9 w 3346"/>
                  <a:gd name="T99" fmla="*/ 5 h 560"/>
                  <a:gd name="T100" fmla="*/ 11 w 3346"/>
                  <a:gd name="T101" fmla="*/ 5 h 560"/>
                  <a:gd name="T102" fmla="*/ 14 w 3346"/>
                  <a:gd name="T103" fmla="*/ 5 h 560"/>
                  <a:gd name="T104" fmla="*/ 16 w 3346"/>
                  <a:gd name="T105" fmla="*/ 4 h 560"/>
                  <a:gd name="T106" fmla="*/ 19 w 3346"/>
                  <a:gd name="T107" fmla="*/ 4 h 560"/>
                  <a:gd name="T108" fmla="*/ 22 w 3346"/>
                  <a:gd name="T109" fmla="*/ 3 h 560"/>
                  <a:gd name="T110" fmla="*/ 24 w 3346"/>
                  <a:gd name="T111" fmla="*/ 3 h 560"/>
                  <a:gd name="T112" fmla="*/ 27 w 3346"/>
                  <a:gd name="T113" fmla="*/ 3 h 560"/>
                  <a:gd name="T114" fmla="*/ 29 w 3346"/>
                  <a:gd name="T115" fmla="*/ 3 h 560"/>
                  <a:gd name="T116" fmla="*/ 30 w 3346"/>
                  <a:gd name="T117" fmla="*/ 2 h 560"/>
                  <a:gd name="T118" fmla="*/ 32 w 3346"/>
                  <a:gd name="T119" fmla="*/ 2 h 560"/>
                  <a:gd name="T120" fmla="*/ 32 w 3346"/>
                  <a:gd name="T121" fmla="*/ 2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6" h="560">
                    <a:moveTo>
                      <a:pt x="3346" y="248"/>
                    </a:moveTo>
                    <a:lnTo>
                      <a:pt x="3312" y="240"/>
                    </a:lnTo>
                    <a:lnTo>
                      <a:pt x="3211" y="217"/>
                    </a:lnTo>
                    <a:lnTo>
                      <a:pt x="3049" y="182"/>
                    </a:lnTo>
                    <a:lnTo>
                      <a:pt x="2836" y="140"/>
                    </a:lnTo>
                    <a:lnTo>
                      <a:pt x="2584" y="99"/>
                    </a:lnTo>
                    <a:lnTo>
                      <a:pt x="2307" y="65"/>
                    </a:lnTo>
                    <a:lnTo>
                      <a:pt x="2017" y="38"/>
                    </a:lnTo>
                    <a:lnTo>
                      <a:pt x="1728" y="20"/>
                    </a:lnTo>
                    <a:lnTo>
                      <a:pt x="1449" y="7"/>
                    </a:lnTo>
                    <a:lnTo>
                      <a:pt x="1190" y="1"/>
                    </a:lnTo>
                    <a:lnTo>
                      <a:pt x="957" y="0"/>
                    </a:lnTo>
                    <a:lnTo>
                      <a:pt x="753" y="6"/>
                    </a:lnTo>
                    <a:lnTo>
                      <a:pt x="579" y="17"/>
                    </a:lnTo>
                    <a:lnTo>
                      <a:pt x="435" y="33"/>
                    </a:lnTo>
                    <a:lnTo>
                      <a:pt x="319" y="54"/>
                    </a:lnTo>
                    <a:lnTo>
                      <a:pt x="228" y="76"/>
                    </a:lnTo>
                    <a:lnTo>
                      <a:pt x="159" y="100"/>
                    </a:lnTo>
                    <a:lnTo>
                      <a:pt x="107" y="123"/>
                    </a:lnTo>
                    <a:lnTo>
                      <a:pt x="70" y="145"/>
                    </a:lnTo>
                    <a:lnTo>
                      <a:pt x="44" y="165"/>
                    </a:lnTo>
                    <a:lnTo>
                      <a:pt x="27" y="182"/>
                    </a:lnTo>
                    <a:lnTo>
                      <a:pt x="15" y="197"/>
                    </a:lnTo>
                    <a:lnTo>
                      <a:pt x="8" y="210"/>
                    </a:lnTo>
                    <a:lnTo>
                      <a:pt x="4" y="220"/>
                    </a:lnTo>
                    <a:lnTo>
                      <a:pt x="2" y="228"/>
                    </a:lnTo>
                    <a:lnTo>
                      <a:pt x="1" y="234"/>
                    </a:lnTo>
                    <a:lnTo>
                      <a:pt x="0" y="238"/>
                    </a:lnTo>
                    <a:lnTo>
                      <a:pt x="0" y="242"/>
                    </a:lnTo>
                    <a:lnTo>
                      <a:pt x="0" y="244"/>
                    </a:lnTo>
                    <a:lnTo>
                      <a:pt x="0" y="247"/>
                    </a:lnTo>
                    <a:lnTo>
                      <a:pt x="0" y="248"/>
                    </a:lnTo>
                    <a:lnTo>
                      <a:pt x="0" y="250"/>
                    </a:lnTo>
                    <a:lnTo>
                      <a:pt x="0" y="252"/>
                    </a:lnTo>
                    <a:lnTo>
                      <a:pt x="1" y="255"/>
                    </a:lnTo>
                    <a:lnTo>
                      <a:pt x="2" y="259"/>
                    </a:lnTo>
                    <a:lnTo>
                      <a:pt x="4" y="265"/>
                    </a:lnTo>
                    <a:lnTo>
                      <a:pt x="8" y="273"/>
                    </a:lnTo>
                    <a:lnTo>
                      <a:pt x="15" y="284"/>
                    </a:lnTo>
                    <a:lnTo>
                      <a:pt x="27" y="298"/>
                    </a:lnTo>
                    <a:lnTo>
                      <a:pt x="44" y="318"/>
                    </a:lnTo>
                    <a:lnTo>
                      <a:pt x="70" y="342"/>
                    </a:lnTo>
                    <a:lnTo>
                      <a:pt x="107" y="373"/>
                    </a:lnTo>
                    <a:lnTo>
                      <a:pt x="158" y="409"/>
                    </a:lnTo>
                    <a:lnTo>
                      <a:pt x="228" y="450"/>
                    </a:lnTo>
                    <a:lnTo>
                      <a:pt x="319" y="492"/>
                    </a:lnTo>
                    <a:lnTo>
                      <a:pt x="435" y="528"/>
                    </a:lnTo>
                    <a:lnTo>
                      <a:pt x="579" y="553"/>
                    </a:lnTo>
                    <a:lnTo>
                      <a:pt x="753" y="560"/>
                    </a:lnTo>
                    <a:lnTo>
                      <a:pt x="957" y="548"/>
                    </a:lnTo>
                    <a:lnTo>
                      <a:pt x="1190" y="520"/>
                    </a:lnTo>
                    <a:lnTo>
                      <a:pt x="1449" y="480"/>
                    </a:lnTo>
                    <a:lnTo>
                      <a:pt x="1727" y="434"/>
                    </a:lnTo>
                    <a:lnTo>
                      <a:pt x="2017" y="389"/>
                    </a:lnTo>
                    <a:lnTo>
                      <a:pt x="2307" y="348"/>
                    </a:lnTo>
                    <a:lnTo>
                      <a:pt x="2584" y="314"/>
                    </a:lnTo>
                    <a:lnTo>
                      <a:pt x="2836" y="288"/>
                    </a:lnTo>
                    <a:lnTo>
                      <a:pt x="3049" y="269"/>
                    </a:lnTo>
                    <a:lnTo>
                      <a:pt x="3211" y="257"/>
                    </a:lnTo>
                    <a:lnTo>
                      <a:pt x="3312" y="250"/>
                    </a:lnTo>
                    <a:lnTo>
                      <a:pt x="3346" y="24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6" name="Freeform 142"/>
              <p:cNvSpPr>
                <a:spLocks/>
              </p:cNvSpPr>
              <p:nvPr/>
            </p:nvSpPr>
            <p:spPr bwMode="auto">
              <a:xfrm flipV="1">
                <a:off x="3289" y="3208"/>
                <a:ext cx="1435" cy="235"/>
              </a:xfrm>
              <a:custGeom>
                <a:avLst/>
                <a:gdLst>
                  <a:gd name="T0" fmla="*/ 29 w 3118"/>
                  <a:gd name="T1" fmla="*/ 2 h 511"/>
                  <a:gd name="T2" fmla="*/ 29 w 3118"/>
                  <a:gd name="T3" fmla="*/ 2 h 511"/>
                  <a:gd name="T4" fmla="*/ 29 w 3118"/>
                  <a:gd name="T5" fmla="*/ 2 h 511"/>
                  <a:gd name="T6" fmla="*/ 27 w 3118"/>
                  <a:gd name="T7" fmla="*/ 1 h 511"/>
                  <a:gd name="T8" fmla="*/ 25 w 3118"/>
                  <a:gd name="T9" fmla="*/ 1 h 511"/>
                  <a:gd name="T10" fmla="*/ 23 w 3118"/>
                  <a:gd name="T11" fmla="*/ 1 h 511"/>
                  <a:gd name="T12" fmla="*/ 20 w 3118"/>
                  <a:gd name="T13" fmla="*/ 0 h 511"/>
                  <a:gd name="T14" fmla="*/ 18 w 3118"/>
                  <a:gd name="T15" fmla="*/ 0 h 511"/>
                  <a:gd name="T16" fmla="*/ 15 w 3118"/>
                  <a:gd name="T17" fmla="*/ 0 h 511"/>
                  <a:gd name="T18" fmla="*/ 13 w 3118"/>
                  <a:gd name="T19" fmla="*/ 0 h 511"/>
                  <a:gd name="T20" fmla="*/ 11 w 3118"/>
                  <a:gd name="T21" fmla="*/ 0 h 511"/>
                  <a:gd name="T22" fmla="*/ 8 w 3118"/>
                  <a:gd name="T23" fmla="*/ 0 h 511"/>
                  <a:gd name="T24" fmla="*/ 7 w 3118"/>
                  <a:gd name="T25" fmla="*/ 0 h 511"/>
                  <a:gd name="T26" fmla="*/ 5 w 3118"/>
                  <a:gd name="T27" fmla="*/ 0 h 511"/>
                  <a:gd name="T28" fmla="*/ 4 w 3118"/>
                  <a:gd name="T29" fmla="*/ 0 h 511"/>
                  <a:gd name="T30" fmla="*/ 3 w 3118"/>
                  <a:gd name="T31" fmla="*/ 0 h 511"/>
                  <a:gd name="T32" fmla="*/ 2 w 3118"/>
                  <a:gd name="T33" fmla="*/ 0 h 511"/>
                  <a:gd name="T34" fmla="*/ 1 w 3118"/>
                  <a:gd name="T35" fmla="*/ 1 h 511"/>
                  <a:gd name="T36" fmla="*/ 1 w 3118"/>
                  <a:gd name="T37" fmla="*/ 1 h 511"/>
                  <a:gd name="T38" fmla="*/ 0 w 3118"/>
                  <a:gd name="T39" fmla="*/ 1 h 511"/>
                  <a:gd name="T40" fmla="*/ 0 w 3118"/>
                  <a:gd name="T41" fmla="*/ 1 h 511"/>
                  <a:gd name="T42" fmla="*/ 0 w 3118"/>
                  <a:gd name="T43" fmla="*/ 1 h 511"/>
                  <a:gd name="T44" fmla="*/ 0 w 3118"/>
                  <a:gd name="T45" fmla="*/ 2 h 511"/>
                  <a:gd name="T46" fmla="*/ 0 w 3118"/>
                  <a:gd name="T47" fmla="*/ 2 h 511"/>
                  <a:gd name="T48" fmla="*/ 0 w 3118"/>
                  <a:gd name="T49" fmla="*/ 2 h 511"/>
                  <a:gd name="T50" fmla="*/ 0 w 3118"/>
                  <a:gd name="T51" fmla="*/ 2 h 511"/>
                  <a:gd name="T52" fmla="*/ 0 w 3118"/>
                  <a:gd name="T53" fmla="*/ 2 h 511"/>
                  <a:gd name="T54" fmla="*/ 0 w 3118"/>
                  <a:gd name="T55" fmla="*/ 2 h 511"/>
                  <a:gd name="T56" fmla="*/ 0 w 3118"/>
                  <a:gd name="T57" fmla="*/ 2 h 511"/>
                  <a:gd name="T58" fmla="*/ 0 w 3118"/>
                  <a:gd name="T59" fmla="*/ 2 h 511"/>
                  <a:gd name="T60" fmla="*/ 0 w 3118"/>
                  <a:gd name="T61" fmla="*/ 2 h 511"/>
                  <a:gd name="T62" fmla="*/ 0 w 3118"/>
                  <a:gd name="T63" fmla="*/ 2 h 511"/>
                  <a:gd name="T64" fmla="*/ 0 w 3118"/>
                  <a:gd name="T65" fmla="*/ 2 h 511"/>
                  <a:gd name="T66" fmla="*/ 0 w 3118"/>
                  <a:gd name="T67" fmla="*/ 2 h 511"/>
                  <a:gd name="T68" fmla="*/ 0 w 3118"/>
                  <a:gd name="T69" fmla="*/ 2 h 511"/>
                  <a:gd name="T70" fmla="*/ 0 w 3118"/>
                  <a:gd name="T71" fmla="*/ 2 h 511"/>
                  <a:gd name="T72" fmla="*/ 0 w 3118"/>
                  <a:gd name="T73" fmla="*/ 2 h 511"/>
                  <a:gd name="T74" fmla="*/ 0 w 3118"/>
                  <a:gd name="T75" fmla="*/ 2 h 511"/>
                  <a:gd name="T76" fmla="*/ 0 w 3118"/>
                  <a:gd name="T77" fmla="*/ 2 h 511"/>
                  <a:gd name="T78" fmla="*/ 0 w 3118"/>
                  <a:gd name="T79" fmla="*/ 3 h 511"/>
                  <a:gd name="T80" fmla="*/ 0 w 3118"/>
                  <a:gd name="T81" fmla="*/ 3 h 511"/>
                  <a:gd name="T82" fmla="*/ 0 w 3118"/>
                  <a:gd name="T83" fmla="*/ 3 h 511"/>
                  <a:gd name="T84" fmla="*/ 1 w 3118"/>
                  <a:gd name="T85" fmla="*/ 3 h 511"/>
                  <a:gd name="T86" fmla="*/ 1 w 3118"/>
                  <a:gd name="T87" fmla="*/ 4 h 511"/>
                  <a:gd name="T88" fmla="*/ 2 w 3118"/>
                  <a:gd name="T89" fmla="*/ 4 h 511"/>
                  <a:gd name="T90" fmla="*/ 3 w 3118"/>
                  <a:gd name="T91" fmla="*/ 4 h 511"/>
                  <a:gd name="T92" fmla="*/ 4 w 3118"/>
                  <a:gd name="T93" fmla="*/ 5 h 511"/>
                  <a:gd name="T94" fmla="*/ 5 w 3118"/>
                  <a:gd name="T95" fmla="*/ 5 h 511"/>
                  <a:gd name="T96" fmla="*/ 7 w 3118"/>
                  <a:gd name="T97" fmla="*/ 5 h 511"/>
                  <a:gd name="T98" fmla="*/ 8 w 3118"/>
                  <a:gd name="T99" fmla="*/ 5 h 511"/>
                  <a:gd name="T100" fmla="*/ 11 w 3118"/>
                  <a:gd name="T101" fmla="*/ 5 h 511"/>
                  <a:gd name="T102" fmla="*/ 13 w 3118"/>
                  <a:gd name="T103" fmla="*/ 4 h 511"/>
                  <a:gd name="T104" fmla="*/ 15 w 3118"/>
                  <a:gd name="T105" fmla="*/ 4 h 511"/>
                  <a:gd name="T106" fmla="*/ 18 w 3118"/>
                  <a:gd name="T107" fmla="*/ 3 h 511"/>
                  <a:gd name="T108" fmla="*/ 20 w 3118"/>
                  <a:gd name="T109" fmla="*/ 3 h 511"/>
                  <a:gd name="T110" fmla="*/ 23 w 3118"/>
                  <a:gd name="T111" fmla="*/ 3 h 511"/>
                  <a:gd name="T112" fmla="*/ 25 w 3118"/>
                  <a:gd name="T113" fmla="*/ 3 h 511"/>
                  <a:gd name="T114" fmla="*/ 27 w 3118"/>
                  <a:gd name="T115" fmla="*/ 2 h 511"/>
                  <a:gd name="T116" fmla="*/ 29 w 3118"/>
                  <a:gd name="T117" fmla="*/ 2 h 511"/>
                  <a:gd name="T118" fmla="*/ 29 w 3118"/>
                  <a:gd name="T119" fmla="*/ 2 h 511"/>
                  <a:gd name="T120" fmla="*/ 29 w 3118"/>
                  <a:gd name="T121" fmla="*/ 2 h 5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18" h="511">
                    <a:moveTo>
                      <a:pt x="3118" y="228"/>
                    </a:moveTo>
                    <a:lnTo>
                      <a:pt x="3085" y="221"/>
                    </a:lnTo>
                    <a:lnTo>
                      <a:pt x="2991" y="200"/>
                    </a:lnTo>
                    <a:lnTo>
                      <a:pt x="2841" y="168"/>
                    </a:lnTo>
                    <a:lnTo>
                      <a:pt x="2642" y="130"/>
                    </a:lnTo>
                    <a:lnTo>
                      <a:pt x="2408" y="92"/>
                    </a:lnTo>
                    <a:lnTo>
                      <a:pt x="2150" y="61"/>
                    </a:lnTo>
                    <a:lnTo>
                      <a:pt x="1880" y="36"/>
                    </a:lnTo>
                    <a:lnTo>
                      <a:pt x="1610" y="19"/>
                    </a:lnTo>
                    <a:lnTo>
                      <a:pt x="1351" y="7"/>
                    </a:lnTo>
                    <a:lnTo>
                      <a:pt x="1110" y="1"/>
                    </a:lnTo>
                    <a:lnTo>
                      <a:pt x="892" y="0"/>
                    </a:lnTo>
                    <a:lnTo>
                      <a:pt x="702" y="5"/>
                    </a:lnTo>
                    <a:lnTo>
                      <a:pt x="540" y="15"/>
                    </a:lnTo>
                    <a:lnTo>
                      <a:pt x="406" y="30"/>
                    </a:lnTo>
                    <a:lnTo>
                      <a:pt x="298" y="49"/>
                    </a:lnTo>
                    <a:lnTo>
                      <a:pt x="213" y="69"/>
                    </a:lnTo>
                    <a:lnTo>
                      <a:pt x="149" y="91"/>
                    </a:lnTo>
                    <a:lnTo>
                      <a:pt x="101" y="112"/>
                    </a:lnTo>
                    <a:lnTo>
                      <a:pt x="66" y="132"/>
                    </a:lnTo>
                    <a:lnTo>
                      <a:pt x="42" y="150"/>
                    </a:lnTo>
                    <a:lnTo>
                      <a:pt x="26" y="166"/>
                    </a:lnTo>
                    <a:lnTo>
                      <a:pt x="15" y="180"/>
                    </a:lnTo>
                    <a:lnTo>
                      <a:pt x="9" y="192"/>
                    </a:lnTo>
                    <a:lnTo>
                      <a:pt x="5" y="201"/>
                    </a:lnTo>
                    <a:lnTo>
                      <a:pt x="3" y="208"/>
                    </a:lnTo>
                    <a:lnTo>
                      <a:pt x="1" y="214"/>
                    </a:lnTo>
                    <a:lnTo>
                      <a:pt x="1" y="218"/>
                    </a:lnTo>
                    <a:lnTo>
                      <a:pt x="1" y="221"/>
                    </a:lnTo>
                    <a:lnTo>
                      <a:pt x="1" y="224"/>
                    </a:lnTo>
                    <a:lnTo>
                      <a:pt x="0" y="226"/>
                    </a:lnTo>
                    <a:lnTo>
                      <a:pt x="1" y="227"/>
                    </a:lnTo>
                    <a:lnTo>
                      <a:pt x="1" y="229"/>
                    </a:lnTo>
                    <a:lnTo>
                      <a:pt x="1" y="230"/>
                    </a:lnTo>
                    <a:lnTo>
                      <a:pt x="1" y="233"/>
                    </a:lnTo>
                    <a:lnTo>
                      <a:pt x="3" y="237"/>
                    </a:lnTo>
                    <a:lnTo>
                      <a:pt x="5" y="242"/>
                    </a:lnTo>
                    <a:lnTo>
                      <a:pt x="9" y="250"/>
                    </a:lnTo>
                    <a:lnTo>
                      <a:pt x="15" y="260"/>
                    </a:lnTo>
                    <a:lnTo>
                      <a:pt x="26" y="273"/>
                    </a:lnTo>
                    <a:lnTo>
                      <a:pt x="42" y="291"/>
                    </a:lnTo>
                    <a:lnTo>
                      <a:pt x="66" y="313"/>
                    </a:lnTo>
                    <a:lnTo>
                      <a:pt x="100" y="340"/>
                    </a:lnTo>
                    <a:lnTo>
                      <a:pt x="148" y="373"/>
                    </a:lnTo>
                    <a:lnTo>
                      <a:pt x="213" y="410"/>
                    </a:lnTo>
                    <a:lnTo>
                      <a:pt x="298" y="447"/>
                    </a:lnTo>
                    <a:lnTo>
                      <a:pt x="406" y="480"/>
                    </a:lnTo>
                    <a:lnTo>
                      <a:pt x="540" y="503"/>
                    </a:lnTo>
                    <a:lnTo>
                      <a:pt x="702" y="511"/>
                    </a:lnTo>
                    <a:lnTo>
                      <a:pt x="892" y="501"/>
                    </a:lnTo>
                    <a:lnTo>
                      <a:pt x="1109" y="476"/>
                    </a:lnTo>
                    <a:lnTo>
                      <a:pt x="1350" y="441"/>
                    </a:lnTo>
                    <a:lnTo>
                      <a:pt x="1610" y="400"/>
                    </a:lnTo>
                    <a:lnTo>
                      <a:pt x="1879" y="358"/>
                    </a:lnTo>
                    <a:lnTo>
                      <a:pt x="2149" y="321"/>
                    </a:lnTo>
                    <a:lnTo>
                      <a:pt x="2408" y="290"/>
                    </a:lnTo>
                    <a:lnTo>
                      <a:pt x="2642" y="266"/>
                    </a:lnTo>
                    <a:lnTo>
                      <a:pt x="2840" y="248"/>
                    </a:lnTo>
                    <a:lnTo>
                      <a:pt x="2991" y="237"/>
                    </a:lnTo>
                    <a:lnTo>
                      <a:pt x="3085" y="230"/>
                    </a:lnTo>
                    <a:lnTo>
                      <a:pt x="3118" y="22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7" name="Freeform 143"/>
              <p:cNvSpPr>
                <a:spLocks/>
              </p:cNvSpPr>
              <p:nvPr/>
            </p:nvSpPr>
            <p:spPr bwMode="auto">
              <a:xfrm flipV="1">
                <a:off x="3374" y="3222"/>
                <a:ext cx="1299" cy="207"/>
              </a:xfrm>
              <a:custGeom>
                <a:avLst/>
                <a:gdLst>
                  <a:gd name="T0" fmla="*/ 27 w 2823"/>
                  <a:gd name="T1" fmla="*/ 2 h 450"/>
                  <a:gd name="T2" fmla="*/ 27 w 2823"/>
                  <a:gd name="T3" fmla="*/ 2 h 450"/>
                  <a:gd name="T4" fmla="*/ 26 w 2823"/>
                  <a:gd name="T5" fmla="*/ 2 h 450"/>
                  <a:gd name="T6" fmla="*/ 24 w 2823"/>
                  <a:gd name="T7" fmla="*/ 1 h 450"/>
                  <a:gd name="T8" fmla="*/ 23 w 2823"/>
                  <a:gd name="T9" fmla="*/ 1 h 450"/>
                  <a:gd name="T10" fmla="*/ 21 w 2823"/>
                  <a:gd name="T11" fmla="*/ 1 h 450"/>
                  <a:gd name="T12" fmla="*/ 18 w 2823"/>
                  <a:gd name="T13" fmla="*/ 0 h 450"/>
                  <a:gd name="T14" fmla="*/ 16 w 2823"/>
                  <a:gd name="T15" fmla="*/ 0 h 450"/>
                  <a:gd name="T16" fmla="*/ 14 w 2823"/>
                  <a:gd name="T17" fmla="*/ 0 h 450"/>
                  <a:gd name="T18" fmla="*/ 12 w 2823"/>
                  <a:gd name="T19" fmla="*/ 0 h 450"/>
                  <a:gd name="T20" fmla="*/ 10 w 2823"/>
                  <a:gd name="T21" fmla="*/ 0 h 450"/>
                  <a:gd name="T22" fmla="*/ 8 w 2823"/>
                  <a:gd name="T23" fmla="*/ 0 h 450"/>
                  <a:gd name="T24" fmla="*/ 6 w 2823"/>
                  <a:gd name="T25" fmla="*/ 0 h 450"/>
                  <a:gd name="T26" fmla="*/ 5 w 2823"/>
                  <a:gd name="T27" fmla="*/ 0 h 450"/>
                  <a:gd name="T28" fmla="*/ 4 w 2823"/>
                  <a:gd name="T29" fmla="*/ 0 h 450"/>
                  <a:gd name="T30" fmla="*/ 3 w 2823"/>
                  <a:gd name="T31" fmla="*/ 0 h 450"/>
                  <a:gd name="T32" fmla="*/ 2 w 2823"/>
                  <a:gd name="T33" fmla="*/ 0 h 450"/>
                  <a:gd name="T34" fmla="*/ 1 w 2823"/>
                  <a:gd name="T35" fmla="*/ 1 h 450"/>
                  <a:gd name="T36" fmla="*/ 1 w 2823"/>
                  <a:gd name="T37" fmla="*/ 1 h 450"/>
                  <a:gd name="T38" fmla="*/ 0 w 2823"/>
                  <a:gd name="T39" fmla="*/ 1 h 450"/>
                  <a:gd name="T40" fmla="*/ 0 w 2823"/>
                  <a:gd name="T41" fmla="*/ 1 h 450"/>
                  <a:gd name="T42" fmla="*/ 0 w 2823"/>
                  <a:gd name="T43" fmla="*/ 1 h 450"/>
                  <a:gd name="T44" fmla="*/ 0 w 2823"/>
                  <a:gd name="T45" fmla="*/ 1 h 450"/>
                  <a:gd name="T46" fmla="*/ 0 w 2823"/>
                  <a:gd name="T47" fmla="*/ 2 h 450"/>
                  <a:gd name="T48" fmla="*/ 0 w 2823"/>
                  <a:gd name="T49" fmla="*/ 2 h 450"/>
                  <a:gd name="T50" fmla="*/ 0 w 2823"/>
                  <a:gd name="T51" fmla="*/ 2 h 450"/>
                  <a:gd name="T52" fmla="*/ 0 w 2823"/>
                  <a:gd name="T53" fmla="*/ 2 h 450"/>
                  <a:gd name="T54" fmla="*/ 0 w 2823"/>
                  <a:gd name="T55" fmla="*/ 2 h 450"/>
                  <a:gd name="T56" fmla="*/ 0 w 2823"/>
                  <a:gd name="T57" fmla="*/ 2 h 450"/>
                  <a:gd name="T58" fmla="*/ 0 w 2823"/>
                  <a:gd name="T59" fmla="*/ 2 h 450"/>
                  <a:gd name="T60" fmla="*/ 0 w 2823"/>
                  <a:gd name="T61" fmla="*/ 2 h 450"/>
                  <a:gd name="T62" fmla="*/ 0 w 2823"/>
                  <a:gd name="T63" fmla="*/ 2 h 450"/>
                  <a:gd name="T64" fmla="*/ 0 w 2823"/>
                  <a:gd name="T65" fmla="*/ 2 h 450"/>
                  <a:gd name="T66" fmla="*/ 0 w 2823"/>
                  <a:gd name="T67" fmla="*/ 2 h 450"/>
                  <a:gd name="T68" fmla="*/ 0 w 2823"/>
                  <a:gd name="T69" fmla="*/ 2 h 450"/>
                  <a:gd name="T70" fmla="*/ 0 w 2823"/>
                  <a:gd name="T71" fmla="*/ 2 h 450"/>
                  <a:gd name="T72" fmla="*/ 0 w 2823"/>
                  <a:gd name="T73" fmla="*/ 2 h 450"/>
                  <a:gd name="T74" fmla="*/ 0 w 2823"/>
                  <a:gd name="T75" fmla="*/ 2 h 450"/>
                  <a:gd name="T76" fmla="*/ 0 w 2823"/>
                  <a:gd name="T77" fmla="*/ 2 h 450"/>
                  <a:gd name="T78" fmla="*/ 0 w 2823"/>
                  <a:gd name="T79" fmla="*/ 2 h 450"/>
                  <a:gd name="T80" fmla="*/ 0 w 2823"/>
                  <a:gd name="T81" fmla="*/ 3 h 450"/>
                  <a:gd name="T82" fmla="*/ 0 w 2823"/>
                  <a:gd name="T83" fmla="*/ 3 h 450"/>
                  <a:gd name="T84" fmla="*/ 1 w 2823"/>
                  <a:gd name="T85" fmla="*/ 3 h 450"/>
                  <a:gd name="T86" fmla="*/ 1 w 2823"/>
                  <a:gd name="T87" fmla="*/ 3 h 450"/>
                  <a:gd name="T88" fmla="*/ 2 w 2823"/>
                  <a:gd name="T89" fmla="*/ 3 h 450"/>
                  <a:gd name="T90" fmla="*/ 3 w 2823"/>
                  <a:gd name="T91" fmla="*/ 4 h 450"/>
                  <a:gd name="T92" fmla="*/ 4 w 2823"/>
                  <a:gd name="T93" fmla="*/ 4 h 450"/>
                  <a:gd name="T94" fmla="*/ 5 w 2823"/>
                  <a:gd name="T95" fmla="*/ 4 h 450"/>
                  <a:gd name="T96" fmla="*/ 6 w 2823"/>
                  <a:gd name="T97" fmla="*/ 4 h 450"/>
                  <a:gd name="T98" fmla="*/ 8 w 2823"/>
                  <a:gd name="T99" fmla="*/ 4 h 450"/>
                  <a:gd name="T100" fmla="*/ 10 w 2823"/>
                  <a:gd name="T101" fmla="*/ 4 h 450"/>
                  <a:gd name="T102" fmla="*/ 12 w 2823"/>
                  <a:gd name="T103" fmla="*/ 4 h 450"/>
                  <a:gd name="T104" fmla="*/ 14 w 2823"/>
                  <a:gd name="T105" fmla="*/ 3 h 450"/>
                  <a:gd name="T106" fmla="*/ 16 w 2823"/>
                  <a:gd name="T107" fmla="*/ 3 h 450"/>
                  <a:gd name="T108" fmla="*/ 18 w 2823"/>
                  <a:gd name="T109" fmla="*/ 3 h 450"/>
                  <a:gd name="T110" fmla="*/ 21 w 2823"/>
                  <a:gd name="T111" fmla="*/ 3 h 450"/>
                  <a:gd name="T112" fmla="*/ 23 w 2823"/>
                  <a:gd name="T113" fmla="*/ 2 h 450"/>
                  <a:gd name="T114" fmla="*/ 24 w 2823"/>
                  <a:gd name="T115" fmla="*/ 2 h 450"/>
                  <a:gd name="T116" fmla="*/ 26 w 2823"/>
                  <a:gd name="T117" fmla="*/ 2 h 450"/>
                  <a:gd name="T118" fmla="*/ 27 w 2823"/>
                  <a:gd name="T119" fmla="*/ 2 h 450"/>
                  <a:gd name="T120" fmla="*/ 27 w 2823"/>
                  <a:gd name="T121" fmla="*/ 2 h 4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23" h="450">
                    <a:moveTo>
                      <a:pt x="2823" y="204"/>
                    </a:moveTo>
                    <a:lnTo>
                      <a:pt x="2794" y="198"/>
                    </a:lnTo>
                    <a:lnTo>
                      <a:pt x="2708" y="179"/>
                    </a:lnTo>
                    <a:lnTo>
                      <a:pt x="2572" y="151"/>
                    </a:lnTo>
                    <a:lnTo>
                      <a:pt x="2393" y="117"/>
                    </a:lnTo>
                    <a:lnTo>
                      <a:pt x="2180" y="84"/>
                    </a:lnTo>
                    <a:lnTo>
                      <a:pt x="1946" y="56"/>
                    </a:lnTo>
                    <a:lnTo>
                      <a:pt x="1702" y="34"/>
                    </a:lnTo>
                    <a:lnTo>
                      <a:pt x="1458" y="18"/>
                    </a:lnTo>
                    <a:lnTo>
                      <a:pt x="1223" y="7"/>
                    </a:lnTo>
                    <a:lnTo>
                      <a:pt x="1005" y="1"/>
                    </a:lnTo>
                    <a:lnTo>
                      <a:pt x="808" y="0"/>
                    </a:lnTo>
                    <a:lnTo>
                      <a:pt x="636" y="4"/>
                    </a:lnTo>
                    <a:lnTo>
                      <a:pt x="489" y="13"/>
                    </a:lnTo>
                    <a:lnTo>
                      <a:pt x="368" y="26"/>
                    </a:lnTo>
                    <a:lnTo>
                      <a:pt x="270" y="43"/>
                    </a:lnTo>
                    <a:lnTo>
                      <a:pt x="193" y="61"/>
                    </a:lnTo>
                    <a:lnTo>
                      <a:pt x="134" y="80"/>
                    </a:lnTo>
                    <a:lnTo>
                      <a:pt x="91" y="99"/>
                    </a:lnTo>
                    <a:lnTo>
                      <a:pt x="60" y="117"/>
                    </a:lnTo>
                    <a:lnTo>
                      <a:pt x="38" y="133"/>
                    </a:lnTo>
                    <a:lnTo>
                      <a:pt x="23" y="147"/>
                    </a:lnTo>
                    <a:lnTo>
                      <a:pt x="14" y="159"/>
                    </a:lnTo>
                    <a:lnTo>
                      <a:pt x="8" y="170"/>
                    </a:lnTo>
                    <a:lnTo>
                      <a:pt x="4" y="178"/>
                    </a:lnTo>
                    <a:lnTo>
                      <a:pt x="2" y="184"/>
                    </a:lnTo>
                    <a:lnTo>
                      <a:pt x="1" y="189"/>
                    </a:lnTo>
                    <a:lnTo>
                      <a:pt x="1" y="193"/>
                    </a:lnTo>
                    <a:lnTo>
                      <a:pt x="0" y="196"/>
                    </a:lnTo>
                    <a:lnTo>
                      <a:pt x="0" y="198"/>
                    </a:lnTo>
                    <a:lnTo>
                      <a:pt x="0" y="200"/>
                    </a:lnTo>
                    <a:lnTo>
                      <a:pt x="0" y="201"/>
                    </a:lnTo>
                    <a:lnTo>
                      <a:pt x="0" y="202"/>
                    </a:lnTo>
                    <a:lnTo>
                      <a:pt x="1" y="204"/>
                    </a:lnTo>
                    <a:lnTo>
                      <a:pt x="1" y="207"/>
                    </a:lnTo>
                    <a:lnTo>
                      <a:pt x="2" y="210"/>
                    </a:lnTo>
                    <a:lnTo>
                      <a:pt x="4" y="215"/>
                    </a:lnTo>
                    <a:lnTo>
                      <a:pt x="8" y="221"/>
                    </a:lnTo>
                    <a:lnTo>
                      <a:pt x="13" y="230"/>
                    </a:lnTo>
                    <a:lnTo>
                      <a:pt x="23" y="242"/>
                    </a:lnTo>
                    <a:lnTo>
                      <a:pt x="38" y="257"/>
                    </a:lnTo>
                    <a:lnTo>
                      <a:pt x="59" y="276"/>
                    </a:lnTo>
                    <a:lnTo>
                      <a:pt x="91" y="300"/>
                    </a:lnTo>
                    <a:lnTo>
                      <a:pt x="134" y="328"/>
                    </a:lnTo>
                    <a:lnTo>
                      <a:pt x="193" y="360"/>
                    </a:lnTo>
                    <a:lnTo>
                      <a:pt x="269" y="393"/>
                    </a:lnTo>
                    <a:lnTo>
                      <a:pt x="367" y="422"/>
                    </a:lnTo>
                    <a:lnTo>
                      <a:pt x="489" y="442"/>
                    </a:lnTo>
                    <a:lnTo>
                      <a:pt x="635" y="450"/>
                    </a:lnTo>
                    <a:lnTo>
                      <a:pt x="807" y="443"/>
                    </a:lnTo>
                    <a:lnTo>
                      <a:pt x="1004" y="423"/>
                    </a:lnTo>
                    <a:lnTo>
                      <a:pt x="1222" y="392"/>
                    </a:lnTo>
                    <a:lnTo>
                      <a:pt x="1457" y="357"/>
                    </a:lnTo>
                    <a:lnTo>
                      <a:pt x="1701" y="320"/>
                    </a:lnTo>
                    <a:lnTo>
                      <a:pt x="1946" y="287"/>
                    </a:lnTo>
                    <a:lnTo>
                      <a:pt x="2180" y="259"/>
                    </a:lnTo>
                    <a:lnTo>
                      <a:pt x="2392" y="237"/>
                    </a:lnTo>
                    <a:lnTo>
                      <a:pt x="2572" y="222"/>
                    </a:lnTo>
                    <a:lnTo>
                      <a:pt x="2708" y="211"/>
                    </a:lnTo>
                    <a:lnTo>
                      <a:pt x="2794" y="206"/>
                    </a:lnTo>
                    <a:lnTo>
                      <a:pt x="2823" y="20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8" name="Freeform 144"/>
              <p:cNvSpPr>
                <a:spLocks/>
              </p:cNvSpPr>
              <p:nvPr/>
            </p:nvSpPr>
            <p:spPr bwMode="auto">
              <a:xfrm flipV="1">
                <a:off x="3470" y="3238"/>
                <a:ext cx="1146" cy="176"/>
              </a:xfrm>
              <a:custGeom>
                <a:avLst/>
                <a:gdLst>
                  <a:gd name="T0" fmla="*/ 23 w 2491"/>
                  <a:gd name="T1" fmla="*/ 2 h 384"/>
                  <a:gd name="T2" fmla="*/ 23 w 2491"/>
                  <a:gd name="T3" fmla="*/ 2 h 384"/>
                  <a:gd name="T4" fmla="*/ 23 w 2491"/>
                  <a:gd name="T5" fmla="*/ 1 h 384"/>
                  <a:gd name="T6" fmla="*/ 22 w 2491"/>
                  <a:gd name="T7" fmla="*/ 1 h 384"/>
                  <a:gd name="T8" fmla="*/ 20 w 2491"/>
                  <a:gd name="T9" fmla="*/ 1 h 384"/>
                  <a:gd name="T10" fmla="*/ 18 w 2491"/>
                  <a:gd name="T11" fmla="*/ 0 h 384"/>
                  <a:gd name="T12" fmla="*/ 16 w 2491"/>
                  <a:gd name="T13" fmla="*/ 0 h 384"/>
                  <a:gd name="T14" fmla="*/ 14 w 2491"/>
                  <a:gd name="T15" fmla="*/ 0 h 384"/>
                  <a:gd name="T16" fmla="*/ 12 w 2491"/>
                  <a:gd name="T17" fmla="*/ 0 h 384"/>
                  <a:gd name="T18" fmla="*/ 10 w 2491"/>
                  <a:gd name="T19" fmla="*/ 0 h 384"/>
                  <a:gd name="T20" fmla="*/ 8 w 2491"/>
                  <a:gd name="T21" fmla="*/ 0 h 384"/>
                  <a:gd name="T22" fmla="*/ 7 w 2491"/>
                  <a:gd name="T23" fmla="*/ 0 h 384"/>
                  <a:gd name="T24" fmla="*/ 6 w 2491"/>
                  <a:gd name="T25" fmla="*/ 0 h 384"/>
                  <a:gd name="T26" fmla="*/ 4 w 2491"/>
                  <a:gd name="T27" fmla="*/ 0 h 384"/>
                  <a:gd name="T28" fmla="*/ 3 w 2491"/>
                  <a:gd name="T29" fmla="*/ 0 h 384"/>
                  <a:gd name="T30" fmla="*/ 2 w 2491"/>
                  <a:gd name="T31" fmla="*/ 0 h 384"/>
                  <a:gd name="T32" fmla="*/ 2 w 2491"/>
                  <a:gd name="T33" fmla="*/ 0 h 384"/>
                  <a:gd name="T34" fmla="*/ 1 w 2491"/>
                  <a:gd name="T35" fmla="*/ 0 h 384"/>
                  <a:gd name="T36" fmla="*/ 1 w 2491"/>
                  <a:gd name="T37" fmla="*/ 1 h 384"/>
                  <a:gd name="T38" fmla="*/ 0 w 2491"/>
                  <a:gd name="T39" fmla="*/ 1 h 384"/>
                  <a:gd name="T40" fmla="*/ 0 w 2491"/>
                  <a:gd name="T41" fmla="*/ 1 h 384"/>
                  <a:gd name="T42" fmla="*/ 0 w 2491"/>
                  <a:gd name="T43" fmla="*/ 1 h 384"/>
                  <a:gd name="T44" fmla="*/ 0 w 2491"/>
                  <a:gd name="T45" fmla="*/ 1 h 384"/>
                  <a:gd name="T46" fmla="*/ 0 w 2491"/>
                  <a:gd name="T47" fmla="*/ 1 h 384"/>
                  <a:gd name="T48" fmla="*/ 0 w 2491"/>
                  <a:gd name="T49" fmla="*/ 1 h 384"/>
                  <a:gd name="T50" fmla="*/ 0 w 2491"/>
                  <a:gd name="T51" fmla="*/ 1 h 384"/>
                  <a:gd name="T52" fmla="*/ 0 w 2491"/>
                  <a:gd name="T53" fmla="*/ 1 h 384"/>
                  <a:gd name="T54" fmla="*/ 0 w 2491"/>
                  <a:gd name="T55" fmla="*/ 1 h 384"/>
                  <a:gd name="T56" fmla="*/ 0 w 2491"/>
                  <a:gd name="T57" fmla="*/ 1 h 384"/>
                  <a:gd name="T58" fmla="*/ 0 w 2491"/>
                  <a:gd name="T59" fmla="*/ 2 h 384"/>
                  <a:gd name="T60" fmla="*/ 0 w 2491"/>
                  <a:gd name="T61" fmla="*/ 2 h 384"/>
                  <a:gd name="T62" fmla="*/ 0 w 2491"/>
                  <a:gd name="T63" fmla="*/ 2 h 384"/>
                  <a:gd name="T64" fmla="*/ 0 w 2491"/>
                  <a:gd name="T65" fmla="*/ 2 h 384"/>
                  <a:gd name="T66" fmla="*/ 0 w 2491"/>
                  <a:gd name="T67" fmla="*/ 2 h 384"/>
                  <a:gd name="T68" fmla="*/ 0 w 2491"/>
                  <a:gd name="T69" fmla="*/ 2 h 384"/>
                  <a:gd name="T70" fmla="*/ 0 w 2491"/>
                  <a:gd name="T71" fmla="*/ 2 h 384"/>
                  <a:gd name="T72" fmla="*/ 0 w 2491"/>
                  <a:gd name="T73" fmla="*/ 2 h 384"/>
                  <a:gd name="T74" fmla="*/ 0 w 2491"/>
                  <a:gd name="T75" fmla="*/ 2 h 384"/>
                  <a:gd name="T76" fmla="*/ 0 w 2491"/>
                  <a:gd name="T77" fmla="*/ 2 h 384"/>
                  <a:gd name="T78" fmla="*/ 0 w 2491"/>
                  <a:gd name="T79" fmla="*/ 2 h 384"/>
                  <a:gd name="T80" fmla="*/ 0 w 2491"/>
                  <a:gd name="T81" fmla="*/ 2 h 384"/>
                  <a:gd name="T82" fmla="*/ 0 w 2491"/>
                  <a:gd name="T83" fmla="*/ 2 h 384"/>
                  <a:gd name="T84" fmla="*/ 1 w 2491"/>
                  <a:gd name="T85" fmla="*/ 2 h 384"/>
                  <a:gd name="T86" fmla="*/ 1 w 2491"/>
                  <a:gd name="T87" fmla="*/ 3 h 384"/>
                  <a:gd name="T88" fmla="*/ 2 w 2491"/>
                  <a:gd name="T89" fmla="*/ 3 h 384"/>
                  <a:gd name="T90" fmla="*/ 2 w 2491"/>
                  <a:gd name="T91" fmla="*/ 3 h 384"/>
                  <a:gd name="T92" fmla="*/ 3 w 2491"/>
                  <a:gd name="T93" fmla="*/ 3 h 384"/>
                  <a:gd name="T94" fmla="*/ 4 w 2491"/>
                  <a:gd name="T95" fmla="*/ 4 h 384"/>
                  <a:gd name="T96" fmla="*/ 6 w 2491"/>
                  <a:gd name="T97" fmla="*/ 4 h 384"/>
                  <a:gd name="T98" fmla="*/ 7 w 2491"/>
                  <a:gd name="T99" fmla="*/ 4 h 384"/>
                  <a:gd name="T100" fmla="*/ 8 w 2491"/>
                  <a:gd name="T101" fmla="*/ 3 h 384"/>
                  <a:gd name="T102" fmla="*/ 10 w 2491"/>
                  <a:gd name="T103" fmla="*/ 3 h 384"/>
                  <a:gd name="T104" fmla="*/ 12 w 2491"/>
                  <a:gd name="T105" fmla="*/ 3 h 384"/>
                  <a:gd name="T106" fmla="*/ 14 w 2491"/>
                  <a:gd name="T107" fmla="*/ 3 h 384"/>
                  <a:gd name="T108" fmla="*/ 16 w 2491"/>
                  <a:gd name="T109" fmla="*/ 2 h 384"/>
                  <a:gd name="T110" fmla="*/ 18 w 2491"/>
                  <a:gd name="T111" fmla="*/ 2 h 384"/>
                  <a:gd name="T112" fmla="*/ 20 w 2491"/>
                  <a:gd name="T113" fmla="*/ 2 h 384"/>
                  <a:gd name="T114" fmla="*/ 22 w 2491"/>
                  <a:gd name="T115" fmla="*/ 2 h 384"/>
                  <a:gd name="T116" fmla="*/ 23 w 2491"/>
                  <a:gd name="T117" fmla="*/ 2 h 384"/>
                  <a:gd name="T118" fmla="*/ 23 w 2491"/>
                  <a:gd name="T119" fmla="*/ 2 h 384"/>
                  <a:gd name="T120" fmla="*/ 23 w 2491"/>
                  <a:gd name="T121" fmla="*/ 2 h 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91" h="384">
                    <a:moveTo>
                      <a:pt x="2491" y="177"/>
                    </a:moveTo>
                    <a:lnTo>
                      <a:pt x="2466" y="172"/>
                    </a:lnTo>
                    <a:lnTo>
                      <a:pt x="2391" y="156"/>
                    </a:lnTo>
                    <a:lnTo>
                      <a:pt x="2270" y="132"/>
                    </a:lnTo>
                    <a:lnTo>
                      <a:pt x="2112" y="103"/>
                    </a:lnTo>
                    <a:lnTo>
                      <a:pt x="1924" y="75"/>
                    </a:lnTo>
                    <a:lnTo>
                      <a:pt x="1718" y="50"/>
                    </a:lnTo>
                    <a:lnTo>
                      <a:pt x="1502" y="31"/>
                    </a:lnTo>
                    <a:lnTo>
                      <a:pt x="1287" y="17"/>
                    </a:lnTo>
                    <a:lnTo>
                      <a:pt x="1079" y="7"/>
                    </a:lnTo>
                    <a:lnTo>
                      <a:pt x="887" y="2"/>
                    </a:lnTo>
                    <a:lnTo>
                      <a:pt x="713" y="0"/>
                    </a:lnTo>
                    <a:lnTo>
                      <a:pt x="561" y="4"/>
                    </a:lnTo>
                    <a:lnTo>
                      <a:pt x="432" y="11"/>
                    </a:lnTo>
                    <a:lnTo>
                      <a:pt x="324" y="22"/>
                    </a:lnTo>
                    <a:lnTo>
                      <a:pt x="238" y="36"/>
                    </a:lnTo>
                    <a:lnTo>
                      <a:pt x="170" y="52"/>
                    </a:lnTo>
                    <a:lnTo>
                      <a:pt x="118" y="68"/>
                    </a:lnTo>
                    <a:lnTo>
                      <a:pt x="80" y="84"/>
                    </a:lnTo>
                    <a:lnTo>
                      <a:pt x="52" y="100"/>
                    </a:lnTo>
                    <a:lnTo>
                      <a:pt x="33" y="114"/>
                    </a:lnTo>
                    <a:lnTo>
                      <a:pt x="20" y="126"/>
                    </a:lnTo>
                    <a:lnTo>
                      <a:pt x="12" y="136"/>
                    </a:lnTo>
                    <a:lnTo>
                      <a:pt x="6" y="145"/>
                    </a:lnTo>
                    <a:lnTo>
                      <a:pt x="3" y="152"/>
                    </a:lnTo>
                    <a:lnTo>
                      <a:pt x="2" y="158"/>
                    </a:lnTo>
                    <a:lnTo>
                      <a:pt x="1" y="162"/>
                    </a:lnTo>
                    <a:lnTo>
                      <a:pt x="0" y="165"/>
                    </a:lnTo>
                    <a:lnTo>
                      <a:pt x="0" y="168"/>
                    </a:lnTo>
                    <a:lnTo>
                      <a:pt x="0" y="170"/>
                    </a:lnTo>
                    <a:lnTo>
                      <a:pt x="0" y="171"/>
                    </a:lnTo>
                    <a:lnTo>
                      <a:pt x="0" y="172"/>
                    </a:lnTo>
                    <a:lnTo>
                      <a:pt x="0" y="173"/>
                    </a:lnTo>
                    <a:lnTo>
                      <a:pt x="0" y="175"/>
                    </a:lnTo>
                    <a:lnTo>
                      <a:pt x="1" y="177"/>
                    </a:lnTo>
                    <a:lnTo>
                      <a:pt x="1" y="180"/>
                    </a:lnTo>
                    <a:lnTo>
                      <a:pt x="3" y="184"/>
                    </a:lnTo>
                    <a:lnTo>
                      <a:pt x="6" y="190"/>
                    </a:lnTo>
                    <a:lnTo>
                      <a:pt x="11" y="197"/>
                    </a:lnTo>
                    <a:lnTo>
                      <a:pt x="20" y="207"/>
                    </a:lnTo>
                    <a:lnTo>
                      <a:pt x="33" y="220"/>
                    </a:lnTo>
                    <a:lnTo>
                      <a:pt x="52" y="236"/>
                    </a:lnTo>
                    <a:lnTo>
                      <a:pt x="80" y="256"/>
                    </a:lnTo>
                    <a:lnTo>
                      <a:pt x="118" y="280"/>
                    </a:lnTo>
                    <a:lnTo>
                      <a:pt x="170" y="306"/>
                    </a:lnTo>
                    <a:lnTo>
                      <a:pt x="237" y="333"/>
                    </a:lnTo>
                    <a:lnTo>
                      <a:pt x="324" y="358"/>
                    </a:lnTo>
                    <a:lnTo>
                      <a:pt x="431" y="376"/>
                    </a:lnTo>
                    <a:lnTo>
                      <a:pt x="560" y="384"/>
                    </a:lnTo>
                    <a:lnTo>
                      <a:pt x="712" y="380"/>
                    </a:lnTo>
                    <a:lnTo>
                      <a:pt x="886" y="364"/>
                    </a:lnTo>
                    <a:lnTo>
                      <a:pt x="1079" y="339"/>
                    </a:lnTo>
                    <a:lnTo>
                      <a:pt x="1286" y="309"/>
                    </a:lnTo>
                    <a:lnTo>
                      <a:pt x="1502" y="278"/>
                    </a:lnTo>
                    <a:lnTo>
                      <a:pt x="1717" y="249"/>
                    </a:lnTo>
                    <a:lnTo>
                      <a:pt x="1924" y="225"/>
                    </a:lnTo>
                    <a:lnTo>
                      <a:pt x="2112" y="206"/>
                    </a:lnTo>
                    <a:lnTo>
                      <a:pt x="2270" y="192"/>
                    </a:lnTo>
                    <a:lnTo>
                      <a:pt x="2390" y="184"/>
                    </a:lnTo>
                    <a:lnTo>
                      <a:pt x="2466" y="179"/>
                    </a:lnTo>
                    <a:lnTo>
                      <a:pt x="2491" y="17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9" name="Freeform 145"/>
              <p:cNvSpPr>
                <a:spLocks/>
              </p:cNvSpPr>
              <p:nvPr/>
            </p:nvSpPr>
            <p:spPr bwMode="auto">
              <a:xfrm flipV="1">
                <a:off x="3564" y="3251"/>
                <a:ext cx="994" cy="148"/>
              </a:xfrm>
              <a:custGeom>
                <a:avLst/>
                <a:gdLst>
                  <a:gd name="T0" fmla="*/ 21 w 2161"/>
                  <a:gd name="T1" fmla="*/ 1 h 320"/>
                  <a:gd name="T2" fmla="*/ 20 w 2161"/>
                  <a:gd name="T3" fmla="*/ 1 h 320"/>
                  <a:gd name="T4" fmla="*/ 20 w 2161"/>
                  <a:gd name="T5" fmla="*/ 1 h 320"/>
                  <a:gd name="T6" fmla="*/ 18 w 2161"/>
                  <a:gd name="T7" fmla="*/ 1 h 320"/>
                  <a:gd name="T8" fmla="*/ 17 w 2161"/>
                  <a:gd name="T9" fmla="*/ 1 h 320"/>
                  <a:gd name="T10" fmla="*/ 16 w 2161"/>
                  <a:gd name="T11" fmla="*/ 0 h 320"/>
                  <a:gd name="T12" fmla="*/ 14 w 2161"/>
                  <a:gd name="T13" fmla="*/ 0 h 320"/>
                  <a:gd name="T14" fmla="*/ 12 w 2161"/>
                  <a:gd name="T15" fmla="*/ 0 h 320"/>
                  <a:gd name="T16" fmla="*/ 11 w 2161"/>
                  <a:gd name="T17" fmla="*/ 0 h 320"/>
                  <a:gd name="T18" fmla="*/ 9 w 2161"/>
                  <a:gd name="T19" fmla="*/ 0 h 320"/>
                  <a:gd name="T20" fmla="*/ 7 w 2161"/>
                  <a:gd name="T21" fmla="*/ 0 h 320"/>
                  <a:gd name="T22" fmla="*/ 6 w 2161"/>
                  <a:gd name="T23" fmla="*/ 0 h 320"/>
                  <a:gd name="T24" fmla="*/ 5 w 2161"/>
                  <a:gd name="T25" fmla="*/ 0 h 320"/>
                  <a:gd name="T26" fmla="*/ 4 w 2161"/>
                  <a:gd name="T27" fmla="*/ 0 h 320"/>
                  <a:gd name="T28" fmla="*/ 3 w 2161"/>
                  <a:gd name="T29" fmla="*/ 0 h 320"/>
                  <a:gd name="T30" fmla="*/ 2 w 2161"/>
                  <a:gd name="T31" fmla="*/ 0 h 320"/>
                  <a:gd name="T32" fmla="*/ 1 w 2161"/>
                  <a:gd name="T33" fmla="*/ 0 h 320"/>
                  <a:gd name="T34" fmla="*/ 1 w 2161"/>
                  <a:gd name="T35" fmla="*/ 0 h 320"/>
                  <a:gd name="T36" fmla="*/ 0 w 2161"/>
                  <a:gd name="T37" fmla="*/ 0 h 320"/>
                  <a:gd name="T38" fmla="*/ 0 w 2161"/>
                  <a:gd name="T39" fmla="*/ 1 h 320"/>
                  <a:gd name="T40" fmla="*/ 0 w 2161"/>
                  <a:gd name="T41" fmla="*/ 1 h 320"/>
                  <a:gd name="T42" fmla="*/ 0 w 2161"/>
                  <a:gd name="T43" fmla="*/ 1 h 320"/>
                  <a:gd name="T44" fmla="*/ 0 w 2161"/>
                  <a:gd name="T45" fmla="*/ 1 h 320"/>
                  <a:gd name="T46" fmla="*/ 0 w 2161"/>
                  <a:gd name="T47" fmla="*/ 1 h 320"/>
                  <a:gd name="T48" fmla="*/ 0 w 2161"/>
                  <a:gd name="T49" fmla="*/ 1 h 320"/>
                  <a:gd name="T50" fmla="*/ 0 w 2161"/>
                  <a:gd name="T51" fmla="*/ 1 h 320"/>
                  <a:gd name="T52" fmla="*/ 0 w 2161"/>
                  <a:gd name="T53" fmla="*/ 1 h 320"/>
                  <a:gd name="T54" fmla="*/ 0 w 2161"/>
                  <a:gd name="T55" fmla="*/ 1 h 320"/>
                  <a:gd name="T56" fmla="*/ 0 w 2161"/>
                  <a:gd name="T57" fmla="*/ 1 h 320"/>
                  <a:gd name="T58" fmla="*/ 0 w 2161"/>
                  <a:gd name="T59" fmla="*/ 1 h 320"/>
                  <a:gd name="T60" fmla="*/ 0 w 2161"/>
                  <a:gd name="T61" fmla="*/ 1 h 320"/>
                  <a:gd name="T62" fmla="*/ 0 w 2161"/>
                  <a:gd name="T63" fmla="*/ 1 h 320"/>
                  <a:gd name="T64" fmla="*/ 0 w 2161"/>
                  <a:gd name="T65" fmla="*/ 1 h 320"/>
                  <a:gd name="T66" fmla="*/ 0 w 2161"/>
                  <a:gd name="T67" fmla="*/ 1 h 320"/>
                  <a:gd name="T68" fmla="*/ 0 w 2161"/>
                  <a:gd name="T69" fmla="*/ 1 h 320"/>
                  <a:gd name="T70" fmla="*/ 0 w 2161"/>
                  <a:gd name="T71" fmla="*/ 1 h 320"/>
                  <a:gd name="T72" fmla="*/ 0 w 2161"/>
                  <a:gd name="T73" fmla="*/ 1 h 320"/>
                  <a:gd name="T74" fmla="*/ 0 w 2161"/>
                  <a:gd name="T75" fmla="*/ 1 h 320"/>
                  <a:gd name="T76" fmla="*/ 0 w 2161"/>
                  <a:gd name="T77" fmla="*/ 1 h 320"/>
                  <a:gd name="T78" fmla="*/ 0 w 2161"/>
                  <a:gd name="T79" fmla="*/ 2 h 320"/>
                  <a:gd name="T80" fmla="*/ 0 w 2161"/>
                  <a:gd name="T81" fmla="*/ 2 h 320"/>
                  <a:gd name="T82" fmla="*/ 0 w 2161"/>
                  <a:gd name="T83" fmla="*/ 2 h 320"/>
                  <a:gd name="T84" fmla="*/ 0 w 2161"/>
                  <a:gd name="T85" fmla="*/ 2 h 320"/>
                  <a:gd name="T86" fmla="*/ 1 w 2161"/>
                  <a:gd name="T87" fmla="*/ 2 h 320"/>
                  <a:gd name="T88" fmla="*/ 1 w 2161"/>
                  <a:gd name="T89" fmla="*/ 3 h 320"/>
                  <a:gd name="T90" fmla="*/ 2 w 2161"/>
                  <a:gd name="T91" fmla="*/ 3 h 320"/>
                  <a:gd name="T92" fmla="*/ 3 w 2161"/>
                  <a:gd name="T93" fmla="*/ 3 h 320"/>
                  <a:gd name="T94" fmla="*/ 4 w 2161"/>
                  <a:gd name="T95" fmla="*/ 3 h 320"/>
                  <a:gd name="T96" fmla="*/ 5 w 2161"/>
                  <a:gd name="T97" fmla="*/ 3 h 320"/>
                  <a:gd name="T98" fmla="*/ 6 w 2161"/>
                  <a:gd name="T99" fmla="*/ 3 h 320"/>
                  <a:gd name="T100" fmla="*/ 7 w 2161"/>
                  <a:gd name="T101" fmla="*/ 3 h 320"/>
                  <a:gd name="T102" fmla="*/ 9 w 2161"/>
                  <a:gd name="T103" fmla="*/ 3 h 320"/>
                  <a:gd name="T104" fmla="*/ 11 w 2161"/>
                  <a:gd name="T105" fmla="*/ 3 h 320"/>
                  <a:gd name="T106" fmla="*/ 12 w 2161"/>
                  <a:gd name="T107" fmla="*/ 2 h 320"/>
                  <a:gd name="T108" fmla="*/ 14 w 2161"/>
                  <a:gd name="T109" fmla="*/ 2 h 320"/>
                  <a:gd name="T110" fmla="*/ 16 w 2161"/>
                  <a:gd name="T111" fmla="*/ 2 h 320"/>
                  <a:gd name="T112" fmla="*/ 17 w 2161"/>
                  <a:gd name="T113" fmla="*/ 2 h 320"/>
                  <a:gd name="T114" fmla="*/ 18 w 2161"/>
                  <a:gd name="T115" fmla="*/ 1 h 320"/>
                  <a:gd name="T116" fmla="*/ 20 w 2161"/>
                  <a:gd name="T117" fmla="*/ 1 h 320"/>
                  <a:gd name="T118" fmla="*/ 20 w 2161"/>
                  <a:gd name="T119" fmla="*/ 1 h 320"/>
                  <a:gd name="T120" fmla="*/ 21 w 2161"/>
                  <a:gd name="T121" fmla="*/ 1 h 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1" h="320">
                    <a:moveTo>
                      <a:pt x="2161" y="150"/>
                    </a:moveTo>
                    <a:lnTo>
                      <a:pt x="2139" y="146"/>
                    </a:lnTo>
                    <a:lnTo>
                      <a:pt x="2074" y="133"/>
                    </a:lnTo>
                    <a:lnTo>
                      <a:pt x="1969" y="113"/>
                    </a:lnTo>
                    <a:lnTo>
                      <a:pt x="1832" y="89"/>
                    </a:lnTo>
                    <a:lnTo>
                      <a:pt x="1669" y="66"/>
                    </a:lnTo>
                    <a:lnTo>
                      <a:pt x="1490" y="45"/>
                    </a:lnTo>
                    <a:lnTo>
                      <a:pt x="1303" y="28"/>
                    </a:lnTo>
                    <a:lnTo>
                      <a:pt x="1116" y="16"/>
                    </a:lnTo>
                    <a:lnTo>
                      <a:pt x="937" y="7"/>
                    </a:lnTo>
                    <a:lnTo>
                      <a:pt x="769" y="2"/>
                    </a:lnTo>
                    <a:lnTo>
                      <a:pt x="619" y="0"/>
                    </a:lnTo>
                    <a:lnTo>
                      <a:pt x="487" y="3"/>
                    </a:lnTo>
                    <a:lnTo>
                      <a:pt x="375" y="9"/>
                    </a:lnTo>
                    <a:lnTo>
                      <a:pt x="282" y="18"/>
                    </a:lnTo>
                    <a:lnTo>
                      <a:pt x="207" y="30"/>
                    </a:lnTo>
                    <a:lnTo>
                      <a:pt x="148" y="43"/>
                    </a:lnTo>
                    <a:lnTo>
                      <a:pt x="103" y="56"/>
                    </a:lnTo>
                    <a:lnTo>
                      <a:pt x="70" y="70"/>
                    </a:lnTo>
                    <a:lnTo>
                      <a:pt x="46" y="83"/>
                    </a:lnTo>
                    <a:lnTo>
                      <a:pt x="29" y="94"/>
                    </a:lnTo>
                    <a:lnTo>
                      <a:pt x="18" y="105"/>
                    </a:lnTo>
                    <a:lnTo>
                      <a:pt x="10" y="114"/>
                    </a:lnTo>
                    <a:lnTo>
                      <a:pt x="6" y="121"/>
                    </a:lnTo>
                    <a:lnTo>
                      <a:pt x="3" y="127"/>
                    </a:lnTo>
                    <a:lnTo>
                      <a:pt x="2" y="132"/>
                    </a:lnTo>
                    <a:lnTo>
                      <a:pt x="1" y="135"/>
                    </a:lnTo>
                    <a:lnTo>
                      <a:pt x="0" y="138"/>
                    </a:lnTo>
                    <a:lnTo>
                      <a:pt x="0" y="140"/>
                    </a:lnTo>
                    <a:lnTo>
                      <a:pt x="0" y="141"/>
                    </a:lnTo>
                    <a:lnTo>
                      <a:pt x="0" y="143"/>
                    </a:lnTo>
                    <a:lnTo>
                      <a:pt x="0" y="144"/>
                    </a:lnTo>
                    <a:lnTo>
                      <a:pt x="0" y="145"/>
                    </a:lnTo>
                    <a:lnTo>
                      <a:pt x="0" y="146"/>
                    </a:lnTo>
                    <a:lnTo>
                      <a:pt x="1" y="148"/>
                    </a:lnTo>
                    <a:lnTo>
                      <a:pt x="2" y="150"/>
                    </a:lnTo>
                    <a:lnTo>
                      <a:pt x="3" y="154"/>
                    </a:lnTo>
                    <a:lnTo>
                      <a:pt x="6" y="159"/>
                    </a:lnTo>
                    <a:lnTo>
                      <a:pt x="10" y="165"/>
                    </a:lnTo>
                    <a:lnTo>
                      <a:pt x="17" y="173"/>
                    </a:lnTo>
                    <a:lnTo>
                      <a:pt x="29" y="184"/>
                    </a:lnTo>
                    <a:lnTo>
                      <a:pt x="45" y="197"/>
                    </a:lnTo>
                    <a:lnTo>
                      <a:pt x="69" y="213"/>
                    </a:lnTo>
                    <a:lnTo>
                      <a:pt x="102" y="233"/>
                    </a:lnTo>
                    <a:lnTo>
                      <a:pt x="147" y="254"/>
                    </a:lnTo>
                    <a:lnTo>
                      <a:pt x="206" y="276"/>
                    </a:lnTo>
                    <a:lnTo>
                      <a:pt x="281" y="297"/>
                    </a:lnTo>
                    <a:lnTo>
                      <a:pt x="374" y="312"/>
                    </a:lnTo>
                    <a:lnTo>
                      <a:pt x="486" y="320"/>
                    </a:lnTo>
                    <a:lnTo>
                      <a:pt x="618" y="318"/>
                    </a:lnTo>
                    <a:lnTo>
                      <a:pt x="768" y="306"/>
                    </a:lnTo>
                    <a:lnTo>
                      <a:pt x="936" y="287"/>
                    </a:lnTo>
                    <a:lnTo>
                      <a:pt x="1115" y="262"/>
                    </a:lnTo>
                    <a:lnTo>
                      <a:pt x="1303" y="236"/>
                    </a:lnTo>
                    <a:lnTo>
                      <a:pt x="1490" y="212"/>
                    </a:lnTo>
                    <a:lnTo>
                      <a:pt x="1669" y="191"/>
                    </a:lnTo>
                    <a:lnTo>
                      <a:pt x="1832" y="175"/>
                    </a:lnTo>
                    <a:lnTo>
                      <a:pt x="1969" y="163"/>
                    </a:lnTo>
                    <a:lnTo>
                      <a:pt x="2074" y="156"/>
                    </a:lnTo>
                    <a:lnTo>
                      <a:pt x="2139" y="152"/>
                    </a:lnTo>
                    <a:lnTo>
                      <a:pt x="2161" y="15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0" name="Freeform 146"/>
              <p:cNvSpPr>
                <a:spLocks/>
              </p:cNvSpPr>
              <p:nvPr/>
            </p:nvSpPr>
            <p:spPr bwMode="auto">
              <a:xfrm flipV="1">
                <a:off x="3641" y="3262"/>
                <a:ext cx="862" cy="122"/>
              </a:xfrm>
              <a:custGeom>
                <a:avLst/>
                <a:gdLst>
                  <a:gd name="T0" fmla="*/ 18 w 1873"/>
                  <a:gd name="T1" fmla="*/ 1 h 265"/>
                  <a:gd name="T2" fmla="*/ 17 w 1873"/>
                  <a:gd name="T3" fmla="*/ 1 h 265"/>
                  <a:gd name="T4" fmla="*/ 17 w 1873"/>
                  <a:gd name="T5" fmla="*/ 1 h 265"/>
                  <a:gd name="T6" fmla="*/ 16 w 1873"/>
                  <a:gd name="T7" fmla="*/ 1 h 265"/>
                  <a:gd name="T8" fmla="*/ 15 w 1873"/>
                  <a:gd name="T9" fmla="*/ 0 h 265"/>
                  <a:gd name="T10" fmla="*/ 14 w 1873"/>
                  <a:gd name="T11" fmla="*/ 0 h 265"/>
                  <a:gd name="T12" fmla="*/ 12 w 1873"/>
                  <a:gd name="T13" fmla="*/ 0 h 265"/>
                  <a:gd name="T14" fmla="*/ 11 w 1873"/>
                  <a:gd name="T15" fmla="*/ 0 h 265"/>
                  <a:gd name="T16" fmla="*/ 9 w 1873"/>
                  <a:gd name="T17" fmla="*/ 0 h 265"/>
                  <a:gd name="T18" fmla="*/ 8 w 1873"/>
                  <a:gd name="T19" fmla="*/ 0 h 265"/>
                  <a:gd name="T20" fmla="*/ 6 w 1873"/>
                  <a:gd name="T21" fmla="*/ 0 h 265"/>
                  <a:gd name="T22" fmla="*/ 5 w 1873"/>
                  <a:gd name="T23" fmla="*/ 0 h 265"/>
                  <a:gd name="T24" fmla="*/ 4 w 1873"/>
                  <a:gd name="T25" fmla="*/ 0 h 265"/>
                  <a:gd name="T26" fmla="*/ 3 w 1873"/>
                  <a:gd name="T27" fmla="*/ 0 h 265"/>
                  <a:gd name="T28" fmla="*/ 2 w 1873"/>
                  <a:gd name="T29" fmla="*/ 0 h 265"/>
                  <a:gd name="T30" fmla="*/ 2 w 1873"/>
                  <a:gd name="T31" fmla="*/ 0 h 265"/>
                  <a:gd name="T32" fmla="*/ 1 w 1873"/>
                  <a:gd name="T33" fmla="*/ 0 h 265"/>
                  <a:gd name="T34" fmla="*/ 1 w 1873"/>
                  <a:gd name="T35" fmla="*/ 0 h 265"/>
                  <a:gd name="T36" fmla="*/ 0 w 1873"/>
                  <a:gd name="T37" fmla="*/ 0 h 265"/>
                  <a:gd name="T38" fmla="*/ 0 w 1873"/>
                  <a:gd name="T39" fmla="*/ 0 h 265"/>
                  <a:gd name="T40" fmla="*/ 0 w 1873"/>
                  <a:gd name="T41" fmla="*/ 0 h 265"/>
                  <a:gd name="T42" fmla="*/ 0 w 1873"/>
                  <a:gd name="T43" fmla="*/ 1 h 265"/>
                  <a:gd name="T44" fmla="*/ 0 w 1873"/>
                  <a:gd name="T45" fmla="*/ 1 h 265"/>
                  <a:gd name="T46" fmla="*/ 0 w 1873"/>
                  <a:gd name="T47" fmla="*/ 1 h 265"/>
                  <a:gd name="T48" fmla="*/ 0 w 1873"/>
                  <a:gd name="T49" fmla="*/ 1 h 265"/>
                  <a:gd name="T50" fmla="*/ 0 w 1873"/>
                  <a:gd name="T51" fmla="*/ 1 h 265"/>
                  <a:gd name="T52" fmla="*/ 0 w 1873"/>
                  <a:gd name="T53" fmla="*/ 1 h 265"/>
                  <a:gd name="T54" fmla="*/ 0 w 1873"/>
                  <a:gd name="T55" fmla="*/ 1 h 265"/>
                  <a:gd name="T56" fmla="*/ 0 w 1873"/>
                  <a:gd name="T57" fmla="*/ 1 h 265"/>
                  <a:gd name="T58" fmla="*/ 0 w 1873"/>
                  <a:gd name="T59" fmla="*/ 1 h 265"/>
                  <a:gd name="T60" fmla="*/ 0 w 1873"/>
                  <a:gd name="T61" fmla="*/ 1 h 265"/>
                  <a:gd name="T62" fmla="*/ 0 w 1873"/>
                  <a:gd name="T63" fmla="*/ 1 h 265"/>
                  <a:gd name="T64" fmla="*/ 0 w 1873"/>
                  <a:gd name="T65" fmla="*/ 1 h 265"/>
                  <a:gd name="T66" fmla="*/ 0 w 1873"/>
                  <a:gd name="T67" fmla="*/ 1 h 265"/>
                  <a:gd name="T68" fmla="*/ 0 w 1873"/>
                  <a:gd name="T69" fmla="*/ 1 h 265"/>
                  <a:gd name="T70" fmla="*/ 0 w 1873"/>
                  <a:gd name="T71" fmla="*/ 1 h 265"/>
                  <a:gd name="T72" fmla="*/ 0 w 1873"/>
                  <a:gd name="T73" fmla="*/ 1 h 265"/>
                  <a:gd name="T74" fmla="*/ 0 w 1873"/>
                  <a:gd name="T75" fmla="*/ 1 h 265"/>
                  <a:gd name="T76" fmla="*/ 0 w 1873"/>
                  <a:gd name="T77" fmla="*/ 1 h 265"/>
                  <a:gd name="T78" fmla="*/ 0 w 1873"/>
                  <a:gd name="T79" fmla="*/ 1 h 265"/>
                  <a:gd name="T80" fmla="*/ 0 w 1873"/>
                  <a:gd name="T81" fmla="*/ 1 h 265"/>
                  <a:gd name="T82" fmla="*/ 0 w 1873"/>
                  <a:gd name="T83" fmla="*/ 1 h 265"/>
                  <a:gd name="T84" fmla="*/ 0 w 1873"/>
                  <a:gd name="T85" fmla="*/ 2 h 265"/>
                  <a:gd name="T86" fmla="*/ 1 w 1873"/>
                  <a:gd name="T87" fmla="*/ 2 h 265"/>
                  <a:gd name="T88" fmla="*/ 1 w 1873"/>
                  <a:gd name="T89" fmla="*/ 2 h 265"/>
                  <a:gd name="T90" fmla="*/ 2 w 1873"/>
                  <a:gd name="T91" fmla="*/ 2 h 265"/>
                  <a:gd name="T92" fmla="*/ 2 w 1873"/>
                  <a:gd name="T93" fmla="*/ 2 h 265"/>
                  <a:gd name="T94" fmla="*/ 3 w 1873"/>
                  <a:gd name="T95" fmla="*/ 3 h 265"/>
                  <a:gd name="T96" fmla="*/ 4 w 1873"/>
                  <a:gd name="T97" fmla="*/ 3 h 265"/>
                  <a:gd name="T98" fmla="*/ 5 w 1873"/>
                  <a:gd name="T99" fmla="*/ 3 h 265"/>
                  <a:gd name="T100" fmla="*/ 6 w 1873"/>
                  <a:gd name="T101" fmla="*/ 3 h 265"/>
                  <a:gd name="T102" fmla="*/ 8 w 1873"/>
                  <a:gd name="T103" fmla="*/ 2 h 265"/>
                  <a:gd name="T104" fmla="*/ 9 w 1873"/>
                  <a:gd name="T105" fmla="*/ 2 h 265"/>
                  <a:gd name="T106" fmla="*/ 11 w 1873"/>
                  <a:gd name="T107" fmla="*/ 2 h 265"/>
                  <a:gd name="T108" fmla="*/ 12 w 1873"/>
                  <a:gd name="T109" fmla="*/ 2 h 265"/>
                  <a:gd name="T110" fmla="*/ 14 w 1873"/>
                  <a:gd name="T111" fmla="*/ 1 h 265"/>
                  <a:gd name="T112" fmla="*/ 15 w 1873"/>
                  <a:gd name="T113" fmla="*/ 1 h 265"/>
                  <a:gd name="T114" fmla="*/ 16 w 1873"/>
                  <a:gd name="T115" fmla="*/ 1 h 265"/>
                  <a:gd name="T116" fmla="*/ 17 w 1873"/>
                  <a:gd name="T117" fmla="*/ 1 h 265"/>
                  <a:gd name="T118" fmla="*/ 17 w 1873"/>
                  <a:gd name="T119" fmla="*/ 1 h 265"/>
                  <a:gd name="T120" fmla="*/ 18 w 1873"/>
                  <a:gd name="T121" fmla="*/ 1 h 2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73" h="265">
                    <a:moveTo>
                      <a:pt x="1873" y="127"/>
                    </a:moveTo>
                    <a:lnTo>
                      <a:pt x="1854" y="123"/>
                    </a:lnTo>
                    <a:lnTo>
                      <a:pt x="1797" y="112"/>
                    </a:lnTo>
                    <a:lnTo>
                      <a:pt x="1707" y="96"/>
                    </a:lnTo>
                    <a:lnTo>
                      <a:pt x="1588" y="77"/>
                    </a:lnTo>
                    <a:lnTo>
                      <a:pt x="1447" y="57"/>
                    </a:lnTo>
                    <a:lnTo>
                      <a:pt x="1292" y="40"/>
                    </a:lnTo>
                    <a:lnTo>
                      <a:pt x="1130" y="25"/>
                    </a:lnTo>
                    <a:lnTo>
                      <a:pt x="968" y="14"/>
                    </a:lnTo>
                    <a:lnTo>
                      <a:pt x="812" y="6"/>
                    </a:lnTo>
                    <a:lnTo>
                      <a:pt x="667" y="2"/>
                    </a:lnTo>
                    <a:lnTo>
                      <a:pt x="537" y="0"/>
                    </a:lnTo>
                    <a:lnTo>
                      <a:pt x="422" y="2"/>
                    </a:lnTo>
                    <a:lnTo>
                      <a:pt x="325" y="6"/>
                    </a:lnTo>
                    <a:lnTo>
                      <a:pt x="245" y="14"/>
                    </a:lnTo>
                    <a:lnTo>
                      <a:pt x="180" y="23"/>
                    </a:lnTo>
                    <a:lnTo>
                      <a:pt x="129" y="34"/>
                    </a:lnTo>
                    <a:lnTo>
                      <a:pt x="90" y="46"/>
                    </a:lnTo>
                    <a:lnTo>
                      <a:pt x="61" y="57"/>
                    </a:lnTo>
                    <a:lnTo>
                      <a:pt x="40" y="67"/>
                    </a:lnTo>
                    <a:lnTo>
                      <a:pt x="25" y="77"/>
                    </a:lnTo>
                    <a:lnTo>
                      <a:pt x="16" y="86"/>
                    </a:lnTo>
                    <a:lnTo>
                      <a:pt x="9" y="93"/>
                    </a:lnTo>
                    <a:lnTo>
                      <a:pt x="5" y="99"/>
                    </a:lnTo>
                    <a:lnTo>
                      <a:pt x="3" y="104"/>
                    </a:lnTo>
                    <a:lnTo>
                      <a:pt x="2" y="108"/>
                    </a:lnTo>
                    <a:lnTo>
                      <a:pt x="1" y="111"/>
                    </a:lnTo>
                    <a:lnTo>
                      <a:pt x="1" y="114"/>
                    </a:lnTo>
                    <a:lnTo>
                      <a:pt x="0" y="115"/>
                    </a:lnTo>
                    <a:lnTo>
                      <a:pt x="0" y="117"/>
                    </a:lnTo>
                    <a:lnTo>
                      <a:pt x="0" y="118"/>
                    </a:lnTo>
                    <a:lnTo>
                      <a:pt x="0" y="119"/>
                    </a:lnTo>
                    <a:lnTo>
                      <a:pt x="1" y="120"/>
                    </a:lnTo>
                    <a:lnTo>
                      <a:pt x="1" y="122"/>
                    </a:lnTo>
                    <a:lnTo>
                      <a:pt x="2" y="124"/>
                    </a:lnTo>
                    <a:lnTo>
                      <a:pt x="3" y="127"/>
                    </a:lnTo>
                    <a:lnTo>
                      <a:pt x="5" y="131"/>
                    </a:lnTo>
                    <a:lnTo>
                      <a:pt x="9" y="136"/>
                    </a:lnTo>
                    <a:lnTo>
                      <a:pt x="15" y="143"/>
                    </a:lnTo>
                    <a:lnTo>
                      <a:pt x="25" y="152"/>
                    </a:lnTo>
                    <a:lnTo>
                      <a:pt x="39" y="163"/>
                    </a:lnTo>
                    <a:lnTo>
                      <a:pt x="60" y="176"/>
                    </a:lnTo>
                    <a:lnTo>
                      <a:pt x="89" y="192"/>
                    </a:lnTo>
                    <a:lnTo>
                      <a:pt x="128" y="209"/>
                    </a:lnTo>
                    <a:lnTo>
                      <a:pt x="179" y="227"/>
                    </a:lnTo>
                    <a:lnTo>
                      <a:pt x="243" y="244"/>
                    </a:lnTo>
                    <a:lnTo>
                      <a:pt x="324" y="258"/>
                    </a:lnTo>
                    <a:lnTo>
                      <a:pt x="421" y="265"/>
                    </a:lnTo>
                    <a:lnTo>
                      <a:pt x="535" y="265"/>
                    </a:lnTo>
                    <a:lnTo>
                      <a:pt x="666" y="257"/>
                    </a:lnTo>
                    <a:lnTo>
                      <a:pt x="811" y="241"/>
                    </a:lnTo>
                    <a:lnTo>
                      <a:pt x="967" y="221"/>
                    </a:lnTo>
                    <a:lnTo>
                      <a:pt x="1129" y="200"/>
                    </a:lnTo>
                    <a:lnTo>
                      <a:pt x="1291" y="179"/>
                    </a:lnTo>
                    <a:lnTo>
                      <a:pt x="1446" y="162"/>
                    </a:lnTo>
                    <a:lnTo>
                      <a:pt x="1587" y="148"/>
                    </a:lnTo>
                    <a:lnTo>
                      <a:pt x="1706" y="138"/>
                    </a:lnTo>
                    <a:lnTo>
                      <a:pt x="1797" y="131"/>
                    </a:lnTo>
                    <a:lnTo>
                      <a:pt x="1854" y="128"/>
                    </a:lnTo>
                    <a:lnTo>
                      <a:pt x="1873" y="12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1" name="Freeform 147"/>
              <p:cNvSpPr>
                <a:spLocks/>
              </p:cNvSpPr>
              <p:nvPr/>
            </p:nvSpPr>
            <p:spPr bwMode="auto">
              <a:xfrm flipV="1">
                <a:off x="3684" y="3267"/>
                <a:ext cx="766" cy="105"/>
              </a:xfrm>
              <a:custGeom>
                <a:avLst/>
                <a:gdLst>
                  <a:gd name="T0" fmla="*/ 16 w 1665"/>
                  <a:gd name="T1" fmla="*/ 1 h 227"/>
                  <a:gd name="T2" fmla="*/ 16 w 1665"/>
                  <a:gd name="T3" fmla="*/ 1 h 227"/>
                  <a:gd name="T4" fmla="*/ 15 w 1665"/>
                  <a:gd name="T5" fmla="*/ 1 h 227"/>
                  <a:gd name="T6" fmla="*/ 14 w 1665"/>
                  <a:gd name="T7" fmla="*/ 1 h 227"/>
                  <a:gd name="T8" fmla="*/ 13 w 1665"/>
                  <a:gd name="T9" fmla="*/ 0 h 227"/>
                  <a:gd name="T10" fmla="*/ 12 w 1665"/>
                  <a:gd name="T11" fmla="*/ 0 h 227"/>
                  <a:gd name="T12" fmla="*/ 11 w 1665"/>
                  <a:gd name="T13" fmla="*/ 0 h 227"/>
                  <a:gd name="T14" fmla="*/ 10 w 1665"/>
                  <a:gd name="T15" fmla="*/ 0 h 227"/>
                  <a:gd name="T16" fmla="*/ 8 w 1665"/>
                  <a:gd name="T17" fmla="*/ 0 h 227"/>
                  <a:gd name="T18" fmla="*/ 7 w 1665"/>
                  <a:gd name="T19" fmla="*/ 0 h 227"/>
                  <a:gd name="T20" fmla="*/ 6 w 1665"/>
                  <a:gd name="T21" fmla="*/ 0 h 227"/>
                  <a:gd name="T22" fmla="*/ 5 w 1665"/>
                  <a:gd name="T23" fmla="*/ 0 h 227"/>
                  <a:gd name="T24" fmla="*/ 4 w 1665"/>
                  <a:gd name="T25" fmla="*/ 0 h 227"/>
                  <a:gd name="T26" fmla="*/ 3 w 1665"/>
                  <a:gd name="T27" fmla="*/ 0 h 227"/>
                  <a:gd name="T28" fmla="*/ 2 w 1665"/>
                  <a:gd name="T29" fmla="*/ 0 h 227"/>
                  <a:gd name="T30" fmla="*/ 1 w 1665"/>
                  <a:gd name="T31" fmla="*/ 0 h 227"/>
                  <a:gd name="T32" fmla="*/ 1 w 1665"/>
                  <a:gd name="T33" fmla="*/ 0 h 227"/>
                  <a:gd name="T34" fmla="*/ 1 w 1665"/>
                  <a:gd name="T35" fmla="*/ 0 h 227"/>
                  <a:gd name="T36" fmla="*/ 0 w 1665"/>
                  <a:gd name="T37" fmla="*/ 0 h 227"/>
                  <a:gd name="T38" fmla="*/ 0 w 1665"/>
                  <a:gd name="T39" fmla="*/ 0 h 227"/>
                  <a:gd name="T40" fmla="*/ 0 w 1665"/>
                  <a:gd name="T41" fmla="*/ 0 h 227"/>
                  <a:gd name="T42" fmla="*/ 0 w 1665"/>
                  <a:gd name="T43" fmla="*/ 0 h 227"/>
                  <a:gd name="T44" fmla="*/ 0 w 1665"/>
                  <a:gd name="T45" fmla="*/ 1 h 227"/>
                  <a:gd name="T46" fmla="*/ 0 w 1665"/>
                  <a:gd name="T47" fmla="*/ 1 h 227"/>
                  <a:gd name="T48" fmla="*/ 0 w 1665"/>
                  <a:gd name="T49" fmla="*/ 1 h 227"/>
                  <a:gd name="T50" fmla="*/ 0 w 1665"/>
                  <a:gd name="T51" fmla="*/ 1 h 227"/>
                  <a:gd name="T52" fmla="*/ 0 w 1665"/>
                  <a:gd name="T53" fmla="*/ 1 h 227"/>
                  <a:gd name="T54" fmla="*/ 0 w 1665"/>
                  <a:gd name="T55" fmla="*/ 1 h 227"/>
                  <a:gd name="T56" fmla="*/ 0 w 1665"/>
                  <a:gd name="T57" fmla="*/ 1 h 227"/>
                  <a:gd name="T58" fmla="*/ 0 w 1665"/>
                  <a:gd name="T59" fmla="*/ 1 h 227"/>
                  <a:gd name="T60" fmla="*/ 0 w 1665"/>
                  <a:gd name="T61" fmla="*/ 1 h 227"/>
                  <a:gd name="T62" fmla="*/ 0 w 1665"/>
                  <a:gd name="T63" fmla="*/ 1 h 227"/>
                  <a:gd name="T64" fmla="*/ 0 w 1665"/>
                  <a:gd name="T65" fmla="*/ 1 h 227"/>
                  <a:gd name="T66" fmla="*/ 0 w 1665"/>
                  <a:gd name="T67" fmla="*/ 1 h 227"/>
                  <a:gd name="T68" fmla="*/ 0 w 1665"/>
                  <a:gd name="T69" fmla="*/ 1 h 227"/>
                  <a:gd name="T70" fmla="*/ 0 w 1665"/>
                  <a:gd name="T71" fmla="*/ 1 h 227"/>
                  <a:gd name="T72" fmla="*/ 0 w 1665"/>
                  <a:gd name="T73" fmla="*/ 1 h 227"/>
                  <a:gd name="T74" fmla="*/ 0 w 1665"/>
                  <a:gd name="T75" fmla="*/ 1 h 227"/>
                  <a:gd name="T76" fmla="*/ 0 w 1665"/>
                  <a:gd name="T77" fmla="*/ 1 h 227"/>
                  <a:gd name="T78" fmla="*/ 0 w 1665"/>
                  <a:gd name="T79" fmla="*/ 1 h 227"/>
                  <a:gd name="T80" fmla="*/ 0 w 1665"/>
                  <a:gd name="T81" fmla="*/ 1 h 227"/>
                  <a:gd name="T82" fmla="*/ 0 w 1665"/>
                  <a:gd name="T83" fmla="*/ 1 h 227"/>
                  <a:gd name="T84" fmla="*/ 0 w 1665"/>
                  <a:gd name="T85" fmla="*/ 1 h 227"/>
                  <a:gd name="T86" fmla="*/ 1 w 1665"/>
                  <a:gd name="T87" fmla="*/ 1 h 227"/>
                  <a:gd name="T88" fmla="*/ 1 w 1665"/>
                  <a:gd name="T89" fmla="*/ 2 h 227"/>
                  <a:gd name="T90" fmla="*/ 1 w 1665"/>
                  <a:gd name="T91" fmla="*/ 2 h 227"/>
                  <a:gd name="T92" fmla="*/ 2 w 1665"/>
                  <a:gd name="T93" fmla="*/ 2 h 227"/>
                  <a:gd name="T94" fmla="*/ 3 w 1665"/>
                  <a:gd name="T95" fmla="*/ 2 h 227"/>
                  <a:gd name="T96" fmla="*/ 4 w 1665"/>
                  <a:gd name="T97" fmla="*/ 2 h 227"/>
                  <a:gd name="T98" fmla="*/ 5 w 1665"/>
                  <a:gd name="T99" fmla="*/ 2 h 227"/>
                  <a:gd name="T100" fmla="*/ 6 w 1665"/>
                  <a:gd name="T101" fmla="*/ 2 h 227"/>
                  <a:gd name="T102" fmla="*/ 7 w 1665"/>
                  <a:gd name="T103" fmla="*/ 2 h 227"/>
                  <a:gd name="T104" fmla="*/ 8 w 1665"/>
                  <a:gd name="T105" fmla="*/ 2 h 227"/>
                  <a:gd name="T106" fmla="*/ 10 w 1665"/>
                  <a:gd name="T107" fmla="*/ 2 h 227"/>
                  <a:gd name="T108" fmla="*/ 11 w 1665"/>
                  <a:gd name="T109" fmla="*/ 1 h 227"/>
                  <a:gd name="T110" fmla="*/ 12 w 1665"/>
                  <a:gd name="T111" fmla="*/ 1 h 227"/>
                  <a:gd name="T112" fmla="*/ 13 w 1665"/>
                  <a:gd name="T113" fmla="*/ 1 h 227"/>
                  <a:gd name="T114" fmla="*/ 14 w 1665"/>
                  <a:gd name="T115" fmla="*/ 1 h 227"/>
                  <a:gd name="T116" fmla="*/ 15 w 1665"/>
                  <a:gd name="T117" fmla="*/ 1 h 227"/>
                  <a:gd name="T118" fmla="*/ 16 w 1665"/>
                  <a:gd name="T119" fmla="*/ 1 h 227"/>
                  <a:gd name="T120" fmla="*/ 16 w 1665"/>
                  <a:gd name="T121" fmla="*/ 1 h 2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65" h="227">
                    <a:moveTo>
                      <a:pt x="1665" y="110"/>
                    </a:moveTo>
                    <a:lnTo>
                      <a:pt x="1648" y="107"/>
                    </a:lnTo>
                    <a:lnTo>
                      <a:pt x="1597" y="98"/>
                    </a:lnTo>
                    <a:lnTo>
                      <a:pt x="1517" y="85"/>
                    </a:lnTo>
                    <a:lnTo>
                      <a:pt x="1411" y="69"/>
                    </a:lnTo>
                    <a:lnTo>
                      <a:pt x="1286" y="52"/>
                    </a:lnTo>
                    <a:lnTo>
                      <a:pt x="1148" y="37"/>
                    </a:lnTo>
                    <a:lnTo>
                      <a:pt x="1004" y="24"/>
                    </a:lnTo>
                    <a:lnTo>
                      <a:pt x="860" y="14"/>
                    </a:lnTo>
                    <a:lnTo>
                      <a:pt x="722" y="7"/>
                    </a:lnTo>
                    <a:lnTo>
                      <a:pt x="593" y="2"/>
                    </a:lnTo>
                    <a:lnTo>
                      <a:pt x="477" y="0"/>
                    </a:lnTo>
                    <a:lnTo>
                      <a:pt x="376" y="1"/>
                    </a:lnTo>
                    <a:lnTo>
                      <a:pt x="289" y="5"/>
                    </a:lnTo>
                    <a:lnTo>
                      <a:pt x="218" y="11"/>
                    </a:lnTo>
                    <a:lnTo>
                      <a:pt x="160" y="19"/>
                    </a:lnTo>
                    <a:lnTo>
                      <a:pt x="115" y="28"/>
                    </a:lnTo>
                    <a:lnTo>
                      <a:pt x="80" y="38"/>
                    </a:lnTo>
                    <a:lnTo>
                      <a:pt x="54" y="48"/>
                    </a:lnTo>
                    <a:lnTo>
                      <a:pt x="36" y="57"/>
                    </a:lnTo>
                    <a:lnTo>
                      <a:pt x="23" y="65"/>
                    </a:lnTo>
                    <a:lnTo>
                      <a:pt x="14" y="72"/>
                    </a:lnTo>
                    <a:lnTo>
                      <a:pt x="8" y="78"/>
                    </a:lnTo>
                    <a:lnTo>
                      <a:pt x="5" y="84"/>
                    </a:lnTo>
                    <a:lnTo>
                      <a:pt x="3" y="88"/>
                    </a:lnTo>
                    <a:lnTo>
                      <a:pt x="2" y="91"/>
                    </a:lnTo>
                    <a:lnTo>
                      <a:pt x="1" y="94"/>
                    </a:lnTo>
                    <a:lnTo>
                      <a:pt x="1" y="96"/>
                    </a:lnTo>
                    <a:lnTo>
                      <a:pt x="1" y="97"/>
                    </a:lnTo>
                    <a:lnTo>
                      <a:pt x="0" y="98"/>
                    </a:lnTo>
                    <a:lnTo>
                      <a:pt x="0" y="99"/>
                    </a:lnTo>
                    <a:lnTo>
                      <a:pt x="0" y="100"/>
                    </a:lnTo>
                    <a:lnTo>
                      <a:pt x="0" y="101"/>
                    </a:lnTo>
                    <a:lnTo>
                      <a:pt x="1" y="102"/>
                    </a:lnTo>
                    <a:lnTo>
                      <a:pt x="1" y="103"/>
                    </a:lnTo>
                    <a:lnTo>
                      <a:pt x="2" y="105"/>
                    </a:lnTo>
                    <a:lnTo>
                      <a:pt x="3" y="108"/>
                    </a:lnTo>
                    <a:lnTo>
                      <a:pt x="5" y="111"/>
                    </a:lnTo>
                    <a:lnTo>
                      <a:pt x="8" y="116"/>
                    </a:lnTo>
                    <a:lnTo>
                      <a:pt x="14" y="122"/>
                    </a:lnTo>
                    <a:lnTo>
                      <a:pt x="22" y="129"/>
                    </a:lnTo>
                    <a:lnTo>
                      <a:pt x="35" y="138"/>
                    </a:lnTo>
                    <a:lnTo>
                      <a:pt x="54" y="149"/>
                    </a:lnTo>
                    <a:lnTo>
                      <a:pt x="79" y="162"/>
                    </a:lnTo>
                    <a:lnTo>
                      <a:pt x="114" y="177"/>
                    </a:lnTo>
                    <a:lnTo>
                      <a:pt x="159" y="192"/>
                    </a:lnTo>
                    <a:lnTo>
                      <a:pt x="216" y="207"/>
                    </a:lnTo>
                    <a:lnTo>
                      <a:pt x="288" y="219"/>
                    </a:lnTo>
                    <a:lnTo>
                      <a:pt x="374" y="226"/>
                    </a:lnTo>
                    <a:lnTo>
                      <a:pt x="476" y="227"/>
                    </a:lnTo>
                    <a:lnTo>
                      <a:pt x="592" y="221"/>
                    </a:lnTo>
                    <a:lnTo>
                      <a:pt x="721" y="209"/>
                    </a:lnTo>
                    <a:lnTo>
                      <a:pt x="859" y="192"/>
                    </a:lnTo>
                    <a:lnTo>
                      <a:pt x="1003" y="174"/>
                    </a:lnTo>
                    <a:lnTo>
                      <a:pt x="1148" y="156"/>
                    </a:lnTo>
                    <a:lnTo>
                      <a:pt x="1286" y="141"/>
                    </a:lnTo>
                    <a:lnTo>
                      <a:pt x="1411" y="129"/>
                    </a:lnTo>
                    <a:lnTo>
                      <a:pt x="1517" y="120"/>
                    </a:lnTo>
                    <a:lnTo>
                      <a:pt x="1597" y="114"/>
                    </a:lnTo>
                    <a:lnTo>
                      <a:pt x="1648" y="111"/>
                    </a:lnTo>
                    <a:lnTo>
                      <a:pt x="1665" y="11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2" name="Freeform 148"/>
              <p:cNvSpPr>
                <a:spLocks/>
              </p:cNvSpPr>
              <p:nvPr/>
            </p:nvSpPr>
            <p:spPr bwMode="auto">
              <a:xfrm flipV="1">
                <a:off x="3714" y="3270"/>
                <a:ext cx="692" cy="91"/>
              </a:xfrm>
              <a:custGeom>
                <a:avLst/>
                <a:gdLst>
                  <a:gd name="T0" fmla="*/ 14 w 1502"/>
                  <a:gd name="T1" fmla="*/ 1 h 197"/>
                  <a:gd name="T2" fmla="*/ 14 w 1502"/>
                  <a:gd name="T3" fmla="*/ 1 h 197"/>
                  <a:gd name="T4" fmla="*/ 14 w 1502"/>
                  <a:gd name="T5" fmla="*/ 1 h 197"/>
                  <a:gd name="T6" fmla="*/ 13 w 1502"/>
                  <a:gd name="T7" fmla="*/ 0 h 197"/>
                  <a:gd name="T8" fmla="*/ 12 w 1502"/>
                  <a:gd name="T9" fmla="*/ 0 h 197"/>
                  <a:gd name="T10" fmla="*/ 11 w 1502"/>
                  <a:gd name="T11" fmla="*/ 0 h 197"/>
                  <a:gd name="T12" fmla="*/ 10 w 1502"/>
                  <a:gd name="T13" fmla="*/ 0 h 197"/>
                  <a:gd name="T14" fmla="*/ 9 w 1502"/>
                  <a:gd name="T15" fmla="*/ 0 h 197"/>
                  <a:gd name="T16" fmla="*/ 7 w 1502"/>
                  <a:gd name="T17" fmla="*/ 0 h 197"/>
                  <a:gd name="T18" fmla="*/ 6 w 1502"/>
                  <a:gd name="T19" fmla="*/ 0 h 197"/>
                  <a:gd name="T20" fmla="*/ 5 w 1502"/>
                  <a:gd name="T21" fmla="*/ 0 h 197"/>
                  <a:gd name="T22" fmla="*/ 4 w 1502"/>
                  <a:gd name="T23" fmla="*/ 0 h 197"/>
                  <a:gd name="T24" fmla="*/ 3 w 1502"/>
                  <a:gd name="T25" fmla="*/ 0 h 197"/>
                  <a:gd name="T26" fmla="*/ 3 w 1502"/>
                  <a:gd name="T27" fmla="*/ 0 h 197"/>
                  <a:gd name="T28" fmla="*/ 2 w 1502"/>
                  <a:gd name="T29" fmla="*/ 0 h 197"/>
                  <a:gd name="T30" fmla="*/ 1 w 1502"/>
                  <a:gd name="T31" fmla="*/ 0 h 197"/>
                  <a:gd name="T32" fmla="*/ 1 w 1502"/>
                  <a:gd name="T33" fmla="*/ 0 h 197"/>
                  <a:gd name="T34" fmla="*/ 0 w 1502"/>
                  <a:gd name="T35" fmla="*/ 0 h 197"/>
                  <a:gd name="T36" fmla="*/ 0 w 1502"/>
                  <a:gd name="T37" fmla="*/ 0 h 197"/>
                  <a:gd name="T38" fmla="*/ 0 w 1502"/>
                  <a:gd name="T39" fmla="*/ 0 h 197"/>
                  <a:gd name="T40" fmla="*/ 0 w 1502"/>
                  <a:gd name="T41" fmla="*/ 0 h 197"/>
                  <a:gd name="T42" fmla="*/ 0 w 1502"/>
                  <a:gd name="T43" fmla="*/ 0 h 197"/>
                  <a:gd name="T44" fmla="*/ 0 w 1502"/>
                  <a:gd name="T45" fmla="*/ 0 h 197"/>
                  <a:gd name="T46" fmla="*/ 0 w 1502"/>
                  <a:gd name="T47" fmla="*/ 0 h 197"/>
                  <a:gd name="T48" fmla="*/ 0 w 1502"/>
                  <a:gd name="T49" fmla="*/ 0 h 197"/>
                  <a:gd name="T50" fmla="*/ 0 w 1502"/>
                  <a:gd name="T51" fmla="*/ 1 h 197"/>
                  <a:gd name="T52" fmla="*/ 0 w 1502"/>
                  <a:gd name="T53" fmla="*/ 1 h 197"/>
                  <a:gd name="T54" fmla="*/ 0 w 1502"/>
                  <a:gd name="T55" fmla="*/ 1 h 197"/>
                  <a:gd name="T56" fmla="*/ 0 w 1502"/>
                  <a:gd name="T57" fmla="*/ 1 h 197"/>
                  <a:gd name="T58" fmla="*/ 0 w 1502"/>
                  <a:gd name="T59" fmla="*/ 1 h 197"/>
                  <a:gd name="T60" fmla="*/ 0 w 1502"/>
                  <a:gd name="T61" fmla="*/ 1 h 197"/>
                  <a:gd name="T62" fmla="*/ 0 w 1502"/>
                  <a:gd name="T63" fmla="*/ 1 h 197"/>
                  <a:gd name="T64" fmla="*/ 0 w 1502"/>
                  <a:gd name="T65" fmla="*/ 1 h 197"/>
                  <a:gd name="T66" fmla="*/ 0 w 1502"/>
                  <a:gd name="T67" fmla="*/ 1 h 197"/>
                  <a:gd name="T68" fmla="*/ 0 w 1502"/>
                  <a:gd name="T69" fmla="*/ 1 h 197"/>
                  <a:gd name="T70" fmla="*/ 0 w 1502"/>
                  <a:gd name="T71" fmla="*/ 1 h 197"/>
                  <a:gd name="T72" fmla="*/ 0 w 1502"/>
                  <a:gd name="T73" fmla="*/ 1 h 197"/>
                  <a:gd name="T74" fmla="*/ 0 w 1502"/>
                  <a:gd name="T75" fmla="*/ 1 h 197"/>
                  <a:gd name="T76" fmla="*/ 0 w 1502"/>
                  <a:gd name="T77" fmla="*/ 1 h 197"/>
                  <a:gd name="T78" fmla="*/ 0 w 1502"/>
                  <a:gd name="T79" fmla="*/ 1 h 197"/>
                  <a:gd name="T80" fmla="*/ 0 w 1502"/>
                  <a:gd name="T81" fmla="*/ 1 h 197"/>
                  <a:gd name="T82" fmla="*/ 0 w 1502"/>
                  <a:gd name="T83" fmla="*/ 1 h 197"/>
                  <a:gd name="T84" fmla="*/ 0 w 1502"/>
                  <a:gd name="T85" fmla="*/ 1 h 197"/>
                  <a:gd name="T86" fmla="*/ 0 w 1502"/>
                  <a:gd name="T87" fmla="*/ 1 h 197"/>
                  <a:gd name="T88" fmla="*/ 1 w 1502"/>
                  <a:gd name="T89" fmla="*/ 1 h 197"/>
                  <a:gd name="T90" fmla="*/ 1 w 1502"/>
                  <a:gd name="T91" fmla="*/ 1 h 197"/>
                  <a:gd name="T92" fmla="*/ 2 w 1502"/>
                  <a:gd name="T93" fmla="*/ 2 h 197"/>
                  <a:gd name="T94" fmla="*/ 3 w 1502"/>
                  <a:gd name="T95" fmla="*/ 2 h 197"/>
                  <a:gd name="T96" fmla="*/ 3 w 1502"/>
                  <a:gd name="T97" fmla="*/ 2 h 197"/>
                  <a:gd name="T98" fmla="*/ 4 w 1502"/>
                  <a:gd name="T99" fmla="*/ 2 h 197"/>
                  <a:gd name="T100" fmla="*/ 5 w 1502"/>
                  <a:gd name="T101" fmla="*/ 2 h 197"/>
                  <a:gd name="T102" fmla="*/ 6 w 1502"/>
                  <a:gd name="T103" fmla="*/ 2 h 197"/>
                  <a:gd name="T104" fmla="*/ 7 w 1502"/>
                  <a:gd name="T105" fmla="*/ 2 h 197"/>
                  <a:gd name="T106" fmla="*/ 9 w 1502"/>
                  <a:gd name="T107" fmla="*/ 1 h 197"/>
                  <a:gd name="T108" fmla="*/ 10 w 1502"/>
                  <a:gd name="T109" fmla="*/ 1 h 197"/>
                  <a:gd name="T110" fmla="*/ 11 w 1502"/>
                  <a:gd name="T111" fmla="*/ 1 h 197"/>
                  <a:gd name="T112" fmla="*/ 12 w 1502"/>
                  <a:gd name="T113" fmla="*/ 1 h 197"/>
                  <a:gd name="T114" fmla="*/ 13 w 1502"/>
                  <a:gd name="T115" fmla="*/ 1 h 197"/>
                  <a:gd name="T116" fmla="*/ 14 w 1502"/>
                  <a:gd name="T117" fmla="*/ 1 h 197"/>
                  <a:gd name="T118" fmla="*/ 14 w 1502"/>
                  <a:gd name="T119" fmla="*/ 1 h 197"/>
                  <a:gd name="T120" fmla="*/ 14 w 1502"/>
                  <a:gd name="T121" fmla="*/ 1 h 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02" h="197">
                    <a:moveTo>
                      <a:pt x="1502" y="97"/>
                    </a:moveTo>
                    <a:lnTo>
                      <a:pt x="1487" y="94"/>
                    </a:lnTo>
                    <a:lnTo>
                      <a:pt x="1442" y="87"/>
                    </a:lnTo>
                    <a:lnTo>
                      <a:pt x="1369" y="75"/>
                    </a:lnTo>
                    <a:lnTo>
                      <a:pt x="1274" y="62"/>
                    </a:lnTo>
                    <a:lnTo>
                      <a:pt x="1161" y="47"/>
                    </a:lnTo>
                    <a:lnTo>
                      <a:pt x="1036" y="34"/>
                    </a:lnTo>
                    <a:lnTo>
                      <a:pt x="906" y="23"/>
                    </a:lnTo>
                    <a:lnTo>
                      <a:pt x="777" y="14"/>
                    </a:lnTo>
                    <a:lnTo>
                      <a:pt x="652" y="7"/>
                    </a:lnTo>
                    <a:lnTo>
                      <a:pt x="536" y="2"/>
                    </a:lnTo>
                    <a:lnTo>
                      <a:pt x="431" y="0"/>
                    </a:lnTo>
                    <a:lnTo>
                      <a:pt x="339" y="0"/>
                    </a:lnTo>
                    <a:lnTo>
                      <a:pt x="261" y="3"/>
                    </a:lnTo>
                    <a:lnTo>
                      <a:pt x="197" y="8"/>
                    </a:lnTo>
                    <a:lnTo>
                      <a:pt x="144" y="15"/>
                    </a:lnTo>
                    <a:lnTo>
                      <a:pt x="103" y="23"/>
                    </a:lnTo>
                    <a:lnTo>
                      <a:pt x="72" y="31"/>
                    </a:lnTo>
                    <a:lnTo>
                      <a:pt x="49" y="39"/>
                    </a:lnTo>
                    <a:lnTo>
                      <a:pt x="32" y="47"/>
                    </a:lnTo>
                    <a:lnTo>
                      <a:pt x="21" y="54"/>
                    </a:lnTo>
                    <a:lnTo>
                      <a:pt x="13" y="60"/>
                    </a:lnTo>
                    <a:lnTo>
                      <a:pt x="8" y="66"/>
                    </a:lnTo>
                    <a:lnTo>
                      <a:pt x="4" y="70"/>
                    </a:lnTo>
                    <a:lnTo>
                      <a:pt x="2" y="74"/>
                    </a:lnTo>
                    <a:lnTo>
                      <a:pt x="1" y="77"/>
                    </a:lnTo>
                    <a:lnTo>
                      <a:pt x="1" y="79"/>
                    </a:lnTo>
                    <a:lnTo>
                      <a:pt x="1" y="80"/>
                    </a:lnTo>
                    <a:lnTo>
                      <a:pt x="0" y="82"/>
                    </a:lnTo>
                    <a:lnTo>
                      <a:pt x="0" y="83"/>
                    </a:lnTo>
                    <a:lnTo>
                      <a:pt x="0" y="84"/>
                    </a:lnTo>
                    <a:lnTo>
                      <a:pt x="0" y="85"/>
                    </a:lnTo>
                    <a:lnTo>
                      <a:pt x="0" y="86"/>
                    </a:lnTo>
                    <a:lnTo>
                      <a:pt x="1" y="87"/>
                    </a:lnTo>
                    <a:lnTo>
                      <a:pt x="1" y="89"/>
                    </a:lnTo>
                    <a:lnTo>
                      <a:pt x="2" y="91"/>
                    </a:lnTo>
                    <a:lnTo>
                      <a:pt x="4" y="94"/>
                    </a:lnTo>
                    <a:lnTo>
                      <a:pt x="7" y="98"/>
                    </a:lnTo>
                    <a:lnTo>
                      <a:pt x="12" y="103"/>
                    </a:lnTo>
                    <a:lnTo>
                      <a:pt x="20" y="110"/>
                    </a:lnTo>
                    <a:lnTo>
                      <a:pt x="32" y="118"/>
                    </a:lnTo>
                    <a:lnTo>
                      <a:pt x="48" y="127"/>
                    </a:lnTo>
                    <a:lnTo>
                      <a:pt x="71" y="139"/>
                    </a:lnTo>
                    <a:lnTo>
                      <a:pt x="102" y="151"/>
                    </a:lnTo>
                    <a:lnTo>
                      <a:pt x="143" y="164"/>
                    </a:lnTo>
                    <a:lnTo>
                      <a:pt x="195" y="177"/>
                    </a:lnTo>
                    <a:lnTo>
                      <a:pt x="260" y="188"/>
                    </a:lnTo>
                    <a:lnTo>
                      <a:pt x="337" y="195"/>
                    </a:lnTo>
                    <a:lnTo>
                      <a:pt x="429" y="197"/>
                    </a:lnTo>
                    <a:lnTo>
                      <a:pt x="534" y="192"/>
                    </a:lnTo>
                    <a:lnTo>
                      <a:pt x="650" y="182"/>
                    </a:lnTo>
                    <a:lnTo>
                      <a:pt x="775" y="168"/>
                    </a:lnTo>
                    <a:lnTo>
                      <a:pt x="905" y="152"/>
                    </a:lnTo>
                    <a:lnTo>
                      <a:pt x="1036" y="137"/>
                    </a:lnTo>
                    <a:lnTo>
                      <a:pt x="1160" y="123"/>
                    </a:lnTo>
                    <a:lnTo>
                      <a:pt x="1273" y="113"/>
                    </a:lnTo>
                    <a:lnTo>
                      <a:pt x="1369" y="105"/>
                    </a:lnTo>
                    <a:lnTo>
                      <a:pt x="1442" y="100"/>
                    </a:lnTo>
                    <a:lnTo>
                      <a:pt x="1487" y="97"/>
                    </a:lnTo>
                    <a:lnTo>
                      <a:pt x="1502" y="9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3" name="Freeform 149"/>
              <p:cNvSpPr>
                <a:spLocks/>
              </p:cNvSpPr>
              <p:nvPr/>
            </p:nvSpPr>
            <p:spPr bwMode="auto">
              <a:xfrm flipV="1">
                <a:off x="3747" y="3272"/>
                <a:ext cx="629" cy="79"/>
              </a:xfrm>
              <a:custGeom>
                <a:avLst/>
                <a:gdLst>
                  <a:gd name="T0" fmla="*/ 13 w 1368"/>
                  <a:gd name="T1" fmla="*/ 1 h 173"/>
                  <a:gd name="T2" fmla="*/ 13 w 1368"/>
                  <a:gd name="T3" fmla="*/ 1 h 173"/>
                  <a:gd name="T4" fmla="*/ 12 w 1368"/>
                  <a:gd name="T5" fmla="*/ 0 h 173"/>
                  <a:gd name="T6" fmla="*/ 12 w 1368"/>
                  <a:gd name="T7" fmla="*/ 0 h 173"/>
                  <a:gd name="T8" fmla="*/ 11 w 1368"/>
                  <a:gd name="T9" fmla="*/ 0 h 173"/>
                  <a:gd name="T10" fmla="*/ 10 w 1368"/>
                  <a:gd name="T11" fmla="*/ 0 h 173"/>
                  <a:gd name="T12" fmla="*/ 9 w 1368"/>
                  <a:gd name="T13" fmla="*/ 0 h 173"/>
                  <a:gd name="T14" fmla="*/ 8 w 1368"/>
                  <a:gd name="T15" fmla="*/ 0 h 173"/>
                  <a:gd name="T16" fmla="*/ 7 w 1368"/>
                  <a:gd name="T17" fmla="*/ 0 h 173"/>
                  <a:gd name="T18" fmla="*/ 6 w 1368"/>
                  <a:gd name="T19" fmla="*/ 0 h 173"/>
                  <a:gd name="T20" fmla="*/ 5 w 1368"/>
                  <a:gd name="T21" fmla="*/ 0 h 173"/>
                  <a:gd name="T22" fmla="*/ 4 w 1368"/>
                  <a:gd name="T23" fmla="*/ 0 h 173"/>
                  <a:gd name="T24" fmla="*/ 3 w 1368"/>
                  <a:gd name="T25" fmla="*/ 0 h 173"/>
                  <a:gd name="T26" fmla="*/ 2 w 1368"/>
                  <a:gd name="T27" fmla="*/ 0 h 173"/>
                  <a:gd name="T28" fmla="*/ 2 w 1368"/>
                  <a:gd name="T29" fmla="*/ 0 h 173"/>
                  <a:gd name="T30" fmla="*/ 1 w 1368"/>
                  <a:gd name="T31" fmla="*/ 0 h 173"/>
                  <a:gd name="T32" fmla="*/ 1 w 1368"/>
                  <a:gd name="T33" fmla="*/ 0 h 173"/>
                  <a:gd name="T34" fmla="*/ 0 w 1368"/>
                  <a:gd name="T35" fmla="*/ 0 h 173"/>
                  <a:gd name="T36" fmla="*/ 0 w 1368"/>
                  <a:gd name="T37" fmla="*/ 0 h 173"/>
                  <a:gd name="T38" fmla="*/ 0 w 1368"/>
                  <a:gd name="T39" fmla="*/ 0 h 173"/>
                  <a:gd name="T40" fmla="*/ 0 w 1368"/>
                  <a:gd name="T41" fmla="*/ 0 h 173"/>
                  <a:gd name="T42" fmla="*/ 0 w 1368"/>
                  <a:gd name="T43" fmla="*/ 0 h 173"/>
                  <a:gd name="T44" fmla="*/ 0 w 1368"/>
                  <a:gd name="T45" fmla="*/ 0 h 173"/>
                  <a:gd name="T46" fmla="*/ 0 w 1368"/>
                  <a:gd name="T47" fmla="*/ 0 h 173"/>
                  <a:gd name="T48" fmla="*/ 0 w 1368"/>
                  <a:gd name="T49" fmla="*/ 0 h 173"/>
                  <a:gd name="T50" fmla="*/ 0 w 1368"/>
                  <a:gd name="T51" fmla="*/ 0 h 173"/>
                  <a:gd name="T52" fmla="*/ 0 w 1368"/>
                  <a:gd name="T53" fmla="*/ 0 h 173"/>
                  <a:gd name="T54" fmla="*/ 0 w 1368"/>
                  <a:gd name="T55" fmla="*/ 0 h 173"/>
                  <a:gd name="T56" fmla="*/ 0 w 1368"/>
                  <a:gd name="T57" fmla="*/ 0 h 173"/>
                  <a:gd name="T58" fmla="*/ 0 w 1368"/>
                  <a:gd name="T59" fmla="*/ 0 h 173"/>
                  <a:gd name="T60" fmla="*/ 0 w 1368"/>
                  <a:gd name="T61" fmla="*/ 0 h 173"/>
                  <a:gd name="T62" fmla="*/ 0 w 1368"/>
                  <a:gd name="T63" fmla="*/ 0 h 173"/>
                  <a:gd name="T64" fmla="*/ 0 w 1368"/>
                  <a:gd name="T65" fmla="*/ 0 h 173"/>
                  <a:gd name="T66" fmla="*/ 0 w 1368"/>
                  <a:gd name="T67" fmla="*/ 0 h 173"/>
                  <a:gd name="T68" fmla="*/ 0 w 1368"/>
                  <a:gd name="T69" fmla="*/ 0 h 173"/>
                  <a:gd name="T70" fmla="*/ 0 w 1368"/>
                  <a:gd name="T71" fmla="*/ 0 h 173"/>
                  <a:gd name="T72" fmla="*/ 0 w 1368"/>
                  <a:gd name="T73" fmla="*/ 0 h 173"/>
                  <a:gd name="T74" fmla="*/ 0 w 1368"/>
                  <a:gd name="T75" fmla="*/ 1 h 173"/>
                  <a:gd name="T76" fmla="*/ 0 w 1368"/>
                  <a:gd name="T77" fmla="*/ 1 h 173"/>
                  <a:gd name="T78" fmla="*/ 0 w 1368"/>
                  <a:gd name="T79" fmla="*/ 1 h 173"/>
                  <a:gd name="T80" fmla="*/ 0 w 1368"/>
                  <a:gd name="T81" fmla="*/ 1 h 173"/>
                  <a:gd name="T82" fmla="*/ 0 w 1368"/>
                  <a:gd name="T83" fmla="*/ 1 h 173"/>
                  <a:gd name="T84" fmla="*/ 0 w 1368"/>
                  <a:gd name="T85" fmla="*/ 1 h 173"/>
                  <a:gd name="T86" fmla="*/ 0 w 1368"/>
                  <a:gd name="T87" fmla="*/ 1 h 173"/>
                  <a:gd name="T88" fmla="*/ 1 w 1368"/>
                  <a:gd name="T89" fmla="*/ 1 h 173"/>
                  <a:gd name="T90" fmla="*/ 1 w 1368"/>
                  <a:gd name="T91" fmla="*/ 1 h 173"/>
                  <a:gd name="T92" fmla="*/ 2 w 1368"/>
                  <a:gd name="T93" fmla="*/ 1 h 173"/>
                  <a:gd name="T94" fmla="*/ 2 w 1368"/>
                  <a:gd name="T95" fmla="*/ 1 h 173"/>
                  <a:gd name="T96" fmla="*/ 3 w 1368"/>
                  <a:gd name="T97" fmla="*/ 1 h 173"/>
                  <a:gd name="T98" fmla="*/ 4 w 1368"/>
                  <a:gd name="T99" fmla="*/ 1 h 173"/>
                  <a:gd name="T100" fmla="*/ 5 w 1368"/>
                  <a:gd name="T101" fmla="*/ 1 h 173"/>
                  <a:gd name="T102" fmla="*/ 6 w 1368"/>
                  <a:gd name="T103" fmla="*/ 1 h 173"/>
                  <a:gd name="T104" fmla="*/ 7 w 1368"/>
                  <a:gd name="T105" fmla="*/ 1 h 173"/>
                  <a:gd name="T106" fmla="*/ 8 w 1368"/>
                  <a:gd name="T107" fmla="*/ 1 h 173"/>
                  <a:gd name="T108" fmla="*/ 9 w 1368"/>
                  <a:gd name="T109" fmla="*/ 1 h 173"/>
                  <a:gd name="T110" fmla="*/ 10 w 1368"/>
                  <a:gd name="T111" fmla="*/ 1 h 173"/>
                  <a:gd name="T112" fmla="*/ 11 w 1368"/>
                  <a:gd name="T113" fmla="*/ 1 h 173"/>
                  <a:gd name="T114" fmla="*/ 12 w 1368"/>
                  <a:gd name="T115" fmla="*/ 1 h 173"/>
                  <a:gd name="T116" fmla="*/ 12 w 1368"/>
                  <a:gd name="T117" fmla="*/ 1 h 173"/>
                  <a:gd name="T118" fmla="*/ 13 w 1368"/>
                  <a:gd name="T119" fmla="*/ 1 h 173"/>
                  <a:gd name="T120" fmla="*/ 13 w 1368"/>
                  <a:gd name="T121" fmla="*/ 1 h 1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68" h="173">
                    <a:moveTo>
                      <a:pt x="1368" y="87"/>
                    </a:moveTo>
                    <a:lnTo>
                      <a:pt x="1354" y="84"/>
                    </a:lnTo>
                    <a:lnTo>
                      <a:pt x="1313" y="78"/>
                    </a:lnTo>
                    <a:lnTo>
                      <a:pt x="1247" y="69"/>
                    </a:lnTo>
                    <a:lnTo>
                      <a:pt x="1160" y="57"/>
                    </a:lnTo>
                    <a:lnTo>
                      <a:pt x="1057" y="45"/>
                    </a:lnTo>
                    <a:lnTo>
                      <a:pt x="944" y="33"/>
                    </a:lnTo>
                    <a:lnTo>
                      <a:pt x="825" y="23"/>
                    </a:lnTo>
                    <a:lnTo>
                      <a:pt x="707" y="14"/>
                    </a:lnTo>
                    <a:lnTo>
                      <a:pt x="593" y="7"/>
                    </a:lnTo>
                    <a:lnTo>
                      <a:pt x="488" y="3"/>
                    </a:lnTo>
                    <a:lnTo>
                      <a:pt x="392" y="0"/>
                    </a:lnTo>
                    <a:lnTo>
                      <a:pt x="309" y="0"/>
                    </a:lnTo>
                    <a:lnTo>
                      <a:pt x="238" y="3"/>
                    </a:lnTo>
                    <a:lnTo>
                      <a:pt x="179" y="7"/>
                    </a:lnTo>
                    <a:lnTo>
                      <a:pt x="131" y="12"/>
                    </a:lnTo>
                    <a:lnTo>
                      <a:pt x="94" y="19"/>
                    </a:lnTo>
                    <a:lnTo>
                      <a:pt x="65" y="26"/>
                    </a:lnTo>
                    <a:lnTo>
                      <a:pt x="44" y="33"/>
                    </a:lnTo>
                    <a:lnTo>
                      <a:pt x="29" y="39"/>
                    </a:lnTo>
                    <a:lnTo>
                      <a:pt x="18" y="46"/>
                    </a:lnTo>
                    <a:lnTo>
                      <a:pt x="11" y="51"/>
                    </a:lnTo>
                    <a:lnTo>
                      <a:pt x="7" y="56"/>
                    </a:lnTo>
                    <a:lnTo>
                      <a:pt x="4" y="60"/>
                    </a:lnTo>
                    <a:lnTo>
                      <a:pt x="2" y="63"/>
                    </a:lnTo>
                    <a:lnTo>
                      <a:pt x="1" y="65"/>
                    </a:lnTo>
                    <a:lnTo>
                      <a:pt x="0" y="67"/>
                    </a:lnTo>
                    <a:lnTo>
                      <a:pt x="0" y="68"/>
                    </a:lnTo>
                    <a:lnTo>
                      <a:pt x="0" y="70"/>
                    </a:lnTo>
                    <a:lnTo>
                      <a:pt x="0" y="71"/>
                    </a:lnTo>
                    <a:lnTo>
                      <a:pt x="0" y="72"/>
                    </a:lnTo>
                    <a:lnTo>
                      <a:pt x="0" y="73"/>
                    </a:lnTo>
                    <a:lnTo>
                      <a:pt x="0" y="74"/>
                    </a:lnTo>
                    <a:lnTo>
                      <a:pt x="1" y="76"/>
                    </a:lnTo>
                    <a:lnTo>
                      <a:pt x="2" y="78"/>
                    </a:lnTo>
                    <a:lnTo>
                      <a:pt x="3" y="81"/>
                    </a:lnTo>
                    <a:lnTo>
                      <a:pt x="6" y="84"/>
                    </a:lnTo>
                    <a:lnTo>
                      <a:pt x="11" y="89"/>
                    </a:lnTo>
                    <a:lnTo>
                      <a:pt x="18" y="95"/>
                    </a:lnTo>
                    <a:lnTo>
                      <a:pt x="28" y="102"/>
                    </a:lnTo>
                    <a:lnTo>
                      <a:pt x="43" y="110"/>
                    </a:lnTo>
                    <a:lnTo>
                      <a:pt x="64" y="120"/>
                    </a:lnTo>
                    <a:lnTo>
                      <a:pt x="93" y="131"/>
                    </a:lnTo>
                    <a:lnTo>
                      <a:pt x="130" y="143"/>
                    </a:lnTo>
                    <a:lnTo>
                      <a:pt x="177" y="154"/>
                    </a:lnTo>
                    <a:lnTo>
                      <a:pt x="236" y="164"/>
                    </a:lnTo>
                    <a:lnTo>
                      <a:pt x="307" y="171"/>
                    </a:lnTo>
                    <a:lnTo>
                      <a:pt x="390" y="173"/>
                    </a:lnTo>
                    <a:lnTo>
                      <a:pt x="486" y="170"/>
                    </a:lnTo>
                    <a:lnTo>
                      <a:pt x="592" y="162"/>
                    </a:lnTo>
                    <a:lnTo>
                      <a:pt x="706" y="150"/>
                    </a:lnTo>
                    <a:lnTo>
                      <a:pt x="824" y="136"/>
                    </a:lnTo>
                    <a:lnTo>
                      <a:pt x="943" y="122"/>
                    </a:lnTo>
                    <a:lnTo>
                      <a:pt x="1056" y="110"/>
                    </a:lnTo>
                    <a:lnTo>
                      <a:pt x="1159" y="101"/>
                    </a:lnTo>
                    <a:lnTo>
                      <a:pt x="1246" y="94"/>
                    </a:lnTo>
                    <a:lnTo>
                      <a:pt x="1313" y="90"/>
                    </a:lnTo>
                    <a:lnTo>
                      <a:pt x="1354" y="87"/>
                    </a:lnTo>
                    <a:lnTo>
                      <a:pt x="1368" y="8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4" name="Freeform 150"/>
              <p:cNvSpPr>
                <a:spLocks/>
              </p:cNvSpPr>
              <p:nvPr/>
            </p:nvSpPr>
            <p:spPr bwMode="auto">
              <a:xfrm flipV="1">
                <a:off x="3781" y="3271"/>
                <a:ext cx="582" cy="71"/>
              </a:xfrm>
              <a:custGeom>
                <a:avLst/>
                <a:gdLst>
                  <a:gd name="T0" fmla="*/ 12 w 1265"/>
                  <a:gd name="T1" fmla="*/ 0 h 155"/>
                  <a:gd name="T2" fmla="*/ 12 w 1265"/>
                  <a:gd name="T3" fmla="*/ 0 h 155"/>
                  <a:gd name="T4" fmla="*/ 12 w 1265"/>
                  <a:gd name="T5" fmla="*/ 0 h 155"/>
                  <a:gd name="T6" fmla="*/ 11 w 1265"/>
                  <a:gd name="T7" fmla="*/ 0 h 155"/>
                  <a:gd name="T8" fmla="*/ 10 w 1265"/>
                  <a:gd name="T9" fmla="*/ 0 h 155"/>
                  <a:gd name="T10" fmla="*/ 9 w 1265"/>
                  <a:gd name="T11" fmla="*/ 0 h 155"/>
                  <a:gd name="T12" fmla="*/ 8 w 1265"/>
                  <a:gd name="T13" fmla="*/ 0 h 155"/>
                  <a:gd name="T14" fmla="*/ 7 w 1265"/>
                  <a:gd name="T15" fmla="*/ 0 h 155"/>
                  <a:gd name="T16" fmla="*/ 6 w 1265"/>
                  <a:gd name="T17" fmla="*/ 0 h 155"/>
                  <a:gd name="T18" fmla="*/ 5 w 1265"/>
                  <a:gd name="T19" fmla="*/ 0 h 155"/>
                  <a:gd name="T20" fmla="*/ 4 w 1265"/>
                  <a:gd name="T21" fmla="*/ 0 h 155"/>
                  <a:gd name="T22" fmla="*/ 3 w 1265"/>
                  <a:gd name="T23" fmla="*/ 0 h 155"/>
                  <a:gd name="T24" fmla="*/ 3 w 1265"/>
                  <a:gd name="T25" fmla="*/ 0 h 155"/>
                  <a:gd name="T26" fmla="*/ 2 w 1265"/>
                  <a:gd name="T27" fmla="*/ 0 h 155"/>
                  <a:gd name="T28" fmla="*/ 1 w 1265"/>
                  <a:gd name="T29" fmla="*/ 0 h 155"/>
                  <a:gd name="T30" fmla="*/ 1 w 1265"/>
                  <a:gd name="T31" fmla="*/ 0 h 155"/>
                  <a:gd name="T32" fmla="*/ 1 w 1265"/>
                  <a:gd name="T33" fmla="*/ 0 h 155"/>
                  <a:gd name="T34" fmla="*/ 0 w 1265"/>
                  <a:gd name="T35" fmla="*/ 0 h 155"/>
                  <a:gd name="T36" fmla="*/ 0 w 1265"/>
                  <a:gd name="T37" fmla="*/ 0 h 155"/>
                  <a:gd name="T38" fmla="*/ 0 w 1265"/>
                  <a:gd name="T39" fmla="*/ 0 h 155"/>
                  <a:gd name="T40" fmla="*/ 0 w 1265"/>
                  <a:gd name="T41" fmla="*/ 0 h 155"/>
                  <a:gd name="T42" fmla="*/ 0 w 1265"/>
                  <a:gd name="T43" fmla="*/ 0 h 155"/>
                  <a:gd name="T44" fmla="*/ 0 w 1265"/>
                  <a:gd name="T45" fmla="*/ 0 h 155"/>
                  <a:gd name="T46" fmla="*/ 0 w 1265"/>
                  <a:gd name="T47" fmla="*/ 0 h 155"/>
                  <a:gd name="T48" fmla="*/ 0 w 1265"/>
                  <a:gd name="T49" fmla="*/ 0 h 155"/>
                  <a:gd name="T50" fmla="*/ 0 w 1265"/>
                  <a:gd name="T51" fmla="*/ 0 h 155"/>
                  <a:gd name="T52" fmla="*/ 0 w 1265"/>
                  <a:gd name="T53" fmla="*/ 0 h 155"/>
                  <a:gd name="T54" fmla="*/ 0 w 1265"/>
                  <a:gd name="T55" fmla="*/ 0 h 155"/>
                  <a:gd name="T56" fmla="*/ 0 w 1265"/>
                  <a:gd name="T57" fmla="*/ 0 h 155"/>
                  <a:gd name="T58" fmla="*/ 0 w 1265"/>
                  <a:gd name="T59" fmla="*/ 0 h 155"/>
                  <a:gd name="T60" fmla="*/ 0 w 1265"/>
                  <a:gd name="T61" fmla="*/ 0 h 155"/>
                  <a:gd name="T62" fmla="*/ 0 w 1265"/>
                  <a:gd name="T63" fmla="*/ 0 h 155"/>
                  <a:gd name="T64" fmla="*/ 0 w 1265"/>
                  <a:gd name="T65" fmla="*/ 0 h 155"/>
                  <a:gd name="T66" fmla="*/ 0 w 1265"/>
                  <a:gd name="T67" fmla="*/ 0 h 155"/>
                  <a:gd name="T68" fmla="*/ 0 w 1265"/>
                  <a:gd name="T69" fmla="*/ 0 h 155"/>
                  <a:gd name="T70" fmla="*/ 0 w 1265"/>
                  <a:gd name="T71" fmla="*/ 0 h 155"/>
                  <a:gd name="T72" fmla="*/ 0 w 1265"/>
                  <a:gd name="T73" fmla="*/ 0 h 155"/>
                  <a:gd name="T74" fmla="*/ 0 w 1265"/>
                  <a:gd name="T75" fmla="*/ 0 h 155"/>
                  <a:gd name="T76" fmla="*/ 0 w 1265"/>
                  <a:gd name="T77" fmla="*/ 0 h 155"/>
                  <a:gd name="T78" fmla="*/ 0 w 1265"/>
                  <a:gd name="T79" fmla="*/ 0 h 155"/>
                  <a:gd name="T80" fmla="*/ 0 w 1265"/>
                  <a:gd name="T81" fmla="*/ 1 h 155"/>
                  <a:gd name="T82" fmla="*/ 0 w 1265"/>
                  <a:gd name="T83" fmla="*/ 1 h 155"/>
                  <a:gd name="T84" fmla="*/ 0 w 1265"/>
                  <a:gd name="T85" fmla="*/ 1 h 155"/>
                  <a:gd name="T86" fmla="*/ 0 w 1265"/>
                  <a:gd name="T87" fmla="*/ 1 h 155"/>
                  <a:gd name="T88" fmla="*/ 1 w 1265"/>
                  <a:gd name="T89" fmla="*/ 1 h 155"/>
                  <a:gd name="T90" fmla="*/ 1 w 1265"/>
                  <a:gd name="T91" fmla="*/ 1 h 155"/>
                  <a:gd name="T92" fmla="*/ 1 w 1265"/>
                  <a:gd name="T93" fmla="*/ 1 h 155"/>
                  <a:gd name="T94" fmla="*/ 2 w 1265"/>
                  <a:gd name="T95" fmla="*/ 1 h 155"/>
                  <a:gd name="T96" fmla="*/ 3 w 1265"/>
                  <a:gd name="T97" fmla="*/ 1 h 155"/>
                  <a:gd name="T98" fmla="*/ 3 w 1265"/>
                  <a:gd name="T99" fmla="*/ 1 h 155"/>
                  <a:gd name="T100" fmla="*/ 4 w 1265"/>
                  <a:gd name="T101" fmla="*/ 1 h 155"/>
                  <a:gd name="T102" fmla="*/ 5 w 1265"/>
                  <a:gd name="T103" fmla="*/ 1 h 155"/>
                  <a:gd name="T104" fmla="*/ 6 w 1265"/>
                  <a:gd name="T105" fmla="*/ 1 h 155"/>
                  <a:gd name="T106" fmla="*/ 7 w 1265"/>
                  <a:gd name="T107" fmla="*/ 1 h 155"/>
                  <a:gd name="T108" fmla="*/ 8 w 1265"/>
                  <a:gd name="T109" fmla="*/ 1 h 155"/>
                  <a:gd name="T110" fmla="*/ 9 w 1265"/>
                  <a:gd name="T111" fmla="*/ 1 h 155"/>
                  <a:gd name="T112" fmla="*/ 10 w 1265"/>
                  <a:gd name="T113" fmla="*/ 1 h 155"/>
                  <a:gd name="T114" fmla="*/ 11 w 1265"/>
                  <a:gd name="T115" fmla="*/ 1 h 155"/>
                  <a:gd name="T116" fmla="*/ 12 w 1265"/>
                  <a:gd name="T117" fmla="*/ 1 h 155"/>
                  <a:gd name="T118" fmla="*/ 12 w 1265"/>
                  <a:gd name="T119" fmla="*/ 1 h 155"/>
                  <a:gd name="T120" fmla="*/ 12 w 1265"/>
                  <a:gd name="T121" fmla="*/ 0 h 1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5" h="155">
                    <a:moveTo>
                      <a:pt x="1265" y="79"/>
                    </a:moveTo>
                    <a:lnTo>
                      <a:pt x="1252" y="77"/>
                    </a:lnTo>
                    <a:lnTo>
                      <a:pt x="1213" y="72"/>
                    </a:lnTo>
                    <a:lnTo>
                      <a:pt x="1152" y="64"/>
                    </a:lnTo>
                    <a:lnTo>
                      <a:pt x="1072" y="54"/>
                    </a:lnTo>
                    <a:lnTo>
                      <a:pt x="977" y="43"/>
                    </a:lnTo>
                    <a:lnTo>
                      <a:pt x="872" y="32"/>
                    </a:lnTo>
                    <a:lnTo>
                      <a:pt x="763" y="23"/>
                    </a:lnTo>
                    <a:lnTo>
                      <a:pt x="654" y="14"/>
                    </a:lnTo>
                    <a:lnTo>
                      <a:pt x="548" y="8"/>
                    </a:lnTo>
                    <a:lnTo>
                      <a:pt x="451" y="3"/>
                    </a:lnTo>
                    <a:lnTo>
                      <a:pt x="362" y="0"/>
                    </a:lnTo>
                    <a:lnTo>
                      <a:pt x="285" y="0"/>
                    </a:lnTo>
                    <a:lnTo>
                      <a:pt x="220" y="2"/>
                    </a:lnTo>
                    <a:lnTo>
                      <a:pt x="165" y="5"/>
                    </a:lnTo>
                    <a:lnTo>
                      <a:pt x="121" y="10"/>
                    </a:lnTo>
                    <a:lnTo>
                      <a:pt x="87" y="15"/>
                    </a:lnTo>
                    <a:lnTo>
                      <a:pt x="60" y="21"/>
                    </a:lnTo>
                    <a:lnTo>
                      <a:pt x="41" y="27"/>
                    </a:lnTo>
                    <a:lnTo>
                      <a:pt x="27" y="33"/>
                    </a:lnTo>
                    <a:lnTo>
                      <a:pt x="17" y="38"/>
                    </a:lnTo>
                    <a:lnTo>
                      <a:pt x="10" y="43"/>
                    </a:lnTo>
                    <a:lnTo>
                      <a:pt x="6" y="47"/>
                    </a:lnTo>
                    <a:lnTo>
                      <a:pt x="3" y="51"/>
                    </a:lnTo>
                    <a:lnTo>
                      <a:pt x="1" y="53"/>
                    </a:lnTo>
                    <a:lnTo>
                      <a:pt x="1" y="56"/>
                    </a:lnTo>
                    <a:lnTo>
                      <a:pt x="0" y="57"/>
                    </a:lnTo>
                    <a:lnTo>
                      <a:pt x="0" y="59"/>
                    </a:lnTo>
                    <a:lnTo>
                      <a:pt x="0" y="60"/>
                    </a:lnTo>
                    <a:lnTo>
                      <a:pt x="0" y="61"/>
                    </a:lnTo>
                    <a:lnTo>
                      <a:pt x="0" y="62"/>
                    </a:lnTo>
                    <a:lnTo>
                      <a:pt x="0" y="63"/>
                    </a:lnTo>
                    <a:lnTo>
                      <a:pt x="0" y="64"/>
                    </a:lnTo>
                    <a:lnTo>
                      <a:pt x="0" y="65"/>
                    </a:lnTo>
                    <a:lnTo>
                      <a:pt x="1" y="67"/>
                    </a:lnTo>
                    <a:lnTo>
                      <a:pt x="3" y="70"/>
                    </a:lnTo>
                    <a:lnTo>
                      <a:pt x="5" y="73"/>
                    </a:lnTo>
                    <a:lnTo>
                      <a:pt x="10" y="77"/>
                    </a:lnTo>
                    <a:lnTo>
                      <a:pt x="16" y="82"/>
                    </a:lnTo>
                    <a:lnTo>
                      <a:pt x="26" y="89"/>
                    </a:lnTo>
                    <a:lnTo>
                      <a:pt x="40" y="97"/>
                    </a:lnTo>
                    <a:lnTo>
                      <a:pt x="59" y="105"/>
                    </a:lnTo>
                    <a:lnTo>
                      <a:pt x="85" y="116"/>
                    </a:lnTo>
                    <a:lnTo>
                      <a:pt x="119" y="126"/>
                    </a:lnTo>
                    <a:lnTo>
                      <a:pt x="163" y="137"/>
                    </a:lnTo>
                    <a:lnTo>
                      <a:pt x="217" y="146"/>
                    </a:lnTo>
                    <a:lnTo>
                      <a:pt x="283" y="153"/>
                    </a:lnTo>
                    <a:lnTo>
                      <a:pt x="360" y="155"/>
                    </a:lnTo>
                    <a:lnTo>
                      <a:pt x="448" y="153"/>
                    </a:lnTo>
                    <a:lnTo>
                      <a:pt x="546" y="146"/>
                    </a:lnTo>
                    <a:lnTo>
                      <a:pt x="652" y="135"/>
                    </a:lnTo>
                    <a:lnTo>
                      <a:pt x="761" y="123"/>
                    </a:lnTo>
                    <a:lnTo>
                      <a:pt x="871" y="110"/>
                    </a:lnTo>
                    <a:lnTo>
                      <a:pt x="976" y="100"/>
                    </a:lnTo>
                    <a:lnTo>
                      <a:pt x="1072" y="92"/>
                    </a:lnTo>
                    <a:lnTo>
                      <a:pt x="1152" y="86"/>
                    </a:lnTo>
                    <a:lnTo>
                      <a:pt x="1213" y="82"/>
                    </a:lnTo>
                    <a:lnTo>
                      <a:pt x="1252" y="80"/>
                    </a:lnTo>
                    <a:lnTo>
                      <a:pt x="1265" y="7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5" name="Freeform 151"/>
              <p:cNvSpPr>
                <a:spLocks/>
              </p:cNvSpPr>
              <p:nvPr/>
            </p:nvSpPr>
            <p:spPr bwMode="auto">
              <a:xfrm flipV="1">
                <a:off x="3816" y="3269"/>
                <a:ext cx="548" cy="66"/>
              </a:xfrm>
              <a:custGeom>
                <a:avLst/>
                <a:gdLst>
                  <a:gd name="T0" fmla="*/ 11 w 1190"/>
                  <a:gd name="T1" fmla="*/ 0 h 143"/>
                  <a:gd name="T2" fmla="*/ 11 w 1190"/>
                  <a:gd name="T3" fmla="*/ 0 h 143"/>
                  <a:gd name="T4" fmla="*/ 11 w 1190"/>
                  <a:gd name="T5" fmla="*/ 0 h 143"/>
                  <a:gd name="T6" fmla="*/ 11 w 1190"/>
                  <a:gd name="T7" fmla="*/ 0 h 143"/>
                  <a:gd name="T8" fmla="*/ 10 w 1190"/>
                  <a:gd name="T9" fmla="*/ 0 h 143"/>
                  <a:gd name="T10" fmla="*/ 9 w 1190"/>
                  <a:gd name="T11" fmla="*/ 0 h 143"/>
                  <a:gd name="T12" fmla="*/ 8 w 1190"/>
                  <a:gd name="T13" fmla="*/ 0 h 143"/>
                  <a:gd name="T14" fmla="*/ 7 w 1190"/>
                  <a:gd name="T15" fmla="*/ 0 h 143"/>
                  <a:gd name="T16" fmla="*/ 6 w 1190"/>
                  <a:gd name="T17" fmla="*/ 0 h 143"/>
                  <a:gd name="T18" fmla="*/ 5 w 1190"/>
                  <a:gd name="T19" fmla="*/ 0 h 143"/>
                  <a:gd name="T20" fmla="*/ 4 w 1190"/>
                  <a:gd name="T21" fmla="*/ 0 h 143"/>
                  <a:gd name="T22" fmla="*/ 3 w 1190"/>
                  <a:gd name="T23" fmla="*/ 0 h 143"/>
                  <a:gd name="T24" fmla="*/ 3 w 1190"/>
                  <a:gd name="T25" fmla="*/ 0 h 143"/>
                  <a:gd name="T26" fmla="*/ 2 w 1190"/>
                  <a:gd name="T27" fmla="*/ 0 h 143"/>
                  <a:gd name="T28" fmla="*/ 1 w 1190"/>
                  <a:gd name="T29" fmla="*/ 0 h 143"/>
                  <a:gd name="T30" fmla="*/ 1 w 1190"/>
                  <a:gd name="T31" fmla="*/ 0 h 143"/>
                  <a:gd name="T32" fmla="*/ 1 w 1190"/>
                  <a:gd name="T33" fmla="*/ 0 h 143"/>
                  <a:gd name="T34" fmla="*/ 0 w 1190"/>
                  <a:gd name="T35" fmla="*/ 0 h 143"/>
                  <a:gd name="T36" fmla="*/ 0 w 1190"/>
                  <a:gd name="T37" fmla="*/ 0 h 143"/>
                  <a:gd name="T38" fmla="*/ 0 w 1190"/>
                  <a:gd name="T39" fmla="*/ 0 h 143"/>
                  <a:gd name="T40" fmla="*/ 0 w 1190"/>
                  <a:gd name="T41" fmla="*/ 0 h 143"/>
                  <a:gd name="T42" fmla="*/ 0 w 1190"/>
                  <a:gd name="T43" fmla="*/ 0 h 143"/>
                  <a:gd name="T44" fmla="*/ 0 w 1190"/>
                  <a:gd name="T45" fmla="*/ 0 h 143"/>
                  <a:gd name="T46" fmla="*/ 0 w 1190"/>
                  <a:gd name="T47" fmla="*/ 0 h 143"/>
                  <a:gd name="T48" fmla="*/ 0 w 1190"/>
                  <a:gd name="T49" fmla="*/ 0 h 143"/>
                  <a:gd name="T50" fmla="*/ 0 w 1190"/>
                  <a:gd name="T51" fmla="*/ 0 h 143"/>
                  <a:gd name="T52" fmla="*/ 0 w 1190"/>
                  <a:gd name="T53" fmla="*/ 0 h 143"/>
                  <a:gd name="T54" fmla="*/ 0 w 1190"/>
                  <a:gd name="T55" fmla="*/ 0 h 143"/>
                  <a:gd name="T56" fmla="*/ 0 w 1190"/>
                  <a:gd name="T57" fmla="*/ 0 h 143"/>
                  <a:gd name="T58" fmla="*/ 0 w 1190"/>
                  <a:gd name="T59" fmla="*/ 0 h 143"/>
                  <a:gd name="T60" fmla="*/ 0 w 1190"/>
                  <a:gd name="T61" fmla="*/ 0 h 143"/>
                  <a:gd name="T62" fmla="*/ 0 w 1190"/>
                  <a:gd name="T63" fmla="*/ 0 h 143"/>
                  <a:gd name="T64" fmla="*/ 0 w 1190"/>
                  <a:gd name="T65" fmla="*/ 0 h 143"/>
                  <a:gd name="T66" fmla="*/ 0 w 1190"/>
                  <a:gd name="T67" fmla="*/ 0 h 143"/>
                  <a:gd name="T68" fmla="*/ 0 w 1190"/>
                  <a:gd name="T69" fmla="*/ 0 h 143"/>
                  <a:gd name="T70" fmla="*/ 0 w 1190"/>
                  <a:gd name="T71" fmla="*/ 0 h 143"/>
                  <a:gd name="T72" fmla="*/ 0 w 1190"/>
                  <a:gd name="T73" fmla="*/ 0 h 143"/>
                  <a:gd name="T74" fmla="*/ 0 w 1190"/>
                  <a:gd name="T75" fmla="*/ 0 h 143"/>
                  <a:gd name="T76" fmla="*/ 0 w 1190"/>
                  <a:gd name="T77" fmla="*/ 0 h 143"/>
                  <a:gd name="T78" fmla="*/ 0 w 1190"/>
                  <a:gd name="T79" fmla="*/ 0 h 143"/>
                  <a:gd name="T80" fmla="*/ 0 w 1190"/>
                  <a:gd name="T81" fmla="*/ 0 h 143"/>
                  <a:gd name="T82" fmla="*/ 0 w 1190"/>
                  <a:gd name="T83" fmla="*/ 1 h 143"/>
                  <a:gd name="T84" fmla="*/ 0 w 1190"/>
                  <a:gd name="T85" fmla="*/ 1 h 143"/>
                  <a:gd name="T86" fmla="*/ 0 w 1190"/>
                  <a:gd name="T87" fmla="*/ 1 h 143"/>
                  <a:gd name="T88" fmla="*/ 1 w 1190"/>
                  <a:gd name="T89" fmla="*/ 1 h 143"/>
                  <a:gd name="T90" fmla="*/ 1 w 1190"/>
                  <a:gd name="T91" fmla="*/ 1 h 143"/>
                  <a:gd name="T92" fmla="*/ 1 w 1190"/>
                  <a:gd name="T93" fmla="*/ 1 h 143"/>
                  <a:gd name="T94" fmla="*/ 2 w 1190"/>
                  <a:gd name="T95" fmla="*/ 1 h 143"/>
                  <a:gd name="T96" fmla="*/ 3 w 1190"/>
                  <a:gd name="T97" fmla="*/ 1 h 143"/>
                  <a:gd name="T98" fmla="*/ 3 w 1190"/>
                  <a:gd name="T99" fmla="*/ 1 h 143"/>
                  <a:gd name="T100" fmla="*/ 4 w 1190"/>
                  <a:gd name="T101" fmla="*/ 1 h 143"/>
                  <a:gd name="T102" fmla="*/ 5 w 1190"/>
                  <a:gd name="T103" fmla="*/ 1 h 143"/>
                  <a:gd name="T104" fmla="*/ 6 w 1190"/>
                  <a:gd name="T105" fmla="*/ 1 h 143"/>
                  <a:gd name="T106" fmla="*/ 7 w 1190"/>
                  <a:gd name="T107" fmla="*/ 1 h 143"/>
                  <a:gd name="T108" fmla="*/ 8 w 1190"/>
                  <a:gd name="T109" fmla="*/ 1 h 143"/>
                  <a:gd name="T110" fmla="*/ 9 w 1190"/>
                  <a:gd name="T111" fmla="*/ 1 h 143"/>
                  <a:gd name="T112" fmla="*/ 10 w 1190"/>
                  <a:gd name="T113" fmla="*/ 1 h 143"/>
                  <a:gd name="T114" fmla="*/ 11 w 1190"/>
                  <a:gd name="T115" fmla="*/ 1 h 143"/>
                  <a:gd name="T116" fmla="*/ 11 w 1190"/>
                  <a:gd name="T117" fmla="*/ 1 h 143"/>
                  <a:gd name="T118" fmla="*/ 11 w 1190"/>
                  <a:gd name="T119" fmla="*/ 0 h 143"/>
                  <a:gd name="T120" fmla="*/ 11 w 1190"/>
                  <a:gd name="T121" fmla="*/ 0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90" h="143">
                    <a:moveTo>
                      <a:pt x="1190" y="75"/>
                    </a:moveTo>
                    <a:lnTo>
                      <a:pt x="1177" y="73"/>
                    </a:lnTo>
                    <a:lnTo>
                      <a:pt x="1141" y="69"/>
                    </a:lnTo>
                    <a:lnTo>
                      <a:pt x="1084" y="61"/>
                    </a:lnTo>
                    <a:lnTo>
                      <a:pt x="1009" y="52"/>
                    </a:lnTo>
                    <a:lnTo>
                      <a:pt x="919" y="43"/>
                    </a:lnTo>
                    <a:lnTo>
                      <a:pt x="821" y="33"/>
                    </a:lnTo>
                    <a:lnTo>
                      <a:pt x="718" y="24"/>
                    </a:lnTo>
                    <a:lnTo>
                      <a:pt x="615" y="16"/>
                    </a:lnTo>
                    <a:lnTo>
                      <a:pt x="516" y="9"/>
                    </a:lnTo>
                    <a:lnTo>
                      <a:pt x="425" y="4"/>
                    </a:lnTo>
                    <a:lnTo>
                      <a:pt x="342" y="1"/>
                    </a:lnTo>
                    <a:lnTo>
                      <a:pt x="269" y="0"/>
                    </a:lnTo>
                    <a:lnTo>
                      <a:pt x="207" y="1"/>
                    </a:lnTo>
                    <a:lnTo>
                      <a:pt x="156" y="4"/>
                    </a:lnTo>
                    <a:lnTo>
                      <a:pt x="115" y="8"/>
                    </a:lnTo>
                    <a:lnTo>
                      <a:pt x="82" y="13"/>
                    </a:lnTo>
                    <a:lnTo>
                      <a:pt x="58" y="18"/>
                    </a:lnTo>
                    <a:lnTo>
                      <a:pt x="39" y="24"/>
                    </a:lnTo>
                    <a:lnTo>
                      <a:pt x="26" y="29"/>
                    </a:lnTo>
                    <a:lnTo>
                      <a:pt x="17" y="33"/>
                    </a:lnTo>
                    <a:lnTo>
                      <a:pt x="10" y="38"/>
                    </a:lnTo>
                    <a:lnTo>
                      <a:pt x="6" y="41"/>
                    </a:lnTo>
                    <a:lnTo>
                      <a:pt x="4" y="44"/>
                    </a:lnTo>
                    <a:lnTo>
                      <a:pt x="2" y="47"/>
                    </a:lnTo>
                    <a:lnTo>
                      <a:pt x="1" y="49"/>
                    </a:lnTo>
                    <a:lnTo>
                      <a:pt x="1" y="50"/>
                    </a:lnTo>
                    <a:lnTo>
                      <a:pt x="1" y="51"/>
                    </a:lnTo>
                    <a:lnTo>
                      <a:pt x="1" y="52"/>
                    </a:lnTo>
                    <a:lnTo>
                      <a:pt x="0" y="53"/>
                    </a:lnTo>
                    <a:lnTo>
                      <a:pt x="0" y="54"/>
                    </a:lnTo>
                    <a:lnTo>
                      <a:pt x="1" y="55"/>
                    </a:lnTo>
                    <a:lnTo>
                      <a:pt x="1" y="56"/>
                    </a:lnTo>
                    <a:lnTo>
                      <a:pt x="1" y="57"/>
                    </a:lnTo>
                    <a:lnTo>
                      <a:pt x="2" y="59"/>
                    </a:lnTo>
                    <a:lnTo>
                      <a:pt x="3" y="62"/>
                    </a:lnTo>
                    <a:lnTo>
                      <a:pt x="6" y="65"/>
                    </a:lnTo>
                    <a:lnTo>
                      <a:pt x="10" y="69"/>
                    </a:lnTo>
                    <a:lnTo>
                      <a:pt x="16" y="73"/>
                    </a:lnTo>
                    <a:lnTo>
                      <a:pt x="25" y="79"/>
                    </a:lnTo>
                    <a:lnTo>
                      <a:pt x="38" y="87"/>
                    </a:lnTo>
                    <a:lnTo>
                      <a:pt x="56" y="95"/>
                    </a:lnTo>
                    <a:lnTo>
                      <a:pt x="81" y="104"/>
                    </a:lnTo>
                    <a:lnTo>
                      <a:pt x="113" y="114"/>
                    </a:lnTo>
                    <a:lnTo>
                      <a:pt x="154" y="124"/>
                    </a:lnTo>
                    <a:lnTo>
                      <a:pt x="205" y="133"/>
                    </a:lnTo>
                    <a:lnTo>
                      <a:pt x="267" y="140"/>
                    </a:lnTo>
                    <a:lnTo>
                      <a:pt x="339" y="143"/>
                    </a:lnTo>
                    <a:lnTo>
                      <a:pt x="422" y="141"/>
                    </a:lnTo>
                    <a:lnTo>
                      <a:pt x="514" y="135"/>
                    </a:lnTo>
                    <a:lnTo>
                      <a:pt x="613" y="125"/>
                    </a:lnTo>
                    <a:lnTo>
                      <a:pt x="716" y="114"/>
                    </a:lnTo>
                    <a:lnTo>
                      <a:pt x="820" y="103"/>
                    </a:lnTo>
                    <a:lnTo>
                      <a:pt x="918" y="93"/>
                    </a:lnTo>
                    <a:lnTo>
                      <a:pt x="1008" y="86"/>
                    </a:lnTo>
                    <a:lnTo>
                      <a:pt x="1084" y="80"/>
                    </a:lnTo>
                    <a:lnTo>
                      <a:pt x="1141" y="77"/>
                    </a:lnTo>
                    <a:lnTo>
                      <a:pt x="1177" y="75"/>
                    </a:lnTo>
                    <a:lnTo>
                      <a:pt x="1190" y="7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6" name="Freeform 152"/>
              <p:cNvSpPr>
                <a:spLocks/>
              </p:cNvSpPr>
              <p:nvPr/>
            </p:nvSpPr>
            <p:spPr bwMode="auto">
              <a:xfrm flipV="1">
                <a:off x="3854" y="3267"/>
                <a:ext cx="521" cy="62"/>
              </a:xfrm>
              <a:custGeom>
                <a:avLst/>
                <a:gdLst>
                  <a:gd name="T0" fmla="*/ 11 w 1132"/>
                  <a:gd name="T1" fmla="*/ 0 h 133"/>
                  <a:gd name="T2" fmla="*/ 11 w 1132"/>
                  <a:gd name="T3" fmla="*/ 0 h 133"/>
                  <a:gd name="T4" fmla="*/ 11 w 1132"/>
                  <a:gd name="T5" fmla="*/ 0 h 133"/>
                  <a:gd name="T6" fmla="*/ 10 w 1132"/>
                  <a:gd name="T7" fmla="*/ 0 h 133"/>
                  <a:gd name="T8" fmla="*/ 9 w 1132"/>
                  <a:gd name="T9" fmla="*/ 0 h 133"/>
                  <a:gd name="T10" fmla="*/ 8 w 1132"/>
                  <a:gd name="T11" fmla="*/ 0 h 133"/>
                  <a:gd name="T12" fmla="*/ 7 w 1132"/>
                  <a:gd name="T13" fmla="*/ 0 h 133"/>
                  <a:gd name="T14" fmla="*/ 6 w 1132"/>
                  <a:gd name="T15" fmla="*/ 0 h 133"/>
                  <a:gd name="T16" fmla="*/ 6 w 1132"/>
                  <a:gd name="T17" fmla="*/ 0 h 133"/>
                  <a:gd name="T18" fmla="*/ 5 w 1132"/>
                  <a:gd name="T19" fmla="*/ 0 h 133"/>
                  <a:gd name="T20" fmla="*/ 4 w 1132"/>
                  <a:gd name="T21" fmla="*/ 0 h 133"/>
                  <a:gd name="T22" fmla="*/ 3 w 1132"/>
                  <a:gd name="T23" fmla="*/ 0 h 133"/>
                  <a:gd name="T24" fmla="*/ 3 w 1132"/>
                  <a:gd name="T25" fmla="*/ 0 h 133"/>
                  <a:gd name="T26" fmla="*/ 2 w 1132"/>
                  <a:gd name="T27" fmla="*/ 0 h 133"/>
                  <a:gd name="T28" fmla="*/ 1 w 1132"/>
                  <a:gd name="T29" fmla="*/ 0 h 133"/>
                  <a:gd name="T30" fmla="*/ 1 w 1132"/>
                  <a:gd name="T31" fmla="*/ 0 h 133"/>
                  <a:gd name="T32" fmla="*/ 1 w 1132"/>
                  <a:gd name="T33" fmla="*/ 0 h 133"/>
                  <a:gd name="T34" fmla="*/ 0 w 1132"/>
                  <a:gd name="T35" fmla="*/ 0 h 133"/>
                  <a:gd name="T36" fmla="*/ 0 w 1132"/>
                  <a:gd name="T37" fmla="*/ 0 h 133"/>
                  <a:gd name="T38" fmla="*/ 0 w 1132"/>
                  <a:gd name="T39" fmla="*/ 0 h 133"/>
                  <a:gd name="T40" fmla="*/ 0 w 1132"/>
                  <a:gd name="T41" fmla="*/ 0 h 133"/>
                  <a:gd name="T42" fmla="*/ 0 w 1132"/>
                  <a:gd name="T43" fmla="*/ 0 h 133"/>
                  <a:gd name="T44" fmla="*/ 0 w 1132"/>
                  <a:gd name="T45" fmla="*/ 0 h 133"/>
                  <a:gd name="T46" fmla="*/ 0 w 1132"/>
                  <a:gd name="T47" fmla="*/ 0 h 133"/>
                  <a:gd name="T48" fmla="*/ 0 w 1132"/>
                  <a:gd name="T49" fmla="*/ 0 h 133"/>
                  <a:gd name="T50" fmla="*/ 0 w 1132"/>
                  <a:gd name="T51" fmla="*/ 0 h 133"/>
                  <a:gd name="T52" fmla="*/ 0 w 1132"/>
                  <a:gd name="T53" fmla="*/ 0 h 133"/>
                  <a:gd name="T54" fmla="*/ 0 w 1132"/>
                  <a:gd name="T55" fmla="*/ 0 h 133"/>
                  <a:gd name="T56" fmla="*/ 0 w 1132"/>
                  <a:gd name="T57" fmla="*/ 0 h 133"/>
                  <a:gd name="T58" fmla="*/ 0 w 1132"/>
                  <a:gd name="T59" fmla="*/ 0 h 133"/>
                  <a:gd name="T60" fmla="*/ 0 w 1132"/>
                  <a:gd name="T61" fmla="*/ 0 h 133"/>
                  <a:gd name="T62" fmla="*/ 0 w 1132"/>
                  <a:gd name="T63" fmla="*/ 0 h 133"/>
                  <a:gd name="T64" fmla="*/ 0 w 1132"/>
                  <a:gd name="T65" fmla="*/ 0 h 133"/>
                  <a:gd name="T66" fmla="*/ 0 w 1132"/>
                  <a:gd name="T67" fmla="*/ 0 h 133"/>
                  <a:gd name="T68" fmla="*/ 0 w 1132"/>
                  <a:gd name="T69" fmla="*/ 0 h 133"/>
                  <a:gd name="T70" fmla="*/ 0 w 1132"/>
                  <a:gd name="T71" fmla="*/ 0 h 133"/>
                  <a:gd name="T72" fmla="*/ 0 w 1132"/>
                  <a:gd name="T73" fmla="*/ 0 h 133"/>
                  <a:gd name="T74" fmla="*/ 0 w 1132"/>
                  <a:gd name="T75" fmla="*/ 0 h 133"/>
                  <a:gd name="T76" fmla="*/ 0 w 1132"/>
                  <a:gd name="T77" fmla="*/ 0 h 133"/>
                  <a:gd name="T78" fmla="*/ 0 w 1132"/>
                  <a:gd name="T79" fmla="*/ 0 h 133"/>
                  <a:gd name="T80" fmla="*/ 0 w 1132"/>
                  <a:gd name="T81" fmla="*/ 0 h 133"/>
                  <a:gd name="T82" fmla="*/ 0 w 1132"/>
                  <a:gd name="T83" fmla="*/ 0 h 133"/>
                  <a:gd name="T84" fmla="*/ 0 w 1132"/>
                  <a:gd name="T85" fmla="*/ 1 h 133"/>
                  <a:gd name="T86" fmla="*/ 0 w 1132"/>
                  <a:gd name="T87" fmla="*/ 1 h 133"/>
                  <a:gd name="T88" fmla="*/ 0 w 1132"/>
                  <a:gd name="T89" fmla="*/ 1 h 133"/>
                  <a:gd name="T90" fmla="*/ 1 w 1132"/>
                  <a:gd name="T91" fmla="*/ 1 h 133"/>
                  <a:gd name="T92" fmla="*/ 1 w 1132"/>
                  <a:gd name="T93" fmla="*/ 1 h 133"/>
                  <a:gd name="T94" fmla="*/ 2 w 1132"/>
                  <a:gd name="T95" fmla="*/ 1 h 133"/>
                  <a:gd name="T96" fmla="*/ 2 w 1132"/>
                  <a:gd name="T97" fmla="*/ 1 h 133"/>
                  <a:gd name="T98" fmla="*/ 3 w 1132"/>
                  <a:gd name="T99" fmla="*/ 1 h 133"/>
                  <a:gd name="T100" fmla="*/ 4 w 1132"/>
                  <a:gd name="T101" fmla="*/ 1 h 133"/>
                  <a:gd name="T102" fmla="*/ 5 w 1132"/>
                  <a:gd name="T103" fmla="*/ 1 h 133"/>
                  <a:gd name="T104" fmla="*/ 6 w 1132"/>
                  <a:gd name="T105" fmla="*/ 1 h 133"/>
                  <a:gd name="T106" fmla="*/ 6 w 1132"/>
                  <a:gd name="T107" fmla="*/ 1 h 133"/>
                  <a:gd name="T108" fmla="*/ 7 w 1132"/>
                  <a:gd name="T109" fmla="*/ 1 h 133"/>
                  <a:gd name="T110" fmla="*/ 8 w 1132"/>
                  <a:gd name="T111" fmla="*/ 1 h 133"/>
                  <a:gd name="T112" fmla="*/ 9 w 1132"/>
                  <a:gd name="T113" fmla="*/ 1 h 133"/>
                  <a:gd name="T114" fmla="*/ 10 w 1132"/>
                  <a:gd name="T115" fmla="*/ 1 h 133"/>
                  <a:gd name="T116" fmla="*/ 11 w 1132"/>
                  <a:gd name="T117" fmla="*/ 0 h 133"/>
                  <a:gd name="T118" fmla="*/ 11 w 1132"/>
                  <a:gd name="T119" fmla="*/ 0 h 133"/>
                  <a:gd name="T120" fmla="*/ 11 w 1132"/>
                  <a:gd name="T121" fmla="*/ 0 h 1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32" h="133">
                    <a:moveTo>
                      <a:pt x="1132" y="72"/>
                    </a:moveTo>
                    <a:lnTo>
                      <a:pt x="1120" y="71"/>
                    </a:lnTo>
                    <a:lnTo>
                      <a:pt x="1086" y="67"/>
                    </a:lnTo>
                    <a:lnTo>
                      <a:pt x="1031" y="60"/>
                    </a:lnTo>
                    <a:lnTo>
                      <a:pt x="960" y="52"/>
                    </a:lnTo>
                    <a:lnTo>
                      <a:pt x="875" y="43"/>
                    </a:lnTo>
                    <a:lnTo>
                      <a:pt x="781" y="34"/>
                    </a:lnTo>
                    <a:lnTo>
                      <a:pt x="683" y="25"/>
                    </a:lnTo>
                    <a:lnTo>
                      <a:pt x="585" y="17"/>
                    </a:lnTo>
                    <a:lnTo>
                      <a:pt x="491" y="10"/>
                    </a:lnTo>
                    <a:lnTo>
                      <a:pt x="404" y="5"/>
                    </a:lnTo>
                    <a:lnTo>
                      <a:pt x="325" y="1"/>
                    </a:lnTo>
                    <a:lnTo>
                      <a:pt x="256" y="0"/>
                    </a:lnTo>
                    <a:lnTo>
                      <a:pt x="197" y="1"/>
                    </a:lnTo>
                    <a:lnTo>
                      <a:pt x="148" y="3"/>
                    </a:lnTo>
                    <a:lnTo>
                      <a:pt x="109" y="6"/>
                    </a:lnTo>
                    <a:lnTo>
                      <a:pt x="78" y="11"/>
                    </a:lnTo>
                    <a:lnTo>
                      <a:pt x="54" y="15"/>
                    </a:lnTo>
                    <a:lnTo>
                      <a:pt x="37" y="20"/>
                    </a:lnTo>
                    <a:lnTo>
                      <a:pt x="24" y="25"/>
                    </a:lnTo>
                    <a:lnTo>
                      <a:pt x="15" y="29"/>
                    </a:lnTo>
                    <a:lnTo>
                      <a:pt x="9" y="33"/>
                    </a:lnTo>
                    <a:lnTo>
                      <a:pt x="5" y="36"/>
                    </a:lnTo>
                    <a:lnTo>
                      <a:pt x="3" y="39"/>
                    </a:lnTo>
                    <a:lnTo>
                      <a:pt x="1" y="41"/>
                    </a:lnTo>
                    <a:lnTo>
                      <a:pt x="1" y="43"/>
                    </a:lnTo>
                    <a:lnTo>
                      <a:pt x="0" y="44"/>
                    </a:lnTo>
                    <a:lnTo>
                      <a:pt x="0" y="45"/>
                    </a:lnTo>
                    <a:lnTo>
                      <a:pt x="0" y="46"/>
                    </a:lnTo>
                    <a:lnTo>
                      <a:pt x="0" y="47"/>
                    </a:lnTo>
                    <a:lnTo>
                      <a:pt x="0" y="48"/>
                    </a:lnTo>
                    <a:lnTo>
                      <a:pt x="0" y="49"/>
                    </a:lnTo>
                    <a:lnTo>
                      <a:pt x="0" y="51"/>
                    </a:lnTo>
                    <a:lnTo>
                      <a:pt x="1" y="53"/>
                    </a:lnTo>
                    <a:lnTo>
                      <a:pt x="3" y="55"/>
                    </a:lnTo>
                    <a:lnTo>
                      <a:pt x="5" y="58"/>
                    </a:lnTo>
                    <a:lnTo>
                      <a:pt x="9" y="61"/>
                    </a:lnTo>
                    <a:lnTo>
                      <a:pt x="14" y="66"/>
                    </a:lnTo>
                    <a:lnTo>
                      <a:pt x="23" y="72"/>
                    </a:lnTo>
                    <a:lnTo>
                      <a:pt x="35" y="79"/>
                    </a:lnTo>
                    <a:lnTo>
                      <a:pt x="53" y="87"/>
                    </a:lnTo>
                    <a:lnTo>
                      <a:pt x="76" y="96"/>
                    </a:lnTo>
                    <a:lnTo>
                      <a:pt x="107" y="105"/>
                    </a:lnTo>
                    <a:lnTo>
                      <a:pt x="146" y="115"/>
                    </a:lnTo>
                    <a:lnTo>
                      <a:pt x="194" y="124"/>
                    </a:lnTo>
                    <a:lnTo>
                      <a:pt x="253" y="130"/>
                    </a:lnTo>
                    <a:lnTo>
                      <a:pt x="322" y="133"/>
                    </a:lnTo>
                    <a:lnTo>
                      <a:pt x="401" y="132"/>
                    </a:lnTo>
                    <a:lnTo>
                      <a:pt x="489" y="126"/>
                    </a:lnTo>
                    <a:lnTo>
                      <a:pt x="583" y="118"/>
                    </a:lnTo>
                    <a:lnTo>
                      <a:pt x="681" y="108"/>
                    </a:lnTo>
                    <a:lnTo>
                      <a:pt x="779" y="97"/>
                    </a:lnTo>
                    <a:lnTo>
                      <a:pt x="874" y="89"/>
                    </a:lnTo>
                    <a:lnTo>
                      <a:pt x="959" y="82"/>
                    </a:lnTo>
                    <a:lnTo>
                      <a:pt x="1031" y="77"/>
                    </a:lnTo>
                    <a:lnTo>
                      <a:pt x="1086" y="74"/>
                    </a:lnTo>
                    <a:lnTo>
                      <a:pt x="1120" y="73"/>
                    </a:lnTo>
                    <a:lnTo>
                      <a:pt x="1132" y="7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7" name="Freeform 153"/>
              <p:cNvSpPr>
                <a:spLocks/>
              </p:cNvSpPr>
              <p:nvPr/>
            </p:nvSpPr>
            <p:spPr bwMode="auto">
              <a:xfrm flipV="1">
                <a:off x="3894" y="3266"/>
                <a:ext cx="499" cy="57"/>
              </a:xfrm>
              <a:custGeom>
                <a:avLst/>
                <a:gdLst>
                  <a:gd name="T0" fmla="*/ 11 w 1084"/>
                  <a:gd name="T1" fmla="*/ 0 h 125"/>
                  <a:gd name="T2" fmla="*/ 10 w 1084"/>
                  <a:gd name="T3" fmla="*/ 0 h 125"/>
                  <a:gd name="T4" fmla="*/ 10 w 1084"/>
                  <a:gd name="T5" fmla="*/ 0 h 125"/>
                  <a:gd name="T6" fmla="*/ 9 w 1084"/>
                  <a:gd name="T7" fmla="*/ 0 h 125"/>
                  <a:gd name="T8" fmla="*/ 9 w 1084"/>
                  <a:gd name="T9" fmla="*/ 0 h 125"/>
                  <a:gd name="T10" fmla="*/ 8 w 1084"/>
                  <a:gd name="T11" fmla="*/ 0 h 125"/>
                  <a:gd name="T12" fmla="*/ 7 w 1084"/>
                  <a:gd name="T13" fmla="*/ 0 h 125"/>
                  <a:gd name="T14" fmla="*/ 6 w 1084"/>
                  <a:gd name="T15" fmla="*/ 0 h 125"/>
                  <a:gd name="T16" fmla="*/ 6 w 1084"/>
                  <a:gd name="T17" fmla="*/ 0 h 125"/>
                  <a:gd name="T18" fmla="*/ 5 w 1084"/>
                  <a:gd name="T19" fmla="*/ 0 h 125"/>
                  <a:gd name="T20" fmla="*/ 4 w 1084"/>
                  <a:gd name="T21" fmla="*/ 0 h 125"/>
                  <a:gd name="T22" fmla="*/ 3 w 1084"/>
                  <a:gd name="T23" fmla="*/ 0 h 125"/>
                  <a:gd name="T24" fmla="*/ 2 w 1084"/>
                  <a:gd name="T25" fmla="*/ 0 h 125"/>
                  <a:gd name="T26" fmla="*/ 2 w 1084"/>
                  <a:gd name="T27" fmla="*/ 0 h 125"/>
                  <a:gd name="T28" fmla="*/ 1 w 1084"/>
                  <a:gd name="T29" fmla="*/ 0 h 125"/>
                  <a:gd name="T30" fmla="*/ 1 w 1084"/>
                  <a:gd name="T31" fmla="*/ 0 h 125"/>
                  <a:gd name="T32" fmla="*/ 0 w 1084"/>
                  <a:gd name="T33" fmla="*/ 0 h 125"/>
                  <a:gd name="T34" fmla="*/ 0 w 1084"/>
                  <a:gd name="T35" fmla="*/ 0 h 125"/>
                  <a:gd name="T36" fmla="*/ 0 w 1084"/>
                  <a:gd name="T37" fmla="*/ 0 h 125"/>
                  <a:gd name="T38" fmla="*/ 0 w 1084"/>
                  <a:gd name="T39" fmla="*/ 0 h 125"/>
                  <a:gd name="T40" fmla="*/ 0 w 1084"/>
                  <a:gd name="T41" fmla="*/ 0 h 125"/>
                  <a:gd name="T42" fmla="*/ 0 w 1084"/>
                  <a:gd name="T43" fmla="*/ 0 h 125"/>
                  <a:gd name="T44" fmla="*/ 0 w 1084"/>
                  <a:gd name="T45" fmla="*/ 0 h 125"/>
                  <a:gd name="T46" fmla="*/ 0 w 1084"/>
                  <a:gd name="T47" fmla="*/ 0 h 125"/>
                  <a:gd name="T48" fmla="*/ 0 w 1084"/>
                  <a:gd name="T49" fmla="*/ 0 h 125"/>
                  <a:gd name="T50" fmla="*/ 0 w 1084"/>
                  <a:gd name="T51" fmla="*/ 0 h 125"/>
                  <a:gd name="T52" fmla="*/ 0 w 1084"/>
                  <a:gd name="T53" fmla="*/ 0 h 125"/>
                  <a:gd name="T54" fmla="*/ 0 w 1084"/>
                  <a:gd name="T55" fmla="*/ 0 h 125"/>
                  <a:gd name="T56" fmla="*/ 0 w 1084"/>
                  <a:gd name="T57" fmla="*/ 0 h 125"/>
                  <a:gd name="T58" fmla="*/ 0 w 1084"/>
                  <a:gd name="T59" fmla="*/ 0 h 125"/>
                  <a:gd name="T60" fmla="*/ 0 w 1084"/>
                  <a:gd name="T61" fmla="*/ 0 h 125"/>
                  <a:gd name="T62" fmla="*/ 0 w 1084"/>
                  <a:gd name="T63" fmla="*/ 0 h 125"/>
                  <a:gd name="T64" fmla="*/ 0 w 1084"/>
                  <a:gd name="T65" fmla="*/ 0 h 125"/>
                  <a:gd name="T66" fmla="*/ 0 w 1084"/>
                  <a:gd name="T67" fmla="*/ 0 h 125"/>
                  <a:gd name="T68" fmla="*/ 0 w 1084"/>
                  <a:gd name="T69" fmla="*/ 0 h 125"/>
                  <a:gd name="T70" fmla="*/ 0 w 1084"/>
                  <a:gd name="T71" fmla="*/ 0 h 125"/>
                  <a:gd name="T72" fmla="*/ 0 w 1084"/>
                  <a:gd name="T73" fmla="*/ 0 h 125"/>
                  <a:gd name="T74" fmla="*/ 0 w 1084"/>
                  <a:gd name="T75" fmla="*/ 0 h 125"/>
                  <a:gd name="T76" fmla="*/ 0 w 1084"/>
                  <a:gd name="T77" fmla="*/ 0 h 125"/>
                  <a:gd name="T78" fmla="*/ 0 w 1084"/>
                  <a:gd name="T79" fmla="*/ 0 h 125"/>
                  <a:gd name="T80" fmla="*/ 0 w 1084"/>
                  <a:gd name="T81" fmla="*/ 0 h 125"/>
                  <a:gd name="T82" fmla="*/ 0 w 1084"/>
                  <a:gd name="T83" fmla="*/ 0 h 125"/>
                  <a:gd name="T84" fmla="*/ 0 w 1084"/>
                  <a:gd name="T85" fmla="*/ 0 h 125"/>
                  <a:gd name="T86" fmla="*/ 0 w 1084"/>
                  <a:gd name="T87" fmla="*/ 0 h 125"/>
                  <a:gd name="T88" fmla="*/ 0 w 1084"/>
                  <a:gd name="T89" fmla="*/ 1 h 125"/>
                  <a:gd name="T90" fmla="*/ 1 w 1084"/>
                  <a:gd name="T91" fmla="*/ 1 h 125"/>
                  <a:gd name="T92" fmla="*/ 1 w 1084"/>
                  <a:gd name="T93" fmla="*/ 1 h 125"/>
                  <a:gd name="T94" fmla="*/ 2 w 1084"/>
                  <a:gd name="T95" fmla="*/ 1 h 125"/>
                  <a:gd name="T96" fmla="*/ 2 w 1084"/>
                  <a:gd name="T97" fmla="*/ 1 h 125"/>
                  <a:gd name="T98" fmla="*/ 3 w 1084"/>
                  <a:gd name="T99" fmla="*/ 1 h 125"/>
                  <a:gd name="T100" fmla="*/ 4 w 1084"/>
                  <a:gd name="T101" fmla="*/ 1 h 125"/>
                  <a:gd name="T102" fmla="*/ 5 w 1084"/>
                  <a:gd name="T103" fmla="*/ 1 h 125"/>
                  <a:gd name="T104" fmla="*/ 6 w 1084"/>
                  <a:gd name="T105" fmla="*/ 1 h 125"/>
                  <a:gd name="T106" fmla="*/ 6 w 1084"/>
                  <a:gd name="T107" fmla="*/ 1 h 125"/>
                  <a:gd name="T108" fmla="*/ 7 w 1084"/>
                  <a:gd name="T109" fmla="*/ 1 h 125"/>
                  <a:gd name="T110" fmla="*/ 8 w 1084"/>
                  <a:gd name="T111" fmla="*/ 1 h 125"/>
                  <a:gd name="T112" fmla="*/ 9 w 1084"/>
                  <a:gd name="T113" fmla="*/ 0 h 125"/>
                  <a:gd name="T114" fmla="*/ 9 w 1084"/>
                  <a:gd name="T115" fmla="*/ 0 h 125"/>
                  <a:gd name="T116" fmla="*/ 10 w 1084"/>
                  <a:gd name="T117" fmla="*/ 0 h 125"/>
                  <a:gd name="T118" fmla="*/ 10 w 1084"/>
                  <a:gd name="T119" fmla="*/ 0 h 125"/>
                  <a:gd name="T120" fmla="*/ 11 w 10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84" h="125">
                    <a:moveTo>
                      <a:pt x="1084" y="71"/>
                    </a:moveTo>
                    <a:lnTo>
                      <a:pt x="1073" y="69"/>
                    </a:lnTo>
                    <a:lnTo>
                      <a:pt x="1040" y="66"/>
                    </a:lnTo>
                    <a:lnTo>
                      <a:pt x="988" y="60"/>
                    </a:lnTo>
                    <a:lnTo>
                      <a:pt x="919" y="52"/>
                    </a:lnTo>
                    <a:lnTo>
                      <a:pt x="838" y="43"/>
                    </a:lnTo>
                    <a:lnTo>
                      <a:pt x="748" y="34"/>
                    </a:lnTo>
                    <a:lnTo>
                      <a:pt x="654" y="26"/>
                    </a:lnTo>
                    <a:lnTo>
                      <a:pt x="561" y="17"/>
                    </a:lnTo>
                    <a:lnTo>
                      <a:pt x="471" y="10"/>
                    </a:lnTo>
                    <a:lnTo>
                      <a:pt x="387" y="5"/>
                    </a:lnTo>
                    <a:lnTo>
                      <a:pt x="311" y="1"/>
                    </a:lnTo>
                    <a:lnTo>
                      <a:pt x="245" y="0"/>
                    </a:lnTo>
                    <a:lnTo>
                      <a:pt x="189" y="0"/>
                    </a:lnTo>
                    <a:lnTo>
                      <a:pt x="142" y="2"/>
                    </a:lnTo>
                    <a:lnTo>
                      <a:pt x="104" y="5"/>
                    </a:lnTo>
                    <a:lnTo>
                      <a:pt x="75" y="8"/>
                    </a:lnTo>
                    <a:lnTo>
                      <a:pt x="52" y="12"/>
                    </a:lnTo>
                    <a:lnTo>
                      <a:pt x="35" y="17"/>
                    </a:lnTo>
                    <a:lnTo>
                      <a:pt x="23" y="21"/>
                    </a:lnTo>
                    <a:lnTo>
                      <a:pt x="15" y="25"/>
                    </a:lnTo>
                    <a:lnTo>
                      <a:pt x="9" y="28"/>
                    </a:lnTo>
                    <a:lnTo>
                      <a:pt x="5" y="31"/>
                    </a:lnTo>
                    <a:lnTo>
                      <a:pt x="3" y="34"/>
                    </a:lnTo>
                    <a:lnTo>
                      <a:pt x="1" y="36"/>
                    </a:lnTo>
                    <a:lnTo>
                      <a:pt x="1" y="37"/>
                    </a:lnTo>
                    <a:lnTo>
                      <a:pt x="0" y="39"/>
                    </a:lnTo>
                    <a:lnTo>
                      <a:pt x="0" y="40"/>
                    </a:lnTo>
                    <a:lnTo>
                      <a:pt x="0" y="41"/>
                    </a:lnTo>
                    <a:lnTo>
                      <a:pt x="0" y="42"/>
                    </a:lnTo>
                    <a:lnTo>
                      <a:pt x="0" y="43"/>
                    </a:lnTo>
                    <a:lnTo>
                      <a:pt x="0" y="44"/>
                    </a:lnTo>
                    <a:lnTo>
                      <a:pt x="0" y="45"/>
                    </a:lnTo>
                    <a:lnTo>
                      <a:pt x="1" y="47"/>
                    </a:lnTo>
                    <a:lnTo>
                      <a:pt x="2" y="49"/>
                    </a:lnTo>
                    <a:lnTo>
                      <a:pt x="5" y="52"/>
                    </a:lnTo>
                    <a:lnTo>
                      <a:pt x="8" y="55"/>
                    </a:lnTo>
                    <a:lnTo>
                      <a:pt x="14" y="60"/>
                    </a:lnTo>
                    <a:lnTo>
                      <a:pt x="22" y="65"/>
                    </a:lnTo>
                    <a:lnTo>
                      <a:pt x="34" y="72"/>
                    </a:lnTo>
                    <a:lnTo>
                      <a:pt x="50" y="79"/>
                    </a:lnTo>
                    <a:lnTo>
                      <a:pt x="73" y="88"/>
                    </a:lnTo>
                    <a:lnTo>
                      <a:pt x="102" y="97"/>
                    </a:lnTo>
                    <a:lnTo>
                      <a:pt x="139" y="107"/>
                    </a:lnTo>
                    <a:lnTo>
                      <a:pt x="186" y="115"/>
                    </a:lnTo>
                    <a:lnTo>
                      <a:pt x="242" y="122"/>
                    </a:lnTo>
                    <a:lnTo>
                      <a:pt x="308" y="125"/>
                    </a:lnTo>
                    <a:lnTo>
                      <a:pt x="384" y="124"/>
                    </a:lnTo>
                    <a:lnTo>
                      <a:pt x="468" y="120"/>
                    </a:lnTo>
                    <a:lnTo>
                      <a:pt x="558" y="112"/>
                    </a:lnTo>
                    <a:lnTo>
                      <a:pt x="652" y="102"/>
                    </a:lnTo>
                    <a:lnTo>
                      <a:pt x="747" y="93"/>
                    </a:lnTo>
                    <a:lnTo>
                      <a:pt x="837" y="85"/>
                    </a:lnTo>
                    <a:lnTo>
                      <a:pt x="919" y="79"/>
                    </a:lnTo>
                    <a:lnTo>
                      <a:pt x="988" y="75"/>
                    </a:lnTo>
                    <a:lnTo>
                      <a:pt x="1040" y="72"/>
                    </a:lnTo>
                    <a:lnTo>
                      <a:pt x="1073" y="71"/>
                    </a:lnTo>
                    <a:lnTo>
                      <a:pt x="1084" y="7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8" name="Freeform 154"/>
              <p:cNvSpPr>
                <a:spLocks/>
              </p:cNvSpPr>
              <p:nvPr/>
            </p:nvSpPr>
            <p:spPr bwMode="auto">
              <a:xfrm flipV="1">
                <a:off x="3937" y="3264"/>
                <a:ext cx="479" cy="55"/>
              </a:xfrm>
              <a:custGeom>
                <a:avLst/>
                <a:gdLst>
                  <a:gd name="T0" fmla="*/ 10 w 1040"/>
                  <a:gd name="T1" fmla="*/ 0 h 119"/>
                  <a:gd name="T2" fmla="*/ 10 w 1040"/>
                  <a:gd name="T3" fmla="*/ 0 h 119"/>
                  <a:gd name="T4" fmla="*/ 10 w 1040"/>
                  <a:gd name="T5" fmla="*/ 0 h 119"/>
                  <a:gd name="T6" fmla="*/ 9 w 1040"/>
                  <a:gd name="T7" fmla="*/ 0 h 119"/>
                  <a:gd name="T8" fmla="*/ 8 w 1040"/>
                  <a:gd name="T9" fmla="*/ 0 h 119"/>
                  <a:gd name="T10" fmla="*/ 8 w 1040"/>
                  <a:gd name="T11" fmla="*/ 0 h 119"/>
                  <a:gd name="T12" fmla="*/ 7 w 1040"/>
                  <a:gd name="T13" fmla="*/ 0 h 119"/>
                  <a:gd name="T14" fmla="*/ 6 w 1040"/>
                  <a:gd name="T15" fmla="*/ 0 h 119"/>
                  <a:gd name="T16" fmla="*/ 5 w 1040"/>
                  <a:gd name="T17" fmla="*/ 0 h 119"/>
                  <a:gd name="T18" fmla="*/ 4 w 1040"/>
                  <a:gd name="T19" fmla="*/ 0 h 119"/>
                  <a:gd name="T20" fmla="*/ 4 w 1040"/>
                  <a:gd name="T21" fmla="*/ 0 h 119"/>
                  <a:gd name="T22" fmla="*/ 3 w 1040"/>
                  <a:gd name="T23" fmla="*/ 0 h 119"/>
                  <a:gd name="T24" fmla="*/ 2 w 1040"/>
                  <a:gd name="T25" fmla="*/ 0 h 119"/>
                  <a:gd name="T26" fmla="*/ 2 w 1040"/>
                  <a:gd name="T27" fmla="*/ 0 h 119"/>
                  <a:gd name="T28" fmla="*/ 1 w 1040"/>
                  <a:gd name="T29" fmla="*/ 0 h 119"/>
                  <a:gd name="T30" fmla="*/ 1 w 1040"/>
                  <a:gd name="T31" fmla="*/ 0 h 119"/>
                  <a:gd name="T32" fmla="*/ 0 w 1040"/>
                  <a:gd name="T33" fmla="*/ 0 h 119"/>
                  <a:gd name="T34" fmla="*/ 0 w 1040"/>
                  <a:gd name="T35" fmla="*/ 0 h 119"/>
                  <a:gd name="T36" fmla="*/ 0 w 1040"/>
                  <a:gd name="T37" fmla="*/ 0 h 119"/>
                  <a:gd name="T38" fmla="*/ 0 w 1040"/>
                  <a:gd name="T39" fmla="*/ 0 h 119"/>
                  <a:gd name="T40" fmla="*/ 0 w 1040"/>
                  <a:gd name="T41" fmla="*/ 0 h 119"/>
                  <a:gd name="T42" fmla="*/ 0 w 1040"/>
                  <a:gd name="T43" fmla="*/ 0 h 119"/>
                  <a:gd name="T44" fmla="*/ 0 w 1040"/>
                  <a:gd name="T45" fmla="*/ 0 h 119"/>
                  <a:gd name="T46" fmla="*/ 0 w 1040"/>
                  <a:gd name="T47" fmla="*/ 0 h 119"/>
                  <a:gd name="T48" fmla="*/ 0 w 1040"/>
                  <a:gd name="T49" fmla="*/ 0 h 119"/>
                  <a:gd name="T50" fmla="*/ 0 w 1040"/>
                  <a:gd name="T51" fmla="*/ 0 h 119"/>
                  <a:gd name="T52" fmla="*/ 0 w 1040"/>
                  <a:gd name="T53" fmla="*/ 0 h 119"/>
                  <a:gd name="T54" fmla="*/ 0 w 1040"/>
                  <a:gd name="T55" fmla="*/ 0 h 119"/>
                  <a:gd name="T56" fmla="*/ 0 w 1040"/>
                  <a:gd name="T57" fmla="*/ 0 h 119"/>
                  <a:gd name="T58" fmla="*/ 0 w 1040"/>
                  <a:gd name="T59" fmla="*/ 0 h 119"/>
                  <a:gd name="T60" fmla="*/ 0 w 1040"/>
                  <a:gd name="T61" fmla="*/ 0 h 119"/>
                  <a:gd name="T62" fmla="*/ 0 w 1040"/>
                  <a:gd name="T63" fmla="*/ 0 h 119"/>
                  <a:gd name="T64" fmla="*/ 0 w 1040"/>
                  <a:gd name="T65" fmla="*/ 0 h 119"/>
                  <a:gd name="T66" fmla="*/ 0 w 1040"/>
                  <a:gd name="T67" fmla="*/ 0 h 119"/>
                  <a:gd name="T68" fmla="*/ 0 w 1040"/>
                  <a:gd name="T69" fmla="*/ 0 h 119"/>
                  <a:gd name="T70" fmla="*/ 0 w 1040"/>
                  <a:gd name="T71" fmla="*/ 0 h 119"/>
                  <a:gd name="T72" fmla="*/ 0 w 1040"/>
                  <a:gd name="T73" fmla="*/ 0 h 119"/>
                  <a:gd name="T74" fmla="*/ 0 w 1040"/>
                  <a:gd name="T75" fmla="*/ 0 h 119"/>
                  <a:gd name="T76" fmla="*/ 0 w 1040"/>
                  <a:gd name="T77" fmla="*/ 0 h 119"/>
                  <a:gd name="T78" fmla="*/ 0 w 1040"/>
                  <a:gd name="T79" fmla="*/ 0 h 119"/>
                  <a:gd name="T80" fmla="*/ 0 w 1040"/>
                  <a:gd name="T81" fmla="*/ 0 h 119"/>
                  <a:gd name="T82" fmla="*/ 0 w 1040"/>
                  <a:gd name="T83" fmla="*/ 0 h 119"/>
                  <a:gd name="T84" fmla="*/ 0 w 1040"/>
                  <a:gd name="T85" fmla="*/ 0 h 119"/>
                  <a:gd name="T86" fmla="*/ 0 w 1040"/>
                  <a:gd name="T87" fmla="*/ 0 h 119"/>
                  <a:gd name="T88" fmla="*/ 0 w 1040"/>
                  <a:gd name="T89" fmla="*/ 1 h 119"/>
                  <a:gd name="T90" fmla="*/ 1 w 1040"/>
                  <a:gd name="T91" fmla="*/ 1 h 119"/>
                  <a:gd name="T92" fmla="*/ 1 w 1040"/>
                  <a:gd name="T93" fmla="*/ 1 h 119"/>
                  <a:gd name="T94" fmla="*/ 2 w 1040"/>
                  <a:gd name="T95" fmla="*/ 1 h 119"/>
                  <a:gd name="T96" fmla="*/ 2 w 1040"/>
                  <a:gd name="T97" fmla="*/ 1 h 119"/>
                  <a:gd name="T98" fmla="*/ 3 w 1040"/>
                  <a:gd name="T99" fmla="*/ 1 h 119"/>
                  <a:gd name="T100" fmla="*/ 4 w 1040"/>
                  <a:gd name="T101" fmla="*/ 1 h 119"/>
                  <a:gd name="T102" fmla="*/ 4 w 1040"/>
                  <a:gd name="T103" fmla="*/ 1 h 119"/>
                  <a:gd name="T104" fmla="*/ 5 w 1040"/>
                  <a:gd name="T105" fmla="*/ 1 h 119"/>
                  <a:gd name="T106" fmla="*/ 6 w 1040"/>
                  <a:gd name="T107" fmla="*/ 1 h 119"/>
                  <a:gd name="T108" fmla="*/ 7 w 1040"/>
                  <a:gd name="T109" fmla="*/ 1 h 119"/>
                  <a:gd name="T110" fmla="*/ 8 w 1040"/>
                  <a:gd name="T111" fmla="*/ 1 h 119"/>
                  <a:gd name="T112" fmla="*/ 8 w 1040"/>
                  <a:gd name="T113" fmla="*/ 1 h 119"/>
                  <a:gd name="T114" fmla="*/ 9 w 1040"/>
                  <a:gd name="T115" fmla="*/ 0 h 119"/>
                  <a:gd name="T116" fmla="*/ 10 w 1040"/>
                  <a:gd name="T117" fmla="*/ 0 h 119"/>
                  <a:gd name="T118" fmla="*/ 10 w 1040"/>
                  <a:gd name="T119" fmla="*/ 0 h 119"/>
                  <a:gd name="T120" fmla="*/ 10 w 1040"/>
                  <a:gd name="T121" fmla="*/ 0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40" h="119">
                    <a:moveTo>
                      <a:pt x="1040" y="71"/>
                    </a:moveTo>
                    <a:lnTo>
                      <a:pt x="1029" y="70"/>
                    </a:lnTo>
                    <a:lnTo>
                      <a:pt x="998" y="66"/>
                    </a:lnTo>
                    <a:lnTo>
                      <a:pt x="948" y="61"/>
                    </a:lnTo>
                    <a:lnTo>
                      <a:pt x="882" y="53"/>
                    </a:lnTo>
                    <a:lnTo>
                      <a:pt x="804" y="45"/>
                    </a:lnTo>
                    <a:lnTo>
                      <a:pt x="718" y="36"/>
                    </a:lnTo>
                    <a:lnTo>
                      <a:pt x="628" y="27"/>
                    </a:lnTo>
                    <a:lnTo>
                      <a:pt x="538" y="19"/>
                    </a:lnTo>
                    <a:lnTo>
                      <a:pt x="452" y="11"/>
                    </a:lnTo>
                    <a:lnTo>
                      <a:pt x="371" y="6"/>
                    </a:lnTo>
                    <a:lnTo>
                      <a:pt x="299" y="2"/>
                    </a:lnTo>
                    <a:lnTo>
                      <a:pt x="235" y="0"/>
                    </a:lnTo>
                    <a:lnTo>
                      <a:pt x="181" y="0"/>
                    </a:lnTo>
                    <a:lnTo>
                      <a:pt x="136" y="1"/>
                    </a:lnTo>
                    <a:lnTo>
                      <a:pt x="100" y="3"/>
                    </a:lnTo>
                    <a:lnTo>
                      <a:pt x="72" y="6"/>
                    </a:lnTo>
                    <a:lnTo>
                      <a:pt x="50" y="10"/>
                    </a:lnTo>
                    <a:lnTo>
                      <a:pt x="34" y="14"/>
                    </a:lnTo>
                    <a:lnTo>
                      <a:pt x="22" y="18"/>
                    </a:lnTo>
                    <a:lnTo>
                      <a:pt x="14" y="21"/>
                    </a:lnTo>
                    <a:lnTo>
                      <a:pt x="8" y="25"/>
                    </a:lnTo>
                    <a:lnTo>
                      <a:pt x="5" y="27"/>
                    </a:lnTo>
                    <a:lnTo>
                      <a:pt x="3" y="30"/>
                    </a:lnTo>
                    <a:lnTo>
                      <a:pt x="1" y="31"/>
                    </a:lnTo>
                    <a:lnTo>
                      <a:pt x="1" y="33"/>
                    </a:lnTo>
                    <a:lnTo>
                      <a:pt x="0" y="34"/>
                    </a:lnTo>
                    <a:lnTo>
                      <a:pt x="0" y="35"/>
                    </a:lnTo>
                    <a:lnTo>
                      <a:pt x="0" y="36"/>
                    </a:lnTo>
                    <a:lnTo>
                      <a:pt x="0" y="37"/>
                    </a:lnTo>
                    <a:lnTo>
                      <a:pt x="0" y="38"/>
                    </a:lnTo>
                    <a:lnTo>
                      <a:pt x="0" y="39"/>
                    </a:lnTo>
                    <a:lnTo>
                      <a:pt x="0" y="40"/>
                    </a:lnTo>
                    <a:lnTo>
                      <a:pt x="1" y="42"/>
                    </a:lnTo>
                    <a:lnTo>
                      <a:pt x="2" y="44"/>
                    </a:lnTo>
                    <a:lnTo>
                      <a:pt x="4" y="47"/>
                    </a:lnTo>
                    <a:lnTo>
                      <a:pt x="8" y="50"/>
                    </a:lnTo>
                    <a:lnTo>
                      <a:pt x="13" y="54"/>
                    </a:lnTo>
                    <a:lnTo>
                      <a:pt x="21" y="60"/>
                    </a:lnTo>
                    <a:lnTo>
                      <a:pt x="32" y="66"/>
                    </a:lnTo>
                    <a:lnTo>
                      <a:pt x="48" y="73"/>
                    </a:lnTo>
                    <a:lnTo>
                      <a:pt x="69" y="82"/>
                    </a:lnTo>
                    <a:lnTo>
                      <a:pt x="97" y="91"/>
                    </a:lnTo>
                    <a:lnTo>
                      <a:pt x="133" y="100"/>
                    </a:lnTo>
                    <a:lnTo>
                      <a:pt x="178" y="109"/>
                    </a:lnTo>
                    <a:lnTo>
                      <a:pt x="231" y="115"/>
                    </a:lnTo>
                    <a:lnTo>
                      <a:pt x="295" y="119"/>
                    </a:lnTo>
                    <a:lnTo>
                      <a:pt x="367" y="119"/>
                    </a:lnTo>
                    <a:lnTo>
                      <a:pt x="448" y="114"/>
                    </a:lnTo>
                    <a:lnTo>
                      <a:pt x="535" y="107"/>
                    </a:lnTo>
                    <a:lnTo>
                      <a:pt x="625" y="99"/>
                    </a:lnTo>
                    <a:lnTo>
                      <a:pt x="716" y="91"/>
                    </a:lnTo>
                    <a:lnTo>
                      <a:pt x="802" y="84"/>
                    </a:lnTo>
                    <a:lnTo>
                      <a:pt x="881" y="78"/>
                    </a:lnTo>
                    <a:lnTo>
                      <a:pt x="947" y="74"/>
                    </a:lnTo>
                    <a:lnTo>
                      <a:pt x="998" y="72"/>
                    </a:lnTo>
                    <a:lnTo>
                      <a:pt x="1029" y="71"/>
                    </a:lnTo>
                    <a:lnTo>
                      <a:pt x="1040" y="7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9" name="Freeform 155"/>
              <p:cNvSpPr>
                <a:spLocks/>
              </p:cNvSpPr>
              <p:nvPr/>
            </p:nvSpPr>
            <p:spPr bwMode="auto">
              <a:xfrm flipV="1">
                <a:off x="3984" y="3263"/>
                <a:ext cx="458" cy="53"/>
              </a:xfrm>
              <a:custGeom>
                <a:avLst/>
                <a:gdLst>
                  <a:gd name="T0" fmla="*/ 10 w 995"/>
                  <a:gd name="T1" fmla="*/ 0 h 114"/>
                  <a:gd name="T2" fmla="*/ 9 w 995"/>
                  <a:gd name="T3" fmla="*/ 0 h 114"/>
                  <a:gd name="T4" fmla="*/ 9 w 995"/>
                  <a:gd name="T5" fmla="*/ 0 h 114"/>
                  <a:gd name="T6" fmla="*/ 9 w 995"/>
                  <a:gd name="T7" fmla="*/ 0 h 114"/>
                  <a:gd name="T8" fmla="*/ 8 w 995"/>
                  <a:gd name="T9" fmla="*/ 0 h 114"/>
                  <a:gd name="T10" fmla="*/ 7 w 995"/>
                  <a:gd name="T11" fmla="*/ 0 h 114"/>
                  <a:gd name="T12" fmla="*/ 6 w 995"/>
                  <a:gd name="T13" fmla="*/ 0 h 114"/>
                  <a:gd name="T14" fmla="*/ 6 w 995"/>
                  <a:gd name="T15" fmla="*/ 0 h 114"/>
                  <a:gd name="T16" fmla="*/ 5 w 995"/>
                  <a:gd name="T17" fmla="*/ 0 h 114"/>
                  <a:gd name="T18" fmla="*/ 4 w 995"/>
                  <a:gd name="T19" fmla="*/ 0 h 114"/>
                  <a:gd name="T20" fmla="*/ 3 w 995"/>
                  <a:gd name="T21" fmla="*/ 0 h 114"/>
                  <a:gd name="T22" fmla="*/ 3 w 995"/>
                  <a:gd name="T23" fmla="*/ 0 h 114"/>
                  <a:gd name="T24" fmla="*/ 2 w 995"/>
                  <a:gd name="T25" fmla="*/ 0 h 114"/>
                  <a:gd name="T26" fmla="*/ 2 w 995"/>
                  <a:gd name="T27" fmla="*/ 0 h 114"/>
                  <a:gd name="T28" fmla="*/ 1 w 995"/>
                  <a:gd name="T29" fmla="*/ 0 h 114"/>
                  <a:gd name="T30" fmla="*/ 1 w 995"/>
                  <a:gd name="T31" fmla="*/ 0 h 114"/>
                  <a:gd name="T32" fmla="*/ 0 w 995"/>
                  <a:gd name="T33" fmla="*/ 0 h 114"/>
                  <a:gd name="T34" fmla="*/ 0 w 995"/>
                  <a:gd name="T35" fmla="*/ 0 h 114"/>
                  <a:gd name="T36" fmla="*/ 0 w 995"/>
                  <a:gd name="T37" fmla="*/ 0 h 114"/>
                  <a:gd name="T38" fmla="*/ 0 w 995"/>
                  <a:gd name="T39" fmla="*/ 0 h 114"/>
                  <a:gd name="T40" fmla="*/ 0 w 995"/>
                  <a:gd name="T41" fmla="*/ 0 h 114"/>
                  <a:gd name="T42" fmla="*/ 0 w 995"/>
                  <a:gd name="T43" fmla="*/ 0 h 114"/>
                  <a:gd name="T44" fmla="*/ 0 w 995"/>
                  <a:gd name="T45" fmla="*/ 0 h 114"/>
                  <a:gd name="T46" fmla="*/ 0 w 995"/>
                  <a:gd name="T47" fmla="*/ 0 h 114"/>
                  <a:gd name="T48" fmla="*/ 0 w 995"/>
                  <a:gd name="T49" fmla="*/ 0 h 114"/>
                  <a:gd name="T50" fmla="*/ 0 w 995"/>
                  <a:gd name="T51" fmla="*/ 0 h 114"/>
                  <a:gd name="T52" fmla="*/ 0 w 995"/>
                  <a:gd name="T53" fmla="*/ 0 h 114"/>
                  <a:gd name="T54" fmla="*/ 0 w 995"/>
                  <a:gd name="T55" fmla="*/ 0 h 114"/>
                  <a:gd name="T56" fmla="*/ 0 w 995"/>
                  <a:gd name="T57" fmla="*/ 0 h 114"/>
                  <a:gd name="T58" fmla="*/ 0 w 995"/>
                  <a:gd name="T59" fmla="*/ 0 h 114"/>
                  <a:gd name="T60" fmla="*/ 0 w 995"/>
                  <a:gd name="T61" fmla="*/ 0 h 114"/>
                  <a:gd name="T62" fmla="*/ 0 w 995"/>
                  <a:gd name="T63" fmla="*/ 0 h 114"/>
                  <a:gd name="T64" fmla="*/ 0 w 995"/>
                  <a:gd name="T65" fmla="*/ 0 h 114"/>
                  <a:gd name="T66" fmla="*/ 0 w 995"/>
                  <a:gd name="T67" fmla="*/ 0 h 114"/>
                  <a:gd name="T68" fmla="*/ 0 w 995"/>
                  <a:gd name="T69" fmla="*/ 0 h 114"/>
                  <a:gd name="T70" fmla="*/ 0 w 995"/>
                  <a:gd name="T71" fmla="*/ 0 h 114"/>
                  <a:gd name="T72" fmla="*/ 0 w 995"/>
                  <a:gd name="T73" fmla="*/ 0 h 114"/>
                  <a:gd name="T74" fmla="*/ 0 w 995"/>
                  <a:gd name="T75" fmla="*/ 0 h 114"/>
                  <a:gd name="T76" fmla="*/ 0 w 995"/>
                  <a:gd name="T77" fmla="*/ 0 h 114"/>
                  <a:gd name="T78" fmla="*/ 0 w 995"/>
                  <a:gd name="T79" fmla="*/ 0 h 114"/>
                  <a:gd name="T80" fmla="*/ 0 w 995"/>
                  <a:gd name="T81" fmla="*/ 0 h 114"/>
                  <a:gd name="T82" fmla="*/ 0 w 995"/>
                  <a:gd name="T83" fmla="*/ 0 h 114"/>
                  <a:gd name="T84" fmla="*/ 0 w 995"/>
                  <a:gd name="T85" fmla="*/ 0 h 114"/>
                  <a:gd name="T86" fmla="*/ 0 w 995"/>
                  <a:gd name="T87" fmla="*/ 0 h 114"/>
                  <a:gd name="T88" fmla="*/ 0 w 995"/>
                  <a:gd name="T89" fmla="*/ 1 h 114"/>
                  <a:gd name="T90" fmla="*/ 1 w 995"/>
                  <a:gd name="T91" fmla="*/ 1 h 114"/>
                  <a:gd name="T92" fmla="*/ 1 w 995"/>
                  <a:gd name="T93" fmla="*/ 1 h 114"/>
                  <a:gd name="T94" fmla="*/ 2 w 995"/>
                  <a:gd name="T95" fmla="*/ 1 h 114"/>
                  <a:gd name="T96" fmla="*/ 2 w 995"/>
                  <a:gd name="T97" fmla="*/ 1 h 114"/>
                  <a:gd name="T98" fmla="*/ 3 w 995"/>
                  <a:gd name="T99" fmla="*/ 1 h 114"/>
                  <a:gd name="T100" fmla="*/ 3 w 995"/>
                  <a:gd name="T101" fmla="*/ 1 h 114"/>
                  <a:gd name="T102" fmla="*/ 4 w 995"/>
                  <a:gd name="T103" fmla="*/ 1 h 114"/>
                  <a:gd name="T104" fmla="*/ 5 w 995"/>
                  <a:gd name="T105" fmla="*/ 1 h 114"/>
                  <a:gd name="T106" fmla="*/ 6 w 995"/>
                  <a:gd name="T107" fmla="*/ 1 h 114"/>
                  <a:gd name="T108" fmla="*/ 6 w 995"/>
                  <a:gd name="T109" fmla="*/ 1 h 114"/>
                  <a:gd name="T110" fmla="*/ 7 w 995"/>
                  <a:gd name="T111" fmla="*/ 1 h 114"/>
                  <a:gd name="T112" fmla="*/ 8 w 995"/>
                  <a:gd name="T113" fmla="*/ 1 h 114"/>
                  <a:gd name="T114" fmla="*/ 9 w 995"/>
                  <a:gd name="T115" fmla="*/ 0 h 114"/>
                  <a:gd name="T116" fmla="*/ 9 w 995"/>
                  <a:gd name="T117" fmla="*/ 0 h 114"/>
                  <a:gd name="T118" fmla="*/ 9 w 995"/>
                  <a:gd name="T119" fmla="*/ 0 h 114"/>
                  <a:gd name="T120" fmla="*/ 10 w 995"/>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5" h="114">
                    <a:moveTo>
                      <a:pt x="995" y="72"/>
                    </a:moveTo>
                    <a:lnTo>
                      <a:pt x="985" y="71"/>
                    </a:lnTo>
                    <a:lnTo>
                      <a:pt x="955" y="68"/>
                    </a:lnTo>
                    <a:lnTo>
                      <a:pt x="907" y="63"/>
                    </a:lnTo>
                    <a:lnTo>
                      <a:pt x="844" y="55"/>
                    </a:lnTo>
                    <a:lnTo>
                      <a:pt x="769" y="47"/>
                    </a:lnTo>
                    <a:lnTo>
                      <a:pt x="687" y="38"/>
                    </a:lnTo>
                    <a:lnTo>
                      <a:pt x="601" y="29"/>
                    </a:lnTo>
                    <a:lnTo>
                      <a:pt x="515" y="21"/>
                    </a:lnTo>
                    <a:lnTo>
                      <a:pt x="433" y="13"/>
                    </a:lnTo>
                    <a:lnTo>
                      <a:pt x="356" y="7"/>
                    </a:lnTo>
                    <a:lnTo>
                      <a:pt x="287" y="3"/>
                    </a:lnTo>
                    <a:lnTo>
                      <a:pt x="226" y="1"/>
                    </a:lnTo>
                    <a:lnTo>
                      <a:pt x="174" y="0"/>
                    </a:lnTo>
                    <a:lnTo>
                      <a:pt x="131" y="1"/>
                    </a:lnTo>
                    <a:lnTo>
                      <a:pt x="97" y="3"/>
                    </a:lnTo>
                    <a:lnTo>
                      <a:pt x="70" y="6"/>
                    </a:lnTo>
                    <a:lnTo>
                      <a:pt x="49" y="9"/>
                    </a:lnTo>
                    <a:lnTo>
                      <a:pt x="33" y="12"/>
                    </a:lnTo>
                    <a:lnTo>
                      <a:pt x="22" y="16"/>
                    </a:lnTo>
                    <a:lnTo>
                      <a:pt x="14" y="19"/>
                    </a:lnTo>
                    <a:lnTo>
                      <a:pt x="9" y="22"/>
                    </a:lnTo>
                    <a:lnTo>
                      <a:pt x="5" y="24"/>
                    </a:lnTo>
                    <a:lnTo>
                      <a:pt x="3" y="27"/>
                    </a:lnTo>
                    <a:lnTo>
                      <a:pt x="2" y="28"/>
                    </a:lnTo>
                    <a:lnTo>
                      <a:pt x="1" y="30"/>
                    </a:lnTo>
                    <a:lnTo>
                      <a:pt x="1" y="31"/>
                    </a:lnTo>
                    <a:lnTo>
                      <a:pt x="1" y="32"/>
                    </a:lnTo>
                    <a:lnTo>
                      <a:pt x="0" y="33"/>
                    </a:lnTo>
                    <a:lnTo>
                      <a:pt x="0" y="34"/>
                    </a:lnTo>
                    <a:lnTo>
                      <a:pt x="1" y="35"/>
                    </a:lnTo>
                    <a:lnTo>
                      <a:pt x="1" y="36"/>
                    </a:lnTo>
                    <a:lnTo>
                      <a:pt x="2" y="38"/>
                    </a:lnTo>
                    <a:lnTo>
                      <a:pt x="3" y="40"/>
                    </a:lnTo>
                    <a:lnTo>
                      <a:pt x="5" y="43"/>
                    </a:lnTo>
                    <a:lnTo>
                      <a:pt x="8" y="46"/>
                    </a:lnTo>
                    <a:lnTo>
                      <a:pt x="13" y="50"/>
                    </a:lnTo>
                    <a:lnTo>
                      <a:pt x="20" y="55"/>
                    </a:lnTo>
                    <a:lnTo>
                      <a:pt x="31" y="61"/>
                    </a:lnTo>
                    <a:lnTo>
                      <a:pt x="46" y="69"/>
                    </a:lnTo>
                    <a:lnTo>
                      <a:pt x="67" y="77"/>
                    </a:lnTo>
                    <a:lnTo>
                      <a:pt x="93" y="86"/>
                    </a:lnTo>
                    <a:lnTo>
                      <a:pt x="128" y="95"/>
                    </a:lnTo>
                    <a:lnTo>
                      <a:pt x="170" y="103"/>
                    </a:lnTo>
                    <a:lnTo>
                      <a:pt x="222" y="110"/>
                    </a:lnTo>
                    <a:lnTo>
                      <a:pt x="282" y="114"/>
                    </a:lnTo>
                    <a:lnTo>
                      <a:pt x="352" y="114"/>
                    </a:lnTo>
                    <a:lnTo>
                      <a:pt x="429" y="110"/>
                    </a:lnTo>
                    <a:lnTo>
                      <a:pt x="512" y="104"/>
                    </a:lnTo>
                    <a:lnTo>
                      <a:pt x="598" y="97"/>
                    </a:lnTo>
                    <a:lnTo>
                      <a:pt x="685" y="89"/>
                    </a:lnTo>
                    <a:lnTo>
                      <a:pt x="768" y="83"/>
                    </a:lnTo>
                    <a:lnTo>
                      <a:pt x="843" y="78"/>
                    </a:lnTo>
                    <a:lnTo>
                      <a:pt x="906" y="75"/>
                    </a:lnTo>
                    <a:lnTo>
                      <a:pt x="954" y="74"/>
                    </a:lnTo>
                    <a:lnTo>
                      <a:pt x="985" y="73"/>
                    </a:lnTo>
                    <a:lnTo>
                      <a:pt x="995" y="7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0" name="Freeform 156"/>
              <p:cNvSpPr>
                <a:spLocks/>
              </p:cNvSpPr>
              <p:nvPr/>
            </p:nvSpPr>
            <p:spPr bwMode="auto">
              <a:xfrm flipV="1">
                <a:off x="4038" y="3262"/>
                <a:ext cx="434" cy="50"/>
              </a:xfrm>
              <a:custGeom>
                <a:avLst/>
                <a:gdLst>
                  <a:gd name="T0" fmla="*/ 9 w 941"/>
                  <a:gd name="T1" fmla="*/ 0 h 108"/>
                  <a:gd name="T2" fmla="*/ 9 w 941"/>
                  <a:gd name="T3" fmla="*/ 0 h 108"/>
                  <a:gd name="T4" fmla="*/ 9 w 941"/>
                  <a:gd name="T5" fmla="*/ 0 h 108"/>
                  <a:gd name="T6" fmla="*/ 8 w 941"/>
                  <a:gd name="T7" fmla="*/ 0 h 108"/>
                  <a:gd name="T8" fmla="*/ 8 w 941"/>
                  <a:gd name="T9" fmla="*/ 0 h 108"/>
                  <a:gd name="T10" fmla="*/ 7 w 941"/>
                  <a:gd name="T11" fmla="*/ 0 h 108"/>
                  <a:gd name="T12" fmla="*/ 6 w 941"/>
                  <a:gd name="T13" fmla="*/ 0 h 108"/>
                  <a:gd name="T14" fmla="*/ 6 w 941"/>
                  <a:gd name="T15" fmla="*/ 0 h 108"/>
                  <a:gd name="T16" fmla="*/ 5 w 941"/>
                  <a:gd name="T17" fmla="*/ 0 h 108"/>
                  <a:gd name="T18" fmla="*/ 4 w 941"/>
                  <a:gd name="T19" fmla="*/ 0 h 108"/>
                  <a:gd name="T20" fmla="*/ 3 w 941"/>
                  <a:gd name="T21" fmla="*/ 0 h 108"/>
                  <a:gd name="T22" fmla="*/ 3 w 941"/>
                  <a:gd name="T23" fmla="*/ 0 h 108"/>
                  <a:gd name="T24" fmla="*/ 2 w 941"/>
                  <a:gd name="T25" fmla="*/ 0 h 108"/>
                  <a:gd name="T26" fmla="*/ 1 w 941"/>
                  <a:gd name="T27" fmla="*/ 0 h 108"/>
                  <a:gd name="T28" fmla="*/ 1 w 941"/>
                  <a:gd name="T29" fmla="*/ 0 h 108"/>
                  <a:gd name="T30" fmla="*/ 1 w 941"/>
                  <a:gd name="T31" fmla="*/ 0 h 108"/>
                  <a:gd name="T32" fmla="*/ 0 w 941"/>
                  <a:gd name="T33" fmla="*/ 0 h 108"/>
                  <a:gd name="T34" fmla="*/ 0 w 941"/>
                  <a:gd name="T35" fmla="*/ 0 h 108"/>
                  <a:gd name="T36" fmla="*/ 0 w 941"/>
                  <a:gd name="T37" fmla="*/ 0 h 108"/>
                  <a:gd name="T38" fmla="*/ 0 w 941"/>
                  <a:gd name="T39" fmla="*/ 0 h 108"/>
                  <a:gd name="T40" fmla="*/ 0 w 941"/>
                  <a:gd name="T41" fmla="*/ 0 h 108"/>
                  <a:gd name="T42" fmla="*/ 0 w 941"/>
                  <a:gd name="T43" fmla="*/ 0 h 108"/>
                  <a:gd name="T44" fmla="*/ 0 w 941"/>
                  <a:gd name="T45" fmla="*/ 0 h 108"/>
                  <a:gd name="T46" fmla="*/ 0 w 941"/>
                  <a:gd name="T47" fmla="*/ 0 h 108"/>
                  <a:gd name="T48" fmla="*/ 0 w 941"/>
                  <a:gd name="T49" fmla="*/ 0 h 108"/>
                  <a:gd name="T50" fmla="*/ 0 w 941"/>
                  <a:gd name="T51" fmla="*/ 0 h 108"/>
                  <a:gd name="T52" fmla="*/ 0 w 941"/>
                  <a:gd name="T53" fmla="*/ 0 h 108"/>
                  <a:gd name="T54" fmla="*/ 0 w 941"/>
                  <a:gd name="T55" fmla="*/ 0 h 108"/>
                  <a:gd name="T56" fmla="*/ 0 w 941"/>
                  <a:gd name="T57" fmla="*/ 0 h 108"/>
                  <a:gd name="T58" fmla="*/ 0 w 941"/>
                  <a:gd name="T59" fmla="*/ 0 h 108"/>
                  <a:gd name="T60" fmla="*/ 0 w 941"/>
                  <a:gd name="T61" fmla="*/ 0 h 108"/>
                  <a:gd name="T62" fmla="*/ 0 w 941"/>
                  <a:gd name="T63" fmla="*/ 0 h 108"/>
                  <a:gd name="T64" fmla="*/ 0 w 941"/>
                  <a:gd name="T65" fmla="*/ 0 h 108"/>
                  <a:gd name="T66" fmla="*/ 0 w 941"/>
                  <a:gd name="T67" fmla="*/ 0 h 108"/>
                  <a:gd name="T68" fmla="*/ 0 w 941"/>
                  <a:gd name="T69" fmla="*/ 0 h 108"/>
                  <a:gd name="T70" fmla="*/ 0 w 941"/>
                  <a:gd name="T71" fmla="*/ 0 h 108"/>
                  <a:gd name="T72" fmla="*/ 0 w 941"/>
                  <a:gd name="T73" fmla="*/ 0 h 108"/>
                  <a:gd name="T74" fmla="*/ 0 w 941"/>
                  <a:gd name="T75" fmla="*/ 0 h 108"/>
                  <a:gd name="T76" fmla="*/ 0 w 941"/>
                  <a:gd name="T77" fmla="*/ 0 h 108"/>
                  <a:gd name="T78" fmla="*/ 0 w 941"/>
                  <a:gd name="T79" fmla="*/ 0 h 108"/>
                  <a:gd name="T80" fmla="*/ 0 w 941"/>
                  <a:gd name="T81" fmla="*/ 0 h 108"/>
                  <a:gd name="T82" fmla="*/ 0 w 941"/>
                  <a:gd name="T83" fmla="*/ 0 h 108"/>
                  <a:gd name="T84" fmla="*/ 0 w 941"/>
                  <a:gd name="T85" fmla="*/ 0 h 108"/>
                  <a:gd name="T86" fmla="*/ 0 w 941"/>
                  <a:gd name="T87" fmla="*/ 0 h 108"/>
                  <a:gd name="T88" fmla="*/ 0 w 941"/>
                  <a:gd name="T89" fmla="*/ 0 h 108"/>
                  <a:gd name="T90" fmla="*/ 1 w 941"/>
                  <a:gd name="T91" fmla="*/ 1 h 108"/>
                  <a:gd name="T92" fmla="*/ 1 w 941"/>
                  <a:gd name="T93" fmla="*/ 1 h 108"/>
                  <a:gd name="T94" fmla="*/ 1 w 941"/>
                  <a:gd name="T95" fmla="*/ 1 h 108"/>
                  <a:gd name="T96" fmla="*/ 2 w 941"/>
                  <a:gd name="T97" fmla="*/ 1 h 108"/>
                  <a:gd name="T98" fmla="*/ 3 w 941"/>
                  <a:gd name="T99" fmla="*/ 1 h 108"/>
                  <a:gd name="T100" fmla="*/ 3 w 941"/>
                  <a:gd name="T101" fmla="*/ 1 h 108"/>
                  <a:gd name="T102" fmla="*/ 4 w 941"/>
                  <a:gd name="T103" fmla="*/ 1 h 108"/>
                  <a:gd name="T104" fmla="*/ 5 w 941"/>
                  <a:gd name="T105" fmla="*/ 1 h 108"/>
                  <a:gd name="T106" fmla="*/ 6 w 941"/>
                  <a:gd name="T107" fmla="*/ 1 h 108"/>
                  <a:gd name="T108" fmla="*/ 6 w 941"/>
                  <a:gd name="T109" fmla="*/ 1 h 108"/>
                  <a:gd name="T110" fmla="*/ 7 w 941"/>
                  <a:gd name="T111" fmla="*/ 1 h 108"/>
                  <a:gd name="T112" fmla="*/ 8 w 941"/>
                  <a:gd name="T113" fmla="*/ 1 h 108"/>
                  <a:gd name="T114" fmla="*/ 8 w 941"/>
                  <a:gd name="T115" fmla="*/ 0 h 108"/>
                  <a:gd name="T116" fmla="*/ 9 w 941"/>
                  <a:gd name="T117" fmla="*/ 0 h 108"/>
                  <a:gd name="T118" fmla="*/ 9 w 941"/>
                  <a:gd name="T119" fmla="*/ 0 h 108"/>
                  <a:gd name="T120" fmla="*/ 9 w 941"/>
                  <a:gd name="T121" fmla="*/ 0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108">
                    <a:moveTo>
                      <a:pt x="941" y="74"/>
                    </a:moveTo>
                    <a:lnTo>
                      <a:pt x="931" y="73"/>
                    </a:lnTo>
                    <a:lnTo>
                      <a:pt x="903" y="70"/>
                    </a:lnTo>
                    <a:lnTo>
                      <a:pt x="858" y="64"/>
                    </a:lnTo>
                    <a:lnTo>
                      <a:pt x="798" y="57"/>
                    </a:lnTo>
                    <a:lnTo>
                      <a:pt x="727" y="49"/>
                    </a:lnTo>
                    <a:lnTo>
                      <a:pt x="650" y="40"/>
                    </a:lnTo>
                    <a:lnTo>
                      <a:pt x="568" y="31"/>
                    </a:lnTo>
                    <a:lnTo>
                      <a:pt x="487" y="22"/>
                    </a:lnTo>
                    <a:lnTo>
                      <a:pt x="409" y="15"/>
                    </a:lnTo>
                    <a:lnTo>
                      <a:pt x="336" y="8"/>
                    </a:lnTo>
                    <a:lnTo>
                      <a:pt x="271" y="4"/>
                    </a:lnTo>
                    <a:lnTo>
                      <a:pt x="213" y="1"/>
                    </a:lnTo>
                    <a:lnTo>
                      <a:pt x="164" y="0"/>
                    </a:lnTo>
                    <a:lnTo>
                      <a:pt x="124" y="0"/>
                    </a:lnTo>
                    <a:lnTo>
                      <a:pt x="91" y="2"/>
                    </a:lnTo>
                    <a:lnTo>
                      <a:pt x="65" y="4"/>
                    </a:lnTo>
                    <a:lnTo>
                      <a:pt x="46" y="7"/>
                    </a:lnTo>
                    <a:lnTo>
                      <a:pt x="31" y="10"/>
                    </a:lnTo>
                    <a:lnTo>
                      <a:pt x="20" y="13"/>
                    </a:lnTo>
                    <a:lnTo>
                      <a:pt x="13" y="16"/>
                    </a:lnTo>
                    <a:lnTo>
                      <a:pt x="8" y="19"/>
                    </a:lnTo>
                    <a:lnTo>
                      <a:pt x="5" y="21"/>
                    </a:lnTo>
                    <a:lnTo>
                      <a:pt x="2" y="23"/>
                    </a:lnTo>
                    <a:lnTo>
                      <a:pt x="1" y="25"/>
                    </a:lnTo>
                    <a:lnTo>
                      <a:pt x="1" y="26"/>
                    </a:lnTo>
                    <a:lnTo>
                      <a:pt x="0" y="27"/>
                    </a:lnTo>
                    <a:lnTo>
                      <a:pt x="0" y="28"/>
                    </a:lnTo>
                    <a:lnTo>
                      <a:pt x="0" y="29"/>
                    </a:lnTo>
                    <a:lnTo>
                      <a:pt x="0" y="30"/>
                    </a:lnTo>
                    <a:lnTo>
                      <a:pt x="0" y="31"/>
                    </a:lnTo>
                    <a:lnTo>
                      <a:pt x="0" y="32"/>
                    </a:lnTo>
                    <a:lnTo>
                      <a:pt x="1" y="34"/>
                    </a:lnTo>
                    <a:lnTo>
                      <a:pt x="2" y="36"/>
                    </a:lnTo>
                    <a:lnTo>
                      <a:pt x="4" y="38"/>
                    </a:lnTo>
                    <a:lnTo>
                      <a:pt x="7" y="41"/>
                    </a:lnTo>
                    <a:lnTo>
                      <a:pt x="11" y="45"/>
                    </a:lnTo>
                    <a:lnTo>
                      <a:pt x="19" y="50"/>
                    </a:lnTo>
                    <a:lnTo>
                      <a:pt x="29" y="56"/>
                    </a:lnTo>
                    <a:lnTo>
                      <a:pt x="43" y="63"/>
                    </a:lnTo>
                    <a:lnTo>
                      <a:pt x="62" y="71"/>
                    </a:lnTo>
                    <a:lnTo>
                      <a:pt x="87" y="80"/>
                    </a:lnTo>
                    <a:lnTo>
                      <a:pt x="120" y="89"/>
                    </a:lnTo>
                    <a:lnTo>
                      <a:pt x="160" y="97"/>
                    </a:lnTo>
                    <a:lnTo>
                      <a:pt x="208" y="104"/>
                    </a:lnTo>
                    <a:lnTo>
                      <a:pt x="266" y="108"/>
                    </a:lnTo>
                    <a:lnTo>
                      <a:pt x="332" y="108"/>
                    </a:lnTo>
                    <a:lnTo>
                      <a:pt x="405" y="106"/>
                    </a:lnTo>
                    <a:lnTo>
                      <a:pt x="483" y="100"/>
                    </a:lnTo>
                    <a:lnTo>
                      <a:pt x="565" y="94"/>
                    </a:lnTo>
                    <a:lnTo>
                      <a:pt x="647" y="88"/>
                    </a:lnTo>
                    <a:lnTo>
                      <a:pt x="726" y="82"/>
                    </a:lnTo>
                    <a:lnTo>
                      <a:pt x="797" y="79"/>
                    </a:lnTo>
                    <a:lnTo>
                      <a:pt x="857" y="76"/>
                    </a:lnTo>
                    <a:lnTo>
                      <a:pt x="903" y="75"/>
                    </a:lnTo>
                    <a:lnTo>
                      <a:pt x="931" y="74"/>
                    </a:lnTo>
                    <a:lnTo>
                      <a:pt x="941" y="7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1" name="Freeform 157"/>
              <p:cNvSpPr>
                <a:spLocks/>
              </p:cNvSpPr>
              <p:nvPr/>
            </p:nvSpPr>
            <p:spPr bwMode="auto">
              <a:xfrm flipV="1">
                <a:off x="4106" y="3261"/>
                <a:ext cx="403" cy="47"/>
              </a:xfrm>
              <a:custGeom>
                <a:avLst/>
                <a:gdLst>
                  <a:gd name="T0" fmla="*/ 8 w 875"/>
                  <a:gd name="T1" fmla="*/ 0 h 102"/>
                  <a:gd name="T2" fmla="*/ 8 w 875"/>
                  <a:gd name="T3" fmla="*/ 0 h 102"/>
                  <a:gd name="T4" fmla="*/ 8 w 875"/>
                  <a:gd name="T5" fmla="*/ 0 h 102"/>
                  <a:gd name="T6" fmla="*/ 8 w 875"/>
                  <a:gd name="T7" fmla="*/ 0 h 102"/>
                  <a:gd name="T8" fmla="*/ 7 w 875"/>
                  <a:gd name="T9" fmla="*/ 0 h 102"/>
                  <a:gd name="T10" fmla="*/ 6 w 875"/>
                  <a:gd name="T11" fmla="*/ 0 h 102"/>
                  <a:gd name="T12" fmla="*/ 6 w 875"/>
                  <a:gd name="T13" fmla="*/ 0 h 102"/>
                  <a:gd name="T14" fmla="*/ 5 w 875"/>
                  <a:gd name="T15" fmla="*/ 0 h 102"/>
                  <a:gd name="T16" fmla="*/ 4 w 875"/>
                  <a:gd name="T17" fmla="*/ 0 h 102"/>
                  <a:gd name="T18" fmla="*/ 4 w 875"/>
                  <a:gd name="T19" fmla="*/ 0 h 102"/>
                  <a:gd name="T20" fmla="*/ 3 w 875"/>
                  <a:gd name="T21" fmla="*/ 0 h 102"/>
                  <a:gd name="T22" fmla="*/ 2 w 875"/>
                  <a:gd name="T23" fmla="*/ 0 h 102"/>
                  <a:gd name="T24" fmla="*/ 2 w 875"/>
                  <a:gd name="T25" fmla="*/ 0 h 102"/>
                  <a:gd name="T26" fmla="*/ 1 w 875"/>
                  <a:gd name="T27" fmla="*/ 0 h 102"/>
                  <a:gd name="T28" fmla="*/ 1 w 875"/>
                  <a:gd name="T29" fmla="*/ 0 h 102"/>
                  <a:gd name="T30" fmla="*/ 1 w 875"/>
                  <a:gd name="T31" fmla="*/ 0 h 102"/>
                  <a:gd name="T32" fmla="*/ 0 w 875"/>
                  <a:gd name="T33" fmla="*/ 0 h 102"/>
                  <a:gd name="T34" fmla="*/ 0 w 875"/>
                  <a:gd name="T35" fmla="*/ 0 h 102"/>
                  <a:gd name="T36" fmla="*/ 0 w 875"/>
                  <a:gd name="T37" fmla="*/ 0 h 102"/>
                  <a:gd name="T38" fmla="*/ 0 w 875"/>
                  <a:gd name="T39" fmla="*/ 0 h 102"/>
                  <a:gd name="T40" fmla="*/ 0 w 875"/>
                  <a:gd name="T41" fmla="*/ 0 h 102"/>
                  <a:gd name="T42" fmla="*/ 0 w 875"/>
                  <a:gd name="T43" fmla="*/ 0 h 102"/>
                  <a:gd name="T44" fmla="*/ 0 w 875"/>
                  <a:gd name="T45" fmla="*/ 0 h 102"/>
                  <a:gd name="T46" fmla="*/ 0 w 875"/>
                  <a:gd name="T47" fmla="*/ 0 h 102"/>
                  <a:gd name="T48" fmla="*/ 0 w 875"/>
                  <a:gd name="T49" fmla="*/ 0 h 102"/>
                  <a:gd name="T50" fmla="*/ 0 w 875"/>
                  <a:gd name="T51" fmla="*/ 0 h 102"/>
                  <a:gd name="T52" fmla="*/ 0 w 875"/>
                  <a:gd name="T53" fmla="*/ 0 h 102"/>
                  <a:gd name="T54" fmla="*/ 0 w 875"/>
                  <a:gd name="T55" fmla="*/ 0 h 102"/>
                  <a:gd name="T56" fmla="*/ 0 w 875"/>
                  <a:gd name="T57" fmla="*/ 0 h 102"/>
                  <a:gd name="T58" fmla="*/ 0 w 875"/>
                  <a:gd name="T59" fmla="*/ 0 h 102"/>
                  <a:gd name="T60" fmla="*/ 0 w 875"/>
                  <a:gd name="T61" fmla="*/ 0 h 102"/>
                  <a:gd name="T62" fmla="*/ 0 w 875"/>
                  <a:gd name="T63" fmla="*/ 0 h 102"/>
                  <a:gd name="T64" fmla="*/ 0 w 875"/>
                  <a:gd name="T65" fmla="*/ 0 h 102"/>
                  <a:gd name="T66" fmla="*/ 0 w 875"/>
                  <a:gd name="T67" fmla="*/ 0 h 102"/>
                  <a:gd name="T68" fmla="*/ 0 w 875"/>
                  <a:gd name="T69" fmla="*/ 0 h 102"/>
                  <a:gd name="T70" fmla="*/ 0 w 875"/>
                  <a:gd name="T71" fmla="*/ 0 h 102"/>
                  <a:gd name="T72" fmla="*/ 0 w 875"/>
                  <a:gd name="T73" fmla="*/ 0 h 102"/>
                  <a:gd name="T74" fmla="*/ 0 w 875"/>
                  <a:gd name="T75" fmla="*/ 0 h 102"/>
                  <a:gd name="T76" fmla="*/ 0 w 875"/>
                  <a:gd name="T77" fmla="*/ 0 h 102"/>
                  <a:gd name="T78" fmla="*/ 0 w 875"/>
                  <a:gd name="T79" fmla="*/ 0 h 102"/>
                  <a:gd name="T80" fmla="*/ 0 w 875"/>
                  <a:gd name="T81" fmla="*/ 0 h 102"/>
                  <a:gd name="T82" fmla="*/ 0 w 875"/>
                  <a:gd name="T83" fmla="*/ 0 h 102"/>
                  <a:gd name="T84" fmla="*/ 0 w 875"/>
                  <a:gd name="T85" fmla="*/ 0 h 102"/>
                  <a:gd name="T86" fmla="*/ 0 w 875"/>
                  <a:gd name="T87" fmla="*/ 0 h 102"/>
                  <a:gd name="T88" fmla="*/ 0 w 875"/>
                  <a:gd name="T89" fmla="*/ 0 h 102"/>
                  <a:gd name="T90" fmla="*/ 1 w 875"/>
                  <a:gd name="T91" fmla="*/ 0 h 102"/>
                  <a:gd name="T92" fmla="*/ 1 w 875"/>
                  <a:gd name="T93" fmla="*/ 1 h 102"/>
                  <a:gd name="T94" fmla="*/ 1 w 875"/>
                  <a:gd name="T95" fmla="*/ 1 h 102"/>
                  <a:gd name="T96" fmla="*/ 2 w 875"/>
                  <a:gd name="T97" fmla="*/ 1 h 102"/>
                  <a:gd name="T98" fmla="*/ 2 w 875"/>
                  <a:gd name="T99" fmla="*/ 1 h 102"/>
                  <a:gd name="T100" fmla="*/ 3 w 875"/>
                  <a:gd name="T101" fmla="*/ 1 h 102"/>
                  <a:gd name="T102" fmla="*/ 4 w 875"/>
                  <a:gd name="T103" fmla="*/ 1 h 102"/>
                  <a:gd name="T104" fmla="*/ 4 w 875"/>
                  <a:gd name="T105" fmla="*/ 1 h 102"/>
                  <a:gd name="T106" fmla="*/ 5 w 875"/>
                  <a:gd name="T107" fmla="*/ 1 h 102"/>
                  <a:gd name="T108" fmla="*/ 6 w 875"/>
                  <a:gd name="T109" fmla="*/ 1 h 102"/>
                  <a:gd name="T110" fmla="*/ 6 w 875"/>
                  <a:gd name="T111" fmla="*/ 1 h 102"/>
                  <a:gd name="T112" fmla="*/ 7 w 875"/>
                  <a:gd name="T113" fmla="*/ 1 h 102"/>
                  <a:gd name="T114" fmla="*/ 8 w 875"/>
                  <a:gd name="T115" fmla="*/ 0 h 102"/>
                  <a:gd name="T116" fmla="*/ 8 w 875"/>
                  <a:gd name="T117" fmla="*/ 0 h 102"/>
                  <a:gd name="T118" fmla="*/ 8 w 875"/>
                  <a:gd name="T119" fmla="*/ 0 h 102"/>
                  <a:gd name="T120" fmla="*/ 8 w 875"/>
                  <a:gd name="T121" fmla="*/ 0 h 1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75" h="102">
                    <a:moveTo>
                      <a:pt x="875" y="76"/>
                    </a:moveTo>
                    <a:lnTo>
                      <a:pt x="866" y="75"/>
                    </a:lnTo>
                    <a:lnTo>
                      <a:pt x="839" y="72"/>
                    </a:lnTo>
                    <a:lnTo>
                      <a:pt x="797" y="66"/>
                    </a:lnTo>
                    <a:lnTo>
                      <a:pt x="742" y="59"/>
                    </a:lnTo>
                    <a:lnTo>
                      <a:pt x="676" y="51"/>
                    </a:lnTo>
                    <a:lnTo>
                      <a:pt x="604" y="42"/>
                    </a:lnTo>
                    <a:lnTo>
                      <a:pt x="529" y="33"/>
                    </a:lnTo>
                    <a:lnTo>
                      <a:pt x="453" y="24"/>
                    </a:lnTo>
                    <a:lnTo>
                      <a:pt x="381" y="16"/>
                    </a:lnTo>
                    <a:lnTo>
                      <a:pt x="313" y="10"/>
                    </a:lnTo>
                    <a:lnTo>
                      <a:pt x="252" y="5"/>
                    </a:lnTo>
                    <a:lnTo>
                      <a:pt x="199" y="2"/>
                    </a:lnTo>
                    <a:lnTo>
                      <a:pt x="153" y="0"/>
                    </a:lnTo>
                    <a:lnTo>
                      <a:pt x="116" y="0"/>
                    </a:lnTo>
                    <a:lnTo>
                      <a:pt x="85" y="1"/>
                    </a:lnTo>
                    <a:lnTo>
                      <a:pt x="61" y="3"/>
                    </a:lnTo>
                    <a:lnTo>
                      <a:pt x="43" y="5"/>
                    </a:lnTo>
                    <a:lnTo>
                      <a:pt x="29" y="8"/>
                    </a:lnTo>
                    <a:lnTo>
                      <a:pt x="19" y="11"/>
                    </a:lnTo>
                    <a:lnTo>
                      <a:pt x="12" y="13"/>
                    </a:lnTo>
                    <a:lnTo>
                      <a:pt x="8" y="16"/>
                    </a:lnTo>
                    <a:lnTo>
                      <a:pt x="4" y="18"/>
                    </a:lnTo>
                    <a:lnTo>
                      <a:pt x="2" y="20"/>
                    </a:lnTo>
                    <a:lnTo>
                      <a:pt x="1" y="21"/>
                    </a:lnTo>
                    <a:lnTo>
                      <a:pt x="1" y="22"/>
                    </a:lnTo>
                    <a:lnTo>
                      <a:pt x="0" y="23"/>
                    </a:lnTo>
                    <a:lnTo>
                      <a:pt x="0" y="24"/>
                    </a:lnTo>
                    <a:lnTo>
                      <a:pt x="0" y="25"/>
                    </a:lnTo>
                    <a:lnTo>
                      <a:pt x="0" y="26"/>
                    </a:lnTo>
                    <a:lnTo>
                      <a:pt x="0" y="27"/>
                    </a:lnTo>
                    <a:lnTo>
                      <a:pt x="0" y="28"/>
                    </a:lnTo>
                    <a:lnTo>
                      <a:pt x="1" y="30"/>
                    </a:lnTo>
                    <a:lnTo>
                      <a:pt x="2" y="31"/>
                    </a:lnTo>
                    <a:lnTo>
                      <a:pt x="4" y="34"/>
                    </a:lnTo>
                    <a:lnTo>
                      <a:pt x="6" y="37"/>
                    </a:lnTo>
                    <a:lnTo>
                      <a:pt x="11" y="40"/>
                    </a:lnTo>
                    <a:lnTo>
                      <a:pt x="17" y="45"/>
                    </a:lnTo>
                    <a:lnTo>
                      <a:pt x="27" y="51"/>
                    </a:lnTo>
                    <a:lnTo>
                      <a:pt x="40" y="57"/>
                    </a:lnTo>
                    <a:lnTo>
                      <a:pt x="58" y="65"/>
                    </a:lnTo>
                    <a:lnTo>
                      <a:pt x="81" y="73"/>
                    </a:lnTo>
                    <a:lnTo>
                      <a:pt x="111" y="82"/>
                    </a:lnTo>
                    <a:lnTo>
                      <a:pt x="148" y="90"/>
                    </a:lnTo>
                    <a:lnTo>
                      <a:pt x="193" y="96"/>
                    </a:lnTo>
                    <a:lnTo>
                      <a:pt x="247" y="101"/>
                    </a:lnTo>
                    <a:lnTo>
                      <a:pt x="308" y="102"/>
                    </a:lnTo>
                    <a:lnTo>
                      <a:pt x="376" y="100"/>
                    </a:lnTo>
                    <a:lnTo>
                      <a:pt x="449" y="96"/>
                    </a:lnTo>
                    <a:lnTo>
                      <a:pt x="525" y="91"/>
                    </a:lnTo>
                    <a:lnTo>
                      <a:pt x="601" y="86"/>
                    </a:lnTo>
                    <a:lnTo>
                      <a:pt x="674" y="82"/>
                    </a:lnTo>
                    <a:lnTo>
                      <a:pt x="741" y="79"/>
                    </a:lnTo>
                    <a:lnTo>
                      <a:pt x="797" y="77"/>
                    </a:lnTo>
                    <a:lnTo>
                      <a:pt x="839" y="76"/>
                    </a:lnTo>
                    <a:lnTo>
                      <a:pt x="866" y="76"/>
                    </a:lnTo>
                    <a:lnTo>
                      <a:pt x="875" y="7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2" name="Freeform 158"/>
              <p:cNvSpPr>
                <a:spLocks/>
              </p:cNvSpPr>
              <p:nvPr/>
            </p:nvSpPr>
            <p:spPr bwMode="auto">
              <a:xfrm flipV="1">
                <a:off x="4191" y="3260"/>
                <a:ext cx="365" cy="43"/>
              </a:xfrm>
              <a:custGeom>
                <a:avLst/>
                <a:gdLst>
                  <a:gd name="T0" fmla="*/ 7 w 792"/>
                  <a:gd name="T1" fmla="*/ 0 h 95"/>
                  <a:gd name="T2" fmla="*/ 7 w 792"/>
                  <a:gd name="T3" fmla="*/ 0 h 95"/>
                  <a:gd name="T4" fmla="*/ 7 w 792"/>
                  <a:gd name="T5" fmla="*/ 0 h 95"/>
                  <a:gd name="T6" fmla="*/ 7 w 792"/>
                  <a:gd name="T7" fmla="*/ 0 h 95"/>
                  <a:gd name="T8" fmla="*/ 6 w 792"/>
                  <a:gd name="T9" fmla="*/ 0 h 95"/>
                  <a:gd name="T10" fmla="*/ 6 w 792"/>
                  <a:gd name="T11" fmla="*/ 0 h 95"/>
                  <a:gd name="T12" fmla="*/ 5 w 792"/>
                  <a:gd name="T13" fmla="*/ 0 h 95"/>
                  <a:gd name="T14" fmla="*/ 5 w 792"/>
                  <a:gd name="T15" fmla="*/ 0 h 95"/>
                  <a:gd name="T16" fmla="*/ 4 w 792"/>
                  <a:gd name="T17" fmla="*/ 0 h 95"/>
                  <a:gd name="T18" fmla="*/ 3 w 792"/>
                  <a:gd name="T19" fmla="*/ 0 h 95"/>
                  <a:gd name="T20" fmla="*/ 3 w 792"/>
                  <a:gd name="T21" fmla="*/ 0 h 95"/>
                  <a:gd name="T22" fmla="*/ 2 w 792"/>
                  <a:gd name="T23" fmla="*/ 0 h 95"/>
                  <a:gd name="T24" fmla="*/ 2 w 792"/>
                  <a:gd name="T25" fmla="*/ 0 h 95"/>
                  <a:gd name="T26" fmla="*/ 1 w 792"/>
                  <a:gd name="T27" fmla="*/ 0 h 95"/>
                  <a:gd name="T28" fmla="*/ 1 w 792"/>
                  <a:gd name="T29" fmla="*/ 0 h 95"/>
                  <a:gd name="T30" fmla="*/ 1 w 792"/>
                  <a:gd name="T31" fmla="*/ 0 h 95"/>
                  <a:gd name="T32" fmla="*/ 0 w 792"/>
                  <a:gd name="T33" fmla="*/ 0 h 95"/>
                  <a:gd name="T34" fmla="*/ 0 w 792"/>
                  <a:gd name="T35" fmla="*/ 0 h 95"/>
                  <a:gd name="T36" fmla="*/ 0 w 792"/>
                  <a:gd name="T37" fmla="*/ 0 h 95"/>
                  <a:gd name="T38" fmla="*/ 0 w 792"/>
                  <a:gd name="T39" fmla="*/ 0 h 95"/>
                  <a:gd name="T40" fmla="*/ 0 w 792"/>
                  <a:gd name="T41" fmla="*/ 0 h 95"/>
                  <a:gd name="T42" fmla="*/ 0 w 792"/>
                  <a:gd name="T43" fmla="*/ 0 h 95"/>
                  <a:gd name="T44" fmla="*/ 0 w 792"/>
                  <a:gd name="T45" fmla="*/ 0 h 95"/>
                  <a:gd name="T46" fmla="*/ 0 w 792"/>
                  <a:gd name="T47" fmla="*/ 0 h 95"/>
                  <a:gd name="T48" fmla="*/ 0 w 792"/>
                  <a:gd name="T49" fmla="*/ 0 h 95"/>
                  <a:gd name="T50" fmla="*/ 0 w 792"/>
                  <a:gd name="T51" fmla="*/ 0 h 95"/>
                  <a:gd name="T52" fmla="*/ 0 w 792"/>
                  <a:gd name="T53" fmla="*/ 0 h 95"/>
                  <a:gd name="T54" fmla="*/ 0 w 792"/>
                  <a:gd name="T55" fmla="*/ 0 h 95"/>
                  <a:gd name="T56" fmla="*/ 0 w 792"/>
                  <a:gd name="T57" fmla="*/ 0 h 95"/>
                  <a:gd name="T58" fmla="*/ 0 w 792"/>
                  <a:gd name="T59" fmla="*/ 0 h 95"/>
                  <a:gd name="T60" fmla="*/ 0 w 792"/>
                  <a:gd name="T61" fmla="*/ 0 h 95"/>
                  <a:gd name="T62" fmla="*/ 0 w 792"/>
                  <a:gd name="T63" fmla="*/ 0 h 95"/>
                  <a:gd name="T64" fmla="*/ 0 w 792"/>
                  <a:gd name="T65" fmla="*/ 0 h 95"/>
                  <a:gd name="T66" fmla="*/ 0 w 792"/>
                  <a:gd name="T67" fmla="*/ 0 h 95"/>
                  <a:gd name="T68" fmla="*/ 0 w 792"/>
                  <a:gd name="T69" fmla="*/ 0 h 95"/>
                  <a:gd name="T70" fmla="*/ 0 w 792"/>
                  <a:gd name="T71" fmla="*/ 0 h 95"/>
                  <a:gd name="T72" fmla="*/ 0 w 792"/>
                  <a:gd name="T73" fmla="*/ 0 h 95"/>
                  <a:gd name="T74" fmla="*/ 0 w 792"/>
                  <a:gd name="T75" fmla="*/ 0 h 95"/>
                  <a:gd name="T76" fmla="*/ 0 w 792"/>
                  <a:gd name="T77" fmla="*/ 0 h 95"/>
                  <a:gd name="T78" fmla="*/ 0 w 792"/>
                  <a:gd name="T79" fmla="*/ 0 h 95"/>
                  <a:gd name="T80" fmla="*/ 0 w 792"/>
                  <a:gd name="T81" fmla="*/ 0 h 95"/>
                  <a:gd name="T82" fmla="*/ 0 w 792"/>
                  <a:gd name="T83" fmla="*/ 0 h 95"/>
                  <a:gd name="T84" fmla="*/ 0 w 792"/>
                  <a:gd name="T85" fmla="*/ 0 h 95"/>
                  <a:gd name="T86" fmla="*/ 0 w 792"/>
                  <a:gd name="T87" fmla="*/ 0 h 95"/>
                  <a:gd name="T88" fmla="*/ 0 w 792"/>
                  <a:gd name="T89" fmla="*/ 0 h 95"/>
                  <a:gd name="T90" fmla="*/ 0 w 792"/>
                  <a:gd name="T91" fmla="*/ 0 h 95"/>
                  <a:gd name="T92" fmla="*/ 1 w 792"/>
                  <a:gd name="T93" fmla="*/ 0 h 95"/>
                  <a:gd name="T94" fmla="*/ 1 w 792"/>
                  <a:gd name="T95" fmla="*/ 1 h 95"/>
                  <a:gd name="T96" fmla="*/ 2 w 792"/>
                  <a:gd name="T97" fmla="*/ 1 h 95"/>
                  <a:gd name="T98" fmla="*/ 2 w 792"/>
                  <a:gd name="T99" fmla="*/ 1 h 95"/>
                  <a:gd name="T100" fmla="*/ 3 w 792"/>
                  <a:gd name="T101" fmla="*/ 1 h 95"/>
                  <a:gd name="T102" fmla="*/ 3 w 792"/>
                  <a:gd name="T103" fmla="*/ 1 h 95"/>
                  <a:gd name="T104" fmla="*/ 4 w 792"/>
                  <a:gd name="T105" fmla="*/ 1 h 95"/>
                  <a:gd name="T106" fmla="*/ 5 w 792"/>
                  <a:gd name="T107" fmla="*/ 1 h 95"/>
                  <a:gd name="T108" fmla="*/ 5 w 792"/>
                  <a:gd name="T109" fmla="*/ 1 h 95"/>
                  <a:gd name="T110" fmla="*/ 6 w 792"/>
                  <a:gd name="T111" fmla="*/ 0 h 95"/>
                  <a:gd name="T112" fmla="*/ 6 w 792"/>
                  <a:gd name="T113" fmla="*/ 0 h 95"/>
                  <a:gd name="T114" fmla="*/ 7 w 792"/>
                  <a:gd name="T115" fmla="*/ 0 h 95"/>
                  <a:gd name="T116" fmla="*/ 7 w 792"/>
                  <a:gd name="T117" fmla="*/ 0 h 95"/>
                  <a:gd name="T118" fmla="*/ 7 w 792"/>
                  <a:gd name="T119" fmla="*/ 0 h 95"/>
                  <a:gd name="T120" fmla="*/ 7 w 792"/>
                  <a:gd name="T121" fmla="*/ 0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2" h="95">
                    <a:moveTo>
                      <a:pt x="792" y="78"/>
                    </a:moveTo>
                    <a:lnTo>
                      <a:pt x="783" y="76"/>
                    </a:lnTo>
                    <a:lnTo>
                      <a:pt x="760" y="73"/>
                    </a:lnTo>
                    <a:lnTo>
                      <a:pt x="722" y="68"/>
                    </a:lnTo>
                    <a:lnTo>
                      <a:pt x="671" y="61"/>
                    </a:lnTo>
                    <a:lnTo>
                      <a:pt x="612" y="53"/>
                    </a:lnTo>
                    <a:lnTo>
                      <a:pt x="547" y="44"/>
                    </a:lnTo>
                    <a:lnTo>
                      <a:pt x="479" y="35"/>
                    </a:lnTo>
                    <a:lnTo>
                      <a:pt x="411" y="26"/>
                    </a:lnTo>
                    <a:lnTo>
                      <a:pt x="345" y="18"/>
                    </a:lnTo>
                    <a:lnTo>
                      <a:pt x="284" y="11"/>
                    </a:lnTo>
                    <a:lnTo>
                      <a:pt x="229" y="6"/>
                    </a:lnTo>
                    <a:lnTo>
                      <a:pt x="181" y="3"/>
                    </a:lnTo>
                    <a:lnTo>
                      <a:pt x="140" y="1"/>
                    </a:lnTo>
                    <a:lnTo>
                      <a:pt x="105" y="0"/>
                    </a:lnTo>
                    <a:lnTo>
                      <a:pt x="78" y="1"/>
                    </a:lnTo>
                    <a:lnTo>
                      <a:pt x="56" y="2"/>
                    </a:lnTo>
                    <a:lnTo>
                      <a:pt x="39" y="4"/>
                    </a:lnTo>
                    <a:lnTo>
                      <a:pt x="27" y="7"/>
                    </a:lnTo>
                    <a:lnTo>
                      <a:pt x="18" y="9"/>
                    </a:lnTo>
                    <a:lnTo>
                      <a:pt x="12" y="11"/>
                    </a:lnTo>
                    <a:lnTo>
                      <a:pt x="7" y="13"/>
                    </a:lnTo>
                    <a:lnTo>
                      <a:pt x="5" y="15"/>
                    </a:lnTo>
                    <a:lnTo>
                      <a:pt x="3" y="17"/>
                    </a:lnTo>
                    <a:lnTo>
                      <a:pt x="2" y="18"/>
                    </a:lnTo>
                    <a:lnTo>
                      <a:pt x="1" y="19"/>
                    </a:lnTo>
                    <a:lnTo>
                      <a:pt x="1" y="20"/>
                    </a:lnTo>
                    <a:lnTo>
                      <a:pt x="1" y="21"/>
                    </a:lnTo>
                    <a:lnTo>
                      <a:pt x="0" y="21"/>
                    </a:lnTo>
                    <a:lnTo>
                      <a:pt x="0" y="22"/>
                    </a:lnTo>
                    <a:lnTo>
                      <a:pt x="0" y="23"/>
                    </a:lnTo>
                    <a:lnTo>
                      <a:pt x="1" y="23"/>
                    </a:lnTo>
                    <a:lnTo>
                      <a:pt x="1" y="24"/>
                    </a:lnTo>
                    <a:lnTo>
                      <a:pt x="1" y="26"/>
                    </a:lnTo>
                    <a:lnTo>
                      <a:pt x="2" y="27"/>
                    </a:lnTo>
                    <a:lnTo>
                      <a:pt x="4" y="29"/>
                    </a:lnTo>
                    <a:lnTo>
                      <a:pt x="6" y="32"/>
                    </a:lnTo>
                    <a:lnTo>
                      <a:pt x="10" y="36"/>
                    </a:lnTo>
                    <a:lnTo>
                      <a:pt x="16" y="40"/>
                    </a:lnTo>
                    <a:lnTo>
                      <a:pt x="24" y="45"/>
                    </a:lnTo>
                    <a:lnTo>
                      <a:pt x="36" y="51"/>
                    </a:lnTo>
                    <a:lnTo>
                      <a:pt x="52" y="58"/>
                    </a:lnTo>
                    <a:lnTo>
                      <a:pt x="73" y="66"/>
                    </a:lnTo>
                    <a:lnTo>
                      <a:pt x="100" y="74"/>
                    </a:lnTo>
                    <a:lnTo>
                      <a:pt x="134" y="82"/>
                    </a:lnTo>
                    <a:lnTo>
                      <a:pt x="175" y="88"/>
                    </a:lnTo>
                    <a:lnTo>
                      <a:pt x="223" y="93"/>
                    </a:lnTo>
                    <a:lnTo>
                      <a:pt x="278" y="95"/>
                    </a:lnTo>
                    <a:lnTo>
                      <a:pt x="340" y="94"/>
                    </a:lnTo>
                    <a:lnTo>
                      <a:pt x="406" y="91"/>
                    </a:lnTo>
                    <a:lnTo>
                      <a:pt x="475" y="87"/>
                    </a:lnTo>
                    <a:lnTo>
                      <a:pt x="544" y="83"/>
                    </a:lnTo>
                    <a:lnTo>
                      <a:pt x="610" y="80"/>
                    </a:lnTo>
                    <a:lnTo>
                      <a:pt x="670" y="79"/>
                    </a:lnTo>
                    <a:lnTo>
                      <a:pt x="721" y="78"/>
                    </a:lnTo>
                    <a:lnTo>
                      <a:pt x="759" y="77"/>
                    </a:lnTo>
                    <a:lnTo>
                      <a:pt x="783" y="77"/>
                    </a:lnTo>
                    <a:lnTo>
                      <a:pt x="792" y="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3" name="Freeform 159"/>
              <p:cNvSpPr>
                <a:spLocks/>
              </p:cNvSpPr>
              <p:nvPr/>
            </p:nvSpPr>
            <p:spPr bwMode="auto">
              <a:xfrm flipV="1">
                <a:off x="4290" y="3259"/>
                <a:ext cx="320" cy="39"/>
              </a:xfrm>
              <a:custGeom>
                <a:avLst/>
                <a:gdLst>
                  <a:gd name="T0" fmla="*/ 6 w 695"/>
                  <a:gd name="T1" fmla="*/ 0 h 85"/>
                  <a:gd name="T2" fmla="*/ 6 w 695"/>
                  <a:gd name="T3" fmla="*/ 0 h 85"/>
                  <a:gd name="T4" fmla="*/ 6 w 695"/>
                  <a:gd name="T5" fmla="*/ 0 h 85"/>
                  <a:gd name="T6" fmla="*/ 6 w 695"/>
                  <a:gd name="T7" fmla="*/ 0 h 85"/>
                  <a:gd name="T8" fmla="*/ 6 w 695"/>
                  <a:gd name="T9" fmla="*/ 0 h 85"/>
                  <a:gd name="T10" fmla="*/ 5 w 695"/>
                  <a:gd name="T11" fmla="*/ 0 h 85"/>
                  <a:gd name="T12" fmla="*/ 5 w 695"/>
                  <a:gd name="T13" fmla="*/ 0 h 85"/>
                  <a:gd name="T14" fmla="*/ 4 w 695"/>
                  <a:gd name="T15" fmla="*/ 0 h 85"/>
                  <a:gd name="T16" fmla="*/ 3 w 695"/>
                  <a:gd name="T17" fmla="*/ 0 h 85"/>
                  <a:gd name="T18" fmla="*/ 3 w 695"/>
                  <a:gd name="T19" fmla="*/ 0 h 85"/>
                  <a:gd name="T20" fmla="*/ 2 w 695"/>
                  <a:gd name="T21" fmla="*/ 0 h 85"/>
                  <a:gd name="T22" fmla="*/ 2 w 695"/>
                  <a:gd name="T23" fmla="*/ 0 h 85"/>
                  <a:gd name="T24" fmla="*/ 1 w 695"/>
                  <a:gd name="T25" fmla="*/ 0 h 85"/>
                  <a:gd name="T26" fmla="*/ 1 w 695"/>
                  <a:gd name="T27" fmla="*/ 0 h 85"/>
                  <a:gd name="T28" fmla="*/ 1 w 695"/>
                  <a:gd name="T29" fmla="*/ 0 h 85"/>
                  <a:gd name="T30" fmla="*/ 0 w 695"/>
                  <a:gd name="T31" fmla="*/ 0 h 85"/>
                  <a:gd name="T32" fmla="*/ 0 w 695"/>
                  <a:gd name="T33" fmla="*/ 0 h 85"/>
                  <a:gd name="T34" fmla="*/ 0 w 695"/>
                  <a:gd name="T35" fmla="*/ 0 h 85"/>
                  <a:gd name="T36" fmla="*/ 0 w 695"/>
                  <a:gd name="T37" fmla="*/ 0 h 85"/>
                  <a:gd name="T38" fmla="*/ 0 w 695"/>
                  <a:gd name="T39" fmla="*/ 0 h 85"/>
                  <a:gd name="T40" fmla="*/ 0 w 695"/>
                  <a:gd name="T41" fmla="*/ 0 h 85"/>
                  <a:gd name="T42" fmla="*/ 0 w 695"/>
                  <a:gd name="T43" fmla="*/ 0 h 85"/>
                  <a:gd name="T44" fmla="*/ 0 w 695"/>
                  <a:gd name="T45" fmla="*/ 0 h 85"/>
                  <a:gd name="T46" fmla="*/ 0 w 695"/>
                  <a:gd name="T47" fmla="*/ 0 h 85"/>
                  <a:gd name="T48" fmla="*/ 0 w 695"/>
                  <a:gd name="T49" fmla="*/ 0 h 85"/>
                  <a:gd name="T50" fmla="*/ 0 w 695"/>
                  <a:gd name="T51" fmla="*/ 0 h 85"/>
                  <a:gd name="T52" fmla="*/ 0 w 695"/>
                  <a:gd name="T53" fmla="*/ 0 h 85"/>
                  <a:gd name="T54" fmla="*/ 0 w 695"/>
                  <a:gd name="T55" fmla="*/ 0 h 85"/>
                  <a:gd name="T56" fmla="*/ 0 w 695"/>
                  <a:gd name="T57" fmla="*/ 0 h 85"/>
                  <a:gd name="T58" fmla="*/ 0 w 695"/>
                  <a:gd name="T59" fmla="*/ 0 h 85"/>
                  <a:gd name="T60" fmla="*/ 0 w 695"/>
                  <a:gd name="T61" fmla="*/ 0 h 85"/>
                  <a:gd name="T62" fmla="*/ 0 w 695"/>
                  <a:gd name="T63" fmla="*/ 0 h 85"/>
                  <a:gd name="T64" fmla="*/ 0 w 695"/>
                  <a:gd name="T65" fmla="*/ 0 h 85"/>
                  <a:gd name="T66" fmla="*/ 0 w 695"/>
                  <a:gd name="T67" fmla="*/ 0 h 85"/>
                  <a:gd name="T68" fmla="*/ 0 w 695"/>
                  <a:gd name="T69" fmla="*/ 0 h 85"/>
                  <a:gd name="T70" fmla="*/ 0 w 695"/>
                  <a:gd name="T71" fmla="*/ 0 h 85"/>
                  <a:gd name="T72" fmla="*/ 0 w 695"/>
                  <a:gd name="T73" fmla="*/ 0 h 85"/>
                  <a:gd name="T74" fmla="*/ 0 w 695"/>
                  <a:gd name="T75" fmla="*/ 0 h 85"/>
                  <a:gd name="T76" fmla="*/ 0 w 695"/>
                  <a:gd name="T77" fmla="*/ 0 h 85"/>
                  <a:gd name="T78" fmla="*/ 0 w 695"/>
                  <a:gd name="T79" fmla="*/ 0 h 85"/>
                  <a:gd name="T80" fmla="*/ 0 w 695"/>
                  <a:gd name="T81" fmla="*/ 0 h 85"/>
                  <a:gd name="T82" fmla="*/ 0 w 695"/>
                  <a:gd name="T83" fmla="*/ 0 h 85"/>
                  <a:gd name="T84" fmla="*/ 0 w 695"/>
                  <a:gd name="T85" fmla="*/ 0 h 85"/>
                  <a:gd name="T86" fmla="*/ 0 w 695"/>
                  <a:gd name="T87" fmla="*/ 0 h 85"/>
                  <a:gd name="T88" fmla="*/ 0 w 695"/>
                  <a:gd name="T89" fmla="*/ 0 h 85"/>
                  <a:gd name="T90" fmla="*/ 0 w 695"/>
                  <a:gd name="T91" fmla="*/ 0 h 85"/>
                  <a:gd name="T92" fmla="*/ 1 w 695"/>
                  <a:gd name="T93" fmla="*/ 0 h 85"/>
                  <a:gd name="T94" fmla="*/ 1 w 695"/>
                  <a:gd name="T95" fmla="*/ 0 h 85"/>
                  <a:gd name="T96" fmla="*/ 1 w 695"/>
                  <a:gd name="T97" fmla="*/ 1 h 85"/>
                  <a:gd name="T98" fmla="*/ 2 w 695"/>
                  <a:gd name="T99" fmla="*/ 1 h 85"/>
                  <a:gd name="T100" fmla="*/ 2 w 695"/>
                  <a:gd name="T101" fmla="*/ 1 h 85"/>
                  <a:gd name="T102" fmla="*/ 3 w 695"/>
                  <a:gd name="T103" fmla="*/ 1 h 85"/>
                  <a:gd name="T104" fmla="*/ 3 w 695"/>
                  <a:gd name="T105" fmla="*/ 1 h 85"/>
                  <a:gd name="T106" fmla="*/ 4 w 695"/>
                  <a:gd name="T107" fmla="*/ 1 h 85"/>
                  <a:gd name="T108" fmla="*/ 5 w 695"/>
                  <a:gd name="T109" fmla="*/ 1 h 85"/>
                  <a:gd name="T110" fmla="*/ 5 w 695"/>
                  <a:gd name="T111" fmla="*/ 0 h 85"/>
                  <a:gd name="T112" fmla="*/ 6 w 695"/>
                  <a:gd name="T113" fmla="*/ 0 h 85"/>
                  <a:gd name="T114" fmla="*/ 6 w 695"/>
                  <a:gd name="T115" fmla="*/ 0 h 85"/>
                  <a:gd name="T116" fmla="*/ 6 w 695"/>
                  <a:gd name="T117" fmla="*/ 0 h 85"/>
                  <a:gd name="T118" fmla="*/ 6 w 695"/>
                  <a:gd name="T119" fmla="*/ 0 h 85"/>
                  <a:gd name="T120" fmla="*/ 6 w 695"/>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5" h="85">
                    <a:moveTo>
                      <a:pt x="695" y="75"/>
                    </a:moveTo>
                    <a:lnTo>
                      <a:pt x="688" y="74"/>
                    </a:lnTo>
                    <a:lnTo>
                      <a:pt x="667" y="71"/>
                    </a:lnTo>
                    <a:lnTo>
                      <a:pt x="633" y="66"/>
                    </a:lnTo>
                    <a:lnTo>
                      <a:pt x="589" y="60"/>
                    </a:lnTo>
                    <a:lnTo>
                      <a:pt x="537" y="52"/>
                    </a:lnTo>
                    <a:lnTo>
                      <a:pt x="480" y="43"/>
                    </a:lnTo>
                    <a:lnTo>
                      <a:pt x="420" y="34"/>
                    </a:lnTo>
                    <a:lnTo>
                      <a:pt x="361" y="26"/>
                    </a:lnTo>
                    <a:lnTo>
                      <a:pt x="303" y="18"/>
                    </a:lnTo>
                    <a:lnTo>
                      <a:pt x="249" y="12"/>
                    </a:lnTo>
                    <a:lnTo>
                      <a:pt x="201" y="7"/>
                    </a:lnTo>
                    <a:lnTo>
                      <a:pt x="159" y="3"/>
                    </a:lnTo>
                    <a:lnTo>
                      <a:pt x="123" y="1"/>
                    </a:lnTo>
                    <a:lnTo>
                      <a:pt x="93" y="0"/>
                    </a:lnTo>
                    <a:lnTo>
                      <a:pt x="68" y="1"/>
                    </a:lnTo>
                    <a:lnTo>
                      <a:pt x="49" y="2"/>
                    </a:lnTo>
                    <a:lnTo>
                      <a:pt x="35" y="3"/>
                    </a:lnTo>
                    <a:lnTo>
                      <a:pt x="24" y="5"/>
                    </a:lnTo>
                    <a:lnTo>
                      <a:pt x="16" y="7"/>
                    </a:lnTo>
                    <a:lnTo>
                      <a:pt x="10" y="9"/>
                    </a:lnTo>
                    <a:lnTo>
                      <a:pt x="6" y="11"/>
                    </a:lnTo>
                    <a:lnTo>
                      <a:pt x="4" y="12"/>
                    </a:lnTo>
                    <a:lnTo>
                      <a:pt x="2" y="14"/>
                    </a:lnTo>
                    <a:lnTo>
                      <a:pt x="1" y="15"/>
                    </a:lnTo>
                    <a:lnTo>
                      <a:pt x="1" y="16"/>
                    </a:lnTo>
                    <a:lnTo>
                      <a:pt x="0" y="17"/>
                    </a:lnTo>
                    <a:lnTo>
                      <a:pt x="0" y="18"/>
                    </a:lnTo>
                    <a:lnTo>
                      <a:pt x="0" y="19"/>
                    </a:lnTo>
                    <a:lnTo>
                      <a:pt x="0" y="20"/>
                    </a:lnTo>
                    <a:lnTo>
                      <a:pt x="1" y="20"/>
                    </a:lnTo>
                    <a:lnTo>
                      <a:pt x="1" y="22"/>
                    </a:lnTo>
                    <a:lnTo>
                      <a:pt x="2" y="23"/>
                    </a:lnTo>
                    <a:lnTo>
                      <a:pt x="3" y="25"/>
                    </a:lnTo>
                    <a:lnTo>
                      <a:pt x="5" y="27"/>
                    </a:lnTo>
                    <a:lnTo>
                      <a:pt x="9" y="30"/>
                    </a:lnTo>
                    <a:lnTo>
                      <a:pt x="14" y="34"/>
                    </a:lnTo>
                    <a:lnTo>
                      <a:pt x="21" y="39"/>
                    </a:lnTo>
                    <a:lnTo>
                      <a:pt x="31" y="44"/>
                    </a:lnTo>
                    <a:lnTo>
                      <a:pt x="45" y="51"/>
                    </a:lnTo>
                    <a:lnTo>
                      <a:pt x="64" y="58"/>
                    </a:lnTo>
                    <a:lnTo>
                      <a:pt x="87" y="65"/>
                    </a:lnTo>
                    <a:lnTo>
                      <a:pt x="117" y="72"/>
                    </a:lnTo>
                    <a:lnTo>
                      <a:pt x="153" y="78"/>
                    </a:lnTo>
                    <a:lnTo>
                      <a:pt x="195" y="83"/>
                    </a:lnTo>
                    <a:lnTo>
                      <a:pt x="243" y="85"/>
                    </a:lnTo>
                    <a:lnTo>
                      <a:pt x="298" y="85"/>
                    </a:lnTo>
                    <a:lnTo>
                      <a:pt x="356" y="83"/>
                    </a:lnTo>
                    <a:lnTo>
                      <a:pt x="417" y="80"/>
                    </a:lnTo>
                    <a:lnTo>
                      <a:pt x="477" y="78"/>
                    </a:lnTo>
                    <a:lnTo>
                      <a:pt x="535" y="76"/>
                    </a:lnTo>
                    <a:lnTo>
                      <a:pt x="588" y="75"/>
                    </a:lnTo>
                    <a:lnTo>
                      <a:pt x="633" y="75"/>
                    </a:lnTo>
                    <a:lnTo>
                      <a:pt x="666" y="75"/>
                    </a:lnTo>
                    <a:lnTo>
                      <a:pt x="687" y="75"/>
                    </a:lnTo>
                    <a:lnTo>
                      <a:pt x="695" y="7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4" name="Freeform 160"/>
              <p:cNvSpPr>
                <a:spLocks/>
              </p:cNvSpPr>
              <p:nvPr/>
            </p:nvSpPr>
            <p:spPr bwMode="auto">
              <a:xfrm flipV="1">
                <a:off x="4385" y="3260"/>
                <a:ext cx="278" cy="34"/>
              </a:xfrm>
              <a:custGeom>
                <a:avLst/>
                <a:gdLst>
                  <a:gd name="T0" fmla="*/ 6 w 602"/>
                  <a:gd name="T1" fmla="*/ 0 h 74"/>
                  <a:gd name="T2" fmla="*/ 6 w 602"/>
                  <a:gd name="T3" fmla="*/ 0 h 74"/>
                  <a:gd name="T4" fmla="*/ 6 w 602"/>
                  <a:gd name="T5" fmla="*/ 0 h 74"/>
                  <a:gd name="T6" fmla="*/ 6 w 602"/>
                  <a:gd name="T7" fmla="*/ 0 h 74"/>
                  <a:gd name="T8" fmla="*/ 5 w 602"/>
                  <a:gd name="T9" fmla="*/ 0 h 74"/>
                  <a:gd name="T10" fmla="*/ 5 w 602"/>
                  <a:gd name="T11" fmla="*/ 0 h 74"/>
                  <a:gd name="T12" fmla="*/ 4 w 602"/>
                  <a:gd name="T13" fmla="*/ 0 h 74"/>
                  <a:gd name="T14" fmla="*/ 4 w 602"/>
                  <a:gd name="T15" fmla="*/ 0 h 74"/>
                  <a:gd name="T16" fmla="*/ 3 w 602"/>
                  <a:gd name="T17" fmla="*/ 0 h 74"/>
                  <a:gd name="T18" fmla="*/ 3 w 602"/>
                  <a:gd name="T19" fmla="*/ 0 h 74"/>
                  <a:gd name="T20" fmla="*/ 2 w 602"/>
                  <a:gd name="T21" fmla="*/ 0 h 74"/>
                  <a:gd name="T22" fmla="*/ 2 w 602"/>
                  <a:gd name="T23" fmla="*/ 0 h 74"/>
                  <a:gd name="T24" fmla="*/ 1 w 602"/>
                  <a:gd name="T25" fmla="*/ 0 h 74"/>
                  <a:gd name="T26" fmla="*/ 1 w 602"/>
                  <a:gd name="T27" fmla="*/ 0 h 74"/>
                  <a:gd name="T28" fmla="*/ 1 w 602"/>
                  <a:gd name="T29" fmla="*/ 0 h 74"/>
                  <a:gd name="T30" fmla="*/ 0 w 602"/>
                  <a:gd name="T31" fmla="*/ 0 h 74"/>
                  <a:gd name="T32" fmla="*/ 0 w 602"/>
                  <a:gd name="T33" fmla="*/ 0 h 74"/>
                  <a:gd name="T34" fmla="*/ 0 w 602"/>
                  <a:gd name="T35" fmla="*/ 0 h 74"/>
                  <a:gd name="T36" fmla="*/ 0 w 602"/>
                  <a:gd name="T37" fmla="*/ 0 h 74"/>
                  <a:gd name="T38" fmla="*/ 0 w 602"/>
                  <a:gd name="T39" fmla="*/ 0 h 74"/>
                  <a:gd name="T40" fmla="*/ 0 w 602"/>
                  <a:gd name="T41" fmla="*/ 0 h 74"/>
                  <a:gd name="T42" fmla="*/ 0 w 602"/>
                  <a:gd name="T43" fmla="*/ 0 h 74"/>
                  <a:gd name="T44" fmla="*/ 0 w 602"/>
                  <a:gd name="T45" fmla="*/ 0 h 74"/>
                  <a:gd name="T46" fmla="*/ 0 w 602"/>
                  <a:gd name="T47" fmla="*/ 0 h 74"/>
                  <a:gd name="T48" fmla="*/ 0 w 602"/>
                  <a:gd name="T49" fmla="*/ 0 h 74"/>
                  <a:gd name="T50" fmla="*/ 0 w 602"/>
                  <a:gd name="T51" fmla="*/ 0 h 74"/>
                  <a:gd name="T52" fmla="*/ 0 w 602"/>
                  <a:gd name="T53" fmla="*/ 0 h 74"/>
                  <a:gd name="T54" fmla="*/ 0 w 602"/>
                  <a:gd name="T55" fmla="*/ 0 h 74"/>
                  <a:gd name="T56" fmla="*/ 0 w 602"/>
                  <a:gd name="T57" fmla="*/ 0 h 74"/>
                  <a:gd name="T58" fmla="*/ 0 w 602"/>
                  <a:gd name="T59" fmla="*/ 0 h 74"/>
                  <a:gd name="T60" fmla="*/ 0 w 602"/>
                  <a:gd name="T61" fmla="*/ 0 h 74"/>
                  <a:gd name="T62" fmla="*/ 0 w 602"/>
                  <a:gd name="T63" fmla="*/ 0 h 74"/>
                  <a:gd name="T64" fmla="*/ 0 w 602"/>
                  <a:gd name="T65" fmla="*/ 0 h 74"/>
                  <a:gd name="T66" fmla="*/ 0 w 602"/>
                  <a:gd name="T67" fmla="*/ 0 h 74"/>
                  <a:gd name="T68" fmla="*/ 0 w 602"/>
                  <a:gd name="T69" fmla="*/ 0 h 74"/>
                  <a:gd name="T70" fmla="*/ 0 w 602"/>
                  <a:gd name="T71" fmla="*/ 0 h 74"/>
                  <a:gd name="T72" fmla="*/ 0 w 602"/>
                  <a:gd name="T73" fmla="*/ 0 h 74"/>
                  <a:gd name="T74" fmla="*/ 0 w 602"/>
                  <a:gd name="T75" fmla="*/ 0 h 74"/>
                  <a:gd name="T76" fmla="*/ 0 w 602"/>
                  <a:gd name="T77" fmla="*/ 0 h 74"/>
                  <a:gd name="T78" fmla="*/ 0 w 602"/>
                  <a:gd name="T79" fmla="*/ 0 h 74"/>
                  <a:gd name="T80" fmla="*/ 0 w 602"/>
                  <a:gd name="T81" fmla="*/ 0 h 74"/>
                  <a:gd name="T82" fmla="*/ 0 w 602"/>
                  <a:gd name="T83" fmla="*/ 0 h 74"/>
                  <a:gd name="T84" fmla="*/ 0 w 602"/>
                  <a:gd name="T85" fmla="*/ 0 h 74"/>
                  <a:gd name="T86" fmla="*/ 0 w 602"/>
                  <a:gd name="T87" fmla="*/ 0 h 74"/>
                  <a:gd name="T88" fmla="*/ 0 w 602"/>
                  <a:gd name="T89" fmla="*/ 0 h 74"/>
                  <a:gd name="T90" fmla="*/ 0 w 602"/>
                  <a:gd name="T91" fmla="*/ 0 h 74"/>
                  <a:gd name="T92" fmla="*/ 0 w 602"/>
                  <a:gd name="T93" fmla="*/ 0 h 74"/>
                  <a:gd name="T94" fmla="*/ 1 w 602"/>
                  <a:gd name="T95" fmla="*/ 0 h 74"/>
                  <a:gd name="T96" fmla="*/ 1 w 602"/>
                  <a:gd name="T97" fmla="*/ 0 h 74"/>
                  <a:gd name="T98" fmla="*/ 2 w 602"/>
                  <a:gd name="T99" fmla="*/ 0 h 74"/>
                  <a:gd name="T100" fmla="*/ 2 w 602"/>
                  <a:gd name="T101" fmla="*/ 0 h 74"/>
                  <a:gd name="T102" fmla="*/ 3 w 602"/>
                  <a:gd name="T103" fmla="*/ 0 h 74"/>
                  <a:gd name="T104" fmla="*/ 3 w 602"/>
                  <a:gd name="T105" fmla="*/ 0 h 74"/>
                  <a:gd name="T106" fmla="*/ 4 w 602"/>
                  <a:gd name="T107" fmla="*/ 0 h 74"/>
                  <a:gd name="T108" fmla="*/ 4 w 602"/>
                  <a:gd name="T109" fmla="*/ 0 h 74"/>
                  <a:gd name="T110" fmla="*/ 5 w 602"/>
                  <a:gd name="T111" fmla="*/ 0 h 74"/>
                  <a:gd name="T112" fmla="*/ 5 w 602"/>
                  <a:gd name="T113" fmla="*/ 0 h 74"/>
                  <a:gd name="T114" fmla="*/ 6 w 602"/>
                  <a:gd name="T115" fmla="*/ 0 h 74"/>
                  <a:gd name="T116" fmla="*/ 6 w 602"/>
                  <a:gd name="T117" fmla="*/ 0 h 74"/>
                  <a:gd name="T118" fmla="*/ 6 w 602"/>
                  <a:gd name="T119" fmla="*/ 0 h 74"/>
                  <a:gd name="T120" fmla="*/ 6 w 602"/>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02" h="74">
                    <a:moveTo>
                      <a:pt x="602" y="68"/>
                    </a:moveTo>
                    <a:lnTo>
                      <a:pt x="596" y="67"/>
                    </a:lnTo>
                    <a:lnTo>
                      <a:pt x="578" y="64"/>
                    </a:lnTo>
                    <a:lnTo>
                      <a:pt x="549" y="60"/>
                    </a:lnTo>
                    <a:lnTo>
                      <a:pt x="511" y="54"/>
                    </a:lnTo>
                    <a:lnTo>
                      <a:pt x="466" y="47"/>
                    </a:lnTo>
                    <a:lnTo>
                      <a:pt x="416" y="39"/>
                    </a:lnTo>
                    <a:lnTo>
                      <a:pt x="364" y="31"/>
                    </a:lnTo>
                    <a:lnTo>
                      <a:pt x="313" y="24"/>
                    </a:lnTo>
                    <a:lnTo>
                      <a:pt x="263" y="17"/>
                    </a:lnTo>
                    <a:lnTo>
                      <a:pt x="216" y="11"/>
                    </a:lnTo>
                    <a:lnTo>
                      <a:pt x="174" y="6"/>
                    </a:lnTo>
                    <a:lnTo>
                      <a:pt x="138" y="3"/>
                    </a:lnTo>
                    <a:lnTo>
                      <a:pt x="106" y="1"/>
                    </a:lnTo>
                    <a:lnTo>
                      <a:pt x="80" y="0"/>
                    </a:lnTo>
                    <a:lnTo>
                      <a:pt x="59" y="0"/>
                    </a:lnTo>
                    <a:lnTo>
                      <a:pt x="43" y="1"/>
                    </a:lnTo>
                    <a:lnTo>
                      <a:pt x="30" y="2"/>
                    </a:lnTo>
                    <a:lnTo>
                      <a:pt x="21" y="4"/>
                    </a:lnTo>
                    <a:lnTo>
                      <a:pt x="14" y="6"/>
                    </a:lnTo>
                    <a:lnTo>
                      <a:pt x="9" y="7"/>
                    </a:lnTo>
                    <a:lnTo>
                      <a:pt x="6" y="9"/>
                    </a:lnTo>
                    <a:lnTo>
                      <a:pt x="4" y="10"/>
                    </a:lnTo>
                    <a:lnTo>
                      <a:pt x="2" y="11"/>
                    </a:lnTo>
                    <a:lnTo>
                      <a:pt x="1" y="12"/>
                    </a:lnTo>
                    <a:lnTo>
                      <a:pt x="1" y="13"/>
                    </a:lnTo>
                    <a:lnTo>
                      <a:pt x="1" y="14"/>
                    </a:lnTo>
                    <a:lnTo>
                      <a:pt x="0" y="14"/>
                    </a:lnTo>
                    <a:lnTo>
                      <a:pt x="0" y="15"/>
                    </a:lnTo>
                    <a:lnTo>
                      <a:pt x="0" y="16"/>
                    </a:lnTo>
                    <a:lnTo>
                      <a:pt x="0" y="17"/>
                    </a:lnTo>
                    <a:lnTo>
                      <a:pt x="1" y="18"/>
                    </a:lnTo>
                    <a:lnTo>
                      <a:pt x="1" y="19"/>
                    </a:lnTo>
                    <a:lnTo>
                      <a:pt x="3" y="21"/>
                    </a:lnTo>
                    <a:lnTo>
                      <a:pt x="4" y="23"/>
                    </a:lnTo>
                    <a:lnTo>
                      <a:pt x="7" y="26"/>
                    </a:lnTo>
                    <a:lnTo>
                      <a:pt x="12" y="29"/>
                    </a:lnTo>
                    <a:lnTo>
                      <a:pt x="18" y="33"/>
                    </a:lnTo>
                    <a:lnTo>
                      <a:pt x="27" y="38"/>
                    </a:lnTo>
                    <a:lnTo>
                      <a:pt x="39" y="44"/>
                    </a:lnTo>
                    <a:lnTo>
                      <a:pt x="55" y="50"/>
                    </a:lnTo>
                    <a:lnTo>
                      <a:pt x="76" y="56"/>
                    </a:lnTo>
                    <a:lnTo>
                      <a:pt x="101" y="63"/>
                    </a:lnTo>
                    <a:lnTo>
                      <a:pt x="132" y="68"/>
                    </a:lnTo>
                    <a:lnTo>
                      <a:pt x="169" y="72"/>
                    </a:lnTo>
                    <a:lnTo>
                      <a:pt x="211" y="74"/>
                    </a:lnTo>
                    <a:lnTo>
                      <a:pt x="258" y="74"/>
                    </a:lnTo>
                    <a:lnTo>
                      <a:pt x="308" y="73"/>
                    </a:lnTo>
                    <a:lnTo>
                      <a:pt x="361" y="71"/>
                    </a:lnTo>
                    <a:lnTo>
                      <a:pt x="413" y="69"/>
                    </a:lnTo>
                    <a:lnTo>
                      <a:pt x="464" y="68"/>
                    </a:lnTo>
                    <a:lnTo>
                      <a:pt x="510" y="67"/>
                    </a:lnTo>
                    <a:lnTo>
                      <a:pt x="548" y="67"/>
                    </a:lnTo>
                    <a:lnTo>
                      <a:pt x="577" y="67"/>
                    </a:lnTo>
                    <a:lnTo>
                      <a:pt x="596" y="68"/>
                    </a:lnTo>
                    <a:lnTo>
                      <a:pt x="602" y="6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5" name="Freeform 161"/>
              <p:cNvSpPr>
                <a:spLocks/>
              </p:cNvSpPr>
              <p:nvPr/>
            </p:nvSpPr>
            <p:spPr bwMode="auto">
              <a:xfrm flipV="1">
                <a:off x="4456" y="3260"/>
                <a:ext cx="245" cy="31"/>
              </a:xfrm>
              <a:custGeom>
                <a:avLst/>
                <a:gdLst>
                  <a:gd name="T0" fmla="*/ 5 w 533"/>
                  <a:gd name="T1" fmla="*/ 0 h 66"/>
                  <a:gd name="T2" fmla="*/ 5 w 533"/>
                  <a:gd name="T3" fmla="*/ 0 h 66"/>
                  <a:gd name="T4" fmla="*/ 5 w 533"/>
                  <a:gd name="T5" fmla="*/ 0 h 66"/>
                  <a:gd name="T6" fmla="*/ 5 w 533"/>
                  <a:gd name="T7" fmla="*/ 0 h 66"/>
                  <a:gd name="T8" fmla="*/ 4 w 533"/>
                  <a:gd name="T9" fmla="*/ 0 h 66"/>
                  <a:gd name="T10" fmla="*/ 4 w 533"/>
                  <a:gd name="T11" fmla="*/ 0 h 66"/>
                  <a:gd name="T12" fmla="*/ 4 w 533"/>
                  <a:gd name="T13" fmla="*/ 0 h 66"/>
                  <a:gd name="T14" fmla="*/ 3 w 533"/>
                  <a:gd name="T15" fmla="*/ 0 h 66"/>
                  <a:gd name="T16" fmla="*/ 3 w 533"/>
                  <a:gd name="T17" fmla="*/ 0 h 66"/>
                  <a:gd name="T18" fmla="*/ 2 w 533"/>
                  <a:gd name="T19" fmla="*/ 0 h 66"/>
                  <a:gd name="T20" fmla="*/ 2 w 533"/>
                  <a:gd name="T21" fmla="*/ 0 h 66"/>
                  <a:gd name="T22" fmla="*/ 1 w 533"/>
                  <a:gd name="T23" fmla="*/ 0 h 66"/>
                  <a:gd name="T24" fmla="*/ 1 w 533"/>
                  <a:gd name="T25" fmla="*/ 0 h 66"/>
                  <a:gd name="T26" fmla="*/ 1 w 533"/>
                  <a:gd name="T27" fmla="*/ 0 h 66"/>
                  <a:gd name="T28" fmla="*/ 0 w 533"/>
                  <a:gd name="T29" fmla="*/ 0 h 66"/>
                  <a:gd name="T30" fmla="*/ 0 w 533"/>
                  <a:gd name="T31" fmla="*/ 0 h 66"/>
                  <a:gd name="T32" fmla="*/ 0 w 533"/>
                  <a:gd name="T33" fmla="*/ 0 h 66"/>
                  <a:gd name="T34" fmla="*/ 0 w 533"/>
                  <a:gd name="T35" fmla="*/ 0 h 66"/>
                  <a:gd name="T36" fmla="*/ 0 w 533"/>
                  <a:gd name="T37" fmla="*/ 0 h 66"/>
                  <a:gd name="T38" fmla="*/ 0 w 533"/>
                  <a:gd name="T39" fmla="*/ 0 h 66"/>
                  <a:gd name="T40" fmla="*/ 0 w 533"/>
                  <a:gd name="T41" fmla="*/ 0 h 66"/>
                  <a:gd name="T42" fmla="*/ 0 w 533"/>
                  <a:gd name="T43" fmla="*/ 0 h 66"/>
                  <a:gd name="T44" fmla="*/ 0 w 533"/>
                  <a:gd name="T45" fmla="*/ 0 h 66"/>
                  <a:gd name="T46" fmla="*/ 0 w 533"/>
                  <a:gd name="T47" fmla="*/ 0 h 66"/>
                  <a:gd name="T48" fmla="*/ 0 w 533"/>
                  <a:gd name="T49" fmla="*/ 0 h 66"/>
                  <a:gd name="T50" fmla="*/ 0 w 533"/>
                  <a:gd name="T51" fmla="*/ 0 h 66"/>
                  <a:gd name="T52" fmla="*/ 0 w 533"/>
                  <a:gd name="T53" fmla="*/ 0 h 66"/>
                  <a:gd name="T54" fmla="*/ 0 w 533"/>
                  <a:gd name="T55" fmla="*/ 0 h 66"/>
                  <a:gd name="T56" fmla="*/ 0 w 533"/>
                  <a:gd name="T57" fmla="*/ 0 h 66"/>
                  <a:gd name="T58" fmla="*/ 0 w 533"/>
                  <a:gd name="T59" fmla="*/ 0 h 66"/>
                  <a:gd name="T60" fmla="*/ 0 w 533"/>
                  <a:gd name="T61" fmla="*/ 0 h 66"/>
                  <a:gd name="T62" fmla="*/ 0 w 533"/>
                  <a:gd name="T63" fmla="*/ 0 h 66"/>
                  <a:gd name="T64" fmla="*/ 0 w 533"/>
                  <a:gd name="T65" fmla="*/ 0 h 66"/>
                  <a:gd name="T66" fmla="*/ 0 w 533"/>
                  <a:gd name="T67" fmla="*/ 0 h 66"/>
                  <a:gd name="T68" fmla="*/ 0 w 533"/>
                  <a:gd name="T69" fmla="*/ 0 h 66"/>
                  <a:gd name="T70" fmla="*/ 0 w 533"/>
                  <a:gd name="T71" fmla="*/ 0 h 66"/>
                  <a:gd name="T72" fmla="*/ 0 w 533"/>
                  <a:gd name="T73" fmla="*/ 0 h 66"/>
                  <a:gd name="T74" fmla="*/ 0 w 533"/>
                  <a:gd name="T75" fmla="*/ 0 h 66"/>
                  <a:gd name="T76" fmla="*/ 0 w 533"/>
                  <a:gd name="T77" fmla="*/ 0 h 66"/>
                  <a:gd name="T78" fmla="*/ 0 w 533"/>
                  <a:gd name="T79" fmla="*/ 0 h 66"/>
                  <a:gd name="T80" fmla="*/ 0 w 533"/>
                  <a:gd name="T81" fmla="*/ 0 h 66"/>
                  <a:gd name="T82" fmla="*/ 0 w 533"/>
                  <a:gd name="T83" fmla="*/ 0 h 66"/>
                  <a:gd name="T84" fmla="*/ 0 w 533"/>
                  <a:gd name="T85" fmla="*/ 0 h 66"/>
                  <a:gd name="T86" fmla="*/ 0 w 533"/>
                  <a:gd name="T87" fmla="*/ 0 h 66"/>
                  <a:gd name="T88" fmla="*/ 0 w 533"/>
                  <a:gd name="T89" fmla="*/ 0 h 66"/>
                  <a:gd name="T90" fmla="*/ 0 w 533"/>
                  <a:gd name="T91" fmla="*/ 0 h 66"/>
                  <a:gd name="T92" fmla="*/ 0 w 533"/>
                  <a:gd name="T93" fmla="*/ 0 h 66"/>
                  <a:gd name="T94" fmla="*/ 1 w 533"/>
                  <a:gd name="T95" fmla="*/ 0 h 66"/>
                  <a:gd name="T96" fmla="*/ 1 w 533"/>
                  <a:gd name="T97" fmla="*/ 0 h 66"/>
                  <a:gd name="T98" fmla="*/ 1 w 533"/>
                  <a:gd name="T99" fmla="*/ 0 h 66"/>
                  <a:gd name="T100" fmla="*/ 2 w 533"/>
                  <a:gd name="T101" fmla="*/ 0 h 66"/>
                  <a:gd name="T102" fmla="*/ 2 w 533"/>
                  <a:gd name="T103" fmla="*/ 0 h 66"/>
                  <a:gd name="T104" fmla="*/ 3 w 533"/>
                  <a:gd name="T105" fmla="*/ 0 h 66"/>
                  <a:gd name="T106" fmla="*/ 3 w 533"/>
                  <a:gd name="T107" fmla="*/ 0 h 66"/>
                  <a:gd name="T108" fmla="*/ 3 w 533"/>
                  <a:gd name="T109" fmla="*/ 0 h 66"/>
                  <a:gd name="T110" fmla="*/ 4 w 533"/>
                  <a:gd name="T111" fmla="*/ 0 h 66"/>
                  <a:gd name="T112" fmla="*/ 4 w 533"/>
                  <a:gd name="T113" fmla="*/ 0 h 66"/>
                  <a:gd name="T114" fmla="*/ 5 w 533"/>
                  <a:gd name="T115" fmla="*/ 0 h 66"/>
                  <a:gd name="T116" fmla="*/ 5 w 533"/>
                  <a:gd name="T117" fmla="*/ 0 h 66"/>
                  <a:gd name="T118" fmla="*/ 5 w 533"/>
                  <a:gd name="T119" fmla="*/ 0 h 66"/>
                  <a:gd name="T120" fmla="*/ 5 w 533"/>
                  <a:gd name="T121" fmla="*/ 0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3" h="66">
                    <a:moveTo>
                      <a:pt x="533" y="59"/>
                    </a:moveTo>
                    <a:lnTo>
                      <a:pt x="528" y="58"/>
                    </a:lnTo>
                    <a:lnTo>
                      <a:pt x="512" y="56"/>
                    </a:lnTo>
                    <a:lnTo>
                      <a:pt x="486" y="52"/>
                    </a:lnTo>
                    <a:lnTo>
                      <a:pt x="452" y="47"/>
                    </a:lnTo>
                    <a:lnTo>
                      <a:pt x="413" y="41"/>
                    </a:lnTo>
                    <a:lnTo>
                      <a:pt x="369" y="34"/>
                    </a:lnTo>
                    <a:lnTo>
                      <a:pt x="323" y="27"/>
                    </a:lnTo>
                    <a:lnTo>
                      <a:pt x="277" y="21"/>
                    </a:lnTo>
                    <a:lnTo>
                      <a:pt x="232" y="14"/>
                    </a:lnTo>
                    <a:lnTo>
                      <a:pt x="191" y="9"/>
                    </a:lnTo>
                    <a:lnTo>
                      <a:pt x="154" y="5"/>
                    </a:lnTo>
                    <a:lnTo>
                      <a:pt x="122" y="2"/>
                    </a:lnTo>
                    <a:lnTo>
                      <a:pt x="94" y="1"/>
                    </a:lnTo>
                    <a:lnTo>
                      <a:pt x="71" y="0"/>
                    </a:lnTo>
                    <a:lnTo>
                      <a:pt x="52" y="0"/>
                    </a:lnTo>
                    <a:lnTo>
                      <a:pt x="37" y="1"/>
                    </a:lnTo>
                    <a:lnTo>
                      <a:pt x="26" y="2"/>
                    </a:lnTo>
                    <a:lnTo>
                      <a:pt x="18" y="4"/>
                    </a:lnTo>
                    <a:lnTo>
                      <a:pt x="12" y="5"/>
                    </a:lnTo>
                    <a:lnTo>
                      <a:pt x="7" y="6"/>
                    </a:lnTo>
                    <a:lnTo>
                      <a:pt x="5" y="8"/>
                    </a:lnTo>
                    <a:lnTo>
                      <a:pt x="3" y="9"/>
                    </a:lnTo>
                    <a:lnTo>
                      <a:pt x="1" y="10"/>
                    </a:lnTo>
                    <a:lnTo>
                      <a:pt x="1" y="11"/>
                    </a:lnTo>
                    <a:lnTo>
                      <a:pt x="0" y="12"/>
                    </a:lnTo>
                    <a:lnTo>
                      <a:pt x="0" y="13"/>
                    </a:lnTo>
                    <a:lnTo>
                      <a:pt x="0" y="14"/>
                    </a:lnTo>
                    <a:lnTo>
                      <a:pt x="0" y="15"/>
                    </a:lnTo>
                    <a:lnTo>
                      <a:pt x="0" y="16"/>
                    </a:lnTo>
                    <a:lnTo>
                      <a:pt x="1" y="17"/>
                    </a:lnTo>
                    <a:lnTo>
                      <a:pt x="2" y="19"/>
                    </a:lnTo>
                    <a:lnTo>
                      <a:pt x="3" y="21"/>
                    </a:lnTo>
                    <a:lnTo>
                      <a:pt x="6" y="23"/>
                    </a:lnTo>
                    <a:lnTo>
                      <a:pt x="10" y="26"/>
                    </a:lnTo>
                    <a:lnTo>
                      <a:pt x="16" y="29"/>
                    </a:lnTo>
                    <a:lnTo>
                      <a:pt x="23" y="34"/>
                    </a:lnTo>
                    <a:lnTo>
                      <a:pt x="34" y="39"/>
                    </a:lnTo>
                    <a:lnTo>
                      <a:pt x="48" y="44"/>
                    </a:lnTo>
                    <a:lnTo>
                      <a:pt x="67" y="50"/>
                    </a:lnTo>
                    <a:lnTo>
                      <a:pt x="89" y="55"/>
                    </a:lnTo>
                    <a:lnTo>
                      <a:pt x="117" y="60"/>
                    </a:lnTo>
                    <a:lnTo>
                      <a:pt x="149" y="64"/>
                    </a:lnTo>
                    <a:lnTo>
                      <a:pt x="186" y="65"/>
                    </a:lnTo>
                    <a:lnTo>
                      <a:pt x="228" y="66"/>
                    </a:lnTo>
                    <a:lnTo>
                      <a:pt x="273" y="64"/>
                    </a:lnTo>
                    <a:lnTo>
                      <a:pt x="320" y="62"/>
                    </a:lnTo>
                    <a:lnTo>
                      <a:pt x="366" y="61"/>
                    </a:lnTo>
                    <a:lnTo>
                      <a:pt x="411" y="59"/>
                    </a:lnTo>
                    <a:lnTo>
                      <a:pt x="451" y="59"/>
                    </a:lnTo>
                    <a:lnTo>
                      <a:pt x="486" y="59"/>
                    </a:lnTo>
                    <a:lnTo>
                      <a:pt x="512" y="59"/>
                    </a:lnTo>
                    <a:lnTo>
                      <a:pt x="528" y="59"/>
                    </a:lnTo>
                    <a:lnTo>
                      <a:pt x="533" y="5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6" name="Freeform 162"/>
              <p:cNvSpPr>
                <a:spLocks/>
              </p:cNvSpPr>
              <p:nvPr/>
            </p:nvSpPr>
            <p:spPr bwMode="auto">
              <a:xfrm flipV="1">
                <a:off x="4492" y="3261"/>
                <a:ext cx="229" cy="28"/>
              </a:xfrm>
              <a:custGeom>
                <a:avLst/>
                <a:gdLst>
                  <a:gd name="T0" fmla="*/ 5 w 498"/>
                  <a:gd name="T1" fmla="*/ 0 h 61"/>
                  <a:gd name="T2" fmla="*/ 5 w 498"/>
                  <a:gd name="T3" fmla="*/ 0 h 61"/>
                  <a:gd name="T4" fmla="*/ 5 w 498"/>
                  <a:gd name="T5" fmla="*/ 0 h 61"/>
                  <a:gd name="T6" fmla="*/ 4 w 498"/>
                  <a:gd name="T7" fmla="*/ 0 h 61"/>
                  <a:gd name="T8" fmla="*/ 4 w 498"/>
                  <a:gd name="T9" fmla="*/ 0 h 61"/>
                  <a:gd name="T10" fmla="*/ 4 w 498"/>
                  <a:gd name="T11" fmla="*/ 0 h 61"/>
                  <a:gd name="T12" fmla="*/ 3 w 498"/>
                  <a:gd name="T13" fmla="*/ 0 h 61"/>
                  <a:gd name="T14" fmla="*/ 3 w 498"/>
                  <a:gd name="T15" fmla="*/ 0 h 61"/>
                  <a:gd name="T16" fmla="*/ 2 w 498"/>
                  <a:gd name="T17" fmla="*/ 0 h 61"/>
                  <a:gd name="T18" fmla="*/ 2 w 498"/>
                  <a:gd name="T19" fmla="*/ 0 h 61"/>
                  <a:gd name="T20" fmla="*/ 2 w 498"/>
                  <a:gd name="T21" fmla="*/ 0 h 61"/>
                  <a:gd name="T22" fmla="*/ 1 w 498"/>
                  <a:gd name="T23" fmla="*/ 0 h 61"/>
                  <a:gd name="T24" fmla="*/ 1 w 498"/>
                  <a:gd name="T25" fmla="*/ 0 h 61"/>
                  <a:gd name="T26" fmla="*/ 1 w 498"/>
                  <a:gd name="T27" fmla="*/ 0 h 61"/>
                  <a:gd name="T28" fmla="*/ 0 w 498"/>
                  <a:gd name="T29" fmla="*/ 0 h 61"/>
                  <a:gd name="T30" fmla="*/ 0 w 498"/>
                  <a:gd name="T31" fmla="*/ 0 h 61"/>
                  <a:gd name="T32" fmla="*/ 0 w 498"/>
                  <a:gd name="T33" fmla="*/ 0 h 61"/>
                  <a:gd name="T34" fmla="*/ 0 w 498"/>
                  <a:gd name="T35" fmla="*/ 0 h 61"/>
                  <a:gd name="T36" fmla="*/ 0 w 498"/>
                  <a:gd name="T37" fmla="*/ 0 h 61"/>
                  <a:gd name="T38" fmla="*/ 0 w 498"/>
                  <a:gd name="T39" fmla="*/ 0 h 61"/>
                  <a:gd name="T40" fmla="*/ 0 w 498"/>
                  <a:gd name="T41" fmla="*/ 0 h 61"/>
                  <a:gd name="T42" fmla="*/ 0 w 498"/>
                  <a:gd name="T43" fmla="*/ 0 h 61"/>
                  <a:gd name="T44" fmla="*/ 0 w 498"/>
                  <a:gd name="T45" fmla="*/ 0 h 61"/>
                  <a:gd name="T46" fmla="*/ 0 w 498"/>
                  <a:gd name="T47" fmla="*/ 0 h 61"/>
                  <a:gd name="T48" fmla="*/ 0 w 498"/>
                  <a:gd name="T49" fmla="*/ 0 h 61"/>
                  <a:gd name="T50" fmla="*/ 0 w 498"/>
                  <a:gd name="T51" fmla="*/ 0 h 61"/>
                  <a:gd name="T52" fmla="*/ 0 w 498"/>
                  <a:gd name="T53" fmla="*/ 0 h 61"/>
                  <a:gd name="T54" fmla="*/ 0 w 498"/>
                  <a:gd name="T55" fmla="*/ 0 h 61"/>
                  <a:gd name="T56" fmla="*/ 0 w 498"/>
                  <a:gd name="T57" fmla="*/ 0 h 61"/>
                  <a:gd name="T58" fmla="*/ 0 w 498"/>
                  <a:gd name="T59" fmla="*/ 0 h 61"/>
                  <a:gd name="T60" fmla="*/ 0 w 498"/>
                  <a:gd name="T61" fmla="*/ 0 h 61"/>
                  <a:gd name="T62" fmla="*/ 0 w 498"/>
                  <a:gd name="T63" fmla="*/ 0 h 61"/>
                  <a:gd name="T64" fmla="*/ 0 w 498"/>
                  <a:gd name="T65" fmla="*/ 0 h 61"/>
                  <a:gd name="T66" fmla="*/ 0 w 498"/>
                  <a:gd name="T67" fmla="*/ 0 h 61"/>
                  <a:gd name="T68" fmla="*/ 0 w 498"/>
                  <a:gd name="T69" fmla="*/ 0 h 61"/>
                  <a:gd name="T70" fmla="*/ 0 w 498"/>
                  <a:gd name="T71" fmla="*/ 0 h 61"/>
                  <a:gd name="T72" fmla="*/ 0 w 498"/>
                  <a:gd name="T73" fmla="*/ 0 h 61"/>
                  <a:gd name="T74" fmla="*/ 0 w 498"/>
                  <a:gd name="T75" fmla="*/ 0 h 61"/>
                  <a:gd name="T76" fmla="*/ 0 w 498"/>
                  <a:gd name="T77" fmla="*/ 0 h 61"/>
                  <a:gd name="T78" fmla="*/ 0 w 498"/>
                  <a:gd name="T79" fmla="*/ 0 h 61"/>
                  <a:gd name="T80" fmla="*/ 0 w 498"/>
                  <a:gd name="T81" fmla="*/ 0 h 61"/>
                  <a:gd name="T82" fmla="*/ 0 w 498"/>
                  <a:gd name="T83" fmla="*/ 0 h 61"/>
                  <a:gd name="T84" fmla="*/ 0 w 498"/>
                  <a:gd name="T85" fmla="*/ 0 h 61"/>
                  <a:gd name="T86" fmla="*/ 0 w 498"/>
                  <a:gd name="T87" fmla="*/ 0 h 61"/>
                  <a:gd name="T88" fmla="*/ 0 w 498"/>
                  <a:gd name="T89" fmla="*/ 0 h 61"/>
                  <a:gd name="T90" fmla="*/ 0 w 498"/>
                  <a:gd name="T91" fmla="*/ 0 h 61"/>
                  <a:gd name="T92" fmla="*/ 0 w 498"/>
                  <a:gd name="T93" fmla="*/ 0 h 61"/>
                  <a:gd name="T94" fmla="*/ 1 w 498"/>
                  <a:gd name="T95" fmla="*/ 0 h 61"/>
                  <a:gd name="T96" fmla="*/ 1 w 498"/>
                  <a:gd name="T97" fmla="*/ 0 h 61"/>
                  <a:gd name="T98" fmla="*/ 1 w 498"/>
                  <a:gd name="T99" fmla="*/ 0 h 61"/>
                  <a:gd name="T100" fmla="*/ 2 w 498"/>
                  <a:gd name="T101" fmla="*/ 0 h 61"/>
                  <a:gd name="T102" fmla="*/ 2 w 498"/>
                  <a:gd name="T103" fmla="*/ 0 h 61"/>
                  <a:gd name="T104" fmla="*/ 2 w 498"/>
                  <a:gd name="T105" fmla="*/ 0 h 61"/>
                  <a:gd name="T106" fmla="*/ 3 w 498"/>
                  <a:gd name="T107" fmla="*/ 0 h 61"/>
                  <a:gd name="T108" fmla="*/ 3 w 498"/>
                  <a:gd name="T109" fmla="*/ 0 h 61"/>
                  <a:gd name="T110" fmla="*/ 4 w 498"/>
                  <a:gd name="T111" fmla="*/ 0 h 61"/>
                  <a:gd name="T112" fmla="*/ 4 w 498"/>
                  <a:gd name="T113" fmla="*/ 0 h 61"/>
                  <a:gd name="T114" fmla="*/ 4 w 498"/>
                  <a:gd name="T115" fmla="*/ 0 h 61"/>
                  <a:gd name="T116" fmla="*/ 5 w 498"/>
                  <a:gd name="T117" fmla="*/ 0 h 61"/>
                  <a:gd name="T118" fmla="*/ 5 w 498"/>
                  <a:gd name="T119" fmla="*/ 0 h 61"/>
                  <a:gd name="T120" fmla="*/ 5 w 498"/>
                  <a:gd name="T121" fmla="*/ 0 h 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8" h="61">
                    <a:moveTo>
                      <a:pt x="498" y="54"/>
                    </a:moveTo>
                    <a:lnTo>
                      <a:pt x="493" y="54"/>
                    </a:lnTo>
                    <a:lnTo>
                      <a:pt x="478" y="51"/>
                    </a:lnTo>
                    <a:lnTo>
                      <a:pt x="454" y="48"/>
                    </a:lnTo>
                    <a:lnTo>
                      <a:pt x="423" y="43"/>
                    </a:lnTo>
                    <a:lnTo>
                      <a:pt x="386" y="37"/>
                    </a:lnTo>
                    <a:lnTo>
                      <a:pt x="344" y="31"/>
                    </a:lnTo>
                    <a:lnTo>
                      <a:pt x="302" y="25"/>
                    </a:lnTo>
                    <a:lnTo>
                      <a:pt x="259" y="19"/>
                    </a:lnTo>
                    <a:lnTo>
                      <a:pt x="217" y="13"/>
                    </a:lnTo>
                    <a:lnTo>
                      <a:pt x="179" y="9"/>
                    </a:lnTo>
                    <a:lnTo>
                      <a:pt x="144" y="5"/>
                    </a:lnTo>
                    <a:lnTo>
                      <a:pt x="114" y="3"/>
                    </a:lnTo>
                    <a:lnTo>
                      <a:pt x="88" y="1"/>
                    </a:lnTo>
                    <a:lnTo>
                      <a:pt x="66" y="0"/>
                    </a:lnTo>
                    <a:lnTo>
                      <a:pt x="49" y="1"/>
                    </a:lnTo>
                    <a:lnTo>
                      <a:pt x="35" y="1"/>
                    </a:lnTo>
                    <a:lnTo>
                      <a:pt x="25" y="3"/>
                    </a:lnTo>
                    <a:lnTo>
                      <a:pt x="17" y="4"/>
                    </a:lnTo>
                    <a:lnTo>
                      <a:pt x="11" y="5"/>
                    </a:lnTo>
                    <a:lnTo>
                      <a:pt x="7" y="7"/>
                    </a:lnTo>
                    <a:lnTo>
                      <a:pt x="4" y="8"/>
                    </a:lnTo>
                    <a:lnTo>
                      <a:pt x="3" y="9"/>
                    </a:lnTo>
                    <a:lnTo>
                      <a:pt x="2" y="10"/>
                    </a:lnTo>
                    <a:lnTo>
                      <a:pt x="1" y="11"/>
                    </a:lnTo>
                    <a:lnTo>
                      <a:pt x="0" y="12"/>
                    </a:lnTo>
                    <a:lnTo>
                      <a:pt x="0" y="13"/>
                    </a:lnTo>
                    <a:lnTo>
                      <a:pt x="0" y="14"/>
                    </a:lnTo>
                    <a:lnTo>
                      <a:pt x="0" y="15"/>
                    </a:lnTo>
                    <a:lnTo>
                      <a:pt x="0" y="16"/>
                    </a:lnTo>
                    <a:lnTo>
                      <a:pt x="1" y="17"/>
                    </a:lnTo>
                    <a:lnTo>
                      <a:pt x="2" y="18"/>
                    </a:lnTo>
                    <a:lnTo>
                      <a:pt x="4" y="20"/>
                    </a:lnTo>
                    <a:lnTo>
                      <a:pt x="6" y="22"/>
                    </a:lnTo>
                    <a:lnTo>
                      <a:pt x="10" y="25"/>
                    </a:lnTo>
                    <a:lnTo>
                      <a:pt x="15" y="28"/>
                    </a:lnTo>
                    <a:lnTo>
                      <a:pt x="22" y="32"/>
                    </a:lnTo>
                    <a:lnTo>
                      <a:pt x="32" y="37"/>
                    </a:lnTo>
                    <a:lnTo>
                      <a:pt x="46" y="42"/>
                    </a:lnTo>
                    <a:lnTo>
                      <a:pt x="63" y="47"/>
                    </a:lnTo>
                    <a:lnTo>
                      <a:pt x="84" y="52"/>
                    </a:lnTo>
                    <a:lnTo>
                      <a:pt x="109" y="56"/>
                    </a:lnTo>
                    <a:lnTo>
                      <a:pt x="140" y="60"/>
                    </a:lnTo>
                    <a:lnTo>
                      <a:pt x="175" y="61"/>
                    </a:lnTo>
                    <a:lnTo>
                      <a:pt x="213" y="61"/>
                    </a:lnTo>
                    <a:lnTo>
                      <a:pt x="255" y="60"/>
                    </a:lnTo>
                    <a:lnTo>
                      <a:pt x="299" y="58"/>
                    </a:lnTo>
                    <a:lnTo>
                      <a:pt x="342" y="56"/>
                    </a:lnTo>
                    <a:lnTo>
                      <a:pt x="384" y="55"/>
                    </a:lnTo>
                    <a:lnTo>
                      <a:pt x="422" y="54"/>
                    </a:lnTo>
                    <a:lnTo>
                      <a:pt x="454" y="54"/>
                    </a:lnTo>
                    <a:lnTo>
                      <a:pt x="478" y="54"/>
                    </a:lnTo>
                    <a:lnTo>
                      <a:pt x="493" y="54"/>
                    </a:lnTo>
                    <a:lnTo>
                      <a:pt x="498" y="5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7" name="Freeform 163"/>
              <p:cNvSpPr>
                <a:spLocks/>
              </p:cNvSpPr>
              <p:nvPr/>
            </p:nvSpPr>
            <p:spPr bwMode="auto">
              <a:xfrm flipV="1">
                <a:off x="4533" y="3259"/>
                <a:ext cx="223" cy="26"/>
              </a:xfrm>
              <a:custGeom>
                <a:avLst/>
                <a:gdLst>
                  <a:gd name="T0" fmla="*/ 5 w 484"/>
                  <a:gd name="T1" fmla="*/ 0 h 56"/>
                  <a:gd name="T2" fmla="*/ 5 w 484"/>
                  <a:gd name="T3" fmla="*/ 0 h 56"/>
                  <a:gd name="T4" fmla="*/ 5 w 484"/>
                  <a:gd name="T5" fmla="*/ 0 h 56"/>
                  <a:gd name="T6" fmla="*/ 4 w 484"/>
                  <a:gd name="T7" fmla="*/ 0 h 56"/>
                  <a:gd name="T8" fmla="*/ 4 w 484"/>
                  <a:gd name="T9" fmla="*/ 0 h 56"/>
                  <a:gd name="T10" fmla="*/ 4 w 484"/>
                  <a:gd name="T11" fmla="*/ 0 h 56"/>
                  <a:gd name="T12" fmla="*/ 3 w 484"/>
                  <a:gd name="T13" fmla="*/ 0 h 56"/>
                  <a:gd name="T14" fmla="*/ 3 w 484"/>
                  <a:gd name="T15" fmla="*/ 0 h 56"/>
                  <a:gd name="T16" fmla="*/ 2 w 484"/>
                  <a:gd name="T17" fmla="*/ 0 h 56"/>
                  <a:gd name="T18" fmla="*/ 2 w 484"/>
                  <a:gd name="T19" fmla="*/ 0 h 56"/>
                  <a:gd name="T20" fmla="*/ 2 w 484"/>
                  <a:gd name="T21" fmla="*/ 0 h 56"/>
                  <a:gd name="T22" fmla="*/ 1 w 484"/>
                  <a:gd name="T23" fmla="*/ 0 h 56"/>
                  <a:gd name="T24" fmla="*/ 1 w 484"/>
                  <a:gd name="T25" fmla="*/ 0 h 56"/>
                  <a:gd name="T26" fmla="*/ 1 w 484"/>
                  <a:gd name="T27" fmla="*/ 0 h 56"/>
                  <a:gd name="T28" fmla="*/ 0 w 484"/>
                  <a:gd name="T29" fmla="*/ 0 h 56"/>
                  <a:gd name="T30" fmla="*/ 0 w 484"/>
                  <a:gd name="T31" fmla="*/ 0 h 56"/>
                  <a:gd name="T32" fmla="*/ 0 w 484"/>
                  <a:gd name="T33" fmla="*/ 0 h 56"/>
                  <a:gd name="T34" fmla="*/ 0 w 484"/>
                  <a:gd name="T35" fmla="*/ 0 h 56"/>
                  <a:gd name="T36" fmla="*/ 0 w 484"/>
                  <a:gd name="T37" fmla="*/ 0 h 56"/>
                  <a:gd name="T38" fmla="*/ 0 w 484"/>
                  <a:gd name="T39" fmla="*/ 0 h 56"/>
                  <a:gd name="T40" fmla="*/ 0 w 484"/>
                  <a:gd name="T41" fmla="*/ 0 h 56"/>
                  <a:gd name="T42" fmla="*/ 0 w 484"/>
                  <a:gd name="T43" fmla="*/ 0 h 56"/>
                  <a:gd name="T44" fmla="*/ 0 w 484"/>
                  <a:gd name="T45" fmla="*/ 0 h 56"/>
                  <a:gd name="T46" fmla="*/ 0 w 484"/>
                  <a:gd name="T47" fmla="*/ 0 h 56"/>
                  <a:gd name="T48" fmla="*/ 0 w 484"/>
                  <a:gd name="T49" fmla="*/ 0 h 56"/>
                  <a:gd name="T50" fmla="*/ 0 w 484"/>
                  <a:gd name="T51" fmla="*/ 0 h 56"/>
                  <a:gd name="T52" fmla="*/ 0 w 484"/>
                  <a:gd name="T53" fmla="*/ 0 h 56"/>
                  <a:gd name="T54" fmla="*/ 0 w 484"/>
                  <a:gd name="T55" fmla="*/ 0 h 56"/>
                  <a:gd name="T56" fmla="*/ 0 w 484"/>
                  <a:gd name="T57" fmla="*/ 0 h 56"/>
                  <a:gd name="T58" fmla="*/ 0 w 484"/>
                  <a:gd name="T59" fmla="*/ 0 h 56"/>
                  <a:gd name="T60" fmla="*/ 0 w 484"/>
                  <a:gd name="T61" fmla="*/ 0 h 56"/>
                  <a:gd name="T62" fmla="*/ 0 w 484"/>
                  <a:gd name="T63" fmla="*/ 0 h 56"/>
                  <a:gd name="T64" fmla="*/ 0 w 484"/>
                  <a:gd name="T65" fmla="*/ 0 h 56"/>
                  <a:gd name="T66" fmla="*/ 0 w 484"/>
                  <a:gd name="T67" fmla="*/ 0 h 56"/>
                  <a:gd name="T68" fmla="*/ 0 w 484"/>
                  <a:gd name="T69" fmla="*/ 0 h 56"/>
                  <a:gd name="T70" fmla="*/ 0 w 484"/>
                  <a:gd name="T71" fmla="*/ 0 h 56"/>
                  <a:gd name="T72" fmla="*/ 0 w 484"/>
                  <a:gd name="T73" fmla="*/ 0 h 56"/>
                  <a:gd name="T74" fmla="*/ 0 w 484"/>
                  <a:gd name="T75" fmla="*/ 0 h 56"/>
                  <a:gd name="T76" fmla="*/ 0 w 484"/>
                  <a:gd name="T77" fmla="*/ 0 h 56"/>
                  <a:gd name="T78" fmla="*/ 0 w 484"/>
                  <a:gd name="T79" fmla="*/ 0 h 56"/>
                  <a:gd name="T80" fmla="*/ 0 w 484"/>
                  <a:gd name="T81" fmla="*/ 0 h 56"/>
                  <a:gd name="T82" fmla="*/ 0 w 484"/>
                  <a:gd name="T83" fmla="*/ 0 h 56"/>
                  <a:gd name="T84" fmla="*/ 0 w 484"/>
                  <a:gd name="T85" fmla="*/ 0 h 56"/>
                  <a:gd name="T86" fmla="*/ 0 w 484"/>
                  <a:gd name="T87" fmla="*/ 0 h 56"/>
                  <a:gd name="T88" fmla="*/ 0 w 484"/>
                  <a:gd name="T89" fmla="*/ 0 h 56"/>
                  <a:gd name="T90" fmla="*/ 0 w 484"/>
                  <a:gd name="T91" fmla="*/ 0 h 56"/>
                  <a:gd name="T92" fmla="*/ 0 w 484"/>
                  <a:gd name="T93" fmla="*/ 0 h 56"/>
                  <a:gd name="T94" fmla="*/ 1 w 484"/>
                  <a:gd name="T95" fmla="*/ 0 h 56"/>
                  <a:gd name="T96" fmla="*/ 1 w 484"/>
                  <a:gd name="T97" fmla="*/ 0 h 56"/>
                  <a:gd name="T98" fmla="*/ 1 w 484"/>
                  <a:gd name="T99" fmla="*/ 0 h 56"/>
                  <a:gd name="T100" fmla="*/ 2 w 484"/>
                  <a:gd name="T101" fmla="*/ 0 h 56"/>
                  <a:gd name="T102" fmla="*/ 2 w 484"/>
                  <a:gd name="T103" fmla="*/ 0 h 56"/>
                  <a:gd name="T104" fmla="*/ 2 w 484"/>
                  <a:gd name="T105" fmla="*/ 0 h 56"/>
                  <a:gd name="T106" fmla="*/ 3 w 484"/>
                  <a:gd name="T107" fmla="*/ 0 h 56"/>
                  <a:gd name="T108" fmla="*/ 3 w 484"/>
                  <a:gd name="T109" fmla="*/ 0 h 56"/>
                  <a:gd name="T110" fmla="*/ 4 w 484"/>
                  <a:gd name="T111" fmla="*/ 0 h 56"/>
                  <a:gd name="T112" fmla="*/ 4 w 484"/>
                  <a:gd name="T113" fmla="*/ 0 h 56"/>
                  <a:gd name="T114" fmla="*/ 4 w 484"/>
                  <a:gd name="T115" fmla="*/ 0 h 56"/>
                  <a:gd name="T116" fmla="*/ 5 w 484"/>
                  <a:gd name="T117" fmla="*/ 0 h 56"/>
                  <a:gd name="T118" fmla="*/ 5 w 484"/>
                  <a:gd name="T119" fmla="*/ 0 h 56"/>
                  <a:gd name="T120" fmla="*/ 5 w 484"/>
                  <a:gd name="T121" fmla="*/ 0 h 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4" h="56">
                    <a:moveTo>
                      <a:pt x="484" y="49"/>
                    </a:moveTo>
                    <a:lnTo>
                      <a:pt x="479" y="48"/>
                    </a:lnTo>
                    <a:lnTo>
                      <a:pt x="465" y="46"/>
                    </a:lnTo>
                    <a:lnTo>
                      <a:pt x="442" y="43"/>
                    </a:lnTo>
                    <a:lnTo>
                      <a:pt x="411" y="39"/>
                    </a:lnTo>
                    <a:lnTo>
                      <a:pt x="375" y="34"/>
                    </a:lnTo>
                    <a:lnTo>
                      <a:pt x="335" y="28"/>
                    </a:lnTo>
                    <a:lnTo>
                      <a:pt x="293" y="23"/>
                    </a:lnTo>
                    <a:lnTo>
                      <a:pt x="251" y="17"/>
                    </a:lnTo>
                    <a:lnTo>
                      <a:pt x="211" y="12"/>
                    </a:lnTo>
                    <a:lnTo>
                      <a:pt x="174" y="8"/>
                    </a:lnTo>
                    <a:lnTo>
                      <a:pt x="140" y="4"/>
                    </a:lnTo>
                    <a:lnTo>
                      <a:pt x="111" y="2"/>
                    </a:lnTo>
                    <a:lnTo>
                      <a:pt x="85" y="1"/>
                    </a:lnTo>
                    <a:lnTo>
                      <a:pt x="64" y="0"/>
                    </a:lnTo>
                    <a:lnTo>
                      <a:pt x="48" y="0"/>
                    </a:lnTo>
                    <a:lnTo>
                      <a:pt x="34" y="1"/>
                    </a:lnTo>
                    <a:lnTo>
                      <a:pt x="24" y="2"/>
                    </a:lnTo>
                    <a:lnTo>
                      <a:pt x="16" y="3"/>
                    </a:lnTo>
                    <a:lnTo>
                      <a:pt x="11" y="5"/>
                    </a:lnTo>
                    <a:lnTo>
                      <a:pt x="7" y="6"/>
                    </a:lnTo>
                    <a:lnTo>
                      <a:pt x="4" y="7"/>
                    </a:lnTo>
                    <a:lnTo>
                      <a:pt x="3" y="8"/>
                    </a:lnTo>
                    <a:lnTo>
                      <a:pt x="2" y="9"/>
                    </a:lnTo>
                    <a:lnTo>
                      <a:pt x="1" y="10"/>
                    </a:lnTo>
                    <a:lnTo>
                      <a:pt x="0" y="11"/>
                    </a:lnTo>
                    <a:lnTo>
                      <a:pt x="0" y="12"/>
                    </a:lnTo>
                    <a:lnTo>
                      <a:pt x="0" y="13"/>
                    </a:lnTo>
                    <a:lnTo>
                      <a:pt x="0" y="14"/>
                    </a:lnTo>
                    <a:lnTo>
                      <a:pt x="1" y="15"/>
                    </a:lnTo>
                    <a:lnTo>
                      <a:pt x="2" y="17"/>
                    </a:lnTo>
                    <a:lnTo>
                      <a:pt x="3" y="18"/>
                    </a:lnTo>
                    <a:lnTo>
                      <a:pt x="6" y="20"/>
                    </a:lnTo>
                    <a:lnTo>
                      <a:pt x="9" y="23"/>
                    </a:lnTo>
                    <a:lnTo>
                      <a:pt x="14" y="26"/>
                    </a:lnTo>
                    <a:lnTo>
                      <a:pt x="22" y="29"/>
                    </a:lnTo>
                    <a:lnTo>
                      <a:pt x="31" y="34"/>
                    </a:lnTo>
                    <a:lnTo>
                      <a:pt x="44" y="38"/>
                    </a:lnTo>
                    <a:lnTo>
                      <a:pt x="61" y="43"/>
                    </a:lnTo>
                    <a:lnTo>
                      <a:pt x="81" y="48"/>
                    </a:lnTo>
                    <a:lnTo>
                      <a:pt x="106" y="52"/>
                    </a:lnTo>
                    <a:lnTo>
                      <a:pt x="136" y="55"/>
                    </a:lnTo>
                    <a:lnTo>
                      <a:pt x="170" y="56"/>
                    </a:lnTo>
                    <a:lnTo>
                      <a:pt x="207" y="56"/>
                    </a:lnTo>
                    <a:lnTo>
                      <a:pt x="248" y="55"/>
                    </a:lnTo>
                    <a:lnTo>
                      <a:pt x="290" y="53"/>
                    </a:lnTo>
                    <a:lnTo>
                      <a:pt x="333" y="51"/>
                    </a:lnTo>
                    <a:lnTo>
                      <a:pt x="373" y="50"/>
                    </a:lnTo>
                    <a:lnTo>
                      <a:pt x="410" y="49"/>
                    </a:lnTo>
                    <a:lnTo>
                      <a:pt x="441" y="49"/>
                    </a:lnTo>
                    <a:lnTo>
                      <a:pt x="465" y="49"/>
                    </a:lnTo>
                    <a:lnTo>
                      <a:pt x="479" y="49"/>
                    </a:lnTo>
                    <a:lnTo>
                      <a:pt x="484" y="4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8" name="Freeform 164"/>
              <p:cNvSpPr>
                <a:spLocks/>
              </p:cNvSpPr>
              <p:nvPr/>
            </p:nvSpPr>
            <p:spPr bwMode="auto">
              <a:xfrm flipV="1">
                <a:off x="4590" y="3251"/>
                <a:ext cx="216" cy="10"/>
              </a:xfrm>
              <a:custGeom>
                <a:avLst/>
                <a:gdLst>
                  <a:gd name="T0" fmla="*/ 5 w 468"/>
                  <a:gd name="T1" fmla="*/ 1 h 20"/>
                  <a:gd name="T2" fmla="*/ 5 w 468"/>
                  <a:gd name="T3" fmla="*/ 1 h 20"/>
                  <a:gd name="T4" fmla="*/ 4 w 468"/>
                  <a:gd name="T5" fmla="*/ 1 h 20"/>
                  <a:gd name="T6" fmla="*/ 4 w 468"/>
                  <a:gd name="T7" fmla="*/ 1 h 20"/>
                  <a:gd name="T8" fmla="*/ 4 w 468"/>
                  <a:gd name="T9" fmla="*/ 1 h 20"/>
                  <a:gd name="T10" fmla="*/ 4 w 468"/>
                  <a:gd name="T11" fmla="*/ 1 h 20"/>
                  <a:gd name="T12" fmla="*/ 3 w 468"/>
                  <a:gd name="T13" fmla="*/ 1 h 20"/>
                  <a:gd name="T14" fmla="*/ 3 w 468"/>
                  <a:gd name="T15" fmla="*/ 1 h 20"/>
                  <a:gd name="T16" fmla="*/ 2 w 468"/>
                  <a:gd name="T17" fmla="*/ 1 h 20"/>
                  <a:gd name="T18" fmla="*/ 2 w 468"/>
                  <a:gd name="T19" fmla="*/ 1 h 20"/>
                  <a:gd name="T20" fmla="*/ 2 w 468"/>
                  <a:gd name="T21" fmla="*/ 1 h 20"/>
                  <a:gd name="T22" fmla="*/ 1 w 468"/>
                  <a:gd name="T23" fmla="*/ 1 h 20"/>
                  <a:gd name="T24" fmla="*/ 1 w 468"/>
                  <a:gd name="T25" fmla="*/ 0 h 20"/>
                  <a:gd name="T26" fmla="*/ 1 w 468"/>
                  <a:gd name="T27" fmla="*/ 0 h 20"/>
                  <a:gd name="T28" fmla="*/ 0 w 468"/>
                  <a:gd name="T29" fmla="*/ 0 h 20"/>
                  <a:gd name="T30" fmla="*/ 0 w 468"/>
                  <a:gd name="T31" fmla="*/ 0 h 20"/>
                  <a:gd name="T32" fmla="*/ 0 w 468"/>
                  <a:gd name="T33" fmla="*/ 0 h 20"/>
                  <a:gd name="T34" fmla="*/ 0 w 468"/>
                  <a:gd name="T35" fmla="*/ 0 h 20"/>
                  <a:gd name="T36" fmla="*/ 0 w 468"/>
                  <a:gd name="T37" fmla="*/ 1 h 20"/>
                  <a:gd name="T38" fmla="*/ 0 w 468"/>
                  <a:gd name="T39" fmla="*/ 1 h 20"/>
                  <a:gd name="T40" fmla="*/ 0 w 468"/>
                  <a:gd name="T41" fmla="*/ 1 h 20"/>
                  <a:gd name="T42" fmla="*/ 0 w 468"/>
                  <a:gd name="T43" fmla="*/ 1 h 20"/>
                  <a:gd name="T44" fmla="*/ 0 w 468"/>
                  <a:gd name="T45" fmla="*/ 1 h 20"/>
                  <a:gd name="T46" fmla="*/ 0 w 468"/>
                  <a:gd name="T47" fmla="*/ 1 h 20"/>
                  <a:gd name="T48" fmla="*/ 0 w 468"/>
                  <a:gd name="T49" fmla="*/ 1 h 20"/>
                  <a:gd name="T50" fmla="*/ 0 w 468"/>
                  <a:gd name="T51" fmla="*/ 1 h 20"/>
                  <a:gd name="T52" fmla="*/ 0 w 468"/>
                  <a:gd name="T53" fmla="*/ 1 h 20"/>
                  <a:gd name="T54" fmla="*/ 0 w 468"/>
                  <a:gd name="T55" fmla="*/ 1 h 20"/>
                  <a:gd name="T56" fmla="*/ 0 w 468"/>
                  <a:gd name="T57" fmla="*/ 1 h 20"/>
                  <a:gd name="T58" fmla="*/ 0 w 468"/>
                  <a:gd name="T59" fmla="*/ 1 h 20"/>
                  <a:gd name="T60" fmla="*/ 0 w 468"/>
                  <a:gd name="T61" fmla="*/ 1 h 20"/>
                  <a:gd name="T62" fmla="*/ 0 w 468"/>
                  <a:gd name="T63" fmla="*/ 1 h 20"/>
                  <a:gd name="T64" fmla="*/ 0 w 468"/>
                  <a:gd name="T65" fmla="*/ 1 h 20"/>
                  <a:gd name="T66" fmla="*/ 0 w 468"/>
                  <a:gd name="T67" fmla="*/ 1 h 20"/>
                  <a:gd name="T68" fmla="*/ 0 w 468"/>
                  <a:gd name="T69" fmla="*/ 1 h 20"/>
                  <a:gd name="T70" fmla="*/ 0 w 468"/>
                  <a:gd name="T71" fmla="*/ 1 h 20"/>
                  <a:gd name="T72" fmla="*/ 0 w 468"/>
                  <a:gd name="T73" fmla="*/ 1 h 20"/>
                  <a:gd name="T74" fmla="*/ 0 w 468"/>
                  <a:gd name="T75" fmla="*/ 1 h 20"/>
                  <a:gd name="T76" fmla="*/ 0 w 468"/>
                  <a:gd name="T77" fmla="*/ 1 h 20"/>
                  <a:gd name="T78" fmla="*/ 0 w 468"/>
                  <a:gd name="T79" fmla="*/ 1 h 20"/>
                  <a:gd name="T80" fmla="*/ 0 w 468"/>
                  <a:gd name="T81" fmla="*/ 1 h 20"/>
                  <a:gd name="T82" fmla="*/ 0 w 468"/>
                  <a:gd name="T83" fmla="*/ 1 h 20"/>
                  <a:gd name="T84" fmla="*/ 0 w 468"/>
                  <a:gd name="T85" fmla="*/ 1 h 20"/>
                  <a:gd name="T86" fmla="*/ 0 w 468"/>
                  <a:gd name="T87" fmla="*/ 1 h 20"/>
                  <a:gd name="T88" fmla="*/ 0 w 468"/>
                  <a:gd name="T89" fmla="*/ 1 h 20"/>
                  <a:gd name="T90" fmla="*/ 0 w 468"/>
                  <a:gd name="T91" fmla="*/ 1 h 20"/>
                  <a:gd name="T92" fmla="*/ 0 w 468"/>
                  <a:gd name="T93" fmla="*/ 1 h 20"/>
                  <a:gd name="T94" fmla="*/ 1 w 468"/>
                  <a:gd name="T95" fmla="*/ 1 h 20"/>
                  <a:gd name="T96" fmla="*/ 1 w 468"/>
                  <a:gd name="T97" fmla="*/ 1 h 20"/>
                  <a:gd name="T98" fmla="*/ 1 w 468"/>
                  <a:gd name="T99" fmla="*/ 1 h 20"/>
                  <a:gd name="T100" fmla="*/ 1 w 468"/>
                  <a:gd name="T101" fmla="*/ 1 h 20"/>
                  <a:gd name="T102" fmla="*/ 2 w 468"/>
                  <a:gd name="T103" fmla="*/ 1 h 20"/>
                  <a:gd name="T104" fmla="*/ 2 w 468"/>
                  <a:gd name="T105" fmla="*/ 1 h 20"/>
                  <a:gd name="T106" fmla="*/ 3 w 468"/>
                  <a:gd name="T107" fmla="*/ 1 h 20"/>
                  <a:gd name="T108" fmla="*/ 3 w 468"/>
                  <a:gd name="T109" fmla="*/ 1 h 20"/>
                  <a:gd name="T110" fmla="*/ 4 w 468"/>
                  <a:gd name="T111" fmla="*/ 1 h 20"/>
                  <a:gd name="T112" fmla="*/ 4 w 468"/>
                  <a:gd name="T113" fmla="*/ 1 h 20"/>
                  <a:gd name="T114" fmla="*/ 4 w 468"/>
                  <a:gd name="T115" fmla="*/ 1 h 20"/>
                  <a:gd name="T116" fmla="*/ 4 w 468"/>
                  <a:gd name="T117" fmla="*/ 1 h 20"/>
                  <a:gd name="T118" fmla="*/ 5 w 468"/>
                  <a:gd name="T119" fmla="*/ 1 h 20"/>
                  <a:gd name="T120" fmla="*/ 5 w 468"/>
                  <a:gd name="T121" fmla="*/ 1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68" h="20">
                    <a:moveTo>
                      <a:pt x="468" y="18"/>
                    </a:moveTo>
                    <a:lnTo>
                      <a:pt x="463" y="17"/>
                    </a:lnTo>
                    <a:lnTo>
                      <a:pt x="449" y="17"/>
                    </a:lnTo>
                    <a:lnTo>
                      <a:pt x="427" y="15"/>
                    </a:lnTo>
                    <a:lnTo>
                      <a:pt x="397" y="14"/>
                    </a:lnTo>
                    <a:lnTo>
                      <a:pt x="362" y="12"/>
                    </a:lnTo>
                    <a:lnTo>
                      <a:pt x="323" y="10"/>
                    </a:lnTo>
                    <a:lnTo>
                      <a:pt x="283" y="8"/>
                    </a:lnTo>
                    <a:lnTo>
                      <a:pt x="243" y="6"/>
                    </a:lnTo>
                    <a:lnTo>
                      <a:pt x="204" y="4"/>
                    </a:lnTo>
                    <a:lnTo>
                      <a:pt x="168" y="2"/>
                    </a:lnTo>
                    <a:lnTo>
                      <a:pt x="135" y="1"/>
                    </a:lnTo>
                    <a:lnTo>
                      <a:pt x="107" y="0"/>
                    </a:lnTo>
                    <a:lnTo>
                      <a:pt x="83" y="0"/>
                    </a:lnTo>
                    <a:lnTo>
                      <a:pt x="62" y="0"/>
                    </a:lnTo>
                    <a:lnTo>
                      <a:pt x="46" y="0"/>
                    </a:lnTo>
                    <a:lnTo>
                      <a:pt x="33" y="0"/>
                    </a:lnTo>
                    <a:lnTo>
                      <a:pt x="23" y="0"/>
                    </a:lnTo>
                    <a:lnTo>
                      <a:pt x="16" y="1"/>
                    </a:lnTo>
                    <a:lnTo>
                      <a:pt x="11" y="1"/>
                    </a:lnTo>
                    <a:lnTo>
                      <a:pt x="7" y="2"/>
                    </a:lnTo>
                    <a:lnTo>
                      <a:pt x="4" y="2"/>
                    </a:lnTo>
                    <a:lnTo>
                      <a:pt x="3" y="3"/>
                    </a:lnTo>
                    <a:lnTo>
                      <a:pt x="2" y="3"/>
                    </a:lnTo>
                    <a:lnTo>
                      <a:pt x="1" y="3"/>
                    </a:lnTo>
                    <a:lnTo>
                      <a:pt x="1" y="4"/>
                    </a:lnTo>
                    <a:lnTo>
                      <a:pt x="0" y="4"/>
                    </a:lnTo>
                    <a:lnTo>
                      <a:pt x="0" y="5"/>
                    </a:lnTo>
                    <a:lnTo>
                      <a:pt x="1" y="5"/>
                    </a:lnTo>
                    <a:lnTo>
                      <a:pt x="2" y="6"/>
                    </a:lnTo>
                    <a:lnTo>
                      <a:pt x="3" y="6"/>
                    </a:lnTo>
                    <a:lnTo>
                      <a:pt x="6" y="7"/>
                    </a:lnTo>
                    <a:lnTo>
                      <a:pt x="9" y="8"/>
                    </a:lnTo>
                    <a:lnTo>
                      <a:pt x="14" y="9"/>
                    </a:lnTo>
                    <a:lnTo>
                      <a:pt x="21" y="11"/>
                    </a:lnTo>
                    <a:lnTo>
                      <a:pt x="31" y="12"/>
                    </a:lnTo>
                    <a:lnTo>
                      <a:pt x="43" y="14"/>
                    </a:lnTo>
                    <a:lnTo>
                      <a:pt x="59" y="16"/>
                    </a:lnTo>
                    <a:lnTo>
                      <a:pt x="79" y="17"/>
                    </a:lnTo>
                    <a:lnTo>
                      <a:pt x="103" y="19"/>
                    </a:lnTo>
                    <a:lnTo>
                      <a:pt x="131" y="20"/>
                    </a:lnTo>
                    <a:lnTo>
                      <a:pt x="164" y="20"/>
                    </a:lnTo>
                    <a:lnTo>
                      <a:pt x="201" y="20"/>
                    </a:lnTo>
                    <a:lnTo>
                      <a:pt x="240" y="20"/>
                    </a:lnTo>
                    <a:lnTo>
                      <a:pt x="281" y="19"/>
                    </a:lnTo>
                    <a:lnTo>
                      <a:pt x="322" y="18"/>
                    </a:lnTo>
                    <a:lnTo>
                      <a:pt x="361" y="18"/>
                    </a:lnTo>
                    <a:lnTo>
                      <a:pt x="396" y="18"/>
                    </a:lnTo>
                    <a:lnTo>
                      <a:pt x="426" y="17"/>
                    </a:lnTo>
                    <a:lnTo>
                      <a:pt x="449" y="18"/>
                    </a:lnTo>
                    <a:lnTo>
                      <a:pt x="463" y="18"/>
                    </a:lnTo>
                    <a:lnTo>
                      <a:pt x="468"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9" name="Freeform 165"/>
              <p:cNvSpPr>
                <a:spLocks/>
              </p:cNvSpPr>
              <p:nvPr/>
            </p:nvSpPr>
            <p:spPr bwMode="auto">
              <a:xfrm flipV="1">
                <a:off x="4623" y="3220"/>
                <a:ext cx="200" cy="1"/>
              </a:xfrm>
              <a:custGeom>
                <a:avLst/>
                <a:gdLst>
                  <a:gd name="T0" fmla="*/ 4 w 433"/>
                  <a:gd name="T1" fmla="*/ 1 h 2"/>
                  <a:gd name="T2" fmla="*/ 4 w 433"/>
                  <a:gd name="T3" fmla="*/ 1 h 2"/>
                  <a:gd name="T4" fmla="*/ 4 w 433"/>
                  <a:gd name="T5" fmla="*/ 1 h 2"/>
                  <a:gd name="T6" fmla="*/ 4 w 433"/>
                  <a:gd name="T7" fmla="*/ 1 h 2"/>
                  <a:gd name="T8" fmla="*/ 4 w 433"/>
                  <a:gd name="T9" fmla="*/ 1 h 2"/>
                  <a:gd name="T10" fmla="*/ 3 w 433"/>
                  <a:gd name="T11" fmla="*/ 1 h 2"/>
                  <a:gd name="T12" fmla="*/ 3 w 433"/>
                  <a:gd name="T13" fmla="*/ 1 h 2"/>
                  <a:gd name="T14" fmla="*/ 3 w 433"/>
                  <a:gd name="T15" fmla="*/ 1 h 2"/>
                  <a:gd name="T16" fmla="*/ 2 w 433"/>
                  <a:gd name="T17" fmla="*/ 0 h 2"/>
                  <a:gd name="T18" fmla="*/ 2 w 433"/>
                  <a:gd name="T19" fmla="*/ 0 h 2"/>
                  <a:gd name="T20" fmla="*/ 1 w 433"/>
                  <a:gd name="T21" fmla="*/ 0 h 2"/>
                  <a:gd name="T22" fmla="*/ 1 w 433"/>
                  <a:gd name="T23" fmla="*/ 0 h 2"/>
                  <a:gd name="T24" fmla="*/ 1 w 433"/>
                  <a:gd name="T25" fmla="*/ 0 h 2"/>
                  <a:gd name="T26" fmla="*/ 0 w 433"/>
                  <a:gd name="T27" fmla="*/ 0 h 2"/>
                  <a:gd name="T28" fmla="*/ 0 w 433"/>
                  <a:gd name="T29" fmla="*/ 0 h 2"/>
                  <a:gd name="T30" fmla="*/ 0 w 433"/>
                  <a:gd name="T31" fmla="*/ 0 h 2"/>
                  <a:gd name="T32" fmla="*/ 0 w 433"/>
                  <a:gd name="T33" fmla="*/ 0 h 2"/>
                  <a:gd name="T34" fmla="*/ 0 w 433"/>
                  <a:gd name="T35" fmla="*/ 0 h 2"/>
                  <a:gd name="T36" fmla="*/ 0 w 433"/>
                  <a:gd name="T37" fmla="*/ 0 h 2"/>
                  <a:gd name="T38" fmla="*/ 0 w 433"/>
                  <a:gd name="T39" fmla="*/ 0 h 2"/>
                  <a:gd name="T40" fmla="*/ 0 w 433"/>
                  <a:gd name="T41" fmla="*/ 0 h 2"/>
                  <a:gd name="T42" fmla="*/ 0 w 433"/>
                  <a:gd name="T43" fmla="*/ 0 h 2"/>
                  <a:gd name="T44" fmla="*/ 0 w 433"/>
                  <a:gd name="T45" fmla="*/ 0 h 2"/>
                  <a:gd name="T46" fmla="*/ 0 w 433"/>
                  <a:gd name="T47" fmla="*/ 0 h 2"/>
                  <a:gd name="T48" fmla="*/ 0 w 433"/>
                  <a:gd name="T49" fmla="*/ 0 h 2"/>
                  <a:gd name="T50" fmla="*/ 0 w 433"/>
                  <a:gd name="T51" fmla="*/ 0 h 2"/>
                  <a:gd name="T52" fmla="*/ 0 w 433"/>
                  <a:gd name="T53" fmla="*/ 0 h 2"/>
                  <a:gd name="T54" fmla="*/ 0 w 433"/>
                  <a:gd name="T55" fmla="*/ 0 h 2"/>
                  <a:gd name="T56" fmla="*/ 0 w 433"/>
                  <a:gd name="T57" fmla="*/ 0 h 2"/>
                  <a:gd name="T58" fmla="*/ 0 w 433"/>
                  <a:gd name="T59" fmla="*/ 0 h 2"/>
                  <a:gd name="T60" fmla="*/ 0 w 433"/>
                  <a:gd name="T61" fmla="*/ 0 h 2"/>
                  <a:gd name="T62" fmla="*/ 0 w 433"/>
                  <a:gd name="T63" fmla="*/ 0 h 2"/>
                  <a:gd name="T64" fmla="*/ 0 w 433"/>
                  <a:gd name="T65" fmla="*/ 0 h 2"/>
                  <a:gd name="T66" fmla="*/ 0 w 433"/>
                  <a:gd name="T67" fmla="*/ 0 h 2"/>
                  <a:gd name="T68" fmla="*/ 0 w 433"/>
                  <a:gd name="T69" fmla="*/ 0 h 2"/>
                  <a:gd name="T70" fmla="*/ 0 w 433"/>
                  <a:gd name="T71" fmla="*/ 0 h 2"/>
                  <a:gd name="T72" fmla="*/ 0 w 433"/>
                  <a:gd name="T73" fmla="*/ 0 h 2"/>
                  <a:gd name="T74" fmla="*/ 0 w 433"/>
                  <a:gd name="T75" fmla="*/ 0 h 2"/>
                  <a:gd name="T76" fmla="*/ 0 w 433"/>
                  <a:gd name="T77" fmla="*/ 0 h 2"/>
                  <a:gd name="T78" fmla="*/ 0 w 433"/>
                  <a:gd name="T79" fmla="*/ 0 h 2"/>
                  <a:gd name="T80" fmla="*/ 0 w 433"/>
                  <a:gd name="T81" fmla="*/ 1 h 2"/>
                  <a:gd name="T82" fmla="*/ 0 w 433"/>
                  <a:gd name="T83" fmla="*/ 1 h 2"/>
                  <a:gd name="T84" fmla="*/ 0 w 433"/>
                  <a:gd name="T85" fmla="*/ 1 h 2"/>
                  <a:gd name="T86" fmla="*/ 0 w 433"/>
                  <a:gd name="T87" fmla="*/ 1 h 2"/>
                  <a:gd name="T88" fmla="*/ 0 w 433"/>
                  <a:gd name="T89" fmla="*/ 1 h 2"/>
                  <a:gd name="T90" fmla="*/ 0 w 433"/>
                  <a:gd name="T91" fmla="*/ 1 h 2"/>
                  <a:gd name="T92" fmla="*/ 0 w 433"/>
                  <a:gd name="T93" fmla="*/ 1 h 2"/>
                  <a:gd name="T94" fmla="*/ 0 w 433"/>
                  <a:gd name="T95" fmla="*/ 1 h 2"/>
                  <a:gd name="T96" fmla="*/ 1 w 433"/>
                  <a:gd name="T97" fmla="*/ 1 h 2"/>
                  <a:gd name="T98" fmla="*/ 1 w 433"/>
                  <a:gd name="T99" fmla="*/ 1 h 2"/>
                  <a:gd name="T100" fmla="*/ 1 w 433"/>
                  <a:gd name="T101" fmla="*/ 1 h 2"/>
                  <a:gd name="T102" fmla="*/ 2 w 433"/>
                  <a:gd name="T103" fmla="*/ 1 h 2"/>
                  <a:gd name="T104" fmla="*/ 2 w 433"/>
                  <a:gd name="T105" fmla="*/ 1 h 2"/>
                  <a:gd name="T106" fmla="*/ 3 w 433"/>
                  <a:gd name="T107" fmla="*/ 1 h 2"/>
                  <a:gd name="T108" fmla="*/ 3 w 433"/>
                  <a:gd name="T109" fmla="*/ 1 h 2"/>
                  <a:gd name="T110" fmla="*/ 3 w 433"/>
                  <a:gd name="T111" fmla="*/ 1 h 2"/>
                  <a:gd name="T112" fmla="*/ 4 w 433"/>
                  <a:gd name="T113" fmla="*/ 1 h 2"/>
                  <a:gd name="T114" fmla="*/ 4 w 433"/>
                  <a:gd name="T115" fmla="*/ 1 h 2"/>
                  <a:gd name="T116" fmla="*/ 4 w 433"/>
                  <a:gd name="T117" fmla="*/ 1 h 2"/>
                  <a:gd name="T118" fmla="*/ 4 w 433"/>
                  <a:gd name="T119" fmla="*/ 1 h 2"/>
                  <a:gd name="T120" fmla="*/ 4 w 433"/>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3" h="2">
                    <a:moveTo>
                      <a:pt x="433" y="1"/>
                    </a:moveTo>
                    <a:lnTo>
                      <a:pt x="428" y="1"/>
                    </a:lnTo>
                    <a:lnTo>
                      <a:pt x="415" y="1"/>
                    </a:lnTo>
                    <a:lnTo>
                      <a:pt x="394" y="1"/>
                    </a:lnTo>
                    <a:lnTo>
                      <a:pt x="367" y="1"/>
                    </a:lnTo>
                    <a:lnTo>
                      <a:pt x="335" y="1"/>
                    </a:lnTo>
                    <a:lnTo>
                      <a:pt x="299" y="1"/>
                    </a:lnTo>
                    <a:lnTo>
                      <a:pt x="262" y="1"/>
                    </a:lnTo>
                    <a:lnTo>
                      <a:pt x="224" y="0"/>
                    </a:lnTo>
                    <a:lnTo>
                      <a:pt x="188" y="0"/>
                    </a:lnTo>
                    <a:lnTo>
                      <a:pt x="155" y="0"/>
                    </a:lnTo>
                    <a:lnTo>
                      <a:pt x="125" y="0"/>
                    </a:lnTo>
                    <a:lnTo>
                      <a:pt x="98" y="0"/>
                    </a:lnTo>
                    <a:lnTo>
                      <a:pt x="76" y="0"/>
                    </a:lnTo>
                    <a:lnTo>
                      <a:pt x="57" y="0"/>
                    </a:lnTo>
                    <a:lnTo>
                      <a:pt x="42" y="0"/>
                    </a:lnTo>
                    <a:lnTo>
                      <a:pt x="30" y="0"/>
                    </a:lnTo>
                    <a:lnTo>
                      <a:pt x="21" y="0"/>
                    </a:lnTo>
                    <a:lnTo>
                      <a:pt x="14" y="0"/>
                    </a:lnTo>
                    <a:lnTo>
                      <a:pt x="9" y="0"/>
                    </a:lnTo>
                    <a:lnTo>
                      <a:pt x="6" y="0"/>
                    </a:lnTo>
                    <a:lnTo>
                      <a:pt x="4" y="0"/>
                    </a:lnTo>
                    <a:lnTo>
                      <a:pt x="2" y="0"/>
                    </a:lnTo>
                    <a:lnTo>
                      <a:pt x="1" y="0"/>
                    </a:lnTo>
                    <a:lnTo>
                      <a:pt x="0" y="0"/>
                    </a:lnTo>
                    <a:lnTo>
                      <a:pt x="1" y="0"/>
                    </a:lnTo>
                    <a:lnTo>
                      <a:pt x="3" y="0"/>
                    </a:lnTo>
                    <a:lnTo>
                      <a:pt x="5" y="1"/>
                    </a:lnTo>
                    <a:lnTo>
                      <a:pt x="8" y="1"/>
                    </a:lnTo>
                    <a:lnTo>
                      <a:pt x="13" y="1"/>
                    </a:lnTo>
                    <a:lnTo>
                      <a:pt x="19" y="1"/>
                    </a:lnTo>
                    <a:lnTo>
                      <a:pt x="28" y="1"/>
                    </a:lnTo>
                    <a:lnTo>
                      <a:pt x="39" y="1"/>
                    </a:lnTo>
                    <a:lnTo>
                      <a:pt x="54" y="1"/>
                    </a:lnTo>
                    <a:lnTo>
                      <a:pt x="73" y="1"/>
                    </a:lnTo>
                    <a:lnTo>
                      <a:pt x="95" y="1"/>
                    </a:lnTo>
                    <a:lnTo>
                      <a:pt x="121" y="2"/>
                    </a:lnTo>
                    <a:lnTo>
                      <a:pt x="152" y="2"/>
                    </a:lnTo>
                    <a:lnTo>
                      <a:pt x="185" y="2"/>
                    </a:lnTo>
                    <a:lnTo>
                      <a:pt x="222" y="2"/>
                    </a:lnTo>
                    <a:lnTo>
                      <a:pt x="259" y="1"/>
                    </a:lnTo>
                    <a:lnTo>
                      <a:pt x="297" y="1"/>
                    </a:lnTo>
                    <a:lnTo>
                      <a:pt x="333" y="1"/>
                    </a:lnTo>
                    <a:lnTo>
                      <a:pt x="366" y="1"/>
                    </a:lnTo>
                    <a:lnTo>
                      <a:pt x="394" y="1"/>
                    </a:lnTo>
                    <a:lnTo>
                      <a:pt x="415" y="1"/>
                    </a:lnTo>
                    <a:lnTo>
                      <a:pt x="428" y="1"/>
                    </a:lnTo>
                    <a:lnTo>
                      <a:pt x="433" y="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0" name="Freeform 166"/>
              <p:cNvSpPr>
                <a:spLocks/>
              </p:cNvSpPr>
              <p:nvPr/>
            </p:nvSpPr>
            <p:spPr bwMode="auto">
              <a:xfrm flipV="1">
                <a:off x="4659" y="3167"/>
                <a:ext cx="174" cy="1"/>
              </a:xfrm>
              <a:custGeom>
                <a:avLst/>
                <a:gdLst>
                  <a:gd name="T0" fmla="*/ 4 w 379"/>
                  <a:gd name="T1" fmla="*/ 1 h 2"/>
                  <a:gd name="T2" fmla="*/ 4 w 379"/>
                  <a:gd name="T3" fmla="*/ 1 h 2"/>
                  <a:gd name="T4" fmla="*/ 3 w 379"/>
                  <a:gd name="T5" fmla="*/ 1 h 2"/>
                  <a:gd name="T6" fmla="*/ 3 w 379"/>
                  <a:gd name="T7" fmla="*/ 1 h 2"/>
                  <a:gd name="T8" fmla="*/ 3 w 379"/>
                  <a:gd name="T9" fmla="*/ 1 h 2"/>
                  <a:gd name="T10" fmla="*/ 3 w 379"/>
                  <a:gd name="T11" fmla="*/ 1 h 2"/>
                  <a:gd name="T12" fmla="*/ 2 w 379"/>
                  <a:gd name="T13" fmla="*/ 1 h 2"/>
                  <a:gd name="T14" fmla="*/ 2 w 379"/>
                  <a:gd name="T15" fmla="*/ 1 h 2"/>
                  <a:gd name="T16" fmla="*/ 2 w 379"/>
                  <a:gd name="T17" fmla="*/ 1 h 2"/>
                  <a:gd name="T18" fmla="*/ 1 w 379"/>
                  <a:gd name="T19" fmla="*/ 1 h 2"/>
                  <a:gd name="T20" fmla="*/ 1 w 379"/>
                  <a:gd name="T21" fmla="*/ 1 h 2"/>
                  <a:gd name="T22" fmla="*/ 1 w 379"/>
                  <a:gd name="T23" fmla="*/ 1 h 2"/>
                  <a:gd name="T24" fmla="*/ 1 w 379"/>
                  <a:gd name="T25" fmla="*/ 1 h 2"/>
                  <a:gd name="T26" fmla="*/ 0 w 379"/>
                  <a:gd name="T27" fmla="*/ 0 h 2"/>
                  <a:gd name="T28" fmla="*/ 0 w 379"/>
                  <a:gd name="T29" fmla="*/ 0 h 2"/>
                  <a:gd name="T30" fmla="*/ 0 w 379"/>
                  <a:gd name="T31" fmla="*/ 1 h 2"/>
                  <a:gd name="T32" fmla="*/ 0 w 379"/>
                  <a:gd name="T33" fmla="*/ 1 h 2"/>
                  <a:gd name="T34" fmla="*/ 0 w 379"/>
                  <a:gd name="T35" fmla="*/ 1 h 2"/>
                  <a:gd name="T36" fmla="*/ 0 w 379"/>
                  <a:gd name="T37" fmla="*/ 1 h 2"/>
                  <a:gd name="T38" fmla="*/ 0 w 379"/>
                  <a:gd name="T39" fmla="*/ 1 h 2"/>
                  <a:gd name="T40" fmla="*/ 0 w 379"/>
                  <a:gd name="T41" fmla="*/ 1 h 2"/>
                  <a:gd name="T42" fmla="*/ 0 w 379"/>
                  <a:gd name="T43" fmla="*/ 1 h 2"/>
                  <a:gd name="T44" fmla="*/ 0 w 379"/>
                  <a:gd name="T45" fmla="*/ 1 h 2"/>
                  <a:gd name="T46" fmla="*/ 0 w 379"/>
                  <a:gd name="T47" fmla="*/ 1 h 2"/>
                  <a:gd name="T48" fmla="*/ 0 w 379"/>
                  <a:gd name="T49" fmla="*/ 1 h 2"/>
                  <a:gd name="T50" fmla="*/ 0 w 379"/>
                  <a:gd name="T51" fmla="*/ 1 h 2"/>
                  <a:gd name="T52" fmla="*/ 0 w 379"/>
                  <a:gd name="T53" fmla="*/ 1 h 2"/>
                  <a:gd name="T54" fmla="*/ 0 w 379"/>
                  <a:gd name="T55" fmla="*/ 1 h 2"/>
                  <a:gd name="T56" fmla="*/ 0 w 379"/>
                  <a:gd name="T57" fmla="*/ 1 h 2"/>
                  <a:gd name="T58" fmla="*/ 0 w 379"/>
                  <a:gd name="T59" fmla="*/ 1 h 2"/>
                  <a:gd name="T60" fmla="*/ 0 w 379"/>
                  <a:gd name="T61" fmla="*/ 1 h 2"/>
                  <a:gd name="T62" fmla="*/ 0 w 379"/>
                  <a:gd name="T63" fmla="*/ 1 h 2"/>
                  <a:gd name="T64" fmla="*/ 0 w 379"/>
                  <a:gd name="T65" fmla="*/ 1 h 2"/>
                  <a:gd name="T66" fmla="*/ 0 w 379"/>
                  <a:gd name="T67" fmla="*/ 1 h 2"/>
                  <a:gd name="T68" fmla="*/ 0 w 379"/>
                  <a:gd name="T69" fmla="*/ 1 h 2"/>
                  <a:gd name="T70" fmla="*/ 0 w 379"/>
                  <a:gd name="T71" fmla="*/ 1 h 2"/>
                  <a:gd name="T72" fmla="*/ 0 w 379"/>
                  <a:gd name="T73" fmla="*/ 1 h 2"/>
                  <a:gd name="T74" fmla="*/ 0 w 379"/>
                  <a:gd name="T75" fmla="*/ 1 h 2"/>
                  <a:gd name="T76" fmla="*/ 0 w 379"/>
                  <a:gd name="T77" fmla="*/ 1 h 2"/>
                  <a:gd name="T78" fmla="*/ 0 w 379"/>
                  <a:gd name="T79" fmla="*/ 1 h 2"/>
                  <a:gd name="T80" fmla="*/ 0 w 379"/>
                  <a:gd name="T81" fmla="*/ 1 h 2"/>
                  <a:gd name="T82" fmla="*/ 0 w 379"/>
                  <a:gd name="T83" fmla="*/ 1 h 2"/>
                  <a:gd name="T84" fmla="*/ 0 w 379"/>
                  <a:gd name="T85" fmla="*/ 1 h 2"/>
                  <a:gd name="T86" fmla="*/ 0 w 379"/>
                  <a:gd name="T87" fmla="*/ 1 h 2"/>
                  <a:gd name="T88" fmla="*/ 0 w 379"/>
                  <a:gd name="T89" fmla="*/ 1 h 2"/>
                  <a:gd name="T90" fmla="*/ 0 w 379"/>
                  <a:gd name="T91" fmla="*/ 1 h 2"/>
                  <a:gd name="T92" fmla="*/ 0 w 379"/>
                  <a:gd name="T93" fmla="*/ 1 h 2"/>
                  <a:gd name="T94" fmla="*/ 0 w 379"/>
                  <a:gd name="T95" fmla="*/ 1 h 2"/>
                  <a:gd name="T96" fmla="*/ 1 w 379"/>
                  <a:gd name="T97" fmla="*/ 1 h 2"/>
                  <a:gd name="T98" fmla="*/ 1 w 379"/>
                  <a:gd name="T99" fmla="*/ 1 h 2"/>
                  <a:gd name="T100" fmla="*/ 1 w 379"/>
                  <a:gd name="T101" fmla="*/ 1 h 2"/>
                  <a:gd name="T102" fmla="*/ 1 w 379"/>
                  <a:gd name="T103" fmla="*/ 1 h 2"/>
                  <a:gd name="T104" fmla="*/ 2 w 379"/>
                  <a:gd name="T105" fmla="*/ 1 h 2"/>
                  <a:gd name="T106" fmla="*/ 2 w 379"/>
                  <a:gd name="T107" fmla="*/ 1 h 2"/>
                  <a:gd name="T108" fmla="*/ 2 w 379"/>
                  <a:gd name="T109" fmla="*/ 1 h 2"/>
                  <a:gd name="T110" fmla="*/ 3 w 379"/>
                  <a:gd name="T111" fmla="*/ 1 h 2"/>
                  <a:gd name="T112" fmla="*/ 3 w 379"/>
                  <a:gd name="T113" fmla="*/ 1 h 2"/>
                  <a:gd name="T114" fmla="*/ 3 w 379"/>
                  <a:gd name="T115" fmla="*/ 1 h 2"/>
                  <a:gd name="T116" fmla="*/ 3 w 379"/>
                  <a:gd name="T117" fmla="*/ 1 h 2"/>
                  <a:gd name="T118" fmla="*/ 4 w 379"/>
                  <a:gd name="T119" fmla="*/ 1 h 2"/>
                  <a:gd name="T120" fmla="*/ 4 w 379"/>
                  <a:gd name="T121" fmla="*/ 1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2">
                    <a:moveTo>
                      <a:pt x="379" y="2"/>
                    </a:moveTo>
                    <a:lnTo>
                      <a:pt x="375" y="2"/>
                    </a:lnTo>
                    <a:lnTo>
                      <a:pt x="364" y="2"/>
                    </a:lnTo>
                    <a:lnTo>
                      <a:pt x="346" y="2"/>
                    </a:lnTo>
                    <a:lnTo>
                      <a:pt x="322" y="1"/>
                    </a:lnTo>
                    <a:lnTo>
                      <a:pt x="293" y="1"/>
                    </a:lnTo>
                    <a:lnTo>
                      <a:pt x="262" y="1"/>
                    </a:lnTo>
                    <a:lnTo>
                      <a:pt x="229" y="1"/>
                    </a:lnTo>
                    <a:lnTo>
                      <a:pt x="196" y="1"/>
                    </a:lnTo>
                    <a:lnTo>
                      <a:pt x="165" y="1"/>
                    </a:lnTo>
                    <a:lnTo>
                      <a:pt x="136" y="1"/>
                    </a:lnTo>
                    <a:lnTo>
                      <a:pt x="109" y="1"/>
                    </a:lnTo>
                    <a:lnTo>
                      <a:pt x="86" y="1"/>
                    </a:lnTo>
                    <a:lnTo>
                      <a:pt x="66" y="0"/>
                    </a:lnTo>
                    <a:lnTo>
                      <a:pt x="50" y="0"/>
                    </a:lnTo>
                    <a:lnTo>
                      <a:pt x="37" y="1"/>
                    </a:lnTo>
                    <a:lnTo>
                      <a:pt x="26" y="1"/>
                    </a:lnTo>
                    <a:lnTo>
                      <a:pt x="18" y="1"/>
                    </a:lnTo>
                    <a:lnTo>
                      <a:pt x="12" y="1"/>
                    </a:lnTo>
                    <a:lnTo>
                      <a:pt x="8" y="1"/>
                    </a:lnTo>
                    <a:lnTo>
                      <a:pt x="5" y="1"/>
                    </a:lnTo>
                    <a:lnTo>
                      <a:pt x="3" y="1"/>
                    </a:lnTo>
                    <a:lnTo>
                      <a:pt x="2" y="1"/>
                    </a:lnTo>
                    <a:lnTo>
                      <a:pt x="1" y="1"/>
                    </a:lnTo>
                    <a:lnTo>
                      <a:pt x="0" y="1"/>
                    </a:lnTo>
                    <a:lnTo>
                      <a:pt x="1" y="1"/>
                    </a:lnTo>
                    <a:lnTo>
                      <a:pt x="2" y="1"/>
                    </a:lnTo>
                    <a:lnTo>
                      <a:pt x="4" y="1"/>
                    </a:lnTo>
                    <a:lnTo>
                      <a:pt x="7" y="1"/>
                    </a:lnTo>
                    <a:lnTo>
                      <a:pt x="11" y="1"/>
                    </a:lnTo>
                    <a:lnTo>
                      <a:pt x="17" y="1"/>
                    </a:lnTo>
                    <a:lnTo>
                      <a:pt x="25" y="1"/>
                    </a:lnTo>
                    <a:lnTo>
                      <a:pt x="35" y="2"/>
                    </a:lnTo>
                    <a:lnTo>
                      <a:pt x="48" y="2"/>
                    </a:lnTo>
                    <a:lnTo>
                      <a:pt x="64" y="2"/>
                    </a:lnTo>
                    <a:lnTo>
                      <a:pt x="83" y="2"/>
                    </a:lnTo>
                    <a:lnTo>
                      <a:pt x="107" y="2"/>
                    </a:lnTo>
                    <a:lnTo>
                      <a:pt x="133" y="2"/>
                    </a:lnTo>
                    <a:lnTo>
                      <a:pt x="163" y="2"/>
                    </a:lnTo>
                    <a:lnTo>
                      <a:pt x="194" y="2"/>
                    </a:lnTo>
                    <a:lnTo>
                      <a:pt x="228" y="2"/>
                    </a:lnTo>
                    <a:lnTo>
                      <a:pt x="261" y="2"/>
                    </a:lnTo>
                    <a:lnTo>
                      <a:pt x="292" y="2"/>
                    </a:lnTo>
                    <a:lnTo>
                      <a:pt x="321" y="2"/>
                    </a:lnTo>
                    <a:lnTo>
                      <a:pt x="345" y="2"/>
                    </a:lnTo>
                    <a:lnTo>
                      <a:pt x="364" y="2"/>
                    </a:lnTo>
                    <a:lnTo>
                      <a:pt x="375" y="2"/>
                    </a:lnTo>
                    <a:lnTo>
                      <a:pt x="379" y="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1" name="Freeform 167"/>
              <p:cNvSpPr>
                <a:spLocks/>
              </p:cNvSpPr>
              <p:nvPr/>
            </p:nvSpPr>
            <p:spPr bwMode="auto">
              <a:xfrm>
                <a:off x="4703" y="3102"/>
                <a:ext cx="144" cy="1"/>
              </a:xfrm>
              <a:custGeom>
                <a:avLst/>
                <a:gdLst>
                  <a:gd name="T0" fmla="*/ 3 w 313"/>
                  <a:gd name="T1" fmla="*/ 1 h 1"/>
                  <a:gd name="T2" fmla="*/ 3 w 313"/>
                  <a:gd name="T3" fmla="*/ 1 h 1"/>
                  <a:gd name="T4" fmla="*/ 3 w 313"/>
                  <a:gd name="T5" fmla="*/ 1 h 1"/>
                  <a:gd name="T6" fmla="*/ 3 w 313"/>
                  <a:gd name="T7" fmla="*/ 1 h 1"/>
                  <a:gd name="T8" fmla="*/ 3 w 313"/>
                  <a:gd name="T9" fmla="*/ 1 h 1"/>
                  <a:gd name="T10" fmla="*/ 2 w 313"/>
                  <a:gd name="T11" fmla="*/ 1 h 1"/>
                  <a:gd name="T12" fmla="*/ 2 w 313"/>
                  <a:gd name="T13" fmla="*/ 1 h 1"/>
                  <a:gd name="T14" fmla="*/ 2 w 313"/>
                  <a:gd name="T15" fmla="*/ 0 h 1"/>
                  <a:gd name="T16" fmla="*/ 1 w 313"/>
                  <a:gd name="T17" fmla="*/ 0 h 1"/>
                  <a:gd name="T18" fmla="*/ 1 w 313"/>
                  <a:gd name="T19" fmla="*/ 0 h 1"/>
                  <a:gd name="T20" fmla="*/ 1 w 313"/>
                  <a:gd name="T21" fmla="*/ 0 h 1"/>
                  <a:gd name="T22" fmla="*/ 1 w 313"/>
                  <a:gd name="T23" fmla="*/ 0 h 1"/>
                  <a:gd name="T24" fmla="*/ 0 w 313"/>
                  <a:gd name="T25" fmla="*/ 0 h 1"/>
                  <a:gd name="T26" fmla="*/ 0 w 313"/>
                  <a:gd name="T27" fmla="*/ 0 h 1"/>
                  <a:gd name="T28" fmla="*/ 0 w 313"/>
                  <a:gd name="T29" fmla="*/ 0 h 1"/>
                  <a:gd name="T30" fmla="*/ 0 w 313"/>
                  <a:gd name="T31" fmla="*/ 0 h 1"/>
                  <a:gd name="T32" fmla="*/ 0 w 313"/>
                  <a:gd name="T33" fmla="*/ 0 h 1"/>
                  <a:gd name="T34" fmla="*/ 0 w 313"/>
                  <a:gd name="T35" fmla="*/ 0 h 1"/>
                  <a:gd name="T36" fmla="*/ 0 w 313"/>
                  <a:gd name="T37" fmla="*/ 0 h 1"/>
                  <a:gd name="T38" fmla="*/ 0 w 313"/>
                  <a:gd name="T39" fmla="*/ 0 h 1"/>
                  <a:gd name="T40" fmla="*/ 0 w 313"/>
                  <a:gd name="T41" fmla="*/ 0 h 1"/>
                  <a:gd name="T42" fmla="*/ 0 w 313"/>
                  <a:gd name="T43" fmla="*/ 0 h 1"/>
                  <a:gd name="T44" fmla="*/ 0 w 313"/>
                  <a:gd name="T45" fmla="*/ 0 h 1"/>
                  <a:gd name="T46" fmla="*/ 0 w 313"/>
                  <a:gd name="T47" fmla="*/ 0 h 1"/>
                  <a:gd name="T48" fmla="*/ 0 w 313"/>
                  <a:gd name="T49" fmla="*/ 0 h 1"/>
                  <a:gd name="T50" fmla="*/ 0 w 313"/>
                  <a:gd name="T51" fmla="*/ 0 h 1"/>
                  <a:gd name="T52" fmla="*/ 0 w 313"/>
                  <a:gd name="T53" fmla="*/ 0 h 1"/>
                  <a:gd name="T54" fmla="*/ 0 w 313"/>
                  <a:gd name="T55" fmla="*/ 0 h 1"/>
                  <a:gd name="T56" fmla="*/ 0 w 313"/>
                  <a:gd name="T57" fmla="*/ 0 h 1"/>
                  <a:gd name="T58" fmla="*/ 0 w 313"/>
                  <a:gd name="T59" fmla="*/ 0 h 1"/>
                  <a:gd name="T60" fmla="*/ 0 w 313"/>
                  <a:gd name="T61" fmla="*/ 0 h 1"/>
                  <a:gd name="T62" fmla="*/ 0 w 313"/>
                  <a:gd name="T63" fmla="*/ 0 h 1"/>
                  <a:gd name="T64" fmla="*/ 0 w 313"/>
                  <a:gd name="T65" fmla="*/ 0 h 1"/>
                  <a:gd name="T66" fmla="*/ 0 w 313"/>
                  <a:gd name="T67" fmla="*/ 0 h 1"/>
                  <a:gd name="T68" fmla="*/ 0 w 313"/>
                  <a:gd name="T69" fmla="*/ 0 h 1"/>
                  <a:gd name="T70" fmla="*/ 0 w 313"/>
                  <a:gd name="T71" fmla="*/ 0 h 1"/>
                  <a:gd name="T72" fmla="*/ 0 w 313"/>
                  <a:gd name="T73" fmla="*/ 1 h 1"/>
                  <a:gd name="T74" fmla="*/ 0 w 313"/>
                  <a:gd name="T75" fmla="*/ 1 h 1"/>
                  <a:gd name="T76" fmla="*/ 0 w 313"/>
                  <a:gd name="T77" fmla="*/ 1 h 1"/>
                  <a:gd name="T78" fmla="*/ 0 w 313"/>
                  <a:gd name="T79" fmla="*/ 1 h 1"/>
                  <a:gd name="T80" fmla="*/ 0 w 313"/>
                  <a:gd name="T81" fmla="*/ 1 h 1"/>
                  <a:gd name="T82" fmla="*/ 0 w 313"/>
                  <a:gd name="T83" fmla="*/ 1 h 1"/>
                  <a:gd name="T84" fmla="*/ 0 w 313"/>
                  <a:gd name="T85" fmla="*/ 1 h 1"/>
                  <a:gd name="T86" fmla="*/ 0 w 313"/>
                  <a:gd name="T87" fmla="*/ 1 h 1"/>
                  <a:gd name="T88" fmla="*/ 0 w 313"/>
                  <a:gd name="T89" fmla="*/ 1 h 1"/>
                  <a:gd name="T90" fmla="*/ 0 w 313"/>
                  <a:gd name="T91" fmla="*/ 1 h 1"/>
                  <a:gd name="T92" fmla="*/ 0 w 313"/>
                  <a:gd name="T93" fmla="*/ 1 h 1"/>
                  <a:gd name="T94" fmla="*/ 0 w 313"/>
                  <a:gd name="T95" fmla="*/ 1 h 1"/>
                  <a:gd name="T96" fmla="*/ 0 w 313"/>
                  <a:gd name="T97" fmla="*/ 1 h 1"/>
                  <a:gd name="T98" fmla="*/ 1 w 313"/>
                  <a:gd name="T99" fmla="*/ 1 h 1"/>
                  <a:gd name="T100" fmla="*/ 1 w 313"/>
                  <a:gd name="T101" fmla="*/ 1 h 1"/>
                  <a:gd name="T102" fmla="*/ 1 w 313"/>
                  <a:gd name="T103" fmla="*/ 1 h 1"/>
                  <a:gd name="T104" fmla="*/ 1 w 313"/>
                  <a:gd name="T105" fmla="*/ 1 h 1"/>
                  <a:gd name="T106" fmla="*/ 2 w 313"/>
                  <a:gd name="T107" fmla="*/ 1 h 1"/>
                  <a:gd name="T108" fmla="*/ 2 w 313"/>
                  <a:gd name="T109" fmla="*/ 1 h 1"/>
                  <a:gd name="T110" fmla="*/ 2 w 313"/>
                  <a:gd name="T111" fmla="*/ 1 h 1"/>
                  <a:gd name="T112" fmla="*/ 3 w 313"/>
                  <a:gd name="T113" fmla="*/ 1 h 1"/>
                  <a:gd name="T114" fmla="*/ 3 w 313"/>
                  <a:gd name="T115" fmla="*/ 1 h 1"/>
                  <a:gd name="T116" fmla="*/ 3 w 313"/>
                  <a:gd name="T117" fmla="*/ 1 h 1"/>
                  <a:gd name="T118" fmla="*/ 3 w 313"/>
                  <a:gd name="T119" fmla="*/ 1 h 1"/>
                  <a:gd name="T120" fmla="*/ 3 w 313"/>
                  <a:gd name="T121" fmla="*/ 1 h 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3" h="1">
                    <a:moveTo>
                      <a:pt x="313" y="1"/>
                    </a:moveTo>
                    <a:lnTo>
                      <a:pt x="310" y="1"/>
                    </a:lnTo>
                    <a:lnTo>
                      <a:pt x="300" y="1"/>
                    </a:lnTo>
                    <a:lnTo>
                      <a:pt x="285" y="1"/>
                    </a:lnTo>
                    <a:lnTo>
                      <a:pt x="266" y="1"/>
                    </a:lnTo>
                    <a:lnTo>
                      <a:pt x="242" y="1"/>
                    </a:lnTo>
                    <a:lnTo>
                      <a:pt x="216" y="1"/>
                    </a:lnTo>
                    <a:lnTo>
                      <a:pt x="189" y="0"/>
                    </a:lnTo>
                    <a:lnTo>
                      <a:pt x="162" y="0"/>
                    </a:lnTo>
                    <a:lnTo>
                      <a:pt x="136" y="0"/>
                    </a:lnTo>
                    <a:lnTo>
                      <a:pt x="112" y="0"/>
                    </a:lnTo>
                    <a:lnTo>
                      <a:pt x="90" y="0"/>
                    </a:lnTo>
                    <a:lnTo>
                      <a:pt x="71" y="0"/>
                    </a:lnTo>
                    <a:lnTo>
                      <a:pt x="55" y="0"/>
                    </a:lnTo>
                    <a:lnTo>
                      <a:pt x="41" y="0"/>
                    </a:lnTo>
                    <a:lnTo>
                      <a:pt x="30" y="0"/>
                    </a:lnTo>
                    <a:lnTo>
                      <a:pt x="22" y="0"/>
                    </a:lnTo>
                    <a:lnTo>
                      <a:pt x="15" y="0"/>
                    </a:lnTo>
                    <a:lnTo>
                      <a:pt x="10" y="0"/>
                    </a:lnTo>
                    <a:lnTo>
                      <a:pt x="7" y="0"/>
                    </a:lnTo>
                    <a:lnTo>
                      <a:pt x="4" y="0"/>
                    </a:lnTo>
                    <a:lnTo>
                      <a:pt x="3" y="0"/>
                    </a:lnTo>
                    <a:lnTo>
                      <a:pt x="1" y="0"/>
                    </a:lnTo>
                    <a:lnTo>
                      <a:pt x="0" y="0"/>
                    </a:lnTo>
                    <a:lnTo>
                      <a:pt x="0" y="1"/>
                    </a:lnTo>
                    <a:lnTo>
                      <a:pt x="1" y="1"/>
                    </a:lnTo>
                    <a:lnTo>
                      <a:pt x="2" y="1"/>
                    </a:lnTo>
                    <a:lnTo>
                      <a:pt x="4" y="1"/>
                    </a:lnTo>
                    <a:lnTo>
                      <a:pt x="6" y="1"/>
                    </a:lnTo>
                    <a:lnTo>
                      <a:pt x="9" y="1"/>
                    </a:lnTo>
                    <a:lnTo>
                      <a:pt x="14" y="1"/>
                    </a:lnTo>
                    <a:lnTo>
                      <a:pt x="21" y="1"/>
                    </a:lnTo>
                    <a:lnTo>
                      <a:pt x="29" y="1"/>
                    </a:lnTo>
                    <a:lnTo>
                      <a:pt x="40" y="1"/>
                    </a:lnTo>
                    <a:lnTo>
                      <a:pt x="53" y="1"/>
                    </a:lnTo>
                    <a:lnTo>
                      <a:pt x="69" y="1"/>
                    </a:lnTo>
                    <a:lnTo>
                      <a:pt x="88" y="1"/>
                    </a:lnTo>
                    <a:lnTo>
                      <a:pt x="110" y="1"/>
                    </a:lnTo>
                    <a:lnTo>
                      <a:pt x="135" y="1"/>
                    </a:lnTo>
                    <a:lnTo>
                      <a:pt x="161" y="1"/>
                    </a:lnTo>
                    <a:lnTo>
                      <a:pt x="188" y="1"/>
                    </a:lnTo>
                    <a:lnTo>
                      <a:pt x="215" y="1"/>
                    </a:lnTo>
                    <a:lnTo>
                      <a:pt x="242" y="1"/>
                    </a:lnTo>
                    <a:lnTo>
                      <a:pt x="265" y="1"/>
                    </a:lnTo>
                    <a:lnTo>
                      <a:pt x="285" y="1"/>
                    </a:lnTo>
                    <a:lnTo>
                      <a:pt x="300" y="1"/>
                    </a:lnTo>
                    <a:lnTo>
                      <a:pt x="310" y="1"/>
                    </a:lnTo>
                    <a:lnTo>
                      <a:pt x="313" y="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2" name="Freeform 168"/>
              <p:cNvSpPr>
                <a:spLocks/>
              </p:cNvSpPr>
              <p:nvPr/>
            </p:nvSpPr>
            <p:spPr bwMode="auto">
              <a:xfrm>
                <a:off x="4750" y="3031"/>
                <a:ext cx="111" cy="1"/>
              </a:xfrm>
              <a:custGeom>
                <a:avLst/>
                <a:gdLst>
                  <a:gd name="T0" fmla="*/ 2 w 241"/>
                  <a:gd name="T1" fmla="*/ 0 h 1"/>
                  <a:gd name="T2" fmla="*/ 2 w 241"/>
                  <a:gd name="T3" fmla="*/ 0 h 1"/>
                  <a:gd name="T4" fmla="*/ 2 w 241"/>
                  <a:gd name="T5" fmla="*/ 0 h 1"/>
                  <a:gd name="T6" fmla="*/ 2 w 241"/>
                  <a:gd name="T7" fmla="*/ 0 h 1"/>
                  <a:gd name="T8" fmla="*/ 2 w 241"/>
                  <a:gd name="T9" fmla="*/ 0 h 1"/>
                  <a:gd name="T10" fmla="*/ 2 w 241"/>
                  <a:gd name="T11" fmla="*/ 0 h 1"/>
                  <a:gd name="T12" fmla="*/ 1 w 241"/>
                  <a:gd name="T13" fmla="*/ 0 h 1"/>
                  <a:gd name="T14" fmla="*/ 1 w 241"/>
                  <a:gd name="T15" fmla="*/ 0 h 1"/>
                  <a:gd name="T16" fmla="*/ 1 w 241"/>
                  <a:gd name="T17" fmla="*/ 0 h 1"/>
                  <a:gd name="T18" fmla="*/ 1 w 241"/>
                  <a:gd name="T19" fmla="*/ 0 h 1"/>
                  <a:gd name="T20" fmla="*/ 1 w 241"/>
                  <a:gd name="T21" fmla="*/ 0 h 1"/>
                  <a:gd name="T22" fmla="*/ 0 w 241"/>
                  <a:gd name="T23" fmla="*/ 0 h 1"/>
                  <a:gd name="T24" fmla="*/ 0 w 241"/>
                  <a:gd name="T25" fmla="*/ 0 h 1"/>
                  <a:gd name="T26" fmla="*/ 0 w 241"/>
                  <a:gd name="T27" fmla="*/ 0 h 1"/>
                  <a:gd name="T28" fmla="*/ 0 w 241"/>
                  <a:gd name="T29" fmla="*/ 0 h 1"/>
                  <a:gd name="T30" fmla="*/ 0 w 241"/>
                  <a:gd name="T31" fmla="*/ 0 h 1"/>
                  <a:gd name="T32" fmla="*/ 0 w 241"/>
                  <a:gd name="T33" fmla="*/ 0 h 1"/>
                  <a:gd name="T34" fmla="*/ 0 w 241"/>
                  <a:gd name="T35" fmla="*/ 0 h 1"/>
                  <a:gd name="T36" fmla="*/ 0 w 241"/>
                  <a:gd name="T37" fmla="*/ 0 h 1"/>
                  <a:gd name="T38" fmla="*/ 0 w 241"/>
                  <a:gd name="T39" fmla="*/ 0 h 1"/>
                  <a:gd name="T40" fmla="*/ 0 w 241"/>
                  <a:gd name="T41" fmla="*/ 0 h 1"/>
                  <a:gd name="T42" fmla="*/ 0 w 241"/>
                  <a:gd name="T43" fmla="*/ 0 h 1"/>
                  <a:gd name="T44" fmla="*/ 0 w 241"/>
                  <a:gd name="T45" fmla="*/ 0 h 1"/>
                  <a:gd name="T46" fmla="*/ 0 w 241"/>
                  <a:gd name="T47" fmla="*/ 0 h 1"/>
                  <a:gd name="T48" fmla="*/ 0 w 241"/>
                  <a:gd name="T49" fmla="*/ 0 h 1"/>
                  <a:gd name="T50" fmla="*/ 0 w 241"/>
                  <a:gd name="T51" fmla="*/ 0 h 1"/>
                  <a:gd name="T52" fmla="*/ 0 w 241"/>
                  <a:gd name="T53" fmla="*/ 0 h 1"/>
                  <a:gd name="T54" fmla="*/ 0 w 241"/>
                  <a:gd name="T55" fmla="*/ 0 h 1"/>
                  <a:gd name="T56" fmla="*/ 0 w 241"/>
                  <a:gd name="T57" fmla="*/ 0 h 1"/>
                  <a:gd name="T58" fmla="*/ 0 w 241"/>
                  <a:gd name="T59" fmla="*/ 0 h 1"/>
                  <a:gd name="T60" fmla="*/ 0 w 241"/>
                  <a:gd name="T61" fmla="*/ 0 h 1"/>
                  <a:gd name="T62" fmla="*/ 0 w 241"/>
                  <a:gd name="T63" fmla="*/ 0 h 1"/>
                  <a:gd name="T64" fmla="*/ 0 w 241"/>
                  <a:gd name="T65" fmla="*/ 0 h 1"/>
                  <a:gd name="T66" fmla="*/ 0 w 241"/>
                  <a:gd name="T67" fmla="*/ 0 h 1"/>
                  <a:gd name="T68" fmla="*/ 0 w 241"/>
                  <a:gd name="T69" fmla="*/ 0 h 1"/>
                  <a:gd name="T70" fmla="*/ 0 w 241"/>
                  <a:gd name="T71" fmla="*/ 0 h 1"/>
                  <a:gd name="T72" fmla="*/ 0 w 241"/>
                  <a:gd name="T73" fmla="*/ 0 h 1"/>
                  <a:gd name="T74" fmla="*/ 0 w 241"/>
                  <a:gd name="T75" fmla="*/ 0 h 1"/>
                  <a:gd name="T76" fmla="*/ 0 w 241"/>
                  <a:gd name="T77" fmla="*/ 0 h 1"/>
                  <a:gd name="T78" fmla="*/ 0 w 241"/>
                  <a:gd name="T79" fmla="*/ 0 h 1"/>
                  <a:gd name="T80" fmla="*/ 0 w 241"/>
                  <a:gd name="T81" fmla="*/ 0 h 1"/>
                  <a:gd name="T82" fmla="*/ 0 w 241"/>
                  <a:gd name="T83" fmla="*/ 0 h 1"/>
                  <a:gd name="T84" fmla="*/ 0 w 241"/>
                  <a:gd name="T85" fmla="*/ 0 h 1"/>
                  <a:gd name="T86" fmla="*/ 0 w 241"/>
                  <a:gd name="T87" fmla="*/ 0 h 1"/>
                  <a:gd name="T88" fmla="*/ 0 w 241"/>
                  <a:gd name="T89" fmla="*/ 0 h 1"/>
                  <a:gd name="T90" fmla="*/ 0 w 241"/>
                  <a:gd name="T91" fmla="*/ 0 h 1"/>
                  <a:gd name="T92" fmla="*/ 0 w 241"/>
                  <a:gd name="T93" fmla="*/ 0 h 1"/>
                  <a:gd name="T94" fmla="*/ 0 w 241"/>
                  <a:gd name="T95" fmla="*/ 0 h 1"/>
                  <a:gd name="T96" fmla="*/ 0 w 241"/>
                  <a:gd name="T97" fmla="*/ 0 h 1"/>
                  <a:gd name="T98" fmla="*/ 0 w 241"/>
                  <a:gd name="T99" fmla="*/ 0 h 1"/>
                  <a:gd name="T100" fmla="*/ 1 w 241"/>
                  <a:gd name="T101" fmla="*/ 0 h 1"/>
                  <a:gd name="T102" fmla="*/ 1 w 241"/>
                  <a:gd name="T103" fmla="*/ 0 h 1"/>
                  <a:gd name="T104" fmla="*/ 1 w 241"/>
                  <a:gd name="T105" fmla="*/ 0 h 1"/>
                  <a:gd name="T106" fmla="*/ 1 w 241"/>
                  <a:gd name="T107" fmla="*/ 0 h 1"/>
                  <a:gd name="T108" fmla="*/ 1 w 241"/>
                  <a:gd name="T109" fmla="*/ 0 h 1"/>
                  <a:gd name="T110" fmla="*/ 2 w 241"/>
                  <a:gd name="T111" fmla="*/ 0 h 1"/>
                  <a:gd name="T112" fmla="*/ 2 w 241"/>
                  <a:gd name="T113" fmla="*/ 0 h 1"/>
                  <a:gd name="T114" fmla="*/ 2 w 241"/>
                  <a:gd name="T115" fmla="*/ 0 h 1"/>
                  <a:gd name="T116" fmla="*/ 2 w 241"/>
                  <a:gd name="T117" fmla="*/ 0 h 1"/>
                  <a:gd name="T118" fmla="*/ 2 w 241"/>
                  <a:gd name="T119" fmla="*/ 0 h 1"/>
                  <a:gd name="T120" fmla="*/ 2 w 241"/>
                  <a:gd name="T121" fmla="*/ 0 h 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1" h="1">
                    <a:moveTo>
                      <a:pt x="241" y="0"/>
                    </a:moveTo>
                    <a:lnTo>
                      <a:pt x="239" y="0"/>
                    </a:lnTo>
                    <a:lnTo>
                      <a:pt x="232" y="0"/>
                    </a:lnTo>
                    <a:lnTo>
                      <a:pt x="220" y="0"/>
                    </a:lnTo>
                    <a:lnTo>
                      <a:pt x="205" y="0"/>
                    </a:lnTo>
                    <a:lnTo>
                      <a:pt x="187" y="0"/>
                    </a:lnTo>
                    <a:lnTo>
                      <a:pt x="167" y="0"/>
                    </a:lnTo>
                    <a:lnTo>
                      <a:pt x="146" y="0"/>
                    </a:lnTo>
                    <a:lnTo>
                      <a:pt x="125" y="0"/>
                    </a:lnTo>
                    <a:lnTo>
                      <a:pt x="105" y="0"/>
                    </a:lnTo>
                    <a:lnTo>
                      <a:pt x="86" y="0"/>
                    </a:lnTo>
                    <a:lnTo>
                      <a:pt x="70" y="0"/>
                    </a:lnTo>
                    <a:lnTo>
                      <a:pt x="55" y="0"/>
                    </a:lnTo>
                    <a:lnTo>
                      <a:pt x="42" y="0"/>
                    </a:lnTo>
                    <a:lnTo>
                      <a:pt x="32" y="0"/>
                    </a:lnTo>
                    <a:lnTo>
                      <a:pt x="24" y="0"/>
                    </a:lnTo>
                    <a:lnTo>
                      <a:pt x="17" y="0"/>
                    </a:lnTo>
                    <a:lnTo>
                      <a:pt x="12" y="0"/>
                    </a:lnTo>
                    <a:lnTo>
                      <a:pt x="8" y="0"/>
                    </a:lnTo>
                    <a:lnTo>
                      <a:pt x="6" y="0"/>
                    </a:lnTo>
                    <a:lnTo>
                      <a:pt x="4" y="0"/>
                    </a:lnTo>
                    <a:lnTo>
                      <a:pt x="2" y="0"/>
                    </a:lnTo>
                    <a:lnTo>
                      <a:pt x="1" y="0"/>
                    </a:lnTo>
                    <a:lnTo>
                      <a:pt x="0" y="0"/>
                    </a:lnTo>
                    <a:lnTo>
                      <a:pt x="1" y="0"/>
                    </a:lnTo>
                    <a:lnTo>
                      <a:pt x="2" y="0"/>
                    </a:lnTo>
                    <a:lnTo>
                      <a:pt x="4" y="0"/>
                    </a:lnTo>
                    <a:lnTo>
                      <a:pt x="5" y="0"/>
                    </a:lnTo>
                    <a:lnTo>
                      <a:pt x="8" y="0"/>
                    </a:lnTo>
                    <a:lnTo>
                      <a:pt x="12" y="0"/>
                    </a:lnTo>
                    <a:lnTo>
                      <a:pt x="17" y="0"/>
                    </a:lnTo>
                    <a:lnTo>
                      <a:pt x="23" y="0"/>
                    </a:lnTo>
                    <a:lnTo>
                      <a:pt x="31" y="0"/>
                    </a:lnTo>
                    <a:lnTo>
                      <a:pt x="42" y="0"/>
                    </a:lnTo>
                    <a:lnTo>
                      <a:pt x="54" y="0"/>
                    </a:lnTo>
                    <a:lnTo>
                      <a:pt x="69" y="0"/>
                    </a:lnTo>
                    <a:lnTo>
                      <a:pt x="86" y="0"/>
                    </a:lnTo>
                    <a:lnTo>
                      <a:pt x="104" y="0"/>
                    </a:lnTo>
                    <a:lnTo>
                      <a:pt x="125" y="0"/>
                    </a:lnTo>
                    <a:lnTo>
                      <a:pt x="145" y="0"/>
                    </a:lnTo>
                    <a:lnTo>
                      <a:pt x="166" y="0"/>
                    </a:lnTo>
                    <a:lnTo>
                      <a:pt x="186" y="0"/>
                    </a:lnTo>
                    <a:lnTo>
                      <a:pt x="205" y="0"/>
                    </a:lnTo>
                    <a:lnTo>
                      <a:pt x="220" y="0"/>
                    </a:lnTo>
                    <a:lnTo>
                      <a:pt x="232" y="0"/>
                    </a:lnTo>
                    <a:lnTo>
                      <a:pt x="239" y="0"/>
                    </a:lnTo>
                    <a:lnTo>
                      <a:pt x="2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3" name="Freeform 169"/>
              <p:cNvSpPr>
                <a:spLocks/>
              </p:cNvSpPr>
              <p:nvPr/>
            </p:nvSpPr>
            <p:spPr bwMode="auto">
              <a:xfrm>
                <a:off x="4799" y="2957"/>
                <a:ext cx="77" cy="1"/>
              </a:xfrm>
              <a:custGeom>
                <a:avLst/>
                <a:gdLst>
                  <a:gd name="T0" fmla="*/ 2 w 167"/>
                  <a:gd name="T1" fmla="*/ 0 h 1"/>
                  <a:gd name="T2" fmla="*/ 1 w 167"/>
                  <a:gd name="T3" fmla="*/ 0 h 1"/>
                  <a:gd name="T4" fmla="*/ 1 w 167"/>
                  <a:gd name="T5" fmla="*/ 0 h 1"/>
                  <a:gd name="T6" fmla="*/ 1 w 167"/>
                  <a:gd name="T7" fmla="*/ 0 h 1"/>
                  <a:gd name="T8" fmla="*/ 1 w 167"/>
                  <a:gd name="T9" fmla="*/ 0 h 1"/>
                  <a:gd name="T10" fmla="*/ 1 w 167"/>
                  <a:gd name="T11" fmla="*/ 0 h 1"/>
                  <a:gd name="T12" fmla="*/ 1 w 167"/>
                  <a:gd name="T13" fmla="*/ 0 h 1"/>
                  <a:gd name="T14" fmla="*/ 1 w 167"/>
                  <a:gd name="T15" fmla="*/ 0 h 1"/>
                  <a:gd name="T16" fmla="*/ 1 w 167"/>
                  <a:gd name="T17" fmla="*/ 0 h 1"/>
                  <a:gd name="T18" fmla="*/ 0 w 167"/>
                  <a:gd name="T19" fmla="*/ 0 h 1"/>
                  <a:gd name="T20" fmla="*/ 0 w 167"/>
                  <a:gd name="T21" fmla="*/ 0 h 1"/>
                  <a:gd name="T22" fmla="*/ 0 w 167"/>
                  <a:gd name="T23" fmla="*/ 0 h 1"/>
                  <a:gd name="T24" fmla="*/ 0 w 167"/>
                  <a:gd name="T25" fmla="*/ 0 h 1"/>
                  <a:gd name="T26" fmla="*/ 0 w 167"/>
                  <a:gd name="T27" fmla="*/ 0 h 1"/>
                  <a:gd name="T28" fmla="*/ 0 w 167"/>
                  <a:gd name="T29" fmla="*/ 0 h 1"/>
                  <a:gd name="T30" fmla="*/ 0 w 167"/>
                  <a:gd name="T31" fmla="*/ 0 h 1"/>
                  <a:gd name="T32" fmla="*/ 0 w 167"/>
                  <a:gd name="T33" fmla="*/ 0 h 1"/>
                  <a:gd name="T34" fmla="*/ 0 w 167"/>
                  <a:gd name="T35" fmla="*/ 0 h 1"/>
                  <a:gd name="T36" fmla="*/ 0 w 167"/>
                  <a:gd name="T37" fmla="*/ 0 h 1"/>
                  <a:gd name="T38" fmla="*/ 0 w 167"/>
                  <a:gd name="T39" fmla="*/ 0 h 1"/>
                  <a:gd name="T40" fmla="*/ 0 w 167"/>
                  <a:gd name="T41" fmla="*/ 0 h 1"/>
                  <a:gd name="T42" fmla="*/ 0 w 167"/>
                  <a:gd name="T43" fmla="*/ 0 h 1"/>
                  <a:gd name="T44" fmla="*/ 0 w 167"/>
                  <a:gd name="T45" fmla="*/ 0 h 1"/>
                  <a:gd name="T46" fmla="*/ 0 w 167"/>
                  <a:gd name="T47" fmla="*/ 0 h 1"/>
                  <a:gd name="T48" fmla="*/ 0 w 167"/>
                  <a:gd name="T49" fmla="*/ 0 h 1"/>
                  <a:gd name="T50" fmla="*/ 0 w 167"/>
                  <a:gd name="T51" fmla="*/ 0 h 1"/>
                  <a:gd name="T52" fmla="*/ 0 w 167"/>
                  <a:gd name="T53" fmla="*/ 0 h 1"/>
                  <a:gd name="T54" fmla="*/ 0 w 167"/>
                  <a:gd name="T55" fmla="*/ 0 h 1"/>
                  <a:gd name="T56" fmla="*/ 0 w 167"/>
                  <a:gd name="T57" fmla="*/ 0 h 1"/>
                  <a:gd name="T58" fmla="*/ 0 w 167"/>
                  <a:gd name="T59" fmla="*/ 0 h 1"/>
                  <a:gd name="T60" fmla="*/ 0 w 167"/>
                  <a:gd name="T61" fmla="*/ 0 h 1"/>
                  <a:gd name="T62" fmla="*/ 0 w 167"/>
                  <a:gd name="T63" fmla="*/ 0 h 1"/>
                  <a:gd name="T64" fmla="*/ 0 w 167"/>
                  <a:gd name="T65" fmla="*/ 0 h 1"/>
                  <a:gd name="T66" fmla="*/ 0 w 167"/>
                  <a:gd name="T67" fmla="*/ 0 h 1"/>
                  <a:gd name="T68" fmla="*/ 0 w 167"/>
                  <a:gd name="T69" fmla="*/ 0 h 1"/>
                  <a:gd name="T70" fmla="*/ 0 w 167"/>
                  <a:gd name="T71" fmla="*/ 0 h 1"/>
                  <a:gd name="T72" fmla="*/ 0 w 167"/>
                  <a:gd name="T73" fmla="*/ 0 h 1"/>
                  <a:gd name="T74" fmla="*/ 0 w 167"/>
                  <a:gd name="T75" fmla="*/ 0 h 1"/>
                  <a:gd name="T76" fmla="*/ 0 w 167"/>
                  <a:gd name="T77" fmla="*/ 0 h 1"/>
                  <a:gd name="T78" fmla="*/ 0 w 167"/>
                  <a:gd name="T79" fmla="*/ 0 h 1"/>
                  <a:gd name="T80" fmla="*/ 0 w 167"/>
                  <a:gd name="T81" fmla="*/ 0 h 1"/>
                  <a:gd name="T82" fmla="*/ 0 w 167"/>
                  <a:gd name="T83" fmla="*/ 0 h 1"/>
                  <a:gd name="T84" fmla="*/ 0 w 167"/>
                  <a:gd name="T85" fmla="*/ 0 h 1"/>
                  <a:gd name="T86" fmla="*/ 0 w 167"/>
                  <a:gd name="T87" fmla="*/ 0 h 1"/>
                  <a:gd name="T88" fmla="*/ 0 w 167"/>
                  <a:gd name="T89" fmla="*/ 0 h 1"/>
                  <a:gd name="T90" fmla="*/ 0 w 167"/>
                  <a:gd name="T91" fmla="*/ 0 h 1"/>
                  <a:gd name="T92" fmla="*/ 0 w 167"/>
                  <a:gd name="T93" fmla="*/ 0 h 1"/>
                  <a:gd name="T94" fmla="*/ 0 w 167"/>
                  <a:gd name="T95" fmla="*/ 0 h 1"/>
                  <a:gd name="T96" fmla="*/ 0 w 167"/>
                  <a:gd name="T97" fmla="*/ 0 h 1"/>
                  <a:gd name="T98" fmla="*/ 0 w 167"/>
                  <a:gd name="T99" fmla="*/ 0 h 1"/>
                  <a:gd name="T100" fmla="*/ 0 w 167"/>
                  <a:gd name="T101" fmla="*/ 0 h 1"/>
                  <a:gd name="T102" fmla="*/ 0 w 167"/>
                  <a:gd name="T103" fmla="*/ 0 h 1"/>
                  <a:gd name="T104" fmla="*/ 1 w 167"/>
                  <a:gd name="T105" fmla="*/ 0 h 1"/>
                  <a:gd name="T106" fmla="*/ 1 w 167"/>
                  <a:gd name="T107" fmla="*/ 0 h 1"/>
                  <a:gd name="T108" fmla="*/ 1 w 167"/>
                  <a:gd name="T109" fmla="*/ 0 h 1"/>
                  <a:gd name="T110" fmla="*/ 1 w 167"/>
                  <a:gd name="T111" fmla="*/ 0 h 1"/>
                  <a:gd name="T112" fmla="*/ 1 w 167"/>
                  <a:gd name="T113" fmla="*/ 0 h 1"/>
                  <a:gd name="T114" fmla="*/ 1 w 167"/>
                  <a:gd name="T115" fmla="*/ 0 h 1"/>
                  <a:gd name="T116" fmla="*/ 1 w 167"/>
                  <a:gd name="T117" fmla="*/ 0 h 1"/>
                  <a:gd name="T118" fmla="*/ 1 w 167"/>
                  <a:gd name="T119" fmla="*/ 0 h 1"/>
                  <a:gd name="T120" fmla="*/ 2 w 167"/>
                  <a:gd name="T121" fmla="*/ 0 h 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 h="1">
                    <a:moveTo>
                      <a:pt x="167" y="0"/>
                    </a:moveTo>
                    <a:lnTo>
                      <a:pt x="165" y="0"/>
                    </a:lnTo>
                    <a:lnTo>
                      <a:pt x="160" y="0"/>
                    </a:lnTo>
                    <a:lnTo>
                      <a:pt x="152" y="0"/>
                    </a:lnTo>
                    <a:lnTo>
                      <a:pt x="141" y="0"/>
                    </a:lnTo>
                    <a:lnTo>
                      <a:pt x="129" y="0"/>
                    </a:lnTo>
                    <a:lnTo>
                      <a:pt x="115" y="0"/>
                    </a:lnTo>
                    <a:lnTo>
                      <a:pt x="100" y="0"/>
                    </a:lnTo>
                    <a:lnTo>
                      <a:pt x="86" y="0"/>
                    </a:lnTo>
                    <a:lnTo>
                      <a:pt x="72" y="0"/>
                    </a:lnTo>
                    <a:lnTo>
                      <a:pt x="59" y="0"/>
                    </a:lnTo>
                    <a:lnTo>
                      <a:pt x="48" y="0"/>
                    </a:lnTo>
                    <a:lnTo>
                      <a:pt x="38" y="0"/>
                    </a:lnTo>
                    <a:lnTo>
                      <a:pt x="29" y="0"/>
                    </a:lnTo>
                    <a:lnTo>
                      <a:pt x="22" y="0"/>
                    </a:lnTo>
                    <a:lnTo>
                      <a:pt x="16" y="0"/>
                    </a:lnTo>
                    <a:lnTo>
                      <a:pt x="11" y="0"/>
                    </a:lnTo>
                    <a:lnTo>
                      <a:pt x="8" y="0"/>
                    </a:lnTo>
                    <a:lnTo>
                      <a:pt x="5" y="0"/>
                    </a:lnTo>
                    <a:lnTo>
                      <a:pt x="4" y="0"/>
                    </a:lnTo>
                    <a:lnTo>
                      <a:pt x="2" y="0"/>
                    </a:lnTo>
                    <a:lnTo>
                      <a:pt x="1" y="0"/>
                    </a:lnTo>
                    <a:lnTo>
                      <a:pt x="0" y="0"/>
                    </a:lnTo>
                    <a:lnTo>
                      <a:pt x="1" y="0"/>
                    </a:lnTo>
                    <a:lnTo>
                      <a:pt x="2" y="0"/>
                    </a:lnTo>
                    <a:lnTo>
                      <a:pt x="4" y="0"/>
                    </a:lnTo>
                    <a:lnTo>
                      <a:pt x="5" y="0"/>
                    </a:lnTo>
                    <a:lnTo>
                      <a:pt x="8" y="0"/>
                    </a:lnTo>
                    <a:lnTo>
                      <a:pt x="11" y="0"/>
                    </a:lnTo>
                    <a:lnTo>
                      <a:pt x="16" y="0"/>
                    </a:lnTo>
                    <a:lnTo>
                      <a:pt x="22" y="0"/>
                    </a:lnTo>
                    <a:lnTo>
                      <a:pt x="29" y="0"/>
                    </a:lnTo>
                    <a:lnTo>
                      <a:pt x="38" y="0"/>
                    </a:lnTo>
                    <a:lnTo>
                      <a:pt x="48" y="0"/>
                    </a:lnTo>
                    <a:lnTo>
                      <a:pt x="59" y="0"/>
                    </a:lnTo>
                    <a:lnTo>
                      <a:pt x="72" y="0"/>
                    </a:lnTo>
                    <a:lnTo>
                      <a:pt x="86" y="0"/>
                    </a:lnTo>
                    <a:lnTo>
                      <a:pt x="100" y="0"/>
                    </a:lnTo>
                    <a:lnTo>
                      <a:pt x="115" y="0"/>
                    </a:lnTo>
                    <a:lnTo>
                      <a:pt x="129" y="0"/>
                    </a:lnTo>
                    <a:lnTo>
                      <a:pt x="141" y="0"/>
                    </a:lnTo>
                    <a:lnTo>
                      <a:pt x="152" y="0"/>
                    </a:lnTo>
                    <a:lnTo>
                      <a:pt x="160" y="0"/>
                    </a:lnTo>
                    <a:lnTo>
                      <a:pt x="165" y="0"/>
                    </a:lnTo>
                    <a:lnTo>
                      <a:pt x="16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4" name="Freeform 170"/>
              <p:cNvSpPr>
                <a:spLocks/>
              </p:cNvSpPr>
              <p:nvPr/>
            </p:nvSpPr>
            <p:spPr bwMode="auto">
              <a:xfrm flipV="1">
                <a:off x="4363" y="2957"/>
                <a:ext cx="513" cy="384"/>
              </a:xfrm>
              <a:custGeom>
                <a:avLst/>
                <a:gdLst>
                  <a:gd name="T0" fmla="*/ 9 w 1115"/>
                  <a:gd name="T1" fmla="*/ 0 h 834"/>
                  <a:gd name="T2" fmla="*/ 9 w 1115"/>
                  <a:gd name="T3" fmla="*/ 0 h 834"/>
                  <a:gd name="T4" fmla="*/ 8 w 1115"/>
                  <a:gd name="T5" fmla="*/ 0 h 834"/>
                  <a:gd name="T6" fmla="*/ 7 w 1115"/>
                  <a:gd name="T7" fmla="*/ 0 h 834"/>
                  <a:gd name="T8" fmla="*/ 6 w 1115"/>
                  <a:gd name="T9" fmla="*/ 0 h 834"/>
                  <a:gd name="T10" fmla="*/ 5 w 1115"/>
                  <a:gd name="T11" fmla="*/ 0 h 834"/>
                  <a:gd name="T12" fmla="*/ 4 w 1115"/>
                  <a:gd name="T13" fmla="*/ 0 h 834"/>
                  <a:gd name="T14" fmla="*/ 3 w 1115"/>
                  <a:gd name="T15" fmla="*/ 0 h 834"/>
                  <a:gd name="T16" fmla="*/ 2 w 1115"/>
                  <a:gd name="T17" fmla="*/ 0 h 834"/>
                  <a:gd name="T18" fmla="*/ 1 w 1115"/>
                  <a:gd name="T19" fmla="*/ 0 h 834"/>
                  <a:gd name="T20" fmla="*/ 0 w 1115"/>
                  <a:gd name="T21" fmla="*/ 0 h 834"/>
                  <a:gd name="T22" fmla="*/ 0 w 1115"/>
                  <a:gd name="T23" fmla="*/ 0 h 834"/>
                  <a:gd name="T24" fmla="*/ 0 w 1115"/>
                  <a:gd name="T25" fmla="*/ 1 h 834"/>
                  <a:gd name="T26" fmla="*/ 0 w 1115"/>
                  <a:gd name="T27" fmla="*/ 1 h 834"/>
                  <a:gd name="T28" fmla="*/ 0 w 1115"/>
                  <a:gd name="T29" fmla="*/ 1 h 834"/>
                  <a:gd name="T30" fmla="*/ 1 w 1115"/>
                  <a:gd name="T31" fmla="*/ 1 h 834"/>
                  <a:gd name="T32" fmla="*/ 2 w 1115"/>
                  <a:gd name="T33" fmla="*/ 1 h 834"/>
                  <a:gd name="T34" fmla="*/ 2 w 1115"/>
                  <a:gd name="T35" fmla="*/ 1 h 834"/>
                  <a:gd name="T36" fmla="*/ 3 w 1115"/>
                  <a:gd name="T37" fmla="*/ 1 h 834"/>
                  <a:gd name="T38" fmla="*/ 4 w 1115"/>
                  <a:gd name="T39" fmla="*/ 1 h 834"/>
                  <a:gd name="T40" fmla="*/ 5 w 1115"/>
                  <a:gd name="T41" fmla="*/ 1 h 834"/>
                  <a:gd name="T42" fmla="*/ 6 w 1115"/>
                  <a:gd name="T43" fmla="*/ 2 h 834"/>
                  <a:gd name="T44" fmla="*/ 7 w 1115"/>
                  <a:gd name="T45" fmla="*/ 1 h 834"/>
                  <a:gd name="T46" fmla="*/ 7 w 1115"/>
                  <a:gd name="T47" fmla="*/ 1 h 834"/>
                  <a:gd name="T48" fmla="*/ 8 w 1115"/>
                  <a:gd name="T49" fmla="*/ 2 h 834"/>
                  <a:gd name="T50" fmla="*/ 9 w 1115"/>
                  <a:gd name="T51" fmla="*/ 2 h 834"/>
                  <a:gd name="T52" fmla="*/ 10 w 1115"/>
                  <a:gd name="T53" fmla="*/ 3 h 834"/>
                  <a:gd name="T54" fmla="*/ 10 w 1115"/>
                  <a:gd name="T55" fmla="*/ 4 h 834"/>
                  <a:gd name="T56" fmla="*/ 10 w 1115"/>
                  <a:gd name="T57" fmla="*/ 5 h 834"/>
                  <a:gd name="T58" fmla="*/ 10 w 1115"/>
                  <a:gd name="T59" fmla="*/ 6 h 834"/>
                  <a:gd name="T60" fmla="*/ 11 w 1115"/>
                  <a:gd name="T61" fmla="*/ 8 h 8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15" h="834">
                    <a:moveTo>
                      <a:pt x="948" y="0"/>
                    </a:moveTo>
                    <a:lnTo>
                      <a:pt x="928" y="1"/>
                    </a:lnTo>
                    <a:lnTo>
                      <a:pt x="872" y="3"/>
                    </a:lnTo>
                    <a:lnTo>
                      <a:pt x="785" y="6"/>
                    </a:lnTo>
                    <a:lnTo>
                      <a:pt x="674" y="11"/>
                    </a:lnTo>
                    <a:lnTo>
                      <a:pt x="550" y="17"/>
                    </a:lnTo>
                    <a:lnTo>
                      <a:pt x="425" y="24"/>
                    </a:lnTo>
                    <a:lnTo>
                      <a:pt x="305" y="33"/>
                    </a:lnTo>
                    <a:lnTo>
                      <a:pt x="190" y="42"/>
                    </a:lnTo>
                    <a:lnTo>
                      <a:pt x="93" y="53"/>
                    </a:lnTo>
                    <a:lnTo>
                      <a:pt x="29" y="64"/>
                    </a:lnTo>
                    <a:lnTo>
                      <a:pt x="0" y="75"/>
                    </a:lnTo>
                    <a:lnTo>
                      <a:pt x="2" y="87"/>
                    </a:lnTo>
                    <a:lnTo>
                      <a:pt x="27" y="98"/>
                    </a:lnTo>
                    <a:lnTo>
                      <a:pt x="66" y="109"/>
                    </a:lnTo>
                    <a:lnTo>
                      <a:pt x="115" y="118"/>
                    </a:lnTo>
                    <a:lnTo>
                      <a:pt x="171" y="126"/>
                    </a:lnTo>
                    <a:lnTo>
                      <a:pt x="236" y="136"/>
                    </a:lnTo>
                    <a:lnTo>
                      <a:pt x="317" y="147"/>
                    </a:lnTo>
                    <a:lnTo>
                      <a:pt x="419" y="159"/>
                    </a:lnTo>
                    <a:lnTo>
                      <a:pt x="537" y="167"/>
                    </a:lnTo>
                    <a:lnTo>
                      <a:pt x="651" y="170"/>
                    </a:lnTo>
                    <a:lnTo>
                      <a:pt x="735" y="168"/>
                    </a:lnTo>
                    <a:lnTo>
                      <a:pt x="779" y="166"/>
                    </a:lnTo>
                    <a:lnTo>
                      <a:pt x="854" y="170"/>
                    </a:lnTo>
                    <a:lnTo>
                      <a:pt x="962" y="192"/>
                    </a:lnTo>
                    <a:lnTo>
                      <a:pt x="999" y="261"/>
                    </a:lnTo>
                    <a:lnTo>
                      <a:pt x="1022" y="377"/>
                    </a:lnTo>
                    <a:lnTo>
                      <a:pt x="1051" y="519"/>
                    </a:lnTo>
                    <a:lnTo>
                      <a:pt x="1082" y="674"/>
                    </a:lnTo>
                    <a:lnTo>
                      <a:pt x="1115" y="83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5" name="Freeform 171"/>
              <p:cNvSpPr>
                <a:spLocks/>
              </p:cNvSpPr>
              <p:nvPr/>
            </p:nvSpPr>
            <p:spPr bwMode="auto">
              <a:xfrm flipV="1">
                <a:off x="3169" y="2957"/>
                <a:ext cx="1630" cy="384"/>
              </a:xfrm>
              <a:custGeom>
                <a:avLst/>
                <a:gdLst>
                  <a:gd name="T0" fmla="*/ 0 w 3542"/>
                  <a:gd name="T1" fmla="*/ 0 h 834"/>
                  <a:gd name="T2" fmla="*/ 0 w 3542"/>
                  <a:gd name="T3" fmla="*/ 0 h 834"/>
                  <a:gd name="T4" fmla="*/ 1 w 3542"/>
                  <a:gd name="T5" fmla="*/ 0 h 834"/>
                  <a:gd name="T6" fmla="*/ 3 w 3542"/>
                  <a:gd name="T7" fmla="*/ 0 h 834"/>
                  <a:gd name="T8" fmla="*/ 4 w 3542"/>
                  <a:gd name="T9" fmla="*/ 0 h 834"/>
                  <a:gd name="T10" fmla="*/ 6 w 3542"/>
                  <a:gd name="T11" fmla="*/ 0 h 834"/>
                  <a:gd name="T12" fmla="*/ 8 w 3542"/>
                  <a:gd name="T13" fmla="*/ 0 h 834"/>
                  <a:gd name="T14" fmla="*/ 10 w 3542"/>
                  <a:gd name="T15" fmla="*/ 0 h 834"/>
                  <a:gd name="T16" fmla="*/ 11 w 3542"/>
                  <a:gd name="T17" fmla="*/ 0 h 834"/>
                  <a:gd name="T18" fmla="*/ 11 w 3542"/>
                  <a:gd name="T19" fmla="*/ 0 h 834"/>
                  <a:gd name="T20" fmla="*/ 12 w 3542"/>
                  <a:gd name="T21" fmla="*/ 0 h 834"/>
                  <a:gd name="T22" fmla="*/ 13 w 3542"/>
                  <a:gd name="T23" fmla="*/ 0 h 834"/>
                  <a:gd name="T24" fmla="*/ 13 w 3542"/>
                  <a:gd name="T25" fmla="*/ 0 h 834"/>
                  <a:gd name="T26" fmla="*/ 14 w 3542"/>
                  <a:gd name="T27" fmla="*/ 0 h 834"/>
                  <a:gd name="T28" fmla="*/ 15 w 3542"/>
                  <a:gd name="T29" fmla="*/ 1 h 834"/>
                  <a:gd name="T30" fmla="*/ 16 w 3542"/>
                  <a:gd name="T31" fmla="*/ 1 h 834"/>
                  <a:gd name="T32" fmla="*/ 17 w 3542"/>
                  <a:gd name="T33" fmla="*/ 1 h 834"/>
                  <a:gd name="T34" fmla="*/ 18 w 3542"/>
                  <a:gd name="T35" fmla="*/ 1 h 834"/>
                  <a:gd name="T36" fmla="*/ 19 w 3542"/>
                  <a:gd name="T37" fmla="*/ 1 h 834"/>
                  <a:gd name="T38" fmla="*/ 21 w 3542"/>
                  <a:gd name="T39" fmla="*/ 1 h 834"/>
                  <a:gd name="T40" fmla="*/ 23 w 3542"/>
                  <a:gd name="T41" fmla="*/ 1 h 834"/>
                  <a:gd name="T42" fmla="*/ 25 w 3542"/>
                  <a:gd name="T43" fmla="*/ 1 h 834"/>
                  <a:gd name="T44" fmla="*/ 27 w 3542"/>
                  <a:gd name="T45" fmla="*/ 1 h 834"/>
                  <a:gd name="T46" fmla="*/ 27 w 3542"/>
                  <a:gd name="T47" fmla="*/ 1 h 834"/>
                  <a:gd name="T48" fmla="*/ 28 w 3542"/>
                  <a:gd name="T49" fmla="*/ 1 h 834"/>
                  <a:gd name="T50" fmla="*/ 29 w 3542"/>
                  <a:gd name="T51" fmla="*/ 2 h 834"/>
                  <a:gd name="T52" fmla="*/ 30 w 3542"/>
                  <a:gd name="T53" fmla="*/ 3 h 834"/>
                  <a:gd name="T54" fmla="*/ 31 w 3542"/>
                  <a:gd name="T55" fmla="*/ 4 h 834"/>
                  <a:gd name="T56" fmla="*/ 32 w 3542"/>
                  <a:gd name="T57" fmla="*/ 5 h 834"/>
                  <a:gd name="T58" fmla="*/ 33 w 3542"/>
                  <a:gd name="T59" fmla="*/ 6 h 834"/>
                  <a:gd name="T60" fmla="*/ 34 w 3542"/>
                  <a:gd name="T61" fmla="*/ 8 h 8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542" h="834">
                    <a:moveTo>
                      <a:pt x="0" y="0"/>
                    </a:moveTo>
                    <a:lnTo>
                      <a:pt x="30" y="1"/>
                    </a:lnTo>
                    <a:lnTo>
                      <a:pt x="120" y="2"/>
                    </a:lnTo>
                    <a:lnTo>
                      <a:pt x="261" y="4"/>
                    </a:lnTo>
                    <a:lnTo>
                      <a:pt x="445" y="7"/>
                    </a:lnTo>
                    <a:lnTo>
                      <a:pt x="653" y="11"/>
                    </a:lnTo>
                    <a:lnTo>
                      <a:pt x="858" y="17"/>
                    </a:lnTo>
                    <a:lnTo>
                      <a:pt x="1026" y="24"/>
                    </a:lnTo>
                    <a:lnTo>
                      <a:pt x="1119" y="31"/>
                    </a:lnTo>
                    <a:lnTo>
                      <a:pt x="1185" y="39"/>
                    </a:lnTo>
                    <a:lnTo>
                      <a:pt x="1255" y="48"/>
                    </a:lnTo>
                    <a:lnTo>
                      <a:pt x="1329" y="57"/>
                    </a:lnTo>
                    <a:lnTo>
                      <a:pt x="1406" y="65"/>
                    </a:lnTo>
                    <a:lnTo>
                      <a:pt x="1489" y="73"/>
                    </a:lnTo>
                    <a:lnTo>
                      <a:pt x="1576" y="79"/>
                    </a:lnTo>
                    <a:lnTo>
                      <a:pt x="1669" y="84"/>
                    </a:lnTo>
                    <a:lnTo>
                      <a:pt x="1770" y="87"/>
                    </a:lnTo>
                    <a:lnTo>
                      <a:pt x="1889" y="91"/>
                    </a:lnTo>
                    <a:lnTo>
                      <a:pt x="2036" y="96"/>
                    </a:lnTo>
                    <a:lnTo>
                      <a:pt x="2221" y="103"/>
                    </a:lnTo>
                    <a:lnTo>
                      <a:pt x="2436" y="110"/>
                    </a:lnTo>
                    <a:lnTo>
                      <a:pt x="2643" y="117"/>
                    </a:lnTo>
                    <a:lnTo>
                      <a:pt x="2796" y="122"/>
                    </a:lnTo>
                    <a:lnTo>
                      <a:pt x="2875" y="125"/>
                    </a:lnTo>
                    <a:lnTo>
                      <a:pt x="2964" y="133"/>
                    </a:lnTo>
                    <a:lnTo>
                      <a:pt x="3088" y="178"/>
                    </a:lnTo>
                    <a:lnTo>
                      <a:pt x="3160" y="260"/>
                    </a:lnTo>
                    <a:lnTo>
                      <a:pt x="3237" y="376"/>
                    </a:lnTo>
                    <a:lnTo>
                      <a:pt x="3332" y="518"/>
                    </a:lnTo>
                    <a:lnTo>
                      <a:pt x="3435" y="674"/>
                    </a:lnTo>
                    <a:lnTo>
                      <a:pt x="3542" y="83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84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84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84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0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0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1"/>
          <p:cNvSpPr>
            <a:spLocks noGrp="1"/>
          </p:cNvSpPr>
          <p:nvPr>
            <p:ph type="ftr" sz="quarter" idx="10"/>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000">
                <a:solidFill>
                  <a:srgbClr val="808080"/>
                </a:solidFill>
              </a:rPr>
              <a:t>Trigons, Normals, and Quadragons  </a:t>
            </a:r>
            <a:r>
              <a:rPr lang="en-US" sz="800" i="0">
                <a:solidFill>
                  <a:srgbClr val="808080"/>
                </a:solidFill>
              </a:rPr>
              <a:t>     J. Philip Barnes     May 2011        www.HowFliesTheAlbatross.com</a:t>
            </a:r>
          </a:p>
        </p:txBody>
      </p:sp>
      <p:sp>
        <p:nvSpPr>
          <p:cNvPr id="7171" name="Text Box 4"/>
          <p:cNvSpPr txBox="1">
            <a:spLocks noChangeArrowheads="1"/>
          </p:cNvSpPr>
          <p:nvPr/>
        </p:nvSpPr>
        <p:spPr bwMode="auto">
          <a:xfrm>
            <a:off x="96838" y="0"/>
            <a:ext cx="89916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800" b="1" i="1">
                <a:solidFill>
                  <a:srgbClr val="333399"/>
                </a:solidFill>
              </a:rPr>
              <a:t>Math-modeled Aircraft   </a:t>
            </a:r>
            <a:endParaRPr lang="en-US" sz="2000" b="1" i="1">
              <a:solidFill>
                <a:srgbClr val="333399"/>
              </a:solidFill>
            </a:endParaRPr>
          </a:p>
        </p:txBody>
      </p:sp>
      <p:grpSp>
        <p:nvGrpSpPr>
          <p:cNvPr id="295023" name="Group 111"/>
          <p:cNvGrpSpPr>
            <a:grpSpLocks/>
          </p:cNvGrpSpPr>
          <p:nvPr/>
        </p:nvGrpSpPr>
        <p:grpSpPr bwMode="auto">
          <a:xfrm>
            <a:off x="3810000" y="838200"/>
            <a:ext cx="4668838" cy="4921250"/>
            <a:chOff x="2592" y="624"/>
            <a:chExt cx="2941" cy="3100"/>
          </a:xfrm>
        </p:grpSpPr>
        <p:sp>
          <p:nvSpPr>
            <p:cNvPr id="7416" name="Freeform 7"/>
            <p:cNvSpPr>
              <a:spLocks/>
            </p:cNvSpPr>
            <p:nvPr/>
          </p:nvSpPr>
          <p:spPr bwMode="auto">
            <a:xfrm>
              <a:off x="4206" y="1392"/>
              <a:ext cx="84" cy="94"/>
            </a:xfrm>
            <a:custGeom>
              <a:avLst/>
              <a:gdLst>
                <a:gd name="T0" fmla="*/ 10 w 84"/>
                <a:gd name="T1" fmla="*/ 0 h 94"/>
                <a:gd name="T2" fmla="*/ 34 w 84"/>
                <a:gd name="T3" fmla="*/ 34 h 94"/>
                <a:gd name="T4" fmla="*/ 62 w 84"/>
                <a:gd name="T5" fmla="*/ 44 h 94"/>
                <a:gd name="T6" fmla="*/ 80 w 84"/>
                <a:gd name="T7" fmla="*/ 62 h 94"/>
                <a:gd name="T8" fmla="*/ 82 w 84"/>
                <a:gd name="T9" fmla="*/ 80 h 94"/>
                <a:gd name="T10" fmla="*/ 84 w 84"/>
                <a:gd name="T11" fmla="*/ 94 h 94"/>
                <a:gd name="T12" fmla="*/ 28 w 84"/>
                <a:gd name="T13" fmla="*/ 72 h 94"/>
                <a:gd name="T14" fmla="*/ 0 w 84"/>
                <a:gd name="T15" fmla="*/ 72 h 94"/>
                <a:gd name="T16" fmla="*/ 16 w 84"/>
                <a:gd name="T17" fmla="*/ 44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94">
                  <a:moveTo>
                    <a:pt x="10" y="0"/>
                  </a:moveTo>
                  <a:lnTo>
                    <a:pt x="34" y="34"/>
                  </a:lnTo>
                  <a:lnTo>
                    <a:pt x="62" y="44"/>
                  </a:lnTo>
                  <a:lnTo>
                    <a:pt x="80" y="62"/>
                  </a:lnTo>
                  <a:lnTo>
                    <a:pt x="82" y="80"/>
                  </a:lnTo>
                  <a:lnTo>
                    <a:pt x="84" y="94"/>
                  </a:lnTo>
                  <a:lnTo>
                    <a:pt x="28" y="72"/>
                  </a:lnTo>
                  <a:lnTo>
                    <a:pt x="0" y="72"/>
                  </a:lnTo>
                  <a:lnTo>
                    <a:pt x="16" y="44"/>
                  </a:lnTo>
                </a:path>
              </a:pathLst>
            </a:custGeom>
            <a:solidFill>
              <a:srgbClr val="FFFFCC"/>
            </a:solidFill>
            <a:ln w="9525" cap="flat"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417" name="Group 9"/>
            <p:cNvGrpSpPr>
              <a:grpSpLocks/>
            </p:cNvGrpSpPr>
            <p:nvPr/>
          </p:nvGrpSpPr>
          <p:grpSpPr bwMode="auto">
            <a:xfrm>
              <a:off x="2592" y="624"/>
              <a:ext cx="2941" cy="3100"/>
              <a:chOff x="-3264" y="624"/>
              <a:chExt cx="2941" cy="3100"/>
            </a:xfrm>
          </p:grpSpPr>
          <p:sp>
            <p:nvSpPr>
              <p:cNvPr id="7418" name="Freeform 10"/>
              <p:cNvSpPr>
                <a:spLocks/>
              </p:cNvSpPr>
              <p:nvPr/>
            </p:nvSpPr>
            <p:spPr bwMode="auto">
              <a:xfrm flipV="1">
                <a:off x="-2142" y="1451"/>
                <a:ext cx="1819" cy="2273"/>
              </a:xfrm>
              <a:custGeom>
                <a:avLst/>
                <a:gdLst>
                  <a:gd name="T0" fmla="*/ 0 w 3158"/>
                  <a:gd name="T1" fmla="*/ 140 h 3947"/>
                  <a:gd name="T2" fmla="*/ 3 w 3158"/>
                  <a:gd name="T3" fmla="*/ 136 h 3947"/>
                  <a:gd name="T4" fmla="*/ 13 w 3158"/>
                  <a:gd name="T5" fmla="*/ 126 h 3947"/>
                  <a:gd name="T6" fmla="*/ 24 w 3158"/>
                  <a:gd name="T7" fmla="*/ 114 h 3947"/>
                  <a:gd name="T8" fmla="*/ 36 w 3158"/>
                  <a:gd name="T9" fmla="*/ 102 h 3947"/>
                  <a:gd name="T10" fmla="*/ 49 w 3158"/>
                  <a:gd name="T11" fmla="*/ 89 h 3947"/>
                  <a:gd name="T12" fmla="*/ 57 w 3158"/>
                  <a:gd name="T13" fmla="*/ 74 h 3947"/>
                  <a:gd name="T14" fmla="*/ 66 w 3158"/>
                  <a:gd name="T15" fmla="*/ 59 h 3947"/>
                  <a:gd name="T16" fmla="*/ 76 w 3158"/>
                  <a:gd name="T17" fmla="*/ 45 h 3947"/>
                  <a:gd name="T18" fmla="*/ 85 w 3158"/>
                  <a:gd name="T19" fmla="*/ 32 h 3947"/>
                  <a:gd name="T20" fmla="*/ 93 w 3158"/>
                  <a:gd name="T21" fmla="*/ 21 h 3947"/>
                  <a:gd name="T22" fmla="*/ 101 w 3158"/>
                  <a:gd name="T23" fmla="*/ 12 h 3947"/>
                  <a:gd name="T24" fmla="*/ 108 w 3158"/>
                  <a:gd name="T25" fmla="*/ 6 h 3947"/>
                  <a:gd name="T26" fmla="*/ 112 w 3158"/>
                  <a:gd name="T27" fmla="*/ 2 h 3947"/>
                  <a:gd name="T28" fmla="*/ 115 w 3158"/>
                  <a:gd name="T29" fmla="*/ 0 h 3947"/>
                  <a:gd name="T30" fmla="*/ 115 w 3158"/>
                  <a:gd name="T31" fmla="*/ 1 h 3947"/>
                  <a:gd name="T32" fmla="*/ 114 w 3158"/>
                  <a:gd name="T33" fmla="*/ 4 h 3947"/>
                  <a:gd name="T34" fmla="*/ 112 w 3158"/>
                  <a:gd name="T35" fmla="*/ 10 h 3947"/>
                  <a:gd name="T36" fmla="*/ 108 w 3158"/>
                  <a:gd name="T37" fmla="*/ 18 h 3947"/>
                  <a:gd name="T38" fmla="*/ 103 w 3158"/>
                  <a:gd name="T39" fmla="*/ 29 h 3947"/>
                  <a:gd name="T40" fmla="*/ 97 w 3158"/>
                  <a:gd name="T41" fmla="*/ 41 h 3947"/>
                  <a:gd name="T42" fmla="*/ 90 w 3158"/>
                  <a:gd name="T43" fmla="*/ 54 h 3947"/>
                  <a:gd name="T44" fmla="*/ 83 w 3158"/>
                  <a:gd name="T45" fmla="*/ 69 h 3947"/>
                  <a:gd name="T46" fmla="*/ 74 w 3158"/>
                  <a:gd name="T47" fmla="*/ 82 h 3947"/>
                  <a:gd name="T48" fmla="*/ 66 w 3158"/>
                  <a:gd name="T49" fmla="*/ 97 h 3947"/>
                  <a:gd name="T50" fmla="*/ 54 w 3158"/>
                  <a:gd name="T51" fmla="*/ 108 h 3947"/>
                  <a:gd name="T52" fmla="*/ 42 w 3158"/>
                  <a:gd name="T53" fmla="*/ 120 h 3947"/>
                  <a:gd name="T54" fmla="*/ 31 w 3158"/>
                  <a:gd name="T55" fmla="*/ 131 h 3947"/>
                  <a:gd name="T56" fmla="*/ 21 w 3158"/>
                  <a:gd name="T57" fmla="*/ 141 h 3947"/>
                  <a:gd name="T58" fmla="*/ 18 w 3158"/>
                  <a:gd name="T59" fmla="*/ 144 h 39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58" h="3947">
                    <a:moveTo>
                      <a:pt x="0" y="3836"/>
                    </a:moveTo>
                    <a:lnTo>
                      <a:pt x="75" y="3753"/>
                    </a:lnTo>
                    <a:lnTo>
                      <a:pt x="349" y="3455"/>
                    </a:lnTo>
                    <a:lnTo>
                      <a:pt x="657" y="3135"/>
                    </a:lnTo>
                    <a:lnTo>
                      <a:pt x="992" y="2794"/>
                    </a:lnTo>
                    <a:lnTo>
                      <a:pt x="1336" y="2438"/>
                    </a:lnTo>
                    <a:lnTo>
                      <a:pt x="1563" y="2017"/>
                    </a:lnTo>
                    <a:lnTo>
                      <a:pt x="1825" y="1611"/>
                    </a:lnTo>
                    <a:lnTo>
                      <a:pt x="2083" y="1224"/>
                    </a:lnTo>
                    <a:lnTo>
                      <a:pt x="2330" y="872"/>
                    </a:lnTo>
                    <a:lnTo>
                      <a:pt x="2561" y="571"/>
                    </a:lnTo>
                    <a:lnTo>
                      <a:pt x="2768" y="330"/>
                    </a:lnTo>
                    <a:lnTo>
                      <a:pt x="2941" y="154"/>
                    </a:lnTo>
                    <a:lnTo>
                      <a:pt x="3070" y="45"/>
                    </a:lnTo>
                    <a:lnTo>
                      <a:pt x="3145" y="0"/>
                    </a:lnTo>
                    <a:lnTo>
                      <a:pt x="3158" y="14"/>
                    </a:lnTo>
                    <a:lnTo>
                      <a:pt x="3131" y="108"/>
                    </a:lnTo>
                    <a:lnTo>
                      <a:pt x="3064" y="276"/>
                    </a:lnTo>
                    <a:lnTo>
                      <a:pt x="2960" y="509"/>
                    </a:lnTo>
                    <a:lnTo>
                      <a:pt x="2826" y="797"/>
                    </a:lnTo>
                    <a:lnTo>
                      <a:pt x="2665" y="1129"/>
                    </a:lnTo>
                    <a:lnTo>
                      <a:pt x="2479" y="1494"/>
                    </a:lnTo>
                    <a:lnTo>
                      <a:pt x="2270" y="1876"/>
                    </a:lnTo>
                    <a:lnTo>
                      <a:pt x="2038" y="2260"/>
                    </a:lnTo>
                    <a:lnTo>
                      <a:pt x="1813" y="2646"/>
                    </a:lnTo>
                    <a:lnTo>
                      <a:pt x="1480" y="2974"/>
                    </a:lnTo>
                    <a:lnTo>
                      <a:pt x="1153" y="3287"/>
                    </a:lnTo>
                    <a:lnTo>
                      <a:pt x="847" y="3582"/>
                    </a:lnTo>
                    <a:lnTo>
                      <a:pt x="570" y="3857"/>
                    </a:lnTo>
                    <a:lnTo>
                      <a:pt x="482" y="3947"/>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19" name="Freeform 11"/>
              <p:cNvSpPr>
                <a:spLocks/>
              </p:cNvSpPr>
              <p:nvPr/>
            </p:nvSpPr>
            <p:spPr bwMode="auto">
              <a:xfrm flipV="1">
                <a:off x="-3264" y="625"/>
                <a:ext cx="1201" cy="680"/>
              </a:xfrm>
              <a:custGeom>
                <a:avLst/>
                <a:gdLst>
                  <a:gd name="T0" fmla="*/ 58 w 2085"/>
                  <a:gd name="T1" fmla="*/ 0 h 1181"/>
                  <a:gd name="T2" fmla="*/ 55 w 2085"/>
                  <a:gd name="T3" fmla="*/ 2 h 1181"/>
                  <a:gd name="T4" fmla="*/ 46 w 2085"/>
                  <a:gd name="T5" fmla="*/ 10 h 1181"/>
                  <a:gd name="T6" fmla="*/ 38 w 2085"/>
                  <a:gd name="T7" fmla="*/ 18 h 1181"/>
                  <a:gd name="T8" fmla="*/ 32 w 2085"/>
                  <a:gd name="T9" fmla="*/ 23 h 1181"/>
                  <a:gd name="T10" fmla="*/ 27 w 2085"/>
                  <a:gd name="T11" fmla="*/ 28 h 1181"/>
                  <a:gd name="T12" fmla="*/ 19 w 2085"/>
                  <a:gd name="T13" fmla="*/ 31 h 1181"/>
                  <a:gd name="T14" fmla="*/ 13 w 2085"/>
                  <a:gd name="T15" fmla="*/ 34 h 1181"/>
                  <a:gd name="T16" fmla="*/ 9 w 2085"/>
                  <a:gd name="T17" fmla="*/ 36 h 1181"/>
                  <a:gd name="T18" fmla="*/ 5 w 2085"/>
                  <a:gd name="T19" fmla="*/ 38 h 1181"/>
                  <a:gd name="T20" fmla="*/ 3 w 2085"/>
                  <a:gd name="T21" fmla="*/ 40 h 1181"/>
                  <a:gd name="T22" fmla="*/ 1 w 2085"/>
                  <a:gd name="T23" fmla="*/ 40 h 1181"/>
                  <a:gd name="T24" fmla="*/ 1 w 2085"/>
                  <a:gd name="T25" fmla="*/ 42 h 1181"/>
                  <a:gd name="T26" fmla="*/ 0 w 2085"/>
                  <a:gd name="T27" fmla="*/ 43 h 1181"/>
                  <a:gd name="T28" fmla="*/ 1 w 2085"/>
                  <a:gd name="T29" fmla="*/ 43 h 1181"/>
                  <a:gd name="T30" fmla="*/ 1 w 2085"/>
                  <a:gd name="T31" fmla="*/ 43 h 1181"/>
                  <a:gd name="T32" fmla="*/ 2 w 2085"/>
                  <a:gd name="T33" fmla="*/ 43 h 1181"/>
                  <a:gd name="T34" fmla="*/ 5 w 2085"/>
                  <a:gd name="T35" fmla="*/ 42 h 1181"/>
                  <a:gd name="T36" fmla="*/ 8 w 2085"/>
                  <a:gd name="T37" fmla="*/ 41 h 1181"/>
                  <a:gd name="T38" fmla="*/ 12 w 2085"/>
                  <a:gd name="T39" fmla="*/ 40 h 1181"/>
                  <a:gd name="T40" fmla="*/ 17 w 2085"/>
                  <a:gd name="T41" fmla="*/ 38 h 1181"/>
                  <a:gd name="T42" fmla="*/ 23 w 2085"/>
                  <a:gd name="T43" fmla="*/ 36 h 1181"/>
                  <a:gd name="T44" fmla="*/ 29 w 2085"/>
                  <a:gd name="T45" fmla="*/ 35 h 1181"/>
                  <a:gd name="T46" fmla="*/ 36 w 2085"/>
                  <a:gd name="T47" fmla="*/ 32 h 1181"/>
                  <a:gd name="T48" fmla="*/ 44 w 2085"/>
                  <a:gd name="T49" fmla="*/ 29 h 1181"/>
                  <a:gd name="T50" fmla="*/ 50 w 2085"/>
                  <a:gd name="T51" fmla="*/ 25 h 1181"/>
                  <a:gd name="T52" fmla="*/ 56 w 2085"/>
                  <a:gd name="T53" fmla="*/ 19 h 1181"/>
                  <a:gd name="T54" fmla="*/ 64 w 2085"/>
                  <a:gd name="T55" fmla="*/ 13 h 1181"/>
                  <a:gd name="T56" fmla="*/ 73 w 2085"/>
                  <a:gd name="T57" fmla="*/ 5 h 1181"/>
                  <a:gd name="T58" fmla="*/ 76 w 2085"/>
                  <a:gd name="T59" fmla="*/ 2 h 11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85" h="1181">
                    <a:moveTo>
                      <a:pt x="1580" y="0"/>
                    </a:moveTo>
                    <a:lnTo>
                      <a:pt x="1500" y="69"/>
                    </a:lnTo>
                    <a:lnTo>
                      <a:pt x="1254" y="289"/>
                    </a:lnTo>
                    <a:lnTo>
                      <a:pt x="1049" y="481"/>
                    </a:lnTo>
                    <a:lnTo>
                      <a:pt x="882" y="640"/>
                    </a:lnTo>
                    <a:lnTo>
                      <a:pt x="744" y="766"/>
                    </a:lnTo>
                    <a:lnTo>
                      <a:pt x="523" y="859"/>
                    </a:lnTo>
                    <a:lnTo>
                      <a:pt x="367" y="931"/>
                    </a:lnTo>
                    <a:lnTo>
                      <a:pt x="243" y="989"/>
                    </a:lnTo>
                    <a:lnTo>
                      <a:pt x="148" y="1036"/>
                    </a:lnTo>
                    <a:lnTo>
                      <a:pt x="79" y="1078"/>
                    </a:lnTo>
                    <a:lnTo>
                      <a:pt x="34" y="1114"/>
                    </a:lnTo>
                    <a:lnTo>
                      <a:pt x="9" y="1145"/>
                    </a:lnTo>
                    <a:lnTo>
                      <a:pt x="0" y="1168"/>
                    </a:lnTo>
                    <a:lnTo>
                      <a:pt x="5" y="1181"/>
                    </a:lnTo>
                    <a:lnTo>
                      <a:pt x="18" y="1181"/>
                    </a:lnTo>
                    <a:lnTo>
                      <a:pt x="61" y="1169"/>
                    </a:lnTo>
                    <a:lnTo>
                      <a:pt x="131" y="1147"/>
                    </a:lnTo>
                    <a:lnTo>
                      <a:pt x="224" y="1118"/>
                    </a:lnTo>
                    <a:lnTo>
                      <a:pt x="338" y="1083"/>
                    </a:lnTo>
                    <a:lnTo>
                      <a:pt x="474" y="1044"/>
                    </a:lnTo>
                    <a:lnTo>
                      <a:pt x="627" y="1000"/>
                    </a:lnTo>
                    <a:lnTo>
                      <a:pt x="798" y="947"/>
                    </a:lnTo>
                    <a:lnTo>
                      <a:pt x="983" y="879"/>
                    </a:lnTo>
                    <a:lnTo>
                      <a:pt x="1209" y="792"/>
                    </a:lnTo>
                    <a:lnTo>
                      <a:pt x="1356" y="673"/>
                    </a:lnTo>
                    <a:lnTo>
                      <a:pt x="1531" y="524"/>
                    </a:lnTo>
                    <a:lnTo>
                      <a:pt x="1742" y="344"/>
                    </a:lnTo>
                    <a:lnTo>
                      <a:pt x="1991" y="138"/>
                    </a:lnTo>
                    <a:lnTo>
                      <a:pt x="2085" y="62"/>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20" name="Freeform 12"/>
              <p:cNvSpPr>
                <a:spLocks/>
              </p:cNvSpPr>
              <p:nvPr/>
            </p:nvSpPr>
            <p:spPr bwMode="auto">
              <a:xfrm flipV="1">
                <a:off x="-2142" y="1413"/>
                <a:ext cx="278" cy="102"/>
              </a:xfrm>
              <a:custGeom>
                <a:avLst/>
                <a:gdLst>
                  <a:gd name="T0" fmla="*/ 0 w 482"/>
                  <a:gd name="T1" fmla="*/ 0 h 176"/>
                  <a:gd name="T2" fmla="*/ 1 w 482"/>
                  <a:gd name="T3" fmla="*/ 1 h 176"/>
                  <a:gd name="T4" fmla="*/ 1 w 482"/>
                  <a:gd name="T5" fmla="*/ 1 h 176"/>
                  <a:gd name="T6" fmla="*/ 1 w 482"/>
                  <a:gd name="T7" fmla="*/ 1 h 176"/>
                  <a:gd name="T8" fmla="*/ 2 w 482"/>
                  <a:gd name="T9" fmla="*/ 1 h 176"/>
                  <a:gd name="T10" fmla="*/ 3 w 482"/>
                  <a:gd name="T11" fmla="*/ 1 h 176"/>
                  <a:gd name="T12" fmla="*/ 5 w 482"/>
                  <a:gd name="T13" fmla="*/ 2 h 176"/>
                  <a:gd name="T14" fmla="*/ 6 w 482"/>
                  <a:gd name="T15" fmla="*/ 3 h 176"/>
                  <a:gd name="T16" fmla="*/ 7 w 482"/>
                  <a:gd name="T17" fmla="*/ 4 h 176"/>
                  <a:gd name="T18" fmla="*/ 9 w 482"/>
                  <a:gd name="T19" fmla="*/ 5 h 176"/>
                  <a:gd name="T20" fmla="*/ 10 w 482"/>
                  <a:gd name="T21" fmla="*/ 6 h 176"/>
                  <a:gd name="T22" fmla="*/ 12 w 482"/>
                  <a:gd name="T23" fmla="*/ 6 h 176"/>
                  <a:gd name="T24" fmla="*/ 13 w 482"/>
                  <a:gd name="T25" fmla="*/ 7 h 176"/>
                  <a:gd name="T26" fmla="*/ 14 w 482"/>
                  <a:gd name="T27" fmla="*/ 7 h 176"/>
                  <a:gd name="T28" fmla="*/ 16 w 482"/>
                  <a:gd name="T29" fmla="*/ 6 h 176"/>
                  <a:gd name="T30" fmla="*/ 16 w 482"/>
                  <a:gd name="T31" fmla="*/ 6 h 176"/>
                  <a:gd name="T32" fmla="*/ 17 w 482"/>
                  <a:gd name="T33" fmla="*/ 5 h 176"/>
                  <a:gd name="T34" fmla="*/ 17 w 482"/>
                  <a:gd name="T35" fmla="*/ 5 h 176"/>
                  <a:gd name="T36" fmla="*/ 18 w 482"/>
                  <a:gd name="T37" fmla="*/ 5 h 176"/>
                  <a:gd name="T38" fmla="*/ 18 w 482"/>
                  <a:gd name="T39" fmla="*/ 4 h 176"/>
                  <a:gd name="T40" fmla="*/ 18 w 482"/>
                  <a:gd name="T41" fmla="*/ 4 h 176"/>
                  <a:gd name="T42" fmla="*/ 17 w 482"/>
                  <a:gd name="T43" fmla="*/ 4 h 176"/>
                  <a:gd name="T44" fmla="*/ 17 w 482"/>
                  <a:gd name="T45" fmla="*/ 4 h 176"/>
                  <a:gd name="T46" fmla="*/ 16 w 482"/>
                  <a:gd name="T47" fmla="*/ 4 h 176"/>
                  <a:gd name="T48" fmla="*/ 16 w 482"/>
                  <a:gd name="T49" fmla="*/ 4 h 176"/>
                  <a:gd name="T50" fmla="*/ 14 w 482"/>
                  <a:gd name="T51" fmla="*/ 4 h 176"/>
                  <a:gd name="T52" fmla="*/ 13 w 482"/>
                  <a:gd name="T53" fmla="*/ 4 h 176"/>
                  <a:gd name="T54" fmla="*/ 12 w 482"/>
                  <a:gd name="T55" fmla="*/ 4 h 176"/>
                  <a:gd name="T56" fmla="*/ 10 w 482"/>
                  <a:gd name="T57" fmla="*/ 3 h 176"/>
                  <a:gd name="T58" fmla="*/ 9 w 482"/>
                  <a:gd name="T59" fmla="*/ 3 h 176"/>
                  <a:gd name="T60" fmla="*/ 7 w 482"/>
                  <a:gd name="T61" fmla="*/ 2 h 176"/>
                  <a:gd name="T62" fmla="*/ 6 w 482"/>
                  <a:gd name="T63" fmla="*/ 2 h 176"/>
                  <a:gd name="T64" fmla="*/ 5 w 482"/>
                  <a:gd name="T65" fmla="*/ 1 h 176"/>
                  <a:gd name="T66" fmla="*/ 3 w 482"/>
                  <a:gd name="T67" fmla="*/ 1 h 176"/>
                  <a:gd name="T68" fmla="*/ 2 w 482"/>
                  <a:gd name="T69" fmla="*/ 1 h 176"/>
                  <a:gd name="T70" fmla="*/ 1 w 482"/>
                  <a:gd name="T71" fmla="*/ 1 h 176"/>
                  <a:gd name="T72" fmla="*/ 1 w 482"/>
                  <a:gd name="T73" fmla="*/ 1 h 176"/>
                  <a:gd name="T74" fmla="*/ 1 w 482"/>
                  <a:gd name="T75" fmla="*/ 1 h 176"/>
                  <a:gd name="T76" fmla="*/ 0 w 482"/>
                  <a:gd name="T77" fmla="*/ 0 h 1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2" h="176">
                    <a:moveTo>
                      <a:pt x="0" y="0"/>
                    </a:moveTo>
                    <a:lnTo>
                      <a:pt x="4" y="1"/>
                    </a:lnTo>
                    <a:lnTo>
                      <a:pt x="15" y="4"/>
                    </a:lnTo>
                    <a:lnTo>
                      <a:pt x="34" y="10"/>
                    </a:lnTo>
                    <a:lnTo>
                      <a:pt x="59" y="20"/>
                    </a:lnTo>
                    <a:lnTo>
                      <a:pt x="89" y="34"/>
                    </a:lnTo>
                    <a:lnTo>
                      <a:pt x="123" y="52"/>
                    </a:lnTo>
                    <a:lnTo>
                      <a:pt x="160" y="75"/>
                    </a:lnTo>
                    <a:lnTo>
                      <a:pt x="197" y="102"/>
                    </a:lnTo>
                    <a:lnTo>
                      <a:pt x="234" y="129"/>
                    </a:lnTo>
                    <a:lnTo>
                      <a:pt x="271" y="153"/>
                    </a:lnTo>
                    <a:lnTo>
                      <a:pt x="308" y="169"/>
                    </a:lnTo>
                    <a:lnTo>
                      <a:pt x="345" y="176"/>
                    </a:lnTo>
                    <a:lnTo>
                      <a:pt x="382" y="172"/>
                    </a:lnTo>
                    <a:lnTo>
                      <a:pt x="415" y="161"/>
                    </a:lnTo>
                    <a:lnTo>
                      <a:pt x="442" y="148"/>
                    </a:lnTo>
                    <a:lnTo>
                      <a:pt x="462" y="135"/>
                    </a:lnTo>
                    <a:lnTo>
                      <a:pt x="475" y="125"/>
                    </a:lnTo>
                    <a:lnTo>
                      <a:pt x="481" y="117"/>
                    </a:lnTo>
                    <a:lnTo>
                      <a:pt x="482" y="111"/>
                    </a:lnTo>
                    <a:lnTo>
                      <a:pt x="478" y="107"/>
                    </a:lnTo>
                    <a:lnTo>
                      <a:pt x="470" y="104"/>
                    </a:lnTo>
                    <a:lnTo>
                      <a:pt x="458" y="103"/>
                    </a:lnTo>
                    <a:lnTo>
                      <a:pt x="442" y="104"/>
                    </a:lnTo>
                    <a:lnTo>
                      <a:pt x="420" y="107"/>
                    </a:lnTo>
                    <a:lnTo>
                      <a:pt x="392" y="109"/>
                    </a:lnTo>
                    <a:lnTo>
                      <a:pt x="360" y="109"/>
                    </a:lnTo>
                    <a:lnTo>
                      <a:pt x="323" y="104"/>
                    </a:lnTo>
                    <a:lnTo>
                      <a:pt x="284" y="94"/>
                    </a:lnTo>
                    <a:lnTo>
                      <a:pt x="244" y="80"/>
                    </a:lnTo>
                    <a:lnTo>
                      <a:pt x="203" y="63"/>
                    </a:lnTo>
                    <a:lnTo>
                      <a:pt x="162" y="47"/>
                    </a:lnTo>
                    <a:lnTo>
                      <a:pt x="123" y="33"/>
                    </a:lnTo>
                    <a:lnTo>
                      <a:pt x="88" y="21"/>
                    </a:lnTo>
                    <a:lnTo>
                      <a:pt x="57" y="13"/>
                    </a:lnTo>
                    <a:lnTo>
                      <a:pt x="33" y="6"/>
                    </a:lnTo>
                    <a:lnTo>
                      <a:pt x="15" y="3"/>
                    </a:lnTo>
                    <a:lnTo>
                      <a:pt x="4" y="1"/>
                    </a:lnTo>
                    <a:lnTo>
                      <a:pt x="0" y="0"/>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21" name="Freeform 13"/>
              <p:cNvSpPr>
                <a:spLocks/>
              </p:cNvSpPr>
              <p:nvPr/>
            </p:nvSpPr>
            <p:spPr bwMode="auto">
              <a:xfrm flipV="1">
                <a:off x="-1374" y="2186"/>
                <a:ext cx="276" cy="133"/>
              </a:xfrm>
              <a:custGeom>
                <a:avLst/>
                <a:gdLst>
                  <a:gd name="T0" fmla="*/ 0 w 478"/>
                  <a:gd name="T1" fmla="*/ 0 h 231"/>
                  <a:gd name="T2" fmla="*/ 1 w 478"/>
                  <a:gd name="T3" fmla="*/ 1 h 231"/>
                  <a:gd name="T4" fmla="*/ 1 w 478"/>
                  <a:gd name="T5" fmla="*/ 1 h 231"/>
                  <a:gd name="T6" fmla="*/ 1 w 478"/>
                  <a:gd name="T7" fmla="*/ 1 h 231"/>
                  <a:gd name="T8" fmla="*/ 2 w 478"/>
                  <a:gd name="T9" fmla="*/ 1 h 231"/>
                  <a:gd name="T10" fmla="*/ 3 w 478"/>
                  <a:gd name="T11" fmla="*/ 2 h 231"/>
                  <a:gd name="T12" fmla="*/ 5 w 478"/>
                  <a:gd name="T13" fmla="*/ 3 h 231"/>
                  <a:gd name="T14" fmla="*/ 6 w 478"/>
                  <a:gd name="T15" fmla="*/ 4 h 231"/>
                  <a:gd name="T16" fmla="*/ 8 w 478"/>
                  <a:gd name="T17" fmla="*/ 5 h 231"/>
                  <a:gd name="T18" fmla="*/ 10 w 478"/>
                  <a:gd name="T19" fmla="*/ 6 h 231"/>
                  <a:gd name="T20" fmla="*/ 12 w 478"/>
                  <a:gd name="T21" fmla="*/ 7 h 231"/>
                  <a:gd name="T22" fmla="*/ 13 w 478"/>
                  <a:gd name="T23" fmla="*/ 7 h 231"/>
                  <a:gd name="T24" fmla="*/ 14 w 478"/>
                  <a:gd name="T25" fmla="*/ 8 h 231"/>
                  <a:gd name="T26" fmla="*/ 16 w 478"/>
                  <a:gd name="T27" fmla="*/ 8 h 231"/>
                  <a:gd name="T28" fmla="*/ 16 w 478"/>
                  <a:gd name="T29" fmla="*/ 8 h 231"/>
                  <a:gd name="T30" fmla="*/ 17 w 478"/>
                  <a:gd name="T31" fmla="*/ 8 h 231"/>
                  <a:gd name="T32" fmla="*/ 17 w 478"/>
                  <a:gd name="T33" fmla="*/ 8 h 231"/>
                  <a:gd name="T34" fmla="*/ 18 w 478"/>
                  <a:gd name="T35" fmla="*/ 8 h 231"/>
                  <a:gd name="T36" fmla="*/ 18 w 478"/>
                  <a:gd name="T37" fmla="*/ 8 h 231"/>
                  <a:gd name="T38" fmla="*/ 18 w 478"/>
                  <a:gd name="T39" fmla="*/ 7 h 231"/>
                  <a:gd name="T40" fmla="*/ 18 w 478"/>
                  <a:gd name="T41" fmla="*/ 7 h 231"/>
                  <a:gd name="T42" fmla="*/ 17 w 478"/>
                  <a:gd name="T43" fmla="*/ 7 h 231"/>
                  <a:gd name="T44" fmla="*/ 17 w 478"/>
                  <a:gd name="T45" fmla="*/ 7 h 231"/>
                  <a:gd name="T46" fmla="*/ 16 w 478"/>
                  <a:gd name="T47" fmla="*/ 7 h 231"/>
                  <a:gd name="T48" fmla="*/ 16 w 478"/>
                  <a:gd name="T49" fmla="*/ 7 h 231"/>
                  <a:gd name="T50" fmla="*/ 14 w 478"/>
                  <a:gd name="T51" fmla="*/ 7 h 231"/>
                  <a:gd name="T52" fmla="*/ 13 w 478"/>
                  <a:gd name="T53" fmla="*/ 7 h 231"/>
                  <a:gd name="T54" fmla="*/ 12 w 478"/>
                  <a:gd name="T55" fmla="*/ 6 h 231"/>
                  <a:gd name="T56" fmla="*/ 10 w 478"/>
                  <a:gd name="T57" fmla="*/ 6 h 231"/>
                  <a:gd name="T58" fmla="*/ 9 w 478"/>
                  <a:gd name="T59" fmla="*/ 5 h 231"/>
                  <a:gd name="T60" fmla="*/ 8 w 478"/>
                  <a:gd name="T61" fmla="*/ 4 h 231"/>
                  <a:gd name="T62" fmla="*/ 6 w 478"/>
                  <a:gd name="T63" fmla="*/ 3 h 231"/>
                  <a:gd name="T64" fmla="*/ 5 w 478"/>
                  <a:gd name="T65" fmla="*/ 2 h 231"/>
                  <a:gd name="T66" fmla="*/ 3 w 478"/>
                  <a:gd name="T67" fmla="*/ 2 h 231"/>
                  <a:gd name="T68" fmla="*/ 2 w 478"/>
                  <a:gd name="T69" fmla="*/ 1 h 231"/>
                  <a:gd name="T70" fmla="*/ 1 w 478"/>
                  <a:gd name="T71" fmla="*/ 1 h 231"/>
                  <a:gd name="T72" fmla="*/ 1 w 478"/>
                  <a:gd name="T73" fmla="*/ 1 h 231"/>
                  <a:gd name="T74" fmla="*/ 1 w 478"/>
                  <a:gd name="T75" fmla="*/ 1 h 231"/>
                  <a:gd name="T76" fmla="*/ 0 w 478"/>
                  <a:gd name="T77" fmla="*/ 0 h 2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 h="231">
                    <a:moveTo>
                      <a:pt x="0" y="0"/>
                    </a:moveTo>
                    <a:lnTo>
                      <a:pt x="3" y="2"/>
                    </a:lnTo>
                    <a:lnTo>
                      <a:pt x="14" y="8"/>
                    </a:lnTo>
                    <a:lnTo>
                      <a:pt x="33" y="18"/>
                    </a:lnTo>
                    <a:lnTo>
                      <a:pt x="58" y="33"/>
                    </a:lnTo>
                    <a:lnTo>
                      <a:pt x="90" y="52"/>
                    </a:lnTo>
                    <a:lnTo>
                      <a:pt x="128" y="76"/>
                    </a:lnTo>
                    <a:lnTo>
                      <a:pt x="170" y="102"/>
                    </a:lnTo>
                    <a:lnTo>
                      <a:pt x="215" y="131"/>
                    </a:lnTo>
                    <a:lnTo>
                      <a:pt x="261" y="159"/>
                    </a:lnTo>
                    <a:lnTo>
                      <a:pt x="305" y="185"/>
                    </a:lnTo>
                    <a:lnTo>
                      <a:pt x="346" y="206"/>
                    </a:lnTo>
                    <a:lnTo>
                      <a:pt x="382" y="221"/>
                    </a:lnTo>
                    <a:lnTo>
                      <a:pt x="412" y="229"/>
                    </a:lnTo>
                    <a:lnTo>
                      <a:pt x="436" y="231"/>
                    </a:lnTo>
                    <a:lnTo>
                      <a:pt x="454" y="229"/>
                    </a:lnTo>
                    <a:lnTo>
                      <a:pt x="466" y="224"/>
                    </a:lnTo>
                    <a:lnTo>
                      <a:pt x="474" y="219"/>
                    </a:lnTo>
                    <a:lnTo>
                      <a:pt x="478" y="213"/>
                    </a:lnTo>
                    <a:lnTo>
                      <a:pt x="477" y="208"/>
                    </a:lnTo>
                    <a:lnTo>
                      <a:pt x="472" y="204"/>
                    </a:lnTo>
                    <a:lnTo>
                      <a:pt x="464" y="200"/>
                    </a:lnTo>
                    <a:lnTo>
                      <a:pt x="451" y="198"/>
                    </a:lnTo>
                    <a:lnTo>
                      <a:pt x="435" y="197"/>
                    </a:lnTo>
                    <a:lnTo>
                      <a:pt x="415" y="195"/>
                    </a:lnTo>
                    <a:lnTo>
                      <a:pt x="390" y="190"/>
                    </a:lnTo>
                    <a:lnTo>
                      <a:pt x="360" y="183"/>
                    </a:lnTo>
                    <a:lnTo>
                      <a:pt x="326" y="170"/>
                    </a:lnTo>
                    <a:lnTo>
                      <a:pt x="287" y="152"/>
                    </a:lnTo>
                    <a:lnTo>
                      <a:pt x="245" y="131"/>
                    </a:lnTo>
                    <a:lnTo>
                      <a:pt x="202" y="107"/>
                    </a:lnTo>
                    <a:lnTo>
                      <a:pt x="159" y="83"/>
                    </a:lnTo>
                    <a:lnTo>
                      <a:pt x="120" y="61"/>
                    </a:lnTo>
                    <a:lnTo>
                      <a:pt x="85" y="42"/>
                    </a:lnTo>
                    <a:lnTo>
                      <a:pt x="55" y="26"/>
                    </a:lnTo>
                    <a:lnTo>
                      <a:pt x="31" y="14"/>
                    </a:lnTo>
                    <a:lnTo>
                      <a:pt x="13" y="6"/>
                    </a:lnTo>
                    <a:lnTo>
                      <a:pt x="3" y="2"/>
                    </a:lnTo>
                    <a:lnTo>
                      <a:pt x="0" y="0"/>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22" name="Freeform 14"/>
              <p:cNvSpPr>
                <a:spLocks/>
              </p:cNvSpPr>
              <p:nvPr/>
            </p:nvSpPr>
            <p:spPr bwMode="auto">
              <a:xfrm flipV="1">
                <a:off x="-2354" y="1252"/>
                <a:ext cx="291" cy="53"/>
              </a:xfrm>
              <a:custGeom>
                <a:avLst/>
                <a:gdLst>
                  <a:gd name="T0" fmla="*/ 0 w 505"/>
                  <a:gd name="T1" fmla="*/ 0 h 92"/>
                  <a:gd name="T2" fmla="*/ 1 w 505"/>
                  <a:gd name="T3" fmla="*/ 1 h 92"/>
                  <a:gd name="T4" fmla="*/ 1 w 505"/>
                  <a:gd name="T5" fmla="*/ 1 h 92"/>
                  <a:gd name="T6" fmla="*/ 1 w 505"/>
                  <a:gd name="T7" fmla="*/ 1 h 92"/>
                  <a:gd name="T8" fmla="*/ 2 w 505"/>
                  <a:gd name="T9" fmla="*/ 1 h 92"/>
                  <a:gd name="T10" fmla="*/ 3 w 505"/>
                  <a:gd name="T11" fmla="*/ 1 h 92"/>
                  <a:gd name="T12" fmla="*/ 5 w 505"/>
                  <a:gd name="T13" fmla="*/ 1 h 92"/>
                  <a:gd name="T14" fmla="*/ 6 w 505"/>
                  <a:gd name="T15" fmla="*/ 2 h 92"/>
                  <a:gd name="T16" fmla="*/ 8 w 505"/>
                  <a:gd name="T17" fmla="*/ 2 h 92"/>
                  <a:gd name="T18" fmla="*/ 10 w 505"/>
                  <a:gd name="T19" fmla="*/ 3 h 92"/>
                  <a:gd name="T20" fmla="*/ 12 w 505"/>
                  <a:gd name="T21" fmla="*/ 3 h 92"/>
                  <a:gd name="T22" fmla="*/ 14 w 505"/>
                  <a:gd name="T23" fmla="*/ 3 h 92"/>
                  <a:gd name="T24" fmla="*/ 16 w 505"/>
                  <a:gd name="T25" fmla="*/ 3 h 92"/>
                  <a:gd name="T26" fmla="*/ 16 w 505"/>
                  <a:gd name="T27" fmla="*/ 3 h 92"/>
                  <a:gd name="T28" fmla="*/ 17 w 505"/>
                  <a:gd name="T29" fmla="*/ 3 h 92"/>
                  <a:gd name="T30" fmla="*/ 17 w 505"/>
                  <a:gd name="T31" fmla="*/ 3 h 92"/>
                  <a:gd name="T32" fmla="*/ 18 w 505"/>
                  <a:gd name="T33" fmla="*/ 3 h 92"/>
                  <a:gd name="T34" fmla="*/ 18 w 505"/>
                  <a:gd name="T35" fmla="*/ 3 h 92"/>
                  <a:gd name="T36" fmla="*/ 18 w 505"/>
                  <a:gd name="T37" fmla="*/ 2 h 92"/>
                  <a:gd name="T38" fmla="*/ 18 w 505"/>
                  <a:gd name="T39" fmla="*/ 2 h 92"/>
                  <a:gd name="T40" fmla="*/ 18 w 505"/>
                  <a:gd name="T41" fmla="*/ 2 h 92"/>
                  <a:gd name="T42" fmla="*/ 18 w 505"/>
                  <a:gd name="T43" fmla="*/ 2 h 92"/>
                  <a:gd name="T44" fmla="*/ 17 w 505"/>
                  <a:gd name="T45" fmla="*/ 2 h 92"/>
                  <a:gd name="T46" fmla="*/ 17 w 505"/>
                  <a:gd name="T47" fmla="*/ 2 h 92"/>
                  <a:gd name="T48" fmla="*/ 16 w 505"/>
                  <a:gd name="T49" fmla="*/ 3 h 92"/>
                  <a:gd name="T50" fmla="*/ 14 w 505"/>
                  <a:gd name="T51" fmla="*/ 3 h 92"/>
                  <a:gd name="T52" fmla="*/ 13 w 505"/>
                  <a:gd name="T53" fmla="*/ 3 h 92"/>
                  <a:gd name="T54" fmla="*/ 12 w 505"/>
                  <a:gd name="T55" fmla="*/ 3 h 92"/>
                  <a:gd name="T56" fmla="*/ 10 w 505"/>
                  <a:gd name="T57" fmla="*/ 3 h 92"/>
                  <a:gd name="T58" fmla="*/ 9 w 505"/>
                  <a:gd name="T59" fmla="*/ 2 h 92"/>
                  <a:gd name="T60" fmla="*/ 7 w 505"/>
                  <a:gd name="T61" fmla="*/ 2 h 92"/>
                  <a:gd name="T62" fmla="*/ 6 w 505"/>
                  <a:gd name="T63" fmla="*/ 2 h 92"/>
                  <a:gd name="T64" fmla="*/ 4 w 505"/>
                  <a:gd name="T65" fmla="*/ 1 h 92"/>
                  <a:gd name="T66" fmla="*/ 3 w 505"/>
                  <a:gd name="T67" fmla="*/ 1 h 92"/>
                  <a:gd name="T68" fmla="*/ 2 w 505"/>
                  <a:gd name="T69" fmla="*/ 1 h 92"/>
                  <a:gd name="T70" fmla="*/ 1 w 505"/>
                  <a:gd name="T71" fmla="*/ 1 h 92"/>
                  <a:gd name="T72" fmla="*/ 1 w 505"/>
                  <a:gd name="T73" fmla="*/ 1 h 92"/>
                  <a:gd name="T74" fmla="*/ 1 w 505"/>
                  <a:gd name="T75" fmla="*/ 0 h 92"/>
                  <a:gd name="T76" fmla="*/ 0 w 505"/>
                  <a:gd name="T77" fmla="*/ 0 h 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5" h="92">
                    <a:moveTo>
                      <a:pt x="0" y="0"/>
                    </a:moveTo>
                    <a:lnTo>
                      <a:pt x="4" y="1"/>
                    </a:lnTo>
                    <a:lnTo>
                      <a:pt x="15" y="4"/>
                    </a:lnTo>
                    <a:lnTo>
                      <a:pt x="32" y="9"/>
                    </a:lnTo>
                    <a:lnTo>
                      <a:pt x="57" y="17"/>
                    </a:lnTo>
                    <a:lnTo>
                      <a:pt x="89" y="27"/>
                    </a:lnTo>
                    <a:lnTo>
                      <a:pt x="128" y="39"/>
                    </a:lnTo>
                    <a:lnTo>
                      <a:pt x="173" y="51"/>
                    </a:lnTo>
                    <a:lnTo>
                      <a:pt x="223" y="62"/>
                    </a:lnTo>
                    <a:lnTo>
                      <a:pt x="276" y="71"/>
                    </a:lnTo>
                    <a:lnTo>
                      <a:pt x="327" y="79"/>
                    </a:lnTo>
                    <a:lnTo>
                      <a:pt x="373" y="85"/>
                    </a:lnTo>
                    <a:lnTo>
                      <a:pt x="411" y="90"/>
                    </a:lnTo>
                    <a:lnTo>
                      <a:pt x="439" y="92"/>
                    </a:lnTo>
                    <a:lnTo>
                      <a:pt x="460" y="92"/>
                    </a:lnTo>
                    <a:lnTo>
                      <a:pt x="476" y="89"/>
                    </a:lnTo>
                    <a:lnTo>
                      <a:pt x="489" y="82"/>
                    </a:lnTo>
                    <a:lnTo>
                      <a:pt x="498" y="75"/>
                    </a:lnTo>
                    <a:lnTo>
                      <a:pt x="504" y="68"/>
                    </a:lnTo>
                    <a:lnTo>
                      <a:pt x="505" y="62"/>
                    </a:lnTo>
                    <a:lnTo>
                      <a:pt x="500" y="59"/>
                    </a:lnTo>
                    <a:lnTo>
                      <a:pt x="489" y="59"/>
                    </a:lnTo>
                    <a:lnTo>
                      <a:pt x="473" y="63"/>
                    </a:lnTo>
                    <a:lnTo>
                      <a:pt x="452" y="68"/>
                    </a:lnTo>
                    <a:lnTo>
                      <a:pt x="428" y="74"/>
                    </a:lnTo>
                    <a:lnTo>
                      <a:pt x="400" y="78"/>
                    </a:lnTo>
                    <a:lnTo>
                      <a:pt x="367" y="79"/>
                    </a:lnTo>
                    <a:lnTo>
                      <a:pt x="330" y="77"/>
                    </a:lnTo>
                    <a:lnTo>
                      <a:pt x="289" y="71"/>
                    </a:lnTo>
                    <a:lnTo>
                      <a:pt x="245" y="63"/>
                    </a:lnTo>
                    <a:lnTo>
                      <a:pt x="200" y="52"/>
                    </a:lnTo>
                    <a:lnTo>
                      <a:pt x="157" y="41"/>
                    </a:lnTo>
                    <a:lnTo>
                      <a:pt x="118" y="29"/>
                    </a:lnTo>
                    <a:lnTo>
                      <a:pt x="84" y="19"/>
                    </a:lnTo>
                    <a:lnTo>
                      <a:pt x="54" y="11"/>
                    </a:lnTo>
                    <a:lnTo>
                      <a:pt x="31" y="6"/>
                    </a:lnTo>
                    <a:lnTo>
                      <a:pt x="14" y="2"/>
                    </a:lnTo>
                    <a:lnTo>
                      <a:pt x="4" y="0"/>
                    </a:lnTo>
                    <a:lnTo>
                      <a:pt x="0" y="0"/>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23" name="Freeform 15"/>
              <p:cNvSpPr>
                <a:spLocks/>
              </p:cNvSpPr>
              <p:nvPr/>
            </p:nvSpPr>
            <p:spPr bwMode="auto">
              <a:xfrm flipV="1">
                <a:off x="-2835" y="817"/>
                <a:ext cx="268" cy="47"/>
              </a:xfrm>
              <a:custGeom>
                <a:avLst/>
                <a:gdLst>
                  <a:gd name="T0" fmla="*/ 0 w 465"/>
                  <a:gd name="T1" fmla="*/ 0 h 81"/>
                  <a:gd name="T2" fmla="*/ 1 w 465"/>
                  <a:gd name="T3" fmla="*/ 0 h 81"/>
                  <a:gd name="T4" fmla="*/ 1 w 465"/>
                  <a:gd name="T5" fmla="*/ 1 h 81"/>
                  <a:gd name="T6" fmla="*/ 1 w 465"/>
                  <a:gd name="T7" fmla="*/ 1 h 81"/>
                  <a:gd name="T8" fmla="*/ 2 w 465"/>
                  <a:gd name="T9" fmla="*/ 1 h 81"/>
                  <a:gd name="T10" fmla="*/ 3 w 465"/>
                  <a:gd name="T11" fmla="*/ 1 h 81"/>
                  <a:gd name="T12" fmla="*/ 4 w 465"/>
                  <a:gd name="T13" fmla="*/ 1 h 81"/>
                  <a:gd name="T14" fmla="*/ 6 w 465"/>
                  <a:gd name="T15" fmla="*/ 2 h 81"/>
                  <a:gd name="T16" fmla="*/ 7 w 465"/>
                  <a:gd name="T17" fmla="*/ 2 h 81"/>
                  <a:gd name="T18" fmla="*/ 8 w 465"/>
                  <a:gd name="T19" fmla="*/ 3 h 81"/>
                  <a:gd name="T20" fmla="*/ 10 w 465"/>
                  <a:gd name="T21" fmla="*/ 3 h 81"/>
                  <a:gd name="T22" fmla="*/ 12 w 465"/>
                  <a:gd name="T23" fmla="*/ 3 h 81"/>
                  <a:gd name="T24" fmla="*/ 13 w 465"/>
                  <a:gd name="T25" fmla="*/ 3 h 81"/>
                  <a:gd name="T26" fmla="*/ 14 w 465"/>
                  <a:gd name="T27" fmla="*/ 3 h 81"/>
                  <a:gd name="T28" fmla="*/ 14 w 465"/>
                  <a:gd name="T29" fmla="*/ 3 h 81"/>
                  <a:gd name="T30" fmla="*/ 16 w 465"/>
                  <a:gd name="T31" fmla="*/ 2 h 81"/>
                  <a:gd name="T32" fmla="*/ 16 w 465"/>
                  <a:gd name="T33" fmla="*/ 2 h 81"/>
                  <a:gd name="T34" fmla="*/ 17 w 465"/>
                  <a:gd name="T35" fmla="*/ 2 h 81"/>
                  <a:gd name="T36" fmla="*/ 17 w 465"/>
                  <a:gd name="T37" fmla="*/ 1 h 81"/>
                  <a:gd name="T38" fmla="*/ 17 w 465"/>
                  <a:gd name="T39" fmla="*/ 1 h 81"/>
                  <a:gd name="T40" fmla="*/ 17 w 465"/>
                  <a:gd name="T41" fmla="*/ 1 h 81"/>
                  <a:gd name="T42" fmla="*/ 17 w 465"/>
                  <a:gd name="T43" fmla="*/ 1 h 81"/>
                  <a:gd name="T44" fmla="*/ 16 w 465"/>
                  <a:gd name="T45" fmla="*/ 1 h 81"/>
                  <a:gd name="T46" fmla="*/ 16 w 465"/>
                  <a:gd name="T47" fmla="*/ 1 h 81"/>
                  <a:gd name="T48" fmla="*/ 14 w 465"/>
                  <a:gd name="T49" fmla="*/ 2 h 81"/>
                  <a:gd name="T50" fmla="*/ 14 w 465"/>
                  <a:gd name="T51" fmla="*/ 2 h 81"/>
                  <a:gd name="T52" fmla="*/ 12 w 465"/>
                  <a:gd name="T53" fmla="*/ 2 h 81"/>
                  <a:gd name="T54" fmla="*/ 11 w 465"/>
                  <a:gd name="T55" fmla="*/ 2 h 81"/>
                  <a:gd name="T56" fmla="*/ 10 w 465"/>
                  <a:gd name="T57" fmla="*/ 2 h 81"/>
                  <a:gd name="T58" fmla="*/ 8 w 465"/>
                  <a:gd name="T59" fmla="*/ 2 h 81"/>
                  <a:gd name="T60" fmla="*/ 7 w 465"/>
                  <a:gd name="T61" fmla="*/ 1 h 81"/>
                  <a:gd name="T62" fmla="*/ 5 w 465"/>
                  <a:gd name="T63" fmla="*/ 1 h 81"/>
                  <a:gd name="T64" fmla="*/ 4 w 465"/>
                  <a:gd name="T65" fmla="*/ 1 h 81"/>
                  <a:gd name="T66" fmla="*/ 3 w 465"/>
                  <a:gd name="T67" fmla="*/ 1 h 81"/>
                  <a:gd name="T68" fmla="*/ 2 w 465"/>
                  <a:gd name="T69" fmla="*/ 1 h 81"/>
                  <a:gd name="T70" fmla="*/ 1 w 465"/>
                  <a:gd name="T71" fmla="*/ 1 h 81"/>
                  <a:gd name="T72" fmla="*/ 1 w 465"/>
                  <a:gd name="T73" fmla="*/ 0 h 81"/>
                  <a:gd name="T74" fmla="*/ 1 w 465"/>
                  <a:gd name="T75" fmla="*/ 0 h 81"/>
                  <a:gd name="T76" fmla="*/ 0 w 465"/>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5" h="81">
                    <a:moveTo>
                      <a:pt x="0" y="0"/>
                    </a:moveTo>
                    <a:lnTo>
                      <a:pt x="4" y="0"/>
                    </a:lnTo>
                    <a:lnTo>
                      <a:pt x="14" y="2"/>
                    </a:lnTo>
                    <a:lnTo>
                      <a:pt x="30" y="5"/>
                    </a:lnTo>
                    <a:lnTo>
                      <a:pt x="53" y="11"/>
                    </a:lnTo>
                    <a:lnTo>
                      <a:pt x="82" y="19"/>
                    </a:lnTo>
                    <a:lnTo>
                      <a:pt x="115" y="29"/>
                    </a:lnTo>
                    <a:lnTo>
                      <a:pt x="152" y="40"/>
                    </a:lnTo>
                    <a:lnTo>
                      <a:pt x="191" y="53"/>
                    </a:lnTo>
                    <a:lnTo>
                      <a:pt x="232" y="65"/>
                    </a:lnTo>
                    <a:lnTo>
                      <a:pt x="272" y="75"/>
                    </a:lnTo>
                    <a:lnTo>
                      <a:pt x="311" y="81"/>
                    </a:lnTo>
                    <a:lnTo>
                      <a:pt x="346" y="81"/>
                    </a:lnTo>
                    <a:lnTo>
                      <a:pt x="378" y="77"/>
                    </a:lnTo>
                    <a:lnTo>
                      <a:pt x="405" y="70"/>
                    </a:lnTo>
                    <a:lnTo>
                      <a:pt x="427" y="60"/>
                    </a:lnTo>
                    <a:lnTo>
                      <a:pt x="445" y="49"/>
                    </a:lnTo>
                    <a:lnTo>
                      <a:pt x="457" y="39"/>
                    </a:lnTo>
                    <a:lnTo>
                      <a:pt x="464" y="31"/>
                    </a:lnTo>
                    <a:lnTo>
                      <a:pt x="465" y="26"/>
                    </a:lnTo>
                    <a:lnTo>
                      <a:pt x="461" y="23"/>
                    </a:lnTo>
                    <a:lnTo>
                      <a:pt x="453" y="23"/>
                    </a:lnTo>
                    <a:lnTo>
                      <a:pt x="439" y="26"/>
                    </a:lnTo>
                    <a:lnTo>
                      <a:pt x="420" y="31"/>
                    </a:lnTo>
                    <a:lnTo>
                      <a:pt x="397" y="38"/>
                    </a:lnTo>
                    <a:lnTo>
                      <a:pt x="370" y="44"/>
                    </a:lnTo>
                    <a:lnTo>
                      <a:pt x="338" y="48"/>
                    </a:lnTo>
                    <a:lnTo>
                      <a:pt x="303" y="49"/>
                    </a:lnTo>
                    <a:lnTo>
                      <a:pt x="265" y="46"/>
                    </a:lnTo>
                    <a:lnTo>
                      <a:pt x="226" y="40"/>
                    </a:lnTo>
                    <a:lnTo>
                      <a:pt x="186" y="32"/>
                    </a:lnTo>
                    <a:lnTo>
                      <a:pt x="148" y="23"/>
                    </a:lnTo>
                    <a:lnTo>
                      <a:pt x="112" y="16"/>
                    </a:lnTo>
                    <a:lnTo>
                      <a:pt x="80" y="10"/>
                    </a:lnTo>
                    <a:lnTo>
                      <a:pt x="52" y="5"/>
                    </a:lnTo>
                    <a:lnTo>
                      <a:pt x="30" y="2"/>
                    </a:lnTo>
                    <a:lnTo>
                      <a:pt x="13" y="0"/>
                    </a:lnTo>
                    <a:lnTo>
                      <a:pt x="4" y="0"/>
                    </a:lnTo>
                    <a:lnTo>
                      <a:pt x="0" y="0"/>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24" name="Freeform 16"/>
              <p:cNvSpPr>
                <a:spLocks/>
              </p:cNvSpPr>
              <p:nvPr/>
            </p:nvSpPr>
            <p:spPr bwMode="auto">
              <a:xfrm flipV="1">
                <a:off x="-1943" y="1413"/>
                <a:ext cx="1619" cy="2305"/>
              </a:xfrm>
              <a:custGeom>
                <a:avLst/>
                <a:gdLst>
                  <a:gd name="T0" fmla="*/ 0 w 2812"/>
                  <a:gd name="T1" fmla="*/ 146 h 4001"/>
                  <a:gd name="T2" fmla="*/ 7 w 2812"/>
                  <a:gd name="T3" fmla="*/ 140 h 4001"/>
                  <a:gd name="T4" fmla="*/ 20 w 2812"/>
                  <a:gd name="T5" fmla="*/ 127 h 4001"/>
                  <a:gd name="T6" fmla="*/ 35 w 2812"/>
                  <a:gd name="T7" fmla="*/ 112 h 4001"/>
                  <a:gd name="T8" fmla="*/ 51 w 2812"/>
                  <a:gd name="T9" fmla="*/ 97 h 4001"/>
                  <a:gd name="T10" fmla="*/ 62 w 2812"/>
                  <a:gd name="T11" fmla="*/ 78 h 4001"/>
                  <a:gd name="T12" fmla="*/ 73 w 2812"/>
                  <a:gd name="T13" fmla="*/ 59 h 4001"/>
                  <a:gd name="T14" fmla="*/ 82 w 2812"/>
                  <a:gd name="T15" fmla="*/ 41 h 4001"/>
                  <a:gd name="T16" fmla="*/ 90 w 2812"/>
                  <a:gd name="T17" fmla="*/ 25 h 4001"/>
                  <a:gd name="T18" fmla="*/ 97 w 2812"/>
                  <a:gd name="T19" fmla="*/ 13 h 4001"/>
                  <a:gd name="T20" fmla="*/ 101 w 2812"/>
                  <a:gd name="T21" fmla="*/ 4 h 4001"/>
                  <a:gd name="T22" fmla="*/ 102 w 2812"/>
                  <a:gd name="T23" fmla="*/ 0 h 4001"/>
                  <a:gd name="T24" fmla="*/ 102 w 2812"/>
                  <a:gd name="T25" fmla="*/ 1 h 40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12" h="4001">
                    <a:moveTo>
                      <a:pt x="0" y="4001"/>
                    </a:moveTo>
                    <a:lnTo>
                      <a:pt x="188" y="3828"/>
                    </a:lnTo>
                    <a:lnTo>
                      <a:pt x="549" y="3471"/>
                    </a:lnTo>
                    <a:lnTo>
                      <a:pt x="960" y="3075"/>
                    </a:lnTo>
                    <a:lnTo>
                      <a:pt x="1396" y="2647"/>
                    </a:lnTo>
                    <a:lnTo>
                      <a:pt x="1696" y="2134"/>
                    </a:lnTo>
                    <a:lnTo>
                      <a:pt x="1996" y="1620"/>
                    </a:lnTo>
                    <a:lnTo>
                      <a:pt x="2259" y="1129"/>
                    </a:lnTo>
                    <a:lnTo>
                      <a:pt x="2480" y="698"/>
                    </a:lnTo>
                    <a:lnTo>
                      <a:pt x="2652" y="356"/>
                    </a:lnTo>
                    <a:lnTo>
                      <a:pt x="2765" y="120"/>
                    </a:lnTo>
                    <a:lnTo>
                      <a:pt x="2812" y="0"/>
                    </a:lnTo>
                    <a:lnTo>
                      <a:pt x="2806" y="13"/>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25" name="Freeform 17"/>
              <p:cNvSpPr>
                <a:spLocks/>
              </p:cNvSpPr>
              <p:nvPr/>
            </p:nvSpPr>
            <p:spPr bwMode="auto">
              <a:xfrm flipV="1">
                <a:off x="-3256" y="624"/>
                <a:ext cx="1138" cy="629"/>
              </a:xfrm>
              <a:custGeom>
                <a:avLst/>
                <a:gdLst>
                  <a:gd name="T0" fmla="*/ 72 w 1976"/>
                  <a:gd name="T1" fmla="*/ 0 h 1092"/>
                  <a:gd name="T2" fmla="*/ 66 w 1976"/>
                  <a:gd name="T3" fmla="*/ 5 h 1092"/>
                  <a:gd name="T4" fmla="*/ 56 w 1976"/>
                  <a:gd name="T5" fmla="*/ 14 h 1092"/>
                  <a:gd name="T6" fmla="*/ 47 w 1976"/>
                  <a:gd name="T7" fmla="*/ 22 h 1092"/>
                  <a:gd name="T8" fmla="*/ 40 w 1976"/>
                  <a:gd name="T9" fmla="*/ 28 h 1092"/>
                  <a:gd name="T10" fmla="*/ 29 w 1976"/>
                  <a:gd name="T11" fmla="*/ 32 h 1092"/>
                  <a:gd name="T12" fmla="*/ 21 w 1976"/>
                  <a:gd name="T13" fmla="*/ 35 h 1092"/>
                  <a:gd name="T14" fmla="*/ 14 w 1976"/>
                  <a:gd name="T15" fmla="*/ 36 h 1092"/>
                  <a:gd name="T16" fmla="*/ 9 w 1976"/>
                  <a:gd name="T17" fmla="*/ 37 h 1092"/>
                  <a:gd name="T18" fmla="*/ 4 w 1976"/>
                  <a:gd name="T19" fmla="*/ 39 h 1092"/>
                  <a:gd name="T20" fmla="*/ 2 w 1976"/>
                  <a:gd name="T21" fmla="*/ 40 h 1092"/>
                  <a:gd name="T22" fmla="*/ 0 w 1976"/>
                  <a:gd name="T23" fmla="*/ 40 h 1092"/>
                  <a:gd name="T24" fmla="*/ 1 w 1976"/>
                  <a:gd name="T25" fmla="*/ 40 h 10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76" h="1092">
                    <a:moveTo>
                      <a:pt x="1976" y="0"/>
                    </a:moveTo>
                    <a:lnTo>
                      <a:pt x="1817" y="145"/>
                    </a:lnTo>
                    <a:lnTo>
                      <a:pt x="1522" y="393"/>
                    </a:lnTo>
                    <a:lnTo>
                      <a:pt x="1283" y="600"/>
                    </a:lnTo>
                    <a:lnTo>
                      <a:pt x="1091" y="758"/>
                    </a:lnTo>
                    <a:lnTo>
                      <a:pt x="808" y="866"/>
                    </a:lnTo>
                    <a:lnTo>
                      <a:pt x="584" y="939"/>
                    </a:lnTo>
                    <a:lnTo>
                      <a:pt x="394" y="990"/>
                    </a:lnTo>
                    <a:lnTo>
                      <a:pt x="239" y="1030"/>
                    </a:lnTo>
                    <a:lnTo>
                      <a:pt x="122" y="1062"/>
                    </a:lnTo>
                    <a:lnTo>
                      <a:pt x="42" y="1084"/>
                    </a:lnTo>
                    <a:lnTo>
                      <a:pt x="0" y="1092"/>
                    </a:lnTo>
                    <a:lnTo>
                      <a:pt x="5" y="1090"/>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26" name="Freeform 18"/>
              <p:cNvSpPr>
                <a:spLocks/>
              </p:cNvSpPr>
              <p:nvPr/>
            </p:nvSpPr>
            <p:spPr bwMode="auto">
              <a:xfrm flipV="1">
                <a:off x="-2871" y="1289"/>
                <a:ext cx="1310" cy="274"/>
              </a:xfrm>
              <a:custGeom>
                <a:avLst/>
                <a:gdLst>
                  <a:gd name="T0" fmla="*/ 82 w 2275"/>
                  <a:gd name="T1" fmla="*/ 7 h 475"/>
                  <a:gd name="T2" fmla="*/ 82 w 2275"/>
                  <a:gd name="T3" fmla="*/ 7 h 475"/>
                  <a:gd name="T4" fmla="*/ 80 w 2275"/>
                  <a:gd name="T5" fmla="*/ 9 h 475"/>
                  <a:gd name="T6" fmla="*/ 78 w 2275"/>
                  <a:gd name="T7" fmla="*/ 10 h 475"/>
                  <a:gd name="T8" fmla="*/ 75 w 2275"/>
                  <a:gd name="T9" fmla="*/ 14 h 475"/>
                  <a:gd name="T10" fmla="*/ 71 w 2275"/>
                  <a:gd name="T11" fmla="*/ 16 h 475"/>
                  <a:gd name="T12" fmla="*/ 67 w 2275"/>
                  <a:gd name="T13" fmla="*/ 17 h 475"/>
                  <a:gd name="T14" fmla="*/ 64 w 2275"/>
                  <a:gd name="T15" fmla="*/ 17 h 475"/>
                  <a:gd name="T16" fmla="*/ 60 w 2275"/>
                  <a:gd name="T17" fmla="*/ 17 h 475"/>
                  <a:gd name="T18" fmla="*/ 55 w 2275"/>
                  <a:gd name="T19" fmla="*/ 17 h 475"/>
                  <a:gd name="T20" fmla="*/ 50 w 2275"/>
                  <a:gd name="T21" fmla="*/ 16 h 475"/>
                  <a:gd name="T22" fmla="*/ 43 w 2275"/>
                  <a:gd name="T23" fmla="*/ 14 h 475"/>
                  <a:gd name="T24" fmla="*/ 37 w 2275"/>
                  <a:gd name="T25" fmla="*/ 12 h 475"/>
                  <a:gd name="T26" fmla="*/ 31 w 2275"/>
                  <a:gd name="T27" fmla="*/ 10 h 475"/>
                  <a:gd name="T28" fmla="*/ 24 w 2275"/>
                  <a:gd name="T29" fmla="*/ 9 h 475"/>
                  <a:gd name="T30" fmla="*/ 18 w 2275"/>
                  <a:gd name="T31" fmla="*/ 8 h 475"/>
                  <a:gd name="T32" fmla="*/ 13 w 2275"/>
                  <a:gd name="T33" fmla="*/ 7 h 475"/>
                  <a:gd name="T34" fmla="*/ 8 w 2275"/>
                  <a:gd name="T35" fmla="*/ 6 h 475"/>
                  <a:gd name="T36" fmla="*/ 5 w 2275"/>
                  <a:gd name="T37" fmla="*/ 5 h 475"/>
                  <a:gd name="T38" fmla="*/ 2 w 2275"/>
                  <a:gd name="T39" fmla="*/ 5 h 475"/>
                  <a:gd name="T40" fmla="*/ 1 w 2275"/>
                  <a:gd name="T41" fmla="*/ 4 h 475"/>
                  <a:gd name="T42" fmla="*/ 0 w 2275"/>
                  <a:gd name="T43" fmla="*/ 4 h 475"/>
                  <a:gd name="T44" fmla="*/ 1 w 2275"/>
                  <a:gd name="T45" fmla="*/ 4 h 475"/>
                  <a:gd name="T46" fmla="*/ 3 w 2275"/>
                  <a:gd name="T47" fmla="*/ 4 h 475"/>
                  <a:gd name="T48" fmla="*/ 6 w 2275"/>
                  <a:gd name="T49" fmla="*/ 5 h 475"/>
                  <a:gd name="T50" fmla="*/ 10 w 2275"/>
                  <a:gd name="T51" fmla="*/ 5 h 475"/>
                  <a:gd name="T52" fmla="*/ 14 w 2275"/>
                  <a:gd name="T53" fmla="*/ 4 h 475"/>
                  <a:gd name="T54" fmla="*/ 19 w 2275"/>
                  <a:gd name="T55" fmla="*/ 3 h 475"/>
                  <a:gd name="T56" fmla="*/ 25 w 2275"/>
                  <a:gd name="T57" fmla="*/ 2 h 475"/>
                  <a:gd name="T58" fmla="*/ 29 w 2275"/>
                  <a:gd name="T59" fmla="*/ 1 h 475"/>
                  <a:gd name="T60" fmla="*/ 35 w 2275"/>
                  <a:gd name="T61" fmla="*/ 1 h 475"/>
                  <a:gd name="T62" fmla="*/ 40 w 2275"/>
                  <a:gd name="T63" fmla="*/ 0 h 475"/>
                  <a:gd name="T64" fmla="*/ 46 w 2275"/>
                  <a:gd name="T65" fmla="*/ 1 h 475"/>
                  <a:gd name="T66" fmla="*/ 51 w 2275"/>
                  <a:gd name="T67" fmla="*/ 1 h 475"/>
                  <a:gd name="T68" fmla="*/ 57 w 2275"/>
                  <a:gd name="T69" fmla="*/ 2 h 475"/>
                  <a:gd name="T70" fmla="*/ 64 w 2275"/>
                  <a:gd name="T71" fmla="*/ 3 h 475"/>
                  <a:gd name="T72" fmla="*/ 70 w 2275"/>
                  <a:gd name="T73" fmla="*/ 4 h 475"/>
                  <a:gd name="T74" fmla="*/ 73 w 2275"/>
                  <a:gd name="T75" fmla="*/ 6 h 475"/>
                  <a:gd name="T76" fmla="*/ 77 w 2275"/>
                  <a:gd name="T77" fmla="*/ 6 h 475"/>
                  <a:gd name="T78" fmla="*/ 79 w 2275"/>
                  <a:gd name="T79" fmla="*/ 6 h 475"/>
                  <a:gd name="T80" fmla="*/ 81 w 2275"/>
                  <a:gd name="T81" fmla="*/ 5 h 475"/>
                  <a:gd name="T82" fmla="*/ 82 w 2275"/>
                  <a:gd name="T83" fmla="*/ 5 h 475"/>
                  <a:gd name="T84" fmla="*/ 83 w 2275"/>
                  <a:gd name="T85" fmla="*/ 5 h 4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75" h="475">
                    <a:moveTo>
                      <a:pt x="2275" y="132"/>
                    </a:moveTo>
                    <a:lnTo>
                      <a:pt x="2271" y="168"/>
                    </a:lnTo>
                    <a:lnTo>
                      <a:pt x="2266" y="184"/>
                    </a:lnTo>
                    <a:lnTo>
                      <a:pt x="2260" y="195"/>
                    </a:lnTo>
                    <a:lnTo>
                      <a:pt x="2252" y="204"/>
                    </a:lnTo>
                    <a:lnTo>
                      <a:pt x="2242" y="212"/>
                    </a:lnTo>
                    <a:lnTo>
                      <a:pt x="2230" y="219"/>
                    </a:lnTo>
                    <a:lnTo>
                      <a:pt x="2216" y="226"/>
                    </a:lnTo>
                    <a:lnTo>
                      <a:pt x="2200" y="234"/>
                    </a:lnTo>
                    <a:lnTo>
                      <a:pt x="2181" y="244"/>
                    </a:lnTo>
                    <a:lnTo>
                      <a:pt x="2160" y="258"/>
                    </a:lnTo>
                    <a:lnTo>
                      <a:pt x="2137" y="279"/>
                    </a:lnTo>
                    <a:lnTo>
                      <a:pt x="2110" y="308"/>
                    </a:lnTo>
                    <a:lnTo>
                      <a:pt x="2081" y="345"/>
                    </a:lnTo>
                    <a:lnTo>
                      <a:pt x="2050" y="386"/>
                    </a:lnTo>
                    <a:lnTo>
                      <a:pt x="2017" y="418"/>
                    </a:lnTo>
                    <a:lnTo>
                      <a:pt x="1985" y="432"/>
                    </a:lnTo>
                    <a:lnTo>
                      <a:pt x="1950" y="442"/>
                    </a:lnTo>
                    <a:lnTo>
                      <a:pt x="1915" y="452"/>
                    </a:lnTo>
                    <a:lnTo>
                      <a:pt x="1879" y="461"/>
                    </a:lnTo>
                    <a:lnTo>
                      <a:pt x="1847" y="469"/>
                    </a:lnTo>
                    <a:lnTo>
                      <a:pt x="1818" y="474"/>
                    </a:lnTo>
                    <a:lnTo>
                      <a:pt x="1793" y="475"/>
                    </a:lnTo>
                    <a:lnTo>
                      <a:pt x="1768" y="471"/>
                    </a:lnTo>
                    <a:lnTo>
                      <a:pt x="1739" y="465"/>
                    </a:lnTo>
                    <a:lnTo>
                      <a:pt x="1705" y="460"/>
                    </a:lnTo>
                    <a:lnTo>
                      <a:pt x="1662" y="460"/>
                    </a:lnTo>
                    <a:lnTo>
                      <a:pt x="1617" y="460"/>
                    </a:lnTo>
                    <a:lnTo>
                      <a:pt x="1569" y="459"/>
                    </a:lnTo>
                    <a:lnTo>
                      <a:pt x="1520" y="455"/>
                    </a:lnTo>
                    <a:lnTo>
                      <a:pt x="1469" y="449"/>
                    </a:lnTo>
                    <a:lnTo>
                      <a:pt x="1415" y="438"/>
                    </a:lnTo>
                    <a:lnTo>
                      <a:pt x="1359" y="425"/>
                    </a:lnTo>
                    <a:lnTo>
                      <a:pt x="1303" y="410"/>
                    </a:lnTo>
                    <a:lnTo>
                      <a:pt x="1245" y="394"/>
                    </a:lnTo>
                    <a:lnTo>
                      <a:pt x="1187" y="378"/>
                    </a:lnTo>
                    <a:lnTo>
                      <a:pt x="1129" y="363"/>
                    </a:lnTo>
                    <a:lnTo>
                      <a:pt x="1071" y="347"/>
                    </a:lnTo>
                    <a:lnTo>
                      <a:pt x="1012" y="332"/>
                    </a:lnTo>
                    <a:lnTo>
                      <a:pt x="954" y="317"/>
                    </a:lnTo>
                    <a:lnTo>
                      <a:pt x="896" y="302"/>
                    </a:lnTo>
                    <a:lnTo>
                      <a:pt x="836" y="289"/>
                    </a:lnTo>
                    <a:lnTo>
                      <a:pt x="777" y="277"/>
                    </a:lnTo>
                    <a:lnTo>
                      <a:pt x="717" y="265"/>
                    </a:lnTo>
                    <a:lnTo>
                      <a:pt x="659" y="253"/>
                    </a:lnTo>
                    <a:lnTo>
                      <a:pt x="602" y="241"/>
                    </a:lnTo>
                    <a:lnTo>
                      <a:pt x="547" y="230"/>
                    </a:lnTo>
                    <a:lnTo>
                      <a:pt x="493" y="219"/>
                    </a:lnTo>
                    <a:lnTo>
                      <a:pt x="442" y="207"/>
                    </a:lnTo>
                    <a:lnTo>
                      <a:pt x="393" y="197"/>
                    </a:lnTo>
                    <a:lnTo>
                      <a:pt x="347" y="187"/>
                    </a:lnTo>
                    <a:lnTo>
                      <a:pt x="303" y="177"/>
                    </a:lnTo>
                    <a:lnTo>
                      <a:pt x="262" y="168"/>
                    </a:lnTo>
                    <a:lnTo>
                      <a:pt x="223" y="160"/>
                    </a:lnTo>
                    <a:lnTo>
                      <a:pt x="187" y="152"/>
                    </a:lnTo>
                    <a:lnTo>
                      <a:pt x="154" y="146"/>
                    </a:lnTo>
                    <a:lnTo>
                      <a:pt x="124" y="140"/>
                    </a:lnTo>
                    <a:lnTo>
                      <a:pt x="97" y="135"/>
                    </a:lnTo>
                    <a:lnTo>
                      <a:pt x="73" y="130"/>
                    </a:lnTo>
                    <a:lnTo>
                      <a:pt x="52" y="126"/>
                    </a:lnTo>
                    <a:lnTo>
                      <a:pt x="35" y="123"/>
                    </a:lnTo>
                    <a:lnTo>
                      <a:pt x="21" y="121"/>
                    </a:lnTo>
                    <a:lnTo>
                      <a:pt x="11" y="119"/>
                    </a:lnTo>
                    <a:lnTo>
                      <a:pt x="3" y="118"/>
                    </a:lnTo>
                    <a:lnTo>
                      <a:pt x="0" y="117"/>
                    </a:lnTo>
                    <a:lnTo>
                      <a:pt x="0" y="102"/>
                    </a:lnTo>
                    <a:lnTo>
                      <a:pt x="3" y="103"/>
                    </a:lnTo>
                    <a:lnTo>
                      <a:pt x="10" y="104"/>
                    </a:lnTo>
                    <a:lnTo>
                      <a:pt x="21" y="106"/>
                    </a:lnTo>
                    <a:lnTo>
                      <a:pt x="35" y="108"/>
                    </a:lnTo>
                    <a:lnTo>
                      <a:pt x="52" y="112"/>
                    </a:lnTo>
                    <a:lnTo>
                      <a:pt x="73" y="115"/>
                    </a:lnTo>
                    <a:lnTo>
                      <a:pt x="97" y="118"/>
                    </a:lnTo>
                    <a:lnTo>
                      <a:pt x="123" y="121"/>
                    </a:lnTo>
                    <a:lnTo>
                      <a:pt x="153" y="124"/>
                    </a:lnTo>
                    <a:lnTo>
                      <a:pt x="186" y="126"/>
                    </a:lnTo>
                    <a:lnTo>
                      <a:pt x="222" y="127"/>
                    </a:lnTo>
                    <a:lnTo>
                      <a:pt x="260" y="126"/>
                    </a:lnTo>
                    <a:lnTo>
                      <a:pt x="300" y="123"/>
                    </a:lnTo>
                    <a:lnTo>
                      <a:pt x="343" y="118"/>
                    </a:lnTo>
                    <a:lnTo>
                      <a:pt x="387" y="112"/>
                    </a:lnTo>
                    <a:lnTo>
                      <a:pt x="432" y="103"/>
                    </a:lnTo>
                    <a:lnTo>
                      <a:pt x="479" y="93"/>
                    </a:lnTo>
                    <a:lnTo>
                      <a:pt x="526" y="82"/>
                    </a:lnTo>
                    <a:lnTo>
                      <a:pt x="574" y="71"/>
                    </a:lnTo>
                    <a:lnTo>
                      <a:pt x="621" y="60"/>
                    </a:lnTo>
                    <a:lnTo>
                      <a:pt x="668" y="49"/>
                    </a:lnTo>
                    <a:lnTo>
                      <a:pt x="715" y="39"/>
                    </a:lnTo>
                    <a:lnTo>
                      <a:pt x="763" y="31"/>
                    </a:lnTo>
                    <a:lnTo>
                      <a:pt x="811" y="23"/>
                    </a:lnTo>
                    <a:lnTo>
                      <a:pt x="860" y="16"/>
                    </a:lnTo>
                    <a:lnTo>
                      <a:pt x="909" y="10"/>
                    </a:lnTo>
                    <a:lnTo>
                      <a:pt x="960" y="5"/>
                    </a:lnTo>
                    <a:lnTo>
                      <a:pt x="1010" y="2"/>
                    </a:lnTo>
                    <a:lnTo>
                      <a:pt x="1061" y="0"/>
                    </a:lnTo>
                    <a:lnTo>
                      <a:pt x="1112" y="0"/>
                    </a:lnTo>
                    <a:lnTo>
                      <a:pt x="1162" y="2"/>
                    </a:lnTo>
                    <a:lnTo>
                      <a:pt x="1213" y="5"/>
                    </a:lnTo>
                    <a:lnTo>
                      <a:pt x="1264" y="9"/>
                    </a:lnTo>
                    <a:lnTo>
                      <a:pt x="1314" y="16"/>
                    </a:lnTo>
                    <a:lnTo>
                      <a:pt x="1364" y="23"/>
                    </a:lnTo>
                    <a:lnTo>
                      <a:pt x="1414" y="33"/>
                    </a:lnTo>
                    <a:lnTo>
                      <a:pt x="1463" y="43"/>
                    </a:lnTo>
                    <a:lnTo>
                      <a:pt x="1511" y="55"/>
                    </a:lnTo>
                    <a:lnTo>
                      <a:pt x="1560" y="66"/>
                    </a:lnTo>
                    <a:lnTo>
                      <a:pt x="1617" y="72"/>
                    </a:lnTo>
                    <a:lnTo>
                      <a:pt x="1679" y="74"/>
                    </a:lnTo>
                    <a:lnTo>
                      <a:pt x="1744" y="78"/>
                    </a:lnTo>
                    <a:lnTo>
                      <a:pt x="1806" y="88"/>
                    </a:lnTo>
                    <a:lnTo>
                      <a:pt x="1861" y="101"/>
                    </a:lnTo>
                    <a:lnTo>
                      <a:pt x="1908" y="116"/>
                    </a:lnTo>
                    <a:lnTo>
                      <a:pt x="1946" y="130"/>
                    </a:lnTo>
                    <a:lnTo>
                      <a:pt x="1980" y="143"/>
                    </a:lnTo>
                    <a:lnTo>
                      <a:pt x="2012" y="154"/>
                    </a:lnTo>
                    <a:lnTo>
                      <a:pt x="2042" y="162"/>
                    </a:lnTo>
                    <a:lnTo>
                      <a:pt x="2071" y="167"/>
                    </a:lnTo>
                    <a:lnTo>
                      <a:pt x="2098" y="169"/>
                    </a:lnTo>
                    <a:lnTo>
                      <a:pt x="2124" y="168"/>
                    </a:lnTo>
                    <a:lnTo>
                      <a:pt x="2148" y="165"/>
                    </a:lnTo>
                    <a:lnTo>
                      <a:pt x="2170" y="160"/>
                    </a:lnTo>
                    <a:lnTo>
                      <a:pt x="2190" y="153"/>
                    </a:lnTo>
                    <a:lnTo>
                      <a:pt x="2208" y="146"/>
                    </a:lnTo>
                    <a:lnTo>
                      <a:pt x="2224" y="139"/>
                    </a:lnTo>
                    <a:lnTo>
                      <a:pt x="2238" y="133"/>
                    </a:lnTo>
                    <a:lnTo>
                      <a:pt x="2250" y="128"/>
                    </a:lnTo>
                    <a:lnTo>
                      <a:pt x="2260" y="124"/>
                    </a:lnTo>
                    <a:lnTo>
                      <a:pt x="2267" y="123"/>
                    </a:lnTo>
                    <a:lnTo>
                      <a:pt x="2272" y="124"/>
                    </a:lnTo>
                    <a:lnTo>
                      <a:pt x="2275" y="128"/>
                    </a:lnTo>
                    <a:lnTo>
                      <a:pt x="2275" y="135"/>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27" name="Freeform 19"/>
              <p:cNvSpPr>
                <a:spLocks/>
              </p:cNvSpPr>
              <p:nvPr/>
            </p:nvSpPr>
            <p:spPr bwMode="auto">
              <a:xfrm flipV="1">
                <a:off x="-2872" y="1330"/>
                <a:ext cx="1315" cy="210"/>
              </a:xfrm>
              <a:custGeom>
                <a:avLst/>
                <a:gdLst>
                  <a:gd name="T0" fmla="*/ 84 w 2283"/>
                  <a:gd name="T1" fmla="*/ 3 h 364"/>
                  <a:gd name="T2" fmla="*/ 84 w 2283"/>
                  <a:gd name="T3" fmla="*/ 3 h 364"/>
                  <a:gd name="T4" fmla="*/ 84 w 2283"/>
                  <a:gd name="T5" fmla="*/ 4 h 364"/>
                  <a:gd name="T6" fmla="*/ 82 w 2283"/>
                  <a:gd name="T7" fmla="*/ 5 h 364"/>
                  <a:gd name="T8" fmla="*/ 82 w 2283"/>
                  <a:gd name="T9" fmla="*/ 5 h 364"/>
                  <a:gd name="T10" fmla="*/ 81 w 2283"/>
                  <a:gd name="T11" fmla="*/ 6 h 364"/>
                  <a:gd name="T12" fmla="*/ 80 w 2283"/>
                  <a:gd name="T13" fmla="*/ 7 h 364"/>
                  <a:gd name="T14" fmla="*/ 79 w 2283"/>
                  <a:gd name="T15" fmla="*/ 8 h 364"/>
                  <a:gd name="T16" fmla="*/ 78 w 2283"/>
                  <a:gd name="T17" fmla="*/ 10 h 364"/>
                  <a:gd name="T18" fmla="*/ 76 w 2283"/>
                  <a:gd name="T19" fmla="*/ 12 h 364"/>
                  <a:gd name="T20" fmla="*/ 75 w 2283"/>
                  <a:gd name="T21" fmla="*/ 13 h 364"/>
                  <a:gd name="T22" fmla="*/ 75 w 2283"/>
                  <a:gd name="T23" fmla="*/ 13 h 364"/>
                  <a:gd name="T24" fmla="*/ 73 w 2283"/>
                  <a:gd name="T25" fmla="*/ 13 h 364"/>
                  <a:gd name="T26" fmla="*/ 71 w 2283"/>
                  <a:gd name="T27" fmla="*/ 13 h 364"/>
                  <a:gd name="T28" fmla="*/ 70 w 2283"/>
                  <a:gd name="T29" fmla="*/ 11 h 364"/>
                  <a:gd name="T30" fmla="*/ 69 w 2283"/>
                  <a:gd name="T31" fmla="*/ 9 h 364"/>
                  <a:gd name="T32" fmla="*/ 67 w 2283"/>
                  <a:gd name="T33" fmla="*/ 7 h 364"/>
                  <a:gd name="T34" fmla="*/ 65 w 2283"/>
                  <a:gd name="T35" fmla="*/ 6 h 364"/>
                  <a:gd name="T36" fmla="*/ 63 w 2283"/>
                  <a:gd name="T37" fmla="*/ 5 h 364"/>
                  <a:gd name="T38" fmla="*/ 60 w 2283"/>
                  <a:gd name="T39" fmla="*/ 4 h 364"/>
                  <a:gd name="T40" fmla="*/ 58 w 2283"/>
                  <a:gd name="T41" fmla="*/ 3 h 364"/>
                  <a:gd name="T42" fmla="*/ 54 w 2283"/>
                  <a:gd name="T43" fmla="*/ 3 h 364"/>
                  <a:gd name="T44" fmla="*/ 51 w 2283"/>
                  <a:gd name="T45" fmla="*/ 2 h 364"/>
                  <a:gd name="T46" fmla="*/ 48 w 2283"/>
                  <a:gd name="T47" fmla="*/ 2 h 364"/>
                  <a:gd name="T48" fmla="*/ 45 w 2283"/>
                  <a:gd name="T49" fmla="*/ 1 h 364"/>
                  <a:gd name="T50" fmla="*/ 42 w 2283"/>
                  <a:gd name="T51" fmla="*/ 1 h 364"/>
                  <a:gd name="T52" fmla="*/ 39 w 2283"/>
                  <a:gd name="T53" fmla="*/ 1 h 364"/>
                  <a:gd name="T54" fmla="*/ 35 w 2283"/>
                  <a:gd name="T55" fmla="*/ 1 h 364"/>
                  <a:gd name="T56" fmla="*/ 32 w 2283"/>
                  <a:gd name="T57" fmla="*/ 1 h 364"/>
                  <a:gd name="T58" fmla="*/ 28 w 2283"/>
                  <a:gd name="T59" fmla="*/ 2 h 364"/>
                  <a:gd name="T60" fmla="*/ 25 w 2283"/>
                  <a:gd name="T61" fmla="*/ 2 h 364"/>
                  <a:gd name="T62" fmla="*/ 22 w 2283"/>
                  <a:gd name="T63" fmla="*/ 2 h 364"/>
                  <a:gd name="T64" fmla="*/ 20 w 2283"/>
                  <a:gd name="T65" fmla="*/ 1 h 364"/>
                  <a:gd name="T66" fmla="*/ 18 w 2283"/>
                  <a:gd name="T67" fmla="*/ 1 h 364"/>
                  <a:gd name="T68" fmla="*/ 16 w 2283"/>
                  <a:gd name="T69" fmla="*/ 1 h 364"/>
                  <a:gd name="T70" fmla="*/ 14 w 2283"/>
                  <a:gd name="T71" fmla="*/ 1 h 364"/>
                  <a:gd name="T72" fmla="*/ 12 w 2283"/>
                  <a:gd name="T73" fmla="*/ 1 h 364"/>
                  <a:gd name="T74" fmla="*/ 10 w 2283"/>
                  <a:gd name="T75" fmla="*/ 0 h 364"/>
                  <a:gd name="T76" fmla="*/ 8 w 2283"/>
                  <a:gd name="T77" fmla="*/ 1 h 364"/>
                  <a:gd name="T78" fmla="*/ 6 w 2283"/>
                  <a:gd name="T79" fmla="*/ 1 h 364"/>
                  <a:gd name="T80" fmla="*/ 3 w 2283"/>
                  <a:gd name="T81" fmla="*/ 1 h 364"/>
                  <a:gd name="T82" fmla="*/ 2 w 2283"/>
                  <a:gd name="T83" fmla="*/ 2 h 364"/>
                  <a:gd name="T84" fmla="*/ 1 w 2283"/>
                  <a:gd name="T85" fmla="*/ 2 h 3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83" h="364">
                    <a:moveTo>
                      <a:pt x="2277" y="85"/>
                    </a:moveTo>
                    <a:lnTo>
                      <a:pt x="2281" y="85"/>
                    </a:lnTo>
                    <a:lnTo>
                      <a:pt x="2282" y="86"/>
                    </a:lnTo>
                    <a:lnTo>
                      <a:pt x="2283" y="88"/>
                    </a:lnTo>
                    <a:lnTo>
                      <a:pt x="2283" y="91"/>
                    </a:lnTo>
                    <a:lnTo>
                      <a:pt x="2283" y="94"/>
                    </a:lnTo>
                    <a:lnTo>
                      <a:pt x="2281" y="98"/>
                    </a:lnTo>
                    <a:lnTo>
                      <a:pt x="2279" y="102"/>
                    </a:lnTo>
                    <a:lnTo>
                      <a:pt x="2276" y="107"/>
                    </a:lnTo>
                    <a:lnTo>
                      <a:pt x="2272" y="113"/>
                    </a:lnTo>
                    <a:lnTo>
                      <a:pt x="2268" y="119"/>
                    </a:lnTo>
                    <a:lnTo>
                      <a:pt x="2263" y="126"/>
                    </a:lnTo>
                    <a:lnTo>
                      <a:pt x="2257" y="133"/>
                    </a:lnTo>
                    <a:lnTo>
                      <a:pt x="2251" y="140"/>
                    </a:lnTo>
                    <a:lnTo>
                      <a:pt x="2244" y="147"/>
                    </a:lnTo>
                    <a:lnTo>
                      <a:pt x="2237" y="155"/>
                    </a:lnTo>
                    <a:lnTo>
                      <a:pt x="2229" y="163"/>
                    </a:lnTo>
                    <a:lnTo>
                      <a:pt x="2221" y="171"/>
                    </a:lnTo>
                    <a:lnTo>
                      <a:pt x="2212" y="179"/>
                    </a:lnTo>
                    <a:lnTo>
                      <a:pt x="2203" y="187"/>
                    </a:lnTo>
                    <a:lnTo>
                      <a:pt x="2193" y="195"/>
                    </a:lnTo>
                    <a:lnTo>
                      <a:pt x="2184" y="204"/>
                    </a:lnTo>
                    <a:lnTo>
                      <a:pt x="2173" y="212"/>
                    </a:lnTo>
                    <a:lnTo>
                      <a:pt x="2163" y="222"/>
                    </a:lnTo>
                    <a:lnTo>
                      <a:pt x="2152" y="232"/>
                    </a:lnTo>
                    <a:lnTo>
                      <a:pt x="2141" y="245"/>
                    </a:lnTo>
                    <a:lnTo>
                      <a:pt x="2129" y="260"/>
                    </a:lnTo>
                    <a:lnTo>
                      <a:pt x="2118" y="277"/>
                    </a:lnTo>
                    <a:lnTo>
                      <a:pt x="2106" y="297"/>
                    </a:lnTo>
                    <a:lnTo>
                      <a:pt x="2096" y="317"/>
                    </a:lnTo>
                    <a:lnTo>
                      <a:pt x="2087" y="335"/>
                    </a:lnTo>
                    <a:lnTo>
                      <a:pt x="2078" y="347"/>
                    </a:lnTo>
                    <a:lnTo>
                      <a:pt x="2071" y="352"/>
                    </a:lnTo>
                    <a:lnTo>
                      <a:pt x="2064" y="356"/>
                    </a:lnTo>
                    <a:lnTo>
                      <a:pt x="2053" y="359"/>
                    </a:lnTo>
                    <a:lnTo>
                      <a:pt x="2040" y="361"/>
                    </a:lnTo>
                    <a:lnTo>
                      <a:pt x="2023" y="363"/>
                    </a:lnTo>
                    <a:lnTo>
                      <a:pt x="2006" y="364"/>
                    </a:lnTo>
                    <a:lnTo>
                      <a:pt x="1990" y="362"/>
                    </a:lnTo>
                    <a:lnTo>
                      <a:pt x="1976" y="359"/>
                    </a:lnTo>
                    <a:lnTo>
                      <a:pt x="1963" y="353"/>
                    </a:lnTo>
                    <a:lnTo>
                      <a:pt x="1953" y="344"/>
                    </a:lnTo>
                    <a:lnTo>
                      <a:pt x="1942" y="332"/>
                    </a:lnTo>
                    <a:lnTo>
                      <a:pt x="1932" y="318"/>
                    </a:lnTo>
                    <a:lnTo>
                      <a:pt x="1921" y="301"/>
                    </a:lnTo>
                    <a:lnTo>
                      <a:pt x="1909" y="282"/>
                    </a:lnTo>
                    <a:lnTo>
                      <a:pt x="1896" y="262"/>
                    </a:lnTo>
                    <a:lnTo>
                      <a:pt x="1882" y="241"/>
                    </a:lnTo>
                    <a:lnTo>
                      <a:pt x="1866" y="222"/>
                    </a:lnTo>
                    <a:lnTo>
                      <a:pt x="1849" y="205"/>
                    </a:lnTo>
                    <a:lnTo>
                      <a:pt x="1832" y="190"/>
                    </a:lnTo>
                    <a:lnTo>
                      <a:pt x="1813" y="179"/>
                    </a:lnTo>
                    <a:lnTo>
                      <a:pt x="1795" y="171"/>
                    </a:lnTo>
                    <a:lnTo>
                      <a:pt x="1775" y="163"/>
                    </a:lnTo>
                    <a:lnTo>
                      <a:pt x="1755" y="155"/>
                    </a:lnTo>
                    <a:lnTo>
                      <a:pt x="1734" y="147"/>
                    </a:lnTo>
                    <a:lnTo>
                      <a:pt x="1713" y="140"/>
                    </a:lnTo>
                    <a:lnTo>
                      <a:pt x="1691" y="132"/>
                    </a:lnTo>
                    <a:lnTo>
                      <a:pt x="1668" y="125"/>
                    </a:lnTo>
                    <a:lnTo>
                      <a:pt x="1644" y="118"/>
                    </a:lnTo>
                    <a:lnTo>
                      <a:pt x="1620" y="111"/>
                    </a:lnTo>
                    <a:lnTo>
                      <a:pt x="1595" y="105"/>
                    </a:lnTo>
                    <a:lnTo>
                      <a:pt x="1570" y="99"/>
                    </a:lnTo>
                    <a:lnTo>
                      <a:pt x="1544" y="93"/>
                    </a:lnTo>
                    <a:lnTo>
                      <a:pt x="1517" y="87"/>
                    </a:lnTo>
                    <a:lnTo>
                      <a:pt x="1490" y="82"/>
                    </a:lnTo>
                    <a:lnTo>
                      <a:pt x="1462" y="77"/>
                    </a:lnTo>
                    <a:lnTo>
                      <a:pt x="1434" y="72"/>
                    </a:lnTo>
                    <a:lnTo>
                      <a:pt x="1406" y="68"/>
                    </a:lnTo>
                    <a:lnTo>
                      <a:pt x="1377" y="63"/>
                    </a:lnTo>
                    <a:lnTo>
                      <a:pt x="1348" y="58"/>
                    </a:lnTo>
                    <a:lnTo>
                      <a:pt x="1320" y="53"/>
                    </a:lnTo>
                    <a:lnTo>
                      <a:pt x="1291" y="48"/>
                    </a:lnTo>
                    <a:lnTo>
                      <a:pt x="1262" y="43"/>
                    </a:lnTo>
                    <a:lnTo>
                      <a:pt x="1234" y="38"/>
                    </a:lnTo>
                    <a:lnTo>
                      <a:pt x="1205" y="33"/>
                    </a:lnTo>
                    <a:lnTo>
                      <a:pt x="1176" y="28"/>
                    </a:lnTo>
                    <a:lnTo>
                      <a:pt x="1147" y="24"/>
                    </a:lnTo>
                    <a:lnTo>
                      <a:pt x="1117" y="20"/>
                    </a:lnTo>
                    <a:lnTo>
                      <a:pt x="1087" y="17"/>
                    </a:lnTo>
                    <a:lnTo>
                      <a:pt x="1056" y="16"/>
                    </a:lnTo>
                    <a:lnTo>
                      <a:pt x="1024" y="17"/>
                    </a:lnTo>
                    <a:lnTo>
                      <a:pt x="992" y="19"/>
                    </a:lnTo>
                    <a:lnTo>
                      <a:pt x="959" y="22"/>
                    </a:lnTo>
                    <a:lnTo>
                      <a:pt x="927" y="26"/>
                    </a:lnTo>
                    <a:lnTo>
                      <a:pt x="895" y="30"/>
                    </a:lnTo>
                    <a:lnTo>
                      <a:pt x="863" y="34"/>
                    </a:lnTo>
                    <a:lnTo>
                      <a:pt x="831" y="38"/>
                    </a:lnTo>
                    <a:lnTo>
                      <a:pt x="800" y="41"/>
                    </a:lnTo>
                    <a:lnTo>
                      <a:pt x="770" y="44"/>
                    </a:lnTo>
                    <a:lnTo>
                      <a:pt x="741" y="46"/>
                    </a:lnTo>
                    <a:lnTo>
                      <a:pt x="713" y="47"/>
                    </a:lnTo>
                    <a:lnTo>
                      <a:pt x="688" y="46"/>
                    </a:lnTo>
                    <a:lnTo>
                      <a:pt x="664" y="44"/>
                    </a:lnTo>
                    <a:lnTo>
                      <a:pt x="640" y="43"/>
                    </a:lnTo>
                    <a:lnTo>
                      <a:pt x="617" y="41"/>
                    </a:lnTo>
                    <a:lnTo>
                      <a:pt x="594" y="39"/>
                    </a:lnTo>
                    <a:lnTo>
                      <a:pt x="572" y="38"/>
                    </a:lnTo>
                    <a:lnTo>
                      <a:pt x="550" y="35"/>
                    </a:lnTo>
                    <a:lnTo>
                      <a:pt x="529" y="33"/>
                    </a:lnTo>
                    <a:lnTo>
                      <a:pt x="508" y="31"/>
                    </a:lnTo>
                    <a:lnTo>
                      <a:pt x="487" y="29"/>
                    </a:lnTo>
                    <a:lnTo>
                      <a:pt x="468" y="26"/>
                    </a:lnTo>
                    <a:lnTo>
                      <a:pt x="448" y="24"/>
                    </a:lnTo>
                    <a:lnTo>
                      <a:pt x="430" y="21"/>
                    </a:lnTo>
                    <a:lnTo>
                      <a:pt x="411" y="18"/>
                    </a:lnTo>
                    <a:lnTo>
                      <a:pt x="394" y="16"/>
                    </a:lnTo>
                    <a:lnTo>
                      <a:pt x="377" y="13"/>
                    </a:lnTo>
                    <a:lnTo>
                      <a:pt x="361" y="10"/>
                    </a:lnTo>
                    <a:lnTo>
                      <a:pt x="345" y="7"/>
                    </a:lnTo>
                    <a:lnTo>
                      <a:pt x="330" y="5"/>
                    </a:lnTo>
                    <a:lnTo>
                      <a:pt x="316" y="2"/>
                    </a:lnTo>
                    <a:lnTo>
                      <a:pt x="302" y="0"/>
                    </a:lnTo>
                    <a:lnTo>
                      <a:pt x="283" y="0"/>
                    </a:lnTo>
                    <a:lnTo>
                      <a:pt x="260" y="4"/>
                    </a:lnTo>
                    <a:lnTo>
                      <a:pt x="237" y="7"/>
                    </a:lnTo>
                    <a:lnTo>
                      <a:pt x="215" y="10"/>
                    </a:lnTo>
                    <a:lnTo>
                      <a:pt x="194" y="14"/>
                    </a:lnTo>
                    <a:lnTo>
                      <a:pt x="173" y="18"/>
                    </a:lnTo>
                    <a:lnTo>
                      <a:pt x="153" y="22"/>
                    </a:lnTo>
                    <a:lnTo>
                      <a:pt x="134" y="26"/>
                    </a:lnTo>
                    <a:lnTo>
                      <a:pt x="116" y="30"/>
                    </a:lnTo>
                    <a:lnTo>
                      <a:pt x="99" y="35"/>
                    </a:lnTo>
                    <a:lnTo>
                      <a:pt x="82" y="39"/>
                    </a:lnTo>
                    <a:lnTo>
                      <a:pt x="66" y="44"/>
                    </a:lnTo>
                    <a:lnTo>
                      <a:pt x="51" y="49"/>
                    </a:lnTo>
                    <a:lnTo>
                      <a:pt x="37" y="54"/>
                    </a:lnTo>
                    <a:lnTo>
                      <a:pt x="24" y="59"/>
                    </a:lnTo>
                    <a:lnTo>
                      <a:pt x="12" y="64"/>
                    </a:lnTo>
                    <a:lnTo>
                      <a:pt x="0" y="70"/>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28" name="Freeform 20"/>
              <p:cNvSpPr>
                <a:spLocks/>
              </p:cNvSpPr>
              <p:nvPr/>
            </p:nvSpPr>
            <p:spPr bwMode="auto">
              <a:xfrm flipV="1">
                <a:off x="-2907" y="1270"/>
                <a:ext cx="1346" cy="230"/>
              </a:xfrm>
              <a:custGeom>
                <a:avLst/>
                <a:gdLst>
                  <a:gd name="T0" fmla="*/ 85 w 2338"/>
                  <a:gd name="T1" fmla="*/ 1 h 398"/>
                  <a:gd name="T2" fmla="*/ 84 w 2338"/>
                  <a:gd name="T3" fmla="*/ 1 h 398"/>
                  <a:gd name="T4" fmla="*/ 84 w 2338"/>
                  <a:gd name="T5" fmla="*/ 2 h 398"/>
                  <a:gd name="T6" fmla="*/ 83 w 2338"/>
                  <a:gd name="T7" fmla="*/ 2 h 398"/>
                  <a:gd name="T8" fmla="*/ 82 w 2338"/>
                  <a:gd name="T9" fmla="*/ 3 h 398"/>
                  <a:gd name="T10" fmla="*/ 81 w 2338"/>
                  <a:gd name="T11" fmla="*/ 4 h 398"/>
                  <a:gd name="T12" fmla="*/ 80 w 2338"/>
                  <a:gd name="T13" fmla="*/ 5 h 398"/>
                  <a:gd name="T14" fmla="*/ 78 w 2338"/>
                  <a:gd name="T15" fmla="*/ 6 h 398"/>
                  <a:gd name="T16" fmla="*/ 77 w 2338"/>
                  <a:gd name="T17" fmla="*/ 7 h 398"/>
                  <a:gd name="T18" fmla="*/ 75 w 2338"/>
                  <a:gd name="T19" fmla="*/ 9 h 398"/>
                  <a:gd name="T20" fmla="*/ 71 w 2338"/>
                  <a:gd name="T21" fmla="*/ 10 h 398"/>
                  <a:gd name="T22" fmla="*/ 69 w 2338"/>
                  <a:gd name="T23" fmla="*/ 10 h 398"/>
                  <a:gd name="T24" fmla="*/ 67 w 2338"/>
                  <a:gd name="T25" fmla="*/ 11 h 398"/>
                  <a:gd name="T26" fmla="*/ 65 w 2338"/>
                  <a:gd name="T27" fmla="*/ 12 h 398"/>
                  <a:gd name="T28" fmla="*/ 62 w 2338"/>
                  <a:gd name="T29" fmla="*/ 13 h 398"/>
                  <a:gd name="T30" fmla="*/ 60 w 2338"/>
                  <a:gd name="T31" fmla="*/ 14 h 398"/>
                  <a:gd name="T32" fmla="*/ 58 w 2338"/>
                  <a:gd name="T33" fmla="*/ 14 h 398"/>
                  <a:gd name="T34" fmla="*/ 55 w 2338"/>
                  <a:gd name="T35" fmla="*/ 14 h 398"/>
                  <a:gd name="T36" fmla="*/ 51 w 2338"/>
                  <a:gd name="T37" fmla="*/ 14 h 398"/>
                  <a:gd name="T38" fmla="*/ 48 w 2338"/>
                  <a:gd name="T39" fmla="*/ 14 h 398"/>
                  <a:gd name="T40" fmla="*/ 45 w 2338"/>
                  <a:gd name="T41" fmla="*/ 14 h 398"/>
                  <a:gd name="T42" fmla="*/ 43 w 2338"/>
                  <a:gd name="T43" fmla="*/ 14 h 398"/>
                  <a:gd name="T44" fmla="*/ 40 w 2338"/>
                  <a:gd name="T45" fmla="*/ 13 h 398"/>
                  <a:gd name="T46" fmla="*/ 37 w 2338"/>
                  <a:gd name="T47" fmla="*/ 13 h 398"/>
                  <a:gd name="T48" fmla="*/ 34 w 2338"/>
                  <a:gd name="T49" fmla="*/ 12 h 398"/>
                  <a:gd name="T50" fmla="*/ 31 w 2338"/>
                  <a:gd name="T51" fmla="*/ 12 h 398"/>
                  <a:gd name="T52" fmla="*/ 28 w 2338"/>
                  <a:gd name="T53" fmla="*/ 11 h 398"/>
                  <a:gd name="T54" fmla="*/ 25 w 2338"/>
                  <a:gd name="T55" fmla="*/ 10 h 398"/>
                  <a:gd name="T56" fmla="*/ 22 w 2338"/>
                  <a:gd name="T57" fmla="*/ 9 h 398"/>
                  <a:gd name="T58" fmla="*/ 20 w 2338"/>
                  <a:gd name="T59" fmla="*/ 8 h 398"/>
                  <a:gd name="T60" fmla="*/ 17 w 2338"/>
                  <a:gd name="T61" fmla="*/ 7 h 398"/>
                  <a:gd name="T62" fmla="*/ 14 w 2338"/>
                  <a:gd name="T63" fmla="*/ 6 h 398"/>
                  <a:gd name="T64" fmla="*/ 11 w 2338"/>
                  <a:gd name="T65" fmla="*/ 6 h 398"/>
                  <a:gd name="T66" fmla="*/ 8 w 2338"/>
                  <a:gd name="T67" fmla="*/ 5 h 398"/>
                  <a:gd name="T68" fmla="*/ 6 w 2338"/>
                  <a:gd name="T69" fmla="*/ 5 h 398"/>
                  <a:gd name="T70" fmla="*/ 4 w 2338"/>
                  <a:gd name="T71" fmla="*/ 5 h 398"/>
                  <a:gd name="T72" fmla="*/ 2 w 2338"/>
                  <a:gd name="T73" fmla="*/ 4 h 398"/>
                  <a:gd name="T74" fmla="*/ 1 w 2338"/>
                  <a:gd name="T75" fmla="*/ 4 h 398"/>
                  <a:gd name="T76" fmla="*/ 1 w 2338"/>
                  <a:gd name="T77" fmla="*/ 3 h 398"/>
                  <a:gd name="T78" fmla="*/ 0 w 2338"/>
                  <a:gd name="T79" fmla="*/ 2 h 398"/>
                  <a:gd name="T80" fmla="*/ 1 w 2338"/>
                  <a:gd name="T81" fmla="*/ 2 h 398"/>
                  <a:gd name="T82" fmla="*/ 1 w 2338"/>
                  <a:gd name="T83" fmla="*/ 1 h 398"/>
                  <a:gd name="T84" fmla="*/ 2 w 2338"/>
                  <a:gd name="T85" fmla="*/ 1 h 3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38" h="398">
                    <a:moveTo>
                      <a:pt x="2338" y="15"/>
                    </a:moveTo>
                    <a:lnTo>
                      <a:pt x="2334" y="16"/>
                    </a:lnTo>
                    <a:lnTo>
                      <a:pt x="2331" y="17"/>
                    </a:lnTo>
                    <a:lnTo>
                      <a:pt x="2327" y="19"/>
                    </a:lnTo>
                    <a:lnTo>
                      <a:pt x="2323" y="21"/>
                    </a:lnTo>
                    <a:lnTo>
                      <a:pt x="2318" y="24"/>
                    </a:lnTo>
                    <a:lnTo>
                      <a:pt x="2313" y="28"/>
                    </a:lnTo>
                    <a:lnTo>
                      <a:pt x="2308" y="33"/>
                    </a:lnTo>
                    <a:lnTo>
                      <a:pt x="2302" y="38"/>
                    </a:lnTo>
                    <a:lnTo>
                      <a:pt x="2296" y="43"/>
                    </a:lnTo>
                    <a:lnTo>
                      <a:pt x="2289" y="50"/>
                    </a:lnTo>
                    <a:lnTo>
                      <a:pt x="2282" y="56"/>
                    </a:lnTo>
                    <a:lnTo>
                      <a:pt x="2275" y="63"/>
                    </a:lnTo>
                    <a:lnTo>
                      <a:pt x="2267" y="70"/>
                    </a:lnTo>
                    <a:lnTo>
                      <a:pt x="2258" y="78"/>
                    </a:lnTo>
                    <a:lnTo>
                      <a:pt x="2249" y="85"/>
                    </a:lnTo>
                    <a:lnTo>
                      <a:pt x="2239" y="93"/>
                    </a:lnTo>
                    <a:lnTo>
                      <a:pt x="2229" y="101"/>
                    </a:lnTo>
                    <a:lnTo>
                      <a:pt x="2218" y="109"/>
                    </a:lnTo>
                    <a:lnTo>
                      <a:pt x="2207" y="117"/>
                    </a:lnTo>
                    <a:lnTo>
                      <a:pt x="2195" y="125"/>
                    </a:lnTo>
                    <a:lnTo>
                      <a:pt x="2182" y="133"/>
                    </a:lnTo>
                    <a:lnTo>
                      <a:pt x="2169" y="142"/>
                    </a:lnTo>
                    <a:lnTo>
                      <a:pt x="2154" y="151"/>
                    </a:lnTo>
                    <a:lnTo>
                      <a:pt x="2139" y="162"/>
                    </a:lnTo>
                    <a:lnTo>
                      <a:pt x="2123" y="174"/>
                    </a:lnTo>
                    <a:lnTo>
                      <a:pt x="2106" y="189"/>
                    </a:lnTo>
                    <a:lnTo>
                      <a:pt x="2087" y="206"/>
                    </a:lnTo>
                    <a:lnTo>
                      <a:pt x="2067" y="225"/>
                    </a:lnTo>
                    <a:lnTo>
                      <a:pt x="2045" y="245"/>
                    </a:lnTo>
                    <a:lnTo>
                      <a:pt x="2021" y="262"/>
                    </a:lnTo>
                    <a:lnTo>
                      <a:pt x="1996" y="273"/>
                    </a:lnTo>
                    <a:lnTo>
                      <a:pt x="1971" y="278"/>
                    </a:lnTo>
                    <a:lnTo>
                      <a:pt x="1946" y="281"/>
                    </a:lnTo>
                    <a:lnTo>
                      <a:pt x="1923" y="283"/>
                    </a:lnTo>
                    <a:lnTo>
                      <a:pt x="1901" y="285"/>
                    </a:lnTo>
                    <a:lnTo>
                      <a:pt x="1882" y="287"/>
                    </a:lnTo>
                    <a:lnTo>
                      <a:pt x="1863" y="289"/>
                    </a:lnTo>
                    <a:lnTo>
                      <a:pt x="1844" y="293"/>
                    </a:lnTo>
                    <a:lnTo>
                      <a:pt x="1823" y="297"/>
                    </a:lnTo>
                    <a:lnTo>
                      <a:pt x="1802" y="303"/>
                    </a:lnTo>
                    <a:lnTo>
                      <a:pt x="1779" y="310"/>
                    </a:lnTo>
                    <a:lnTo>
                      <a:pt x="1757" y="319"/>
                    </a:lnTo>
                    <a:lnTo>
                      <a:pt x="1735" y="329"/>
                    </a:lnTo>
                    <a:lnTo>
                      <a:pt x="1713" y="340"/>
                    </a:lnTo>
                    <a:lnTo>
                      <a:pt x="1692" y="351"/>
                    </a:lnTo>
                    <a:lnTo>
                      <a:pt x="1671" y="362"/>
                    </a:lnTo>
                    <a:lnTo>
                      <a:pt x="1650" y="372"/>
                    </a:lnTo>
                    <a:lnTo>
                      <a:pt x="1628" y="381"/>
                    </a:lnTo>
                    <a:lnTo>
                      <a:pt x="1606" y="388"/>
                    </a:lnTo>
                    <a:lnTo>
                      <a:pt x="1581" y="393"/>
                    </a:lnTo>
                    <a:lnTo>
                      <a:pt x="1555" y="396"/>
                    </a:lnTo>
                    <a:lnTo>
                      <a:pt x="1527" y="397"/>
                    </a:lnTo>
                    <a:lnTo>
                      <a:pt x="1500" y="398"/>
                    </a:lnTo>
                    <a:lnTo>
                      <a:pt x="1472" y="398"/>
                    </a:lnTo>
                    <a:lnTo>
                      <a:pt x="1444" y="398"/>
                    </a:lnTo>
                    <a:lnTo>
                      <a:pt x="1416" y="397"/>
                    </a:lnTo>
                    <a:lnTo>
                      <a:pt x="1388" y="396"/>
                    </a:lnTo>
                    <a:lnTo>
                      <a:pt x="1361" y="395"/>
                    </a:lnTo>
                    <a:lnTo>
                      <a:pt x="1333" y="393"/>
                    </a:lnTo>
                    <a:lnTo>
                      <a:pt x="1306" y="391"/>
                    </a:lnTo>
                    <a:lnTo>
                      <a:pt x="1278" y="388"/>
                    </a:lnTo>
                    <a:lnTo>
                      <a:pt x="1251" y="385"/>
                    </a:lnTo>
                    <a:lnTo>
                      <a:pt x="1224" y="382"/>
                    </a:lnTo>
                    <a:lnTo>
                      <a:pt x="1197" y="378"/>
                    </a:lnTo>
                    <a:lnTo>
                      <a:pt x="1170" y="374"/>
                    </a:lnTo>
                    <a:lnTo>
                      <a:pt x="1143" y="370"/>
                    </a:lnTo>
                    <a:lnTo>
                      <a:pt x="1116" y="365"/>
                    </a:lnTo>
                    <a:lnTo>
                      <a:pt x="1090" y="361"/>
                    </a:lnTo>
                    <a:lnTo>
                      <a:pt x="1063" y="356"/>
                    </a:lnTo>
                    <a:lnTo>
                      <a:pt x="1036" y="351"/>
                    </a:lnTo>
                    <a:lnTo>
                      <a:pt x="1009" y="346"/>
                    </a:lnTo>
                    <a:lnTo>
                      <a:pt x="982" y="342"/>
                    </a:lnTo>
                    <a:lnTo>
                      <a:pt x="955" y="337"/>
                    </a:lnTo>
                    <a:lnTo>
                      <a:pt x="927" y="333"/>
                    </a:lnTo>
                    <a:lnTo>
                      <a:pt x="900" y="328"/>
                    </a:lnTo>
                    <a:lnTo>
                      <a:pt x="872" y="323"/>
                    </a:lnTo>
                    <a:lnTo>
                      <a:pt x="845" y="318"/>
                    </a:lnTo>
                    <a:lnTo>
                      <a:pt x="819" y="312"/>
                    </a:lnTo>
                    <a:lnTo>
                      <a:pt x="793" y="306"/>
                    </a:lnTo>
                    <a:lnTo>
                      <a:pt x="768" y="298"/>
                    </a:lnTo>
                    <a:lnTo>
                      <a:pt x="742" y="289"/>
                    </a:lnTo>
                    <a:lnTo>
                      <a:pt x="718" y="279"/>
                    </a:lnTo>
                    <a:lnTo>
                      <a:pt x="693" y="269"/>
                    </a:lnTo>
                    <a:lnTo>
                      <a:pt x="668" y="258"/>
                    </a:lnTo>
                    <a:lnTo>
                      <a:pt x="644" y="247"/>
                    </a:lnTo>
                    <a:lnTo>
                      <a:pt x="619" y="236"/>
                    </a:lnTo>
                    <a:lnTo>
                      <a:pt x="594" y="226"/>
                    </a:lnTo>
                    <a:lnTo>
                      <a:pt x="569" y="216"/>
                    </a:lnTo>
                    <a:lnTo>
                      <a:pt x="544" y="207"/>
                    </a:lnTo>
                    <a:lnTo>
                      <a:pt x="519" y="198"/>
                    </a:lnTo>
                    <a:lnTo>
                      <a:pt x="493" y="190"/>
                    </a:lnTo>
                    <a:lnTo>
                      <a:pt x="465" y="184"/>
                    </a:lnTo>
                    <a:lnTo>
                      <a:pt x="437" y="179"/>
                    </a:lnTo>
                    <a:lnTo>
                      <a:pt x="409" y="173"/>
                    </a:lnTo>
                    <a:lnTo>
                      <a:pt x="382" y="168"/>
                    </a:lnTo>
                    <a:lnTo>
                      <a:pt x="356" y="163"/>
                    </a:lnTo>
                    <a:lnTo>
                      <a:pt x="330" y="158"/>
                    </a:lnTo>
                    <a:lnTo>
                      <a:pt x="304" y="153"/>
                    </a:lnTo>
                    <a:lnTo>
                      <a:pt x="279" y="148"/>
                    </a:lnTo>
                    <a:lnTo>
                      <a:pt x="255" y="144"/>
                    </a:lnTo>
                    <a:lnTo>
                      <a:pt x="232" y="139"/>
                    </a:lnTo>
                    <a:lnTo>
                      <a:pt x="209" y="135"/>
                    </a:lnTo>
                    <a:lnTo>
                      <a:pt x="187" y="131"/>
                    </a:lnTo>
                    <a:lnTo>
                      <a:pt x="165" y="128"/>
                    </a:lnTo>
                    <a:lnTo>
                      <a:pt x="144" y="124"/>
                    </a:lnTo>
                    <a:lnTo>
                      <a:pt x="124" y="121"/>
                    </a:lnTo>
                    <a:lnTo>
                      <a:pt x="105" y="118"/>
                    </a:lnTo>
                    <a:lnTo>
                      <a:pt x="86" y="115"/>
                    </a:lnTo>
                    <a:lnTo>
                      <a:pt x="69" y="112"/>
                    </a:lnTo>
                    <a:lnTo>
                      <a:pt x="52" y="109"/>
                    </a:lnTo>
                    <a:lnTo>
                      <a:pt x="35" y="107"/>
                    </a:lnTo>
                    <a:lnTo>
                      <a:pt x="20" y="105"/>
                    </a:lnTo>
                    <a:lnTo>
                      <a:pt x="10" y="100"/>
                    </a:lnTo>
                    <a:lnTo>
                      <a:pt x="6" y="93"/>
                    </a:lnTo>
                    <a:lnTo>
                      <a:pt x="3" y="86"/>
                    </a:lnTo>
                    <a:lnTo>
                      <a:pt x="1" y="79"/>
                    </a:lnTo>
                    <a:lnTo>
                      <a:pt x="0" y="73"/>
                    </a:lnTo>
                    <a:lnTo>
                      <a:pt x="0" y="66"/>
                    </a:lnTo>
                    <a:lnTo>
                      <a:pt x="0" y="59"/>
                    </a:lnTo>
                    <a:lnTo>
                      <a:pt x="2" y="53"/>
                    </a:lnTo>
                    <a:lnTo>
                      <a:pt x="5" y="47"/>
                    </a:lnTo>
                    <a:lnTo>
                      <a:pt x="9" y="40"/>
                    </a:lnTo>
                    <a:lnTo>
                      <a:pt x="13" y="34"/>
                    </a:lnTo>
                    <a:lnTo>
                      <a:pt x="19" y="28"/>
                    </a:lnTo>
                    <a:lnTo>
                      <a:pt x="25" y="22"/>
                    </a:lnTo>
                    <a:lnTo>
                      <a:pt x="33" y="16"/>
                    </a:lnTo>
                    <a:lnTo>
                      <a:pt x="42" y="11"/>
                    </a:lnTo>
                    <a:lnTo>
                      <a:pt x="51" y="5"/>
                    </a:lnTo>
                    <a:lnTo>
                      <a:pt x="61" y="0"/>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29" name="Freeform 21"/>
              <p:cNvSpPr>
                <a:spLocks/>
              </p:cNvSpPr>
              <p:nvPr/>
            </p:nvSpPr>
            <p:spPr bwMode="auto">
              <a:xfrm flipV="1">
                <a:off x="-1778" y="1300"/>
                <a:ext cx="65" cy="192"/>
              </a:xfrm>
              <a:custGeom>
                <a:avLst/>
                <a:gdLst>
                  <a:gd name="T0" fmla="*/ 1 w 112"/>
                  <a:gd name="T1" fmla="*/ 0 h 332"/>
                  <a:gd name="T2" fmla="*/ 2 w 112"/>
                  <a:gd name="T3" fmla="*/ 1 h 332"/>
                  <a:gd name="T4" fmla="*/ 3 w 112"/>
                  <a:gd name="T5" fmla="*/ 1 h 332"/>
                  <a:gd name="T6" fmla="*/ 3 w 112"/>
                  <a:gd name="T7" fmla="*/ 2 h 332"/>
                  <a:gd name="T8" fmla="*/ 3 w 112"/>
                  <a:gd name="T9" fmla="*/ 3 h 332"/>
                  <a:gd name="T10" fmla="*/ 4 w 112"/>
                  <a:gd name="T11" fmla="*/ 5 h 332"/>
                  <a:gd name="T12" fmla="*/ 4 w 112"/>
                  <a:gd name="T13" fmla="*/ 5 h 332"/>
                  <a:gd name="T14" fmla="*/ 4 w 112"/>
                  <a:gd name="T15" fmla="*/ 6 h 332"/>
                  <a:gd name="T16" fmla="*/ 4 w 112"/>
                  <a:gd name="T17" fmla="*/ 7 h 332"/>
                  <a:gd name="T18" fmla="*/ 5 w 112"/>
                  <a:gd name="T19" fmla="*/ 8 h 332"/>
                  <a:gd name="T20" fmla="*/ 4 w 112"/>
                  <a:gd name="T21" fmla="*/ 8 h 332"/>
                  <a:gd name="T22" fmla="*/ 4 w 112"/>
                  <a:gd name="T23" fmla="*/ 9 h 332"/>
                  <a:gd name="T24" fmla="*/ 4 w 112"/>
                  <a:gd name="T25" fmla="*/ 10 h 332"/>
                  <a:gd name="T26" fmla="*/ 4 w 112"/>
                  <a:gd name="T27" fmla="*/ 10 h 332"/>
                  <a:gd name="T28" fmla="*/ 4 w 112"/>
                  <a:gd name="T29" fmla="*/ 11 h 332"/>
                  <a:gd name="T30" fmla="*/ 3 w 112"/>
                  <a:gd name="T31" fmla="*/ 12 h 332"/>
                  <a:gd name="T32" fmla="*/ 3 w 112"/>
                  <a:gd name="T33" fmla="*/ 12 h 332"/>
                  <a:gd name="T34" fmla="*/ 2 w 112"/>
                  <a:gd name="T35" fmla="*/ 12 h 332"/>
                  <a:gd name="T36" fmla="*/ 2 w 112"/>
                  <a:gd name="T37" fmla="*/ 12 h 332"/>
                  <a:gd name="T38" fmla="*/ 2 w 112"/>
                  <a:gd name="T39" fmla="*/ 12 h 332"/>
                  <a:gd name="T40" fmla="*/ 1 w 112"/>
                  <a:gd name="T41" fmla="*/ 12 h 332"/>
                  <a:gd name="T42" fmla="*/ 1 w 112"/>
                  <a:gd name="T43" fmla="*/ 12 h 332"/>
                  <a:gd name="T44" fmla="*/ 1 w 112"/>
                  <a:gd name="T45" fmla="*/ 12 h 332"/>
                  <a:gd name="T46" fmla="*/ 1 w 112"/>
                  <a:gd name="T47" fmla="*/ 12 h 332"/>
                  <a:gd name="T48" fmla="*/ 1 w 112"/>
                  <a:gd name="T49" fmla="*/ 12 h 332"/>
                  <a:gd name="T50" fmla="*/ 1 w 112"/>
                  <a:gd name="T51" fmla="*/ 12 h 332"/>
                  <a:gd name="T52" fmla="*/ 0 w 112"/>
                  <a:gd name="T53" fmla="*/ 12 h 3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2" h="332">
                    <a:moveTo>
                      <a:pt x="32" y="0"/>
                    </a:moveTo>
                    <a:lnTo>
                      <a:pt x="55" y="7"/>
                    </a:lnTo>
                    <a:lnTo>
                      <a:pt x="74" y="27"/>
                    </a:lnTo>
                    <a:lnTo>
                      <a:pt x="88" y="54"/>
                    </a:lnTo>
                    <a:lnTo>
                      <a:pt x="97" y="84"/>
                    </a:lnTo>
                    <a:lnTo>
                      <a:pt x="104" y="112"/>
                    </a:lnTo>
                    <a:lnTo>
                      <a:pt x="108" y="139"/>
                    </a:lnTo>
                    <a:lnTo>
                      <a:pt x="110" y="164"/>
                    </a:lnTo>
                    <a:lnTo>
                      <a:pt x="111" y="186"/>
                    </a:lnTo>
                    <a:lnTo>
                      <a:pt x="112" y="207"/>
                    </a:lnTo>
                    <a:lnTo>
                      <a:pt x="111" y="226"/>
                    </a:lnTo>
                    <a:lnTo>
                      <a:pt x="111" y="245"/>
                    </a:lnTo>
                    <a:lnTo>
                      <a:pt x="110" y="262"/>
                    </a:lnTo>
                    <a:lnTo>
                      <a:pt x="108" y="280"/>
                    </a:lnTo>
                    <a:lnTo>
                      <a:pt x="102" y="296"/>
                    </a:lnTo>
                    <a:lnTo>
                      <a:pt x="89" y="309"/>
                    </a:lnTo>
                    <a:lnTo>
                      <a:pt x="75" y="318"/>
                    </a:lnTo>
                    <a:lnTo>
                      <a:pt x="61" y="323"/>
                    </a:lnTo>
                    <a:lnTo>
                      <a:pt x="50" y="327"/>
                    </a:lnTo>
                    <a:lnTo>
                      <a:pt x="41" y="329"/>
                    </a:lnTo>
                    <a:lnTo>
                      <a:pt x="33" y="330"/>
                    </a:lnTo>
                    <a:lnTo>
                      <a:pt x="26" y="331"/>
                    </a:lnTo>
                    <a:lnTo>
                      <a:pt x="20" y="332"/>
                    </a:lnTo>
                    <a:lnTo>
                      <a:pt x="14" y="332"/>
                    </a:lnTo>
                    <a:lnTo>
                      <a:pt x="9" y="332"/>
                    </a:lnTo>
                    <a:lnTo>
                      <a:pt x="4" y="332"/>
                    </a:lnTo>
                    <a:lnTo>
                      <a:pt x="0" y="332"/>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30" name="Freeform 22"/>
              <p:cNvSpPr>
                <a:spLocks/>
              </p:cNvSpPr>
              <p:nvPr/>
            </p:nvSpPr>
            <p:spPr bwMode="auto">
              <a:xfrm flipV="1">
                <a:off x="-1664" y="1375"/>
                <a:ext cx="26" cy="91"/>
              </a:xfrm>
              <a:custGeom>
                <a:avLst/>
                <a:gdLst>
                  <a:gd name="T0" fmla="*/ 1 w 45"/>
                  <a:gd name="T1" fmla="*/ 0 h 157"/>
                  <a:gd name="T2" fmla="*/ 1 w 45"/>
                  <a:gd name="T3" fmla="*/ 1 h 157"/>
                  <a:gd name="T4" fmla="*/ 1 w 45"/>
                  <a:gd name="T5" fmla="*/ 1 h 157"/>
                  <a:gd name="T6" fmla="*/ 2 w 45"/>
                  <a:gd name="T7" fmla="*/ 1 h 157"/>
                  <a:gd name="T8" fmla="*/ 2 w 45"/>
                  <a:gd name="T9" fmla="*/ 2 h 157"/>
                  <a:gd name="T10" fmla="*/ 2 w 45"/>
                  <a:gd name="T11" fmla="*/ 2 h 157"/>
                  <a:gd name="T12" fmla="*/ 2 w 45"/>
                  <a:gd name="T13" fmla="*/ 2 h 157"/>
                  <a:gd name="T14" fmla="*/ 2 w 45"/>
                  <a:gd name="T15" fmla="*/ 3 h 157"/>
                  <a:gd name="T16" fmla="*/ 2 w 45"/>
                  <a:gd name="T17" fmla="*/ 3 h 157"/>
                  <a:gd name="T18" fmla="*/ 2 w 45"/>
                  <a:gd name="T19" fmla="*/ 3 h 157"/>
                  <a:gd name="T20" fmla="*/ 2 w 45"/>
                  <a:gd name="T21" fmla="*/ 3 h 157"/>
                  <a:gd name="T22" fmla="*/ 2 w 45"/>
                  <a:gd name="T23" fmla="*/ 4 h 157"/>
                  <a:gd name="T24" fmla="*/ 2 w 45"/>
                  <a:gd name="T25" fmla="*/ 4 h 157"/>
                  <a:gd name="T26" fmla="*/ 2 w 45"/>
                  <a:gd name="T27" fmla="*/ 5 h 157"/>
                  <a:gd name="T28" fmla="*/ 2 w 45"/>
                  <a:gd name="T29" fmla="*/ 5 h 157"/>
                  <a:gd name="T30" fmla="*/ 2 w 45"/>
                  <a:gd name="T31" fmla="*/ 5 h 157"/>
                  <a:gd name="T32" fmla="*/ 1 w 45"/>
                  <a:gd name="T33" fmla="*/ 5 h 157"/>
                  <a:gd name="T34" fmla="*/ 1 w 45"/>
                  <a:gd name="T35" fmla="*/ 5 h 157"/>
                  <a:gd name="T36" fmla="*/ 1 w 45"/>
                  <a:gd name="T37" fmla="*/ 5 h 157"/>
                  <a:gd name="T38" fmla="*/ 1 w 45"/>
                  <a:gd name="T39" fmla="*/ 5 h 157"/>
                  <a:gd name="T40" fmla="*/ 1 w 45"/>
                  <a:gd name="T41" fmla="*/ 6 h 157"/>
                  <a:gd name="T42" fmla="*/ 1 w 45"/>
                  <a:gd name="T43" fmla="*/ 6 h 157"/>
                  <a:gd name="T44" fmla="*/ 1 w 45"/>
                  <a:gd name="T45" fmla="*/ 6 h 157"/>
                  <a:gd name="T46" fmla="*/ 1 w 45"/>
                  <a:gd name="T47" fmla="*/ 6 h 157"/>
                  <a:gd name="T48" fmla="*/ 1 w 45"/>
                  <a:gd name="T49" fmla="*/ 6 h 157"/>
                  <a:gd name="T50" fmla="*/ 1 w 45"/>
                  <a:gd name="T51" fmla="*/ 6 h 157"/>
                  <a:gd name="T52" fmla="*/ 0 w 45"/>
                  <a:gd name="T53" fmla="*/ 6 h 1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5" h="157">
                    <a:moveTo>
                      <a:pt x="15" y="0"/>
                    </a:moveTo>
                    <a:lnTo>
                      <a:pt x="25" y="3"/>
                    </a:lnTo>
                    <a:lnTo>
                      <a:pt x="32" y="13"/>
                    </a:lnTo>
                    <a:lnTo>
                      <a:pt x="38" y="26"/>
                    </a:lnTo>
                    <a:lnTo>
                      <a:pt x="41" y="40"/>
                    </a:lnTo>
                    <a:lnTo>
                      <a:pt x="43" y="52"/>
                    </a:lnTo>
                    <a:lnTo>
                      <a:pt x="44" y="63"/>
                    </a:lnTo>
                    <a:lnTo>
                      <a:pt x="45" y="72"/>
                    </a:lnTo>
                    <a:lnTo>
                      <a:pt x="45" y="81"/>
                    </a:lnTo>
                    <a:lnTo>
                      <a:pt x="45" y="89"/>
                    </a:lnTo>
                    <a:lnTo>
                      <a:pt x="45" y="96"/>
                    </a:lnTo>
                    <a:lnTo>
                      <a:pt x="44" y="103"/>
                    </a:lnTo>
                    <a:lnTo>
                      <a:pt x="44" y="110"/>
                    </a:lnTo>
                    <a:lnTo>
                      <a:pt x="43" y="116"/>
                    </a:lnTo>
                    <a:lnTo>
                      <a:pt x="42" y="123"/>
                    </a:lnTo>
                    <a:lnTo>
                      <a:pt x="40" y="129"/>
                    </a:lnTo>
                    <a:lnTo>
                      <a:pt x="37" y="134"/>
                    </a:lnTo>
                    <a:lnTo>
                      <a:pt x="34" y="139"/>
                    </a:lnTo>
                    <a:lnTo>
                      <a:pt x="31" y="143"/>
                    </a:lnTo>
                    <a:lnTo>
                      <a:pt x="27" y="147"/>
                    </a:lnTo>
                    <a:lnTo>
                      <a:pt x="23" y="150"/>
                    </a:lnTo>
                    <a:lnTo>
                      <a:pt x="19" y="152"/>
                    </a:lnTo>
                    <a:lnTo>
                      <a:pt x="15" y="154"/>
                    </a:lnTo>
                    <a:lnTo>
                      <a:pt x="11" y="155"/>
                    </a:lnTo>
                    <a:lnTo>
                      <a:pt x="7" y="156"/>
                    </a:lnTo>
                    <a:lnTo>
                      <a:pt x="4" y="157"/>
                    </a:lnTo>
                    <a:lnTo>
                      <a:pt x="0" y="157"/>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31" name="Freeform 23"/>
              <p:cNvSpPr>
                <a:spLocks/>
              </p:cNvSpPr>
              <p:nvPr/>
            </p:nvSpPr>
            <p:spPr bwMode="auto">
              <a:xfrm flipV="1">
                <a:off x="-1933" y="1295"/>
                <a:ext cx="140" cy="238"/>
              </a:xfrm>
              <a:custGeom>
                <a:avLst/>
                <a:gdLst>
                  <a:gd name="T0" fmla="*/ 0 w 244"/>
                  <a:gd name="T1" fmla="*/ 1 h 414"/>
                  <a:gd name="T2" fmla="*/ 1 w 244"/>
                  <a:gd name="T3" fmla="*/ 1 h 414"/>
                  <a:gd name="T4" fmla="*/ 2 w 244"/>
                  <a:gd name="T5" fmla="*/ 0 h 414"/>
                  <a:gd name="T6" fmla="*/ 3 w 244"/>
                  <a:gd name="T7" fmla="*/ 1 h 414"/>
                  <a:gd name="T8" fmla="*/ 4 w 244"/>
                  <a:gd name="T9" fmla="*/ 1 h 414"/>
                  <a:gd name="T10" fmla="*/ 5 w 244"/>
                  <a:gd name="T11" fmla="*/ 1 h 414"/>
                  <a:gd name="T12" fmla="*/ 6 w 244"/>
                  <a:gd name="T13" fmla="*/ 2 h 414"/>
                  <a:gd name="T14" fmla="*/ 6 w 244"/>
                  <a:gd name="T15" fmla="*/ 3 h 414"/>
                  <a:gd name="T16" fmla="*/ 7 w 244"/>
                  <a:gd name="T17" fmla="*/ 3 h 414"/>
                  <a:gd name="T18" fmla="*/ 7 w 244"/>
                  <a:gd name="T19" fmla="*/ 5 h 414"/>
                  <a:gd name="T20" fmla="*/ 8 w 244"/>
                  <a:gd name="T21" fmla="*/ 5 h 414"/>
                  <a:gd name="T22" fmla="*/ 8 w 244"/>
                  <a:gd name="T23" fmla="*/ 6 h 414"/>
                  <a:gd name="T24" fmla="*/ 8 w 244"/>
                  <a:gd name="T25" fmla="*/ 7 h 414"/>
                  <a:gd name="T26" fmla="*/ 9 w 244"/>
                  <a:gd name="T27" fmla="*/ 8 h 414"/>
                  <a:gd name="T28" fmla="*/ 9 w 244"/>
                  <a:gd name="T29" fmla="*/ 9 h 414"/>
                  <a:gd name="T30" fmla="*/ 8 w 244"/>
                  <a:gd name="T31" fmla="*/ 10 h 414"/>
                  <a:gd name="T32" fmla="*/ 8 w 244"/>
                  <a:gd name="T33" fmla="*/ 11 h 414"/>
                  <a:gd name="T34" fmla="*/ 7 w 244"/>
                  <a:gd name="T35" fmla="*/ 12 h 414"/>
                  <a:gd name="T36" fmla="*/ 7 w 244"/>
                  <a:gd name="T37" fmla="*/ 13 h 414"/>
                  <a:gd name="T38" fmla="*/ 6 w 244"/>
                  <a:gd name="T39" fmla="*/ 13 h 414"/>
                  <a:gd name="T40" fmla="*/ 6 w 244"/>
                  <a:gd name="T41" fmla="*/ 13 h 414"/>
                  <a:gd name="T42" fmla="*/ 6 w 244"/>
                  <a:gd name="T43" fmla="*/ 14 h 414"/>
                  <a:gd name="T44" fmla="*/ 5 w 244"/>
                  <a:gd name="T45" fmla="*/ 14 h 414"/>
                  <a:gd name="T46" fmla="*/ 5 w 244"/>
                  <a:gd name="T47" fmla="*/ 14 h 414"/>
                  <a:gd name="T48" fmla="*/ 5 w 244"/>
                  <a:gd name="T49" fmla="*/ 14 h 414"/>
                  <a:gd name="T50" fmla="*/ 5 w 244"/>
                  <a:gd name="T51" fmla="*/ 15 h 414"/>
                  <a:gd name="T52" fmla="*/ 4 w 244"/>
                  <a:gd name="T53" fmla="*/ 15 h 4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4" h="414">
                    <a:moveTo>
                      <a:pt x="0" y="20"/>
                    </a:moveTo>
                    <a:lnTo>
                      <a:pt x="29" y="4"/>
                    </a:lnTo>
                    <a:lnTo>
                      <a:pt x="59" y="0"/>
                    </a:lnTo>
                    <a:lnTo>
                      <a:pt x="88" y="5"/>
                    </a:lnTo>
                    <a:lnTo>
                      <a:pt x="115" y="18"/>
                    </a:lnTo>
                    <a:lnTo>
                      <a:pt x="138" y="36"/>
                    </a:lnTo>
                    <a:lnTo>
                      <a:pt x="158" y="56"/>
                    </a:lnTo>
                    <a:lnTo>
                      <a:pt x="176" y="78"/>
                    </a:lnTo>
                    <a:lnTo>
                      <a:pt x="191" y="101"/>
                    </a:lnTo>
                    <a:lnTo>
                      <a:pt x="204" y="124"/>
                    </a:lnTo>
                    <a:lnTo>
                      <a:pt x="216" y="147"/>
                    </a:lnTo>
                    <a:lnTo>
                      <a:pt x="226" y="170"/>
                    </a:lnTo>
                    <a:lnTo>
                      <a:pt x="235" y="194"/>
                    </a:lnTo>
                    <a:lnTo>
                      <a:pt x="243" y="218"/>
                    </a:lnTo>
                    <a:lnTo>
                      <a:pt x="244" y="245"/>
                    </a:lnTo>
                    <a:lnTo>
                      <a:pt x="235" y="276"/>
                    </a:lnTo>
                    <a:lnTo>
                      <a:pt x="221" y="303"/>
                    </a:lnTo>
                    <a:lnTo>
                      <a:pt x="206" y="326"/>
                    </a:lnTo>
                    <a:lnTo>
                      <a:pt x="192" y="344"/>
                    </a:lnTo>
                    <a:lnTo>
                      <a:pt x="179" y="358"/>
                    </a:lnTo>
                    <a:lnTo>
                      <a:pt x="168" y="370"/>
                    </a:lnTo>
                    <a:lnTo>
                      <a:pt x="158" y="380"/>
                    </a:lnTo>
                    <a:lnTo>
                      <a:pt x="149" y="388"/>
                    </a:lnTo>
                    <a:lnTo>
                      <a:pt x="140" y="396"/>
                    </a:lnTo>
                    <a:lnTo>
                      <a:pt x="132" y="402"/>
                    </a:lnTo>
                    <a:lnTo>
                      <a:pt x="124" y="408"/>
                    </a:lnTo>
                    <a:lnTo>
                      <a:pt x="116" y="414"/>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32" name="Freeform 24"/>
              <p:cNvSpPr>
                <a:spLocks/>
              </p:cNvSpPr>
              <p:nvPr/>
            </p:nvSpPr>
            <p:spPr bwMode="auto">
              <a:xfrm flipV="1">
                <a:off x="-2111" y="1304"/>
                <a:ext cx="178" cy="277"/>
              </a:xfrm>
              <a:custGeom>
                <a:avLst/>
                <a:gdLst>
                  <a:gd name="T0" fmla="*/ 0 w 310"/>
                  <a:gd name="T1" fmla="*/ 2 h 481"/>
                  <a:gd name="T2" fmla="*/ 1 w 310"/>
                  <a:gd name="T3" fmla="*/ 1 h 481"/>
                  <a:gd name="T4" fmla="*/ 2 w 310"/>
                  <a:gd name="T5" fmla="*/ 1 h 481"/>
                  <a:gd name="T6" fmla="*/ 3 w 310"/>
                  <a:gd name="T7" fmla="*/ 0 h 481"/>
                  <a:gd name="T8" fmla="*/ 4 w 310"/>
                  <a:gd name="T9" fmla="*/ 0 h 481"/>
                  <a:gd name="T10" fmla="*/ 5 w 310"/>
                  <a:gd name="T11" fmla="*/ 1 h 481"/>
                  <a:gd name="T12" fmla="*/ 6 w 310"/>
                  <a:gd name="T13" fmla="*/ 1 h 481"/>
                  <a:gd name="T14" fmla="*/ 7 w 310"/>
                  <a:gd name="T15" fmla="*/ 1 h 481"/>
                  <a:gd name="T16" fmla="*/ 8 w 310"/>
                  <a:gd name="T17" fmla="*/ 2 h 481"/>
                  <a:gd name="T18" fmla="*/ 9 w 310"/>
                  <a:gd name="T19" fmla="*/ 3 h 481"/>
                  <a:gd name="T20" fmla="*/ 9 w 310"/>
                  <a:gd name="T21" fmla="*/ 3 h 481"/>
                  <a:gd name="T22" fmla="*/ 10 w 310"/>
                  <a:gd name="T23" fmla="*/ 5 h 481"/>
                  <a:gd name="T24" fmla="*/ 10 w 310"/>
                  <a:gd name="T25" fmla="*/ 6 h 481"/>
                  <a:gd name="T26" fmla="*/ 11 w 310"/>
                  <a:gd name="T27" fmla="*/ 7 h 481"/>
                  <a:gd name="T28" fmla="*/ 11 w 310"/>
                  <a:gd name="T29" fmla="*/ 8 h 481"/>
                  <a:gd name="T30" fmla="*/ 11 w 310"/>
                  <a:gd name="T31" fmla="*/ 10 h 481"/>
                  <a:gd name="T32" fmla="*/ 10 w 310"/>
                  <a:gd name="T33" fmla="*/ 11 h 481"/>
                  <a:gd name="T34" fmla="*/ 10 w 310"/>
                  <a:gd name="T35" fmla="*/ 12 h 481"/>
                  <a:gd name="T36" fmla="*/ 9 w 310"/>
                  <a:gd name="T37" fmla="*/ 13 h 481"/>
                  <a:gd name="T38" fmla="*/ 9 w 310"/>
                  <a:gd name="T39" fmla="*/ 14 h 481"/>
                  <a:gd name="T40" fmla="*/ 8 w 310"/>
                  <a:gd name="T41" fmla="*/ 15 h 481"/>
                  <a:gd name="T42" fmla="*/ 7 w 310"/>
                  <a:gd name="T43" fmla="*/ 16 h 481"/>
                  <a:gd name="T44" fmla="*/ 7 w 310"/>
                  <a:gd name="T45" fmla="*/ 16 h 481"/>
                  <a:gd name="T46" fmla="*/ 6 w 310"/>
                  <a:gd name="T47" fmla="*/ 17 h 481"/>
                  <a:gd name="T48" fmla="*/ 6 w 310"/>
                  <a:gd name="T49" fmla="*/ 17 h 481"/>
                  <a:gd name="T50" fmla="*/ 6 w 310"/>
                  <a:gd name="T51" fmla="*/ 17 h 481"/>
                  <a:gd name="T52" fmla="*/ 6 w 310"/>
                  <a:gd name="T53" fmla="*/ 18 h 4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0" h="481">
                    <a:moveTo>
                      <a:pt x="0" y="48"/>
                    </a:moveTo>
                    <a:lnTo>
                      <a:pt x="29" y="24"/>
                    </a:lnTo>
                    <a:lnTo>
                      <a:pt x="59" y="8"/>
                    </a:lnTo>
                    <a:lnTo>
                      <a:pt x="90" y="0"/>
                    </a:lnTo>
                    <a:lnTo>
                      <a:pt x="120" y="0"/>
                    </a:lnTo>
                    <a:lnTo>
                      <a:pt x="148" y="6"/>
                    </a:lnTo>
                    <a:lnTo>
                      <a:pt x="175" y="17"/>
                    </a:lnTo>
                    <a:lnTo>
                      <a:pt x="200" y="33"/>
                    </a:lnTo>
                    <a:lnTo>
                      <a:pt x="223" y="52"/>
                    </a:lnTo>
                    <a:lnTo>
                      <a:pt x="243" y="74"/>
                    </a:lnTo>
                    <a:lnTo>
                      <a:pt x="261" y="99"/>
                    </a:lnTo>
                    <a:lnTo>
                      <a:pt x="277" y="125"/>
                    </a:lnTo>
                    <a:lnTo>
                      <a:pt x="292" y="154"/>
                    </a:lnTo>
                    <a:lnTo>
                      <a:pt x="305" y="184"/>
                    </a:lnTo>
                    <a:lnTo>
                      <a:pt x="310" y="220"/>
                    </a:lnTo>
                    <a:lnTo>
                      <a:pt x="302" y="262"/>
                    </a:lnTo>
                    <a:lnTo>
                      <a:pt x="288" y="302"/>
                    </a:lnTo>
                    <a:lnTo>
                      <a:pt x="271" y="336"/>
                    </a:lnTo>
                    <a:lnTo>
                      <a:pt x="254" y="364"/>
                    </a:lnTo>
                    <a:lnTo>
                      <a:pt x="238" y="387"/>
                    </a:lnTo>
                    <a:lnTo>
                      <a:pt x="224" y="406"/>
                    </a:lnTo>
                    <a:lnTo>
                      <a:pt x="210" y="423"/>
                    </a:lnTo>
                    <a:lnTo>
                      <a:pt x="198" y="437"/>
                    </a:lnTo>
                    <a:lnTo>
                      <a:pt x="187" y="449"/>
                    </a:lnTo>
                    <a:lnTo>
                      <a:pt x="176" y="460"/>
                    </a:lnTo>
                    <a:lnTo>
                      <a:pt x="165" y="471"/>
                    </a:lnTo>
                    <a:lnTo>
                      <a:pt x="155" y="481"/>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33" name="Freeform 25"/>
              <p:cNvSpPr>
                <a:spLocks/>
              </p:cNvSpPr>
              <p:nvPr/>
            </p:nvSpPr>
            <p:spPr bwMode="auto">
              <a:xfrm flipV="1">
                <a:off x="-2400" y="1387"/>
                <a:ext cx="142" cy="202"/>
              </a:xfrm>
              <a:custGeom>
                <a:avLst/>
                <a:gdLst>
                  <a:gd name="T0" fmla="*/ 0 w 247"/>
                  <a:gd name="T1" fmla="*/ 3 h 350"/>
                  <a:gd name="T2" fmla="*/ 1 w 247"/>
                  <a:gd name="T3" fmla="*/ 2 h 350"/>
                  <a:gd name="T4" fmla="*/ 1 w 247"/>
                  <a:gd name="T5" fmla="*/ 1 h 350"/>
                  <a:gd name="T6" fmla="*/ 2 w 247"/>
                  <a:gd name="T7" fmla="*/ 1 h 350"/>
                  <a:gd name="T8" fmla="*/ 3 w 247"/>
                  <a:gd name="T9" fmla="*/ 1 h 350"/>
                  <a:gd name="T10" fmla="*/ 3 w 247"/>
                  <a:gd name="T11" fmla="*/ 1 h 350"/>
                  <a:gd name="T12" fmla="*/ 4 w 247"/>
                  <a:gd name="T13" fmla="*/ 0 h 350"/>
                  <a:gd name="T14" fmla="*/ 5 w 247"/>
                  <a:gd name="T15" fmla="*/ 0 h 350"/>
                  <a:gd name="T16" fmla="*/ 6 w 247"/>
                  <a:gd name="T17" fmla="*/ 1 h 350"/>
                  <a:gd name="T18" fmla="*/ 6 w 247"/>
                  <a:gd name="T19" fmla="*/ 1 h 350"/>
                  <a:gd name="T20" fmla="*/ 7 w 247"/>
                  <a:gd name="T21" fmla="*/ 1 h 350"/>
                  <a:gd name="T22" fmla="*/ 8 w 247"/>
                  <a:gd name="T23" fmla="*/ 2 h 350"/>
                  <a:gd name="T24" fmla="*/ 9 w 247"/>
                  <a:gd name="T25" fmla="*/ 3 h 350"/>
                  <a:gd name="T26" fmla="*/ 9 w 247"/>
                  <a:gd name="T27" fmla="*/ 3 h 350"/>
                  <a:gd name="T28" fmla="*/ 9 w 247"/>
                  <a:gd name="T29" fmla="*/ 5 h 350"/>
                  <a:gd name="T30" fmla="*/ 7 w 247"/>
                  <a:gd name="T31" fmla="*/ 8 h 350"/>
                  <a:gd name="T32" fmla="*/ 6 w 247"/>
                  <a:gd name="T33" fmla="*/ 9 h 350"/>
                  <a:gd name="T34" fmla="*/ 6 w 247"/>
                  <a:gd name="T35" fmla="*/ 10 h 350"/>
                  <a:gd name="T36" fmla="*/ 5 w 247"/>
                  <a:gd name="T37" fmla="*/ 10 h 350"/>
                  <a:gd name="T38" fmla="*/ 5 w 247"/>
                  <a:gd name="T39" fmla="*/ 11 h 350"/>
                  <a:gd name="T40" fmla="*/ 5 w 247"/>
                  <a:gd name="T41" fmla="*/ 12 h 350"/>
                  <a:gd name="T42" fmla="*/ 4 w 247"/>
                  <a:gd name="T43" fmla="*/ 12 h 350"/>
                  <a:gd name="T44" fmla="*/ 4 w 247"/>
                  <a:gd name="T45" fmla="*/ 12 h 350"/>
                  <a:gd name="T46" fmla="*/ 3 w 247"/>
                  <a:gd name="T47" fmla="*/ 12 h 350"/>
                  <a:gd name="T48" fmla="*/ 3 w 247"/>
                  <a:gd name="T49" fmla="*/ 13 h 350"/>
                  <a:gd name="T50" fmla="*/ 3 w 247"/>
                  <a:gd name="T51" fmla="*/ 13 h 350"/>
                  <a:gd name="T52" fmla="*/ 3 w 247"/>
                  <a:gd name="T53" fmla="*/ 13 h 3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7" h="350">
                    <a:moveTo>
                      <a:pt x="0" y="67"/>
                    </a:moveTo>
                    <a:lnTo>
                      <a:pt x="18" y="50"/>
                    </a:lnTo>
                    <a:lnTo>
                      <a:pt x="37" y="34"/>
                    </a:lnTo>
                    <a:lnTo>
                      <a:pt x="57" y="22"/>
                    </a:lnTo>
                    <a:lnTo>
                      <a:pt x="77" y="11"/>
                    </a:lnTo>
                    <a:lnTo>
                      <a:pt x="98" y="4"/>
                    </a:lnTo>
                    <a:lnTo>
                      <a:pt x="119" y="0"/>
                    </a:lnTo>
                    <a:lnTo>
                      <a:pt x="141" y="0"/>
                    </a:lnTo>
                    <a:lnTo>
                      <a:pt x="162" y="5"/>
                    </a:lnTo>
                    <a:lnTo>
                      <a:pt x="183" y="14"/>
                    </a:lnTo>
                    <a:lnTo>
                      <a:pt x="202" y="28"/>
                    </a:lnTo>
                    <a:lnTo>
                      <a:pt x="220" y="48"/>
                    </a:lnTo>
                    <a:lnTo>
                      <a:pt x="235" y="72"/>
                    </a:lnTo>
                    <a:lnTo>
                      <a:pt x="247" y="101"/>
                    </a:lnTo>
                    <a:lnTo>
                      <a:pt x="239" y="148"/>
                    </a:lnTo>
                    <a:lnTo>
                      <a:pt x="211" y="199"/>
                    </a:lnTo>
                    <a:lnTo>
                      <a:pt x="185" y="238"/>
                    </a:lnTo>
                    <a:lnTo>
                      <a:pt x="164" y="264"/>
                    </a:lnTo>
                    <a:lnTo>
                      <a:pt x="148" y="283"/>
                    </a:lnTo>
                    <a:lnTo>
                      <a:pt x="136" y="298"/>
                    </a:lnTo>
                    <a:lnTo>
                      <a:pt x="126" y="309"/>
                    </a:lnTo>
                    <a:lnTo>
                      <a:pt x="118" y="318"/>
                    </a:lnTo>
                    <a:lnTo>
                      <a:pt x="111" y="326"/>
                    </a:lnTo>
                    <a:lnTo>
                      <a:pt x="104" y="332"/>
                    </a:lnTo>
                    <a:lnTo>
                      <a:pt x="98" y="339"/>
                    </a:lnTo>
                    <a:lnTo>
                      <a:pt x="93" y="344"/>
                    </a:lnTo>
                    <a:lnTo>
                      <a:pt x="87" y="350"/>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34" name="Freeform 26"/>
              <p:cNvSpPr>
                <a:spLocks/>
              </p:cNvSpPr>
              <p:nvPr/>
            </p:nvSpPr>
            <p:spPr bwMode="auto">
              <a:xfrm flipV="1">
                <a:off x="-2612" y="1441"/>
                <a:ext cx="92" cy="93"/>
              </a:xfrm>
              <a:custGeom>
                <a:avLst/>
                <a:gdLst>
                  <a:gd name="T0" fmla="*/ 0 w 161"/>
                  <a:gd name="T1" fmla="*/ 2 h 161"/>
                  <a:gd name="T2" fmla="*/ 1 w 161"/>
                  <a:gd name="T3" fmla="*/ 2 h 161"/>
                  <a:gd name="T4" fmla="*/ 1 w 161"/>
                  <a:gd name="T5" fmla="*/ 2 h 161"/>
                  <a:gd name="T6" fmla="*/ 1 w 161"/>
                  <a:gd name="T7" fmla="*/ 1 h 161"/>
                  <a:gd name="T8" fmla="*/ 1 w 161"/>
                  <a:gd name="T9" fmla="*/ 1 h 161"/>
                  <a:gd name="T10" fmla="*/ 1 w 161"/>
                  <a:gd name="T11" fmla="*/ 1 h 161"/>
                  <a:gd name="T12" fmla="*/ 2 w 161"/>
                  <a:gd name="T13" fmla="*/ 1 h 161"/>
                  <a:gd name="T14" fmla="*/ 2 w 161"/>
                  <a:gd name="T15" fmla="*/ 1 h 161"/>
                  <a:gd name="T16" fmla="*/ 2 w 161"/>
                  <a:gd name="T17" fmla="*/ 1 h 161"/>
                  <a:gd name="T18" fmla="*/ 3 w 161"/>
                  <a:gd name="T19" fmla="*/ 1 h 161"/>
                  <a:gd name="T20" fmla="*/ 3 w 161"/>
                  <a:gd name="T21" fmla="*/ 1 h 161"/>
                  <a:gd name="T22" fmla="*/ 4 w 161"/>
                  <a:gd name="T23" fmla="*/ 0 h 161"/>
                  <a:gd name="T24" fmla="*/ 5 w 161"/>
                  <a:gd name="T25" fmla="*/ 1 h 161"/>
                  <a:gd name="T26" fmla="*/ 6 w 161"/>
                  <a:gd name="T27" fmla="*/ 1 h 161"/>
                  <a:gd name="T28" fmla="*/ 4 w 161"/>
                  <a:gd name="T29" fmla="*/ 3 h 161"/>
                  <a:gd name="T30" fmla="*/ 3 w 161"/>
                  <a:gd name="T31" fmla="*/ 5 h 161"/>
                  <a:gd name="T32" fmla="*/ 2 w 161"/>
                  <a:gd name="T33" fmla="*/ 5 h 161"/>
                  <a:gd name="T34" fmla="*/ 2 w 161"/>
                  <a:gd name="T35" fmla="*/ 5 h 161"/>
                  <a:gd name="T36" fmla="*/ 1 w 161"/>
                  <a:gd name="T37" fmla="*/ 5 h 161"/>
                  <a:gd name="T38" fmla="*/ 1 w 161"/>
                  <a:gd name="T39" fmla="*/ 5 h 161"/>
                  <a:gd name="T40" fmla="*/ 1 w 161"/>
                  <a:gd name="T41" fmla="*/ 6 h 161"/>
                  <a:gd name="T42" fmla="*/ 1 w 161"/>
                  <a:gd name="T43" fmla="*/ 6 h 161"/>
                  <a:gd name="T44" fmla="*/ 1 w 161"/>
                  <a:gd name="T45" fmla="*/ 6 h 161"/>
                  <a:gd name="T46" fmla="*/ 1 w 161"/>
                  <a:gd name="T47" fmla="*/ 6 h 161"/>
                  <a:gd name="T48" fmla="*/ 1 w 161"/>
                  <a:gd name="T49" fmla="*/ 6 h 161"/>
                  <a:gd name="T50" fmla="*/ 1 w 161"/>
                  <a:gd name="T51" fmla="*/ 6 h 161"/>
                  <a:gd name="T52" fmla="*/ 1 w 161"/>
                  <a:gd name="T53" fmla="*/ 6 h 1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1" h="161">
                    <a:moveTo>
                      <a:pt x="0" y="48"/>
                    </a:moveTo>
                    <a:lnTo>
                      <a:pt x="6" y="44"/>
                    </a:lnTo>
                    <a:lnTo>
                      <a:pt x="13" y="40"/>
                    </a:lnTo>
                    <a:lnTo>
                      <a:pt x="19" y="36"/>
                    </a:lnTo>
                    <a:lnTo>
                      <a:pt x="26" y="32"/>
                    </a:lnTo>
                    <a:lnTo>
                      <a:pt x="34" y="28"/>
                    </a:lnTo>
                    <a:lnTo>
                      <a:pt x="43" y="23"/>
                    </a:lnTo>
                    <a:lnTo>
                      <a:pt x="54" y="18"/>
                    </a:lnTo>
                    <a:lnTo>
                      <a:pt x="67" y="13"/>
                    </a:lnTo>
                    <a:lnTo>
                      <a:pt x="83" y="7"/>
                    </a:lnTo>
                    <a:lnTo>
                      <a:pt x="102" y="2"/>
                    </a:lnTo>
                    <a:lnTo>
                      <a:pt x="126" y="0"/>
                    </a:lnTo>
                    <a:lnTo>
                      <a:pt x="149" y="8"/>
                    </a:lnTo>
                    <a:lnTo>
                      <a:pt x="161" y="30"/>
                    </a:lnTo>
                    <a:lnTo>
                      <a:pt x="120" y="80"/>
                    </a:lnTo>
                    <a:lnTo>
                      <a:pt x="80" y="113"/>
                    </a:lnTo>
                    <a:lnTo>
                      <a:pt x="59" y="129"/>
                    </a:lnTo>
                    <a:lnTo>
                      <a:pt x="47" y="137"/>
                    </a:lnTo>
                    <a:lnTo>
                      <a:pt x="39" y="143"/>
                    </a:lnTo>
                    <a:lnTo>
                      <a:pt x="33" y="147"/>
                    </a:lnTo>
                    <a:lnTo>
                      <a:pt x="28" y="150"/>
                    </a:lnTo>
                    <a:lnTo>
                      <a:pt x="25" y="152"/>
                    </a:lnTo>
                    <a:lnTo>
                      <a:pt x="22" y="154"/>
                    </a:lnTo>
                    <a:lnTo>
                      <a:pt x="19" y="156"/>
                    </a:lnTo>
                    <a:lnTo>
                      <a:pt x="17" y="158"/>
                    </a:lnTo>
                    <a:lnTo>
                      <a:pt x="14" y="159"/>
                    </a:lnTo>
                    <a:lnTo>
                      <a:pt x="12" y="161"/>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35" name="Freeform 27"/>
              <p:cNvSpPr>
                <a:spLocks/>
              </p:cNvSpPr>
              <p:nvPr/>
            </p:nvSpPr>
            <p:spPr bwMode="auto">
              <a:xfrm flipV="1">
                <a:off x="-1833" y="1300"/>
                <a:ext cx="74" cy="192"/>
              </a:xfrm>
              <a:custGeom>
                <a:avLst/>
                <a:gdLst>
                  <a:gd name="T0" fmla="*/ 5 w 127"/>
                  <a:gd name="T1" fmla="*/ 0 h 332"/>
                  <a:gd name="T2" fmla="*/ 4 w 127"/>
                  <a:gd name="T3" fmla="*/ 1 h 332"/>
                  <a:gd name="T4" fmla="*/ 3 w 127"/>
                  <a:gd name="T5" fmla="*/ 1 h 332"/>
                  <a:gd name="T6" fmla="*/ 2 w 127"/>
                  <a:gd name="T7" fmla="*/ 2 h 332"/>
                  <a:gd name="T8" fmla="*/ 2 w 127"/>
                  <a:gd name="T9" fmla="*/ 3 h 332"/>
                  <a:gd name="T10" fmla="*/ 1 w 127"/>
                  <a:gd name="T11" fmla="*/ 5 h 332"/>
                  <a:gd name="T12" fmla="*/ 1 w 127"/>
                  <a:gd name="T13" fmla="*/ 5 h 332"/>
                  <a:gd name="T14" fmla="*/ 1 w 127"/>
                  <a:gd name="T15" fmla="*/ 6 h 332"/>
                  <a:gd name="T16" fmla="*/ 1 w 127"/>
                  <a:gd name="T17" fmla="*/ 7 h 332"/>
                  <a:gd name="T18" fmla="*/ 1 w 127"/>
                  <a:gd name="T19" fmla="*/ 8 h 332"/>
                  <a:gd name="T20" fmla="*/ 1 w 127"/>
                  <a:gd name="T21" fmla="*/ 8 h 332"/>
                  <a:gd name="T22" fmla="*/ 1 w 127"/>
                  <a:gd name="T23" fmla="*/ 9 h 332"/>
                  <a:gd name="T24" fmla="*/ 1 w 127"/>
                  <a:gd name="T25" fmla="*/ 10 h 332"/>
                  <a:gd name="T26" fmla="*/ 0 w 127"/>
                  <a:gd name="T27" fmla="*/ 10 h 332"/>
                  <a:gd name="T28" fmla="*/ 1 w 127"/>
                  <a:gd name="T29" fmla="*/ 11 h 332"/>
                  <a:gd name="T30" fmla="*/ 1 w 127"/>
                  <a:gd name="T31" fmla="*/ 12 h 332"/>
                  <a:gd name="T32" fmla="*/ 1 w 127"/>
                  <a:gd name="T33" fmla="*/ 12 h 332"/>
                  <a:gd name="T34" fmla="*/ 1 w 127"/>
                  <a:gd name="T35" fmla="*/ 12 h 332"/>
                  <a:gd name="T36" fmla="*/ 2 w 127"/>
                  <a:gd name="T37" fmla="*/ 12 h 332"/>
                  <a:gd name="T38" fmla="*/ 2 w 127"/>
                  <a:gd name="T39" fmla="*/ 12 h 332"/>
                  <a:gd name="T40" fmla="*/ 2 w 127"/>
                  <a:gd name="T41" fmla="*/ 12 h 332"/>
                  <a:gd name="T42" fmla="*/ 3 w 127"/>
                  <a:gd name="T43" fmla="*/ 12 h 332"/>
                  <a:gd name="T44" fmla="*/ 3 w 127"/>
                  <a:gd name="T45" fmla="*/ 12 h 332"/>
                  <a:gd name="T46" fmla="*/ 3 w 127"/>
                  <a:gd name="T47" fmla="*/ 12 h 332"/>
                  <a:gd name="T48" fmla="*/ 3 w 127"/>
                  <a:gd name="T49" fmla="*/ 12 h 332"/>
                  <a:gd name="T50" fmla="*/ 3 w 127"/>
                  <a:gd name="T51" fmla="*/ 12 h 332"/>
                  <a:gd name="T52" fmla="*/ 3 w 127"/>
                  <a:gd name="T53" fmla="*/ 12 h 3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7" h="332">
                    <a:moveTo>
                      <a:pt x="127" y="0"/>
                    </a:moveTo>
                    <a:lnTo>
                      <a:pt x="102" y="8"/>
                    </a:lnTo>
                    <a:lnTo>
                      <a:pt x="80" y="28"/>
                    </a:lnTo>
                    <a:lnTo>
                      <a:pt x="61" y="56"/>
                    </a:lnTo>
                    <a:lnTo>
                      <a:pt x="46" y="85"/>
                    </a:lnTo>
                    <a:lnTo>
                      <a:pt x="35" y="113"/>
                    </a:lnTo>
                    <a:lnTo>
                      <a:pt x="26" y="139"/>
                    </a:lnTo>
                    <a:lnTo>
                      <a:pt x="19" y="163"/>
                    </a:lnTo>
                    <a:lnTo>
                      <a:pt x="14" y="184"/>
                    </a:lnTo>
                    <a:lnTo>
                      <a:pt x="10" y="204"/>
                    </a:lnTo>
                    <a:lnTo>
                      <a:pt x="7" y="223"/>
                    </a:lnTo>
                    <a:lnTo>
                      <a:pt x="4" y="241"/>
                    </a:lnTo>
                    <a:lnTo>
                      <a:pt x="2" y="258"/>
                    </a:lnTo>
                    <a:lnTo>
                      <a:pt x="0" y="275"/>
                    </a:lnTo>
                    <a:lnTo>
                      <a:pt x="3" y="291"/>
                    </a:lnTo>
                    <a:lnTo>
                      <a:pt x="12" y="305"/>
                    </a:lnTo>
                    <a:lnTo>
                      <a:pt x="24" y="314"/>
                    </a:lnTo>
                    <a:lnTo>
                      <a:pt x="36" y="320"/>
                    </a:lnTo>
                    <a:lnTo>
                      <a:pt x="46" y="324"/>
                    </a:lnTo>
                    <a:lnTo>
                      <a:pt x="55" y="326"/>
                    </a:lnTo>
                    <a:lnTo>
                      <a:pt x="62" y="328"/>
                    </a:lnTo>
                    <a:lnTo>
                      <a:pt x="69" y="329"/>
                    </a:lnTo>
                    <a:lnTo>
                      <a:pt x="75" y="330"/>
                    </a:lnTo>
                    <a:lnTo>
                      <a:pt x="80" y="331"/>
                    </a:lnTo>
                    <a:lnTo>
                      <a:pt x="85" y="332"/>
                    </a:lnTo>
                    <a:lnTo>
                      <a:pt x="90" y="332"/>
                    </a:lnTo>
                    <a:lnTo>
                      <a:pt x="95" y="332"/>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36" name="Freeform 28"/>
              <p:cNvSpPr>
                <a:spLocks/>
              </p:cNvSpPr>
              <p:nvPr/>
            </p:nvSpPr>
            <p:spPr bwMode="auto">
              <a:xfrm flipV="1">
                <a:off x="-1685" y="1375"/>
                <a:ext cx="29" cy="91"/>
              </a:xfrm>
              <a:custGeom>
                <a:avLst/>
                <a:gdLst>
                  <a:gd name="T0" fmla="*/ 2 w 50"/>
                  <a:gd name="T1" fmla="*/ 0 h 157"/>
                  <a:gd name="T2" fmla="*/ 2 w 50"/>
                  <a:gd name="T3" fmla="*/ 1 h 157"/>
                  <a:gd name="T4" fmla="*/ 1 w 50"/>
                  <a:gd name="T5" fmla="*/ 1 h 157"/>
                  <a:gd name="T6" fmla="*/ 1 w 50"/>
                  <a:gd name="T7" fmla="*/ 1 h 157"/>
                  <a:gd name="T8" fmla="*/ 1 w 50"/>
                  <a:gd name="T9" fmla="*/ 2 h 157"/>
                  <a:gd name="T10" fmla="*/ 1 w 50"/>
                  <a:gd name="T11" fmla="*/ 2 h 157"/>
                  <a:gd name="T12" fmla="*/ 1 w 50"/>
                  <a:gd name="T13" fmla="*/ 2 h 157"/>
                  <a:gd name="T14" fmla="*/ 1 w 50"/>
                  <a:gd name="T15" fmla="*/ 3 h 157"/>
                  <a:gd name="T16" fmla="*/ 1 w 50"/>
                  <a:gd name="T17" fmla="*/ 3 h 157"/>
                  <a:gd name="T18" fmla="*/ 1 w 50"/>
                  <a:gd name="T19" fmla="*/ 3 h 157"/>
                  <a:gd name="T20" fmla="*/ 1 w 50"/>
                  <a:gd name="T21" fmla="*/ 3 h 157"/>
                  <a:gd name="T22" fmla="*/ 1 w 50"/>
                  <a:gd name="T23" fmla="*/ 4 h 157"/>
                  <a:gd name="T24" fmla="*/ 1 w 50"/>
                  <a:gd name="T25" fmla="*/ 4 h 157"/>
                  <a:gd name="T26" fmla="*/ 0 w 50"/>
                  <a:gd name="T27" fmla="*/ 5 h 157"/>
                  <a:gd name="T28" fmla="*/ 0 w 50"/>
                  <a:gd name="T29" fmla="*/ 5 h 157"/>
                  <a:gd name="T30" fmla="*/ 0 w 50"/>
                  <a:gd name="T31" fmla="*/ 5 h 157"/>
                  <a:gd name="T32" fmla="*/ 1 w 50"/>
                  <a:gd name="T33" fmla="*/ 5 h 157"/>
                  <a:gd name="T34" fmla="*/ 1 w 50"/>
                  <a:gd name="T35" fmla="*/ 5 h 157"/>
                  <a:gd name="T36" fmla="*/ 1 w 50"/>
                  <a:gd name="T37" fmla="*/ 5 h 157"/>
                  <a:gd name="T38" fmla="*/ 1 w 50"/>
                  <a:gd name="T39" fmla="*/ 5 h 157"/>
                  <a:gd name="T40" fmla="*/ 1 w 50"/>
                  <a:gd name="T41" fmla="*/ 6 h 157"/>
                  <a:gd name="T42" fmla="*/ 1 w 50"/>
                  <a:gd name="T43" fmla="*/ 6 h 157"/>
                  <a:gd name="T44" fmla="*/ 1 w 50"/>
                  <a:gd name="T45" fmla="*/ 6 h 157"/>
                  <a:gd name="T46" fmla="*/ 1 w 50"/>
                  <a:gd name="T47" fmla="*/ 6 h 157"/>
                  <a:gd name="T48" fmla="*/ 1 w 50"/>
                  <a:gd name="T49" fmla="*/ 6 h 157"/>
                  <a:gd name="T50" fmla="*/ 1 w 50"/>
                  <a:gd name="T51" fmla="*/ 6 h 157"/>
                  <a:gd name="T52" fmla="*/ 1 w 50"/>
                  <a:gd name="T53" fmla="*/ 6 h 1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0" h="157">
                    <a:moveTo>
                      <a:pt x="50" y="0"/>
                    </a:moveTo>
                    <a:lnTo>
                      <a:pt x="40" y="4"/>
                    </a:lnTo>
                    <a:lnTo>
                      <a:pt x="30" y="14"/>
                    </a:lnTo>
                    <a:lnTo>
                      <a:pt x="22" y="27"/>
                    </a:lnTo>
                    <a:lnTo>
                      <a:pt x="17" y="40"/>
                    </a:lnTo>
                    <a:lnTo>
                      <a:pt x="12" y="52"/>
                    </a:lnTo>
                    <a:lnTo>
                      <a:pt x="9" y="62"/>
                    </a:lnTo>
                    <a:lnTo>
                      <a:pt x="7" y="72"/>
                    </a:lnTo>
                    <a:lnTo>
                      <a:pt x="5" y="81"/>
                    </a:lnTo>
                    <a:lnTo>
                      <a:pt x="4" y="88"/>
                    </a:lnTo>
                    <a:lnTo>
                      <a:pt x="2" y="96"/>
                    </a:lnTo>
                    <a:lnTo>
                      <a:pt x="1" y="102"/>
                    </a:lnTo>
                    <a:lnTo>
                      <a:pt x="1" y="109"/>
                    </a:lnTo>
                    <a:lnTo>
                      <a:pt x="0" y="115"/>
                    </a:lnTo>
                    <a:lnTo>
                      <a:pt x="0" y="122"/>
                    </a:lnTo>
                    <a:lnTo>
                      <a:pt x="0" y="128"/>
                    </a:lnTo>
                    <a:lnTo>
                      <a:pt x="2" y="133"/>
                    </a:lnTo>
                    <a:lnTo>
                      <a:pt x="4" y="138"/>
                    </a:lnTo>
                    <a:lnTo>
                      <a:pt x="7" y="143"/>
                    </a:lnTo>
                    <a:lnTo>
                      <a:pt x="10" y="146"/>
                    </a:lnTo>
                    <a:lnTo>
                      <a:pt x="13" y="149"/>
                    </a:lnTo>
                    <a:lnTo>
                      <a:pt x="17" y="152"/>
                    </a:lnTo>
                    <a:lnTo>
                      <a:pt x="20" y="153"/>
                    </a:lnTo>
                    <a:lnTo>
                      <a:pt x="24" y="155"/>
                    </a:lnTo>
                    <a:lnTo>
                      <a:pt x="28" y="156"/>
                    </a:lnTo>
                    <a:lnTo>
                      <a:pt x="31" y="156"/>
                    </a:lnTo>
                    <a:lnTo>
                      <a:pt x="35" y="157"/>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37" name="Freeform 29"/>
              <p:cNvSpPr>
                <a:spLocks/>
              </p:cNvSpPr>
              <p:nvPr/>
            </p:nvSpPr>
            <p:spPr bwMode="auto">
              <a:xfrm flipV="1">
                <a:off x="-1979" y="1265"/>
                <a:ext cx="113" cy="256"/>
              </a:xfrm>
              <a:custGeom>
                <a:avLst/>
                <a:gdLst>
                  <a:gd name="T0" fmla="*/ 3 w 195"/>
                  <a:gd name="T1" fmla="*/ 0 h 445"/>
                  <a:gd name="T2" fmla="*/ 2 w 195"/>
                  <a:gd name="T3" fmla="*/ 1 h 445"/>
                  <a:gd name="T4" fmla="*/ 1 w 195"/>
                  <a:gd name="T5" fmla="*/ 2 h 445"/>
                  <a:gd name="T6" fmla="*/ 1 w 195"/>
                  <a:gd name="T7" fmla="*/ 3 h 445"/>
                  <a:gd name="T8" fmla="*/ 1 w 195"/>
                  <a:gd name="T9" fmla="*/ 5 h 445"/>
                  <a:gd name="T10" fmla="*/ 1 w 195"/>
                  <a:gd name="T11" fmla="*/ 7 h 445"/>
                  <a:gd name="T12" fmla="*/ 0 w 195"/>
                  <a:gd name="T13" fmla="*/ 8 h 445"/>
                  <a:gd name="T14" fmla="*/ 0 w 195"/>
                  <a:gd name="T15" fmla="*/ 9 h 445"/>
                  <a:gd name="T16" fmla="*/ 1 w 195"/>
                  <a:gd name="T17" fmla="*/ 10 h 445"/>
                  <a:gd name="T18" fmla="*/ 1 w 195"/>
                  <a:gd name="T19" fmla="*/ 12 h 445"/>
                  <a:gd name="T20" fmla="*/ 1 w 195"/>
                  <a:gd name="T21" fmla="*/ 12 h 445"/>
                  <a:gd name="T22" fmla="*/ 1 w 195"/>
                  <a:gd name="T23" fmla="*/ 13 h 445"/>
                  <a:gd name="T24" fmla="*/ 1 w 195"/>
                  <a:gd name="T25" fmla="*/ 14 h 445"/>
                  <a:gd name="T26" fmla="*/ 1 w 195"/>
                  <a:gd name="T27" fmla="*/ 15 h 445"/>
                  <a:gd name="T28" fmla="*/ 1 w 195"/>
                  <a:gd name="T29" fmla="*/ 16 h 445"/>
                  <a:gd name="T30" fmla="*/ 2 w 195"/>
                  <a:gd name="T31" fmla="*/ 16 h 445"/>
                  <a:gd name="T32" fmla="*/ 3 w 195"/>
                  <a:gd name="T33" fmla="*/ 16 h 445"/>
                  <a:gd name="T34" fmla="*/ 3 w 195"/>
                  <a:gd name="T35" fmla="*/ 16 h 445"/>
                  <a:gd name="T36" fmla="*/ 5 w 195"/>
                  <a:gd name="T37" fmla="*/ 16 h 445"/>
                  <a:gd name="T38" fmla="*/ 5 w 195"/>
                  <a:gd name="T39" fmla="*/ 16 h 445"/>
                  <a:gd name="T40" fmla="*/ 5 w 195"/>
                  <a:gd name="T41" fmla="*/ 16 h 445"/>
                  <a:gd name="T42" fmla="*/ 6 w 195"/>
                  <a:gd name="T43" fmla="*/ 15 h 445"/>
                  <a:gd name="T44" fmla="*/ 6 w 195"/>
                  <a:gd name="T45" fmla="*/ 15 h 445"/>
                  <a:gd name="T46" fmla="*/ 6 w 195"/>
                  <a:gd name="T47" fmla="*/ 15 h 445"/>
                  <a:gd name="T48" fmla="*/ 7 w 195"/>
                  <a:gd name="T49" fmla="*/ 14 h 445"/>
                  <a:gd name="T50" fmla="*/ 7 w 195"/>
                  <a:gd name="T51" fmla="*/ 14 h 445"/>
                  <a:gd name="T52" fmla="*/ 8 w 195"/>
                  <a:gd name="T53" fmla="*/ 14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5" h="445">
                    <a:moveTo>
                      <a:pt x="79" y="0"/>
                    </a:moveTo>
                    <a:lnTo>
                      <a:pt x="53" y="27"/>
                    </a:lnTo>
                    <a:lnTo>
                      <a:pt x="33" y="62"/>
                    </a:lnTo>
                    <a:lnTo>
                      <a:pt x="18" y="101"/>
                    </a:lnTo>
                    <a:lnTo>
                      <a:pt x="9" y="142"/>
                    </a:lnTo>
                    <a:lnTo>
                      <a:pt x="3" y="181"/>
                    </a:lnTo>
                    <a:lnTo>
                      <a:pt x="0" y="218"/>
                    </a:lnTo>
                    <a:lnTo>
                      <a:pt x="0" y="252"/>
                    </a:lnTo>
                    <a:lnTo>
                      <a:pt x="2" y="284"/>
                    </a:lnTo>
                    <a:lnTo>
                      <a:pt x="5" y="314"/>
                    </a:lnTo>
                    <a:lnTo>
                      <a:pt x="9" y="341"/>
                    </a:lnTo>
                    <a:lnTo>
                      <a:pt x="13" y="367"/>
                    </a:lnTo>
                    <a:lnTo>
                      <a:pt x="19" y="392"/>
                    </a:lnTo>
                    <a:lnTo>
                      <a:pt x="25" y="416"/>
                    </a:lnTo>
                    <a:lnTo>
                      <a:pt x="37" y="435"/>
                    </a:lnTo>
                    <a:lnTo>
                      <a:pt x="56" y="444"/>
                    </a:lnTo>
                    <a:lnTo>
                      <a:pt x="77" y="445"/>
                    </a:lnTo>
                    <a:lnTo>
                      <a:pt x="97" y="442"/>
                    </a:lnTo>
                    <a:lnTo>
                      <a:pt x="114" y="438"/>
                    </a:lnTo>
                    <a:lnTo>
                      <a:pt x="129" y="432"/>
                    </a:lnTo>
                    <a:lnTo>
                      <a:pt x="141" y="427"/>
                    </a:lnTo>
                    <a:lnTo>
                      <a:pt x="152" y="421"/>
                    </a:lnTo>
                    <a:lnTo>
                      <a:pt x="162" y="416"/>
                    </a:lnTo>
                    <a:lnTo>
                      <a:pt x="171" y="410"/>
                    </a:lnTo>
                    <a:lnTo>
                      <a:pt x="180" y="405"/>
                    </a:lnTo>
                    <a:lnTo>
                      <a:pt x="188" y="400"/>
                    </a:lnTo>
                    <a:lnTo>
                      <a:pt x="195" y="394"/>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38" name="Freeform 30"/>
              <p:cNvSpPr>
                <a:spLocks/>
              </p:cNvSpPr>
              <p:nvPr/>
            </p:nvSpPr>
            <p:spPr bwMode="auto">
              <a:xfrm flipV="1">
                <a:off x="-2169" y="1254"/>
                <a:ext cx="147" cy="299"/>
              </a:xfrm>
              <a:custGeom>
                <a:avLst/>
                <a:gdLst>
                  <a:gd name="T0" fmla="*/ 3 w 255"/>
                  <a:gd name="T1" fmla="*/ 0 h 520"/>
                  <a:gd name="T2" fmla="*/ 3 w 255"/>
                  <a:gd name="T3" fmla="*/ 1 h 520"/>
                  <a:gd name="T4" fmla="*/ 2 w 255"/>
                  <a:gd name="T5" fmla="*/ 2 h 520"/>
                  <a:gd name="T6" fmla="*/ 1 w 255"/>
                  <a:gd name="T7" fmla="*/ 4 h 520"/>
                  <a:gd name="T8" fmla="*/ 1 w 255"/>
                  <a:gd name="T9" fmla="*/ 5 h 520"/>
                  <a:gd name="T10" fmla="*/ 1 w 255"/>
                  <a:gd name="T11" fmla="*/ 7 h 520"/>
                  <a:gd name="T12" fmla="*/ 1 w 255"/>
                  <a:gd name="T13" fmla="*/ 8 h 520"/>
                  <a:gd name="T14" fmla="*/ 1 w 255"/>
                  <a:gd name="T15" fmla="*/ 10 h 520"/>
                  <a:gd name="T16" fmla="*/ 0 w 255"/>
                  <a:gd name="T17" fmla="*/ 12 h 520"/>
                  <a:gd name="T18" fmla="*/ 1 w 255"/>
                  <a:gd name="T19" fmla="*/ 13 h 520"/>
                  <a:gd name="T20" fmla="*/ 1 w 255"/>
                  <a:gd name="T21" fmla="*/ 14 h 520"/>
                  <a:gd name="T22" fmla="*/ 1 w 255"/>
                  <a:gd name="T23" fmla="*/ 15 h 520"/>
                  <a:gd name="T24" fmla="*/ 1 w 255"/>
                  <a:gd name="T25" fmla="*/ 16 h 520"/>
                  <a:gd name="T26" fmla="*/ 1 w 255"/>
                  <a:gd name="T27" fmla="*/ 17 h 520"/>
                  <a:gd name="T28" fmla="*/ 2 w 255"/>
                  <a:gd name="T29" fmla="*/ 18 h 520"/>
                  <a:gd name="T30" fmla="*/ 2 w 255"/>
                  <a:gd name="T31" fmla="*/ 19 h 520"/>
                  <a:gd name="T32" fmla="*/ 3 w 255"/>
                  <a:gd name="T33" fmla="*/ 19 h 520"/>
                  <a:gd name="T34" fmla="*/ 4 w 255"/>
                  <a:gd name="T35" fmla="*/ 18 h 520"/>
                  <a:gd name="T36" fmla="*/ 5 w 255"/>
                  <a:gd name="T37" fmla="*/ 18 h 520"/>
                  <a:gd name="T38" fmla="*/ 6 w 255"/>
                  <a:gd name="T39" fmla="*/ 18 h 520"/>
                  <a:gd name="T40" fmla="*/ 7 w 255"/>
                  <a:gd name="T41" fmla="*/ 17 h 520"/>
                  <a:gd name="T42" fmla="*/ 7 w 255"/>
                  <a:gd name="T43" fmla="*/ 17 h 520"/>
                  <a:gd name="T44" fmla="*/ 7 w 255"/>
                  <a:gd name="T45" fmla="*/ 17 h 520"/>
                  <a:gd name="T46" fmla="*/ 8 w 255"/>
                  <a:gd name="T47" fmla="*/ 17 h 520"/>
                  <a:gd name="T48" fmla="*/ 8 w 255"/>
                  <a:gd name="T49" fmla="*/ 16 h 520"/>
                  <a:gd name="T50" fmla="*/ 9 w 255"/>
                  <a:gd name="T51" fmla="*/ 16 h 520"/>
                  <a:gd name="T52" fmla="*/ 9 w 255"/>
                  <a:gd name="T53" fmla="*/ 16 h 5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5" h="520">
                    <a:moveTo>
                      <a:pt x="100" y="0"/>
                    </a:moveTo>
                    <a:lnTo>
                      <a:pt x="74" y="30"/>
                    </a:lnTo>
                    <a:lnTo>
                      <a:pt x="52" y="66"/>
                    </a:lnTo>
                    <a:lnTo>
                      <a:pt x="34" y="106"/>
                    </a:lnTo>
                    <a:lnTo>
                      <a:pt x="20" y="148"/>
                    </a:lnTo>
                    <a:lnTo>
                      <a:pt x="10" y="190"/>
                    </a:lnTo>
                    <a:lnTo>
                      <a:pt x="4" y="232"/>
                    </a:lnTo>
                    <a:lnTo>
                      <a:pt x="1" y="273"/>
                    </a:lnTo>
                    <a:lnTo>
                      <a:pt x="0" y="313"/>
                    </a:lnTo>
                    <a:lnTo>
                      <a:pt x="2" y="350"/>
                    </a:lnTo>
                    <a:lnTo>
                      <a:pt x="7" y="386"/>
                    </a:lnTo>
                    <a:lnTo>
                      <a:pt x="13" y="420"/>
                    </a:lnTo>
                    <a:lnTo>
                      <a:pt x="20" y="453"/>
                    </a:lnTo>
                    <a:lnTo>
                      <a:pt x="30" y="484"/>
                    </a:lnTo>
                    <a:lnTo>
                      <a:pt x="46" y="508"/>
                    </a:lnTo>
                    <a:lnTo>
                      <a:pt x="70" y="520"/>
                    </a:lnTo>
                    <a:lnTo>
                      <a:pt x="97" y="520"/>
                    </a:lnTo>
                    <a:lnTo>
                      <a:pt x="122" y="515"/>
                    </a:lnTo>
                    <a:lnTo>
                      <a:pt x="144" y="507"/>
                    </a:lnTo>
                    <a:lnTo>
                      <a:pt x="164" y="498"/>
                    </a:lnTo>
                    <a:lnTo>
                      <a:pt x="181" y="488"/>
                    </a:lnTo>
                    <a:lnTo>
                      <a:pt x="196" y="479"/>
                    </a:lnTo>
                    <a:lnTo>
                      <a:pt x="209" y="469"/>
                    </a:lnTo>
                    <a:lnTo>
                      <a:pt x="222" y="460"/>
                    </a:lnTo>
                    <a:lnTo>
                      <a:pt x="233" y="451"/>
                    </a:lnTo>
                    <a:lnTo>
                      <a:pt x="244" y="442"/>
                    </a:lnTo>
                    <a:lnTo>
                      <a:pt x="255" y="433"/>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39" name="Freeform 31"/>
              <p:cNvSpPr>
                <a:spLocks/>
              </p:cNvSpPr>
              <p:nvPr/>
            </p:nvSpPr>
            <p:spPr bwMode="auto">
              <a:xfrm flipV="1">
                <a:off x="-2466" y="1319"/>
                <a:ext cx="116" cy="231"/>
              </a:xfrm>
              <a:custGeom>
                <a:avLst/>
                <a:gdLst>
                  <a:gd name="T0" fmla="*/ 4 w 202"/>
                  <a:gd name="T1" fmla="*/ 0 h 401"/>
                  <a:gd name="T2" fmla="*/ 3 w 202"/>
                  <a:gd name="T3" fmla="*/ 1 h 401"/>
                  <a:gd name="T4" fmla="*/ 3 w 202"/>
                  <a:gd name="T5" fmla="*/ 2 h 401"/>
                  <a:gd name="T6" fmla="*/ 2 w 202"/>
                  <a:gd name="T7" fmla="*/ 2 h 401"/>
                  <a:gd name="T8" fmla="*/ 2 w 202"/>
                  <a:gd name="T9" fmla="*/ 3 h 401"/>
                  <a:gd name="T10" fmla="*/ 1 w 202"/>
                  <a:gd name="T11" fmla="*/ 4 h 401"/>
                  <a:gd name="T12" fmla="*/ 1 w 202"/>
                  <a:gd name="T13" fmla="*/ 6 h 401"/>
                  <a:gd name="T14" fmla="*/ 1 w 202"/>
                  <a:gd name="T15" fmla="*/ 7 h 401"/>
                  <a:gd name="T16" fmla="*/ 1 w 202"/>
                  <a:gd name="T17" fmla="*/ 8 h 401"/>
                  <a:gd name="T18" fmla="*/ 1 w 202"/>
                  <a:gd name="T19" fmla="*/ 9 h 401"/>
                  <a:gd name="T20" fmla="*/ 0 w 202"/>
                  <a:gd name="T21" fmla="*/ 10 h 401"/>
                  <a:gd name="T22" fmla="*/ 0 w 202"/>
                  <a:gd name="T23" fmla="*/ 12 h 401"/>
                  <a:gd name="T24" fmla="*/ 1 w 202"/>
                  <a:gd name="T25" fmla="*/ 13 h 401"/>
                  <a:gd name="T26" fmla="*/ 1 w 202"/>
                  <a:gd name="T27" fmla="*/ 14 h 401"/>
                  <a:gd name="T28" fmla="*/ 1 w 202"/>
                  <a:gd name="T29" fmla="*/ 14 h 401"/>
                  <a:gd name="T30" fmla="*/ 3 w 202"/>
                  <a:gd name="T31" fmla="*/ 14 h 401"/>
                  <a:gd name="T32" fmla="*/ 3 w 202"/>
                  <a:gd name="T33" fmla="*/ 14 h 401"/>
                  <a:gd name="T34" fmla="*/ 5 w 202"/>
                  <a:gd name="T35" fmla="*/ 13 h 401"/>
                  <a:gd name="T36" fmla="*/ 5 w 202"/>
                  <a:gd name="T37" fmla="*/ 12 h 401"/>
                  <a:gd name="T38" fmla="*/ 6 w 202"/>
                  <a:gd name="T39" fmla="*/ 12 h 401"/>
                  <a:gd name="T40" fmla="*/ 6 w 202"/>
                  <a:gd name="T41" fmla="*/ 12 h 401"/>
                  <a:gd name="T42" fmla="*/ 6 w 202"/>
                  <a:gd name="T43" fmla="*/ 12 h 401"/>
                  <a:gd name="T44" fmla="*/ 6 w 202"/>
                  <a:gd name="T45" fmla="*/ 11 h 401"/>
                  <a:gd name="T46" fmla="*/ 6 w 202"/>
                  <a:gd name="T47" fmla="*/ 11 h 401"/>
                  <a:gd name="T48" fmla="*/ 7 w 202"/>
                  <a:gd name="T49" fmla="*/ 10 h 401"/>
                  <a:gd name="T50" fmla="*/ 7 w 202"/>
                  <a:gd name="T51" fmla="*/ 10 h 401"/>
                  <a:gd name="T52" fmla="*/ 7 w 202"/>
                  <a:gd name="T53" fmla="*/ 10 h 4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401">
                    <a:moveTo>
                      <a:pt x="115" y="0"/>
                    </a:moveTo>
                    <a:lnTo>
                      <a:pt x="98" y="20"/>
                    </a:lnTo>
                    <a:lnTo>
                      <a:pt x="82" y="41"/>
                    </a:lnTo>
                    <a:lnTo>
                      <a:pt x="66" y="65"/>
                    </a:lnTo>
                    <a:lnTo>
                      <a:pt x="52" y="92"/>
                    </a:lnTo>
                    <a:lnTo>
                      <a:pt x="38" y="120"/>
                    </a:lnTo>
                    <a:lnTo>
                      <a:pt x="27" y="150"/>
                    </a:lnTo>
                    <a:lnTo>
                      <a:pt x="16" y="182"/>
                    </a:lnTo>
                    <a:lnTo>
                      <a:pt x="8" y="216"/>
                    </a:lnTo>
                    <a:lnTo>
                      <a:pt x="3" y="251"/>
                    </a:lnTo>
                    <a:lnTo>
                      <a:pt x="0" y="287"/>
                    </a:lnTo>
                    <a:lnTo>
                      <a:pt x="0" y="322"/>
                    </a:lnTo>
                    <a:lnTo>
                      <a:pt x="4" y="357"/>
                    </a:lnTo>
                    <a:lnTo>
                      <a:pt x="11" y="389"/>
                    </a:lnTo>
                    <a:lnTo>
                      <a:pt x="35" y="401"/>
                    </a:lnTo>
                    <a:lnTo>
                      <a:pt x="71" y="388"/>
                    </a:lnTo>
                    <a:lnTo>
                      <a:pt x="101" y="369"/>
                    </a:lnTo>
                    <a:lnTo>
                      <a:pt x="123" y="353"/>
                    </a:lnTo>
                    <a:lnTo>
                      <a:pt x="140" y="340"/>
                    </a:lnTo>
                    <a:lnTo>
                      <a:pt x="152" y="329"/>
                    </a:lnTo>
                    <a:lnTo>
                      <a:pt x="163" y="320"/>
                    </a:lnTo>
                    <a:lnTo>
                      <a:pt x="171" y="313"/>
                    </a:lnTo>
                    <a:lnTo>
                      <a:pt x="178" y="306"/>
                    </a:lnTo>
                    <a:lnTo>
                      <a:pt x="185" y="300"/>
                    </a:lnTo>
                    <a:lnTo>
                      <a:pt x="191" y="294"/>
                    </a:lnTo>
                    <a:lnTo>
                      <a:pt x="197" y="288"/>
                    </a:lnTo>
                    <a:lnTo>
                      <a:pt x="202" y="283"/>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40" name="Freeform 32"/>
              <p:cNvSpPr>
                <a:spLocks/>
              </p:cNvSpPr>
              <p:nvPr/>
            </p:nvSpPr>
            <p:spPr bwMode="auto">
              <a:xfrm flipV="1">
                <a:off x="-2691" y="1403"/>
                <a:ext cx="86" cy="103"/>
              </a:xfrm>
              <a:custGeom>
                <a:avLst/>
                <a:gdLst>
                  <a:gd name="T0" fmla="*/ 5 w 148"/>
                  <a:gd name="T1" fmla="*/ 0 h 178"/>
                  <a:gd name="T2" fmla="*/ 5 w 148"/>
                  <a:gd name="T3" fmla="*/ 1 h 178"/>
                  <a:gd name="T4" fmla="*/ 5 w 148"/>
                  <a:gd name="T5" fmla="*/ 1 h 178"/>
                  <a:gd name="T6" fmla="*/ 5 w 148"/>
                  <a:gd name="T7" fmla="*/ 1 h 178"/>
                  <a:gd name="T8" fmla="*/ 5 w 148"/>
                  <a:gd name="T9" fmla="*/ 1 h 178"/>
                  <a:gd name="T10" fmla="*/ 4 w 148"/>
                  <a:gd name="T11" fmla="*/ 1 h 178"/>
                  <a:gd name="T12" fmla="*/ 3 w 148"/>
                  <a:gd name="T13" fmla="*/ 1 h 178"/>
                  <a:gd name="T14" fmla="*/ 3 w 148"/>
                  <a:gd name="T15" fmla="*/ 2 h 178"/>
                  <a:gd name="T16" fmla="*/ 3 w 148"/>
                  <a:gd name="T17" fmla="*/ 2 h 178"/>
                  <a:gd name="T18" fmla="*/ 2 w 148"/>
                  <a:gd name="T19" fmla="*/ 3 h 178"/>
                  <a:gd name="T20" fmla="*/ 2 w 148"/>
                  <a:gd name="T21" fmla="*/ 3 h 178"/>
                  <a:gd name="T22" fmla="*/ 1 w 148"/>
                  <a:gd name="T23" fmla="*/ 5 h 178"/>
                  <a:gd name="T24" fmla="*/ 1 w 148"/>
                  <a:gd name="T25" fmla="*/ 5 h 178"/>
                  <a:gd name="T26" fmla="*/ 0 w 148"/>
                  <a:gd name="T27" fmla="*/ 7 h 178"/>
                  <a:gd name="T28" fmla="*/ 2 w 148"/>
                  <a:gd name="T29" fmla="*/ 7 h 178"/>
                  <a:gd name="T30" fmla="*/ 3 w 148"/>
                  <a:gd name="T31" fmla="*/ 6 h 178"/>
                  <a:gd name="T32" fmla="*/ 4 w 148"/>
                  <a:gd name="T33" fmla="*/ 5 h 178"/>
                  <a:gd name="T34" fmla="*/ 5 w 148"/>
                  <a:gd name="T35" fmla="*/ 5 h 178"/>
                  <a:gd name="T36" fmla="*/ 5 w 148"/>
                  <a:gd name="T37" fmla="*/ 5 h 178"/>
                  <a:gd name="T38" fmla="*/ 5 w 148"/>
                  <a:gd name="T39" fmla="*/ 5 h 178"/>
                  <a:gd name="T40" fmla="*/ 5 w 148"/>
                  <a:gd name="T41" fmla="*/ 5 h 178"/>
                  <a:gd name="T42" fmla="*/ 5 w 148"/>
                  <a:gd name="T43" fmla="*/ 5 h 178"/>
                  <a:gd name="T44" fmla="*/ 5 w 148"/>
                  <a:gd name="T45" fmla="*/ 5 h 178"/>
                  <a:gd name="T46" fmla="*/ 5 w 148"/>
                  <a:gd name="T47" fmla="*/ 5 h 178"/>
                  <a:gd name="T48" fmla="*/ 5 w 148"/>
                  <a:gd name="T49" fmla="*/ 5 h 178"/>
                  <a:gd name="T50" fmla="*/ 5 w 148"/>
                  <a:gd name="T51" fmla="*/ 5 h 178"/>
                  <a:gd name="T52" fmla="*/ 6 w 148"/>
                  <a:gd name="T53" fmla="*/ 5 h 1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8" h="178">
                    <a:moveTo>
                      <a:pt x="136" y="0"/>
                    </a:moveTo>
                    <a:lnTo>
                      <a:pt x="130" y="4"/>
                    </a:lnTo>
                    <a:lnTo>
                      <a:pt x="124" y="9"/>
                    </a:lnTo>
                    <a:lnTo>
                      <a:pt x="118" y="14"/>
                    </a:lnTo>
                    <a:lnTo>
                      <a:pt x="111" y="19"/>
                    </a:lnTo>
                    <a:lnTo>
                      <a:pt x="103" y="25"/>
                    </a:lnTo>
                    <a:lnTo>
                      <a:pt x="95" y="32"/>
                    </a:lnTo>
                    <a:lnTo>
                      <a:pt x="85" y="41"/>
                    </a:lnTo>
                    <a:lnTo>
                      <a:pt x="73" y="52"/>
                    </a:lnTo>
                    <a:lnTo>
                      <a:pt x="59" y="66"/>
                    </a:lnTo>
                    <a:lnTo>
                      <a:pt x="42" y="86"/>
                    </a:lnTo>
                    <a:lnTo>
                      <a:pt x="23" y="112"/>
                    </a:lnTo>
                    <a:lnTo>
                      <a:pt x="6" y="145"/>
                    </a:lnTo>
                    <a:lnTo>
                      <a:pt x="0" y="178"/>
                    </a:lnTo>
                    <a:lnTo>
                      <a:pt x="43" y="172"/>
                    </a:lnTo>
                    <a:lnTo>
                      <a:pt x="81" y="153"/>
                    </a:lnTo>
                    <a:lnTo>
                      <a:pt x="102" y="141"/>
                    </a:lnTo>
                    <a:lnTo>
                      <a:pt x="114" y="134"/>
                    </a:lnTo>
                    <a:lnTo>
                      <a:pt x="122" y="129"/>
                    </a:lnTo>
                    <a:lnTo>
                      <a:pt x="127" y="126"/>
                    </a:lnTo>
                    <a:lnTo>
                      <a:pt x="132" y="123"/>
                    </a:lnTo>
                    <a:lnTo>
                      <a:pt x="135" y="121"/>
                    </a:lnTo>
                    <a:lnTo>
                      <a:pt x="138" y="119"/>
                    </a:lnTo>
                    <a:lnTo>
                      <a:pt x="141" y="117"/>
                    </a:lnTo>
                    <a:lnTo>
                      <a:pt x="144" y="116"/>
                    </a:lnTo>
                    <a:lnTo>
                      <a:pt x="146" y="114"/>
                    </a:lnTo>
                    <a:lnTo>
                      <a:pt x="148" y="113"/>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41" name="Freeform 33"/>
              <p:cNvSpPr>
                <a:spLocks/>
              </p:cNvSpPr>
              <p:nvPr/>
            </p:nvSpPr>
            <p:spPr bwMode="auto">
              <a:xfrm flipV="1">
                <a:off x="-1678" y="1357"/>
                <a:ext cx="7" cy="25"/>
              </a:xfrm>
              <a:custGeom>
                <a:avLst/>
                <a:gdLst>
                  <a:gd name="T0" fmla="*/ 0 w 12"/>
                  <a:gd name="T1" fmla="*/ 1 h 42"/>
                  <a:gd name="T2" fmla="*/ 0 w 12"/>
                  <a:gd name="T3" fmla="*/ 1 h 42"/>
                  <a:gd name="T4" fmla="*/ 1 w 12"/>
                  <a:gd name="T5" fmla="*/ 2 h 42"/>
                  <a:gd name="T6" fmla="*/ 1 w 12"/>
                  <a:gd name="T7" fmla="*/ 2 h 42"/>
                  <a:gd name="T8" fmla="*/ 1 w 12"/>
                  <a:gd name="T9" fmla="*/ 1 h 42"/>
                  <a:gd name="T10" fmla="*/ 1 w 12"/>
                  <a:gd name="T11" fmla="*/ 1 h 42"/>
                  <a:gd name="T12" fmla="*/ 1 w 12"/>
                  <a:gd name="T13" fmla="*/ 1 h 42"/>
                  <a:gd name="T14" fmla="*/ 1 w 12"/>
                  <a:gd name="T15" fmla="*/ 0 h 42"/>
                  <a:gd name="T16" fmla="*/ 1 w 12"/>
                  <a:gd name="T17" fmla="*/ 1 h 42"/>
                  <a:gd name="T18" fmla="*/ 1 w 12"/>
                  <a:gd name="T19" fmla="*/ 1 h 42"/>
                  <a:gd name="T20" fmla="*/ 1 w 12"/>
                  <a:gd name="T21" fmla="*/ 1 h 42"/>
                  <a:gd name="T22" fmla="*/ 1 w 12"/>
                  <a:gd name="T23" fmla="*/ 1 h 42"/>
                  <a:gd name="T24" fmla="*/ 1 w 12"/>
                  <a:gd name="T25" fmla="*/ 2 h 42"/>
                  <a:gd name="T26" fmla="*/ 1 w 12"/>
                  <a:gd name="T27" fmla="*/ 1 h 42"/>
                  <a:gd name="T28" fmla="*/ 1 w 12"/>
                  <a:gd name="T29" fmla="*/ 1 h 42"/>
                  <a:gd name="T30" fmla="*/ 1 w 12"/>
                  <a:gd name="T31" fmla="*/ 1 h 42"/>
                  <a:gd name="T32" fmla="*/ 1 w 12"/>
                  <a:gd name="T33" fmla="*/ 1 h 42"/>
                  <a:gd name="T34" fmla="*/ 1 w 12"/>
                  <a:gd name="T35" fmla="*/ 1 h 42"/>
                  <a:gd name="T36" fmla="*/ 1 w 12"/>
                  <a:gd name="T37" fmla="*/ 1 h 42"/>
                  <a:gd name="T38" fmla="*/ 1 w 12"/>
                  <a:gd name="T39" fmla="*/ 1 h 42"/>
                  <a:gd name="T40" fmla="*/ 1 w 12"/>
                  <a:gd name="T41" fmla="*/ 1 h 42"/>
                  <a:gd name="T42" fmla="*/ 1 w 12"/>
                  <a:gd name="T43" fmla="*/ 1 h 42"/>
                  <a:gd name="T44" fmla="*/ 1 w 12"/>
                  <a:gd name="T45" fmla="*/ 1 h 42"/>
                  <a:gd name="T46" fmla="*/ 1 w 12"/>
                  <a:gd name="T47" fmla="*/ 1 h 42"/>
                  <a:gd name="T48" fmla="*/ 1 w 12"/>
                  <a:gd name="T49" fmla="*/ 1 h 42"/>
                  <a:gd name="T50" fmla="*/ 1 w 12"/>
                  <a:gd name="T51" fmla="*/ 1 h 42"/>
                  <a:gd name="T52" fmla="*/ 1 w 12"/>
                  <a:gd name="T53" fmla="*/ 1 h 42"/>
                  <a:gd name="T54" fmla="*/ 1 w 12"/>
                  <a:gd name="T55" fmla="*/ 1 h 42"/>
                  <a:gd name="T56" fmla="*/ 1 w 12"/>
                  <a:gd name="T57" fmla="*/ 1 h 42"/>
                  <a:gd name="T58" fmla="*/ 1 w 12"/>
                  <a:gd name="T59" fmla="*/ 1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 h="42">
                    <a:moveTo>
                      <a:pt x="0" y="19"/>
                    </a:moveTo>
                    <a:lnTo>
                      <a:pt x="0" y="33"/>
                    </a:lnTo>
                    <a:lnTo>
                      <a:pt x="2" y="42"/>
                    </a:lnTo>
                    <a:lnTo>
                      <a:pt x="7" y="42"/>
                    </a:lnTo>
                    <a:lnTo>
                      <a:pt x="11" y="33"/>
                    </a:lnTo>
                    <a:lnTo>
                      <a:pt x="12" y="20"/>
                    </a:lnTo>
                    <a:lnTo>
                      <a:pt x="11" y="7"/>
                    </a:lnTo>
                    <a:lnTo>
                      <a:pt x="8" y="0"/>
                    </a:lnTo>
                    <a:lnTo>
                      <a:pt x="4" y="3"/>
                    </a:lnTo>
                    <a:lnTo>
                      <a:pt x="1" y="14"/>
                    </a:lnTo>
                    <a:lnTo>
                      <a:pt x="2" y="26"/>
                    </a:lnTo>
                    <a:lnTo>
                      <a:pt x="3" y="34"/>
                    </a:lnTo>
                    <a:lnTo>
                      <a:pt x="5" y="36"/>
                    </a:lnTo>
                    <a:lnTo>
                      <a:pt x="8" y="32"/>
                    </a:lnTo>
                    <a:lnTo>
                      <a:pt x="10" y="23"/>
                    </a:lnTo>
                    <a:lnTo>
                      <a:pt x="10" y="14"/>
                    </a:lnTo>
                    <a:lnTo>
                      <a:pt x="8" y="8"/>
                    </a:lnTo>
                    <a:lnTo>
                      <a:pt x="5" y="8"/>
                    </a:lnTo>
                    <a:lnTo>
                      <a:pt x="3" y="14"/>
                    </a:lnTo>
                    <a:lnTo>
                      <a:pt x="4" y="22"/>
                    </a:lnTo>
                    <a:lnTo>
                      <a:pt x="4" y="27"/>
                    </a:lnTo>
                    <a:lnTo>
                      <a:pt x="5" y="29"/>
                    </a:lnTo>
                    <a:lnTo>
                      <a:pt x="6" y="28"/>
                    </a:lnTo>
                    <a:lnTo>
                      <a:pt x="8" y="24"/>
                    </a:lnTo>
                    <a:lnTo>
                      <a:pt x="8" y="19"/>
                    </a:lnTo>
                    <a:lnTo>
                      <a:pt x="7" y="16"/>
                    </a:lnTo>
                    <a:lnTo>
                      <a:pt x="6" y="15"/>
                    </a:lnTo>
                    <a:lnTo>
                      <a:pt x="5" y="17"/>
                    </a:lnTo>
                    <a:lnTo>
                      <a:pt x="4" y="21"/>
                    </a:lnTo>
                    <a:lnTo>
                      <a:pt x="4" y="26"/>
                    </a:lnTo>
                  </a:path>
                </a:pathLst>
              </a:custGeom>
              <a:noFill/>
              <a:ln w="9525" cmpd="sng">
                <a:solidFill>
                  <a:srgbClr val="33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295270" name="Group 358"/>
          <p:cNvGrpSpPr>
            <a:grpSpLocks/>
          </p:cNvGrpSpPr>
          <p:nvPr/>
        </p:nvGrpSpPr>
        <p:grpSpPr bwMode="auto">
          <a:xfrm>
            <a:off x="457200" y="1201738"/>
            <a:ext cx="5260975" cy="5070475"/>
            <a:chOff x="288" y="757"/>
            <a:chExt cx="3314" cy="3194"/>
          </a:xfrm>
        </p:grpSpPr>
        <p:sp>
          <p:nvSpPr>
            <p:cNvPr id="7176" name="Freeform 113"/>
            <p:cNvSpPr>
              <a:spLocks noChangeAspect="1"/>
            </p:cNvSpPr>
            <p:nvPr/>
          </p:nvSpPr>
          <p:spPr bwMode="auto">
            <a:xfrm rot="1144696" flipV="1">
              <a:off x="948" y="1644"/>
              <a:ext cx="921" cy="537"/>
            </a:xfrm>
            <a:custGeom>
              <a:avLst/>
              <a:gdLst>
                <a:gd name="T0" fmla="*/ 58 w 1599"/>
                <a:gd name="T1" fmla="*/ 34 h 932"/>
                <a:gd name="T2" fmla="*/ 58 w 1599"/>
                <a:gd name="T3" fmla="*/ 33 h 932"/>
                <a:gd name="T4" fmla="*/ 58 w 1599"/>
                <a:gd name="T5" fmla="*/ 33 h 932"/>
                <a:gd name="T6" fmla="*/ 58 w 1599"/>
                <a:gd name="T7" fmla="*/ 32 h 932"/>
                <a:gd name="T8" fmla="*/ 56 w 1599"/>
                <a:gd name="T9" fmla="*/ 30 h 932"/>
                <a:gd name="T10" fmla="*/ 54 w 1599"/>
                <a:gd name="T11" fmla="*/ 29 h 932"/>
                <a:gd name="T12" fmla="*/ 52 w 1599"/>
                <a:gd name="T13" fmla="*/ 27 h 932"/>
                <a:gd name="T14" fmla="*/ 49 w 1599"/>
                <a:gd name="T15" fmla="*/ 25 h 932"/>
                <a:gd name="T16" fmla="*/ 46 w 1599"/>
                <a:gd name="T17" fmla="*/ 23 h 932"/>
                <a:gd name="T18" fmla="*/ 41 w 1599"/>
                <a:gd name="T19" fmla="*/ 21 h 932"/>
                <a:gd name="T20" fmla="*/ 36 w 1599"/>
                <a:gd name="T21" fmla="*/ 18 h 932"/>
                <a:gd name="T22" fmla="*/ 31 w 1599"/>
                <a:gd name="T23" fmla="*/ 16 h 932"/>
                <a:gd name="T24" fmla="*/ 25 w 1599"/>
                <a:gd name="T25" fmla="*/ 13 h 932"/>
                <a:gd name="T26" fmla="*/ 21 w 1599"/>
                <a:gd name="T27" fmla="*/ 11 h 932"/>
                <a:gd name="T28" fmla="*/ 16 w 1599"/>
                <a:gd name="T29" fmla="*/ 8 h 932"/>
                <a:gd name="T30" fmla="*/ 12 w 1599"/>
                <a:gd name="T31" fmla="*/ 6 h 932"/>
                <a:gd name="T32" fmla="*/ 7 w 1599"/>
                <a:gd name="T33" fmla="*/ 4 h 932"/>
                <a:gd name="T34" fmla="*/ 5 w 1599"/>
                <a:gd name="T35" fmla="*/ 2 h 932"/>
                <a:gd name="T36" fmla="*/ 2 w 1599"/>
                <a:gd name="T37" fmla="*/ 1 h 932"/>
                <a:gd name="T38" fmla="*/ 1 w 1599"/>
                <a:gd name="T39" fmla="*/ 1 h 932"/>
                <a:gd name="T40" fmla="*/ 0 w 1599"/>
                <a:gd name="T41" fmla="*/ 0 h 9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99" h="932">
                  <a:moveTo>
                    <a:pt x="1590" y="932"/>
                  </a:moveTo>
                  <a:lnTo>
                    <a:pt x="1599" y="919"/>
                  </a:lnTo>
                  <a:lnTo>
                    <a:pt x="1595" y="895"/>
                  </a:lnTo>
                  <a:lnTo>
                    <a:pt x="1575" y="862"/>
                  </a:lnTo>
                  <a:lnTo>
                    <a:pt x="1540" y="821"/>
                  </a:lnTo>
                  <a:lnTo>
                    <a:pt x="1489" y="776"/>
                  </a:lnTo>
                  <a:lnTo>
                    <a:pt x="1423" y="728"/>
                  </a:lnTo>
                  <a:lnTo>
                    <a:pt x="1341" y="676"/>
                  </a:lnTo>
                  <a:lnTo>
                    <a:pt x="1243" y="621"/>
                  </a:lnTo>
                  <a:lnTo>
                    <a:pt x="1128" y="562"/>
                  </a:lnTo>
                  <a:lnTo>
                    <a:pt x="997" y="500"/>
                  </a:lnTo>
                  <a:lnTo>
                    <a:pt x="852" y="434"/>
                  </a:lnTo>
                  <a:lnTo>
                    <a:pt x="703" y="367"/>
                  </a:lnTo>
                  <a:lnTo>
                    <a:pt x="559" y="298"/>
                  </a:lnTo>
                  <a:lnTo>
                    <a:pt x="427" y="228"/>
                  </a:lnTo>
                  <a:lnTo>
                    <a:pt x="311" y="162"/>
                  </a:lnTo>
                  <a:lnTo>
                    <a:pt x="209" y="105"/>
                  </a:lnTo>
                  <a:lnTo>
                    <a:pt x="123" y="59"/>
                  </a:lnTo>
                  <a:lnTo>
                    <a:pt x="56" y="26"/>
                  </a:lnTo>
                  <a:lnTo>
                    <a:pt x="15" y="7"/>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7" name="Freeform 114"/>
            <p:cNvSpPr>
              <a:spLocks noChangeAspect="1"/>
            </p:cNvSpPr>
            <p:nvPr/>
          </p:nvSpPr>
          <p:spPr bwMode="auto">
            <a:xfrm rot="1144696" flipV="1">
              <a:off x="948" y="1591"/>
              <a:ext cx="925" cy="591"/>
            </a:xfrm>
            <a:custGeom>
              <a:avLst/>
              <a:gdLst>
                <a:gd name="T0" fmla="*/ 1 w 1605"/>
                <a:gd name="T1" fmla="*/ 1 h 1026"/>
                <a:gd name="T2" fmla="*/ 3 w 1605"/>
                <a:gd name="T3" fmla="*/ 3 h 1026"/>
                <a:gd name="T4" fmla="*/ 8 w 1605"/>
                <a:gd name="T5" fmla="*/ 7 h 1026"/>
                <a:gd name="T6" fmla="*/ 14 w 1605"/>
                <a:gd name="T7" fmla="*/ 13 h 1026"/>
                <a:gd name="T8" fmla="*/ 21 w 1605"/>
                <a:gd name="T9" fmla="*/ 19 h 1026"/>
                <a:gd name="T10" fmla="*/ 29 w 1605"/>
                <a:gd name="T11" fmla="*/ 25 h 1026"/>
                <a:gd name="T12" fmla="*/ 35 w 1605"/>
                <a:gd name="T13" fmla="*/ 31 h 1026"/>
                <a:gd name="T14" fmla="*/ 41 w 1605"/>
                <a:gd name="T15" fmla="*/ 35 h 1026"/>
                <a:gd name="T16" fmla="*/ 46 w 1605"/>
                <a:gd name="T17" fmla="*/ 37 h 1026"/>
                <a:gd name="T18" fmla="*/ 50 w 1605"/>
                <a:gd name="T19" fmla="*/ 37 h 1026"/>
                <a:gd name="T20" fmla="*/ 52 w 1605"/>
                <a:gd name="T21" fmla="*/ 37 h 1026"/>
                <a:gd name="T22" fmla="*/ 55 w 1605"/>
                <a:gd name="T23" fmla="*/ 37 h 1026"/>
                <a:gd name="T24" fmla="*/ 56 w 1605"/>
                <a:gd name="T25" fmla="*/ 36 h 1026"/>
                <a:gd name="T26" fmla="*/ 57 w 1605"/>
                <a:gd name="T27" fmla="*/ 36 h 1026"/>
                <a:gd name="T28" fmla="*/ 58 w 1605"/>
                <a:gd name="T29" fmla="*/ 35 h 1026"/>
                <a:gd name="T30" fmla="*/ 58 w 1605"/>
                <a:gd name="T31" fmla="*/ 35 h 1026"/>
                <a:gd name="T32" fmla="*/ 59 w 1605"/>
                <a:gd name="T33" fmla="*/ 35 h 1026"/>
                <a:gd name="T34" fmla="*/ 59 w 1605"/>
                <a:gd name="T35" fmla="*/ 34 h 1026"/>
                <a:gd name="T36" fmla="*/ 59 w 1605"/>
                <a:gd name="T37" fmla="*/ 34 h 1026"/>
                <a:gd name="T38" fmla="*/ 59 w 1605"/>
                <a:gd name="T39" fmla="*/ 34 h 1026"/>
                <a:gd name="T40" fmla="*/ 58 w 1605"/>
                <a:gd name="T41" fmla="*/ 33 h 1026"/>
                <a:gd name="T42" fmla="*/ 58 w 1605"/>
                <a:gd name="T43" fmla="*/ 33 h 1026"/>
                <a:gd name="T44" fmla="*/ 58 w 1605"/>
                <a:gd name="T45" fmla="*/ 32 h 1026"/>
                <a:gd name="T46" fmla="*/ 57 w 1605"/>
                <a:gd name="T47" fmla="*/ 31 h 1026"/>
                <a:gd name="T48" fmla="*/ 55 w 1605"/>
                <a:gd name="T49" fmla="*/ 29 h 1026"/>
                <a:gd name="T50" fmla="*/ 54 w 1605"/>
                <a:gd name="T51" fmla="*/ 26 h 1026"/>
                <a:gd name="T52" fmla="*/ 51 w 1605"/>
                <a:gd name="T53" fmla="*/ 25 h 1026"/>
                <a:gd name="T54" fmla="*/ 47 w 1605"/>
                <a:gd name="T55" fmla="*/ 22 h 1026"/>
                <a:gd name="T56" fmla="*/ 43 w 1605"/>
                <a:gd name="T57" fmla="*/ 20 h 1026"/>
                <a:gd name="T58" fmla="*/ 37 w 1605"/>
                <a:gd name="T59" fmla="*/ 18 h 1026"/>
                <a:gd name="T60" fmla="*/ 30 w 1605"/>
                <a:gd name="T61" fmla="*/ 15 h 1026"/>
                <a:gd name="T62" fmla="*/ 23 w 1605"/>
                <a:gd name="T63" fmla="*/ 12 h 1026"/>
                <a:gd name="T64" fmla="*/ 16 w 1605"/>
                <a:gd name="T65" fmla="*/ 8 h 1026"/>
                <a:gd name="T66" fmla="*/ 9 w 1605"/>
                <a:gd name="T67" fmla="*/ 4 h 1026"/>
                <a:gd name="T68" fmla="*/ 3 w 1605"/>
                <a:gd name="T69" fmla="*/ 2 h 1026"/>
                <a:gd name="T70" fmla="*/ 1 w 1605"/>
                <a:gd name="T71" fmla="*/ 1 h 10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5" h="1026">
                  <a:moveTo>
                    <a:pt x="0" y="26"/>
                  </a:moveTo>
                  <a:lnTo>
                    <a:pt x="10" y="33"/>
                  </a:lnTo>
                  <a:lnTo>
                    <a:pt x="38" y="55"/>
                  </a:lnTo>
                  <a:lnTo>
                    <a:pt x="83" y="91"/>
                  </a:lnTo>
                  <a:lnTo>
                    <a:pt x="144" y="140"/>
                  </a:lnTo>
                  <a:lnTo>
                    <a:pt x="218" y="200"/>
                  </a:lnTo>
                  <a:lnTo>
                    <a:pt x="302" y="268"/>
                  </a:lnTo>
                  <a:lnTo>
                    <a:pt x="393" y="345"/>
                  </a:lnTo>
                  <a:lnTo>
                    <a:pt x="489" y="427"/>
                  </a:lnTo>
                  <a:lnTo>
                    <a:pt x="586" y="514"/>
                  </a:lnTo>
                  <a:lnTo>
                    <a:pt x="682" y="601"/>
                  </a:lnTo>
                  <a:lnTo>
                    <a:pt x="776" y="686"/>
                  </a:lnTo>
                  <a:lnTo>
                    <a:pt x="867" y="766"/>
                  </a:lnTo>
                  <a:lnTo>
                    <a:pt x="954" y="837"/>
                  </a:lnTo>
                  <a:lnTo>
                    <a:pt x="1035" y="898"/>
                  </a:lnTo>
                  <a:lnTo>
                    <a:pt x="1110" y="946"/>
                  </a:lnTo>
                  <a:lnTo>
                    <a:pt x="1180" y="981"/>
                  </a:lnTo>
                  <a:lnTo>
                    <a:pt x="1243" y="1005"/>
                  </a:lnTo>
                  <a:lnTo>
                    <a:pt x="1299" y="1019"/>
                  </a:lnTo>
                  <a:lnTo>
                    <a:pt x="1349" y="1025"/>
                  </a:lnTo>
                  <a:lnTo>
                    <a:pt x="1393" y="1026"/>
                  </a:lnTo>
                  <a:lnTo>
                    <a:pt x="1430" y="1022"/>
                  </a:lnTo>
                  <a:lnTo>
                    <a:pt x="1463" y="1015"/>
                  </a:lnTo>
                  <a:lnTo>
                    <a:pt x="1490" y="1008"/>
                  </a:lnTo>
                  <a:lnTo>
                    <a:pt x="1513" y="999"/>
                  </a:lnTo>
                  <a:lnTo>
                    <a:pt x="1533" y="991"/>
                  </a:lnTo>
                  <a:lnTo>
                    <a:pt x="1549" y="983"/>
                  </a:lnTo>
                  <a:lnTo>
                    <a:pt x="1562" y="975"/>
                  </a:lnTo>
                  <a:lnTo>
                    <a:pt x="1573" y="969"/>
                  </a:lnTo>
                  <a:lnTo>
                    <a:pt x="1581" y="962"/>
                  </a:lnTo>
                  <a:lnTo>
                    <a:pt x="1588" y="957"/>
                  </a:lnTo>
                  <a:lnTo>
                    <a:pt x="1594" y="952"/>
                  </a:lnTo>
                  <a:lnTo>
                    <a:pt x="1598" y="948"/>
                  </a:lnTo>
                  <a:lnTo>
                    <a:pt x="1601" y="944"/>
                  </a:lnTo>
                  <a:lnTo>
                    <a:pt x="1603" y="941"/>
                  </a:lnTo>
                  <a:lnTo>
                    <a:pt x="1604" y="938"/>
                  </a:lnTo>
                  <a:lnTo>
                    <a:pt x="1605" y="937"/>
                  </a:lnTo>
                  <a:lnTo>
                    <a:pt x="1604" y="936"/>
                  </a:lnTo>
                  <a:lnTo>
                    <a:pt x="1604" y="933"/>
                  </a:lnTo>
                  <a:lnTo>
                    <a:pt x="1602" y="929"/>
                  </a:lnTo>
                  <a:lnTo>
                    <a:pt x="1600" y="924"/>
                  </a:lnTo>
                  <a:lnTo>
                    <a:pt x="1597" y="917"/>
                  </a:lnTo>
                  <a:lnTo>
                    <a:pt x="1593" y="909"/>
                  </a:lnTo>
                  <a:lnTo>
                    <a:pt x="1587" y="899"/>
                  </a:lnTo>
                  <a:lnTo>
                    <a:pt x="1580" y="887"/>
                  </a:lnTo>
                  <a:lnTo>
                    <a:pt x="1572" y="872"/>
                  </a:lnTo>
                  <a:lnTo>
                    <a:pt x="1561" y="855"/>
                  </a:lnTo>
                  <a:lnTo>
                    <a:pt x="1548" y="835"/>
                  </a:lnTo>
                  <a:lnTo>
                    <a:pt x="1532" y="813"/>
                  </a:lnTo>
                  <a:lnTo>
                    <a:pt x="1513" y="788"/>
                  </a:lnTo>
                  <a:lnTo>
                    <a:pt x="1490" y="760"/>
                  </a:lnTo>
                  <a:lnTo>
                    <a:pt x="1462" y="730"/>
                  </a:lnTo>
                  <a:lnTo>
                    <a:pt x="1429" y="699"/>
                  </a:lnTo>
                  <a:lnTo>
                    <a:pt x="1391" y="668"/>
                  </a:lnTo>
                  <a:lnTo>
                    <a:pt x="1346" y="637"/>
                  </a:lnTo>
                  <a:lnTo>
                    <a:pt x="1295" y="607"/>
                  </a:lnTo>
                  <a:lnTo>
                    <a:pt x="1236" y="577"/>
                  </a:lnTo>
                  <a:lnTo>
                    <a:pt x="1169" y="549"/>
                  </a:lnTo>
                  <a:lnTo>
                    <a:pt x="1094" y="519"/>
                  </a:lnTo>
                  <a:lnTo>
                    <a:pt x="1012" y="488"/>
                  </a:lnTo>
                  <a:lnTo>
                    <a:pt x="923" y="453"/>
                  </a:lnTo>
                  <a:lnTo>
                    <a:pt x="829" y="413"/>
                  </a:lnTo>
                  <a:lnTo>
                    <a:pt x="730" y="368"/>
                  </a:lnTo>
                  <a:lnTo>
                    <a:pt x="628" y="319"/>
                  </a:lnTo>
                  <a:lnTo>
                    <a:pt x="526" y="268"/>
                  </a:lnTo>
                  <a:lnTo>
                    <a:pt x="426" y="216"/>
                  </a:lnTo>
                  <a:lnTo>
                    <a:pt x="329" y="165"/>
                  </a:lnTo>
                  <a:lnTo>
                    <a:pt x="241" y="118"/>
                  </a:lnTo>
                  <a:lnTo>
                    <a:pt x="162" y="78"/>
                  </a:lnTo>
                  <a:lnTo>
                    <a:pt x="97" y="44"/>
                  </a:lnTo>
                  <a:lnTo>
                    <a:pt x="49" y="20"/>
                  </a:lnTo>
                  <a:lnTo>
                    <a:pt x="18" y="5"/>
                  </a:lnTo>
                  <a:lnTo>
                    <a:pt x="8"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8" name="Freeform 115"/>
            <p:cNvSpPr>
              <a:spLocks noChangeAspect="1"/>
            </p:cNvSpPr>
            <p:nvPr/>
          </p:nvSpPr>
          <p:spPr bwMode="auto">
            <a:xfrm rot="1144696" flipV="1">
              <a:off x="1908" y="1787"/>
              <a:ext cx="21" cy="47"/>
            </a:xfrm>
            <a:custGeom>
              <a:avLst/>
              <a:gdLst>
                <a:gd name="T0" fmla="*/ 0 w 37"/>
                <a:gd name="T1" fmla="*/ 3 h 81"/>
                <a:gd name="T2" fmla="*/ 1 w 37"/>
                <a:gd name="T3" fmla="*/ 3 h 81"/>
                <a:gd name="T4" fmla="*/ 1 w 37"/>
                <a:gd name="T5" fmla="*/ 3 h 81"/>
                <a:gd name="T6" fmla="*/ 1 w 37"/>
                <a:gd name="T7" fmla="*/ 2 h 81"/>
                <a:gd name="T8" fmla="*/ 1 w 37"/>
                <a:gd name="T9" fmla="*/ 2 h 81"/>
                <a:gd name="T10" fmla="*/ 1 w 37"/>
                <a:gd name="T11" fmla="*/ 2 h 81"/>
                <a:gd name="T12" fmla="*/ 1 w 37"/>
                <a:gd name="T13" fmla="*/ 1 h 81"/>
                <a:gd name="T14" fmla="*/ 1 w 37"/>
                <a:gd name="T15" fmla="*/ 1 h 81"/>
                <a:gd name="T16" fmla="*/ 1 w 37"/>
                <a:gd name="T17" fmla="*/ 1 h 81"/>
                <a:gd name="T18" fmla="*/ 1 w 37"/>
                <a:gd name="T19" fmla="*/ 1 h 81"/>
                <a:gd name="T20" fmla="*/ 1 w 37"/>
                <a:gd name="T21" fmla="*/ 1 h 81"/>
                <a:gd name="T22" fmla="*/ 1 w 37"/>
                <a:gd name="T23" fmla="*/ 1 h 81"/>
                <a:gd name="T24" fmla="*/ 1 w 37"/>
                <a:gd name="T25" fmla="*/ 0 h 81"/>
                <a:gd name="T26" fmla="*/ 1 w 37"/>
                <a:gd name="T27" fmla="*/ 1 h 81"/>
                <a:gd name="T28" fmla="*/ 1 w 37"/>
                <a:gd name="T29" fmla="*/ 1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81">
                  <a:moveTo>
                    <a:pt x="0" y="81"/>
                  </a:moveTo>
                  <a:lnTo>
                    <a:pt x="7" y="77"/>
                  </a:lnTo>
                  <a:lnTo>
                    <a:pt x="14" y="70"/>
                  </a:lnTo>
                  <a:lnTo>
                    <a:pt x="21" y="62"/>
                  </a:lnTo>
                  <a:lnTo>
                    <a:pt x="27" y="52"/>
                  </a:lnTo>
                  <a:lnTo>
                    <a:pt x="31" y="41"/>
                  </a:lnTo>
                  <a:lnTo>
                    <a:pt x="35" y="30"/>
                  </a:lnTo>
                  <a:lnTo>
                    <a:pt x="37" y="19"/>
                  </a:lnTo>
                  <a:lnTo>
                    <a:pt x="36" y="13"/>
                  </a:lnTo>
                  <a:lnTo>
                    <a:pt x="34" y="8"/>
                  </a:lnTo>
                  <a:lnTo>
                    <a:pt x="31" y="3"/>
                  </a:lnTo>
                  <a:lnTo>
                    <a:pt x="26" y="1"/>
                  </a:lnTo>
                  <a:lnTo>
                    <a:pt x="21" y="0"/>
                  </a:lnTo>
                  <a:lnTo>
                    <a:pt x="14" y="1"/>
                  </a:lnTo>
                  <a:lnTo>
                    <a:pt x="7" y="4"/>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9" name="Freeform 116"/>
            <p:cNvSpPr>
              <a:spLocks noChangeAspect="1"/>
            </p:cNvSpPr>
            <p:nvPr/>
          </p:nvSpPr>
          <p:spPr bwMode="auto">
            <a:xfrm rot="1144696" flipV="1">
              <a:off x="1880" y="1766"/>
              <a:ext cx="36" cy="94"/>
            </a:xfrm>
            <a:custGeom>
              <a:avLst/>
              <a:gdLst>
                <a:gd name="T0" fmla="*/ 0 w 62"/>
                <a:gd name="T1" fmla="*/ 6 h 163"/>
                <a:gd name="T2" fmla="*/ 1 w 62"/>
                <a:gd name="T3" fmla="*/ 6 h 163"/>
                <a:gd name="T4" fmla="*/ 1 w 62"/>
                <a:gd name="T5" fmla="*/ 5 h 163"/>
                <a:gd name="T6" fmla="*/ 1 w 62"/>
                <a:gd name="T7" fmla="*/ 5 h 163"/>
                <a:gd name="T8" fmla="*/ 2 w 62"/>
                <a:gd name="T9" fmla="*/ 4 h 163"/>
                <a:gd name="T10" fmla="*/ 2 w 62"/>
                <a:gd name="T11" fmla="*/ 3 h 163"/>
                <a:gd name="T12" fmla="*/ 2 w 62"/>
                <a:gd name="T13" fmla="*/ 2 h 163"/>
                <a:gd name="T14" fmla="*/ 2 w 62"/>
                <a:gd name="T15" fmla="*/ 2 h 163"/>
                <a:gd name="T16" fmla="*/ 2 w 62"/>
                <a:gd name="T17" fmla="*/ 1 h 163"/>
                <a:gd name="T18" fmla="*/ 2 w 62"/>
                <a:gd name="T19" fmla="*/ 1 h 163"/>
                <a:gd name="T20" fmla="*/ 2 w 62"/>
                <a:gd name="T21" fmla="*/ 1 h 163"/>
                <a:gd name="T22" fmla="*/ 2 w 62"/>
                <a:gd name="T23" fmla="*/ 1 h 163"/>
                <a:gd name="T24" fmla="*/ 2 w 62"/>
                <a:gd name="T25" fmla="*/ 0 h 163"/>
                <a:gd name="T26" fmla="*/ 1 w 62"/>
                <a:gd name="T27" fmla="*/ 0 h 163"/>
                <a:gd name="T28" fmla="*/ 1 w 62"/>
                <a:gd name="T29" fmla="*/ 1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 h="163">
                  <a:moveTo>
                    <a:pt x="0" y="163"/>
                  </a:moveTo>
                  <a:lnTo>
                    <a:pt x="12" y="155"/>
                  </a:lnTo>
                  <a:lnTo>
                    <a:pt x="24" y="143"/>
                  </a:lnTo>
                  <a:lnTo>
                    <a:pt x="35" y="127"/>
                  </a:lnTo>
                  <a:lnTo>
                    <a:pt x="45" y="107"/>
                  </a:lnTo>
                  <a:lnTo>
                    <a:pt x="53" y="86"/>
                  </a:lnTo>
                  <a:lnTo>
                    <a:pt x="59" y="64"/>
                  </a:lnTo>
                  <a:lnTo>
                    <a:pt x="62" y="42"/>
                  </a:lnTo>
                  <a:lnTo>
                    <a:pt x="62" y="29"/>
                  </a:lnTo>
                  <a:lnTo>
                    <a:pt x="60" y="17"/>
                  </a:lnTo>
                  <a:lnTo>
                    <a:pt x="54" y="8"/>
                  </a:lnTo>
                  <a:lnTo>
                    <a:pt x="47" y="2"/>
                  </a:lnTo>
                  <a:lnTo>
                    <a:pt x="38" y="0"/>
                  </a:lnTo>
                  <a:lnTo>
                    <a:pt x="27" y="0"/>
                  </a:lnTo>
                  <a:lnTo>
                    <a:pt x="15" y="4"/>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0" name="Freeform 117"/>
            <p:cNvSpPr>
              <a:spLocks noChangeAspect="1"/>
            </p:cNvSpPr>
            <p:nvPr/>
          </p:nvSpPr>
          <p:spPr bwMode="auto">
            <a:xfrm rot="1144696" flipV="1">
              <a:off x="1789" y="1722"/>
              <a:ext cx="68" cy="197"/>
            </a:xfrm>
            <a:custGeom>
              <a:avLst/>
              <a:gdLst>
                <a:gd name="T0" fmla="*/ 0 w 118"/>
                <a:gd name="T1" fmla="*/ 13 h 341"/>
                <a:gd name="T2" fmla="*/ 1 w 118"/>
                <a:gd name="T3" fmla="*/ 12 h 341"/>
                <a:gd name="T4" fmla="*/ 2 w 118"/>
                <a:gd name="T5" fmla="*/ 12 h 341"/>
                <a:gd name="T6" fmla="*/ 2 w 118"/>
                <a:gd name="T7" fmla="*/ 10 h 341"/>
                <a:gd name="T8" fmla="*/ 3 w 118"/>
                <a:gd name="T9" fmla="*/ 8 h 341"/>
                <a:gd name="T10" fmla="*/ 3 w 118"/>
                <a:gd name="T11" fmla="*/ 7 h 341"/>
                <a:gd name="T12" fmla="*/ 4 w 118"/>
                <a:gd name="T13" fmla="*/ 5 h 341"/>
                <a:gd name="T14" fmla="*/ 4 w 118"/>
                <a:gd name="T15" fmla="*/ 3 h 341"/>
                <a:gd name="T16" fmla="*/ 4 w 118"/>
                <a:gd name="T17" fmla="*/ 3 h 341"/>
                <a:gd name="T18" fmla="*/ 4 w 118"/>
                <a:gd name="T19" fmla="*/ 2 h 341"/>
                <a:gd name="T20" fmla="*/ 4 w 118"/>
                <a:gd name="T21" fmla="*/ 1 h 341"/>
                <a:gd name="T22" fmla="*/ 3 w 118"/>
                <a:gd name="T23" fmla="*/ 1 h 341"/>
                <a:gd name="T24" fmla="*/ 3 w 118"/>
                <a:gd name="T25" fmla="*/ 0 h 341"/>
                <a:gd name="T26" fmla="*/ 2 w 118"/>
                <a:gd name="T27" fmla="*/ 0 h 341"/>
                <a:gd name="T28" fmla="*/ 1 w 118"/>
                <a:gd name="T29" fmla="*/ 1 h 3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8" h="341">
                  <a:moveTo>
                    <a:pt x="0" y="341"/>
                  </a:moveTo>
                  <a:lnTo>
                    <a:pt x="22" y="326"/>
                  </a:lnTo>
                  <a:lnTo>
                    <a:pt x="44" y="301"/>
                  </a:lnTo>
                  <a:lnTo>
                    <a:pt x="65" y="268"/>
                  </a:lnTo>
                  <a:lnTo>
                    <a:pt x="83" y="229"/>
                  </a:lnTo>
                  <a:lnTo>
                    <a:pt x="99" y="185"/>
                  </a:lnTo>
                  <a:lnTo>
                    <a:pt x="110" y="139"/>
                  </a:lnTo>
                  <a:lnTo>
                    <a:pt x="117" y="93"/>
                  </a:lnTo>
                  <a:lnTo>
                    <a:pt x="118" y="65"/>
                  </a:lnTo>
                  <a:lnTo>
                    <a:pt x="114" y="40"/>
                  </a:lnTo>
                  <a:lnTo>
                    <a:pt x="105" y="21"/>
                  </a:lnTo>
                  <a:lnTo>
                    <a:pt x="93" y="7"/>
                  </a:lnTo>
                  <a:lnTo>
                    <a:pt x="77" y="0"/>
                  </a:lnTo>
                  <a:lnTo>
                    <a:pt x="58" y="0"/>
                  </a:lnTo>
                  <a:lnTo>
                    <a:pt x="38" y="7"/>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1" name="Freeform 118"/>
            <p:cNvSpPr>
              <a:spLocks noChangeAspect="1"/>
            </p:cNvSpPr>
            <p:nvPr/>
          </p:nvSpPr>
          <p:spPr bwMode="auto">
            <a:xfrm rot="1144696" flipV="1">
              <a:off x="1657" y="1712"/>
              <a:ext cx="94" cy="240"/>
            </a:xfrm>
            <a:custGeom>
              <a:avLst/>
              <a:gdLst>
                <a:gd name="T0" fmla="*/ 0 w 163"/>
                <a:gd name="T1" fmla="*/ 16 h 416"/>
                <a:gd name="T2" fmla="*/ 1 w 163"/>
                <a:gd name="T3" fmla="*/ 14 h 416"/>
                <a:gd name="T4" fmla="*/ 2 w 163"/>
                <a:gd name="T5" fmla="*/ 13 h 416"/>
                <a:gd name="T6" fmla="*/ 3 w 163"/>
                <a:gd name="T7" fmla="*/ 12 h 416"/>
                <a:gd name="T8" fmla="*/ 4 w 163"/>
                <a:gd name="T9" fmla="*/ 10 h 416"/>
                <a:gd name="T10" fmla="*/ 5 w 163"/>
                <a:gd name="T11" fmla="*/ 8 h 416"/>
                <a:gd name="T12" fmla="*/ 6 w 163"/>
                <a:gd name="T13" fmla="*/ 6 h 416"/>
                <a:gd name="T14" fmla="*/ 6 w 163"/>
                <a:gd name="T15" fmla="*/ 4 h 416"/>
                <a:gd name="T16" fmla="*/ 6 w 163"/>
                <a:gd name="T17" fmla="*/ 3 h 416"/>
                <a:gd name="T18" fmla="*/ 6 w 163"/>
                <a:gd name="T19" fmla="*/ 2 h 416"/>
                <a:gd name="T20" fmla="*/ 5 w 163"/>
                <a:gd name="T21" fmla="*/ 1 h 416"/>
                <a:gd name="T22" fmla="*/ 5 w 163"/>
                <a:gd name="T23" fmla="*/ 1 h 416"/>
                <a:gd name="T24" fmla="*/ 4 w 163"/>
                <a:gd name="T25" fmla="*/ 0 h 416"/>
                <a:gd name="T26" fmla="*/ 3 w 163"/>
                <a:gd name="T27" fmla="*/ 1 h 416"/>
                <a:gd name="T28" fmla="*/ 2 w 163"/>
                <a:gd name="T29" fmla="*/ 1 h 4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3" h="416">
                  <a:moveTo>
                    <a:pt x="0" y="416"/>
                  </a:moveTo>
                  <a:lnTo>
                    <a:pt x="30" y="396"/>
                  </a:lnTo>
                  <a:lnTo>
                    <a:pt x="60" y="364"/>
                  </a:lnTo>
                  <a:lnTo>
                    <a:pt x="88" y="322"/>
                  </a:lnTo>
                  <a:lnTo>
                    <a:pt x="114" y="273"/>
                  </a:lnTo>
                  <a:lnTo>
                    <a:pt x="136" y="218"/>
                  </a:lnTo>
                  <a:lnTo>
                    <a:pt x="152" y="162"/>
                  </a:lnTo>
                  <a:lnTo>
                    <a:pt x="162" y="106"/>
                  </a:lnTo>
                  <a:lnTo>
                    <a:pt x="163" y="72"/>
                  </a:lnTo>
                  <a:lnTo>
                    <a:pt x="158" y="43"/>
                  </a:lnTo>
                  <a:lnTo>
                    <a:pt x="146" y="21"/>
                  </a:lnTo>
                  <a:lnTo>
                    <a:pt x="130" y="6"/>
                  </a:lnTo>
                  <a:lnTo>
                    <a:pt x="108" y="0"/>
                  </a:lnTo>
                  <a:lnTo>
                    <a:pt x="84" y="2"/>
                  </a:lnTo>
                  <a:lnTo>
                    <a:pt x="57" y="1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2" name="Freeform 119"/>
            <p:cNvSpPr>
              <a:spLocks noChangeAspect="1"/>
            </p:cNvSpPr>
            <p:nvPr/>
          </p:nvSpPr>
          <p:spPr bwMode="auto">
            <a:xfrm rot="1144696" flipV="1">
              <a:off x="1510" y="1751"/>
              <a:ext cx="99" cy="209"/>
            </a:xfrm>
            <a:custGeom>
              <a:avLst/>
              <a:gdLst>
                <a:gd name="T0" fmla="*/ 0 w 171"/>
                <a:gd name="T1" fmla="*/ 13 h 363"/>
                <a:gd name="T2" fmla="*/ 1 w 171"/>
                <a:gd name="T3" fmla="*/ 12 h 363"/>
                <a:gd name="T4" fmla="*/ 2 w 171"/>
                <a:gd name="T5" fmla="*/ 12 h 363"/>
                <a:gd name="T6" fmla="*/ 3 w 171"/>
                <a:gd name="T7" fmla="*/ 10 h 363"/>
                <a:gd name="T8" fmla="*/ 5 w 171"/>
                <a:gd name="T9" fmla="*/ 8 h 363"/>
                <a:gd name="T10" fmla="*/ 5 w 171"/>
                <a:gd name="T11" fmla="*/ 7 h 363"/>
                <a:gd name="T12" fmla="*/ 6 w 171"/>
                <a:gd name="T13" fmla="*/ 5 h 363"/>
                <a:gd name="T14" fmla="*/ 6 w 171"/>
                <a:gd name="T15" fmla="*/ 3 h 363"/>
                <a:gd name="T16" fmla="*/ 6 w 171"/>
                <a:gd name="T17" fmla="*/ 2 h 363"/>
                <a:gd name="T18" fmla="*/ 6 w 171"/>
                <a:gd name="T19" fmla="*/ 1 h 363"/>
                <a:gd name="T20" fmla="*/ 6 w 171"/>
                <a:gd name="T21" fmla="*/ 1 h 363"/>
                <a:gd name="T22" fmla="*/ 5 w 171"/>
                <a:gd name="T23" fmla="*/ 1 h 363"/>
                <a:gd name="T24" fmla="*/ 5 w 171"/>
                <a:gd name="T25" fmla="*/ 0 h 363"/>
                <a:gd name="T26" fmla="*/ 3 w 171"/>
                <a:gd name="T27" fmla="*/ 1 h 363"/>
                <a:gd name="T28" fmla="*/ 2 w 171"/>
                <a:gd name="T29" fmla="*/ 1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1" h="363">
                  <a:moveTo>
                    <a:pt x="0" y="363"/>
                  </a:moveTo>
                  <a:lnTo>
                    <a:pt x="31" y="342"/>
                  </a:lnTo>
                  <a:lnTo>
                    <a:pt x="62" y="312"/>
                  </a:lnTo>
                  <a:lnTo>
                    <a:pt x="93" y="274"/>
                  </a:lnTo>
                  <a:lnTo>
                    <a:pt x="120" y="230"/>
                  </a:lnTo>
                  <a:lnTo>
                    <a:pt x="142" y="182"/>
                  </a:lnTo>
                  <a:lnTo>
                    <a:pt x="159" y="133"/>
                  </a:lnTo>
                  <a:lnTo>
                    <a:pt x="170" y="86"/>
                  </a:lnTo>
                  <a:lnTo>
                    <a:pt x="171" y="56"/>
                  </a:lnTo>
                  <a:lnTo>
                    <a:pt x="166" y="32"/>
                  </a:lnTo>
                  <a:lnTo>
                    <a:pt x="154" y="14"/>
                  </a:lnTo>
                  <a:lnTo>
                    <a:pt x="136" y="3"/>
                  </a:lnTo>
                  <a:lnTo>
                    <a:pt x="113" y="0"/>
                  </a:lnTo>
                  <a:lnTo>
                    <a:pt x="87" y="5"/>
                  </a:lnTo>
                  <a:lnTo>
                    <a:pt x="58" y="17"/>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3" name="Freeform 120"/>
            <p:cNvSpPr>
              <a:spLocks noChangeAspect="1"/>
            </p:cNvSpPr>
            <p:nvPr/>
          </p:nvSpPr>
          <p:spPr bwMode="auto">
            <a:xfrm rot="1144696" flipV="1">
              <a:off x="1408" y="1794"/>
              <a:ext cx="87" cy="170"/>
            </a:xfrm>
            <a:custGeom>
              <a:avLst/>
              <a:gdLst>
                <a:gd name="T0" fmla="*/ 0 w 152"/>
                <a:gd name="T1" fmla="*/ 10 h 295"/>
                <a:gd name="T2" fmla="*/ 1 w 152"/>
                <a:gd name="T3" fmla="*/ 10 h 295"/>
                <a:gd name="T4" fmla="*/ 2 w 152"/>
                <a:gd name="T5" fmla="*/ 9 h 295"/>
                <a:gd name="T6" fmla="*/ 3 w 152"/>
                <a:gd name="T7" fmla="*/ 8 h 295"/>
                <a:gd name="T8" fmla="*/ 3 w 152"/>
                <a:gd name="T9" fmla="*/ 7 h 295"/>
                <a:gd name="T10" fmla="*/ 4 w 152"/>
                <a:gd name="T11" fmla="*/ 5 h 295"/>
                <a:gd name="T12" fmla="*/ 5 w 152"/>
                <a:gd name="T13" fmla="*/ 4 h 295"/>
                <a:gd name="T14" fmla="*/ 5 w 152"/>
                <a:gd name="T15" fmla="*/ 2 h 295"/>
                <a:gd name="T16" fmla="*/ 6 w 152"/>
                <a:gd name="T17" fmla="*/ 2 h 295"/>
                <a:gd name="T18" fmla="*/ 5 w 152"/>
                <a:gd name="T19" fmla="*/ 1 h 295"/>
                <a:gd name="T20" fmla="*/ 5 w 152"/>
                <a:gd name="T21" fmla="*/ 1 h 295"/>
                <a:gd name="T22" fmla="*/ 4 w 152"/>
                <a:gd name="T23" fmla="*/ 1 h 295"/>
                <a:gd name="T24" fmla="*/ 3 w 152"/>
                <a:gd name="T25" fmla="*/ 0 h 295"/>
                <a:gd name="T26" fmla="*/ 3 w 152"/>
                <a:gd name="T27" fmla="*/ 1 h 295"/>
                <a:gd name="T28" fmla="*/ 2 w 152"/>
                <a:gd name="T29" fmla="*/ 1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295">
                  <a:moveTo>
                    <a:pt x="0" y="295"/>
                  </a:moveTo>
                  <a:lnTo>
                    <a:pt x="27" y="277"/>
                  </a:lnTo>
                  <a:lnTo>
                    <a:pt x="55" y="252"/>
                  </a:lnTo>
                  <a:lnTo>
                    <a:pt x="82" y="220"/>
                  </a:lnTo>
                  <a:lnTo>
                    <a:pt x="106" y="184"/>
                  </a:lnTo>
                  <a:lnTo>
                    <a:pt x="126" y="145"/>
                  </a:lnTo>
                  <a:lnTo>
                    <a:pt x="141" y="107"/>
                  </a:lnTo>
                  <a:lnTo>
                    <a:pt x="150" y="69"/>
                  </a:lnTo>
                  <a:lnTo>
                    <a:pt x="152" y="45"/>
                  </a:lnTo>
                  <a:lnTo>
                    <a:pt x="148" y="24"/>
                  </a:lnTo>
                  <a:lnTo>
                    <a:pt x="137" y="10"/>
                  </a:lnTo>
                  <a:lnTo>
                    <a:pt x="122" y="2"/>
                  </a:lnTo>
                  <a:lnTo>
                    <a:pt x="102" y="0"/>
                  </a:lnTo>
                  <a:lnTo>
                    <a:pt x="79" y="5"/>
                  </a:lnTo>
                  <a:lnTo>
                    <a:pt x="53" y="17"/>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4" name="Freeform 121"/>
            <p:cNvSpPr>
              <a:spLocks noChangeAspect="1"/>
            </p:cNvSpPr>
            <p:nvPr/>
          </p:nvSpPr>
          <p:spPr bwMode="auto">
            <a:xfrm rot="1144696" flipV="1">
              <a:off x="1132" y="1910"/>
              <a:ext cx="42" cy="76"/>
            </a:xfrm>
            <a:custGeom>
              <a:avLst/>
              <a:gdLst>
                <a:gd name="T0" fmla="*/ 0 w 72"/>
                <a:gd name="T1" fmla="*/ 5 h 133"/>
                <a:gd name="T2" fmla="*/ 1 w 72"/>
                <a:gd name="T3" fmla="*/ 4 h 133"/>
                <a:gd name="T4" fmla="*/ 1 w 72"/>
                <a:gd name="T5" fmla="*/ 4 h 133"/>
                <a:gd name="T6" fmla="*/ 2 w 72"/>
                <a:gd name="T7" fmla="*/ 3 h 133"/>
                <a:gd name="T8" fmla="*/ 2 w 72"/>
                <a:gd name="T9" fmla="*/ 3 h 133"/>
                <a:gd name="T10" fmla="*/ 2 w 72"/>
                <a:gd name="T11" fmla="*/ 2 h 133"/>
                <a:gd name="T12" fmla="*/ 3 w 72"/>
                <a:gd name="T13" fmla="*/ 2 h 133"/>
                <a:gd name="T14" fmla="*/ 3 w 72"/>
                <a:gd name="T15" fmla="*/ 1 h 133"/>
                <a:gd name="T16" fmla="*/ 3 w 72"/>
                <a:gd name="T17" fmla="*/ 1 h 133"/>
                <a:gd name="T18" fmla="*/ 3 w 72"/>
                <a:gd name="T19" fmla="*/ 1 h 133"/>
                <a:gd name="T20" fmla="*/ 3 w 72"/>
                <a:gd name="T21" fmla="*/ 1 h 133"/>
                <a:gd name="T22" fmla="*/ 2 w 72"/>
                <a:gd name="T23" fmla="*/ 1 h 133"/>
                <a:gd name="T24" fmla="*/ 2 w 72"/>
                <a:gd name="T25" fmla="*/ 0 h 133"/>
                <a:gd name="T26" fmla="*/ 2 w 72"/>
                <a:gd name="T27" fmla="*/ 1 h 133"/>
                <a:gd name="T28" fmla="*/ 1 w 72"/>
                <a:gd name="T29" fmla="*/ 1 h 1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 h="133">
                  <a:moveTo>
                    <a:pt x="0" y="133"/>
                  </a:moveTo>
                  <a:lnTo>
                    <a:pt x="12" y="125"/>
                  </a:lnTo>
                  <a:lnTo>
                    <a:pt x="25" y="113"/>
                  </a:lnTo>
                  <a:lnTo>
                    <a:pt x="37" y="99"/>
                  </a:lnTo>
                  <a:lnTo>
                    <a:pt x="48" y="84"/>
                  </a:lnTo>
                  <a:lnTo>
                    <a:pt x="58" y="68"/>
                  </a:lnTo>
                  <a:lnTo>
                    <a:pt x="65" y="52"/>
                  </a:lnTo>
                  <a:lnTo>
                    <a:pt x="70" y="37"/>
                  </a:lnTo>
                  <a:lnTo>
                    <a:pt x="72" y="24"/>
                  </a:lnTo>
                  <a:lnTo>
                    <a:pt x="71" y="14"/>
                  </a:lnTo>
                  <a:lnTo>
                    <a:pt x="68" y="6"/>
                  </a:lnTo>
                  <a:lnTo>
                    <a:pt x="61" y="2"/>
                  </a:lnTo>
                  <a:lnTo>
                    <a:pt x="53" y="0"/>
                  </a:lnTo>
                  <a:lnTo>
                    <a:pt x="43" y="3"/>
                  </a:lnTo>
                  <a:lnTo>
                    <a:pt x="31" y="8"/>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5" name="Freeform 122"/>
            <p:cNvSpPr>
              <a:spLocks noChangeAspect="1"/>
            </p:cNvSpPr>
            <p:nvPr/>
          </p:nvSpPr>
          <p:spPr bwMode="auto">
            <a:xfrm rot="1144696" flipV="1">
              <a:off x="1002" y="1959"/>
              <a:ext cx="28" cy="45"/>
            </a:xfrm>
            <a:custGeom>
              <a:avLst/>
              <a:gdLst>
                <a:gd name="T0" fmla="*/ 0 w 49"/>
                <a:gd name="T1" fmla="*/ 3 h 79"/>
                <a:gd name="T2" fmla="*/ 1 w 49"/>
                <a:gd name="T3" fmla="*/ 3 h 79"/>
                <a:gd name="T4" fmla="*/ 1 w 49"/>
                <a:gd name="T5" fmla="*/ 2 h 79"/>
                <a:gd name="T6" fmla="*/ 1 w 49"/>
                <a:gd name="T7" fmla="*/ 2 h 79"/>
                <a:gd name="T8" fmla="*/ 1 w 49"/>
                <a:gd name="T9" fmla="*/ 2 h 79"/>
                <a:gd name="T10" fmla="*/ 1 w 49"/>
                <a:gd name="T11" fmla="*/ 1 h 79"/>
                <a:gd name="T12" fmla="*/ 2 w 49"/>
                <a:gd name="T13" fmla="*/ 1 h 79"/>
                <a:gd name="T14" fmla="*/ 2 w 49"/>
                <a:gd name="T15" fmla="*/ 1 h 79"/>
                <a:gd name="T16" fmla="*/ 2 w 49"/>
                <a:gd name="T17" fmla="*/ 1 h 79"/>
                <a:gd name="T18" fmla="*/ 2 w 49"/>
                <a:gd name="T19" fmla="*/ 1 h 79"/>
                <a:gd name="T20" fmla="*/ 2 w 49"/>
                <a:gd name="T21" fmla="*/ 1 h 79"/>
                <a:gd name="T22" fmla="*/ 2 w 49"/>
                <a:gd name="T23" fmla="*/ 0 h 79"/>
                <a:gd name="T24" fmla="*/ 1 w 49"/>
                <a:gd name="T25" fmla="*/ 0 h 79"/>
                <a:gd name="T26" fmla="*/ 1 w 49"/>
                <a:gd name="T27" fmla="*/ 1 h 79"/>
                <a:gd name="T28" fmla="*/ 1 w 49"/>
                <a:gd name="T29" fmla="*/ 1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 h="79">
                  <a:moveTo>
                    <a:pt x="0" y="79"/>
                  </a:moveTo>
                  <a:lnTo>
                    <a:pt x="9" y="73"/>
                  </a:lnTo>
                  <a:lnTo>
                    <a:pt x="18" y="65"/>
                  </a:lnTo>
                  <a:lnTo>
                    <a:pt x="26" y="57"/>
                  </a:lnTo>
                  <a:lnTo>
                    <a:pt x="33" y="48"/>
                  </a:lnTo>
                  <a:lnTo>
                    <a:pt x="40" y="38"/>
                  </a:lnTo>
                  <a:lnTo>
                    <a:pt x="45" y="29"/>
                  </a:lnTo>
                  <a:lnTo>
                    <a:pt x="48" y="21"/>
                  </a:lnTo>
                  <a:lnTo>
                    <a:pt x="49" y="13"/>
                  </a:lnTo>
                  <a:lnTo>
                    <a:pt x="49" y="7"/>
                  </a:lnTo>
                  <a:lnTo>
                    <a:pt x="46" y="2"/>
                  </a:lnTo>
                  <a:lnTo>
                    <a:pt x="42" y="0"/>
                  </a:lnTo>
                  <a:lnTo>
                    <a:pt x="36" y="0"/>
                  </a:lnTo>
                  <a:lnTo>
                    <a:pt x="29" y="2"/>
                  </a:lnTo>
                  <a:lnTo>
                    <a:pt x="21" y="6"/>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6" name="Freeform 123"/>
            <p:cNvSpPr>
              <a:spLocks noChangeAspect="1"/>
            </p:cNvSpPr>
            <p:nvPr/>
          </p:nvSpPr>
          <p:spPr bwMode="auto">
            <a:xfrm rot="1144696" flipV="1">
              <a:off x="878" y="2001"/>
              <a:ext cx="10" cy="17"/>
            </a:xfrm>
            <a:custGeom>
              <a:avLst/>
              <a:gdLst>
                <a:gd name="T0" fmla="*/ 0 w 16"/>
                <a:gd name="T1" fmla="*/ 1 h 28"/>
                <a:gd name="T2" fmla="*/ 1 w 16"/>
                <a:gd name="T3" fmla="*/ 1 h 28"/>
                <a:gd name="T4" fmla="*/ 1 w 16"/>
                <a:gd name="T5" fmla="*/ 1 h 28"/>
                <a:gd name="T6" fmla="*/ 1 w 16"/>
                <a:gd name="T7" fmla="*/ 1 h 28"/>
                <a:gd name="T8" fmla="*/ 1 w 16"/>
                <a:gd name="T9" fmla="*/ 1 h 28"/>
                <a:gd name="T10" fmla="*/ 1 w 16"/>
                <a:gd name="T11" fmla="*/ 1 h 28"/>
                <a:gd name="T12" fmla="*/ 1 w 16"/>
                <a:gd name="T13" fmla="*/ 1 h 28"/>
                <a:gd name="T14" fmla="*/ 1 w 16"/>
                <a:gd name="T15" fmla="*/ 1 h 28"/>
                <a:gd name="T16" fmla="*/ 1 w 16"/>
                <a:gd name="T17" fmla="*/ 1 h 28"/>
                <a:gd name="T18" fmla="*/ 1 w 16"/>
                <a:gd name="T19" fmla="*/ 1 h 28"/>
                <a:gd name="T20" fmla="*/ 1 w 16"/>
                <a:gd name="T21" fmla="*/ 1 h 28"/>
                <a:gd name="T22" fmla="*/ 1 w 16"/>
                <a:gd name="T23" fmla="*/ 0 h 28"/>
                <a:gd name="T24" fmla="*/ 1 w 16"/>
                <a:gd name="T25" fmla="*/ 0 h 28"/>
                <a:gd name="T26" fmla="*/ 1 w 16"/>
                <a:gd name="T27" fmla="*/ 0 h 28"/>
                <a:gd name="T28" fmla="*/ 1 w 16"/>
                <a:gd name="T29" fmla="*/ 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8">
                  <a:moveTo>
                    <a:pt x="0" y="28"/>
                  </a:moveTo>
                  <a:lnTo>
                    <a:pt x="3" y="26"/>
                  </a:lnTo>
                  <a:lnTo>
                    <a:pt x="5" y="23"/>
                  </a:lnTo>
                  <a:lnTo>
                    <a:pt x="8" y="20"/>
                  </a:lnTo>
                  <a:lnTo>
                    <a:pt x="10" y="17"/>
                  </a:lnTo>
                  <a:lnTo>
                    <a:pt x="12" y="14"/>
                  </a:lnTo>
                  <a:lnTo>
                    <a:pt x="14" y="10"/>
                  </a:lnTo>
                  <a:lnTo>
                    <a:pt x="15" y="7"/>
                  </a:lnTo>
                  <a:lnTo>
                    <a:pt x="16" y="5"/>
                  </a:lnTo>
                  <a:lnTo>
                    <a:pt x="16" y="2"/>
                  </a:lnTo>
                  <a:lnTo>
                    <a:pt x="15" y="1"/>
                  </a:lnTo>
                  <a:lnTo>
                    <a:pt x="14" y="0"/>
                  </a:lnTo>
                  <a:lnTo>
                    <a:pt x="13" y="0"/>
                  </a:lnTo>
                  <a:lnTo>
                    <a:pt x="11" y="0"/>
                  </a:lnTo>
                  <a:lnTo>
                    <a:pt x="8" y="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7" name="Freeform 124"/>
            <p:cNvSpPr>
              <a:spLocks noChangeAspect="1"/>
            </p:cNvSpPr>
            <p:nvPr/>
          </p:nvSpPr>
          <p:spPr bwMode="auto">
            <a:xfrm rot="1144696" flipV="1">
              <a:off x="1672" y="1722"/>
              <a:ext cx="218" cy="154"/>
            </a:xfrm>
            <a:custGeom>
              <a:avLst/>
              <a:gdLst>
                <a:gd name="T0" fmla="*/ 13 w 378"/>
                <a:gd name="T1" fmla="*/ 10 h 267"/>
                <a:gd name="T2" fmla="*/ 13 w 378"/>
                <a:gd name="T3" fmla="*/ 9 h 267"/>
                <a:gd name="T4" fmla="*/ 14 w 378"/>
                <a:gd name="T5" fmla="*/ 8 h 267"/>
                <a:gd name="T6" fmla="*/ 14 w 378"/>
                <a:gd name="T7" fmla="*/ 8 h 267"/>
                <a:gd name="T8" fmla="*/ 14 w 378"/>
                <a:gd name="T9" fmla="*/ 7 h 267"/>
                <a:gd name="T10" fmla="*/ 14 w 378"/>
                <a:gd name="T11" fmla="*/ 7 h 267"/>
                <a:gd name="T12" fmla="*/ 14 w 378"/>
                <a:gd name="T13" fmla="*/ 6 h 267"/>
                <a:gd name="T14" fmla="*/ 14 w 378"/>
                <a:gd name="T15" fmla="*/ 6 h 267"/>
                <a:gd name="T16" fmla="*/ 14 w 378"/>
                <a:gd name="T17" fmla="*/ 5 h 267"/>
                <a:gd name="T18" fmla="*/ 13 w 378"/>
                <a:gd name="T19" fmla="*/ 5 h 267"/>
                <a:gd name="T20" fmla="*/ 13 w 378"/>
                <a:gd name="T21" fmla="*/ 4 h 267"/>
                <a:gd name="T22" fmla="*/ 13 w 378"/>
                <a:gd name="T23" fmla="*/ 4 h 267"/>
                <a:gd name="T24" fmla="*/ 13 w 378"/>
                <a:gd name="T25" fmla="*/ 3 h 267"/>
                <a:gd name="T26" fmla="*/ 12 w 378"/>
                <a:gd name="T27" fmla="*/ 3 h 267"/>
                <a:gd name="T28" fmla="*/ 12 w 378"/>
                <a:gd name="T29" fmla="*/ 3 h 267"/>
                <a:gd name="T30" fmla="*/ 12 w 378"/>
                <a:gd name="T31" fmla="*/ 2 h 267"/>
                <a:gd name="T32" fmla="*/ 11 w 378"/>
                <a:gd name="T33" fmla="*/ 2 h 267"/>
                <a:gd name="T34" fmla="*/ 10 w 378"/>
                <a:gd name="T35" fmla="*/ 1 h 267"/>
                <a:gd name="T36" fmla="*/ 10 w 378"/>
                <a:gd name="T37" fmla="*/ 1 h 267"/>
                <a:gd name="T38" fmla="*/ 10 w 378"/>
                <a:gd name="T39" fmla="*/ 1 h 267"/>
                <a:gd name="T40" fmla="*/ 10 w 378"/>
                <a:gd name="T41" fmla="*/ 1 h 267"/>
                <a:gd name="T42" fmla="*/ 9 w 378"/>
                <a:gd name="T43" fmla="*/ 1 h 267"/>
                <a:gd name="T44" fmla="*/ 9 w 378"/>
                <a:gd name="T45" fmla="*/ 1 h 267"/>
                <a:gd name="T46" fmla="*/ 8 w 378"/>
                <a:gd name="T47" fmla="*/ 1 h 267"/>
                <a:gd name="T48" fmla="*/ 7 w 378"/>
                <a:gd name="T49" fmla="*/ 1 h 267"/>
                <a:gd name="T50" fmla="*/ 7 w 378"/>
                <a:gd name="T51" fmla="*/ 0 h 267"/>
                <a:gd name="T52" fmla="*/ 7 w 378"/>
                <a:gd name="T53" fmla="*/ 0 h 267"/>
                <a:gd name="T54" fmla="*/ 6 w 378"/>
                <a:gd name="T55" fmla="*/ 1 h 267"/>
                <a:gd name="T56" fmla="*/ 6 w 378"/>
                <a:gd name="T57" fmla="*/ 1 h 267"/>
                <a:gd name="T58" fmla="*/ 6 w 378"/>
                <a:gd name="T59" fmla="*/ 1 h 267"/>
                <a:gd name="T60" fmla="*/ 5 w 378"/>
                <a:gd name="T61" fmla="*/ 1 h 267"/>
                <a:gd name="T62" fmla="*/ 5 w 378"/>
                <a:gd name="T63" fmla="*/ 1 h 267"/>
                <a:gd name="T64" fmla="*/ 4 w 378"/>
                <a:gd name="T65" fmla="*/ 1 h 267"/>
                <a:gd name="T66" fmla="*/ 4 w 378"/>
                <a:gd name="T67" fmla="*/ 1 h 267"/>
                <a:gd name="T68" fmla="*/ 3 w 378"/>
                <a:gd name="T69" fmla="*/ 1 h 267"/>
                <a:gd name="T70" fmla="*/ 3 w 378"/>
                <a:gd name="T71" fmla="*/ 2 h 267"/>
                <a:gd name="T72" fmla="*/ 3 w 378"/>
                <a:gd name="T73" fmla="*/ 2 h 267"/>
                <a:gd name="T74" fmla="*/ 2 w 378"/>
                <a:gd name="T75" fmla="*/ 2 h 267"/>
                <a:gd name="T76" fmla="*/ 2 w 378"/>
                <a:gd name="T77" fmla="*/ 3 h 267"/>
                <a:gd name="T78" fmla="*/ 2 w 378"/>
                <a:gd name="T79" fmla="*/ 3 h 267"/>
                <a:gd name="T80" fmla="*/ 2 w 378"/>
                <a:gd name="T81" fmla="*/ 3 h 267"/>
                <a:gd name="T82" fmla="*/ 2 w 378"/>
                <a:gd name="T83" fmla="*/ 4 h 267"/>
                <a:gd name="T84" fmla="*/ 1 w 378"/>
                <a:gd name="T85" fmla="*/ 5 h 267"/>
                <a:gd name="T86" fmla="*/ 1 w 378"/>
                <a:gd name="T87" fmla="*/ 5 h 267"/>
                <a:gd name="T88" fmla="*/ 1 w 378"/>
                <a:gd name="T89" fmla="*/ 6 h 267"/>
                <a:gd name="T90" fmla="*/ 1 w 378"/>
                <a:gd name="T91" fmla="*/ 6 h 267"/>
                <a:gd name="T92" fmla="*/ 1 w 378"/>
                <a:gd name="T93" fmla="*/ 7 h 267"/>
                <a:gd name="T94" fmla="*/ 1 w 378"/>
                <a:gd name="T95" fmla="*/ 7 h 267"/>
                <a:gd name="T96" fmla="*/ 1 w 378"/>
                <a:gd name="T97" fmla="*/ 7 h 267"/>
                <a:gd name="T98" fmla="*/ 1 w 378"/>
                <a:gd name="T99" fmla="*/ 8 h 267"/>
                <a:gd name="T100" fmla="*/ 0 w 378"/>
                <a:gd name="T101" fmla="*/ 9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67">
                  <a:moveTo>
                    <a:pt x="341" y="267"/>
                  </a:moveTo>
                  <a:lnTo>
                    <a:pt x="365" y="245"/>
                  </a:lnTo>
                  <a:lnTo>
                    <a:pt x="372" y="230"/>
                  </a:lnTo>
                  <a:lnTo>
                    <a:pt x="376" y="215"/>
                  </a:lnTo>
                  <a:lnTo>
                    <a:pt x="378" y="201"/>
                  </a:lnTo>
                  <a:lnTo>
                    <a:pt x="378" y="188"/>
                  </a:lnTo>
                  <a:lnTo>
                    <a:pt x="376" y="174"/>
                  </a:lnTo>
                  <a:lnTo>
                    <a:pt x="373" y="161"/>
                  </a:lnTo>
                  <a:lnTo>
                    <a:pt x="369" y="147"/>
                  </a:lnTo>
                  <a:lnTo>
                    <a:pt x="364" y="134"/>
                  </a:lnTo>
                  <a:lnTo>
                    <a:pt x="357" y="121"/>
                  </a:lnTo>
                  <a:lnTo>
                    <a:pt x="350" y="108"/>
                  </a:lnTo>
                  <a:lnTo>
                    <a:pt x="342" y="95"/>
                  </a:lnTo>
                  <a:lnTo>
                    <a:pt x="333" y="83"/>
                  </a:lnTo>
                  <a:lnTo>
                    <a:pt x="324" y="72"/>
                  </a:lnTo>
                  <a:lnTo>
                    <a:pt x="314" y="61"/>
                  </a:lnTo>
                  <a:lnTo>
                    <a:pt x="304" y="50"/>
                  </a:lnTo>
                  <a:lnTo>
                    <a:pt x="293" y="40"/>
                  </a:lnTo>
                  <a:lnTo>
                    <a:pt x="281" y="32"/>
                  </a:lnTo>
                  <a:lnTo>
                    <a:pt x="270" y="24"/>
                  </a:lnTo>
                  <a:lnTo>
                    <a:pt x="258" y="17"/>
                  </a:lnTo>
                  <a:lnTo>
                    <a:pt x="246" y="11"/>
                  </a:lnTo>
                  <a:lnTo>
                    <a:pt x="234" y="7"/>
                  </a:lnTo>
                  <a:lnTo>
                    <a:pt x="222" y="3"/>
                  </a:lnTo>
                  <a:lnTo>
                    <a:pt x="209" y="1"/>
                  </a:lnTo>
                  <a:lnTo>
                    <a:pt x="197" y="0"/>
                  </a:lnTo>
                  <a:lnTo>
                    <a:pt x="185" y="0"/>
                  </a:lnTo>
                  <a:lnTo>
                    <a:pt x="173" y="1"/>
                  </a:lnTo>
                  <a:lnTo>
                    <a:pt x="161" y="3"/>
                  </a:lnTo>
                  <a:lnTo>
                    <a:pt x="150" y="7"/>
                  </a:lnTo>
                  <a:lnTo>
                    <a:pt x="139" y="11"/>
                  </a:lnTo>
                  <a:lnTo>
                    <a:pt x="127" y="16"/>
                  </a:lnTo>
                  <a:lnTo>
                    <a:pt x="117" y="23"/>
                  </a:lnTo>
                  <a:lnTo>
                    <a:pt x="106" y="30"/>
                  </a:lnTo>
                  <a:lnTo>
                    <a:pt x="97" y="38"/>
                  </a:lnTo>
                  <a:lnTo>
                    <a:pt x="87" y="47"/>
                  </a:lnTo>
                  <a:lnTo>
                    <a:pt x="78" y="56"/>
                  </a:lnTo>
                  <a:lnTo>
                    <a:pt x="70" y="66"/>
                  </a:lnTo>
                  <a:lnTo>
                    <a:pt x="62" y="77"/>
                  </a:lnTo>
                  <a:lnTo>
                    <a:pt x="55" y="89"/>
                  </a:lnTo>
                  <a:lnTo>
                    <a:pt x="48" y="101"/>
                  </a:lnTo>
                  <a:lnTo>
                    <a:pt x="42" y="114"/>
                  </a:lnTo>
                  <a:lnTo>
                    <a:pt x="37" y="127"/>
                  </a:lnTo>
                  <a:lnTo>
                    <a:pt x="33" y="139"/>
                  </a:lnTo>
                  <a:lnTo>
                    <a:pt x="30" y="151"/>
                  </a:lnTo>
                  <a:lnTo>
                    <a:pt x="28" y="163"/>
                  </a:lnTo>
                  <a:lnTo>
                    <a:pt x="26" y="177"/>
                  </a:lnTo>
                  <a:lnTo>
                    <a:pt x="25" y="191"/>
                  </a:lnTo>
                  <a:lnTo>
                    <a:pt x="23" y="205"/>
                  </a:lnTo>
                  <a:lnTo>
                    <a:pt x="20" y="221"/>
                  </a:lnTo>
                  <a:lnTo>
                    <a:pt x="0" y="244"/>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8" name="Freeform 125"/>
            <p:cNvSpPr>
              <a:spLocks noChangeAspect="1"/>
            </p:cNvSpPr>
            <p:nvPr/>
          </p:nvSpPr>
          <p:spPr bwMode="auto">
            <a:xfrm rot="1144696" flipV="1">
              <a:off x="1456" y="1816"/>
              <a:ext cx="250" cy="163"/>
            </a:xfrm>
            <a:custGeom>
              <a:avLst/>
              <a:gdLst>
                <a:gd name="T0" fmla="*/ 0 w 434"/>
                <a:gd name="T1" fmla="*/ 0 h 282"/>
                <a:gd name="T2" fmla="*/ 1 w 434"/>
                <a:gd name="T3" fmla="*/ 1 h 282"/>
                <a:gd name="T4" fmla="*/ 1 w 434"/>
                <a:gd name="T5" fmla="*/ 1 h 282"/>
                <a:gd name="T6" fmla="*/ 1 w 434"/>
                <a:gd name="T7" fmla="*/ 1 h 282"/>
                <a:gd name="T8" fmla="*/ 2 w 434"/>
                <a:gd name="T9" fmla="*/ 1 h 282"/>
                <a:gd name="T10" fmla="*/ 3 w 434"/>
                <a:gd name="T11" fmla="*/ 2 h 282"/>
                <a:gd name="T12" fmla="*/ 3 w 434"/>
                <a:gd name="T13" fmla="*/ 3 h 282"/>
                <a:gd name="T14" fmla="*/ 5 w 434"/>
                <a:gd name="T15" fmla="*/ 4 h 282"/>
                <a:gd name="T16" fmla="*/ 6 w 434"/>
                <a:gd name="T17" fmla="*/ 5 h 282"/>
                <a:gd name="T18" fmla="*/ 7 w 434"/>
                <a:gd name="T19" fmla="*/ 6 h 282"/>
                <a:gd name="T20" fmla="*/ 8 w 434"/>
                <a:gd name="T21" fmla="*/ 7 h 282"/>
                <a:gd name="T22" fmla="*/ 10 w 434"/>
                <a:gd name="T23" fmla="*/ 8 h 282"/>
                <a:gd name="T24" fmla="*/ 11 w 434"/>
                <a:gd name="T25" fmla="*/ 8 h 282"/>
                <a:gd name="T26" fmla="*/ 12 w 434"/>
                <a:gd name="T27" fmla="*/ 9 h 282"/>
                <a:gd name="T28" fmla="*/ 13 w 434"/>
                <a:gd name="T29" fmla="*/ 10 h 282"/>
                <a:gd name="T30" fmla="*/ 14 w 434"/>
                <a:gd name="T31" fmla="*/ 10 h 282"/>
                <a:gd name="T32" fmla="*/ 14 w 434"/>
                <a:gd name="T33" fmla="*/ 10 h 282"/>
                <a:gd name="T34" fmla="*/ 15 w 434"/>
                <a:gd name="T35" fmla="*/ 10 h 282"/>
                <a:gd name="T36" fmla="*/ 16 w 434"/>
                <a:gd name="T37" fmla="*/ 10 h 282"/>
                <a:gd name="T38" fmla="*/ 16 w 434"/>
                <a:gd name="T39" fmla="*/ 10 h 282"/>
                <a:gd name="T40" fmla="*/ 16 w 434"/>
                <a:gd name="T41" fmla="*/ 10 h 282"/>
                <a:gd name="T42" fmla="*/ 16 w 434"/>
                <a:gd name="T43" fmla="*/ 10 h 282"/>
                <a:gd name="T44" fmla="*/ 16 w 434"/>
                <a:gd name="T45" fmla="*/ 10 h 282"/>
                <a:gd name="T46" fmla="*/ 15 w 434"/>
                <a:gd name="T47" fmla="*/ 9 h 282"/>
                <a:gd name="T48" fmla="*/ 14 w 434"/>
                <a:gd name="T49" fmla="*/ 9 h 282"/>
                <a:gd name="T50" fmla="*/ 14 w 434"/>
                <a:gd name="T51" fmla="*/ 8 h 282"/>
                <a:gd name="T52" fmla="*/ 13 w 434"/>
                <a:gd name="T53" fmla="*/ 8 h 282"/>
                <a:gd name="T54" fmla="*/ 12 w 434"/>
                <a:gd name="T55" fmla="*/ 7 h 282"/>
                <a:gd name="T56" fmla="*/ 12 w 434"/>
                <a:gd name="T57" fmla="*/ 6 h 282"/>
                <a:gd name="T58" fmla="*/ 10 w 434"/>
                <a:gd name="T59" fmla="*/ 5 h 282"/>
                <a:gd name="T60" fmla="*/ 9 w 434"/>
                <a:gd name="T61" fmla="*/ 4 h 282"/>
                <a:gd name="T62" fmla="*/ 7 w 434"/>
                <a:gd name="T63" fmla="*/ 3 h 282"/>
                <a:gd name="T64" fmla="*/ 6 w 434"/>
                <a:gd name="T65" fmla="*/ 3 h 282"/>
                <a:gd name="T66" fmla="*/ 5 w 434"/>
                <a:gd name="T67" fmla="*/ 2 h 282"/>
                <a:gd name="T68" fmla="*/ 4 w 434"/>
                <a:gd name="T69" fmla="*/ 2 h 282"/>
                <a:gd name="T70" fmla="*/ 3 w 434"/>
                <a:gd name="T71" fmla="*/ 1 h 282"/>
                <a:gd name="T72" fmla="*/ 2 w 434"/>
                <a:gd name="T73" fmla="*/ 1 h 282"/>
                <a:gd name="T74" fmla="*/ 1 w 434"/>
                <a:gd name="T75" fmla="*/ 1 h 282"/>
                <a:gd name="T76" fmla="*/ 1 w 434"/>
                <a:gd name="T77" fmla="*/ 1 h 282"/>
                <a:gd name="T78" fmla="*/ 1 w 434"/>
                <a:gd name="T79" fmla="*/ 1 h 282"/>
                <a:gd name="T80" fmla="*/ 0 w 434"/>
                <a:gd name="T81" fmla="*/ 0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4" h="282">
                  <a:moveTo>
                    <a:pt x="0" y="0"/>
                  </a:moveTo>
                  <a:lnTo>
                    <a:pt x="3" y="2"/>
                  </a:lnTo>
                  <a:lnTo>
                    <a:pt x="12" y="9"/>
                  </a:lnTo>
                  <a:lnTo>
                    <a:pt x="27" y="19"/>
                  </a:lnTo>
                  <a:lnTo>
                    <a:pt x="46" y="35"/>
                  </a:lnTo>
                  <a:lnTo>
                    <a:pt x="71" y="55"/>
                  </a:lnTo>
                  <a:lnTo>
                    <a:pt x="99" y="79"/>
                  </a:lnTo>
                  <a:lnTo>
                    <a:pt x="129" y="105"/>
                  </a:lnTo>
                  <a:lnTo>
                    <a:pt x="162" y="133"/>
                  </a:lnTo>
                  <a:lnTo>
                    <a:pt x="197" y="161"/>
                  </a:lnTo>
                  <a:lnTo>
                    <a:pt x="231" y="186"/>
                  </a:lnTo>
                  <a:lnTo>
                    <a:pt x="265" y="208"/>
                  </a:lnTo>
                  <a:lnTo>
                    <a:pt x="298" y="228"/>
                  </a:lnTo>
                  <a:lnTo>
                    <a:pt x="328" y="244"/>
                  </a:lnTo>
                  <a:lnTo>
                    <a:pt x="355" y="257"/>
                  </a:lnTo>
                  <a:lnTo>
                    <a:pt x="378" y="268"/>
                  </a:lnTo>
                  <a:lnTo>
                    <a:pt x="397" y="276"/>
                  </a:lnTo>
                  <a:lnTo>
                    <a:pt x="413" y="280"/>
                  </a:lnTo>
                  <a:lnTo>
                    <a:pt x="424" y="282"/>
                  </a:lnTo>
                  <a:lnTo>
                    <a:pt x="431" y="281"/>
                  </a:lnTo>
                  <a:lnTo>
                    <a:pt x="434" y="277"/>
                  </a:lnTo>
                  <a:lnTo>
                    <a:pt x="432" y="272"/>
                  </a:lnTo>
                  <a:lnTo>
                    <a:pt x="426" y="264"/>
                  </a:lnTo>
                  <a:lnTo>
                    <a:pt x="416" y="251"/>
                  </a:lnTo>
                  <a:lnTo>
                    <a:pt x="402" y="235"/>
                  </a:lnTo>
                  <a:lnTo>
                    <a:pt x="385" y="216"/>
                  </a:lnTo>
                  <a:lnTo>
                    <a:pt x="364" y="195"/>
                  </a:lnTo>
                  <a:lnTo>
                    <a:pt x="339" y="173"/>
                  </a:lnTo>
                  <a:lnTo>
                    <a:pt x="312" y="150"/>
                  </a:lnTo>
                  <a:lnTo>
                    <a:pt x="281" y="127"/>
                  </a:lnTo>
                  <a:lnTo>
                    <a:pt x="247" y="105"/>
                  </a:lnTo>
                  <a:lnTo>
                    <a:pt x="212" y="85"/>
                  </a:lnTo>
                  <a:lnTo>
                    <a:pt x="176" y="67"/>
                  </a:lnTo>
                  <a:lnTo>
                    <a:pt x="141" y="51"/>
                  </a:lnTo>
                  <a:lnTo>
                    <a:pt x="108" y="38"/>
                  </a:lnTo>
                  <a:lnTo>
                    <a:pt x="77" y="27"/>
                  </a:lnTo>
                  <a:lnTo>
                    <a:pt x="50" y="17"/>
                  </a:lnTo>
                  <a:lnTo>
                    <a:pt x="29" y="10"/>
                  </a:lnTo>
                  <a:lnTo>
                    <a:pt x="13" y="4"/>
                  </a:lnTo>
                  <a:lnTo>
                    <a:pt x="3"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9" name="Freeform 126"/>
            <p:cNvSpPr>
              <a:spLocks noChangeAspect="1"/>
            </p:cNvSpPr>
            <p:nvPr/>
          </p:nvSpPr>
          <p:spPr bwMode="auto">
            <a:xfrm rot="1144696" flipV="1">
              <a:off x="2191" y="2529"/>
              <a:ext cx="222" cy="224"/>
            </a:xfrm>
            <a:custGeom>
              <a:avLst/>
              <a:gdLst>
                <a:gd name="T0" fmla="*/ 0 w 386"/>
                <a:gd name="T1" fmla="*/ 0 h 388"/>
                <a:gd name="T2" fmla="*/ 1 w 386"/>
                <a:gd name="T3" fmla="*/ 1 h 388"/>
                <a:gd name="T4" fmla="*/ 1 w 386"/>
                <a:gd name="T5" fmla="*/ 1 h 388"/>
                <a:gd name="T6" fmla="*/ 1 w 386"/>
                <a:gd name="T7" fmla="*/ 1 h 388"/>
                <a:gd name="T8" fmla="*/ 1 w 386"/>
                <a:gd name="T9" fmla="*/ 2 h 388"/>
                <a:gd name="T10" fmla="*/ 2 w 386"/>
                <a:gd name="T11" fmla="*/ 3 h 388"/>
                <a:gd name="T12" fmla="*/ 3 w 386"/>
                <a:gd name="T13" fmla="*/ 4 h 388"/>
                <a:gd name="T14" fmla="*/ 4 w 386"/>
                <a:gd name="T15" fmla="*/ 5 h 388"/>
                <a:gd name="T16" fmla="*/ 5 w 386"/>
                <a:gd name="T17" fmla="*/ 7 h 388"/>
                <a:gd name="T18" fmla="*/ 6 w 386"/>
                <a:gd name="T19" fmla="*/ 8 h 388"/>
                <a:gd name="T20" fmla="*/ 7 w 386"/>
                <a:gd name="T21" fmla="*/ 9 h 388"/>
                <a:gd name="T22" fmla="*/ 8 w 386"/>
                <a:gd name="T23" fmla="*/ 10 h 388"/>
                <a:gd name="T24" fmla="*/ 9 w 386"/>
                <a:gd name="T25" fmla="*/ 12 h 388"/>
                <a:gd name="T26" fmla="*/ 10 w 386"/>
                <a:gd name="T27" fmla="*/ 12 h 388"/>
                <a:gd name="T28" fmla="*/ 12 w 386"/>
                <a:gd name="T29" fmla="*/ 13 h 388"/>
                <a:gd name="T30" fmla="*/ 12 w 386"/>
                <a:gd name="T31" fmla="*/ 13 h 388"/>
                <a:gd name="T32" fmla="*/ 13 w 386"/>
                <a:gd name="T33" fmla="*/ 14 h 388"/>
                <a:gd name="T34" fmla="*/ 13 w 386"/>
                <a:gd name="T35" fmla="*/ 14 h 388"/>
                <a:gd name="T36" fmla="*/ 14 w 386"/>
                <a:gd name="T37" fmla="*/ 14 h 388"/>
                <a:gd name="T38" fmla="*/ 14 w 386"/>
                <a:gd name="T39" fmla="*/ 14 h 388"/>
                <a:gd name="T40" fmla="*/ 14 w 386"/>
                <a:gd name="T41" fmla="*/ 14 h 388"/>
                <a:gd name="T42" fmla="*/ 14 w 386"/>
                <a:gd name="T43" fmla="*/ 14 h 388"/>
                <a:gd name="T44" fmla="*/ 14 w 386"/>
                <a:gd name="T45" fmla="*/ 14 h 388"/>
                <a:gd name="T46" fmla="*/ 13 w 386"/>
                <a:gd name="T47" fmla="*/ 13 h 388"/>
                <a:gd name="T48" fmla="*/ 13 w 386"/>
                <a:gd name="T49" fmla="*/ 13 h 388"/>
                <a:gd name="T50" fmla="*/ 12 w 386"/>
                <a:gd name="T51" fmla="*/ 12 h 388"/>
                <a:gd name="T52" fmla="*/ 12 w 386"/>
                <a:gd name="T53" fmla="*/ 11 h 388"/>
                <a:gd name="T54" fmla="*/ 10 w 386"/>
                <a:gd name="T55" fmla="*/ 10 h 388"/>
                <a:gd name="T56" fmla="*/ 9 w 386"/>
                <a:gd name="T57" fmla="*/ 9 h 388"/>
                <a:gd name="T58" fmla="*/ 8 w 386"/>
                <a:gd name="T59" fmla="*/ 8 h 388"/>
                <a:gd name="T60" fmla="*/ 7 w 386"/>
                <a:gd name="T61" fmla="*/ 6 h 388"/>
                <a:gd name="T62" fmla="*/ 6 w 386"/>
                <a:gd name="T63" fmla="*/ 5 h 388"/>
                <a:gd name="T64" fmla="*/ 5 w 386"/>
                <a:gd name="T65" fmla="*/ 5 h 388"/>
                <a:gd name="T66" fmla="*/ 4 w 386"/>
                <a:gd name="T67" fmla="*/ 3 h 388"/>
                <a:gd name="T68" fmla="*/ 3 w 386"/>
                <a:gd name="T69" fmla="*/ 3 h 388"/>
                <a:gd name="T70" fmla="*/ 2 w 386"/>
                <a:gd name="T71" fmla="*/ 2 h 388"/>
                <a:gd name="T72" fmla="*/ 1 w 386"/>
                <a:gd name="T73" fmla="*/ 1 h 388"/>
                <a:gd name="T74" fmla="*/ 1 w 386"/>
                <a:gd name="T75" fmla="*/ 1 h 388"/>
                <a:gd name="T76" fmla="*/ 1 w 386"/>
                <a:gd name="T77" fmla="*/ 1 h 388"/>
                <a:gd name="T78" fmla="*/ 1 w 386"/>
                <a:gd name="T79" fmla="*/ 1 h 388"/>
                <a:gd name="T80" fmla="*/ 0 w 386"/>
                <a:gd name="T81" fmla="*/ 0 h 3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86" h="388">
                  <a:moveTo>
                    <a:pt x="0" y="0"/>
                  </a:moveTo>
                  <a:lnTo>
                    <a:pt x="3" y="3"/>
                  </a:lnTo>
                  <a:lnTo>
                    <a:pt x="10" y="12"/>
                  </a:lnTo>
                  <a:lnTo>
                    <a:pt x="22" y="27"/>
                  </a:lnTo>
                  <a:lnTo>
                    <a:pt x="39" y="47"/>
                  </a:lnTo>
                  <a:lnTo>
                    <a:pt x="60" y="73"/>
                  </a:lnTo>
                  <a:lnTo>
                    <a:pt x="84" y="105"/>
                  </a:lnTo>
                  <a:lnTo>
                    <a:pt x="111" y="139"/>
                  </a:lnTo>
                  <a:lnTo>
                    <a:pt x="140" y="176"/>
                  </a:lnTo>
                  <a:lnTo>
                    <a:pt x="170" y="212"/>
                  </a:lnTo>
                  <a:lnTo>
                    <a:pt x="201" y="246"/>
                  </a:lnTo>
                  <a:lnTo>
                    <a:pt x="231" y="277"/>
                  </a:lnTo>
                  <a:lnTo>
                    <a:pt x="260" y="304"/>
                  </a:lnTo>
                  <a:lnTo>
                    <a:pt x="287" y="328"/>
                  </a:lnTo>
                  <a:lnTo>
                    <a:pt x="312" y="348"/>
                  </a:lnTo>
                  <a:lnTo>
                    <a:pt x="334" y="364"/>
                  </a:lnTo>
                  <a:lnTo>
                    <a:pt x="352" y="376"/>
                  </a:lnTo>
                  <a:lnTo>
                    <a:pt x="367" y="384"/>
                  </a:lnTo>
                  <a:lnTo>
                    <a:pt x="377" y="388"/>
                  </a:lnTo>
                  <a:lnTo>
                    <a:pt x="384" y="388"/>
                  </a:lnTo>
                  <a:lnTo>
                    <a:pt x="386" y="386"/>
                  </a:lnTo>
                  <a:lnTo>
                    <a:pt x="383" y="381"/>
                  </a:lnTo>
                  <a:lnTo>
                    <a:pt x="377" y="371"/>
                  </a:lnTo>
                  <a:lnTo>
                    <a:pt x="366" y="357"/>
                  </a:lnTo>
                  <a:lnTo>
                    <a:pt x="351" y="339"/>
                  </a:lnTo>
                  <a:lnTo>
                    <a:pt x="332" y="317"/>
                  </a:lnTo>
                  <a:lnTo>
                    <a:pt x="310" y="292"/>
                  </a:lnTo>
                  <a:lnTo>
                    <a:pt x="285" y="264"/>
                  </a:lnTo>
                  <a:lnTo>
                    <a:pt x="257" y="235"/>
                  </a:lnTo>
                  <a:lnTo>
                    <a:pt x="229" y="205"/>
                  </a:lnTo>
                  <a:lnTo>
                    <a:pt x="199" y="175"/>
                  </a:lnTo>
                  <a:lnTo>
                    <a:pt x="169" y="146"/>
                  </a:lnTo>
                  <a:lnTo>
                    <a:pt x="139" y="118"/>
                  </a:lnTo>
                  <a:lnTo>
                    <a:pt x="110" y="93"/>
                  </a:lnTo>
                  <a:lnTo>
                    <a:pt x="84" y="70"/>
                  </a:lnTo>
                  <a:lnTo>
                    <a:pt x="60" y="50"/>
                  </a:lnTo>
                  <a:lnTo>
                    <a:pt x="39" y="33"/>
                  </a:lnTo>
                  <a:lnTo>
                    <a:pt x="22" y="19"/>
                  </a:lnTo>
                  <a:lnTo>
                    <a:pt x="10" y="9"/>
                  </a:lnTo>
                  <a:lnTo>
                    <a:pt x="3" y="2"/>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0" name="Freeform 127"/>
            <p:cNvSpPr>
              <a:spLocks noChangeAspect="1"/>
            </p:cNvSpPr>
            <p:nvPr/>
          </p:nvSpPr>
          <p:spPr bwMode="auto">
            <a:xfrm rot="1144696" flipV="1">
              <a:off x="3001" y="3377"/>
              <a:ext cx="134" cy="222"/>
            </a:xfrm>
            <a:custGeom>
              <a:avLst/>
              <a:gdLst>
                <a:gd name="T0" fmla="*/ 0 w 231"/>
                <a:gd name="T1" fmla="*/ 0 h 384"/>
                <a:gd name="T2" fmla="*/ 1 w 231"/>
                <a:gd name="T3" fmla="*/ 1 h 384"/>
                <a:gd name="T4" fmla="*/ 1 w 231"/>
                <a:gd name="T5" fmla="*/ 1 h 384"/>
                <a:gd name="T6" fmla="*/ 1 w 231"/>
                <a:gd name="T7" fmla="*/ 1 h 384"/>
                <a:gd name="T8" fmla="*/ 1 w 231"/>
                <a:gd name="T9" fmla="*/ 2 h 384"/>
                <a:gd name="T10" fmla="*/ 2 w 231"/>
                <a:gd name="T11" fmla="*/ 3 h 384"/>
                <a:gd name="T12" fmla="*/ 2 w 231"/>
                <a:gd name="T13" fmla="*/ 3 h 384"/>
                <a:gd name="T14" fmla="*/ 3 w 231"/>
                <a:gd name="T15" fmla="*/ 5 h 384"/>
                <a:gd name="T16" fmla="*/ 3 w 231"/>
                <a:gd name="T17" fmla="*/ 6 h 384"/>
                <a:gd name="T18" fmla="*/ 4 w 231"/>
                <a:gd name="T19" fmla="*/ 8 h 384"/>
                <a:gd name="T20" fmla="*/ 5 w 231"/>
                <a:gd name="T21" fmla="*/ 8 h 384"/>
                <a:gd name="T22" fmla="*/ 5 w 231"/>
                <a:gd name="T23" fmla="*/ 10 h 384"/>
                <a:gd name="T24" fmla="*/ 6 w 231"/>
                <a:gd name="T25" fmla="*/ 11 h 384"/>
                <a:gd name="T26" fmla="*/ 7 w 231"/>
                <a:gd name="T27" fmla="*/ 12 h 384"/>
                <a:gd name="T28" fmla="*/ 8 w 231"/>
                <a:gd name="T29" fmla="*/ 12 h 384"/>
                <a:gd name="T30" fmla="*/ 8 w 231"/>
                <a:gd name="T31" fmla="*/ 13 h 384"/>
                <a:gd name="T32" fmla="*/ 8 w 231"/>
                <a:gd name="T33" fmla="*/ 13 h 384"/>
                <a:gd name="T34" fmla="*/ 9 w 231"/>
                <a:gd name="T35" fmla="*/ 14 h 384"/>
                <a:gd name="T36" fmla="*/ 9 w 231"/>
                <a:gd name="T37" fmla="*/ 14 h 384"/>
                <a:gd name="T38" fmla="*/ 9 w 231"/>
                <a:gd name="T39" fmla="*/ 14 h 384"/>
                <a:gd name="T40" fmla="*/ 9 w 231"/>
                <a:gd name="T41" fmla="*/ 14 h 384"/>
                <a:gd name="T42" fmla="*/ 9 w 231"/>
                <a:gd name="T43" fmla="*/ 14 h 384"/>
                <a:gd name="T44" fmla="*/ 9 w 231"/>
                <a:gd name="T45" fmla="*/ 14 h 384"/>
                <a:gd name="T46" fmla="*/ 8 w 231"/>
                <a:gd name="T47" fmla="*/ 13 h 384"/>
                <a:gd name="T48" fmla="*/ 8 w 231"/>
                <a:gd name="T49" fmla="*/ 13 h 384"/>
                <a:gd name="T50" fmla="*/ 8 w 231"/>
                <a:gd name="T51" fmla="*/ 12 h 384"/>
                <a:gd name="T52" fmla="*/ 7 w 231"/>
                <a:gd name="T53" fmla="*/ 11 h 384"/>
                <a:gd name="T54" fmla="*/ 6 w 231"/>
                <a:gd name="T55" fmla="*/ 10 h 384"/>
                <a:gd name="T56" fmla="*/ 6 w 231"/>
                <a:gd name="T57" fmla="*/ 9 h 384"/>
                <a:gd name="T58" fmla="*/ 5 w 231"/>
                <a:gd name="T59" fmla="*/ 8 h 384"/>
                <a:gd name="T60" fmla="*/ 5 w 231"/>
                <a:gd name="T61" fmla="*/ 7 h 384"/>
                <a:gd name="T62" fmla="*/ 3 w 231"/>
                <a:gd name="T63" fmla="*/ 6 h 384"/>
                <a:gd name="T64" fmla="*/ 3 w 231"/>
                <a:gd name="T65" fmla="*/ 5 h 384"/>
                <a:gd name="T66" fmla="*/ 2 w 231"/>
                <a:gd name="T67" fmla="*/ 3 h 384"/>
                <a:gd name="T68" fmla="*/ 2 w 231"/>
                <a:gd name="T69" fmla="*/ 3 h 384"/>
                <a:gd name="T70" fmla="*/ 1 w 231"/>
                <a:gd name="T71" fmla="*/ 2 h 384"/>
                <a:gd name="T72" fmla="*/ 1 w 231"/>
                <a:gd name="T73" fmla="*/ 1 h 384"/>
                <a:gd name="T74" fmla="*/ 1 w 231"/>
                <a:gd name="T75" fmla="*/ 1 h 384"/>
                <a:gd name="T76" fmla="*/ 1 w 231"/>
                <a:gd name="T77" fmla="*/ 1 h 384"/>
                <a:gd name="T78" fmla="*/ 1 w 231"/>
                <a:gd name="T79" fmla="*/ 1 h 384"/>
                <a:gd name="T80" fmla="*/ 0 w 231"/>
                <a:gd name="T81" fmla="*/ 0 h 3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84">
                  <a:moveTo>
                    <a:pt x="0" y="0"/>
                  </a:moveTo>
                  <a:lnTo>
                    <a:pt x="2" y="3"/>
                  </a:lnTo>
                  <a:lnTo>
                    <a:pt x="7" y="11"/>
                  </a:lnTo>
                  <a:lnTo>
                    <a:pt x="14" y="24"/>
                  </a:lnTo>
                  <a:lnTo>
                    <a:pt x="25" y="43"/>
                  </a:lnTo>
                  <a:lnTo>
                    <a:pt x="38" y="67"/>
                  </a:lnTo>
                  <a:lnTo>
                    <a:pt x="54" y="95"/>
                  </a:lnTo>
                  <a:lnTo>
                    <a:pt x="71" y="126"/>
                  </a:lnTo>
                  <a:lnTo>
                    <a:pt x="90" y="160"/>
                  </a:lnTo>
                  <a:lnTo>
                    <a:pt x="109" y="194"/>
                  </a:lnTo>
                  <a:lnTo>
                    <a:pt x="128" y="226"/>
                  </a:lnTo>
                  <a:lnTo>
                    <a:pt x="146" y="257"/>
                  </a:lnTo>
                  <a:lnTo>
                    <a:pt x="163" y="285"/>
                  </a:lnTo>
                  <a:lnTo>
                    <a:pt x="179" y="310"/>
                  </a:lnTo>
                  <a:lnTo>
                    <a:pt x="193" y="332"/>
                  </a:lnTo>
                  <a:lnTo>
                    <a:pt x="205" y="350"/>
                  </a:lnTo>
                  <a:lnTo>
                    <a:pt x="215" y="364"/>
                  </a:lnTo>
                  <a:lnTo>
                    <a:pt x="223" y="375"/>
                  </a:lnTo>
                  <a:lnTo>
                    <a:pt x="228" y="382"/>
                  </a:lnTo>
                  <a:lnTo>
                    <a:pt x="231" y="384"/>
                  </a:lnTo>
                  <a:lnTo>
                    <a:pt x="231" y="383"/>
                  </a:lnTo>
                  <a:lnTo>
                    <a:pt x="230" y="379"/>
                  </a:lnTo>
                  <a:lnTo>
                    <a:pt x="225" y="371"/>
                  </a:lnTo>
                  <a:lnTo>
                    <a:pt x="218" y="358"/>
                  </a:lnTo>
                  <a:lnTo>
                    <a:pt x="208" y="341"/>
                  </a:lnTo>
                  <a:lnTo>
                    <a:pt x="196" y="320"/>
                  </a:lnTo>
                  <a:lnTo>
                    <a:pt x="182" y="296"/>
                  </a:lnTo>
                  <a:lnTo>
                    <a:pt x="167" y="269"/>
                  </a:lnTo>
                  <a:lnTo>
                    <a:pt x="150" y="241"/>
                  </a:lnTo>
                  <a:lnTo>
                    <a:pt x="133" y="211"/>
                  </a:lnTo>
                  <a:lnTo>
                    <a:pt x="115" y="181"/>
                  </a:lnTo>
                  <a:lnTo>
                    <a:pt x="97" y="152"/>
                  </a:lnTo>
                  <a:lnTo>
                    <a:pt x="79" y="124"/>
                  </a:lnTo>
                  <a:lnTo>
                    <a:pt x="63" y="98"/>
                  </a:lnTo>
                  <a:lnTo>
                    <a:pt x="48" y="74"/>
                  </a:lnTo>
                  <a:lnTo>
                    <a:pt x="34" y="53"/>
                  </a:lnTo>
                  <a:lnTo>
                    <a:pt x="22" y="34"/>
                  </a:lnTo>
                  <a:lnTo>
                    <a:pt x="13" y="20"/>
                  </a:lnTo>
                  <a:lnTo>
                    <a:pt x="6" y="9"/>
                  </a:lnTo>
                  <a:lnTo>
                    <a:pt x="2" y="2"/>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1" name="Freeform 128"/>
            <p:cNvSpPr>
              <a:spLocks noChangeAspect="1"/>
            </p:cNvSpPr>
            <p:nvPr/>
          </p:nvSpPr>
          <p:spPr bwMode="auto">
            <a:xfrm rot="1144696" flipV="1">
              <a:off x="3289" y="3709"/>
              <a:ext cx="57" cy="117"/>
            </a:xfrm>
            <a:custGeom>
              <a:avLst/>
              <a:gdLst>
                <a:gd name="T0" fmla="*/ 0 w 99"/>
                <a:gd name="T1" fmla="*/ 0 h 204"/>
                <a:gd name="T2" fmla="*/ 1 w 99"/>
                <a:gd name="T3" fmla="*/ 1 h 204"/>
                <a:gd name="T4" fmla="*/ 1 w 99"/>
                <a:gd name="T5" fmla="*/ 1 h 204"/>
                <a:gd name="T6" fmla="*/ 1 w 99"/>
                <a:gd name="T7" fmla="*/ 1 h 204"/>
                <a:gd name="T8" fmla="*/ 1 w 99"/>
                <a:gd name="T9" fmla="*/ 1 h 204"/>
                <a:gd name="T10" fmla="*/ 1 w 99"/>
                <a:gd name="T11" fmla="*/ 1 h 204"/>
                <a:gd name="T12" fmla="*/ 1 w 99"/>
                <a:gd name="T13" fmla="*/ 2 h 204"/>
                <a:gd name="T14" fmla="*/ 1 w 99"/>
                <a:gd name="T15" fmla="*/ 2 h 204"/>
                <a:gd name="T16" fmla="*/ 2 w 99"/>
                <a:gd name="T17" fmla="*/ 3 h 204"/>
                <a:gd name="T18" fmla="*/ 2 w 99"/>
                <a:gd name="T19" fmla="*/ 3 h 204"/>
                <a:gd name="T20" fmla="*/ 2 w 99"/>
                <a:gd name="T21" fmla="*/ 4 h 204"/>
                <a:gd name="T22" fmla="*/ 2 w 99"/>
                <a:gd name="T23" fmla="*/ 5 h 204"/>
                <a:gd name="T24" fmla="*/ 3 w 99"/>
                <a:gd name="T25" fmla="*/ 5 h 204"/>
                <a:gd name="T26" fmla="*/ 3 w 99"/>
                <a:gd name="T27" fmla="*/ 6 h 204"/>
                <a:gd name="T28" fmla="*/ 3 w 99"/>
                <a:gd name="T29" fmla="*/ 6 h 204"/>
                <a:gd name="T30" fmla="*/ 3 w 99"/>
                <a:gd name="T31" fmla="*/ 6 h 204"/>
                <a:gd name="T32" fmla="*/ 3 w 99"/>
                <a:gd name="T33" fmla="*/ 7 h 204"/>
                <a:gd name="T34" fmla="*/ 3 w 99"/>
                <a:gd name="T35" fmla="*/ 7 h 204"/>
                <a:gd name="T36" fmla="*/ 3 w 99"/>
                <a:gd name="T37" fmla="*/ 7 h 204"/>
                <a:gd name="T38" fmla="*/ 3 w 99"/>
                <a:gd name="T39" fmla="*/ 7 h 204"/>
                <a:gd name="T40" fmla="*/ 3 w 99"/>
                <a:gd name="T41" fmla="*/ 7 h 204"/>
                <a:gd name="T42" fmla="*/ 3 w 99"/>
                <a:gd name="T43" fmla="*/ 7 h 204"/>
                <a:gd name="T44" fmla="*/ 3 w 99"/>
                <a:gd name="T45" fmla="*/ 7 h 204"/>
                <a:gd name="T46" fmla="*/ 3 w 99"/>
                <a:gd name="T47" fmla="*/ 7 h 204"/>
                <a:gd name="T48" fmla="*/ 3 w 99"/>
                <a:gd name="T49" fmla="*/ 6 h 204"/>
                <a:gd name="T50" fmla="*/ 3 w 99"/>
                <a:gd name="T51" fmla="*/ 6 h 204"/>
                <a:gd name="T52" fmla="*/ 3 w 99"/>
                <a:gd name="T53" fmla="*/ 6 h 204"/>
                <a:gd name="T54" fmla="*/ 2 w 99"/>
                <a:gd name="T55" fmla="*/ 5 h 204"/>
                <a:gd name="T56" fmla="*/ 2 w 99"/>
                <a:gd name="T57" fmla="*/ 5 h 204"/>
                <a:gd name="T58" fmla="*/ 2 w 99"/>
                <a:gd name="T59" fmla="*/ 4 h 204"/>
                <a:gd name="T60" fmla="*/ 2 w 99"/>
                <a:gd name="T61" fmla="*/ 3 h 204"/>
                <a:gd name="T62" fmla="*/ 1 w 99"/>
                <a:gd name="T63" fmla="*/ 3 h 204"/>
                <a:gd name="T64" fmla="*/ 1 w 99"/>
                <a:gd name="T65" fmla="*/ 2 h 204"/>
                <a:gd name="T66" fmla="*/ 1 w 99"/>
                <a:gd name="T67" fmla="*/ 2 h 204"/>
                <a:gd name="T68" fmla="*/ 1 w 99"/>
                <a:gd name="T69" fmla="*/ 1 h 204"/>
                <a:gd name="T70" fmla="*/ 1 w 99"/>
                <a:gd name="T71" fmla="*/ 1 h 204"/>
                <a:gd name="T72" fmla="*/ 1 w 99"/>
                <a:gd name="T73" fmla="*/ 1 h 204"/>
                <a:gd name="T74" fmla="*/ 1 w 99"/>
                <a:gd name="T75" fmla="*/ 1 h 204"/>
                <a:gd name="T76" fmla="*/ 1 w 99"/>
                <a:gd name="T77" fmla="*/ 1 h 204"/>
                <a:gd name="T78" fmla="*/ 1 w 99"/>
                <a:gd name="T79" fmla="*/ 1 h 204"/>
                <a:gd name="T80" fmla="*/ 0 w 99"/>
                <a:gd name="T81" fmla="*/ 0 h 2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204">
                  <a:moveTo>
                    <a:pt x="0" y="0"/>
                  </a:moveTo>
                  <a:lnTo>
                    <a:pt x="1" y="1"/>
                  </a:lnTo>
                  <a:lnTo>
                    <a:pt x="3" y="5"/>
                  </a:lnTo>
                  <a:lnTo>
                    <a:pt x="7" y="12"/>
                  </a:lnTo>
                  <a:lnTo>
                    <a:pt x="12" y="22"/>
                  </a:lnTo>
                  <a:lnTo>
                    <a:pt x="18" y="34"/>
                  </a:lnTo>
                  <a:lnTo>
                    <a:pt x="26" y="48"/>
                  </a:lnTo>
                  <a:lnTo>
                    <a:pt x="35" y="64"/>
                  </a:lnTo>
                  <a:lnTo>
                    <a:pt x="44" y="81"/>
                  </a:lnTo>
                  <a:lnTo>
                    <a:pt x="53" y="99"/>
                  </a:lnTo>
                  <a:lnTo>
                    <a:pt x="62" y="116"/>
                  </a:lnTo>
                  <a:lnTo>
                    <a:pt x="70" y="132"/>
                  </a:lnTo>
                  <a:lnTo>
                    <a:pt x="77" y="147"/>
                  </a:lnTo>
                  <a:lnTo>
                    <a:pt x="83" y="161"/>
                  </a:lnTo>
                  <a:lnTo>
                    <a:pt x="88" y="173"/>
                  </a:lnTo>
                  <a:lnTo>
                    <a:pt x="92" y="184"/>
                  </a:lnTo>
                  <a:lnTo>
                    <a:pt x="95" y="192"/>
                  </a:lnTo>
                  <a:lnTo>
                    <a:pt x="97" y="198"/>
                  </a:lnTo>
                  <a:lnTo>
                    <a:pt x="98" y="202"/>
                  </a:lnTo>
                  <a:lnTo>
                    <a:pt x="99" y="204"/>
                  </a:lnTo>
                  <a:lnTo>
                    <a:pt x="98" y="204"/>
                  </a:lnTo>
                  <a:lnTo>
                    <a:pt x="97" y="202"/>
                  </a:lnTo>
                  <a:lnTo>
                    <a:pt x="94" y="198"/>
                  </a:lnTo>
                  <a:lnTo>
                    <a:pt x="90" y="191"/>
                  </a:lnTo>
                  <a:lnTo>
                    <a:pt x="86" y="182"/>
                  </a:lnTo>
                  <a:lnTo>
                    <a:pt x="80" y="171"/>
                  </a:lnTo>
                  <a:lnTo>
                    <a:pt x="73" y="158"/>
                  </a:lnTo>
                  <a:lnTo>
                    <a:pt x="66" y="144"/>
                  </a:lnTo>
                  <a:lnTo>
                    <a:pt x="59" y="129"/>
                  </a:lnTo>
                  <a:lnTo>
                    <a:pt x="51" y="113"/>
                  </a:lnTo>
                  <a:lnTo>
                    <a:pt x="43" y="97"/>
                  </a:lnTo>
                  <a:lnTo>
                    <a:pt x="36" y="81"/>
                  </a:lnTo>
                  <a:lnTo>
                    <a:pt x="29" y="66"/>
                  </a:lnTo>
                  <a:lnTo>
                    <a:pt x="23" y="52"/>
                  </a:lnTo>
                  <a:lnTo>
                    <a:pt x="17" y="39"/>
                  </a:lnTo>
                  <a:lnTo>
                    <a:pt x="12" y="28"/>
                  </a:lnTo>
                  <a:lnTo>
                    <a:pt x="8" y="18"/>
                  </a:lnTo>
                  <a:lnTo>
                    <a:pt x="5" y="10"/>
                  </a:lnTo>
                  <a:lnTo>
                    <a:pt x="2" y="5"/>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2" name="Freeform 129"/>
            <p:cNvSpPr>
              <a:spLocks noChangeAspect="1"/>
            </p:cNvSpPr>
            <p:nvPr/>
          </p:nvSpPr>
          <p:spPr bwMode="auto">
            <a:xfrm rot="1144696" flipV="1">
              <a:off x="3308" y="3779"/>
              <a:ext cx="36" cy="93"/>
            </a:xfrm>
            <a:custGeom>
              <a:avLst/>
              <a:gdLst>
                <a:gd name="T0" fmla="*/ 0 w 63"/>
                <a:gd name="T1" fmla="*/ 0 h 161"/>
                <a:gd name="T2" fmla="*/ 0 w 63"/>
                <a:gd name="T3" fmla="*/ 1 h 161"/>
                <a:gd name="T4" fmla="*/ 1 w 63"/>
                <a:gd name="T5" fmla="*/ 1 h 161"/>
                <a:gd name="T6" fmla="*/ 1 w 63"/>
                <a:gd name="T7" fmla="*/ 1 h 161"/>
                <a:gd name="T8" fmla="*/ 1 w 63"/>
                <a:gd name="T9" fmla="*/ 1 h 161"/>
                <a:gd name="T10" fmla="*/ 1 w 63"/>
                <a:gd name="T11" fmla="*/ 1 h 161"/>
                <a:gd name="T12" fmla="*/ 1 w 63"/>
                <a:gd name="T13" fmla="*/ 1 h 161"/>
                <a:gd name="T14" fmla="*/ 1 w 63"/>
                <a:gd name="T15" fmla="*/ 2 h 161"/>
                <a:gd name="T16" fmla="*/ 1 w 63"/>
                <a:gd name="T17" fmla="*/ 2 h 161"/>
                <a:gd name="T18" fmla="*/ 1 w 63"/>
                <a:gd name="T19" fmla="*/ 3 h 161"/>
                <a:gd name="T20" fmla="*/ 2 w 63"/>
                <a:gd name="T21" fmla="*/ 3 h 161"/>
                <a:gd name="T22" fmla="*/ 2 w 63"/>
                <a:gd name="T23" fmla="*/ 3 h 161"/>
                <a:gd name="T24" fmla="*/ 2 w 63"/>
                <a:gd name="T25" fmla="*/ 4 h 161"/>
                <a:gd name="T26" fmla="*/ 2 w 63"/>
                <a:gd name="T27" fmla="*/ 5 h 161"/>
                <a:gd name="T28" fmla="*/ 2 w 63"/>
                <a:gd name="T29" fmla="*/ 5 h 161"/>
                <a:gd name="T30" fmla="*/ 2 w 63"/>
                <a:gd name="T31" fmla="*/ 5 h 161"/>
                <a:gd name="T32" fmla="*/ 2 w 63"/>
                <a:gd name="T33" fmla="*/ 5 h 161"/>
                <a:gd name="T34" fmla="*/ 2 w 63"/>
                <a:gd name="T35" fmla="*/ 6 h 161"/>
                <a:gd name="T36" fmla="*/ 2 w 63"/>
                <a:gd name="T37" fmla="*/ 6 h 161"/>
                <a:gd name="T38" fmla="*/ 2 w 63"/>
                <a:gd name="T39" fmla="*/ 6 h 161"/>
                <a:gd name="T40" fmla="*/ 2 w 63"/>
                <a:gd name="T41" fmla="*/ 6 h 161"/>
                <a:gd name="T42" fmla="*/ 2 w 63"/>
                <a:gd name="T43" fmla="*/ 6 h 161"/>
                <a:gd name="T44" fmla="*/ 2 w 63"/>
                <a:gd name="T45" fmla="*/ 6 h 161"/>
                <a:gd name="T46" fmla="*/ 2 w 63"/>
                <a:gd name="T47" fmla="*/ 6 h 161"/>
                <a:gd name="T48" fmla="*/ 2 w 63"/>
                <a:gd name="T49" fmla="*/ 5 h 161"/>
                <a:gd name="T50" fmla="*/ 2 w 63"/>
                <a:gd name="T51" fmla="*/ 5 h 161"/>
                <a:gd name="T52" fmla="*/ 1 w 63"/>
                <a:gd name="T53" fmla="*/ 5 h 161"/>
                <a:gd name="T54" fmla="*/ 1 w 63"/>
                <a:gd name="T55" fmla="*/ 5 h 161"/>
                <a:gd name="T56" fmla="*/ 1 w 63"/>
                <a:gd name="T57" fmla="*/ 4 h 161"/>
                <a:gd name="T58" fmla="*/ 1 w 63"/>
                <a:gd name="T59" fmla="*/ 3 h 161"/>
                <a:gd name="T60" fmla="*/ 1 w 63"/>
                <a:gd name="T61" fmla="*/ 3 h 161"/>
                <a:gd name="T62" fmla="*/ 1 w 63"/>
                <a:gd name="T63" fmla="*/ 3 h 161"/>
                <a:gd name="T64" fmla="*/ 1 w 63"/>
                <a:gd name="T65" fmla="*/ 2 h 161"/>
                <a:gd name="T66" fmla="*/ 1 w 63"/>
                <a:gd name="T67" fmla="*/ 2 h 161"/>
                <a:gd name="T68" fmla="*/ 1 w 63"/>
                <a:gd name="T69" fmla="*/ 1 h 161"/>
                <a:gd name="T70" fmla="*/ 1 w 63"/>
                <a:gd name="T71" fmla="*/ 1 h 161"/>
                <a:gd name="T72" fmla="*/ 1 w 63"/>
                <a:gd name="T73" fmla="*/ 1 h 161"/>
                <a:gd name="T74" fmla="*/ 1 w 63"/>
                <a:gd name="T75" fmla="*/ 1 h 161"/>
                <a:gd name="T76" fmla="*/ 1 w 63"/>
                <a:gd name="T77" fmla="*/ 1 h 161"/>
                <a:gd name="T78" fmla="*/ 0 w 63"/>
                <a:gd name="T79" fmla="*/ 1 h 161"/>
                <a:gd name="T80" fmla="*/ 0 w 63"/>
                <a:gd name="T81" fmla="*/ 0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3" h="161">
                  <a:moveTo>
                    <a:pt x="0" y="0"/>
                  </a:moveTo>
                  <a:lnTo>
                    <a:pt x="0" y="1"/>
                  </a:lnTo>
                  <a:lnTo>
                    <a:pt x="2" y="4"/>
                  </a:lnTo>
                  <a:lnTo>
                    <a:pt x="4" y="9"/>
                  </a:lnTo>
                  <a:lnTo>
                    <a:pt x="8" y="16"/>
                  </a:lnTo>
                  <a:lnTo>
                    <a:pt x="13" y="24"/>
                  </a:lnTo>
                  <a:lnTo>
                    <a:pt x="19" y="34"/>
                  </a:lnTo>
                  <a:lnTo>
                    <a:pt x="26" y="45"/>
                  </a:lnTo>
                  <a:lnTo>
                    <a:pt x="34" y="57"/>
                  </a:lnTo>
                  <a:lnTo>
                    <a:pt x="41" y="70"/>
                  </a:lnTo>
                  <a:lnTo>
                    <a:pt x="47" y="82"/>
                  </a:lnTo>
                  <a:lnTo>
                    <a:pt x="52" y="95"/>
                  </a:lnTo>
                  <a:lnTo>
                    <a:pt x="56" y="107"/>
                  </a:lnTo>
                  <a:lnTo>
                    <a:pt x="59" y="119"/>
                  </a:lnTo>
                  <a:lnTo>
                    <a:pt x="61" y="129"/>
                  </a:lnTo>
                  <a:lnTo>
                    <a:pt x="62" y="139"/>
                  </a:lnTo>
                  <a:lnTo>
                    <a:pt x="63" y="147"/>
                  </a:lnTo>
                  <a:lnTo>
                    <a:pt x="63" y="153"/>
                  </a:lnTo>
                  <a:lnTo>
                    <a:pt x="62" y="158"/>
                  </a:lnTo>
                  <a:lnTo>
                    <a:pt x="61" y="160"/>
                  </a:lnTo>
                  <a:lnTo>
                    <a:pt x="59" y="161"/>
                  </a:lnTo>
                  <a:lnTo>
                    <a:pt x="58" y="160"/>
                  </a:lnTo>
                  <a:lnTo>
                    <a:pt x="55" y="157"/>
                  </a:lnTo>
                  <a:lnTo>
                    <a:pt x="52" y="153"/>
                  </a:lnTo>
                  <a:lnTo>
                    <a:pt x="49" y="146"/>
                  </a:lnTo>
                  <a:lnTo>
                    <a:pt x="45" y="138"/>
                  </a:lnTo>
                  <a:lnTo>
                    <a:pt x="40" y="128"/>
                  </a:lnTo>
                  <a:lnTo>
                    <a:pt x="35" y="118"/>
                  </a:lnTo>
                  <a:lnTo>
                    <a:pt x="30" y="106"/>
                  </a:lnTo>
                  <a:lnTo>
                    <a:pt x="25" y="94"/>
                  </a:lnTo>
                  <a:lnTo>
                    <a:pt x="20" y="81"/>
                  </a:lnTo>
                  <a:lnTo>
                    <a:pt x="16" y="68"/>
                  </a:lnTo>
                  <a:lnTo>
                    <a:pt x="13" y="56"/>
                  </a:lnTo>
                  <a:lnTo>
                    <a:pt x="9" y="44"/>
                  </a:lnTo>
                  <a:lnTo>
                    <a:pt x="7" y="34"/>
                  </a:lnTo>
                  <a:lnTo>
                    <a:pt x="5" y="24"/>
                  </a:lnTo>
                  <a:lnTo>
                    <a:pt x="3" y="15"/>
                  </a:lnTo>
                  <a:lnTo>
                    <a:pt x="2" y="9"/>
                  </a:lnTo>
                  <a:lnTo>
                    <a:pt x="1" y="4"/>
                  </a:lnTo>
                  <a:lnTo>
                    <a:pt x="0"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3" name="Freeform 130"/>
            <p:cNvSpPr>
              <a:spLocks noChangeAspect="1"/>
            </p:cNvSpPr>
            <p:nvPr/>
          </p:nvSpPr>
          <p:spPr bwMode="auto">
            <a:xfrm rot="1144696" flipV="1">
              <a:off x="3286" y="3920"/>
              <a:ext cx="15" cy="31"/>
            </a:xfrm>
            <a:custGeom>
              <a:avLst/>
              <a:gdLst>
                <a:gd name="T0" fmla="*/ 0 w 27"/>
                <a:gd name="T1" fmla="*/ 0 h 55"/>
                <a:gd name="T2" fmla="*/ 1 w 27"/>
                <a:gd name="T3" fmla="*/ 0 h 55"/>
                <a:gd name="T4" fmla="*/ 1 w 27"/>
                <a:gd name="T5" fmla="*/ 1 h 55"/>
                <a:gd name="T6" fmla="*/ 1 w 27"/>
                <a:gd name="T7" fmla="*/ 1 h 55"/>
                <a:gd name="T8" fmla="*/ 1 w 27"/>
                <a:gd name="T9" fmla="*/ 1 h 55"/>
                <a:gd name="T10" fmla="*/ 1 w 27"/>
                <a:gd name="T11" fmla="*/ 1 h 55"/>
                <a:gd name="T12" fmla="*/ 1 w 27"/>
                <a:gd name="T13" fmla="*/ 1 h 55"/>
                <a:gd name="T14" fmla="*/ 1 w 27"/>
                <a:gd name="T15" fmla="*/ 1 h 55"/>
                <a:gd name="T16" fmla="*/ 1 w 27"/>
                <a:gd name="T17" fmla="*/ 1 h 55"/>
                <a:gd name="T18" fmla="*/ 1 w 27"/>
                <a:gd name="T19" fmla="*/ 1 h 55"/>
                <a:gd name="T20" fmla="*/ 1 w 27"/>
                <a:gd name="T21" fmla="*/ 1 h 55"/>
                <a:gd name="T22" fmla="*/ 1 w 27"/>
                <a:gd name="T23" fmla="*/ 1 h 55"/>
                <a:gd name="T24" fmla="*/ 1 w 27"/>
                <a:gd name="T25" fmla="*/ 1 h 55"/>
                <a:gd name="T26" fmla="*/ 1 w 27"/>
                <a:gd name="T27" fmla="*/ 1 h 55"/>
                <a:gd name="T28" fmla="*/ 1 w 27"/>
                <a:gd name="T29" fmla="*/ 2 h 55"/>
                <a:gd name="T30" fmla="*/ 1 w 27"/>
                <a:gd name="T31" fmla="*/ 2 h 55"/>
                <a:gd name="T32" fmla="*/ 1 w 27"/>
                <a:gd name="T33" fmla="*/ 2 h 55"/>
                <a:gd name="T34" fmla="*/ 1 w 27"/>
                <a:gd name="T35" fmla="*/ 2 h 55"/>
                <a:gd name="T36" fmla="*/ 1 w 27"/>
                <a:gd name="T37" fmla="*/ 2 h 55"/>
                <a:gd name="T38" fmla="*/ 1 w 27"/>
                <a:gd name="T39" fmla="*/ 2 h 55"/>
                <a:gd name="T40" fmla="*/ 1 w 27"/>
                <a:gd name="T41" fmla="*/ 2 h 55"/>
                <a:gd name="T42" fmla="*/ 1 w 27"/>
                <a:gd name="T43" fmla="*/ 2 h 55"/>
                <a:gd name="T44" fmla="*/ 1 w 27"/>
                <a:gd name="T45" fmla="*/ 2 h 55"/>
                <a:gd name="T46" fmla="*/ 1 w 27"/>
                <a:gd name="T47" fmla="*/ 2 h 55"/>
                <a:gd name="T48" fmla="*/ 1 w 27"/>
                <a:gd name="T49" fmla="*/ 2 h 55"/>
                <a:gd name="T50" fmla="*/ 1 w 27"/>
                <a:gd name="T51" fmla="*/ 2 h 55"/>
                <a:gd name="T52" fmla="*/ 1 w 27"/>
                <a:gd name="T53" fmla="*/ 2 h 55"/>
                <a:gd name="T54" fmla="*/ 1 w 27"/>
                <a:gd name="T55" fmla="*/ 1 h 55"/>
                <a:gd name="T56" fmla="*/ 1 w 27"/>
                <a:gd name="T57" fmla="*/ 1 h 55"/>
                <a:gd name="T58" fmla="*/ 1 w 27"/>
                <a:gd name="T59" fmla="*/ 1 h 55"/>
                <a:gd name="T60" fmla="*/ 1 w 27"/>
                <a:gd name="T61" fmla="*/ 1 h 55"/>
                <a:gd name="T62" fmla="*/ 1 w 27"/>
                <a:gd name="T63" fmla="*/ 1 h 55"/>
                <a:gd name="T64" fmla="*/ 1 w 27"/>
                <a:gd name="T65" fmla="*/ 1 h 55"/>
                <a:gd name="T66" fmla="*/ 1 w 27"/>
                <a:gd name="T67" fmla="*/ 1 h 55"/>
                <a:gd name="T68" fmla="*/ 1 w 27"/>
                <a:gd name="T69" fmla="*/ 1 h 55"/>
                <a:gd name="T70" fmla="*/ 1 w 27"/>
                <a:gd name="T71" fmla="*/ 1 h 55"/>
                <a:gd name="T72" fmla="*/ 1 w 27"/>
                <a:gd name="T73" fmla="*/ 1 h 55"/>
                <a:gd name="T74" fmla="*/ 1 w 27"/>
                <a:gd name="T75" fmla="*/ 1 h 55"/>
                <a:gd name="T76" fmla="*/ 1 w 27"/>
                <a:gd name="T77" fmla="*/ 1 h 55"/>
                <a:gd name="T78" fmla="*/ 1 w 27"/>
                <a:gd name="T79" fmla="*/ 0 h 55"/>
                <a:gd name="T80" fmla="*/ 0 w 27"/>
                <a:gd name="T81" fmla="*/ 0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 h="55">
                  <a:moveTo>
                    <a:pt x="0" y="0"/>
                  </a:moveTo>
                  <a:lnTo>
                    <a:pt x="1" y="0"/>
                  </a:lnTo>
                  <a:lnTo>
                    <a:pt x="1" y="1"/>
                  </a:lnTo>
                  <a:lnTo>
                    <a:pt x="2" y="3"/>
                  </a:lnTo>
                  <a:lnTo>
                    <a:pt x="4" y="5"/>
                  </a:lnTo>
                  <a:lnTo>
                    <a:pt x="6" y="8"/>
                  </a:lnTo>
                  <a:lnTo>
                    <a:pt x="8" y="11"/>
                  </a:lnTo>
                  <a:lnTo>
                    <a:pt x="11" y="14"/>
                  </a:lnTo>
                  <a:lnTo>
                    <a:pt x="14" y="18"/>
                  </a:lnTo>
                  <a:lnTo>
                    <a:pt x="17" y="22"/>
                  </a:lnTo>
                  <a:lnTo>
                    <a:pt x="19" y="26"/>
                  </a:lnTo>
                  <a:lnTo>
                    <a:pt x="21" y="30"/>
                  </a:lnTo>
                  <a:lnTo>
                    <a:pt x="23" y="35"/>
                  </a:lnTo>
                  <a:lnTo>
                    <a:pt x="25" y="39"/>
                  </a:lnTo>
                  <a:lnTo>
                    <a:pt x="26" y="43"/>
                  </a:lnTo>
                  <a:lnTo>
                    <a:pt x="27" y="46"/>
                  </a:lnTo>
                  <a:lnTo>
                    <a:pt x="27" y="49"/>
                  </a:lnTo>
                  <a:lnTo>
                    <a:pt x="27" y="52"/>
                  </a:lnTo>
                  <a:lnTo>
                    <a:pt x="27" y="53"/>
                  </a:lnTo>
                  <a:lnTo>
                    <a:pt x="27" y="55"/>
                  </a:lnTo>
                  <a:lnTo>
                    <a:pt x="26" y="55"/>
                  </a:lnTo>
                  <a:lnTo>
                    <a:pt x="25" y="54"/>
                  </a:lnTo>
                  <a:lnTo>
                    <a:pt x="24" y="52"/>
                  </a:lnTo>
                  <a:lnTo>
                    <a:pt x="22" y="50"/>
                  </a:lnTo>
                  <a:lnTo>
                    <a:pt x="21" y="48"/>
                  </a:lnTo>
                  <a:lnTo>
                    <a:pt x="19" y="44"/>
                  </a:lnTo>
                  <a:lnTo>
                    <a:pt x="17" y="41"/>
                  </a:lnTo>
                  <a:lnTo>
                    <a:pt x="14" y="37"/>
                  </a:lnTo>
                  <a:lnTo>
                    <a:pt x="12" y="33"/>
                  </a:lnTo>
                  <a:lnTo>
                    <a:pt x="10" y="28"/>
                  </a:lnTo>
                  <a:lnTo>
                    <a:pt x="8" y="24"/>
                  </a:lnTo>
                  <a:lnTo>
                    <a:pt x="7" y="20"/>
                  </a:lnTo>
                  <a:lnTo>
                    <a:pt x="5" y="16"/>
                  </a:lnTo>
                  <a:lnTo>
                    <a:pt x="4" y="12"/>
                  </a:lnTo>
                  <a:lnTo>
                    <a:pt x="3" y="8"/>
                  </a:lnTo>
                  <a:lnTo>
                    <a:pt x="2" y="5"/>
                  </a:lnTo>
                  <a:lnTo>
                    <a:pt x="1" y="3"/>
                  </a:lnTo>
                  <a:lnTo>
                    <a:pt x="1" y="1"/>
                  </a:lnTo>
                  <a:lnTo>
                    <a:pt x="1"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4" name="Freeform 131"/>
            <p:cNvSpPr>
              <a:spLocks noChangeAspect="1"/>
            </p:cNvSpPr>
            <p:nvPr/>
          </p:nvSpPr>
          <p:spPr bwMode="auto">
            <a:xfrm rot="1144696" flipV="1">
              <a:off x="1432" y="2180"/>
              <a:ext cx="2170" cy="1429"/>
            </a:xfrm>
            <a:custGeom>
              <a:avLst/>
              <a:gdLst>
                <a:gd name="T0" fmla="*/ 0 w 3767"/>
                <a:gd name="T1" fmla="*/ 90 h 2480"/>
                <a:gd name="T2" fmla="*/ 58 w 3767"/>
                <a:gd name="T3" fmla="*/ 63 h 2480"/>
                <a:gd name="T4" fmla="*/ 119 w 3767"/>
                <a:gd name="T5" fmla="*/ 28 h 2480"/>
                <a:gd name="T6" fmla="*/ 137 w 3767"/>
                <a:gd name="T7" fmla="*/ 13 h 2480"/>
                <a:gd name="T8" fmla="*/ 138 w 3767"/>
                <a:gd name="T9" fmla="*/ 9 h 2480"/>
                <a:gd name="T10" fmla="*/ 137 w 3767"/>
                <a:gd name="T11" fmla="*/ 0 h 24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67" h="2480">
                  <a:moveTo>
                    <a:pt x="0" y="2480"/>
                  </a:moveTo>
                  <a:lnTo>
                    <a:pt x="1581" y="1726"/>
                  </a:lnTo>
                  <a:lnTo>
                    <a:pt x="3241" y="770"/>
                  </a:lnTo>
                  <a:lnTo>
                    <a:pt x="3740" y="364"/>
                  </a:lnTo>
                  <a:lnTo>
                    <a:pt x="3767" y="253"/>
                  </a:lnTo>
                  <a:lnTo>
                    <a:pt x="3762"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5" name="Freeform 132"/>
            <p:cNvSpPr>
              <a:spLocks noChangeAspect="1"/>
            </p:cNvSpPr>
            <p:nvPr/>
          </p:nvSpPr>
          <p:spPr bwMode="auto">
            <a:xfrm rot="1144696" flipV="1">
              <a:off x="1158" y="2291"/>
              <a:ext cx="2402" cy="1300"/>
            </a:xfrm>
            <a:custGeom>
              <a:avLst/>
              <a:gdLst>
                <a:gd name="T0" fmla="*/ 0 w 4170"/>
                <a:gd name="T1" fmla="*/ 82 h 2258"/>
                <a:gd name="T2" fmla="*/ 59 w 4170"/>
                <a:gd name="T3" fmla="*/ 51 h 2258"/>
                <a:gd name="T4" fmla="*/ 126 w 4170"/>
                <a:gd name="T5" fmla="*/ 16 h 2258"/>
                <a:gd name="T6" fmla="*/ 149 w 4170"/>
                <a:gd name="T7" fmla="*/ 8 h 2258"/>
                <a:gd name="T8" fmla="*/ 151 w 4170"/>
                <a:gd name="T9" fmla="*/ 5 h 2258"/>
                <a:gd name="T10" fmla="*/ 152 w 4170"/>
                <a:gd name="T11" fmla="*/ 0 h 2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70" h="2258">
                  <a:moveTo>
                    <a:pt x="0" y="2258"/>
                  </a:moveTo>
                  <a:lnTo>
                    <a:pt x="1629" y="1395"/>
                  </a:lnTo>
                  <a:lnTo>
                    <a:pt x="3444" y="442"/>
                  </a:lnTo>
                  <a:lnTo>
                    <a:pt x="4076" y="215"/>
                  </a:lnTo>
                  <a:lnTo>
                    <a:pt x="4142" y="147"/>
                  </a:lnTo>
                  <a:lnTo>
                    <a:pt x="417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6" name="Freeform 133"/>
            <p:cNvSpPr>
              <a:spLocks noChangeAspect="1"/>
            </p:cNvSpPr>
            <p:nvPr/>
          </p:nvSpPr>
          <p:spPr bwMode="auto">
            <a:xfrm rot="1144696" flipV="1">
              <a:off x="1328" y="2202"/>
              <a:ext cx="2264" cy="1403"/>
            </a:xfrm>
            <a:custGeom>
              <a:avLst/>
              <a:gdLst>
                <a:gd name="T0" fmla="*/ 0 w 3929"/>
                <a:gd name="T1" fmla="*/ 89 h 2436"/>
                <a:gd name="T2" fmla="*/ 58 w 3929"/>
                <a:gd name="T3" fmla="*/ 60 h 2436"/>
                <a:gd name="T4" fmla="*/ 122 w 3929"/>
                <a:gd name="T5" fmla="*/ 25 h 2436"/>
                <a:gd name="T6" fmla="*/ 142 w 3929"/>
                <a:gd name="T7" fmla="*/ 12 h 2436"/>
                <a:gd name="T8" fmla="*/ 144 w 3929"/>
                <a:gd name="T9" fmla="*/ 7 h 2436"/>
                <a:gd name="T10" fmla="*/ 144 w 3929"/>
                <a:gd name="T11" fmla="*/ 0 h 24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29" h="2436">
                  <a:moveTo>
                    <a:pt x="0" y="2436"/>
                  </a:moveTo>
                  <a:lnTo>
                    <a:pt x="1595" y="1642"/>
                  </a:lnTo>
                  <a:lnTo>
                    <a:pt x="3325" y="669"/>
                  </a:lnTo>
                  <a:lnTo>
                    <a:pt x="3881" y="317"/>
                  </a:lnTo>
                  <a:lnTo>
                    <a:pt x="3929" y="212"/>
                  </a:lnTo>
                  <a:lnTo>
                    <a:pt x="3926"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7" name="Freeform 134"/>
            <p:cNvSpPr>
              <a:spLocks noChangeAspect="1"/>
            </p:cNvSpPr>
            <p:nvPr/>
          </p:nvSpPr>
          <p:spPr bwMode="auto">
            <a:xfrm rot="1144696" flipV="1">
              <a:off x="1331" y="2247"/>
              <a:ext cx="2247" cy="1355"/>
            </a:xfrm>
            <a:custGeom>
              <a:avLst/>
              <a:gdLst>
                <a:gd name="T0" fmla="*/ 0 w 3901"/>
                <a:gd name="T1" fmla="*/ 86 h 2352"/>
                <a:gd name="T2" fmla="*/ 58 w 3901"/>
                <a:gd name="T3" fmla="*/ 58 h 2352"/>
                <a:gd name="T4" fmla="*/ 120 w 3901"/>
                <a:gd name="T5" fmla="*/ 23 h 2352"/>
                <a:gd name="T6" fmla="*/ 141 w 3901"/>
                <a:gd name="T7" fmla="*/ 10 h 2352"/>
                <a:gd name="T8" fmla="*/ 142 w 3901"/>
                <a:gd name="T9" fmla="*/ 7 h 2352"/>
                <a:gd name="T10" fmla="*/ 142 w 3901"/>
                <a:gd name="T11" fmla="*/ 0 h 23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01" h="2352">
                  <a:moveTo>
                    <a:pt x="0" y="2352"/>
                  </a:moveTo>
                  <a:lnTo>
                    <a:pt x="1577" y="1567"/>
                  </a:lnTo>
                  <a:lnTo>
                    <a:pt x="3296" y="620"/>
                  </a:lnTo>
                  <a:lnTo>
                    <a:pt x="3846" y="295"/>
                  </a:lnTo>
                  <a:lnTo>
                    <a:pt x="3886" y="208"/>
                  </a:lnTo>
                  <a:lnTo>
                    <a:pt x="3901"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8" name="Freeform 135"/>
            <p:cNvSpPr>
              <a:spLocks noChangeAspect="1"/>
            </p:cNvSpPr>
            <p:nvPr/>
          </p:nvSpPr>
          <p:spPr bwMode="auto">
            <a:xfrm rot="1144696" flipV="1">
              <a:off x="896" y="1956"/>
              <a:ext cx="199" cy="97"/>
            </a:xfrm>
            <a:custGeom>
              <a:avLst/>
              <a:gdLst>
                <a:gd name="T0" fmla="*/ 0 w 347"/>
                <a:gd name="T1" fmla="*/ 0 h 168"/>
                <a:gd name="T2" fmla="*/ 1 w 347"/>
                <a:gd name="T3" fmla="*/ 1 h 168"/>
                <a:gd name="T4" fmla="*/ 1 w 347"/>
                <a:gd name="T5" fmla="*/ 1 h 168"/>
                <a:gd name="T6" fmla="*/ 3 w 347"/>
                <a:gd name="T7" fmla="*/ 2 h 168"/>
                <a:gd name="T8" fmla="*/ 5 w 347"/>
                <a:gd name="T9" fmla="*/ 3 h 168"/>
                <a:gd name="T10" fmla="*/ 6 w 347"/>
                <a:gd name="T11" fmla="*/ 3 h 168"/>
                <a:gd name="T12" fmla="*/ 9 w 347"/>
                <a:gd name="T13" fmla="*/ 5 h 168"/>
                <a:gd name="T14" fmla="*/ 10 w 347"/>
                <a:gd name="T15" fmla="*/ 5 h 168"/>
                <a:gd name="T16" fmla="*/ 11 w 347"/>
                <a:gd name="T17" fmla="*/ 6 h 168"/>
                <a:gd name="T18" fmla="*/ 12 w 347"/>
                <a:gd name="T19" fmla="*/ 6 h 168"/>
                <a:gd name="T20" fmla="*/ 12 w 347"/>
                <a:gd name="T21" fmla="*/ 6 h 168"/>
                <a:gd name="T22" fmla="*/ 12 w 347"/>
                <a:gd name="T23" fmla="*/ 6 h 168"/>
                <a:gd name="T24" fmla="*/ 11 w 347"/>
                <a:gd name="T25" fmla="*/ 5 h 168"/>
                <a:gd name="T26" fmla="*/ 10 w 347"/>
                <a:gd name="T27" fmla="*/ 5 h 168"/>
                <a:gd name="T28" fmla="*/ 8 w 347"/>
                <a:gd name="T29" fmla="*/ 3 h 168"/>
                <a:gd name="T30" fmla="*/ 6 w 347"/>
                <a:gd name="T31" fmla="*/ 3 h 168"/>
                <a:gd name="T32" fmla="*/ 5 w 347"/>
                <a:gd name="T33" fmla="*/ 2 h 168"/>
                <a:gd name="T34" fmla="*/ 3 w 347"/>
                <a:gd name="T35" fmla="*/ 1 h 168"/>
                <a:gd name="T36" fmla="*/ 1 w 347"/>
                <a:gd name="T37" fmla="*/ 1 h 168"/>
                <a:gd name="T38" fmla="*/ 1 w 347"/>
                <a:gd name="T39" fmla="*/ 1 h 168"/>
                <a:gd name="T40" fmla="*/ 0 w 347"/>
                <a:gd name="T41" fmla="*/ 0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7" h="168">
                  <a:moveTo>
                    <a:pt x="0" y="0"/>
                  </a:moveTo>
                  <a:lnTo>
                    <a:pt x="10" y="5"/>
                  </a:lnTo>
                  <a:lnTo>
                    <a:pt x="38" y="18"/>
                  </a:lnTo>
                  <a:lnTo>
                    <a:pt x="80" y="39"/>
                  </a:lnTo>
                  <a:lnTo>
                    <a:pt x="132" y="65"/>
                  </a:lnTo>
                  <a:lnTo>
                    <a:pt x="185" y="93"/>
                  </a:lnTo>
                  <a:lnTo>
                    <a:pt x="237" y="119"/>
                  </a:lnTo>
                  <a:lnTo>
                    <a:pt x="282" y="141"/>
                  </a:lnTo>
                  <a:lnTo>
                    <a:pt x="317" y="157"/>
                  </a:lnTo>
                  <a:lnTo>
                    <a:pt x="339" y="166"/>
                  </a:lnTo>
                  <a:lnTo>
                    <a:pt x="347" y="168"/>
                  </a:lnTo>
                  <a:lnTo>
                    <a:pt x="339" y="161"/>
                  </a:lnTo>
                  <a:lnTo>
                    <a:pt x="316" y="147"/>
                  </a:lnTo>
                  <a:lnTo>
                    <a:pt x="281" y="126"/>
                  </a:lnTo>
                  <a:lnTo>
                    <a:pt x="235" y="100"/>
                  </a:lnTo>
                  <a:lnTo>
                    <a:pt x="183" y="74"/>
                  </a:lnTo>
                  <a:lnTo>
                    <a:pt x="129" y="49"/>
                  </a:lnTo>
                  <a:lnTo>
                    <a:pt x="79" y="28"/>
                  </a:lnTo>
                  <a:lnTo>
                    <a:pt x="37" y="13"/>
                  </a:lnTo>
                  <a:lnTo>
                    <a:pt x="10" y="3"/>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9" name="Freeform 136"/>
            <p:cNvSpPr>
              <a:spLocks noChangeAspect="1"/>
            </p:cNvSpPr>
            <p:nvPr/>
          </p:nvSpPr>
          <p:spPr bwMode="auto">
            <a:xfrm rot="1144696" flipV="1">
              <a:off x="1017" y="2196"/>
              <a:ext cx="108" cy="78"/>
            </a:xfrm>
            <a:custGeom>
              <a:avLst/>
              <a:gdLst>
                <a:gd name="T0" fmla="*/ 0 w 187"/>
                <a:gd name="T1" fmla="*/ 0 h 135"/>
                <a:gd name="T2" fmla="*/ 1 w 187"/>
                <a:gd name="T3" fmla="*/ 1 h 135"/>
                <a:gd name="T4" fmla="*/ 1 w 187"/>
                <a:gd name="T5" fmla="*/ 1 h 135"/>
                <a:gd name="T6" fmla="*/ 2 w 187"/>
                <a:gd name="T7" fmla="*/ 1 h 135"/>
                <a:gd name="T8" fmla="*/ 3 w 187"/>
                <a:gd name="T9" fmla="*/ 2 h 135"/>
                <a:gd name="T10" fmla="*/ 3 w 187"/>
                <a:gd name="T11" fmla="*/ 3 h 135"/>
                <a:gd name="T12" fmla="*/ 5 w 187"/>
                <a:gd name="T13" fmla="*/ 3 h 135"/>
                <a:gd name="T14" fmla="*/ 6 w 187"/>
                <a:gd name="T15" fmla="*/ 4 h 135"/>
                <a:gd name="T16" fmla="*/ 6 w 187"/>
                <a:gd name="T17" fmla="*/ 5 h 135"/>
                <a:gd name="T18" fmla="*/ 7 w 187"/>
                <a:gd name="T19" fmla="*/ 5 h 135"/>
                <a:gd name="T20" fmla="*/ 7 w 187"/>
                <a:gd name="T21" fmla="*/ 5 h 135"/>
                <a:gd name="T22" fmla="*/ 7 w 187"/>
                <a:gd name="T23" fmla="*/ 5 h 135"/>
                <a:gd name="T24" fmla="*/ 6 w 187"/>
                <a:gd name="T25" fmla="*/ 5 h 135"/>
                <a:gd name="T26" fmla="*/ 5 w 187"/>
                <a:gd name="T27" fmla="*/ 4 h 135"/>
                <a:gd name="T28" fmla="*/ 5 w 187"/>
                <a:gd name="T29" fmla="*/ 3 h 135"/>
                <a:gd name="T30" fmla="*/ 3 w 187"/>
                <a:gd name="T31" fmla="*/ 3 h 135"/>
                <a:gd name="T32" fmla="*/ 2 w 187"/>
                <a:gd name="T33" fmla="*/ 2 h 135"/>
                <a:gd name="T34" fmla="*/ 1 w 187"/>
                <a:gd name="T35" fmla="*/ 1 h 135"/>
                <a:gd name="T36" fmla="*/ 1 w 187"/>
                <a:gd name="T37" fmla="*/ 1 h 135"/>
                <a:gd name="T38" fmla="*/ 1 w 187"/>
                <a:gd name="T39" fmla="*/ 1 h 135"/>
                <a:gd name="T40" fmla="*/ 0 w 187"/>
                <a:gd name="T41" fmla="*/ 0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 h="135">
                  <a:moveTo>
                    <a:pt x="0" y="0"/>
                  </a:moveTo>
                  <a:lnTo>
                    <a:pt x="5" y="3"/>
                  </a:lnTo>
                  <a:lnTo>
                    <a:pt x="20" y="13"/>
                  </a:lnTo>
                  <a:lnTo>
                    <a:pt x="43" y="28"/>
                  </a:lnTo>
                  <a:lnTo>
                    <a:pt x="71" y="48"/>
                  </a:lnTo>
                  <a:lnTo>
                    <a:pt x="101" y="69"/>
                  </a:lnTo>
                  <a:lnTo>
                    <a:pt x="129" y="90"/>
                  </a:lnTo>
                  <a:lnTo>
                    <a:pt x="154" y="108"/>
                  </a:lnTo>
                  <a:lnTo>
                    <a:pt x="173" y="123"/>
                  </a:lnTo>
                  <a:lnTo>
                    <a:pt x="184" y="132"/>
                  </a:lnTo>
                  <a:lnTo>
                    <a:pt x="187" y="135"/>
                  </a:lnTo>
                  <a:lnTo>
                    <a:pt x="181" y="131"/>
                  </a:lnTo>
                  <a:lnTo>
                    <a:pt x="166" y="122"/>
                  </a:lnTo>
                  <a:lnTo>
                    <a:pt x="144" y="107"/>
                  </a:lnTo>
                  <a:lnTo>
                    <a:pt x="118" y="88"/>
                  </a:lnTo>
                  <a:lnTo>
                    <a:pt x="89" y="67"/>
                  </a:lnTo>
                  <a:lnTo>
                    <a:pt x="61" y="46"/>
                  </a:lnTo>
                  <a:lnTo>
                    <a:pt x="36" y="28"/>
                  </a:lnTo>
                  <a:lnTo>
                    <a:pt x="17" y="13"/>
                  </a:lnTo>
                  <a:lnTo>
                    <a:pt x="5" y="3"/>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0" name="Freeform 137"/>
            <p:cNvSpPr>
              <a:spLocks noChangeAspect="1"/>
            </p:cNvSpPr>
            <p:nvPr/>
          </p:nvSpPr>
          <p:spPr bwMode="auto">
            <a:xfrm rot="1144696" flipV="1">
              <a:off x="1013" y="2235"/>
              <a:ext cx="81" cy="59"/>
            </a:xfrm>
            <a:custGeom>
              <a:avLst/>
              <a:gdLst>
                <a:gd name="T0" fmla="*/ 0 w 140"/>
                <a:gd name="T1" fmla="*/ 0 h 102"/>
                <a:gd name="T2" fmla="*/ 1 w 140"/>
                <a:gd name="T3" fmla="*/ 1 h 102"/>
                <a:gd name="T4" fmla="*/ 1 w 140"/>
                <a:gd name="T5" fmla="*/ 1 h 102"/>
                <a:gd name="T6" fmla="*/ 1 w 140"/>
                <a:gd name="T7" fmla="*/ 1 h 102"/>
                <a:gd name="T8" fmla="*/ 2 w 140"/>
                <a:gd name="T9" fmla="*/ 1 h 102"/>
                <a:gd name="T10" fmla="*/ 3 w 140"/>
                <a:gd name="T11" fmla="*/ 2 h 102"/>
                <a:gd name="T12" fmla="*/ 4 w 140"/>
                <a:gd name="T13" fmla="*/ 2 h 102"/>
                <a:gd name="T14" fmla="*/ 5 w 140"/>
                <a:gd name="T15" fmla="*/ 3 h 102"/>
                <a:gd name="T16" fmla="*/ 5 w 140"/>
                <a:gd name="T17" fmla="*/ 3 h 102"/>
                <a:gd name="T18" fmla="*/ 5 w 140"/>
                <a:gd name="T19" fmla="*/ 3 h 102"/>
                <a:gd name="T20" fmla="*/ 5 w 140"/>
                <a:gd name="T21" fmla="*/ 4 h 102"/>
                <a:gd name="T22" fmla="*/ 5 w 140"/>
                <a:gd name="T23" fmla="*/ 4 h 102"/>
                <a:gd name="T24" fmla="*/ 5 w 140"/>
                <a:gd name="T25" fmla="*/ 3 h 102"/>
                <a:gd name="T26" fmla="*/ 4 w 140"/>
                <a:gd name="T27" fmla="*/ 3 h 102"/>
                <a:gd name="T28" fmla="*/ 3 w 140"/>
                <a:gd name="T29" fmla="*/ 3 h 102"/>
                <a:gd name="T30" fmla="*/ 2 w 140"/>
                <a:gd name="T31" fmla="*/ 2 h 102"/>
                <a:gd name="T32" fmla="*/ 2 w 140"/>
                <a:gd name="T33" fmla="*/ 2 h 102"/>
                <a:gd name="T34" fmla="*/ 1 w 140"/>
                <a:gd name="T35" fmla="*/ 1 h 102"/>
                <a:gd name="T36" fmla="*/ 1 w 140"/>
                <a:gd name="T37" fmla="*/ 1 h 102"/>
                <a:gd name="T38" fmla="*/ 1 w 140"/>
                <a:gd name="T39" fmla="*/ 1 h 102"/>
                <a:gd name="T40" fmla="*/ 0 w 140"/>
                <a:gd name="T41" fmla="*/ 0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0" h="102">
                  <a:moveTo>
                    <a:pt x="0" y="0"/>
                  </a:moveTo>
                  <a:lnTo>
                    <a:pt x="4" y="2"/>
                  </a:lnTo>
                  <a:lnTo>
                    <a:pt x="17" y="8"/>
                  </a:lnTo>
                  <a:lnTo>
                    <a:pt x="36" y="17"/>
                  </a:lnTo>
                  <a:lnTo>
                    <a:pt x="59" y="29"/>
                  </a:lnTo>
                  <a:lnTo>
                    <a:pt x="82" y="44"/>
                  </a:lnTo>
                  <a:lnTo>
                    <a:pt x="103" y="60"/>
                  </a:lnTo>
                  <a:lnTo>
                    <a:pt x="120" y="75"/>
                  </a:lnTo>
                  <a:lnTo>
                    <a:pt x="133" y="88"/>
                  </a:lnTo>
                  <a:lnTo>
                    <a:pt x="139" y="98"/>
                  </a:lnTo>
                  <a:lnTo>
                    <a:pt x="140" y="102"/>
                  </a:lnTo>
                  <a:lnTo>
                    <a:pt x="134" y="101"/>
                  </a:lnTo>
                  <a:lnTo>
                    <a:pt x="121" y="96"/>
                  </a:lnTo>
                  <a:lnTo>
                    <a:pt x="103" y="87"/>
                  </a:lnTo>
                  <a:lnTo>
                    <a:pt x="81" y="74"/>
                  </a:lnTo>
                  <a:lnTo>
                    <a:pt x="59" y="59"/>
                  </a:lnTo>
                  <a:lnTo>
                    <a:pt x="39" y="42"/>
                  </a:lnTo>
                  <a:lnTo>
                    <a:pt x="23" y="25"/>
                  </a:lnTo>
                  <a:lnTo>
                    <a:pt x="10" y="12"/>
                  </a:lnTo>
                  <a:lnTo>
                    <a:pt x="3" y="3"/>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1" name="Freeform 138"/>
            <p:cNvSpPr>
              <a:spLocks noChangeAspect="1"/>
            </p:cNvSpPr>
            <p:nvPr/>
          </p:nvSpPr>
          <p:spPr bwMode="auto">
            <a:xfrm rot="1144696" flipV="1">
              <a:off x="1063" y="2001"/>
              <a:ext cx="101" cy="246"/>
            </a:xfrm>
            <a:custGeom>
              <a:avLst/>
              <a:gdLst>
                <a:gd name="T0" fmla="*/ 0 w 174"/>
                <a:gd name="T1" fmla="*/ 16 h 427"/>
                <a:gd name="T2" fmla="*/ 7 w 174"/>
                <a:gd name="T3" fmla="*/ 3 h 427"/>
                <a:gd name="T4" fmla="*/ 5 w 174"/>
                <a:gd name="T5" fmla="*/ 0 h 427"/>
                <a:gd name="T6" fmla="*/ 0 60000 65536"/>
                <a:gd name="T7" fmla="*/ 0 60000 65536"/>
                <a:gd name="T8" fmla="*/ 0 60000 65536"/>
              </a:gdLst>
              <a:ahLst/>
              <a:cxnLst>
                <a:cxn ang="T6">
                  <a:pos x="T0" y="T1"/>
                </a:cxn>
                <a:cxn ang="T7">
                  <a:pos x="T2" y="T3"/>
                </a:cxn>
                <a:cxn ang="T8">
                  <a:pos x="T4" y="T5"/>
                </a:cxn>
              </a:cxnLst>
              <a:rect l="0" t="0" r="r" b="b"/>
              <a:pathLst>
                <a:path w="174" h="427">
                  <a:moveTo>
                    <a:pt x="0" y="427"/>
                  </a:moveTo>
                  <a:lnTo>
                    <a:pt x="174" y="75"/>
                  </a:lnTo>
                  <a:lnTo>
                    <a:pt x="139"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2" name="Freeform 139"/>
            <p:cNvSpPr>
              <a:spLocks noChangeAspect="1"/>
            </p:cNvSpPr>
            <p:nvPr/>
          </p:nvSpPr>
          <p:spPr bwMode="auto">
            <a:xfrm rot="1144696" flipV="1">
              <a:off x="847" y="2045"/>
              <a:ext cx="199" cy="208"/>
            </a:xfrm>
            <a:custGeom>
              <a:avLst/>
              <a:gdLst>
                <a:gd name="T0" fmla="*/ 0 w 346"/>
                <a:gd name="T1" fmla="*/ 13 h 361"/>
                <a:gd name="T2" fmla="*/ 12 w 346"/>
                <a:gd name="T3" fmla="*/ 2 h 361"/>
                <a:gd name="T4" fmla="*/ 13 w 346"/>
                <a:gd name="T5" fmla="*/ 0 h 361"/>
                <a:gd name="T6" fmla="*/ 0 60000 65536"/>
                <a:gd name="T7" fmla="*/ 0 60000 65536"/>
                <a:gd name="T8" fmla="*/ 0 60000 65536"/>
              </a:gdLst>
              <a:ahLst/>
              <a:cxnLst>
                <a:cxn ang="T6">
                  <a:pos x="T0" y="T1"/>
                </a:cxn>
                <a:cxn ang="T7">
                  <a:pos x="T2" y="T3"/>
                </a:cxn>
                <a:cxn ang="T8">
                  <a:pos x="T4" y="T5"/>
                </a:cxn>
              </a:cxnLst>
              <a:rect l="0" t="0" r="r" b="b"/>
              <a:pathLst>
                <a:path w="346" h="361">
                  <a:moveTo>
                    <a:pt x="0" y="361"/>
                  </a:moveTo>
                  <a:lnTo>
                    <a:pt x="334" y="42"/>
                  </a:lnTo>
                  <a:lnTo>
                    <a:pt x="346"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3" name="Freeform 140"/>
            <p:cNvSpPr>
              <a:spLocks noChangeAspect="1"/>
            </p:cNvSpPr>
            <p:nvPr/>
          </p:nvSpPr>
          <p:spPr bwMode="auto">
            <a:xfrm rot="1144696" flipV="1">
              <a:off x="961" y="2018"/>
              <a:ext cx="144" cy="236"/>
            </a:xfrm>
            <a:custGeom>
              <a:avLst/>
              <a:gdLst>
                <a:gd name="T0" fmla="*/ 0 w 250"/>
                <a:gd name="T1" fmla="*/ 15 h 410"/>
                <a:gd name="T2" fmla="*/ 9 w 250"/>
                <a:gd name="T3" fmla="*/ 2 h 410"/>
                <a:gd name="T4" fmla="*/ 9 w 250"/>
                <a:gd name="T5" fmla="*/ 0 h 410"/>
                <a:gd name="T6" fmla="*/ 0 60000 65536"/>
                <a:gd name="T7" fmla="*/ 0 60000 65536"/>
                <a:gd name="T8" fmla="*/ 0 60000 65536"/>
              </a:gdLst>
              <a:ahLst/>
              <a:cxnLst>
                <a:cxn ang="T6">
                  <a:pos x="T0" y="T1"/>
                </a:cxn>
                <a:cxn ang="T7">
                  <a:pos x="T2" y="T3"/>
                </a:cxn>
                <a:cxn ang="T8">
                  <a:pos x="T4" y="T5"/>
                </a:cxn>
              </a:cxnLst>
              <a:rect l="0" t="0" r="r" b="b"/>
              <a:pathLst>
                <a:path w="250" h="410">
                  <a:moveTo>
                    <a:pt x="0" y="410"/>
                  </a:moveTo>
                  <a:lnTo>
                    <a:pt x="250" y="67"/>
                  </a:lnTo>
                  <a:lnTo>
                    <a:pt x="243"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4" name="Freeform 141"/>
            <p:cNvSpPr>
              <a:spLocks noChangeAspect="1"/>
            </p:cNvSpPr>
            <p:nvPr/>
          </p:nvSpPr>
          <p:spPr bwMode="auto">
            <a:xfrm rot="1144696" flipV="1">
              <a:off x="960" y="2028"/>
              <a:ext cx="138" cy="217"/>
            </a:xfrm>
            <a:custGeom>
              <a:avLst/>
              <a:gdLst>
                <a:gd name="T0" fmla="*/ 0 w 240"/>
                <a:gd name="T1" fmla="*/ 14 h 376"/>
                <a:gd name="T2" fmla="*/ 9 w 240"/>
                <a:gd name="T3" fmla="*/ 2 h 376"/>
                <a:gd name="T4" fmla="*/ 8 w 240"/>
                <a:gd name="T5" fmla="*/ 0 h 376"/>
                <a:gd name="T6" fmla="*/ 0 60000 65536"/>
                <a:gd name="T7" fmla="*/ 0 60000 65536"/>
                <a:gd name="T8" fmla="*/ 0 60000 65536"/>
              </a:gdLst>
              <a:ahLst/>
              <a:cxnLst>
                <a:cxn ang="T6">
                  <a:pos x="T0" y="T1"/>
                </a:cxn>
                <a:cxn ang="T7">
                  <a:pos x="T2" y="T3"/>
                </a:cxn>
                <a:cxn ang="T8">
                  <a:pos x="T4" y="T5"/>
                </a:cxn>
              </a:cxnLst>
              <a:rect l="0" t="0" r="r" b="b"/>
              <a:pathLst>
                <a:path w="240" h="376">
                  <a:moveTo>
                    <a:pt x="0" y="376"/>
                  </a:moveTo>
                  <a:lnTo>
                    <a:pt x="240" y="50"/>
                  </a:lnTo>
                  <a:lnTo>
                    <a:pt x="222"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5" name="Freeform 142"/>
            <p:cNvSpPr>
              <a:spLocks noChangeAspect="1"/>
            </p:cNvSpPr>
            <p:nvPr/>
          </p:nvSpPr>
          <p:spPr bwMode="auto">
            <a:xfrm rot="1144696" flipV="1">
              <a:off x="1224" y="1855"/>
              <a:ext cx="140" cy="93"/>
            </a:xfrm>
            <a:custGeom>
              <a:avLst/>
              <a:gdLst>
                <a:gd name="T0" fmla="*/ 0 w 243"/>
                <a:gd name="T1" fmla="*/ 0 h 162"/>
                <a:gd name="T2" fmla="*/ 1 w 243"/>
                <a:gd name="T3" fmla="*/ 1 h 162"/>
                <a:gd name="T4" fmla="*/ 1 w 243"/>
                <a:gd name="T5" fmla="*/ 1 h 162"/>
                <a:gd name="T6" fmla="*/ 2 w 243"/>
                <a:gd name="T7" fmla="*/ 2 h 162"/>
                <a:gd name="T8" fmla="*/ 3 w 243"/>
                <a:gd name="T9" fmla="*/ 3 h 162"/>
                <a:gd name="T10" fmla="*/ 4 w 243"/>
                <a:gd name="T11" fmla="*/ 3 h 162"/>
                <a:gd name="T12" fmla="*/ 6 w 243"/>
                <a:gd name="T13" fmla="*/ 4 h 162"/>
                <a:gd name="T14" fmla="*/ 7 w 243"/>
                <a:gd name="T15" fmla="*/ 5 h 162"/>
                <a:gd name="T16" fmla="*/ 8 w 243"/>
                <a:gd name="T17" fmla="*/ 6 h 162"/>
                <a:gd name="T18" fmla="*/ 9 w 243"/>
                <a:gd name="T19" fmla="*/ 6 h 162"/>
                <a:gd name="T20" fmla="*/ 9 w 243"/>
                <a:gd name="T21" fmla="*/ 6 h 162"/>
                <a:gd name="T22" fmla="*/ 9 w 243"/>
                <a:gd name="T23" fmla="*/ 6 h 162"/>
                <a:gd name="T24" fmla="*/ 8 w 243"/>
                <a:gd name="T25" fmla="*/ 5 h 162"/>
                <a:gd name="T26" fmla="*/ 7 w 243"/>
                <a:gd name="T27" fmla="*/ 4 h 162"/>
                <a:gd name="T28" fmla="*/ 6 w 243"/>
                <a:gd name="T29" fmla="*/ 3 h 162"/>
                <a:gd name="T30" fmla="*/ 5 w 243"/>
                <a:gd name="T31" fmla="*/ 2 h 162"/>
                <a:gd name="T32" fmla="*/ 3 w 243"/>
                <a:gd name="T33" fmla="*/ 2 h 162"/>
                <a:gd name="T34" fmla="*/ 2 w 243"/>
                <a:gd name="T35" fmla="*/ 1 h 162"/>
                <a:gd name="T36" fmla="*/ 1 w 243"/>
                <a:gd name="T37" fmla="*/ 1 h 162"/>
                <a:gd name="T38" fmla="*/ 1 w 243"/>
                <a:gd name="T39" fmla="*/ 1 h 162"/>
                <a:gd name="T40" fmla="*/ 0 w 243"/>
                <a:gd name="T41" fmla="*/ 0 h 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3" h="162">
                  <a:moveTo>
                    <a:pt x="0" y="0"/>
                  </a:moveTo>
                  <a:lnTo>
                    <a:pt x="5" y="5"/>
                  </a:lnTo>
                  <a:lnTo>
                    <a:pt x="20" y="20"/>
                  </a:lnTo>
                  <a:lnTo>
                    <a:pt x="44" y="43"/>
                  </a:lnTo>
                  <a:lnTo>
                    <a:pt x="75" y="71"/>
                  </a:lnTo>
                  <a:lnTo>
                    <a:pt x="111" y="98"/>
                  </a:lnTo>
                  <a:lnTo>
                    <a:pt x="149" y="122"/>
                  </a:lnTo>
                  <a:lnTo>
                    <a:pt x="185" y="142"/>
                  </a:lnTo>
                  <a:lnTo>
                    <a:pt x="215" y="155"/>
                  </a:lnTo>
                  <a:lnTo>
                    <a:pt x="235" y="162"/>
                  </a:lnTo>
                  <a:lnTo>
                    <a:pt x="243" y="162"/>
                  </a:lnTo>
                  <a:lnTo>
                    <a:pt x="240" y="154"/>
                  </a:lnTo>
                  <a:lnTo>
                    <a:pt x="226" y="138"/>
                  </a:lnTo>
                  <a:lnTo>
                    <a:pt x="202" y="116"/>
                  </a:lnTo>
                  <a:lnTo>
                    <a:pt x="171" y="90"/>
                  </a:lnTo>
                  <a:lnTo>
                    <a:pt x="134" y="64"/>
                  </a:lnTo>
                  <a:lnTo>
                    <a:pt x="95" y="42"/>
                  </a:lnTo>
                  <a:lnTo>
                    <a:pt x="57" y="24"/>
                  </a:lnTo>
                  <a:lnTo>
                    <a:pt x="27" y="11"/>
                  </a:lnTo>
                  <a:lnTo>
                    <a:pt x="7" y="3"/>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6" name="Freeform 143"/>
            <p:cNvSpPr>
              <a:spLocks noChangeAspect="1"/>
            </p:cNvSpPr>
            <p:nvPr/>
          </p:nvSpPr>
          <p:spPr bwMode="auto">
            <a:xfrm rot="1144696" flipV="1">
              <a:off x="1278" y="1842"/>
              <a:ext cx="130" cy="86"/>
            </a:xfrm>
            <a:custGeom>
              <a:avLst/>
              <a:gdLst>
                <a:gd name="T0" fmla="*/ 0 w 226"/>
                <a:gd name="T1" fmla="*/ 0 h 148"/>
                <a:gd name="T2" fmla="*/ 1 w 226"/>
                <a:gd name="T3" fmla="*/ 1 h 148"/>
                <a:gd name="T4" fmla="*/ 1 w 226"/>
                <a:gd name="T5" fmla="*/ 1 h 148"/>
                <a:gd name="T6" fmla="*/ 2 w 226"/>
                <a:gd name="T7" fmla="*/ 2 h 148"/>
                <a:gd name="T8" fmla="*/ 2 w 226"/>
                <a:gd name="T9" fmla="*/ 3 h 148"/>
                <a:gd name="T10" fmla="*/ 4 w 226"/>
                <a:gd name="T11" fmla="*/ 3 h 148"/>
                <a:gd name="T12" fmla="*/ 5 w 226"/>
                <a:gd name="T13" fmla="*/ 5 h 148"/>
                <a:gd name="T14" fmla="*/ 6 w 226"/>
                <a:gd name="T15" fmla="*/ 5 h 148"/>
                <a:gd name="T16" fmla="*/ 7 w 226"/>
                <a:gd name="T17" fmla="*/ 5 h 148"/>
                <a:gd name="T18" fmla="*/ 8 w 226"/>
                <a:gd name="T19" fmla="*/ 6 h 148"/>
                <a:gd name="T20" fmla="*/ 8 w 226"/>
                <a:gd name="T21" fmla="*/ 6 h 148"/>
                <a:gd name="T22" fmla="*/ 8 w 226"/>
                <a:gd name="T23" fmla="*/ 5 h 148"/>
                <a:gd name="T24" fmla="*/ 7 w 226"/>
                <a:gd name="T25" fmla="*/ 5 h 148"/>
                <a:gd name="T26" fmla="*/ 7 w 226"/>
                <a:gd name="T27" fmla="*/ 4 h 148"/>
                <a:gd name="T28" fmla="*/ 6 w 226"/>
                <a:gd name="T29" fmla="*/ 3 h 148"/>
                <a:gd name="T30" fmla="*/ 5 w 226"/>
                <a:gd name="T31" fmla="*/ 2 h 148"/>
                <a:gd name="T32" fmla="*/ 3 w 226"/>
                <a:gd name="T33" fmla="*/ 1 h 148"/>
                <a:gd name="T34" fmla="*/ 2 w 226"/>
                <a:gd name="T35" fmla="*/ 1 h 148"/>
                <a:gd name="T36" fmla="*/ 1 w 226"/>
                <a:gd name="T37" fmla="*/ 1 h 148"/>
                <a:gd name="T38" fmla="*/ 1 w 226"/>
                <a:gd name="T39" fmla="*/ 1 h 148"/>
                <a:gd name="T40" fmla="*/ 0 w 226"/>
                <a:gd name="T41" fmla="*/ 0 h 1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6" h="148">
                  <a:moveTo>
                    <a:pt x="0" y="0"/>
                  </a:moveTo>
                  <a:lnTo>
                    <a:pt x="5" y="5"/>
                  </a:lnTo>
                  <a:lnTo>
                    <a:pt x="19" y="19"/>
                  </a:lnTo>
                  <a:lnTo>
                    <a:pt x="41" y="41"/>
                  </a:lnTo>
                  <a:lnTo>
                    <a:pt x="69" y="66"/>
                  </a:lnTo>
                  <a:lnTo>
                    <a:pt x="102" y="92"/>
                  </a:lnTo>
                  <a:lnTo>
                    <a:pt x="138" y="114"/>
                  </a:lnTo>
                  <a:lnTo>
                    <a:pt x="171" y="131"/>
                  </a:lnTo>
                  <a:lnTo>
                    <a:pt x="199" y="143"/>
                  </a:lnTo>
                  <a:lnTo>
                    <a:pt x="218" y="148"/>
                  </a:lnTo>
                  <a:lnTo>
                    <a:pt x="226" y="148"/>
                  </a:lnTo>
                  <a:lnTo>
                    <a:pt x="224" y="141"/>
                  </a:lnTo>
                  <a:lnTo>
                    <a:pt x="211" y="126"/>
                  </a:lnTo>
                  <a:lnTo>
                    <a:pt x="190" y="105"/>
                  </a:lnTo>
                  <a:lnTo>
                    <a:pt x="161" y="82"/>
                  </a:lnTo>
                  <a:lnTo>
                    <a:pt x="127" y="58"/>
                  </a:lnTo>
                  <a:lnTo>
                    <a:pt x="90" y="37"/>
                  </a:lnTo>
                  <a:lnTo>
                    <a:pt x="55" y="21"/>
                  </a:lnTo>
                  <a:lnTo>
                    <a:pt x="25" y="10"/>
                  </a:lnTo>
                  <a:lnTo>
                    <a:pt x="6" y="2"/>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7" name="Line 144"/>
            <p:cNvSpPr>
              <a:spLocks noChangeAspect="1" noChangeShapeType="1"/>
            </p:cNvSpPr>
            <p:nvPr/>
          </p:nvSpPr>
          <p:spPr bwMode="auto">
            <a:xfrm rot="1144696" flipV="1">
              <a:off x="1380" y="1859"/>
              <a:ext cx="35" cy="28"/>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8" name="Line 145"/>
            <p:cNvSpPr>
              <a:spLocks noChangeAspect="1" noChangeShapeType="1"/>
            </p:cNvSpPr>
            <p:nvPr/>
          </p:nvSpPr>
          <p:spPr bwMode="auto">
            <a:xfrm rot="1144696" flipV="1">
              <a:off x="1217" y="1896"/>
              <a:ext cx="45" cy="35"/>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9" name="Line 146"/>
            <p:cNvSpPr>
              <a:spLocks noChangeAspect="1" noChangeShapeType="1"/>
            </p:cNvSpPr>
            <p:nvPr/>
          </p:nvSpPr>
          <p:spPr bwMode="auto">
            <a:xfrm rot="1144696" flipV="1">
              <a:off x="1296" y="1866"/>
              <a:ext cx="39" cy="32"/>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0" name="Line 147"/>
            <p:cNvSpPr>
              <a:spLocks noChangeAspect="1" noChangeShapeType="1"/>
            </p:cNvSpPr>
            <p:nvPr/>
          </p:nvSpPr>
          <p:spPr bwMode="auto">
            <a:xfrm rot="1144696" flipV="1">
              <a:off x="1302" y="1888"/>
              <a:ext cx="41" cy="33"/>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1" name="Freeform 148"/>
            <p:cNvSpPr>
              <a:spLocks noChangeAspect="1"/>
            </p:cNvSpPr>
            <p:nvPr/>
          </p:nvSpPr>
          <p:spPr bwMode="auto">
            <a:xfrm rot="1144696" flipV="1">
              <a:off x="910" y="1830"/>
              <a:ext cx="271" cy="221"/>
            </a:xfrm>
            <a:custGeom>
              <a:avLst/>
              <a:gdLst>
                <a:gd name="T0" fmla="*/ 17 w 470"/>
                <a:gd name="T1" fmla="*/ 14 h 385"/>
                <a:gd name="T2" fmla="*/ 17 w 470"/>
                <a:gd name="T3" fmla="*/ 14 h 385"/>
                <a:gd name="T4" fmla="*/ 16 w 470"/>
                <a:gd name="T5" fmla="*/ 12 h 385"/>
                <a:gd name="T6" fmla="*/ 14 w 470"/>
                <a:gd name="T7" fmla="*/ 11 h 385"/>
                <a:gd name="T8" fmla="*/ 13 w 470"/>
                <a:gd name="T9" fmla="*/ 9 h 385"/>
                <a:gd name="T10" fmla="*/ 10 w 470"/>
                <a:gd name="T11" fmla="*/ 7 h 385"/>
                <a:gd name="T12" fmla="*/ 7 w 470"/>
                <a:gd name="T13" fmla="*/ 5 h 385"/>
                <a:gd name="T14" fmla="*/ 4 w 470"/>
                <a:gd name="T15" fmla="*/ 3 h 385"/>
                <a:gd name="T16" fmla="*/ 2 w 470"/>
                <a:gd name="T17" fmla="*/ 1 h 385"/>
                <a:gd name="T18" fmla="*/ 1 w 470"/>
                <a:gd name="T19" fmla="*/ 1 h 385"/>
                <a:gd name="T20" fmla="*/ 0 w 470"/>
                <a:gd name="T21" fmla="*/ 0 h 3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0" h="385">
                  <a:moveTo>
                    <a:pt x="470" y="385"/>
                  </a:moveTo>
                  <a:lnTo>
                    <a:pt x="465" y="374"/>
                  </a:lnTo>
                  <a:lnTo>
                    <a:pt x="442" y="346"/>
                  </a:lnTo>
                  <a:lnTo>
                    <a:pt x="402" y="305"/>
                  </a:lnTo>
                  <a:lnTo>
                    <a:pt x="346" y="252"/>
                  </a:lnTo>
                  <a:lnTo>
                    <a:pt x="276" y="193"/>
                  </a:lnTo>
                  <a:lnTo>
                    <a:pt x="199" y="135"/>
                  </a:lnTo>
                  <a:lnTo>
                    <a:pt x="122" y="82"/>
                  </a:lnTo>
                  <a:lnTo>
                    <a:pt x="58" y="38"/>
                  </a:lnTo>
                  <a:lnTo>
                    <a:pt x="15" y="9"/>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12" name="Freeform 149"/>
            <p:cNvSpPr>
              <a:spLocks noChangeAspect="1"/>
            </p:cNvSpPr>
            <p:nvPr/>
          </p:nvSpPr>
          <p:spPr bwMode="auto">
            <a:xfrm rot="1144696" flipV="1">
              <a:off x="898" y="1682"/>
              <a:ext cx="118" cy="71"/>
            </a:xfrm>
            <a:custGeom>
              <a:avLst/>
              <a:gdLst>
                <a:gd name="T0" fmla="*/ 7 w 206"/>
                <a:gd name="T1" fmla="*/ 5 h 122"/>
                <a:gd name="T2" fmla="*/ 7 w 206"/>
                <a:gd name="T3" fmla="*/ 5 h 122"/>
                <a:gd name="T4" fmla="*/ 7 w 206"/>
                <a:gd name="T5" fmla="*/ 5 h 122"/>
                <a:gd name="T6" fmla="*/ 6 w 206"/>
                <a:gd name="T7" fmla="*/ 3 h 122"/>
                <a:gd name="T8" fmla="*/ 5 w 206"/>
                <a:gd name="T9" fmla="*/ 3 h 122"/>
                <a:gd name="T10" fmla="*/ 4 w 206"/>
                <a:gd name="T11" fmla="*/ 2 h 122"/>
                <a:gd name="T12" fmla="*/ 3 w 206"/>
                <a:gd name="T13" fmla="*/ 2 h 122"/>
                <a:gd name="T14" fmla="*/ 2 w 206"/>
                <a:gd name="T15" fmla="*/ 1 h 122"/>
                <a:gd name="T16" fmla="*/ 1 w 206"/>
                <a:gd name="T17" fmla="*/ 1 h 122"/>
                <a:gd name="T18" fmla="*/ 1 w 206"/>
                <a:gd name="T19" fmla="*/ 1 h 122"/>
                <a:gd name="T20" fmla="*/ 0 w 206"/>
                <a:gd name="T21" fmla="*/ 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 h="122">
                  <a:moveTo>
                    <a:pt x="206" y="122"/>
                  </a:moveTo>
                  <a:lnTo>
                    <a:pt x="203" y="119"/>
                  </a:lnTo>
                  <a:lnTo>
                    <a:pt x="191" y="109"/>
                  </a:lnTo>
                  <a:lnTo>
                    <a:pt x="171" y="94"/>
                  </a:lnTo>
                  <a:lnTo>
                    <a:pt x="144" y="77"/>
                  </a:lnTo>
                  <a:lnTo>
                    <a:pt x="112" y="58"/>
                  </a:lnTo>
                  <a:lnTo>
                    <a:pt x="79" y="39"/>
                  </a:lnTo>
                  <a:lnTo>
                    <a:pt x="48" y="24"/>
                  </a:lnTo>
                  <a:lnTo>
                    <a:pt x="23" y="11"/>
                  </a:lnTo>
                  <a:lnTo>
                    <a:pt x="6" y="3"/>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13" name="Line 150"/>
            <p:cNvSpPr>
              <a:spLocks noChangeAspect="1" noChangeShapeType="1"/>
            </p:cNvSpPr>
            <p:nvPr/>
          </p:nvSpPr>
          <p:spPr bwMode="auto">
            <a:xfrm rot="1144696" flipH="1" flipV="1">
              <a:off x="846" y="1738"/>
              <a:ext cx="80" cy="256"/>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4" name="Line 151"/>
            <p:cNvSpPr>
              <a:spLocks noChangeAspect="1" noChangeShapeType="1"/>
            </p:cNvSpPr>
            <p:nvPr/>
          </p:nvSpPr>
          <p:spPr bwMode="auto">
            <a:xfrm rot="1144696" flipH="1" flipV="1">
              <a:off x="1001" y="1739"/>
              <a:ext cx="233" cy="106"/>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5" name="Line 152"/>
            <p:cNvSpPr>
              <a:spLocks noChangeAspect="1" noChangeShapeType="1"/>
            </p:cNvSpPr>
            <p:nvPr/>
          </p:nvSpPr>
          <p:spPr bwMode="auto">
            <a:xfrm rot="1144696" flipH="1" flipV="1">
              <a:off x="927" y="1745"/>
              <a:ext cx="175" cy="179"/>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6" name="Freeform 154"/>
            <p:cNvSpPr>
              <a:spLocks noChangeAspect="1"/>
            </p:cNvSpPr>
            <p:nvPr/>
          </p:nvSpPr>
          <p:spPr bwMode="auto">
            <a:xfrm rot="1144696" flipV="1">
              <a:off x="1330" y="1828"/>
              <a:ext cx="122" cy="79"/>
            </a:xfrm>
            <a:custGeom>
              <a:avLst/>
              <a:gdLst>
                <a:gd name="T0" fmla="*/ 0 w 212"/>
                <a:gd name="T1" fmla="*/ 0 h 136"/>
                <a:gd name="T2" fmla="*/ 1 w 212"/>
                <a:gd name="T3" fmla="*/ 1 h 136"/>
                <a:gd name="T4" fmla="*/ 1 w 212"/>
                <a:gd name="T5" fmla="*/ 1 h 136"/>
                <a:gd name="T6" fmla="*/ 1 w 212"/>
                <a:gd name="T7" fmla="*/ 1 h 136"/>
                <a:gd name="T8" fmla="*/ 2 w 212"/>
                <a:gd name="T9" fmla="*/ 2 h 136"/>
                <a:gd name="T10" fmla="*/ 3 w 212"/>
                <a:gd name="T11" fmla="*/ 3 h 136"/>
                <a:gd name="T12" fmla="*/ 4 w 212"/>
                <a:gd name="T13" fmla="*/ 4 h 136"/>
                <a:gd name="T14" fmla="*/ 6 w 212"/>
                <a:gd name="T15" fmla="*/ 5 h 136"/>
                <a:gd name="T16" fmla="*/ 7 w 212"/>
                <a:gd name="T17" fmla="*/ 5 h 136"/>
                <a:gd name="T18" fmla="*/ 7 w 212"/>
                <a:gd name="T19" fmla="*/ 5 h 136"/>
                <a:gd name="T20" fmla="*/ 7 w 212"/>
                <a:gd name="T21" fmla="*/ 5 h 136"/>
                <a:gd name="T22" fmla="*/ 7 w 212"/>
                <a:gd name="T23" fmla="*/ 5 h 136"/>
                <a:gd name="T24" fmla="*/ 7 w 212"/>
                <a:gd name="T25" fmla="*/ 5 h 136"/>
                <a:gd name="T26" fmla="*/ 6 w 212"/>
                <a:gd name="T27" fmla="*/ 3 h 136"/>
                <a:gd name="T28" fmla="*/ 5 w 212"/>
                <a:gd name="T29" fmla="*/ 3 h 136"/>
                <a:gd name="T30" fmla="*/ 4 w 212"/>
                <a:gd name="T31" fmla="*/ 2 h 136"/>
                <a:gd name="T32" fmla="*/ 3 w 212"/>
                <a:gd name="T33" fmla="*/ 1 h 136"/>
                <a:gd name="T34" fmla="*/ 2 w 212"/>
                <a:gd name="T35" fmla="*/ 1 h 136"/>
                <a:gd name="T36" fmla="*/ 1 w 212"/>
                <a:gd name="T37" fmla="*/ 1 h 136"/>
                <a:gd name="T38" fmla="*/ 1 w 212"/>
                <a:gd name="T39" fmla="*/ 1 h 136"/>
                <a:gd name="T40" fmla="*/ 0 w 212"/>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2" h="136">
                  <a:moveTo>
                    <a:pt x="0" y="0"/>
                  </a:moveTo>
                  <a:lnTo>
                    <a:pt x="4" y="4"/>
                  </a:lnTo>
                  <a:lnTo>
                    <a:pt x="15" y="17"/>
                  </a:lnTo>
                  <a:lnTo>
                    <a:pt x="34" y="36"/>
                  </a:lnTo>
                  <a:lnTo>
                    <a:pt x="58" y="58"/>
                  </a:lnTo>
                  <a:lnTo>
                    <a:pt x="88" y="81"/>
                  </a:lnTo>
                  <a:lnTo>
                    <a:pt x="121" y="101"/>
                  </a:lnTo>
                  <a:lnTo>
                    <a:pt x="155" y="118"/>
                  </a:lnTo>
                  <a:lnTo>
                    <a:pt x="183" y="130"/>
                  </a:lnTo>
                  <a:lnTo>
                    <a:pt x="203" y="136"/>
                  </a:lnTo>
                  <a:lnTo>
                    <a:pt x="212" y="136"/>
                  </a:lnTo>
                  <a:lnTo>
                    <a:pt x="209" y="128"/>
                  </a:lnTo>
                  <a:lnTo>
                    <a:pt x="196" y="113"/>
                  </a:lnTo>
                  <a:lnTo>
                    <a:pt x="173" y="91"/>
                  </a:lnTo>
                  <a:lnTo>
                    <a:pt x="145" y="68"/>
                  </a:lnTo>
                  <a:lnTo>
                    <a:pt x="113" y="46"/>
                  </a:lnTo>
                  <a:lnTo>
                    <a:pt x="79" y="28"/>
                  </a:lnTo>
                  <a:lnTo>
                    <a:pt x="48" y="16"/>
                  </a:lnTo>
                  <a:lnTo>
                    <a:pt x="22" y="7"/>
                  </a:lnTo>
                  <a:lnTo>
                    <a:pt x="6" y="2"/>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17" name="Freeform 155"/>
            <p:cNvSpPr>
              <a:spLocks noChangeAspect="1"/>
            </p:cNvSpPr>
            <p:nvPr/>
          </p:nvSpPr>
          <p:spPr bwMode="auto">
            <a:xfrm rot="1144696" flipV="1">
              <a:off x="1257" y="1849"/>
              <a:ext cx="130" cy="85"/>
            </a:xfrm>
            <a:custGeom>
              <a:avLst/>
              <a:gdLst>
                <a:gd name="T0" fmla="*/ 0 w 226"/>
                <a:gd name="T1" fmla="*/ 0 h 148"/>
                <a:gd name="T2" fmla="*/ 1 w 226"/>
                <a:gd name="T3" fmla="*/ 1 h 148"/>
                <a:gd name="T4" fmla="*/ 1 w 226"/>
                <a:gd name="T5" fmla="*/ 1 h 148"/>
                <a:gd name="T6" fmla="*/ 2 w 226"/>
                <a:gd name="T7" fmla="*/ 2 h 148"/>
                <a:gd name="T8" fmla="*/ 2 w 226"/>
                <a:gd name="T9" fmla="*/ 2 h 148"/>
                <a:gd name="T10" fmla="*/ 4 w 226"/>
                <a:gd name="T11" fmla="*/ 3 h 148"/>
                <a:gd name="T12" fmla="*/ 5 w 226"/>
                <a:gd name="T13" fmla="*/ 4 h 148"/>
                <a:gd name="T14" fmla="*/ 6 w 226"/>
                <a:gd name="T15" fmla="*/ 5 h 148"/>
                <a:gd name="T16" fmla="*/ 7 w 226"/>
                <a:gd name="T17" fmla="*/ 5 h 148"/>
                <a:gd name="T18" fmla="*/ 8 w 226"/>
                <a:gd name="T19" fmla="*/ 5 h 148"/>
                <a:gd name="T20" fmla="*/ 8 w 226"/>
                <a:gd name="T21" fmla="*/ 5 h 148"/>
                <a:gd name="T22" fmla="*/ 8 w 226"/>
                <a:gd name="T23" fmla="*/ 5 h 148"/>
                <a:gd name="T24" fmla="*/ 7 w 226"/>
                <a:gd name="T25" fmla="*/ 5 h 148"/>
                <a:gd name="T26" fmla="*/ 7 w 226"/>
                <a:gd name="T27" fmla="*/ 3 h 148"/>
                <a:gd name="T28" fmla="*/ 6 w 226"/>
                <a:gd name="T29" fmla="*/ 3 h 148"/>
                <a:gd name="T30" fmla="*/ 5 w 226"/>
                <a:gd name="T31" fmla="*/ 2 h 148"/>
                <a:gd name="T32" fmla="*/ 3 w 226"/>
                <a:gd name="T33" fmla="*/ 1 h 148"/>
                <a:gd name="T34" fmla="*/ 2 w 226"/>
                <a:gd name="T35" fmla="*/ 1 h 148"/>
                <a:gd name="T36" fmla="*/ 1 w 226"/>
                <a:gd name="T37" fmla="*/ 1 h 148"/>
                <a:gd name="T38" fmla="*/ 1 w 226"/>
                <a:gd name="T39" fmla="*/ 1 h 148"/>
                <a:gd name="T40" fmla="*/ 0 w 226"/>
                <a:gd name="T41" fmla="*/ 0 h 1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6" h="148">
                  <a:moveTo>
                    <a:pt x="0" y="0"/>
                  </a:moveTo>
                  <a:lnTo>
                    <a:pt x="5" y="5"/>
                  </a:lnTo>
                  <a:lnTo>
                    <a:pt x="19" y="19"/>
                  </a:lnTo>
                  <a:lnTo>
                    <a:pt x="41" y="41"/>
                  </a:lnTo>
                  <a:lnTo>
                    <a:pt x="69" y="66"/>
                  </a:lnTo>
                  <a:lnTo>
                    <a:pt x="102" y="92"/>
                  </a:lnTo>
                  <a:lnTo>
                    <a:pt x="138" y="113"/>
                  </a:lnTo>
                  <a:lnTo>
                    <a:pt x="171" y="131"/>
                  </a:lnTo>
                  <a:lnTo>
                    <a:pt x="199" y="142"/>
                  </a:lnTo>
                  <a:lnTo>
                    <a:pt x="217" y="148"/>
                  </a:lnTo>
                  <a:lnTo>
                    <a:pt x="226" y="148"/>
                  </a:lnTo>
                  <a:lnTo>
                    <a:pt x="223" y="140"/>
                  </a:lnTo>
                  <a:lnTo>
                    <a:pt x="211" y="125"/>
                  </a:lnTo>
                  <a:lnTo>
                    <a:pt x="189" y="105"/>
                  </a:lnTo>
                  <a:lnTo>
                    <a:pt x="161" y="82"/>
                  </a:lnTo>
                  <a:lnTo>
                    <a:pt x="127" y="58"/>
                  </a:lnTo>
                  <a:lnTo>
                    <a:pt x="90" y="38"/>
                  </a:lnTo>
                  <a:lnTo>
                    <a:pt x="55" y="22"/>
                  </a:lnTo>
                  <a:lnTo>
                    <a:pt x="26" y="10"/>
                  </a:lnTo>
                  <a:lnTo>
                    <a:pt x="7" y="3"/>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18" name="Line 156"/>
            <p:cNvSpPr>
              <a:spLocks noChangeAspect="1" noChangeShapeType="1"/>
            </p:cNvSpPr>
            <p:nvPr/>
          </p:nvSpPr>
          <p:spPr bwMode="auto">
            <a:xfrm rot="1144696" flipH="1">
              <a:off x="1403" y="1841"/>
              <a:ext cx="53" cy="42"/>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9" name="Line 157"/>
            <p:cNvSpPr>
              <a:spLocks noChangeAspect="1" noChangeShapeType="1"/>
            </p:cNvSpPr>
            <p:nvPr/>
          </p:nvSpPr>
          <p:spPr bwMode="auto">
            <a:xfrm rot="1144696" flipH="1">
              <a:off x="1253" y="1874"/>
              <a:ext cx="61" cy="48"/>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0" name="Line 158"/>
            <p:cNvSpPr>
              <a:spLocks noChangeAspect="1" noChangeShapeType="1"/>
            </p:cNvSpPr>
            <p:nvPr/>
          </p:nvSpPr>
          <p:spPr bwMode="auto">
            <a:xfrm rot="1144696" flipH="1">
              <a:off x="1325" y="1848"/>
              <a:ext cx="53" cy="42"/>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1" name="Line 159"/>
            <p:cNvSpPr>
              <a:spLocks noChangeAspect="1" noChangeShapeType="1"/>
            </p:cNvSpPr>
            <p:nvPr/>
          </p:nvSpPr>
          <p:spPr bwMode="auto">
            <a:xfrm rot="1144696" flipH="1">
              <a:off x="1332" y="1871"/>
              <a:ext cx="53" cy="42"/>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2" name="Freeform 160"/>
            <p:cNvSpPr>
              <a:spLocks noChangeAspect="1"/>
            </p:cNvSpPr>
            <p:nvPr/>
          </p:nvSpPr>
          <p:spPr bwMode="auto">
            <a:xfrm rot="1144696" flipV="1">
              <a:off x="1711" y="1890"/>
              <a:ext cx="47" cy="62"/>
            </a:xfrm>
            <a:custGeom>
              <a:avLst/>
              <a:gdLst>
                <a:gd name="T0" fmla="*/ 0 w 81"/>
                <a:gd name="T1" fmla="*/ 1 h 107"/>
                <a:gd name="T2" fmla="*/ 0 w 81"/>
                <a:gd name="T3" fmla="*/ 2 h 107"/>
                <a:gd name="T4" fmla="*/ 1 w 81"/>
                <a:gd name="T5" fmla="*/ 2 h 107"/>
                <a:gd name="T6" fmla="*/ 1 w 81"/>
                <a:gd name="T7" fmla="*/ 3 h 107"/>
                <a:gd name="T8" fmla="*/ 1 w 81"/>
                <a:gd name="T9" fmla="*/ 3 h 107"/>
                <a:gd name="T10" fmla="*/ 1 w 81"/>
                <a:gd name="T11" fmla="*/ 4 h 107"/>
                <a:gd name="T12" fmla="*/ 2 w 81"/>
                <a:gd name="T13" fmla="*/ 4 h 107"/>
                <a:gd name="T14" fmla="*/ 2 w 81"/>
                <a:gd name="T15" fmla="*/ 4 h 107"/>
                <a:gd name="T16" fmla="*/ 3 w 81"/>
                <a:gd name="T17" fmla="*/ 4 h 107"/>
                <a:gd name="T18" fmla="*/ 3 w 81"/>
                <a:gd name="T19" fmla="*/ 3 h 107"/>
                <a:gd name="T20" fmla="*/ 3 w 81"/>
                <a:gd name="T21" fmla="*/ 3 h 107"/>
                <a:gd name="T22" fmla="*/ 3 w 81"/>
                <a:gd name="T23" fmla="*/ 3 h 107"/>
                <a:gd name="T24" fmla="*/ 3 w 81"/>
                <a:gd name="T25" fmla="*/ 2 h 107"/>
                <a:gd name="T26" fmla="*/ 3 w 81"/>
                <a:gd name="T27" fmla="*/ 1 h 107"/>
                <a:gd name="T28" fmla="*/ 2 w 81"/>
                <a:gd name="T29" fmla="*/ 1 h 107"/>
                <a:gd name="T30" fmla="*/ 2 w 81"/>
                <a:gd name="T31" fmla="*/ 1 h 107"/>
                <a:gd name="T32" fmla="*/ 1 w 81"/>
                <a:gd name="T33" fmla="*/ 1 h 107"/>
                <a:gd name="T34" fmla="*/ 1 w 81"/>
                <a:gd name="T35" fmla="*/ 0 h 107"/>
                <a:gd name="T36" fmla="*/ 1 w 81"/>
                <a:gd name="T37" fmla="*/ 1 h 107"/>
                <a:gd name="T38" fmla="*/ 1 w 81"/>
                <a:gd name="T39" fmla="*/ 1 h 107"/>
                <a:gd name="T40" fmla="*/ 0 w 81"/>
                <a:gd name="T41" fmla="*/ 1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 h="107">
                  <a:moveTo>
                    <a:pt x="0" y="26"/>
                  </a:moveTo>
                  <a:lnTo>
                    <a:pt x="0" y="41"/>
                  </a:lnTo>
                  <a:lnTo>
                    <a:pt x="4" y="58"/>
                  </a:lnTo>
                  <a:lnTo>
                    <a:pt x="12" y="74"/>
                  </a:lnTo>
                  <a:lnTo>
                    <a:pt x="23" y="89"/>
                  </a:lnTo>
                  <a:lnTo>
                    <a:pt x="35" y="100"/>
                  </a:lnTo>
                  <a:lnTo>
                    <a:pt x="48" y="106"/>
                  </a:lnTo>
                  <a:lnTo>
                    <a:pt x="60" y="107"/>
                  </a:lnTo>
                  <a:lnTo>
                    <a:pt x="70" y="103"/>
                  </a:lnTo>
                  <a:lnTo>
                    <a:pt x="77" y="95"/>
                  </a:lnTo>
                  <a:lnTo>
                    <a:pt x="81" y="82"/>
                  </a:lnTo>
                  <a:lnTo>
                    <a:pt x="81" y="66"/>
                  </a:lnTo>
                  <a:lnTo>
                    <a:pt x="77" y="50"/>
                  </a:lnTo>
                  <a:lnTo>
                    <a:pt x="69" y="33"/>
                  </a:lnTo>
                  <a:lnTo>
                    <a:pt x="59" y="19"/>
                  </a:lnTo>
                  <a:lnTo>
                    <a:pt x="46" y="8"/>
                  </a:lnTo>
                  <a:lnTo>
                    <a:pt x="34" y="1"/>
                  </a:lnTo>
                  <a:lnTo>
                    <a:pt x="22" y="0"/>
                  </a:lnTo>
                  <a:lnTo>
                    <a:pt x="11" y="4"/>
                  </a:lnTo>
                  <a:lnTo>
                    <a:pt x="4" y="12"/>
                  </a:lnTo>
                  <a:lnTo>
                    <a:pt x="0" y="25"/>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23" name="Freeform 161"/>
            <p:cNvSpPr>
              <a:spLocks noChangeAspect="1"/>
            </p:cNvSpPr>
            <p:nvPr/>
          </p:nvSpPr>
          <p:spPr bwMode="auto">
            <a:xfrm rot="1144696" flipV="1">
              <a:off x="1717" y="1895"/>
              <a:ext cx="46" cy="62"/>
            </a:xfrm>
            <a:custGeom>
              <a:avLst/>
              <a:gdLst>
                <a:gd name="T0" fmla="*/ 0 w 81"/>
                <a:gd name="T1" fmla="*/ 1 h 107"/>
                <a:gd name="T2" fmla="*/ 0 w 81"/>
                <a:gd name="T3" fmla="*/ 2 h 107"/>
                <a:gd name="T4" fmla="*/ 1 w 81"/>
                <a:gd name="T5" fmla="*/ 2 h 107"/>
                <a:gd name="T6" fmla="*/ 1 w 81"/>
                <a:gd name="T7" fmla="*/ 3 h 107"/>
                <a:gd name="T8" fmla="*/ 1 w 81"/>
                <a:gd name="T9" fmla="*/ 3 h 107"/>
                <a:gd name="T10" fmla="*/ 1 w 81"/>
                <a:gd name="T11" fmla="*/ 4 h 107"/>
                <a:gd name="T12" fmla="*/ 2 w 81"/>
                <a:gd name="T13" fmla="*/ 4 h 107"/>
                <a:gd name="T14" fmla="*/ 2 w 81"/>
                <a:gd name="T15" fmla="*/ 4 h 107"/>
                <a:gd name="T16" fmla="*/ 2 w 81"/>
                <a:gd name="T17" fmla="*/ 4 h 107"/>
                <a:gd name="T18" fmla="*/ 3 w 81"/>
                <a:gd name="T19" fmla="*/ 3 h 107"/>
                <a:gd name="T20" fmla="*/ 3 w 81"/>
                <a:gd name="T21" fmla="*/ 3 h 107"/>
                <a:gd name="T22" fmla="*/ 3 w 81"/>
                <a:gd name="T23" fmla="*/ 3 h 107"/>
                <a:gd name="T24" fmla="*/ 3 w 81"/>
                <a:gd name="T25" fmla="*/ 2 h 107"/>
                <a:gd name="T26" fmla="*/ 2 w 81"/>
                <a:gd name="T27" fmla="*/ 1 h 107"/>
                <a:gd name="T28" fmla="*/ 2 w 81"/>
                <a:gd name="T29" fmla="*/ 1 h 107"/>
                <a:gd name="T30" fmla="*/ 2 w 81"/>
                <a:gd name="T31" fmla="*/ 1 h 107"/>
                <a:gd name="T32" fmla="*/ 1 w 81"/>
                <a:gd name="T33" fmla="*/ 1 h 107"/>
                <a:gd name="T34" fmla="*/ 1 w 81"/>
                <a:gd name="T35" fmla="*/ 0 h 107"/>
                <a:gd name="T36" fmla="*/ 1 w 81"/>
                <a:gd name="T37" fmla="*/ 1 h 107"/>
                <a:gd name="T38" fmla="*/ 1 w 81"/>
                <a:gd name="T39" fmla="*/ 1 h 107"/>
                <a:gd name="T40" fmla="*/ 0 w 81"/>
                <a:gd name="T41" fmla="*/ 1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 h="107">
                  <a:moveTo>
                    <a:pt x="0" y="25"/>
                  </a:moveTo>
                  <a:lnTo>
                    <a:pt x="0" y="41"/>
                  </a:lnTo>
                  <a:lnTo>
                    <a:pt x="4" y="57"/>
                  </a:lnTo>
                  <a:lnTo>
                    <a:pt x="12" y="74"/>
                  </a:lnTo>
                  <a:lnTo>
                    <a:pt x="22" y="89"/>
                  </a:lnTo>
                  <a:lnTo>
                    <a:pt x="35" y="100"/>
                  </a:lnTo>
                  <a:lnTo>
                    <a:pt x="48" y="106"/>
                  </a:lnTo>
                  <a:lnTo>
                    <a:pt x="60" y="107"/>
                  </a:lnTo>
                  <a:lnTo>
                    <a:pt x="70" y="103"/>
                  </a:lnTo>
                  <a:lnTo>
                    <a:pt x="77" y="95"/>
                  </a:lnTo>
                  <a:lnTo>
                    <a:pt x="81" y="81"/>
                  </a:lnTo>
                  <a:lnTo>
                    <a:pt x="80" y="65"/>
                  </a:lnTo>
                  <a:lnTo>
                    <a:pt x="76" y="49"/>
                  </a:lnTo>
                  <a:lnTo>
                    <a:pt x="68" y="33"/>
                  </a:lnTo>
                  <a:lnTo>
                    <a:pt x="58" y="19"/>
                  </a:lnTo>
                  <a:lnTo>
                    <a:pt x="46" y="7"/>
                  </a:lnTo>
                  <a:lnTo>
                    <a:pt x="33" y="1"/>
                  </a:lnTo>
                  <a:lnTo>
                    <a:pt x="21" y="0"/>
                  </a:lnTo>
                  <a:lnTo>
                    <a:pt x="11" y="4"/>
                  </a:lnTo>
                  <a:lnTo>
                    <a:pt x="4" y="12"/>
                  </a:lnTo>
                  <a:lnTo>
                    <a:pt x="0" y="25"/>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24" name="Freeform 162"/>
            <p:cNvSpPr>
              <a:spLocks noChangeAspect="1"/>
            </p:cNvSpPr>
            <p:nvPr/>
          </p:nvSpPr>
          <p:spPr bwMode="auto">
            <a:xfrm rot="1144696" flipV="1">
              <a:off x="1040" y="2243"/>
              <a:ext cx="32" cy="36"/>
            </a:xfrm>
            <a:custGeom>
              <a:avLst/>
              <a:gdLst>
                <a:gd name="T0" fmla="*/ 0 w 57"/>
                <a:gd name="T1" fmla="*/ 1 h 64"/>
                <a:gd name="T2" fmla="*/ 0 w 57"/>
                <a:gd name="T3" fmla="*/ 1 h 64"/>
                <a:gd name="T4" fmla="*/ 1 w 57"/>
                <a:gd name="T5" fmla="*/ 1 h 64"/>
                <a:gd name="T6" fmla="*/ 1 w 57"/>
                <a:gd name="T7" fmla="*/ 1 h 64"/>
                <a:gd name="T8" fmla="*/ 1 w 57"/>
                <a:gd name="T9" fmla="*/ 2 h 64"/>
                <a:gd name="T10" fmla="*/ 1 w 57"/>
                <a:gd name="T11" fmla="*/ 2 h 64"/>
                <a:gd name="T12" fmla="*/ 1 w 57"/>
                <a:gd name="T13" fmla="*/ 2 h 64"/>
                <a:gd name="T14" fmla="*/ 1 w 57"/>
                <a:gd name="T15" fmla="*/ 2 h 64"/>
                <a:gd name="T16" fmla="*/ 1 w 57"/>
                <a:gd name="T17" fmla="*/ 2 h 64"/>
                <a:gd name="T18" fmla="*/ 2 w 57"/>
                <a:gd name="T19" fmla="*/ 2 h 64"/>
                <a:gd name="T20" fmla="*/ 2 w 57"/>
                <a:gd name="T21" fmla="*/ 2 h 64"/>
                <a:gd name="T22" fmla="*/ 2 w 57"/>
                <a:gd name="T23" fmla="*/ 2 h 64"/>
                <a:gd name="T24" fmla="*/ 2 w 57"/>
                <a:gd name="T25" fmla="*/ 1 h 64"/>
                <a:gd name="T26" fmla="*/ 2 w 57"/>
                <a:gd name="T27" fmla="*/ 1 h 64"/>
                <a:gd name="T28" fmla="*/ 1 w 57"/>
                <a:gd name="T29" fmla="*/ 1 h 64"/>
                <a:gd name="T30" fmla="*/ 1 w 57"/>
                <a:gd name="T31" fmla="*/ 1 h 64"/>
                <a:gd name="T32" fmla="*/ 1 w 57"/>
                <a:gd name="T33" fmla="*/ 1 h 64"/>
                <a:gd name="T34" fmla="*/ 1 w 57"/>
                <a:gd name="T35" fmla="*/ 0 h 64"/>
                <a:gd name="T36" fmla="*/ 1 w 57"/>
                <a:gd name="T37" fmla="*/ 1 h 64"/>
                <a:gd name="T38" fmla="*/ 1 w 57"/>
                <a:gd name="T39" fmla="*/ 1 h 64"/>
                <a:gd name="T40" fmla="*/ 0 w 57"/>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64">
                  <a:moveTo>
                    <a:pt x="0" y="12"/>
                  </a:moveTo>
                  <a:lnTo>
                    <a:pt x="0" y="21"/>
                  </a:lnTo>
                  <a:lnTo>
                    <a:pt x="2" y="30"/>
                  </a:lnTo>
                  <a:lnTo>
                    <a:pt x="6" y="40"/>
                  </a:lnTo>
                  <a:lnTo>
                    <a:pt x="13" y="50"/>
                  </a:lnTo>
                  <a:lnTo>
                    <a:pt x="22" y="57"/>
                  </a:lnTo>
                  <a:lnTo>
                    <a:pt x="31" y="62"/>
                  </a:lnTo>
                  <a:lnTo>
                    <a:pt x="39" y="64"/>
                  </a:lnTo>
                  <a:lnTo>
                    <a:pt x="47" y="63"/>
                  </a:lnTo>
                  <a:lnTo>
                    <a:pt x="53" y="59"/>
                  </a:lnTo>
                  <a:lnTo>
                    <a:pt x="56" y="53"/>
                  </a:lnTo>
                  <a:lnTo>
                    <a:pt x="57" y="44"/>
                  </a:lnTo>
                  <a:lnTo>
                    <a:pt x="55" y="34"/>
                  </a:lnTo>
                  <a:lnTo>
                    <a:pt x="50" y="24"/>
                  </a:lnTo>
                  <a:lnTo>
                    <a:pt x="43" y="15"/>
                  </a:lnTo>
                  <a:lnTo>
                    <a:pt x="35" y="7"/>
                  </a:lnTo>
                  <a:lnTo>
                    <a:pt x="26" y="2"/>
                  </a:lnTo>
                  <a:lnTo>
                    <a:pt x="17" y="0"/>
                  </a:lnTo>
                  <a:lnTo>
                    <a:pt x="10" y="1"/>
                  </a:lnTo>
                  <a:lnTo>
                    <a:pt x="4" y="5"/>
                  </a:lnTo>
                  <a:lnTo>
                    <a:pt x="0" y="1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25" name="Freeform 163"/>
            <p:cNvSpPr>
              <a:spLocks noChangeAspect="1"/>
            </p:cNvSpPr>
            <p:nvPr/>
          </p:nvSpPr>
          <p:spPr bwMode="auto">
            <a:xfrm rot="1144696" flipV="1">
              <a:off x="1042" y="2247"/>
              <a:ext cx="33" cy="37"/>
            </a:xfrm>
            <a:custGeom>
              <a:avLst/>
              <a:gdLst>
                <a:gd name="T0" fmla="*/ 1 w 58"/>
                <a:gd name="T1" fmla="*/ 1 h 64"/>
                <a:gd name="T2" fmla="*/ 0 w 58"/>
                <a:gd name="T3" fmla="*/ 1 h 64"/>
                <a:gd name="T4" fmla="*/ 1 w 58"/>
                <a:gd name="T5" fmla="*/ 1 h 64"/>
                <a:gd name="T6" fmla="*/ 1 w 58"/>
                <a:gd name="T7" fmla="*/ 2 h 64"/>
                <a:gd name="T8" fmla="*/ 1 w 58"/>
                <a:gd name="T9" fmla="*/ 2 h 64"/>
                <a:gd name="T10" fmla="*/ 1 w 58"/>
                <a:gd name="T11" fmla="*/ 2 h 64"/>
                <a:gd name="T12" fmla="*/ 1 w 58"/>
                <a:gd name="T13" fmla="*/ 2 h 64"/>
                <a:gd name="T14" fmla="*/ 1 w 58"/>
                <a:gd name="T15" fmla="*/ 2 h 64"/>
                <a:gd name="T16" fmla="*/ 2 w 58"/>
                <a:gd name="T17" fmla="*/ 2 h 64"/>
                <a:gd name="T18" fmla="*/ 2 w 58"/>
                <a:gd name="T19" fmla="*/ 2 h 64"/>
                <a:gd name="T20" fmla="*/ 2 w 58"/>
                <a:gd name="T21" fmla="*/ 2 h 64"/>
                <a:gd name="T22" fmla="*/ 2 w 58"/>
                <a:gd name="T23" fmla="*/ 2 h 64"/>
                <a:gd name="T24" fmla="*/ 2 w 58"/>
                <a:gd name="T25" fmla="*/ 1 h 64"/>
                <a:gd name="T26" fmla="*/ 2 w 58"/>
                <a:gd name="T27" fmla="*/ 1 h 64"/>
                <a:gd name="T28" fmla="*/ 2 w 58"/>
                <a:gd name="T29" fmla="*/ 1 h 64"/>
                <a:gd name="T30" fmla="*/ 1 w 58"/>
                <a:gd name="T31" fmla="*/ 1 h 64"/>
                <a:gd name="T32" fmla="*/ 1 w 58"/>
                <a:gd name="T33" fmla="*/ 1 h 64"/>
                <a:gd name="T34" fmla="*/ 1 w 58"/>
                <a:gd name="T35" fmla="*/ 0 h 64"/>
                <a:gd name="T36" fmla="*/ 1 w 58"/>
                <a:gd name="T37" fmla="*/ 1 h 64"/>
                <a:gd name="T38" fmla="*/ 1 w 58"/>
                <a:gd name="T39" fmla="*/ 1 h 64"/>
                <a:gd name="T40" fmla="*/ 1 w 58"/>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64">
                  <a:moveTo>
                    <a:pt x="1" y="12"/>
                  </a:moveTo>
                  <a:lnTo>
                    <a:pt x="0" y="20"/>
                  </a:lnTo>
                  <a:lnTo>
                    <a:pt x="3" y="30"/>
                  </a:lnTo>
                  <a:lnTo>
                    <a:pt x="7" y="40"/>
                  </a:lnTo>
                  <a:lnTo>
                    <a:pt x="14" y="49"/>
                  </a:lnTo>
                  <a:lnTo>
                    <a:pt x="22" y="57"/>
                  </a:lnTo>
                  <a:lnTo>
                    <a:pt x="31" y="62"/>
                  </a:lnTo>
                  <a:lnTo>
                    <a:pt x="40" y="64"/>
                  </a:lnTo>
                  <a:lnTo>
                    <a:pt x="48" y="63"/>
                  </a:lnTo>
                  <a:lnTo>
                    <a:pt x="53" y="59"/>
                  </a:lnTo>
                  <a:lnTo>
                    <a:pt x="57" y="52"/>
                  </a:lnTo>
                  <a:lnTo>
                    <a:pt x="58" y="44"/>
                  </a:lnTo>
                  <a:lnTo>
                    <a:pt x="55" y="34"/>
                  </a:lnTo>
                  <a:lnTo>
                    <a:pt x="51" y="24"/>
                  </a:lnTo>
                  <a:lnTo>
                    <a:pt x="44" y="15"/>
                  </a:lnTo>
                  <a:lnTo>
                    <a:pt x="36" y="7"/>
                  </a:lnTo>
                  <a:lnTo>
                    <a:pt x="27" y="2"/>
                  </a:lnTo>
                  <a:lnTo>
                    <a:pt x="18" y="0"/>
                  </a:lnTo>
                  <a:lnTo>
                    <a:pt x="10" y="1"/>
                  </a:lnTo>
                  <a:lnTo>
                    <a:pt x="5" y="5"/>
                  </a:lnTo>
                  <a:lnTo>
                    <a:pt x="1" y="1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26" name="Freeform 164"/>
            <p:cNvSpPr>
              <a:spLocks noChangeAspect="1"/>
            </p:cNvSpPr>
            <p:nvPr/>
          </p:nvSpPr>
          <p:spPr bwMode="auto">
            <a:xfrm rot="1144696" flipV="1">
              <a:off x="1311" y="1782"/>
              <a:ext cx="232" cy="151"/>
            </a:xfrm>
            <a:custGeom>
              <a:avLst/>
              <a:gdLst>
                <a:gd name="T0" fmla="*/ 14 w 403"/>
                <a:gd name="T1" fmla="*/ 10 h 262"/>
                <a:gd name="T2" fmla="*/ 14 w 403"/>
                <a:gd name="T3" fmla="*/ 9 h 262"/>
                <a:gd name="T4" fmla="*/ 14 w 403"/>
                <a:gd name="T5" fmla="*/ 8 h 262"/>
                <a:gd name="T6" fmla="*/ 13 w 403"/>
                <a:gd name="T7" fmla="*/ 7 h 262"/>
                <a:gd name="T8" fmla="*/ 12 w 403"/>
                <a:gd name="T9" fmla="*/ 5 h 262"/>
                <a:gd name="T10" fmla="*/ 10 w 403"/>
                <a:gd name="T11" fmla="*/ 4 h 262"/>
                <a:gd name="T12" fmla="*/ 7 w 403"/>
                <a:gd name="T13" fmla="*/ 3 h 262"/>
                <a:gd name="T14" fmla="*/ 6 w 403"/>
                <a:gd name="T15" fmla="*/ 2 h 262"/>
                <a:gd name="T16" fmla="*/ 4 w 403"/>
                <a:gd name="T17" fmla="*/ 1 h 262"/>
                <a:gd name="T18" fmla="*/ 3 w 403"/>
                <a:gd name="T19" fmla="*/ 1 h 262"/>
                <a:gd name="T20" fmla="*/ 2 w 403"/>
                <a:gd name="T21" fmla="*/ 1 h 262"/>
                <a:gd name="T22" fmla="*/ 1 w 403"/>
                <a:gd name="T23" fmla="*/ 1 h 262"/>
                <a:gd name="T24" fmla="*/ 1 w 403"/>
                <a:gd name="T25" fmla="*/ 1 h 262"/>
                <a:gd name="T26" fmla="*/ 1 w 403"/>
                <a:gd name="T27" fmla="*/ 1 h 262"/>
                <a:gd name="T28" fmla="*/ 1 w 403"/>
                <a:gd name="T29" fmla="*/ 0 h 262"/>
                <a:gd name="T30" fmla="*/ 0 w 403"/>
                <a:gd name="T31" fmla="*/ 1 h 262"/>
                <a:gd name="T32" fmla="*/ 0 w 403"/>
                <a:gd name="T33" fmla="*/ 1 h 262"/>
                <a:gd name="T34" fmla="*/ 1 w 403"/>
                <a:gd name="T35" fmla="*/ 1 h 262"/>
                <a:gd name="T36" fmla="*/ 1 w 403"/>
                <a:gd name="T37" fmla="*/ 1 h 262"/>
                <a:gd name="T38" fmla="*/ 1 w 403"/>
                <a:gd name="T39" fmla="*/ 1 h 262"/>
                <a:gd name="T40" fmla="*/ 1 w 403"/>
                <a:gd name="T41" fmla="*/ 1 h 262"/>
                <a:gd name="T42" fmla="*/ 1 w 403"/>
                <a:gd name="T43" fmla="*/ 2 h 262"/>
                <a:gd name="T44" fmla="*/ 2 w 403"/>
                <a:gd name="T45" fmla="*/ 2 h 262"/>
                <a:gd name="T46" fmla="*/ 3 w 403"/>
                <a:gd name="T47" fmla="*/ 3 h 262"/>
                <a:gd name="T48" fmla="*/ 4 w 403"/>
                <a:gd name="T49" fmla="*/ 5 h 262"/>
                <a:gd name="T50" fmla="*/ 6 w 403"/>
                <a:gd name="T51" fmla="*/ 6 h 262"/>
                <a:gd name="T52" fmla="*/ 7 w 403"/>
                <a:gd name="T53" fmla="*/ 7 h 262"/>
                <a:gd name="T54" fmla="*/ 10 w 403"/>
                <a:gd name="T55" fmla="*/ 8 h 262"/>
                <a:gd name="T56" fmla="*/ 12 w 403"/>
                <a:gd name="T57" fmla="*/ 9 h 262"/>
                <a:gd name="T58" fmla="*/ 14 w 403"/>
                <a:gd name="T59" fmla="*/ 10 h 262"/>
                <a:gd name="T60" fmla="*/ 14 w 403"/>
                <a:gd name="T61" fmla="*/ 10 h 2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03" h="262">
                  <a:moveTo>
                    <a:pt x="403" y="262"/>
                  </a:moveTo>
                  <a:lnTo>
                    <a:pt x="402" y="250"/>
                  </a:lnTo>
                  <a:lnTo>
                    <a:pt x="390" y="220"/>
                  </a:lnTo>
                  <a:lnTo>
                    <a:pt x="363" y="181"/>
                  </a:lnTo>
                  <a:lnTo>
                    <a:pt x="319" y="140"/>
                  </a:lnTo>
                  <a:lnTo>
                    <a:pt x="263" y="104"/>
                  </a:lnTo>
                  <a:lnTo>
                    <a:pt x="204" y="74"/>
                  </a:lnTo>
                  <a:lnTo>
                    <a:pt x="150" y="51"/>
                  </a:lnTo>
                  <a:lnTo>
                    <a:pt x="105" y="33"/>
                  </a:lnTo>
                  <a:lnTo>
                    <a:pt x="72" y="21"/>
                  </a:lnTo>
                  <a:lnTo>
                    <a:pt x="49" y="12"/>
                  </a:lnTo>
                  <a:lnTo>
                    <a:pt x="34" y="7"/>
                  </a:lnTo>
                  <a:lnTo>
                    <a:pt x="25" y="3"/>
                  </a:lnTo>
                  <a:lnTo>
                    <a:pt x="19" y="1"/>
                  </a:lnTo>
                  <a:lnTo>
                    <a:pt x="17" y="0"/>
                  </a:lnTo>
                  <a:lnTo>
                    <a:pt x="0" y="9"/>
                  </a:lnTo>
                  <a:lnTo>
                    <a:pt x="2" y="11"/>
                  </a:lnTo>
                  <a:lnTo>
                    <a:pt x="4" y="15"/>
                  </a:lnTo>
                  <a:lnTo>
                    <a:pt x="9" y="20"/>
                  </a:lnTo>
                  <a:lnTo>
                    <a:pt x="17" y="30"/>
                  </a:lnTo>
                  <a:lnTo>
                    <a:pt x="30" y="44"/>
                  </a:lnTo>
                  <a:lnTo>
                    <a:pt x="48" y="65"/>
                  </a:lnTo>
                  <a:lnTo>
                    <a:pt x="72" y="93"/>
                  </a:lnTo>
                  <a:lnTo>
                    <a:pt x="106" y="127"/>
                  </a:lnTo>
                  <a:lnTo>
                    <a:pt x="150" y="164"/>
                  </a:lnTo>
                  <a:lnTo>
                    <a:pt x="206" y="200"/>
                  </a:lnTo>
                  <a:lnTo>
                    <a:pt x="269" y="230"/>
                  </a:lnTo>
                  <a:lnTo>
                    <a:pt x="333" y="250"/>
                  </a:lnTo>
                  <a:lnTo>
                    <a:pt x="382" y="260"/>
                  </a:lnTo>
                  <a:lnTo>
                    <a:pt x="403" y="26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27" name="Freeform 165"/>
            <p:cNvSpPr>
              <a:spLocks noChangeAspect="1"/>
            </p:cNvSpPr>
            <p:nvPr/>
          </p:nvSpPr>
          <p:spPr bwMode="auto">
            <a:xfrm rot="1144696" flipV="1">
              <a:off x="1314" y="1778"/>
              <a:ext cx="229" cy="158"/>
            </a:xfrm>
            <a:custGeom>
              <a:avLst/>
              <a:gdLst>
                <a:gd name="T0" fmla="*/ 1 w 397"/>
                <a:gd name="T1" fmla="*/ 1 h 274"/>
                <a:gd name="T2" fmla="*/ 1 w 397"/>
                <a:gd name="T3" fmla="*/ 1 h 274"/>
                <a:gd name="T4" fmla="*/ 2 w 397"/>
                <a:gd name="T5" fmla="*/ 1 h 274"/>
                <a:gd name="T6" fmla="*/ 3 w 397"/>
                <a:gd name="T7" fmla="*/ 1 h 274"/>
                <a:gd name="T8" fmla="*/ 5 w 397"/>
                <a:gd name="T9" fmla="*/ 2 h 274"/>
                <a:gd name="T10" fmla="*/ 7 w 397"/>
                <a:gd name="T11" fmla="*/ 2 h 274"/>
                <a:gd name="T12" fmla="*/ 9 w 397"/>
                <a:gd name="T13" fmla="*/ 3 h 274"/>
                <a:gd name="T14" fmla="*/ 10 w 397"/>
                <a:gd name="T15" fmla="*/ 4 h 274"/>
                <a:gd name="T16" fmla="*/ 12 w 397"/>
                <a:gd name="T17" fmla="*/ 6 h 274"/>
                <a:gd name="T18" fmla="*/ 12 w 397"/>
                <a:gd name="T19" fmla="*/ 7 h 274"/>
                <a:gd name="T20" fmla="*/ 13 w 397"/>
                <a:gd name="T21" fmla="*/ 7 h 274"/>
                <a:gd name="T22" fmla="*/ 14 w 397"/>
                <a:gd name="T23" fmla="*/ 8 h 274"/>
                <a:gd name="T24" fmla="*/ 14 w 397"/>
                <a:gd name="T25" fmla="*/ 9 h 274"/>
                <a:gd name="T26" fmla="*/ 14 w 397"/>
                <a:gd name="T27" fmla="*/ 9 h 274"/>
                <a:gd name="T28" fmla="*/ 14 w 397"/>
                <a:gd name="T29" fmla="*/ 9 h 274"/>
                <a:gd name="T30" fmla="*/ 14 w 397"/>
                <a:gd name="T31" fmla="*/ 10 h 274"/>
                <a:gd name="T32" fmla="*/ 14 w 397"/>
                <a:gd name="T33" fmla="*/ 10 h 274"/>
                <a:gd name="T34" fmla="*/ 14 w 397"/>
                <a:gd name="T35" fmla="*/ 10 h 274"/>
                <a:gd name="T36" fmla="*/ 14 w 397"/>
                <a:gd name="T37" fmla="*/ 10 h 274"/>
                <a:gd name="T38" fmla="*/ 14 w 397"/>
                <a:gd name="T39" fmla="*/ 10 h 274"/>
                <a:gd name="T40" fmla="*/ 14 w 397"/>
                <a:gd name="T41" fmla="*/ 10 h 274"/>
                <a:gd name="T42" fmla="*/ 14 w 397"/>
                <a:gd name="T43" fmla="*/ 10 h 274"/>
                <a:gd name="T44" fmla="*/ 14 w 397"/>
                <a:gd name="T45" fmla="*/ 10 h 274"/>
                <a:gd name="T46" fmla="*/ 14 w 397"/>
                <a:gd name="T47" fmla="*/ 10 h 274"/>
                <a:gd name="T48" fmla="*/ 13 w 397"/>
                <a:gd name="T49" fmla="*/ 10 h 274"/>
                <a:gd name="T50" fmla="*/ 13 w 397"/>
                <a:gd name="T51" fmla="*/ 10 h 274"/>
                <a:gd name="T52" fmla="*/ 12 w 397"/>
                <a:gd name="T53" fmla="*/ 10 h 274"/>
                <a:gd name="T54" fmla="*/ 11 w 397"/>
                <a:gd name="T55" fmla="*/ 10 h 274"/>
                <a:gd name="T56" fmla="*/ 10 w 397"/>
                <a:gd name="T57" fmla="*/ 9 h 274"/>
                <a:gd name="T58" fmla="*/ 8 w 397"/>
                <a:gd name="T59" fmla="*/ 8 h 274"/>
                <a:gd name="T60" fmla="*/ 6 w 397"/>
                <a:gd name="T61" fmla="*/ 7 h 274"/>
                <a:gd name="T62" fmla="*/ 5 w 397"/>
                <a:gd name="T63" fmla="*/ 6 h 274"/>
                <a:gd name="T64" fmla="*/ 3 w 397"/>
                <a:gd name="T65" fmla="*/ 4 h 274"/>
                <a:gd name="T66" fmla="*/ 2 w 397"/>
                <a:gd name="T67" fmla="*/ 2 h 274"/>
                <a:gd name="T68" fmla="*/ 1 w 397"/>
                <a:gd name="T69" fmla="*/ 1 h 274"/>
                <a:gd name="T70" fmla="*/ 1 w 397"/>
                <a:gd name="T71" fmla="*/ 1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97" h="274">
                  <a:moveTo>
                    <a:pt x="4" y="0"/>
                  </a:moveTo>
                  <a:lnTo>
                    <a:pt x="6" y="1"/>
                  </a:lnTo>
                  <a:lnTo>
                    <a:pt x="13" y="3"/>
                  </a:lnTo>
                  <a:lnTo>
                    <a:pt x="23" y="6"/>
                  </a:lnTo>
                  <a:lnTo>
                    <a:pt x="38" y="10"/>
                  </a:lnTo>
                  <a:lnTo>
                    <a:pt x="56" y="15"/>
                  </a:lnTo>
                  <a:lnTo>
                    <a:pt x="77" y="21"/>
                  </a:lnTo>
                  <a:lnTo>
                    <a:pt x="99" y="28"/>
                  </a:lnTo>
                  <a:lnTo>
                    <a:pt x="124" y="36"/>
                  </a:lnTo>
                  <a:lnTo>
                    <a:pt x="148" y="45"/>
                  </a:lnTo>
                  <a:lnTo>
                    <a:pt x="173" y="55"/>
                  </a:lnTo>
                  <a:lnTo>
                    <a:pt x="197" y="67"/>
                  </a:lnTo>
                  <a:lnTo>
                    <a:pt x="221" y="79"/>
                  </a:lnTo>
                  <a:lnTo>
                    <a:pt x="243" y="93"/>
                  </a:lnTo>
                  <a:lnTo>
                    <a:pt x="263" y="107"/>
                  </a:lnTo>
                  <a:lnTo>
                    <a:pt x="282" y="122"/>
                  </a:lnTo>
                  <a:lnTo>
                    <a:pt x="299" y="137"/>
                  </a:lnTo>
                  <a:lnTo>
                    <a:pt x="314" y="152"/>
                  </a:lnTo>
                  <a:lnTo>
                    <a:pt x="327" y="166"/>
                  </a:lnTo>
                  <a:lnTo>
                    <a:pt x="339" y="180"/>
                  </a:lnTo>
                  <a:lnTo>
                    <a:pt x="349" y="192"/>
                  </a:lnTo>
                  <a:lnTo>
                    <a:pt x="358" y="203"/>
                  </a:lnTo>
                  <a:lnTo>
                    <a:pt x="365" y="214"/>
                  </a:lnTo>
                  <a:lnTo>
                    <a:pt x="372" y="223"/>
                  </a:lnTo>
                  <a:lnTo>
                    <a:pt x="377" y="231"/>
                  </a:lnTo>
                  <a:lnTo>
                    <a:pt x="381" y="238"/>
                  </a:lnTo>
                  <a:lnTo>
                    <a:pt x="385" y="243"/>
                  </a:lnTo>
                  <a:lnTo>
                    <a:pt x="388" y="248"/>
                  </a:lnTo>
                  <a:lnTo>
                    <a:pt x="390" y="253"/>
                  </a:lnTo>
                  <a:lnTo>
                    <a:pt x="392" y="256"/>
                  </a:lnTo>
                  <a:lnTo>
                    <a:pt x="394" y="259"/>
                  </a:lnTo>
                  <a:lnTo>
                    <a:pt x="395" y="262"/>
                  </a:lnTo>
                  <a:lnTo>
                    <a:pt x="395" y="263"/>
                  </a:lnTo>
                  <a:lnTo>
                    <a:pt x="396" y="265"/>
                  </a:lnTo>
                  <a:lnTo>
                    <a:pt x="396" y="266"/>
                  </a:lnTo>
                  <a:lnTo>
                    <a:pt x="397" y="267"/>
                  </a:lnTo>
                  <a:lnTo>
                    <a:pt x="396" y="268"/>
                  </a:lnTo>
                  <a:lnTo>
                    <a:pt x="395" y="269"/>
                  </a:lnTo>
                  <a:lnTo>
                    <a:pt x="393" y="269"/>
                  </a:lnTo>
                  <a:lnTo>
                    <a:pt x="392" y="270"/>
                  </a:lnTo>
                  <a:lnTo>
                    <a:pt x="390" y="271"/>
                  </a:lnTo>
                  <a:lnTo>
                    <a:pt x="387" y="271"/>
                  </a:lnTo>
                  <a:lnTo>
                    <a:pt x="384" y="272"/>
                  </a:lnTo>
                  <a:lnTo>
                    <a:pt x="380" y="273"/>
                  </a:lnTo>
                  <a:lnTo>
                    <a:pt x="375" y="273"/>
                  </a:lnTo>
                  <a:lnTo>
                    <a:pt x="370" y="274"/>
                  </a:lnTo>
                  <a:lnTo>
                    <a:pt x="363" y="274"/>
                  </a:lnTo>
                  <a:lnTo>
                    <a:pt x="355" y="274"/>
                  </a:lnTo>
                  <a:lnTo>
                    <a:pt x="346" y="273"/>
                  </a:lnTo>
                  <a:lnTo>
                    <a:pt x="336" y="272"/>
                  </a:lnTo>
                  <a:lnTo>
                    <a:pt x="323" y="270"/>
                  </a:lnTo>
                  <a:lnTo>
                    <a:pt x="310" y="267"/>
                  </a:lnTo>
                  <a:lnTo>
                    <a:pt x="294" y="263"/>
                  </a:lnTo>
                  <a:lnTo>
                    <a:pt x="277" y="256"/>
                  </a:lnTo>
                  <a:lnTo>
                    <a:pt x="259" y="248"/>
                  </a:lnTo>
                  <a:lnTo>
                    <a:pt x="239" y="238"/>
                  </a:lnTo>
                  <a:lnTo>
                    <a:pt x="218" y="226"/>
                  </a:lnTo>
                  <a:lnTo>
                    <a:pt x="196" y="210"/>
                  </a:lnTo>
                  <a:lnTo>
                    <a:pt x="173" y="193"/>
                  </a:lnTo>
                  <a:lnTo>
                    <a:pt x="150" y="173"/>
                  </a:lnTo>
                  <a:lnTo>
                    <a:pt x="127" y="152"/>
                  </a:lnTo>
                  <a:lnTo>
                    <a:pt x="104" y="130"/>
                  </a:lnTo>
                  <a:lnTo>
                    <a:pt x="83" y="108"/>
                  </a:lnTo>
                  <a:lnTo>
                    <a:pt x="63" y="87"/>
                  </a:lnTo>
                  <a:lnTo>
                    <a:pt x="45" y="68"/>
                  </a:lnTo>
                  <a:lnTo>
                    <a:pt x="29" y="51"/>
                  </a:lnTo>
                  <a:lnTo>
                    <a:pt x="17" y="37"/>
                  </a:lnTo>
                  <a:lnTo>
                    <a:pt x="7" y="27"/>
                  </a:lnTo>
                  <a:lnTo>
                    <a:pt x="2" y="21"/>
                  </a:lnTo>
                  <a:lnTo>
                    <a:pt x="0" y="19"/>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28" name="Freeform 166"/>
            <p:cNvSpPr>
              <a:spLocks noChangeAspect="1"/>
            </p:cNvSpPr>
            <p:nvPr/>
          </p:nvSpPr>
          <p:spPr bwMode="auto">
            <a:xfrm rot="1144696" flipV="1">
              <a:off x="1547" y="1818"/>
              <a:ext cx="12" cy="15"/>
            </a:xfrm>
            <a:custGeom>
              <a:avLst/>
              <a:gdLst>
                <a:gd name="T0" fmla="*/ 1 w 21"/>
                <a:gd name="T1" fmla="*/ 1 h 26"/>
                <a:gd name="T2" fmla="*/ 1 w 21"/>
                <a:gd name="T3" fmla="*/ 1 h 26"/>
                <a:gd name="T4" fmla="*/ 1 w 21"/>
                <a:gd name="T5" fmla="*/ 1 h 26"/>
                <a:gd name="T6" fmla="*/ 1 w 21"/>
                <a:gd name="T7" fmla="*/ 1 h 26"/>
                <a:gd name="T8" fmla="*/ 1 w 21"/>
                <a:gd name="T9" fmla="*/ 1 h 26"/>
                <a:gd name="T10" fmla="*/ 1 w 21"/>
                <a:gd name="T11" fmla="*/ 1 h 26"/>
                <a:gd name="T12" fmla="*/ 1 w 21"/>
                <a:gd name="T13" fmla="*/ 0 h 26"/>
                <a:gd name="T14" fmla="*/ 1 w 21"/>
                <a:gd name="T15" fmla="*/ 1 h 26"/>
                <a:gd name="T16" fmla="*/ 1 w 21"/>
                <a:gd name="T17" fmla="*/ 1 h 26"/>
                <a:gd name="T18" fmla="*/ 1 w 21"/>
                <a:gd name="T19" fmla="*/ 1 h 26"/>
                <a:gd name="T20" fmla="*/ 1 w 21"/>
                <a:gd name="T21" fmla="*/ 1 h 26"/>
                <a:gd name="T22" fmla="*/ 0 w 21"/>
                <a:gd name="T23" fmla="*/ 1 h 26"/>
                <a:gd name="T24" fmla="*/ 1 w 21"/>
                <a:gd name="T25" fmla="*/ 1 h 26"/>
                <a:gd name="T26" fmla="*/ 1 w 21"/>
                <a:gd name="T27" fmla="*/ 1 h 26"/>
                <a:gd name="T28" fmla="*/ 1 w 21"/>
                <a:gd name="T29" fmla="*/ 1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26">
                  <a:moveTo>
                    <a:pt x="8" y="25"/>
                  </a:moveTo>
                  <a:lnTo>
                    <a:pt x="13" y="21"/>
                  </a:lnTo>
                  <a:lnTo>
                    <a:pt x="18" y="16"/>
                  </a:lnTo>
                  <a:lnTo>
                    <a:pt x="20" y="10"/>
                  </a:lnTo>
                  <a:lnTo>
                    <a:pt x="21" y="5"/>
                  </a:lnTo>
                  <a:lnTo>
                    <a:pt x="20" y="1"/>
                  </a:lnTo>
                  <a:lnTo>
                    <a:pt x="17" y="0"/>
                  </a:lnTo>
                  <a:lnTo>
                    <a:pt x="12" y="1"/>
                  </a:lnTo>
                  <a:lnTo>
                    <a:pt x="8" y="4"/>
                  </a:lnTo>
                  <a:lnTo>
                    <a:pt x="3" y="10"/>
                  </a:lnTo>
                  <a:lnTo>
                    <a:pt x="1" y="15"/>
                  </a:lnTo>
                  <a:lnTo>
                    <a:pt x="0" y="21"/>
                  </a:lnTo>
                  <a:lnTo>
                    <a:pt x="1" y="25"/>
                  </a:lnTo>
                  <a:lnTo>
                    <a:pt x="4" y="26"/>
                  </a:lnTo>
                  <a:lnTo>
                    <a:pt x="8" y="25"/>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29" name="Freeform 167"/>
            <p:cNvSpPr>
              <a:spLocks noChangeAspect="1"/>
            </p:cNvSpPr>
            <p:nvPr/>
          </p:nvSpPr>
          <p:spPr bwMode="auto">
            <a:xfrm rot="1144696" flipV="1">
              <a:off x="1470" y="1804"/>
              <a:ext cx="57" cy="71"/>
            </a:xfrm>
            <a:custGeom>
              <a:avLst/>
              <a:gdLst>
                <a:gd name="T0" fmla="*/ 1 w 100"/>
                <a:gd name="T1" fmla="*/ 5 h 123"/>
                <a:gd name="T2" fmla="*/ 2 w 100"/>
                <a:gd name="T3" fmla="*/ 3 h 123"/>
                <a:gd name="T4" fmla="*/ 3 w 100"/>
                <a:gd name="T5" fmla="*/ 3 h 123"/>
                <a:gd name="T6" fmla="*/ 3 w 100"/>
                <a:gd name="T7" fmla="*/ 2 h 123"/>
                <a:gd name="T8" fmla="*/ 3 w 100"/>
                <a:gd name="T9" fmla="*/ 1 h 123"/>
                <a:gd name="T10" fmla="*/ 3 w 100"/>
                <a:gd name="T11" fmla="*/ 1 h 123"/>
                <a:gd name="T12" fmla="*/ 3 w 100"/>
                <a:gd name="T13" fmla="*/ 0 h 123"/>
                <a:gd name="T14" fmla="*/ 2 w 100"/>
                <a:gd name="T15" fmla="*/ 1 h 123"/>
                <a:gd name="T16" fmla="*/ 1 w 100"/>
                <a:gd name="T17" fmla="*/ 1 h 123"/>
                <a:gd name="T18" fmla="*/ 1 w 100"/>
                <a:gd name="T19" fmla="*/ 2 h 123"/>
                <a:gd name="T20" fmla="*/ 1 w 100"/>
                <a:gd name="T21" fmla="*/ 3 h 123"/>
                <a:gd name="T22" fmla="*/ 0 w 100"/>
                <a:gd name="T23" fmla="*/ 3 h 123"/>
                <a:gd name="T24" fmla="*/ 1 w 100"/>
                <a:gd name="T25" fmla="*/ 5 h 123"/>
                <a:gd name="T26" fmla="*/ 1 w 100"/>
                <a:gd name="T27" fmla="*/ 5 h 123"/>
                <a:gd name="T28" fmla="*/ 1 w 100"/>
                <a:gd name="T29" fmla="*/ 5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 h="123">
                  <a:moveTo>
                    <a:pt x="40" y="118"/>
                  </a:moveTo>
                  <a:lnTo>
                    <a:pt x="62" y="101"/>
                  </a:lnTo>
                  <a:lnTo>
                    <a:pt x="82" y="76"/>
                  </a:lnTo>
                  <a:lnTo>
                    <a:pt x="95" y="49"/>
                  </a:lnTo>
                  <a:lnTo>
                    <a:pt x="100" y="24"/>
                  </a:lnTo>
                  <a:lnTo>
                    <a:pt x="94" y="6"/>
                  </a:lnTo>
                  <a:lnTo>
                    <a:pt x="80" y="0"/>
                  </a:lnTo>
                  <a:lnTo>
                    <a:pt x="60" y="6"/>
                  </a:lnTo>
                  <a:lnTo>
                    <a:pt x="38" y="22"/>
                  </a:lnTo>
                  <a:lnTo>
                    <a:pt x="18" y="46"/>
                  </a:lnTo>
                  <a:lnTo>
                    <a:pt x="5" y="74"/>
                  </a:lnTo>
                  <a:lnTo>
                    <a:pt x="0" y="98"/>
                  </a:lnTo>
                  <a:lnTo>
                    <a:pt x="5" y="116"/>
                  </a:lnTo>
                  <a:lnTo>
                    <a:pt x="20" y="123"/>
                  </a:lnTo>
                  <a:lnTo>
                    <a:pt x="40" y="118"/>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30" name="Freeform 168"/>
            <p:cNvSpPr>
              <a:spLocks noChangeAspect="1"/>
            </p:cNvSpPr>
            <p:nvPr/>
          </p:nvSpPr>
          <p:spPr bwMode="auto">
            <a:xfrm rot="1144696" flipV="1">
              <a:off x="1399" y="1814"/>
              <a:ext cx="68" cy="83"/>
            </a:xfrm>
            <a:custGeom>
              <a:avLst/>
              <a:gdLst>
                <a:gd name="T0" fmla="*/ 2 w 117"/>
                <a:gd name="T1" fmla="*/ 5 h 144"/>
                <a:gd name="T2" fmla="*/ 3 w 117"/>
                <a:gd name="T3" fmla="*/ 4 h 144"/>
                <a:gd name="T4" fmla="*/ 3 w 117"/>
                <a:gd name="T5" fmla="*/ 3 h 144"/>
                <a:gd name="T6" fmla="*/ 5 w 117"/>
                <a:gd name="T7" fmla="*/ 2 h 144"/>
                <a:gd name="T8" fmla="*/ 5 w 117"/>
                <a:gd name="T9" fmla="*/ 1 h 144"/>
                <a:gd name="T10" fmla="*/ 5 w 117"/>
                <a:gd name="T11" fmla="*/ 1 h 144"/>
                <a:gd name="T12" fmla="*/ 3 w 117"/>
                <a:gd name="T13" fmla="*/ 0 h 144"/>
                <a:gd name="T14" fmla="*/ 3 w 117"/>
                <a:gd name="T15" fmla="*/ 1 h 144"/>
                <a:gd name="T16" fmla="*/ 2 w 117"/>
                <a:gd name="T17" fmla="*/ 1 h 144"/>
                <a:gd name="T18" fmla="*/ 1 w 117"/>
                <a:gd name="T19" fmla="*/ 2 h 144"/>
                <a:gd name="T20" fmla="*/ 1 w 117"/>
                <a:gd name="T21" fmla="*/ 3 h 144"/>
                <a:gd name="T22" fmla="*/ 0 w 117"/>
                <a:gd name="T23" fmla="*/ 4 h 144"/>
                <a:gd name="T24" fmla="*/ 1 w 117"/>
                <a:gd name="T25" fmla="*/ 5 h 144"/>
                <a:gd name="T26" fmla="*/ 1 w 117"/>
                <a:gd name="T27" fmla="*/ 5 h 144"/>
                <a:gd name="T28" fmla="*/ 2 w 117"/>
                <a:gd name="T29" fmla="*/ 5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144">
                  <a:moveTo>
                    <a:pt x="46" y="137"/>
                  </a:moveTo>
                  <a:lnTo>
                    <a:pt x="72" y="118"/>
                  </a:lnTo>
                  <a:lnTo>
                    <a:pt x="95" y="89"/>
                  </a:lnTo>
                  <a:lnTo>
                    <a:pt x="111" y="56"/>
                  </a:lnTo>
                  <a:lnTo>
                    <a:pt x="117" y="27"/>
                  </a:lnTo>
                  <a:lnTo>
                    <a:pt x="110" y="7"/>
                  </a:lnTo>
                  <a:lnTo>
                    <a:pt x="94" y="0"/>
                  </a:lnTo>
                  <a:lnTo>
                    <a:pt x="71" y="7"/>
                  </a:lnTo>
                  <a:lnTo>
                    <a:pt x="45" y="26"/>
                  </a:lnTo>
                  <a:lnTo>
                    <a:pt x="22" y="55"/>
                  </a:lnTo>
                  <a:lnTo>
                    <a:pt x="6" y="87"/>
                  </a:lnTo>
                  <a:lnTo>
                    <a:pt x="0" y="116"/>
                  </a:lnTo>
                  <a:lnTo>
                    <a:pt x="6" y="136"/>
                  </a:lnTo>
                  <a:lnTo>
                    <a:pt x="22" y="144"/>
                  </a:lnTo>
                  <a:lnTo>
                    <a:pt x="46" y="137"/>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31" name="Freeform 169"/>
            <p:cNvSpPr>
              <a:spLocks noChangeAspect="1"/>
            </p:cNvSpPr>
            <p:nvPr/>
          </p:nvSpPr>
          <p:spPr bwMode="auto">
            <a:xfrm rot="1144696" flipV="1">
              <a:off x="1344" y="1844"/>
              <a:ext cx="45" cy="57"/>
            </a:xfrm>
            <a:custGeom>
              <a:avLst/>
              <a:gdLst>
                <a:gd name="T0" fmla="*/ 1 w 79"/>
                <a:gd name="T1" fmla="*/ 3 h 99"/>
                <a:gd name="T2" fmla="*/ 2 w 79"/>
                <a:gd name="T3" fmla="*/ 3 h 99"/>
                <a:gd name="T4" fmla="*/ 2 w 79"/>
                <a:gd name="T5" fmla="*/ 2 h 99"/>
                <a:gd name="T6" fmla="*/ 3 w 79"/>
                <a:gd name="T7" fmla="*/ 1 h 99"/>
                <a:gd name="T8" fmla="*/ 3 w 79"/>
                <a:gd name="T9" fmla="*/ 1 h 99"/>
                <a:gd name="T10" fmla="*/ 3 w 79"/>
                <a:gd name="T11" fmla="*/ 1 h 99"/>
                <a:gd name="T12" fmla="*/ 2 w 79"/>
                <a:gd name="T13" fmla="*/ 0 h 99"/>
                <a:gd name="T14" fmla="*/ 2 w 79"/>
                <a:gd name="T15" fmla="*/ 1 h 99"/>
                <a:gd name="T16" fmla="*/ 1 w 79"/>
                <a:gd name="T17" fmla="*/ 1 h 99"/>
                <a:gd name="T18" fmla="*/ 1 w 79"/>
                <a:gd name="T19" fmla="*/ 1 h 99"/>
                <a:gd name="T20" fmla="*/ 1 w 79"/>
                <a:gd name="T21" fmla="*/ 2 h 99"/>
                <a:gd name="T22" fmla="*/ 0 w 79"/>
                <a:gd name="T23" fmla="*/ 3 h 99"/>
                <a:gd name="T24" fmla="*/ 1 w 79"/>
                <a:gd name="T25" fmla="*/ 3 h 99"/>
                <a:gd name="T26" fmla="*/ 1 w 79"/>
                <a:gd name="T27" fmla="*/ 3 h 99"/>
                <a:gd name="T28" fmla="*/ 1 w 79"/>
                <a:gd name="T29" fmla="*/ 3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 h="99">
                  <a:moveTo>
                    <a:pt x="30" y="94"/>
                  </a:moveTo>
                  <a:lnTo>
                    <a:pt x="48" y="80"/>
                  </a:lnTo>
                  <a:lnTo>
                    <a:pt x="64" y="61"/>
                  </a:lnTo>
                  <a:lnTo>
                    <a:pt x="75" y="39"/>
                  </a:lnTo>
                  <a:lnTo>
                    <a:pt x="79" y="19"/>
                  </a:lnTo>
                  <a:lnTo>
                    <a:pt x="75" y="5"/>
                  </a:lnTo>
                  <a:lnTo>
                    <a:pt x="64" y="0"/>
                  </a:lnTo>
                  <a:lnTo>
                    <a:pt x="48" y="5"/>
                  </a:lnTo>
                  <a:lnTo>
                    <a:pt x="31" y="19"/>
                  </a:lnTo>
                  <a:lnTo>
                    <a:pt x="15" y="38"/>
                  </a:lnTo>
                  <a:lnTo>
                    <a:pt x="4" y="60"/>
                  </a:lnTo>
                  <a:lnTo>
                    <a:pt x="0" y="80"/>
                  </a:lnTo>
                  <a:lnTo>
                    <a:pt x="4" y="94"/>
                  </a:lnTo>
                  <a:lnTo>
                    <a:pt x="14" y="99"/>
                  </a:lnTo>
                  <a:lnTo>
                    <a:pt x="30" y="94"/>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32" name="Freeform 170"/>
            <p:cNvSpPr>
              <a:spLocks noChangeAspect="1"/>
            </p:cNvSpPr>
            <p:nvPr/>
          </p:nvSpPr>
          <p:spPr bwMode="auto">
            <a:xfrm rot="1144696" flipV="1">
              <a:off x="1523" y="1846"/>
              <a:ext cx="17" cy="14"/>
            </a:xfrm>
            <a:custGeom>
              <a:avLst/>
              <a:gdLst>
                <a:gd name="T0" fmla="*/ 0 w 30"/>
                <a:gd name="T1" fmla="*/ 0 h 24"/>
                <a:gd name="T2" fmla="*/ 1 w 30"/>
                <a:gd name="T3" fmla="*/ 1 h 24"/>
                <a:gd name="T4" fmla="*/ 1 w 30"/>
                <a:gd name="T5" fmla="*/ 1 h 24"/>
                <a:gd name="T6" fmla="*/ 1 w 30"/>
                <a:gd name="T7" fmla="*/ 1 h 24"/>
                <a:gd name="T8" fmla="*/ 1 w 30"/>
                <a:gd name="T9" fmla="*/ 1 h 24"/>
                <a:gd name="T10" fmla="*/ 1 w 30"/>
                <a:gd name="T11" fmla="*/ 1 h 24"/>
                <a:gd name="T12" fmla="*/ 1 w 30"/>
                <a:gd name="T13" fmla="*/ 1 h 24"/>
                <a:gd name="T14" fmla="*/ 1 w 30"/>
                <a:gd name="T15" fmla="*/ 1 h 24"/>
                <a:gd name="T16" fmla="*/ 1 w 30"/>
                <a:gd name="T17" fmla="*/ 1 h 24"/>
                <a:gd name="T18" fmla="*/ 1 w 30"/>
                <a:gd name="T19" fmla="*/ 1 h 24"/>
                <a:gd name="T20" fmla="*/ 1 w 30"/>
                <a:gd name="T21" fmla="*/ 1 h 24"/>
                <a:gd name="T22" fmla="*/ 1 w 30"/>
                <a:gd name="T23" fmla="*/ 1 h 24"/>
                <a:gd name="T24" fmla="*/ 1 w 30"/>
                <a:gd name="T25" fmla="*/ 1 h 24"/>
                <a:gd name="T26" fmla="*/ 1 w 30"/>
                <a:gd name="T27" fmla="*/ 1 h 24"/>
                <a:gd name="T28" fmla="*/ 1 w 30"/>
                <a:gd name="T29" fmla="*/ 1 h 24"/>
                <a:gd name="T30" fmla="*/ 1 w 30"/>
                <a:gd name="T31" fmla="*/ 1 h 24"/>
                <a:gd name="T32" fmla="*/ 1 w 30"/>
                <a:gd name="T33" fmla="*/ 1 h 24"/>
                <a:gd name="T34" fmla="*/ 1 w 30"/>
                <a:gd name="T35" fmla="*/ 0 h 24"/>
                <a:gd name="T36" fmla="*/ 1 w 30"/>
                <a:gd name="T37" fmla="*/ 0 h 24"/>
                <a:gd name="T38" fmla="*/ 1 w 30"/>
                <a:gd name="T39" fmla="*/ 0 h 24"/>
                <a:gd name="T40" fmla="*/ 0 w 30"/>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24">
                  <a:moveTo>
                    <a:pt x="0" y="0"/>
                  </a:moveTo>
                  <a:lnTo>
                    <a:pt x="1" y="1"/>
                  </a:lnTo>
                  <a:lnTo>
                    <a:pt x="3" y="3"/>
                  </a:lnTo>
                  <a:lnTo>
                    <a:pt x="7" y="7"/>
                  </a:lnTo>
                  <a:lnTo>
                    <a:pt x="11" y="12"/>
                  </a:lnTo>
                  <a:lnTo>
                    <a:pt x="15" y="17"/>
                  </a:lnTo>
                  <a:lnTo>
                    <a:pt x="20" y="20"/>
                  </a:lnTo>
                  <a:lnTo>
                    <a:pt x="24" y="23"/>
                  </a:lnTo>
                  <a:lnTo>
                    <a:pt x="27" y="24"/>
                  </a:lnTo>
                  <a:lnTo>
                    <a:pt x="29" y="24"/>
                  </a:lnTo>
                  <a:lnTo>
                    <a:pt x="30" y="23"/>
                  </a:lnTo>
                  <a:lnTo>
                    <a:pt x="30" y="21"/>
                  </a:lnTo>
                  <a:lnTo>
                    <a:pt x="28" y="17"/>
                  </a:lnTo>
                  <a:lnTo>
                    <a:pt x="25" y="12"/>
                  </a:lnTo>
                  <a:lnTo>
                    <a:pt x="21" y="7"/>
                  </a:lnTo>
                  <a:lnTo>
                    <a:pt x="17" y="3"/>
                  </a:lnTo>
                  <a:lnTo>
                    <a:pt x="12" y="1"/>
                  </a:lnTo>
                  <a:lnTo>
                    <a:pt x="7" y="0"/>
                  </a:lnTo>
                  <a:lnTo>
                    <a:pt x="3" y="0"/>
                  </a:lnTo>
                  <a:lnTo>
                    <a:pt x="1"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33" name="Freeform 171"/>
            <p:cNvSpPr>
              <a:spLocks noChangeAspect="1"/>
            </p:cNvSpPr>
            <p:nvPr/>
          </p:nvSpPr>
          <p:spPr bwMode="auto">
            <a:xfrm rot="1144696" flipV="1">
              <a:off x="1539" y="1878"/>
              <a:ext cx="23" cy="5"/>
            </a:xfrm>
            <a:custGeom>
              <a:avLst/>
              <a:gdLst>
                <a:gd name="T0" fmla="*/ 0 w 40"/>
                <a:gd name="T1" fmla="*/ 1 h 9"/>
                <a:gd name="T2" fmla="*/ 1 w 40"/>
                <a:gd name="T3" fmla="*/ 1 h 9"/>
                <a:gd name="T4" fmla="*/ 1 w 40"/>
                <a:gd name="T5" fmla="*/ 1 h 9"/>
                <a:gd name="T6" fmla="*/ 1 w 40"/>
                <a:gd name="T7" fmla="*/ 1 h 9"/>
                <a:gd name="T8" fmla="*/ 1 w 40"/>
                <a:gd name="T9" fmla="*/ 1 h 9"/>
                <a:gd name="T10" fmla="*/ 1 w 40"/>
                <a:gd name="T11" fmla="*/ 1 h 9"/>
                <a:gd name="T12" fmla="*/ 1 w 40"/>
                <a:gd name="T13" fmla="*/ 1 h 9"/>
                <a:gd name="T14" fmla="*/ 1 w 40"/>
                <a:gd name="T15" fmla="*/ 1 h 9"/>
                <a:gd name="T16" fmla="*/ 1 w 40"/>
                <a:gd name="T17" fmla="*/ 1 h 9"/>
                <a:gd name="T18" fmla="*/ 1 w 40"/>
                <a:gd name="T19" fmla="*/ 1 h 9"/>
                <a:gd name="T20" fmla="*/ 1 w 40"/>
                <a:gd name="T21" fmla="*/ 1 h 9"/>
                <a:gd name="T22" fmla="*/ 1 w 40"/>
                <a:gd name="T23" fmla="*/ 1 h 9"/>
                <a:gd name="T24" fmla="*/ 1 w 40"/>
                <a:gd name="T25" fmla="*/ 1 h 9"/>
                <a:gd name="T26" fmla="*/ 1 w 40"/>
                <a:gd name="T27" fmla="*/ 1 h 9"/>
                <a:gd name="T28" fmla="*/ 1 w 40"/>
                <a:gd name="T29" fmla="*/ 1 h 9"/>
                <a:gd name="T30" fmla="*/ 1 w 40"/>
                <a:gd name="T31" fmla="*/ 0 h 9"/>
                <a:gd name="T32" fmla="*/ 1 w 40"/>
                <a:gd name="T33" fmla="*/ 1 h 9"/>
                <a:gd name="T34" fmla="*/ 1 w 40"/>
                <a:gd name="T35" fmla="*/ 1 h 9"/>
                <a:gd name="T36" fmla="*/ 1 w 40"/>
                <a:gd name="T37" fmla="*/ 1 h 9"/>
                <a:gd name="T38" fmla="*/ 1 w 40"/>
                <a:gd name="T39" fmla="*/ 1 h 9"/>
                <a:gd name="T40" fmla="*/ 0 w 40"/>
                <a:gd name="T41" fmla="*/ 1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9">
                  <a:moveTo>
                    <a:pt x="0" y="5"/>
                  </a:moveTo>
                  <a:lnTo>
                    <a:pt x="1" y="5"/>
                  </a:lnTo>
                  <a:lnTo>
                    <a:pt x="4" y="6"/>
                  </a:lnTo>
                  <a:lnTo>
                    <a:pt x="9" y="7"/>
                  </a:lnTo>
                  <a:lnTo>
                    <a:pt x="15" y="9"/>
                  </a:lnTo>
                  <a:lnTo>
                    <a:pt x="21" y="9"/>
                  </a:lnTo>
                  <a:lnTo>
                    <a:pt x="27" y="9"/>
                  </a:lnTo>
                  <a:lnTo>
                    <a:pt x="33" y="8"/>
                  </a:lnTo>
                  <a:lnTo>
                    <a:pt x="37" y="7"/>
                  </a:lnTo>
                  <a:lnTo>
                    <a:pt x="39" y="6"/>
                  </a:lnTo>
                  <a:lnTo>
                    <a:pt x="40" y="5"/>
                  </a:lnTo>
                  <a:lnTo>
                    <a:pt x="39" y="4"/>
                  </a:lnTo>
                  <a:lnTo>
                    <a:pt x="36" y="3"/>
                  </a:lnTo>
                  <a:lnTo>
                    <a:pt x="31" y="2"/>
                  </a:lnTo>
                  <a:lnTo>
                    <a:pt x="25" y="1"/>
                  </a:lnTo>
                  <a:lnTo>
                    <a:pt x="19" y="0"/>
                  </a:lnTo>
                  <a:lnTo>
                    <a:pt x="13" y="1"/>
                  </a:lnTo>
                  <a:lnTo>
                    <a:pt x="7" y="2"/>
                  </a:lnTo>
                  <a:lnTo>
                    <a:pt x="3" y="4"/>
                  </a:lnTo>
                  <a:lnTo>
                    <a:pt x="1" y="4"/>
                  </a:lnTo>
                  <a:lnTo>
                    <a:pt x="0" y="5"/>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34" name="Freeform 172"/>
            <p:cNvSpPr>
              <a:spLocks noChangeAspect="1"/>
            </p:cNvSpPr>
            <p:nvPr/>
          </p:nvSpPr>
          <p:spPr bwMode="auto">
            <a:xfrm rot="1144696" flipV="1">
              <a:off x="1572" y="1916"/>
              <a:ext cx="20" cy="8"/>
            </a:xfrm>
            <a:custGeom>
              <a:avLst/>
              <a:gdLst>
                <a:gd name="T0" fmla="*/ 0 w 34"/>
                <a:gd name="T1" fmla="*/ 1 h 15"/>
                <a:gd name="T2" fmla="*/ 1 w 34"/>
                <a:gd name="T3" fmla="*/ 1 h 15"/>
                <a:gd name="T4" fmla="*/ 1 w 34"/>
                <a:gd name="T5" fmla="*/ 1 h 15"/>
                <a:gd name="T6" fmla="*/ 1 w 34"/>
                <a:gd name="T7" fmla="*/ 1 h 15"/>
                <a:gd name="T8" fmla="*/ 1 w 34"/>
                <a:gd name="T9" fmla="*/ 1 h 15"/>
                <a:gd name="T10" fmla="*/ 1 w 34"/>
                <a:gd name="T11" fmla="*/ 1 h 15"/>
                <a:gd name="T12" fmla="*/ 1 w 34"/>
                <a:gd name="T13" fmla="*/ 1 h 15"/>
                <a:gd name="T14" fmla="*/ 1 w 34"/>
                <a:gd name="T15" fmla="*/ 1 h 15"/>
                <a:gd name="T16" fmla="*/ 1 w 34"/>
                <a:gd name="T17" fmla="*/ 1 h 15"/>
                <a:gd name="T18" fmla="*/ 1 w 34"/>
                <a:gd name="T19" fmla="*/ 1 h 15"/>
                <a:gd name="T20" fmla="*/ 1 w 34"/>
                <a:gd name="T21" fmla="*/ 0 h 15"/>
                <a:gd name="T22" fmla="*/ 1 w 34"/>
                <a:gd name="T23" fmla="*/ 0 h 15"/>
                <a:gd name="T24" fmla="*/ 1 w 34"/>
                <a:gd name="T25" fmla="*/ 1 h 15"/>
                <a:gd name="T26" fmla="*/ 1 w 34"/>
                <a:gd name="T27" fmla="*/ 1 h 15"/>
                <a:gd name="T28" fmla="*/ 1 w 34"/>
                <a:gd name="T29" fmla="*/ 1 h 15"/>
                <a:gd name="T30" fmla="*/ 1 w 34"/>
                <a:gd name="T31" fmla="*/ 1 h 15"/>
                <a:gd name="T32" fmla="*/ 1 w 34"/>
                <a:gd name="T33" fmla="*/ 1 h 15"/>
                <a:gd name="T34" fmla="*/ 1 w 34"/>
                <a:gd name="T35" fmla="*/ 1 h 15"/>
                <a:gd name="T36" fmla="*/ 1 w 34"/>
                <a:gd name="T37" fmla="*/ 1 h 15"/>
                <a:gd name="T38" fmla="*/ 1 w 34"/>
                <a:gd name="T39" fmla="*/ 1 h 15"/>
                <a:gd name="T40" fmla="*/ 0 w 34"/>
                <a:gd name="T41" fmla="*/ 1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 h="15">
                  <a:moveTo>
                    <a:pt x="0" y="15"/>
                  </a:moveTo>
                  <a:lnTo>
                    <a:pt x="1" y="15"/>
                  </a:lnTo>
                  <a:lnTo>
                    <a:pt x="4" y="14"/>
                  </a:lnTo>
                  <a:lnTo>
                    <a:pt x="8" y="13"/>
                  </a:lnTo>
                  <a:lnTo>
                    <a:pt x="13" y="11"/>
                  </a:lnTo>
                  <a:lnTo>
                    <a:pt x="18" y="9"/>
                  </a:lnTo>
                  <a:lnTo>
                    <a:pt x="23" y="7"/>
                  </a:lnTo>
                  <a:lnTo>
                    <a:pt x="27" y="4"/>
                  </a:lnTo>
                  <a:lnTo>
                    <a:pt x="31" y="2"/>
                  </a:lnTo>
                  <a:lnTo>
                    <a:pt x="33" y="1"/>
                  </a:lnTo>
                  <a:lnTo>
                    <a:pt x="34" y="0"/>
                  </a:lnTo>
                  <a:lnTo>
                    <a:pt x="33" y="0"/>
                  </a:lnTo>
                  <a:lnTo>
                    <a:pt x="30" y="1"/>
                  </a:lnTo>
                  <a:lnTo>
                    <a:pt x="26" y="2"/>
                  </a:lnTo>
                  <a:lnTo>
                    <a:pt x="21" y="4"/>
                  </a:lnTo>
                  <a:lnTo>
                    <a:pt x="16" y="6"/>
                  </a:lnTo>
                  <a:lnTo>
                    <a:pt x="11" y="9"/>
                  </a:lnTo>
                  <a:lnTo>
                    <a:pt x="7" y="11"/>
                  </a:lnTo>
                  <a:lnTo>
                    <a:pt x="3" y="14"/>
                  </a:lnTo>
                  <a:lnTo>
                    <a:pt x="1" y="15"/>
                  </a:lnTo>
                  <a:lnTo>
                    <a:pt x="0" y="15"/>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35" name="Freeform 173"/>
            <p:cNvSpPr>
              <a:spLocks noChangeAspect="1"/>
            </p:cNvSpPr>
            <p:nvPr/>
          </p:nvSpPr>
          <p:spPr bwMode="auto">
            <a:xfrm rot="1144696" flipV="1">
              <a:off x="1595" y="1939"/>
              <a:ext cx="15" cy="12"/>
            </a:xfrm>
            <a:custGeom>
              <a:avLst/>
              <a:gdLst>
                <a:gd name="T0" fmla="*/ 0 w 27"/>
                <a:gd name="T1" fmla="*/ 1 h 20"/>
                <a:gd name="T2" fmla="*/ 1 w 27"/>
                <a:gd name="T3" fmla="*/ 1 h 20"/>
                <a:gd name="T4" fmla="*/ 1 w 27"/>
                <a:gd name="T5" fmla="*/ 1 h 20"/>
                <a:gd name="T6" fmla="*/ 1 w 27"/>
                <a:gd name="T7" fmla="*/ 1 h 20"/>
                <a:gd name="T8" fmla="*/ 1 w 27"/>
                <a:gd name="T9" fmla="*/ 1 h 20"/>
                <a:gd name="T10" fmla="*/ 1 w 27"/>
                <a:gd name="T11" fmla="*/ 1 h 20"/>
                <a:gd name="T12" fmla="*/ 1 w 27"/>
                <a:gd name="T13" fmla="*/ 1 h 20"/>
                <a:gd name="T14" fmla="*/ 1 w 27"/>
                <a:gd name="T15" fmla="*/ 1 h 20"/>
                <a:gd name="T16" fmla="*/ 1 w 27"/>
                <a:gd name="T17" fmla="*/ 1 h 20"/>
                <a:gd name="T18" fmla="*/ 1 w 27"/>
                <a:gd name="T19" fmla="*/ 1 h 20"/>
                <a:gd name="T20" fmla="*/ 1 w 27"/>
                <a:gd name="T21" fmla="*/ 0 h 20"/>
                <a:gd name="T22" fmla="*/ 1 w 27"/>
                <a:gd name="T23" fmla="*/ 1 h 20"/>
                <a:gd name="T24" fmla="*/ 1 w 27"/>
                <a:gd name="T25" fmla="*/ 1 h 20"/>
                <a:gd name="T26" fmla="*/ 1 w 27"/>
                <a:gd name="T27" fmla="*/ 1 h 20"/>
                <a:gd name="T28" fmla="*/ 1 w 27"/>
                <a:gd name="T29" fmla="*/ 1 h 20"/>
                <a:gd name="T30" fmla="*/ 1 w 27"/>
                <a:gd name="T31" fmla="*/ 1 h 20"/>
                <a:gd name="T32" fmla="*/ 1 w 27"/>
                <a:gd name="T33" fmla="*/ 1 h 20"/>
                <a:gd name="T34" fmla="*/ 1 w 27"/>
                <a:gd name="T35" fmla="*/ 1 h 20"/>
                <a:gd name="T36" fmla="*/ 1 w 27"/>
                <a:gd name="T37" fmla="*/ 1 h 20"/>
                <a:gd name="T38" fmla="*/ 1 w 27"/>
                <a:gd name="T39" fmla="*/ 1 h 20"/>
                <a:gd name="T40" fmla="*/ 0 w 27"/>
                <a:gd name="T41" fmla="*/ 1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 h="20">
                  <a:moveTo>
                    <a:pt x="0" y="20"/>
                  </a:moveTo>
                  <a:lnTo>
                    <a:pt x="1" y="20"/>
                  </a:lnTo>
                  <a:lnTo>
                    <a:pt x="3" y="19"/>
                  </a:lnTo>
                  <a:lnTo>
                    <a:pt x="6" y="17"/>
                  </a:lnTo>
                  <a:lnTo>
                    <a:pt x="10" y="14"/>
                  </a:lnTo>
                  <a:lnTo>
                    <a:pt x="14" y="11"/>
                  </a:lnTo>
                  <a:lnTo>
                    <a:pt x="19" y="8"/>
                  </a:lnTo>
                  <a:lnTo>
                    <a:pt x="22" y="5"/>
                  </a:lnTo>
                  <a:lnTo>
                    <a:pt x="25" y="2"/>
                  </a:lnTo>
                  <a:lnTo>
                    <a:pt x="27" y="1"/>
                  </a:lnTo>
                  <a:lnTo>
                    <a:pt x="27" y="0"/>
                  </a:lnTo>
                  <a:lnTo>
                    <a:pt x="27" y="1"/>
                  </a:lnTo>
                  <a:lnTo>
                    <a:pt x="25" y="2"/>
                  </a:lnTo>
                  <a:lnTo>
                    <a:pt x="21" y="4"/>
                  </a:lnTo>
                  <a:lnTo>
                    <a:pt x="18" y="6"/>
                  </a:lnTo>
                  <a:lnTo>
                    <a:pt x="13" y="9"/>
                  </a:lnTo>
                  <a:lnTo>
                    <a:pt x="9" y="13"/>
                  </a:lnTo>
                  <a:lnTo>
                    <a:pt x="6" y="16"/>
                  </a:lnTo>
                  <a:lnTo>
                    <a:pt x="3" y="18"/>
                  </a:lnTo>
                  <a:lnTo>
                    <a:pt x="1" y="20"/>
                  </a:lnTo>
                  <a:lnTo>
                    <a:pt x="0" y="2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36" name="Freeform 174"/>
            <p:cNvSpPr>
              <a:spLocks noChangeAspect="1"/>
            </p:cNvSpPr>
            <p:nvPr/>
          </p:nvSpPr>
          <p:spPr bwMode="auto">
            <a:xfrm rot="1144696" flipV="1">
              <a:off x="1607" y="1951"/>
              <a:ext cx="11" cy="9"/>
            </a:xfrm>
            <a:custGeom>
              <a:avLst/>
              <a:gdLst>
                <a:gd name="T0" fmla="*/ 0 w 18"/>
                <a:gd name="T1" fmla="*/ 1 h 17"/>
                <a:gd name="T2" fmla="*/ 0 w 18"/>
                <a:gd name="T3" fmla="*/ 1 h 17"/>
                <a:gd name="T4" fmla="*/ 1 w 18"/>
                <a:gd name="T5" fmla="*/ 1 h 17"/>
                <a:gd name="T6" fmla="*/ 1 w 18"/>
                <a:gd name="T7" fmla="*/ 1 h 17"/>
                <a:gd name="T8" fmla="*/ 1 w 18"/>
                <a:gd name="T9" fmla="*/ 1 h 17"/>
                <a:gd name="T10" fmla="*/ 1 w 18"/>
                <a:gd name="T11" fmla="*/ 1 h 17"/>
                <a:gd name="T12" fmla="*/ 1 w 18"/>
                <a:gd name="T13" fmla="*/ 1 h 17"/>
                <a:gd name="T14" fmla="*/ 1 w 18"/>
                <a:gd name="T15" fmla="*/ 1 h 17"/>
                <a:gd name="T16" fmla="*/ 1 w 18"/>
                <a:gd name="T17" fmla="*/ 1 h 17"/>
                <a:gd name="T18" fmla="*/ 1 w 18"/>
                <a:gd name="T19" fmla="*/ 1 h 17"/>
                <a:gd name="T20" fmla="*/ 1 w 18"/>
                <a:gd name="T21" fmla="*/ 0 h 17"/>
                <a:gd name="T22" fmla="*/ 1 w 18"/>
                <a:gd name="T23" fmla="*/ 1 h 17"/>
                <a:gd name="T24" fmla="*/ 1 w 18"/>
                <a:gd name="T25" fmla="*/ 1 h 17"/>
                <a:gd name="T26" fmla="*/ 1 w 18"/>
                <a:gd name="T27" fmla="*/ 1 h 17"/>
                <a:gd name="T28" fmla="*/ 1 w 18"/>
                <a:gd name="T29" fmla="*/ 1 h 17"/>
                <a:gd name="T30" fmla="*/ 1 w 18"/>
                <a:gd name="T31" fmla="*/ 1 h 17"/>
                <a:gd name="T32" fmla="*/ 1 w 18"/>
                <a:gd name="T33" fmla="*/ 1 h 17"/>
                <a:gd name="T34" fmla="*/ 1 w 18"/>
                <a:gd name="T35" fmla="*/ 1 h 17"/>
                <a:gd name="T36" fmla="*/ 1 w 18"/>
                <a:gd name="T37" fmla="*/ 1 h 17"/>
                <a:gd name="T38" fmla="*/ 0 w 18"/>
                <a:gd name="T39" fmla="*/ 1 h 17"/>
                <a:gd name="T40" fmla="*/ 0 w 18"/>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17">
                  <a:moveTo>
                    <a:pt x="0" y="17"/>
                  </a:moveTo>
                  <a:lnTo>
                    <a:pt x="0" y="16"/>
                  </a:lnTo>
                  <a:lnTo>
                    <a:pt x="2" y="15"/>
                  </a:lnTo>
                  <a:lnTo>
                    <a:pt x="4" y="13"/>
                  </a:lnTo>
                  <a:lnTo>
                    <a:pt x="6" y="11"/>
                  </a:lnTo>
                  <a:lnTo>
                    <a:pt x="9" y="9"/>
                  </a:lnTo>
                  <a:lnTo>
                    <a:pt x="12" y="6"/>
                  </a:lnTo>
                  <a:lnTo>
                    <a:pt x="14" y="4"/>
                  </a:lnTo>
                  <a:lnTo>
                    <a:pt x="16" y="2"/>
                  </a:lnTo>
                  <a:lnTo>
                    <a:pt x="18" y="1"/>
                  </a:lnTo>
                  <a:lnTo>
                    <a:pt x="18" y="0"/>
                  </a:lnTo>
                  <a:lnTo>
                    <a:pt x="17" y="1"/>
                  </a:lnTo>
                  <a:lnTo>
                    <a:pt x="16" y="2"/>
                  </a:lnTo>
                  <a:lnTo>
                    <a:pt x="14" y="3"/>
                  </a:lnTo>
                  <a:lnTo>
                    <a:pt x="11" y="6"/>
                  </a:lnTo>
                  <a:lnTo>
                    <a:pt x="9" y="8"/>
                  </a:lnTo>
                  <a:lnTo>
                    <a:pt x="6" y="11"/>
                  </a:lnTo>
                  <a:lnTo>
                    <a:pt x="3" y="13"/>
                  </a:lnTo>
                  <a:lnTo>
                    <a:pt x="1" y="15"/>
                  </a:lnTo>
                  <a:lnTo>
                    <a:pt x="0" y="16"/>
                  </a:lnTo>
                  <a:lnTo>
                    <a:pt x="0" y="17"/>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37" name="Freeform 175"/>
            <p:cNvSpPr>
              <a:spLocks noChangeAspect="1"/>
            </p:cNvSpPr>
            <p:nvPr/>
          </p:nvSpPr>
          <p:spPr bwMode="auto">
            <a:xfrm rot="1144696" flipV="1">
              <a:off x="1615" y="1956"/>
              <a:ext cx="4" cy="4"/>
            </a:xfrm>
            <a:custGeom>
              <a:avLst/>
              <a:gdLst>
                <a:gd name="T0" fmla="*/ 0 w 7"/>
                <a:gd name="T1" fmla="*/ 1 h 7"/>
                <a:gd name="T2" fmla="*/ 0 w 7"/>
                <a:gd name="T3" fmla="*/ 1 h 7"/>
                <a:gd name="T4" fmla="*/ 1 w 7"/>
                <a:gd name="T5" fmla="*/ 1 h 7"/>
                <a:gd name="T6" fmla="*/ 1 w 7"/>
                <a:gd name="T7" fmla="*/ 1 h 7"/>
                <a:gd name="T8" fmla="*/ 1 w 7"/>
                <a:gd name="T9" fmla="*/ 1 h 7"/>
                <a:gd name="T10" fmla="*/ 1 w 7"/>
                <a:gd name="T11" fmla="*/ 1 h 7"/>
                <a:gd name="T12" fmla="*/ 1 w 7"/>
                <a:gd name="T13" fmla="*/ 1 h 7"/>
                <a:gd name="T14" fmla="*/ 1 w 7"/>
                <a:gd name="T15" fmla="*/ 1 h 7"/>
                <a:gd name="T16" fmla="*/ 1 w 7"/>
                <a:gd name="T17" fmla="*/ 1 h 7"/>
                <a:gd name="T18" fmla="*/ 1 w 7"/>
                <a:gd name="T19" fmla="*/ 0 h 7"/>
                <a:gd name="T20" fmla="*/ 1 w 7"/>
                <a:gd name="T21" fmla="*/ 0 h 7"/>
                <a:gd name="T22" fmla="*/ 1 w 7"/>
                <a:gd name="T23" fmla="*/ 0 h 7"/>
                <a:gd name="T24" fmla="*/ 1 w 7"/>
                <a:gd name="T25" fmla="*/ 1 h 7"/>
                <a:gd name="T26" fmla="*/ 1 w 7"/>
                <a:gd name="T27" fmla="*/ 1 h 7"/>
                <a:gd name="T28" fmla="*/ 1 w 7"/>
                <a:gd name="T29" fmla="*/ 1 h 7"/>
                <a:gd name="T30" fmla="*/ 1 w 7"/>
                <a:gd name="T31" fmla="*/ 1 h 7"/>
                <a:gd name="T32" fmla="*/ 1 w 7"/>
                <a:gd name="T33" fmla="*/ 1 h 7"/>
                <a:gd name="T34" fmla="*/ 1 w 7"/>
                <a:gd name="T35" fmla="*/ 1 h 7"/>
                <a:gd name="T36" fmla="*/ 1 w 7"/>
                <a:gd name="T37" fmla="*/ 1 h 7"/>
                <a:gd name="T38" fmla="*/ 0 w 7"/>
                <a:gd name="T39" fmla="*/ 1 h 7"/>
                <a:gd name="T40" fmla="*/ 0 w 7"/>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 h="7">
                  <a:moveTo>
                    <a:pt x="0" y="7"/>
                  </a:moveTo>
                  <a:lnTo>
                    <a:pt x="0" y="6"/>
                  </a:lnTo>
                  <a:lnTo>
                    <a:pt x="1" y="6"/>
                  </a:lnTo>
                  <a:lnTo>
                    <a:pt x="1" y="5"/>
                  </a:lnTo>
                  <a:lnTo>
                    <a:pt x="2" y="5"/>
                  </a:lnTo>
                  <a:lnTo>
                    <a:pt x="3" y="4"/>
                  </a:lnTo>
                  <a:lnTo>
                    <a:pt x="5" y="3"/>
                  </a:lnTo>
                  <a:lnTo>
                    <a:pt x="5" y="2"/>
                  </a:lnTo>
                  <a:lnTo>
                    <a:pt x="6" y="1"/>
                  </a:lnTo>
                  <a:lnTo>
                    <a:pt x="7" y="0"/>
                  </a:lnTo>
                  <a:lnTo>
                    <a:pt x="6" y="1"/>
                  </a:lnTo>
                  <a:lnTo>
                    <a:pt x="5" y="1"/>
                  </a:lnTo>
                  <a:lnTo>
                    <a:pt x="4" y="2"/>
                  </a:lnTo>
                  <a:lnTo>
                    <a:pt x="3" y="3"/>
                  </a:lnTo>
                  <a:lnTo>
                    <a:pt x="2" y="4"/>
                  </a:lnTo>
                  <a:lnTo>
                    <a:pt x="1" y="5"/>
                  </a:lnTo>
                  <a:lnTo>
                    <a:pt x="1" y="6"/>
                  </a:lnTo>
                  <a:lnTo>
                    <a:pt x="0" y="6"/>
                  </a:lnTo>
                  <a:lnTo>
                    <a:pt x="0" y="7"/>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38" name="Freeform 176"/>
            <p:cNvSpPr>
              <a:spLocks noChangeAspect="1"/>
            </p:cNvSpPr>
            <p:nvPr/>
          </p:nvSpPr>
          <p:spPr bwMode="auto">
            <a:xfrm rot="1144696" flipV="1">
              <a:off x="1526" y="1865"/>
              <a:ext cx="108" cy="81"/>
            </a:xfrm>
            <a:custGeom>
              <a:avLst/>
              <a:gdLst>
                <a:gd name="T0" fmla="*/ 0 w 187"/>
                <a:gd name="T1" fmla="*/ 5 h 142"/>
                <a:gd name="T2" fmla="*/ 2 w 187"/>
                <a:gd name="T3" fmla="*/ 3 h 142"/>
                <a:gd name="T4" fmla="*/ 5 w 187"/>
                <a:gd name="T5" fmla="*/ 2 h 142"/>
                <a:gd name="T6" fmla="*/ 6 w 187"/>
                <a:gd name="T7" fmla="*/ 1 h 142"/>
                <a:gd name="T8" fmla="*/ 7 w 187"/>
                <a:gd name="T9" fmla="*/ 0 h 142"/>
                <a:gd name="T10" fmla="*/ 7 w 187"/>
                <a:gd name="T11" fmla="*/ 1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 h="142">
                  <a:moveTo>
                    <a:pt x="0" y="142"/>
                  </a:moveTo>
                  <a:lnTo>
                    <a:pt x="51" y="98"/>
                  </a:lnTo>
                  <a:lnTo>
                    <a:pt x="122" y="42"/>
                  </a:lnTo>
                  <a:lnTo>
                    <a:pt x="167" y="10"/>
                  </a:lnTo>
                  <a:lnTo>
                    <a:pt x="185" y="0"/>
                  </a:lnTo>
                  <a:lnTo>
                    <a:pt x="187" y="3"/>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39" name="Freeform 177"/>
            <p:cNvSpPr>
              <a:spLocks noChangeAspect="1"/>
            </p:cNvSpPr>
            <p:nvPr/>
          </p:nvSpPr>
          <p:spPr bwMode="auto">
            <a:xfrm rot="1144696" flipV="1">
              <a:off x="1508" y="1875"/>
              <a:ext cx="121" cy="63"/>
            </a:xfrm>
            <a:custGeom>
              <a:avLst/>
              <a:gdLst>
                <a:gd name="T0" fmla="*/ 0 w 210"/>
                <a:gd name="T1" fmla="*/ 4 h 109"/>
                <a:gd name="T2" fmla="*/ 2 w 210"/>
                <a:gd name="T3" fmla="*/ 3 h 109"/>
                <a:gd name="T4" fmla="*/ 4 w 210"/>
                <a:gd name="T5" fmla="*/ 2 h 109"/>
                <a:gd name="T6" fmla="*/ 6 w 210"/>
                <a:gd name="T7" fmla="*/ 1 h 109"/>
                <a:gd name="T8" fmla="*/ 7 w 210"/>
                <a:gd name="T9" fmla="*/ 1 h 109"/>
                <a:gd name="T10" fmla="*/ 7 w 210"/>
                <a:gd name="T11" fmla="*/ 0 h 1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 h="109">
                  <a:moveTo>
                    <a:pt x="0" y="109"/>
                  </a:moveTo>
                  <a:lnTo>
                    <a:pt x="41" y="88"/>
                  </a:lnTo>
                  <a:lnTo>
                    <a:pt x="118" y="47"/>
                  </a:lnTo>
                  <a:lnTo>
                    <a:pt x="170" y="20"/>
                  </a:lnTo>
                  <a:lnTo>
                    <a:pt x="197" y="7"/>
                  </a:lnTo>
                  <a:lnTo>
                    <a:pt x="21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40" name="Freeform 178"/>
            <p:cNvSpPr>
              <a:spLocks noChangeAspect="1"/>
            </p:cNvSpPr>
            <p:nvPr/>
          </p:nvSpPr>
          <p:spPr bwMode="auto">
            <a:xfrm rot="1144696" flipV="1">
              <a:off x="1517" y="1823"/>
              <a:ext cx="24" cy="8"/>
            </a:xfrm>
            <a:custGeom>
              <a:avLst/>
              <a:gdLst>
                <a:gd name="T0" fmla="*/ 0 w 42"/>
                <a:gd name="T1" fmla="*/ 1 h 14"/>
                <a:gd name="T2" fmla="*/ 1 w 42"/>
                <a:gd name="T3" fmla="*/ 1 h 14"/>
                <a:gd name="T4" fmla="*/ 1 w 42"/>
                <a:gd name="T5" fmla="*/ 1 h 14"/>
                <a:gd name="T6" fmla="*/ 1 w 42"/>
                <a:gd name="T7" fmla="*/ 1 h 14"/>
                <a:gd name="T8" fmla="*/ 1 w 42"/>
                <a:gd name="T9" fmla="*/ 1 h 14"/>
                <a:gd name="T10" fmla="*/ 1 w 42"/>
                <a:gd name="T11" fmla="*/ 1 h 14"/>
                <a:gd name="T12" fmla="*/ 1 w 42"/>
                <a:gd name="T13" fmla="*/ 1 h 14"/>
                <a:gd name="T14" fmla="*/ 1 w 42"/>
                <a:gd name="T15" fmla="*/ 1 h 14"/>
                <a:gd name="T16" fmla="*/ 1 w 42"/>
                <a:gd name="T17" fmla="*/ 1 h 14"/>
                <a:gd name="T18" fmla="*/ 1 w 42"/>
                <a:gd name="T19" fmla="*/ 1 h 14"/>
                <a:gd name="T20" fmla="*/ 2 w 42"/>
                <a:gd name="T21" fmla="*/ 1 h 14"/>
                <a:gd name="T22" fmla="*/ 2 w 42"/>
                <a:gd name="T23" fmla="*/ 1 h 14"/>
                <a:gd name="T24" fmla="*/ 1 w 42"/>
                <a:gd name="T25" fmla="*/ 1 h 14"/>
                <a:gd name="T26" fmla="*/ 1 w 42"/>
                <a:gd name="T27" fmla="*/ 1 h 14"/>
                <a:gd name="T28" fmla="*/ 1 w 42"/>
                <a:gd name="T29" fmla="*/ 1 h 14"/>
                <a:gd name="T30" fmla="*/ 1 w 42"/>
                <a:gd name="T31" fmla="*/ 1 h 14"/>
                <a:gd name="T32" fmla="*/ 1 w 42"/>
                <a:gd name="T33" fmla="*/ 0 h 14"/>
                <a:gd name="T34" fmla="*/ 1 w 42"/>
                <a:gd name="T35" fmla="*/ 1 h 14"/>
                <a:gd name="T36" fmla="*/ 1 w 42"/>
                <a:gd name="T37" fmla="*/ 1 h 14"/>
                <a:gd name="T38" fmla="*/ 1 w 42"/>
                <a:gd name="T39" fmla="*/ 1 h 14"/>
                <a:gd name="T40" fmla="*/ 0 w 42"/>
                <a:gd name="T41" fmla="*/ 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14">
                  <a:moveTo>
                    <a:pt x="0" y="2"/>
                  </a:moveTo>
                  <a:lnTo>
                    <a:pt x="1" y="3"/>
                  </a:lnTo>
                  <a:lnTo>
                    <a:pt x="4" y="5"/>
                  </a:lnTo>
                  <a:lnTo>
                    <a:pt x="8" y="7"/>
                  </a:lnTo>
                  <a:lnTo>
                    <a:pt x="13" y="10"/>
                  </a:lnTo>
                  <a:lnTo>
                    <a:pt x="19" y="12"/>
                  </a:lnTo>
                  <a:lnTo>
                    <a:pt x="25" y="14"/>
                  </a:lnTo>
                  <a:lnTo>
                    <a:pt x="32" y="14"/>
                  </a:lnTo>
                  <a:lnTo>
                    <a:pt x="37" y="14"/>
                  </a:lnTo>
                  <a:lnTo>
                    <a:pt x="40" y="14"/>
                  </a:lnTo>
                  <a:lnTo>
                    <a:pt x="42" y="13"/>
                  </a:lnTo>
                  <a:lnTo>
                    <a:pt x="42" y="11"/>
                  </a:lnTo>
                  <a:lnTo>
                    <a:pt x="40" y="8"/>
                  </a:lnTo>
                  <a:lnTo>
                    <a:pt x="37" y="5"/>
                  </a:lnTo>
                  <a:lnTo>
                    <a:pt x="32" y="3"/>
                  </a:lnTo>
                  <a:lnTo>
                    <a:pt x="25" y="1"/>
                  </a:lnTo>
                  <a:lnTo>
                    <a:pt x="18" y="0"/>
                  </a:lnTo>
                  <a:lnTo>
                    <a:pt x="11" y="1"/>
                  </a:lnTo>
                  <a:lnTo>
                    <a:pt x="5" y="2"/>
                  </a:lnTo>
                  <a:lnTo>
                    <a:pt x="1" y="2"/>
                  </a:lnTo>
                  <a:lnTo>
                    <a:pt x="0" y="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41" name="Freeform 179"/>
            <p:cNvSpPr>
              <a:spLocks noChangeAspect="1"/>
            </p:cNvSpPr>
            <p:nvPr/>
          </p:nvSpPr>
          <p:spPr bwMode="auto">
            <a:xfrm rot="1144696" flipV="1">
              <a:off x="1531" y="1823"/>
              <a:ext cx="32" cy="5"/>
            </a:xfrm>
            <a:custGeom>
              <a:avLst/>
              <a:gdLst>
                <a:gd name="T0" fmla="*/ 0 w 55"/>
                <a:gd name="T1" fmla="*/ 1 h 9"/>
                <a:gd name="T2" fmla="*/ 1 w 55"/>
                <a:gd name="T3" fmla="*/ 1 h 9"/>
                <a:gd name="T4" fmla="*/ 1 w 55"/>
                <a:gd name="T5" fmla="*/ 1 h 9"/>
                <a:gd name="T6" fmla="*/ 1 w 55"/>
                <a:gd name="T7" fmla="*/ 1 h 9"/>
                <a:gd name="T8" fmla="*/ 1 w 55"/>
                <a:gd name="T9" fmla="*/ 1 h 9"/>
                <a:gd name="T10" fmla="*/ 1 w 55"/>
                <a:gd name="T11" fmla="*/ 1 h 9"/>
                <a:gd name="T12" fmla="*/ 1 w 55"/>
                <a:gd name="T13" fmla="*/ 1 h 9"/>
                <a:gd name="T14" fmla="*/ 2 w 55"/>
                <a:gd name="T15" fmla="*/ 1 h 9"/>
                <a:gd name="T16" fmla="*/ 2 w 55"/>
                <a:gd name="T17" fmla="*/ 1 h 9"/>
                <a:gd name="T18" fmla="*/ 2 w 55"/>
                <a:gd name="T19" fmla="*/ 1 h 9"/>
                <a:gd name="T20" fmla="*/ 2 w 55"/>
                <a:gd name="T21" fmla="*/ 1 h 9"/>
                <a:gd name="T22" fmla="*/ 2 w 55"/>
                <a:gd name="T23" fmla="*/ 1 h 9"/>
                <a:gd name="T24" fmla="*/ 2 w 55"/>
                <a:gd name="T25" fmla="*/ 1 h 9"/>
                <a:gd name="T26" fmla="*/ 2 w 55"/>
                <a:gd name="T27" fmla="*/ 0 h 9"/>
                <a:gd name="T28" fmla="*/ 2 w 55"/>
                <a:gd name="T29" fmla="*/ 0 h 9"/>
                <a:gd name="T30" fmla="*/ 1 w 55"/>
                <a:gd name="T31" fmla="*/ 0 h 9"/>
                <a:gd name="T32" fmla="*/ 1 w 55"/>
                <a:gd name="T33" fmla="*/ 0 h 9"/>
                <a:gd name="T34" fmla="*/ 1 w 55"/>
                <a:gd name="T35" fmla="*/ 1 h 9"/>
                <a:gd name="T36" fmla="*/ 1 w 55"/>
                <a:gd name="T37" fmla="*/ 1 h 9"/>
                <a:gd name="T38" fmla="*/ 1 w 55"/>
                <a:gd name="T39" fmla="*/ 1 h 9"/>
                <a:gd name="T40" fmla="*/ 0 w 55"/>
                <a:gd name="T41" fmla="*/ 1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9">
                  <a:moveTo>
                    <a:pt x="0" y="5"/>
                  </a:moveTo>
                  <a:lnTo>
                    <a:pt x="2" y="5"/>
                  </a:lnTo>
                  <a:lnTo>
                    <a:pt x="5" y="6"/>
                  </a:lnTo>
                  <a:lnTo>
                    <a:pt x="11" y="7"/>
                  </a:lnTo>
                  <a:lnTo>
                    <a:pt x="19" y="8"/>
                  </a:lnTo>
                  <a:lnTo>
                    <a:pt x="27" y="9"/>
                  </a:lnTo>
                  <a:lnTo>
                    <a:pt x="35" y="8"/>
                  </a:lnTo>
                  <a:lnTo>
                    <a:pt x="43" y="7"/>
                  </a:lnTo>
                  <a:lnTo>
                    <a:pt x="49" y="6"/>
                  </a:lnTo>
                  <a:lnTo>
                    <a:pt x="53" y="5"/>
                  </a:lnTo>
                  <a:lnTo>
                    <a:pt x="55" y="4"/>
                  </a:lnTo>
                  <a:lnTo>
                    <a:pt x="54" y="3"/>
                  </a:lnTo>
                  <a:lnTo>
                    <a:pt x="50" y="2"/>
                  </a:lnTo>
                  <a:lnTo>
                    <a:pt x="44" y="0"/>
                  </a:lnTo>
                  <a:lnTo>
                    <a:pt x="37" y="0"/>
                  </a:lnTo>
                  <a:lnTo>
                    <a:pt x="28" y="0"/>
                  </a:lnTo>
                  <a:lnTo>
                    <a:pt x="20" y="0"/>
                  </a:lnTo>
                  <a:lnTo>
                    <a:pt x="12" y="2"/>
                  </a:lnTo>
                  <a:lnTo>
                    <a:pt x="6" y="3"/>
                  </a:lnTo>
                  <a:lnTo>
                    <a:pt x="2" y="4"/>
                  </a:lnTo>
                  <a:lnTo>
                    <a:pt x="0" y="5"/>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42" name="Freeform 180"/>
            <p:cNvSpPr>
              <a:spLocks noChangeAspect="1"/>
            </p:cNvSpPr>
            <p:nvPr/>
          </p:nvSpPr>
          <p:spPr bwMode="auto">
            <a:xfrm rot="1144696" flipV="1">
              <a:off x="1560" y="1814"/>
              <a:ext cx="31" cy="11"/>
            </a:xfrm>
            <a:custGeom>
              <a:avLst/>
              <a:gdLst>
                <a:gd name="T0" fmla="*/ 0 w 55"/>
                <a:gd name="T1" fmla="*/ 1 h 18"/>
                <a:gd name="T2" fmla="*/ 1 w 55"/>
                <a:gd name="T3" fmla="*/ 1 h 18"/>
                <a:gd name="T4" fmla="*/ 1 w 55"/>
                <a:gd name="T5" fmla="*/ 1 h 18"/>
                <a:gd name="T6" fmla="*/ 1 w 55"/>
                <a:gd name="T7" fmla="*/ 1 h 18"/>
                <a:gd name="T8" fmla="*/ 1 w 55"/>
                <a:gd name="T9" fmla="*/ 1 h 18"/>
                <a:gd name="T10" fmla="*/ 1 w 55"/>
                <a:gd name="T11" fmla="*/ 1 h 18"/>
                <a:gd name="T12" fmla="*/ 1 w 55"/>
                <a:gd name="T13" fmla="*/ 1 h 18"/>
                <a:gd name="T14" fmla="*/ 2 w 55"/>
                <a:gd name="T15" fmla="*/ 1 h 18"/>
                <a:gd name="T16" fmla="*/ 2 w 55"/>
                <a:gd name="T17" fmla="*/ 1 h 18"/>
                <a:gd name="T18" fmla="*/ 2 w 55"/>
                <a:gd name="T19" fmla="*/ 1 h 18"/>
                <a:gd name="T20" fmla="*/ 2 w 55"/>
                <a:gd name="T21" fmla="*/ 0 h 18"/>
                <a:gd name="T22" fmla="*/ 2 w 55"/>
                <a:gd name="T23" fmla="*/ 0 h 18"/>
                <a:gd name="T24" fmla="*/ 2 w 55"/>
                <a:gd name="T25" fmla="*/ 1 h 18"/>
                <a:gd name="T26" fmla="*/ 2 w 55"/>
                <a:gd name="T27" fmla="*/ 1 h 18"/>
                <a:gd name="T28" fmla="*/ 1 w 55"/>
                <a:gd name="T29" fmla="*/ 1 h 18"/>
                <a:gd name="T30" fmla="*/ 1 w 55"/>
                <a:gd name="T31" fmla="*/ 1 h 18"/>
                <a:gd name="T32" fmla="*/ 1 w 55"/>
                <a:gd name="T33" fmla="*/ 1 h 18"/>
                <a:gd name="T34" fmla="*/ 1 w 55"/>
                <a:gd name="T35" fmla="*/ 1 h 18"/>
                <a:gd name="T36" fmla="*/ 1 w 55"/>
                <a:gd name="T37" fmla="*/ 1 h 18"/>
                <a:gd name="T38" fmla="*/ 1 w 55"/>
                <a:gd name="T39" fmla="*/ 1 h 18"/>
                <a:gd name="T40" fmla="*/ 0 w 55"/>
                <a:gd name="T41" fmla="*/ 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18">
                  <a:moveTo>
                    <a:pt x="0" y="18"/>
                  </a:moveTo>
                  <a:lnTo>
                    <a:pt x="2" y="17"/>
                  </a:lnTo>
                  <a:lnTo>
                    <a:pt x="6" y="16"/>
                  </a:lnTo>
                  <a:lnTo>
                    <a:pt x="12" y="15"/>
                  </a:lnTo>
                  <a:lnTo>
                    <a:pt x="20" y="13"/>
                  </a:lnTo>
                  <a:lnTo>
                    <a:pt x="28" y="10"/>
                  </a:lnTo>
                  <a:lnTo>
                    <a:pt x="37" y="8"/>
                  </a:lnTo>
                  <a:lnTo>
                    <a:pt x="44" y="5"/>
                  </a:lnTo>
                  <a:lnTo>
                    <a:pt x="50" y="2"/>
                  </a:lnTo>
                  <a:lnTo>
                    <a:pt x="54" y="1"/>
                  </a:lnTo>
                  <a:lnTo>
                    <a:pt x="55" y="0"/>
                  </a:lnTo>
                  <a:lnTo>
                    <a:pt x="54" y="0"/>
                  </a:lnTo>
                  <a:lnTo>
                    <a:pt x="50" y="1"/>
                  </a:lnTo>
                  <a:lnTo>
                    <a:pt x="44" y="2"/>
                  </a:lnTo>
                  <a:lnTo>
                    <a:pt x="36" y="4"/>
                  </a:lnTo>
                  <a:lnTo>
                    <a:pt x="28" y="7"/>
                  </a:lnTo>
                  <a:lnTo>
                    <a:pt x="19" y="10"/>
                  </a:lnTo>
                  <a:lnTo>
                    <a:pt x="12" y="13"/>
                  </a:lnTo>
                  <a:lnTo>
                    <a:pt x="6" y="15"/>
                  </a:lnTo>
                  <a:lnTo>
                    <a:pt x="2" y="17"/>
                  </a:lnTo>
                  <a:lnTo>
                    <a:pt x="0" y="18"/>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43" name="Freeform 181"/>
            <p:cNvSpPr>
              <a:spLocks noChangeAspect="1"/>
            </p:cNvSpPr>
            <p:nvPr/>
          </p:nvSpPr>
          <p:spPr bwMode="auto">
            <a:xfrm rot="1144696" flipV="1">
              <a:off x="1581" y="1807"/>
              <a:ext cx="28" cy="13"/>
            </a:xfrm>
            <a:custGeom>
              <a:avLst/>
              <a:gdLst>
                <a:gd name="T0" fmla="*/ 0 w 48"/>
                <a:gd name="T1" fmla="*/ 1 h 22"/>
                <a:gd name="T2" fmla="*/ 1 w 48"/>
                <a:gd name="T3" fmla="*/ 1 h 22"/>
                <a:gd name="T4" fmla="*/ 1 w 48"/>
                <a:gd name="T5" fmla="*/ 1 h 22"/>
                <a:gd name="T6" fmla="*/ 1 w 48"/>
                <a:gd name="T7" fmla="*/ 1 h 22"/>
                <a:gd name="T8" fmla="*/ 1 w 48"/>
                <a:gd name="T9" fmla="*/ 1 h 22"/>
                <a:gd name="T10" fmla="*/ 1 w 48"/>
                <a:gd name="T11" fmla="*/ 1 h 22"/>
                <a:gd name="T12" fmla="*/ 1 w 48"/>
                <a:gd name="T13" fmla="*/ 1 h 22"/>
                <a:gd name="T14" fmla="*/ 2 w 48"/>
                <a:gd name="T15" fmla="*/ 1 h 22"/>
                <a:gd name="T16" fmla="*/ 2 w 48"/>
                <a:gd name="T17" fmla="*/ 1 h 22"/>
                <a:gd name="T18" fmla="*/ 2 w 48"/>
                <a:gd name="T19" fmla="*/ 1 h 22"/>
                <a:gd name="T20" fmla="*/ 2 w 48"/>
                <a:gd name="T21" fmla="*/ 0 h 22"/>
                <a:gd name="T22" fmla="*/ 2 w 48"/>
                <a:gd name="T23" fmla="*/ 0 h 22"/>
                <a:gd name="T24" fmla="*/ 2 w 48"/>
                <a:gd name="T25" fmla="*/ 1 h 22"/>
                <a:gd name="T26" fmla="*/ 2 w 48"/>
                <a:gd name="T27" fmla="*/ 1 h 22"/>
                <a:gd name="T28" fmla="*/ 1 w 48"/>
                <a:gd name="T29" fmla="*/ 1 h 22"/>
                <a:gd name="T30" fmla="*/ 1 w 48"/>
                <a:gd name="T31" fmla="*/ 1 h 22"/>
                <a:gd name="T32" fmla="*/ 1 w 48"/>
                <a:gd name="T33" fmla="*/ 1 h 22"/>
                <a:gd name="T34" fmla="*/ 1 w 48"/>
                <a:gd name="T35" fmla="*/ 1 h 22"/>
                <a:gd name="T36" fmla="*/ 1 w 48"/>
                <a:gd name="T37" fmla="*/ 1 h 22"/>
                <a:gd name="T38" fmla="*/ 1 w 48"/>
                <a:gd name="T39" fmla="*/ 1 h 22"/>
                <a:gd name="T40" fmla="*/ 0 w 48"/>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22">
                  <a:moveTo>
                    <a:pt x="0" y="22"/>
                  </a:moveTo>
                  <a:lnTo>
                    <a:pt x="1" y="22"/>
                  </a:lnTo>
                  <a:lnTo>
                    <a:pt x="4" y="20"/>
                  </a:lnTo>
                  <a:lnTo>
                    <a:pt x="10" y="18"/>
                  </a:lnTo>
                  <a:lnTo>
                    <a:pt x="17" y="15"/>
                  </a:lnTo>
                  <a:lnTo>
                    <a:pt x="24" y="12"/>
                  </a:lnTo>
                  <a:lnTo>
                    <a:pt x="32" y="8"/>
                  </a:lnTo>
                  <a:lnTo>
                    <a:pt x="39" y="5"/>
                  </a:lnTo>
                  <a:lnTo>
                    <a:pt x="44" y="2"/>
                  </a:lnTo>
                  <a:lnTo>
                    <a:pt x="47" y="1"/>
                  </a:lnTo>
                  <a:lnTo>
                    <a:pt x="48" y="0"/>
                  </a:lnTo>
                  <a:lnTo>
                    <a:pt x="47" y="0"/>
                  </a:lnTo>
                  <a:lnTo>
                    <a:pt x="44" y="2"/>
                  </a:lnTo>
                  <a:lnTo>
                    <a:pt x="38" y="4"/>
                  </a:lnTo>
                  <a:lnTo>
                    <a:pt x="31" y="7"/>
                  </a:lnTo>
                  <a:lnTo>
                    <a:pt x="24" y="10"/>
                  </a:lnTo>
                  <a:lnTo>
                    <a:pt x="16" y="14"/>
                  </a:lnTo>
                  <a:lnTo>
                    <a:pt x="10" y="17"/>
                  </a:lnTo>
                  <a:lnTo>
                    <a:pt x="4" y="20"/>
                  </a:lnTo>
                  <a:lnTo>
                    <a:pt x="1" y="22"/>
                  </a:lnTo>
                  <a:lnTo>
                    <a:pt x="0" y="2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44" name="Freeform 182"/>
            <p:cNvSpPr>
              <a:spLocks noChangeAspect="1"/>
            </p:cNvSpPr>
            <p:nvPr/>
          </p:nvSpPr>
          <p:spPr bwMode="auto">
            <a:xfrm rot="1144696" flipV="1">
              <a:off x="1592" y="1801"/>
              <a:ext cx="20" cy="11"/>
            </a:xfrm>
            <a:custGeom>
              <a:avLst/>
              <a:gdLst>
                <a:gd name="T0" fmla="*/ 0 w 35"/>
                <a:gd name="T1" fmla="*/ 1 h 19"/>
                <a:gd name="T2" fmla="*/ 1 w 35"/>
                <a:gd name="T3" fmla="*/ 1 h 19"/>
                <a:gd name="T4" fmla="*/ 1 w 35"/>
                <a:gd name="T5" fmla="*/ 1 h 19"/>
                <a:gd name="T6" fmla="*/ 1 w 35"/>
                <a:gd name="T7" fmla="*/ 1 h 19"/>
                <a:gd name="T8" fmla="*/ 1 w 35"/>
                <a:gd name="T9" fmla="*/ 1 h 19"/>
                <a:gd name="T10" fmla="*/ 1 w 35"/>
                <a:gd name="T11" fmla="*/ 1 h 19"/>
                <a:gd name="T12" fmla="*/ 1 w 35"/>
                <a:gd name="T13" fmla="*/ 1 h 19"/>
                <a:gd name="T14" fmla="*/ 1 w 35"/>
                <a:gd name="T15" fmla="*/ 1 h 19"/>
                <a:gd name="T16" fmla="*/ 1 w 35"/>
                <a:gd name="T17" fmla="*/ 1 h 19"/>
                <a:gd name="T18" fmla="*/ 1 w 35"/>
                <a:gd name="T19" fmla="*/ 1 h 19"/>
                <a:gd name="T20" fmla="*/ 1 w 35"/>
                <a:gd name="T21" fmla="*/ 0 h 19"/>
                <a:gd name="T22" fmla="*/ 1 w 35"/>
                <a:gd name="T23" fmla="*/ 1 h 19"/>
                <a:gd name="T24" fmla="*/ 1 w 35"/>
                <a:gd name="T25" fmla="*/ 1 h 19"/>
                <a:gd name="T26" fmla="*/ 1 w 35"/>
                <a:gd name="T27" fmla="*/ 1 h 19"/>
                <a:gd name="T28" fmla="*/ 1 w 35"/>
                <a:gd name="T29" fmla="*/ 1 h 19"/>
                <a:gd name="T30" fmla="*/ 1 w 35"/>
                <a:gd name="T31" fmla="*/ 1 h 19"/>
                <a:gd name="T32" fmla="*/ 1 w 35"/>
                <a:gd name="T33" fmla="*/ 1 h 19"/>
                <a:gd name="T34" fmla="*/ 1 w 35"/>
                <a:gd name="T35" fmla="*/ 1 h 19"/>
                <a:gd name="T36" fmla="*/ 1 w 35"/>
                <a:gd name="T37" fmla="*/ 1 h 19"/>
                <a:gd name="T38" fmla="*/ 1 w 35"/>
                <a:gd name="T39" fmla="*/ 1 h 19"/>
                <a:gd name="T40" fmla="*/ 0 w 35"/>
                <a:gd name="T41" fmla="*/ 1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 h="19">
                  <a:moveTo>
                    <a:pt x="0" y="19"/>
                  </a:moveTo>
                  <a:lnTo>
                    <a:pt x="1" y="18"/>
                  </a:lnTo>
                  <a:lnTo>
                    <a:pt x="3" y="17"/>
                  </a:lnTo>
                  <a:lnTo>
                    <a:pt x="7" y="15"/>
                  </a:lnTo>
                  <a:lnTo>
                    <a:pt x="12" y="13"/>
                  </a:lnTo>
                  <a:lnTo>
                    <a:pt x="18" y="10"/>
                  </a:lnTo>
                  <a:lnTo>
                    <a:pt x="23" y="7"/>
                  </a:lnTo>
                  <a:lnTo>
                    <a:pt x="28" y="5"/>
                  </a:lnTo>
                  <a:lnTo>
                    <a:pt x="31" y="2"/>
                  </a:lnTo>
                  <a:lnTo>
                    <a:pt x="34" y="1"/>
                  </a:lnTo>
                  <a:lnTo>
                    <a:pt x="35" y="0"/>
                  </a:lnTo>
                  <a:lnTo>
                    <a:pt x="34" y="1"/>
                  </a:lnTo>
                  <a:lnTo>
                    <a:pt x="31" y="2"/>
                  </a:lnTo>
                  <a:lnTo>
                    <a:pt x="27" y="4"/>
                  </a:lnTo>
                  <a:lnTo>
                    <a:pt x="22" y="6"/>
                  </a:lnTo>
                  <a:lnTo>
                    <a:pt x="17" y="9"/>
                  </a:lnTo>
                  <a:lnTo>
                    <a:pt x="12" y="12"/>
                  </a:lnTo>
                  <a:lnTo>
                    <a:pt x="7" y="15"/>
                  </a:lnTo>
                  <a:lnTo>
                    <a:pt x="3" y="17"/>
                  </a:lnTo>
                  <a:lnTo>
                    <a:pt x="1" y="18"/>
                  </a:lnTo>
                  <a:lnTo>
                    <a:pt x="0" y="19"/>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45" name="Freeform 183"/>
            <p:cNvSpPr>
              <a:spLocks noChangeAspect="1"/>
            </p:cNvSpPr>
            <p:nvPr/>
          </p:nvSpPr>
          <p:spPr bwMode="auto">
            <a:xfrm rot="1144696" flipV="1">
              <a:off x="1599" y="1798"/>
              <a:ext cx="7" cy="5"/>
            </a:xfrm>
            <a:custGeom>
              <a:avLst/>
              <a:gdLst>
                <a:gd name="T0" fmla="*/ 0 w 13"/>
                <a:gd name="T1" fmla="*/ 1 h 8"/>
                <a:gd name="T2" fmla="*/ 0 w 13"/>
                <a:gd name="T3" fmla="*/ 1 h 8"/>
                <a:gd name="T4" fmla="*/ 1 w 13"/>
                <a:gd name="T5" fmla="*/ 1 h 8"/>
                <a:gd name="T6" fmla="*/ 1 w 13"/>
                <a:gd name="T7" fmla="*/ 1 h 8"/>
                <a:gd name="T8" fmla="*/ 1 w 13"/>
                <a:gd name="T9" fmla="*/ 1 h 8"/>
                <a:gd name="T10" fmla="*/ 1 w 13"/>
                <a:gd name="T11" fmla="*/ 1 h 8"/>
                <a:gd name="T12" fmla="*/ 1 w 13"/>
                <a:gd name="T13" fmla="*/ 1 h 8"/>
                <a:gd name="T14" fmla="*/ 1 w 13"/>
                <a:gd name="T15" fmla="*/ 1 h 8"/>
                <a:gd name="T16" fmla="*/ 1 w 13"/>
                <a:gd name="T17" fmla="*/ 1 h 8"/>
                <a:gd name="T18" fmla="*/ 1 w 13"/>
                <a:gd name="T19" fmla="*/ 1 h 8"/>
                <a:gd name="T20" fmla="*/ 1 w 13"/>
                <a:gd name="T21" fmla="*/ 0 h 8"/>
                <a:gd name="T22" fmla="*/ 1 w 13"/>
                <a:gd name="T23" fmla="*/ 1 h 8"/>
                <a:gd name="T24" fmla="*/ 1 w 13"/>
                <a:gd name="T25" fmla="*/ 1 h 8"/>
                <a:gd name="T26" fmla="*/ 1 w 13"/>
                <a:gd name="T27" fmla="*/ 1 h 8"/>
                <a:gd name="T28" fmla="*/ 1 w 13"/>
                <a:gd name="T29" fmla="*/ 1 h 8"/>
                <a:gd name="T30" fmla="*/ 1 w 13"/>
                <a:gd name="T31" fmla="*/ 1 h 8"/>
                <a:gd name="T32" fmla="*/ 1 w 13"/>
                <a:gd name="T33" fmla="*/ 1 h 8"/>
                <a:gd name="T34" fmla="*/ 1 w 13"/>
                <a:gd name="T35" fmla="*/ 1 h 8"/>
                <a:gd name="T36" fmla="*/ 1 w 13"/>
                <a:gd name="T37" fmla="*/ 1 h 8"/>
                <a:gd name="T38" fmla="*/ 0 w 13"/>
                <a:gd name="T39" fmla="*/ 1 h 8"/>
                <a:gd name="T40" fmla="*/ 0 w 13"/>
                <a:gd name="T41" fmla="*/ 1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 h="8">
                  <a:moveTo>
                    <a:pt x="0" y="8"/>
                  </a:moveTo>
                  <a:lnTo>
                    <a:pt x="0" y="7"/>
                  </a:lnTo>
                  <a:lnTo>
                    <a:pt x="1" y="7"/>
                  </a:lnTo>
                  <a:lnTo>
                    <a:pt x="2" y="6"/>
                  </a:lnTo>
                  <a:lnTo>
                    <a:pt x="4" y="5"/>
                  </a:lnTo>
                  <a:lnTo>
                    <a:pt x="6" y="4"/>
                  </a:lnTo>
                  <a:lnTo>
                    <a:pt x="8" y="3"/>
                  </a:lnTo>
                  <a:lnTo>
                    <a:pt x="10" y="2"/>
                  </a:lnTo>
                  <a:lnTo>
                    <a:pt x="12" y="1"/>
                  </a:lnTo>
                  <a:lnTo>
                    <a:pt x="13" y="1"/>
                  </a:lnTo>
                  <a:lnTo>
                    <a:pt x="13" y="0"/>
                  </a:lnTo>
                  <a:lnTo>
                    <a:pt x="13" y="1"/>
                  </a:lnTo>
                  <a:lnTo>
                    <a:pt x="12" y="1"/>
                  </a:lnTo>
                  <a:lnTo>
                    <a:pt x="10" y="2"/>
                  </a:lnTo>
                  <a:lnTo>
                    <a:pt x="8" y="3"/>
                  </a:lnTo>
                  <a:lnTo>
                    <a:pt x="6" y="4"/>
                  </a:lnTo>
                  <a:lnTo>
                    <a:pt x="4" y="5"/>
                  </a:lnTo>
                  <a:lnTo>
                    <a:pt x="2" y="6"/>
                  </a:lnTo>
                  <a:lnTo>
                    <a:pt x="1" y="7"/>
                  </a:lnTo>
                  <a:lnTo>
                    <a:pt x="0" y="7"/>
                  </a:lnTo>
                  <a:lnTo>
                    <a:pt x="0" y="8"/>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46" name="Freeform 184"/>
            <p:cNvSpPr>
              <a:spLocks noChangeAspect="1"/>
            </p:cNvSpPr>
            <p:nvPr/>
          </p:nvSpPr>
          <p:spPr bwMode="auto">
            <a:xfrm rot="1144696" flipV="1">
              <a:off x="1546" y="1796"/>
              <a:ext cx="61" cy="44"/>
            </a:xfrm>
            <a:custGeom>
              <a:avLst/>
              <a:gdLst>
                <a:gd name="T0" fmla="*/ 0 w 106"/>
                <a:gd name="T1" fmla="*/ 0 h 77"/>
                <a:gd name="T2" fmla="*/ 1 w 106"/>
                <a:gd name="T3" fmla="*/ 1 h 77"/>
                <a:gd name="T4" fmla="*/ 3 w 106"/>
                <a:gd name="T5" fmla="*/ 1 h 77"/>
                <a:gd name="T6" fmla="*/ 4 w 106"/>
                <a:gd name="T7" fmla="*/ 2 h 77"/>
                <a:gd name="T8" fmla="*/ 4 w 106"/>
                <a:gd name="T9" fmla="*/ 2 h 77"/>
                <a:gd name="T10" fmla="*/ 3 w 106"/>
                <a:gd name="T11" fmla="*/ 3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77">
                  <a:moveTo>
                    <a:pt x="0" y="0"/>
                  </a:moveTo>
                  <a:lnTo>
                    <a:pt x="36" y="7"/>
                  </a:lnTo>
                  <a:lnTo>
                    <a:pt x="80" y="25"/>
                  </a:lnTo>
                  <a:lnTo>
                    <a:pt x="104" y="44"/>
                  </a:lnTo>
                  <a:lnTo>
                    <a:pt x="106" y="60"/>
                  </a:lnTo>
                  <a:lnTo>
                    <a:pt x="92" y="77"/>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47" name="Freeform 185"/>
            <p:cNvSpPr>
              <a:spLocks noChangeAspect="1"/>
            </p:cNvSpPr>
            <p:nvPr/>
          </p:nvSpPr>
          <p:spPr bwMode="auto">
            <a:xfrm rot="1144696" flipV="1">
              <a:off x="1523" y="1784"/>
              <a:ext cx="70" cy="55"/>
            </a:xfrm>
            <a:custGeom>
              <a:avLst/>
              <a:gdLst>
                <a:gd name="T0" fmla="*/ 0 w 121"/>
                <a:gd name="T1" fmla="*/ 0 h 96"/>
                <a:gd name="T2" fmla="*/ 1 w 121"/>
                <a:gd name="T3" fmla="*/ 1 h 96"/>
                <a:gd name="T4" fmla="*/ 3 w 121"/>
                <a:gd name="T5" fmla="*/ 2 h 96"/>
                <a:gd name="T6" fmla="*/ 3 w 121"/>
                <a:gd name="T7" fmla="*/ 3 h 96"/>
                <a:gd name="T8" fmla="*/ 5 w 121"/>
                <a:gd name="T9" fmla="*/ 3 h 96"/>
                <a:gd name="T10" fmla="*/ 5 w 121"/>
                <a:gd name="T11" fmla="*/ 3 h 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 h="96">
                  <a:moveTo>
                    <a:pt x="0" y="0"/>
                  </a:moveTo>
                  <a:lnTo>
                    <a:pt x="23" y="19"/>
                  </a:lnTo>
                  <a:lnTo>
                    <a:pt x="67" y="54"/>
                  </a:lnTo>
                  <a:lnTo>
                    <a:pt x="98" y="77"/>
                  </a:lnTo>
                  <a:lnTo>
                    <a:pt x="113" y="90"/>
                  </a:lnTo>
                  <a:lnTo>
                    <a:pt x="121" y="96"/>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48" name="Freeform 186"/>
            <p:cNvSpPr>
              <a:spLocks noChangeAspect="1"/>
            </p:cNvSpPr>
            <p:nvPr/>
          </p:nvSpPr>
          <p:spPr bwMode="auto">
            <a:xfrm rot="1144696" flipV="1">
              <a:off x="1501" y="1805"/>
              <a:ext cx="31" cy="4"/>
            </a:xfrm>
            <a:custGeom>
              <a:avLst/>
              <a:gdLst>
                <a:gd name="T0" fmla="*/ 0 w 54"/>
                <a:gd name="T1" fmla="*/ 0 h 7"/>
                <a:gd name="T2" fmla="*/ 1 w 54"/>
                <a:gd name="T3" fmla="*/ 0 h 7"/>
                <a:gd name="T4" fmla="*/ 1 w 54"/>
                <a:gd name="T5" fmla="*/ 1 h 7"/>
                <a:gd name="T6" fmla="*/ 1 w 54"/>
                <a:gd name="T7" fmla="*/ 1 h 7"/>
                <a:gd name="T8" fmla="*/ 1 w 54"/>
                <a:gd name="T9" fmla="*/ 1 h 7"/>
                <a:gd name="T10" fmla="*/ 1 w 54"/>
                <a:gd name="T11" fmla="*/ 1 h 7"/>
                <a:gd name="T12" fmla="*/ 1 w 54"/>
                <a:gd name="T13" fmla="*/ 1 h 7"/>
                <a:gd name="T14" fmla="*/ 2 w 54"/>
                <a:gd name="T15" fmla="*/ 1 h 7"/>
                <a:gd name="T16" fmla="*/ 2 w 54"/>
                <a:gd name="T17" fmla="*/ 1 h 7"/>
                <a:gd name="T18" fmla="*/ 2 w 54"/>
                <a:gd name="T19" fmla="*/ 1 h 7"/>
                <a:gd name="T20" fmla="*/ 2 w 54"/>
                <a:gd name="T21" fmla="*/ 1 h 7"/>
                <a:gd name="T22" fmla="*/ 2 w 54"/>
                <a:gd name="T23" fmla="*/ 1 h 7"/>
                <a:gd name="T24" fmla="*/ 2 w 54"/>
                <a:gd name="T25" fmla="*/ 1 h 7"/>
                <a:gd name="T26" fmla="*/ 2 w 54"/>
                <a:gd name="T27" fmla="*/ 1 h 7"/>
                <a:gd name="T28" fmla="*/ 1 w 54"/>
                <a:gd name="T29" fmla="*/ 1 h 7"/>
                <a:gd name="T30" fmla="*/ 1 w 54"/>
                <a:gd name="T31" fmla="*/ 1 h 7"/>
                <a:gd name="T32" fmla="*/ 1 w 54"/>
                <a:gd name="T33" fmla="*/ 1 h 7"/>
                <a:gd name="T34" fmla="*/ 1 w 54"/>
                <a:gd name="T35" fmla="*/ 0 h 7"/>
                <a:gd name="T36" fmla="*/ 1 w 54"/>
                <a:gd name="T37" fmla="*/ 0 h 7"/>
                <a:gd name="T38" fmla="*/ 1 w 54"/>
                <a:gd name="T39" fmla="*/ 0 h 7"/>
                <a:gd name="T40" fmla="*/ 0 w 54"/>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7">
                  <a:moveTo>
                    <a:pt x="0" y="0"/>
                  </a:moveTo>
                  <a:lnTo>
                    <a:pt x="1" y="0"/>
                  </a:lnTo>
                  <a:lnTo>
                    <a:pt x="5" y="1"/>
                  </a:lnTo>
                  <a:lnTo>
                    <a:pt x="10" y="3"/>
                  </a:lnTo>
                  <a:lnTo>
                    <a:pt x="17" y="4"/>
                  </a:lnTo>
                  <a:lnTo>
                    <a:pt x="25" y="6"/>
                  </a:lnTo>
                  <a:lnTo>
                    <a:pt x="33" y="6"/>
                  </a:lnTo>
                  <a:lnTo>
                    <a:pt x="41" y="7"/>
                  </a:lnTo>
                  <a:lnTo>
                    <a:pt x="47" y="7"/>
                  </a:lnTo>
                  <a:lnTo>
                    <a:pt x="52" y="7"/>
                  </a:lnTo>
                  <a:lnTo>
                    <a:pt x="54" y="7"/>
                  </a:lnTo>
                  <a:lnTo>
                    <a:pt x="53" y="6"/>
                  </a:lnTo>
                  <a:lnTo>
                    <a:pt x="50" y="5"/>
                  </a:lnTo>
                  <a:lnTo>
                    <a:pt x="45" y="4"/>
                  </a:lnTo>
                  <a:lnTo>
                    <a:pt x="39" y="3"/>
                  </a:lnTo>
                  <a:lnTo>
                    <a:pt x="30" y="2"/>
                  </a:lnTo>
                  <a:lnTo>
                    <a:pt x="21" y="1"/>
                  </a:lnTo>
                  <a:lnTo>
                    <a:pt x="13" y="0"/>
                  </a:lnTo>
                  <a:lnTo>
                    <a:pt x="6" y="0"/>
                  </a:lnTo>
                  <a:lnTo>
                    <a:pt x="2"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49" name="Freeform 187"/>
            <p:cNvSpPr>
              <a:spLocks noChangeAspect="1"/>
            </p:cNvSpPr>
            <p:nvPr/>
          </p:nvSpPr>
          <p:spPr bwMode="auto">
            <a:xfrm rot="1144696" flipV="1">
              <a:off x="1505" y="1774"/>
              <a:ext cx="34" cy="8"/>
            </a:xfrm>
            <a:custGeom>
              <a:avLst/>
              <a:gdLst>
                <a:gd name="T0" fmla="*/ 0 w 58"/>
                <a:gd name="T1" fmla="*/ 0 h 13"/>
                <a:gd name="T2" fmla="*/ 1 w 58"/>
                <a:gd name="T3" fmla="*/ 0 h 13"/>
                <a:gd name="T4" fmla="*/ 1 w 58"/>
                <a:gd name="T5" fmla="*/ 1 h 13"/>
                <a:gd name="T6" fmla="*/ 1 w 58"/>
                <a:gd name="T7" fmla="*/ 1 h 13"/>
                <a:gd name="T8" fmla="*/ 1 w 58"/>
                <a:gd name="T9" fmla="*/ 1 h 13"/>
                <a:gd name="T10" fmla="*/ 1 w 58"/>
                <a:gd name="T11" fmla="*/ 1 h 13"/>
                <a:gd name="T12" fmla="*/ 2 w 58"/>
                <a:gd name="T13" fmla="*/ 1 h 13"/>
                <a:gd name="T14" fmla="*/ 2 w 58"/>
                <a:gd name="T15" fmla="*/ 1 h 13"/>
                <a:gd name="T16" fmla="*/ 2 w 58"/>
                <a:gd name="T17" fmla="*/ 1 h 13"/>
                <a:gd name="T18" fmla="*/ 2 w 58"/>
                <a:gd name="T19" fmla="*/ 1 h 13"/>
                <a:gd name="T20" fmla="*/ 2 w 58"/>
                <a:gd name="T21" fmla="*/ 1 h 13"/>
                <a:gd name="T22" fmla="*/ 2 w 58"/>
                <a:gd name="T23" fmla="*/ 1 h 13"/>
                <a:gd name="T24" fmla="*/ 2 w 58"/>
                <a:gd name="T25" fmla="*/ 1 h 13"/>
                <a:gd name="T26" fmla="*/ 2 w 58"/>
                <a:gd name="T27" fmla="*/ 1 h 13"/>
                <a:gd name="T28" fmla="*/ 2 w 58"/>
                <a:gd name="T29" fmla="*/ 1 h 13"/>
                <a:gd name="T30" fmla="*/ 1 w 58"/>
                <a:gd name="T31" fmla="*/ 1 h 13"/>
                <a:gd name="T32" fmla="*/ 1 w 58"/>
                <a:gd name="T33" fmla="*/ 1 h 13"/>
                <a:gd name="T34" fmla="*/ 1 w 58"/>
                <a:gd name="T35" fmla="*/ 1 h 13"/>
                <a:gd name="T36" fmla="*/ 1 w 58"/>
                <a:gd name="T37" fmla="*/ 0 h 13"/>
                <a:gd name="T38" fmla="*/ 1 w 58"/>
                <a:gd name="T39" fmla="*/ 0 h 13"/>
                <a:gd name="T40" fmla="*/ 0 w 58"/>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13">
                  <a:moveTo>
                    <a:pt x="0" y="0"/>
                  </a:moveTo>
                  <a:lnTo>
                    <a:pt x="1" y="0"/>
                  </a:lnTo>
                  <a:lnTo>
                    <a:pt x="5" y="2"/>
                  </a:lnTo>
                  <a:lnTo>
                    <a:pt x="11" y="4"/>
                  </a:lnTo>
                  <a:lnTo>
                    <a:pt x="19" y="6"/>
                  </a:lnTo>
                  <a:lnTo>
                    <a:pt x="28" y="9"/>
                  </a:lnTo>
                  <a:lnTo>
                    <a:pt x="37" y="11"/>
                  </a:lnTo>
                  <a:lnTo>
                    <a:pt x="45" y="12"/>
                  </a:lnTo>
                  <a:lnTo>
                    <a:pt x="52" y="13"/>
                  </a:lnTo>
                  <a:lnTo>
                    <a:pt x="56" y="13"/>
                  </a:lnTo>
                  <a:lnTo>
                    <a:pt x="58" y="13"/>
                  </a:lnTo>
                  <a:lnTo>
                    <a:pt x="57" y="12"/>
                  </a:lnTo>
                  <a:lnTo>
                    <a:pt x="53" y="10"/>
                  </a:lnTo>
                  <a:lnTo>
                    <a:pt x="47" y="8"/>
                  </a:lnTo>
                  <a:lnTo>
                    <a:pt x="39" y="6"/>
                  </a:lnTo>
                  <a:lnTo>
                    <a:pt x="30" y="4"/>
                  </a:lnTo>
                  <a:lnTo>
                    <a:pt x="21" y="2"/>
                  </a:lnTo>
                  <a:lnTo>
                    <a:pt x="12" y="1"/>
                  </a:lnTo>
                  <a:lnTo>
                    <a:pt x="6" y="0"/>
                  </a:lnTo>
                  <a:lnTo>
                    <a:pt x="1"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50" name="Freeform 188"/>
            <p:cNvSpPr>
              <a:spLocks noChangeAspect="1"/>
            </p:cNvSpPr>
            <p:nvPr/>
          </p:nvSpPr>
          <p:spPr bwMode="auto">
            <a:xfrm rot="1144696" flipV="1">
              <a:off x="1512" y="1729"/>
              <a:ext cx="35" cy="1"/>
            </a:xfrm>
            <a:custGeom>
              <a:avLst/>
              <a:gdLst>
                <a:gd name="T0" fmla="*/ 0 w 60"/>
                <a:gd name="T1" fmla="*/ 0 h 3"/>
                <a:gd name="T2" fmla="*/ 1 w 60"/>
                <a:gd name="T3" fmla="*/ 0 h 3"/>
                <a:gd name="T4" fmla="*/ 1 w 60"/>
                <a:gd name="T5" fmla="*/ 0 h 3"/>
                <a:gd name="T6" fmla="*/ 1 w 60"/>
                <a:gd name="T7" fmla="*/ 0 h 3"/>
                <a:gd name="T8" fmla="*/ 1 w 60"/>
                <a:gd name="T9" fmla="*/ 0 h 3"/>
                <a:gd name="T10" fmla="*/ 1 w 60"/>
                <a:gd name="T11" fmla="*/ 0 h 3"/>
                <a:gd name="T12" fmla="*/ 2 w 60"/>
                <a:gd name="T13" fmla="*/ 0 h 3"/>
                <a:gd name="T14" fmla="*/ 2 w 60"/>
                <a:gd name="T15" fmla="*/ 0 h 3"/>
                <a:gd name="T16" fmla="*/ 2 w 60"/>
                <a:gd name="T17" fmla="*/ 0 h 3"/>
                <a:gd name="T18" fmla="*/ 2 w 60"/>
                <a:gd name="T19" fmla="*/ 0 h 3"/>
                <a:gd name="T20" fmla="*/ 2 w 60"/>
                <a:gd name="T21" fmla="*/ 0 h 3"/>
                <a:gd name="T22" fmla="*/ 2 w 60"/>
                <a:gd name="T23" fmla="*/ 0 h 3"/>
                <a:gd name="T24" fmla="*/ 2 w 60"/>
                <a:gd name="T25" fmla="*/ 0 h 3"/>
                <a:gd name="T26" fmla="*/ 2 w 60"/>
                <a:gd name="T27" fmla="*/ 0 h 3"/>
                <a:gd name="T28" fmla="*/ 2 w 60"/>
                <a:gd name="T29" fmla="*/ 0 h 3"/>
                <a:gd name="T30" fmla="*/ 1 w 60"/>
                <a:gd name="T31" fmla="*/ 0 h 3"/>
                <a:gd name="T32" fmla="*/ 1 w 60"/>
                <a:gd name="T33" fmla="*/ 0 h 3"/>
                <a:gd name="T34" fmla="*/ 1 w 60"/>
                <a:gd name="T35" fmla="*/ 0 h 3"/>
                <a:gd name="T36" fmla="*/ 1 w 60"/>
                <a:gd name="T37" fmla="*/ 0 h 3"/>
                <a:gd name="T38" fmla="*/ 1 w 60"/>
                <a:gd name="T39" fmla="*/ 0 h 3"/>
                <a:gd name="T40" fmla="*/ 0 w 60"/>
                <a:gd name="T41" fmla="*/ 0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 h="3">
                  <a:moveTo>
                    <a:pt x="0" y="0"/>
                  </a:moveTo>
                  <a:lnTo>
                    <a:pt x="1" y="0"/>
                  </a:lnTo>
                  <a:lnTo>
                    <a:pt x="6" y="1"/>
                  </a:lnTo>
                  <a:lnTo>
                    <a:pt x="12" y="1"/>
                  </a:lnTo>
                  <a:lnTo>
                    <a:pt x="21" y="2"/>
                  </a:lnTo>
                  <a:lnTo>
                    <a:pt x="30" y="3"/>
                  </a:lnTo>
                  <a:lnTo>
                    <a:pt x="39" y="3"/>
                  </a:lnTo>
                  <a:lnTo>
                    <a:pt x="48" y="3"/>
                  </a:lnTo>
                  <a:lnTo>
                    <a:pt x="54" y="3"/>
                  </a:lnTo>
                  <a:lnTo>
                    <a:pt x="58" y="3"/>
                  </a:lnTo>
                  <a:lnTo>
                    <a:pt x="60" y="3"/>
                  </a:lnTo>
                  <a:lnTo>
                    <a:pt x="58" y="3"/>
                  </a:lnTo>
                  <a:lnTo>
                    <a:pt x="54" y="2"/>
                  </a:lnTo>
                  <a:lnTo>
                    <a:pt x="47" y="2"/>
                  </a:lnTo>
                  <a:lnTo>
                    <a:pt x="39" y="1"/>
                  </a:lnTo>
                  <a:lnTo>
                    <a:pt x="30" y="1"/>
                  </a:lnTo>
                  <a:lnTo>
                    <a:pt x="20" y="0"/>
                  </a:lnTo>
                  <a:lnTo>
                    <a:pt x="12" y="0"/>
                  </a:lnTo>
                  <a:lnTo>
                    <a:pt x="6" y="0"/>
                  </a:lnTo>
                  <a:lnTo>
                    <a:pt x="1"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51" name="Freeform 189"/>
            <p:cNvSpPr>
              <a:spLocks noChangeAspect="1"/>
            </p:cNvSpPr>
            <p:nvPr/>
          </p:nvSpPr>
          <p:spPr bwMode="auto">
            <a:xfrm rot="1144696" flipV="1">
              <a:off x="1518" y="1695"/>
              <a:ext cx="31" cy="1"/>
            </a:xfrm>
            <a:custGeom>
              <a:avLst/>
              <a:gdLst>
                <a:gd name="T0" fmla="*/ 0 w 54"/>
                <a:gd name="T1" fmla="*/ 1 h 2"/>
                <a:gd name="T2" fmla="*/ 1 w 54"/>
                <a:gd name="T3" fmla="*/ 1 h 2"/>
                <a:gd name="T4" fmla="*/ 1 w 54"/>
                <a:gd name="T5" fmla="*/ 1 h 2"/>
                <a:gd name="T6" fmla="*/ 1 w 54"/>
                <a:gd name="T7" fmla="*/ 1 h 2"/>
                <a:gd name="T8" fmla="*/ 1 w 54"/>
                <a:gd name="T9" fmla="*/ 1 h 2"/>
                <a:gd name="T10" fmla="*/ 1 w 54"/>
                <a:gd name="T11" fmla="*/ 1 h 2"/>
                <a:gd name="T12" fmla="*/ 1 w 54"/>
                <a:gd name="T13" fmla="*/ 1 h 2"/>
                <a:gd name="T14" fmla="*/ 2 w 54"/>
                <a:gd name="T15" fmla="*/ 1 h 2"/>
                <a:gd name="T16" fmla="*/ 2 w 54"/>
                <a:gd name="T17" fmla="*/ 1 h 2"/>
                <a:gd name="T18" fmla="*/ 2 w 54"/>
                <a:gd name="T19" fmla="*/ 1 h 2"/>
                <a:gd name="T20" fmla="*/ 2 w 54"/>
                <a:gd name="T21" fmla="*/ 0 h 2"/>
                <a:gd name="T22" fmla="*/ 2 w 54"/>
                <a:gd name="T23" fmla="*/ 0 h 2"/>
                <a:gd name="T24" fmla="*/ 2 w 54"/>
                <a:gd name="T25" fmla="*/ 0 h 2"/>
                <a:gd name="T26" fmla="*/ 2 w 54"/>
                <a:gd name="T27" fmla="*/ 0 h 2"/>
                <a:gd name="T28" fmla="*/ 1 w 54"/>
                <a:gd name="T29" fmla="*/ 0 h 2"/>
                <a:gd name="T30" fmla="*/ 1 w 54"/>
                <a:gd name="T31" fmla="*/ 1 h 2"/>
                <a:gd name="T32" fmla="*/ 1 w 54"/>
                <a:gd name="T33" fmla="*/ 1 h 2"/>
                <a:gd name="T34" fmla="*/ 1 w 54"/>
                <a:gd name="T35" fmla="*/ 1 h 2"/>
                <a:gd name="T36" fmla="*/ 1 w 54"/>
                <a:gd name="T37" fmla="*/ 1 h 2"/>
                <a:gd name="T38" fmla="*/ 1 w 54"/>
                <a:gd name="T39" fmla="*/ 1 h 2"/>
                <a:gd name="T40" fmla="*/ 0 w 54"/>
                <a:gd name="T41" fmla="*/ 1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2">
                  <a:moveTo>
                    <a:pt x="0" y="2"/>
                  </a:moveTo>
                  <a:lnTo>
                    <a:pt x="2" y="2"/>
                  </a:lnTo>
                  <a:lnTo>
                    <a:pt x="5" y="2"/>
                  </a:lnTo>
                  <a:lnTo>
                    <a:pt x="11" y="2"/>
                  </a:lnTo>
                  <a:lnTo>
                    <a:pt x="19" y="2"/>
                  </a:lnTo>
                  <a:lnTo>
                    <a:pt x="27" y="2"/>
                  </a:lnTo>
                  <a:lnTo>
                    <a:pt x="36" y="1"/>
                  </a:lnTo>
                  <a:lnTo>
                    <a:pt x="43" y="1"/>
                  </a:lnTo>
                  <a:lnTo>
                    <a:pt x="49" y="1"/>
                  </a:lnTo>
                  <a:lnTo>
                    <a:pt x="53" y="1"/>
                  </a:lnTo>
                  <a:lnTo>
                    <a:pt x="54" y="0"/>
                  </a:lnTo>
                  <a:lnTo>
                    <a:pt x="53" y="0"/>
                  </a:lnTo>
                  <a:lnTo>
                    <a:pt x="49" y="0"/>
                  </a:lnTo>
                  <a:lnTo>
                    <a:pt x="43" y="0"/>
                  </a:lnTo>
                  <a:lnTo>
                    <a:pt x="35" y="0"/>
                  </a:lnTo>
                  <a:lnTo>
                    <a:pt x="27" y="1"/>
                  </a:lnTo>
                  <a:lnTo>
                    <a:pt x="19" y="1"/>
                  </a:lnTo>
                  <a:lnTo>
                    <a:pt x="11" y="1"/>
                  </a:lnTo>
                  <a:lnTo>
                    <a:pt x="5" y="2"/>
                  </a:lnTo>
                  <a:lnTo>
                    <a:pt x="2" y="2"/>
                  </a:lnTo>
                  <a:lnTo>
                    <a:pt x="0" y="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52" name="Freeform 190"/>
            <p:cNvSpPr>
              <a:spLocks noChangeAspect="1"/>
            </p:cNvSpPr>
            <p:nvPr/>
          </p:nvSpPr>
          <p:spPr bwMode="auto">
            <a:xfrm rot="1144696" flipV="1">
              <a:off x="1521" y="1676"/>
              <a:ext cx="22" cy="1"/>
            </a:xfrm>
            <a:custGeom>
              <a:avLst/>
              <a:gdLst>
                <a:gd name="T0" fmla="*/ 0 w 38"/>
                <a:gd name="T1" fmla="*/ 1 h 2"/>
                <a:gd name="T2" fmla="*/ 1 w 38"/>
                <a:gd name="T3" fmla="*/ 1 h 2"/>
                <a:gd name="T4" fmla="*/ 1 w 38"/>
                <a:gd name="T5" fmla="*/ 1 h 2"/>
                <a:gd name="T6" fmla="*/ 1 w 38"/>
                <a:gd name="T7" fmla="*/ 1 h 2"/>
                <a:gd name="T8" fmla="*/ 1 w 38"/>
                <a:gd name="T9" fmla="*/ 1 h 2"/>
                <a:gd name="T10" fmla="*/ 1 w 38"/>
                <a:gd name="T11" fmla="*/ 1 h 2"/>
                <a:gd name="T12" fmla="*/ 1 w 38"/>
                <a:gd name="T13" fmla="*/ 1 h 2"/>
                <a:gd name="T14" fmla="*/ 1 w 38"/>
                <a:gd name="T15" fmla="*/ 1 h 2"/>
                <a:gd name="T16" fmla="*/ 1 w 38"/>
                <a:gd name="T17" fmla="*/ 1 h 2"/>
                <a:gd name="T18" fmla="*/ 1 w 38"/>
                <a:gd name="T19" fmla="*/ 0 h 2"/>
                <a:gd name="T20" fmla="*/ 2 w 38"/>
                <a:gd name="T21" fmla="*/ 0 h 2"/>
                <a:gd name="T22" fmla="*/ 1 w 38"/>
                <a:gd name="T23" fmla="*/ 0 h 2"/>
                <a:gd name="T24" fmla="*/ 1 w 38"/>
                <a:gd name="T25" fmla="*/ 0 h 2"/>
                <a:gd name="T26" fmla="*/ 1 w 38"/>
                <a:gd name="T27" fmla="*/ 1 h 2"/>
                <a:gd name="T28" fmla="*/ 1 w 38"/>
                <a:gd name="T29" fmla="*/ 1 h 2"/>
                <a:gd name="T30" fmla="*/ 1 w 38"/>
                <a:gd name="T31" fmla="*/ 1 h 2"/>
                <a:gd name="T32" fmla="*/ 1 w 38"/>
                <a:gd name="T33" fmla="*/ 1 h 2"/>
                <a:gd name="T34" fmla="*/ 1 w 38"/>
                <a:gd name="T35" fmla="*/ 1 h 2"/>
                <a:gd name="T36" fmla="*/ 1 w 38"/>
                <a:gd name="T37" fmla="*/ 1 h 2"/>
                <a:gd name="T38" fmla="*/ 1 w 38"/>
                <a:gd name="T39" fmla="*/ 1 h 2"/>
                <a:gd name="T40" fmla="*/ 0 w 38"/>
                <a:gd name="T41" fmla="*/ 1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
                  <a:moveTo>
                    <a:pt x="0" y="2"/>
                  </a:moveTo>
                  <a:lnTo>
                    <a:pt x="1" y="2"/>
                  </a:lnTo>
                  <a:lnTo>
                    <a:pt x="4" y="2"/>
                  </a:lnTo>
                  <a:lnTo>
                    <a:pt x="8" y="2"/>
                  </a:lnTo>
                  <a:lnTo>
                    <a:pt x="13" y="2"/>
                  </a:lnTo>
                  <a:lnTo>
                    <a:pt x="19" y="2"/>
                  </a:lnTo>
                  <a:lnTo>
                    <a:pt x="25" y="1"/>
                  </a:lnTo>
                  <a:lnTo>
                    <a:pt x="30" y="1"/>
                  </a:lnTo>
                  <a:lnTo>
                    <a:pt x="35" y="1"/>
                  </a:lnTo>
                  <a:lnTo>
                    <a:pt x="37" y="0"/>
                  </a:lnTo>
                  <a:lnTo>
                    <a:pt x="38" y="0"/>
                  </a:lnTo>
                  <a:lnTo>
                    <a:pt x="37" y="0"/>
                  </a:lnTo>
                  <a:lnTo>
                    <a:pt x="34" y="0"/>
                  </a:lnTo>
                  <a:lnTo>
                    <a:pt x="30" y="1"/>
                  </a:lnTo>
                  <a:lnTo>
                    <a:pt x="25" y="1"/>
                  </a:lnTo>
                  <a:lnTo>
                    <a:pt x="19" y="1"/>
                  </a:lnTo>
                  <a:lnTo>
                    <a:pt x="13" y="1"/>
                  </a:lnTo>
                  <a:lnTo>
                    <a:pt x="8" y="2"/>
                  </a:lnTo>
                  <a:lnTo>
                    <a:pt x="3" y="2"/>
                  </a:lnTo>
                  <a:lnTo>
                    <a:pt x="1" y="2"/>
                  </a:lnTo>
                  <a:lnTo>
                    <a:pt x="0" y="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53" name="Freeform 191"/>
            <p:cNvSpPr>
              <a:spLocks noChangeAspect="1"/>
            </p:cNvSpPr>
            <p:nvPr/>
          </p:nvSpPr>
          <p:spPr bwMode="auto">
            <a:xfrm rot="1144696">
              <a:off x="1522" y="1665"/>
              <a:ext cx="9" cy="1"/>
            </a:xfrm>
            <a:custGeom>
              <a:avLst/>
              <a:gdLst>
                <a:gd name="T0" fmla="*/ 0 w 15"/>
                <a:gd name="T1" fmla="*/ 1 h 1"/>
                <a:gd name="T2" fmla="*/ 0 w 15"/>
                <a:gd name="T3" fmla="*/ 1 h 1"/>
                <a:gd name="T4" fmla="*/ 1 w 15"/>
                <a:gd name="T5" fmla="*/ 1 h 1"/>
                <a:gd name="T6" fmla="*/ 1 w 15"/>
                <a:gd name="T7" fmla="*/ 1 h 1"/>
                <a:gd name="T8" fmla="*/ 1 w 15"/>
                <a:gd name="T9" fmla="*/ 1 h 1"/>
                <a:gd name="T10" fmla="*/ 1 w 15"/>
                <a:gd name="T11" fmla="*/ 1 h 1"/>
                <a:gd name="T12" fmla="*/ 1 w 15"/>
                <a:gd name="T13" fmla="*/ 0 h 1"/>
                <a:gd name="T14" fmla="*/ 1 w 15"/>
                <a:gd name="T15" fmla="*/ 0 h 1"/>
                <a:gd name="T16" fmla="*/ 1 w 15"/>
                <a:gd name="T17" fmla="*/ 0 h 1"/>
                <a:gd name="T18" fmla="*/ 1 w 15"/>
                <a:gd name="T19" fmla="*/ 0 h 1"/>
                <a:gd name="T20" fmla="*/ 1 w 15"/>
                <a:gd name="T21" fmla="*/ 0 h 1"/>
                <a:gd name="T22" fmla="*/ 1 w 15"/>
                <a:gd name="T23" fmla="*/ 0 h 1"/>
                <a:gd name="T24" fmla="*/ 1 w 15"/>
                <a:gd name="T25" fmla="*/ 0 h 1"/>
                <a:gd name="T26" fmla="*/ 1 w 15"/>
                <a:gd name="T27" fmla="*/ 0 h 1"/>
                <a:gd name="T28" fmla="*/ 1 w 15"/>
                <a:gd name="T29" fmla="*/ 0 h 1"/>
                <a:gd name="T30" fmla="*/ 1 w 15"/>
                <a:gd name="T31" fmla="*/ 0 h 1"/>
                <a:gd name="T32" fmla="*/ 1 w 15"/>
                <a:gd name="T33" fmla="*/ 0 h 1"/>
                <a:gd name="T34" fmla="*/ 1 w 15"/>
                <a:gd name="T35" fmla="*/ 1 h 1"/>
                <a:gd name="T36" fmla="*/ 1 w 15"/>
                <a:gd name="T37" fmla="*/ 1 h 1"/>
                <a:gd name="T38" fmla="*/ 0 w 15"/>
                <a:gd name="T39" fmla="*/ 1 h 1"/>
                <a:gd name="T40" fmla="*/ 0 w 15"/>
                <a:gd name="T41" fmla="*/ 1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 h="1">
                  <a:moveTo>
                    <a:pt x="0" y="1"/>
                  </a:moveTo>
                  <a:lnTo>
                    <a:pt x="0" y="1"/>
                  </a:lnTo>
                  <a:lnTo>
                    <a:pt x="2" y="1"/>
                  </a:lnTo>
                  <a:lnTo>
                    <a:pt x="3" y="1"/>
                  </a:lnTo>
                  <a:lnTo>
                    <a:pt x="5" y="1"/>
                  </a:lnTo>
                  <a:lnTo>
                    <a:pt x="7" y="1"/>
                  </a:lnTo>
                  <a:lnTo>
                    <a:pt x="10" y="0"/>
                  </a:lnTo>
                  <a:lnTo>
                    <a:pt x="12" y="0"/>
                  </a:lnTo>
                  <a:lnTo>
                    <a:pt x="13" y="0"/>
                  </a:lnTo>
                  <a:lnTo>
                    <a:pt x="14" y="0"/>
                  </a:lnTo>
                  <a:lnTo>
                    <a:pt x="15" y="0"/>
                  </a:lnTo>
                  <a:lnTo>
                    <a:pt x="14" y="0"/>
                  </a:lnTo>
                  <a:lnTo>
                    <a:pt x="13" y="0"/>
                  </a:lnTo>
                  <a:lnTo>
                    <a:pt x="12" y="0"/>
                  </a:lnTo>
                  <a:lnTo>
                    <a:pt x="10" y="0"/>
                  </a:lnTo>
                  <a:lnTo>
                    <a:pt x="7" y="0"/>
                  </a:lnTo>
                  <a:lnTo>
                    <a:pt x="5" y="0"/>
                  </a:lnTo>
                  <a:lnTo>
                    <a:pt x="3" y="1"/>
                  </a:lnTo>
                  <a:lnTo>
                    <a:pt x="1" y="1"/>
                  </a:lnTo>
                  <a:lnTo>
                    <a:pt x="0" y="1"/>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54" name="Freeform 192"/>
            <p:cNvSpPr>
              <a:spLocks noChangeAspect="1"/>
            </p:cNvSpPr>
            <p:nvPr/>
          </p:nvSpPr>
          <p:spPr bwMode="auto">
            <a:xfrm rot="1144696" flipV="1">
              <a:off x="1508" y="1670"/>
              <a:ext cx="47" cy="136"/>
            </a:xfrm>
            <a:custGeom>
              <a:avLst/>
              <a:gdLst>
                <a:gd name="T0" fmla="*/ 3 w 82"/>
                <a:gd name="T1" fmla="*/ 0 h 235"/>
                <a:gd name="T2" fmla="*/ 3 w 82"/>
                <a:gd name="T3" fmla="*/ 2 h 235"/>
                <a:gd name="T4" fmla="*/ 2 w 82"/>
                <a:gd name="T5" fmla="*/ 5 h 235"/>
                <a:gd name="T6" fmla="*/ 2 w 82"/>
                <a:gd name="T7" fmla="*/ 7 h 235"/>
                <a:gd name="T8" fmla="*/ 1 w 82"/>
                <a:gd name="T9" fmla="*/ 8 h 235"/>
                <a:gd name="T10" fmla="*/ 0 w 82"/>
                <a:gd name="T11" fmla="*/ 9 h 2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235">
                  <a:moveTo>
                    <a:pt x="82" y="0"/>
                  </a:moveTo>
                  <a:lnTo>
                    <a:pt x="78" y="53"/>
                  </a:lnTo>
                  <a:lnTo>
                    <a:pt x="64" y="132"/>
                  </a:lnTo>
                  <a:lnTo>
                    <a:pt x="47" y="188"/>
                  </a:lnTo>
                  <a:lnTo>
                    <a:pt x="26" y="218"/>
                  </a:lnTo>
                  <a:lnTo>
                    <a:pt x="0" y="235"/>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55" name="Freeform 193"/>
            <p:cNvSpPr>
              <a:spLocks noChangeAspect="1"/>
            </p:cNvSpPr>
            <p:nvPr/>
          </p:nvSpPr>
          <p:spPr bwMode="auto">
            <a:xfrm rot="1144696" flipV="1">
              <a:off x="1499" y="1664"/>
              <a:ext cx="25" cy="140"/>
            </a:xfrm>
            <a:custGeom>
              <a:avLst/>
              <a:gdLst>
                <a:gd name="T0" fmla="*/ 2 w 43"/>
                <a:gd name="T1" fmla="*/ 0 h 243"/>
                <a:gd name="T2" fmla="*/ 1 w 43"/>
                <a:gd name="T3" fmla="*/ 2 h 243"/>
                <a:gd name="T4" fmla="*/ 1 w 43"/>
                <a:gd name="T5" fmla="*/ 5 h 243"/>
                <a:gd name="T6" fmla="*/ 1 w 43"/>
                <a:gd name="T7" fmla="*/ 7 h 243"/>
                <a:gd name="T8" fmla="*/ 1 w 43"/>
                <a:gd name="T9" fmla="*/ 8 h 243"/>
                <a:gd name="T10" fmla="*/ 0 w 43"/>
                <a:gd name="T11" fmla="*/ 9 h 2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43">
                  <a:moveTo>
                    <a:pt x="43" y="0"/>
                  </a:moveTo>
                  <a:lnTo>
                    <a:pt x="35" y="47"/>
                  </a:lnTo>
                  <a:lnTo>
                    <a:pt x="19" y="136"/>
                  </a:lnTo>
                  <a:lnTo>
                    <a:pt x="8" y="197"/>
                  </a:lnTo>
                  <a:lnTo>
                    <a:pt x="3" y="227"/>
                  </a:lnTo>
                  <a:lnTo>
                    <a:pt x="0" y="243"/>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56" name="Freeform 194"/>
            <p:cNvSpPr>
              <a:spLocks noChangeAspect="1"/>
            </p:cNvSpPr>
            <p:nvPr/>
          </p:nvSpPr>
          <p:spPr bwMode="auto">
            <a:xfrm rot="1144696" flipV="1">
              <a:off x="1486" y="1799"/>
              <a:ext cx="33" cy="10"/>
            </a:xfrm>
            <a:custGeom>
              <a:avLst/>
              <a:gdLst>
                <a:gd name="T0" fmla="*/ 0 w 58"/>
                <a:gd name="T1" fmla="*/ 0 h 16"/>
                <a:gd name="T2" fmla="*/ 1 w 58"/>
                <a:gd name="T3" fmla="*/ 1 h 16"/>
                <a:gd name="T4" fmla="*/ 1 w 58"/>
                <a:gd name="T5" fmla="*/ 1 h 16"/>
                <a:gd name="T6" fmla="*/ 1 w 58"/>
                <a:gd name="T7" fmla="*/ 1 h 16"/>
                <a:gd name="T8" fmla="*/ 1 w 58"/>
                <a:gd name="T9" fmla="*/ 1 h 16"/>
                <a:gd name="T10" fmla="*/ 1 w 58"/>
                <a:gd name="T11" fmla="*/ 1 h 16"/>
                <a:gd name="T12" fmla="*/ 1 w 58"/>
                <a:gd name="T13" fmla="*/ 1 h 16"/>
                <a:gd name="T14" fmla="*/ 2 w 58"/>
                <a:gd name="T15" fmla="*/ 1 h 16"/>
                <a:gd name="T16" fmla="*/ 2 w 58"/>
                <a:gd name="T17" fmla="*/ 1 h 16"/>
                <a:gd name="T18" fmla="*/ 2 w 58"/>
                <a:gd name="T19" fmla="*/ 1 h 16"/>
                <a:gd name="T20" fmla="*/ 2 w 58"/>
                <a:gd name="T21" fmla="*/ 1 h 16"/>
                <a:gd name="T22" fmla="*/ 2 w 58"/>
                <a:gd name="T23" fmla="*/ 1 h 16"/>
                <a:gd name="T24" fmla="*/ 2 w 58"/>
                <a:gd name="T25" fmla="*/ 1 h 16"/>
                <a:gd name="T26" fmla="*/ 2 w 58"/>
                <a:gd name="T27" fmla="*/ 1 h 16"/>
                <a:gd name="T28" fmla="*/ 1 w 58"/>
                <a:gd name="T29" fmla="*/ 1 h 16"/>
                <a:gd name="T30" fmla="*/ 1 w 58"/>
                <a:gd name="T31" fmla="*/ 1 h 16"/>
                <a:gd name="T32" fmla="*/ 1 w 58"/>
                <a:gd name="T33" fmla="*/ 1 h 16"/>
                <a:gd name="T34" fmla="*/ 1 w 58"/>
                <a:gd name="T35" fmla="*/ 1 h 16"/>
                <a:gd name="T36" fmla="*/ 1 w 58"/>
                <a:gd name="T37" fmla="*/ 1 h 16"/>
                <a:gd name="T38" fmla="*/ 1 w 58"/>
                <a:gd name="T39" fmla="*/ 1 h 16"/>
                <a:gd name="T40" fmla="*/ 0 w 58"/>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16">
                  <a:moveTo>
                    <a:pt x="0" y="0"/>
                  </a:moveTo>
                  <a:lnTo>
                    <a:pt x="1" y="1"/>
                  </a:lnTo>
                  <a:lnTo>
                    <a:pt x="5" y="2"/>
                  </a:lnTo>
                  <a:lnTo>
                    <a:pt x="11" y="3"/>
                  </a:lnTo>
                  <a:lnTo>
                    <a:pt x="19" y="5"/>
                  </a:lnTo>
                  <a:lnTo>
                    <a:pt x="28" y="7"/>
                  </a:lnTo>
                  <a:lnTo>
                    <a:pt x="37" y="9"/>
                  </a:lnTo>
                  <a:lnTo>
                    <a:pt x="45" y="11"/>
                  </a:lnTo>
                  <a:lnTo>
                    <a:pt x="52" y="13"/>
                  </a:lnTo>
                  <a:lnTo>
                    <a:pt x="56" y="15"/>
                  </a:lnTo>
                  <a:lnTo>
                    <a:pt x="58" y="16"/>
                  </a:lnTo>
                  <a:lnTo>
                    <a:pt x="56" y="16"/>
                  </a:lnTo>
                  <a:lnTo>
                    <a:pt x="52" y="16"/>
                  </a:lnTo>
                  <a:lnTo>
                    <a:pt x="46" y="16"/>
                  </a:lnTo>
                  <a:lnTo>
                    <a:pt x="37" y="14"/>
                  </a:lnTo>
                  <a:lnTo>
                    <a:pt x="28" y="12"/>
                  </a:lnTo>
                  <a:lnTo>
                    <a:pt x="19" y="9"/>
                  </a:lnTo>
                  <a:lnTo>
                    <a:pt x="12" y="6"/>
                  </a:lnTo>
                  <a:lnTo>
                    <a:pt x="5" y="3"/>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57" name="Freeform 195"/>
            <p:cNvSpPr>
              <a:spLocks noChangeAspect="1"/>
            </p:cNvSpPr>
            <p:nvPr/>
          </p:nvSpPr>
          <p:spPr bwMode="auto">
            <a:xfrm rot="1144696" flipV="1">
              <a:off x="1478" y="1756"/>
              <a:ext cx="28" cy="19"/>
            </a:xfrm>
            <a:custGeom>
              <a:avLst/>
              <a:gdLst>
                <a:gd name="T0" fmla="*/ 0 w 48"/>
                <a:gd name="T1" fmla="*/ 0 h 33"/>
                <a:gd name="T2" fmla="*/ 1 w 48"/>
                <a:gd name="T3" fmla="*/ 1 h 33"/>
                <a:gd name="T4" fmla="*/ 1 w 48"/>
                <a:gd name="T5" fmla="*/ 1 h 33"/>
                <a:gd name="T6" fmla="*/ 1 w 48"/>
                <a:gd name="T7" fmla="*/ 1 h 33"/>
                <a:gd name="T8" fmla="*/ 1 w 48"/>
                <a:gd name="T9" fmla="*/ 1 h 33"/>
                <a:gd name="T10" fmla="*/ 1 w 48"/>
                <a:gd name="T11" fmla="*/ 1 h 33"/>
                <a:gd name="T12" fmla="*/ 1 w 48"/>
                <a:gd name="T13" fmla="*/ 1 h 33"/>
                <a:gd name="T14" fmla="*/ 2 w 48"/>
                <a:gd name="T15" fmla="*/ 1 h 33"/>
                <a:gd name="T16" fmla="*/ 2 w 48"/>
                <a:gd name="T17" fmla="*/ 1 h 33"/>
                <a:gd name="T18" fmla="*/ 2 w 48"/>
                <a:gd name="T19" fmla="*/ 1 h 33"/>
                <a:gd name="T20" fmla="*/ 2 w 48"/>
                <a:gd name="T21" fmla="*/ 1 h 33"/>
                <a:gd name="T22" fmla="*/ 2 w 48"/>
                <a:gd name="T23" fmla="*/ 1 h 33"/>
                <a:gd name="T24" fmla="*/ 2 w 48"/>
                <a:gd name="T25" fmla="*/ 1 h 33"/>
                <a:gd name="T26" fmla="*/ 2 w 48"/>
                <a:gd name="T27" fmla="*/ 1 h 33"/>
                <a:gd name="T28" fmla="*/ 1 w 48"/>
                <a:gd name="T29" fmla="*/ 1 h 33"/>
                <a:gd name="T30" fmla="*/ 1 w 48"/>
                <a:gd name="T31" fmla="*/ 1 h 33"/>
                <a:gd name="T32" fmla="*/ 1 w 48"/>
                <a:gd name="T33" fmla="*/ 1 h 33"/>
                <a:gd name="T34" fmla="*/ 1 w 48"/>
                <a:gd name="T35" fmla="*/ 1 h 33"/>
                <a:gd name="T36" fmla="*/ 1 w 48"/>
                <a:gd name="T37" fmla="*/ 1 h 33"/>
                <a:gd name="T38" fmla="*/ 1 w 48"/>
                <a:gd name="T39" fmla="*/ 1 h 33"/>
                <a:gd name="T40" fmla="*/ 0 w 48"/>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33">
                  <a:moveTo>
                    <a:pt x="0" y="0"/>
                  </a:moveTo>
                  <a:lnTo>
                    <a:pt x="1" y="1"/>
                  </a:lnTo>
                  <a:lnTo>
                    <a:pt x="4" y="3"/>
                  </a:lnTo>
                  <a:lnTo>
                    <a:pt x="10" y="6"/>
                  </a:lnTo>
                  <a:lnTo>
                    <a:pt x="17" y="11"/>
                  </a:lnTo>
                  <a:lnTo>
                    <a:pt x="24" y="16"/>
                  </a:lnTo>
                  <a:lnTo>
                    <a:pt x="32" y="21"/>
                  </a:lnTo>
                  <a:lnTo>
                    <a:pt x="38" y="26"/>
                  </a:lnTo>
                  <a:lnTo>
                    <a:pt x="44" y="29"/>
                  </a:lnTo>
                  <a:lnTo>
                    <a:pt x="47" y="32"/>
                  </a:lnTo>
                  <a:lnTo>
                    <a:pt x="48" y="33"/>
                  </a:lnTo>
                  <a:lnTo>
                    <a:pt x="47" y="32"/>
                  </a:lnTo>
                  <a:lnTo>
                    <a:pt x="43" y="30"/>
                  </a:lnTo>
                  <a:lnTo>
                    <a:pt x="38" y="26"/>
                  </a:lnTo>
                  <a:lnTo>
                    <a:pt x="31" y="21"/>
                  </a:lnTo>
                  <a:lnTo>
                    <a:pt x="24" y="16"/>
                  </a:lnTo>
                  <a:lnTo>
                    <a:pt x="16" y="11"/>
                  </a:lnTo>
                  <a:lnTo>
                    <a:pt x="10" y="7"/>
                  </a:lnTo>
                  <a:lnTo>
                    <a:pt x="4" y="3"/>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58" name="Freeform 196"/>
            <p:cNvSpPr>
              <a:spLocks noChangeAspect="1"/>
            </p:cNvSpPr>
            <p:nvPr/>
          </p:nvSpPr>
          <p:spPr bwMode="auto">
            <a:xfrm rot="1144696" flipV="1">
              <a:off x="1459" y="1695"/>
              <a:ext cx="26" cy="19"/>
            </a:xfrm>
            <a:custGeom>
              <a:avLst/>
              <a:gdLst>
                <a:gd name="T0" fmla="*/ 0 w 46"/>
                <a:gd name="T1" fmla="*/ 0 h 32"/>
                <a:gd name="T2" fmla="*/ 1 w 46"/>
                <a:gd name="T3" fmla="*/ 1 h 32"/>
                <a:gd name="T4" fmla="*/ 1 w 46"/>
                <a:gd name="T5" fmla="*/ 1 h 32"/>
                <a:gd name="T6" fmla="*/ 1 w 46"/>
                <a:gd name="T7" fmla="*/ 1 h 32"/>
                <a:gd name="T8" fmla="*/ 1 w 46"/>
                <a:gd name="T9" fmla="*/ 1 h 32"/>
                <a:gd name="T10" fmla="*/ 1 w 46"/>
                <a:gd name="T11" fmla="*/ 1 h 32"/>
                <a:gd name="T12" fmla="*/ 1 w 46"/>
                <a:gd name="T13" fmla="*/ 1 h 32"/>
                <a:gd name="T14" fmla="*/ 1 w 46"/>
                <a:gd name="T15" fmla="*/ 1 h 32"/>
                <a:gd name="T16" fmla="*/ 2 w 46"/>
                <a:gd name="T17" fmla="*/ 1 h 32"/>
                <a:gd name="T18" fmla="*/ 2 w 46"/>
                <a:gd name="T19" fmla="*/ 1 h 32"/>
                <a:gd name="T20" fmla="*/ 2 w 46"/>
                <a:gd name="T21" fmla="*/ 1 h 32"/>
                <a:gd name="T22" fmla="*/ 2 w 46"/>
                <a:gd name="T23" fmla="*/ 1 h 32"/>
                <a:gd name="T24" fmla="*/ 1 w 46"/>
                <a:gd name="T25" fmla="*/ 1 h 32"/>
                <a:gd name="T26" fmla="*/ 1 w 46"/>
                <a:gd name="T27" fmla="*/ 1 h 32"/>
                <a:gd name="T28" fmla="*/ 1 w 46"/>
                <a:gd name="T29" fmla="*/ 1 h 32"/>
                <a:gd name="T30" fmla="*/ 1 w 46"/>
                <a:gd name="T31" fmla="*/ 1 h 32"/>
                <a:gd name="T32" fmla="*/ 1 w 46"/>
                <a:gd name="T33" fmla="*/ 1 h 32"/>
                <a:gd name="T34" fmla="*/ 1 w 46"/>
                <a:gd name="T35" fmla="*/ 1 h 32"/>
                <a:gd name="T36" fmla="*/ 1 w 46"/>
                <a:gd name="T37" fmla="*/ 1 h 32"/>
                <a:gd name="T38" fmla="*/ 1 w 46"/>
                <a:gd name="T39" fmla="*/ 1 h 32"/>
                <a:gd name="T40" fmla="*/ 0 w 46"/>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 h="32">
                  <a:moveTo>
                    <a:pt x="0" y="0"/>
                  </a:moveTo>
                  <a:lnTo>
                    <a:pt x="2" y="1"/>
                  </a:lnTo>
                  <a:lnTo>
                    <a:pt x="5" y="3"/>
                  </a:lnTo>
                  <a:lnTo>
                    <a:pt x="10" y="7"/>
                  </a:lnTo>
                  <a:lnTo>
                    <a:pt x="17" y="11"/>
                  </a:lnTo>
                  <a:lnTo>
                    <a:pt x="24" y="16"/>
                  </a:lnTo>
                  <a:lnTo>
                    <a:pt x="31" y="21"/>
                  </a:lnTo>
                  <a:lnTo>
                    <a:pt x="37" y="26"/>
                  </a:lnTo>
                  <a:lnTo>
                    <a:pt x="42" y="29"/>
                  </a:lnTo>
                  <a:lnTo>
                    <a:pt x="45" y="31"/>
                  </a:lnTo>
                  <a:lnTo>
                    <a:pt x="46" y="32"/>
                  </a:lnTo>
                  <a:lnTo>
                    <a:pt x="45" y="31"/>
                  </a:lnTo>
                  <a:lnTo>
                    <a:pt x="41" y="29"/>
                  </a:lnTo>
                  <a:lnTo>
                    <a:pt x="36" y="25"/>
                  </a:lnTo>
                  <a:lnTo>
                    <a:pt x="30" y="21"/>
                  </a:lnTo>
                  <a:lnTo>
                    <a:pt x="23" y="16"/>
                  </a:lnTo>
                  <a:lnTo>
                    <a:pt x="16" y="11"/>
                  </a:lnTo>
                  <a:lnTo>
                    <a:pt x="9" y="6"/>
                  </a:lnTo>
                  <a:lnTo>
                    <a:pt x="5" y="3"/>
                  </a:lnTo>
                  <a:lnTo>
                    <a:pt x="2"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59" name="Freeform 197"/>
            <p:cNvSpPr>
              <a:spLocks noChangeAspect="1"/>
            </p:cNvSpPr>
            <p:nvPr/>
          </p:nvSpPr>
          <p:spPr bwMode="auto">
            <a:xfrm rot="1144696" flipV="1">
              <a:off x="1447" y="1656"/>
              <a:ext cx="22" cy="16"/>
            </a:xfrm>
            <a:custGeom>
              <a:avLst/>
              <a:gdLst>
                <a:gd name="T0" fmla="*/ 0 w 38"/>
                <a:gd name="T1" fmla="*/ 0 h 28"/>
                <a:gd name="T2" fmla="*/ 0 w 38"/>
                <a:gd name="T3" fmla="*/ 0 h 28"/>
                <a:gd name="T4" fmla="*/ 1 w 38"/>
                <a:gd name="T5" fmla="*/ 1 h 28"/>
                <a:gd name="T6" fmla="*/ 1 w 38"/>
                <a:gd name="T7" fmla="*/ 1 h 28"/>
                <a:gd name="T8" fmla="*/ 1 w 38"/>
                <a:gd name="T9" fmla="*/ 1 h 28"/>
                <a:gd name="T10" fmla="*/ 1 w 38"/>
                <a:gd name="T11" fmla="*/ 1 h 28"/>
                <a:gd name="T12" fmla="*/ 1 w 38"/>
                <a:gd name="T13" fmla="*/ 1 h 28"/>
                <a:gd name="T14" fmla="*/ 1 w 38"/>
                <a:gd name="T15" fmla="*/ 1 h 28"/>
                <a:gd name="T16" fmla="*/ 1 w 38"/>
                <a:gd name="T17" fmla="*/ 1 h 28"/>
                <a:gd name="T18" fmla="*/ 1 w 38"/>
                <a:gd name="T19" fmla="*/ 1 h 28"/>
                <a:gd name="T20" fmla="*/ 2 w 38"/>
                <a:gd name="T21" fmla="*/ 1 h 28"/>
                <a:gd name="T22" fmla="*/ 1 w 38"/>
                <a:gd name="T23" fmla="*/ 1 h 28"/>
                <a:gd name="T24" fmla="*/ 1 w 38"/>
                <a:gd name="T25" fmla="*/ 1 h 28"/>
                <a:gd name="T26" fmla="*/ 1 w 38"/>
                <a:gd name="T27" fmla="*/ 1 h 28"/>
                <a:gd name="T28" fmla="*/ 1 w 38"/>
                <a:gd name="T29" fmla="*/ 1 h 28"/>
                <a:gd name="T30" fmla="*/ 1 w 38"/>
                <a:gd name="T31" fmla="*/ 1 h 28"/>
                <a:gd name="T32" fmla="*/ 1 w 38"/>
                <a:gd name="T33" fmla="*/ 1 h 28"/>
                <a:gd name="T34" fmla="*/ 1 w 38"/>
                <a:gd name="T35" fmla="*/ 1 h 28"/>
                <a:gd name="T36" fmla="*/ 1 w 38"/>
                <a:gd name="T37" fmla="*/ 1 h 28"/>
                <a:gd name="T38" fmla="*/ 0 w 38"/>
                <a:gd name="T39" fmla="*/ 0 h 28"/>
                <a:gd name="T40" fmla="*/ 0 w 38"/>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8">
                  <a:moveTo>
                    <a:pt x="0" y="0"/>
                  </a:moveTo>
                  <a:lnTo>
                    <a:pt x="0" y="0"/>
                  </a:lnTo>
                  <a:lnTo>
                    <a:pt x="3" y="2"/>
                  </a:lnTo>
                  <a:lnTo>
                    <a:pt x="8" y="6"/>
                  </a:lnTo>
                  <a:lnTo>
                    <a:pt x="13" y="10"/>
                  </a:lnTo>
                  <a:lnTo>
                    <a:pt x="19" y="14"/>
                  </a:lnTo>
                  <a:lnTo>
                    <a:pt x="25" y="18"/>
                  </a:lnTo>
                  <a:lnTo>
                    <a:pt x="31" y="22"/>
                  </a:lnTo>
                  <a:lnTo>
                    <a:pt x="35" y="25"/>
                  </a:lnTo>
                  <a:lnTo>
                    <a:pt x="37" y="27"/>
                  </a:lnTo>
                  <a:lnTo>
                    <a:pt x="38" y="28"/>
                  </a:lnTo>
                  <a:lnTo>
                    <a:pt x="37" y="27"/>
                  </a:lnTo>
                  <a:lnTo>
                    <a:pt x="34" y="25"/>
                  </a:lnTo>
                  <a:lnTo>
                    <a:pt x="30" y="22"/>
                  </a:lnTo>
                  <a:lnTo>
                    <a:pt x="25" y="18"/>
                  </a:lnTo>
                  <a:lnTo>
                    <a:pt x="19" y="14"/>
                  </a:lnTo>
                  <a:lnTo>
                    <a:pt x="13" y="9"/>
                  </a:lnTo>
                  <a:lnTo>
                    <a:pt x="7" y="5"/>
                  </a:lnTo>
                  <a:lnTo>
                    <a:pt x="3" y="2"/>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60" name="Freeform 198"/>
            <p:cNvSpPr>
              <a:spLocks noChangeAspect="1"/>
            </p:cNvSpPr>
            <p:nvPr/>
          </p:nvSpPr>
          <p:spPr bwMode="auto">
            <a:xfrm rot="1144696" flipV="1">
              <a:off x="1441" y="1639"/>
              <a:ext cx="15" cy="12"/>
            </a:xfrm>
            <a:custGeom>
              <a:avLst/>
              <a:gdLst>
                <a:gd name="T0" fmla="*/ 0 w 27"/>
                <a:gd name="T1" fmla="*/ 0 h 21"/>
                <a:gd name="T2" fmla="*/ 1 w 27"/>
                <a:gd name="T3" fmla="*/ 1 h 21"/>
                <a:gd name="T4" fmla="*/ 1 w 27"/>
                <a:gd name="T5" fmla="*/ 1 h 21"/>
                <a:gd name="T6" fmla="*/ 1 w 27"/>
                <a:gd name="T7" fmla="*/ 1 h 21"/>
                <a:gd name="T8" fmla="*/ 1 w 27"/>
                <a:gd name="T9" fmla="*/ 1 h 21"/>
                <a:gd name="T10" fmla="*/ 1 w 27"/>
                <a:gd name="T11" fmla="*/ 1 h 21"/>
                <a:gd name="T12" fmla="*/ 1 w 27"/>
                <a:gd name="T13" fmla="*/ 1 h 21"/>
                <a:gd name="T14" fmla="*/ 1 w 27"/>
                <a:gd name="T15" fmla="*/ 1 h 21"/>
                <a:gd name="T16" fmla="*/ 1 w 27"/>
                <a:gd name="T17" fmla="*/ 1 h 21"/>
                <a:gd name="T18" fmla="*/ 1 w 27"/>
                <a:gd name="T19" fmla="*/ 1 h 21"/>
                <a:gd name="T20" fmla="*/ 1 w 27"/>
                <a:gd name="T21" fmla="*/ 1 h 21"/>
                <a:gd name="T22" fmla="*/ 1 w 27"/>
                <a:gd name="T23" fmla="*/ 1 h 21"/>
                <a:gd name="T24" fmla="*/ 1 w 27"/>
                <a:gd name="T25" fmla="*/ 1 h 21"/>
                <a:gd name="T26" fmla="*/ 1 w 27"/>
                <a:gd name="T27" fmla="*/ 1 h 21"/>
                <a:gd name="T28" fmla="*/ 1 w 27"/>
                <a:gd name="T29" fmla="*/ 1 h 21"/>
                <a:gd name="T30" fmla="*/ 1 w 27"/>
                <a:gd name="T31" fmla="*/ 1 h 21"/>
                <a:gd name="T32" fmla="*/ 1 w 27"/>
                <a:gd name="T33" fmla="*/ 1 h 21"/>
                <a:gd name="T34" fmla="*/ 1 w 27"/>
                <a:gd name="T35" fmla="*/ 1 h 21"/>
                <a:gd name="T36" fmla="*/ 1 w 27"/>
                <a:gd name="T37" fmla="*/ 1 h 21"/>
                <a:gd name="T38" fmla="*/ 1 w 27"/>
                <a:gd name="T39" fmla="*/ 1 h 21"/>
                <a:gd name="T40" fmla="*/ 0 w 27"/>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 h="21">
                  <a:moveTo>
                    <a:pt x="0" y="0"/>
                  </a:moveTo>
                  <a:lnTo>
                    <a:pt x="1" y="1"/>
                  </a:lnTo>
                  <a:lnTo>
                    <a:pt x="3" y="2"/>
                  </a:lnTo>
                  <a:lnTo>
                    <a:pt x="6" y="5"/>
                  </a:lnTo>
                  <a:lnTo>
                    <a:pt x="10" y="8"/>
                  </a:lnTo>
                  <a:lnTo>
                    <a:pt x="14" y="11"/>
                  </a:lnTo>
                  <a:lnTo>
                    <a:pt x="18" y="14"/>
                  </a:lnTo>
                  <a:lnTo>
                    <a:pt x="22" y="17"/>
                  </a:lnTo>
                  <a:lnTo>
                    <a:pt x="25" y="19"/>
                  </a:lnTo>
                  <a:lnTo>
                    <a:pt x="26" y="20"/>
                  </a:lnTo>
                  <a:lnTo>
                    <a:pt x="27" y="21"/>
                  </a:lnTo>
                  <a:lnTo>
                    <a:pt x="26" y="20"/>
                  </a:lnTo>
                  <a:lnTo>
                    <a:pt x="24" y="19"/>
                  </a:lnTo>
                  <a:lnTo>
                    <a:pt x="21" y="16"/>
                  </a:lnTo>
                  <a:lnTo>
                    <a:pt x="17" y="14"/>
                  </a:lnTo>
                  <a:lnTo>
                    <a:pt x="13" y="10"/>
                  </a:lnTo>
                  <a:lnTo>
                    <a:pt x="9" y="7"/>
                  </a:lnTo>
                  <a:lnTo>
                    <a:pt x="5" y="5"/>
                  </a:lnTo>
                  <a:lnTo>
                    <a:pt x="2" y="2"/>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61" name="Freeform 199"/>
            <p:cNvSpPr>
              <a:spLocks noChangeAspect="1"/>
            </p:cNvSpPr>
            <p:nvPr/>
          </p:nvSpPr>
          <p:spPr bwMode="auto">
            <a:xfrm rot="1144696" flipV="1">
              <a:off x="1436" y="1634"/>
              <a:ext cx="6" cy="5"/>
            </a:xfrm>
            <a:custGeom>
              <a:avLst/>
              <a:gdLst>
                <a:gd name="T0" fmla="*/ 0 w 10"/>
                <a:gd name="T1" fmla="*/ 0 h 8"/>
                <a:gd name="T2" fmla="*/ 0 w 10"/>
                <a:gd name="T3" fmla="*/ 1 h 8"/>
                <a:gd name="T4" fmla="*/ 1 w 10"/>
                <a:gd name="T5" fmla="*/ 1 h 8"/>
                <a:gd name="T6" fmla="*/ 1 w 10"/>
                <a:gd name="T7" fmla="*/ 1 h 8"/>
                <a:gd name="T8" fmla="*/ 1 w 10"/>
                <a:gd name="T9" fmla="*/ 1 h 8"/>
                <a:gd name="T10" fmla="*/ 1 w 10"/>
                <a:gd name="T11" fmla="*/ 1 h 8"/>
                <a:gd name="T12" fmla="*/ 1 w 10"/>
                <a:gd name="T13" fmla="*/ 1 h 8"/>
                <a:gd name="T14" fmla="*/ 1 w 10"/>
                <a:gd name="T15" fmla="*/ 1 h 8"/>
                <a:gd name="T16" fmla="*/ 1 w 10"/>
                <a:gd name="T17" fmla="*/ 1 h 8"/>
                <a:gd name="T18" fmla="*/ 1 w 10"/>
                <a:gd name="T19" fmla="*/ 1 h 8"/>
                <a:gd name="T20" fmla="*/ 1 w 10"/>
                <a:gd name="T21" fmla="*/ 1 h 8"/>
                <a:gd name="T22" fmla="*/ 1 w 10"/>
                <a:gd name="T23" fmla="*/ 1 h 8"/>
                <a:gd name="T24" fmla="*/ 1 w 10"/>
                <a:gd name="T25" fmla="*/ 1 h 8"/>
                <a:gd name="T26" fmla="*/ 1 w 10"/>
                <a:gd name="T27" fmla="*/ 1 h 8"/>
                <a:gd name="T28" fmla="*/ 1 w 10"/>
                <a:gd name="T29" fmla="*/ 1 h 8"/>
                <a:gd name="T30" fmla="*/ 1 w 10"/>
                <a:gd name="T31" fmla="*/ 1 h 8"/>
                <a:gd name="T32" fmla="*/ 1 w 10"/>
                <a:gd name="T33" fmla="*/ 1 h 8"/>
                <a:gd name="T34" fmla="*/ 1 w 10"/>
                <a:gd name="T35" fmla="*/ 1 h 8"/>
                <a:gd name="T36" fmla="*/ 1 w 10"/>
                <a:gd name="T37" fmla="*/ 1 h 8"/>
                <a:gd name="T38" fmla="*/ 0 w 10"/>
                <a:gd name="T39" fmla="*/ 1 h 8"/>
                <a:gd name="T40" fmla="*/ 0 w 10"/>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8">
                  <a:moveTo>
                    <a:pt x="0" y="0"/>
                  </a:moveTo>
                  <a:lnTo>
                    <a:pt x="0" y="1"/>
                  </a:lnTo>
                  <a:lnTo>
                    <a:pt x="1" y="1"/>
                  </a:lnTo>
                  <a:lnTo>
                    <a:pt x="2" y="2"/>
                  </a:lnTo>
                  <a:lnTo>
                    <a:pt x="4" y="3"/>
                  </a:lnTo>
                  <a:lnTo>
                    <a:pt x="5" y="4"/>
                  </a:lnTo>
                  <a:lnTo>
                    <a:pt x="7" y="5"/>
                  </a:lnTo>
                  <a:lnTo>
                    <a:pt x="8" y="7"/>
                  </a:lnTo>
                  <a:lnTo>
                    <a:pt x="9" y="7"/>
                  </a:lnTo>
                  <a:lnTo>
                    <a:pt x="10" y="8"/>
                  </a:lnTo>
                  <a:lnTo>
                    <a:pt x="9" y="7"/>
                  </a:lnTo>
                  <a:lnTo>
                    <a:pt x="8" y="6"/>
                  </a:lnTo>
                  <a:lnTo>
                    <a:pt x="7" y="5"/>
                  </a:lnTo>
                  <a:lnTo>
                    <a:pt x="5" y="4"/>
                  </a:lnTo>
                  <a:lnTo>
                    <a:pt x="4" y="3"/>
                  </a:lnTo>
                  <a:lnTo>
                    <a:pt x="2" y="2"/>
                  </a:lnTo>
                  <a:lnTo>
                    <a:pt x="1" y="1"/>
                  </a:lnTo>
                  <a:lnTo>
                    <a:pt x="0"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62" name="Freeform 200"/>
            <p:cNvSpPr>
              <a:spLocks noChangeAspect="1"/>
            </p:cNvSpPr>
            <p:nvPr/>
          </p:nvSpPr>
          <p:spPr bwMode="auto">
            <a:xfrm rot="1144696" flipV="1">
              <a:off x="1417" y="1653"/>
              <a:ext cx="128" cy="134"/>
            </a:xfrm>
            <a:custGeom>
              <a:avLst/>
              <a:gdLst>
                <a:gd name="T0" fmla="*/ 8 w 222"/>
                <a:gd name="T1" fmla="*/ 0 h 233"/>
                <a:gd name="T2" fmla="*/ 7 w 222"/>
                <a:gd name="T3" fmla="*/ 2 h 233"/>
                <a:gd name="T4" fmla="*/ 4 w 222"/>
                <a:gd name="T5" fmla="*/ 6 h 233"/>
                <a:gd name="T6" fmla="*/ 2 w 222"/>
                <a:gd name="T7" fmla="*/ 7 h 233"/>
                <a:gd name="T8" fmla="*/ 1 w 222"/>
                <a:gd name="T9" fmla="*/ 8 h 233"/>
                <a:gd name="T10" fmla="*/ 0 w 222"/>
                <a:gd name="T11" fmla="*/ 8 h 2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233">
                  <a:moveTo>
                    <a:pt x="222" y="0"/>
                  </a:moveTo>
                  <a:lnTo>
                    <a:pt x="178" y="65"/>
                  </a:lnTo>
                  <a:lnTo>
                    <a:pt x="111" y="153"/>
                  </a:lnTo>
                  <a:lnTo>
                    <a:pt x="61" y="209"/>
                  </a:lnTo>
                  <a:lnTo>
                    <a:pt x="28" y="231"/>
                  </a:lnTo>
                  <a:lnTo>
                    <a:pt x="0" y="233"/>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63" name="Freeform 201"/>
            <p:cNvSpPr>
              <a:spLocks noChangeAspect="1"/>
            </p:cNvSpPr>
            <p:nvPr/>
          </p:nvSpPr>
          <p:spPr bwMode="auto">
            <a:xfrm rot="1144696" flipV="1">
              <a:off x="1410" y="1651"/>
              <a:ext cx="101" cy="139"/>
            </a:xfrm>
            <a:custGeom>
              <a:avLst/>
              <a:gdLst>
                <a:gd name="T0" fmla="*/ 7 w 174"/>
                <a:gd name="T1" fmla="*/ 0 h 241"/>
                <a:gd name="T2" fmla="*/ 5 w 174"/>
                <a:gd name="T3" fmla="*/ 2 h 241"/>
                <a:gd name="T4" fmla="*/ 3 w 174"/>
                <a:gd name="T5" fmla="*/ 5 h 241"/>
                <a:gd name="T6" fmla="*/ 1 w 174"/>
                <a:gd name="T7" fmla="*/ 7 h 241"/>
                <a:gd name="T8" fmla="*/ 1 w 174"/>
                <a:gd name="T9" fmla="*/ 8 h 241"/>
                <a:gd name="T10" fmla="*/ 0 w 174"/>
                <a:gd name="T11" fmla="*/ 9 h 2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 h="241">
                  <a:moveTo>
                    <a:pt x="174" y="0"/>
                  </a:moveTo>
                  <a:lnTo>
                    <a:pt x="140" y="48"/>
                  </a:lnTo>
                  <a:lnTo>
                    <a:pt x="75" y="137"/>
                  </a:lnTo>
                  <a:lnTo>
                    <a:pt x="33" y="197"/>
                  </a:lnTo>
                  <a:lnTo>
                    <a:pt x="11" y="226"/>
                  </a:lnTo>
                  <a:lnTo>
                    <a:pt x="0" y="241"/>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64" name="Freeform 202"/>
            <p:cNvSpPr>
              <a:spLocks noChangeAspect="1"/>
            </p:cNvSpPr>
            <p:nvPr/>
          </p:nvSpPr>
          <p:spPr bwMode="auto">
            <a:xfrm rot="1144696" flipV="1">
              <a:off x="1480" y="1810"/>
              <a:ext cx="30" cy="18"/>
            </a:xfrm>
            <a:custGeom>
              <a:avLst/>
              <a:gdLst>
                <a:gd name="T0" fmla="*/ 0 w 53"/>
                <a:gd name="T1" fmla="*/ 0 h 32"/>
                <a:gd name="T2" fmla="*/ 1 w 53"/>
                <a:gd name="T3" fmla="*/ 1 h 32"/>
                <a:gd name="T4" fmla="*/ 1 w 53"/>
                <a:gd name="T5" fmla="*/ 1 h 32"/>
                <a:gd name="T6" fmla="*/ 1 w 53"/>
                <a:gd name="T7" fmla="*/ 1 h 32"/>
                <a:gd name="T8" fmla="*/ 1 w 53"/>
                <a:gd name="T9" fmla="*/ 1 h 32"/>
                <a:gd name="T10" fmla="*/ 1 w 53"/>
                <a:gd name="T11" fmla="*/ 1 h 32"/>
                <a:gd name="T12" fmla="*/ 1 w 53"/>
                <a:gd name="T13" fmla="*/ 1 h 32"/>
                <a:gd name="T14" fmla="*/ 2 w 53"/>
                <a:gd name="T15" fmla="*/ 1 h 32"/>
                <a:gd name="T16" fmla="*/ 2 w 53"/>
                <a:gd name="T17" fmla="*/ 1 h 32"/>
                <a:gd name="T18" fmla="*/ 2 w 53"/>
                <a:gd name="T19" fmla="*/ 1 h 32"/>
                <a:gd name="T20" fmla="*/ 2 w 53"/>
                <a:gd name="T21" fmla="*/ 1 h 32"/>
                <a:gd name="T22" fmla="*/ 2 w 53"/>
                <a:gd name="T23" fmla="*/ 1 h 32"/>
                <a:gd name="T24" fmla="*/ 2 w 53"/>
                <a:gd name="T25" fmla="*/ 1 h 32"/>
                <a:gd name="T26" fmla="*/ 1 w 53"/>
                <a:gd name="T27" fmla="*/ 1 h 32"/>
                <a:gd name="T28" fmla="*/ 1 w 53"/>
                <a:gd name="T29" fmla="*/ 1 h 32"/>
                <a:gd name="T30" fmla="*/ 1 w 53"/>
                <a:gd name="T31" fmla="*/ 1 h 32"/>
                <a:gd name="T32" fmla="*/ 1 w 53"/>
                <a:gd name="T33" fmla="*/ 1 h 32"/>
                <a:gd name="T34" fmla="*/ 1 w 53"/>
                <a:gd name="T35" fmla="*/ 1 h 32"/>
                <a:gd name="T36" fmla="*/ 1 w 53"/>
                <a:gd name="T37" fmla="*/ 1 h 32"/>
                <a:gd name="T38" fmla="*/ 1 w 53"/>
                <a:gd name="T39" fmla="*/ 1 h 32"/>
                <a:gd name="T40" fmla="*/ 0 w 5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 h="32">
                  <a:moveTo>
                    <a:pt x="0" y="0"/>
                  </a:moveTo>
                  <a:lnTo>
                    <a:pt x="2" y="1"/>
                  </a:lnTo>
                  <a:lnTo>
                    <a:pt x="6" y="2"/>
                  </a:lnTo>
                  <a:lnTo>
                    <a:pt x="12" y="5"/>
                  </a:lnTo>
                  <a:lnTo>
                    <a:pt x="20" y="8"/>
                  </a:lnTo>
                  <a:lnTo>
                    <a:pt x="28" y="12"/>
                  </a:lnTo>
                  <a:lnTo>
                    <a:pt x="37" y="17"/>
                  </a:lnTo>
                  <a:lnTo>
                    <a:pt x="44" y="22"/>
                  </a:lnTo>
                  <a:lnTo>
                    <a:pt x="49" y="26"/>
                  </a:lnTo>
                  <a:lnTo>
                    <a:pt x="52" y="29"/>
                  </a:lnTo>
                  <a:lnTo>
                    <a:pt x="53" y="31"/>
                  </a:lnTo>
                  <a:lnTo>
                    <a:pt x="50" y="32"/>
                  </a:lnTo>
                  <a:lnTo>
                    <a:pt x="45" y="31"/>
                  </a:lnTo>
                  <a:lnTo>
                    <a:pt x="38" y="30"/>
                  </a:lnTo>
                  <a:lnTo>
                    <a:pt x="30" y="26"/>
                  </a:lnTo>
                  <a:lnTo>
                    <a:pt x="22" y="22"/>
                  </a:lnTo>
                  <a:lnTo>
                    <a:pt x="14" y="16"/>
                  </a:lnTo>
                  <a:lnTo>
                    <a:pt x="8" y="10"/>
                  </a:lnTo>
                  <a:lnTo>
                    <a:pt x="4" y="5"/>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65" name="Freeform 203"/>
            <p:cNvSpPr>
              <a:spLocks noChangeAspect="1"/>
            </p:cNvSpPr>
            <p:nvPr/>
          </p:nvSpPr>
          <p:spPr bwMode="auto">
            <a:xfrm rot="1144696" flipV="1">
              <a:off x="1463" y="1780"/>
              <a:ext cx="19" cy="27"/>
            </a:xfrm>
            <a:custGeom>
              <a:avLst/>
              <a:gdLst>
                <a:gd name="T0" fmla="*/ 0 w 32"/>
                <a:gd name="T1" fmla="*/ 0 h 47"/>
                <a:gd name="T2" fmla="*/ 1 w 32"/>
                <a:gd name="T3" fmla="*/ 1 h 47"/>
                <a:gd name="T4" fmla="*/ 1 w 32"/>
                <a:gd name="T5" fmla="*/ 1 h 47"/>
                <a:gd name="T6" fmla="*/ 1 w 32"/>
                <a:gd name="T7" fmla="*/ 1 h 47"/>
                <a:gd name="T8" fmla="*/ 1 w 32"/>
                <a:gd name="T9" fmla="*/ 1 h 47"/>
                <a:gd name="T10" fmla="*/ 1 w 32"/>
                <a:gd name="T11" fmla="*/ 1 h 47"/>
                <a:gd name="T12" fmla="*/ 1 w 32"/>
                <a:gd name="T13" fmla="*/ 1 h 47"/>
                <a:gd name="T14" fmla="*/ 1 w 32"/>
                <a:gd name="T15" fmla="*/ 1 h 47"/>
                <a:gd name="T16" fmla="*/ 1 w 32"/>
                <a:gd name="T17" fmla="*/ 2 h 47"/>
                <a:gd name="T18" fmla="*/ 1 w 32"/>
                <a:gd name="T19" fmla="*/ 2 h 47"/>
                <a:gd name="T20" fmla="*/ 1 w 32"/>
                <a:gd name="T21" fmla="*/ 2 h 47"/>
                <a:gd name="T22" fmla="*/ 1 w 32"/>
                <a:gd name="T23" fmla="*/ 2 h 47"/>
                <a:gd name="T24" fmla="*/ 1 w 32"/>
                <a:gd name="T25" fmla="*/ 2 h 47"/>
                <a:gd name="T26" fmla="*/ 1 w 32"/>
                <a:gd name="T27" fmla="*/ 1 h 47"/>
                <a:gd name="T28" fmla="*/ 1 w 32"/>
                <a:gd name="T29" fmla="*/ 1 h 47"/>
                <a:gd name="T30" fmla="*/ 1 w 32"/>
                <a:gd name="T31" fmla="*/ 1 h 47"/>
                <a:gd name="T32" fmla="*/ 1 w 32"/>
                <a:gd name="T33" fmla="*/ 1 h 47"/>
                <a:gd name="T34" fmla="*/ 1 w 32"/>
                <a:gd name="T35" fmla="*/ 1 h 47"/>
                <a:gd name="T36" fmla="*/ 1 w 32"/>
                <a:gd name="T37" fmla="*/ 1 h 47"/>
                <a:gd name="T38" fmla="*/ 0 w 32"/>
                <a:gd name="T39" fmla="*/ 1 h 47"/>
                <a:gd name="T40" fmla="*/ 0 w 32"/>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 h="47">
                  <a:moveTo>
                    <a:pt x="0" y="0"/>
                  </a:moveTo>
                  <a:lnTo>
                    <a:pt x="1" y="1"/>
                  </a:lnTo>
                  <a:lnTo>
                    <a:pt x="3" y="4"/>
                  </a:lnTo>
                  <a:lnTo>
                    <a:pt x="8" y="8"/>
                  </a:lnTo>
                  <a:lnTo>
                    <a:pt x="13" y="14"/>
                  </a:lnTo>
                  <a:lnTo>
                    <a:pt x="18" y="21"/>
                  </a:lnTo>
                  <a:lnTo>
                    <a:pt x="23" y="29"/>
                  </a:lnTo>
                  <a:lnTo>
                    <a:pt x="27" y="36"/>
                  </a:lnTo>
                  <a:lnTo>
                    <a:pt x="30" y="41"/>
                  </a:lnTo>
                  <a:lnTo>
                    <a:pt x="32" y="45"/>
                  </a:lnTo>
                  <a:lnTo>
                    <a:pt x="32" y="47"/>
                  </a:lnTo>
                  <a:lnTo>
                    <a:pt x="30" y="46"/>
                  </a:lnTo>
                  <a:lnTo>
                    <a:pt x="27" y="43"/>
                  </a:lnTo>
                  <a:lnTo>
                    <a:pt x="23" y="39"/>
                  </a:lnTo>
                  <a:lnTo>
                    <a:pt x="18" y="33"/>
                  </a:lnTo>
                  <a:lnTo>
                    <a:pt x="13" y="25"/>
                  </a:lnTo>
                  <a:lnTo>
                    <a:pt x="9" y="18"/>
                  </a:lnTo>
                  <a:lnTo>
                    <a:pt x="5" y="11"/>
                  </a:lnTo>
                  <a:lnTo>
                    <a:pt x="2" y="5"/>
                  </a:lnTo>
                  <a:lnTo>
                    <a:pt x="0"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66" name="Freeform 204"/>
            <p:cNvSpPr>
              <a:spLocks noChangeAspect="1"/>
            </p:cNvSpPr>
            <p:nvPr/>
          </p:nvSpPr>
          <p:spPr bwMode="auto">
            <a:xfrm rot="1144696" flipV="1">
              <a:off x="1432" y="1742"/>
              <a:ext cx="13" cy="30"/>
            </a:xfrm>
            <a:custGeom>
              <a:avLst/>
              <a:gdLst>
                <a:gd name="T0" fmla="*/ 0 w 22"/>
                <a:gd name="T1" fmla="*/ 0 h 52"/>
                <a:gd name="T2" fmla="*/ 1 w 22"/>
                <a:gd name="T3" fmla="*/ 1 h 52"/>
                <a:gd name="T4" fmla="*/ 1 w 22"/>
                <a:gd name="T5" fmla="*/ 1 h 52"/>
                <a:gd name="T6" fmla="*/ 1 w 22"/>
                <a:gd name="T7" fmla="*/ 1 h 52"/>
                <a:gd name="T8" fmla="*/ 1 w 22"/>
                <a:gd name="T9" fmla="*/ 1 h 52"/>
                <a:gd name="T10" fmla="*/ 1 w 22"/>
                <a:gd name="T11" fmla="*/ 1 h 52"/>
                <a:gd name="T12" fmla="*/ 1 w 22"/>
                <a:gd name="T13" fmla="*/ 1 h 52"/>
                <a:gd name="T14" fmla="*/ 1 w 22"/>
                <a:gd name="T15" fmla="*/ 2 h 52"/>
                <a:gd name="T16" fmla="*/ 1 w 22"/>
                <a:gd name="T17" fmla="*/ 2 h 52"/>
                <a:gd name="T18" fmla="*/ 1 w 22"/>
                <a:gd name="T19" fmla="*/ 2 h 52"/>
                <a:gd name="T20" fmla="*/ 1 w 22"/>
                <a:gd name="T21" fmla="*/ 2 h 52"/>
                <a:gd name="T22" fmla="*/ 1 w 22"/>
                <a:gd name="T23" fmla="*/ 2 h 52"/>
                <a:gd name="T24" fmla="*/ 1 w 22"/>
                <a:gd name="T25" fmla="*/ 2 h 52"/>
                <a:gd name="T26" fmla="*/ 1 w 22"/>
                <a:gd name="T27" fmla="*/ 2 h 52"/>
                <a:gd name="T28" fmla="*/ 1 w 22"/>
                <a:gd name="T29" fmla="*/ 1 h 52"/>
                <a:gd name="T30" fmla="*/ 1 w 22"/>
                <a:gd name="T31" fmla="*/ 1 h 52"/>
                <a:gd name="T32" fmla="*/ 1 w 22"/>
                <a:gd name="T33" fmla="*/ 1 h 52"/>
                <a:gd name="T34" fmla="*/ 1 w 22"/>
                <a:gd name="T35" fmla="*/ 1 h 52"/>
                <a:gd name="T36" fmla="*/ 1 w 22"/>
                <a:gd name="T37" fmla="*/ 1 h 52"/>
                <a:gd name="T38" fmla="*/ 1 w 22"/>
                <a:gd name="T39" fmla="*/ 1 h 52"/>
                <a:gd name="T40" fmla="*/ 0 w 22"/>
                <a:gd name="T41" fmla="*/ 0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52">
                  <a:moveTo>
                    <a:pt x="0" y="0"/>
                  </a:moveTo>
                  <a:lnTo>
                    <a:pt x="1" y="1"/>
                  </a:lnTo>
                  <a:lnTo>
                    <a:pt x="3" y="5"/>
                  </a:lnTo>
                  <a:lnTo>
                    <a:pt x="6" y="11"/>
                  </a:lnTo>
                  <a:lnTo>
                    <a:pt x="9" y="18"/>
                  </a:lnTo>
                  <a:lnTo>
                    <a:pt x="13" y="26"/>
                  </a:lnTo>
                  <a:lnTo>
                    <a:pt x="16" y="34"/>
                  </a:lnTo>
                  <a:lnTo>
                    <a:pt x="19" y="41"/>
                  </a:lnTo>
                  <a:lnTo>
                    <a:pt x="21" y="47"/>
                  </a:lnTo>
                  <a:lnTo>
                    <a:pt x="22" y="51"/>
                  </a:lnTo>
                  <a:lnTo>
                    <a:pt x="22" y="52"/>
                  </a:lnTo>
                  <a:lnTo>
                    <a:pt x="21" y="51"/>
                  </a:lnTo>
                  <a:lnTo>
                    <a:pt x="20" y="47"/>
                  </a:lnTo>
                  <a:lnTo>
                    <a:pt x="17" y="42"/>
                  </a:lnTo>
                  <a:lnTo>
                    <a:pt x="14" y="34"/>
                  </a:lnTo>
                  <a:lnTo>
                    <a:pt x="10" y="26"/>
                  </a:lnTo>
                  <a:lnTo>
                    <a:pt x="7" y="18"/>
                  </a:lnTo>
                  <a:lnTo>
                    <a:pt x="4" y="11"/>
                  </a:lnTo>
                  <a:lnTo>
                    <a:pt x="2" y="5"/>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67" name="Freeform 205"/>
            <p:cNvSpPr>
              <a:spLocks noChangeAspect="1"/>
            </p:cNvSpPr>
            <p:nvPr/>
          </p:nvSpPr>
          <p:spPr bwMode="auto">
            <a:xfrm rot="1144696" flipV="1">
              <a:off x="1410" y="1721"/>
              <a:ext cx="9" cy="28"/>
            </a:xfrm>
            <a:custGeom>
              <a:avLst/>
              <a:gdLst>
                <a:gd name="T0" fmla="*/ 0 w 15"/>
                <a:gd name="T1" fmla="*/ 0 h 48"/>
                <a:gd name="T2" fmla="*/ 1 w 15"/>
                <a:gd name="T3" fmla="*/ 1 h 48"/>
                <a:gd name="T4" fmla="*/ 1 w 15"/>
                <a:gd name="T5" fmla="*/ 1 h 48"/>
                <a:gd name="T6" fmla="*/ 1 w 15"/>
                <a:gd name="T7" fmla="*/ 1 h 48"/>
                <a:gd name="T8" fmla="*/ 1 w 15"/>
                <a:gd name="T9" fmla="*/ 1 h 48"/>
                <a:gd name="T10" fmla="*/ 1 w 15"/>
                <a:gd name="T11" fmla="*/ 1 h 48"/>
                <a:gd name="T12" fmla="*/ 1 w 15"/>
                <a:gd name="T13" fmla="*/ 1 h 48"/>
                <a:gd name="T14" fmla="*/ 1 w 15"/>
                <a:gd name="T15" fmla="*/ 2 h 48"/>
                <a:gd name="T16" fmla="*/ 1 w 15"/>
                <a:gd name="T17" fmla="*/ 2 h 48"/>
                <a:gd name="T18" fmla="*/ 1 w 15"/>
                <a:gd name="T19" fmla="*/ 2 h 48"/>
                <a:gd name="T20" fmla="*/ 1 w 15"/>
                <a:gd name="T21" fmla="*/ 2 h 48"/>
                <a:gd name="T22" fmla="*/ 1 w 15"/>
                <a:gd name="T23" fmla="*/ 2 h 48"/>
                <a:gd name="T24" fmla="*/ 1 w 15"/>
                <a:gd name="T25" fmla="*/ 2 h 48"/>
                <a:gd name="T26" fmla="*/ 1 w 15"/>
                <a:gd name="T27" fmla="*/ 2 h 48"/>
                <a:gd name="T28" fmla="*/ 1 w 15"/>
                <a:gd name="T29" fmla="*/ 1 h 48"/>
                <a:gd name="T30" fmla="*/ 1 w 15"/>
                <a:gd name="T31" fmla="*/ 1 h 48"/>
                <a:gd name="T32" fmla="*/ 1 w 15"/>
                <a:gd name="T33" fmla="*/ 1 h 48"/>
                <a:gd name="T34" fmla="*/ 1 w 15"/>
                <a:gd name="T35" fmla="*/ 1 h 48"/>
                <a:gd name="T36" fmla="*/ 1 w 15"/>
                <a:gd name="T37" fmla="*/ 1 h 48"/>
                <a:gd name="T38" fmla="*/ 1 w 15"/>
                <a:gd name="T39" fmla="*/ 1 h 48"/>
                <a:gd name="T40" fmla="*/ 0 w 15"/>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 h="48">
                  <a:moveTo>
                    <a:pt x="0" y="0"/>
                  </a:moveTo>
                  <a:lnTo>
                    <a:pt x="1" y="1"/>
                  </a:lnTo>
                  <a:lnTo>
                    <a:pt x="2" y="5"/>
                  </a:lnTo>
                  <a:lnTo>
                    <a:pt x="4" y="10"/>
                  </a:lnTo>
                  <a:lnTo>
                    <a:pt x="6" y="17"/>
                  </a:lnTo>
                  <a:lnTo>
                    <a:pt x="8" y="24"/>
                  </a:lnTo>
                  <a:lnTo>
                    <a:pt x="11" y="32"/>
                  </a:lnTo>
                  <a:lnTo>
                    <a:pt x="13" y="38"/>
                  </a:lnTo>
                  <a:lnTo>
                    <a:pt x="14" y="44"/>
                  </a:lnTo>
                  <a:lnTo>
                    <a:pt x="15" y="47"/>
                  </a:lnTo>
                  <a:lnTo>
                    <a:pt x="15" y="48"/>
                  </a:lnTo>
                  <a:lnTo>
                    <a:pt x="15" y="47"/>
                  </a:lnTo>
                  <a:lnTo>
                    <a:pt x="14" y="44"/>
                  </a:lnTo>
                  <a:lnTo>
                    <a:pt x="12" y="38"/>
                  </a:lnTo>
                  <a:lnTo>
                    <a:pt x="10" y="32"/>
                  </a:lnTo>
                  <a:lnTo>
                    <a:pt x="7" y="24"/>
                  </a:lnTo>
                  <a:lnTo>
                    <a:pt x="5" y="17"/>
                  </a:lnTo>
                  <a:lnTo>
                    <a:pt x="3" y="10"/>
                  </a:lnTo>
                  <a:lnTo>
                    <a:pt x="2" y="5"/>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68" name="Freeform 206"/>
            <p:cNvSpPr>
              <a:spLocks noChangeAspect="1"/>
            </p:cNvSpPr>
            <p:nvPr/>
          </p:nvSpPr>
          <p:spPr bwMode="auto">
            <a:xfrm rot="1144696" flipV="1">
              <a:off x="1397" y="1717"/>
              <a:ext cx="6" cy="19"/>
            </a:xfrm>
            <a:custGeom>
              <a:avLst/>
              <a:gdLst>
                <a:gd name="T0" fmla="*/ 0 w 10"/>
                <a:gd name="T1" fmla="*/ 0 h 34"/>
                <a:gd name="T2" fmla="*/ 1 w 10"/>
                <a:gd name="T3" fmla="*/ 1 h 34"/>
                <a:gd name="T4" fmla="*/ 1 w 10"/>
                <a:gd name="T5" fmla="*/ 1 h 34"/>
                <a:gd name="T6" fmla="*/ 1 w 10"/>
                <a:gd name="T7" fmla="*/ 1 h 34"/>
                <a:gd name="T8" fmla="*/ 1 w 10"/>
                <a:gd name="T9" fmla="*/ 1 h 34"/>
                <a:gd name="T10" fmla="*/ 1 w 10"/>
                <a:gd name="T11" fmla="*/ 1 h 34"/>
                <a:gd name="T12" fmla="*/ 1 w 10"/>
                <a:gd name="T13" fmla="*/ 1 h 34"/>
                <a:gd name="T14" fmla="*/ 1 w 10"/>
                <a:gd name="T15" fmla="*/ 1 h 34"/>
                <a:gd name="T16" fmla="*/ 1 w 10"/>
                <a:gd name="T17" fmla="*/ 1 h 34"/>
                <a:gd name="T18" fmla="*/ 1 w 10"/>
                <a:gd name="T19" fmla="*/ 1 h 34"/>
                <a:gd name="T20" fmla="*/ 1 w 10"/>
                <a:gd name="T21" fmla="*/ 1 h 34"/>
                <a:gd name="T22" fmla="*/ 1 w 10"/>
                <a:gd name="T23" fmla="*/ 1 h 34"/>
                <a:gd name="T24" fmla="*/ 1 w 10"/>
                <a:gd name="T25" fmla="*/ 1 h 34"/>
                <a:gd name="T26" fmla="*/ 1 w 10"/>
                <a:gd name="T27" fmla="*/ 1 h 34"/>
                <a:gd name="T28" fmla="*/ 1 w 10"/>
                <a:gd name="T29" fmla="*/ 1 h 34"/>
                <a:gd name="T30" fmla="*/ 1 w 10"/>
                <a:gd name="T31" fmla="*/ 1 h 34"/>
                <a:gd name="T32" fmla="*/ 1 w 10"/>
                <a:gd name="T33" fmla="*/ 1 h 34"/>
                <a:gd name="T34" fmla="*/ 1 w 10"/>
                <a:gd name="T35" fmla="*/ 1 h 34"/>
                <a:gd name="T36" fmla="*/ 1 w 10"/>
                <a:gd name="T37" fmla="*/ 1 h 34"/>
                <a:gd name="T38" fmla="*/ 1 w 10"/>
                <a:gd name="T39" fmla="*/ 1 h 34"/>
                <a:gd name="T40" fmla="*/ 0 w 10"/>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34">
                  <a:moveTo>
                    <a:pt x="0" y="0"/>
                  </a:moveTo>
                  <a:lnTo>
                    <a:pt x="1" y="1"/>
                  </a:lnTo>
                  <a:lnTo>
                    <a:pt x="1" y="3"/>
                  </a:lnTo>
                  <a:lnTo>
                    <a:pt x="3" y="7"/>
                  </a:lnTo>
                  <a:lnTo>
                    <a:pt x="4" y="12"/>
                  </a:lnTo>
                  <a:lnTo>
                    <a:pt x="6" y="17"/>
                  </a:lnTo>
                  <a:lnTo>
                    <a:pt x="7" y="22"/>
                  </a:lnTo>
                  <a:lnTo>
                    <a:pt x="8" y="27"/>
                  </a:lnTo>
                  <a:lnTo>
                    <a:pt x="9" y="31"/>
                  </a:lnTo>
                  <a:lnTo>
                    <a:pt x="10" y="33"/>
                  </a:lnTo>
                  <a:lnTo>
                    <a:pt x="10" y="34"/>
                  </a:lnTo>
                  <a:lnTo>
                    <a:pt x="10" y="33"/>
                  </a:lnTo>
                  <a:lnTo>
                    <a:pt x="9" y="31"/>
                  </a:lnTo>
                  <a:lnTo>
                    <a:pt x="8" y="27"/>
                  </a:lnTo>
                  <a:lnTo>
                    <a:pt x="6" y="22"/>
                  </a:lnTo>
                  <a:lnTo>
                    <a:pt x="5" y="17"/>
                  </a:lnTo>
                  <a:lnTo>
                    <a:pt x="3" y="12"/>
                  </a:lnTo>
                  <a:lnTo>
                    <a:pt x="2" y="7"/>
                  </a:lnTo>
                  <a:lnTo>
                    <a:pt x="1" y="3"/>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69" name="Freeform 207"/>
            <p:cNvSpPr>
              <a:spLocks noChangeAspect="1"/>
            </p:cNvSpPr>
            <p:nvPr/>
          </p:nvSpPr>
          <p:spPr bwMode="auto">
            <a:xfrm rot="1144696" flipV="1">
              <a:off x="1390" y="1722"/>
              <a:ext cx="3" cy="8"/>
            </a:xfrm>
            <a:custGeom>
              <a:avLst/>
              <a:gdLst>
                <a:gd name="T0" fmla="*/ 0 w 4"/>
                <a:gd name="T1" fmla="*/ 0 h 13"/>
                <a:gd name="T2" fmla="*/ 1 w 4"/>
                <a:gd name="T3" fmla="*/ 0 h 13"/>
                <a:gd name="T4" fmla="*/ 1 w 4"/>
                <a:gd name="T5" fmla="*/ 1 h 13"/>
                <a:gd name="T6" fmla="*/ 1 w 4"/>
                <a:gd name="T7" fmla="*/ 1 h 13"/>
                <a:gd name="T8" fmla="*/ 2 w 4"/>
                <a:gd name="T9" fmla="*/ 1 h 13"/>
                <a:gd name="T10" fmla="*/ 2 w 4"/>
                <a:gd name="T11" fmla="*/ 1 h 13"/>
                <a:gd name="T12" fmla="*/ 2 w 4"/>
                <a:gd name="T13" fmla="*/ 1 h 13"/>
                <a:gd name="T14" fmla="*/ 2 w 4"/>
                <a:gd name="T15" fmla="*/ 1 h 13"/>
                <a:gd name="T16" fmla="*/ 2 w 4"/>
                <a:gd name="T17" fmla="*/ 1 h 13"/>
                <a:gd name="T18" fmla="*/ 2 w 4"/>
                <a:gd name="T19" fmla="*/ 1 h 13"/>
                <a:gd name="T20" fmla="*/ 2 w 4"/>
                <a:gd name="T21" fmla="*/ 1 h 13"/>
                <a:gd name="T22" fmla="*/ 2 w 4"/>
                <a:gd name="T23" fmla="*/ 1 h 13"/>
                <a:gd name="T24" fmla="*/ 2 w 4"/>
                <a:gd name="T25" fmla="*/ 1 h 13"/>
                <a:gd name="T26" fmla="*/ 2 w 4"/>
                <a:gd name="T27" fmla="*/ 1 h 13"/>
                <a:gd name="T28" fmla="*/ 2 w 4"/>
                <a:gd name="T29" fmla="*/ 1 h 13"/>
                <a:gd name="T30" fmla="*/ 2 w 4"/>
                <a:gd name="T31" fmla="*/ 1 h 13"/>
                <a:gd name="T32" fmla="*/ 2 w 4"/>
                <a:gd name="T33" fmla="*/ 1 h 13"/>
                <a:gd name="T34" fmla="*/ 1 w 4"/>
                <a:gd name="T35" fmla="*/ 1 h 13"/>
                <a:gd name="T36" fmla="*/ 1 w 4"/>
                <a:gd name="T37" fmla="*/ 1 h 13"/>
                <a:gd name="T38" fmla="*/ 1 w 4"/>
                <a:gd name="T39" fmla="*/ 0 h 13"/>
                <a:gd name="T40" fmla="*/ 0 w 4"/>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 h="13">
                  <a:moveTo>
                    <a:pt x="0" y="0"/>
                  </a:moveTo>
                  <a:lnTo>
                    <a:pt x="1" y="0"/>
                  </a:lnTo>
                  <a:lnTo>
                    <a:pt x="1" y="1"/>
                  </a:lnTo>
                  <a:lnTo>
                    <a:pt x="1" y="3"/>
                  </a:lnTo>
                  <a:lnTo>
                    <a:pt x="2" y="5"/>
                  </a:lnTo>
                  <a:lnTo>
                    <a:pt x="2" y="7"/>
                  </a:lnTo>
                  <a:lnTo>
                    <a:pt x="3" y="9"/>
                  </a:lnTo>
                  <a:lnTo>
                    <a:pt x="3" y="10"/>
                  </a:lnTo>
                  <a:lnTo>
                    <a:pt x="4" y="12"/>
                  </a:lnTo>
                  <a:lnTo>
                    <a:pt x="4" y="13"/>
                  </a:lnTo>
                  <a:lnTo>
                    <a:pt x="3" y="12"/>
                  </a:lnTo>
                  <a:lnTo>
                    <a:pt x="3" y="10"/>
                  </a:lnTo>
                  <a:lnTo>
                    <a:pt x="3" y="9"/>
                  </a:lnTo>
                  <a:lnTo>
                    <a:pt x="2" y="7"/>
                  </a:lnTo>
                  <a:lnTo>
                    <a:pt x="2" y="5"/>
                  </a:lnTo>
                  <a:lnTo>
                    <a:pt x="1" y="3"/>
                  </a:lnTo>
                  <a:lnTo>
                    <a:pt x="1" y="1"/>
                  </a:lnTo>
                  <a:lnTo>
                    <a:pt x="1"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0" name="Freeform 208"/>
            <p:cNvSpPr>
              <a:spLocks noChangeAspect="1"/>
            </p:cNvSpPr>
            <p:nvPr/>
          </p:nvSpPr>
          <p:spPr bwMode="auto">
            <a:xfrm rot="1144696" flipV="1">
              <a:off x="1384" y="1736"/>
              <a:ext cx="141" cy="58"/>
            </a:xfrm>
            <a:custGeom>
              <a:avLst/>
              <a:gdLst>
                <a:gd name="T0" fmla="*/ 9 w 246"/>
                <a:gd name="T1" fmla="*/ 0 h 101"/>
                <a:gd name="T2" fmla="*/ 6 w 246"/>
                <a:gd name="T3" fmla="*/ 1 h 101"/>
                <a:gd name="T4" fmla="*/ 3 w 246"/>
                <a:gd name="T5" fmla="*/ 3 h 101"/>
                <a:gd name="T6" fmla="*/ 2 w 246"/>
                <a:gd name="T7" fmla="*/ 3 h 101"/>
                <a:gd name="T8" fmla="*/ 1 w 246"/>
                <a:gd name="T9" fmla="*/ 3 h 101"/>
                <a:gd name="T10" fmla="*/ 0 w 246"/>
                <a:gd name="T11" fmla="*/ 3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6" h="101">
                  <a:moveTo>
                    <a:pt x="246" y="0"/>
                  </a:moveTo>
                  <a:lnTo>
                    <a:pt x="186" y="37"/>
                  </a:lnTo>
                  <a:lnTo>
                    <a:pt x="102" y="80"/>
                  </a:lnTo>
                  <a:lnTo>
                    <a:pt x="47" y="101"/>
                  </a:lnTo>
                  <a:lnTo>
                    <a:pt x="18" y="100"/>
                  </a:lnTo>
                  <a:lnTo>
                    <a:pt x="0" y="85"/>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1" name="Freeform 209"/>
            <p:cNvSpPr>
              <a:spLocks noChangeAspect="1"/>
            </p:cNvSpPr>
            <p:nvPr/>
          </p:nvSpPr>
          <p:spPr bwMode="auto">
            <a:xfrm rot="1144696" flipV="1">
              <a:off x="1376" y="1746"/>
              <a:ext cx="114" cy="59"/>
            </a:xfrm>
            <a:custGeom>
              <a:avLst/>
              <a:gdLst>
                <a:gd name="T0" fmla="*/ 8 w 197"/>
                <a:gd name="T1" fmla="*/ 0 h 103"/>
                <a:gd name="T2" fmla="*/ 6 w 197"/>
                <a:gd name="T3" fmla="*/ 1 h 103"/>
                <a:gd name="T4" fmla="*/ 3 w 197"/>
                <a:gd name="T5" fmla="*/ 2 h 103"/>
                <a:gd name="T6" fmla="*/ 1 w 197"/>
                <a:gd name="T7" fmla="*/ 3 h 103"/>
                <a:gd name="T8" fmla="*/ 1 w 197"/>
                <a:gd name="T9" fmla="*/ 3 h 103"/>
                <a:gd name="T10" fmla="*/ 0 w 197"/>
                <a:gd name="T11" fmla="*/ 3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7" h="103">
                  <a:moveTo>
                    <a:pt x="197" y="0"/>
                  </a:moveTo>
                  <a:lnTo>
                    <a:pt x="158" y="21"/>
                  </a:lnTo>
                  <a:lnTo>
                    <a:pt x="84" y="59"/>
                  </a:lnTo>
                  <a:lnTo>
                    <a:pt x="36" y="84"/>
                  </a:lnTo>
                  <a:lnTo>
                    <a:pt x="12" y="97"/>
                  </a:lnTo>
                  <a:lnTo>
                    <a:pt x="0" y="103"/>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2" name="Freeform 210"/>
            <p:cNvSpPr>
              <a:spLocks noChangeAspect="1"/>
            </p:cNvSpPr>
            <p:nvPr/>
          </p:nvSpPr>
          <p:spPr bwMode="auto">
            <a:xfrm rot="1144696" flipV="1">
              <a:off x="1486" y="1831"/>
              <a:ext cx="24" cy="25"/>
            </a:xfrm>
            <a:custGeom>
              <a:avLst/>
              <a:gdLst>
                <a:gd name="T0" fmla="*/ 0 w 41"/>
                <a:gd name="T1" fmla="*/ 0 h 44"/>
                <a:gd name="T2" fmla="*/ 1 w 41"/>
                <a:gd name="T3" fmla="*/ 1 h 44"/>
                <a:gd name="T4" fmla="*/ 1 w 41"/>
                <a:gd name="T5" fmla="*/ 1 h 44"/>
                <a:gd name="T6" fmla="*/ 1 w 41"/>
                <a:gd name="T7" fmla="*/ 1 h 44"/>
                <a:gd name="T8" fmla="*/ 1 w 41"/>
                <a:gd name="T9" fmla="*/ 1 h 44"/>
                <a:gd name="T10" fmla="*/ 1 w 41"/>
                <a:gd name="T11" fmla="*/ 1 h 44"/>
                <a:gd name="T12" fmla="*/ 1 w 41"/>
                <a:gd name="T13" fmla="*/ 1 h 44"/>
                <a:gd name="T14" fmla="*/ 1 w 41"/>
                <a:gd name="T15" fmla="*/ 1 h 44"/>
                <a:gd name="T16" fmla="*/ 2 w 41"/>
                <a:gd name="T17" fmla="*/ 1 h 44"/>
                <a:gd name="T18" fmla="*/ 2 w 41"/>
                <a:gd name="T19" fmla="*/ 2 h 44"/>
                <a:gd name="T20" fmla="*/ 2 w 41"/>
                <a:gd name="T21" fmla="*/ 2 h 44"/>
                <a:gd name="T22" fmla="*/ 2 w 41"/>
                <a:gd name="T23" fmla="*/ 2 h 44"/>
                <a:gd name="T24" fmla="*/ 1 w 41"/>
                <a:gd name="T25" fmla="*/ 2 h 44"/>
                <a:gd name="T26" fmla="*/ 1 w 41"/>
                <a:gd name="T27" fmla="*/ 1 h 44"/>
                <a:gd name="T28" fmla="*/ 1 w 41"/>
                <a:gd name="T29" fmla="*/ 1 h 44"/>
                <a:gd name="T30" fmla="*/ 1 w 41"/>
                <a:gd name="T31" fmla="*/ 1 h 44"/>
                <a:gd name="T32" fmla="*/ 1 w 41"/>
                <a:gd name="T33" fmla="*/ 1 h 44"/>
                <a:gd name="T34" fmla="*/ 1 w 41"/>
                <a:gd name="T35" fmla="*/ 1 h 44"/>
                <a:gd name="T36" fmla="*/ 1 w 41"/>
                <a:gd name="T37" fmla="*/ 1 h 44"/>
                <a:gd name="T38" fmla="*/ 0 w 41"/>
                <a:gd name="T39" fmla="*/ 1 h 44"/>
                <a:gd name="T40" fmla="*/ 0 w 41"/>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44">
                  <a:moveTo>
                    <a:pt x="0" y="0"/>
                  </a:moveTo>
                  <a:lnTo>
                    <a:pt x="1" y="1"/>
                  </a:lnTo>
                  <a:lnTo>
                    <a:pt x="5" y="4"/>
                  </a:lnTo>
                  <a:lnTo>
                    <a:pt x="11" y="8"/>
                  </a:lnTo>
                  <a:lnTo>
                    <a:pt x="18" y="13"/>
                  </a:lnTo>
                  <a:lnTo>
                    <a:pt x="25" y="19"/>
                  </a:lnTo>
                  <a:lnTo>
                    <a:pt x="31" y="26"/>
                  </a:lnTo>
                  <a:lnTo>
                    <a:pt x="36" y="32"/>
                  </a:lnTo>
                  <a:lnTo>
                    <a:pt x="39" y="38"/>
                  </a:lnTo>
                  <a:lnTo>
                    <a:pt x="41" y="42"/>
                  </a:lnTo>
                  <a:lnTo>
                    <a:pt x="41" y="44"/>
                  </a:lnTo>
                  <a:lnTo>
                    <a:pt x="38" y="44"/>
                  </a:lnTo>
                  <a:lnTo>
                    <a:pt x="33" y="42"/>
                  </a:lnTo>
                  <a:lnTo>
                    <a:pt x="27" y="38"/>
                  </a:lnTo>
                  <a:lnTo>
                    <a:pt x="19" y="33"/>
                  </a:lnTo>
                  <a:lnTo>
                    <a:pt x="13" y="26"/>
                  </a:lnTo>
                  <a:lnTo>
                    <a:pt x="8" y="19"/>
                  </a:lnTo>
                  <a:lnTo>
                    <a:pt x="4" y="12"/>
                  </a:lnTo>
                  <a:lnTo>
                    <a:pt x="2" y="6"/>
                  </a:lnTo>
                  <a:lnTo>
                    <a:pt x="0" y="2"/>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3" name="Freeform 211"/>
            <p:cNvSpPr>
              <a:spLocks noChangeAspect="1"/>
            </p:cNvSpPr>
            <p:nvPr/>
          </p:nvSpPr>
          <p:spPr bwMode="auto">
            <a:xfrm rot="1144696" flipV="1">
              <a:off x="1471" y="1833"/>
              <a:ext cx="11" cy="27"/>
            </a:xfrm>
            <a:custGeom>
              <a:avLst/>
              <a:gdLst>
                <a:gd name="T0" fmla="*/ 0 w 19"/>
                <a:gd name="T1" fmla="*/ 0 h 48"/>
                <a:gd name="T2" fmla="*/ 1 w 19"/>
                <a:gd name="T3" fmla="*/ 1 h 48"/>
                <a:gd name="T4" fmla="*/ 1 w 19"/>
                <a:gd name="T5" fmla="*/ 1 h 48"/>
                <a:gd name="T6" fmla="*/ 1 w 19"/>
                <a:gd name="T7" fmla="*/ 1 h 48"/>
                <a:gd name="T8" fmla="*/ 1 w 19"/>
                <a:gd name="T9" fmla="*/ 1 h 48"/>
                <a:gd name="T10" fmla="*/ 1 w 19"/>
                <a:gd name="T11" fmla="*/ 1 h 48"/>
                <a:gd name="T12" fmla="*/ 1 w 19"/>
                <a:gd name="T13" fmla="*/ 1 h 48"/>
                <a:gd name="T14" fmla="*/ 1 w 19"/>
                <a:gd name="T15" fmla="*/ 1 h 48"/>
                <a:gd name="T16" fmla="*/ 1 w 19"/>
                <a:gd name="T17" fmla="*/ 2 h 48"/>
                <a:gd name="T18" fmla="*/ 1 w 19"/>
                <a:gd name="T19" fmla="*/ 2 h 48"/>
                <a:gd name="T20" fmla="*/ 1 w 19"/>
                <a:gd name="T21" fmla="*/ 2 h 48"/>
                <a:gd name="T22" fmla="*/ 1 w 19"/>
                <a:gd name="T23" fmla="*/ 2 h 48"/>
                <a:gd name="T24" fmla="*/ 1 w 19"/>
                <a:gd name="T25" fmla="*/ 2 h 48"/>
                <a:gd name="T26" fmla="*/ 1 w 19"/>
                <a:gd name="T27" fmla="*/ 1 h 48"/>
                <a:gd name="T28" fmla="*/ 1 w 19"/>
                <a:gd name="T29" fmla="*/ 1 h 48"/>
                <a:gd name="T30" fmla="*/ 1 w 19"/>
                <a:gd name="T31" fmla="*/ 1 h 48"/>
                <a:gd name="T32" fmla="*/ 1 w 19"/>
                <a:gd name="T33" fmla="*/ 1 h 48"/>
                <a:gd name="T34" fmla="*/ 1 w 19"/>
                <a:gd name="T35" fmla="*/ 1 h 48"/>
                <a:gd name="T36" fmla="*/ 0 w 19"/>
                <a:gd name="T37" fmla="*/ 1 h 48"/>
                <a:gd name="T38" fmla="*/ 0 w 19"/>
                <a:gd name="T39" fmla="*/ 1 h 48"/>
                <a:gd name="T40" fmla="*/ 0 w 19"/>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48">
                  <a:moveTo>
                    <a:pt x="0" y="0"/>
                  </a:moveTo>
                  <a:lnTo>
                    <a:pt x="1" y="1"/>
                  </a:lnTo>
                  <a:lnTo>
                    <a:pt x="3" y="4"/>
                  </a:lnTo>
                  <a:lnTo>
                    <a:pt x="6" y="9"/>
                  </a:lnTo>
                  <a:lnTo>
                    <a:pt x="10" y="15"/>
                  </a:lnTo>
                  <a:lnTo>
                    <a:pt x="13" y="22"/>
                  </a:lnTo>
                  <a:lnTo>
                    <a:pt x="16" y="29"/>
                  </a:lnTo>
                  <a:lnTo>
                    <a:pt x="18" y="36"/>
                  </a:lnTo>
                  <a:lnTo>
                    <a:pt x="19" y="42"/>
                  </a:lnTo>
                  <a:lnTo>
                    <a:pt x="19" y="46"/>
                  </a:lnTo>
                  <a:lnTo>
                    <a:pt x="19" y="48"/>
                  </a:lnTo>
                  <a:lnTo>
                    <a:pt x="17" y="47"/>
                  </a:lnTo>
                  <a:lnTo>
                    <a:pt x="15" y="44"/>
                  </a:lnTo>
                  <a:lnTo>
                    <a:pt x="11" y="40"/>
                  </a:lnTo>
                  <a:lnTo>
                    <a:pt x="8" y="33"/>
                  </a:lnTo>
                  <a:lnTo>
                    <a:pt x="5" y="26"/>
                  </a:lnTo>
                  <a:lnTo>
                    <a:pt x="3" y="18"/>
                  </a:lnTo>
                  <a:lnTo>
                    <a:pt x="1" y="11"/>
                  </a:lnTo>
                  <a:lnTo>
                    <a:pt x="0" y="5"/>
                  </a:lnTo>
                  <a:lnTo>
                    <a:pt x="0"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4" name="Freeform 212"/>
            <p:cNvSpPr>
              <a:spLocks noChangeAspect="1"/>
            </p:cNvSpPr>
            <p:nvPr/>
          </p:nvSpPr>
          <p:spPr bwMode="auto">
            <a:xfrm rot="1144696" flipV="1">
              <a:off x="1444" y="1837"/>
              <a:ext cx="2" cy="31"/>
            </a:xfrm>
            <a:custGeom>
              <a:avLst/>
              <a:gdLst>
                <a:gd name="T0" fmla="*/ 0 w 4"/>
                <a:gd name="T1" fmla="*/ 0 h 53"/>
                <a:gd name="T2" fmla="*/ 0 w 4"/>
                <a:gd name="T3" fmla="*/ 1 h 53"/>
                <a:gd name="T4" fmla="*/ 1 w 4"/>
                <a:gd name="T5" fmla="*/ 1 h 53"/>
                <a:gd name="T6" fmla="*/ 1 w 4"/>
                <a:gd name="T7" fmla="*/ 1 h 53"/>
                <a:gd name="T8" fmla="*/ 1 w 4"/>
                <a:gd name="T9" fmla="*/ 1 h 53"/>
                <a:gd name="T10" fmla="*/ 1 w 4"/>
                <a:gd name="T11" fmla="*/ 1 h 53"/>
                <a:gd name="T12" fmla="*/ 1 w 4"/>
                <a:gd name="T13" fmla="*/ 1 h 53"/>
                <a:gd name="T14" fmla="*/ 1 w 4"/>
                <a:gd name="T15" fmla="*/ 2 h 53"/>
                <a:gd name="T16" fmla="*/ 1 w 4"/>
                <a:gd name="T17" fmla="*/ 2 h 53"/>
                <a:gd name="T18" fmla="*/ 1 w 4"/>
                <a:gd name="T19" fmla="*/ 2 h 53"/>
                <a:gd name="T20" fmla="*/ 1 w 4"/>
                <a:gd name="T21" fmla="*/ 2 h 53"/>
                <a:gd name="T22" fmla="*/ 1 w 4"/>
                <a:gd name="T23" fmla="*/ 2 h 53"/>
                <a:gd name="T24" fmla="*/ 1 w 4"/>
                <a:gd name="T25" fmla="*/ 2 h 53"/>
                <a:gd name="T26" fmla="*/ 1 w 4"/>
                <a:gd name="T27" fmla="*/ 2 h 53"/>
                <a:gd name="T28" fmla="*/ 1 w 4"/>
                <a:gd name="T29" fmla="*/ 1 h 53"/>
                <a:gd name="T30" fmla="*/ 0 w 4"/>
                <a:gd name="T31" fmla="*/ 1 h 53"/>
                <a:gd name="T32" fmla="*/ 0 w 4"/>
                <a:gd name="T33" fmla="*/ 1 h 53"/>
                <a:gd name="T34" fmla="*/ 0 w 4"/>
                <a:gd name="T35" fmla="*/ 1 h 53"/>
                <a:gd name="T36" fmla="*/ 0 w 4"/>
                <a:gd name="T37" fmla="*/ 1 h 53"/>
                <a:gd name="T38" fmla="*/ 0 w 4"/>
                <a:gd name="T39" fmla="*/ 1 h 53"/>
                <a:gd name="T40" fmla="*/ 0 w 4"/>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 h="53">
                  <a:moveTo>
                    <a:pt x="0" y="0"/>
                  </a:moveTo>
                  <a:lnTo>
                    <a:pt x="0" y="2"/>
                  </a:lnTo>
                  <a:lnTo>
                    <a:pt x="1" y="5"/>
                  </a:lnTo>
                  <a:lnTo>
                    <a:pt x="2" y="11"/>
                  </a:lnTo>
                  <a:lnTo>
                    <a:pt x="3" y="18"/>
                  </a:lnTo>
                  <a:lnTo>
                    <a:pt x="3" y="26"/>
                  </a:lnTo>
                  <a:lnTo>
                    <a:pt x="4" y="34"/>
                  </a:lnTo>
                  <a:lnTo>
                    <a:pt x="4" y="42"/>
                  </a:lnTo>
                  <a:lnTo>
                    <a:pt x="4" y="48"/>
                  </a:lnTo>
                  <a:lnTo>
                    <a:pt x="3" y="51"/>
                  </a:lnTo>
                  <a:lnTo>
                    <a:pt x="3" y="53"/>
                  </a:lnTo>
                  <a:lnTo>
                    <a:pt x="3" y="52"/>
                  </a:lnTo>
                  <a:lnTo>
                    <a:pt x="2" y="48"/>
                  </a:lnTo>
                  <a:lnTo>
                    <a:pt x="1" y="42"/>
                  </a:lnTo>
                  <a:lnTo>
                    <a:pt x="1" y="35"/>
                  </a:lnTo>
                  <a:lnTo>
                    <a:pt x="0" y="27"/>
                  </a:lnTo>
                  <a:lnTo>
                    <a:pt x="0" y="19"/>
                  </a:lnTo>
                  <a:lnTo>
                    <a:pt x="0" y="11"/>
                  </a:lnTo>
                  <a:lnTo>
                    <a:pt x="0" y="5"/>
                  </a:lnTo>
                  <a:lnTo>
                    <a:pt x="0" y="2"/>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5" name="Freeform 213"/>
            <p:cNvSpPr>
              <a:spLocks noChangeAspect="1"/>
            </p:cNvSpPr>
            <p:nvPr/>
          </p:nvSpPr>
          <p:spPr bwMode="auto">
            <a:xfrm rot="1144696" flipV="1">
              <a:off x="1423" y="1846"/>
              <a:ext cx="3" cy="27"/>
            </a:xfrm>
            <a:custGeom>
              <a:avLst/>
              <a:gdLst>
                <a:gd name="T0" fmla="*/ 2 w 4"/>
                <a:gd name="T1" fmla="*/ 0 h 48"/>
                <a:gd name="T2" fmla="*/ 2 w 4"/>
                <a:gd name="T3" fmla="*/ 1 h 48"/>
                <a:gd name="T4" fmla="*/ 2 w 4"/>
                <a:gd name="T5" fmla="*/ 1 h 48"/>
                <a:gd name="T6" fmla="*/ 2 w 4"/>
                <a:gd name="T7" fmla="*/ 1 h 48"/>
                <a:gd name="T8" fmla="*/ 2 w 4"/>
                <a:gd name="T9" fmla="*/ 1 h 48"/>
                <a:gd name="T10" fmla="*/ 2 w 4"/>
                <a:gd name="T11" fmla="*/ 1 h 48"/>
                <a:gd name="T12" fmla="*/ 2 w 4"/>
                <a:gd name="T13" fmla="*/ 1 h 48"/>
                <a:gd name="T14" fmla="*/ 1 w 4"/>
                <a:gd name="T15" fmla="*/ 1 h 48"/>
                <a:gd name="T16" fmla="*/ 1 w 4"/>
                <a:gd name="T17" fmla="*/ 2 h 48"/>
                <a:gd name="T18" fmla="*/ 0 w 4"/>
                <a:gd name="T19" fmla="*/ 2 h 48"/>
                <a:gd name="T20" fmla="*/ 0 w 4"/>
                <a:gd name="T21" fmla="*/ 2 h 48"/>
                <a:gd name="T22" fmla="*/ 0 w 4"/>
                <a:gd name="T23" fmla="*/ 2 h 48"/>
                <a:gd name="T24" fmla="*/ 0 w 4"/>
                <a:gd name="T25" fmla="*/ 2 h 48"/>
                <a:gd name="T26" fmla="*/ 0 w 4"/>
                <a:gd name="T27" fmla="*/ 1 h 48"/>
                <a:gd name="T28" fmla="*/ 1 w 4"/>
                <a:gd name="T29" fmla="*/ 1 h 48"/>
                <a:gd name="T30" fmla="*/ 1 w 4"/>
                <a:gd name="T31" fmla="*/ 1 h 48"/>
                <a:gd name="T32" fmla="*/ 2 w 4"/>
                <a:gd name="T33" fmla="*/ 1 h 48"/>
                <a:gd name="T34" fmla="*/ 2 w 4"/>
                <a:gd name="T35" fmla="*/ 1 h 48"/>
                <a:gd name="T36" fmla="*/ 2 w 4"/>
                <a:gd name="T37" fmla="*/ 1 h 48"/>
                <a:gd name="T38" fmla="*/ 2 w 4"/>
                <a:gd name="T39" fmla="*/ 1 h 48"/>
                <a:gd name="T40" fmla="*/ 2 w 4"/>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 h="48">
                  <a:moveTo>
                    <a:pt x="4" y="0"/>
                  </a:moveTo>
                  <a:lnTo>
                    <a:pt x="3" y="1"/>
                  </a:lnTo>
                  <a:lnTo>
                    <a:pt x="3" y="4"/>
                  </a:lnTo>
                  <a:lnTo>
                    <a:pt x="3" y="10"/>
                  </a:lnTo>
                  <a:lnTo>
                    <a:pt x="3" y="16"/>
                  </a:lnTo>
                  <a:lnTo>
                    <a:pt x="3" y="24"/>
                  </a:lnTo>
                  <a:lnTo>
                    <a:pt x="2" y="31"/>
                  </a:lnTo>
                  <a:lnTo>
                    <a:pt x="1" y="38"/>
                  </a:lnTo>
                  <a:lnTo>
                    <a:pt x="1" y="43"/>
                  </a:lnTo>
                  <a:lnTo>
                    <a:pt x="0" y="47"/>
                  </a:lnTo>
                  <a:lnTo>
                    <a:pt x="0" y="48"/>
                  </a:lnTo>
                  <a:lnTo>
                    <a:pt x="0" y="47"/>
                  </a:lnTo>
                  <a:lnTo>
                    <a:pt x="0" y="43"/>
                  </a:lnTo>
                  <a:lnTo>
                    <a:pt x="0" y="38"/>
                  </a:lnTo>
                  <a:lnTo>
                    <a:pt x="1" y="31"/>
                  </a:lnTo>
                  <a:lnTo>
                    <a:pt x="1" y="24"/>
                  </a:lnTo>
                  <a:lnTo>
                    <a:pt x="2" y="16"/>
                  </a:lnTo>
                  <a:lnTo>
                    <a:pt x="2" y="10"/>
                  </a:lnTo>
                  <a:lnTo>
                    <a:pt x="3" y="4"/>
                  </a:lnTo>
                  <a:lnTo>
                    <a:pt x="3" y="1"/>
                  </a:lnTo>
                  <a:lnTo>
                    <a:pt x="4"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6" name="Freeform 214"/>
            <p:cNvSpPr>
              <a:spLocks noChangeAspect="1"/>
            </p:cNvSpPr>
            <p:nvPr/>
          </p:nvSpPr>
          <p:spPr bwMode="auto">
            <a:xfrm rot="1144696" flipV="1">
              <a:off x="1412" y="1856"/>
              <a:ext cx="3" cy="21"/>
            </a:xfrm>
            <a:custGeom>
              <a:avLst/>
              <a:gdLst>
                <a:gd name="T0" fmla="*/ 2 w 4"/>
                <a:gd name="T1" fmla="*/ 0 h 35"/>
                <a:gd name="T2" fmla="*/ 2 w 4"/>
                <a:gd name="T3" fmla="*/ 1 h 35"/>
                <a:gd name="T4" fmla="*/ 2 w 4"/>
                <a:gd name="T5" fmla="*/ 1 h 35"/>
                <a:gd name="T6" fmla="*/ 2 w 4"/>
                <a:gd name="T7" fmla="*/ 1 h 35"/>
                <a:gd name="T8" fmla="*/ 2 w 4"/>
                <a:gd name="T9" fmla="*/ 1 h 35"/>
                <a:gd name="T10" fmla="*/ 2 w 4"/>
                <a:gd name="T11" fmla="*/ 1 h 35"/>
                <a:gd name="T12" fmla="*/ 2 w 4"/>
                <a:gd name="T13" fmla="*/ 1 h 35"/>
                <a:gd name="T14" fmla="*/ 1 w 4"/>
                <a:gd name="T15" fmla="*/ 1 h 35"/>
                <a:gd name="T16" fmla="*/ 1 w 4"/>
                <a:gd name="T17" fmla="*/ 1 h 35"/>
                <a:gd name="T18" fmla="*/ 0 w 4"/>
                <a:gd name="T19" fmla="*/ 1 h 35"/>
                <a:gd name="T20" fmla="*/ 0 w 4"/>
                <a:gd name="T21" fmla="*/ 2 h 35"/>
                <a:gd name="T22" fmla="*/ 0 w 4"/>
                <a:gd name="T23" fmla="*/ 1 h 35"/>
                <a:gd name="T24" fmla="*/ 0 w 4"/>
                <a:gd name="T25" fmla="*/ 1 h 35"/>
                <a:gd name="T26" fmla="*/ 1 w 4"/>
                <a:gd name="T27" fmla="*/ 1 h 35"/>
                <a:gd name="T28" fmla="*/ 1 w 4"/>
                <a:gd name="T29" fmla="*/ 1 h 35"/>
                <a:gd name="T30" fmla="*/ 2 w 4"/>
                <a:gd name="T31" fmla="*/ 1 h 35"/>
                <a:gd name="T32" fmla="*/ 2 w 4"/>
                <a:gd name="T33" fmla="*/ 1 h 35"/>
                <a:gd name="T34" fmla="*/ 2 w 4"/>
                <a:gd name="T35" fmla="*/ 1 h 35"/>
                <a:gd name="T36" fmla="*/ 2 w 4"/>
                <a:gd name="T37" fmla="*/ 1 h 35"/>
                <a:gd name="T38" fmla="*/ 2 w 4"/>
                <a:gd name="T39" fmla="*/ 1 h 35"/>
                <a:gd name="T40" fmla="*/ 2 w 4"/>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 h="35">
                  <a:moveTo>
                    <a:pt x="4" y="0"/>
                  </a:moveTo>
                  <a:lnTo>
                    <a:pt x="4" y="1"/>
                  </a:lnTo>
                  <a:lnTo>
                    <a:pt x="4" y="4"/>
                  </a:lnTo>
                  <a:lnTo>
                    <a:pt x="4" y="7"/>
                  </a:lnTo>
                  <a:lnTo>
                    <a:pt x="3" y="12"/>
                  </a:lnTo>
                  <a:lnTo>
                    <a:pt x="3" y="18"/>
                  </a:lnTo>
                  <a:lnTo>
                    <a:pt x="2" y="23"/>
                  </a:lnTo>
                  <a:lnTo>
                    <a:pt x="1" y="28"/>
                  </a:lnTo>
                  <a:lnTo>
                    <a:pt x="1" y="32"/>
                  </a:lnTo>
                  <a:lnTo>
                    <a:pt x="0" y="34"/>
                  </a:lnTo>
                  <a:lnTo>
                    <a:pt x="0" y="35"/>
                  </a:lnTo>
                  <a:lnTo>
                    <a:pt x="0" y="34"/>
                  </a:lnTo>
                  <a:lnTo>
                    <a:pt x="0" y="32"/>
                  </a:lnTo>
                  <a:lnTo>
                    <a:pt x="1" y="28"/>
                  </a:lnTo>
                  <a:lnTo>
                    <a:pt x="1" y="23"/>
                  </a:lnTo>
                  <a:lnTo>
                    <a:pt x="2" y="18"/>
                  </a:lnTo>
                  <a:lnTo>
                    <a:pt x="3" y="12"/>
                  </a:lnTo>
                  <a:lnTo>
                    <a:pt x="3" y="8"/>
                  </a:lnTo>
                  <a:lnTo>
                    <a:pt x="4" y="4"/>
                  </a:lnTo>
                  <a:lnTo>
                    <a:pt x="4" y="1"/>
                  </a:lnTo>
                  <a:lnTo>
                    <a:pt x="4"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7" name="Freeform 215"/>
            <p:cNvSpPr>
              <a:spLocks noChangeAspect="1"/>
            </p:cNvSpPr>
            <p:nvPr/>
          </p:nvSpPr>
          <p:spPr bwMode="auto">
            <a:xfrm rot="1144696" flipV="1">
              <a:off x="1408" y="1870"/>
              <a:ext cx="1" cy="8"/>
            </a:xfrm>
            <a:custGeom>
              <a:avLst/>
              <a:gdLst>
                <a:gd name="T0" fmla="*/ 1 w 2"/>
                <a:gd name="T1" fmla="*/ 0 h 14"/>
                <a:gd name="T2" fmla="*/ 1 w 2"/>
                <a:gd name="T3" fmla="*/ 1 h 14"/>
                <a:gd name="T4" fmla="*/ 1 w 2"/>
                <a:gd name="T5" fmla="*/ 1 h 14"/>
                <a:gd name="T6" fmla="*/ 1 w 2"/>
                <a:gd name="T7" fmla="*/ 1 h 14"/>
                <a:gd name="T8" fmla="*/ 1 w 2"/>
                <a:gd name="T9" fmla="*/ 1 h 14"/>
                <a:gd name="T10" fmla="*/ 1 w 2"/>
                <a:gd name="T11" fmla="*/ 1 h 14"/>
                <a:gd name="T12" fmla="*/ 1 w 2"/>
                <a:gd name="T13" fmla="*/ 1 h 14"/>
                <a:gd name="T14" fmla="*/ 1 w 2"/>
                <a:gd name="T15" fmla="*/ 1 h 14"/>
                <a:gd name="T16" fmla="*/ 0 w 2"/>
                <a:gd name="T17" fmla="*/ 1 h 14"/>
                <a:gd name="T18" fmla="*/ 0 w 2"/>
                <a:gd name="T19" fmla="*/ 1 h 14"/>
                <a:gd name="T20" fmla="*/ 0 w 2"/>
                <a:gd name="T21" fmla="*/ 1 h 14"/>
                <a:gd name="T22" fmla="*/ 0 w 2"/>
                <a:gd name="T23" fmla="*/ 1 h 14"/>
                <a:gd name="T24" fmla="*/ 0 w 2"/>
                <a:gd name="T25" fmla="*/ 1 h 14"/>
                <a:gd name="T26" fmla="*/ 0 w 2"/>
                <a:gd name="T27" fmla="*/ 1 h 14"/>
                <a:gd name="T28" fmla="*/ 0 w 2"/>
                <a:gd name="T29" fmla="*/ 1 h 14"/>
                <a:gd name="T30" fmla="*/ 1 w 2"/>
                <a:gd name="T31" fmla="*/ 1 h 14"/>
                <a:gd name="T32" fmla="*/ 1 w 2"/>
                <a:gd name="T33" fmla="*/ 1 h 14"/>
                <a:gd name="T34" fmla="*/ 1 w 2"/>
                <a:gd name="T35" fmla="*/ 1 h 14"/>
                <a:gd name="T36" fmla="*/ 1 w 2"/>
                <a:gd name="T37" fmla="*/ 1 h 14"/>
                <a:gd name="T38" fmla="*/ 1 w 2"/>
                <a:gd name="T39" fmla="*/ 1 h 14"/>
                <a:gd name="T40" fmla="*/ 1 w 2"/>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14">
                  <a:moveTo>
                    <a:pt x="2" y="0"/>
                  </a:moveTo>
                  <a:lnTo>
                    <a:pt x="2" y="1"/>
                  </a:lnTo>
                  <a:lnTo>
                    <a:pt x="2" y="2"/>
                  </a:lnTo>
                  <a:lnTo>
                    <a:pt x="2" y="3"/>
                  </a:lnTo>
                  <a:lnTo>
                    <a:pt x="1" y="5"/>
                  </a:lnTo>
                  <a:lnTo>
                    <a:pt x="1" y="7"/>
                  </a:lnTo>
                  <a:lnTo>
                    <a:pt x="1" y="9"/>
                  </a:lnTo>
                  <a:lnTo>
                    <a:pt x="1" y="11"/>
                  </a:lnTo>
                  <a:lnTo>
                    <a:pt x="0" y="12"/>
                  </a:lnTo>
                  <a:lnTo>
                    <a:pt x="0" y="13"/>
                  </a:lnTo>
                  <a:lnTo>
                    <a:pt x="0" y="14"/>
                  </a:lnTo>
                  <a:lnTo>
                    <a:pt x="0" y="13"/>
                  </a:lnTo>
                  <a:lnTo>
                    <a:pt x="0" y="12"/>
                  </a:lnTo>
                  <a:lnTo>
                    <a:pt x="0" y="11"/>
                  </a:lnTo>
                  <a:lnTo>
                    <a:pt x="0" y="9"/>
                  </a:lnTo>
                  <a:lnTo>
                    <a:pt x="1" y="7"/>
                  </a:lnTo>
                  <a:lnTo>
                    <a:pt x="1" y="5"/>
                  </a:lnTo>
                  <a:lnTo>
                    <a:pt x="1" y="3"/>
                  </a:lnTo>
                  <a:lnTo>
                    <a:pt x="2" y="2"/>
                  </a:lnTo>
                  <a:lnTo>
                    <a:pt x="2" y="1"/>
                  </a:lnTo>
                  <a:lnTo>
                    <a:pt x="2"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8" name="Freeform 216"/>
            <p:cNvSpPr>
              <a:spLocks noChangeAspect="1"/>
            </p:cNvSpPr>
            <p:nvPr/>
          </p:nvSpPr>
          <p:spPr bwMode="auto">
            <a:xfrm rot="1144696" flipV="1">
              <a:off x="1418" y="1820"/>
              <a:ext cx="88" cy="66"/>
            </a:xfrm>
            <a:custGeom>
              <a:avLst/>
              <a:gdLst>
                <a:gd name="T0" fmla="*/ 6 w 152"/>
                <a:gd name="T1" fmla="*/ 4 h 115"/>
                <a:gd name="T2" fmla="*/ 4 w 152"/>
                <a:gd name="T3" fmla="*/ 3 h 115"/>
                <a:gd name="T4" fmla="*/ 2 w 152"/>
                <a:gd name="T5" fmla="*/ 3 h 115"/>
                <a:gd name="T6" fmla="*/ 1 w 152"/>
                <a:gd name="T7" fmla="*/ 2 h 115"/>
                <a:gd name="T8" fmla="*/ 1 w 152"/>
                <a:gd name="T9" fmla="*/ 1 h 115"/>
                <a:gd name="T10" fmla="*/ 0 w 152"/>
                <a:gd name="T11" fmla="*/ 0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115">
                  <a:moveTo>
                    <a:pt x="152" y="115"/>
                  </a:moveTo>
                  <a:lnTo>
                    <a:pt x="108" y="102"/>
                  </a:lnTo>
                  <a:lnTo>
                    <a:pt x="51" y="75"/>
                  </a:lnTo>
                  <a:lnTo>
                    <a:pt x="18" y="50"/>
                  </a:lnTo>
                  <a:lnTo>
                    <a:pt x="4" y="26"/>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9" name="Freeform 217"/>
            <p:cNvSpPr>
              <a:spLocks noChangeAspect="1"/>
            </p:cNvSpPr>
            <p:nvPr/>
          </p:nvSpPr>
          <p:spPr bwMode="auto">
            <a:xfrm rot="1144696" flipV="1">
              <a:off x="1414" y="1840"/>
              <a:ext cx="63" cy="49"/>
            </a:xfrm>
            <a:custGeom>
              <a:avLst/>
              <a:gdLst>
                <a:gd name="T0" fmla="*/ 4 w 109"/>
                <a:gd name="T1" fmla="*/ 3 h 85"/>
                <a:gd name="T2" fmla="*/ 3 w 109"/>
                <a:gd name="T3" fmla="*/ 2 h 85"/>
                <a:gd name="T4" fmla="*/ 2 w 109"/>
                <a:gd name="T5" fmla="*/ 1 h 85"/>
                <a:gd name="T6" fmla="*/ 1 w 109"/>
                <a:gd name="T7" fmla="*/ 1 h 85"/>
                <a:gd name="T8" fmla="*/ 1 w 109"/>
                <a:gd name="T9" fmla="*/ 1 h 85"/>
                <a:gd name="T10" fmla="*/ 0 w 109"/>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85">
                  <a:moveTo>
                    <a:pt x="109" y="85"/>
                  </a:moveTo>
                  <a:lnTo>
                    <a:pt x="87" y="68"/>
                  </a:lnTo>
                  <a:lnTo>
                    <a:pt x="46" y="36"/>
                  </a:lnTo>
                  <a:lnTo>
                    <a:pt x="20" y="16"/>
                  </a:lnTo>
                  <a:lnTo>
                    <a:pt x="6" y="5"/>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0" name="Freeform 218"/>
            <p:cNvSpPr>
              <a:spLocks noChangeAspect="1"/>
            </p:cNvSpPr>
            <p:nvPr/>
          </p:nvSpPr>
          <p:spPr bwMode="auto">
            <a:xfrm rot="1144696" flipV="1">
              <a:off x="1501" y="1851"/>
              <a:ext cx="18" cy="27"/>
            </a:xfrm>
            <a:custGeom>
              <a:avLst/>
              <a:gdLst>
                <a:gd name="T0" fmla="*/ 0 w 30"/>
                <a:gd name="T1" fmla="*/ 0 h 47"/>
                <a:gd name="T2" fmla="*/ 1 w 30"/>
                <a:gd name="T3" fmla="*/ 1 h 47"/>
                <a:gd name="T4" fmla="*/ 1 w 30"/>
                <a:gd name="T5" fmla="*/ 1 h 47"/>
                <a:gd name="T6" fmla="*/ 1 w 30"/>
                <a:gd name="T7" fmla="*/ 1 h 47"/>
                <a:gd name="T8" fmla="*/ 1 w 30"/>
                <a:gd name="T9" fmla="*/ 1 h 47"/>
                <a:gd name="T10" fmla="*/ 1 w 30"/>
                <a:gd name="T11" fmla="*/ 1 h 47"/>
                <a:gd name="T12" fmla="*/ 1 w 30"/>
                <a:gd name="T13" fmla="*/ 1 h 47"/>
                <a:gd name="T14" fmla="*/ 1 w 30"/>
                <a:gd name="T15" fmla="*/ 1 h 47"/>
                <a:gd name="T16" fmla="*/ 1 w 30"/>
                <a:gd name="T17" fmla="*/ 2 h 47"/>
                <a:gd name="T18" fmla="*/ 1 w 30"/>
                <a:gd name="T19" fmla="*/ 2 h 47"/>
                <a:gd name="T20" fmla="*/ 1 w 30"/>
                <a:gd name="T21" fmla="*/ 2 h 47"/>
                <a:gd name="T22" fmla="*/ 1 w 30"/>
                <a:gd name="T23" fmla="*/ 2 h 47"/>
                <a:gd name="T24" fmla="*/ 1 w 30"/>
                <a:gd name="T25" fmla="*/ 2 h 47"/>
                <a:gd name="T26" fmla="*/ 1 w 30"/>
                <a:gd name="T27" fmla="*/ 1 h 47"/>
                <a:gd name="T28" fmla="*/ 1 w 30"/>
                <a:gd name="T29" fmla="*/ 1 h 47"/>
                <a:gd name="T30" fmla="*/ 1 w 30"/>
                <a:gd name="T31" fmla="*/ 1 h 47"/>
                <a:gd name="T32" fmla="*/ 1 w 30"/>
                <a:gd name="T33" fmla="*/ 1 h 47"/>
                <a:gd name="T34" fmla="*/ 1 w 30"/>
                <a:gd name="T35" fmla="*/ 1 h 47"/>
                <a:gd name="T36" fmla="*/ 1 w 30"/>
                <a:gd name="T37" fmla="*/ 1 h 47"/>
                <a:gd name="T38" fmla="*/ 1 w 30"/>
                <a:gd name="T39" fmla="*/ 1 h 47"/>
                <a:gd name="T40" fmla="*/ 0 w 30"/>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47">
                  <a:moveTo>
                    <a:pt x="0" y="0"/>
                  </a:moveTo>
                  <a:lnTo>
                    <a:pt x="1" y="1"/>
                  </a:lnTo>
                  <a:lnTo>
                    <a:pt x="4" y="4"/>
                  </a:lnTo>
                  <a:lnTo>
                    <a:pt x="9" y="9"/>
                  </a:lnTo>
                  <a:lnTo>
                    <a:pt x="14" y="16"/>
                  </a:lnTo>
                  <a:lnTo>
                    <a:pt x="20" y="23"/>
                  </a:lnTo>
                  <a:lnTo>
                    <a:pt x="24" y="30"/>
                  </a:lnTo>
                  <a:lnTo>
                    <a:pt x="27" y="37"/>
                  </a:lnTo>
                  <a:lnTo>
                    <a:pt x="29" y="42"/>
                  </a:lnTo>
                  <a:lnTo>
                    <a:pt x="30" y="46"/>
                  </a:lnTo>
                  <a:lnTo>
                    <a:pt x="30" y="47"/>
                  </a:lnTo>
                  <a:lnTo>
                    <a:pt x="27" y="46"/>
                  </a:lnTo>
                  <a:lnTo>
                    <a:pt x="24" y="42"/>
                  </a:lnTo>
                  <a:lnTo>
                    <a:pt x="19" y="37"/>
                  </a:lnTo>
                  <a:lnTo>
                    <a:pt x="13" y="30"/>
                  </a:lnTo>
                  <a:lnTo>
                    <a:pt x="8" y="23"/>
                  </a:lnTo>
                  <a:lnTo>
                    <a:pt x="5" y="16"/>
                  </a:lnTo>
                  <a:lnTo>
                    <a:pt x="3" y="9"/>
                  </a:lnTo>
                  <a:lnTo>
                    <a:pt x="1" y="4"/>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1" name="Freeform 219"/>
            <p:cNvSpPr>
              <a:spLocks noChangeAspect="1"/>
            </p:cNvSpPr>
            <p:nvPr/>
          </p:nvSpPr>
          <p:spPr bwMode="auto">
            <a:xfrm rot="1144696" flipV="1">
              <a:off x="1497" y="1882"/>
              <a:ext cx="9" cy="21"/>
            </a:xfrm>
            <a:custGeom>
              <a:avLst/>
              <a:gdLst>
                <a:gd name="T0" fmla="*/ 0 w 16"/>
                <a:gd name="T1" fmla="*/ 0 h 35"/>
                <a:gd name="T2" fmla="*/ 1 w 16"/>
                <a:gd name="T3" fmla="*/ 1 h 35"/>
                <a:gd name="T4" fmla="*/ 1 w 16"/>
                <a:gd name="T5" fmla="*/ 1 h 35"/>
                <a:gd name="T6" fmla="*/ 1 w 16"/>
                <a:gd name="T7" fmla="*/ 1 h 35"/>
                <a:gd name="T8" fmla="*/ 1 w 16"/>
                <a:gd name="T9" fmla="*/ 1 h 35"/>
                <a:gd name="T10" fmla="*/ 1 w 16"/>
                <a:gd name="T11" fmla="*/ 1 h 35"/>
                <a:gd name="T12" fmla="*/ 1 w 16"/>
                <a:gd name="T13" fmla="*/ 1 h 35"/>
                <a:gd name="T14" fmla="*/ 1 w 16"/>
                <a:gd name="T15" fmla="*/ 1 h 35"/>
                <a:gd name="T16" fmla="*/ 1 w 16"/>
                <a:gd name="T17" fmla="*/ 1 h 35"/>
                <a:gd name="T18" fmla="*/ 1 w 16"/>
                <a:gd name="T19" fmla="*/ 1 h 35"/>
                <a:gd name="T20" fmla="*/ 1 w 16"/>
                <a:gd name="T21" fmla="*/ 2 h 35"/>
                <a:gd name="T22" fmla="*/ 1 w 16"/>
                <a:gd name="T23" fmla="*/ 1 h 35"/>
                <a:gd name="T24" fmla="*/ 1 w 16"/>
                <a:gd name="T25" fmla="*/ 1 h 35"/>
                <a:gd name="T26" fmla="*/ 1 w 16"/>
                <a:gd name="T27" fmla="*/ 1 h 35"/>
                <a:gd name="T28" fmla="*/ 1 w 16"/>
                <a:gd name="T29" fmla="*/ 1 h 35"/>
                <a:gd name="T30" fmla="*/ 1 w 16"/>
                <a:gd name="T31" fmla="*/ 1 h 35"/>
                <a:gd name="T32" fmla="*/ 1 w 16"/>
                <a:gd name="T33" fmla="*/ 1 h 35"/>
                <a:gd name="T34" fmla="*/ 1 w 16"/>
                <a:gd name="T35" fmla="*/ 1 h 35"/>
                <a:gd name="T36" fmla="*/ 1 w 16"/>
                <a:gd name="T37" fmla="*/ 1 h 35"/>
                <a:gd name="T38" fmla="*/ 0 w 16"/>
                <a:gd name="T39" fmla="*/ 1 h 35"/>
                <a:gd name="T40" fmla="*/ 0 w 16"/>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35">
                  <a:moveTo>
                    <a:pt x="0" y="0"/>
                  </a:moveTo>
                  <a:lnTo>
                    <a:pt x="1" y="1"/>
                  </a:lnTo>
                  <a:lnTo>
                    <a:pt x="3" y="3"/>
                  </a:lnTo>
                  <a:lnTo>
                    <a:pt x="6" y="7"/>
                  </a:lnTo>
                  <a:lnTo>
                    <a:pt x="10" y="12"/>
                  </a:lnTo>
                  <a:lnTo>
                    <a:pt x="13" y="17"/>
                  </a:lnTo>
                  <a:lnTo>
                    <a:pt x="15" y="23"/>
                  </a:lnTo>
                  <a:lnTo>
                    <a:pt x="16" y="27"/>
                  </a:lnTo>
                  <a:lnTo>
                    <a:pt x="16" y="31"/>
                  </a:lnTo>
                  <a:lnTo>
                    <a:pt x="16" y="34"/>
                  </a:lnTo>
                  <a:lnTo>
                    <a:pt x="16" y="35"/>
                  </a:lnTo>
                  <a:lnTo>
                    <a:pt x="14" y="34"/>
                  </a:lnTo>
                  <a:lnTo>
                    <a:pt x="12" y="32"/>
                  </a:lnTo>
                  <a:lnTo>
                    <a:pt x="9" y="28"/>
                  </a:lnTo>
                  <a:lnTo>
                    <a:pt x="6" y="23"/>
                  </a:lnTo>
                  <a:lnTo>
                    <a:pt x="3" y="18"/>
                  </a:lnTo>
                  <a:lnTo>
                    <a:pt x="2" y="12"/>
                  </a:lnTo>
                  <a:lnTo>
                    <a:pt x="1" y="7"/>
                  </a:lnTo>
                  <a:lnTo>
                    <a:pt x="1" y="3"/>
                  </a:lnTo>
                  <a:lnTo>
                    <a:pt x="0"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2" name="Freeform 220"/>
            <p:cNvSpPr>
              <a:spLocks noChangeAspect="1"/>
            </p:cNvSpPr>
            <p:nvPr/>
          </p:nvSpPr>
          <p:spPr bwMode="auto">
            <a:xfrm rot="1144696" flipV="1">
              <a:off x="1488" y="1929"/>
              <a:ext cx="2" cy="19"/>
            </a:xfrm>
            <a:custGeom>
              <a:avLst/>
              <a:gdLst>
                <a:gd name="T0" fmla="*/ 1 w 4"/>
                <a:gd name="T1" fmla="*/ 0 h 34"/>
                <a:gd name="T2" fmla="*/ 1 w 4"/>
                <a:gd name="T3" fmla="*/ 0 h 34"/>
                <a:gd name="T4" fmla="*/ 1 w 4"/>
                <a:gd name="T5" fmla="*/ 1 h 34"/>
                <a:gd name="T6" fmla="*/ 1 w 4"/>
                <a:gd name="T7" fmla="*/ 1 h 34"/>
                <a:gd name="T8" fmla="*/ 1 w 4"/>
                <a:gd name="T9" fmla="*/ 1 h 34"/>
                <a:gd name="T10" fmla="*/ 1 w 4"/>
                <a:gd name="T11" fmla="*/ 1 h 34"/>
                <a:gd name="T12" fmla="*/ 1 w 4"/>
                <a:gd name="T13" fmla="*/ 1 h 34"/>
                <a:gd name="T14" fmla="*/ 1 w 4"/>
                <a:gd name="T15" fmla="*/ 1 h 34"/>
                <a:gd name="T16" fmla="*/ 1 w 4"/>
                <a:gd name="T17" fmla="*/ 1 h 34"/>
                <a:gd name="T18" fmla="*/ 1 w 4"/>
                <a:gd name="T19" fmla="*/ 1 h 34"/>
                <a:gd name="T20" fmla="*/ 1 w 4"/>
                <a:gd name="T21" fmla="*/ 1 h 34"/>
                <a:gd name="T22" fmla="*/ 1 w 4"/>
                <a:gd name="T23" fmla="*/ 1 h 34"/>
                <a:gd name="T24" fmla="*/ 0 w 4"/>
                <a:gd name="T25" fmla="*/ 1 h 34"/>
                <a:gd name="T26" fmla="*/ 0 w 4"/>
                <a:gd name="T27" fmla="*/ 1 h 34"/>
                <a:gd name="T28" fmla="*/ 0 w 4"/>
                <a:gd name="T29" fmla="*/ 1 h 34"/>
                <a:gd name="T30" fmla="*/ 0 w 4"/>
                <a:gd name="T31" fmla="*/ 1 h 34"/>
                <a:gd name="T32" fmla="*/ 1 w 4"/>
                <a:gd name="T33" fmla="*/ 1 h 34"/>
                <a:gd name="T34" fmla="*/ 1 w 4"/>
                <a:gd name="T35" fmla="*/ 1 h 34"/>
                <a:gd name="T36" fmla="*/ 1 w 4"/>
                <a:gd name="T37" fmla="*/ 1 h 34"/>
                <a:gd name="T38" fmla="*/ 1 w 4"/>
                <a:gd name="T39" fmla="*/ 0 h 34"/>
                <a:gd name="T40" fmla="*/ 1 w 4"/>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 h="34">
                  <a:moveTo>
                    <a:pt x="3" y="0"/>
                  </a:moveTo>
                  <a:lnTo>
                    <a:pt x="3" y="0"/>
                  </a:lnTo>
                  <a:lnTo>
                    <a:pt x="3" y="3"/>
                  </a:lnTo>
                  <a:lnTo>
                    <a:pt x="4" y="7"/>
                  </a:lnTo>
                  <a:lnTo>
                    <a:pt x="4" y="12"/>
                  </a:lnTo>
                  <a:lnTo>
                    <a:pt x="4" y="17"/>
                  </a:lnTo>
                  <a:lnTo>
                    <a:pt x="3" y="22"/>
                  </a:lnTo>
                  <a:lnTo>
                    <a:pt x="3" y="27"/>
                  </a:lnTo>
                  <a:lnTo>
                    <a:pt x="2" y="31"/>
                  </a:lnTo>
                  <a:lnTo>
                    <a:pt x="2" y="33"/>
                  </a:lnTo>
                  <a:lnTo>
                    <a:pt x="1" y="34"/>
                  </a:lnTo>
                  <a:lnTo>
                    <a:pt x="1" y="33"/>
                  </a:lnTo>
                  <a:lnTo>
                    <a:pt x="0" y="31"/>
                  </a:lnTo>
                  <a:lnTo>
                    <a:pt x="0" y="27"/>
                  </a:lnTo>
                  <a:lnTo>
                    <a:pt x="0" y="22"/>
                  </a:lnTo>
                  <a:lnTo>
                    <a:pt x="0" y="17"/>
                  </a:lnTo>
                  <a:lnTo>
                    <a:pt x="1" y="11"/>
                  </a:lnTo>
                  <a:lnTo>
                    <a:pt x="2" y="7"/>
                  </a:lnTo>
                  <a:lnTo>
                    <a:pt x="2" y="3"/>
                  </a:lnTo>
                  <a:lnTo>
                    <a:pt x="3"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3" name="Freeform 221"/>
            <p:cNvSpPr>
              <a:spLocks noChangeAspect="1"/>
            </p:cNvSpPr>
            <p:nvPr/>
          </p:nvSpPr>
          <p:spPr bwMode="auto">
            <a:xfrm rot="1144696" flipV="1">
              <a:off x="1479" y="1963"/>
              <a:ext cx="5" cy="17"/>
            </a:xfrm>
            <a:custGeom>
              <a:avLst/>
              <a:gdLst>
                <a:gd name="T0" fmla="*/ 1 w 8"/>
                <a:gd name="T1" fmla="*/ 0 h 30"/>
                <a:gd name="T2" fmla="*/ 1 w 8"/>
                <a:gd name="T3" fmla="*/ 1 h 30"/>
                <a:gd name="T4" fmla="*/ 1 w 8"/>
                <a:gd name="T5" fmla="*/ 1 h 30"/>
                <a:gd name="T6" fmla="*/ 1 w 8"/>
                <a:gd name="T7" fmla="*/ 1 h 30"/>
                <a:gd name="T8" fmla="*/ 1 w 8"/>
                <a:gd name="T9" fmla="*/ 1 h 30"/>
                <a:gd name="T10" fmla="*/ 1 w 8"/>
                <a:gd name="T11" fmla="*/ 1 h 30"/>
                <a:gd name="T12" fmla="*/ 1 w 8"/>
                <a:gd name="T13" fmla="*/ 1 h 30"/>
                <a:gd name="T14" fmla="*/ 1 w 8"/>
                <a:gd name="T15" fmla="*/ 1 h 30"/>
                <a:gd name="T16" fmla="*/ 1 w 8"/>
                <a:gd name="T17" fmla="*/ 1 h 30"/>
                <a:gd name="T18" fmla="*/ 1 w 8"/>
                <a:gd name="T19" fmla="*/ 1 h 30"/>
                <a:gd name="T20" fmla="*/ 0 w 8"/>
                <a:gd name="T21" fmla="*/ 1 h 30"/>
                <a:gd name="T22" fmla="*/ 0 w 8"/>
                <a:gd name="T23" fmla="*/ 1 h 30"/>
                <a:gd name="T24" fmla="*/ 0 w 8"/>
                <a:gd name="T25" fmla="*/ 1 h 30"/>
                <a:gd name="T26" fmla="*/ 1 w 8"/>
                <a:gd name="T27" fmla="*/ 1 h 30"/>
                <a:gd name="T28" fmla="*/ 1 w 8"/>
                <a:gd name="T29" fmla="*/ 1 h 30"/>
                <a:gd name="T30" fmla="*/ 1 w 8"/>
                <a:gd name="T31" fmla="*/ 1 h 30"/>
                <a:gd name="T32" fmla="*/ 1 w 8"/>
                <a:gd name="T33" fmla="*/ 1 h 30"/>
                <a:gd name="T34" fmla="*/ 1 w 8"/>
                <a:gd name="T35" fmla="*/ 1 h 30"/>
                <a:gd name="T36" fmla="*/ 1 w 8"/>
                <a:gd name="T37" fmla="*/ 1 h 30"/>
                <a:gd name="T38" fmla="*/ 1 w 8"/>
                <a:gd name="T39" fmla="*/ 1 h 30"/>
                <a:gd name="T40" fmla="*/ 1 w 8"/>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 h="30">
                  <a:moveTo>
                    <a:pt x="8" y="0"/>
                  </a:moveTo>
                  <a:lnTo>
                    <a:pt x="8" y="1"/>
                  </a:lnTo>
                  <a:lnTo>
                    <a:pt x="8" y="3"/>
                  </a:lnTo>
                  <a:lnTo>
                    <a:pt x="7" y="6"/>
                  </a:lnTo>
                  <a:lnTo>
                    <a:pt x="6" y="11"/>
                  </a:lnTo>
                  <a:lnTo>
                    <a:pt x="5" y="15"/>
                  </a:lnTo>
                  <a:lnTo>
                    <a:pt x="4" y="20"/>
                  </a:lnTo>
                  <a:lnTo>
                    <a:pt x="2" y="24"/>
                  </a:lnTo>
                  <a:lnTo>
                    <a:pt x="1" y="28"/>
                  </a:lnTo>
                  <a:lnTo>
                    <a:pt x="1" y="30"/>
                  </a:lnTo>
                  <a:lnTo>
                    <a:pt x="0" y="30"/>
                  </a:lnTo>
                  <a:lnTo>
                    <a:pt x="0" y="27"/>
                  </a:lnTo>
                  <a:lnTo>
                    <a:pt x="1" y="24"/>
                  </a:lnTo>
                  <a:lnTo>
                    <a:pt x="2" y="20"/>
                  </a:lnTo>
                  <a:lnTo>
                    <a:pt x="3" y="15"/>
                  </a:lnTo>
                  <a:lnTo>
                    <a:pt x="5" y="10"/>
                  </a:lnTo>
                  <a:lnTo>
                    <a:pt x="6" y="6"/>
                  </a:lnTo>
                  <a:lnTo>
                    <a:pt x="7" y="3"/>
                  </a:lnTo>
                  <a:lnTo>
                    <a:pt x="8" y="1"/>
                  </a:lnTo>
                  <a:lnTo>
                    <a:pt x="8"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4" name="Freeform 222"/>
            <p:cNvSpPr>
              <a:spLocks noChangeAspect="1"/>
            </p:cNvSpPr>
            <p:nvPr/>
          </p:nvSpPr>
          <p:spPr bwMode="auto">
            <a:xfrm rot="1144696" flipV="1">
              <a:off x="1476" y="1983"/>
              <a:ext cx="5" cy="13"/>
            </a:xfrm>
            <a:custGeom>
              <a:avLst/>
              <a:gdLst>
                <a:gd name="T0" fmla="*/ 1 w 8"/>
                <a:gd name="T1" fmla="*/ 0 h 21"/>
                <a:gd name="T2" fmla="*/ 1 w 8"/>
                <a:gd name="T3" fmla="*/ 0 h 21"/>
                <a:gd name="T4" fmla="*/ 1 w 8"/>
                <a:gd name="T5" fmla="*/ 1 h 21"/>
                <a:gd name="T6" fmla="*/ 1 w 8"/>
                <a:gd name="T7" fmla="*/ 1 h 21"/>
                <a:gd name="T8" fmla="*/ 1 w 8"/>
                <a:gd name="T9" fmla="*/ 1 h 21"/>
                <a:gd name="T10" fmla="*/ 1 w 8"/>
                <a:gd name="T11" fmla="*/ 1 h 21"/>
                <a:gd name="T12" fmla="*/ 1 w 8"/>
                <a:gd name="T13" fmla="*/ 1 h 21"/>
                <a:gd name="T14" fmla="*/ 1 w 8"/>
                <a:gd name="T15" fmla="*/ 1 h 21"/>
                <a:gd name="T16" fmla="*/ 1 w 8"/>
                <a:gd name="T17" fmla="*/ 1 h 21"/>
                <a:gd name="T18" fmla="*/ 1 w 8"/>
                <a:gd name="T19" fmla="*/ 1 h 21"/>
                <a:gd name="T20" fmla="*/ 0 w 8"/>
                <a:gd name="T21" fmla="*/ 1 h 21"/>
                <a:gd name="T22" fmla="*/ 0 w 8"/>
                <a:gd name="T23" fmla="*/ 1 h 21"/>
                <a:gd name="T24" fmla="*/ 1 w 8"/>
                <a:gd name="T25" fmla="*/ 1 h 21"/>
                <a:gd name="T26" fmla="*/ 1 w 8"/>
                <a:gd name="T27" fmla="*/ 1 h 21"/>
                <a:gd name="T28" fmla="*/ 1 w 8"/>
                <a:gd name="T29" fmla="*/ 1 h 21"/>
                <a:gd name="T30" fmla="*/ 1 w 8"/>
                <a:gd name="T31" fmla="*/ 1 h 21"/>
                <a:gd name="T32" fmla="*/ 1 w 8"/>
                <a:gd name="T33" fmla="*/ 1 h 21"/>
                <a:gd name="T34" fmla="*/ 1 w 8"/>
                <a:gd name="T35" fmla="*/ 1 h 21"/>
                <a:gd name="T36" fmla="*/ 1 w 8"/>
                <a:gd name="T37" fmla="*/ 1 h 21"/>
                <a:gd name="T38" fmla="*/ 1 w 8"/>
                <a:gd name="T39" fmla="*/ 0 h 21"/>
                <a:gd name="T40" fmla="*/ 1 w 8"/>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 h="21">
                  <a:moveTo>
                    <a:pt x="8" y="0"/>
                  </a:moveTo>
                  <a:lnTo>
                    <a:pt x="8" y="0"/>
                  </a:lnTo>
                  <a:lnTo>
                    <a:pt x="8" y="2"/>
                  </a:lnTo>
                  <a:lnTo>
                    <a:pt x="7" y="4"/>
                  </a:lnTo>
                  <a:lnTo>
                    <a:pt x="6" y="7"/>
                  </a:lnTo>
                  <a:lnTo>
                    <a:pt x="5" y="11"/>
                  </a:lnTo>
                  <a:lnTo>
                    <a:pt x="4" y="14"/>
                  </a:lnTo>
                  <a:lnTo>
                    <a:pt x="2" y="17"/>
                  </a:lnTo>
                  <a:lnTo>
                    <a:pt x="1" y="20"/>
                  </a:lnTo>
                  <a:lnTo>
                    <a:pt x="1" y="21"/>
                  </a:lnTo>
                  <a:lnTo>
                    <a:pt x="0" y="21"/>
                  </a:lnTo>
                  <a:lnTo>
                    <a:pt x="1" y="19"/>
                  </a:lnTo>
                  <a:lnTo>
                    <a:pt x="2" y="17"/>
                  </a:lnTo>
                  <a:lnTo>
                    <a:pt x="3" y="14"/>
                  </a:lnTo>
                  <a:lnTo>
                    <a:pt x="4" y="11"/>
                  </a:lnTo>
                  <a:lnTo>
                    <a:pt x="5" y="7"/>
                  </a:lnTo>
                  <a:lnTo>
                    <a:pt x="6" y="4"/>
                  </a:lnTo>
                  <a:lnTo>
                    <a:pt x="7" y="2"/>
                  </a:lnTo>
                  <a:lnTo>
                    <a:pt x="8"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5" name="Freeform 223"/>
            <p:cNvSpPr>
              <a:spLocks noChangeAspect="1"/>
            </p:cNvSpPr>
            <p:nvPr/>
          </p:nvSpPr>
          <p:spPr bwMode="auto">
            <a:xfrm rot="1144696" flipV="1">
              <a:off x="1476" y="1998"/>
              <a:ext cx="2" cy="6"/>
            </a:xfrm>
            <a:custGeom>
              <a:avLst/>
              <a:gdLst>
                <a:gd name="T0" fmla="*/ 1 w 4"/>
                <a:gd name="T1" fmla="*/ 0 h 9"/>
                <a:gd name="T2" fmla="*/ 1 w 4"/>
                <a:gd name="T3" fmla="*/ 1 h 9"/>
                <a:gd name="T4" fmla="*/ 1 w 4"/>
                <a:gd name="T5" fmla="*/ 1 h 9"/>
                <a:gd name="T6" fmla="*/ 1 w 4"/>
                <a:gd name="T7" fmla="*/ 1 h 9"/>
                <a:gd name="T8" fmla="*/ 1 w 4"/>
                <a:gd name="T9" fmla="*/ 1 h 9"/>
                <a:gd name="T10" fmla="*/ 1 w 4"/>
                <a:gd name="T11" fmla="*/ 1 h 9"/>
                <a:gd name="T12" fmla="*/ 1 w 4"/>
                <a:gd name="T13" fmla="*/ 1 h 9"/>
                <a:gd name="T14" fmla="*/ 1 w 4"/>
                <a:gd name="T15" fmla="*/ 1 h 9"/>
                <a:gd name="T16" fmla="*/ 1 w 4"/>
                <a:gd name="T17" fmla="*/ 1 h 9"/>
                <a:gd name="T18" fmla="*/ 0 w 4"/>
                <a:gd name="T19" fmla="*/ 1 h 9"/>
                <a:gd name="T20" fmla="*/ 0 w 4"/>
                <a:gd name="T21" fmla="*/ 1 h 9"/>
                <a:gd name="T22" fmla="*/ 0 w 4"/>
                <a:gd name="T23" fmla="*/ 1 h 9"/>
                <a:gd name="T24" fmla="*/ 0 w 4"/>
                <a:gd name="T25" fmla="*/ 1 h 9"/>
                <a:gd name="T26" fmla="*/ 1 w 4"/>
                <a:gd name="T27" fmla="*/ 1 h 9"/>
                <a:gd name="T28" fmla="*/ 1 w 4"/>
                <a:gd name="T29" fmla="*/ 1 h 9"/>
                <a:gd name="T30" fmla="*/ 1 w 4"/>
                <a:gd name="T31" fmla="*/ 1 h 9"/>
                <a:gd name="T32" fmla="*/ 1 w 4"/>
                <a:gd name="T33" fmla="*/ 1 h 9"/>
                <a:gd name="T34" fmla="*/ 1 w 4"/>
                <a:gd name="T35" fmla="*/ 1 h 9"/>
                <a:gd name="T36" fmla="*/ 1 w 4"/>
                <a:gd name="T37" fmla="*/ 1 h 9"/>
                <a:gd name="T38" fmla="*/ 1 w 4"/>
                <a:gd name="T39" fmla="*/ 1 h 9"/>
                <a:gd name="T40" fmla="*/ 1 w 4"/>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 h="9">
                  <a:moveTo>
                    <a:pt x="4" y="0"/>
                  </a:moveTo>
                  <a:lnTo>
                    <a:pt x="4" y="1"/>
                  </a:lnTo>
                  <a:lnTo>
                    <a:pt x="3" y="1"/>
                  </a:lnTo>
                  <a:lnTo>
                    <a:pt x="3" y="2"/>
                  </a:lnTo>
                  <a:lnTo>
                    <a:pt x="3" y="3"/>
                  </a:lnTo>
                  <a:lnTo>
                    <a:pt x="2" y="5"/>
                  </a:lnTo>
                  <a:lnTo>
                    <a:pt x="2" y="6"/>
                  </a:lnTo>
                  <a:lnTo>
                    <a:pt x="1" y="7"/>
                  </a:lnTo>
                  <a:lnTo>
                    <a:pt x="1" y="8"/>
                  </a:lnTo>
                  <a:lnTo>
                    <a:pt x="0" y="8"/>
                  </a:lnTo>
                  <a:lnTo>
                    <a:pt x="0" y="9"/>
                  </a:lnTo>
                  <a:lnTo>
                    <a:pt x="0" y="8"/>
                  </a:lnTo>
                  <a:lnTo>
                    <a:pt x="1" y="7"/>
                  </a:lnTo>
                  <a:lnTo>
                    <a:pt x="1" y="6"/>
                  </a:lnTo>
                  <a:lnTo>
                    <a:pt x="2" y="5"/>
                  </a:lnTo>
                  <a:lnTo>
                    <a:pt x="2" y="3"/>
                  </a:lnTo>
                  <a:lnTo>
                    <a:pt x="3" y="2"/>
                  </a:lnTo>
                  <a:lnTo>
                    <a:pt x="3" y="1"/>
                  </a:lnTo>
                  <a:lnTo>
                    <a:pt x="4"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6" name="Freeform 224"/>
            <p:cNvSpPr>
              <a:spLocks noChangeAspect="1"/>
            </p:cNvSpPr>
            <p:nvPr/>
          </p:nvSpPr>
          <p:spPr bwMode="auto">
            <a:xfrm rot="1144696" flipV="1">
              <a:off x="1493" y="1851"/>
              <a:ext cx="9" cy="150"/>
            </a:xfrm>
            <a:custGeom>
              <a:avLst/>
              <a:gdLst>
                <a:gd name="T0" fmla="*/ 1 w 15"/>
                <a:gd name="T1" fmla="*/ 9 h 262"/>
                <a:gd name="T2" fmla="*/ 1 w 15"/>
                <a:gd name="T3" fmla="*/ 7 h 262"/>
                <a:gd name="T4" fmla="*/ 0 w 15"/>
                <a:gd name="T5" fmla="*/ 4 h 262"/>
                <a:gd name="T6" fmla="*/ 1 w 15"/>
                <a:gd name="T7" fmla="*/ 2 h 262"/>
                <a:gd name="T8" fmla="*/ 1 w 15"/>
                <a:gd name="T9" fmla="*/ 1 h 262"/>
                <a:gd name="T10" fmla="*/ 1 w 15"/>
                <a:gd name="T11" fmla="*/ 0 h 2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62">
                  <a:moveTo>
                    <a:pt x="9" y="262"/>
                  </a:moveTo>
                  <a:lnTo>
                    <a:pt x="3" y="205"/>
                  </a:lnTo>
                  <a:lnTo>
                    <a:pt x="0" y="121"/>
                  </a:lnTo>
                  <a:lnTo>
                    <a:pt x="3" y="62"/>
                  </a:lnTo>
                  <a:lnTo>
                    <a:pt x="8" y="26"/>
                  </a:lnTo>
                  <a:lnTo>
                    <a:pt x="15"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7" name="Freeform 225"/>
            <p:cNvSpPr>
              <a:spLocks noChangeAspect="1"/>
            </p:cNvSpPr>
            <p:nvPr/>
          </p:nvSpPr>
          <p:spPr bwMode="auto">
            <a:xfrm rot="1144696" flipV="1">
              <a:off x="1476" y="1875"/>
              <a:ext cx="23" cy="129"/>
            </a:xfrm>
            <a:custGeom>
              <a:avLst/>
              <a:gdLst>
                <a:gd name="T0" fmla="*/ 0 w 40"/>
                <a:gd name="T1" fmla="*/ 8 h 224"/>
                <a:gd name="T2" fmla="*/ 1 w 40"/>
                <a:gd name="T3" fmla="*/ 7 h 224"/>
                <a:gd name="T4" fmla="*/ 1 w 40"/>
                <a:gd name="T5" fmla="*/ 3 h 224"/>
                <a:gd name="T6" fmla="*/ 1 w 40"/>
                <a:gd name="T7" fmla="*/ 2 h 224"/>
                <a:gd name="T8" fmla="*/ 1 w 40"/>
                <a:gd name="T9" fmla="*/ 1 h 224"/>
                <a:gd name="T10" fmla="*/ 1 w 40"/>
                <a:gd name="T11" fmla="*/ 0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224">
                  <a:moveTo>
                    <a:pt x="0" y="224"/>
                  </a:moveTo>
                  <a:lnTo>
                    <a:pt x="8" y="179"/>
                  </a:lnTo>
                  <a:lnTo>
                    <a:pt x="23" y="96"/>
                  </a:lnTo>
                  <a:lnTo>
                    <a:pt x="32" y="41"/>
                  </a:lnTo>
                  <a:lnTo>
                    <a:pt x="37" y="14"/>
                  </a:lnTo>
                  <a:lnTo>
                    <a:pt x="4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8" name="Freeform 226"/>
            <p:cNvSpPr>
              <a:spLocks noChangeAspect="1"/>
            </p:cNvSpPr>
            <p:nvPr/>
          </p:nvSpPr>
          <p:spPr bwMode="auto">
            <a:xfrm rot="1144696" flipV="1">
              <a:off x="1517" y="1857"/>
              <a:ext cx="15" cy="22"/>
            </a:xfrm>
            <a:custGeom>
              <a:avLst/>
              <a:gdLst>
                <a:gd name="T0" fmla="*/ 0 w 25"/>
                <a:gd name="T1" fmla="*/ 0 h 38"/>
                <a:gd name="T2" fmla="*/ 1 w 25"/>
                <a:gd name="T3" fmla="*/ 1 h 38"/>
                <a:gd name="T4" fmla="*/ 1 w 25"/>
                <a:gd name="T5" fmla="*/ 1 h 38"/>
                <a:gd name="T6" fmla="*/ 1 w 25"/>
                <a:gd name="T7" fmla="*/ 1 h 38"/>
                <a:gd name="T8" fmla="*/ 1 w 25"/>
                <a:gd name="T9" fmla="*/ 1 h 38"/>
                <a:gd name="T10" fmla="*/ 1 w 25"/>
                <a:gd name="T11" fmla="*/ 1 h 38"/>
                <a:gd name="T12" fmla="*/ 1 w 25"/>
                <a:gd name="T13" fmla="*/ 1 h 38"/>
                <a:gd name="T14" fmla="*/ 1 w 25"/>
                <a:gd name="T15" fmla="*/ 1 h 38"/>
                <a:gd name="T16" fmla="*/ 1 w 25"/>
                <a:gd name="T17" fmla="*/ 1 h 38"/>
                <a:gd name="T18" fmla="*/ 1 w 25"/>
                <a:gd name="T19" fmla="*/ 2 h 38"/>
                <a:gd name="T20" fmla="*/ 1 w 25"/>
                <a:gd name="T21" fmla="*/ 2 h 38"/>
                <a:gd name="T22" fmla="*/ 1 w 25"/>
                <a:gd name="T23" fmla="*/ 1 h 38"/>
                <a:gd name="T24" fmla="*/ 1 w 25"/>
                <a:gd name="T25" fmla="*/ 1 h 38"/>
                <a:gd name="T26" fmla="*/ 1 w 25"/>
                <a:gd name="T27" fmla="*/ 1 h 38"/>
                <a:gd name="T28" fmla="*/ 1 w 25"/>
                <a:gd name="T29" fmla="*/ 1 h 38"/>
                <a:gd name="T30" fmla="*/ 1 w 25"/>
                <a:gd name="T31" fmla="*/ 1 h 38"/>
                <a:gd name="T32" fmla="*/ 1 w 25"/>
                <a:gd name="T33" fmla="*/ 1 h 38"/>
                <a:gd name="T34" fmla="*/ 1 w 25"/>
                <a:gd name="T35" fmla="*/ 1 h 38"/>
                <a:gd name="T36" fmla="*/ 1 w 25"/>
                <a:gd name="T37" fmla="*/ 1 h 38"/>
                <a:gd name="T38" fmla="*/ 0 w 25"/>
                <a:gd name="T39" fmla="*/ 1 h 38"/>
                <a:gd name="T40" fmla="*/ 0 w 25"/>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38">
                  <a:moveTo>
                    <a:pt x="0" y="0"/>
                  </a:moveTo>
                  <a:lnTo>
                    <a:pt x="1" y="1"/>
                  </a:lnTo>
                  <a:lnTo>
                    <a:pt x="3" y="4"/>
                  </a:lnTo>
                  <a:lnTo>
                    <a:pt x="7" y="9"/>
                  </a:lnTo>
                  <a:lnTo>
                    <a:pt x="11" y="15"/>
                  </a:lnTo>
                  <a:lnTo>
                    <a:pt x="15" y="22"/>
                  </a:lnTo>
                  <a:lnTo>
                    <a:pt x="19" y="28"/>
                  </a:lnTo>
                  <a:lnTo>
                    <a:pt x="22" y="33"/>
                  </a:lnTo>
                  <a:lnTo>
                    <a:pt x="24" y="37"/>
                  </a:lnTo>
                  <a:lnTo>
                    <a:pt x="25" y="38"/>
                  </a:lnTo>
                  <a:lnTo>
                    <a:pt x="23" y="36"/>
                  </a:lnTo>
                  <a:lnTo>
                    <a:pt x="21" y="32"/>
                  </a:lnTo>
                  <a:lnTo>
                    <a:pt x="17" y="26"/>
                  </a:lnTo>
                  <a:lnTo>
                    <a:pt x="13" y="20"/>
                  </a:lnTo>
                  <a:lnTo>
                    <a:pt x="9" y="13"/>
                  </a:lnTo>
                  <a:lnTo>
                    <a:pt x="6" y="8"/>
                  </a:lnTo>
                  <a:lnTo>
                    <a:pt x="3" y="5"/>
                  </a:lnTo>
                  <a:lnTo>
                    <a:pt x="1" y="2"/>
                  </a:lnTo>
                  <a:lnTo>
                    <a:pt x="0"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9" name="Freeform 227"/>
            <p:cNvSpPr>
              <a:spLocks noChangeAspect="1"/>
            </p:cNvSpPr>
            <p:nvPr/>
          </p:nvSpPr>
          <p:spPr bwMode="auto">
            <a:xfrm rot="1144696" flipV="1">
              <a:off x="1525" y="1903"/>
              <a:ext cx="14" cy="8"/>
            </a:xfrm>
            <a:custGeom>
              <a:avLst/>
              <a:gdLst>
                <a:gd name="T0" fmla="*/ 0 w 24"/>
                <a:gd name="T1" fmla="*/ 0 h 15"/>
                <a:gd name="T2" fmla="*/ 1 w 24"/>
                <a:gd name="T3" fmla="*/ 0 h 15"/>
                <a:gd name="T4" fmla="*/ 1 w 24"/>
                <a:gd name="T5" fmla="*/ 1 h 15"/>
                <a:gd name="T6" fmla="*/ 1 w 24"/>
                <a:gd name="T7" fmla="*/ 1 h 15"/>
                <a:gd name="T8" fmla="*/ 1 w 24"/>
                <a:gd name="T9" fmla="*/ 1 h 15"/>
                <a:gd name="T10" fmla="*/ 1 w 24"/>
                <a:gd name="T11" fmla="*/ 1 h 15"/>
                <a:gd name="T12" fmla="*/ 1 w 24"/>
                <a:gd name="T13" fmla="*/ 1 h 15"/>
                <a:gd name="T14" fmla="*/ 1 w 24"/>
                <a:gd name="T15" fmla="*/ 1 h 15"/>
                <a:gd name="T16" fmla="*/ 1 w 24"/>
                <a:gd name="T17" fmla="*/ 1 h 15"/>
                <a:gd name="T18" fmla="*/ 1 w 24"/>
                <a:gd name="T19" fmla="*/ 1 h 15"/>
                <a:gd name="T20" fmla="*/ 1 w 24"/>
                <a:gd name="T21" fmla="*/ 1 h 15"/>
                <a:gd name="T22" fmla="*/ 1 w 24"/>
                <a:gd name="T23" fmla="*/ 1 h 15"/>
                <a:gd name="T24" fmla="*/ 1 w 24"/>
                <a:gd name="T25" fmla="*/ 1 h 15"/>
                <a:gd name="T26" fmla="*/ 1 w 24"/>
                <a:gd name="T27" fmla="*/ 1 h 15"/>
                <a:gd name="T28" fmla="*/ 1 w 24"/>
                <a:gd name="T29" fmla="*/ 1 h 15"/>
                <a:gd name="T30" fmla="*/ 1 w 24"/>
                <a:gd name="T31" fmla="*/ 1 h 15"/>
                <a:gd name="T32" fmla="*/ 1 w 24"/>
                <a:gd name="T33" fmla="*/ 1 h 15"/>
                <a:gd name="T34" fmla="*/ 1 w 24"/>
                <a:gd name="T35" fmla="*/ 1 h 15"/>
                <a:gd name="T36" fmla="*/ 1 w 24"/>
                <a:gd name="T37" fmla="*/ 1 h 15"/>
                <a:gd name="T38" fmla="*/ 0 w 24"/>
                <a:gd name="T39" fmla="*/ 0 h 15"/>
                <a:gd name="T40" fmla="*/ 0 w 24"/>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5">
                  <a:moveTo>
                    <a:pt x="0" y="0"/>
                  </a:moveTo>
                  <a:lnTo>
                    <a:pt x="1" y="0"/>
                  </a:lnTo>
                  <a:lnTo>
                    <a:pt x="3" y="2"/>
                  </a:lnTo>
                  <a:lnTo>
                    <a:pt x="7" y="4"/>
                  </a:lnTo>
                  <a:lnTo>
                    <a:pt x="11" y="7"/>
                  </a:lnTo>
                  <a:lnTo>
                    <a:pt x="15" y="10"/>
                  </a:lnTo>
                  <a:lnTo>
                    <a:pt x="19" y="12"/>
                  </a:lnTo>
                  <a:lnTo>
                    <a:pt x="22" y="14"/>
                  </a:lnTo>
                  <a:lnTo>
                    <a:pt x="23" y="15"/>
                  </a:lnTo>
                  <a:lnTo>
                    <a:pt x="24" y="15"/>
                  </a:lnTo>
                  <a:lnTo>
                    <a:pt x="22" y="14"/>
                  </a:lnTo>
                  <a:lnTo>
                    <a:pt x="20" y="12"/>
                  </a:lnTo>
                  <a:lnTo>
                    <a:pt x="16" y="10"/>
                  </a:lnTo>
                  <a:lnTo>
                    <a:pt x="12" y="7"/>
                  </a:lnTo>
                  <a:lnTo>
                    <a:pt x="8" y="5"/>
                  </a:lnTo>
                  <a:lnTo>
                    <a:pt x="5" y="3"/>
                  </a:lnTo>
                  <a:lnTo>
                    <a:pt x="3" y="2"/>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0" name="Freeform 228"/>
            <p:cNvSpPr>
              <a:spLocks noChangeAspect="1"/>
            </p:cNvSpPr>
            <p:nvPr/>
          </p:nvSpPr>
          <p:spPr bwMode="auto">
            <a:xfrm rot="1144696" flipV="1">
              <a:off x="1542" y="1965"/>
              <a:ext cx="7" cy="4"/>
            </a:xfrm>
            <a:custGeom>
              <a:avLst/>
              <a:gdLst>
                <a:gd name="T0" fmla="*/ 0 w 11"/>
                <a:gd name="T1" fmla="*/ 0 h 7"/>
                <a:gd name="T2" fmla="*/ 1 w 11"/>
                <a:gd name="T3" fmla="*/ 1 h 7"/>
                <a:gd name="T4" fmla="*/ 1 w 11"/>
                <a:gd name="T5" fmla="*/ 1 h 7"/>
                <a:gd name="T6" fmla="*/ 1 w 11"/>
                <a:gd name="T7" fmla="*/ 1 h 7"/>
                <a:gd name="T8" fmla="*/ 1 w 11"/>
                <a:gd name="T9" fmla="*/ 1 h 7"/>
                <a:gd name="T10" fmla="*/ 1 w 11"/>
                <a:gd name="T11" fmla="*/ 1 h 7"/>
                <a:gd name="T12" fmla="*/ 1 w 11"/>
                <a:gd name="T13" fmla="*/ 1 h 7"/>
                <a:gd name="T14" fmla="*/ 1 w 11"/>
                <a:gd name="T15" fmla="*/ 1 h 7"/>
                <a:gd name="T16" fmla="*/ 1 w 11"/>
                <a:gd name="T17" fmla="*/ 1 h 7"/>
                <a:gd name="T18" fmla="*/ 1 w 11"/>
                <a:gd name="T19" fmla="*/ 1 h 7"/>
                <a:gd name="T20" fmla="*/ 1 w 11"/>
                <a:gd name="T21" fmla="*/ 1 h 7"/>
                <a:gd name="T22" fmla="*/ 1 w 11"/>
                <a:gd name="T23" fmla="*/ 1 h 7"/>
                <a:gd name="T24" fmla="*/ 1 w 11"/>
                <a:gd name="T25" fmla="*/ 1 h 7"/>
                <a:gd name="T26" fmla="*/ 1 w 11"/>
                <a:gd name="T27" fmla="*/ 1 h 7"/>
                <a:gd name="T28" fmla="*/ 1 w 11"/>
                <a:gd name="T29" fmla="*/ 1 h 7"/>
                <a:gd name="T30" fmla="*/ 1 w 11"/>
                <a:gd name="T31" fmla="*/ 1 h 7"/>
                <a:gd name="T32" fmla="*/ 1 w 11"/>
                <a:gd name="T33" fmla="*/ 1 h 7"/>
                <a:gd name="T34" fmla="*/ 1 w 11"/>
                <a:gd name="T35" fmla="*/ 1 h 7"/>
                <a:gd name="T36" fmla="*/ 1 w 11"/>
                <a:gd name="T37" fmla="*/ 1 h 7"/>
                <a:gd name="T38" fmla="*/ 1 w 11"/>
                <a:gd name="T39" fmla="*/ 0 h 7"/>
                <a:gd name="T40" fmla="*/ 0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7">
                  <a:moveTo>
                    <a:pt x="0" y="0"/>
                  </a:moveTo>
                  <a:lnTo>
                    <a:pt x="1" y="1"/>
                  </a:lnTo>
                  <a:lnTo>
                    <a:pt x="2" y="1"/>
                  </a:lnTo>
                  <a:lnTo>
                    <a:pt x="3" y="2"/>
                  </a:lnTo>
                  <a:lnTo>
                    <a:pt x="5" y="4"/>
                  </a:lnTo>
                  <a:lnTo>
                    <a:pt x="7" y="5"/>
                  </a:lnTo>
                  <a:lnTo>
                    <a:pt x="8" y="6"/>
                  </a:lnTo>
                  <a:lnTo>
                    <a:pt x="10" y="7"/>
                  </a:lnTo>
                  <a:lnTo>
                    <a:pt x="11" y="7"/>
                  </a:lnTo>
                  <a:lnTo>
                    <a:pt x="10" y="7"/>
                  </a:lnTo>
                  <a:lnTo>
                    <a:pt x="9" y="6"/>
                  </a:lnTo>
                  <a:lnTo>
                    <a:pt x="7" y="5"/>
                  </a:lnTo>
                  <a:lnTo>
                    <a:pt x="6" y="4"/>
                  </a:lnTo>
                  <a:lnTo>
                    <a:pt x="4" y="3"/>
                  </a:lnTo>
                  <a:lnTo>
                    <a:pt x="3" y="2"/>
                  </a:lnTo>
                  <a:lnTo>
                    <a:pt x="2" y="1"/>
                  </a:lnTo>
                  <a:lnTo>
                    <a:pt x="1" y="1"/>
                  </a:lnTo>
                  <a:lnTo>
                    <a:pt x="1"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1" name="Freeform 229"/>
            <p:cNvSpPr>
              <a:spLocks noChangeAspect="1"/>
            </p:cNvSpPr>
            <p:nvPr/>
          </p:nvSpPr>
          <p:spPr bwMode="auto">
            <a:xfrm rot="1144696" flipV="1">
              <a:off x="1554" y="2007"/>
              <a:ext cx="2" cy="2"/>
            </a:xfrm>
            <a:custGeom>
              <a:avLst/>
              <a:gdLst>
                <a:gd name="T0" fmla="*/ 0 w 3"/>
                <a:gd name="T1" fmla="*/ 0 h 3"/>
                <a:gd name="T2" fmla="*/ 0 w 3"/>
                <a:gd name="T3" fmla="*/ 0 h 3"/>
                <a:gd name="T4" fmla="*/ 0 w 3"/>
                <a:gd name="T5" fmla="*/ 0 h 3"/>
                <a:gd name="T6" fmla="*/ 1 w 3"/>
                <a:gd name="T7" fmla="*/ 1 h 3"/>
                <a:gd name="T8" fmla="*/ 1 w 3"/>
                <a:gd name="T9" fmla="*/ 1 h 3"/>
                <a:gd name="T10" fmla="*/ 1 w 3"/>
                <a:gd name="T11" fmla="*/ 1 h 3"/>
                <a:gd name="T12" fmla="*/ 1 w 3"/>
                <a:gd name="T13" fmla="*/ 1 h 3"/>
                <a:gd name="T14" fmla="*/ 1 w 3"/>
                <a:gd name="T15" fmla="*/ 1 h 3"/>
                <a:gd name="T16" fmla="*/ 1 w 3"/>
                <a:gd name="T17" fmla="*/ 1 h 3"/>
                <a:gd name="T18" fmla="*/ 1 w 3"/>
                <a:gd name="T19" fmla="*/ 1 h 3"/>
                <a:gd name="T20" fmla="*/ 1 w 3"/>
                <a:gd name="T21" fmla="*/ 1 h 3"/>
                <a:gd name="T22" fmla="*/ 1 w 3"/>
                <a:gd name="T23" fmla="*/ 1 h 3"/>
                <a:gd name="T24" fmla="*/ 1 w 3"/>
                <a:gd name="T25" fmla="*/ 1 h 3"/>
                <a:gd name="T26" fmla="*/ 1 w 3"/>
                <a:gd name="T27" fmla="*/ 1 h 3"/>
                <a:gd name="T28" fmla="*/ 1 w 3"/>
                <a:gd name="T29" fmla="*/ 1 h 3"/>
                <a:gd name="T30" fmla="*/ 1 w 3"/>
                <a:gd name="T31" fmla="*/ 1 h 3"/>
                <a:gd name="T32" fmla="*/ 0 w 3"/>
                <a:gd name="T33" fmla="*/ 0 h 3"/>
                <a:gd name="T34" fmla="*/ 0 w 3"/>
                <a:gd name="T35" fmla="*/ 0 h 3"/>
                <a:gd name="T36" fmla="*/ 0 w 3"/>
                <a:gd name="T37" fmla="*/ 0 h 3"/>
                <a:gd name="T38" fmla="*/ 0 w 3"/>
                <a:gd name="T39" fmla="*/ 0 h 3"/>
                <a:gd name="T40" fmla="*/ 0 w 3"/>
                <a:gd name="T41" fmla="*/ 0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 h="3">
                  <a:moveTo>
                    <a:pt x="0" y="0"/>
                  </a:moveTo>
                  <a:lnTo>
                    <a:pt x="0" y="0"/>
                  </a:lnTo>
                  <a:lnTo>
                    <a:pt x="1" y="1"/>
                  </a:lnTo>
                  <a:lnTo>
                    <a:pt x="2" y="1"/>
                  </a:lnTo>
                  <a:lnTo>
                    <a:pt x="2" y="2"/>
                  </a:lnTo>
                  <a:lnTo>
                    <a:pt x="3" y="2"/>
                  </a:lnTo>
                  <a:lnTo>
                    <a:pt x="3" y="3"/>
                  </a:lnTo>
                  <a:lnTo>
                    <a:pt x="3" y="2"/>
                  </a:lnTo>
                  <a:lnTo>
                    <a:pt x="2" y="2"/>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2" name="Freeform 230"/>
            <p:cNvSpPr>
              <a:spLocks noChangeAspect="1"/>
            </p:cNvSpPr>
            <p:nvPr/>
          </p:nvSpPr>
          <p:spPr bwMode="auto">
            <a:xfrm rot="1144696" flipV="1">
              <a:off x="1560" y="2028"/>
              <a:ext cx="1" cy="1"/>
            </a:xfrm>
            <a:custGeom>
              <a:avLst/>
              <a:gdLst>
                <a:gd name="T0" fmla="*/ 0 w 1"/>
                <a:gd name="T1" fmla="*/ 0 h 2"/>
                <a:gd name="T2" fmla="*/ 0 w 1"/>
                <a:gd name="T3" fmla="*/ 0 h 2"/>
                <a:gd name="T4" fmla="*/ 0 w 1"/>
                <a:gd name="T5" fmla="*/ 1 h 2"/>
                <a:gd name="T6" fmla="*/ 0 w 1"/>
                <a:gd name="T7" fmla="*/ 1 h 2"/>
                <a:gd name="T8" fmla="*/ 0 w 1"/>
                <a:gd name="T9" fmla="*/ 1 h 2"/>
                <a:gd name="T10" fmla="*/ 1 w 1"/>
                <a:gd name="T11" fmla="*/ 1 h 2"/>
                <a:gd name="T12" fmla="*/ 1 w 1"/>
                <a:gd name="T13" fmla="*/ 1 h 2"/>
                <a:gd name="T14" fmla="*/ 1 w 1"/>
                <a:gd name="T15" fmla="*/ 1 h 2"/>
                <a:gd name="T16" fmla="*/ 1 w 1"/>
                <a:gd name="T17" fmla="*/ 1 h 2"/>
                <a:gd name="T18" fmla="*/ 1 w 1"/>
                <a:gd name="T19" fmla="*/ 1 h 2"/>
                <a:gd name="T20" fmla="*/ 1 w 1"/>
                <a:gd name="T21" fmla="*/ 1 h 2"/>
                <a:gd name="T22" fmla="*/ 0 w 1"/>
                <a:gd name="T23" fmla="*/ 1 h 2"/>
                <a:gd name="T24" fmla="*/ 0 w 1"/>
                <a:gd name="T25" fmla="*/ 1 h 2"/>
                <a:gd name="T26" fmla="*/ 0 w 1"/>
                <a:gd name="T27" fmla="*/ 1 h 2"/>
                <a:gd name="T28" fmla="*/ 0 w 1"/>
                <a:gd name="T29" fmla="*/ 1 h 2"/>
                <a:gd name="T30" fmla="*/ 0 w 1"/>
                <a:gd name="T31" fmla="*/ 1 h 2"/>
                <a:gd name="T32" fmla="*/ 0 w 1"/>
                <a:gd name="T33" fmla="*/ 0 h 2"/>
                <a:gd name="T34" fmla="*/ 0 w 1"/>
                <a:gd name="T35" fmla="*/ 0 h 2"/>
                <a:gd name="T36" fmla="*/ 0 w 1"/>
                <a:gd name="T37" fmla="*/ 0 h 2"/>
                <a:gd name="T38" fmla="*/ 0 w 1"/>
                <a:gd name="T39" fmla="*/ 0 h 2"/>
                <a:gd name="T40" fmla="*/ 0 w 1"/>
                <a:gd name="T41" fmla="*/ 0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 h="2">
                  <a:moveTo>
                    <a:pt x="0" y="0"/>
                  </a:moveTo>
                  <a:lnTo>
                    <a:pt x="0" y="0"/>
                  </a:lnTo>
                  <a:lnTo>
                    <a:pt x="0" y="1"/>
                  </a:lnTo>
                  <a:lnTo>
                    <a:pt x="1" y="1"/>
                  </a:lnTo>
                  <a:lnTo>
                    <a:pt x="1" y="2"/>
                  </a:lnTo>
                  <a:lnTo>
                    <a:pt x="1" y="1"/>
                  </a:lnTo>
                  <a:lnTo>
                    <a:pt x="0"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3" name="Freeform 231"/>
            <p:cNvSpPr>
              <a:spLocks noChangeAspect="1"/>
            </p:cNvSpPr>
            <p:nvPr/>
          </p:nvSpPr>
          <p:spPr bwMode="auto">
            <a:xfrm rot="1144696">
              <a:off x="1562" y="2038"/>
              <a:ext cx="1" cy="1"/>
            </a:xfrm>
            <a:custGeom>
              <a:avLst/>
              <a:gdLst>
                <a:gd name="T0" fmla="*/ 0 w 1"/>
                <a:gd name="T1" fmla="*/ 0 h 1"/>
                <a:gd name="T2" fmla="*/ 0 w 1"/>
                <a:gd name="T3" fmla="*/ 0 h 1"/>
                <a:gd name="T4" fmla="*/ 0 w 1"/>
                <a:gd name="T5" fmla="*/ 0 h 1"/>
                <a:gd name="T6" fmla="*/ 0 w 1"/>
                <a:gd name="T7" fmla="*/ 0 h 1"/>
                <a:gd name="T8" fmla="*/ 1 w 1"/>
                <a:gd name="T9" fmla="*/ 0 h 1"/>
                <a:gd name="T10" fmla="*/ 1 w 1"/>
                <a:gd name="T11" fmla="*/ 0 h 1"/>
                <a:gd name="T12" fmla="*/ 1 w 1"/>
                <a:gd name="T13" fmla="*/ 0 h 1"/>
                <a:gd name="T14" fmla="*/ 1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0 h 1"/>
                <a:gd name="T36" fmla="*/ 0 w 1"/>
                <a:gd name="T37" fmla="*/ 0 h 1"/>
                <a:gd name="T38" fmla="*/ 0 w 1"/>
                <a:gd name="T39" fmla="*/ 0 h 1"/>
                <a:gd name="T40" fmla="*/ 0 w 1"/>
                <a:gd name="T41" fmla="*/ 0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 h="1">
                  <a:moveTo>
                    <a:pt x="0" y="0"/>
                  </a:moveTo>
                  <a:lnTo>
                    <a:pt x="0" y="0"/>
                  </a:lnTo>
                  <a:lnTo>
                    <a:pt x="1"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4" name="Freeform 232"/>
            <p:cNvSpPr>
              <a:spLocks noChangeAspect="1"/>
            </p:cNvSpPr>
            <p:nvPr/>
          </p:nvSpPr>
          <p:spPr bwMode="auto">
            <a:xfrm rot="1144696" flipV="1">
              <a:off x="1507" y="1869"/>
              <a:ext cx="84" cy="159"/>
            </a:xfrm>
            <a:custGeom>
              <a:avLst/>
              <a:gdLst>
                <a:gd name="T0" fmla="*/ 0 w 146"/>
                <a:gd name="T1" fmla="*/ 10 h 276"/>
                <a:gd name="T2" fmla="*/ 1 w 146"/>
                <a:gd name="T3" fmla="*/ 7 h 276"/>
                <a:gd name="T4" fmla="*/ 3 w 146"/>
                <a:gd name="T5" fmla="*/ 4 h 276"/>
                <a:gd name="T6" fmla="*/ 4 w 146"/>
                <a:gd name="T7" fmla="*/ 2 h 276"/>
                <a:gd name="T8" fmla="*/ 5 w 146"/>
                <a:gd name="T9" fmla="*/ 1 h 276"/>
                <a:gd name="T10" fmla="*/ 5 w 146"/>
                <a:gd name="T11" fmla="*/ 0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276">
                  <a:moveTo>
                    <a:pt x="0" y="276"/>
                  </a:moveTo>
                  <a:lnTo>
                    <a:pt x="33" y="206"/>
                  </a:lnTo>
                  <a:lnTo>
                    <a:pt x="83" y="109"/>
                  </a:lnTo>
                  <a:lnTo>
                    <a:pt x="118" y="47"/>
                  </a:lnTo>
                  <a:lnTo>
                    <a:pt x="137" y="15"/>
                  </a:lnTo>
                  <a:lnTo>
                    <a:pt x="146"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5" name="Freeform 233"/>
            <p:cNvSpPr>
              <a:spLocks noChangeAspect="1"/>
            </p:cNvSpPr>
            <p:nvPr/>
          </p:nvSpPr>
          <p:spPr bwMode="auto">
            <a:xfrm rot="1144696" flipV="1">
              <a:off x="1489" y="1889"/>
              <a:ext cx="99" cy="137"/>
            </a:xfrm>
            <a:custGeom>
              <a:avLst/>
              <a:gdLst>
                <a:gd name="T0" fmla="*/ 0 w 171"/>
                <a:gd name="T1" fmla="*/ 9 h 238"/>
                <a:gd name="T2" fmla="*/ 1 w 171"/>
                <a:gd name="T3" fmla="*/ 7 h 238"/>
                <a:gd name="T4" fmla="*/ 3 w 171"/>
                <a:gd name="T5" fmla="*/ 4 h 238"/>
                <a:gd name="T6" fmla="*/ 5 w 171"/>
                <a:gd name="T7" fmla="*/ 2 h 238"/>
                <a:gd name="T8" fmla="*/ 6 w 171"/>
                <a:gd name="T9" fmla="*/ 1 h 238"/>
                <a:gd name="T10" fmla="*/ 6 w 171"/>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 h="238">
                  <a:moveTo>
                    <a:pt x="0" y="238"/>
                  </a:moveTo>
                  <a:lnTo>
                    <a:pt x="34" y="191"/>
                  </a:lnTo>
                  <a:lnTo>
                    <a:pt x="97" y="102"/>
                  </a:lnTo>
                  <a:lnTo>
                    <a:pt x="140" y="44"/>
                  </a:lnTo>
                  <a:lnTo>
                    <a:pt x="161" y="14"/>
                  </a:lnTo>
                  <a:lnTo>
                    <a:pt x="171"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6" name="Freeform 234"/>
            <p:cNvSpPr>
              <a:spLocks noChangeAspect="1"/>
            </p:cNvSpPr>
            <p:nvPr/>
          </p:nvSpPr>
          <p:spPr bwMode="auto">
            <a:xfrm rot="1144696" flipV="1">
              <a:off x="938" y="1639"/>
              <a:ext cx="929" cy="530"/>
            </a:xfrm>
            <a:custGeom>
              <a:avLst/>
              <a:gdLst>
                <a:gd name="T0" fmla="*/ 59 w 1612"/>
                <a:gd name="T1" fmla="*/ 33 h 920"/>
                <a:gd name="T2" fmla="*/ 58 w 1612"/>
                <a:gd name="T3" fmla="*/ 33 h 920"/>
                <a:gd name="T4" fmla="*/ 57 w 1612"/>
                <a:gd name="T5" fmla="*/ 33 h 920"/>
                <a:gd name="T6" fmla="*/ 55 w 1612"/>
                <a:gd name="T7" fmla="*/ 33 h 920"/>
                <a:gd name="T8" fmla="*/ 52 w 1612"/>
                <a:gd name="T9" fmla="*/ 32 h 920"/>
                <a:gd name="T10" fmla="*/ 48 w 1612"/>
                <a:gd name="T11" fmla="*/ 31 h 920"/>
                <a:gd name="T12" fmla="*/ 45 w 1612"/>
                <a:gd name="T13" fmla="*/ 30 h 920"/>
                <a:gd name="T14" fmla="*/ 41 w 1612"/>
                <a:gd name="T15" fmla="*/ 29 h 920"/>
                <a:gd name="T16" fmla="*/ 37 w 1612"/>
                <a:gd name="T17" fmla="*/ 27 h 920"/>
                <a:gd name="T18" fmla="*/ 32 w 1612"/>
                <a:gd name="T19" fmla="*/ 25 h 920"/>
                <a:gd name="T20" fmla="*/ 28 w 1612"/>
                <a:gd name="T21" fmla="*/ 22 h 920"/>
                <a:gd name="T22" fmla="*/ 24 w 1612"/>
                <a:gd name="T23" fmla="*/ 20 h 920"/>
                <a:gd name="T24" fmla="*/ 20 w 1612"/>
                <a:gd name="T25" fmla="*/ 17 h 920"/>
                <a:gd name="T26" fmla="*/ 17 w 1612"/>
                <a:gd name="T27" fmla="*/ 13 h 920"/>
                <a:gd name="T28" fmla="*/ 13 w 1612"/>
                <a:gd name="T29" fmla="*/ 10 h 920"/>
                <a:gd name="T30" fmla="*/ 9 w 1612"/>
                <a:gd name="T31" fmla="*/ 7 h 920"/>
                <a:gd name="T32" fmla="*/ 6 w 1612"/>
                <a:gd name="T33" fmla="*/ 5 h 920"/>
                <a:gd name="T34" fmla="*/ 3 w 1612"/>
                <a:gd name="T35" fmla="*/ 3 h 920"/>
                <a:gd name="T36" fmla="*/ 1 w 1612"/>
                <a:gd name="T37" fmla="*/ 1 h 920"/>
                <a:gd name="T38" fmla="*/ 1 w 1612"/>
                <a:gd name="T39" fmla="*/ 1 h 920"/>
                <a:gd name="T40" fmla="*/ 0 w 1612"/>
                <a:gd name="T41" fmla="*/ 0 h 9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2" h="920">
                  <a:moveTo>
                    <a:pt x="1612" y="917"/>
                  </a:moveTo>
                  <a:lnTo>
                    <a:pt x="1587" y="920"/>
                  </a:lnTo>
                  <a:lnTo>
                    <a:pt x="1545" y="913"/>
                  </a:lnTo>
                  <a:lnTo>
                    <a:pt x="1486" y="898"/>
                  </a:lnTo>
                  <a:lnTo>
                    <a:pt x="1414" y="876"/>
                  </a:lnTo>
                  <a:lnTo>
                    <a:pt x="1327" y="849"/>
                  </a:lnTo>
                  <a:lnTo>
                    <a:pt x="1227" y="818"/>
                  </a:lnTo>
                  <a:lnTo>
                    <a:pt x="1118" y="783"/>
                  </a:lnTo>
                  <a:lnTo>
                    <a:pt x="1001" y="740"/>
                  </a:lnTo>
                  <a:lnTo>
                    <a:pt x="882" y="686"/>
                  </a:lnTo>
                  <a:lnTo>
                    <a:pt x="767" y="618"/>
                  </a:lnTo>
                  <a:lnTo>
                    <a:pt x="657" y="538"/>
                  </a:lnTo>
                  <a:lnTo>
                    <a:pt x="552" y="449"/>
                  </a:lnTo>
                  <a:lnTo>
                    <a:pt x="447" y="360"/>
                  </a:lnTo>
                  <a:lnTo>
                    <a:pt x="343" y="276"/>
                  </a:lnTo>
                  <a:lnTo>
                    <a:pt x="244" y="201"/>
                  </a:lnTo>
                  <a:lnTo>
                    <a:pt x="158" y="135"/>
                  </a:lnTo>
                  <a:lnTo>
                    <a:pt x="88" y="79"/>
                  </a:lnTo>
                  <a:lnTo>
                    <a:pt x="39" y="36"/>
                  </a:lnTo>
                  <a:lnTo>
                    <a:pt x="10" y="9"/>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7" name="Freeform 235"/>
            <p:cNvSpPr>
              <a:spLocks noChangeAspect="1"/>
            </p:cNvSpPr>
            <p:nvPr/>
          </p:nvSpPr>
          <p:spPr bwMode="auto">
            <a:xfrm rot="1144696" flipV="1">
              <a:off x="948" y="1591"/>
              <a:ext cx="925" cy="591"/>
            </a:xfrm>
            <a:custGeom>
              <a:avLst/>
              <a:gdLst>
                <a:gd name="T0" fmla="*/ 1 w 1605"/>
                <a:gd name="T1" fmla="*/ 1 h 1026"/>
                <a:gd name="T2" fmla="*/ 3 w 1605"/>
                <a:gd name="T3" fmla="*/ 3 h 1026"/>
                <a:gd name="T4" fmla="*/ 8 w 1605"/>
                <a:gd name="T5" fmla="*/ 7 h 1026"/>
                <a:gd name="T6" fmla="*/ 14 w 1605"/>
                <a:gd name="T7" fmla="*/ 13 h 1026"/>
                <a:gd name="T8" fmla="*/ 21 w 1605"/>
                <a:gd name="T9" fmla="*/ 19 h 1026"/>
                <a:gd name="T10" fmla="*/ 29 w 1605"/>
                <a:gd name="T11" fmla="*/ 25 h 1026"/>
                <a:gd name="T12" fmla="*/ 35 w 1605"/>
                <a:gd name="T13" fmla="*/ 31 h 1026"/>
                <a:gd name="T14" fmla="*/ 41 w 1605"/>
                <a:gd name="T15" fmla="*/ 35 h 1026"/>
                <a:gd name="T16" fmla="*/ 46 w 1605"/>
                <a:gd name="T17" fmla="*/ 37 h 1026"/>
                <a:gd name="T18" fmla="*/ 50 w 1605"/>
                <a:gd name="T19" fmla="*/ 37 h 1026"/>
                <a:gd name="T20" fmla="*/ 52 w 1605"/>
                <a:gd name="T21" fmla="*/ 37 h 1026"/>
                <a:gd name="T22" fmla="*/ 55 w 1605"/>
                <a:gd name="T23" fmla="*/ 37 h 1026"/>
                <a:gd name="T24" fmla="*/ 56 w 1605"/>
                <a:gd name="T25" fmla="*/ 36 h 1026"/>
                <a:gd name="T26" fmla="*/ 57 w 1605"/>
                <a:gd name="T27" fmla="*/ 36 h 1026"/>
                <a:gd name="T28" fmla="*/ 58 w 1605"/>
                <a:gd name="T29" fmla="*/ 35 h 1026"/>
                <a:gd name="T30" fmla="*/ 58 w 1605"/>
                <a:gd name="T31" fmla="*/ 35 h 1026"/>
                <a:gd name="T32" fmla="*/ 59 w 1605"/>
                <a:gd name="T33" fmla="*/ 35 h 1026"/>
                <a:gd name="T34" fmla="*/ 59 w 1605"/>
                <a:gd name="T35" fmla="*/ 34 h 1026"/>
                <a:gd name="T36" fmla="*/ 59 w 1605"/>
                <a:gd name="T37" fmla="*/ 34 h 1026"/>
                <a:gd name="T38" fmla="*/ 59 w 1605"/>
                <a:gd name="T39" fmla="*/ 34 h 1026"/>
                <a:gd name="T40" fmla="*/ 58 w 1605"/>
                <a:gd name="T41" fmla="*/ 33 h 1026"/>
                <a:gd name="T42" fmla="*/ 58 w 1605"/>
                <a:gd name="T43" fmla="*/ 33 h 1026"/>
                <a:gd name="T44" fmla="*/ 58 w 1605"/>
                <a:gd name="T45" fmla="*/ 32 h 1026"/>
                <a:gd name="T46" fmla="*/ 57 w 1605"/>
                <a:gd name="T47" fmla="*/ 31 h 1026"/>
                <a:gd name="T48" fmla="*/ 55 w 1605"/>
                <a:gd name="T49" fmla="*/ 29 h 1026"/>
                <a:gd name="T50" fmla="*/ 54 w 1605"/>
                <a:gd name="T51" fmla="*/ 26 h 1026"/>
                <a:gd name="T52" fmla="*/ 51 w 1605"/>
                <a:gd name="T53" fmla="*/ 25 h 1026"/>
                <a:gd name="T54" fmla="*/ 47 w 1605"/>
                <a:gd name="T55" fmla="*/ 22 h 1026"/>
                <a:gd name="T56" fmla="*/ 43 w 1605"/>
                <a:gd name="T57" fmla="*/ 20 h 1026"/>
                <a:gd name="T58" fmla="*/ 37 w 1605"/>
                <a:gd name="T59" fmla="*/ 18 h 1026"/>
                <a:gd name="T60" fmla="*/ 30 w 1605"/>
                <a:gd name="T61" fmla="*/ 15 h 1026"/>
                <a:gd name="T62" fmla="*/ 23 w 1605"/>
                <a:gd name="T63" fmla="*/ 12 h 1026"/>
                <a:gd name="T64" fmla="*/ 16 w 1605"/>
                <a:gd name="T65" fmla="*/ 8 h 1026"/>
                <a:gd name="T66" fmla="*/ 9 w 1605"/>
                <a:gd name="T67" fmla="*/ 4 h 1026"/>
                <a:gd name="T68" fmla="*/ 3 w 1605"/>
                <a:gd name="T69" fmla="*/ 2 h 1026"/>
                <a:gd name="T70" fmla="*/ 1 w 1605"/>
                <a:gd name="T71" fmla="*/ 1 h 10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5" h="1026">
                  <a:moveTo>
                    <a:pt x="0" y="26"/>
                  </a:moveTo>
                  <a:lnTo>
                    <a:pt x="10" y="33"/>
                  </a:lnTo>
                  <a:lnTo>
                    <a:pt x="38" y="55"/>
                  </a:lnTo>
                  <a:lnTo>
                    <a:pt x="83" y="91"/>
                  </a:lnTo>
                  <a:lnTo>
                    <a:pt x="144" y="140"/>
                  </a:lnTo>
                  <a:lnTo>
                    <a:pt x="218" y="200"/>
                  </a:lnTo>
                  <a:lnTo>
                    <a:pt x="302" y="268"/>
                  </a:lnTo>
                  <a:lnTo>
                    <a:pt x="393" y="345"/>
                  </a:lnTo>
                  <a:lnTo>
                    <a:pt x="489" y="427"/>
                  </a:lnTo>
                  <a:lnTo>
                    <a:pt x="586" y="514"/>
                  </a:lnTo>
                  <a:lnTo>
                    <a:pt x="682" y="601"/>
                  </a:lnTo>
                  <a:lnTo>
                    <a:pt x="776" y="686"/>
                  </a:lnTo>
                  <a:lnTo>
                    <a:pt x="867" y="766"/>
                  </a:lnTo>
                  <a:lnTo>
                    <a:pt x="954" y="837"/>
                  </a:lnTo>
                  <a:lnTo>
                    <a:pt x="1035" y="898"/>
                  </a:lnTo>
                  <a:lnTo>
                    <a:pt x="1110" y="946"/>
                  </a:lnTo>
                  <a:lnTo>
                    <a:pt x="1180" y="981"/>
                  </a:lnTo>
                  <a:lnTo>
                    <a:pt x="1243" y="1005"/>
                  </a:lnTo>
                  <a:lnTo>
                    <a:pt x="1299" y="1019"/>
                  </a:lnTo>
                  <a:lnTo>
                    <a:pt x="1349" y="1025"/>
                  </a:lnTo>
                  <a:lnTo>
                    <a:pt x="1393" y="1026"/>
                  </a:lnTo>
                  <a:lnTo>
                    <a:pt x="1430" y="1022"/>
                  </a:lnTo>
                  <a:lnTo>
                    <a:pt x="1463" y="1015"/>
                  </a:lnTo>
                  <a:lnTo>
                    <a:pt x="1490" y="1008"/>
                  </a:lnTo>
                  <a:lnTo>
                    <a:pt x="1513" y="999"/>
                  </a:lnTo>
                  <a:lnTo>
                    <a:pt x="1533" y="991"/>
                  </a:lnTo>
                  <a:lnTo>
                    <a:pt x="1549" y="983"/>
                  </a:lnTo>
                  <a:lnTo>
                    <a:pt x="1562" y="975"/>
                  </a:lnTo>
                  <a:lnTo>
                    <a:pt x="1573" y="969"/>
                  </a:lnTo>
                  <a:lnTo>
                    <a:pt x="1581" y="962"/>
                  </a:lnTo>
                  <a:lnTo>
                    <a:pt x="1588" y="957"/>
                  </a:lnTo>
                  <a:lnTo>
                    <a:pt x="1594" y="952"/>
                  </a:lnTo>
                  <a:lnTo>
                    <a:pt x="1598" y="948"/>
                  </a:lnTo>
                  <a:lnTo>
                    <a:pt x="1601" y="944"/>
                  </a:lnTo>
                  <a:lnTo>
                    <a:pt x="1603" y="941"/>
                  </a:lnTo>
                  <a:lnTo>
                    <a:pt x="1604" y="938"/>
                  </a:lnTo>
                  <a:lnTo>
                    <a:pt x="1605" y="937"/>
                  </a:lnTo>
                  <a:lnTo>
                    <a:pt x="1604" y="936"/>
                  </a:lnTo>
                  <a:lnTo>
                    <a:pt x="1604" y="933"/>
                  </a:lnTo>
                  <a:lnTo>
                    <a:pt x="1602" y="929"/>
                  </a:lnTo>
                  <a:lnTo>
                    <a:pt x="1600" y="924"/>
                  </a:lnTo>
                  <a:lnTo>
                    <a:pt x="1597" y="917"/>
                  </a:lnTo>
                  <a:lnTo>
                    <a:pt x="1593" y="909"/>
                  </a:lnTo>
                  <a:lnTo>
                    <a:pt x="1587" y="899"/>
                  </a:lnTo>
                  <a:lnTo>
                    <a:pt x="1580" y="887"/>
                  </a:lnTo>
                  <a:lnTo>
                    <a:pt x="1572" y="872"/>
                  </a:lnTo>
                  <a:lnTo>
                    <a:pt x="1561" y="855"/>
                  </a:lnTo>
                  <a:lnTo>
                    <a:pt x="1548" y="835"/>
                  </a:lnTo>
                  <a:lnTo>
                    <a:pt x="1532" y="813"/>
                  </a:lnTo>
                  <a:lnTo>
                    <a:pt x="1513" y="788"/>
                  </a:lnTo>
                  <a:lnTo>
                    <a:pt x="1490" y="760"/>
                  </a:lnTo>
                  <a:lnTo>
                    <a:pt x="1462" y="730"/>
                  </a:lnTo>
                  <a:lnTo>
                    <a:pt x="1429" y="699"/>
                  </a:lnTo>
                  <a:lnTo>
                    <a:pt x="1391" y="668"/>
                  </a:lnTo>
                  <a:lnTo>
                    <a:pt x="1346" y="637"/>
                  </a:lnTo>
                  <a:lnTo>
                    <a:pt x="1295" y="607"/>
                  </a:lnTo>
                  <a:lnTo>
                    <a:pt x="1236" y="577"/>
                  </a:lnTo>
                  <a:lnTo>
                    <a:pt x="1169" y="549"/>
                  </a:lnTo>
                  <a:lnTo>
                    <a:pt x="1094" y="519"/>
                  </a:lnTo>
                  <a:lnTo>
                    <a:pt x="1012" y="488"/>
                  </a:lnTo>
                  <a:lnTo>
                    <a:pt x="923" y="453"/>
                  </a:lnTo>
                  <a:lnTo>
                    <a:pt x="829" y="413"/>
                  </a:lnTo>
                  <a:lnTo>
                    <a:pt x="730" y="368"/>
                  </a:lnTo>
                  <a:lnTo>
                    <a:pt x="628" y="319"/>
                  </a:lnTo>
                  <a:lnTo>
                    <a:pt x="526" y="268"/>
                  </a:lnTo>
                  <a:lnTo>
                    <a:pt x="426" y="216"/>
                  </a:lnTo>
                  <a:lnTo>
                    <a:pt x="329" y="165"/>
                  </a:lnTo>
                  <a:lnTo>
                    <a:pt x="241" y="118"/>
                  </a:lnTo>
                  <a:lnTo>
                    <a:pt x="162" y="78"/>
                  </a:lnTo>
                  <a:lnTo>
                    <a:pt x="97" y="44"/>
                  </a:lnTo>
                  <a:lnTo>
                    <a:pt x="49" y="20"/>
                  </a:lnTo>
                  <a:lnTo>
                    <a:pt x="18" y="5"/>
                  </a:lnTo>
                  <a:lnTo>
                    <a:pt x="8"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8" name="Freeform 236"/>
            <p:cNvSpPr>
              <a:spLocks noChangeAspect="1"/>
            </p:cNvSpPr>
            <p:nvPr/>
          </p:nvSpPr>
          <p:spPr bwMode="auto">
            <a:xfrm rot="1144696" flipV="1">
              <a:off x="1893" y="1781"/>
              <a:ext cx="21" cy="46"/>
            </a:xfrm>
            <a:custGeom>
              <a:avLst/>
              <a:gdLst>
                <a:gd name="T0" fmla="*/ 1 w 35"/>
                <a:gd name="T1" fmla="*/ 3 h 79"/>
                <a:gd name="T2" fmla="*/ 1 w 35"/>
                <a:gd name="T3" fmla="*/ 3 h 79"/>
                <a:gd name="T4" fmla="*/ 1 w 35"/>
                <a:gd name="T5" fmla="*/ 3 h 79"/>
                <a:gd name="T6" fmla="*/ 1 w 35"/>
                <a:gd name="T7" fmla="*/ 3 h 79"/>
                <a:gd name="T8" fmla="*/ 1 w 35"/>
                <a:gd name="T9" fmla="*/ 3 h 79"/>
                <a:gd name="T10" fmla="*/ 1 w 35"/>
                <a:gd name="T11" fmla="*/ 3 h 79"/>
                <a:gd name="T12" fmla="*/ 0 w 35"/>
                <a:gd name="T13" fmla="*/ 2 h 79"/>
                <a:gd name="T14" fmla="*/ 0 w 35"/>
                <a:gd name="T15" fmla="*/ 2 h 79"/>
                <a:gd name="T16" fmla="*/ 1 w 35"/>
                <a:gd name="T17" fmla="*/ 2 h 79"/>
                <a:gd name="T18" fmla="*/ 1 w 35"/>
                <a:gd name="T19" fmla="*/ 1 h 79"/>
                <a:gd name="T20" fmla="*/ 1 w 35"/>
                <a:gd name="T21" fmla="*/ 1 h 79"/>
                <a:gd name="T22" fmla="*/ 1 w 35"/>
                <a:gd name="T23" fmla="*/ 1 h 79"/>
                <a:gd name="T24" fmla="*/ 1 w 35"/>
                <a:gd name="T25" fmla="*/ 1 h 79"/>
                <a:gd name="T26" fmla="*/ 1 w 35"/>
                <a:gd name="T27" fmla="*/ 1 h 79"/>
                <a:gd name="T28" fmla="*/ 2 w 35"/>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79">
                  <a:moveTo>
                    <a:pt x="28" y="77"/>
                  </a:moveTo>
                  <a:lnTo>
                    <a:pt x="21" y="79"/>
                  </a:lnTo>
                  <a:lnTo>
                    <a:pt x="14" y="79"/>
                  </a:lnTo>
                  <a:lnTo>
                    <a:pt x="9" y="76"/>
                  </a:lnTo>
                  <a:lnTo>
                    <a:pt x="4" y="71"/>
                  </a:lnTo>
                  <a:lnTo>
                    <a:pt x="1" y="64"/>
                  </a:lnTo>
                  <a:lnTo>
                    <a:pt x="0" y="55"/>
                  </a:lnTo>
                  <a:lnTo>
                    <a:pt x="0" y="45"/>
                  </a:lnTo>
                  <a:lnTo>
                    <a:pt x="1" y="38"/>
                  </a:lnTo>
                  <a:lnTo>
                    <a:pt x="4" y="30"/>
                  </a:lnTo>
                  <a:lnTo>
                    <a:pt x="9" y="23"/>
                  </a:lnTo>
                  <a:lnTo>
                    <a:pt x="14" y="16"/>
                  </a:lnTo>
                  <a:lnTo>
                    <a:pt x="21" y="9"/>
                  </a:lnTo>
                  <a:lnTo>
                    <a:pt x="28" y="4"/>
                  </a:lnTo>
                  <a:lnTo>
                    <a:pt x="35"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9" name="Freeform 237"/>
            <p:cNvSpPr>
              <a:spLocks noChangeAspect="1"/>
            </p:cNvSpPr>
            <p:nvPr/>
          </p:nvSpPr>
          <p:spPr bwMode="auto">
            <a:xfrm rot="1144696" flipV="1">
              <a:off x="1858" y="1756"/>
              <a:ext cx="34" cy="94"/>
            </a:xfrm>
            <a:custGeom>
              <a:avLst/>
              <a:gdLst>
                <a:gd name="T0" fmla="*/ 2 w 59"/>
                <a:gd name="T1" fmla="*/ 6 h 162"/>
                <a:gd name="T2" fmla="*/ 1 w 59"/>
                <a:gd name="T3" fmla="*/ 6 h 162"/>
                <a:gd name="T4" fmla="*/ 1 w 59"/>
                <a:gd name="T5" fmla="*/ 6 h 162"/>
                <a:gd name="T6" fmla="*/ 1 w 59"/>
                <a:gd name="T7" fmla="*/ 6 h 162"/>
                <a:gd name="T8" fmla="*/ 1 w 59"/>
                <a:gd name="T9" fmla="*/ 5 h 162"/>
                <a:gd name="T10" fmla="*/ 1 w 59"/>
                <a:gd name="T11" fmla="*/ 5 h 162"/>
                <a:gd name="T12" fmla="*/ 0 w 59"/>
                <a:gd name="T13" fmla="*/ 4 h 162"/>
                <a:gd name="T14" fmla="*/ 1 w 59"/>
                <a:gd name="T15" fmla="*/ 3 h 162"/>
                <a:gd name="T16" fmla="*/ 1 w 59"/>
                <a:gd name="T17" fmla="*/ 3 h 162"/>
                <a:gd name="T18" fmla="*/ 1 w 59"/>
                <a:gd name="T19" fmla="*/ 2 h 162"/>
                <a:gd name="T20" fmla="*/ 1 w 59"/>
                <a:gd name="T21" fmla="*/ 2 h 162"/>
                <a:gd name="T22" fmla="*/ 1 w 59"/>
                <a:gd name="T23" fmla="*/ 1 h 162"/>
                <a:gd name="T24" fmla="*/ 1 w 59"/>
                <a:gd name="T25" fmla="*/ 1 h 162"/>
                <a:gd name="T26" fmla="*/ 2 w 59"/>
                <a:gd name="T27" fmla="*/ 1 h 162"/>
                <a:gd name="T28" fmla="*/ 2 w 59"/>
                <a:gd name="T29" fmla="*/ 0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162">
                  <a:moveTo>
                    <a:pt x="44" y="159"/>
                  </a:moveTo>
                  <a:lnTo>
                    <a:pt x="32" y="162"/>
                  </a:lnTo>
                  <a:lnTo>
                    <a:pt x="22" y="160"/>
                  </a:lnTo>
                  <a:lnTo>
                    <a:pt x="13" y="153"/>
                  </a:lnTo>
                  <a:lnTo>
                    <a:pt x="6" y="142"/>
                  </a:lnTo>
                  <a:lnTo>
                    <a:pt x="2" y="126"/>
                  </a:lnTo>
                  <a:lnTo>
                    <a:pt x="0" y="108"/>
                  </a:lnTo>
                  <a:lnTo>
                    <a:pt x="1" y="87"/>
                  </a:lnTo>
                  <a:lnTo>
                    <a:pt x="4" y="73"/>
                  </a:lnTo>
                  <a:lnTo>
                    <a:pt x="9" y="58"/>
                  </a:lnTo>
                  <a:lnTo>
                    <a:pt x="16" y="43"/>
                  </a:lnTo>
                  <a:lnTo>
                    <a:pt x="25" y="29"/>
                  </a:lnTo>
                  <a:lnTo>
                    <a:pt x="36" y="17"/>
                  </a:lnTo>
                  <a:lnTo>
                    <a:pt x="48" y="7"/>
                  </a:lnTo>
                  <a:lnTo>
                    <a:pt x="59"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0" name="Freeform 238"/>
            <p:cNvSpPr>
              <a:spLocks noChangeAspect="1"/>
            </p:cNvSpPr>
            <p:nvPr/>
          </p:nvSpPr>
          <p:spPr bwMode="auto">
            <a:xfrm rot="1144696" flipV="1">
              <a:off x="1751" y="1706"/>
              <a:ext cx="63" cy="195"/>
            </a:xfrm>
            <a:custGeom>
              <a:avLst/>
              <a:gdLst>
                <a:gd name="T0" fmla="*/ 2 w 110"/>
                <a:gd name="T1" fmla="*/ 12 h 338"/>
                <a:gd name="T2" fmla="*/ 2 w 110"/>
                <a:gd name="T3" fmla="*/ 13 h 338"/>
                <a:gd name="T4" fmla="*/ 1 w 110"/>
                <a:gd name="T5" fmla="*/ 12 h 338"/>
                <a:gd name="T6" fmla="*/ 1 w 110"/>
                <a:gd name="T7" fmla="*/ 12 h 338"/>
                <a:gd name="T8" fmla="*/ 1 w 110"/>
                <a:gd name="T9" fmla="*/ 10 h 338"/>
                <a:gd name="T10" fmla="*/ 1 w 110"/>
                <a:gd name="T11" fmla="*/ 9 h 338"/>
                <a:gd name="T12" fmla="*/ 0 w 110"/>
                <a:gd name="T13" fmla="*/ 8 h 338"/>
                <a:gd name="T14" fmla="*/ 1 w 110"/>
                <a:gd name="T15" fmla="*/ 6 h 338"/>
                <a:gd name="T16" fmla="*/ 1 w 110"/>
                <a:gd name="T17" fmla="*/ 5 h 338"/>
                <a:gd name="T18" fmla="*/ 1 w 110"/>
                <a:gd name="T19" fmla="*/ 4 h 338"/>
                <a:gd name="T20" fmla="*/ 1 w 110"/>
                <a:gd name="T21" fmla="*/ 3 h 338"/>
                <a:gd name="T22" fmla="*/ 2 w 110"/>
                <a:gd name="T23" fmla="*/ 2 h 338"/>
                <a:gd name="T24" fmla="*/ 2 w 110"/>
                <a:gd name="T25" fmla="*/ 1 h 338"/>
                <a:gd name="T26" fmla="*/ 3 w 110"/>
                <a:gd name="T27" fmla="*/ 1 h 338"/>
                <a:gd name="T28" fmla="*/ 4 w 110"/>
                <a:gd name="T29" fmla="*/ 0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0" h="338">
                  <a:moveTo>
                    <a:pt x="72" y="334"/>
                  </a:moveTo>
                  <a:lnTo>
                    <a:pt x="52" y="338"/>
                  </a:lnTo>
                  <a:lnTo>
                    <a:pt x="33" y="332"/>
                  </a:lnTo>
                  <a:lnTo>
                    <a:pt x="18" y="316"/>
                  </a:lnTo>
                  <a:lnTo>
                    <a:pt x="8" y="291"/>
                  </a:lnTo>
                  <a:lnTo>
                    <a:pt x="1" y="257"/>
                  </a:lnTo>
                  <a:lnTo>
                    <a:pt x="0" y="218"/>
                  </a:lnTo>
                  <a:lnTo>
                    <a:pt x="3" y="175"/>
                  </a:lnTo>
                  <a:lnTo>
                    <a:pt x="9" y="145"/>
                  </a:lnTo>
                  <a:lnTo>
                    <a:pt x="19" y="114"/>
                  </a:lnTo>
                  <a:lnTo>
                    <a:pt x="33" y="84"/>
                  </a:lnTo>
                  <a:lnTo>
                    <a:pt x="50" y="56"/>
                  </a:lnTo>
                  <a:lnTo>
                    <a:pt x="69" y="33"/>
                  </a:lnTo>
                  <a:lnTo>
                    <a:pt x="89" y="14"/>
                  </a:lnTo>
                  <a:lnTo>
                    <a:pt x="11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1" name="Freeform 239"/>
            <p:cNvSpPr>
              <a:spLocks noChangeAspect="1"/>
            </p:cNvSpPr>
            <p:nvPr/>
          </p:nvSpPr>
          <p:spPr bwMode="auto">
            <a:xfrm rot="1144696" flipV="1">
              <a:off x="1608" y="1689"/>
              <a:ext cx="87" cy="237"/>
            </a:xfrm>
            <a:custGeom>
              <a:avLst/>
              <a:gdLst>
                <a:gd name="T0" fmla="*/ 3 w 151"/>
                <a:gd name="T1" fmla="*/ 14 h 411"/>
                <a:gd name="T2" fmla="*/ 2 w 151"/>
                <a:gd name="T3" fmla="*/ 16 h 411"/>
                <a:gd name="T4" fmla="*/ 2 w 151"/>
                <a:gd name="T5" fmla="*/ 15 h 411"/>
                <a:gd name="T6" fmla="*/ 1 w 151"/>
                <a:gd name="T7" fmla="*/ 14 h 411"/>
                <a:gd name="T8" fmla="*/ 1 w 151"/>
                <a:gd name="T9" fmla="*/ 13 h 411"/>
                <a:gd name="T10" fmla="*/ 1 w 151"/>
                <a:gd name="T11" fmla="*/ 12 h 411"/>
                <a:gd name="T12" fmla="*/ 0 w 151"/>
                <a:gd name="T13" fmla="*/ 10 h 411"/>
                <a:gd name="T14" fmla="*/ 1 w 151"/>
                <a:gd name="T15" fmla="*/ 8 h 411"/>
                <a:gd name="T16" fmla="*/ 1 w 151"/>
                <a:gd name="T17" fmla="*/ 7 h 411"/>
                <a:gd name="T18" fmla="*/ 1 w 151"/>
                <a:gd name="T19" fmla="*/ 5 h 411"/>
                <a:gd name="T20" fmla="*/ 2 w 151"/>
                <a:gd name="T21" fmla="*/ 4 h 411"/>
                <a:gd name="T22" fmla="*/ 2 w 151"/>
                <a:gd name="T23" fmla="*/ 3 h 411"/>
                <a:gd name="T24" fmla="*/ 3 w 151"/>
                <a:gd name="T25" fmla="*/ 2 h 411"/>
                <a:gd name="T26" fmla="*/ 5 w 151"/>
                <a:gd name="T27" fmla="*/ 1 h 411"/>
                <a:gd name="T28" fmla="*/ 6 w 151"/>
                <a:gd name="T29" fmla="*/ 0 h 4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1" h="411">
                  <a:moveTo>
                    <a:pt x="94" y="404"/>
                  </a:moveTo>
                  <a:lnTo>
                    <a:pt x="67" y="411"/>
                  </a:lnTo>
                  <a:lnTo>
                    <a:pt x="42" y="405"/>
                  </a:lnTo>
                  <a:lnTo>
                    <a:pt x="23" y="387"/>
                  </a:lnTo>
                  <a:lnTo>
                    <a:pt x="9" y="357"/>
                  </a:lnTo>
                  <a:lnTo>
                    <a:pt x="1" y="318"/>
                  </a:lnTo>
                  <a:lnTo>
                    <a:pt x="0" y="271"/>
                  </a:lnTo>
                  <a:lnTo>
                    <a:pt x="5" y="219"/>
                  </a:lnTo>
                  <a:lnTo>
                    <a:pt x="13" y="182"/>
                  </a:lnTo>
                  <a:lnTo>
                    <a:pt x="27" y="144"/>
                  </a:lnTo>
                  <a:lnTo>
                    <a:pt x="46" y="107"/>
                  </a:lnTo>
                  <a:lnTo>
                    <a:pt x="69" y="73"/>
                  </a:lnTo>
                  <a:lnTo>
                    <a:pt x="95" y="43"/>
                  </a:lnTo>
                  <a:lnTo>
                    <a:pt x="123" y="18"/>
                  </a:lnTo>
                  <a:lnTo>
                    <a:pt x="151"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2" name="Freeform 240"/>
            <p:cNvSpPr>
              <a:spLocks noChangeAspect="1"/>
            </p:cNvSpPr>
            <p:nvPr/>
          </p:nvSpPr>
          <p:spPr bwMode="auto">
            <a:xfrm rot="1144696" flipV="1">
              <a:off x="1458" y="1726"/>
              <a:ext cx="92" cy="205"/>
            </a:xfrm>
            <a:custGeom>
              <a:avLst/>
              <a:gdLst>
                <a:gd name="T0" fmla="*/ 4 w 159"/>
                <a:gd name="T1" fmla="*/ 13 h 355"/>
                <a:gd name="T2" fmla="*/ 3 w 159"/>
                <a:gd name="T3" fmla="*/ 13 h 355"/>
                <a:gd name="T4" fmla="*/ 2 w 159"/>
                <a:gd name="T5" fmla="*/ 13 h 355"/>
                <a:gd name="T6" fmla="*/ 1 w 159"/>
                <a:gd name="T7" fmla="*/ 13 h 355"/>
                <a:gd name="T8" fmla="*/ 1 w 159"/>
                <a:gd name="T9" fmla="*/ 12 h 355"/>
                <a:gd name="T10" fmla="*/ 1 w 159"/>
                <a:gd name="T11" fmla="*/ 10 h 355"/>
                <a:gd name="T12" fmla="*/ 0 w 159"/>
                <a:gd name="T13" fmla="*/ 9 h 355"/>
                <a:gd name="T14" fmla="*/ 1 w 159"/>
                <a:gd name="T15" fmla="*/ 8 h 355"/>
                <a:gd name="T16" fmla="*/ 1 w 159"/>
                <a:gd name="T17" fmla="*/ 6 h 355"/>
                <a:gd name="T18" fmla="*/ 1 w 159"/>
                <a:gd name="T19" fmla="*/ 5 h 355"/>
                <a:gd name="T20" fmla="*/ 2 w 159"/>
                <a:gd name="T21" fmla="*/ 4 h 355"/>
                <a:gd name="T22" fmla="*/ 3 w 159"/>
                <a:gd name="T23" fmla="*/ 3 h 355"/>
                <a:gd name="T24" fmla="*/ 4 w 159"/>
                <a:gd name="T25" fmla="*/ 2 h 355"/>
                <a:gd name="T26" fmla="*/ 5 w 159"/>
                <a:gd name="T27" fmla="*/ 1 h 355"/>
                <a:gd name="T28" fmla="*/ 6 w 159"/>
                <a:gd name="T29" fmla="*/ 0 h 3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9" h="355">
                  <a:moveTo>
                    <a:pt x="101" y="346"/>
                  </a:moveTo>
                  <a:lnTo>
                    <a:pt x="72" y="355"/>
                  </a:lnTo>
                  <a:lnTo>
                    <a:pt x="46" y="354"/>
                  </a:lnTo>
                  <a:lnTo>
                    <a:pt x="25" y="342"/>
                  </a:lnTo>
                  <a:lnTo>
                    <a:pt x="10" y="320"/>
                  </a:lnTo>
                  <a:lnTo>
                    <a:pt x="1" y="289"/>
                  </a:lnTo>
                  <a:lnTo>
                    <a:pt x="0" y="251"/>
                  </a:lnTo>
                  <a:lnTo>
                    <a:pt x="5" y="207"/>
                  </a:lnTo>
                  <a:lnTo>
                    <a:pt x="14" y="174"/>
                  </a:lnTo>
                  <a:lnTo>
                    <a:pt x="29" y="140"/>
                  </a:lnTo>
                  <a:lnTo>
                    <a:pt x="49" y="106"/>
                  </a:lnTo>
                  <a:lnTo>
                    <a:pt x="73" y="73"/>
                  </a:lnTo>
                  <a:lnTo>
                    <a:pt x="100" y="44"/>
                  </a:lnTo>
                  <a:lnTo>
                    <a:pt x="130" y="19"/>
                  </a:lnTo>
                  <a:lnTo>
                    <a:pt x="159"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3" name="Freeform 241"/>
            <p:cNvSpPr>
              <a:spLocks noChangeAspect="1"/>
            </p:cNvSpPr>
            <p:nvPr/>
          </p:nvSpPr>
          <p:spPr bwMode="auto">
            <a:xfrm rot="1144696" flipV="1">
              <a:off x="1361" y="1770"/>
              <a:ext cx="82" cy="166"/>
            </a:xfrm>
            <a:custGeom>
              <a:avLst/>
              <a:gdLst>
                <a:gd name="T0" fmla="*/ 3 w 143"/>
                <a:gd name="T1" fmla="*/ 10 h 289"/>
                <a:gd name="T2" fmla="*/ 2 w 143"/>
                <a:gd name="T3" fmla="*/ 10 h 289"/>
                <a:gd name="T4" fmla="*/ 2 w 143"/>
                <a:gd name="T5" fmla="*/ 10 h 289"/>
                <a:gd name="T6" fmla="*/ 1 w 143"/>
                <a:gd name="T7" fmla="*/ 10 h 289"/>
                <a:gd name="T8" fmla="*/ 1 w 143"/>
                <a:gd name="T9" fmla="*/ 10 h 289"/>
                <a:gd name="T10" fmla="*/ 1 w 143"/>
                <a:gd name="T11" fmla="*/ 9 h 289"/>
                <a:gd name="T12" fmla="*/ 0 w 143"/>
                <a:gd name="T13" fmla="*/ 7 h 289"/>
                <a:gd name="T14" fmla="*/ 1 w 143"/>
                <a:gd name="T15" fmla="*/ 6 h 289"/>
                <a:gd name="T16" fmla="*/ 1 w 143"/>
                <a:gd name="T17" fmla="*/ 6 h 289"/>
                <a:gd name="T18" fmla="*/ 1 w 143"/>
                <a:gd name="T19" fmla="*/ 4 h 289"/>
                <a:gd name="T20" fmla="*/ 2 w 143"/>
                <a:gd name="T21" fmla="*/ 3 h 289"/>
                <a:gd name="T22" fmla="*/ 2 w 143"/>
                <a:gd name="T23" fmla="*/ 2 h 289"/>
                <a:gd name="T24" fmla="*/ 3 w 143"/>
                <a:gd name="T25" fmla="*/ 1 h 289"/>
                <a:gd name="T26" fmla="*/ 4 w 143"/>
                <a:gd name="T27" fmla="*/ 1 h 289"/>
                <a:gd name="T28" fmla="*/ 5 w 143"/>
                <a:gd name="T29" fmla="*/ 0 h 2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3" h="289">
                  <a:moveTo>
                    <a:pt x="90" y="278"/>
                  </a:moveTo>
                  <a:lnTo>
                    <a:pt x="64" y="288"/>
                  </a:lnTo>
                  <a:lnTo>
                    <a:pt x="41" y="289"/>
                  </a:lnTo>
                  <a:lnTo>
                    <a:pt x="23" y="282"/>
                  </a:lnTo>
                  <a:lnTo>
                    <a:pt x="9" y="266"/>
                  </a:lnTo>
                  <a:lnTo>
                    <a:pt x="1" y="243"/>
                  </a:lnTo>
                  <a:lnTo>
                    <a:pt x="0" y="213"/>
                  </a:lnTo>
                  <a:lnTo>
                    <a:pt x="4" y="180"/>
                  </a:lnTo>
                  <a:lnTo>
                    <a:pt x="12" y="152"/>
                  </a:lnTo>
                  <a:lnTo>
                    <a:pt x="26" y="122"/>
                  </a:lnTo>
                  <a:lnTo>
                    <a:pt x="44" y="93"/>
                  </a:lnTo>
                  <a:lnTo>
                    <a:pt x="66" y="65"/>
                  </a:lnTo>
                  <a:lnTo>
                    <a:pt x="90" y="39"/>
                  </a:lnTo>
                  <a:lnTo>
                    <a:pt x="117" y="17"/>
                  </a:lnTo>
                  <a:lnTo>
                    <a:pt x="143"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4" name="Freeform 242"/>
            <p:cNvSpPr>
              <a:spLocks noChangeAspect="1"/>
            </p:cNvSpPr>
            <p:nvPr/>
          </p:nvSpPr>
          <p:spPr bwMode="auto">
            <a:xfrm rot="1144696" flipV="1">
              <a:off x="1112" y="1898"/>
              <a:ext cx="41" cy="77"/>
            </a:xfrm>
            <a:custGeom>
              <a:avLst/>
              <a:gdLst>
                <a:gd name="T0" fmla="*/ 2 w 71"/>
                <a:gd name="T1" fmla="*/ 5 h 133"/>
                <a:gd name="T2" fmla="*/ 1 w 71"/>
                <a:gd name="T3" fmla="*/ 5 h 133"/>
                <a:gd name="T4" fmla="*/ 1 w 71"/>
                <a:gd name="T5" fmla="*/ 5 h 133"/>
                <a:gd name="T6" fmla="*/ 1 w 71"/>
                <a:gd name="T7" fmla="*/ 5 h 133"/>
                <a:gd name="T8" fmla="*/ 1 w 71"/>
                <a:gd name="T9" fmla="*/ 5 h 133"/>
                <a:gd name="T10" fmla="*/ 1 w 71"/>
                <a:gd name="T11" fmla="*/ 5 h 133"/>
                <a:gd name="T12" fmla="*/ 0 w 71"/>
                <a:gd name="T13" fmla="*/ 4 h 133"/>
                <a:gd name="T14" fmla="*/ 1 w 71"/>
                <a:gd name="T15" fmla="*/ 3 h 133"/>
                <a:gd name="T16" fmla="*/ 1 w 71"/>
                <a:gd name="T17" fmla="*/ 3 h 133"/>
                <a:gd name="T18" fmla="*/ 1 w 71"/>
                <a:gd name="T19" fmla="*/ 2 h 133"/>
                <a:gd name="T20" fmla="*/ 1 w 71"/>
                <a:gd name="T21" fmla="*/ 2 h 133"/>
                <a:gd name="T22" fmla="*/ 1 w 71"/>
                <a:gd name="T23" fmla="*/ 1 h 133"/>
                <a:gd name="T24" fmla="*/ 2 w 71"/>
                <a:gd name="T25" fmla="*/ 1 h 133"/>
                <a:gd name="T26" fmla="*/ 2 w 71"/>
                <a:gd name="T27" fmla="*/ 1 h 133"/>
                <a:gd name="T28" fmla="*/ 3 w 71"/>
                <a:gd name="T29" fmla="*/ 0 h 1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1" h="133">
                  <a:moveTo>
                    <a:pt x="40" y="125"/>
                  </a:moveTo>
                  <a:lnTo>
                    <a:pt x="28" y="131"/>
                  </a:lnTo>
                  <a:lnTo>
                    <a:pt x="18" y="133"/>
                  </a:lnTo>
                  <a:lnTo>
                    <a:pt x="10" y="131"/>
                  </a:lnTo>
                  <a:lnTo>
                    <a:pt x="4" y="126"/>
                  </a:lnTo>
                  <a:lnTo>
                    <a:pt x="1" y="118"/>
                  </a:lnTo>
                  <a:lnTo>
                    <a:pt x="0" y="107"/>
                  </a:lnTo>
                  <a:lnTo>
                    <a:pt x="3" y="93"/>
                  </a:lnTo>
                  <a:lnTo>
                    <a:pt x="7" y="79"/>
                  </a:lnTo>
                  <a:lnTo>
                    <a:pt x="15" y="63"/>
                  </a:lnTo>
                  <a:lnTo>
                    <a:pt x="24" y="48"/>
                  </a:lnTo>
                  <a:lnTo>
                    <a:pt x="35" y="33"/>
                  </a:lnTo>
                  <a:lnTo>
                    <a:pt x="47" y="20"/>
                  </a:lnTo>
                  <a:lnTo>
                    <a:pt x="59" y="9"/>
                  </a:lnTo>
                  <a:lnTo>
                    <a:pt x="71"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5" name="Freeform 243"/>
            <p:cNvSpPr>
              <a:spLocks noChangeAspect="1"/>
            </p:cNvSpPr>
            <p:nvPr/>
          </p:nvSpPr>
          <p:spPr bwMode="auto">
            <a:xfrm rot="1144696" flipV="1">
              <a:off x="988" y="1950"/>
              <a:ext cx="28" cy="46"/>
            </a:xfrm>
            <a:custGeom>
              <a:avLst/>
              <a:gdLst>
                <a:gd name="T0" fmla="*/ 1 w 49"/>
                <a:gd name="T1" fmla="*/ 3 h 80"/>
                <a:gd name="T2" fmla="*/ 1 w 49"/>
                <a:gd name="T3" fmla="*/ 3 h 80"/>
                <a:gd name="T4" fmla="*/ 1 w 49"/>
                <a:gd name="T5" fmla="*/ 3 h 80"/>
                <a:gd name="T6" fmla="*/ 1 w 49"/>
                <a:gd name="T7" fmla="*/ 3 h 80"/>
                <a:gd name="T8" fmla="*/ 1 w 49"/>
                <a:gd name="T9" fmla="*/ 3 h 80"/>
                <a:gd name="T10" fmla="*/ 1 w 49"/>
                <a:gd name="T11" fmla="*/ 3 h 80"/>
                <a:gd name="T12" fmla="*/ 0 w 49"/>
                <a:gd name="T13" fmla="*/ 2 h 80"/>
                <a:gd name="T14" fmla="*/ 1 w 49"/>
                <a:gd name="T15" fmla="*/ 2 h 80"/>
                <a:gd name="T16" fmla="*/ 1 w 49"/>
                <a:gd name="T17" fmla="*/ 2 h 80"/>
                <a:gd name="T18" fmla="*/ 1 w 49"/>
                <a:gd name="T19" fmla="*/ 2 h 80"/>
                <a:gd name="T20" fmla="*/ 1 w 49"/>
                <a:gd name="T21" fmla="*/ 1 h 80"/>
                <a:gd name="T22" fmla="*/ 1 w 49"/>
                <a:gd name="T23" fmla="*/ 1 h 80"/>
                <a:gd name="T24" fmla="*/ 1 w 49"/>
                <a:gd name="T25" fmla="*/ 1 h 80"/>
                <a:gd name="T26" fmla="*/ 1 w 49"/>
                <a:gd name="T27" fmla="*/ 1 h 80"/>
                <a:gd name="T28" fmla="*/ 2 w 49"/>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 h="80">
                  <a:moveTo>
                    <a:pt x="28" y="73"/>
                  </a:moveTo>
                  <a:lnTo>
                    <a:pt x="20" y="77"/>
                  </a:lnTo>
                  <a:lnTo>
                    <a:pt x="13" y="80"/>
                  </a:lnTo>
                  <a:lnTo>
                    <a:pt x="7" y="80"/>
                  </a:lnTo>
                  <a:lnTo>
                    <a:pt x="3" y="78"/>
                  </a:lnTo>
                  <a:lnTo>
                    <a:pt x="1" y="74"/>
                  </a:lnTo>
                  <a:lnTo>
                    <a:pt x="0" y="68"/>
                  </a:lnTo>
                  <a:lnTo>
                    <a:pt x="1" y="61"/>
                  </a:lnTo>
                  <a:lnTo>
                    <a:pt x="5" y="52"/>
                  </a:lnTo>
                  <a:lnTo>
                    <a:pt x="10" y="42"/>
                  </a:lnTo>
                  <a:lnTo>
                    <a:pt x="16" y="33"/>
                  </a:lnTo>
                  <a:lnTo>
                    <a:pt x="24" y="23"/>
                  </a:lnTo>
                  <a:lnTo>
                    <a:pt x="32" y="14"/>
                  </a:lnTo>
                  <a:lnTo>
                    <a:pt x="40" y="6"/>
                  </a:lnTo>
                  <a:lnTo>
                    <a:pt x="49"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6" name="Freeform 244"/>
            <p:cNvSpPr>
              <a:spLocks noChangeAspect="1"/>
            </p:cNvSpPr>
            <p:nvPr/>
          </p:nvSpPr>
          <p:spPr bwMode="auto">
            <a:xfrm rot="1144696" flipV="1">
              <a:off x="875" y="2000"/>
              <a:ext cx="9" cy="15"/>
            </a:xfrm>
            <a:custGeom>
              <a:avLst/>
              <a:gdLst>
                <a:gd name="T0" fmla="*/ 1 w 16"/>
                <a:gd name="T1" fmla="*/ 1 h 27"/>
                <a:gd name="T2" fmla="*/ 1 w 16"/>
                <a:gd name="T3" fmla="*/ 1 h 27"/>
                <a:gd name="T4" fmla="*/ 1 w 16"/>
                <a:gd name="T5" fmla="*/ 1 h 27"/>
                <a:gd name="T6" fmla="*/ 1 w 16"/>
                <a:gd name="T7" fmla="*/ 1 h 27"/>
                <a:gd name="T8" fmla="*/ 1 w 16"/>
                <a:gd name="T9" fmla="*/ 1 h 27"/>
                <a:gd name="T10" fmla="*/ 0 w 16"/>
                <a:gd name="T11" fmla="*/ 1 h 27"/>
                <a:gd name="T12" fmla="*/ 0 w 16"/>
                <a:gd name="T13" fmla="*/ 1 h 27"/>
                <a:gd name="T14" fmla="*/ 1 w 16"/>
                <a:gd name="T15" fmla="*/ 1 h 27"/>
                <a:gd name="T16" fmla="*/ 1 w 16"/>
                <a:gd name="T17" fmla="*/ 1 h 27"/>
                <a:gd name="T18" fmla="*/ 1 w 16"/>
                <a:gd name="T19" fmla="*/ 1 h 27"/>
                <a:gd name="T20" fmla="*/ 1 w 16"/>
                <a:gd name="T21" fmla="*/ 1 h 27"/>
                <a:gd name="T22" fmla="*/ 1 w 16"/>
                <a:gd name="T23" fmla="*/ 1 h 27"/>
                <a:gd name="T24" fmla="*/ 1 w 16"/>
                <a:gd name="T25" fmla="*/ 1 h 27"/>
                <a:gd name="T26" fmla="*/ 1 w 16"/>
                <a:gd name="T27" fmla="*/ 1 h 27"/>
                <a:gd name="T28" fmla="*/ 1 w 16"/>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7">
                  <a:moveTo>
                    <a:pt x="8" y="26"/>
                  </a:moveTo>
                  <a:lnTo>
                    <a:pt x="6" y="27"/>
                  </a:lnTo>
                  <a:lnTo>
                    <a:pt x="4" y="27"/>
                  </a:lnTo>
                  <a:lnTo>
                    <a:pt x="2" y="27"/>
                  </a:lnTo>
                  <a:lnTo>
                    <a:pt x="1" y="26"/>
                  </a:lnTo>
                  <a:lnTo>
                    <a:pt x="0" y="25"/>
                  </a:lnTo>
                  <a:lnTo>
                    <a:pt x="0" y="22"/>
                  </a:lnTo>
                  <a:lnTo>
                    <a:pt x="1" y="20"/>
                  </a:lnTo>
                  <a:lnTo>
                    <a:pt x="2" y="17"/>
                  </a:lnTo>
                  <a:lnTo>
                    <a:pt x="4" y="13"/>
                  </a:lnTo>
                  <a:lnTo>
                    <a:pt x="6" y="10"/>
                  </a:lnTo>
                  <a:lnTo>
                    <a:pt x="8" y="7"/>
                  </a:lnTo>
                  <a:lnTo>
                    <a:pt x="11" y="4"/>
                  </a:lnTo>
                  <a:lnTo>
                    <a:pt x="14" y="1"/>
                  </a:lnTo>
                  <a:lnTo>
                    <a:pt x="16"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7" name="Freeform 245"/>
            <p:cNvSpPr>
              <a:spLocks noChangeAspect="1"/>
            </p:cNvSpPr>
            <p:nvPr/>
          </p:nvSpPr>
          <p:spPr bwMode="auto">
            <a:xfrm rot="1144696" flipV="1">
              <a:off x="1605" y="1706"/>
              <a:ext cx="278" cy="88"/>
            </a:xfrm>
            <a:custGeom>
              <a:avLst/>
              <a:gdLst>
                <a:gd name="T0" fmla="*/ 18 w 483"/>
                <a:gd name="T1" fmla="*/ 6 h 153"/>
                <a:gd name="T2" fmla="*/ 17 w 483"/>
                <a:gd name="T3" fmla="*/ 6 h 153"/>
                <a:gd name="T4" fmla="*/ 16 w 483"/>
                <a:gd name="T5" fmla="*/ 5 h 153"/>
                <a:gd name="T6" fmla="*/ 16 w 483"/>
                <a:gd name="T7" fmla="*/ 5 h 153"/>
                <a:gd name="T8" fmla="*/ 15 w 483"/>
                <a:gd name="T9" fmla="*/ 5 h 153"/>
                <a:gd name="T10" fmla="*/ 15 w 483"/>
                <a:gd name="T11" fmla="*/ 5 h 153"/>
                <a:gd name="T12" fmla="*/ 14 w 483"/>
                <a:gd name="T13" fmla="*/ 4 h 153"/>
                <a:gd name="T14" fmla="*/ 14 w 483"/>
                <a:gd name="T15" fmla="*/ 4 h 153"/>
                <a:gd name="T16" fmla="*/ 13 w 483"/>
                <a:gd name="T17" fmla="*/ 3 h 153"/>
                <a:gd name="T18" fmla="*/ 13 w 483"/>
                <a:gd name="T19" fmla="*/ 3 h 153"/>
                <a:gd name="T20" fmla="*/ 12 w 483"/>
                <a:gd name="T21" fmla="*/ 3 h 153"/>
                <a:gd name="T22" fmla="*/ 12 w 483"/>
                <a:gd name="T23" fmla="*/ 2 h 153"/>
                <a:gd name="T24" fmla="*/ 12 w 483"/>
                <a:gd name="T25" fmla="*/ 2 h 153"/>
                <a:gd name="T26" fmla="*/ 10 w 483"/>
                <a:gd name="T27" fmla="*/ 2 h 153"/>
                <a:gd name="T28" fmla="*/ 10 w 483"/>
                <a:gd name="T29" fmla="*/ 2 h 153"/>
                <a:gd name="T30" fmla="*/ 10 w 483"/>
                <a:gd name="T31" fmla="*/ 1 h 153"/>
                <a:gd name="T32" fmla="*/ 9 w 483"/>
                <a:gd name="T33" fmla="*/ 1 h 153"/>
                <a:gd name="T34" fmla="*/ 8 w 483"/>
                <a:gd name="T35" fmla="*/ 1 h 153"/>
                <a:gd name="T36" fmla="*/ 8 w 483"/>
                <a:gd name="T37" fmla="*/ 1 h 153"/>
                <a:gd name="T38" fmla="*/ 7 w 483"/>
                <a:gd name="T39" fmla="*/ 1 h 153"/>
                <a:gd name="T40" fmla="*/ 7 w 483"/>
                <a:gd name="T41" fmla="*/ 1 h 153"/>
                <a:gd name="T42" fmla="*/ 6 w 483"/>
                <a:gd name="T43" fmla="*/ 1 h 153"/>
                <a:gd name="T44" fmla="*/ 5 w 483"/>
                <a:gd name="T45" fmla="*/ 1 h 153"/>
                <a:gd name="T46" fmla="*/ 5 w 483"/>
                <a:gd name="T47" fmla="*/ 0 h 153"/>
                <a:gd name="T48" fmla="*/ 4 w 483"/>
                <a:gd name="T49" fmla="*/ 0 h 153"/>
                <a:gd name="T50" fmla="*/ 4 w 483"/>
                <a:gd name="T51" fmla="*/ 0 h 153"/>
                <a:gd name="T52" fmla="*/ 3 w 483"/>
                <a:gd name="T53" fmla="*/ 1 h 153"/>
                <a:gd name="T54" fmla="*/ 3 w 483"/>
                <a:gd name="T55" fmla="*/ 1 h 153"/>
                <a:gd name="T56" fmla="*/ 2 w 483"/>
                <a:gd name="T57" fmla="*/ 1 h 153"/>
                <a:gd name="T58" fmla="*/ 2 w 483"/>
                <a:gd name="T59" fmla="*/ 1 h 153"/>
                <a:gd name="T60" fmla="*/ 1 w 483"/>
                <a:gd name="T61" fmla="*/ 1 h 153"/>
                <a:gd name="T62" fmla="*/ 1 w 483"/>
                <a:gd name="T63" fmla="*/ 1 h 153"/>
                <a:gd name="T64" fmla="*/ 1 w 483"/>
                <a:gd name="T65" fmla="*/ 1 h 153"/>
                <a:gd name="T66" fmla="*/ 1 w 483"/>
                <a:gd name="T67" fmla="*/ 1 h 153"/>
                <a:gd name="T68" fmla="*/ 1 w 483"/>
                <a:gd name="T69" fmla="*/ 1 h 153"/>
                <a:gd name="T70" fmla="*/ 1 w 483"/>
                <a:gd name="T71" fmla="*/ 2 h 153"/>
                <a:gd name="T72" fmla="*/ 1 w 483"/>
                <a:gd name="T73" fmla="*/ 2 h 153"/>
                <a:gd name="T74" fmla="*/ 0 w 483"/>
                <a:gd name="T75" fmla="*/ 2 h 153"/>
                <a:gd name="T76" fmla="*/ 0 w 483"/>
                <a:gd name="T77" fmla="*/ 2 h 153"/>
                <a:gd name="T78" fmla="*/ 1 w 483"/>
                <a:gd name="T79" fmla="*/ 2 h 153"/>
                <a:gd name="T80" fmla="*/ 1 w 483"/>
                <a:gd name="T81" fmla="*/ 3 h 153"/>
                <a:gd name="T82" fmla="*/ 1 w 483"/>
                <a:gd name="T83" fmla="*/ 3 h 153"/>
                <a:gd name="T84" fmla="*/ 1 w 483"/>
                <a:gd name="T85" fmla="*/ 3 h 153"/>
                <a:gd name="T86" fmla="*/ 1 w 483"/>
                <a:gd name="T87" fmla="*/ 3 h 153"/>
                <a:gd name="T88" fmla="*/ 1 w 483"/>
                <a:gd name="T89" fmla="*/ 4 h 153"/>
                <a:gd name="T90" fmla="*/ 2 w 483"/>
                <a:gd name="T91" fmla="*/ 4 h 153"/>
                <a:gd name="T92" fmla="*/ 2 w 483"/>
                <a:gd name="T93" fmla="*/ 4 h 153"/>
                <a:gd name="T94" fmla="*/ 2 w 483"/>
                <a:gd name="T95" fmla="*/ 4 h 153"/>
                <a:gd name="T96" fmla="*/ 3 w 483"/>
                <a:gd name="T97" fmla="*/ 5 h 153"/>
                <a:gd name="T98" fmla="*/ 4 w 483"/>
                <a:gd name="T99" fmla="*/ 5 h 153"/>
                <a:gd name="T100" fmla="*/ 5 w 483"/>
                <a:gd name="T101" fmla="*/ 5 h 1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3" h="153">
                  <a:moveTo>
                    <a:pt x="483" y="151"/>
                  </a:moveTo>
                  <a:lnTo>
                    <a:pt x="455" y="153"/>
                  </a:lnTo>
                  <a:lnTo>
                    <a:pt x="441" y="147"/>
                  </a:lnTo>
                  <a:lnTo>
                    <a:pt x="429" y="140"/>
                  </a:lnTo>
                  <a:lnTo>
                    <a:pt x="417" y="133"/>
                  </a:lnTo>
                  <a:lnTo>
                    <a:pt x="406" y="124"/>
                  </a:lnTo>
                  <a:lnTo>
                    <a:pt x="394" y="116"/>
                  </a:lnTo>
                  <a:lnTo>
                    <a:pt x="381" y="107"/>
                  </a:lnTo>
                  <a:lnTo>
                    <a:pt x="369" y="98"/>
                  </a:lnTo>
                  <a:lnTo>
                    <a:pt x="355" y="88"/>
                  </a:lnTo>
                  <a:lnTo>
                    <a:pt x="341" y="79"/>
                  </a:lnTo>
                  <a:lnTo>
                    <a:pt x="327" y="70"/>
                  </a:lnTo>
                  <a:lnTo>
                    <a:pt x="312" y="61"/>
                  </a:lnTo>
                  <a:lnTo>
                    <a:pt x="296" y="52"/>
                  </a:lnTo>
                  <a:lnTo>
                    <a:pt x="280" y="44"/>
                  </a:lnTo>
                  <a:lnTo>
                    <a:pt x="264" y="36"/>
                  </a:lnTo>
                  <a:lnTo>
                    <a:pt x="248" y="29"/>
                  </a:lnTo>
                  <a:lnTo>
                    <a:pt x="231" y="22"/>
                  </a:lnTo>
                  <a:lnTo>
                    <a:pt x="214" y="16"/>
                  </a:lnTo>
                  <a:lnTo>
                    <a:pt x="198" y="11"/>
                  </a:lnTo>
                  <a:lnTo>
                    <a:pt x="181" y="7"/>
                  </a:lnTo>
                  <a:lnTo>
                    <a:pt x="164" y="4"/>
                  </a:lnTo>
                  <a:lnTo>
                    <a:pt x="148" y="1"/>
                  </a:lnTo>
                  <a:lnTo>
                    <a:pt x="132" y="0"/>
                  </a:lnTo>
                  <a:lnTo>
                    <a:pt x="117" y="0"/>
                  </a:lnTo>
                  <a:lnTo>
                    <a:pt x="102" y="0"/>
                  </a:lnTo>
                  <a:lnTo>
                    <a:pt x="88" y="1"/>
                  </a:lnTo>
                  <a:lnTo>
                    <a:pt x="74" y="3"/>
                  </a:lnTo>
                  <a:lnTo>
                    <a:pt x="61" y="6"/>
                  </a:lnTo>
                  <a:lnTo>
                    <a:pt x="50" y="9"/>
                  </a:lnTo>
                  <a:lnTo>
                    <a:pt x="39" y="13"/>
                  </a:lnTo>
                  <a:lnTo>
                    <a:pt x="29" y="18"/>
                  </a:lnTo>
                  <a:lnTo>
                    <a:pt x="21" y="23"/>
                  </a:lnTo>
                  <a:lnTo>
                    <a:pt x="14" y="29"/>
                  </a:lnTo>
                  <a:lnTo>
                    <a:pt x="8" y="35"/>
                  </a:lnTo>
                  <a:lnTo>
                    <a:pt x="4" y="41"/>
                  </a:lnTo>
                  <a:lnTo>
                    <a:pt x="1" y="47"/>
                  </a:lnTo>
                  <a:lnTo>
                    <a:pt x="0" y="54"/>
                  </a:lnTo>
                  <a:lnTo>
                    <a:pt x="0" y="61"/>
                  </a:lnTo>
                  <a:lnTo>
                    <a:pt x="2" y="68"/>
                  </a:lnTo>
                  <a:lnTo>
                    <a:pt x="5" y="75"/>
                  </a:lnTo>
                  <a:lnTo>
                    <a:pt x="11" y="82"/>
                  </a:lnTo>
                  <a:lnTo>
                    <a:pt x="17" y="89"/>
                  </a:lnTo>
                  <a:lnTo>
                    <a:pt x="24" y="96"/>
                  </a:lnTo>
                  <a:lnTo>
                    <a:pt x="33" y="102"/>
                  </a:lnTo>
                  <a:lnTo>
                    <a:pt x="43" y="108"/>
                  </a:lnTo>
                  <a:lnTo>
                    <a:pt x="56" y="115"/>
                  </a:lnTo>
                  <a:lnTo>
                    <a:pt x="69" y="121"/>
                  </a:lnTo>
                  <a:lnTo>
                    <a:pt x="86" y="127"/>
                  </a:lnTo>
                  <a:lnTo>
                    <a:pt x="105" y="132"/>
                  </a:lnTo>
                  <a:lnTo>
                    <a:pt x="142" y="128"/>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8" name="Freeform 246"/>
            <p:cNvSpPr>
              <a:spLocks noChangeAspect="1"/>
            </p:cNvSpPr>
            <p:nvPr/>
          </p:nvSpPr>
          <p:spPr bwMode="auto">
            <a:xfrm rot="1144696" flipV="1">
              <a:off x="1360" y="1707"/>
              <a:ext cx="236" cy="164"/>
            </a:xfrm>
            <a:custGeom>
              <a:avLst/>
              <a:gdLst>
                <a:gd name="T0" fmla="*/ 0 w 410"/>
                <a:gd name="T1" fmla="*/ 0 h 285"/>
                <a:gd name="T2" fmla="*/ 1 w 410"/>
                <a:gd name="T3" fmla="*/ 1 h 285"/>
                <a:gd name="T4" fmla="*/ 1 w 410"/>
                <a:gd name="T5" fmla="*/ 1 h 285"/>
                <a:gd name="T6" fmla="*/ 1 w 410"/>
                <a:gd name="T7" fmla="*/ 1 h 285"/>
                <a:gd name="T8" fmla="*/ 1 w 410"/>
                <a:gd name="T9" fmla="*/ 1 h 285"/>
                <a:gd name="T10" fmla="*/ 2 w 410"/>
                <a:gd name="T11" fmla="*/ 2 h 285"/>
                <a:gd name="T12" fmla="*/ 3 w 410"/>
                <a:gd name="T13" fmla="*/ 3 h 285"/>
                <a:gd name="T14" fmla="*/ 3 w 410"/>
                <a:gd name="T15" fmla="*/ 4 h 285"/>
                <a:gd name="T16" fmla="*/ 5 w 410"/>
                <a:gd name="T17" fmla="*/ 5 h 285"/>
                <a:gd name="T18" fmla="*/ 6 w 410"/>
                <a:gd name="T19" fmla="*/ 6 h 285"/>
                <a:gd name="T20" fmla="*/ 7 w 410"/>
                <a:gd name="T21" fmla="*/ 7 h 285"/>
                <a:gd name="T22" fmla="*/ 8 w 410"/>
                <a:gd name="T23" fmla="*/ 8 h 285"/>
                <a:gd name="T24" fmla="*/ 9 w 410"/>
                <a:gd name="T25" fmla="*/ 9 h 285"/>
                <a:gd name="T26" fmla="*/ 10 w 410"/>
                <a:gd name="T27" fmla="*/ 9 h 285"/>
                <a:gd name="T28" fmla="*/ 12 w 410"/>
                <a:gd name="T29" fmla="*/ 10 h 285"/>
                <a:gd name="T30" fmla="*/ 12 w 410"/>
                <a:gd name="T31" fmla="*/ 10 h 285"/>
                <a:gd name="T32" fmla="*/ 13 w 410"/>
                <a:gd name="T33" fmla="*/ 10 h 285"/>
                <a:gd name="T34" fmla="*/ 14 w 410"/>
                <a:gd name="T35" fmla="*/ 10 h 285"/>
                <a:gd name="T36" fmla="*/ 14 w 410"/>
                <a:gd name="T37" fmla="*/ 10 h 285"/>
                <a:gd name="T38" fmla="*/ 15 w 410"/>
                <a:gd name="T39" fmla="*/ 10 h 285"/>
                <a:gd name="T40" fmla="*/ 15 w 410"/>
                <a:gd name="T41" fmla="*/ 10 h 285"/>
                <a:gd name="T42" fmla="*/ 15 w 410"/>
                <a:gd name="T43" fmla="*/ 10 h 285"/>
                <a:gd name="T44" fmla="*/ 14 w 410"/>
                <a:gd name="T45" fmla="*/ 10 h 285"/>
                <a:gd name="T46" fmla="*/ 14 w 410"/>
                <a:gd name="T47" fmla="*/ 9 h 285"/>
                <a:gd name="T48" fmla="*/ 13 w 410"/>
                <a:gd name="T49" fmla="*/ 9 h 285"/>
                <a:gd name="T50" fmla="*/ 13 w 410"/>
                <a:gd name="T51" fmla="*/ 8 h 285"/>
                <a:gd name="T52" fmla="*/ 12 w 410"/>
                <a:gd name="T53" fmla="*/ 7 h 285"/>
                <a:gd name="T54" fmla="*/ 10 w 410"/>
                <a:gd name="T55" fmla="*/ 7 h 285"/>
                <a:gd name="T56" fmla="*/ 10 w 410"/>
                <a:gd name="T57" fmla="*/ 6 h 285"/>
                <a:gd name="T58" fmla="*/ 8 w 410"/>
                <a:gd name="T59" fmla="*/ 5 h 285"/>
                <a:gd name="T60" fmla="*/ 7 w 410"/>
                <a:gd name="T61" fmla="*/ 5 h 285"/>
                <a:gd name="T62" fmla="*/ 6 w 410"/>
                <a:gd name="T63" fmla="*/ 4 h 285"/>
                <a:gd name="T64" fmla="*/ 5 w 410"/>
                <a:gd name="T65" fmla="*/ 3 h 285"/>
                <a:gd name="T66" fmla="*/ 4 w 410"/>
                <a:gd name="T67" fmla="*/ 2 h 285"/>
                <a:gd name="T68" fmla="*/ 3 w 410"/>
                <a:gd name="T69" fmla="*/ 2 h 285"/>
                <a:gd name="T70" fmla="*/ 2 w 410"/>
                <a:gd name="T71" fmla="*/ 1 h 285"/>
                <a:gd name="T72" fmla="*/ 1 w 410"/>
                <a:gd name="T73" fmla="*/ 1 h 285"/>
                <a:gd name="T74" fmla="*/ 1 w 410"/>
                <a:gd name="T75" fmla="*/ 1 h 285"/>
                <a:gd name="T76" fmla="*/ 1 w 410"/>
                <a:gd name="T77" fmla="*/ 1 h 285"/>
                <a:gd name="T78" fmla="*/ 1 w 410"/>
                <a:gd name="T79" fmla="*/ 1 h 285"/>
                <a:gd name="T80" fmla="*/ 0 w 410"/>
                <a:gd name="T81" fmla="*/ 0 h 2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10" h="285">
                  <a:moveTo>
                    <a:pt x="0" y="0"/>
                  </a:moveTo>
                  <a:lnTo>
                    <a:pt x="2" y="3"/>
                  </a:lnTo>
                  <a:lnTo>
                    <a:pt x="9" y="10"/>
                  </a:lnTo>
                  <a:lnTo>
                    <a:pt x="19" y="23"/>
                  </a:lnTo>
                  <a:lnTo>
                    <a:pt x="34" y="40"/>
                  </a:lnTo>
                  <a:lnTo>
                    <a:pt x="53" y="62"/>
                  </a:lnTo>
                  <a:lnTo>
                    <a:pt x="74" y="89"/>
                  </a:lnTo>
                  <a:lnTo>
                    <a:pt x="99" y="118"/>
                  </a:lnTo>
                  <a:lnTo>
                    <a:pt x="126" y="148"/>
                  </a:lnTo>
                  <a:lnTo>
                    <a:pt x="155" y="176"/>
                  </a:lnTo>
                  <a:lnTo>
                    <a:pt x="185" y="203"/>
                  </a:lnTo>
                  <a:lnTo>
                    <a:pt x="217" y="225"/>
                  </a:lnTo>
                  <a:lnTo>
                    <a:pt x="250" y="243"/>
                  </a:lnTo>
                  <a:lnTo>
                    <a:pt x="281" y="258"/>
                  </a:lnTo>
                  <a:lnTo>
                    <a:pt x="311" y="269"/>
                  </a:lnTo>
                  <a:lnTo>
                    <a:pt x="338" y="277"/>
                  </a:lnTo>
                  <a:lnTo>
                    <a:pt x="362" y="282"/>
                  </a:lnTo>
                  <a:lnTo>
                    <a:pt x="382" y="285"/>
                  </a:lnTo>
                  <a:lnTo>
                    <a:pt x="397" y="284"/>
                  </a:lnTo>
                  <a:lnTo>
                    <a:pt x="407" y="281"/>
                  </a:lnTo>
                  <a:lnTo>
                    <a:pt x="410" y="277"/>
                  </a:lnTo>
                  <a:lnTo>
                    <a:pt x="408" y="273"/>
                  </a:lnTo>
                  <a:lnTo>
                    <a:pt x="400" y="266"/>
                  </a:lnTo>
                  <a:lnTo>
                    <a:pt x="387" y="255"/>
                  </a:lnTo>
                  <a:lnTo>
                    <a:pt x="369" y="242"/>
                  </a:lnTo>
                  <a:lnTo>
                    <a:pt x="347" y="226"/>
                  </a:lnTo>
                  <a:lnTo>
                    <a:pt x="320" y="209"/>
                  </a:lnTo>
                  <a:lnTo>
                    <a:pt x="291" y="190"/>
                  </a:lnTo>
                  <a:lnTo>
                    <a:pt x="260" y="169"/>
                  </a:lnTo>
                  <a:lnTo>
                    <a:pt x="228" y="148"/>
                  </a:lnTo>
                  <a:lnTo>
                    <a:pt x="196" y="126"/>
                  </a:lnTo>
                  <a:lnTo>
                    <a:pt x="165" y="106"/>
                  </a:lnTo>
                  <a:lnTo>
                    <a:pt x="134" y="86"/>
                  </a:lnTo>
                  <a:lnTo>
                    <a:pt x="106" y="67"/>
                  </a:lnTo>
                  <a:lnTo>
                    <a:pt x="80" y="51"/>
                  </a:lnTo>
                  <a:lnTo>
                    <a:pt x="57" y="36"/>
                  </a:lnTo>
                  <a:lnTo>
                    <a:pt x="37" y="24"/>
                  </a:lnTo>
                  <a:lnTo>
                    <a:pt x="21" y="14"/>
                  </a:lnTo>
                  <a:lnTo>
                    <a:pt x="9" y="6"/>
                  </a:lnTo>
                  <a:lnTo>
                    <a:pt x="2" y="2"/>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9" name="Freeform 247"/>
            <p:cNvSpPr>
              <a:spLocks noChangeAspect="1"/>
            </p:cNvSpPr>
            <p:nvPr/>
          </p:nvSpPr>
          <p:spPr bwMode="auto">
            <a:xfrm rot="1144696" flipV="1">
              <a:off x="840" y="1173"/>
              <a:ext cx="247" cy="123"/>
            </a:xfrm>
            <a:custGeom>
              <a:avLst/>
              <a:gdLst>
                <a:gd name="T0" fmla="*/ 0 w 429"/>
                <a:gd name="T1" fmla="*/ 0 h 213"/>
                <a:gd name="T2" fmla="*/ 1 w 429"/>
                <a:gd name="T3" fmla="*/ 1 h 213"/>
                <a:gd name="T4" fmla="*/ 1 w 429"/>
                <a:gd name="T5" fmla="*/ 1 h 213"/>
                <a:gd name="T6" fmla="*/ 1 w 429"/>
                <a:gd name="T7" fmla="*/ 1 h 213"/>
                <a:gd name="T8" fmla="*/ 2 w 429"/>
                <a:gd name="T9" fmla="*/ 1 h 213"/>
                <a:gd name="T10" fmla="*/ 2 w 429"/>
                <a:gd name="T11" fmla="*/ 2 h 213"/>
                <a:gd name="T12" fmla="*/ 3 w 429"/>
                <a:gd name="T13" fmla="*/ 2 h 213"/>
                <a:gd name="T14" fmla="*/ 4 w 429"/>
                <a:gd name="T15" fmla="*/ 3 h 213"/>
                <a:gd name="T16" fmla="*/ 5 w 429"/>
                <a:gd name="T17" fmla="*/ 4 h 213"/>
                <a:gd name="T18" fmla="*/ 6 w 429"/>
                <a:gd name="T19" fmla="*/ 5 h 213"/>
                <a:gd name="T20" fmla="*/ 7 w 429"/>
                <a:gd name="T21" fmla="*/ 5 h 213"/>
                <a:gd name="T22" fmla="*/ 9 w 429"/>
                <a:gd name="T23" fmla="*/ 6 h 213"/>
                <a:gd name="T24" fmla="*/ 10 w 429"/>
                <a:gd name="T25" fmla="*/ 7 h 213"/>
                <a:gd name="T26" fmla="*/ 11 w 429"/>
                <a:gd name="T27" fmla="*/ 7 h 213"/>
                <a:gd name="T28" fmla="*/ 12 w 429"/>
                <a:gd name="T29" fmla="*/ 8 h 213"/>
                <a:gd name="T30" fmla="*/ 13 w 429"/>
                <a:gd name="T31" fmla="*/ 8 h 213"/>
                <a:gd name="T32" fmla="*/ 14 w 429"/>
                <a:gd name="T33" fmla="*/ 8 h 213"/>
                <a:gd name="T34" fmla="*/ 14 w 429"/>
                <a:gd name="T35" fmla="*/ 8 h 213"/>
                <a:gd name="T36" fmla="*/ 15 w 429"/>
                <a:gd name="T37" fmla="*/ 8 h 213"/>
                <a:gd name="T38" fmla="*/ 16 w 429"/>
                <a:gd name="T39" fmla="*/ 8 h 213"/>
                <a:gd name="T40" fmla="*/ 16 w 429"/>
                <a:gd name="T41" fmla="*/ 8 h 213"/>
                <a:gd name="T42" fmla="*/ 16 w 429"/>
                <a:gd name="T43" fmla="*/ 8 h 213"/>
                <a:gd name="T44" fmla="*/ 15 w 429"/>
                <a:gd name="T45" fmla="*/ 8 h 213"/>
                <a:gd name="T46" fmla="*/ 15 w 429"/>
                <a:gd name="T47" fmla="*/ 7 h 213"/>
                <a:gd name="T48" fmla="*/ 14 w 429"/>
                <a:gd name="T49" fmla="*/ 7 h 213"/>
                <a:gd name="T50" fmla="*/ 14 w 429"/>
                <a:gd name="T51" fmla="*/ 6 h 213"/>
                <a:gd name="T52" fmla="*/ 13 w 429"/>
                <a:gd name="T53" fmla="*/ 6 h 213"/>
                <a:gd name="T54" fmla="*/ 12 w 429"/>
                <a:gd name="T55" fmla="*/ 5 h 213"/>
                <a:gd name="T56" fmla="*/ 10 w 429"/>
                <a:gd name="T57" fmla="*/ 5 h 213"/>
                <a:gd name="T58" fmla="*/ 10 w 429"/>
                <a:gd name="T59" fmla="*/ 4 h 213"/>
                <a:gd name="T60" fmla="*/ 8 w 429"/>
                <a:gd name="T61" fmla="*/ 3 h 213"/>
                <a:gd name="T62" fmla="*/ 7 w 429"/>
                <a:gd name="T63" fmla="*/ 3 h 213"/>
                <a:gd name="T64" fmla="*/ 6 w 429"/>
                <a:gd name="T65" fmla="*/ 2 h 213"/>
                <a:gd name="T66" fmla="*/ 5 w 429"/>
                <a:gd name="T67" fmla="*/ 2 h 213"/>
                <a:gd name="T68" fmla="*/ 3 w 429"/>
                <a:gd name="T69" fmla="*/ 1 h 213"/>
                <a:gd name="T70" fmla="*/ 2 w 429"/>
                <a:gd name="T71" fmla="*/ 1 h 213"/>
                <a:gd name="T72" fmla="*/ 2 w 429"/>
                <a:gd name="T73" fmla="*/ 1 h 213"/>
                <a:gd name="T74" fmla="*/ 1 w 429"/>
                <a:gd name="T75" fmla="*/ 1 h 213"/>
                <a:gd name="T76" fmla="*/ 1 w 429"/>
                <a:gd name="T77" fmla="*/ 1 h 213"/>
                <a:gd name="T78" fmla="*/ 1 w 429"/>
                <a:gd name="T79" fmla="*/ 1 h 213"/>
                <a:gd name="T80" fmla="*/ 0 w 429"/>
                <a:gd name="T81" fmla="*/ 0 h 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29" h="213">
                  <a:moveTo>
                    <a:pt x="0" y="0"/>
                  </a:moveTo>
                  <a:lnTo>
                    <a:pt x="3" y="2"/>
                  </a:lnTo>
                  <a:lnTo>
                    <a:pt x="11" y="7"/>
                  </a:lnTo>
                  <a:lnTo>
                    <a:pt x="24" y="16"/>
                  </a:lnTo>
                  <a:lnTo>
                    <a:pt x="41" y="28"/>
                  </a:lnTo>
                  <a:lnTo>
                    <a:pt x="62" y="44"/>
                  </a:lnTo>
                  <a:lnTo>
                    <a:pt x="87" y="63"/>
                  </a:lnTo>
                  <a:lnTo>
                    <a:pt x="114" y="84"/>
                  </a:lnTo>
                  <a:lnTo>
                    <a:pt x="144" y="106"/>
                  </a:lnTo>
                  <a:lnTo>
                    <a:pt x="175" y="128"/>
                  </a:lnTo>
                  <a:lnTo>
                    <a:pt x="208" y="147"/>
                  </a:lnTo>
                  <a:lnTo>
                    <a:pt x="242" y="164"/>
                  </a:lnTo>
                  <a:lnTo>
                    <a:pt x="275" y="179"/>
                  </a:lnTo>
                  <a:lnTo>
                    <a:pt x="306" y="190"/>
                  </a:lnTo>
                  <a:lnTo>
                    <a:pt x="335" y="199"/>
                  </a:lnTo>
                  <a:lnTo>
                    <a:pt x="362" y="206"/>
                  </a:lnTo>
                  <a:lnTo>
                    <a:pt x="384" y="211"/>
                  </a:lnTo>
                  <a:lnTo>
                    <a:pt x="403" y="213"/>
                  </a:lnTo>
                  <a:lnTo>
                    <a:pt x="417" y="213"/>
                  </a:lnTo>
                  <a:lnTo>
                    <a:pt x="426" y="211"/>
                  </a:lnTo>
                  <a:lnTo>
                    <a:pt x="429" y="208"/>
                  </a:lnTo>
                  <a:lnTo>
                    <a:pt x="427" y="205"/>
                  </a:lnTo>
                  <a:lnTo>
                    <a:pt x="421" y="199"/>
                  </a:lnTo>
                  <a:lnTo>
                    <a:pt x="409" y="190"/>
                  </a:lnTo>
                  <a:lnTo>
                    <a:pt x="393" y="179"/>
                  </a:lnTo>
                  <a:lnTo>
                    <a:pt x="373" y="166"/>
                  </a:lnTo>
                  <a:lnTo>
                    <a:pt x="349" y="151"/>
                  </a:lnTo>
                  <a:lnTo>
                    <a:pt x="321" y="135"/>
                  </a:lnTo>
                  <a:lnTo>
                    <a:pt x="292" y="119"/>
                  </a:lnTo>
                  <a:lnTo>
                    <a:pt x="260" y="102"/>
                  </a:lnTo>
                  <a:lnTo>
                    <a:pt x="226" y="86"/>
                  </a:lnTo>
                  <a:lnTo>
                    <a:pt x="192" y="70"/>
                  </a:lnTo>
                  <a:lnTo>
                    <a:pt x="159" y="56"/>
                  </a:lnTo>
                  <a:lnTo>
                    <a:pt x="126" y="44"/>
                  </a:lnTo>
                  <a:lnTo>
                    <a:pt x="96" y="33"/>
                  </a:lnTo>
                  <a:lnTo>
                    <a:pt x="69" y="23"/>
                  </a:lnTo>
                  <a:lnTo>
                    <a:pt x="45" y="15"/>
                  </a:lnTo>
                  <a:lnTo>
                    <a:pt x="26" y="9"/>
                  </a:lnTo>
                  <a:lnTo>
                    <a:pt x="12" y="4"/>
                  </a:lnTo>
                  <a:lnTo>
                    <a:pt x="3"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0" name="Freeform 248"/>
            <p:cNvSpPr>
              <a:spLocks noChangeAspect="1"/>
            </p:cNvSpPr>
            <p:nvPr/>
          </p:nvSpPr>
          <p:spPr bwMode="auto">
            <a:xfrm rot="1144696" flipV="1">
              <a:off x="504" y="834"/>
              <a:ext cx="180" cy="74"/>
            </a:xfrm>
            <a:custGeom>
              <a:avLst/>
              <a:gdLst>
                <a:gd name="T0" fmla="*/ 0 w 312"/>
                <a:gd name="T1" fmla="*/ 0 h 129"/>
                <a:gd name="T2" fmla="*/ 1 w 312"/>
                <a:gd name="T3" fmla="*/ 1 h 129"/>
                <a:gd name="T4" fmla="*/ 1 w 312"/>
                <a:gd name="T5" fmla="*/ 1 h 129"/>
                <a:gd name="T6" fmla="*/ 1 w 312"/>
                <a:gd name="T7" fmla="*/ 1 h 129"/>
                <a:gd name="T8" fmla="*/ 1 w 312"/>
                <a:gd name="T9" fmla="*/ 1 h 129"/>
                <a:gd name="T10" fmla="*/ 2 w 312"/>
                <a:gd name="T11" fmla="*/ 1 h 129"/>
                <a:gd name="T12" fmla="*/ 2 w 312"/>
                <a:gd name="T13" fmla="*/ 1 h 129"/>
                <a:gd name="T14" fmla="*/ 3 w 312"/>
                <a:gd name="T15" fmla="*/ 2 h 129"/>
                <a:gd name="T16" fmla="*/ 4 w 312"/>
                <a:gd name="T17" fmla="*/ 2 h 129"/>
                <a:gd name="T18" fmla="*/ 5 w 312"/>
                <a:gd name="T19" fmla="*/ 3 h 129"/>
                <a:gd name="T20" fmla="*/ 6 w 312"/>
                <a:gd name="T21" fmla="*/ 3 h 129"/>
                <a:gd name="T22" fmla="*/ 6 w 312"/>
                <a:gd name="T23" fmla="*/ 3 h 129"/>
                <a:gd name="T24" fmla="*/ 7 w 312"/>
                <a:gd name="T25" fmla="*/ 3 h 129"/>
                <a:gd name="T26" fmla="*/ 8 w 312"/>
                <a:gd name="T27" fmla="*/ 4 h 129"/>
                <a:gd name="T28" fmla="*/ 9 w 312"/>
                <a:gd name="T29" fmla="*/ 4 h 129"/>
                <a:gd name="T30" fmla="*/ 10 w 312"/>
                <a:gd name="T31" fmla="*/ 5 h 129"/>
                <a:gd name="T32" fmla="*/ 10 w 312"/>
                <a:gd name="T33" fmla="*/ 5 h 129"/>
                <a:gd name="T34" fmla="*/ 10 w 312"/>
                <a:gd name="T35" fmla="*/ 5 h 129"/>
                <a:gd name="T36" fmla="*/ 11 w 312"/>
                <a:gd name="T37" fmla="*/ 5 h 129"/>
                <a:gd name="T38" fmla="*/ 12 w 312"/>
                <a:gd name="T39" fmla="*/ 5 h 129"/>
                <a:gd name="T40" fmla="*/ 12 w 312"/>
                <a:gd name="T41" fmla="*/ 5 h 129"/>
                <a:gd name="T42" fmla="*/ 12 w 312"/>
                <a:gd name="T43" fmla="*/ 5 h 129"/>
                <a:gd name="T44" fmla="*/ 12 w 312"/>
                <a:gd name="T45" fmla="*/ 4 h 129"/>
                <a:gd name="T46" fmla="*/ 11 w 312"/>
                <a:gd name="T47" fmla="*/ 4 h 129"/>
                <a:gd name="T48" fmla="*/ 10 w 312"/>
                <a:gd name="T49" fmla="*/ 4 h 129"/>
                <a:gd name="T50" fmla="*/ 10 w 312"/>
                <a:gd name="T51" fmla="*/ 3 h 129"/>
                <a:gd name="T52" fmla="*/ 9 w 312"/>
                <a:gd name="T53" fmla="*/ 3 h 129"/>
                <a:gd name="T54" fmla="*/ 8 w 312"/>
                <a:gd name="T55" fmla="*/ 3 h 129"/>
                <a:gd name="T56" fmla="*/ 7 w 312"/>
                <a:gd name="T57" fmla="*/ 3 h 129"/>
                <a:gd name="T58" fmla="*/ 7 w 312"/>
                <a:gd name="T59" fmla="*/ 2 h 129"/>
                <a:gd name="T60" fmla="*/ 6 w 312"/>
                <a:gd name="T61" fmla="*/ 2 h 129"/>
                <a:gd name="T62" fmla="*/ 5 w 312"/>
                <a:gd name="T63" fmla="*/ 2 h 129"/>
                <a:gd name="T64" fmla="*/ 4 w 312"/>
                <a:gd name="T65" fmla="*/ 1 h 129"/>
                <a:gd name="T66" fmla="*/ 3 w 312"/>
                <a:gd name="T67" fmla="*/ 1 h 129"/>
                <a:gd name="T68" fmla="*/ 2 w 312"/>
                <a:gd name="T69" fmla="*/ 1 h 129"/>
                <a:gd name="T70" fmla="*/ 2 w 312"/>
                <a:gd name="T71" fmla="*/ 1 h 129"/>
                <a:gd name="T72" fmla="*/ 1 w 312"/>
                <a:gd name="T73" fmla="*/ 1 h 129"/>
                <a:gd name="T74" fmla="*/ 1 w 312"/>
                <a:gd name="T75" fmla="*/ 1 h 129"/>
                <a:gd name="T76" fmla="*/ 1 w 312"/>
                <a:gd name="T77" fmla="*/ 1 h 129"/>
                <a:gd name="T78" fmla="*/ 1 w 312"/>
                <a:gd name="T79" fmla="*/ 1 h 129"/>
                <a:gd name="T80" fmla="*/ 0 w 312"/>
                <a:gd name="T81" fmla="*/ 0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2" h="129">
                  <a:moveTo>
                    <a:pt x="0" y="0"/>
                  </a:moveTo>
                  <a:lnTo>
                    <a:pt x="2" y="1"/>
                  </a:lnTo>
                  <a:lnTo>
                    <a:pt x="8" y="4"/>
                  </a:lnTo>
                  <a:lnTo>
                    <a:pt x="17" y="9"/>
                  </a:lnTo>
                  <a:lnTo>
                    <a:pt x="29" y="16"/>
                  </a:lnTo>
                  <a:lnTo>
                    <a:pt x="45" y="25"/>
                  </a:lnTo>
                  <a:lnTo>
                    <a:pt x="62" y="37"/>
                  </a:lnTo>
                  <a:lnTo>
                    <a:pt x="82" y="50"/>
                  </a:lnTo>
                  <a:lnTo>
                    <a:pt x="103" y="63"/>
                  </a:lnTo>
                  <a:lnTo>
                    <a:pt x="126" y="76"/>
                  </a:lnTo>
                  <a:lnTo>
                    <a:pt x="150" y="88"/>
                  </a:lnTo>
                  <a:lnTo>
                    <a:pt x="174" y="98"/>
                  </a:lnTo>
                  <a:lnTo>
                    <a:pt x="198" y="107"/>
                  </a:lnTo>
                  <a:lnTo>
                    <a:pt x="221" y="114"/>
                  </a:lnTo>
                  <a:lnTo>
                    <a:pt x="243" y="120"/>
                  </a:lnTo>
                  <a:lnTo>
                    <a:pt x="262" y="124"/>
                  </a:lnTo>
                  <a:lnTo>
                    <a:pt x="279" y="127"/>
                  </a:lnTo>
                  <a:lnTo>
                    <a:pt x="293" y="129"/>
                  </a:lnTo>
                  <a:lnTo>
                    <a:pt x="303" y="129"/>
                  </a:lnTo>
                  <a:lnTo>
                    <a:pt x="310" y="128"/>
                  </a:lnTo>
                  <a:lnTo>
                    <a:pt x="312" y="126"/>
                  </a:lnTo>
                  <a:lnTo>
                    <a:pt x="311" y="124"/>
                  </a:lnTo>
                  <a:lnTo>
                    <a:pt x="306" y="120"/>
                  </a:lnTo>
                  <a:lnTo>
                    <a:pt x="298" y="115"/>
                  </a:lnTo>
                  <a:lnTo>
                    <a:pt x="286" y="108"/>
                  </a:lnTo>
                  <a:lnTo>
                    <a:pt x="271" y="100"/>
                  </a:lnTo>
                  <a:lnTo>
                    <a:pt x="253" y="91"/>
                  </a:lnTo>
                  <a:lnTo>
                    <a:pt x="233" y="82"/>
                  </a:lnTo>
                  <a:lnTo>
                    <a:pt x="211" y="71"/>
                  </a:lnTo>
                  <a:lnTo>
                    <a:pt x="188" y="61"/>
                  </a:lnTo>
                  <a:lnTo>
                    <a:pt x="163" y="51"/>
                  </a:lnTo>
                  <a:lnTo>
                    <a:pt x="139" y="42"/>
                  </a:lnTo>
                  <a:lnTo>
                    <a:pt x="114" y="34"/>
                  </a:lnTo>
                  <a:lnTo>
                    <a:pt x="91" y="26"/>
                  </a:lnTo>
                  <a:lnTo>
                    <a:pt x="69" y="20"/>
                  </a:lnTo>
                  <a:lnTo>
                    <a:pt x="49" y="14"/>
                  </a:lnTo>
                  <a:lnTo>
                    <a:pt x="32" y="9"/>
                  </a:lnTo>
                  <a:lnTo>
                    <a:pt x="18" y="5"/>
                  </a:lnTo>
                  <a:lnTo>
                    <a:pt x="8" y="2"/>
                  </a:lnTo>
                  <a:lnTo>
                    <a:pt x="2"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1" name="Freeform 249"/>
            <p:cNvSpPr>
              <a:spLocks noChangeAspect="1"/>
            </p:cNvSpPr>
            <p:nvPr/>
          </p:nvSpPr>
          <p:spPr bwMode="auto">
            <a:xfrm rot="1144696" flipV="1">
              <a:off x="445" y="757"/>
              <a:ext cx="92" cy="31"/>
            </a:xfrm>
            <a:custGeom>
              <a:avLst/>
              <a:gdLst>
                <a:gd name="T0" fmla="*/ 0 w 161"/>
                <a:gd name="T1" fmla="*/ 0 h 54"/>
                <a:gd name="T2" fmla="*/ 1 w 161"/>
                <a:gd name="T3" fmla="*/ 0 h 54"/>
                <a:gd name="T4" fmla="*/ 1 w 161"/>
                <a:gd name="T5" fmla="*/ 1 h 54"/>
                <a:gd name="T6" fmla="*/ 1 w 161"/>
                <a:gd name="T7" fmla="*/ 1 h 54"/>
                <a:gd name="T8" fmla="*/ 1 w 161"/>
                <a:gd name="T9" fmla="*/ 1 h 54"/>
                <a:gd name="T10" fmla="*/ 1 w 161"/>
                <a:gd name="T11" fmla="*/ 1 h 54"/>
                <a:gd name="T12" fmla="*/ 1 w 161"/>
                <a:gd name="T13" fmla="*/ 1 h 54"/>
                <a:gd name="T14" fmla="*/ 1 w 161"/>
                <a:gd name="T15" fmla="*/ 1 h 54"/>
                <a:gd name="T16" fmla="*/ 2 w 161"/>
                <a:gd name="T17" fmla="*/ 1 h 54"/>
                <a:gd name="T18" fmla="*/ 2 w 161"/>
                <a:gd name="T19" fmla="*/ 1 h 54"/>
                <a:gd name="T20" fmla="*/ 3 w 161"/>
                <a:gd name="T21" fmla="*/ 1 h 54"/>
                <a:gd name="T22" fmla="*/ 3 w 161"/>
                <a:gd name="T23" fmla="*/ 2 h 54"/>
                <a:gd name="T24" fmla="*/ 3 w 161"/>
                <a:gd name="T25" fmla="*/ 2 h 54"/>
                <a:gd name="T26" fmla="*/ 4 w 161"/>
                <a:gd name="T27" fmla="*/ 2 h 54"/>
                <a:gd name="T28" fmla="*/ 4 w 161"/>
                <a:gd name="T29" fmla="*/ 2 h 54"/>
                <a:gd name="T30" fmla="*/ 5 w 161"/>
                <a:gd name="T31" fmla="*/ 2 h 54"/>
                <a:gd name="T32" fmla="*/ 5 w 161"/>
                <a:gd name="T33" fmla="*/ 2 h 54"/>
                <a:gd name="T34" fmla="*/ 5 w 161"/>
                <a:gd name="T35" fmla="*/ 2 h 54"/>
                <a:gd name="T36" fmla="*/ 6 w 161"/>
                <a:gd name="T37" fmla="*/ 2 h 54"/>
                <a:gd name="T38" fmla="*/ 6 w 161"/>
                <a:gd name="T39" fmla="*/ 2 h 54"/>
                <a:gd name="T40" fmla="*/ 6 w 161"/>
                <a:gd name="T41" fmla="*/ 2 h 54"/>
                <a:gd name="T42" fmla="*/ 6 w 161"/>
                <a:gd name="T43" fmla="*/ 2 h 54"/>
                <a:gd name="T44" fmla="*/ 6 w 161"/>
                <a:gd name="T45" fmla="*/ 2 h 54"/>
                <a:gd name="T46" fmla="*/ 6 w 161"/>
                <a:gd name="T47" fmla="*/ 2 h 54"/>
                <a:gd name="T48" fmla="*/ 5 w 161"/>
                <a:gd name="T49" fmla="*/ 2 h 54"/>
                <a:gd name="T50" fmla="*/ 5 w 161"/>
                <a:gd name="T51" fmla="*/ 1 h 54"/>
                <a:gd name="T52" fmla="*/ 5 w 161"/>
                <a:gd name="T53" fmla="*/ 1 h 54"/>
                <a:gd name="T54" fmla="*/ 4 w 161"/>
                <a:gd name="T55" fmla="*/ 1 h 54"/>
                <a:gd name="T56" fmla="*/ 3 w 161"/>
                <a:gd name="T57" fmla="*/ 1 h 54"/>
                <a:gd name="T58" fmla="*/ 3 w 161"/>
                <a:gd name="T59" fmla="*/ 1 h 54"/>
                <a:gd name="T60" fmla="*/ 3 w 161"/>
                <a:gd name="T61" fmla="*/ 1 h 54"/>
                <a:gd name="T62" fmla="*/ 2 w 161"/>
                <a:gd name="T63" fmla="*/ 1 h 54"/>
                <a:gd name="T64" fmla="*/ 2 w 161"/>
                <a:gd name="T65" fmla="*/ 1 h 54"/>
                <a:gd name="T66" fmla="*/ 2 w 161"/>
                <a:gd name="T67" fmla="*/ 1 h 54"/>
                <a:gd name="T68" fmla="*/ 1 w 161"/>
                <a:gd name="T69" fmla="*/ 1 h 54"/>
                <a:gd name="T70" fmla="*/ 1 w 161"/>
                <a:gd name="T71" fmla="*/ 1 h 54"/>
                <a:gd name="T72" fmla="*/ 1 w 161"/>
                <a:gd name="T73" fmla="*/ 1 h 54"/>
                <a:gd name="T74" fmla="*/ 1 w 161"/>
                <a:gd name="T75" fmla="*/ 1 h 54"/>
                <a:gd name="T76" fmla="*/ 1 w 161"/>
                <a:gd name="T77" fmla="*/ 1 h 54"/>
                <a:gd name="T78" fmla="*/ 1 w 161"/>
                <a:gd name="T79" fmla="*/ 0 h 54"/>
                <a:gd name="T80" fmla="*/ 0 w 161"/>
                <a:gd name="T81" fmla="*/ 0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1" h="54">
                  <a:moveTo>
                    <a:pt x="0" y="0"/>
                  </a:moveTo>
                  <a:lnTo>
                    <a:pt x="1" y="0"/>
                  </a:lnTo>
                  <a:lnTo>
                    <a:pt x="4" y="1"/>
                  </a:lnTo>
                  <a:lnTo>
                    <a:pt x="9" y="4"/>
                  </a:lnTo>
                  <a:lnTo>
                    <a:pt x="15" y="7"/>
                  </a:lnTo>
                  <a:lnTo>
                    <a:pt x="23" y="11"/>
                  </a:lnTo>
                  <a:lnTo>
                    <a:pt x="32" y="16"/>
                  </a:lnTo>
                  <a:lnTo>
                    <a:pt x="41" y="22"/>
                  </a:lnTo>
                  <a:lnTo>
                    <a:pt x="52" y="28"/>
                  </a:lnTo>
                  <a:lnTo>
                    <a:pt x="64" y="33"/>
                  </a:lnTo>
                  <a:lnTo>
                    <a:pt x="76" y="39"/>
                  </a:lnTo>
                  <a:lnTo>
                    <a:pt x="88" y="43"/>
                  </a:lnTo>
                  <a:lnTo>
                    <a:pt x="101" y="47"/>
                  </a:lnTo>
                  <a:lnTo>
                    <a:pt x="113" y="49"/>
                  </a:lnTo>
                  <a:lnTo>
                    <a:pt x="124" y="52"/>
                  </a:lnTo>
                  <a:lnTo>
                    <a:pt x="134" y="53"/>
                  </a:lnTo>
                  <a:lnTo>
                    <a:pt x="143" y="54"/>
                  </a:lnTo>
                  <a:lnTo>
                    <a:pt x="150" y="54"/>
                  </a:lnTo>
                  <a:lnTo>
                    <a:pt x="156" y="54"/>
                  </a:lnTo>
                  <a:lnTo>
                    <a:pt x="160" y="53"/>
                  </a:lnTo>
                  <a:lnTo>
                    <a:pt x="161" y="52"/>
                  </a:lnTo>
                  <a:lnTo>
                    <a:pt x="161" y="51"/>
                  </a:lnTo>
                  <a:lnTo>
                    <a:pt x="158" y="49"/>
                  </a:lnTo>
                  <a:lnTo>
                    <a:pt x="154" y="47"/>
                  </a:lnTo>
                  <a:lnTo>
                    <a:pt x="148" y="44"/>
                  </a:lnTo>
                  <a:lnTo>
                    <a:pt x="140" y="40"/>
                  </a:lnTo>
                  <a:lnTo>
                    <a:pt x="131" y="36"/>
                  </a:lnTo>
                  <a:lnTo>
                    <a:pt x="120" y="32"/>
                  </a:lnTo>
                  <a:lnTo>
                    <a:pt x="109" y="28"/>
                  </a:lnTo>
                  <a:lnTo>
                    <a:pt x="97" y="23"/>
                  </a:lnTo>
                  <a:lnTo>
                    <a:pt x="84" y="19"/>
                  </a:lnTo>
                  <a:lnTo>
                    <a:pt x="72" y="15"/>
                  </a:lnTo>
                  <a:lnTo>
                    <a:pt x="59" y="12"/>
                  </a:lnTo>
                  <a:lnTo>
                    <a:pt x="47" y="9"/>
                  </a:lnTo>
                  <a:lnTo>
                    <a:pt x="36" y="7"/>
                  </a:lnTo>
                  <a:lnTo>
                    <a:pt x="25" y="5"/>
                  </a:lnTo>
                  <a:lnTo>
                    <a:pt x="17" y="3"/>
                  </a:lnTo>
                  <a:lnTo>
                    <a:pt x="10" y="2"/>
                  </a:lnTo>
                  <a:lnTo>
                    <a:pt x="4" y="1"/>
                  </a:lnTo>
                  <a:lnTo>
                    <a:pt x="1"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2" name="Freeform 250"/>
            <p:cNvSpPr>
              <a:spLocks noChangeAspect="1"/>
            </p:cNvSpPr>
            <p:nvPr/>
          </p:nvSpPr>
          <p:spPr bwMode="auto">
            <a:xfrm rot="1144696" flipV="1">
              <a:off x="435" y="767"/>
              <a:ext cx="71" cy="22"/>
            </a:xfrm>
            <a:custGeom>
              <a:avLst/>
              <a:gdLst>
                <a:gd name="T0" fmla="*/ 0 w 124"/>
                <a:gd name="T1" fmla="*/ 0 h 38"/>
                <a:gd name="T2" fmla="*/ 1 w 124"/>
                <a:gd name="T3" fmla="*/ 0 h 38"/>
                <a:gd name="T4" fmla="*/ 1 w 124"/>
                <a:gd name="T5" fmla="*/ 1 h 38"/>
                <a:gd name="T6" fmla="*/ 1 w 124"/>
                <a:gd name="T7" fmla="*/ 1 h 38"/>
                <a:gd name="T8" fmla="*/ 1 w 124"/>
                <a:gd name="T9" fmla="*/ 1 h 38"/>
                <a:gd name="T10" fmla="*/ 1 w 124"/>
                <a:gd name="T11" fmla="*/ 1 h 38"/>
                <a:gd name="T12" fmla="*/ 1 w 124"/>
                <a:gd name="T13" fmla="*/ 1 h 38"/>
                <a:gd name="T14" fmla="*/ 1 w 124"/>
                <a:gd name="T15" fmla="*/ 1 h 38"/>
                <a:gd name="T16" fmla="*/ 1 w 124"/>
                <a:gd name="T17" fmla="*/ 1 h 38"/>
                <a:gd name="T18" fmla="*/ 2 w 124"/>
                <a:gd name="T19" fmla="*/ 1 h 38"/>
                <a:gd name="T20" fmla="*/ 2 w 124"/>
                <a:gd name="T21" fmla="*/ 1 h 38"/>
                <a:gd name="T22" fmla="*/ 2 w 124"/>
                <a:gd name="T23" fmla="*/ 1 h 38"/>
                <a:gd name="T24" fmla="*/ 3 w 124"/>
                <a:gd name="T25" fmla="*/ 1 h 38"/>
                <a:gd name="T26" fmla="*/ 3 w 124"/>
                <a:gd name="T27" fmla="*/ 1 h 38"/>
                <a:gd name="T28" fmla="*/ 3 w 124"/>
                <a:gd name="T29" fmla="*/ 1 h 38"/>
                <a:gd name="T30" fmla="*/ 3 w 124"/>
                <a:gd name="T31" fmla="*/ 1 h 38"/>
                <a:gd name="T32" fmla="*/ 4 w 124"/>
                <a:gd name="T33" fmla="*/ 1 h 38"/>
                <a:gd name="T34" fmla="*/ 4 w 124"/>
                <a:gd name="T35" fmla="*/ 2 h 38"/>
                <a:gd name="T36" fmla="*/ 4 w 124"/>
                <a:gd name="T37" fmla="*/ 1 h 38"/>
                <a:gd name="T38" fmla="*/ 4 w 124"/>
                <a:gd name="T39" fmla="*/ 1 h 38"/>
                <a:gd name="T40" fmla="*/ 4 w 124"/>
                <a:gd name="T41" fmla="*/ 1 h 38"/>
                <a:gd name="T42" fmla="*/ 4 w 124"/>
                <a:gd name="T43" fmla="*/ 1 h 38"/>
                <a:gd name="T44" fmla="*/ 4 w 124"/>
                <a:gd name="T45" fmla="*/ 1 h 38"/>
                <a:gd name="T46" fmla="*/ 4 w 124"/>
                <a:gd name="T47" fmla="*/ 1 h 38"/>
                <a:gd name="T48" fmla="*/ 4 w 124"/>
                <a:gd name="T49" fmla="*/ 1 h 38"/>
                <a:gd name="T50" fmla="*/ 4 w 124"/>
                <a:gd name="T51" fmla="*/ 1 h 38"/>
                <a:gd name="T52" fmla="*/ 3 w 124"/>
                <a:gd name="T53" fmla="*/ 1 h 38"/>
                <a:gd name="T54" fmla="*/ 3 w 124"/>
                <a:gd name="T55" fmla="*/ 1 h 38"/>
                <a:gd name="T56" fmla="*/ 3 w 124"/>
                <a:gd name="T57" fmla="*/ 1 h 38"/>
                <a:gd name="T58" fmla="*/ 3 w 124"/>
                <a:gd name="T59" fmla="*/ 1 h 38"/>
                <a:gd name="T60" fmla="*/ 2 w 124"/>
                <a:gd name="T61" fmla="*/ 1 h 38"/>
                <a:gd name="T62" fmla="*/ 2 w 124"/>
                <a:gd name="T63" fmla="*/ 1 h 38"/>
                <a:gd name="T64" fmla="*/ 2 w 124"/>
                <a:gd name="T65" fmla="*/ 1 h 38"/>
                <a:gd name="T66" fmla="*/ 1 w 124"/>
                <a:gd name="T67" fmla="*/ 1 h 38"/>
                <a:gd name="T68" fmla="*/ 1 w 124"/>
                <a:gd name="T69" fmla="*/ 1 h 38"/>
                <a:gd name="T70" fmla="*/ 1 w 124"/>
                <a:gd name="T71" fmla="*/ 1 h 38"/>
                <a:gd name="T72" fmla="*/ 1 w 124"/>
                <a:gd name="T73" fmla="*/ 1 h 38"/>
                <a:gd name="T74" fmla="*/ 1 w 124"/>
                <a:gd name="T75" fmla="*/ 1 h 38"/>
                <a:gd name="T76" fmla="*/ 1 w 124"/>
                <a:gd name="T77" fmla="*/ 0 h 38"/>
                <a:gd name="T78" fmla="*/ 1 w 124"/>
                <a:gd name="T79" fmla="*/ 0 h 38"/>
                <a:gd name="T80" fmla="*/ 0 w 124"/>
                <a:gd name="T81" fmla="*/ 0 h 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4" h="38">
                  <a:moveTo>
                    <a:pt x="0" y="0"/>
                  </a:moveTo>
                  <a:lnTo>
                    <a:pt x="1" y="0"/>
                  </a:lnTo>
                  <a:lnTo>
                    <a:pt x="3" y="1"/>
                  </a:lnTo>
                  <a:lnTo>
                    <a:pt x="6" y="2"/>
                  </a:lnTo>
                  <a:lnTo>
                    <a:pt x="11" y="5"/>
                  </a:lnTo>
                  <a:lnTo>
                    <a:pt x="17" y="7"/>
                  </a:lnTo>
                  <a:lnTo>
                    <a:pt x="23" y="11"/>
                  </a:lnTo>
                  <a:lnTo>
                    <a:pt x="31" y="15"/>
                  </a:lnTo>
                  <a:lnTo>
                    <a:pt x="39" y="19"/>
                  </a:lnTo>
                  <a:lnTo>
                    <a:pt x="48" y="23"/>
                  </a:lnTo>
                  <a:lnTo>
                    <a:pt x="57" y="26"/>
                  </a:lnTo>
                  <a:lnTo>
                    <a:pt x="67" y="29"/>
                  </a:lnTo>
                  <a:lnTo>
                    <a:pt x="76" y="32"/>
                  </a:lnTo>
                  <a:lnTo>
                    <a:pt x="86" y="34"/>
                  </a:lnTo>
                  <a:lnTo>
                    <a:pt x="94" y="35"/>
                  </a:lnTo>
                  <a:lnTo>
                    <a:pt x="102" y="37"/>
                  </a:lnTo>
                  <a:lnTo>
                    <a:pt x="109" y="37"/>
                  </a:lnTo>
                  <a:lnTo>
                    <a:pt x="115" y="38"/>
                  </a:lnTo>
                  <a:lnTo>
                    <a:pt x="120" y="37"/>
                  </a:lnTo>
                  <a:lnTo>
                    <a:pt x="123" y="37"/>
                  </a:lnTo>
                  <a:lnTo>
                    <a:pt x="124" y="36"/>
                  </a:lnTo>
                  <a:lnTo>
                    <a:pt x="122" y="34"/>
                  </a:lnTo>
                  <a:lnTo>
                    <a:pt x="118" y="33"/>
                  </a:lnTo>
                  <a:lnTo>
                    <a:pt x="114" y="31"/>
                  </a:lnTo>
                  <a:lnTo>
                    <a:pt x="108" y="28"/>
                  </a:lnTo>
                  <a:lnTo>
                    <a:pt x="101" y="26"/>
                  </a:lnTo>
                  <a:lnTo>
                    <a:pt x="93" y="23"/>
                  </a:lnTo>
                  <a:lnTo>
                    <a:pt x="84" y="20"/>
                  </a:lnTo>
                  <a:lnTo>
                    <a:pt x="75" y="17"/>
                  </a:lnTo>
                  <a:lnTo>
                    <a:pt x="65" y="14"/>
                  </a:lnTo>
                  <a:lnTo>
                    <a:pt x="55" y="11"/>
                  </a:lnTo>
                  <a:lnTo>
                    <a:pt x="46" y="9"/>
                  </a:lnTo>
                  <a:lnTo>
                    <a:pt x="36" y="7"/>
                  </a:lnTo>
                  <a:lnTo>
                    <a:pt x="27" y="5"/>
                  </a:lnTo>
                  <a:lnTo>
                    <a:pt x="19" y="3"/>
                  </a:lnTo>
                  <a:lnTo>
                    <a:pt x="13" y="2"/>
                  </a:lnTo>
                  <a:lnTo>
                    <a:pt x="7" y="1"/>
                  </a:lnTo>
                  <a:lnTo>
                    <a:pt x="3" y="0"/>
                  </a:lnTo>
                  <a:lnTo>
                    <a:pt x="1"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3" name="Freeform 251"/>
            <p:cNvSpPr>
              <a:spLocks noChangeAspect="1"/>
            </p:cNvSpPr>
            <p:nvPr/>
          </p:nvSpPr>
          <p:spPr bwMode="auto">
            <a:xfrm rot="1144696" flipV="1">
              <a:off x="428" y="816"/>
              <a:ext cx="23" cy="9"/>
            </a:xfrm>
            <a:custGeom>
              <a:avLst/>
              <a:gdLst>
                <a:gd name="T0" fmla="*/ 0 w 39"/>
                <a:gd name="T1" fmla="*/ 0 h 15"/>
                <a:gd name="T2" fmla="*/ 0 w 39"/>
                <a:gd name="T3" fmla="*/ 0 h 15"/>
                <a:gd name="T4" fmla="*/ 1 w 39"/>
                <a:gd name="T5" fmla="*/ 0 h 15"/>
                <a:gd name="T6" fmla="*/ 1 w 39"/>
                <a:gd name="T7" fmla="*/ 1 h 15"/>
                <a:gd name="T8" fmla="*/ 1 w 39"/>
                <a:gd name="T9" fmla="*/ 1 h 15"/>
                <a:gd name="T10" fmla="*/ 1 w 39"/>
                <a:gd name="T11" fmla="*/ 1 h 15"/>
                <a:gd name="T12" fmla="*/ 1 w 39"/>
                <a:gd name="T13" fmla="*/ 1 h 15"/>
                <a:gd name="T14" fmla="*/ 1 w 39"/>
                <a:gd name="T15" fmla="*/ 1 h 15"/>
                <a:gd name="T16" fmla="*/ 1 w 39"/>
                <a:gd name="T17" fmla="*/ 1 h 15"/>
                <a:gd name="T18" fmla="*/ 1 w 39"/>
                <a:gd name="T19" fmla="*/ 1 h 15"/>
                <a:gd name="T20" fmla="*/ 1 w 39"/>
                <a:gd name="T21" fmla="*/ 1 h 15"/>
                <a:gd name="T22" fmla="*/ 1 w 39"/>
                <a:gd name="T23" fmla="*/ 1 h 15"/>
                <a:gd name="T24" fmla="*/ 1 w 39"/>
                <a:gd name="T25" fmla="*/ 1 h 15"/>
                <a:gd name="T26" fmla="*/ 1 w 39"/>
                <a:gd name="T27" fmla="*/ 1 h 15"/>
                <a:gd name="T28" fmla="*/ 1 w 39"/>
                <a:gd name="T29" fmla="*/ 1 h 15"/>
                <a:gd name="T30" fmla="*/ 1 w 39"/>
                <a:gd name="T31" fmla="*/ 1 h 15"/>
                <a:gd name="T32" fmla="*/ 1 w 39"/>
                <a:gd name="T33" fmla="*/ 1 h 15"/>
                <a:gd name="T34" fmla="*/ 1 w 39"/>
                <a:gd name="T35" fmla="*/ 1 h 15"/>
                <a:gd name="T36" fmla="*/ 2 w 39"/>
                <a:gd name="T37" fmla="*/ 1 h 15"/>
                <a:gd name="T38" fmla="*/ 2 w 39"/>
                <a:gd name="T39" fmla="*/ 1 h 15"/>
                <a:gd name="T40" fmla="*/ 2 w 39"/>
                <a:gd name="T41" fmla="*/ 1 h 15"/>
                <a:gd name="T42" fmla="*/ 2 w 39"/>
                <a:gd name="T43" fmla="*/ 1 h 15"/>
                <a:gd name="T44" fmla="*/ 2 w 39"/>
                <a:gd name="T45" fmla="*/ 1 h 15"/>
                <a:gd name="T46" fmla="*/ 2 w 39"/>
                <a:gd name="T47" fmla="*/ 1 h 15"/>
                <a:gd name="T48" fmla="*/ 1 w 39"/>
                <a:gd name="T49" fmla="*/ 1 h 15"/>
                <a:gd name="T50" fmla="*/ 1 w 39"/>
                <a:gd name="T51" fmla="*/ 1 h 15"/>
                <a:gd name="T52" fmla="*/ 1 w 39"/>
                <a:gd name="T53" fmla="*/ 1 h 15"/>
                <a:gd name="T54" fmla="*/ 1 w 39"/>
                <a:gd name="T55" fmla="*/ 1 h 15"/>
                <a:gd name="T56" fmla="*/ 1 w 39"/>
                <a:gd name="T57" fmla="*/ 1 h 15"/>
                <a:gd name="T58" fmla="*/ 1 w 39"/>
                <a:gd name="T59" fmla="*/ 1 h 15"/>
                <a:gd name="T60" fmla="*/ 1 w 39"/>
                <a:gd name="T61" fmla="*/ 1 h 15"/>
                <a:gd name="T62" fmla="*/ 1 w 39"/>
                <a:gd name="T63" fmla="*/ 1 h 15"/>
                <a:gd name="T64" fmla="*/ 1 w 39"/>
                <a:gd name="T65" fmla="*/ 1 h 15"/>
                <a:gd name="T66" fmla="*/ 1 w 39"/>
                <a:gd name="T67" fmla="*/ 1 h 15"/>
                <a:gd name="T68" fmla="*/ 1 w 39"/>
                <a:gd name="T69" fmla="*/ 1 h 15"/>
                <a:gd name="T70" fmla="*/ 1 w 39"/>
                <a:gd name="T71" fmla="*/ 1 h 15"/>
                <a:gd name="T72" fmla="*/ 1 w 39"/>
                <a:gd name="T73" fmla="*/ 1 h 15"/>
                <a:gd name="T74" fmla="*/ 1 w 39"/>
                <a:gd name="T75" fmla="*/ 0 h 15"/>
                <a:gd name="T76" fmla="*/ 1 w 39"/>
                <a:gd name="T77" fmla="*/ 0 h 15"/>
                <a:gd name="T78" fmla="*/ 0 w 39"/>
                <a:gd name="T79" fmla="*/ 0 h 15"/>
                <a:gd name="T80" fmla="*/ 0 w 39"/>
                <a:gd name="T81" fmla="*/ 0 h 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 h="15">
                  <a:moveTo>
                    <a:pt x="0" y="0"/>
                  </a:moveTo>
                  <a:lnTo>
                    <a:pt x="0" y="0"/>
                  </a:lnTo>
                  <a:lnTo>
                    <a:pt x="1" y="0"/>
                  </a:lnTo>
                  <a:lnTo>
                    <a:pt x="2" y="1"/>
                  </a:lnTo>
                  <a:lnTo>
                    <a:pt x="3" y="1"/>
                  </a:lnTo>
                  <a:lnTo>
                    <a:pt x="5" y="2"/>
                  </a:lnTo>
                  <a:lnTo>
                    <a:pt x="7" y="4"/>
                  </a:lnTo>
                  <a:lnTo>
                    <a:pt x="9" y="5"/>
                  </a:lnTo>
                  <a:lnTo>
                    <a:pt x="12" y="6"/>
                  </a:lnTo>
                  <a:lnTo>
                    <a:pt x="14" y="8"/>
                  </a:lnTo>
                  <a:lnTo>
                    <a:pt x="17" y="9"/>
                  </a:lnTo>
                  <a:lnTo>
                    <a:pt x="20" y="11"/>
                  </a:lnTo>
                  <a:lnTo>
                    <a:pt x="23" y="12"/>
                  </a:lnTo>
                  <a:lnTo>
                    <a:pt x="26" y="13"/>
                  </a:lnTo>
                  <a:lnTo>
                    <a:pt x="29" y="13"/>
                  </a:lnTo>
                  <a:lnTo>
                    <a:pt x="32" y="14"/>
                  </a:lnTo>
                  <a:lnTo>
                    <a:pt x="34" y="15"/>
                  </a:lnTo>
                  <a:lnTo>
                    <a:pt x="36" y="15"/>
                  </a:lnTo>
                  <a:lnTo>
                    <a:pt x="37" y="15"/>
                  </a:lnTo>
                  <a:lnTo>
                    <a:pt x="38" y="15"/>
                  </a:lnTo>
                  <a:lnTo>
                    <a:pt x="39" y="15"/>
                  </a:lnTo>
                  <a:lnTo>
                    <a:pt x="38" y="14"/>
                  </a:lnTo>
                  <a:lnTo>
                    <a:pt x="37" y="14"/>
                  </a:lnTo>
                  <a:lnTo>
                    <a:pt x="35" y="13"/>
                  </a:lnTo>
                  <a:lnTo>
                    <a:pt x="34" y="12"/>
                  </a:lnTo>
                  <a:lnTo>
                    <a:pt x="31" y="11"/>
                  </a:lnTo>
                  <a:lnTo>
                    <a:pt x="29" y="10"/>
                  </a:lnTo>
                  <a:lnTo>
                    <a:pt x="26" y="9"/>
                  </a:lnTo>
                  <a:lnTo>
                    <a:pt x="23" y="8"/>
                  </a:lnTo>
                  <a:lnTo>
                    <a:pt x="20" y="6"/>
                  </a:lnTo>
                  <a:lnTo>
                    <a:pt x="17" y="5"/>
                  </a:lnTo>
                  <a:lnTo>
                    <a:pt x="14" y="4"/>
                  </a:lnTo>
                  <a:lnTo>
                    <a:pt x="11" y="3"/>
                  </a:lnTo>
                  <a:lnTo>
                    <a:pt x="8" y="2"/>
                  </a:lnTo>
                  <a:lnTo>
                    <a:pt x="6" y="2"/>
                  </a:lnTo>
                  <a:lnTo>
                    <a:pt x="4" y="1"/>
                  </a:lnTo>
                  <a:lnTo>
                    <a:pt x="2" y="0"/>
                  </a:lnTo>
                  <a:lnTo>
                    <a:pt x="1"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4" name="Freeform 252"/>
            <p:cNvSpPr>
              <a:spLocks noChangeAspect="1"/>
            </p:cNvSpPr>
            <p:nvPr/>
          </p:nvSpPr>
          <p:spPr bwMode="auto">
            <a:xfrm rot="1144696" flipV="1">
              <a:off x="343" y="966"/>
              <a:ext cx="1405" cy="575"/>
            </a:xfrm>
            <a:custGeom>
              <a:avLst/>
              <a:gdLst>
                <a:gd name="T0" fmla="*/ 89 w 2439"/>
                <a:gd name="T1" fmla="*/ 0 h 997"/>
                <a:gd name="T2" fmla="*/ 47 w 2439"/>
                <a:gd name="T3" fmla="*/ 21 h 997"/>
                <a:gd name="T4" fmla="*/ 15 w 2439"/>
                <a:gd name="T5" fmla="*/ 34 h 997"/>
                <a:gd name="T6" fmla="*/ 4 w 2439"/>
                <a:gd name="T7" fmla="*/ 36 h 997"/>
                <a:gd name="T8" fmla="*/ 2 w 2439"/>
                <a:gd name="T9" fmla="*/ 36 h 997"/>
                <a:gd name="T10" fmla="*/ 0 w 2439"/>
                <a:gd name="T11" fmla="*/ 32 h 9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39" h="997">
                  <a:moveTo>
                    <a:pt x="2439" y="0"/>
                  </a:moveTo>
                  <a:lnTo>
                    <a:pt x="1291" y="584"/>
                  </a:lnTo>
                  <a:lnTo>
                    <a:pt x="419" y="930"/>
                  </a:lnTo>
                  <a:lnTo>
                    <a:pt x="119" y="997"/>
                  </a:lnTo>
                  <a:lnTo>
                    <a:pt x="70" y="970"/>
                  </a:lnTo>
                  <a:lnTo>
                    <a:pt x="0" y="87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5" name="Freeform 253"/>
            <p:cNvSpPr>
              <a:spLocks noChangeAspect="1"/>
            </p:cNvSpPr>
            <p:nvPr/>
          </p:nvSpPr>
          <p:spPr bwMode="auto">
            <a:xfrm rot="1144696" flipV="1">
              <a:off x="288" y="947"/>
              <a:ext cx="1200" cy="704"/>
            </a:xfrm>
            <a:custGeom>
              <a:avLst/>
              <a:gdLst>
                <a:gd name="T0" fmla="*/ 76 w 2083"/>
                <a:gd name="T1" fmla="*/ 0 h 1222"/>
                <a:gd name="T2" fmla="*/ 33 w 2083"/>
                <a:gd name="T3" fmla="*/ 24 h 1222"/>
                <a:gd name="T4" fmla="*/ 6 w 2083"/>
                <a:gd name="T5" fmla="*/ 40 h 1222"/>
                <a:gd name="T6" fmla="*/ 1 w 2083"/>
                <a:gd name="T7" fmla="*/ 45 h 1222"/>
                <a:gd name="T8" fmla="*/ 0 w 2083"/>
                <a:gd name="T9" fmla="*/ 44 h 1222"/>
                <a:gd name="T10" fmla="*/ 1 w 2083"/>
                <a:gd name="T11" fmla="*/ 41 h 12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3" h="1222">
                  <a:moveTo>
                    <a:pt x="2083" y="0"/>
                  </a:moveTo>
                  <a:lnTo>
                    <a:pt x="916" y="653"/>
                  </a:lnTo>
                  <a:lnTo>
                    <a:pt x="161" y="1081"/>
                  </a:lnTo>
                  <a:lnTo>
                    <a:pt x="12" y="1222"/>
                  </a:lnTo>
                  <a:lnTo>
                    <a:pt x="0" y="1211"/>
                  </a:lnTo>
                  <a:lnTo>
                    <a:pt x="15" y="1134"/>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6" name="Freeform 254"/>
            <p:cNvSpPr>
              <a:spLocks noChangeAspect="1"/>
            </p:cNvSpPr>
            <p:nvPr/>
          </p:nvSpPr>
          <p:spPr bwMode="auto">
            <a:xfrm rot="1144696" flipV="1">
              <a:off x="329" y="950"/>
              <a:ext cx="1305" cy="599"/>
            </a:xfrm>
            <a:custGeom>
              <a:avLst/>
              <a:gdLst>
                <a:gd name="T0" fmla="*/ 82 w 2265"/>
                <a:gd name="T1" fmla="*/ 0 h 1040"/>
                <a:gd name="T2" fmla="*/ 41 w 2265"/>
                <a:gd name="T3" fmla="*/ 21 h 1040"/>
                <a:gd name="T4" fmla="*/ 11 w 2265"/>
                <a:gd name="T5" fmla="*/ 35 h 1040"/>
                <a:gd name="T6" fmla="*/ 2 w 2265"/>
                <a:gd name="T7" fmla="*/ 38 h 1040"/>
                <a:gd name="T8" fmla="*/ 1 w 2265"/>
                <a:gd name="T9" fmla="*/ 37 h 1040"/>
                <a:gd name="T10" fmla="*/ 0 w 2265"/>
                <a:gd name="T11" fmla="*/ 33 h 10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65" h="1040">
                  <a:moveTo>
                    <a:pt x="2265" y="0"/>
                  </a:moveTo>
                  <a:lnTo>
                    <a:pt x="1123" y="592"/>
                  </a:lnTo>
                  <a:lnTo>
                    <a:pt x="300" y="954"/>
                  </a:lnTo>
                  <a:lnTo>
                    <a:pt x="65" y="1040"/>
                  </a:lnTo>
                  <a:lnTo>
                    <a:pt x="32" y="1015"/>
                  </a:lnTo>
                  <a:lnTo>
                    <a:pt x="0" y="92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7" name="Freeform 255"/>
            <p:cNvSpPr>
              <a:spLocks noChangeAspect="1"/>
            </p:cNvSpPr>
            <p:nvPr/>
          </p:nvSpPr>
          <p:spPr bwMode="auto">
            <a:xfrm rot="1144696" flipV="1">
              <a:off x="322" y="962"/>
              <a:ext cx="1309" cy="632"/>
            </a:xfrm>
            <a:custGeom>
              <a:avLst/>
              <a:gdLst>
                <a:gd name="T0" fmla="*/ 83 w 2273"/>
                <a:gd name="T1" fmla="*/ 0 h 1097"/>
                <a:gd name="T2" fmla="*/ 41 w 2273"/>
                <a:gd name="T3" fmla="*/ 22 h 1097"/>
                <a:gd name="T4" fmla="*/ 12 w 2273"/>
                <a:gd name="T5" fmla="*/ 36 h 1097"/>
                <a:gd name="T6" fmla="*/ 3 w 2273"/>
                <a:gd name="T7" fmla="*/ 40 h 1097"/>
                <a:gd name="T8" fmla="*/ 1 w 2273"/>
                <a:gd name="T9" fmla="*/ 40 h 1097"/>
                <a:gd name="T10" fmla="*/ 0 w 2273"/>
                <a:gd name="T11" fmla="*/ 36 h 10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3" h="1097">
                  <a:moveTo>
                    <a:pt x="2273" y="0"/>
                  </a:moveTo>
                  <a:lnTo>
                    <a:pt x="1138" y="607"/>
                  </a:lnTo>
                  <a:lnTo>
                    <a:pt x="311" y="994"/>
                  </a:lnTo>
                  <a:lnTo>
                    <a:pt x="71" y="1097"/>
                  </a:lnTo>
                  <a:lnTo>
                    <a:pt x="37" y="1080"/>
                  </a:lnTo>
                  <a:lnTo>
                    <a:pt x="0" y="994"/>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8" name="Freeform 256"/>
            <p:cNvSpPr>
              <a:spLocks noChangeAspect="1"/>
            </p:cNvSpPr>
            <p:nvPr/>
          </p:nvSpPr>
          <p:spPr bwMode="auto">
            <a:xfrm rot="1144696" flipV="1">
              <a:off x="892" y="1916"/>
              <a:ext cx="161" cy="120"/>
            </a:xfrm>
            <a:custGeom>
              <a:avLst/>
              <a:gdLst>
                <a:gd name="T0" fmla="*/ 0 w 278"/>
                <a:gd name="T1" fmla="*/ 0 h 208"/>
                <a:gd name="T2" fmla="*/ 1 w 278"/>
                <a:gd name="T3" fmla="*/ 1 h 208"/>
                <a:gd name="T4" fmla="*/ 1 w 278"/>
                <a:gd name="T5" fmla="*/ 1 h 208"/>
                <a:gd name="T6" fmla="*/ 2 w 278"/>
                <a:gd name="T7" fmla="*/ 2 h 208"/>
                <a:gd name="T8" fmla="*/ 3 w 278"/>
                <a:gd name="T9" fmla="*/ 3 h 208"/>
                <a:gd name="T10" fmla="*/ 5 w 278"/>
                <a:gd name="T11" fmla="*/ 5 h 208"/>
                <a:gd name="T12" fmla="*/ 7 w 278"/>
                <a:gd name="T13" fmla="*/ 6 h 208"/>
                <a:gd name="T14" fmla="*/ 8 w 278"/>
                <a:gd name="T15" fmla="*/ 7 h 208"/>
                <a:gd name="T16" fmla="*/ 9 w 278"/>
                <a:gd name="T17" fmla="*/ 7 h 208"/>
                <a:gd name="T18" fmla="*/ 10 w 278"/>
                <a:gd name="T19" fmla="*/ 7 h 208"/>
                <a:gd name="T20" fmla="*/ 10 w 278"/>
                <a:gd name="T21" fmla="*/ 7 h 208"/>
                <a:gd name="T22" fmla="*/ 10 w 278"/>
                <a:gd name="T23" fmla="*/ 7 h 208"/>
                <a:gd name="T24" fmla="*/ 10 w 278"/>
                <a:gd name="T25" fmla="*/ 7 h 208"/>
                <a:gd name="T26" fmla="*/ 9 w 278"/>
                <a:gd name="T27" fmla="*/ 6 h 208"/>
                <a:gd name="T28" fmla="*/ 8 w 278"/>
                <a:gd name="T29" fmla="*/ 5 h 208"/>
                <a:gd name="T30" fmla="*/ 6 w 278"/>
                <a:gd name="T31" fmla="*/ 3 h 208"/>
                <a:gd name="T32" fmla="*/ 4 w 278"/>
                <a:gd name="T33" fmla="*/ 2 h 208"/>
                <a:gd name="T34" fmla="*/ 2 w 278"/>
                <a:gd name="T35" fmla="*/ 1 h 208"/>
                <a:gd name="T36" fmla="*/ 1 w 278"/>
                <a:gd name="T37" fmla="*/ 1 h 208"/>
                <a:gd name="T38" fmla="*/ 1 w 278"/>
                <a:gd name="T39" fmla="*/ 1 h 208"/>
                <a:gd name="T40" fmla="*/ 0 w 278"/>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8" h="208">
                  <a:moveTo>
                    <a:pt x="0" y="0"/>
                  </a:moveTo>
                  <a:lnTo>
                    <a:pt x="7" y="7"/>
                  </a:lnTo>
                  <a:lnTo>
                    <a:pt x="25" y="26"/>
                  </a:lnTo>
                  <a:lnTo>
                    <a:pt x="54" y="56"/>
                  </a:lnTo>
                  <a:lnTo>
                    <a:pt x="90" y="90"/>
                  </a:lnTo>
                  <a:lnTo>
                    <a:pt x="133" y="125"/>
                  </a:lnTo>
                  <a:lnTo>
                    <a:pt x="176" y="155"/>
                  </a:lnTo>
                  <a:lnTo>
                    <a:pt x="217" y="180"/>
                  </a:lnTo>
                  <a:lnTo>
                    <a:pt x="249" y="197"/>
                  </a:lnTo>
                  <a:lnTo>
                    <a:pt x="270" y="207"/>
                  </a:lnTo>
                  <a:lnTo>
                    <a:pt x="278" y="208"/>
                  </a:lnTo>
                  <a:lnTo>
                    <a:pt x="274" y="200"/>
                  </a:lnTo>
                  <a:lnTo>
                    <a:pt x="257" y="182"/>
                  </a:lnTo>
                  <a:lnTo>
                    <a:pt x="230" y="156"/>
                  </a:lnTo>
                  <a:lnTo>
                    <a:pt x="193" y="125"/>
                  </a:lnTo>
                  <a:lnTo>
                    <a:pt x="151" y="93"/>
                  </a:lnTo>
                  <a:lnTo>
                    <a:pt x="107" y="63"/>
                  </a:lnTo>
                  <a:lnTo>
                    <a:pt x="64" y="37"/>
                  </a:lnTo>
                  <a:lnTo>
                    <a:pt x="30" y="17"/>
                  </a:lnTo>
                  <a:lnTo>
                    <a:pt x="8" y="4"/>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9" name="Freeform 257"/>
            <p:cNvSpPr>
              <a:spLocks noChangeAspect="1"/>
            </p:cNvSpPr>
            <p:nvPr/>
          </p:nvSpPr>
          <p:spPr bwMode="auto">
            <a:xfrm rot="1144696" flipV="1">
              <a:off x="767" y="1881"/>
              <a:ext cx="108" cy="68"/>
            </a:xfrm>
            <a:custGeom>
              <a:avLst/>
              <a:gdLst>
                <a:gd name="T0" fmla="*/ 0 w 187"/>
                <a:gd name="T1" fmla="*/ 0 h 118"/>
                <a:gd name="T2" fmla="*/ 1 w 187"/>
                <a:gd name="T3" fmla="*/ 1 h 118"/>
                <a:gd name="T4" fmla="*/ 1 w 187"/>
                <a:gd name="T5" fmla="*/ 1 h 118"/>
                <a:gd name="T6" fmla="*/ 1 w 187"/>
                <a:gd name="T7" fmla="*/ 1 h 118"/>
                <a:gd name="T8" fmla="*/ 2 w 187"/>
                <a:gd name="T9" fmla="*/ 2 h 118"/>
                <a:gd name="T10" fmla="*/ 3 w 187"/>
                <a:gd name="T11" fmla="*/ 2 h 118"/>
                <a:gd name="T12" fmla="*/ 5 w 187"/>
                <a:gd name="T13" fmla="*/ 3 h 118"/>
                <a:gd name="T14" fmla="*/ 5 w 187"/>
                <a:gd name="T15" fmla="*/ 4 h 118"/>
                <a:gd name="T16" fmla="*/ 6 w 187"/>
                <a:gd name="T17" fmla="*/ 4 h 118"/>
                <a:gd name="T18" fmla="*/ 7 w 187"/>
                <a:gd name="T19" fmla="*/ 4 h 118"/>
                <a:gd name="T20" fmla="*/ 7 w 187"/>
                <a:gd name="T21" fmla="*/ 4 h 118"/>
                <a:gd name="T22" fmla="*/ 7 w 187"/>
                <a:gd name="T23" fmla="*/ 4 h 118"/>
                <a:gd name="T24" fmla="*/ 6 w 187"/>
                <a:gd name="T25" fmla="*/ 4 h 118"/>
                <a:gd name="T26" fmla="*/ 6 w 187"/>
                <a:gd name="T27" fmla="*/ 3 h 118"/>
                <a:gd name="T28" fmla="*/ 5 w 187"/>
                <a:gd name="T29" fmla="*/ 2 h 118"/>
                <a:gd name="T30" fmla="*/ 4 w 187"/>
                <a:gd name="T31" fmla="*/ 2 h 118"/>
                <a:gd name="T32" fmla="*/ 3 w 187"/>
                <a:gd name="T33" fmla="*/ 1 h 118"/>
                <a:gd name="T34" fmla="*/ 2 w 187"/>
                <a:gd name="T35" fmla="*/ 1 h 118"/>
                <a:gd name="T36" fmla="*/ 1 w 187"/>
                <a:gd name="T37" fmla="*/ 1 h 118"/>
                <a:gd name="T38" fmla="*/ 1 w 187"/>
                <a:gd name="T39" fmla="*/ 1 h 118"/>
                <a:gd name="T40" fmla="*/ 0 w 187"/>
                <a:gd name="T41" fmla="*/ 0 h 1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 h="118">
                  <a:moveTo>
                    <a:pt x="0" y="0"/>
                  </a:moveTo>
                  <a:lnTo>
                    <a:pt x="4" y="4"/>
                  </a:lnTo>
                  <a:lnTo>
                    <a:pt x="16" y="14"/>
                  </a:lnTo>
                  <a:lnTo>
                    <a:pt x="34" y="31"/>
                  </a:lnTo>
                  <a:lnTo>
                    <a:pt x="58" y="50"/>
                  </a:lnTo>
                  <a:lnTo>
                    <a:pt x="86" y="70"/>
                  </a:lnTo>
                  <a:lnTo>
                    <a:pt x="115" y="88"/>
                  </a:lnTo>
                  <a:lnTo>
                    <a:pt x="143" y="102"/>
                  </a:lnTo>
                  <a:lnTo>
                    <a:pt x="165" y="112"/>
                  </a:lnTo>
                  <a:lnTo>
                    <a:pt x="181" y="118"/>
                  </a:lnTo>
                  <a:lnTo>
                    <a:pt x="187" y="118"/>
                  </a:lnTo>
                  <a:lnTo>
                    <a:pt x="185" y="113"/>
                  </a:lnTo>
                  <a:lnTo>
                    <a:pt x="174" y="102"/>
                  </a:lnTo>
                  <a:lnTo>
                    <a:pt x="156" y="87"/>
                  </a:lnTo>
                  <a:lnTo>
                    <a:pt x="132" y="68"/>
                  </a:lnTo>
                  <a:lnTo>
                    <a:pt x="103" y="50"/>
                  </a:lnTo>
                  <a:lnTo>
                    <a:pt x="73" y="33"/>
                  </a:lnTo>
                  <a:lnTo>
                    <a:pt x="44" y="19"/>
                  </a:lnTo>
                  <a:lnTo>
                    <a:pt x="21" y="9"/>
                  </a:lnTo>
                  <a:lnTo>
                    <a:pt x="5" y="2"/>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0" name="Freeform 258"/>
            <p:cNvSpPr>
              <a:spLocks noChangeAspect="1"/>
            </p:cNvSpPr>
            <p:nvPr/>
          </p:nvSpPr>
          <p:spPr bwMode="auto">
            <a:xfrm rot="1144696" flipV="1">
              <a:off x="765" y="1917"/>
              <a:ext cx="81" cy="51"/>
            </a:xfrm>
            <a:custGeom>
              <a:avLst/>
              <a:gdLst>
                <a:gd name="T0" fmla="*/ 0 w 140"/>
                <a:gd name="T1" fmla="*/ 0 h 89"/>
                <a:gd name="T2" fmla="*/ 1 w 140"/>
                <a:gd name="T3" fmla="*/ 1 h 89"/>
                <a:gd name="T4" fmla="*/ 1 w 140"/>
                <a:gd name="T5" fmla="*/ 1 h 89"/>
                <a:gd name="T6" fmla="*/ 1 w 140"/>
                <a:gd name="T7" fmla="*/ 1 h 89"/>
                <a:gd name="T8" fmla="*/ 2 w 140"/>
                <a:gd name="T9" fmla="*/ 1 h 89"/>
                <a:gd name="T10" fmla="*/ 2 w 140"/>
                <a:gd name="T11" fmla="*/ 2 h 89"/>
                <a:gd name="T12" fmla="*/ 3 w 140"/>
                <a:gd name="T13" fmla="*/ 2 h 89"/>
                <a:gd name="T14" fmla="*/ 4 w 140"/>
                <a:gd name="T15" fmla="*/ 3 h 89"/>
                <a:gd name="T16" fmla="*/ 5 w 140"/>
                <a:gd name="T17" fmla="*/ 3 h 89"/>
                <a:gd name="T18" fmla="*/ 5 w 140"/>
                <a:gd name="T19" fmla="*/ 3 h 89"/>
                <a:gd name="T20" fmla="*/ 5 w 140"/>
                <a:gd name="T21" fmla="*/ 3 h 89"/>
                <a:gd name="T22" fmla="*/ 5 w 140"/>
                <a:gd name="T23" fmla="*/ 3 h 89"/>
                <a:gd name="T24" fmla="*/ 5 w 140"/>
                <a:gd name="T25" fmla="*/ 3 h 89"/>
                <a:gd name="T26" fmla="*/ 5 w 140"/>
                <a:gd name="T27" fmla="*/ 2 h 89"/>
                <a:gd name="T28" fmla="*/ 4 w 140"/>
                <a:gd name="T29" fmla="*/ 2 h 89"/>
                <a:gd name="T30" fmla="*/ 3 w 140"/>
                <a:gd name="T31" fmla="*/ 1 h 89"/>
                <a:gd name="T32" fmla="*/ 2 w 140"/>
                <a:gd name="T33" fmla="*/ 1 h 89"/>
                <a:gd name="T34" fmla="*/ 1 w 140"/>
                <a:gd name="T35" fmla="*/ 1 h 89"/>
                <a:gd name="T36" fmla="*/ 1 w 140"/>
                <a:gd name="T37" fmla="*/ 1 h 89"/>
                <a:gd name="T38" fmla="*/ 1 w 140"/>
                <a:gd name="T39" fmla="*/ 1 h 89"/>
                <a:gd name="T40" fmla="*/ 0 w 140"/>
                <a:gd name="T41" fmla="*/ 0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0" h="89">
                  <a:moveTo>
                    <a:pt x="0" y="0"/>
                  </a:moveTo>
                  <a:lnTo>
                    <a:pt x="3" y="2"/>
                  </a:lnTo>
                  <a:lnTo>
                    <a:pt x="11" y="10"/>
                  </a:lnTo>
                  <a:lnTo>
                    <a:pt x="24" y="22"/>
                  </a:lnTo>
                  <a:lnTo>
                    <a:pt x="41" y="37"/>
                  </a:lnTo>
                  <a:lnTo>
                    <a:pt x="61" y="51"/>
                  </a:lnTo>
                  <a:lnTo>
                    <a:pt x="83" y="65"/>
                  </a:lnTo>
                  <a:lnTo>
                    <a:pt x="104" y="76"/>
                  </a:lnTo>
                  <a:lnTo>
                    <a:pt x="122" y="84"/>
                  </a:lnTo>
                  <a:lnTo>
                    <a:pt x="135" y="88"/>
                  </a:lnTo>
                  <a:lnTo>
                    <a:pt x="140" y="89"/>
                  </a:lnTo>
                  <a:lnTo>
                    <a:pt x="139" y="85"/>
                  </a:lnTo>
                  <a:lnTo>
                    <a:pt x="132" y="77"/>
                  </a:lnTo>
                  <a:lnTo>
                    <a:pt x="120" y="66"/>
                  </a:lnTo>
                  <a:lnTo>
                    <a:pt x="102" y="52"/>
                  </a:lnTo>
                  <a:lnTo>
                    <a:pt x="81" y="38"/>
                  </a:lnTo>
                  <a:lnTo>
                    <a:pt x="58" y="25"/>
                  </a:lnTo>
                  <a:lnTo>
                    <a:pt x="35" y="15"/>
                  </a:lnTo>
                  <a:lnTo>
                    <a:pt x="17" y="7"/>
                  </a:lnTo>
                  <a:lnTo>
                    <a:pt x="4" y="2"/>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1" name="Freeform 259"/>
            <p:cNvSpPr>
              <a:spLocks noChangeAspect="1"/>
            </p:cNvSpPr>
            <p:nvPr/>
          </p:nvSpPr>
          <p:spPr bwMode="auto">
            <a:xfrm rot="1144696" flipV="1">
              <a:off x="856" y="1909"/>
              <a:ext cx="208" cy="58"/>
            </a:xfrm>
            <a:custGeom>
              <a:avLst/>
              <a:gdLst>
                <a:gd name="T0" fmla="*/ 13 w 361"/>
                <a:gd name="T1" fmla="*/ 3 h 101"/>
                <a:gd name="T2" fmla="*/ 1 w 361"/>
                <a:gd name="T3" fmla="*/ 2 h 101"/>
                <a:gd name="T4" fmla="*/ 0 w 361"/>
                <a:gd name="T5" fmla="*/ 0 h 101"/>
                <a:gd name="T6" fmla="*/ 0 60000 65536"/>
                <a:gd name="T7" fmla="*/ 0 60000 65536"/>
                <a:gd name="T8" fmla="*/ 0 60000 65536"/>
              </a:gdLst>
              <a:ahLst/>
              <a:cxnLst>
                <a:cxn ang="T6">
                  <a:pos x="T0" y="T1"/>
                </a:cxn>
                <a:cxn ang="T7">
                  <a:pos x="T2" y="T3"/>
                </a:cxn>
                <a:cxn ang="T8">
                  <a:pos x="T4" y="T5"/>
                </a:cxn>
              </a:cxnLst>
              <a:rect l="0" t="0" r="r" b="b"/>
              <a:pathLst>
                <a:path w="361" h="101">
                  <a:moveTo>
                    <a:pt x="361" y="101"/>
                  </a:moveTo>
                  <a:lnTo>
                    <a:pt x="33" y="7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2" name="Freeform 260"/>
            <p:cNvSpPr>
              <a:spLocks noChangeAspect="1"/>
            </p:cNvSpPr>
            <p:nvPr/>
          </p:nvSpPr>
          <p:spPr bwMode="auto">
            <a:xfrm rot="1144696" flipV="1">
              <a:off x="750" y="1951"/>
              <a:ext cx="136" cy="34"/>
            </a:xfrm>
            <a:custGeom>
              <a:avLst/>
              <a:gdLst>
                <a:gd name="T0" fmla="*/ 9 w 237"/>
                <a:gd name="T1" fmla="*/ 0 h 59"/>
                <a:gd name="T2" fmla="*/ 0 w 237"/>
                <a:gd name="T3" fmla="*/ 2 h 59"/>
                <a:gd name="T4" fmla="*/ 1 w 237"/>
                <a:gd name="T5" fmla="*/ 1 h 59"/>
                <a:gd name="T6" fmla="*/ 0 60000 65536"/>
                <a:gd name="T7" fmla="*/ 0 60000 65536"/>
                <a:gd name="T8" fmla="*/ 0 60000 65536"/>
              </a:gdLst>
              <a:ahLst/>
              <a:cxnLst>
                <a:cxn ang="T6">
                  <a:pos x="T0" y="T1"/>
                </a:cxn>
                <a:cxn ang="T7">
                  <a:pos x="T2" y="T3"/>
                </a:cxn>
                <a:cxn ang="T8">
                  <a:pos x="T4" y="T5"/>
                </a:cxn>
              </a:cxnLst>
              <a:rect l="0" t="0" r="r" b="b"/>
              <a:pathLst>
                <a:path w="237" h="59">
                  <a:moveTo>
                    <a:pt x="237" y="0"/>
                  </a:moveTo>
                  <a:lnTo>
                    <a:pt x="0" y="59"/>
                  </a:lnTo>
                  <a:lnTo>
                    <a:pt x="14" y="18"/>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3" name="Freeform 261"/>
            <p:cNvSpPr>
              <a:spLocks noChangeAspect="1"/>
            </p:cNvSpPr>
            <p:nvPr/>
          </p:nvSpPr>
          <p:spPr bwMode="auto">
            <a:xfrm rot="1144696" flipV="1">
              <a:off x="802" y="1931"/>
              <a:ext cx="170" cy="35"/>
            </a:xfrm>
            <a:custGeom>
              <a:avLst/>
              <a:gdLst>
                <a:gd name="T0" fmla="*/ 10 w 295"/>
                <a:gd name="T1" fmla="*/ 2 h 60"/>
                <a:gd name="T2" fmla="*/ 1 w 295"/>
                <a:gd name="T3" fmla="*/ 2 h 60"/>
                <a:gd name="T4" fmla="*/ 0 w 295"/>
                <a:gd name="T5" fmla="*/ 0 h 60"/>
                <a:gd name="T6" fmla="*/ 0 60000 65536"/>
                <a:gd name="T7" fmla="*/ 0 60000 65536"/>
                <a:gd name="T8" fmla="*/ 0 60000 65536"/>
              </a:gdLst>
              <a:ahLst/>
              <a:cxnLst>
                <a:cxn ang="T6">
                  <a:pos x="T0" y="T1"/>
                </a:cxn>
                <a:cxn ang="T7">
                  <a:pos x="T2" y="T3"/>
                </a:cxn>
                <a:cxn ang="T8">
                  <a:pos x="T4" y="T5"/>
                </a:cxn>
              </a:cxnLst>
              <a:rect l="0" t="0" r="r" b="b"/>
              <a:pathLst>
                <a:path w="295" h="60">
                  <a:moveTo>
                    <a:pt x="295" y="56"/>
                  </a:moveTo>
                  <a:lnTo>
                    <a:pt x="11" y="6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4" name="Freeform 262"/>
            <p:cNvSpPr>
              <a:spLocks noChangeAspect="1"/>
            </p:cNvSpPr>
            <p:nvPr/>
          </p:nvSpPr>
          <p:spPr bwMode="auto">
            <a:xfrm rot="1144696" flipV="1">
              <a:off x="811" y="1946"/>
              <a:ext cx="168" cy="31"/>
            </a:xfrm>
            <a:custGeom>
              <a:avLst/>
              <a:gdLst>
                <a:gd name="T0" fmla="*/ 10 w 293"/>
                <a:gd name="T1" fmla="*/ 2 h 53"/>
                <a:gd name="T2" fmla="*/ 1 w 293"/>
                <a:gd name="T3" fmla="*/ 2 h 53"/>
                <a:gd name="T4" fmla="*/ 0 w 293"/>
                <a:gd name="T5" fmla="*/ 0 h 53"/>
                <a:gd name="T6" fmla="*/ 0 60000 65536"/>
                <a:gd name="T7" fmla="*/ 0 60000 65536"/>
                <a:gd name="T8" fmla="*/ 0 60000 65536"/>
              </a:gdLst>
              <a:ahLst/>
              <a:cxnLst>
                <a:cxn ang="T6">
                  <a:pos x="T0" y="T1"/>
                </a:cxn>
                <a:cxn ang="T7">
                  <a:pos x="T2" y="T3"/>
                </a:cxn>
                <a:cxn ang="T8">
                  <a:pos x="T4" y="T5"/>
                </a:cxn>
              </a:cxnLst>
              <a:rect l="0" t="0" r="r" b="b"/>
              <a:pathLst>
                <a:path w="293" h="53">
                  <a:moveTo>
                    <a:pt x="293" y="37"/>
                  </a:moveTo>
                  <a:lnTo>
                    <a:pt x="8" y="53"/>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5" name="Freeform 263"/>
            <p:cNvSpPr>
              <a:spLocks noChangeAspect="1"/>
            </p:cNvSpPr>
            <p:nvPr/>
          </p:nvSpPr>
          <p:spPr bwMode="auto">
            <a:xfrm rot="1144696" flipV="1">
              <a:off x="1188" y="1790"/>
              <a:ext cx="109" cy="108"/>
            </a:xfrm>
            <a:custGeom>
              <a:avLst/>
              <a:gdLst>
                <a:gd name="T0" fmla="*/ 0 w 190"/>
                <a:gd name="T1" fmla="*/ 0 h 188"/>
                <a:gd name="T2" fmla="*/ 1 w 190"/>
                <a:gd name="T3" fmla="*/ 1 h 188"/>
                <a:gd name="T4" fmla="*/ 1 w 190"/>
                <a:gd name="T5" fmla="*/ 1 h 188"/>
                <a:gd name="T6" fmla="*/ 2 w 190"/>
                <a:gd name="T7" fmla="*/ 2 h 188"/>
                <a:gd name="T8" fmla="*/ 3 w 190"/>
                <a:gd name="T9" fmla="*/ 3 h 188"/>
                <a:gd name="T10" fmla="*/ 3 w 190"/>
                <a:gd name="T11" fmla="*/ 3 h 188"/>
                <a:gd name="T12" fmla="*/ 5 w 190"/>
                <a:gd name="T13" fmla="*/ 5 h 188"/>
                <a:gd name="T14" fmla="*/ 6 w 190"/>
                <a:gd name="T15" fmla="*/ 6 h 188"/>
                <a:gd name="T16" fmla="*/ 6 w 190"/>
                <a:gd name="T17" fmla="*/ 6 h 188"/>
                <a:gd name="T18" fmla="*/ 6 w 190"/>
                <a:gd name="T19" fmla="*/ 6 h 188"/>
                <a:gd name="T20" fmla="*/ 7 w 190"/>
                <a:gd name="T21" fmla="*/ 7 h 188"/>
                <a:gd name="T22" fmla="*/ 6 w 190"/>
                <a:gd name="T23" fmla="*/ 6 h 188"/>
                <a:gd name="T24" fmla="*/ 6 w 190"/>
                <a:gd name="T25" fmla="*/ 6 h 188"/>
                <a:gd name="T26" fmla="*/ 5 w 190"/>
                <a:gd name="T27" fmla="*/ 5 h 188"/>
                <a:gd name="T28" fmla="*/ 4 w 190"/>
                <a:gd name="T29" fmla="*/ 4 h 188"/>
                <a:gd name="T30" fmla="*/ 3 w 190"/>
                <a:gd name="T31" fmla="*/ 3 h 188"/>
                <a:gd name="T32" fmla="*/ 2 w 190"/>
                <a:gd name="T33" fmla="*/ 2 h 188"/>
                <a:gd name="T34" fmla="*/ 1 w 190"/>
                <a:gd name="T35" fmla="*/ 1 h 188"/>
                <a:gd name="T36" fmla="*/ 1 w 190"/>
                <a:gd name="T37" fmla="*/ 1 h 188"/>
                <a:gd name="T38" fmla="*/ 1 w 190"/>
                <a:gd name="T39" fmla="*/ 1 h 188"/>
                <a:gd name="T40" fmla="*/ 0 w 190"/>
                <a:gd name="T41" fmla="*/ 0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0" h="188">
                  <a:moveTo>
                    <a:pt x="0" y="0"/>
                  </a:moveTo>
                  <a:lnTo>
                    <a:pt x="5" y="5"/>
                  </a:lnTo>
                  <a:lnTo>
                    <a:pt x="21" y="20"/>
                  </a:lnTo>
                  <a:lnTo>
                    <a:pt x="44" y="42"/>
                  </a:lnTo>
                  <a:lnTo>
                    <a:pt x="73" y="71"/>
                  </a:lnTo>
                  <a:lnTo>
                    <a:pt x="103" y="101"/>
                  </a:lnTo>
                  <a:lnTo>
                    <a:pt x="132" y="130"/>
                  </a:lnTo>
                  <a:lnTo>
                    <a:pt x="157" y="155"/>
                  </a:lnTo>
                  <a:lnTo>
                    <a:pt x="176" y="174"/>
                  </a:lnTo>
                  <a:lnTo>
                    <a:pt x="187" y="185"/>
                  </a:lnTo>
                  <a:lnTo>
                    <a:pt x="190" y="188"/>
                  </a:lnTo>
                  <a:lnTo>
                    <a:pt x="185" y="182"/>
                  </a:lnTo>
                  <a:lnTo>
                    <a:pt x="170" y="167"/>
                  </a:lnTo>
                  <a:lnTo>
                    <a:pt x="148" y="144"/>
                  </a:lnTo>
                  <a:lnTo>
                    <a:pt x="121" y="117"/>
                  </a:lnTo>
                  <a:lnTo>
                    <a:pt x="92" y="87"/>
                  </a:lnTo>
                  <a:lnTo>
                    <a:pt x="63" y="59"/>
                  </a:lnTo>
                  <a:lnTo>
                    <a:pt x="38" y="35"/>
                  </a:lnTo>
                  <a:lnTo>
                    <a:pt x="18" y="16"/>
                  </a:lnTo>
                  <a:lnTo>
                    <a:pt x="5" y="4"/>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6" name="Freeform 264"/>
            <p:cNvSpPr>
              <a:spLocks noChangeAspect="1"/>
            </p:cNvSpPr>
            <p:nvPr/>
          </p:nvSpPr>
          <p:spPr bwMode="auto">
            <a:xfrm rot="1144696" flipV="1">
              <a:off x="1145" y="1699"/>
              <a:ext cx="131" cy="80"/>
            </a:xfrm>
            <a:custGeom>
              <a:avLst/>
              <a:gdLst>
                <a:gd name="T0" fmla="*/ 0 w 227"/>
                <a:gd name="T1" fmla="*/ 0 h 139"/>
                <a:gd name="T2" fmla="*/ 1 w 227"/>
                <a:gd name="T3" fmla="*/ 1 h 139"/>
                <a:gd name="T4" fmla="*/ 1 w 227"/>
                <a:gd name="T5" fmla="*/ 1 h 139"/>
                <a:gd name="T6" fmla="*/ 2 w 227"/>
                <a:gd name="T7" fmla="*/ 1 h 139"/>
                <a:gd name="T8" fmla="*/ 3 w 227"/>
                <a:gd name="T9" fmla="*/ 2 h 139"/>
                <a:gd name="T10" fmla="*/ 5 w 227"/>
                <a:gd name="T11" fmla="*/ 3 h 139"/>
                <a:gd name="T12" fmla="*/ 6 w 227"/>
                <a:gd name="T13" fmla="*/ 3 h 139"/>
                <a:gd name="T14" fmla="*/ 7 w 227"/>
                <a:gd name="T15" fmla="*/ 4 h 139"/>
                <a:gd name="T16" fmla="*/ 8 w 227"/>
                <a:gd name="T17" fmla="*/ 5 h 139"/>
                <a:gd name="T18" fmla="*/ 8 w 227"/>
                <a:gd name="T19" fmla="*/ 5 h 139"/>
                <a:gd name="T20" fmla="*/ 8 w 227"/>
                <a:gd name="T21" fmla="*/ 5 h 139"/>
                <a:gd name="T22" fmla="*/ 8 w 227"/>
                <a:gd name="T23" fmla="*/ 5 h 139"/>
                <a:gd name="T24" fmla="*/ 8 w 227"/>
                <a:gd name="T25" fmla="*/ 5 h 139"/>
                <a:gd name="T26" fmla="*/ 7 w 227"/>
                <a:gd name="T27" fmla="*/ 4 h 139"/>
                <a:gd name="T28" fmla="*/ 5 w 227"/>
                <a:gd name="T29" fmla="*/ 3 h 139"/>
                <a:gd name="T30" fmla="*/ 4 w 227"/>
                <a:gd name="T31" fmla="*/ 2 h 139"/>
                <a:gd name="T32" fmla="*/ 3 w 227"/>
                <a:gd name="T33" fmla="*/ 2 h 139"/>
                <a:gd name="T34" fmla="*/ 2 w 227"/>
                <a:gd name="T35" fmla="*/ 1 h 139"/>
                <a:gd name="T36" fmla="*/ 1 w 227"/>
                <a:gd name="T37" fmla="*/ 1 h 139"/>
                <a:gd name="T38" fmla="*/ 1 w 227"/>
                <a:gd name="T39" fmla="*/ 1 h 139"/>
                <a:gd name="T40" fmla="*/ 0 w 227"/>
                <a:gd name="T41" fmla="*/ 0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7" h="139">
                  <a:moveTo>
                    <a:pt x="0" y="0"/>
                  </a:moveTo>
                  <a:lnTo>
                    <a:pt x="6" y="4"/>
                  </a:lnTo>
                  <a:lnTo>
                    <a:pt x="24" y="15"/>
                  </a:lnTo>
                  <a:lnTo>
                    <a:pt x="51" y="33"/>
                  </a:lnTo>
                  <a:lnTo>
                    <a:pt x="85" y="54"/>
                  </a:lnTo>
                  <a:lnTo>
                    <a:pt x="122" y="76"/>
                  </a:lnTo>
                  <a:lnTo>
                    <a:pt x="157" y="98"/>
                  </a:lnTo>
                  <a:lnTo>
                    <a:pt x="187" y="115"/>
                  </a:lnTo>
                  <a:lnTo>
                    <a:pt x="210" y="129"/>
                  </a:lnTo>
                  <a:lnTo>
                    <a:pt x="224" y="137"/>
                  </a:lnTo>
                  <a:lnTo>
                    <a:pt x="227" y="139"/>
                  </a:lnTo>
                  <a:lnTo>
                    <a:pt x="220" y="134"/>
                  </a:lnTo>
                  <a:lnTo>
                    <a:pt x="203" y="123"/>
                  </a:lnTo>
                  <a:lnTo>
                    <a:pt x="176" y="106"/>
                  </a:lnTo>
                  <a:lnTo>
                    <a:pt x="144" y="86"/>
                  </a:lnTo>
                  <a:lnTo>
                    <a:pt x="109" y="64"/>
                  </a:lnTo>
                  <a:lnTo>
                    <a:pt x="74" y="44"/>
                  </a:lnTo>
                  <a:lnTo>
                    <a:pt x="44" y="26"/>
                  </a:lnTo>
                  <a:lnTo>
                    <a:pt x="20" y="12"/>
                  </a:lnTo>
                  <a:lnTo>
                    <a:pt x="5" y="3"/>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7" name="Line 265"/>
            <p:cNvSpPr>
              <a:spLocks noChangeAspect="1" noChangeShapeType="1"/>
            </p:cNvSpPr>
            <p:nvPr/>
          </p:nvSpPr>
          <p:spPr bwMode="auto">
            <a:xfrm rot="1144696" flipH="1" flipV="1">
              <a:off x="1272" y="1729"/>
              <a:ext cx="54" cy="75"/>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8" name="Line 266"/>
            <p:cNvSpPr>
              <a:spLocks noChangeAspect="1" noChangeShapeType="1"/>
            </p:cNvSpPr>
            <p:nvPr/>
          </p:nvSpPr>
          <p:spPr bwMode="auto">
            <a:xfrm rot="1144696" flipH="1" flipV="1">
              <a:off x="1117" y="1764"/>
              <a:ext cx="76" cy="103"/>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9" name="Line 267"/>
            <p:cNvSpPr>
              <a:spLocks noChangeAspect="1" noChangeShapeType="1"/>
            </p:cNvSpPr>
            <p:nvPr/>
          </p:nvSpPr>
          <p:spPr bwMode="auto">
            <a:xfrm rot="1144696" flipH="1" flipV="1">
              <a:off x="1200" y="1744"/>
              <a:ext cx="65" cy="89"/>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30" name="Line 268"/>
            <p:cNvSpPr>
              <a:spLocks noChangeAspect="1" noChangeShapeType="1"/>
            </p:cNvSpPr>
            <p:nvPr/>
          </p:nvSpPr>
          <p:spPr bwMode="auto">
            <a:xfrm rot="1144696" flipH="1" flipV="1">
              <a:off x="1191" y="1749"/>
              <a:ext cx="66" cy="9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31" name="Freeform 269"/>
            <p:cNvSpPr>
              <a:spLocks noChangeAspect="1"/>
            </p:cNvSpPr>
            <p:nvPr/>
          </p:nvSpPr>
          <p:spPr bwMode="auto">
            <a:xfrm rot="1144696" flipV="1">
              <a:off x="910" y="1830"/>
              <a:ext cx="271" cy="221"/>
            </a:xfrm>
            <a:custGeom>
              <a:avLst/>
              <a:gdLst>
                <a:gd name="T0" fmla="*/ 17 w 470"/>
                <a:gd name="T1" fmla="*/ 14 h 385"/>
                <a:gd name="T2" fmla="*/ 17 w 470"/>
                <a:gd name="T3" fmla="*/ 14 h 385"/>
                <a:gd name="T4" fmla="*/ 16 w 470"/>
                <a:gd name="T5" fmla="*/ 13 h 385"/>
                <a:gd name="T6" fmla="*/ 14 w 470"/>
                <a:gd name="T7" fmla="*/ 11 h 385"/>
                <a:gd name="T8" fmla="*/ 12 w 470"/>
                <a:gd name="T9" fmla="*/ 10 h 385"/>
                <a:gd name="T10" fmla="*/ 9 w 470"/>
                <a:gd name="T11" fmla="*/ 8 h 385"/>
                <a:gd name="T12" fmla="*/ 6 w 470"/>
                <a:gd name="T13" fmla="*/ 6 h 385"/>
                <a:gd name="T14" fmla="*/ 3 w 470"/>
                <a:gd name="T15" fmla="*/ 3 h 385"/>
                <a:gd name="T16" fmla="*/ 2 w 470"/>
                <a:gd name="T17" fmla="*/ 2 h 385"/>
                <a:gd name="T18" fmla="*/ 1 w 470"/>
                <a:gd name="T19" fmla="*/ 1 h 385"/>
                <a:gd name="T20" fmla="*/ 0 w 470"/>
                <a:gd name="T21" fmla="*/ 0 h 3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0" h="385">
                  <a:moveTo>
                    <a:pt x="470" y="385"/>
                  </a:moveTo>
                  <a:lnTo>
                    <a:pt x="456" y="379"/>
                  </a:lnTo>
                  <a:lnTo>
                    <a:pt x="422" y="358"/>
                  </a:lnTo>
                  <a:lnTo>
                    <a:pt x="372" y="322"/>
                  </a:lnTo>
                  <a:lnTo>
                    <a:pt x="308" y="275"/>
                  </a:lnTo>
                  <a:lnTo>
                    <a:pt x="235" y="218"/>
                  </a:lnTo>
                  <a:lnTo>
                    <a:pt x="163" y="157"/>
                  </a:lnTo>
                  <a:lnTo>
                    <a:pt x="98" y="97"/>
                  </a:lnTo>
                  <a:lnTo>
                    <a:pt x="46" y="45"/>
                  </a:lnTo>
                  <a:lnTo>
                    <a:pt x="12" y="1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32" name="Freeform 270"/>
            <p:cNvSpPr>
              <a:spLocks noChangeAspect="1"/>
            </p:cNvSpPr>
            <p:nvPr/>
          </p:nvSpPr>
          <p:spPr bwMode="auto">
            <a:xfrm rot="1144696" flipV="1">
              <a:off x="898" y="1682"/>
              <a:ext cx="118" cy="71"/>
            </a:xfrm>
            <a:custGeom>
              <a:avLst/>
              <a:gdLst>
                <a:gd name="T0" fmla="*/ 7 w 206"/>
                <a:gd name="T1" fmla="*/ 5 h 122"/>
                <a:gd name="T2" fmla="*/ 7 w 206"/>
                <a:gd name="T3" fmla="*/ 5 h 122"/>
                <a:gd name="T4" fmla="*/ 6 w 206"/>
                <a:gd name="T5" fmla="*/ 5 h 122"/>
                <a:gd name="T6" fmla="*/ 6 w 206"/>
                <a:gd name="T7" fmla="*/ 4 h 122"/>
                <a:gd name="T8" fmla="*/ 5 w 206"/>
                <a:gd name="T9" fmla="*/ 3 h 122"/>
                <a:gd name="T10" fmla="*/ 3 w 206"/>
                <a:gd name="T11" fmla="*/ 3 h 122"/>
                <a:gd name="T12" fmla="*/ 2 w 206"/>
                <a:gd name="T13" fmla="*/ 2 h 122"/>
                <a:gd name="T14" fmla="*/ 1 w 206"/>
                <a:gd name="T15" fmla="*/ 1 h 122"/>
                <a:gd name="T16" fmla="*/ 1 w 206"/>
                <a:gd name="T17" fmla="*/ 1 h 122"/>
                <a:gd name="T18" fmla="*/ 1 w 206"/>
                <a:gd name="T19" fmla="*/ 1 h 122"/>
                <a:gd name="T20" fmla="*/ 0 w 206"/>
                <a:gd name="T21" fmla="*/ 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 h="122">
                  <a:moveTo>
                    <a:pt x="206" y="122"/>
                  </a:moveTo>
                  <a:lnTo>
                    <a:pt x="200" y="121"/>
                  </a:lnTo>
                  <a:lnTo>
                    <a:pt x="183" y="113"/>
                  </a:lnTo>
                  <a:lnTo>
                    <a:pt x="159" y="101"/>
                  </a:lnTo>
                  <a:lnTo>
                    <a:pt x="129" y="85"/>
                  </a:lnTo>
                  <a:lnTo>
                    <a:pt x="97" y="67"/>
                  </a:lnTo>
                  <a:lnTo>
                    <a:pt x="66" y="47"/>
                  </a:lnTo>
                  <a:lnTo>
                    <a:pt x="39" y="29"/>
                  </a:lnTo>
                  <a:lnTo>
                    <a:pt x="19" y="14"/>
                  </a:lnTo>
                  <a:lnTo>
                    <a:pt x="5" y="4"/>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33" name="Line 271"/>
            <p:cNvSpPr>
              <a:spLocks noChangeAspect="1" noChangeShapeType="1"/>
            </p:cNvSpPr>
            <p:nvPr/>
          </p:nvSpPr>
          <p:spPr bwMode="auto">
            <a:xfrm rot="1144696" flipH="1" flipV="1">
              <a:off x="846" y="1738"/>
              <a:ext cx="80" cy="256"/>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34" name="Line 272"/>
            <p:cNvSpPr>
              <a:spLocks noChangeAspect="1" noChangeShapeType="1"/>
            </p:cNvSpPr>
            <p:nvPr/>
          </p:nvSpPr>
          <p:spPr bwMode="auto">
            <a:xfrm rot="1144696" flipH="1" flipV="1">
              <a:off x="1001" y="1739"/>
              <a:ext cx="233" cy="106"/>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35" name="Line 273"/>
            <p:cNvSpPr>
              <a:spLocks noChangeAspect="1" noChangeShapeType="1"/>
            </p:cNvSpPr>
            <p:nvPr/>
          </p:nvSpPr>
          <p:spPr bwMode="auto">
            <a:xfrm rot="1144696" flipH="1" flipV="1">
              <a:off x="923" y="1735"/>
              <a:ext cx="160" cy="17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36" name="Freeform 275"/>
            <p:cNvSpPr>
              <a:spLocks noChangeAspect="1"/>
            </p:cNvSpPr>
            <p:nvPr/>
          </p:nvSpPr>
          <p:spPr bwMode="auto">
            <a:xfrm rot="1144696" flipV="1">
              <a:off x="1105" y="1608"/>
              <a:ext cx="149" cy="57"/>
            </a:xfrm>
            <a:custGeom>
              <a:avLst/>
              <a:gdLst>
                <a:gd name="T0" fmla="*/ 0 w 258"/>
                <a:gd name="T1" fmla="*/ 0 h 99"/>
                <a:gd name="T2" fmla="*/ 1 w 258"/>
                <a:gd name="T3" fmla="*/ 1 h 99"/>
                <a:gd name="T4" fmla="*/ 1 w 258"/>
                <a:gd name="T5" fmla="*/ 1 h 99"/>
                <a:gd name="T6" fmla="*/ 2 w 258"/>
                <a:gd name="T7" fmla="*/ 1 h 99"/>
                <a:gd name="T8" fmla="*/ 4 w 258"/>
                <a:gd name="T9" fmla="*/ 1 h 99"/>
                <a:gd name="T10" fmla="*/ 5 w 258"/>
                <a:gd name="T11" fmla="*/ 2 h 99"/>
                <a:gd name="T12" fmla="*/ 7 w 258"/>
                <a:gd name="T13" fmla="*/ 2 h 99"/>
                <a:gd name="T14" fmla="*/ 8 w 258"/>
                <a:gd name="T15" fmla="*/ 3 h 99"/>
                <a:gd name="T16" fmla="*/ 9 w 258"/>
                <a:gd name="T17" fmla="*/ 3 h 99"/>
                <a:gd name="T18" fmla="*/ 9 w 258"/>
                <a:gd name="T19" fmla="*/ 3 h 99"/>
                <a:gd name="T20" fmla="*/ 10 w 258"/>
                <a:gd name="T21" fmla="*/ 3 h 99"/>
                <a:gd name="T22" fmla="*/ 9 w 258"/>
                <a:gd name="T23" fmla="*/ 3 h 99"/>
                <a:gd name="T24" fmla="*/ 9 w 258"/>
                <a:gd name="T25" fmla="*/ 3 h 99"/>
                <a:gd name="T26" fmla="*/ 8 w 258"/>
                <a:gd name="T27" fmla="*/ 2 h 99"/>
                <a:gd name="T28" fmla="*/ 6 w 258"/>
                <a:gd name="T29" fmla="*/ 2 h 99"/>
                <a:gd name="T30" fmla="*/ 5 w 258"/>
                <a:gd name="T31" fmla="*/ 1 h 99"/>
                <a:gd name="T32" fmla="*/ 3 w 258"/>
                <a:gd name="T33" fmla="*/ 1 h 99"/>
                <a:gd name="T34" fmla="*/ 2 w 258"/>
                <a:gd name="T35" fmla="*/ 1 h 99"/>
                <a:gd name="T36" fmla="*/ 1 w 258"/>
                <a:gd name="T37" fmla="*/ 1 h 99"/>
                <a:gd name="T38" fmla="*/ 1 w 258"/>
                <a:gd name="T39" fmla="*/ 1 h 99"/>
                <a:gd name="T40" fmla="*/ 0 w 258"/>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8" h="99">
                  <a:moveTo>
                    <a:pt x="0" y="0"/>
                  </a:moveTo>
                  <a:lnTo>
                    <a:pt x="8" y="2"/>
                  </a:lnTo>
                  <a:lnTo>
                    <a:pt x="30" y="7"/>
                  </a:lnTo>
                  <a:lnTo>
                    <a:pt x="64" y="16"/>
                  </a:lnTo>
                  <a:lnTo>
                    <a:pt x="106" y="27"/>
                  </a:lnTo>
                  <a:lnTo>
                    <a:pt x="148" y="41"/>
                  </a:lnTo>
                  <a:lnTo>
                    <a:pt x="188" y="56"/>
                  </a:lnTo>
                  <a:lnTo>
                    <a:pt x="219" y="72"/>
                  </a:lnTo>
                  <a:lnTo>
                    <a:pt x="242" y="87"/>
                  </a:lnTo>
                  <a:lnTo>
                    <a:pt x="254" y="96"/>
                  </a:lnTo>
                  <a:lnTo>
                    <a:pt x="258" y="99"/>
                  </a:lnTo>
                  <a:lnTo>
                    <a:pt x="251" y="93"/>
                  </a:lnTo>
                  <a:lnTo>
                    <a:pt x="235" y="80"/>
                  </a:lnTo>
                  <a:lnTo>
                    <a:pt x="209" y="62"/>
                  </a:lnTo>
                  <a:lnTo>
                    <a:pt x="175" y="44"/>
                  </a:lnTo>
                  <a:lnTo>
                    <a:pt x="136" y="28"/>
                  </a:lnTo>
                  <a:lnTo>
                    <a:pt x="95" y="16"/>
                  </a:lnTo>
                  <a:lnTo>
                    <a:pt x="57" y="8"/>
                  </a:lnTo>
                  <a:lnTo>
                    <a:pt x="27" y="4"/>
                  </a:lnTo>
                  <a:lnTo>
                    <a:pt x="7"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37" name="Freeform 276"/>
            <p:cNvSpPr>
              <a:spLocks noChangeAspect="1"/>
            </p:cNvSpPr>
            <p:nvPr/>
          </p:nvSpPr>
          <p:spPr bwMode="auto">
            <a:xfrm rot="1144696" flipV="1">
              <a:off x="1159" y="1741"/>
              <a:ext cx="130" cy="81"/>
            </a:xfrm>
            <a:custGeom>
              <a:avLst/>
              <a:gdLst>
                <a:gd name="T0" fmla="*/ 0 w 226"/>
                <a:gd name="T1" fmla="*/ 0 h 141"/>
                <a:gd name="T2" fmla="*/ 1 w 226"/>
                <a:gd name="T3" fmla="*/ 1 h 141"/>
                <a:gd name="T4" fmla="*/ 1 w 226"/>
                <a:gd name="T5" fmla="*/ 1 h 141"/>
                <a:gd name="T6" fmla="*/ 2 w 226"/>
                <a:gd name="T7" fmla="*/ 1 h 141"/>
                <a:gd name="T8" fmla="*/ 3 w 226"/>
                <a:gd name="T9" fmla="*/ 2 h 141"/>
                <a:gd name="T10" fmla="*/ 4 w 226"/>
                <a:gd name="T11" fmla="*/ 3 h 141"/>
                <a:gd name="T12" fmla="*/ 6 w 226"/>
                <a:gd name="T13" fmla="*/ 3 h 141"/>
                <a:gd name="T14" fmla="*/ 7 w 226"/>
                <a:gd name="T15" fmla="*/ 4 h 141"/>
                <a:gd name="T16" fmla="*/ 7 w 226"/>
                <a:gd name="T17" fmla="*/ 5 h 141"/>
                <a:gd name="T18" fmla="*/ 8 w 226"/>
                <a:gd name="T19" fmla="*/ 5 h 141"/>
                <a:gd name="T20" fmla="*/ 8 w 226"/>
                <a:gd name="T21" fmla="*/ 5 h 141"/>
                <a:gd name="T22" fmla="*/ 8 w 226"/>
                <a:gd name="T23" fmla="*/ 5 h 141"/>
                <a:gd name="T24" fmla="*/ 7 w 226"/>
                <a:gd name="T25" fmla="*/ 5 h 141"/>
                <a:gd name="T26" fmla="*/ 6 w 226"/>
                <a:gd name="T27" fmla="*/ 4 h 141"/>
                <a:gd name="T28" fmla="*/ 5 w 226"/>
                <a:gd name="T29" fmla="*/ 3 h 141"/>
                <a:gd name="T30" fmla="*/ 4 w 226"/>
                <a:gd name="T31" fmla="*/ 2 h 141"/>
                <a:gd name="T32" fmla="*/ 3 w 226"/>
                <a:gd name="T33" fmla="*/ 2 h 141"/>
                <a:gd name="T34" fmla="*/ 2 w 226"/>
                <a:gd name="T35" fmla="*/ 1 h 141"/>
                <a:gd name="T36" fmla="*/ 1 w 226"/>
                <a:gd name="T37" fmla="*/ 1 h 141"/>
                <a:gd name="T38" fmla="*/ 1 w 226"/>
                <a:gd name="T39" fmla="*/ 1 h 141"/>
                <a:gd name="T40" fmla="*/ 0 w 226"/>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6" h="141">
                  <a:moveTo>
                    <a:pt x="0" y="0"/>
                  </a:moveTo>
                  <a:lnTo>
                    <a:pt x="7" y="4"/>
                  </a:lnTo>
                  <a:lnTo>
                    <a:pt x="24" y="16"/>
                  </a:lnTo>
                  <a:lnTo>
                    <a:pt x="52" y="33"/>
                  </a:lnTo>
                  <a:lnTo>
                    <a:pt x="86" y="55"/>
                  </a:lnTo>
                  <a:lnTo>
                    <a:pt x="122" y="77"/>
                  </a:lnTo>
                  <a:lnTo>
                    <a:pt x="156" y="99"/>
                  </a:lnTo>
                  <a:lnTo>
                    <a:pt x="186" y="117"/>
                  </a:lnTo>
                  <a:lnTo>
                    <a:pt x="209" y="131"/>
                  </a:lnTo>
                  <a:lnTo>
                    <a:pt x="223" y="139"/>
                  </a:lnTo>
                  <a:lnTo>
                    <a:pt x="226" y="141"/>
                  </a:lnTo>
                  <a:lnTo>
                    <a:pt x="219" y="136"/>
                  </a:lnTo>
                  <a:lnTo>
                    <a:pt x="202" y="124"/>
                  </a:lnTo>
                  <a:lnTo>
                    <a:pt x="176" y="108"/>
                  </a:lnTo>
                  <a:lnTo>
                    <a:pt x="143" y="87"/>
                  </a:lnTo>
                  <a:lnTo>
                    <a:pt x="108" y="65"/>
                  </a:lnTo>
                  <a:lnTo>
                    <a:pt x="74" y="44"/>
                  </a:lnTo>
                  <a:lnTo>
                    <a:pt x="44" y="26"/>
                  </a:lnTo>
                  <a:lnTo>
                    <a:pt x="21" y="12"/>
                  </a:lnTo>
                  <a:lnTo>
                    <a:pt x="6" y="3"/>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38" name="Line 277"/>
            <p:cNvSpPr>
              <a:spLocks noChangeAspect="1" noChangeShapeType="1"/>
            </p:cNvSpPr>
            <p:nvPr/>
          </p:nvSpPr>
          <p:spPr bwMode="auto">
            <a:xfrm rot="1144696">
              <a:off x="1239" y="1643"/>
              <a:ext cx="80" cy="111"/>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39" name="Line 278"/>
            <p:cNvSpPr>
              <a:spLocks noChangeAspect="1" noChangeShapeType="1"/>
            </p:cNvSpPr>
            <p:nvPr/>
          </p:nvSpPr>
          <p:spPr bwMode="auto">
            <a:xfrm rot="1144696">
              <a:off x="1075" y="1651"/>
              <a:ext cx="99" cy="135"/>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40" name="Line 279"/>
            <p:cNvSpPr>
              <a:spLocks noChangeAspect="1" noChangeShapeType="1"/>
            </p:cNvSpPr>
            <p:nvPr/>
          </p:nvSpPr>
          <p:spPr bwMode="auto">
            <a:xfrm rot="1144696">
              <a:off x="1167" y="1654"/>
              <a:ext cx="84" cy="115"/>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41" name="Line 280"/>
            <p:cNvSpPr>
              <a:spLocks noChangeAspect="1" noChangeShapeType="1"/>
            </p:cNvSpPr>
            <p:nvPr/>
          </p:nvSpPr>
          <p:spPr bwMode="auto">
            <a:xfrm rot="1144696">
              <a:off x="1158" y="1660"/>
              <a:ext cx="83" cy="114"/>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42" name="Freeform 281"/>
            <p:cNvSpPr>
              <a:spLocks noChangeAspect="1"/>
            </p:cNvSpPr>
            <p:nvPr/>
          </p:nvSpPr>
          <p:spPr bwMode="auto">
            <a:xfrm rot="1144696" flipV="1">
              <a:off x="1711" y="1890"/>
              <a:ext cx="47" cy="62"/>
            </a:xfrm>
            <a:custGeom>
              <a:avLst/>
              <a:gdLst>
                <a:gd name="T0" fmla="*/ 0 w 81"/>
                <a:gd name="T1" fmla="*/ 1 h 107"/>
                <a:gd name="T2" fmla="*/ 0 w 81"/>
                <a:gd name="T3" fmla="*/ 2 h 107"/>
                <a:gd name="T4" fmla="*/ 1 w 81"/>
                <a:gd name="T5" fmla="*/ 2 h 107"/>
                <a:gd name="T6" fmla="*/ 1 w 81"/>
                <a:gd name="T7" fmla="*/ 3 h 107"/>
                <a:gd name="T8" fmla="*/ 1 w 81"/>
                <a:gd name="T9" fmla="*/ 3 h 107"/>
                <a:gd name="T10" fmla="*/ 1 w 81"/>
                <a:gd name="T11" fmla="*/ 4 h 107"/>
                <a:gd name="T12" fmla="*/ 2 w 81"/>
                <a:gd name="T13" fmla="*/ 4 h 107"/>
                <a:gd name="T14" fmla="*/ 2 w 81"/>
                <a:gd name="T15" fmla="*/ 4 h 107"/>
                <a:gd name="T16" fmla="*/ 3 w 81"/>
                <a:gd name="T17" fmla="*/ 4 h 107"/>
                <a:gd name="T18" fmla="*/ 3 w 81"/>
                <a:gd name="T19" fmla="*/ 3 h 107"/>
                <a:gd name="T20" fmla="*/ 3 w 81"/>
                <a:gd name="T21" fmla="*/ 3 h 107"/>
                <a:gd name="T22" fmla="*/ 3 w 81"/>
                <a:gd name="T23" fmla="*/ 3 h 107"/>
                <a:gd name="T24" fmla="*/ 3 w 81"/>
                <a:gd name="T25" fmla="*/ 2 h 107"/>
                <a:gd name="T26" fmla="*/ 3 w 81"/>
                <a:gd name="T27" fmla="*/ 1 h 107"/>
                <a:gd name="T28" fmla="*/ 2 w 81"/>
                <a:gd name="T29" fmla="*/ 1 h 107"/>
                <a:gd name="T30" fmla="*/ 2 w 81"/>
                <a:gd name="T31" fmla="*/ 1 h 107"/>
                <a:gd name="T32" fmla="*/ 1 w 81"/>
                <a:gd name="T33" fmla="*/ 1 h 107"/>
                <a:gd name="T34" fmla="*/ 1 w 81"/>
                <a:gd name="T35" fmla="*/ 0 h 107"/>
                <a:gd name="T36" fmla="*/ 1 w 81"/>
                <a:gd name="T37" fmla="*/ 1 h 107"/>
                <a:gd name="T38" fmla="*/ 1 w 81"/>
                <a:gd name="T39" fmla="*/ 1 h 107"/>
                <a:gd name="T40" fmla="*/ 0 w 81"/>
                <a:gd name="T41" fmla="*/ 1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 h="107">
                  <a:moveTo>
                    <a:pt x="0" y="26"/>
                  </a:moveTo>
                  <a:lnTo>
                    <a:pt x="0" y="41"/>
                  </a:lnTo>
                  <a:lnTo>
                    <a:pt x="4" y="58"/>
                  </a:lnTo>
                  <a:lnTo>
                    <a:pt x="12" y="74"/>
                  </a:lnTo>
                  <a:lnTo>
                    <a:pt x="23" y="89"/>
                  </a:lnTo>
                  <a:lnTo>
                    <a:pt x="35" y="100"/>
                  </a:lnTo>
                  <a:lnTo>
                    <a:pt x="48" y="106"/>
                  </a:lnTo>
                  <a:lnTo>
                    <a:pt x="60" y="107"/>
                  </a:lnTo>
                  <a:lnTo>
                    <a:pt x="70" y="103"/>
                  </a:lnTo>
                  <a:lnTo>
                    <a:pt x="77" y="95"/>
                  </a:lnTo>
                  <a:lnTo>
                    <a:pt x="81" y="82"/>
                  </a:lnTo>
                  <a:lnTo>
                    <a:pt x="81" y="66"/>
                  </a:lnTo>
                  <a:lnTo>
                    <a:pt x="77" y="50"/>
                  </a:lnTo>
                  <a:lnTo>
                    <a:pt x="69" y="33"/>
                  </a:lnTo>
                  <a:lnTo>
                    <a:pt x="59" y="19"/>
                  </a:lnTo>
                  <a:lnTo>
                    <a:pt x="46" y="8"/>
                  </a:lnTo>
                  <a:lnTo>
                    <a:pt x="34" y="1"/>
                  </a:lnTo>
                  <a:lnTo>
                    <a:pt x="22" y="0"/>
                  </a:lnTo>
                  <a:lnTo>
                    <a:pt x="11" y="4"/>
                  </a:lnTo>
                  <a:lnTo>
                    <a:pt x="4" y="12"/>
                  </a:lnTo>
                  <a:lnTo>
                    <a:pt x="0" y="25"/>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43" name="Freeform 282"/>
            <p:cNvSpPr>
              <a:spLocks noChangeAspect="1"/>
            </p:cNvSpPr>
            <p:nvPr/>
          </p:nvSpPr>
          <p:spPr bwMode="auto">
            <a:xfrm rot="1144696" flipV="1">
              <a:off x="1708" y="1885"/>
              <a:ext cx="46" cy="61"/>
            </a:xfrm>
            <a:custGeom>
              <a:avLst/>
              <a:gdLst>
                <a:gd name="T0" fmla="*/ 0 w 81"/>
                <a:gd name="T1" fmla="*/ 1 h 106"/>
                <a:gd name="T2" fmla="*/ 0 w 81"/>
                <a:gd name="T3" fmla="*/ 2 h 106"/>
                <a:gd name="T4" fmla="*/ 1 w 81"/>
                <a:gd name="T5" fmla="*/ 2 h 106"/>
                <a:gd name="T6" fmla="*/ 1 w 81"/>
                <a:gd name="T7" fmla="*/ 3 h 106"/>
                <a:gd name="T8" fmla="*/ 1 w 81"/>
                <a:gd name="T9" fmla="*/ 3 h 106"/>
                <a:gd name="T10" fmla="*/ 1 w 81"/>
                <a:gd name="T11" fmla="*/ 3 h 106"/>
                <a:gd name="T12" fmla="*/ 2 w 81"/>
                <a:gd name="T13" fmla="*/ 4 h 106"/>
                <a:gd name="T14" fmla="*/ 2 w 81"/>
                <a:gd name="T15" fmla="*/ 4 h 106"/>
                <a:gd name="T16" fmla="*/ 2 w 81"/>
                <a:gd name="T17" fmla="*/ 4 h 106"/>
                <a:gd name="T18" fmla="*/ 3 w 81"/>
                <a:gd name="T19" fmla="*/ 3 h 106"/>
                <a:gd name="T20" fmla="*/ 3 w 81"/>
                <a:gd name="T21" fmla="*/ 3 h 106"/>
                <a:gd name="T22" fmla="*/ 3 w 81"/>
                <a:gd name="T23" fmla="*/ 2 h 106"/>
                <a:gd name="T24" fmla="*/ 3 w 81"/>
                <a:gd name="T25" fmla="*/ 2 h 106"/>
                <a:gd name="T26" fmla="*/ 2 w 81"/>
                <a:gd name="T27" fmla="*/ 1 h 106"/>
                <a:gd name="T28" fmla="*/ 2 w 81"/>
                <a:gd name="T29" fmla="*/ 1 h 106"/>
                <a:gd name="T30" fmla="*/ 2 w 81"/>
                <a:gd name="T31" fmla="*/ 1 h 106"/>
                <a:gd name="T32" fmla="*/ 1 w 81"/>
                <a:gd name="T33" fmla="*/ 1 h 106"/>
                <a:gd name="T34" fmla="*/ 1 w 81"/>
                <a:gd name="T35" fmla="*/ 0 h 106"/>
                <a:gd name="T36" fmla="*/ 1 w 81"/>
                <a:gd name="T37" fmla="*/ 1 h 106"/>
                <a:gd name="T38" fmla="*/ 1 w 81"/>
                <a:gd name="T39" fmla="*/ 1 h 106"/>
                <a:gd name="T40" fmla="*/ 0 w 81"/>
                <a:gd name="T41" fmla="*/ 1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 h="106">
                  <a:moveTo>
                    <a:pt x="0" y="25"/>
                  </a:moveTo>
                  <a:lnTo>
                    <a:pt x="0" y="41"/>
                  </a:lnTo>
                  <a:lnTo>
                    <a:pt x="4" y="57"/>
                  </a:lnTo>
                  <a:lnTo>
                    <a:pt x="12" y="73"/>
                  </a:lnTo>
                  <a:lnTo>
                    <a:pt x="22" y="88"/>
                  </a:lnTo>
                  <a:lnTo>
                    <a:pt x="35" y="99"/>
                  </a:lnTo>
                  <a:lnTo>
                    <a:pt x="47" y="105"/>
                  </a:lnTo>
                  <a:lnTo>
                    <a:pt x="60" y="106"/>
                  </a:lnTo>
                  <a:lnTo>
                    <a:pt x="70" y="102"/>
                  </a:lnTo>
                  <a:lnTo>
                    <a:pt x="77" y="94"/>
                  </a:lnTo>
                  <a:lnTo>
                    <a:pt x="81" y="81"/>
                  </a:lnTo>
                  <a:lnTo>
                    <a:pt x="80" y="65"/>
                  </a:lnTo>
                  <a:lnTo>
                    <a:pt x="76" y="49"/>
                  </a:lnTo>
                  <a:lnTo>
                    <a:pt x="68" y="33"/>
                  </a:lnTo>
                  <a:lnTo>
                    <a:pt x="58" y="18"/>
                  </a:lnTo>
                  <a:lnTo>
                    <a:pt x="46" y="7"/>
                  </a:lnTo>
                  <a:lnTo>
                    <a:pt x="33" y="1"/>
                  </a:lnTo>
                  <a:lnTo>
                    <a:pt x="21" y="0"/>
                  </a:lnTo>
                  <a:lnTo>
                    <a:pt x="11" y="3"/>
                  </a:lnTo>
                  <a:lnTo>
                    <a:pt x="3" y="12"/>
                  </a:lnTo>
                  <a:lnTo>
                    <a:pt x="0" y="25"/>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44" name="Freeform 283"/>
            <p:cNvSpPr>
              <a:spLocks noChangeAspect="1"/>
            </p:cNvSpPr>
            <p:nvPr/>
          </p:nvSpPr>
          <p:spPr bwMode="auto">
            <a:xfrm rot="1144696" flipV="1">
              <a:off x="794" y="1927"/>
              <a:ext cx="33" cy="35"/>
            </a:xfrm>
            <a:custGeom>
              <a:avLst/>
              <a:gdLst>
                <a:gd name="T0" fmla="*/ 1 w 58"/>
                <a:gd name="T1" fmla="*/ 1 h 61"/>
                <a:gd name="T2" fmla="*/ 0 w 58"/>
                <a:gd name="T3" fmla="*/ 1 h 61"/>
                <a:gd name="T4" fmla="*/ 1 w 58"/>
                <a:gd name="T5" fmla="*/ 1 h 61"/>
                <a:gd name="T6" fmla="*/ 1 w 58"/>
                <a:gd name="T7" fmla="*/ 1 h 61"/>
                <a:gd name="T8" fmla="*/ 1 w 58"/>
                <a:gd name="T9" fmla="*/ 2 h 61"/>
                <a:gd name="T10" fmla="*/ 1 w 58"/>
                <a:gd name="T11" fmla="*/ 2 h 61"/>
                <a:gd name="T12" fmla="*/ 1 w 58"/>
                <a:gd name="T13" fmla="*/ 2 h 61"/>
                <a:gd name="T14" fmla="*/ 1 w 58"/>
                <a:gd name="T15" fmla="*/ 2 h 61"/>
                <a:gd name="T16" fmla="*/ 2 w 58"/>
                <a:gd name="T17" fmla="*/ 2 h 61"/>
                <a:gd name="T18" fmla="*/ 2 w 58"/>
                <a:gd name="T19" fmla="*/ 2 h 61"/>
                <a:gd name="T20" fmla="*/ 2 w 58"/>
                <a:gd name="T21" fmla="*/ 2 h 61"/>
                <a:gd name="T22" fmla="*/ 2 w 58"/>
                <a:gd name="T23" fmla="*/ 1 h 61"/>
                <a:gd name="T24" fmla="*/ 2 w 58"/>
                <a:gd name="T25" fmla="*/ 1 h 61"/>
                <a:gd name="T26" fmla="*/ 2 w 58"/>
                <a:gd name="T27" fmla="*/ 1 h 61"/>
                <a:gd name="T28" fmla="*/ 2 w 58"/>
                <a:gd name="T29" fmla="*/ 1 h 61"/>
                <a:gd name="T30" fmla="*/ 1 w 58"/>
                <a:gd name="T31" fmla="*/ 1 h 61"/>
                <a:gd name="T32" fmla="*/ 1 w 58"/>
                <a:gd name="T33" fmla="*/ 1 h 61"/>
                <a:gd name="T34" fmla="*/ 1 w 58"/>
                <a:gd name="T35" fmla="*/ 0 h 61"/>
                <a:gd name="T36" fmla="*/ 1 w 58"/>
                <a:gd name="T37" fmla="*/ 1 h 61"/>
                <a:gd name="T38" fmla="*/ 1 w 58"/>
                <a:gd name="T39" fmla="*/ 1 h 61"/>
                <a:gd name="T40" fmla="*/ 1 w 58"/>
                <a:gd name="T41" fmla="*/ 1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61">
                  <a:moveTo>
                    <a:pt x="1" y="13"/>
                  </a:moveTo>
                  <a:lnTo>
                    <a:pt x="0" y="21"/>
                  </a:lnTo>
                  <a:lnTo>
                    <a:pt x="2" y="30"/>
                  </a:lnTo>
                  <a:lnTo>
                    <a:pt x="6" y="40"/>
                  </a:lnTo>
                  <a:lnTo>
                    <a:pt x="13" y="48"/>
                  </a:lnTo>
                  <a:lnTo>
                    <a:pt x="21" y="55"/>
                  </a:lnTo>
                  <a:lnTo>
                    <a:pt x="30" y="59"/>
                  </a:lnTo>
                  <a:lnTo>
                    <a:pt x="39" y="61"/>
                  </a:lnTo>
                  <a:lnTo>
                    <a:pt x="47" y="59"/>
                  </a:lnTo>
                  <a:lnTo>
                    <a:pt x="53" y="55"/>
                  </a:lnTo>
                  <a:lnTo>
                    <a:pt x="57" y="48"/>
                  </a:lnTo>
                  <a:lnTo>
                    <a:pt x="58" y="40"/>
                  </a:lnTo>
                  <a:lnTo>
                    <a:pt x="56" y="31"/>
                  </a:lnTo>
                  <a:lnTo>
                    <a:pt x="52" y="21"/>
                  </a:lnTo>
                  <a:lnTo>
                    <a:pt x="45" y="13"/>
                  </a:lnTo>
                  <a:lnTo>
                    <a:pt x="37" y="6"/>
                  </a:lnTo>
                  <a:lnTo>
                    <a:pt x="28" y="2"/>
                  </a:lnTo>
                  <a:lnTo>
                    <a:pt x="19" y="0"/>
                  </a:lnTo>
                  <a:lnTo>
                    <a:pt x="11" y="2"/>
                  </a:lnTo>
                  <a:lnTo>
                    <a:pt x="5" y="6"/>
                  </a:lnTo>
                  <a:lnTo>
                    <a:pt x="1" y="13"/>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45" name="Freeform 284"/>
            <p:cNvSpPr>
              <a:spLocks noChangeAspect="1"/>
            </p:cNvSpPr>
            <p:nvPr/>
          </p:nvSpPr>
          <p:spPr bwMode="auto">
            <a:xfrm rot="1144696" flipV="1">
              <a:off x="791" y="1923"/>
              <a:ext cx="33" cy="35"/>
            </a:xfrm>
            <a:custGeom>
              <a:avLst/>
              <a:gdLst>
                <a:gd name="T0" fmla="*/ 1 w 58"/>
                <a:gd name="T1" fmla="*/ 1 h 60"/>
                <a:gd name="T2" fmla="*/ 0 w 58"/>
                <a:gd name="T3" fmla="*/ 1 h 60"/>
                <a:gd name="T4" fmla="*/ 1 w 58"/>
                <a:gd name="T5" fmla="*/ 1 h 60"/>
                <a:gd name="T6" fmla="*/ 1 w 58"/>
                <a:gd name="T7" fmla="*/ 2 h 60"/>
                <a:gd name="T8" fmla="*/ 1 w 58"/>
                <a:gd name="T9" fmla="*/ 2 h 60"/>
                <a:gd name="T10" fmla="*/ 1 w 58"/>
                <a:gd name="T11" fmla="*/ 2 h 60"/>
                <a:gd name="T12" fmla="*/ 1 w 58"/>
                <a:gd name="T13" fmla="*/ 2 h 60"/>
                <a:gd name="T14" fmla="*/ 1 w 58"/>
                <a:gd name="T15" fmla="*/ 2 h 60"/>
                <a:gd name="T16" fmla="*/ 2 w 58"/>
                <a:gd name="T17" fmla="*/ 2 h 60"/>
                <a:gd name="T18" fmla="*/ 2 w 58"/>
                <a:gd name="T19" fmla="*/ 2 h 60"/>
                <a:gd name="T20" fmla="*/ 2 w 58"/>
                <a:gd name="T21" fmla="*/ 2 h 60"/>
                <a:gd name="T22" fmla="*/ 2 w 58"/>
                <a:gd name="T23" fmla="*/ 2 h 60"/>
                <a:gd name="T24" fmla="*/ 2 w 58"/>
                <a:gd name="T25" fmla="*/ 1 h 60"/>
                <a:gd name="T26" fmla="*/ 2 w 58"/>
                <a:gd name="T27" fmla="*/ 1 h 60"/>
                <a:gd name="T28" fmla="*/ 2 w 58"/>
                <a:gd name="T29" fmla="*/ 1 h 60"/>
                <a:gd name="T30" fmla="*/ 1 w 58"/>
                <a:gd name="T31" fmla="*/ 1 h 60"/>
                <a:gd name="T32" fmla="*/ 1 w 58"/>
                <a:gd name="T33" fmla="*/ 1 h 60"/>
                <a:gd name="T34" fmla="*/ 1 w 58"/>
                <a:gd name="T35" fmla="*/ 0 h 60"/>
                <a:gd name="T36" fmla="*/ 1 w 58"/>
                <a:gd name="T37" fmla="*/ 1 h 60"/>
                <a:gd name="T38" fmla="*/ 1 w 58"/>
                <a:gd name="T39" fmla="*/ 1 h 60"/>
                <a:gd name="T40" fmla="*/ 1 w 58"/>
                <a:gd name="T41" fmla="*/ 1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60">
                  <a:moveTo>
                    <a:pt x="1" y="12"/>
                  </a:moveTo>
                  <a:lnTo>
                    <a:pt x="0" y="21"/>
                  </a:lnTo>
                  <a:lnTo>
                    <a:pt x="2" y="30"/>
                  </a:lnTo>
                  <a:lnTo>
                    <a:pt x="6" y="39"/>
                  </a:lnTo>
                  <a:lnTo>
                    <a:pt x="13" y="48"/>
                  </a:lnTo>
                  <a:lnTo>
                    <a:pt x="21" y="55"/>
                  </a:lnTo>
                  <a:lnTo>
                    <a:pt x="30" y="59"/>
                  </a:lnTo>
                  <a:lnTo>
                    <a:pt x="39" y="60"/>
                  </a:lnTo>
                  <a:lnTo>
                    <a:pt x="47" y="59"/>
                  </a:lnTo>
                  <a:lnTo>
                    <a:pt x="53" y="55"/>
                  </a:lnTo>
                  <a:lnTo>
                    <a:pt x="57" y="48"/>
                  </a:lnTo>
                  <a:lnTo>
                    <a:pt x="58" y="39"/>
                  </a:lnTo>
                  <a:lnTo>
                    <a:pt x="56" y="30"/>
                  </a:lnTo>
                  <a:lnTo>
                    <a:pt x="52" y="21"/>
                  </a:lnTo>
                  <a:lnTo>
                    <a:pt x="45" y="12"/>
                  </a:lnTo>
                  <a:lnTo>
                    <a:pt x="37" y="5"/>
                  </a:lnTo>
                  <a:lnTo>
                    <a:pt x="28" y="1"/>
                  </a:lnTo>
                  <a:lnTo>
                    <a:pt x="19" y="0"/>
                  </a:lnTo>
                  <a:lnTo>
                    <a:pt x="11" y="1"/>
                  </a:lnTo>
                  <a:lnTo>
                    <a:pt x="5" y="5"/>
                  </a:lnTo>
                  <a:lnTo>
                    <a:pt x="1" y="1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46" name="Freeform 285"/>
            <p:cNvSpPr>
              <a:spLocks noChangeAspect="1"/>
            </p:cNvSpPr>
            <p:nvPr/>
          </p:nvSpPr>
          <p:spPr bwMode="auto">
            <a:xfrm rot="1144696" flipV="1">
              <a:off x="1074" y="1536"/>
              <a:ext cx="234" cy="134"/>
            </a:xfrm>
            <a:custGeom>
              <a:avLst/>
              <a:gdLst>
                <a:gd name="T0" fmla="*/ 15 w 406"/>
                <a:gd name="T1" fmla="*/ 8 h 233"/>
                <a:gd name="T2" fmla="*/ 14 w 406"/>
                <a:gd name="T3" fmla="*/ 8 h 233"/>
                <a:gd name="T4" fmla="*/ 12 w 406"/>
                <a:gd name="T5" fmla="*/ 8 h 233"/>
                <a:gd name="T6" fmla="*/ 10 w 406"/>
                <a:gd name="T7" fmla="*/ 7 h 233"/>
                <a:gd name="T8" fmla="*/ 8 w 406"/>
                <a:gd name="T9" fmla="*/ 7 h 233"/>
                <a:gd name="T10" fmla="*/ 6 w 406"/>
                <a:gd name="T11" fmla="*/ 5 h 233"/>
                <a:gd name="T12" fmla="*/ 4 w 406"/>
                <a:gd name="T13" fmla="*/ 4 h 233"/>
                <a:gd name="T14" fmla="*/ 3 w 406"/>
                <a:gd name="T15" fmla="*/ 3 h 233"/>
                <a:gd name="T16" fmla="*/ 2 w 406"/>
                <a:gd name="T17" fmla="*/ 2 h 233"/>
                <a:gd name="T18" fmla="*/ 1 w 406"/>
                <a:gd name="T19" fmla="*/ 1 h 233"/>
                <a:gd name="T20" fmla="*/ 1 w 406"/>
                <a:gd name="T21" fmla="*/ 1 h 233"/>
                <a:gd name="T22" fmla="*/ 1 w 406"/>
                <a:gd name="T23" fmla="*/ 1 h 233"/>
                <a:gd name="T24" fmla="*/ 1 w 406"/>
                <a:gd name="T25" fmla="*/ 1 h 233"/>
                <a:gd name="T26" fmla="*/ 1 w 406"/>
                <a:gd name="T27" fmla="*/ 1 h 233"/>
                <a:gd name="T28" fmla="*/ 0 w 406"/>
                <a:gd name="T29" fmla="*/ 1 h 233"/>
                <a:gd name="T30" fmla="*/ 1 w 406"/>
                <a:gd name="T31" fmla="*/ 0 h 233"/>
                <a:gd name="T32" fmla="*/ 1 w 406"/>
                <a:gd name="T33" fmla="*/ 0 h 233"/>
                <a:gd name="T34" fmla="*/ 1 w 406"/>
                <a:gd name="T35" fmla="*/ 1 h 233"/>
                <a:gd name="T36" fmla="*/ 1 w 406"/>
                <a:gd name="T37" fmla="*/ 1 h 233"/>
                <a:gd name="T38" fmla="*/ 1 w 406"/>
                <a:gd name="T39" fmla="*/ 1 h 233"/>
                <a:gd name="T40" fmla="*/ 2 w 406"/>
                <a:gd name="T41" fmla="*/ 1 h 233"/>
                <a:gd name="T42" fmla="*/ 2 w 406"/>
                <a:gd name="T43" fmla="*/ 1 h 233"/>
                <a:gd name="T44" fmla="*/ 4 w 406"/>
                <a:gd name="T45" fmla="*/ 1 h 233"/>
                <a:gd name="T46" fmla="*/ 5 w 406"/>
                <a:gd name="T47" fmla="*/ 2 h 233"/>
                <a:gd name="T48" fmla="*/ 7 w 406"/>
                <a:gd name="T49" fmla="*/ 2 h 233"/>
                <a:gd name="T50" fmla="*/ 10 w 406"/>
                <a:gd name="T51" fmla="*/ 3 h 233"/>
                <a:gd name="T52" fmla="*/ 12 w 406"/>
                <a:gd name="T53" fmla="*/ 5 h 233"/>
                <a:gd name="T54" fmla="*/ 13 w 406"/>
                <a:gd name="T55" fmla="*/ 6 h 233"/>
                <a:gd name="T56" fmla="*/ 14 w 406"/>
                <a:gd name="T57" fmla="*/ 7 h 233"/>
                <a:gd name="T58" fmla="*/ 14 w 406"/>
                <a:gd name="T59" fmla="*/ 8 h 233"/>
                <a:gd name="T60" fmla="*/ 15 w 406"/>
                <a:gd name="T61" fmla="*/ 8 h 2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06" h="233">
                  <a:moveTo>
                    <a:pt x="406" y="233"/>
                  </a:moveTo>
                  <a:lnTo>
                    <a:pt x="386" y="232"/>
                  </a:lnTo>
                  <a:lnTo>
                    <a:pt x="338" y="222"/>
                  </a:lnTo>
                  <a:lnTo>
                    <a:pt x="276" y="204"/>
                  </a:lnTo>
                  <a:lnTo>
                    <a:pt x="213" y="178"/>
                  </a:lnTo>
                  <a:lnTo>
                    <a:pt x="157" y="146"/>
                  </a:lnTo>
                  <a:lnTo>
                    <a:pt x="112" y="112"/>
                  </a:lnTo>
                  <a:lnTo>
                    <a:pt x="77" y="82"/>
                  </a:lnTo>
                  <a:lnTo>
                    <a:pt x="51" y="58"/>
                  </a:lnTo>
                  <a:lnTo>
                    <a:pt x="32" y="39"/>
                  </a:lnTo>
                  <a:lnTo>
                    <a:pt x="19" y="26"/>
                  </a:lnTo>
                  <a:lnTo>
                    <a:pt x="10" y="18"/>
                  </a:lnTo>
                  <a:lnTo>
                    <a:pt x="5" y="13"/>
                  </a:lnTo>
                  <a:lnTo>
                    <a:pt x="2" y="10"/>
                  </a:lnTo>
                  <a:lnTo>
                    <a:pt x="0" y="8"/>
                  </a:lnTo>
                  <a:lnTo>
                    <a:pt x="14" y="0"/>
                  </a:lnTo>
                  <a:lnTo>
                    <a:pt x="15" y="0"/>
                  </a:lnTo>
                  <a:lnTo>
                    <a:pt x="18" y="1"/>
                  </a:lnTo>
                  <a:lnTo>
                    <a:pt x="23" y="3"/>
                  </a:lnTo>
                  <a:lnTo>
                    <a:pt x="32" y="6"/>
                  </a:lnTo>
                  <a:lnTo>
                    <a:pt x="47" y="11"/>
                  </a:lnTo>
                  <a:lnTo>
                    <a:pt x="70" y="18"/>
                  </a:lnTo>
                  <a:lnTo>
                    <a:pt x="102" y="29"/>
                  </a:lnTo>
                  <a:lnTo>
                    <a:pt x="145" y="45"/>
                  </a:lnTo>
                  <a:lnTo>
                    <a:pt x="199" y="65"/>
                  </a:lnTo>
                  <a:lnTo>
                    <a:pt x="258" y="92"/>
                  </a:lnTo>
                  <a:lnTo>
                    <a:pt x="314" y="125"/>
                  </a:lnTo>
                  <a:lnTo>
                    <a:pt x="359" y="161"/>
                  </a:lnTo>
                  <a:lnTo>
                    <a:pt x="389" y="196"/>
                  </a:lnTo>
                  <a:lnTo>
                    <a:pt x="404" y="222"/>
                  </a:lnTo>
                  <a:lnTo>
                    <a:pt x="406" y="233"/>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47" name="Freeform 286"/>
            <p:cNvSpPr>
              <a:spLocks noChangeAspect="1"/>
            </p:cNvSpPr>
            <p:nvPr/>
          </p:nvSpPr>
          <p:spPr bwMode="auto">
            <a:xfrm rot="1144696" flipV="1">
              <a:off x="1078" y="1531"/>
              <a:ext cx="231" cy="142"/>
            </a:xfrm>
            <a:custGeom>
              <a:avLst/>
              <a:gdLst>
                <a:gd name="T0" fmla="*/ 1 w 401"/>
                <a:gd name="T1" fmla="*/ 0 h 246"/>
                <a:gd name="T2" fmla="*/ 1 w 401"/>
                <a:gd name="T3" fmla="*/ 1 h 246"/>
                <a:gd name="T4" fmla="*/ 2 w 401"/>
                <a:gd name="T5" fmla="*/ 1 h 246"/>
                <a:gd name="T6" fmla="*/ 4 w 401"/>
                <a:gd name="T7" fmla="*/ 1 h 246"/>
                <a:gd name="T8" fmla="*/ 6 w 401"/>
                <a:gd name="T9" fmla="*/ 1 h 246"/>
                <a:gd name="T10" fmla="*/ 7 w 401"/>
                <a:gd name="T11" fmla="*/ 2 h 246"/>
                <a:gd name="T12" fmla="*/ 9 w 401"/>
                <a:gd name="T13" fmla="*/ 3 h 246"/>
                <a:gd name="T14" fmla="*/ 10 w 401"/>
                <a:gd name="T15" fmla="*/ 4 h 246"/>
                <a:gd name="T16" fmla="*/ 12 w 401"/>
                <a:gd name="T17" fmla="*/ 5 h 246"/>
                <a:gd name="T18" fmla="*/ 13 w 401"/>
                <a:gd name="T19" fmla="*/ 6 h 246"/>
                <a:gd name="T20" fmla="*/ 13 w 401"/>
                <a:gd name="T21" fmla="*/ 7 h 246"/>
                <a:gd name="T22" fmla="*/ 14 w 401"/>
                <a:gd name="T23" fmla="*/ 8 h 246"/>
                <a:gd name="T24" fmla="*/ 14 w 401"/>
                <a:gd name="T25" fmla="*/ 8 h 246"/>
                <a:gd name="T26" fmla="*/ 14 w 401"/>
                <a:gd name="T27" fmla="*/ 8 h 246"/>
                <a:gd name="T28" fmla="*/ 14 w 401"/>
                <a:gd name="T29" fmla="*/ 8 h 246"/>
                <a:gd name="T30" fmla="*/ 14 w 401"/>
                <a:gd name="T31" fmla="*/ 8 h 246"/>
                <a:gd name="T32" fmla="*/ 14 w 401"/>
                <a:gd name="T33" fmla="*/ 9 h 246"/>
                <a:gd name="T34" fmla="*/ 14 w 401"/>
                <a:gd name="T35" fmla="*/ 9 h 246"/>
                <a:gd name="T36" fmla="*/ 14 w 401"/>
                <a:gd name="T37" fmla="*/ 9 h 246"/>
                <a:gd name="T38" fmla="*/ 14 w 401"/>
                <a:gd name="T39" fmla="*/ 9 h 246"/>
                <a:gd name="T40" fmla="*/ 14 w 401"/>
                <a:gd name="T41" fmla="*/ 9 h 246"/>
                <a:gd name="T42" fmla="*/ 14 w 401"/>
                <a:gd name="T43" fmla="*/ 9 h 246"/>
                <a:gd name="T44" fmla="*/ 14 w 401"/>
                <a:gd name="T45" fmla="*/ 9 h 246"/>
                <a:gd name="T46" fmla="*/ 14 w 401"/>
                <a:gd name="T47" fmla="*/ 9 h 246"/>
                <a:gd name="T48" fmla="*/ 13 w 401"/>
                <a:gd name="T49" fmla="*/ 9 h 246"/>
                <a:gd name="T50" fmla="*/ 13 w 401"/>
                <a:gd name="T51" fmla="*/ 9 h 246"/>
                <a:gd name="T52" fmla="*/ 12 w 401"/>
                <a:gd name="T53" fmla="*/ 9 h 246"/>
                <a:gd name="T54" fmla="*/ 10 w 401"/>
                <a:gd name="T55" fmla="*/ 9 h 246"/>
                <a:gd name="T56" fmla="*/ 10 w 401"/>
                <a:gd name="T57" fmla="*/ 8 h 246"/>
                <a:gd name="T58" fmla="*/ 8 w 401"/>
                <a:gd name="T59" fmla="*/ 8 h 246"/>
                <a:gd name="T60" fmla="*/ 6 w 401"/>
                <a:gd name="T61" fmla="*/ 7 h 246"/>
                <a:gd name="T62" fmla="*/ 5 w 401"/>
                <a:gd name="T63" fmla="*/ 5 h 246"/>
                <a:gd name="T64" fmla="*/ 3 w 401"/>
                <a:gd name="T65" fmla="*/ 3 h 246"/>
                <a:gd name="T66" fmla="*/ 2 w 401"/>
                <a:gd name="T67" fmla="*/ 2 h 246"/>
                <a:gd name="T68" fmla="*/ 1 w 401"/>
                <a:gd name="T69" fmla="*/ 1 h 246"/>
                <a:gd name="T70" fmla="*/ 1 w 401"/>
                <a:gd name="T71" fmla="*/ 1 h 2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1" h="246">
                  <a:moveTo>
                    <a:pt x="5" y="0"/>
                  </a:moveTo>
                  <a:lnTo>
                    <a:pt x="7" y="0"/>
                  </a:lnTo>
                  <a:lnTo>
                    <a:pt x="14" y="2"/>
                  </a:lnTo>
                  <a:lnTo>
                    <a:pt x="25" y="4"/>
                  </a:lnTo>
                  <a:lnTo>
                    <a:pt x="40" y="7"/>
                  </a:lnTo>
                  <a:lnTo>
                    <a:pt x="58" y="11"/>
                  </a:lnTo>
                  <a:lnTo>
                    <a:pt x="79" y="16"/>
                  </a:lnTo>
                  <a:lnTo>
                    <a:pt x="103" y="21"/>
                  </a:lnTo>
                  <a:lnTo>
                    <a:pt x="127" y="28"/>
                  </a:lnTo>
                  <a:lnTo>
                    <a:pt x="152" y="35"/>
                  </a:lnTo>
                  <a:lnTo>
                    <a:pt x="178" y="44"/>
                  </a:lnTo>
                  <a:lnTo>
                    <a:pt x="202" y="54"/>
                  </a:lnTo>
                  <a:lnTo>
                    <a:pt x="226" y="65"/>
                  </a:lnTo>
                  <a:lnTo>
                    <a:pt x="248" y="77"/>
                  </a:lnTo>
                  <a:lnTo>
                    <a:pt x="269" y="90"/>
                  </a:lnTo>
                  <a:lnTo>
                    <a:pt x="288" y="104"/>
                  </a:lnTo>
                  <a:lnTo>
                    <a:pt x="304" y="117"/>
                  </a:lnTo>
                  <a:lnTo>
                    <a:pt x="320" y="131"/>
                  </a:lnTo>
                  <a:lnTo>
                    <a:pt x="333" y="144"/>
                  </a:lnTo>
                  <a:lnTo>
                    <a:pt x="344" y="156"/>
                  </a:lnTo>
                  <a:lnTo>
                    <a:pt x="355" y="168"/>
                  </a:lnTo>
                  <a:lnTo>
                    <a:pt x="363" y="178"/>
                  </a:lnTo>
                  <a:lnTo>
                    <a:pt x="370" y="188"/>
                  </a:lnTo>
                  <a:lnTo>
                    <a:pt x="377" y="196"/>
                  </a:lnTo>
                  <a:lnTo>
                    <a:pt x="382" y="204"/>
                  </a:lnTo>
                  <a:lnTo>
                    <a:pt x="386" y="210"/>
                  </a:lnTo>
                  <a:lnTo>
                    <a:pt x="389" y="216"/>
                  </a:lnTo>
                  <a:lnTo>
                    <a:pt x="392" y="221"/>
                  </a:lnTo>
                  <a:lnTo>
                    <a:pt x="394" y="225"/>
                  </a:lnTo>
                  <a:lnTo>
                    <a:pt x="396" y="228"/>
                  </a:lnTo>
                  <a:lnTo>
                    <a:pt x="398" y="231"/>
                  </a:lnTo>
                  <a:lnTo>
                    <a:pt x="399" y="233"/>
                  </a:lnTo>
                  <a:lnTo>
                    <a:pt x="399" y="235"/>
                  </a:lnTo>
                  <a:lnTo>
                    <a:pt x="400" y="236"/>
                  </a:lnTo>
                  <a:lnTo>
                    <a:pt x="400" y="237"/>
                  </a:lnTo>
                  <a:lnTo>
                    <a:pt x="401" y="238"/>
                  </a:lnTo>
                  <a:lnTo>
                    <a:pt x="400" y="239"/>
                  </a:lnTo>
                  <a:lnTo>
                    <a:pt x="399" y="239"/>
                  </a:lnTo>
                  <a:lnTo>
                    <a:pt x="398" y="240"/>
                  </a:lnTo>
                  <a:lnTo>
                    <a:pt x="397" y="241"/>
                  </a:lnTo>
                  <a:lnTo>
                    <a:pt x="395" y="241"/>
                  </a:lnTo>
                  <a:lnTo>
                    <a:pt x="393" y="242"/>
                  </a:lnTo>
                  <a:lnTo>
                    <a:pt x="390" y="243"/>
                  </a:lnTo>
                  <a:lnTo>
                    <a:pt x="387" y="243"/>
                  </a:lnTo>
                  <a:lnTo>
                    <a:pt x="383" y="244"/>
                  </a:lnTo>
                  <a:lnTo>
                    <a:pt x="378" y="245"/>
                  </a:lnTo>
                  <a:lnTo>
                    <a:pt x="372" y="246"/>
                  </a:lnTo>
                  <a:lnTo>
                    <a:pt x="365" y="246"/>
                  </a:lnTo>
                  <a:lnTo>
                    <a:pt x="357" y="246"/>
                  </a:lnTo>
                  <a:lnTo>
                    <a:pt x="348" y="246"/>
                  </a:lnTo>
                  <a:lnTo>
                    <a:pt x="337" y="246"/>
                  </a:lnTo>
                  <a:lnTo>
                    <a:pt x="324" y="244"/>
                  </a:lnTo>
                  <a:lnTo>
                    <a:pt x="310" y="242"/>
                  </a:lnTo>
                  <a:lnTo>
                    <a:pt x="294" y="239"/>
                  </a:lnTo>
                  <a:lnTo>
                    <a:pt x="277" y="234"/>
                  </a:lnTo>
                  <a:lnTo>
                    <a:pt x="258" y="227"/>
                  </a:lnTo>
                  <a:lnTo>
                    <a:pt x="238" y="218"/>
                  </a:lnTo>
                  <a:lnTo>
                    <a:pt x="217" y="207"/>
                  </a:lnTo>
                  <a:lnTo>
                    <a:pt x="194" y="193"/>
                  </a:lnTo>
                  <a:lnTo>
                    <a:pt x="172" y="177"/>
                  </a:lnTo>
                  <a:lnTo>
                    <a:pt x="148" y="160"/>
                  </a:lnTo>
                  <a:lnTo>
                    <a:pt x="126" y="140"/>
                  </a:lnTo>
                  <a:lnTo>
                    <a:pt x="103" y="120"/>
                  </a:lnTo>
                  <a:lnTo>
                    <a:pt x="82" y="100"/>
                  </a:lnTo>
                  <a:lnTo>
                    <a:pt x="62" y="81"/>
                  </a:lnTo>
                  <a:lnTo>
                    <a:pt x="44" y="63"/>
                  </a:lnTo>
                  <a:lnTo>
                    <a:pt x="29" y="48"/>
                  </a:lnTo>
                  <a:lnTo>
                    <a:pt x="16" y="35"/>
                  </a:lnTo>
                  <a:lnTo>
                    <a:pt x="7" y="26"/>
                  </a:lnTo>
                  <a:lnTo>
                    <a:pt x="2" y="20"/>
                  </a:lnTo>
                  <a:lnTo>
                    <a:pt x="0" y="18"/>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48" name="Freeform 287"/>
            <p:cNvSpPr>
              <a:spLocks noChangeAspect="1"/>
            </p:cNvSpPr>
            <p:nvPr/>
          </p:nvSpPr>
          <p:spPr bwMode="auto">
            <a:xfrm rot="1144696" flipV="1">
              <a:off x="1311" y="1571"/>
              <a:ext cx="11" cy="14"/>
            </a:xfrm>
            <a:custGeom>
              <a:avLst/>
              <a:gdLst>
                <a:gd name="T0" fmla="*/ 1 w 20"/>
                <a:gd name="T1" fmla="*/ 1 h 25"/>
                <a:gd name="T2" fmla="*/ 1 w 20"/>
                <a:gd name="T3" fmla="*/ 1 h 25"/>
                <a:gd name="T4" fmla="*/ 1 w 20"/>
                <a:gd name="T5" fmla="*/ 1 h 25"/>
                <a:gd name="T6" fmla="*/ 0 w 20"/>
                <a:gd name="T7" fmla="*/ 1 h 25"/>
                <a:gd name="T8" fmla="*/ 1 w 20"/>
                <a:gd name="T9" fmla="*/ 1 h 25"/>
                <a:gd name="T10" fmla="*/ 1 w 20"/>
                <a:gd name="T11" fmla="*/ 1 h 25"/>
                <a:gd name="T12" fmla="*/ 1 w 20"/>
                <a:gd name="T13" fmla="*/ 1 h 25"/>
                <a:gd name="T14" fmla="*/ 1 w 20"/>
                <a:gd name="T15" fmla="*/ 1 h 25"/>
                <a:gd name="T16" fmla="*/ 1 w 20"/>
                <a:gd name="T17" fmla="*/ 0 h 25"/>
                <a:gd name="T18" fmla="*/ 1 w 20"/>
                <a:gd name="T19" fmla="*/ 1 h 25"/>
                <a:gd name="T20" fmla="*/ 1 w 20"/>
                <a:gd name="T21" fmla="*/ 1 h 25"/>
                <a:gd name="T22" fmla="*/ 1 w 20"/>
                <a:gd name="T23" fmla="*/ 1 h 25"/>
                <a:gd name="T24" fmla="*/ 1 w 20"/>
                <a:gd name="T25" fmla="*/ 1 h 25"/>
                <a:gd name="T26" fmla="*/ 1 w 20"/>
                <a:gd name="T27" fmla="*/ 1 h 25"/>
                <a:gd name="T28" fmla="*/ 1 w 20"/>
                <a:gd name="T29" fmla="*/ 1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25">
                  <a:moveTo>
                    <a:pt x="8" y="25"/>
                  </a:moveTo>
                  <a:lnTo>
                    <a:pt x="4" y="25"/>
                  </a:lnTo>
                  <a:lnTo>
                    <a:pt x="1" y="24"/>
                  </a:lnTo>
                  <a:lnTo>
                    <a:pt x="0" y="20"/>
                  </a:lnTo>
                  <a:lnTo>
                    <a:pt x="2" y="15"/>
                  </a:lnTo>
                  <a:lnTo>
                    <a:pt x="4" y="9"/>
                  </a:lnTo>
                  <a:lnTo>
                    <a:pt x="8" y="4"/>
                  </a:lnTo>
                  <a:lnTo>
                    <a:pt x="13" y="1"/>
                  </a:lnTo>
                  <a:lnTo>
                    <a:pt x="17" y="0"/>
                  </a:lnTo>
                  <a:lnTo>
                    <a:pt x="19" y="2"/>
                  </a:lnTo>
                  <a:lnTo>
                    <a:pt x="20" y="5"/>
                  </a:lnTo>
                  <a:lnTo>
                    <a:pt x="19" y="11"/>
                  </a:lnTo>
                  <a:lnTo>
                    <a:pt x="16" y="16"/>
                  </a:lnTo>
                  <a:lnTo>
                    <a:pt x="12" y="21"/>
                  </a:lnTo>
                  <a:lnTo>
                    <a:pt x="8" y="25"/>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49" name="Freeform 288"/>
            <p:cNvSpPr>
              <a:spLocks noChangeAspect="1"/>
            </p:cNvSpPr>
            <p:nvPr/>
          </p:nvSpPr>
          <p:spPr bwMode="auto">
            <a:xfrm rot="1144696" flipV="1">
              <a:off x="1236" y="1555"/>
              <a:ext cx="52" cy="68"/>
            </a:xfrm>
            <a:custGeom>
              <a:avLst/>
              <a:gdLst>
                <a:gd name="T0" fmla="*/ 1 w 91"/>
                <a:gd name="T1" fmla="*/ 4 h 118"/>
                <a:gd name="T2" fmla="*/ 1 w 91"/>
                <a:gd name="T3" fmla="*/ 4 h 118"/>
                <a:gd name="T4" fmla="*/ 1 w 91"/>
                <a:gd name="T5" fmla="*/ 4 h 118"/>
                <a:gd name="T6" fmla="*/ 0 w 91"/>
                <a:gd name="T7" fmla="*/ 3 h 118"/>
                <a:gd name="T8" fmla="*/ 1 w 91"/>
                <a:gd name="T9" fmla="*/ 2 h 118"/>
                <a:gd name="T10" fmla="*/ 1 w 91"/>
                <a:gd name="T11" fmla="*/ 2 h 118"/>
                <a:gd name="T12" fmla="*/ 1 w 91"/>
                <a:gd name="T13" fmla="*/ 1 h 118"/>
                <a:gd name="T14" fmla="*/ 2 w 91"/>
                <a:gd name="T15" fmla="*/ 1 h 118"/>
                <a:gd name="T16" fmla="*/ 3 w 91"/>
                <a:gd name="T17" fmla="*/ 0 h 118"/>
                <a:gd name="T18" fmla="*/ 3 w 91"/>
                <a:gd name="T19" fmla="*/ 1 h 118"/>
                <a:gd name="T20" fmla="*/ 3 w 91"/>
                <a:gd name="T21" fmla="*/ 1 h 118"/>
                <a:gd name="T22" fmla="*/ 3 w 91"/>
                <a:gd name="T23" fmla="*/ 2 h 118"/>
                <a:gd name="T24" fmla="*/ 2 w 91"/>
                <a:gd name="T25" fmla="*/ 3 h 118"/>
                <a:gd name="T26" fmla="*/ 2 w 91"/>
                <a:gd name="T27" fmla="*/ 3 h 118"/>
                <a:gd name="T28" fmla="*/ 1 w 91"/>
                <a:gd name="T29" fmla="*/ 4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1" h="118">
                  <a:moveTo>
                    <a:pt x="33" y="114"/>
                  </a:moveTo>
                  <a:lnTo>
                    <a:pt x="15" y="118"/>
                  </a:lnTo>
                  <a:lnTo>
                    <a:pt x="4" y="111"/>
                  </a:lnTo>
                  <a:lnTo>
                    <a:pt x="0" y="93"/>
                  </a:lnTo>
                  <a:lnTo>
                    <a:pt x="6" y="69"/>
                  </a:lnTo>
                  <a:lnTo>
                    <a:pt x="20" y="43"/>
                  </a:lnTo>
                  <a:lnTo>
                    <a:pt x="38" y="20"/>
                  </a:lnTo>
                  <a:lnTo>
                    <a:pt x="58" y="5"/>
                  </a:lnTo>
                  <a:lnTo>
                    <a:pt x="76" y="0"/>
                  </a:lnTo>
                  <a:lnTo>
                    <a:pt x="88" y="7"/>
                  </a:lnTo>
                  <a:lnTo>
                    <a:pt x="91" y="25"/>
                  </a:lnTo>
                  <a:lnTo>
                    <a:pt x="85" y="49"/>
                  </a:lnTo>
                  <a:lnTo>
                    <a:pt x="72" y="75"/>
                  </a:lnTo>
                  <a:lnTo>
                    <a:pt x="53" y="99"/>
                  </a:lnTo>
                  <a:lnTo>
                    <a:pt x="33" y="114"/>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0" name="Freeform 289"/>
            <p:cNvSpPr>
              <a:spLocks noChangeAspect="1"/>
            </p:cNvSpPr>
            <p:nvPr/>
          </p:nvSpPr>
          <p:spPr bwMode="auto">
            <a:xfrm rot="1144696" flipV="1">
              <a:off x="1167" y="1562"/>
              <a:ext cx="61" cy="80"/>
            </a:xfrm>
            <a:custGeom>
              <a:avLst/>
              <a:gdLst>
                <a:gd name="T0" fmla="*/ 1 w 105"/>
                <a:gd name="T1" fmla="*/ 5 h 139"/>
                <a:gd name="T2" fmla="*/ 1 w 105"/>
                <a:gd name="T3" fmla="*/ 5 h 139"/>
                <a:gd name="T4" fmla="*/ 1 w 105"/>
                <a:gd name="T5" fmla="*/ 5 h 139"/>
                <a:gd name="T6" fmla="*/ 0 w 105"/>
                <a:gd name="T7" fmla="*/ 4 h 139"/>
                <a:gd name="T8" fmla="*/ 1 w 105"/>
                <a:gd name="T9" fmla="*/ 3 h 139"/>
                <a:gd name="T10" fmla="*/ 1 w 105"/>
                <a:gd name="T11" fmla="*/ 2 h 139"/>
                <a:gd name="T12" fmla="*/ 2 w 105"/>
                <a:gd name="T13" fmla="*/ 1 h 139"/>
                <a:gd name="T14" fmla="*/ 3 w 105"/>
                <a:gd name="T15" fmla="*/ 1 h 139"/>
                <a:gd name="T16" fmla="*/ 3 w 105"/>
                <a:gd name="T17" fmla="*/ 0 h 139"/>
                <a:gd name="T18" fmla="*/ 4 w 105"/>
                <a:gd name="T19" fmla="*/ 1 h 139"/>
                <a:gd name="T20" fmla="*/ 4 w 105"/>
                <a:gd name="T21" fmla="*/ 1 h 139"/>
                <a:gd name="T22" fmla="*/ 3 w 105"/>
                <a:gd name="T23" fmla="*/ 2 h 139"/>
                <a:gd name="T24" fmla="*/ 3 w 105"/>
                <a:gd name="T25" fmla="*/ 3 h 139"/>
                <a:gd name="T26" fmla="*/ 2 w 105"/>
                <a:gd name="T27" fmla="*/ 4 h 139"/>
                <a:gd name="T28" fmla="*/ 1 w 105"/>
                <a:gd name="T29" fmla="*/ 5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 h="139">
                  <a:moveTo>
                    <a:pt x="36" y="134"/>
                  </a:moveTo>
                  <a:lnTo>
                    <a:pt x="16" y="139"/>
                  </a:lnTo>
                  <a:lnTo>
                    <a:pt x="3" y="130"/>
                  </a:lnTo>
                  <a:lnTo>
                    <a:pt x="0" y="110"/>
                  </a:lnTo>
                  <a:lnTo>
                    <a:pt x="7" y="81"/>
                  </a:lnTo>
                  <a:lnTo>
                    <a:pt x="23" y="51"/>
                  </a:lnTo>
                  <a:lnTo>
                    <a:pt x="44" y="24"/>
                  </a:lnTo>
                  <a:lnTo>
                    <a:pt x="68" y="6"/>
                  </a:lnTo>
                  <a:lnTo>
                    <a:pt x="88" y="0"/>
                  </a:lnTo>
                  <a:lnTo>
                    <a:pt x="101" y="8"/>
                  </a:lnTo>
                  <a:lnTo>
                    <a:pt x="105" y="29"/>
                  </a:lnTo>
                  <a:lnTo>
                    <a:pt x="98" y="57"/>
                  </a:lnTo>
                  <a:lnTo>
                    <a:pt x="82" y="88"/>
                  </a:lnTo>
                  <a:lnTo>
                    <a:pt x="60" y="115"/>
                  </a:lnTo>
                  <a:lnTo>
                    <a:pt x="36" y="134"/>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1" name="Freeform 290"/>
            <p:cNvSpPr>
              <a:spLocks noChangeAspect="1"/>
            </p:cNvSpPr>
            <p:nvPr/>
          </p:nvSpPr>
          <p:spPr bwMode="auto">
            <a:xfrm rot="1144696" flipV="1">
              <a:off x="1111" y="1587"/>
              <a:ext cx="41" cy="55"/>
            </a:xfrm>
            <a:custGeom>
              <a:avLst/>
              <a:gdLst>
                <a:gd name="T0" fmla="*/ 1 w 71"/>
                <a:gd name="T1" fmla="*/ 3 h 95"/>
                <a:gd name="T2" fmla="*/ 1 w 71"/>
                <a:gd name="T3" fmla="*/ 3 h 95"/>
                <a:gd name="T4" fmla="*/ 1 w 71"/>
                <a:gd name="T5" fmla="*/ 3 h 95"/>
                <a:gd name="T6" fmla="*/ 0 w 71"/>
                <a:gd name="T7" fmla="*/ 3 h 95"/>
                <a:gd name="T8" fmla="*/ 1 w 71"/>
                <a:gd name="T9" fmla="*/ 2 h 95"/>
                <a:gd name="T10" fmla="*/ 1 w 71"/>
                <a:gd name="T11" fmla="*/ 1 h 95"/>
                <a:gd name="T12" fmla="*/ 1 w 71"/>
                <a:gd name="T13" fmla="*/ 1 h 95"/>
                <a:gd name="T14" fmla="*/ 2 w 71"/>
                <a:gd name="T15" fmla="*/ 1 h 95"/>
                <a:gd name="T16" fmla="*/ 2 w 71"/>
                <a:gd name="T17" fmla="*/ 0 h 95"/>
                <a:gd name="T18" fmla="*/ 3 w 71"/>
                <a:gd name="T19" fmla="*/ 1 h 95"/>
                <a:gd name="T20" fmla="*/ 3 w 71"/>
                <a:gd name="T21" fmla="*/ 1 h 95"/>
                <a:gd name="T22" fmla="*/ 3 w 71"/>
                <a:gd name="T23" fmla="*/ 2 h 95"/>
                <a:gd name="T24" fmla="*/ 2 w 71"/>
                <a:gd name="T25" fmla="*/ 2 h 95"/>
                <a:gd name="T26" fmla="*/ 2 w 71"/>
                <a:gd name="T27" fmla="*/ 3 h 95"/>
                <a:gd name="T28" fmla="*/ 1 w 71"/>
                <a:gd name="T29" fmla="*/ 3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1" h="95">
                  <a:moveTo>
                    <a:pt x="24" y="91"/>
                  </a:moveTo>
                  <a:lnTo>
                    <a:pt x="10" y="95"/>
                  </a:lnTo>
                  <a:lnTo>
                    <a:pt x="2" y="89"/>
                  </a:lnTo>
                  <a:lnTo>
                    <a:pt x="0" y="75"/>
                  </a:lnTo>
                  <a:lnTo>
                    <a:pt x="5" y="56"/>
                  </a:lnTo>
                  <a:lnTo>
                    <a:pt x="16" y="35"/>
                  </a:lnTo>
                  <a:lnTo>
                    <a:pt x="31" y="16"/>
                  </a:lnTo>
                  <a:lnTo>
                    <a:pt x="47" y="4"/>
                  </a:lnTo>
                  <a:lnTo>
                    <a:pt x="60" y="0"/>
                  </a:lnTo>
                  <a:lnTo>
                    <a:pt x="69" y="6"/>
                  </a:lnTo>
                  <a:lnTo>
                    <a:pt x="71" y="19"/>
                  </a:lnTo>
                  <a:lnTo>
                    <a:pt x="66" y="39"/>
                  </a:lnTo>
                  <a:lnTo>
                    <a:pt x="55" y="60"/>
                  </a:lnTo>
                  <a:lnTo>
                    <a:pt x="40" y="78"/>
                  </a:lnTo>
                  <a:lnTo>
                    <a:pt x="24" y="91"/>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2" name="Freeform 291"/>
            <p:cNvSpPr>
              <a:spLocks noChangeAspect="1"/>
            </p:cNvSpPr>
            <p:nvPr/>
          </p:nvSpPr>
          <p:spPr bwMode="auto">
            <a:xfrm rot="1144696" flipV="1">
              <a:off x="1244" y="1563"/>
              <a:ext cx="33" cy="7"/>
            </a:xfrm>
            <a:custGeom>
              <a:avLst/>
              <a:gdLst>
                <a:gd name="T0" fmla="*/ 0 w 56"/>
                <a:gd name="T1" fmla="*/ 1 h 12"/>
                <a:gd name="T2" fmla="*/ 1 w 56"/>
                <a:gd name="T3" fmla="*/ 1 h 12"/>
                <a:gd name="T4" fmla="*/ 1 w 56"/>
                <a:gd name="T5" fmla="*/ 1 h 12"/>
                <a:gd name="T6" fmla="*/ 1 w 56"/>
                <a:gd name="T7" fmla="*/ 1 h 12"/>
                <a:gd name="T8" fmla="*/ 1 w 56"/>
                <a:gd name="T9" fmla="*/ 1 h 12"/>
                <a:gd name="T10" fmla="*/ 1 w 56"/>
                <a:gd name="T11" fmla="*/ 1 h 12"/>
                <a:gd name="T12" fmla="*/ 2 w 56"/>
                <a:gd name="T13" fmla="*/ 1 h 12"/>
                <a:gd name="T14" fmla="*/ 2 w 56"/>
                <a:gd name="T15" fmla="*/ 1 h 12"/>
                <a:gd name="T16" fmla="*/ 2 w 56"/>
                <a:gd name="T17" fmla="*/ 1 h 12"/>
                <a:gd name="T18" fmla="*/ 2 w 56"/>
                <a:gd name="T19" fmla="*/ 1 h 12"/>
                <a:gd name="T20" fmla="*/ 2 w 56"/>
                <a:gd name="T21" fmla="*/ 1 h 12"/>
                <a:gd name="T22" fmla="*/ 2 w 56"/>
                <a:gd name="T23" fmla="*/ 1 h 12"/>
                <a:gd name="T24" fmla="*/ 2 w 56"/>
                <a:gd name="T25" fmla="*/ 1 h 12"/>
                <a:gd name="T26" fmla="*/ 2 w 56"/>
                <a:gd name="T27" fmla="*/ 1 h 12"/>
                <a:gd name="T28" fmla="*/ 1 w 56"/>
                <a:gd name="T29" fmla="*/ 1 h 12"/>
                <a:gd name="T30" fmla="*/ 1 w 56"/>
                <a:gd name="T31" fmla="*/ 0 h 12"/>
                <a:gd name="T32" fmla="*/ 1 w 56"/>
                <a:gd name="T33" fmla="*/ 0 h 12"/>
                <a:gd name="T34" fmla="*/ 1 w 56"/>
                <a:gd name="T35" fmla="*/ 0 h 12"/>
                <a:gd name="T36" fmla="*/ 1 w 56"/>
                <a:gd name="T37" fmla="*/ 1 h 12"/>
                <a:gd name="T38" fmla="*/ 1 w 56"/>
                <a:gd name="T39" fmla="*/ 1 h 12"/>
                <a:gd name="T40" fmla="*/ 0 w 56"/>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12">
                  <a:moveTo>
                    <a:pt x="0" y="2"/>
                  </a:moveTo>
                  <a:lnTo>
                    <a:pt x="2" y="3"/>
                  </a:lnTo>
                  <a:lnTo>
                    <a:pt x="6" y="4"/>
                  </a:lnTo>
                  <a:lnTo>
                    <a:pt x="12" y="6"/>
                  </a:lnTo>
                  <a:lnTo>
                    <a:pt x="20" y="9"/>
                  </a:lnTo>
                  <a:lnTo>
                    <a:pt x="29" y="11"/>
                  </a:lnTo>
                  <a:lnTo>
                    <a:pt x="37" y="12"/>
                  </a:lnTo>
                  <a:lnTo>
                    <a:pt x="45" y="12"/>
                  </a:lnTo>
                  <a:lnTo>
                    <a:pt x="51" y="11"/>
                  </a:lnTo>
                  <a:lnTo>
                    <a:pt x="55" y="11"/>
                  </a:lnTo>
                  <a:lnTo>
                    <a:pt x="56" y="10"/>
                  </a:lnTo>
                  <a:lnTo>
                    <a:pt x="54" y="8"/>
                  </a:lnTo>
                  <a:lnTo>
                    <a:pt x="50" y="6"/>
                  </a:lnTo>
                  <a:lnTo>
                    <a:pt x="43" y="3"/>
                  </a:lnTo>
                  <a:lnTo>
                    <a:pt x="35" y="1"/>
                  </a:lnTo>
                  <a:lnTo>
                    <a:pt x="26" y="0"/>
                  </a:lnTo>
                  <a:lnTo>
                    <a:pt x="18" y="0"/>
                  </a:lnTo>
                  <a:lnTo>
                    <a:pt x="11" y="0"/>
                  </a:lnTo>
                  <a:lnTo>
                    <a:pt x="5" y="1"/>
                  </a:lnTo>
                  <a:lnTo>
                    <a:pt x="2" y="2"/>
                  </a:lnTo>
                  <a:lnTo>
                    <a:pt x="0" y="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3" name="Freeform 292"/>
            <p:cNvSpPr>
              <a:spLocks noChangeAspect="1"/>
            </p:cNvSpPr>
            <p:nvPr/>
          </p:nvSpPr>
          <p:spPr bwMode="auto">
            <a:xfrm rot="1144696" flipV="1">
              <a:off x="1228" y="1549"/>
              <a:ext cx="24" cy="5"/>
            </a:xfrm>
            <a:custGeom>
              <a:avLst/>
              <a:gdLst>
                <a:gd name="T0" fmla="*/ 0 w 42"/>
                <a:gd name="T1" fmla="*/ 1 h 9"/>
                <a:gd name="T2" fmla="*/ 1 w 42"/>
                <a:gd name="T3" fmla="*/ 1 h 9"/>
                <a:gd name="T4" fmla="*/ 1 w 42"/>
                <a:gd name="T5" fmla="*/ 1 h 9"/>
                <a:gd name="T6" fmla="*/ 1 w 42"/>
                <a:gd name="T7" fmla="*/ 1 h 9"/>
                <a:gd name="T8" fmla="*/ 1 w 42"/>
                <a:gd name="T9" fmla="*/ 1 h 9"/>
                <a:gd name="T10" fmla="*/ 1 w 42"/>
                <a:gd name="T11" fmla="*/ 1 h 9"/>
                <a:gd name="T12" fmla="*/ 1 w 42"/>
                <a:gd name="T13" fmla="*/ 1 h 9"/>
                <a:gd name="T14" fmla="*/ 1 w 42"/>
                <a:gd name="T15" fmla="*/ 1 h 9"/>
                <a:gd name="T16" fmla="*/ 1 w 42"/>
                <a:gd name="T17" fmla="*/ 1 h 9"/>
                <a:gd name="T18" fmla="*/ 2 w 42"/>
                <a:gd name="T19" fmla="*/ 1 h 9"/>
                <a:gd name="T20" fmla="*/ 2 w 42"/>
                <a:gd name="T21" fmla="*/ 1 h 9"/>
                <a:gd name="T22" fmla="*/ 1 w 42"/>
                <a:gd name="T23" fmla="*/ 1 h 9"/>
                <a:gd name="T24" fmla="*/ 1 w 42"/>
                <a:gd name="T25" fmla="*/ 1 h 9"/>
                <a:gd name="T26" fmla="*/ 1 w 42"/>
                <a:gd name="T27" fmla="*/ 1 h 9"/>
                <a:gd name="T28" fmla="*/ 1 w 42"/>
                <a:gd name="T29" fmla="*/ 0 h 9"/>
                <a:gd name="T30" fmla="*/ 1 w 42"/>
                <a:gd name="T31" fmla="*/ 0 h 9"/>
                <a:gd name="T32" fmla="*/ 1 w 42"/>
                <a:gd name="T33" fmla="*/ 1 h 9"/>
                <a:gd name="T34" fmla="*/ 1 w 42"/>
                <a:gd name="T35" fmla="*/ 1 h 9"/>
                <a:gd name="T36" fmla="*/ 1 w 42"/>
                <a:gd name="T37" fmla="*/ 1 h 9"/>
                <a:gd name="T38" fmla="*/ 1 w 42"/>
                <a:gd name="T39" fmla="*/ 1 h 9"/>
                <a:gd name="T40" fmla="*/ 0 w 42"/>
                <a:gd name="T41" fmla="*/ 1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9">
                  <a:moveTo>
                    <a:pt x="0" y="6"/>
                  </a:moveTo>
                  <a:lnTo>
                    <a:pt x="1" y="6"/>
                  </a:lnTo>
                  <a:lnTo>
                    <a:pt x="4" y="7"/>
                  </a:lnTo>
                  <a:lnTo>
                    <a:pt x="9" y="8"/>
                  </a:lnTo>
                  <a:lnTo>
                    <a:pt x="16" y="8"/>
                  </a:lnTo>
                  <a:lnTo>
                    <a:pt x="22" y="9"/>
                  </a:lnTo>
                  <a:lnTo>
                    <a:pt x="29" y="8"/>
                  </a:lnTo>
                  <a:lnTo>
                    <a:pt x="34" y="7"/>
                  </a:lnTo>
                  <a:lnTo>
                    <a:pt x="39" y="6"/>
                  </a:lnTo>
                  <a:lnTo>
                    <a:pt x="42" y="4"/>
                  </a:lnTo>
                  <a:lnTo>
                    <a:pt x="42" y="3"/>
                  </a:lnTo>
                  <a:lnTo>
                    <a:pt x="41" y="2"/>
                  </a:lnTo>
                  <a:lnTo>
                    <a:pt x="38" y="1"/>
                  </a:lnTo>
                  <a:lnTo>
                    <a:pt x="33" y="1"/>
                  </a:lnTo>
                  <a:lnTo>
                    <a:pt x="27" y="0"/>
                  </a:lnTo>
                  <a:lnTo>
                    <a:pt x="20" y="0"/>
                  </a:lnTo>
                  <a:lnTo>
                    <a:pt x="14" y="1"/>
                  </a:lnTo>
                  <a:lnTo>
                    <a:pt x="8" y="3"/>
                  </a:lnTo>
                  <a:lnTo>
                    <a:pt x="4" y="4"/>
                  </a:lnTo>
                  <a:lnTo>
                    <a:pt x="1" y="5"/>
                  </a:lnTo>
                  <a:lnTo>
                    <a:pt x="0" y="6"/>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4" name="Freeform 293"/>
            <p:cNvSpPr>
              <a:spLocks noChangeAspect="1"/>
            </p:cNvSpPr>
            <p:nvPr/>
          </p:nvSpPr>
          <p:spPr bwMode="auto">
            <a:xfrm rot="1144696" flipV="1">
              <a:off x="1198" y="1519"/>
              <a:ext cx="20" cy="11"/>
            </a:xfrm>
            <a:custGeom>
              <a:avLst/>
              <a:gdLst>
                <a:gd name="T0" fmla="*/ 0 w 36"/>
                <a:gd name="T1" fmla="*/ 1 h 18"/>
                <a:gd name="T2" fmla="*/ 1 w 36"/>
                <a:gd name="T3" fmla="*/ 1 h 18"/>
                <a:gd name="T4" fmla="*/ 1 w 36"/>
                <a:gd name="T5" fmla="*/ 1 h 18"/>
                <a:gd name="T6" fmla="*/ 1 w 36"/>
                <a:gd name="T7" fmla="*/ 1 h 18"/>
                <a:gd name="T8" fmla="*/ 1 w 36"/>
                <a:gd name="T9" fmla="*/ 1 h 18"/>
                <a:gd name="T10" fmla="*/ 1 w 36"/>
                <a:gd name="T11" fmla="*/ 1 h 18"/>
                <a:gd name="T12" fmla="*/ 1 w 36"/>
                <a:gd name="T13" fmla="*/ 1 h 18"/>
                <a:gd name="T14" fmla="*/ 1 w 36"/>
                <a:gd name="T15" fmla="*/ 1 h 18"/>
                <a:gd name="T16" fmla="*/ 1 w 36"/>
                <a:gd name="T17" fmla="*/ 1 h 18"/>
                <a:gd name="T18" fmla="*/ 1 w 36"/>
                <a:gd name="T19" fmla="*/ 1 h 18"/>
                <a:gd name="T20" fmla="*/ 1 w 36"/>
                <a:gd name="T21" fmla="*/ 0 h 18"/>
                <a:gd name="T22" fmla="*/ 1 w 36"/>
                <a:gd name="T23" fmla="*/ 0 h 18"/>
                <a:gd name="T24" fmla="*/ 1 w 36"/>
                <a:gd name="T25" fmla="*/ 1 h 18"/>
                <a:gd name="T26" fmla="*/ 1 w 36"/>
                <a:gd name="T27" fmla="*/ 1 h 18"/>
                <a:gd name="T28" fmla="*/ 1 w 36"/>
                <a:gd name="T29" fmla="*/ 1 h 18"/>
                <a:gd name="T30" fmla="*/ 1 w 36"/>
                <a:gd name="T31" fmla="*/ 1 h 18"/>
                <a:gd name="T32" fmla="*/ 1 w 36"/>
                <a:gd name="T33" fmla="*/ 1 h 18"/>
                <a:gd name="T34" fmla="*/ 1 w 36"/>
                <a:gd name="T35" fmla="*/ 1 h 18"/>
                <a:gd name="T36" fmla="*/ 1 w 36"/>
                <a:gd name="T37" fmla="*/ 1 h 18"/>
                <a:gd name="T38" fmla="*/ 0 w 36"/>
                <a:gd name="T39" fmla="*/ 1 h 18"/>
                <a:gd name="T40" fmla="*/ 0 w 36"/>
                <a:gd name="T41" fmla="*/ 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18">
                  <a:moveTo>
                    <a:pt x="0" y="18"/>
                  </a:moveTo>
                  <a:lnTo>
                    <a:pt x="1" y="17"/>
                  </a:lnTo>
                  <a:lnTo>
                    <a:pt x="3" y="16"/>
                  </a:lnTo>
                  <a:lnTo>
                    <a:pt x="8" y="15"/>
                  </a:lnTo>
                  <a:lnTo>
                    <a:pt x="13" y="13"/>
                  </a:lnTo>
                  <a:lnTo>
                    <a:pt x="19" y="10"/>
                  </a:lnTo>
                  <a:lnTo>
                    <a:pt x="24" y="8"/>
                  </a:lnTo>
                  <a:lnTo>
                    <a:pt x="29" y="5"/>
                  </a:lnTo>
                  <a:lnTo>
                    <a:pt x="33" y="3"/>
                  </a:lnTo>
                  <a:lnTo>
                    <a:pt x="36" y="1"/>
                  </a:lnTo>
                  <a:lnTo>
                    <a:pt x="36" y="0"/>
                  </a:lnTo>
                  <a:lnTo>
                    <a:pt x="35" y="0"/>
                  </a:lnTo>
                  <a:lnTo>
                    <a:pt x="32" y="1"/>
                  </a:lnTo>
                  <a:lnTo>
                    <a:pt x="28" y="3"/>
                  </a:lnTo>
                  <a:lnTo>
                    <a:pt x="23" y="5"/>
                  </a:lnTo>
                  <a:lnTo>
                    <a:pt x="17" y="8"/>
                  </a:lnTo>
                  <a:lnTo>
                    <a:pt x="12" y="10"/>
                  </a:lnTo>
                  <a:lnTo>
                    <a:pt x="7" y="13"/>
                  </a:lnTo>
                  <a:lnTo>
                    <a:pt x="3" y="16"/>
                  </a:lnTo>
                  <a:lnTo>
                    <a:pt x="0" y="17"/>
                  </a:lnTo>
                  <a:lnTo>
                    <a:pt x="0" y="18"/>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5" name="Freeform 294"/>
            <p:cNvSpPr>
              <a:spLocks noChangeAspect="1"/>
            </p:cNvSpPr>
            <p:nvPr/>
          </p:nvSpPr>
          <p:spPr bwMode="auto">
            <a:xfrm rot="1144696" flipV="1">
              <a:off x="1177" y="1499"/>
              <a:ext cx="18" cy="12"/>
            </a:xfrm>
            <a:custGeom>
              <a:avLst/>
              <a:gdLst>
                <a:gd name="T0" fmla="*/ 0 w 31"/>
                <a:gd name="T1" fmla="*/ 1 h 21"/>
                <a:gd name="T2" fmla="*/ 1 w 31"/>
                <a:gd name="T3" fmla="*/ 1 h 21"/>
                <a:gd name="T4" fmla="*/ 1 w 31"/>
                <a:gd name="T5" fmla="*/ 1 h 21"/>
                <a:gd name="T6" fmla="*/ 1 w 31"/>
                <a:gd name="T7" fmla="*/ 1 h 21"/>
                <a:gd name="T8" fmla="*/ 1 w 31"/>
                <a:gd name="T9" fmla="*/ 1 h 21"/>
                <a:gd name="T10" fmla="*/ 1 w 31"/>
                <a:gd name="T11" fmla="*/ 1 h 21"/>
                <a:gd name="T12" fmla="*/ 1 w 31"/>
                <a:gd name="T13" fmla="*/ 1 h 21"/>
                <a:gd name="T14" fmla="*/ 1 w 31"/>
                <a:gd name="T15" fmla="*/ 1 h 21"/>
                <a:gd name="T16" fmla="*/ 1 w 31"/>
                <a:gd name="T17" fmla="*/ 1 h 21"/>
                <a:gd name="T18" fmla="*/ 1 w 31"/>
                <a:gd name="T19" fmla="*/ 1 h 21"/>
                <a:gd name="T20" fmla="*/ 1 w 31"/>
                <a:gd name="T21" fmla="*/ 0 h 21"/>
                <a:gd name="T22" fmla="*/ 1 w 31"/>
                <a:gd name="T23" fmla="*/ 0 h 21"/>
                <a:gd name="T24" fmla="*/ 1 w 31"/>
                <a:gd name="T25" fmla="*/ 1 h 21"/>
                <a:gd name="T26" fmla="*/ 1 w 31"/>
                <a:gd name="T27" fmla="*/ 1 h 21"/>
                <a:gd name="T28" fmla="*/ 1 w 31"/>
                <a:gd name="T29" fmla="*/ 1 h 21"/>
                <a:gd name="T30" fmla="*/ 1 w 31"/>
                <a:gd name="T31" fmla="*/ 1 h 21"/>
                <a:gd name="T32" fmla="*/ 1 w 31"/>
                <a:gd name="T33" fmla="*/ 1 h 21"/>
                <a:gd name="T34" fmla="*/ 1 w 31"/>
                <a:gd name="T35" fmla="*/ 1 h 21"/>
                <a:gd name="T36" fmla="*/ 1 w 31"/>
                <a:gd name="T37" fmla="*/ 1 h 21"/>
                <a:gd name="T38" fmla="*/ 1 w 31"/>
                <a:gd name="T39" fmla="*/ 1 h 21"/>
                <a:gd name="T40" fmla="*/ 0 w 31"/>
                <a:gd name="T41" fmla="*/ 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21">
                  <a:moveTo>
                    <a:pt x="0" y="21"/>
                  </a:moveTo>
                  <a:lnTo>
                    <a:pt x="1" y="21"/>
                  </a:lnTo>
                  <a:lnTo>
                    <a:pt x="4" y="19"/>
                  </a:lnTo>
                  <a:lnTo>
                    <a:pt x="7" y="17"/>
                  </a:lnTo>
                  <a:lnTo>
                    <a:pt x="11" y="14"/>
                  </a:lnTo>
                  <a:lnTo>
                    <a:pt x="16" y="11"/>
                  </a:lnTo>
                  <a:lnTo>
                    <a:pt x="21" y="8"/>
                  </a:lnTo>
                  <a:lnTo>
                    <a:pt x="25" y="5"/>
                  </a:lnTo>
                  <a:lnTo>
                    <a:pt x="28" y="2"/>
                  </a:lnTo>
                  <a:lnTo>
                    <a:pt x="30" y="1"/>
                  </a:lnTo>
                  <a:lnTo>
                    <a:pt x="31" y="0"/>
                  </a:lnTo>
                  <a:lnTo>
                    <a:pt x="30" y="0"/>
                  </a:lnTo>
                  <a:lnTo>
                    <a:pt x="28" y="2"/>
                  </a:lnTo>
                  <a:lnTo>
                    <a:pt x="24" y="4"/>
                  </a:lnTo>
                  <a:lnTo>
                    <a:pt x="20" y="7"/>
                  </a:lnTo>
                  <a:lnTo>
                    <a:pt x="15" y="10"/>
                  </a:lnTo>
                  <a:lnTo>
                    <a:pt x="11" y="13"/>
                  </a:lnTo>
                  <a:lnTo>
                    <a:pt x="7" y="16"/>
                  </a:lnTo>
                  <a:lnTo>
                    <a:pt x="3" y="19"/>
                  </a:lnTo>
                  <a:lnTo>
                    <a:pt x="1" y="21"/>
                  </a:lnTo>
                  <a:lnTo>
                    <a:pt x="0" y="21"/>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6" name="Freeform 295"/>
            <p:cNvSpPr>
              <a:spLocks noChangeAspect="1"/>
            </p:cNvSpPr>
            <p:nvPr/>
          </p:nvSpPr>
          <p:spPr bwMode="auto">
            <a:xfrm rot="1144696" flipV="1">
              <a:off x="1169" y="1487"/>
              <a:ext cx="12" cy="10"/>
            </a:xfrm>
            <a:custGeom>
              <a:avLst/>
              <a:gdLst>
                <a:gd name="T0" fmla="*/ 0 w 21"/>
                <a:gd name="T1" fmla="*/ 1 h 17"/>
                <a:gd name="T2" fmla="*/ 1 w 21"/>
                <a:gd name="T3" fmla="*/ 1 h 17"/>
                <a:gd name="T4" fmla="*/ 1 w 21"/>
                <a:gd name="T5" fmla="*/ 1 h 17"/>
                <a:gd name="T6" fmla="*/ 1 w 21"/>
                <a:gd name="T7" fmla="*/ 1 h 17"/>
                <a:gd name="T8" fmla="*/ 1 w 21"/>
                <a:gd name="T9" fmla="*/ 1 h 17"/>
                <a:gd name="T10" fmla="*/ 1 w 21"/>
                <a:gd name="T11" fmla="*/ 1 h 17"/>
                <a:gd name="T12" fmla="*/ 1 w 21"/>
                <a:gd name="T13" fmla="*/ 1 h 17"/>
                <a:gd name="T14" fmla="*/ 1 w 21"/>
                <a:gd name="T15" fmla="*/ 1 h 17"/>
                <a:gd name="T16" fmla="*/ 1 w 21"/>
                <a:gd name="T17" fmla="*/ 1 h 17"/>
                <a:gd name="T18" fmla="*/ 1 w 21"/>
                <a:gd name="T19" fmla="*/ 1 h 17"/>
                <a:gd name="T20" fmla="*/ 1 w 21"/>
                <a:gd name="T21" fmla="*/ 0 h 17"/>
                <a:gd name="T22" fmla="*/ 1 w 21"/>
                <a:gd name="T23" fmla="*/ 1 h 17"/>
                <a:gd name="T24" fmla="*/ 1 w 21"/>
                <a:gd name="T25" fmla="*/ 1 h 17"/>
                <a:gd name="T26" fmla="*/ 1 w 21"/>
                <a:gd name="T27" fmla="*/ 1 h 17"/>
                <a:gd name="T28" fmla="*/ 1 w 21"/>
                <a:gd name="T29" fmla="*/ 1 h 17"/>
                <a:gd name="T30" fmla="*/ 1 w 21"/>
                <a:gd name="T31" fmla="*/ 1 h 17"/>
                <a:gd name="T32" fmla="*/ 1 w 21"/>
                <a:gd name="T33" fmla="*/ 1 h 17"/>
                <a:gd name="T34" fmla="*/ 1 w 21"/>
                <a:gd name="T35" fmla="*/ 1 h 17"/>
                <a:gd name="T36" fmla="*/ 1 w 21"/>
                <a:gd name="T37" fmla="*/ 1 h 17"/>
                <a:gd name="T38" fmla="*/ 1 w 21"/>
                <a:gd name="T39" fmla="*/ 1 h 17"/>
                <a:gd name="T40" fmla="*/ 0 w 21"/>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17">
                  <a:moveTo>
                    <a:pt x="0" y="17"/>
                  </a:moveTo>
                  <a:lnTo>
                    <a:pt x="1" y="17"/>
                  </a:lnTo>
                  <a:lnTo>
                    <a:pt x="2" y="16"/>
                  </a:lnTo>
                  <a:lnTo>
                    <a:pt x="5" y="14"/>
                  </a:lnTo>
                  <a:lnTo>
                    <a:pt x="8" y="12"/>
                  </a:lnTo>
                  <a:lnTo>
                    <a:pt x="11" y="9"/>
                  </a:lnTo>
                  <a:lnTo>
                    <a:pt x="14" y="7"/>
                  </a:lnTo>
                  <a:lnTo>
                    <a:pt x="17" y="4"/>
                  </a:lnTo>
                  <a:lnTo>
                    <a:pt x="19" y="2"/>
                  </a:lnTo>
                  <a:lnTo>
                    <a:pt x="21" y="1"/>
                  </a:lnTo>
                  <a:lnTo>
                    <a:pt x="21" y="0"/>
                  </a:lnTo>
                  <a:lnTo>
                    <a:pt x="20" y="1"/>
                  </a:lnTo>
                  <a:lnTo>
                    <a:pt x="19" y="2"/>
                  </a:lnTo>
                  <a:lnTo>
                    <a:pt x="17" y="4"/>
                  </a:lnTo>
                  <a:lnTo>
                    <a:pt x="14" y="6"/>
                  </a:lnTo>
                  <a:lnTo>
                    <a:pt x="10" y="8"/>
                  </a:lnTo>
                  <a:lnTo>
                    <a:pt x="7" y="11"/>
                  </a:lnTo>
                  <a:lnTo>
                    <a:pt x="4" y="14"/>
                  </a:lnTo>
                  <a:lnTo>
                    <a:pt x="2" y="16"/>
                  </a:lnTo>
                  <a:lnTo>
                    <a:pt x="1" y="17"/>
                  </a:lnTo>
                  <a:lnTo>
                    <a:pt x="0" y="17"/>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7" name="Freeform 296"/>
            <p:cNvSpPr>
              <a:spLocks noChangeAspect="1"/>
            </p:cNvSpPr>
            <p:nvPr/>
          </p:nvSpPr>
          <p:spPr bwMode="auto">
            <a:xfrm rot="1144696" flipV="1">
              <a:off x="1165" y="1481"/>
              <a:ext cx="4" cy="4"/>
            </a:xfrm>
            <a:custGeom>
              <a:avLst/>
              <a:gdLst>
                <a:gd name="T0" fmla="*/ 0 w 8"/>
                <a:gd name="T1" fmla="*/ 1 h 7"/>
                <a:gd name="T2" fmla="*/ 1 w 8"/>
                <a:gd name="T3" fmla="*/ 1 h 7"/>
                <a:gd name="T4" fmla="*/ 1 w 8"/>
                <a:gd name="T5" fmla="*/ 1 h 7"/>
                <a:gd name="T6" fmla="*/ 1 w 8"/>
                <a:gd name="T7" fmla="*/ 1 h 7"/>
                <a:gd name="T8" fmla="*/ 1 w 8"/>
                <a:gd name="T9" fmla="*/ 1 h 7"/>
                <a:gd name="T10" fmla="*/ 1 w 8"/>
                <a:gd name="T11" fmla="*/ 1 h 7"/>
                <a:gd name="T12" fmla="*/ 1 w 8"/>
                <a:gd name="T13" fmla="*/ 1 h 7"/>
                <a:gd name="T14" fmla="*/ 1 w 8"/>
                <a:gd name="T15" fmla="*/ 1 h 7"/>
                <a:gd name="T16" fmla="*/ 1 w 8"/>
                <a:gd name="T17" fmla="*/ 1 h 7"/>
                <a:gd name="T18" fmla="*/ 1 w 8"/>
                <a:gd name="T19" fmla="*/ 0 h 7"/>
                <a:gd name="T20" fmla="*/ 1 w 8"/>
                <a:gd name="T21" fmla="*/ 0 h 7"/>
                <a:gd name="T22" fmla="*/ 1 w 8"/>
                <a:gd name="T23" fmla="*/ 0 h 7"/>
                <a:gd name="T24" fmla="*/ 1 w 8"/>
                <a:gd name="T25" fmla="*/ 1 h 7"/>
                <a:gd name="T26" fmla="*/ 1 w 8"/>
                <a:gd name="T27" fmla="*/ 1 h 7"/>
                <a:gd name="T28" fmla="*/ 1 w 8"/>
                <a:gd name="T29" fmla="*/ 1 h 7"/>
                <a:gd name="T30" fmla="*/ 1 w 8"/>
                <a:gd name="T31" fmla="*/ 1 h 7"/>
                <a:gd name="T32" fmla="*/ 1 w 8"/>
                <a:gd name="T33" fmla="*/ 1 h 7"/>
                <a:gd name="T34" fmla="*/ 1 w 8"/>
                <a:gd name="T35" fmla="*/ 1 h 7"/>
                <a:gd name="T36" fmla="*/ 1 w 8"/>
                <a:gd name="T37" fmla="*/ 1 h 7"/>
                <a:gd name="T38" fmla="*/ 1 w 8"/>
                <a:gd name="T39" fmla="*/ 1 h 7"/>
                <a:gd name="T40" fmla="*/ 0 w 8"/>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 h="7">
                  <a:moveTo>
                    <a:pt x="0" y="7"/>
                  </a:moveTo>
                  <a:lnTo>
                    <a:pt x="1" y="7"/>
                  </a:lnTo>
                  <a:lnTo>
                    <a:pt x="1" y="6"/>
                  </a:lnTo>
                  <a:lnTo>
                    <a:pt x="2" y="6"/>
                  </a:lnTo>
                  <a:lnTo>
                    <a:pt x="3" y="5"/>
                  </a:lnTo>
                  <a:lnTo>
                    <a:pt x="4" y="4"/>
                  </a:lnTo>
                  <a:lnTo>
                    <a:pt x="6" y="3"/>
                  </a:lnTo>
                  <a:lnTo>
                    <a:pt x="7" y="2"/>
                  </a:lnTo>
                  <a:lnTo>
                    <a:pt x="8" y="1"/>
                  </a:lnTo>
                  <a:lnTo>
                    <a:pt x="8" y="0"/>
                  </a:lnTo>
                  <a:lnTo>
                    <a:pt x="7" y="1"/>
                  </a:lnTo>
                  <a:lnTo>
                    <a:pt x="5" y="2"/>
                  </a:lnTo>
                  <a:lnTo>
                    <a:pt x="4" y="3"/>
                  </a:lnTo>
                  <a:lnTo>
                    <a:pt x="3" y="4"/>
                  </a:lnTo>
                  <a:lnTo>
                    <a:pt x="2" y="5"/>
                  </a:lnTo>
                  <a:lnTo>
                    <a:pt x="1" y="6"/>
                  </a:lnTo>
                  <a:lnTo>
                    <a:pt x="1" y="7"/>
                  </a:lnTo>
                  <a:lnTo>
                    <a:pt x="0" y="7"/>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8" name="Freeform 297"/>
            <p:cNvSpPr>
              <a:spLocks noChangeAspect="1"/>
            </p:cNvSpPr>
            <p:nvPr/>
          </p:nvSpPr>
          <p:spPr bwMode="auto">
            <a:xfrm rot="1144696" flipV="1">
              <a:off x="1158" y="1506"/>
              <a:ext cx="130" cy="44"/>
            </a:xfrm>
            <a:custGeom>
              <a:avLst/>
              <a:gdLst>
                <a:gd name="T0" fmla="*/ 9 w 224"/>
                <a:gd name="T1" fmla="*/ 0 h 77"/>
                <a:gd name="T2" fmla="*/ 7 w 224"/>
                <a:gd name="T3" fmla="*/ 1 h 77"/>
                <a:gd name="T4" fmla="*/ 4 w 224"/>
                <a:gd name="T5" fmla="*/ 1 h 77"/>
                <a:gd name="T6" fmla="*/ 2 w 224"/>
                <a:gd name="T7" fmla="*/ 2 h 77"/>
                <a:gd name="T8" fmla="*/ 1 w 224"/>
                <a:gd name="T9" fmla="*/ 2 h 77"/>
                <a:gd name="T10" fmla="*/ 0 w 224"/>
                <a:gd name="T11" fmla="*/ 3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77">
                  <a:moveTo>
                    <a:pt x="224" y="0"/>
                  </a:moveTo>
                  <a:lnTo>
                    <a:pt x="175" y="8"/>
                  </a:lnTo>
                  <a:lnTo>
                    <a:pt x="104" y="27"/>
                  </a:lnTo>
                  <a:lnTo>
                    <a:pt x="55" y="46"/>
                  </a:lnTo>
                  <a:lnTo>
                    <a:pt x="24" y="61"/>
                  </a:lnTo>
                  <a:lnTo>
                    <a:pt x="0" y="77"/>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9" name="Freeform 298"/>
            <p:cNvSpPr>
              <a:spLocks noChangeAspect="1"/>
            </p:cNvSpPr>
            <p:nvPr/>
          </p:nvSpPr>
          <p:spPr bwMode="auto">
            <a:xfrm rot="1144696" flipV="1">
              <a:off x="1154" y="1496"/>
              <a:ext cx="101" cy="53"/>
            </a:xfrm>
            <a:custGeom>
              <a:avLst/>
              <a:gdLst>
                <a:gd name="T0" fmla="*/ 6 w 176"/>
                <a:gd name="T1" fmla="*/ 0 h 92"/>
                <a:gd name="T2" fmla="*/ 5 w 176"/>
                <a:gd name="T3" fmla="*/ 1 h 92"/>
                <a:gd name="T4" fmla="*/ 3 w 176"/>
                <a:gd name="T5" fmla="*/ 2 h 92"/>
                <a:gd name="T6" fmla="*/ 1 w 176"/>
                <a:gd name="T7" fmla="*/ 3 h 92"/>
                <a:gd name="T8" fmla="*/ 1 w 176"/>
                <a:gd name="T9" fmla="*/ 3 h 92"/>
                <a:gd name="T10" fmla="*/ 0 w 176"/>
                <a:gd name="T11" fmla="*/ 3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 h="92">
                  <a:moveTo>
                    <a:pt x="176" y="0"/>
                  </a:moveTo>
                  <a:lnTo>
                    <a:pt x="141" y="19"/>
                  </a:lnTo>
                  <a:lnTo>
                    <a:pt x="76" y="53"/>
                  </a:lnTo>
                  <a:lnTo>
                    <a:pt x="32" y="75"/>
                  </a:lnTo>
                  <a:lnTo>
                    <a:pt x="11" y="86"/>
                  </a:lnTo>
                  <a:lnTo>
                    <a:pt x="0" y="9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0" name="Freeform 299"/>
            <p:cNvSpPr>
              <a:spLocks noChangeAspect="1"/>
            </p:cNvSpPr>
            <p:nvPr/>
          </p:nvSpPr>
          <p:spPr bwMode="auto">
            <a:xfrm rot="1144696" flipV="1">
              <a:off x="1254" y="1552"/>
              <a:ext cx="29" cy="4"/>
            </a:xfrm>
            <a:custGeom>
              <a:avLst/>
              <a:gdLst>
                <a:gd name="T0" fmla="*/ 0 w 49"/>
                <a:gd name="T1" fmla="*/ 0 h 6"/>
                <a:gd name="T2" fmla="*/ 1 w 49"/>
                <a:gd name="T3" fmla="*/ 1 h 6"/>
                <a:gd name="T4" fmla="*/ 1 w 49"/>
                <a:gd name="T5" fmla="*/ 1 h 6"/>
                <a:gd name="T6" fmla="*/ 1 w 49"/>
                <a:gd name="T7" fmla="*/ 1 h 6"/>
                <a:gd name="T8" fmla="*/ 1 w 49"/>
                <a:gd name="T9" fmla="*/ 1 h 6"/>
                <a:gd name="T10" fmla="*/ 1 w 49"/>
                <a:gd name="T11" fmla="*/ 1 h 6"/>
                <a:gd name="T12" fmla="*/ 1 w 49"/>
                <a:gd name="T13" fmla="*/ 1 h 6"/>
                <a:gd name="T14" fmla="*/ 2 w 49"/>
                <a:gd name="T15" fmla="*/ 1 h 6"/>
                <a:gd name="T16" fmla="*/ 2 w 49"/>
                <a:gd name="T17" fmla="*/ 1 h 6"/>
                <a:gd name="T18" fmla="*/ 2 w 49"/>
                <a:gd name="T19" fmla="*/ 1 h 6"/>
                <a:gd name="T20" fmla="*/ 2 w 49"/>
                <a:gd name="T21" fmla="*/ 1 h 6"/>
                <a:gd name="T22" fmla="*/ 2 w 49"/>
                <a:gd name="T23" fmla="*/ 1 h 6"/>
                <a:gd name="T24" fmla="*/ 2 w 49"/>
                <a:gd name="T25" fmla="*/ 1 h 6"/>
                <a:gd name="T26" fmla="*/ 1 w 49"/>
                <a:gd name="T27" fmla="*/ 1 h 6"/>
                <a:gd name="T28" fmla="*/ 1 w 49"/>
                <a:gd name="T29" fmla="*/ 1 h 6"/>
                <a:gd name="T30" fmla="*/ 1 w 49"/>
                <a:gd name="T31" fmla="*/ 1 h 6"/>
                <a:gd name="T32" fmla="*/ 1 w 49"/>
                <a:gd name="T33" fmla="*/ 1 h 6"/>
                <a:gd name="T34" fmla="*/ 1 w 49"/>
                <a:gd name="T35" fmla="*/ 1 h 6"/>
                <a:gd name="T36" fmla="*/ 1 w 49"/>
                <a:gd name="T37" fmla="*/ 1 h 6"/>
                <a:gd name="T38" fmla="*/ 1 w 49"/>
                <a:gd name="T39" fmla="*/ 0 h 6"/>
                <a:gd name="T40" fmla="*/ 0 w 49"/>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6">
                  <a:moveTo>
                    <a:pt x="0" y="0"/>
                  </a:moveTo>
                  <a:lnTo>
                    <a:pt x="2" y="1"/>
                  </a:lnTo>
                  <a:lnTo>
                    <a:pt x="6" y="2"/>
                  </a:lnTo>
                  <a:lnTo>
                    <a:pt x="12" y="3"/>
                  </a:lnTo>
                  <a:lnTo>
                    <a:pt x="20" y="4"/>
                  </a:lnTo>
                  <a:lnTo>
                    <a:pt x="28" y="5"/>
                  </a:lnTo>
                  <a:lnTo>
                    <a:pt x="35" y="6"/>
                  </a:lnTo>
                  <a:lnTo>
                    <a:pt x="41" y="6"/>
                  </a:lnTo>
                  <a:lnTo>
                    <a:pt x="46" y="6"/>
                  </a:lnTo>
                  <a:lnTo>
                    <a:pt x="49" y="6"/>
                  </a:lnTo>
                  <a:lnTo>
                    <a:pt x="49" y="5"/>
                  </a:lnTo>
                  <a:lnTo>
                    <a:pt x="46" y="5"/>
                  </a:lnTo>
                  <a:lnTo>
                    <a:pt x="41" y="4"/>
                  </a:lnTo>
                  <a:lnTo>
                    <a:pt x="35" y="3"/>
                  </a:lnTo>
                  <a:lnTo>
                    <a:pt x="27" y="3"/>
                  </a:lnTo>
                  <a:lnTo>
                    <a:pt x="19" y="2"/>
                  </a:lnTo>
                  <a:lnTo>
                    <a:pt x="12" y="1"/>
                  </a:lnTo>
                  <a:lnTo>
                    <a:pt x="7" y="1"/>
                  </a:lnTo>
                  <a:lnTo>
                    <a:pt x="3" y="1"/>
                  </a:lnTo>
                  <a:lnTo>
                    <a:pt x="1"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1" name="Freeform 300"/>
            <p:cNvSpPr>
              <a:spLocks noChangeAspect="1"/>
            </p:cNvSpPr>
            <p:nvPr/>
          </p:nvSpPr>
          <p:spPr bwMode="auto">
            <a:xfrm rot="1144696" flipV="1">
              <a:off x="1246" y="1517"/>
              <a:ext cx="16" cy="6"/>
            </a:xfrm>
            <a:custGeom>
              <a:avLst/>
              <a:gdLst>
                <a:gd name="T0" fmla="*/ 0 w 28"/>
                <a:gd name="T1" fmla="*/ 0 h 11"/>
                <a:gd name="T2" fmla="*/ 0 w 28"/>
                <a:gd name="T3" fmla="*/ 0 h 11"/>
                <a:gd name="T4" fmla="*/ 1 w 28"/>
                <a:gd name="T5" fmla="*/ 1 h 11"/>
                <a:gd name="T6" fmla="*/ 1 w 28"/>
                <a:gd name="T7" fmla="*/ 1 h 11"/>
                <a:gd name="T8" fmla="*/ 1 w 28"/>
                <a:gd name="T9" fmla="*/ 1 h 11"/>
                <a:gd name="T10" fmla="*/ 1 w 28"/>
                <a:gd name="T11" fmla="*/ 1 h 11"/>
                <a:gd name="T12" fmla="*/ 1 w 28"/>
                <a:gd name="T13" fmla="*/ 1 h 11"/>
                <a:gd name="T14" fmla="*/ 1 w 28"/>
                <a:gd name="T15" fmla="*/ 1 h 11"/>
                <a:gd name="T16" fmla="*/ 1 w 28"/>
                <a:gd name="T17" fmla="*/ 1 h 11"/>
                <a:gd name="T18" fmla="*/ 1 w 28"/>
                <a:gd name="T19" fmla="*/ 1 h 11"/>
                <a:gd name="T20" fmla="*/ 1 w 28"/>
                <a:gd name="T21" fmla="*/ 1 h 11"/>
                <a:gd name="T22" fmla="*/ 1 w 28"/>
                <a:gd name="T23" fmla="*/ 1 h 11"/>
                <a:gd name="T24" fmla="*/ 1 w 28"/>
                <a:gd name="T25" fmla="*/ 1 h 11"/>
                <a:gd name="T26" fmla="*/ 1 w 28"/>
                <a:gd name="T27" fmla="*/ 1 h 11"/>
                <a:gd name="T28" fmla="*/ 1 w 28"/>
                <a:gd name="T29" fmla="*/ 1 h 11"/>
                <a:gd name="T30" fmla="*/ 1 w 28"/>
                <a:gd name="T31" fmla="*/ 1 h 11"/>
                <a:gd name="T32" fmla="*/ 1 w 28"/>
                <a:gd name="T33" fmla="*/ 1 h 11"/>
                <a:gd name="T34" fmla="*/ 1 w 28"/>
                <a:gd name="T35" fmla="*/ 0 h 11"/>
                <a:gd name="T36" fmla="*/ 1 w 28"/>
                <a:gd name="T37" fmla="*/ 0 h 11"/>
                <a:gd name="T38" fmla="*/ 0 w 28"/>
                <a:gd name="T39" fmla="*/ 0 h 11"/>
                <a:gd name="T40" fmla="*/ 0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 h="11">
                  <a:moveTo>
                    <a:pt x="0" y="0"/>
                  </a:moveTo>
                  <a:lnTo>
                    <a:pt x="0" y="0"/>
                  </a:lnTo>
                  <a:lnTo>
                    <a:pt x="3" y="1"/>
                  </a:lnTo>
                  <a:lnTo>
                    <a:pt x="7" y="3"/>
                  </a:lnTo>
                  <a:lnTo>
                    <a:pt x="12" y="5"/>
                  </a:lnTo>
                  <a:lnTo>
                    <a:pt x="17" y="7"/>
                  </a:lnTo>
                  <a:lnTo>
                    <a:pt x="21" y="9"/>
                  </a:lnTo>
                  <a:lnTo>
                    <a:pt x="24" y="10"/>
                  </a:lnTo>
                  <a:lnTo>
                    <a:pt x="27" y="11"/>
                  </a:lnTo>
                  <a:lnTo>
                    <a:pt x="28" y="11"/>
                  </a:lnTo>
                  <a:lnTo>
                    <a:pt x="28" y="10"/>
                  </a:lnTo>
                  <a:lnTo>
                    <a:pt x="26" y="10"/>
                  </a:lnTo>
                  <a:lnTo>
                    <a:pt x="23" y="8"/>
                  </a:lnTo>
                  <a:lnTo>
                    <a:pt x="20" y="6"/>
                  </a:lnTo>
                  <a:lnTo>
                    <a:pt x="15" y="4"/>
                  </a:lnTo>
                  <a:lnTo>
                    <a:pt x="11" y="3"/>
                  </a:lnTo>
                  <a:lnTo>
                    <a:pt x="7" y="1"/>
                  </a:lnTo>
                  <a:lnTo>
                    <a:pt x="4" y="0"/>
                  </a:lnTo>
                  <a:lnTo>
                    <a:pt x="1"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2" name="Freeform 301"/>
            <p:cNvSpPr>
              <a:spLocks noChangeAspect="1"/>
            </p:cNvSpPr>
            <p:nvPr/>
          </p:nvSpPr>
          <p:spPr bwMode="auto">
            <a:xfrm rot="1144696" flipV="1">
              <a:off x="1227" y="1463"/>
              <a:ext cx="9" cy="1"/>
            </a:xfrm>
            <a:custGeom>
              <a:avLst/>
              <a:gdLst>
                <a:gd name="T0" fmla="*/ 0 w 16"/>
                <a:gd name="T1" fmla="*/ 1 h 2"/>
                <a:gd name="T2" fmla="*/ 0 w 16"/>
                <a:gd name="T3" fmla="*/ 1 h 2"/>
                <a:gd name="T4" fmla="*/ 1 w 16"/>
                <a:gd name="T5" fmla="*/ 1 h 2"/>
                <a:gd name="T6" fmla="*/ 1 w 16"/>
                <a:gd name="T7" fmla="*/ 1 h 2"/>
                <a:gd name="T8" fmla="*/ 1 w 16"/>
                <a:gd name="T9" fmla="*/ 1 h 2"/>
                <a:gd name="T10" fmla="*/ 1 w 16"/>
                <a:gd name="T11" fmla="*/ 1 h 2"/>
                <a:gd name="T12" fmla="*/ 1 w 16"/>
                <a:gd name="T13" fmla="*/ 1 h 2"/>
                <a:gd name="T14" fmla="*/ 1 w 16"/>
                <a:gd name="T15" fmla="*/ 1 h 2"/>
                <a:gd name="T16" fmla="*/ 1 w 16"/>
                <a:gd name="T17" fmla="*/ 1 h 2"/>
                <a:gd name="T18" fmla="*/ 1 w 16"/>
                <a:gd name="T19" fmla="*/ 1 h 2"/>
                <a:gd name="T20" fmla="*/ 1 w 16"/>
                <a:gd name="T21" fmla="*/ 1 h 2"/>
                <a:gd name="T22" fmla="*/ 1 w 16"/>
                <a:gd name="T23" fmla="*/ 1 h 2"/>
                <a:gd name="T24" fmla="*/ 1 w 16"/>
                <a:gd name="T25" fmla="*/ 1 h 2"/>
                <a:gd name="T26" fmla="*/ 1 w 16"/>
                <a:gd name="T27" fmla="*/ 1 h 2"/>
                <a:gd name="T28" fmla="*/ 1 w 16"/>
                <a:gd name="T29" fmla="*/ 0 h 2"/>
                <a:gd name="T30" fmla="*/ 1 w 16"/>
                <a:gd name="T31" fmla="*/ 0 h 2"/>
                <a:gd name="T32" fmla="*/ 1 w 16"/>
                <a:gd name="T33" fmla="*/ 0 h 2"/>
                <a:gd name="T34" fmla="*/ 1 w 16"/>
                <a:gd name="T35" fmla="*/ 0 h 2"/>
                <a:gd name="T36" fmla="*/ 1 w 16"/>
                <a:gd name="T37" fmla="*/ 0 h 2"/>
                <a:gd name="T38" fmla="*/ 0 w 16"/>
                <a:gd name="T39" fmla="*/ 1 h 2"/>
                <a:gd name="T40" fmla="*/ 0 w 16"/>
                <a:gd name="T41" fmla="*/ 1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2">
                  <a:moveTo>
                    <a:pt x="0" y="1"/>
                  </a:moveTo>
                  <a:lnTo>
                    <a:pt x="0" y="1"/>
                  </a:lnTo>
                  <a:lnTo>
                    <a:pt x="2" y="1"/>
                  </a:lnTo>
                  <a:lnTo>
                    <a:pt x="4" y="1"/>
                  </a:lnTo>
                  <a:lnTo>
                    <a:pt x="7" y="2"/>
                  </a:lnTo>
                  <a:lnTo>
                    <a:pt x="9" y="2"/>
                  </a:lnTo>
                  <a:lnTo>
                    <a:pt x="12" y="2"/>
                  </a:lnTo>
                  <a:lnTo>
                    <a:pt x="14" y="2"/>
                  </a:lnTo>
                  <a:lnTo>
                    <a:pt x="15" y="2"/>
                  </a:lnTo>
                  <a:lnTo>
                    <a:pt x="16" y="2"/>
                  </a:lnTo>
                  <a:lnTo>
                    <a:pt x="15" y="1"/>
                  </a:lnTo>
                  <a:lnTo>
                    <a:pt x="14" y="1"/>
                  </a:lnTo>
                  <a:lnTo>
                    <a:pt x="12" y="1"/>
                  </a:lnTo>
                  <a:lnTo>
                    <a:pt x="9" y="0"/>
                  </a:lnTo>
                  <a:lnTo>
                    <a:pt x="7" y="0"/>
                  </a:lnTo>
                  <a:lnTo>
                    <a:pt x="4" y="0"/>
                  </a:lnTo>
                  <a:lnTo>
                    <a:pt x="2" y="0"/>
                  </a:lnTo>
                  <a:lnTo>
                    <a:pt x="1" y="0"/>
                  </a:lnTo>
                  <a:lnTo>
                    <a:pt x="0" y="1"/>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3" name="Freeform 302"/>
            <p:cNvSpPr>
              <a:spLocks noChangeAspect="1"/>
            </p:cNvSpPr>
            <p:nvPr/>
          </p:nvSpPr>
          <p:spPr bwMode="auto">
            <a:xfrm rot="1144696" flipV="1">
              <a:off x="1216" y="1425"/>
              <a:ext cx="5" cy="2"/>
            </a:xfrm>
            <a:custGeom>
              <a:avLst/>
              <a:gdLst>
                <a:gd name="T0" fmla="*/ 0 w 10"/>
                <a:gd name="T1" fmla="*/ 1 h 3"/>
                <a:gd name="T2" fmla="*/ 0 w 10"/>
                <a:gd name="T3" fmla="*/ 1 h 3"/>
                <a:gd name="T4" fmla="*/ 1 w 10"/>
                <a:gd name="T5" fmla="*/ 1 h 3"/>
                <a:gd name="T6" fmla="*/ 1 w 10"/>
                <a:gd name="T7" fmla="*/ 1 h 3"/>
                <a:gd name="T8" fmla="*/ 1 w 10"/>
                <a:gd name="T9" fmla="*/ 1 h 3"/>
                <a:gd name="T10" fmla="*/ 1 w 10"/>
                <a:gd name="T11" fmla="*/ 1 h 3"/>
                <a:gd name="T12" fmla="*/ 1 w 10"/>
                <a:gd name="T13" fmla="*/ 1 h 3"/>
                <a:gd name="T14" fmla="*/ 1 w 10"/>
                <a:gd name="T15" fmla="*/ 1 h 3"/>
                <a:gd name="T16" fmla="*/ 1 w 10"/>
                <a:gd name="T17" fmla="*/ 1 h 3"/>
                <a:gd name="T18" fmla="*/ 1 w 10"/>
                <a:gd name="T19" fmla="*/ 0 h 3"/>
                <a:gd name="T20" fmla="*/ 1 w 10"/>
                <a:gd name="T21" fmla="*/ 0 h 3"/>
                <a:gd name="T22" fmla="*/ 1 w 10"/>
                <a:gd name="T23" fmla="*/ 0 h 3"/>
                <a:gd name="T24" fmla="*/ 1 w 10"/>
                <a:gd name="T25" fmla="*/ 0 h 3"/>
                <a:gd name="T26" fmla="*/ 1 w 10"/>
                <a:gd name="T27" fmla="*/ 0 h 3"/>
                <a:gd name="T28" fmla="*/ 1 w 10"/>
                <a:gd name="T29" fmla="*/ 1 h 3"/>
                <a:gd name="T30" fmla="*/ 1 w 10"/>
                <a:gd name="T31" fmla="*/ 1 h 3"/>
                <a:gd name="T32" fmla="*/ 1 w 10"/>
                <a:gd name="T33" fmla="*/ 1 h 3"/>
                <a:gd name="T34" fmla="*/ 1 w 10"/>
                <a:gd name="T35" fmla="*/ 1 h 3"/>
                <a:gd name="T36" fmla="*/ 0 w 10"/>
                <a:gd name="T37" fmla="*/ 1 h 3"/>
                <a:gd name="T38" fmla="*/ 0 w 10"/>
                <a:gd name="T39" fmla="*/ 1 h 3"/>
                <a:gd name="T40" fmla="*/ 0 w 10"/>
                <a:gd name="T41" fmla="*/ 1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3">
                  <a:moveTo>
                    <a:pt x="0" y="3"/>
                  </a:moveTo>
                  <a:lnTo>
                    <a:pt x="0" y="3"/>
                  </a:lnTo>
                  <a:lnTo>
                    <a:pt x="1" y="3"/>
                  </a:lnTo>
                  <a:lnTo>
                    <a:pt x="2" y="3"/>
                  </a:lnTo>
                  <a:lnTo>
                    <a:pt x="4" y="3"/>
                  </a:lnTo>
                  <a:lnTo>
                    <a:pt x="5" y="2"/>
                  </a:lnTo>
                  <a:lnTo>
                    <a:pt x="7" y="2"/>
                  </a:lnTo>
                  <a:lnTo>
                    <a:pt x="8" y="1"/>
                  </a:lnTo>
                  <a:lnTo>
                    <a:pt x="9" y="1"/>
                  </a:lnTo>
                  <a:lnTo>
                    <a:pt x="9" y="0"/>
                  </a:lnTo>
                  <a:lnTo>
                    <a:pt x="10" y="0"/>
                  </a:lnTo>
                  <a:lnTo>
                    <a:pt x="9" y="0"/>
                  </a:lnTo>
                  <a:lnTo>
                    <a:pt x="8" y="0"/>
                  </a:lnTo>
                  <a:lnTo>
                    <a:pt x="7" y="0"/>
                  </a:lnTo>
                  <a:lnTo>
                    <a:pt x="5" y="1"/>
                  </a:lnTo>
                  <a:lnTo>
                    <a:pt x="4" y="1"/>
                  </a:lnTo>
                  <a:lnTo>
                    <a:pt x="2" y="2"/>
                  </a:lnTo>
                  <a:lnTo>
                    <a:pt x="1" y="2"/>
                  </a:lnTo>
                  <a:lnTo>
                    <a:pt x="0" y="3"/>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4" name="Freeform 303"/>
            <p:cNvSpPr>
              <a:spLocks noChangeAspect="1"/>
            </p:cNvSpPr>
            <p:nvPr/>
          </p:nvSpPr>
          <p:spPr bwMode="auto">
            <a:xfrm rot="1144696" flipV="1">
              <a:off x="1210" y="1405"/>
              <a:ext cx="3" cy="3"/>
            </a:xfrm>
            <a:custGeom>
              <a:avLst/>
              <a:gdLst>
                <a:gd name="T0" fmla="*/ 0 w 6"/>
                <a:gd name="T1" fmla="*/ 2 h 4"/>
                <a:gd name="T2" fmla="*/ 0 w 6"/>
                <a:gd name="T3" fmla="*/ 2 h 4"/>
                <a:gd name="T4" fmla="*/ 1 w 6"/>
                <a:gd name="T5" fmla="*/ 2 h 4"/>
                <a:gd name="T6" fmla="*/ 1 w 6"/>
                <a:gd name="T7" fmla="*/ 2 h 4"/>
                <a:gd name="T8" fmla="*/ 1 w 6"/>
                <a:gd name="T9" fmla="*/ 2 h 4"/>
                <a:gd name="T10" fmla="*/ 1 w 6"/>
                <a:gd name="T11" fmla="*/ 2 h 4"/>
                <a:gd name="T12" fmla="*/ 1 w 6"/>
                <a:gd name="T13" fmla="*/ 2 h 4"/>
                <a:gd name="T14" fmla="*/ 1 w 6"/>
                <a:gd name="T15" fmla="*/ 1 h 4"/>
                <a:gd name="T16" fmla="*/ 1 w 6"/>
                <a:gd name="T17" fmla="*/ 1 h 4"/>
                <a:gd name="T18" fmla="*/ 1 w 6"/>
                <a:gd name="T19" fmla="*/ 0 h 4"/>
                <a:gd name="T20" fmla="*/ 1 w 6"/>
                <a:gd name="T21" fmla="*/ 0 h 4"/>
                <a:gd name="T22" fmla="*/ 1 w 6"/>
                <a:gd name="T23" fmla="*/ 0 h 4"/>
                <a:gd name="T24" fmla="*/ 1 w 6"/>
                <a:gd name="T25" fmla="*/ 0 h 4"/>
                <a:gd name="T26" fmla="*/ 1 w 6"/>
                <a:gd name="T27" fmla="*/ 1 h 4"/>
                <a:gd name="T28" fmla="*/ 1 w 6"/>
                <a:gd name="T29" fmla="*/ 1 h 4"/>
                <a:gd name="T30" fmla="*/ 1 w 6"/>
                <a:gd name="T31" fmla="*/ 2 h 4"/>
                <a:gd name="T32" fmla="*/ 1 w 6"/>
                <a:gd name="T33" fmla="*/ 2 h 4"/>
                <a:gd name="T34" fmla="*/ 1 w 6"/>
                <a:gd name="T35" fmla="*/ 2 h 4"/>
                <a:gd name="T36" fmla="*/ 0 w 6"/>
                <a:gd name="T37" fmla="*/ 2 h 4"/>
                <a:gd name="T38" fmla="*/ 0 w 6"/>
                <a:gd name="T39" fmla="*/ 2 h 4"/>
                <a:gd name="T40" fmla="*/ 0 w 6"/>
                <a:gd name="T41" fmla="*/ 2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 h="4">
                  <a:moveTo>
                    <a:pt x="0" y="4"/>
                  </a:moveTo>
                  <a:lnTo>
                    <a:pt x="0" y="4"/>
                  </a:lnTo>
                  <a:lnTo>
                    <a:pt x="1" y="4"/>
                  </a:lnTo>
                  <a:lnTo>
                    <a:pt x="1" y="3"/>
                  </a:lnTo>
                  <a:lnTo>
                    <a:pt x="2" y="3"/>
                  </a:lnTo>
                  <a:lnTo>
                    <a:pt x="3" y="2"/>
                  </a:lnTo>
                  <a:lnTo>
                    <a:pt x="4" y="2"/>
                  </a:lnTo>
                  <a:lnTo>
                    <a:pt x="5" y="1"/>
                  </a:lnTo>
                  <a:lnTo>
                    <a:pt x="6" y="0"/>
                  </a:lnTo>
                  <a:lnTo>
                    <a:pt x="5" y="0"/>
                  </a:lnTo>
                  <a:lnTo>
                    <a:pt x="4" y="1"/>
                  </a:lnTo>
                  <a:lnTo>
                    <a:pt x="3" y="1"/>
                  </a:lnTo>
                  <a:lnTo>
                    <a:pt x="2" y="2"/>
                  </a:lnTo>
                  <a:lnTo>
                    <a:pt x="1" y="2"/>
                  </a:lnTo>
                  <a:lnTo>
                    <a:pt x="1" y="3"/>
                  </a:lnTo>
                  <a:lnTo>
                    <a:pt x="0" y="3"/>
                  </a:lnTo>
                  <a:lnTo>
                    <a:pt x="0" y="4"/>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5" name="Freeform 304"/>
            <p:cNvSpPr>
              <a:spLocks noChangeAspect="1"/>
            </p:cNvSpPr>
            <p:nvPr/>
          </p:nvSpPr>
          <p:spPr bwMode="auto">
            <a:xfrm rot="1144696" flipV="1">
              <a:off x="1207" y="1395"/>
              <a:ext cx="1" cy="1"/>
            </a:xfrm>
            <a:custGeom>
              <a:avLst/>
              <a:gdLst>
                <a:gd name="T0" fmla="*/ 0 w 2"/>
                <a:gd name="T1" fmla="*/ 1 h 2"/>
                <a:gd name="T2" fmla="*/ 0 w 2"/>
                <a:gd name="T3" fmla="*/ 1 h 2"/>
                <a:gd name="T4" fmla="*/ 0 w 2"/>
                <a:gd name="T5" fmla="*/ 1 h 2"/>
                <a:gd name="T6" fmla="*/ 0 w 2"/>
                <a:gd name="T7" fmla="*/ 1 h 2"/>
                <a:gd name="T8" fmla="*/ 0 w 2"/>
                <a:gd name="T9" fmla="*/ 1 h 2"/>
                <a:gd name="T10" fmla="*/ 1 w 2"/>
                <a:gd name="T11" fmla="*/ 1 h 2"/>
                <a:gd name="T12" fmla="*/ 1 w 2"/>
                <a:gd name="T13" fmla="*/ 1 h 2"/>
                <a:gd name="T14" fmla="*/ 1 w 2"/>
                <a:gd name="T15" fmla="*/ 1 h 2"/>
                <a:gd name="T16" fmla="*/ 1 w 2"/>
                <a:gd name="T17" fmla="*/ 1 h 2"/>
                <a:gd name="T18" fmla="*/ 1 w 2"/>
                <a:gd name="T19" fmla="*/ 1 h 2"/>
                <a:gd name="T20" fmla="*/ 1 w 2"/>
                <a:gd name="T21" fmla="*/ 0 h 2"/>
                <a:gd name="T22" fmla="*/ 1 w 2"/>
                <a:gd name="T23" fmla="*/ 0 h 2"/>
                <a:gd name="T24" fmla="*/ 1 w 2"/>
                <a:gd name="T25" fmla="*/ 1 h 2"/>
                <a:gd name="T26" fmla="*/ 1 w 2"/>
                <a:gd name="T27" fmla="*/ 1 h 2"/>
                <a:gd name="T28" fmla="*/ 1 w 2"/>
                <a:gd name="T29" fmla="*/ 1 h 2"/>
                <a:gd name="T30" fmla="*/ 0 w 2"/>
                <a:gd name="T31" fmla="*/ 1 h 2"/>
                <a:gd name="T32" fmla="*/ 0 w 2"/>
                <a:gd name="T33" fmla="*/ 1 h 2"/>
                <a:gd name="T34" fmla="*/ 0 w 2"/>
                <a:gd name="T35" fmla="*/ 1 h 2"/>
                <a:gd name="T36" fmla="*/ 0 w 2"/>
                <a:gd name="T37" fmla="*/ 1 h 2"/>
                <a:gd name="T38" fmla="*/ 0 w 2"/>
                <a:gd name="T39" fmla="*/ 1 h 2"/>
                <a:gd name="T40" fmla="*/ 0 w 2"/>
                <a:gd name="T41" fmla="*/ 1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2">
                  <a:moveTo>
                    <a:pt x="0" y="2"/>
                  </a:moveTo>
                  <a:lnTo>
                    <a:pt x="0" y="2"/>
                  </a:lnTo>
                  <a:lnTo>
                    <a:pt x="1" y="1"/>
                  </a:lnTo>
                  <a:lnTo>
                    <a:pt x="2" y="1"/>
                  </a:lnTo>
                  <a:lnTo>
                    <a:pt x="2" y="0"/>
                  </a:lnTo>
                  <a:lnTo>
                    <a:pt x="1" y="0"/>
                  </a:lnTo>
                  <a:lnTo>
                    <a:pt x="1" y="1"/>
                  </a:lnTo>
                  <a:lnTo>
                    <a:pt x="0" y="1"/>
                  </a:lnTo>
                  <a:lnTo>
                    <a:pt x="0" y="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6" name="Freeform 305"/>
            <p:cNvSpPr>
              <a:spLocks noChangeAspect="1"/>
            </p:cNvSpPr>
            <p:nvPr/>
          </p:nvSpPr>
          <p:spPr bwMode="auto">
            <a:xfrm rot="1144696" flipV="1">
              <a:off x="1183" y="1412"/>
              <a:ext cx="123" cy="129"/>
            </a:xfrm>
            <a:custGeom>
              <a:avLst/>
              <a:gdLst>
                <a:gd name="T0" fmla="*/ 8 w 213"/>
                <a:gd name="T1" fmla="*/ 0 h 223"/>
                <a:gd name="T2" fmla="*/ 6 w 213"/>
                <a:gd name="T3" fmla="*/ 2 h 223"/>
                <a:gd name="T4" fmla="*/ 3 w 213"/>
                <a:gd name="T5" fmla="*/ 5 h 223"/>
                <a:gd name="T6" fmla="*/ 2 w 213"/>
                <a:gd name="T7" fmla="*/ 7 h 223"/>
                <a:gd name="T8" fmla="*/ 1 w 213"/>
                <a:gd name="T9" fmla="*/ 8 h 223"/>
                <a:gd name="T10" fmla="*/ 0 w 213"/>
                <a:gd name="T11" fmla="*/ 8 h 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 h="223">
                  <a:moveTo>
                    <a:pt x="213" y="0"/>
                  </a:moveTo>
                  <a:lnTo>
                    <a:pt x="160" y="51"/>
                  </a:lnTo>
                  <a:lnTo>
                    <a:pt x="86" y="127"/>
                  </a:lnTo>
                  <a:lnTo>
                    <a:pt x="39" y="179"/>
                  </a:lnTo>
                  <a:lnTo>
                    <a:pt x="14" y="207"/>
                  </a:lnTo>
                  <a:lnTo>
                    <a:pt x="0" y="223"/>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7" name="Freeform 306"/>
            <p:cNvSpPr>
              <a:spLocks noChangeAspect="1"/>
            </p:cNvSpPr>
            <p:nvPr/>
          </p:nvSpPr>
          <p:spPr bwMode="auto">
            <a:xfrm rot="1144696" flipV="1">
              <a:off x="1183" y="1406"/>
              <a:ext cx="95" cy="133"/>
            </a:xfrm>
            <a:custGeom>
              <a:avLst/>
              <a:gdLst>
                <a:gd name="T0" fmla="*/ 6 w 166"/>
                <a:gd name="T1" fmla="*/ 0 h 230"/>
                <a:gd name="T2" fmla="*/ 5 w 166"/>
                <a:gd name="T3" fmla="*/ 2 h 230"/>
                <a:gd name="T4" fmla="*/ 2 w 166"/>
                <a:gd name="T5" fmla="*/ 5 h 230"/>
                <a:gd name="T6" fmla="*/ 1 w 166"/>
                <a:gd name="T7" fmla="*/ 7 h 230"/>
                <a:gd name="T8" fmla="*/ 1 w 166"/>
                <a:gd name="T9" fmla="*/ 8 h 230"/>
                <a:gd name="T10" fmla="*/ 0 w 166"/>
                <a:gd name="T11" fmla="*/ 9 h 2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230">
                  <a:moveTo>
                    <a:pt x="166" y="0"/>
                  </a:moveTo>
                  <a:lnTo>
                    <a:pt x="134" y="46"/>
                  </a:lnTo>
                  <a:lnTo>
                    <a:pt x="72" y="131"/>
                  </a:lnTo>
                  <a:lnTo>
                    <a:pt x="31" y="187"/>
                  </a:lnTo>
                  <a:lnTo>
                    <a:pt x="10" y="216"/>
                  </a:lnTo>
                  <a:lnTo>
                    <a:pt x="0" y="23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8" name="Freeform 307"/>
            <p:cNvSpPr>
              <a:spLocks noChangeAspect="1"/>
            </p:cNvSpPr>
            <p:nvPr/>
          </p:nvSpPr>
          <p:spPr bwMode="auto">
            <a:xfrm rot="1144696" flipV="1">
              <a:off x="1270" y="1557"/>
              <a:ext cx="22" cy="8"/>
            </a:xfrm>
            <a:custGeom>
              <a:avLst/>
              <a:gdLst>
                <a:gd name="T0" fmla="*/ 0 w 38"/>
                <a:gd name="T1" fmla="*/ 0 h 14"/>
                <a:gd name="T2" fmla="*/ 1 w 38"/>
                <a:gd name="T3" fmla="*/ 0 h 14"/>
                <a:gd name="T4" fmla="*/ 1 w 38"/>
                <a:gd name="T5" fmla="*/ 1 h 14"/>
                <a:gd name="T6" fmla="*/ 1 w 38"/>
                <a:gd name="T7" fmla="*/ 1 h 14"/>
                <a:gd name="T8" fmla="*/ 1 w 38"/>
                <a:gd name="T9" fmla="*/ 1 h 14"/>
                <a:gd name="T10" fmla="*/ 1 w 38"/>
                <a:gd name="T11" fmla="*/ 1 h 14"/>
                <a:gd name="T12" fmla="*/ 1 w 38"/>
                <a:gd name="T13" fmla="*/ 1 h 14"/>
                <a:gd name="T14" fmla="*/ 1 w 38"/>
                <a:gd name="T15" fmla="*/ 1 h 14"/>
                <a:gd name="T16" fmla="*/ 1 w 38"/>
                <a:gd name="T17" fmla="*/ 1 h 14"/>
                <a:gd name="T18" fmla="*/ 2 w 38"/>
                <a:gd name="T19" fmla="*/ 1 h 14"/>
                <a:gd name="T20" fmla="*/ 1 w 38"/>
                <a:gd name="T21" fmla="*/ 1 h 14"/>
                <a:gd name="T22" fmla="*/ 1 w 38"/>
                <a:gd name="T23" fmla="*/ 1 h 14"/>
                <a:gd name="T24" fmla="*/ 1 w 38"/>
                <a:gd name="T25" fmla="*/ 1 h 14"/>
                <a:gd name="T26" fmla="*/ 1 w 38"/>
                <a:gd name="T27" fmla="*/ 1 h 14"/>
                <a:gd name="T28" fmla="*/ 1 w 38"/>
                <a:gd name="T29" fmla="*/ 1 h 14"/>
                <a:gd name="T30" fmla="*/ 1 w 38"/>
                <a:gd name="T31" fmla="*/ 1 h 14"/>
                <a:gd name="T32" fmla="*/ 1 w 38"/>
                <a:gd name="T33" fmla="*/ 1 h 14"/>
                <a:gd name="T34" fmla="*/ 1 w 38"/>
                <a:gd name="T35" fmla="*/ 1 h 14"/>
                <a:gd name="T36" fmla="*/ 1 w 38"/>
                <a:gd name="T37" fmla="*/ 1 h 14"/>
                <a:gd name="T38" fmla="*/ 1 w 38"/>
                <a:gd name="T39" fmla="*/ 1 h 14"/>
                <a:gd name="T40" fmla="*/ 0 w 38"/>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14">
                  <a:moveTo>
                    <a:pt x="0" y="0"/>
                  </a:moveTo>
                  <a:lnTo>
                    <a:pt x="2" y="0"/>
                  </a:lnTo>
                  <a:lnTo>
                    <a:pt x="5" y="1"/>
                  </a:lnTo>
                  <a:lnTo>
                    <a:pt x="10" y="3"/>
                  </a:lnTo>
                  <a:lnTo>
                    <a:pt x="17" y="4"/>
                  </a:lnTo>
                  <a:lnTo>
                    <a:pt x="23" y="6"/>
                  </a:lnTo>
                  <a:lnTo>
                    <a:pt x="29" y="8"/>
                  </a:lnTo>
                  <a:lnTo>
                    <a:pt x="33" y="10"/>
                  </a:lnTo>
                  <a:lnTo>
                    <a:pt x="36" y="11"/>
                  </a:lnTo>
                  <a:lnTo>
                    <a:pt x="38" y="13"/>
                  </a:lnTo>
                  <a:lnTo>
                    <a:pt x="37" y="14"/>
                  </a:lnTo>
                  <a:lnTo>
                    <a:pt x="35" y="14"/>
                  </a:lnTo>
                  <a:lnTo>
                    <a:pt x="30" y="14"/>
                  </a:lnTo>
                  <a:lnTo>
                    <a:pt x="24" y="14"/>
                  </a:lnTo>
                  <a:lnTo>
                    <a:pt x="18" y="13"/>
                  </a:lnTo>
                  <a:lnTo>
                    <a:pt x="12" y="11"/>
                  </a:lnTo>
                  <a:lnTo>
                    <a:pt x="7" y="8"/>
                  </a:lnTo>
                  <a:lnTo>
                    <a:pt x="4" y="5"/>
                  </a:lnTo>
                  <a:lnTo>
                    <a:pt x="2" y="3"/>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9" name="Freeform 308"/>
            <p:cNvSpPr>
              <a:spLocks noChangeAspect="1"/>
            </p:cNvSpPr>
            <p:nvPr/>
          </p:nvSpPr>
          <p:spPr bwMode="auto">
            <a:xfrm rot="1144696" flipV="1">
              <a:off x="1275" y="1519"/>
              <a:ext cx="11" cy="17"/>
            </a:xfrm>
            <a:custGeom>
              <a:avLst/>
              <a:gdLst>
                <a:gd name="T0" fmla="*/ 0 w 19"/>
                <a:gd name="T1" fmla="*/ 0 h 30"/>
                <a:gd name="T2" fmla="*/ 1 w 19"/>
                <a:gd name="T3" fmla="*/ 1 h 30"/>
                <a:gd name="T4" fmla="*/ 1 w 19"/>
                <a:gd name="T5" fmla="*/ 1 h 30"/>
                <a:gd name="T6" fmla="*/ 1 w 19"/>
                <a:gd name="T7" fmla="*/ 1 h 30"/>
                <a:gd name="T8" fmla="*/ 1 w 19"/>
                <a:gd name="T9" fmla="*/ 1 h 30"/>
                <a:gd name="T10" fmla="*/ 1 w 19"/>
                <a:gd name="T11" fmla="*/ 1 h 30"/>
                <a:gd name="T12" fmla="*/ 1 w 19"/>
                <a:gd name="T13" fmla="*/ 1 h 30"/>
                <a:gd name="T14" fmla="*/ 1 w 19"/>
                <a:gd name="T15" fmla="*/ 1 h 30"/>
                <a:gd name="T16" fmla="*/ 1 w 19"/>
                <a:gd name="T17" fmla="*/ 1 h 30"/>
                <a:gd name="T18" fmla="*/ 1 w 19"/>
                <a:gd name="T19" fmla="*/ 1 h 30"/>
                <a:gd name="T20" fmla="*/ 1 w 19"/>
                <a:gd name="T21" fmla="*/ 1 h 30"/>
                <a:gd name="T22" fmla="*/ 1 w 19"/>
                <a:gd name="T23" fmla="*/ 1 h 30"/>
                <a:gd name="T24" fmla="*/ 1 w 19"/>
                <a:gd name="T25" fmla="*/ 1 h 30"/>
                <a:gd name="T26" fmla="*/ 1 w 19"/>
                <a:gd name="T27" fmla="*/ 1 h 30"/>
                <a:gd name="T28" fmla="*/ 1 w 19"/>
                <a:gd name="T29" fmla="*/ 1 h 30"/>
                <a:gd name="T30" fmla="*/ 1 w 19"/>
                <a:gd name="T31" fmla="*/ 1 h 30"/>
                <a:gd name="T32" fmla="*/ 1 w 19"/>
                <a:gd name="T33" fmla="*/ 1 h 30"/>
                <a:gd name="T34" fmla="*/ 1 w 19"/>
                <a:gd name="T35" fmla="*/ 1 h 30"/>
                <a:gd name="T36" fmla="*/ 0 w 19"/>
                <a:gd name="T37" fmla="*/ 1 h 30"/>
                <a:gd name="T38" fmla="*/ 0 w 19"/>
                <a:gd name="T39" fmla="*/ 1 h 30"/>
                <a:gd name="T40" fmla="*/ 0 w 19"/>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30">
                  <a:moveTo>
                    <a:pt x="0" y="0"/>
                  </a:moveTo>
                  <a:lnTo>
                    <a:pt x="1" y="1"/>
                  </a:lnTo>
                  <a:lnTo>
                    <a:pt x="3" y="3"/>
                  </a:lnTo>
                  <a:lnTo>
                    <a:pt x="6" y="6"/>
                  </a:lnTo>
                  <a:lnTo>
                    <a:pt x="10" y="10"/>
                  </a:lnTo>
                  <a:lnTo>
                    <a:pt x="14" y="15"/>
                  </a:lnTo>
                  <a:lnTo>
                    <a:pt x="16" y="20"/>
                  </a:lnTo>
                  <a:lnTo>
                    <a:pt x="18" y="24"/>
                  </a:lnTo>
                  <a:lnTo>
                    <a:pt x="19" y="27"/>
                  </a:lnTo>
                  <a:lnTo>
                    <a:pt x="19" y="30"/>
                  </a:lnTo>
                  <a:lnTo>
                    <a:pt x="18" y="30"/>
                  </a:lnTo>
                  <a:lnTo>
                    <a:pt x="17" y="30"/>
                  </a:lnTo>
                  <a:lnTo>
                    <a:pt x="14" y="28"/>
                  </a:lnTo>
                  <a:lnTo>
                    <a:pt x="11" y="24"/>
                  </a:lnTo>
                  <a:lnTo>
                    <a:pt x="8" y="20"/>
                  </a:lnTo>
                  <a:lnTo>
                    <a:pt x="5" y="16"/>
                  </a:lnTo>
                  <a:lnTo>
                    <a:pt x="2" y="11"/>
                  </a:lnTo>
                  <a:lnTo>
                    <a:pt x="1" y="6"/>
                  </a:lnTo>
                  <a:lnTo>
                    <a:pt x="0" y="3"/>
                  </a:lnTo>
                  <a:lnTo>
                    <a:pt x="0"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0" name="Freeform 309"/>
            <p:cNvSpPr>
              <a:spLocks noChangeAspect="1"/>
            </p:cNvSpPr>
            <p:nvPr/>
          </p:nvSpPr>
          <p:spPr bwMode="auto">
            <a:xfrm rot="1144696" flipV="1">
              <a:off x="1280" y="1466"/>
              <a:ext cx="2" cy="17"/>
            </a:xfrm>
            <a:custGeom>
              <a:avLst/>
              <a:gdLst>
                <a:gd name="T0" fmla="*/ 1 w 4"/>
                <a:gd name="T1" fmla="*/ 0 h 30"/>
                <a:gd name="T2" fmla="*/ 1 w 4"/>
                <a:gd name="T3" fmla="*/ 1 h 30"/>
                <a:gd name="T4" fmla="*/ 1 w 4"/>
                <a:gd name="T5" fmla="*/ 1 h 30"/>
                <a:gd name="T6" fmla="*/ 1 w 4"/>
                <a:gd name="T7" fmla="*/ 1 h 30"/>
                <a:gd name="T8" fmla="*/ 1 w 4"/>
                <a:gd name="T9" fmla="*/ 1 h 30"/>
                <a:gd name="T10" fmla="*/ 1 w 4"/>
                <a:gd name="T11" fmla="*/ 1 h 30"/>
                <a:gd name="T12" fmla="*/ 1 w 4"/>
                <a:gd name="T13" fmla="*/ 1 h 30"/>
                <a:gd name="T14" fmla="*/ 1 w 4"/>
                <a:gd name="T15" fmla="*/ 1 h 30"/>
                <a:gd name="T16" fmla="*/ 1 w 4"/>
                <a:gd name="T17" fmla="*/ 1 h 30"/>
                <a:gd name="T18" fmla="*/ 1 w 4"/>
                <a:gd name="T19" fmla="*/ 1 h 30"/>
                <a:gd name="T20" fmla="*/ 1 w 4"/>
                <a:gd name="T21" fmla="*/ 1 h 30"/>
                <a:gd name="T22" fmla="*/ 1 w 4"/>
                <a:gd name="T23" fmla="*/ 1 h 30"/>
                <a:gd name="T24" fmla="*/ 1 w 4"/>
                <a:gd name="T25" fmla="*/ 1 h 30"/>
                <a:gd name="T26" fmla="*/ 1 w 4"/>
                <a:gd name="T27" fmla="*/ 1 h 30"/>
                <a:gd name="T28" fmla="*/ 0 w 4"/>
                <a:gd name="T29" fmla="*/ 1 h 30"/>
                <a:gd name="T30" fmla="*/ 0 w 4"/>
                <a:gd name="T31" fmla="*/ 1 h 30"/>
                <a:gd name="T32" fmla="*/ 0 w 4"/>
                <a:gd name="T33" fmla="*/ 1 h 30"/>
                <a:gd name="T34" fmla="*/ 0 w 4"/>
                <a:gd name="T35" fmla="*/ 1 h 30"/>
                <a:gd name="T36" fmla="*/ 0 w 4"/>
                <a:gd name="T37" fmla="*/ 1 h 30"/>
                <a:gd name="T38" fmla="*/ 0 w 4"/>
                <a:gd name="T39" fmla="*/ 1 h 30"/>
                <a:gd name="T40" fmla="*/ 1 w 4"/>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 h="30">
                  <a:moveTo>
                    <a:pt x="1" y="0"/>
                  </a:moveTo>
                  <a:lnTo>
                    <a:pt x="1" y="1"/>
                  </a:lnTo>
                  <a:lnTo>
                    <a:pt x="1" y="3"/>
                  </a:lnTo>
                  <a:lnTo>
                    <a:pt x="2" y="6"/>
                  </a:lnTo>
                  <a:lnTo>
                    <a:pt x="3" y="11"/>
                  </a:lnTo>
                  <a:lnTo>
                    <a:pt x="3" y="15"/>
                  </a:lnTo>
                  <a:lnTo>
                    <a:pt x="4" y="20"/>
                  </a:lnTo>
                  <a:lnTo>
                    <a:pt x="4" y="24"/>
                  </a:lnTo>
                  <a:lnTo>
                    <a:pt x="3" y="27"/>
                  </a:lnTo>
                  <a:lnTo>
                    <a:pt x="3" y="29"/>
                  </a:lnTo>
                  <a:lnTo>
                    <a:pt x="3" y="30"/>
                  </a:lnTo>
                  <a:lnTo>
                    <a:pt x="2" y="29"/>
                  </a:lnTo>
                  <a:lnTo>
                    <a:pt x="2" y="27"/>
                  </a:lnTo>
                  <a:lnTo>
                    <a:pt x="1" y="24"/>
                  </a:lnTo>
                  <a:lnTo>
                    <a:pt x="0" y="19"/>
                  </a:lnTo>
                  <a:lnTo>
                    <a:pt x="0" y="15"/>
                  </a:lnTo>
                  <a:lnTo>
                    <a:pt x="0" y="10"/>
                  </a:lnTo>
                  <a:lnTo>
                    <a:pt x="0" y="6"/>
                  </a:lnTo>
                  <a:lnTo>
                    <a:pt x="0" y="3"/>
                  </a:lnTo>
                  <a:lnTo>
                    <a:pt x="0" y="1"/>
                  </a:lnTo>
                  <a:lnTo>
                    <a:pt x="1"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1" name="Freeform 310"/>
            <p:cNvSpPr>
              <a:spLocks noChangeAspect="1"/>
            </p:cNvSpPr>
            <p:nvPr/>
          </p:nvSpPr>
          <p:spPr bwMode="auto">
            <a:xfrm rot="1144696" flipV="1">
              <a:off x="1280" y="1433"/>
              <a:ext cx="3" cy="15"/>
            </a:xfrm>
            <a:custGeom>
              <a:avLst/>
              <a:gdLst>
                <a:gd name="T0" fmla="*/ 1 w 5"/>
                <a:gd name="T1" fmla="*/ 0 h 26"/>
                <a:gd name="T2" fmla="*/ 1 w 5"/>
                <a:gd name="T3" fmla="*/ 1 h 26"/>
                <a:gd name="T4" fmla="*/ 1 w 5"/>
                <a:gd name="T5" fmla="*/ 1 h 26"/>
                <a:gd name="T6" fmla="*/ 1 w 5"/>
                <a:gd name="T7" fmla="*/ 1 h 26"/>
                <a:gd name="T8" fmla="*/ 1 w 5"/>
                <a:gd name="T9" fmla="*/ 1 h 26"/>
                <a:gd name="T10" fmla="*/ 1 w 5"/>
                <a:gd name="T11" fmla="*/ 1 h 26"/>
                <a:gd name="T12" fmla="*/ 1 w 5"/>
                <a:gd name="T13" fmla="*/ 1 h 26"/>
                <a:gd name="T14" fmla="*/ 1 w 5"/>
                <a:gd name="T15" fmla="*/ 1 h 26"/>
                <a:gd name="T16" fmla="*/ 1 w 5"/>
                <a:gd name="T17" fmla="*/ 1 h 26"/>
                <a:gd name="T18" fmla="*/ 0 w 5"/>
                <a:gd name="T19" fmla="*/ 1 h 26"/>
                <a:gd name="T20" fmla="*/ 0 w 5"/>
                <a:gd name="T21" fmla="*/ 1 h 26"/>
                <a:gd name="T22" fmla="*/ 0 w 5"/>
                <a:gd name="T23" fmla="*/ 1 h 26"/>
                <a:gd name="T24" fmla="*/ 0 w 5"/>
                <a:gd name="T25" fmla="*/ 1 h 26"/>
                <a:gd name="T26" fmla="*/ 0 w 5"/>
                <a:gd name="T27" fmla="*/ 1 h 26"/>
                <a:gd name="T28" fmla="*/ 1 w 5"/>
                <a:gd name="T29" fmla="*/ 1 h 26"/>
                <a:gd name="T30" fmla="*/ 1 w 5"/>
                <a:gd name="T31" fmla="*/ 1 h 26"/>
                <a:gd name="T32" fmla="*/ 1 w 5"/>
                <a:gd name="T33" fmla="*/ 1 h 26"/>
                <a:gd name="T34" fmla="*/ 1 w 5"/>
                <a:gd name="T35" fmla="*/ 1 h 26"/>
                <a:gd name="T36" fmla="*/ 1 w 5"/>
                <a:gd name="T37" fmla="*/ 1 h 26"/>
                <a:gd name="T38" fmla="*/ 1 w 5"/>
                <a:gd name="T39" fmla="*/ 1 h 26"/>
                <a:gd name="T40" fmla="*/ 1 w 5"/>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26">
                  <a:moveTo>
                    <a:pt x="5" y="0"/>
                  </a:moveTo>
                  <a:lnTo>
                    <a:pt x="5" y="1"/>
                  </a:lnTo>
                  <a:lnTo>
                    <a:pt x="5" y="3"/>
                  </a:lnTo>
                  <a:lnTo>
                    <a:pt x="4" y="6"/>
                  </a:lnTo>
                  <a:lnTo>
                    <a:pt x="4" y="9"/>
                  </a:lnTo>
                  <a:lnTo>
                    <a:pt x="3" y="13"/>
                  </a:lnTo>
                  <a:lnTo>
                    <a:pt x="3" y="17"/>
                  </a:lnTo>
                  <a:lnTo>
                    <a:pt x="2" y="21"/>
                  </a:lnTo>
                  <a:lnTo>
                    <a:pt x="1" y="24"/>
                  </a:lnTo>
                  <a:lnTo>
                    <a:pt x="0" y="26"/>
                  </a:lnTo>
                  <a:lnTo>
                    <a:pt x="0" y="24"/>
                  </a:lnTo>
                  <a:lnTo>
                    <a:pt x="0" y="21"/>
                  </a:lnTo>
                  <a:lnTo>
                    <a:pt x="1" y="17"/>
                  </a:lnTo>
                  <a:lnTo>
                    <a:pt x="2" y="13"/>
                  </a:lnTo>
                  <a:lnTo>
                    <a:pt x="2" y="9"/>
                  </a:lnTo>
                  <a:lnTo>
                    <a:pt x="3" y="6"/>
                  </a:lnTo>
                  <a:lnTo>
                    <a:pt x="4" y="3"/>
                  </a:lnTo>
                  <a:lnTo>
                    <a:pt x="5" y="1"/>
                  </a:lnTo>
                  <a:lnTo>
                    <a:pt x="5"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2" name="Freeform 311"/>
            <p:cNvSpPr>
              <a:spLocks noChangeAspect="1"/>
            </p:cNvSpPr>
            <p:nvPr/>
          </p:nvSpPr>
          <p:spPr bwMode="auto">
            <a:xfrm rot="1144696" flipV="1">
              <a:off x="1282" y="1420"/>
              <a:ext cx="3" cy="10"/>
            </a:xfrm>
            <a:custGeom>
              <a:avLst/>
              <a:gdLst>
                <a:gd name="T0" fmla="*/ 1 w 5"/>
                <a:gd name="T1" fmla="*/ 0 h 18"/>
                <a:gd name="T2" fmla="*/ 1 w 5"/>
                <a:gd name="T3" fmla="*/ 1 h 18"/>
                <a:gd name="T4" fmla="*/ 1 w 5"/>
                <a:gd name="T5" fmla="*/ 1 h 18"/>
                <a:gd name="T6" fmla="*/ 1 w 5"/>
                <a:gd name="T7" fmla="*/ 1 h 18"/>
                <a:gd name="T8" fmla="*/ 1 w 5"/>
                <a:gd name="T9" fmla="*/ 1 h 18"/>
                <a:gd name="T10" fmla="*/ 1 w 5"/>
                <a:gd name="T11" fmla="*/ 1 h 18"/>
                <a:gd name="T12" fmla="*/ 1 w 5"/>
                <a:gd name="T13" fmla="*/ 1 h 18"/>
                <a:gd name="T14" fmla="*/ 1 w 5"/>
                <a:gd name="T15" fmla="*/ 1 h 18"/>
                <a:gd name="T16" fmla="*/ 0 w 5"/>
                <a:gd name="T17" fmla="*/ 1 h 18"/>
                <a:gd name="T18" fmla="*/ 0 w 5"/>
                <a:gd name="T19" fmla="*/ 1 h 18"/>
                <a:gd name="T20" fmla="*/ 0 w 5"/>
                <a:gd name="T21" fmla="*/ 1 h 18"/>
                <a:gd name="T22" fmla="*/ 0 w 5"/>
                <a:gd name="T23" fmla="*/ 1 h 18"/>
                <a:gd name="T24" fmla="*/ 0 w 5"/>
                <a:gd name="T25" fmla="*/ 1 h 18"/>
                <a:gd name="T26" fmla="*/ 0 w 5"/>
                <a:gd name="T27" fmla="*/ 1 h 18"/>
                <a:gd name="T28" fmla="*/ 1 w 5"/>
                <a:gd name="T29" fmla="*/ 1 h 18"/>
                <a:gd name="T30" fmla="*/ 1 w 5"/>
                <a:gd name="T31" fmla="*/ 1 h 18"/>
                <a:gd name="T32" fmla="*/ 1 w 5"/>
                <a:gd name="T33" fmla="*/ 1 h 18"/>
                <a:gd name="T34" fmla="*/ 1 w 5"/>
                <a:gd name="T35" fmla="*/ 1 h 18"/>
                <a:gd name="T36" fmla="*/ 1 w 5"/>
                <a:gd name="T37" fmla="*/ 1 h 18"/>
                <a:gd name="T38" fmla="*/ 1 w 5"/>
                <a:gd name="T39" fmla="*/ 1 h 18"/>
                <a:gd name="T40" fmla="*/ 1 w 5"/>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18">
                  <a:moveTo>
                    <a:pt x="5" y="0"/>
                  </a:moveTo>
                  <a:lnTo>
                    <a:pt x="5" y="1"/>
                  </a:lnTo>
                  <a:lnTo>
                    <a:pt x="5" y="2"/>
                  </a:lnTo>
                  <a:lnTo>
                    <a:pt x="4" y="4"/>
                  </a:lnTo>
                  <a:lnTo>
                    <a:pt x="4" y="7"/>
                  </a:lnTo>
                  <a:lnTo>
                    <a:pt x="3" y="9"/>
                  </a:lnTo>
                  <a:lnTo>
                    <a:pt x="2" y="12"/>
                  </a:lnTo>
                  <a:lnTo>
                    <a:pt x="1" y="15"/>
                  </a:lnTo>
                  <a:lnTo>
                    <a:pt x="0" y="17"/>
                  </a:lnTo>
                  <a:lnTo>
                    <a:pt x="0" y="18"/>
                  </a:lnTo>
                  <a:lnTo>
                    <a:pt x="0" y="17"/>
                  </a:lnTo>
                  <a:lnTo>
                    <a:pt x="0" y="15"/>
                  </a:lnTo>
                  <a:lnTo>
                    <a:pt x="1" y="12"/>
                  </a:lnTo>
                  <a:lnTo>
                    <a:pt x="2" y="9"/>
                  </a:lnTo>
                  <a:lnTo>
                    <a:pt x="3" y="6"/>
                  </a:lnTo>
                  <a:lnTo>
                    <a:pt x="3" y="4"/>
                  </a:lnTo>
                  <a:lnTo>
                    <a:pt x="4" y="2"/>
                  </a:lnTo>
                  <a:lnTo>
                    <a:pt x="5" y="1"/>
                  </a:lnTo>
                  <a:lnTo>
                    <a:pt x="5"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3" name="Freeform 312"/>
            <p:cNvSpPr>
              <a:spLocks noChangeAspect="1"/>
            </p:cNvSpPr>
            <p:nvPr/>
          </p:nvSpPr>
          <p:spPr bwMode="auto">
            <a:xfrm rot="1144696" flipV="1">
              <a:off x="1284" y="1417"/>
              <a:ext cx="1" cy="4"/>
            </a:xfrm>
            <a:custGeom>
              <a:avLst/>
              <a:gdLst>
                <a:gd name="T0" fmla="*/ 1 w 2"/>
                <a:gd name="T1" fmla="*/ 0 h 7"/>
                <a:gd name="T2" fmla="*/ 1 w 2"/>
                <a:gd name="T3" fmla="*/ 0 h 7"/>
                <a:gd name="T4" fmla="*/ 1 w 2"/>
                <a:gd name="T5" fmla="*/ 1 h 7"/>
                <a:gd name="T6" fmla="*/ 1 w 2"/>
                <a:gd name="T7" fmla="*/ 1 h 7"/>
                <a:gd name="T8" fmla="*/ 1 w 2"/>
                <a:gd name="T9" fmla="*/ 1 h 7"/>
                <a:gd name="T10" fmla="*/ 1 w 2"/>
                <a:gd name="T11" fmla="*/ 1 h 7"/>
                <a:gd name="T12" fmla="*/ 1 w 2"/>
                <a:gd name="T13" fmla="*/ 1 h 7"/>
                <a:gd name="T14" fmla="*/ 1 w 2"/>
                <a:gd name="T15" fmla="*/ 1 h 7"/>
                <a:gd name="T16" fmla="*/ 0 w 2"/>
                <a:gd name="T17" fmla="*/ 1 h 7"/>
                <a:gd name="T18" fmla="*/ 0 w 2"/>
                <a:gd name="T19" fmla="*/ 1 h 7"/>
                <a:gd name="T20" fmla="*/ 0 w 2"/>
                <a:gd name="T21" fmla="*/ 1 h 7"/>
                <a:gd name="T22" fmla="*/ 0 w 2"/>
                <a:gd name="T23" fmla="*/ 1 h 7"/>
                <a:gd name="T24" fmla="*/ 0 w 2"/>
                <a:gd name="T25" fmla="*/ 1 h 7"/>
                <a:gd name="T26" fmla="*/ 0 w 2"/>
                <a:gd name="T27" fmla="*/ 1 h 7"/>
                <a:gd name="T28" fmla="*/ 1 w 2"/>
                <a:gd name="T29" fmla="*/ 1 h 7"/>
                <a:gd name="T30" fmla="*/ 1 w 2"/>
                <a:gd name="T31" fmla="*/ 1 h 7"/>
                <a:gd name="T32" fmla="*/ 1 w 2"/>
                <a:gd name="T33" fmla="*/ 1 h 7"/>
                <a:gd name="T34" fmla="*/ 1 w 2"/>
                <a:gd name="T35" fmla="*/ 1 h 7"/>
                <a:gd name="T36" fmla="*/ 1 w 2"/>
                <a:gd name="T37" fmla="*/ 1 h 7"/>
                <a:gd name="T38" fmla="*/ 1 w 2"/>
                <a:gd name="T39" fmla="*/ 0 h 7"/>
                <a:gd name="T40" fmla="*/ 1 w 2"/>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7">
                  <a:moveTo>
                    <a:pt x="2" y="0"/>
                  </a:moveTo>
                  <a:lnTo>
                    <a:pt x="2" y="0"/>
                  </a:lnTo>
                  <a:lnTo>
                    <a:pt x="2" y="1"/>
                  </a:lnTo>
                  <a:lnTo>
                    <a:pt x="2" y="2"/>
                  </a:lnTo>
                  <a:lnTo>
                    <a:pt x="2" y="3"/>
                  </a:lnTo>
                  <a:lnTo>
                    <a:pt x="1" y="4"/>
                  </a:lnTo>
                  <a:lnTo>
                    <a:pt x="1" y="5"/>
                  </a:lnTo>
                  <a:lnTo>
                    <a:pt x="1" y="6"/>
                  </a:lnTo>
                  <a:lnTo>
                    <a:pt x="0" y="6"/>
                  </a:lnTo>
                  <a:lnTo>
                    <a:pt x="0" y="7"/>
                  </a:lnTo>
                  <a:lnTo>
                    <a:pt x="0" y="6"/>
                  </a:lnTo>
                  <a:lnTo>
                    <a:pt x="1" y="5"/>
                  </a:lnTo>
                  <a:lnTo>
                    <a:pt x="1" y="4"/>
                  </a:lnTo>
                  <a:lnTo>
                    <a:pt x="1" y="2"/>
                  </a:lnTo>
                  <a:lnTo>
                    <a:pt x="2" y="1"/>
                  </a:lnTo>
                  <a:lnTo>
                    <a:pt x="2"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 name="Freeform 313"/>
            <p:cNvSpPr>
              <a:spLocks noChangeAspect="1"/>
            </p:cNvSpPr>
            <p:nvPr/>
          </p:nvSpPr>
          <p:spPr bwMode="auto">
            <a:xfrm rot="1144696" flipV="1">
              <a:off x="1261" y="1422"/>
              <a:ext cx="54" cy="133"/>
            </a:xfrm>
            <a:custGeom>
              <a:avLst/>
              <a:gdLst>
                <a:gd name="T0" fmla="*/ 3 w 94"/>
                <a:gd name="T1" fmla="*/ 0 h 230"/>
                <a:gd name="T2" fmla="*/ 2 w 94"/>
                <a:gd name="T3" fmla="*/ 2 h 230"/>
                <a:gd name="T4" fmla="*/ 1 w 94"/>
                <a:gd name="T5" fmla="*/ 6 h 230"/>
                <a:gd name="T6" fmla="*/ 1 w 94"/>
                <a:gd name="T7" fmla="*/ 8 h 230"/>
                <a:gd name="T8" fmla="*/ 1 w 94"/>
                <a:gd name="T9" fmla="*/ 8 h 230"/>
                <a:gd name="T10" fmla="*/ 0 w 94"/>
                <a:gd name="T11" fmla="*/ 9 h 2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 h="230">
                  <a:moveTo>
                    <a:pt x="94" y="0"/>
                  </a:moveTo>
                  <a:lnTo>
                    <a:pt x="65" y="62"/>
                  </a:lnTo>
                  <a:lnTo>
                    <a:pt x="29" y="149"/>
                  </a:lnTo>
                  <a:lnTo>
                    <a:pt x="8" y="204"/>
                  </a:lnTo>
                  <a:lnTo>
                    <a:pt x="1" y="226"/>
                  </a:lnTo>
                  <a:lnTo>
                    <a:pt x="0" y="23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5" name="Freeform 314"/>
            <p:cNvSpPr>
              <a:spLocks noChangeAspect="1"/>
            </p:cNvSpPr>
            <p:nvPr/>
          </p:nvSpPr>
          <p:spPr bwMode="auto">
            <a:xfrm rot="1144696" flipV="1">
              <a:off x="1261" y="1422"/>
              <a:ext cx="32" cy="137"/>
            </a:xfrm>
            <a:custGeom>
              <a:avLst/>
              <a:gdLst>
                <a:gd name="T0" fmla="*/ 2 w 55"/>
                <a:gd name="T1" fmla="*/ 0 h 237"/>
                <a:gd name="T2" fmla="*/ 2 w 55"/>
                <a:gd name="T3" fmla="*/ 2 h 237"/>
                <a:gd name="T4" fmla="*/ 1 w 55"/>
                <a:gd name="T5" fmla="*/ 5 h 237"/>
                <a:gd name="T6" fmla="*/ 1 w 55"/>
                <a:gd name="T7" fmla="*/ 7 h 237"/>
                <a:gd name="T8" fmla="*/ 1 w 55"/>
                <a:gd name="T9" fmla="*/ 8 h 237"/>
                <a:gd name="T10" fmla="*/ 0 w 55"/>
                <a:gd name="T11" fmla="*/ 9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37">
                  <a:moveTo>
                    <a:pt x="55" y="0"/>
                  </a:moveTo>
                  <a:lnTo>
                    <a:pt x="45" y="46"/>
                  </a:lnTo>
                  <a:lnTo>
                    <a:pt x="25" y="133"/>
                  </a:lnTo>
                  <a:lnTo>
                    <a:pt x="11" y="192"/>
                  </a:lnTo>
                  <a:lnTo>
                    <a:pt x="4" y="222"/>
                  </a:lnTo>
                  <a:lnTo>
                    <a:pt x="0" y="237"/>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6" name="Freeform 315"/>
            <p:cNvSpPr>
              <a:spLocks noChangeAspect="1"/>
            </p:cNvSpPr>
            <p:nvPr/>
          </p:nvSpPr>
          <p:spPr bwMode="auto">
            <a:xfrm rot="1144696" flipV="1">
              <a:off x="1283" y="1573"/>
              <a:ext cx="16" cy="17"/>
            </a:xfrm>
            <a:custGeom>
              <a:avLst/>
              <a:gdLst>
                <a:gd name="T0" fmla="*/ 0 w 28"/>
                <a:gd name="T1" fmla="*/ 0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1 w 28"/>
                <a:gd name="T15" fmla="*/ 1 h 30"/>
                <a:gd name="T16" fmla="*/ 1 w 28"/>
                <a:gd name="T17" fmla="*/ 1 h 30"/>
                <a:gd name="T18" fmla="*/ 1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1 h 30"/>
                <a:gd name="T32" fmla="*/ 1 w 28"/>
                <a:gd name="T33" fmla="*/ 1 h 30"/>
                <a:gd name="T34" fmla="*/ 1 w 28"/>
                <a:gd name="T35" fmla="*/ 1 h 30"/>
                <a:gd name="T36" fmla="*/ 1 w 28"/>
                <a:gd name="T37" fmla="*/ 1 h 30"/>
                <a:gd name="T38" fmla="*/ 0 w 28"/>
                <a:gd name="T39" fmla="*/ 1 h 30"/>
                <a:gd name="T40" fmla="*/ 0 w 28"/>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 h="30">
                  <a:moveTo>
                    <a:pt x="0" y="0"/>
                  </a:moveTo>
                  <a:lnTo>
                    <a:pt x="1" y="1"/>
                  </a:lnTo>
                  <a:lnTo>
                    <a:pt x="3" y="2"/>
                  </a:lnTo>
                  <a:lnTo>
                    <a:pt x="8" y="5"/>
                  </a:lnTo>
                  <a:lnTo>
                    <a:pt x="13" y="7"/>
                  </a:lnTo>
                  <a:lnTo>
                    <a:pt x="18" y="11"/>
                  </a:lnTo>
                  <a:lnTo>
                    <a:pt x="22" y="16"/>
                  </a:lnTo>
                  <a:lnTo>
                    <a:pt x="25" y="20"/>
                  </a:lnTo>
                  <a:lnTo>
                    <a:pt x="27" y="24"/>
                  </a:lnTo>
                  <a:lnTo>
                    <a:pt x="28" y="27"/>
                  </a:lnTo>
                  <a:lnTo>
                    <a:pt x="28" y="29"/>
                  </a:lnTo>
                  <a:lnTo>
                    <a:pt x="26" y="30"/>
                  </a:lnTo>
                  <a:lnTo>
                    <a:pt x="23" y="29"/>
                  </a:lnTo>
                  <a:lnTo>
                    <a:pt x="18" y="28"/>
                  </a:lnTo>
                  <a:lnTo>
                    <a:pt x="13" y="25"/>
                  </a:lnTo>
                  <a:lnTo>
                    <a:pt x="9" y="21"/>
                  </a:lnTo>
                  <a:lnTo>
                    <a:pt x="5" y="15"/>
                  </a:lnTo>
                  <a:lnTo>
                    <a:pt x="3" y="10"/>
                  </a:lnTo>
                  <a:lnTo>
                    <a:pt x="1" y="5"/>
                  </a:lnTo>
                  <a:lnTo>
                    <a:pt x="0"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7" name="Freeform 316"/>
            <p:cNvSpPr>
              <a:spLocks noChangeAspect="1"/>
            </p:cNvSpPr>
            <p:nvPr/>
          </p:nvSpPr>
          <p:spPr bwMode="auto">
            <a:xfrm rot="1144696" flipV="1">
              <a:off x="1298" y="1557"/>
              <a:ext cx="11" cy="26"/>
            </a:xfrm>
            <a:custGeom>
              <a:avLst/>
              <a:gdLst>
                <a:gd name="T0" fmla="*/ 0 w 20"/>
                <a:gd name="T1" fmla="*/ 0 h 45"/>
                <a:gd name="T2" fmla="*/ 1 w 20"/>
                <a:gd name="T3" fmla="*/ 1 h 45"/>
                <a:gd name="T4" fmla="*/ 1 w 20"/>
                <a:gd name="T5" fmla="*/ 1 h 45"/>
                <a:gd name="T6" fmla="*/ 1 w 20"/>
                <a:gd name="T7" fmla="*/ 1 h 45"/>
                <a:gd name="T8" fmla="*/ 1 w 20"/>
                <a:gd name="T9" fmla="*/ 1 h 45"/>
                <a:gd name="T10" fmla="*/ 1 w 20"/>
                <a:gd name="T11" fmla="*/ 1 h 45"/>
                <a:gd name="T12" fmla="*/ 1 w 20"/>
                <a:gd name="T13" fmla="*/ 1 h 45"/>
                <a:gd name="T14" fmla="*/ 1 w 20"/>
                <a:gd name="T15" fmla="*/ 1 h 45"/>
                <a:gd name="T16" fmla="*/ 1 w 20"/>
                <a:gd name="T17" fmla="*/ 2 h 45"/>
                <a:gd name="T18" fmla="*/ 1 w 20"/>
                <a:gd name="T19" fmla="*/ 2 h 45"/>
                <a:gd name="T20" fmla="*/ 1 w 20"/>
                <a:gd name="T21" fmla="*/ 2 h 45"/>
                <a:gd name="T22" fmla="*/ 1 w 20"/>
                <a:gd name="T23" fmla="*/ 2 h 45"/>
                <a:gd name="T24" fmla="*/ 1 w 20"/>
                <a:gd name="T25" fmla="*/ 2 h 45"/>
                <a:gd name="T26" fmla="*/ 1 w 20"/>
                <a:gd name="T27" fmla="*/ 2 h 45"/>
                <a:gd name="T28" fmla="*/ 1 w 20"/>
                <a:gd name="T29" fmla="*/ 1 h 45"/>
                <a:gd name="T30" fmla="*/ 1 w 20"/>
                <a:gd name="T31" fmla="*/ 1 h 45"/>
                <a:gd name="T32" fmla="*/ 1 w 20"/>
                <a:gd name="T33" fmla="*/ 1 h 45"/>
                <a:gd name="T34" fmla="*/ 1 w 20"/>
                <a:gd name="T35" fmla="*/ 1 h 45"/>
                <a:gd name="T36" fmla="*/ 1 w 20"/>
                <a:gd name="T37" fmla="*/ 1 h 45"/>
                <a:gd name="T38" fmla="*/ 0 w 20"/>
                <a:gd name="T39" fmla="*/ 1 h 45"/>
                <a:gd name="T40" fmla="*/ 0 w 20"/>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45">
                  <a:moveTo>
                    <a:pt x="0" y="0"/>
                  </a:moveTo>
                  <a:lnTo>
                    <a:pt x="1" y="1"/>
                  </a:lnTo>
                  <a:lnTo>
                    <a:pt x="3" y="4"/>
                  </a:lnTo>
                  <a:lnTo>
                    <a:pt x="7" y="8"/>
                  </a:lnTo>
                  <a:lnTo>
                    <a:pt x="11" y="14"/>
                  </a:lnTo>
                  <a:lnTo>
                    <a:pt x="14" y="21"/>
                  </a:lnTo>
                  <a:lnTo>
                    <a:pt x="17" y="28"/>
                  </a:lnTo>
                  <a:lnTo>
                    <a:pt x="19" y="34"/>
                  </a:lnTo>
                  <a:lnTo>
                    <a:pt x="20" y="40"/>
                  </a:lnTo>
                  <a:lnTo>
                    <a:pt x="20" y="44"/>
                  </a:lnTo>
                  <a:lnTo>
                    <a:pt x="20" y="45"/>
                  </a:lnTo>
                  <a:lnTo>
                    <a:pt x="19" y="45"/>
                  </a:lnTo>
                  <a:lnTo>
                    <a:pt x="16" y="42"/>
                  </a:lnTo>
                  <a:lnTo>
                    <a:pt x="13" y="38"/>
                  </a:lnTo>
                  <a:lnTo>
                    <a:pt x="9" y="32"/>
                  </a:lnTo>
                  <a:lnTo>
                    <a:pt x="6" y="25"/>
                  </a:lnTo>
                  <a:lnTo>
                    <a:pt x="3" y="18"/>
                  </a:lnTo>
                  <a:lnTo>
                    <a:pt x="2" y="11"/>
                  </a:lnTo>
                  <a:lnTo>
                    <a:pt x="1" y="5"/>
                  </a:lnTo>
                  <a:lnTo>
                    <a:pt x="0" y="2"/>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8" name="Freeform 317"/>
            <p:cNvSpPr>
              <a:spLocks noChangeAspect="1"/>
            </p:cNvSpPr>
            <p:nvPr/>
          </p:nvSpPr>
          <p:spPr bwMode="auto">
            <a:xfrm rot="1144696" flipV="1">
              <a:off x="1325" y="1539"/>
              <a:ext cx="3" cy="29"/>
            </a:xfrm>
            <a:custGeom>
              <a:avLst/>
              <a:gdLst>
                <a:gd name="T0" fmla="*/ 0 w 5"/>
                <a:gd name="T1" fmla="*/ 0 h 51"/>
                <a:gd name="T2" fmla="*/ 0 w 5"/>
                <a:gd name="T3" fmla="*/ 1 h 51"/>
                <a:gd name="T4" fmla="*/ 1 w 5"/>
                <a:gd name="T5" fmla="*/ 1 h 51"/>
                <a:gd name="T6" fmla="*/ 1 w 5"/>
                <a:gd name="T7" fmla="*/ 1 h 51"/>
                <a:gd name="T8" fmla="*/ 1 w 5"/>
                <a:gd name="T9" fmla="*/ 1 h 51"/>
                <a:gd name="T10" fmla="*/ 1 w 5"/>
                <a:gd name="T11" fmla="*/ 1 h 51"/>
                <a:gd name="T12" fmla="*/ 1 w 5"/>
                <a:gd name="T13" fmla="*/ 1 h 51"/>
                <a:gd name="T14" fmla="*/ 1 w 5"/>
                <a:gd name="T15" fmla="*/ 1 h 51"/>
                <a:gd name="T16" fmla="*/ 1 w 5"/>
                <a:gd name="T17" fmla="*/ 2 h 51"/>
                <a:gd name="T18" fmla="*/ 1 w 5"/>
                <a:gd name="T19" fmla="*/ 2 h 51"/>
                <a:gd name="T20" fmla="*/ 1 w 5"/>
                <a:gd name="T21" fmla="*/ 2 h 51"/>
                <a:gd name="T22" fmla="*/ 1 w 5"/>
                <a:gd name="T23" fmla="*/ 2 h 51"/>
                <a:gd name="T24" fmla="*/ 1 w 5"/>
                <a:gd name="T25" fmla="*/ 2 h 51"/>
                <a:gd name="T26" fmla="*/ 1 w 5"/>
                <a:gd name="T27" fmla="*/ 1 h 51"/>
                <a:gd name="T28" fmla="*/ 1 w 5"/>
                <a:gd name="T29" fmla="*/ 1 h 51"/>
                <a:gd name="T30" fmla="*/ 0 w 5"/>
                <a:gd name="T31" fmla="*/ 1 h 51"/>
                <a:gd name="T32" fmla="*/ 0 w 5"/>
                <a:gd name="T33" fmla="*/ 1 h 51"/>
                <a:gd name="T34" fmla="*/ 0 w 5"/>
                <a:gd name="T35" fmla="*/ 1 h 51"/>
                <a:gd name="T36" fmla="*/ 0 w 5"/>
                <a:gd name="T37" fmla="*/ 1 h 51"/>
                <a:gd name="T38" fmla="*/ 0 w 5"/>
                <a:gd name="T39" fmla="*/ 1 h 51"/>
                <a:gd name="T40" fmla="*/ 0 w 5"/>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51">
                  <a:moveTo>
                    <a:pt x="0" y="0"/>
                  </a:moveTo>
                  <a:lnTo>
                    <a:pt x="0" y="1"/>
                  </a:lnTo>
                  <a:lnTo>
                    <a:pt x="1" y="4"/>
                  </a:lnTo>
                  <a:lnTo>
                    <a:pt x="2" y="10"/>
                  </a:lnTo>
                  <a:lnTo>
                    <a:pt x="3" y="17"/>
                  </a:lnTo>
                  <a:lnTo>
                    <a:pt x="4" y="25"/>
                  </a:lnTo>
                  <a:lnTo>
                    <a:pt x="4" y="33"/>
                  </a:lnTo>
                  <a:lnTo>
                    <a:pt x="5" y="40"/>
                  </a:lnTo>
                  <a:lnTo>
                    <a:pt x="5" y="46"/>
                  </a:lnTo>
                  <a:lnTo>
                    <a:pt x="4" y="49"/>
                  </a:lnTo>
                  <a:lnTo>
                    <a:pt x="4" y="51"/>
                  </a:lnTo>
                  <a:lnTo>
                    <a:pt x="4" y="50"/>
                  </a:lnTo>
                  <a:lnTo>
                    <a:pt x="3" y="46"/>
                  </a:lnTo>
                  <a:lnTo>
                    <a:pt x="2" y="40"/>
                  </a:lnTo>
                  <a:lnTo>
                    <a:pt x="1" y="33"/>
                  </a:lnTo>
                  <a:lnTo>
                    <a:pt x="0" y="26"/>
                  </a:lnTo>
                  <a:lnTo>
                    <a:pt x="0" y="18"/>
                  </a:lnTo>
                  <a:lnTo>
                    <a:pt x="0" y="10"/>
                  </a:lnTo>
                  <a:lnTo>
                    <a:pt x="0" y="5"/>
                  </a:lnTo>
                  <a:lnTo>
                    <a:pt x="0"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9" name="Freeform 318"/>
            <p:cNvSpPr>
              <a:spLocks noChangeAspect="1"/>
            </p:cNvSpPr>
            <p:nvPr/>
          </p:nvSpPr>
          <p:spPr bwMode="auto">
            <a:xfrm rot="1144696" flipV="1">
              <a:off x="1341" y="1531"/>
              <a:ext cx="2" cy="28"/>
            </a:xfrm>
            <a:custGeom>
              <a:avLst/>
              <a:gdLst>
                <a:gd name="T0" fmla="*/ 1 w 3"/>
                <a:gd name="T1" fmla="*/ 0 h 48"/>
                <a:gd name="T2" fmla="*/ 1 w 3"/>
                <a:gd name="T3" fmla="*/ 1 h 48"/>
                <a:gd name="T4" fmla="*/ 1 w 3"/>
                <a:gd name="T5" fmla="*/ 1 h 48"/>
                <a:gd name="T6" fmla="*/ 1 w 3"/>
                <a:gd name="T7" fmla="*/ 1 h 48"/>
                <a:gd name="T8" fmla="*/ 1 w 3"/>
                <a:gd name="T9" fmla="*/ 1 h 48"/>
                <a:gd name="T10" fmla="*/ 1 w 3"/>
                <a:gd name="T11" fmla="*/ 1 h 48"/>
                <a:gd name="T12" fmla="*/ 1 w 3"/>
                <a:gd name="T13" fmla="*/ 1 h 48"/>
                <a:gd name="T14" fmla="*/ 1 w 3"/>
                <a:gd name="T15" fmla="*/ 2 h 48"/>
                <a:gd name="T16" fmla="*/ 1 w 3"/>
                <a:gd name="T17" fmla="*/ 2 h 48"/>
                <a:gd name="T18" fmla="*/ 0 w 3"/>
                <a:gd name="T19" fmla="*/ 2 h 48"/>
                <a:gd name="T20" fmla="*/ 0 w 3"/>
                <a:gd name="T21" fmla="*/ 2 h 48"/>
                <a:gd name="T22" fmla="*/ 0 w 3"/>
                <a:gd name="T23" fmla="*/ 2 h 48"/>
                <a:gd name="T24" fmla="*/ 0 w 3"/>
                <a:gd name="T25" fmla="*/ 2 h 48"/>
                <a:gd name="T26" fmla="*/ 0 w 3"/>
                <a:gd name="T27" fmla="*/ 2 h 48"/>
                <a:gd name="T28" fmla="*/ 0 w 3"/>
                <a:gd name="T29" fmla="*/ 1 h 48"/>
                <a:gd name="T30" fmla="*/ 1 w 3"/>
                <a:gd name="T31" fmla="*/ 1 h 48"/>
                <a:gd name="T32" fmla="*/ 1 w 3"/>
                <a:gd name="T33" fmla="*/ 1 h 48"/>
                <a:gd name="T34" fmla="*/ 1 w 3"/>
                <a:gd name="T35" fmla="*/ 1 h 48"/>
                <a:gd name="T36" fmla="*/ 1 w 3"/>
                <a:gd name="T37" fmla="*/ 1 h 48"/>
                <a:gd name="T38" fmla="*/ 1 w 3"/>
                <a:gd name="T39" fmla="*/ 1 h 48"/>
                <a:gd name="T40" fmla="*/ 1 w 3"/>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 h="48">
                  <a:moveTo>
                    <a:pt x="3" y="0"/>
                  </a:moveTo>
                  <a:lnTo>
                    <a:pt x="3" y="1"/>
                  </a:lnTo>
                  <a:lnTo>
                    <a:pt x="3" y="5"/>
                  </a:lnTo>
                  <a:lnTo>
                    <a:pt x="3" y="10"/>
                  </a:lnTo>
                  <a:lnTo>
                    <a:pt x="3" y="17"/>
                  </a:lnTo>
                  <a:lnTo>
                    <a:pt x="2" y="24"/>
                  </a:lnTo>
                  <a:lnTo>
                    <a:pt x="2" y="32"/>
                  </a:lnTo>
                  <a:lnTo>
                    <a:pt x="1" y="38"/>
                  </a:lnTo>
                  <a:lnTo>
                    <a:pt x="1" y="44"/>
                  </a:lnTo>
                  <a:lnTo>
                    <a:pt x="0" y="47"/>
                  </a:lnTo>
                  <a:lnTo>
                    <a:pt x="0" y="48"/>
                  </a:lnTo>
                  <a:lnTo>
                    <a:pt x="0" y="47"/>
                  </a:lnTo>
                  <a:lnTo>
                    <a:pt x="0" y="44"/>
                  </a:lnTo>
                  <a:lnTo>
                    <a:pt x="0" y="38"/>
                  </a:lnTo>
                  <a:lnTo>
                    <a:pt x="0" y="32"/>
                  </a:lnTo>
                  <a:lnTo>
                    <a:pt x="1" y="24"/>
                  </a:lnTo>
                  <a:lnTo>
                    <a:pt x="1" y="17"/>
                  </a:lnTo>
                  <a:lnTo>
                    <a:pt x="2" y="10"/>
                  </a:lnTo>
                  <a:lnTo>
                    <a:pt x="2" y="5"/>
                  </a:lnTo>
                  <a:lnTo>
                    <a:pt x="3" y="1"/>
                  </a:lnTo>
                  <a:lnTo>
                    <a:pt x="3"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0" name="Freeform 319"/>
            <p:cNvSpPr>
              <a:spLocks noChangeAspect="1"/>
            </p:cNvSpPr>
            <p:nvPr/>
          </p:nvSpPr>
          <p:spPr bwMode="auto">
            <a:xfrm rot="1144696" flipV="1">
              <a:off x="1347" y="1533"/>
              <a:ext cx="3" cy="21"/>
            </a:xfrm>
            <a:custGeom>
              <a:avLst/>
              <a:gdLst>
                <a:gd name="T0" fmla="*/ 2 w 4"/>
                <a:gd name="T1" fmla="*/ 0 h 35"/>
                <a:gd name="T2" fmla="*/ 2 w 4"/>
                <a:gd name="T3" fmla="*/ 1 h 35"/>
                <a:gd name="T4" fmla="*/ 2 w 4"/>
                <a:gd name="T5" fmla="*/ 1 h 35"/>
                <a:gd name="T6" fmla="*/ 2 w 4"/>
                <a:gd name="T7" fmla="*/ 1 h 35"/>
                <a:gd name="T8" fmla="*/ 2 w 4"/>
                <a:gd name="T9" fmla="*/ 1 h 35"/>
                <a:gd name="T10" fmla="*/ 2 w 4"/>
                <a:gd name="T11" fmla="*/ 1 h 35"/>
                <a:gd name="T12" fmla="*/ 2 w 4"/>
                <a:gd name="T13" fmla="*/ 1 h 35"/>
                <a:gd name="T14" fmla="*/ 1 w 4"/>
                <a:gd name="T15" fmla="*/ 1 h 35"/>
                <a:gd name="T16" fmla="*/ 1 w 4"/>
                <a:gd name="T17" fmla="*/ 1 h 35"/>
                <a:gd name="T18" fmla="*/ 0 w 4"/>
                <a:gd name="T19" fmla="*/ 1 h 35"/>
                <a:gd name="T20" fmla="*/ 0 w 4"/>
                <a:gd name="T21" fmla="*/ 2 h 35"/>
                <a:gd name="T22" fmla="*/ 0 w 4"/>
                <a:gd name="T23" fmla="*/ 1 h 35"/>
                <a:gd name="T24" fmla="*/ 0 w 4"/>
                <a:gd name="T25" fmla="*/ 1 h 35"/>
                <a:gd name="T26" fmla="*/ 0 w 4"/>
                <a:gd name="T27" fmla="*/ 1 h 35"/>
                <a:gd name="T28" fmla="*/ 1 w 4"/>
                <a:gd name="T29" fmla="*/ 1 h 35"/>
                <a:gd name="T30" fmla="*/ 1 w 4"/>
                <a:gd name="T31" fmla="*/ 1 h 35"/>
                <a:gd name="T32" fmla="*/ 2 w 4"/>
                <a:gd name="T33" fmla="*/ 1 h 35"/>
                <a:gd name="T34" fmla="*/ 2 w 4"/>
                <a:gd name="T35" fmla="*/ 1 h 35"/>
                <a:gd name="T36" fmla="*/ 2 w 4"/>
                <a:gd name="T37" fmla="*/ 1 h 35"/>
                <a:gd name="T38" fmla="*/ 2 w 4"/>
                <a:gd name="T39" fmla="*/ 1 h 35"/>
                <a:gd name="T40" fmla="*/ 2 w 4"/>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 h="35">
                  <a:moveTo>
                    <a:pt x="4" y="0"/>
                  </a:moveTo>
                  <a:lnTo>
                    <a:pt x="4" y="1"/>
                  </a:lnTo>
                  <a:lnTo>
                    <a:pt x="4" y="3"/>
                  </a:lnTo>
                  <a:lnTo>
                    <a:pt x="3" y="7"/>
                  </a:lnTo>
                  <a:lnTo>
                    <a:pt x="3" y="12"/>
                  </a:lnTo>
                  <a:lnTo>
                    <a:pt x="3" y="17"/>
                  </a:lnTo>
                  <a:lnTo>
                    <a:pt x="2" y="22"/>
                  </a:lnTo>
                  <a:lnTo>
                    <a:pt x="1" y="27"/>
                  </a:lnTo>
                  <a:lnTo>
                    <a:pt x="1" y="31"/>
                  </a:lnTo>
                  <a:lnTo>
                    <a:pt x="0" y="34"/>
                  </a:lnTo>
                  <a:lnTo>
                    <a:pt x="0" y="35"/>
                  </a:lnTo>
                  <a:lnTo>
                    <a:pt x="0" y="34"/>
                  </a:lnTo>
                  <a:lnTo>
                    <a:pt x="0" y="31"/>
                  </a:lnTo>
                  <a:lnTo>
                    <a:pt x="0" y="27"/>
                  </a:lnTo>
                  <a:lnTo>
                    <a:pt x="1" y="23"/>
                  </a:lnTo>
                  <a:lnTo>
                    <a:pt x="1" y="17"/>
                  </a:lnTo>
                  <a:lnTo>
                    <a:pt x="2" y="12"/>
                  </a:lnTo>
                  <a:lnTo>
                    <a:pt x="3" y="7"/>
                  </a:lnTo>
                  <a:lnTo>
                    <a:pt x="3" y="3"/>
                  </a:lnTo>
                  <a:lnTo>
                    <a:pt x="4" y="1"/>
                  </a:lnTo>
                  <a:lnTo>
                    <a:pt x="4"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1" name="Freeform 320"/>
            <p:cNvSpPr>
              <a:spLocks noChangeAspect="1"/>
            </p:cNvSpPr>
            <p:nvPr/>
          </p:nvSpPr>
          <p:spPr bwMode="auto">
            <a:xfrm rot="1144696" flipV="1">
              <a:off x="1351" y="1544"/>
              <a:ext cx="1" cy="7"/>
            </a:xfrm>
            <a:custGeom>
              <a:avLst/>
              <a:gdLst>
                <a:gd name="T0" fmla="*/ 1 w 2"/>
                <a:gd name="T1" fmla="*/ 0 h 13"/>
                <a:gd name="T2" fmla="*/ 1 w 2"/>
                <a:gd name="T3" fmla="*/ 0 h 13"/>
                <a:gd name="T4" fmla="*/ 1 w 2"/>
                <a:gd name="T5" fmla="*/ 1 h 13"/>
                <a:gd name="T6" fmla="*/ 1 w 2"/>
                <a:gd name="T7" fmla="*/ 1 h 13"/>
                <a:gd name="T8" fmla="*/ 1 w 2"/>
                <a:gd name="T9" fmla="*/ 1 h 13"/>
                <a:gd name="T10" fmla="*/ 1 w 2"/>
                <a:gd name="T11" fmla="*/ 1 h 13"/>
                <a:gd name="T12" fmla="*/ 1 w 2"/>
                <a:gd name="T13" fmla="*/ 1 h 13"/>
                <a:gd name="T14" fmla="*/ 1 w 2"/>
                <a:gd name="T15" fmla="*/ 1 h 13"/>
                <a:gd name="T16" fmla="*/ 0 w 2"/>
                <a:gd name="T17" fmla="*/ 1 h 13"/>
                <a:gd name="T18" fmla="*/ 0 w 2"/>
                <a:gd name="T19" fmla="*/ 1 h 13"/>
                <a:gd name="T20" fmla="*/ 0 w 2"/>
                <a:gd name="T21" fmla="*/ 1 h 13"/>
                <a:gd name="T22" fmla="*/ 0 w 2"/>
                <a:gd name="T23" fmla="*/ 1 h 13"/>
                <a:gd name="T24" fmla="*/ 0 w 2"/>
                <a:gd name="T25" fmla="*/ 1 h 13"/>
                <a:gd name="T26" fmla="*/ 0 w 2"/>
                <a:gd name="T27" fmla="*/ 1 h 13"/>
                <a:gd name="T28" fmla="*/ 1 w 2"/>
                <a:gd name="T29" fmla="*/ 1 h 13"/>
                <a:gd name="T30" fmla="*/ 1 w 2"/>
                <a:gd name="T31" fmla="*/ 1 h 13"/>
                <a:gd name="T32" fmla="*/ 1 w 2"/>
                <a:gd name="T33" fmla="*/ 1 h 13"/>
                <a:gd name="T34" fmla="*/ 1 w 2"/>
                <a:gd name="T35" fmla="*/ 1 h 13"/>
                <a:gd name="T36" fmla="*/ 1 w 2"/>
                <a:gd name="T37" fmla="*/ 1 h 13"/>
                <a:gd name="T38" fmla="*/ 1 w 2"/>
                <a:gd name="T39" fmla="*/ 0 h 13"/>
                <a:gd name="T40" fmla="*/ 1 w 2"/>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13">
                  <a:moveTo>
                    <a:pt x="2" y="0"/>
                  </a:moveTo>
                  <a:lnTo>
                    <a:pt x="2" y="0"/>
                  </a:lnTo>
                  <a:lnTo>
                    <a:pt x="2" y="1"/>
                  </a:lnTo>
                  <a:lnTo>
                    <a:pt x="2" y="3"/>
                  </a:lnTo>
                  <a:lnTo>
                    <a:pt x="2" y="5"/>
                  </a:lnTo>
                  <a:lnTo>
                    <a:pt x="1" y="7"/>
                  </a:lnTo>
                  <a:lnTo>
                    <a:pt x="1" y="9"/>
                  </a:lnTo>
                  <a:lnTo>
                    <a:pt x="1" y="11"/>
                  </a:lnTo>
                  <a:lnTo>
                    <a:pt x="0" y="12"/>
                  </a:lnTo>
                  <a:lnTo>
                    <a:pt x="0" y="13"/>
                  </a:lnTo>
                  <a:lnTo>
                    <a:pt x="0" y="12"/>
                  </a:lnTo>
                  <a:lnTo>
                    <a:pt x="0" y="11"/>
                  </a:lnTo>
                  <a:lnTo>
                    <a:pt x="1" y="9"/>
                  </a:lnTo>
                  <a:lnTo>
                    <a:pt x="1" y="7"/>
                  </a:lnTo>
                  <a:lnTo>
                    <a:pt x="1" y="5"/>
                  </a:lnTo>
                  <a:lnTo>
                    <a:pt x="2" y="3"/>
                  </a:lnTo>
                  <a:lnTo>
                    <a:pt x="2" y="1"/>
                  </a:lnTo>
                  <a:lnTo>
                    <a:pt x="2"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2" name="Freeform 321"/>
            <p:cNvSpPr>
              <a:spLocks noChangeAspect="1"/>
            </p:cNvSpPr>
            <p:nvPr/>
          </p:nvSpPr>
          <p:spPr bwMode="auto">
            <a:xfrm rot="1144696" flipV="1">
              <a:off x="1309" y="1527"/>
              <a:ext cx="38" cy="57"/>
            </a:xfrm>
            <a:custGeom>
              <a:avLst/>
              <a:gdLst>
                <a:gd name="T0" fmla="*/ 0 w 65"/>
                <a:gd name="T1" fmla="*/ 0 h 99"/>
                <a:gd name="T2" fmla="*/ 1 w 65"/>
                <a:gd name="T3" fmla="*/ 1 h 99"/>
                <a:gd name="T4" fmla="*/ 1 w 65"/>
                <a:gd name="T5" fmla="*/ 3 h 99"/>
                <a:gd name="T6" fmla="*/ 2 w 65"/>
                <a:gd name="T7" fmla="*/ 3 h 99"/>
                <a:gd name="T8" fmla="*/ 2 w 65"/>
                <a:gd name="T9" fmla="*/ 3 h 99"/>
                <a:gd name="T10" fmla="*/ 3 w 65"/>
                <a:gd name="T11" fmla="*/ 3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99">
                  <a:moveTo>
                    <a:pt x="0" y="0"/>
                  </a:moveTo>
                  <a:lnTo>
                    <a:pt x="10" y="35"/>
                  </a:lnTo>
                  <a:lnTo>
                    <a:pt x="29" y="78"/>
                  </a:lnTo>
                  <a:lnTo>
                    <a:pt x="46" y="99"/>
                  </a:lnTo>
                  <a:lnTo>
                    <a:pt x="57" y="99"/>
                  </a:lnTo>
                  <a:lnTo>
                    <a:pt x="65" y="83"/>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3" name="Freeform 322"/>
            <p:cNvSpPr>
              <a:spLocks noChangeAspect="1"/>
            </p:cNvSpPr>
            <p:nvPr/>
          </p:nvSpPr>
          <p:spPr bwMode="auto">
            <a:xfrm rot="1144696" flipV="1">
              <a:off x="1288" y="1541"/>
              <a:ext cx="55" cy="57"/>
            </a:xfrm>
            <a:custGeom>
              <a:avLst/>
              <a:gdLst>
                <a:gd name="T0" fmla="*/ 0 w 95"/>
                <a:gd name="T1" fmla="*/ 0 h 99"/>
                <a:gd name="T2" fmla="*/ 1 w 95"/>
                <a:gd name="T3" fmla="*/ 1 h 99"/>
                <a:gd name="T4" fmla="*/ 2 w 95"/>
                <a:gd name="T5" fmla="*/ 2 h 99"/>
                <a:gd name="T6" fmla="*/ 3 w 95"/>
                <a:gd name="T7" fmla="*/ 3 h 99"/>
                <a:gd name="T8" fmla="*/ 3 w 95"/>
                <a:gd name="T9" fmla="*/ 3 h 99"/>
                <a:gd name="T10" fmla="*/ 3 w 95"/>
                <a:gd name="T11" fmla="*/ 3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99">
                  <a:moveTo>
                    <a:pt x="0" y="0"/>
                  </a:moveTo>
                  <a:lnTo>
                    <a:pt x="18" y="19"/>
                  </a:lnTo>
                  <a:lnTo>
                    <a:pt x="53" y="56"/>
                  </a:lnTo>
                  <a:lnTo>
                    <a:pt x="77" y="80"/>
                  </a:lnTo>
                  <a:lnTo>
                    <a:pt x="89" y="93"/>
                  </a:lnTo>
                  <a:lnTo>
                    <a:pt x="95" y="99"/>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4" name="Freeform 323"/>
            <p:cNvSpPr>
              <a:spLocks noChangeAspect="1"/>
            </p:cNvSpPr>
            <p:nvPr/>
          </p:nvSpPr>
          <p:spPr bwMode="auto">
            <a:xfrm rot="1144696" flipV="1">
              <a:off x="1285" y="1594"/>
              <a:ext cx="16" cy="23"/>
            </a:xfrm>
            <a:custGeom>
              <a:avLst/>
              <a:gdLst>
                <a:gd name="T0" fmla="*/ 0 w 28"/>
                <a:gd name="T1" fmla="*/ 0 h 41"/>
                <a:gd name="T2" fmla="*/ 1 w 28"/>
                <a:gd name="T3" fmla="*/ 1 h 41"/>
                <a:gd name="T4" fmla="*/ 1 w 28"/>
                <a:gd name="T5" fmla="*/ 1 h 41"/>
                <a:gd name="T6" fmla="*/ 1 w 28"/>
                <a:gd name="T7" fmla="*/ 1 h 41"/>
                <a:gd name="T8" fmla="*/ 1 w 28"/>
                <a:gd name="T9" fmla="*/ 1 h 41"/>
                <a:gd name="T10" fmla="*/ 1 w 28"/>
                <a:gd name="T11" fmla="*/ 1 h 41"/>
                <a:gd name="T12" fmla="*/ 1 w 28"/>
                <a:gd name="T13" fmla="*/ 1 h 41"/>
                <a:gd name="T14" fmla="*/ 1 w 28"/>
                <a:gd name="T15" fmla="*/ 1 h 41"/>
                <a:gd name="T16" fmla="*/ 1 w 28"/>
                <a:gd name="T17" fmla="*/ 1 h 41"/>
                <a:gd name="T18" fmla="*/ 1 w 28"/>
                <a:gd name="T19" fmla="*/ 1 h 41"/>
                <a:gd name="T20" fmla="*/ 1 w 28"/>
                <a:gd name="T21" fmla="*/ 1 h 41"/>
                <a:gd name="T22" fmla="*/ 1 w 28"/>
                <a:gd name="T23" fmla="*/ 1 h 41"/>
                <a:gd name="T24" fmla="*/ 1 w 28"/>
                <a:gd name="T25" fmla="*/ 1 h 41"/>
                <a:gd name="T26" fmla="*/ 1 w 28"/>
                <a:gd name="T27" fmla="*/ 1 h 41"/>
                <a:gd name="T28" fmla="*/ 1 w 28"/>
                <a:gd name="T29" fmla="*/ 1 h 41"/>
                <a:gd name="T30" fmla="*/ 1 w 28"/>
                <a:gd name="T31" fmla="*/ 1 h 41"/>
                <a:gd name="T32" fmla="*/ 1 w 28"/>
                <a:gd name="T33" fmla="*/ 1 h 41"/>
                <a:gd name="T34" fmla="*/ 1 w 28"/>
                <a:gd name="T35" fmla="*/ 1 h 41"/>
                <a:gd name="T36" fmla="*/ 1 w 28"/>
                <a:gd name="T37" fmla="*/ 1 h 41"/>
                <a:gd name="T38" fmla="*/ 1 w 28"/>
                <a:gd name="T39" fmla="*/ 1 h 41"/>
                <a:gd name="T40" fmla="*/ 0 w 28"/>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 h="41">
                  <a:moveTo>
                    <a:pt x="0" y="0"/>
                  </a:moveTo>
                  <a:lnTo>
                    <a:pt x="1" y="1"/>
                  </a:lnTo>
                  <a:lnTo>
                    <a:pt x="4" y="3"/>
                  </a:lnTo>
                  <a:lnTo>
                    <a:pt x="7" y="7"/>
                  </a:lnTo>
                  <a:lnTo>
                    <a:pt x="12" y="11"/>
                  </a:lnTo>
                  <a:lnTo>
                    <a:pt x="16" y="17"/>
                  </a:lnTo>
                  <a:lnTo>
                    <a:pt x="20" y="23"/>
                  </a:lnTo>
                  <a:lnTo>
                    <a:pt x="24" y="30"/>
                  </a:lnTo>
                  <a:lnTo>
                    <a:pt x="26" y="35"/>
                  </a:lnTo>
                  <a:lnTo>
                    <a:pt x="28" y="39"/>
                  </a:lnTo>
                  <a:lnTo>
                    <a:pt x="28" y="41"/>
                  </a:lnTo>
                  <a:lnTo>
                    <a:pt x="27" y="41"/>
                  </a:lnTo>
                  <a:lnTo>
                    <a:pt x="25" y="39"/>
                  </a:lnTo>
                  <a:lnTo>
                    <a:pt x="22" y="36"/>
                  </a:lnTo>
                  <a:lnTo>
                    <a:pt x="17" y="31"/>
                  </a:lnTo>
                  <a:lnTo>
                    <a:pt x="13" y="25"/>
                  </a:lnTo>
                  <a:lnTo>
                    <a:pt x="9" y="18"/>
                  </a:lnTo>
                  <a:lnTo>
                    <a:pt x="5" y="11"/>
                  </a:lnTo>
                  <a:lnTo>
                    <a:pt x="3" y="5"/>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5" name="Freeform 324"/>
            <p:cNvSpPr>
              <a:spLocks noChangeAspect="1"/>
            </p:cNvSpPr>
            <p:nvPr/>
          </p:nvSpPr>
          <p:spPr bwMode="auto">
            <a:xfrm rot="1144696" flipV="1">
              <a:off x="1301" y="1610"/>
              <a:ext cx="18" cy="25"/>
            </a:xfrm>
            <a:custGeom>
              <a:avLst/>
              <a:gdLst>
                <a:gd name="T0" fmla="*/ 0 w 31"/>
                <a:gd name="T1" fmla="*/ 0 h 45"/>
                <a:gd name="T2" fmla="*/ 1 w 31"/>
                <a:gd name="T3" fmla="*/ 1 h 45"/>
                <a:gd name="T4" fmla="*/ 1 w 31"/>
                <a:gd name="T5" fmla="*/ 1 h 45"/>
                <a:gd name="T6" fmla="*/ 1 w 31"/>
                <a:gd name="T7" fmla="*/ 1 h 45"/>
                <a:gd name="T8" fmla="*/ 1 w 31"/>
                <a:gd name="T9" fmla="*/ 1 h 45"/>
                <a:gd name="T10" fmla="*/ 1 w 31"/>
                <a:gd name="T11" fmla="*/ 1 h 45"/>
                <a:gd name="T12" fmla="*/ 1 w 31"/>
                <a:gd name="T13" fmla="*/ 1 h 45"/>
                <a:gd name="T14" fmla="*/ 1 w 31"/>
                <a:gd name="T15" fmla="*/ 1 h 45"/>
                <a:gd name="T16" fmla="*/ 1 w 31"/>
                <a:gd name="T17" fmla="*/ 1 h 45"/>
                <a:gd name="T18" fmla="*/ 1 w 31"/>
                <a:gd name="T19" fmla="*/ 1 h 45"/>
                <a:gd name="T20" fmla="*/ 1 w 31"/>
                <a:gd name="T21" fmla="*/ 1 h 45"/>
                <a:gd name="T22" fmla="*/ 1 w 31"/>
                <a:gd name="T23" fmla="*/ 1 h 45"/>
                <a:gd name="T24" fmla="*/ 1 w 31"/>
                <a:gd name="T25" fmla="*/ 1 h 45"/>
                <a:gd name="T26" fmla="*/ 1 w 31"/>
                <a:gd name="T27" fmla="*/ 1 h 45"/>
                <a:gd name="T28" fmla="*/ 1 w 31"/>
                <a:gd name="T29" fmla="*/ 1 h 45"/>
                <a:gd name="T30" fmla="*/ 1 w 31"/>
                <a:gd name="T31" fmla="*/ 1 h 45"/>
                <a:gd name="T32" fmla="*/ 1 w 31"/>
                <a:gd name="T33" fmla="*/ 1 h 45"/>
                <a:gd name="T34" fmla="*/ 1 w 31"/>
                <a:gd name="T35" fmla="*/ 1 h 45"/>
                <a:gd name="T36" fmla="*/ 1 w 31"/>
                <a:gd name="T37" fmla="*/ 1 h 45"/>
                <a:gd name="T38" fmla="*/ 0 w 31"/>
                <a:gd name="T39" fmla="*/ 1 h 45"/>
                <a:gd name="T40" fmla="*/ 0 w 31"/>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45">
                  <a:moveTo>
                    <a:pt x="0" y="0"/>
                  </a:moveTo>
                  <a:lnTo>
                    <a:pt x="1" y="1"/>
                  </a:lnTo>
                  <a:lnTo>
                    <a:pt x="3" y="4"/>
                  </a:lnTo>
                  <a:lnTo>
                    <a:pt x="8" y="8"/>
                  </a:lnTo>
                  <a:lnTo>
                    <a:pt x="13" y="14"/>
                  </a:lnTo>
                  <a:lnTo>
                    <a:pt x="18" y="20"/>
                  </a:lnTo>
                  <a:lnTo>
                    <a:pt x="23" y="27"/>
                  </a:lnTo>
                  <a:lnTo>
                    <a:pt x="27" y="34"/>
                  </a:lnTo>
                  <a:lnTo>
                    <a:pt x="29" y="40"/>
                  </a:lnTo>
                  <a:lnTo>
                    <a:pt x="31" y="43"/>
                  </a:lnTo>
                  <a:lnTo>
                    <a:pt x="31" y="45"/>
                  </a:lnTo>
                  <a:lnTo>
                    <a:pt x="30" y="44"/>
                  </a:lnTo>
                  <a:lnTo>
                    <a:pt x="27" y="42"/>
                  </a:lnTo>
                  <a:lnTo>
                    <a:pt x="23" y="37"/>
                  </a:lnTo>
                  <a:lnTo>
                    <a:pt x="18" y="31"/>
                  </a:lnTo>
                  <a:lnTo>
                    <a:pt x="13" y="25"/>
                  </a:lnTo>
                  <a:lnTo>
                    <a:pt x="8" y="17"/>
                  </a:lnTo>
                  <a:lnTo>
                    <a:pt x="5" y="11"/>
                  </a:lnTo>
                  <a:lnTo>
                    <a:pt x="2" y="5"/>
                  </a:lnTo>
                  <a:lnTo>
                    <a:pt x="0"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6" name="Freeform 325"/>
            <p:cNvSpPr>
              <a:spLocks noChangeAspect="1"/>
            </p:cNvSpPr>
            <p:nvPr/>
          </p:nvSpPr>
          <p:spPr bwMode="auto">
            <a:xfrm rot="1144696" flipV="1">
              <a:off x="1332" y="1638"/>
              <a:ext cx="13" cy="29"/>
            </a:xfrm>
            <a:custGeom>
              <a:avLst/>
              <a:gdLst>
                <a:gd name="T0" fmla="*/ 0 w 22"/>
                <a:gd name="T1" fmla="*/ 0 h 51"/>
                <a:gd name="T2" fmla="*/ 1 w 22"/>
                <a:gd name="T3" fmla="*/ 1 h 51"/>
                <a:gd name="T4" fmla="*/ 1 w 22"/>
                <a:gd name="T5" fmla="*/ 1 h 51"/>
                <a:gd name="T6" fmla="*/ 1 w 22"/>
                <a:gd name="T7" fmla="*/ 1 h 51"/>
                <a:gd name="T8" fmla="*/ 1 w 22"/>
                <a:gd name="T9" fmla="*/ 1 h 51"/>
                <a:gd name="T10" fmla="*/ 1 w 22"/>
                <a:gd name="T11" fmla="*/ 1 h 51"/>
                <a:gd name="T12" fmla="*/ 1 w 22"/>
                <a:gd name="T13" fmla="*/ 1 h 51"/>
                <a:gd name="T14" fmla="*/ 1 w 22"/>
                <a:gd name="T15" fmla="*/ 1 h 51"/>
                <a:gd name="T16" fmla="*/ 1 w 22"/>
                <a:gd name="T17" fmla="*/ 2 h 51"/>
                <a:gd name="T18" fmla="*/ 1 w 22"/>
                <a:gd name="T19" fmla="*/ 2 h 51"/>
                <a:gd name="T20" fmla="*/ 1 w 22"/>
                <a:gd name="T21" fmla="*/ 2 h 51"/>
                <a:gd name="T22" fmla="*/ 1 w 22"/>
                <a:gd name="T23" fmla="*/ 2 h 51"/>
                <a:gd name="T24" fmla="*/ 1 w 22"/>
                <a:gd name="T25" fmla="*/ 2 h 51"/>
                <a:gd name="T26" fmla="*/ 1 w 22"/>
                <a:gd name="T27" fmla="*/ 1 h 51"/>
                <a:gd name="T28" fmla="*/ 1 w 22"/>
                <a:gd name="T29" fmla="*/ 1 h 51"/>
                <a:gd name="T30" fmla="*/ 1 w 22"/>
                <a:gd name="T31" fmla="*/ 1 h 51"/>
                <a:gd name="T32" fmla="*/ 1 w 22"/>
                <a:gd name="T33" fmla="*/ 1 h 51"/>
                <a:gd name="T34" fmla="*/ 1 w 22"/>
                <a:gd name="T35" fmla="*/ 1 h 51"/>
                <a:gd name="T36" fmla="*/ 1 w 22"/>
                <a:gd name="T37" fmla="*/ 1 h 51"/>
                <a:gd name="T38" fmla="*/ 1 w 22"/>
                <a:gd name="T39" fmla="*/ 1 h 51"/>
                <a:gd name="T40" fmla="*/ 0 w 22"/>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51">
                  <a:moveTo>
                    <a:pt x="0" y="0"/>
                  </a:moveTo>
                  <a:lnTo>
                    <a:pt x="1" y="1"/>
                  </a:lnTo>
                  <a:lnTo>
                    <a:pt x="3" y="5"/>
                  </a:lnTo>
                  <a:lnTo>
                    <a:pt x="5" y="10"/>
                  </a:lnTo>
                  <a:lnTo>
                    <a:pt x="9" y="17"/>
                  </a:lnTo>
                  <a:lnTo>
                    <a:pt x="12" y="25"/>
                  </a:lnTo>
                  <a:lnTo>
                    <a:pt x="15" y="33"/>
                  </a:lnTo>
                  <a:lnTo>
                    <a:pt x="18" y="40"/>
                  </a:lnTo>
                  <a:lnTo>
                    <a:pt x="20" y="46"/>
                  </a:lnTo>
                  <a:lnTo>
                    <a:pt x="21" y="50"/>
                  </a:lnTo>
                  <a:lnTo>
                    <a:pt x="22" y="51"/>
                  </a:lnTo>
                  <a:lnTo>
                    <a:pt x="21" y="50"/>
                  </a:lnTo>
                  <a:lnTo>
                    <a:pt x="19" y="46"/>
                  </a:lnTo>
                  <a:lnTo>
                    <a:pt x="16" y="41"/>
                  </a:lnTo>
                  <a:lnTo>
                    <a:pt x="13" y="34"/>
                  </a:lnTo>
                  <a:lnTo>
                    <a:pt x="10" y="26"/>
                  </a:lnTo>
                  <a:lnTo>
                    <a:pt x="7" y="18"/>
                  </a:lnTo>
                  <a:lnTo>
                    <a:pt x="4" y="11"/>
                  </a:lnTo>
                  <a:lnTo>
                    <a:pt x="2" y="5"/>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7" name="Freeform 326"/>
            <p:cNvSpPr>
              <a:spLocks noChangeAspect="1"/>
            </p:cNvSpPr>
            <p:nvPr/>
          </p:nvSpPr>
          <p:spPr bwMode="auto">
            <a:xfrm rot="1144696" flipV="1">
              <a:off x="1353" y="1661"/>
              <a:ext cx="8" cy="27"/>
            </a:xfrm>
            <a:custGeom>
              <a:avLst/>
              <a:gdLst>
                <a:gd name="T0" fmla="*/ 0 w 14"/>
                <a:gd name="T1" fmla="*/ 0 h 47"/>
                <a:gd name="T2" fmla="*/ 0 w 14"/>
                <a:gd name="T3" fmla="*/ 1 h 47"/>
                <a:gd name="T4" fmla="*/ 1 w 14"/>
                <a:gd name="T5" fmla="*/ 1 h 47"/>
                <a:gd name="T6" fmla="*/ 1 w 14"/>
                <a:gd name="T7" fmla="*/ 1 h 47"/>
                <a:gd name="T8" fmla="*/ 1 w 14"/>
                <a:gd name="T9" fmla="*/ 1 h 47"/>
                <a:gd name="T10" fmla="*/ 1 w 14"/>
                <a:gd name="T11" fmla="*/ 1 h 47"/>
                <a:gd name="T12" fmla="*/ 1 w 14"/>
                <a:gd name="T13" fmla="*/ 1 h 47"/>
                <a:gd name="T14" fmla="*/ 1 w 14"/>
                <a:gd name="T15" fmla="*/ 1 h 47"/>
                <a:gd name="T16" fmla="*/ 1 w 14"/>
                <a:gd name="T17" fmla="*/ 2 h 47"/>
                <a:gd name="T18" fmla="*/ 1 w 14"/>
                <a:gd name="T19" fmla="*/ 2 h 47"/>
                <a:gd name="T20" fmla="*/ 1 w 14"/>
                <a:gd name="T21" fmla="*/ 2 h 47"/>
                <a:gd name="T22" fmla="*/ 1 w 14"/>
                <a:gd name="T23" fmla="*/ 2 h 47"/>
                <a:gd name="T24" fmla="*/ 1 w 14"/>
                <a:gd name="T25" fmla="*/ 2 h 47"/>
                <a:gd name="T26" fmla="*/ 1 w 14"/>
                <a:gd name="T27" fmla="*/ 1 h 47"/>
                <a:gd name="T28" fmla="*/ 1 w 14"/>
                <a:gd name="T29" fmla="*/ 1 h 47"/>
                <a:gd name="T30" fmla="*/ 1 w 14"/>
                <a:gd name="T31" fmla="*/ 1 h 47"/>
                <a:gd name="T32" fmla="*/ 1 w 14"/>
                <a:gd name="T33" fmla="*/ 1 h 47"/>
                <a:gd name="T34" fmla="*/ 1 w 14"/>
                <a:gd name="T35" fmla="*/ 1 h 47"/>
                <a:gd name="T36" fmla="*/ 1 w 14"/>
                <a:gd name="T37" fmla="*/ 1 h 47"/>
                <a:gd name="T38" fmla="*/ 0 w 14"/>
                <a:gd name="T39" fmla="*/ 1 h 47"/>
                <a:gd name="T40" fmla="*/ 0 w 14"/>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 h="47">
                  <a:moveTo>
                    <a:pt x="0" y="0"/>
                  </a:moveTo>
                  <a:lnTo>
                    <a:pt x="0" y="1"/>
                  </a:lnTo>
                  <a:lnTo>
                    <a:pt x="1" y="4"/>
                  </a:lnTo>
                  <a:lnTo>
                    <a:pt x="3" y="10"/>
                  </a:lnTo>
                  <a:lnTo>
                    <a:pt x="5" y="16"/>
                  </a:lnTo>
                  <a:lnTo>
                    <a:pt x="8" y="24"/>
                  </a:lnTo>
                  <a:lnTo>
                    <a:pt x="10" y="31"/>
                  </a:lnTo>
                  <a:lnTo>
                    <a:pt x="12" y="38"/>
                  </a:lnTo>
                  <a:lnTo>
                    <a:pt x="13" y="43"/>
                  </a:lnTo>
                  <a:lnTo>
                    <a:pt x="14" y="46"/>
                  </a:lnTo>
                  <a:lnTo>
                    <a:pt x="14" y="47"/>
                  </a:lnTo>
                  <a:lnTo>
                    <a:pt x="14" y="46"/>
                  </a:lnTo>
                  <a:lnTo>
                    <a:pt x="13" y="43"/>
                  </a:lnTo>
                  <a:lnTo>
                    <a:pt x="11" y="38"/>
                  </a:lnTo>
                  <a:lnTo>
                    <a:pt x="9" y="31"/>
                  </a:lnTo>
                  <a:lnTo>
                    <a:pt x="6" y="24"/>
                  </a:lnTo>
                  <a:lnTo>
                    <a:pt x="4" y="16"/>
                  </a:lnTo>
                  <a:lnTo>
                    <a:pt x="2" y="10"/>
                  </a:lnTo>
                  <a:lnTo>
                    <a:pt x="1" y="4"/>
                  </a:lnTo>
                  <a:lnTo>
                    <a:pt x="0"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8" name="Freeform 327"/>
            <p:cNvSpPr>
              <a:spLocks noChangeAspect="1"/>
            </p:cNvSpPr>
            <p:nvPr/>
          </p:nvSpPr>
          <p:spPr bwMode="auto">
            <a:xfrm rot="1144696" flipV="1">
              <a:off x="1362" y="1678"/>
              <a:ext cx="5" cy="20"/>
            </a:xfrm>
            <a:custGeom>
              <a:avLst/>
              <a:gdLst>
                <a:gd name="T0" fmla="*/ 0 w 9"/>
                <a:gd name="T1" fmla="*/ 0 h 34"/>
                <a:gd name="T2" fmla="*/ 0 w 9"/>
                <a:gd name="T3" fmla="*/ 1 h 34"/>
                <a:gd name="T4" fmla="*/ 1 w 9"/>
                <a:gd name="T5" fmla="*/ 1 h 34"/>
                <a:gd name="T6" fmla="*/ 1 w 9"/>
                <a:gd name="T7" fmla="*/ 1 h 34"/>
                <a:gd name="T8" fmla="*/ 1 w 9"/>
                <a:gd name="T9" fmla="*/ 1 h 34"/>
                <a:gd name="T10" fmla="*/ 1 w 9"/>
                <a:gd name="T11" fmla="*/ 1 h 34"/>
                <a:gd name="T12" fmla="*/ 1 w 9"/>
                <a:gd name="T13" fmla="*/ 1 h 34"/>
                <a:gd name="T14" fmla="*/ 1 w 9"/>
                <a:gd name="T15" fmla="*/ 1 h 34"/>
                <a:gd name="T16" fmla="*/ 1 w 9"/>
                <a:gd name="T17" fmla="*/ 1 h 34"/>
                <a:gd name="T18" fmla="*/ 1 w 9"/>
                <a:gd name="T19" fmla="*/ 1 h 34"/>
                <a:gd name="T20" fmla="*/ 1 w 9"/>
                <a:gd name="T21" fmla="*/ 1 h 34"/>
                <a:gd name="T22" fmla="*/ 1 w 9"/>
                <a:gd name="T23" fmla="*/ 1 h 34"/>
                <a:gd name="T24" fmla="*/ 1 w 9"/>
                <a:gd name="T25" fmla="*/ 1 h 34"/>
                <a:gd name="T26" fmla="*/ 1 w 9"/>
                <a:gd name="T27" fmla="*/ 1 h 34"/>
                <a:gd name="T28" fmla="*/ 1 w 9"/>
                <a:gd name="T29" fmla="*/ 1 h 34"/>
                <a:gd name="T30" fmla="*/ 1 w 9"/>
                <a:gd name="T31" fmla="*/ 1 h 34"/>
                <a:gd name="T32" fmla="*/ 1 w 9"/>
                <a:gd name="T33" fmla="*/ 1 h 34"/>
                <a:gd name="T34" fmla="*/ 1 w 9"/>
                <a:gd name="T35" fmla="*/ 1 h 34"/>
                <a:gd name="T36" fmla="*/ 1 w 9"/>
                <a:gd name="T37" fmla="*/ 1 h 34"/>
                <a:gd name="T38" fmla="*/ 0 w 9"/>
                <a:gd name="T39" fmla="*/ 1 h 34"/>
                <a:gd name="T40" fmla="*/ 0 w 9"/>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 h="34">
                  <a:moveTo>
                    <a:pt x="0" y="0"/>
                  </a:moveTo>
                  <a:lnTo>
                    <a:pt x="0" y="1"/>
                  </a:lnTo>
                  <a:lnTo>
                    <a:pt x="1" y="3"/>
                  </a:lnTo>
                  <a:lnTo>
                    <a:pt x="2" y="7"/>
                  </a:lnTo>
                  <a:lnTo>
                    <a:pt x="4" y="12"/>
                  </a:lnTo>
                  <a:lnTo>
                    <a:pt x="5" y="17"/>
                  </a:lnTo>
                  <a:lnTo>
                    <a:pt x="7" y="22"/>
                  </a:lnTo>
                  <a:lnTo>
                    <a:pt x="8" y="27"/>
                  </a:lnTo>
                  <a:lnTo>
                    <a:pt x="9" y="31"/>
                  </a:lnTo>
                  <a:lnTo>
                    <a:pt x="9" y="33"/>
                  </a:lnTo>
                  <a:lnTo>
                    <a:pt x="9" y="34"/>
                  </a:lnTo>
                  <a:lnTo>
                    <a:pt x="9" y="33"/>
                  </a:lnTo>
                  <a:lnTo>
                    <a:pt x="8" y="31"/>
                  </a:lnTo>
                  <a:lnTo>
                    <a:pt x="7" y="27"/>
                  </a:lnTo>
                  <a:lnTo>
                    <a:pt x="6" y="22"/>
                  </a:lnTo>
                  <a:lnTo>
                    <a:pt x="4" y="17"/>
                  </a:lnTo>
                  <a:lnTo>
                    <a:pt x="3" y="12"/>
                  </a:lnTo>
                  <a:lnTo>
                    <a:pt x="2" y="7"/>
                  </a:lnTo>
                  <a:lnTo>
                    <a:pt x="1" y="3"/>
                  </a:lnTo>
                  <a:lnTo>
                    <a:pt x="0"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9" name="Freeform 328"/>
            <p:cNvSpPr>
              <a:spLocks noChangeAspect="1"/>
            </p:cNvSpPr>
            <p:nvPr/>
          </p:nvSpPr>
          <p:spPr bwMode="auto">
            <a:xfrm rot="1144696" flipV="1">
              <a:off x="1366" y="1695"/>
              <a:ext cx="2" cy="7"/>
            </a:xfrm>
            <a:custGeom>
              <a:avLst/>
              <a:gdLst>
                <a:gd name="T0" fmla="*/ 0 w 3"/>
                <a:gd name="T1" fmla="*/ 0 h 13"/>
                <a:gd name="T2" fmla="*/ 0 w 3"/>
                <a:gd name="T3" fmla="*/ 0 h 13"/>
                <a:gd name="T4" fmla="*/ 0 w 3"/>
                <a:gd name="T5" fmla="*/ 1 h 13"/>
                <a:gd name="T6" fmla="*/ 1 w 3"/>
                <a:gd name="T7" fmla="*/ 1 h 13"/>
                <a:gd name="T8" fmla="*/ 1 w 3"/>
                <a:gd name="T9" fmla="*/ 1 h 13"/>
                <a:gd name="T10" fmla="*/ 1 w 3"/>
                <a:gd name="T11" fmla="*/ 1 h 13"/>
                <a:gd name="T12" fmla="*/ 1 w 3"/>
                <a:gd name="T13" fmla="*/ 1 h 13"/>
                <a:gd name="T14" fmla="*/ 1 w 3"/>
                <a:gd name="T15" fmla="*/ 1 h 13"/>
                <a:gd name="T16" fmla="*/ 1 w 3"/>
                <a:gd name="T17" fmla="*/ 1 h 13"/>
                <a:gd name="T18" fmla="*/ 1 w 3"/>
                <a:gd name="T19" fmla="*/ 1 h 13"/>
                <a:gd name="T20" fmla="*/ 1 w 3"/>
                <a:gd name="T21" fmla="*/ 1 h 13"/>
                <a:gd name="T22" fmla="*/ 1 w 3"/>
                <a:gd name="T23" fmla="*/ 1 h 13"/>
                <a:gd name="T24" fmla="*/ 1 w 3"/>
                <a:gd name="T25" fmla="*/ 1 h 13"/>
                <a:gd name="T26" fmla="*/ 1 w 3"/>
                <a:gd name="T27" fmla="*/ 1 h 13"/>
                <a:gd name="T28" fmla="*/ 1 w 3"/>
                <a:gd name="T29" fmla="*/ 1 h 13"/>
                <a:gd name="T30" fmla="*/ 1 w 3"/>
                <a:gd name="T31" fmla="*/ 1 h 13"/>
                <a:gd name="T32" fmla="*/ 1 w 3"/>
                <a:gd name="T33" fmla="*/ 1 h 13"/>
                <a:gd name="T34" fmla="*/ 0 w 3"/>
                <a:gd name="T35" fmla="*/ 1 h 13"/>
                <a:gd name="T36" fmla="*/ 0 w 3"/>
                <a:gd name="T37" fmla="*/ 1 h 13"/>
                <a:gd name="T38" fmla="*/ 0 w 3"/>
                <a:gd name="T39" fmla="*/ 0 h 13"/>
                <a:gd name="T40" fmla="*/ 0 w 3"/>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 h="13">
                  <a:moveTo>
                    <a:pt x="0" y="0"/>
                  </a:moveTo>
                  <a:lnTo>
                    <a:pt x="0" y="0"/>
                  </a:lnTo>
                  <a:lnTo>
                    <a:pt x="0" y="1"/>
                  </a:lnTo>
                  <a:lnTo>
                    <a:pt x="1" y="2"/>
                  </a:lnTo>
                  <a:lnTo>
                    <a:pt x="1" y="4"/>
                  </a:lnTo>
                  <a:lnTo>
                    <a:pt x="2" y="6"/>
                  </a:lnTo>
                  <a:lnTo>
                    <a:pt x="2" y="8"/>
                  </a:lnTo>
                  <a:lnTo>
                    <a:pt x="3" y="10"/>
                  </a:lnTo>
                  <a:lnTo>
                    <a:pt x="3" y="11"/>
                  </a:lnTo>
                  <a:lnTo>
                    <a:pt x="3" y="12"/>
                  </a:lnTo>
                  <a:lnTo>
                    <a:pt x="3" y="13"/>
                  </a:lnTo>
                  <a:lnTo>
                    <a:pt x="3" y="12"/>
                  </a:lnTo>
                  <a:lnTo>
                    <a:pt x="3" y="11"/>
                  </a:lnTo>
                  <a:lnTo>
                    <a:pt x="2" y="10"/>
                  </a:lnTo>
                  <a:lnTo>
                    <a:pt x="2" y="8"/>
                  </a:lnTo>
                  <a:lnTo>
                    <a:pt x="1" y="6"/>
                  </a:lnTo>
                  <a:lnTo>
                    <a:pt x="1" y="4"/>
                  </a:lnTo>
                  <a:lnTo>
                    <a:pt x="0" y="2"/>
                  </a:lnTo>
                  <a:lnTo>
                    <a:pt x="0"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90" name="Freeform 329"/>
            <p:cNvSpPr>
              <a:spLocks noChangeAspect="1"/>
            </p:cNvSpPr>
            <p:nvPr/>
          </p:nvSpPr>
          <p:spPr bwMode="auto">
            <a:xfrm rot="1144696" flipV="1">
              <a:off x="1290" y="1611"/>
              <a:ext cx="93" cy="72"/>
            </a:xfrm>
            <a:custGeom>
              <a:avLst/>
              <a:gdLst>
                <a:gd name="T0" fmla="*/ 0 w 162"/>
                <a:gd name="T1" fmla="*/ 5 h 125"/>
                <a:gd name="T2" fmla="*/ 1 w 162"/>
                <a:gd name="T3" fmla="*/ 4 h 125"/>
                <a:gd name="T4" fmla="*/ 3 w 162"/>
                <a:gd name="T5" fmla="*/ 3 h 125"/>
                <a:gd name="T6" fmla="*/ 5 w 162"/>
                <a:gd name="T7" fmla="*/ 2 h 125"/>
                <a:gd name="T8" fmla="*/ 6 w 162"/>
                <a:gd name="T9" fmla="*/ 1 h 125"/>
                <a:gd name="T10" fmla="*/ 6 w 162"/>
                <a:gd name="T11" fmla="*/ 0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 h="125">
                  <a:moveTo>
                    <a:pt x="0" y="125"/>
                  </a:moveTo>
                  <a:lnTo>
                    <a:pt x="40" y="110"/>
                  </a:lnTo>
                  <a:lnTo>
                    <a:pt x="99" y="80"/>
                  </a:lnTo>
                  <a:lnTo>
                    <a:pt x="138" y="52"/>
                  </a:lnTo>
                  <a:lnTo>
                    <a:pt x="156" y="27"/>
                  </a:lnTo>
                  <a:lnTo>
                    <a:pt x="162"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91" name="Freeform 330"/>
            <p:cNvSpPr>
              <a:spLocks noChangeAspect="1"/>
            </p:cNvSpPr>
            <p:nvPr/>
          </p:nvSpPr>
          <p:spPr bwMode="auto">
            <a:xfrm rot="1144696" flipV="1">
              <a:off x="1270" y="1630"/>
              <a:ext cx="107" cy="56"/>
            </a:xfrm>
            <a:custGeom>
              <a:avLst/>
              <a:gdLst>
                <a:gd name="T0" fmla="*/ 0 w 187"/>
                <a:gd name="T1" fmla="*/ 3 h 97"/>
                <a:gd name="T2" fmla="*/ 1 w 187"/>
                <a:gd name="T3" fmla="*/ 3 h 97"/>
                <a:gd name="T4" fmla="*/ 3 w 187"/>
                <a:gd name="T5" fmla="*/ 2 h 97"/>
                <a:gd name="T6" fmla="*/ 6 w 187"/>
                <a:gd name="T7" fmla="*/ 1 h 97"/>
                <a:gd name="T8" fmla="*/ 6 w 187"/>
                <a:gd name="T9" fmla="*/ 1 h 97"/>
                <a:gd name="T10" fmla="*/ 6 w 187"/>
                <a:gd name="T11" fmla="*/ 0 h 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 h="97">
                  <a:moveTo>
                    <a:pt x="0" y="97"/>
                  </a:moveTo>
                  <a:lnTo>
                    <a:pt x="37" y="78"/>
                  </a:lnTo>
                  <a:lnTo>
                    <a:pt x="105" y="42"/>
                  </a:lnTo>
                  <a:lnTo>
                    <a:pt x="152" y="18"/>
                  </a:lnTo>
                  <a:lnTo>
                    <a:pt x="175" y="6"/>
                  </a:lnTo>
                  <a:lnTo>
                    <a:pt x="187"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92" name="Freeform 331"/>
            <p:cNvSpPr>
              <a:spLocks noChangeAspect="1"/>
            </p:cNvSpPr>
            <p:nvPr/>
          </p:nvSpPr>
          <p:spPr bwMode="auto">
            <a:xfrm rot="1144696" flipV="1">
              <a:off x="1275" y="1606"/>
              <a:ext cx="20" cy="24"/>
            </a:xfrm>
            <a:custGeom>
              <a:avLst/>
              <a:gdLst>
                <a:gd name="T0" fmla="*/ 0 w 35"/>
                <a:gd name="T1" fmla="*/ 0 h 43"/>
                <a:gd name="T2" fmla="*/ 1 w 35"/>
                <a:gd name="T3" fmla="*/ 1 h 43"/>
                <a:gd name="T4" fmla="*/ 1 w 35"/>
                <a:gd name="T5" fmla="*/ 1 h 43"/>
                <a:gd name="T6" fmla="*/ 1 w 35"/>
                <a:gd name="T7" fmla="*/ 1 h 43"/>
                <a:gd name="T8" fmla="*/ 1 w 35"/>
                <a:gd name="T9" fmla="*/ 1 h 43"/>
                <a:gd name="T10" fmla="*/ 1 w 35"/>
                <a:gd name="T11" fmla="*/ 1 h 43"/>
                <a:gd name="T12" fmla="*/ 1 w 35"/>
                <a:gd name="T13" fmla="*/ 1 h 43"/>
                <a:gd name="T14" fmla="*/ 1 w 35"/>
                <a:gd name="T15" fmla="*/ 1 h 43"/>
                <a:gd name="T16" fmla="*/ 1 w 35"/>
                <a:gd name="T17" fmla="*/ 1 h 43"/>
                <a:gd name="T18" fmla="*/ 1 w 35"/>
                <a:gd name="T19" fmla="*/ 1 h 43"/>
                <a:gd name="T20" fmla="*/ 1 w 35"/>
                <a:gd name="T21" fmla="*/ 1 h 43"/>
                <a:gd name="T22" fmla="*/ 1 w 35"/>
                <a:gd name="T23" fmla="*/ 1 h 43"/>
                <a:gd name="T24" fmla="*/ 1 w 35"/>
                <a:gd name="T25" fmla="*/ 1 h 43"/>
                <a:gd name="T26" fmla="*/ 1 w 35"/>
                <a:gd name="T27" fmla="*/ 1 h 43"/>
                <a:gd name="T28" fmla="*/ 1 w 35"/>
                <a:gd name="T29" fmla="*/ 1 h 43"/>
                <a:gd name="T30" fmla="*/ 1 w 35"/>
                <a:gd name="T31" fmla="*/ 1 h 43"/>
                <a:gd name="T32" fmla="*/ 1 w 35"/>
                <a:gd name="T33" fmla="*/ 1 h 43"/>
                <a:gd name="T34" fmla="*/ 1 w 35"/>
                <a:gd name="T35" fmla="*/ 1 h 43"/>
                <a:gd name="T36" fmla="*/ 1 w 35"/>
                <a:gd name="T37" fmla="*/ 1 h 43"/>
                <a:gd name="T38" fmla="*/ 1 w 35"/>
                <a:gd name="T39" fmla="*/ 1 h 43"/>
                <a:gd name="T40" fmla="*/ 0 w 35"/>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 h="43">
                  <a:moveTo>
                    <a:pt x="0" y="0"/>
                  </a:moveTo>
                  <a:lnTo>
                    <a:pt x="1" y="1"/>
                  </a:lnTo>
                  <a:lnTo>
                    <a:pt x="3" y="4"/>
                  </a:lnTo>
                  <a:lnTo>
                    <a:pt x="7" y="9"/>
                  </a:lnTo>
                  <a:lnTo>
                    <a:pt x="12" y="14"/>
                  </a:lnTo>
                  <a:lnTo>
                    <a:pt x="17" y="21"/>
                  </a:lnTo>
                  <a:lnTo>
                    <a:pt x="22" y="28"/>
                  </a:lnTo>
                  <a:lnTo>
                    <a:pt x="27" y="34"/>
                  </a:lnTo>
                  <a:lnTo>
                    <a:pt x="31" y="39"/>
                  </a:lnTo>
                  <a:lnTo>
                    <a:pt x="34" y="42"/>
                  </a:lnTo>
                  <a:lnTo>
                    <a:pt x="35" y="43"/>
                  </a:lnTo>
                  <a:lnTo>
                    <a:pt x="35" y="42"/>
                  </a:lnTo>
                  <a:lnTo>
                    <a:pt x="33" y="39"/>
                  </a:lnTo>
                  <a:lnTo>
                    <a:pt x="30" y="34"/>
                  </a:lnTo>
                  <a:lnTo>
                    <a:pt x="25" y="28"/>
                  </a:lnTo>
                  <a:lnTo>
                    <a:pt x="20" y="21"/>
                  </a:lnTo>
                  <a:lnTo>
                    <a:pt x="14" y="14"/>
                  </a:lnTo>
                  <a:lnTo>
                    <a:pt x="8" y="9"/>
                  </a:lnTo>
                  <a:lnTo>
                    <a:pt x="4" y="4"/>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93" name="Freeform 332"/>
            <p:cNvSpPr>
              <a:spLocks noChangeAspect="1"/>
            </p:cNvSpPr>
            <p:nvPr/>
          </p:nvSpPr>
          <p:spPr bwMode="auto">
            <a:xfrm rot="1144696" flipV="1">
              <a:off x="1283" y="1644"/>
              <a:ext cx="26" cy="17"/>
            </a:xfrm>
            <a:custGeom>
              <a:avLst/>
              <a:gdLst>
                <a:gd name="T0" fmla="*/ 0 w 46"/>
                <a:gd name="T1" fmla="*/ 0 h 31"/>
                <a:gd name="T2" fmla="*/ 1 w 46"/>
                <a:gd name="T3" fmla="*/ 1 h 31"/>
                <a:gd name="T4" fmla="*/ 1 w 46"/>
                <a:gd name="T5" fmla="*/ 1 h 31"/>
                <a:gd name="T6" fmla="*/ 1 w 46"/>
                <a:gd name="T7" fmla="*/ 1 h 31"/>
                <a:gd name="T8" fmla="*/ 1 w 46"/>
                <a:gd name="T9" fmla="*/ 1 h 31"/>
                <a:gd name="T10" fmla="*/ 1 w 46"/>
                <a:gd name="T11" fmla="*/ 1 h 31"/>
                <a:gd name="T12" fmla="*/ 1 w 46"/>
                <a:gd name="T13" fmla="*/ 1 h 31"/>
                <a:gd name="T14" fmla="*/ 1 w 46"/>
                <a:gd name="T15" fmla="*/ 1 h 31"/>
                <a:gd name="T16" fmla="*/ 2 w 46"/>
                <a:gd name="T17" fmla="*/ 1 h 31"/>
                <a:gd name="T18" fmla="*/ 2 w 46"/>
                <a:gd name="T19" fmla="*/ 1 h 31"/>
                <a:gd name="T20" fmla="*/ 2 w 46"/>
                <a:gd name="T21" fmla="*/ 1 h 31"/>
                <a:gd name="T22" fmla="*/ 2 w 46"/>
                <a:gd name="T23" fmla="*/ 1 h 31"/>
                <a:gd name="T24" fmla="*/ 2 w 46"/>
                <a:gd name="T25" fmla="*/ 1 h 31"/>
                <a:gd name="T26" fmla="*/ 1 w 46"/>
                <a:gd name="T27" fmla="*/ 1 h 31"/>
                <a:gd name="T28" fmla="*/ 1 w 46"/>
                <a:gd name="T29" fmla="*/ 1 h 31"/>
                <a:gd name="T30" fmla="*/ 1 w 46"/>
                <a:gd name="T31" fmla="*/ 1 h 31"/>
                <a:gd name="T32" fmla="*/ 1 w 46"/>
                <a:gd name="T33" fmla="*/ 1 h 31"/>
                <a:gd name="T34" fmla="*/ 1 w 46"/>
                <a:gd name="T35" fmla="*/ 1 h 31"/>
                <a:gd name="T36" fmla="*/ 1 w 46"/>
                <a:gd name="T37" fmla="*/ 1 h 31"/>
                <a:gd name="T38" fmla="*/ 1 w 46"/>
                <a:gd name="T39" fmla="*/ 1 h 31"/>
                <a:gd name="T40" fmla="*/ 0 w 46"/>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 h="31">
                  <a:moveTo>
                    <a:pt x="0" y="0"/>
                  </a:moveTo>
                  <a:lnTo>
                    <a:pt x="2" y="1"/>
                  </a:lnTo>
                  <a:lnTo>
                    <a:pt x="5" y="3"/>
                  </a:lnTo>
                  <a:lnTo>
                    <a:pt x="10" y="7"/>
                  </a:lnTo>
                  <a:lnTo>
                    <a:pt x="17" y="11"/>
                  </a:lnTo>
                  <a:lnTo>
                    <a:pt x="24" y="16"/>
                  </a:lnTo>
                  <a:lnTo>
                    <a:pt x="31" y="21"/>
                  </a:lnTo>
                  <a:lnTo>
                    <a:pt x="37" y="25"/>
                  </a:lnTo>
                  <a:lnTo>
                    <a:pt x="42" y="28"/>
                  </a:lnTo>
                  <a:lnTo>
                    <a:pt x="45" y="31"/>
                  </a:lnTo>
                  <a:lnTo>
                    <a:pt x="46" y="31"/>
                  </a:lnTo>
                  <a:lnTo>
                    <a:pt x="45" y="31"/>
                  </a:lnTo>
                  <a:lnTo>
                    <a:pt x="42" y="29"/>
                  </a:lnTo>
                  <a:lnTo>
                    <a:pt x="36" y="25"/>
                  </a:lnTo>
                  <a:lnTo>
                    <a:pt x="30" y="21"/>
                  </a:lnTo>
                  <a:lnTo>
                    <a:pt x="23" y="16"/>
                  </a:lnTo>
                  <a:lnTo>
                    <a:pt x="16" y="11"/>
                  </a:lnTo>
                  <a:lnTo>
                    <a:pt x="10" y="7"/>
                  </a:lnTo>
                  <a:lnTo>
                    <a:pt x="5" y="3"/>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94" name="Freeform 333"/>
            <p:cNvSpPr>
              <a:spLocks noChangeAspect="1"/>
            </p:cNvSpPr>
            <p:nvPr/>
          </p:nvSpPr>
          <p:spPr bwMode="auto">
            <a:xfrm rot="1144696" flipV="1">
              <a:off x="1300" y="1701"/>
              <a:ext cx="24" cy="17"/>
            </a:xfrm>
            <a:custGeom>
              <a:avLst/>
              <a:gdLst>
                <a:gd name="T0" fmla="*/ 0 w 42"/>
                <a:gd name="T1" fmla="*/ 0 h 30"/>
                <a:gd name="T2" fmla="*/ 1 w 42"/>
                <a:gd name="T3" fmla="*/ 1 h 30"/>
                <a:gd name="T4" fmla="*/ 1 w 42"/>
                <a:gd name="T5" fmla="*/ 1 h 30"/>
                <a:gd name="T6" fmla="*/ 1 w 42"/>
                <a:gd name="T7" fmla="*/ 1 h 30"/>
                <a:gd name="T8" fmla="*/ 1 w 42"/>
                <a:gd name="T9" fmla="*/ 1 h 30"/>
                <a:gd name="T10" fmla="*/ 1 w 42"/>
                <a:gd name="T11" fmla="*/ 1 h 30"/>
                <a:gd name="T12" fmla="*/ 1 w 42"/>
                <a:gd name="T13" fmla="*/ 1 h 30"/>
                <a:gd name="T14" fmla="*/ 1 w 42"/>
                <a:gd name="T15" fmla="*/ 1 h 30"/>
                <a:gd name="T16" fmla="*/ 1 w 42"/>
                <a:gd name="T17" fmla="*/ 1 h 30"/>
                <a:gd name="T18" fmla="*/ 1 w 42"/>
                <a:gd name="T19" fmla="*/ 1 h 30"/>
                <a:gd name="T20" fmla="*/ 2 w 42"/>
                <a:gd name="T21" fmla="*/ 1 h 30"/>
                <a:gd name="T22" fmla="*/ 1 w 42"/>
                <a:gd name="T23" fmla="*/ 1 h 30"/>
                <a:gd name="T24" fmla="*/ 1 w 42"/>
                <a:gd name="T25" fmla="*/ 1 h 30"/>
                <a:gd name="T26" fmla="*/ 1 w 42"/>
                <a:gd name="T27" fmla="*/ 1 h 30"/>
                <a:gd name="T28" fmla="*/ 1 w 42"/>
                <a:gd name="T29" fmla="*/ 1 h 30"/>
                <a:gd name="T30" fmla="*/ 1 w 42"/>
                <a:gd name="T31" fmla="*/ 1 h 30"/>
                <a:gd name="T32" fmla="*/ 1 w 42"/>
                <a:gd name="T33" fmla="*/ 1 h 30"/>
                <a:gd name="T34" fmla="*/ 1 w 42"/>
                <a:gd name="T35" fmla="*/ 1 h 30"/>
                <a:gd name="T36" fmla="*/ 1 w 42"/>
                <a:gd name="T37" fmla="*/ 1 h 30"/>
                <a:gd name="T38" fmla="*/ 1 w 42"/>
                <a:gd name="T39" fmla="*/ 1 h 30"/>
                <a:gd name="T40" fmla="*/ 0 w 42"/>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30">
                  <a:moveTo>
                    <a:pt x="0" y="0"/>
                  </a:moveTo>
                  <a:lnTo>
                    <a:pt x="1" y="1"/>
                  </a:lnTo>
                  <a:lnTo>
                    <a:pt x="4" y="3"/>
                  </a:lnTo>
                  <a:lnTo>
                    <a:pt x="9" y="6"/>
                  </a:lnTo>
                  <a:lnTo>
                    <a:pt x="15" y="10"/>
                  </a:lnTo>
                  <a:lnTo>
                    <a:pt x="22" y="15"/>
                  </a:lnTo>
                  <a:lnTo>
                    <a:pt x="28" y="20"/>
                  </a:lnTo>
                  <a:lnTo>
                    <a:pt x="34" y="24"/>
                  </a:lnTo>
                  <a:lnTo>
                    <a:pt x="39" y="27"/>
                  </a:lnTo>
                  <a:lnTo>
                    <a:pt x="41" y="29"/>
                  </a:lnTo>
                  <a:lnTo>
                    <a:pt x="42" y="30"/>
                  </a:lnTo>
                  <a:lnTo>
                    <a:pt x="41" y="29"/>
                  </a:lnTo>
                  <a:lnTo>
                    <a:pt x="38" y="27"/>
                  </a:lnTo>
                  <a:lnTo>
                    <a:pt x="33" y="23"/>
                  </a:lnTo>
                  <a:lnTo>
                    <a:pt x="27" y="19"/>
                  </a:lnTo>
                  <a:lnTo>
                    <a:pt x="21" y="15"/>
                  </a:lnTo>
                  <a:lnTo>
                    <a:pt x="14" y="10"/>
                  </a:lnTo>
                  <a:lnTo>
                    <a:pt x="9" y="6"/>
                  </a:lnTo>
                  <a:lnTo>
                    <a:pt x="4" y="3"/>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95" name="Freeform 334"/>
            <p:cNvSpPr>
              <a:spLocks noChangeAspect="1"/>
            </p:cNvSpPr>
            <p:nvPr/>
          </p:nvSpPr>
          <p:spPr bwMode="auto">
            <a:xfrm rot="1144696" flipV="1">
              <a:off x="1312" y="1740"/>
              <a:ext cx="20" cy="15"/>
            </a:xfrm>
            <a:custGeom>
              <a:avLst/>
              <a:gdLst>
                <a:gd name="T0" fmla="*/ 0 w 36"/>
                <a:gd name="T1" fmla="*/ 0 h 26"/>
                <a:gd name="T2" fmla="*/ 1 w 36"/>
                <a:gd name="T3" fmla="*/ 1 h 26"/>
                <a:gd name="T4" fmla="*/ 1 w 36"/>
                <a:gd name="T5" fmla="*/ 1 h 26"/>
                <a:gd name="T6" fmla="*/ 1 w 36"/>
                <a:gd name="T7" fmla="*/ 1 h 26"/>
                <a:gd name="T8" fmla="*/ 1 w 36"/>
                <a:gd name="T9" fmla="*/ 1 h 26"/>
                <a:gd name="T10" fmla="*/ 1 w 36"/>
                <a:gd name="T11" fmla="*/ 1 h 26"/>
                <a:gd name="T12" fmla="*/ 1 w 36"/>
                <a:gd name="T13" fmla="*/ 1 h 26"/>
                <a:gd name="T14" fmla="*/ 1 w 36"/>
                <a:gd name="T15" fmla="*/ 1 h 26"/>
                <a:gd name="T16" fmla="*/ 1 w 36"/>
                <a:gd name="T17" fmla="*/ 1 h 26"/>
                <a:gd name="T18" fmla="*/ 1 w 36"/>
                <a:gd name="T19" fmla="*/ 1 h 26"/>
                <a:gd name="T20" fmla="*/ 1 w 36"/>
                <a:gd name="T21" fmla="*/ 1 h 26"/>
                <a:gd name="T22" fmla="*/ 1 w 36"/>
                <a:gd name="T23" fmla="*/ 1 h 26"/>
                <a:gd name="T24" fmla="*/ 1 w 36"/>
                <a:gd name="T25" fmla="*/ 1 h 26"/>
                <a:gd name="T26" fmla="*/ 1 w 36"/>
                <a:gd name="T27" fmla="*/ 1 h 26"/>
                <a:gd name="T28" fmla="*/ 1 w 36"/>
                <a:gd name="T29" fmla="*/ 1 h 26"/>
                <a:gd name="T30" fmla="*/ 1 w 36"/>
                <a:gd name="T31" fmla="*/ 1 h 26"/>
                <a:gd name="T32" fmla="*/ 1 w 36"/>
                <a:gd name="T33" fmla="*/ 1 h 26"/>
                <a:gd name="T34" fmla="*/ 1 w 36"/>
                <a:gd name="T35" fmla="*/ 1 h 26"/>
                <a:gd name="T36" fmla="*/ 1 w 36"/>
                <a:gd name="T37" fmla="*/ 1 h 26"/>
                <a:gd name="T38" fmla="*/ 1 w 36"/>
                <a:gd name="T39" fmla="*/ 1 h 26"/>
                <a:gd name="T40" fmla="*/ 0 w 36"/>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26">
                  <a:moveTo>
                    <a:pt x="0" y="0"/>
                  </a:moveTo>
                  <a:lnTo>
                    <a:pt x="1" y="1"/>
                  </a:lnTo>
                  <a:lnTo>
                    <a:pt x="3" y="3"/>
                  </a:lnTo>
                  <a:lnTo>
                    <a:pt x="7" y="6"/>
                  </a:lnTo>
                  <a:lnTo>
                    <a:pt x="12" y="9"/>
                  </a:lnTo>
                  <a:lnTo>
                    <a:pt x="18" y="13"/>
                  </a:lnTo>
                  <a:lnTo>
                    <a:pt x="23" y="17"/>
                  </a:lnTo>
                  <a:lnTo>
                    <a:pt x="28" y="21"/>
                  </a:lnTo>
                  <a:lnTo>
                    <a:pt x="32" y="24"/>
                  </a:lnTo>
                  <a:lnTo>
                    <a:pt x="35" y="26"/>
                  </a:lnTo>
                  <a:lnTo>
                    <a:pt x="36" y="26"/>
                  </a:lnTo>
                  <a:lnTo>
                    <a:pt x="35" y="26"/>
                  </a:lnTo>
                  <a:lnTo>
                    <a:pt x="32" y="24"/>
                  </a:lnTo>
                  <a:lnTo>
                    <a:pt x="28" y="21"/>
                  </a:lnTo>
                  <a:lnTo>
                    <a:pt x="23" y="17"/>
                  </a:lnTo>
                  <a:lnTo>
                    <a:pt x="17" y="13"/>
                  </a:lnTo>
                  <a:lnTo>
                    <a:pt x="12" y="9"/>
                  </a:lnTo>
                  <a:lnTo>
                    <a:pt x="7" y="5"/>
                  </a:lnTo>
                  <a:lnTo>
                    <a:pt x="3" y="3"/>
                  </a:lnTo>
                  <a:lnTo>
                    <a:pt x="1"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96" name="Freeform 335"/>
            <p:cNvSpPr>
              <a:spLocks noChangeAspect="1"/>
            </p:cNvSpPr>
            <p:nvPr/>
          </p:nvSpPr>
          <p:spPr bwMode="auto">
            <a:xfrm rot="1144696" flipV="1">
              <a:off x="1316" y="1763"/>
              <a:ext cx="14" cy="11"/>
            </a:xfrm>
            <a:custGeom>
              <a:avLst/>
              <a:gdLst>
                <a:gd name="T0" fmla="*/ 0 w 25"/>
                <a:gd name="T1" fmla="*/ 0 h 19"/>
                <a:gd name="T2" fmla="*/ 1 w 25"/>
                <a:gd name="T3" fmla="*/ 1 h 19"/>
                <a:gd name="T4" fmla="*/ 1 w 25"/>
                <a:gd name="T5" fmla="*/ 1 h 19"/>
                <a:gd name="T6" fmla="*/ 1 w 25"/>
                <a:gd name="T7" fmla="*/ 1 h 19"/>
                <a:gd name="T8" fmla="*/ 1 w 25"/>
                <a:gd name="T9" fmla="*/ 1 h 19"/>
                <a:gd name="T10" fmla="*/ 1 w 25"/>
                <a:gd name="T11" fmla="*/ 1 h 19"/>
                <a:gd name="T12" fmla="*/ 1 w 25"/>
                <a:gd name="T13" fmla="*/ 1 h 19"/>
                <a:gd name="T14" fmla="*/ 1 w 25"/>
                <a:gd name="T15" fmla="*/ 1 h 19"/>
                <a:gd name="T16" fmla="*/ 1 w 25"/>
                <a:gd name="T17" fmla="*/ 1 h 19"/>
                <a:gd name="T18" fmla="*/ 1 w 25"/>
                <a:gd name="T19" fmla="*/ 1 h 19"/>
                <a:gd name="T20" fmla="*/ 1 w 25"/>
                <a:gd name="T21" fmla="*/ 1 h 19"/>
                <a:gd name="T22" fmla="*/ 1 w 25"/>
                <a:gd name="T23" fmla="*/ 1 h 19"/>
                <a:gd name="T24" fmla="*/ 1 w 25"/>
                <a:gd name="T25" fmla="*/ 1 h 19"/>
                <a:gd name="T26" fmla="*/ 1 w 25"/>
                <a:gd name="T27" fmla="*/ 1 h 19"/>
                <a:gd name="T28" fmla="*/ 1 w 25"/>
                <a:gd name="T29" fmla="*/ 1 h 19"/>
                <a:gd name="T30" fmla="*/ 1 w 25"/>
                <a:gd name="T31" fmla="*/ 1 h 19"/>
                <a:gd name="T32" fmla="*/ 1 w 25"/>
                <a:gd name="T33" fmla="*/ 1 h 19"/>
                <a:gd name="T34" fmla="*/ 1 w 25"/>
                <a:gd name="T35" fmla="*/ 1 h 19"/>
                <a:gd name="T36" fmla="*/ 1 w 25"/>
                <a:gd name="T37" fmla="*/ 1 h 19"/>
                <a:gd name="T38" fmla="*/ 0 w 25"/>
                <a:gd name="T39" fmla="*/ 1 h 19"/>
                <a:gd name="T40" fmla="*/ 0 w 25"/>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19">
                  <a:moveTo>
                    <a:pt x="0" y="0"/>
                  </a:moveTo>
                  <a:lnTo>
                    <a:pt x="1" y="1"/>
                  </a:lnTo>
                  <a:lnTo>
                    <a:pt x="2" y="2"/>
                  </a:lnTo>
                  <a:lnTo>
                    <a:pt x="5" y="4"/>
                  </a:lnTo>
                  <a:lnTo>
                    <a:pt x="9" y="7"/>
                  </a:lnTo>
                  <a:lnTo>
                    <a:pt x="13" y="10"/>
                  </a:lnTo>
                  <a:lnTo>
                    <a:pt x="16" y="12"/>
                  </a:lnTo>
                  <a:lnTo>
                    <a:pt x="20" y="15"/>
                  </a:lnTo>
                  <a:lnTo>
                    <a:pt x="23" y="17"/>
                  </a:lnTo>
                  <a:lnTo>
                    <a:pt x="24" y="18"/>
                  </a:lnTo>
                  <a:lnTo>
                    <a:pt x="25" y="19"/>
                  </a:lnTo>
                  <a:lnTo>
                    <a:pt x="24" y="18"/>
                  </a:lnTo>
                  <a:lnTo>
                    <a:pt x="22" y="17"/>
                  </a:lnTo>
                  <a:lnTo>
                    <a:pt x="20" y="15"/>
                  </a:lnTo>
                  <a:lnTo>
                    <a:pt x="16" y="12"/>
                  </a:lnTo>
                  <a:lnTo>
                    <a:pt x="12" y="9"/>
                  </a:lnTo>
                  <a:lnTo>
                    <a:pt x="8" y="7"/>
                  </a:lnTo>
                  <a:lnTo>
                    <a:pt x="5" y="4"/>
                  </a:lnTo>
                  <a:lnTo>
                    <a:pt x="2" y="2"/>
                  </a:lnTo>
                  <a:lnTo>
                    <a:pt x="0" y="1"/>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97" name="Freeform 336"/>
            <p:cNvSpPr>
              <a:spLocks noChangeAspect="1"/>
            </p:cNvSpPr>
            <p:nvPr/>
          </p:nvSpPr>
          <p:spPr bwMode="auto">
            <a:xfrm rot="1144696" flipV="1">
              <a:off x="1319" y="1778"/>
              <a:ext cx="5" cy="3"/>
            </a:xfrm>
            <a:custGeom>
              <a:avLst/>
              <a:gdLst>
                <a:gd name="T0" fmla="*/ 0 w 9"/>
                <a:gd name="T1" fmla="*/ 0 h 6"/>
                <a:gd name="T2" fmla="*/ 0 w 9"/>
                <a:gd name="T3" fmla="*/ 0 h 6"/>
                <a:gd name="T4" fmla="*/ 1 w 9"/>
                <a:gd name="T5" fmla="*/ 0 h 6"/>
                <a:gd name="T6" fmla="*/ 1 w 9"/>
                <a:gd name="T7" fmla="*/ 1 h 6"/>
                <a:gd name="T8" fmla="*/ 1 w 9"/>
                <a:gd name="T9" fmla="*/ 1 h 6"/>
                <a:gd name="T10" fmla="*/ 1 w 9"/>
                <a:gd name="T11" fmla="*/ 1 h 6"/>
                <a:gd name="T12" fmla="*/ 1 w 9"/>
                <a:gd name="T13" fmla="*/ 1 h 6"/>
                <a:gd name="T14" fmla="*/ 1 w 9"/>
                <a:gd name="T15" fmla="*/ 1 h 6"/>
                <a:gd name="T16" fmla="*/ 1 w 9"/>
                <a:gd name="T17" fmla="*/ 1 h 6"/>
                <a:gd name="T18" fmla="*/ 1 w 9"/>
                <a:gd name="T19" fmla="*/ 1 h 6"/>
                <a:gd name="T20" fmla="*/ 1 w 9"/>
                <a:gd name="T21" fmla="*/ 1 h 6"/>
                <a:gd name="T22" fmla="*/ 1 w 9"/>
                <a:gd name="T23" fmla="*/ 1 h 6"/>
                <a:gd name="T24" fmla="*/ 1 w 9"/>
                <a:gd name="T25" fmla="*/ 1 h 6"/>
                <a:gd name="T26" fmla="*/ 1 w 9"/>
                <a:gd name="T27" fmla="*/ 1 h 6"/>
                <a:gd name="T28" fmla="*/ 1 w 9"/>
                <a:gd name="T29" fmla="*/ 1 h 6"/>
                <a:gd name="T30" fmla="*/ 1 w 9"/>
                <a:gd name="T31" fmla="*/ 1 h 6"/>
                <a:gd name="T32" fmla="*/ 1 w 9"/>
                <a:gd name="T33" fmla="*/ 1 h 6"/>
                <a:gd name="T34" fmla="*/ 1 w 9"/>
                <a:gd name="T35" fmla="*/ 1 h 6"/>
                <a:gd name="T36" fmla="*/ 1 w 9"/>
                <a:gd name="T37" fmla="*/ 0 h 6"/>
                <a:gd name="T38" fmla="*/ 0 w 9"/>
                <a:gd name="T39" fmla="*/ 0 h 6"/>
                <a:gd name="T40" fmla="*/ 0 w 9"/>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 h="6">
                  <a:moveTo>
                    <a:pt x="0" y="0"/>
                  </a:moveTo>
                  <a:lnTo>
                    <a:pt x="0" y="0"/>
                  </a:lnTo>
                  <a:lnTo>
                    <a:pt x="1" y="0"/>
                  </a:lnTo>
                  <a:lnTo>
                    <a:pt x="2" y="1"/>
                  </a:lnTo>
                  <a:lnTo>
                    <a:pt x="3" y="2"/>
                  </a:lnTo>
                  <a:lnTo>
                    <a:pt x="5" y="3"/>
                  </a:lnTo>
                  <a:lnTo>
                    <a:pt x="6" y="4"/>
                  </a:lnTo>
                  <a:lnTo>
                    <a:pt x="8" y="5"/>
                  </a:lnTo>
                  <a:lnTo>
                    <a:pt x="9" y="6"/>
                  </a:lnTo>
                  <a:lnTo>
                    <a:pt x="8" y="6"/>
                  </a:lnTo>
                  <a:lnTo>
                    <a:pt x="7" y="5"/>
                  </a:lnTo>
                  <a:lnTo>
                    <a:pt x="6" y="4"/>
                  </a:lnTo>
                  <a:lnTo>
                    <a:pt x="5" y="3"/>
                  </a:lnTo>
                  <a:lnTo>
                    <a:pt x="3" y="2"/>
                  </a:lnTo>
                  <a:lnTo>
                    <a:pt x="2" y="1"/>
                  </a:lnTo>
                  <a:lnTo>
                    <a:pt x="1"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98" name="Freeform 337"/>
            <p:cNvSpPr>
              <a:spLocks noChangeAspect="1"/>
            </p:cNvSpPr>
            <p:nvPr/>
          </p:nvSpPr>
          <p:spPr bwMode="auto">
            <a:xfrm rot="1144696" flipV="1">
              <a:off x="1271" y="1619"/>
              <a:ext cx="83" cy="151"/>
            </a:xfrm>
            <a:custGeom>
              <a:avLst/>
              <a:gdLst>
                <a:gd name="T0" fmla="*/ 0 w 144"/>
                <a:gd name="T1" fmla="*/ 10 h 262"/>
                <a:gd name="T2" fmla="*/ 2 w 144"/>
                <a:gd name="T3" fmla="*/ 7 h 262"/>
                <a:gd name="T4" fmla="*/ 3 w 144"/>
                <a:gd name="T5" fmla="*/ 4 h 262"/>
                <a:gd name="T6" fmla="*/ 5 w 144"/>
                <a:gd name="T7" fmla="*/ 2 h 262"/>
                <a:gd name="T8" fmla="*/ 5 w 144"/>
                <a:gd name="T9" fmla="*/ 1 h 262"/>
                <a:gd name="T10" fmla="*/ 5 w 144"/>
                <a:gd name="T11" fmla="*/ 0 h 2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262">
                  <a:moveTo>
                    <a:pt x="0" y="262"/>
                  </a:moveTo>
                  <a:lnTo>
                    <a:pt x="43" y="205"/>
                  </a:lnTo>
                  <a:lnTo>
                    <a:pt x="100" y="121"/>
                  </a:lnTo>
                  <a:lnTo>
                    <a:pt x="135" y="61"/>
                  </a:lnTo>
                  <a:lnTo>
                    <a:pt x="144" y="26"/>
                  </a:lnTo>
                  <a:lnTo>
                    <a:pt x="138"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99" name="Freeform 338"/>
            <p:cNvSpPr>
              <a:spLocks noChangeAspect="1"/>
            </p:cNvSpPr>
            <p:nvPr/>
          </p:nvSpPr>
          <p:spPr bwMode="auto">
            <a:xfrm rot="1144696" flipV="1">
              <a:off x="1247" y="1638"/>
              <a:ext cx="95" cy="130"/>
            </a:xfrm>
            <a:custGeom>
              <a:avLst/>
              <a:gdLst>
                <a:gd name="T0" fmla="*/ 0 w 164"/>
                <a:gd name="T1" fmla="*/ 8 h 225"/>
                <a:gd name="T2" fmla="*/ 1 w 164"/>
                <a:gd name="T3" fmla="*/ 7 h 225"/>
                <a:gd name="T4" fmla="*/ 3 w 164"/>
                <a:gd name="T5" fmla="*/ 3 h 225"/>
                <a:gd name="T6" fmla="*/ 5 w 164"/>
                <a:gd name="T7" fmla="*/ 2 h 225"/>
                <a:gd name="T8" fmla="*/ 6 w 164"/>
                <a:gd name="T9" fmla="*/ 1 h 225"/>
                <a:gd name="T10" fmla="*/ 6 w 164"/>
                <a:gd name="T11" fmla="*/ 0 h 2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225">
                  <a:moveTo>
                    <a:pt x="0" y="225"/>
                  </a:moveTo>
                  <a:lnTo>
                    <a:pt x="32" y="180"/>
                  </a:lnTo>
                  <a:lnTo>
                    <a:pt x="93" y="97"/>
                  </a:lnTo>
                  <a:lnTo>
                    <a:pt x="134" y="41"/>
                  </a:lnTo>
                  <a:lnTo>
                    <a:pt x="154" y="13"/>
                  </a:lnTo>
                  <a:lnTo>
                    <a:pt x="164"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0" name="Freeform 339"/>
            <p:cNvSpPr>
              <a:spLocks noChangeAspect="1"/>
            </p:cNvSpPr>
            <p:nvPr/>
          </p:nvSpPr>
          <p:spPr bwMode="auto">
            <a:xfrm rot="1144696" flipV="1">
              <a:off x="1259" y="1602"/>
              <a:ext cx="27" cy="20"/>
            </a:xfrm>
            <a:custGeom>
              <a:avLst/>
              <a:gdLst>
                <a:gd name="T0" fmla="*/ 0 w 46"/>
                <a:gd name="T1" fmla="*/ 0 h 34"/>
                <a:gd name="T2" fmla="*/ 1 w 46"/>
                <a:gd name="T3" fmla="*/ 1 h 34"/>
                <a:gd name="T4" fmla="*/ 1 w 46"/>
                <a:gd name="T5" fmla="*/ 1 h 34"/>
                <a:gd name="T6" fmla="*/ 1 w 46"/>
                <a:gd name="T7" fmla="*/ 1 h 34"/>
                <a:gd name="T8" fmla="*/ 1 w 46"/>
                <a:gd name="T9" fmla="*/ 1 h 34"/>
                <a:gd name="T10" fmla="*/ 1 w 46"/>
                <a:gd name="T11" fmla="*/ 1 h 34"/>
                <a:gd name="T12" fmla="*/ 1 w 46"/>
                <a:gd name="T13" fmla="*/ 1 h 34"/>
                <a:gd name="T14" fmla="*/ 1 w 46"/>
                <a:gd name="T15" fmla="*/ 1 h 34"/>
                <a:gd name="T16" fmla="*/ 2 w 46"/>
                <a:gd name="T17" fmla="*/ 1 h 34"/>
                <a:gd name="T18" fmla="*/ 2 w 46"/>
                <a:gd name="T19" fmla="*/ 1 h 34"/>
                <a:gd name="T20" fmla="*/ 2 w 46"/>
                <a:gd name="T21" fmla="*/ 1 h 34"/>
                <a:gd name="T22" fmla="*/ 2 w 46"/>
                <a:gd name="T23" fmla="*/ 1 h 34"/>
                <a:gd name="T24" fmla="*/ 2 w 46"/>
                <a:gd name="T25" fmla="*/ 1 h 34"/>
                <a:gd name="T26" fmla="*/ 2 w 46"/>
                <a:gd name="T27" fmla="*/ 1 h 34"/>
                <a:gd name="T28" fmla="*/ 1 w 46"/>
                <a:gd name="T29" fmla="*/ 1 h 34"/>
                <a:gd name="T30" fmla="*/ 1 w 46"/>
                <a:gd name="T31" fmla="*/ 1 h 34"/>
                <a:gd name="T32" fmla="*/ 1 w 46"/>
                <a:gd name="T33" fmla="*/ 1 h 34"/>
                <a:gd name="T34" fmla="*/ 1 w 46"/>
                <a:gd name="T35" fmla="*/ 1 h 34"/>
                <a:gd name="T36" fmla="*/ 1 w 46"/>
                <a:gd name="T37" fmla="*/ 1 h 34"/>
                <a:gd name="T38" fmla="*/ 1 w 46"/>
                <a:gd name="T39" fmla="*/ 0 h 34"/>
                <a:gd name="T40" fmla="*/ 0 w 46"/>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 h="34">
                  <a:moveTo>
                    <a:pt x="0" y="0"/>
                  </a:moveTo>
                  <a:lnTo>
                    <a:pt x="1" y="1"/>
                  </a:lnTo>
                  <a:lnTo>
                    <a:pt x="4" y="4"/>
                  </a:lnTo>
                  <a:lnTo>
                    <a:pt x="9" y="8"/>
                  </a:lnTo>
                  <a:lnTo>
                    <a:pt x="14" y="14"/>
                  </a:lnTo>
                  <a:lnTo>
                    <a:pt x="21" y="20"/>
                  </a:lnTo>
                  <a:lnTo>
                    <a:pt x="28" y="25"/>
                  </a:lnTo>
                  <a:lnTo>
                    <a:pt x="35" y="29"/>
                  </a:lnTo>
                  <a:lnTo>
                    <a:pt x="41" y="33"/>
                  </a:lnTo>
                  <a:lnTo>
                    <a:pt x="45" y="34"/>
                  </a:lnTo>
                  <a:lnTo>
                    <a:pt x="46" y="34"/>
                  </a:lnTo>
                  <a:lnTo>
                    <a:pt x="46" y="32"/>
                  </a:lnTo>
                  <a:lnTo>
                    <a:pt x="44" y="28"/>
                  </a:lnTo>
                  <a:lnTo>
                    <a:pt x="40" y="23"/>
                  </a:lnTo>
                  <a:lnTo>
                    <a:pt x="34" y="17"/>
                  </a:lnTo>
                  <a:lnTo>
                    <a:pt x="27" y="11"/>
                  </a:lnTo>
                  <a:lnTo>
                    <a:pt x="19" y="7"/>
                  </a:lnTo>
                  <a:lnTo>
                    <a:pt x="12" y="4"/>
                  </a:lnTo>
                  <a:lnTo>
                    <a:pt x="5" y="2"/>
                  </a:lnTo>
                  <a:lnTo>
                    <a:pt x="1"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1" name="Freeform 340"/>
            <p:cNvSpPr>
              <a:spLocks noChangeAspect="1"/>
            </p:cNvSpPr>
            <p:nvPr/>
          </p:nvSpPr>
          <p:spPr bwMode="auto">
            <a:xfrm rot="1144696" flipV="1">
              <a:off x="1254" y="1641"/>
              <a:ext cx="31" cy="7"/>
            </a:xfrm>
            <a:custGeom>
              <a:avLst/>
              <a:gdLst>
                <a:gd name="T0" fmla="*/ 0 w 55"/>
                <a:gd name="T1" fmla="*/ 0 h 12"/>
                <a:gd name="T2" fmla="*/ 1 w 55"/>
                <a:gd name="T3" fmla="*/ 0 h 12"/>
                <a:gd name="T4" fmla="*/ 1 w 55"/>
                <a:gd name="T5" fmla="*/ 1 h 12"/>
                <a:gd name="T6" fmla="*/ 1 w 55"/>
                <a:gd name="T7" fmla="*/ 1 h 12"/>
                <a:gd name="T8" fmla="*/ 1 w 55"/>
                <a:gd name="T9" fmla="*/ 1 h 12"/>
                <a:gd name="T10" fmla="*/ 1 w 55"/>
                <a:gd name="T11" fmla="*/ 1 h 12"/>
                <a:gd name="T12" fmla="*/ 1 w 55"/>
                <a:gd name="T13" fmla="*/ 1 h 12"/>
                <a:gd name="T14" fmla="*/ 2 w 55"/>
                <a:gd name="T15" fmla="*/ 1 h 12"/>
                <a:gd name="T16" fmla="*/ 2 w 55"/>
                <a:gd name="T17" fmla="*/ 1 h 12"/>
                <a:gd name="T18" fmla="*/ 2 w 55"/>
                <a:gd name="T19" fmla="*/ 1 h 12"/>
                <a:gd name="T20" fmla="*/ 2 w 55"/>
                <a:gd name="T21" fmla="*/ 1 h 12"/>
                <a:gd name="T22" fmla="*/ 2 w 55"/>
                <a:gd name="T23" fmla="*/ 1 h 12"/>
                <a:gd name="T24" fmla="*/ 2 w 55"/>
                <a:gd name="T25" fmla="*/ 1 h 12"/>
                <a:gd name="T26" fmla="*/ 2 w 55"/>
                <a:gd name="T27" fmla="*/ 1 h 12"/>
                <a:gd name="T28" fmla="*/ 1 w 55"/>
                <a:gd name="T29" fmla="*/ 1 h 12"/>
                <a:gd name="T30" fmla="*/ 1 w 55"/>
                <a:gd name="T31" fmla="*/ 1 h 12"/>
                <a:gd name="T32" fmla="*/ 1 w 55"/>
                <a:gd name="T33" fmla="*/ 1 h 12"/>
                <a:gd name="T34" fmla="*/ 1 w 55"/>
                <a:gd name="T35" fmla="*/ 1 h 12"/>
                <a:gd name="T36" fmla="*/ 1 w 55"/>
                <a:gd name="T37" fmla="*/ 0 h 12"/>
                <a:gd name="T38" fmla="*/ 1 w 55"/>
                <a:gd name="T39" fmla="*/ 0 h 12"/>
                <a:gd name="T40" fmla="*/ 0 w 55"/>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12">
                  <a:moveTo>
                    <a:pt x="0" y="0"/>
                  </a:moveTo>
                  <a:lnTo>
                    <a:pt x="2" y="0"/>
                  </a:lnTo>
                  <a:lnTo>
                    <a:pt x="5" y="2"/>
                  </a:lnTo>
                  <a:lnTo>
                    <a:pt x="11" y="4"/>
                  </a:lnTo>
                  <a:lnTo>
                    <a:pt x="19" y="6"/>
                  </a:lnTo>
                  <a:lnTo>
                    <a:pt x="27" y="8"/>
                  </a:lnTo>
                  <a:lnTo>
                    <a:pt x="35" y="10"/>
                  </a:lnTo>
                  <a:lnTo>
                    <a:pt x="43" y="11"/>
                  </a:lnTo>
                  <a:lnTo>
                    <a:pt x="49" y="12"/>
                  </a:lnTo>
                  <a:lnTo>
                    <a:pt x="53" y="12"/>
                  </a:lnTo>
                  <a:lnTo>
                    <a:pt x="55" y="11"/>
                  </a:lnTo>
                  <a:lnTo>
                    <a:pt x="54" y="11"/>
                  </a:lnTo>
                  <a:lnTo>
                    <a:pt x="50" y="9"/>
                  </a:lnTo>
                  <a:lnTo>
                    <a:pt x="44" y="7"/>
                  </a:lnTo>
                  <a:lnTo>
                    <a:pt x="37" y="5"/>
                  </a:lnTo>
                  <a:lnTo>
                    <a:pt x="28" y="3"/>
                  </a:lnTo>
                  <a:lnTo>
                    <a:pt x="20" y="2"/>
                  </a:lnTo>
                  <a:lnTo>
                    <a:pt x="12" y="1"/>
                  </a:lnTo>
                  <a:lnTo>
                    <a:pt x="6" y="0"/>
                  </a:lnTo>
                  <a:lnTo>
                    <a:pt x="2"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2" name="Freeform 341"/>
            <p:cNvSpPr>
              <a:spLocks noChangeAspect="1"/>
            </p:cNvSpPr>
            <p:nvPr/>
          </p:nvSpPr>
          <p:spPr bwMode="auto">
            <a:xfrm rot="1144696" flipV="1">
              <a:off x="1248" y="1695"/>
              <a:ext cx="31" cy="1"/>
            </a:xfrm>
            <a:custGeom>
              <a:avLst/>
              <a:gdLst>
                <a:gd name="T0" fmla="*/ 0 w 54"/>
                <a:gd name="T1" fmla="*/ 0 h 3"/>
                <a:gd name="T2" fmla="*/ 1 w 54"/>
                <a:gd name="T3" fmla="*/ 0 h 3"/>
                <a:gd name="T4" fmla="*/ 1 w 54"/>
                <a:gd name="T5" fmla="*/ 0 h 3"/>
                <a:gd name="T6" fmla="*/ 1 w 54"/>
                <a:gd name="T7" fmla="*/ 0 h 3"/>
                <a:gd name="T8" fmla="*/ 1 w 54"/>
                <a:gd name="T9" fmla="*/ 0 h 3"/>
                <a:gd name="T10" fmla="*/ 1 w 54"/>
                <a:gd name="T11" fmla="*/ 0 h 3"/>
                <a:gd name="T12" fmla="*/ 1 w 54"/>
                <a:gd name="T13" fmla="*/ 0 h 3"/>
                <a:gd name="T14" fmla="*/ 2 w 54"/>
                <a:gd name="T15" fmla="*/ 0 h 3"/>
                <a:gd name="T16" fmla="*/ 2 w 54"/>
                <a:gd name="T17" fmla="*/ 0 h 3"/>
                <a:gd name="T18" fmla="*/ 2 w 54"/>
                <a:gd name="T19" fmla="*/ 0 h 3"/>
                <a:gd name="T20" fmla="*/ 2 w 54"/>
                <a:gd name="T21" fmla="*/ 0 h 3"/>
                <a:gd name="T22" fmla="*/ 2 w 54"/>
                <a:gd name="T23" fmla="*/ 0 h 3"/>
                <a:gd name="T24" fmla="*/ 2 w 54"/>
                <a:gd name="T25" fmla="*/ 0 h 3"/>
                <a:gd name="T26" fmla="*/ 2 w 54"/>
                <a:gd name="T27" fmla="*/ 0 h 3"/>
                <a:gd name="T28" fmla="*/ 1 w 54"/>
                <a:gd name="T29" fmla="*/ 0 h 3"/>
                <a:gd name="T30" fmla="*/ 1 w 54"/>
                <a:gd name="T31" fmla="*/ 0 h 3"/>
                <a:gd name="T32" fmla="*/ 1 w 54"/>
                <a:gd name="T33" fmla="*/ 0 h 3"/>
                <a:gd name="T34" fmla="*/ 1 w 54"/>
                <a:gd name="T35" fmla="*/ 0 h 3"/>
                <a:gd name="T36" fmla="*/ 1 w 54"/>
                <a:gd name="T37" fmla="*/ 0 h 3"/>
                <a:gd name="T38" fmla="*/ 1 w 54"/>
                <a:gd name="T39" fmla="*/ 0 h 3"/>
                <a:gd name="T40" fmla="*/ 0 w 54"/>
                <a:gd name="T41" fmla="*/ 0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3">
                  <a:moveTo>
                    <a:pt x="0" y="0"/>
                  </a:moveTo>
                  <a:lnTo>
                    <a:pt x="2" y="0"/>
                  </a:lnTo>
                  <a:lnTo>
                    <a:pt x="6" y="1"/>
                  </a:lnTo>
                  <a:lnTo>
                    <a:pt x="12" y="1"/>
                  </a:lnTo>
                  <a:lnTo>
                    <a:pt x="19" y="2"/>
                  </a:lnTo>
                  <a:lnTo>
                    <a:pt x="28" y="3"/>
                  </a:lnTo>
                  <a:lnTo>
                    <a:pt x="36" y="3"/>
                  </a:lnTo>
                  <a:lnTo>
                    <a:pt x="43" y="3"/>
                  </a:lnTo>
                  <a:lnTo>
                    <a:pt x="49" y="3"/>
                  </a:lnTo>
                  <a:lnTo>
                    <a:pt x="53" y="3"/>
                  </a:lnTo>
                  <a:lnTo>
                    <a:pt x="54" y="3"/>
                  </a:lnTo>
                  <a:lnTo>
                    <a:pt x="53" y="3"/>
                  </a:lnTo>
                  <a:lnTo>
                    <a:pt x="49" y="2"/>
                  </a:lnTo>
                  <a:lnTo>
                    <a:pt x="43" y="2"/>
                  </a:lnTo>
                  <a:lnTo>
                    <a:pt x="36" y="1"/>
                  </a:lnTo>
                  <a:lnTo>
                    <a:pt x="27" y="1"/>
                  </a:lnTo>
                  <a:lnTo>
                    <a:pt x="19" y="0"/>
                  </a:lnTo>
                  <a:lnTo>
                    <a:pt x="11" y="0"/>
                  </a:lnTo>
                  <a:lnTo>
                    <a:pt x="5" y="0"/>
                  </a:lnTo>
                  <a:lnTo>
                    <a:pt x="2"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3" name="Freeform 342"/>
            <p:cNvSpPr>
              <a:spLocks noChangeAspect="1"/>
            </p:cNvSpPr>
            <p:nvPr/>
          </p:nvSpPr>
          <p:spPr bwMode="auto">
            <a:xfrm rot="1144696" flipV="1">
              <a:off x="1244" y="1726"/>
              <a:ext cx="28" cy="1"/>
            </a:xfrm>
            <a:custGeom>
              <a:avLst/>
              <a:gdLst>
                <a:gd name="T0" fmla="*/ 0 w 48"/>
                <a:gd name="T1" fmla="*/ 1 h 2"/>
                <a:gd name="T2" fmla="*/ 1 w 48"/>
                <a:gd name="T3" fmla="*/ 1 h 2"/>
                <a:gd name="T4" fmla="*/ 1 w 48"/>
                <a:gd name="T5" fmla="*/ 1 h 2"/>
                <a:gd name="T6" fmla="*/ 1 w 48"/>
                <a:gd name="T7" fmla="*/ 1 h 2"/>
                <a:gd name="T8" fmla="*/ 1 w 48"/>
                <a:gd name="T9" fmla="*/ 1 h 2"/>
                <a:gd name="T10" fmla="*/ 1 w 48"/>
                <a:gd name="T11" fmla="*/ 1 h 2"/>
                <a:gd name="T12" fmla="*/ 1 w 48"/>
                <a:gd name="T13" fmla="*/ 1 h 2"/>
                <a:gd name="T14" fmla="*/ 2 w 48"/>
                <a:gd name="T15" fmla="*/ 1 h 2"/>
                <a:gd name="T16" fmla="*/ 2 w 48"/>
                <a:gd name="T17" fmla="*/ 1 h 2"/>
                <a:gd name="T18" fmla="*/ 2 w 48"/>
                <a:gd name="T19" fmla="*/ 1 h 2"/>
                <a:gd name="T20" fmla="*/ 2 w 48"/>
                <a:gd name="T21" fmla="*/ 1 h 2"/>
                <a:gd name="T22" fmla="*/ 2 w 48"/>
                <a:gd name="T23" fmla="*/ 0 h 2"/>
                <a:gd name="T24" fmla="*/ 2 w 48"/>
                <a:gd name="T25" fmla="*/ 0 h 2"/>
                <a:gd name="T26" fmla="*/ 2 w 48"/>
                <a:gd name="T27" fmla="*/ 0 h 2"/>
                <a:gd name="T28" fmla="*/ 1 w 48"/>
                <a:gd name="T29" fmla="*/ 1 h 2"/>
                <a:gd name="T30" fmla="*/ 1 w 48"/>
                <a:gd name="T31" fmla="*/ 1 h 2"/>
                <a:gd name="T32" fmla="*/ 1 w 48"/>
                <a:gd name="T33" fmla="*/ 1 h 2"/>
                <a:gd name="T34" fmla="*/ 1 w 48"/>
                <a:gd name="T35" fmla="*/ 1 h 2"/>
                <a:gd name="T36" fmla="*/ 1 w 48"/>
                <a:gd name="T37" fmla="*/ 1 h 2"/>
                <a:gd name="T38" fmla="*/ 1 w 48"/>
                <a:gd name="T39" fmla="*/ 1 h 2"/>
                <a:gd name="T40" fmla="*/ 0 w 48"/>
                <a:gd name="T41" fmla="*/ 1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2">
                  <a:moveTo>
                    <a:pt x="0" y="2"/>
                  </a:moveTo>
                  <a:lnTo>
                    <a:pt x="1" y="2"/>
                  </a:lnTo>
                  <a:lnTo>
                    <a:pt x="4" y="2"/>
                  </a:lnTo>
                  <a:lnTo>
                    <a:pt x="10" y="2"/>
                  </a:lnTo>
                  <a:lnTo>
                    <a:pt x="16" y="2"/>
                  </a:lnTo>
                  <a:lnTo>
                    <a:pt x="24" y="2"/>
                  </a:lnTo>
                  <a:lnTo>
                    <a:pt x="31" y="1"/>
                  </a:lnTo>
                  <a:lnTo>
                    <a:pt x="38" y="1"/>
                  </a:lnTo>
                  <a:lnTo>
                    <a:pt x="43" y="1"/>
                  </a:lnTo>
                  <a:lnTo>
                    <a:pt x="46" y="1"/>
                  </a:lnTo>
                  <a:lnTo>
                    <a:pt x="48" y="1"/>
                  </a:lnTo>
                  <a:lnTo>
                    <a:pt x="46" y="0"/>
                  </a:lnTo>
                  <a:lnTo>
                    <a:pt x="43" y="0"/>
                  </a:lnTo>
                  <a:lnTo>
                    <a:pt x="38" y="0"/>
                  </a:lnTo>
                  <a:lnTo>
                    <a:pt x="31" y="1"/>
                  </a:lnTo>
                  <a:lnTo>
                    <a:pt x="23" y="1"/>
                  </a:lnTo>
                  <a:lnTo>
                    <a:pt x="16" y="1"/>
                  </a:lnTo>
                  <a:lnTo>
                    <a:pt x="10" y="1"/>
                  </a:lnTo>
                  <a:lnTo>
                    <a:pt x="4" y="2"/>
                  </a:lnTo>
                  <a:lnTo>
                    <a:pt x="1" y="2"/>
                  </a:lnTo>
                  <a:lnTo>
                    <a:pt x="0" y="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4" name="Freeform 343"/>
            <p:cNvSpPr>
              <a:spLocks noChangeAspect="1"/>
            </p:cNvSpPr>
            <p:nvPr/>
          </p:nvSpPr>
          <p:spPr bwMode="auto">
            <a:xfrm rot="1144696" flipV="1">
              <a:off x="1243" y="1742"/>
              <a:ext cx="19" cy="1"/>
            </a:xfrm>
            <a:custGeom>
              <a:avLst/>
              <a:gdLst>
                <a:gd name="T0" fmla="*/ 0 w 34"/>
                <a:gd name="T1" fmla="*/ 1 h 2"/>
                <a:gd name="T2" fmla="*/ 1 w 34"/>
                <a:gd name="T3" fmla="*/ 1 h 2"/>
                <a:gd name="T4" fmla="*/ 1 w 34"/>
                <a:gd name="T5" fmla="*/ 1 h 2"/>
                <a:gd name="T6" fmla="*/ 1 w 34"/>
                <a:gd name="T7" fmla="*/ 1 h 2"/>
                <a:gd name="T8" fmla="*/ 1 w 34"/>
                <a:gd name="T9" fmla="*/ 1 h 2"/>
                <a:gd name="T10" fmla="*/ 1 w 34"/>
                <a:gd name="T11" fmla="*/ 1 h 2"/>
                <a:gd name="T12" fmla="*/ 1 w 34"/>
                <a:gd name="T13" fmla="*/ 1 h 2"/>
                <a:gd name="T14" fmla="*/ 1 w 34"/>
                <a:gd name="T15" fmla="*/ 1 h 2"/>
                <a:gd name="T16" fmla="*/ 1 w 34"/>
                <a:gd name="T17" fmla="*/ 1 h 2"/>
                <a:gd name="T18" fmla="*/ 1 w 34"/>
                <a:gd name="T19" fmla="*/ 0 h 2"/>
                <a:gd name="T20" fmla="*/ 1 w 34"/>
                <a:gd name="T21" fmla="*/ 0 h 2"/>
                <a:gd name="T22" fmla="*/ 1 w 34"/>
                <a:gd name="T23" fmla="*/ 0 h 2"/>
                <a:gd name="T24" fmla="*/ 1 w 34"/>
                <a:gd name="T25" fmla="*/ 0 h 2"/>
                <a:gd name="T26" fmla="*/ 1 w 34"/>
                <a:gd name="T27" fmla="*/ 1 h 2"/>
                <a:gd name="T28" fmla="*/ 1 w 34"/>
                <a:gd name="T29" fmla="*/ 1 h 2"/>
                <a:gd name="T30" fmla="*/ 1 w 34"/>
                <a:gd name="T31" fmla="*/ 1 h 2"/>
                <a:gd name="T32" fmla="*/ 1 w 34"/>
                <a:gd name="T33" fmla="*/ 1 h 2"/>
                <a:gd name="T34" fmla="*/ 1 w 34"/>
                <a:gd name="T35" fmla="*/ 1 h 2"/>
                <a:gd name="T36" fmla="*/ 1 w 34"/>
                <a:gd name="T37" fmla="*/ 1 h 2"/>
                <a:gd name="T38" fmla="*/ 1 w 34"/>
                <a:gd name="T39" fmla="*/ 1 h 2"/>
                <a:gd name="T40" fmla="*/ 0 w 34"/>
                <a:gd name="T41" fmla="*/ 1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 h="2">
                  <a:moveTo>
                    <a:pt x="0" y="2"/>
                  </a:moveTo>
                  <a:lnTo>
                    <a:pt x="1" y="2"/>
                  </a:lnTo>
                  <a:lnTo>
                    <a:pt x="3" y="2"/>
                  </a:lnTo>
                  <a:lnTo>
                    <a:pt x="7" y="2"/>
                  </a:lnTo>
                  <a:lnTo>
                    <a:pt x="12" y="2"/>
                  </a:lnTo>
                  <a:lnTo>
                    <a:pt x="17" y="2"/>
                  </a:lnTo>
                  <a:lnTo>
                    <a:pt x="22" y="1"/>
                  </a:lnTo>
                  <a:lnTo>
                    <a:pt x="27" y="1"/>
                  </a:lnTo>
                  <a:lnTo>
                    <a:pt x="31" y="1"/>
                  </a:lnTo>
                  <a:lnTo>
                    <a:pt x="33" y="0"/>
                  </a:lnTo>
                  <a:lnTo>
                    <a:pt x="34" y="0"/>
                  </a:lnTo>
                  <a:lnTo>
                    <a:pt x="33" y="0"/>
                  </a:lnTo>
                  <a:lnTo>
                    <a:pt x="30" y="0"/>
                  </a:lnTo>
                  <a:lnTo>
                    <a:pt x="27" y="1"/>
                  </a:lnTo>
                  <a:lnTo>
                    <a:pt x="22" y="1"/>
                  </a:lnTo>
                  <a:lnTo>
                    <a:pt x="17" y="1"/>
                  </a:lnTo>
                  <a:lnTo>
                    <a:pt x="11" y="1"/>
                  </a:lnTo>
                  <a:lnTo>
                    <a:pt x="7" y="2"/>
                  </a:lnTo>
                  <a:lnTo>
                    <a:pt x="3" y="2"/>
                  </a:lnTo>
                  <a:lnTo>
                    <a:pt x="1" y="2"/>
                  </a:lnTo>
                  <a:lnTo>
                    <a:pt x="0" y="2"/>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5" name="Freeform 344"/>
            <p:cNvSpPr>
              <a:spLocks noChangeAspect="1"/>
            </p:cNvSpPr>
            <p:nvPr/>
          </p:nvSpPr>
          <p:spPr bwMode="auto">
            <a:xfrm rot="1144696" flipV="1">
              <a:off x="1242" y="1746"/>
              <a:ext cx="8" cy="1"/>
            </a:xfrm>
            <a:custGeom>
              <a:avLst/>
              <a:gdLst>
                <a:gd name="T0" fmla="*/ 0 w 13"/>
                <a:gd name="T1" fmla="*/ 1 h 1"/>
                <a:gd name="T2" fmla="*/ 0 w 13"/>
                <a:gd name="T3" fmla="*/ 1 h 1"/>
                <a:gd name="T4" fmla="*/ 1 w 13"/>
                <a:gd name="T5" fmla="*/ 1 h 1"/>
                <a:gd name="T6" fmla="*/ 1 w 13"/>
                <a:gd name="T7" fmla="*/ 1 h 1"/>
                <a:gd name="T8" fmla="*/ 1 w 13"/>
                <a:gd name="T9" fmla="*/ 1 h 1"/>
                <a:gd name="T10" fmla="*/ 1 w 13"/>
                <a:gd name="T11" fmla="*/ 1 h 1"/>
                <a:gd name="T12" fmla="*/ 1 w 13"/>
                <a:gd name="T13" fmla="*/ 1 h 1"/>
                <a:gd name="T14" fmla="*/ 1 w 13"/>
                <a:gd name="T15" fmla="*/ 1 h 1"/>
                <a:gd name="T16" fmla="*/ 1 w 13"/>
                <a:gd name="T17" fmla="*/ 0 h 1"/>
                <a:gd name="T18" fmla="*/ 1 w 13"/>
                <a:gd name="T19" fmla="*/ 0 h 1"/>
                <a:gd name="T20" fmla="*/ 1 w 13"/>
                <a:gd name="T21" fmla="*/ 0 h 1"/>
                <a:gd name="T22" fmla="*/ 1 w 13"/>
                <a:gd name="T23" fmla="*/ 0 h 1"/>
                <a:gd name="T24" fmla="*/ 1 w 13"/>
                <a:gd name="T25" fmla="*/ 0 h 1"/>
                <a:gd name="T26" fmla="*/ 1 w 13"/>
                <a:gd name="T27" fmla="*/ 0 h 1"/>
                <a:gd name="T28" fmla="*/ 1 w 13"/>
                <a:gd name="T29" fmla="*/ 0 h 1"/>
                <a:gd name="T30" fmla="*/ 1 w 13"/>
                <a:gd name="T31" fmla="*/ 1 h 1"/>
                <a:gd name="T32" fmla="*/ 1 w 13"/>
                <a:gd name="T33" fmla="*/ 1 h 1"/>
                <a:gd name="T34" fmla="*/ 1 w 13"/>
                <a:gd name="T35" fmla="*/ 1 h 1"/>
                <a:gd name="T36" fmla="*/ 1 w 13"/>
                <a:gd name="T37" fmla="*/ 1 h 1"/>
                <a:gd name="T38" fmla="*/ 0 w 13"/>
                <a:gd name="T39" fmla="*/ 1 h 1"/>
                <a:gd name="T40" fmla="*/ 0 w 13"/>
                <a:gd name="T41" fmla="*/ 1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 h="1">
                  <a:moveTo>
                    <a:pt x="0" y="1"/>
                  </a:moveTo>
                  <a:lnTo>
                    <a:pt x="0" y="1"/>
                  </a:lnTo>
                  <a:lnTo>
                    <a:pt x="1" y="1"/>
                  </a:lnTo>
                  <a:lnTo>
                    <a:pt x="3" y="1"/>
                  </a:lnTo>
                  <a:lnTo>
                    <a:pt x="5" y="1"/>
                  </a:lnTo>
                  <a:lnTo>
                    <a:pt x="7" y="1"/>
                  </a:lnTo>
                  <a:lnTo>
                    <a:pt x="8" y="1"/>
                  </a:lnTo>
                  <a:lnTo>
                    <a:pt x="10" y="1"/>
                  </a:lnTo>
                  <a:lnTo>
                    <a:pt x="12" y="0"/>
                  </a:lnTo>
                  <a:lnTo>
                    <a:pt x="13" y="0"/>
                  </a:lnTo>
                  <a:lnTo>
                    <a:pt x="12" y="0"/>
                  </a:lnTo>
                  <a:lnTo>
                    <a:pt x="10" y="0"/>
                  </a:lnTo>
                  <a:lnTo>
                    <a:pt x="8" y="0"/>
                  </a:lnTo>
                  <a:lnTo>
                    <a:pt x="6" y="1"/>
                  </a:lnTo>
                  <a:lnTo>
                    <a:pt x="4" y="1"/>
                  </a:lnTo>
                  <a:lnTo>
                    <a:pt x="3" y="1"/>
                  </a:lnTo>
                  <a:lnTo>
                    <a:pt x="1" y="1"/>
                  </a:lnTo>
                  <a:lnTo>
                    <a:pt x="0" y="1"/>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6" name="Freeform 345"/>
            <p:cNvSpPr>
              <a:spLocks noChangeAspect="1"/>
            </p:cNvSpPr>
            <p:nvPr/>
          </p:nvSpPr>
          <p:spPr bwMode="auto">
            <a:xfrm rot="1144696" flipV="1">
              <a:off x="1264" y="1607"/>
              <a:ext cx="25" cy="147"/>
            </a:xfrm>
            <a:custGeom>
              <a:avLst/>
              <a:gdLst>
                <a:gd name="T0" fmla="*/ 0 w 44"/>
                <a:gd name="T1" fmla="*/ 9 h 254"/>
                <a:gd name="T2" fmla="*/ 1 w 44"/>
                <a:gd name="T3" fmla="*/ 7 h 254"/>
                <a:gd name="T4" fmla="*/ 1 w 44"/>
                <a:gd name="T5" fmla="*/ 3 h 254"/>
                <a:gd name="T6" fmla="*/ 2 w 44"/>
                <a:gd name="T7" fmla="*/ 2 h 254"/>
                <a:gd name="T8" fmla="*/ 1 w 44"/>
                <a:gd name="T9" fmla="*/ 1 h 254"/>
                <a:gd name="T10" fmla="*/ 1 w 44"/>
                <a:gd name="T11" fmla="*/ 0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54">
                  <a:moveTo>
                    <a:pt x="0" y="254"/>
                  </a:moveTo>
                  <a:lnTo>
                    <a:pt x="19" y="187"/>
                  </a:lnTo>
                  <a:lnTo>
                    <a:pt x="37" y="97"/>
                  </a:lnTo>
                  <a:lnTo>
                    <a:pt x="44" y="40"/>
                  </a:lnTo>
                  <a:lnTo>
                    <a:pt x="36" y="12"/>
                  </a:lnTo>
                  <a:lnTo>
                    <a:pt x="18"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7" name="Freeform 346"/>
            <p:cNvSpPr>
              <a:spLocks noChangeAspect="1"/>
            </p:cNvSpPr>
            <p:nvPr/>
          </p:nvSpPr>
          <p:spPr bwMode="auto">
            <a:xfrm rot="1144696" flipV="1">
              <a:off x="1235" y="1618"/>
              <a:ext cx="29" cy="126"/>
            </a:xfrm>
            <a:custGeom>
              <a:avLst/>
              <a:gdLst>
                <a:gd name="T0" fmla="*/ 0 w 51"/>
                <a:gd name="T1" fmla="*/ 8 h 219"/>
                <a:gd name="T2" fmla="*/ 1 w 51"/>
                <a:gd name="T3" fmla="*/ 6 h 219"/>
                <a:gd name="T4" fmla="*/ 1 w 51"/>
                <a:gd name="T5" fmla="*/ 3 h 219"/>
                <a:gd name="T6" fmla="*/ 2 w 51"/>
                <a:gd name="T7" fmla="*/ 1 h 219"/>
                <a:gd name="T8" fmla="*/ 2 w 51"/>
                <a:gd name="T9" fmla="*/ 1 h 219"/>
                <a:gd name="T10" fmla="*/ 2 w 51"/>
                <a:gd name="T11" fmla="*/ 0 h 2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219">
                  <a:moveTo>
                    <a:pt x="0" y="219"/>
                  </a:moveTo>
                  <a:lnTo>
                    <a:pt x="10" y="175"/>
                  </a:lnTo>
                  <a:lnTo>
                    <a:pt x="29" y="93"/>
                  </a:lnTo>
                  <a:lnTo>
                    <a:pt x="42" y="40"/>
                  </a:lnTo>
                  <a:lnTo>
                    <a:pt x="48" y="13"/>
                  </a:lnTo>
                  <a:lnTo>
                    <a:pt x="51"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8" name="Freeform 347"/>
            <p:cNvSpPr>
              <a:spLocks noChangeAspect="1"/>
            </p:cNvSpPr>
            <p:nvPr/>
          </p:nvSpPr>
          <p:spPr bwMode="auto">
            <a:xfrm rot="1144696" flipV="1">
              <a:off x="1246" y="1584"/>
              <a:ext cx="32" cy="12"/>
            </a:xfrm>
            <a:custGeom>
              <a:avLst/>
              <a:gdLst>
                <a:gd name="T0" fmla="*/ 0 w 55"/>
                <a:gd name="T1" fmla="*/ 0 h 21"/>
                <a:gd name="T2" fmla="*/ 1 w 55"/>
                <a:gd name="T3" fmla="*/ 1 h 21"/>
                <a:gd name="T4" fmla="*/ 1 w 55"/>
                <a:gd name="T5" fmla="*/ 1 h 21"/>
                <a:gd name="T6" fmla="*/ 1 w 55"/>
                <a:gd name="T7" fmla="*/ 1 h 21"/>
                <a:gd name="T8" fmla="*/ 1 w 55"/>
                <a:gd name="T9" fmla="*/ 1 h 21"/>
                <a:gd name="T10" fmla="*/ 1 w 55"/>
                <a:gd name="T11" fmla="*/ 1 h 21"/>
                <a:gd name="T12" fmla="*/ 1 w 55"/>
                <a:gd name="T13" fmla="*/ 1 h 21"/>
                <a:gd name="T14" fmla="*/ 2 w 55"/>
                <a:gd name="T15" fmla="*/ 1 h 21"/>
                <a:gd name="T16" fmla="*/ 2 w 55"/>
                <a:gd name="T17" fmla="*/ 1 h 21"/>
                <a:gd name="T18" fmla="*/ 2 w 55"/>
                <a:gd name="T19" fmla="*/ 1 h 21"/>
                <a:gd name="T20" fmla="*/ 2 w 55"/>
                <a:gd name="T21" fmla="*/ 1 h 21"/>
                <a:gd name="T22" fmla="*/ 2 w 55"/>
                <a:gd name="T23" fmla="*/ 1 h 21"/>
                <a:gd name="T24" fmla="*/ 2 w 55"/>
                <a:gd name="T25" fmla="*/ 1 h 21"/>
                <a:gd name="T26" fmla="*/ 2 w 55"/>
                <a:gd name="T27" fmla="*/ 1 h 21"/>
                <a:gd name="T28" fmla="*/ 2 w 55"/>
                <a:gd name="T29" fmla="*/ 1 h 21"/>
                <a:gd name="T30" fmla="*/ 1 w 55"/>
                <a:gd name="T31" fmla="*/ 1 h 21"/>
                <a:gd name="T32" fmla="*/ 1 w 55"/>
                <a:gd name="T33" fmla="*/ 0 h 21"/>
                <a:gd name="T34" fmla="*/ 1 w 55"/>
                <a:gd name="T35" fmla="*/ 0 h 21"/>
                <a:gd name="T36" fmla="*/ 1 w 55"/>
                <a:gd name="T37" fmla="*/ 0 h 21"/>
                <a:gd name="T38" fmla="*/ 1 w 55"/>
                <a:gd name="T39" fmla="*/ 0 h 21"/>
                <a:gd name="T40" fmla="*/ 0 w 55"/>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21">
                  <a:moveTo>
                    <a:pt x="0" y="0"/>
                  </a:moveTo>
                  <a:lnTo>
                    <a:pt x="1" y="1"/>
                  </a:lnTo>
                  <a:lnTo>
                    <a:pt x="5" y="3"/>
                  </a:lnTo>
                  <a:lnTo>
                    <a:pt x="11" y="7"/>
                  </a:lnTo>
                  <a:lnTo>
                    <a:pt x="18" y="11"/>
                  </a:lnTo>
                  <a:lnTo>
                    <a:pt x="26" y="15"/>
                  </a:lnTo>
                  <a:lnTo>
                    <a:pt x="34" y="18"/>
                  </a:lnTo>
                  <a:lnTo>
                    <a:pt x="42" y="20"/>
                  </a:lnTo>
                  <a:lnTo>
                    <a:pt x="49" y="21"/>
                  </a:lnTo>
                  <a:lnTo>
                    <a:pt x="53" y="21"/>
                  </a:lnTo>
                  <a:lnTo>
                    <a:pt x="55" y="20"/>
                  </a:lnTo>
                  <a:lnTo>
                    <a:pt x="54" y="18"/>
                  </a:lnTo>
                  <a:lnTo>
                    <a:pt x="51" y="14"/>
                  </a:lnTo>
                  <a:lnTo>
                    <a:pt x="45" y="10"/>
                  </a:lnTo>
                  <a:lnTo>
                    <a:pt x="38" y="5"/>
                  </a:lnTo>
                  <a:lnTo>
                    <a:pt x="29" y="2"/>
                  </a:lnTo>
                  <a:lnTo>
                    <a:pt x="21" y="0"/>
                  </a:lnTo>
                  <a:lnTo>
                    <a:pt x="12" y="0"/>
                  </a:lnTo>
                  <a:lnTo>
                    <a:pt x="6" y="0"/>
                  </a:lnTo>
                  <a:lnTo>
                    <a:pt x="2" y="0"/>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9" name="Freeform 348"/>
            <p:cNvSpPr>
              <a:spLocks noChangeAspect="1"/>
            </p:cNvSpPr>
            <p:nvPr/>
          </p:nvSpPr>
          <p:spPr bwMode="auto">
            <a:xfrm rot="1144696" flipV="1">
              <a:off x="1231" y="1601"/>
              <a:ext cx="31" cy="4"/>
            </a:xfrm>
            <a:custGeom>
              <a:avLst/>
              <a:gdLst>
                <a:gd name="T0" fmla="*/ 0 w 53"/>
                <a:gd name="T1" fmla="*/ 1 h 8"/>
                <a:gd name="T2" fmla="*/ 1 w 53"/>
                <a:gd name="T3" fmla="*/ 1 h 8"/>
                <a:gd name="T4" fmla="*/ 1 w 53"/>
                <a:gd name="T5" fmla="*/ 1 h 8"/>
                <a:gd name="T6" fmla="*/ 1 w 53"/>
                <a:gd name="T7" fmla="*/ 1 h 8"/>
                <a:gd name="T8" fmla="*/ 1 w 53"/>
                <a:gd name="T9" fmla="*/ 1 h 8"/>
                <a:gd name="T10" fmla="*/ 1 w 53"/>
                <a:gd name="T11" fmla="*/ 1 h 8"/>
                <a:gd name="T12" fmla="*/ 1 w 53"/>
                <a:gd name="T13" fmla="*/ 1 h 8"/>
                <a:gd name="T14" fmla="*/ 2 w 53"/>
                <a:gd name="T15" fmla="*/ 1 h 8"/>
                <a:gd name="T16" fmla="*/ 2 w 53"/>
                <a:gd name="T17" fmla="*/ 1 h 8"/>
                <a:gd name="T18" fmla="*/ 2 w 53"/>
                <a:gd name="T19" fmla="*/ 1 h 8"/>
                <a:gd name="T20" fmla="*/ 2 w 53"/>
                <a:gd name="T21" fmla="*/ 1 h 8"/>
                <a:gd name="T22" fmla="*/ 2 w 53"/>
                <a:gd name="T23" fmla="*/ 1 h 8"/>
                <a:gd name="T24" fmla="*/ 2 w 53"/>
                <a:gd name="T25" fmla="*/ 1 h 8"/>
                <a:gd name="T26" fmla="*/ 2 w 53"/>
                <a:gd name="T27" fmla="*/ 0 h 8"/>
                <a:gd name="T28" fmla="*/ 1 w 53"/>
                <a:gd name="T29" fmla="*/ 0 h 8"/>
                <a:gd name="T30" fmla="*/ 1 w 53"/>
                <a:gd name="T31" fmla="*/ 0 h 8"/>
                <a:gd name="T32" fmla="*/ 1 w 53"/>
                <a:gd name="T33" fmla="*/ 1 h 8"/>
                <a:gd name="T34" fmla="*/ 1 w 53"/>
                <a:gd name="T35" fmla="*/ 1 h 8"/>
                <a:gd name="T36" fmla="*/ 1 w 53"/>
                <a:gd name="T37" fmla="*/ 1 h 8"/>
                <a:gd name="T38" fmla="*/ 1 w 53"/>
                <a:gd name="T39" fmla="*/ 1 h 8"/>
                <a:gd name="T40" fmla="*/ 0 w 53"/>
                <a:gd name="T41" fmla="*/ 1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 h="8">
                  <a:moveTo>
                    <a:pt x="0" y="5"/>
                  </a:moveTo>
                  <a:lnTo>
                    <a:pt x="1" y="5"/>
                  </a:lnTo>
                  <a:lnTo>
                    <a:pt x="5" y="6"/>
                  </a:lnTo>
                  <a:lnTo>
                    <a:pt x="10" y="7"/>
                  </a:lnTo>
                  <a:lnTo>
                    <a:pt x="18" y="8"/>
                  </a:lnTo>
                  <a:lnTo>
                    <a:pt x="26" y="8"/>
                  </a:lnTo>
                  <a:lnTo>
                    <a:pt x="34" y="8"/>
                  </a:lnTo>
                  <a:lnTo>
                    <a:pt x="42" y="7"/>
                  </a:lnTo>
                  <a:lnTo>
                    <a:pt x="47" y="5"/>
                  </a:lnTo>
                  <a:lnTo>
                    <a:pt x="51" y="4"/>
                  </a:lnTo>
                  <a:lnTo>
                    <a:pt x="53" y="3"/>
                  </a:lnTo>
                  <a:lnTo>
                    <a:pt x="52" y="2"/>
                  </a:lnTo>
                  <a:lnTo>
                    <a:pt x="48" y="1"/>
                  </a:lnTo>
                  <a:lnTo>
                    <a:pt x="42" y="0"/>
                  </a:lnTo>
                  <a:lnTo>
                    <a:pt x="35" y="0"/>
                  </a:lnTo>
                  <a:lnTo>
                    <a:pt x="27" y="0"/>
                  </a:lnTo>
                  <a:lnTo>
                    <a:pt x="18" y="1"/>
                  </a:lnTo>
                  <a:lnTo>
                    <a:pt x="11" y="2"/>
                  </a:lnTo>
                  <a:lnTo>
                    <a:pt x="5" y="4"/>
                  </a:lnTo>
                  <a:lnTo>
                    <a:pt x="1" y="5"/>
                  </a:lnTo>
                  <a:lnTo>
                    <a:pt x="0" y="5"/>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10" name="Freeform 349"/>
            <p:cNvSpPr>
              <a:spLocks noChangeAspect="1"/>
            </p:cNvSpPr>
            <p:nvPr/>
          </p:nvSpPr>
          <p:spPr bwMode="auto">
            <a:xfrm rot="1144696" flipV="1">
              <a:off x="1207" y="1614"/>
              <a:ext cx="29" cy="9"/>
            </a:xfrm>
            <a:custGeom>
              <a:avLst/>
              <a:gdLst>
                <a:gd name="T0" fmla="*/ 0 w 51"/>
                <a:gd name="T1" fmla="*/ 1 h 16"/>
                <a:gd name="T2" fmla="*/ 1 w 51"/>
                <a:gd name="T3" fmla="*/ 1 h 16"/>
                <a:gd name="T4" fmla="*/ 1 w 51"/>
                <a:gd name="T5" fmla="*/ 1 h 16"/>
                <a:gd name="T6" fmla="*/ 1 w 51"/>
                <a:gd name="T7" fmla="*/ 1 h 16"/>
                <a:gd name="T8" fmla="*/ 1 w 51"/>
                <a:gd name="T9" fmla="*/ 1 h 16"/>
                <a:gd name="T10" fmla="*/ 1 w 51"/>
                <a:gd name="T11" fmla="*/ 1 h 16"/>
                <a:gd name="T12" fmla="*/ 1 w 51"/>
                <a:gd name="T13" fmla="*/ 1 h 16"/>
                <a:gd name="T14" fmla="*/ 1 w 51"/>
                <a:gd name="T15" fmla="*/ 1 h 16"/>
                <a:gd name="T16" fmla="*/ 2 w 51"/>
                <a:gd name="T17" fmla="*/ 1 h 16"/>
                <a:gd name="T18" fmla="*/ 2 w 51"/>
                <a:gd name="T19" fmla="*/ 1 h 16"/>
                <a:gd name="T20" fmla="*/ 2 w 51"/>
                <a:gd name="T21" fmla="*/ 0 h 16"/>
                <a:gd name="T22" fmla="*/ 2 w 51"/>
                <a:gd name="T23" fmla="*/ 0 h 16"/>
                <a:gd name="T24" fmla="*/ 2 w 51"/>
                <a:gd name="T25" fmla="*/ 1 h 16"/>
                <a:gd name="T26" fmla="*/ 1 w 51"/>
                <a:gd name="T27" fmla="*/ 1 h 16"/>
                <a:gd name="T28" fmla="*/ 1 w 51"/>
                <a:gd name="T29" fmla="*/ 1 h 16"/>
                <a:gd name="T30" fmla="*/ 1 w 51"/>
                <a:gd name="T31" fmla="*/ 1 h 16"/>
                <a:gd name="T32" fmla="*/ 1 w 51"/>
                <a:gd name="T33" fmla="*/ 1 h 16"/>
                <a:gd name="T34" fmla="*/ 1 w 51"/>
                <a:gd name="T35" fmla="*/ 1 h 16"/>
                <a:gd name="T36" fmla="*/ 1 w 51"/>
                <a:gd name="T37" fmla="*/ 1 h 16"/>
                <a:gd name="T38" fmla="*/ 1 w 51"/>
                <a:gd name="T39" fmla="*/ 1 h 16"/>
                <a:gd name="T40" fmla="*/ 0 w 51"/>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16">
                  <a:moveTo>
                    <a:pt x="0" y="16"/>
                  </a:moveTo>
                  <a:lnTo>
                    <a:pt x="1" y="16"/>
                  </a:lnTo>
                  <a:lnTo>
                    <a:pt x="5" y="15"/>
                  </a:lnTo>
                  <a:lnTo>
                    <a:pt x="10" y="14"/>
                  </a:lnTo>
                  <a:lnTo>
                    <a:pt x="18" y="12"/>
                  </a:lnTo>
                  <a:lnTo>
                    <a:pt x="26" y="10"/>
                  </a:lnTo>
                  <a:lnTo>
                    <a:pt x="34" y="7"/>
                  </a:lnTo>
                  <a:lnTo>
                    <a:pt x="41" y="5"/>
                  </a:lnTo>
                  <a:lnTo>
                    <a:pt x="47" y="2"/>
                  </a:lnTo>
                  <a:lnTo>
                    <a:pt x="50" y="1"/>
                  </a:lnTo>
                  <a:lnTo>
                    <a:pt x="51" y="0"/>
                  </a:lnTo>
                  <a:lnTo>
                    <a:pt x="50" y="0"/>
                  </a:lnTo>
                  <a:lnTo>
                    <a:pt x="46" y="1"/>
                  </a:lnTo>
                  <a:lnTo>
                    <a:pt x="41" y="2"/>
                  </a:lnTo>
                  <a:lnTo>
                    <a:pt x="33" y="4"/>
                  </a:lnTo>
                  <a:lnTo>
                    <a:pt x="25" y="7"/>
                  </a:lnTo>
                  <a:lnTo>
                    <a:pt x="17" y="10"/>
                  </a:lnTo>
                  <a:lnTo>
                    <a:pt x="10" y="12"/>
                  </a:lnTo>
                  <a:lnTo>
                    <a:pt x="4" y="14"/>
                  </a:lnTo>
                  <a:lnTo>
                    <a:pt x="1" y="16"/>
                  </a:lnTo>
                  <a:lnTo>
                    <a:pt x="0" y="16"/>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11" name="Freeform 350"/>
            <p:cNvSpPr>
              <a:spLocks noChangeAspect="1"/>
            </p:cNvSpPr>
            <p:nvPr/>
          </p:nvSpPr>
          <p:spPr bwMode="auto">
            <a:xfrm rot="1144696" flipV="1">
              <a:off x="1191" y="1622"/>
              <a:ext cx="26" cy="11"/>
            </a:xfrm>
            <a:custGeom>
              <a:avLst/>
              <a:gdLst>
                <a:gd name="T0" fmla="*/ 0 w 45"/>
                <a:gd name="T1" fmla="*/ 1 h 20"/>
                <a:gd name="T2" fmla="*/ 1 w 45"/>
                <a:gd name="T3" fmla="*/ 1 h 20"/>
                <a:gd name="T4" fmla="*/ 1 w 45"/>
                <a:gd name="T5" fmla="*/ 1 h 20"/>
                <a:gd name="T6" fmla="*/ 1 w 45"/>
                <a:gd name="T7" fmla="*/ 1 h 20"/>
                <a:gd name="T8" fmla="*/ 1 w 45"/>
                <a:gd name="T9" fmla="*/ 1 h 20"/>
                <a:gd name="T10" fmla="*/ 1 w 45"/>
                <a:gd name="T11" fmla="*/ 1 h 20"/>
                <a:gd name="T12" fmla="*/ 1 w 45"/>
                <a:gd name="T13" fmla="*/ 1 h 20"/>
                <a:gd name="T14" fmla="*/ 1 w 45"/>
                <a:gd name="T15" fmla="*/ 1 h 20"/>
                <a:gd name="T16" fmla="*/ 2 w 45"/>
                <a:gd name="T17" fmla="*/ 1 h 20"/>
                <a:gd name="T18" fmla="*/ 2 w 45"/>
                <a:gd name="T19" fmla="*/ 1 h 20"/>
                <a:gd name="T20" fmla="*/ 2 w 45"/>
                <a:gd name="T21" fmla="*/ 0 h 20"/>
                <a:gd name="T22" fmla="*/ 2 w 45"/>
                <a:gd name="T23" fmla="*/ 1 h 20"/>
                <a:gd name="T24" fmla="*/ 2 w 45"/>
                <a:gd name="T25" fmla="*/ 1 h 20"/>
                <a:gd name="T26" fmla="*/ 1 w 45"/>
                <a:gd name="T27" fmla="*/ 1 h 20"/>
                <a:gd name="T28" fmla="*/ 1 w 45"/>
                <a:gd name="T29" fmla="*/ 1 h 20"/>
                <a:gd name="T30" fmla="*/ 1 w 45"/>
                <a:gd name="T31" fmla="*/ 1 h 20"/>
                <a:gd name="T32" fmla="*/ 1 w 45"/>
                <a:gd name="T33" fmla="*/ 1 h 20"/>
                <a:gd name="T34" fmla="*/ 1 w 45"/>
                <a:gd name="T35" fmla="*/ 1 h 20"/>
                <a:gd name="T36" fmla="*/ 1 w 45"/>
                <a:gd name="T37" fmla="*/ 1 h 20"/>
                <a:gd name="T38" fmla="*/ 1 w 45"/>
                <a:gd name="T39" fmla="*/ 1 h 20"/>
                <a:gd name="T40" fmla="*/ 0 w 45"/>
                <a:gd name="T41" fmla="*/ 1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20">
                  <a:moveTo>
                    <a:pt x="0" y="20"/>
                  </a:moveTo>
                  <a:lnTo>
                    <a:pt x="1" y="20"/>
                  </a:lnTo>
                  <a:lnTo>
                    <a:pt x="4" y="19"/>
                  </a:lnTo>
                  <a:lnTo>
                    <a:pt x="9" y="17"/>
                  </a:lnTo>
                  <a:lnTo>
                    <a:pt x="16" y="14"/>
                  </a:lnTo>
                  <a:lnTo>
                    <a:pt x="23" y="11"/>
                  </a:lnTo>
                  <a:lnTo>
                    <a:pt x="30" y="8"/>
                  </a:lnTo>
                  <a:lnTo>
                    <a:pt x="36" y="5"/>
                  </a:lnTo>
                  <a:lnTo>
                    <a:pt x="41" y="3"/>
                  </a:lnTo>
                  <a:lnTo>
                    <a:pt x="44" y="1"/>
                  </a:lnTo>
                  <a:lnTo>
                    <a:pt x="45" y="0"/>
                  </a:lnTo>
                  <a:lnTo>
                    <a:pt x="44" y="1"/>
                  </a:lnTo>
                  <a:lnTo>
                    <a:pt x="41" y="2"/>
                  </a:lnTo>
                  <a:lnTo>
                    <a:pt x="35" y="4"/>
                  </a:lnTo>
                  <a:lnTo>
                    <a:pt x="29" y="7"/>
                  </a:lnTo>
                  <a:lnTo>
                    <a:pt x="22" y="10"/>
                  </a:lnTo>
                  <a:lnTo>
                    <a:pt x="15" y="13"/>
                  </a:lnTo>
                  <a:lnTo>
                    <a:pt x="9" y="16"/>
                  </a:lnTo>
                  <a:lnTo>
                    <a:pt x="4" y="18"/>
                  </a:lnTo>
                  <a:lnTo>
                    <a:pt x="1" y="20"/>
                  </a:lnTo>
                  <a:lnTo>
                    <a:pt x="0" y="2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12" name="Freeform 351"/>
            <p:cNvSpPr>
              <a:spLocks noChangeAspect="1"/>
            </p:cNvSpPr>
            <p:nvPr/>
          </p:nvSpPr>
          <p:spPr bwMode="auto">
            <a:xfrm rot="1144696" flipV="1">
              <a:off x="1183" y="1625"/>
              <a:ext cx="19" cy="9"/>
            </a:xfrm>
            <a:custGeom>
              <a:avLst/>
              <a:gdLst>
                <a:gd name="T0" fmla="*/ 0 w 32"/>
                <a:gd name="T1" fmla="*/ 1 h 16"/>
                <a:gd name="T2" fmla="*/ 1 w 32"/>
                <a:gd name="T3" fmla="*/ 1 h 16"/>
                <a:gd name="T4" fmla="*/ 1 w 32"/>
                <a:gd name="T5" fmla="*/ 1 h 16"/>
                <a:gd name="T6" fmla="*/ 1 w 32"/>
                <a:gd name="T7" fmla="*/ 1 h 16"/>
                <a:gd name="T8" fmla="*/ 1 w 32"/>
                <a:gd name="T9" fmla="*/ 1 h 16"/>
                <a:gd name="T10" fmla="*/ 1 w 32"/>
                <a:gd name="T11" fmla="*/ 1 h 16"/>
                <a:gd name="T12" fmla="*/ 1 w 32"/>
                <a:gd name="T13" fmla="*/ 1 h 16"/>
                <a:gd name="T14" fmla="*/ 1 w 32"/>
                <a:gd name="T15" fmla="*/ 1 h 16"/>
                <a:gd name="T16" fmla="*/ 1 w 32"/>
                <a:gd name="T17" fmla="*/ 1 h 16"/>
                <a:gd name="T18" fmla="*/ 1 w 32"/>
                <a:gd name="T19" fmla="*/ 0 h 16"/>
                <a:gd name="T20" fmla="*/ 1 w 32"/>
                <a:gd name="T21" fmla="*/ 0 h 16"/>
                <a:gd name="T22" fmla="*/ 1 w 32"/>
                <a:gd name="T23" fmla="*/ 0 h 16"/>
                <a:gd name="T24" fmla="*/ 1 w 32"/>
                <a:gd name="T25" fmla="*/ 1 h 16"/>
                <a:gd name="T26" fmla="*/ 1 w 32"/>
                <a:gd name="T27" fmla="*/ 1 h 16"/>
                <a:gd name="T28" fmla="*/ 1 w 32"/>
                <a:gd name="T29" fmla="*/ 1 h 16"/>
                <a:gd name="T30" fmla="*/ 1 w 32"/>
                <a:gd name="T31" fmla="*/ 1 h 16"/>
                <a:gd name="T32" fmla="*/ 1 w 32"/>
                <a:gd name="T33" fmla="*/ 1 h 16"/>
                <a:gd name="T34" fmla="*/ 1 w 32"/>
                <a:gd name="T35" fmla="*/ 1 h 16"/>
                <a:gd name="T36" fmla="*/ 1 w 32"/>
                <a:gd name="T37" fmla="*/ 1 h 16"/>
                <a:gd name="T38" fmla="*/ 1 w 32"/>
                <a:gd name="T39" fmla="*/ 1 h 16"/>
                <a:gd name="T40" fmla="*/ 0 w 32"/>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 h="16">
                  <a:moveTo>
                    <a:pt x="0" y="16"/>
                  </a:moveTo>
                  <a:lnTo>
                    <a:pt x="1" y="15"/>
                  </a:lnTo>
                  <a:lnTo>
                    <a:pt x="3" y="14"/>
                  </a:lnTo>
                  <a:lnTo>
                    <a:pt x="7" y="13"/>
                  </a:lnTo>
                  <a:lnTo>
                    <a:pt x="11" y="11"/>
                  </a:lnTo>
                  <a:lnTo>
                    <a:pt x="16" y="8"/>
                  </a:lnTo>
                  <a:lnTo>
                    <a:pt x="21" y="6"/>
                  </a:lnTo>
                  <a:lnTo>
                    <a:pt x="26" y="3"/>
                  </a:lnTo>
                  <a:lnTo>
                    <a:pt x="29" y="2"/>
                  </a:lnTo>
                  <a:lnTo>
                    <a:pt x="31" y="0"/>
                  </a:lnTo>
                  <a:lnTo>
                    <a:pt x="32" y="0"/>
                  </a:lnTo>
                  <a:lnTo>
                    <a:pt x="31" y="0"/>
                  </a:lnTo>
                  <a:lnTo>
                    <a:pt x="29" y="1"/>
                  </a:lnTo>
                  <a:lnTo>
                    <a:pt x="25" y="3"/>
                  </a:lnTo>
                  <a:lnTo>
                    <a:pt x="21" y="5"/>
                  </a:lnTo>
                  <a:lnTo>
                    <a:pt x="16" y="7"/>
                  </a:lnTo>
                  <a:lnTo>
                    <a:pt x="11" y="10"/>
                  </a:lnTo>
                  <a:lnTo>
                    <a:pt x="7" y="12"/>
                  </a:lnTo>
                  <a:lnTo>
                    <a:pt x="3" y="14"/>
                  </a:lnTo>
                  <a:lnTo>
                    <a:pt x="1" y="15"/>
                  </a:lnTo>
                  <a:lnTo>
                    <a:pt x="0" y="16"/>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13" name="Freeform 352"/>
            <p:cNvSpPr>
              <a:spLocks noChangeAspect="1"/>
            </p:cNvSpPr>
            <p:nvPr/>
          </p:nvSpPr>
          <p:spPr bwMode="auto">
            <a:xfrm rot="1144696" flipV="1">
              <a:off x="1180" y="1625"/>
              <a:ext cx="7" cy="3"/>
            </a:xfrm>
            <a:custGeom>
              <a:avLst/>
              <a:gdLst>
                <a:gd name="T0" fmla="*/ 0 w 12"/>
                <a:gd name="T1" fmla="*/ 1 h 6"/>
                <a:gd name="T2" fmla="*/ 0 w 12"/>
                <a:gd name="T3" fmla="*/ 1 h 6"/>
                <a:gd name="T4" fmla="*/ 1 w 12"/>
                <a:gd name="T5" fmla="*/ 1 h 6"/>
                <a:gd name="T6" fmla="*/ 1 w 12"/>
                <a:gd name="T7" fmla="*/ 1 h 6"/>
                <a:gd name="T8" fmla="*/ 1 w 12"/>
                <a:gd name="T9" fmla="*/ 1 h 6"/>
                <a:gd name="T10" fmla="*/ 1 w 12"/>
                <a:gd name="T11" fmla="*/ 1 h 6"/>
                <a:gd name="T12" fmla="*/ 1 w 12"/>
                <a:gd name="T13" fmla="*/ 1 h 6"/>
                <a:gd name="T14" fmla="*/ 1 w 12"/>
                <a:gd name="T15" fmla="*/ 1 h 6"/>
                <a:gd name="T16" fmla="*/ 1 w 12"/>
                <a:gd name="T17" fmla="*/ 1 h 6"/>
                <a:gd name="T18" fmla="*/ 1 w 12"/>
                <a:gd name="T19" fmla="*/ 0 h 6"/>
                <a:gd name="T20" fmla="*/ 1 w 12"/>
                <a:gd name="T21" fmla="*/ 0 h 6"/>
                <a:gd name="T22" fmla="*/ 1 w 12"/>
                <a:gd name="T23" fmla="*/ 0 h 6"/>
                <a:gd name="T24" fmla="*/ 1 w 12"/>
                <a:gd name="T25" fmla="*/ 0 h 6"/>
                <a:gd name="T26" fmla="*/ 1 w 12"/>
                <a:gd name="T27" fmla="*/ 1 h 6"/>
                <a:gd name="T28" fmla="*/ 1 w 12"/>
                <a:gd name="T29" fmla="*/ 1 h 6"/>
                <a:gd name="T30" fmla="*/ 1 w 12"/>
                <a:gd name="T31" fmla="*/ 1 h 6"/>
                <a:gd name="T32" fmla="*/ 1 w 12"/>
                <a:gd name="T33" fmla="*/ 1 h 6"/>
                <a:gd name="T34" fmla="*/ 1 w 12"/>
                <a:gd name="T35" fmla="*/ 1 h 6"/>
                <a:gd name="T36" fmla="*/ 1 w 12"/>
                <a:gd name="T37" fmla="*/ 1 h 6"/>
                <a:gd name="T38" fmla="*/ 0 w 12"/>
                <a:gd name="T39" fmla="*/ 1 h 6"/>
                <a:gd name="T40" fmla="*/ 0 w 12"/>
                <a:gd name="T41" fmla="*/ 1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6">
                  <a:moveTo>
                    <a:pt x="0" y="6"/>
                  </a:moveTo>
                  <a:lnTo>
                    <a:pt x="0" y="6"/>
                  </a:lnTo>
                  <a:lnTo>
                    <a:pt x="1" y="6"/>
                  </a:lnTo>
                  <a:lnTo>
                    <a:pt x="3" y="5"/>
                  </a:lnTo>
                  <a:lnTo>
                    <a:pt x="4" y="4"/>
                  </a:lnTo>
                  <a:lnTo>
                    <a:pt x="6" y="3"/>
                  </a:lnTo>
                  <a:lnTo>
                    <a:pt x="8" y="2"/>
                  </a:lnTo>
                  <a:lnTo>
                    <a:pt x="10" y="1"/>
                  </a:lnTo>
                  <a:lnTo>
                    <a:pt x="11" y="1"/>
                  </a:lnTo>
                  <a:lnTo>
                    <a:pt x="12" y="0"/>
                  </a:lnTo>
                  <a:lnTo>
                    <a:pt x="11" y="0"/>
                  </a:lnTo>
                  <a:lnTo>
                    <a:pt x="10" y="1"/>
                  </a:lnTo>
                  <a:lnTo>
                    <a:pt x="8" y="2"/>
                  </a:lnTo>
                  <a:lnTo>
                    <a:pt x="6" y="3"/>
                  </a:lnTo>
                  <a:lnTo>
                    <a:pt x="4" y="4"/>
                  </a:lnTo>
                  <a:lnTo>
                    <a:pt x="3" y="5"/>
                  </a:lnTo>
                  <a:lnTo>
                    <a:pt x="1" y="6"/>
                  </a:lnTo>
                  <a:lnTo>
                    <a:pt x="0" y="6"/>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14" name="Freeform 353"/>
            <p:cNvSpPr>
              <a:spLocks noChangeAspect="1"/>
            </p:cNvSpPr>
            <p:nvPr/>
          </p:nvSpPr>
          <p:spPr bwMode="auto">
            <a:xfrm rot="1144696" flipV="1">
              <a:off x="1195" y="1577"/>
              <a:ext cx="75" cy="69"/>
            </a:xfrm>
            <a:custGeom>
              <a:avLst/>
              <a:gdLst>
                <a:gd name="T0" fmla="*/ 5 w 129"/>
                <a:gd name="T1" fmla="*/ 4 h 120"/>
                <a:gd name="T2" fmla="*/ 5 w 129"/>
                <a:gd name="T3" fmla="*/ 3 h 120"/>
                <a:gd name="T4" fmla="*/ 3 w 129"/>
                <a:gd name="T5" fmla="*/ 1 h 120"/>
                <a:gd name="T6" fmla="*/ 2 w 129"/>
                <a:gd name="T7" fmla="*/ 1 h 120"/>
                <a:gd name="T8" fmla="*/ 1 w 129"/>
                <a:gd name="T9" fmla="*/ 0 h 120"/>
                <a:gd name="T10" fmla="*/ 0 w 129"/>
                <a:gd name="T11" fmla="*/ 1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 h="120">
                  <a:moveTo>
                    <a:pt x="129" y="120"/>
                  </a:moveTo>
                  <a:lnTo>
                    <a:pt x="110" y="80"/>
                  </a:lnTo>
                  <a:lnTo>
                    <a:pt x="76" y="32"/>
                  </a:lnTo>
                  <a:lnTo>
                    <a:pt x="49" y="6"/>
                  </a:lnTo>
                  <a:lnTo>
                    <a:pt x="25" y="0"/>
                  </a:lnTo>
                  <a:lnTo>
                    <a:pt x="0" y="4"/>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15" name="Freeform 354"/>
            <p:cNvSpPr>
              <a:spLocks noChangeAspect="1"/>
            </p:cNvSpPr>
            <p:nvPr/>
          </p:nvSpPr>
          <p:spPr bwMode="auto">
            <a:xfrm rot="1144696" flipV="1">
              <a:off x="1188" y="1581"/>
              <a:ext cx="50" cy="52"/>
            </a:xfrm>
            <a:custGeom>
              <a:avLst/>
              <a:gdLst>
                <a:gd name="T0" fmla="*/ 3 w 86"/>
                <a:gd name="T1" fmla="*/ 3 h 90"/>
                <a:gd name="T2" fmla="*/ 3 w 86"/>
                <a:gd name="T3" fmla="*/ 3 h 90"/>
                <a:gd name="T4" fmla="*/ 2 w 86"/>
                <a:gd name="T5" fmla="*/ 2 h 90"/>
                <a:gd name="T6" fmla="*/ 1 w 86"/>
                <a:gd name="T7" fmla="*/ 1 h 90"/>
                <a:gd name="T8" fmla="*/ 1 w 86"/>
                <a:gd name="T9" fmla="*/ 1 h 90"/>
                <a:gd name="T10" fmla="*/ 0 w 86"/>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0">
                  <a:moveTo>
                    <a:pt x="86" y="90"/>
                  </a:moveTo>
                  <a:lnTo>
                    <a:pt x="69" y="72"/>
                  </a:lnTo>
                  <a:lnTo>
                    <a:pt x="37" y="38"/>
                  </a:lnTo>
                  <a:lnTo>
                    <a:pt x="16" y="16"/>
                  </a:lnTo>
                  <a:lnTo>
                    <a:pt x="5" y="6"/>
                  </a:lnTo>
                  <a:lnTo>
                    <a:pt x="0" y="0"/>
                  </a:lnTo>
                </a:path>
              </a:pathLst>
            </a:custGeom>
            <a:noFill/>
            <a:ln w="9525"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5267" name="Text Box 355"/>
          <p:cNvSpPr txBox="1">
            <a:spLocks noChangeArrowheads="1"/>
          </p:cNvSpPr>
          <p:nvPr/>
        </p:nvSpPr>
        <p:spPr bwMode="auto">
          <a:xfrm>
            <a:off x="6096000" y="914400"/>
            <a:ext cx="189706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a:t>Algebratross</a:t>
            </a:r>
          </a:p>
          <a:p>
            <a:pPr eaLnBrk="1" hangingPunct="1"/>
            <a:r>
              <a:rPr lang="en-US" sz="1400"/>
              <a:t>Wandering Albatross</a:t>
            </a:r>
          </a:p>
        </p:txBody>
      </p:sp>
      <p:sp>
        <p:nvSpPr>
          <p:cNvPr id="295268" name="Text Box 356"/>
          <p:cNvSpPr txBox="1">
            <a:spLocks noChangeArrowheads="1"/>
          </p:cNvSpPr>
          <p:nvPr/>
        </p:nvSpPr>
        <p:spPr bwMode="auto">
          <a:xfrm>
            <a:off x="1000125" y="4114800"/>
            <a:ext cx="2035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a:t>RegenoSoar</a:t>
            </a:r>
          </a:p>
          <a:p>
            <a:pPr eaLnBrk="1" hangingPunct="1"/>
            <a:r>
              <a:rPr lang="en-US" sz="1600"/>
              <a:t>Regenerative-soarer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5023"/>
                                        </p:tgtEl>
                                        <p:attrNameLst>
                                          <p:attrName>style.visibility</p:attrName>
                                        </p:attrNameLst>
                                      </p:cBhvr>
                                      <p:to>
                                        <p:strVal val="visible"/>
                                      </p:to>
                                    </p:set>
                                    <p:anim calcmode="lin" valueType="num">
                                      <p:cBhvr additive="base">
                                        <p:cTn id="7" dur="500" fill="hold"/>
                                        <p:tgtEl>
                                          <p:spTgt spid="295023"/>
                                        </p:tgtEl>
                                        <p:attrNameLst>
                                          <p:attrName>ppt_x</p:attrName>
                                        </p:attrNameLst>
                                      </p:cBhvr>
                                      <p:tavLst>
                                        <p:tav tm="0">
                                          <p:val>
                                            <p:strVal val="0-#ppt_w/2"/>
                                          </p:val>
                                        </p:tav>
                                        <p:tav tm="100000">
                                          <p:val>
                                            <p:strVal val="#ppt_x"/>
                                          </p:val>
                                        </p:tav>
                                      </p:tavLst>
                                    </p:anim>
                                    <p:anim calcmode="lin" valueType="num">
                                      <p:cBhvr additive="base">
                                        <p:cTn id="8" dur="500" fill="hold"/>
                                        <p:tgtEl>
                                          <p:spTgt spid="2950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9526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95270"/>
                                        </p:tgtEl>
                                        <p:attrNameLst>
                                          <p:attrName>style.visibility</p:attrName>
                                        </p:attrNameLst>
                                      </p:cBhvr>
                                      <p:to>
                                        <p:strVal val="visible"/>
                                      </p:to>
                                    </p:set>
                                    <p:anim calcmode="lin" valueType="num">
                                      <p:cBhvr additive="base">
                                        <p:cTn id="17" dur="500" fill="hold"/>
                                        <p:tgtEl>
                                          <p:spTgt spid="295270"/>
                                        </p:tgtEl>
                                        <p:attrNameLst>
                                          <p:attrName>ppt_x</p:attrName>
                                        </p:attrNameLst>
                                      </p:cBhvr>
                                      <p:tavLst>
                                        <p:tav tm="0">
                                          <p:val>
                                            <p:strVal val="0-#ppt_w/2"/>
                                          </p:val>
                                        </p:tav>
                                        <p:tav tm="100000">
                                          <p:val>
                                            <p:strVal val="#ppt_x"/>
                                          </p:val>
                                        </p:tav>
                                      </p:tavLst>
                                    </p:anim>
                                    <p:anim calcmode="lin" valueType="num">
                                      <p:cBhvr additive="base">
                                        <p:cTn id="18" dur="500" fill="hold"/>
                                        <p:tgtEl>
                                          <p:spTgt spid="295270"/>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5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267" grpId="0" autoUpdateAnimBg="0"/>
      <p:bldP spid="29526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1"/>
          <p:cNvSpPr>
            <a:spLocks noGrp="1"/>
          </p:cNvSpPr>
          <p:nvPr>
            <p:ph type="ftr" sz="quarter" idx="10"/>
          </p:nvPr>
        </p:nvSpPr>
        <p:spPr>
          <a:xfrm>
            <a:off x="1905000" y="6548438"/>
            <a:ext cx="5657850" cy="309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000">
                <a:solidFill>
                  <a:srgbClr val="808080"/>
                </a:solidFill>
              </a:rPr>
              <a:t>Trigons, Normals, and Quadragons  </a:t>
            </a:r>
            <a:r>
              <a:rPr lang="en-US" sz="800" i="0">
                <a:solidFill>
                  <a:srgbClr val="808080"/>
                </a:solidFill>
              </a:rPr>
              <a:t>       J. Philip Barnes      May 2011         www.HowFliesTheAlbatross.com</a:t>
            </a:r>
          </a:p>
        </p:txBody>
      </p:sp>
      <p:sp>
        <p:nvSpPr>
          <p:cNvPr id="8195" name="Text Box 2050"/>
          <p:cNvSpPr txBox="1">
            <a:spLocks noChangeArrowheads="1"/>
          </p:cNvSpPr>
          <p:nvPr/>
        </p:nvSpPr>
        <p:spPr bwMode="auto">
          <a:xfrm>
            <a:off x="990600" y="0"/>
            <a:ext cx="7315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sm" len="lg"/>
              </a14:hiddenLine>
            </a:ext>
          </a:extLst>
        </p:spPr>
        <p:txBody>
          <a:bodyPr t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800" i="1">
                <a:solidFill>
                  <a:srgbClr val="333399"/>
                </a:solidFill>
              </a:rPr>
              <a:t>“RenderRaptor” ~ Wireframe &amp; Flat-Shade</a:t>
            </a:r>
          </a:p>
        </p:txBody>
      </p:sp>
      <p:pic>
        <p:nvPicPr>
          <p:cNvPr id="8196" name="Picture 2051"/>
          <p:cNvPicPr>
            <a:picLocks noChangeAspect="1" noChangeArrowheads="1"/>
          </p:cNvPicPr>
          <p:nvPr/>
        </p:nvPicPr>
        <p:blipFill>
          <a:blip r:embed="rId3">
            <a:extLst>
              <a:ext uri="{28A0092B-C50C-407E-A947-70E740481C1C}">
                <a14:useLocalDpi xmlns:a14="http://schemas.microsoft.com/office/drawing/2010/main" val="0"/>
              </a:ext>
            </a:extLst>
          </a:blip>
          <a:srcRect l="27939" t="8298" r="25293"/>
          <a:stretch>
            <a:fillRect/>
          </a:stretch>
        </p:blipFill>
        <p:spPr bwMode="auto">
          <a:xfrm>
            <a:off x="4752975" y="639763"/>
            <a:ext cx="363855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pic>
      <p:pic>
        <p:nvPicPr>
          <p:cNvPr id="8197" name="Picture 2052"/>
          <p:cNvPicPr>
            <a:picLocks noChangeAspect="1" noChangeArrowheads="1"/>
          </p:cNvPicPr>
          <p:nvPr/>
        </p:nvPicPr>
        <p:blipFill>
          <a:blip r:embed="rId4">
            <a:extLst>
              <a:ext uri="{28A0092B-C50C-407E-A947-70E740481C1C}">
                <a14:useLocalDpi xmlns:a14="http://schemas.microsoft.com/office/drawing/2010/main" val="0"/>
              </a:ext>
            </a:extLst>
          </a:blip>
          <a:srcRect l="27939" t="7903" r="25293" b="395"/>
          <a:stretch>
            <a:fillRect/>
          </a:stretch>
        </p:blipFill>
        <p:spPr bwMode="auto">
          <a:xfrm>
            <a:off x="547688" y="639763"/>
            <a:ext cx="363855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1"/>
          <p:cNvSpPr>
            <a:spLocks noGrp="1"/>
          </p:cNvSpPr>
          <p:nvPr>
            <p:ph type="ftr" sz="quarter" idx="10"/>
          </p:nvPr>
        </p:nvSpPr>
        <p:spPr>
          <a:noFill/>
        </p:spPr>
        <p:txBody>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000">
                <a:solidFill>
                  <a:srgbClr val="808080"/>
                </a:solidFill>
              </a:rPr>
              <a:t>Trigons, Normals, and Quadragons  </a:t>
            </a:r>
            <a:r>
              <a:rPr lang="en-US" sz="800" i="0">
                <a:solidFill>
                  <a:srgbClr val="808080"/>
                </a:solidFill>
              </a:rPr>
              <a:t>     J. Philip Barnes     May 2011        www.HowFliesTheAlbatross.com</a:t>
            </a:r>
          </a:p>
        </p:txBody>
      </p:sp>
      <p:grpSp>
        <p:nvGrpSpPr>
          <p:cNvPr id="286807" name="Group 1111"/>
          <p:cNvGrpSpPr>
            <a:grpSpLocks/>
          </p:cNvGrpSpPr>
          <p:nvPr/>
        </p:nvGrpSpPr>
        <p:grpSpPr bwMode="auto">
          <a:xfrm>
            <a:off x="355600" y="1354138"/>
            <a:ext cx="7399338" cy="4511675"/>
            <a:chOff x="224" y="853"/>
            <a:chExt cx="4661" cy="2842"/>
          </a:xfrm>
        </p:grpSpPr>
        <p:sp>
          <p:nvSpPr>
            <p:cNvPr id="10251" name="Rectangle 1108"/>
            <p:cNvSpPr>
              <a:spLocks noChangeArrowheads="1"/>
            </p:cNvSpPr>
            <p:nvPr/>
          </p:nvSpPr>
          <p:spPr bwMode="auto">
            <a:xfrm>
              <a:off x="3867" y="2416"/>
              <a:ext cx="1018" cy="1264"/>
            </a:xfrm>
            <a:prstGeom prst="rect">
              <a:avLst/>
            </a:prstGeom>
            <a:solidFill>
              <a:srgbClr val="CCFFCC"/>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Rectangle 1107"/>
            <p:cNvSpPr>
              <a:spLocks noChangeArrowheads="1"/>
            </p:cNvSpPr>
            <p:nvPr/>
          </p:nvSpPr>
          <p:spPr bwMode="auto">
            <a:xfrm>
              <a:off x="224" y="853"/>
              <a:ext cx="2993" cy="2842"/>
            </a:xfrm>
            <a:prstGeom prst="rect">
              <a:avLst/>
            </a:prstGeom>
            <a:solidFill>
              <a:schemeClr val="hlink"/>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53" name="Group 1100"/>
            <p:cNvGrpSpPr>
              <a:grpSpLocks/>
            </p:cNvGrpSpPr>
            <p:nvPr/>
          </p:nvGrpSpPr>
          <p:grpSpPr bwMode="auto">
            <a:xfrm>
              <a:off x="278" y="912"/>
              <a:ext cx="2918" cy="2712"/>
              <a:chOff x="278" y="912"/>
              <a:chExt cx="2918" cy="2712"/>
            </a:xfrm>
          </p:grpSpPr>
          <p:sp>
            <p:nvSpPr>
              <p:cNvPr id="10257" name="Text Box 1033"/>
              <p:cNvSpPr txBox="1">
                <a:spLocks noChangeAspect="1" noChangeArrowheads="1"/>
              </p:cNvSpPr>
              <p:nvPr/>
            </p:nvSpPr>
            <p:spPr bwMode="auto">
              <a:xfrm>
                <a:off x="295" y="2676"/>
                <a:ext cx="2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a:solidFill>
                      <a:srgbClr val="5F5F5F"/>
                    </a:solidFill>
                  </a:rPr>
                  <a:t>z</a:t>
                </a:r>
              </a:p>
            </p:txBody>
          </p:sp>
          <p:sp>
            <p:nvSpPr>
              <p:cNvPr id="10258" name="Text Box 1034"/>
              <p:cNvSpPr txBox="1">
                <a:spLocks noChangeAspect="1" noChangeArrowheads="1"/>
              </p:cNvSpPr>
              <p:nvPr/>
            </p:nvSpPr>
            <p:spPr bwMode="auto">
              <a:xfrm>
                <a:off x="2983" y="3120"/>
                <a:ext cx="2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a:solidFill>
                      <a:srgbClr val="5F5F5F"/>
                    </a:solidFill>
                  </a:rPr>
                  <a:t>x</a:t>
                </a:r>
              </a:p>
            </p:txBody>
          </p:sp>
          <p:sp>
            <p:nvSpPr>
              <p:cNvPr id="10259" name="Text Box 1035"/>
              <p:cNvSpPr txBox="1">
                <a:spLocks noChangeAspect="1" noChangeArrowheads="1"/>
              </p:cNvSpPr>
              <p:nvPr/>
            </p:nvSpPr>
            <p:spPr bwMode="auto">
              <a:xfrm>
                <a:off x="1255" y="912"/>
                <a:ext cx="211"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27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a:solidFill>
                      <a:srgbClr val="5F5F5F"/>
                    </a:solidFill>
                  </a:rPr>
                  <a:t>y</a:t>
                </a:r>
              </a:p>
            </p:txBody>
          </p:sp>
          <p:sp>
            <p:nvSpPr>
              <p:cNvPr id="10260" name="Freeform 1036"/>
              <p:cNvSpPr>
                <a:spLocks noChangeAspect="1"/>
              </p:cNvSpPr>
              <p:nvPr/>
            </p:nvSpPr>
            <p:spPr bwMode="auto">
              <a:xfrm>
                <a:off x="1352" y="2400"/>
                <a:ext cx="1578" cy="936"/>
              </a:xfrm>
              <a:custGeom>
                <a:avLst/>
                <a:gdLst>
                  <a:gd name="T0" fmla="*/ 0 w 1222"/>
                  <a:gd name="T1" fmla="*/ 0 h 696"/>
                  <a:gd name="T2" fmla="*/ 5668 w 1222"/>
                  <a:gd name="T3" fmla="*/ 4118 h 696"/>
                  <a:gd name="T4" fmla="*/ 0 60000 65536"/>
                  <a:gd name="T5" fmla="*/ 0 60000 65536"/>
                </a:gdLst>
                <a:ahLst/>
                <a:cxnLst>
                  <a:cxn ang="T4">
                    <a:pos x="T0" y="T1"/>
                  </a:cxn>
                  <a:cxn ang="T5">
                    <a:pos x="T2" y="T3"/>
                  </a:cxn>
                </a:cxnLst>
                <a:rect l="0" t="0" r="r" b="b"/>
                <a:pathLst>
                  <a:path w="1222" h="696">
                    <a:moveTo>
                      <a:pt x="0" y="0"/>
                    </a:moveTo>
                    <a:lnTo>
                      <a:pt x="1222" y="696"/>
                    </a:lnTo>
                  </a:path>
                </a:pathLst>
              </a:custGeom>
              <a:noFill/>
              <a:ln w="19050" cap="flat" cmpd="sng">
                <a:solidFill>
                  <a:srgbClr val="5F5F5F"/>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1" name="Line 1037"/>
              <p:cNvSpPr>
                <a:spLocks noChangeAspect="1" noChangeShapeType="1"/>
              </p:cNvSpPr>
              <p:nvPr/>
            </p:nvSpPr>
            <p:spPr bwMode="auto">
              <a:xfrm rot="21518207" flipH="1">
                <a:off x="475" y="2694"/>
                <a:ext cx="382" cy="204"/>
              </a:xfrm>
              <a:prstGeom prst="line">
                <a:avLst/>
              </a:prstGeom>
              <a:noFill/>
              <a:ln w="19050">
                <a:solidFill>
                  <a:srgbClr val="5F5F5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2" name="Freeform 1038"/>
              <p:cNvSpPr>
                <a:spLocks noChangeAspect="1"/>
              </p:cNvSpPr>
              <p:nvPr/>
            </p:nvSpPr>
            <p:spPr bwMode="auto">
              <a:xfrm>
                <a:off x="1358" y="1368"/>
                <a:ext cx="2" cy="504"/>
              </a:xfrm>
              <a:custGeom>
                <a:avLst/>
                <a:gdLst>
                  <a:gd name="T0" fmla="*/ 0 w 1"/>
                  <a:gd name="T1" fmla="*/ 3828 h 336"/>
                  <a:gd name="T2" fmla="*/ 0 w 1"/>
                  <a:gd name="T3" fmla="*/ 0 h 336"/>
                  <a:gd name="T4" fmla="*/ 0 60000 65536"/>
                  <a:gd name="T5" fmla="*/ 0 60000 65536"/>
                </a:gdLst>
                <a:ahLst/>
                <a:cxnLst>
                  <a:cxn ang="T4">
                    <a:pos x="T0" y="T1"/>
                  </a:cxn>
                  <a:cxn ang="T5">
                    <a:pos x="T2" y="T3"/>
                  </a:cxn>
                </a:cxnLst>
                <a:rect l="0" t="0" r="r" b="b"/>
                <a:pathLst>
                  <a:path w="1" h="336">
                    <a:moveTo>
                      <a:pt x="0" y="336"/>
                    </a:moveTo>
                    <a:lnTo>
                      <a:pt x="0" y="0"/>
                    </a:lnTo>
                  </a:path>
                </a:pathLst>
              </a:custGeom>
              <a:noFill/>
              <a:ln w="19050" cap="flat" cmpd="sng">
                <a:solidFill>
                  <a:srgbClr val="5F5F5F"/>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3" name="Text Box 1058"/>
              <p:cNvSpPr txBox="1">
                <a:spLocks noChangeAspect="1" noChangeArrowheads="1"/>
              </p:cNvSpPr>
              <p:nvPr/>
            </p:nvSpPr>
            <p:spPr bwMode="auto">
              <a:xfrm>
                <a:off x="2740" y="1109"/>
                <a:ext cx="255"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b="1">
                    <a:solidFill>
                      <a:srgbClr val="CC6600"/>
                    </a:solidFill>
                  </a:rPr>
                  <a:t>B</a:t>
                </a:r>
              </a:p>
            </p:txBody>
          </p:sp>
          <p:sp>
            <p:nvSpPr>
              <p:cNvPr id="10264" name="Freeform 1042"/>
              <p:cNvSpPr>
                <a:spLocks noChangeAspect="1"/>
              </p:cNvSpPr>
              <p:nvPr/>
            </p:nvSpPr>
            <p:spPr bwMode="auto">
              <a:xfrm>
                <a:off x="1358" y="1392"/>
                <a:ext cx="1346" cy="1005"/>
              </a:xfrm>
              <a:custGeom>
                <a:avLst/>
                <a:gdLst>
                  <a:gd name="T0" fmla="*/ 0 w 897"/>
                  <a:gd name="T1" fmla="*/ 7635 h 670"/>
                  <a:gd name="T2" fmla="*/ 10241 w 897"/>
                  <a:gd name="T3" fmla="*/ 0 h 670"/>
                  <a:gd name="T4" fmla="*/ 0 60000 65536"/>
                  <a:gd name="T5" fmla="*/ 0 60000 65536"/>
                </a:gdLst>
                <a:ahLst/>
                <a:cxnLst>
                  <a:cxn ang="T4">
                    <a:pos x="T0" y="T1"/>
                  </a:cxn>
                  <a:cxn ang="T5">
                    <a:pos x="T2" y="T3"/>
                  </a:cxn>
                </a:cxnLst>
                <a:rect l="0" t="0" r="r" b="b"/>
                <a:pathLst>
                  <a:path w="897" h="670">
                    <a:moveTo>
                      <a:pt x="0" y="670"/>
                    </a:moveTo>
                    <a:lnTo>
                      <a:pt x="897" y="0"/>
                    </a:lnTo>
                  </a:path>
                </a:pathLst>
              </a:custGeom>
              <a:noFill/>
              <a:ln w="28575" cap="flat" cmpd="sng">
                <a:solidFill>
                  <a:srgbClr val="CC9900"/>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5" name="Line 1046"/>
              <p:cNvSpPr>
                <a:spLocks noChangeAspect="1" noChangeShapeType="1"/>
              </p:cNvSpPr>
              <p:nvPr/>
            </p:nvSpPr>
            <p:spPr bwMode="auto">
              <a:xfrm>
                <a:off x="2714" y="1392"/>
                <a:ext cx="0" cy="1296"/>
              </a:xfrm>
              <a:prstGeom prst="line">
                <a:avLst/>
              </a:prstGeom>
              <a:noFill/>
              <a:ln w="12700">
                <a:solidFill>
                  <a:srgbClr val="4D4D4D"/>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6" name="Freeform 1048"/>
              <p:cNvSpPr>
                <a:spLocks noChangeAspect="1"/>
              </p:cNvSpPr>
              <p:nvPr/>
            </p:nvSpPr>
            <p:spPr bwMode="auto">
              <a:xfrm>
                <a:off x="1361" y="2397"/>
                <a:ext cx="1349" cy="279"/>
              </a:xfrm>
              <a:custGeom>
                <a:avLst/>
                <a:gdLst>
                  <a:gd name="T0" fmla="*/ 0 w 899"/>
                  <a:gd name="T1" fmla="*/ 0 h 186"/>
                  <a:gd name="T2" fmla="*/ 10261 w 899"/>
                  <a:gd name="T3" fmla="*/ 2124 h 186"/>
                  <a:gd name="T4" fmla="*/ 0 60000 65536"/>
                  <a:gd name="T5" fmla="*/ 0 60000 65536"/>
                </a:gdLst>
                <a:ahLst/>
                <a:cxnLst>
                  <a:cxn ang="T4">
                    <a:pos x="T0" y="T1"/>
                  </a:cxn>
                  <a:cxn ang="T5">
                    <a:pos x="T2" y="T3"/>
                  </a:cxn>
                </a:cxnLst>
                <a:rect l="0" t="0" r="r" b="b"/>
                <a:pathLst>
                  <a:path w="899" h="186">
                    <a:moveTo>
                      <a:pt x="0" y="0"/>
                    </a:moveTo>
                    <a:lnTo>
                      <a:pt x="899" y="186"/>
                    </a:lnTo>
                  </a:path>
                </a:pathLst>
              </a:custGeom>
              <a:noFill/>
              <a:ln w="12700" cap="flat" cmpd="sng">
                <a:solidFill>
                  <a:srgbClr val="4D4D4D"/>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7" name="Text Box 1057"/>
              <p:cNvSpPr txBox="1">
                <a:spLocks noChangeAspect="1" noChangeArrowheads="1"/>
              </p:cNvSpPr>
              <p:nvPr/>
            </p:nvSpPr>
            <p:spPr bwMode="auto">
              <a:xfrm>
                <a:off x="2329" y="2148"/>
                <a:ext cx="255"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b="1">
                    <a:solidFill>
                      <a:srgbClr val="CC6600"/>
                    </a:solidFill>
                  </a:rPr>
                  <a:t>A</a:t>
                </a:r>
              </a:p>
            </p:txBody>
          </p:sp>
          <p:sp>
            <p:nvSpPr>
              <p:cNvPr id="10268" name="Line 1045"/>
              <p:cNvSpPr>
                <a:spLocks noChangeAspect="1" noChangeShapeType="1"/>
              </p:cNvSpPr>
              <p:nvPr/>
            </p:nvSpPr>
            <p:spPr bwMode="auto">
              <a:xfrm>
                <a:off x="2282" y="2400"/>
                <a:ext cx="0" cy="1224"/>
              </a:xfrm>
              <a:prstGeom prst="line">
                <a:avLst/>
              </a:prstGeom>
              <a:noFill/>
              <a:ln w="12700">
                <a:solidFill>
                  <a:srgbClr val="4D4D4D"/>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9" name="Freeform 1047"/>
              <p:cNvSpPr>
                <a:spLocks noChangeAspect="1"/>
              </p:cNvSpPr>
              <p:nvPr/>
            </p:nvSpPr>
            <p:spPr bwMode="auto">
              <a:xfrm>
                <a:off x="1352" y="2397"/>
                <a:ext cx="926" cy="1217"/>
              </a:xfrm>
              <a:custGeom>
                <a:avLst/>
                <a:gdLst>
                  <a:gd name="T0" fmla="*/ 0 w 617"/>
                  <a:gd name="T1" fmla="*/ 0 h 811"/>
                  <a:gd name="T2" fmla="*/ 7052 w 617"/>
                  <a:gd name="T3" fmla="*/ 9260 h 811"/>
                  <a:gd name="T4" fmla="*/ 0 60000 65536"/>
                  <a:gd name="T5" fmla="*/ 0 60000 65536"/>
                </a:gdLst>
                <a:ahLst/>
                <a:cxnLst>
                  <a:cxn ang="T4">
                    <a:pos x="T0" y="T1"/>
                  </a:cxn>
                  <a:cxn ang="T5">
                    <a:pos x="T2" y="T3"/>
                  </a:cxn>
                </a:cxnLst>
                <a:rect l="0" t="0" r="r" b="b"/>
                <a:pathLst>
                  <a:path w="617" h="811">
                    <a:moveTo>
                      <a:pt x="0" y="0"/>
                    </a:moveTo>
                    <a:lnTo>
                      <a:pt x="617" y="811"/>
                    </a:lnTo>
                  </a:path>
                </a:pathLst>
              </a:custGeom>
              <a:noFill/>
              <a:ln w="12700" cap="flat" cmpd="sng">
                <a:solidFill>
                  <a:srgbClr val="4D4D4D"/>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0" name="Freeform 1044"/>
              <p:cNvSpPr>
                <a:spLocks noChangeAspect="1"/>
              </p:cNvSpPr>
              <p:nvPr/>
            </p:nvSpPr>
            <p:spPr bwMode="auto">
              <a:xfrm>
                <a:off x="1351" y="2393"/>
                <a:ext cx="939" cy="7"/>
              </a:xfrm>
              <a:custGeom>
                <a:avLst/>
                <a:gdLst>
                  <a:gd name="T0" fmla="*/ 0 w 626"/>
                  <a:gd name="T1" fmla="*/ 39 h 5"/>
                  <a:gd name="T2" fmla="*/ 7136 w 626"/>
                  <a:gd name="T3" fmla="*/ 0 h 5"/>
                  <a:gd name="T4" fmla="*/ 0 60000 65536"/>
                  <a:gd name="T5" fmla="*/ 0 60000 65536"/>
                </a:gdLst>
                <a:ahLst/>
                <a:cxnLst>
                  <a:cxn ang="T4">
                    <a:pos x="T0" y="T1"/>
                  </a:cxn>
                  <a:cxn ang="T5">
                    <a:pos x="T2" y="T3"/>
                  </a:cxn>
                </a:cxnLst>
                <a:rect l="0" t="0" r="r" b="b"/>
                <a:pathLst>
                  <a:path w="626" h="5">
                    <a:moveTo>
                      <a:pt x="0" y="5"/>
                    </a:moveTo>
                    <a:lnTo>
                      <a:pt x="626" y="0"/>
                    </a:lnTo>
                  </a:path>
                </a:pathLst>
              </a:custGeom>
              <a:noFill/>
              <a:ln w="28575" cap="flat" cmpd="sng">
                <a:solidFill>
                  <a:srgbClr val="CC9900"/>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1" name="Freeform 1052"/>
              <p:cNvSpPr>
                <a:spLocks noChangeAspect="1"/>
              </p:cNvSpPr>
              <p:nvPr/>
            </p:nvSpPr>
            <p:spPr bwMode="auto">
              <a:xfrm>
                <a:off x="1394" y="1875"/>
                <a:ext cx="705" cy="513"/>
              </a:xfrm>
              <a:custGeom>
                <a:avLst/>
                <a:gdLst>
                  <a:gd name="T0" fmla="*/ 27 w 470"/>
                  <a:gd name="T1" fmla="*/ 3900 h 342"/>
                  <a:gd name="T2" fmla="*/ 5192 w 470"/>
                  <a:gd name="T3" fmla="*/ 0 h 342"/>
                  <a:gd name="T4" fmla="*/ 5358 w 470"/>
                  <a:gd name="T5" fmla="*/ 1187 h 342"/>
                  <a:gd name="T6" fmla="*/ 5243 w 470"/>
                  <a:gd name="T7" fmla="*/ 2442 h 342"/>
                  <a:gd name="T8" fmla="*/ 4311 w 470"/>
                  <a:gd name="T9" fmla="*/ 3875 h 342"/>
                  <a:gd name="T10" fmla="*/ 0 w 470"/>
                  <a:gd name="T11" fmla="*/ 3900 h 3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0" h="342">
                    <a:moveTo>
                      <a:pt x="2" y="342"/>
                    </a:moveTo>
                    <a:lnTo>
                      <a:pt x="455" y="0"/>
                    </a:lnTo>
                    <a:lnTo>
                      <a:pt x="470" y="104"/>
                    </a:lnTo>
                    <a:lnTo>
                      <a:pt x="460" y="214"/>
                    </a:lnTo>
                    <a:lnTo>
                      <a:pt x="378" y="340"/>
                    </a:lnTo>
                    <a:lnTo>
                      <a:pt x="0" y="342"/>
                    </a:lnTo>
                  </a:path>
                </a:pathLst>
              </a:custGeom>
              <a:solidFill>
                <a:srgbClr val="CCFFCC">
                  <a:alpha val="50195"/>
                </a:srgbClr>
              </a:solidFill>
              <a:ln>
                <a:noFill/>
              </a:ln>
              <a:effectLst/>
              <a:extLst>
                <a:ext uri="{91240B29-F687-4F45-9708-019B960494DF}">
                  <a14:hiddenLine xmlns:a14="http://schemas.microsoft.com/office/drawing/2010/main" w="12700" cap="flat" cmpd="sng">
                    <a:solidFill>
                      <a:srgbClr val="9933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2" name="Text Box 1049"/>
              <p:cNvSpPr txBox="1">
                <a:spLocks noChangeAspect="1" noChangeArrowheads="1"/>
              </p:cNvSpPr>
              <p:nvPr/>
            </p:nvSpPr>
            <p:spPr bwMode="auto">
              <a:xfrm>
                <a:off x="2182" y="1776"/>
                <a:ext cx="20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800">
                    <a:solidFill>
                      <a:srgbClr val="4D4D4D"/>
                    </a:solidFill>
                    <a:latin typeface="Symbol" pitchFamily="18" charset="2"/>
                  </a:rPr>
                  <a:t>g</a:t>
                </a:r>
              </a:p>
            </p:txBody>
          </p:sp>
          <p:sp>
            <p:nvSpPr>
              <p:cNvPr id="10273" name="Freeform 1050"/>
              <p:cNvSpPr>
                <a:spLocks noChangeAspect="1"/>
              </p:cNvSpPr>
              <p:nvPr/>
            </p:nvSpPr>
            <p:spPr bwMode="auto">
              <a:xfrm>
                <a:off x="1957" y="1860"/>
                <a:ext cx="211" cy="533"/>
              </a:xfrm>
              <a:custGeom>
                <a:avLst/>
                <a:gdLst>
                  <a:gd name="T0" fmla="*/ 0 w 141"/>
                  <a:gd name="T1" fmla="*/ 4064 h 355"/>
                  <a:gd name="T2" fmla="*/ 843 w 141"/>
                  <a:gd name="T3" fmla="*/ 0 h 355"/>
                  <a:gd name="T4" fmla="*/ 0 60000 65536"/>
                  <a:gd name="T5" fmla="*/ 0 60000 65536"/>
                </a:gdLst>
                <a:ahLst/>
                <a:cxnLst>
                  <a:cxn ang="T4">
                    <a:pos x="T0" y="T1"/>
                  </a:cxn>
                  <a:cxn ang="T5">
                    <a:pos x="T2" y="T3"/>
                  </a:cxn>
                </a:cxnLst>
                <a:rect l="0" t="0" r="r" b="b"/>
                <a:pathLst>
                  <a:path w="141" h="355">
                    <a:moveTo>
                      <a:pt x="0" y="355"/>
                    </a:moveTo>
                    <a:cubicBezTo>
                      <a:pt x="55" y="282"/>
                      <a:pt x="141" y="189"/>
                      <a:pt x="75" y="0"/>
                    </a:cubicBezTo>
                  </a:path>
                </a:pathLst>
              </a:custGeom>
              <a:noFill/>
              <a:ln w="12700" cap="flat" cmpd="sng">
                <a:solidFill>
                  <a:srgbClr val="993300"/>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4" name="Text Box 1059"/>
              <p:cNvSpPr txBox="1">
                <a:spLocks noChangeAspect="1" noChangeArrowheads="1"/>
              </p:cNvSpPr>
              <p:nvPr/>
            </p:nvSpPr>
            <p:spPr bwMode="auto">
              <a:xfrm>
                <a:off x="278" y="1023"/>
                <a:ext cx="255"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27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b="1">
                    <a:solidFill>
                      <a:srgbClr val="339933"/>
                    </a:solidFill>
                  </a:rPr>
                  <a:t>C</a:t>
                </a:r>
              </a:p>
            </p:txBody>
          </p:sp>
          <p:sp>
            <p:nvSpPr>
              <p:cNvPr id="10275" name="Freeform 1051"/>
              <p:cNvSpPr>
                <a:spLocks noChangeAspect="1"/>
              </p:cNvSpPr>
              <p:nvPr/>
            </p:nvSpPr>
            <p:spPr bwMode="auto">
              <a:xfrm>
                <a:off x="500" y="1368"/>
                <a:ext cx="552" cy="669"/>
              </a:xfrm>
              <a:custGeom>
                <a:avLst/>
                <a:gdLst>
                  <a:gd name="T0" fmla="*/ 4193 w 368"/>
                  <a:gd name="T1" fmla="*/ 5084 h 446"/>
                  <a:gd name="T2" fmla="*/ 0 w 368"/>
                  <a:gd name="T3" fmla="*/ 0 h 446"/>
                  <a:gd name="T4" fmla="*/ 0 60000 65536"/>
                  <a:gd name="T5" fmla="*/ 0 60000 65536"/>
                </a:gdLst>
                <a:ahLst/>
                <a:cxnLst>
                  <a:cxn ang="T4">
                    <a:pos x="T0" y="T1"/>
                  </a:cxn>
                  <a:cxn ang="T5">
                    <a:pos x="T2" y="T3"/>
                  </a:cxn>
                </a:cxnLst>
                <a:rect l="0" t="0" r="r" b="b"/>
                <a:pathLst>
                  <a:path w="368" h="446">
                    <a:moveTo>
                      <a:pt x="368" y="446"/>
                    </a:moveTo>
                    <a:lnTo>
                      <a:pt x="0" y="0"/>
                    </a:lnTo>
                  </a:path>
                </a:pathLst>
              </a:custGeom>
              <a:noFill/>
              <a:ln w="38100" cap="flat" cmpd="sng">
                <a:solidFill>
                  <a:srgbClr val="339933"/>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6" name="Freeform 1056"/>
              <p:cNvSpPr>
                <a:spLocks noChangeAspect="1"/>
              </p:cNvSpPr>
              <p:nvPr/>
            </p:nvSpPr>
            <p:spPr bwMode="auto">
              <a:xfrm>
                <a:off x="1223" y="2108"/>
                <a:ext cx="291" cy="270"/>
              </a:xfrm>
              <a:custGeom>
                <a:avLst/>
                <a:gdLst>
                  <a:gd name="T0" fmla="*/ 1304 w 194"/>
                  <a:gd name="T1" fmla="*/ 0 h 180"/>
                  <a:gd name="T2" fmla="*/ 0 w 194"/>
                  <a:gd name="T3" fmla="*/ 972 h 180"/>
                  <a:gd name="T4" fmla="*/ 984 w 194"/>
                  <a:gd name="T5" fmla="*/ 2046 h 180"/>
                  <a:gd name="T6" fmla="*/ 1031 w 194"/>
                  <a:gd name="T7" fmla="*/ 2052 h 180"/>
                  <a:gd name="T8" fmla="*/ 2214 w 194"/>
                  <a:gd name="T9" fmla="*/ 1202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180">
                    <a:moveTo>
                      <a:pt x="114" y="0"/>
                    </a:moveTo>
                    <a:lnTo>
                      <a:pt x="0" y="85"/>
                    </a:lnTo>
                    <a:lnTo>
                      <a:pt x="86" y="179"/>
                    </a:lnTo>
                    <a:lnTo>
                      <a:pt x="90" y="180"/>
                    </a:lnTo>
                    <a:lnTo>
                      <a:pt x="194" y="105"/>
                    </a:lnTo>
                  </a:path>
                </a:pathLst>
              </a:custGeom>
              <a:noFill/>
              <a:ln>
                <a:noFill/>
              </a:ln>
              <a:effectLst/>
              <a:extLst>
                <a:ext uri="{909E8E84-426E-40DD-AFC4-6F175D3DCCD1}">
                  <a14:hiddenFill xmlns:a14="http://schemas.microsoft.com/office/drawing/2010/main">
                    <a:solidFill>
                      <a:srgbClr val="5F5F5F">
                        <a:alpha val="50195"/>
                      </a:srgbClr>
                    </a:solidFill>
                  </a14:hiddenFill>
                </a:ext>
                <a:ext uri="{91240B29-F687-4F45-9708-019B960494DF}">
                  <a14:hiddenLine xmlns:a14="http://schemas.microsoft.com/office/drawing/2010/main" w="12700" cap="flat" cmpd="sng">
                    <a:solidFill>
                      <a:srgbClr val="5F5F5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7" name="Freeform 1055"/>
              <p:cNvSpPr>
                <a:spLocks noChangeAspect="1"/>
              </p:cNvSpPr>
              <p:nvPr/>
            </p:nvSpPr>
            <p:spPr bwMode="auto">
              <a:xfrm>
                <a:off x="1253" y="2268"/>
                <a:ext cx="254" cy="125"/>
              </a:xfrm>
              <a:custGeom>
                <a:avLst/>
                <a:gdLst>
                  <a:gd name="T0" fmla="*/ 1949 w 169"/>
                  <a:gd name="T1" fmla="*/ 932 h 83"/>
                  <a:gd name="T2" fmla="*/ 1256 w 169"/>
                  <a:gd name="T3" fmla="*/ 0 h 83"/>
                  <a:gd name="T4" fmla="*/ 0 w 169"/>
                  <a:gd name="T5" fmla="*/ 0 h 83"/>
                  <a:gd name="T6" fmla="*/ 760 w 169"/>
                  <a:gd name="T7" fmla="*/ 967 h 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 h="83">
                    <a:moveTo>
                      <a:pt x="169" y="80"/>
                    </a:moveTo>
                    <a:lnTo>
                      <a:pt x="109" y="0"/>
                    </a:lnTo>
                    <a:lnTo>
                      <a:pt x="0" y="0"/>
                    </a:lnTo>
                    <a:lnTo>
                      <a:pt x="66" y="83"/>
                    </a:lnTo>
                  </a:path>
                </a:pathLst>
              </a:custGeom>
              <a:noFill/>
              <a:ln>
                <a:noFill/>
              </a:ln>
              <a:effectLst/>
              <a:extLst>
                <a:ext uri="{909E8E84-426E-40DD-AFC4-6F175D3DCCD1}">
                  <a14:hiddenFill xmlns:a14="http://schemas.microsoft.com/office/drawing/2010/main">
                    <a:solidFill>
                      <a:srgbClr val="FF9900">
                        <a:alpha val="50195"/>
                      </a:srgbClr>
                    </a:solidFill>
                  </a14:hiddenFill>
                </a:ext>
                <a:ext uri="{91240B29-F687-4F45-9708-019B960494DF}">
                  <a14:hiddenLine xmlns:a14="http://schemas.microsoft.com/office/drawing/2010/main" w="12700" cap="flat" cmpd="sng">
                    <a:solidFill>
                      <a:srgbClr val="5F5F5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8" name="Freeform 1080"/>
              <p:cNvSpPr>
                <a:spLocks noChangeAspect="1"/>
              </p:cNvSpPr>
              <p:nvPr/>
            </p:nvSpPr>
            <p:spPr bwMode="auto">
              <a:xfrm>
                <a:off x="1055" y="2037"/>
                <a:ext cx="288" cy="354"/>
              </a:xfrm>
              <a:custGeom>
                <a:avLst/>
                <a:gdLst>
                  <a:gd name="T0" fmla="*/ 2187 w 192"/>
                  <a:gd name="T1" fmla="*/ 2691 h 236"/>
                  <a:gd name="T2" fmla="*/ 0 w 192"/>
                  <a:gd name="T3" fmla="*/ 0 h 236"/>
                  <a:gd name="T4" fmla="*/ 0 60000 65536"/>
                  <a:gd name="T5" fmla="*/ 0 60000 65536"/>
                </a:gdLst>
                <a:ahLst/>
                <a:cxnLst>
                  <a:cxn ang="T4">
                    <a:pos x="T0" y="T1"/>
                  </a:cxn>
                  <a:cxn ang="T5">
                    <a:pos x="T2" y="T3"/>
                  </a:cxn>
                </a:cxnLst>
                <a:rect l="0" t="0" r="r" b="b"/>
                <a:pathLst>
                  <a:path w="192" h="236">
                    <a:moveTo>
                      <a:pt x="192" y="236"/>
                    </a:moveTo>
                    <a:lnTo>
                      <a:pt x="0" y="0"/>
                    </a:lnTo>
                  </a:path>
                </a:pathLst>
              </a:custGeom>
              <a:noFill/>
              <a:ln w="12700" cap="flat" cmpd="sng">
                <a:solidFill>
                  <a:srgbClr val="008000"/>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9" name="Text Box 1081"/>
              <p:cNvSpPr txBox="1">
                <a:spLocks noChangeAspect="1" noChangeArrowheads="1"/>
              </p:cNvSpPr>
              <p:nvPr/>
            </p:nvSpPr>
            <p:spPr bwMode="auto">
              <a:xfrm>
                <a:off x="1171" y="2184"/>
                <a:ext cx="104" cy="122"/>
              </a:xfrm>
              <a:prstGeom prst="rect">
                <a:avLst/>
              </a:prstGeom>
              <a:solidFill>
                <a:schemeClr val="hlink"/>
              </a:solidFill>
              <a:ln>
                <a:noFill/>
              </a:ln>
              <a:effectLst/>
              <a:extLs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lnSpc>
                    <a:spcPct val="70000"/>
                  </a:lnSpc>
                </a:pPr>
                <a:r>
                  <a:rPr lang="en-US" sz="1800" b="1">
                    <a:solidFill>
                      <a:srgbClr val="008000"/>
                    </a:solidFill>
                  </a:rPr>
                  <a:t>c</a:t>
                </a:r>
              </a:p>
            </p:txBody>
          </p:sp>
          <p:sp>
            <p:nvSpPr>
              <p:cNvPr id="10280" name="Line 1078"/>
              <p:cNvSpPr>
                <a:spLocks noChangeAspect="1" noChangeShapeType="1"/>
              </p:cNvSpPr>
              <p:nvPr/>
            </p:nvSpPr>
            <p:spPr bwMode="auto">
              <a:xfrm>
                <a:off x="1394" y="2424"/>
                <a:ext cx="404" cy="239"/>
              </a:xfrm>
              <a:prstGeom prst="line">
                <a:avLst/>
              </a:prstGeom>
              <a:noFill/>
              <a:ln w="12700">
                <a:solidFill>
                  <a:srgbClr val="99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1" name="Text Box 1079"/>
              <p:cNvSpPr txBox="1">
                <a:spLocks noChangeAspect="1" noChangeArrowheads="1"/>
              </p:cNvSpPr>
              <p:nvPr/>
            </p:nvSpPr>
            <p:spPr bwMode="auto">
              <a:xfrm>
                <a:off x="1798" y="2572"/>
                <a:ext cx="64" cy="174"/>
              </a:xfrm>
              <a:prstGeom prst="rect">
                <a:avLst/>
              </a:prstGeom>
              <a:solidFill>
                <a:schemeClr val="hlink"/>
              </a:solidFill>
              <a:ln>
                <a:noFill/>
              </a:ln>
              <a:effectLst/>
              <a:extLs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800" b="1">
                    <a:solidFill>
                      <a:srgbClr val="990000"/>
                    </a:solidFill>
                  </a:rPr>
                  <a:t>i</a:t>
                </a:r>
              </a:p>
            </p:txBody>
          </p:sp>
          <p:sp>
            <p:nvSpPr>
              <p:cNvPr id="10282" name="Line 1088"/>
              <p:cNvSpPr>
                <a:spLocks noChangeAspect="1" noChangeShapeType="1"/>
              </p:cNvSpPr>
              <p:nvPr/>
            </p:nvSpPr>
            <p:spPr bwMode="auto">
              <a:xfrm flipH="1">
                <a:off x="968" y="2394"/>
                <a:ext cx="404" cy="239"/>
              </a:xfrm>
              <a:prstGeom prst="line">
                <a:avLst/>
              </a:prstGeom>
              <a:noFill/>
              <a:ln w="12700">
                <a:solidFill>
                  <a:srgbClr val="99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3" name="Text Box 1089"/>
              <p:cNvSpPr txBox="1">
                <a:spLocks noChangeAspect="1" noChangeArrowheads="1"/>
              </p:cNvSpPr>
              <p:nvPr/>
            </p:nvSpPr>
            <p:spPr bwMode="auto">
              <a:xfrm>
                <a:off x="881" y="2545"/>
                <a:ext cx="104" cy="173"/>
              </a:xfrm>
              <a:prstGeom prst="rect">
                <a:avLst/>
              </a:prstGeom>
              <a:solidFill>
                <a:schemeClr val="hlink"/>
              </a:solidFill>
              <a:ln>
                <a:noFill/>
              </a:ln>
              <a:effectLst/>
              <a:extLs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800" b="1">
                    <a:solidFill>
                      <a:srgbClr val="990000"/>
                    </a:solidFill>
                  </a:rPr>
                  <a:t>k</a:t>
                </a:r>
              </a:p>
            </p:txBody>
          </p:sp>
          <p:sp>
            <p:nvSpPr>
              <p:cNvPr id="10284" name="Freeform 1090"/>
              <p:cNvSpPr>
                <a:spLocks noChangeAspect="1"/>
              </p:cNvSpPr>
              <p:nvPr/>
            </p:nvSpPr>
            <p:spPr bwMode="auto">
              <a:xfrm>
                <a:off x="1358" y="1896"/>
                <a:ext cx="2" cy="504"/>
              </a:xfrm>
              <a:custGeom>
                <a:avLst/>
                <a:gdLst>
                  <a:gd name="T0" fmla="*/ 0 w 1"/>
                  <a:gd name="T1" fmla="*/ 3828 h 336"/>
                  <a:gd name="T2" fmla="*/ 0 w 1"/>
                  <a:gd name="T3" fmla="*/ 0 h 336"/>
                  <a:gd name="T4" fmla="*/ 0 60000 65536"/>
                  <a:gd name="T5" fmla="*/ 0 60000 65536"/>
                </a:gdLst>
                <a:ahLst/>
                <a:cxnLst>
                  <a:cxn ang="T4">
                    <a:pos x="T0" y="T1"/>
                  </a:cxn>
                  <a:cxn ang="T5">
                    <a:pos x="T2" y="T3"/>
                  </a:cxn>
                </a:cxnLst>
                <a:rect l="0" t="0" r="r" b="b"/>
                <a:pathLst>
                  <a:path w="1" h="336">
                    <a:moveTo>
                      <a:pt x="0" y="336"/>
                    </a:moveTo>
                    <a:lnTo>
                      <a:pt x="0" y="0"/>
                    </a:lnTo>
                  </a:path>
                </a:pathLst>
              </a:custGeom>
              <a:noFill/>
              <a:ln w="12700" cap="flat" cmpd="sng">
                <a:solidFill>
                  <a:srgbClr val="990000"/>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5" name="Text Box 1091"/>
              <p:cNvSpPr txBox="1">
                <a:spLocks noChangeAspect="1" noChangeArrowheads="1"/>
              </p:cNvSpPr>
              <p:nvPr/>
            </p:nvSpPr>
            <p:spPr bwMode="auto">
              <a:xfrm>
                <a:off x="1333" y="1695"/>
                <a:ext cx="64" cy="173"/>
              </a:xfrm>
              <a:prstGeom prst="rect">
                <a:avLst/>
              </a:prstGeom>
              <a:solidFill>
                <a:schemeClr val="hlink"/>
              </a:solidFill>
              <a:ln>
                <a:noFill/>
              </a:ln>
              <a:effectLst/>
              <a:extLs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 tIns="0" rIns="18288" b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800" b="1">
                    <a:solidFill>
                      <a:srgbClr val="990000"/>
                    </a:solidFill>
                  </a:rPr>
                  <a:t>j</a:t>
                </a:r>
              </a:p>
            </p:txBody>
          </p:sp>
        </p:grpSp>
        <p:grpSp>
          <p:nvGrpSpPr>
            <p:cNvPr id="10254" name="Group 1097"/>
            <p:cNvGrpSpPr>
              <a:grpSpLocks/>
            </p:cNvGrpSpPr>
            <p:nvPr/>
          </p:nvGrpSpPr>
          <p:grpSpPr bwMode="auto">
            <a:xfrm>
              <a:off x="3909" y="2462"/>
              <a:ext cx="963" cy="1172"/>
              <a:chOff x="2496" y="480"/>
              <a:chExt cx="963" cy="1172"/>
            </a:xfrm>
          </p:grpSpPr>
          <p:sp>
            <p:nvSpPr>
              <p:cNvPr id="10255" name="Text Box 1043"/>
              <p:cNvSpPr txBox="1">
                <a:spLocks noChangeArrowheads="1"/>
              </p:cNvSpPr>
              <p:nvPr/>
            </p:nvSpPr>
            <p:spPr bwMode="auto">
              <a:xfrm>
                <a:off x="2496" y="480"/>
                <a:ext cx="963" cy="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lnSpc>
                    <a:spcPct val="80000"/>
                  </a:lnSpc>
                </a:pPr>
                <a:r>
                  <a:rPr lang="en-US" sz="2000">
                    <a:solidFill>
                      <a:srgbClr val="5F5F5F"/>
                    </a:solidFill>
                  </a:rPr>
                  <a:t>Unit vectors</a:t>
                </a:r>
              </a:p>
              <a:p>
                <a:pPr eaLnBrk="1" hangingPunct="1"/>
                <a:r>
                  <a:rPr lang="en-US" sz="2000" b="1">
                    <a:solidFill>
                      <a:srgbClr val="CC6600"/>
                    </a:solidFill>
                  </a:rPr>
                  <a:t>a </a:t>
                </a:r>
                <a:r>
                  <a:rPr lang="en-US" sz="2000">
                    <a:solidFill>
                      <a:srgbClr val="CC6600"/>
                    </a:solidFill>
                    <a:sym typeface="Symbol" pitchFamily="18" charset="2"/>
                  </a:rPr>
                  <a:t> </a:t>
                </a:r>
                <a:r>
                  <a:rPr lang="en-US" sz="2000" b="1">
                    <a:solidFill>
                      <a:srgbClr val="CC6600"/>
                    </a:solidFill>
                    <a:sym typeface="Symbol" pitchFamily="18" charset="2"/>
                  </a:rPr>
                  <a:t>A </a:t>
                </a:r>
                <a:r>
                  <a:rPr lang="en-US" sz="2000">
                    <a:solidFill>
                      <a:srgbClr val="CC6600"/>
                    </a:solidFill>
                    <a:sym typeface="Symbol" pitchFamily="18" charset="2"/>
                  </a:rPr>
                  <a:t>/ |</a:t>
                </a:r>
                <a:r>
                  <a:rPr lang="en-US" sz="2000" b="1">
                    <a:solidFill>
                      <a:srgbClr val="CC6600"/>
                    </a:solidFill>
                    <a:sym typeface="Symbol" pitchFamily="18" charset="2"/>
                  </a:rPr>
                  <a:t>A</a:t>
                </a:r>
                <a:r>
                  <a:rPr lang="en-US" sz="2000">
                    <a:solidFill>
                      <a:srgbClr val="CC6600"/>
                    </a:solidFill>
                    <a:sym typeface="Symbol" pitchFamily="18" charset="2"/>
                  </a:rPr>
                  <a:t>|</a:t>
                </a:r>
              </a:p>
              <a:p>
                <a:pPr eaLnBrk="1" hangingPunct="1"/>
                <a:r>
                  <a:rPr lang="en-US" sz="2000" b="1">
                    <a:solidFill>
                      <a:srgbClr val="CC6600"/>
                    </a:solidFill>
                  </a:rPr>
                  <a:t>b </a:t>
                </a:r>
                <a:r>
                  <a:rPr lang="en-US" sz="2000">
                    <a:solidFill>
                      <a:srgbClr val="CC6600"/>
                    </a:solidFill>
                    <a:sym typeface="Symbol" pitchFamily="18" charset="2"/>
                  </a:rPr>
                  <a:t> </a:t>
                </a:r>
                <a:r>
                  <a:rPr lang="en-US" sz="2000" b="1">
                    <a:solidFill>
                      <a:srgbClr val="CC6600"/>
                    </a:solidFill>
                    <a:sym typeface="Symbol" pitchFamily="18" charset="2"/>
                  </a:rPr>
                  <a:t>B </a:t>
                </a:r>
                <a:r>
                  <a:rPr lang="en-US" sz="2000">
                    <a:solidFill>
                      <a:srgbClr val="CC6600"/>
                    </a:solidFill>
                    <a:sym typeface="Symbol" pitchFamily="18" charset="2"/>
                  </a:rPr>
                  <a:t>/ |</a:t>
                </a:r>
                <a:r>
                  <a:rPr lang="en-US" sz="2000" b="1">
                    <a:solidFill>
                      <a:srgbClr val="CC6600"/>
                    </a:solidFill>
                    <a:sym typeface="Symbol" pitchFamily="18" charset="2"/>
                  </a:rPr>
                  <a:t>B</a:t>
                </a:r>
                <a:r>
                  <a:rPr lang="en-US" sz="2000">
                    <a:solidFill>
                      <a:srgbClr val="CC6600"/>
                    </a:solidFill>
                    <a:sym typeface="Symbol" pitchFamily="18" charset="2"/>
                  </a:rPr>
                  <a:t>|</a:t>
                </a:r>
              </a:p>
              <a:p>
                <a:pPr eaLnBrk="1" hangingPunct="1"/>
                <a:r>
                  <a:rPr lang="en-US" sz="2000" b="1">
                    <a:solidFill>
                      <a:srgbClr val="008000"/>
                    </a:solidFill>
                  </a:rPr>
                  <a:t>c </a:t>
                </a:r>
                <a:r>
                  <a:rPr lang="en-US" sz="2000">
                    <a:solidFill>
                      <a:srgbClr val="008000"/>
                    </a:solidFill>
                    <a:sym typeface="Symbol" pitchFamily="18" charset="2"/>
                  </a:rPr>
                  <a:t> </a:t>
                </a:r>
                <a:r>
                  <a:rPr lang="en-US" sz="2000" b="1">
                    <a:solidFill>
                      <a:srgbClr val="008000"/>
                    </a:solidFill>
                    <a:sym typeface="Symbol" pitchFamily="18" charset="2"/>
                  </a:rPr>
                  <a:t>C </a:t>
                </a:r>
                <a:r>
                  <a:rPr lang="en-US" sz="2000">
                    <a:solidFill>
                      <a:srgbClr val="008000"/>
                    </a:solidFill>
                    <a:sym typeface="Symbol" pitchFamily="18" charset="2"/>
                  </a:rPr>
                  <a:t>/ |</a:t>
                </a:r>
                <a:r>
                  <a:rPr lang="en-US" sz="2000" b="1">
                    <a:solidFill>
                      <a:srgbClr val="008000"/>
                    </a:solidFill>
                    <a:sym typeface="Symbol" pitchFamily="18" charset="2"/>
                  </a:rPr>
                  <a:t>C</a:t>
                </a:r>
                <a:r>
                  <a:rPr lang="en-US" sz="2000">
                    <a:solidFill>
                      <a:srgbClr val="008000"/>
                    </a:solidFill>
                    <a:sym typeface="Symbol" pitchFamily="18" charset="2"/>
                  </a:rPr>
                  <a:t>|</a:t>
                </a:r>
                <a:endParaRPr lang="en-US" sz="2000">
                  <a:solidFill>
                    <a:srgbClr val="008000"/>
                  </a:solidFill>
                </a:endParaRPr>
              </a:p>
              <a:p>
                <a:pPr eaLnBrk="1" hangingPunct="1"/>
                <a:r>
                  <a:rPr lang="en-US" sz="2000">
                    <a:solidFill>
                      <a:srgbClr val="008000"/>
                    </a:solidFill>
                  </a:rPr>
                  <a:t>cos </a:t>
                </a:r>
                <a:r>
                  <a:rPr lang="en-US" sz="2000">
                    <a:solidFill>
                      <a:srgbClr val="008000"/>
                    </a:solidFill>
                    <a:latin typeface="Symbol" pitchFamily="18" charset="2"/>
                  </a:rPr>
                  <a:t>g</a:t>
                </a:r>
                <a:r>
                  <a:rPr lang="en-US" sz="2000">
                    <a:solidFill>
                      <a:srgbClr val="008000"/>
                    </a:solidFill>
                  </a:rPr>
                  <a:t> = </a:t>
                </a:r>
                <a:r>
                  <a:rPr lang="en-US" sz="2000" b="1">
                    <a:solidFill>
                      <a:srgbClr val="008000"/>
                    </a:solidFill>
                  </a:rPr>
                  <a:t>a </a:t>
                </a:r>
                <a:r>
                  <a:rPr lang="en-US" sz="2000">
                    <a:solidFill>
                      <a:srgbClr val="008000"/>
                    </a:solidFill>
                  </a:rPr>
                  <a:t> </a:t>
                </a:r>
                <a:r>
                  <a:rPr lang="en-US" sz="2000" b="1">
                    <a:solidFill>
                      <a:srgbClr val="008000"/>
                    </a:solidFill>
                  </a:rPr>
                  <a:t>b</a:t>
                </a:r>
              </a:p>
              <a:p>
                <a:pPr eaLnBrk="1" hangingPunct="1"/>
                <a:r>
                  <a:rPr lang="en-US" sz="2000">
                    <a:solidFill>
                      <a:srgbClr val="008000"/>
                    </a:solidFill>
                  </a:rPr>
                  <a:t>sin </a:t>
                </a:r>
                <a:r>
                  <a:rPr lang="en-US" sz="2000">
                    <a:solidFill>
                      <a:srgbClr val="008000"/>
                    </a:solidFill>
                    <a:latin typeface="Symbol" pitchFamily="18" charset="2"/>
                  </a:rPr>
                  <a:t>g</a:t>
                </a:r>
                <a:r>
                  <a:rPr lang="en-US" sz="2000">
                    <a:solidFill>
                      <a:srgbClr val="008000"/>
                    </a:solidFill>
                  </a:rPr>
                  <a:t> = |</a:t>
                </a:r>
                <a:r>
                  <a:rPr lang="en-US" sz="2000" b="1">
                    <a:solidFill>
                      <a:srgbClr val="008000"/>
                    </a:solidFill>
                  </a:rPr>
                  <a:t>a</a:t>
                </a:r>
                <a:r>
                  <a:rPr lang="en-US" sz="2000">
                    <a:solidFill>
                      <a:srgbClr val="008000"/>
                    </a:solidFill>
                  </a:rPr>
                  <a:t>x</a:t>
                </a:r>
                <a:r>
                  <a:rPr lang="en-US" sz="2000" b="1">
                    <a:solidFill>
                      <a:srgbClr val="008000"/>
                    </a:solidFill>
                  </a:rPr>
                  <a:t>b</a:t>
                </a:r>
                <a:r>
                  <a:rPr lang="en-US" sz="2000">
                    <a:solidFill>
                      <a:srgbClr val="008000"/>
                    </a:solidFill>
                  </a:rPr>
                  <a:t>|</a:t>
                </a:r>
              </a:p>
            </p:txBody>
          </p:sp>
          <p:sp>
            <p:nvSpPr>
              <p:cNvPr id="10256" name="Oval 1096"/>
              <p:cNvSpPr>
                <a:spLocks noChangeAspect="1" noChangeArrowheads="1"/>
              </p:cNvSpPr>
              <p:nvPr/>
            </p:nvSpPr>
            <p:spPr bwMode="auto">
              <a:xfrm>
                <a:off x="3222" y="1334"/>
                <a:ext cx="35" cy="35"/>
              </a:xfrm>
              <a:prstGeom prst="ellipse">
                <a:avLst/>
              </a:prstGeom>
              <a:solidFill>
                <a:srgbClr val="339933"/>
              </a:solidFill>
              <a:ln>
                <a:noFill/>
              </a:ln>
              <a:effectLst/>
              <a:extLst>
                <a:ext uri="{91240B29-F687-4F45-9708-019B960494DF}">
                  <a14:hiddenLine xmlns:a14="http://schemas.microsoft.com/office/drawing/2010/main" w="19050">
                    <a:solidFill>
                      <a:srgbClr val="339933"/>
                    </a:solidFill>
                    <a:round/>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244" name="Text Box 1026"/>
          <p:cNvSpPr txBox="1">
            <a:spLocks noChangeArrowheads="1"/>
          </p:cNvSpPr>
          <p:nvPr/>
        </p:nvSpPr>
        <p:spPr bwMode="auto">
          <a:xfrm>
            <a:off x="977900" y="0"/>
            <a:ext cx="73279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2800" b="1" i="1">
                <a:solidFill>
                  <a:srgbClr val="333399"/>
                </a:solidFill>
              </a:rPr>
              <a:t>Vectors ~ Origin and Key Operations</a:t>
            </a:r>
          </a:p>
        </p:txBody>
      </p:sp>
      <p:grpSp>
        <p:nvGrpSpPr>
          <p:cNvPr id="286801" name="Group 1105"/>
          <p:cNvGrpSpPr>
            <a:grpSpLocks/>
          </p:cNvGrpSpPr>
          <p:nvPr/>
        </p:nvGrpSpPr>
        <p:grpSpPr bwMode="auto">
          <a:xfrm>
            <a:off x="5075238" y="762000"/>
            <a:ext cx="1762125" cy="2441575"/>
            <a:chOff x="3197" y="480"/>
            <a:chExt cx="1110" cy="1538"/>
          </a:xfrm>
        </p:grpSpPr>
        <p:pic>
          <p:nvPicPr>
            <p:cNvPr id="10249" name="Picture 1030" descr="Willard_Gib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 y="480"/>
              <a:ext cx="1110" cy="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039"/>
            <p:cNvSpPr txBox="1">
              <a:spLocks noChangeAspect="1" noChangeArrowheads="1"/>
            </p:cNvSpPr>
            <p:nvPr/>
          </p:nvSpPr>
          <p:spPr bwMode="auto">
            <a:xfrm>
              <a:off x="3279" y="1826"/>
              <a:ext cx="93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400">
                  <a:solidFill>
                    <a:srgbClr val="5F5F5F"/>
                  </a:solidFill>
                </a:rPr>
                <a:t> J. Willard Gibbs</a:t>
              </a:r>
            </a:p>
          </p:txBody>
        </p:sp>
      </p:grpSp>
      <p:grpSp>
        <p:nvGrpSpPr>
          <p:cNvPr id="286800" name="Group 1104"/>
          <p:cNvGrpSpPr>
            <a:grpSpLocks/>
          </p:cNvGrpSpPr>
          <p:nvPr/>
        </p:nvGrpSpPr>
        <p:grpSpPr bwMode="auto">
          <a:xfrm>
            <a:off x="7010400" y="762000"/>
            <a:ext cx="1666875" cy="2439988"/>
            <a:chOff x="4416" y="480"/>
            <a:chExt cx="1050" cy="1537"/>
          </a:xfrm>
        </p:grpSpPr>
        <p:pic>
          <p:nvPicPr>
            <p:cNvPr id="10247" name="Picture 1029" descr="Oliver_Heaviside"/>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4416" y="480"/>
              <a:ext cx="1050" cy="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103"/>
            <p:cNvSpPr txBox="1">
              <a:spLocks noChangeAspect="1" noChangeArrowheads="1"/>
            </p:cNvSpPr>
            <p:nvPr/>
          </p:nvSpPr>
          <p:spPr bwMode="auto">
            <a:xfrm>
              <a:off x="4467" y="1825"/>
              <a:ext cx="93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accent2"/>
                  </a:solidFill>
                  <a:latin typeface="Arial" charset="0"/>
                </a:defRPr>
              </a:lvl1pPr>
              <a:lvl2pPr marL="742950" indent="-285750" eaLnBrk="0" hangingPunct="0">
                <a:defRPr sz="2400">
                  <a:solidFill>
                    <a:schemeClr val="accent2"/>
                  </a:solidFill>
                  <a:latin typeface="Arial" charset="0"/>
                </a:defRPr>
              </a:lvl2pPr>
              <a:lvl3pPr marL="1143000" indent="-228600" eaLnBrk="0" hangingPunct="0">
                <a:defRPr sz="2400">
                  <a:solidFill>
                    <a:schemeClr val="accent2"/>
                  </a:solidFill>
                  <a:latin typeface="Arial" charset="0"/>
                </a:defRPr>
              </a:lvl3pPr>
              <a:lvl4pPr marL="1600200" indent="-228600" eaLnBrk="0" hangingPunct="0">
                <a:defRPr sz="2400">
                  <a:solidFill>
                    <a:schemeClr val="accent2"/>
                  </a:solidFill>
                  <a:latin typeface="Arial" charset="0"/>
                </a:defRPr>
              </a:lvl4pPr>
              <a:lvl5pPr marL="2057400" indent="-228600" eaLnBrk="0" hangingPunct="0">
                <a:defRPr sz="2400">
                  <a:solidFill>
                    <a:schemeClr val="accent2"/>
                  </a:solidFill>
                  <a:latin typeface="Arial" charset="0"/>
                </a:defRPr>
              </a:lvl5pPr>
              <a:lvl6pPr marL="2514600" indent="-228600" algn="ctr" eaLnBrk="0" fontAlgn="base" hangingPunct="0">
                <a:spcBef>
                  <a:spcPct val="0"/>
                </a:spcBef>
                <a:spcAft>
                  <a:spcPct val="0"/>
                </a:spcAft>
                <a:defRPr sz="2400">
                  <a:solidFill>
                    <a:schemeClr val="accent2"/>
                  </a:solidFill>
                  <a:latin typeface="Arial" charset="0"/>
                </a:defRPr>
              </a:lvl6pPr>
              <a:lvl7pPr marL="2971800" indent="-228600" algn="ctr" eaLnBrk="0" fontAlgn="base" hangingPunct="0">
                <a:spcBef>
                  <a:spcPct val="0"/>
                </a:spcBef>
                <a:spcAft>
                  <a:spcPct val="0"/>
                </a:spcAft>
                <a:defRPr sz="2400">
                  <a:solidFill>
                    <a:schemeClr val="accent2"/>
                  </a:solidFill>
                  <a:latin typeface="Arial" charset="0"/>
                </a:defRPr>
              </a:lvl7pPr>
              <a:lvl8pPr marL="3429000" indent="-228600" algn="ctr" eaLnBrk="0" fontAlgn="base" hangingPunct="0">
                <a:spcBef>
                  <a:spcPct val="0"/>
                </a:spcBef>
                <a:spcAft>
                  <a:spcPct val="0"/>
                </a:spcAft>
                <a:defRPr sz="2400">
                  <a:solidFill>
                    <a:schemeClr val="accent2"/>
                  </a:solidFill>
                  <a:latin typeface="Arial" charset="0"/>
                </a:defRPr>
              </a:lvl8pPr>
              <a:lvl9pPr marL="3886200" indent="-228600" algn="ctr" eaLnBrk="0" fontAlgn="base" hangingPunct="0">
                <a:spcBef>
                  <a:spcPct val="0"/>
                </a:spcBef>
                <a:spcAft>
                  <a:spcPct val="0"/>
                </a:spcAft>
                <a:defRPr sz="2400">
                  <a:solidFill>
                    <a:schemeClr val="accent2"/>
                  </a:solidFill>
                  <a:latin typeface="Arial" charset="0"/>
                </a:defRPr>
              </a:lvl9pPr>
            </a:lstStyle>
            <a:p>
              <a:pPr eaLnBrk="1" hangingPunct="1"/>
              <a:r>
                <a:rPr lang="en-US" sz="1400">
                  <a:solidFill>
                    <a:srgbClr val="5F5F5F"/>
                  </a:solidFill>
                </a:rPr>
                <a:t>Oliver Heaviside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68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868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86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935A01-3472-F71F-108C-2F494BA4DF79}"/>
              </a:ext>
            </a:extLst>
          </p:cNvPr>
          <p:cNvSpPr>
            <a:spLocks noGrp="1"/>
          </p:cNvSpPr>
          <p:nvPr>
            <p:ph type="sldNum" sz="quarter" idx="10"/>
          </p:nvPr>
        </p:nvSpPr>
        <p:spPr/>
        <p:txBody>
          <a:bodyPr/>
          <a:lstStyle/>
          <a:p>
            <a:fld id="{9F1DD0B3-7B20-4D90-ABED-570239239782}" type="slidenum">
              <a:rPr lang="en-US" altLang="en-US"/>
              <a:pPr/>
              <a:t>9</a:t>
            </a:fld>
            <a:endParaRPr lang="en-US" altLang="en-US"/>
          </a:p>
        </p:txBody>
      </p:sp>
      <p:sp>
        <p:nvSpPr>
          <p:cNvPr id="112712" name="Rectangle 72">
            <a:extLst>
              <a:ext uri="{FF2B5EF4-FFF2-40B4-BE49-F238E27FC236}">
                <a16:creationId xmlns:a16="http://schemas.microsoft.com/office/drawing/2014/main" id="{E647769A-D8D9-95EA-82A5-5FED14A0491C}"/>
              </a:ext>
            </a:extLst>
          </p:cNvPr>
          <p:cNvSpPr>
            <a:spLocks noChangeArrowheads="1"/>
          </p:cNvSpPr>
          <p:nvPr/>
        </p:nvSpPr>
        <p:spPr bwMode="auto">
          <a:xfrm>
            <a:off x="85725" y="677863"/>
            <a:ext cx="1455738" cy="6091237"/>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grpSp>
        <p:nvGrpSpPr>
          <p:cNvPr id="112643" name="Group 3">
            <a:extLst>
              <a:ext uri="{FF2B5EF4-FFF2-40B4-BE49-F238E27FC236}">
                <a16:creationId xmlns:a16="http://schemas.microsoft.com/office/drawing/2014/main" id="{AC6EAA4C-D893-CC36-2666-ACF53B821479}"/>
              </a:ext>
            </a:extLst>
          </p:cNvPr>
          <p:cNvGrpSpPr>
            <a:grpSpLocks/>
          </p:cNvGrpSpPr>
          <p:nvPr/>
        </p:nvGrpSpPr>
        <p:grpSpPr bwMode="auto">
          <a:xfrm>
            <a:off x="425450" y="2376488"/>
            <a:ext cx="3109913" cy="3503612"/>
            <a:chOff x="268" y="1497"/>
            <a:chExt cx="1959" cy="2207"/>
          </a:xfrm>
        </p:grpSpPr>
        <p:sp>
          <p:nvSpPr>
            <p:cNvPr id="112644" name="Freeform 4">
              <a:extLst>
                <a:ext uri="{FF2B5EF4-FFF2-40B4-BE49-F238E27FC236}">
                  <a16:creationId xmlns:a16="http://schemas.microsoft.com/office/drawing/2014/main" id="{496A4308-D494-2C3F-9C21-A77B43DE8DBC}"/>
                </a:ext>
              </a:extLst>
            </p:cNvPr>
            <p:cNvSpPr>
              <a:spLocks/>
            </p:cNvSpPr>
            <p:nvPr/>
          </p:nvSpPr>
          <p:spPr bwMode="auto">
            <a:xfrm>
              <a:off x="1699" y="2078"/>
              <a:ext cx="528" cy="889"/>
            </a:xfrm>
            <a:custGeom>
              <a:avLst/>
              <a:gdLst>
                <a:gd name="T0" fmla="*/ 0 w 528"/>
                <a:gd name="T1" fmla="*/ 0 h 816"/>
                <a:gd name="T2" fmla="*/ 524 w 528"/>
                <a:gd name="T3" fmla="*/ 270 h 816"/>
                <a:gd name="T4" fmla="*/ 528 w 528"/>
                <a:gd name="T5" fmla="*/ 272 h 816"/>
                <a:gd name="T6" fmla="*/ 528 w 528"/>
                <a:gd name="T7" fmla="*/ 816 h 816"/>
                <a:gd name="T8" fmla="*/ 0 w 528"/>
                <a:gd name="T9" fmla="*/ 563 h 816"/>
                <a:gd name="T10" fmla="*/ 0 w 528"/>
                <a:gd name="T11" fmla="*/ 9 h 816"/>
                <a:gd name="T12" fmla="*/ 0 w 528"/>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528" h="816">
                  <a:moveTo>
                    <a:pt x="0" y="0"/>
                  </a:moveTo>
                  <a:lnTo>
                    <a:pt x="524" y="270"/>
                  </a:lnTo>
                  <a:lnTo>
                    <a:pt x="528" y="272"/>
                  </a:lnTo>
                  <a:lnTo>
                    <a:pt x="528" y="816"/>
                  </a:lnTo>
                  <a:lnTo>
                    <a:pt x="0" y="563"/>
                  </a:lnTo>
                  <a:lnTo>
                    <a:pt x="0" y="9"/>
                  </a:lnTo>
                  <a:lnTo>
                    <a:pt x="0" y="0"/>
                  </a:lnTo>
                  <a:close/>
                </a:path>
              </a:pathLst>
            </a:custGeom>
            <a:solidFill>
              <a:srgbClr val="FFCCFF"/>
            </a:solidFill>
            <a:ln w="6350" cap="flat" cmpd="sng">
              <a:solidFill>
                <a:schemeClr val="accent2"/>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5" name="Text Box 5">
              <a:extLst>
                <a:ext uri="{FF2B5EF4-FFF2-40B4-BE49-F238E27FC236}">
                  <a16:creationId xmlns:a16="http://schemas.microsoft.com/office/drawing/2014/main" id="{B607BAEB-49CA-2100-5640-C4E04DCD7461}"/>
                </a:ext>
              </a:extLst>
            </p:cNvPr>
            <p:cNvSpPr txBox="1">
              <a:spLocks noChangeArrowheads="1"/>
            </p:cNvSpPr>
            <p:nvPr/>
          </p:nvSpPr>
          <p:spPr bwMode="auto">
            <a:xfrm>
              <a:off x="268" y="1497"/>
              <a:ext cx="940" cy="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36576">
              <a:spAutoFit/>
            </a:bodyPr>
            <a:lstStyle/>
            <a:p>
              <a:pPr algn="ctr">
                <a:lnSpc>
                  <a:spcPct val="90000"/>
                </a:lnSpc>
              </a:pPr>
              <a:r>
                <a:rPr lang="en-US" altLang="en-US" sz="2400">
                  <a:solidFill>
                    <a:srgbClr val="A50021"/>
                  </a:solidFill>
                </a:rPr>
                <a:t>“Viewing</a:t>
              </a:r>
            </a:p>
            <a:p>
              <a:pPr algn="ctr">
                <a:lnSpc>
                  <a:spcPct val="90000"/>
                </a:lnSpc>
              </a:pPr>
              <a:r>
                <a:rPr lang="en-US" altLang="en-US" sz="2400">
                  <a:solidFill>
                    <a:srgbClr val="A50021"/>
                  </a:solidFill>
                </a:rPr>
                <a:t>   Pyramid”</a:t>
              </a:r>
            </a:p>
            <a:p>
              <a:pPr algn="ctr">
                <a:lnSpc>
                  <a:spcPct val="90000"/>
                </a:lnSpc>
              </a:pPr>
              <a:r>
                <a:rPr lang="en-US" altLang="en-US" sz="2400">
                  <a:solidFill>
                    <a:srgbClr val="A50021"/>
                  </a:solidFill>
                </a:rPr>
                <a:t>Base</a:t>
              </a:r>
            </a:p>
            <a:p>
              <a:pPr algn="ctr">
                <a:lnSpc>
                  <a:spcPct val="90000"/>
                </a:lnSpc>
              </a:pPr>
              <a:r>
                <a:rPr lang="en-US" altLang="en-US" sz="2400">
                  <a:solidFill>
                    <a:srgbClr val="A50021"/>
                  </a:solidFill>
                </a:rPr>
                <a:t>(screen)</a:t>
              </a:r>
            </a:p>
          </p:txBody>
        </p:sp>
        <p:sp>
          <p:nvSpPr>
            <p:cNvPr id="112646" name="Freeform 6">
              <a:extLst>
                <a:ext uri="{FF2B5EF4-FFF2-40B4-BE49-F238E27FC236}">
                  <a16:creationId xmlns:a16="http://schemas.microsoft.com/office/drawing/2014/main" id="{72067B84-5C20-39B5-A347-5493EDF7CDE1}"/>
                </a:ext>
              </a:extLst>
            </p:cNvPr>
            <p:cNvSpPr>
              <a:spLocks/>
            </p:cNvSpPr>
            <p:nvPr/>
          </p:nvSpPr>
          <p:spPr bwMode="auto">
            <a:xfrm>
              <a:off x="1342" y="2563"/>
              <a:ext cx="614" cy="1141"/>
            </a:xfrm>
            <a:custGeom>
              <a:avLst/>
              <a:gdLst>
                <a:gd name="T0" fmla="*/ 0 w 614"/>
                <a:gd name="T1" fmla="*/ 824 h 1141"/>
                <a:gd name="T2" fmla="*/ 614 w 614"/>
                <a:gd name="T3" fmla="*/ 1141 h 1141"/>
                <a:gd name="T4" fmla="*/ 614 w 614"/>
                <a:gd name="T5" fmla="*/ 0 h 1141"/>
              </a:gdLst>
              <a:ahLst/>
              <a:cxnLst>
                <a:cxn ang="0">
                  <a:pos x="T0" y="T1"/>
                </a:cxn>
                <a:cxn ang="0">
                  <a:pos x="T2" y="T3"/>
                </a:cxn>
                <a:cxn ang="0">
                  <a:pos x="T4" y="T5"/>
                </a:cxn>
              </a:cxnLst>
              <a:rect l="0" t="0" r="r" b="b"/>
              <a:pathLst>
                <a:path w="614" h="1141">
                  <a:moveTo>
                    <a:pt x="0" y="824"/>
                  </a:moveTo>
                  <a:lnTo>
                    <a:pt x="614" y="1141"/>
                  </a:lnTo>
                  <a:lnTo>
                    <a:pt x="614" y="0"/>
                  </a:lnTo>
                </a:path>
              </a:pathLst>
            </a:custGeom>
            <a:noFill/>
            <a:ln w="12700" cap="flat" cmpd="sng">
              <a:solidFill>
                <a:srgbClr val="777777"/>
              </a:solidFill>
              <a:prstDash val="dash"/>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47" name="Text Box 7">
            <a:extLst>
              <a:ext uri="{FF2B5EF4-FFF2-40B4-BE49-F238E27FC236}">
                <a16:creationId xmlns:a16="http://schemas.microsoft.com/office/drawing/2014/main" id="{84269680-726B-EDAD-5B71-6BDC044D5722}"/>
              </a:ext>
            </a:extLst>
          </p:cNvPr>
          <p:cNvSpPr txBox="1">
            <a:spLocks noChangeArrowheads="1"/>
          </p:cNvSpPr>
          <p:nvPr/>
        </p:nvSpPr>
        <p:spPr bwMode="auto">
          <a:xfrm>
            <a:off x="1439863" y="47625"/>
            <a:ext cx="6713537"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pPr algn="ctr"/>
            <a:r>
              <a:rPr lang="en-US" altLang="en-US" sz="2800" b="1" i="1">
                <a:solidFill>
                  <a:srgbClr val="333399"/>
                </a:solidFill>
              </a:rPr>
              <a:t>Fast World-to-Screen Transformation</a:t>
            </a:r>
          </a:p>
        </p:txBody>
      </p:sp>
      <p:sp>
        <p:nvSpPr>
          <p:cNvPr id="112648" name="Text Box 8">
            <a:extLst>
              <a:ext uri="{FF2B5EF4-FFF2-40B4-BE49-F238E27FC236}">
                <a16:creationId xmlns:a16="http://schemas.microsoft.com/office/drawing/2014/main" id="{357A2374-13FB-0904-2195-5CABBD1BC925}"/>
              </a:ext>
            </a:extLst>
          </p:cNvPr>
          <p:cNvSpPr txBox="1">
            <a:spLocks noChangeArrowheads="1"/>
          </p:cNvSpPr>
          <p:nvPr/>
        </p:nvSpPr>
        <p:spPr bwMode="auto">
          <a:xfrm>
            <a:off x="2959100" y="717550"/>
            <a:ext cx="5708650" cy="1633538"/>
          </a:xfrm>
          <a:prstGeom prst="rect">
            <a:avLst/>
          </a:prstGeom>
          <a:solidFill>
            <a:schemeClr val="bg1">
              <a:lumMod val="95000"/>
            </a:schemeClr>
          </a:solidFill>
          <a:ln>
            <a:noFill/>
          </a:ln>
          <a:effectLst/>
        </p:spPr>
        <p:txBody>
          <a:bodyPr lIns="9144" tIns="9144" rIns="9144" bIns="36576">
            <a:spAutoFit/>
          </a:bodyPr>
          <a:lstStyle/>
          <a:p>
            <a:pPr>
              <a:spcAft>
                <a:spcPct val="5000"/>
              </a:spcAft>
            </a:pPr>
            <a:r>
              <a:rPr lang="en-US" altLang="en-US" sz="2000" dirty="0">
                <a:solidFill>
                  <a:schemeClr val="accent2"/>
                </a:solidFill>
              </a:rPr>
              <a:t> 1. </a:t>
            </a:r>
            <a:r>
              <a:rPr lang="en-US" altLang="en-US" sz="2000" dirty="0" err="1">
                <a:solidFill>
                  <a:schemeClr val="accent2"/>
                </a:solidFill>
              </a:rPr>
              <a:t>cos</a:t>
            </a:r>
            <a:r>
              <a:rPr lang="en-US" altLang="en-US" sz="2000" dirty="0" err="1">
                <a:solidFill>
                  <a:schemeClr val="accent2"/>
                </a:solidFill>
                <a:latin typeface="Symbol" panose="05050102010706020507" pitchFamily="18" charset="2"/>
                <a:sym typeface="Symbol" panose="05050102010706020507" pitchFamily="18" charset="2"/>
              </a:rPr>
              <a:t>c</a:t>
            </a:r>
            <a:r>
              <a:rPr lang="en-US" altLang="en-US" sz="2000" dirty="0">
                <a:solidFill>
                  <a:schemeClr val="accent2"/>
                </a:solidFill>
              </a:rPr>
              <a:t> = (z</a:t>
            </a:r>
            <a:r>
              <a:rPr lang="en-US" altLang="en-US" sz="2000" baseline="-25000" dirty="0">
                <a:solidFill>
                  <a:schemeClr val="accent2"/>
                </a:solidFill>
              </a:rPr>
              <a:t>e</a:t>
            </a:r>
            <a:r>
              <a:rPr lang="en-US" altLang="en-US" sz="2000" dirty="0">
                <a:solidFill>
                  <a:schemeClr val="accent2"/>
                </a:solidFill>
              </a:rPr>
              <a:t>-</a:t>
            </a:r>
            <a:r>
              <a:rPr lang="en-US" altLang="en-US" sz="2000" dirty="0" err="1">
                <a:solidFill>
                  <a:schemeClr val="accent2"/>
                </a:solidFill>
              </a:rPr>
              <a:t>z</a:t>
            </a:r>
            <a:r>
              <a:rPr lang="en-US" altLang="en-US" sz="2000" baseline="-25000" dirty="0" err="1">
                <a:solidFill>
                  <a:schemeClr val="accent2"/>
                </a:solidFill>
              </a:rPr>
              <a:t>f</a:t>
            </a:r>
            <a:r>
              <a:rPr lang="en-US" altLang="en-US" sz="2000" dirty="0">
                <a:solidFill>
                  <a:schemeClr val="accent2"/>
                </a:solidFill>
              </a:rPr>
              <a:t>) / R</a:t>
            </a:r>
            <a:r>
              <a:rPr lang="en-US" altLang="en-US" sz="2000" baseline="-25000" dirty="0">
                <a:solidFill>
                  <a:schemeClr val="accent2"/>
                </a:solidFill>
              </a:rPr>
              <a:t>ef</a:t>
            </a:r>
            <a:r>
              <a:rPr lang="en-US" altLang="en-US" sz="2000" dirty="0">
                <a:solidFill>
                  <a:schemeClr val="accent2"/>
                </a:solidFill>
              </a:rPr>
              <a:t> ; </a:t>
            </a:r>
            <a:r>
              <a:rPr lang="en-US" altLang="en-US" sz="2000" dirty="0" err="1">
                <a:solidFill>
                  <a:schemeClr val="accent2"/>
                </a:solidFill>
              </a:rPr>
              <a:t>sin</a:t>
            </a:r>
            <a:r>
              <a:rPr lang="en-US" altLang="en-US" sz="2000" dirty="0" err="1">
                <a:solidFill>
                  <a:schemeClr val="accent2"/>
                </a:solidFill>
                <a:latin typeface="Symbol" panose="05050102010706020507" pitchFamily="18" charset="2"/>
                <a:sym typeface="Symbol" panose="05050102010706020507" pitchFamily="18" charset="2"/>
              </a:rPr>
              <a:t>y</a:t>
            </a:r>
            <a:r>
              <a:rPr lang="en-US" altLang="en-US" sz="2000" dirty="0">
                <a:solidFill>
                  <a:schemeClr val="accent2"/>
                </a:solidFill>
                <a:latin typeface="Symbol" panose="05050102010706020507" pitchFamily="18" charset="2"/>
                <a:sym typeface="Symbol" panose="05050102010706020507" pitchFamily="18" charset="2"/>
              </a:rPr>
              <a:t> </a:t>
            </a:r>
            <a:r>
              <a:rPr lang="en-US" altLang="en-US" sz="2000" dirty="0">
                <a:solidFill>
                  <a:schemeClr val="accent2"/>
                </a:solidFill>
              </a:rPr>
              <a:t>= (</a:t>
            </a:r>
            <a:r>
              <a:rPr lang="en-US" altLang="en-US" sz="2000" dirty="0" err="1">
                <a:solidFill>
                  <a:schemeClr val="accent2"/>
                </a:solidFill>
              </a:rPr>
              <a:t>x</a:t>
            </a:r>
            <a:r>
              <a:rPr lang="en-US" altLang="en-US" sz="2000" baseline="-25000" dirty="0" err="1">
                <a:solidFill>
                  <a:schemeClr val="accent2"/>
                </a:solidFill>
              </a:rPr>
              <a:t>f</a:t>
            </a:r>
            <a:r>
              <a:rPr lang="en-US" altLang="en-US" sz="2000" baseline="-25000" dirty="0">
                <a:solidFill>
                  <a:schemeClr val="accent2"/>
                </a:solidFill>
              </a:rPr>
              <a:t> </a:t>
            </a:r>
            <a:r>
              <a:rPr lang="en-US" altLang="en-US" sz="2000" dirty="0">
                <a:solidFill>
                  <a:schemeClr val="accent2"/>
                </a:solidFill>
              </a:rPr>
              <a:t>-</a:t>
            </a:r>
            <a:r>
              <a:rPr lang="en-US" altLang="en-US" sz="2000" dirty="0" err="1">
                <a:solidFill>
                  <a:schemeClr val="accent2"/>
                </a:solidFill>
              </a:rPr>
              <a:t>x</a:t>
            </a:r>
            <a:r>
              <a:rPr lang="en-US" altLang="en-US" sz="2000" baseline="-25000" dirty="0" err="1">
                <a:solidFill>
                  <a:schemeClr val="accent2"/>
                </a:solidFill>
              </a:rPr>
              <a:t>e</a:t>
            </a:r>
            <a:r>
              <a:rPr lang="en-US" altLang="en-US" sz="2000" dirty="0">
                <a:solidFill>
                  <a:schemeClr val="accent2"/>
                </a:solidFill>
              </a:rPr>
              <a:t>) / (R</a:t>
            </a:r>
            <a:r>
              <a:rPr lang="en-US" altLang="en-US" sz="2000" baseline="-25000" dirty="0">
                <a:solidFill>
                  <a:schemeClr val="accent2"/>
                </a:solidFill>
              </a:rPr>
              <a:t>ef</a:t>
            </a:r>
            <a:r>
              <a:rPr lang="en-US" altLang="en-US" sz="2000" dirty="0">
                <a:solidFill>
                  <a:schemeClr val="accent2"/>
                </a:solidFill>
              </a:rPr>
              <a:t> </a:t>
            </a:r>
            <a:r>
              <a:rPr lang="en-US" altLang="en-US" sz="2000" dirty="0" err="1">
                <a:solidFill>
                  <a:schemeClr val="accent2"/>
                </a:solidFill>
              </a:rPr>
              <a:t>cos</a:t>
            </a:r>
            <a:r>
              <a:rPr lang="en-US" altLang="en-US" sz="2000" dirty="0" err="1">
                <a:solidFill>
                  <a:schemeClr val="accent2"/>
                </a:solidFill>
                <a:latin typeface="Symbol" panose="05050102010706020507" pitchFamily="18" charset="2"/>
                <a:sym typeface="Symbol" panose="05050102010706020507" pitchFamily="18" charset="2"/>
              </a:rPr>
              <a:t>c</a:t>
            </a:r>
            <a:r>
              <a:rPr lang="en-US" altLang="en-US" sz="2000" dirty="0">
                <a:solidFill>
                  <a:schemeClr val="accent2"/>
                </a:solidFill>
              </a:rPr>
              <a:t>) ... </a:t>
            </a:r>
          </a:p>
          <a:p>
            <a:pPr>
              <a:spcAft>
                <a:spcPct val="5000"/>
              </a:spcAft>
            </a:pPr>
            <a:r>
              <a:rPr lang="en-US" altLang="en-US" sz="2000" dirty="0">
                <a:solidFill>
                  <a:schemeClr val="accent2"/>
                </a:solidFill>
              </a:rPr>
              <a:t> 2. Rotate globe by angle (</a:t>
            </a:r>
            <a:r>
              <a:rPr lang="en-US" altLang="en-US" sz="2000" dirty="0">
                <a:solidFill>
                  <a:schemeClr val="accent2"/>
                </a:solidFill>
                <a:latin typeface="Symbol" panose="05050102010706020507" pitchFamily="18" charset="2"/>
              </a:rPr>
              <a:t>y</a:t>
            </a:r>
            <a:r>
              <a:rPr lang="en-US" altLang="en-US" sz="2000" dirty="0">
                <a:solidFill>
                  <a:schemeClr val="accent2"/>
                </a:solidFill>
              </a:rPr>
              <a:t>) about axis (y-y</a:t>
            </a:r>
            <a:r>
              <a:rPr lang="en-US" altLang="en-US" sz="2000" baseline="-25000" dirty="0">
                <a:solidFill>
                  <a:schemeClr val="accent2"/>
                </a:solidFill>
              </a:rPr>
              <a:t>e</a:t>
            </a:r>
            <a:r>
              <a:rPr lang="en-US" altLang="en-US" sz="2000" dirty="0">
                <a:solidFill>
                  <a:schemeClr val="accent2"/>
                </a:solidFill>
              </a:rPr>
              <a:t>)</a:t>
            </a:r>
          </a:p>
          <a:p>
            <a:pPr>
              <a:spcAft>
                <a:spcPct val="5000"/>
              </a:spcAft>
            </a:pPr>
            <a:r>
              <a:rPr lang="en-US" altLang="en-US" sz="2000" dirty="0">
                <a:solidFill>
                  <a:schemeClr val="accent2"/>
                </a:solidFill>
              </a:rPr>
              <a:t> 3. Rotate globe by angle (</a:t>
            </a:r>
            <a:r>
              <a:rPr lang="en-US" altLang="en-US" sz="2000" dirty="0">
                <a:solidFill>
                  <a:schemeClr val="accent2"/>
                </a:solidFill>
                <a:latin typeface="Symbol" panose="05050102010706020507" pitchFamily="18" charset="2"/>
              </a:rPr>
              <a:t>c</a:t>
            </a:r>
            <a:r>
              <a:rPr lang="en-US" altLang="en-US" sz="2000" dirty="0">
                <a:solidFill>
                  <a:schemeClr val="accent2"/>
                </a:solidFill>
              </a:rPr>
              <a:t>) about axis (x-</a:t>
            </a:r>
            <a:r>
              <a:rPr lang="en-US" altLang="en-US" sz="2000" dirty="0" err="1">
                <a:solidFill>
                  <a:schemeClr val="accent2"/>
                </a:solidFill>
              </a:rPr>
              <a:t>x</a:t>
            </a:r>
            <a:r>
              <a:rPr lang="en-US" altLang="en-US" sz="2000" baseline="-25000" dirty="0" err="1">
                <a:solidFill>
                  <a:schemeClr val="accent2"/>
                </a:solidFill>
              </a:rPr>
              <a:t>e</a:t>
            </a:r>
            <a:r>
              <a:rPr lang="en-US" altLang="en-US" sz="2000" dirty="0">
                <a:solidFill>
                  <a:schemeClr val="accent2"/>
                </a:solidFill>
              </a:rPr>
              <a:t>)</a:t>
            </a:r>
          </a:p>
          <a:p>
            <a:pPr>
              <a:spcAft>
                <a:spcPct val="5000"/>
              </a:spcAft>
            </a:pPr>
            <a:r>
              <a:rPr lang="en-US" altLang="en-US" sz="2000" dirty="0">
                <a:solidFill>
                  <a:schemeClr val="accent2"/>
                </a:solidFill>
              </a:rPr>
              <a:t> 4. Optionally rotate (</a:t>
            </a:r>
            <a:r>
              <a:rPr lang="en-US" altLang="en-US" sz="2000" dirty="0">
                <a:solidFill>
                  <a:schemeClr val="accent2"/>
                </a:solidFill>
                <a:latin typeface="Symbol" panose="05050102010706020507" pitchFamily="18" charset="2"/>
              </a:rPr>
              <a:t>z</a:t>
            </a:r>
            <a:r>
              <a:rPr lang="en-US" altLang="en-US" sz="2000" dirty="0">
                <a:solidFill>
                  <a:schemeClr val="accent2"/>
                </a:solidFill>
              </a:rPr>
              <a:t>) for “cockpit-roll” effect</a:t>
            </a:r>
          </a:p>
          <a:p>
            <a:pPr>
              <a:spcAft>
                <a:spcPct val="5000"/>
              </a:spcAft>
            </a:pPr>
            <a:r>
              <a:rPr lang="en-US" altLang="en-US" sz="2000" dirty="0">
                <a:solidFill>
                  <a:schemeClr val="accent2"/>
                </a:solidFill>
              </a:rPr>
              <a:t> 5. Perspective projection yields screen  (x, y)</a:t>
            </a:r>
            <a:r>
              <a:rPr lang="en-US" altLang="en-US" sz="2000" baseline="-25000" dirty="0">
                <a:solidFill>
                  <a:schemeClr val="accent2"/>
                </a:solidFill>
              </a:rPr>
              <a:t>p</a:t>
            </a:r>
            <a:r>
              <a:rPr lang="en-US" altLang="en-US" sz="2000" dirty="0">
                <a:solidFill>
                  <a:schemeClr val="accent2"/>
                </a:solidFill>
              </a:rPr>
              <a:t> </a:t>
            </a:r>
          </a:p>
        </p:txBody>
      </p:sp>
      <p:sp>
        <p:nvSpPr>
          <p:cNvPr id="112649" name="Freeform 9">
            <a:extLst>
              <a:ext uri="{FF2B5EF4-FFF2-40B4-BE49-F238E27FC236}">
                <a16:creationId xmlns:a16="http://schemas.microsoft.com/office/drawing/2014/main" id="{EC7AF691-8BD2-F1E7-626B-1C972C799716}"/>
              </a:ext>
            </a:extLst>
          </p:cNvPr>
          <p:cNvSpPr>
            <a:spLocks/>
          </p:cNvSpPr>
          <p:nvPr/>
        </p:nvSpPr>
        <p:spPr bwMode="auto">
          <a:xfrm>
            <a:off x="2398713" y="4589463"/>
            <a:ext cx="3262312" cy="1738312"/>
          </a:xfrm>
          <a:custGeom>
            <a:avLst/>
            <a:gdLst>
              <a:gd name="T0" fmla="*/ 0 w 2055"/>
              <a:gd name="T1" fmla="*/ 0 h 1095"/>
              <a:gd name="T2" fmla="*/ 2055 w 2055"/>
              <a:gd name="T3" fmla="*/ 1095 h 1095"/>
            </a:gdLst>
            <a:ahLst/>
            <a:cxnLst>
              <a:cxn ang="0">
                <a:pos x="T0" y="T1"/>
              </a:cxn>
              <a:cxn ang="0">
                <a:pos x="T2" y="T3"/>
              </a:cxn>
            </a:cxnLst>
            <a:rect l="0" t="0" r="r" b="b"/>
            <a:pathLst>
              <a:path w="2055" h="1095">
                <a:moveTo>
                  <a:pt x="0" y="0"/>
                </a:moveTo>
                <a:lnTo>
                  <a:pt x="2055" y="109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solidFill>
                  <a:srgbClr val="008000"/>
                </a:solidFill>
                <a:prstDash val="solid"/>
                <a:round/>
                <a:headEnd type="none" w="med" len="med"/>
                <a:tailEnd type="triangl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50" name="Text Box 10">
            <a:extLst>
              <a:ext uri="{FF2B5EF4-FFF2-40B4-BE49-F238E27FC236}">
                <a16:creationId xmlns:a16="http://schemas.microsoft.com/office/drawing/2014/main" id="{9367F0E4-3EF1-AB26-F508-D0A1598CE804}"/>
              </a:ext>
            </a:extLst>
          </p:cNvPr>
          <p:cNvSpPr txBox="1">
            <a:spLocks noChangeArrowheads="1"/>
          </p:cNvSpPr>
          <p:nvPr/>
        </p:nvSpPr>
        <p:spPr bwMode="auto">
          <a:xfrm>
            <a:off x="401638" y="717550"/>
            <a:ext cx="2406650" cy="1190625"/>
          </a:xfrm>
          <a:prstGeom prst="rect">
            <a:avLst/>
          </a:prstGeom>
          <a:solidFill>
            <a:srgbClr val="FFFF99">
              <a:alpha val="50000"/>
            </a:srgbClr>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i="1">
                <a:solidFill>
                  <a:schemeClr val="accent2"/>
                </a:solidFill>
              </a:rPr>
              <a:t>Computer graphics</a:t>
            </a:r>
          </a:p>
          <a:p>
            <a:pPr algn="ctr"/>
            <a:r>
              <a:rPr lang="en-US" altLang="en-US" sz="1800" b="1" i="1">
                <a:solidFill>
                  <a:schemeClr val="accent2"/>
                </a:solidFill>
              </a:rPr>
              <a:t>Classic Problem 2</a:t>
            </a:r>
            <a:r>
              <a:rPr lang="en-US" altLang="en-US" sz="1800">
                <a:solidFill>
                  <a:schemeClr val="accent2"/>
                </a:solidFill>
              </a:rPr>
              <a:t>:</a:t>
            </a:r>
          </a:p>
          <a:p>
            <a:pPr algn="ctr"/>
            <a:r>
              <a:rPr lang="en-US" altLang="en-US" sz="1800">
                <a:solidFill>
                  <a:schemeClr val="accent2"/>
                </a:solidFill>
              </a:rPr>
              <a:t>Convert 3D (x,y,z)</a:t>
            </a:r>
          </a:p>
          <a:p>
            <a:pPr algn="ctr"/>
            <a:r>
              <a:rPr lang="en-US" altLang="en-US" sz="1800">
                <a:solidFill>
                  <a:schemeClr val="accent2"/>
                </a:solidFill>
              </a:rPr>
              <a:t>to 2D (x,y) screen</a:t>
            </a:r>
          </a:p>
        </p:txBody>
      </p:sp>
      <p:grpSp>
        <p:nvGrpSpPr>
          <p:cNvPr id="112651" name="Group 11">
            <a:extLst>
              <a:ext uri="{FF2B5EF4-FFF2-40B4-BE49-F238E27FC236}">
                <a16:creationId xmlns:a16="http://schemas.microsoft.com/office/drawing/2014/main" id="{18531FC7-407F-CB6C-C0AB-5C89C60DF0F3}"/>
              </a:ext>
            </a:extLst>
          </p:cNvPr>
          <p:cNvGrpSpPr>
            <a:grpSpLocks/>
          </p:cNvGrpSpPr>
          <p:nvPr/>
        </p:nvGrpSpPr>
        <p:grpSpPr bwMode="auto">
          <a:xfrm>
            <a:off x="549275" y="4589463"/>
            <a:ext cx="1852613" cy="1273175"/>
            <a:chOff x="346" y="2891"/>
            <a:chExt cx="1167" cy="802"/>
          </a:xfrm>
        </p:grpSpPr>
        <p:sp>
          <p:nvSpPr>
            <p:cNvPr id="112652" name="Freeform 12">
              <a:extLst>
                <a:ext uri="{FF2B5EF4-FFF2-40B4-BE49-F238E27FC236}">
                  <a16:creationId xmlns:a16="http://schemas.microsoft.com/office/drawing/2014/main" id="{4AA73126-9CD6-74A5-33F1-8762B3D12C08}"/>
                </a:ext>
              </a:extLst>
            </p:cNvPr>
            <p:cNvSpPr>
              <a:spLocks/>
            </p:cNvSpPr>
            <p:nvPr/>
          </p:nvSpPr>
          <p:spPr bwMode="auto">
            <a:xfrm>
              <a:off x="679" y="2891"/>
              <a:ext cx="834" cy="623"/>
            </a:xfrm>
            <a:custGeom>
              <a:avLst/>
              <a:gdLst>
                <a:gd name="T0" fmla="*/ 808 w 834"/>
                <a:gd name="T1" fmla="*/ 25 h 623"/>
                <a:gd name="T2" fmla="*/ 834 w 834"/>
                <a:gd name="T3" fmla="*/ 0 h 623"/>
                <a:gd name="T4" fmla="*/ 0 w 834"/>
                <a:gd name="T5" fmla="*/ 623 h 623"/>
              </a:gdLst>
              <a:ahLst/>
              <a:cxnLst>
                <a:cxn ang="0">
                  <a:pos x="T0" y="T1"/>
                </a:cxn>
                <a:cxn ang="0">
                  <a:pos x="T2" y="T3"/>
                </a:cxn>
                <a:cxn ang="0">
                  <a:pos x="T4" y="T5"/>
                </a:cxn>
              </a:cxnLst>
              <a:rect l="0" t="0" r="r" b="b"/>
              <a:pathLst>
                <a:path w="834" h="623">
                  <a:moveTo>
                    <a:pt x="808" y="25"/>
                  </a:moveTo>
                  <a:lnTo>
                    <a:pt x="834" y="0"/>
                  </a:lnTo>
                  <a:lnTo>
                    <a:pt x="0" y="623"/>
                  </a:lnTo>
                </a:path>
              </a:pathLst>
            </a:custGeom>
            <a:solidFill>
              <a:srgbClr val="CCCCFF"/>
            </a:solidFill>
            <a:ln w="19050" cap="flat" cmpd="sng">
              <a:solidFill>
                <a:srgbClr val="008000"/>
              </a:solidFill>
              <a:prstDash val="solid"/>
              <a:round/>
              <a:headEnd type="none" w="med" len="me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653" name="Group 13">
              <a:extLst>
                <a:ext uri="{FF2B5EF4-FFF2-40B4-BE49-F238E27FC236}">
                  <a16:creationId xmlns:a16="http://schemas.microsoft.com/office/drawing/2014/main" id="{45498610-0D07-7DF0-ABD1-763136367605}"/>
                </a:ext>
              </a:extLst>
            </p:cNvPr>
            <p:cNvGrpSpPr>
              <a:grpSpLocks/>
            </p:cNvGrpSpPr>
            <p:nvPr/>
          </p:nvGrpSpPr>
          <p:grpSpPr bwMode="auto">
            <a:xfrm>
              <a:off x="1015" y="2973"/>
              <a:ext cx="240" cy="427"/>
              <a:chOff x="1015" y="2973"/>
              <a:chExt cx="240" cy="427"/>
            </a:xfrm>
          </p:grpSpPr>
          <p:sp>
            <p:nvSpPr>
              <p:cNvPr id="112654" name="Arc 14">
                <a:extLst>
                  <a:ext uri="{FF2B5EF4-FFF2-40B4-BE49-F238E27FC236}">
                    <a16:creationId xmlns:a16="http://schemas.microsoft.com/office/drawing/2014/main" id="{9407685A-66C2-76CD-3B5D-B2E47F4E0CFD}"/>
                  </a:ext>
                </a:extLst>
              </p:cNvPr>
              <p:cNvSpPr>
                <a:spLocks/>
              </p:cNvSpPr>
              <p:nvPr/>
            </p:nvSpPr>
            <p:spPr bwMode="auto">
              <a:xfrm rot="2811100" flipH="1" flipV="1">
                <a:off x="921" y="3067"/>
                <a:ext cx="427" cy="240"/>
              </a:xfrm>
              <a:custGeom>
                <a:avLst/>
                <a:gdLst>
                  <a:gd name="G0" fmla="+- 21600 0 0"/>
                  <a:gd name="G1" fmla="+- 19710 0 0"/>
                  <a:gd name="G2" fmla="+- 21600 0 0"/>
                  <a:gd name="T0" fmla="*/ 31087 w 43200"/>
                  <a:gd name="T1" fmla="*/ 305 h 41310"/>
                  <a:gd name="T2" fmla="*/ 12764 w 43200"/>
                  <a:gd name="T3" fmla="*/ 0 h 41310"/>
                  <a:gd name="T4" fmla="*/ 21600 w 43200"/>
                  <a:gd name="T5" fmla="*/ 19710 h 41310"/>
                </a:gdLst>
                <a:ahLst/>
                <a:cxnLst>
                  <a:cxn ang="0">
                    <a:pos x="T0" y="T1"/>
                  </a:cxn>
                  <a:cxn ang="0">
                    <a:pos x="T2" y="T3"/>
                  </a:cxn>
                  <a:cxn ang="0">
                    <a:pos x="T4" y="T5"/>
                  </a:cxn>
                </a:cxnLst>
                <a:rect l="0" t="0" r="r" b="b"/>
                <a:pathLst>
                  <a:path w="43200" h="41310" fill="none" extrusionOk="0">
                    <a:moveTo>
                      <a:pt x="31087" y="304"/>
                    </a:moveTo>
                    <a:cubicBezTo>
                      <a:pt x="38499" y="3928"/>
                      <a:pt x="43200" y="11459"/>
                      <a:pt x="43200" y="19710"/>
                    </a:cubicBezTo>
                    <a:cubicBezTo>
                      <a:pt x="43200" y="31639"/>
                      <a:pt x="33529" y="41310"/>
                      <a:pt x="21600" y="41310"/>
                    </a:cubicBezTo>
                    <a:cubicBezTo>
                      <a:pt x="9670" y="41310"/>
                      <a:pt x="0" y="31639"/>
                      <a:pt x="0" y="19710"/>
                    </a:cubicBezTo>
                    <a:cubicBezTo>
                      <a:pt x="0" y="11199"/>
                      <a:pt x="4997" y="3481"/>
                      <a:pt x="12763" y="-1"/>
                    </a:cubicBezTo>
                  </a:path>
                  <a:path w="43200" h="41310" stroke="0" extrusionOk="0">
                    <a:moveTo>
                      <a:pt x="31087" y="304"/>
                    </a:moveTo>
                    <a:cubicBezTo>
                      <a:pt x="38499" y="3928"/>
                      <a:pt x="43200" y="11459"/>
                      <a:pt x="43200" y="19710"/>
                    </a:cubicBezTo>
                    <a:cubicBezTo>
                      <a:pt x="43200" y="31639"/>
                      <a:pt x="33529" y="41310"/>
                      <a:pt x="21600" y="41310"/>
                    </a:cubicBezTo>
                    <a:cubicBezTo>
                      <a:pt x="9670" y="41310"/>
                      <a:pt x="0" y="31639"/>
                      <a:pt x="0" y="19710"/>
                    </a:cubicBezTo>
                    <a:cubicBezTo>
                      <a:pt x="0" y="11199"/>
                      <a:pt x="4997" y="3481"/>
                      <a:pt x="12763" y="-1"/>
                    </a:cubicBezTo>
                    <a:lnTo>
                      <a:pt x="21600" y="19710"/>
                    </a:lnTo>
                    <a:close/>
                  </a:path>
                </a:pathLst>
              </a:custGeom>
              <a:noFill/>
              <a:ln w="19050">
                <a:solidFill>
                  <a:srgbClr val="008000"/>
                </a:solidFill>
                <a:round/>
                <a:headEnd type="triangl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55" name="Text Box 15">
                <a:extLst>
                  <a:ext uri="{FF2B5EF4-FFF2-40B4-BE49-F238E27FC236}">
                    <a16:creationId xmlns:a16="http://schemas.microsoft.com/office/drawing/2014/main" id="{2680C39F-269C-D8E9-C0E8-843F8C4A4407}"/>
                  </a:ext>
                </a:extLst>
              </p:cNvPr>
              <p:cNvSpPr txBox="1">
                <a:spLocks noChangeArrowheads="1"/>
              </p:cNvSpPr>
              <p:nvPr/>
            </p:nvSpPr>
            <p:spPr bwMode="auto">
              <a:xfrm>
                <a:off x="1056" y="3079"/>
                <a:ext cx="107" cy="196"/>
              </a:xfrm>
              <a:prstGeom prst="rect">
                <a:avLst/>
              </a:prstGeom>
              <a:solidFill>
                <a:schemeClr val="bg1"/>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9144">
                <a:spAutoFit/>
              </a:bodyPr>
              <a:lstStyle/>
              <a:p>
                <a:pPr algn="ctr">
                  <a:lnSpc>
                    <a:spcPct val="80000"/>
                  </a:lnSpc>
                </a:pPr>
                <a:r>
                  <a:rPr lang="en-US" altLang="en-US" sz="2400" dirty="0">
                    <a:solidFill>
                      <a:srgbClr val="008000"/>
                    </a:solidFill>
                    <a:latin typeface="Symbol" panose="05050102010706020507" pitchFamily="18" charset="2"/>
                  </a:rPr>
                  <a:t>z</a:t>
                </a:r>
              </a:p>
            </p:txBody>
          </p:sp>
        </p:grpSp>
        <p:sp>
          <p:nvSpPr>
            <p:cNvPr id="112656" name="Text Box 16">
              <a:extLst>
                <a:ext uri="{FF2B5EF4-FFF2-40B4-BE49-F238E27FC236}">
                  <a16:creationId xmlns:a16="http://schemas.microsoft.com/office/drawing/2014/main" id="{E132541B-20C3-8E67-A183-4D718DE28B7E}"/>
                </a:ext>
              </a:extLst>
            </p:cNvPr>
            <p:cNvSpPr txBox="1">
              <a:spLocks noChangeArrowheads="1"/>
            </p:cNvSpPr>
            <p:nvPr/>
          </p:nvSpPr>
          <p:spPr bwMode="auto">
            <a:xfrm>
              <a:off x="346" y="3463"/>
              <a:ext cx="339" cy="230"/>
            </a:xfrm>
            <a:prstGeom prst="rect">
              <a:avLst/>
            </a:prstGeom>
            <a:solidFill>
              <a:schemeClr val="bg1"/>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27432">
              <a:spAutoFit/>
            </a:bodyPr>
            <a:lstStyle/>
            <a:p>
              <a:pPr algn="ctr">
                <a:lnSpc>
                  <a:spcPct val="90000"/>
                </a:lnSpc>
              </a:pPr>
              <a:r>
                <a:rPr lang="en-US" altLang="en-US" sz="2400" dirty="0">
                  <a:solidFill>
                    <a:srgbClr val="008000"/>
                  </a:solidFill>
                </a:rPr>
                <a:t>z-z</a:t>
              </a:r>
              <a:r>
                <a:rPr lang="en-US" altLang="en-US" sz="2400" baseline="-25000" dirty="0">
                  <a:solidFill>
                    <a:srgbClr val="008000"/>
                  </a:solidFill>
                </a:rPr>
                <a:t>e</a:t>
              </a:r>
            </a:p>
          </p:txBody>
        </p:sp>
      </p:grpSp>
      <p:grpSp>
        <p:nvGrpSpPr>
          <p:cNvPr id="112657" name="Group 17">
            <a:extLst>
              <a:ext uri="{FF2B5EF4-FFF2-40B4-BE49-F238E27FC236}">
                <a16:creationId xmlns:a16="http://schemas.microsoft.com/office/drawing/2014/main" id="{F0DEC865-040C-BBE9-B983-DAFCAFE31F25}"/>
              </a:ext>
            </a:extLst>
          </p:cNvPr>
          <p:cNvGrpSpPr>
            <a:grpSpLocks/>
          </p:cNvGrpSpPr>
          <p:nvPr/>
        </p:nvGrpSpPr>
        <p:grpSpPr bwMode="auto">
          <a:xfrm>
            <a:off x="717550" y="3219450"/>
            <a:ext cx="3165475" cy="3203575"/>
            <a:chOff x="452" y="2028"/>
            <a:chExt cx="1994" cy="2018"/>
          </a:xfrm>
        </p:grpSpPr>
        <p:sp>
          <p:nvSpPr>
            <p:cNvPr id="112658" name="Freeform 18">
              <a:extLst>
                <a:ext uri="{FF2B5EF4-FFF2-40B4-BE49-F238E27FC236}">
                  <a16:creationId xmlns:a16="http://schemas.microsoft.com/office/drawing/2014/main" id="{32D7CDCE-98A1-B674-FD63-7091E6285699}"/>
                </a:ext>
              </a:extLst>
            </p:cNvPr>
            <p:cNvSpPr>
              <a:spLocks/>
            </p:cNvSpPr>
            <p:nvPr/>
          </p:nvSpPr>
          <p:spPr bwMode="auto">
            <a:xfrm>
              <a:off x="883" y="2877"/>
              <a:ext cx="628" cy="1169"/>
            </a:xfrm>
            <a:custGeom>
              <a:avLst/>
              <a:gdLst>
                <a:gd name="T0" fmla="*/ 0 w 628"/>
                <a:gd name="T1" fmla="*/ 844 h 1169"/>
                <a:gd name="T2" fmla="*/ 626 w 628"/>
                <a:gd name="T3" fmla="*/ 1169 h 1169"/>
                <a:gd name="T4" fmla="*/ 628 w 628"/>
                <a:gd name="T5" fmla="*/ 0 h 1169"/>
              </a:gdLst>
              <a:ahLst/>
              <a:cxnLst>
                <a:cxn ang="0">
                  <a:pos x="T0" y="T1"/>
                </a:cxn>
                <a:cxn ang="0">
                  <a:pos x="T2" y="T3"/>
                </a:cxn>
                <a:cxn ang="0">
                  <a:pos x="T4" y="T5"/>
                </a:cxn>
              </a:cxnLst>
              <a:rect l="0" t="0" r="r" b="b"/>
              <a:pathLst>
                <a:path w="628" h="1169">
                  <a:moveTo>
                    <a:pt x="0" y="844"/>
                  </a:moveTo>
                  <a:lnTo>
                    <a:pt x="626" y="1169"/>
                  </a:lnTo>
                  <a:lnTo>
                    <a:pt x="628" y="0"/>
                  </a:lnTo>
                </a:path>
              </a:pathLst>
            </a:custGeom>
            <a:noFill/>
            <a:ln w="12700" cap="flat" cmpd="sng">
              <a:solidFill>
                <a:srgbClr val="777777"/>
              </a:solidFill>
              <a:prstDash val="dash"/>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59" name="Freeform 19">
              <a:extLst>
                <a:ext uri="{FF2B5EF4-FFF2-40B4-BE49-F238E27FC236}">
                  <a16:creationId xmlns:a16="http://schemas.microsoft.com/office/drawing/2014/main" id="{14AAAC24-5E2F-6FF8-A654-72C8C69D1C20}"/>
                </a:ext>
              </a:extLst>
            </p:cNvPr>
            <p:cNvSpPr>
              <a:spLocks noChangeAspect="1"/>
            </p:cNvSpPr>
            <p:nvPr/>
          </p:nvSpPr>
          <p:spPr bwMode="auto">
            <a:xfrm>
              <a:off x="1510" y="3493"/>
              <a:ext cx="748" cy="550"/>
            </a:xfrm>
            <a:custGeom>
              <a:avLst/>
              <a:gdLst>
                <a:gd name="T0" fmla="*/ 0 w 748"/>
                <a:gd name="T1" fmla="*/ 550 h 550"/>
                <a:gd name="T2" fmla="*/ 748 w 748"/>
                <a:gd name="T3" fmla="*/ 0 h 550"/>
              </a:gdLst>
              <a:ahLst/>
              <a:cxnLst>
                <a:cxn ang="0">
                  <a:pos x="T0" y="T1"/>
                </a:cxn>
                <a:cxn ang="0">
                  <a:pos x="T2" y="T3"/>
                </a:cxn>
              </a:cxnLst>
              <a:rect l="0" t="0" r="r" b="b"/>
              <a:pathLst>
                <a:path w="748" h="550">
                  <a:moveTo>
                    <a:pt x="0" y="550"/>
                  </a:moveTo>
                  <a:lnTo>
                    <a:pt x="748" y="0"/>
                  </a:lnTo>
                </a:path>
              </a:pathLst>
            </a:custGeom>
            <a:noFill/>
            <a:ln w="12700" cap="flat" cmpd="sng">
              <a:solidFill>
                <a:srgbClr val="777777"/>
              </a:solidFill>
              <a:prstDash val="dash"/>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60" name="Freeform 20">
              <a:extLst>
                <a:ext uri="{FF2B5EF4-FFF2-40B4-BE49-F238E27FC236}">
                  <a16:creationId xmlns:a16="http://schemas.microsoft.com/office/drawing/2014/main" id="{3B9309EA-DBF7-EF75-4BBA-2A5C76A326FA}"/>
                </a:ext>
              </a:extLst>
            </p:cNvPr>
            <p:cNvSpPr>
              <a:spLocks/>
            </p:cNvSpPr>
            <p:nvPr/>
          </p:nvSpPr>
          <p:spPr bwMode="auto">
            <a:xfrm>
              <a:off x="1650" y="3175"/>
              <a:ext cx="796" cy="416"/>
            </a:xfrm>
            <a:custGeom>
              <a:avLst/>
              <a:gdLst>
                <a:gd name="T0" fmla="*/ 0 w 796"/>
                <a:gd name="T1" fmla="*/ 0 h 416"/>
                <a:gd name="T2" fmla="*/ 796 w 796"/>
                <a:gd name="T3" fmla="*/ 416 h 416"/>
              </a:gdLst>
              <a:ahLst/>
              <a:cxnLst>
                <a:cxn ang="0">
                  <a:pos x="T0" y="T1"/>
                </a:cxn>
                <a:cxn ang="0">
                  <a:pos x="T2" y="T3"/>
                </a:cxn>
              </a:cxnLst>
              <a:rect l="0" t="0" r="r" b="b"/>
              <a:pathLst>
                <a:path w="796" h="416">
                  <a:moveTo>
                    <a:pt x="0" y="0"/>
                  </a:moveTo>
                  <a:lnTo>
                    <a:pt x="796" y="416"/>
                  </a:lnTo>
                </a:path>
              </a:pathLst>
            </a:custGeom>
            <a:noFill/>
            <a:ln w="19050" cap="flat" cmpd="sng">
              <a:solidFill>
                <a:schemeClr val="bg2"/>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61" name="Freeform 21">
              <a:extLst>
                <a:ext uri="{FF2B5EF4-FFF2-40B4-BE49-F238E27FC236}">
                  <a16:creationId xmlns:a16="http://schemas.microsoft.com/office/drawing/2014/main" id="{9581577C-9F61-B168-A7CC-8E782AB29DF2}"/>
                </a:ext>
              </a:extLst>
            </p:cNvPr>
            <p:cNvSpPr>
              <a:spLocks/>
            </p:cNvSpPr>
            <p:nvPr/>
          </p:nvSpPr>
          <p:spPr bwMode="auto">
            <a:xfrm>
              <a:off x="1647" y="2028"/>
              <a:ext cx="1" cy="1148"/>
            </a:xfrm>
            <a:custGeom>
              <a:avLst/>
              <a:gdLst>
                <a:gd name="T0" fmla="*/ 0 w 1"/>
                <a:gd name="T1" fmla="*/ 1148 h 1148"/>
                <a:gd name="T2" fmla="*/ 0 w 1"/>
                <a:gd name="T3" fmla="*/ 0 h 1148"/>
              </a:gdLst>
              <a:ahLst/>
              <a:cxnLst>
                <a:cxn ang="0">
                  <a:pos x="T0" y="T1"/>
                </a:cxn>
                <a:cxn ang="0">
                  <a:pos x="T2" y="T3"/>
                </a:cxn>
              </a:cxnLst>
              <a:rect l="0" t="0" r="r" b="b"/>
              <a:pathLst>
                <a:path w="1" h="1148">
                  <a:moveTo>
                    <a:pt x="0" y="1148"/>
                  </a:moveTo>
                  <a:lnTo>
                    <a:pt x="0" y="0"/>
                  </a:lnTo>
                </a:path>
              </a:pathLst>
            </a:custGeom>
            <a:noFill/>
            <a:ln w="19050" cap="flat" cmpd="sng">
              <a:solidFill>
                <a:schemeClr val="bg2"/>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62" name="Freeform 22">
              <a:extLst>
                <a:ext uri="{FF2B5EF4-FFF2-40B4-BE49-F238E27FC236}">
                  <a16:creationId xmlns:a16="http://schemas.microsoft.com/office/drawing/2014/main" id="{6953DA6E-279F-6F1F-42BC-8E4DE67751A6}"/>
                </a:ext>
              </a:extLst>
            </p:cNvPr>
            <p:cNvSpPr>
              <a:spLocks/>
            </p:cNvSpPr>
            <p:nvPr/>
          </p:nvSpPr>
          <p:spPr bwMode="auto">
            <a:xfrm>
              <a:off x="634" y="3170"/>
              <a:ext cx="1010" cy="741"/>
            </a:xfrm>
            <a:custGeom>
              <a:avLst/>
              <a:gdLst>
                <a:gd name="T0" fmla="*/ 1010 w 1010"/>
                <a:gd name="T1" fmla="*/ 0 h 741"/>
                <a:gd name="T2" fmla="*/ 0 w 1010"/>
                <a:gd name="T3" fmla="*/ 741 h 741"/>
              </a:gdLst>
              <a:ahLst/>
              <a:cxnLst>
                <a:cxn ang="0">
                  <a:pos x="T0" y="T1"/>
                </a:cxn>
                <a:cxn ang="0">
                  <a:pos x="T2" y="T3"/>
                </a:cxn>
              </a:cxnLst>
              <a:rect l="0" t="0" r="r" b="b"/>
              <a:pathLst>
                <a:path w="1010" h="741">
                  <a:moveTo>
                    <a:pt x="1010" y="0"/>
                  </a:moveTo>
                  <a:lnTo>
                    <a:pt x="0" y="741"/>
                  </a:lnTo>
                </a:path>
              </a:pathLst>
            </a:custGeom>
            <a:noFill/>
            <a:ln w="19050" cap="flat" cmpd="sng">
              <a:solidFill>
                <a:schemeClr val="bg2"/>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63" name="Text Box 23">
              <a:extLst>
                <a:ext uri="{FF2B5EF4-FFF2-40B4-BE49-F238E27FC236}">
                  <a16:creationId xmlns:a16="http://schemas.microsoft.com/office/drawing/2014/main" id="{ADE472BF-8065-4003-35AE-54855694C659}"/>
                </a:ext>
              </a:extLst>
            </p:cNvPr>
            <p:cNvSpPr txBox="1">
              <a:spLocks noChangeArrowheads="1"/>
            </p:cNvSpPr>
            <p:nvPr/>
          </p:nvSpPr>
          <p:spPr bwMode="auto">
            <a:xfrm>
              <a:off x="1363" y="2679"/>
              <a:ext cx="119"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9144">
              <a:spAutoFit/>
            </a:bodyPr>
            <a:lstStyle/>
            <a:p>
              <a:pPr algn="ctr">
                <a:lnSpc>
                  <a:spcPct val="90000"/>
                </a:lnSpc>
              </a:pPr>
              <a:r>
                <a:rPr lang="en-US" altLang="en-US" sz="2400">
                  <a:solidFill>
                    <a:srgbClr val="008000"/>
                  </a:solidFill>
                </a:rPr>
                <a:t>e</a:t>
              </a:r>
            </a:p>
          </p:txBody>
        </p:sp>
        <p:sp>
          <p:nvSpPr>
            <p:cNvPr id="112664" name="Text Box 24">
              <a:extLst>
                <a:ext uri="{FF2B5EF4-FFF2-40B4-BE49-F238E27FC236}">
                  <a16:creationId xmlns:a16="http://schemas.microsoft.com/office/drawing/2014/main" id="{9BD3A2EC-8856-DC3B-04B2-0B7E9F4AB571}"/>
                </a:ext>
              </a:extLst>
            </p:cNvPr>
            <p:cNvSpPr txBox="1">
              <a:spLocks noChangeArrowheads="1"/>
            </p:cNvSpPr>
            <p:nvPr/>
          </p:nvSpPr>
          <p:spPr bwMode="auto">
            <a:xfrm>
              <a:off x="452" y="2559"/>
              <a:ext cx="813"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9144">
              <a:spAutoFit/>
            </a:bodyPr>
            <a:lstStyle/>
            <a:p>
              <a:pPr algn="ctr">
                <a:lnSpc>
                  <a:spcPct val="90000"/>
                </a:lnSpc>
              </a:pPr>
              <a:r>
                <a:rPr lang="en-US" altLang="en-US" sz="2400">
                  <a:solidFill>
                    <a:srgbClr val="008000"/>
                  </a:solidFill>
                </a:rPr>
                <a:t>Eye point</a:t>
              </a:r>
            </a:p>
          </p:txBody>
        </p:sp>
        <p:sp>
          <p:nvSpPr>
            <p:cNvPr id="112665" name="Oval 25">
              <a:extLst>
                <a:ext uri="{FF2B5EF4-FFF2-40B4-BE49-F238E27FC236}">
                  <a16:creationId xmlns:a16="http://schemas.microsoft.com/office/drawing/2014/main" id="{3A981AFC-3378-0AF7-3432-7051A7E15E7E}"/>
                </a:ext>
              </a:extLst>
            </p:cNvPr>
            <p:cNvSpPr>
              <a:spLocks noChangeAspect="1" noChangeArrowheads="1"/>
            </p:cNvSpPr>
            <p:nvPr/>
          </p:nvSpPr>
          <p:spPr bwMode="auto">
            <a:xfrm>
              <a:off x="1487" y="2864"/>
              <a:ext cx="52" cy="52"/>
            </a:xfrm>
            <a:prstGeom prst="ellipse">
              <a:avLst/>
            </a:prstGeom>
            <a:solidFill>
              <a:schemeClr val="tx1"/>
            </a:solidFill>
            <a:ln>
              <a:noFill/>
            </a:ln>
            <a:effectLst/>
            <a:extLst>
              <a:ext uri="{91240B29-F687-4F45-9708-019B960494DF}">
                <a14:hiddenLine xmlns:a14="http://schemas.microsoft.com/office/drawing/2010/main" w="19050">
                  <a:solidFill>
                    <a:srgbClr val="008000"/>
                  </a:solidFill>
                  <a:round/>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666" name="Group 26">
            <a:extLst>
              <a:ext uri="{FF2B5EF4-FFF2-40B4-BE49-F238E27FC236}">
                <a16:creationId xmlns:a16="http://schemas.microsoft.com/office/drawing/2014/main" id="{D50D176E-9C98-A144-4D92-D6224DBEE9A8}"/>
              </a:ext>
            </a:extLst>
          </p:cNvPr>
          <p:cNvGrpSpPr>
            <a:grpSpLocks/>
          </p:cNvGrpSpPr>
          <p:nvPr/>
        </p:nvGrpSpPr>
        <p:grpSpPr bwMode="auto">
          <a:xfrm>
            <a:off x="4354513" y="3846513"/>
            <a:ext cx="3254375" cy="2089150"/>
            <a:chOff x="2743" y="2423"/>
            <a:chExt cx="2050" cy="1316"/>
          </a:xfrm>
        </p:grpSpPr>
        <p:sp>
          <p:nvSpPr>
            <p:cNvPr id="112667" name="Freeform 27">
              <a:extLst>
                <a:ext uri="{FF2B5EF4-FFF2-40B4-BE49-F238E27FC236}">
                  <a16:creationId xmlns:a16="http://schemas.microsoft.com/office/drawing/2014/main" id="{8FD424D9-EA17-0744-04C0-E1FADC366295}"/>
                </a:ext>
              </a:extLst>
            </p:cNvPr>
            <p:cNvSpPr>
              <a:spLocks/>
            </p:cNvSpPr>
            <p:nvPr/>
          </p:nvSpPr>
          <p:spPr bwMode="auto">
            <a:xfrm>
              <a:off x="2743" y="2834"/>
              <a:ext cx="765" cy="905"/>
            </a:xfrm>
            <a:custGeom>
              <a:avLst/>
              <a:gdLst>
                <a:gd name="T0" fmla="*/ 0 w 765"/>
                <a:gd name="T1" fmla="*/ 905 h 905"/>
                <a:gd name="T2" fmla="*/ 765 w 765"/>
                <a:gd name="T3" fmla="*/ 345 h 905"/>
                <a:gd name="T4" fmla="*/ 763 w 765"/>
                <a:gd name="T5" fmla="*/ 0 h 905"/>
              </a:gdLst>
              <a:ahLst/>
              <a:cxnLst>
                <a:cxn ang="0">
                  <a:pos x="T0" y="T1"/>
                </a:cxn>
                <a:cxn ang="0">
                  <a:pos x="T2" y="T3"/>
                </a:cxn>
                <a:cxn ang="0">
                  <a:pos x="T4" y="T5"/>
                </a:cxn>
              </a:cxnLst>
              <a:rect l="0" t="0" r="r" b="b"/>
              <a:pathLst>
                <a:path w="765" h="905">
                  <a:moveTo>
                    <a:pt x="0" y="905"/>
                  </a:moveTo>
                  <a:lnTo>
                    <a:pt x="765" y="345"/>
                  </a:lnTo>
                  <a:lnTo>
                    <a:pt x="763" y="0"/>
                  </a:lnTo>
                </a:path>
              </a:pathLst>
            </a:custGeom>
            <a:noFill/>
            <a:ln w="12700" cap="flat" cmpd="sng">
              <a:solidFill>
                <a:srgbClr val="777777"/>
              </a:solidFill>
              <a:prstDash val="dash"/>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68" name="Text Box 28">
              <a:extLst>
                <a:ext uri="{FF2B5EF4-FFF2-40B4-BE49-F238E27FC236}">
                  <a16:creationId xmlns:a16="http://schemas.microsoft.com/office/drawing/2014/main" id="{A1B6C168-0DF5-8E85-D5D8-43C2E9DA1312}"/>
                </a:ext>
              </a:extLst>
            </p:cNvPr>
            <p:cNvSpPr txBox="1">
              <a:spLocks noChangeArrowheads="1"/>
            </p:cNvSpPr>
            <p:nvPr/>
          </p:nvSpPr>
          <p:spPr bwMode="auto">
            <a:xfrm>
              <a:off x="3590" y="2695"/>
              <a:ext cx="65"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9144">
              <a:spAutoFit/>
            </a:bodyPr>
            <a:lstStyle/>
            <a:p>
              <a:pPr algn="ctr">
                <a:lnSpc>
                  <a:spcPct val="90000"/>
                </a:lnSpc>
              </a:pPr>
              <a:r>
                <a:rPr lang="en-US" altLang="en-US" sz="2400">
                  <a:solidFill>
                    <a:srgbClr val="008000"/>
                  </a:solidFill>
                </a:rPr>
                <a:t>f</a:t>
              </a:r>
            </a:p>
          </p:txBody>
        </p:sp>
        <p:sp>
          <p:nvSpPr>
            <p:cNvPr id="112669" name="Oval 29">
              <a:extLst>
                <a:ext uri="{FF2B5EF4-FFF2-40B4-BE49-F238E27FC236}">
                  <a16:creationId xmlns:a16="http://schemas.microsoft.com/office/drawing/2014/main" id="{2DDC5DEE-EB5E-8268-9405-3CFD656EAE69}"/>
                </a:ext>
              </a:extLst>
            </p:cNvPr>
            <p:cNvSpPr>
              <a:spLocks noChangeAspect="1" noChangeArrowheads="1"/>
            </p:cNvSpPr>
            <p:nvPr/>
          </p:nvSpPr>
          <p:spPr bwMode="auto">
            <a:xfrm>
              <a:off x="3858" y="2960"/>
              <a:ext cx="52" cy="52"/>
            </a:xfrm>
            <a:prstGeom prst="ellipse">
              <a:avLst/>
            </a:prstGeom>
            <a:solidFill>
              <a:schemeClr val="accent2"/>
            </a:solidFill>
            <a:ln>
              <a:noFill/>
            </a:ln>
            <a:effectLst/>
            <a:extLst>
              <a:ext uri="{91240B29-F687-4F45-9708-019B960494DF}">
                <a14:hiddenLine xmlns:a14="http://schemas.microsoft.com/office/drawing/2010/main" w="19050">
                  <a:solidFill>
                    <a:srgbClr val="008000"/>
                  </a:solidFill>
                  <a:round/>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0" name="Text Box 30">
              <a:extLst>
                <a:ext uri="{FF2B5EF4-FFF2-40B4-BE49-F238E27FC236}">
                  <a16:creationId xmlns:a16="http://schemas.microsoft.com/office/drawing/2014/main" id="{195FCD1C-D6B1-96AE-E368-B496791EA698}"/>
                </a:ext>
              </a:extLst>
            </p:cNvPr>
            <p:cNvSpPr txBox="1">
              <a:spLocks noChangeArrowheads="1"/>
            </p:cNvSpPr>
            <p:nvPr/>
          </p:nvSpPr>
          <p:spPr bwMode="auto">
            <a:xfrm>
              <a:off x="3818" y="2727"/>
              <a:ext cx="119"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9144">
              <a:spAutoFit/>
            </a:bodyPr>
            <a:lstStyle/>
            <a:p>
              <a:pPr algn="ctr">
                <a:lnSpc>
                  <a:spcPct val="90000"/>
                </a:lnSpc>
              </a:pPr>
              <a:r>
                <a:rPr lang="en-US" altLang="en-US" sz="2400">
                  <a:solidFill>
                    <a:schemeClr val="accent2"/>
                  </a:solidFill>
                </a:rPr>
                <a:t>p</a:t>
              </a:r>
            </a:p>
          </p:txBody>
        </p:sp>
        <p:sp>
          <p:nvSpPr>
            <p:cNvPr id="112671" name="Freeform 31">
              <a:extLst>
                <a:ext uri="{FF2B5EF4-FFF2-40B4-BE49-F238E27FC236}">
                  <a16:creationId xmlns:a16="http://schemas.microsoft.com/office/drawing/2014/main" id="{3F175D7F-D8F1-20DC-839C-0D8B74C6C37C}"/>
                </a:ext>
              </a:extLst>
            </p:cNvPr>
            <p:cNvSpPr>
              <a:spLocks noChangeAspect="1"/>
            </p:cNvSpPr>
            <p:nvPr/>
          </p:nvSpPr>
          <p:spPr bwMode="auto">
            <a:xfrm>
              <a:off x="3501" y="3043"/>
              <a:ext cx="519" cy="503"/>
            </a:xfrm>
            <a:custGeom>
              <a:avLst/>
              <a:gdLst>
                <a:gd name="T0" fmla="*/ 0 w 519"/>
                <a:gd name="T1" fmla="*/ 140 h 503"/>
                <a:gd name="T2" fmla="*/ 519 w 519"/>
                <a:gd name="T3" fmla="*/ 394 h 503"/>
                <a:gd name="T4" fmla="*/ 381 w 519"/>
                <a:gd name="T5" fmla="*/ 503 h 503"/>
                <a:gd name="T6" fmla="*/ 385 w 519"/>
                <a:gd name="T7" fmla="*/ 0 h 503"/>
              </a:gdLst>
              <a:ahLst/>
              <a:cxnLst>
                <a:cxn ang="0">
                  <a:pos x="T0" y="T1"/>
                </a:cxn>
                <a:cxn ang="0">
                  <a:pos x="T2" y="T3"/>
                </a:cxn>
                <a:cxn ang="0">
                  <a:pos x="T4" y="T5"/>
                </a:cxn>
                <a:cxn ang="0">
                  <a:pos x="T6" y="T7"/>
                </a:cxn>
              </a:cxnLst>
              <a:rect l="0" t="0" r="r" b="b"/>
              <a:pathLst>
                <a:path w="519" h="503">
                  <a:moveTo>
                    <a:pt x="0" y="140"/>
                  </a:moveTo>
                  <a:lnTo>
                    <a:pt x="519" y="394"/>
                  </a:lnTo>
                  <a:lnTo>
                    <a:pt x="381" y="503"/>
                  </a:lnTo>
                  <a:lnTo>
                    <a:pt x="385" y="0"/>
                  </a:lnTo>
                </a:path>
              </a:pathLst>
            </a:custGeom>
            <a:noFill/>
            <a:ln w="12700" cap="flat" cmpd="sng">
              <a:solidFill>
                <a:srgbClr val="777777"/>
              </a:solidFill>
              <a:prstDash val="dash"/>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2" name="Text Box 32">
              <a:extLst>
                <a:ext uri="{FF2B5EF4-FFF2-40B4-BE49-F238E27FC236}">
                  <a16:creationId xmlns:a16="http://schemas.microsoft.com/office/drawing/2014/main" id="{2C09D0F8-FAC7-E258-0BB4-9ECDCBA81ACB}"/>
                </a:ext>
              </a:extLst>
            </p:cNvPr>
            <p:cNvSpPr txBox="1">
              <a:spLocks noChangeArrowheads="1"/>
            </p:cNvSpPr>
            <p:nvPr/>
          </p:nvSpPr>
          <p:spPr bwMode="auto">
            <a:xfrm>
              <a:off x="3445" y="2423"/>
              <a:ext cx="1005"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9144">
              <a:spAutoFit/>
            </a:bodyPr>
            <a:lstStyle/>
            <a:p>
              <a:pPr algn="ctr">
                <a:lnSpc>
                  <a:spcPct val="90000"/>
                </a:lnSpc>
              </a:pPr>
              <a:r>
                <a:rPr lang="en-US" altLang="en-US" sz="2400">
                  <a:solidFill>
                    <a:srgbClr val="008000"/>
                  </a:solidFill>
                </a:rPr>
                <a:t>Focus point</a:t>
              </a:r>
            </a:p>
          </p:txBody>
        </p:sp>
        <p:sp>
          <p:nvSpPr>
            <p:cNvPr id="112673" name="Text Box 33">
              <a:extLst>
                <a:ext uri="{FF2B5EF4-FFF2-40B4-BE49-F238E27FC236}">
                  <a16:creationId xmlns:a16="http://schemas.microsoft.com/office/drawing/2014/main" id="{93A1BDC3-E110-A0D0-CC55-9865233B3631}"/>
                </a:ext>
              </a:extLst>
            </p:cNvPr>
            <p:cNvSpPr txBox="1">
              <a:spLocks noChangeArrowheads="1"/>
            </p:cNvSpPr>
            <p:nvPr/>
          </p:nvSpPr>
          <p:spPr bwMode="auto">
            <a:xfrm>
              <a:off x="3980" y="2991"/>
              <a:ext cx="813"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9144">
              <a:spAutoFit/>
            </a:bodyPr>
            <a:lstStyle/>
            <a:p>
              <a:pPr algn="ctr">
                <a:lnSpc>
                  <a:spcPct val="90000"/>
                </a:lnSpc>
              </a:pPr>
              <a:r>
                <a:rPr lang="en-US" altLang="en-US" sz="2400">
                  <a:solidFill>
                    <a:schemeClr val="accent2"/>
                  </a:solidFill>
                </a:rPr>
                <a:t>Any point</a:t>
              </a:r>
            </a:p>
          </p:txBody>
        </p:sp>
        <p:sp>
          <p:nvSpPr>
            <p:cNvPr id="112674" name="Oval 34">
              <a:extLst>
                <a:ext uri="{FF2B5EF4-FFF2-40B4-BE49-F238E27FC236}">
                  <a16:creationId xmlns:a16="http://schemas.microsoft.com/office/drawing/2014/main" id="{DC42FB67-3071-2542-0D65-C844E7FB7918}"/>
                </a:ext>
              </a:extLst>
            </p:cNvPr>
            <p:cNvSpPr>
              <a:spLocks noChangeAspect="1" noChangeArrowheads="1"/>
            </p:cNvSpPr>
            <p:nvPr/>
          </p:nvSpPr>
          <p:spPr bwMode="auto">
            <a:xfrm>
              <a:off x="3476" y="2801"/>
              <a:ext cx="52" cy="52"/>
            </a:xfrm>
            <a:prstGeom prst="ellipse">
              <a:avLst/>
            </a:prstGeom>
            <a:solidFill>
              <a:schemeClr val="tx1"/>
            </a:solidFill>
            <a:ln>
              <a:noFill/>
            </a:ln>
            <a:effectLst/>
            <a:extLst>
              <a:ext uri="{91240B29-F687-4F45-9708-019B960494DF}">
                <a14:hiddenLine xmlns:a14="http://schemas.microsoft.com/office/drawing/2010/main" w="19050">
                  <a:solidFill>
                    <a:srgbClr val="008000"/>
                  </a:solidFill>
                  <a:round/>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675" name="Group 35">
            <a:extLst>
              <a:ext uri="{FF2B5EF4-FFF2-40B4-BE49-F238E27FC236}">
                <a16:creationId xmlns:a16="http://schemas.microsoft.com/office/drawing/2014/main" id="{6EC6735F-D2DC-3FDA-1C6C-6571C076972E}"/>
              </a:ext>
            </a:extLst>
          </p:cNvPr>
          <p:cNvGrpSpPr>
            <a:grpSpLocks/>
          </p:cNvGrpSpPr>
          <p:nvPr/>
        </p:nvGrpSpPr>
        <p:grpSpPr bwMode="auto">
          <a:xfrm>
            <a:off x="2398713" y="2522538"/>
            <a:ext cx="3071812" cy="3533775"/>
            <a:chOff x="1511" y="1589"/>
            <a:chExt cx="1935" cy="2226"/>
          </a:xfrm>
        </p:grpSpPr>
        <p:sp>
          <p:nvSpPr>
            <p:cNvPr id="112676" name="Freeform 36">
              <a:extLst>
                <a:ext uri="{FF2B5EF4-FFF2-40B4-BE49-F238E27FC236}">
                  <a16:creationId xmlns:a16="http://schemas.microsoft.com/office/drawing/2014/main" id="{6F03A4C8-0531-674A-7CC8-E028513D5BFD}"/>
                </a:ext>
              </a:extLst>
            </p:cNvPr>
            <p:cNvSpPr>
              <a:spLocks/>
            </p:cNvSpPr>
            <p:nvPr/>
          </p:nvSpPr>
          <p:spPr bwMode="auto">
            <a:xfrm>
              <a:off x="2227" y="1589"/>
              <a:ext cx="1077" cy="1116"/>
            </a:xfrm>
            <a:custGeom>
              <a:avLst/>
              <a:gdLst>
                <a:gd name="T0" fmla="*/ 0 w 985"/>
                <a:gd name="T1" fmla="*/ 706 h 1098"/>
                <a:gd name="T2" fmla="*/ 970 w 985"/>
                <a:gd name="T3" fmla="*/ 0 h 1098"/>
                <a:gd name="T4" fmla="*/ 847 w 985"/>
                <a:gd name="T5" fmla="*/ 895 h 1098"/>
                <a:gd name="T6" fmla="*/ 0 w 985"/>
                <a:gd name="T7" fmla="*/ 1098 h 1098"/>
                <a:gd name="connsiteX0" fmla="*/ 0 w 10834"/>
                <a:gd name="connsiteY0" fmla="*/ 7013 h 10000"/>
                <a:gd name="connsiteX1" fmla="*/ 10803 w 10834"/>
                <a:gd name="connsiteY1" fmla="*/ 0 h 10000"/>
                <a:gd name="connsiteX2" fmla="*/ 9554 w 10834"/>
                <a:gd name="connsiteY2" fmla="*/ 8151 h 10000"/>
                <a:gd name="connsiteX3" fmla="*/ 955 w 10834"/>
                <a:gd name="connsiteY3" fmla="*/ 10000 h 10000"/>
                <a:gd name="connsiteX0" fmla="*/ 0 w 10834"/>
                <a:gd name="connsiteY0" fmla="*/ 7013 h 10167"/>
                <a:gd name="connsiteX1" fmla="*/ 10803 w 10834"/>
                <a:gd name="connsiteY1" fmla="*/ 0 h 10167"/>
                <a:gd name="connsiteX2" fmla="*/ 9554 w 10834"/>
                <a:gd name="connsiteY2" fmla="*/ 8151 h 10167"/>
                <a:gd name="connsiteX3" fmla="*/ 0 w 10834"/>
                <a:gd name="connsiteY3" fmla="*/ 10167 h 10167"/>
                <a:gd name="connsiteX0" fmla="*/ 0 w 11325"/>
                <a:gd name="connsiteY0" fmla="*/ 7465 h 10167"/>
                <a:gd name="connsiteX1" fmla="*/ 11294 w 11325"/>
                <a:gd name="connsiteY1" fmla="*/ 0 h 10167"/>
                <a:gd name="connsiteX2" fmla="*/ 10045 w 11325"/>
                <a:gd name="connsiteY2" fmla="*/ 8151 h 10167"/>
                <a:gd name="connsiteX3" fmla="*/ 491 w 11325"/>
                <a:gd name="connsiteY3" fmla="*/ 10167 h 10167"/>
                <a:gd name="connsiteX0" fmla="*/ 0 w 10887"/>
                <a:gd name="connsiteY0" fmla="*/ 7084 h 10167"/>
                <a:gd name="connsiteX1" fmla="*/ 10856 w 10887"/>
                <a:gd name="connsiteY1" fmla="*/ 0 h 10167"/>
                <a:gd name="connsiteX2" fmla="*/ 9607 w 10887"/>
                <a:gd name="connsiteY2" fmla="*/ 8151 h 10167"/>
                <a:gd name="connsiteX3" fmla="*/ 53 w 10887"/>
                <a:gd name="connsiteY3" fmla="*/ 10167 h 10167"/>
                <a:gd name="connsiteX0" fmla="*/ 0 w 10940"/>
                <a:gd name="connsiteY0" fmla="*/ 7120 h 10167"/>
                <a:gd name="connsiteX1" fmla="*/ 10909 w 10940"/>
                <a:gd name="connsiteY1" fmla="*/ 0 h 10167"/>
                <a:gd name="connsiteX2" fmla="*/ 9660 w 10940"/>
                <a:gd name="connsiteY2" fmla="*/ 8151 h 10167"/>
                <a:gd name="connsiteX3" fmla="*/ 106 w 10940"/>
                <a:gd name="connsiteY3" fmla="*/ 10167 h 10167"/>
                <a:gd name="connsiteX0" fmla="*/ 0 w 10940"/>
                <a:gd name="connsiteY0" fmla="*/ 7120 h 10167"/>
                <a:gd name="connsiteX1" fmla="*/ 10909 w 10940"/>
                <a:gd name="connsiteY1" fmla="*/ 0 h 10167"/>
                <a:gd name="connsiteX2" fmla="*/ 9660 w 10940"/>
                <a:gd name="connsiteY2" fmla="*/ 8151 h 10167"/>
                <a:gd name="connsiteX3" fmla="*/ 40 w 10940"/>
                <a:gd name="connsiteY3" fmla="*/ 10167 h 10167"/>
              </a:gdLst>
              <a:ahLst/>
              <a:cxnLst>
                <a:cxn ang="0">
                  <a:pos x="connsiteX0" y="connsiteY0"/>
                </a:cxn>
                <a:cxn ang="0">
                  <a:pos x="connsiteX1" y="connsiteY1"/>
                </a:cxn>
                <a:cxn ang="0">
                  <a:pos x="connsiteX2" y="connsiteY2"/>
                </a:cxn>
                <a:cxn ang="0">
                  <a:pos x="connsiteX3" y="connsiteY3"/>
                </a:cxn>
              </a:cxnLst>
              <a:rect l="l" t="t" r="r" b="b"/>
              <a:pathLst>
                <a:path w="10940" h="10167">
                  <a:moveTo>
                    <a:pt x="0" y="7120"/>
                  </a:moveTo>
                  <a:lnTo>
                    <a:pt x="10909" y="0"/>
                  </a:lnTo>
                  <a:cubicBezTo>
                    <a:pt x="11061" y="3197"/>
                    <a:pt x="10675" y="5956"/>
                    <a:pt x="9660" y="8151"/>
                  </a:cubicBezTo>
                  <a:lnTo>
                    <a:pt x="40" y="10167"/>
                  </a:lnTo>
                </a:path>
              </a:pathLst>
            </a:custGeom>
            <a:solidFill>
              <a:srgbClr val="66CCFF"/>
            </a:solidFill>
            <a:ln>
              <a:noFill/>
            </a:ln>
            <a:effectLst/>
            <a:extLst>
              <a:ext uri="{91240B29-F687-4F45-9708-019B960494DF}">
                <a14:hiddenLine xmlns:a14="http://schemas.microsoft.com/office/drawing/2010/main" w="6350" cap="flat" cmpd="sng">
                  <a:solidFill>
                    <a:schemeClr val="bg2"/>
                  </a:solidFill>
                  <a:prstDash val="solid"/>
                  <a:round/>
                  <a:headEnd type="none" w="med" len="me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2677" name="Text Box 37">
              <a:extLst>
                <a:ext uri="{FF2B5EF4-FFF2-40B4-BE49-F238E27FC236}">
                  <a16:creationId xmlns:a16="http://schemas.microsoft.com/office/drawing/2014/main" id="{BDB64BAD-2B59-920C-F9E1-36F3EF4177CB}"/>
                </a:ext>
              </a:extLst>
            </p:cNvPr>
            <p:cNvSpPr txBox="1">
              <a:spLocks noChangeArrowheads="1"/>
            </p:cNvSpPr>
            <p:nvPr/>
          </p:nvSpPr>
          <p:spPr bwMode="auto">
            <a:xfrm>
              <a:off x="3107" y="3585"/>
              <a:ext cx="339" cy="230"/>
            </a:xfrm>
            <a:prstGeom prst="rect">
              <a:avLst/>
            </a:prstGeom>
            <a:no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27432">
              <a:spAutoFit/>
            </a:bodyPr>
            <a:lstStyle/>
            <a:p>
              <a:pPr algn="ctr">
                <a:lnSpc>
                  <a:spcPct val="90000"/>
                </a:lnSpc>
              </a:pPr>
              <a:r>
                <a:rPr lang="en-US" altLang="en-US" sz="2400" dirty="0">
                  <a:solidFill>
                    <a:srgbClr val="008000"/>
                  </a:solidFill>
                </a:rPr>
                <a:t>x-</a:t>
              </a:r>
              <a:r>
                <a:rPr lang="en-US" altLang="en-US" sz="2400" dirty="0" err="1">
                  <a:solidFill>
                    <a:srgbClr val="008000"/>
                  </a:solidFill>
                </a:rPr>
                <a:t>x</a:t>
              </a:r>
              <a:r>
                <a:rPr lang="en-US" altLang="en-US" sz="2400" baseline="-25000" dirty="0" err="1">
                  <a:solidFill>
                    <a:srgbClr val="008000"/>
                  </a:solidFill>
                </a:rPr>
                <a:t>e</a:t>
              </a:r>
              <a:endParaRPr lang="en-US" altLang="en-US" sz="2400" baseline="-25000" dirty="0">
                <a:solidFill>
                  <a:srgbClr val="008000"/>
                </a:solidFill>
              </a:endParaRPr>
            </a:p>
          </p:txBody>
        </p:sp>
        <p:sp>
          <p:nvSpPr>
            <p:cNvPr id="112678" name="Text Box 38">
              <a:extLst>
                <a:ext uri="{FF2B5EF4-FFF2-40B4-BE49-F238E27FC236}">
                  <a16:creationId xmlns:a16="http://schemas.microsoft.com/office/drawing/2014/main" id="{FAE0F8DA-5C86-9E71-B840-D383088E49AF}"/>
                </a:ext>
              </a:extLst>
            </p:cNvPr>
            <p:cNvSpPr txBox="1">
              <a:spLocks noChangeArrowheads="1"/>
            </p:cNvSpPr>
            <p:nvPr/>
          </p:nvSpPr>
          <p:spPr bwMode="auto">
            <a:xfrm>
              <a:off x="2423" y="2311"/>
              <a:ext cx="117" cy="196"/>
            </a:xfrm>
            <a:prstGeom prst="rect">
              <a:avLst/>
            </a:prstGeom>
            <a:solidFill>
              <a:schemeClr val="bg1"/>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9144">
              <a:spAutoFit/>
            </a:bodyPr>
            <a:lstStyle/>
            <a:p>
              <a:pPr algn="ctr">
                <a:lnSpc>
                  <a:spcPct val="80000"/>
                </a:lnSpc>
              </a:pPr>
              <a:r>
                <a:rPr lang="en-US" altLang="en-US" sz="2400" dirty="0">
                  <a:solidFill>
                    <a:srgbClr val="008000"/>
                  </a:solidFill>
                  <a:latin typeface="Symbol" panose="05050102010706020507" pitchFamily="18" charset="2"/>
                </a:rPr>
                <a:t>c</a:t>
              </a:r>
            </a:p>
          </p:txBody>
        </p:sp>
        <p:sp>
          <p:nvSpPr>
            <p:cNvPr id="112679" name="Text Box 39">
              <a:extLst>
                <a:ext uri="{FF2B5EF4-FFF2-40B4-BE49-F238E27FC236}">
                  <a16:creationId xmlns:a16="http://schemas.microsoft.com/office/drawing/2014/main" id="{ACD7E88A-79CB-44CC-5E9B-59E0D10EE826}"/>
                </a:ext>
              </a:extLst>
            </p:cNvPr>
            <p:cNvSpPr txBox="1">
              <a:spLocks noChangeArrowheads="1"/>
            </p:cNvSpPr>
            <p:nvPr/>
          </p:nvSpPr>
          <p:spPr bwMode="auto">
            <a:xfrm rot="-2140107">
              <a:off x="2591" y="1710"/>
              <a:ext cx="258" cy="219"/>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9144">
              <a:spAutoFit/>
            </a:bodyPr>
            <a:lstStyle/>
            <a:p>
              <a:pPr algn="ctr">
                <a:lnSpc>
                  <a:spcPct val="90000"/>
                </a:lnSpc>
              </a:pPr>
              <a:r>
                <a:rPr lang="en-US" altLang="en-US" sz="2400">
                  <a:solidFill>
                    <a:srgbClr val="993300"/>
                  </a:solidFill>
                </a:rPr>
                <a:t>R</a:t>
              </a:r>
              <a:r>
                <a:rPr lang="en-US" altLang="en-US" sz="2400" baseline="-25000">
                  <a:solidFill>
                    <a:srgbClr val="993300"/>
                  </a:solidFill>
                </a:rPr>
                <a:t>ef</a:t>
              </a:r>
            </a:p>
          </p:txBody>
        </p:sp>
        <p:sp>
          <p:nvSpPr>
            <p:cNvPr id="112680" name="Freeform 40">
              <a:extLst>
                <a:ext uri="{FF2B5EF4-FFF2-40B4-BE49-F238E27FC236}">
                  <a16:creationId xmlns:a16="http://schemas.microsoft.com/office/drawing/2014/main" id="{CCE030F8-A8BE-A476-A521-8722F9348D9B}"/>
                </a:ext>
              </a:extLst>
            </p:cNvPr>
            <p:cNvSpPr>
              <a:spLocks/>
            </p:cNvSpPr>
            <p:nvPr/>
          </p:nvSpPr>
          <p:spPr bwMode="auto">
            <a:xfrm>
              <a:off x="2218" y="1590"/>
              <a:ext cx="1081" cy="786"/>
            </a:xfrm>
            <a:custGeom>
              <a:avLst/>
              <a:gdLst>
                <a:gd name="T0" fmla="*/ 0 w 1114"/>
                <a:gd name="T1" fmla="*/ 809 h 809"/>
                <a:gd name="T2" fmla="*/ 1114 w 1114"/>
                <a:gd name="T3" fmla="*/ 0 h 809"/>
              </a:gdLst>
              <a:ahLst/>
              <a:cxnLst>
                <a:cxn ang="0">
                  <a:pos x="T0" y="T1"/>
                </a:cxn>
                <a:cxn ang="0">
                  <a:pos x="T2" y="T3"/>
                </a:cxn>
              </a:cxnLst>
              <a:rect l="0" t="0" r="r" b="b"/>
              <a:pathLst>
                <a:path w="1114" h="809">
                  <a:moveTo>
                    <a:pt x="0" y="809"/>
                  </a:moveTo>
                  <a:lnTo>
                    <a:pt x="1114" y="0"/>
                  </a:lnTo>
                </a:path>
              </a:pathLst>
            </a:custGeom>
            <a:noFill/>
            <a:ln w="19050" cap="flat" cmpd="sng">
              <a:solidFill>
                <a:srgbClr val="A50021"/>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1" name="Freeform 41">
              <a:extLst>
                <a:ext uri="{FF2B5EF4-FFF2-40B4-BE49-F238E27FC236}">
                  <a16:creationId xmlns:a16="http://schemas.microsoft.com/office/drawing/2014/main" id="{FDF5A8B9-22DB-460E-B69A-EED6622ECB3E}"/>
                </a:ext>
              </a:extLst>
            </p:cNvPr>
            <p:cNvSpPr>
              <a:spLocks/>
            </p:cNvSpPr>
            <p:nvPr/>
          </p:nvSpPr>
          <p:spPr bwMode="auto">
            <a:xfrm>
              <a:off x="1511" y="2892"/>
              <a:ext cx="1567" cy="815"/>
            </a:xfrm>
            <a:custGeom>
              <a:avLst/>
              <a:gdLst>
                <a:gd name="T0" fmla="*/ 0 w 1567"/>
                <a:gd name="T1" fmla="*/ 0 h 799"/>
                <a:gd name="T2" fmla="*/ 1567 w 1567"/>
                <a:gd name="T3" fmla="*/ 799 h 799"/>
              </a:gdLst>
              <a:ahLst/>
              <a:cxnLst>
                <a:cxn ang="0">
                  <a:pos x="T0" y="T1"/>
                </a:cxn>
                <a:cxn ang="0">
                  <a:pos x="T2" y="T3"/>
                </a:cxn>
              </a:cxnLst>
              <a:rect l="0" t="0" r="r" b="b"/>
              <a:pathLst>
                <a:path w="1567" h="799">
                  <a:moveTo>
                    <a:pt x="0" y="0"/>
                  </a:moveTo>
                  <a:lnTo>
                    <a:pt x="1567" y="799"/>
                  </a:lnTo>
                </a:path>
              </a:pathLst>
            </a:custGeom>
            <a:solidFill>
              <a:srgbClr val="CCCCFF"/>
            </a:solidFill>
            <a:ln w="19050" cap="flat" cmpd="sng">
              <a:solidFill>
                <a:srgbClr val="008000"/>
              </a:solidFill>
              <a:prstDash val="solid"/>
              <a:round/>
              <a:headEnd type="none" w="med" len="me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2" name="Arc 42">
              <a:extLst>
                <a:ext uri="{FF2B5EF4-FFF2-40B4-BE49-F238E27FC236}">
                  <a16:creationId xmlns:a16="http://schemas.microsoft.com/office/drawing/2014/main" id="{580D2708-40DF-6BC0-E0DB-C3AB3D8615ED}"/>
                </a:ext>
              </a:extLst>
            </p:cNvPr>
            <p:cNvSpPr>
              <a:spLocks/>
            </p:cNvSpPr>
            <p:nvPr/>
          </p:nvSpPr>
          <p:spPr bwMode="auto">
            <a:xfrm rot="7119026">
              <a:off x="2449" y="3365"/>
              <a:ext cx="427" cy="240"/>
            </a:xfrm>
            <a:custGeom>
              <a:avLst/>
              <a:gdLst>
                <a:gd name="G0" fmla="+- 21600 0 0"/>
                <a:gd name="G1" fmla="+- 19710 0 0"/>
                <a:gd name="G2" fmla="+- 21600 0 0"/>
                <a:gd name="T0" fmla="*/ 31087 w 43200"/>
                <a:gd name="T1" fmla="*/ 305 h 41310"/>
                <a:gd name="T2" fmla="*/ 12764 w 43200"/>
                <a:gd name="T3" fmla="*/ 0 h 41310"/>
                <a:gd name="T4" fmla="*/ 21600 w 43200"/>
                <a:gd name="T5" fmla="*/ 19710 h 41310"/>
              </a:gdLst>
              <a:ahLst/>
              <a:cxnLst>
                <a:cxn ang="0">
                  <a:pos x="T0" y="T1"/>
                </a:cxn>
                <a:cxn ang="0">
                  <a:pos x="T2" y="T3"/>
                </a:cxn>
                <a:cxn ang="0">
                  <a:pos x="T4" y="T5"/>
                </a:cxn>
              </a:cxnLst>
              <a:rect l="0" t="0" r="r" b="b"/>
              <a:pathLst>
                <a:path w="43200" h="41310" fill="none" extrusionOk="0">
                  <a:moveTo>
                    <a:pt x="31087" y="304"/>
                  </a:moveTo>
                  <a:cubicBezTo>
                    <a:pt x="38499" y="3928"/>
                    <a:pt x="43200" y="11459"/>
                    <a:pt x="43200" y="19710"/>
                  </a:cubicBezTo>
                  <a:cubicBezTo>
                    <a:pt x="43200" y="31639"/>
                    <a:pt x="33529" y="41310"/>
                    <a:pt x="21600" y="41310"/>
                  </a:cubicBezTo>
                  <a:cubicBezTo>
                    <a:pt x="9670" y="41310"/>
                    <a:pt x="0" y="31639"/>
                    <a:pt x="0" y="19710"/>
                  </a:cubicBezTo>
                  <a:cubicBezTo>
                    <a:pt x="0" y="11199"/>
                    <a:pt x="4997" y="3481"/>
                    <a:pt x="12763" y="-1"/>
                  </a:cubicBezTo>
                </a:path>
                <a:path w="43200" h="41310" stroke="0" extrusionOk="0">
                  <a:moveTo>
                    <a:pt x="31087" y="304"/>
                  </a:moveTo>
                  <a:cubicBezTo>
                    <a:pt x="38499" y="3928"/>
                    <a:pt x="43200" y="11459"/>
                    <a:pt x="43200" y="19710"/>
                  </a:cubicBezTo>
                  <a:cubicBezTo>
                    <a:pt x="43200" y="31639"/>
                    <a:pt x="33529" y="41310"/>
                    <a:pt x="21600" y="41310"/>
                  </a:cubicBezTo>
                  <a:cubicBezTo>
                    <a:pt x="9670" y="41310"/>
                    <a:pt x="0" y="31639"/>
                    <a:pt x="0" y="19710"/>
                  </a:cubicBezTo>
                  <a:cubicBezTo>
                    <a:pt x="0" y="11199"/>
                    <a:pt x="4997" y="3481"/>
                    <a:pt x="12763" y="-1"/>
                  </a:cubicBezTo>
                  <a:lnTo>
                    <a:pt x="21600" y="19710"/>
                  </a:lnTo>
                  <a:close/>
                </a:path>
              </a:pathLst>
            </a:custGeom>
            <a:noFill/>
            <a:ln w="19050">
              <a:solidFill>
                <a:srgbClr val="008000"/>
              </a:solidFill>
              <a:round/>
              <a:headEnd type="triangl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3" name="Text Box 43">
              <a:extLst>
                <a:ext uri="{FF2B5EF4-FFF2-40B4-BE49-F238E27FC236}">
                  <a16:creationId xmlns:a16="http://schemas.microsoft.com/office/drawing/2014/main" id="{695FDF7A-321D-28EA-DF4F-87FBAAA4B126}"/>
                </a:ext>
              </a:extLst>
            </p:cNvPr>
            <p:cNvSpPr txBox="1">
              <a:spLocks noChangeArrowheads="1"/>
            </p:cNvSpPr>
            <p:nvPr/>
          </p:nvSpPr>
          <p:spPr bwMode="auto">
            <a:xfrm>
              <a:off x="2621" y="3354"/>
              <a:ext cx="117" cy="207"/>
            </a:xfrm>
            <a:prstGeom prst="rect">
              <a:avLst/>
            </a:prstGeom>
            <a:solidFill>
              <a:schemeClr val="bg1"/>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27432">
              <a:spAutoFit/>
            </a:bodyPr>
            <a:lstStyle/>
            <a:p>
              <a:pPr algn="ctr">
                <a:lnSpc>
                  <a:spcPct val="80000"/>
                </a:lnSpc>
              </a:pPr>
              <a:r>
                <a:rPr lang="en-US" altLang="en-US" sz="2400" dirty="0">
                  <a:solidFill>
                    <a:srgbClr val="008000"/>
                  </a:solidFill>
                  <a:latin typeface="Symbol" panose="05050102010706020507" pitchFamily="18" charset="2"/>
                </a:rPr>
                <a:t>c</a:t>
              </a:r>
            </a:p>
          </p:txBody>
        </p:sp>
        <p:sp>
          <p:nvSpPr>
            <p:cNvPr id="112684" name="Freeform 44">
              <a:extLst>
                <a:ext uri="{FF2B5EF4-FFF2-40B4-BE49-F238E27FC236}">
                  <a16:creationId xmlns:a16="http://schemas.microsoft.com/office/drawing/2014/main" id="{E7E8523C-28A5-E680-5E59-7F9E5AF1C18E}"/>
                </a:ext>
              </a:extLst>
            </p:cNvPr>
            <p:cNvSpPr>
              <a:spLocks/>
            </p:cNvSpPr>
            <p:nvPr/>
          </p:nvSpPr>
          <p:spPr bwMode="auto">
            <a:xfrm>
              <a:off x="1511" y="2571"/>
              <a:ext cx="444" cy="316"/>
            </a:xfrm>
            <a:custGeom>
              <a:avLst/>
              <a:gdLst>
                <a:gd name="T0" fmla="*/ 444 w 444"/>
                <a:gd name="T1" fmla="*/ 0 h 316"/>
                <a:gd name="T2" fmla="*/ 0 w 444"/>
                <a:gd name="T3" fmla="*/ 316 h 316"/>
                <a:gd name="T4" fmla="*/ 444 w 444"/>
                <a:gd name="T5" fmla="*/ 200 h 316"/>
              </a:gdLst>
              <a:ahLst/>
              <a:cxnLst>
                <a:cxn ang="0">
                  <a:pos x="T0" y="T1"/>
                </a:cxn>
                <a:cxn ang="0">
                  <a:pos x="T2" y="T3"/>
                </a:cxn>
                <a:cxn ang="0">
                  <a:pos x="T4" y="T5"/>
                </a:cxn>
              </a:cxnLst>
              <a:rect l="0" t="0" r="r" b="b"/>
              <a:pathLst>
                <a:path w="444" h="316">
                  <a:moveTo>
                    <a:pt x="444" y="0"/>
                  </a:moveTo>
                  <a:lnTo>
                    <a:pt x="0" y="316"/>
                  </a:lnTo>
                  <a:lnTo>
                    <a:pt x="444" y="200"/>
                  </a:lnTo>
                </a:path>
              </a:pathLst>
            </a:custGeom>
            <a:solidFill>
              <a:srgbClr val="66CCFF"/>
            </a:solidFill>
            <a:ln>
              <a:noFill/>
            </a:ln>
            <a:effectLst/>
            <a:extLst>
              <a:ext uri="{91240B29-F687-4F45-9708-019B960494DF}">
                <a14:hiddenLine xmlns:a14="http://schemas.microsoft.com/office/drawing/2010/main" w="9525" cap="flat" cmpd="sng">
                  <a:solidFill>
                    <a:srgbClr val="5F5F5F"/>
                  </a:solidFill>
                  <a:prstDash val="solid"/>
                  <a:round/>
                  <a:headEnd type="none" w="med" len="me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685" name="Group 45">
            <a:extLst>
              <a:ext uri="{FF2B5EF4-FFF2-40B4-BE49-F238E27FC236}">
                <a16:creationId xmlns:a16="http://schemas.microsoft.com/office/drawing/2014/main" id="{BA556DBB-606A-1971-04AA-AF9118643F86}"/>
              </a:ext>
            </a:extLst>
          </p:cNvPr>
          <p:cNvGrpSpPr>
            <a:grpSpLocks/>
          </p:cNvGrpSpPr>
          <p:nvPr/>
        </p:nvGrpSpPr>
        <p:grpSpPr bwMode="auto">
          <a:xfrm>
            <a:off x="2400300" y="2482850"/>
            <a:ext cx="3705225" cy="2105025"/>
            <a:chOff x="1512" y="1564"/>
            <a:chExt cx="2334" cy="1326"/>
          </a:xfrm>
        </p:grpSpPr>
        <p:sp>
          <p:nvSpPr>
            <p:cNvPr id="112686" name="Freeform 46">
              <a:extLst>
                <a:ext uri="{FF2B5EF4-FFF2-40B4-BE49-F238E27FC236}">
                  <a16:creationId xmlns:a16="http://schemas.microsoft.com/office/drawing/2014/main" id="{08631FAE-952D-23E0-AC97-81B656BEC797}"/>
                </a:ext>
              </a:extLst>
            </p:cNvPr>
            <p:cNvSpPr>
              <a:spLocks/>
            </p:cNvSpPr>
            <p:nvPr/>
          </p:nvSpPr>
          <p:spPr bwMode="auto">
            <a:xfrm>
              <a:off x="3301" y="1587"/>
              <a:ext cx="545" cy="374"/>
            </a:xfrm>
            <a:custGeom>
              <a:avLst/>
              <a:gdLst>
                <a:gd name="T0" fmla="*/ 0 w 545"/>
                <a:gd name="T1" fmla="*/ 0 h 374"/>
                <a:gd name="T2" fmla="*/ 545 w 545"/>
                <a:gd name="T3" fmla="*/ 272 h 374"/>
                <a:gd name="T4" fmla="*/ 411 w 545"/>
                <a:gd name="T5" fmla="*/ 374 h 374"/>
                <a:gd name="T6" fmla="*/ 411 w 545"/>
                <a:gd name="T7" fmla="*/ 20 h 374"/>
              </a:gdLst>
              <a:ahLst/>
              <a:cxnLst>
                <a:cxn ang="0">
                  <a:pos x="T0" y="T1"/>
                </a:cxn>
                <a:cxn ang="0">
                  <a:pos x="T2" y="T3"/>
                </a:cxn>
                <a:cxn ang="0">
                  <a:pos x="T4" y="T5"/>
                </a:cxn>
                <a:cxn ang="0">
                  <a:pos x="T6" y="T7"/>
                </a:cxn>
              </a:cxnLst>
              <a:rect l="0" t="0" r="r" b="b"/>
              <a:pathLst>
                <a:path w="545" h="374">
                  <a:moveTo>
                    <a:pt x="0" y="0"/>
                  </a:moveTo>
                  <a:lnTo>
                    <a:pt x="545" y="272"/>
                  </a:lnTo>
                  <a:lnTo>
                    <a:pt x="411" y="374"/>
                  </a:lnTo>
                  <a:lnTo>
                    <a:pt x="411" y="20"/>
                  </a:lnTo>
                </a:path>
              </a:pathLst>
            </a:custGeom>
            <a:noFill/>
            <a:ln w="12700" cap="flat" cmpd="sng">
              <a:solidFill>
                <a:srgbClr val="777777"/>
              </a:solidFill>
              <a:prstDash val="dash"/>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7" name="Oval 47">
              <a:extLst>
                <a:ext uri="{FF2B5EF4-FFF2-40B4-BE49-F238E27FC236}">
                  <a16:creationId xmlns:a16="http://schemas.microsoft.com/office/drawing/2014/main" id="{BF71206A-7ABE-9B7D-0B20-F0504ECFE86C}"/>
                </a:ext>
              </a:extLst>
            </p:cNvPr>
            <p:cNvSpPr>
              <a:spLocks noChangeAspect="1" noChangeArrowheads="1"/>
            </p:cNvSpPr>
            <p:nvPr/>
          </p:nvSpPr>
          <p:spPr bwMode="auto">
            <a:xfrm>
              <a:off x="3686" y="1564"/>
              <a:ext cx="52" cy="52"/>
            </a:xfrm>
            <a:prstGeom prst="ellipse">
              <a:avLst/>
            </a:prstGeom>
            <a:solidFill>
              <a:schemeClr val="accent2"/>
            </a:solidFill>
            <a:ln>
              <a:noFill/>
            </a:ln>
            <a:effectLst/>
            <a:extLst>
              <a:ext uri="{91240B29-F687-4F45-9708-019B960494DF}">
                <a14:hiddenLine xmlns:a14="http://schemas.microsoft.com/office/drawing/2010/main" w="19050">
                  <a:solidFill>
                    <a:srgbClr val="008000"/>
                  </a:solidFill>
                  <a:round/>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8" name="Oval 48">
              <a:extLst>
                <a:ext uri="{FF2B5EF4-FFF2-40B4-BE49-F238E27FC236}">
                  <a16:creationId xmlns:a16="http://schemas.microsoft.com/office/drawing/2014/main" id="{B26E33CC-006A-C5B6-2536-AA4197415646}"/>
                </a:ext>
              </a:extLst>
            </p:cNvPr>
            <p:cNvSpPr>
              <a:spLocks noChangeAspect="1" noChangeArrowheads="1"/>
            </p:cNvSpPr>
            <p:nvPr/>
          </p:nvSpPr>
          <p:spPr bwMode="auto">
            <a:xfrm>
              <a:off x="3274" y="1567"/>
              <a:ext cx="52" cy="52"/>
            </a:xfrm>
            <a:prstGeom prst="ellipse">
              <a:avLst/>
            </a:prstGeom>
            <a:solidFill>
              <a:schemeClr val="tx1"/>
            </a:solidFill>
            <a:ln>
              <a:noFill/>
            </a:ln>
            <a:effectLst/>
            <a:extLst>
              <a:ext uri="{91240B29-F687-4F45-9708-019B960494DF}">
                <a14:hiddenLine xmlns:a14="http://schemas.microsoft.com/office/drawing/2010/main" w="19050">
                  <a:solidFill>
                    <a:srgbClr val="008000"/>
                  </a:solidFill>
                  <a:round/>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689" name="Group 49">
              <a:extLst>
                <a:ext uri="{FF2B5EF4-FFF2-40B4-BE49-F238E27FC236}">
                  <a16:creationId xmlns:a16="http://schemas.microsoft.com/office/drawing/2014/main" id="{6D23E8FB-9A4D-AB89-91CD-E1E8F9CE6EB0}"/>
                </a:ext>
              </a:extLst>
            </p:cNvPr>
            <p:cNvGrpSpPr>
              <a:grpSpLocks/>
            </p:cNvGrpSpPr>
            <p:nvPr/>
          </p:nvGrpSpPr>
          <p:grpSpPr bwMode="auto">
            <a:xfrm>
              <a:off x="1512" y="2365"/>
              <a:ext cx="617" cy="525"/>
              <a:chOff x="1512" y="2365"/>
              <a:chExt cx="617" cy="525"/>
            </a:xfrm>
          </p:grpSpPr>
          <p:sp>
            <p:nvSpPr>
              <p:cNvPr id="112690" name="Text Box 50">
                <a:extLst>
                  <a:ext uri="{FF2B5EF4-FFF2-40B4-BE49-F238E27FC236}">
                    <a16:creationId xmlns:a16="http://schemas.microsoft.com/office/drawing/2014/main" id="{19011082-14FF-97CF-19AB-FF7FA8A2DE6B}"/>
                  </a:ext>
                </a:extLst>
              </p:cNvPr>
              <p:cNvSpPr txBox="1">
                <a:spLocks noChangeArrowheads="1"/>
              </p:cNvSpPr>
              <p:nvPr/>
            </p:nvSpPr>
            <p:spPr bwMode="auto">
              <a:xfrm>
                <a:off x="1868" y="2421"/>
                <a:ext cx="52"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9144">
                <a:spAutoFit/>
              </a:bodyPr>
              <a:lstStyle/>
              <a:p>
                <a:pPr algn="ctr">
                  <a:lnSpc>
                    <a:spcPct val="90000"/>
                  </a:lnSpc>
                </a:pPr>
                <a:r>
                  <a:rPr lang="en-US" altLang="en-US" sz="1800">
                    <a:solidFill>
                      <a:srgbClr val="008000"/>
                    </a:solidFill>
                  </a:rPr>
                  <a:t>f</a:t>
                </a:r>
              </a:p>
            </p:txBody>
          </p:sp>
          <p:sp>
            <p:nvSpPr>
              <p:cNvPr id="112691" name="Text Box 51">
                <a:extLst>
                  <a:ext uri="{FF2B5EF4-FFF2-40B4-BE49-F238E27FC236}">
                    <a16:creationId xmlns:a16="http://schemas.microsoft.com/office/drawing/2014/main" id="{DD63093A-F82A-FF33-A2F1-3467B510DACA}"/>
                  </a:ext>
                </a:extLst>
              </p:cNvPr>
              <p:cNvSpPr txBox="1">
                <a:spLocks noChangeArrowheads="1"/>
              </p:cNvSpPr>
              <p:nvPr/>
            </p:nvSpPr>
            <p:spPr bwMode="auto">
              <a:xfrm>
                <a:off x="2011" y="2365"/>
                <a:ext cx="92"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9144">
                <a:spAutoFit/>
              </a:bodyPr>
              <a:lstStyle/>
              <a:p>
                <a:pPr algn="ctr">
                  <a:lnSpc>
                    <a:spcPct val="90000"/>
                  </a:lnSpc>
                </a:pPr>
                <a:r>
                  <a:rPr lang="en-US" altLang="en-US" sz="1800">
                    <a:solidFill>
                      <a:schemeClr val="accent2"/>
                    </a:solidFill>
                  </a:rPr>
                  <a:t>p</a:t>
                </a:r>
              </a:p>
            </p:txBody>
          </p:sp>
          <p:sp>
            <p:nvSpPr>
              <p:cNvPr id="112692" name="Oval 52">
                <a:extLst>
                  <a:ext uri="{FF2B5EF4-FFF2-40B4-BE49-F238E27FC236}">
                    <a16:creationId xmlns:a16="http://schemas.microsoft.com/office/drawing/2014/main" id="{FC44893D-1D5E-A1B6-7BDF-B9E824AE655F}"/>
                  </a:ext>
                </a:extLst>
              </p:cNvPr>
              <p:cNvSpPr>
                <a:spLocks noChangeAspect="1" noChangeArrowheads="1"/>
              </p:cNvSpPr>
              <p:nvPr/>
            </p:nvSpPr>
            <p:spPr bwMode="auto">
              <a:xfrm rot="-2312087">
                <a:off x="2094" y="2527"/>
                <a:ext cx="35" cy="33"/>
              </a:xfrm>
              <a:prstGeom prst="ellipse">
                <a:avLst/>
              </a:prstGeom>
              <a:solidFill>
                <a:schemeClr val="accent2"/>
              </a:solidFill>
              <a:ln>
                <a:noFill/>
              </a:ln>
              <a:effectLst/>
              <a:extLst>
                <a:ext uri="{91240B29-F687-4F45-9708-019B960494DF}">
                  <a14:hiddenLine xmlns:a14="http://schemas.microsoft.com/office/drawing/2010/main" w="19050">
                    <a:solidFill>
                      <a:srgbClr val="008000"/>
                    </a:solidFill>
                    <a:round/>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3" name="Oval 53">
                <a:extLst>
                  <a:ext uri="{FF2B5EF4-FFF2-40B4-BE49-F238E27FC236}">
                    <a16:creationId xmlns:a16="http://schemas.microsoft.com/office/drawing/2014/main" id="{86B49F1F-839C-EF0D-514B-6353013189E0}"/>
                  </a:ext>
                </a:extLst>
              </p:cNvPr>
              <p:cNvSpPr>
                <a:spLocks noChangeAspect="1" noChangeArrowheads="1"/>
              </p:cNvSpPr>
              <p:nvPr/>
            </p:nvSpPr>
            <p:spPr bwMode="auto">
              <a:xfrm rot="-2312087">
                <a:off x="1938" y="2554"/>
                <a:ext cx="35" cy="33"/>
              </a:xfrm>
              <a:prstGeom prst="ellipse">
                <a:avLst/>
              </a:prstGeom>
              <a:solidFill>
                <a:schemeClr val="tx1"/>
              </a:solidFill>
              <a:ln>
                <a:noFill/>
              </a:ln>
              <a:effectLst/>
              <a:extLst>
                <a:ext uri="{91240B29-F687-4F45-9708-019B960494DF}">
                  <a14:hiddenLine xmlns:a14="http://schemas.microsoft.com/office/drawing/2010/main" w="19050">
                    <a:solidFill>
                      <a:srgbClr val="008000"/>
                    </a:solidFill>
                    <a:round/>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4" name="Freeform 54">
                <a:extLst>
                  <a:ext uri="{FF2B5EF4-FFF2-40B4-BE49-F238E27FC236}">
                    <a16:creationId xmlns:a16="http://schemas.microsoft.com/office/drawing/2014/main" id="{1EABB1C1-F9A8-9325-2A74-CDE0E8E45E72}"/>
                  </a:ext>
                </a:extLst>
              </p:cNvPr>
              <p:cNvSpPr>
                <a:spLocks noChangeAspect="1"/>
              </p:cNvSpPr>
              <p:nvPr/>
            </p:nvSpPr>
            <p:spPr bwMode="auto">
              <a:xfrm>
                <a:off x="1512" y="2545"/>
                <a:ext cx="600" cy="345"/>
              </a:xfrm>
              <a:custGeom>
                <a:avLst/>
                <a:gdLst>
                  <a:gd name="T0" fmla="*/ 0 w 600"/>
                  <a:gd name="T1" fmla="*/ 345 h 345"/>
                  <a:gd name="T2" fmla="*/ 600 w 600"/>
                  <a:gd name="T3" fmla="*/ 0 h 345"/>
                  <a:gd name="T4" fmla="*/ 600 w 600"/>
                  <a:gd name="T5" fmla="*/ 92 h 345"/>
                  <a:gd name="T6" fmla="*/ 1 w 600"/>
                  <a:gd name="T7" fmla="*/ 345 h 345"/>
                </a:gdLst>
                <a:ahLst/>
                <a:cxnLst>
                  <a:cxn ang="0">
                    <a:pos x="T0" y="T1"/>
                  </a:cxn>
                  <a:cxn ang="0">
                    <a:pos x="T2" y="T3"/>
                  </a:cxn>
                  <a:cxn ang="0">
                    <a:pos x="T4" y="T5"/>
                  </a:cxn>
                  <a:cxn ang="0">
                    <a:pos x="T6" y="T7"/>
                  </a:cxn>
                </a:cxnLst>
                <a:rect l="0" t="0" r="r" b="b"/>
                <a:pathLst>
                  <a:path w="600" h="345">
                    <a:moveTo>
                      <a:pt x="0" y="345"/>
                    </a:moveTo>
                    <a:lnTo>
                      <a:pt x="600" y="0"/>
                    </a:lnTo>
                    <a:lnTo>
                      <a:pt x="600" y="92"/>
                    </a:lnTo>
                    <a:lnTo>
                      <a:pt x="1" y="345"/>
                    </a:lnTo>
                  </a:path>
                </a:pathLst>
              </a:custGeom>
              <a:solidFill>
                <a:srgbClr val="FFFFCC"/>
              </a:solidFill>
              <a:ln w="6350" cap="flat" cmpd="sng">
                <a:solidFill>
                  <a:srgbClr val="5F5F5F"/>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95" name="Freeform 55">
              <a:extLst>
                <a:ext uri="{FF2B5EF4-FFF2-40B4-BE49-F238E27FC236}">
                  <a16:creationId xmlns:a16="http://schemas.microsoft.com/office/drawing/2014/main" id="{7BE3621B-ED91-974E-129B-132FF3D93D89}"/>
                </a:ext>
              </a:extLst>
            </p:cNvPr>
            <p:cNvSpPr>
              <a:spLocks/>
            </p:cNvSpPr>
            <p:nvPr/>
          </p:nvSpPr>
          <p:spPr bwMode="auto">
            <a:xfrm>
              <a:off x="2921" y="1587"/>
              <a:ext cx="791" cy="691"/>
            </a:xfrm>
            <a:custGeom>
              <a:avLst/>
              <a:gdLst>
                <a:gd name="T0" fmla="*/ 27 w 791"/>
                <a:gd name="T1" fmla="*/ 556 h 691"/>
                <a:gd name="T2" fmla="*/ 4 w 791"/>
                <a:gd name="T3" fmla="*/ 510 h 691"/>
                <a:gd name="T4" fmla="*/ 25 w 791"/>
                <a:gd name="T5" fmla="*/ 486 h 691"/>
                <a:gd name="T6" fmla="*/ 12 w 791"/>
                <a:gd name="T7" fmla="*/ 445 h 691"/>
                <a:gd name="T8" fmla="*/ 791 w 791"/>
                <a:gd name="T9" fmla="*/ 0 h 691"/>
                <a:gd name="T10" fmla="*/ 791 w 791"/>
                <a:gd name="T11" fmla="*/ 375 h 691"/>
                <a:gd name="T12" fmla="*/ 21 w 791"/>
                <a:gd name="T13" fmla="*/ 691 h 691"/>
                <a:gd name="T14" fmla="*/ 24 w 791"/>
                <a:gd name="T15" fmla="*/ 651 h 691"/>
                <a:gd name="T16" fmla="*/ 0 w 791"/>
                <a:gd name="T17" fmla="*/ 621 h 691"/>
                <a:gd name="T18" fmla="*/ 25 w 791"/>
                <a:gd name="T19" fmla="*/ 55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1" h="691">
                  <a:moveTo>
                    <a:pt x="27" y="556"/>
                  </a:moveTo>
                  <a:lnTo>
                    <a:pt x="4" y="510"/>
                  </a:lnTo>
                  <a:lnTo>
                    <a:pt x="25" y="486"/>
                  </a:lnTo>
                  <a:lnTo>
                    <a:pt x="12" y="445"/>
                  </a:lnTo>
                  <a:lnTo>
                    <a:pt x="791" y="0"/>
                  </a:lnTo>
                  <a:lnTo>
                    <a:pt x="791" y="375"/>
                  </a:lnTo>
                  <a:lnTo>
                    <a:pt x="21" y="691"/>
                  </a:lnTo>
                  <a:lnTo>
                    <a:pt x="24" y="651"/>
                  </a:lnTo>
                  <a:lnTo>
                    <a:pt x="0" y="621"/>
                  </a:lnTo>
                  <a:lnTo>
                    <a:pt x="25" y="555"/>
                  </a:lnTo>
                </a:path>
              </a:pathLst>
            </a:custGeom>
            <a:solidFill>
              <a:srgbClr val="FFFFCC"/>
            </a:solidFill>
            <a:ln w="6350" cap="flat" cmpd="sng">
              <a:solidFill>
                <a:srgbClr val="5F5F5F"/>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96" name="Line 56">
            <a:extLst>
              <a:ext uri="{FF2B5EF4-FFF2-40B4-BE49-F238E27FC236}">
                <a16:creationId xmlns:a16="http://schemas.microsoft.com/office/drawing/2014/main" id="{25B6D891-F4B8-5B27-04D3-2B0CF74D9E6E}"/>
              </a:ext>
            </a:extLst>
          </p:cNvPr>
          <p:cNvSpPr>
            <a:spLocks noChangeShapeType="1"/>
          </p:cNvSpPr>
          <p:nvPr/>
        </p:nvSpPr>
        <p:spPr bwMode="auto">
          <a:xfrm flipV="1">
            <a:off x="2427288" y="4092575"/>
            <a:ext cx="663575" cy="476250"/>
          </a:xfrm>
          <a:prstGeom prst="line">
            <a:avLst/>
          </a:prstGeom>
          <a:noFill/>
          <a:ln w="19050">
            <a:solidFill>
              <a:schemeClr val="accent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697" name="Group 57">
            <a:extLst>
              <a:ext uri="{FF2B5EF4-FFF2-40B4-BE49-F238E27FC236}">
                <a16:creationId xmlns:a16="http://schemas.microsoft.com/office/drawing/2014/main" id="{7A8466F2-144D-0A7F-EB9D-588EB021EC74}"/>
              </a:ext>
            </a:extLst>
          </p:cNvPr>
          <p:cNvGrpSpPr>
            <a:grpSpLocks/>
          </p:cNvGrpSpPr>
          <p:nvPr/>
        </p:nvGrpSpPr>
        <p:grpSpPr bwMode="auto">
          <a:xfrm>
            <a:off x="2047875" y="2195513"/>
            <a:ext cx="3521075" cy="3643312"/>
            <a:chOff x="1290" y="1383"/>
            <a:chExt cx="2218" cy="2295"/>
          </a:xfrm>
        </p:grpSpPr>
        <p:sp>
          <p:nvSpPr>
            <p:cNvPr id="112698" name="Freeform 58">
              <a:extLst>
                <a:ext uri="{FF2B5EF4-FFF2-40B4-BE49-F238E27FC236}">
                  <a16:creationId xmlns:a16="http://schemas.microsoft.com/office/drawing/2014/main" id="{F3D6CCFA-21CE-DD0A-4A7A-5524CA2D4FFB}"/>
                </a:ext>
              </a:extLst>
            </p:cNvPr>
            <p:cNvSpPr>
              <a:spLocks/>
            </p:cNvSpPr>
            <p:nvPr/>
          </p:nvSpPr>
          <p:spPr bwMode="auto">
            <a:xfrm>
              <a:off x="2232" y="2480"/>
              <a:ext cx="951" cy="225"/>
            </a:xfrm>
            <a:custGeom>
              <a:avLst/>
              <a:gdLst>
                <a:gd name="T0" fmla="*/ 0 w 951"/>
                <a:gd name="T1" fmla="*/ 225 h 225"/>
                <a:gd name="T2" fmla="*/ 951 w 951"/>
                <a:gd name="T3" fmla="*/ 0 h 225"/>
              </a:gdLst>
              <a:ahLst/>
              <a:cxnLst>
                <a:cxn ang="0">
                  <a:pos x="T0" y="T1"/>
                </a:cxn>
                <a:cxn ang="0">
                  <a:pos x="T2" y="T3"/>
                </a:cxn>
              </a:cxnLst>
              <a:rect l="0" t="0" r="r" b="b"/>
              <a:pathLst>
                <a:path w="951" h="225">
                  <a:moveTo>
                    <a:pt x="0" y="225"/>
                  </a:moveTo>
                  <a:lnTo>
                    <a:pt x="951" y="0"/>
                  </a:lnTo>
                </a:path>
              </a:pathLst>
            </a:custGeom>
            <a:noFill/>
            <a:ln w="19050">
              <a:solidFill>
                <a:srgbClr val="993300"/>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9" name="Text Box 59">
              <a:extLst>
                <a:ext uri="{FF2B5EF4-FFF2-40B4-BE49-F238E27FC236}">
                  <a16:creationId xmlns:a16="http://schemas.microsoft.com/office/drawing/2014/main" id="{7DB05526-DFEA-B225-048B-C0F2A2C1ECCF}"/>
                </a:ext>
              </a:extLst>
            </p:cNvPr>
            <p:cNvSpPr txBox="1">
              <a:spLocks noChangeArrowheads="1"/>
            </p:cNvSpPr>
            <p:nvPr/>
          </p:nvSpPr>
          <p:spPr bwMode="auto">
            <a:xfrm rot="-782274">
              <a:off x="2669" y="2326"/>
              <a:ext cx="258" cy="219"/>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9144">
              <a:spAutoFit/>
            </a:bodyPr>
            <a:lstStyle/>
            <a:p>
              <a:pPr algn="ctr">
                <a:lnSpc>
                  <a:spcPct val="90000"/>
                </a:lnSpc>
              </a:pPr>
              <a:r>
                <a:rPr lang="en-US" altLang="en-US" sz="2400">
                  <a:solidFill>
                    <a:srgbClr val="993300"/>
                  </a:solidFill>
                </a:rPr>
                <a:t>R</a:t>
              </a:r>
              <a:r>
                <a:rPr lang="en-US" altLang="en-US" sz="2400" baseline="-25000">
                  <a:solidFill>
                    <a:srgbClr val="993300"/>
                  </a:solidFill>
                </a:rPr>
                <a:t>ef</a:t>
              </a:r>
            </a:p>
          </p:txBody>
        </p:sp>
        <p:sp>
          <p:nvSpPr>
            <p:cNvPr id="112700" name="Freeform 60">
              <a:extLst>
                <a:ext uri="{FF2B5EF4-FFF2-40B4-BE49-F238E27FC236}">
                  <a16:creationId xmlns:a16="http://schemas.microsoft.com/office/drawing/2014/main" id="{207CD4C6-7192-5841-D4C5-7852FD6DE6FC}"/>
                </a:ext>
              </a:extLst>
            </p:cNvPr>
            <p:cNvSpPr>
              <a:spLocks/>
            </p:cNvSpPr>
            <p:nvPr/>
          </p:nvSpPr>
          <p:spPr bwMode="auto">
            <a:xfrm>
              <a:off x="1512" y="1610"/>
              <a:ext cx="1" cy="1262"/>
            </a:xfrm>
            <a:custGeom>
              <a:avLst/>
              <a:gdLst>
                <a:gd name="T0" fmla="*/ 0 w 1"/>
                <a:gd name="T1" fmla="*/ 1262 h 1262"/>
                <a:gd name="T2" fmla="*/ 1 w 1"/>
                <a:gd name="T3" fmla="*/ 0 h 1262"/>
              </a:gdLst>
              <a:ahLst/>
              <a:cxnLst>
                <a:cxn ang="0">
                  <a:pos x="T0" y="T1"/>
                </a:cxn>
                <a:cxn ang="0">
                  <a:pos x="T2" y="T3"/>
                </a:cxn>
              </a:cxnLst>
              <a:rect l="0" t="0" r="r" b="b"/>
              <a:pathLst>
                <a:path w="1" h="1262">
                  <a:moveTo>
                    <a:pt x="0" y="1262"/>
                  </a:moveTo>
                  <a:lnTo>
                    <a:pt x="1" y="0"/>
                  </a:lnTo>
                </a:path>
              </a:pathLst>
            </a:custGeom>
            <a:solidFill>
              <a:srgbClr val="CCCCFF"/>
            </a:solidFill>
            <a:ln w="19050" cap="flat" cmpd="sng">
              <a:solidFill>
                <a:srgbClr val="008000"/>
              </a:solidFill>
              <a:prstDash val="solid"/>
              <a:round/>
              <a:headEnd type="none" w="med" len="me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1" name="Arc 61">
              <a:extLst>
                <a:ext uri="{FF2B5EF4-FFF2-40B4-BE49-F238E27FC236}">
                  <a16:creationId xmlns:a16="http://schemas.microsoft.com/office/drawing/2014/main" id="{9D03BE83-0407-5727-CEC8-71BCE5F5FE46}"/>
                </a:ext>
              </a:extLst>
            </p:cNvPr>
            <p:cNvSpPr>
              <a:spLocks/>
            </p:cNvSpPr>
            <p:nvPr/>
          </p:nvSpPr>
          <p:spPr bwMode="auto">
            <a:xfrm flipH="1">
              <a:off x="1290" y="1767"/>
              <a:ext cx="427" cy="240"/>
            </a:xfrm>
            <a:custGeom>
              <a:avLst/>
              <a:gdLst>
                <a:gd name="G0" fmla="+- 21600 0 0"/>
                <a:gd name="G1" fmla="+- 19710 0 0"/>
                <a:gd name="G2" fmla="+- 21600 0 0"/>
                <a:gd name="T0" fmla="*/ 31087 w 43200"/>
                <a:gd name="T1" fmla="*/ 305 h 41310"/>
                <a:gd name="T2" fmla="*/ 12764 w 43200"/>
                <a:gd name="T3" fmla="*/ 0 h 41310"/>
                <a:gd name="T4" fmla="*/ 21600 w 43200"/>
                <a:gd name="T5" fmla="*/ 19710 h 41310"/>
              </a:gdLst>
              <a:ahLst/>
              <a:cxnLst>
                <a:cxn ang="0">
                  <a:pos x="T0" y="T1"/>
                </a:cxn>
                <a:cxn ang="0">
                  <a:pos x="T2" y="T3"/>
                </a:cxn>
                <a:cxn ang="0">
                  <a:pos x="T4" y="T5"/>
                </a:cxn>
              </a:cxnLst>
              <a:rect l="0" t="0" r="r" b="b"/>
              <a:pathLst>
                <a:path w="43200" h="41310" fill="none" extrusionOk="0">
                  <a:moveTo>
                    <a:pt x="31087" y="304"/>
                  </a:moveTo>
                  <a:cubicBezTo>
                    <a:pt x="38499" y="3928"/>
                    <a:pt x="43200" y="11459"/>
                    <a:pt x="43200" y="19710"/>
                  </a:cubicBezTo>
                  <a:cubicBezTo>
                    <a:pt x="43200" y="31639"/>
                    <a:pt x="33529" y="41310"/>
                    <a:pt x="21600" y="41310"/>
                  </a:cubicBezTo>
                  <a:cubicBezTo>
                    <a:pt x="9670" y="41310"/>
                    <a:pt x="0" y="31639"/>
                    <a:pt x="0" y="19710"/>
                  </a:cubicBezTo>
                  <a:cubicBezTo>
                    <a:pt x="0" y="11199"/>
                    <a:pt x="4997" y="3481"/>
                    <a:pt x="12763" y="-1"/>
                  </a:cubicBezTo>
                </a:path>
                <a:path w="43200" h="41310" stroke="0" extrusionOk="0">
                  <a:moveTo>
                    <a:pt x="31087" y="304"/>
                  </a:moveTo>
                  <a:cubicBezTo>
                    <a:pt x="38499" y="3928"/>
                    <a:pt x="43200" y="11459"/>
                    <a:pt x="43200" y="19710"/>
                  </a:cubicBezTo>
                  <a:cubicBezTo>
                    <a:pt x="43200" y="31639"/>
                    <a:pt x="33529" y="41310"/>
                    <a:pt x="21600" y="41310"/>
                  </a:cubicBezTo>
                  <a:cubicBezTo>
                    <a:pt x="9670" y="41310"/>
                    <a:pt x="0" y="31639"/>
                    <a:pt x="0" y="19710"/>
                  </a:cubicBezTo>
                  <a:cubicBezTo>
                    <a:pt x="0" y="11199"/>
                    <a:pt x="4997" y="3481"/>
                    <a:pt x="12763" y="-1"/>
                  </a:cubicBezTo>
                  <a:lnTo>
                    <a:pt x="21600" y="19710"/>
                  </a:lnTo>
                  <a:close/>
                </a:path>
              </a:pathLst>
            </a:custGeom>
            <a:noFill/>
            <a:ln w="19050">
              <a:solidFill>
                <a:srgbClr val="008000"/>
              </a:solidFill>
              <a:round/>
              <a:headEn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2" name="Text Box 62">
              <a:extLst>
                <a:ext uri="{FF2B5EF4-FFF2-40B4-BE49-F238E27FC236}">
                  <a16:creationId xmlns:a16="http://schemas.microsoft.com/office/drawing/2014/main" id="{C5D50DA3-C405-7B4A-B2D9-796D0E97F2E7}"/>
                </a:ext>
              </a:extLst>
            </p:cNvPr>
            <p:cNvSpPr txBox="1">
              <a:spLocks noChangeArrowheads="1"/>
            </p:cNvSpPr>
            <p:nvPr/>
          </p:nvSpPr>
          <p:spPr bwMode="auto">
            <a:xfrm>
              <a:off x="1441" y="1759"/>
              <a:ext cx="144" cy="219"/>
            </a:xfrm>
            <a:prstGeom prst="rect">
              <a:avLst/>
            </a:prstGeom>
            <a:solidFill>
              <a:schemeClr val="bg1"/>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18288" rIns="9144" bIns="73152">
              <a:spAutoFit/>
            </a:bodyPr>
            <a:lstStyle/>
            <a:p>
              <a:pPr algn="ctr">
                <a:lnSpc>
                  <a:spcPct val="70000"/>
                </a:lnSpc>
              </a:pPr>
              <a:r>
                <a:rPr lang="en-US" altLang="en-US" sz="2400" dirty="0">
                  <a:solidFill>
                    <a:srgbClr val="008000"/>
                  </a:solidFill>
                  <a:latin typeface="Symbol" panose="05050102010706020507" pitchFamily="18" charset="2"/>
                </a:rPr>
                <a:t>y</a:t>
              </a:r>
            </a:p>
          </p:txBody>
        </p:sp>
        <p:sp>
          <p:nvSpPr>
            <p:cNvPr id="112703" name="Text Box 63">
              <a:extLst>
                <a:ext uri="{FF2B5EF4-FFF2-40B4-BE49-F238E27FC236}">
                  <a16:creationId xmlns:a16="http://schemas.microsoft.com/office/drawing/2014/main" id="{3B11DA67-018C-DD96-1A35-8E698122D3DE}"/>
                </a:ext>
              </a:extLst>
            </p:cNvPr>
            <p:cNvSpPr txBox="1">
              <a:spLocks noChangeArrowheads="1"/>
            </p:cNvSpPr>
            <p:nvPr/>
          </p:nvSpPr>
          <p:spPr bwMode="auto">
            <a:xfrm>
              <a:off x="1359" y="1383"/>
              <a:ext cx="339" cy="230"/>
            </a:xfrm>
            <a:prstGeom prst="rect">
              <a:avLst/>
            </a:prstGeom>
            <a:no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27432">
              <a:spAutoFit/>
            </a:bodyPr>
            <a:lstStyle/>
            <a:p>
              <a:pPr algn="ctr">
                <a:lnSpc>
                  <a:spcPct val="90000"/>
                </a:lnSpc>
              </a:pPr>
              <a:r>
                <a:rPr lang="en-US" altLang="en-US" sz="2400" dirty="0">
                  <a:solidFill>
                    <a:srgbClr val="008000"/>
                  </a:solidFill>
                </a:rPr>
                <a:t>y-y</a:t>
              </a:r>
              <a:r>
                <a:rPr lang="en-US" altLang="en-US" sz="2400" baseline="-25000" dirty="0">
                  <a:solidFill>
                    <a:srgbClr val="008000"/>
                  </a:solidFill>
                </a:rPr>
                <a:t>e</a:t>
              </a:r>
            </a:p>
          </p:txBody>
        </p:sp>
        <p:sp>
          <p:nvSpPr>
            <p:cNvPr id="112704" name="Freeform 64">
              <a:extLst>
                <a:ext uri="{FF2B5EF4-FFF2-40B4-BE49-F238E27FC236}">
                  <a16:creationId xmlns:a16="http://schemas.microsoft.com/office/drawing/2014/main" id="{D0C2A176-F02A-3895-589C-78225615B712}"/>
                </a:ext>
              </a:extLst>
            </p:cNvPr>
            <p:cNvSpPr>
              <a:spLocks/>
            </p:cNvSpPr>
            <p:nvPr/>
          </p:nvSpPr>
          <p:spPr bwMode="auto">
            <a:xfrm>
              <a:off x="1507" y="2484"/>
              <a:ext cx="2001" cy="1194"/>
            </a:xfrm>
            <a:custGeom>
              <a:avLst/>
              <a:gdLst>
                <a:gd name="T0" fmla="*/ 0 w 2001"/>
                <a:gd name="T1" fmla="*/ 1191 h 1194"/>
                <a:gd name="T2" fmla="*/ 1671 w 2001"/>
                <a:gd name="T3" fmla="*/ 0 h 1194"/>
                <a:gd name="T4" fmla="*/ 2001 w 2001"/>
                <a:gd name="T5" fmla="*/ 342 h 1194"/>
                <a:gd name="T6" fmla="*/ 0 w 2001"/>
                <a:gd name="T7" fmla="*/ 1194 h 1194"/>
              </a:gdLst>
              <a:ahLst/>
              <a:cxnLst>
                <a:cxn ang="0">
                  <a:pos x="T0" y="T1"/>
                </a:cxn>
                <a:cxn ang="0">
                  <a:pos x="T2" y="T3"/>
                </a:cxn>
                <a:cxn ang="0">
                  <a:pos x="T4" y="T5"/>
                </a:cxn>
                <a:cxn ang="0">
                  <a:pos x="T6" y="T7"/>
                </a:cxn>
              </a:cxnLst>
              <a:rect l="0" t="0" r="r" b="b"/>
              <a:pathLst>
                <a:path w="2001" h="1194">
                  <a:moveTo>
                    <a:pt x="0" y="1191"/>
                  </a:moveTo>
                  <a:cubicBezTo>
                    <a:pt x="279" y="993"/>
                    <a:pt x="1353" y="216"/>
                    <a:pt x="1671" y="0"/>
                  </a:cubicBezTo>
                  <a:cubicBezTo>
                    <a:pt x="1887" y="128"/>
                    <a:pt x="1935" y="219"/>
                    <a:pt x="2001" y="342"/>
                  </a:cubicBezTo>
                  <a:cubicBezTo>
                    <a:pt x="1612" y="506"/>
                    <a:pt x="417" y="1016"/>
                    <a:pt x="0" y="1194"/>
                  </a:cubicBezTo>
                </a:path>
              </a:pathLst>
            </a:custGeom>
            <a:solidFill>
              <a:srgbClr val="99FFCC"/>
            </a:solidFill>
            <a:ln w="6350" cap="flat" cmpd="sng">
              <a:solidFill>
                <a:schemeClr val="bg2"/>
              </a:solidFill>
              <a:prstDash val="solid"/>
              <a:round/>
              <a:headEnd type="none" w="med" len="me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5" name="Text Box 65">
              <a:extLst>
                <a:ext uri="{FF2B5EF4-FFF2-40B4-BE49-F238E27FC236}">
                  <a16:creationId xmlns:a16="http://schemas.microsoft.com/office/drawing/2014/main" id="{87D3C52E-F638-B744-16FB-B5F195F893F9}"/>
                </a:ext>
              </a:extLst>
            </p:cNvPr>
            <p:cNvSpPr txBox="1">
              <a:spLocks noChangeArrowheads="1"/>
            </p:cNvSpPr>
            <p:nvPr/>
          </p:nvSpPr>
          <p:spPr bwMode="auto">
            <a:xfrm>
              <a:off x="2467" y="3015"/>
              <a:ext cx="144" cy="167"/>
            </a:xfrm>
            <a:prstGeom prst="rect">
              <a:avLst/>
            </a:prstGeom>
            <a:solidFill>
              <a:schemeClr val="bg1"/>
            </a:solidFill>
            <a:ln>
              <a:noFill/>
            </a:ln>
            <a:effectLst/>
            <a:extLs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0" rIns="9144" bIns="9144">
              <a:spAutoFit/>
            </a:bodyPr>
            <a:lstStyle/>
            <a:p>
              <a:pPr algn="ctr">
                <a:lnSpc>
                  <a:spcPct val="70000"/>
                </a:lnSpc>
              </a:pPr>
              <a:r>
                <a:rPr lang="en-US" altLang="en-US" sz="2400" dirty="0">
                  <a:solidFill>
                    <a:srgbClr val="008000"/>
                  </a:solidFill>
                  <a:latin typeface="Symbol" panose="05050102010706020507" pitchFamily="18" charset="2"/>
                </a:rPr>
                <a:t>y</a:t>
              </a:r>
            </a:p>
          </p:txBody>
        </p:sp>
      </p:grpSp>
      <p:grpSp>
        <p:nvGrpSpPr>
          <p:cNvPr id="112706" name="Group 66">
            <a:extLst>
              <a:ext uri="{FF2B5EF4-FFF2-40B4-BE49-F238E27FC236}">
                <a16:creationId xmlns:a16="http://schemas.microsoft.com/office/drawing/2014/main" id="{4077FA1C-A2D4-B903-BBF0-10D2DA679CBA}"/>
              </a:ext>
            </a:extLst>
          </p:cNvPr>
          <p:cNvGrpSpPr>
            <a:grpSpLocks/>
          </p:cNvGrpSpPr>
          <p:nvPr/>
        </p:nvGrpSpPr>
        <p:grpSpPr bwMode="auto">
          <a:xfrm>
            <a:off x="2400300" y="2894013"/>
            <a:ext cx="6316663" cy="1768475"/>
            <a:chOff x="1512" y="1823"/>
            <a:chExt cx="3979" cy="1114"/>
          </a:xfrm>
        </p:grpSpPr>
        <p:sp>
          <p:nvSpPr>
            <p:cNvPr id="112707" name="Freeform 67">
              <a:extLst>
                <a:ext uri="{FF2B5EF4-FFF2-40B4-BE49-F238E27FC236}">
                  <a16:creationId xmlns:a16="http://schemas.microsoft.com/office/drawing/2014/main" id="{0FAC39AA-502A-2E19-ED55-EF44F405170A}"/>
                </a:ext>
              </a:extLst>
            </p:cNvPr>
            <p:cNvSpPr>
              <a:spLocks/>
            </p:cNvSpPr>
            <p:nvPr/>
          </p:nvSpPr>
          <p:spPr bwMode="auto">
            <a:xfrm>
              <a:off x="1512" y="2866"/>
              <a:ext cx="658" cy="24"/>
            </a:xfrm>
            <a:custGeom>
              <a:avLst/>
              <a:gdLst>
                <a:gd name="T0" fmla="*/ 0 w 658"/>
                <a:gd name="T1" fmla="*/ 24 h 24"/>
                <a:gd name="T2" fmla="*/ 658 w 658"/>
                <a:gd name="T3" fmla="*/ 0 h 24"/>
              </a:gdLst>
              <a:ahLst/>
              <a:cxnLst>
                <a:cxn ang="0">
                  <a:pos x="T0" y="T1"/>
                </a:cxn>
                <a:cxn ang="0">
                  <a:pos x="T2" y="T3"/>
                </a:cxn>
              </a:cxnLst>
              <a:rect l="0" t="0" r="r" b="b"/>
              <a:pathLst>
                <a:path w="658" h="24">
                  <a:moveTo>
                    <a:pt x="0" y="24"/>
                  </a:moveTo>
                  <a:lnTo>
                    <a:pt x="658" y="0"/>
                  </a:lnTo>
                </a:path>
              </a:pathLst>
            </a:custGeom>
            <a:noFill/>
            <a:ln w="19050">
              <a:solidFill>
                <a:srgbClr val="993300"/>
              </a:solidFill>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8" name="Text Box 68">
              <a:extLst>
                <a:ext uri="{FF2B5EF4-FFF2-40B4-BE49-F238E27FC236}">
                  <a16:creationId xmlns:a16="http://schemas.microsoft.com/office/drawing/2014/main" id="{C9F4B33B-0EFB-E018-D8CB-FA3A66E50907}"/>
                </a:ext>
              </a:extLst>
            </p:cNvPr>
            <p:cNvSpPr txBox="1">
              <a:spLocks noChangeArrowheads="1"/>
            </p:cNvSpPr>
            <p:nvPr/>
          </p:nvSpPr>
          <p:spPr bwMode="auto">
            <a:xfrm>
              <a:off x="2823" y="2718"/>
              <a:ext cx="258"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tIns="9144" rIns="9144" bIns="9144">
              <a:spAutoFit/>
            </a:bodyPr>
            <a:lstStyle/>
            <a:p>
              <a:pPr algn="ctr">
                <a:lnSpc>
                  <a:spcPct val="90000"/>
                </a:lnSpc>
                <a:spcAft>
                  <a:spcPct val="10000"/>
                </a:spcAft>
              </a:pPr>
              <a:r>
                <a:rPr lang="en-US" altLang="en-US" sz="2400">
                  <a:solidFill>
                    <a:srgbClr val="993300"/>
                  </a:solidFill>
                </a:rPr>
                <a:t>R</a:t>
              </a:r>
              <a:r>
                <a:rPr lang="en-US" altLang="en-US" sz="2400" baseline="-25000">
                  <a:solidFill>
                    <a:srgbClr val="993300"/>
                  </a:solidFill>
                </a:rPr>
                <a:t>ef</a:t>
              </a:r>
            </a:p>
          </p:txBody>
        </p:sp>
        <p:sp>
          <p:nvSpPr>
            <p:cNvPr id="112709" name="Freeform 69">
              <a:extLst>
                <a:ext uri="{FF2B5EF4-FFF2-40B4-BE49-F238E27FC236}">
                  <a16:creationId xmlns:a16="http://schemas.microsoft.com/office/drawing/2014/main" id="{45A1CA2D-9A7C-0920-7672-48282A5DF57E}"/>
                </a:ext>
              </a:extLst>
            </p:cNvPr>
            <p:cNvSpPr>
              <a:spLocks/>
            </p:cNvSpPr>
            <p:nvPr/>
          </p:nvSpPr>
          <p:spPr bwMode="auto">
            <a:xfrm>
              <a:off x="2232" y="2844"/>
              <a:ext cx="585" cy="21"/>
            </a:xfrm>
            <a:custGeom>
              <a:avLst/>
              <a:gdLst>
                <a:gd name="T0" fmla="*/ 0 w 585"/>
                <a:gd name="T1" fmla="*/ 21 h 21"/>
                <a:gd name="T2" fmla="*/ 585 w 585"/>
                <a:gd name="T3" fmla="*/ 0 h 21"/>
              </a:gdLst>
              <a:ahLst/>
              <a:cxnLst>
                <a:cxn ang="0">
                  <a:pos x="T0" y="T1"/>
                </a:cxn>
                <a:cxn ang="0">
                  <a:pos x="T2" y="T3"/>
                </a:cxn>
              </a:cxnLst>
              <a:rect l="0" t="0" r="r" b="b"/>
              <a:pathLst>
                <a:path w="585" h="21">
                  <a:moveTo>
                    <a:pt x="0" y="21"/>
                  </a:moveTo>
                  <a:lnTo>
                    <a:pt x="585" y="0"/>
                  </a:lnTo>
                </a:path>
              </a:pathLst>
            </a:custGeom>
            <a:noFill/>
            <a:ln w="19050">
              <a:solidFill>
                <a:srgbClr val="993300"/>
              </a:solidFill>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0" name="Text Box 70">
              <a:extLst>
                <a:ext uri="{FF2B5EF4-FFF2-40B4-BE49-F238E27FC236}">
                  <a16:creationId xmlns:a16="http://schemas.microsoft.com/office/drawing/2014/main" id="{1922AD9C-CA85-A2EB-F316-9EB17AFEAC02}"/>
                </a:ext>
              </a:extLst>
            </p:cNvPr>
            <p:cNvSpPr txBox="1">
              <a:spLocks noChangeArrowheads="1"/>
            </p:cNvSpPr>
            <p:nvPr/>
          </p:nvSpPr>
          <p:spPr bwMode="auto">
            <a:xfrm>
              <a:off x="3981" y="1823"/>
              <a:ext cx="1510"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99330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9144" rIns="9144" bIns="54864">
              <a:spAutoFit/>
            </a:bodyPr>
            <a:lstStyle/>
            <a:p>
              <a:pPr algn="ctr">
                <a:lnSpc>
                  <a:spcPct val="90000"/>
                </a:lnSpc>
              </a:pPr>
              <a:r>
                <a:rPr lang="en-US" altLang="en-US" sz="2400">
                  <a:solidFill>
                    <a:srgbClr val="A50021"/>
                  </a:solidFill>
                </a:rPr>
                <a:t>“Viewing Globe”</a:t>
              </a:r>
            </a:p>
            <a:p>
              <a:pPr algn="ctr">
                <a:lnSpc>
                  <a:spcPct val="90000"/>
                </a:lnSpc>
              </a:pPr>
              <a:r>
                <a:rPr lang="en-US" altLang="en-US" sz="2400">
                  <a:solidFill>
                    <a:srgbClr val="A50021"/>
                  </a:solidFill>
                </a:rPr>
                <a:t>Radius, R</a:t>
              </a:r>
              <a:r>
                <a:rPr lang="en-US" altLang="en-US" sz="2400" baseline="-25000">
                  <a:solidFill>
                    <a:srgbClr val="A50021"/>
                  </a:solidFill>
                </a:rPr>
                <a:t>ef </a:t>
              </a:r>
            </a:p>
          </p:txBody>
        </p:sp>
        <p:sp>
          <p:nvSpPr>
            <p:cNvPr id="112711" name="Freeform 71">
              <a:extLst>
                <a:ext uri="{FF2B5EF4-FFF2-40B4-BE49-F238E27FC236}">
                  <a16:creationId xmlns:a16="http://schemas.microsoft.com/office/drawing/2014/main" id="{A2E18C22-05AC-B6F4-6826-93576CEF6BEA}"/>
                </a:ext>
              </a:extLst>
            </p:cNvPr>
            <p:cNvSpPr>
              <a:spLocks/>
            </p:cNvSpPr>
            <p:nvPr/>
          </p:nvSpPr>
          <p:spPr bwMode="auto">
            <a:xfrm>
              <a:off x="3115" y="2823"/>
              <a:ext cx="393" cy="11"/>
            </a:xfrm>
            <a:custGeom>
              <a:avLst/>
              <a:gdLst>
                <a:gd name="T0" fmla="*/ 0 w 393"/>
                <a:gd name="T1" fmla="*/ 11 h 11"/>
                <a:gd name="T2" fmla="*/ 393 w 393"/>
                <a:gd name="T3" fmla="*/ 0 h 11"/>
              </a:gdLst>
              <a:ahLst/>
              <a:cxnLst>
                <a:cxn ang="0">
                  <a:pos x="T0" y="T1"/>
                </a:cxn>
                <a:cxn ang="0">
                  <a:pos x="T2" y="T3"/>
                </a:cxn>
              </a:cxnLst>
              <a:rect l="0" t="0" r="r" b="b"/>
              <a:pathLst>
                <a:path w="393" h="11">
                  <a:moveTo>
                    <a:pt x="0" y="11"/>
                  </a:moveTo>
                  <a:lnTo>
                    <a:pt x="393" y="0"/>
                  </a:lnTo>
                </a:path>
              </a:pathLst>
            </a:custGeom>
            <a:noFill/>
            <a:ln w="19050">
              <a:solidFill>
                <a:srgbClr val="993300"/>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6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26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27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126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1269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126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126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1268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1265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1264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112648">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112648">
                                            <p:txEl>
                                              <p:pRg st="1" end="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112648">
                                            <p:txEl>
                                              <p:pRg st="2" end="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112648">
                                            <p:txEl>
                                              <p:pRg st="3" end="3"/>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1126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8" grpId="0" build="p" animBg="1"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993300"/>
          </a:solidFill>
          <a:prstDash val="solid"/>
          <a:round/>
          <a:headEnd type="none" w="med" len="me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993300"/>
          </a:solidFill>
          <a:prstDash val="solid"/>
          <a:round/>
          <a:headEnd type="none" w="med" len="me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27285</TotalTime>
  <Words>4028</Words>
  <Application>Microsoft Office PowerPoint</Application>
  <PresentationFormat>On-screen Show (4:3)</PresentationFormat>
  <Paragraphs>387</Paragraphs>
  <Slides>17</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5" baseType="lpstr">
      <vt:lpstr>Arial</vt:lpstr>
      <vt:lpstr>Calibri</vt:lpstr>
      <vt:lpstr>Monotype Corsiva</vt:lpstr>
      <vt:lpstr>Symbol</vt:lpstr>
      <vt:lpstr>Times New Roman</vt:lpstr>
      <vt:lpstr>Default Design</vt:lpstr>
      <vt:lpstr>Bitmap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dc:creator>
  <cp:lastModifiedBy>Mary Ellen Barnes</cp:lastModifiedBy>
  <cp:revision>1540</cp:revision>
  <cp:lastPrinted>2011-05-31T03:19:39Z</cp:lastPrinted>
  <dcterms:created xsi:type="dcterms:W3CDTF">2003-11-02T20:12:59Z</dcterms:created>
  <dcterms:modified xsi:type="dcterms:W3CDTF">2023-06-10T22:06:06Z</dcterms:modified>
</cp:coreProperties>
</file>