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7"/>
  </p:notesMasterIdLst>
  <p:sldIdLst>
    <p:sldId id="367" r:id="rId3"/>
    <p:sldId id="424" r:id="rId4"/>
    <p:sldId id="583" r:id="rId5"/>
    <p:sldId id="461" r:id="rId6"/>
    <p:sldId id="278" r:id="rId7"/>
    <p:sldId id="590" r:id="rId8"/>
    <p:sldId id="366" r:id="rId9"/>
    <p:sldId id="264" r:id="rId10"/>
    <p:sldId id="403" r:id="rId11"/>
    <p:sldId id="293" r:id="rId12"/>
    <p:sldId id="405" r:id="rId13"/>
    <p:sldId id="323" r:id="rId14"/>
    <p:sldId id="330" r:id="rId15"/>
    <p:sldId id="395" r:id="rId16"/>
    <p:sldId id="592" r:id="rId17"/>
    <p:sldId id="407" r:id="rId18"/>
    <p:sldId id="291" r:id="rId19"/>
    <p:sldId id="289" r:id="rId20"/>
    <p:sldId id="305" r:id="rId21"/>
    <p:sldId id="292" r:id="rId22"/>
    <p:sldId id="306" r:id="rId23"/>
    <p:sldId id="593" r:id="rId24"/>
    <p:sldId id="296" r:id="rId25"/>
    <p:sldId id="307" r:id="rId26"/>
    <p:sldId id="280" r:id="rId27"/>
    <p:sldId id="577" r:id="rId28"/>
    <p:sldId id="465" r:id="rId29"/>
    <p:sldId id="466" r:id="rId30"/>
    <p:sldId id="591" r:id="rId31"/>
    <p:sldId id="533" r:id="rId32"/>
    <p:sldId id="342" r:id="rId33"/>
    <p:sldId id="346" r:id="rId34"/>
    <p:sldId id="584" r:id="rId35"/>
    <p:sldId id="339" r:id="rId36"/>
    <p:sldId id="340" r:id="rId37"/>
    <p:sldId id="343" r:id="rId38"/>
    <p:sldId id="320" r:id="rId39"/>
    <p:sldId id="459" r:id="rId40"/>
    <p:sldId id="570" r:id="rId41"/>
    <p:sldId id="347" r:id="rId42"/>
    <p:sldId id="400" r:id="rId43"/>
    <p:sldId id="524" r:id="rId44"/>
    <p:sldId id="585" r:id="rId45"/>
    <p:sldId id="463" r:id="rId46"/>
    <p:sldId id="586" r:id="rId47"/>
    <p:sldId id="386" r:id="rId48"/>
    <p:sldId id="530" r:id="rId49"/>
    <p:sldId id="575" r:id="rId50"/>
    <p:sldId id="380" r:id="rId51"/>
    <p:sldId id="457" r:id="rId52"/>
    <p:sldId id="345" r:id="rId53"/>
    <p:sldId id="464" r:id="rId54"/>
    <p:sldId id="399" r:id="rId55"/>
    <p:sldId id="398" r:id="rId56"/>
    <p:sldId id="587" r:id="rId57"/>
    <p:sldId id="275" r:id="rId58"/>
    <p:sldId id="588" r:id="rId59"/>
    <p:sldId id="338" r:id="rId60"/>
    <p:sldId id="410" r:id="rId61"/>
    <p:sldId id="425" r:id="rId62"/>
    <p:sldId id="589" r:id="rId63"/>
    <p:sldId id="564" r:id="rId64"/>
    <p:sldId id="287" r:id="rId65"/>
    <p:sldId id="578" r:id="rId6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5568"/>
    <a:srgbClr val="4C6D8C"/>
    <a:srgbClr val="223959"/>
    <a:srgbClr val="999AAE"/>
    <a:srgbClr val="4F82B5"/>
    <a:srgbClr val="6B8CCE"/>
    <a:srgbClr val="ADD0F5"/>
    <a:srgbClr val="6D8ED0"/>
    <a:srgbClr val="8A8D9D"/>
    <a:srgbClr val="2C3E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9" autoAdjust="0"/>
    <p:restoredTop sz="75449" autoAdjust="0"/>
  </p:normalViewPr>
  <p:slideViewPr>
    <p:cSldViewPr snapToGrid="0">
      <p:cViewPr varScale="1">
        <p:scale>
          <a:sx n="75" d="100"/>
          <a:sy n="75" d="100"/>
        </p:scale>
        <p:origin x="1798" y="43"/>
      </p:cViewPr>
      <p:guideLst>
        <p:guide orient="horz" pos="2160"/>
        <p:guide pos="2880"/>
      </p:guideLst>
    </p:cSldViewPr>
  </p:slideViewPr>
  <p:notesTextViewPr>
    <p:cViewPr>
      <p:scale>
        <a:sx n="1" d="1"/>
        <a:sy n="1" d="1"/>
      </p:scale>
      <p:origin x="0" y="0"/>
    </p:cViewPr>
  </p:notesTextViewPr>
  <p:sorterViewPr>
    <p:cViewPr varScale="1">
      <p:scale>
        <a:sx n="1" d="1"/>
        <a:sy n="1" d="1"/>
      </p:scale>
      <p:origin x="0" y="-13860"/>
    </p:cViewPr>
  </p:sorterViewPr>
  <p:notesViewPr>
    <p:cSldViewPr snapToGrid="0">
      <p:cViewPr>
        <p:scale>
          <a:sx n="136" d="100"/>
          <a:sy n="136" d="100"/>
        </p:scale>
        <p:origin x="1558" y="38"/>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735" cy="464503"/>
          </a:xfrm>
          <a:prstGeom prst="rect">
            <a:avLst/>
          </a:prstGeom>
        </p:spPr>
        <p:txBody>
          <a:bodyPr vert="horz" lIns="91118" tIns="45559" rIns="91118" bIns="45559" rtlCol="0"/>
          <a:lstStyle>
            <a:lvl1pPr algn="l">
              <a:defRPr sz="1200"/>
            </a:lvl1pPr>
          </a:lstStyle>
          <a:p>
            <a:endParaRPr lang="en-US" dirty="0"/>
          </a:p>
        </p:txBody>
      </p:sp>
      <p:sp>
        <p:nvSpPr>
          <p:cNvPr id="3" name="Date Placeholder 2"/>
          <p:cNvSpPr>
            <a:spLocks noGrp="1"/>
          </p:cNvSpPr>
          <p:nvPr>
            <p:ph type="dt" idx="1"/>
          </p:nvPr>
        </p:nvSpPr>
        <p:spPr>
          <a:xfrm>
            <a:off x="3971081" y="2"/>
            <a:ext cx="3037735" cy="464503"/>
          </a:xfrm>
          <a:prstGeom prst="rect">
            <a:avLst/>
          </a:prstGeom>
        </p:spPr>
        <p:txBody>
          <a:bodyPr vert="horz" lIns="91118" tIns="45559" rIns="91118" bIns="45559" rtlCol="0"/>
          <a:lstStyle>
            <a:lvl1pPr algn="r">
              <a:defRPr sz="1200"/>
            </a:lvl1pPr>
          </a:lstStyle>
          <a:p>
            <a:fld id="{A2AB55AC-3627-4B92-A254-1C012FE206D1}" type="datetimeFigureOut">
              <a:rPr lang="en-US" smtClean="0"/>
              <a:t>10/30/2020</a:t>
            </a:fld>
            <a:endParaRPr lang="en-US" dirty="0"/>
          </a:p>
        </p:txBody>
      </p:sp>
      <p:sp>
        <p:nvSpPr>
          <p:cNvPr id="4" name="Slide Image Placeholder 3"/>
          <p:cNvSpPr>
            <a:spLocks noGrp="1" noRot="1" noChangeAspect="1"/>
          </p:cNvSpPr>
          <p:nvPr>
            <p:ph type="sldImg" idx="2"/>
          </p:nvPr>
        </p:nvSpPr>
        <p:spPr>
          <a:xfrm>
            <a:off x="1181100" y="698500"/>
            <a:ext cx="4648200" cy="3487738"/>
          </a:xfrm>
          <a:prstGeom prst="rect">
            <a:avLst/>
          </a:prstGeom>
          <a:noFill/>
          <a:ln w="12700">
            <a:solidFill>
              <a:prstClr val="black"/>
            </a:solidFill>
          </a:ln>
        </p:spPr>
        <p:txBody>
          <a:bodyPr vert="horz" lIns="91118" tIns="45559" rIns="91118" bIns="45559" rtlCol="0" anchor="ctr"/>
          <a:lstStyle/>
          <a:p>
            <a:endParaRPr lang="en-US" dirty="0"/>
          </a:p>
        </p:txBody>
      </p:sp>
      <p:sp>
        <p:nvSpPr>
          <p:cNvPr id="5" name="Notes Placeholder 4"/>
          <p:cNvSpPr>
            <a:spLocks noGrp="1"/>
          </p:cNvSpPr>
          <p:nvPr>
            <p:ph type="body" sz="quarter" idx="3"/>
          </p:nvPr>
        </p:nvSpPr>
        <p:spPr>
          <a:xfrm>
            <a:off x="700407" y="4415157"/>
            <a:ext cx="5609588" cy="4183698"/>
          </a:xfrm>
          <a:prstGeom prst="rect">
            <a:avLst/>
          </a:prstGeom>
        </p:spPr>
        <p:txBody>
          <a:bodyPr vert="horz" lIns="91118" tIns="45559" rIns="91118" bIns="455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313"/>
            <a:ext cx="3037735" cy="464503"/>
          </a:xfrm>
          <a:prstGeom prst="rect">
            <a:avLst/>
          </a:prstGeom>
        </p:spPr>
        <p:txBody>
          <a:bodyPr vert="horz" lIns="91118" tIns="45559" rIns="91118" bIns="455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081" y="8830313"/>
            <a:ext cx="3037735" cy="464503"/>
          </a:xfrm>
          <a:prstGeom prst="rect">
            <a:avLst/>
          </a:prstGeom>
        </p:spPr>
        <p:txBody>
          <a:bodyPr vert="horz" lIns="91118" tIns="45559" rIns="91118" bIns="45559" rtlCol="0" anchor="b"/>
          <a:lstStyle>
            <a:lvl1pPr algn="r">
              <a:defRPr sz="1200"/>
            </a:lvl1pPr>
          </a:lstStyle>
          <a:p>
            <a:fld id="{D8C90D21-A805-4469-A6CD-993F8C9509B0}" type="slidenum">
              <a:rPr lang="en-US" smtClean="0"/>
              <a:t>‹#›</a:t>
            </a:fld>
            <a:endParaRPr lang="en-US" dirty="0"/>
          </a:p>
        </p:txBody>
      </p:sp>
    </p:spTree>
    <p:extLst>
      <p:ext uri="{BB962C8B-B14F-4D97-AF65-F5344CB8AC3E}">
        <p14:creationId xmlns:p14="http://schemas.microsoft.com/office/powerpoint/2010/main" val="4080486346"/>
      </p:ext>
    </p:extLst>
  </p:cSld>
  <p:clrMap bg1="lt1" tx1="dk1" bg2="lt2" tx2="dk2" accent1="accent1" accent2="accent2" accent3="accent3" accent4="accent4" accent5="accent5" accent6="accent6" hlink="hlink" folHlink="folHlink"/>
  <p:notesStyle>
    <a:lvl1pPr marL="0" algn="just" defTabSz="914400" rtl="0" eaLnBrk="1" latinLnBrk="0" hangingPunct="1">
      <a:defRPr sz="1200" kern="1200">
        <a:solidFill>
          <a:schemeClr val="tx1"/>
        </a:solidFill>
        <a:latin typeface="+mn-lt"/>
        <a:ea typeface="+mn-ea"/>
        <a:cs typeface="+mn-cs"/>
      </a:defRPr>
    </a:lvl1pPr>
    <a:lvl2pPr marL="457200" algn="just" defTabSz="914400" rtl="0" eaLnBrk="1" latinLnBrk="0" hangingPunct="1">
      <a:defRPr sz="1200" kern="1200">
        <a:solidFill>
          <a:schemeClr val="tx1"/>
        </a:solidFill>
        <a:latin typeface="+mn-lt"/>
        <a:ea typeface="+mn-ea"/>
        <a:cs typeface="+mn-cs"/>
      </a:defRPr>
    </a:lvl2pPr>
    <a:lvl3pPr marL="914400" algn="just" defTabSz="914400" rtl="0" eaLnBrk="1" latinLnBrk="0" hangingPunct="1">
      <a:defRPr sz="1200" kern="1200">
        <a:solidFill>
          <a:schemeClr val="tx1"/>
        </a:solidFill>
        <a:latin typeface="+mn-lt"/>
        <a:ea typeface="+mn-ea"/>
        <a:cs typeface="+mn-cs"/>
      </a:defRPr>
    </a:lvl3pPr>
    <a:lvl4pPr marL="1371600" algn="just" defTabSz="914400" rtl="0" eaLnBrk="1" latinLnBrk="0" hangingPunct="1">
      <a:defRPr sz="1200" kern="1200">
        <a:solidFill>
          <a:schemeClr val="tx1"/>
        </a:solidFill>
        <a:latin typeface="+mn-lt"/>
        <a:ea typeface="+mn-ea"/>
        <a:cs typeface="+mn-cs"/>
      </a:defRPr>
    </a:lvl4pPr>
    <a:lvl5pPr marL="1828800" algn="just"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howfliesthealbatross.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blender.or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42639" y="4239271"/>
            <a:ext cx="4889810" cy="4300684"/>
          </a:xfrm>
        </p:spPr>
        <p:txBody>
          <a:bodyPr/>
          <a:lstStyle/>
          <a:p>
            <a:pPr algn="just" defTabSz="881390">
              <a:defRPr/>
            </a:pPr>
            <a:r>
              <a:rPr lang="en-US" sz="1000" dirty="0"/>
              <a:t>Electric flight has recently made its debut, with personal aircraft flying an hour or more. It’s only a matter of time before the gravimetric and volumetric energy densities of batteries, whether chemical, mechanical</a:t>
            </a:r>
            <a:r>
              <a:rPr lang="en-US" sz="1000"/>
              <a:t>, nano-tech </a:t>
            </a:r>
            <a:r>
              <a:rPr lang="en-US" sz="1000" dirty="0"/>
              <a:t>or nuclear, increase to enable more passengers, range, and endurance. As we wait for that inevitable development, we should strive for the highest efficiencies of electric-flight components and systems.  </a:t>
            </a:r>
          </a:p>
          <a:p>
            <a:pPr algn="just" defTabSz="881390">
              <a:defRPr/>
            </a:pPr>
            <a:endParaRPr lang="en-US" sz="700" dirty="0"/>
          </a:p>
          <a:p>
            <a:pPr defTabSz="881390">
              <a:defRPr/>
            </a:pPr>
            <a:r>
              <a:rPr lang="en-US" sz="1000" dirty="0"/>
              <a:t>This presentation introduces new and fundamental characterizations </a:t>
            </a:r>
            <a:r>
              <a:rPr lang="en-US" sz="1000"/>
              <a:t>of permanent-magnet motor-generator performance, electrical architecture optimization at full power, DC power conditioning for cruise and regeneration, dual-role </a:t>
            </a:r>
            <a:r>
              <a:rPr lang="en-US" sz="1000" dirty="0"/>
              <a:t>propeller and aerial wind turbine subsonic and </a:t>
            </a:r>
            <a:r>
              <a:rPr lang="en-US" sz="1000"/>
              <a:t>transonic aerodynamics, and vehicle performance. Our </a:t>
            </a:r>
            <a:r>
              <a:rPr lang="en-US" sz="1000" dirty="0"/>
              <a:t>computational platform </a:t>
            </a:r>
            <a:r>
              <a:rPr lang="en-US" sz="1000"/>
              <a:t>is the no-nonsense programming language of EXCEL</a:t>
            </a:r>
            <a:r>
              <a:rPr lang="en-US" sz="1000" dirty="0"/>
              <a:t>/Visual Basic; free copies of any or all modules are available upon request. </a:t>
            </a:r>
          </a:p>
          <a:p>
            <a:pPr algn="just" defTabSz="881390">
              <a:defRPr/>
            </a:pPr>
            <a:endParaRPr lang="en-US" sz="700" dirty="0"/>
          </a:p>
          <a:p>
            <a:pPr algn="just" defTabSz="881390">
              <a:defRPr/>
            </a:pPr>
            <a:r>
              <a:rPr lang="en-US" sz="1000" dirty="0"/>
              <a:t>Many of the key concepts and methods are the fruit </a:t>
            </a:r>
            <a:r>
              <a:rPr lang="en-US" sz="1000"/>
              <a:t>of the author’s </a:t>
            </a:r>
            <a:r>
              <a:rPr lang="en-US" sz="1000" dirty="0"/>
              <a:t>collaboration with engineering students working capstone projects. The learning was bi-directional. </a:t>
            </a:r>
            <a:r>
              <a:rPr lang="en-US" sz="1000"/>
              <a:t>All  </a:t>
            </a:r>
            <a:r>
              <a:rPr lang="en-US" sz="1000" dirty="0"/>
              <a:t>materials </a:t>
            </a:r>
            <a:r>
              <a:rPr lang="en-US" sz="1000"/>
              <a:t>are freely posted at the author’s site </a:t>
            </a:r>
            <a:r>
              <a:rPr lang="en-US" sz="1000">
                <a:hlinkClick r:id="rId3"/>
              </a:rPr>
              <a:t>www</a:t>
            </a:r>
            <a:r>
              <a:rPr lang="en-US" sz="1000" dirty="0">
                <a:hlinkClick r:id="rId3"/>
              </a:rPr>
              <a:t>.HowFliesTheAlbatross.com</a:t>
            </a:r>
            <a:r>
              <a:rPr lang="en-US" sz="1000" dirty="0"/>
              <a:t>, </a:t>
            </a:r>
            <a:r>
              <a:rPr lang="en-US" sz="1000"/>
              <a:t>the main charter </a:t>
            </a:r>
            <a:r>
              <a:rPr lang="en-US" sz="1000" dirty="0"/>
              <a:t>of which is to prevent or delay the extinction of the wandering albatross</a:t>
            </a:r>
            <a:r>
              <a:rPr lang="en-US" sz="1000"/>
              <a:t>. A second and much broader charter is to promote awareness of other threats to our natural </a:t>
            </a:r>
            <a:r>
              <a:rPr lang="en-US" sz="1000" dirty="0"/>
              <a:t>world, which many distinguished scientists have </a:t>
            </a:r>
            <a:r>
              <a:rPr lang="en-US" sz="1000"/>
              <a:t>projected will </a:t>
            </a:r>
            <a:r>
              <a:rPr lang="en-US" sz="1000" dirty="0"/>
              <a:t>no longer exist as we know it by 2050</a:t>
            </a:r>
            <a:r>
              <a:rPr lang="en-US" sz="1000"/>
              <a:t>, when </a:t>
            </a:r>
            <a:r>
              <a:rPr lang="en-US" sz="1000" dirty="0"/>
              <a:t>the total weight of plastic at </a:t>
            </a:r>
            <a:r>
              <a:rPr lang="en-US" sz="1000"/>
              <a:t>sea will exceed </a:t>
            </a:r>
            <a:r>
              <a:rPr lang="en-US" sz="1000" dirty="0"/>
              <a:t>that of all marine life </a:t>
            </a:r>
            <a:r>
              <a:rPr lang="en-US" sz="1000"/>
              <a:t>and when human </a:t>
            </a:r>
            <a:r>
              <a:rPr lang="en-US" sz="1000" dirty="0"/>
              <a:t>population will </a:t>
            </a:r>
            <a:r>
              <a:rPr lang="en-US" sz="1000"/>
              <a:t>have added </a:t>
            </a:r>
            <a:r>
              <a:rPr lang="en-US" sz="1000" dirty="0"/>
              <a:t>three billion. Already today, humans and domestic </a:t>
            </a:r>
            <a:r>
              <a:rPr lang="en-US" sz="1000"/>
              <a:t>animals take up the vast majority of </a:t>
            </a:r>
            <a:r>
              <a:rPr lang="en-US" sz="1000" dirty="0"/>
              <a:t>the world’s total vertebrate animal mass, with wild creatures </a:t>
            </a:r>
            <a:r>
              <a:rPr lang="en-US" sz="1000"/>
              <a:t>falling fast as </a:t>
            </a:r>
            <a:r>
              <a:rPr lang="en-US" sz="1000" dirty="0"/>
              <a:t>we warm </a:t>
            </a:r>
            <a:r>
              <a:rPr lang="en-US" sz="1000"/>
              <a:t>the globe, </a:t>
            </a:r>
            <a:r>
              <a:rPr lang="en-US" sz="1000" dirty="0"/>
              <a:t>chop </a:t>
            </a:r>
            <a:r>
              <a:rPr lang="en-US" sz="1000"/>
              <a:t>down forrests, and rake the seafloor. </a:t>
            </a:r>
            <a:r>
              <a:rPr lang="en-US" sz="1000" dirty="0"/>
              <a:t>Hopefully, our progress with green transportation will at least delay what seems inevitable</a:t>
            </a:r>
            <a:r>
              <a:rPr lang="en-US" sz="1000"/>
              <a:t>. The reader is invited to check </a:t>
            </a:r>
            <a:r>
              <a:rPr lang="en-US" sz="1000" dirty="0"/>
              <a:t>out </a:t>
            </a:r>
            <a:r>
              <a:rPr lang="en-US" sz="1000" err="1"/>
              <a:t>NetFlix’s</a:t>
            </a:r>
            <a:r>
              <a:rPr lang="en-US" sz="1000"/>
              <a:t> new documentary “</a:t>
            </a:r>
            <a:r>
              <a:rPr lang="en-US" sz="1000" i="1"/>
              <a:t>David Attenborough – A Life on Our </a:t>
            </a:r>
            <a:r>
              <a:rPr lang="en-US" sz="1000" i="1" dirty="0"/>
              <a:t>Planet</a:t>
            </a:r>
            <a:r>
              <a:rPr lang="en-US" sz="1000"/>
              <a:t>,” and </a:t>
            </a:r>
            <a:r>
              <a:rPr lang="en-US" sz="1000" dirty="0"/>
              <a:t>for interesting related and informative reading</a:t>
            </a:r>
            <a:r>
              <a:rPr lang="en-US" sz="1000"/>
              <a:t>, the </a:t>
            </a:r>
            <a:r>
              <a:rPr lang="en-US" sz="1000" dirty="0"/>
              <a:t>book “</a:t>
            </a:r>
            <a:r>
              <a:rPr lang="en-US" sz="1000" i="1" dirty="0"/>
              <a:t>Sapiens</a:t>
            </a:r>
            <a:r>
              <a:rPr lang="en-US" sz="1000" dirty="0"/>
              <a:t>.”</a:t>
            </a:r>
          </a:p>
          <a:p>
            <a:pPr algn="just"/>
            <a:endParaRPr lang="en-US" sz="600" dirty="0"/>
          </a:p>
          <a:p>
            <a:pPr algn="just"/>
            <a:endParaRPr lang="en-US" sz="900"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1</a:t>
            </a:fld>
            <a:endParaRPr lang="en-US" dirty="0"/>
          </a:p>
        </p:txBody>
      </p:sp>
    </p:spTree>
    <p:extLst>
      <p:ext uri="{BB962C8B-B14F-4D97-AF65-F5344CB8AC3E}">
        <p14:creationId xmlns:p14="http://schemas.microsoft.com/office/powerpoint/2010/main" val="1076962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5227" y="4280836"/>
            <a:ext cx="4684073" cy="4056416"/>
          </a:xfrm>
        </p:spPr>
        <p:txBody>
          <a:bodyPr/>
          <a:lstStyle/>
          <a:p>
            <a:pPr algn="just"/>
            <a:r>
              <a:rPr lang="en-US" dirty="0"/>
              <a:t>This plot relates peak motoring and generating efficiencies to the non-dimensional torque loss. For a model aircraft motor, a representative peak efficiency is 75%. For a sport-electric aircraft, such may be 93%. If we have a super-conducting machine, motor resistance will approach zero, but other torque losses, such as those for magnetics, windage, and bearings, will perhaps remain largely unchanged.  </a:t>
            </a:r>
          </a:p>
        </p:txBody>
      </p:sp>
      <p:sp>
        <p:nvSpPr>
          <p:cNvPr id="4" name="Slide Number Placeholder 3"/>
          <p:cNvSpPr>
            <a:spLocks noGrp="1"/>
          </p:cNvSpPr>
          <p:nvPr>
            <p:ph type="sldNum" sz="quarter" idx="10"/>
          </p:nvPr>
        </p:nvSpPr>
        <p:spPr/>
        <p:txBody>
          <a:bodyPr/>
          <a:lstStyle/>
          <a:p>
            <a:fld id="{D8C90D21-A805-4469-A6CD-993F8C9509B0}" type="slidenum">
              <a:rPr lang="en-US" smtClean="0"/>
              <a:t>10</a:t>
            </a:fld>
            <a:endParaRPr lang="en-US" dirty="0"/>
          </a:p>
        </p:txBody>
      </p:sp>
    </p:spTree>
    <p:extLst>
      <p:ext uri="{BB962C8B-B14F-4D97-AF65-F5344CB8AC3E}">
        <p14:creationId xmlns:p14="http://schemas.microsoft.com/office/powerpoint/2010/main" val="2703561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9071" y="4415159"/>
            <a:ext cx="4635101" cy="4183698"/>
          </a:xfrm>
        </p:spPr>
        <p:txBody>
          <a:bodyPr/>
          <a:lstStyle/>
          <a:p>
            <a:pPr algn="just"/>
            <a:r>
              <a:rPr lang="en-US" dirty="0"/>
              <a:t>Here, at lower right, we condense a comprehensive, non-dimensional mapping of the performance of an “Mfly” model-aircraft brushless-DC motor. As with the brushed-DC machine, the efficiency is initially proportional to non-dimensional rotational speed (or speed ratio), then quickly falling to zero at unity speed ratio. Both non-dimensional torque and current are linear with non-dimensional speed, falling to zero at unity speed ratio. The test data, taken by grad student (now Dr.) David Lundström, represents the power-supply voltage, torque, speed, and current for a wide variety of propellers driven at static conditions. </a:t>
            </a:r>
          </a:p>
          <a:p>
            <a:pPr algn="just"/>
            <a:endParaRPr lang="en-US" dirty="0"/>
          </a:p>
          <a:p>
            <a:pPr algn="just"/>
            <a:r>
              <a:rPr lang="en-US" dirty="0"/>
              <a:t>Naturally, we are interested in operating near peak efficiency if conditions allow, but they often do not. Furthermore, the data above pertains to shop power (fixed voltage supply) and thus </a:t>
            </a:r>
            <a:r>
              <a:rPr lang="en-US" i="1" dirty="0"/>
              <a:t>isolated </a:t>
            </a:r>
            <a:r>
              <a:rPr lang="en-US" dirty="0"/>
              <a:t>motor operation, whereby “battery” resistance is zero in our simplified circuit model. </a:t>
            </a:r>
            <a:r>
              <a:rPr lang="en-US"/>
              <a:t>If the motor is instead </a:t>
            </a:r>
            <a:r>
              <a:rPr lang="en-US" i="1"/>
              <a:t>integrated</a:t>
            </a:r>
            <a:r>
              <a:rPr lang="en-US"/>
              <a:t> with a finite battery, battery </a:t>
            </a:r>
            <a:r>
              <a:rPr lang="en-US" dirty="0"/>
              <a:t>resistance usually overshadows that of the motor, and we discover that the optimum EMF constant (k) for an </a:t>
            </a:r>
            <a:r>
              <a:rPr lang="en-US" i="1" dirty="0"/>
              <a:t>integrated</a:t>
            </a:r>
            <a:r>
              <a:rPr lang="en-US" dirty="0"/>
              <a:t> motor differs vastly from that for an </a:t>
            </a:r>
            <a:r>
              <a:rPr lang="en-US" i="1" dirty="0"/>
              <a:t>isolated</a:t>
            </a:r>
            <a:r>
              <a:rPr lang="en-US" dirty="0"/>
              <a:t> motor</a:t>
            </a:r>
            <a:r>
              <a:rPr lang="en-US"/>
              <a:t>.  </a:t>
            </a:r>
            <a:endParaRPr lang="en-US" dirty="0"/>
          </a:p>
          <a:p>
            <a:pPr algn="just"/>
            <a:endParaRPr lang="en-US" dirty="0"/>
          </a:p>
        </p:txBody>
      </p:sp>
      <p:sp>
        <p:nvSpPr>
          <p:cNvPr id="4" name="Slide Number Placeholder 3"/>
          <p:cNvSpPr>
            <a:spLocks noGrp="1"/>
          </p:cNvSpPr>
          <p:nvPr>
            <p:ph type="sldNum" sz="quarter" idx="10"/>
          </p:nvPr>
        </p:nvSpPr>
        <p:spPr/>
        <p:txBody>
          <a:bodyPr/>
          <a:lstStyle/>
          <a:p>
            <a:fld id="{D8C90D21-A805-4469-A6CD-993F8C9509B0}" type="slidenum">
              <a:rPr lang="en-US" smtClean="0"/>
              <a:t>11</a:t>
            </a:fld>
            <a:endParaRPr lang="en-US" dirty="0"/>
          </a:p>
        </p:txBody>
      </p:sp>
    </p:spTree>
    <p:extLst>
      <p:ext uri="{BB962C8B-B14F-4D97-AF65-F5344CB8AC3E}">
        <p14:creationId xmlns:p14="http://schemas.microsoft.com/office/powerpoint/2010/main" val="3518411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70969" y="4415157"/>
            <a:ext cx="4660760" cy="4183697"/>
          </a:xfrm>
        </p:spPr>
        <p:txBody>
          <a:bodyPr/>
          <a:lstStyle/>
          <a:p>
            <a:pPr algn="just"/>
            <a:r>
              <a:rPr lang="en-US" sz="1050" dirty="0"/>
              <a:t>The “brushless-DC” machine is today ubiquitous, in part due to its capability of operating at far-higher voltage than a brushed machine. Here we investigate its operation as a motor and as a generator. A basic understanding of brushless motor control turns out to be a prerequisite thereof. Therefore, we first study motor control with the familiar “six-pack” </a:t>
            </a:r>
            <a:r>
              <a:rPr lang="en-US" sz="1050" i="1" dirty="0"/>
              <a:t>inverter </a:t>
            </a:r>
            <a:r>
              <a:rPr lang="en-US" sz="1050" dirty="0"/>
              <a:t>which, as we shall show, also serves as a </a:t>
            </a:r>
            <a:r>
              <a:rPr lang="en-US" sz="1050" i="1"/>
              <a:t>rectifier</a:t>
            </a:r>
            <a:r>
              <a:rPr lang="en-US" sz="1050"/>
              <a:t> passively enabling </a:t>
            </a:r>
            <a:r>
              <a:rPr lang="en-US" sz="1050" dirty="0"/>
              <a:t>regeneration. This ingenious device, now around for several decades, in effect converts two-wire DC to 3-wire AC. Upper-lower “diagonal pairs” of transistors are alternately operated in effect as switches to connect one phase to battery voltage and a second phase to ground. The remaining phase “floats” until it is immediately put to use in the subsequent 60-deg-segment commutation. Thus, the magnetic field and rotor together spin around with the resulting electronic commutation.</a:t>
            </a:r>
          </a:p>
          <a:p>
            <a:pPr algn="just"/>
            <a:endParaRPr lang="en-US" sz="1050" dirty="0"/>
          </a:p>
          <a:p>
            <a:pPr algn="just"/>
            <a:r>
              <a:rPr lang="en-US" sz="1050" dirty="0"/>
              <a:t>Later herein we discuss a grossly-inefficient method (namely </a:t>
            </a:r>
            <a:r>
              <a:rPr lang="en-US" sz="1050" i="1" dirty="0"/>
              <a:t>main-current</a:t>
            </a:r>
            <a:r>
              <a:rPr lang="en-US" sz="1050" dirty="0"/>
              <a:t> pulse-width-modulation, or PWM, used in typical speed controls for present-contemporary model-aircraft) of “throttling down” to cruise power by “chopping” the commutation waveforms shown above. As we will show, a far-more efficient application of PWM is to control the voltage gain of a DC-DC voltage converter. But in lieu of using DC-DC conversion to throttle down, a model aircraft or UAV </a:t>
            </a:r>
            <a:r>
              <a:rPr lang="en-US" sz="1050"/>
              <a:t>with today’s typical electronic </a:t>
            </a:r>
            <a:r>
              <a:rPr lang="en-US" sz="1050" dirty="0"/>
              <a:t>speed control could easily double its endurance or range by alternately climbing at full power and gliding, power off.</a:t>
            </a:r>
          </a:p>
        </p:txBody>
      </p:sp>
      <p:sp>
        <p:nvSpPr>
          <p:cNvPr id="4" name="Slide Number Placeholder 3"/>
          <p:cNvSpPr>
            <a:spLocks noGrp="1"/>
          </p:cNvSpPr>
          <p:nvPr>
            <p:ph type="sldNum" sz="quarter" idx="10"/>
          </p:nvPr>
        </p:nvSpPr>
        <p:spPr/>
        <p:txBody>
          <a:bodyPr/>
          <a:lstStyle/>
          <a:p>
            <a:fld id="{26AF8901-1B8A-49EC-AA12-DE8B53E60992}" type="slidenum">
              <a:rPr lang="en-US" smtClean="0"/>
              <a:pPr/>
              <a:t>12</a:t>
            </a:fld>
            <a:endParaRPr lang="en-US" dirty="0"/>
          </a:p>
        </p:txBody>
      </p:sp>
    </p:spTree>
    <p:extLst>
      <p:ext uri="{BB962C8B-B14F-4D97-AF65-F5344CB8AC3E}">
        <p14:creationId xmlns:p14="http://schemas.microsoft.com/office/powerpoint/2010/main" val="3457232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09980" y="4239952"/>
            <a:ext cx="4719319" cy="4017677"/>
          </a:xfrm>
        </p:spPr>
        <p:txBody>
          <a:bodyPr/>
          <a:lstStyle/>
          <a:p>
            <a:pPr algn="just"/>
            <a:r>
              <a:rPr lang="en-US" dirty="0"/>
              <a:t>The sketches above show the six-pack inverter in operation for various snapshots in time. With the battery and motor-generator connected to the inverter, current enters (red path) the upper switch and leaves (blue path) via the lower switch.</a:t>
            </a:r>
          </a:p>
          <a:p>
            <a:pPr algn="just"/>
            <a:endParaRPr lang="en-US" dirty="0"/>
          </a:p>
          <a:p>
            <a:pPr algn="just"/>
            <a:r>
              <a:rPr lang="en-US" dirty="0"/>
              <a:t>“Floating” phases also appear in each of the commutation waveforms shown above. Since “schematically-vertical” transistor pair operation must be avoided to preclude a short circuit, a short time gap (not shown here) with </a:t>
            </a:r>
            <a:r>
              <a:rPr lang="en-US" i="1" dirty="0"/>
              <a:t>none</a:t>
            </a:r>
            <a:r>
              <a:rPr lang="en-US" dirty="0"/>
              <a:t> of the transistors energized is necessarily included in each commutation cycle.</a:t>
            </a:r>
          </a:p>
        </p:txBody>
      </p:sp>
      <p:sp>
        <p:nvSpPr>
          <p:cNvPr id="4" name="Slide Number Placeholder 3"/>
          <p:cNvSpPr>
            <a:spLocks noGrp="1"/>
          </p:cNvSpPr>
          <p:nvPr>
            <p:ph type="sldNum" sz="quarter" idx="10"/>
          </p:nvPr>
        </p:nvSpPr>
        <p:spPr/>
        <p:txBody>
          <a:bodyPr/>
          <a:lstStyle/>
          <a:p>
            <a:fld id="{26AF8901-1B8A-49EC-AA12-DE8B53E60992}" type="slidenum">
              <a:rPr lang="en-US" smtClean="0"/>
              <a:pPr/>
              <a:t>13</a:t>
            </a:fld>
            <a:endParaRPr lang="en-US" dirty="0"/>
          </a:p>
        </p:txBody>
      </p:sp>
    </p:spTree>
    <p:extLst>
      <p:ext uri="{BB962C8B-B14F-4D97-AF65-F5344CB8AC3E}">
        <p14:creationId xmlns:p14="http://schemas.microsoft.com/office/powerpoint/2010/main" val="390138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70971" y="4415159"/>
            <a:ext cx="4668464" cy="4183698"/>
          </a:xfrm>
        </p:spPr>
        <p:txBody>
          <a:bodyPr/>
          <a:lstStyle/>
          <a:p>
            <a:pPr algn="just"/>
            <a:r>
              <a:rPr lang="en-US" dirty="0"/>
              <a:t>Under conditions where the generated EMF is greater than the battery EMF (as, for example, with DC-DC “boost” of generated voltage) the inverter will serve as a rectifier and, together with the motor-gen, deliver in effect DC current with minor ripple to the battery. Such regeneration occurs via the transistor </a:t>
            </a:r>
            <a:r>
              <a:rPr lang="en-US" i="1" dirty="0"/>
              <a:t>flyback diodes </a:t>
            </a:r>
            <a:r>
              <a:rPr lang="en-US" dirty="0"/>
              <a:t>which impose  small loss of </a:t>
            </a:r>
            <a:r>
              <a:rPr lang="en-US"/>
              <a:t>about 0.7V with today’s transistors. </a:t>
            </a:r>
            <a:r>
              <a:rPr lang="en-US" dirty="0"/>
              <a:t>An insulated-gate bi-polar transistor (</a:t>
            </a:r>
            <a:r>
              <a:rPr lang="en-US" dirty="0" err="1"/>
              <a:t>iGBT</a:t>
            </a:r>
            <a:r>
              <a:rPr lang="en-US" dirty="0"/>
              <a:t>) conducts unidirectionally, so the above waveforms apply with or without commutation. </a:t>
            </a:r>
          </a:p>
        </p:txBody>
      </p:sp>
      <p:sp>
        <p:nvSpPr>
          <p:cNvPr id="4" name="Slide Number Placeholder 3"/>
          <p:cNvSpPr>
            <a:spLocks noGrp="1"/>
          </p:cNvSpPr>
          <p:nvPr>
            <p:ph type="sldNum" sz="quarter" idx="10"/>
          </p:nvPr>
        </p:nvSpPr>
        <p:spPr/>
        <p:txBody>
          <a:bodyPr/>
          <a:lstStyle/>
          <a:p>
            <a:fld id="{26AF8901-1B8A-49EC-AA12-DE8B53E60992}" type="slidenum">
              <a:rPr lang="en-US" smtClean="0"/>
              <a:pPr/>
              <a:t>14</a:t>
            </a:fld>
            <a:endParaRPr lang="en-US" dirty="0"/>
          </a:p>
        </p:txBody>
      </p:sp>
    </p:spTree>
    <p:extLst>
      <p:ext uri="{BB962C8B-B14F-4D97-AF65-F5344CB8AC3E}">
        <p14:creationId xmlns:p14="http://schemas.microsoft.com/office/powerpoint/2010/main" val="3185922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AF8901-1B8A-49EC-AA12-DE8B53E60992}" type="slidenum">
              <a:rPr lang="en-US" smtClean="0"/>
              <a:pPr/>
              <a:t>15</a:t>
            </a:fld>
            <a:endParaRPr lang="en-US" dirty="0"/>
          </a:p>
        </p:txBody>
      </p:sp>
      <p:sp>
        <p:nvSpPr>
          <p:cNvPr id="7" name="Slide Image Placeholder 6"/>
          <p:cNvSpPr>
            <a:spLocks noGrp="1" noRot="1" noChangeAspect="1"/>
          </p:cNvSpPr>
          <p:nvPr>
            <p:ph type="sldImg"/>
          </p:nvPr>
        </p:nvSpPr>
        <p:spPr/>
      </p:sp>
      <p:sp>
        <p:nvSpPr>
          <p:cNvPr id="5" name="Notes Placeholder 4">
            <a:extLst>
              <a:ext uri="{FF2B5EF4-FFF2-40B4-BE49-F238E27FC236}">
                <a16:creationId xmlns:a16="http://schemas.microsoft.com/office/drawing/2014/main" id="{C37A83E6-8316-404B-8557-D51AD3DD740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8850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9071" y="4415159"/>
            <a:ext cx="4619954" cy="4183698"/>
          </a:xfrm>
        </p:spPr>
        <p:txBody>
          <a:bodyPr/>
          <a:lstStyle/>
          <a:p>
            <a:pPr algn="just"/>
            <a:r>
              <a:rPr lang="en-US" dirty="0"/>
              <a:t>Let’s now apply the method to optimize the full-power system performance with (m) motors per battery or other voltage source</a:t>
            </a:r>
            <a:r>
              <a:rPr lang="en-US"/>
              <a:t>. For now we assume that propeller torque (</a:t>
            </a:r>
            <a:r>
              <a:rPr lang="en-US">
                <a:latin typeface="Symbol" panose="05050102010706020507" pitchFamily="18" charset="2"/>
              </a:rPr>
              <a:t>t</a:t>
            </a:r>
            <a:r>
              <a:rPr lang="en-US"/>
              <a:t>) and speed (</a:t>
            </a:r>
            <a:r>
              <a:rPr lang="en-US">
                <a:latin typeface="Symbol" panose="05050102010706020507" pitchFamily="18" charset="2"/>
              </a:rPr>
              <a:t>w</a:t>
            </a:r>
            <a:r>
              <a:rPr lang="en-US"/>
              <a:t>) are known. We </a:t>
            </a:r>
            <a:r>
              <a:rPr lang="en-US" dirty="0"/>
              <a:t>first write and combine the formulas for per-motor current and power, the former including “either path” resistance (R</a:t>
            </a:r>
            <a:r>
              <a:rPr lang="en-US" baseline="-25000" dirty="0"/>
              <a:t>e</a:t>
            </a:r>
            <a:r>
              <a:rPr lang="en-US" dirty="0"/>
              <a:t>). We then recall that peak system efficiency (</a:t>
            </a:r>
            <a:r>
              <a:rPr lang="en-US" dirty="0">
                <a:latin typeface="Symbol" panose="05050102010706020507" pitchFamily="18" charset="2"/>
              </a:rPr>
              <a:t>h</a:t>
            </a:r>
            <a:r>
              <a:rPr lang="en-US" baseline="-25000" dirty="0"/>
              <a:t>s</a:t>
            </a:r>
            <a:r>
              <a:rPr lang="en-US" dirty="0"/>
              <a:t>), say 0.9, corresponds to a unique </a:t>
            </a:r>
            <a:r>
              <a:rPr lang="en-US"/>
              <a:t>speed ratio (</a:t>
            </a:r>
            <a:r>
              <a:rPr lang="en-US">
                <a:latin typeface="Symbol" panose="05050102010706020507" pitchFamily="18" charset="2"/>
              </a:rPr>
              <a:t>n</a:t>
            </a:r>
            <a:r>
              <a:rPr lang="en-US"/>
              <a:t>), </a:t>
            </a:r>
            <a:r>
              <a:rPr lang="en-US" dirty="0"/>
              <a:t>also  about 0.9. Thus a given combination of shaft power (</a:t>
            </a:r>
            <a:r>
              <a:rPr lang="en-US" dirty="0">
                <a:latin typeface="Symbol" panose="05050102010706020507" pitchFamily="18" charset="2"/>
              </a:rPr>
              <a:t>tw</a:t>
            </a:r>
            <a:r>
              <a:rPr lang="en-US" dirty="0"/>
              <a:t>) and either-path resistance (R</a:t>
            </a:r>
            <a:r>
              <a:rPr lang="en-US" baseline="-25000" dirty="0"/>
              <a:t>e</a:t>
            </a:r>
            <a:r>
              <a:rPr lang="en-US" dirty="0"/>
              <a:t>) calls for a unique optimal battery EMF and current. And, given the desired operating speed (</a:t>
            </a:r>
            <a:r>
              <a:rPr lang="en-US" dirty="0">
                <a:latin typeface="Symbol" panose="05050102010706020507" pitchFamily="18" charset="2"/>
              </a:rPr>
              <a:t>w</a:t>
            </a:r>
            <a:r>
              <a:rPr lang="en-US" dirty="0"/>
              <a:t>), the optimal motor voltage constant (K</a:t>
            </a:r>
            <a:r>
              <a:rPr lang="en-US" baseline="-25000" dirty="0"/>
              <a:t>v</a:t>
            </a:r>
            <a:r>
              <a:rPr lang="en-US" dirty="0"/>
              <a:t>) is now set. If the “battery” is “</a:t>
            </a:r>
            <a:r>
              <a:rPr lang="en-US" i="1" dirty="0"/>
              <a:t>infinite</a:t>
            </a:r>
            <a:r>
              <a:rPr lang="en-US" dirty="0"/>
              <a:t>,” or otherwise exhibiting a fixed supply voltage, the “battery” resistance is set to zero</a:t>
            </a:r>
            <a:r>
              <a:rPr lang="en-US"/>
              <a:t>, giving an </a:t>
            </a:r>
            <a:r>
              <a:rPr lang="en-US" dirty="0"/>
              <a:t>optimal system (“battery” EMF,  per-motor current, and motor-gen </a:t>
            </a:r>
            <a:r>
              <a:rPr lang="en-US" dirty="0" err="1"/>
              <a:t>K</a:t>
            </a:r>
            <a:r>
              <a:rPr lang="en-US" sz="1600" baseline="-25000" dirty="0" err="1"/>
              <a:t>v</a:t>
            </a:r>
            <a:r>
              <a:rPr lang="en-US" dirty="0"/>
              <a:t>) entirely different from that with a </a:t>
            </a:r>
            <a:r>
              <a:rPr lang="en-US" i="1" dirty="0"/>
              <a:t>finite</a:t>
            </a:r>
            <a:r>
              <a:rPr lang="en-US" dirty="0"/>
              <a:t> battery</a:t>
            </a:r>
            <a:r>
              <a:rPr lang="en-US"/>
              <a:t>. These scenarios represent an </a:t>
            </a:r>
            <a:r>
              <a:rPr lang="en-US" i="1"/>
              <a:t>integrated</a:t>
            </a:r>
            <a:r>
              <a:rPr lang="en-US"/>
              <a:t> versus </a:t>
            </a:r>
            <a:r>
              <a:rPr lang="en-US" i="1"/>
              <a:t>isolated</a:t>
            </a:r>
            <a:r>
              <a:rPr lang="en-US"/>
              <a:t> motor.</a:t>
            </a:r>
            <a:endParaRPr lang="en-US" dirty="0"/>
          </a:p>
          <a:p>
            <a:pPr algn="just"/>
            <a:endParaRPr lang="en-US" dirty="0"/>
          </a:p>
          <a:p>
            <a:pPr algn="just"/>
            <a:r>
              <a:rPr lang="en-US" dirty="0"/>
              <a:t>Alas, most of these parameters have mutual effects, so an iterative solution is required. Before we turn to that, let’s study representative properties of brushless “outrunner” motors. These characteristics provide guidance for initial guesses, and a “sanity check” on our results.</a:t>
            </a:r>
          </a:p>
        </p:txBody>
      </p:sp>
      <p:sp>
        <p:nvSpPr>
          <p:cNvPr id="4" name="Slide Number Placeholder 3"/>
          <p:cNvSpPr>
            <a:spLocks noGrp="1"/>
          </p:cNvSpPr>
          <p:nvPr>
            <p:ph type="sldNum" sz="quarter" idx="10"/>
          </p:nvPr>
        </p:nvSpPr>
        <p:spPr/>
        <p:txBody>
          <a:bodyPr/>
          <a:lstStyle/>
          <a:p>
            <a:fld id="{D8C90D21-A805-4469-A6CD-993F8C9509B0}" type="slidenum">
              <a:rPr lang="en-US" smtClean="0"/>
              <a:t>16</a:t>
            </a:fld>
            <a:endParaRPr lang="en-US" dirty="0"/>
          </a:p>
        </p:txBody>
      </p:sp>
    </p:spTree>
    <p:extLst>
      <p:ext uri="{BB962C8B-B14F-4D97-AF65-F5344CB8AC3E}">
        <p14:creationId xmlns:p14="http://schemas.microsoft.com/office/powerpoint/2010/main" val="1051719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5226" y="4280836"/>
            <a:ext cx="4684074" cy="4056416"/>
          </a:xfrm>
        </p:spPr>
        <p:txBody>
          <a:bodyPr/>
          <a:lstStyle/>
          <a:p>
            <a:pPr algn="just"/>
            <a:r>
              <a:rPr lang="en-US" dirty="0"/>
              <a:t>Recall that the basic circuit of an “isolated-motor” (fixed “shop” Voltage) has motor terminal Voltage working against the permanent-magnet motor-generator EMF to drive current through the two active phases of the machine. This log-log plot shows the trend of UAV-sized brushless outrunner motor two-phase resistance versus sustained motor shaft power (distinguishing shaft power from electrical power with a subscript). For this motor architecture, our extrapolation to sailplane scale gives a two-phase-series motor resistance (R</a:t>
            </a:r>
            <a:r>
              <a:rPr lang="en-US" baseline="-25000" dirty="0"/>
              <a:t>m</a:t>
            </a:r>
            <a:r>
              <a:rPr lang="en-US" dirty="0"/>
              <a:t>) on the order of 10 milliOhms.</a:t>
            </a:r>
          </a:p>
        </p:txBody>
      </p:sp>
      <p:sp>
        <p:nvSpPr>
          <p:cNvPr id="4" name="Slide Number Placeholder 3"/>
          <p:cNvSpPr>
            <a:spLocks noGrp="1"/>
          </p:cNvSpPr>
          <p:nvPr>
            <p:ph type="sldNum" sz="quarter" idx="10"/>
          </p:nvPr>
        </p:nvSpPr>
        <p:spPr/>
        <p:txBody>
          <a:bodyPr/>
          <a:lstStyle/>
          <a:p>
            <a:fld id="{D8C90D21-A805-4469-A6CD-993F8C9509B0}" type="slidenum">
              <a:rPr lang="en-US" smtClean="0"/>
              <a:t>17</a:t>
            </a:fld>
            <a:endParaRPr lang="en-US" dirty="0"/>
          </a:p>
        </p:txBody>
      </p:sp>
    </p:spTree>
    <p:extLst>
      <p:ext uri="{BB962C8B-B14F-4D97-AF65-F5344CB8AC3E}">
        <p14:creationId xmlns:p14="http://schemas.microsoft.com/office/powerpoint/2010/main" val="3868292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5226" y="4280836"/>
            <a:ext cx="4730741" cy="4056416"/>
          </a:xfrm>
        </p:spPr>
        <p:txBody>
          <a:bodyPr/>
          <a:lstStyle/>
          <a:p>
            <a:pPr algn="just"/>
            <a:r>
              <a:rPr lang="en-US" dirty="0"/>
              <a:t>Here we show the trend of motor voltage constant (K</a:t>
            </a:r>
            <a:r>
              <a:rPr lang="en-US" baseline="-25000" dirty="0"/>
              <a:t>v</a:t>
            </a:r>
            <a:r>
              <a:rPr lang="en-US" dirty="0"/>
              <a:t>) versus shaft power. The data has been grouped by a characteristic dimension represented by the square root of the product of motor cylinder length (L) and diameter (D). Often the ratio L/D is near unity, whereby this characteristic dimension readily represents the “size” of the motor. </a:t>
            </a:r>
          </a:p>
        </p:txBody>
      </p:sp>
      <p:sp>
        <p:nvSpPr>
          <p:cNvPr id="4" name="Slide Number Placeholder 3"/>
          <p:cNvSpPr>
            <a:spLocks noGrp="1"/>
          </p:cNvSpPr>
          <p:nvPr>
            <p:ph type="sldNum" sz="quarter" idx="10"/>
          </p:nvPr>
        </p:nvSpPr>
        <p:spPr/>
        <p:txBody>
          <a:bodyPr/>
          <a:lstStyle/>
          <a:p>
            <a:fld id="{D8C90D21-A805-4469-A6CD-993F8C9509B0}" type="slidenum">
              <a:rPr lang="en-US" smtClean="0"/>
              <a:t>18</a:t>
            </a:fld>
            <a:endParaRPr lang="en-US" dirty="0"/>
          </a:p>
        </p:txBody>
      </p:sp>
    </p:spTree>
    <p:extLst>
      <p:ext uri="{BB962C8B-B14F-4D97-AF65-F5344CB8AC3E}">
        <p14:creationId xmlns:p14="http://schemas.microsoft.com/office/powerpoint/2010/main" val="230146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5226" y="4280836"/>
            <a:ext cx="4684074" cy="4056416"/>
          </a:xfrm>
        </p:spPr>
        <p:txBody>
          <a:bodyPr/>
          <a:lstStyle/>
          <a:p>
            <a:pPr algn="just"/>
            <a:r>
              <a:rPr lang="en-US" dirty="0"/>
              <a:t>The plot above trends motor RPM with shaft power. A model-scale motor may spin a noisy propeller at 13000 RPM, but a sport-electric aircraft motor might spin at 2500 RPM. Here we note that all of the trends studied exhibit considerable scatter, and such trends are limited to the specific motor architecture represented by this data. Soon to become available are “transverse-flux” motors which, at full scale, may deliver high torque while spinning at only 1000 RPM to drive a quiet eight-blade propeller without the need for a gearbox.</a:t>
            </a:r>
          </a:p>
        </p:txBody>
      </p:sp>
      <p:sp>
        <p:nvSpPr>
          <p:cNvPr id="4" name="Slide Number Placeholder 3"/>
          <p:cNvSpPr>
            <a:spLocks noGrp="1"/>
          </p:cNvSpPr>
          <p:nvPr>
            <p:ph type="sldNum" sz="quarter" idx="10"/>
          </p:nvPr>
        </p:nvSpPr>
        <p:spPr/>
        <p:txBody>
          <a:bodyPr/>
          <a:lstStyle/>
          <a:p>
            <a:fld id="{D8C90D21-A805-4469-A6CD-993F8C9509B0}" type="slidenum">
              <a:rPr lang="en-US" smtClean="0"/>
              <a:t>19</a:t>
            </a:fld>
            <a:endParaRPr lang="en-US" dirty="0"/>
          </a:p>
        </p:txBody>
      </p:sp>
    </p:spTree>
    <p:extLst>
      <p:ext uri="{BB962C8B-B14F-4D97-AF65-F5344CB8AC3E}">
        <p14:creationId xmlns:p14="http://schemas.microsoft.com/office/powerpoint/2010/main" val="105099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181099" y="4193309"/>
            <a:ext cx="4648201" cy="4458322"/>
          </a:xfrm>
        </p:spPr>
        <p:txBody>
          <a:bodyPr/>
          <a:lstStyle/>
          <a:p>
            <a:pPr algn="just"/>
            <a:endParaRPr lang="en-US" sz="1100" dirty="0"/>
          </a:p>
          <a:p>
            <a:pPr algn="just"/>
            <a:r>
              <a:rPr lang="en-US" sz="1100" b="1" i="1" dirty="0"/>
              <a:t>Introduction</a:t>
            </a:r>
          </a:p>
          <a:p>
            <a:pPr algn="just"/>
            <a:r>
              <a:rPr lang="en-US" sz="1100"/>
              <a:t>Along the way in our presentation, we’ll visit with three visionaries. Michael Faraday invented the world’s first electric motor. Herman Glauert, propeller and wing aero guru of the 1930’s, was father of the airborne wind turbine. Paul MacCready, world-first in human-powered flight, originated the </a:t>
            </a:r>
            <a:r>
              <a:rPr lang="en-US" sz="1100" i="1"/>
              <a:t>regenerative-electric flight </a:t>
            </a:r>
            <a:r>
              <a:rPr lang="en-US" sz="1100"/>
              <a:t>concept. We’ll proceed directly to electrical machines, full-power optimization, and efficient electrical-power conditioning, including regeneration. We’ll then couple the electrical power system with one or more high-efficiency aero rotors, introduce regenerative electric flight, review/renew air-vehicle performance, and apply blade and wing sweep to increase flight speed. We’ll then finish up introducing and suggesting an architecture for hybrid-electric flight. </a:t>
            </a:r>
          </a:p>
        </p:txBody>
      </p:sp>
      <p:sp>
        <p:nvSpPr>
          <p:cNvPr id="4" name="Slide Number Placeholder 3"/>
          <p:cNvSpPr>
            <a:spLocks noGrp="1"/>
          </p:cNvSpPr>
          <p:nvPr>
            <p:ph type="sldNum" sz="quarter" idx="10"/>
          </p:nvPr>
        </p:nvSpPr>
        <p:spPr/>
        <p:txBody>
          <a:bodyPr/>
          <a:lstStyle/>
          <a:p>
            <a:fld id="{26AF8901-1B8A-49EC-AA12-DE8B53E60992}" type="slidenum">
              <a:rPr lang="en-US" smtClean="0"/>
              <a:pPr/>
              <a:t>2</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81625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5227" y="4280836"/>
            <a:ext cx="4684073" cy="4056416"/>
          </a:xfrm>
        </p:spPr>
        <p:txBody>
          <a:bodyPr/>
          <a:lstStyle/>
          <a:p>
            <a:pPr algn="just"/>
            <a:r>
              <a:rPr lang="en-US" dirty="0"/>
              <a:t>This trend of brushless outrunner motor weight versus shaft power exhibits considerably less scatter than our other trends. Again, however, different architectures can be expected to diverge from the trend, particularly where it has been extrapolated to full scale.</a:t>
            </a:r>
          </a:p>
        </p:txBody>
      </p:sp>
      <p:sp>
        <p:nvSpPr>
          <p:cNvPr id="4" name="Slide Number Placeholder 3"/>
          <p:cNvSpPr>
            <a:spLocks noGrp="1"/>
          </p:cNvSpPr>
          <p:nvPr>
            <p:ph type="sldNum" sz="quarter" idx="10"/>
          </p:nvPr>
        </p:nvSpPr>
        <p:spPr/>
        <p:txBody>
          <a:bodyPr/>
          <a:lstStyle/>
          <a:p>
            <a:fld id="{D8C90D21-A805-4469-A6CD-993F8C9509B0}" type="slidenum">
              <a:rPr lang="en-US" smtClean="0"/>
              <a:t>20</a:t>
            </a:fld>
            <a:endParaRPr lang="en-US" dirty="0"/>
          </a:p>
        </p:txBody>
      </p:sp>
    </p:spTree>
    <p:extLst>
      <p:ext uri="{BB962C8B-B14F-4D97-AF65-F5344CB8AC3E}">
        <p14:creationId xmlns:p14="http://schemas.microsoft.com/office/powerpoint/2010/main" val="3982541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9132" y="4280836"/>
            <a:ext cx="4694981" cy="4056416"/>
          </a:xfrm>
        </p:spPr>
        <p:txBody>
          <a:bodyPr/>
          <a:lstStyle/>
          <a:p>
            <a:pPr algn="just"/>
            <a:r>
              <a:rPr lang="en-US" sz="1100" dirty="0"/>
              <a:t>Here we show the “pseudo-code” of an EXCEL/VB macro which solves iteratively for optimal battery EMF and motor voltage constant given the number of motors per battery and per-motor shaft power and rotational speed. The predict-correct method works with the non-dimensional speed, torque, and current to solve for the number of battery cells in series, given the user input number of parallel strings. If the motor uses constant-voltage shop power, an infinite battery (</a:t>
            </a:r>
            <a:r>
              <a:rPr lang="en-US" sz="1100" dirty="0" err="1"/>
              <a:t>R</a:t>
            </a:r>
            <a:r>
              <a:rPr lang="en-US" sz="1100" baseline="-25000" dirty="0" err="1"/>
              <a:t>b</a:t>
            </a:r>
            <a:r>
              <a:rPr lang="en-US" sz="1100" dirty="0"/>
              <a:t>=0) is modeled</a:t>
            </a:r>
            <a:r>
              <a:rPr lang="en-US" sz="1100"/>
              <a:t>. </a:t>
            </a:r>
            <a:endParaRPr lang="en-US" sz="1100" dirty="0"/>
          </a:p>
          <a:p>
            <a:pPr algn="just"/>
            <a:endParaRPr lang="en-US" sz="1100" dirty="0"/>
          </a:p>
          <a:p>
            <a:pPr algn="just"/>
            <a:r>
              <a:rPr lang="en-US" sz="1100" dirty="0"/>
              <a:t>System (“either-path” with multiple motors per battery) resistance includes that of the battery, comparable to that of the motor at model-aircraft scale. At full scale, motor resistance becomes relatively small, whereby the solution for optimal </a:t>
            </a:r>
            <a:r>
              <a:rPr lang="en-US" sz="1100" i="1" dirty="0"/>
              <a:t>isolated</a:t>
            </a:r>
            <a:r>
              <a:rPr lang="en-US" sz="1100" dirty="0"/>
              <a:t>-motor conditions will vary considerably from that for the optimal battery-</a:t>
            </a:r>
            <a:r>
              <a:rPr lang="en-US" sz="1100" i="1" dirty="0"/>
              <a:t>integrated</a:t>
            </a:r>
            <a:r>
              <a:rPr lang="en-US" sz="1100" dirty="0"/>
              <a:t> motor or set of parallel motors.</a:t>
            </a:r>
          </a:p>
          <a:p>
            <a:pPr algn="just"/>
            <a:endParaRPr lang="en-US" sz="1100" dirty="0"/>
          </a:p>
          <a:p>
            <a:pPr algn="just"/>
            <a:r>
              <a:rPr lang="en-US" sz="1100" dirty="0"/>
              <a:t>Notice that all dimensional variables have units appended to the variable name. This helps avoid a </a:t>
            </a:r>
            <a:r>
              <a:rPr lang="en-US" sz="1100" i="1" dirty="0"/>
              <a:t>Mars Lander</a:t>
            </a:r>
            <a:r>
              <a:rPr lang="en-US" sz="1100" dirty="0"/>
              <a:t> situation where velocity “V” was handed off as (ft/s) by one orbital-mechanics team to another reasonably assuming (m/s).  Appending units to the variable names significantly expedites code de-bugging and increases the probability of a good “first run” for the calculation.</a:t>
            </a:r>
          </a:p>
          <a:p>
            <a:pPr algn="just"/>
            <a:endParaRPr lang="en-US" sz="1100" dirty="0"/>
          </a:p>
        </p:txBody>
      </p:sp>
      <p:sp>
        <p:nvSpPr>
          <p:cNvPr id="4" name="Slide Number Placeholder 3"/>
          <p:cNvSpPr>
            <a:spLocks noGrp="1"/>
          </p:cNvSpPr>
          <p:nvPr>
            <p:ph type="sldNum" sz="quarter" idx="10"/>
          </p:nvPr>
        </p:nvSpPr>
        <p:spPr/>
        <p:txBody>
          <a:bodyPr/>
          <a:lstStyle/>
          <a:p>
            <a:fld id="{D8C90D21-A805-4469-A6CD-993F8C9509B0}" type="slidenum">
              <a:rPr lang="en-US" smtClean="0"/>
              <a:t>21</a:t>
            </a:fld>
            <a:endParaRPr lang="en-US" dirty="0"/>
          </a:p>
        </p:txBody>
      </p:sp>
    </p:spTree>
    <p:extLst>
      <p:ext uri="{BB962C8B-B14F-4D97-AF65-F5344CB8AC3E}">
        <p14:creationId xmlns:p14="http://schemas.microsoft.com/office/powerpoint/2010/main" val="3212754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AF8901-1B8A-49EC-AA12-DE8B53E60992}" type="slidenum">
              <a:rPr lang="en-US" smtClean="0"/>
              <a:pPr/>
              <a:t>22</a:t>
            </a:fld>
            <a:endParaRPr lang="en-US" dirty="0"/>
          </a:p>
        </p:txBody>
      </p:sp>
      <p:sp>
        <p:nvSpPr>
          <p:cNvPr id="7" name="Slide Image Placeholder 6"/>
          <p:cNvSpPr>
            <a:spLocks noGrp="1" noRot="1" noChangeAspect="1"/>
          </p:cNvSpPr>
          <p:nvPr>
            <p:ph type="sldImg"/>
          </p:nvPr>
        </p:nvSpPr>
        <p:spPr/>
      </p:sp>
      <p:sp>
        <p:nvSpPr>
          <p:cNvPr id="5" name="Notes Placeholder 4">
            <a:extLst>
              <a:ext uri="{FF2B5EF4-FFF2-40B4-BE49-F238E27FC236}">
                <a16:creationId xmlns:a16="http://schemas.microsoft.com/office/drawing/2014/main" id="{6F4C708D-69C0-4C96-B841-89B40489C39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32570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1608" y="4280836"/>
            <a:ext cx="4697692" cy="4056416"/>
          </a:xfrm>
        </p:spPr>
        <p:txBody>
          <a:bodyPr/>
          <a:lstStyle/>
          <a:p>
            <a:pPr algn="just"/>
            <a:r>
              <a:rPr lang="en-US" dirty="0"/>
              <a:t>Up to this point we have focused on optimal performance at full power. We now focus on power conditioning </a:t>
            </a:r>
            <a:r>
              <a:rPr lang="en-US"/>
              <a:t>at cruise, where power is roughly one fifth of that for climb. </a:t>
            </a:r>
            <a:r>
              <a:rPr lang="en-US" dirty="0"/>
              <a:t>At full power, commutation is a relatively low-frequency switching which matches phase operation to rotor position. With model aircraft and UAVs, a typical-contemporary electronic speed control (ESC) “chops” the commutation waveform to reduce power for cruise</a:t>
            </a:r>
            <a:r>
              <a:rPr lang="en-US"/>
              <a:t>. Chopping </a:t>
            </a:r>
            <a:r>
              <a:rPr lang="en-US" dirty="0"/>
              <a:t>of the main current entails relatively high-frequency PWM superimposed on the commutation square wave as shown. </a:t>
            </a:r>
          </a:p>
          <a:p>
            <a:pPr algn="just"/>
            <a:endParaRPr lang="en-US" dirty="0"/>
          </a:p>
          <a:p>
            <a:pPr algn="just"/>
            <a:r>
              <a:rPr lang="en-US" dirty="0"/>
              <a:t>ESC losses associated with PWM are set by the product of switching cycle energy loss and switching frequency. Such loss is largely unaffected by duty cycle (the fraction of “on” time during PWM), and may be roughly 3% at cruise. But ESC chopping loss is quite small in comparison to another loss imposed by main-current PWM, that of persistence of motor parasitic losses during the “off” portion of each PWM cycle. This is a classic </a:t>
            </a:r>
            <a:r>
              <a:rPr lang="en-US" i="1" dirty="0"/>
              <a:t>systems engineering </a:t>
            </a:r>
            <a:r>
              <a:rPr lang="en-US" dirty="0"/>
              <a:t>case where two high-efficiency components (ESC &amp; motor) often operate together with unsatisfactory system efficiency, as quantified next.</a:t>
            </a:r>
          </a:p>
        </p:txBody>
      </p:sp>
      <p:sp>
        <p:nvSpPr>
          <p:cNvPr id="4" name="Slide Number Placeholder 3"/>
          <p:cNvSpPr>
            <a:spLocks noGrp="1"/>
          </p:cNvSpPr>
          <p:nvPr>
            <p:ph type="sldNum" sz="quarter" idx="10"/>
          </p:nvPr>
        </p:nvSpPr>
        <p:spPr/>
        <p:txBody>
          <a:bodyPr/>
          <a:lstStyle/>
          <a:p>
            <a:fld id="{26AF8901-1B8A-49EC-AA12-DE8B53E60992}" type="slidenum">
              <a:rPr lang="en-US" smtClean="0"/>
              <a:pPr/>
              <a:t>23</a:t>
            </a:fld>
            <a:endParaRPr lang="en-US" dirty="0"/>
          </a:p>
        </p:txBody>
      </p:sp>
    </p:spTree>
    <p:extLst>
      <p:ext uri="{BB962C8B-B14F-4D97-AF65-F5344CB8AC3E}">
        <p14:creationId xmlns:p14="http://schemas.microsoft.com/office/powerpoint/2010/main" val="2907284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1589" y="4280836"/>
            <a:ext cx="4687711" cy="4056416"/>
          </a:xfrm>
        </p:spPr>
        <p:txBody>
          <a:bodyPr/>
          <a:lstStyle/>
          <a:p>
            <a:pPr algn="just"/>
            <a:r>
              <a:rPr lang="en-US" sz="1100" dirty="0"/>
              <a:t>Whether we are interested in a ground electric vehicle or electric aircraft, the power for cruise is a fraction of full power. A car might consume 100 kW climbing a mountain highway at 100 km/hr, but it needs only about 20 kW to cruise at the same speed on level ground. Whereas an EV may keep the same speed, reducing torque 80% for cruise, an electric aircraft reduces both speed and torque. </a:t>
            </a:r>
          </a:p>
          <a:p>
            <a:pPr algn="just"/>
            <a:endParaRPr lang="en-US" sz="1100" dirty="0"/>
          </a:p>
          <a:p>
            <a:pPr algn="just"/>
            <a:r>
              <a:rPr lang="en-US" sz="1100" dirty="0"/>
              <a:t>Here we plot versus speed the efficiency and torque, showing the match of motor and load at full power. In this example, when we now reduce the speed for cruise, the motor’s available torque is about seven times that required for cruise. Recall that for a P-M machine, torque is proportional to current. Thus, if we use pulse-width modulation (PWM) to “chop” the main current, the PWM duty cycle will be about 15% to match motor and load at cruise. </a:t>
            </a:r>
          </a:p>
          <a:p>
            <a:pPr algn="just"/>
            <a:endParaRPr lang="en-US" sz="1100" dirty="0"/>
          </a:p>
          <a:p>
            <a:pPr algn="just"/>
            <a:r>
              <a:rPr lang="en-US" sz="1100" dirty="0"/>
              <a:t>Notice also that the efficiency of the motor at the reduced RPM is only 58%, and that is only </a:t>
            </a:r>
            <a:r>
              <a:rPr lang="en-US" sz="1100" i="1" dirty="0"/>
              <a:t>when energized</a:t>
            </a:r>
            <a:r>
              <a:rPr lang="en-US" sz="1100" dirty="0"/>
              <a:t>. De-energized between power pulses for the larger fraction of the PWM cycle, the motor continues to sustain windage, bearing, and magnetic losses, thus doing “negative work” on the system.  </a:t>
            </a:r>
          </a:p>
        </p:txBody>
      </p:sp>
      <p:sp>
        <p:nvSpPr>
          <p:cNvPr id="4" name="Slide Number Placeholder 3"/>
          <p:cNvSpPr>
            <a:spLocks noGrp="1"/>
          </p:cNvSpPr>
          <p:nvPr>
            <p:ph type="sldNum" sz="quarter" idx="10"/>
          </p:nvPr>
        </p:nvSpPr>
        <p:spPr/>
        <p:txBody>
          <a:bodyPr/>
          <a:lstStyle/>
          <a:p>
            <a:fld id="{D8C90D21-A805-4469-A6CD-993F8C9509B0}" type="slidenum">
              <a:rPr lang="en-US" smtClean="0"/>
              <a:t>24</a:t>
            </a:fld>
            <a:endParaRPr lang="en-US" dirty="0"/>
          </a:p>
        </p:txBody>
      </p:sp>
    </p:spTree>
    <p:extLst>
      <p:ext uri="{BB962C8B-B14F-4D97-AF65-F5344CB8AC3E}">
        <p14:creationId xmlns:p14="http://schemas.microsoft.com/office/powerpoint/2010/main" val="3179693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8C90D21-A805-4469-A6CD-993F8C9509B0}" type="slidenum">
              <a:rPr lang="en-US" smtClean="0"/>
              <a:t>25</a:t>
            </a:fld>
            <a:endParaRPr lang="en-US" dirty="0"/>
          </a:p>
        </p:txBody>
      </p:sp>
      <p:sp>
        <p:nvSpPr>
          <p:cNvPr id="5" name="Notes Placeholder 4"/>
          <p:cNvSpPr txBox="1">
            <a:spLocks noGrp="1"/>
          </p:cNvSpPr>
          <p:nvPr>
            <p:ph type="body" idx="1"/>
          </p:nvPr>
        </p:nvSpPr>
        <p:spPr>
          <a:xfrm>
            <a:off x="1139193" y="4206072"/>
            <a:ext cx="4690107" cy="3657600"/>
          </a:xfrm>
          <a:prstGeom prst="rect">
            <a:avLst/>
          </a:prstGeom>
          <a:noFill/>
          <a:effectLst/>
        </p:spPr>
        <p:txBody>
          <a:bodyPr wrap="square" rtlCol="0">
            <a:noAutofit/>
          </a:bodyPr>
          <a:lstStyle/>
          <a:p>
            <a:pPr algn="just"/>
            <a:r>
              <a:rPr lang="en-US" dirty="0"/>
              <a:t>Here we compare our approximate model of PWM efficiency to test data taken by Dr. Lundström. Although the theory departs from the data at ultra-low duty cycle, the fact remains that PWM losses, including chopping, approach 50% at cruise duty cycle. This “PWM efficiency” becomes a factor on the energized-motor efficiency of 58% at cruise in the previous slide. Thus as we mentioned earlier herein, a model aircraft or UAV incorporating a typical-contemporary ESC can double its range or endurance by never “throttling back,” instead alternately climbing at full power and then gliding, power off, with a “zig-zag” flight path.</a:t>
            </a:r>
          </a:p>
          <a:p>
            <a:pPr algn="just"/>
            <a:endParaRPr lang="en-US" dirty="0"/>
          </a:p>
          <a:p>
            <a:pPr algn="just"/>
            <a:r>
              <a:rPr lang="en-US" dirty="0"/>
              <a:t>It would appear that this phenomenon was well known to Toyota in the 1990’s, and this led them to reject </a:t>
            </a:r>
            <a:r>
              <a:rPr lang="en-US" i="1" dirty="0"/>
              <a:t>main-current</a:t>
            </a:r>
            <a:r>
              <a:rPr lang="en-US" dirty="0"/>
              <a:t> PWM in favor of “DC-DC converter” technology for their Toyota Prius. In a DC-DC converter, PWM finds a happy home, indeed proving essential, by operating on an </a:t>
            </a:r>
            <a:r>
              <a:rPr lang="en-US" i="1" dirty="0"/>
              <a:t>auxiliary current </a:t>
            </a:r>
            <a:r>
              <a:rPr lang="en-US" dirty="0"/>
              <a:t>at a transistor gate to control converter voltage “boost or buck” (gain). This we discuss next. </a:t>
            </a:r>
          </a:p>
          <a:p>
            <a:pPr algn="just"/>
            <a:endParaRPr lang="en-US" dirty="0"/>
          </a:p>
        </p:txBody>
      </p:sp>
    </p:spTree>
    <p:extLst>
      <p:ext uri="{BB962C8B-B14F-4D97-AF65-F5344CB8AC3E}">
        <p14:creationId xmlns:p14="http://schemas.microsoft.com/office/powerpoint/2010/main" val="2302954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1100" y="4415157"/>
            <a:ext cx="4648200" cy="4183698"/>
          </a:xfrm>
        </p:spPr>
        <p:txBody>
          <a:bodyPr/>
          <a:lstStyle/>
          <a:p>
            <a:r>
              <a:rPr lang="en-US" dirty="0"/>
              <a:t>Having optimized our system at full power, and recalling that the power for cruise is only a fraction thereof, we now efficiently “throttle down” for cruise by reducing the </a:t>
            </a:r>
            <a:r>
              <a:rPr lang="en-US" i="1" dirty="0"/>
              <a:t>apparent EMF</a:t>
            </a:r>
            <a:r>
              <a:rPr lang="en-US" dirty="0"/>
              <a:t> of the battery. Here, motor terminal voltage (V</a:t>
            </a:r>
            <a:r>
              <a:rPr lang="en-US" baseline="-25000" dirty="0"/>
              <a:t>M</a:t>
            </a:r>
            <a:r>
              <a:rPr lang="en-US" dirty="0"/>
              <a:t>) is optimally reduced by an amount which retains the optimal non-dimensional speed (</a:t>
            </a:r>
            <a:r>
              <a:rPr lang="en-US" dirty="0">
                <a:latin typeface="Symbol" panose="05050102010706020507" pitchFamily="18" charset="2"/>
              </a:rPr>
              <a:t>n </a:t>
            </a:r>
            <a:r>
              <a:rPr lang="en-US" dirty="0">
                <a:sym typeface="Symbol" panose="05050102010706020507" pitchFamily="18" charset="2"/>
              </a:rPr>
              <a:t></a:t>
            </a:r>
            <a:r>
              <a:rPr lang="en-US" dirty="0"/>
              <a:t> k</a:t>
            </a:r>
            <a:r>
              <a:rPr lang="en-US" dirty="0">
                <a:latin typeface="Symbol" panose="05050102010706020507" pitchFamily="18" charset="2"/>
              </a:rPr>
              <a:t>w</a:t>
            </a:r>
            <a:r>
              <a:rPr lang="en-US" dirty="0"/>
              <a:t>/</a:t>
            </a:r>
            <a:r>
              <a:rPr lang="en-US" dirty="0" err="1"/>
              <a:t>v</a:t>
            </a:r>
            <a:r>
              <a:rPr lang="en-US" baseline="-25000" dirty="0" err="1"/>
              <a:t>M</a:t>
            </a:r>
            <a:r>
              <a:rPr lang="en-US" dirty="0"/>
              <a:t>~ 0.9). Such voltage reduction is provided by a DC-DC </a:t>
            </a:r>
            <a:r>
              <a:rPr lang="en-US" i="1" dirty="0"/>
              <a:t>buck converter</a:t>
            </a:r>
            <a:r>
              <a:rPr lang="en-US" dirty="0"/>
              <a:t>, where the duty cycle (</a:t>
            </a:r>
            <a:r>
              <a:rPr lang="en-US" dirty="0">
                <a:latin typeface="Symbol" panose="05050102010706020507" pitchFamily="18" charset="2"/>
              </a:rPr>
              <a:t>d</a:t>
            </a:r>
            <a:r>
              <a:rPr lang="en-US" dirty="0"/>
              <a:t>) of PWM applied at the transistor gate equates to the voltage “buck” (</a:t>
            </a:r>
            <a:r>
              <a:rPr lang="en-US" dirty="0">
                <a:latin typeface="Symbol" panose="05050102010706020507" pitchFamily="18" charset="2"/>
              </a:rPr>
              <a:t>b </a:t>
            </a:r>
            <a:r>
              <a:rPr lang="en-US" dirty="0">
                <a:sym typeface="Symbol" panose="05050102010706020507" pitchFamily="18" charset="2"/>
              </a:rPr>
              <a:t> </a:t>
            </a:r>
            <a:r>
              <a:rPr lang="en-US" dirty="0" err="1">
                <a:sym typeface="Symbol" panose="05050102010706020507" pitchFamily="18" charset="2"/>
              </a:rPr>
              <a:t>v</a:t>
            </a:r>
            <a:r>
              <a:rPr lang="en-US" baseline="-25000" dirty="0" err="1"/>
              <a:t>M</a:t>
            </a:r>
            <a:r>
              <a:rPr lang="en-US" dirty="0"/>
              <a:t>/</a:t>
            </a:r>
            <a:r>
              <a:rPr lang="en-US" dirty="0" err="1">
                <a:latin typeface="Symbol" panose="05050102010706020507" pitchFamily="18" charset="2"/>
              </a:rPr>
              <a:t>e</a:t>
            </a:r>
            <a:r>
              <a:rPr lang="en-US" baseline="-25000" dirty="0" err="1"/>
              <a:t>B</a:t>
            </a:r>
            <a:r>
              <a:rPr lang="en-US" dirty="0"/>
              <a:t>). And, since we previously showed that we should </a:t>
            </a:r>
            <a:r>
              <a:rPr lang="en-US" i="1" dirty="0"/>
              <a:t>not</a:t>
            </a:r>
            <a:r>
              <a:rPr lang="en-US" dirty="0"/>
              <a:t> cycle the main current on/off, the capacitor (c</a:t>
            </a:r>
            <a:r>
              <a:rPr lang="en-US" baseline="-25000" dirty="0"/>
              <a:t>1</a:t>
            </a:r>
            <a:r>
              <a:rPr lang="en-US" dirty="0"/>
              <a:t>) serves as a cyclic reservoir of charge thereof. Given the high frequency of PWM, the converter adds only minor ripple to the main current. Neglecting losses, output current is doubled if output voltage is halved. Such discontinuity may raise an eyebrow among those of us regularly applying continuity of </a:t>
            </a:r>
            <a:r>
              <a:rPr lang="en-US" i="1" dirty="0"/>
              <a:t>fluid</a:t>
            </a:r>
            <a:r>
              <a:rPr lang="en-US" dirty="0"/>
              <a:t> flow.</a:t>
            </a:r>
          </a:p>
          <a:p>
            <a:endParaRPr lang="en-US" dirty="0"/>
          </a:p>
          <a:p>
            <a:r>
              <a:rPr lang="en-US" dirty="0"/>
              <a:t>Now turning to regeneration, where due to relatively-low rotational speed the generator EMF is well below that of the battery, we must “boost” the </a:t>
            </a:r>
            <a:r>
              <a:rPr lang="en-US" i="1" dirty="0"/>
              <a:t>apparent EMF </a:t>
            </a:r>
            <a:r>
              <a:rPr lang="en-US" dirty="0"/>
              <a:t>of the generator to exceed the battery EMF and drive current into the battery. Here, the counterpart to the buck converter is the </a:t>
            </a:r>
            <a:r>
              <a:rPr lang="en-US" i="1" dirty="0"/>
              <a:t>boost converter</a:t>
            </a:r>
            <a:r>
              <a:rPr lang="en-US" dirty="0"/>
              <a:t>, for which the voltage boost is given by 1/(1-</a:t>
            </a:r>
            <a:r>
              <a:rPr lang="en-US" dirty="0">
                <a:latin typeface="Symbol" panose="05050102010706020507" pitchFamily="18" charset="2"/>
              </a:rPr>
              <a:t>d</a:t>
            </a:r>
            <a:r>
              <a:rPr lang="en-US" dirty="0"/>
              <a:t>). Again, the device adds only minor ripple to the main current.</a:t>
            </a:r>
          </a:p>
        </p:txBody>
      </p:sp>
      <p:sp>
        <p:nvSpPr>
          <p:cNvPr id="4" name="Slide Number Placeholder 3"/>
          <p:cNvSpPr>
            <a:spLocks noGrp="1"/>
          </p:cNvSpPr>
          <p:nvPr>
            <p:ph type="sldNum" sz="quarter" idx="5"/>
          </p:nvPr>
        </p:nvSpPr>
        <p:spPr/>
        <p:txBody>
          <a:bodyPr/>
          <a:lstStyle/>
          <a:p>
            <a:fld id="{D8C90D21-A805-4469-A6CD-993F8C9509B0}" type="slidenum">
              <a:rPr lang="en-US" smtClean="0"/>
              <a:t>26</a:t>
            </a:fld>
            <a:endParaRPr lang="en-US" dirty="0"/>
          </a:p>
        </p:txBody>
      </p:sp>
    </p:spTree>
    <p:extLst>
      <p:ext uri="{BB962C8B-B14F-4D97-AF65-F5344CB8AC3E}">
        <p14:creationId xmlns:p14="http://schemas.microsoft.com/office/powerpoint/2010/main" val="3343468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1590" y="4280836"/>
            <a:ext cx="4687710" cy="4056416"/>
          </a:xfrm>
        </p:spPr>
        <p:txBody>
          <a:bodyPr/>
          <a:lstStyle/>
          <a:p>
            <a:pPr algn="just"/>
            <a:r>
              <a:rPr lang="en-US" dirty="0"/>
              <a:t>We now insert the DC-DC converter into our electric-flight system with the purpose of efficient power conditioning in cruise or regeneration.  First, the converter is assumed bypassed or otherwise ignored at full power, and otherwise operated to boost or buck motor-generator terminal voltage. Moving up along each side of the circuit above to assess the two terminal Voltages of the DC-DC converter, we solve for the converter Voltage ratio, designated (</a:t>
            </a:r>
            <a:r>
              <a:rPr lang="en-US" dirty="0">
                <a:latin typeface="Symbol" panose="05050102010706020507" pitchFamily="18" charset="2"/>
              </a:rPr>
              <a:t>b</a:t>
            </a:r>
            <a:r>
              <a:rPr lang="en-US" dirty="0"/>
              <a:t>), in terms of the cruise shaft power and earlier-solved, full-power battery EMF &amp; motor voltage constant. We define a DC-DC converter “actual” (</a:t>
            </a:r>
            <a:r>
              <a:rPr lang="en-US" dirty="0" err="1">
                <a:latin typeface="Symbol" panose="05050102010706020507" pitchFamily="18" charset="2"/>
              </a:rPr>
              <a:t>a</a:t>
            </a:r>
            <a:r>
              <a:rPr lang="en-US" baseline="-25000" dirty="0" err="1"/>
              <a:t>DC</a:t>
            </a:r>
            <a:r>
              <a:rPr lang="en-US" dirty="0"/>
              <a:t>) factor on battery current to account for the small (3%) power loss of the converter. </a:t>
            </a:r>
          </a:p>
          <a:p>
            <a:pPr algn="just"/>
            <a:endParaRPr lang="en-US" dirty="0"/>
          </a:p>
          <a:p>
            <a:pPr algn="just"/>
            <a:r>
              <a:rPr lang="en-US" dirty="0"/>
              <a:t>Recalling that with regeneration both current and torque are negative, experimenting with the hypothesis that the formula above can also solve for regeneration conditions leads to a sign change for the root of the quadratic-equation characterizing the circuit. </a:t>
            </a:r>
          </a:p>
          <a:p>
            <a:pPr algn="just"/>
            <a:endParaRPr lang="en-US" dirty="0"/>
          </a:p>
          <a:p>
            <a:pPr algn="just"/>
            <a:r>
              <a:rPr lang="en-US" dirty="0"/>
              <a:t>We next apply all of the methods herein to (1) optimize the system of a sport-electric flyer at full power, (2) buck the battery</a:t>
            </a:r>
            <a:r>
              <a:rPr lang="en-US" i="1" dirty="0"/>
              <a:t> apparent EMF </a:t>
            </a:r>
            <a:r>
              <a:rPr lang="en-US" dirty="0"/>
              <a:t>at cruise, and (3) boost the motor-generator </a:t>
            </a:r>
            <a:r>
              <a:rPr lang="en-US" i="1" dirty="0"/>
              <a:t>apparent EMF </a:t>
            </a:r>
            <a:r>
              <a:rPr lang="en-US" dirty="0"/>
              <a:t>for regeneration. This is outlined in the </a:t>
            </a:r>
            <a:r>
              <a:rPr lang="en-US"/>
              <a:t>next chart.</a:t>
            </a:r>
            <a:endParaRPr lang="en-US" dirty="0"/>
          </a:p>
          <a:p>
            <a:pPr algn="just"/>
            <a:endParaRPr lang="en-US" dirty="0"/>
          </a:p>
        </p:txBody>
      </p:sp>
      <p:sp>
        <p:nvSpPr>
          <p:cNvPr id="4" name="Slide Number Placeholder 3"/>
          <p:cNvSpPr>
            <a:spLocks noGrp="1"/>
          </p:cNvSpPr>
          <p:nvPr>
            <p:ph type="sldNum" sz="quarter" idx="10"/>
          </p:nvPr>
        </p:nvSpPr>
        <p:spPr/>
        <p:txBody>
          <a:bodyPr/>
          <a:lstStyle/>
          <a:p>
            <a:fld id="{D8C90D21-A805-4469-A6CD-993F8C9509B0}" type="slidenum">
              <a:rPr lang="en-US" smtClean="0"/>
              <a:t>27</a:t>
            </a:fld>
            <a:endParaRPr lang="en-US" dirty="0"/>
          </a:p>
        </p:txBody>
      </p:sp>
    </p:spTree>
    <p:extLst>
      <p:ext uri="{BB962C8B-B14F-4D97-AF65-F5344CB8AC3E}">
        <p14:creationId xmlns:p14="http://schemas.microsoft.com/office/powerpoint/2010/main" val="2660970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1590" y="4280836"/>
            <a:ext cx="4687710" cy="4056416"/>
          </a:xfrm>
        </p:spPr>
        <p:txBody>
          <a:bodyPr/>
          <a:lstStyle/>
          <a:p>
            <a:pPr algn="just"/>
            <a:r>
              <a:rPr lang="en-US" dirty="0"/>
              <a:t>Here we show the results of our EXCEL application of the theory to </a:t>
            </a:r>
            <a:r>
              <a:rPr lang="en-US" i="1" dirty="0"/>
              <a:t>Coulomb Keeper</a:t>
            </a:r>
            <a:r>
              <a:rPr lang="en-US" dirty="0"/>
              <a:t>, extended after full-power optimization to add DC-DC conversion for efficient power conditioning at both cruise and regen. Since our model approximates a fixed torque loss, motoring or generating efficiencies for cruise or regen are somewhat reduced since the fixed torque loss represents a larger fraction of the shaft torque. However, battery efficiencies thereof are increased at reduced battery current. With the aid of DC-DC conversion at all power levels below full power (climb), </a:t>
            </a:r>
            <a:r>
              <a:rPr lang="en-US" i="1" dirty="0"/>
              <a:t>electrical power </a:t>
            </a:r>
            <a:r>
              <a:rPr lang="en-US" dirty="0"/>
              <a:t>efficiency is held between acceptable and good (71-86%). </a:t>
            </a:r>
            <a:r>
              <a:rPr lang="en-US" i="1" dirty="0"/>
              <a:t>System efficiency </a:t>
            </a:r>
            <a:r>
              <a:rPr lang="en-US"/>
              <a:t>(52-64%) </a:t>
            </a:r>
            <a:r>
              <a:rPr lang="en-US" dirty="0"/>
              <a:t>then includes the losses of the </a:t>
            </a:r>
            <a:r>
              <a:rPr lang="en-US" err="1"/>
              <a:t>windprop</a:t>
            </a:r>
            <a:r>
              <a:rPr lang="en-US"/>
              <a:t>. We now turn to propeller and airborne wind turbine aerodynamics which represent “half” of our electric-flight system. </a:t>
            </a:r>
            <a:endParaRPr lang="en-US" dirty="0"/>
          </a:p>
          <a:p>
            <a:pPr algn="just"/>
            <a:endParaRPr lang="en-US" dirty="0"/>
          </a:p>
        </p:txBody>
      </p:sp>
      <p:sp>
        <p:nvSpPr>
          <p:cNvPr id="4" name="Slide Number Placeholder 3"/>
          <p:cNvSpPr>
            <a:spLocks noGrp="1"/>
          </p:cNvSpPr>
          <p:nvPr>
            <p:ph type="sldNum" sz="quarter" idx="10"/>
          </p:nvPr>
        </p:nvSpPr>
        <p:spPr/>
        <p:txBody>
          <a:bodyPr/>
          <a:lstStyle/>
          <a:p>
            <a:fld id="{D8C90D21-A805-4469-A6CD-993F8C9509B0}" type="slidenum">
              <a:rPr lang="en-US" smtClean="0"/>
              <a:t>28</a:t>
            </a:fld>
            <a:endParaRPr lang="en-US" dirty="0"/>
          </a:p>
        </p:txBody>
      </p:sp>
    </p:spTree>
    <p:extLst>
      <p:ext uri="{BB962C8B-B14F-4D97-AF65-F5344CB8AC3E}">
        <p14:creationId xmlns:p14="http://schemas.microsoft.com/office/powerpoint/2010/main" val="1250581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AF8901-1B8A-49EC-AA12-DE8B53E60992}" type="slidenum">
              <a:rPr lang="en-US" smtClean="0"/>
              <a:pPr/>
              <a:t>29</a:t>
            </a:fld>
            <a:endParaRPr lang="en-US" dirty="0"/>
          </a:p>
        </p:txBody>
      </p:sp>
      <p:sp>
        <p:nvSpPr>
          <p:cNvPr id="7" name="Slide Image Placeholder 6"/>
          <p:cNvSpPr>
            <a:spLocks noGrp="1" noRot="1" noChangeAspect="1"/>
          </p:cNvSpPr>
          <p:nvPr>
            <p:ph type="sldImg"/>
          </p:nvPr>
        </p:nvSpPr>
        <p:spPr/>
      </p:sp>
      <p:sp>
        <p:nvSpPr>
          <p:cNvPr id="5" name="Notes Placeholder 4">
            <a:extLst>
              <a:ext uri="{FF2B5EF4-FFF2-40B4-BE49-F238E27FC236}">
                <a16:creationId xmlns:a16="http://schemas.microsoft.com/office/drawing/2014/main" id="{2DA2F2C6-F258-4FD9-8479-06C0ED198AA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44624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AF8901-1B8A-49EC-AA12-DE8B53E60992}" type="slidenum">
              <a:rPr lang="en-US" smtClean="0"/>
              <a:pPr/>
              <a:t>3</a:t>
            </a:fld>
            <a:endParaRPr lang="en-US" dirty="0"/>
          </a:p>
        </p:txBody>
      </p:sp>
      <p:sp>
        <p:nvSpPr>
          <p:cNvPr id="7" name="Slide Image Placeholder 6"/>
          <p:cNvSpPr>
            <a:spLocks noGrp="1" noRot="1" noChangeAspect="1"/>
          </p:cNvSpPr>
          <p:nvPr>
            <p:ph type="sldImg"/>
          </p:nvPr>
        </p:nvSpPr>
        <p:spPr/>
      </p:sp>
      <p:sp>
        <p:nvSpPr>
          <p:cNvPr id="5" name="Notes Placeholder 4">
            <a:extLst>
              <a:ext uri="{FF2B5EF4-FFF2-40B4-BE49-F238E27FC236}">
                <a16:creationId xmlns:a16="http://schemas.microsoft.com/office/drawing/2014/main" id="{A198AED4-AF81-4C4A-B848-3621752E012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28558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78673" y="4415157"/>
            <a:ext cx="4660760" cy="4183697"/>
          </a:xfrm>
        </p:spPr>
        <p:txBody>
          <a:bodyPr/>
          <a:lstStyle/>
          <a:p>
            <a:pPr algn="just"/>
            <a:r>
              <a:rPr lang="en-US" sz="1100" dirty="0"/>
              <a:t>Hermann Glauert, a brilliant British aerodynamicist, was the guru of propeller and helicopter aerodynamic theory in the 1930’s. Also expert in wing aerodynamics, he solved the thin-airfoil problem, calculated the lift distribution of any </a:t>
            </a:r>
            <a:r>
              <a:rPr lang="en-US" sz="1100" dirty="0" err="1"/>
              <a:t>unswept</a:t>
            </a:r>
            <a:r>
              <a:rPr lang="en-US" sz="1100" dirty="0"/>
              <a:t> wing with arbitrary distribution of chord and twist, and independently conceived what is now called the </a:t>
            </a:r>
            <a:r>
              <a:rPr lang="en-US" sz="1100" i="1" dirty="0"/>
              <a:t>Prandtl-Glauert Rule </a:t>
            </a:r>
            <a:r>
              <a:rPr lang="en-US" sz="1100" dirty="0"/>
              <a:t>for transonic flow. In his classic 1926 text, he introduced an interesting ridge-lift analysis applicable to our “regen</a:t>
            </a:r>
            <a:r>
              <a:rPr lang="en-US" sz="1100"/>
              <a:t>” which is described </a:t>
            </a:r>
            <a:r>
              <a:rPr lang="en-US" sz="1100" dirty="0"/>
              <a:t>later herein. </a:t>
            </a:r>
            <a:r>
              <a:rPr lang="en-US" sz="1100" dirty="0" err="1"/>
              <a:t>Glauert</a:t>
            </a:r>
            <a:r>
              <a:rPr lang="en-US" sz="1100" dirty="0"/>
              <a:t> also pioneered the theory of the airborne wind turbine. </a:t>
            </a:r>
          </a:p>
          <a:p>
            <a:pPr algn="just"/>
            <a:endParaRPr lang="en-US" sz="1100"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30</a:t>
            </a:fld>
            <a:endParaRPr lang="en-US" dirty="0"/>
          </a:p>
        </p:txBody>
      </p:sp>
    </p:spTree>
    <p:extLst>
      <p:ext uri="{BB962C8B-B14F-4D97-AF65-F5344CB8AC3E}">
        <p14:creationId xmlns:p14="http://schemas.microsoft.com/office/powerpoint/2010/main" val="3210491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1915" y="4421189"/>
            <a:ext cx="4693822" cy="4189412"/>
          </a:xfrm>
        </p:spPr>
        <p:txBody>
          <a:bodyPr/>
          <a:lstStyle/>
          <a:p>
            <a:pPr algn="just"/>
            <a:r>
              <a:rPr lang="en-US" dirty="0"/>
              <a:t>Here we show the velocity diagram and outline the problem to be solved by Glauert’s blade-element method. The velocity diagram, working exclusively with non-dimensional parameters, shows the profile velocity (Vp) and effective relative wind (W), including induced velocities. Also shown are the effective relative wind angle (</a:t>
            </a:r>
            <a:r>
              <a:rPr lang="en-US" dirty="0">
                <a:latin typeface="Symbol" panose="05050102010706020507" pitchFamily="18" charset="2"/>
              </a:rPr>
              <a:t>f)</a:t>
            </a:r>
            <a:r>
              <a:rPr lang="en-US" dirty="0"/>
              <a:t>, blade angle of attack (</a:t>
            </a:r>
            <a:r>
              <a:rPr lang="en-US" dirty="0">
                <a:latin typeface="Symbol" panose="05050102010706020507" pitchFamily="18" charset="2"/>
              </a:rPr>
              <a:t>a</a:t>
            </a:r>
            <a:r>
              <a:rPr lang="en-US" dirty="0"/>
              <a:t>), airfoil zero-lift angle (</a:t>
            </a:r>
            <a:r>
              <a:rPr lang="en-US" dirty="0">
                <a:latin typeface="Symbol" panose="05050102010706020507" pitchFamily="18" charset="2"/>
              </a:rPr>
              <a:t>z</a:t>
            </a:r>
            <a:r>
              <a:rPr lang="en-US" dirty="0"/>
              <a:t>) above the chord line, and lift and drag coefficients.</a:t>
            </a:r>
          </a:p>
          <a:p>
            <a:pPr algn="just"/>
            <a:endParaRPr lang="en-US" dirty="0"/>
          </a:p>
          <a:p>
            <a:pPr algn="just"/>
            <a:r>
              <a:rPr lang="en-US" dirty="0"/>
              <a:t>The eight parameters in the diagram have mutual effects. In particular, we highlight the core of Glauert’s method, represented by the dependence of induced axial velocity on thrust loading, and the dependence of induced circumferential velocity on the torque loading.  </a:t>
            </a:r>
          </a:p>
        </p:txBody>
      </p:sp>
      <p:sp>
        <p:nvSpPr>
          <p:cNvPr id="4" name="Slide Number Placeholder 3"/>
          <p:cNvSpPr>
            <a:spLocks noGrp="1"/>
          </p:cNvSpPr>
          <p:nvPr>
            <p:ph type="sldNum" sz="quarter" idx="10"/>
          </p:nvPr>
        </p:nvSpPr>
        <p:spPr/>
        <p:txBody>
          <a:bodyPr/>
          <a:lstStyle/>
          <a:p>
            <a:fld id="{26AF8901-1B8A-49EC-AA12-DE8B53E60992}" type="slidenum">
              <a:rPr lang="en-US" smtClean="0"/>
              <a:pPr/>
              <a:t>31</a:t>
            </a:fld>
            <a:endParaRPr lang="en-US" dirty="0"/>
          </a:p>
        </p:txBody>
      </p:sp>
    </p:spTree>
    <p:extLst>
      <p:ext uri="{BB962C8B-B14F-4D97-AF65-F5344CB8AC3E}">
        <p14:creationId xmlns:p14="http://schemas.microsoft.com/office/powerpoint/2010/main" val="1548676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044575" y="4265966"/>
            <a:ext cx="4921250" cy="4183698"/>
          </a:xfrm>
        </p:spPr>
        <p:txBody>
          <a:bodyPr/>
          <a:lstStyle/>
          <a:p>
            <a:r>
              <a:rPr lang="en-US" i="1" dirty="0"/>
              <a:t>Pitch</a:t>
            </a:r>
            <a:r>
              <a:rPr lang="en-US" dirty="0"/>
              <a:t> at a given radial station is the streamwise length, for one rotor revolution, of the helical wake vortex which we imagine traced by a stream of dye emerging from the trailing edge of the blade at that radial position. With low blade pitch, the helical wake remains relatively close to the rotor. With high blade pitch, the helical wake moves quickly downwind. In general, pitch varies with radial station, but if we employ symmetric sections and special twist (r tan </a:t>
            </a:r>
            <a:r>
              <a:rPr lang="en-US" dirty="0">
                <a:latin typeface="Symbol" panose="05050102010706020507" pitchFamily="18" charset="2"/>
              </a:rPr>
              <a:t>b</a:t>
            </a:r>
            <a:r>
              <a:rPr lang="en-US" dirty="0"/>
              <a:t> = </a:t>
            </a:r>
            <a:r>
              <a:rPr lang="en-US" b="1" i="1" dirty="0">
                <a:latin typeface="Bradley Hand ITC" panose="03070402050302030203" pitchFamily="66" charset="0"/>
              </a:rPr>
              <a:t>R</a:t>
            </a:r>
            <a:r>
              <a:rPr lang="en-US" dirty="0"/>
              <a:t> tan </a:t>
            </a:r>
            <a:r>
              <a:rPr lang="en-US" dirty="0" err="1">
                <a:latin typeface="Symbol" panose="05050102010706020507" pitchFamily="18" charset="2"/>
              </a:rPr>
              <a:t>b</a:t>
            </a:r>
            <a:r>
              <a:rPr lang="en-US" baseline="-25000" dirty="0" err="1"/>
              <a:t>tip</a:t>
            </a:r>
            <a:r>
              <a:rPr lang="en-US" dirty="0"/>
              <a:t>) for </a:t>
            </a:r>
            <a:r>
              <a:rPr lang="en-US" i="1" dirty="0"/>
              <a:t>radially-uniform pitch</a:t>
            </a:r>
            <a:r>
              <a:rPr lang="en-US" dirty="0"/>
              <a:t>, then every blade section has zero angle of attack from hub to tip at what we will name the </a:t>
            </a:r>
            <a:r>
              <a:rPr lang="en-US" i="1" dirty="0"/>
              <a:t>pinwheeling</a:t>
            </a:r>
            <a:r>
              <a:rPr lang="en-US" dirty="0"/>
              <a:t> condition (where  </a:t>
            </a:r>
            <a:r>
              <a:rPr lang="en-US" dirty="0" err="1">
                <a:latin typeface="Symbol" panose="05050102010706020507" pitchFamily="18" charset="2"/>
              </a:rPr>
              <a:t>w</a:t>
            </a:r>
            <a:r>
              <a:rPr lang="en-US" dirty="0" err="1"/>
              <a:t>r</a:t>
            </a:r>
            <a:r>
              <a:rPr lang="en-US" dirty="0"/>
              <a:t> </a:t>
            </a:r>
            <a:r>
              <a:rPr lang="en-US" dirty="0" err="1"/>
              <a:t>tan</a:t>
            </a:r>
            <a:r>
              <a:rPr lang="en-US" dirty="0" err="1">
                <a:latin typeface="Symbol" panose="05050102010706020507" pitchFamily="18" charset="2"/>
              </a:rPr>
              <a:t>b</a:t>
            </a:r>
            <a:r>
              <a:rPr lang="en-US" dirty="0"/>
              <a:t> = </a:t>
            </a:r>
            <a:r>
              <a:rPr lang="en-US" dirty="0" err="1"/>
              <a:t>v</a:t>
            </a:r>
            <a:r>
              <a:rPr lang="en-US" baseline="-25000" dirty="0" err="1"/>
              <a:t>o</a:t>
            </a:r>
            <a:r>
              <a:rPr lang="en-US" dirty="0"/>
              <a:t> ; thus, r tan </a:t>
            </a:r>
            <a:r>
              <a:rPr lang="en-US" dirty="0">
                <a:latin typeface="Symbol" panose="05050102010706020507" pitchFamily="18" charset="2"/>
              </a:rPr>
              <a:t>b</a:t>
            </a:r>
            <a:r>
              <a:rPr lang="en-US" dirty="0"/>
              <a:t> = constant). Here, the rotor operates almost torque-free, as if a garden pinwheel in the wind. If we now increase the rotational speed about 15% while holding constant airspeed (</a:t>
            </a:r>
            <a:r>
              <a:rPr lang="en-US" dirty="0" err="1"/>
              <a:t>v</a:t>
            </a:r>
            <a:r>
              <a:rPr lang="en-US" baseline="-25000" dirty="0" err="1"/>
              <a:t>o</a:t>
            </a:r>
            <a:r>
              <a:rPr lang="en-US" dirty="0"/>
              <a:t>), the blades efficiently develop lift, thrust, and torque as a propeller. Reducing rotational speed about 15% below pinwheeling, the blades develop negative values thereof, as an efficient aerial wind turbine. </a:t>
            </a:r>
          </a:p>
          <a:p>
            <a:pPr algn="just"/>
            <a:endParaRPr lang="en-US" dirty="0"/>
          </a:p>
          <a:p>
            <a:pPr algn="just"/>
            <a:r>
              <a:rPr lang="en-US" dirty="0"/>
              <a:t>We are thus led to define a new term, the “</a:t>
            </a:r>
            <a:r>
              <a:rPr lang="en-US" i="1" dirty="0"/>
              <a:t>speed ratio</a:t>
            </a:r>
            <a:r>
              <a:rPr lang="en-US" dirty="0"/>
              <a:t>” (</a:t>
            </a:r>
            <a:r>
              <a:rPr lang="en-US" dirty="0">
                <a:latin typeface="Symbol" panose="05050102010706020507" pitchFamily="18" charset="2"/>
              </a:rPr>
              <a:t>s</a:t>
            </a:r>
            <a:r>
              <a:rPr lang="en-US" dirty="0"/>
              <a:t>), which not only applies to both propeller and turbine operation, but which also highlights  pinwheeling where such speed ratio is unity. Although speed ratio has some similarity to a propeller’s “advance ratio” (J), only (</a:t>
            </a:r>
            <a:r>
              <a:rPr lang="en-US" dirty="0">
                <a:latin typeface="Symbol" panose="05050102010706020507" pitchFamily="18" charset="2"/>
              </a:rPr>
              <a:t>s</a:t>
            </a:r>
            <a:r>
              <a:rPr lang="en-US" dirty="0"/>
              <a:t>) at once identifies the </a:t>
            </a:r>
            <a:r>
              <a:rPr lang="en-US" dirty="0" err="1"/>
              <a:t>windprop</a:t>
            </a:r>
            <a:r>
              <a:rPr lang="en-US" dirty="0"/>
              <a:t> operating mode: propeller, pinwheel, or aerial turbine .</a:t>
            </a:r>
          </a:p>
          <a:p>
            <a:pPr algn="just"/>
            <a:endParaRPr lang="en-US" dirty="0"/>
          </a:p>
          <a:p>
            <a:pPr algn="just"/>
            <a:endParaRPr lang="en-US" dirty="0"/>
          </a:p>
          <a:p>
            <a:pPr algn="just"/>
            <a:endParaRPr lang="en-US"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32</a:t>
            </a:fld>
            <a:endParaRPr lang="en-US" dirty="0"/>
          </a:p>
        </p:txBody>
      </p:sp>
      <p:sp>
        <p:nvSpPr>
          <p:cNvPr id="7" name="Slide Image Placeholder 6">
            <a:extLst>
              <a:ext uri="{FF2B5EF4-FFF2-40B4-BE49-F238E27FC236}">
                <a16:creationId xmlns:a16="http://schemas.microsoft.com/office/drawing/2014/main" id="{F6EB1289-BB6D-43FF-80D7-D5C01F5FC4D8}"/>
              </a:ext>
            </a:extLst>
          </p:cNvPr>
          <p:cNvSpPr>
            <a:spLocks noGrp="1" noRot="1" noChangeAspect="1"/>
          </p:cNvSpPr>
          <p:nvPr>
            <p:ph type="sldImg"/>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AF8901-1B8A-49EC-AA12-DE8B53E60992}" type="slidenum">
              <a:rPr lang="en-US" smtClean="0"/>
              <a:pPr/>
              <a:t>33</a:t>
            </a:fld>
            <a:endParaRPr lang="en-US" dirty="0"/>
          </a:p>
        </p:txBody>
      </p:sp>
      <p:sp>
        <p:nvSpPr>
          <p:cNvPr id="7" name="Slide Image Placeholder 6"/>
          <p:cNvSpPr>
            <a:spLocks noGrp="1" noRot="1" noChangeAspect="1"/>
          </p:cNvSpPr>
          <p:nvPr>
            <p:ph type="sldImg"/>
          </p:nvPr>
        </p:nvSpPr>
        <p:spPr/>
      </p:sp>
      <p:sp>
        <p:nvSpPr>
          <p:cNvPr id="5" name="Notes Placeholder 4">
            <a:extLst>
              <a:ext uri="{FF2B5EF4-FFF2-40B4-BE49-F238E27FC236}">
                <a16:creationId xmlns:a16="http://schemas.microsoft.com/office/drawing/2014/main" id="{4084266A-1C6F-42C7-8E27-9768D2F78EB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86674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lgn="l" defTabSz="931345" eaLnBrk="0" hangingPunct="0">
              <a:spcBef>
                <a:spcPct val="30000"/>
              </a:spcBef>
              <a:defRPr sz="1200">
                <a:solidFill>
                  <a:schemeClr val="tx1"/>
                </a:solidFill>
                <a:latin typeface="Times New Roman" pitchFamily="18" charset="0"/>
              </a:defRPr>
            </a:lvl1pPr>
            <a:lvl2pPr marL="742536" indent="-285591" algn="l" defTabSz="931345" eaLnBrk="0" hangingPunct="0">
              <a:spcBef>
                <a:spcPct val="30000"/>
              </a:spcBef>
              <a:defRPr sz="1200">
                <a:solidFill>
                  <a:schemeClr val="tx1"/>
                </a:solidFill>
                <a:latin typeface="Times New Roman" pitchFamily="18" charset="0"/>
              </a:defRPr>
            </a:lvl2pPr>
            <a:lvl3pPr marL="1142365" indent="-228473" algn="l" defTabSz="931345" eaLnBrk="0" hangingPunct="0">
              <a:spcBef>
                <a:spcPct val="30000"/>
              </a:spcBef>
              <a:defRPr sz="1200">
                <a:solidFill>
                  <a:schemeClr val="tx1"/>
                </a:solidFill>
                <a:latin typeface="Times New Roman" pitchFamily="18" charset="0"/>
              </a:defRPr>
            </a:lvl3pPr>
            <a:lvl4pPr marL="1599311" indent="-228473" algn="l" defTabSz="931345" eaLnBrk="0" hangingPunct="0">
              <a:spcBef>
                <a:spcPct val="30000"/>
              </a:spcBef>
              <a:defRPr sz="1200">
                <a:solidFill>
                  <a:schemeClr val="tx1"/>
                </a:solidFill>
                <a:latin typeface="Times New Roman" pitchFamily="18" charset="0"/>
              </a:defRPr>
            </a:lvl4pPr>
            <a:lvl5pPr marL="2056256" indent="-228473" algn="l" defTabSz="931345" eaLnBrk="0" hangingPunct="0">
              <a:spcBef>
                <a:spcPct val="30000"/>
              </a:spcBef>
              <a:defRPr sz="1200">
                <a:solidFill>
                  <a:schemeClr val="tx1"/>
                </a:solidFill>
                <a:latin typeface="Times New Roman" pitchFamily="18" charset="0"/>
              </a:defRPr>
            </a:lvl5pPr>
            <a:lvl6pPr marL="2513201" indent="-228473" defTabSz="931345" eaLnBrk="0" fontAlgn="base" hangingPunct="0">
              <a:spcBef>
                <a:spcPct val="30000"/>
              </a:spcBef>
              <a:spcAft>
                <a:spcPct val="0"/>
              </a:spcAft>
              <a:defRPr sz="1200">
                <a:solidFill>
                  <a:schemeClr val="tx1"/>
                </a:solidFill>
                <a:latin typeface="Times New Roman" pitchFamily="18" charset="0"/>
              </a:defRPr>
            </a:lvl6pPr>
            <a:lvl7pPr marL="2970147" indent="-228473" defTabSz="931345" eaLnBrk="0" fontAlgn="base" hangingPunct="0">
              <a:spcBef>
                <a:spcPct val="30000"/>
              </a:spcBef>
              <a:spcAft>
                <a:spcPct val="0"/>
              </a:spcAft>
              <a:defRPr sz="1200">
                <a:solidFill>
                  <a:schemeClr val="tx1"/>
                </a:solidFill>
                <a:latin typeface="Times New Roman" pitchFamily="18" charset="0"/>
              </a:defRPr>
            </a:lvl7pPr>
            <a:lvl8pPr marL="3427092" indent="-228473" defTabSz="931345" eaLnBrk="0" fontAlgn="base" hangingPunct="0">
              <a:spcBef>
                <a:spcPct val="30000"/>
              </a:spcBef>
              <a:spcAft>
                <a:spcPct val="0"/>
              </a:spcAft>
              <a:defRPr sz="1200">
                <a:solidFill>
                  <a:schemeClr val="tx1"/>
                </a:solidFill>
                <a:latin typeface="Times New Roman" pitchFamily="18" charset="0"/>
              </a:defRPr>
            </a:lvl8pPr>
            <a:lvl9pPr marL="3884039" indent="-228473" defTabSz="93134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386DB09-0910-4A13-ACF1-2891602C1659}" type="slidenum">
              <a:rPr lang="en-US" altLang="en-US" sz="1300"/>
              <a:pPr algn="r" eaLnBrk="1" hangingPunct="1">
                <a:spcBef>
                  <a:spcPct val="0"/>
                </a:spcBef>
              </a:pPr>
              <a:t>34</a:t>
            </a:fld>
            <a:endParaRPr lang="en-US" altLang="en-US" sz="1300" dirty="0"/>
          </a:p>
        </p:txBody>
      </p:sp>
      <p:sp>
        <p:nvSpPr>
          <p:cNvPr id="4099" name="Rectangle 2"/>
          <p:cNvSpPr>
            <a:spLocks noGrp="1" noRot="1" noChangeAspect="1" noChangeArrowheads="1" noTextEdit="1"/>
          </p:cNvSpPr>
          <p:nvPr>
            <p:ph type="sldImg"/>
          </p:nvPr>
        </p:nvSpPr>
        <p:spPr>
          <a:solidFill>
            <a:srgbClr val="FFFFFF"/>
          </a:solidFill>
          <a:ln/>
        </p:spPr>
      </p:sp>
      <p:sp>
        <p:nvSpPr>
          <p:cNvPr id="4100" name="Rectangle 3"/>
          <p:cNvSpPr>
            <a:spLocks noGrp="1" noChangeArrowheads="1"/>
          </p:cNvSpPr>
          <p:nvPr>
            <p:ph type="body" idx="1"/>
          </p:nvPr>
        </p:nvSpPr>
        <p:spPr>
          <a:xfrm>
            <a:off x="1161915" y="4305788"/>
            <a:ext cx="4709212" cy="4310901"/>
          </a:xfrm>
          <a:solidFill>
            <a:srgbClr val="FFFFFF"/>
          </a:solidFill>
          <a:ln>
            <a:noFill/>
            <a:miter lim="800000"/>
            <a:headEnd/>
            <a:tailEnd/>
          </a:ln>
        </p:spPr>
        <p:txBody>
          <a:bodyPr lIns="87889" tIns="43946" rIns="87889" bIns="43946"/>
          <a:lstStyle/>
          <a:p>
            <a:pPr algn="just">
              <a:defRPr/>
            </a:pPr>
            <a:r>
              <a:rPr lang="en-US" sz="1000" dirty="0">
                <a:solidFill>
                  <a:schemeClr val="tx1">
                    <a:lumMod val="85000"/>
                    <a:lumOff val="15000"/>
                  </a:schemeClr>
                </a:solidFill>
              </a:rPr>
              <a:t>Here we show a comprehensive velocity diagram for the section of a propeller blade, looking outboard with the blade at 3-o’clock and with the rotation vector pointed forward. The inflow velocity (V</a:t>
            </a:r>
            <a:r>
              <a:rPr lang="en-US" sz="1000" baseline="-25000" dirty="0">
                <a:solidFill>
                  <a:schemeClr val="tx1">
                    <a:lumMod val="85000"/>
                    <a:lumOff val="15000"/>
                  </a:schemeClr>
                </a:solidFill>
              </a:rPr>
              <a:t>1</a:t>
            </a:r>
            <a:r>
              <a:rPr lang="en-US" sz="1000" dirty="0">
                <a:solidFill>
                  <a:schemeClr val="tx1">
                    <a:lumMod val="85000"/>
                    <a:lumOff val="15000"/>
                  </a:schemeClr>
                </a:solidFill>
              </a:rPr>
              <a:t>) is purely axial, including the wake-induced axial velocity (V</a:t>
            </a:r>
            <a:r>
              <a:rPr lang="en-US" sz="1000" baseline="-25000" dirty="0">
                <a:solidFill>
                  <a:schemeClr val="tx1">
                    <a:lumMod val="85000"/>
                    <a:lumOff val="15000"/>
                  </a:schemeClr>
                </a:solidFill>
              </a:rPr>
              <a:t>ix</a:t>
            </a:r>
            <a:r>
              <a:rPr lang="en-US" sz="1000" dirty="0">
                <a:solidFill>
                  <a:schemeClr val="tx1">
                    <a:lumMod val="85000"/>
                    <a:lumOff val="15000"/>
                  </a:schemeClr>
                </a:solidFill>
              </a:rPr>
              <a:t>) representing upstream acceleration. Furthermore, the axial velocity is conserved in the immediate neighborhood of the rotor, but there is additional acceleration downstream. Relative to the blade are the inlet and outlet “wind” vectors (W), with the trailing vortex helical wake nominally anchored to the quarter chord position and, arguably, leaving the blade aligned with the chord line. As with a wing, the wake induces a velocity (V</a:t>
            </a:r>
            <a:r>
              <a:rPr lang="en-US" sz="1000" baseline="-25000" dirty="0">
                <a:solidFill>
                  <a:schemeClr val="tx1">
                    <a:lumMod val="85000"/>
                    <a:lumOff val="15000"/>
                  </a:schemeClr>
                </a:solidFill>
              </a:rPr>
              <a:t>i</a:t>
            </a:r>
            <a:r>
              <a:rPr lang="en-US" sz="1000" dirty="0">
                <a:solidFill>
                  <a:schemeClr val="tx1">
                    <a:lumMod val="85000"/>
                    <a:lumOff val="15000"/>
                  </a:schemeClr>
                </a:solidFill>
              </a:rPr>
              <a:t>) largely normal to the chord line, with induced velocity components (V</a:t>
            </a:r>
            <a:r>
              <a:rPr lang="en-US" sz="1000" baseline="-25000" dirty="0">
                <a:solidFill>
                  <a:schemeClr val="tx1">
                    <a:lumMod val="85000"/>
                    <a:lumOff val="15000"/>
                  </a:schemeClr>
                </a:solidFill>
              </a:rPr>
              <a:t>ix</a:t>
            </a:r>
            <a:r>
              <a:rPr lang="en-US" sz="1000" dirty="0">
                <a:solidFill>
                  <a:schemeClr val="tx1">
                    <a:lumMod val="85000"/>
                    <a:lumOff val="15000"/>
                  </a:schemeClr>
                </a:solidFill>
              </a:rPr>
              <a:t>:V</a:t>
            </a:r>
            <a:r>
              <a:rPr lang="en-US" sz="1000" baseline="-25000" dirty="0">
                <a:solidFill>
                  <a:schemeClr val="tx1">
                    <a:lumMod val="85000"/>
                    <a:lumOff val="15000"/>
                  </a:schemeClr>
                </a:solidFill>
              </a:rPr>
              <a:t>i</a:t>
            </a:r>
            <a:r>
              <a:rPr lang="en-US" sz="1000" baseline="-25000" dirty="0">
                <a:solidFill>
                  <a:schemeClr val="tx1">
                    <a:lumMod val="85000"/>
                    <a:lumOff val="15000"/>
                  </a:schemeClr>
                </a:solidFill>
                <a:latin typeface="Symbol" pitchFamily="18" charset="2"/>
              </a:rPr>
              <a:t>q</a:t>
            </a:r>
            <a:r>
              <a:rPr lang="en-US" sz="1000" dirty="0">
                <a:solidFill>
                  <a:schemeClr val="tx1">
                    <a:lumMod val="85000"/>
                    <a:lumOff val="15000"/>
                  </a:schemeClr>
                </a:solidFill>
              </a:rPr>
              <a:t>).  As noted by Glauert, and as reflected in the velocity diagram, the flow leaving the trailing edge "sees" the effects of the immediate swirl imparted by all the blades, whereby the effective rotational wind (W</a:t>
            </a:r>
            <a:r>
              <a:rPr lang="en-US" sz="1000" baseline="-25000" dirty="0">
                <a:solidFill>
                  <a:schemeClr val="tx1">
                    <a:lumMod val="85000"/>
                    <a:lumOff val="15000"/>
                  </a:schemeClr>
                </a:solidFill>
                <a:latin typeface="Symbol" panose="05050102010706020507" pitchFamily="18" charset="2"/>
              </a:rPr>
              <a:t>q</a:t>
            </a:r>
            <a:r>
              <a:rPr lang="en-US" sz="1000" dirty="0">
                <a:solidFill>
                  <a:schemeClr val="tx1">
                    <a:lumMod val="85000"/>
                    <a:lumOff val="15000"/>
                  </a:schemeClr>
                </a:solidFill>
              </a:rPr>
              <a:t>) is shorter than that of the leading edge. Relative to an observer fixed to the aircraft, the conservation of axial velocity and sudden-imparted rotational flow are seen by examining the “absolute velocity” vectors (V</a:t>
            </a:r>
            <a:r>
              <a:rPr lang="en-US" sz="1000" baseline="-25000" dirty="0">
                <a:solidFill>
                  <a:schemeClr val="tx1">
                    <a:lumMod val="85000"/>
                    <a:lumOff val="15000"/>
                  </a:schemeClr>
                </a:solidFill>
              </a:rPr>
              <a:t>1</a:t>
            </a:r>
            <a:r>
              <a:rPr lang="en-US" sz="1000" dirty="0">
                <a:solidFill>
                  <a:schemeClr val="tx1">
                    <a:lumMod val="85000"/>
                    <a:lumOff val="15000"/>
                  </a:schemeClr>
                </a:solidFill>
              </a:rPr>
              <a:t> and V</a:t>
            </a:r>
            <a:r>
              <a:rPr lang="en-US" sz="1000" baseline="-25000" dirty="0">
                <a:solidFill>
                  <a:schemeClr val="tx1">
                    <a:lumMod val="85000"/>
                    <a:lumOff val="15000"/>
                  </a:schemeClr>
                </a:solidFill>
              </a:rPr>
              <a:t>2</a:t>
            </a:r>
            <a:r>
              <a:rPr lang="en-US" sz="1000" dirty="0">
                <a:solidFill>
                  <a:schemeClr val="tx1">
                    <a:lumMod val="85000"/>
                    <a:lumOff val="15000"/>
                  </a:schemeClr>
                </a:solidFill>
              </a:rPr>
              <a:t>).</a:t>
            </a:r>
          </a:p>
          <a:p>
            <a:pPr algn="just">
              <a:defRPr/>
            </a:pPr>
            <a:endParaRPr lang="en-US" sz="1000" dirty="0">
              <a:solidFill>
                <a:schemeClr val="tx1">
                  <a:lumMod val="85000"/>
                  <a:lumOff val="15000"/>
                </a:schemeClr>
              </a:solidFill>
            </a:endParaRPr>
          </a:p>
          <a:p>
            <a:pPr algn="just">
              <a:defRPr/>
            </a:pPr>
            <a:r>
              <a:rPr lang="en-US" sz="1000" dirty="0">
                <a:solidFill>
                  <a:schemeClr val="tx1">
                    <a:lumMod val="85000"/>
                    <a:lumOff val="15000"/>
                  </a:schemeClr>
                </a:solidFill>
              </a:rPr>
              <a:t>The reduction of relative wind (W) through the rotor yields a sudden increase in pressure just downstream of the rotor. Assuming incompressible flow, Bernoulli’s Equation relates the pressure rise to the change in the square of the circumferential relative wind. Each induced-velocity component (V</a:t>
            </a:r>
            <a:r>
              <a:rPr lang="en-US" sz="1000" baseline="-25000" dirty="0">
                <a:solidFill>
                  <a:schemeClr val="tx1">
                    <a:lumMod val="85000"/>
                    <a:lumOff val="15000"/>
                  </a:schemeClr>
                </a:solidFill>
              </a:rPr>
              <a:t>ix</a:t>
            </a:r>
            <a:r>
              <a:rPr lang="en-US" sz="1000" dirty="0">
                <a:solidFill>
                  <a:schemeClr val="tx1">
                    <a:lumMod val="85000"/>
                    <a:lumOff val="15000"/>
                  </a:schemeClr>
                </a:solidFill>
              </a:rPr>
              <a:t>:V</a:t>
            </a:r>
            <a:r>
              <a:rPr lang="en-US" sz="1000" baseline="-25000" dirty="0">
                <a:solidFill>
                  <a:schemeClr val="tx1">
                    <a:lumMod val="85000"/>
                    <a:lumOff val="15000"/>
                  </a:schemeClr>
                </a:solidFill>
              </a:rPr>
              <a:t>i</a:t>
            </a:r>
            <a:r>
              <a:rPr lang="en-US" sz="1000" baseline="-25000" dirty="0">
                <a:solidFill>
                  <a:schemeClr val="tx1">
                    <a:lumMod val="85000"/>
                    <a:lumOff val="15000"/>
                  </a:schemeClr>
                </a:solidFill>
                <a:latin typeface="Symbol" pitchFamily="18" charset="2"/>
              </a:rPr>
              <a:t>q</a:t>
            </a:r>
            <a:r>
              <a:rPr lang="en-US" sz="1000" dirty="0">
                <a:solidFill>
                  <a:schemeClr val="tx1">
                    <a:lumMod val="85000"/>
                    <a:lumOff val="15000"/>
                  </a:schemeClr>
                </a:solidFill>
              </a:rPr>
              <a:t>) reduces the angle of attack (</a:t>
            </a:r>
            <a:r>
              <a:rPr lang="en-US" sz="1000" dirty="0">
                <a:solidFill>
                  <a:schemeClr val="tx1">
                    <a:lumMod val="85000"/>
                    <a:lumOff val="15000"/>
                  </a:schemeClr>
                </a:solidFill>
                <a:latin typeface="Symbol" pitchFamily="18" charset="2"/>
              </a:rPr>
              <a:t>a</a:t>
            </a:r>
            <a:r>
              <a:rPr lang="en-US" sz="1000" dirty="0">
                <a:solidFill>
                  <a:schemeClr val="tx1">
                    <a:lumMod val="85000"/>
                    <a:lumOff val="15000"/>
                  </a:schemeClr>
                </a:solidFill>
              </a:rPr>
              <a:t>). For clarity, these components are shown larger than actual. The Wright Brothers, inventors of the first practical aerial propeller theory, called the induced axial velocity “</a:t>
            </a:r>
            <a:r>
              <a:rPr lang="en-US" sz="1000" i="1" dirty="0">
                <a:solidFill>
                  <a:schemeClr val="tx1">
                    <a:lumMod val="85000"/>
                    <a:lumOff val="15000"/>
                  </a:schemeClr>
                </a:solidFill>
              </a:rPr>
              <a:t>throwdown</a:t>
            </a:r>
            <a:r>
              <a:rPr lang="en-US" sz="1000" dirty="0">
                <a:solidFill>
                  <a:schemeClr val="tx1">
                    <a:lumMod val="85000"/>
                    <a:lumOff val="15000"/>
                  </a:schemeClr>
                </a:solidFill>
              </a:rPr>
              <a:t>” and the induced circumferential velocity, which they likely detected with downwind streamers, as “</a:t>
            </a:r>
            <a:r>
              <a:rPr lang="en-US" sz="1000" i="1" dirty="0">
                <a:solidFill>
                  <a:schemeClr val="tx1">
                    <a:lumMod val="85000"/>
                    <a:lumOff val="15000"/>
                  </a:schemeClr>
                </a:solidFill>
              </a:rPr>
              <a:t>negative tangential</a:t>
            </a:r>
            <a:r>
              <a:rPr lang="en-US" sz="1000" dirty="0">
                <a:solidFill>
                  <a:schemeClr val="tx1">
                    <a:lumMod val="85000"/>
                    <a:lumOff val="15000"/>
                  </a:schemeClr>
                </a:solidFill>
              </a:rPr>
              <a:t>.”*</a:t>
            </a:r>
          </a:p>
          <a:p>
            <a:pPr algn="just">
              <a:defRPr/>
            </a:pPr>
            <a:endParaRPr lang="en-US" sz="1000" dirty="0">
              <a:solidFill>
                <a:schemeClr val="tx1">
                  <a:lumMod val="85000"/>
                  <a:lumOff val="15000"/>
                </a:schemeClr>
              </a:solidFill>
            </a:endParaRPr>
          </a:p>
          <a:p>
            <a:pPr algn="just">
              <a:defRPr/>
            </a:pPr>
            <a:r>
              <a:rPr lang="en-US" sz="1000" i="1" dirty="0">
                <a:solidFill>
                  <a:schemeClr val="tx1">
                    <a:lumMod val="85000"/>
                    <a:lumOff val="15000"/>
                  </a:schemeClr>
                </a:solidFill>
              </a:rPr>
              <a:t>* Carroll &amp; Carroll, J. Aircraft, Vol. 42, No. 1, Jan-Feb 2005</a:t>
            </a:r>
          </a:p>
          <a:p>
            <a:pPr eaLnBrk="1" hangingPunct="1"/>
            <a:endParaRPr lang="en-US" altLang="en-US" sz="1000" dirty="0">
              <a:latin typeface="Arial" charset="0"/>
            </a:endParaRPr>
          </a:p>
        </p:txBody>
      </p:sp>
    </p:spTree>
    <p:extLst>
      <p:ext uri="{BB962C8B-B14F-4D97-AF65-F5344CB8AC3E}">
        <p14:creationId xmlns:p14="http://schemas.microsoft.com/office/powerpoint/2010/main" val="2949283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7302" y="4421189"/>
            <a:ext cx="4688499" cy="4189412"/>
          </a:xfrm>
        </p:spPr>
        <p:txBody>
          <a:bodyPr/>
          <a:lstStyle/>
          <a:p>
            <a:pPr algn="just"/>
            <a:r>
              <a:rPr lang="en-US" dirty="0">
                <a:solidFill>
                  <a:schemeClr val="tx1">
                    <a:lumMod val="85000"/>
                    <a:lumOff val="15000"/>
                  </a:schemeClr>
                </a:solidFill>
              </a:rPr>
              <a:t>In his classic 1926 text, Glauert reviewed the actuator disk model originated by Rankine around the time of the American Civil War. One key phenomenon to emerge from the actuator disk model of a propeller is the gradual increase of velocity approaching and leaving the propeller. This is substantiated by test data shown here, where for this set of conditions, the slipstream attains its final velocity less than one diameter downstream. </a:t>
            </a:r>
          </a:p>
          <a:p>
            <a:pPr algn="just"/>
            <a:endParaRPr lang="en-US" dirty="0">
              <a:solidFill>
                <a:schemeClr val="tx1">
                  <a:lumMod val="85000"/>
                  <a:lumOff val="15000"/>
                </a:schemeClr>
              </a:solidFill>
            </a:endParaRPr>
          </a:p>
          <a:p>
            <a:pPr algn="just"/>
            <a:r>
              <a:rPr lang="en-US" dirty="0">
                <a:solidFill>
                  <a:schemeClr val="tx1">
                    <a:lumMod val="85000"/>
                    <a:lumOff val="15000"/>
                  </a:schemeClr>
                </a:solidFill>
              </a:rPr>
              <a:t>Another key phenomenon, as perhaps first described by Albert Betz, with further elaboration by Glauert, is the sudden and final swirl immediately imparted to the flow at the propeller. This also is substantiated by the test data shown above. </a:t>
            </a:r>
            <a:endParaRPr lang="en-US"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35</a:t>
            </a:fld>
            <a:endParaRPr lang="en-US" dirty="0"/>
          </a:p>
        </p:txBody>
      </p:sp>
    </p:spTree>
    <p:extLst>
      <p:ext uri="{BB962C8B-B14F-4D97-AF65-F5344CB8AC3E}">
        <p14:creationId xmlns:p14="http://schemas.microsoft.com/office/powerpoint/2010/main" val="3499723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95018" y="4421189"/>
            <a:ext cx="4637807" cy="4189413"/>
          </a:xfrm>
        </p:spPr>
        <p:txBody>
          <a:bodyPr/>
          <a:lstStyle/>
          <a:p>
            <a:pPr algn="just"/>
            <a:r>
              <a:rPr lang="en-US" dirty="0"/>
              <a:t>Here we validate our interpretation of BEM by duplicating Glauert’s example from his classic “Propellers” section of Volume iV from Durand’s </a:t>
            </a:r>
            <a:r>
              <a:rPr lang="en-US" i="1" dirty="0"/>
              <a:t>Aerodynamic Theory</a:t>
            </a:r>
            <a:r>
              <a:rPr lang="en-US" dirty="0"/>
              <a:t>. At the top are blade chord and blade angle. At the bottom are the thrust loading and induced velocities. The symbols represent Glauert’s calculations and the dashed curves represent our interpretation of his method. For reference, we add the solid curves representing the hybrid method herein, and these give the first hint that BEM overpredicts the thrust loading.</a:t>
            </a:r>
          </a:p>
        </p:txBody>
      </p:sp>
      <p:sp>
        <p:nvSpPr>
          <p:cNvPr id="4" name="Slide Number Placeholder 3"/>
          <p:cNvSpPr>
            <a:spLocks noGrp="1"/>
          </p:cNvSpPr>
          <p:nvPr>
            <p:ph type="sldNum" sz="quarter" idx="10"/>
          </p:nvPr>
        </p:nvSpPr>
        <p:spPr/>
        <p:txBody>
          <a:bodyPr/>
          <a:lstStyle/>
          <a:p>
            <a:fld id="{D8C90D21-A805-4469-A6CD-993F8C9509B0}" type="slidenum">
              <a:rPr lang="en-US" smtClean="0"/>
              <a:t>36</a:t>
            </a:fld>
            <a:endParaRPr lang="en-US" dirty="0"/>
          </a:p>
        </p:txBody>
      </p:sp>
    </p:spTree>
    <p:extLst>
      <p:ext uri="{BB962C8B-B14F-4D97-AF65-F5344CB8AC3E}">
        <p14:creationId xmlns:p14="http://schemas.microsoft.com/office/powerpoint/2010/main" val="1236961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02324" y="4415157"/>
            <a:ext cx="4619953" cy="4183698"/>
          </a:xfrm>
        </p:spPr>
        <p:txBody>
          <a:bodyPr/>
          <a:lstStyle/>
          <a:p>
            <a:pPr algn="just"/>
            <a:r>
              <a:rPr lang="en-US" dirty="0"/>
              <a:t>To bypass BEM’s limitations and also to accommodate sweep, transonic, and cascade effects, we have hybridized BEM with our </a:t>
            </a:r>
            <a:r>
              <a:rPr lang="en-US" i="1" dirty="0"/>
              <a:t>lifting line method</a:t>
            </a:r>
            <a:r>
              <a:rPr lang="en-US" dirty="0"/>
              <a:t>, numerically integrating helical wake effects. In the diagram above, we nest several horseshoe vortices along the lifting line at quarter chord, with each vortex ultimately taking the shape of a helix which is discretized into linear filaments which, in accordance with the Biot-Savart Law, induce a velocity at each downwash node. The method numerically integrates, for every bound and trailing vortex filament of every blade, the component of induced velocity aligned with a unit vector which is directed normal to the undisturbed wind at the downwash node, the latter nominally at ¾-chord, but which as described later herein, is shifted forward for cascade effects, and aft for transonic effects. The solution for bound vortex strength applies a boundary condition where the flow must be parallel to the </a:t>
            </a:r>
            <a:r>
              <a:rPr lang="en-US" i="1" dirty="0"/>
              <a:t>equivalent-plate airfoil</a:t>
            </a:r>
            <a:r>
              <a:rPr lang="en-US" dirty="0"/>
              <a:t> at the downwash node. Hybridization of our lifting-line method with BEM simply applies </a:t>
            </a:r>
            <a:r>
              <a:rPr lang="en-US" dirty="0" err="1"/>
              <a:t>Glauert’s</a:t>
            </a:r>
            <a:r>
              <a:rPr lang="en-US" dirty="0"/>
              <a:t> formulas for induced velocities, as the lifting line method solves for dT/</a:t>
            </a:r>
            <a:r>
              <a:rPr lang="en-US" dirty="0" err="1"/>
              <a:t>dR</a:t>
            </a:r>
            <a:r>
              <a:rPr lang="en-US" dirty="0"/>
              <a:t> and </a:t>
            </a:r>
            <a:r>
              <a:rPr lang="en-US" dirty="0" err="1"/>
              <a:t>dQ</a:t>
            </a:r>
            <a:r>
              <a:rPr lang="en-US" dirty="0"/>
              <a:t>/</a:t>
            </a:r>
            <a:r>
              <a:rPr lang="en-US" dirty="0" err="1"/>
              <a:t>dR.</a:t>
            </a:r>
            <a:endParaRPr lang="en-US" dirty="0"/>
          </a:p>
        </p:txBody>
      </p:sp>
      <p:sp>
        <p:nvSpPr>
          <p:cNvPr id="4" name="Slide Number Placeholder 3"/>
          <p:cNvSpPr>
            <a:spLocks noGrp="1"/>
          </p:cNvSpPr>
          <p:nvPr>
            <p:ph type="sldNum" sz="quarter" idx="10"/>
          </p:nvPr>
        </p:nvSpPr>
        <p:spPr/>
        <p:txBody>
          <a:bodyPr/>
          <a:lstStyle/>
          <a:p>
            <a:fld id="{D8C90D21-A805-4469-A6CD-993F8C9509B0}" type="slidenum">
              <a:rPr lang="en-US" smtClean="0"/>
              <a:t>37</a:t>
            </a:fld>
            <a:endParaRPr lang="en-US" dirty="0"/>
          </a:p>
        </p:txBody>
      </p:sp>
    </p:spTree>
    <p:extLst>
      <p:ext uri="{BB962C8B-B14F-4D97-AF65-F5344CB8AC3E}">
        <p14:creationId xmlns:p14="http://schemas.microsoft.com/office/powerpoint/2010/main" val="3063827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02324" y="4415157"/>
            <a:ext cx="4619953" cy="4183698"/>
          </a:xfrm>
        </p:spPr>
        <p:txBody>
          <a:bodyPr/>
          <a:lstStyle/>
          <a:p>
            <a:pPr algn="just"/>
            <a:r>
              <a:rPr lang="en-US" dirty="0"/>
              <a:t>This sketch shows greater detail for lifting-line modeling of a propeller. Nested loops accommodate the bound and trailing helical vortices of each horseshoe and each blade. This approach is limited to symmetric flow. If the rotor is inclined to the flow, the number of simultaneous equations is factored by the number of blades, and the blade loading will then vary blade-to-blade. </a:t>
            </a:r>
          </a:p>
        </p:txBody>
      </p:sp>
      <p:sp>
        <p:nvSpPr>
          <p:cNvPr id="4" name="Slide Number Placeholder 3"/>
          <p:cNvSpPr>
            <a:spLocks noGrp="1"/>
          </p:cNvSpPr>
          <p:nvPr>
            <p:ph type="sldNum" sz="quarter" idx="10"/>
          </p:nvPr>
        </p:nvSpPr>
        <p:spPr/>
        <p:txBody>
          <a:bodyPr/>
          <a:lstStyle/>
          <a:p>
            <a:fld id="{D8C90D21-A805-4469-A6CD-993F8C9509B0}" type="slidenum">
              <a:rPr lang="en-US" smtClean="0"/>
              <a:t>38</a:t>
            </a:fld>
            <a:endParaRPr lang="en-US" dirty="0"/>
          </a:p>
        </p:txBody>
      </p:sp>
    </p:spTree>
    <p:extLst>
      <p:ext uri="{BB962C8B-B14F-4D97-AF65-F5344CB8AC3E}">
        <p14:creationId xmlns:p14="http://schemas.microsoft.com/office/powerpoint/2010/main" val="859583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1099" y="4415157"/>
            <a:ext cx="4648201" cy="4183698"/>
          </a:xfrm>
        </p:spPr>
        <p:txBody>
          <a:bodyPr/>
          <a:lstStyle/>
          <a:p>
            <a:r>
              <a:rPr lang="en-US" dirty="0"/>
              <a:t>This chart compares to test data the blade loads computed by BEM+EBE and our lifting-line method. In this example BEM+EBE happens to comes closest to the test data, representing a three-blade propeller with a spinner, all at the operating conditions shown. </a:t>
            </a:r>
          </a:p>
        </p:txBody>
      </p:sp>
      <p:sp>
        <p:nvSpPr>
          <p:cNvPr id="4" name="Slide Number Placeholder 3"/>
          <p:cNvSpPr>
            <a:spLocks noGrp="1"/>
          </p:cNvSpPr>
          <p:nvPr>
            <p:ph type="sldNum" sz="quarter" idx="5"/>
          </p:nvPr>
        </p:nvSpPr>
        <p:spPr/>
        <p:txBody>
          <a:bodyPr/>
          <a:lstStyle/>
          <a:p>
            <a:fld id="{D8C90D21-A805-4469-A6CD-993F8C9509B0}" type="slidenum">
              <a:rPr lang="en-US" smtClean="0"/>
              <a:t>39</a:t>
            </a:fld>
            <a:endParaRPr lang="en-US" dirty="0"/>
          </a:p>
        </p:txBody>
      </p:sp>
    </p:spTree>
    <p:extLst>
      <p:ext uri="{BB962C8B-B14F-4D97-AF65-F5344CB8AC3E}">
        <p14:creationId xmlns:p14="http://schemas.microsoft.com/office/powerpoint/2010/main" val="3817558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1100" y="4415157"/>
            <a:ext cx="4648200" cy="4183698"/>
          </a:xfrm>
        </p:spPr>
        <p:txBody>
          <a:bodyPr/>
          <a:lstStyle/>
          <a:p>
            <a:pPr algn="just" defTabSz="881390">
              <a:defRPr/>
            </a:pPr>
            <a:r>
              <a:rPr lang="en-US" dirty="0"/>
              <a:t>Michael Faraday, pioneer of electrochemistry and inventor in 1821 of the world’s first electric motor, had little formal education. Faraday became one of the greatest scientific discoverers of all time, according to Earnest Rutherford. Albert Einstein posted on the wall of his study three images:  Isaac Newton, James Maxwell, and Michael Faraday. Later herein we name our </a:t>
            </a:r>
            <a:r>
              <a:rPr lang="en-US"/>
              <a:t>high-speed all-electric </a:t>
            </a:r>
            <a:r>
              <a:rPr lang="en-US" dirty="0"/>
              <a:t>aircraft concept “</a:t>
            </a:r>
            <a:r>
              <a:rPr lang="en-US" i="1" dirty="0"/>
              <a:t>Faraday First</a:t>
            </a:r>
            <a:r>
              <a:rPr lang="en-US" dirty="0"/>
              <a:t>” in his honor. </a:t>
            </a:r>
          </a:p>
          <a:p>
            <a:pPr algn="just"/>
            <a:endParaRPr lang="en-US" dirty="0"/>
          </a:p>
        </p:txBody>
      </p:sp>
      <p:sp>
        <p:nvSpPr>
          <p:cNvPr id="4" name="Slide Number Placeholder 3"/>
          <p:cNvSpPr>
            <a:spLocks noGrp="1"/>
          </p:cNvSpPr>
          <p:nvPr>
            <p:ph type="sldNum" sz="quarter" idx="10"/>
          </p:nvPr>
        </p:nvSpPr>
        <p:spPr/>
        <p:txBody>
          <a:bodyPr/>
          <a:lstStyle/>
          <a:p>
            <a:fld id="{D8C90D21-A805-4469-A6CD-993F8C9509B0}" type="slidenum">
              <a:rPr lang="en-US" smtClean="0"/>
              <a:t>4</a:t>
            </a:fld>
            <a:endParaRPr lang="en-US" dirty="0"/>
          </a:p>
        </p:txBody>
      </p:sp>
    </p:spTree>
    <p:extLst>
      <p:ext uri="{BB962C8B-B14F-4D97-AF65-F5344CB8AC3E}">
        <p14:creationId xmlns:p14="http://schemas.microsoft.com/office/powerpoint/2010/main" val="1245878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181100" y="4285215"/>
            <a:ext cx="4648200" cy="4183698"/>
          </a:xfrm>
        </p:spPr>
        <p:txBody>
          <a:bodyPr/>
          <a:lstStyle/>
          <a:p>
            <a:r>
              <a:rPr lang="en-US" sz="1100" dirty="0"/>
              <a:t>Given symmetrical sections and the hub-to-tip uniformity of the pinwheeling condition, it should be no surprise to learn that increasing or decreasing rotational speed on either side of pinwheeling yields similar peak efficiencies for propeller and airborne wind turbine operation. What may come as a surprise is the very-small drag of pinwheeling, explained by recognizing that here the force on each section is directed roughly perpendicular to the freestream, thus having little effect on vehicle drag. </a:t>
            </a:r>
          </a:p>
          <a:p>
            <a:endParaRPr lang="en-US" sz="1100" dirty="0"/>
          </a:p>
          <a:p>
            <a:pPr algn="just"/>
            <a:r>
              <a:rPr lang="en-US" sz="1100" dirty="0"/>
              <a:t>Let’s now compare the characteristics of two windprops of the </a:t>
            </a:r>
            <a:r>
              <a:rPr lang="en-US" sz="1100" i="1" dirty="0"/>
              <a:t>same thrust and diameter,</a:t>
            </a:r>
            <a:r>
              <a:rPr lang="en-US" sz="1100" dirty="0"/>
              <a:t> one spinning slowly with eight high-pitch blades, the other spinning fast with two low-pitch blades. In each case we will use the previously-described symmetrical sections and twist for uniform pitch. Versus speed ratio, we find that both windprops exhibit peak efficiencies over 85% for both propeller and turbine operating regimes. The eight-blade, high-pitch rotor will be much quieter than its two-blade counterpart. Also, with its reduced tip Mach number, a multi-blade, high-pitch rotor enables higher airspeed (this comparison is at low airspeed). </a:t>
            </a:r>
          </a:p>
          <a:p>
            <a:r>
              <a:rPr lang="en-US" sz="1100" dirty="0"/>
              <a:t> </a:t>
            </a:r>
          </a:p>
          <a:p>
            <a:r>
              <a:rPr lang="en-US" sz="1100" dirty="0"/>
              <a:t>A companion plot shows the force coefficient (F) versus speed ratio (</a:t>
            </a:r>
            <a:r>
              <a:rPr lang="en-US" sz="1100" dirty="0">
                <a:latin typeface="Symbol" panose="05050102010706020507" pitchFamily="18" charset="2"/>
              </a:rPr>
              <a:t>s</a:t>
            </a:r>
            <a:r>
              <a:rPr lang="en-US" sz="1100" dirty="0"/>
              <a:t>). As expected, the force is positive for propeller operation and negative for turbine operation. Since RPM is dramatically reduced for regeneration, the corresponding force and power are much lower than those for climb.</a:t>
            </a:r>
          </a:p>
        </p:txBody>
      </p:sp>
      <p:sp>
        <p:nvSpPr>
          <p:cNvPr id="4" name="Slide Number Placeholder 3"/>
          <p:cNvSpPr>
            <a:spLocks noGrp="1"/>
          </p:cNvSpPr>
          <p:nvPr>
            <p:ph type="sldNum" sz="quarter" idx="10"/>
          </p:nvPr>
        </p:nvSpPr>
        <p:spPr/>
        <p:txBody>
          <a:bodyPr/>
          <a:lstStyle/>
          <a:p>
            <a:fld id="{26AF8901-1B8A-49EC-AA12-DE8B53E60992}" type="slidenum">
              <a:rPr lang="en-US" smtClean="0"/>
              <a:pPr/>
              <a:t>40</a:t>
            </a:fld>
            <a:endParaRPr lang="en-US" dirty="0"/>
          </a:p>
        </p:txBody>
      </p:sp>
      <p:sp>
        <p:nvSpPr>
          <p:cNvPr id="7" name="Slide Image Placeholder 6">
            <a:extLst>
              <a:ext uri="{FF2B5EF4-FFF2-40B4-BE49-F238E27FC236}">
                <a16:creationId xmlns:a16="http://schemas.microsoft.com/office/drawing/2014/main" id="{324A2456-06B2-449F-9E73-435C4DE1C4FD}"/>
              </a:ext>
            </a:extLst>
          </p:cNvPr>
          <p:cNvSpPr>
            <a:spLocks noGrp="1" noRot="1" noChangeAspect="1"/>
          </p:cNvSpPr>
          <p:nvPr>
            <p:ph type="sldImg"/>
          </p:nvPr>
        </p:nvSpPr>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2450" y="4415157"/>
            <a:ext cx="4684189" cy="4183697"/>
          </a:xfrm>
        </p:spPr>
        <p:txBody>
          <a:bodyPr/>
          <a:lstStyle/>
          <a:p>
            <a:pPr algn="just"/>
            <a:r>
              <a:rPr lang="en-US" dirty="0"/>
              <a:t>This is the input and output of a comprehensive model of propeller or wind-turbine aerodynamic performance, programmed with Visual Basic, and graphically displayed in EXCEL (free, as all else, at my website). The model numerically integrates the effects of the helical wakes and “hybridizes” those results with Glauert’s application of the momentum principle to relate the induced velocities to thrust and torque loading. </a:t>
            </a:r>
          </a:p>
          <a:p>
            <a:pPr algn="just"/>
            <a:endParaRPr lang="en-US" dirty="0"/>
          </a:p>
          <a:p>
            <a:pPr algn="just"/>
            <a:r>
              <a:rPr lang="en-US" dirty="0"/>
              <a:t>Blade geometry is rapidly and smoothly characterized with just 3-to-5 input points, cubic-spline interpolation with independent control of the full range of spline-end conditions, and an optional elliptical envelope applied to the blade chord outboard of any user-specified radial station. </a:t>
            </a:r>
          </a:p>
          <a:p>
            <a:pPr algn="just"/>
            <a:endParaRPr lang="en-US" dirty="0"/>
          </a:p>
          <a:p>
            <a:pPr algn="just"/>
            <a:r>
              <a:rPr lang="en-US" dirty="0"/>
              <a:t>The model, detailed and validated with test data in my related SAE and AIAA technical papers, outputs thrust and torque loading, Glauert’s “section efficiency” (ideally radially constant), induced velocities, and lift and drag coefficients. The ten-blade propeller studied here for a speed ratio 16% below pinwheeling operates at 88% efficiency.   </a:t>
            </a:r>
          </a:p>
        </p:txBody>
      </p:sp>
      <p:sp>
        <p:nvSpPr>
          <p:cNvPr id="4" name="Slide Number Placeholder 3"/>
          <p:cNvSpPr>
            <a:spLocks noGrp="1"/>
          </p:cNvSpPr>
          <p:nvPr>
            <p:ph type="sldNum" sz="quarter" idx="10"/>
          </p:nvPr>
        </p:nvSpPr>
        <p:spPr/>
        <p:txBody>
          <a:bodyPr/>
          <a:lstStyle/>
          <a:p>
            <a:fld id="{26AF8901-1B8A-49EC-AA12-DE8B53E60992}" type="slidenum">
              <a:rPr lang="en-US" smtClean="0"/>
              <a:pPr/>
              <a:t>41</a:t>
            </a:fld>
            <a:endParaRPr lang="en-US" dirty="0"/>
          </a:p>
        </p:txBody>
      </p:sp>
    </p:spTree>
    <p:extLst>
      <p:ext uri="{BB962C8B-B14F-4D97-AF65-F5344CB8AC3E}">
        <p14:creationId xmlns:p14="http://schemas.microsoft.com/office/powerpoint/2010/main" val="1689894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9328" y="4415157"/>
            <a:ext cx="4684188" cy="4183697"/>
          </a:xfrm>
        </p:spPr>
        <p:txBody>
          <a:bodyPr/>
          <a:lstStyle/>
          <a:p>
            <a:pPr algn="just"/>
            <a:r>
              <a:rPr lang="en-US" dirty="0"/>
              <a:t>We now operate the same rotor as an airborne wind turbine, whereby a  speed ratio of 13% </a:t>
            </a:r>
            <a:r>
              <a:rPr lang="en-US" i="1" dirty="0"/>
              <a:t>above</a:t>
            </a:r>
            <a:r>
              <a:rPr lang="en-US" dirty="0"/>
              <a:t> pinwheeling is selected for high efficiency. As we might expect, we see a change of sign in thrust, induced velocities, and lift coefficient. But as might </a:t>
            </a:r>
            <a:r>
              <a:rPr lang="en-US" i="1" dirty="0"/>
              <a:t>not</a:t>
            </a:r>
            <a:r>
              <a:rPr lang="en-US" dirty="0"/>
              <a:t> be expected by some readers, the rotor exhibits almost 89% efficiency, slightly better than that of the propeller.  Toggling between this and the previous chart reveals the effects of changing operational mode.</a:t>
            </a:r>
          </a:p>
        </p:txBody>
      </p:sp>
      <p:sp>
        <p:nvSpPr>
          <p:cNvPr id="4" name="Slide Number Placeholder 3"/>
          <p:cNvSpPr>
            <a:spLocks noGrp="1"/>
          </p:cNvSpPr>
          <p:nvPr>
            <p:ph type="sldNum" sz="quarter" idx="10"/>
          </p:nvPr>
        </p:nvSpPr>
        <p:spPr/>
        <p:txBody>
          <a:bodyPr/>
          <a:lstStyle/>
          <a:p>
            <a:fld id="{26AF8901-1B8A-49EC-AA12-DE8B53E60992}" type="slidenum">
              <a:rPr lang="en-US" smtClean="0"/>
              <a:pPr/>
              <a:t>42</a:t>
            </a:fld>
            <a:endParaRPr lang="en-US" dirty="0"/>
          </a:p>
        </p:txBody>
      </p:sp>
    </p:spTree>
    <p:extLst>
      <p:ext uri="{BB962C8B-B14F-4D97-AF65-F5344CB8AC3E}">
        <p14:creationId xmlns:p14="http://schemas.microsoft.com/office/powerpoint/2010/main" val="2778949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AF8901-1B8A-49EC-AA12-DE8B53E60992}" type="slidenum">
              <a:rPr lang="en-US" smtClean="0"/>
              <a:pPr/>
              <a:t>43</a:t>
            </a:fld>
            <a:endParaRPr lang="en-US" dirty="0"/>
          </a:p>
        </p:txBody>
      </p:sp>
      <p:sp>
        <p:nvSpPr>
          <p:cNvPr id="7" name="Slide Image Placeholder 6"/>
          <p:cNvSpPr>
            <a:spLocks noGrp="1" noRot="1" noChangeAspect="1"/>
          </p:cNvSpPr>
          <p:nvPr>
            <p:ph type="sldImg"/>
          </p:nvPr>
        </p:nvSpPr>
        <p:spPr/>
      </p:sp>
      <p:sp>
        <p:nvSpPr>
          <p:cNvPr id="5" name="Notes Placeholder 4">
            <a:extLst>
              <a:ext uri="{FF2B5EF4-FFF2-40B4-BE49-F238E27FC236}">
                <a16:creationId xmlns:a16="http://schemas.microsoft.com/office/drawing/2014/main" id="{775F0DE1-A442-44A6-9FC0-627ABA0E93B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098412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78673" y="4415157"/>
            <a:ext cx="4660760" cy="4183697"/>
          </a:xfrm>
        </p:spPr>
        <p:txBody>
          <a:bodyPr/>
          <a:lstStyle/>
          <a:p>
            <a:pPr algn="just"/>
            <a:r>
              <a:rPr lang="en-US" sz="1100" dirty="0"/>
              <a:t>The visionary American engineer </a:t>
            </a:r>
            <a:r>
              <a:rPr lang="en-US" sz="1100" i="1" dirty="0"/>
              <a:t>Paul MacCready </a:t>
            </a:r>
            <a:r>
              <a:rPr lang="en-US" sz="1100" dirty="0"/>
              <a:t>brought us the first human-powered flight. He was also pioneer in the technology of ground electric vehicles, solar-powered flight, and paleo-aero engineering. In his seminal paper of 1998, MacCready introduced "with caution" the concept of what we have termed </a:t>
            </a:r>
            <a:r>
              <a:rPr lang="en-US" sz="1100" i="1" dirty="0"/>
              <a:t>regenerative electric soaring</a:t>
            </a:r>
            <a:r>
              <a:rPr lang="en-US" sz="1100" dirty="0"/>
              <a:t>. Although in his paper MacCready did not offer a specific configuration, he did imagine and describe a complete flight of a "regen." Much of this presentation attempts to demonstrate the feasibility of </a:t>
            </a:r>
            <a:r>
              <a:rPr lang="en-US" sz="1100" dirty="0" err="1"/>
              <a:t>MacCready’s</a:t>
            </a:r>
            <a:r>
              <a:rPr lang="en-US" sz="1100" dirty="0"/>
              <a:t> </a:t>
            </a:r>
            <a:r>
              <a:rPr lang="en-US" sz="1100" i="1" dirty="0"/>
              <a:t>regen</a:t>
            </a:r>
            <a:r>
              <a:rPr lang="en-US" sz="1100" dirty="0"/>
              <a:t> concept. </a:t>
            </a:r>
          </a:p>
          <a:p>
            <a:pPr algn="just"/>
            <a:endParaRPr lang="en-US" sz="1100"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44</a:t>
            </a:fld>
            <a:endParaRPr lang="en-US" dirty="0"/>
          </a:p>
        </p:txBody>
      </p:sp>
    </p:spTree>
    <p:extLst>
      <p:ext uri="{BB962C8B-B14F-4D97-AF65-F5344CB8AC3E}">
        <p14:creationId xmlns:p14="http://schemas.microsoft.com/office/powerpoint/2010/main" val="25128572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AF8901-1B8A-49EC-AA12-DE8B53E60992}" type="slidenum">
              <a:rPr lang="en-US" smtClean="0"/>
              <a:pPr/>
              <a:t>45</a:t>
            </a:fld>
            <a:endParaRPr lang="en-US" dirty="0"/>
          </a:p>
        </p:txBody>
      </p:sp>
      <p:sp>
        <p:nvSpPr>
          <p:cNvPr id="7" name="Slide Image Placeholder 6"/>
          <p:cNvSpPr>
            <a:spLocks noGrp="1" noRot="1" noChangeAspect="1"/>
          </p:cNvSpPr>
          <p:nvPr>
            <p:ph type="sldImg"/>
          </p:nvPr>
        </p:nvSpPr>
        <p:spPr/>
      </p:sp>
      <p:sp>
        <p:nvSpPr>
          <p:cNvPr id="5" name="Notes Placeholder 4">
            <a:extLst>
              <a:ext uri="{FF2B5EF4-FFF2-40B4-BE49-F238E27FC236}">
                <a16:creationId xmlns:a16="http://schemas.microsoft.com/office/drawing/2014/main" id="{A0F83ED0-F50F-4B7D-9298-99CFCA463D7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20800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4451" y="4415157"/>
            <a:ext cx="4708377" cy="4183697"/>
          </a:xfrm>
        </p:spPr>
        <p:txBody>
          <a:bodyPr/>
          <a:lstStyle/>
          <a:p>
            <a:pPr algn="just"/>
            <a:r>
              <a:rPr lang="en-US" dirty="0"/>
              <a:t>Here we introduce </a:t>
            </a:r>
            <a:r>
              <a:rPr lang="en-US" i="1" dirty="0"/>
              <a:t>Coulomb Keeper</a:t>
            </a:r>
            <a:r>
              <a:rPr lang="en-US" i="0" dirty="0"/>
              <a:t>, a “regen” named for its frugality in earning and spending electrical charge, and designed to </a:t>
            </a:r>
            <a:r>
              <a:rPr lang="en-US" dirty="0"/>
              <a:t>realize the visions of Glauert and MacCready. The pusher </a:t>
            </a:r>
            <a:r>
              <a:rPr lang="en-US" dirty="0" err="1"/>
              <a:t>windprops</a:t>
            </a:r>
            <a:r>
              <a:rPr lang="en-US" dirty="0"/>
              <a:t> eliminate interference of helical wakes with the airframe. Rotor diameter is constrained by design to incorporate Glauert’s “many blades” and, with the aid of high pitch, reduce both RPM and noise. Inverted winglets with wheels preclude the need for ground-handling assistants. Symmetric sections enable efficient propeller operation in climb and cruise, and efficient wind turbine operation in ridge lift, thermals, steepened final descent, and perhaps even windy-day recharge on the field with a safety perimeter. With this set of ideal conditions of weather and geography, the “holy grail” of repeated flights powered entirely by the wind may come within our reach. </a:t>
            </a:r>
          </a:p>
        </p:txBody>
      </p:sp>
      <p:sp>
        <p:nvSpPr>
          <p:cNvPr id="4" name="Slide Number Placeholder 3"/>
          <p:cNvSpPr>
            <a:spLocks noGrp="1"/>
          </p:cNvSpPr>
          <p:nvPr>
            <p:ph type="sldNum" sz="quarter" idx="10"/>
          </p:nvPr>
        </p:nvSpPr>
        <p:spPr/>
        <p:txBody>
          <a:bodyPr/>
          <a:lstStyle/>
          <a:p>
            <a:fld id="{26AF8901-1B8A-49EC-AA12-DE8B53E60992}" type="slidenum">
              <a:rPr lang="en-US" smtClean="0"/>
              <a:pPr/>
              <a:t>46</a:t>
            </a:fld>
            <a:endParaRPr lang="en-US" dirty="0"/>
          </a:p>
        </p:txBody>
      </p:sp>
    </p:spTree>
    <p:extLst>
      <p:ext uri="{BB962C8B-B14F-4D97-AF65-F5344CB8AC3E}">
        <p14:creationId xmlns:p14="http://schemas.microsoft.com/office/powerpoint/2010/main" val="1258532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028023" y="4415157"/>
            <a:ext cx="4972389" cy="4183698"/>
          </a:xfrm>
        </p:spPr>
        <p:txBody>
          <a:bodyPr/>
          <a:lstStyle/>
          <a:p>
            <a:pPr algn="just"/>
            <a:r>
              <a:rPr lang="en-US" dirty="0"/>
              <a:t>The representative thermal shown above, including contours of local updraft velocity (u,m/s), has a diameter of 200-m at its base and 1-km diameter at its top where the elevation is perhaps 4-km. A thermal is aptly named, since its air temperature is typically 1</a:t>
            </a:r>
            <a:r>
              <a:rPr lang="en-US" baseline="30000" dirty="0"/>
              <a:t>o</a:t>
            </a:r>
            <a:r>
              <a:rPr lang="en-US" dirty="0"/>
              <a:t>C higher than that of the surrounding air. </a:t>
            </a:r>
          </a:p>
          <a:p>
            <a:pPr algn="just"/>
            <a:endParaRPr lang="en-US" dirty="0"/>
          </a:p>
          <a:p>
            <a:pPr algn="just"/>
            <a:r>
              <a:rPr lang="en-US" dirty="0"/>
              <a:t>The peak-updraft core of 5-m/s resides at an elevation of 1000-m. Optimally positioned relative to (58-m from) the core, a regen aircraft with a still-air sink rate of 1.7-m/s, including the effects of regeneration, would be carried aloft at 2.0-m/s by a 3.7-m/s updraft. At the top of the thermal, updraft velocity falls to zero. The lifetime of the thermal is consistent with the time consumed by climbing fraction of its height.</a:t>
            </a:r>
          </a:p>
          <a:p>
            <a:pPr algn="just"/>
            <a:endParaRPr lang="en-US" dirty="0"/>
          </a:p>
          <a:p>
            <a:pPr algn="just"/>
            <a:endParaRPr lang="en-US" dirty="0"/>
          </a:p>
          <a:p>
            <a:pPr algn="just"/>
            <a:r>
              <a:rPr lang="en-US" dirty="0"/>
              <a:t>  </a:t>
            </a:r>
          </a:p>
        </p:txBody>
      </p:sp>
      <p:sp>
        <p:nvSpPr>
          <p:cNvPr id="4" name="Slide Number Placeholder 3"/>
          <p:cNvSpPr>
            <a:spLocks noGrp="1"/>
          </p:cNvSpPr>
          <p:nvPr>
            <p:ph type="sldNum" sz="quarter" idx="10"/>
          </p:nvPr>
        </p:nvSpPr>
        <p:spPr/>
        <p:txBody>
          <a:bodyPr/>
          <a:lstStyle/>
          <a:p>
            <a:fld id="{26AF8901-1B8A-49EC-AA12-DE8B53E60992}" type="slidenum">
              <a:rPr lang="en-US" smtClean="0"/>
              <a:pPr/>
              <a:t>47</a:t>
            </a:fld>
            <a:endParaRPr lang="en-US" dirty="0"/>
          </a:p>
        </p:txBody>
      </p:sp>
      <p:sp>
        <p:nvSpPr>
          <p:cNvPr id="7" name="Slide Image Placeholder 6">
            <a:extLst>
              <a:ext uri="{FF2B5EF4-FFF2-40B4-BE49-F238E27FC236}">
                <a16:creationId xmlns:a16="http://schemas.microsoft.com/office/drawing/2014/main" id="{E4ED6C8C-7F92-4C73-8780-78626C8DFB90}"/>
              </a:ext>
            </a:extLst>
          </p:cNvPr>
          <p:cNvSpPr>
            <a:spLocks noGrp="1" noRot="1" noChangeAspect="1"/>
          </p:cNvSpPr>
          <p:nvPr>
            <p:ph type="sldImg"/>
          </p:nvPr>
        </p:nvSpPr>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93937" y="4231966"/>
            <a:ext cx="4740176" cy="3984473"/>
          </a:xfrm>
        </p:spPr>
        <p:txBody>
          <a:bodyPr/>
          <a:lstStyle/>
          <a:p>
            <a:pPr algn="just"/>
            <a:r>
              <a:rPr lang="en-US" sz="1000" dirty="0"/>
              <a:t>This sketch shows the forces acting on an aircraft in </a:t>
            </a:r>
            <a:r>
              <a:rPr lang="en-US" sz="1000" i="1" dirty="0"/>
              <a:t>still air </a:t>
            </a:r>
            <a:r>
              <a:rPr lang="en-US" sz="1000" dirty="0"/>
              <a:t>and in </a:t>
            </a:r>
            <a:r>
              <a:rPr lang="en-US" sz="1000" i="1" dirty="0"/>
              <a:t>steady-state</a:t>
            </a:r>
            <a:r>
              <a:rPr lang="en-US" sz="1000" dirty="0"/>
              <a:t> cruise, climb, or descent, wings level or banked, whether along a linear or curved trajectory. Thus the only constraints for the present analysis are the still-air and steady-state conditions. In the diagram with the flight path angle (</a:t>
            </a:r>
            <a:r>
              <a:rPr lang="en-US" sz="1000" dirty="0">
                <a:latin typeface="Symbol" panose="05050102010706020507" pitchFamily="18" charset="2"/>
              </a:rPr>
              <a:t>g</a:t>
            </a:r>
            <a:r>
              <a:rPr lang="en-US" sz="1000" dirty="0"/>
              <a:t>) and wings banked at the angle (</a:t>
            </a:r>
            <a:r>
              <a:rPr lang="en-US" sz="1000" dirty="0">
                <a:latin typeface="Symbol" panose="05050102010706020507" pitchFamily="18" charset="2"/>
              </a:rPr>
              <a:t>f</a:t>
            </a:r>
            <a:r>
              <a:rPr lang="en-US" sz="1000" dirty="0"/>
              <a:t>), the lift vector (L) is normal to the airspeed vector (V). The lift has the value (</a:t>
            </a:r>
            <a:r>
              <a:rPr lang="en-US" sz="1000" dirty="0" err="1"/>
              <a:t>n</a:t>
            </a:r>
            <a:r>
              <a:rPr lang="en-US" sz="1000" baseline="-25000" dirty="0" err="1"/>
              <a:t>n</a:t>
            </a:r>
            <a:r>
              <a:rPr lang="en-US" sz="1000" dirty="0" err="1"/>
              <a:t>W</a:t>
            </a:r>
            <a:r>
              <a:rPr lang="en-US" sz="1000" dirty="0"/>
              <a:t>), where (W) designates weight and (</a:t>
            </a:r>
            <a:r>
              <a:rPr lang="en-US" sz="1000" dirty="0" err="1"/>
              <a:t>n</a:t>
            </a:r>
            <a:r>
              <a:rPr lang="en-US" sz="1000" baseline="-25000" dirty="0" err="1"/>
              <a:t>n</a:t>
            </a:r>
            <a:r>
              <a:rPr lang="en-US" sz="1000" dirty="0"/>
              <a:t>) the normal load factor. Note that flight path angle (</a:t>
            </a:r>
            <a:r>
              <a:rPr lang="en-US" sz="1000" dirty="0">
                <a:latin typeface="Symbol" panose="05050102010706020507" pitchFamily="18" charset="2"/>
              </a:rPr>
              <a:t>g</a:t>
            </a:r>
            <a:r>
              <a:rPr lang="en-US" sz="1000" dirty="0"/>
              <a:t>), taken relative to the local air mass, will be negative if the aircraft sinks therein. After “normalizing” the various forces in terms of dimensionless ratios, we find that the steady-state, still-air climb rate (</a:t>
            </a:r>
            <a:r>
              <a:rPr lang="en-US" sz="1000" dirty="0" err="1"/>
              <a:t>dz</a:t>
            </a:r>
            <a:r>
              <a:rPr lang="en-US" sz="1000" dirty="0"/>
              <a:t>/dt), regardless of vehicle orientation, is given by the product of the still-air “clean sink rate”  [</a:t>
            </a:r>
            <a:r>
              <a:rPr lang="en-US" sz="1000" dirty="0" err="1"/>
              <a:t>n</a:t>
            </a:r>
            <a:r>
              <a:rPr lang="en-US" sz="1000" baseline="-25000" dirty="0" err="1"/>
              <a:t>n</a:t>
            </a:r>
            <a:r>
              <a:rPr lang="en-US" sz="1000" dirty="0"/>
              <a:t>(D/L)V] and a “propulsive group” [(T/D)-1]. Note for regeneration that the thrust/drag </a:t>
            </a:r>
            <a:r>
              <a:rPr lang="en-US" sz="1000" dirty="0" err="1"/>
              <a:t>rato</a:t>
            </a:r>
            <a:r>
              <a:rPr lang="en-US" sz="1000" dirty="0"/>
              <a:t> (T/D) is negative. In referring to a “clean” sink rate, we apply a thrust-drag accounting rule that assumes all propulsion elements are removed when calculating drag (D), and that any drag increments (trim, interference, etc.) due to propulsion system integration have been treated as thrust penalties when we declare the “installed” thrust (T).</a:t>
            </a:r>
          </a:p>
          <a:p>
            <a:pPr algn="just"/>
            <a:endParaRPr lang="en-US" sz="1000" dirty="0"/>
          </a:p>
          <a:p>
            <a:pPr algn="just"/>
            <a:r>
              <a:rPr lang="en-US" sz="1000" dirty="0"/>
              <a:t>A sailplane or soaring bird has (T/D=0), whereby the still-air climb rate is of course negative. Sink or climb performance is degraded as load factor (</a:t>
            </a:r>
            <a:r>
              <a:rPr lang="en-US" sz="1000" dirty="0" err="1"/>
              <a:t>n</a:t>
            </a:r>
            <a:r>
              <a:rPr lang="en-US" sz="1000" baseline="-25000" dirty="0" err="1"/>
              <a:t>n</a:t>
            </a:r>
            <a:r>
              <a:rPr lang="en-US" sz="1000" dirty="0"/>
              <a:t>) is increased, since (L/D) evaluated at the lift coefficient under load. Thus, turning “twice increases” the drag, and we learn from the </a:t>
            </a:r>
            <a:r>
              <a:rPr lang="en-US" sz="1000" i="1" dirty="0"/>
              <a:t>wandering albatross </a:t>
            </a:r>
            <a:r>
              <a:rPr lang="en-US" sz="1000" dirty="0"/>
              <a:t>to employ a high-aspect-ratio wing to mitigate this effect.</a:t>
            </a:r>
          </a:p>
          <a:p>
            <a:pPr algn="just"/>
            <a:endParaRPr lang="en-US" sz="1000" dirty="0"/>
          </a:p>
          <a:p>
            <a:pPr algn="just"/>
            <a:r>
              <a:rPr lang="en-US" sz="1000" dirty="0"/>
              <a:t>Before applying these results to a complex scenario, we first apply them to a simple, historical scenario: The </a:t>
            </a:r>
            <a:r>
              <a:rPr lang="en-US" sz="1000" i="1" dirty="0"/>
              <a:t>Wright 1902 glider </a:t>
            </a:r>
            <a:r>
              <a:rPr lang="en-US" sz="1000" dirty="0"/>
              <a:t>soaring in ridge lift.</a:t>
            </a:r>
          </a:p>
          <a:p>
            <a:pPr algn="just"/>
            <a:endParaRPr lang="en-US" sz="1000"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48</a:t>
            </a:fld>
            <a:endParaRPr lang="en-US" dirty="0"/>
          </a:p>
        </p:txBody>
      </p:sp>
    </p:spTree>
    <p:extLst>
      <p:ext uri="{BB962C8B-B14F-4D97-AF65-F5344CB8AC3E}">
        <p14:creationId xmlns:p14="http://schemas.microsoft.com/office/powerpoint/2010/main" val="9602590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01224" y="4239956"/>
            <a:ext cx="4728075" cy="4017677"/>
          </a:xfrm>
        </p:spPr>
        <p:txBody>
          <a:bodyPr/>
          <a:lstStyle/>
          <a:p>
            <a:pPr algn="just"/>
            <a:r>
              <a:rPr lang="en-US" dirty="0"/>
              <a:t>The </a:t>
            </a:r>
            <a:r>
              <a:rPr lang="en-US" i="1" dirty="0"/>
              <a:t>Wright Brothers’ </a:t>
            </a:r>
            <a:r>
              <a:rPr lang="en-US" baseline="0" dirty="0"/>
              <a:t>1902 glider, making about 1000 flights, was the world's first practical aircraft, independently controllable about all three axes, and enjoying reasonably-coordinated turns. This glider was marginally unstable (5%) in pitch, but generally manageable. For their </a:t>
            </a:r>
            <a:r>
              <a:rPr lang="en-US" i="1" baseline="0" dirty="0"/>
              <a:t>1903 Wright Flyer</a:t>
            </a:r>
            <a:r>
              <a:rPr lang="en-US" baseline="0" dirty="0"/>
              <a:t>, the brothers installed a relatively-heavy propulsion system well aft of the c.g., finding themselves quite lucky to get two successful flights before the aircraft was destroyed. As it was, the aircraft parked in the sand was destroyed by tumbling in a gust of wind. But had there been no such gust, the aircraft would likely have soon been severely damaged by an inevitable hard landing on account of its severely tail-heavy condition. The unflyable nature of the 1903 aircraft would be “rediscovered</a:t>
            </a:r>
            <a:r>
              <a:rPr lang="en-US" dirty="0"/>
              <a:t>” precisely 100 years later, </a:t>
            </a:r>
            <a:r>
              <a:rPr lang="en-US" baseline="0" dirty="0"/>
              <a:t>in spite of our e-mailed cautionary advice, in an attempt to launch and fly a stubbornly-exact replica. </a:t>
            </a:r>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49</a:t>
            </a:fld>
            <a:endParaRPr lang="en-US" dirty="0"/>
          </a:p>
        </p:txBody>
      </p:sp>
    </p:spTree>
    <p:extLst>
      <p:ext uri="{BB962C8B-B14F-4D97-AF65-F5344CB8AC3E}">
        <p14:creationId xmlns:p14="http://schemas.microsoft.com/office/powerpoint/2010/main" val="294598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181099" y="4415157"/>
            <a:ext cx="4648201" cy="4183698"/>
          </a:xfrm>
        </p:spPr>
        <p:txBody>
          <a:bodyPr/>
          <a:lstStyle/>
          <a:p>
            <a:pPr algn="just"/>
            <a:r>
              <a:rPr lang="en-US" sz="1000" dirty="0"/>
              <a:t>Let's now characterize the performance of electrical machines with the ubiquitous feature of permanent-magnet </a:t>
            </a:r>
            <a:r>
              <a:rPr lang="en-US" sz="1000"/>
              <a:t>or otherwise fixed-magnetic-field </a:t>
            </a:r>
            <a:r>
              <a:rPr lang="en-US" sz="1000" dirty="0"/>
              <a:t>strength (</a:t>
            </a:r>
            <a:r>
              <a:rPr lang="en-US" sz="1000"/>
              <a:t>B). The machine shown here came well after Michael Faraday, but it is derived from his vision.   </a:t>
            </a:r>
            <a:r>
              <a:rPr lang="en-US" sz="1000" dirty="0"/>
              <a:t>We’ll begin with a "classical" brushed machine which more readily reveals the principles </a:t>
            </a:r>
            <a:r>
              <a:rPr lang="en-US" sz="1000"/>
              <a:t>which also </a:t>
            </a:r>
            <a:r>
              <a:rPr lang="en-US" sz="1000" dirty="0"/>
              <a:t>apply to brushless machines</a:t>
            </a:r>
            <a:r>
              <a:rPr lang="en-US" sz="1000"/>
              <a:t>. </a:t>
            </a:r>
          </a:p>
          <a:p>
            <a:pPr algn="just"/>
            <a:endParaRPr lang="en-US" sz="1000"/>
          </a:p>
          <a:p>
            <a:pPr algn="just"/>
            <a:r>
              <a:rPr lang="en-US" sz="1000"/>
              <a:t>First and foremost, </a:t>
            </a:r>
            <a:r>
              <a:rPr lang="en-US" sz="1000" dirty="0"/>
              <a:t>the force </a:t>
            </a:r>
            <a:r>
              <a:rPr lang="en-US" sz="1000"/>
              <a:t>on an electrical </a:t>
            </a:r>
            <a:r>
              <a:rPr lang="en-US" sz="1000" dirty="0"/>
              <a:t>charge crossing a magnetic field is orthogonal to both the field and the charge velocity. With motor operation</a:t>
            </a:r>
            <a:r>
              <a:rPr lang="en-US" sz="1000"/>
              <a:t>, longitudinal motion of charge within </a:t>
            </a:r>
            <a:r>
              <a:rPr lang="en-US" sz="1000" dirty="0"/>
              <a:t>each copper loop yields torque</a:t>
            </a:r>
            <a:r>
              <a:rPr lang="en-US" sz="1000"/>
              <a:t>, and circumferential </a:t>
            </a:r>
            <a:r>
              <a:rPr lang="en-US" sz="1000" dirty="0"/>
              <a:t>motion yields an increase of voltage (the potential energy per unit charge) in the </a:t>
            </a:r>
            <a:r>
              <a:rPr lang="en-US" sz="1000"/>
              <a:t>form of an </a:t>
            </a:r>
            <a:r>
              <a:rPr lang="en-US" sz="1000" i="1" dirty="0"/>
              <a:t>electro-motive force</a:t>
            </a:r>
            <a:r>
              <a:rPr lang="en-US" sz="1000" dirty="0"/>
              <a:t>, </a:t>
            </a:r>
            <a:r>
              <a:rPr lang="en-US" sz="1000"/>
              <a:t>or EMF. </a:t>
            </a:r>
            <a:r>
              <a:rPr lang="en-US" sz="1000" dirty="0"/>
              <a:t>(The interested reader is invited to test these assertions). Second, any motor can be a generator and vice-versa. As the motor spins faster, with torque proportional to current (except for torque loss), its linearly-rising EMF eventually matches </a:t>
            </a:r>
            <a:r>
              <a:rPr lang="en-US" sz="1000"/>
              <a:t>the battery voltage, </a:t>
            </a:r>
            <a:r>
              <a:rPr lang="en-US" sz="1000" dirty="0"/>
              <a:t>whereby current vanishes. Torque also vanishes, except for parasitic effects.</a:t>
            </a:r>
          </a:p>
          <a:p>
            <a:pPr algn="just"/>
            <a:endParaRPr lang="en-US" sz="1000" dirty="0"/>
          </a:p>
          <a:p>
            <a:pPr algn="just"/>
            <a:r>
              <a:rPr lang="en-US" sz="1000" dirty="0"/>
              <a:t>If the machine now is run (actually driven) at further increasing speed, and/or if battery voltage is somehow reduced, the machine becomes a generator, with an EMF exceeding that of the battery. However, rotation direction, EMF proportionality to speed, and torque proportionality to current remain the same as with a motor, but </a:t>
            </a:r>
            <a:r>
              <a:rPr lang="en-US" sz="1000"/>
              <a:t>with both torque </a:t>
            </a:r>
            <a:r>
              <a:rPr lang="en-US" sz="1000" dirty="0"/>
              <a:t>and current now changing sign. These continuities are essential to ground-electric-vehicle </a:t>
            </a:r>
            <a:r>
              <a:rPr lang="en-US" sz="1000" i="1" dirty="0"/>
              <a:t>regenerative braking </a:t>
            </a:r>
            <a:r>
              <a:rPr lang="en-US" sz="1000" dirty="0"/>
              <a:t>and </a:t>
            </a:r>
            <a:r>
              <a:rPr lang="en-US" sz="1000"/>
              <a:t>“</a:t>
            </a:r>
            <a:r>
              <a:rPr lang="en-US" sz="1000" i="1"/>
              <a:t>regenerative-electric </a:t>
            </a:r>
            <a:r>
              <a:rPr lang="en-US" sz="1000" i="1" dirty="0"/>
              <a:t>flight.</a:t>
            </a:r>
            <a:r>
              <a:rPr lang="en-US" sz="1000" dirty="0"/>
              <a:t>” </a:t>
            </a:r>
          </a:p>
          <a:p>
            <a:pPr algn="just"/>
            <a:endParaRPr lang="en-US" sz="1000" dirty="0"/>
          </a:p>
          <a:p>
            <a:pPr algn="just"/>
            <a:r>
              <a:rPr lang="en-US" sz="1000" dirty="0"/>
              <a:t>Regardless of operating mode, the three formulas shown characterize the basic operation of the machine, whether it is brushed, or brushless and combined with an inverter-rectifier, as discussed next.</a:t>
            </a:r>
          </a:p>
          <a:p>
            <a:pPr algn="just"/>
            <a:endParaRPr lang="en-US" sz="1000"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633388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97056" y="4237381"/>
            <a:ext cx="4732244" cy="3984473"/>
          </a:xfrm>
        </p:spPr>
        <p:txBody>
          <a:bodyPr/>
          <a:lstStyle/>
          <a:p>
            <a:pPr algn="just"/>
            <a:r>
              <a:rPr lang="en-US" dirty="0"/>
              <a:t>The Wright Brothers wisely selected the sand dunes of the Outer Banks of North Carolina for their flight tests. On a windy day, the dunes would provide an updraft to reduce ground speed and to enable slope soaring, should conditions permit. But more important, the sand cushioned the inevitable hard landings. </a:t>
            </a:r>
          </a:p>
          <a:p>
            <a:pPr algn="just"/>
            <a:endParaRPr lang="en-US" dirty="0"/>
          </a:p>
          <a:p>
            <a:pPr algn="just"/>
            <a:r>
              <a:rPr lang="en-US" dirty="0"/>
              <a:t>In the photo and sketch above we solve for the power provided by the ridge-soaring updraft, and this is given by the product of drag and airspeed, equivalent to the product of weight and updraft velocity. We next apply this to a more complex scenario where we are interested in what we have termed “total climb rate” (</a:t>
            </a:r>
            <a:r>
              <a:rPr lang="en-US" dirty="0" err="1"/>
              <a:t>dz</a:t>
            </a:r>
            <a:r>
              <a:rPr lang="en-US" sz="1400" baseline="-25000" dirty="0" err="1"/>
              <a:t>t</a:t>
            </a:r>
            <a:r>
              <a:rPr lang="en-US" dirty="0"/>
              <a:t>/dt), or the rate of change of total kinetic, potential, and stored energy per unit weight.</a:t>
            </a:r>
          </a:p>
          <a:p>
            <a:pPr algn="just"/>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50</a:t>
            </a:fld>
            <a:endParaRPr lang="en-US" dirty="0"/>
          </a:p>
        </p:txBody>
      </p:sp>
    </p:spTree>
    <p:extLst>
      <p:ext uri="{BB962C8B-B14F-4D97-AF65-F5344CB8AC3E}">
        <p14:creationId xmlns:p14="http://schemas.microsoft.com/office/powerpoint/2010/main" val="34352310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04913" y="4415157"/>
            <a:ext cx="4609703" cy="4183698"/>
          </a:xfrm>
        </p:spPr>
        <p:txBody>
          <a:bodyPr/>
          <a:lstStyle/>
          <a:p>
            <a:pPr algn="just"/>
            <a:r>
              <a:rPr lang="en-US" dirty="0"/>
              <a:t>In the graphic above, a “regen” in ridge lift uses its “windprops” as airborne wind turbines to recharge the battery. The twin, fixed-geometry rotors with symmetric sections incorporate high pitch and rotate relatively slowly, particularly during regeneration. If the aircraft is both aerodynamically efficient and equipped with the capability for efficient regeneration, taking advantage of that capability when encountering various forms of updraft will increase flight endurance. In the limiting case of special conditions depending on local geography and/or weather and state of charge at the beginning of final descent, a regen could further regenerate during descent and land with a full charge. On the ground, the regen might further top off its battery with the aircraft safely cordoned off and its </a:t>
            </a:r>
            <a:r>
              <a:rPr lang="en-US" dirty="0" err="1"/>
              <a:t>windprop</a:t>
            </a:r>
            <a:r>
              <a:rPr lang="en-US" dirty="0"/>
              <a:t> operating as a turbine on a windy day. We thus imagine at least the notion of a self-contained flight powered entirely by vertical and horizontal winds. </a:t>
            </a:r>
          </a:p>
        </p:txBody>
      </p:sp>
      <p:sp>
        <p:nvSpPr>
          <p:cNvPr id="4" name="Slide Number Placeholder 3"/>
          <p:cNvSpPr>
            <a:spLocks noGrp="1"/>
          </p:cNvSpPr>
          <p:nvPr>
            <p:ph type="sldNum" sz="quarter" idx="10"/>
          </p:nvPr>
        </p:nvSpPr>
        <p:spPr/>
        <p:txBody>
          <a:bodyPr/>
          <a:lstStyle/>
          <a:p>
            <a:fld id="{D8C90D21-A805-4469-A6CD-993F8C9509B0}" type="slidenum">
              <a:rPr lang="en-US" smtClean="0"/>
              <a:t>51</a:t>
            </a:fld>
            <a:endParaRPr lang="en-US" dirty="0"/>
          </a:p>
        </p:txBody>
      </p:sp>
    </p:spTree>
    <p:extLst>
      <p:ext uri="{BB962C8B-B14F-4D97-AF65-F5344CB8AC3E}">
        <p14:creationId xmlns:p14="http://schemas.microsoft.com/office/powerpoint/2010/main" val="9189291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5191" y="4415157"/>
            <a:ext cx="4680020" cy="4183697"/>
          </a:xfrm>
        </p:spPr>
        <p:txBody>
          <a:bodyPr/>
          <a:lstStyle/>
          <a:p>
            <a:pPr algn="just"/>
            <a:r>
              <a:rPr lang="en-US" sz="1100" dirty="0">
                <a:latin typeface="Arial" charset="0"/>
              </a:rPr>
              <a:t>This slide introduces our </a:t>
            </a:r>
            <a:r>
              <a:rPr lang="en-US" sz="1100" i="1" dirty="0">
                <a:latin typeface="Arial" charset="0"/>
              </a:rPr>
              <a:t>regen-electric-flight equation</a:t>
            </a:r>
            <a:r>
              <a:rPr lang="en-US" sz="1100" dirty="0">
                <a:latin typeface="Arial" charset="0"/>
              </a:rPr>
              <a:t>, where we show a regen storing energy in ridge lift, and where we study the rate of change of total kinetic, potential, and stored energy. Dividing this total by vehicle weight yields what we name </a:t>
            </a:r>
            <a:r>
              <a:rPr lang="en-US" sz="1100" i="1" dirty="0">
                <a:latin typeface="Arial" charset="0"/>
              </a:rPr>
              <a:t>total climb rate</a:t>
            </a:r>
            <a:r>
              <a:rPr lang="en-US" sz="1100" dirty="0">
                <a:latin typeface="Arial" charset="0"/>
              </a:rPr>
              <a:t>, designated “Zt dot.” This begins with updraft (u), and we then subtract the </a:t>
            </a:r>
            <a:r>
              <a:rPr lang="en-US" sz="1100" i="1" dirty="0">
                <a:latin typeface="Arial" charset="0"/>
              </a:rPr>
              <a:t>total sink rate</a:t>
            </a:r>
            <a:r>
              <a:rPr lang="en-US" sz="1100" dirty="0">
                <a:latin typeface="Arial" charset="0"/>
              </a:rPr>
              <a:t> obtained from the product of </a:t>
            </a:r>
            <a:r>
              <a:rPr lang="en-US" sz="1100" i="1" dirty="0">
                <a:latin typeface="Arial" charset="0"/>
              </a:rPr>
              <a:t>clean sink rate </a:t>
            </a:r>
            <a:r>
              <a:rPr lang="en-US" sz="1100" dirty="0">
                <a:latin typeface="Arial" charset="0"/>
              </a:rPr>
              <a:t>and a </a:t>
            </a:r>
            <a:r>
              <a:rPr lang="en-US" sz="1100" i="1" dirty="0">
                <a:latin typeface="Arial" charset="0"/>
              </a:rPr>
              <a:t>power group </a:t>
            </a:r>
            <a:r>
              <a:rPr lang="en-US" sz="1100" dirty="0">
                <a:latin typeface="Arial" charset="0"/>
              </a:rPr>
              <a:t>representing the </a:t>
            </a:r>
            <a:r>
              <a:rPr lang="en-US" sz="1100" i="0" dirty="0" err="1">
                <a:latin typeface="Arial" charset="0"/>
              </a:rPr>
              <a:t>windprop</a:t>
            </a:r>
            <a:r>
              <a:rPr lang="en-US" sz="1100" i="0" dirty="0">
                <a:latin typeface="Arial" charset="0"/>
              </a:rPr>
              <a:t> effect, including a term which we name the </a:t>
            </a:r>
            <a:r>
              <a:rPr lang="en-US" sz="1100" i="1" dirty="0">
                <a:latin typeface="Arial" charset="0"/>
              </a:rPr>
              <a:t>exchange ratio</a:t>
            </a:r>
            <a:r>
              <a:rPr lang="en-US" sz="1100" i="0" dirty="0">
                <a:latin typeface="Arial" charset="0"/>
              </a:rPr>
              <a:t>, “epsilon.”</a:t>
            </a:r>
            <a:r>
              <a:rPr lang="en-US" sz="1100" dirty="0">
                <a:latin typeface="Arial" charset="0"/>
              </a:rPr>
              <a:t> The exchange ratio is defined as the combined electrical and </a:t>
            </a:r>
            <a:r>
              <a:rPr lang="en-US" sz="1100" dirty="0" err="1">
                <a:latin typeface="Arial" charset="0"/>
              </a:rPr>
              <a:t>windprop</a:t>
            </a:r>
            <a:r>
              <a:rPr lang="en-US" sz="1100" dirty="0">
                <a:latin typeface="Arial" charset="0"/>
              </a:rPr>
              <a:t> system efficiency in turbine mode, or the inverse thereof in propeller mode. The derivation of the formula is found in our SAE paper “Flight Without Fuel.”</a:t>
            </a:r>
          </a:p>
          <a:p>
            <a:pPr algn="just"/>
            <a:endParaRPr lang="en-US" sz="1100" dirty="0">
              <a:latin typeface="Arial" charset="0"/>
            </a:endParaRPr>
          </a:p>
          <a:p>
            <a:pPr algn="just"/>
            <a:r>
              <a:rPr lang="en-US" sz="1100" dirty="0">
                <a:latin typeface="Arial" charset="0"/>
              </a:rPr>
              <a:t>For the ridge-lift scenario shown here, the updraft matches the sink rate including regeneration, whereby the aircraft pumps energy into the battery, gaining total energy, as it flies along the ridge with constant kinetic and potential energy. The formula for total-climb readily reveals that a “regen” should have high L/D, low wing loading (low airspeed, V), and high system efficiency. </a:t>
            </a:r>
            <a:endParaRPr lang="en-US" sz="1100"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52</a:t>
            </a:fld>
            <a:endParaRPr lang="en-US" dirty="0"/>
          </a:p>
        </p:txBody>
      </p:sp>
    </p:spTree>
    <p:extLst>
      <p:ext uri="{BB962C8B-B14F-4D97-AF65-F5344CB8AC3E}">
        <p14:creationId xmlns:p14="http://schemas.microsoft.com/office/powerpoint/2010/main" val="26544620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1099" y="4415157"/>
            <a:ext cx="4648201" cy="4183698"/>
          </a:xfrm>
        </p:spPr>
        <p:txBody>
          <a:bodyPr/>
          <a:lstStyle/>
          <a:p>
            <a:pPr algn="just"/>
            <a:r>
              <a:rPr lang="en-US" dirty="0"/>
              <a:t>This table, for the benefit of those interested in greater detail, summarizes the flight conditions, shaft power, electrical power, climb rate, total climb, and numerous other parameters for, column-by-column, cruise, climb, regen in ridge lift, regen in a thermal, and regen for steep descent. See also slide 75 </a:t>
            </a:r>
            <a:r>
              <a:rPr lang="en-US"/>
              <a:t>for electrical-power details.</a:t>
            </a:r>
            <a:endParaRPr lang="en-US" dirty="0"/>
          </a:p>
          <a:p>
            <a:pPr algn="just"/>
            <a:endParaRPr lang="en-US" dirty="0"/>
          </a:p>
          <a:p>
            <a:pPr algn="just"/>
            <a:r>
              <a:rPr lang="en-US" dirty="0"/>
              <a:t>Key parameters of interest are highlighted with boxes, including the comparison of </a:t>
            </a:r>
            <a:r>
              <a:rPr lang="en-US" dirty="0" err="1"/>
              <a:t>windprop</a:t>
            </a:r>
            <a:r>
              <a:rPr lang="en-US" dirty="0"/>
              <a:t> shaft power. Notice that the power to cruise is about one fourth the power to climb. We keep this in mind when we later study power conditioning. </a:t>
            </a:r>
          </a:p>
          <a:p>
            <a:pPr algn="just"/>
            <a:endParaRPr lang="en-US" dirty="0"/>
          </a:p>
          <a:p>
            <a:pPr algn="just"/>
            <a:endParaRPr lang="en-US"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53</a:t>
            </a:fld>
            <a:endParaRPr lang="en-US" dirty="0"/>
          </a:p>
        </p:txBody>
      </p:sp>
    </p:spTree>
    <p:extLst>
      <p:ext uri="{BB962C8B-B14F-4D97-AF65-F5344CB8AC3E}">
        <p14:creationId xmlns:p14="http://schemas.microsoft.com/office/powerpoint/2010/main" val="3166409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1099" y="4415157"/>
            <a:ext cx="4648201" cy="4183698"/>
          </a:xfrm>
        </p:spPr>
        <p:txBody>
          <a:bodyPr/>
          <a:lstStyle/>
          <a:p>
            <a:pPr algn="just"/>
            <a:r>
              <a:rPr lang="en-US" dirty="0"/>
              <a:t>We next show a short simulation of </a:t>
            </a:r>
            <a:r>
              <a:rPr lang="en-US" i="1" dirty="0"/>
              <a:t>Coulomb Keeper </a:t>
            </a:r>
            <a:r>
              <a:rPr lang="en-US" dirty="0"/>
              <a:t>in various flight modes. The geometric model, fully math modeled by the author with Python equations in the free and highly-capable computer-graphics tool </a:t>
            </a:r>
            <a:r>
              <a:rPr lang="en-US" i="1" dirty="0"/>
              <a:t>Blender</a:t>
            </a:r>
            <a:r>
              <a:rPr lang="en-US" dirty="0"/>
              <a:t> (www.Blender.org), was animated by computer-graphics artist Mario Merino.</a:t>
            </a:r>
          </a:p>
        </p:txBody>
      </p:sp>
      <p:sp>
        <p:nvSpPr>
          <p:cNvPr id="4" name="Slide Number Placeholder 3"/>
          <p:cNvSpPr>
            <a:spLocks noGrp="1"/>
          </p:cNvSpPr>
          <p:nvPr>
            <p:ph type="sldNum" sz="quarter" idx="10"/>
          </p:nvPr>
        </p:nvSpPr>
        <p:spPr/>
        <p:txBody>
          <a:bodyPr/>
          <a:lstStyle/>
          <a:p>
            <a:fld id="{26AF8901-1B8A-49EC-AA12-DE8B53E60992}" type="slidenum">
              <a:rPr lang="en-US" smtClean="0"/>
              <a:pPr/>
              <a:t>54</a:t>
            </a:fld>
            <a:endParaRPr lang="en-US" dirty="0"/>
          </a:p>
        </p:txBody>
      </p:sp>
    </p:spTree>
    <p:extLst>
      <p:ext uri="{BB962C8B-B14F-4D97-AF65-F5344CB8AC3E}">
        <p14:creationId xmlns:p14="http://schemas.microsoft.com/office/powerpoint/2010/main" val="28791273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AF8901-1B8A-49EC-AA12-DE8B53E60992}" type="slidenum">
              <a:rPr lang="en-US" smtClean="0"/>
              <a:pPr/>
              <a:t>55</a:t>
            </a:fld>
            <a:endParaRPr lang="en-US" dirty="0"/>
          </a:p>
        </p:txBody>
      </p:sp>
      <p:sp>
        <p:nvSpPr>
          <p:cNvPr id="7" name="Slide Image Placeholder 6"/>
          <p:cNvSpPr>
            <a:spLocks noGrp="1" noRot="1" noChangeAspect="1"/>
          </p:cNvSpPr>
          <p:nvPr>
            <p:ph type="sldImg"/>
          </p:nvPr>
        </p:nvSpPr>
        <p:spPr/>
      </p:sp>
      <p:sp>
        <p:nvSpPr>
          <p:cNvPr id="5" name="Notes Placeholder 4">
            <a:extLst>
              <a:ext uri="{FF2B5EF4-FFF2-40B4-BE49-F238E27FC236}">
                <a16:creationId xmlns:a16="http://schemas.microsoft.com/office/drawing/2014/main" id="{6A9064B9-583B-4CB5-9B71-580C13957F1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925725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1100" y="4244499"/>
            <a:ext cx="4648200" cy="4129657"/>
          </a:xfrm>
        </p:spPr>
        <p:txBody>
          <a:bodyPr/>
          <a:lstStyle/>
          <a:p>
            <a:pPr marL="0" marR="0" lvl="0" indent="0" algn="just" defTabSz="899358" rtl="0" eaLnBrk="1" fontAlgn="auto" latinLnBrk="0" hangingPunct="1">
              <a:lnSpc>
                <a:spcPct val="100000"/>
              </a:lnSpc>
              <a:spcBef>
                <a:spcPts val="0"/>
              </a:spcBef>
              <a:spcAft>
                <a:spcPts val="0"/>
              </a:spcAft>
              <a:buClrTx/>
              <a:buSzTx/>
              <a:buFontTx/>
              <a:buNone/>
              <a:tabLst/>
              <a:defRPr/>
            </a:pPr>
            <a:r>
              <a:rPr lang="en-US" dirty="0"/>
              <a:t>This last example of the lifting line method applied to transonic flow models the NASA SR-7A propfan. As with the previous examples, the “</a:t>
            </a:r>
            <a:r>
              <a:rPr lang="en-US" dirty="0" err="1"/>
              <a:t>windwise</a:t>
            </a:r>
            <a:r>
              <a:rPr lang="en-US" dirty="0"/>
              <a:t>” distance between the lifting and downwash lines is factored by our normalized-empirical Prandtl-</a:t>
            </a:r>
            <a:r>
              <a:rPr lang="en-US" dirty="0" err="1"/>
              <a:t>Glauert</a:t>
            </a:r>
            <a:r>
              <a:rPr lang="en-US" dirty="0"/>
              <a:t> airfoil-lift-slope correction (slide 94), with both Mach number and thickness taken normal to the spar. Also as before, cascade effects shift the downwash line forward near the hub. </a:t>
            </a:r>
          </a:p>
          <a:p>
            <a:pPr marL="0" marR="0" lvl="0" indent="0" algn="just" defTabSz="899358" rtl="0" eaLnBrk="1" fontAlgn="auto" latinLnBrk="0" hangingPunct="1">
              <a:lnSpc>
                <a:spcPct val="100000"/>
              </a:lnSpc>
              <a:spcBef>
                <a:spcPts val="0"/>
              </a:spcBef>
              <a:spcAft>
                <a:spcPts val="0"/>
              </a:spcAft>
              <a:buClrTx/>
              <a:buSzTx/>
              <a:buFontTx/>
              <a:buNone/>
              <a:tabLst/>
              <a:defRPr/>
            </a:pPr>
            <a:endParaRPr lang="en-US" dirty="0"/>
          </a:p>
          <a:p>
            <a:pPr marL="0" marR="0" lvl="0" indent="0" algn="just" defTabSz="899358" rtl="0" eaLnBrk="1" fontAlgn="auto" latinLnBrk="0" hangingPunct="1">
              <a:lnSpc>
                <a:spcPct val="100000"/>
              </a:lnSpc>
              <a:spcBef>
                <a:spcPts val="0"/>
              </a:spcBef>
              <a:spcAft>
                <a:spcPts val="0"/>
              </a:spcAft>
              <a:buClrTx/>
              <a:buSzTx/>
              <a:buFontTx/>
              <a:buNone/>
              <a:tabLst/>
              <a:defRPr/>
            </a:pPr>
            <a:r>
              <a:rPr lang="en-US" dirty="0"/>
              <a:t>The calculation exhibits an excellent match to the test data representing thrust. However, our calculated efficiency (not annotated above) is about 10 points below the test data. Nevertheless, the original NASA reports, as well as follow-on AIAA papers, had to uniformly reduce the blade angle 4-deg to get a reasonable match between calculated and measured thrust. Here no such adjustments have been applied. </a:t>
            </a:r>
          </a:p>
          <a:p>
            <a:pPr algn="just" defTabSz="899358">
              <a:defRPr/>
            </a:pPr>
            <a:endParaRPr lang="en-US" dirty="0"/>
          </a:p>
        </p:txBody>
      </p:sp>
      <p:sp>
        <p:nvSpPr>
          <p:cNvPr id="4" name="Slide Number Placeholder 3"/>
          <p:cNvSpPr>
            <a:spLocks noGrp="1"/>
          </p:cNvSpPr>
          <p:nvPr>
            <p:ph type="sldNum" sz="quarter" idx="10"/>
          </p:nvPr>
        </p:nvSpPr>
        <p:spPr/>
        <p:txBody>
          <a:bodyPr/>
          <a:lstStyle/>
          <a:p>
            <a:fld id="{D8C90D21-A805-4469-A6CD-993F8C9509B0}" type="slidenum">
              <a:rPr lang="en-US" smtClean="0"/>
              <a:t>56</a:t>
            </a:fld>
            <a:endParaRPr lang="en-US" dirty="0"/>
          </a:p>
        </p:txBody>
      </p:sp>
    </p:spTree>
    <p:extLst>
      <p:ext uri="{BB962C8B-B14F-4D97-AF65-F5344CB8AC3E}">
        <p14:creationId xmlns:p14="http://schemas.microsoft.com/office/powerpoint/2010/main" val="6189235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AF8901-1B8A-49EC-AA12-DE8B53E60992}" type="slidenum">
              <a:rPr lang="en-US" smtClean="0"/>
              <a:pPr/>
              <a:t>57</a:t>
            </a:fld>
            <a:endParaRPr lang="en-US" dirty="0"/>
          </a:p>
        </p:txBody>
      </p:sp>
      <p:sp>
        <p:nvSpPr>
          <p:cNvPr id="7" name="Slide Image Placeholder 6"/>
          <p:cNvSpPr>
            <a:spLocks noGrp="1" noRot="1" noChangeAspect="1"/>
          </p:cNvSpPr>
          <p:nvPr>
            <p:ph type="sldImg"/>
          </p:nvPr>
        </p:nvSpPr>
        <p:spPr/>
      </p:sp>
      <p:sp>
        <p:nvSpPr>
          <p:cNvPr id="5" name="Notes Placeholder 4">
            <a:extLst>
              <a:ext uri="{FF2B5EF4-FFF2-40B4-BE49-F238E27FC236}">
                <a16:creationId xmlns:a16="http://schemas.microsoft.com/office/drawing/2014/main" id="{F352E770-FB96-4254-82B9-2528A1726DA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45639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95785" y="4415157"/>
            <a:ext cx="4609703" cy="4183698"/>
          </a:xfrm>
        </p:spPr>
        <p:txBody>
          <a:bodyPr/>
          <a:lstStyle/>
          <a:p>
            <a:pPr algn="just"/>
            <a:r>
              <a:rPr lang="en-US" dirty="0"/>
              <a:t>Now we apply the present method to suggest the aerodynamic design of a propfan suitable for the fast aircraft depicted above. Each of two rotors would have ten swept blades to reduce diameter, RPM, and noise for a given thrust. The formula at the right matches total thrust and drag at cruise. </a:t>
            </a:r>
          </a:p>
          <a:p>
            <a:pPr algn="just"/>
            <a:endParaRPr lang="en-US" dirty="0"/>
          </a:p>
          <a:p>
            <a:pPr algn="just"/>
            <a:r>
              <a:rPr lang="en-US" dirty="0"/>
              <a:t>The geometry of Faraday First is fully characterized with equations in the Python programming window of the open-source computer-graphics software freely available at (</a:t>
            </a:r>
            <a:r>
              <a:rPr lang="en-US" dirty="0">
                <a:hlinkClick r:id="rId3"/>
              </a:rPr>
              <a:t>www.Blender.org</a:t>
            </a:r>
            <a:r>
              <a:rPr lang="en-US" dirty="0"/>
              <a:t>). To preserve the irrotational flow upstream of the rotors, we have adopted a pusher configuration. </a:t>
            </a:r>
          </a:p>
        </p:txBody>
      </p:sp>
      <p:sp>
        <p:nvSpPr>
          <p:cNvPr id="4" name="Slide Number Placeholder 3"/>
          <p:cNvSpPr>
            <a:spLocks noGrp="1"/>
          </p:cNvSpPr>
          <p:nvPr>
            <p:ph type="sldNum" sz="quarter" idx="10"/>
          </p:nvPr>
        </p:nvSpPr>
        <p:spPr/>
        <p:txBody>
          <a:bodyPr/>
          <a:lstStyle/>
          <a:p>
            <a:fld id="{D8C90D21-A805-4469-A6CD-993F8C9509B0}" type="slidenum">
              <a:rPr lang="en-US" smtClean="0"/>
              <a:t>58</a:t>
            </a:fld>
            <a:endParaRPr lang="en-US" dirty="0"/>
          </a:p>
        </p:txBody>
      </p:sp>
    </p:spTree>
    <p:extLst>
      <p:ext uri="{BB962C8B-B14F-4D97-AF65-F5344CB8AC3E}">
        <p14:creationId xmlns:p14="http://schemas.microsoft.com/office/powerpoint/2010/main" val="38059224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4451" y="4415157"/>
            <a:ext cx="4708377" cy="4183697"/>
          </a:xfrm>
        </p:spPr>
        <p:txBody>
          <a:bodyPr/>
          <a:lstStyle/>
          <a:p>
            <a:r>
              <a:rPr lang="en-US" dirty="0"/>
              <a:t>Here we introduce </a:t>
            </a:r>
            <a:r>
              <a:rPr lang="en-US" i="1" dirty="0"/>
              <a:t>Faraday First, </a:t>
            </a:r>
            <a:r>
              <a:rPr lang="en-US" dirty="0"/>
              <a:t>taking advantage of future “battery” specific energy and notionally first to fly all-electric at 0.75 Mach number. Alternatively, the aircraft may employ a hybrid architecture. As with </a:t>
            </a:r>
            <a:r>
              <a:rPr lang="en-US" i="1" dirty="0"/>
              <a:t>Coulomb Keeper</a:t>
            </a:r>
            <a:r>
              <a:rPr lang="en-US" dirty="0"/>
              <a:t>, the rotors employ symmetric sections and many blades to reduce not only diameter and noise, but also in this case to reduce rotor-tip Mach number. Also again, a pusher configuration is adopted to eliminate helical-wake upset of laminar flow. Pylon trailing-edge blowing might be employed to mitigate pylon-wake effects</a:t>
            </a:r>
            <a:r>
              <a:rPr lang="en-US"/>
              <a:t>. Although </a:t>
            </a:r>
            <a:r>
              <a:rPr lang="en-US" i="1"/>
              <a:t>Faraday First </a:t>
            </a:r>
            <a:r>
              <a:rPr lang="en-US" i="0"/>
              <a:t>was originally envisioned to </a:t>
            </a:r>
            <a:r>
              <a:rPr lang="en-US"/>
              <a:t>implement </a:t>
            </a:r>
            <a:r>
              <a:rPr lang="en-US" dirty="0"/>
              <a:t>a </a:t>
            </a:r>
            <a:r>
              <a:rPr lang="en-US"/>
              <a:t>unique method </a:t>
            </a:r>
            <a:r>
              <a:rPr lang="en-US" dirty="0"/>
              <a:t>of swept-wing </a:t>
            </a:r>
            <a:r>
              <a:rPr lang="en-US"/>
              <a:t>flight control based on </a:t>
            </a:r>
            <a:r>
              <a:rPr lang="en-US" dirty="0"/>
              <a:t>symmetric or differential </a:t>
            </a:r>
            <a:r>
              <a:rPr lang="en-US"/>
              <a:t>winglet toe-out, with a </a:t>
            </a:r>
            <a:r>
              <a:rPr lang="en-US" dirty="0"/>
              <a:t>ventral </a:t>
            </a:r>
            <a:r>
              <a:rPr lang="en-US"/>
              <a:t>canard to </a:t>
            </a:r>
            <a:r>
              <a:rPr lang="en-US" dirty="0"/>
              <a:t>prevent </a:t>
            </a:r>
            <a:r>
              <a:rPr lang="en-US"/>
              <a:t>adverse yaw, subsequent analysis of lift distribution with winglets deflected showed that winglet differential toe-out could supplement, but not replace, conventional flight control. Thus we may imagine that </a:t>
            </a:r>
            <a:r>
              <a:rPr lang="en-US" i="1"/>
              <a:t>Faraday First </a:t>
            </a:r>
            <a:r>
              <a:rPr lang="en-US"/>
              <a:t>also</a:t>
            </a:r>
            <a:r>
              <a:rPr lang="en-US" i="1"/>
              <a:t> </a:t>
            </a:r>
            <a:r>
              <a:rPr lang="en-US"/>
              <a:t>incorporates elevons and ailerons, although they are not shown, in our  video shown next to give the general idea of high-speed all-electric flight. </a:t>
            </a:r>
            <a:endParaRPr lang="en-US" dirty="0"/>
          </a:p>
          <a:p>
            <a:pPr algn="just"/>
            <a:endParaRPr lang="en-US"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59</a:t>
            </a:fld>
            <a:endParaRPr lang="en-US" dirty="0"/>
          </a:p>
        </p:txBody>
      </p:sp>
    </p:spTree>
    <p:extLst>
      <p:ext uri="{BB962C8B-B14F-4D97-AF65-F5344CB8AC3E}">
        <p14:creationId xmlns:p14="http://schemas.microsoft.com/office/powerpoint/2010/main" val="125853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AF8901-1B8A-49EC-AA12-DE8B53E60992}" type="slidenum">
              <a:rPr lang="en-US" smtClean="0"/>
              <a:pPr/>
              <a:t>6</a:t>
            </a:fld>
            <a:endParaRPr lang="en-US" dirty="0"/>
          </a:p>
        </p:txBody>
      </p:sp>
      <p:sp>
        <p:nvSpPr>
          <p:cNvPr id="7" name="Slide Image Placeholder 6"/>
          <p:cNvSpPr>
            <a:spLocks noGrp="1" noRot="1" noChangeAspect="1"/>
          </p:cNvSpPr>
          <p:nvPr>
            <p:ph type="sldImg"/>
          </p:nvPr>
        </p:nvSpPr>
        <p:spPr/>
      </p:sp>
      <p:sp>
        <p:nvSpPr>
          <p:cNvPr id="5" name="Notes Placeholder 4">
            <a:extLst>
              <a:ext uri="{FF2B5EF4-FFF2-40B4-BE49-F238E27FC236}">
                <a16:creationId xmlns:a16="http://schemas.microsoft.com/office/drawing/2014/main" id="{4EC7435A-715C-460D-9DD6-6092D250FE8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084453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60</a:t>
            </a:fld>
            <a:endParaRPr lang="en-US" dirty="0"/>
          </a:p>
        </p:txBody>
      </p:sp>
    </p:spTree>
    <p:extLst>
      <p:ext uri="{BB962C8B-B14F-4D97-AF65-F5344CB8AC3E}">
        <p14:creationId xmlns:p14="http://schemas.microsoft.com/office/powerpoint/2010/main" val="28791273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AF8901-1B8A-49EC-AA12-DE8B53E60992}" type="slidenum">
              <a:rPr lang="en-US" smtClean="0"/>
              <a:pPr/>
              <a:t>61</a:t>
            </a:fld>
            <a:endParaRPr lang="en-US" dirty="0"/>
          </a:p>
        </p:txBody>
      </p:sp>
      <p:sp>
        <p:nvSpPr>
          <p:cNvPr id="7" name="Slide Image Placeholder 6"/>
          <p:cNvSpPr>
            <a:spLocks noGrp="1" noRot="1" noChangeAspect="1"/>
          </p:cNvSpPr>
          <p:nvPr>
            <p:ph type="sldImg"/>
          </p:nvPr>
        </p:nvSpPr>
        <p:spPr/>
      </p:sp>
      <p:sp>
        <p:nvSpPr>
          <p:cNvPr id="5" name="Notes Placeholder 4">
            <a:extLst>
              <a:ext uri="{FF2B5EF4-FFF2-40B4-BE49-F238E27FC236}">
                <a16:creationId xmlns:a16="http://schemas.microsoft.com/office/drawing/2014/main" id="{3133A48A-50D8-421A-9F19-22A3705FFE2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560375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1100" y="4186238"/>
            <a:ext cx="4648200" cy="4281266"/>
          </a:xfrm>
        </p:spPr>
        <p:txBody>
          <a:bodyPr/>
          <a:lstStyle/>
          <a:p>
            <a:r>
              <a:rPr lang="en-US" sz="1000" dirty="0"/>
              <a:t>As we await inevitable breakthroughs in battery specific energy (energy/weight), specific power (power/weight), and energy density (energy/volume), hybrid-electric architectures will take to the skies, particularly </a:t>
            </a:r>
            <a:r>
              <a:rPr lang="en-US" sz="1000"/>
              <a:t>for “several-passenger” </a:t>
            </a:r>
            <a:r>
              <a:rPr lang="en-US" sz="1000" dirty="0"/>
              <a:t>aircraft. In this slide we introduce a notional </a:t>
            </a:r>
            <a:r>
              <a:rPr lang="en-US" sz="1000" i="1" dirty="0"/>
              <a:t>high-efficiency hybrid-electric flight architecture, </a:t>
            </a:r>
            <a:r>
              <a:rPr lang="en-US" sz="1000"/>
              <a:t>borrowing from </a:t>
            </a:r>
            <a:r>
              <a:rPr lang="en-US" sz="1000" dirty="0"/>
              <a:t>a Collins Aerospace concept, </a:t>
            </a:r>
            <a:r>
              <a:rPr lang="en-US" sz="1000"/>
              <a:t>but introducing </a:t>
            </a:r>
            <a:r>
              <a:rPr lang="en-US" sz="1000" dirty="0"/>
              <a:t>significant differences</a:t>
            </a:r>
            <a:r>
              <a:rPr lang="en-US" sz="1000"/>
              <a:t>. </a:t>
            </a:r>
          </a:p>
          <a:p>
            <a:endParaRPr lang="en-US" sz="500"/>
          </a:p>
          <a:p>
            <a:r>
              <a:rPr lang="en-US" sz="1000"/>
              <a:t>In </a:t>
            </a:r>
            <a:r>
              <a:rPr lang="en-US" sz="1000" dirty="0"/>
              <a:t>using only one motor generator, the system avoids the “middle-man” effect suffered by converting shaft power to electrical power and then back again with two electrical machines, one driven by the engine and the other driving the propeller. Also, since we showed that the power to climb is </a:t>
            </a:r>
            <a:r>
              <a:rPr lang="en-US" sz="1000"/>
              <a:t>about five </a:t>
            </a:r>
            <a:r>
              <a:rPr lang="en-US" sz="1000" dirty="0"/>
              <a:t>times the power to cruise, the so-called “</a:t>
            </a:r>
            <a:r>
              <a:rPr lang="en-US" sz="1000" i="1" dirty="0"/>
              <a:t>cruise engine</a:t>
            </a:r>
            <a:r>
              <a:rPr lang="en-US" sz="1000" dirty="0"/>
              <a:t>” is sized only to power the propeller in cruise with simultaneous re-charge of the relatively-large battery which, with the motor in climb, supplements the engine </a:t>
            </a:r>
            <a:r>
              <a:rPr lang="en-US" sz="1000"/>
              <a:t>with four </a:t>
            </a:r>
            <a:r>
              <a:rPr lang="en-US" sz="1000" dirty="0"/>
              <a:t>times the engine  </a:t>
            </a:r>
            <a:r>
              <a:rPr lang="en-US" sz="1000"/>
              <a:t>power. The small cruise engine and relatively large battery constitute the core of the Collins concept. And as </a:t>
            </a:r>
            <a:r>
              <a:rPr lang="en-US" sz="1000" dirty="0"/>
              <a:t>noted by Collins, the cruise engine always operates near peak efficiency, whereas </a:t>
            </a:r>
            <a:r>
              <a:rPr lang="en-US" sz="1000"/>
              <a:t>today’s all-fuel-based approach </a:t>
            </a:r>
            <a:r>
              <a:rPr lang="en-US" sz="1000" dirty="0"/>
              <a:t>suffers reduced </a:t>
            </a:r>
            <a:r>
              <a:rPr lang="en-US" sz="1000"/>
              <a:t>efficiency upon “</a:t>
            </a:r>
            <a:r>
              <a:rPr lang="en-US" sz="1000" dirty="0"/>
              <a:t>throttle down” </a:t>
            </a:r>
            <a:r>
              <a:rPr lang="en-US" sz="1000"/>
              <a:t>to cruise, where  roughly-constant parasitic losses consume a larger fraction of total engine power.  </a:t>
            </a:r>
            <a:endParaRPr lang="en-US" sz="500" dirty="0"/>
          </a:p>
          <a:p>
            <a:endParaRPr lang="en-US" sz="600"/>
          </a:p>
          <a:p>
            <a:r>
              <a:rPr lang="en-US" sz="1000"/>
              <a:t>Features unique to our proposed variant of the Collins architecture </a:t>
            </a:r>
            <a:r>
              <a:rPr lang="en-US" sz="1000" dirty="0"/>
              <a:t>include </a:t>
            </a:r>
            <a:r>
              <a:rPr lang="en-US" sz="1000" i="1"/>
              <a:t>overrunning clutches </a:t>
            </a:r>
            <a:r>
              <a:rPr lang="en-US" sz="1000"/>
              <a:t>to enable two simultaneous shaft power inputs and ensuring </a:t>
            </a:r>
            <a:r>
              <a:rPr lang="en-US" sz="1000" dirty="0"/>
              <a:t>that neither starter motor nor engine parasitic losses are sustained </a:t>
            </a:r>
            <a:r>
              <a:rPr lang="en-US" sz="1000"/>
              <a:t>during regen in final descent with </a:t>
            </a:r>
            <a:r>
              <a:rPr lang="en-US" sz="1000" dirty="0"/>
              <a:t>the engine </a:t>
            </a:r>
            <a:r>
              <a:rPr lang="en-US" sz="1000"/>
              <a:t>shut down (re-started for approach). DC-DC </a:t>
            </a:r>
            <a:r>
              <a:rPr lang="en-US" sz="1000" dirty="0"/>
              <a:t>converters in the circuit control </a:t>
            </a:r>
            <a:r>
              <a:rPr lang="en-US" sz="1000"/>
              <a:t>current levels and directions. </a:t>
            </a:r>
            <a:endParaRPr lang="en-US" sz="1000" dirty="0"/>
          </a:p>
          <a:p>
            <a:endParaRPr lang="en-US" sz="500" dirty="0"/>
          </a:p>
          <a:p>
            <a:r>
              <a:rPr lang="en-US" sz="1000" dirty="0"/>
              <a:t>The above is only a schematic; how to efficiently and aerodynamically package the rotor, gearbox, cruise engine, and motor-generator clearly presents a challenge. In particular, the engine </a:t>
            </a:r>
            <a:r>
              <a:rPr lang="en-US" sz="1000"/>
              <a:t>may “want to“ spin perhaps 50 </a:t>
            </a:r>
            <a:r>
              <a:rPr lang="en-US" sz="1000" dirty="0"/>
              <a:t>times faster than the propeller. If the rotor has many blades, as we suggest, it will have a large hub providing a starting point for component frontal area. </a:t>
            </a:r>
          </a:p>
        </p:txBody>
      </p:sp>
      <p:sp>
        <p:nvSpPr>
          <p:cNvPr id="4" name="Slide Number Placeholder 3"/>
          <p:cNvSpPr>
            <a:spLocks noGrp="1"/>
          </p:cNvSpPr>
          <p:nvPr>
            <p:ph type="sldNum" sz="quarter" idx="5"/>
          </p:nvPr>
        </p:nvSpPr>
        <p:spPr/>
        <p:txBody>
          <a:bodyPr/>
          <a:lstStyle/>
          <a:p>
            <a:fld id="{D8C90D21-A805-4469-A6CD-993F8C9509B0}" type="slidenum">
              <a:rPr lang="en-US" smtClean="0"/>
              <a:t>62</a:t>
            </a:fld>
            <a:endParaRPr lang="en-US" dirty="0"/>
          </a:p>
        </p:txBody>
      </p:sp>
    </p:spTree>
    <p:extLst>
      <p:ext uri="{BB962C8B-B14F-4D97-AF65-F5344CB8AC3E}">
        <p14:creationId xmlns:p14="http://schemas.microsoft.com/office/powerpoint/2010/main" val="38286625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1888" y="4280836"/>
            <a:ext cx="4697412" cy="4056416"/>
          </a:xfrm>
        </p:spPr>
        <p:txBody>
          <a:bodyPr/>
          <a:lstStyle/>
          <a:p>
            <a:pPr algn="just"/>
            <a:endParaRPr lang="en-US" dirty="0"/>
          </a:p>
        </p:txBody>
      </p:sp>
      <p:sp>
        <p:nvSpPr>
          <p:cNvPr id="4" name="Slide Number Placeholder 3"/>
          <p:cNvSpPr>
            <a:spLocks noGrp="1"/>
          </p:cNvSpPr>
          <p:nvPr>
            <p:ph type="sldNum" sz="quarter" idx="10"/>
          </p:nvPr>
        </p:nvSpPr>
        <p:spPr/>
        <p:txBody>
          <a:bodyPr/>
          <a:lstStyle/>
          <a:p>
            <a:fld id="{D8C90D21-A805-4469-A6CD-993F8C9509B0}" type="slidenum">
              <a:rPr lang="en-US" smtClean="0"/>
              <a:t>63</a:t>
            </a:fld>
            <a:endParaRPr lang="en-US" dirty="0"/>
          </a:p>
        </p:txBody>
      </p:sp>
    </p:spTree>
    <p:extLst>
      <p:ext uri="{BB962C8B-B14F-4D97-AF65-F5344CB8AC3E}">
        <p14:creationId xmlns:p14="http://schemas.microsoft.com/office/powerpoint/2010/main" val="1937054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noFill/>
          </a:ln>
        </p:spPr>
      </p:sp>
      <p:sp>
        <p:nvSpPr>
          <p:cNvPr id="3" name="Notes Placeholder 2"/>
          <p:cNvSpPr>
            <a:spLocks noGrp="1"/>
          </p:cNvSpPr>
          <p:nvPr>
            <p:ph type="body" idx="1"/>
          </p:nvPr>
        </p:nvSpPr>
        <p:spPr>
          <a:xfrm>
            <a:off x="1429536" y="4415157"/>
            <a:ext cx="4269669" cy="4183698"/>
          </a:xfrm>
        </p:spPr>
        <p:txBody>
          <a:bodyPr/>
          <a:lstStyle/>
          <a:p>
            <a:pPr algn="just"/>
            <a:endParaRPr lang="en-US"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64</a:t>
            </a:fld>
            <a:endParaRPr lang="en-US" dirty="0"/>
          </a:p>
        </p:txBody>
      </p:sp>
    </p:spTree>
    <p:extLst>
      <p:ext uri="{BB962C8B-B14F-4D97-AF65-F5344CB8AC3E}">
        <p14:creationId xmlns:p14="http://schemas.microsoft.com/office/powerpoint/2010/main" val="240248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9190" y="4280836"/>
            <a:ext cx="4861222" cy="4056416"/>
          </a:xfrm>
        </p:spPr>
        <p:txBody>
          <a:bodyPr/>
          <a:lstStyle/>
          <a:p>
            <a:pPr algn="just"/>
            <a:r>
              <a:rPr lang="en-US" sz="1050" dirty="0"/>
              <a:t>The brushless motor-generator </a:t>
            </a:r>
            <a:r>
              <a:rPr lang="en-US" sz="1050" i="1" dirty="0"/>
              <a:t>as a system </a:t>
            </a:r>
            <a:r>
              <a:rPr lang="en-US" sz="1050" dirty="0"/>
              <a:t>with its inverter-rectifier has the same two-wire interface with the battery and follows the same principles as a classical DC brushed machine, in that the generated EMF is proportional by the “EMF constant” (k) to rotational speed, and the torque is proportional by that same constant to current.*</a:t>
            </a:r>
          </a:p>
          <a:p>
            <a:pPr algn="just"/>
            <a:endParaRPr lang="en-US" sz="1050" dirty="0"/>
          </a:p>
          <a:p>
            <a:pPr algn="just"/>
            <a:r>
              <a:rPr lang="en-US" sz="1050" dirty="0"/>
              <a:t>Motoring system ideal (lossless) efficiency is given by the ratio of motor-output shaft power (product of torque and rotational speed) to battery “electromotive” power (product of battery EMF and current). Here, for our lossless system battery resistance is ignored. Using the classical formulas previously introduced, </a:t>
            </a:r>
            <a:r>
              <a:rPr lang="en-US" sz="1050" i="1" dirty="0"/>
              <a:t>ideal</a:t>
            </a:r>
            <a:r>
              <a:rPr lang="en-US" sz="1050" dirty="0"/>
              <a:t> motoring system efficiency reduces to the motor-to-battery </a:t>
            </a:r>
            <a:r>
              <a:rPr lang="en-US" sz="1050" i="1" dirty="0"/>
              <a:t>EMF ratio </a:t>
            </a:r>
            <a:r>
              <a:rPr lang="en-US" sz="1050" dirty="0"/>
              <a:t>(k</a:t>
            </a:r>
            <a:r>
              <a:rPr lang="en-US" sz="1050" dirty="0">
                <a:latin typeface="Symbol" panose="05050102010706020507" pitchFamily="18" charset="2"/>
              </a:rPr>
              <a:t>w</a:t>
            </a:r>
            <a:r>
              <a:rPr lang="en-US" sz="1050" dirty="0"/>
              <a:t>/</a:t>
            </a:r>
            <a:r>
              <a:rPr lang="en-US" sz="1050" dirty="0">
                <a:latin typeface="Symbol" panose="05050102010706020507" pitchFamily="18" charset="2"/>
              </a:rPr>
              <a:t>e</a:t>
            </a:r>
            <a:r>
              <a:rPr lang="en-US" sz="1050" baseline="-25000" dirty="0"/>
              <a:t>b</a:t>
            </a:r>
            <a:r>
              <a:rPr lang="en-US" sz="1050" dirty="0"/>
              <a:t>), identical to a corresponding </a:t>
            </a:r>
            <a:r>
              <a:rPr lang="en-US" sz="1050" i="1" dirty="0"/>
              <a:t>speed ratio</a:t>
            </a:r>
            <a:r>
              <a:rPr lang="en-US" sz="1050" dirty="0"/>
              <a:t>, </a:t>
            </a:r>
            <a:r>
              <a:rPr lang="en-US" sz="1050" dirty="0">
                <a:latin typeface="Symbol" panose="05050102010706020507" pitchFamily="18" charset="2"/>
              </a:rPr>
              <a:t>w</a:t>
            </a:r>
            <a:r>
              <a:rPr lang="en-US" sz="1050" dirty="0"/>
              <a:t>/(</a:t>
            </a:r>
            <a:r>
              <a:rPr lang="en-US" sz="1050" dirty="0">
                <a:latin typeface="Symbol" panose="05050102010706020507" pitchFamily="18" charset="2"/>
              </a:rPr>
              <a:t>e</a:t>
            </a:r>
            <a:r>
              <a:rPr lang="en-US" sz="1050" baseline="-25000" dirty="0"/>
              <a:t>b</a:t>
            </a:r>
            <a:r>
              <a:rPr lang="en-US" sz="1050" dirty="0"/>
              <a:t>/k). Thus, system motoring ideal efficiency is simply proportional to rotational speed. Similarly, system generating </a:t>
            </a:r>
            <a:r>
              <a:rPr lang="en-US" sz="1050" i="1" dirty="0"/>
              <a:t>ideal</a:t>
            </a:r>
            <a:r>
              <a:rPr lang="en-US" sz="1050" dirty="0"/>
              <a:t> efficiency is the inverse of this speed ratio. We next show test data which confirms these predictions throughout the regions where losses are a small fraction of useful power.</a:t>
            </a:r>
          </a:p>
          <a:p>
            <a:pPr algn="just"/>
            <a:endParaRPr lang="en-US" sz="1050" dirty="0"/>
          </a:p>
          <a:p>
            <a:pPr algn="just"/>
            <a:r>
              <a:rPr lang="en-US" sz="1050" i="1" dirty="0"/>
              <a:t>* </a:t>
            </a:r>
            <a:r>
              <a:rPr lang="en-US" sz="1050" dirty="0"/>
              <a:t>The </a:t>
            </a:r>
            <a:r>
              <a:rPr lang="en-US" sz="1050" i="1"/>
              <a:t>EMF constant </a:t>
            </a:r>
            <a:r>
              <a:rPr lang="en-US" sz="1050"/>
              <a:t>(k) has </a:t>
            </a:r>
            <a:r>
              <a:rPr lang="en-US" sz="1050" dirty="0"/>
              <a:t>units of Volts/(rad/s), </a:t>
            </a:r>
            <a:r>
              <a:rPr lang="en-US" sz="1050"/>
              <a:t>and it also represents </a:t>
            </a:r>
            <a:r>
              <a:rPr lang="en-US" sz="1050" dirty="0"/>
              <a:t>the torque </a:t>
            </a:r>
            <a:r>
              <a:rPr lang="en-US" sz="1050"/>
              <a:t>constant of the </a:t>
            </a:r>
            <a:r>
              <a:rPr lang="en-US" sz="1050" dirty="0"/>
              <a:t>same numerical </a:t>
            </a:r>
            <a:r>
              <a:rPr lang="en-US" sz="1050"/>
              <a:t>value with </a:t>
            </a:r>
            <a:r>
              <a:rPr lang="en-US" sz="1050" dirty="0"/>
              <a:t>units of N-m</a:t>
            </a:r>
            <a:r>
              <a:rPr lang="en-US" sz="1050"/>
              <a:t>/Amp. Such constant is inversely </a:t>
            </a:r>
            <a:r>
              <a:rPr lang="en-US" sz="1050" dirty="0"/>
              <a:t>proportional to the popular </a:t>
            </a:r>
            <a:r>
              <a:rPr lang="en-US" sz="1050" i="1" dirty="0"/>
              <a:t>voltage constant </a:t>
            </a:r>
            <a:r>
              <a:rPr lang="en-US" sz="1050" dirty="0"/>
              <a:t>“</a:t>
            </a:r>
            <a:r>
              <a:rPr lang="en-US" sz="1050" dirty="0" err="1"/>
              <a:t>K</a:t>
            </a:r>
            <a:r>
              <a:rPr lang="en-US" sz="1100" baseline="-25000" dirty="0" err="1"/>
              <a:t>v</a:t>
            </a:r>
            <a:r>
              <a:rPr lang="en-US" sz="1050" dirty="0"/>
              <a:t>” having units of RPM/Volt</a:t>
            </a:r>
            <a:r>
              <a:rPr lang="en-US" sz="1050" i="1" dirty="0"/>
              <a:t>.  </a:t>
            </a:r>
          </a:p>
          <a:p>
            <a:endParaRPr lang="en-US" sz="1050" dirty="0"/>
          </a:p>
        </p:txBody>
      </p:sp>
      <p:sp>
        <p:nvSpPr>
          <p:cNvPr id="4" name="Slide Number Placeholder 3"/>
          <p:cNvSpPr>
            <a:spLocks noGrp="1"/>
          </p:cNvSpPr>
          <p:nvPr>
            <p:ph type="sldNum" sz="quarter" idx="10"/>
          </p:nvPr>
        </p:nvSpPr>
        <p:spPr/>
        <p:txBody>
          <a:bodyPr/>
          <a:lstStyle/>
          <a:p>
            <a:fld id="{D8C90D21-A805-4469-A6CD-993F8C9509B0}" type="slidenum">
              <a:rPr lang="en-US" smtClean="0"/>
              <a:t>7</a:t>
            </a:fld>
            <a:endParaRPr lang="en-US" dirty="0"/>
          </a:p>
        </p:txBody>
      </p:sp>
    </p:spTree>
    <p:extLst>
      <p:ext uri="{BB962C8B-B14F-4D97-AF65-F5344CB8AC3E}">
        <p14:creationId xmlns:p14="http://schemas.microsoft.com/office/powerpoint/2010/main" val="1538759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1887" y="4280836"/>
            <a:ext cx="4697413" cy="4056416"/>
          </a:xfrm>
        </p:spPr>
        <p:txBody>
          <a:bodyPr/>
          <a:lstStyle/>
          <a:p>
            <a:pPr algn="just"/>
            <a:r>
              <a:rPr lang="en-US" sz="1100" dirty="0"/>
              <a:t>Here we have non-dimensionalized test data from two different machines, one a motor and the other a generator, although a single machine would exhibit largely the same behavior. Plotted </a:t>
            </a:r>
            <a:r>
              <a:rPr lang="en-US" sz="1100"/>
              <a:t>versus a non-dimensional rotational speed   (speed </a:t>
            </a:r>
            <a:r>
              <a:rPr lang="en-US" sz="1100" dirty="0"/>
              <a:t>ratio, or EMF ratio), which we designate “nu,” are the motoring and generating efficiencies, non-dimensional torque, and non-dimensional current. Notice that motoring behavior is bounded by a triangle with two sides of length unity. In the lower-right region of the figure, both torque and current change sign for generator operation. </a:t>
            </a:r>
          </a:p>
          <a:p>
            <a:pPr algn="just"/>
            <a:endParaRPr lang="en-US" sz="1100" dirty="0"/>
          </a:p>
          <a:p>
            <a:pPr algn="just"/>
            <a:r>
              <a:rPr lang="en-US" sz="1100" dirty="0"/>
              <a:t>As </a:t>
            </a:r>
            <a:r>
              <a:rPr lang="en-US" sz="1100"/>
              <a:t>predicted earlier with </a:t>
            </a:r>
            <a:r>
              <a:rPr lang="en-US" sz="1100" dirty="0"/>
              <a:t>our simplified, ideal system model, motoring efficiency </a:t>
            </a:r>
            <a:r>
              <a:rPr lang="en-US" sz="1100"/>
              <a:t>is proportional </a:t>
            </a:r>
            <a:r>
              <a:rPr lang="en-US" sz="1100" dirty="0"/>
              <a:t>to </a:t>
            </a:r>
            <a:r>
              <a:rPr lang="en-US" sz="1100"/>
              <a:t>rotational speed. This trend is matched by test data, except near unity speed ratio where </a:t>
            </a:r>
            <a:r>
              <a:rPr lang="en-US" sz="1100" dirty="0"/>
              <a:t>the motor EMF approaches that of </a:t>
            </a:r>
            <a:r>
              <a:rPr lang="en-US" sz="1100"/>
              <a:t>the battery,  and where </a:t>
            </a:r>
            <a:r>
              <a:rPr lang="en-US" sz="1100" dirty="0"/>
              <a:t>power </a:t>
            </a:r>
            <a:r>
              <a:rPr lang="en-US" sz="1100"/>
              <a:t>losses ultimately overshadow useful </a:t>
            </a:r>
            <a:r>
              <a:rPr lang="en-US" sz="1100" dirty="0"/>
              <a:t>power. At unity speed ratio, the motor-generator EMF opposes and matches that of the battery, whereby current is zero and efficiency for an ideal system “instantly” falls to zero. In practice, the efficiency reaches a peak penetrating into the upper-right corner of a triangle as indicated by the red arrow</a:t>
            </a:r>
            <a:r>
              <a:rPr lang="en-US" sz="1100"/>
              <a:t>. </a:t>
            </a:r>
          </a:p>
          <a:p>
            <a:pPr algn="just"/>
            <a:endParaRPr lang="en-US" sz="1100"/>
          </a:p>
          <a:p>
            <a:pPr algn="just"/>
            <a:r>
              <a:rPr lang="en-US" sz="1100"/>
              <a:t>At </a:t>
            </a:r>
            <a:r>
              <a:rPr lang="en-US" sz="1100" dirty="0"/>
              <a:t>upper right, generating </a:t>
            </a:r>
            <a:r>
              <a:rPr lang="en-US" sz="1100"/>
              <a:t>efficiency test data exhibits our earlier-predicted </a:t>
            </a:r>
            <a:r>
              <a:rPr lang="en-US" sz="1100" dirty="0"/>
              <a:t>inverse proportionality to speed as rotational speed increases </a:t>
            </a:r>
            <a:r>
              <a:rPr lang="en-US" sz="1100"/>
              <a:t>beyond unity speed ratio. As </a:t>
            </a:r>
            <a:r>
              <a:rPr lang="en-US" sz="1100" dirty="0"/>
              <a:t>with motoring, improved generating efficiency would entail greater penetration into the “triangle” apex.</a:t>
            </a:r>
          </a:p>
          <a:p>
            <a:pPr algn="just"/>
            <a:endParaRPr lang="en-US" sz="1100" dirty="0"/>
          </a:p>
          <a:p>
            <a:pPr algn="just"/>
            <a:endParaRPr lang="en-US" sz="1100" dirty="0"/>
          </a:p>
        </p:txBody>
      </p:sp>
      <p:sp>
        <p:nvSpPr>
          <p:cNvPr id="4" name="Slide Number Placeholder 3"/>
          <p:cNvSpPr>
            <a:spLocks noGrp="1"/>
          </p:cNvSpPr>
          <p:nvPr>
            <p:ph type="sldNum" sz="quarter" idx="10"/>
          </p:nvPr>
        </p:nvSpPr>
        <p:spPr/>
        <p:txBody>
          <a:bodyPr/>
          <a:lstStyle/>
          <a:p>
            <a:fld id="{D8C90D21-A805-4469-A6CD-993F8C9509B0}" type="slidenum">
              <a:rPr lang="en-US" smtClean="0"/>
              <a:t>8</a:t>
            </a:fld>
            <a:endParaRPr lang="en-US" dirty="0"/>
          </a:p>
        </p:txBody>
      </p:sp>
    </p:spTree>
    <p:extLst>
      <p:ext uri="{BB962C8B-B14F-4D97-AF65-F5344CB8AC3E}">
        <p14:creationId xmlns:p14="http://schemas.microsoft.com/office/powerpoint/2010/main" val="4066153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71924" y="4270574"/>
            <a:ext cx="4665149" cy="4275012"/>
          </a:xfrm>
        </p:spPr>
        <p:txBody>
          <a:bodyPr/>
          <a:lstStyle/>
          <a:p>
            <a:pPr algn="just"/>
            <a:r>
              <a:rPr lang="en-US" sz="1100" dirty="0"/>
              <a:t>The simplified circuit shown above is the basis of our non-dimensional characterization of P-M machine performance where a battery powers one or more motors in parallel. At upper left are the basic parameters including “battery” (or power source) EMF (</a:t>
            </a:r>
            <a:r>
              <a:rPr lang="en-US" sz="1100" dirty="0">
                <a:latin typeface="Symbol" panose="05050102010706020507" pitchFamily="18" charset="2"/>
              </a:rPr>
              <a:t>e</a:t>
            </a:r>
            <a:r>
              <a:rPr lang="en-US" sz="1100" baseline="-25000" dirty="0"/>
              <a:t>b</a:t>
            </a:r>
            <a:r>
              <a:rPr lang="en-US" sz="1100" dirty="0"/>
              <a:t>), system “either-path</a:t>
            </a:r>
            <a:r>
              <a:rPr lang="en-US" sz="1100"/>
              <a:t>” resistance </a:t>
            </a:r>
            <a:r>
              <a:rPr lang="en-US" sz="1100" dirty="0"/>
              <a:t>(R</a:t>
            </a:r>
            <a:r>
              <a:rPr lang="en-US" sz="1100" baseline="-25000" dirty="0"/>
              <a:t>e</a:t>
            </a:r>
            <a:r>
              <a:rPr lang="en-US" sz="1100" dirty="0"/>
              <a:t>), motor EMF constant (k), </a:t>
            </a:r>
            <a:r>
              <a:rPr lang="en-US" sz="1100"/>
              <a:t>and “modeled-as-fixed” torque </a:t>
            </a:r>
            <a:r>
              <a:rPr lang="en-US" sz="1100" dirty="0"/>
              <a:t>loss (</a:t>
            </a:r>
            <a:r>
              <a:rPr lang="en-US" sz="1100" dirty="0">
                <a:latin typeface="Symbol" panose="05050102010706020507" pitchFamily="18" charset="2"/>
              </a:rPr>
              <a:t>l</a:t>
            </a:r>
            <a:r>
              <a:rPr lang="en-US" sz="1100" dirty="0"/>
              <a:t>). In the absence </a:t>
            </a:r>
            <a:r>
              <a:rPr lang="en-US" sz="1100"/>
              <a:t>of test data</a:t>
            </a:r>
            <a:r>
              <a:rPr lang="en-US" sz="1100" dirty="0"/>
              <a:t>, we estimate the fixed torque loss to be a small fraction (say, 0.005) of the ideal stall or “locked-rotor” torque (k i = k </a:t>
            </a:r>
            <a:r>
              <a:rPr lang="en-US" sz="1100" dirty="0">
                <a:latin typeface="Symbol" panose="05050102010706020507" pitchFamily="18" charset="2"/>
              </a:rPr>
              <a:t>e</a:t>
            </a:r>
            <a:r>
              <a:rPr lang="en-US" sz="1100" baseline="-25000" dirty="0"/>
              <a:t>b </a:t>
            </a:r>
            <a:r>
              <a:rPr lang="en-US" sz="1100" dirty="0"/>
              <a:t>/R</a:t>
            </a:r>
            <a:r>
              <a:rPr lang="en-US" sz="1100" baseline="-25000" dirty="0"/>
              <a:t>e</a:t>
            </a:r>
            <a:r>
              <a:rPr lang="en-US" sz="1100" dirty="0"/>
              <a:t>) at zero rotational speed (</a:t>
            </a:r>
            <a:r>
              <a:rPr lang="en-US" sz="1100" dirty="0">
                <a:latin typeface="Symbol" panose="05050102010706020507" pitchFamily="18" charset="2"/>
              </a:rPr>
              <a:t>w</a:t>
            </a:r>
            <a:r>
              <a:rPr lang="en-US" sz="1100" dirty="0"/>
              <a:t>). The next slide relates peak efficiency to the non-dimensional torque loss, in accordance with the equations of this slide. </a:t>
            </a:r>
          </a:p>
          <a:p>
            <a:pPr algn="just"/>
            <a:endParaRPr lang="en-US" sz="1100" dirty="0"/>
          </a:p>
          <a:p>
            <a:pPr algn="just"/>
            <a:r>
              <a:rPr lang="en-US" sz="1100"/>
              <a:t>Above, at the center, </a:t>
            </a:r>
            <a:r>
              <a:rPr lang="en-US" sz="1100" dirty="0"/>
              <a:t>are the non-dimensional terms representing speed, motor-generator current, torque, and torque loss. If data characterizing the machine is available, we compute the non-dimensional torque loss (</a:t>
            </a:r>
            <a:r>
              <a:rPr lang="en-US" sz="1100" dirty="0">
                <a:latin typeface="Symbol" panose="05050102010706020507" pitchFamily="18" charset="2"/>
              </a:rPr>
              <a:t>y</a:t>
            </a:r>
            <a:r>
              <a:rPr lang="en-US" sz="1100" dirty="0"/>
              <a:t>), from its constituents. Otherwise we estimate it</a:t>
            </a:r>
            <a:r>
              <a:rPr lang="en-US" sz="1100"/>
              <a:t>. We’ll soon show </a:t>
            </a:r>
            <a:r>
              <a:rPr lang="en-US" sz="1100" dirty="0"/>
              <a:t>how this system enables compact characterization of test data representing machine or system performance. We’ll then focus on operating the system at its rated full power and at its peak </a:t>
            </a:r>
            <a:r>
              <a:rPr lang="en-US" sz="1100" i="1" dirty="0"/>
              <a:t>system</a:t>
            </a:r>
            <a:r>
              <a:rPr lang="en-US" sz="1100" dirty="0"/>
              <a:t> efficiency.</a:t>
            </a:r>
          </a:p>
        </p:txBody>
      </p:sp>
      <p:sp>
        <p:nvSpPr>
          <p:cNvPr id="4" name="Slide Number Placeholder 3"/>
          <p:cNvSpPr>
            <a:spLocks noGrp="1"/>
          </p:cNvSpPr>
          <p:nvPr>
            <p:ph type="sldNum" sz="quarter" idx="10"/>
          </p:nvPr>
        </p:nvSpPr>
        <p:spPr/>
        <p:txBody>
          <a:bodyPr/>
          <a:lstStyle/>
          <a:p>
            <a:fld id="{D8C90D21-A805-4469-A6CD-993F8C9509B0}" type="slidenum">
              <a:rPr lang="en-US" smtClean="0"/>
              <a:t>9</a:t>
            </a:fld>
            <a:endParaRPr lang="en-US" dirty="0"/>
          </a:p>
        </p:txBody>
      </p:sp>
    </p:spTree>
    <p:extLst>
      <p:ext uri="{BB962C8B-B14F-4D97-AF65-F5344CB8AC3E}">
        <p14:creationId xmlns:p14="http://schemas.microsoft.com/office/powerpoint/2010/main" val="385911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AA1287-2E23-4210-B201-5CD332A3FE81}" type="datetime1">
              <a:rPr lang="en-US" smtClean="0"/>
              <a:t>10/30/2020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0F6D85DD-31CE-4AA9-9CB8-059736DE7F01}" type="slidenum">
              <a:rPr lang="en-US" smtClean="0"/>
              <a:t>‹#›</a:t>
            </a:fld>
            <a:endParaRPr lang="en-US" dirty="0"/>
          </a:p>
        </p:txBody>
      </p:sp>
    </p:spTree>
    <p:extLst>
      <p:ext uri="{BB962C8B-B14F-4D97-AF65-F5344CB8AC3E}">
        <p14:creationId xmlns:p14="http://schemas.microsoft.com/office/powerpoint/2010/main" val="3289015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AE5D34-58C4-481A-9F98-927B4CD08790}" type="datetime1">
              <a:rPr lang="en-US" smtClean="0"/>
              <a:t>10/30/2020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0F6D85DD-31CE-4AA9-9CB8-059736DE7F01}" type="slidenum">
              <a:rPr lang="en-US" smtClean="0"/>
              <a:t>‹#›</a:t>
            </a:fld>
            <a:endParaRPr lang="en-US" dirty="0"/>
          </a:p>
        </p:txBody>
      </p:sp>
    </p:spTree>
    <p:extLst>
      <p:ext uri="{BB962C8B-B14F-4D97-AF65-F5344CB8AC3E}">
        <p14:creationId xmlns:p14="http://schemas.microsoft.com/office/powerpoint/2010/main" val="1395410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0FCB7-5BD9-46CD-AB3E-0EECBD5799EC}" type="datetime1">
              <a:rPr lang="en-US" smtClean="0"/>
              <a:t>10/30/2020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0F6D85DD-31CE-4AA9-9CB8-059736DE7F01}" type="slidenum">
              <a:rPr lang="en-US" smtClean="0"/>
              <a:t>‹#›</a:t>
            </a:fld>
            <a:endParaRPr lang="en-US" dirty="0"/>
          </a:p>
        </p:txBody>
      </p:sp>
    </p:spTree>
    <p:extLst>
      <p:ext uri="{BB962C8B-B14F-4D97-AF65-F5344CB8AC3E}">
        <p14:creationId xmlns:p14="http://schemas.microsoft.com/office/powerpoint/2010/main" val="250112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AA1287-2E23-4210-B201-5CD332A3FE81}" type="datetime1">
              <a:rPr lang="en-US" smtClean="0">
                <a:solidFill>
                  <a:prstClr val="black">
                    <a:tint val="75000"/>
                  </a:prstClr>
                </a:solidFill>
              </a:rPr>
              <a:pPr/>
              <a:t>10/30/2020</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2392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DE3564-F739-456D-BB27-17BF7AA18B66}" type="datetime1">
              <a:rPr lang="en-US" smtClean="0">
                <a:solidFill>
                  <a:prstClr val="black">
                    <a:tint val="75000"/>
                  </a:prstClr>
                </a:solidFill>
              </a:rPr>
              <a:pPr/>
              <a:t>10/30/2020</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955872" y="6431851"/>
            <a:ext cx="2133600" cy="365125"/>
          </a:xfrm>
        </p:spPr>
        <p:txBody>
          <a:body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7227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04B6AC-9D37-4A89-A0C9-D721E8AD135C}" type="datetime1">
              <a:rPr lang="en-US" smtClean="0">
                <a:solidFill>
                  <a:prstClr val="black">
                    <a:tint val="75000"/>
                  </a:prstClr>
                </a:solidFill>
              </a:rPr>
              <a:pPr/>
              <a:t>10/30/2020</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8213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C3D3F7-0C66-4200-A590-ECE12D6D61B4}" type="datetime1">
              <a:rPr lang="en-US" smtClean="0">
                <a:solidFill>
                  <a:prstClr val="black">
                    <a:tint val="75000"/>
                  </a:prstClr>
                </a:solidFill>
              </a:rPr>
              <a:pPr/>
              <a:t>10/30/2020</a:t>
            </a:fld>
            <a:endParaRPr lang="en-US" dirty="0">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3885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C73E84-B00F-4E04-AB83-543D01B10E4D}" type="datetime1">
              <a:rPr lang="en-US" smtClean="0">
                <a:solidFill>
                  <a:prstClr val="black">
                    <a:tint val="75000"/>
                  </a:prstClr>
                </a:solidFill>
              </a:rPr>
              <a:pPr/>
              <a:t>10/30/2020</a:t>
            </a:fld>
            <a:endParaRPr lang="en-US" dirty="0">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5519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BF2C24-EBAF-499E-8D2E-6179400FDF1E}" type="datetime1">
              <a:rPr lang="en-US" smtClean="0">
                <a:solidFill>
                  <a:prstClr val="black">
                    <a:tint val="75000"/>
                  </a:prstClr>
                </a:solidFill>
              </a:rPr>
              <a:pPr/>
              <a:t>10/30/2020</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7765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FF68E-FBF4-4D1D-B5F8-F93B0360A729}" type="datetime1">
              <a:rPr lang="en-US" smtClean="0">
                <a:solidFill>
                  <a:prstClr val="black">
                    <a:tint val="75000"/>
                  </a:prstClr>
                </a:solidFill>
              </a:rPr>
              <a:pPr/>
              <a:t>10/30/2020</a:t>
            </a:fld>
            <a:endParaRPr lang="en-US" dirty="0">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171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96B2EC-9977-4AF1-B099-DEC263EF276A}" type="datetime1">
              <a:rPr lang="en-US" smtClean="0">
                <a:solidFill>
                  <a:prstClr val="black">
                    <a:tint val="75000"/>
                  </a:prstClr>
                </a:solidFill>
              </a:rPr>
              <a:pPr/>
              <a:t>10/30/2020</a:t>
            </a:fld>
            <a:endParaRPr lang="en-US" dirty="0">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411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DE3564-F739-456D-BB27-17BF7AA18B66}" type="datetime1">
              <a:rPr lang="en-US" smtClean="0"/>
              <a:t>10/30/2020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55872" y="6431851"/>
            <a:ext cx="2133600" cy="365125"/>
          </a:xfrm>
        </p:spPr>
        <p:txBody>
          <a:bodyPr/>
          <a:lstStyle/>
          <a:p>
            <a:fld id="{0F6D85DD-31CE-4AA9-9CB8-059736DE7F01}" type="slidenum">
              <a:rPr lang="en-US" smtClean="0"/>
              <a:t>‹#›</a:t>
            </a:fld>
            <a:endParaRPr lang="en-US" dirty="0"/>
          </a:p>
        </p:txBody>
      </p:sp>
    </p:spTree>
    <p:extLst>
      <p:ext uri="{BB962C8B-B14F-4D97-AF65-F5344CB8AC3E}">
        <p14:creationId xmlns:p14="http://schemas.microsoft.com/office/powerpoint/2010/main" val="808504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BD2C40-CAEC-48CA-B32C-446FDFBED7B8}" type="datetime1">
              <a:rPr lang="en-US" smtClean="0">
                <a:solidFill>
                  <a:prstClr val="black">
                    <a:tint val="75000"/>
                  </a:prstClr>
                </a:solidFill>
              </a:rPr>
              <a:pPr/>
              <a:t>10/30/2020</a:t>
            </a:fld>
            <a:endParaRPr lang="en-US" dirty="0">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5229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AE5D34-58C4-481A-9F98-927B4CD08790}" type="datetime1">
              <a:rPr lang="en-US" smtClean="0">
                <a:solidFill>
                  <a:prstClr val="black">
                    <a:tint val="75000"/>
                  </a:prstClr>
                </a:solidFill>
              </a:rPr>
              <a:pPr/>
              <a:t>10/30/2020</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054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0FCB7-5BD9-46CD-AB3E-0EECBD5799EC}" type="datetime1">
              <a:rPr lang="en-US" smtClean="0">
                <a:solidFill>
                  <a:prstClr val="black">
                    <a:tint val="75000"/>
                  </a:prstClr>
                </a:solidFill>
              </a:rPr>
              <a:pPr/>
              <a:t>10/30/2020</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874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04B6AC-9D37-4A89-A0C9-D721E8AD135C}" type="datetime1">
              <a:rPr lang="en-US" smtClean="0"/>
              <a:t>10/30/2020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0F6D85DD-31CE-4AA9-9CB8-059736DE7F01}" type="slidenum">
              <a:rPr lang="en-US" smtClean="0"/>
              <a:t>‹#›</a:t>
            </a:fld>
            <a:endParaRPr lang="en-US" dirty="0"/>
          </a:p>
        </p:txBody>
      </p:sp>
    </p:spTree>
    <p:extLst>
      <p:ext uri="{BB962C8B-B14F-4D97-AF65-F5344CB8AC3E}">
        <p14:creationId xmlns:p14="http://schemas.microsoft.com/office/powerpoint/2010/main" val="618576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C3D3F7-0C66-4200-A590-ECE12D6D61B4}" type="datetime1">
              <a:rPr lang="en-US" smtClean="0"/>
              <a:t>10/30/2020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F6D85DD-31CE-4AA9-9CB8-059736DE7F01}" type="slidenum">
              <a:rPr lang="en-US" smtClean="0"/>
              <a:t>‹#›</a:t>
            </a:fld>
            <a:endParaRPr lang="en-US" dirty="0"/>
          </a:p>
        </p:txBody>
      </p:sp>
    </p:spTree>
    <p:extLst>
      <p:ext uri="{BB962C8B-B14F-4D97-AF65-F5344CB8AC3E}">
        <p14:creationId xmlns:p14="http://schemas.microsoft.com/office/powerpoint/2010/main" val="4059833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C73E84-B00F-4E04-AB83-543D01B10E4D}" type="datetime1">
              <a:rPr lang="en-US" smtClean="0"/>
              <a:t>10/30/2020</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0F6D85DD-31CE-4AA9-9CB8-059736DE7F01}" type="slidenum">
              <a:rPr lang="en-US" smtClean="0"/>
              <a:t>‹#›</a:t>
            </a:fld>
            <a:endParaRPr lang="en-US" dirty="0"/>
          </a:p>
        </p:txBody>
      </p:sp>
    </p:spTree>
    <p:extLst>
      <p:ext uri="{BB962C8B-B14F-4D97-AF65-F5344CB8AC3E}">
        <p14:creationId xmlns:p14="http://schemas.microsoft.com/office/powerpoint/2010/main" val="3057121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BF2C24-EBAF-499E-8D2E-6179400FDF1E}" type="datetime1">
              <a:rPr lang="en-US" smtClean="0"/>
              <a:t>10/30/2020</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0F6D85DD-31CE-4AA9-9CB8-059736DE7F01}" type="slidenum">
              <a:rPr lang="en-US" smtClean="0"/>
              <a:t>‹#›</a:t>
            </a:fld>
            <a:endParaRPr lang="en-US" dirty="0"/>
          </a:p>
        </p:txBody>
      </p:sp>
    </p:spTree>
    <p:extLst>
      <p:ext uri="{BB962C8B-B14F-4D97-AF65-F5344CB8AC3E}">
        <p14:creationId xmlns:p14="http://schemas.microsoft.com/office/powerpoint/2010/main" val="2709690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FF68E-FBF4-4D1D-B5F8-F93B0360A729}" type="datetime1">
              <a:rPr lang="en-US" smtClean="0"/>
              <a:t>10/30/2020</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0F6D85DD-31CE-4AA9-9CB8-059736DE7F01}" type="slidenum">
              <a:rPr lang="en-US" smtClean="0"/>
              <a:t>‹#›</a:t>
            </a:fld>
            <a:endParaRPr lang="en-US" dirty="0"/>
          </a:p>
        </p:txBody>
      </p:sp>
    </p:spTree>
    <p:extLst>
      <p:ext uri="{BB962C8B-B14F-4D97-AF65-F5344CB8AC3E}">
        <p14:creationId xmlns:p14="http://schemas.microsoft.com/office/powerpoint/2010/main" val="1966684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96B2EC-9977-4AF1-B099-DEC263EF276A}" type="datetime1">
              <a:rPr lang="en-US" smtClean="0"/>
              <a:t>10/30/2020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F6D85DD-31CE-4AA9-9CB8-059736DE7F01}" type="slidenum">
              <a:rPr lang="en-US" smtClean="0"/>
              <a:t>‹#›</a:t>
            </a:fld>
            <a:endParaRPr lang="en-US" dirty="0"/>
          </a:p>
        </p:txBody>
      </p:sp>
    </p:spTree>
    <p:extLst>
      <p:ext uri="{BB962C8B-B14F-4D97-AF65-F5344CB8AC3E}">
        <p14:creationId xmlns:p14="http://schemas.microsoft.com/office/powerpoint/2010/main" val="1113707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BD2C40-CAEC-48CA-B32C-446FDFBED7B8}" type="datetime1">
              <a:rPr lang="en-US" smtClean="0"/>
              <a:t>10/30/2020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F6D85DD-31CE-4AA9-9CB8-059736DE7F01}" type="slidenum">
              <a:rPr lang="en-US" smtClean="0"/>
              <a:t>‹#›</a:t>
            </a:fld>
            <a:endParaRPr lang="en-US" dirty="0"/>
          </a:p>
        </p:txBody>
      </p:sp>
    </p:spTree>
    <p:extLst>
      <p:ext uri="{BB962C8B-B14F-4D97-AF65-F5344CB8AC3E}">
        <p14:creationId xmlns:p14="http://schemas.microsoft.com/office/powerpoint/2010/main" val="799857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4BA14-917F-424E-BD16-7DDC0E4F176A}" type="datetime1">
              <a:rPr lang="en-US" smtClean="0"/>
              <a:t>10/30/2020</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D85DD-31CE-4AA9-9CB8-059736DE7F01}" type="slidenum">
              <a:rPr lang="en-US" smtClean="0"/>
              <a:t>‹#›</a:t>
            </a:fld>
            <a:endParaRPr lang="en-US" dirty="0"/>
          </a:p>
        </p:txBody>
      </p:sp>
      <p:sp>
        <p:nvSpPr>
          <p:cNvPr id="8" name="TextBox 7"/>
          <p:cNvSpPr txBox="1"/>
          <p:nvPr userDrawn="1"/>
        </p:nvSpPr>
        <p:spPr>
          <a:xfrm>
            <a:off x="3576018" y="6581001"/>
            <a:ext cx="2279214" cy="276999"/>
          </a:xfrm>
          <a:prstGeom prst="rect">
            <a:avLst/>
          </a:prstGeom>
          <a:noFill/>
        </p:spPr>
        <p:txBody>
          <a:bodyPr wrap="none" rtlCol="0">
            <a:spAutoFit/>
          </a:bodyPr>
          <a:lstStyle/>
          <a:p>
            <a:r>
              <a:rPr lang="en-US" sz="1200" i="1" dirty="0">
                <a:solidFill>
                  <a:schemeClr val="accent2">
                    <a:lumMod val="75000"/>
                  </a:schemeClr>
                </a:solidFill>
              </a:rPr>
              <a:t>www.HowFliesTheAlbatross.com</a:t>
            </a:r>
          </a:p>
        </p:txBody>
      </p:sp>
    </p:spTree>
    <p:extLst>
      <p:ext uri="{BB962C8B-B14F-4D97-AF65-F5344CB8AC3E}">
        <p14:creationId xmlns:p14="http://schemas.microsoft.com/office/powerpoint/2010/main" val="3384168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4BA14-917F-424E-BD16-7DDC0E4F176A}" type="datetime1">
              <a:rPr lang="en-US" smtClean="0">
                <a:solidFill>
                  <a:prstClr val="black">
                    <a:tint val="75000"/>
                  </a:prstClr>
                </a:solidFill>
              </a:rPr>
              <a:pPr/>
              <a:t>10/30/2020</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D85DD-31CE-4AA9-9CB8-059736DE7F01}"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userDrawn="1"/>
        </p:nvSpPr>
        <p:spPr>
          <a:xfrm>
            <a:off x="3576018" y="6581001"/>
            <a:ext cx="2279214" cy="276999"/>
          </a:xfrm>
          <a:prstGeom prst="rect">
            <a:avLst/>
          </a:prstGeom>
          <a:noFill/>
        </p:spPr>
        <p:txBody>
          <a:bodyPr wrap="none" rtlCol="0">
            <a:spAutoFit/>
          </a:bodyPr>
          <a:lstStyle/>
          <a:p>
            <a:r>
              <a:rPr lang="en-US" sz="1200" i="1" dirty="0">
                <a:solidFill>
                  <a:srgbClr val="C0504D">
                    <a:lumMod val="75000"/>
                  </a:srgbClr>
                </a:solidFill>
              </a:rPr>
              <a:t>www.HowFliesTheAlbatross.com</a:t>
            </a:r>
          </a:p>
        </p:txBody>
      </p:sp>
    </p:spTree>
    <p:extLst>
      <p:ext uri="{BB962C8B-B14F-4D97-AF65-F5344CB8AC3E}">
        <p14:creationId xmlns:p14="http://schemas.microsoft.com/office/powerpoint/2010/main" val="22940580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3.png"/><Relationship Id="rId17" Type="http://schemas.openxmlformats.org/officeDocument/2006/relationships/image" Target="../media/image11.emf"/><Relationship Id="rId2" Type="http://schemas.openxmlformats.org/officeDocument/2006/relationships/notesSlide" Target="../notesSlides/notesSlide15.xml"/><Relationship Id="rId16"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9.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6.xml"/><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2.wmf"/><Relationship Id="rId10" Type="http://schemas.openxmlformats.org/officeDocument/2006/relationships/image" Target="../media/image35.emf"/><Relationship Id="rId4" Type="http://schemas.openxmlformats.org/officeDocument/2006/relationships/oleObject" Target="../embeddings/oleObject1.bin"/><Relationship Id="rId9" Type="http://schemas.openxmlformats.org/officeDocument/2006/relationships/image" Target="../media/image34.wmf"/></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9.jpeg"/><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openxmlformats.org/officeDocument/2006/relationships/image" Target="../media/image11.emf"/><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3.png"/><Relationship Id="rId17" Type="http://schemas.openxmlformats.org/officeDocument/2006/relationships/image" Target="../media/image11.emf"/><Relationship Id="rId2" Type="http://schemas.openxmlformats.org/officeDocument/2006/relationships/notesSlide" Target="../notesSlides/notesSlide22.xml"/><Relationship Id="rId16"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10.wdp"/><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png"/><Relationship Id="rId11" Type="http://schemas.microsoft.com/office/2007/relationships/hdphoto" Target="../media/hdphoto9.wdp"/><Relationship Id="rId5" Type="http://schemas.openxmlformats.org/officeDocument/2006/relationships/image" Target="../media/image43.png"/><Relationship Id="rId15" Type="http://schemas.microsoft.com/office/2007/relationships/hdphoto" Target="../media/hdphoto11.wdp"/><Relationship Id="rId10" Type="http://schemas.openxmlformats.org/officeDocument/2006/relationships/image" Target="../media/image47.png"/><Relationship Id="rId4" Type="http://schemas.microsoft.com/office/2007/relationships/hdphoto" Target="../media/hdphoto7.wdp"/><Relationship Id="rId9" Type="http://schemas.microsoft.com/office/2007/relationships/hdphoto" Target="../media/hdphoto8.wdp"/><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50.wmf"/><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3.png"/><Relationship Id="rId17" Type="http://schemas.openxmlformats.org/officeDocument/2006/relationships/image" Target="../media/image11.emf"/><Relationship Id="rId2" Type="http://schemas.openxmlformats.org/officeDocument/2006/relationships/notesSlide" Target="../notesSlides/notesSlide29.xml"/><Relationship Id="rId16"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3.png"/><Relationship Id="rId17" Type="http://schemas.openxmlformats.org/officeDocument/2006/relationships/image" Target="../media/image11.emf"/><Relationship Id="rId2" Type="http://schemas.openxmlformats.org/officeDocument/2006/relationships/notesSlide" Target="../notesSlides/notesSlide3.xml"/><Relationship Id="rId16"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3.png"/><Relationship Id="rId17" Type="http://schemas.openxmlformats.org/officeDocument/2006/relationships/image" Target="../media/image11.emf"/><Relationship Id="rId2" Type="http://schemas.openxmlformats.org/officeDocument/2006/relationships/notesSlide" Target="../notesSlides/notesSlide33.xml"/><Relationship Id="rId16"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4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3.png"/><Relationship Id="rId17" Type="http://schemas.openxmlformats.org/officeDocument/2006/relationships/image" Target="../media/image11.emf"/><Relationship Id="rId2" Type="http://schemas.openxmlformats.org/officeDocument/2006/relationships/notesSlide" Target="../notesSlides/notesSlide43.xml"/><Relationship Id="rId16"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9.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3.png"/><Relationship Id="rId17" Type="http://schemas.openxmlformats.org/officeDocument/2006/relationships/image" Target="../media/image11.emf"/><Relationship Id="rId2" Type="http://schemas.openxmlformats.org/officeDocument/2006/relationships/notesSlide" Target="../notesSlides/notesSlide45.xml"/><Relationship Id="rId16"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9.jpe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13.wdp"/><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70.emf"/><Relationship Id="rId7" Type="http://schemas.microsoft.com/office/2007/relationships/hdphoto" Target="../media/hdphoto15.wdp"/><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2.png"/><Relationship Id="rId5" Type="http://schemas.microsoft.com/office/2007/relationships/hdphoto" Target="../media/hdphoto14.wdp"/><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8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80.png"/><Relationship Id="rId5" Type="http://schemas.microsoft.com/office/2007/relationships/hdphoto" Target="../media/hdphoto16.wdp"/><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17.wdp"/></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7.png"/><Relationship Id="rId4" Type="http://schemas.microsoft.com/office/2007/relationships/hdphoto" Target="../media/hdphoto18.wdp"/></Relationships>
</file>

<file path=ppt/slides/_rels/slide52.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notesSlide" Target="../notesSlides/notesSlide52.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8.wmf"/><Relationship Id="rId5" Type="http://schemas.openxmlformats.org/officeDocument/2006/relationships/oleObject" Target="../embeddings/oleObject6.bin"/><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3.png"/><Relationship Id="rId17" Type="http://schemas.openxmlformats.org/officeDocument/2006/relationships/image" Target="../media/image11.emf"/><Relationship Id="rId2" Type="http://schemas.openxmlformats.org/officeDocument/2006/relationships/notesSlide" Target="../notesSlides/notesSlide55.xml"/><Relationship Id="rId16"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9.jpeg"/></Relationships>
</file>

<file path=ppt/slides/_rels/slide5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84.jpg"/></Relationships>
</file>

<file path=ppt/slides/_rels/slide5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3.png"/><Relationship Id="rId17" Type="http://schemas.openxmlformats.org/officeDocument/2006/relationships/image" Target="../media/image11.emf"/><Relationship Id="rId2" Type="http://schemas.openxmlformats.org/officeDocument/2006/relationships/notesSlide" Target="../notesSlides/notesSlide57.xml"/><Relationship Id="rId16"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9.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5.wmf"/><Relationship Id="rId5" Type="http://schemas.openxmlformats.org/officeDocument/2006/relationships/oleObject" Target="../embeddings/oleObject7.bin"/><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9.png"/><Relationship Id="rId5" Type="http://schemas.microsoft.com/office/2007/relationships/hdphoto" Target="../media/hdphoto20.wdp"/><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3.png"/><Relationship Id="rId17" Type="http://schemas.openxmlformats.org/officeDocument/2006/relationships/image" Target="../media/image11.emf"/><Relationship Id="rId2" Type="http://schemas.openxmlformats.org/officeDocument/2006/relationships/notesSlide" Target="../notesSlides/notesSlide6.xml"/><Relationship Id="rId16"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3.png"/><Relationship Id="rId17" Type="http://schemas.openxmlformats.org/officeDocument/2006/relationships/image" Target="../media/image11.emf"/><Relationship Id="rId2" Type="http://schemas.openxmlformats.org/officeDocument/2006/relationships/notesSlide" Target="../notesSlides/notesSlide61.xml"/><Relationship Id="rId16"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emf"/><Relationship Id="rId14" Type="http://schemas.openxmlformats.org/officeDocument/2006/relationships/image" Target="../media/image9.jpeg"/></Relationships>
</file>

<file path=ppt/slides/_rels/slide6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21.wdp"/></Relationships>
</file>

<file path=ppt/slides/_rels/slide64.xml.rels><?xml version="1.0" encoding="UTF-8" standalone="yes"?>
<Relationships xmlns="http://schemas.openxmlformats.org/package/2006/relationships"><Relationship Id="rId3" Type="http://schemas.openxmlformats.org/officeDocument/2006/relationships/hyperlink" Target="http://www.howfliesthealbatross.c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fighter jet flying through a cloudy blue sky&#10;&#10;Description automatically generated">
            <a:extLst>
              <a:ext uri="{FF2B5EF4-FFF2-40B4-BE49-F238E27FC236}">
                <a16:creationId xmlns:a16="http://schemas.microsoft.com/office/drawing/2014/main" id="{0090E1A9-61D6-4BE9-8E98-ACB99EAC3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1" y="-29577"/>
            <a:ext cx="9330759" cy="6896915"/>
          </a:xfrm>
          <a:prstGeom prst="rect">
            <a:avLst/>
          </a:prstGeom>
        </p:spPr>
      </p:pic>
      <p:sp>
        <p:nvSpPr>
          <p:cNvPr id="5" name="Slide Number Placeholder 4"/>
          <p:cNvSpPr>
            <a:spLocks noGrp="1"/>
          </p:cNvSpPr>
          <p:nvPr>
            <p:ph type="sldNum" sz="quarter" idx="12"/>
          </p:nvPr>
        </p:nvSpPr>
        <p:spPr/>
        <p:txBody>
          <a:bodyPr/>
          <a:lstStyle/>
          <a:p>
            <a:fld id="{01E2073A-A629-45A2-8404-EF7185EE7B65}" type="slidenum">
              <a:rPr lang="en-US" smtClean="0"/>
              <a:pPr/>
              <a:t>1</a:t>
            </a:fld>
            <a:endParaRPr lang="en-US" dirty="0"/>
          </a:p>
        </p:txBody>
      </p:sp>
      <p:sp>
        <p:nvSpPr>
          <p:cNvPr id="7" name="TextBox 6"/>
          <p:cNvSpPr txBox="1"/>
          <p:nvPr/>
        </p:nvSpPr>
        <p:spPr>
          <a:xfrm>
            <a:off x="144429" y="165491"/>
            <a:ext cx="9144000" cy="1574790"/>
          </a:xfrm>
          <a:prstGeom prst="rect">
            <a:avLst/>
          </a:prstGeom>
          <a:noFill/>
        </p:spPr>
        <p:txBody>
          <a:bodyPr wrap="square" rtlCol="0">
            <a:spAutoFit/>
          </a:bodyPr>
          <a:lstStyle/>
          <a:p>
            <a:pPr>
              <a:lnSpc>
                <a:spcPts val="3200"/>
              </a:lnSpc>
            </a:pPr>
            <a:r>
              <a:rPr lang="en-US" sz="3500" b="1" dirty="0">
                <a:solidFill>
                  <a:schemeClr val="bg1">
                    <a:lumMod val="95000"/>
                  </a:schemeClr>
                </a:solidFill>
              </a:rPr>
              <a:t>Principles of High-efficiency Electric Flight</a:t>
            </a:r>
          </a:p>
          <a:p>
            <a:pPr>
              <a:lnSpc>
                <a:spcPts val="3200"/>
              </a:lnSpc>
              <a:spcBef>
                <a:spcPts val="600"/>
              </a:spcBef>
            </a:pPr>
            <a:r>
              <a:rPr lang="en-US" sz="2200" i="1" dirty="0">
                <a:solidFill>
                  <a:schemeClr val="bg1">
                    <a:lumMod val="95000"/>
                  </a:schemeClr>
                </a:solidFill>
              </a:rPr>
              <a:t>J. Philip Barnes, </a:t>
            </a:r>
            <a:r>
              <a:rPr lang="en-US" sz="2200">
                <a:solidFill>
                  <a:schemeClr val="bg1">
                    <a:lumMod val="95000"/>
                  </a:schemeClr>
                </a:solidFill>
              </a:rPr>
              <a:t>Senior Technical </a:t>
            </a:r>
            <a:r>
              <a:rPr lang="en-US" sz="2200" dirty="0">
                <a:solidFill>
                  <a:schemeClr val="bg1">
                    <a:lumMod val="95000"/>
                  </a:schemeClr>
                </a:solidFill>
              </a:rPr>
              <a:t>Fellow</a:t>
            </a:r>
          </a:p>
          <a:p>
            <a:r>
              <a:rPr lang="en-US" sz="2000" i="1" dirty="0">
                <a:solidFill>
                  <a:schemeClr val="bg1">
                    <a:lumMod val="95000"/>
                  </a:schemeClr>
                </a:solidFill>
              </a:rPr>
              <a:t>Pelican Aero Group</a:t>
            </a:r>
          </a:p>
          <a:p>
            <a:r>
              <a:rPr lang="en-US" i="1">
                <a:solidFill>
                  <a:schemeClr val="bg1">
                    <a:lumMod val="95000"/>
                  </a:schemeClr>
                </a:solidFill>
              </a:rPr>
              <a:t>01 Nov, </a:t>
            </a:r>
            <a:r>
              <a:rPr lang="en-US" i="1" dirty="0">
                <a:solidFill>
                  <a:schemeClr val="bg1">
                    <a:lumMod val="95000"/>
                  </a:schemeClr>
                </a:solidFill>
              </a:rPr>
              <a:t>2020</a:t>
            </a:r>
          </a:p>
        </p:txBody>
      </p:sp>
      <p:sp>
        <p:nvSpPr>
          <p:cNvPr id="2" name="TextBox 1"/>
          <p:cNvSpPr txBox="1"/>
          <p:nvPr/>
        </p:nvSpPr>
        <p:spPr>
          <a:xfrm>
            <a:off x="4732579" y="5918676"/>
            <a:ext cx="1727396" cy="467820"/>
          </a:xfrm>
          <a:prstGeom prst="rect">
            <a:avLst/>
          </a:prstGeom>
          <a:solidFill>
            <a:srgbClr val="435568"/>
          </a:solidFill>
          <a:effectLst>
            <a:outerShdw blurRad="50800" dist="38100" dir="2700000" algn="tl" rotWithShape="0">
              <a:prstClr val="black">
                <a:alpha val="40000"/>
              </a:prstClr>
            </a:outerShdw>
          </a:effectLst>
        </p:spPr>
        <p:txBody>
          <a:bodyPr wrap="none" lIns="45720" tIns="18288" rIns="45720" bIns="18288" rtlCol="0">
            <a:spAutoFit/>
          </a:bodyPr>
          <a:lstStyle/>
          <a:p>
            <a:r>
              <a:rPr lang="en-US" sz="1400" dirty="0"/>
              <a:t>Animated slides  ~  F5</a:t>
            </a:r>
          </a:p>
          <a:p>
            <a:r>
              <a:rPr lang="en-US" sz="1400" dirty="0"/>
              <a:t>+ “View ~ Notes Page”</a:t>
            </a:r>
          </a:p>
        </p:txBody>
      </p:sp>
    </p:spTree>
    <p:extLst>
      <p:ext uri="{BB962C8B-B14F-4D97-AF65-F5344CB8AC3E}">
        <p14:creationId xmlns:p14="http://schemas.microsoft.com/office/powerpoint/2010/main" val="35679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6D85DD-31CE-4AA9-9CB8-059736DE7F01}" type="slidenum">
              <a:rPr lang="en-US" smtClean="0"/>
              <a:t>10</a:t>
            </a:fld>
            <a:endParaRPr lang="en-US" dirty="0"/>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060" y="1137424"/>
            <a:ext cx="7275090" cy="505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4"/>
          <p:cNvSpPr txBox="1"/>
          <p:nvPr/>
        </p:nvSpPr>
        <p:spPr>
          <a:xfrm>
            <a:off x="1648637" y="1100894"/>
            <a:ext cx="6665286" cy="46166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400" b="1" dirty="0">
                <a:solidFill>
                  <a:schemeClr val="tx1"/>
                </a:solidFill>
              </a:rPr>
              <a:t>Motor-gen. max. efficiency Vs. Specific Torque Loss</a:t>
            </a:r>
          </a:p>
        </p:txBody>
      </p:sp>
    </p:spTree>
    <p:extLst>
      <p:ext uri="{BB962C8B-B14F-4D97-AF65-F5344CB8AC3E}">
        <p14:creationId xmlns:p14="http://schemas.microsoft.com/office/powerpoint/2010/main" val="3643845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38671" y="3572256"/>
            <a:ext cx="4189640" cy="2893864"/>
            <a:chOff x="4638671" y="3572256"/>
            <a:chExt cx="4189640" cy="2893864"/>
          </a:xfrm>
        </p:grpSpPr>
        <p:pic>
          <p:nvPicPr>
            <p:cNvPr id="4104" name="Picture 8"/>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382" r="2254" b="4242"/>
            <a:stretch/>
          </p:blipFill>
          <p:spPr bwMode="auto">
            <a:xfrm>
              <a:off x="4638671" y="3572256"/>
              <a:ext cx="4189640" cy="289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52043" y="5914113"/>
              <a:ext cx="2466829" cy="326243"/>
            </a:xfrm>
            <a:prstGeom prst="rect">
              <a:avLst/>
            </a:prstGeom>
            <a:solidFill>
              <a:schemeClr val="bg1">
                <a:lumMod val="95000"/>
              </a:schemeClr>
            </a:solidFill>
          </p:spPr>
          <p:txBody>
            <a:bodyPr wrap="none" lIns="9144" tIns="9144" rIns="9144" bIns="9144" rtlCol="0" anchor="ctr" anchorCtr="0">
              <a:spAutoFit/>
            </a:bodyPr>
            <a:lstStyle/>
            <a:p>
              <a:r>
                <a:rPr lang="en-US" sz="2000" dirty="0">
                  <a:latin typeface="Calibri" panose="020F0502020204030204" pitchFamily="34" charset="0"/>
                </a:rPr>
                <a:t>     Speed ratio, k </a:t>
              </a:r>
              <a:r>
                <a:rPr lang="en-US" sz="2000" dirty="0">
                  <a:latin typeface="Symbol" panose="05050102010706020507" pitchFamily="18" charset="2"/>
                </a:rPr>
                <a:t>w/e</a:t>
              </a:r>
              <a:r>
                <a:rPr lang="en-US" sz="2000" baseline="-25000" dirty="0"/>
                <a:t>b</a:t>
              </a:r>
              <a:r>
                <a:rPr lang="en-US" sz="2000" dirty="0"/>
                <a:t>   </a:t>
              </a:r>
              <a:endParaRPr lang="en-US" sz="2000" baseline="-25000" dirty="0"/>
            </a:p>
          </p:txBody>
        </p:sp>
      </p:grpSp>
      <p:sp>
        <p:nvSpPr>
          <p:cNvPr id="4" name="Slide Number Placeholder 3"/>
          <p:cNvSpPr>
            <a:spLocks noGrp="1"/>
          </p:cNvSpPr>
          <p:nvPr>
            <p:ph type="sldNum" sz="quarter" idx="12"/>
          </p:nvPr>
        </p:nvSpPr>
        <p:spPr/>
        <p:txBody>
          <a:bodyPr/>
          <a:lstStyle/>
          <a:p>
            <a:fld id="{0F6D85DD-31CE-4AA9-9CB8-059736DE7F01}" type="slidenum">
              <a:rPr lang="en-US" smtClean="0"/>
              <a:t>11</a:t>
            </a:fld>
            <a:endParaRPr lang="en-US" dirty="0"/>
          </a:p>
        </p:txBody>
      </p:sp>
      <p:pic>
        <p:nvPicPr>
          <p:cNvPr id="4102"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484" y="527957"/>
            <a:ext cx="4286250" cy="342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700" r="1746" b="8688"/>
          <a:stretch/>
        </p:blipFill>
        <p:spPr bwMode="auto">
          <a:xfrm>
            <a:off x="502103" y="3799113"/>
            <a:ext cx="4211411" cy="271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05386" y="5176"/>
            <a:ext cx="8938614" cy="483209"/>
          </a:xfrm>
          <a:prstGeom prst="rect">
            <a:avLst/>
          </a:prstGeom>
          <a:noFill/>
        </p:spPr>
        <p:style>
          <a:lnRef idx="0">
            <a:scrgbClr r="0" g="0" b="0"/>
          </a:lnRef>
          <a:fillRef idx="0">
            <a:scrgbClr r="0" g="0" b="0"/>
          </a:fillRef>
          <a:effectRef idx="0">
            <a:scrgbClr r="0" g="0" b="0"/>
          </a:effectRef>
          <a:fontRef idx="minor">
            <a:schemeClr val="tx1"/>
          </a:fontRef>
        </p:style>
        <p:txBody>
          <a:bodyPr wrap="squar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900" b="1" dirty="0"/>
              <a:t>Brushless motor data condensation &amp; theory validation</a:t>
            </a:r>
            <a:endParaRPr lang="en-US" sz="2900" b="1" dirty="0">
              <a:latin typeface="Symbol" panose="05050102010706020507" pitchFamily="18" charset="2"/>
            </a:endParaRPr>
          </a:p>
        </p:txBody>
      </p:sp>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l="5840" t="21860" r="45040" b="20780"/>
          <a:stretch/>
        </p:blipFill>
        <p:spPr>
          <a:xfrm>
            <a:off x="2813540" y="1828130"/>
            <a:ext cx="1644044" cy="1279891"/>
          </a:xfrm>
          <a:prstGeom prst="rect">
            <a:avLst/>
          </a:prstGeom>
        </p:spPr>
      </p:pic>
      <p:pic>
        <p:nvPicPr>
          <p:cNvPr id="4100" name="Picture 4"/>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4361"/>
          <a:stretch/>
        </p:blipFill>
        <p:spPr bwMode="auto">
          <a:xfrm>
            <a:off x="4618493" y="707136"/>
            <a:ext cx="4283075" cy="290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30339" y="1118518"/>
            <a:ext cx="2534185" cy="572464"/>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tIns="9144" bIns="9144" rtlCol="0">
            <a:spAutoFit/>
          </a:bodyPr>
          <a:lstStyle/>
          <a:p>
            <a:r>
              <a:rPr lang="en-US" dirty="0">
                <a:solidFill>
                  <a:schemeClr val="bg1">
                    <a:lumMod val="95000"/>
                  </a:schemeClr>
                </a:solidFill>
              </a:rPr>
              <a:t>Test data:  D. Lundström, </a:t>
            </a:r>
          </a:p>
          <a:p>
            <a:r>
              <a:rPr lang="en-US" dirty="0">
                <a:solidFill>
                  <a:schemeClr val="bg1">
                    <a:lumMod val="95000"/>
                  </a:schemeClr>
                </a:solidFill>
              </a:rPr>
              <a:t>AIAA 2010-483</a:t>
            </a:r>
          </a:p>
        </p:txBody>
      </p:sp>
      <p:grpSp>
        <p:nvGrpSpPr>
          <p:cNvPr id="8" name="Group 7"/>
          <p:cNvGrpSpPr/>
          <p:nvPr/>
        </p:nvGrpSpPr>
        <p:grpSpPr>
          <a:xfrm>
            <a:off x="4981722" y="4145314"/>
            <a:ext cx="3776933" cy="2107849"/>
            <a:chOff x="4981722" y="4145314"/>
            <a:chExt cx="3776933" cy="2107849"/>
          </a:xfrm>
        </p:grpSpPr>
        <p:sp>
          <p:nvSpPr>
            <p:cNvPr id="6" name="Freeform 5"/>
            <p:cNvSpPr/>
            <p:nvPr/>
          </p:nvSpPr>
          <p:spPr>
            <a:xfrm>
              <a:off x="4981722" y="4675474"/>
              <a:ext cx="3705126" cy="1577689"/>
            </a:xfrm>
            <a:custGeom>
              <a:avLst/>
              <a:gdLst>
                <a:gd name="connsiteX0" fmla="*/ 0 w 3700463"/>
                <a:gd name="connsiteY0" fmla="*/ 0 h 4762"/>
                <a:gd name="connsiteX1" fmla="*/ 3700463 w 3700463"/>
                <a:gd name="connsiteY1" fmla="*/ 4762 h 4762"/>
                <a:gd name="connsiteX0" fmla="*/ 0 w 8520"/>
                <a:gd name="connsiteY0" fmla="*/ 570061 h 570061"/>
                <a:gd name="connsiteX1" fmla="*/ 8520 w 8520"/>
                <a:gd name="connsiteY1" fmla="*/ 0 h 570061"/>
                <a:gd name="connsiteX0" fmla="*/ 0 w 10725"/>
                <a:gd name="connsiteY0" fmla="*/ 9123 h 9123"/>
                <a:gd name="connsiteX1" fmla="*/ 10725 w 10725"/>
                <a:gd name="connsiteY1" fmla="*/ 0 h 9123"/>
                <a:gd name="connsiteX0" fmla="*/ 0 w 9070"/>
                <a:gd name="connsiteY0" fmla="*/ 1154 h 1154"/>
                <a:gd name="connsiteX1" fmla="*/ 9070 w 9070"/>
                <a:gd name="connsiteY1" fmla="*/ 0 h 1154"/>
                <a:gd name="connsiteX0" fmla="*/ 0 w 10000"/>
                <a:gd name="connsiteY0" fmla="*/ 103353 h 103353"/>
                <a:gd name="connsiteX1" fmla="*/ 10000 w 10000"/>
                <a:gd name="connsiteY1" fmla="*/ 93353 h 103353"/>
                <a:gd name="connsiteX0" fmla="*/ 0 w 10994"/>
                <a:gd name="connsiteY0" fmla="*/ 129682 h 129682"/>
                <a:gd name="connsiteX1" fmla="*/ 10994 w 10994"/>
                <a:gd name="connsiteY1" fmla="*/ 41363 h 129682"/>
                <a:gd name="connsiteX0" fmla="*/ 0 w 11988"/>
                <a:gd name="connsiteY0" fmla="*/ 100303 h 102003"/>
                <a:gd name="connsiteX1" fmla="*/ 11988 w 11988"/>
                <a:gd name="connsiteY1" fmla="*/ 101968 h 102003"/>
                <a:gd name="connsiteX0" fmla="*/ 0 w 11988"/>
                <a:gd name="connsiteY0" fmla="*/ 360623 h 362288"/>
                <a:gd name="connsiteX1" fmla="*/ 11988 w 11988"/>
                <a:gd name="connsiteY1" fmla="*/ 362288 h 362288"/>
                <a:gd name="connsiteX0" fmla="*/ 0 w 11988"/>
                <a:gd name="connsiteY0" fmla="*/ 509702 h 511367"/>
                <a:gd name="connsiteX1" fmla="*/ 11988 w 11988"/>
                <a:gd name="connsiteY1" fmla="*/ 511367 h 511367"/>
                <a:gd name="connsiteX0" fmla="*/ 0 w 11988"/>
                <a:gd name="connsiteY0" fmla="*/ 549193 h 550858"/>
                <a:gd name="connsiteX1" fmla="*/ 11988 w 11988"/>
                <a:gd name="connsiteY1" fmla="*/ 550858 h 550858"/>
                <a:gd name="connsiteX0" fmla="*/ 0 w 12081"/>
                <a:gd name="connsiteY0" fmla="*/ 550073 h 550073"/>
                <a:gd name="connsiteX1" fmla="*/ 12081 w 12081"/>
                <a:gd name="connsiteY1" fmla="*/ 550072 h 550073"/>
                <a:gd name="connsiteX0" fmla="*/ 0 w 12081"/>
                <a:gd name="connsiteY0" fmla="*/ 524068 h 524068"/>
                <a:gd name="connsiteX1" fmla="*/ 12081 w 12081"/>
                <a:gd name="connsiteY1" fmla="*/ 524067 h 524068"/>
                <a:gd name="connsiteX0" fmla="*/ 0 w 12081"/>
                <a:gd name="connsiteY0" fmla="*/ 550790 h 550790"/>
                <a:gd name="connsiteX1" fmla="*/ 12081 w 12081"/>
                <a:gd name="connsiteY1" fmla="*/ 550789 h 550790"/>
                <a:gd name="connsiteX0" fmla="*/ 0 w 12081"/>
                <a:gd name="connsiteY0" fmla="*/ 562816 h 562816"/>
                <a:gd name="connsiteX1" fmla="*/ 12081 w 12081"/>
                <a:gd name="connsiteY1" fmla="*/ 562815 h 562816"/>
                <a:gd name="connsiteX0" fmla="*/ 0 w 12081"/>
                <a:gd name="connsiteY0" fmla="*/ 550206 h 550206"/>
                <a:gd name="connsiteX1" fmla="*/ 12081 w 12081"/>
                <a:gd name="connsiteY1" fmla="*/ 550205 h 550206"/>
                <a:gd name="connsiteX0" fmla="*/ 0 w 12082"/>
                <a:gd name="connsiteY0" fmla="*/ 563581 h 563581"/>
                <a:gd name="connsiteX1" fmla="*/ 12081 w 12082"/>
                <a:gd name="connsiteY1" fmla="*/ 563580 h 563581"/>
                <a:gd name="connsiteX0" fmla="*/ 0 w 12082"/>
                <a:gd name="connsiteY0" fmla="*/ 555347 h 555347"/>
                <a:gd name="connsiteX1" fmla="*/ 12081 w 12082"/>
                <a:gd name="connsiteY1" fmla="*/ 555346 h 555347"/>
                <a:gd name="connsiteX0" fmla="*/ 0 w 12082"/>
                <a:gd name="connsiteY0" fmla="*/ 565971 h 565971"/>
                <a:gd name="connsiteX1" fmla="*/ 12081 w 12082"/>
                <a:gd name="connsiteY1" fmla="*/ 565970 h 565971"/>
                <a:gd name="connsiteX0" fmla="*/ 0 w 12082"/>
                <a:gd name="connsiteY0" fmla="*/ 559885 h 559885"/>
                <a:gd name="connsiteX1" fmla="*/ 12081 w 12082"/>
                <a:gd name="connsiteY1" fmla="*/ 559884 h 559885"/>
                <a:gd name="connsiteX0" fmla="*/ 0 w 12082"/>
                <a:gd name="connsiteY0" fmla="*/ 548479 h 548479"/>
                <a:gd name="connsiteX1" fmla="*/ 12081 w 12082"/>
                <a:gd name="connsiteY1" fmla="*/ 548478 h 548479"/>
                <a:gd name="connsiteX0" fmla="*/ 0 w 12084"/>
                <a:gd name="connsiteY0" fmla="*/ 559264 h 559264"/>
                <a:gd name="connsiteX1" fmla="*/ 12081 w 12084"/>
                <a:gd name="connsiteY1" fmla="*/ 559263 h 559264"/>
                <a:gd name="connsiteX0" fmla="*/ 0 w 12084"/>
                <a:gd name="connsiteY0" fmla="*/ 551256 h 551256"/>
                <a:gd name="connsiteX1" fmla="*/ 12081 w 12084"/>
                <a:gd name="connsiteY1" fmla="*/ 551255 h 551256"/>
                <a:gd name="connsiteX0" fmla="*/ 0 w 12084"/>
                <a:gd name="connsiteY0" fmla="*/ 559087 h 559087"/>
                <a:gd name="connsiteX1" fmla="*/ 12081 w 12084"/>
                <a:gd name="connsiteY1" fmla="*/ 559086 h 559087"/>
                <a:gd name="connsiteX0" fmla="*/ 0 w 12081"/>
                <a:gd name="connsiteY0" fmla="*/ 552023 h 552023"/>
                <a:gd name="connsiteX1" fmla="*/ 12081 w 12081"/>
                <a:gd name="connsiteY1" fmla="*/ 552022 h 552023"/>
              </a:gdLst>
              <a:ahLst/>
              <a:cxnLst>
                <a:cxn ang="0">
                  <a:pos x="connsiteX0" y="connsiteY0"/>
                </a:cxn>
                <a:cxn ang="0">
                  <a:pos x="connsiteX1" y="connsiteY1"/>
                </a:cxn>
              </a:cxnLst>
              <a:rect l="l" t="t" r="r" b="b"/>
              <a:pathLst>
                <a:path w="12081" h="552023">
                  <a:moveTo>
                    <a:pt x="0" y="552023"/>
                  </a:moveTo>
                  <a:cubicBezTo>
                    <a:pt x="12114" y="-187231"/>
                    <a:pt x="11900" y="-180776"/>
                    <a:pt x="12081" y="552022"/>
                  </a:cubicBezTo>
                </a:path>
              </a:pathLst>
            </a:custGeom>
            <a:noFill/>
            <a:ln w="127000">
              <a:solidFill>
                <a:schemeClr val="accent2">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flipV="1">
              <a:off x="5010366" y="4199652"/>
              <a:ext cx="3700219" cy="2047879"/>
            </a:xfrm>
            <a:custGeom>
              <a:avLst/>
              <a:gdLst>
                <a:gd name="connsiteX0" fmla="*/ 0 w 3700463"/>
                <a:gd name="connsiteY0" fmla="*/ 0 h 4762"/>
                <a:gd name="connsiteX1" fmla="*/ 3700463 w 3700463"/>
                <a:gd name="connsiteY1" fmla="*/ 4762 h 4762"/>
                <a:gd name="connsiteX0" fmla="*/ 0 w 8520"/>
                <a:gd name="connsiteY0" fmla="*/ 570061 h 570061"/>
                <a:gd name="connsiteX1" fmla="*/ 8520 w 8520"/>
                <a:gd name="connsiteY1" fmla="*/ 0 h 570061"/>
                <a:gd name="connsiteX0" fmla="*/ 0 w 10725"/>
                <a:gd name="connsiteY0" fmla="*/ 9123 h 9123"/>
                <a:gd name="connsiteX1" fmla="*/ 10725 w 10725"/>
                <a:gd name="connsiteY1" fmla="*/ 0 h 9123"/>
                <a:gd name="connsiteX0" fmla="*/ 0 w 9070"/>
                <a:gd name="connsiteY0" fmla="*/ 1154 h 1154"/>
                <a:gd name="connsiteX1" fmla="*/ 9070 w 9070"/>
                <a:gd name="connsiteY1" fmla="*/ 0 h 1154"/>
                <a:gd name="connsiteX0" fmla="*/ 0 w 10000"/>
                <a:gd name="connsiteY0" fmla="*/ 103353 h 103353"/>
                <a:gd name="connsiteX1" fmla="*/ 10000 w 10000"/>
                <a:gd name="connsiteY1" fmla="*/ 93353 h 103353"/>
                <a:gd name="connsiteX0" fmla="*/ 0 w 10994"/>
                <a:gd name="connsiteY0" fmla="*/ 129682 h 129682"/>
                <a:gd name="connsiteX1" fmla="*/ 10994 w 10994"/>
                <a:gd name="connsiteY1" fmla="*/ 41363 h 129682"/>
                <a:gd name="connsiteX0" fmla="*/ 0 w 11988"/>
                <a:gd name="connsiteY0" fmla="*/ 100303 h 102003"/>
                <a:gd name="connsiteX1" fmla="*/ 11988 w 11988"/>
                <a:gd name="connsiteY1" fmla="*/ 101968 h 102003"/>
                <a:gd name="connsiteX0" fmla="*/ 0 w 11988"/>
                <a:gd name="connsiteY0" fmla="*/ 360623 h 362288"/>
                <a:gd name="connsiteX1" fmla="*/ 11988 w 11988"/>
                <a:gd name="connsiteY1" fmla="*/ 362288 h 362288"/>
                <a:gd name="connsiteX0" fmla="*/ 0 w 11988"/>
                <a:gd name="connsiteY0" fmla="*/ 509702 h 511367"/>
                <a:gd name="connsiteX1" fmla="*/ 11988 w 11988"/>
                <a:gd name="connsiteY1" fmla="*/ 511367 h 511367"/>
                <a:gd name="connsiteX0" fmla="*/ 0 w 11988"/>
                <a:gd name="connsiteY0" fmla="*/ 549193 h 550858"/>
                <a:gd name="connsiteX1" fmla="*/ 11988 w 11988"/>
                <a:gd name="connsiteY1" fmla="*/ 550858 h 550858"/>
                <a:gd name="connsiteX0" fmla="*/ 0 w 12081"/>
                <a:gd name="connsiteY0" fmla="*/ 550073 h 550073"/>
                <a:gd name="connsiteX1" fmla="*/ 12081 w 12081"/>
                <a:gd name="connsiteY1" fmla="*/ 550072 h 550073"/>
                <a:gd name="connsiteX0" fmla="*/ 0 w 12081"/>
                <a:gd name="connsiteY0" fmla="*/ 524068 h 524068"/>
                <a:gd name="connsiteX1" fmla="*/ 12081 w 12081"/>
                <a:gd name="connsiteY1" fmla="*/ 524067 h 524068"/>
                <a:gd name="connsiteX0" fmla="*/ 0 w 12081"/>
                <a:gd name="connsiteY0" fmla="*/ 550790 h 550790"/>
                <a:gd name="connsiteX1" fmla="*/ 12081 w 12081"/>
                <a:gd name="connsiteY1" fmla="*/ 550789 h 550790"/>
                <a:gd name="connsiteX0" fmla="*/ 0 w 12081"/>
                <a:gd name="connsiteY0" fmla="*/ 562816 h 562816"/>
                <a:gd name="connsiteX1" fmla="*/ 12081 w 12081"/>
                <a:gd name="connsiteY1" fmla="*/ 562815 h 562816"/>
                <a:gd name="connsiteX0" fmla="*/ 0 w 12081"/>
                <a:gd name="connsiteY0" fmla="*/ 550206 h 550206"/>
                <a:gd name="connsiteX1" fmla="*/ 12081 w 12081"/>
                <a:gd name="connsiteY1" fmla="*/ 550205 h 550206"/>
                <a:gd name="connsiteX0" fmla="*/ 0 w 11957"/>
                <a:gd name="connsiteY0" fmla="*/ 473892 h 623864"/>
                <a:gd name="connsiteX1" fmla="*/ 11957 w 11957"/>
                <a:gd name="connsiteY1" fmla="*/ 623864 h 623864"/>
                <a:gd name="connsiteX0" fmla="*/ 0 w 11957"/>
                <a:gd name="connsiteY0" fmla="*/ 331885 h 481857"/>
                <a:gd name="connsiteX1" fmla="*/ 11957 w 11957"/>
                <a:gd name="connsiteY1" fmla="*/ 481857 h 481857"/>
                <a:gd name="connsiteX0" fmla="*/ 0 w 11522"/>
                <a:gd name="connsiteY0" fmla="*/ 583755 h 583755"/>
                <a:gd name="connsiteX1" fmla="*/ 11522 w 11522"/>
                <a:gd name="connsiteY1" fmla="*/ 217153 h 583755"/>
                <a:gd name="connsiteX0" fmla="*/ 0 w 11522"/>
                <a:gd name="connsiteY0" fmla="*/ 366602 h 366602"/>
                <a:gd name="connsiteX1" fmla="*/ 11522 w 11522"/>
                <a:gd name="connsiteY1" fmla="*/ 0 h 366602"/>
                <a:gd name="connsiteX0" fmla="*/ 0 w 11941"/>
                <a:gd name="connsiteY0" fmla="*/ 666548 h 666548"/>
                <a:gd name="connsiteX1" fmla="*/ 11941 w 11941"/>
                <a:gd name="connsiteY1" fmla="*/ 0 h 666548"/>
                <a:gd name="connsiteX0" fmla="*/ 0 w 12065"/>
                <a:gd name="connsiteY0" fmla="*/ 716539 h 716539"/>
                <a:gd name="connsiteX1" fmla="*/ 12065 w 12065"/>
                <a:gd name="connsiteY1" fmla="*/ 0 h 716539"/>
                <a:gd name="connsiteX0" fmla="*/ 0 w 12065"/>
                <a:gd name="connsiteY0" fmla="*/ 716539 h 716539"/>
                <a:gd name="connsiteX1" fmla="*/ 12065 w 12065"/>
                <a:gd name="connsiteY1" fmla="*/ 0 h 716539"/>
              </a:gdLst>
              <a:ahLst/>
              <a:cxnLst>
                <a:cxn ang="0">
                  <a:pos x="connsiteX0" y="connsiteY0"/>
                </a:cxn>
                <a:cxn ang="0">
                  <a:pos x="connsiteX1" y="connsiteY1"/>
                </a:cxn>
              </a:cxnLst>
              <a:rect l="l" t="t" r="r" b="b"/>
              <a:pathLst>
                <a:path w="12065" h="716539">
                  <a:moveTo>
                    <a:pt x="0" y="716539"/>
                  </a:moveTo>
                  <a:cubicBezTo>
                    <a:pt x="10663" y="78318"/>
                    <a:pt x="9028" y="178302"/>
                    <a:pt x="12065" y="0"/>
                  </a:cubicBezTo>
                </a:path>
              </a:pathLst>
            </a:custGeom>
            <a:noFill/>
            <a:ln w="127000">
              <a:solidFill>
                <a:srgbClr val="00B05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591423" y="4145314"/>
              <a:ext cx="3167232" cy="295466"/>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tIns="9144" bIns="9144" rtlCol="0">
              <a:spAutoFit/>
            </a:bodyPr>
            <a:lstStyle/>
            <a:p>
              <a:r>
                <a:rPr lang="en-US" dirty="0">
                  <a:solidFill>
                    <a:schemeClr val="bg1">
                      <a:lumMod val="95000"/>
                    </a:schemeClr>
                  </a:solidFill>
                </a:rPr>
                <a:t>All data by the present method</a:t>
              </a:r>
            </a:p>
          </p:txBody>
        </p:sp>
      </p:grpSp>
    </p:spTree>
    <p:extLst>
      <p:ext uri="{BB962C8B-B14F-4D97-AF65-F5344CB8AC3E}">
        <p14:creationId xmlns:p14="http://schemas.microsoft.com/office/powerpoint/2010/main" val="40434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12</a:t>
            </a:fld>
            <a:endParaRPr lang="en-US" dirty="0"/>
          </a:p>
        </p:txBody>
      </p:sp>
      <p:sp>
        <p:nvSpPr>
          <p:cNvPr id="6" name="TextBox 5"/>
          <p:cNvSpPr txBox="1"/>
          <p:nvPr/>
        </p:nvSpPr>
        <p:spPr>
          <a:xfrm>
            <a:off x="141696" y="0"/>
            <a:ext cx="8499891" cy="523220"/>
          </a:xfrm>
          <a:prstGeom prst="rect">
            <a:avLst/>
          </a:prstGeom>
          <a:noFill/>
        </p:spPr>
        <p:txBody>
          <a:bodyPr wrap="none" rtlCol="0">
            <a:spAutoFit/>
          </a:bodyPr>
          <a:lstStyle/>
          <a:p>
            <a:r>
              <a:rPr lang="en-US" sz="2800" b="1" dirty="0">
                <a:solidFill>
                  <a:schemeClr val="tx1">
                    <a:lumMod val="75000"/>
                    <a:lumOff val="25000"/>
                  </a:schemeClr>
                </a:solidFill>
              </a:rPr>
              <a:t>“Six-pack” inverter-rectifier ("inverting" for motoring)</a:t>
            </a:r>
          </a:p>
        </p:txBody>
      </p:sp>
      <p:sp>
        <p:nvSpPr>
          <p:cNvPr id="183" name="Text Box 518"/>
          <p:cNvSpPr txBox="1">
            <a:spLocks noChangeArrowheads="1"/>
          </p:cNvSpPr>
          <p:nvPr/>
        </p:nvSpPr>
        <p:spPr bwMode="auto">
          <a:xfrm>
            <a:off x="1632038" y="4375027"/>
            <a:ext cx="5879939" cy="156966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marL="228600" indent="-228600" algn="l">
              <a:buFont typeface="Arial" panose="020B0604020202020204" pitchFamily="34" charset="0"/>
              <a:buChar char="•"/>
            </a:pPr>
            <a:r>
              <a:rPr lang="en-US" sz="2400" dirty="0">
                <a:solidFill>
                  <a:schemeClr val="bg1">
                    <a:lumMod val="95000"/>
                  </a:schemeClr>
                </a:solidFill>
              </a:rPr>
              <a:t>Inverter converts 2-wire DC to 3-wire "AC“</a:t>
            </a:r>
          </a:p>
          <a:p>
            <a:pPr marL="228600" indent="-228600" algn="l">
              <a:buFont typeface="Arial" panose="020B0604020202020204" pitchFamily="34" charset="0"/>
              <a:buChar char="•"/>
            </a:pPr>
            <a:r>
              <a:rPr lang="en-US" sz="2400" dirty="0">
                <a:solidFill>
                  <a:schemeClr val="bg1">
                    <a:lumMod val="95000"/>
                  </a:schemeClr>
                </a:solidFill>
              </a:rPr>
              <a:t>Alternating transistor “diagonal pairs”</a:t>
            </a:r>
          </a:p>
          <a:p>
            <a:pPr marL="228600" indent="-228600" algn="l">
              <a:buFont typeface="Arial" panose="020B0604020202020204" pitchFamily="34" charset="0"/>
              <a:buChar char="•"/>
            </a:pPr>
            <a:r>
              <a:rPr lang="en-US" sz="2400" dirty="0">
                <a:solidFill>
                  <a:schemeClr val="bg1">
                    <a:lumMod val="95000"/>
                  </a:schemeClr>
                </a:solidFill>
              </a:rPr>
              <a:t>Commutation toggles two phases 0-to-V</a:t>
            </a:r>
            <a:r>
              <a:rPr lang="en-US" sz="2400" baseline="-25000" dirty="0">
                <a:solidFill>
                  <a:schemeClr val="bg1">
                    <a:lumMod val="95000"/>
                  </a:schemeClr>
                </a:solidFill>
              </a:rPr>
              <a:t>B</a:t>
            </a:r>
            <a:endParaRPr lang="en-US" sz="2400" dirty="0">
              <a:solidFill>
                <a:schemeClr val="bg1">
                  <a:lumMod val="95000"/>
                </a:schemeClr>
              </a:solidFill>
            </a:endParaRPr>
          </a:p>
          <a:p>
            <a:pPr marL="228600" indent="-228600" algn="l">
              <a:buFont typeface="Arial" panose="020B0604020202020204" pitchFamily="34" charset="0"/>
              <a:buChar char="•"/>
            </a:pPr>
            <a:r>
              <a:rPr lang="en-US" sz="2400" dirty="0">
                <a:solidFill>
                  <a:schemeClr val="bg1">
                    <a:lumMod val="95000"/>
                  </a:schemeClr>
                </a:solidFill>
              </a:rPr>
              <a:t>Relatively low frequency at full power</a:t>
            </a:r>
          </a:p>
        </p:txBody>
      </p:sp>
      <p:grpSp>
        <p:nvGrpSpPr>
          <p:cNvPr id="351" name="Group 350"/>
          <p:cNvGrpSpPr/>
          <p:nvPr/>
        </p:nvGrpSpPr>
        <p:grpSpPr>
          <a:xfrm>
            <a:off x="311759" y="1090414"/>
            <a:ext cx="8615798" cy="2776400"/>
            <a:chOff x="311759" y="1090414"/>
            <a:chExt cx="8615798" cy="2776400"/>
          </a:xfrm>
        </p:grpSpPr>
        <p:sp>
          <p:nvSpPr>
            <p:cNvPr id="181" name="Oval 180"/>
            <p:cNvSpPr/>
            <p:nvPr/>
          </p:nvSpPr>
          <p:spPr>
            <a:xfrm>
              <a:off x="1459304" y="1267729"/>
              <a:ext cx="732017" cy="717571"/>
            </a:xfrm>
            <a:prstGeom prst="ellipse">
              <a:avLst/>
            </a:prstGeom>
            <a:solidFill>
              <a:srgbClr val="FFFF99">
                <a:alpha val="50196"/>
              </a:srgbClr>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2" name="Oval 181"/>
            <p:cNvSpPr/>
            <p:nvPr/>
          </p:nvSpPr>
          <p:spPr>
            <a:xfrm>
              <a:off x="3494946" y="2993106"/>
              <a:ext cx="732017" cy="717571"/>
            </a:xfrm>
            <a:prstGeom prst="ellipse">
              <a:avLst/>
            </a:prstGeom>
            <a:solidFill>
              <a:srgbClr val="FFFF99">
                <a:alpha val="50196"/>
              </a:srgbClr>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17" name="Group 316"/>
            <p:cNvGrpSpPr/>
            <p:nvPr/>
          </p:nvGrpSpPr>
          <p:grpSpPr>
            <a:xfrm>
              <a:off x="4020824" y="2144330"/>
              <a:ext cx="833227" cy="977187"/>
              <a:chOff x="5476541" y="2612284"/>
              <a:chExt cx="1834160" cy="1508006"/>
            </a:xfrm>
          </p:grpSpPr>
          <p:cxnSp>
            <p:nvCxnSpPr>
              <p:cNvPr id="112" name="Straight Connector 111"/>
              <p:cNvCxnSpPr/>
              <p:nvPr/>
            </p:nvCxnSpPr>
            <p:spPr>
              <a:xfrm flipH="1">
                <a:off x="5476541" y="3636855"/>
                <a:ext cx="681888" cy="0"/>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5595619" y="2612284"/>
                <a:ext cx="506367" cy="0"/>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5613080" y="3119062"/>
                <a:ext cx="1476639" cy="0"/>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H="1">
                <a:off x="6628812" y="4120290"/>
                <a:ext cx="681889" cy="0"/>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p:nvCxnSpPr>
          <p:spPr>
            <a:xfrm>
              <a:off x="4022850" y="2036414"/>
              <a:ext cx="0" cy="89236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3007090" y="2472721"/>
              <a:ext cx="963757"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984353" y="2036414"/>
              <a:ext cx="0" cy="89236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009709" y="2036414"/>
              <a:ext cx="0" cy="89236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204018" y="1136908"/>
              <a:ext cx="0" cy="77814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807877" y="1169853"/>
              <a:ext cx="1" cy="1480291"/>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200588" y="2543274"/>
              <a:ext cx="0" cy="1285009"/>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986595" y="2144330"/>
              <a:ext cx="977661" cy="0"/>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30504" y="3825477"/>
              <a:ext cx="3197997"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05513" y="1130603"/>
              <a:ext cx="3222446"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1329441" y="1129768"/>
              <a:ext cx="863811" cy="1035806"/>
              <a:chOff x="1614812" y="1139927"/>
              <a:chExt cx="1344175" cy="1682572"/>
            </a:xfrm>
          </p:grpSpPr>
          <p:sp>
            <p:nvSpPr>
              <p:cNvPr id="45" name="Oval 44"/>
              <p:cNvSpPr/>
              <p:nvPr/>
            </p:nvSpPr>
            <p:spPr>
              <a:xfrm>
                <a:off x="1806837" y="1356666"/>
                <a:ext cx="1152150" cy="1161367"/>
              </a:xfrm>
              <a:prstGeom prst="ellips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6" name="Straight Connector 45"/>
              <p:cNvCxnSpPr/>
              <p:nvPr/>
            </p:nvCxnSpPr>
            <p:spPr>
              <a:xfrm>
                <a:off x="2638945" y="1139927"/>
                <a:ext cx="0" cy="157166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190887" y="1711527"/>
                <a:ext cx="0" cy="45720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689502" y="2156028"/>
                <a:ext cx="38404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190887" y="1421187"/>
                <a:ext cx="448060" cy="38712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887" y="2066391"/>
                <a:ext cx="448058" cy="387122"/>
              </a:xfrm>
              <a:prstGeom prst="line">
                <a:avLst/>
              </a:prstGeom>
              <a:ln w="285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Isosceles Triangle 50"/>
              <p:cNvSpPr>
                <a:spLocks noChangeAspect="1"/>
              </p:cNvSpPr>
              <p:nvPr/>
            </p:nvSpPr>
            <p:spPr>
              <a:xfrm>
                <a:off x="2542203" y="1830590"/>
                <a:ext cx="204826" cy="206466"/>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2" name="Straight Connector 51"/>
              <p:cNvCxnSpPr/>
              <p:nvPr/>
            </p:nvCxnSpPr>
            <p:spPr>
              <a:xfrm flipH="1">
                <a:off x="2563190" y="1830590"/>
                <a:ext cx="18288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062870" y="1711528"/>
                <a:ext cx="0" cy="45164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1614812" y="2126149"/>
                <a:ext cx="64008" cy="64520"/>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Oval 55"/>
              <p:cNvSpPr/>
              <p:nvPr/>
            </p:nvSpPr>
            <p:spPr>
              <a:xfrm>
                <a:off x="2606941" y="2757979"/>
                <a:ext cx="64008" cy="64520"/>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57" name="Group 56"/>
            <p:cNvGrpSpPr/>
            <p:nvPr/>
          </p:nvGrpSpPr>
          <p:grpSpPr>
            <a:xfrm>
              <a:off x="2350308" y="2807301"/>
              <a:ext cx="1191291" cy="1017632"/>
              <a:chOff x="1614812" y="1058552"/>
              <a:chExt cx="1853756" cy="1653042"/>
            </a:xfrm>
          </p:grpSpPr>
          <p:sp>
            <p:nvSpPr>
              <p:cNvPr id="58" name="Oval 57"/>
              <p:cNvSpPr/>
              <p:nvPr/>
            </p:nvSpPr>
            <p:spPr>
              <a:xfrm>
                <a:off x="1806837" y="1356666"/>
                <a:ext cx="1152150" cy="1161367"/>
              </a:xfrm>
              <a:prstGeom prst="ellips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9" name="Straight Connector 58"/>
              <p:cNvCxnSpPr/>
              <p:nvPr/>
            </p:nvCxnSpPr>
            <p:spPr>
              <a:xfrm>
                <a:off x="2640905" y="1227625"/>
                <a:ext cx="0" cy="1483969"/>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190887" y="1711527"/>
                <a:ext cx="0" cy="45720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689502" y="2156028"/>
                <a:ext cx="38404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2190887" y="1421187"/>
                <a:ext cx="448060" cy="38712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190887" y="2066391"/>
                <a:ext cx="448058" cy="387122"/>
              </a:xfrm>
              <a:prstGeom prst="line">
                <a:avLst/>
              </a:prstGeom>
              <a:ln w="285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4" name="Isosceles Triangle 63"/>
              <p:cNvSpPr>
                <a:spLocks noChangeAspect="1"/>
              </p:cNvSpPr>
              <p:nvPr/>
            </p:nvSpPr>
            <p:spPr>
              <a:xfrm>
                <a:off x="2542203" y="1830590"/>
                <a:ext cx="204826" cy="206466"/>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5" name="Straight Connector 64"/>
              <p:cNvCxnSpPr/>
              <p:nvPr/>
            </p:nvCxnSpPr>
            <p:spPr>
              <a:xfrm flipH="1">
                <a:off x="2563190" y="1830590"/>
                <a:ext cx="18288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870" y="1711528"/>
                <a:ext cx="0" cy="45164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614812" y="2126149"/>
                <a:ext cx="64008" cy="64520"/>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7" name="Oval 336"/>
              <p:cNvSpPr/>
              <p:nvPr/>
            </p:nvSpPr>
            <p:spPr>
              <a:xfrm>
                <a:off x="3404560" y="1062420"/>
                <a:ext cx="64008" cy="64520"/>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1" name="Oval 340"/>
              <p:cNvSpPr/>
              <p:nvPr/>
            </p:nvSpPr>
            <p:spPr>
              <a:xfrm>
                <a:off x="2959911" y="1058552"/>
                <a:ext cx="64008" cy="64520"/>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2" name="Oval 341"/>
              <p:cNvSpPr/>
              <p:nvPr/>
            </p:nvSpPr>
            <p:spPr>
              <a:xfrm>
                <a:off x="3159984" y="2102940"/>
                <a:ext cx="64008" cy="64520"/>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6" name="Oval 345"/>
              <p:cNvSpPr/>
              <p:nvPr/>
            </p:nvSpPr>
            <p:spPr>
              <a:xfrm>
                <a:off x="3159984" y="1665843"/>
                <a:ext cx="64008" cy="64520"/>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1" name="Group 70"/>
            <p:cNvGrpSpPr/>
            <p:nvPr/>
          </p:nvGrpSpPr>
          <p:grpSpPr>
            <a:xfrm>
              <a:off x="2350308" y="1129769"/>
              <a:ext cx="863811" cy="1364191"/>
              <a:chOff x="1614812" y="1139927"/>
              <a:chExt cx="1344175" cy="2216018"/>
            </a:xfrm>
          </p:grpSpPr>
          <p:sp>
            <p:nvSpPr>
              <p:cNvPr id="72" name="Oval 71"/>
              <p:cNvSpPr/>
              <p:nvPr/>
            </p:nvSpPr>
            <p:spPr>
              <a:xfrm>
                <a:off x="1806837" y="1356666"/>
                <a:ext cx="1152150" cy="1161367"/>
              </a:xfrm>
              <a:prstGeom prst="ellips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3" name="Straight Connector 72"/>
              <p:cNvCxnSpPr/>
              <p:nvPr/>
            </p:nvCxnSpPr>
            <p:spPr>
              <a:xfrm>
                <a:off x="2640905" y="1139927"/>
                <a:ext cx="0" cy="1571668"/>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190887" y="1711527"/>
                <a:ext cx="0" cy="45720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689502" y="2156028"/>
                <a:ext cx="38404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2190887" y="1421187"/>
                <a:ext cx="448060" cy="38712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190887" y="2066391"/>
                <a:ext cx="448058" cy="387122"/>
              </a:xfrm>
              <a:prstGeom prst="line">
                <a:avLst/>
              </a:prstGeom>
              <a:ln w="285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78" name="Isosceles Triangle 77"/>
              <p:cNvSpPr>
                <a:spLocks noChangeAspect="1"/>
              </p:cNvSpPr>
              <p:nvPr/>
            </p:nvSpPr>
            <p:spPr>
              <a:xfrm>
                <a:off x="2542203" y="1830590"/>
                <a:ext cx="204826" cy="206466"/>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9" name="Straight Connector 78"/>
              <p:cNvCxnSpPr/>
              <p:nvPr/>
            </p:nvCxnSpPr>
            <p:spPr>
              <a:xfrm flipH="1">
                <a:off x="2563190" y="1830590"/>
                <a:ext cx="18288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062870" y="1711528"/>
                <a:ext cx="0" cy="45164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1614812" y="2126149"/>
                <a:ext cx="64008" cy="64520"/>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3" name="Oval 82"/>
              <p:cNvSpPr/>
              <p:nvPr/>
            </p:nvSpPr>
            <p:spPr>
              <a:xfrm>
                <a:off x="2606941" y="3291424"/>
                <a:ext cx="64008" cy="64521"/>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8" name="Group 97"/>
            <p:cNvGrpSpPr/>
            <p:nvPr/>
          </p:nvGrpSpPr>
          <p:grpSpPr>
            <a:xfrm>
              <a:off x="3364037" y="1136908"/>
              <a:ext cx="863811" cy="1685441"/>
              <a:chOff x="1614812" y="1151524"/>
              <a:chExt cx="1344175" cy="2737875"/>
            </a:xfrm>
          </p:grpSpPr>
          <p:sp>
            <p:nvSpPr>
              <p:cNvPr id="99" name="Oval 98"/>
              <p:cNvSpPr/>
              <p:nvPr/>
            </p:nvSpPr>
            <p:spPr>
              <a:xfrm>
                <a:off x="1806837" y="1356666"/>
                <a:ext cx="1152150" cy="1161367"/>
              </a:xfrm>
              <a:prstGeom prst="ellips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00" name="Straight Connector 99"/>
              <p:cNvCxnSpPr/>
              <p:nvPr/>
            </p:nvCxnSpPr>
            <p:spPr>
              <a:xfrm>
                <a:off x="2638945" y="1151524"/>
                <a:ext cx="0" cy="1560069"/>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190887" y="1711527"/>
                <a:ext cx="0" cy="45720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1689502" y="2156028"/>
                <a:ext cx="38404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190887" y="1421187"/>
                <a:ext cx="448060" cy="38712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190887" y="2066391"/>
                <a:ext cx="448058" cy="387122"/>
              </a:xfrm>
              <a:prstGeom prst="line">
                <a:avLst/>
              </a:prstGeom>
              <a:ln w="285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5" name="Isosceles Triangle 104"/>
              <p:cNvSpPr>
                <a:spLocks noChangeAspect="1"/>
              </p:cNvSpPr>
              <p:nvPr/>
            </p:nvSpPr>
            <p:spPr>
              <a:xfrm>
                <a:off x="2542203" y="1830590"/>
                <a:ext cx="204826" cy="206466"/>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06" name="Straight Connector 105"/>
              <p:cNvCxnSpPr/>
              <p:nvPr/>
            </p:nvCxnSpPr>
            <p:spPr>
              <a:xfrm flipH="1">
                <a:off x="2563190" y="1830590"/>
                <a:ext cx="18288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870" y="1711528"/>
                <a:ext cx="0" cy="45164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1614812" y="2126149"/>
                <a:ext cx="64008" cy="64520"/>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0" name="Oval 109"/>
              <p:cNvSpPr/>
              <p:nvPr/>
            </p:nvSpPr>
            <p:spPr>
              <a:xfrm>
                <a:off x="2606941" y="3824878"/>
                <a:ext cx="64008" cy="64521"/>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115" name="Straight Connector 114"/>
            <p:cNvCxnSpPr/>
            <p:nvPr/>
          </p:nvCxnSpPr>
          <p:spPr>
            <a:xfrm flipH="1">
              <a:off x="3067536" y="2144330"/>
              <a:ext cx="903311" cy="0"/>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37" name="Picture 1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15380" y="1938246"/>
              <a:ext cx="597891" cy="597892"/>
            </a:xfrm>
            <a:prstGeom prst="rect">
              <a:avLst/>
            </a:prstGeom>
            <a:ln w="28575">
              <a:noFill/>
            </a:ln>
          </p:spPr>
        </p:pic>
        <p:grpSp>
          <p:nvGrpSpPr>
            <p:cNvPr id="20" name="Group 19"/>
            <p:cNvGrpSpPr/>
            <p:nvPr/>
          </p:nvGrpSpPr>
          <p:grpSpPr>
            <a:xfrm>
              <a:off x="1329441" y="2911376"/>
              <a:ext cx="863811" cy="913545"/>
              <a:chOff x="1614812" y="1227625"/>
              <a:chExt cx="1344175" cy="1483969"/>
            </a:xfrm>
          </p:grpSpPr>
          <p:sp>
            <p:nvSpPr>
              <p:cNvPr id="21" name="Oval 20"/>
              <p:cNvSpPr/>
              <p:nvPr/>
            </p:nvSpPr>
            <p:spPr>
              <a:xfrm>
                <a:off x="1806837" y="1356666"/>
                <a:ext cx="1152150" cy="1161367"/>
              </a:xfrm>
              <a:prstGeom prst="ellips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2" name="Straight Connector 21"/>
              <p:cNvCxnSpPr/>
              <p:nvPr/>
            </p:nvCxnSpPr>
            <p:spPr>
              <a:xfrm>
                <a:off x="2638945" y="1227625"/>
                <a:ext cx="0" cy="1483969"/>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90887" y="1711527"/>
                <a:ext cx="0" cy="45720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89502" y="2156028"/>
                <a:ext cx="38404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190887" y="1421187"/>
                <a:ext cx="448060" cy="38712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90887" y="2066391"/>
                <a:ext cx="448058" cy="387122"/>
              </a:xfrm>
              <a:prstGeom prst="line">
                <a:avLst/>
              </a:prstGeom>
              <a:ln w="285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Isosceles Triangle 26"/>
              <p:cNvSpPr>
                <a:spLocks noChangeAspect="1"/>
              </p:cNvSpPr>
              <p:nvPr/>
            </p:nvSpPr>
            <p:spPr>
              <a:xfrm>
                <a:off x="2542203" y="1830590"/>
                <a:ext cx="204826" cy="206466"/>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8" name="Straight Connector 27"/>
              <p:cNvCxnSpPr/>
              <p:nvPr/>
            </p:nvCxnSpPr>
            <p:spPr>
              <a:xfrm flipH="1">
                <a:off x="2563190" y="1830590"/>
                <a:ext cx="18288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62870" y="1711528"/>
                <a:ext cx="0" cy="45164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614812" y="2126149"/>
                <a:ext cx="64008" cy="64520"/>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69" name="Group 268"/>
            <p:cNvGrpSpPr/>
            <p:nvPr/>
          </p:nvGrpSpPr>
          <p:grpSpPr>
            <a:xfrm>
              <a:off x="4604275" y="1578559"/>
              <a:ext cx="1294160" cy="499728"/>
              <a:chOff x="6245920" y="2225949"/>
              <a:chExt cx="1997160" cy="771185"/>
            </a:xfrm>
          </p:grpSpPr>
          <p:grpSp>
            <p:nvGrpSpPr>
              <p:cNvPr id="196" name="Group 195"/>
              <p:cNvGrpSpPr/>
              <p:nvPr/>
            </p:nvGrpSpPr>
            <p:grpSpPr>
              <a:xfrm>
                <a:off x="6402383" y="2225949"/>
                <a:ext cx="468881" cy="385590"/>
                <a:chOff x="6402383" y="2233092"/>
                <a:chExt cx="468881" cy="385590"/>
              </a:xfrm>
            </p:grpSpPr>
            <p:cxnSp>
              <p:nvCxnSpPr>
                <p:cNvPr id="159" name="Straight Connector 158"/>
                <p:cNvCxnSpPr/>
                <p:nvPr/>
              </p:nvCxnSpPr>
              <p:spPr>
                <a:xfrm flipV="1">
                  <a:off x="6711850" y="2233092"/>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6402383" y="2233092"/>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6404991" y="2233092"/>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6703338" y="2618682"/>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50" name="Group 249"/>
              <p:cNvGrpSpPr/>
              <p:nvPr/>
            </p:nvGrpSpPr>
            <p:grpSpPr>
              <a:xfrm flipV="1">
                <a:off x="6848685" y="2611544"/>
                <a:ext cx="492236" cy="385590"/>
                <a:chOff x="6385976" y="2233092"/>
                <a:chExt cx="492236" cy="385590"/>
              </a:xfrm>
            </p:grpSpPr>
            <p:cxnSp>
              <p:nvCxnSpPr>
                <p:cNvPr id="251" name="Straight Connector 250"/>
                <p:cNvCxnSpPr/>
                <p:nvPr/>
              </p:nvCxnSpPr>
              <p:spPr>
                <a:xfrm flipV="1">
                  <a:off x="6711850" y="2233092"/>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6385976" y="2233092"/>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V="1">
                  <a:off x="6404991" y="2233092"/>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6710286" y="2618682"/>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64" name="Straight Connector 263"/>
              <p:cNvCxnSpPr/>
              <p:nvPr/>
            </p:nvCxnSpPr>
            <p:spPr>
              <a:xfrm flipV="1">
                <a:off x="7626250" y="2225949"/>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7305106" y="2225949"/>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7319391" y="2225949"/>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7623030" y="2611539"/>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8088959" y="2613084"/>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7762522" y="2997134"/>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7782100" y="2613084"/>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8075154" y="2611544"/>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V="1">
                <a:off x="6245920" y="2611544"/>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70" name="Group 269"/>
            <p:cNvGrpSpPr/>
            <p:nvPr/>
          </p:nvGrpSpPr>
          <p:grpSpPr>
            <a:xfrm>
              <a:off x="4803366" y="2223607"/>
              <a:ext cx="1294160" cy="499728"/>
              <a:chOff x="6245920" y="2225949"/>
              <a:chExt cx="1997160" cy="771185"/>
            </a:xfrm>
          </p:grpSpPr>
          <p:grpSp>
            <p:nvGrpSpPr>
              <p:cNvPr id="271" name="Group 270"/>
              <p:cNvGrpSpPr/>
              <p:nvPr/>
            </p:nvGrpSpPr>
            <p:grpSpPr>
              <a:xfrm>
                <a:off x="6390705" y="2225949"/>
                <a:ext cx="475266" cy="385590"/>
                <a:chOff x="6390705" y="2233092"/>
                <a:chExt cx="475266" cy="385590"/>
              </a:xfrm>
            </p:grpSpPr>
            <p:cxnSp>
              <p:nvCxnSpPr>
                <p:cNvPr id="286" name="Straight Connector 285"/>
                <p:cNvCxnSpPr/>
                <p:nvPr/>
              </p:nvCxnSpPr>
              <p:spPr>
                <a:xfrm flipV="1">
                  <a:off x="6711850" y="2233092"/>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6390705" y="2233092"/>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V="1">
                  <a:off x="6404991" y="2233092"/>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6698045" y="2618682"/>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72" name="Group 271"/>
              <p:cNvGrpSpPr/>
              <p:nvPr/>
            </p:nvGrpSpPr>
            <p:grpSpPr>
              <a:xfrm flipV="1">
                <a:off x="6860363" y="2611544"/>
                <a:ext cx="468317" cy="385590"/>
                <a:chOff x="6397654" y="2233092"/>
                <a:chExt cx="468317" cy="385590"/>
              </a:xfrm>
            </p:grpSpPr>
            <p:cxnSp>
              <p:nvCxnSpPr>
                <p:cNvPr id="282" name="Straight Connector 281"/>
                <p:cNvCxnSpPr/>
                <p:nvPr/>
              </p:nvCxnSpPr>
              <p:spPr>
                <a:xfrm flipV="1">
                  <a:off x="6711850" y="2233092"/>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6397654" y="2233092"/>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6404991" y="2233092"/>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6698045" y="2618682"/>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73" name="Straight Connector 272"/>
              <p:cNvCxnSpPr/>
              <p:nvPr/>
            </p:nvCxnSpPr>
            <p:spPr>
              <a:xfrm flipV="1">
                <a:off x="7626250" y="2225949"/>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7305669" y="2225949"/>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7319391" y="2225949"/>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7623030" y="2611539"/>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8088959" y="2613084"/>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flipV="1">
                <a:off x="7774200" y="2997134"/>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7782100" y="2613084"/>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V="1">
                <a:off x="8075154" y="2611544"/>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V="1">
                <a:off x="6245920" y="2611544"/>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90" name="Group 289"/>
            <p:cNvGrpSpPr/>
            <p:nvPr/>
          </p:nvGrpSpPr>
          <p:grpSpPr>
            <a:xfrm>
              <a:off x="5002458" y="2872653"/>
              <a:ext cx="1294160" cy="499728"/>
              <a:chOff x="6245920" y="2225949"/>
              <a:chExt cx="1997160" cy="771185"/>
            </a:xfrm>
          </p:grpSpPr>
          <p:grpSp>
            <p:nvGrpSpPr>
              <p:cNvPr id="291" name="Group 290"/>
              <p:cNvGrpSpPr/>
              <p:nvPr/>
            </p:nvGrpSpPr>
            <p:grpSpPr>
              <a:xfrm>
                <a:off x="6390705" y="2225949"/>
                <a:ext cx="480559" cy="385590"/>
                <a:chOff x="6390705" y="2233092"/>
                <a:chExt cx="480559" cy="385590"/>
              </a:xfrm>
            </p:grpSpPr>
            <p:cxnSp>
              <p:nvCxnSpPr>
                <p:cNvPr id="306" name="Straight Connector 305"/>
                <p:cNvCxnSpPr/>
                <p:nvPr/>
              </p:nvCxnSpPr>
              <p:spPr>
                <a:xfrm flipV="1">
                  <a:off x="6711850" y="2233092"/>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6390705" y="2233092"/>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6404991" y="2233092"/>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6703338" y="2618682"/>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92" name="Group 291"/>
              <p:cNvGrpSpPr/>
              <p:nvPr/>
            </p:nvGrpSpPr>
            <p:grpSpPr>
              <a:xfrm flipV="1">
                <a:off x="6853414" y="2607792"/>
                <a:ext cx="475266" cy="389342"/>
                <a:chOff x="6390705" y="2233092"/>
                <a:chExt cx="475266" cy="389342"/>
              </a:xfrm>
            </p:grpSpPr>
            <p:cxnSp>
              <p:nvCxnSpPr>
                <p:cNvPr id="302" name="Straight Connector 301"/>
                <p:cNvCxnSpPr/>
                <p:nvPr/>
              </p:nvCxnSpPr>
              <p:spPr>
                <a:xfrm flipV="1">
                  <a:off x="6711850" y="2233092"/>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6390705" y="2233092"/>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6404991" y="2238384"/>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6698045" y="2618682"/>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93" name="Straight Connector 292"/>
              <p:cNvCxnSpPr/>
              <p:nvPr/>
            </p:nvCxnSpPr>
            <p:spPr>
              <a:xfrm flipV="1">
                <a:off x="7626250" y="2225949"/>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7317347" y="2225949"/>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V="1">
                <a:off x="7319391" y="2225949"/>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7623030" y="2611539"/>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8088959" y="2613084"/>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V="1">
                <a:off x="7774200" y="2997134"/>
                <a:ext cx="335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7782100" y="2613084"/>
                <a:ext cx="0" cy="38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V="1">
                <a:off x="8075154" y="2611544"/>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6245920" y="2611544"/>
                <a:ext cx="167926"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310" name="Straight Connector 309"/>
            <p:cNvCxnSpPr/>
            <p:nvPr/>
          </p:nvCxnSpPr>
          <p:spPr>
            <a:xfrm flipH="1" flipV="1">
              <a:off x="4327159" y="2801423"/>
              <a:ext cx="223977" cy="323523"/>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H="1">
              <a:off x="4299933" y="1827424"/>
              <a:ext cx="223977" cy="323523"/>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3238500" y="2838268"/>
              <a:ext cx="989321" cy="986654"/>
              <a:chOff x="1419491" y="1108867"/>
              <a:chExt cx="1539496" cy="1602727"/>
            </a:xfrm>
          </p:grpSpPr>
          <p:sp>
            <p:nvSpPr>
              <p:cNvPr id="85" name="Oval 84"/>
              <p:cNvSpPr/>
              <p:nvPr/>
            </p:nvSpPr>
            <p:spPr>
              <a:xfrm>
                <a:off x="1806837" y="1356666"/>
                <a:ext cx="1152150" cy="1161367"/>
              </a:xfrm>
              <a:prstGeom prst="ellips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6" name="Straight Connector 85"/>
              <p:cNvCxnSpPr/>
              <p:nvPr/>
            </p:nvCxnSpPr>
            <p:spPr>
              <a:xfrm>
                <a:off x="2638945" y="1227625"/>
                <a:ext cx="0" cy="1483969"/>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190887" y="1711527"/>
                <a:ext cx="0" cy="45720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2190887" y="1421187"/>
                <a:ext cx="448060" cy="38712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190887" y="2066391"/>
                <a:ext cx="448058" cy="387122"/>
              </a:xfrm>
              <a:prstGeom prst="line">
                <a:avLst/>
              </a:prstGeom>
              <a:ln w="285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91" name="Isosceles Triangle 90"/>
              <p:cNvSpPr>
                <a:spLocks noChangeAspect="1"/>
              </p:cNvSpPr>
              <p:nvPr/>
            </p:nvSpPr>
            <p:spPr>
              <a:xfrm>
                <a:off x="2542203" y="1830590"/>
                <a:ext cx="204826" cy="206466"/>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2" name="Straight Connector 91"/>
              <p:cNvCxnSpPr/>
              <p:nvPr/>
            </p:nvCxnSpPr>
            <p:spPr>
              <a:xfrm flipH="1">
                <a:off x="2563190" y="1830590"/>
                <a:ext cx="18288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062869" y="1716156"/>
                <a:ext cx="0" cy="43928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a:stCxn id="342" idx="6"/>
              </p:cNvCxnSpPr>
              <p:nvPr/>
            </p:nvCxnSpPr>
            <p:spPr>
              <a:xfrm>
                <a:off x="1646570" y="2135214"/>
                <a:ext cx="4325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V="1">
                <a:off x="1629386" y="1139807"/>
                <a:ext cx="212531" cy="518314"/>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flipV="1">
                <a:off x="1419491" y="1108867"/>
                <a:ext cx="185280" cy="560873"/>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a:stCxn id="346" idx="4"/>
              </p:cNvCxnSpPr>
              <p:nvPr/>
            </p:nvCxnSpPr>
            <p:spPr>
              <a:xfrm flipH="1">
                <a:off x="1614503" y="1730376"/>
                <a:ext cx="62" cy="35927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257" name="Straight Connector 256"/>
            <p:cNvCxnSpPr/>
            <p:nvPr/>
          </p:nvCxnSpPr>
          <p:spPr>
            <a:xfrm>
              <a:off x="807878" y="3274033"/>
              <a:ext cx="0" cy="51325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38" name="Picture 137"/>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Layer>
                  </a14:imgProps>
                </a:ext>
                <a:ext uri="{28A0092B-C50C-407E-A947-70E740481C1C}">
                  <a14:useLocalDpi xmlns:a14="http://schemas.microsoft.com/office/drawing/2010/main" val="0"/>
                </a:ext>
              </a:extLst>
            </a:blip>
            <a:srcRect t="24980" b="-1"/>
            <a:stretch/>
          </p:blipFill>
          <p:spPr>
            <a:xfrm rot="16200000" flipV="1">
              <a:off x="410521" y="2716597"/>
              <a:ext cx="621087" cy="486317"/>
            </a:xfrm>
            <a:prstGeom prst="rect">
              <a:avLst/>
            </a:prstGeom>
          </p:spPr>
        </p:pic>
        <p:sp>
          <p:nvSpPr>
            <p:cNvPr id="326" name="TextBox 325"/>
            <p:cNvSpPr txBox="1"/>
            <p:nvPr/>
          </p:nvSpPr>
          <p:spPr>
            <a:xfrm>
              <a:off x="5209569" y="1124278"/>
              <a:ext cx="339555" cy="332399"/>
            </a:xfrm>
            <a:prstGeom prst="rect">
              <a:avLst/>
            </a:prstGeom>
            <a:noFill/>
          </p:spPr>
          <p:txBody>
            <a:bodyPr wrap="none" rtlCol="0">
              <a:spAutoFit/>
            </a:bodyPr>
            <a:lstStyle/>
            <a:p>
              <a:r>
                <a:rPr lang="en-US" sz="2400" dirty="0"/>
                <a:t>V</a:t>
              </a:r>
              <a:r>
                <a:rPr lang="en-US" sz="2400" baseline="-25000" dirty="0"/>
                <a:t>B</a:t>
              </a:r>
            </a:p>
          </p:txBody>
        </p:sp>
        <p:sp>
          <p:nvSpPr>
            <p:cNvPr id="327" name="TextBox 326"/>
            <p:cNvSpPr txBox="1"/>
            <p:nvPr/>
          </p:nvSpPr>
          <p:spPr>
            <a:xfrm>
              <a:off x="311759" y="2782468"/>
              <a:ext cx="339555" cy="332399"/>
            </a:xfrm>
            <a:prstGeom prst="rect">
              <a:avLst/>
            </a:prstGeom>
            <a:noFill/>
          </p:spPr>
          <p:txBody>
            <a:bodyPr wrap="none" rtlCol="0">
              <a:spAutoFit/>
            </a:bodyPr>
            <a:lstStyle/>
            <a:p>
              <a:r>
                <a:rPr lang="en-US" sz="2400" dirty="0"/>
                <a:t>V</a:t>
              </a:r>
              <a:r>
                <a:rPr lang="en-US" sz="2400" baseline="-25000" dirty="0"/>
                <a:t>B</a:t>
              </a:r>
            </a:p>
          </p:txBody>
        </p:sp>
        <p:sp>
          <p:nvSpPr>
            <p:cNvPr id="328" name="Oval 327"/>
            <p:cNvSpPr>
              <a:spLocks noChangeAspect="1"/>
            </p:cNvSpPr>
            <p:nvPr/>
          </p:nvSpPr>
          <p:spPr>
            <a:xfrm>
              <a:off x="4872827" y="3082729"/>
              <a:ext cx="82267" cy="79439"/>
            </a:xfrm>
            <a:prstGeom prst="ellipse">
              <a:avLst/>
            </a:prstGeom>
            <a:solidFill>
              <a:schemeClr val="bg1"/>
            </a:solidFill>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9" name="Oval 328"/>
            <p:cNvSpPr>
              <a:spLocks noChangeAspect="1"/>
            </p:cNvSpPr>
            <p:nvPr/>
          </p:nvSpPr>
          <p:spPr>
            <a:xfrm>
              <a:off x="4689062" y="2430962"/>
              <a:ext cx="82267" cy="79439"/>
            </a:xfrm>
            <a:prstGeom prst="ellipse">
              <a:avLst/>
            </a:prstGeom>
            <a:solidFill>
              <a:schemeClr val="bg1"/>
            </a:solidFill>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0" name="Oval 329"/>
            <p:cNvSpPr>
              <a:spLocks noChangeAspect="1"/>
            </p:cNvSpPr>
            <p:nvPr/>
          </p:nvSpPr>
          <p:spPr>
            <a:xfrm>
              <a:off x="4482824" y="1788451"/>
              <a:ext cx="82267" cy="79439"/>
            </a:xfrm>
            <a:prstGeom prst="ellipse">
              <a:avLst/>
            </a:prstGeom>
            <a:solidFill>
              <a:schemeClr val="bg1"/>
            </a:solidFill>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1" name="Oval 330"/>
            <p:cNvSpPr>
              <a:spLocks noChangeAspect="1"/>
            </p:cNvSpPr>
            <p:nvPr/>
          </p:nvSpPr>
          <p:spPr>
            <a:xfrm>
              <a:off x="778468" y="1090414"/>
              <a:ext cx="82267" cy="79439"/>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2" name="Oval 331"/>
            <p:cNvSpPr>
              <a:spLocks noChangeAspect="1"/>
            </p:cNvSpPr>
            <p:nvPr/>
          </p:nvSpPr>
          <p:spPr>
            <a:xfrm>
              <a:off x="778468" y="3787375"/>
              <a:ext cx="82267" cy="79439"/>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6" name="Freeform 165"/>
            <p:cNvSpPr/>
            <p:nvPr/>
          </p:nvSpPr>
          <p:spPr>
            <a:xfrm>
              <a:off x="842990" y="1118129"/>
              <a:ext cx="3707997" cy="1028979"/>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134781"/>
                <a:gd name="connsiteY0" fmla="*/ 8634 h 1420285"/>
                <a:gd name="connsiteX1" fmla="*/ 1550711 w 5134781"/>
                <a:gd name="connsiteY1" fmla="*/ 0 h 1420285"/>
                <a:gd name="connsiteX2" fmla="*/ 1543567 w 5134781"/>
                <a:gd name="connsiteY2" fmla="*/ 1420285 h 1420285"/>
                <a:gd name="connsiteX3" fmla="*/ 4741126 w 5134781"/>
                <a:gd name="connsiteY3" fmla="*/ 1419397 h 1420285"/>
                <a:gd name="connsiteX4" fmla="*/ 5134781 w 5134781"/>
                <a:gd name="connsiteY4" fmla="*/ 1016331 h 1420285"/>
                <a:gd name="connsiteX0" fmla="*/ 0 w 5134781"/>
                <a:gd name="connsiteY0" fmla="*/ 8634 h 1420285"/>
                <a:gd name="connsiteX1" fmla="*/ 1550711 w 5134781"/>
                <a:gd name="connsiteY1" fmla="*/ 0 h 1420285"/>
                <a:gd name="connsiteX2" fmla="*/ 1543567 w 5134781"/>
                <a:gd name="connsiteY2" fmla="*/ 1420285 h 1420285"/>
                <a:gd name="connsiteX3" fmla="*/ 4890577 w 5134781"/>
                <a:gd name="connsiteY3" fmla="*/ 1407360 h 1420285"/>
                <a:gd name="connsiteX4" fmla="*/ 5134781 w 5134781"/>
                <a:gd name="connsiteY4" fmla="*/ 1016331 h 1420285"/>
                <a:gd name="connsiteX0" fmla="*/ 0 w 5203758"/>
                <a:gd name="connsiteY0" fmla="*/ 8634 h 1420285"/>
                <a:gd name="connsiteX1" fmla="*/ 1619688 w 5203758"/>
                <a:gd name="connsiteY1" fmla="*/ 0 h 1420285"/>
                <a:gd name="connsiteX2" fmla="*/ 1612544 w 5203758"/>
                <a:gd name="connsiteY2" fmla="*/ 1420285 h 1420285"/>
                <a:gd name="connsiteX3" fmla="*/ 4959554 w 5203758"/>
                <a:gd name="connsiteY3" fmla="*/ 1407360 h 1420285"/>
                <a:gd name="connsiteX4" fmla="*/ 5203758 w 5203758"/>
                <a:gd name="connsiteY4" fmla="*/ 1016331 h 1420285"/>
                <a:gd name="connsiteX0" fmla="*/ 0 w 5203758"/>
                <a:gd name="connsiteY0" fmla="*/ 8634 h 1409879"/>
                <a:gd name="connsiteX1" fmla="*/ 1619688 w 5203758"/>
                <a:gd name="connsiteY1" fmla="*/ 0 h 1409879"/>
                <a:gd name="connsiteX2" fmla="*/ 1607575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8634 h 1409879"/>
                <a:gd name="connsiteX1" fmla="*/ 1619688 w 5203758"/>
                <a:gd name="connsiteY1" fmla="*/ 0 h 1409879"/>
                <a:gd name="connsiteX2" fmla="*/ 1587696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3430 h 1404675"/>
                <a:gd name="connsiteX1" fmla="*/ 1599809 w 5203758"/>
                <a:gd name="connsiteY1" fmla="*/ 0 h 1404675"/>
                <a:gd name="connsiteX2" fmla="*/ 1587696 w 5203758"/>
                <a:gd name="connsiteY2" fmla="*/ 1404675 h 1404675"/>
                <a:gd name="connsiteX3" fmla="*/ 4959554 w 5203758"/>
                <a:gd name="connsiteY3" fmla="*/ 1402156 h 1404675"/>
                <a:gd name="connsiteX4" fmla="*/ 5203758 w 5203758"/>
                <a:gd name="connsiteY4" fmla="*/ 1011127 h 1404675"/>
                <a:gd name="connsiteX0" fmla="*/ 0 w 5238246"/>
                <a:gd name="connsiteY0" fmla="*/ 3430 h 1404675"/>
                <a:gd name="connsiteX1" fmla="*/ 1599809 w 5238246"/>
                <a:gd name="connsiteY1" fmla="*/ 0 h 1404675"/>
                <a:gd name="connsiteX2" fmla="*/ 1587696 w 5238246"/>
                <a:gd name="connsiteY2" fmla="*/ 1404675 h 1404675"/>
                <a:gd name="connsiteX3" fmla="*/ 4959554 w 5238246"/>
                <a:gd name="connsiteY3" fmla="*/ 1402156 h 1404675"/>
                <a:gd name="connsiteX4" fmla="*/ 5238246 w 5238246"/>
                <a:gd name="connsiteY4" fmla="*/ 1023163 h 1404675"/>
                <a:gd name="connsiteX0" fmla="*/ 0 w 5238246"/>
                <a:gd name="connsiteY0" fmla="*/ 3430 h 1404675"/>
                <a:gd name="connsiteX1" fmla="*/ 1599809 w 5238246"/>
                <a:gd name="connsiteY1" fmla="*/ 0 h 1404675"/>
                <a:gd name="connsiteX2" fmla="*/ 1587696 w 5238246"/>
                <a:gd name="connsiteY2" fmla="*/ 1404675 h 1404675"/>
                <a:gd name="connsiteX3" fmla="*/ 4827121 w 5238246"/>
                <a:gd name="connsiteY3" fmla="*/ 1402157 h 1404675"/>
                <a:gd name="connsiteX4" fmla="*/ 5238246 w 5238246"/>
                <a:gd name="connsiteY4" fmla="*/ 1023163 h 1404675"/>
                <a:gd name="connsiteX0" fmla="*/ 0 w 5116849"/>
                <a:gd name="connsiteY0" fmla="*/ 3430 h 1404675"/>
                <a:gd name="connsiteX1" fmla="*/ 1599809 w 5116849"/>
                <a:gd name="connsiteY1" fmla="*/ 0 h 1404675"/>
                <a:gd name="connsiteX2" fmla="*/ 1587696 w 5116849"/>
                <a:gd name="connsiteY2" fmla="*/ 1404675 h 1404675"/>
                <a:gd name="connsiteX3" fmla="*/ 4827121 w 5116849"/>
                <a:gd name="connsiteY3" fmla="*/ 1402157 h 1404675"/>
                <a:gd name="connsiteX4" fmla="*/ 5116849 w 5116849"/>
                <a:gd name="connsiteY4" fmla="*/ 1012274 h 1404675"/>
                <a:gd name="connsiteX0" fmla="*/ 0 w 5116849"/>
                <a:gd name="connsiteY0" fmla="*/ 3430 h 1402157"/>
                <a:gd name="connsiteX1" fmla="*/ 1599809 w 5116849"/>
                <a:gd name="connsiteY1" fmla="*/ 0 h 1402157"/>
                <a:gd name="connsiteX2" fmla="*/ 1620805 w 5116849"/>
                <a:gd name="connsiteY2" fmla="*/ 1393787 h 1402157"/>
                <a:gd name="connsiteX3" fmla="*/ 4827121 w 5116849"/>
                <a:gd name="connsiteY3" fmla="*/ 1402157 h 1402157"/>
                <a:gd name="connsiteX4" fmla="*/ 5116849 w 5116849"/>
                <a:gd name="connsiteY4" fmla="*/ 1012274 h 1402157"/>
                <a:gd name="connsiteX0" fmla="*/ 0 w 5116849"/>
                <a:gd name="connsiteY0" fmla="*/ 3430 h 1402157"/>
                <a:gd name="connsiteX1" fmla="*/ 1599809 w 5116849"/>
                <a:gd name="connsiteY1" fmla="*/ 0 h 1402157"/>
                <a:gd name="connsiteX2" fmla="*/ 1614996 w 5116849"/>
                <a:gd name="connsiteY2" fmla="*/ 1080009 h 1402157"/>
                <a:gd name="connsiteX3" fmla="*/ 1620805 w 5116849"/>
                <a:gd name="connsiteY3" fmla="*/ 1393787 h 1402157"/>
                <a:gd name="connsiteX4" fmla="*/ 4827121 w 5116849"/>
                <a:gd name="connsiteY4" fmla="*/ 1402157 h 1402157"/>
                <a:gd name="connsiteX5" fmla="*/ 5116849 w 5116849"/>
                <a:gd name="connsiteY5" fmla="*/ 1012274 h 1402157"/>
                <a:gd name="connsiteX0" fmla="*/ 0 w 5116849"/>
                <a:gd name="connsiteY0" fmla="*/ 3430 h 1402157"/>
                <a:gd name="connsiteX1" fmla="*/ 1599809 w 5116849"/>
                <a:gd name="connsiteY1" fmla="*/ 0 h 1402157"/>
                <a:gd name="connsiteX2" fmla="*/ 1604467 w 5116849"/>
                <a:gd name="connsiteY2" fmla="*/ 269721 h 1402157"/>
                <a:gd name="connsiteX3" fmla="*/ 1614996 w 5116849"/>
                <a:gd name="connsiteY3" fmla="*/ 1080009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04467 w 5116849"/>
                <a:gd name="connsiteY2" fmla="*/ 269721 h 1402157"/>
                <a:gd name="connsiteX3" fmla="*/ 1614996 w 5116849"/>
                <a:gd name="connsiteY3" fmla="*/ 1080009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04467 w 5116849"/>
                <a:gd name="connsiteY2" fmla="*/ 269721 h 1402157"/>
                <a:gd name="connsiteX3" fmla="*/ 1614996 w 5116849"/>
                <a:gd name="connsiteY3" fmla="*/ 1080009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04467 w 5116849"/>
                <a:gd name="connsiteY2" fmla="*/ 269721 h 1402157"/>
                <a:gd name="connsiteX3" fmla="*/ 1612611 w 5116849"/>
                <a:gd name="connsiteY3" fmla="*/ 1110607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02082 w 5116849"/>
                <a:gd name="connsiteY2" fmla="*/ 257952 h 1402157"/>
                <a:gd name="connsiteX3" fmla="*/ 1612611 w 5116849"/>
                <a:gd name="connsiteY3" fmla="*/ 1110607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02082 w 5116849"/>
                <a:gd name="connsiteY2" fmla="*/ 257952 h 1402157"/>
                <a:gd name="connsiteX3" fmla="*/ 1612611 w 5116849"/>
                <a:gd name="connsiteY3" fmla="*/ 1110607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02082 w 5116849"/>
                <a:gd name="connsiteY2" fmla="*/ 257952 h 1402157"/>
                <a:gd name="connsiteX3" fmla="*/ 1612611 w 5116849"/>
                <a:gd name="connsiteY3" fmla="*/ 1110607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02082 w 5116849"/>
                <a:gd name="connsiteY2" fmla="*/ 257952 h 1402157"/>
                <a:gd name="connsiteX3" fmla="*/ 1612611 w 5116849"/>
                <a:gd name="connsiteY3" fmla="*/ 1110607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10263"/>
                <a:gd name="connsiteX1" fmla="*/ 1599809 w 5116849"/>
                <a:gd name="connsiteY1" fmla="*/ 0 h 1410263"/>
                <a:gd name="connsiteX2" fmla="*/ 1602082 w 5116849"/>
                <a:gd name="connsiteY2" fmla="*/ 257952 h 1410263"/>
                <a:gd name="connsiteX3" fmla="*/ 1612611 w 5116849"/>
                <a:gd name="connsiteY3" fmla="*/ 1110607 h 1410263"/>
                <a:gd name="connsiteX4" fmla="*/ 1606494 w 5116849"/>
                <a:gd name="connsiteY4" fmla="*/ 1410263 h 1410263"/>
                <a:gd name="connsiteX5" fmla="*/ 4827121 w 5116849"/>
                <a:gd name="connsiteY5" fmla="*/ 1402157 h 1410263"/>
                <a:gd name="connsiteX6" fmla="*/ 5116849 w 5116849"/>
                <a:gd name="connsiteY6" fmla="*/ 1012274 h 1410263"/>
                <a:gd name="connsiteX0" fmla="*/ 0 w 5116849"/>
                <a:gd name="connsiteY0" fmla="*/ 3430 h 1410263"/>
                <a:gd name="connsiteX1" fmla="*/ 1599809 w 5116849"/>
                <a:gd name="connsiteY1" fmla="*/ 0 h 1410263"/>
                <a:gd name="connsiteX2" fmla="*/ 1602082 w 5116849"/>
                <a:gd name="connsiteY2" fmla="*/ 257952 h 1410263"/>
                <a:gd name="connsiteX3" fmla="*/ 1612611 w 5116849"/>
                <a:gd name="connsiteY3" fmla="*/ 1110607 h 1410263"/>
                <a:gd name="connsiteX4" fmla="*/ 1606494 w 5116849"/>
                <a:gd name="connsiteY4" fmla="*/ 1410263 h 1410263"/>
                <a:gd name="connsiteX5" fmla="*/ 4827121 w 5116849"/>
                <a:gd name="connsiteY5" fmla="*/ 1402157 h 1410263"/>
                <a:gd name="connsiteX6" fmla="*/ 5116849 w 5116849"/>
                <a:gd name="connsiteY6" fmla="*/ 1012274 h 1410263"/>
                <a:gd name="connsiteX0" fmla="*/ 0 w 5116849"/>
                <a:gd name="connsiteY0" fmla="*/ 3430 h 1410263"/>
                <a:gd name="connsiteX1" fmla="*/ 1599809 w 5116849"/>
                <a:gd name="connsiteY1" fmla="*/ 0 h 1410263"/>
                <a:gd name="connsiteX2" fmla="*/ 1602082 w 5116849"/>
                <a:gd name="connsiteY2" fmla="*/ 257952 h 1410263"/>
                <a:gd name="connsiteX3" fmla="*/ 1610225 w 5116849"/>
                <a:gd name="connsiteY3" fmla="*/ 1117668 h 1410263"/>
                <a:gd name="connsiteX4" fmla="*/ 1606494 w 5116849"/>
                <a:gd name="connsiteY4" fmla="*/ 1410263 h 1410263"/>
                <a:gd name="connsiteX5" fmla="*/ 4827121 w 5116849"/>
                <a:gd name="connsiteY5" fmla="*/ 1402157 h 1410263"/>
                <a:gd name="connsiteX6" fmla="*/ 5116849 w 5116849"/>
                <a:gd name="connsiteY6" fmla="*/ 1012274 h 1410263"/>
                <a:gd name="connsiteX0" fmla="*/ 0 w 5116849"/>
                <a:gd name="connsiteY0" fmla="*/ 3430 h 1402157"/>
                <a:gd name="connsiteX1" fmla="*/ 1599809 w 5116849"/>
                <a:gd name="connsiteY1" fmla="*/ 0 h 1402157"/>
                <a:gd name="connsiteX2" fmla="*/ 1602082 w 5116849"/>
                <a:gd name="connsiteY2" fmla="*/ 257952 h 1402157"/>
                <a:gd name="connsiteX3" fmla="*/ 1610225 w 5116849"/>
                <a:gd name="connsiteY3" fmla="*/ 1117668 h 1402157"/>
                <a:gd name="connsiteX4" fmla="*/ 1606494 w 5116849"/>
                <a:gd name="connsiteY4" fmla="*/ 1400849 h 1402157"/>
                <a:gd name="connsiteX5" fmla="*/ 4827121 w 5116849"/>
                <a:gd name="connsiteY5" fmla="*/ 1402157 h 1402157"/>
                <a:gd name="connsiteX6" fmla="*/ 5116849 w 5116849"/>
                <a:gd name="connsiteY6" fmla="*/ 1012274 h 1402157"/>
                <a:gd name="connsiteX0" fmla="*/ 0 w 5158964"/>
                <a:gd name="connsiteY0" fmla="*/ 3430 h 1402157"/>
                <a:gd name="connsiteX1" fmla="*/ 1599809 w 5158964"/>
                <a:gd name="connsiteY1" fmla="*/ 0 h 1402157"/>
                <a:gd name="connsiteX2" fmla="*/ 1602082 w 5158964"/>
                <a:gd name="connsiteY2" fmla="*/ 257952 h 1402157"/>
                <a:gd name="connsiteX3" fmla="*/ 1610225 w 5158964"/>
                <a:gd name="connsiteY3" fmla="*/ 1117668 h 1402157"/>
                <a:gd name="connsiteX4" fmla="*/ 1606494 w 5158964"/>
                <a:gd name="connsiteY4" fmla="*/ 1400849 h 1402157"/>
                <a:gd name="connsiteX5" fmla="*/ 4827121 w 5158964"/>
                <a:gd name="connsiteY5" fmla="*/ 1402157 h 1402157"/>
                <a:gd name="connsiteX6" fmla="*/ 5158964 w 5158964"/>
                <a:gd name="connsiteY6" fmla="*/ 960332 h 1402157"/>
                <a:gd name="connsiteX0" fmla="*/ 0 w 5158964"/>
                <a:gd name="connsiteY0" fmla="*/ 3430 h 1412545"/>
                <a:gd name="connsiteX1" fmla="*/ 1599809 w 5158964"/>
                <a:gd name="connsiteY1" fmla="*/ 0 h 1412545"/>
                <a:gd name="connsiteX2" fmla="*/ 1602082 w 5158964"/>
                <a:gd name="connsiteY2" fmla="*/ 257952 h 1412545"/>
                <a:gd name="connsiteX3" fmla="*/ 1610225 w 5158964"/>
                <a:gd name="connsiteY3" fmla="*/ 1117668 h 1412545"/>
                <a:gd name="connsiteX4" fmla="*/ 1606494 w 5158964"/>
                <a:gd name="connsiteY4" fmla="*/ 1400849 h 1412545"/>
                <a:gd name="connsiteX5" fmla="*/ 4785006 w 5158964"/>
                <a:gd name="connsiteY5" fmla="*/ 1412545 h 1412545"/>
                <a:gd name="connsiteX6" fmla="*/ 5158964 w 5158964"/>
                <a:gd name="connsiteY6" fmla="*/ 960332 h 141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8964" h="1412545">
                  <a:moveTo>
                    <a:pt x="0" y="3430"/>
                  </a:moveTo>
                  <a:lnTo>
                    <a:pt x="1599809" y="0"/>
                  </a:lnTo>
                  <a:cubicBezTo>
                    <a:pt x="1611079" y="119210"/>
                    <a:pt x="1604322" y="162681"/>
                    <a:pt x="1602082" y="257952"/>
                  </a:cubicBezTo>
                  <a:cubicBezTo>
                    <a:pt x="1089368" y="635657"/>
                    <a:pt x="1091351" y="758024"/>
                    <a:pt x="1610225" y="1117668"/>
                  </a:cubicBezTo>
                  <a:cubicBezTo>
                    <a:pt x="1611467" y="1253720"/>
                    <a:pt x="1607224" y="1271842"/>
                    <a:pt x="1606494" y="1400849"/>
                  </a:cubicBezTo>
                  <a:lnTo>
                    <a:pt x="4785006" y="1412545"/>
                  </a:lnTo>
                  <a:cubicBezTo>
                    <a:pt x="4869469" y="1287688"/>
                    <a:pt x="5052468" y="1096206"/>
                    <a:pt x="5158964" y="960332"/>
                  </a:cubicBezTo>
                </a:path>
              </a:pathLst>
            </a:custGeom>
            <a:noFill/>
            <a:ln w="101600">
              <a:solidFill>
                <a:schemeClr val="accent2">
                  <a:lumMod val="75000"/>
                  <a:alpha val="30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7" name="Freeform 166"/>
            <p:cNvSpPr/>
            <p:nvPr/>
          </p:nvSpPr>
          <p:spPr>
            <a:xfrm>
              <a:off x="5446179" y="1524198"/>
              <a:ext cx="0" cy="1909267"/>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0 h 2836166"/>
                <a:gd name="connsiteX1" fmla="*/ 15422 w 5008838"/>
                <a:gd name="connsiteY1" fmla="*/ 2836166 h 2836166"/>
                <a:gd name="connsiteX2" fmla="*/ 1532550 w 5008838"/>
                <a:gd name="connsiteY2" fmla="*/ 1389618 h 2836166"/>
                <a:gd name="connsiteX3" fmla="*/ 4741126 w 5008838"/>
                <a:gd name="connsiteY3" fmla="*/ 1410763 h 2836166"/>
                <a:gd name="connsiteX4" fmla="*/ 5008802 w 5008838"/>
                <a:gd name="connsiteY4" fmla="*/ 1077876 h 2836166"/>
                <a:gd name="connsiteX0" fmla="*/ 0 w 5008838"/>
                <a:gd name="connsiteY0" fmla="*/ 0 h 2863206"/>
                <a:gd name="connsiteX1" fmla="*/ 15422 w 5008838"/>
                <a:gd name="connsiteY1" fmla="*/ 2836166 h 2863206"/>
                <a:gd name="connsiteX2" fmla="*/ 4741126 w 5008838"/>
                <a:gd name="connsiteY2" fmla="*/ 1410763 h 2863206"/>
                <a:gd name="connsiteX3" fmla="*/ 5008802 w 5008838"/>
                <a:gd name="connsiteY3" fmla="*/ 1077876 h 2863206"/>
                <a:gd name="connsiteX0" fmla="*/ 0 w 5008802"/>
                <a:gd name="connsiteY0" fmla="*/ 0 h 2850414"/>
                <a:gd name="connsiteX1" fmla="*/ 15422 w 5008802"/>
                <a:gd name="connsiteY1" fmla="*/ 2836166 h 2850414"/>
                <a:gd name="connsiteX2" fmla="*/ 5008802 w 5008802"/>
                <a:gd name="connsiteY2" fmla="*/ 1077876 h 2850414"/>
                <a:gd name="connsiteX0" fmla="*/ 0 w 15422"/>
                <a:gd name="connsiteY0" fmla="*/ 0 h 2836166"/>
                <a:gd name="connsiteX1" fmla="*/ 15422 w 15422"/>
                <a:gd name="connsiteY1" fmla="*/ 2836166 h 2836166"/>
                <a:gd name="connsiteX0" fmla="*/ 0 w 4405"/>
                <a:gd name="connsiteY0" fmla="*/ 0 h 2880234"/>
                <a:gd name="connsiteX1" fmla="*/ 4405 w 4405"/>
                <a:gd name="connsiteY1" fmla="*/ 2880234 h 2880234"/>
              </a:gdLst>
              <a:ahLst/>
              <a:cxnLst>
                <a:cxn ang="0">
                  <a:pos x="connsiteX0" y="connsiteY0"/>
                </a:cxn>
                <a:cxn ang="0">
                  <a:pos x="connsiteX1" y="connsiteY1"/>
                </a:cxn>
              </a:cxnLst>
              <a:rect l="l" t="t" r="r" b="b"/>
              <a:pathLst>
                <a:path w="4405" h="2880234">
                  <a:moveTo>
                    <a:pt x="0" y="0"/>
                  </a:moveTo>
                  <a:cubicBezTo>
                    <a:pt x="5141" y="945389"/>
                    <a:pt x="-736" y="1934845"/>
                    <a:pt x="4405" y="2880234"/>
                  </a:cubicBezTo>
                </a:path>
              </a:pathLst>
            </a:custGeom>
            <a:noFill/>
            <a:ln w="50800">
              <a:solidFill>
                <a:schemeClr val="accent3">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9" name="Freeform 168"/>
            <p:cNvSpPr/>
            <p:nvPr/>
          </p:nvSpPr>
          <p:spPr>
            <a:xfrm flipV="1">
              <a:off x="889371" y="2802047"/>
              <a:ext cx="3981934" cy="1021829"/>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251172"/>
                <a:gd name="connsiteY0" fmla="*/ 8634 h 1462271"/>
                <a:gd name="connsiteX1" fmla="*/ 1550711 w 5251172"/>
                <a:gd name="connsiteY1" fmla="*/ 0 h 1462271"/>
                <a:gd name="connsiteX2" fmla="*/ 1543567 w 5251172"/>
                <a:gd name="connsiteY2" fmla="*/ 1420285 h 1462271"/>
                <a:gd name="connsiteX3" fmla="*/ 4741126 w 5251172"/>
                <a:gd name="connsiteY3" fmla="*/ 1419397 h 1462271"/>
                <a:gd name="connsiteX4" fmla="*/ 5251172 w 5251172"/>
                <a:gd name="connsiteY4" fmla="*/ 1422189 h 1462271"/>
                <a:gd name="connsiteX0" fmla="*/ 0 w 5251172"/>
                <a:gd name="connsiteY0" fmla="*/ 8634 h 1422232"/>
                <a:gd name="connsiteX1" fmla="*/ 1550711 w 5251172"/>
                <a:gd name="connsiteY1" fmla="*/ 0 h 1422232"/>
                <a:gd name="connsiteX2" fmla="*/ 1543567 w 5251172"/>
                <a:gd name="connsiteY2" fmla="*/ 1420285 h 1422232"/>
                <a:gd name="connsiteX3" fmla="*/ 4741126 w 5251172"/>
                <a:gd name="connsiteY3" fmla="*/ 1419397 h 1422232"/>
                <a:gd name="connsiteX4" fmla="*/ 5251172 w 5251172"/>
                <a:gd name="connsiteY4" fmla="*/ 1422189 h 1422232"/>
                <a:gd name="connsiteX0" fmla="*/ 0 w 5251172"/>
                <a:gd name="connsiteY0" fmla="*/ 8634 h 1424924"/>
                <a:gd name="connsiteX1" fmla="*/ 1550711 w 5251172"/>
                <a:gd name="connsiteY1" fmla="*/ 0 h 1424924"/>
                <a:gd name="connsiteX2" fmla="*/ 1543567 w 5251172"/>
                <a:gd name="connsiteY2" fmla="*/ 1420285 h 1424924"/>
                <a:gd name="connsiteX3" fmla="*/ 4741126 w 5251172"/>
                <a:gd name="connsiteY3" fmla="*/ 1419397 h 1424924"/>
                <a:gd name="connsiteX4" fmla="*/ 5251172 w 5251172"/>
                <a:gd name="connsiteY4" fmla="*/ 1422189 h 1424924"/>
                <a:gd name="connsiteX0" fmla="*/ 0 w 5251172"/>
                <a:gd name="connsiteY0" fmla="*/ 8634 h 1424924"/>
                <a:gd name="connsiteX1" fmla="*/ 1550711 w 5251172"/>
                <a:gd name="connsiteY1" fmla="*/ 0 h 1424924"/>
                <a:gd name="connsiteX2" fmla="*/ 2975760 w 5251172"/>
                <a:gd name="connsiteY2" fmla="*/ 1411966 h 1424924"/>
                <a:gd name="connsiteX3" fmla="*/ 4741126 w 5251172"/>
                <a:gd name="connsiteY3" fmla="*/ 1419397 h 1424924"/>
                <a:gd name="connsiteX4" fmla="*/ 5251172 w 5251172"/>
                <a:gd name="connsiteY4" fmla="*/ 1422189 h 1424924"/>
                <a:gd name="connsiteX0" fmla="*/ 0 w 5251172"/>
                <a:gd name="connsiteY0" fmla="*/ 315 h 1416605"/>
                <a:gd name="connsiteX1" fmla="*/ 2971887 w 5251172"/>
                <a:gd name="connsiteY1" fmla="*/ 0 h 1416605"/>
                <a:gd name="connsiteX2" fmla="*/ 2975760 w 5251172"/>
                <a:gd name="connsiteY2" fmla="*/ 1403647 h 1416605"/>
                <a:gd name="connsiteX3" fmla="*/ 4741126 w 5251172"/>
                <a:gd name="connsiteY3" fmla="*/ 1411078 h 1416605"/>
                <a:gd name="connsiteX4" fmla="*/ 5251172 w 5251172"/>
                <a:gd name="connsiteY4" fmla="*/ 1413870 h 1416605"/>
                <a:gd name="connsiteX0" fmla="*/ 0 w 5328290"/>
                <a:gd name="connsiteY0" fmla="*/ 315 h 1416605"/>
                <a:gd name="connsiteX1" fmla="*/ 3049005 w 5328290"/>
                <a:gd name="connsiteY1" fmla="*/ 0 h 1416605"/>
                <a:gd name="connsiteX2" fmla="*/ 3052878 w 5328290"/>
                <a:gd name="connsiteY2" fmla="*/ 1403647 h 1416605"/>
                <a:gd name="connsiteX3" fmla="*/ 4818244 w 5328290"/>
                <a:gd name="connsiteY3" fmla="*/ 1411078 h 1416605"/>
                <a:gd name="connsiteX4" fmla="*/ 5328290 w 5328290"/>
                <a:gd name="connsiteY4" fmla="*/ 1413870 h 1416605"/>
                <a:gd name="connsiteX0" fmla="*/ 0 w 5328290"/>
                <a:gd name="connsiteY0" fmla="*/ 8204 h 1424494"/>
                <a:gd name="connsiteX1" fmla="*/ 4492214 w 5328290"/>
                <a:gd name="connsiteY1" fmla="*/ 0 h 1424494"/>
                <a:gd name="connsiteX2" fmla="*/ 3052878 w 5328290"/>
                <a:gd name="connsiteY2" fmla="*/ 1411536 h 1424494"/>
                <a:gd name="connsiteX3" fmla="*/ 4818244 w 5328290"/>
                <a:gd name="connsiteY3" fmla="*/ 1418967 h 1424494"/>
                <a:gd name="connsiteX4" fmla="*/ 5328290 w 5328290"/>
                <a:gd name="connsiteY4" fmla="*/ 1421759 h 1424494"/>
                <a:gd name="connsiteX0" fmla="*/ 0 w 5328290"/>
                <a:gd name="connsiteY0" fmla="*/ 8204 h 1424494"/>
                <a:gd name="connsiteX1" fmla="*/ 4492214 w 5328290"/>
                <a:gd name="connsiteY1" fmla="*/ 0 h 1424494"/>
                <a:gd name="connsiteX2" fmla="*/ 4452021 w 5328290"/>
                <a:gd name="connsiteY2" fmla="*/ 1356310 h 1424494"/>
                <a:gd name="connsiteX3" fmla="*/ 4818244 w 5328290"/>
                <a:gd name="connsiteY3" fmla="*/ 1418967 h 1424494"/>
                <a:gd name="connsiteX4" fmla="*/ 5328290 w 5328290"/>
                <a:gd name="connsiteY4" fmla="*/ 1421759 h 1424494"/>
                <a:gd name="connsiteX0" fmla="*/ 0 w 5328290"/>
                <a:gd name="connsiteY0" fmla="*/ 8204 h 1421759"/>
                <a:gd name="connsiteX1" fmla="*/ 4492214 w 5328290"/>
                <a:gd name="connsiteY1" fmla="*/ 0 h 1421759"/>
                <a:gd name="connsiteX2" fmla="*/ 4452021 w 5328290"/>
                <a:gd name="connsiteY2" fmla="*/ 1356310 h 1421759"/>
                <a:gd name="connsiteX3" fmla="*/ 5328290 w 5328290"/>
                <a:gd name="connsiteY3" fmla="*/ 1421759 h 1421759"/>
                <a:gd name="connsiteX0" fmla="*/ 0 w 5328290"/>
                <a:gd name="connsiteY0" fmla="*/ 8204 h 1366533"/>
                <a:gd name="connsiteX1" fmla="*/ 4492214 w 5328290"/>
                <a:gd name="connsiteY1" fmla="*/ 0 h 1366533"/>
                <a:gd name="connsiteX2" fmla="*/ 4452021 w 5328290"/>
                <a:gd name="connsiteY2" fmla="*/ 1356310 h 1366533"/>
                <a:gd name="connsiteX3" fmla="*/ 5328290 w 5328290"/>
                <a:gd name="connsiteY3" fmla="*/ 1366533 h 1366533"/>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03231 w 5328290"/>
                <a:gd name="connsiteY1" fmla="*/ 0 h 1364199"/>
                <a:gd name="connsiteX2" fmla="*/ 4485072 w 5328290"/>
                <a:gd name="connsiteY2" fmla="*/ 1364199 h 1364199"/>
                <a:gd name="connsiteX3" fmla="*/ 5328290 w 5328290"/>
                <a:gd name="connsiteY3" fmla="*/ 1358643 h 1364199"/>
                <a:gd name="connsiteX0" fmla="*/ 0 w 5328290"/>
                <a:gd name="connsiteY0" fmla="*/ 8204 h 1372089"/>
                <a:gd name="connsiteX1" fmla="*/ 4459163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14247 w 5328290"/>
                <a:gd name="connsiteY1" fmla="*/ 0 h 1364199"/>
                <a:gd name="connsiteX2" fmla="*/ 4485072 w 5328290"/>
                <a:gd name="connsiteY2" fmla="*/ 1364199 h 1364199"/>
                <a:gd name="connsiteX3" fmla="*/ 5328290 w 5328290"/>
                <a:gd name="connsiteY3" fmla="*/ 1358643 h 1364199"/>
                <a:gd name="connsiteX0" fmla="*/ 0 w 5328290"/>
                <a:gd name="connsiteY0" fmla="*/ 7135 h 1371020"/>
                <a:gd name="connsiteX1" fmla="*/ 4509485 w 5328290"/>
                <a:gd name="connsiteY1" fmla="*/ 0 h 1371020"/>
                <a:gd name="connsiteX2" fmla="*/ 4485072 w 5328290"/>
                <a:gd name="connsiteY2" fmla="*/ 1371020 h 1371020"/>
                <a:gd name="connsiteX3" fmla="*/ 5328290 w 5328290"/>
                <a:gd name="connsiteY3" fmla="*/ 1365464 h 1371020"/>
                <a:gd name="connsiteX0" fmla="*/ 0 w 5328290"/>
                <a:gd name="connsiteY0" fmla="*/ 0 h 1363885"/>
                <a:gd name="connsiteX1" fmla="*/ 450472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63885"/>
                <a:gd name="connsiteX1" fmla="*/ 448567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1383 h 1359712"/>
                <a:gd name="connsiteX1" fmla="*/ 2899243 w 5328290"/>
                <a:gd name="connsiteY1" fmla="*/ 0 h 1359712"/>
                <a:gd name="connsiteX2" fmla="*/ 4485072 w 5328290"/>
                <a:gd name="connsiteY2" fmla="*/ 1358447 h 1359712"/>
                <a:gd name="connsiteX3" fmla="*/ 5328290 w 5328290"/>
                <a:gd name="connsiteY3" fmla="*/ 1359712 h 1359712"/>
                <a:gd name="connsiteX0" fmla="*/ 0 w 5328290"/>
                <a:gd name="connsiteY0" fmla="*/ 1383 h 1359712"/>
                <a:gd name="connsiteX1" fmla="*/ 2899243 w 5328290"/>
                <a:gd name="connsiteY1" fmla="*/ 0 h 1359712"/>
                <a:gd name="connsiteX2" fmla="*/ 2898643 w 5328290"/>
                <a:gd name="connsiteY2" fmla="*/ 1358447 h 1359712"/>
                <a:gd name="connsiteX3" fmla="*/ 5328290 w 5328290"/>
                <a:gd name="connsiteY3" fmla="*/ 1359712 h 1359712"/>
                <a:gd name="connsiteX0" fmla="*/ 0 w 5328290"/>
                <a:gd name="connsiteY0" fmla="*/ 1383 h 1382307"/>
                <a:gd name="connsiteX1" fmla="*/ 2899243 w 5328290"/>
                <a:gd name="connsiteY1" fmla="*/ 0 h 1382307"/>
                <a:gd name="connsiteX2" fmla="*/ 4374879 w 5328290"/>
                <a:gd name="connsiteY2" fmla="*/ 1382302 h 1382307"/>
                <a:gd name="connsiteX3" fmla="*/ 5328290 w 5328290"/>
                <a:gd name="connsiteY3" fmla="*/ 1359712 h 1382307"/>
                <a:gd name="connsiteX0" fmla="*/ 0 w 5328290"/>
                <a:gd name="connsiteY0" fmla="*/ 1383 h 1382302"/>
                <a:gd name="connsiteX1" fmla="*/ 2899243 w 5328290"/>
                <a:gd name="connsiteY1" fmla="*/ 0 h 1382302"/>
                <a:gd name="connsiteX2" fmla="*/ 4374879 w 5328290"/>
                <a:gd name="connsiteY2" fmla="*/ 1382302 h 1382302"/>
                <a:gd name="connsiteX3" fmla="*/ 5328290 w 5328290"/>
                <a:gd name="connsiteY3" fmla="*/ 1359712 h 1382302"/>
                <a:gd name="connsiteX0" fmla="*/ 0 w 5328290"/>
                <a:gd name="connsiteY0" fmla="*/ 9335 h 1390254"/>
                <a:gd name="connsiteX1" fmla="*/ 4352413 w 5328290"/>
                <a:gd name="connsiteY1" fmla="*/ 0 h 1390254"/>
                <a:gd name="connsiteX2" fmla="*/ 4374879 w 5328290"/>
                <a:gd name="connsiteY2" fmla="*/ 1390254 h 1390254"/>
                <a:gd name="connsiteX3" fmla="*/ 5328290 w 5328290"/>
                <a:gd name="connsiteY3" fmla="*/ 1367664 h 139025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70372"/>
                <a:gd name="connsiteX1" fmla="*/ 4352413 w 5328290"/>
                <a:gd name="connsiteY1" fmla="*/ 0 h 1370372"/>
                <a:gd name="connsiteX2" fmla="*/ 4374879 w 5328290"/>
                <a:gd name="connsiteY2" fmla="*/ 1366400 h 1370372"/>
                <a:gd name="connsiteX3" fmla="*/ 5328290 w 5328290"/>
                <a:gd name="connsiteY3" fmla="*/ 1367664 h 1370372"/>
                <a:gd name="connsiteX0" fmla="*/ 0 w 5547418"/>
                <a:gd name="connsiteY0" fmla="*/ 9335 h 1366515"/>
                <a:gd name="connsiteX1" fmla="*/ 4352413 w 5547418"/>
                <a:gd name="connsiteY1" fmla="*/ 0 h 1366515"/>
                <a:gd name="connsiteX2" fmla="*/ 4374879 w 5547418"/>
                <a:gd name="connsiteY2" fmla="*/ 1366400 h 1366515"/>
                <a:gd name="connsiteX3" fmla="*/ 5547418 w 5547418"/>
                <a:gd name="connsiteY3" fmla="*/ 924929 h 1366515"/>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11994"/>
                <a:gd name="connsiteX1" fmla="*/ 4352413 w 5547418"/>
                <a:gd name="connsiteY1" fmla="*/ 0 h 1411994"/>
                <a:gd name="connsiteX2" fmla="*/ 4374879 w 5547418"/>
                <a:gd name="connsiteY2" fmla="*/ 1366400 h 1411994"/>
                <a:gd name="connsiteX3" fmla="*/ 5109163 w 5547418"/>
                <a:gd name="connsiteY3" fmla="*/ 948720 h 1411994"/>
                <a:gd name="connsiteX4" fmla="*/ 5547418 w 5547418"/>
                <a:gd name="connsiteY4" fmla="*/ 924929 h 1411994"/>
                <a:gd name="connsiteX0" fmla="*/ 0 w 5547418"/>
                <a:gd name="connsiteY0" fmla="*/ 9335 h 1478441"/>
                <a:gd name="connsiteX1" fmla="*/ 4352413 w 5547418"/>
                <a:gd name="connsiteY1" fmla="*/ 0 h 1478441"/>
                <a:gd name="connsiteX2" fmla="*/ 4374879 w 5547418"/>
                <a:gd name="connsiteY2" fmla="*/ 1366400 h 1478441"/>
                <a:gd name="connsiteX3" fmla="*/ 4786237 w 5547418"/>
                <a:gd name="connsiteY3" fmla="*/ 1359830 h 1478441"/>
                <a:gd name="connsiteX4" fmla="*/ 5109163 w 5547418"/>
                <a:gd name="connsiteY4" fmla="*/ 948720 h 1478441"/>
                <a:gd name="connsiteX5" fmla="*/ 5547418 w 5547418"/>
                <a:gd name="connsiteY5" fmla="*/ 924929 h 1478441"/>
                <a:gd name="connsiteX0" fmla="*/ 0 w 5547418"/>
                <a:gd name="connsiteY0" fmla="*/ 9335 h 1462937"/>
                <a:gd name="connsiteX1" fmla="*/ 4352413 w 5547418"/>
                <a:gd name="connsiteY1" fmla="*/ 0 h 1462937"/>
                <a:gd name="connsiteX2" fmla="*/ 4374879 w 5547418"/>
                <a:gd name="connsiteY2" fmla="*/ 1366400 h 1462937"/>
                <a:gd name="connsiteX3" fmla="*/ 4786237 w 5547418"/>
                <a:gd name="connsiteY3" fmla="*/ 1359830 h 1462937"/>
                <a:gd name="connsiteX4" fmla="*/ 5109163 w 5547418"/>
                <a:gd name="connsiteY4" fmla="*/ 948720 h 1462937"/>
                <a:gd name="connsiteX5" fmla="*/ 5547418 w 5547418"/>
                <a:gd name="connsiteY5" fmla="*/ 924929 h 1462937"/>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14149 w 5593550"/>
                <a:gd name="connsiteY4" fmla="*/ 946441 h 1369284"/>
                <a:gd name="connsiteX5" fmla="*/ 5593550 w 5593550"/>
                <a:gd name="connsiteY5" fmla="*/ 946012 h 1369284"/>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49951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67280"/>
                <a:gd name="connsiteX1" fmla="*/ 4352413 w 5593550"/>
                <a:gd name="connsiteY1" fmla="*/ 0 h 1367280"/>
                <a:gd name="connsiteX2" fmla="*/ 4349951 w 5593550"/>
                <a:gd name="connsiteY2" fmla="*/ 1366400 h 1367280"/>
                <a:gd name="connsiteX3" fmla="*/ 4796208 w 5593550"/>
                <a:gd name="connsiteY3" fmla="*/ 1364388 h 1367280"/>
                <a:gd name="connsiteX4" fmla="*/ 5114149 w 5593550"/>
                <a:gd name="connsiteY4" fmla="*/ 946441 h 1367280"/>
                <a:gd name="connsiteX5" fmla="*/ 5593550 w 5593550"/>
                <a:gd name="connsiteY5" fmla="*/ 946012 h 1367280"/>
                <a:gd name="connsiteX0" fmla="*/ 0 w 5789612"/>
                <a:gd name="connsiteY0" fmla="*/ 9335 h 1367280"/>
                <a:gd name="connsiteX1" fmla="*/ 4548475 w 5789612"/>
                <a:gd name="connsiteY1" fmla="*/ 0 h 1367280"/>
                <a:gd name="connsiteX2" fmla="*/ 4546013 w 5789612"/>
                <a:gd name="connsiteY2" fmla="*/ 1366400 h 1367280"/>
                <a:gd name="connsiteX3" fmla="*/ 4992270 w 5789612"/>
                <a:gd name="connsiteY3" fmla="*/ 1364388 h 1367280"/>
                <a:gd name="connsiteX4" fmla="*/ 5310211 w 5789612"/>
                <a:gd name="connsiteY4" fmla="*/ 946441 h 1367280"/>
                <a:gd name="connsiteX5" fmla="*/ 5789612 w 5789612"/>
                <a:gd name="connsiteY5" fmla="*/ 946012 h 1367280"/>
                <a:gd name="connsiteX0" fmla="*/ 0 w 5789612"/>
                <a:gd name="connsiteY0" fmla="*/ 9335 h 1367280"/>
                <a:gd name="connsiteX1" fmla="*/ 4548475 w 5789612"/>
                <a:gd name="connsiteY1" fmla="*/ 0 h 1367280"/>
                <a:gd name="connsiteX2" fmla="*/ 4541578 w 5789612"/>
                <a:gd name="connsiteY2" fmla="*/ 1074829 h 1367280"/>
                <a:gd name="connsiteX3" fmla="*/ 4546013 w 5789612"/>
                <a:gd name="connsiteY3" fmla="*/ 1366400 h 1367280"/>
                <a:gd name="connsiteX4" fmla="*/ 4992270 w 5789612"/>
                <a:gd name="connsiteY4" fmla="*/ 1364388 h 1367280"/>
                <a:gd name="connsiteX5" fmla="*/ 5310211 w 5789612"/>
                <a:gd name="connsiteY5" fmla="*/ 946441 h 1367280"/>
                <a:gd name="connsiteX6" fmla="*/ 5789612 w 5789612"/>
                <a:gd name="connsiteY6" fmla="*/ 946012 h 1367280"/>
                <a:gd name="connsiteX0" fmla="*/ 0 w 5789612"/>
                <a:gd name="connsiteY0" fmla="*/ 9335 h 1367280"/>
                <a:gd name="connsiteX1" fmla="*/ 4548475 w 5789612"/>
                <a:gd name="connsiteY1" fmla="*/ 0 h 1367280"/>
                <a:gd name="connsiteX2" fmla="*/ 4551549 w 5789612"/>
                <a:gd name="connsiteY2" fmla="*/ 222685 h 1367280"/>
                <a:gd name="connsiteX3" fmla="*/ 4541578 w 5789612"/>
                <a:gd name="connsiteY3" fmla="*/ 1074829 h 1367280"/>
                <a:gd name="connsiteX4" fmla="*/ 4546013 w 5789612"/>
                <a:gd name="connsiteY4" fmla="*/ 1366400 h 1367280"/>
                <a:gd name="connsiteX5" fmla="*/ 4992270 w 5789612"/>
                <a:gd name="connsiteY5" fmla="*/ 1364388 h 1367280"/>
                <a:gd name="connsiteX6" fmla="*/ 5310211 w 5789612"/>
                <a:gd name="connsiteY6" fmla="*/ 946441 h 1367280"/>
                <a:gd name="connsiteX7" fmla="*/ 5789612 w 5789612"/>
                <a:gd name="connsiteY7" fmla="*/ 946012 h 1367280"/>
                <a:gd name="connsiteX0" fmla="*/ 0 w 5789612"/>
                <a:gd name="connsiteY0" fmla="*/ 9335 h 1367280"/>
                <a:gd name="connsiteX1" fmla="*/ 4548475 w 5789612"/>
                <a:gd name="connsiteY1" fmla="*/ 0 h 1367280"/>
                <a:gd name="connsiteX2" fmla="*/ 4551549 w 5789612"/>
                <a:gd name="connsiteY2" fmla="*/ 222685 h 1367280"/>
                <a:gd name="connsiteX3" fmla="*/ 4541578 w 5789612"/>
                <a:gd name="connsiteY3" fmla="*/ 1074829 h 1367280"/>
                <a:gd name="connsiteX4" fmla="*/ 4546013 w 5789612"/>
                <a:gd name="connsiteY4" fmla="*/ 1366400 h 1367280"/>
                <a:gd name="connsiteX5" fmla="*/ 4992270 w 5789612"/>
                <a:gd name="connsiteY5" fmla="*/ 1364388 h 1367280"/>
                <a:gd name="connsiteX6" fmla="*/ 5310211 w 5789612"/>
                <a:gd name="connsiteY6" fmla="*/ 946441 h 1367280"/>
                <a:gd name="connsiteX7" fmla="*/ 5789612 w 5789612"/>
                <a:gd name="connsiteY7" fmla="*/ 946012 h 1367280"/>
                <a:gd name="connsiteX0" fmla="*/ 0 w 5789612"/>
                <a:gd name="connsiteY0" fmla="*/ 0 h 1357945"/>
                <a:gd name="connsiteX1" fmla="*/ 4558446 w 5789612"/>
                <a:gd name="connsiteY1" fmla="*/ 4335 h 1357945"/>
                <a:gd name="connsiteX2" fmla="*/ 4551549 w 5789612"/>
                <a:gd name="connsiteY2" fmla="*/ 213350 h 1357945"/>
                <a:gd name="connsiteX3" fmla="*/ 4541578 w 5789612"/>
                <a:gd name="connsiteY3" fmla="*/ 1065494 h 1357945"/>
                <a:gd name="connsiteX4" fmla="*/ 4546013 w 5789612"/>
                <a:gd name="connsiteY4" fmla="*/ 1357065 h 1357945"/>
                <a:gd name="connsiteX5" fmla="*/ 4992270 w 5789612"/>
                <a:gd name="connsiteY5" fmla="*/ 1355053 h 1357945"/>
                <a:gd name="connsiteX6" fmla="*/ 5310211 w 5789612"/>
                <a:gd name="connsiteY6" fmla="*/ 937106 h 1357945"/>
                <a:gd name="connsiteX7" fmla="*/ 5789612 w 5789612"/>
                <a:gd name="connsiteY7" fmla="*/ 936677 h 1357945"/>
                <a:gd name="connsiteX0" fmla="*/ 0 w 5789612"/>
                <a:gd name="connsiteY0" fmla="*/ 0 h 1357945"/>
                <a:gd name="connsiteX1" fmla="*/ 4558446 w 5789612"/>
                <a:gd name="connsiteY1" fmla="*/ 4335 h 1357945"/>
                <a:gd name="connsiteX2" fmla="*/ 4551549 w 5789612"/>
                <a:gd name="connsiteY2" fmla="*/ 213350 h 1357945"/>
                <a:gd name="connsiteX3" fmla="*/ 4541578 w 5789612"/>
                <a:gd name="connsiteY3" fmla="*/ 1065494 h 1357945"/>
                <a:gd name="connsiteX4" fmla="*/ 4546013 w 5789612"/>
                <a:gd name="connsiteY4" fmla="*/ 1357065 h 1357945"/>
                <a:gd name="connsiteX5" fmla="*/ 4992270 w 5789612"/>
                <a:gd name="connsiteY5" fmla="*/ 1355053 h 1357945"/>
                <a:gd name="connsiteX6" fmla="*/ 5310211 w 5789612"/>
                <a:gd name="connsiteY6" fmla="*/ 937106 h 1357945"/>
                <a:gd name="connsiteX7" fmla="*/ 5789612 w 5789612"/>
                <a:gd name="connsiteY7" fmla="*/ 936677 h 1357945"/>
                <a:gd name="connsiteX0" fmla="*/ 0 w 5789612"/>
                <a:gd name="connsiteY0" fmla="*/ 0 h 1357945"/>
                <a:gd name="connsiteX1" fmla="*/ 4558446 w 5789612"/>
                <a:gd name="connsiteY1" fmla="*/ 4335 h 1357945"/>
                <a:gd name="connsiteX2" fmla="*/ 4551549 w 5789612"/>
                <a:gd name="connsiteY2" fmla="*/ 213350 h 1357945"/>
                <a:gd name="connsiteX3" fmla="*/ 4541578 w 5789612"/>
                <a:gd name="connsiteY3" fmla="*/ 1065494 h 1357945"/>
                <a:gd name="connsiteX4" fmla="*/ 4546013 w 5789612"/>
                <a:gd name="connsiteY4" fmla="*/ 1357065 h 1357945"/>
                <a:gd name="connsiteX5" fmla="*/ 4992270 w 5789612"/>
                <a:gd name="connsiteY5" fmla="*/ 1355053 h 1357945"/>
                <a:gd name="connsiteX6" fmla="*/ 5310211 w 5789612"/>
                <a:gd name="connsiteY6" fmla="*/ 937106 h 1357945"/>
                <a:gd name="connsiteX7" fmla="*/ 5789612 w 5789612"/>
                <a:gd name="connsiteY7" fmla="*/ 936677 h 1357945"/>
                <a:gd name="connsiteX0" fmla="*/ 0 w 5789612"/>
                <a:gd name="connsiteY0" fmla="*/ 0 h 1357945"/>
                <a:gd name="connsiteX1" fmla="*/ 4558446 w 5789612"/>
                <a:gd name="connsiteY1" fmla="*/ 4335 h 1357945"/>
                <a:gd name="connsiteX2" fmla="*/ 4551549 w 5789612"/>
                <a:gd name="connsiteY2" fmla="*/ 213350 h 1357945"/>
                <a:gd name="connsiteX3" fmla="*/ 4541578 w 5789612"/>
                <a:gd name="connsiteY3" fmla="*/ 1065494 h 1357945"/>
                <a:gd name="connsiteX4" fmla="*/ 4546013 w 5789612"/>
                <a:gd name="connsiteY4" fmla="*/ 1357065 h 1357945"/>
                <a:gd name="connsiteX5" fmla="*/ 4992270 w 5789612"/>
                <a:gd name="connsiteY5" fmla="*/ 1355053 h 1357945"/>
                <a:gd name="connsiteX6" fmla="*/ 5310211 w 5789612"/>
                <a:gd name="connsiteY6" fmla="*/ 937106 h 1357945"/>
                <a:gd name="connsiteX7" fmla="*/ 5789612 w 5789612"/>
                <a:gd name="connsiteY7" fmla="*/ 936677 h 1357945"/>
                <a:gd name="connsiteX0" fmla="*/ 0 w 5789612"/>
                <a:gd name="connsiteY0" fmla="*/ 0 h 1357945"/>
                <a:gd name="connsiteX1" fmla="*/ 4558446 w 5789612"/>
                <a:gd name="connsiteY1" fmla="*/ 4335 h 1357945"/>
                <a:gd name="connsiteX2" fmla="*/ 4551549 w 5789612"/>
                <a:gd name="connsiteY2" fmla="*/ 213350 h 1357945"/>
                <a:gd name="connsiteX3" fmla="*/ 4541578 w 5789612"/>
                <a:gd name="connsiteY3" fmla="*/ 1065494 h 1357945"/>
                <a:gd name="connsiteX4" fmla="*/ 4546013 w 5789612"/>
                <a:gd name="connsiteY4" fmla="*/ 1357065 h 1357945"/>
                <a:gd name="connsiteX5" fmla="*/ 4992270 w 5789612"/>
                <a:gd name="connsiteY5" fmla="*/ 1355053 h 1357945"/>
                <a:gd name="connsiteX6" fmla="*/ 5310211 w 5789612"/>
                <a:gd name="connsiteY6" fmla="*/ 937106 h 1357945"/>
                <a:gd name="connsiteX7" fmla="*/ 5789612 w 5789612"/>
                <a:gd name="connsiteY7" fmla="*/ 936677 h 1357945"/>
                <a:gd name="connsiteX0" fmla="*/ 0 w 5789612"/>
                <a:gd name="connsiteY0" fmla="*/ 0 h 1357945"/>
                <a:gd name="connsiteX1" fmla="*/ 4558446 w 5789612"/>
                <a:gd name="connsiteY1" fmla="*/ 4335 h 1357945"/>
                <a:gd name="connsiteX2" fmla="*/ 4551549 w 5789612"/>
                <a:gd name="connsiteY2" fmla="*/ 213350 h 1357945"/>
                <a:gd name="connsiteX3" fmla="*/ 4541578 w 5789612"/>
                <a:gd name="connsiteY3" fmla="*/ 1065494 h 1357945"/>
                <a:gd name="connsiteX4" fmla="*/ 4546013 w 5789612"/>
                <a:gd name="connsiteY4" fmla="*/ 1357065 h 1357945"/>
                <a:gd name="connsiteX5" fmla="*/ 4992270 w 5789612"/>
                <a:gd name="connsiteY5" fmla="*/ 1355053 h 1357945"/>
                <a:gd name="connsiteX6" fmla="*/ 5310211 w 5789612"/>
                <a:gd name="connsiteY6" fmla="*/ 937106 h 1357945"/>
                <a:gd name="connsiteX7" fmla="*/ 5789612 w 5789612"/>
                <a:gd name="connsiteY7" fmla="*/ 936677 h 1357945"/>
                <a:gd name="connsiteX0" fmla="*/ 0 w 5789612"/>
                <a:gd name="connsiteY0" fmla="*/ 0 h 1357945"/>
                <a:gd name="connsiteX1" fmla="*/ 4548475 w 5789612"/>
                <a:gd name="connsiteY1" fmla="*/ 8892 h 1357945"/>
                <a:gd name="connsiteX2" fmla="*/ 4551549 w 5789612"/>
                <a:gd name="connsiteY2" fmla="*/ 213350 h 1357945"/>
                <a:gd name="connsiteX3" fmla="*/ 4541578 w 5789612"/>
                <a:gd name="connsiteY3" fmla="*/ 1065494 h 1357945"/>
                <a:gd name="connsiteX4" fmla="*/ 4546013 w 5789612"/>
                <a:gd name="connsiteY4" fmla="*/ 1357065 h 1357945"/>
                <a:gd name="connsiteX5" fmla="*/ 4992270 w 5789612"/>
                <a:gd name="connsiteY5" fmla="*/ 1355053 h 1357945"/>
                <a:gd name="connsiteX6" fmla="*/ 5310211 w 5789612"/>
                <a:gd name="connsiteY6" fmla="*/ 937106 h 1357945"/>
                <a:gd name="connsiteX7" fmla="*/ 5789612 w 5789612"/>
                <a:gd name="connsiteY7" fmla="*/ 936677 h 1357945"/>
                <a:gd name="connsiteX0" fmla="*/ 0 w 5789612"/>
                <a:gd name="connsiteY0" fmla="*/ 0 h 1357945"/>
                <a:gd name="connsiteX1" fmla="*/ 4548475 w 5789612"/>
                <a:gd name="connsiteY1" fmla="*/ 8892 h 1357945"/>
                <a:gd name="connsiteX2" fmla="*/ 4551549 w 5789612"/>
                <a:gd name="connsiteY2" fmla="*/ 213350 h 1357945"/>
                <a:gd name="connsiteX3" fmla="*/ 4541578 w 5789612"/>
                <a:gd name="connsiteY3" fmla="*/ 1065494 h 1357945"/>
                <a:gd name="connsiteX4" fmla="*/ 4546013 w 5789612"/>
                <a:gd name="connsiteY4" fmla="*/ 1357065 h 1357945"/>
                <a:gd name="connsiteX5" fmla="*/ 4992270 w 5789612"/>
                <a:gd name="connsiteY5" fmla="*/ 1355053 h 1357945"/>
                <a:gd name="connsiteX6" fmla="*/ 5310211 w 5789612"/>
                <a:gd name="connsiteY6" fmla="*/ 937106 h 1357945"/>
                <a:gd name="connsiteX7" fmla="*/ 5789612 w 5789612"/>
                <a:gd name="connsiteY7" fmla="*/ 936677 h 135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9612" h="1357945">
                  <a:moveTo>
                    <a:pt x="0" y="0"/>
                  </a:moveTo>
                  <a:lnTo>
                    <a:pt x="4548475" y="8892"/>
                  </a:lnTo>
                  <a:cubicBezTo>
                    <a:pt x="4556725" y="105969"/>
                    <a:pt x="4547713" y="129907"/>
                    <a:pt x="4551549" y="213350"/>
                  </a:cubicBezTo>
                  <a:cubicBezTo>
                    <a:pt x="4011948" y="602107"/>
                    <a:pt x="3986600" y="635636"/>
                    <a:pt x="4541578" y="1065494"/>
                  </a:cubicBezTo>
                  <a:cubicBezTo>
                    <a:pt x="4553121" y="1208267"/>
                    <a:pt x="4561471" y="1253362"/>
                    <a:pt x="4546013" y="1357065"/>
                  </a:cubicBezTo>
                  <a:cubicBezTo>
                    <a:pt x="4667723" y="1354978"/>
                    <a:pt x="4869889" y="1361418"/>
                    <a:pt x="4992270" y="1355053"/>
                  </a:cubicBezTo>
                  <a:cubicBezTo>
                    <a:pt x="5084737" y="1246707"/>
                    <a:pt x="5212181" y="1074594"/>
                    <a:pt x="5310211" y="937106"/>
                  </a:cubicBezTo>
                  <a:lnTo>
                    <a:pt x="5789612" y="936677"/>
                  </a:lnTo>
                </a:path>
              </a:pathLst>
            </a:custGeom>
            <a:noFill/>
            <a:ln w="101600">
              <a:solidFill>
                <a:srgbClr val="00B050">
                  <a:alpha val="30000"/>
                </a:srgbClr>
              </a:solidFill>
              <a:headEnd type="triangle" w="sm"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3" name="TextBox 172"/>
            <p:cNvSpPr txBox="1"/>
            <p:nvPr/>
          </p:nvSpPr>
          <p:spPr>
            <a:xfrm>
              <a:off x="1690845" y="1931564"/>
              <a:ext cx="244914" cy="332399"/>
            </a:xfrm>
            <a:prstGeom prst="rect">
              <a:avLst/>
            </a:prstGeom>
            <a:noFill/>
            <a:ln w="28575">
              <a:noFill/>
            </a:ln>
          </p:spPr>
          <p:txBody>
            <a:bodyPr wrap="none" rtlCol="0">
              <a:spAutoFit/>
            </a:bodyPr>
            <a:lstStyle/>
            <a:p>
              <a:r>
                <a:rPr lang="en-US" sz="2400" dirty="0"/>
                <a:t>1</a:t>
              </a:r>
              <a:endParaRPr lang="en-US" sz="2400" baseline="-25000" dirty="0"/>
            </a:p>
          </p:txBody>
        </p:sp>
        <p:sp>
          <p:nvSpPr>
            <p:cNvPr id="174" name="TextBox 173"/>
            <p:cNvSpPr txBox="1"/>
            <p:nvPr/>
          </p:nvSpPr>
          <p:spPr>
            <a:xfrm>
              <a:off x="2706181" y="2235731"/>
              <a:ext cx="244914" cy="332399"/>
            </a:xfrm>
            <a:prstGeom prst="rect">
              <a:avLst/>
            </a:prstGeom>
            <a:noFill/>
            <a:ln w="28575">
              <a:noFill/>
            </a:ln>
          </p:spPr>
          <p:txBody>
            <a:bodyPr wrap="none" rtlCol="0">
              <a:spAutoFit/>
            </a:bodyPr>
            <a:lstStyle/>
            <a:p>
              <a:r>
                <a:rPr lang="en-US" sz="2400" dirty="0"/>
                <a:t>2</a:t>
              </a:r>
              <a:endParaRPr lang="en-US" sz="2400" baseline="-25000" dirty="0"/>
            </a:p>
          </p:txBody>
        </p:sp>
        <p:sp>
          <p:nvSpPr>
            <p:cNvPr id="175" name="TextBox 174"/>
            <p:cNvSpPr txBox="1"/>
            <p:nvPr/>
          </p:nvSpPr>
          <p:spPr>
            <a:xfrm>
              <a:off x="3705845" y="2578694"/>
              <a:ext cx="244914" cy="332399"/>
            </a:xfrm>
            <a:prstGeom prst="rect">
              <a:avLst/>
            </a:prstGeom>
            <a:noFill/>
            <a:ln w="28575">
              <a:noFill/>
            </a:ln>
          </p:spPr>
          <p:txBody>
            <a:bodyPr wrap="none" rtlCol="0">
              <a:spAutoFit/>
            </a:bodyPr>
            <a:lstStyle/>
            <a:p>
              <a:r>
                <a:rPr lang="en-US" sz="2400" dirty="0"/>
                <a:t>3</a:t>
              </a:r>
              <a:endParaRPr lang="en-US" sz="2400" baseline="-25000" dirty="0"/>
            </a:p>
          </p:txBody>
        </p:sp>
        <p:sp>
          <p:nvSpPr>
            <p:cNvPr id="176" name="TextBox 175"/>
            <p:cNvSpPr txBox="1"/>
            <p:nvPr/>
          </p:nvSpPr>
          <p:spPr>
            <a:xfrm>
              <a:off x="5674463" y="1431417"/>
              <a:ext cx="244914" cy="332399"/>
            </a:xfrm>
            <a:prstGeom prst="rect">
              <a:avLst/>
            </a:prstGeom>
            <a:noFill/>
          </p:spPr>
          <p:txBody>
            <a:bodyPr wrap="none" rtlCol="0">
              <a:spAutoFit/>
            </a:bodyPr>
            <a:lstStyle/>
            <a:p>
              <a:r>
                <a:rPr lang="en-US" sz="2400" dirty="0"/>
                <a:t>1</a:t>
              </a:r>
              <a:endParaRPr lang="en-US" sz="2400" baseline="-25000" dirty="0"/>
            </a:p>
          </p:txBody>
        </p:sp>
        <p:sp>
          <p:nvSpPr>
            <p:cNvPr id="177" name="TextBox 176"/>
            <p:cNvSpPr txBox="1"/>
            <p:nvPr/>
          </p:nvSpPr>
          <p:spPr>
            <a:xfrm>
              <a:off x="5895676" y="2090850"/>
              <a:ext cx="244914" cy="332399"/>
            </a:xfrm>
            <a:prstGeom prst="rect">
              <a:avLst/>
            </a:prstGeom>
            <a:noFill/>
          </p:spPr>
          <p:txBody>
            <a:bodyPr wrap="none" rtlCol="0">
              <a:spAutoFit/>
            </a:bodyPr>
            <a:lstStyle/>
            <a:p>
              <a:r>
                <a:rPr lang="en-US" sz="2400" dirty="0"/>
                <a:t>2</a:t>
              </a:r>
              <a:endParaRPr lang="en-US" sz="2400" baseline="-25000" dirty="0"/>
            </a:p>
          </p:txBody>
        </p:sp>
        <p:sp>
          <p:nvSpPr>
            <p:cNvPr id="178" name="TextBox 177"/>
            <p:cNvSpPr txBox="1"/>
            <p:nvPr/>
          </p:nvSpPr>
          <p:spPr>
            <a:xfrm>
              <a:off x="6077513" y="2719319"/>
              <a:ext cx="244914" cy="332399"/>
            </a:xfrm>
            <a:prstGeom prst="rect">
              <a:avLst/>
            </a:prstGeom>
            <a:noFill/>
          </p:spPr>
          <p:txBody>
            <a:bodyPr wrap="none" rtlCol="0">
              <a:spAutoFit/>
            </a:bodyPr>
            <a:lstStyle/>
            <a:p>
              <a:r>
                <a:rPr lang="en-US" sz="2400" dirty="0"/>
                <a:t>3</a:t>
              </a:r>
              <a:endParaRPr lang="en-US" sz="2400" baseline="-25000" dirty="0"/>
            </a:p>
          </p:txBody>
        </p:sp>
        <p:sp>
          <p:nvSpPr>
            <p:cNvPr id="312" name="TextBox 311"/>
            <p:cNvSpPr txBox="1"/>
            <p:nvPr/>
          </p:nvSpPr>
          <p:spPr>
            <a:xfrm>
              <a:off x="3062801" y="2565916"/>
              <a:ext cx="758921" cy="252377"/>
            </a:xfrm>
            <a:prstGeom prst="rect">
              <a:avLst/>
            </a:prstGeom>
            <a:noFill/>
            <a:ln w="28575">
              <a:noFill/>
            </a:ln>
          </p:spPr>
          <p:txBody>
            <a:bodyPr wrap="square" lIns="18288" tIns="18288" rIns="18288" bIns="18288" rtlCol="0">
              <a:spAutoFit/>
            </a:bodyPr>
            <a:lstStyle/>
            <a:p>
              <a:r>
                <a:rPr lang="en-US" sz="1400" dirty="0">
                  <a:solidFill>
                    <a:schemeClr val="accent2">
                      <a:lumMod val="75000"/>
                    </a:schemeClr>
                  </a:solidFill>
                </a:rPr>
                <a:t>-7V   15V</a:t>
              </a:r>
              <a:endParaRPr lang="en-US" sz="1400" baseline="-25000" dirty="0">
                <a:solidFill>
                  <a:schemeClr val="accent2">
                    <a:lumMod val="75000"/>
                  </a:schemeClr>
                </a:solidFill>
              </a:endParaRPr>
            </a:p>
          </p:txBody>
        </p:sp>
        <p:sp>
          <p:nvSpPr>
            <p:cNvPr id="185" name="Oval 184"/>
            <p:cNvSpPr>
              <a:spLocks noChangeAspect="1"/>
            </p:cNvSpPr>
            <p:nvPr/>
          </p:nvSpPr>
          <p:spPr>
            <a:xfrm rot="16200000">
              <a:off x="6945903" y="1546902"/>
              <a:ext cx="1854170" cy="1854170"/>
            </a:xfrm>
            <a:prstGeom prst="ellipse">
              <a:avLst/>
            </a:prstGeom>
            <a:ln w="317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6" name="Oval 185"/>
            <p:cNvSpPr>
              <a:spLocks noChangeAspect="1"/>
            </p:cNvSpPr>
            <p:nvPr/>
          </p:nvSpPr>
          <p:spPr>
            <a:xfrm rot="16200000">
              <a:off x="7420542" y="2014386"/>
              <a:ext cx="910820" cy="910820"/>
            </a:xfrm>
            <a:prstGeom prst="ellipse">
              <a:avLst/>
            </a:pr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7" name="Freeform 186"/>
            <p:cNvSpPr/>
            <p:nvPr/>
          </p:nvSpPr>
          <p:spPr>
            <a:xfrm rot="19800000">
              <a:off x="7089822" y="1752234"/>
              <a:ext cx="470164"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8" name="Freeform 187"/>
            <p:cNvSpPr/>
            <p:nvPr/>
          </p:nvSpPr>
          <p:spPr>
            <a:xfrm rot="19800000" flipH="1">
              <a:off x="7494850" y="1519637"/>
              <a:ext cx="465847"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9" name="Freeform 188"/>
            <p:cNvSpPr/>
            <p:nvPr/>
          </p:nvSpPr>
          <p:spPr>
            <a:xfrm rot="12600000">
              <a:off x="7490822" y="2956152"/>
              <a:ext cx="470164"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0" name="Freeform 189"/>
            <p:cNvSpPr/>
            <p:nvPr/>
          </p:nvSpPr>
          <p:spPr>
            <a:xfrm rot="12600000" flipH="1">
              <a:off x="7090112" y="2723555"/>
              <a:ext cx="465847"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2" name="Freeform 191"/>
            <p:cNvSpPr/>
            <p:nvPr/>
          </p:nvSpPr>
          <p:spPr>
            <a:xfrm rot="9000000">
              <a:off x="8188313" y="2724635"/>
              <a:ext cx="470164"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3" name="Freeform 192"/>
            <p:cNvSpPr/>
            <p:nvPr/>
          </p:nvSpPr>
          <p:spPr>
            <a:xfrm rot="9000000" flipH="1">
              <a:off x="7787603" y="2957232"/>
              <a:ext cx="465847"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4" name="Freeform 193"/>
            <p:cNvSpPr/>
            <p:nvPr/>
          </p:nvSpPr>
          <p:spPr>
            <a:xfrm rot="1800000">
              <a:off x="7783325" y="1520717"/>
              <a:ext cx="470164"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5" name="Freeform 194"/>
            <p:cNvSpPr/>
            <p:nvPr/>
          </p:nvSpPr>
          <p:spPr>
            <a:xfrm rot="1800000" flipH="1">
              <a:off x="8188353" y="1748881"/>
              <a:ext cx="465847"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7" name="Freeform 196"/>
            <p:cNvSpPr/>
            <p:nvPr/>
          </p:nvSpPr>
          <p:spPr>
            <a:xfrm rot="16200000">
              <a:off x="6944482" y="2471182"/>
              <a:ext cx="470165"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8" name="Freeform 197"/>
            <p:cNvSpPr/>
            <p:nvPr/>
          </p:nvSpPr>
          <p:spPr>
            <a:xfrm rot="16200000" flipH="1">
              <a:off x="6946641" y="2005989"/>
              <a:ext cx="465846"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9" name="Freeform 198"/>
            <p:cNvSpPr/>
            <p:nvPr/>
          </p:nvSpPr>
          <p:spPr>
            <a:xfrm rot="5400000">
              <a:off x="8334614" y="2005939"/>
              <a:ext cx="470165"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0" name="Freeform 199"/>
            <p:cNvSpPr/>
            <p:nvPr/>
          </p:nvSpPr>
          <p:spPr>
            <a:xfrm rot="5400000" flipH="1">
              <a:off x="8336773" y="2469771"/>
              <a:ext cx="465846" cy="462224"/>
            </a:xfrm>
            <a:custGeom>
              <a:avLst/>
              <a:gdLst>
                <a:gd name="connsiteX0" fmla="*/ 1150768 w 2821657"/>
                <a:gd name="connsiteY0" fmla="*/ 1047451 h 1127890"/>
                <a:gd name="connsiteX1" fmla="*/ 1139479 w 2821657"/>
                <a:gd name="connsiteY1" fmla="*/ 415273 h 1127890"/>
                <a:gd name="connsiteX2" fmla="*/ 439568 w 2821657"/>
                <a:gd name="connsiteY2" fmla="*/ 629762 h 1127890"/>
                <a:gd name="connsiteX3" fmla="*/ 134768 w 2821657"/>
                <a:gd name="connsiteY3" fmla="*/ 87896 h 1127890"/>
                <a:gd name="connsiteX4" fmla="*/ 2697346 w 2821657"/>
                <a:gd name="connsiteY4" fmla="*/ 54029 h 1127890"/>
                <a:gd name="connsiteX5" fmla="*/ 2347390 w 2821657"/>
                <a:gd name="connsiteY5" fmla="*/ 618473 h 1127890"/>
                <a:gd name="connsiteX6" fmla="*/ 1703924 w 2821657"/>
                <a:gd name="connsiteY6" fmla="*/ 370118 h 1127890"/>
                <a:gd name="connsiteX7" fmla="*/ 1703924 w 2821657"/>
                <a:gd name="connsiteY7" fmla="*/ 1047451 h 1127890"/>
                <a:gd name="connsiteX8" fmla="*/ 1150768 w 2821657"/>
                <a:gd name="connsiteY8" fmla="*/ 1047451 h 1127890"/>
                <a:gd name="connsiteX0" fmla="*/ 1150768 w 2821657"/>
                <a:gd name="connsiteY0" fmla="*/ 1047451 h 1096082"/>
                <a:gd name="connsiteX1" fmla="*/ 1139479 w 2821657"/>
                <a:gd name="connsiteY1" fmla="*/ 415273 h 1096082"/>
                <a:gd name="connsiteX2" fmla="*/ 439568 w 2821657"/>
                <a:gd name="connsiteY2" fmla="*/ 629762 h 1096082"/>
                <a:gd name="connsiteX3" fmla="*/ 134768 w 2821657"/>
                <a:gd name="connsiteY3" fmla="*/ 87896 h 1096082"/>
                <a:gd name="connsiteX4" fmla="*/ 2697346 w 2821657"/>
                <a:gd name="connsiteY4" fmla="*/ 54029 h 1096082"/>
                <a:gd name="connsiteX5" fmla="*/ 2347390 w 2821657"/>
                <a:gd name="connsiteY5" fmla="*/ 618473 h 1096082"/>
                <a:gd name="connsiteX6" fmla="*/ 1703924 w 2821657"/>
                <a:gd name="connsiteY6" fmla="*/ 370118 h 1096082"/>
                <a:gd name="connsiteX7" fmla="*/ 1703924 w 2821657"/>
                <a:gd name="connsiteY7" fmla="*/ 1047451 h 1096082"/>
                <a:gd name="connsiteX8" fmla="*/ 1150768 w 2821657"/>
                <a:gd name="connsiteY8" fmla="*/ 1047451 h 1096082"/>
                <a:gd name="connsiteX0" fmla="*/ 1063962 w 2263080"/>
                <a:gd name="connsiteY0" fmla="*/ 1333440 h 1382071"/>
                <a:gd name="connsiteX1" fmla="*/ 1052673 w 2263080"/>
                <a:gd name="connsiteY1" fmla="*/ 701262 h 1382071"/>
                <a:gd name="connsiteX2" fmla="*/ 352762 w 2263080"/>
                <a:gd name="connsiteY2" fmla="*/ 915751 h 1382071"/>
                <a:gd name="connsiteX3" fmla="*/ 47962 w 2263080"/>
                <a:gd name="connsiteY3" fmla="*/ 373885 h 1382071"/>
                <a:gd name="connsiteX4" fmla="*/ 1346096 w 2263080"/>
                <a:gd name="connsiteY4" fmla="*/ 16168 h 1382071"/>
                <a:gd name="connsiteX5" fmla="*/ 2260584 w 2263080"/>
                <a:gd name="connsiteY5" fmla="*/ 904462 h 1382071"/>
                <a:gd name="connsiteX6" fmla="*/ 1617118 w 2263080"/>
                <a:gd name="connsiteY6" fmla="*/ 656107 h 1382071"/>
                <a:gd name="connsiteX7" fmla="*/ 1617118 w 2263080"/>
                <a:gd name="connsiteY7" fmla="*/ 1333440 h 1382071"/>
                <a:gd name="connsiteX8" fmla="*/ 1063962 w 2263080"/>
                <a:gd name="connsiteY8" fmla="*/ 1333440 h 1382071"/>
                <a:gd name="connsiteX0" fmla="*/ 1063962 w 1669263"/>
                <a:gd name="connsiteY0" fmla="*/ 1322979 h 1371610"/>
                <a:gd name="connsiteX1" fmla="*/ 1052673 w 1669263"/>
                <a:gd name="connsiteY1" fmla="*/ 690801 h 1371610"/>
                <a:gd name="connsiteX2" fmla="*/ 352762 w 1669263"/>
                <a:gd name="connsiteY2" fmla="*/ 905290 h 1371610"/>
                <a:gd name="connsiteX3" fmla="*/ 47962 w 1669263"/>
                <a:gd name="connsiteY3" fmla="*/ 363424 h 1371610"/>
                <a:gd name="connsiteX4" fmla="*/ 1346096 w 1669263"/>
                <a:gd name="connsiteY4" fmla="*/ 5707 h 1371610"/>
                <a:gd name="connsiteX5" fmla="*/ 1617118 w 1669263"/>
                <a:gd name="connsiteY5" fmla="*/ 645646 h 1371610"/>
                <a:gd name="connsiteX6" fmla="*/ 1617118 w 1669263"/>
                <a:gd name="connsiteY6" fmla="*/ 1322979 h 1371610"/>
                <a:gd name="connsiteX7" fmla="*/ 1063962 w 1669263"/>
                <a:gd name="connsiteY7" fmla="*/ 1322979 h 1371610"/>
                <a:gd name="connsiteX0" fmla="*/ 1063962 w 1623293"/>
                <a:gd name="connsiteY0" fmla="*/ 1322979 h 1393126"/>
                <a:gd name="connsiteX1" fmla="*/ 1052673 w 1623293"/>
                <a:gd name="connsiteY1" fmla="*/ 690801 h 1393126"/>
                <a:gd name="connsiteX2" fmla="*/ 352762 w 1623293"/>
                <a:gd name="connsiteY2" fmla="*/ 905290 h 1393126"/>
                <a:gd name="connsiteX3" fmla="*/ 47962 w 1623293"/>
                <a:gd name="connsiteY3" fmla="*/ 363424 h 1393126"/>
                <a:gd name="connsiteX4" fmla="*/ 1346096 w 1623293"/>
                <a:gd name="connsiteY4" fmla="*/ 5707 h 1393126"/>
                <a:gd name="connsiteX5" fmla="*/ 1617118 w 1623293"/>
                <a:gd name="connsiteY5" fmla="*/ 645646 h 1393126"/>
                <a:gd name="connsiteX6" fmla="*/ 1357562 w 1623293"/>
                <a:gd name="connsiteY6" fmla="*/ 1303929 h 1393126"/>
                <a:gd name="connsiteX7" fmla="*/ 1063962 w 1623293"/>
                <a:gd name="connsiteY7" fmla="*/ 1322979 h 1393126"/>
                <a:gd name="connsiteX0" fmla="*/ 1063962 w 1458095"/>
                <a:gd name="connsiteY0" fmla="*/ 1355635 h 1468522"/>
                <a:gd name="connsiteX1" fmla="*/ 1052673 w 1458095"/>
                <a:gd name="connsiteY1" fmla="*/ 723457 h 1468522"/>
                <a:gd name="connsiteX2" fmla="*/ 352762 w 1458095"/>
                <a:gd name="connsiteY2" fmla="*/ 937946 h 1468522"/>
                <a:gd name="connsiteX3" fmla="*/ 47962 w 1458095"/>
                <a:gd name="connsiteY3" fmla="*/ 396080 h 1468522"/>
                <a:gd name="connsiteX4" fmla="*/ 1346096 w 1458095"/>
                <a:gd name="connsiteY4" fmla="*/ 38363 h 1468522"/>
                <a:gd name="connsiteX5" fmla="*/ 1357562 w 1458095"/>
                <a:gd name="connsiteY5" fmla="*/ 1336585 h 1468522"/>
                <a:gd name="connsiteX6" fmla="*/ 1063962 w 1458095"/>
                <a:gd name="connsiteY6" fmla="*/ 1355635 h 1468522"/>
                <a:gd name="connsiteX0" fmla="*/ 1063962 w 1373823"/>
                <a:gd name="connsiteY0" fmla="*/ 1409286 h 1522173"/>
                <a:gd name="connsiteX1" fmla="*/ 1052673 w 1373823"/>
                <a:gd name="connsiteY1" fmla="*/ 777108 h 1522173"/>
                <a:gd name="connsiteX2" fmla="*/ 352762 w 1373823"/>
                <a:gd name="connsiteY2" fmla="*/ 991597 h 1522173"/>
                <a:gd name="connsiteX3" fmla="*/ 47962 w 1373823"/>
                <a:gd name="connsiteY3" fmla="*/ 449731 h 1522173"/>
                <a:gd name="connsiteX4" fmla="*/ 1346096 w 1373823"/>
                <a:gd name="connsiteY4" fmla="*/ 92014 h 1522173"/>
                <a:gd name="connsiteX5" fmla="*/ 1357562 w 1373823"/>
                <a:gd name="connsiteY5" fmla="*/ 1390236 h 1522173"/>
                <a:gd name="connsiteX6" fmla="*/ 1063962 w 1373823"/>
                <a:gd name="connsiteY6" fmla="*/ 1409286 h 1522173"/>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63962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63962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363989"/>
                <a:gd name="connsiteY0" fmla="*/ 1409286 h 1490064"/>
                <a:gd name="connsiteX1" fmla="*/ 1052673 w 1363989"/>
                <a:gd name="connsiteY1" fmla="*/ 777108 h 1490064"/>
                <a:gd name="connsiteX2" fmla="*/ 352762 w 1363989"/>
                <a:gd name="connsiteY2" fmla="*/ 991597 h 1490064"/>
                <a:gd name="connsiteX3" fmla="*/ 47962 w 1363989"/>
                <a:gd name="connsiteY3" fmla="*/ 449731 h 1490064"/>
                <a:gd name="connsiteX4" fmla="*/ 1346096 w 1363989"/>
                <a:gd name="connsiteY4" fmla="*/ 92014 h 1490064"/>
                <a:gd name="connsiteX5" fmla="*/ 1357562 w 1363989"/>
                <a:gd name="connsiteY5" fmla="*/ 1390236 h 1490064"/>
                <a:gd name="connsiteX6" fmla="*/ 1334985 w 1363989"/>
                <a:gd name="connsiteY6" fmla="*/ 1403114 h 1490064"/>
                <a:gd name="connsiteX7" fmla="*/ 1073487 w 1363989"/>
                <a:gd name="connsiteY7" fmla="*/ 1409286 h 1490064"/>
                <a:gd name="connsiteX0" fmla="*/ 1073487 w 1449012"/>
                <a:gd name="connsiteY0" fmla="*/ 1356394 h 1357656"/>
                <a:gd name="connsiteX1" fmla="*/ 1052673 w 1449012"/>
                <a:gd name="connsiteY1" fmla="*/ 724216 h 1357656"/>
                <a:gd name="connsiteX2" fmla="*/ 352762 w 1449012"/>
                <a:gd name="connsiteY2" fmla="*/ 938705 h 1357656"/>
                <a:gd name="connsiteX3" fmla="*/ 47962 w 1449012"/>
                <a:gd name="connsiteY3" fmla="*/ 396839 h 1357656"/>
                <a:gd name="connsiteX4" fmla="*/ 1346096 w 1449012"/>
                <a:gd name="connsiteY4" fmla="*/ 39122 h 1357656"/>
                <a:gd name="connsiteX5" fmla="*/ 1334985 w 1449012"/>
                <a:gd name="connsiteY5" fmla="*/ 1350222 h 1357656"/>
                <a:gd name="connsiteX6" fmla="*/ 1073487 w 1449012"/>
                <a:gd name="connsiteY6" fmla="*/ 1356394 h 1357656"/>
                <a:gd name="connsiteX0" fmla="*/ 1073487 w 1454393"/>
                <a:gd name="connsiteY0" fmla="*/ 1356956 h 1361775"/>
                <a:gd name="connsiteX1" fmla="*/ 1052673 w 1454393"/>
                <a:gd name="connsiteY1" fmla="*/ 724778 h 1361775"/>
                <a:gd name="connsiteX2" fmla="*/ 352762 w 1454393"/>
                <a:gd name="connsiteY2" fmla="*/ 939267 h 1361775"/>
                <a:gd name="connsiteX3" fmla="*/ 47962 w 1454393"/>
                <a:gd name="connsiteY3" fmla="*/ 397401 h 1361775"/>
                <a:gd name="connsiteX4" fmla="*/ 1346096 w 1454393"/>
                <a:gd name="connsiteY4" fmla="*/ 39684 h 1361775"/>
                <a:gd name="connsiteX5" fmla="*/ 1349273 w 1454393"/>
                <a:gd name="connsiteY5" fmla="*/ 1360309 h 1361775"/>
                <a:gd name="connsiteX6" fmla="*/ 1073487 w 1454393"/>
                <a:gd name="connsiteY6" fmla="*/ 1356956 h 1361775"/>
                <a:gd name="connsiteX0" fmla="*/ 1073487 w 1443363"/>
                <a:gd name="connsiteY0" fmla="*/ 1356956 h 1361775"/>
                <a:gd name="connsiteX1" fmla="*/ 1052673 w 1443363"/>
                <a:gd name="connsiteY1" fmla="*/ 724778 h 1361775"/>
                <a:gd name="connsiteX2" fmla="*/ 352762 w 1443363"/>
                <a:gd name="connsiteY2" fmla="*/ 939267 h 1361775"/>
                <a:gd name="connsiteX3" fmla="*/ 47962 w 1443363"/>
                <a:gd name="connsiteY3" fmla="*/ 397401 h 1361775"/>
                <a:gd name="connsiteX4" fmla="*/ 1346096 w 1443363"/>
                <a:gd name="connsiteY4" fmla="*/ 39684 h 1361775"/>
                <a:gd name="connsiteX5" fmla="*/ 1349273 w 1443363"/>
                <a:gd name="connsiteY5" fmla="*/ 1360309 h 1361775"/>
                <a:gd name="connsiteX6" fmla="*/ 1073487 w 1443363"/>
                <a:gd name="connsiteY6" fmla="*/ 1356956 h 1361775"/>
                <a:gd name="connsiteX0" fmla="*/ 1073333 w 1441460"/>
                <a:gd name="connsiteY0" fmla="*/ 1337014 h 1341833"/>
                <a:gd name="connsiteX1" fmla="*/ 1052519 w 1441460"/>
                <a:gd name="connsiteY1" fmla="*/ 704836 h 1341833"/>
                <a:gd name="connsiteX2" fmla="*/ 352608 w 1441460"/>
                <a:gd name="connsiteY2" fmla="*/ 919325 h 1341833"/>
                <a:gd name="connsiteX3" fmla="*/ 47808 w 1441460"/>
                <a:gd name="connsiteY3" fmla="*/ 377459 h 1341833"/>
                <a:gd name="connsiteX4" fmla="*/ 1343561 w 1441460"/>
                <a:gd name="connsiteY4" fmla="*/ 41173 h 1341833"/>
                <a:gd name="connsiteX5" fmla="*/ 1349119 w 1441460"/>
                <a:gd name="connsiteY5" fmla="*/ 1340367 h 1341833"/>
                <a:gd name="connsiteX6" fmla="*/ 1073333 w 1441460"/>
                <a:gd name="connsiteY6" fmla="*/ 1337014 h 1341833"/>
                <a:gd name="connsiteX0" fmla="*/ 1073333 w 1349127"/>
                <a:gd name="connsiteY0" fmla="*/ 1337014 h 1341833"/>
                <a:gd name="connsiteX1" fmla="*/ 1052519 w 1349127"/>
                <a:gd name="connsiteY1" fmla="*/ 704836 h 1341833"/>
                <a:gd name="connsiteX2" fmla="*/ 352608 w 1349127"/>
                <a:gd name="connsiteY2" fmla="*/ 919325 h 1341833"/>
                <a:gd name="connsiteX3" fmla="*/ 47808 w 1349127"/>
                <a:gd name="connsiteY3" fmla="*/ 377459 h 1341833"/>
                <a:gd name="connsiteX4" fmla="*/ 1343561 w 1349127"/>
                <a:gd name="connsiteY4" fmla="*/ 41173 h 1341833"/>
                <a:gd name="connsiteX5" fmla="*/ 1349119 w 1349127"/>
                <a:gd name="connsiteY5" fmla="*/ 1340367 h 1341833"/>
                <a:gd name="connsiteX6" fmla="*/ 1073333 w 1349127"/>
                <a:gd name="connsiteY6" fmla="*/ 1337014 h 1341833"/>
                <a:gd name="connsiteX0" fmla="*/ 1073333 w 1349127"/>
                <a:gd name="connsiteY0" fmla="*/ 1302795 h 1307614"/>
                <a:gd name="connsiteX1" fmla="*/ 1052519 w 1349127"/>
                <a:gd name="connsiteY1" fmla="*/ 670617 h 1307614"/>
                <a:gd name="connsiteX2" fmla="*/ 352608 w 1349127"/>
                <a:gd name="connsiteY2" fmla="*/ 885106 h 1307614"/>
                <a:gd name="connsiteX3" fmla="*/ 47808 w 1349127"/>
                <a:gd name="connsiteY3" fmla="*/ 343240 h 1307614"/>
                <a:gd name="connsiteX4" fmla="*/ 1343561 w 1349127"/>
                <a:gd name="connsiteY4" fmla="*/ 6954 h 1307614"/>
                <a:gd name="connsiteX5" fmla="*/ 1349119 w 1349127"/>
                <a:gd name="connsiteY5" fmla="*/ 1306148 h 1307614"/>
                <a:gd name="connsiteX6" fmla="*/ 1073333 w 1349127"/>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2795 h 1307614"/>
                <a:gd name="connsiteX1" fmla="*/ 1064622 w 1349323"/>
                <a:gd name="connsiteY1" fmla="*/ 670617 h 1307614"/>
                <a:gd name="connsiteX2" fmla="*/ 352804 w 1349323"/>
                <a:gd name="connsiteY2" fmla="*/ 885106 h 1307614"/>
                <a:gd name="connsiteX3" fmla="*/ 48004 w 1349323"/>
                <a:gd name="connsiteY3" fmla="*/ 343240 h 1307614"/>
                <a:gd name="connsiteX4" fmla="*/ 1343757 w 1349323"/>
                <a:gd name="connsiteY4" fmla="*/ 6954 h 1307614"/>
                <a:gd name="connsiteX5" fmla="*/ 1349315 w 1349323"/>
                <a:gd name="connsiteY5" fmla="*/ 1306148 h 1307614"/>
                <a:gd name="connsiteX6" fmla="*/ 1073529 w 1349323"/>
                <a:gd name="connsiteY6" fmla="*/ 1302795 h 1307614"/>
                <a:gd name="connsiteX0" fmla="*/ 1073529 w 1349323"/>
                <a:gd name="connsiteY0" fmla="*/ 1304959 h 1309778"/>
                <a:gd name="connsiteX1" fmla="*/ 1064622 w 1349323"/>
                <a:gd name="connsiteY1" fmla="*/ 672781 h 1309778"/>
                <a:gd name="connsiteX2" fmla="*/ 352804 w 1349323"/>
                <a:gd name="connsiteY2" fmla="*/ 887270 h 1309778"/>
                <a:gd name="connsiteX3" fmla="*/ 48004 w 1349323"/>
                <a:gd name="connsiteY3" fmla="*/ 345404 h 1309778"/>
                <a:gd name="connsiteX4" fmla="*/ 1343757 w 1349323"/>
                <a:gd name="connsiteY4" fmla="*/ 9118 h 1309778"/>
                <a:gd name="connsiteX5" fmla="*/ 1349315 w 1349323"/>
                <a:gd name="connsiteY5" fmla="*/ 1308312 h 1309778"/>
                <a:gd name="connsiteX6" fmla="*/ 1073529 w 1349323"/>
                <a:gd name="connsiteY6" fmla="*/ 1304959 h 1309778"/>
                <a:gd name="connsiteX0" fmla="*/ 1025525 w 1301319"/>
                <a:gd name="connsiteY0" fmla="*/ 1304959 h 1309778"/>
                <a:gd name="connsiteX1" fmla="*/ 1016618 w 1301319"/>
                <a:gd name="connsiteY1" fmla="*/ 672781 h 1309778"/>
                <a:gd name="connsiteX2" fmla="*/ 304800 w 1301319"/>
                <a:gd name="connsiteY2" fmla="*/ 887270 h 1309778"/>
                <a:gd name="connsiteX3" fmla="*/ 0 w 1301319"/>
                <a:gd name="connsiteY3" fmla="*/ 345404 h 1309778"/>
                <a:gd name="connsiteX4" fmla="*/ 1295753 w 1301319"/>
                <a:gd name="connsiteY4" fmla="*/ 9118 h 1309778"/>
                <a:gd name="connsiteX5" fmla="*/ 1301311 w 1301319"/>
                <a:gd name="connsiteY5" fmla="*/ 1308312 h 1309778"/>
                <a:gd name="connsiteX6" fmla="*/ 1025525 w 1301319"/>
                <a:gd name="connsiteY6" fmla="*/ 1304959 h 1309778"/>
                <a:gd name="connsiteX0" fmla="*/ 1044575 w 1320369"/>
                <a:gd name="connsiteY0" fmla="*/ 1304865 h 1309684"/>
                <a:gd name="connsiteX1" fmla="*/ 1035668 w 1320369"/>
                <a:gd name="connsiteY1" fmla="*/ 672687 h 1309684"/>
                <a:gd name="connsiteX2" fmla="*/ 323850 w 1320369"/>
                <a:gd name="connsiteY2" fmla="*/ 887176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45281 w 1320369"/>
                <a:gd name="connsiteY2" fmla="*/ 903844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44575 w 1320369"/>
                <a:gd name="connsiteY0" fmla="*/ 1304865 h 1309684"/>
                <a:gd name="connsiteX1" fmla="*/ 1035668 w 1320369"/>
                <a:gd name="connsiteY1" fmla="*/ 672687 h 1309684"/>
                <a:gd name="connsiteX2" fmla="*/ 335756 w 1320369"/>
                <a:gd name="connsiteY2" fmla="*/ 910988 h 1309684"/>
                <a:gd name="connsiteX3" fmla="*/ 0 w 1320369"/>
                <a:gd name="connsiteY3" fmla="*/ 347691 h 1309684"/>
                <a:gd name="connsiteX4" fmla="*/ 1314803 w 1320369"/>
                <a:gd name="connsiteY4" fmla="*/ 9024 h 1309684"/>
                <a:gd name="connsiteX5" fmla="*/ 1320361 w 1320369"/>
                <a:gd name="connsiteY5" fmla="*/ 1308218 h 1309684"/>
                <a:gd name="connsiteX6" fmla="*/ 1044575 w 1320369"/>
                <a:gd name="connsiteY6" fmla="*/ 1304865 h 1309684"/>
                <a:gd name="connsiteX0" fmla="*/ 1037432 w 1313226"/>
                <a:gd name="connsiteY0" fmla="*/ 1304413 h 1309232"/>
                <a:gd name="connsiteX1" fmla="*/ 1028525 w 1313226"/>
                <a:gd name="connsiteY1" fmla="*/ 672235 h 1309232"/>
                <a:gd name="connsiteX2" fmla="*/ 328613 w 1313226"/>
                <a:gd name="connsiteY2" fmla="*/ 910536 h 1309232"/>
                <a:gd name="connsiteX3" fmla="*/ 0 w 1313226"/>
                <a:gd name="connsiteY3" fmla="*/ 359145 h 1309232"/>
                <a:gd name="connsiteX4" fmla="*/ 1307660 w 1313226"/>
                <a:gd name="connsiteY4" fmla="*/ 8572 h 1309232"/>
                <a:gd name="connsiteX5" fmla="*/ 1313218 w 1313226"/>
                <a:gd name="connsiteY5" fmla="*/ 1307766 h 1309232"/>
                <a:gd name="connsiteX6" fmla="*/ 1037432 w 1313226"/>
                <a:gd name="connsiteY6" fmla="*/ 1304413 h 1309232"/>
                <a:gd name="connsiteX0" fmla="*/ 1037432 w 1313226"/>
                <a:gd name="connsiteY0" fmla="*/ 1313606 h 1318425"/>
                <a:gd name="connsiteX1" fmla="*/ 1028525 w 1313226"/>
                <a:gd name="connsiteY1" fmla="*/ 681428 h 1318425"/>
                <a:gd name="connsiteX2" fmla="*/ 328613 w 1313226"/>
                <a:gd name="connsiteY2" fmla="*/ 919729 h 1318425"/>
                <a:gd name="connsiteX3" fmla="*/ 0 w 1313226"/>
                <a:gd name="connsiteY3" fmla="*/ 368338 h 1318425"/>
                <a:gd name="connsiteX4" fmla="*/ 1307660 w 1313226"/>
                <a:gd name="connsiteY4" fmla="*/ 8240 h 1318425"/>
                <a:gd name="connsiteX5" fmla="*/ 1313218 w 1313226"/>
                <a:gd name="connsiteY5" fmla="*/ 1316959 h 1318425"/>
                <a:gd name="connsiteX6" fmla="*/ 1037432 w 1313226"/>
                <a:gd name="connsiteY6" fmla="*/ 1313606 h 131842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37432 w 1313226"/>
                <a:gd name="connsiteY0" fmla="*/ 1305366 h 1310185"/>
                <a:gd name="connsiteX1" fmla="*/ 1028525 w 1313226"/>
                <a:gd name="connsiteY1" fmla="*/ 673188 h 1310185"/>
                <a:gd name="connsiteX2" fmla="*/ 328613 w 1313226"/>
                <a:gd name="connsiteY2" fmla="*/ 911489 h 1310185"/>
                <a:gd name="connsiteX3" fmla="*/ 0 w 1313226"/>
                <a:gd name="connsiteY3" fmla="*/ 360098 h 1310185"/>
                <a:gd name="connsiteX4" fmla="*/ 1307660 w 1313226"/>
                <a:gd name="connsiteY4" fmla="*/ 0 h 1310185"/>
                <a:gd name="connsiteX5" fmla="*/ 1313218 w 1313226"/>
                <a:gd name="connsiteY5" fmla="*/ 1308719 h 1310185"/>
                <a:gd name="connsiteX6" fmla="*/ 1037432 w 1313226"/>
                <a:gd name="connsiteY6" fmla="*/ 1305366 h 1310185"/>
                <a:gd name="connsiteX0" fmla="*/ 1042195 w 1313226"/>
                <a:gd name="connsiteY0" fmla="*/ 1314891 h 1316153"/>
                <a:gd name="connsiteX1" fmla="*/ 1028525 w 1313226"/>
                <a:gd name="connsiteY1" fmla="*/ 673188 h 1316153"/>
                <a:gd name="connsiteX2" fmla="*/ 328613 w 1313226"/>
                <a:gd name="connsiteY2" fmla="*/ 911489 h 1316153"/>
                <a:gd name="connsiteX3" fmla="*/ 0 w 1313226"/>
                <a:gd name="connsiteY3" fmla="*/ 360098 h 1316153"/>
                <a:gd name="connsiteX4" fmla="*/ 1307660 w 1313226"/>
                <a:gd name="connsiteY4" fmla="*/ 0 h 1316153"/>
                <a:gd name="connsiteX5" fmla="*/ 1313218 w 1313226"/>
                <a:gd name="connsiteY5" fmla="*/ 1308719 h 1316153"/>
                <a:gd name="connsiteX6" fmla="*/ 1042195 w 1313226"/>
                <a:gd name="connsiteY6" fmla="*/ 1314891 h 1316153"/>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308719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42195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42195 w 1313226"/>
                <a:gd name="connsiteY6" fmla="*/ 1314891 h 1314891"/>
                <a:gd name="connsiteX0" fmla="*/ 1039814 w 1313226"/>
                <a:gd name="connsiteY0" fmla="*/ 1314891 h 1314891"/>
                <a:gd name="connsiteX1" fmla="*/ 1028525 w 1313226"/>
                <a:gd name="connsiteY1" fmla="*/ 673188 h 1314891"/>
                <a:gd name="connsiteX2" fmla="*/ 328613 w 1313226"/>
                <a:gd name="connsiteY2" fmla="*/ 911489 h 1314891"/>
                <a:gd name="connsiteX3" fmla="*/ 0 w 1313226"/>
                <a:gd name="connsiteY3" fmla="*/ 360098 h 1314891"/>
                <a:gd name="connsiteX4" fmla="*/ 1307660 w 1313226"/>
                <a:gd name="connsiteY4" fmla="*/ 0 h 1314891"/>
                <a:gd name="connsiteX5" fmla="*/ 1313218 w 1313226"/>
                <a:gd name="connsiteY5" fmla="*/ 1280144 h 1314891"/>
                <a:gd name="connsiteX6" fmla="*/ 1039814 w 1313226"/>
                <a:gd name="connsiteY6" fmla="*/ 1314891 h 1314891"/>
                <a:gd name="connsiteX0" fmla="*/ 1042195 w 1313226"/>
                <a:gd name="connsiteY0" fmla="*/ 1312510 h 1312510"/>
                <a:gd name="connsiteX1" fmla="*/ 1028525 w 1313226"/>
                <a:gd name="connsiteY1" fmla="*/ 673188 h 1312510"/>
                <a:gd name="connsiteX2" fmla="*/ 328613 w 1313226"/>
                <a:gd name="connsiteY2" fmla="*/ 911489 h 1312510"/>
                <a:gd name="connsiteX3" fmla="*/ 0 w 1313226"/>
                <a:gd name="connsiteY3" fmla="*/ 360098 h 1312510"/>
                <a:gd name="connsiteX4" fmla="*/ 1307660 w 1313226"/>
                <a:gd name="connsiteY4" fmla="*/ 0 h 1312510"/>
                <a:gd name="connsiteX5" fmla="*/ 1313218 w 1313226"/>
                <a:gd name="connsiteY5" fmla="*/ 1280144 h 1312510"/>
                <a:gd name="connsiteX6" fmla="*/ 1042195 w 1313226"/>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60098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 name="connsiteX0" fmla="*/ 1042195 w 1313245"/>
                <a:gd name="connsiteY0" fmla="*/ 1312510 h 1312510"/>
                <a:gd name="connsiteX1" fmla="*/ 1028525 w 1313245"/>
                <a:gd name="connsiteY1" fmla="*/ 673188 h 1312510"/>
                <a:gd name="connsiteX2" fmla="*/ 328613 w 1313245"/>
                <a:gd name="connsiteY2" fmla="*/ 911489 h 1312510"/>
                <a:gd name="connsiteX3" fmla="*/ 0 w 1313245"/>
                <a:gd name="connsiteY3" fmla="*/ 355352 h 1312510"/>
                <a:gd name="connsiteX4" fmla="*/ 1310041 w 1313245"/>
                <a:gd name="connsiteY4" fmla="*/ 0 h 1312510"/>
                <a:gd name="connsiteX5" fmla="*/ 1313218 w 1313245"/>
                <a:gd name="connsiteY5" fmla="*/ 1280144 h 1312510"/>
                <a:gd name="connsiteX6" fmla="*/ 1042195 w 1313245"/>
                <a:gd name="connsiteY6" fmla="*/ 1312510 h 131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245" h="1312510">
                  <a:moveTo>
                    <a:pt x="1042195" y="1312510"/>
                  </a:moveTo>
                  <a:cubicBezTo>
                    <a:pt x="1045149" y="1222463"/>
                    <a:pt x="1034346" y="799953"/>
                    <a:pt x="1028525" y="673188"/>
                  </a:cubicBezTo>
                  <a:cubicBezTo>
                    <a:pt x="834585" y="675011"/>
                    <a:pt x="527418" y="775155"/>
                    <a:pt x="328613" y="911489"/>
                  </a:cubicBezTo>
                  <a:cubicBezTo>
                    <a:pt x="251252" y="783505"/>
                    <a:pt x="99259" y="534923"/>
                    <a:pt x="0" y="355352"/>
                  </a:cubicBezTo>
                  <a:cubicBezTo>
                    <a:pt x="388997" y="130411"/>
                    <a:pt x="809786" y="1440"/>
                    <a:pt x="1310041" y="0"/>
                  </a:cubicBezTo>
                  <a:cubicBezTo>
                    <a:pt x="1312613" y="196204"/>
                    <a:pt x="1313409" y="1053456"/>
                    <a:pt x="1313218" y="1280144"/>
                  </a:cubicBezTo>
                  <a:cubicBezTo>
                    <a:pt x="1223804" y="1280938"/>
                    <a:pt x="1158778" y="1278561"/>
                    <a:pt x="1042195" y="1312510"/>
                  </a:cubicBezTo>
                  <a:close/>
                </a:path>
              </a:pathLst>
            </a:custGeom>
            <a:solidFill>
              <a:schemeClr val="bg1">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5" name="Freeform 234"/>
            <p:cNvSpPr>
              <a:spLocks noChangeAspect="1"/>
            </p:cNvSpPr>
            <p:nvPr/>
          </p:nvSpPr>
          <p:spPr>
            <a:xfrm rot="2004276">
              <a:off x="7596767" y="2023277"/>
              <a:ext cx="556449" cy="894414"/>
            </a:xfrm>
            <a:custGeom>
              <a:avLst/>
              <a:gdLst>
                <a:gd name="connsiteX0" fmla="*/ 22577 w 1580444"/>
                <a:gd name="connsiteY0" fmla="*/ 0 h 1986844"/>
                <a:gd name="connsiteX1" fmla="*/ 1580444 w 1580444"/>
                <a:gd name="connsiteY1" fmla="*/ 22578 h 1986844"/>
                <a:gd name="connsiteX2" fmla="*/ 1557866 w 1580444"/>
                <a:gd name="connsiteY2" fmla="*/ 1986844 h 1986844"/>
                <a:gd name="connsiteX3" fmla="*/ 0 w 1580444"/>
                <a:gd name="connsiteY3" fmla="*/ 1975555 h 1986844"/>
                <a:gd name="connsiteX4" fmla="*/ 22577 w 1580444"/>
                <a:gd name="connsiteY4" fmla="*/ 0 h 1986844"/>
                <a:gd name="connsiteX0" fmla="*/ 22577 w 1580444"/>
                <a:gd name="connsiteY0" fmla="*/ 100511 h 2087355"/>
                <a:gd name="connsiteX1" fmla="*/ 1580444 w 1580444"/>
                <a:gd name="connsiteY1" fmla="*/ 123089 h 2087355"/>
                <a:gd name="connsiteX2" fmla="*/ 1557866 w 1580444"/>
                <a:gd name="connsiteY2" fmla="*/ 2087355 h 2087355"/>
                <a:gd name="connsiteX3" fmla="*/ 0 w 1580444"/>
                <a:gd name="connsiteY3" fmla="*/ 2076066 h 2087355"/>
                <a:gd name="connsiteX4" fmla="*/ 22577 w 1580444"/>
                <a:gd name="connsiteY4" fmla="*/ 100511 h 2087355"/>
                <a:gd name="connsiteX0" fmla="*/ 22577 w 1580444"/>
                <a:gd name="connsiteY0" fmla="*/ 224120 h 2210964"/>
                <a:gd name="connsiteX1" fmla="*/ 1580444 w 1580444"/>
                <a:gd name="connsiteY1" fmla="*/ 246698 h 2210964"/>
                <a:gd name="connsiteX2" fmla="*/ 1557866 w 1580444"/>
                <a:gd name="connsiteY2" fmla="*/ 2210964 h 2210964"/>
                <a:gd name="connsiteX3" fmla="*/ 0 w 1580444"/>
                <a:gd name="connsiteY3" fmla="*/ 2199675 h 2210964"/>
                <a:gd name="connsiteX4" fmla="*/ 22577 w 1580444"/>
                <a:gd name="connsiteY4" fmla="*/ 224120 h 2210964"/>
                <a:gd name="connsiteX0" fmla="*/ 22577 w 1580444"/>
                <a:gd name="connsiteY0" fmla="*/ 224120 h 2210964"/>
                <a:gd name="connsiteX1" fmla="*/ 1580444 w 1580444"/>
                <a:gd name="connsiteY1" fmla="*/ 246698 h 2210964"/>
                <a:gd name="connsiteX2" fmla="*/ 1557866 w 1580444"/>
                <a:gd name="connsiteY2" fmla="*/ 2210964 h 2210964"/>
                <a:gd name="connsiteX3" fmla="*/ 0 w 1580444"/>
                <a:gd name="connsiteY3" fmla="*/ 2199675 h 2210964"/>
                <a:gd name="connsiteX4" fmla="*/ 22577 w 1580444"/>
                <a:gd name="connsiteY4" fmla="*/ 224120 h 2210964"/>
                <a:gd name="connsiteX0" fmla="*/ 22577 w 1580444"/>
                <a:gd name="connsiteY0" fmla="*/ 224120 h 2210964"/>
                <a:gd name="connsiteX1" fmla="*/ 1580444 w 1580444"/>
                <a:gd name="connsiteY1" fmla="*/ 246698 h 2210964"/>
                <a:gd name="connsiteX2" fmla="*/ 1557866 w 1580444"/>
                <a:gd name="connsiteY2" fmla="*/ 2210964 h 2210964"/>
                <a:gd name="connsiteX3" fmla="*/ 0 w 1580444"/>
                <a:gd name="connsiteY3" fmla="*/ 2199675 h 2210964"/>
                <a:gd name="connsiteX4" fmla="*/ 22577 w 1580444"/>
                <a:gd name="connsiteY4" fmla="*/ 224120 h 2210964"/>
                <a:gd name="connsiteX0" fmla="*/ 22577 w 1580444"/>
                <a:gd name="connsiteY0" fmla="*/ 224120 h 2353988"/>
                <a:gd name="connsiteX1" fmla="*/ 1580444 w 1580444"/>
                <a:gd name="connsiteY1" fmla="*/ 246698 h 2353988"/>
                <a:gd name="connsiteX2" fmla="*/ 1557866 w 1580444"/>
                <a:gd name="connsiteY2" fmla="*/ 2210964 h 2353988"/>
                <a:gd name="connsiteX3" fmla="*/ 0 w 1580444"/>
                <a:gd name="connsiteY3" fmla="*/ 2199675 h 2353988"/>
                <a:gd name="connsiteX4" fmla="*/ 22577 w 1580444"/>
                <a:gd name="connsiteY4" fmla="*/ 224120 h 2353988"/>
                <a:gd name="connsiteX0" fmla="*/ 22577 w 1580444"/>
                <a:gd name="connsiteY0" fmla="*/ 224120 h 2438411"/>
                <a:gd name="connsiteX1" fmla="*/ 1580444 w 1580444"/>
                <a:gd name="connsiteY1" fmla="*/ 246698 h 2438411"/>
                <a:gd name="connsiteX2" fmla="*/ 1557866 w 1580444"/>
                <a:gd name="connsiteY2" fmla="*/ 2210964 h 2438411"/>
                <a:gd name="connsiteX3" fmla="*/ 0 w 1580444"/>
                <a:gd name="connsiteY3" fmla="*/ 2199675 h 2438411"/>
                <a:gd name="connsiteX4" fmla="*/ 22577 w 1580444"/>
                <a:gd name="connsiteY4" fmla="*/ 224120 h 2438411"/>
                <a:gd name="connsiteX0" fmla="*/ 22577 w 1580444"/>
                <a:gd name="connsiteY0" fmla="*/ 224120 h 2438411"/>
                <a:gd name="connsiteX1" fmla="*/ 1580444 w 1580444"/>
                <a:gd name="connsiteY1" fmla="*/ 246698 h 2438411"/>
                <a:gd name="connsiteX2" fmla="*/ 1557866 w 1580444"/>
                <a:gd name="connsiteY2" fmla="*/ 2210964 h 2438411"/>
                <a:gd name="connsiteX3" fmla="*/ 0 w 1580444"/>
                <a:gd name="connsiteY3" fmla="*/ 2199675 h 2438411"/>
                <a:gd name="connsiteX4" fmla="*/ 22577 w 1580444"/>
                <a:gd name="connsiteY4" fmla="*/ 224120 h 2438411"/>
                <a:gd name="connsiteX0" fmla="*/ 22577 w 1580444"/>
                <a:gd name="connsiteY0" fmla="*/ 224120 h 2438411"/>
                <a:gd name="connsiteX1" fmla="*/ 1580444 w 1580444"/>
                <a:gd name="connsiteY1" fmla="*/ 246698 h 2438411"/>
                <a:gd name="connsiteX2" fmla="*/ 1557866 w 1580444"/>
                <a:gd name="connsiteY2" fmla="*/ 2210964 h 2438411"/>
                <a:gd name="connsiteX3" fmla="*/ 0 w 1580444"/>
                <a:gd name="connsiteY3" fmla="*/ 2199675 h 2438411"/>
                <a:gd name="connsiteX4" fmla="*/ 22577 w 1580444"/>
                <a:gd name="connsiteY4" fmla="*/ 224120 h 2438411"/>
                <a:gd name="connsiteX0" fmla="*/ 22577 w 1580444"/>
                <a:gd name="connsiteY0" fmla="*/ 224120 h 2438411"/>
                <a:gd name="connsiteX1" fmla="*/ 1580444 w 1580444"/>
                <a:gd name="connsiteY1" fmla="*/ 246698 h 2438411"/>
                <a:gd name="connsiteX2" fmla="*/ 1557866 w 1580444"/>
                <a:gd name="connsiteY2" fmla="*/ 2210964 h 2438411"/>
                <a:gd name="connsiteX3" fmla="*/ 0 w 1580444"/>
                <a:gd name="connsiteY3" fmla="*/ 2199675 h 2438411"/>
                <a:gd name="connsiteX4" fmla="*/ 22577 w 1580444"/>
                <a:gd name="connsiteY4" fmla="*/ 224120 h 2438411"/>
                <a:gd name="connsiteX0" fmla="*/ 22577 w 1580444"/>
                <a:gd name="connsiteY0" fmla="*/ 255637 h 2469928"/>
                <a:gd name="connsiteX1" fmla="*/ 1580444 w 1580444"/>
                <a:gd name="connsiteY1" fmla="*/ 278215 h 2469928"/>
                <a:gd name="connsiteX2" fmla="*/ 1557866 w 1580444"/>
                <a:gd name="connsiteY2" fmla="*/ 2242481 h 2469928"/>
                <a:gd name="connsiteX3" fmla="*/ 0 w 1580444"/>
                <a:gd name="connsiteY3" fmla="*/ 2231192 h 2469928"/>
                <a:gd name="connsiteX4" fmla="*/ 22577 w 1580444"/>
                <a:gd name="connsiteY4" fmla="*/ 255637 h 2469928"/>
                <a:gd name="connsiteX0" fmla="*/ 22577 w 1580444"/>
                <a:gd name="connsiteY0" fmla="*/ 255637 h 2469928"/>
                <a:gd name="connsiteX1" fmla="*/ 1580444 w 1580444"/>
                <a:gd name="connsiteY1" fmla="*/ 278215 h 2469928"/>
                <a:gd name="connsiteX2" fmla="*/ 1557866 w 1580444"/>
                <a:gd name="connsiteY2" fmla="*/ 2242481 h 2469928"/>
                <a:gd name="connsiteX3" fmla="*/ 0 w 1580444"/>
                <a:gd name="connsiteY3" fmla="*/ 2231192 h 2469928"/>
                <a:gd name="connsiteX4" fmla="*/ 22577 w 1580444"/>
                <a:gd name="connsiteY4" fmla="*/ 255637 h 2469928"/>
                <a:gd name="connsiteX0" fmla="*/ 22577 w 1580444"/>
                <a:gd name="connsiteY0" fmla="*/ 255637 h 2510368"/>
                <a:gd name="connsiteX1" fmla="*/ 1580444 w 1580444"/>
                <a:gd name="connsiteY1" fmla="*/ 278215 h 2510368"/>
                <a:gd name="connsiteX2" fmla="*/ 1557866 w 1580444"/>
                <a:gd name="connsiteY2" fmla="*/ 2242481 h 2510368"/>
                <a:gd name="connsiteX3" fmla="*/ 0 w 1580444"/>
                <a:gd name="connsiteY3" fmla="*/ 2231192 h 2510368"/>
                <a:gd name="connsiteX4" fmla="*/ 22577 w 1580444"/>
                <a:gd name="connsiteY4" fmla="*/ 255637 h 2510368"/>
                <a:gd name="connsiteX0" fmla="*/ 22577 w 1557866"/>
                <a:gd name="connsiteY0" fmla="*/ 266127 h 2520858"/>
                <a:gd name="connsiteX1" fmla="*/ 1551869 w 1557866"/>
                <a:gd name="connsiteY1" fmla="*/ 267274 h 2520858"/>
                <a:gd name="connsiteX2" fmla="*/ 1557866 w 1557866"/>
                <a:gd name="connsiteY2" fmla="*/ 2252971 h 2520858"/>
                <a:gd name="connsiteX3" fmla="*/ 0 w 1557866"/>
                <a:gd name="connsiteY3" fmla="*/ 2241682 h 2520858"/>
                <a:gd name="connsiteX4" fmla="*/ 22577 w 1557866"/>
                <a:gd name="connsiteY4" fmla="*/ 266127 h 2520858"/>
                <a:gd name="connsiteX0" fmla="*/ 0 w 1575770"/>
                <a:gd name="connsiteY0" fmla="*/ 269732 h 2517319"/>
                <a:gd name="connsiteX1" fmla="*/ 1569773 w 1575770"/>
                <a:gd name="connsiteY1" fmla="*/ 263735 h 2517319"/>
                <a:gd name="connsiteX2" fmla="*/ 1575770 w 1575770"/>
                <a:gd name="connsiteY2" fmla="*/ 2249432 h 2517319"/>
                <a:gd name="connsiteX3" fmla="*/ 17904 w 1575770"/>
                <a:gd name="connsiteY3" fmla="*/ 2238143 h 2517319"/>
                <a:gd name="connsiteX4" fmla="*/ 0 w 1575770"/>
                <a:gd name="connsiteY4" fmla="*/ 269732 h 2517319"/>
                <a:gd name="connsiteX0" fmla="*/ 0 w 1575770"/>
                <a:gd name="connsiteY0" fmla="*/ 269732 h 2509249"/>
                <a:gd name="connsiteX1" fmla="*/ 1569773 w 1575770"/>
                <a:gd name="connsiteY1" fmla="*/ 263735 h 2509249"/>
                <a:gd name="connsiteX2" fmla="*/ 1575770 w 1575770"/>
                <a:gd name="connsiteY2" fmla="*/ 2249432 h 2509249"/>
                <a:gd name="connsiteX3" fmla="*/ 1235 w 1575770"/>
                <a:gd name="connsiteY3" fmla="*/ 2223856 h 2509249"/>
                <a:gd name="connsiteX4" fmla="*/ 0 w 1575770"/>
                <a:gd name="connsiteY4" fmla="*/ 269732 h 2509249"/>
                <a:gd name="connsiteX0" fmla="*/ 0 w 1575770"/>
                <a:gd name="connsiteY0" fmla="*/ 269732 h 2502015"/>
                <a:gd name="connsiteX1" fmla="*/ 1569773 w 1575770"/>
                <a:gd name="connsiteY1" fmla="*/ 263735 h 2502015"/>
                <a:gd name="connsiteX2" fmla="*/ 1575770 w 1575770"/>
                <a:gd name="connsiteY2" fmla="*/ 2232763 h 2502015"/>
                <a:gd name="connsiteX3" fmla="*/ 1235 w 1575770"/>
                <a:gd name="connsiteY3" fmla="*/ 2223856 h 2502015"/>
                <a:gd name="connsiteX4" fmla="*/ 0 w 1575770"/>
                <a:gd name="connsiteY4" fmla="*/ 269732 h 2502015"/>
                <a:gd name="connsiteX0" fmla="*/ 0 w 1575770"/>
                <a:gd name="connsiteY0" fmla="*/ 269732 h 2505216"/>
                <a:gd name="connsiteX1" fmla="*/ 1569773 w 1575770"/>
                <a:gd name="connsiteY1" fmla="*/ 263735 h 2505216"/>
                <a:gd name="connsiteX2" fmla="*/ 1575770 w 1575770"/>
                <a:gd name="connsiteY2" fmla="*/ 2232763 h 2505216"/>
                <a:gd name="connsiteX3" fmla="*/ 1235 w 1575770"/>
                <a:gd name="connsiteY3" fmla="*/ 2223856 h 2505216"/>
                <a:gd name="connsiteX4" fmla="*/ 0 w 1575770"/>
                <a:gd name="connsiteY4" fmla="*/ 269732 h 2505216"/>
                <a:gd name="connsiteX0" fmla="*/ 0 w 1575770"/>
                <a:gd name="connsiteY0" fmla="*/ 269732 h 2505216"/>
                <a:gd name="connsiteX1" fmla="*/ 1569773 w 1575770"/>
                <a:gd name="connsiteY1" fmla="*/ 263735 h 2505216"/>
                <a:gd name="connsiteX2" fmla="*/ 1575770 w 1575770"/>
                <a:gd name="connsiteY2" fmla="*/ 2232763 h 2505216"/>
                <a:gd name="connsiteX3" fmla="*/ 1235 w 1575770"/>
                <a:gd name="connsiteY3" fmla="*/ 2223856 h 2505216"/>
                <a:gd name="connsiteX4" fmla="*/ 0 w 1575770"/>
                <a:gd name="connsiteY4" fmla="*/ 269732 h 2505216"/>
                <a:gd name="connsiteX0" fmla="*/ 0 w 1575770"/>
                <a:gd name="connsiteY0" fmla="*/ 269732 h 2505216"/>
                <a:gd name="connsiteX1" fmla="*/ 1569773 w 1575770"/>
                <a:gd name="connsiteY1" fmla="*/ 263735 h 2505216"/>
                <a:gd name="connsiteX2" fmla="*/ 1575770 w 1575770"/>
                <a:gd name="connsiteY2" fmla="*/ 2232763 h 2505216"/>
                <a:gd name="connsiteX3" fmla="*/ 1235 w 1575770"/>
                <a:gd name="connsiteY3" fmla="*/ 2223856 h 2505216"/>
                <a:gd name="connsiteX4" fmla="*/ 0 w 1575770"/>
                <a:gd name="connsiteY4" fmla="*/ 269732 h 2505216"/>
                <a:gd name="connsiteX0" fmla="*/ 0 w 1575770"/>
                <a:gd name="connsiteY0" fmla="*/ 269732 h 2505216"/>
                <a:gd name="connsiteX1" fmla="*/ 1569773 w 1575770"/>
                <a:gd name="connsiteY1" fmla="*/ 263735 h 2505216"/>
                <a:gd name="connsiteX2" fmla="*/ 1575770 w 1575770"/>
                <a:gd name="connsiteY2" fmla="*/ 2232763 h 2505216"/>
                <a:gd name="connsiteX3" fmla="*/ 1235 w 1575770"/>
                <a:gd name="connsiteY3" fmla="*/ 2223856 h 2505216"/>
                <a:gd name="connsiteX4" fmla="*/ 0 w 1575770"/>
                <a:gd name="connsiteY4" fmla="*/ 269732 h 2505216"/>
                <a:gd name="connsiteX0" fmla="*/ 0 w 1575770"/>
                <a:gd name="connsiteY0" fmla="*/ 269732 h 2505216"/>
                <a:gd name="connsiteX1" fmla="*/ 1569773 w 1575770"/>
                <a:gd name="connsiteY1" fmla="*/ 263735 h 2505216"/>
                <a:gd name="connsiteX2" fmla="*/ 1575770 w 1575770"/>
                <a:gd name="connsiteY2" fmla="*/ 2232763 h 2505216"/>
                <a:gd name="connsiteX3" fmla="*/ 1235 w 1575770"/>
                <a:gd name="connsiteY3" fmla="*/ 2223856 h 2505216"/>
                <a:gd name="connsiteX4" fmla="*/ 0 w 1575770"/>
                <a:gd name="connsiteY4" fmla="*/ 269732 h 2505216"/>
                <a:gd name="connsiteX0" fmla="*/ 0 w 1575770"/>
                <a:gd name="connsiteY0" fmla="*/ 269732 h 2505216"/>
                <a:gd name="connsiteX1" fmla="*/ 1569773 w 1575770"/>
                <a:gd name="connsiteY1" fmla="*/ 263735 h 2505216"/>
                <a:gd name="connsiteX2" fmla="*/ 1575770 w 1575770"/>
                <a:gd name="connsiteY2" fmla="*/ 2232763 h 2505216"/>
                <a:gd name="connsiteX3" fmla="*/ 1235 w 1575770"/>
                <a:gd name="connsiteY3" fmla="*/ 2223856 h 2505216"/>
                <a:gd name="connsiteX4" fmla="*/ 0 w 1575770"/>
                <a:gd name="connsiteY4" fmla="*/ 269732 h 2505216"/>
                <a:gd name="connsiteX0" fmla="*/ 0 w 1575770"/>
                <a:gd name="connsiteY0" fmla="*/ 269732 h 2505216"/>
                <a:gd name="connsiteX1" fmla="*/ 1569773 w 1575770"/>
                <a:gd name="connsiteY1" fmla="*/ 263735 h 2505216"/>
                <a:gd name="connsiteX2" fmla="*/ 1575770 w 1575770"/>
                <a:gd name="connsiteY2" fmla="*/ 2232763 h 2505216"/>
                <a:gd name="connsiteX3" fmla="*/ 1235 w 1575770"/>
                <a:gd name="connsiteY3" fmla="*/ 2223856 h 2505216"/>
                <a:gd name="connsiteX4" fmla="*/ 0 w 1575770"/>
                <a:gd name="connsiteY4" fmla="*/ 269732 h 2505216"/>
                <a:gd name="connsiteX0" fmla="*/ 0 w 1575770"/>
                <a:gd name="connsiteY0" fmla="*/ 269732 h 2505216"/>
                <a:gd name="connsiteX1" fmla="*/ 1569773 w 1575770"/>
                <a:gd name="connsiteY1" fmla="*/ 263735 h 2505216"/>
                <a:gd name="connsiteX2" fmla="*/ 1575770 w 1575770"/>
                <a:gd name="connsiteY2" fmla="*/ 2232763 h 2505216"/>
                <a:gd name="connsiteX3" fmla="*/ 1235 w 1575770"/>
                <a:gd name="connsiteY3" fmla="*/ 2223856 h 2505216"/>
                <a:gd name="connsiteX4" fmla="*/ 0 w 1575770"/>
                <a:gd name="connsiteY4" fmla="*/ 269732 h 2505216"/>
                <a:gd name="connsiteX0" fmla="*/ 0 w 1575770"/>
                <a:gd name="connsiteY0" fmla="*/ 269732 h 2505216"/>
                <a:gd name="connsiteX1" fmla="*/ 1569773 w 1575770"/>
                <a:gd name="connsiteY1" fmla="*/ 263735 h 2505216"/>
                <a:gd name="connsiteX2" fmla="*/ 1575770 w 1575770"/>
                <a:gd name="connsiteY2" fmla="*/ 2232763 h 2505216"/>
                <a:gd name="connsiteX3" fmla="*/ 1235 w 1575770"/>
                <a:gd name="connsiteY3" fmla="*/ 2223856 h 2505216"/>
                <a:gd name="connsiteX4" fmla="*/ 0 w 1575770"/>
                <a:gd name="connsiteY4" fmla="*/ 269732 h 2505216"/>
                <a:gd name="connsiteX0" fmla="*/ 0 w 1575770"/>
                <a:gd name="connsiteY0" fmla="*/ 269732 h 2505216"/>
                <a:gd name="connsiteX1" fmla="*/ 1569773 w 1575770"/>
                <a:gd name="connsiteY1" fmla="*/ 263735 h 2505216"/>
                <a:gd name="connsiteX2" fmla="*/ 1575770 w 1575770"/>
                <a:gd name="connsiteY2" fmla="*/ 2232763 h 2505216"/>
                <a:gd name="connsiteX3" fmla="*/ 1235 w 1575770"/>
                <a:gd name="connsiteY3" fmla="*/ 2223856 h 2505216"/>
                <a:gd name="connsiteX4" fmla="*/ 0 w 1575770"/>
                <a:gd name="connsiteY4" fmla="*/ 269732 h 2505216"/>
                <a:gd name="connsiteX0" fmla="*/ 8290 w 1584060"/>
                <a:gd name="connsiteY0" fmla="*/ 269732 h 2505216"/>
                <a:gd name="connsiteX1" fmla="*/ 1578063 w 1584060"/>
                <a:gd name="connsiteY1" fmla="*/ 263735 h 2505216"/>
                <a:gd name="connsiteX2" fmla="*/ 1584060 w 1584060"/>
                <a:gd name="connsiteY2" fmla="*/ 2232763 h 2505216"/>
                <a:gd name="connsiteX3" fmla="*/ 0 w 1584060"/>
                <a:gd name="connsiteY3" fmla="*/ 2223856 h 2505216"/>
                <a:gd name="connsiteX4" fmla="*/ 8290 w 1584060"/>
                <a:gd name="connsiteY4" fmla="*/ 269732 h 2505216"/>
                <a:gd name="connsiteX0" fmla="*/ 8290 w 1584060"/>
                <a:gd name="connsiteY0" fmla="*/ 280663 h 2516147"/>
                <a:gd name="connsiteX1" fmla="*/ 1578063 w 1584060"/>
                <a:gd name="connsiteY1" fmla="*/ 274666 h 2516147"/>
                <a:gd name="connsiteX2" fmla="*/ 1584060 w 1584060"/>
                <a:gd name="connsiteY2" fmla="*/ 2243694 h 2516147"/>
                <a:gd name="connsiteX3" fmla="*/ 0 w 1584060"/>
                <a:gd name="connsiteY3" fmla="*/ 2234787 h 2516147"/>
                <a:gd name="connsiteX4" fmla="*/ 8290 w 1584060"/>
                <a:gd name="connsiteY4" fmla="*/ 280663 h 2516147"/>
                <a:gd name="connsiteX0" fmla="*/ 3527 w 1584060"/>
                <a:gd name="connsiteY0" fmla="*/ 279421 h 2517287"/>
                <a:gd name="connsiteX1" fmla="*/ 1578063 w 1584060"/>
                <a:gd name="connsiteY1" fmla="*/ 275806 h 2517287"/>
                <a:gd name="connsiteX2" fmla="*/ 1584060 w 1584060"/>
                <a:gd name="connsiteY2" fmla="*/ 2244834 h 2517287"/>
                <a:gd name="connsiteX3" fmla="*/ 0 w 1584060"/>
                <a:gd name="connsiteY3" fmla="*/ 2235927 h 2517287"/>
                <a:gd name="connsiteX4" fmla="*/ 3527 w 1584060"/>
                <a:gd name="connsiteY4" fmla="*/ 279421 h 2517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60" h="2517287">
                  <a:moveTo>
                    <a:pt x="3527" y="279421"/>
                  </a:moveTo>
                  <a:cubicBezTo>
                    <a:pt x="432505" y="-74298"/>
                    <a:pt x="1119275" y="-110251"/>
                    <a:pt x="1578063" y="275806"/>
                  </a:cubicBezTo>
                  <a:cubicBezTo>
                    <a:pt x="931921" y="789186"/>
                    <a:pt x="964083" y="1749358"/>
                    <a:pt x="1584060" y="2244834"/>
                  </a:cubicBezTo>
                  <a:cubicBezTo>
                    <a:pt x="1202619" y="2532819"/>
                    <a:pt x="564445" y="2679957"/>
                    <a:pt x="0" y="2235927"/>
                  </a:cubicBezTo>
                  <a:cubicBezTo>
                    <a:pt x="478660" y="1869156"/>
                    <a:pt x="753062" y="931942"/>
                    <a:pt x="3527" y="279421"/>
                  </a:cubicBezTo>
                  <a:close/>
                </a:path>
              </a:pathLst>
            </a:custGeom>
            <a:solidFill>
              <a:srgbClr val="E46C0A">
                <a:alpha val="60000"/>
              </a:srgb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7" name="Oval 236"/>
            <p:cNvSpPr>
              <a:spLocks noChangeAspect="1"/>
            </p:cNvSpPr>
            <p:nvPr/>
          </p:nvSpPr>
          <p:spPr>
            <a:xfrm rot="5400000" flipH="1" flipV="1">
              <a:off x="7770172" y="2361109"/>
              <a:ext cx="216319" cy="216320"/>
            </a:xfrm>
            <a:prstGeom prst="ellipse">
              <a:avLst/>
            </a:prstGeom>
            <a:solidFill>
              <a:schemeClr val="bg2">
                <a:lumMod val="75000"/>
              </a:schemeClr>
            </a:solidFill>
            <a:ln w="317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Arc 231"/>
            <p:cNvSpPr/>
            <p:nvPr/>
          </p:nvSpPr>
          <p:spPr>
            <a:xfrm rot="16200000">
              <a:off x="6889354" y="1485198"/>
              <a:ext cx="1972432" cy="1972432"/>
            </a:xfrm>
            <a:prstGeom prst="arc">
              <a:avLst>
                <a:gd name="adj1" fmla="val 19852384"/>
                <a:gd name="adj2" fmla="val 1635870"/>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3" name="Arc 232"/>
            <p:cNvSpPr/>
            <p:nvPr/>
          </p:nvSpPr>
          <p:spPr>
            <a:xfrm rot="16200000">
              <a:off x="6890561" y="1487141"/>
              <a:ext cx="1972432" cy="1972432"/>
            </a:xfrm>
            <a:prstGeom prst="arc">
              <a:avLst>
                <a:gd name="adj1" fmla="val 1950298"/>
                <a:gd name="adj2" fmla="val 8853764"/>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Arc 233"/>
            <p:cNvSpPr/>
            <p:nvPr/>
          </p:nvSpPr>
          <p:spPr>
            <a:xfrm rot="16200000">
              <a:off x="6889362" y="1486412"/>
              <a:ext cx="1972432" cy="1972432"/>
            </a:xfrm>
            <a:prstGeom prst="arc">
              <a:avLst>
                <a:gd name="adj1" fmla="val 9266054"/>
                <a:gd name="adj2" fmla="val 12571990"/>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3" name="Arc 222"/>
            <p:cNvSpPr/>
            <p:nvPr/>
          </p:nvSpPr>
          <p:spPr>
            <a:xfrm rot="16200000">
              <a:off x="6794886" y="1413906"/>
              <a:ext cx="2132671" cy="2132671"/>
            </a:xfrm>
            <a:prstGeom prst="arc">
              <a:avLst>
                <a:gd name="adj1" fmla="val 21520527"/>
                <a:gd name="adj2" fmla="val 1850899"/>
              </a:avLst>
            </a:prstGeom>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4" name="Freeform 223"/>
            <p:cNvSpPr/>
            <p:nvPr/>
          </p:nvSpPr>
          <p:spPr>
            <a:xfrm rot="12600000">
              <a:off x="7407532" y="2952246"/>
              <a:ext cx="318349"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5" name="Freeform 224"/>
            <p:cNvSpPr/>
            <p:nvPr/>
          </p:nvSpPr>
          <p:spPr>
            <a:xfrm rot="12600000">
              <a:off x="7453583" y="2874252"/>
              <a:ext cx="318349"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Freeform 225"/>
            <p:cNvSpPr/>
            <p:nvPr/>
          </p:nvSpPr>
          <p:spPr>
            <a:xfrm rot="12600000" flipH="1" flipV="1">
              <a:off x="7765328" y="2005881"/>
              <a:ext cx="276319" cy="960138"/>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 name="connsiteX0" fmla="*/ 189725 w 581657"/>
                <a:gd name="connsiteY0" fmla="*/ 0 h 819149"/>
                <a:gd name="connsiteX1" fmla="*/ 389750 w 581657"/>
                <a:gd name="connsiteY1" fmla="*/ 819149 h 819149"/>
                <a:gd name="connsiteX0" fmla="*/ 2146 w 474975"/>
                <a:gd name="connsiteY0" fmla="*/ 0 h 903205"/>
                <a:gd name="connsiteX1" fmla="*/ 202171 w 474975"/>
                <a:gd name="connsiteY1" fmla="*/ 819149 h 903205"/>
                <a:gd name="connsiteX0" fmla="*/ 2096 w 494452"/>
                <a:gd name="connsiteY0" fmla="*/ 0 h 900962"/>
                <a:gd name="connsiteX1" fmla="*/ 225934 w 494452"/>
                <a:gd name="connsiteY1" fmla="*/ 814387 h 900962"/>
                <a:gd name="connsiteX0" fmla="*/ 32 w 500087"/>
                <a:gd name="connsiteY0" fmla="*/ 0 h 814387"/>
                <a:gd name="connsiteX1" fmla="*/ 223870 w 500087"/>
                <a:gd name="connsiteY1" fmla="*/ 814387 h 814387"/>
                <a:gd name="connsiteX0" fmla="*/ 30 w 507845"/>
                <a:gd name="connsiteY0" fmla="*/ 0 h 828675"/>
                <a:gd name="connsiteX1" fmla="*/ 233393 w 507845"/>
                <a:gd name="connsiteY1" fmla="*/ 828675 h 828675"/>
                <a:gd name="connsiteX0" fmla="*/ 42 w 393621"/>
                <a:gd name="connsiteY0" fmla="*/ 0 h 828675"/>
                <a:gd name="connsiteX1" fmla="*/ 233405 w 393621"/>
                <a:gd name="connsiteY1" fmla="*/ 828675 h 828675"/>
                <a:gd name="connsiteX0" fmla="*/ 42 w 407174"/>
                <a:gd name="connsiteY0" fmla="*/ 0 h 826294"/>
                <a:gd name="connsiteX1" fmla="*/ 249398 w 407174"/>
                <a:gd name="connsiteY1" fmla="*/ 826294 h 826294"/>
                <a:gd name="connsiteX0" fmla="*/ 46 w 345137"/>
                <a:gd name="connsiteY0" fmla="*/ 0 h 826294"/>
                <a:gd name="connsiteX1" fmla="*/ 175409 w 345137"/>
                <a:gd name="connsiteY1" fmla="*/ 826294 h 826294"/>
                <a:gd name="connsiteX0" fmla="*/ 39 w 404557"/>
                <a:gd name="connsiteY0" fmla="*/ 0 h 826294"/>
                <a:gd name="connsiteX1" fmla="*/ 175402 w 404557"/>
                <a:gd name="connsiteY1" fmla="*/ 826294 h 826294"/>
                <a:gd name="connsiteX0" fmla="*/ 37 w 418356"/>
                <a:gd name="connsiteY0" fmla="*/ 0 h 826294"/>
                <a:gd name="connsiteX1" fmla="*/ 175400 w 418356"/>
                <a:gd name="connsiteY1" fmla="*/ 826294 h 826294"/>
                <a:gd name="connsiteX0" fmla="*/ 582595 w 582595"/>
                <a:gd name="connsiteY0" fmla="*/ 0 h 802379"/>
                <a:gd name="connsiteX1" fmla="*/ 0 w 582595"/>
                <a:gd name="connsiteY1" fmla="*/ 802379 h 802379"/>
                <a:gd name="connsiteX0" fmla="*/ 582595 w 582595"/>
                <a:gd name="connsiteY0" fmla="*/ 0 h 802379"/>
                <a:gd name="connsiteX1" fmla="*/ 0 w 582595"/>
                <a:gd name="connsiteY1" fmla="*/ 802379 h 802379"/>
                <a:gd name="connsiteX0" fmla="*/ 676225 w 676225"/>
                <a:gd name="connsiteY0" fmla="*/ 0 h 808358"/>
                <a:gd name="connsiteX1" fmla="*/ 0 w 676225"/>
                <a:gd name="connsiteY1" fmla="*/ 808358 h 808358"/>
                <a:gd name="connsiteX0" fmla="*/ 716352 w 716352"/>
                <a:gd name="connsiteY0" fmla="*/ 0 h 820315"/>
                <a:gd name="connsiteX1" fmla="*/ 0 w 716352"/>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202"/>
                <a:gd name="connsiteY0" fmla="*/ 0 h 820315"/>
                <a:gd name="connsiteX1" fmla="*/ 0 w 734202"/>
                <a:gd name="connsiteY1" fmla="*/ 820315 h 820315"/>
                <a:gd name="connsiteX0" fmla="*/ 734186 w 734186"/>
                <a:gd name="connsiteY0" fmla="*/ 0 h 820315"/>
                <a:gd name="connsiteX1" fmla="*/ 0 w 734186"/>
                <a:gd name="connsiteY1" fmla="*/ 820315 h 820315"/>
                <a:gd name="connsiteX0" fmla="*/ 545477 w 545477"/>
                <a:gd name="connsiteY0" fmla="*/ 0 h 1716932"/>
                <a:gd name="connsiteX1" fmla="*/ 0 w 545477"/>
                <a:gd name="connsiteY1" fmla="*/ 1716932 h 1716932"/>
                <a:gd name="connsiteX0" fmla="*/ 545477 w 545477"/>
                <a:gd name="connsiteY0" fmla="*/ 0 h 1716932"/>
                <a:gd name="connsiteX1" fmla="*/ 0 w 545477"/>
                <a:gd name="connsiteY1" fmla="*/ 1716932 h 1716932"/>
                <a:gd name="connsiteX0" fmla="*/ 545477 w 627005"/>
                <a:gd name="connsiteY0" fmla="*/ 0 h 1716932"/>
                <a:gd name="connsiteX1" fmla="*/ 0 w 627005"/>
                <a:gd name="connsiteY1" fmla="*/ 1716932 h 1716932"/>
                <a:gd name="connsiteX0" fmla="*/ 545477 w 714407"/>
                <a:gd name="connsiteY0" fmla="*/ 0 h 1716932"/>
                <a:gd name="connsiteX1" fmla="*/ 0 w 714407"/>
                <a:gd name="connsiteY1" fmla="*/ 1716932 h 1716932"/>
              </a:gdLst>
              <a:ahLst/>
              <a:cxnLst>
                <a:cxn ang="0">
                  <a:pos x="connsiteX0" y="connsiteY0"/>
                </a:cxn>
                <a:cxn ang="0">
                  <a:pos x="connsiteX1" y="connsiteY1"/>
                </a:cxn>
              </a:cxnLst>
              <a:rect l="l" t="t" r="r" b="b"/>
              <a:pathLst>
                <a:path w="714407" h="1716932">
                  <a:moveTo>
                    <a:pt x="545477" y="0"/>
                  </a:moveTo>
                  <a:cubicBezTo>
                    <a:pt x="-82223" y="86773"/>
                    <a:pt x="1601742" y="1118785"/>
                    <a:pt x="0" y="1716932"/>
                  </a:cubicBezTo>
                </a:path>
              </a:pathLst>
            </a:custGeom>
            <a:noFill/>
            <a:ln w="31750">
              <a:solidFill>
                <a:srgbClr val="C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p>
          </p:txBody>
        </p:sp>
        <p:sp>
          <p:nvSpPr>
            <p:cNvPr id="227" name="Freeform 226"/>
            <p:cNvSpPr/>
            <p:nvPr/>
          </p:nvSpPr>
          <p:spPr>
            <a:xfrm rot="1800000">
              <a:off x="8011212" y="1909402"/>
              <a:ext cx="318349"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Freeform 227"/>
            <p:cNvSpPr/>
            <p:nvPr/>
          </p:nvSpPr>
          <p:spPr>
            <a:xfrm rot="1800000">
              <a:off x="7972381" y="1980177"/>
              <a:ext cx="318349"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9" name="Freeform 228"/>
            <p:cNvSpPr/>
            <p:nvPr/>
          </p:nvSpPr>
          <p:spPr>
            <a:xfrm rot="1800000">
              <a:off x="8292871" y="1561670"/>
              <a:ext cx="150779" cy="398186"/>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 name="connsiteX0" fmla="*/ 189725 w 581657"/>
                <a:gd name="connsiteY0" fmla="*/ 0 h 819149"/>
                <a:gd name="connsiteX1" fmla="*/ 389750 w 581657"/>
                <a:gd name="connsiteY1" fmla="*/ 819149 h 819149"/>
                <a:gd name="connsiteX0" fmla="*/ 2146 w 474975"/>
                <a:gd name="connsiteY0" fmla="*/ 0 h 903205"/>
                <a:gd name="connsiteX1" fmla="*/ 202171 w 474975"/>
                <a:gd name="connsiteY1" fmla="*/ 819149 h 903205"/>
                <a:gd name="connsiteX0" fmla="*/ 2096 w 494452"/>
                <a:gd name="connsiteY0" fmla="*/ 0 h 900962"/>
                <a:gd name="connsiteX1" fmla="*/ 225934 w 494452"/>
                <a:gd name="connsiteY1" fmla="*/ 814387 h 900962"/>
                <a:gd name="connsiteX0" fmla="*/ 32 w 500087"/>
                <a:gd name="connsiteY0" fmla="*/ 0 h 814387"/>
                <a:gd name="connsiteX1" fmla="*/ 223870 w 500087"/>
                <a:gd name="connsiteY1" fmla="*/ 814387 h 814387"/>
                <a:gd name="connsiteX0" fmla="*/ 30 w 507845"/>
                <a:gd name="connsiteY0" fmla="*/ 0 h 828675"/>
                <a:gd name="connsiteX1" fmla="*/ 233393 w 507845"/>
                <a:gd name="connsiteY1" fmla="*/ 828675 h 828675"/>
                <a:gd name="connsiteX0" fmla="*/ 42 w 393621"/>
                <a:gd name="connsiteY0" fmla="*/ 0 h 828675"/>
                <a:gd name="connsiteX1" fmla="*/ 233405 w 393621"/>
                <a:gd name="connsiteY1" fmla="*/ 828675 h 828675"/>
                <a:gd name="connsiteX0" fmla="*/ 42 w 407174"/>
                <a:gd name="connsiteY0" fmla="*/ 0 h 826294"/>
                <a:gd name="connsiteX1" fmla="*/ 249398 w 407174"/>
                <a:gd name="connsiteY1" fmla="*/ 826294 h 826294"/>
                <a:gd name="connsiteX0" fmla="*/ 40 w 417465"/>
                <a:gd name="connsiteY0" fmla="*/ 0 h 1184554"/>
                <a:gd name="connsiteX1" fmla="*/ 261485 w 417465"/>
                <a:gd name="connsiteY1" fmla="*/ 1184554 h 1184554"/>
                <a:gd name="connsiteX0" fmla="*/ 0 w 427426"/>
                <a:gd name="connsiteY0" fmla="*/ 0 h 1184554"/>
                <a:gd name="connsiteX1" fmla="*/ 261445 w 427426"/>
                <a:gd name="connsiteY1" fmla="*/ 1184554 h 1184554"/>
                <a:gd name="connsiteX0" fmla="*/ -1 w 374953"/>
                <a:gd name="connsiteY0" fmla="*/ 0 h 1183197"/>
                <a:gd name="connsiteX1" fmla="*/ 197816 w 374953"/>
                <a:gd name="connsiteY1" fmla="*/ 1183197 h 1183197"/>
                <a:gd name="connsiteX0" fmla="*/ 0 w 391749"/>
                <a:gd name="connsiteY0" fmla="*/ 0 h 1183197"/>
                <a:gd name="connsiteX1" fmla="*/ 197817 w 391749"/>
                <a:gd name="connsiteY1" fmla="*/ 1183197 h 1183197"/>
                <a:gd name="connsiteX0" fmla="*/ 0 w 445100"/>
                <a:gd name="connsiteY0" fmla="*/ 0 h 1167394"/>
                <a:gd name="connsiteX1" fmla="*/ 262869 w 445100"/>
                <a:gd name="connsiteY1" fmla="*/ 1167394 h 1167394"/>
                <a:gd name="connsiteX0" fmla="*/ 0 w 402577"/>
                <a:gd name="connsiteY0" fmla="*/ 0 h 1167394"/>
                <a:gd name="connsiteX1" fmla="*/ 262869 w 402577"/>
                <a:gd name="connsiteY1" fmla="*/ 1167394 h 1167394"/>
              </a:gdLst>
              <a:ahLst/>
              <a:cxnLst>
                <a:cxn ang="0">
                  <a:pos x="connsiteX0" y="connsiteY0"/>
                </a:cxn>
                <a:cxn ang="0">
                  <a:pos x="connsiteX1" y="connsiteY1"/>
                </a:cxn>
              </a:cxnLst>
              <a:rect l="l" t="t" r="r" b="b"/>
              <a:pathLst>
                <a:path w="402577" h="1167394">
                  <a:moveTo>
                    <a:pt x="0" y="0"/>
                  </a:moveTo>
                  <a:cubicBezTo>
                    <a:pt x="65087" y="1423327"/>
                    <a:pt x="669682" y="1059174"/>
                    <a:pt x="262869" y="1167394"/>
                  </a:cubicBezTo>
                </a:path>
              </a:pathLst>
            </a:custGeom>
            <a:noFill/>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Freeform 229"/>
            <p:cNvSpPr/>
            <p:nvPr/>
          </p:nvSpPr>
          <p:spPr>
            <a:xfrm rot="12785015">
              <a:off x="7304855" y="2990027"/>
              <a:ext cx="190922" cy="326972"/>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 name="connsiteX0" fmla="*/ 189725 w 581657"/>
                <a:gd name="connsiteY0" fmla="*/ 0 h 819149"/>
                <a:gd name="connsiteX1" fmla="*/ 389750 w 581657"/>
                <a:gd name="connsiteY1" fmla="*/ 819149 h 819149"/>
                <a:gd name="connsiteX0" fmla="*/ 2146 w 474975"/>
                <a:gd name="connsiteY0" fmla="*/ 0 h 903205"/>
                <a:gd name="connsiteX1" fmla="*/ 202171 w 474975"/>
                <a:gd name="connsiteY1" fmla="*/ 819149 h 903205"/>
                <a:gd name="connsiteX0" fmla="*/ 2096 w 494452"/>
                <a:gd name="connsiteY0" fmla="*/ 0 h 900962"/>
                <a:gd name="connsiteX1" fmla="*/ 225934 w 494452"/>
                <a:gd name="connsiteY1" fmla="*/ 814387 h 900962"/>
                <a:gd name="connsiteX0" fmla="*/ 32 w 500087"/>
                <a:gd name="connsiteY0" fmla="*/ 0 h 814387"/>
                <a:gd name="connsiteX1" fmla="*/ 223870 w 500087"/>
                <a:gd name="connsiteY1" fmla="*/ 814387 h 814387"/>
                <a:gd name="connsiteX0" fmla="*/ 30 w 507845"/>
                <a:gd name="connsiteY0" fmla="*/ 0 h 828675"/>
                <a:gd name="connsiteX1" fmla="*/ 233393 w 507845"/>
                <a:gd name="connsiteY1" fmla="*/ 828675 h 828675"/>
                <a:gd name="connsiteX0" fmla="*/ 42 w 393621"/>
                <a:gd name="connsiteY0" fmla="*/ 0 h 828675"/>
                <a:gd name="connsiteX1" fmla="*/ 233405 w 393621"/>
                <a:gd name="connsiteY1" fmla="*/ 828675 h 828675"/>
                <a:gd name="connsiteX0" fmla="*/ 42 w 407174"/>
                <a:gd name="connsiteY0" fmla="*/ 0 h 826294"/>
                <a:gd name="connsiteX1" fmla="*/ 249398 w 407174"/>
                <a:gd name="connsiteY1" fmla="*/ 826294 h 826294"/>
                <a:gd name="connsiteX0" fmla="*/ 41 w 412971"/>
                <a:gd name="connsiteY0" fmla="*/ 0 h 1198378"/>
                <a:gd name="connsiteX1" fmla="*/ 256212 w 412971"/>
                <a:gd name="connsiteY1" fmla="*/ 1198378 h 1198378"/>
                <a:gd name="connsiteX0" fmla="*/ 0 w 418581"/>
                <a:gd name="connsiteY0" fmla="*/ 0 h 1198378"/>
                <a:gd name="connsiteX1" fmla="*/ 256171 w 418581"/>
                <a:gd name="connsiteY1" fmla="*/ 1198378 h 1198378"/>
                <a:gd name="connsiteX0" fmla="*/ 0 w 418582"/>
                <a:gd name="connsiteY0" fmla="*/ 0 h 1198378"/>
                <a:gd name="connsiteX1" fmla="*/ 256172 w 418582"/>
                <a:gd name="connsiteY1" fmla="*/ 1198378 h 1198378"/>
                <a:gd name="connsiteX0" fmla="*/ 0 w 408070"/>
                <a:gd name="connsiteY0" fmla="*/ 0 h 1198378"/>
                <a:gd name="connsiteX1" fmla="*/ 256172 w 408070"/>
                <a:gd name="connsiteY1" fmla="*/ 1198378 h 1198378"/>
                <a:gd name="connsiteX0" fmla="*/ 0 w 389519"/>
                <a:gd name="connsiteY0" fmla="*/ 0 h 1198378"/>
                <a:gd name="connsiteX1" fmla="*/ 256172 w 389519"/>
                <a:gd name="connsiteY1" fmla="*/ 1198378 h 1198378"/>
                <a:gd name="connsiteX0" fmla="*/ 0 w 394320"/>
                <a:gd name="connsiteY0" fmla="*/ 0 h 1198378"/>
                <a:gd name="connsiteX1" fmla="*/ 256172 w 394320"/>
                <a:gd name="connsiteY1" fmla="*/ 1198378 h 1198378"/>
                <a:gd name="connsiteX0" fmla="*/ 0 w 399908"/>
                <a:gd name="connsiteY0" fmla="*/ 0 h 1198378"/>
                <a:gd name="connsiteX1" fmla="*/ 256172 w 399908"/>
                <a:gd name="connsiteY1" fmla="*/ 1198378 h 1198378"/>
                <a:gd name="connsiteX0" fmla="*/ 0 w 402236"/>
                <a:gd name="connsiteY0" fmla="*/ 0 h 1198378"/>
                <a:gd name="connsiteX1" fmla="*/ 256172 w 402236"/>
                <a:gd name="connsiteY1" fmla="*/ 1198378 h 1198378"/>
                <a:gd name="connsiteX0" fmla="*/ 0 w 392432"/>
                <a:gd name="connsiteY0" fmla="*/ 0 h 1198378"/>
                <a:gd name="connsiteX1" fmla="*/ 256172 w 392432"/>
                <a:gd name="connsiteY1" fmla="*/ 1198378 h 1198378"/>
                <a:gd name="connsiteX0" fmla="*/ 0 w 421779"/>
                <a:gd name="connsiteY0" fmla="*/ 0 h 1118788"/>
                <a:gd name="connsiteX1" fmla="*/ 290896 w 421779"/>
                <a:gd name="connsiteY1" fmla="*/ 1118788 h 1118788"/>
                <a:gd name="connsiteX0" fmla="*/ 0 w 390547"/>
                <a:gd name="connsiteY0" fmla="*/ 0 h 1118788"/>
                <a:gd name="connsiteX1" fmla="*/ 290896 w 390547"/>
                <a:gd name="connsiteY1" fmla="*/ 1118788 h 1118788"/>
                <a:gd name="connsiteX0" fmla="*/ 0 w 392903"/>
                <a:gd name="connsiteY0" fmla="*/ 0 h 1118788"/>
                <a:gd name="connsiteX1" fmla="*/ 290896 w 392903"/>
                <a:gd name="connsiteY1" fmla="*/ 1118788 h 1118788"/>
                <a:gd name="connsiteX0" fmla="*/ 0 w 479368"/>
                <a:gd name="connsiteY0" fmla="*/ 0 h 1118788"/>
                <a:gd name="connsiteX1" fmla="*/ 290896 w 479368"/>
                <a:gd name="connsiteY1" fmla="*/ 1118788 h 1118788"/>
                <a:gd name="connsiteX0" fmla="*/ 0 w 479270"/>
                <a:gd name="connsiteY0" fmla="*/ 0 h 1118788"/>
                <a:gd name="connsiteX1" fmla="*/ 290896 w 479270"/>
                <a:gd name="connsiteY1" fmla="*/ 1118788 h 1118788"/>
                <a:gd name="connsiteX0" fmla="*/ 0 w 422312"/>
                <a:gd name="connsiteY0" fmla="*/ 0 h 1118788"/>
                <a:gd name="connsiteX1" fmla="*/ 290896 w 422312"/>
                <a:gd name="connsiteY1" fmla="*/ 1118788 h 1118788"/>
                <a:gd name="connsiteX0" fmla="*/ 0 w 417795"/>
                <a:gd name="connsiteY0" fmla="*/ 0 h 1118788"/>
                <a:gd name="connsiteX1" fmla="*/ 290896 w 417795"/>
                <a:gd name="connsiteY1" fmla="*/ 1118788 h 1118788"/>
              </a:gdLst>
              <a:ahLst/>
              <a:cxnLst>
                <a:cxn ang="0">
                  <a:pos x="connsiteX0" y="connsiteY0"/>
                </a:cxn>
                <a:cxn ang="0">
                  <a:pos x="connsiteX1" y="connsiteY1"/>
                </a:cxn>
              </a:cxnLst>
              <a:rect l="l" t="t" r="r" b="b"/>
              <a:pathLst>
                <a:path w="417795" h="1118788">
                  <a:moveTo>
                    <a:pt x="0" y="0"/>
                  </a:moveTo>
                  <a:cubicBezTo>
                    <a:pt x="55454" y="1076279"/>
                    <a:pt x="679944" y="886752"/>
                    <a:pt x="290896" y="1118788"/>
                  </a:cubicBezTo>
                </a:path>
              </a:pathLst>
            </a:custGeom>
            <a:noFill/>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31" name="Straight Connector 230"/>
            <p:cNvCxnSpPr/>
            <p:nvPr/>
          </p:nvCxnSpPr>
          <p:spPr>
            <a:xfrm rot="16200000" flipV="1">
              <a:off x="7187726" y="763570"/>
              <a:ext cx="0" cy="1300672"/>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a:off x="5932784" y="1417307"/>
              <a:ext cx="609273" cy="40177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214" name="Freeform 213"/>
            <p:cNvSpPr/>
            <p:nvPr/>
          </p:nvSpPr>
          <p:spPr>
            <a:xfrm rot="19800000">
              <a:off x="7410447" y="1901455"/>
              <a:ext cx="318349"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5" name="Freeform 214"/>
            <p:cNvSpPr/>
            <p:nvPr/>
          </p:nvSpPr>
          <p:spPr>
            <a:xfrm rot="19800000">
              <a:off x="7454967" y="1980332"/>
              <a:ext cx="318349"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6" name="Freeform 215"/>
            <p:cNvSpPr/>
            <p:nvPr/>
          </p:nvSpPr>
          <p:spPr>
            <a:xfrm rot="9000000">
              <a:off x="8012291" y="2955771"/>
              <a:ext cx="318348"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7" name="Freeform 216"/>
            <p:cNvSpPr/>
            <p:nvPr/>
          </p:nvSpPr>
          <p:spPr>
            <a:xfrm rot="9000000">
              <a:off x="7972485" y="2881609"/>
              <a:ext cx="318349"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8" name="Freeform 217"/>
            <p:cNvSpPr/>
            <p:nvPr/>
          </p:nvSpPr>
          <p:spPr>
            <a:xfrm rot="9000000">
              <a:off x="8149156" y="3053958"/>
              <a:ext cx="161057" cy="408754"/>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 name="connsiteX0" fmla="*/ 189725 w 581657"/>
                <a:gd name="connsiteY0" fmla="*/ 0 h 819149"/>
                <a:gd name="connsiteX1" fmla="*/ 389750 w 581657"/>
                <a:gd name="connsiteY1" fmla="*/ 819149 h 819149"/>
                <a:gd name="connsiteX0" fmla="*/ 2146 w 474975"/>
                <a:gd name="connsiteY0" fmla="*/ 0 h 903205"/>
                <a:gd name="connsiteX1" fmla="*/ 202171 w 474975"/>
                <a:gd name="connsiteY1" fmla="*/ 819149 h 903205"/>
                <a:gd name="connsiteX0" fmla="*/ 2096 w 494452"/>
                <a:gd name="connsiteY0" fmla="*/ 0 h 900962"/>
                <a:gd name="connsiteX1" fmla="*/ 225934 w 494452"/>
                <a:gd name="connsiteY1" fmla="*/ 814387 h 900962"/>
                <a:gd name="connsiteX0" fmla="*/ 32 w 500087"/>
                <a:gd name="connsiteY0" fmla="*/ 0 h 814387"/>
                <a:gd name="connsiteX1" fmla="*/ 223870 w 500087"/>
                <a:gd name="connsiteY1" fmla="*/ 814387 h 814387"/>
                <a:gd name="connsiteX0" fmla="*/ 30 w 507845"/>
                <a:gd name="connsiteY0" fmla="*/ 0 h 828675"/>
                <a:gd name="connsiteX1" fmla="*/ 233393 w 507845"/>
                <a:gd name="connsiteY1" fmla="*/ 828675 h 828675"/>
                <a:gd name="connsiteX0" fmla="*/ 42 w 393621"/>
                <a:gd name="connsiteY0" fmla="*/ 0 h 828675"/>
                <a:gd name="connsiteX1" fmla="*/ 233405 w 393621"/>
                <a:gd name="connsiteY1" fmla="*/ 828675 h 828675"/>
                <a:gd name="connsiteX0" fmla="*/ 42 w 407174"/>
                <a:gd name="connsiteY0" fmla="*/ 0 h 826294"/>
                <a:gd name="connsiteX1" fmla="*/ 249398 w 407174"/>
                <a:gd name="connsiteY1" fmla="*/ 826294 h 826294"/>
                <a:gd name="connsiteX0" fmla="*/ 41 w 412971"/>
                <a:gd name="connsiteY0" fmla="*/ 0 h 1198378"/>
                <a:gd name="connsiteX1" fmla="*/ 256212 w 412971"/>
                <a:gd name="connsiteY1" fmla="*/ 1198378 h 1198378"/>
                <a:gd name="connsiteX0" fmla="*/ 0 w 418581"/>
                <a:gd name="connsiteY0" fmla="*/ 0 h 1198378"/>
                <a:gd name="connsiteX1" fmla="*/ 256171 w 418581"/>
                <a:gd name="connsiteY1" fmla="*/ 1198378 h 1198378"/>
                <a:gd name="connsiteX0" fmla="*/ 0 w 418582"/>
                <a:gd name="connsiteY0" fmla="*/ 0 h 1198378"/>
                <a:gd name="connsiteX1" fmla="*/ 256172 w 418582"/>
                <a:gd name="connsiteY1" fmla="*/ 1198378 h 1198378"/>
              </a:gdLst>
              <a:ahLst/>
              <a:cxnLst>
                <a:cxn ang="0">
                  <a:pos x="connsiteX0" y="connsiteY0"/>
                </a:cxn>
                <a:cxn ang="0">
                  <a:pos x="connsiteX1" y="connsiteY1"/>
                </a:cxn>
              </a:cxnLst>
              <a:rect l="l" t="t" r="r" b="b"/>
              <a:pathLst>
                <a:path w="418582" h="1198378">
                  <a:moveTo>
                    <a:pt x="0" y="0"/>
                  </a:moveTo>
                  <a:cubicBezTo>
                    <a:pt x="34564" y="1425678"/>
                    <a:pt x="724485" y="1119004"/>
                    <a:pt x="256172" y="1198378"/>
                  </a:cubicBezTo>
                </a:path>
              </a:pathLst>
            </a:custGeom>
            <a:noFill/>
            <a:ln w="317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9" name="Freeform 218"/>
            <p:cNvSpPr/>
            <p:nvPr/>
          </p:nvSpPr>
          <p:spPr>
            <a:xfrm rot="19991101">
              <a:off x="7784773" y="1965942"/>
              <a:ext cx="248153" cy="973958"/>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 name="connsiteX0" fmla="*/ 189725 w 581657"/>
                <a:gd name="connsiteY0" fmla="*/ 0 h 819149"/>
                <a:gd name="connsiteX1" fmla="*/ 389750 w 581657"/>
                <a:gd name="connsiteY1" fmla="*/ 819149 h 819149"/>
                <a:gd name="connsiteX0" fmla="*/ 2146 w 474975"/>
                <a:gd name="connsiteY0" fmla="*/ 0 h 903205"/>
                <a:gd name="connsiteX1" fmla="*/ 202171 w 474975"/>
                <a:gd name="connsiteY1" fmla="*/ 819149 h 903205"/>
                <a:gd name="connsiteX0" fmla="*/ 2096 w 494452"/>
                <a:gd name="connsiteY0" fmla="*/ 0 h 900962"/>
                <a:gd name="connsiteX1" fmla="*/ 225934 w 494452"/>
                <a:gd name="connsiteY1" fmla="*/ 814387 h 900962"/>
                <a:gd name="connsiteX0" fmla="*/ 32 w 500087"/>
                <a:gd name="connsiteY0" fmla="*/ 0 h 814387"/>
                <a:gd name="connsiteX1" fmla="*/ 223870 w 500087"/>
                <a:gd name="connsiteY1" fmla="*/ 814387 h 814387"/>
                <a:gd name="connsiteX0" fmla="*/ 30 w 507845"/>
                <a:gd name="connsiteY0" fmla="*/ 0 h 828675"/>
                <a:gd name="connsiteX1" fmla="*/ 233393 w 507845"/>
                <a:gd name="connsiteY1" fmla="*/ 828675 h 828675"/>
                <a:gd name="connsiteX0" fmla="*/ 42 w 393621"/>
                <a:gd name="connsiteY0" fmla="*/ 0 h 828675"/>
                <a:gd name="connsiteX1" fmla="*/ 233405 w 393621"/>
                <a:gd name="connsiteY1" fmla="*/ 828675 h 828675"/>
                <a:gd name="connsiteX0" fmla="*/ 42 w 407174"/>
                <a:gd name="connsiteY0" fmla="*/ 0 h 826294"/>
                <a:gd name="connsiteX1" fmla="*/ 249398 w 407174"/>
                <a:gd name="connsiteY1" fmla="*/ 826294 h 826294"/>
                <a:gd name="connsiteX0" fmla="*/ 46 w 345137"/>
                <a:gd name="connsiteY0" fmla="*/ 0 h 826294"/>
                <a:gd name="connsiteX1" fmla="*/ 175409 w 345137"/>
                <a:gd name="connsiteY1" fmla="*/ 826294 h 826294"/>
                <a:gd name="connsiteX0" fmla="*/ 39 w 404557"/>
                <a:gd name="connsiteY0" fmla="*/ 0 h 826294"/>
                <a:gd name="connsiteX1" fmla="*/ 175402 w 404557"/>
                <a:gd name="connsiteY1" fmla="*/ 826294 h 826294"/>
                <a:gd name="connsiteX0" fmla="*/ 37 w 418356"/>
                <a:gd name="connsiteY0" fmla="*/ 0 h 826294"/>
                <a:gd name="connsiteX1" fmla="*/ 175400 w 418356"/>
                <a:gd name="connsiteY1" fmla="*/ 826294 h 826294"/>
                <a:gd name="connsiteX0" fmla="*/ 582595 w 582595"/>
                <a:gd name="connsiteY0" fmla="*/ 0 h 802379"/>
                <a:gd name="connsiteX1" fmla="*/ 0 w 582595"/>
                <a:gd name="connsiteY1" fmla="*/ 802379 h 802379"/>
                <a:gd name="connsiteX0" fmla="*/ 582595 w 582595"/>
                <a:gd name="connsiteY0" fmla="*/ 0 h 802379"/>
                <a:gd name="connsiteX1" fmla="*/ 0 w 582595"/>
                <a:gd name="connsiteY1" fmla="*/ 802379 h 802379"/>
                <a:gd name="connsiteX0" fmla="*/ 676225 w 676225"/>
                <a:gd name="connsiteY0" fmla="*/ 0 h 808358"/>
                <a:gd name="connsiteX1" fmla="*/ 0 w 676225"/>
                <a:gd name="connsiteY1" fmla="*/ 808358 h 808358"/>
                <a:gd name="connsiteX0" fmla="*/ 716352 w 716352"/>
                <a:gd name="connsiteY0" fmla="*/ 0 h 820315"/>
                <a:gd name="connsiteX1" fmla="*/ 0 w 716352"/>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202"/>
                <a:gd name="connsiteY0" fmla="*/ 0 h 820315"/>
                <a:gd name="connsiteX1" fmla="*/ 0 w 734202"/>
                <a:gd name="connsiteY1" fmla="*/ 820315 h 820315"/>
                <a:gd name="connsiteX0" fmla="*/ 734186 w 734186"/>
                <a:gd name="connsiteY0" fmla="*/ 0 h 820315"/>
                <a:gd name="connsiteX1" fmla="*/ 0 w 734186"/>
                <a:gd name="connsiteY1" fmla="*/ 820315 h 820315"/>
                <a:gd name="connsiteX0" fmla="*/ 545477 w 545477"/>
                <a:gd name="connsiteY0" fmla="*/ 0 h 1716932"/>
                <a:gd name="connsiteX1" fmla="*/ 0 w 545477"/>
                <a:gd name="connsiteY1" fmla="*/ 1716932 h 1716932"/>
                <a:gd name="connsiteX0" fmla="*/ 545477 w 545477"/>
                <a:gd name="connsiteY0" fmla="*/ 0 h 1716932"/>
                <a:gd name="connsiteX1" fmla="*/ 0 w 545477"/>
                <a:gd name="connsiteY1" fmla="*/ 1716932 h 1716932"/>
                <a:gd name="connsiteX0" fmla="*/ 545477 w 627005"/>
                <a:gd name="connsiteY0" fmla="*/ 0 h 1716932"/>
                <a:gd name="connsiteX1" fmla="*/ 0 w 627005"/>
                <a:gd name="connsiteY1" fmla="*/ 1716932 h 1716932"/>
                <a:gd name="connsiteX0" fmla="*/ 545477 w 627005"/>
                <a:gd name="connsiteY0" fmla="*/ 0 h 1681265"/>
                <a:gd name="connsiteX1" fmla="*/ 0 w 627005"/>
                <a:gd name="connsiteY1" fmla="*/ 1681265 h 1681265"/>
                <a:gd name="connsiteX0" fmla="*/ 545477 w 709423"/>
                <a:gd name="connsiteY0" fmla="*/ 0 h 1681265"/>
                <a:gd name="connsiteX1" fmla="*/ 0 w 709423"/>
                <a:gd name="connsiteY1" fmla="*/ 1681265 h 1681265"/>
                <a:gd name="connsiteX0" fmla="*/ 545477 w 594387"/>
                <a:gd name="connsiteY0" fmla="*/ 0 h 1681265"/>
                <a:gd name="connsiteX1" fmla="*/ 0 w 594387"/>
                <a:gd name="connsiteY1" fmla="*/ 1681265 h 1681265"/>
                <a:gd name="connsiteX0" fmla="*/ 494801 w 580588"/>
                <a:gd name="connsiteY0" fmla="*/ 0 h 1690610"/>
                <a:gd name="connsiteX1" fmla="*/ 0 w 580588"/>
                <a:gd name="connsiteY1" fmla="*/ 1690610 h 1690610"/>
                <a:gd name="connsiteX0" fmla="*/ 494801 w 621536"/>
                <a:gd name="connsiteY0" fmla="*/ 0 h 1690610"/>
                <a:gd name="connsiteX1" fmla="*/ 0 w 621536"/>
                <a:gd name="connsiteY1" fmla="*/ 1690610 h 1690610"/>
                <a:gd name="connsiteX0" fmla="*/ 494801 w 624953"/>
                <a:gd name="connsiteY0" fmla="*/ 0 h 1690610"/>
                <a:gd name="connsiteX1" fmla="*/ 0 w 624953"/>
                <a:gd name="connsiteY1" fmla="*/ 1690610 h 1690610"/>
                <a:gd name="connsiteX0" fmla="*/ 494801 w 668362"/>
                <a:gd name="connsiteY0" fmla="*/ 0 h 1690610"/>
                <a:gd name="connsiteX1" fmla="*/ 0 w 668362"/>
                <a:gd name="connsiteY1" fmla="*/ 1690610 h 1690610"/>
                <a:gd name="connsiteX0" fmla="*/ 494801 w 562272"/>
                <a:gd name="connsiteY0" fmla="*/ 0 h 1690610"/>
                <a:gd name="connsiteX1" fmla="*/ 0 w 562272"/>
                <a:gd name="connsiteY1" fmla="*/ 1690610 h 1690610"/>
                <a:gd name="connsiteX0" fmla="*/ 417815 w 546090"/>
                <a:gd name="connsiteY0" fmla="*/ 0 h 1673800"/>
                <a:gd name="connsiteX1" fmla="*/ -1 w 546090"/>
                <a:gd name="connsiteY1" fmla="*/ 1673800 h 1673800"/>
                <a:gd name="connsiteX0" fmla="*/ 417816 w 641587"/>
                <a:gd name="connsiteY0" fmla="*/ 0 h 1673800"/>
                <a:gd name="connsiteX1" fmla="*/ 0 w 641587"/>
                <a:gd name="connsiteY1" fmla="*/ 1673800 h 1673800"/>
              </a:gdLst>
              <a:ahLst/>
              <a:cxnLst>
                <a:cxn ang="0">
                  <a:pos x="connsiteX0" y="connsiteY0"/>
                </a:cxn>
                <a:cxn ang="0">
                  <a:pos x="connsiteX1" y="connsiteY1"/>
                </a:cxn>
              </a:cxnLst>
              <a:rect l="l" t="t" r="r" b="b"/>
              <a:pathLst>
                <a:path w="641587" h="1673800">
                  <a:moveTo>
                    <a:pt x="417816" y="0"/>
                  </a:moveTo>
                  <a:cubicBezTo>
                    <a:pt x="-508626" y="314149"/>
                    <a:pt x="1647032" y="670305"/>
                    <a:pt x="0" y="1673800"/>
                  </a:cubicBezTo>
                </a:path>
              </a:pathLst>
            </a:custGeom>
            <a:noFill/>
            <a:ln w="31750">
              <a:solidFill>
                <a:srgbClr val="008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0" name="Arc 219"/>
            <p:cNvSpPr/>
            <p:nvPr/>
          </p:nvSpPr>
          <p:spPr>
            <a:xfrm rot="16200000" flipH="1">
              <a:off x="6794886" y="1402028"/>
              <a:ext cx="2132671" cy="2132671"/>
            </a:xfrm>
            <a:prstGeom prst="arc">
              <a:avLst>
                <a:gd name="adj1" fmla="val 21520527"/>
                <a:gd name="adj2" fmla="val 1860494"/>
              </a:avLst>
            </a:prstGeom>
            <a:ln w="317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21" name="Straight Connector 220"/>
            <p:cNvCxnSpPr/>
            <p:nvPr/>
          </p:nvCxnSpPr>
          <p:spPr>
            <a:xfrm flipH="1">
              <a:off x="7005762" y="3534699"/>
              <a:ext cx="832301" cy="0"/>
            </a:xfrm>
            <a:prstGeom prst="line">
              <a:avLst/>
            </a:prstGeom>
            <a:ln w="31750">
              <a:solidFill>
                <a:srgbClr val="008000"/>
              </a:solidFill>
            </a:ln>
          </p:spPr>
          <p:style>
            <a:lnRef idx="1">
              <a:schemeClr val="accent1"/>
            </a:lnRef>
            <a:fillRef idx="0">
              <a:schemeClr val="accent1"/>
            </a:fillRef>
            <a:effectRef idx="0">
              <a:schemeClr val="accent1"/>
            </a:effectRef>
            <a:fontRef idx="minor">
              <a:schemeClr val="tx1"/>
            </a:fontRef>
          </p:style>
        </p:cxnSp>
        <p:sp>
          <p:nvSpPr>
            <p:cNvPr id="222" name="Freeform 221"/>
            <p:cNvSpPr/>
            <p:nvPr/>
          </p:nvSpPr>
          <p:spPr>
            <a:xfrm rot="20462636">
              <a:off x="7444010" y="1558097"/>
              <a:ext cx="198296" cy="296508"/>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 name="connsiteX0" fmla="*/ 189725 w 581657"/>
                <a:gd name="connsiteY0" fmla="*/ 0 h 819149"/>
                <a:gd name="connsiteX1" fmla="*/ 389750 w 581657"/>
                <a:gd name="connsiteY1" fmla="*/ 819149 h 819149"/>
                <a:gd name="connsiteX0" fmla="*/ 2146 w 474975"/>
                <a:gd name="connsiteY0" fmla="*/ 0 h 903205"/>
                <a:gd name="connsiteX1" fmla="*/ 202171 w 474975"/>
                <a:gd name="connsiteY1" fmla="*/ 819149 h 903205"/>
                <a:gd name="connsiteX0" fmla="*/ 2096 w 494452"/>
                <a:gd name="connsiteY0" fmla="*/ 0 h 900962"/>
                <a:gd name="connsiteX1" fmla="*/ 225934 w 494452"/>
                <a:gd name="connsiteY1" fmla="*/ 814387 h 900962"/>
                <a:gd name="connsiteX0" fmla="*/ 32 w 500087"/>
                <a:gd name="connsiteY0" fmla="*/ 0 h 814387"/>
                <a:gd name="connsiteX1" fmla="*/ 223870 w 500087"/>
                <a:gd name="connsiteY1" fmla="*/ 814387 h 814387"/>
                <a:gd name="connsiteX0" fmla="*/ 30 w 507845"/>
                <a:gd name="connsiteY0" fmla="*/ 0 h 828675"/>
                <a:gd name="connsiteX1" fmla="*/ 233393 w 507845"/>
                <a:gd name="connsiteY1" fmla="*/ 828675 h 828675"/>
                <a:gd name="connsiteX0" fmla="*/ 42 w 393621"/>
                <a:gd name="connsiteY0" fmla="*/ 0 h 828675"/>
                <a:gd name="connsiteX1" fmla="*/ 233405 w 393621"/>
                <a:gd name="connsiteY1" fmla="*/ 828675 h 828675"/>
                <a:gd name="connsiteX0" fmla="*/ 42 w 407174"/>
                <a:gd name="connsiteY0" fmla="*/ 0 h 826294"/>
                <a:gd name="connsiteX1" fmla="*/ 249398 w 407174"/>
                <a:gd name="connsiteY1" fmla="*/ 826294 h 826294"/>
                <a:gd name="connsiteX0" fmla="*/ 41 w 412971"/>
                <a:gd name="connsiteY0" fmla="*/ 0 h 1198378"/>
                <a:gd name="connsiteX1" fmla="*/ 256212 w 412971"/>
                <a:gd name="connsiteY1" fmla="*/ 1198378 h 1198378"/>
                <a:gd name="connsiteX0" fmla="*/ 0 w 418581"/>
                <a:gd name="connsiteY0" fmla="*/ 0 h 1198378"/>
                <a:gd name="connsiteX1" fmla="*/ 256171 w 418581"/>
                <a:gd name="connsiteY1" fmla="*/ 1198378 h 1198378"/>
                <a:gd name="connsiteX0" fmla="*/ 0 w 418582"/>
                <a:gd name="connsiteY0" fmla="*/ 0 h 1198378"/>
                <a:gd name="connsiteX1" fmla="*/ 256172 w 418582"/>
                <a:gd name="connsiteY1" fmla="*/ 1198378 h 1198378"/>
                <a:gd name="connsiteX0" fmla="*/ 0 w 408070"/>
                <a:gd name="connsiteY0" fmla="*/ 0 h 1198378"/>
                <a:gd name="connsiteX1" fmla="*/ 256172 w 408070"/>
                <a:gd name="connsiteY1" fmla="*/ 1198378 h 1198378"/>
                <a:gd name="connsiteX0" fmla="*/ 0 w 389519"/>
                <a:gd name="connsiteY0" fmla="*/ 0 h 1198378"/>
                <a:gd name="connsiteX1" fmla="*/ 256172 w 389519"/>
                <a:gd name="connsiteY1" fmla="*/ 1198378 h 1198378"/>
                <a:gd name="connsiteX0" fmla="*/ 0 w 394320"/>
                <a:gd name="connsiteY0" fmla="*/ 0 h 1198378"/>
                <a:gd name="connsiteX1" fmla="*/ 256172 w 394320"/>
                <a:gd name="connsiteY1" fmla="*/ 1198378 h 1198378"/>
                <a:gd name="connsiteX0" fmla="*/ 0 w 399908"/>
                <a:gd name="connsiteY0" fmla="*/ 0 h 1198378"/>
                <a:gd name="connsiteX1" fmla="*/ 256172 w 399908"/>
                <a:gd name="connsiteY1" fmla="*/ 1198378 h 1198378"/>
                <a:gd name="connsiteX0" fmla="*/ 0 w 402236"/>
                <a:gd name="connsiteY0" fmla="*/ 0 h 1198378"/>
                <a:gd name="connsiteX1" fmla="*/ 256172 w 402236"/>
                <a:gd name="connsiteY1" fmla="*/ 1198378 h 1198378"/>
                <a:gd name="connsiteX0" fmla="*/ 0 w 392432"/>
                <a:gd name="connsiteY0" fmla="*/ 0 h 1198378"/>
                <a:gd name="connsiteX1" fmla="*/ 256172 w 392432"/>
                <a:gd name="connsiteY1" fmla="*/ 1198378 h 1198378"/>
                <a:gd name="connsiteX0" fmla="*/ 0 w 421779"/>
                <a:gd name="connsiteY0" fmla="*/ 0 h 1118788"/>
                <a:gd name="connsiteX1" fmla="*/ 290896 w 421779"/>
                <a:gd name="connsiteY1" fmla="*/ 1118788 h 1118788"/>
                <a:gd name="connsiteX0" fmla="*/ 0 w 390547"/>
                <a:gd name="connsiteY0" fmla="*/ 0 h 1118788"/>
                <a:gd name="connsiteX1" fmla="*/ 290896 w 390547"/>
                <a:gd name="connsiteY1" fmla="*/ 1118788 h 1118788"/>
                <a:gd name="connsiteX0" fmla="*/ 0 w 392903"/>
                <a:gd name="connsiteY0" fmla="*/ 0 h 1118788"/>
                <a:gd name="connsiteX1" fmla="*/ 290896 w 392903"/>
                <a:gd name="connsiteY1" fmla="*/ 1118788 h 1118788"/>
                <a:gd name="connsiteX0" fmla="*/ 0 w 489771"/>
                <a:gd name="connsiteY0" fmla="*/ 0 h 1118788"/>
                <a:gd name="connsiteX1" fmla="*/ 290896 w 489771"/>
                <a:gd name="connsiteY1" fmla="*/ 1118788 h 1118788"/>
                <a:gd name="connsiteX0" fmla="*/ 0 w 469783"/>
                <a:gd name="connsiteY0" fmla="*/ 0 h 1118788"/>
                <a:gd name="connsiteX1" fmla="*/ 290896 w 469783"/>
                <a:gd name="connsiteY1" fmla="*/ 1118788 h 1118788"/>
                <a:gd name="connsiteX0" fmla="*/ 0 w 423767"/>
                <a:gd name="connsiteY0" fmla="*/ 0 h 1118788"/>
                <a:gd name="connsiteX1" fmla="*/ 290896 w 423767"/>
                <a:gd name="connsiteY1" fmla="*/ 1118788 h 1118788"/>
                <a:gd name="connsiteX0" fmla="*/ 0 w 424394"/>
                <a:gd name="connsiteY0" fmla="*/ 0 h 1118788"/>
                <a:gd name="connsiteX1" fmla="*/ 290896 w 424394"/>
                <a:gd name="connsiteY1" fmla="*/ 1118788 h 1118788"/>
                <a:gd name="connsiteX0" fmla="*/ 0 w 424620"/>
                <a:gd name="connsiteY0" fmla="*/ 0 h 1063252"/>
                <a:gd name="connsiteX1" fmla="*/ 291162 w 424620"/>
                <a:gd name="connsiteY1" fmla="*/ 1063253 h 1063252"/>
                <a:gd name="connsiteX0" fmla="*/ 0 w 421830"/>
                <a:gd name="connsiteY0" fmla="*/ 0 h 1135401"/>
                <a:gd name="connsiteX1" fmla="*/ 287874 w 421830"/>
                <a:gd name="connsiteY1" fmla="*/ 1135401 h 1135401"/>
                <a:gd name="connsiteX0" fmla="*/ 0 w 409741"/>
                <a:gd name="connsiteY0" fmla="*/ 0 h 1051847"/>
                <a:gd name="connsiteX1" fmla="*/ 273576 w 409741"/>
                <a:gd name="connsiteY1" fmla="*/ 1051847 h 1051847"/>
                <a:gd name="connsiteX0" fmla="*/ 0 w 373819"/>
                <a:gd name="connsiteY0" fmla="*/ 0 h 1051847"/>
                <a:gd name="connsiteX1" fmla="*/ 273576 w 373819"/>
                <a:gd name="connsiteY1" fmla="*/ 1051847 h 1051847"/>
                <a:gd name="connsiteX0" fmla="*/ 0 w 391045"/>
                <a:gd name="connsiteY0" fmla="*/ 0 h 1051847"/>
                <a:gd name="connsiteX1" fmla="*/ 273576 w 391045"/>
                <a:gd name="connsiteY1" fmla="*/ 1051847 h 1051847"/>
              </a:gdLst>
              <a:ahLst/>
              <a:cxnLst>
                <a:cxn ang="0">
                  <a:pos x="connsiteX0" y="connsiteY0"/>
                </a:cxn>
                <a:cxn ang="0">
                  <a:pos x="connsiteX1" y="connsiteY1"/>
                </a:cxn>
              </a:cxnLst>
              <a:rect l="l" t="t" r="r" b="b"/>
              <a:pathLst>
                <a:path w="391045" h="1051847">
                  <a:moveTo>
                    <a:pt x="0" y="0"/>
                  </a:moveTo>
                  <a:cubicBezTo>
                    <a:pt x="95306" y="1034792"/>
                    <a:pt x="621393" y="809924"/>
                    <a:pt x="273576" y="1051847"/>
                  </a:cubicBezTo>
                </a:path>
              </a:pathLst>
            </a:custGeom>
            <a:noFill/>
            <a:ln w="317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40" name="Straight Connector 239"/>
            <p:cNvCxnSpPr/>
            <p:nvPr/>
          </p:nvCxnSpPr>
          <p:spPr>
            <a:xfrm flipH="1" flipV="1">
              <a:off x="6322997" y="3119184"/>
              <a:ext cx="692292" cy="420279"/>
            </a:xfrm>
            <a:prstGeom prst="line">
              <a:avLst/>
            </a:prstGeom>
            <a:ln w="31750">
              <a:solidFill>
                <a:srgbClr val="008000"/>
              </a:solidFill>
            </a:ln>
          </p:spPr>
          <p:style>
            <a:lnRef idx="1">
              <a:schemeClr val="accent1"/>
            </a:lnRef>
            <a:fillRef idx="0">
              <a:schemeClr val="accent1"/>
            </a:fillRef>
            <a:effectRef idx="0">
              <a:schemeClr val="accent1"/>
            </a:effectRef>
            <a:fontRef idx="minor">
              <a:schemeClr val="tx1"/>
            </a:fontRef>
          </p:style>
        </p:cxnSp>
        <p:sp>
          <p:nvSpPr>
            <p:cNvPr id="206" name="Freeform 205"/>
            <p:cNvSpPr/>
            <p:nvPr/>
          </p:nvSpPr>
          <p:spPr>
            <a:xfrm rot="16200000">
              <a:off x="7105906" y="2431474"/>
              <a:ext cx="318350"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37609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7" name="Freeform 206"/>
            <p:cNvSpPr/>
            <p:nvPr/>
          </p:nvSpPr>
          <p:spPr>
            <a:xfrm rot="16200000">
              <a:off x="7196476" y="2432357"/>
              <a:ext cx="318350"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37609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8" name="Freeform 207"/>
            <p:cNvSpPr/>
            <p:nvPr/>
          </p:nvSpPr>
          <p:spPr>
            <a:xfrm rot="16200000">
              <a:off x="6995458" y="2247030"/>
              <a:ext cx="150820" cy="283525"/>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 name="connsiteX0" fmla="*/ 189725 w 581657"/>
                <a:gd name="connsiteY0" fmla="*/ 0 h 819149"/>
                <a:gd name="connsiteX1" fmla="*/ 389750 w 581657"/>
                <a:gd name="connsiteY1" fmla="*/ 819149 h 819149"/>
                <a:gd name="connsiteX0" fmla="*/ 2146 w 474975"/>
                <a:gd name="connsiteY0" fmla="*/ 0 h 903205"/>
                <a:gd name="connsiteX1" fmla="*/ 202171 w 474975"/>
                <a:gd name="connsiteY1" fmla="*/ 819149 h 903205"/>
                <a:gd name="connsiteX0" fmla="*/ 2096 w 494452"/>
                <a:gd name="connsiteY0" fmla="*/ 0 h 900962"/>
                <a:gd name="connsiteX1" fmla="*/ 225934 w 494452"/>
                <a:gd name="connsiteY1" fmla="*/ 814387 h 900962"/>
                <a:gd name="connsiteX0" fmla="*/ 32 w 500087"/>
                <a:gd name="connsiteY0" fmla="*/ 0 h 814387"/>
                <a:gd name="connsiteX1" fmla="*/ 223870 w 500087"/>
                <a:gd name="connsiteY1" fmla="*/ 814387 h 814387"/>
                <a:gd name="connsiteX0" fmla="*/ 30 w 507845"/>
                <a:gd name="connsiteY0" fmla="*/ 0 h 828675"/>
                <a:gd name="connsiteX1" fmla="*/ 233393 w 507845"/>
                <a:gd name="connsiteY1" fmla="*/ 828675 h 828675"/>
                <a:gd name="connsiteX0" fmla="*/ 42 w 393621"/>
                <a:gd name="connsiteY0" fmla="*/ 0 h 828675"/>
                <a:gd name="connsiteX1" fmla="*/ 233405 w 393621"/>
                <a:gd name="connsiteY1" fmla="*/ 828675 h 828675"/>
                <a:gd name="connsiteX0" fmla="*/ 42 w 407174"/>
                <a:gd name="connsiteY0" fmla="*/ 0 h 826294"/>
                <a:gd name="connsiteX1" fmla="*/ 249398 w 407174"/>
                <a:gd name="connsiteY1" fmla="*/ 826294 h 826294"/>
              </a:gdLst>
              <a:ahLst/>
              <a:cxnLst>
                <a:cxn ang="0">
                  <a:pos x="connsiteX0" y="connsiteY0"/>
                </a:cxn>
                <a:cxn ang="0">
                  <a:pos x="connsiteX1" y="connsiteY1"/>
                </a:cxn>
              </a:cxnLst>
              <a:rect l="l" t="t" r="r" b="b"/>
              <a:pathLst>
                <a:path w="407174" h="826294">
                  <a:moveTo>
                    <a:pt x="42" y="0"/>
                  </a:moveTo>
                  <a:cubicBezTo>
                    <a:pt x="-6307" y="741362"/>
                    <a:pt x="717711" y="746920"/>
                    <a:pt x="249398" y="826294"/>
                  </a:cubicBezTo>
                </a:path>
              </a:pathLst>
            </a:custGeom>
            <a:noFill/>
            <a:ln w="31750">
              <a:solidFill>
                <a:srgbClr val="37609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09" name="Straight Connector 208"/>
            <p:cNvCxnSpPr/>
            <p:nvPr/>
          </p:nvCxnSpPr>
          <p:spPr>
            <a:xfrm flipH="1">
              <a:off x="6140590" y="2464203"/>
              <a:ext cx="820532" cy="0"/>
            </a:xfrm>
            <a:prstGeom prst="line">
              <a:avLst/>
            </a:prstGeom>
            <a:ln w="31750">
              <a:solidFill>
                <a:srgbClr val="376092"/>
              </a:solidFill>
            </a:ln>
          </p:spPr>
          <p:style>
            <a:lnRef idx="1">
              <a:schemeClr val="accent1"/>
            </a:lnRef>
            <a:fillRef idx="0">
              <a:schemeClr val="accent1"/>
            </a:fillRef>
            <a:effectRef idx="0">
              <a:schemeClr val="accent1"/>
            </a:effectRef>
            <a:fontRef idx="minor">
              <a:schemeClr val="tx1"/>
            </a:fontRef>
          </p:style>
        </p:cxnSp>
        <p:sp>
          <p:nvSpPr>
            <p:cNvPr id="210" name="Freeform 209"/>
            <p:cNvSpPr/>
            <p:nvPr/>
          </p:nvSpPr>
          <p:spPr>
            <a:xfrm rot="5400000">
              <a:off x="8321249" y="2433789"/>
              <a:ext cx="318350"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37609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1" name="Freeform 210"/>
            <p:cNvSpPr/>
            <p:nvPr/>
          </p:nvSpPr>
          <p:spPr>
            <a:xfrm rot="5400000">
              <a:off x="8234435" y="2432905"/>
              <a:ext cx="318350" cy="77151"/>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Lst>
              <a:ahLst/>
              <a:cxnLst>
                <a:cxn ang="0">
                  <a:pos x="connsiteX0" y="connsiteY0"/>
                </a:cxn>
                <a:cxn ang="0">
                  <a:pos x="connsiteX1" y="connsiteY1"/>
                </a:cxn>
              </a:cxnLst>
              <a:rect l="l" t="t" r="r" b="b"/>
              <a:pathLst>
                <a:path w="857843" h="219074">
                  <a:moveTo>
                    <a:pt x="163643" y="0"/>
                  </a:moveTo>
                  <a:cubicBezTo>
                    <a:pt x="-566606" y="212725"/>
                    <a:pt x="1427294" y="6350"/>
                    <a:pt x="692281" y="219074"/>
                  </a:cubicBezTo>
                </a:path>
              </a:pathLst>
            </a:custGeom>
            <a:noFill/>
            <a:ln w="31750">
              <a:solidFill>
                <a:srgbClr val="37609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2" name="Freeform 211"/>
            <p:cNvSpPr/>
            <p:nvPr/>
          </p:nvSpPr>
          <p:spPr>
            <a:xfrm rot="16200000" flipH="1" flipV="1">
              <a:off x="7740725" y="2035710"/>
              <a:ext cx="274392" cy="963726"/>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 name="connsiteX0" fmla="*/ 189725 w 581657"/>
                <a:gd name="connsiteY0" fmla="*/ 0 h 819149"/>
                <a:gd name="connsiteX1" fmla="*/ 389750 w 581657"/>
                <a:gd name="connsiteY1" fmla="*/ 819149 h 819149"/>
                <a:gd name="connsiteX0" fmla="*/ 2146 w 474975"/>
                <a:gd name="connsiteY0" fmla="*/ 0 h 903205"/>
                <a:gd name="connsiteX1" fmla="*/ 202171 w 474975"/>
                <a:gd name="connsiteY1" fmla="*/ 819149 h 903205"/>
                <a:gd name="connsiteX0" fmla="*/ 2096 w 494452"/>
                <a:gd name="connsiteY0" fmla="*/ 0 h 900962"/>
                <a:gd name="connsiteX1" fmla="*/ 225934 w 494452"/>
                <a:gd name="connsiteY1" fmla="*/ 814387 h 900962"/>
                <a:gd name="connsiteX0" fmla="*/ 32 w 500087"/>
                <a:gd name="connsiteY0" fmla="*/ 0 h 814387"/>
                <a:gd name="connsiteX1" fmla="*/ 223870 w 500087"/>
                <a:gd name="connsiteY1" fmla="*/ 814387 h 814387"/>
                <a:gd name="connsiteX0" fmla="*/ 30 w 507845"/>
                <a:gd name="connsiteY0" fmla="*/ 0 h 828675"/>
                <a:gd name="connsiteX1" fmla="*/ 233393 w 507845"/>
                <a:gd name="connsiteY1" fmla="*/ 828675 h 828675"/>
                <a:gd name="connsiteX0" fmla="*/ 42 w 393621"/>
                <a:gd name="connsiteY0" fmla="*/ 0 h 828675"/>
                <a:gd name="connsiteX1" fmla="*/ 233405 w 393621"/>
                <a:gd name="connsiteY1" fmla="*/ 828675 h 828675"/>
                <a:gd name="connsiteX0" fmla="*/ 42 w 407174"/>
                <a:gd name="connsiteY0" fmla="*/ 0 h 826294"/>
                <a:gd name="connsiteX1" fmla="*/ 249398 w 407174"/>
                <a:gd name="connsiteY1" fmla="*/ 826294 h 826294"/>
                <a:gd name="connsiteX0" fmla="*/ 46 w 345137"/>
                <a:gd name="connsiteY0" fmla="*/ 0 h 826294"/>
                <a:gd name="connsiteX1" fmla="*/ 175409 w 345137"/>
                <a:gd name="connsiteY1" fmla="*/ 826294 h 826294"/>
                <a:gd name="connsiteX0" fmla="*/ 39 w 404557"/>
                <a:gd name="connsiteY0" fmla="*/ 0 h 826294"/>
                <a:gd name="connsiteX1" fmla="*/ 175402 w 404557"/>
                <a:gd name="connsiteY1" fmla="*/ 826294 h 826294"/>
                <a:gd name="connsiteX0" fmla="*/ 37 w 418356"/>
                <a:gd name="connsiteY0" fmla="*/ 0 h 826294"/>
                <a:gd name="connsiteX1" fmla="*/ 175400 w 418356"/>
                <a:gd name="connsiteY1" fmla="*/ 826294 h 826294"/>
                <a:gd name="connsiteX0" fmla="*/ 582595 w 582595"/>
                <a:gd name="connsiteY0" fmla="*/ 0 h 802379"/>
                <a:gd name="connsiteX1" fmla="*/ 0 w 582595"/>
                <a:gd name="connsiteY1" fmla="*/ 802379 h 802379"/>
                <a:gd name="connsiteX0" fmla="*/ 582595 w 582595"/>
                <a:gd name="connsiteY0" fmla="*/ 0 h 802379"/>
                <a:gd name="connsiteX1" fmla="*/ 0 w 582595"/>
                <a:gd name="connsiteY1" fmla="*/ 802379 h 802379"/>
                <a:gd name="connsiteX0" fmla="*/ 676225 w 676225"/>
                <a:gd name="connsiteY0" fmla="*/ 0 h 808358"/>
                <a:gd name="connsiteX1" fmla="*/ 0 w 676225"/>
                <a:gd name="connsiteY1" fmla="*/ 808358 h 808358"/>
                <a:gd name="connsiteX0" fmla="*/ 716352 w 716352"/>
                <a:gd name="connsiteY0" fmla="*/ 0 h 820315"/>
                <a:gd name="connsiteX1" fmla="*/ 0 w 716352"/>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186"/>
                <a:gd name="connsiteY0" fmla="*/ 0 h 820315"/>
                <a:gd name="connsiteX1" fmla="*/ 0 w 734186"/>
                <a:gd name="connsiteY1" fmla="*/ 820315 h 820315"/>
                <a:gd name="connsiteX0" fmla="*/ 734186 w 734202"/>
                <a:gd name="connsiteY0" fmla="*/ 0 h 820315"/>
                <a:gd name="connsiteX1" fmla="*/ 0 w 734202"/>
                <a:gd name="connsiteY1" fmla="*/ 820315 h 820315"/>
                <a:gd name="connsiteX0" fmla="*/ 734186 w 734186"/>
                <a:gd name="connsiteY0" fmla="*/ 0 h 820315"/>
                <a:gd name="connsiteX1" fmla="*/ 0 w 734186"/>
                <a:gd name="connsiteY1" fmla="*/ 820315 h 820315"/>
                <a:gd name="connsiteX0" fmla="*/ 545477 w 545477"/>
                <a:gd name="connsiteY0" fmla="*/ 0 h 1716932"/>
                <a:gd name="connsiteX1" fmla="*/ 0 w 545477"/>
                <a:gd name="connsiteY1" fmla="*/ 1716932 h 1716932"/>
                <a:gd name="connsiteX0" fmla="*/ 545477 w 545477"/>
                <a:gd name="connsiteY0" fmla="*/ 0 h 1716932"/>
                <a:gd name="connsiteX1" fmla="*/ 0 w 545477"/>
                <a:gd name="connsiteY1" fmla="*/ 1716932 h 1716932"/>
                <a:gd name="connsiteX0" fmla="*/ 545477 w 627005"/>
                <a:gd name="connsiteY0" fmla="*/ 0 h 1716932"/>
                <a:gd name="connsiteX1" fmla="*/ 0 w 627005"/>
                <a:gd name="connsiteY1" fmla="*/ 1716932 h 1716932"/>
                <a:gd name="connsiteX0" fmla="*/ 545477 w 627005"/>
                <a:gd name="connsiteY0" fmla="*/ 0 h 1681265"/>
                <a:gd name="connsiteX1" fmla="*/ 0 w 627005"/>
                <a:gd name="connsiteY1" fmla="*/ 1681265 h 1681265"/>
                <a:gd name="connsiteX0" fmla="*/ 545477 w 709423"/>
                <a:gd name="connsiteY0" fmla="*/ 0 h 1681265"/>
                <a:gd name="connsiteX1" fmla="*/ 0 w 709423"/>
                <a:gd name="connsiteY1" fmla="*/ 1681265 h 1681265"/>
              </a:gdLst>
              <a:ahLst/>
              <a:cxnLst>
                <a:cxn ang="0">
                  <a:pos x="connsiteX0" y="connsiteY0"/>
                </a:cxn>
                <a:cxn ang="0">
                  <a:pos x="connsiteX1" y="connsiteY1"/>
                </a:cxn>
              </a:cxnLst>
              <a:rect l="l" t="t" r="r" b="b"/>
              <a:pathLst>
                <a:path w="709423" h="1681265">
                  <a:moveTo>
                    <a:pt x="545477" y="0"/>
                  </a:moveTo>
                  <a:cubicBezTo>
                    <a:pt x="-82223" y="86773"/>
                    <a:pt x="1590516" y="1089807"/>
                    <a:pt x="0" y="1681265"/>
                  </a:cubicBezTo>
                </a:path>
              </a:pathLst>
            </a:custGeom>
            <a:noFill/>
            <a:ln w="31750">
              <a:solidFill>
                <a:srgbClr val="37609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3" name="Freeform 212"/>
            <p:cNvSpPr/>
            <p:nvPr/>
          </p:nvSpPr>
          <p:spPr>
            <a:xfrm rot="16200000" flipH="1" flipV="1">
              <a:off x="8628706" y="2381421"/>
              <a:ext cx="149030" cy="333568"/>
            </a:xfrm>
            <a:custGeom>
              <a:avLst/>
              <a:gdLst>
                <a:gd name="connsiteX0" fmla="*/ 223838 w 885825"/>
                <a:gd name="connsiteY0" fmla="*/ 0 h 223837"/>
                <a:gd name="connsiteX1" fmla="*/ 0 w 885825"/>
                <a:gd name="connsiteY1" fmla="*/ 47625 h 223837"/>
                <a:gd name="connsiteX2" fmla="*/ 885825 w 885825"/>
                <a:gd name="connsiteY2" fmla="*/ 152400 h 223837"/>
                <a:gd name="connsiteX3" fmla="*/ 719138 w 885825"/>
                <a:gd name="connsiteY3" fmla="*/ 223837 h 223837"/>
                <a:gd name="connsiteX0" fmla="*/ 0 w 661987"/>
                <a:gd name="connsiteY0" fmla="*/ 0 h 223837"/>
                <a:gd name="connsiteX1" fmla="*/ 661987 w 661987"/>
                <a:gd name="connsiteY1" fmla="*/ 152400 h 223837"/>
                <a:gd name="connsiteX2" fmla="*/ 495300 w 661987"/>
                <a:gd name="connsiteY2" fmla="*/ 223837 h 223837"/>
                <a:gd name="connsiteX0" fmla="*/ 76542 w 738529"/>
                <a:gd name="connsiteY0" fmla="*/ 0 h 223837"/>
                <a:gd name="connsiteX1" fmla="*/ 738529 w 738529"/>
                <a:gd name="connsiteY1" fmla="*/ 152400 h 223837"/>
                <a:gd name="connsiteX2" fmla="*/ 571842 w 738529"/>
                <a:gd name="connsiteY2" fmla="*/ 223837 h 223837"/>
                <a:gd name="connsiteX0" fmla="*/ 0 w 495300"/>
                <a:gd name="connsiteY0" fmla="*/ 0 h 223837"/>
                <a:gd name="connsiteX1" fmla="*/ 495300 w 495300"/>
                <a:gd name="connsiteY1" fmla="*/ 223837 h 223837"/>
                <a:gd name="connsiteX0" fmla="*/ 0 w 581087"/>
                <a:gd name="connsiteY0" fmla="*/ 0 h 223837"/>
                <a:gd name="connsiteX1" fmla="*/ 495300 w 581087"/>
                <a:gd name="connsiteY1" fmla="*/ 223837 h 223837"/>
                <a:gd name="connsiteX0" fmla="*/ 113957 w 659120"/>
                <a:gd name="connsiteY0" fmla="*/ 0 h 223837"/>
                <a:gd name="connsiteX1" fmla="*/ 609257 w 659120"/>
                <a:gd name="connsiteY1" fmla="*/ 223837 h 223837"/>
                <a:gd name="connsiteX0" fmla="*/ 98243 w 726446"/>
                <a:gd name="connsiteY0" fmla="*/ 0 h 223837"/>
                <a:gd name="connsiteX1" fmla="*/ 593543 w 726446"/>
                <a:gd name="connsiteY1" fmla="*/ 223837 h 223837"/>
                <a:gd name="connsiteX0" fmla="*/ 166186 w 782208"/>
                <a:gd name="connsiteY0" fmla="*/ 0 h 223837"/>
                <a:gd name="connsiteX1" fmla="*/ 661486 w 782208"/>
                <a:gd name="connsiteY1" fmla="*/ 223837 h 223837"/>
                <a:gd name="connsiteX0" fmla="*/ 163689 w 811167"/>
                <a:gd name="connsiteY0" fmla="*/ 0 h 219074"/>
                <a:gd name="connsiteX1" fmla="*/ 692327 w 811167"/>
                <a:gd name="connsiteY1" fmla="*/ 219074 h 219074"/>
                <a:gd name="connsiteX0" fmla="*/ 156432 w 839600"/>
                <a:gd name="connsiteY0" fmla="*/ 0 h 219074"/>
                <a:gd name="connsiteX1" fmla="*/ 685070 w 839600"/>
                <a:gd name="connsiteY1" fmla="*/ 219074 h 219074"/>
                <a:gd name="connsiteX0" fmla="*/ 156130 w 840898"/>
                <a:gd name="connsiteY0" fmla="*/ 0 h 219074"/>
                <a:gd name="connsiteX1" fmla="*/ 684768 w 840898"/>
                <a:gd name="connsiteY1" fmla="*/ 219074 h 219074"/>
                <a:gd name="connsiteX0" fmla="*/ 164185 w 847460"/>
                <a:gd name="connsiteY0" fmla="*/ 0 h 219074"/>
                <a:gd name="connsiteX1" fmla="*/ 692823 w 847460"/>
                <a:gd name="connsiteY1" fmla="*/ 219074 h 219074"/>
                <a:gd name="connsiteX0" fmla="*/ 165807 w 848787"/>
                <a:gd name="connsiteY0" fmla="*/ 0 h 219074"/>
                <a:gd name="connsiteX1" fmla="*/ 694445 w 848787"/>
                <a:gd name="connsiteY1" fmla="*/ 219074 h 219074"/>
                <a:gd name="connsiteX0" fmla="*/ 163643 w 857843"/>
                <a:gd name="connsiteY0" fmla="*/ 0 h 219074"/>
                <a:gd name="connsiteX1" fmla="*/ 692281 w 857843"/>
                <a:gd name="connsiteY1" fmla="*/ 219074 h 219074"/>
                <a:gd name="connsiteX0" fmla="*/ 189725 w 581657"/>
                <a:gd name="connsiteY0" fmla="*/ 0 h 819149"/>
                <a:gd name="connsiteX1" fmla="*/ 389750 w 581657"/>
                <a:gd name="connsiteY1" fmla="*/ 819149 h 819149"/>
                <a:gd name="connsiteX0" fmla="*/ 2146 w 474975"/>
                <a:gd name="connsiteY0" fmla="*/ 0 h 903205"/>
                <a:gd name="connsiteX1" fmla="*/ 202171 w 474975"/>
                <a:gd name="connsiteY1" fmla="*/ 819149 h 903205"/>
                <a:gd name="connsiteX0" fmla="*/ 2096 w 494452"/>
                <a:gd name="connsiteY0" fmla="*/ 0 h 900962"/>
                <a:gd name="connsiteX1" fmla="*/ 225934 w 494452"/>
                <a:gd name="connsiteY1" fmla="*/ 814387 h 900962"/>
                <a:gd name="connsiteX0" fmla="*/ 32 w 500087"/>
                <a:gd name="connsiteY0" fmla="*/ 0 h 814387"/>
                <a:gd name="connsiteX1" fmla="*/ 223870 w 500087"/>
                <a:gd name="connsiteY1" fmla="*/ 814387 h 814387"/>
                <a:gd name="connsiteX0" fmla="*/ 30 w 507845"/>
                <a:gd name="connsiteY0" fmla="*/ 0 h 828675"/>
                <a:gd name="connsiteX1" fmla="*/ 233393 w 507845"/>
                <a:gd name="connsiteY1" fmla="*/ 828675 h 828675"/>
                <a:gd name="connsiteX0" fmla="*/ 42 w 393621"/>
                <a:gd name="connsiteY0" fmla="*/ 0 h 828675"/>
                <a:gd name="connsiteX1" fmla="*/ 233405 w 393621"/>
                <a:gd name="connsiteY1" fmla="*/ 828675 h 828675"/>
                <a:gd name="connsiteX0" fmla="*/ 42 w 407174"/>
                <a:gd name="connsiteY0" fmla="*/ 0 h 826294"/>
                <a:gd name="connsiteX1" fmla="*/ 249398 w 407174"/>
                <a:gd name="connsiteY1" fmla="*/ 826294 h 826294"/>
              </a:gdLst>
              <a:ahLst/>
              <a:cxnLst>
                <a:cxn ang="0">
                  <a:pos x="connsiteX0" y="connsiteY0"/>
                </a:cxn>
                <a:cxn ang="0">
                  <a:pos x="connsiteX1" y="connsiteY1"/>
                </a:cxn>
              </a:cxnLst>
              <a:rect l="l" t="t" r="r" b="b"/>
              <a:pathLst>
                <a:path w="407174" h="826294">
                  <a:moveTo>
                    <a:pt x="42" y="0"/>
                  </a:moveTo>
                  <a:cubicBezTo>
                    <a:pt x="-6307" y="741362"/>
                    <a:pt x="717711" y="746920"/>
                    <a:pt x="249398" y="826294"/>
                  </a:cubicBezTo>
                </a:path>
              </a:pathLst>
            </a:custGeom>
            <a:noFill/>
            <a:ln w="31750">
              <a:solidFill>
                <a:srgbClr val="37609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rot="1935250">
              <a:off x="7621570" y="2511397"/>
              <a:ext cx="169747" cy="192131"/>
            </a:xfrm>
            <a:prstGeom prst="rect">
              <a:avLst/>
            </a:prstGeom>
            <a:noFill/>
            <a:ln w="31750">
              <a:noFill/>
            </a:ln>
          </p:spPr>
          <p:txBody>
            <a:bodyPr wrap="none" rtlCol="0" anchor="ctr" anchorCtr="0">
              <a:noAutofit/>
            </a:bodyPr>
            <a:lstStyle/>
            <a:p>
              <a:pPr>
                <a:lnSpc>
                  <a:spcPts val="6000"/>
                </a:lnSpc>
              </a:pPr>
              <a:r>
                <a:rPr lang="en-US" sz="2400" b="1" dirty="0">
                  <a:solidFill>
                    <a:schemeClr val="bg1">
                      <a:lumMod val="95000"/>
                    </a:schemeClr>
                  </a:solidFill>
                </a:rPr>
                <a:t>S</a:t>
              </a:r>
            </a:p>
          </p:txBody>
        </p:sp>
        <p:sp>
          <p:nvSpPr>
            <p:cNvPr id="236" name="TextBox 235"/>
            <p:cNvSpPr txBox="1"/>
            <p:nvPr/>
          </p:nvSpPr>
          <p:spPr>
            <a:xfrm rot="1781472">
              <a:off x="7926140" y="1992002"/>
              <a:ext cx="169747" cy="184295"/>
            </a:xfrm>
            <a:prstGeom prst="rect">
              <a:avLst/>
            </a:prstGeom>
            <a:noFill/>
            <a:ln w="31750">
              <a:noFill/>
            </a:ln>
          </p:spPr>
          <p:txBody>
            <a:bodyPr wrap="none" rtlCol="0" anchor="ctr" anchorCtr="0">
              <a:noAutofit/>
            </a:bodyPr>
            <a:lstStyle/>
            <a:p>
              <a:pPr>
                <a:lnSpc>
                  <a:spcPts val="6000"/>
                </a:lnSpc>
              </a:pPr>
              <a:r>
                <a:rPr lang="en-US" sz="2400" b="1" dirty="0">
                  <a:solidFill>
                    <a:schemeClr val="bg1">
                      <a:lumMod val="95000"/>
                    </a:schemeClr>
                  </a:solidFill>
                </a:rPr>
                <a:t>N</a:t>
              </a:r>
            </a:p>
          </p:txBody>
        </p:sp>
      </p:grpSp>
    </p:spTree>
    <p:extLst>
      <p:ext uri="{BB962C8B-B14F-4D97-AF65-F5344CB8AC3E}">
        <p14:creationId xmlns:p14="http://schemas.microsoft.com/office/powerpoint/2010/main" val="408353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 name="Oval 1327"/>
          <p:cNvSpPr/>
          <p:nvPr/>
        </p:nvSpPr>
        <p:spPr>
          <a:xfrm>
            <a:off x="2466976" y="2260600"/>
            <a:ext cx="482600" cy="473075"/>
          </a:xfrm>
          <a:prstGeom prst="ellipse">
            <a:avLst/>
          </a:prstGeom>
          <a:solidFill>
            <a:srgbClr val="FFFF99">
              <a:alpha val="50196"/>
            </a:srgb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Oval 6"/>
          <p:cNvSpPr/>
          <p:nvPr/>
        </p:nvSpPr>
        <p:spPr>
          <a:xfrm>
            <a:off x="1800226" y="1108075"/>
            <a:ext cx="482600" cy="473075"/>
          </a:xfrm>
          <a:prstGeom prst="ellipse">
            <a:avLst/>
          </a:prstGeom>
          <a:solidFill>
            <a:srgbClr val="FFFF99">
              <a:alpha val="50196"/>
            </a:srgb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01E2073A-A629-45A2-8404-EF7185EE7B65}" type="slidenum">
              <a:rPr lang="en-US" smtClean="0"/>
              <a:pPr/>
              <a:t>13</a:t>
            </a:fld>
            <a:endParaRPr lang="en-US" dirty="0"/>
          </a:p>
        </p:txBody>
      </p:sp>
      <p:sp>
        <p:nvSpPr>
          <p:cNvPr id="6" name="TextBox 5"/>
          <p:cNvSpPr txBox="1"/>
          <p:nvPr/>
        </p:nvSpPr>
        <p:spPr>
          <a:xfrm>
            <a:off x="-1525" y="0"/>
            <a:ext cx="9244647" cy="523220"/>
          </a:xfrm>
          <a:prstGeom prst="rect">
            <a:avLst/>
          </a:prstGeom>
          <a:noFill/>
        </p:spPr>
        <p:txBody>
          <a:bodyPr wrap="none" rtlCol="0">
            <a:spAutoFit/>
          </a:bodyPr>
          <a:lstStyle/>
          <a:p>
            <a:r>
              <a:rPr lang="en-US" sz="2800" b="1" dirty="0">
                <a:solidFill>
                  <a:schemeClr val="tx1">
                    <a:lumMod val="75000"/>
                    <a:lumOff val="25000"/>
                  </a:schemeClr>
                </a:solidFill>
              </a:rPr>
              <a:t>Inverter-rectifier ("inverter" for motoring mode) ~ Snapshots</a:t>
            </a:r>
          </a:p>
        </p:txBody>
      </p:sp>
      <p:grpSp>
        <p:nvGrpSpPr>
          <p:cNvPr id="11" name="Group 10"/>
          <p:cNvGrpSpPr>
            <a:grpSpLocks noChangeAspect="1"/>
          </p:cNvGrpSpPr>
          <p:nvPr/>
        </p:nvGrpSpPr>
        <p:grpSpPr>
          <a:xfrm>
            <a:off x="341523" y="990494"/>
            <a:ext cx="4020994" cy="2120324"/>
            <a:chOff x="-71613" y="648967"/>
            <a:chExt cx="5026241" cy="2650405"/>
          </a:xfrm>
        </p:grpSpPr>
        <p:grpSp>
          <p:nvGrpSpPr>
            <p:cNvPr id="317" name="Group 316"/>
            <p:cNvGrpSpPr/>
            <p:nvPr/>
          </p:nvGrpSpPr>
          <p:grpSpPr>
            <a:xfrm>
              <a:off x="3022012" y="1527231"/>
              <a:ext cx="694356" cy="814324"/>
              <a:chOff x="5476541" y="2612284"/>
              <a:chExt cx="1834160" cy="1508006"/>
            </a:xfrm>
          </p:grpSpPr>
          <p:cxnSp>
            <p:nvCxnSpPr>
              <p:cNvPr id="112" name="Straight Connector 111"/>
              <p:cNvCxnSpPr/>
              <p:nvPr/>
            </p:nvCxnSpPr>
            <p:spPr>
              <a:xfrm flipH="1">
                <a:off x="5476541" y="3636855"/>
                <a:ext cx="681888"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5595619" y="2612284"/>
                <a:ext cx="506367"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5613080" y="3119062"/>
                <a:ext cx="147663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H="1">
                <a:off x="6628812" y="4120290"/>
                <a:ext cx="68188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p:nvCxnSpPr>
          <p:spPr>
            <a:xfrm>
              <a:off x="3008195" y="1437301"/>
              <a:ext cx="0" cy="743639"/>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2177234" y="1800891"/>
              <a:ext cx="803130"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29076" y="1437301"/>
              <a:ext cx="0" cy="743639"/>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179416" y="1437301"/>
              <a:ext cx="0" cy="743639"/>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74675" y="687712"/>
              <a:ext cx="0" cy="648455"/>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350565" y="693661"/>
              <a:ext cx="0" cy="1148184"/>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50565" y="2389159"/>
              <a:ext cx="0" cy="541367"/>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671817" y="1859685"/>
              <a:ext cx="0" cy="1070841"/>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326822" y="1527231"/>
              <a:ext cx="814717"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63413" y="2928188"/>
              <a:ext cx="2664996"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36633" y="682458"/>
              <a:ext cx="2685370"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779193" y="681762"/>
              <a:ext cx="719842" cy="863173"/>
              <a:chOff x="1614812" y="1139927"/>
              <a:chExt cx="1344175" cy="1682572"/>
            </a:xfrm>
          </p:grpSpPr>
          <p:sp>
            <p:nvSpPr>
              <p:cNvPr id="45" name="Oval 44"/>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46" name="Straight Connector 45"/>
              <p:cNvCxnSpPr/>
              <p:nvPr/>
            </p:nvCxnSpPr>
            <p:spPr>
              <a:xfrm>
                <a:off x="2638945" y="1139927"/>
                <a:ext cx="0" cy="1571667"/>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Isosceles Triangle 50"/>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2" name="Straight Connector 51"/>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56" name="Oval 55"/>
              <p:cNvSpPr/>
              <p:nvPr/>
            </p:nvSpPr>
            <p:spPr>
              <a:xfrm>
                <a:off x="2606941" y="275797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57" name="Group 56"/>
            <p:cNvGrpSpPr/>
            <p:nvPr/>
          </p:nvGrpSpPr>
          <p:grpSpPr>
            <a:xfrm>
              <a:off x="1629916" y="2166437"/>
              <a:ext cx="719842" cy="761289"/>
              <a:chOff x="1614812" y="1227625"/>
              <a:chExt cx="1344175" cy="1483969"/>
            </a:xfrm>
          </p:grpSpPr>
          <p:sp>
            <p:nvSpPr>
              <p:cNvPr id="58" name="Oval 57"/>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9" name="Straight Connector 58"/>
              <p:cNvCxnSpPr/>
              <p:nvPr/>
            </p:nvCxnSpPr>
            <p:spPr>
              <a:xfrm>
                <a:off x="2640905"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4" name="Isosceles Triangle 63"/>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65" name="Straight Connector 64"/>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71" name="Group 70"/>
            <p:cNvGrpSpPr/>
            <p:nvPr/>
          </p:nvGrpSpPr>
          <p:grpSpPr>
            <a:xfrm>
              <a:off x="1629916" y="681763"/>
              <a:ext cx="719842" cy="1136827"/>
              <a:chOff x="1614812" y="1139927"/>
              <a:chExt cx="1344175" cy="2216018"/>
            </a:xfrm>
          </p:grpSpPr>
          <p:sp>
            <p:nvSpPr>
              <p:cNvPr id="72" name="Oval 71"/>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73" name="Straight Connector 72"/>
              <p:cNvCxnSpPr/>
              <p:nvPr/>
            </p:nvCxnSpPr>
            <p:spPr>
              <a:xfrm>
                <a:off x="2640905" y="1139927"/>
                <a:ext cx="0" cy="1571668"/>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78" name="Isosceles Triangle 77"/>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79" name="Straight Connector 78"/>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83" name="Oval 82"/>
              <p:cNvSpPr/>
              <p:nvPr/>
            </p:nvSpPr>
            <p:spPr>
              <a:xfrm>
                <a:off x="2606941" y="3291424"/>
                <a:ext cx="64008" cy="64521"/>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98" name="Group 97"/>
            <p:cNvGrpSpPr/>
            <p:nvPr/>
          </p:nvGrpSpPr>
          <p:grpSpPr>
            <a:xfrm>
              <a:off x="2474690" y="687712"/>
              <a:ext cx="719842" cy="1404535"/>
              <a:chOff x="1614812" y="1151524"/>
              <a:chExt cx="1344175" cy="2737875"/>
            </a:xfrm>
          </p:grpSpPr>
          <p:sp>
            <p:nvSpPr>
              <p:cNvPr id="99" name="Oval 98"/>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100" name="Straight Connector 99"/>
              <p:cNvCxnSpPr/>
              <p:nvPr/>
            </p:nvCxnSpPr>
            <p:spPr>
              <a:xfrm>
                <a:off x="2611036" y="1151524"/>
                <a:ext cx="0" cy="156007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5" name="Isosceles Triangle 104"/>
              <p:cNvSpPr>
                <a:spLocks noChangeAspect="1"/>
              </p:cNvSpPr>
              <p:nvPr/>
            </p:nvSpPr>
            <p:spPr>
              <a:xfrm>
                <a:off x="2508851" y="1830591"/>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106" name="Straight Connector 105"/>
              <p:cNvCxnSpPr/>
              <p:nvPr/>
            </p:nvCxnSpPr>
            <p:spPr>
              <a:xfrm flipH="1">
                <a:off x="2529838" y="1830591"/>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110" name="Oval 109"/>
              <p:cNvSpPr/>
              <p:nvPr/>
            </p:nvSpPr>
            <p:spPr>
              <a:xfrm>
                <a:off x="2569966" y="3824877"/>
                <a:ext cx="64007" cy="64522"/>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cxnSp>
          <p:nvCxnSpPr>
            <p:cNvPr id="115" name="Straight Connector 114"/>
            <p:cNvCxnSpPr/>
            <p:nvPr/>
          </p:nvCxnSpPr>
          <p:spPr>
            <a:xfrm flipH="1">
              <a:off x="2227606" y="1527231"/>
              <a:ext cx="75275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37" name="Picture 1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34142" y="1355495"/>
              <a:ext cx="498243" cy="498243"/>
            </a:xfrm>
            <a:prstGeom prst="rect">
              <a:avLst/>
            </a:prstGeom>
            <a:ln w="15875">
              <a:noFill/>
            </a:ln>
          </p:spPr>
        </p:pic>
        <p:grpSp>
          <p:nvGrpSpPr>
            <p:cNvPr id="20" name="Group 19"/>
            <p:cNvGrpSpPr/>
            <p:nvPr/>
          </p:nvGrpSpPr>
          <p:grpSpPr>
            <a:xfrm>
              <a:off x="779193" y="2166437"/>
              <a:ext cx="719842" cy="761289"/>
              <a:chOff x="1614812" y="1227625"/>
              <a:chExt cx="1344175" cy="1483969"/>
            </a:xfrm>
          </p:grpSpPr>
          <p:sp>
            <p:nvSpPr>
              <p:cNvPr id="21" name="Oval 20"/>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22" name="Straight Connector 21"/>
              <p:cNvCxnSpPr/>
              <p:nvPr/>
            </p:nvCxnSpPr>
            <p:spPr>
              <a:xfrm>
                <a:off x="2638945"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Isosceles Triangle 26"/>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28" name="Straight Connector 27"/>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pic>
          <p:nvPicPr>
            <p:cNvPr id="138" name="Picture 1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87610" y="1859689"/>
              <a:ext cx="517572" cy="517572"/>
            </a:xfrm>
            <a:prstGeom prst="rect">
              <a:avLst/>
            </a:prstGeom>
            <a:ln w="15875">
              <a:noFill/>
            </a:ln>
          </p:spPr>
        </p:pic>
        <p:pic>
          <p:nvPicPr>
            <p:cNvPr id="142" name="Picture 1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28" y="2784773"/>
              <a:ext cx="514599" cy="514599"/>
            </a:xfrm>
            <a:prstGeom prst="rect">
              <a:avLst/>
            </a:prstGeom>
            <a:ln w="15875">
              <a:noFill/>
            </a:ln>
          </p:spPr>
        </p:pic>
        <p:grpSp>
          <p:nvGrpSpPr>
            <p:cNvPr id="8" name="Group 7"/>
            <p:cNvGrpSpPr/>
            <p:nvPr/>
          </p:nvGrpSpPr>
          <p:grpSpPr>
            <a:xfrm>
              <a:off x="3718409" y="1054722"/>
              <a:ext cx="969468" cy="1497050"/>
              <a:chOff x="3658064" y="1054722"/>
              <a:chExt cx="691153" cy="1497050"/>
            </a:xfrm>
          </p:grpSpPr>
          <p:grpSp>
            <p:nvGrpSpPr>
              <p:cNvPr id="269" name="Group 268"/>
              <p:cNvGrpSpPr/>
              <p:nvPr/>
            </p:nvGrpSpPr>
            <p:grpSpPr>
              <a:xfrm>
                <a:off x="3755222" y="1055755"/>
                <a:ext cx="587313" cy="416440"/>
                <a:chOff x="6703338" y="2225949"/>
                <a:chExt cx="1087618" cy="771185"/>
              </a:xfrm>
            </p:grpSpPr>
            <p:grpSp>
              <p:nvGrpSpPr>
                <p:cNvPr id="196" name="Group 195"/>
                <p:cNvGrpSpPr/>
                <p:nvPr/>
              </p:nvGrpSpPr>
              <p:grpSpPr>
                <a:xfrm>
                  <a:off x="6703338" y="2225949"/>
                  <a:ext cx="167926" cy="385590"/>
                  <a:chOff x="6703338" y="2233092"/>
                  <a:chExt cx="167926" cy="385590"/>
                </a:xfrm>
              </p:grpSpPr>
              <p:cxnSp>
                <p:nvCxnSpPr>
                  <p:cNvPr id="159" name="Straight Connector 158"/>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6703338"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50" name="Group 249"/>
                <p:cNvGrpSpPr/>
                <p:nvPr/>
              </p:nvGrpSpPr>
              <p:grpSpPr>
                <a:xfrm flipV="1">
                  <a:off x="6860363" y="2611544"/>
                  <a:ext cx="480558" cy="385590"/>
                  <a:chOff x="6397654" y="2233092"/>
                  <a:chExt cx="480558" cy="385590"/>
                </a:xfrm>
              </p:grpSpPr>
              <p:cxnSp>
                <p:nvCxnSpPr>
                  <p:cNvPr id="251" name="Straight Connector 250"/>
                  <p:cNvCxnSpPr/>
                  <p:nvPr/>
                </p:nvCxnSpPr>
                <p:spPr>
                  <a:xfrm flipV="1">
                    <a:off x="6726395" y="2233092"/>
                    <a:ext cx="0" cy="3840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6397654"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V="1">
                    <a:off x="6411277" y="2233092"/>
                    <a:ext cx="0" cy="3840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6710286"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264" name="Straight Connector 263"/>
                <p:cNvCxnSpPr/>
                <p:nvPr/>
              </p:nvCxnSpPr>
              <p:spPr>
                <a:xfrm flipV="1">
                  <a:off x="7626250"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7305105" y="2225949"/>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7319391"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7623030" y="2611539"/>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7782100" y="2613084"/>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70" name="Group 269"/>
              <p:cNvGrpSpPr/>
              <p:nvPr/>
            </p:nvGrpSpPr>
            <p:grpSpPr>
              <a:xfrm>
                <a:off x="3658064" y="1054722"/>
                <a:ext cx="683244" cy="1497050"/>
                <a:chOff x="6216165" y="1228587"/>
                <a:chExt cx="1265266" cy="2772314"/>
              </a:xfrm>
            </p:grpSpPr>
            <p:grpSp>
              <p:nvGrpSpPr>
                <p:cNvPr id="271" name="Group 270"/>
                <p:cNvGrpSpPr/>
                <p:nvPr/>
              </p:nvGrpSpPr>
              <p:grpSpPr>
                <a:xfrm>
                  <a:off x="6216165" y="2225949"/>
                  <a:ext cx="649806" cy="1774952"/>
                  <a:chOff x="6216165" y="2233092"/>
                  <a:chExt cx="649806" cy="1774952"/>
                </a:xfrm>
              </p:grpSpPr>
              <p:cxnSp>
                <p:nvCxnSpPr>
                  <p:cNvPr id="286" name="Straight Connector 285"/>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V="1">
                    <a:off x="6404991"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6698045"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6567573" y="3620403"/>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6216165" y="4008044"/>
                    <a:ext cx="335432"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72" name="Group 271"/>
                <p:cNvGrpSpPr/>
                <p:nvPr/>
              </p:nvGrpSpPr>
              <p:grpSpPr>
                <a:xfrm flipV="1">
                  <a:off x="6857220" y="2611544"/>
                  <a:ext cx="471460" cy="385590"/>
                  <a:chOff x="6394511" y="2233092"/>
                  <a:chExt cx="471460" cy="385590"/>
                </a:xfrm>
              </p:grpSpPr>
              <p:cxnSp>
                <p:nvCxnSpPr>
                  <p:cNvPr id="282" name="Straight Connector 281"/>
                  <p:cNvCxnSpPr/>
                  <p:nvPr/>
                </p:nvCxnSpPr>
                <p:spPr>
                  <a:xfrm flipV="1">
                    <a:off x="6726395" y="2233092"/>
                    <a:ext cx="0" cy="3840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6394511"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6404991"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6698045"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274" name="Straight Connector 273"/>
                <p:cNvCxnSpPr/>
                <p:nvPr/>
              </p:nvCxnSpPr>
              <p:spPr>
                <a:xfrm flipV="1">
                  <a:off x="7317348" y="2225501"/>
                  <a:ext cx="164083" cy="4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7319391"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V="1">
                  <a:off x="6245920" y="2611544"/>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6243384" y="1228587"/>
                  <a:ext cx="164082" cy="45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90" name="Group 289"/>
              <p:cNvGrpSpPr/>
              <p:nvPr/>
            </p:nvGrpSpPr>
            <p:grpSpPr>
              <a:xfrm>
                <a:off x="3840038" y="2134168"/>
                <a:ext cx="509179" cy="416440"/>
                <a:chOff x="6245920" y="2225949"/>
                <a:chExt cx="942925" cy="771185"/>
              </a:xfrm>
            </p:grpSpPr>
            <p:grpSp>
              <p:nvGrpSpPr>
                <p:cNvPr id="291" name="Group 290"/>
                <p:cNvGrpSpPr/>
                <p:nvPr/>
              </p:nvGrpSpPr>
              <p:grpSpPr>
                <a:xfrm>
                  <a:off x="6390705" y="2225949"/>
                  <a:ext cx="480559" cy="385590"/>
                  <a:chOff x="6390705" y="2233092"/>
                  <a:chExt cx="480559" cy="385590"/>
                </a:xfrm>
              </p:grpSpPr>
              <p:cxnSp>
                <p:nvCxnSpPr>
                  <p:cNvPr id="306" name="Straight Connector 305"/>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6404991"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6703338"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92" name="Group 291"/>
                <p:cNvGrpSpPr/>
                <p:nvPr/>
              </p:nvGrpSpPr>
              <p:grpSpPr>
                <a:xfrm flipV="1">
                  <a:off x="6853414" y="2607792"/>
                  <a:ext cx="335431" cy="389342"/>
                  <a:chOff x="6390705" y="2233092"/>
                  <a:chExt cx="335431" cy="389342"/>
                </a:xfrm>
              </p:grpSpPr>
              <p:cxnSp>
                <p:nvCxnSpPr>
                  <p:cNvPr id="302" name="Straight Connector 301"/>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6404991" y="2238384"/>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01" name="Straight Connector 300"/>
                <p:cNvCxnSpPr/>
                <p:nvPr/>
              </p:nvCxnSpPr>
              <p:spPr>
                <a:xfrm flipV="1">
                  <a:off x="6245920" y="2611544"/>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cxnSp>
          <p:nvCxnSpPr>
            <p:cNvPr id="310" name="Straight Connector 309"/>
            <p:cNvCxnSpPr/>
            <p:nvPr/>
          </p:nvCxnSpPr>
          <p:spPr>
            <a:xfrm flipH="1" flipV="1">
              <a:off x="3277291" y="2074809"/>
              <a:ext cx="186648" cy="269603"/>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H="1">
              <a:off x="3254602" y="1263142"/>
              <a:ext cx="186648" cy="269603"/>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2474690" y="2166437"/>
              <a:ext cx="719842" cy="761289"/>
              <a:chOff x="1614812" y="1227625"/>
              <a:chExt cx="1344175" cy="1483969"/>
            </a:xfrm>
          </p:grpSpPr>
          <p:sp>
            <p:nvSpPr>
              <p:cNvPr id="85" name="Oval 84"/>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86" name="Straight Connector 85"/>
              <p:cNvCxnSpPr/>
              <p:nvPr/>
            </p:nvCxnSpPr>
            <p:spPr>
              <a:xfrm>
                <a:off x="2611036"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91" name="Isosceles Triangle 90"/>
              <p:cNvSpPr>
                <a:spLocks noChangeAspect="1"/>
              </p:cNvSpPr>
              <p:nvPr/>
            </p:nvSpPr>
            <p:spPr>
              <a:xfrm>
                <a:off x="2508851"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92" name="Straight Connector 91"/>
              <p:cNvCxnSpPr/>
              <p:nvPr/>
            </p:nvCxnSpPr>
            <p:spPr>
              <a:xfrm flipH="1">
                <a:off x="2529838"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pic>
          <p:nvPicPr>
            <p:cNvPr id="325" name="Picture 3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438" y="2407996"/>
              <a:ext cx="514599" cy="514599"/>
            </a:xfrm>
            <a:prstGeom prst="rect">
              <a:avLst/>
            </a:prstGeom>
            <a:ln w="15875">
              <a:noFill/>
            </a:ln>
          </p:spPr>
        </p:pic>
        <p:sp>
          <p:nvSpPr>
            <p:cNvPr id="326" name="TextBox 325"/>
            <p:cNvSpPr txBox="1"/>
            <p:nvPr/>
          </p:nvSpPr>
          <p:spPr>
            <a:xfrm>
              <a:off x="4211196" y="658941"/>
              <a:ext cx="375424" cy="338554"/>
            </a:xfrm>
            <a:prstGeom prst="rect">
              <a:avLst/>
            </a:prstGeom>
            <a:noFill/>
            <a:ln w="15875">
              <a:noFill/>
            </a:ln>
          </p:spPr>
          <p:txBody>
            <a:bodyPr wrap="none" rtlCol="0">
              <a:spAutoFit/>
            </a:bodyPr>
            <a:lstStyle/>
            <a:p>
              <a:r>
                <a:rPr lang="en-US" sz="1600" dirty="0"/>
                <a:t>V</a:t>
              </a:r>
              <a:r>
                <a:rPr lang="en-US" sz="1600" baseline="-25000" dirty="0"/>
                <a:t>B</a:t>
              </a:r>
            </a:p>
          </p:txBody>
        </p:sp>
        <p:sp>
          <p:nvSpPr>
            <p:cNvPr id="327" name="TextBox 326"/>
            <p:cNvSpPr txBox="1"/>
            <p:nvPr/>
          </p:nvSpPr>
          <p:spPr>
            <a:xfrm>
              <a:off x="-71613" y="1487408"/>
              <a:ext cx="375424" cy="338554"/>
            </a:xfrm>
            <a:prstGeom prst="rect">
              <a:avLst/>
            </a:prstGeom>
            <a:noFill/>
            <a:ln w="15875">
              <a:noFill/>
            </a:ln>
          </p:spPr>
          <p:txBody>
            <a:bodyPr wrap="none" rtlCol="0">
              <a:spAutoFit/>
            </a:bodyPr>
            <a:lstStyle/>
            <a:p>
              <a:r>
                <a:rPr lang="en-US" sz="1600" dirty="0"/>
                <a:t>V</a:t>
              </a:r>
              <a:r>
                <a:rPr lang="en-US" sz="1600" baseline="-25000" dirty="0"/>
                <a:t>B</a:t>
              </a:r>
            </a:p>
          </p:txBody>
        </p:sp>
        <p:sp>
          <p:nvSpPr>
            <p:cNvPr id="328" name="Oval 327"/>
            <p:cNvSpPr>
              <a:spLocks noChangeAspect="1"/>
            </p:cNvSpPr>
            <p:nvPr/>
          </p:nvSpPr>
          <p:spPr>
            <a:xfrm>
              <a:off x="3732014" y="2309230"/>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329" name="Oval 328"/>
            <p:cNvSpPr>
              <a:spLocks noChangeAspect="1"/>
            </p:cNvSpPr>
            <p:nvPr/>
          </p:nvSpPr>
          <p:spPr>
            <a:xfrm>
              <a:off x="3578877" y="1766091"/>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330" name="Oval 329"/>
            <p:cNvSpPr>
              <a:spLocks noChangeAspect="1"/>
            </p:cNvSpPr>
            <p:nvPr/>
          </p:nvSpPr>
          <p:spPr>
            <a:xfrm>
              <a:off x="3407011" y="1230665"/>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331" name="Oval 330"/>
            <p:cNvSpPr>
              <a:spLocks noChangeAspect="1"/>
            </p:cNvSpPr>
            <p:nvPr/>
          </p:nvSpPr>
          <p:spPr>
            <a:xfrm>
              <a:off x="320048" y="648967"/>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332" name="Oval 331"/>
            <p:cNvSpPr>
              <a:spLocks noChangeAspect="1"/>
            </p:cNvSpPr>
            <p:nvPr/>
          </p:nvSpPr>
          <p:spPr>
            <a:xfrm>
              <a:off x="320048" y="2896435"/>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166" name="Freeform 165"/>
            <p:cNvSpPr/>
            <p:nvPr/>
          </p:nvSpPr>
          <p:spPr>
            <a:xfrm>
              <a:off x="1594688" y="678812"/>
              <a:ext cx="1982034" cy="1129584"/>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134781"/>
                <a:gd name="connsiteY0" fmla="*/ 8634 h 1420285"/>
                <a:gd name="connsiteX1" fmla="*/ 1550711 w 5134781"/>
                <a:gd name="connsiteY1" fmla="*/ 0 h 1420285"/>
                <a:gd name="connsiteX2" fmla="*/ 1543567 w 5134781"/>
                <a:gd name="connsiteY2" fmla="*/ 1420285 h 1420285"/>
                <a:gd name="connsiteX3" fmla="*/ 4741126 w 5134781"/>
                <a:gd name="connsiteY3" fmla="*/ 1419397 h 1420285"/>
                <a:gd name="connsiteX4" fmla="*/ 5134781 w 5134781"/>
                <a:gd name="connsiteY4" fmla="*/ 1016331 h 1420285"/>
                <a:gd name="connsiteX0" fmla="*/ 0 w 5134781"/>
                <a:gd name="connsiteY0" fmla="*/ 8634 h 1420285"/>
                <a:gd name="connsiteX1" fmla="*/ 1550711 w 5134781"/>
                <a:gd name="connsiteY1" fmla="*/ 0 h 1420285"/>
                <a:gd name="connsiteX2" fmla="*/ 1543567 w 5134781"/>
                <a:gd name="connsiteY2" fmla="*/ 1420285 h 1420285"/>
                <a:gd name="connsiteX3" fmla="*/ 4890577 w 5134781"/>
                <a:gd name="connsiteY3" fmla="*/ 1407360 h 1420285"/>
                <a:gd name="connsiteX4" fmla="*/ 5134781 w 5134781"/>
                <a:gd name="connsiteY4" fmla="*/ 1016331 h 1420285"/>
                <a:gd name="connsiteX0" fmla="*/ 0 w 5203758"/>
                <a:gd name="connsiteY0" fmla="*/ 8634 h 1420285"/>
                <a:gd name="connsiteX1" fmla="*/ 1619688 w 5203758"/>
                <a:gd name="connsiteY1" fmla="*/ 0 h 1420285"/>
                <a:gd name="connsiteX2" fmla="*/ 1612544 w 5203758"/>
                <a:gd name="connsiteY2" fmla="*/ 1420285 h 1420285"/>
                <a:gd name="connsiteX3" fmla="*/ 4959554 w 5203758"/>
                <a:gd name="connsiteY3" fmla="*/ 1407360 h 1420285"/>
                <a:gd name="connsiteX4" fmla="*/ 5203758 w 5203758"/>
                <a:gd name="connsiteY4" fmla="*/ 1016331 h 1420285"/>
                <a:gd name="connsiteX0" fmla="*/ 0 w 5203758"/>
                <a:gd name="connsiteY0" fmla="*/ 8634 h 1409879"/>
                <a:gd name="connsiteX1" fmla="*/ 1619688 w 5203758"/>
                <a:gd name="connsiteY1" fmla="*/ 0 h 1409879"/>
                <a:gd name="connsiteX2" fmla="*/ 1607575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8634 h 1409879"/>
                <a:gd name="connsiteX1" fmla="*/ 1619688 w 5203758"/>
                <a:gd name="connsiteY1" fmla="*/ 0 h 1409879"/>
                <a:gd name="connsiteX2" fmla="*/ 1587696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3430 h 1404675"/>
                <a:gd name="connsiteX1" fmla="*/ 1599809 w 5203758"/>
                <a:gd name="connsiteY1" fmla="*/ 0 h 1404675"/>
                <a:gd name="connsiteX2" fmla="*/ 1587696 w 5203758"/>
                <a:gd name="connsiteY2" fmla="*/ 1404675 h 1404675"/>
                <a:gd name="connsiteX3" fmla="*/ 4959554 w 5203758"/>
                <a:gd name="connsiteY3" fmla="*/ 1402156 h 1404675"/>
                <a:gd name="connsiteX4" fmla="*/ 5203758 w 5203758"/>
                <a:gd name="connsiteY4" fmla="*/ 1011127 h 1404675"/>
                <a:gd name="connsiteX0" fmla="*/ 0 w 5238246"/>
                <a:gd name="connsiteY0" fmla="*/ 3430 h 1404675"/>
                <a:gd name="connsiteX1" fmla="*/ 1599809 w 5238246"/>
                <a:gd name="connsiteY1" fmla="*/ 0 h 1404675"/>
                <a:gd name="connsiteX2" fmla="*/ 1587696 w 5238246"/>
                <a:gd name="connsiteY2" fmla="*/ 1404675 h 1404675"/>
                <a:gd name="connsiteX3" fmla="*/ 4959554 w 5238246"/>
                <a:gd name="connsiteY3" fmla="*/ 1402156 h 1404675"/>
                <a:gd name="connsiteX4" fmla="*/ 5238246 w 5238246"/>
                <a:gd name="connsiteY4" fmla="*/ 1023163 h 1404675"/>
                <a:gd name="connsiteX0" fmla="*/ 0 w 5238246"/>
                <a:gd name="connsiteY0" fmla="*/ 3430 h 1404675"/>
                <a:gd name="connsiteX1" fmla="*/ 1599809 w 5238246"/>
                <a:gd name="connsiteY1" fmla="*/ 0 h 1404675"/>
                <a:gd name="connsiteX2" fmla="*/ 1587696 w 5238246"/>
                <a:gd name="connsiteY2" fmla="*/ 1404675 h 1404675"/>
                <a:gd name="connsiteX3" fmla="*/ 4827121 w 5238246"/>
                <a:gd name="connsiteY3" fmla="*/ 1402157 h 1404675"/>
                <a:gd name="connsiteX4" fmla="*/ 5238246 w 5238246"/>
                <a:gd name="connsiteY4" fmla="*/ 1023163 h 1404675"/>
                <a:gd name="connsiteX0" fmla="*/ 0 w 5116849"/>
                <a:gd name="connsiteY0" fmla="*/ 3430 h 1404675"/>
                <a:gd name="connsiteX1" fmla="*/ 1599809 w 5116849"/>
                <a:gd name="connsiteY1" fmla="*/ 0 h 1404675"/>
                <a:gd name="connsiteX2" fmla="*/ 1587696 w 5116849"/>
                <a:gd name="connsiteY2" fmla="*/ 1404675 h 1404675"/>
                <a:gd name="connsiteX3" fmla="*/ 4827121 w 5116849"/>
                <a:gd name="connsiteY3" fmla="*/ 1402157 h 1404675"/>
                <a:gd name="connsiteX4" fmla="*/ 5116849 w 5116849"/>
                <a:gd name="connsiteY4" fmla="*/ 1012274 h 1404675"/>
                <a:gd name="connsiteX0" fmla="*/ 0 w 5116849"/>
                <a:gd name="connsiteY0" fmla="*/ 3430 h 1402157"/>
                <a:gd name="connsiteX1" fmla="*/ 1599809 w 5116849"/>
                <a:gd name="connsiteY1" fmla="*/ 0 h 1402157"/>
                <a:gd name="connsiteX2" fmla="*/ 1620805 w 5116849"/>
                <a:gd name="connsiteY2" fmla="*/ 1393787 h 1402157"/>
                <a:gd name="connsiteX3" fmla="*/ 4827121 w 5116849"/>
                <a:gd name="connsiteY3" fmla="*/ 1402157 h 1402157"/>
                <a:gd name="connsiteX4" fmla="*/ 5116849 w 5116849"/>
                <a:gd name="connsiteY4" fmla="*/ 1012274 h 1402157"/>
                <a:gd name="connsiteX0" fmla="*/ 0 w 5532167"/>
                <a:gd name="connsiteY0" fmla="*/ 3430 h 1393787"/>
                <a:gd name="connsiteX1" fmla="*/ 1599809 w 5532167"/>
                <a:gd name="connsiteY1" fmla="*/ 0 h 1393787"/>
                <a:gd name="connsiteX2" fmla="*/ 1620805 w 5532167"/>
                <a:gd name="connsiteY2" fmla="*/ 1393787 h 1393787"/>
                <a:gd name="connsiteX3" fmla="*/ 5523962 w 5532167"/>
                <a:gd name="connsiteY3" fmla="*/ 1380174 h 1393787"/>
                <a:gd name="connsiteX4" fmla="*/ 5116849 w 5532167"/>
                <a:gd name="connsiteY4" fmla="*/ 1012274 h 1393787"/>
                <a:gd name="connsiteX0" fmla="*/ 0 w 5523963"/>
                <a:gd name="connsiteY0" fmla="*/ 3430 h 1393787"/>
                <a:gd name="connsiteX1" fmla="*/ 1599809 w 5523963"/>
                <a:gd name="connsiteY1" fmla="*/ 0 h 1393787"/>
                <a:gd name="connsiteX2" fmla="*/ 1620805 w 5523963"/>
                <a:gd name="connsiteY2" fmla="*/ 1393787 h 1393787"/>
                <a:gd name="connsiteX3" fmla="*/ 5523962 w 5523963"/>
                <a:gd name="connsiteY3" fmla="*/ 1380174 h 1393787"/>
                <a:gd name="connsiteX0" fmla="*/ 0 w 5523963"/>
                <a:gd name="connsiteY0" fmla="*/ 3430 h 1393787"/>
                <a:gd name="connsiteX1" fmla="*/ 1599809 w 5523963"/>
                <a:gd name="connsiteY1" fmla="*/ 0 h 1393787"/>
                <a:gd name="connsiteX2" fmla="*/ 1624064 w 5523963"/>
                <a:gd name="connsiteY2" fmla="*/ 190347 h 1393787"/>
                <a:gd name="connsiteX3" fmla="*/ 1620805 w 5523963"/>
                <a:gd name="connsiteY3" fmla="*/ 1393787 h 1393787"/>
                <a:gd name="connsiteX4" fmla="*/ 5523962 w 5523963"/>
                <a:gd name="connsiteY4" fmla="*/ 1380174 h 1393787"/>
                <a:gd name="connsiteX0" fmla="*/ 0 w 5523963"/>
                <a:gd name="connsiteY0" fmla="*/ 3430 h 1393787"/>
                <a:gd name="connsiteX1" fmla="*/ 1599809 w 5523963"/>
                <a:gd name="connsiteY1" fmla="*/ 0 h 1393787"/>
                <a:gd name="connsiteX2" fmla="*/ 1624064 w 5523963"/>
                <a:gd name="connsiteY2" fmla="*/ 190347 h 1393787"/>
                <a:gd name="connsiteX3" fmla="*/ 1620805 w 5523963"/>
                <a:gd name="connsiteY3" fmla="*/ 1393787 h 1393787"/>
                <a:gd name="connsiteX4" fmla="*/ 5523962 w 5523963"/>
                <a:gd name="connsiteY4" fmla="*/ 1380174 h 1393787"/>
                <a:gd name="connsiteX0" fmla="*/ 0 w 5523963"/>
                <a:gd name="connsiteY0" fmla="*/ 3430 h 1393787"/>
                <a:gd name="connsiteX1" fmla="*/ 1599809 w 5523963"/>
                <a:gd name="connsiteY1" fmla="*/ 0 h 1393787"/>
                <a:gd name="connsiteX2" fmla="*/ 1624064 w 5523963"/>
                <a:gd name="connsiteY2" fmla="*/ 190347 h 1393787"/>
                <a:gd name="connsiteX3" fmla="*/ 1620805 w 5523963"/>
                <a:gd name="connsiteY3" fmla="*/ 1393787 h 1393787"/>
                <a:gd name="connsiteX4" fmla="*/ 5523962 w 5523963"/>
                <a:gd name="connsiteY4" fmla="*/ 1380174 h 1393787"/>
                <a:gd name="connsiteX0" fmla="*/ 0 w 5523963"/>
                <a:gd name="connsiteY0" fmla="*/ 3430 h 1393787"/>
                <a:gd name="connsiteX1" fmla="*/ 1599809 w 5523963"/>
                <a:gd name="connsiteY1" fmla="*/ 0 h 1393787"/>
                <a:gd name="connsiteX2" fmla="*/ 1624064 w 5523963"/>
                <a:gd name="connsiteY2" fmla="*/ 190347 h 1393787"/>
                <a:gd name="connsiteX3" fmla="*/ 1640654 w 5523963"/>
                <a:gd name="connsiteY3" fmla="*/ 842491 h 1393787"/>
                <a:gd name="connsiteX4" fmla="*/ 1620805 w 5523963"/>
                <a:gd name="connsiteY4" fmla="*/ 1393787 h 1393787"/>
                <a:gd name="connsiteX5" fmla="*/ 5523962 w 5523963"/>
                <a:gd name="connsiteY5" fmla="*/ 1380174 h 1393787"/>
                <a:gd name="connsiteX0" fmla="*/ 0 w 5523963"/>
                <a:gd name="connsiteY0" fmla="*/ 3430 h 1393787"/>
                <a:gd name="connsiteX1" fmla="*/ 1599809 w 5523963"/>
                <a:gd name="connsiteY1" fmla="*/ 0 h 1393787"/>
                <a:gd name="connsiteX2" fmla="*/ 1624064 w 5523963"/>
                <a:gd name="connsiteY2" fmla="*/ 190347 h 1393787"/>
                <a:gd name="connsiteX3" fmla="*/ 1640654 w 5523963"/>
                <a:gd name="connsiteY3" fmla="*/ 842491 h 1393787"/>
                <a:gd name="connsiteX4" fmla="*/ 1620805 w 5523963"/>
                <a:gd name="connsiteY4" fmla="*/ 1393787 h 1393787"/>
                <a:gd name="connsiteX5" fmla="*/ 5523962 w 5523963"/>
                <a:gd name="connsiteY5" fmla="*/ 1380174 h 1393787"/>
                <a:gd name="connsiteX0" fmla="*/ 0 w 5523963"/>
                <a:gd name="connsiteY0" fmla="*/ 3430 h 1393787"/>
                <a:gd name="connsiteX1" fmla="*/ 1599809 w 5523963"/>
                <a:gd name="connsiteY1" fmla="*/ 0 h 1393787"/>
                <a:gd name="connsiteX2" fmla="*/ 1624064 w 5523963"/>
                <a:gd name="connsiteY2" fmla="*/ 190347 h 1393787"/>
                <a:gd name="connsiteX3" fmla="*/ 1640654 w 5523963"/>
                <a:gd name="connsiteY3" fmla="*/ 842491 h 1393787"/>
                <a:gd name="connsiteX4" fmla="*/ 1620805 w 5523963"/>
                <a:gd name="connsiteY4" fmla="*/ 1393787 h 1393787"/>
                <a:gd name="connsiteX5" fmla="*/ 5523962 w 5523963"/>
                <a:gd name="connsiteY5" fmla="*/ 1380174 h 1393787"/>
                <a:gd name="connsiteX0" fmla="*/ 0 w 5523963"/>
                <a:gd name="connsiteY0" fmla="*/ 3430 h 1393787"/>
                <a:gd name="connsiteX1" fmla="*/ 1599809 w 5523963"/>
                <a:gd name="connsiteY1" fmla="*/ 0 h 1393787"/>
                <a:gd name="connsiteX2" fmla="*/ 1624064 w 5523963"/>
                <a:gd name="connsiteY2" fmla="*/ 190347 h 1393787"/>
                <a:gd name="connsiteX3" fmla="*/ 1640654 w 5523963"/>
                <a:gd name="connsiteY3" fmla="*/ 842491 h 1393787"/>
                <a:gd name="connsiteX4" fmla="*/ 1620805 w 5523963"/>
                <a:gd name="connsiteY4" fmla="*/ 1393787 h 1393787"/>
                <a:gd name="connsiteX5" fmla="*/ 5523962 w 5523963"/>
                <a:gd name="connsiteY5" fmla="*/ 1380174 h 1393787"/>
                <a:gd name="connsiteX0" fmla="*/ 0 w 5523963"/>
                <a:gd name="connsiteY0" fmla="*/ 1 h 1390358"/>
                <a:gd name="connsiteX1" fmla="*/ 1632993 w 5523963"/>
                <a:gd name="connsiteY1" fmla="*/ 234 h 1390358"/>
                <a:gd name="connsiteX2" fmla="*/ 1624064 w 5523963"/>
                <a:gd name="connsiteY2" fmla="*/ 186918 h 1390358"/>
                <a:gd name="connsiteX3" fmla="*/ 1640654 w 5523963"/>
                <a:gd name="connsiteY3" fmla="*/ 839062 h 1390358"/>
                <a:gd name="connsiteX4" fmla="*/ 1620805 w 5523963"/>
                <a:gd name="connsiteY4" fmla="*/ 1390358 h 1390358"/>
                <a:gd name="connsiteX5" fmla="*/ 5523962 w 5523963"/>
                <a:gd name="connsiteY5" fmla="*/ 1376745 h 1390358"/>
                <a:gd name="connsiteX0" fmla="*/ 0 w 5523963"/>
                <a:gd name="connsiteY0" fmla="*/ -1 h 1390356"/>
                <a:gd name="connsiteX1" fmla="*/ 1632993 w 5523963"/>
                <a:gd name="connsiteY1" fmla="*/ 232 h 1390356"/>
                <a:gd name="connsiteX2" fmla="*/ 1624064 w 5523963"/>
                <a:gd name="connsiteY2" fmla="*/ 186916 h 1390356"/>
                <a:gd name="connsiteX3" fmla="*/ 1640654 w 5523963"/>
                <a:gd name="connsiteY3" fmla="*/ 839060 h 1390356"/>
                <a:gd name="connsiteX4" fmla="*/ 1620805 w 5523963"/>
                <a:gd name="connsiteY4" fmla="*/ 1390356 h 1390356"/>
                <a:gd name="connsiteX5" fmla="*/ 5523962 w 5523963"/>
                <a:gd name="connsiteY5" fmla="*/ 1376743 h 139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3963" h="1390356">
                  <a:moveTo>
                    <a:pt x="0" y="-1"/>
                  </a:moveTo>
                  <a:lnTo>
                    <a:pt x="1632993" y="232"/>
                  </a:lnTo>
                  <a:cubicBezTo>
                    <a:pt x="1625764" y="55808"/>
                    <a:pt x="1637156" y="46211"/>
                    <a:pt x="1624064" y="186916"/>
                  </a:cubicBezTo>
                  <a:cubicBezTo>
                    <a:pt x="762587" y="489147"/>
                    <a:pt x="695486" y="491938"/>
                    <a:pt x="1640654" y="839060"/>
                  </a:cubicBezTo>
                  <a:cubicBezTo>
                    <a:pt x="1640111" y="1039633"/>
                    <a:pt x="1631714" y="1209760"/>
                    <a:pt x="1620805" y="1390356"/>
                  </a:cubicBezTo>
                  <a:lnTo>
                    <a:pt x="5523962" y="1376743"/>
                  </a:lnTo>
                </a:path>
              </a:pathLst>
            </a:custGeom>
            <a:noFill/>
            <a:ln w="57150">
              <a:solidFill>
                <a:srgbClr val="C00000">
                  <a:alpha val="50000"/>
                </a:srgb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167" name="Freeform 166"/>
            <p:cNvSpPr/>
            <p:nvPr/>
          </p:nvSpPr>
          <p:spPr>
            <a:xfrm>
              <a:off x="3922117" y="1010454"/>
              <a:ext cx="0" cy="1591056"/>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0 h 2836166"/>
                <a:gd name="connsiteX1" fmla="*/ 15422 w 5008838"/>
                <a:gd name="connsiteY1" fmla="*/ 2836166 h 2836166"/>
                <a:gd name="connsiteX2" fmla="*/ 1532550 w 5008838"/>
                <a:gd name="connsiteY2" fmla="*/ 1389618 h 2836166"/>
                <a:gd name="connsiteX3" fmla="*/ 4741126 w 5008838"/>
                <a:gd name="connsiteY3" fmla="*/ 1410763 h 2836166"/>
                <a:gd name="connsiteX4" fmla="*/ 5008802 w 5008838"/>
                <a:gd name="connsiteY4" fmla="*/ 1077876 h 2836166"/>
                <a:gd name="connsiteX0" fmla="*/ 0 w 5008838"/>
                <a:gd name="connsiteY0" fmla="*/ 0 h 2863206"/>
                <a:gd name="connsiteX1" fmla="*/ 15422 w 5008838"/>
                <a:gd name="connsiteY1" fmla="*/ 2836166 h 2863206"/>
                <a:gd name="connsiteX2" fmla="*/ 4741126 w 5008838"/>
                <a:gd name="connsiteY2" fmla="*/ 1410763 h 2863206"/>
                <a:gd name="connsiteX3" fmla="*/ 5008802 w 5008838"/>
                <a:gd name="connsiteY3" fmla="*/ 1077876 h 2863206"/>
                <a:gd name="connsiteX0" fmla="*/ 0 w 5008802"/>
                <a:gd name="connsiteY0" fmla="*/ 0 h 2850414"/>
                <a:gd name="connsiteX1" fmla="*/ 15422 w 5008802"/>
                <a:gd name="connsiteY1" fmla="*/ 2836166 h 2850414"/>
                <a:gd name="connsiteX2" fmla="*/ 5008802 w 5008802"/>
                <a:gd name="connsiteY2" fmla="*/ 1077876 h 2850414"/>
                <a:gd name="connsiteX0" fmla="*/ 0 w 15422"/>
                <a:gd name="connsiteY0" fmla="*/ 0 h 2836166"/>
                <a:gd name="connsiteX1" fmla="*/ 15422 w 15422"/>
                <a:gd name="connsiteY1" fmla="*/ 2836166 h 2836166"/>
                <a:gd name="connsiteX0" fmla="*/ 0 w 4405"/>
                <a:gd name="connsiteY0" fmla="*/ 0 h 2880234"/>
                <a:gd name="connsiteX1" fmla="*/ 4405 w 4405"/>
                <a:gd name="connsiteY1" fmla="*/ 2880234 h 2880234"/>
              </a:gdLst>
              <a:ahLst/>
              <a:cxnLst>
                <a:cxn ang="0">
                  <a:pos x="connsiteX0" y="connsiteY0"/>
                </a:cxn>
                <a:cxn ang="0">
                  <a:pos x="connsiteX1" y="connsiteY1"/>
                </a:cxn>
              </a:cxnLst>
              <a:rect l="l" t="t" r="r" b="b"/>
              <a:pathLst>
                <a:path w="4405" h="2880234">
                  <a:moveTo>
                    <a:pt x="0" y="0"/>
                  </a:moveTo>
                  <a:cubicBezTo>
                    <a:pt x="5141" y="945389"/>
                    <a:pt x="-736" y="1934845"/>
                    <a:pt x="4405" y="2880234"/>
                  </a:cubicBezTo>
                </a:path>
              </a:pathLst>
            </a:custGeom>
            <a:noFill/>
            <a:ln w="19050">
              <a:solidFill>
                <a:srgbClr val="376092">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169" name="Freeform 168"/>
            <p:cNvSpPr/>
            <p:nvPr/>
          </p:nvSpPr>
          <p:spPr>
            <a:xfrm flipV="1">
              <a:off x="416434" y="2077132"/>
              <a:ext cx="3318278" cy="856574"/>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251172"/>
                <a:gd name="connsiteY0" fmla="*/ 8634 h 1462271"/>
                <a:gd name="connsiteX1" fmla="*/ 1550711 w 5251172"/>
                <a:gd name="connsiteY1" fmla="*/ 0 h 1462271"/>
                <a:gd name="connsiteX2" fmla="*/ 1543567 w 5251172"/>
                <a:gd name="connsiteY2" fmla="*/ 1420285 h 1462271"/>
                <a:gd name="connsiteX3" fmla="*/ 4741126 w 5251172"/>
                <a:gd name="connsiteY3" fmla="*/ 1419397 h 1462271"/>
                <a:gd name="connsiteX4" fmla="*/ 5251172 w 5251172"/>
                <a:gd name="connsiteY4" fmla="*/ 1422189 h 1462271"/>
                <a:gd name="connsiteX0" fmla="*/ 0 w 5251172"/>
                <a:gd name="connsiteY0" fmla="*/ 8634 h 1422232"/>
                <a:gd name="connsiteX1" fmla="*/ 1550711 w 5251172"/>
                <a:gd name="connsiteY1" fmla="*/ 0 h 1422232"/>
                <a:gd name="connsiteX2" fmla="*/ 1543567 w 5251172"/>
                <a:gd name="connsiteY2" fmla="*/ 1420285 h 1422232"/>
                <a:gd name="connsiteX3" fmla="*/ 4741126 w 5251172"/>
                <a:gd name="connsiteY3" fmla="*/ 1419397 h 1422232"/>
                <a:gd name="connsiteX4" fmla="*/ 5251172 w 5251172"/>
                <a:gd name="connsiteY4" fmla="*/ 1422189 h 1422232"/>
                <a:gd name="connsiteX0" fmla="*/ 0 w 5251172"/>
                <a:gd name="connsiteY0" fmla="*/ 8634 h 1424924"/>
                <a:gd name="connsiteX1" fmla="*/ 1550711 w 5251172"/>
                <a:gd name="connsiteY1" fmla="*/ 0 h 1424924"/>
                <a:gd name="connsiteX2" fmla="*/ 1543567 w 5251172"/>
                <a:gd name="connsiteY2" fmla="*/ 1420285 h 1424924"/>
                <a:gd name="connsiteX3" fmla="*/ 4741126 w 5251172"/>
                <a:gd name="connsiteY3" fmla="*/ 1419397 h 1424924"/>
                <a:gd name="connsiteX4" fmla="*/ 5251172 w 5251172"/>
                <a:gd name="connsiteY4" fmla="*/ 1422189 h 1424924"/>
                <a:gd name="connsiteX0" fmla="*/ 0 w 5251172"/>
                <a:gd name="connsiteY0" fmla="*/ 8634 h 1424924"/>
                <a:gd name="connsiteX1" fmla="*/ 1550711 w 5251172"/>
                <a:gd name="connsiteY1" fmla="*/ 0 h 1424924"/>
                <a:gd name="connsiteX2" fmla="*/ 2975760 w 5251172"/>
                <a:gd name="connsiteY2" fmla="*/ 1411966 h 1424924"/>
                <a:gd name="connsiteX3" fmla="*/ 4741126 w 5251172"/>
                <a:gd name="connsiteY3" fmla="*/ 1419397 h 1424924"/>
                <a:gd name="connsiteX4" fmla="*/ 5251172 w 5251172"/>
                <a:gd name="connsiteY4" fmla="*/ 1422189 h 1424924"/>
                <a:gd name="connsiteX0" fmla="*/ 0 w 5251172"/>
                <a:gd name="connsiteY0" fmla="*/ 315 h 1416605"/>
                <a:gd name="connsiteX1" fmla="*/ 2971887 w 5251172"/>
                <a:gd name="connsiteY1" fmla="*/ 0 h 1416605"/>
                <a:gd name="connsiteX2" fmla="*/ 2975760 w 5251172"/>
                <a:gd name="connsiteY2" fmla="*/ 1403647 h 1416605"/>
                <a:gd name="connsiteX3" fmla="*/ 4741126 w 5251172"/>
                <a:gd name="connsiteY3" fmla="*/ 1411078 h 1416605"/>
                <a:gd name="connsiteX4" fmla="*/ 5251172 w 5251172"/>
                <a:gd name="connsiteY4" fmla="*/ 1413870 h 1416605"/>
                <a:gd name="connsiteX0" fmla="*/ 0 w 5328290"/>
                <a:gd name="connsiteY0" fmla="*/ 315 h 1416605"/>
                <a:gd name="connsiteX1" fmla="*/ 3049005 w 5328290"/>
                <a:gd name="connsiteY1" fmla="*/ 0 h 1416605"/>
                <a:gd name="connsiteX2" fmla="*/ 3052878 w 5328290"/>
                <a:gd name="connsiteY2" fmla="*/ 1403647 h 1416605"/>
                <a:gd name="connsiteX3" fmla="*/ 4818244 w 5328290"/>
                <a:gd name="connsiteY3" fmla="*/ 1411078 h 1416605"/>
                <a:gd name="connsiteX4" fmla="*/ 5328290 w 5328290"/>
                <a:gd name="connsiteY4" fmla="*/ 1413870 h 1416605"/>
                <a:gd name="connsiteX0" fmla="*/ 0 w 5328290"/>
                <a:gd name="connsiteY0" fmla="*/ 8204 h 1424494"/>
                <a:gd name="connsiteX1" fmla="*/ 4492214 w 5328290"/>
                <a:gd name="connsiteY1" fmla="*/ 0 h 1424494"/>
                <a:gd name="connsiteX2" fmla="*/ 3052878 w 5328290"/>
                <a:gd name="connsiteY2" fmla="*/ 1411536 h 1424494"/>
                <a:gd name="connsiteX3" fmla="*/ 4818244 w 5328290"/>
                <a:gd name="connsiteY3" fmla="*/ 1418967 h 1424494"/>
                <a:gd name="connsiteX4" fmla="*/ 5328290 w 5328290"/>
                <a:gd name="connsiteY4" fmla="*/ 1421759 h 1424494"/>
                <a:gd name="connsiteX0" fmla="*/ 0 w 5328290"/>
                <a:gd name="connsiteY0" fmla="*/ 8204 h 1424494"/>
                <a:gd name="connsiteX1" fmla="*/ 4492214 w 5328290"/>
                <a:gd name="connsiteY1" fmla="*/ 0 h 1424494"/>
                <a:gd name="connsiteX2" fmla="*/ 4452021 w 5328290"/>
                <a:gd name="connsiteY2" fmla="*/ 1356310 h 1424494"/>
                <a:gd name="connsiteX3" fmla="*/ 4818244 w 5328290"/>
                <a:gd name="connsiteY3" fmla="*/ 1418967 h 1424494"/>
                <a:gd name="connsiteX4" fmla="*/ 5328290 w 5328290"/>
                <a:gd name="connsiteY4" fmla="*/ 1421759 h 1424494"/>
                <a:gd name="connsiteX0" fmla="*/ 0 w 5328290"/>
                <a:gd name="connsiteY0" fmla="*/ 8204 h 1421759"/>
                <a:gd name="connsiteX1" fmla="*/ 4492214 w 5328290"/>
                <a:gd name="connsiteY1" fmla="*/ 0 h 1421759"/>
                <a:gd name="connsiteX2" fmla="*/ 4452021 w 5328290"/>
                <a:gd name="connsiteY2" fmla="*/ 1356310 h 1421759"/>
                <a:gd name="connsiteX3" fmla="*/ 5328290 w 5328290"/>
                <a:gd name="connsiteY3" fmla="*/ 1421759 h 1421759"/>
                <a:gd name="connsiteX0" fmla="*/ 0 w 5328290"/>
                <a:gd name="connsiteY0" fmla="*/ 8204 h 1366533"/>
                <a:gd name="connsiteX1" fmla="*/ 4492214 w 5328290"/>
                <a:gd name="connsiteY1" fmla="*/ 0 h 1366533"/>
                <a:gd name="connsiteX2" fmla="*/ 4452021 w 5328290"/>
                <a:gd name="connsiteY2" fmla="*/ 1356310 h 1366533"/>
                <a:gd name="connsiteX3" fmla="*/ 5328290 w 5328290"/>
                <a:gd name="connsiteY3" fmla="*/ 1366533 h 1366533"/>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03231 w 5328290"/>
                <a:gd name="connsiteY1" fmla="*/ 0 h 1364199"/>
                <a:gd name="connsiteX2" fmla="*/ 4485072 w 5328290"/>
                <a:gd name="connsiteY2" fmla="*/ 1364199 h 1364199"/>
                <a:gd name="connsiteX3" fmla="*/ 5328290 w 5328290"/>
                <a:gd name="connsiteY3" fmla="*/ 1358643 h 1364199"/>
                <a:gd name="connsiteX0" fmla="*/ 0 w 5328290"/>
                <a:gd name="connsiteY0" fmla="*/ 8204 h 1372089"/>
                <a:gd name="connsiteX1" fmla="*/ 4459163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14247 w 5328290"/>
                <a:gd name="connsiteY1" fmla="*/ 0 h 1364199"/>
                <a:gd name="connsiteX2" fmla="*/ 4485072 w 5328290"/>
                <a:gd name="connsiteY2" fmla="*/ 1364199 h 1364199"/>
                <a:gd name="connsiteX3" fmla="*/ 5328290 w 5328290"/>
                <a:gd name="connsiteY3" fmla="*/ 1358643 h 1364199"/>
                <a:gd name="connsiteX0" fmla="*/ 0 w 5328290"/>
                <a:gd name="connsiteY0" fmla="*/ 7135 h 1371020"/>
                <a:gd name="connsiteX1" fmla="*/ 4509485 w 5328290"/>
                <a:gd name="connsiteY1" fmla="*/ 0 h 1371020"/>
                <a:gd name="connsiteX2" fmla="*/ 4485072 w 5328290"/>
                <a:gd name="connsiteY2" fmla="*/ 1371020 h 1371020"/>
                <a:gd name="connsiteX3" fmla="*/ 5328290 w 5328290"/>
                <a:gd name="connsiteY3" fmla="*/ 1365464 h 1371020"/>
                <a:gd name="connsiteX0" fmla="*/ 0 w 5328290"/>
                <a:gd name="connsiteY0" fmla="*/ 0 h 1363885"/>
                <a:gd name="connsiteX1" fmla="*/ 450472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63885"/>
                <a:gd name="connsiteX1" fmla="*/ 448567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1383 h 1359712"/>
                <a:gd name="connsiteX1" fmla="*/ 2899243 w 5328290"/>
                <a:gd name="connsiteY1" fmla="*/ 0 h 1359712"/>
                <a:gd name="connsiteX2" fmla="*/ 4485072 w 5328290"/>
                <a:gd name="connsiteY2" fmla="*/ 1358447 h 1359712"/>
                <a:gd name="connsiteX3" fmla="*/ 5328290 w 5328290"/>
                <a:gd name="connsiteY3" fmla="*/ 1359712 h 1359712"/>
                <a:gd name="connsiteX0" fmla="*/ 0 w 5328290"/>
                <a:gd name="connsiteY0" fmla="*/ 1383 h 1359712"/>
                <a:gd name="connsiteX1" fmla="*/ 2899243 w 5328290"/>
                <a:gd name="connsiteY1" fmla="*/ 0 h 1359712"/>
                <a:gd name="connsiteX2" fmla="*/ 2898643 w 5328290"/>
                <a:gd name="connsiteY2" fmla="*/ 1358447 h 1359712"/>
                <a:gd name="connsiteX3" fmla="*/ 5328290 w 5328290"/>
                <a:gd name="connsiteY3" fmla="*/ 1359712 h 1359712"/>
                <a:gd name="connsiteX0" fmla="*/ 0 w 5328290"/>
                <a:gd name="connsiteY0" fmla="*/ 1383 h 1382307"/>
                <a:gd name="connsiteX1" fmla="*/ 2899243 w 5328290"/>
                <a:gd name="connsiteY1" fmla="*/ 0 h 1382307"/>
                <a:gd name="connsiteX2" fmla="*/ 4374879 w 5328290"/>
                <a:gd name="connsiteY2" fmla="*/ 1382302 h 1382307"/>
                <a:gd name="connsiteX3" fmla="*/ 5328290 w 5328290"/>
                <a:gd name="connsiteY3" fmla="*/ 1359712 h 1382307"/>
                <a:gd name="connsiteX0" fmla="*/ 0 w 5328290"/>
                <a:gd name="connsiteY0" fmla="*/ 1383 h 1382302"/>
                <a:gd name="connsiteX1" fmla="*/ 2899243 w 5328290"/>
                <a:gd name="connsiteY1" fmla="*/ 0 h 1382302"/>
                <a:gd name="connsiteX2" fmla="*/ 4374879 w 5328290"/>
                <a:gd name="connsiteY2" fmla="*/ 1382302 h 1382302"/>
                <a:gd name="connsiteX3" fmla="*/ 5328290 w 5328290"/>
                <a:gd name="connsiteY3" fmla="*/ 1359712 h 1382302"/>
                <a:gd name="connsiteX0" fmla="*/ 0 w 5328290"/>
                <a:gd name="connsiteY0" fmla="*/ 9335 h 1390254"/>
                <a:gd name="connsiteX1" fmla="*/ 4352413 w 5328290"/>
                <a:gd name="connsiteY1" fmla="*/ 0 h 1390254"/>
                <a:gd name="connsiteX2" fmla="*/ 4374879 w 5328290"/>
                <a:gd name="connsiteY2" fmla="*/ 1390254 h 1390254"/>
                <a:gd name="connsiteX3" fmla="*/ 5328290 w 5328290"/>
                <a:gd name="connsiteY3" fmla="*/ 1367664 h 139025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70372"/>
                <a:gd name="connsiteX1" fmla="*/ 4352413 w 5328290"/>
                <a:gd name="connsiteY1" fmla="*/ 0 h 1370372"/>
                <a:gd name="connsiteX2" fmla="*/ 4374879 w 5328290"/>
                <a:gd name="connsiteY2" fmla="*/ 1366400 h 1370372"/>
                <a:gd name="connsiteX3" fmla="*/ 5328290 w 5328290"/>
                <a:gd name="connsiteY3" fmla="*/ 1367664 h 1370372"/>
                <a:gd name="connsiteX0" fmla="*/ 0 w 5547418"/>
                <a:gd name="connsiteY0" fmla="*/ 9335 h 1366515"/>
                <a:gd name="connsiteX1" fmla="*/ 4352413 w 5547418"/>
                <a:gd name="connsiteY1" fmla="*/ 0 h 1366515"/>
                <a:gd name="connsiteX2" fmla="*/ 4374879 w 5547418"/>
                <a:gd name="connsiteY2" fmla="*/ 1366400 h 1366515"/>
                <a:gd name="connsiteX3" fmla="*/ 5547418 w 5547418"/>
                <a:gd name="connsiteY3" fmla="*/ 924929 h 1366515"/>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11994"/>
                <a:gd name="connsiteX1" fmla="*/ 4352413 w 5547418"/>
                <a:gd name="connsiteY1" fmla="*/ 0 h 1411994"/>
                <a:gd name="connsiteX2" fmla="*/ 4374879 w 5547418"/>
                <a:gd name="connsiteY2" fmla="*/ 1366400 h 1411994"/>
                <a:gd name="connsiteX3" fmla="*/ 5109163 w 5547418"/>
                <a:gd name="connsiteY3" fmla="*/ 948720 h 1411994"/>
                <a:gd name="connsiteX4" fmla="*/ 5547418 w 5547418"/>
                <a:gd name="connsiteY4" fmla="*/ 924929 h 1411994"/>
                <a:gd name="connsiteX0" fmla="*/ 0 w 5547418"/>
                <a:gd name="connsiteY0" fmla="*/ 9335 h 1478441"/>
                <a:gd name="connsiteX1" fmla="*/ 4352413 w 5547418"/>
                <a:gd name="connsiteY1" fmla="*/ 0 h 1478441"/>
                <a:gd name="connsiteX2" fmla="*/ 4374879 w 5547418"/>
                <a:gd name="connsiteY2" fmla="*/ 1366400 h 1478441"/>
                <a:gd name="connsiteX3" fmla="*/ 4786237 w 5547418"/>
                <a:gd name="connsiteY3" fmla="*/ 1359830 h 1478441"/>
                <a:gd name="connsiteX4" fmla="*/ 5109163 w 5547418"/>
                <a:gd name="connsiteY4" fmla="*/ 948720 h 1478441"/>
                <a:gd name="connsiteX5" fmla="*/ 5547418 w 5547418"/>
                <a:gd name="connsiteY5" fmla="*/ 924929 h 1478441"/>
                <a:gd name="connsiteX0" fmla="*/ 0 w 5547418"/>
                <a:gd name="connsiteY0" fmla="*/ 9335 h 1462937"/>
                <a:gd name="connsiteX1" fmla="*/ 4352413 w 5547418"/>
                <a:gd name="connsiteY1" fmla="*/ 0 h 1462937"/>
                <a:gd name="connsiteX2" fmla="*/ 4374879 w 5547418"/>
                <a:gd name="connsiteY2" fmla="*/ 1366400 h 1462937"/>
                <a:gd name="connsiteX3" fmla="*/ 4786237 w 5547418"/>
                <a:gd name="connsiteY3" fmla="*/ 1359830 h 1462937"/>
                <a:gd name="connsiteX4" fmla="*/ 5109163 w 5547418"/>
                <a:gd name="connsiteY4" fmla="*/ 948720 h 1462937"/>
                <a:gd name="connsiteX5" fmla="*/ 5547418 w 5547418"/>
                <a:gd name="connsiteY5" fmla="*/ 924929 h 1462937"/>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14149 w 5593550"/>
                <a:gd name="connsiteY4" fmla="*/ 946441 h 1369284"/>
                <a:gd name="connsiteX5" fmla="*/ 5593550 w 5593550"/>
                <a:gd name="connsiteY5" fmla="*/ 946012 h 1369284"/>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49951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67280"/>
                <a:gd name="connsiteX1" fmla="*/ 4352413 w 5593550"/>
                <a:gd name="connsiteY1" fmla="*/ 0 h 1367280"/>
                <a:gd name="connsiteX2" fmla="*/ 4349951 w 5593550"/>
                <a:gd name="connsiteY2" fmla="*/ 1366400 h 1367280"/>
                <a:gd name="connsiteX3" fmla="*/ 4796208 w 5593550"/>
                <a:gd name="connsiteY3" fmla="*/ 1364388 h 1367280"/>
                <a:gd name="connsiteX4" fmla="*/ 5114149 w 5593550"/>
                <a:gd name="connsiteY4" fmla="*/ 946441 h 1367280"/>
                <a:gd name="connsiteX5" fmla="*/ 5593550 w 5593550"/>
                <a:gd name="connsiteY5" fmla="*/ 946012 h 1367280"/>
                <a:gd name="connsiteX0" fmla="*/ 0 w 5789612"/>
                <a:gd name="connsiteY0" fmla="*/ 9335 h 1367280"/>
                <a:gd name="connsiteX1" fmla="*/ 4548475 w 5789612"/>
                <a:gd name="connsiteY1" fmla="*/ 0 h 1367280"/>
                <a:gd name="connsiteX2" fmla="*/ 4546013 w 5789612"/>
                <a:gd name="connsiteY2" fmla="*/ 1366400 h 1367280"/>
                <a:gd name="connsiteX3" fmla="*/ 4992270 w 5789612"/>
                <a:gd name="connsiteY3" fmla="*/ 1364388 h 1367280"/>
                <a:gd name="connsiteX4" fmla="*/ 5310211 w 5789612"/>
                <a:gd name="connsiteY4" fmla="*/ 946441 h 1367280"/>
                <a:gd name="connsiteX5" fmla="*/ 5789612 w 5789612"/>
                <a:gd name="connsiteY5" fmla="*/ 946012 h 1367280"/>
                <a:gd name="connsiteX0" fmla="*/ 0 w 5789612"/>
                <a:gd name="connsiteY0" fmla="*/ 9335 h 1367280"/>
                <a:gd name="connsiteX1" fmla="*/ 4548475 w 5789612"/>
                <a:gd name="connsiteY1" fmla="*/ 0 h 1367280"/>
                <a:gd name="connsiteX2" fmla="*/ 4542224 w 5789612"/>
                <a:gd name="connsiteY2" fmla="*/ 1063114 h 1367280"/>
                <a:gd name="connsiteX3" fmla="*/ 4546013 w 5789612"/>
                <a:gd name="connsiteY3" fmla="*/ 1366400 h 1367280"/>
                <a:gd name="connsiteX4" fmla="*/ 4992270 w 5789612"/>
                <a:gd name="connsiteY4" fmla="*/ 1364388 h 1367280"/>
                <a:gd name="connsiteX5" fmla="*/ 5310211 w 5789612"/>
                <a:gd name="connsiteY5" fmla="*/ 946441 h 1367280"/>
                <a:gd name="connsiteX6" fmla="*/ 5789612 w 5789612"/>
                <a:gd name="connsiteY6" fmla="*/ 946012 h 1367280"/>
                <a:gd name="connsiteX0" fmla="*/ 0 w 5789612"/>
                <a:gd name="connsiteY0" fmla="*/ 9335 h 1367280"/>
                <a:gd name="connsiteX1" fmla="*/ 4548475 w 5789612"/>
                <a:gd name="connsiteY1" fmla="*/ 0 h 1367280"/>
                <a:gd name="connsiteX2" fmla="*/ 4521450 w 5789612"/>
                <a:gd name="connsiteY2" fmla="*/ 206116 h 1367280"/>
                <a:gd name="connsiteX3" fmla="*/ 4542224 w 5789612"/>
                <a:gd name="connsiteY3" fmla="*/ 1063114 h 1367280"/>
                <a:gd name="connsiteX4" fmla="*/ 4546013 w 5789612"/>
                <a:gd name="connsiteY4" fmla="*/ 1366400 h 1367280"/>
                <a:gd name="connsiteX5" fmla="*/ 4992270 w 5789612"/>
                <a:gd name="connsiteY5" fmla="*/ 1364388 h 1367280"/>
                <a:gd name="connsiteX6" fmla="*/ 5310211 w 5789612"/>
                <a:gd name="connsiteY6" fmla="*/ 946441 h 1367280"/>
                <a:gd name="connsiteX7" fmla="*/ 5789612 w 5789612"/>
                <a:gd name="connsiteY7" fmla="*/ 946012 h 1367280"/>
                <a:gd name="connsiteX0" fmla="*/ 0 w 5789612"/>
                <a:gd name="connsiteY0" fmla="*/ 9335 h 1367280"/>
                <a:gd name="connsiteX1" fmla="*/ 4548475 w 5789612"/>
                <a:gd name="connsiteY1" fmla="*/ 0 h 1367280"/>
                <a:gd name="connsiteX2" fmla="*/ 4521450 w 5789612"/>
                <a:gd name="connsiteY2" fmla="*/ 206116 h 1367280"/>
                <a:gd name="connsiteX3" fmla="*/ 4542224 w 5789612"/>
                <a:gd name="connsiteY3" fmla="*/ 1063114 h 1367280"/>
                <a:gd name="connsiteX4" fmla="*/ 4546013 w 5789612"/>
                <a:gd name="connsiteY4" fmla="*/ 1366400 h 1367280"/>
                <a:gd name="connsiteX5" fmla="*/ 4992270 w 5789612"/>
                <a:gd name="connsiteY5" fmla="*/ 1364388 h 1367280"/>
                <a:gd name="connsiteX6" fmla="*/ 5310211 w 5789612"/>
                <a:gd name="connsiteY6" fmla="*/ 946441 h 1367280"/>
                <a:gd name="connsiteX7" fmla="*/ 5789612 w 5789612"/>
                <a:gd name="connsiteY7" fmla="*/ 946012 h 1367280"/>
                <a:gd name="connsiteX0" fmla="*/ 0 w 5789612"/>
                <a:gd name="connsiteY0" fmla="*/ 9335 h 1367280"/>
                <a:gd name="connsiteX1" fmla="*/ 4548475 w 5789612"/>
                <a:gd name="connsiteY1" fmla="*/ 0 h 1367280"/>
                <a:gd name="connsiteX2" fmla="*/ 4521450 w 5789612"/>
                <a:gd name="connsiteY2" fmla="*/ 206116 h 1367280"/>
                <a:gd name="connsiteX3" fmla="*/ 4542224 w 5789612"/>
                <a:gd name="connsiteY3" fmla="*/ 1063114 h 1367280"/>
                <a:gd name="connsiteX4" fmla="*/ 4546013 w 5789612"/>
                <a:gd name="connsiteY4" fmla="*/ 1366400 h 1367280"/>
                <a:gd name="connsiteX5" fmla="*/ 4992270 w 5789612"/>
                <a:gd name="connsiteY5" fmla="*/ 1364388 h 1367280"/>
                <a:gd name="connsiteX6" fmla="*/ 5310211 w 5789612"/>
                <a:gd name="connsiteY6" fmla="*/ 946441 h 1367280"/>
                <a:gd name="connsiteX7" fmla="*/ 5789612 w 5789612"/>
                <a:gd name="connsiteY7" fmla="*/ 946012 h 1367280"/>
                <a:gd name="connsiteX0" fmla="*/ 0 w 5789612"/>
                <a:gd name="connsiteY0" fmla="*/ 9335 h 1367280"/>
                <a:gd name="connsiteX1" fmla="*/ 4548475 w 5789612"/>
                <a:gd name="connsiteY1" fmla="*/ 0 h 1367280"/>
                <a:gd name="connsiteX2" fmla="*/ 4521450 w 5789612"/>
                <a:gd name="connsiteY2" fmla="*/ 206116 h 1367280"/>
                <a:gd name="connsiteX3" fmla="*/ 4542224 w 5789612"/>
                <a:gd name="connsiteY3" fmla="*/ 1063114 h 1367280"/>
                <a:gd name="connsiteX4" fmla="*/ 4546013 w 5789612"/>
                <a:gd name="connsiteY4" fmla="*/ 1366400 h 1367280"/>
                <a:gd name="connsiteX5" fmla="*/ 4992270 w 5789612"/>
                <a:gd name="connsiteY5" fmla="*/ 1364388 h 1367280"/>
                <a:gd name="connsiteX6" fmla="*/ 5310211 w 5789612"/>
                <a:gd name="connsiteY6" fmla="*/ 946441 h 1367280"/>
                <a:gd name="connsiteX7" fmla="*/ 5789612 w 5789612"/>
                <a:gd name="connsiteY7" fmla="*/ 946012 h 1367280"/>
                <a:gd name="connsiteX0" fmla="*/ 0 w 5789612"/>
                <a:gd name="connsiteY0" fmla="*/ 9335 h 1367280"/>
                <a:gd name="connsiteX1" fmla="*/ 4548475 w 5789612"/>
                <a:gd name="connsiteY1" fmla="*/ 0 h 1367280"/>
                <a:gd name="connsiteX2" fmla="*/ 4521450 w 5789612"/>
                <a:gd name="connsiteY2" fmla="*/ 206116 h 1367280"/>
                <a:gd name="connsiteX3" fmla="*/ 4542224 w 5789612"/>
                <a:gd name="connsiteY3" fmla="*/ 1063114 h 1367280"/>
                <a:gd name="connsiteX4" fmla="*/ 4546013 w 5789612"/>
                <a:gd name="connsiteY4" fmla="*/ 1366400 h 1367280"/>
                <a:gd name="connsiteX5" fmla="*/ 4992270 w 5789612"/>
                <a:gd name="connsiteY5" fmla="*/ 1364388 h 1367280"/>
                <a:gd name="connsiteX6" fmla="*/ 5310211 w 5789612"/>
                <a:gd name="connsiteY6" fmla="*/ 946441 h 1367280"/>
                <a:gd name="connsiteX7" fmla="*/ 5789612 w 5789612"/>
                <a:gd name="connsiteY7" fmla="*/ 946012 h 1367280"/>
                <a:gd name="connsiteX0" fmla="*/ 0 w 5789612"/>
                <a:gd name="connsiteY0" fmla="*/ 4601 h 1362546"/>
                <a:gd name="connsiteX1" fmla="*/ 4527701 w 5789612"/>
                <a:gd name="connsiteY1" fmla="*/ 0 h 1362546"/>
                <a:gd name="connsiteX2" fmla="*/ 4521450 w 5789612"/>
                <a:gd name="connsiteY2" fmla="*/ 201382 h 1362546"/>
                <a:gd name="connsiteX3" fmla="*/ 4542224 w 5789612"/>
                <a:gd name="connsiteY3" fmla="*/ 1058380 h 1362546"/>
                <a:gd name="connsiteX4" fmla="*/ 4546013 w 5789612"/>
                <a:gd name="connsiteY4" fmla="*/ 1361666 h 1362546"/>
                <a:gd name="connsiteX5" fmla="*/ 4992270 w 5789612"/>
                <a:gd name="connsiteY5" fmla="*/ 1359654 h 1362546"/>
                <a:gd name="connsiteX6" fmla="*/ 5310211 w 5789612"/>
                <a:gd name="connsiteY6" fmla="*/ 941707 h 1362546"/>
                <a:gd name="connsiteX7" fmla="*/ 5789612 w 5789612"/>
                <a:gd name="connsiteY7" fmla="*/ 941278 h 1362546"/>
                <a:gd name="connsiteX0" fmla="*/ 0 w 5789612"/>
                <a:gd name="connsiteY0" fmla="*/ 4601 h 1362546"/>
                <a:gd name="connsiteX1" fmla="*/ 4527701 w 5789612"/>
                <a:gd name="connsiteY1" fmla="*/ 0 h 1362546"/>
                <a:gd name="connsiteX2" fmla="*/ 4521450 w 5789612"/>
                <a:gd name="connsiteY2" fmla="*/ 201382 h 1362546"/>
                <a:gd name="connsiteX3" fmla="*/ 4542224 w 5789612"/>
                <a:gd name="connsiteY3" fmla="*/ 1058380 h 1362546"/>
                <a:gd name="connsiteX4" fmla="*/ 4546013 w 5789612"/>
                <a:gd name="connsiteY4" fmla="*/ 1361666 h 1362546"/>
                <a:gd name="connsiteX5" fmla="*/ 4992270 w 5789612"/>
                <a:gd name="connsiteY5" fmla="*/ 1359654 h 1362546"/>
                <a:gd name="connsiteX6" fmla="*/ 5310211 w 5789612"/>
                <a:gd name="connsiteY6" fmla="*/ 941707 h 1362546"/>
                <a:gd name="connsiteX7" fmla="*/ 5789612 w 5789612"/>
                <a:gd name="connsiteY7" fmla="*/ 941278 h 1362546"/>
                <a:gd name="connsiteX0" fmla="*/ 0 w 5789612"/>
                <a:gd name="connsiteY0" fmla="*/ 4601 h 1362546"/>
                <a:gd name="connsiteX1" fmla="*/ 4527701 w 5789612"/>
                <a:gd name="connsiteY1" fmla="*/ 0 h 1362546"/>
                <a:gd name="connsiteX2" fmla="*/ 4521450 w 5789612"/>
                <a:gd name="connsiteY2" fmla="*/ 201382 h 1362546"/>
                <a:gd name="connsiteX3" fmla="*/ 4542224 w 5789612"/>
                <a:gd name="connsiteY3" fmla="*/ 1058380 h 1362546"/>
                <a:gd name="connsiteX4" fmla="*/ 4546013 w 5789612"/>
                <a:gd name="connsiteY4" fmla="*/ 1361666 h 1362546"/>
                <a:gd name="connsiteX5" fmla="*/ 4992270 w 5789612"/>
                <a:gd name="connsiteY5" fmla="*/ 1359654 h 1362546"/>
                <a:gd name="connsiteX6" fmla="*/ 5310211 w 5789612"/>
                <a:gd name="connsiteY6" fmla="*/ 941707 h 1362546"/>
                <a:gd name="connsiteX7" fmla="*/ 5789612 w 5789612"/>
                <a:gd name="connsiteY7" fmla="*/ 941278 h 136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9612" h="1362546">
                  <a:moveTo>
                    <a:pt x="0" y="4601"/>
                  </a:moveTo>
                  <a:lnTo>
                    <a:pt x="4527701" y="0"/>
                  </a:lnTo>
                  <a:cubicBezTo>
                    <a:pt x="4519579" y="81722"/>
                    <a:pt x="4517300" y="109422"/>
                    <a:pt x="4521450" y="201382"/>
                  </a:cubicBezTo>
                  <a:cubicBezTo>
                    <a:pt x="4001068" y="638982"/>
                    <a:pt x="3999748" y="634573"/>
                    <a:pt x="4542224" y="1058380"/>
                  </a:cubicBezTo>
                  <a:cubicBezTo>
                    <a:pt x="4544588" y="1160222"/>
                    <a:pt x="4538518" y="1283835"/>
                    <a:pt x="4546013" y="1361666"/>
                  </a:cubicBezTo>
                  <a:cubicBezTo>
                    <a:pt x="4667723" y="1359579"/>
                    <a:pt x="4869889" y="1366019"/>
                    <a:pt x="4992270" y="1359654"/>
                  </a:cubicBezTo>
                  <a:cubicBezTo>
                    <a:pt x="5084737" y="1251308"/>
                    <a:pt x="5212181" y="1079195"/>
                    <a:pt x="5310211" y="941707"/>
                  </a:cubicBezTo>
                  <a:lnTo>
                    <a:pt x="5789612" y="941278"/>
                  </a:lnTo>
                </a:path>
              </a:pathLst>
            </a:custGeom>
            <a:noFill/>
            <a:ln w="57150">
              <a:solidFill>
                <a:srgbClr val="376092">
                  <a:alpha val="50000"/>
                </a:srgb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173" name="TextBox 172"/>
            <p:cNvSpPr txBox="1"/>
            <p:nvPr/>
          </p:nvSpPr>
          <p:spPr>
            <a:xfrm>
              <a:off x="1020286" y="1363225"/>
              <a:ext cx="288862" cy="338554"/>
            </a:xfrm>
            <a:prstGeom prst="rect">
              <a:avLst/>
            </a:prstGeom>
            <a:noFill/>
            <a:ln w="15875">
              <a:noFill/>
            </a:ln>
          </p:spPr>
          <p:txBody>
            <a:bodyPr wrap="none" rtlCol="0">
              <a:spAutoFit/>
            </a:bodyPr>
            <a:lstStyle/>
            <a:p>
              <a:r>
                <a:rPr lang="en-US" sz="1600" dirty="0"/>
                <a:t>1</a:t>
              </a:r>
              <a:endParaRPr lang="en-US" sz="1600" baseline="-25000" dirty="0"/>
            </a:p>
          </p:txBody>
        </p:sp>
        <p:sp>
          <p:nvSpPr>
            <p:cNvPr id="174" name="TextBox 173"/>
            <p:cNvSpPr txBox="1"/>
            <p:nvPr/>
          </p:nvSpPr>
          <p:spPr>
            <a:xfrm>
              <a:off x="1845872" y="1602927"/>
              <a:ext cx="288862" cy="338554"/>
            </a:xfrm>
            <a:prstGeom prst="rect">
              <a:avLst/>
            </a:prstGeom>
            <a:noFill/>
            <a:ln w="15875">
              <a:noFill/>
            </a:ln>
          </p:spPr>
          <p:txBody>
            <a:bodyPr wrap="none" rtlCol="0">
              <a:spAutoFit/>
            </a:bodyPr>
            <a:lstStyle/>
            <a:p>
              <a:r>
                <a:rPr lang="en-US" sz="1600" dirty="0"/>
                <a:t>2</a:t>
              </a:r>
              <a:endParaRPr lang="en-US" sz="1600" baseline="-25000" dirty="0"/>
            </a:p>
          </p:txBody>
        </p:sp>
        <p:sp>
          <p:nvSpPr>
            <p:cNvPr id="175" name="TextBox 174"/>
            <p:cNvSpPr txBox="1"/>
            <p:nvPr/>
          </p:nvSpPr>
          <p:spPr>
            <a:xfrm>
              <a:off x="2712235" y="1854172"/>
              <a:ext cx="288862" cy="338554"/>
            </a:xfrm>
            <a:prstGeom prst="rect">
              <a:avLst/>
            </a:prstGeom>
            <a:noFill/>
            <a:ln w="15875">
              <a:noFill/>
            </a:ln>
          </p:spPr>
          <p:txBody>
            <a:bodyPr wrap="none" rtlCol="0">
              <a:spAutoFit/>
            </a:bodyPr>
            <a:lstStyle/>
            <a:p>
              <a:r>
                <a:rPr lang="en-US" sz="1600" dirty="0"/>
                <a:t>3</a:t>
              </a:r>
              <a:endParaRPr lang="en-US" sz="1600" baseline="-25000" dirty="0"/>
            </a:p>
          </p:txBody>
        </p:sp>
        <p:sp>
          <p:nvSpPr>
            <p:cNvPr id="176" name="TextBox 175"/>
            <p:cNvSpPr txBox="1"/>
            <p:nvPr/>
          </p:nvSpPr>
          <p:spPr>
            <a:xfrm>
              <a:off x="4665766" y="1094938"/>
              <a:ext cx="288862" cy="338554"/>
            </a:xfrm>
            <a:prstGeom prst="rect">
              <a:avLst/>
            </a:prstGeom>
            <a:noFill/>
            <a:ln w="15875">
              <a:noFill/>
            </a:ln>
          </p:spPr>
          <p:txBody>
            <a:bodyPr wrap="none" rtlCol="0">
              <a:spAutoFit/>
            </a:bodyPr>
            <a:lstStyle/>
            <a:p>
              <a:r>
                <a:rPr lang="en-US" sz="1600" dirty="0"/>
                <a:t>1</a:t>
              </a:r>
              <a:endParaRPr lang="en-US" sz="1600" baseline="-25000" dirty="0"/>
            </a:p>
          </p:txBody>
        </p:sp>
        <p:sp>
          <p:nvSpPr>
            <p:cNvPr id="177" name="TextBox 176"/>
            <p:cNvSpPr txBox="1"/>
            <p:nvPr/>
          </p:nvSpPr>
          <p:spPr>
            <a:xfrm>
              <a:off x="4665766" y="1622662"/>
              <a:ext cx="288862" cy="338554"/>
            </a:xfrm>
            <a:prstGeom prst="rect">
              <a:avLst/>
            </a:prstGeom>
            <a:noFill/>
            <a:ln w="15875">
              <a:noFill/>
            </a:ln>
          </p:spPr>
          <p:txBody>
            <a:bodyPr wrap="none" rtlCol="0">
              <a:spAutoFit/>
            </a:bodyPr>
            <a:lstStyle/>
            <a:p>
              <a:r>
                <a:rPr lang="en-US" sz="1600" dirty="0"/>
                <a:t>2</a:t>
              </a:r>
              <a:endParaRPr lang="en-US" sz="1600" baseline="-25000" dirty="0"/>
            </a:p>
          </p:txBody>
        </p:sp>
        <p:sp>
          <p:nvSpPr>
            <p:cNvPr id="178" name="TextBox 177"/>
            <p:cNvSpPr txBox="1"/>
            <p:nvPr/>
          </p:nvSpPr>
          <p:spPr>
            <a:xfrm>
              <a:off x="4665766" y="2170357"/>
              <a:ext cx="288862" cy="338554"/>
            </a:xfrm>
            <a:prstGeom prst="rect">
              <a:avLst/>
            </a:prstGeom>
            <a:noFill/>
            <a:ln w="15875">
              <a:noFill/>
            </a:ln>
          </p:spPr>
          <p:txBody>
            <a:bodyPr wrap="none" rtlCol="0">
              <a:spAutoFit/>
            </a:bodyPr>
            <a:lstStyle/>
            <a:p>
              <a:r>
                <a:rPr lang="en-US" sz="1600" dirty="0"/>
                <a:t>3</a:t>
              </a:r>
              <a:endParaRPr lang="en-US" sz="1600" baseline="-25000" dirty="0"/>
            </a:p>
          </p:txBody>
        </p:sp>
      </p:grpSp>
      <p:grpSp>
        <p:nvGrpSpPr>
          <p:cNvPr id="10" name="Group 9"/>
          <p:cNvGrpSpPr/>
          <p:nvPr/>
        </p:nvGrpSpPr>
        <p:grpSpPr>
          <a:xfrm>
            <a:off x="341523" y="3876909"/>
            <a:ext cx="4020994" cy="2120324"/>
            <a:chOff x="341523" y="3876909"/>
            <a:chExt cx="4020994" cy="2120324"/>
          </a:xfrm>
        </p:grpSpPr>
        <p:sp>
          <p:nvSpPr>
            <p:cNvPr id="1334" name="Oval 1333"/>
            <p:cNvSpPr/>
            <p:nvPr/>
          </p:nvSpPr>
          <p:spPr>
            <a:xfrm>
              <a:off x="1794316" y="5140434"/>
              <a:ext cx="482600" cy="473075"/>
            </a:xfrm>
            <a:prstGeom prst="ellipse">
              <a:avLst/>
            </a:prstGeom>
            <a:solidFill>
              <a:srgbClr val="FFFF99">
                <a:alpha val="50196"/>
              </a:srgb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3" name="Oval 1332"/>
            <p:cNvSpPr/>
            <p:nvPr/>
          </p:nvSpPr>
          <p:spPr>
            <a:xfrm>
              <a:off x="2466977" y="3994807"/>
              <a:ext cx="482600" cy="473075"/>
            </a:xfrm>
            <a:prstGeom prst="ellipse">
              <a:avLst/>
            </a:prstGeom>
            <a:solidFill>
              <a:srgbClr val="FFFF99">
                <a:alpha val="50196"/>
              </a:srgb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11" name="Group 410"/>
            <p:cNvGrpSpPr>
              <a:grpSpLocks noChangeAspect="1"/>
            </p:cNvGrpSpPr>
            <p:nvPr/>
          </p:nvGrpSpPr>
          <p:grpSpPr>
            <a:xfrm>
              <a:off x="341523" y="3876909"/>
              <a:ext cx="4020994" cy="2120324"/>
              <a:chOff x="-71613" y="648967"/>
              <a:chExt cx="5026241" cy="2650405"/>
            </a:xfrm>
          </p:grpSpPr>
          <p:grpSp>
            <p:nvGrpSpPr>
              <p:cNvPr id="412" name="Group 411"/>
              <p:cNvGrpSpPr/>
              <p:nvPr/>
            </p:nvGrpSpPr>
            <p:grpSpPr>
              <a:xfrm>
                <a:off x="3022012" y="1527231"/>
                <a:ext cx="694356" cy="814324"/>
                <a:chOff x="5476541" y="2612284"/>
                <a:chExt cx="1834160" cy="1508006"/>
              </a:xfrm>
            </p:grpSpPr>
            <p:cxnSp>
              <p:nvCxnSpPr>
                <p:cNvPr id="559" name="Straight Connector 558"/>
                <p:cNvCxnSpPr/>
                <p:nvPr/>
              </p:nvCxnSpPr>
              <p:spPr>
                <a:xfrm flipH="1">
                  <a:off x="5476541" y="3636855"/>
                  <a:ext cx="681888"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p:cNvCxnSpPr/>
                <p:nvPr/>
              </p:nvCxnSpPr>
              <p:spPr>
                <a:xfrm flipH="1">
                  <a:off x="5595619" y="2612284"/>
                  <a:ext cx="506367"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p:cNvCxnSpPr/>
                <p:nvPr/>
              </p:nvCxnSpPr>
              <p:spPr>
                <a:xfrm flipH="1">
                  <a:off x="5613080" y="3119062"/>
                  <a:ext cx="147663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p:cNvCxnSpPr/>
                <p:nvPr/>
              </p:nvCxnSpPr>
              <p:spPr>
                <a:xfrm flipH="1">
                  <a:off x="6628812" y="4120290"/>
                  <a:ext cx="68188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13" name="Straight Connector 412"/>
              <p:cNvCxnSpPr/>
              <p:nvPr/>
            </p:nvCxnSpPr>
            <p:spPr>
              <a:xfrm>
                <a:off x="3008195" y="1437301"/>
                <a:ext cx="0" cy="743639"/>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H="1">
                <a:off x="2177234" y="1800891"/>
                <a:ext cx="803130"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a:off x="1329076" y="1437301"/>
                <a:ext cx="0" cy="743639"/>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a:off x="2179416" y="1437301"/>
                <a:ext cx="0" cy="743639"/>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a:off x="674675" y="687712"/>
                <a:ext cx="0" cy="648455"/>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a:off x="350565" y="693661"/>
                <a:ext cx="0" cy="1148184"/>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a:off x="350565" y="2389159"/>
                <a:ext cx="0" cy="541367"/>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a:off x="671817" y="1859685"/>
                <a:ext cx="0" cy="1070841"/>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H="1">
                <a:off x="1326822" y="1527231"/>
                <a:ext cx="814717"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H="1">
                <a:off x="363413" y="2928188"/>
                <a:ext cx="2664996"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flipH="1">
                <a:off x="342587" y="682458"/>
                <a:ext cx="2685370"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24" name="Group 423"/>
              <p:cNvGrpSpPr/>
              <p:nvPr/>
            </p:nvGrpSpPr>
            <p:grpSpPr>
              <a:xfrm>
                <a:off x="779193" y="681762"/>
                <a:ext cx="719842" cy="863173"/>
                <a:chOff x="1614812" y="1139927"/>
                <a:chExt cx="1344175" cy="1682572"/>
              </a:xfrm>
            </p:grpSpPr>
            <p:sp>
              <p:nvSpPr>
                <p:cNvPr id="548" name="Oval 547"/>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49" name="Straight Connector 548"/>
                <p:cNvCxnSpPr/>
                <p:nvPr/>
              </p:nvCxnSpPr>
              <p:spPr>
                <a:xfrm>
                  <a:off x="2638945" y="1139927"/>
                  <a:ext cx="0" cy="1571667"/>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54" name="Isosceles Triangle 553"/>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55" name="Straight Connector 554"/>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57" name="Oval 556"/>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558" name="Oval 557"/>
                <p:cNvSpPr/>
                <p:nvPr/>
              </p:nvSpPr>
              <p:spPr>
                <a:xfrm>
                  <a:off x="2606941" y="275797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425" name="Group 424"/>
              <p:cNvGrpSpPr/>
              <p:nvPr/>
            </p:nvGrpSpPr>
            <p:grpSpPr>
              <a:xfrm>
                <a:off x="1629916" y="2166437"/>
                <a:ext cx="719842" cy="761289"/>
                <a:chOff x="1614812" y="1227625"/>
                <a:chExt cx="1344175" cy="1483969"/>
              </a:xfrm>
            </p:grpSpPr>
            <p:sp>
              <p:nvSpPr>
                <p:cNvPr id="538" name="Oval 537"/>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39" name="Straight Connector 538"/>
                <p:cNvCxnSpPr/>
                <p:nvPr/>
              </p:nvCxnSpPr>
              <p:spPr>
                <a:xfrm>
                  <a:off x="2640905"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44" name="Isosceles Triangle 543"/>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45" name="Straight Connector 544"/>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7" name="Oval 546"/>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426" name="Group 425"/>
              <p:cNvGrpSpPr/>
              <p:nvPr/>
            </p:nvGrpSpPr>
            <p:grpSpPr>
              <a:xfrm>
                <a:off x="1629916" y="681763"/>
                <a:ext cx="719842" cy="1136827"/>
                <a:chOff x="1614812" y="1139927"/>
                <a:chExt cx="1344175" cy="2216018"/>
              </a:xfrm>
            </p:grpSpPr>
            <p:sp>
              <p:nvSpPr>
                <p:cNvPr id="527" name="Oval 526"/>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28" name="Straight Connector 527"/>
                <p:cNvCxnSpPr/>
                <p:nvPr/>
              </p:nvCxnSpPr>
              <p:spPr>
                <a:xfrm>
                  <a:off x="2640905" y="1139927"/>
                  <a:ext cx="0" cy="1571668"/>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33" name="Isosceles Triangle 532"/>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34" name="Straight Connector 533"/>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36" name="Oval 535"/>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537" name="Oval 536"/>
                <p:cNvSpPr/>
                <p:nvPr/>
              </p:nvSpPr>
              <p:spPr>
                <a:xfrm>
                  <a:off x="2606941" y="3291424"/>
                  <a:ext cx="64008" cy="64521"/>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427" name="Group 426"/>
              <p:cNvGrpSpPr/>
              <p:nvPr/>
            </p:nvGrpSpPr>
            <p:grpSpPr>
              <a:xfrm>
                <a:off x="2474690" y="687712"/>
                <a:ext cx="719842" cy="1404535"/>
                <a:chOff x="1614812" y="1151524"/>
                <a:chExt cx="1344175" cy="2737875"/>
              </a:xfrm>
            </p:grpSpPr>
            <p:sp>
              <p:nvSpPr>
                <p:cNvPr id="516" name="Oval 515"/>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17" name="Straight Connector 516"/>
                <p:cNvCxnSpPr/>
                <p:nvPr/>
              </p:nvCxnSpPr>
              <p:spPr>
                <a:xfrm>
                  <a:off x="2611036" y="1151524"/>
                  <a:ext cx="0" cy="156007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22" name="Isosceles Triangle 521"/>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23" name="Straight Connector 522"/>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25" name="Oval 524"/>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526" name="Oval 525"/>
                <p:cNvSpPr/>
                <p:nvPr/>
              </p:nvSpPr>
              <p:spPr>
                <a:xfrm>
                  <a:off x="2573589" y="3824877"/>
                  <a:ext cx="64007" cy="64522"/>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cxnSp>
            <p:nvCxnSpPr>
              <p:cNvPr id="428" name="Straight Connector 427"/>
              <p:cNvCxnSpPr/>
              <p:nvPr/>
            </p:nvCxnSpPr>
            <p:spPr>
              <a:xfrm flipH="1">
                <a:off x="2227606" y="1527231"/>
                <a:ext cx="75275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429" name="Picture 4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34142" y="1355495"/>
                <a:ext cx="498243" cy="498243"/>
              </a:xfrm>
              <a:prstGeom prst="rect">
                <a:avLst/>
              </a:prstGeom>
              <a:ln w="15875">
                <a:noFill/>
              </a:ln>
            </p:spPr>
          </p:pic>
          <p:grpSp>
            <p:nvGrpSpPr>
              <p:cNvPr id="430" name="Group 429"/>
              <p:cNvGrpSpPr/>
              <p:nvPr/>
            </p:nvGrpSpPr>
            <p:grpSpPr>
              <a:xfrm>
                <a:off x="779193" y="2166437"/>
                <a:ext cx="719842" cy="761289"/>
                <a:chOff x="1614812" y="1227625"/>
                <a:chExt cx="1344175" cy="1483969"/>
              </a:xfrm>
            </p:grpSpPr>
            <p:sp>
              <p:nvSpPr>
                <p:cNvPr id="506" name="Oval 505"/>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07" name="Straight Connector 506"/>
                <p:cNvCxnSpPr/>
                <p:nvPr/>
              </p:nvCxnSpPr>
              <p:spPr>
                <a:xfrm>
                  <a:off x="2638945"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12" name="Isosceles Triangle 511"/>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513" name="Straight Connector 512"/>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5" name="Oval 514"/>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pic>
            <p:nvPicPr>
              <p:cNvPr id="431" name="Picture 4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87610" y="1859689"/>
                <a:ext cx="517572" cy="517572"/>
              </a:xfrm>
              <a:prstGeom prst="rect">
                <a:avLst/>
              </a:prstGeom>
              <a:ln w="15875">
                <a:noFill/>
              </a:ln>
            </p:spPr>
          </p:pic>
          <p:pic>
            <p:nvPicPr>
              <p:cNvPr id="432" name="Picture 4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28" y="2784773"/>
                <a:ext cx="514599" cy="514599"/>
              </a:xfrm>
              <a:prstGeom prst="rect">
                <a:avLst/>
              </a:prstGeom>
              <a:ln w="15875">
                <a:noFill/>
              </a:ln>
            </p:spPr>
          </p:pic>
          <p:grpSp>
            <p:nvGrpSpPr>
              <p:cNvPr id="433" name="Group 432"/>
              <p:cNvGrpSpPr/>
              <p:nvPr/>
            </p:nvGrpSpPr>
            <p:grpSpPr>
              <a:xfrm>
                <a:off x="3718409" y="1054722"/>
                <a:ext cx="969468" cy="1497050"/>
                <a:chOff x="3658064" y="1054722"/>
                <a:chExt cx="691153" cy="1497050"/>
              </a:xfrm>
            </p:grpSpPr>
            <p:grpSp>
              <p:nvGrpSpPr>
                <p:cNvPr id="464" name="Group 463"/>
                <p:cNvGrpSpPr/>
                <p:nvPr/>
              </p:nvGrpSpPr>
              <p:grpSpPr>
                <a:xfrm>
                  <a:off x="3755222" y="1055755"/>
                  <a:ext cx="587313" cy="416440"/>
                  <a:chOff x="6703338" y="2225949"/>
                  <a:chExt cx="1087618" cy="771185"/>
                </a:xfrm>
              </p:grpSpPr>
              <p:grpSp>
                <p:nvGrpSpPr>
                  <p:cNvPr id="493" name="Group 492"/>
                  <p:cNvGrpSpPr/>
                  <p:nvPr/>
                </p:nvGrpSpPr>
                <p:grpSpPr>
                  <a:xfrm>
                    <a:off x="6703338" y="2225949"/>
                    <a:ext cx="167926" cy="385590"/>
                    <a:chOff x="6703338" y="2233092"/>
                    <a:chExt cx="167926" cy="385590"/>
                  </a:xfrm>
                </p:grpSpPr>
                <p:cxnSp>
                  <p:nvCxnSpPr>
                    <p:cNvPr id="504" name="Straight Connector 503"/>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a:off x="6703338"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494" name="Group 493"/>
                  <p:cNvGrpSpPr/>
                  <p:nvPr/>
                </p:nvGrpSpPr>
                <p:grpSpPr>
                  <a:xfrm flipV="1">
                    <a:off x="6860363" y="2611544"/>
                    <a:ext cx="480558" cy="385590"/>
                    <a:chOff x="6397654" y="2233092"/>
                    <a:chExt cx="480558" cy="385590"/>
                  </a:xfrm>
                </p:grpSpPr>
                <p:cxnSp>
                  <p:nvCxnSpPr>
                    <p:cNvPr id="500" name="Straight Connector 499"/>
                    <p:cNvCxnSpPr/>
                    <p:nvPr/>
                  </p:nvCxnSpPr>
                  <p:spPr>
                    <a:xfrm flipV="1">
                      <a:off x="6726395" y="2233092"/>
                      <a:ext cx="0" cy="3840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1" name="Straight Connector 500"/>
                    <p:cNvCxnSpPr/>
                    <p:nvPr/>
                  </p:nvCxnSpPr>
                  <p:spPr>
                    <a:xfrm>
                      <a:off x="6397654"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2" name="Straight Connector 501"/>
                    <p:cNvCxnSpPr/>
                    <p:nvPr/>
                  </p:nvCxnSpPr>
                  <p:spPr>
                    <a:xfrm flipV="1">
                      <a:off x="6411277" y="2233092"/>
                      <a:ext cx="0" cy="3840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a:off x="6710286"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495" name="Straight Connector 494"/>
                  <p:cNvCxnSpPr/>
                  <p:nvPr/>
                </p:nvCxnSpPr>
                <p:spPr>
                  <a:xfrm flipV="1">
                    <a:off x="7626250"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6" name="Straight Connector 495"/>
                  <p:cNvCxnSpPr/>
                  <p:nvPr/>
                </p:nvCxnSpPr>
                <p:spPr>
                  <a:xfrm>
                    <a:off x="7305105" y="2225949"/>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7" name="Straight Connector 496"/>
                  <p:cNvCxnSpPr/>
                  <p:nvPr/>
                </p:nvCxnSpPr>
                <p:spPr>
                  <a:xfrm flipV="1">
                    <a:off x="7319391"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a:off x="7623030" y="2611539"/>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a:off x="7782100" y="2613084"/>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465" name="Group 464"/>
                <p:cNvGrpSpPr/>
                <p:nvPr/>
              </p:nvGrpSpPr>
              <p:grpSpPr>
                <a:xfrm>
                  <a:off x="3658064" y="1054722"/>
                  <a:ext cx="683244" cy="1497050"/>
                  <a:chOff x="6216165" y="1228587"/>
                  <a:chExt cx="1265266" cy="2772314"/>
                </a:xfrm>
              </p:grpSpPr>
              <p:grpSp>
                <p:nvGrpSpPr>
                  <p:cNvPr id="477" name="Group 476"/>
                  <p:cNvGrpSpPr/>
                  <p:nvPr/>
                </p:nvGrpSpPr>
                <p:grpSpPr>
                  <a:xfrm>
                    <a:off x="6216165" y="2225949"/>
                    <a:ext cx="649806" cy="1774952"/>
                    <a:chOff x="6216165" y="2233092"/>
                    <a:chExt cx="649806" cy="1774952"/>
                  </a:xfrm>
                </p:grpSpPr>
                <p:cxnSp>
                  <p:nvCxnSpPr>
                    <p:cNvPr id="487" name="Straight Connector 486"/>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flipV="1">
                      <a:off x="6404991"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a:off x="6698045"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a:off x="6567573" y="3620403"/>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flipV="1">
                      <a:off x="6216165" y="4008044"/>
                      <a:ext cx="335432"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478" name="Group 477"/>
                  <p:cNvGrpSpPr/>
                  <p:nvPr/>
                </p:nvGrpSpPr>
                <p:grpSpPr>
                  <a:xfrm flipV="1">
                    <a:off x="6857220" y="2611544"/>
                    <a:ext cx="471460" cy="385590"/>
                    <a:chOff x="6394511" y="2233092"/>
                    <a:chExt cx="471460" cy="385590"/>
                  </a:xfrm>
                </p:grpSpPr>
                <p:cxnSp>
                  <p:nvCxnSpPr>
                    <p:cNvPr id="483" name="Straight Connector 482"/>
                    <p:cNvCxnSpPr/>
                    <p:nvPr/>
                  </p:nvCxnSpPr>
                  <p:spPr>
                    <a:xfrm flipV="1">
                      <a:off x="6726395" y="2233092"/>
                      <a:ext cx="0" cy="3840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a:off x="6394511"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flipV="1">
                      <a:off x="6404991"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a:off x="6698045"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479" name="Straight Connector 478"/>
                  <p:cNvCxnSpPr/>
                  <p:nvPr/>
                </p:nvCxnSpPr>
                <p:spPr>
                  <a:xfrm flipV="1">
                    <a:off x="7317348" y="2225501"/>
                    <a:ext cx="164083" cy="4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0" name="Straight Connector 479"/>
                  <p:cNvCxnSpPr/>
                  <p:nvPr/>
                </p:nvCxnSpPr>
                <p:spPr>
                  <a:xfrm flipV="1">
                    <a:off x="7319391"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V="1">
                    <a:off x="6245920" y="2611544"/>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flipV="1">
                    <a:off x="6243384" y="1228587"/>
                    <a:ext cx="164082" cy="45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466" name="Group 465"/>
                <p:cNvGrpSpPr/>
                <p:nvPr/>
              </p:nvGrpSpPr>
              <p:grpSpPr>
                <a:xfrm>
                  <a:off x="3840038" y="2134168"/>
                  <a:ext cx="509179" cy="416440"/>
                  <a:chOff x="6245920" y="2225949"/>
                  <a:chExt cx="942925" cy="771185"/>
                </a:xfrm>
              </p:grpSpPr>
              <p:grpSp>
                <p:nvGrpSpPr>
                  <p:cNvPr id="467" name="Group 466"/>
                  <p:cNvGrpSpPr/>
                  <p:nvPr/>
                </p:nvGrpSpPr>
                <p:grpSpPr>
                  <a:xfrm>
                    <a:off x="6390705" y="2225949"/>
                    <a:ext cx="488420" cy="385590"/>
                    <a:chOff x="6390705" y="2233092"/>
                    <a:chExt cx="488420" cy="385590"/>
                  </a:xfrm>
                </p:grpSpPr>
                <p:cxnSp>
                  <p:nvCxnSpPr>
                    <p:cNvPr id="473" name="Straight Connector 472"/>
                    <p:cNvCxnSpPr/>
                    <p:nvPr/>
                  </p:nvCxnSpPr>
                  <p:spPr>
                    <a:xfrm flipV="1">
                      <a:off x="6730032" y="2233092"/>
                      <a:ext cx="0" cy="3840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flipV="1">
                      <a:off x="6404991"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a:off x="6711199"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468" name="Group 467"/>
                  <p:cNvGrpSpPr/>
                  <p:nvPr/>
                </p:nvGrpSpPr>
                <p:grpSpPr>
                  <a:xfrm flipV="1">
                    <a:off x="6853414" y="2607792"/>
                    <a:ext cx="335431" cy="389342"/>
                    <a:chOff x="6390705" y="2233092"/>
                    <a:chExt cx="335431" cy="389342"/>
                  </a:xfrm>
                </p:grpSpPr>
                <p:cxnSp>
                  <p:nvCxnSpPr>
                    <p:cNvPr id="470" name="Straight Connector 469"/>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6404991" y="2238384"/>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469" name="Straight Connector 468"/>
                  <p:cNvCxnSpPr/>
                  <p:nvPr/>
                </p:nvCxnSpPr>
                <p:spPr>
                  <a:xfrm flipV="1">
                    <a:off x="6245920" y="2611544"/>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cxnSp>
            <p:nvCxnSpPr>
              <p:cNvPr id="434" name="Straight Connector 433"/>
              <p:cNvCxnSpPr/>
              <p:nvPr/>
            </p:nvCxnSpPr>
            <p:spPr>
              <a:xfrm flipH="1" flipV="1">
                <a:off x="3277291" y="2074809"/>
                <a:ext cx="186648" cy="269603"/>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flipH="1">
                <a:off x="3254602" y="1263142"/>
                <a:ext cx="186648" cy="269603"/>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36" name="Group 435"/>
              <p:cNvGrpSpPr/>
              <p:nvPr/>
            </p:nvGrpSpPr>
            <p:grpSpPr>
              <a:xfrm>
                <a:off x="2474690" y="2166437"/>
                <a:ext cx="719842" cy="761289"/>
                <a:chOff x="1614812" y="1227625"/>
                <a:chExt cx="1344175" cy="1483969"/>
              </a:xfrm>
            </p:grpSpPr>
            <p:sp>
              <p:nvSpPr>
                <p:cNvPr id="454" name="Oval 453"/>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455" name="Straight Connector 454"/>
                <p:cNvCxnSpPr/>
                <p:nvPr/>
              </p:nvCxnSpPr>
              <p:spPr>
                <a:xfrm>
                  <a:off x="2611036"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60" name="Isosceles Triangle 459"/>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461" name="Straight Connector 460"/>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63" name="Oval 462"/>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sp>
            <p:nvSpPr>
              <p:cNvPr id="438" name="TextBox 437"/>
              <p:cNvSpPr txBox="1"/>
              <p:nvPr/>
            </p:nvSpPr>
            <p:spPr>
              <a:xfrm>
                <a:off x="4211196" y="658941"/>
                <a:ext cx="375424" cy="338554"/>
              </a:xfrm>
              <a:prstGeom prst="rect">
                <a:avLst/>
              </a:prstGeom>
              <a:noFill/>
              <a:ln w="15875">
                <a:noFill/>
              </a:ln>
            </p:spPr>
            <p:txBody>
              <a:bodyPr wrap="none" rtlCol="0">
                <a:spAutoFit/>
              </a:bodyPr>
              <a:lstStyle/>
              <a:p>
                <a:r>
                  <a:rPr lang="en-US" sz="1600" dirty="0"/>
                  <a:t>V</a:t>
                </a:r>
                <a:r>
                  <a:rPr lang="en-US" sz="1600" baseline="-25000" dirty="0"/>
                  <a:t>B</a:t>
                </a:r>
              </a:p>
            </p:txBody>
          </p:sp>
          <p:sp>
            <p:nvSpPr>
              <p:cNvPr id="439" name="TextBox 438"/>
              <p:cNvSpPr txBox="1"/>
              <p:nvPr/>
            </p:nvSpPr>
            <p:spPr>
              <a:xfrm>
                <a:off x="-71613" y="1487408"/>
                <a:ext cx="375424" cy="338554"/>
              </a:xfrm>
              <a:prstGeom prst="rect">
                <a:avLst/>
              </a:prstGeom>
              <a:noFill/>
              <a:ln w="15875">
                <a:noFill/>
              </a:ln>
            </p:spPr>
            <p:txBody>
              <a:bodyPr wrap="none" rtlCol="0">
                <a:spAutoFit/>
              </a:bodyPr>
              <a:lstStyle/>
              <a:p>
                <a:r>
                  <a:rPr lang="en-US" sz="1600" dirty="0"/>
                  <a:t>V</a:t>
                </a:r>
                <a:r>
                  <a:rPr lang="en-US" sz="1600" baseline="-25000" dirty="0"/>
                  <a:t>B</a:t>
                </a:r>
              </a:p>
            </p:txBody>
          </p:sp>
          <p:sp>
            <p:nvSpPr>
              <p:cNvPr id="440" name="Oval 439"/>
              <p:cNvSpPr>
                <a:spLocks noChangeAspect="1"/>
              </p:cNvSpPr>
              <p:nvPr/>
            </p:nvSpPr>
            <p:spPr>
              <a:xfrm>
                <a:off x="3732014" y="2309230"/>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441" name="Oval 440"/>
              <p:cNvSpPr>
                <a:spLocks noChangeAspect="1"/>
              </p:cNvSpPr>
              <p:nvPr/>
            </p:nvSpPr>
            <p:spPr>
              <a:xfrm>
                <a:off x="3578877" y="1766091"/>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442" name="Oval 441"/>
              <p:cNvSpPr>
                <a:spLocks noChangeAspect="1"/>
              </p:cNvSpPr>
              <p:nvPr/>
            </p:nvSpPr>
            <p:spPr>
              <a:xfrm>
                <a:off x="3407011" y="1230665"/>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443" name="Oval 442"/>
              <p:cNvSpPr>
                <a:spLocks noChangeAspect="1"/>
              </p:cNvSpPr>
              <p:nvPr/>
            </p:nvSpPr>
            <p:spPr>
              <a:xfrm>
                <a:off x="320048" y="648967"/>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444" name="Oval 443"/>
              <p:cNvSpPr>
                <a:spLocks noChangeAspect="1"/>
              </p:cNvSpPr>
              <p:nvPr/>
            </p:nvSpPr>
            <p:spPr>
              <a:xfrm>
                <a:off x="320048" y="2896435"/>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445" name="Freeform 444"/>
              <p:cNvSpPr/>
              <p:nvPr/>
            </p:nvSpPr>
            <p:spPr>
              <a:xfrm>
                <a:off x="405331" y="676025"/>
                <a:ext cx="3319004" cy="1663339"/>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134781"/>
                  <a:gd name="connsiteY0" fmla="*/ 8634 h 1420285"/>
                  <a:gd name="connsiteX1" fmla="*/ 1550711 w 5134781"/>
                  <a:gd name="connsiteY1" fmla="*/ 0 h 1420285"/>
                  <a:gd name="connsiteX2" fmla="*/ 1543567 w 5134781"/>
                  <a:gd name="connsiteY2" fmla="*/ 1420285 h 1420285"/>
                  <a:gd name="connsiteX3" fmla="*/ 4741126 w 5134781"/>
                  <a:gd name="connsiteY3" fmla="*/ 1419397 h 1420285"/>
                  <a:gd name="connsiteX4" fmla="*/ 5134781 w 5134781"/>
                  <a:gd name="connsiteY4" fmla="*/ 1016331 h 1420285"/>
                  <a:gd name="connsiteX0" fmla="*/ 0 w 5134781"/>
                  <a:gd name="connsiteY0" fmla="*/ 8634 h 1420285"/>
                  <a:gd name="connsiteX1" fmla="*/ 1550711 w 5134781"/>
                  <a:gd name="connsiteY1" fmla="*/ 0 h 1420285"/>
                  <a:gd name="connsiteX2" fmla="*/ 1543567 w 5134781"/>
                  <a:gd name="connsiteY2" fmla="*/ 1420285 h 1420285"/>
                  <a:gd name="connsiteX3" fmla="*/ 4890577 w 5134781"/>
                  <a:gd name="connsiteY3" fmla="*/ 1407360 h 1420285"/>
                  <a:gd name="connsiteX4" fmla="*/ 5134781 w 5134781"/>
                  <a:gd name="connsiteY4" fmla="*/ 1016331 h 1420285"/>
                  <a:gd name="connsiteX0" fmla="*/ 0 w 5203758"/>
                  <a:gd name="connsiteY0" fmla="*/ 8634 h 1420285"/>
                  <a:gd name="connsiteX1" fmla="*/ 1619688 w 5203758"/>
                  <a:gd name="connsiteY1" fmla="*/ 0 h 1420285"/>
                  <a:gd name="connsiteX2" fmla="*/ 1612544 w 5203758"/>
                  <a:gd name="connsiteY2" fmla="*/ 1420285 h 1420285"/>
                  <a:gd name="connsiteX3" fmla="*/ 4959554 w 5203758"/>
                  <a:gd name="connsiteY3" fmla="*/ 1407360 h 1420285"/>
                  <a:gd name="connsiteX4" fmla="*/ 5203758 w 5203758"/>
                  <a:gd name="connsiteY4" fmla="*/ 1016331 h 1420285"/>
                  <a:gd name="connsiteX0" fmla="*/ 0 w 5203758"/>
                  <a:gd name="connsiteY0" fmla="*/ 8634 h 1409879"/>
                  <a:gd name="connsiteX1" fmla="*/ 1619688 w 5203758"/>
                  <a:gd name="connsiteY1" fmla="*/ 0 h 1409879"/>
                  <a:gd name="connsiteX2" fmla="*/ 1607575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8634 h 1409879"/>
                  <a:gd name="connsiteX1" fmla="*/ 1619688 w 5203758"/>
                  <a:gd name="connsiteY1" fmla="*/ 0 h 1409879"/>
                  <a:gd name="connsiteX2" fmla="*/ 1587696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3430 h 1404675"/>
                  <a:gd name="connsiteX1" fmla="*/ 1599809 w 5203758"/>
                  <a:gd name="connsiteY1" fmla="*/ 0 h 1404675"/>
                  <a:gd name="connsiteX2" fmla="*/ 1587696 w 5203758"/>
                  <a:gd name="connsiteY2" fmla="*/ 1404675 h 1404675"/>
                  <a:gd name="connsiteX3" fmla="*/ 4959554 w 5203758"/>
                  <a:gd name="connsiteY3" fmla="*/ 1402156 h 1404675"/>
                  <a:gd name="connsiteX4" fmla="*/ 5203758 w 5203758"/>
                  <a:gd name="connsiteY4" fmla="*/ 1011127 h 1404675"/>
                  <a:gd name="connsiteX0" fmla="*/ 0 w 5238246"/>
                  <a:gd name="connsiteY0" fmla="*/ 3430 h 1404675"/>
                  <a:gd name="connsiteX1" fmla="*/ 1599809 w 5238246"/>
                  <a:gd name="connsiteY1" fmla="*/ 0 h 1404675"/>
                  <a:gd name="connsiteX2" fmla="*/ 1587696 w 5238246"/>
                  <a:gd name="connsiteY2" fmla="*/ 1404675 h 1404675"/>
                  <a:gd name="connsiteX3" fmla="*/ 4959554 w 5238246"/>
                  <a:gd name="connsiteY3" fmla="*/ 1402156 h 1404675"/>
                  <a:gd name="connsiteX4" fmla="*/ 5238246 w 5238246"/>
                  <a:gd name="connsiteY4" fmla="*/ 1023163 h 1404675"/>
                  <a:gd name="connsiteX0" fmla="*/ 0 w 5238246"/>
                  <a:gd name="connsiteY0" fmla="*/ 3430 h 1404675"/>
                  <a:gd name="connsiteX1" fmla="*/ 1599809 w 5238246"/>
                  <a:gd name="connsiteY1" fmla="*/ 0 h 1404675"/>
                  <a:gd name="connsiteX2" fmla="*/ 1587696 w 5238246"/>
                  <a:gd name="connsiteY2" fmla="*/ 1404675 h 1404675"/>
                  <a:gd name="connsiteX3" fmla="*/ 4827121 w 5238246"/>
                  <a:gd name="connsiteY3" fmla="*/ 1402157 h 1404675"/>
                  <a:gd name="connsiteX4" fmla="*/ 5238246 w 5238246"/>
                  <a:gd name="connsiteY4" fmla="*/ 1023163 h 1404675"/>
                  <a:gd name="connsiteX0" fmla="*/ 0 w 5116849"/>
                  <a:gd name="connsiteY0" fmla="*/ 3430 h 1404675"/>
                  <a:gd name="connsiteX1" fmla="*/ 1599809 w 5116849"/>
                  <a:gd name="connsiteY1" fmla="*/ 0 h 1404675"/>
                  <a:gd name="connsiteX2" fmla="*/ 1587696 w 5116849"/>
                  <a:gd name="connsiteY2" fmla="*/ 1404675 h 1404675"/>
                  <a:gd name="connsiteX3" fmla="*/ 4827121 w 5116849"/>
                  <a:gd name="connsiteY3" fmla="*/ 1402157 h 1404675"/>
                  <a:gd name="connsiteX4" fmla="*/ 5116849 w 5116849"/>
                  <a:gd name="connsiteY4" fmla="*/ 1012274 h 1404675"/>
                  <a:gd name="connsiteX0" fmla="*/ 0 w 5116849"/>
                  <a:gd name="connsiteY0" fmla="*/ 3430 h 1402157"/>
                  <a:gd name="connsiteX1" fmla="*/ 1599809 w 5116849"/>
                  <a:gd name="connsiteY1" fmla="*/ 0 h 1402157"/>
                  <a:gd name="connsiteX2" fmla="*/ 1620805 w 5116849"/>
                  <a:gd name="connsiteY2" fmla="*/ 1393787 h 1402157"/>
                  <a:gd name="connsiteX3" fmla="*/ 4827121 w 5116849"/>
                  <a:gd name="connsiteY3" fmla="*/ 1402157 h 1402157"/>
                  <a:gd name="connsiteX4" fmla="*/ 5116849 w 5116849"/>
                  <a:gd name="connsiteY4" fmla="*/ 1012274 h 1402157"/>
                  <a:gd name="connsiteX0" fmla="*/ 0 w 25629506"/>
                  <a:gd name="connsiteY0" fmla="*/ 23044 h 1402157"/>
                  <a:gd name="connsiteX1" fmla="*/ 22112466 w 25629506"/>
                  <a:gd name="connsiteY1" fmla="*/ 0 h 1402157"/>
                  <a:gd name="connsiteX2" fmla="*/ 22133462 w 25629506"/>
                  <a:gd name="connsiteY2" fmla="*/ 1393787 h 1402157"/>
                  <a:gd name="connsiteX3" fmla="*/ 25339778 w 25629506"/>
                  <a:gd name="connsiteY3" fmla="*/ 1402157 h 1402157"/>
                  <a:gd name="connsiteX4" fmla="*/ 25629506 w 25629506"/>
                  <a:gd name="connsiteY4" fmla="*/ 1012274 h 1402157"/>
                  <a:gd name="connsiteX0" fmla="*/ 0 w 25629506"/>
                  <a:gd name="connsiteY0" fmla="*/ 23044 h 1421770"/>
                  <a:gd name="connsiteX1" fmla="*/ 22112466 w 25629506"/>
                  <a:gd name="connsiteY1" fmla="*/ 0 h 1421770"/>
                  <a:gd name="connsiteX2" fmla="*/ 22133462 w 25629506"/>
                  <a:gd name="connsiteY2" fmla="*/ 1393787 h 1421770"/>
                  <a:gd name="connsiteX3" fmla="*/ 24092053 w 25629506"/>
                  <a:gd name="connsiteY3" fmla="*/ 1421770 h 1421770"/>
                  <a:gd name="connsiteX4" fmla="*/ 25629506 w 25629506"/>
                  <a:gd name="connsiteY4" fmla="*/ 1012274 h 1421770"/>
                  <a:gd name="connsiteX0" fmla="*/ 0 w 25629506"/>
                  <a:gd name="connsiteY0" fmla="*/ 23044 h 1421770"/>
                  <a:gd name="connsiteX1" fmla="*/ 22112466 w 25629506"/>
                  <a:gd name="connsiteY1" fmla="*/ 0 h 1421770"/>
                  <a:gd name="connsiteX2" fmla="*/ 22133462 w 25629506"/>
                  <a:gd name="connsiteY2" fmla="*/ 1393787 h 1421770"/>
                  <a:gd name="connsiteX3" fmla="*/ 24092053 w 25629506"/>
                  <a:gd name="connsiteY3" fmla="*/ 1421770 h 1421770"/>
                  <a:gd name="connsiteX4" fmla="*/ 25629506 w 25629506"/>
                  <a:gd name="connsiteY4" fmla="*/ 1012274 h 1421770"/>
                  <a:gd name="connsiteX0" fmla="*/ 0 w 25629506"/>
                  <a:gd name="connsiteY0" fmla="*/ 23044 h 1421770"/>
                  <a:gd name="connsiteX1" fmla="*/ 22112466 w 25629506"/>
                  <a:gd name="connsiteY1" fmla="*/ 0 h 1421770"/>
                  <a:gd name="connsiteX2" fmla="*/ 22133462 w 25629506"/>
                  <a:gd name="connsiteY2" fmla="*/ 1393787 h 1421770"/>
                  <a:gd name="connsiteX3" fmla="*/ 24092053 w 25629506"/>
                  <a:gd name="connsiteY3" fmla="*/ 1421770 h 1421770"/>
                  <a:gd name="connsiteX4" fmla="*/ 25629506 w 25629506"/>
                  <a:gd name="connsiteY4" fmla="*/ 1012274 h 1421770"/>
                  <a:gd name="connsiteX0" fmla="*/ 0 w 25629506"/>
                  <a:gd name="connsiteY0" fmla="*/ 23044 h 1423207"/>
                  <a:gd name="connsiteX1" fmla="*/ 22112466 w 25629506"/>
                  <a:gd name="connsiteY1" fmla="*/ 0 h 1423207"/>
                  <a:gd name="connsiteX2" fmla="*/ 22183369 w 25629506"/>
                  <a:gd name="connsiteY2" fmla="*/ 1423207 h 1423207"/>
                  <a:gd name="connsiteX3" fmla="*/ 24092053 w 25629506"/>
                  <a:gd name="connsiteY3" fmla="*/ 1421770 h 1423207"/>
                  <a:gd name="connsiteX4" fmla="*/ 25629506 w 25629506"/>
                  <a:gd name="connsiteY4" fmla="*/ 1012274 h 1423207"/>
                  <a:gd name="connsiteX0" fmla="*/ 0 w 28124964"/>
                  <a:gd name="connsiteY0" fmla="*/ 23044 h 1706505"/>
                  <a:gd name="connsiteX1" fmla="*/ 22112466 w 28124964"/>
                  <a:gd name="connsiteY1" fmla="*/ 0 h 1706505"/>
                  <a:gd name="connsiteX2" fmla="*/ 22183369 w 28124964"/>
                  <a:gd name="connsiteY2" fmla="*/ 1423207 h 1706505"/>
                  <a:gd name="connsiteX3" fmla="*/ 24092053 w 28124964"/>
                  <a:gd name="connsiteY3" fmla="*/ 1421770 h 1706505"/>
                  <a:gd name="connsiteX4" fmla="*/ 28124964 w 28124964"/>
                  <a:gd name="connsiteY4" fmla="*/ 1680516 h 1706505"/>
                  <a:gd name="connsiteX0" fmla="*/ 0 w 28124964"/>
                  <a:gd name="connsiteY0" fmla="*/ 23044 h 1680617"/>
                  <a:gd name="connsiteX1" fmla="*/ 22112466 w 28124964"/>
                  <a:gd name="connsiteY1" fmla="*/ 0 h 1680617"/>
                  <a:gd name="connsiteX2" fmla="*/ 22183369 w 28124964"/>
                  <a:gd name="connsiteY2" fmla="*/ 1423207 h 1680617"/>
                  <a:gd name="connsiteX3" fmla="*/ 24092053 w 28124964"/>
                  <a:gd name="connsiteY3" fmla="*/ 1421770 h 1680617"/>
                  <a:gd name="connsiteX4" fmla="*/ 28124964 w 28124964"/>
                  <a:gd name="connsiteY4" fmla="*/ 1680516 h 1680617"/>
                  <a:gd name="connsiteX0" fmla="*/ 0 w 28124964"/>
                  <a:gd name="connsiteY0" fmla="*/ 23044 h 1680746"/>
                  <a:gd name="connsiteX1" fmla="*/ 22112466 w 28124964"/>
                  <a:gd name="connsiteY1" fmla="*/ 0 h 1680746"/>
                  <a:gd name="connsiteX2" fmla="*/ 22183369 w 28124964"/>
                  <a:gd name="connsiteY2" fmla="*/ 1423207 h 1680746"/>
                  <a:gd name="connsiteX3" fmla="*/ 24092053 w 28124964"/>
                  <a:gd name="connsiteY3" fmla="*/ 1421770 h 1680746"/>
                  <a:gd name="connsiteX4" fmla="*/ 28124964 w 28124964"/>
                  <a:gd name="connsiteY4" fmla="*/ 1680516 h 1680746"/>
                  <a:gd name="connsiteX0" fmla="*/ 0 w 28124964"/>
                  <a:gd name="connsiteY0" fmla="*/ 23044 h 1697889"/>
                  <a:gd name="connsiteX1" fmla="*/ 22112466 w 28124964"/>
                  <a:gd name="connsiteY1" fmla="*/ 0 h 1697889"/>
                  <a:gd name="connsiteX2" fmla="*/ 22183369 w 28124964"/>
                  <a:gd name="connsiteY2" fmla="*/ 1423207 h 1697889"/>
                  <a:gd name="connsiteX3" fmla="*/ 24092053 w 28124964"/>
                  <a:gd name="connsiteY3" fmla="*/ 1421770 h 1697889"/>
                  <a:gd name="connsiteX4" fmla="*/ 25878208 w 28124964"/>
                  <a:gd name="connsiteY4" fmla="*/ 1682075 h 1697889"/>
                  <a:gd name="connsiteX5" fmla="*/ 28124964 w 28124964"/>
                  <a:gd name="connsiteY5" fmla="*/ 1680516 h 1697889"/>
                  <a:gd name="connsiteX0" fmla="*/ 0 w 28124964"/>
                  <a:gd name="connsiteY0" fmla="*/ 23044 h 1682075"/>
                  <a:gd name="connsiteX1" fmla="*/ 22112466 w 28124964"/>
                  <a:gd name="connsiteY1" fmla="*/ 0 h 1682075"/>
                  <a:gd name="connsiteX2" fmla="*/ 22183369 w 28124964"/>
                  <a:gd name="connsiteY2" fmla="*/ 1423207 h 1682075"/>
                  <a:gd name="connsiteX3" fmla="*/ 24092053 w 28124964"/>
                  <a:gd name="connsiteY3" fmla="*/ 1421770 h 1682075"/>
                  <a:gd name="connsiteX4" fmla="*/ 25878208 w 28124964"/>
                  <a:gd name="connsiteY4" fmla="*/ 1682075 h 1682075"/>
                  <a:gd name="connsiteX5" fmla="*/ 28124964 w 28124964"/>
                  <a:gd name="connsiteY5" fmla="*/ 1680516 h 1682075"/>
                  <a:gd name="connsiteX0" fmla="*/ 0 w 28124964"/>
                  <a:gd name="connsiteY0" fmla="*/ 23044 h 1682075"/>
                  <a:gd name="connsiteX1" fmla="*/ 22112466 w 28124964"/>
                  <a:gd name="connsiteY1" fmla="*/ 0 h 1682075"/>
                  <a:gd name="connsiteX2" fmla="*/ 22183369 w 28124964"/>
                  <a:gd name="connsiteY2" fmla="*/ 1423207 h 1682075"/>
                  <a:gd name="connsiteX3" fmla="*/ 24092053 w 28124964"/>
                  <a:gd name="connsiteY3" fmla="*/ 1421770 h 1682075"/>
                  <a:gd name="connsiteX4" fmla="*/ 25878208 w 28124964"/>
                  <a:gd name="connsiteY4" fmla="*/ 1682075 h 1682075"/>
                  <a:gd name="connsiteX5" fmla="*/ 28124964 w 28124964"/>
                  <a:gd name="connsiteY5" fmla="*/ 1680516 h 1682075"/>
                  <a:gd name="connsiteX0" fmla="*/ 0 w 28124964"/>
                  <a:gd name="connsiteY0" fmla="*/ 23044 h 1682075"/>
                  <a:gd name="connsiteX1" fmla="*/ 22112466 w 28124964"/>
                  <a:gd name="connsiteY1" fmla="*/ 0 h 1682075"/>
                  <a:gd name="connsiteX2" fmla="*/ 22183369 w 28124964"/>
                  <a:gd name="connsiteY2" fmla="*/ 1423207 h 1682075"/>
                  <a:gd name="connsiteX3" fmla="*/ 24092053 w 28124964"/>
                  <a:gd name="connsiteY3" fmla="*/ 1421770 h 1682075"/>
                  <a:gd name="connsiteX4" fmla="*/ 25878208 w 28124964"/>
                  <a:gd name="connsiteY4" fmla="*/ 1682075 h 1682075"/>
                  <a:gd name="connsiteX5" fmla="*/ 28124964 w 28124964"/>
                  <a:gd name="connsiteY5" fmla="*/ 1680516 h 1682075"/>
                  <a:gd name="connsiteX0" fmla="*/ 0 w 28124964"/>
                  <a:gd name="connsiteY0" fmla="*/ 0 h 1683112"/>
                  <a:gd name="connsiteX1" fmla="*/ 22112466 w 28124964"/>
                  <a:gd name="connsiteY1" fmla="*/ 1037 h 1683112"/>
                  <a:gd name="connsiteX2" fmla="*/ 22183369 w 28124964"/>
                  <a:gd name="connsiteY2" fmla="*/ 1424244 h 1683112"/>
                  <a:gd name="connsiteX3" fmla="*/ 24092053 w 28124964"/>
                  <a:gd name="connsiteY3" fmla="*/ 1422807 h 1683112"/>
                  <a:gd name="connsiteX4" fmla="*/ 25878208 w 28124964"/>
                  <a:gd name="connsiteY4" fmla="*/ 1683112 h 1683112"/>
                  <a:gd name="connsiteX5" fmla="*/ 28124964 w 28124964"/>
                  <a:gd name="connsiteY5" fmla="*/ 1681553 h 1683112"/>
                  <a:gd name="connsiteX0" fmla="*/ 0 w 27825509"/>
                  <a:gd name="connsiteY0" fmla="*/ 11003 h 1682075"/>
                  <a:gd name="connsiteX1" fmla="*/ 21813011 w 27825509"/>
                  <a:gd name="connsiteY1" fmla="*/ 0 h 1682075"/>
                  <a:gd name="connsiteX2" fmla="*/ 21883914 w 27825509"/>
                  <a:gd name="connsiteY2" fmla="*/ 1423207 h 1682075"/>
                  <a:gd name="connsiteX3" fmla="*/ 23792598 w 27825509"/>
                  <a:gd name="connsiteY3" fmla="*/ 1421770 h 1682075"/>
                  <a:gd name="connsiteX4" fmla="*/ 25578753 w 27825509"/>
                  <a:gd name="connsiteY4" fmla="*/ 1682075 h 1682075"/>
                  <a:gd name="connsiteX5" fmla="*/ 27825509 w 27825509"/>
                  <a:gd name="connsiteY5" fmla="*/ 1680516 h 1682075"/>
                  <a:gd name="connsiteX0" fmla="*/ 0 w 27825509"/>
                  <a:gd name="connsiteY0" fmla="*/ 11003 h 1682075"/>
                  <a:gd name="connsiteX1" fmla="*/ 21813011 w 27825509"/>
                  <a:gd name="connsiteY1" fmla="*/ 0 h 1682075"/>
                  <a:gd name="connsiteX2" fmla="*/ 21883914 w 27825509"/>
                  <a:gd name="connsiteY2" fmla="*/ 1423207 h 1682075"/>
                  <a:gd name="connsiteX3" fmla="*/ 24092053 w 27825509"/>
                  <a:gd name="connsiteY3" fmla="*/ 1413744 h 1682075"/>
                  <a:gd name="connsiteX4" fmla="*/ 25578753 w 27825509"/>
                  <a:gd name="connsiteY4" fmla="*/ 1682075 h 1682075"/>
                  <a:gd name="connsiteX5" fmla="*/ 27825509 w 27825509"/>
                  <a:gd name="connsiteY5" fmla="*/ 1680516 h 1682075"/>
                  <a:gd name="connsiteX0" fmla="*/ 0 w 27825509"/>
                  <a:gd name="connsiteY0" fmla="*/ 11003 h 1682075"/>
                  <a:gd name="connsiteX1" fmla="*/ 21813011 w 27825509"/>
                  <a:gd name="connsiteY1" fmla="*/ 0 h 1682075"/>
                  <a:gd name="connsiteX2" fmla="*/ 21883914 w 27825509"/>
                  <a:gd name="connsiteY2" fmla="*/ 1423207 h 1682075"/>
                  <a:gd name="connsiteX3" fmla="*/ 24092053 w 27825509"/>
                  <a:gd name="connsiteY3" fmla="*/ 1413744 h 1682075"/>
                  <a:gd name="connsiteX4" fmla="*/ 25578753 w 27825509"/>
                  <a:gd name="connsiteY4" fmla="*/ 1682075 h 1682075"/>
                  <a:gd name="connsiteX5" fmla="*/ 27825509 w 27825509"/>
                  <a:gd name="connsiteY5" fmla="*/ 1680516 h 1682075"/>
                  <a:gd name="connsiteX0" fmla="*/ 0 w 27825509"/>
                  <a:gd name="connsiteY0" fmla="*/ 11003 h 1682075"/>
                  <a:gd name="connsiteX1" fmla="*/ 21813011 w 27825509"/>
                  <a:gd name="connsiteY1" fmla="*/ 0 h 1682075"/>
                  <a:gd name="connsiteX2" fmla="*/ 21883914 w 27825509"/>
                  <a:gd name="connsiteY2" fmla="*/ 1423207 h 1682075"/>
                  <a:gd name="connsiteX3" fmla="*/ 24225144 w 27825509"/>
                  <a:gd name="connsiteY3" fmla="*/ 1413744 h 1682075"/>
                  <a:gd name="connsiteX4" fmla="*/ 25578753 w 27825509"/>
                  <a:gd name="connsiteY4" fmla="*/ 1682075 h 1682075"/>
                  <a:gd name="connsiteX5" fmla="*/ 27825509 w 27825509"/>
                  <a:gd name="connsiteY5" fmla="*/ 1680516 h 1682075"/>
                  <a:gd name="connsiteX0" fmla="*/ 0 w 27825509"/>
                  <a:gd name="connsiteY0" fmla="*/ 11003 h 1682075"/>
                  <a:gd name="connsiteX1" fmla="*/ 21813011 w 27825509"/>
                  <a:gd name="connsiteY1" fmla="*/ 0 h 1682075"/>
                  <a:gd name="connsiteX2" fmla="*/ 21883914 w 27825509"/>
                  <a:gd name="connsiteY2" fmla="*/ 1423207 h 1682075"/>
                  <a:gd name="connsiteX3" fmla="*/ 23992234 w 27825509"/>
                  <a:gd name="connsiteY3" fmla="*/ 1413744 h 1682075"/>
                  <a:gd name="connsiteX4" fmla="*/ 25578753 w 27825509"/>
                  <a:gd name="connsiteY4" fmla="*/ 1682075 h 1682075"/>
                  <a:gd name="connsiteX5" fmla="*/ 27825509 w 27825509"/>
                  <a:gd name="connsiteY5" fmla="*/ 1680516 h 1682075"/>
                  <a:gd name="connsiteX0" fmla="*/ 0 w 27825509"/>
                  <a:gd name="connsiteY0" fmla="*/ 11003 h 1682075"/>
                  <a:gd name="connsiteX1" fmla="*/ 21813011 w 27825509"/>
                  <a:gd name="connsiteY1" fmla="*/ 0 h 1682075"/>
                  <a:gd name="connsiteX2" fmla="*/ 21883914 w 27825509"/>
                  <a:gd name="connsiteY2" fmla="*/ 1423207 h 1682075"/>
                  <a:gd name="connsiteX3" fmla="*/ 23925689 w 27825509"/>
                  <a:gd name="connsiteY3" fmla="*/ 1413744 h 1682075"/>
                  <a:gd name="connsiteX4" fmla="*/ 25578753 w 27825509"/>
                  <a:gd name="connsiteY4" fmla="*/ 1682075 h 1682075"/>
                  <a:gd name="connsiteX5" fmla="*/ 27825509 w 27825509"/>
                  <a:gd name="connsiteY5" fmla="*/ 1680516 h 1682075"/>
                  <a:gd name="connsiteX0" fmla="*/ 0 w 27825509"/>
                  <a:gd name="connsiteY0" fmla="*/ 11893 h 1682965"/>
                  <a:gd name="connsiteX1" fmla="*/ 21813011 w 27825509"/>
                  <a:gd name="connsiteY1" fmla="*/ 890 h 1682965"/>
                  <a:gd name="connsiteX2" fmla="*/ 21893776 w 27825509"/>
                  <a:gd name="connsiteY2" fmla="*/ 165878 h 1682965"/>
                  <a:gd name="connsiteX3" fmla="*/ 21883914 w 27825509"/>
                  <a:gd name="connsiteY3" fmla="*/ 1424097 h 1682965"/>
                  <a:gd name="connsiteX4" fmla="*/ 23925689 w 27825509"/>
                  <a:gd name="connsiteY4" fmla="*/ 1414634 h 1682965"/>
                  <a:gd name="connsiteX5" fmla="*/ 25578753 w 27825509"/>
                  <a:gd name="connsiteY5" fmla="*/ 1682965 h 1682965"/>
                  <a:gd name="connsiteX6" fmla="*/ 27825509 w 27825509"/>
                  <a:gd name="connsiteY6" fmla="*/ 1681406 h 1682965"/>
                  <a:gd name="connsiteX0" fmla="*/ 0 w 27825509"/>
                  <a:gd name="connsiteY0" fmla="*/ 11893 h 1682965"/>
                  <a:gd name="connsiteX1" fmla="*/ 21813011 w 27825509"/>
                  <a:gd name="connsiteY1" fmla="*/ 890 h 1682965"/>
                  <a:gd name="connsiteX2" fmla="*/ 21893776 w 27825509"/>
                  <a:gd name="connsiteY2" fmla="*/ 165878 h 1682965"/>
                  <a:gd name="connsiteX3" fmla="*/ 21843872 w 27825509"/>
                  <a:gd name="connsiteY3" fmla="*/ 692644 h 1682965"/>
                  <a:gd name="connsiteX4" fmla="*/ 21883914 w 27825509"/>
                  <a:gd name="connsiteY4" fmla="*/ 1424097 h 1682965"/>
                  <a:gd name="connsiteX5" fmla="*/ 23925689 w 27825509"/>
                  <a:gd name="connsiteY5" fmla="*/ 1414634 h 1682965"/>
                  <a:gd name="connsiteX6" fmla="*/ 25578753 w 27825509"/>
                  <a:gd name="connsiteY6" fmla="*/ 1682965 h 1682965"/>
                  <a:gd name="connsiteX7" fmla="*/ 27825509 w 27825509"/>
                  <a:gd name="connsiteY7" fmla="*/ 1681406 h 1682965"/>
                  <a:gd name="connsiteX0" fmla="*/ 0 w 27825509"/>
                  <a:gd name="connsiteY0" fmla="*/ 11003 h 1682075"/>
                  <a:gd name="connsiteX1" fmla="*/ 21813011 w 27825509"/>
                  <a:gd name="connsiteY1" fmla="*/ 0 h 1682075"/>
                  <a:gd name="connsiteX2" fmla="*/ 21893776 w 27825509"/>
                  <a:gd name="connsiteY2" fmla="*/ 164988 h 1682075"/>
                  <a:gd name="connsiteX3" fmla="*/ 21843872 w 27825509"/>
                  <a:gd name="connsiteY3" fmla="*/ 691754 h 1682075"/>
                  <a:gd name="connsiteX4" fmla="*/ 21883914 w 27825509"/>
                  <a:gd name="connsiteY4" fmla="*/ 1423207 h 1682075"/>
                  <a:gd name="connsiteX5" fmla="*/ 23925689 w 27825509"/>
                  <a:gd name="connsiteY5" fmla="*/ 1413744 h 1682075"/>
                  <a:gd name="connsiteX6" fmla="*/ 25578753 w 27825509"/>
                  <a:gd name="connsiteY6" fmla="*/ 1682075 h 1682075"/>
                  <a:gd name="connsiteX7" fmla="*/ 27825509 w 27825509"/>
                  <a:gd name="connsiteY7" fmla="*/ 1680516 h 1682075"/>
                  <a:gd name="connsiteX0" fmla="*/ 0 w 27825509"/>
                  <a:gd name="connsiteY0" fmla="*/ 11003 h 1682075"/>
                  <a:gd name="connsiteX1" fmla="*/ 21813011 w 27825509"/>
                  <a:gd name="connsiteY1" fmla="*/ 0 h 1682075"/>
                  <a:gd name="connsiteX2" fmla="*/ 21893776 w 27825509"/>
                  <a:gd name="connsiteY2" fmla="*/ 164988 h 1682075"/>
                  <a:gd name="connsiteX3" fmla="*/ 21843872 w 27825509"/>
                  <a:gd name="connsiteY3" fmla="*/ 691754 h 1682075"/>
                  <a:gd name="connsiteX4" fmla="*/ 21883914 w 27825509"/>
                  <a:gd name="connsiteY4" fmla="*/ 1423207 h 1682075"/>
                  <a:gd name="connsiteX5" fmla="*/ 23925689 w 27825509"/>
                  <a:gd name="connsiteY5" fmla="*/ 1413744 h 1682075"/>
                  <a:gd name="connsiteX6" fmla="*/ 25578753 w 27825509"/>
                  <a:gd name="connsiteY6" fmla="*/ 1682075 h 1682075"/>
                  <a:gd name="connsiteX7" fmla="*/ 27825509 w 27825509"/>
                  <a:gd name="connsiteY7" fmla="*/ 1680516 h 1682075"/>
                  <a:gd name="connsiteX0" fmla="*/ 0 w 27825509"/>
                  <a:gd name="connsiteY0" fmla="*/ 11003 h 1682075"/>
                  <a:gd name="connsiteX1" fmla="*/ 21813011 w 27825509"/>
                  <a:gd name="connsiteY1" fmla="*/ 0 h 1682075"/>
                  <a:gd name="connsiteX2" fmla="*/ 21893776 w 27825509"/>
                  <a:gd name="connsiteY2" fmla="*/ 164988 h 1682075"/>
                  <a:gd name="connsiteX3" fmla="*/ 21843872 w 27825509"/>
                  <a:gd name="connsiteY3" fmla="*/ 691754 h 1682075"/>
                  <a:gd name="connsiteX4" fmla="*/ 21883914 w 27825509"/>
                  <a:gd name="connsiteY4" fmla="*/ 1423207 h 1682075"/>
                  <a:gd name="connsiteX5" fmla="*/ 23925689 w 27825509"/>
                  <a:gd name="connsiteY5" fmla="*/ 1413744 h 1682075"/>
                  <a:gd name="connsiteX6" fmla="*/ 25578753 w 27825509"/>
                  <a:gd name="connsiteY6" fmla="*/ 1682075 h 1682075"/>
                  <a:gd name="connsiteX7" fmla="*/ 27825509 w 27825509"/>
                  <a:gd name="connsiteY7" fmla="*/ 1680516 h 1682075"/>
                  <a:gd name="connsiteX0" fmla="*/ 0 w 27825509"/>
                  <a:gd name="connsiteY0" fmla="*/ 11003 h 1682075"/>
                  <a:gd name="connsiteX1" fmla="*/ 21813011 w 27825509"/>
                  <a:gd name="connsiteY1" fmla="*/ 0 h 1682075"/>
                  <a:gd name="connsiteX2" fmla="*/ 21893776 w 27825509"/>
                  <a:gd name="connsiteY2" fmla="*/ 164988 h 1682075"/>
                  <a:gd name="connsiteX3" fmla="*/ 21843872 w 27825509"/>
                  <a:gd name="connsiteY3" fmla="*/ 691754 h 1682075"/>
                  <a:gd name="connsiteX4" fmla="*/ 21883914 w 27825509"/>
                  <a:gd name="connsiteY4" fmla="*/ 1423207 h 1682075"/>
                  <a:gd name="connsiteX5" fmla="*/ 23925689 w 27825509"/>
                  <a:gd name="connsiteY5" fmla="*/ 1413744 h 1682075"/>
                  <a:gd name="connsiteX6" fmla="*/ 25578753 w 27825509"/>
                  <a:gd name="connsiteY6" fmla="*/ 1682075 h 1682075"/>
                  <a:gd name="connsiteX7" fmla="*/ 27825509 w 27825509"/>
                  <a:gd name="connsiteY7" fmla="*/ 1680516 h 1682075"/>
                  <a:gd name="connsiteX0" fmla="*/ 0 w 27825509"/>
                  <a:gd name="connsiteY0" fmla="*/ 11003 h 1682075"/>
                  <a:gd name="connsiteX1" fmla="*/ 21813011 w 27825509"/>
                  <a:gd name="connsiteY1" fmla="*/ 0 h 1682075"/>
                  <a:gd name="connsiteX2" fmla="*/ 21893776 w 27825509"/>
                  <a:gd name="connsiteY2" fmla="*/ 164988 h 1682075"/>
                  <a:gd name="connsiteX3" fmla="*/ 21843872 w 27825509"/>
                  <a:gd name="connsiteY3" fmla="*/ 691754 h 1682075"/>
                  <a:gd name="connsiteX4" fmla="*/ 21883914 w 27825509"/>
                  <a:gd name="connsiteY4" fmla="*/ 1423207 h 1682075"/>
                  <a:gd name="connsiteX5" fmla="*/ 24150288 w 27825509"/>
                  <a:gd name="connsiteY5" fmla="*/ 1413744 h 1682075"/>
                  <a:gd name="connsiteX6" fmla="*/ 25578753 w 27825509"/>
                  <a:gd name="connsiteY6" fmla="*/ 1682075 h 1682075"/>
                  <a:gd name="connsiteX7" fmla="*/ 27825509 w 27825509"/>
                  <a:gd name="connsiteY7" fmla="*/ 1680516 h 1682075"/>
                  <a:gd name="connsiteX0" fmla="*/ 0 w 27825509"/>
                  <a:gd name="connsiteY0" fmla="*/ 11003 h 1682075"/>
                  <a:gd name="connsiteX1" fmla="*/ 21813011 w 27825509"/>
                  <a:gd name="connsiteY1" fmla="*/ 0 h 1682075"/>
                  <a:gd name="connsiteX2" fmla="*/ 21893776 w 27825509"/>
                  <a:gd name="connsiteY2" fmla="*/ 164988 h 1682075"/>
                  <a:gd name="connsiteX3" fmla="*/ 21843872 w 27825509"/>
                  <a:gd name="connsiteY3" fmla="*/ 691754 h 1682075"/>
                  <a:gd name="connsiteX4" fmla="*/ 21809048 w 27825509"/>
                  <a:gd name="connsiteY4" fmla="*/ 1420195 h 1682075"/>
                  <a:gd name="connsiteX5" fmla="*/ 24150288 w 27825509"/>
                  <a:gd name="connsiteY5" fmla="*/ 1413744 h 1682075"/>
                  <a:gd name="connsiteX6" fmla="*/ 25578753 w 27825509"/>
                  <a:gd name="connsiteY6" fmla="*/ 1682075 h 1682075"/>
                  <a:gd name="connsiteX7" fmla="*/ 27825509 w 27825509"/>
                  <a:gd name="connsiteY7" fmla="*/ 1680516 h 1682075"/>
                  <a:gd name="connsiteX0" fmla="*/ 0 w 27825509"/>
                  <a:gd name="connsiteY0" fmla="*/ 11003 h 1682075"/>
                  <a:gd name="connsiteX1" fmla="*/ 21813011 w 27825509"/>
                  <a:gd name="connsiteY1" fmla="*/ 0 h 1682075"/>
                  <a:gd name="connsiteX2" fmla="*/ 21893776 w 27825509"/>
                  <a:gd name="connsiteY2" fmla="*/ 164988 h 1682075"/>
                  <a:gd name="connsiteX3" fmla="*/ 21843872 w 27825509"/>
                  <a:gd name="connsiteY3" fmla="*/ 691754 h 1682075"/>
                  <a:gd name="connsiteX4" fmla="*/ 21809048 w 27825509"/>
                  <a:gd name="connsiteY4" fmla="*/ 1420195 h 1682075"/>
                  <a:gd name="connsiteX5" fmla="*/ 24150288 w 27825509"/>
                  <a:gd name="connsiteY5" fmla="*/ 1413744 h 1682075"/>
                  <a:gd name="connsiteX6" fmla="*/ 25578753 w 27825509"/>
                  <a:gd name="connsiteY6" fmla="*/ 1682075 h 1682075"/>
                  <a:gd name="connsiteX7" fmla="*/ 27825509 w 27825509"/>
                  <a:gd name="connsiteY7" fmla="*/ 1680516 h 168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25509" h="1682075">
                    <a:moveTo>
                      <a:pt x="0" y="11003"/>
                    </a:moveTo>
                    <a:lnTo>
                      <a:pt x="21813011" y="0"/>
                    </a:lnTo>
                    <a:cubicBezTo>
                      <a:pt x="21826926" y="57772"/>
                      <a:pt x="21881959" y="-72213"/>
                      <a:pt x="21893776" y="164988"/>
                    </a:cubicBezTo>
                    <a:cubicBezTo>
                      <a:pt x="19324437" y="401688"/>
                      <a:pt x="19375022" y="427870"/>
                      <a:pt x="21843872" y="691754"/>
                    </a:cubicBezTo>
                    <a:cubicBezTo>
                      <a:pt x="21842228" y="901457"/>
                      <a:pt x="21857192" y="1264745"/>
                      <a:pt x="21809048" y="1420195"/>
                    </a:cubicBezTo>
                    <a:lnTo>
                      <a:pt x="24150288" y="1413744"/>
                    </a:lnTo>
                    <a:lnTo>
                      <a:pt x="25578753" y="1682075"/>
                    </a:lnTo>
                    <a:lnTo>
                      <a:pt x="27825509" y="1680516"/>
                    </a:lnTo>
                  </a:path>
                </a:pathLst>
              </a:custGeom>
              <a:noFill/>
              <a:ln w="57150">
                <a:solidFill>
                  <a:srgbClr val="C00000">
                    <a:alpha val="50000"/>
                  </a:srgb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446" name="Freeform 445"/>
              <p:cNvSpPr/>
              <p:nvPr/>
            </p:nvSpPr>
            <p:spPr>
              <a:xfrm>
                <a:off x="4280169" y="1010455"/>
                <a:ext cx="0" cy="1591056"/>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0 h 2836166"/>
                  <a:gd name="connsiteX1" fmla="*/ 15422 w 5008838"/>
                  <a:gd name="connsiteY1" fmla="*/ 2836166 h 2836166"/>
                  <a:gd name="connsiteX2" fmla="*/ 1532550 w 5008838"/>
                  <a:gd name="connsiteY2" fmla="*/ 1389618 h 2836166"/>
                  <a:gd name="connsiteX3" fmla="*/ 4741126 w 5008838"/>
                  <a:gd name="connsiteY3" fmla="*/ 1410763 h 2836166"/>
                  <a:gd name="connsiteX4" fmla="*/ 5008802 w 5008838"/>
                  <a:gd name="connsiteY4" fmla="*/ 1077876 h 2836166"/>
                  <a:gd name="connsiteX0" fmla="*/ 0 w 5008838"/>
                  <a:gd name="connsiteY0" fmla="*/ 0 h 2863206"/>
                  <a:gd name="connsiteX1" fmla="*/ 15422 w 5008838"/>
                  <a:gd name="connsiteY1" fmla="*/ 2836166 h 2863206"/>
                  <a:gd name="connsiteX2" fmla="*/ 4741126 w 5008838"/>
                  <a:gd name="connsiteY2" fmla="*/ 1410763 h 2863206"/>
                  <a:gd name="connsiteX3" fmla="*/ 5008802 w 5008838"/>
                  <a:gd name="connsiteY3" fmla="*/ 1077876 h 2863206"/>
                  <a:gd name="connsiteX0" fmla="*/ 0 w 5008802"/>
                  <a:gd name="connsiteY0" fmla="*/ 0 h 2850414"/>
                  <a:gd name="connsiteX1" fmla="*/ 15422 w 5008802"/>
                  <a:gd name="connsiteY1" fmla="*/ 2836166 h 2850414"/>
                  <a:gd name="connsiteX2" fmla="*/ 5008802 w 5008802"/>
                  <a:gd name="connsiteY2" fmla="*/ 1077876 h 2850414"/>
                  <a:gd name="connsiteX0" fmla="*/ 0 w 15422"/>
                  <a:gd name="connsiteY0" fmla="*/ 0 h 2836166"/>
                  <a:gd name="connsiteX1" fmla="*/ 15422 w 15422"/>
                  <a:gd name="connsiteY1" fmla="*/ 2836166 h 2836166"/>
                  <a:gd name="connsiteX0" fmla="*/ 0 w 4405"/>
                  <a:gd name="connsiteY0" fmla="*/ 0 h 2880234"/>
                  <a:gd name="connsiteX1" fmla="*/ 4405 w 4405"/>
                  <a:gd name="connsiteY1" fmla="*/ 2880234 h 2880234"/>
                </a:gdLst>
                <a:ahLst/>
                <a:cxnLst>
                  <a:cxn ang="0">
                    <a:pos x="connsiteX0" y="connsiteY0"/>
                  </a:cxn>
                  <a:cxn ang="0">
                    <a:pos x="connsiteX1" y="connsiteY1"/>
                  </a:cxn>
                </a:cxnLst>
                <a:rect l="l" t="t" r="r" b="b"/>
                <a:pathLst>
                  <a:path w="4405" h="2880234">
                    <a:moveTo>
                      <a:pt x="0" y="0"/>
                    </a:moveTo>
                    <a:cubicBezTo>
                      <a:pt x="5141" y="945389"/>
                      <a:pt x="-736" y="1934845"/>
                      <a:pt x="4405" y="2880234"/>
                    </a:cubicBezTo>
                  </a:path>
                </a:pathLst>
              </a:custGeom>
              <a:noFill/>
              <a:ln w="19050">
                <a:solidFill>
                  <a:srgbClr val="376092">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447" name="Freeform 446"/>
              <p:cNvSpPr/>
              <p:nvPr/>
            </p:nvSpPr>
            <p:spPr>
              <a:xfrm flipV="1">
                <a:off x="416436" y="1804243"/>
                <a:ext cx="2500566" cy="1132441"/>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251172"/>
                  <a:gd name="connsiteY0" fmla="*/ 8634 h 1462271"/>
                  <a:gd name="connsiteX1" fmla="*/ 1550711 w 5251172"/>
                  <a:gd name="connsiteY1" fmla="*/ 0 h 1462271"/>
                  <a:gd name="connsiteX2" fmla="*/ 1543567 w 5251172"/>
                  <a:gd name="connsiteY2" fmla="*/ 1420285 h 1462271"/>
                  <a:gd name="connsiteX3" fmla="*/ 4741126 w 5251172"/>
                  <a:gd name="connsiteY3" fmla="*/ 1419397 h 1462271"/>
                  <a:gd name="connsiteX4" fmla="*/ 5251172 w 5251172"/>
                  <a:gd name="connsiteY4" fmla="*/ 1422189 h 1462271"/>
                  <a:gd name="connsiteX0" fmla="*/ 0 w 5251172"/>
                  <a:gd name="connsiteY0" fmla="*/ 8634 h 1422232"/>
                  <a:gd name="connsiteX1" fmla="*/ 1550711 w 5251172"/>
                  <a:gd name="connsiteY1" fmla="*/ 0 h 1422232"/>
                  <a:gd name="connsiteX2" fmla="*/ 1543567 w 5251172"/>
                  <a:gd name="connsiteY2" fmla="*/ 1420285 h 1422232"/>
                  <a:gd name="connsiteX3" fmla="*/ 4741126 w 5251172"/>
                  <a:gd name="connsiteY3" fmla="*/ 1419397 h 1422232"/>
                  <a:gd name="connsiteX4" fmla="*/ 5251172 w 5251172"/>
                  <a:gd name="connsiteY4" fmla="*/ 1422189 h 1422232"/>
                  <a:gd name="connsiteX0" fmla="*/ 0 w 5251172"/>
                  <a:gd name="connsiteY0" fmla="*/ 8634 h 1424924"/>
                  <a:gd name="connsiteX1" fmla="*/ 1550711 w 5251172"/>
                  <a:gd name="connsiteY1" fmla="*/ 0 h 1424924"/>
                  <a:gd name="connsiteX2" fmla="*/ 1543567 w 5251172"/>
                  <a:gd name="connsiteY2" fmla="*/ 1420285 h 1424924"/>
                  <a:gd name="connsiteX3" fmla="*/ 4741126 w 5251172"/>
                  <a:gd name="connsiteY3" fmla="*/ 1419397 h 1424924"/>
                  <a:gd name="connsiteX4" fmla="*/ 5251172 w 5251172"/>
                  <a:gd name="connsiteY4" fmla="*/ 1422189 h 1424924"/>
                  <a:gd name="connsiteX0" fmla="*/ 0 w 5251172"/>
                  <a:gd name="connsiteY0" fmla="*/ 8634 h 1424924"/>
                  <a:gd name="connsiteX1" fmla="*/ 1550711 w 5251172"/>
                  <a:gd name="connsiteY1" fmla="*/ 0 h 1424924"/>
                  <a:gd name="connsiteX2" fmla="*/ 2975760 w 5251172"/>
                  <a:gd name="connsiteY2" fmla="*/ 1411966 h 1424924"/>
                  <a:gd name="connsiteX3" fmla="*/ 4741126 w 5251172"/>
                  <a:gd name="connsiteY3" fmla="*/ 1419397 h 1424924"/>
                  <a:gd name="connsiteX4" fmla="*/ 5251172 w 5251172"/>
                  <a:gd name="connsiteY4" fmla="*/ 1422189 h 1424924"/>
                  <a:gd name="connsiteX0" fmla="*/ 0 w 5251172"/>
                  <a:gd name="connsiteY0" fmla="*/ 315 h 1416605"/>
                  <a:gd name="connsiteX1" fmla="*/ 2971887 w 5251172"/>
                  <a:gd name="connsiteY1" fmla="*/ 0 h 1416605"/>
                  <a:gd name="connsiteX2" fmla="*/ 2975760 w 5251172"/>
                  <a:gd name="connsiteY2" fmla="*/ 1403647 h 1416605"/>
                  <a:gd name="connsiteX3" fmla="*/ 4741126 w 5251172"/>
                  <a:gd name="connsiteY3" fmla="*/ 1411078 h 1416605"/>
                  <a:gd name="connsiteX4" fmla="*/ 5251172 w 5251172"/>
                  <a:gd name="connsiteY4" fmla="*/ 1413870 h 1416605"/>
                  <a:gd name="connsiteX0" fmla="*/ 0 w 5328290"/>
                  <a:gd name="connsiteY0" fmla="*/ 315 h 1416605"/>
                  <a:gd name="connsiteX1" fmla="*/ 3049005 w 5328290"/>
                  <a:gd name="connsiteY1" fmla="*/ 0 h 1416605"/>
                  <a:gd name="connsiteX2" fmla="*/ 3052878 w 5328290"/>
                  <a:gd name="connsiteY2" fmla="*/ 1403647 h 1416605"/>
                  <a:gd name="connsiteX3" fmla="*/ 4818244 w 5328290"/>
                  <a:gd name="connsiteY3" fmla="*/ 1411078 h 1416605"/>
                  <a:gd name="connsiteX4" fmla="*/ 5328290 w 5328290"/>
                  <a:gd name="connsiteY4" fmla="*/ 1413870 h 1416605"/>
                  <a:gd name="connsiteX0" fmla="*/ 0 w 5328290"/>
                  <a:gd name="connsiteY0" fmla="*/ 8204 h 1424494"/>
                  <a:gd name="connsiteX1" fmla="*/ 4492214 w 5328290"/>
                  <a:gd name="connsiteY1" fmla="*/ 0 h 1424494"/>
                  <a:gd name="connsiteX2" fmla="*/ 3052878 w 5328290"/>
                  <a:gd name="connsiteY2" fmla="*/ 1411536 h 1424494"/>
                  <a:gd name="connsiteX3" fmla="*/ 4818244 w 5328290"/>
                  <a:gd name="connsiteY3" fmla="*/ 1418967 h 1424494"/>
                  <a:gd name="connsiteX4" fmla="*/ 5328290 w 5328290"/>
                  <a:gd name="connsiteY4" fmla="*/ 1421759 h 1424494"/>
                  <a:gd name="connsiteX0" fmla="*/ 0 w 5328290"/>
                  <a:gd name="connsiteY0" fmla="*/ 8204 h 1424494"/>
                  <a:gd name="connsiteX1" fmla="*/ 4492214 w 5328290"/>
                  <a:gd name="connsiteY1" fmla="*/ 0 h 1424494"/>
                  <a:gd name="connsiteX2" fmla="*/ 4452021 w 5328290"/>
                  <a:gd name="connsiteY2" fmla="*/ 1356310 h 1424494"/>
                  <a:gd name="connsiteX3" fmla="*/ 4818244 w 5328290"/>
                  <a:gd name="connsiteY3" fmla="*/ 1418967 h 1424494"/>
                  <a:gd name="connsiteX4" fmla="*/ 5328290 w 5328290"/>
                  <a:gd name="connsiteY4" fmla="*/ 1421759 h 1424494"/>
                  <a:gd name="connsiteX0" fmla="*/ 0 w 5328290"/>
                  <a:gd name="connsiteY0" fmla="*/ 8204 h 1421759"/>
                  <a:gd name="connsiteX1" fmla="*/ 4492214 w 5328290"/>
                  <a:gd name="connsiteY1" fmla="*/ 0 h 1421759"/>
                  <a:gd name="connsiteX2" fmla="*/ 4452021 w 5328290"/>
                  <a:gd name="connsiteY2" fmla="*/ 1356310 h 1421759"/>
                  <a:gd name="connsiteX3" fmla="*/ 5328290 w 5328290"/>
                  <a:gd name="connsiteY3" fmla="*/ 1421759 h 1421759"/>
                  <a:gd name="connsiteX0" fmla="*/ 0 w 5328290"/>
                  <a:gd name="connsiteY0" fmla="*/ 8204 h 1366533"/>
                  <a:gd name="connsiteX1" fmla="*/ 4492214 w 5328290"/>
                  <a:gd name="connsiteY1" fmla="*/ 0 h 1366533"/>
                  <a:gd name="connsiteX2" fmla="*/ 4452021 w 5328290"/>
                  <a:gd name="connsiteY2" fmla="*/ 1356310 h 1366533"/>
                  <a:gd name="connsiteX3" fmla="*/ 5328290 w 5328290"/>
                  <a:gd name="connsiteY3" fmla="*/ 1366533 h 1366533"/>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03231 w 5328290"/>
                  <a:gd name="connsiteY1" fmla="*/ 0 h 1364199"/>
                  <a:gd name="connsiteX2" fmla="*/ 4485072 w 5328290"/>
                  <a:gd name="connsiteY2" fmla="*/ 1364199 h 1364199"/>
                  <a:gd name="connsiteX3" fmla="*/ 5328290 w 5328290"/>
                  <a:gd name="connsiteY3" fmla="*/ 1358643 h 1364199"/>
                  <a:gd name="connsiteX0" fmla="*/ 0 w 5328290"/>
                  <a:gd name="connsiteY0" fmla="*/ 8204 h 1372089"/>
                  <a:gd name="connsiteX1" fmla="*/ 4459163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14247 w 5328290"/>
                  <a:gd name="connsiteY1" fmla="*/ 0 h 1364199"/>
                  <a:gd name="connsiteX2" fmla="*/ 4485072 w 5328290"/>
                  <a:gd name="connsiteY2" fmla="*/ 1364199 h 1364199"/>
                  <a:gd name="connsiteX3" fmla="*/ 5328290 w 5328290"/>
                  <a:gd name="connsiteY3" fmla="*/ 1358643 h 1364199"/>
                  <a:gd name="connsiteX0" fmla="*/ 0 w 5328290"/>
                  <a:gd name="connsiteY0" fmla="*/ 7135 h 1371020"/>
                  <a:gd name="connsiteX1" fmla="*/ 4509485 w 5328290"/>
                  <a:gd name="connsiteY1" fmla="*/ 0 h 1371020"/>
                  <a:gd name="connsiteX2" fmla="*/ 4485072 w 5328290"/>
                  <a:gd name="connsiteY2" fmla="*/ 1371020 h 1371020"/>
                  <a:gd name="connsiteX3" fmla="*/ 5328290 w 5328290"/>
                  <a:gd name="connsiteY3" fmla="*/ 1365464 h 1371020"/>
                  <a:gd name="connsiteX0" fmla="*/ 0 w 5328290"/>
                  <a:gd name="connsiteY0" fmla="*/ 0 h 1363885"/>
                  <a:gd name="connsiteX1" fmla="*/ 450472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63885"/>
                  <a:gd name="connsiteX1" fmla="*/ 448567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1383 h 1359712"/>
                  <a:gd name="connsiteX1" fmla="*/ 2899243 w 5328290"/>
                  <a:gd name="connsiteY1" fmla="*/ 0 h 1359712"/>
                  <a:gd name="connsiteX2" fmla="*/ 4485072 w 5328290"/>
                  <a:gd name="connsiteY2" fmla="*/ 1358447 h 1359712"/>
                  <a:gd name="connsiteX3" fmla="*/ 5328290 w 5328290"/>
                  <a:gd name="connsiteY3" fmla="*/ 1359712 h 1359712"/>
                  <a:gd name="connsiteX0" fmla="*/ 0 w 5328290"/>
                  <a:gd name="connsiteY0" fmla="*/ 1383 h 1359712"/>
                  <a:gd name="connsiteX1" fmla="*/ 2899243 w 5328290"/>
                  <a:gd name="connsiteY1" fmla="*/ 0 h 1359712"/>
                  <a:gd name="connsiteX2" fmla="*/ 2898643 w 5328290"/>
                  <a:gd name="connsiteY2" fmla="*/ 1358447 h 1359712"/>
                  <a:gd name="connsiteX3" fmla="*/ 5328290 w 5328290"/>
                  <a:gd name="connsiteY3" fmla="*/ 1359712 h 1359712"/>
                  <a:gd name="connsiteX0" fmla="*/ 0 w 5328290"/>
                  <a:gd name="connsiteY0" fmla="*/ 1383 h 1382307"/>
                  <a:gd name="connsiteX1" fmla="*/ 2899243 w 5328290"/>
                  <a:gd name="connsiteY1" fmla="*/ 0 h 1382307"/>
                  <a:gd name="connsiteX2" fmla="*/ 4374879 w 5328290"/>
                  <a:gd name="connsiteY2" fmla="*/ 1382302 h 1382307"/>
                  <a:gd name="connsiteX3" fmla="*/ 5328290 w 5328290"/>
                  <a:gd name="connsiteY3" fmla="*/ 1359712 h 1382307"/>
                  <a:gd name="connsiteX0" fmla="*/ 0 w 5328290"/>
                  <a:gd name="connsiteY0" fmla="*/ 1383 h 1382302"/>
                  <a:gd name="connsiteX1" fmla="*/ 2899243 w 5328290"/>
                  <a:gd name="connsiteY1" fmla="*/ 0 h 1382302"/>
                  <a:gd name="connsiteX2" fmla="*/ 4374879 w 5328290"/>
                  <a:gd name="connsiteY2" fmla="*/ 1382302 h 1382302"/>
                  <a:gd name="connsiteX3" fmla="*/ 5328290 w 5328290"/>
                  <a:gd name="connsiteY3" fmla="*/ 1359712 h 1382302"/>
                  <a:gd name="connsiteX0" fmla="*/ 0 w 5328290"/>
                  <a:gd name="connsiteY0" fmla="*/ 9335 h 1390254"/>
                  <a:gd name="connsiteX1" fmla="*/ 4352413 w 5328290"/>
                  <a:gd name="connsiteY1" fmla="*/ 0 h 1390254"/>
                  <a:gd name="connsiteX2" fmla="*/ 4374879 w 5328290"/>
                  <a:gd name="connsiteY2" fmla="*/ 1390254 h 1390254"/>
                  <a:gd name="connsiteX3" fmla="*/ 5328290 w 5328290"/>
                  <a:gd name="connsiteY3" fmla="*/ 1367664 h 139025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70372"/>
                  <a:gd name="connsiteX1" fmla="*/ 4352413 w 5328290"/>
                  <a:gd name="connsiteY1" fmla="*/ 0 h 1370372"/>
                  <a:gd name="connsiteX2" fmla="*/ 4374879 w 5328290"/>
                  <a:gd name="connsiteY2" fmla="*/ 1366400 h 1370372"/>
                  <a:gd name="connsiteX3" fmla="*/ 5328290 w 5328290"/>
                  <a:gd name="connsiteY3" fmla="*/ 1367664 h 1370372"/>
                  <a:gd name="connsiteX0" fmla="*/ 0 w 5547418"/>
                  <a:gd name="connsiteY0" fmla="*/ 9335 h 1366515"/>
                  <a:gd name="connsiteX1" fmla="*/ 4352413 w 5547418"/>
                  <a:gd name="connsiteY1" fmla="*/ 0 h 1366515"/>
                  <a:gd name="connsiteX2" fmla="*/ 4374879 w 5547418"/>
                  <a:gd name="connsiteY2" fmla="*/ 1366400 h 1366515"/>
                  <a:gd name="connsiteX3" fmla="*/ 5547418 w 5547418"/>
                  <a:gd name="connsiteY3" fmla="*/ 924929 h 1366515"/>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11994"/>
                  <a:gd name="connsiteX1" fmla="*/ 4352413 w 5547418"/>
                  <a:gd name="connsiteY1" fmla="*/ 0 h 1411994"/>
                  <a:gd name="connsiteX2" fmla="*/ 4374879 w 5547418"/>
                  <a:gd name="connsiteY2" fmla="*/ 1366400 h 1411994"/>
                  <a:gd name="connsiteX3" fmla="*/ 5109163 w 5547418"/>
                  <a:gd name="connsiteY3" fmla="*/ 948720 h 1411994"/>
                  <a:gd name="connsiteX4" fmla="*/ 5547418 w 5547418"/>
                  <a:gd name="connsiteY4" fmla="*/ 924929 h 1411994"/>
                  <a:gd name="connsiteX0" fmla="*/ 0 w 5547418"/>
                  <a:gd name="connsiteY0" fmla="*/ 9335 h 1478441"/>
                  <a:gd name="connsiteX1" fmla="*/ 4352413 w 5547418"/>
                  <a:gd name="connsiteY1" fmla="*/ 0 h 1478441"/>
                  <a:gd name="connsiteX2" fmla="*/ 4374879 w 5547418"/>
                  <a:gd name="connsiteY2" fmla="*/ 1366400 h 1478441"/>
                  <a:gd name="connsiteX3" fmla="*/ 4786237 w 5547418"/>
                  <a:gd name="connsiteY3" fmla="*/ 1359830 h 1478441"/>
                  <a:gd name="connsiteX4" fmla="*/ 5109163 w 5547418"/>
                  <a:gd name="connsiteY4" fmla="*/ 948720 h 1478441"/>
                  <a:gd name="connsiteX5" fmla="*/ 5547418 w 5547418"/>
                  <a:gd name="connsiteY5" fmla="*/ 924929 h 1478441"/>
                  <a:gd name="connsiteX0" fmla="*/ 0 w 5547418"/>
                  <a:gd name="connsiteY0" fmla="*/ 9335 h 1462937"/>
                  <a:gd name="connsiteX1" fmla="*/ 4352413 w 5547418"/>
                  <a:gd name="connsiteY1" fmla="*/ 0 h 1462937"/>
                  <a:gd name="connsiteX2" fmla="*/ 4374879 w 5547418"/>
                  <a:gd name="connsiteY2" fmla="*/ 1366400 h 1462937"/>
                  <a:gd name="connsiteX3" fmla="*/ 4786237 w 5547418"/>
                  <a:gd name="connsiteY3" fmla="*/ 1359830 h 1462937"/>
                  <a:gd name="connsiteX4" fmla="*/ 5109163 w 5547418"/>
                  <a:gd name="connsiteY4" fmla="*/ 948720 h 1462937"/>
                  <a:gd name="connsiteX5" fmla="*/ 5547418 w 5547418"/>
                  <a:gd name="connsiteY5" fmla="*/ 924929 h 1462937"/>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14149 w 5593550"/>
                  <a:gd name="connsiteY4" fmla="*/ 946441 h 1369284"/>
                  <a:gd name="connsiteX5" fmla="*/ 5593550 w 5593550"/>
                  <a:gd name="connsiteY5" fmla="*/ 946012 h 1369284"/>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49951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67280"/>
                  <a:gd name="connsiteX1" fmla="*/ 4352413 w 5593550"/>
                  <a:gd name="connsiteY1" fmla="*/ 0 h 1367280"/>
                  <a:gd name="connsiteX2" fmla="*/ 4349951 w 5593550"/>
                  <a:gd name="connsiteY2" fmla="*/ 1366400 h 1367280"/>
                  <a:gd name="connsiteX3" fmla="*/ 4796208 w 5593550"/>
                  <a:gd name="connsiteY3" fmla="*/ 1364388 h 1367280"/>
                  <a:gd name="connsiteX4" fmla="*/ 5114149 w 5593550"/>
                  <a:gd name="connsiteY4" fmla="*/ 946441 h 1367280"/>
                  <a:gd name="connsiteX5" fmla="*/ 5593550 w 5593550"/>
                  <a:gd name="connsiteY5" fmla="*/ 946012 h 1367280"/>
                  <a:gd name="connsiteX0" fmla="*/ 0 w 5789612"/>
                  <a:gd name="connsiteY0" fmla="*/ 9335 h 1367280"/>
                  <a:gd name="connsiteX1" fmla="*/ 4548475 w 5789612"/>
                  <a:gd name="connsiteY1" fmla="*/ 0 h 1367280"/>
                  <a:gd name="connsiteX2" fmla="*/ 4546013 w 5789612"/>
                  <a:gd name="connsiteY2" fmla="*/ 1366400 h 1367280"/>
                  <a:gd name="connsiteX3" fmla="*/ 4992270 w 5789612"/>
                  <a:gd name="connsiteY3" fmla="*/ 1364388 h 1367280"/>
                  <a:gd name="connsiteX4" fmla="*/ 5310211 w 5789612"/>
                  <a:gd name="connsiteY4" fmla="*/ 946441 h 1367280"/>
                  <a:gd name="connsiteX5" fmla="*/ 5789612 w 5789612"/>
                  <a:gd name="connsiteY5" fmla="*/ 946012 h 1367280"/>
                  <a:gd name="connsiteX0" fmla="*/ 0 w 8145227"/>
                  <a:gd name="connsiteY0" fmla="*/ 9335 h 1367280"/>
                  <a:gd name="connsiteX1" fmla="*/ 4548475 w 8145227"/>
                  <a:gd name="connsiteY1" fmla="*/ 0 h 1367280"/>
                  <a:gd name="connsiteX2" fmla="*/ 4546013 w 8145227"/>
                  <a:gd name="connsiteY2" fmla="*/ 1366400 h 1367280"/>
                  <a:gd name="connsiteX3" fmla="*/ 4992270 w 8145227"/>
                  <a:gd name="connsiteY3" fmla="*/ 1364388 h 1367280"/>
                  <a:gd name="connsiteX4" fmla="*/ 5310211 w 8145227"/>
                  <a:gd name="connsiteY4" fmla="*/ 946441 h 1367280"/>
                  <a:gd name="connsiteX5" fmla="*/ 8145227 w 8145227"/>
                  <a:gd name="connsiteY5" fmla="*/ 1356717 h 1367280"/>
                  <a:gd name="connsiteX0" fmla="*/ 0 w 8145227"/>
                  <a:gd name="connsiteY0" fmla="*/ 9335 h 1367280"/>
                  <a:gd name="connsiteX1" fmla="*/ 4548475 w 8145227"/>
                  <a:gd name="connsiteY1" fmla="*/ 0 h 1367280"/>
                  <a:gd name="connsiteX2" fmla="*/ 4546013 w 8145227"/>
                  <a:gd name="connsiteY2" fmla="*/ 1366400 h 1367280"/>
                  <a:gd name="connsiteX3" fmla="*/ 4992270 w 8145227"/>
                  <a:gd name="connsiteY3" fmla="*/ 1364388 h 1367280"/>
                  <a:gd name="connsiteX4" fmla="*/ 8145227 w 8145227"/>
                  <a:gd name="connsiteY4" fmla="*/ 1356717 h 1367280"/>
                  <a:gd name="connsiteX0" fmla="*/ 0 w 8145227"/>
                  <a:gd name="connsiteY0" fmla="*/ 9335 h 1464878"/>
                  <a:gd name="connsiteX1" fmla="*/ 4548475 w 8145227"/>
                  <a:gd name="connsiteY1" fmla="*/ 0 h 1464878"/>
                  <a:gd name="connsiteX2" fmla="*/ 4546013 w 8145227"/>
                  <a:gd name="connsiteY2" fmla="*/ 1366400 h 1464878"/>
                  <a:gd name="connsiteX3" fmla="*/ 8145227 w 8145227"/>
                  <a:gd name="connsiteY3" fmla="*/ 1356717 h 1464878"/>
                  <a:gd name="connsiteX0" fmla="*/ 0 w 8145227"/>
                  <a:gd name="connsiteY0" fmla="*/ 9335 h 1448944"/>
                  <a:gd name="connsiteX1" fmla="*/ 4548475 w 8145227"/>
                  <a:gd name="connsiteY1" fmla="*/ 0 h 1448944"/>
                  <a:gd name="connsiteX2" fmla="*/ 4561407 w 8145227"/>
                  <a:gd name="connsiteY2" fmla="*/ 1344783 h 1448944"/>
                  <a:gd name="connsiteX3" fmla="*/ 8145227 w 8145227"/>
                  <a:gd name="connsiteY3" fmla="*/ 1356717 h 1448944"/>
                  <a:gd name="connsiteX0" fmla="*/ 0 w 8145227"/>
                  <a:gd name="connsiteY0" fmla="*/ 9335 h 1357224"/>
                  <a:gd name="connsiteX1" fmla="*/ 4548475 w 8145227"/>
                  <a:gd name="connsiteY1" fmla="*/ 0 h 1357224"/>
                  <a:gd name="connsiteX2" fmla="*/ 4561407 w 8145227"/>
                  <a:gd name="connsiteY2" fmla="*/ 1344783 h 1357224"/>
                  <a:gd name="connsiteX3" fmla="*/ 8145227 w 8145227"/>
                  <a:gd name="connsiteY3" fmla="*/ 1356717 h 1357224"/>
                  <a:gd name="connsiteX0" fmla="*/ 0 w 8145227"/>
                  <a:gd name="connsiteY0" fmla="*/ 9335 h 1369427"/>
                  <a:gd name="connsiteX1" fmla="*/ 4548475 w 8145227"/>
                  <a:gd name="connsiteY1" fmla="*/ 0 h 1369427"/>
                  <a:gd name="connsiteX2" fmla="*/ 4546009 w 8145227"/>
                  <a:gd name="connsiteY2" fmla="*/ 1366400 h 1369427"/>
                  <a:gd name="connsiteX3" fmla="*/ 8145227 w 8145227"/>
                  <a:gd name="connsiteY3" fmla="*/ 1356717 h 1369427"/>
                  <a:gd name="connsiteX0" fmla="*/ 0 w 8145227"/>
                  <a:gd name="connsiteY0" fmla="*/ 9335 h 1369427"/>
                  <a:gd name="connsiteX1" fmla="*/ 4548475 w 8145227"/>
                  <a:gd name="connsiteY1" fmla="*/ 0 h 1369427"/>
                  <a:gd name="connsiteX2" fmla="*/ 4546009 w 8145227"/>
                  <a:gd name="connsiteY2" fmla="*/ 1366400 h 1369427"/>
                  <a:gd name="connsiteX3" fmla="*/ 8145227 w 8145227"/>
                  <a:gd name="connsiteY3" fmla="*/ 1356717 h 1369427"/>
                  <a:gd name="connsiteX0" fmla="*/ 0 w 6467046"/>
                  <a:gd name="connsiteY0" fmla="*/ 9335 h 1370643"/>
                  <a:gd name="connsiteX1" fmla="*/ 4548475 w 6467046"/>
                  <a:gd name="connsiteY1" fmla="*/ 0 h 1370643"/>
                  <a:gd name="connsiteX2" fmla="*/ 4546009 w 6467046"/>
                  <a:gd name="connsiteY2" fmla="*/ 1366400 h 1370643"/>
                  <a:gd name="connsiteX3" fmla="*/ 6467046 w 6467046"/>
                  <a:gd name="connsiteY3" fmla="*/ 1363921 h 1370643"/>
                  <a:gd name="connsiteX0" fmla="*/ 0 w 6467046"/>
                  <a:gd name="connsiteY0" fmla="*/ 9335 h 1370643"/>
                  <a:gd name="connsiteX1" fmla="*/ 4548475 w 6467046"/>
                  <a:gd name="connsiteY1" fmla="*/ 0 h 1370643"/>
                  <a:gd name="connsiteX2" fmla="*/ 4569692 w 6467046"/>
                  <a:gd name="connsiteY2" fmla="*/ 809429 h 1370643"/>
                  <a:gd name="connsiteX3" fmla="*/ 4546009 w 6467046"/>
                  <a:gd name="connsiteY3" fmla="*/ 1366400 h 1370643"/>
                  <a:gd name="connsiteX4" fmla="*/ 6467046 w 6467046"/>
                  <a:gd name="connsiteY4" fmla="*/ 1363921 h 1370643"/>
                  <a:gd name="connsiteX0" fmla="*/ 0 w 6467046"/>
                  <a:gd name="connsiteY0" fmla="*/ 9335 h 1370643"/>
                  <a:gd name="connsiteX1" fmla="*/ 4548475 w 6467046"/>
                  <a:gd name="connsiteY1" fmla="*/ 0 h 1370643"/>
                  <a:gd name="connsiteX2" fmla="*/ 4569692 w 6467046"/>
                  <a:gd name="connsiteY2" fmla="*/ 168155 h 1370643"/>
                  <a:gd name="connsiteX3" fmla="*/ 4569692 w 6467046"/>
                  <a:gd name="connsiteY3" fmla="*/ 809429 h 1370643"/>
                  <a:gd name="connsiteX4" fmla="*/ 4546009 w 6467046"/>
                  <a:gd name="connsiteY4" fmla="*/ 1366400 h 1370643"/>
                  <a:gd name="connsiteX5" fmla="*/ 6467046 w 6467046"/>
                  <a:gd name="connsiteY5" fmla="*/ 1363921 h 1370643"/>
                  <a:gd name="connsiteX0" fmla="*/ 0 w 6467046"/>
                  <a:gd name="connsiteY0" fmla="*/ 9335 h 1370643"/>
                  <a:gd name="connsiteX1" fmla="*/ 4548475 w 6467046"/>
                  <a:gd name="connsiteY1" fmla="*/ 0 h 1370643"/>
                  <a:gd name="connsiteX2" fmla="*/ 4569692 w 6467046"/>
                  <a:gd name="connsiteY2" fmla="*/ 168155 h 1370643"/>
                  <a:gd name="connsiteX3" fmla="*/ 4569692 w 6467046"/>
                  <a:gd name="connsiteY3" fmla="*/ 809429 h 1370643"/>
                  <a:gd name="connsiteX4" fmla="*/ 4546009 w 6467046"/>
                  <a:gd name="connsiteY4" fmla="*/ 1366400 h 1370643"/>
                  <a:gd name="connsiteX5" fmla="*/ 6467046 w 6467046"/>
                  <a:gd name="connsiteY5" fmla="*/ 1363921 h 1370643"/>
                  <a:gd name="connsiteX0" fmla="*/ 0 w 6467046"/>
                  <a:gd name="connsiteY0" fmla="*/ 9335 h 1370643"/>
                  <a:gd name="connsiteX1" fmla="*/ 4548475 w 6467046"/>
                  <a:gd name="connsiteY1" fmla="*/ 0 h 1370643"/>
                  <a:gd name="connsiteX2" fmla="*/ 4569692 w 6467046"/>
                  <a:gd name="connsiteY2" fmla="*/ 168155 h 1370643"/>
                  <a:gd name="connsiteX3" fmla="*/ 4569692 w 6467046"/>
                  <a:gd name="connsiteY3" fmla="*/ 809429 h 1370643"/>
                  <a:gd name="connsiteX4" fmla="*/ 4546009 w 6467046"/>
                  <a:gd name="connsiteY4" fmla="*/ 1366400 h 1370643"/>
                  <a:gd name="connsiteX5" fmla="*/ 6467046 w 6467046"/>
                  <a:gd name="connsiteY5" fmla="*/ 1363921 h 1370643"/>
                  <a:gd name="connsiteX0" fmla="*/ 0 w 6467046"/>
                  <a:gd name="connsiteY0" fmla="*/ 9335 h 1370643"/>
                  <a:gd name="connsiteX1" fmla="*/ 4548475 w 6467046"/>
                  <a:gd name="connsiteY1" fmla="*/ 0 h 1370643"/>
                  <a:gd name="connsiteX2" fmla="*/ 4569692 w 6467046"/>
                  <a:gd name="connsiteY2" fmla="*/ 168155 h 1370643"/>
                  <a:gd name="connsiteX3" fmla="*/ 4569692 w 6467046"/>
                  <a:gd name="connsiteY3" fmla="*/ 809429 h 1370643"/>
                  <a:gd name="connsiteX4" fmla="*/ 4546009 w 6467046"/>
                  <a:gd name="connsiteY4" fmla="*/ 1366400 h 1370643"/>
                  <a:gd name="connsiteX5" fmla="*/ 6467046 w 6467046"/>
                  <a:gd name="connsiteY5" fmla="*/ 1363921 h 1370643"/>
                  <a:gd name="connsiteX0" fmla="*/ 0 w 6467046"/>
                  <a:gd name="connsiteY0" fmla="*/ 9335 h 1370643"/>
                  <a:gd name="connsiteX1" fmla="*/ 4548475 w 6467046"/>
                  <a:gd name="connsiteY1" fmla="*/ 0 h 1370643"/>
                  <a:gd name="connsiteX2" fmla="*/ 4569692 w 6467046"/>
                  <a:gd name="connsiteY2" fmla="*/ 168155 h 1370643"/>
                  <a:gd name="connsiteX3" fmla="*/ 4569692 w 6467046"/>
                  <a:gd name="connsiteY3" fmla="*/ 809429 h 1370643"/>
                  <a:gd name="connsiteX4" fmla="*/ 4546009 w 6467046"/>
                  <a:gd name="connsiteY4" fmla="*/ 1366400 h 1370643"/>
                  <a:gd name="connsiteX5" fmla="*/ 6467046 w 6467046"/>
                  <a:gd name="connsiteY5" fmla="*/ 1363921 h 1370643"/>
                  <a:gd name="connsiteX0" fmla="*/ 0 w 6467046"/>
                  <a:gd name="connsiteY0" fmla="*/ 9335 h 1370643"/>
                  <a:gd name="connsiteX1" fmla="*/ 4548475 w 6467046"/>
                  <a:gd name="connsiteY1" fmla="*/ 0 h 1370643"/>
                  <a:gd name="connsiteX2" fmla="*/ 4569692 w 6467046"/>
                  <a:gd name="connsiteY2" fmla="*/ 168155 h 1370643"/>
                  <a:gd name="connsiteX3" fmla="*/ 4569692 w 6467046"/>
                  <a:gd name="connsiteY3" fmla="*/ 809429 h 1370643"/>
                  <a:gd name="connsiteX4" fmla="*/ 4546009 w 6467046"/>
                  <a:gd name="connsiteY4" fmla="*/ 1366400 h 1370643"/>
                  <a:gd name="connsiteX5" fmla="*/ 6467046 w 6467046"/>
                  <a:gd name="connsiteY5" fmla="*/ 1363921 h 137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7046" h="1370643">
                    <a:moveTo>
                      <a:pt x="0" y="9335"/>
                    </a:moveTo>
                    <a:lnTo>
                      <a:pt x="4548475" y="0"/>
                    </a:lnTo>
                    <a:cubicBezTo>
                      <a:pt x="4562095" y="63098"/>
                      <a:pt x="4566155" y="101699"/>
                      <a:pt x="4569692" y="168155"/>
                    </a:cubicBezTo>
                    <a:cubicBezTo>
                      <a:pt x="3764931" y="468783"/>
                      <a:pt x="3787153" y="523858"/>
                      <a:pt x="4569692" y="809429"/>
                    </a:cubicBezTo>
                    <a:cubicBezTo>
                      <a:pt x="4513141" y="1012139"/>
                      <a:pt x="4556955" y="1213941"/>
                      <a:pt x="4546009" y="1366400"/>
                    </a:cubicBezTo>
                    <a:cubicBezTo>
                      <a:pt x="5284035" y="1376358"/>
                      <a:pt x="5717210" y="1365938"/>
                      <a:pt x="6467046" y="1363921"/>
                    </a:cubicBezTo>
                  </a:path>
                </a:pathLst>
              </a:custGeom>
              <a:noFill/>
              <a:ln w="57150">
                <a:solidFill>
                  <a:srgbClr val="376092">
                    <a:alpha val="50000"/>
                  </a:srgb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448" name="TextBox 447"/>
              <p:cNvSpPr txBox="1"/>
              <p:nvPr/>
            </p:nvSpPr>
            <p:spPr>
              <a:xfrm>
                <a:off x="1020286" y="1363225"/>
                <a:ext cx="288862" cy="338554"/>
              </a:xfrm>
              <a:prstGeom prst="rect">
                <a:avLst/>
              </a:prstGeom>
              <a:noFill/>
              <a:ln w="15875">
                <a:noFill/>
              </a:ln>
            </p:spPr>
            <p:txBody>
              <a:bodyPr wrap="none" rtlCol="0">
                <a:spAutoFit/>
              </a:bodyPr>
              <a:lstStyle/>
              <a:p>
                <a:r>
                  <a:rPr lang="en-US" sz="1600" dirty="0"/>
                  <a:t>1</a:t>
                </a:r>
                <a:endParaRPr lang="en-US" sz="1600" baseline="-25000" dirty="0"/>
              </a:p>
            </p:txBody>
          </p:sp>
          <p:sp>
            <p:nvSpPr>
              <p:cNvPr id="449" name="TextBox 448"/>
              <p:cNvSpPr txBox="1"/>
              <p:nvPr/>
            </p:nvSpPr>
            <p:spPr>
              <a:xfrm>
                <a:off x="1845872" y="1602927"/>
                <a:ext cx="288862" cy="338554"/>
              </a:xfrm>
              <a:prstGeom prst="rect">
                <a:avLst/>
              </a:prstGeom>
              <a:noFill/>
              <a:ln w="15875">
                <a:noFill/>
              </a:ln>
            </p:spPr>
            <p:txBody>
              <a:bodyPr wrap="none" rtlCol="0">
                <a:spAutoFit/>
              </a:bodyPr>
              <a:lstStyle/>
              <a:p>
                <a:r>
                  <a:rPr lang="en-US" sz="1600" dirty="0"/>
                  <a:t>2</a:t>
                </a:r>
                <a:endParaRPr lang="en-US" sz="1600" baseline="-25000" dirty="0"/>
              </a:p>
            </p:txBody>
          </p:sp>
          <p:sp>
            <p:nvSpPr>
              <p:cNvPr id="450" name="TextBox 449"/>
              <p:cNvSpPr txBox="1"/>
              <p:nvPr/>
            </p:nvSpPr>
            <p:spPr>
              <a:xfrm>
                <a:off x="2712235" y="1854172"/>
                <a:ext cx="288862" cy="338554"/>
              </a:xfrm>
              <a:prstGeom prst="rect">
                <a:avLst/>
              </a:prstGeom>
              <a:noFill/>
              <a:ln w="15875">
                <a:noFill/>
              </a:ln>
            </p:spPr>
            <p:txBody>
              <a:bodyPr wrap="none" rtlCol="0">
                <a:spAutoFit/>
              </a:bodyPr>
              <a:lstStyle/>
              <a:p>
                <a:r>
                  <a:rPr lang="en-US" sz="1600" dirty="0"/>
                  <a:t>3</a:t>
                </a:r>
                <a:endParaRPr lang="en-US" sz="1600" baseline="-25000" dirty="0"/>
              </a:p>
            </p:txBody>
          </p:sp>
          <p:sp>
            <p:nvSpPr>
              <p:cNvPr id="451" name="TextBox 450"/>
              <p:cNvSpPr txBox="1"/>
              <p:nvPr/>
            </p:nvSpPr>
            <p:spPr>
              <a:xfrm>
                <a:off x="4665766" y="1094938"/>
                <a:ext cx="288862" cy="338554"/>
              </a:xfrm>
              <a:prstGeom prst="rect">
                <a:avLst/>
              </a:prstGeom>
              <a:noFill/>
              <a:ln w="15875">
                <a:noFill/>
              </a:ln>
            </p:spPr>
            <p:txBody>
              <a:bodyPr wrap="none" rtlCol="0">
                <a:spAutoFit/>
              </a:bodyPr>
              <a:lstStyle/>
              <a:p>
                <a:r>
                  <a:rPr lang="en-US" sz="1600" dirty="0"/>
                  <a:t>1</a:t>
                </a:r>
                <a:endParaRPr lang="en-US" sz="1600" baseline="-25000" dirty="0"/>
              </a:p>
            </p:txBody>
          </p:sp>
          <p:sp>
            <p:nvSpPr>
              <p:cNvPr id="452" name="TextBox 451"/>
              <p:cNvSpPr txBox="1"/>
              <p:nvPr/>
            </p:nvSpPr>
            <p:spPr>
              <a:xfrm>
                <a:off x="4665766" y="1622662"/>
                <a:ext cx="288862" cy="338554"/>
              </a:xfrm>
              <a:prstGeom prst="rect">
                <a:avLst/>
              </a:prstGeom>
              <a:noFill/>
              <a:ln w="15875">
                <a:noFill/>
              </a:ln>
            </p:spPr>
            <p:txBody>
              <a:bodyPr wrap="none" rtlCol="0">
                <a:spAutoFit/>
              </a:bodyPr>
              <a:lstStyle/>
              <a:p>
                <a:r>
                  <a:rPr lang="en-US" sz="1600" dirty="0"/>
                  <a:t>2</a:t>
                </a:r>
                <a:endParaRPr lang="en-US" sz="1600" baseline="-25000" dirty="0"/>
              </a:p>
            </p:txBody>
          </p:sp>
          <p:sp>
            <p:nvSpPr>
              <p:cNvPr id="453" name="TextBox 452"/>
              <p:cNvSpPr txBox="1"/>
              <p:nvPr/>
            </p:nvSpPr>
            <p:spPr>
              <a:xfrm>
                <a:off x="4665766" y="2170357"/>
                <a:ext cx="288862" cy="338554"/>
              </a:xfrm>
              <a:prstGeom prst="rect">
                <a:avLst/>
              </a:prstGeom>
              <a:noFill/>
              <a:ln w="15875">
                <a:noFill/>
              </a:ln>
            </p:spPr>
            <p:txBody>
              <a:bodyPr wrap="none" rtlCol="0">
                <a:spAutoFit/>
              </a:bodyPr>
              <a:lstStyle/>
              <a:p>
                <a:r>
                  <a:rPr lang="en-US" sz="1600" dirty="0"/>
                  <a:t>3</a:t>
                </a:r>
                <a:endParaRPr lang="en-US" sz="1600" baseline="-25000" dirty="0"/>
              </a:p>
            </p:txBody>
          </p:sp>
          <p:sp>
            <p:nvSpPr>
              <p:cNvPr id="715" name="Freeform 714"/>
              <p:cNvSpPr/>
              <p:nvPr/>
            </p:nvSpPr>
            <p:spPr>
              <a:xfrm flipV="1">
                <a:off x="3120755" y="1797892"/>
                <a:ext cx="451077" cy="5888"/>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251172"/>
                  <a:gd name="connsiteY0" fmla="*/ 8634 h 1462271"/>
                  <a:gd name="connsiteX1" fmla="*/ 1550711 w 5251172"/>
                  <a:gd name="connsiteY1" fmla="*/ 0 h 1462271"/>
                  <a:gd name="connsiteX2" fmla="*/ 1543567 w 5251172"/>
                  <a:gd name="connsiteY2" fmla="*/ 1420285 h 1462271"/>
                  <a:gd name="connsiteX3" fmla="*/ 4741126 w 5251172"/>
                  <a:gd name="connsiteY3" fmla="*/ 1419397 h 1462271"/>
                  <a:gd name="connsiteX4" fmla="*/ 5251172 w 5251172"/>
                  <a:gd name="connsiteY4" fmla="*/ 1422189 h 1462271"/>
                  <a:gd name="connsiteX0" fmla="*/ 0 w 5251172"/>
                  <a:gd name="connsiteY0" fmla="*/ 8634 h 1422232"/>
                  <a:gd name="connsiteX1" fmla="*/ 1550711 w 5251172"/>
                  <a:gd name="connsiteY1" fmla="*/ 0 h 1422232"/>
                  <a:gd name="connsiteX2" fmla="*/ 1543567 w 5251172"/>
                  <a:gd name="connsiteY2" fmla="*/ 1420285 h 1422232"/>
                  <a:gd name="connsiteX3" fmla="*/ 4741126 w 5251172"/>
                  <a:gd name="connsiteY3" fmla="*/ 1419397 h 1422232"/>
                  <a:gd name="connsiteX4" fmla="*/ 5251172 w 5251172"/>
                  <a:gd name="connsiteY4" fmla="*/ 1422189 h 1422232"/>
                  <a:gd name="connsiteX0" fmla="*/ 0 w 5251172"/>
                  <a:gd name="connsiteY0" fmla="*/ 8634 h 1424924"/>
                  <a:gd name="connsiteX1" fmla="*/ 1550711 w 5251172"/>
                  <a:gd name="connsiteY1" fmla="*/ 0 h 1424924"/>
                  <a:gd name="connsiteX2" fmla="*/ 1543567 w 5251172"/>
                  <a:gd name="connsiteY2" fmla="*/ 1420285 h 1424924"/>
                  <a:gd name="connsiteX3" fmla="*/ 4741126 w 5251172"/>
                  <a:gd name="connsiteY3" fmla="*/ 1419397 h 1424924"/>
                  <a:gd name="connsiteX4" fmla="*/ 5251172 w 5251172"/>
                  <a:gd name="connsiteY4" fmla="*/ 1422189 h 1424924"/>
                  <a:gd name="connsiteX0" fmla="*/ 0 w 5251172"/>
                  <a:gd name="connsiteY0" fmla="*/ 8634 h 1424924"/>
                  <a:gd name="connsiteX1" fmla="*/ 1550711 w 5251172"/>
                  <a:gd name="connsiteY1" fmla="*/ 0 h 1424924"/>
                  <a:gd name="connsiteX2" fmla="*/ 2975760 w 5251172"/>
                  <a:gd name="connsiteY2" fmla="*/ 1411966 h 1424924"/>
                  <a:gd name="connsiteX3" fmla="*/ 4741126 w 5251172"/>
                  <a:gd name="connsiteY3" fmla="*/ 1419397 h 1424924"/>
                  <a:gd name="connsiteX4" fmla="*/ 5251172 w 5251172"/>
                  <a:gd name="connsiteY4" fmla="*/ 1422189 h 1424924"/>
                  <a:gd name="connsiteX0" fmla="*/ 0 w 5251172"/>
                  <a:gd name="connsiteY0" fmla="*/ 315 h 1416605"/>
                  <a:gd name="connsiteX1" fmla="*/ 2971887 w 5251172"/>
                  <a:gd name="connsiteY1" fmla="*/ 0 h 1416605"/>
                  <a:gd name="connsiteX2" fmla="*/ 2975760 w 5251172"/>
                  <a:gd name="connsiteY2" fmla="*/ 1403647 h 1416605"/>
                  <a:gd name="connsiteX3" fmla="*/ 4741126 w 5251172"/>
                  <a:gd name="connsiteY3" fmla="*/ 1411078 h 1416605"/>
                  <a:gd name="connsiteX4" fmla="*/ 5251172 w 5251172"/>
                  <a:gd name="connsiteY4" fmla="*/ 1413870 h 1416605"/>
                  <a:gd name="connsiteX0" fmla="*/ 0 w 5328290"/>
                  <a:gd name="connsiteY0" fmla="*/ 315 h 1416605"/>
                  <a:gd name="connsiteX1" fmla="*/ 3049005 w 5328290"/>
                  <a:gd name="connsiteY1" fmla="*/ 0 h 1416605"/>
                  <a:gd name="connsiteX2" fmla="*/ 3052878 w 5328290"/>
                  <a:gd name="connsiteY2" fmla="*/ 1403647 h 1416605"/>
                  <a:gd name="connsiteX3" fmla="*/ 4818244 w 5328290"/>
                  <a:gd name="connsiteY3" fmla="*/ 1411078 h 1416605"/>
                  <a:gd name="connsiteX4" fmla="*/ 5328290 w 5328290"/>
                  <a:gd name="connsiteY4" fmla="*/ 1413870 h 1416605"/>
                  <a:gd name="connsiteX0" fmla="*/ 0 w 5328290"/>
                  <a:gd name="connsiteY0" fmla="*/ 8204 h 1424494"/>
                  <a:gd name="connsiteX1" fmla="*/ 4492214 w 5328290"/>
                  <a:gd name="connsiteY1" fmla="*/ 0 h 1424494"/>
                  <a:gd name="connsiteX2" fmla="*/ 3052878 w 5328290"/>
                  <a:gd name="connsiteY2" fmla="*/ 1411536 h 1424494"/>
                  <a:gd name="connsiteX3" fmla="*/ 4818244 w 5328290"/>
                  <a:gd name="connsiteY3" fmla="*/ 1418967 h 1424494"/>
                  <a:gd name="connsiteX4" fmla="*/ 5328290 w 5328290"/>
                  <a:gd name="connsiteY4" fmla="*/ 1421759 h 1424494"/>
                  <a:gd name="connsiteX0" fmla="*/ 0 w 5328290"/>
                  <a:gd name="connsiteY0" fmla="*/ 8204 h 1424494"/>
                  <a:gd name="connsiteX1" fmla="*/ 4492214 w 5328290"/>
                  <a:gd name="connsiteY1" fmla="*/ 0 h 1424494"/>
                  <a:gd name="connsiteX2" fmla="*/ 4452021 w 5328290"/>
                  <a:gd name="connsiteY2" fmla="*/ 1356310 h 1424494"/>
                  <a:gd name="connsiteX3" fmla="*/ 4818244 w 5328290"/>
                  <a:gd name="connsiteY3" fmla="*/ 1418967 h 1424494"/>
                  <a:gd name="connsiteX4" fmla="*/ 5328290 w 5328290"/>
                  <a:gd name="connsiteY4" fmla="*/ 1421759 h 1424494"/>
                  <a:gd name="connsiteX0" fmla="*/ 0 w 5328290"/>
                  <a:gd name="connsiteY0" fmla="*/ 8204 h 1421759"/>
                  <a:gd name="connsiteX1" fmla="*/ 4492214 w 5328290"/>
                  <a:gd name="connsiteY1" fmla="*/ 0 h 1421759"/>
                  <a:gd name="connsiteX2" fmla="*/ 4452021 w 5328290"/>
                  <a:gd name="connsiteY2" fmla="*/ 1356310 h 1421759"/>
                  <a:gd name="connsiteX3" fmla="*/ 5328290 w 5328290"/>
                  <a:gd name="connsiteY3" fmla="*/ 1421759 h 1421759"/>
                  <a:gd name="connsiteX0" fmla="*/ 0 w 5328290"/>
                  <a:gd name="connsiteY0" fmla="*/ 8204 h 1366533"/>
                  <a:gd name="connsiteX1" fmla="*/ 4492214 w 5328290"/>
                  <a:gd name="connsiteY1" fmla="*/ 0 h 1366533"/>
                  <a:gd name="connsiteX2" fmla="*/ 4452021 w 5328290"/>
                  <a:gd name="connsiteY2" fmla="*/ 1356310 h 1366533"/>
                  <a:gd name="connsiteX3" fmla="*/ 5328290 w 5328290"/>
                  <a:gd name="connsiteY3" fmla="*/ 1366533 h 1366533"/>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03231 w 5328290"/>
                  <a:gd name="connsiteY1" fmla="*/ 0 h 1364199"/>
                  <a:gd name="connsiteX2" fmla="*/ 4485072 w 5328290"/>
                  <a:gd name="connsiteY2" fmla="*/ 1364199 h 1364199"/>
                  <a:gd name="connsiteX3" fmla="*/ 5328290 w 5328290"/>
                  <a:gd name="connsiteY3" fmla="*/ 1358643 h 1364199"/>
                  <a:gd name="connsiteX0" fmla="*/ 0 w 5328290"/>
                  <a:gd name="connsiteY0" fmla="*/ 8204 h 1372089"/>
                  <a:gd name="connsiteX1" fmla="*/ 4459163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14247 w 5328290"/>
                  <a:gd name="connsiteY1" fmla="*/ 0 h 1364199"/>
                  <a:gd name="connsiteX2" fmla="*/ 4485072 w 5328290"/>
                  <a:gd name="connsiteY2" fmla="*/ 1364199 h 1364199"/>
                  <a:gd name="connsiteX3" fmla="*/ 5328290 w 5328290"/>
                  <a:gd name="connsiteY3" fmla="*/ 1358643 h 1364199"/>
                  <a:gd name="connsiteX0" fmla="*/ 0 w 5328290"/>
                  <a:gd name="connsiteY0" fmla="*/ 7135 h 1371020"/>
                  <a:gd name="connsiteX1" fmla="*/ 4509485 w 5328290"/>
                  <a:gd name="connsiteY1" fmla="*/ 0 h 1371020"/>
                  <a:gd name="connsiteX2" fmla="*/ 4485072 w 5328290"/>
                  <a:gd name="connsiteY2" fmla="*/ 1371020 h 1371020"/>
                  <a:gd name="connsiteX3" fmla="*/ 5328290 w 5328290"/>
                  <a:gd name="connsiteY3" fmla="*/ 1365464 h 1371020"/>
                  <a:gd name="connsiteX0" fmla="*/ 0 w 5328290"/>
                  <a:gd name="connsiteY0" fmla="*/ 0 h 1363885"/>
                  <a:gd name="connsiteX1" fmla="*/ 450472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63885"/>
                  <a:gd name="connsiteX1" fmla="*/ 448567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1383 h 1359712"/>
                  <a:gd name="connsiteX1" fmla="*/ 2899243 w 5328290"/>
                  <a:gd name="connsiteY1" fmla="*/ 0 h 1359712"/>
                  <a:gd name="connsiteX2" fmla="*/ 4485072 w 5328290"/>
                  <a:gd name="connsiteY2" fmla="*/ 1358447 h 1359712"/>
                  <a:gd name="connsiteX3" fmla="*/ 5328290 w 5328290"/>
                  <a:gd name="connsiteY3" fmla="*/ 1359712 h 1359712"/>
                  <a:gd name="connsiteX0" fmla="*/ 0 w 5328290"/>
                  <a:gd name="connsiteY0" fmla="*/ 1383 h 1359712"/>
                  <a:gd name="connsiteX1" fmla="*/ 2899243 w 5328290"/>
                  <a:gd name="connsiteY1" fmla="*/ 0 h 1359712"/>
                  <a:gd name="connsiteX2" fmla="*/ 2898643 w 5328290"/>
                  <a:gd name="connsiteY2" fmla="*/ 1358447 h 1359712"/>
                  <a:gd name="connsiteX3" fmla="*/ 5328290 w 5328290"/>
                  <a:gd name="connsiteY3" fmla="*/ 1359712 h 1359712"/>
                  <a:gd name="connsiteX0" fmla="*/ 0 w 5328290"/>
                  <a:gd name="connsiteY0" fmla="*/ 1383 h 1382307"/>
                  <a:gd name="connsiteX1" fmla="*/ 2899243 w 5328290"/>
                  <a:gd name="connsiteY1" fmla="*/ 0 h 1382307"/>
                  <a:gd name="connsiteX2" fmla="*/ 4374879 w 5328290"/>
                  <a:gd name="connsiteY2" fmla="*/ 1382302 h 1382307"/>
                  <a:gd name="connsiteX3" fmla="*/ 5328290 w 5328290"/>
                  <a:gd name="connsiteY3" fmla="*/ 1359712 h 1382307"/>
                  <a:gd name="connsiteX0" fmla="*/ 0 w 5328290"/>
                  <a:gd name="connsiteY0" fmla="*/ 1383 h 1382302"/>
                  <a:gd name="connsiteX1" fmla="*/ 2899243 w 5328290"/>
                  <a:gd name="connsiteY1" fmla="*/ 0 h 1382302"/>
                  <a:gd name="connsiteX2" fmla="*/ 4374879 w 5328290"/>
                  <a:gd name="connsiteY2" fmla="*/ 1382302 h 1382302"/>
                  <a:gd name="connsiteX3" fmla="*/ 5328290 w 5328290"/>
                  <a:gd name="connsiteY3" fmla="*/ 1359712 h 1382302"/>
                  <a:gd name="connsiteX0" fmla="*/ 0 w 5328290"/>
                  <a:gd name="connsiteY0" fmla="*/ 9335 h 1390254"/>
                  <a:gd name="connsiteX1" fmla="*/ 4352413 w 5328290"/>
                  <a:gd name="connsiteY1" fmla="*/ 0 h 1390254"/>
                  <a:gd name="connsiteX2" fmla="*/ 4374879 w 5328290"/>
                  <a:gd name="connsiteY2" fmla="*/ 1390254 h 1390254"/>
                  <a:gd name="connsiteX3" fmla="*/ 5328290 w 5328290"/>
                  <a:gd name="connsiteY3" fmla="*/ 1367664 h 139025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70372"/>
                  <a:gd name="connsiteX1" fmla="*/ 4352413 w 5328290"/>
                  <a:gd name="connsiteY1" fmla="*/ 0 h 1370372"/>
                  <a:gd name="connsiteX2" fmla="*/ 4374879 w 5328290"/>
                  <a:gd name="connsiteY2" fmla="*/ 1366400 h 1370372"/>
                  <a:gd name="connsiteX3" fmla="*/ 5328290 w 5328290"/>
                  <a:gd name="connsiteY3" fmla="*/ 1367664 h 1370372"/>
                  <a:gd name="connsiteX0" fmla="*/ 0 w 5547418"/>
                  <a:gd name="connsiteY0" fmla="*/ 9335 h 1366515"/>
                  <a:gd name="connsiteX1" fmla="*/ 4352413 w 5547418"/>
                  <a:gd name="connsiteY1" fmla="*/ 0 h 1366515"/>
                  <a:gd name="connsiteX2" fmla="*/ 4374879 w 5547418"/>
                  <a:gd name="connsiteY2" fmla="*/ 1366400 h 1366515"/>
                  <a:gd name="connsiteX3" fmla="*/ 5547418 w 5547418"/>
                  <a:gd name="connsiteY3" fmla="*/ 924929 h 1366515"/>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11994"/>
                  <a:gd name="connsiteX1" fmla="*/ 4352413 w 5547418"/>
                  <a:gd name="connsiteY1" fmla="*/ 0 h 1411994"/>
                  <a:gd name="connsiteX2" fmla="*/ 4374879 w 5547418"/>
                  <a:gd name="connsiteY2" fmla="*/ 1366400 h 1411994"/>
                  <a:gd name="connsiteX3" fmla="*/ 5109163 w 5547418"/>
                  <a:gd name="connsiteY3" fmla="*/ 948720 h 1411994"/>
                  <a:gd name="connsiteX4" fmla="*/ 5547418 w 5547418"/>
                  <a:gd name="connsiteY4" fmla="*/ 924929 h 1411994"/>
                  <a:gd name="connsiteX0" fmla="*/ 0 w 5547418"/>
                  <a:gd name="connsiteY0" fmla="*/ 9335 h 1478441"/>
                  <a:gd name="connsiteX1" fmla="*/ 4352413 w 5547418"/>
                  <a:gd name="connsiteY1" fmla="*/ 0 h 1478441"/>
                  <a:gd name="connsiteX2" fmla="*/ 4374879 w 5547418"/>
                  <a:gd name="connsiteY2" fmla="*/ 1366400 h 1478441"/>
                  <a:gd name="connsiteX3" fmla="*/ 4786237 w 5547418"/>
                  <a:gd name="connsiteY3" fmla="*/ 1359830 h 1478441"/>
                  <a:gd name="connsiteX4" fmla="*/ 5109163 w 5547418"/>
                  <a:gd name="connsiteY4" fmla="*/ 948720 h 1478441"/>
                  <a:gd name="connsiteX5" fmla="*/ 5547418 w 5547418"/>
                  <a:gd name="connsiteY5" fmla="*/ 924929 h 1478441"/>
                  <a:gd name="connsiteX0" fmla="*/ 0 w 5547418"/>
                  <a:gd name="connsiteY0" fmla="*/ 9335 h 1462937"/>
                  <a:gd name="connsiteX1" fmla="*/ 4352413 w 5547418"/>
                  <a:gd name="connsiteY1" fmla="*/ 0 h 1462937"/>
                  <a:gd name="connsiteX2" fmla="*/ 4374879 w 5547418"/>
                  <a:gd name="connsiteY2" fmla="*/ 1366400 h 1462937"/>
                  <a:gd name="connsiteX3" fmla="*/ 4786237 w 5547418"/>
                  <a:gd name="connsiteY3" fmla="*/ 1359830 h 1462937"/>
                  <a:gd name="connsiteX4" fmla="*/ 5109163 w 5547418"/>
                  <a:gd name="connsiteY4" fmla="*/ 948720 h 1462937"/>
                  <a:gd name="connsiteX5" fmla="*/ 5547418 w 5547418"/>
                  <a:gd name="connsiteY5" fmla="*/ 924929 h 1462937"/>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14149 w 5593550"/>
                  <a:gd name="connsiteY4" fmla="*/ 946441 h 1369284"/>
                  <a:gd name="connsiteX5" fmla="*/ 5593550 w 5593550"/>
                  <a:gd name="connsiteY5" fmla="*/ 946012 h 1369284"/>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49951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67280"/>
                  <a:gd name="connsiteX1" fmla="*/ 4352413 w 5593550"/>
                  <a:gd name="connsiteY1" fmla="*/ 0 h 1367280"/>
                  <a:gd name="connsiteX2" fmla="*/ 4349951 w 5593550"/>
                  <a:gd name="connsiteY2" fmla="*/ 1366400 h 1367280"/>
                  <a:gd name="connsiteX3" fmla="*/ 4796208 w 5593550"/>
                  <a:gd name="connsiteY3" fmla="*/ 1364388 h 1367280"/>
                  <a:gd name="connsiteX4" fmla="*/ 5114149 w 5593550"/>
                  <a:gd name="connsiteY4" fmla="*/ 946441 h 1367280"/>
                  <a:gd name="connsiteX5" fmla="*/ 5593550 w 5593550"/>
                  <a:gd name="connsiteY5" fmla="*/ 946012 h 1367280"/>
                  <a:gd name="connsiteX0" fmla="*/ 0 w 5789612"/>
                  <a:gd name="connsiteY0" fmla="*/ 9335 h 1367280"/>
                  <a:gd name="connsiteX1" fmla="*/ 4548475 w 5789612"/>
                  <a:gd name="connsiteY1" fmla="*/ 0 h 1367280"/>
                  <a:gd name="connsiteX2" fmla="*/ 4546013 w 5789612"/>
                  <a:gd name="connsiteY2" fmla="*/ 1366400 h 1367280"/>
                  <a:gd name="connsiteX3" fmla="*/ 4992270 w 5789612"/>
                  <a:gd name="connsiteY3" fmla="*/ 1364388 h 1367280"/>
                  <a:gd name="connsiteX4" fmla="*/ 5310211 w 5789612"/>
                  <a:gd name="connsiteY4" fmla="*/ 946441 h 1367280"/>
                  <a:gd name="connsiteX5" fmla="*/ 5789612 w 5789612"/>
                  <a:gd name="connsiteY5" fmla="*/ 946012 h 1367280"/>
                  <a:gd name="connsiteX0" fmla="*/ 0 w 8145227"/>
                  <a:gd name="connsiteY0" fmla="*/ 9335 h 1367280"/>
                  <a:gd name="connsiteX1" fmla="*/ 4548475 w 8145227"/>
                  <a:gd name="connsiteY1" fmla="*/ 0 h 1367280"/>
                  <a:gd name="connsiteX2" fmla="*/ 4546013 w 8145227"/>
                  <a:gd name="connsiteY2" fmla="*/ 1366400 h 1367280"/>
                  <a:gd name="connsiteX3" fmla="*/ 4992270 w 8145227"/>
                  <a:gd name="connsiteY3" fmla="*/ 1364388 h 1367280"/>
                  <a:gd name="connsiteX4" fmla="*/ 5310211 w 8145227"/>
                  <a:gd name="connsiteY4" fmla="*/ 946441 h 1367280"/>
                  <a:gd name="connsiteX5" fmla="*/ 8145227 w 8145227"/>
                  <a:gd name="connsiteY5" fmla="*/ 1356717 h 1367280"/>
                  <a:gd name="connsiteX0" fmla="*/ 0 w 8145227"/>
                  <a:gd name="connsiteY0" fmla="*/ 9335 h 1367280"/>
                  <a:gd name="connsiteX1" fmla="*/ 4548475 w 8145227"/>
                  <a:gd name="connsiteY1" fmla="*/ 0 h 1367280"/>
                  <a:gd name="connsiteX2" fmla="*/ 4546013 w 8145227"/>
                  <a:gd name="connsiteY2" fmla="*/ 1366400 h 1367280"/>
                  <a:gd name="connsiteX3" fmla="*/ 4992270 w 8145227"/>
                  <a:gd name="connsiteY3" fmla="*/ 1364388 h 1367280"/>
                  <a:gd name="connsiteX4" fmla="*/ 8145227 w 8145227"/>
                  <a:gd name="connsiteY4" fmla="*/ 1356717 h 1367280"/>
                  <a:gd name="connsiteX0" fmla="*/ 0 w 8145227"/>
                  <a:gd name="connsiteY0" fmla="*/ 9335 h 1464878"/>
                  <a:gd name="connsiteX1" fmla="*/ 4548475 w 8145227"/>
                  <a:gd name="connsiteY1" fmla="*/ 0 h 1464878"/>
                  <a:gd name="connsiteX2" fmla="*/ 4546013 w 8145227"/>
                  <a:gd name="connsiteY2" fmla="*/ 1366400 h 1464878"/>
                  <a:gd name="connsiteX3" fmla="*/ 8145227 w 8145227"/>
                  <a:gd name="connsiteY3" fmla="*/ 1356717 h 1464878"/>
                  <a:gd name="connsiteX0" fmla="*/ 0 w 8145227"/>
                  <a:gd name="connsiteY0" fmla="*/ 9335 h 1448944"/>
                  <a:gd name="connsiteX1" fmla="*/ 4548475 w 8145227"/>
                  <a:gd name="connsiteY1" fmla="*/ 0 h 1448944"/>
                  <a:gd name="connsiteX2" fmla="*/ 4561407 w 8145227"/>
                  <a:gd name="connsiteY2" fmla="*/ 1344783 h 1448944"/>
                  <a:gd name="connsiteX3" fmla="*/ 8145227 w 8145227"/>
                  <a:gd name="connsiteY3" fmla="*/ 1356717 h 1448944"/>
                  <a:gd name="connsiteX0" fmla="*/ 0 w 8145227"/>
                  <a:gd name="connsiteY0" fmla="*/ 9335 h 1357224"/>
                  <a:gd name="connsiteX1" fmla="*/ 4548475 w 8145227"/>
                  <a:gd name="connsiteY1" fmla="*/ 0 h 1357224"/>
                  <a:gd name="connsiteX2" fmla="*/ 4561407 w 8145227"/>
                  <a:gd name="connsiteY2" fmla="*/ 1344783 h 1357224"/>
                  <a:gd name="connsiteX3" fmla="*/ 8145227 w 8145227"/>
                  <a:gd name="connsiteY3" fmla="*/ 1356717 h 1357224"/>
                  <a:gd name="connsiteX0" fmla="*/ 0 w 8145227"/>
                  <a:gd name="connsiteY0" fmla="*/ 9335 h 1369427"/>
                  <a:gd name="connsiteX1" fmla="*/ 4548475 w 8145227"/>
                  <a:gd name="connsiteY1" fmla="*/ 0 h 1369427"/>
                  <a:gd name="connsiteX2" fmla="*/ 4546009 w 8145227"/>
                  <a:gd name="connsiteY2" fmla="*/ 1366400 h 1369427"/>
                  <a:gd name="connsiteX3" fmla="*/ 8145227 w 8145227"/>
                  <a:gd name="connsiteY3" fmla="*/ 1356717 h 1369427"/>
                  <a:gd name="connsiteX0" fmla="*/ 0 w 8145227"/>
                  <a:gd name="connsiteY0" fmla="*/ 9335 h 1369427"/>
                  <a:gd name="connsiteX1" fmla="*/ 4548475 w 8145227"/>
                  <a:gd name="connsiteY1" fmla="*/ 0 h 1369427"/>
                  <a:gd name="connsiteX2" fmla="*/ 4546009 w 8145227"/>
                  <a:gd name="connsiteY2" fmla="*/ 1366400 h 1369427"/>
                  <a:gd name="connsiteX3" fmla="*/ 8145227 w 8145227"/>
                  <a:gd name="connsiteY3" fmla="*/ 1356717 h 1369427"/>
                  <a:gd name="connsiteX0" fmla="*/ 0 w 6467046"/>
                  <a:gd name="connsiteY0" fmla="*/ 9335 h 1370643"/>
                  <a:gd name="connsiteX1" fmla="*/ 4548475 w 6467046"/>
                  <a:gd name="connsiteY1" fmla="*/ 0 h 1370643"/>
                  <a:gd name="connsiteX2" fmla="*/ 4546009 w 6467046"/>
                  <a:gd name="connsiteY2" fmla="*/ 1366400 h 1370643"/>
                  <a:gd name="connsiteX3" fmla="*/ 6467046 w 6467046"/>
                  <a:gd name="connsiteY3" fmla="*/ 1363921 h 1370643"/>
                  <a:gd name="connsiteX0" fmla="*/ 0 w 6467046"/>
                  <a:gd name="connsiteY0" fmla="*/ 9335 h 1376634"/>
                  <a:gd name="connsiteX1" fmla="*/ 4548475 w 6467046"/>
                  <a:gd name="connsiteY1" fmla="*/ 0 h 1376634"/>
                  <a:gd name="connsiteX2" fmla="*/ 5392796 w 6467046"/>
                  <a:gd name="connsiteY2" fmla="*/ 1373607 h 1376634"/>
                  <a:gd name="connsiteX3" fmla="*/ 6467046 w 6467046"/>
                  <a:gd name="connsiteY3" fmla="*/ 1363921 h 1376634"/>
                  <a:gd name="connsiteX0" fmla="*/ 0 w 6467046"/>
                  <a:gd name="connsiteY0" fmla="*/ 0 h 1367299"/>
                  <a:gd name="connsiteX1" fmla="*/ 5392796 w 6467046"/>
                  <a:gd name="connsiteY1" fmla="*/ 1364272 h 1367299"/>
                  <a:gd name="connsiteX2" fmla="*/ 6467046 w 6467046"/>
                  <a:gd name="connsiteY2" fmla="*/ 1354586 h 1367299"/>
                  <a:gd name="connsiteX0" fmla="*/ 0 w 1074250"/>
                  <a:gd name="connsiteY0" fmla="*/ 9686 h 12713"/>
                  <a:gd name="connsiteX1" fmla="*/ 1074250 w 1074250"/>
                  <a:gd name="connsiteY1" fmla="*/ 0 h 12713"/>
                  <a:gd name="connsiteX0" fmla="*/ 0 w 1105042"/>
                  <a:gd name="connsiteY0" fmla="*/ 2481 h 6723"/>
                  <a:gd name="connsiteX1" fmla="*/ 1105042 w 1105042"/>
                  <a:gd name="connsiteY1" fmla="*/ 0 h 6723"/>
                  <a:gd name="connsiteX0" fmla="*/ 0 w 10418"/>
                  <a:gd name="connsiteY0" fmla="*/ 0 h 18499"/>
                  <a:gd name="connsiteX1" fmla="*/ 10418 w 10418"/>
                  <a:gd name="connsiteY1" fmla="*/ 17743 h 18499"/>
                  <a:gd name="connsiteX0" fmla="*/ 0 w 10418"/>
                  <a:gd name="connsiteY0" fmla="*/ 0 h 17743"/>
                  <a:gd name="connsiteX1" fmla="*/ 10418 w 10418"/>
                  <a:gd name="connsiteY1" fmla="*/ 17743 h 17743"/>
                  <a:gd name="connsiteX0" fmla="*/ 0 w 10557"/>
                  <a:gd name="connsiteY0" fmla="*/ 15479 h 19021"/>
                  <a:gd name="connsiteX1" fmla="*/ 10557 w 10557"/>
                  <a:gd name="connsiteY1" fmla="*/ 1073 h 19021"/>
                  <a:gd name="connsiteX0" fmla="*/ 0 w 10557"/>
                  <a:gd name="connsiteY0" fmla="*/ 14406 h 22799"/>
                  <a:gd name="connsiteX1" fmla="*/ 10557 w 10557"/>
                  <a:gd name="connsiteY1" fmla="*/ 0 h 22799"/>
                  <a:gd name="connsiteX0" fmla="*/ 0 w 10975"/>
                  <a:gd name="connsiteY0" fmla="*/ 14406 h 22799"/>
                  <a:gd name="connsiteX1" fmla="*/ 10975 w 10975"/>
                  <a:gd name="connsiteY1" fmla="*/ 0 h 22799"/>
                  <a:gd name="connsiteX0" fmla="*/ 0 w 10557"/>
                  <a:gd name="connsiteY0" fmla="*/ 0 h 27502"/>
                  <a:gd name="connsiteX1" fmla="*/ 10557 w 10557"/>
                  <a:gd name="connsiteY1" fmla="*/ 17743 h 27502"/>
                  <a:gd name="connsiteX0" fmla="*/ 0 w 10557"/>
                  <a:gd name="connsiteY0" fmla="*/ 0 h 17743"/>
                  <a:gd name="connsiteX1" fmla="*/ 10557 w 10557"/>
                  <a:gd name="connsiteY1" fmla="*/ 17743 h 17743"/>
                  <a:gd name="connsiteX0" fmla="*/ 0 w 10557"/>
                  <a:gd name="connsiteY0" fmla="*/ 0 h 10599"/>
                  <a:gd name="connsiteX1" fmla="*/ 10557 w 10557"/>
                  <a:gd name="connsiteY1" fmla="*/ 10599 h 10599"/>
                </a:gdLst>
                <a:ahLst/>
                <a:cxnLst>
                  <a:cxn ang="0">
                    <a:pos x="connsiteX0" y="connsiteY0"/>
                  </a:cxn>
                  <a:cxn ang="0">
                    <a:pos x="connsiteX1" y="connsiteY1"/>
                  </a:cxn>
                </a:cxnLst>
                <a:rect l="l" t="t" r="r" b="b"/>
                <a:pathLst>
                  <a:path w="10557" h="10599">
                    <a:moveTo>
                      <a:pt x="0" y="0"/>
                    </a:moveTo>
                    <a:cubicBezTo>
                      <a:pt x="6679" y="14812"/>
                      <a:pt x="6836" y="2883"/>
                      <a:pt x="10557" y="10599"/>
                    </a:cubicBezTo>
                  </a:path>
                </a:pathLst>
              </a:custGeom>
              <a:noFill/>
              <a:ln w="57150">
                <a:solidFill>
                  <a:srgbClr val="376092">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grpSp>
        <p:nvGrpSpPr>
          <p:cNvPr id="12" name="Group 11"/>
          <p:cNvGrpSpPr/>
          <p:nvPr/>
        </p:nvGrpSpPr>
        <p:grpSpPr>
          <a:xfrm>
            <a:off x="4671153" y="3876909"/>
            <a:ext cx="4020994" cy="2120324"/>
            <a:chOff x="4671153" y="3876909"/>
            <a:chExt cx="4020994" cy="2120324"/>
          </a:xfrm>
        </p:grpSpPr>
        <p:sp>
          <p:nvSpPr>
            <p:cNvPr id="1332" name="Oval 1331"/>
            <p:cNvSpPr/>
            <p:nvPr/>
          </p:nvSpPr>
          <p:spPr>
            <a:xfrm>
              <a:off x="6114066" y="5150945"/>
              <a:ext cx="482600" cy="473075"/>
            </a:xfrm>
            <a:prstGeom prst="ellipse">
              <a:avLst/>
            </a:prstGeom>
            <a:solidFill>
              <a:srgbClr val="FFFF99">
                <a:alpha val="50196"/>
              </a:srgb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1" name="Oval 1330"/>
            <p:cNvSpPr/>
            <p:nvPr/>
          </p:nvSpPr>
          <p:spPr>
            <a:xfrm>
              <a:off x="5441403" y="3994807"/>
              <a:ext cx="482600" cy="473075"/>
            </a:xfrm>
            <a:prstGeom prst="ellipse">
              <a:avLst/>
            </a:prstGeom>
            <a:solidFill>
              <a:srgbClr val="FFFF99">
                <a:alpha val="50196"/>
              </a:srgb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63" name="Group 562"/>
            <p:cNvGrpSpPr>
              <a:grpSpLocks noChangeAspect="1"/>
            </p:cNvGrpSpPr>
            <p:nvPr/>
          </p:nvGrpSpPr>
          <p:grpSpPr>
            <a:xfrm>
              <a:off x="4671153" y="3876909"/>
              <a:ext cx="4020994" cy="2120324"/>
              <a:chOff x="-71613" y="648967"/>
              <a:chExt cx="5026241" cy="2650405"/>
            </a:xfrm>
          </p:grpSpPr>
          <p:grpSp>
            <p:nvGrpSpPr>
              <p:cNvPr id="564" name="Group 563"/>
              <p:cNvGrpSpPr/>
              <p:nvPr/>
            </p:nvGrpSpPr>
            <p:grpSpPr>
              <a:xfrm>
                <a:off x="3022012" y="1527231"/>
                <a:ext cx="694356" cy="814324"/>
                <a:chOff x="5476541" y="2612284"/>
                <a:chExt cx="1834160" cy="1508006"/>
              </a:xfrm>
            </p:grpSpPr>
            <p:cxnSp>
              <p:nvCxnSpPr>
                <p:cNvPr id="711" name="Straight Connector 710"/>
                <p:cNvCxnSpPr/>
                <p:nvPr/>
              </p:nvCxnSpPr>
              <p:spPr>
                <a:xfrm flipH="1">
                  <a:off x="5476541" y="3636855"/>
                  <a:ext cx="681888"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p:cNvCxnSpPr/>
                <p:nvPr/>
              </p:nvCxnSpPr>
              <p:spPr>
                <a:xfrm flipH="1">
                  <a:off x="5595619" y="2612284"/>
                  <a:ext cx="506367"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p:cNvCxnSpPr/>
                <p:nvPr/>
              </p:nvCxnSpPr>
              <p:spPr>
                <a:xfrm flipH="1">
                  <a:off x="5613080" y="3119062"/>
                  <a:ext cx="147663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p:cNvCxnSpPr/>
                <p:nvPr/>
              </p:nvCxnSpPr>
              <p:spPr>
                <a:xfrm flipH="1">
                  <a:off x="6628812" y="4120290"/>
                  <a:ext cx="68188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565" name="Straight Connector 564"/>
              <p:cNvCxnSpPr/>
              <p:nvPr/>
            </p:nvCxnSpPr>
            <p:spPr>
              <a:xfrm>
                <a:off x="3020864" y="1437301"/>
                <a:ext cx="0" cy="743639"/>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flipH="1">
                <a:off x="2177234" y="1800891"/>
                <a:ext cx="803130"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p:cNvCxnSpPr/>
              <p:nvPr/>
            </p:nvCxnSpPr>
            <p:spPr>
              <a:xfrm>
                <a:off x="1329076" y="1437301"/>
                <a:ext cx="0" cy="743639"/>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a:off x="2179416" y="1437301"/>
                <a:ext cx="0" cy="743639"/>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a:off x="674675" y="687712"/>
                <a:ext cx="0" cy="648455"/>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p:nvCxnSpPr>
            <p:spPr>
              <a:xfrm>
                <a:off x="350565" y="693661"/>
                <a:ext cx="0" cy="1148184"/>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p:cNvCxnSpPr/>
              <p:nvPr/>
            </p:nvCxnSpPr>
            <p:spPr>
              <a:xfrm>
                <a:off x="350565" y="2389159"/>
                <a:ext cx="0" cy="541367"/>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p:cNvCxnSpPr/>
              <p:nvPr/>
            </p:nvCxnSpPr>
            <p:spPr>
              <a:xfrm>
                <a:off x="671817" y="1859685"/>
                <a:ext cx="0" cy="1070841"/>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p:cNvCxnSpPr/>
              <p:nvPr/>
            </p:nvCxnSpPr>
            <p:spPr>
              <a:xfrm flipH="1">
                <a:off x="1326822" y="1527231"/>
                <a:ext cx="814717"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p:cNvCxnSpPr/>
              <p:nvPr/>
            </p:nvCxnSpPr>
            <p:spPr>
              <a:xfrm flipH="1">
                <a:off x="363413" y="2928188"/>
                <a:ext cx="2664996"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p:cNvCxnSpPr/>
              <p:nvPr/>
            </p:nvCxnSpPr>
            <p:spPr>
              <a:xfrm flipH="1">
                <a:off x="342587" y="682458"/>
                <a:ext cx="2685370"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76" name="Group 575"/>
              <p:cNvGrpSpPr/>
              <p:nvPr/>
            </p:nvGrpSpPr>
            <p:grpSpPr>
              <a:xfrm>
                <a:off x="779193" y="681762"/>
                <a:ext cx="719842" cy="863173"/>
                <a:chOff x="1614812" y="1139927"/>
                <a:chExt cx="1344175" cy="1682572"/>
              </a:xfrm>
            </p:grpSpPr>
            <p:sp>
              <p:nvSpPr>
                <p:cNvPr id="700" name="Oval 699"/>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701" name="Straight Connector 700"/>
                <p:cNvCxnSpPr/>
                <p:nvPr/>
              </p:nvCxnSpPr>
              <p:spPr>
                <a:xfrm>
                  <a:off x="2638945" y="1139927"/>
                  <a:ext cx="0" cy="1571667"/>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706" name="Isosceles Triangle 705"/>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707" name="Straight Connector 706"/>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9" name="Oval 708"/>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710" name="Oval 709"/>
                <p:cNvSpPr/>
                <p:nvPr/>
              </p:nvSpPr>
              <p:spPr>
                <a:xfrm>
                  <a:off x="2606941" y="275797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577" name="Group 576"/>
              <p:cNvGrpSpPr/>
              <p:nvPr/>
            </p:nvGrpSpPr>
            <p:grpSpPr>
              <a:xfrm>
                <a:off x="1629916" y="2166437"/>
                <a:ext cx="719842" cy="761289"/>
                <a:chOff x="1614812" y="1227625"/>
                <a:chExt cx="1344175" cy="1483969"/>
              </a:xfrm>
            </p:grpSpPr>
            <p:sp>
              <p:nvSpPr>
                <p:cNvPr id="690" name="Oval 689"/>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691" name="Straight Connector 690"/>
                <p:cNvCxnSpPr/>
                <p:nvPr/>
              </p:nvCxnSpPr>
              <p:spPr>
                <a:xfrm>
                  <a:off x="2640905"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96" name="Isosceles Triangle 695"/>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697" name="Straight Connector 696"/>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99" name="Oval 698"/>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578" name="Group 577"/>
              <p:cNvGrpSpPr/>
              <p:nvPr/>
            </p:nvGrpSpPr>
            <p:grpSpPr>
              <a:xfrm>
                <a:off x="1629916" y="681763"/>
                <a:ext cx="719842" cy="1136827"/>
                <a:chOff x="1614812" y="1139927"/>
                <a:chExt cx="1344175" cy="2216018"/>
              </a:xfrm>
            </p:grpSpPr>
            <p:sp>
              <p:nvSpPr>
                <p:cNvPr id="679" name="Oval 678"/>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680" name="Straight Connector 679"/>
                <p:cNvCxnSpPr/>
                <p:nvPr/>
              </p:nvCxnSpPr>
              <p:spPr>
                <a:xfrm>
                  <a:off x="2640905" y="1139927"/>
                  <a:ext cx="0" cy="1571668"/>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85" name="Isosceles Triangle 684"/>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686" name="Straight Connector 685"/>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88" name="Oval 687"/>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689" name="Oval 688"/>
                <p:cNvSpPr/>
                <p:nvPr/>
              </p:nvSpPr>
              <p:spPr>
                <a:xfrm>
                  <a:off x="2606941" y="3291424"/>
                  <a:ext cx="64008" cy="64521"/>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579" name="Group 578"/>
              <p:cNvGrpSpPr/>
              <p:nvPr/>
            </p:nvGrpSpPr>
            <p:grpSpPr>
              <a:xfrm>
                <a:off x="2474690" y="687712"/>
                <a:ext cx="719842" cy="1410489"/>
                <a:chOff x="1614812" y="1151524"/>
                <a:chExt cx="1344175" cy="2749481"/>
              </a:xfrm>
            </p:grpSpPr>
            <p:sp>
              <p:nvSpPr>
                <p:cNvPr id="668" name="Oval 667"/>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669" name="Straight Connector 668"/>
                <p:cNvCxnSpPr/>
                <p:nvPr/>
              </p:nvCxnSpPr>
              <p:spPr>
                <a:xfrm>
                  <a:off x="2634692" y="1151524"/>
                  <a:ext cx="0" cy="156007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74" name="Isosceles Triangle 673"/>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675" name="Straight Connector 674"/>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77" name="Oval 676"/>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678" name="Oval 677"/>
                <p:cNvSpPr/>
                <p:nvPr/>
              </p:nvSpPr>
              <p:spPr>
                <a:xfrm>
                  <a:off x="2606942" y="3836483"/>
                  <a:ext cx="64007" cy="64522"/>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cxnSp>
            <p:nvCxnSpPr>
              <p:cNvPr id="580" name="Straight Connector 579"/>
              <p:cNvCxnSpPr/>
              <p:nvPr/>
            </p:nvCxnSpPr>
            <p:spPr>
              <a:xfrm flipH="1">
                <a:off x="2227606" y="1527231"/>
                <a:ext cx="75275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581" name="Picture 5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34142" y="1355495"/>
                <a:ext cx="498243" cy="498243"/>
              </a:xfrm>
              <a:prstGeom prst="rect">
                <a:avLst/>
              </a:prstGeom>
              <a:ln w="15875">
                <a:noFill/>
              </a:ln>
            </p:spPr>
          </p:pic>
          <p:grpSp>
            <p:nvGrpSpPr>
              <p:cNvPr id="582" name="Group 581"/>
              <p:cNvGrpSpPr/>
              <p:nvPr/>
            </p:nvGrpSpPr>
            <p:grpSpPr>
              <a:xfrm>
                <a:off x="779193" y="2166437"/>
                <a:ext cx="719842" cy="761289"/>
                <a:chOff x="1614812" y="1227625"/>
                <a:chExt cx="1344175" cy="1483969"/>
              </a:xfrm>
            </p:grpSpPr>
            <p:sp>
              <p:nvSpPr>
                <p:cNvPr id="658" name="Oval 657"/>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659" name="Straight Connector 658"/>
                <p:cNvCxnSpPr/>
                <p:nvPr/>
              </p:nvCxnSpPr>
              <p:spPr>
                <a:xfrm>
                  <a:off x="2638945"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64" name="Isosceles Triangle 663"/>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665" name="Straight Connector 664"/>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67" name="Oval 666"/>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pic>
            <p:nvPicPr>
              <p:cNvPr id="583" name="Picture 5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87610" y="1859689"/>
                <a:ext cx="517572" cy="517572"/>
              </a:xfrm>
              <a:prstGeom prst="rect">
                <a:avLst/>
              </a:prstGeom>
              <a:ln w="15875">
                <a:noFill/>
              </a:ln>
            </p:spPr>
          </p:pic>
          <p:pic>
            <p:nvPicPr>
              <p:cNvPr id="584" name="Picture 5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28" y="2784773"/>
                <a:ext cx="514599" cy="514599"/>
              </a:xfrm>
              <a:prstGeom prst="rect">
                <a:avLst/>
              </a:prstGeom>
              <a:ln w="15875">
                <a:noFill/>
              </a:ln>
            </p:spPr>
          </p:pic>
          <p:grpSp>
            <p:nvGrpSpPr>
              <p:cNvPr id="585" name="Group 584"/>
              <p:cNvGrpSpPr/>
              <p:nvPr/>
            </p:nvGrpSpPr>
            <p:grpSpPr>
              <a:xfrm>
                <a:off x="3718409" y="1054722"/>
                <a:ext cx="969468" cy="1497050"/>
                <a:chOff x="3658064" y="1054722"/>
                <a:chExt cx="691153" cy="1497050"/>
              </a:xfrm>
            </p:grpSpPr>
            <p:grpSp>
              <p:nvGrpSpPr>
                <p:cNvPr id="616" name="Group 615"/>
                <p:cNvGrpSpPr/>
                <p:nvPr/>
              </p:nvGrpSpPr>
              <p:grpSpPr>
                <a:xfrm>
                  <a:off x="3755222" y="1055755"/>
                  <a:ext cx="587313" cy="416440"/>
                  <a:chOff x="6703338" y="2225949"/>
                  <a:chExt cx="1087618" cy="771185"/>
                </a:xfrm>
              </p:grpSpPr>
              <p:grpSp>
                <p:nvGrpSpPr>
                  <p:cNvPr id="645" name="Group 644"/>
                  <p:cNvGrpSpPr/>
                  <p:nvPr/>
                </p:nvGrpSpPr>
                <p:grpSpPr>
                  <a:xfrm>
                    <a:off x="6703338" y="2225949"/>
                    <a:ext cx="167926" cy="385590"/>
                    <a:chOff x="6703338" y="2233092"/>
                    <a:chExt cx="167926" cy="385590"/>
                  </a:xfrm>
                </p:grpSpPr>
                <p:cxnSp>
                  <p:nvCxnSpPr>
                    <p:cNvPr id="656" name="Straight Connector 655"/>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57" name="Straight Connector 656"/>
                    <p:cNvCxnSpPr/>
                    <p:nvPr/>
                  </p:nvCxnSpPr>
                  <p:spPr>
                    <a:xfrm>
                      <a:off x="6703338"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46" name="Group 645"/>
                  <p:cNvGrpSpPr/>
                  <p:nvPr/>
                </p:nvGrpSpPr>
                <p:grpSpPr>
                  <a:xfrm flipV="1">
                    <a:off x="6860363" y="2611544"/>
                    <a:ext cx="480558" cy="385590"/>
                    <a:chOff x="6397654" y="2233092"/>
                    <a:chExt cx="480558" cy="385590"/>
                  </a:xfrm>
                </p:grpSpPr>
                <p:cxnSp>
                  <p:nvCxnSpPr>
                    <p:cNvPr id="652" name="Straight Connector 651"/>
                    <p:cNvCxnSpPr/>
                    <p:nvPr/>
                  </p:nvCxnSpPr>
                  <p:spPr>
                    <a:xfrm flipV="1">
                      <a:off x="6726395" y="2233092"/>
                      <a:ext cx="0" cy="3840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a:xfrm>
                      <a:off x="6397654"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54" name="Straight Connector 653"/>
                    <p:cNvCxnSpPr/>
                    <p:nvPr/>
                  </p:nvCxnSpPr>
                  <p:spPr>
                    <a:xfrm flipV="1">
                      <a:off x="6411277" y="2233092"/>
                      <a:ext cx="0" cy="3840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a:off x="6710286"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647" name="Straight Connector 646"/>
                  <p:cNvCxnSpPr/>
                  <p:nvPr/>
                </p:nvCxnSpPr>
                <p:spPr>
                  <a:xfrm flipV="1">
                    <a:off x="7626250"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8" name="Straight Connector 647"/>
                  <p:cNvCxnSpPr/>
                  <p:nvPr/>
                </p:nvCxnSpPr>
                <p:spPr>
                  <a:xfrm>
                    <a:off x="7305105" y="2225949"/>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9" name="Straight Connector 648"/>
                  <p:cNvCxnSpPr/>
                  <p:nvPr/>
                </p:nvCxnSpPr>
                <p:spPr>
                  <a:xfrm flipV="1">
                    <a:off x="7319391"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50" name="Straight Connector 649"/>
                  <p:cNvCxnSpPr/>
                  <p:nvPr/>
                </p:nvCxnSpPr>
                <p:spPr>
                  <a:xfrm>
                    <a:off x="7623030" y="2611539"/>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51" name="Straight Connector 650"/>
                  <p:cNvCxnSpPr/>
                  <p:nvPr/>
                </p:nvCxnSpPr>
                <p:spPr>
                  <a:xfrm>
                    <a:off x="7782100" y="2613084"/>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17" name="Group 616"/>
                <p:cNvGrpSpPr/>
                <p:nvPr/>
              </p:nvGrpSpPr>
              <p:grpSpPr>
                <a:xfrm>
                  <a:off x="3658064" y="1054722"/>
                  <a:ext cx="683244" cy="1497050"/>
                  <a:chOff x="6216165" y="1228587"/>
                  <a:chExt cx="1265266" cy="2772314"/>
                </a:xfrm>
              </p:grpSpPr>
              <p:grpSp>
                <p:nvGrpSpPr>
                  <p:cNvPr id="629" name="Group 628"/>
                  <p:cNvGrpSpPr/>
                  <p:nvPr/>
                </p:nvGrpSpPr>
                <p:grpSpPr>
                  <a:xfrm>
                    <a:off x="6216165" y="2225949"/>
                    <a:ext cx="649806" cy="1774952"/>
                    <a:chOff x="6216165" y="2233092"/>
                    <a:chExt cx="649806" cy="1774952"/>
                  </a:xfrm>
                </p:grpSpPr>
                <p:cxnSp>
                  <p:nvCxnSpPr>
                    <p:cNvPr id="639" name="Straight Connector 638"/>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flipV="1">
                      <a:off x="6404991"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a:off x="6698045"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6567573" y="3620403"/>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4" name="Straight Connector 643"/>
                    <p:cNvCxnSpPr/>
                    <p:nvPr/>
                  </p:nvCxnSpPr>
                  <p:spPr>
                    <a:xfrm flipV="1">
                      <a:off x="6216165" y="4008044"/>
                      <a:ext cx="335432"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30" name="Group 629"/>
                  <p:cNvGrpSpPr/>
                  <p:nvPr/>
                </p:nvGrpSpPr>
                <p:grpSpPr>
                  <a:xfrm flipV="1">
                    <a:off x="6857220" y="2611544"/>
                    <a:ext cx="471460" cy="385590"/>
                    <a:chOff x="6394511" y="2233092"/>
                    <a:chExt cx="471460" cy="385590"/>
                  </a:xfrm>
                </p:grpSpPr>
                <p:cxnSp>
                  <p:nvCxnSpPr>
                    <p:cNvPr id="635" name="Straight Connector 634"/>
                    <p:cNvCxnSpPr/>
                    <p:nvPr/>
                  </p:nvCxnSpPr>
                  <p:spPr>
                    <a:xfrm flipV="1">
                      <a:off x="6708213" y="2233092"/>
                      <a:ext cx="0" cy="38404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6" name="Straight Connector 635"/>
                    <p:cNvCxnSpPr/>
                    <p:nvPr/>
                  </p:nvCxnSpPr>
                  <p:spPr>
                    <a:xfrm>
                      <a:off x="6394511"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7" name="Straight Connector 636"/>
                    <p:cNvCxnSpPr/>
                    <p:nvPr/>
                  </p:nvCxnSpPr>
                  <p:spPr>
                    <a:xfrm flipV="1">
                      <a:off x="6404991"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8" name="Straight Connector 637"/>
                    <p:cNvCxnSpPr/>
                    <p:nvPr/>
                  </p:nvCxnSpPr>
                  <p:spPr>
                    <a:xfrm>
                      <a:off x="6698045"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631" name="Straight Connector 630"/>
                  <p:cNvCxnSpPr/>
                  <p:nvPr/>
                </p:nvCxnSpPr>
                <p:spPr>
                  <a:xfrm flipV="1">
                    <a:off x="7317348" y="2225501"/>
                    <a:ext cx="164083" cy="4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flipV="1">
                    <a:off x="7319391"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3" name="Straight Connector 632"/>
                  <p:cNvCxnSpPr/>
                  <p:nvPr/>
                </p:nvCxnSpPr>
                <p:spPr>
                  <a:xfrm flipV="1">
                    <a:off x="6245920" y="2611544"/>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4" name="Straight Connector 633"/>
                  <p:cNvCxnSpPr/>
                  <p:nvPr/>
                </p:nvCxnSpPr>
                <p:spPr>
                  <a:xfrm flipV="1">
                    <a:off x="6243384" y="1228587"/>
                    <a:ext cx="164082" cy="45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18" name="Group 617"/>
                <p:cNvGrpSpPr/>
                <p:nvPr/>
              </p:nvGrpSpPr>
              <p:grpSpPr>
                <a:xfrm>
                  <a:off x="3840038" y="2134168"/>
                  <a:ext cx="509179" cy="416440"/>
                  <a:chOff x="6245920" y="2225949"/>
                  <a:chExt cx="942925" cy="771185"/>
                </a:xfrm>
              </p:grpSpPr>
              <p:grpSp>
                <p:nvGrpSpPr>
                  <p:cNvPr id="619" name="Group 618"/>
                  <p:cNvGrpSpPr/>
                  <p:nvPr/>
                </p:nvGrpSpPr>
                <p:grpSpPr>
                  <a:xfrm>
                    <a:off x="6390705" y="2225949"/>
                    <a:ext cx="480559" cy="385590"/>
                    <a:chOff x="6390705" y="2233092"/>
                    <a:chExt cx="480559" cy="385590"/>
                  </a:xfrm>
                </p:grpSpPr>
                <p:cxnSp>
                  <p:nvCxnSpPr>
                    <p:cNvPr id="625" name="Straight Connector 624"/>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6" name="Straight Connector 625"/>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flipV="1">
                      <a:off x="6404991"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a:off x="6703338"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20" name="Group 619"/>
                  <p:cNvGrpSpPr/>
                  <p:nvPr/>
                </p:nvGrpSpPr>
                <p:grpSpPr>
                  <a:xfrm flipV="1">
                    <a:off x="6853414" y="2607792"/>
                    <a:ext cx="335431" cy="389342"/>
                    <a:chOff x="6390705" y="2233092"/>
                    <a:chExt cx="335431" cy="389342"/>
                  </a:xfrm>
                </p:grpSpPr>
                <p:cxnSp>
                  <p:nvCxnSpPr>
                    <p:cNvPr id="622" name="Straight Connector 621"/>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4" name="Straight Connector 623"/>
                    <p:cNvCxnSpPr/>
                    <p:nvPr/>
                  </p:nvCxnSpPr>
                  <p:spPr>
                    <a:xfrm flipV="1">
                      <a:off x="6404991" y="2238384"/>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621" name="Straight Connector 620"/>
                  <p:cNvCxnSpPr/>
                  <p:nvPr/>
                </p:nvCxnSpPr>
                <p:spPr>
                  <a:xfrm flipV="1">
                    <a:off x="6245920" y="2611544"/>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cxnSp>
            <p:nvCxnSpPr>
              <p:cNvPr id="586" name="Straight Connector 585"/>
              <p:cNvCxnSpPr/>
              <p:nvPr/>
            </p:nvCxnSpPr>
            <p:spPr>
              <a:xfrm flipH="1" flipV="1">
                <a:off x="3277291" y="2074809"/>
                <a:ext cx="186648" cy="269603"/>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flipH="1">
                <a:off x="3254602" y="1263142"/>
                <a:ext cx="186648" cy="269603"/>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88" name="Group 587"/>
              <p:cNvGrpSpPr/>
              <p:nvPr/>
            </p:nvGrpSpPr>
            <p:grpSpPr>
              <a:xfrm>
                <a:off x="2474690" y="2166437"/>
                <a:ext cx="719842" cy="761289"/>
                <a:chOff x="1614812" y="1227625"/>
                <a:chExt cx="1344175" cy="1483969"/>
              </a:xfrm>
            </p:grpSpPr>
            <p:sp>
              <p:nvSpPr>
                <p:cNvPr id="606" name="Oval 605"/>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607" name="Straight Connector 606"/>
                <p:cNvCxnSpPr/>
                <p:nvPr/>
              </p:nvCxnSpPr>
              <p:spPr>
                <a:xfrm>
                  <a:off x="2634692"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12" name="Isosceles Triangle 611"/>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613" name="Straight Connector 612"/>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5" name="Oval 614"/>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sp>
            <p:nvSpPr>
              <p:cNvPr id="590" name="TextBox 589"/>
              <p:cNvSpPr txBox="1"/>
              <p:nvPr/>
            </p:nvSpPr>
            <p:spPr>
              <a:xfrm>
                <a:off x="4211196" y="658941"/>
                <a:ext cx="375424" cy="338554"/>
              </a:xfrm>
              <a:prstGeom prst="rect">
                <a:avLst/>
              </a:prstGeom>
              <a:noFill/>
              <a:ln w="15875">
                <a:noFill/>
              </a:ln>
            </p:spPr>
            <p:txBody>
              <a:bodyPr wrap="none" rtlCol="0">
                <a:spAutoFit/>
              </a:bodyPr>
              <a:lstStyle/>
              <a:p>
                <a:r>
                  <a:rPr lang="en-US" sz="1600" dirty="0"/>
                  <a:t>V</a:t>
                </a:r>
                <a:r>
                  <a:rPr lang="en-US" sz="1600" baseline="-25000" dirty="0"/>
                  <a:t>B</a:t>
                </a:r>
              </a:p>
            </p:txBody>
          </p:sp>
          <p:sp>
            <p:nvSpPr>
              <p:cNvPr id="591" name="TextBox 590"/>
              <p:cNvSpPr txBox="1"/>
              <p:nvPr/>
            </p:nvSpPr>
            <p:spPr>
              <a:xfrm>
                <a:off x="-71613" y="1487408"/>
                <a:ext cx="375424" cy="338554"/>
              </a:xfrm>
              <a:prstGeom prst="rect">
                <a:avLst/>
              </a:prstGeom>
              <a:noFill/>
              <a:ln w="15875">
                <a:noFill/>
              </a:ln>
            </p:spPr>
            <p:txBody>
              <a:bodyPr wrap="none" rtlCol="0">
                <a:spAutoFit/>
              </a:bodyPr>
              <a:lstStyle/>
              <a:p>
                <a:r>
                  <a:rPr lang="en-US" sz="1600" dirty="0"/>
                  <a:t>V</a:t>
                </a:r>
                <a:r>
                  <a:rPr lang="en-US" sz="1600" baseline="-25000" dirty="0"/>
                  <a:t>B</a:t>
                </a:r>
              </a:p>
            </p:txBody>
          </p:sp>
          <p:sp>
            <p:nvSpPr>
              <p:cNvPr id="592" name="Oval 591"/>
              <p:cNvSpPr>
                <a:spLocks noChangeAspect="1"/>
              </p:cNvSpPr>
              <p:nvPr/>
            </p:nvSpPr>
            <p:spPr>
              <a:xfrm>
                <a:off x="3732014" y="2309230"/>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593" name="Oval 592"/>
              <p:cNvSpPr>
                <a:spLocks noChangeAspect="1"/>
              </p:cNvSpPr>
              <p:nvPr/>
            </p:nvSpPr>
            <p:spPr>
              <a:xfrm>
                <a:off x="3578877" y="1766091"/>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594" name="Oval 593"/>
              <p:cNvSpPr>
                <a:spLocks noChangeAspect="1"/>
              </p:cNvSpPr>
              <p:nvPr/>
            </p:nvSpPr>
            <p:spPr>
              <a:xfrm>
                <a:off x="3407011" y="1230665"/>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595" name="Oval 594"/>
              <p:cNvSpPr>
                <a:spLocks noChangeAspect="1"/>
              </p:cNvSpPr>
              <p:nvPr/>
            </p:nvSpPr>
            <p:spPr>
              <a:xfrm>
                <a:off x="320048" y="648967"/>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596" name="Oval 595"/>
              <p:cNvSpPr>
                <a:spLocks noChangeAspect="1"/>
              </p:cNvSpPr>
              <p:nvPr/>
            </p:nvSpPr>
            <p:spPr>
              <a:xfrm>
                <a:off x="320048" y="2896435"/>
                <a:ext cx="68556" cy="6619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597" name="Freeform 596"/>
              <p:cNvSpPr/>
              <p:nvPr/>
            </p:nvSpPr>
            <p:spPr>
              <a:xfrm>
                <a:off x="365876" y="676025"/>
                <a:ext cx="3064772" cy="851178"/>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134781"/>
                  <a:gd name="connsiteY0" fmla="*/ 8634 h 1420285"/>
                  <a:gd name="connsiteX1" fmla="*/ 1550711 w 5134781"/>
                  <a:gd name="connsiteY1" fmla="*/ 0 h 1420285"/>
                  <a:gd name="connsiteX2" fmla="*/ 1543567 w 5134781"/>
                  <a:gd name="connsiteY2" fmla="*/ 1420285 h 1420285"/>
                  <a:gd name="connsiteX3" fmla="*/ 4741126 w 5134781"/>
                  <a:gd name="connsiteY3" fmla="*/ 1419397 h 1420285"/>
                  <a:gd name="connsiteX4" fmla="*/ 5134781 w 5134781"/>
                  <a:gd name="connsiteY4" fmla="*/ 1016331 h 1420285"/>
                  <a:gd name="connsiteX0" fmla="*/ 0 w 5134781"/>
                  <a:gd name="connsiteY0" fmla="*/ 8634 h 1420285"/>
                  <a:gd name="connsiteX1" fmla="*/ 1550711 w 5134781"/>
                  <a:gd name="connsiteY1" fmla="*/ 0 h 1420285"/>
                  <a:gd name="connsiteX2" fmla="*/ 1543567 w 5134781"/>
                  <a:gd name="connsiteY2" fmla="*/ 1420285 h 1420285"/>
                  <a:gd name="connsiteX3" fmla="*/ 4890577 w 5134781"/>
                  <a:gd name="connsiteY3" fmla="*/ 1407360 h 1420285"/>
                  <a:gd name="connsiteX4" fmla="*/ 5134781 w 5134781"/>
                  <a:gd name="connsiteY4" fmla="*/ 1016331 h 1420285"/>
                  <a:gd name="connsiteX0" fmla="*/ 0 w 5203758"/>
                  <a:gd name="connsiteY0" fmla="*/ 8634 h 1420285"/>
                  <a:gd name="connsiteX1" fmla="*/ 1619688 w 5203758"/>
                  <a:gd name="connsiteY1" fmla="*/ 0 h 1420285"/>
                  <a:gd name="connsiteX2" fmla="*/ 1612544 w 5203758"/>
                  <a:gd name="connsiteY2" fmla="*/ 1420285 h 1420285"/>
                  <a:gd name="connsiteX3" fmla="*/ 4959554 w 5203758"/>
                  <a:gd name="connsiteY3" fmla="*/ 1407360 h 1420285"/>
                  <a:gd name="connsiteX4" fmla="*/ 5203758 w 5203758"/>
                  <a:gd name="connsiteY4" fmla="*/ 1016331 h 1420285"/>
                  <a:gd name="connsiteX0" fmla="*/ 0 w 5203758"/>
                  <a:gd name="connsiteY0" fmla="*/ 8634 h 1409879"/>
                  <a:gd name="connsiteX1" fmla="*/ 1619688 w 5203758"/>
                  <a:gd name="connsiteY1" fmla="*/ 0 h 1409879"/>
                  <a:gd name="connsiteX2" fmla="*/ 1607575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8634 h 1409879"/>
                  <a:gd name="connsiteX1" fmla="*/ 1619688 w 5203758"/>
                  <a:gd name="connsiteY1" fmla="*/ 0 h 1409879"/>
                  <a:gd name="connsiteX2" fmla="*/ 1587696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3430 h 1404675"/>
                  <a:gd name="connsiteX1" fmla="*/ 1599809 w 5203758"/>
                  <a:gd name="connsiteY1" fmla="*/ 0 h 1404675"/>
                  <a:gd name="connsiteX2" fmla="*/ 1587696 w 5203758"/>
                  <a:gd name="connsiteY2" fmla="*/ 1404675 h 1404675"/>
                  <a:gd name="connsiteX3" fmla="*/ 4959554 w 5203758"/>
                  <a:gd name="connsiteY3" fmla="*/ 1402156 h 1404675"/>
                  <a:gd name="connsiteX4" fmla="*/ 5203758 w 5203758"/>
                  <a:gd name="connsiteY4" fmla="*/ 1011127 h 1404675"/>
                  <a:gd name="connsiteX0" fmla="*/ 0 w 5238246"/>
                  <a:gd name="connsiteY0" fmla="*/ 3430 h 1404675"/>
                  <a:gd name="connsiteX1" fmla="*/ 1599809 w 5238246"/>
                  <a:gd name="connsiteY1" fmla="*/ 0 h 1404675"/>
                  <a:gd name="connsiteX2" fmla="*/ 1587696 w 5238246"/>
                  <a:gd name="connsiteY2" fmla="*/ 1404675 h 1404675"/>
                  <a:gd name="connsiteX3" fmla="*/ 4959554 w 5238246"/>
                  <a:gd name="connsiteY3" fmla="*/ 1402156 h 1404675"/>
                  <a:gd name="connsiteX4" fmla="*/ 5238246 w 5238246"/>
                  <a:gd name="connsiteY4" fmla="*/ 1023163 h 1404675"/>
                  <a:gd name="connsiteX0" fmla="*/ 0 w 5238246"/>
                  <a:gd name="connsiteY0" fmla="*/ 3430 h 1404675"/>
                  <a:gd name="connsiteX1" fmla="*/ 1599809 w 5238246"/>
                  <a:gd name="connsiteY1" fmla="*/ 0 h 1404675"/>
                  <a:gd name="connsiteX2" fmla="*/ 1587696 w 5238246"/>
                  <a:gd name="connsiteY2" fmla="*/ 1404675 h 1404675"/>
                  <a:gd name="connsiteX3" fmla="*/ 4827121 w 5238246"/>
                  <a:gd name="connsiteY3" fmla="*/ 1402157 h 1404675"/>
                  <a:gd name="connsiteX4" fmla="*/ 5238246 w 5238246"/>
                  <a:gd name="connsiteY4" fmla="*/ 1023163 h 1404675"/>
                  <a:gd name="connsiteX0" fmla="*/ 0 w 5116849"/>
                  <a:gd name="connsiteY0" fmla="*/ 3430 h 1404675"/>
                  <a:gd name="connsiteX1" fmla="*/ 1599809 w 5116849"/>
                  <a:gd name="connsiteY1" fmla="*/ 0 h 1404675"/>
                  <a:gd name="connsiteX2" fmla="*/ 1587696 w 5116849"/>
                  <a:gd name="connsiteY2" fmla="*/ 1404675 h 1404675"/>
                  <a:gd name="connsiteX3" fmla="*/ 4827121 w 5116849"/>
                  <a:gd name="connsiteY3" fmla="*/ 1402157 h 1404675"/>
                  <a:gd name="connsiteX4" fmla="*/ 5116849 w 5116849"/>
                  <a:gd name="connsiteY4" fmla="*/ 1012274 h 1404675"/>
                  <a:gd name="connsiteX0" fmla="*/ 0 w 5116849"/>
                  <a:gd name="connsiteY0" fmla="*/ 3430 h 1402157"/>
                  <a:gd name="connsiteX1" fmla="*/ 1599809 w 5116849"/>
                  <a:gd name="connsiteY1" fmla="*/ 0 h 1402157"/>
                  <a:gd name="connsiteX2" fmla="*/ 1620805 w 5116849"/>
                  <a:gd name="connsiteY2" fmla="*/ 1393787 h 1402157"/>
                  <a:gd name="connsiteX3" fmla="*/ 4827121 w 5116849"/>
                  <a:gd name="connsiteY3" fmla="*/ 1402157 h 1402157"/>
                  <a:gd name="connsiteX4" fmla="*/ 5116849 w 5116849"/>
                  <a:gd name="connsiteY4" fmla="*/ 1012274 h 1402157"/>
                  <a:gd name="connsiteX0" fmla="*/ 0 w 5116849"/>
                  <a:gd name="connsiteY0" fmla="*/ 3430 h 1402157"/>
                  <a:gd name="connsiteX1" fmla="*/ 1599809 w 5116849"/>
                  <a:gd name="connsiteY1" fmla="*/ 0 h 1402157"/>
                  <a:gd name="connsiteX2" fmla="*/ 1612046 w 5116849"/>
                  <a:gd name="connsiteY2" fmla="*/ 244243 h 1402157"/>
                  <a:gd name="connsiteX3" fmla="*/ 1620805 w 5116849"/>
                  <a:gd name="connsiteY3" fmla="*/ 1393787 h 1402157"/>
                  <a:gd name="connsiteX4" fmla="*/ 4827121 w 5116849"/>
                  <a:gd name="connsiteY4" fmla="*/ 1402157 h 1402157"/>
                  <a:gd name="connsiteX5" fmla="*/ 5116849 w 5116849"/>
                  <a:gd name="connsiteY5" fmla="*/ 1012274 h 1402157"/>
                  <a:gd name="connsiteX0" fmla="*/ 0 w 5116849"/>
                  <a:gd name="connsiteY0" fmla="*/ 3430 h 1402157"/>
                  <a:gd name="connsiteX1" fmla="*/ 1599809 w 5116849"/>
                  <a:gd name="connsiteY1" fmla="*/ 0 h 1402157"/>
                  <a:gd name="connsiteX2" fmla="*/ 1612046 w 5116849"/>
                  <a:gd name="connsiteY2" fmla="*/ 244243 h 1402157"/>
                  <a:gd name="connsiteX3" fmla="*/ 1602108 w 5116849"/>
                  <a:gd name="connsiteY3" fmla="*/ 1121941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12046 w 5116849"/>
                  <a:gd name="connsiteY2" fmla="*/ 244243 h 1402157"/>
                  <a:gd name="connsiteX3" fmla="*/ 1602108 w 5116849"/>
                  <a:gd name="connsiteY3" fmla="*/ 1121941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12046 w 5116849"/>
                  <a:gd name="connsiteY2" fmla="*/ 244243 h 1402157"/>
                  <a:gd name="connsiteX3" fmla="*/ 1602108 w 5116849"/>
                  <a:gd name="connsiteY3" fmla="*/ 1121941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12046 w 5116849"/>
                  <a:gd name="connsiteY2" fmla="*/ 244243 h 1402157"/>
                  <a:gd name="connsiteX3" fmla="*/ 1621986 w 5116849"/>
                  <a:gd name="connsiteY3" fmla="*/ 1121941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12046 w 5116849"/>
                  <a:gd name="connsiteY2" fmla="*/ 244243 h 1402157"/>
                  <a:gd name="connsiteX3" fmla="*/ 1621986 w 5116849"/>
                  <a:gd name="connsiteY3" fmla="*/ 1121941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12046 w 5116849"/>
                  <a:gd name="connsiteY2" fmla="*/ 244243 h 1402157"/>
                  <a:gd name="connsiteX3" fmla="*/ 1621986 w 5116849"/>
                  <a:gd name="connsiteY3" fmla="*/ 1121941 h 1402157"/>
                  <a:gd name="connsiteX4" fmla="*/ 1620805 w 5116849"/>
                  <a:gd name="connsiteY4" fmla="*/ 1393787 h 1402157"/>
                  <a:gd name="connsiteX5" fmla="*/ 4827121 w 5116849"/>
                  <a:gd name="connsiteY5" fmla="*/ 1402157 h 1402157"/>
                  <a:gd name="connsiteX6" fmla="*/ 5116849 w 5116849"/>
                  <a:gd name="connsiteY6" fmla="*/ 1012274 h 1402157"/>
                  <a:gd name="connsiteX0" fmla="*/ 0 w 5116849"/>
                  <a:gd name="connsiteY0" fmla="*/ 3430 h 1402157"/>
                  <a:gd name="connsiteX1" fmla="*/ 1599809 w 5116849"/>
                  <a:gd name="connsiteY1" fmla="*/ 0 h 1402157"/>
                  <a:gd name="connsiteX2" fmla="*/ 1612046 w 5116849"/>
                  <a:gd name="connsiteY2" fmla="*/ 244243 h 1402157"/>
                  <a:gd name="connsiteX3" fmla="*/ 1621986 w 5116849"/>
                  <a:gd name="connsiteY3" fmla="*/ 1121941 h 1402157"/>
                  <a:gd name="connsiteX4" fmla="*/ 1620805 w 5116849"/>
                  <a:gd name="connsiteY4" fmla="*/ 1393787 h 1402157"/>
                  <a:gd name="connsiteX5" fmla="*/ 4827121 w 5116849"/>
                  <a:gd name="connsiteY5" fmla="*/ 1402157 h 1402157"/>
                  <a:gd name="connsiteX6" fmla="*/ 5116849 w 5116849"/>
                  <a:gd name="connsiteY6" fmla="*/ 1012274 h 140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6849" h="1402157">
                    <a:moveTo>
                      <a:pt x="0" y="3430"/>
                    </a:moveTo>
                    <a:lnTo>
                      <a:pt x="1599809" y="0"/>
                    </a:lnTo>
                    <a:cubicBezTo>
                      <a:pt x="1602613" y="70373"/>
                      <a:pt x="1608547" y="11945"/>
                      <a:pt x="1612046" y="244243"/>
                    </a:cubicBezTo>
                    <a:cubicBezTo>
                      <a:pt x="1062462" y="694380"/>
                      <a:pt x="1088780" y="709700"/>
                      <a:pt x="1621986" y="1121941"/>
                    </a:cubicBezTo>
                    <a:cubicBezTo>
                      <a:pt x="1623445" y="1235078"/>
                      <a:pt x="1616702" y="1311126"/>
                      <a:pt x="1620805" y="1393787"/>
                    </a:cubicBezTo>
                    <a:lnTo>
                      <a:pt x="4827121" y="1402157"/>
                    </a:lnTo>
                    <a:cubicBezTo>
                      <a:pt x="4911584" y="1277300"/>
                      <a:pt x="5010353" y="1148148"/>
                      <a:pt x="5116849" y="1012274"/>
                    </a:cubicBezTo>
                  </a:path>
                </a:pathLst>
              </a:custGeom>
              <a:noFill/>
              <a:ln w="57150">
                <a:solidFill>
                  <a:srgbClr val="C00000">
                    <a:alpha val="50000"/>
                  </a:srgb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598" name="Freeform 597"/>
              <p:cNvSpPr/>
              <p:nvPr/>
            </p:nvSpPr>
            <p:spPr>
              <a:xfrm>
                <a:off x="4390339" y="1010455"/>
                <a:ext cx="0" cy="1591056"/>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0 h 2836166"/>
                  <a:gd name="connsiteX1" fmla="*/ 15422 w 5008838"/>
                  <a:gd name="connsiteY1" fmla="*/ 2836166 h 2836166"/>
                  <a:gd name="connsiteX2" fmla="*/ 1532550 w 5008838"/>
                  <a:gd name="connsiteY2" fmla="*/ 1389618 h 2836166"/>
                  <a:gd name="connsiteX3" fmla="*/ 4741126 w 5008838"/>
                  <a:gd name="connsiteY3" fmla="*/ 1410763 h 2836166"/>
                  <a:gd name="connsiteX4" fmla="*/ 5008802 w 5008838"/>
                  <a:gd name="connsiteY4" fmla="*/ 1077876 h 2836166"/>
                  <a:gd name="connsiteX0" fmla="*/ 0 w 5008838"/>
                  <a:gd name="connsiteY0" fmla="*/ 0 h 2863206"/>
                  <a:gd name="connsiteX1" fmla="*/ 15422 w 5008838"/>
                  <a:gd name="connsiteY1" fmla="*/ 2836166 h 2863206"/>
                  <a:gd name="connsiteX2" fmla="*/ 4741126 w 5008838"/>
                  <a:gd name="connsiteY2" fmla="*/ 1410763 h 2863206"/>
                  <a:gd name="connsiteX3" fmla="*/ 5008802 w 5008838"/>
                  <a:gd name="connsiteY3" fmla="*/ 1077876 h 2863206"/>
                  <a:gd name="connsiteX0" fmla="*/ 0 w 5008802"/>
                  <a:gd name="connsiteY0" fmla="*/ 0 h 2850414"/>
                  <a:gd name="connsiteX1" fmla="*/ 15422 w 5008802"/>
                  <a:gd name="connsiteY1" fmla="*/ 2836166 h 2850414"/>
                  <a:gd name="connsiteX2" fmla="*/ 5008802 w 5008802"/>
                  <a:gd name="connsiteY2" fmla="*/ 1077876 h 2850414"/>
                  <a:gd name="connsiteX0" fmla="*/ 0 w 15422"/>
                  <a:gd name="connsiteY0" fmla="*/ 0 h 2836166"/>
                  <a:gd name="connsiteX1" fmla="*/ 15422 w 15422"/>
                  <a:gd name="connsiteY1" fmla="*/ 2836166 h 2836166"/>
                  <a:gd name="connsiteX0" fmla="*/ 0 w 4405"/>
                  <a:gd name="connsiteY0" fmla="*/ 0 h 2880234"/>
                  <a:gd name="connsiteX1" fmla="*/ 4405 w 4405"/>
                  <a:gd name="connsiteY1" fmla="*/ 2880234 h 2880234"/>
                </a:gdLst>
                <a:ahLst/>
                <a:cxnLst>
                  <a:cxn ang="0">
                    <a:pos x="connsiteX0" y="connsiteY0"/>
                  </a:cxn>
                  <a:cxn ang="0">
                    <a:pos x="connsiteX1" y="connsiteY1"/>
                  </a:cxn>
                </a:cxnLst>
                <a:rect l="l" t="t" r="r" b="b"/>
                <a:pathLst>
                  <a:path w="4405" h="2880234">
                    <a:moveTo>
                      <a:pt x="0" y="0"/>
                    </a:moveTo>
                    <a:cubicBezTo>
                      <a:pt x="5141" y="945389"/>
                      <a:pt x="-736" y="1934845"/>
                      <a:pt x="4405" y="2880234"/>
                    </a:cubicBezTo>
                  </a:path>
                </a:pathLst>
              </a:custGeom>
              <a:noFill/>
              <a:ln w="19050">
                <a:solidFill>
                  <a:srgbClr val="376092">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599" name="Freeform 598"/>
              <p:cNvSpPr/>
              <p:nvPr/>
            </p:nvSpPr>
            <p:spPr>
              <a:xfrm flipV="1">
                <a:off x="416434" y="1800342"/>
                <a:ext cx="3142448" cy="1136339"/>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251172"/>
                  <a:gd name="connsiteY0" fmla="*/ 8634 h 1462271"/>
                  <a:gd name="connsiteX1" fmla="*/ 1550711 w 5251172"/>
                  <a:gd name="connsiteY1" fmla="*/ 0 h 1462271"/>
                  <a:gd name="connsiteX2" fmla="*/ 1543567 w 5251172"/>
                  <a:gd name="connsiteY2" fmla="*/ 1420285 h 1462271"/>
                  <a:gd name="connsiteX3" fmla="*/ 4741126 w 5251172"/>
                  <a:gd name="connsiteY3" fmla="*/ 1419397 h 1462271"/>
                  <a:gd name="connsiteX4" fmla="*/ 5251172 w 5251172"/>
                  <a:gd name="connsiteY4" fmla="*/ 1422189 h 1462271"/>
                  <a:gd name="connsiteX0" fmla="*/ 0 w 5251172"/>
                  <a:gd name="connsiteY0" fmla="*/ 8634 h 1422232"/>
                  <a:gd name="connsiteX1" fmla="*/ 1550711 w 5251172"/>
                  <a:gd name="connsiteY1" fmla="*/ 0 h 1422232"/>
                  <a:gd name="connsiteX2" fmla="*/ 1543567 w 5251172"/>
                  <a:gd name="connsiteY2" fmla="*/ 1420285 h 1422232"/>
                  <a:gd name="connsiteX3" fmla="*/ 4741126 w 5251172"/>
                  <a:gd name="connsiteY3" fmla="*/ 1419397 h 1422232"/>
                  <a:gd name="connsiteX4" fmla="*/ 5251172 w 5251172"/>
                  <a:gd name="connsiteY4" fmla="*/ 1422189 h 1422232"/>
                  <a:gd name="connsiteX0" fmla="*/ 0 w 5251172"/>
                  <a:gd name="connsiteY0" fmla="*/ 8634 h 1424924"/>
                  <a:gd name="connsiteX1" fmla="*/ 1550711 w 5251172"/>
                  <a:gd name="connsiteY1" fmla="*/ 0 h 1424924"/>
                  <a:gd name="connsiteX2" fmla="*/ 1543567 w 5251172"/>
                  <a:gd name="connsiteY2" fmla="*/ 1420285 h 1424924"/>
                  <a:gd name="connsiteX3" fmla="*/ 4741126 w 5251172"/>
                  <a:gd name="connsiteY3" fmla="*/ 1419397 h 1424924"/>
                  <a:gd name="connsiteX4" fmla="*/ 5251172 w 5251172"/>
                  <a:gd name="connsiteY4" fmla="*/ 1422189 h 1424924"/>
                  <a:gd name="connsiteX0" fmla="*/ 0 w 5251172"/>
                  <a:gd name="connsiteY0" fmla="*/ 8634 h 1424924"/>
                  <a:gd name="connsiteX1" fmla="*/ 1550711 w 5251172"/>
                  <a:gd name="connsiteY1" fmla="*/ 0 h 1424924"/>
                  <a:gd name="connsiteX2" fmla="*/ 2975760 w 5251172"/>
                  <a:gd name="connsiteY2" fmla="*/ 1411966 h 1424924"/>
                  <a:gd name="connsiteX3" fmla="*/ 4741126 w 5251172"/>
                  <a:gd name="connsiteY3" fmla="*/ 1419397 h 1424924"/>
                  <a:gd name="connsiteX4" fmla="*/ 5251172 w 5251172"/>
                  <a:gd name="connsiteY4" fmla="*/ 1422189 h 1424924"/>
                  <a:gd name="connsiteX0" fmla="*/ 0 w 5251172"/>
                  <a:gd name="connsiteY0" fmla="*/ 315 h 1416605"/>
                  <a:gd name="connsiteX1" fmla="*/ 2971887 w 5251172"/>
                  <a:gd name="connsiteY1" fmla="*/ 0 h 1416605"/>
                  <a:gd name="connsiteX2" fmla="*/ 2975760 w 5251172"/>
                  <a:gd name="connsiteY2" fmla="*/ 1403647 h 1416605"/>
                  <a:gd name="connsiteX3" fmla="*/ 4741126 w 5251172"/>
                  <a:gd name="connsiteY3" fmla="*/ 1411078 h 1416605"/>
                  <a:gd name="connsiteX4" fmla="*/ 5251172 w 5251172"/>
                  <a:gd name="connsiteY4" fmla="*/ 1413870 h 1416605"/>
                  <a:gd name="connsiteX0" fmla="*/ 0 w 5328290"/>
                  <a:gd name="connsiteY0" fmla="*/ 315 h 1416605"/>
                  <a:gd name="connsiteX1" fmla="*/ 3049005 w 5328290"/>
                  <a:gd name="connsiteY1" fmla="*/ 0 h 1416605"/>
                  <a:gd name="connsiteX2" fmla="*/ 3052878 w 5328290"/>
                  <a:gd name="connsiteY2" fmla="*/ 1403647 h 1416605"/>
                  <a:gd name="connsiteX3" fmla="*/ 4818244 w 5328290"/>
                  <a:gd name="connsiteY3" fmla="*/ 1411078 h 1416605"/>
                  <a:gd name="connsiteX4" fmla="*/ 5328290 w 5328290"/>
                  <a:gd name="connsiteY4" fmla="*/ 1413870 h 1416605"/>
                  <a:gd name="connsiteX0" fmla="*/ 0 w 5328290"/>
                  <a:gd name="connsiteY0" fmla="*/ 8204 h 1424494"/>
                  <a:gd name="connsiteX1" fmla="*/ 4492214 w 5328290"/>
                  <a:gd name="connsiteY1" fmla="*/ 0 h 1424494"/>
                  <a:gd name="connsiteX2" fmla="*/ 3052878 w 5328290"/>
                  <a:gd name="connsiteY2" fmla="*/ 1411536 h 1424494"/>
                  <a:gd name="connsiteX3" fmla="*/ 4818244 w 5328290"/>
                  <a:gd name="connsiteY3" fmla="*/ 1418967 h 1424494"/>
                  <a:gd name="connsiteX4" fmla="*/ 5328290 w 5328290"/>
                  <a:gd name="connsiteY4" fmla="*/ 1421759 h 1424494"/>
                  <a:gd name="connsiteX0" fmla="*/ 0 w 5328290"/>
                  <a:gd name="connsiteY0" fmla="*/ 8204 h 1424494"/>
                  <a:gd name="connsiteX1" fmla="*/ 4492214 w 5328290"/>
                  <a:gd name="connsiteY1" fmla="*/ 0 h 1424494"/>
                  <a:gd name="connsiteX2" fmla="*/ 4452021 w 5328290"/>
                  <a:gd name="connsiteY2" fmla="*/ 1356310 h 1424494"/>
                  <a:gd name="connsiteX3" fmla="*/ 4818244 w 5328290"/>
                  <a:gd name="connsiteY3" fmla="*/ 1418967 h 1424494"/>
                  <a:gd name="connsiteX4" fmla="*/ 5328290 w 5328290"/>
                  <a:gd name="connsiteY4" fmla="*/ 1421759 h 1424494"/>
                  <a:gd name="connsiteX0" fmla="*/ 0 w 5328290"/>
                  <a:gd name="connsiteY0" fmla="*/ 8204 h 1421759"/>
                  <a:gd name="connsiteX1" fmla="*/ 4492214 w 5328290"/>
                  <a:gd name="connsiteY1" fmla="*/ 0 h 1421759"/>
                  <a:gd name="connsiteX2" fmla="*/ 4452021 w 5328290"/>
                  <a:gd name="connsiteY2" fmla="*/ 1356310 h 1421759"/>
                  <a:gd name="connsiteX3" fmla="*/ 5328290 w 5328290"/>
                  <a:gd name="connsiteY3" fmla="*/ 1421759 h 1421759"/>
                  <a:gd name="connsiteX0" fmla="*/ 0 w 5328290"/>
                  <a:gd name="connsiteY0" fmla="*/ 8204 h 1366533"/>
                  <a:gd name="connsiteX1" fmla="*/ 4492214 w 5328290"/>
                  <a:gd name="connsiteY1" fmla="*/ 0 h 1366533"/>
                  <a:gd name="connsiteX2" fmla="*/ 4452021 w 5328290"/>
                  <a:gd name="connsiteY2" fmla="*/ 1356310 h 1366533"/>
                  <a:gd name="connsiteX3" fmla="*/ 5328290 w 5328290"/>
                  <a:gd name="connsiteY3" fmla="*/ 1366533 h 1366533"/>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03231 w 5328290"/>
                  <a:gd name="connsiteY1" fmla="*/ 0 h 1364199"/>
                  <a:gd name="connsiteX2" fmla="*/ 4485072 w 5328290"/>
                  <a:gd name="connsiteY2" fmla="*/ 1364199 h 1364199"/>
                  <a:gd name="connsiteX3" fmla="*/ 5328290 w 5328290"/>
                  <a:gd name="connsiteY3" fmla="*/ 1358643 h 1364199"/>
                  <a:gd name="connsiteX0" fmla="*/ 0 w 5328290"/>
                  <a:gd name="connsiteY0" fmla="*/ 8204 h 1372089"/>
                  <a:gd name="connsiteX1" fmla="*/ 4459163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14247 w 5328290"/>
                  <a:gd name="connsiteY1" fmla="*/ 0 h 1364199"/>
                  <a:gd name="connsiteX2" fmla="*/ 4485072 w 5328290"/>
                  <a:gd name="connsiteY2" fmla="*/ 1364199 h 1364199"/>
                  <a:gd name="connsiteX3" fmla="*/ 5328290 w 5328290"/>
                  <a:gd name="connsiteY3" fmla="*/ 1358643 h 1364199"/>
                  <a:gd name="connsiteX0" fmla="*/ 0 w 5328290"/>
                  <a:gd name="connsiteY0" fmla="*/ 7135 h 1371020"/>
                  <a:gd name="connsiteX1" fmla="*/ 4509485 w 5328290"/>
                  <a:gd name="connsiteY1" fmla="*/ 0 h 1371020"/>
                  <a:gd name="connsiteX2" fmla="*/ 4485072 w 5328290"/>
                  <a:gd name="connsiteY2" fmla="*/ 1371020 h 1371020"/>
                  <a:gd name="connsiteX3" fmla="*/ 5328290 w 5328290"/>
                  <a:gd name="connsiteY3" fmla="*/ 1365464 h 1371020"/>
                  <a:gd name="connsiteX0" fmla="*/ 0 w 5328290"/>
                  <a:gd name="connsiteY0" fmla="*/ 0 h 1363885"/>
                  <a:gd name="connsiteX1" fmla="*/ 450472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63885"/>
                  <a:gd name="connsiteX1" fmla="*/ 448567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1383 h 1359712"/>
                  <a:gd name="connsiteX1" fmla="*/ 2899243 w 5328290"/>
                  <a:gd name="connsiteY1" fmla="*/ 0 h 1359712"/>
                  <a:gd name="connsiteX2" fmla="*/ 4485072 w 5328290"/>
                  <a:gd name="connsiteY2" fmla="*/ 1358447 h 1359712"/>
                  <a:gd name="connsiteX3" fmla="*/ 5328290 w 5328290"/>
                  <a:gd name="connsiteY3" fmla="*/ 1359712 h 1359712"/>
                  <a:gd name="connsiteX0" fmla="*/ 0 w 5328290"/>
                  <a:gd name="connsiteY0" fmla="*/ 1383 h 1359712"/>
                  <a:gd name="connsiteX1" fmla="*/ 2899243 w 5328290"/>
                  <a:gd name="connsiteY1" fmla="*/ 0 h 1359712"/>
                  <a:gd name="connsiteX2" fmla="*/ 2898643 w 5328290"/>
                  <a:gd name="connsiteY2" fmla="*/ 1358447 h 1359712"/>
                  <a:gd name="connsiteX3" fmla="*/ 5328290 w 5328290"/>
                  <a:gd name="connsiteY3" fmla="*/ 1359712 h 1359712"/>
                  <a:gd name="connsiteX0" fmla="*/ 0 w 5328290"/>
                  <a:gd name="connsiteY0" fmla="*/ 1383 h 1382307"/>
                  <a:gd name="connsiteX1" fmla="*/ 2899243 w 5328290"/>
                  <a:gd name="connsiteY1" fmla="*/ 0 h 1382307"/>
                  <a:gd name="connsiteX2" fmla="*/ 4374879 w 5328290"/>
                  <a:gd name="connsiteY2" fmla="*/ 1382302 h 1382307"/>
                  <a:gd name="connsiteX3" fmla="*/ 5328290 w 5328290"/>
                  <a:gd name="connsiteY3" fmla="*/ 1359712 h 1382307"/>
                  <a:gd name="connsiteX0" fmla="*/ 0 w 5328290"/>
                  <a:gd name="connsiteY0" fmla="*/ 1383 h 1382302"/>
                  <a:gd name="connsiteX1" fmla="*/ 2899243 w 5328290"/>
                  <a:gd name="connsiteY1" fmla="*/ 0 h 1382302"/>
                  <a:gd name="connsiteX2" fmla="*/ 4374879 w 5328290"/>
                  <a:gd name="connsiteY2" fmla="*/ 1382302 h 1382302"/>
                  <a:gd name="connsiteX3" fmla="*/ 5328290 w 5328290"/>
                  <a:gd name="connsiteY3" fmla="*/ 1359712 h 1382302"/>
                  <a:gd name="connsiteX0" fmla="*/ 0 w 5328290"/>
                  <a:gd name="connsiteY0" fmla="*/ 9335 h 1390254"/>
                  <a:gd name="connsiteX1" fmla="*/ 4352413 w 5328290"/>
                  <a:gd name="connsiteY1" fmla="*/ 0 h 1390254"/>
                  <a:gd name="connsiteX2" fmla="*/ 4374879 w 5328290"/>
                  <a:gd name="connsiteY2" fmla="*/ 1390254 h 1390254"/>
                  <a:gd name="connsiteX3" fmla="*/ 5328290 w 5328290"/>
                  <a:gd name="connsiteY3" fmla="*/ 1367664 h 139025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70372"/>
                  <a:gd name="connsiteX1" fmla="*/ 4352413 w 5328290"/>
                  <a:gd name="connsiteY1" fmla="*/ 0 h 1370372"/>
                  <a:gd name="connsiteX2" fmla="*/ 4374879 w 5328290"/>
                  <a:gd name="connsiteY2" fmla="*/ 1366400 h 1370372"/>
                  <a:gd name="connsiteX3" fmla="*/ 5328290 w 5328290"/>
                  <a:gd name="connsiteY3" fmla="*/ 1367664 h 1370372"/>
                  <a:gd name="connsiteX0" fmla="*/ 0 w 5547418"/>
                  <a:gd name="connsiteY0" fmla="*/ 9335 h 1366515"/>
                  <a:gd name="connsiteX1" fmla="*/ 4352413 w 5547418"/>
                  <a:gd name="connsiteY1" fmla="*/ 0 h 1366515"/>
                  <a:gd name="connsiteX2" fmla="*/ 4374879 w 5547418"/>
                  <a:gd name="connsiteY2" fmla="*/ 1366400 h 1366515"/>
                  <a:gd name="connsiteX3" fmla="*/ 5547418 w 5547418"/>
                  <a:gd name="connsiteY3" fmla="*/ 924929 h 1366515"/>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11994"/>
                  <a:gd name="connsiteX1" fmla="*/ 4352413 w 5547418"/>
                  <a:gd name="connsiteY1" fmla="*/ 0 h 1411994"/>
                  <a:gd name="connsiteX2" fmla="*/ 4374879 w 5547418"/>
                  <a:gd name="connsiteY2" fmla="*/ 1366400 h 1411994"/>
                  <a:gd name="connsiteX3" fmla="*/ 5109163 w 5547418"/>
                  <a:gd name="connsiteY3" fmla="*/ 948720 h 1411994"/>
                  <a:gd name="connsiteX4" fmla="*/ 5547418 w 5547418"/>
                  <a:gd name="connsiteY4" fmla="*/ 924929 h 1411994"/>
                  <a:gd name="connsiteX0" fmla="*/ 0 w 5547418"/>
                  <a:gd name="connsiteY0" fmla="*/ 9335 h 1478441"/>
                  <a:gd name="connsiteX1" fmla="*/ 4352413 w 5547418"/>
                  <a:gd name="connsiteY1" fmla="*/ 0 h 1478441"/>
                  <a:gd name="connsiteX2" fmla="*/ 4374879 w 5547418"/>
                  <a:gd name="connsiteY2" fmla="*/ 1366400 h 1478441"/>
                  <a:gd name="connsiteX3" fmla="*/ 4786237 w 5547418"/>
                  <a:gd name="connsiteY3" fmla="*/ 1359830 h 1478441"/>
                  <a:gd name="connsiteX4" fmla="*/ 5109163 w 5547418"/>
                  <a:gd name="connsiteY4" fmla="*/ 948720 h 1478441"/>
                  <a:gd name="connsiteX5" fmla="*/ 5547418 w 5547418"/>
                  <a:gd name="connsiteY5" fmla="*/ 924929 h 1478441"/>
                  <a:gd name="connsiteX0" fmla="*/ 0 w 5547418"/>
                  <a:gd name="connsiteY0" fmla="*/ 9335 h 1462937"/>
                  <a:gd name="connsiteX1" fmla="*/ 4352413 w 5547418"/>
                  <a:gd name="connsiteY1" fmla="*/ 0 h 1462937"/>
                  <a:gd name="connsiteX2" fmla="*/ 4374879 w 5547418"/>
                  <a:gd name="connsiteY2" fmla="*/ 1366400 h 1462937"/>
                  <a:gd name="connsiteX3" fmla="*/ 4786237 w 5547418"/>
                  <a:gd name="connsiteY3" fmla="*/ 1359830 h 1462937"/>
                  <a:gd name="connsiteX4" fmla="*/ 5109163 w 5547418"/>
                  <a:gd name="connsiteY4" fmla="*/ 948720 h 1462937"/>
                  <a:gd name="connsiteX5" fmla="*/ 5547418 w 5547418"/>
                  <a:gd name="connsiteY5" fmla="*/ 924929 h 1462937"/>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14149 w 5593550"/>
                  <a:gd name="connsiteY4" fmla="*/ 946441 h 1369284"/>
                  <a:gd name="connsiteX5" fmla="*/ 5593550 w 5593550"/>
                  <a:gd name="connsiteY5" fmla="*/ 946012 h 1369284"/>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49951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67280"/>
                  <a:gd name="connsiteX1" fmla="*/ 4352413 w 5593550"/>
                  <a:gd name="connsiteY1" fmla="*/ 0 h 1367280"/>
                  <a:gd name="connsiteX2" fmla="*/ 4349951 w 5593550"/>
                  <a:gd name="connsiteY2" fmla="*/ 1366400 h 1367280"/>
                  <a:gd name="connsiteX3" fmla="*/ 4796208 w 5593550"/>
                  <a:gd name="connsiteY3" fmla="*/ 1364388 h 1367280"/>
                  <a:gd name="connsiteX4" fmla="*/ 5114149 w 5593550"/>
                  <a:gd name="connsiteY4" fmla="*/ 946441 h 1367280"/>
                  <a:gd name="connsiteX5" fmla="*/ 5593550 w 5593550"/>
                  <a:gd name="connsiteY5" fmla="*/ 946012 h 1367280"/>
                  <a:gd name="connsiteX0" fmla="*/ 0 w 5789612"/>
                  <a:gd name="connsiteY0" fmla="*/ 9335 h 1367280"/>
                  <a:gd name="connsiteX1" fmla="*/ 4548475 w 5789612"/>
                  <a:gd name="connsiteY1" fmla="*/ 0 h 1367280"/>
                  <a:gd name="connsiteX2" fmla="*/ 4546013 w 5789612"/>
                  <a:gd name="connsiteY2" fmla="*/ 1366400 h 1367280"/>
                  <a:gd name="connsiteX3" fmla="*/ 4992270 w 5789612"/>
                  <a:gd name="connsiteY3" fmla="*/ 1364388 h 1367280"/>
                  <a:gd name="connsiteX4" fmla="*/ 5310211 w 5789612"/>
                  <a:gd name="connsiteY4" fmla="*/ 946441 h 1367280"/>
                  <a:gd name="connsiteX5" fmla="*/ 5789612 w 5789612"/>
                  <a:gd name="connsiteY5" fmla="*/ 946012 h 1367280"/>
                  <a:gd name="connsiteX0" fmla="*/ 0 w 8102190"/>
                  <a:gd name="connsiteY0" fmla="*/ 9335 h 1367280"/>
                  <a:gd name="connsiteX1" fmla="*/ 4548475 w 8102190"/>
                  <a:gd name="connsiteY1" fmla="*/ 0 h 1367280"/>
                  <a:gd name="connsiteX2" fmla="*/ 4546013 w 8102190"/>
                  <a:gd name="connsiteY2" fmla="*/ 1366400 h 1367280"/>
                  <a:gd name="connsiteX3" fmla="*/ 4992270 w 8102190"/>
                  <a:gd name="connsiteY3" fmla="*/ 1364388 h 1367280"/>
                  <a:gd name="connsiteX4" fmla="*/ 5310211 w 8102190"/>
                  <a:gd name="connsiteY4" fmla="*/ 946441 h 1367280"/>
                  <a:gd name="connsiteX5" fmla="*/ 8102190 w 8102190"/>
                  <a:gd name="connsiteY5" fmla="*/ 1365971 h 1367280"/>
                  <a:gd name="connsiteX0" fmla="*/ 0 w 8102190"/>
                  <a:gd name="connsiteY0" fmla="*/ 9335 h 1367280"/>
                  <a:gd name="connsiteX1" fmla="*/ 4548475 w 8102190"/>
                  <a:gd name="connsiteY1" fmla="*/ 0 h 1367280"/>
                  <a:gd name="connsiteX2" fmla="*/ 4546013 w 8102190"/>
                  <a:gd name="connsiteY2" fmla="*/ 1366400 h 1367280"/>
                  <a:gd name="connsiteX3" fmla="*/ 4992270 w 8102190"/>
                  <a:gd name="connsiteY3" fmla="*/ 1364388 h 1367280"/>
                  <a:gd name="connsiteX4" fmla="*/ 8102190 w 8102190"/>
                  <a:gd name="connsiteY4" fmla="*/ 1365971 h 1367280"/>
                  <a:gd name="connsiteX0" fmla="*/ 0 w 8102190"/>
                  <a:gd name="connsiteY0" fmla="*/ 9335 h 1467491"/>
                  <a:gd name="connsiteX1" fmla="*/ 4548475 w 8102190"/>
                  <a:gd name="connsiteY1" fmla="*/ 0 h 1467491"/>
                  <a:gd name="connsiteX2" fmla="*/ 4546013 w 8102190"/>
                  <a:gd name="connsiteY2" fmla="*/ 1366400 h 1467491"/>
                  <a:gd name="connsiteX3" fmla="*/ 8102190 w 8102190"/>
                  <a:gd name="connsiteY3" fmla="*/ 1365971 h 1467491"/>
                  <a:gd name="connsiteX0" fmla="*/ 0 w 8102190"/>
                  <a:gd name="connsiteY0" fmla="*/ 9335 h 1366400"/>
                  <a:gd name="connsiteX1" fmla="*/ 4548475 w 8102190"/>
                  <a:gd name="connsiteY1" fmla="*/ 0 h 1366400"/>
                  <a:gd name="connsiteX2" fmla="*/ 4546013 w 8102190"/>
                  <a:gd name="connsiteY2" fmla="*/ 1366400 h 1366400"/>
                  <a:gd name="connsiteX3" fmla="*/ 8102190 w 8102190"/>
                  <a:gd name="connsiteY3" fmla="*/ 1365971 h 1366400"/>
                  <a:gd name="connsiteX0" fmla="*/ 0 w 8102190"/>
                  <a:gd name="connsiteY0" fmla="*/ 9335 h 1366400"/>
                  <a:gd name="connsiteX1" fmla="*/ 4548475 w 8102190"/>
                  <a:gd name="connsiteY1" fmla="*/ 0 h 1366400"/>
                  <a:gd name="connsiteX2" fmla="*/ 4554021 w 8102190"/>
                  <a:gd name="connsiteY2" fmla="*/ 807730 h 1366400"/>
                  <a:gd name="connsiteX3" fmla="*/ 4546013 w 8102190"/>
                  <a:gd name="connsiteY3" fmla="*/ 1366400 h 1366400"/>
                  <a:gd name="connsiteX4" fmla="*/ 8102190 w 8102190"/>
                  <a:gd name="connsiteY4" fmla="*/ 1365971 h 1366400"/>
                  <a:gd name="connsiteX0" fmla="*/ 0 w 8102190"/>
                  <a:gd name="connsiteY0" fmla="*/ 9335 h 1366400"/>
                  <a:gd name="connsiteX1" fmla="*/ 4548475 w 8102190"/>
                  <a:gd name="connsiteY1" fmla="*/ 0 h 1366400"/>
                  <a:gd name="connsiteX2" fmla="*/ 4554021 w 8102190"/>
                  <a:gd name="connsiteY2" fmla="*/ 163476 h 1366400"/>
                  <a:gd name="connsiteX3" fmla="*/ 4554021 w 8102190"/>
                  <a:gd name="connsiteY3" fmla="*/ 807730 h 1366400"/>
                  <a:gd name="connsiteX4" fmla="*/ 4546013 w 8102190"/>
                  <a:gd name="connsiteY4" fmla="*/ 1366400 h 1366400"/>
                  <a:gd name="connsiteX5" fmla="*/ 8102190 w 8102190"/>
                  <a:gd name="connsiteY5" fmla="*/ 1365971 h 1366400"/>
                  <a:gd name="connsiteX0" fmla="*/ 0 w 8102190"/>
                  <a:gd name="connsiteY0" fmla="*/ 9335 h 1366400"/>
                  <a:gd name="connsiteX1" fmla="*/ 4548475 w 8102190"/>
                  <a:gd name="connsiteY1" fmla="*/ 0 h 1366400"/>
                  <a:gd name="connsiteX2" fmla="*/ 4554021 w 8102190"/>
                  <a:gd name="connsiteY2" fmla="*/ 163476 h 1366400"/>
                  <a:gd name="connsiteX3" fmla="*/ 4554021 w 8102190"/>
                  <a:gd name="connsiteY3" fmla="*/ 807730 h 1366400"/>
                  <a:gd name="connsiteX4" fmla="*/ 4546013 w 8102190"/>
                  <a:gd name="connsiteY4" fmla="*/ 1366400 h 1366400"/>
                  <a:gd name="connsiteX5" fmla="*/ 8102190 w 8102190"/>
                  <a:gd name="connsiteY5" fmla="*/ 1365971 h 1366400"/>
                  <a:gd name="connsiteX0" fmla="*/ 0 w 8102190"/>
                  <a:gd name="connsiteY0" fmla="*/ 9335 h 1366400"/>
                  <a:gd name="connsiteX1" fmla="*/ 4548475 w 8102190"/>
                  <a:gd name="connsiteY1" fmla="*/ 0 h 1366400"/>
                  <a:gd name="connsiteX2" fmla="*/ 4554021 w 8102190"/>
                  <a:gd name="connsiteY2" fmla="*/ 163476 h 1366400"/>
                  <a:gd name="connsiteX3" fmla="*/ 4554021 w 8102190"/>
                  <a:gd name="connsiteY3" fmla="*/ 807730 h 1366400"/>
                  <a:gd name="connsiteX4" fmla="*/ 4546013 w 8102190"/>
                  <a:gd name="connsiteY4" fmla="*/ 1366400 h 1366400"/>
                  <a:gd name="connsiteX5" fmla="*/ 8102190 w 8102190"/>
                  <a:gd name="connsiteY5" fmla="*/ 1365971 h 1366400"/>
                  <a:gd name="connsiteX0" fmla="*/ 0 w 8102190"/>
                  <a:gd name="connsiteY0" fmla="*/ 9335 h 1366400"/>
                  <a:gd name="connsiteX1" fmla="*/ 4548475 w 8102190"/>
                  <a:gd name="connsiteY1" fmla="*/ 0 h 1366400"/>
                  <a:gd name="connsiteX2" fmla="*/ 4554021 w 8102190"/>
                  <a:gd name="connsiteY2" fmla="*/ 163476 h 1366400"/>
                  <a:gd name="connsiteX3" fmla="*/ 4554021 w 8102190"/>
                  <a:gd name="connsiteY3" fmla="*/ 807730 h 1366400"/>
                  <a:gd name="connsiteX4" fmla="*/ 4546013 w 8102190"/>
                  <a:gd name="connsiteY4" fmla="*/ 1366400 h 1366400"/>
                  <a:gd name="connsiteX5" fmla="*/ 8102190 w 8102190"/>
                  <a:gd name="connsiteY5" fmla="*/ 1365971 h 1366400"/>
                  <a:gd name="connsiteX0" fmla="*/ 0 w 8102190"/>
                  <a:gd name="connsiteY0" fmla="*/ 9335 h 1366400"/>
                  <a:gd name="connsiteX1" fmla="*/ 4548475 w 8102190"/>
                  <a:gd name="connsiteY1" fmla="*/ 0 h 1366400"/>
                  <a:gd name="connsiteX2" fmla="*/ 4554021 w 8102190"/>
                  <a:gd name="connsiteY2" fmla="*/ 163476 h 1366400"/>
                  <a:gd name="connsiteX3" fmla="*/ 4554021 w 8102190"/>
                  <a:gd name="connsiteY3" fmla="*/ 807730 h 1366400"/>
                  <a:gd name="connsiteX4" fmla="*/ 4546013 w 8102190"/>
                  <a:gd name="connsiteY4" fmla="*/ 1366400 h 1366400"/>
                  <a:gd name="connsiteX5" fmla="*/ 8102190 w 8102190"/>
                  <a:gd name="connsiteY5" fmla="*/ 1365971 h 1366400"/>
                  <a:gd name="connsiteX0" fmla="*/ 0 w 8102190"/>
                  <a:gd name="connsiteY0" fmla="*/ 9335 h 1366400"/>
                  <a:gd name="connsiteX1" fmla="*/ 4548475 w 8102190"/>
                  <a:gd name="connsiteY1" fmla="*/ 0 h 1366400"/>
                  <a:gd name="connsiteX2" fmla="*/ 4554021 w 8102190"/>
                  <a:gd name="connsiteY2" fmla="*/ 163476 h 1366400"/>
                  <a:gd name="connsiteX3" fmla="*/ 4554021 w 8102190"/>
                  <a:gd name="connsiteY3" fmla="*/ 807730 h 1366400"/>
                  <a:gd name="connsiteX4" fmla="*/ 4546013 w 8102190"/>
                  <a:gd name="connsiteY4" fmla="*/ 1366400 h 1366400"/>
                  <a:gd name="connsiteX5" fmla="*/ 8102190 w 8102190"/>
                  <a:gd name="connsiteY5" fmla="*/ 1365971 h 1366400"/>
                  <a:gd name="connsiteX0" fmla="*/ 0 w 8102190"/>
                  <a:gd name="connsiteY0" fmla="*/ 9335 h 1366400"/>
                  <a:gd name="connsiteX1" fmla="*/ 4548475 w 8102190"/>
                  <a:gd name="connsiteY1" fmla="*/ 0 h 1366400"/>
                  <a:gd name="connsiteX2" fmla="*/ 4554021 w 8102190"/>
                  <a:gd name="connsiteY2" fmla="*/ 163476 h 1366400"/>
                  <a:gd name="connsiteX3" fmla="*/ 4554021 w 8102190"/>
                  <a:gd name="connsiteY3" fmla="*/ 807730 h 1366400"/>
                  <a:gd name="connsiteX4" fmla="*/ 4546013 w 8102190"/>
                  <a:gd name="connsiteY4" fmla="*/ 1366400 h 1366400"/>
                  <a:gd name="connsiteX5" fmla="*/ 8102190 w 8102190"/>
                  <a:gd name="connsiteY5" fmla="*/ 1365971 h 136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2190" h="1366400">
                    <a:moveTo>
                      <a:pt x="0" y="9335"/>
                    </a:moveTo>
                    <a:lnTo>
                      <a:pt x="4548475" y="0"/>
                    </a:lnTo>
                    <a:cubicBezTo>
                      <a:pt x="4556660" y="38219"/>
                      <a:pt x="4568443" y="93279"/>
                      <a:pt x="4554021" y="163476"/>
                    </a:cubicBezTo>
                    <a:cubicBezTo>
                      <a:pt x="3726101" y="473478"/>
                      <a:pt x="3766165" y="501657"/>
                      <a:pt x="4554021" y="807730"/>
                    </a:cubicBezTo>
                    <a:cubicBezTo>
                      <a:pt x="4497686" y="1006428"/>
                      <a:pt x="4558378" y="1128402"/>
                      <a:pt x="4546013" y="1366400"/>
                    </a:cubicBezTo>
                    <a:lnTo>
                      <a:pt x="8102190" y="1365971"/>
                    </a:lnTo>
                  </a:path>
                </a:pathLst>
              </a:custGeom>
              <a:noFill/>
              <a:ln w="57150">
                <a:solidFill>
                  <a:srgbClr val="376092">
                    <a:alpha val="50000"/>
                  </a:srgb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600" name="TextBox 599"/>
              <p:cNvSpPr txBox="1"/>
              <p:nvPr/>
            </p:nvSpPr>
            <p:spPr>
              <a:xfrm>
                <a:off x="1020286" y="1363225"/>
                <a:ext cx="288862" cy="338554"/>
              </a:xfrm>
              <a:prstGeom prst="rect">
                <a:avLst/>
              </a:prstGeom>
              <a:noFill/>
              <a:ln w="15875">
                <a:noFill/>
              </a:ln>
            </p:spPr>
            <p:txBody>
              <a:bodyPr wrap="none" rtlCol="0">
                <a:spAutoFit/>
              </a:bodyPr>
              <a:lstStyle/>
              <a:p>
                <a:r>
                  <a:rPr lang="en-US" sz="1600" dirty="0"/>
                  <a:t>1</a:t>
                </a:r>
                <a:endParaRPr lang="en-US" sz="1600" baseline="-25000" dirty="0"/>
              </a:p>
            </p:txBody>
          </p:sp>
          <p:sp>
            <p:nvSpPr>
              <p:cNvPr id="601" name="TextBox 600"/>
              <p:cNvSpPr txBox="1"/>
              <p:nvPr/>
            </p:nvSpPr>
            <p:spPr>
              <a:xfrm>
                <a:off x="1845872" y="1602927"/>
                <a:ext cx="288862" cy="338554"/>
              </a:xfrm>
              <a:prstGeom prst="rect">
                <a:avLst/>
              </a:prstGeom>
              <a:noFill/>
              <a:ln w="15875">
                <a:noFill/>
              </a:ln>
            </p:spPr>
            <p:txBody>
              <a:bodyPr wrap="none" rtlCol="0">
                <a:spAutoFit/>
              </a:bodyPr>
              <a:lstStyle/>
              <a:p>
                <a:r>
                  <a:rPr lang="en-US" sz="1600" dirty="0"/>
                  <a:t>2</a:t>
                </a:r>
                <a:endParaRPr lang="en-US" sz="1600" baseline="-25000" dirty="0"/>
              </a:p>
            </p:txBody>
          </p:sp>
          <p:sp>
            <p:nvSpPr>
              <p:cNvPr id="602" name="TextBox 601"/>
              <p:cNvSpPr txBox="1"/>
              <p:nvPr/>
            </p:nvSpPr>
            <p:spPr>
              <a:xfrm>
                <a:off x="2712235" y="1854172"/>
                <a:ext cx="288862" cy="338554"/>
              </a:xfrm>
              <a:prstGeom prst="rect">
                <a:avLst/>
              </a:prstGeom>
              <a:noFill/>
              <a:ln w="15875">
                <a:noFill/>
              </a:ln>
            </p:spPr>
            <p:txBody>
              <a:bodyPr wrap="none" rtlCol="0">
                <a:spAutoFit/>
              </a:bodyPr>
              <a:lstStyle/>
              <a:p>
                <a:r>
                  <a:rPr lang="en-US" sz="1600" dirty="0"/>
                  <a:t>3</a:t>
                </a:r>
                <a:endParaRPr lang="en-US" sz="1600" baseline="-25000" dirty="0"/>
              </a:p>
            </p:txBody>
          </p:sp>
          <p:sp>
            <p:nvSpPr>
              <p:cNvPr id="603" name="TextBox 602"/>
              <p:cNvSpPr txBox="1"/>
              <p:nvPr/>
            </p:nvSpPr>
            <p:spPr>
              <a:xfrm>
                <a:off x="4665766" y="1094938"/>
                <a:ext cx="288862" cy="338554"/>
              </a:xfrm>
              <a:prstGeom prst="rect">
                <a:avLst/>
              </a:prstGeom>
              <a:noFill/>
              <a:ln w="15875">
                <a:noFill/>
              </a:ln>
            </p:spPr>
            <p:txBody>
              <a:bodyPr wrap="none" rtlCol="0">
                <a:spAutoFit/>
              </a:bodyPr>
              <a:lstStyle/>
              <a:p>
                <a:r>
                  <a:rPr lang="en-US" sz="1600" dirty="0"/>
                  <a:t>1</a:t>
                </a:r>
                <a:endParaRPr lang="en-US" sz="1600" baseline="-25000" dirty="0"/>
              </a:p>
            </p:txBody>
          </p:sp>
          <p:sp>
            <p:nvSpPr>
              <p:cNvPr id="604" name="TextBox 603"/>
              <p:cNvSpPr txBox="1"/>
              <p:nvPr/>
            </p:nvSpPr>
            <p:spPr>
              <a:xfrm>
                <a:off x="4665766" y="1622662"/>
                <a:ext cx="288862" cy="338554"/>
              </a:xfrm>
              <a:prstGeom prst="rect">
                <a:avLst/>
              </a:prstGeom>
              <a:noFill/>
              <a:ln w="15875">
                <a:noFill/>
              </a:ln>
            </p:spPr>
            <p:txBody>
              <a:bodyPr wrap="none" rtlCol="0">
                <a:spAutoFit/>
              </a:bodyPr>
              <a:lstStyle/>
              <a:p>
                <a:r>
                  <a:rPr lang="en-US" sz="1600" dirty="0"/>
                  <a:t>2</a:t>
                </a:r>
                <a:endParaRPr lang="en-US" sz="1600" baseline="-25000" dirty="0"/>
              </a:p>
            </p:txBody>
          </p:sp>
          <p:sp>
            <p:nvSpPr>
              <p:cNvPr id="605" name="TextBox 604"/>
              <p:cNvSpPr txBox="1"/>
              <p:nvPr/>
            </p:nvSpPr>
            <p:spPr>
              <a:xfrm>
                <a:off x="4665766" y="2170357"/>
                <a:ext cx="288862" cy="338554"/>
              </a:xfrm>
              <a:prstGeom prst="rect">
                <a:avLst/>
              </a:prstGeom>
              <a:noFill/>
              <a:ln w="15875">
                <a:noFill/>
              </a:ln>
            </p:spPr>
            <p:txBody>
              <a:bodyPr wrap="none" rtlCol="0">
                <a:spAutoFit/>
              </a:bodyPr>
              <a:lstStyle/>
              <a:p>
                <a:r>
                  <a:rPr lang="en-US" sz="1600" dirty="0"/>
                  <a:t>3</a:t>
                </a:r>
                <a:endParaRPr lang="en-US" sz="1600" baseline="-25000" dirty="0"/>
              </a:p>
            </p:txBody>
          </p:sp>
        </p:grpSp>
      </p:grpSp>
      <p:grpSp>
        <p:nvGrpSpPr>
          <p:cNvPr id="9" name="Group 8"/>
          <p:cNvGrpSpPr/>
          <p:nvPr/>
        </p:nvGrpSpPr>
        <p:grpSpPr>
          <a:xfrm>
            <a:off x="4671153" y="990494"/>
            <a:ext cx="4020994" cy="2120324"/>
            <a:chOff x="4671153" y="990494"/>
            <a:chExt cx="4020994" cy="2120324"/>
          </a:xfrm>
        </p:grpSpPr>
        <p:sp>
          <p:nvSpPr>
            <p:cNvPr id="1330" name="Oval 1329"/>
            <p:cNvSpPr/>
            <p:nvPr/>
          </p:nvSpPr>
          <p:spPr>
            <a:xfrm>
              <a:off x="5441402" y="2260599"/>
              <a:ext cx="482600" cy="473075"/>
            </a:xfrm>
            <a:prstGeom prst="ellipse">
              <a:avLst/>
            </a:prstGeom>
            <a:solidFill>
              <a:srgbClr val="FFFF99">
                <a:alpha val="50196"/>
              </a:srgb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29" name="Oval 1328"/>
            <p:cNvSpPr/>
            <p:nvPr/>
          </p:nvSpPr>
          <p:spPr>
            <a:xfrm>
              <a:off x="6797239" y="1104461"/>
              <a:ext cx="482600" cy="473075"/>
            </a:xfrm>
            <a:prstGeom prst="ellipse">
              <a:avLst/>
            </a:prstGeom>
            <a:solidFill>
              <a:srgbClr val="FFFF99">
                <a:alpha val="50196"/>
              </a:srgb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 name="Group 2"/>
            <p:cNvGrpSpPr/>
            <p:nvPr/>
          </p:nvGrpSpPr>
          <p:grpSpPr>
            <a:xfrm>
              <a:off x="4671153" y="990494"/>
              <a:ext cx="4020994" cy="2120324"/>
              <a:chOff x="4671153" y="990494"/>
              <a:chExt cx="4020994" cy="2120324"/>
            </a:xfrm>
          </p:grpSpPr>
          <p:sp>
            <p:nvSpPr>
              <p:cNvPr id="224" name="Freeform 223"/>
              <p:cNvSpPr/>
              <p:nvPr/>
            </p:nvSpPr>
            <p:spPr>
              <a:xfrm>
                <a:off x="6932855" y="1012140"/>
                <a:ext cx="778246" cy="1335200"/>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134781"/>
                  <a:gd name="connsiteY0" fmla="*/ 8634 h 1420285"/>
                  <a:gd name="connsiteX1" fmla="*/ 1550711 w 5134781"/>
                  <a:gd name="connsiteY1" fmla="*/ 0 h 1420285"/>
                  <a:gd name="connsiteX2" fmla="*/ 1543567 w 5134781"/>
                  <a:gd name="connsiteY2" fmla="*/ 1420285 h 1420285"/>
                  <a:gd name="connsiteX3" fmla="*/ 4741126 w 5134781"/>
                  <a:gd name="connsiteY3" fmla="*/ 1419397 h 1420285"/>
                  <a:gd name="connsiteX4" fmla="*/ 5134781 w 5134781"/>
                  <a:gd name="connsiteY4" fmla="*/ 1016331 h 1420285"/>
                  <a:gd name="connsiteX0" fmla="*/ 0 w 5134781"/>
                  <a:gd name="connsiteY0" fmla="*/ 8634 h 1420285"/>
                  <a:gd name="connsiteX1" fmla="*/ 1550711 w 5134781"/>
                  <a:gd name="connsiteY1" fmla="*/ 0 h 1420285"/>
                  <a:gd name="connsiteX2" fmla="*/ 1543567 w 5134781"/>
                  <a:gd name="connsiteY2" fmla="*/ 1420285 h 1420285"/>
                  <a:gd name="connsiteX3" fmla="*/ 4890577 w 5134781"/>
                  <a:gd name="connsiteY3" fmla="*/ 1407360 h 1420285"/>
                  <a:gd name="connsiteX4" fmla="*/ 5134781 w 5134781"/>
                  <a:gd name="connsiteY4" fmla="*/ 1016331 h 1420285"/>
                  <a:gd name="connsiteX0" fmla="*/ 0 w 5203758"/>
                  <a:gd name="connsiteY0" fmla="*/ 8634 h 1420285"/>
                  <a:gd name="connsiteX1" fmla="*/ 1619688 w 5203758"/>
                  <a:gd name="connsiteY1" fmla="*/ 0 h 1420285"/>
                  <a:gd name="connsiteX2" fmla="*/ 1612544 w 5203758"/>
                  <a:gd name="connsiteY2" fmla="*/ 1420285 h 1420285"/>
                  <a:gd name="connsiteX3" fmla="*/ 4959554 w 5203758"/>
                  <a:gd name="connsiteY3" fmla="*/ 1407360 h 1420285"/>
                  <a:gd name="connsiteX4" fmla="*/ 5203758 w 5203758"/>
                  <a:gd name="connsiteY4" fmla="*/ 1016331 h 1420285"/>
                  <a:gd name="connsiteX0" fmla="*/ 0 w 5203758"/>
                  <a:gd name="connsiteY0" fmla="*/ 8634 h 1409879"/>
                  <a:gd name="connsiteX1" fmla="*/ 1619688 w 5203758"/>
                  <a:gd name="connsiteY1" fmla="*/ 0 h 1409879"/>
                  <a:gd name="connsiteX2" fmla="*/ 1607575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8634 h 1409879"/>
                  <a:gd name="connsiteX1" fmla="*/ 1619688 w 5203758"/>
                  <a:gd name="connsiteY1" fmla="*/ 0 h 1409879"/>
                  <a:gd name="connsiteX2" fmla="*/ 1587696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3430 h 1404675"/>
                  <a:gd name="connsiteX1" fmla="*/ 1599809 w 5203758"/>
                  <a:gd name="connsiteY1" fmla="*/ 0 h 1404675"/>
                  <a:gd name="connsiteX2" fmla="*/ 1587696 w 5203758"/>
                  <a:gd name="connsiteY2" fmla="*/ 1404675 h 1404675"/>
                  <a:gd name="connsiteX3" fmla="*/ 4959554 w 5203758"/>
                  <a:gd name="connsiteY3" fmla="*/ 1402156 h 1404675"/>
                  <a:gd name="connsiteX4" fmla="*/ 5203758 w 5203758"/>
                  <a:gd name="connsiteY4" fmla="*/ 1011127 h 1404675"/>
                  <a:gd name="connsiteX0" fmla="*/ 0 w 5238246"/>
                  <a:gd name="connsiteY0" fmla="*/ 3430 h 1404675"/>
                  <a:gd name="connsiteX1" fmla="*/ 1599809 w 5238246"/>
                  <a:gd name="connsiteY1" fmla="*/ 0 h 1404675"/>
                  <a:gd name="connsiteX2" fmla="*/ 1587696 w 5238246"/>
                  <a:gd name="connsiteY2" fmla="*/ 1404675 h 1404675"/>
                  <a:gd name="connsiteX3" fmla="*/ 4959554 w 5238246"/>
                  <a:gd name="connsiteY3" fmla="*/ 1402156 h 1404675"/>
                  <a:gd name="connsiteX4" fmla="*/ 5238246 w 5238246"/>
                  <a:gd name="connsiteY4" fmla="*/ 1023163 h 1404675"/>
                  <a:gd name="connsiteX0" fmla="*/ 0 w 5238246"/>
                  <a:gd name="connsiteY0" fmla="*/ 3430 h 1404675"/>
                  <a:gd name="connsiteX1" fmla="*/ 1599809 w 5238246"/>
                  <a:gd name="connsiteY1" fmla="*/ 0 h 1404675"/>
                  <a:gd name="connsiteX2" fmla="*/ 1587696 w 5238246"/>
                  <a:gd name="connsiteY2" fmla="*/ 1404675 h 1404675"/>
                  <a:gd name="connsiteX3" fmla="*/ 4827121 w 5238246"/>
                  <a:gd name="connsiteY3" fmla="*/ 1402157 h 1404675"/>
                  <a:gd name="connsiteX4" fmla="*/ 5238246 w 5238246"/>
                  <a:gd name="connsiteY4" fmla="*/ 1023163 h 1404675"/>
                  <a:gd name="connsiteX0" fmla="*/ 0 w 5116849"/>
                  <a:gd name="connsiteY0" fmla="*/ 3430 h 1404675"/>
                  <a:gd name="connsiteX1" fmla="*/ 1599809 w 5116849"/>
                  <a:gd name="connsiteY1" fmla="*/ 0 h 1404675"/>
                  <a:gd name="connsiteX2" fmla="*/ 1587696 w 5116849"/>
                  <a:gd name="connsiteY2" fmla="*/ 1404675 h 1404675"/>
                  <a:gd name="connsiteX3" fmla="*/ 4827121 w 5116849"/>
                  <a:gd name="connsiteY3" fmla="*/ 1402157 h 1404675"/>
                  <a:gd name="connsiteX4" fmla="*/ 5116849 w 5116849"/>
                  <a:gd name="connsiteY4" fmla="*/ 1012274 h 1404675"/>
                  <a:gd name="connsiteX0" fmla="*/ 0 w 5116849"/>
                  <a:gd name="connsiteY0" fmla="*/ 3430 h 1402157"/>
                  <a:gd name="connsiteX1" fmla="*/ 1599809 w 5116849"/>
                  <a:gd name="connsiteY1" fmla="*/ 0 h 1402157"/>
                  <a:gd name="connsiteX2" fmla="*/ 1620805 w 5116849"/>
                  <a:gd name="connsiteY2" fmla="*/ 1393787 h 1402157"/>
                  <a:gd name="connsiteX3" fmla="*/ 4827121 w 5116849"/>
                  <a:gd name="connsiteY3" fmla="*/ 1402157 h 1402157"/>
                  <a:gd name="connsiteX4" fmla="*/ 5116849 w 5116849"/>
                  <a:gd name="connsiteY4" fmla="*/ 1012274 h 1402157"/>
                  <a:gd name="connsiteX0" fmla="*/ 0 w 5912901"/>
                  <a:gd name="connsiteY0" fmla="*/ 3430 h 1670971"/>
                  <a:gd name="connsiteX1" fmla="*/ 1599809 w 5912901"/>
                  <a:gd name="connsiteY1" fmla="*/ 0 h 1670971"/>
                  <a:gd name="connsiteX2" fmla="*/ 1620805 w 5912901"/>
                  <a:gd name="connsiteY2" fmla="*/ 1393787 h 1670971"/>
                  <a:gd name="connsiteX3" fmla="*/ 4827121 w 5912901"/>
                  <a:gd name="connsiteY3" fmla="*/ 1402157 h 1670971"/>
                  <a:gd name="connsiteX4" fmla="*/ 5912901 w 5912901"/>
                  <a:gd name="connsiteY4" fmla="*/ 1647594 h 1670971"/>
                  <a:gd name="connsiteX0" fmla="*/ 0 w 5912901"/>
                  <a:gd name="connsiteY0" fmla="*/ 3430 h 1647594"/>
                  <a:gd name="connsiteX1" fmla="*/ 1599809 w 5912901"/>
                  <a:gd name="connsiteY1" fmla="*/ 0 h 1647594"/>
                  <a:gd name="connsiteX2" fmla="*/ 1620805 w 5912901"/>
                  <a:gd name="connsiteY2" fmla="*/ 1393787 h 1647594"/>
                  <a:gd name="connsiteX3" fmla="*/ 4827121 w 5912901"/>
                  <a:gd name="connsiteY3" fmla="*/ 1402157 h 1647594"/>
                  <a:gd name="connsiteX4" fmla="*/ 5912901 w 5912901"/>
                  <a:gd name="connsiteY4" fmla="*/ 1647594 h 1647594"/>
                  <a:gd name="connsiteX0" fmla="*/ 0 w 5912901"/>
                  <a:gd name="connsiteY0" fmla="*/ 3430 h 1649226"/>
                  <a:gd name="connsiteX1" fmla="*/ 1599809 w 5912901"/>
                  <a:gd name="connsiteY1" fmla="*/ 0 h 1649226"/>
                  <a:gd name="connsiteX2" fmla="*/ 1620805 w 5912901"/>
                  <a:gd name="connsiteY2" fmla="*/ 1393787 h 1649226"/>
                  <a:gd name="connsiteX3" fmla="*/ 4284366 w 5912901"/>
                  <a:gd name="connsiteY3" fmla="*/ 1649226 h 1649226"/>
                  <a:gd name="connsiteX4" fmla="*/ 5912901 w 5912901"/>
                  <a:gd name="connsiteY4" fmla="*/ 1647594 h 1649226"/>
                  <a:gd name="connsiteX0" fmla="*/ 0 w 5912901"/>
                  <a:gd name="connsiteY0" fmla="*/ 3430 h 1649226"/>
                  <a:gd name="connsiteX1" fmla="*/ 1599809 w 5912901"/>
                  <a:gd name="connsiteY1" fmla="*/ 0 h 1649226"/>
                  <a:gd name="connsiteX2" fmla="*/ 1620805 w 5912901"/>
                  <a:gd name="connsiteY2" fmla="*/ 1393787 h 1649226"/>
                  <a:gd name="connsiteX3" fmla="*/ 4284366 w 5912901"/>
                  <a:gd name="connsiteY3" fmla="*/ 1649226 h 1649226"/>
                  <a:gd name="connsiteX4" fmla="*/ 5912901 w 5912901"/>
                  <a:gd name="connsiteY4" fmla="*/ 1647594 h 1649226"/>
                  <a:gd name="connsiteX0" fmla="*/ 0 w 5912901"/>
                  <a:gd name="connsiteY0" fmla="*/ 3430 h 1649226"/>
                  <a:gd name="connsiteX1" fmla="*/ 1599809 w 5912901"/>
                  <a:gd name="connsiteY1" fmla="*/ 0 h 1649226"/>
                  <a:gd name="connsiteX2" fmla="*/ 1620805 w 5912901"/>
                  <a:gd name="connsiteY2" fmla="*/ 1393787 h 1649226"/>
                  <a:gd name="connsiteX3" fmla="*/ 3230614 w 5912901"/>
                  <a:gd name="connsiteY3" fmla="*/ 1396274 h 1649226"/>
                  <a:gd name="connsiteX4" fmla="*/ 4284366 w 5912901"/>
                  <a:gd name="connsiteY4" fmla="*/ 1649226 h 1649226"/>
                  <a:gd name="connsiteX5" fmla="*/ 5912901 w 5912901"/>
                  <a:gd name="connsiteY5" fmla="*/ 1647594 h 1649226"/>
                  <a:gd name="connsiteX0" fmla="*/ 0 w 5912901"/>
                  <a:gd name="connsiteY0" fmla="*/ 3430 h 1649226"/>
                  <a:gd name="connsiteX1" fmla="*/ 1599809 w 5912901"/>
                  <a:gd name="connsiteY1" fmla="*/ 0 h 1649226"/>
                  <a:gd name="connsiteX2" fmla="*/ 1620805 w 5912901"/>
                  <a:gd name="connsiteY2" fmla="*/ 1393787 h 1649226"/>
                  <a:gd name="connsiteX3" fmla="*/ 3230614 w 5912901"/>
                  <a:gd name="connsiteY3" fmla="*/ 1396274 h 1649226"/>
                  <a:gd name="connsiteX4" fmla="*/ 4284366 w 5912901"/>
                  <a:gd name="connsiteY4" fmla="*/ 1649226 h 1649226"/>
                  <a:gd name="connsiteX5" fmla="*/ 5912901 w 5912901"/>
                  <a:gd name="connsiteY5" fmla="*/ 1647594 h 1649226"/>
                  <a:gd name="connsiteX0" fmla="*/ 0 w 5912901"/>
                  <a:gd name="connsiteY0" fmla="*/ 3430 h 1649226"/>
                  <a:gd name="connsiteX1" fmla="*/ 1599809 w 5912901"/>
                  <a:gd name="connsiteY1" fmla="*/ 0 h 1649226"/>
                  <a:gd name="connsiteX2" fmla="*/ 1620805 w 5912901"/>
                  <a:gd name="connsiteY2" fmla="*/ 1393787 h 1649226"/>
                  <a:gd name="connsiteX3" fmla="*/ 3230614 w 5912901"/>
                  <a:gd name="connsiteY3" fmla="*/ 1396274 h 1649226"/>
                  <a:gd name="connsiteX4" fmla="*/ 4284366 w 5912901"/>
                  <a:gd name="connsiteY4" fmla="*/ 1649226 h 1649226"/>
                  <a:gd name="connsiteX5" fmla="*/ 5912901 w 5912901"/>
                  <a:gd name="connsiteY5" fmla="*/ 1647594 h 1649226"/>
                  <a:gd name="connsiteX0" fmla="*/ 0 w 5912901"/>
                  <a:gd name="connsiteY0" fmla="*/ 6079 h 1651875"/>
                  <a:gd name="connsiteX1" fmla="*/ 1599809 w 5912901"/>
                  <a:gd name="connsiteY1" fmla="*/ 2649 h 1651875"/>
                  <a:gd name="connsiteX2" fmla="*/ 1620413 w 5912901"/>
                  <a:gd name="connsiteY2" fmla="*/ 158404 h 1651875"/>
                  <a:gd name="connsiteX3" fmla="*/ 1620805 w 5912901"/>
                  <a:gd name="connsiteY3" fmla="*/ 1396436 h 1651875"/>
                  <a:gd name="connsiteX4" fmla="*/ 3230614 w 5912901"/>
                  <a:gd name="connsiteY4" fmla="*/ 1398923 h 1651875"/>
                  <a:gd name="connsiteX5" fmla="*/ 4284366 w 5912901"/>
                  <a:gd name="connsiteY5" fmla="*/ 1651875 h 1651875"/>
                  <a:gd name="connsiteX6" fmla="*/ 5912901 w 5912901"/>
                  <a:gd name="connsiteY6" fmla="*/ 1650243 h 1651875"/>
                  <a:gd name="connsiteX0" fmla="*/ 0 w 5912901"/>
                  <a:gd name="connsiteY0" fmla="*/ 6079 h 1651875"/>
                  <a:gd name="connsiteX1" fmla="*/ 1599809 w 5912901"/>
                  <a:gd name="connsiteY1" fmla="*/ 2649 h 1651875"/>
                  <a:gd name="connsiteX2" fmla="*/ 1620413 w 5912901"/>
                  <a:gd name="connsiteY2" fmla="*/ 158404 h 1651875"/>
                  <a:gd name="connsiteX3" fmla="*/ 1638511 w 5912901"/>
                  <a:gd name="connsiteY3" fmla="*/ 673132 h 1651875"/>
                  <a:gd name="connsiteX4" fmla="*/ 1620805 w 5912901"/>
                  <a:gd name="connsiteY4" fmla="*/ 1396436 h 1651875"/>
                  <a:gd name="connsiteX5" fmla="*/ 3230614 w 5912901"/>
                  <a:gd name="connsiteY5" fmla="*/ 1398923 h 1651875"/>
                  <a:gd name="connsiteX6" fmla="*/ 4284366 w 5912901"/>
                  <a:gd name="connsiteY6" fmla="*/ 1651875 h 1651875"/>
                  <a:gd name="connsiteX7" fmla="*/ 5912901 w 5912901"/>
                  <a:gd name="connsiteY7" fmla="*/ 1650243 h 1651875"/>
                  <a:gd name="connsiteX0" fmla="*/ 0 w 5912901"/>
                  <a:gd name="connsiteY0" fmla="*/ 6079 h 1651875"/>
                  <a:gd name="connsiteX1" fmla="*/ 1599809 w 5912901"/>
                  <a:gd name="connsiteY1" fmla="*/ 2649 h 1651875"/>
                  <a:gd name="connsiteX2" fmla="*/ 1620413 w 5912901"/>
                  <a:gd name="connsiteY2" fmla="*/ 158404 h 1651875"/>
                  <a:gd name="connsiteX3" fmla="*/ 1638511 w 5912901"/>
                  <a:gd name="connsiteY3" fmla="*/ 673132 h 1651875"/>
                  <a:gd name="connsiteX4" fmla="*/ 1620805 w 5912901"/>
                  <a:gd name="connsiteY4" fmla="*/ 1396436 h 1651875"/>
                  <a:gd name="connsiteX5" fmla="*/ 3230614 w 5912901"/>
                  <a:gd name="connsiteY5" fmla="*/ 1398923 h 1651875"/>
                  <a:gd name="connsiteX6" fmla="*/ 4284366 w 5912901"/>
                  <a:gd name="connsiteY6" fmla="*/ 1651875 h 1651875"/>
                  <a:gd name="connsiteX7" fmla="*/ 5912901 w 5912901"/>
                  <a:gd name="connsiteY7" fmla="*/ 1650243 h 1651875"/>
                  <a:gd name="connsiteX0" fmla="*/ 0 w 5912901"/>
                  <a:gd name="connsiteY0" fmla="*/ 6079 h 1651875"/>
                  <a:gd name="connsiteX1" fmla="*/ 1599809 w 5912901"/>
                  <a:gd name="connsiteY1" fmla="*/ 2649 h 1651875"/>
                  <a:gd name="connsiteX2" fmla="*/ 1620413 w 5912901"/>
                  <a:gd name="connsiteY2" fmla="*/ 158404 h 1651875"/>
                  <a:gd name="connsiteX3" fmla="*/ 1638511 w 5912901"/>
                  <a:gd name="connsiteY3" fmla="*/ 673132 h 1651875"/>
                  <a:gd name="connsiteX4" fmla="*/ 1620805 w 5912901"/>
                  <a:gd name="connsiteY4" fmla="*/ 1396436 h 1651875"/>
                  <a:gd name="connsiteX5" fmla="*/ 3230614 w 5912901"/>
                  <a:gd name="connsiteY5" fmla="*/ 1398923 h 1651875"/>
                  <a:gd name="connsiteX6" fmla="*/ 4284366 w 5912901"/>
                  <a:gd name="connsiteY6" fmla="*/ 1651875 h 1651875"/>
                  <a:gd name="connsiteX7" fmla="*/ 5912901 w 5912901"/>
                  <a:gd name="connsiteY7" fmla="*/ 1650243 h 1651875"/>
                  <a:gd name="connsiteX0" fmla="*/ 0 w 5912901"/>
                  <a:gd name="connsiteY0" fmla="*/ 3430 h 1649226"/>
                  <a:gd name="connsiteX1" fmla="*/ 1599809 w 5912901"/>
                  <a:gd name="connsiteY1" fmla="*/ 0 h 1649226"/>
                  <a:gd name="connsiteX2" fmla="*/ 1620413 w 5912901"/>
                  <a:gd name="connsiteY2" fmla="*/ 155755 h 1649226"/>
                  <a:gd name="connsiteX3" fmla="*/ 1638511 w 5912901"/>
                  <a:gd name="connsiteY3" fmla="*/ 670483 h 1649226"/>
                  <a:gd name="connsiteX4" fmla="*/ 1620805 w 5912901"/>
                  <a:gd name="connsiteY4" fmla="*/ 1393787 h 1649226"/>
                  <a:gd name="connsiteX5" fmla="*/ 3230614 w 5912901"/>
                  <a:gd name="connsiteY5" fmla="*/ 1396274 h 1649226"/>
                  <a:gd name="connsiteX6" fmla="*/ 4284366 w 5912901"/>
                  <a:gd name="connsiteY6" fmla="*/ 1649226 h 1649226"/>
                  <a:gd name="connsiteX7" fmla="*/ 5912901 w 5912901"/>
                  <a:gd name="connsiteY7" fmla="*/ 1647594 h 1649226"/>
                  <a:gd name="connsiteX0" fmla="*/ 0 w 5912901"/>
                  <a:gd name="connsiteY0" fmla="*/ 3430 h 1649226"/>
                  <a:gd name="connsiteX1" fmla="*/ 1599809 w 5912901"/>
                  <a:gd name="connsiteY1" fmla="*/ 0 h 1649226"/>
                  <a:gd name="connsiteX2" fmla="*/ 1620413 w 5912901"/>
                  <a:gd name="connsiteY2" fmla="*/ 155755 h 1649226"/>
                  <a:gd name="connsiteX3" fmla="*/ 1638511 w 5912901"/>
                  <a:gd name="connsiteY3" fmla="*/ 670483 h 1649226"/>
                  <a:gd name="connsiteX4" fmla="*/ 1620805 w 5912901"/>
                  <a:gd name="connsiteY4" fmla="*/ 1393787 h 1649226"/>
                  <a:gd name="connsiteX5" fmla="*/ 3230614 w 5912901"/>
                  <a:gd name="connsiteY5" fmla="*/ 1396274 h 1649226"/>
                  <a:gd name="connsiteX6" fmla="*/ 4284366 w 5912901"/>
                  <a:gd name="connsiteY6" fmla="*/ 1649226 h 1649226"/>
                  <a:gd name="connsiteX7" fmla="*/ 5912901 w 5912901"/>
                  <a:gd name="connsiteY7" fmla="*/ 1647594 h 164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2901" h="1649226">
                    <a:moveTo>
                      <a:pt x="0" y="3430"/>
                    </a:moveTo>
                    <a:lnTo>
                      <a:pt x="1599809" y="0"/>
                    </a:lnTo>
                    <a:cubicBezTo>
                      <a:pt x="1628649" y="33721"/>
                      <a:pt x="1616914" y="-76543"/>
                      <a:pt x="1620413" y="155755"/>
                    </a:cubicBezTo>
                    <a:cubicBezTo>
                      <a:pt x="-248681" y="392998"/>
                      <a:pt x="-225045" y="440614"/>
                      <a:pt x="1638511" y="670483"/>
                    </a:cubicBezTo>
                    <a:cubicBezTo>
                      <a:pt x="1638576" y="876822"/>
                      <a:pt x="1632866" y="1251253"/>
                      <a:pt x="1620805" y="1393787"/>
                    </a:cubicBezTo>
                    <a:lnTo>
                      <a:pt x="3230614" y="1396274"/>
                    </a:lnTo>
                    <a:lnTo>
                      <a:pt x="4284366" y="1649226"/>
                    </a:lnTo>
                    <a:lnTo>
                      <a:pt x="5912901" y="1647594"/>
                    </a:lnTo>
                  </a:path>
                </a:pathLst>
              </a:custGeom>
              <a:noFill/>
              <a:ln w="57150">
                <a:solidFill>
                  <a:srgbClr val="C00000">
                    <a:alpha val="50000"/>
                  </a:srgb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2" name="Oval 1"/>
              <p:cNvSpPr/>
              <p:nvPr/>
            </p:nvSpPr>
            <p:spPr>
              <a:xfrm>
                <a:off x="7081842" y="1637721"/>
                <a:ext cx="114300" cy="114300"/>
              </a:xfrm>
              <a:prstGeom prst="ellipse">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89" name="Group 188"/>
              <p:cNvGrpSpPr/>
              <p:nvPr/>
            </p:nvGrpSpPr>
            <p:grpSpPr>
              <a:xfrm>
                <a:off x="7146054" y="1693105"/>
                <a:ext cx="555485" cy="651459"/>
                <a:chOff x="5476541" y="2612284"/>
                <a:chExt cx="1834160" cy="1508006"/>
              </a:xfrm>
            </p:grpSpPr>
            <p:cxnSp>
              <p:nvCxnSpPr>
                <p:cNvPr id="407" name="Straight Connector 406"/>
                <p:cNvCxnSpPr/>
                <p:nvPr/>
              </p:nvCxnSpPr>
              <p:spPr>
                <a:xfrm flipH="1">
                  <a:off x="5476541" y="3636855"/>
                  <a:ext cx="681888"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H="1">
                  <a:off x="5595619" y="2612284"/>
                  <a:ext cx="506367"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5613080" y="3119062"/>
                  <a:ext cx="147663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6628812" y="4120290"/>
                  <a:ext cx="68188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190" name="Straight Connector 189"/>
              <p:cNvCxnSpPr/>
              <p:nvPr/>
            </p:nvCxnSpPr>
            <p:spPr>
              <a:xfrm>
                <a:off x="7145135" y="1621161"/>
                <a:ext cx="0" cy="594911"/>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a:off x="6470231" y="1912033"/>
                <a:ext cx="642504"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5791705" y="1621161"/>
                <a:ext cx="0" cy="594911"/>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6471977" y="1621161"/>
                <a:ext cx="0" cy="594911"/>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5268184" y="1021490"/>
                <a:ext cx="0" cy="518764"/>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5008896" y="1026249"/>
                <a:ext cx="0" cy="918547"/>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5008896" y="2382648"/>
                <a:ext cx="0" cy="433094"/>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5265897" y="1959068"/>
                <a:ext cx="0" cy="856673"/>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a:off x="5789901" y="1693105"/>
                <a:ext cx="651774"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a:off x="5019174" y="2813871"/>
                <a:ext cx="2131997"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5002513" y="1017287"/>
                <a:ext cx="2148297"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203" name="Group 202"/>
              <p:cNvGrpSpPr/>
              <p:nvPr/>
            </p:nvGrpSpPr>
            <p:grpSpPr>
              <a:xfrm>
                <a:off x="5351798" y="1016730"/>
                <a:ext cx="575874" cy="690538"/>
                <a:chOff x="1614812" y="1139927"/>
                <a:chExt cx="1344175" cy="1682572"/>
              </a:xfrm>
            </p:grpSpPr>
            <p:sp>
              <p:nvSpPr>
                <p:cNvPr id="396" name="Oval 395"/>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397" name="Straight Connector 396"/>
                <p:cNvCxnSpPr/>
                <p:nvPr/>
              </p:nvCxnSpPr>
              <p:spPr>
                <a:xfrm>
                  <a:off x="2638945" y="1139927"/>
                  <a:ext cx="0" cy="1571667"/>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02" name="Isosceles Triangle 401"/>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403" name="Straight Connector 402"/>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5" name="Oval 404"/>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406" name="Oval 405"/>
                <p:cNvSpPr/>
                <p:nvPr/>
              </p:nvSpPr>
              <p:spPr>
                <a:xfrm>
                  <a:off x="2606941" y="275797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204" name="Group 203"/>
              <p:cNvGrpSpPr/>
              <p:nvPr/>
            </p:nvGrpSpPr>
            <p:grpSpPr>
              <a:xfrm>
                <a:off x="6032377" y="2204470"/>
                <a:ext cx="575874" cy="609031"/>
                <a:chOff x="1614812" y="1227625"/>
                <a:chExt cx="1344175" cy="1483969"/>
              </a:xfrm>
            </p:grpSpPr>
            <p:sp>
              <p:nvSpPr>
                <p:cNvPr id="386" name="Oval 385"/>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387" name="Straight Connector 386"/>
                <p:cNvCxnSpPr/>
                <p:nvPr/>
              </p:nvCxnSpPr>
              <p:spPr>
                <a:xfrm>
                  <a:off x="2640905"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92" name="Isosceles Triangle 391"/>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393" name="Straight Connector 392"/>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95" name="Oval 394"/>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205" name="Group 204"/>
              <p:cNvGrpSpPr/>
              <p:nvPr/>
            </p:nvGrpSpPr>
            <p:grpSpPr>
              <a:xfrm>
                <a:off x="6032377" y="1016731"/>
                <a:ext cx="575874" cy="909462"/>
                <a:chOff x="1614812" y="1139927"/>
                <a:chExt cx="1344175" cy="2216018"/>
              </a:xfrm>
            </p:grpSpPr>
            <p:sp>
              <p:nvSpPr>
                <p:cNvPr id="375" name="Oval 374"/>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376" name="Straight Connector 375"/>
                <p:cNvCxnSpPr/>
                <p:nvPr/>
              </p:nvCxnSpPr>
              <p:spPr>
                <a:xfrm>
                  <a:off x="2640905" y="1139927"/>
                  <a:ext cx="0" cy="1571668"/>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81" name="Isosceles Triangle 380"/>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382" name="Straight Connector 381"/>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4" name="Oval 383"/>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385" name="Oval 384"/>
                <p:cNvSpPr/>
                <p:nvPr/>
              </p:nvSpPr>
              <p:spPr>
                <a:xfrm>
                  <a:off x="2606941" y="3291424"/>
                  <a:ext cx="64008" cy="64521"/>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206" name="Group 205"/>
              <p:cNvGrpSpPr/>
              <p:nvPr/>
            </p:nvGrpSpPr>
            <p:grpSpPr>
              <a:xfrm>
                <a:off x="6708196" y="1021490"/>
                <a:ext cx="575874" cy="1123628"/>
                <a:chOff x="1614812" y="1151524"/>
                <a:chExt cx="1344175" cy="2737875"/>
              </a:xfrm>
            </p:grpSpPr>
            <p:sp>
              <p:nvSpPr>
                <p:cNvPr id="364" name="Oval 363"/>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365" name="Straight Connector 364"/>
                <p:cNvCxnSpPr/>
                <p:nvPr/>
              </p:nvCxnSpPr>
              <p:spPr>
                <a:xfrm>
                  <a:off x="2634692" y="1151524"/>
                  <a:ext cx="0" cy="156007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70" name="Isosceles Triangle 369"/>
                <p:cNvSpPr>
                  <a:spLocks noChangeAspect="1"/>
                </p:cNvSpPr>
                <p:nvPr/>
              </p:nvSpPr>
              <p:spPr>
                <a:xfrm>
                  <a:off x="2531086" y="1830591"/>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371" name="Straight Connector 370"/>
                <p:cNvCxnSpPr/>
                <p:nvPr/>
              </p:nvCxnSpPr>
              <p:spPr>
                <a:xfrm flipH="1">
                  <a:off x="2552073" y="1830591"/>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3" name="Oval 372"/>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374" name="Oval 373"/>
                <p:cNvSpPr/>
                <p:nvPr/>
              </p:nvSpPr>
              <p:spPr>
                <a:xfrm>
                  <a:off x="2606941" y="3824878"/>
                  <a:ext cx="64008" cy="64521"/>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cxnSp>
            <p:nvCxnSpPr>
              <p:cNvPr id="207" name="Straight Connector 206"/>
              <p:cNvCxnSpPr/>
              <p:nvPr/>
            </p:nvCxnSpPr>
            <p:spPr>
              <a:xfrm flipH="1">
                <a:off x="6510529" y="1693105"/>
                <a:ext cx="602207"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08" name="Picture 2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75757" y="1555716"/>
                <a:ext cx="398594" cy="398595"/>
              </a:xfrm>
              <a:prstGeom prst="rect">
                <a:avLst/>
              </a:prstGeom>
              <a:ln w="15875">
                <a:noFill/>
              </a:ln>
            </p:spPr>
          </p:pic>
          <p:grpSp>
            <p:nvGrpSpPr>
              <p:cNvPr id="209" name="Group 208"/>
              <p:cNvGrpSpPr/>
              <p:nvPr/>
            </p:nvGrpSpPr>
            <p:grpSpPr>
              <a:xfrm>
                <a:off x="5351798" y="2204470"/>
                <a:ext cx="575874" cy="609031"/>
                <a:chOff x="1614812" y="1227625"/>
                <a:chExt cx="1344175" cy="1483969"/>
              </a:xfrm>
            </p:grpSpPr>
            <p:sp>
              <p:nvSpPr>
                <p:cNvPr id="354" name="Oval 353"/>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355" name="Straight Connector 354"/>
                <p:cNvCxnSpPr/>
                <p:nvPr/>
              </p:nvCxnSpPr>
              <p:spPr>
                <a:xfrm>
                  <a:off x="2638945"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60" name="Isosceles Triangle 359"/>
                <p:cNvSpPr>
                  <a:spLocks noChangeAspect="1"/>
                </p:cNvSpPr>
                <p:nvPr/>
              </p:nvSpPr>
              <p:spPr>
                <a:xfrm>
                  <a:off x="2542203"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361" name="Straight Connector 360"/>
                <p:cNvCxnSpPr/>
                <p:nvPr/>
              </p:nvCxnSpPr>
              <p:spPr>
                <a:xfrm flipH="1">
                  <a:off x="2563190"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3" name="Oval 362"/>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pic>
            <p:nvPicPr>
              <p:cNvPr id="210" name="Picture 2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4798531" y="1959072"/>
                <a:ext cx="414058" cy="414058"/>
              </a:xfrm>
              <a:prstGeom prst="rect">
                <a:avLst/>
              </a:prstGeom>
              <a:ln w="15875">
                <a:noFill/>
              </a:ln>
            </p:spPr>
          </p:pic>
          <p:pic>
            <p:nvPicPr>
              <p:cNvPr id="211" name="Picture 2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5666" y="2699139"/>
                <a:ext cx="411679" cy="411679"/>
              </a:xfrm>
              <a:prstGeom prst="rect">
                <a:avLst/>
              </a:prstGeom>
              <a:ln w="15875">
                <a:noFill/>
              </a:ln>
            </p:spPr>
          </p:pic>
          <p:grpSp>
            <p:nvGrpSpPr>
              <p:cNvPr id="212" name="Group 211"/>
              <p:cNvGrpSpPr/>
              <p:nvPr/>
            </p:nvGrpSpPr>
            <p:grpSpPr>
              <a:xfrm>
                <a:off x="7703172" y="1315098"/>
                <a:ext cx="775575" cy="1197640"/>
                <a:chOff x="3658064" y="1054722"/>
                <a:chExt cx="691153" cy="1497050"/>
              </a:xfrm>
            </p:grpSpPr>
            <p:grpSp>
              <p:nvGrpSpPr>
                <p:cNvPr id="243" name="Group 242"/>
                <p:cNvGrpSpPr/>
                <p:nvPr/>
              </p:nvGrpSpPr>
              <p:grpSpPr>
                <a:xfrm>
                  <a:off x="3755222" y="1055755"/>
                  <a:ext cx="587313" cy="416440"/>
                  <a:chOff x="6703338" y="2225949"/>
                  <a:chExt cx="1087618" cy="771185"/>
                </a:xfrm>
              </p:grpSpPr>
              <p:grpSp>
                <p:nvGrpSpPr>
                  <p:cNvPr id="341" name="Group 340"/>
                  <p:cNvGrpSpPr/>
                  <p:nvPr/>
                </p:nvGrpSpPr>
                <p:grpSpPr>
                  <a:xfrm>
                    <a:off x="6703338" y="2225949"/>
                    <a:ext cx="167926" cy="385590"/>
                    <a:chOff x="6703338" y="2233092"/>
                    <a:chExt cx="167926" cy="385590"/>
                  </a:xfrm>
                </p:grpSpPr>
                <p:cxnSp>
                  <p:nvCxnSpPr>
                    <p:cNvPr id="352" name="Straight Connector 351"/>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703338"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342" name="Group 341"/>
                  <p:cNvGrpSpPr/>
                  <p:nvPr/>
                </p:nvGrpSpPr>
                <p:grpSpPr>
                  <a:xfrm flipV="1">
                    <a:off x="6860363" y="2611544"/>
                    <a:ext cx="480558" cy="385590"/>
                    <a:chOff x="6397654" y="2233092"/>
                    <a:chExt cx="480558" cy="385590"/>
                  </a:xfrm>
                </p:grpSpPr>
                <p:cxnSp>
                  <p:nvCxnSpPr>
                    <p:cNvPr id="348" name="Straight Connector 347"/>
                    <p:cNvCxnSpPr/>
                    <p:nvPr/>
                  </p:nvCxnSpPr>
                  <p:spPr>
                    <a:xfrm flipV="1">
                      <a:off x="6726395" y="2233092"/>
                      <a:ext cx="0" cy="3840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6397654"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6411277" y="2233092"/>
                      <a:ext cx="0" cy="3840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6710286"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43" name="Straight Connector 342"/>
                  <p:cNvCxnSpPr/>
                  <p:nvPr/>
                </p:nvCxnSpPr>
                <p:spPr>
                  <a:xfrm flipV="1">
                    <a:off x="7626250"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7305105" y="2225949"/>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V="1">
                    <a:off x="7319391"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7623030" y="2611539"/>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7782100" y="2613084"/>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3658064" y="1054722"/>
                  <a:ext cx="683244" cy="1497050"/>
                  <a:chOff x="6216165" y="1228587"/>
                  <a:chExt cx="1265266" cy="2772314"/>
                </a:xfrm>
              </p:grpSpPr>
              <p:grpSp>
                <p:nvGrpSpPr>
                  <p:cNvPr id="312" name="Group 311"/>
                  <p:cNvGrpSpPr/>
                  <p:nvPr/>
                </p:nvGrpSpPr>
                <p:grpSpPr>
                  <a:xfrm>
                    <a:off x="6216165" y="2225949"/>
                    <a:ext cx="649806" cy="1774952"/>
                    <a:chOff x="6216165" y="2233092"/>
                    <a:chExt cx="649806" cy="1774952"/>
                  </a:xfrm>
                </p:grpSpPr>
                <p:cxnSp>
                  <p:nvCxnSpPr>
                    <p:cNvPr id="334" name="Straight Connector 333"/>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V="1">
                      <a:off x="6404991"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6698045"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567573" y="3620403"/>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6216165" y="4008044"/>
                      <a:ext cx="335432"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313" name="Group 312"/>
                  <p:cNvGrpSpPr/>
                  <p:nvPr/>
                </p:nvGrpSpPr>
                <p:grpSpPr>
                  <a:xfrm flipV="1">
                    <a:off x="6857220" y="2611544"/>
                    <a:ext cx="471460" cy="385590"/>
                    <a:chOff x="6394511" y="2233092"/>
                    <a:chExt cx="471460" cy="385590"/>
                  </a:xfrm>
                </p:grpSpPr>
                <p:cxnSp>
                  <p:nvCxnSpPr>
                    <p:cNvPr id="320" name="Straight Connector 319"/>
                    <p:cNvCxnSpPr/>
                    <p:nvPr/>
                  </p:nvCxnSpPr>
                  <p:spPr>
                    <a:xfrm flipV="1">
                      <a:off x="6726395" y="2233092"/>
                      <a:ext cx="0" cy="3840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6394511"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6423171" y="2233092"/>
                      <a:ext cx="0" cy="3840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6698045"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14" name="Straight Connector 313"/>
                  <p:cNvCxnSpPr/>
                  <p:nvPr/>
                </p:nvCxnSpPr>
                <p:spPr>
                  <a:xfrm flipV="1">
                    <a:off x="7317348" y="2225501"/>
                    <a:ext cx="164083" cy="4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V="1">
                    <a:off x="7319391" y="2225949"/>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V="1">
                    <a:off x="6245920" y="2611544"/>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V="1">
                    <a:off x="6243384" y="1228587"/>
                    <a:ext cx="164082" cy="45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45" name="Group 244"/>
                <p:cNvGrpSpPr/>
                <p:nvPr/>
              </p:nvGrpSpPr>
              <p:grpSpPr>
                <a:xfrm>
                  <a:off x="3840038" y="2134168"/>
                  <a:ext cx="509179" cy="416440"/>
                  <a:chOff x="6245920" y="2225949"/>
                  <a:chExt cx="942925" cy="771185"/>
                </a:xfrm>
              </p:grpSpPr>
              <p:grpSp>
                <p:nvGrpSpPr>
                  <p:cNvPr id="246" name="Group 245"/>
                  <p:cNvGrpSpPr/>
                  <p:nvPr/>
                </p:nvGrpSpPr>
                <p:grpSpPr>
                  <a:xfrm>
                    <a:off x="6390705" y="2225949"/>
                    <a:ext cx="480559" cy="385590"/>
                    <a:chOff x="6390705" y="2233092"/>
                    <a:chExt cx="480559" cy="385590"/>
                  </a:xfrm>
                </p:grpSpPr>
                <p:cxnSp>
                  <p:nvCxnSpPr>
                    <p:cNvPr id="257" name="Straight Connector 256"/>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V="1">
                      <a:off x="6404991"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6703338" y="2618682"/>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flipV="1">
                    <a:off x="6853414" y="2607792"/>
                    <a:ext cx="335431" cy="389342"/>
                    <a:chOff x="6390705" y="2233092"/>
                    <a:chExt cx="335431" cy="389342"/>
                  </a:xfrm>
                </p:grpSpPr>
                <p:cxnSp>
                  <p:nvCxnSpPr>
                    <p:cNvPr id="249" name="Straight Connector 248"/>
                    <p:cNvCxnSpPr/>
                    <p:nvPr/>
                  </p:nvCxnSpPr>
                  <p:spPr>
                    <a:xfrm flipV="1">
                      <a:off x="6711850" y="2233092"/>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6390705" y="2233092"/>
                      <a:ext cx="33543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6404991" y="2238384"/>
                      <a:ext cx="0" cy="384050"/>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248" name="Straight Connector 247"/>
                  <p:cNvCxnSpPr/>
                  <p:nvPr/>
                </p:nvCxnSpPr>
                <p:spPr>
                  <a:xfrm flipV="1">
                    <a:off x="6245920" y="2611544"/>
                    <a:ext cx="1679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cxnSp>
            <p:nvCxnSpPr>
              <p:cNvPr id="213" name="Straight Connector 212"/>
              <p:cNvCxnSpPr/>
              <p:nvPr/>
            </p:nvCxnSpPr>
            <p:spPr>
              <a:xfrm flipH="1" flipV="1">
                <a:off x="7350277" y="2131168"/>
                <a:ext cx="149318" cy="215682"/>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7332126" y="1481834"/>
                <a:ext cx="149318" cy="215682"/>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215" name="Group 214"/>
              <p:cNvGrpSpPr/>
              <p:nvPr/>
            </p:nvGrpSpPr>
            <p:grpSpPr>
              <a:xfrm>
                <a:off x="6708196" y="2204470"/>
                <a:ext cx="575874" cy="609031"/>
                <a:chOff x="1614812" y="1227625"/>
                <a:chExt cx="1344175" cy="1483969"/>
              </a:xfrm>
            </p:grpSpPr>
            <p:sp>
              <p:nvSpPr>
                <p:cNvPr id="233" name="Oval 232"/>
                <p:cNvSpPr/>
                <p:nvPr/>
              </p:nvSpPr>
              <p:spPr>
                <a:xfrm>
                  <a:off x="1806837" y="1356666"/>
                  <a:ext cx="1152150" cy="1161367"/>
                </a:xfrm>
                <a:prstGeom prst="ellips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234" name="Straight Connector 233"/>
                <p:cNvCxnSpPr/>
                <p:nvPr/>
              </p:nvCxnSpPr>
              <p:spPr>
                <a:xfrm>
                  <a:off x="2634692" y="1227625"/>
                  <a:ext cx="0" cy="14839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2190887" y="1711527"/>
                  <a:ext cx="0" cy="457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a:off x="1689502" y="2156028"/>
                  <a:ext cx="384049"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H="1">
                  <a:off x="2190887" y="1421187"/>
                  <a:ext cx="448060" cy="3871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2190887" y="2066391"/>
                  <a:ext cx="448058" cy="387122"/>
                </a:xfrm>
                <a:prstGeom prst="line">
                  <a:avLst/>
                </a:prstGeom>
                <a:ln w="15875">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39" name="Isosceles Triangle 238"/>
                <p:cNvSpPr>
                  <a:spLocks noChangeAspect="1"/>
                </p:cNvSpPr>
                <p:nvPr/>
              </p:nvSpPr>
              <p:spPr>
                <a:xfrm>
                  <a:off x="2531086" y="1830590"/>
                  <a:ext cx="204826" cy="206466"/>
                </a:xfrm>
                <a:prstGeom prst="triangle">
                  <a:avLst/>
                </a:prstGeom>
                <a:solidFill>
                  <a:schemeClr val="tx1">
                    <a:lumMod val="75000"/>
                    <a:lumOff val="25000"/>
                  </a:schemeClr>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240" name="Straight Connector 239"/>
                <p:cNvCxnSpPr/>
                <p:nvPr/>
              </p:nvCxnSpPr>
              <p:spPr>
                <a:xfrm flipH="1">
                  <a:off x="2552073" y="1830590"/>
                  <a:ext cx="1828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2062870" y="1711528"/>
                  <a:ext cx="0" cy="4516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2" name="Oval 241"/>
                <p:cNvSpPr/>
                <p:nvPr/>
              </p:nvSpPr>
              <p:spPr>
                <a:xfrm>
                  <a:off x="1614812" y="2126149"/>
                  <a:ext cx="64008" cy="64520"/>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sp>
            <p:nvSpPr>
              <p:cNvPr id="217" name="TextBox 216"/>
              <p:cNvSpPr txBox="1"/>
              <p:nvPr/>
            </p:nvSpPr>
            <p:spPr>
              <a:xfrm>
                <a:off x="8097401" y="998473"/>
                <a:ext cx="300339" cy="270843"/>
              </a:xfrm>
              <a:prstGeom prst="rect">
                <a:avLst/>
              </a:prstGeom>
              <a:noFill/>
              <a:ln w="15875">
                <a:noFill/>
              </a:ln>
            </p:spPr>
            <p:txBody>
              <a:bodyPr wrap="none" rtlCol="0">
                <a:spAutoFit/>
              </a:bodyPr>
              <a:lstStyle/>
              <a:p>
                <a:r>
                  <a:rPr lang="en-US" sz="1600" dirty="0"/>
                  <a:t>V</a:t>
                </a:r>
                <a:r>
                  <a:rPr lang="en-US" sz="1600" baseline="-25000" dirty="0"/>
                  <a:t>B</a:t>
                </a:r>
              </a:p>
            </p:txBody>
          </p:sp>
          <p:sp>
            <p:nvSpPr>
              <p:cNvPr id="218" name="TextBox 217"/>
              <p:cNvSpPr txBox="1"/>
              <p:nvPr/>
            </p:nvSpPr>
            <p:spPr>
              <a:xfrm>
                <a:off x="4671153" y="1661247"/>
                <a:ext cx="300339" cy="270843"/>
              </a:xfrm>
              <a:prstGeom prst="rect">
                <a:avLst/>
              </a:prstGeom>
              <a:noFill/>
              <a:ln w="15875">
                <a:noFill/>
              </a:ln>
            </p:spPr>
            <p:txBody>
              <a:bodyPr wrap="none" rtlCol="0">
                <a:spAutoFit/>
              </a:bodyPr>
              <a:lstStyle/>
              <a:p>
                <a:r>
                  <a:rPr lang="en-US" sz="1600" dirty="0"/>
                  <a:t>V</a:t>
                </a:r>
                <a:r>
                  <a:rPr lang="en-US" sz="1600" baseline="-25000" dirty="0"/>
                  <a:t>B</a:t>
                </a:r>
              </a:p>
            </p:txBody>
          </p:sp>
          <p:sp>
            <p:nvSpPr>
              <p:cNvPr id="219" name="Oval 218"/>
              <p:cNvSpPr>
                <a:spLocks noChangeAspect="1"/>
              </p:cNvSpPr>
              <p:nvPr/>
            </p:nvSpPr>
            <p:spPr>
              <a:xfrm>
                <a:off x="7714056" y="2318704"/>
                <a:ext cx="54845" cy="5295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220" name="Oval 219"/>
              <p:cNvSpPr>
                <a:spLocks noChangeAspect="1"/>
              </p:cNvSpPr>
              <p:nvPr/>
            </p:nvSpPr>
            <p:spPr>
              <a:xfrm>
                <a:off x="7591546" y="1884193"/>
                <a:ext cx="54845" cy="5295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221" name="Oval 220"/>
              <p:cNvSpPr>
                <a:spLocks noChangeAspect="1"/>
              </p:cNvSpPr>
              <p:nvPr/>
            </p:nvSpPr>
            <p:spPr>
              <a:xfrm>
                <a:off x="7454053" y="1455852"/>
                <a:ext cx="54845" cy="5295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222" name="Oval 221"/>
              <p:cNvSpPr>
                <a:spLocks noChangeAspect="1"/>
              </p:cNvSpPr>
              <p:nvPr/>
            </p:nvSpPr>
            <p:spPr>
              <a:xfrm>
                <a:off x="4984482" y="990494"/>
                <a:ext cx="54845" cy="5295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223" name="Oval 222"/>
              <p:cNvSpPr>
                <a:spLocks noChangeAspect="1"/>
              </p:cNvSpPr>
              <p:nvPr/>
            </p:nvSpPr>
            <p:spPr>
              <a:xfrm>
                <a:off x="4984482" y="2788468"/>
                <a:ext cx="54845" cy="52959"/>
              </a:xfrm>
              <a:prstGeom prst="ellipse">
                <a:avLst/>
              </a:prstGeom>
              <a:solidFill>
                <a:schemeClr val="bg1"/>
              </a:solidFill>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225" name="Freeform 224"/>
              <p:cNvSpPr/>
              <p:nvPr/>
            </p:nvSpPr>
            <p:spPr>
              <a:xfrm>
                <a:off x="8064444" y="1279684"/>
                <a:ext cx="0" cy="1272845"/>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0 h 2836166"/>
                  <a:gd name="connsiteX1" fmla="*/ 15422 w 5008838"/>
                  <a:gd name="connsiteY1" fmla="*/ 2836166 h 2836166"/>
                  <a:gd name="connsiteX2" fmla="*/ 1532550 w 5008838"/>
                  <a:gd name="connsiteY2" fmla="*/ 1389618 h 2836166"/>
                  <a:gd name="connsiteX3" fmla="*/ 4741126 w 5008838"/>
                  <a:gd name="connsiteY3" fmla="*/ 1410763 h 2836166"/>
                  <a:gd name="connsiteX4" fmla="*/ 5008802 w 5008838"/>
                  <a:gd name="connsiteY4" fmla="*/ 1077876 h 2836166"/>
                  <a:gd name="connsiteX0" fmla="*/ 0 w 5008838"/>
                  <a:gd name="connsiteY0" fmla="*/ 0 h 2863206"/>
                  <a:gd name="connsiteX1" fmla="*/ 15422 w 5008838"/>
                  <a:gd name="connsiteY1" fmla="*/ 2836166 h 2863206"/>
                  <a:gd name="connsiteX2" fmla="*/ 4741126 w 5008838"/>
                  <a:gd name="connsiteY2" fmla="*/ 1410763 h 2863206"/>
                  <a:gd name="connsiteX3" fmla="*/ 5008802 w 5008838"/>
                  <a:gd name="connsiteY3" fmla="*/ 1077876 h 2863206"/>
                  <a:gd name="connsiteX0" fmla="*/ 0 w 5008802"/>
                  <a:gd name="connsiteY0" fmla="*/ 0 h 2850414"/>
                  <a:gd name="connsiteX1" fmla="*/ 15422 w 5008802"/>
                  <a:gd name="connsiteY1" fmla="*/ 2836166 h 2850414"/>
                  <a:gd name="connsiteX2" fmla="*/ 5008802 w 5008802"/>
                  <a:gd name="connsiteY2" fmla="*/ 1077876 h 2850414"/>
                  <a:gd name="connsiteX0" fmla="*/ 0 w 15422"/>
                  <a:gd name="connsiteY0" fmla="*/ 0 h 2836166"/>
                  <a:gd name="connsiteX1" fmla="*/ 15422 w 15422"/>
                  <a:gd name="connsiteY1" fmla="*/ 2836166 h 2836166"/>
                  <a:gd name="connsiteX0" fmla="*/ 0 w 4405"/>
                  <a:gd name="connsiteY0" fmla="*/ 0 h 2880234"/>
                  <a:gd name="connsiteX1" fmla="*/ 4405 w 4405"/>
                  <a:gd name="connsiteY1" fmla="*/ 2880234 h 2880234"/>
                </a:gdLst>
                <a:ahLst/>
                <a:cxnLst>
                  <a:cxn ang="0">
                    <a:pos x="connsiteX0" y="connsiteY0"/>
                  </a:cxn>
                  <a:cxn ang="0">
                    <a:pos x="connsiteX1" y="connsiteY1"/>
                  </a:cxn>
                </a:cxnLst>
                <a:rect l="l" t="t" r="r" b="b"/>
                <a:pathLst>
                  <a:path w="4405" h="2880234">
                    <a:moveTo>
                      <a:pt x="0" y="0"/>
                    </a:moveTo>
                    <a:cubicBezTo>
                      <a:pt x="5141" y="945389"/>
                      <a:pt x="-736" y="1934845"/>
                      <a:pt x="4405" y="2880234"/>
                    </a:cubicBezTo>
                  </a:path>
                </a:pathLst>
              </a:custGeom>
              <a:noFill/>
              <a:ln w="19050">
                <a:solidFill>
                  <a:srgbClr val="376092">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227" name="TextBox 226"/>
              <p:cNvSpPr txBox="1"/>
              <p:nvPr/>
            </p:nvSpPr>
            <p:spPr>
              <a:xfrm>
                <a:off x="5544672" y="1561900"/>
                <a:ext cx="231090" cy="270843"/>
              </a:xfrm>
              <a:prstGeom prst="rect">
                <a:avLst/>
              </a:prstGeom>
              <a:noFill/>
              <a:ln w="15875">
                <a:noFill/>
              </a:ln>
            </p:spPr>
            <p:txBody>
              <a:bodyPr wrap="none" rtlCol="0">
                <a:spAutoFit/>
              </a:bodyPr>
              <a:lstStyle/>
              <a:p>
                <a:r>
                  <a:rPr lang="en-US" sz="1600" dirty="0"/>
                  <a:t>1</a:t>
                </a:r>
                <a:endParaRPr lang="en-US" sz="1600" baseline="-25000" dirty="0"/>
              </a:p>
            </p:txBody>
          </p:sp>
          <p:sp>
            <p:nvSpPr>
              <p:cNvPr id="228" name="TextBox 227"/>
              <p:cNvSpPr txBox="1"/>
              <p:nvPr/>
            </p:nvSpPr>
            <p:spPr>
              <a:xfrm>
                <a:off x="6205141" y="1753662"/>
                <a:ext cx="231090" cy="270843"/>
              </a:xfrm>
              <a:prstGeom prst="rect">
                <a:avLst/>
              </a:prstGeom>
              <a:noFill/>
              <a:ln w="15875">
                <a:noFill/>
              </a:ln>
            </p:spPr>
            <p:txBody>
              <a:bodyPr wrap="none" rtlCol="0">
                <a:spAutoFit/>
              </a:bodyPr>
              <a:lstStyle/>
              <a:p>
                <a:r>
                  <a:rPr lang="en-US" sz="1600" dirty="0"/>
                  <a:t>2</a:t>
                </a:r>
                <a:endParaRPr lang="en-US" sz="1600" baseline="-25000" dirty="0"/>
              </a:p>
            </p:txBody>
          </p:sp>
          <p:sp>
            <p:nvSpPr>
              <p:cNvPr id="229" name="TextBox 228"/>
              <p:cNvSpPr txBox="1"/>
              <p:nvPr/>
            </p:nvSpPr>
            <p:spPr>
              <a:xfrm>
                <a:off x="6898232" y="1954658"/>
                <a:ext cx="231090" cy="270843"/>
              </a:xfrm>
              <a:prstGeom prst="rect">
                <a:avLst/>
              </a:prstGeom>
              <a:noFill/>
              <a:ln w="15875">
                <a:noFill/>
              </a:ln>
            </p:spPr>
            <p:txBody>
              <a:bodyPr wrap="none" rtlCol="0">
                <a:spAutoFit/>
              </a:bodyPr>
              <a:lstStyle/>
              <a:p>
                <a:r>
                  <a:rPr lang="en-US" sz="1600" dirty="0"/>
                  <a:t>3</a:t>
                </a:r>
                <a:endParaRPr lang="en-US" sz="1600" baseline="-25000" dirty="0"/>
              </a:p>
            </p:txBody>
          </p:sp>
          <p:sp>
            <p:nvSpPr>
              <p:cNvPr id="230" name="TextBox 229"/>
              <p:cNvSpPr txBox="1"/>
              <p:nvPr/>
            </p:nvSpPr>
            <p:spPr>
              <a:xfrm>
                <a:off x="8461057" y="1347271"/>
                <a:ext cx="231090" cy="270843"/>
              </a:xfrm>
              <a:prstGeom prst="rect">
                <a:avLst/>
              </a:prstGeom>
              <a:noFill/>
              <a:ln w="15875">
                <a:noFill/>
              </a:ln>
            </p:spPr>
            <p:txBody>
              <a:bodyPr wrap="none" rtlCol="0">
                <a:spAutoFit/>
              </a:bodyPr>
              <a:lstStyle/>
              <a:p>
                <a:r>
                  <a:rPr lang="en-US" sz="1600" dirty="0"/>
                  <a:t>1</a:t>
                </a:r>
                <a:endParaRPr lang="en-US" sz="1600" baseline="-25000" dirty="0"/>
              </a:p>
            </p:txBody>
          </p:sp>
          <p:sp>
            <p:nvSpPr>
              <p:cNvPr id="231" name="TextBox 230"/>
              <p:cNvSpPr txBox="1"/>
              <p:nvPr/>
            </p:nvSpPr>
            <p:spPr>
              <a:xfrm>
                <a:off x="8461057" y="1769450"/>
                <a:ext cx="231090" cy="270843"/>
              </a:xfrm>
              <a:prstGeom prst="rect">
                <a:avLst/>
              </a:prstGeom>
              <a:noFill/>
              <a:ln w="15875">
                <a:noFill/>
              </a:ln>
            </p:spPr>
            <p:txBody>
              <a:bodyPr wrap="none" rtlCol="0">
                <a:spAutoFit/>
              </a:bodyPr>
              <a:lstStyle/>
              <a:p>
                <a:r>
                  <a:rPr lang="en-US" sz="1600" dirty="0"/>
                  <a:t>2</a:t>
                </a:r>
                <a:endParaRPr lang="en-US" sz="1600" baseline="-25000" dirty="0"/>
              </a:p>
            </p:txBody>
          </p:sp>
          <p:sp>
            <p:nvSpPr>
              <p:cNvPr id="232" name="TextBox 231"/>
              <p:cNvSpPr txBox="1"/>
              <p:nvPr/>
            </p:nvSpPr>
            <p:spPr>
              <a:xfrm>
                <a:off x="8461057" y="2207606"/>
                <a:ext cx="231090" cy="270843"/>
              </a:xfrm>
              <a:prstGeom prst="rect">
                <a:avLst/>
              </a:prstGeom>
              <a:noFill/>
              <a:ln w="15875">
                <a:noFill/>
              </a:ln>
            </p:spPr>
            <p:txBody>
              <a:bodyPr wrap="none" rtlCol="0">
                <a:spAutoFit/>
              </a:bodyPr>
              <a:lstStyle/>
              <a:p>
                <a:r>
                  <a:rPr lang="en-US" sz="1600" dirty="0"/>
                  <a:t>3</a:t>
                </a:r>
                <a:endParaRPr lang="en-US" sz="1600" baseline="-25000" dirty="0"/>
              </a:p>
            </p:txBody>
          </p:sp>
          <p:sp>
            <p:nvSpPr>
              <p:cNvPr id="226" name="Freeform 225"/>
              <p:cNvSpPr/>
              <p:nvPr/>
            </p:nvSpPr>
            <p:spPr>
              <a:xfrm flipV="1">
                <a:off x="5061592" y="1519055"/>
                <a:ext cx="2398434" cy="1301612"/>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251172"/>
                  <a:gd name="connsiteY0" fmla="*/ 8634 h 1462271"/>
                  <a:gd name="connsiteX1" fmla="*/ 1550711 w 5251172"/>
                  <a:gd name="connsiteY1" fmla="*/ 0 h 1462271"/>
                  <a:gd name="connsiteX2" fmla="*/ 1543567 w 5251172"/>
                  <a:gd name="connsiteY2" fmla="*/ 1420285 h 1462271"/>
                  <a:gd name="connsiteX3" fmla="*/ 4741126 w 5251172"/>
                  <a:gd name="connsiteY3" fmla="*/ 1419397 h 1462271"/>
                  <a:gd name="connsiteX4" fmla="*/ 5251172 w 5251172"/>
                  <a:gd name="connsiteY4" fmla="*/ 1422189 h 1462271"/>
                  <a:gd name="connsiteX0" fmla="*/ 0 w 5251172"/>
                  <a:gd name="connsiteY0" fmla="*/ 8634 h 1422232"/>
                  <a:gd name="connsiteX1" fmla="*/ 1550711 w 5251172"/>
                  <a:gd name="connsiteY1" fmla="*/ 0 h 1422232"/>
                  <a:gd name="connsiteX2" fmla="*/ 1543567 w 5251172"/>
                  <a:gd name="connsiteY2" fmla="*/ 1420285 h 1422232"/>
                  <a:gd name="connsiteX3" fmla="*/ 4741126 w 5251172"/>
                  <a:gd name="connsiteY3" fmla="*/ 1419397 h 1422232"/>
                  <a:gd name="connsiteX4" fmla="*/ 5251172 w 5251172"/>
                  <a:gd name="connsiteY4" fmla="*/ 1422189 h 1422232"/>
                  <a:gd name="connsiteX0" fmla="*/ 0 w 5251172"/>
                  <a:gd name="connsiteY0" fmla="*/ 8634 h 1424924"/>
                  <a:gd name="connsiteX1" fmla="*/ 1550711 w 5251172"/>
                  <a:gd name="connsiteY1" fmla="*/ 0 h 1424924"/>
                  <a:gd name="connsiteX2" fmla="*/ 1543567 w 5251172"/>
                  <a:gd name="connsiteY2" fmla="*/ 1420285 h 1424924"/>
                  <a:gd name="connsiteX3" fmla="*/ 4741126 w 5251172"/>
                  <a:gd name="connsiteY3" fmla="*/ 1419397 h 1424924"/>
                  <a:gd name="connsiteX4" fmla="*/ 5251172 w 5251172"/>
                  <a:gd name="connsiteY4" fmla="*/ 1422189 h 1424924"/>
                  <a:gd name="connsiteX0" fmla="*/ 0 w 5251172"/>
                  <a:gd name="connsiteY0" fmla="*/ 8634 h 1424924"/>
                  <a:gd name="connsiteX1" fmla="*/ 1550711 w 5251172"/>
                  <a:gd name="connsiteY1" fmla="*/ 0 h 1424924"/>
                  <a:gd name="connsiteX2" fmla="*/ 2975760 w 5251172"/>
                  <a:gd name="connsiteY2" fmla="*/ 1411966 h 1424924"/>
                  <a:gd name="connsiteX3" fmla="*/ 4741126 w 5251172"/>
                  <a:gd name="connsiteY3" fmla="*/ 1419397 h 1424924"/>
                  <a:gd name="connsiteX4" fmla="*/ 5251172 w 5251172"/>
                  <a:gd name="connsiteY4" fmla="*/ 1422189 h 1424924"/>
                  <a:gd name="connsiteX0" fmla="*/ 0 w 5251172"/>
                  <a:gd name="connsiteY0" fmla="*/ 315 h 1416605"/>
                  <a:gd name="connsiteX1" fmla="*/ 2971887 w 5251172"/>
                  <a:gd name="connsiteY1" fmla="*/ 0 h 1416605"/>
                  <a:gd name="connsiteX2" fmla="*/ 2975760 w 5251172"/>
                  <a:gd name="connsiteY2" fmla="*/ 1403647 h 1416605"/>
                  <a:gd name="connsiteX3" fmla="*/ 4741126 w 5251172"/>
                  <a:gd name="connsiteY3" fmla="*/ 1411078 h 1416605"/>
                  <a:gd name="connsiteX4" fmla="*/ 5251172 w 5251172"/>
                  <a:gd name="connsiteY4" fmla="*/ 1413870 h 1416605"/>
                  <a:gd name="connsiteX0" fmla="*/ 0 w 5328290"/>
                  <a:gd name="connsiteY0" fmla="*/ 315 h 1416605"/>
                  <a:gd name="connsiteX1" fmla="*/ 3049005 w 5328290"/>
                  <a:gd name="connsiteY1" fmla="*/ 0 h 1416605"/>
                  <a:gd name="connsiteX2" fmla="*/ 3052878 w 5328290"/>
                  <a:gd name="connsiteY2" fmla="*/ 1403647 h 1416605"/>
                  <a:gd name="connsiteX3" fmla="*/ 4818244 w 5328290"/>
                  <a:gd name="connsiteY3" fmla="*/ 1411078 h 1416605"/>
                  <a:gd name="connsiteX4" fmla="*/ 5328290 w 5328290"/>
                  <a:gd name="connsiteY4" fmla="*/ 1413870 h 1416605"/>
                  <a:gd name="connsiteX0" fmla="*/ 0 w 5328290"/>
                  <a:gd name="connsiteY0" fmla="*/ 8204 h 1424494"/>
                  <a:gd name="connsiteX1" fmla="*/ 4492214 w 5328290"/>
                  <a:gd name="connsiteY1" fmla="*/ 0 h 1424494"/>
                  <a:gd name="connsiteX2" fmla="*/ 3052878 w 5328290"/>
                  <a:gd name="connsiteY2" fmla="*/ 1411536 h 1424494"/>
                  <a:gd name="connsiteX3" fmla="*/ 4818244 w 5328290"/>
                  <a:gd name="connsiteY3" fmla="*/ 1418967 h 1424494"/>
                  <a:gd name="connsiteX4" fmla="*/ 5328290 w 5328290"/>
                  <a:gd name="connsiteY4" fmla="*/ 1421759 h 1424494"/>
                  <a:gd name="connsiteX0" fmla="*/ 0 w 5328290"/>
                  <a:gd name="connsiteY0" fmla="*/ 8204 h 1424494"/>
                  <a:gd name="connsiteX1" fmla="*/ 4492214 w 5328290"/>
                  <a:gd name="connsiteY1" fmla="*/ 0 h 1424494"/>
                  <a:gd name="connsiteX2" fmla="*/ 4452021 w 5328290"/>
                  <a:gd name="connsiteY2" fmla="*/ 1356310 h 1424494"/>
                  <a:gd name="connsiteX3" fmla="*/ 4818244 w 5328290"/>
                  <a:gd name="connsiteY3" fmla="*/ 1418967 h 1424494"/>
                  <a:gd name="connsiteX4" fmla="*/ 5328290 w 5328290"/>
                  <a:gd name="connsiteY4" fmla="*/ 1421759 h 1424494"/>
                  <a:gd name="connsiteX0" fmla="*/ 0 w 5328290"/>
                  <a:gd name="connsiteY0" fmla="*/ 8204 h 1421759"/>
                  <a:gd name="connsiteX1" fmla="*/ 4492214 w 5328290"/>
                  <a:gd name="connsiteY1" fmla="*/ 0 h 1421759"/>
                  <a:gd name="connsiteX2" fmla="*/ 4452021 w 5328290"/>
                  <a:gd name="connsiteY2" fmla="*/ 1356310 h 1421759"/>
                  <a:gd name="connsiteX3" fmla="*/ 5328290 w 5328290"/>
                  <a:gd name="connsiteY3" fmla="*/ 1421759 h 1421759"/>
                  <a:gd name="connsiteX0" fmla="*/ 0 w 5328290"/>
                  <a:gd name="connsiteY0" fmla="*/ 8204 h 1366533"/>
                  <a:gd name="connsiteX1" fmla="*/ 4492214 w 5328290"/>
                  <a:gd name="connsiteY1" fmla="*/ 0 h 1366533"/>
                  <a:gd name="connsiteX2" fmla="*/ 4452021 w 5328290"/>
                  <a:gd name="connsiteY2" fmla="*/ 1356310 h 1366533"/>
                  <a:gd name="connsiteX3" fmla="*/ 5328290 w 5328290"/>
                  <a:gd name="connsiteY3" fmla="*/ 1366533 h 1366533"/>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03231 w 5328290"/>
                  <a:gd name="connsiteY1" fmla="*/ 0 h 1364199"/>
                  <a:gd name="connsiteX2" fmla="*/ 4485072 w 5328290"/>
                  <a:gd name="connsiteY2" fmla="*/ 1364199 h 1364199"/>
                  <a:gd name="connsiteX3" fmla="*/ 5328290 w 5328290"/>
                  <a:gd name="connsiteY3" fmla="*/ 1358643 h 1364199"/>
                  <a:gd name="connsiteX0" fmla="*/ 0 w 5328290"/>
                  <a:gd name="connsiteY0" fmla="*/ 8204 h 1372089"/>
                  <a:gd name="connsiteX1" fmla="*/ 4459163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14247 w 5328290"/>
                  <a:gd name="connsiteY1" fmla="*/ 0 h 1364199"/>
                  <a:gd name="connsiteX2" fmla="*/ 4485072 w 5328290"/>
                  <a:gd name="connsiteY2" fmla="*/ 1364199 h 1364199"/>
                  <a:gd name="connsiteX3" fmla="*/ 5328290 w 5328290"/>
                  <a:gd name="connsiteY3" fmla="*/ 1358643 h 1364199"/>
                  <a:gd name="connsiteX0" fmla="*/ 0 w 5328290"/>
                  <a:gd name="connsiteY0" fmla="*/ 7135 h 1371020"/>
                  <a:gd name="connsiteX1" fmla="*/ 4509485 w 5328290"/>
                  <a:gd name="connsiteY1" fmla="*/ 0 h 1371020"/>
                  <a:gd name="connsiteX2" fmla="*/ 4485072 w 5328290"/>
                  <a:gd name="connsiteY2" fmla="*/ 1371020 h 1371020"/>
                  <a:gd name="connsiteX3" fmla="*/ 5328290 w 5328290"/>
                  <a:gd name="connsiteY3" fmla="*/ 1365464 h 1371020"/>
                  <a:gd name="connsiteX0" fmla="*/ 0 w 5328290"/>
                  <a:gd name="connsiteY0" fmla="*/ 0 h 1363885"/>
                  <a:gd name="connsiteX1" fmla="*/ 450472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63885"/>
                  <a:gd name="connsiteX1" fmla="*/ 448567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1383 h 1359712"/>
                  <a:gd name="connsiteX1" fmla="*/ 2899243 w 5328290"/>
                  <a:gd name="connsiteY1" fmla="*/ 0 h 1359712"/>
                  <a:gd name="connsiteX2" fmla="*/ 4485072 w 5328290"/>
                  <a:gd name="connsiteY2" fmla="*/ 1358447 h 1359712"/>
                  <a:gd name="connsiteX3" fmla="*/ 5328290 w 5328290"/>
                  <a:gd name="connsiteY3" fmla="*/ 1359712 h 1359712"/>
                  <a:gd name="connsiteX0" fmla="*/ 0 w 5328290"/>
                  <a:gd name="connsiteY0" fmla="*/ 1383 h 1359712"/>
                  <a:gd name="connsiteX1" fmla="*/ 2899243 w 5328290"/>
                  <a:gd name="connsiteY1" fmla="*/ 0 h 1359712"/>
                  <a:gd name="connsiteX2" fmla="*/ 2898643 w 5328290"/>
                  <a:gd name="connsiteY2" fmla="*/ 1358447 h 1359712"/>
                  <a:gd name="connsiteX3" fmla="*/ 5328290 w 5328290"/>
                  <a:gd name="connsiteY3" fmla="*/ 1359712 h 1359712"/>
                  <a:gd name="connsiteX0" fmla="*/ 0 w 5328290"/>
                  <a:gd name="connsiteY0" fmla="*/ 1383 h 1382307"/>
                  <a:gd name="connsiteX1" fmla="*/ 2899243 w 5328290"/>
                  <a:gd name="connsiteY1" fmla="*/ 0 h 1382307"/>
                  <a:gd name="connsiteX2" fmla="*/ 4374879 w 5328290"/>
                  <a:gd name="connsiteY2" fmla="*/ 1382302 h 1382307"/>
                  <a:gd name="connsiteX3" fmla="*/ 5328290 w 5328290"/>
                  <a:gd name="connsiteY3" fmla="*/ 1359712 h 1382307"/>
                  <a:gd name="connsiteX0" fmla="*/ 0 w 5328290"/>
                  <a:gd name="connsiteY0" fmla="*/ 1383 h 1382302"/>
                  <a:gd name="connsiteX1" fmla="*/ 2899243 w 5328290"/>
                  <a:gd name="connsiteY1" fmla="*/ 0 h 1382302"/>
                  <a:gd name="connsiteX2" fmla="*/ 4374879 w 5328290"/>
                  <a:gd name="connsiteY2" fmla="*/ 1382302 h 1382302"/>
                  <a:gd name="connsiteX3" fmla="*/ 5328290 w 5328290"/>
                  <a:gd name="connsiteY3" fmla="*/ 1359712 h 1382302"/>
                  <a:gd name="connsiteX0" fmla="*/ 0 w 5328290"/>
                  <a:gd name="connsiteY0" fmla="*/ 9335 h 1390254"/>
                  <a:gd name="connsiteX1" fmla="*/ 4352413 w 5328290"/>
                  <a:gd name="connsiteY1" fmla="*/ 0 h 1390254"/>
                  <a:gd name="connsiteX2" fmla="*/ 4374879 w 5328290"/>
                  <a:gd name="connsiteY2" fmla="*/ 1390254 h 1390254"/>
                  <a:gd name="connsiteX3" fmla="*/ 5328290 w 5328290"/>
                  <a:gd name="connsiteY3" fmla="*/ 1367664 h 139025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67664"/>
                  <a:gd name="connsiteX1" fmla="*/ 4352413 w 5328290"/>
                  <a:gd name="connsiteY1" fmla="*/ 0 h 1367664"/>
                  <a:gd name="connsiteX2" fmla="*/ 4374879 w 5328290"/>
                  <a:gd name="connsiteY2" fmla="*/ 1366400 h 1367664"/>
                  <a:gd name="connsiteX3" fmla="*/ 5328290 w 5328290"/>
                  <a:gd name="connsiteY3" fmla="*/ 1367664 h 1367664"/>
                  <a:gd name="connsiteX0" fmla="*/ 0 w 5328290"/>
                  <a:gd name="connsiteY0" fmla="*/ 9335 h 1370372"/>
                  <a:gd name="connsiteX1" fmla="*/ 4352413 w 5328290"/>
                  <a:gd name="connsiteY1" fmla="*/ 0 h 1370372"/>
                  <a:gd name="connsiteX2" fmla="*/ 4374879 w 5328290"/>
                  <a:gd name="connsiteY2" fmla="*/ 1366400 h 1370372"/>
                  <a:gd name="connsiteX3" fmla="*/ 5328290 w 5328290"/>
                  <a:gd name="connsiteY3" fmla="*/ 1367664 h 1370372"/>
                  <a:gd name="connsiteX0" fmla="*/ 0 w 5547418"/>
                  <a:gd name="connsiteY0" fmla="*/ 9335 h 1366515"/>
                  <a:gd name="connsiteX1" fmla="*/ 4352413 w 5547418"/>
                  <a:gd name="connsiteY1" fmla="*/ 0 h 1366515"/>
                  <a:gd name="connsiteX2" fmla="*/ 4374879 w 5547418"/>
                  <a:gd name="connsiteY2" fmla="*/ 1366400 h 1366515"/>
                  <a:gd name="connsiteX3" fmla="*/ 5547418 w 5547418"/>
                  <a:gd name="connsiteY3" fmla="*/ 924929 h 1366515"/>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05238"/>
                  <a:gd name="connsiteX1" fmla="*/ 4352413 w 5547418"/>
                  <a:gd name="connsiteY1" fmla="*/ 0 h 1405238"/>
                  <a:gd name="connsiteX2" fmla="*/ 4374879 w 5547418"/>
                  <a:gd name="connsiteY2" fmla="*/ 1366400 h 1405238"/>
                  <a:gd name="connsiteX3" fmla="*/ 5109163 w 5547418"/>
                  <a:gd name="connsiteY3" fmla="*/ 948720 h 1405238"/>
                  <a:gd name="connsiteX4" fmla="*/ 5547418 w 5547418"/>
                  <a:gd name="connsiteY4" fmla="*/ 924929 h 1405238"/>
                  <a:gd name="connsiteX0" fmla="*/ 0 w 5547418"/>
                  <a:gd name="connsiteY0" fmla="*/ 9335 h 1411994"/>
                  <a:gd name="connsiteX1" fmla="*/ 4352413 w 5547418"/>
                  <a:gd name="connsiteY1" fmla="*/ 0 h 1411994"/>
                  <a:gd name="connsiteX2" fmla="*/ 4374879 w 5547418"/>
                  <a:gd name="connsiteY2" fmla="*/ 1366400 h 1411994"/>
                  <a:gd name="connsiteX3" fmla="*/ 5109163 w 5547418"/>
                  <a:gd name="connsiteY3" fmla="*/ 948720 h 1411994"/>
                  <a:gd name="connsiteX4" fmla="*/ 5547418 w 5547418"/>
                  <a:gd name="connsiteY4" fmla="*/ 924929 h 1411994"/>
                  <a:gd name="connsiteX0" fmla="*/ 0 w 5547418"/>
                  <a:gd name="connsiteY0" fmla="*/ 9335 h 1478441"/>
                  <a:gd name="connsiteX1" fmla="*/ 4352413 w 5547418"/>
                  <a:gd name="connsiteY1" fmla="*/ 0 h 1478441"/>
                  <a:gd name="connsiteX2" fmla="*/ 4374879 w 5547418"/>
                  <a:gd name="connsiteY2" fmla="*/ 1366400 h 1478441"/>
                  <a:gd name="connsiteX3" fmla="*/ 4786237 w 5547418"/>
                  <a:gd name="connsiteY3" fmla="*/ 1359830 h 1478441"/>
                  <a:gd name="connsiteX4" fmla="*/ 5109163 w 5547418"/>
                  <a:gd name="connsiteY4" fmla="*/ 948720 h 1478441"/>
                  <a:gd name="connsiteX5" fmla="*/ 5547418 w 5547418"/>
                  <a:gd name="connsiteY5" fmla="*/ 924929 h 1478441"/>
                  <a:gd name="connsiteX0" fmla="*/ 0 w 5547418"/>
                  <a:gd name="connsiteY0" fmla="*/ 9335 h 1462937"/>
                  <a:gd name="connsiteX1" fmla="*/ 4352413 w 5547418"/>
                  <a:gd name="connsiteY1" fmla="*/ 0 h 1462937"/>
                  <a:gd name="connsiteX2" fmla="*/ 4374879 w 5547418"/>
                  <a:gd name="connsiteY2" fmla="*/ 1366400 h 1462937"/>
                  <a:gd name="connsiteX3" fmla="*/ 4786237 w 5547418"/>
                  <a:gd name="connsiteY3" fmla="*/ 1359830 h 1462937"/>
                  <a:gd name="connsiteX4" fmla="*/ 5109163 w 5547418"/>
                  <a:gd name="connsiteY4" fmla="*/ 948720 h 1462937"/>
                  <a:gd name="connsiteX5" fmla="*/ 5547418 w 5547418"/>
                  <a:gd name="connsiteY5" fmla="*/ 924929 h 1462937"/>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47418"/>
                  <a:gd name="connsiteY0" fmla="*/ 9335 h 1369284"/>
                  <a:gd name="connsiteX1" fmla="*/ 4352413 w 5547418"/>
                  <a:gd name="connsiteY1" fmla="*/ 0 h 1369284"/>
                  <a:gd name="connsiteX2" fmla="*/ 4374879 w 5547418"/>
                  <a:gd name="connsiteY2" fmla="*/ 1366400 h 1369284"/>
                  <a:gd name="connsiteX3" fmla="*/ 4786237 w 5547418"/>
                  <a:gd name="connsiteY3" fmla="*/ 1359830 h 1369284"/>
                  <a:gd name="connsiteX4" fmla="*/ 5109163 w 5547418"/>
                  <a:gd name="connsiteY4" fmla="*/ 948720 h 1369284"/>
                  <a:gd name="connsiteX5" fmla="*/ 5547418 w 5547418"/>
                  <a:gd name="connsiteY5" fmla="*/ 924929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09163 w 5593550"/>
                  <a:gd name="connsiteY4" fmla="*/ 948720 h 1369284"/>
                  <a:gd name="connsiteX5" fmla="*/ 5593550 w 5593550"/>
                  <a:gd name="connsiteY5" fmla="*/ 946012 h 1369284"/>
                  <a:gd name="connsiteX0" fmla="*/ 0 w 5593550"/>
                  <a:gd name="connsiteY0" fmla="*/ 9335 h 1369284"/>
                  <a:gd name="connsiteX1" fmla="*/ 4352413 w 5593550"/>
                  <a:gd name="connsiteY1" fmla="*/ 0 h 1369284"/>
                  <a:gd name="connsiteX2" fmla="*/ 4374879 w 5593550"/>
                  <a:gd name="connsiteY2" fmla="*/ 1366400 h 1369284"/>
                  <a:gd name="connsiteX3" fmla="*/ 4786237 w 5593550"/>
                  <a:gd name="connsiteY3" fmla="*/ 1359830 h 1369284"/>
                  <a:gd name="connsiteX4" fmla="*/ 5114149 w 5593550"/>
                  <a:gd name="connsiteY4" fmla="*/ 946441 h 1369284"/>
                  <a:gd name="connsiteX5" fmla="*/ 5593550 w 5593550"/>
                  <a:gd name="connsiteY5" fmla="*/ 946012 h 1369284"/>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74879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70565"/>
                  <a:gd name="connsiteX1" fmla="*/ 4352413 w 5593550"/>
                  <a:gd name="connsiteY1" fmla="*/ 0 h 1370565"/>
                  <a:gd name="connsiteX2" fmla="*/ 4349951 w 5593550"/>
                  <a:gd name="connsiteY2" fmla="*/ 1366400 h 1370565"/>
                  <a:gd name="connsiteX3" fmla="*/ 4796208 w 5593550"/>
                  <a:gd name="connsiteY3" fmla="*/ 1364388 h 1370565"/>
                  <a:gd name="connsiteX4" fmla="*/ 5114149 w 5593550"/>
                  <a:gd name="connsiteY4" fmla="*/ 946441 h 1370565"/>
                  <a:gd name="connsiteX5" fmla="*/ 5593550 w 5593550"/>
                  <a:gd name="connsiteY5" fmla="*/ 946012 h 1370565"/>
                  <a:gd name="connsiteX0" fmla="*/ 0 w 5593550"/>
                  <a:gd name="connsiteY0" fmla="*/ 9335 h 1367280"/>
                  <a:gd name="connsiteX1" fmla="*/ 4352413 w 5593550"/>
                  <a:gd name="connsiteY1" fmla="*/ 0 h 1367280"/>
                  <a:gd name="connsiteX2" fmla="*/ 4349951 w 5593550"/>
                  <a:gd name="connsiteY2" fmla="*/ 1366400 h 1367280"/>
                  <a:gd name="connsiteX3" fmla="*/ 4796208 w 5593550"/>
                  <a:gd name="connsiteY3" fmla="*/ 1364388 h 1367280"/>
                  <a:gd name="connsiteX4" fmla="*/ 5114149 w 5593550"/>
                  <a:gd name="connsiteY4" fmla="*/ 946441 h 1367280"/>
                  <a:gd name="connsiteX5" fmla="*/ 5593550 w 5593550"/>
                  <a:gd name="connsiteY5" fmla="*/ 946012 h 1367280"/>
                  <a:gd name="connsiteX0" fmla="*/ 0 w 5789612"/>
                  <a:gd name="connsiteY0" fmla="*/ 9335 h 1367280"/>
                  <a:gd name="connsiteX1" fmla="*/ 4548475 w 5789612"/>
                  <a:gd name="connsiteY1" fmla="*/ 0 h 1367280"/>
                  <a:gd name="connsiteX2" fmla="*/ 4546013 w 5789612"/>
                  <a:gd name="connsiteY2" fmla="*/ 1366400 h 1367280"/>
                  <a:gd name="connsiteX3" fmla="*/ 4992270 w 5789612"/>
                  <a:gd name="connsiteY3" fmla="*/ 1364388 h 1367280"/>
                  <a:gd name="connsiteX4" fmla="*/ 5310211 w 5789612"/>
                  <a:gd name="connsiteY4" fmla="*/ 946441 h 1367280"/>
                  <a:gd name="connsiteX5" fmla="*/ 5789612 w 5789612"/>
                  <a:gd name="connsiteY5" fmla="*/ 946012 h 1367280"/>
                  <a:gd name="connsiteX0" fmla="*/ 0 w 14905797"/>
                  <a:gd name="connsiteY0" fmla="*/ 9335 h 1583235"/>
                  <a:gd name="connsiteX1" fmla="*/ 4548475 w 14905797"/>
                  <a:gd name="connsiteY1" fmla="*/ 0 h 1583235"/>
                  <a:gd name="connsiteX2" fmla="*/ 4546013 w 14905797"/>
                  <a:gd name="connsiteY2" fmla="*/ 1366400 h 1583235"/>
                  <a:gd name="connsiteX3" fmla="*/ 4992270 w 14905797"/>
                  <a:gd name="connsiteY3" fmla="*/ 1364388 h 1583235"/>
                  <a:gd name="connsiteX4" fmla="*/ 5310211 w 14905797"/>
                  <a:gd name="connsiteY4" fmla="*/ 946441 h 1583235"/>
                  <a:gd name="connsiteX5" fmla="*/ 14905797 w 14905797"/>
                  <a:gd name="connsiteY5" fmla="*/ 1583235 h 1583235"/>
                  <a:gd name="connsiteX0" fmla="*/ 0 w 14905797"/>
                  <a:gd name="connsiteY0" fmla="*/ 9335 h 1583235"/>
                  <a:gd name="connsiteX1" fmla="*/ 4548475 w 14905797"/>
                  <a:gd name="connsiteY1" fmla="*/ 0 h 1583235"/>
                  <a:gd name="connsiteX2" fmla="*/ 4546013 w 14905797"/>
                  <a:gd name="connsiteY2" fmla="*/ 1366400 h 1583235"/>
                  <a:gd name="connsiteX3" fmla="*/ 4992270 w 14905797"/>
                  <a:gd name="connsiteY3" fmla="*/ 1364388 h 1583235"/>
                  <a:gd name="connsiteX4" fmla="*/ 14189609 w 14905797"/>
                  <a:gd name="connsiteY4" fmla="*/ 1351947 h 1583235"/>
                  <a:gd name="connsiteX5" fmla="*/ 14905797 w 14905797"/>
                  <a:gd name="connsiteY5" fmla="*/ 1583235 h 1583235"/>
                  <a:gd name="connsiteX0" fmla="*/ 0 w 14905797"/>
                  <a:gd name="connsiteY0" fmla="*/ 9335 h 1583235"/>
                  <a:gd name="connsiteX1" fmla="*/ 4548475 w 14905797"/>
                  <a:gd name="connsiteY1" fmla="*/ 0 h 1583235"/>
                  <a:gd name="connsiteX2" fmla="*/ 4546013 w 14905797"/>
                  <a:gd name="connsiteY2" fmla="*/ 1366400 h 1583235"/>
                  <a:gd name="connsiteX3" fmla="*/ 14189609 w 14905797"/>
                  <a:gd name="connsiteY3" fmla="*/ 1351947 h 1583235"/>
                  <a:gd name="connsiteX4" fmla="*/ 14905797 w 14905797"/>
                  <a:gd name="connsiteY4" fmla="*/ 1583235 h 1583235"/>
                  <a:gd name="connsiteX0" fmla="*/ 0 w 14905797"/>
                  <a:gd name="connsiteY0" fmla="*/ 9335 h 1583235"/>
                  <a:gd name="connsiteX1" fmla="*/ 4548475 w 14905797"/>
                  <a:gd name="connsiteY1" fmla="*/ 0 h 1583235"/>
                  <a:gd name="connsiteX2" fmla="*/ 4546013 w 14905797"/>
                  <a:gd name="connsiteY2" fmla="*/ 1366400 h 1583235"/>
                  <a:gd name="connsiteX3" fmla="*/ 14071217 w 14905797"/>
                  <a:gd name="connsiteY3" fmla="*/ 1369325 h 1583235"/>
                  <a:gd name="connsiteX4" fmla="*/ 14905797 w 14905797"/>
                  <a:gd name="connsiteY4" fmla="*/ 1583235 h 1583235"/>
                  <a:gd name="connsiteX0" fmla="*/ 0 w 14905797"/>
                  <a:gd name="connsiteY0" fmla="*/ 9335 h 1583235"/>
                  <a:gd name="connsiteX1" fmla="*/ 4548475 w 14905797"/>
                  <a:gd name="connsiteY1" fmla="*/ 0 h 1583235"/>
                  <a:gd name="connsiteX2" fmla="*/ 4546013 w 14905797"/>
                  <a:gd name="connsiteY2" fmla="*/ 1366400 h 1583235"/>
                  <a:gd name="connsiteX3" fmla="*/ 14071217 w 14905797"/>
                  <a:gd name="connsiteY3" fmla="*/ 1369325 h 1583235"/>
                  <a:gd name="connsiteX4" fmla="*/ 14905797 w 14905797"/>
                  <a:gd name="connsiteY4" fmla="*/ 1583235 h 1583235"/>
                  <a:gd name="connsiteX0" fmla="*/ 0 w 14905797"/>
                  <a:gd name="connsiteY0" fmla="*/ 9335 h 1583235"/>
                  <a:gd name="connsiteX1" fmla="*/ 4548475 w 14905797"/>
                  <a:gd name="connsiteY1" fmla="*/ 0 h 1583235"/>
                  <a:gd name="connsiteX2" fmla="*/ 4549168 w 14905797"/>
                  <a:gd name="connsiteY2" fmla="*/ 653246 h 1583235"/>
                  <a:gd name="connsiteX3" fmla="*/ 4546013 w 14905797"/>
                  <a:gd name="connsiteY3" fmla="*/ 1366400 h 1583235"/>
                  <a:gd name="connsiteX4" fmla="*/ 14071217 w 14905797"/>
                  <a:gd name="connsiteY4" fmla="*/ 1369325 h 1583235"/>
                  <a:gd name="connsiteX5" fmla="*/ 14905797 w 14905797"/>
                  <a:gd name="connsiteY5" fmla="*/ 1583235 h 1583235"/>
                  <a:gd name="connsiteX0" fmla="*/ 0 w 14905797"/>
                  <a:gd name="connsiteY0" fmla="*/ 9335 h 1583235"/>
                  <a:gd name="connsiteX1" fmla="*/ 4548475 w 14905797"/>
                  <a:gd name="connsiteY1" fmla="*/ 0 h 1583235"/>
                  <a:gd name="connsiteX2" fmla="*/ 4519573 w 14905797"/>
                  <a:gd name="connsiteY2" fmla="*/ 134778 h 1583235"/>
                  <a:gd name="connsiteX3" fmla="*/ 4549168 w 14905797"/>
                  <a:gd name="connsiteY3" fmla="*/ 653246 h 1583235"/>
                  <a:gd name="connsiteX4" fmla="*/ 4546013 w 14905797"/>
                  <a:gd name="connsiteY4" fmla="*/ 1366400 h 1583235"/>
                  <a:gd name="connsiteX5" fmla="*/ 14071217 w 14905797"/>
                  <a:gd name="connsiteY5" fmla="*/ 1369325 h 1583235"/>
                  <a:gd name="connsiteX6" fmla="*/ 14905797 w 14905797"/>
                  <a:gd name="connsiteY6" fmla="*/ 1583235 h 1583235"/>
                  <a:gd name="connsiteX0" fmla="*/ 0 w 14905797"/>
                  <a:gd name="connsiteY0" fmla="*/ 9335 h 1583235"/>
                  <a:gd name="connsiteX1" fmla="*/ 4548475 w 14905797"/>
                  <a:gd name="connsiteY1" fmla="*/ 0 h 1583235"/>
                  <a:gd name="connsiteX2" fmla="*/ 4519573 w 14905797"/>
                  <a:gd name="connsiteY2" fmla="*/ 134778 h 1583235"/>
                  <a:gd name="connsiteX3" fmla="*/ 4549168 w 14905797"/>
                  <a:gd name="connsiteY3" fmla="*/ 653246 h 1583235"/>
                  <a:gd name="connsiteX4" fmla="*/ 4546013 w 14905797"/>
                  <a:gd name="connsiteY4" fmla="*/ 1366400 h 1583235"/>
                  <a:gd name="connsiteX5" fmla="*/ 14071217 w 14905797"/>
                  <a:gd name="connsiteY5" fmla="*/ 1369325 h 1583235"/>
                  <a:gd name="connsiteX6" fmla="*/ 14905797 w 14905797"/>
                  <a:gd name="connsiteY6" fmla="*/ 1583235 h 1583235"/>
                  <a:gd name="connsiteX0" fmla="*/ 0 w 14905797"/>
                  <a:gd name="connsiteY0" fmla="*/ 9335 h 1583235"/>
                  <a:gd name="connsiteX1" fmla="*/ 4548475 w 14905797"/>
                  <a:gd name="connsiteY1" fmla="*/ 0 h 1583235"/>
                  <a:gd name="connsiteX2" fmla="*/ 4519573 w 14905797"/>
                  <a:gd name="connsiteY2" fmla="*/ 134778 h 1583235"/>
                  <a:gd name="connsiteX3" fmla="*/ 4549168 w 14905797"/>
                  <a:gd name="connsiteY3" fmla="*/ 653246 h 1583235"/>
                  <a:gd name="connsiteX4" fmla="*/ 4546013 w 14905797"/>
                  <a:gd name="connsiteY4" fmla="*/ 1366400 h 1583235"/>
                  <a:gd name="connsiteX5" fmla="*/ 14071217 w 14905797"/>
                  <a:gd name="connsiteY5" fmla="*/ 1369325 h 1583235"/>
                  <a:gd name="connsiteX6" fmla="*/ 14905797 w 14905797"/>
                  <a:gd name="connsiteY6" fmla="*/ 1583235 h 1583235"/>
                  <a:gd name="connsiteX0" fmla="*/ 0 w 14905797"/>
                  <a:gd name="connsiteY0" fmla="*/ 9335 h 1583235"/>
                  <a:gd name="connsiteX1" fmla="*/ 4548475 w 14905797"/>
                  <a:gd name="connsiteY1" fmla="*/ 0 h 1583235"/>
                  <a:gd name="connsiteX2" fmla="*/ 4519573 w 14905797"/>
                  <a:gd name="connsiteY2" fmla="*/ 134778 h 1583235"/>
                  <a:gd name="connsiteX3" fmla="*/ 4549168 w 14905797"/>
                  <a:gd name="connsiteY3" fmla="*/ 653246 h 1583235"/>
                  <a:gd name="connsiteX4" fmla="*/ 4546013 w 14905797"/>
                  <a:gd name="connsiteY4" fmla="*/ 1366400 h 1583235"/>
                  <a:gd name="connsiteX5" fmla="*/ 14071217 w 14905797"/>
                  <a:gd name="connsiteY5" fmla="*/ 1369325 h 1583235"/>
                  <a:gd name="connsiteX6" fmla="*/ 14905797 w 14905797"/>
                  <a:gd name="connsiteY6" fmla="*/ 1583235 h 1583235"/>
                  <a:gd name="connsiteX0" fmla="*/ 0 w 14905797"/>
                  <a:gd name="connsiteY0" fmla="*/ 9335 h 1583235"/>
                  <a:gd name="connsiteX1" fmla="*/ 4548475 w 14905797"/>
                  <a:gd name="connsiteY1" fmla="*/ 0 h 1583235"/>
                  <a:gd name="connsiteX2" fmla="*/ 4519573 w 14905797"/>
                  <a:gd name="connsiteY2" fmla="*/ 134778 h 1583235"/>
                  <a:gd name="connsiteX3" fmla="*/ 4549168 w 14905797"/>
                  <a:gd name="connsiteY3" fmla="*/ 653246 h 1583235"/>
                  <a:gd name="connsiteX4" fmla="*/ 4546013 w 14905797"/>
                  <a:gd name="connsiteY4" fmla="*/ 1366400 h 1583235"/>
                  <a:gd name="connsiteX5" fmla="*/ 14071217 w 14905797"/>
                  <a:gd name="connsiteY5" fmla="*/ 1369325 h 1583235"/>
                  <a:gd name="connsiteX6" fmla="*/ 14905797 w 14905797"/>
                  <a:gd name="connsiteY6" fmla="*/ 1583235 h 1583235"/>
                  <a:gd name="connsiteX0" fmla="*/ 0 w 14905797"/>
                  <a:gd name="connsiteY0" fmla="*/ 9335 h 1583235"/>
                  <a:gd name="connsiteX1" fmla="*/ 4548475 w 14905797"/>
                  <a:gd name="connsiteY1" fmla="*/ 0 h 1583235"/>
                  <a:gd name="connsiteX2" fmla="*/ 4519573 w 14905797"/>
                  <a:gd name="connsiteY2" fmla="*/ 134778 h 1583235"/>
                  <a:gd name="connsiteX3" fmla="*/ 4549168 w 14905797"/>
                  <a:gd name="connsiteY3" fmla="*/ 653246 h 1583235"/>
                  <a:gd name="connsiteX4" fmla="*/ 4546013 w 14905797"/>
                  <a:gd name="connsiteY4" fmla="*/ 1366400 h 1583235"/>
                  <a:gd name="connsiteX5" fmla="*/ 14071217 w 14905797"/>
                  <a:gd name="connsiteY5" fmla="*/ 1369325 h 1583235"/>
                  <a:gd name="connsiteX6" fmla="*/ 14905797 w 14905797"/>
                  <a:gd name="connsiteY6" fmla="*/ 1583235 h 158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05797" h="1583235">
                    <a:moveTo>
                      <a:pt x="0" y="9335"/>
                    </a:moveTo>
                    <a:lnTo>
                      <a:pt x="4548475" y="0"/>
                    </a:lnTo>
                    <a:cubicBezTo>
                      <a:pt x="4566712" y="36355"/>
                      <a:pt x="4519455" y="69351"/>
                      <a:pt x="4519573" y="134778"/>
                    </a:cubicBezTo>
                    <a:cubicBezTo>
                      <a:pt x="2980595" y="388475"/>
                      <a:pt x="2995797" y="408391"/>
                      <a:pt x="4549168" y="653246"/>
                    </a:cubicBezTo>
                    <a:cubicBezTo>
                      <a:pt x="4504245" y="837276"/>
                      <a:pt x="4542493" y="1102713"/>
                      <a:pt x="4546013" y="1366400"/>
                    </a:cubicBezTo>
                    <a:lnTo>
                      <a:pt x="14071217" y="1369325"/>
                    </a:lnTo>
                    <a:lnTo>
                      <a:pt x="14905797" y="1583235"/>
                    </a:lnTo>
                  </a:path>
                </a:pathLst>
              </a:custGeom>
              <a:noFill/>
              <a:ln w="57150">
                <a:solidFill>
                  <a:srgbClr val="376092">
                    <a:alpha val="50000"/>
                  </a:srgb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sp>
        <p:nvSpPr>
          <p:cNvPr id="716" name="Text Box 518"/>
          <p:cNvSpPr txBox="1">
            <a:spLocks noChangeArrowheads="1"/>
          </p:cNvSpPr>
          <p:nvPr/>
        </p:nvSpPr>
        <p:spPr bwMode="auto">
          <a:xfrm>
            <a:off x="1744705" y="3064384"/>
            <a:ext cx="5738648" cy="60529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algn="ctr">
              <a:lnSpc>
                <a:spcPts val="2000"/>
              </a:lnSpc>
            </a:pPr>
            <a:r>
              <a:rPr lang="en-US" sz="2000" dirty="0">
                <a:solidFill>
                  <a:schemeClr val="bg1">
                    <a:lumMod val="95000"/>
                  </a:schemeClr>
                </a:solidFill>
              </a:rPr>
              <a:t>"Upper" switch pairs diagonally with a lower switch</a:t>
            </a:r>
          </a:p>
          <a:p>
            <a:pPr algn="ctr">
              <a:lnSpc>
                <a:spcPts val="2000"/>
              </a:lnSpc>
            </a:pPr>
            <a:r>
              <a:rPr lang="en-US" sz="2000" dirty="0">
                <a:solidFill>
                  <a:schemeClr val="bg1">
                    <a:lumMod val="95000"/>
                  </a:schemeClr>
                </a:solidFill>
              </a:rPr>
              <a:t>Two phases are operating; one phase is "floating"</a:t>
            </a:r>
            <a:endParaRPr lang="en-US" dirty="0">
              <a:solidFill>
                <a:schemeClr val="bg1">
                  <a:lumMod val="95000"/>
                </a:schemeClr>
              </a:solidFill>
            </a:endParaRPr>
          </a:p>
        </p:txBody>
      </p:sp>
    </p:spTree>
    <p:extLst>
      <p:ext uri="{BB962C8B-B14F-4D97-AF65-F5344CB8AC3E}">
        <p14:creationId xmlns:p14="http://schemas.microsoft.com/office/powerpoint/2010/main" val="120258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0578" y="1259574"/>
            <a:ext cx="2222001" cy="27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01E2073A-A629-45A2-8404-EF7185EE7B65}" type="slidenum">
              <a:rPr lang="en-US" smtClean="0"/>
              <a:pPr/>
              <a:t>14</a:t>
            </a:fld>
            <a:endParaRPr lang="en-US" dirty="0"/>
          </a:p>
        </p:txBody>
      </p:sp>
      <p:sp>
        <p:nvSpPr>
          <p:cNvPr id="6" name="TextBox 5"/>
          <p:cNvSpPr txBox="1"/>
          <p:nvPr/>
        </p:nvSpPr>
        <p:spPr>
          <a:xfrm>
            <a:off x="141696" y="0"/>
            <a:ext cx="8576835" cy="523220"/>
          </a:xfrm>
          <a:prstGeom prst="rect">
            <a:avLst/>
          </a:prstGeom>
          <a:noFill/>
        </p:spPr>
        <p:txBody>
          <a:bodyPr wrap="none" rtlCol="0">
            <a:spAutoFit/>
          </a:bodyPr>
          <a:lstStyle/>
          <a:p>
            <a:r>
              <a:rPr lang="en-US" sz="2800" b="1" dirty="0">
                <a:solidFill>
                  <a:schemeClr val="tx1">
                    <a:lumMod val="75000"/>
                    <a:lumOff val="25000"/>
                  </a:schemeClr>
                </a:solidFill>
              </a:rPr>
              <a:t>Six-pack inverter-rectifier (rectification for regeneration)</a:t>
            </a:r>
          </a:p>
        </p:txBody>
      </p:sp>
      <p:cxnSp>
        <p:nvCxnSpPr>
          <p:cNvPr id="97" name="Straight Connector 96"/>
          <p:cNvCxnSpPr/>
          <p:nvPr/>
        </p:nvCxnSpPr>
        <p:spPr>
          <a:xfrm>
            <a:off x="5378505" y="1962857"/>
            <a:ext cx="0" cy="123939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3992288" y="2568840"/>
            <a:ext cx="1262758"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578692" y="1962857"/>
            <a:ext cx="0" cy="123939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995925" y="1962857"/>
            <a:ext cx="0" cy="123939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488022" y="713542"/>
            <a:ext cx="0" cy="1080758"/>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947839" y="723458"/>
            <a:ext cx="0" cy="1913639"/>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947839" y="3549287"/>
            <a:ext cx="0" cy="902279"/>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483259" y="2666830"/>
            <a:ext cx="0" cy="178473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2574934" y="2112741"/>
            <a:ext cx="1357862"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947218" y="4447668"/>
            <a:ext cx="444166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934544" y="704786"/>
            <a:ext cx="4443961"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1833611" y="888941"/>
            <a:ext cx="1028346" cy="992983"/>
          </a:xfrm>
          <a:prstGeom prst="ellips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6" name="Straight Connector 45"/>
          <p:cNvCxnSpPr/>
          <p:nvPr/>
        </p:nvCxnSpPr>
        <p:spPr>
          <a:xfrm>
            <a:off x="2576305" y="703626"/>
            <a:ext cx="0" cy="1343795"/>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176393" y="1192351"/>
            <a:ext cx="0" cy="39091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728884" y="1572405"/>
            <a:ext cx="34278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176393" y="944107"/>
            <a:ext cx="399914" cy="330994"/>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76393" y="1495764"/>
            <a:ext cx="399912" cy="330994"/>
          </a:xfrm>
          <a:prstGeom prst="line">
            <a:avLst/>
          </a:prstGeom>
          <a:ln w="381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Isosceles Triangle 50"/>
          <p:cNvSpPr>
            <a:spLocks noChangeAspect="1"/>
          </p:cNvSpPr>
          <p:nvPr/>
        </p:nvSpPr>
        <p:spPr>
          <a:xfrm>
            <a:off x="2489958" y="1294151"/>
            <a:ext cx="182816" cy="176531"/>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2" name="Straight Connector 51"/>
          <p:cNvCxnSpPr/>
          <p:nvPr/>
        </p:nvCxnSpPr>
        <p:spPr>
          <a:xfrm flipH="1">
            <a:off x="2508690" y="1294151"/>
            <a:ext cx="16322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062132" y="1192352"/>
            <a:ext cx="0" cy="38616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1662220" y="1546858"/>
            <a:ext cx="57130" cy="55165"/>
          </a:xfrm>
          <a:prstGeom prst="ellipse">
            <a:avLst/>
          </a:prstGeom>
          <a:solidFill>
            <a:schemeClr val="bg1"/>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Oval 55"/>
          <p:cNvSpPr/>
          <p:nvPr/>
        </p:nvSpPr>
        <p:spPr>
          <a:xfrm>
            <a:off x="2547740" y="2087081"/>
            <a:ext cx="57130" cy="55165"/>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Oval 57"/>
          <p:cNvSpPr/>
          <p:nvPr/>
        </p:nvSpPr>
        <p:spPr>
          <a:xfrm>
            <a:off x="3251482" y="3288416"/>
            <a:ext cx="1028346" cy="992985"/>
          </a:xfrm>
          <a:prstGeom prst="ellips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9" name="Straight Connector 58"/>
          <p:cNvCxnSpPr/>
          <p:nvPr/>
        </p:nvCxnSpPr>
        <p:spPr>
          <a:xfrm>
            <a:off x="3995925" y="3178084"/>
            <a:ext cx="0" cy="126881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594264" y="3591827"/>
            <a:ext cx="0" cy="39091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3146755" y="3971881"/>
            <a:ext cx="34278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594264" y="3343582"/>
            <a:ext cx="399914" cy="33099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594264" y="3895241"/>
            <a:ext cx="399912" cy="330995"/>
          </a:xfrm>
          <a:prstGeom prst="line">
            <a:avLst/>
          </a:prstGeom>
          <a:ln w="381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4" name="Isosceles Triangle 63"/>
          <p:cNvSpPr>
            <a:spLocks noChangeAspect="1"/>
          </p:cNvSpPr>
          <p:nvPr/>
        </p:nvSpPr>
        <p:spPr>
          <a:xfrm>
            <a:off x="3907829" y="3693627"/>
            <a:ext cx="182816" cy="176531"/>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5" name="Straight Connector 64"/>
          <p:cNvCxnSpPr/>
          <p:nvPr/>
        </p:nvCxnSpPr>
        <p:spPr>
          <a:xfrm flipH="1">
            <a:off x="3926561" y="3693627"/>
            <a:ext cx="16322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480003" y="3591828"/>
            <a:ext cx="0" cy="38616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3080091" y="3946334"/>
            <a:ext cx="57130" cy="55165"/>
          </a:xfrm>
          <a:prstGeom prst="ellipse">
            <a:avLst/>
          </a:prstGeom>
          <a:solidFill>
            <a:schemeClr val="bg1"/>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Oval 71"/>
          <p:cNvSpPr/>
          <p:nvPr/>
        </p:nvSpPr>
        <p:spPr>
          <a:xfrm>
            <a:off x="3251482" y="888940"/>
            <a:ext cx="1028346" cy="992977"/>
          </a:xfrm>
          <a:prstGeom prst="ellips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3" name="Straight Connector 72"/>
          <p:cNvCxnSpPr/>
          <p:nvPr/>
        </p:nvCxnSpPr>
        <p:spPr>
          <a:xfrm>
            <a:off x="3995925" y="703627"/>
            <a:ext cx="0" cy="1343787"/>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94264" y="1192349"/>
            <a:ext cx="0" cy="39090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3146755" y="1572401"/>
            <a:ext cx="34278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3594264" y="944106"/>
            <a:ext cx="399914" cy="330992"/>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594264" y="1495760"/>
            <a:ext cx="399912" cy="330992"/>
          </a:xfrm>
          <a:prstGeom prst="line">
            <a:avLst/>
          </a:prstGeom>
          <a:ln w="381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78" name="Isosceles Triangle 77"/>
          <p:cNvSpPr>
            <a:spLocks noChangeAspect="1"/>
          </p:cNvSpPr>
          <p:nvPr/>
        </p:nvSpPr>
        <p:spPr>
          <a:xfrm>
            <a:off x="3907829" y="1294149"/>
            <a:ext cx="182816" cy="176530"/>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9" name="Straight Connector 78"/>
          <p:cNvCxnSpPr/>
          <p:nvPr/>
        </p:nvCxnSpPr>
        <p:spPr>
          <a:xfrm flipH="1">
            <a:off x="3926561" y="1294149"/>
            <a:ext cx="16322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480003" y="1192350"/>
            <a:ext cx="0" cy="38615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3080091" y="1546854"/>
            <a:ext cx="57130" cy="55165"/>
          </a:xfrm>
          <a:prstGeom prst="ellipse">
            <a:avLst/>
          </a:prstGeom>
          <a:solidFill>
            <a:schemeClr val="bg1"/>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3" name="Oval 82"/>
          <p:cNvSpPr/>
          <p:nvPr/>
        </p:nvSpPr>
        <p:spPr>
          <a:xfrm>
            <a:off x="3965611" y="2543172"/>
            <a:ext cx="57130" cy="55166"/>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9" name="Oval 98"/>
          <p:cNvSpPr/>
          <p:nvPr/>
        </p:nvSpPr>
        <p:spPr>
          <a:xfrm>
            <a:off x="4659438" y="888939"/>
            <a:ext cx="1028346" cy="992972"/>
          </a:xfrm>
          <a:prstGeom prst="ellips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00" name="Straight Connector 99"/>
          <p:cNvCxnSpPr/>
          <p:nvPr/>
        </p:nvCxnSpPr>
        <p:spPr>
          <a:xfrm>
            <a:off x="5378505" y="713542"/>
            <a:ext cx="0" cy="13338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002220" y="1192346"/>
            <a:ext cx="0" cy="39090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4554711" y="1572396"/>
            <a:ext cx="34278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5002220" y="944105"/>
            <a:ext cx="399914" cy="33099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002220" y="1495756"/>
            <a:ext cx="399912" cy="330990"/>
          </a:xfrm>
          <a:prstGeom prst="line">
            <a:avLst/>
          </a:prstGeom>
          <a:ln w="381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5" name="Isosceles Triangle 104"/>
          <p:cNvSpPr>
            <a:spLocks noChangeAspect="1"/>
          </p:cNvSpPr>
          <p:nvPr/>
        </p:nvSpPr>
        <p:spPr>
          <a:xfrm>
            <a:off x="5282734" y="1294145"/>
            <a:ext cx="182816" cy="176529"/>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06" name="Straight Connector 105"/>
          <p:cNvCxnSpPr/>
          <p:nvPr/>
        </p:nvCxnSpPr>
        <p:spPr>
          <a:xfrm flipH="1">
            <a:off x="5301466" y="1294145"/>
            <a:ext cx="16322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887959" y="1192347"/>
            <a:ext cx="0" cy="38615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4488047" y="1546849"/>
            <a:ext cx="57130" cy="55165"/>
          </a:xfrm>
          <a:prstGeom prst="ellipse">
            <a:avLst/>
          </a:prstGeom>
          <a:solidFill>
            <a:schemeClr val="bg1"/>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0" name="Oval 109"/>
          <p:cNvSpPr/>
          <p:nvPr/>
        </p:nvSpPr>
        <p:spPr>
          <a:xfrm>
            <a:off x="5340100" y="2999267"/>
            <a:ext cx="57130" cy="55166"/>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5" name="Straight Connector 114"/>
          <p:cNvCxnSpPr/>
          <p:nvPr/>
        </p:nvCxnSpPr>
        <p:spPr>
          <a:xfrm flipH="1">
            <a:off x="4076241" y="2112741"/>
            <a:ext cx="1189822"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37" name="Picture 1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87135" y="1826514"/>
            <a:ext cx="830405" cy="830405"/>
          </a:xfrm>
          <a:prstGeom prst="rect">
            <a:avLst/>
          </a:prstGeom>
        </p:spPr>
      </p:pic>
      <p:sp>
        <p:nvSpPr>
          <p:cNvPr id="21" name="Oval 20"/>
          <p:cNvSpPr/>
          <p:nvPr/>
        </p:nvSpPr>
        <p:spPr>
          <a:xfrm>
            <a:off x="1833611" y="3288416"/>
            <a:ext cx="1028346" cy="992985"/>
          </a:xfrm>
          <a:prstGeom prst="ellips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2" name="Straight Connector 21"/>
          <p:cNvCxnSpPr/>
          <p:nvPr/>
        </p:nvCxnSpPr>
        <p:spPr>
          <a:xfrm>
            <a:off x="2576305" y="3178084"/>
            <a:ext cx="0" cy="126881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76393" y="3591827"/>
            <a:ext cx="0" cy="39091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728884" y="3971881"/>
            <a:ext cx="34278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176393" y="3343582"/>
            <a:ext cx="399914" cy="33099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76393" y="3895241"/>
            <a:ext cx="399912" cy="330995"/>
          </a:xfrm>
          <a:prstGeom prst="line">
            <a:avLst/>
          </a:prstGeom>
          <a:ln w="381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Isosceles Triangle 26"/>
          <p:cNvSpPr>
            <a:spLocks noChangeAspect="1"/>
          </p:cNvSpPr>
          <p:nvPr/>
        </p:nvSpPr>
        <p:spPr>
          <a:xfrm>
            <a:off x="2489958" y="3693627"/>
            <a:ext cx="182816" cy="176531"/>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8" name="Straight Connector 27"/>
          <p:cNvCxnSpPr/>
          <p:nvPr/>
        </p:nvCxnSpPr>
        <p:spPr>
          <a:xfrm flipH="1">
            <a:off x="2497673" y="3693627"/>
            <a:ext cx="16322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62132" y="3591828"/>
            <a:ext cx="0" cy="38616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662220" y="3946334"/>
            <a:ext cx="57130" cy="55165"/>
          </a:xfrm>
          <a:prstGeom prst="ellipse">
            <a:avLst/>
          </a:prstGeom>
          <a:solidFill>
            <a:schemeClr val="bg1"/>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flipV="1">
            <a:off x="509581" y="2666837"/>
            <a:ext cx="862620" cy="862620"/>
          </a:xfrm>
          <a:prstGeom prst="rect">
            <a:avLst/>
          </a:prstGeom>
        </p:spPr>
      </p:pic>
      <p:pic>
        <p:nvPicPr>
          <p:cNvPr id="142" name="Picture 1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445" y="4208643"/>
            <a:ext cx="857665" cy="857665"/>
          </a:xfrm>
          <a:prstGeom prst="rect">
            <a:avLst/>
          </a:prstGeom>
        </p:spPr>
      </p:pic>
      <p:sp>
        <p:nvSpPr>
          <p:cNvPr id="85" name="Oval 84"/>
          <p:cNvSpPr/>
          <p:nvPr/>
        </p:nvSpPr>
        <p:spPr>
          <a:xfrm>
            <a:off x="4659438" y="3288416"/>
            <a:ext cx="1028346" cy="992985"/>
          </a:xfrm>
          <a:prstGeom prst="ellips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6" name="Straight Connector 85"/>
          <p:cNvCxnSpPr/>
          <p:nvPr/>
        </p:nvCxnSpPr>
        <p:spPr>
          <a:xfrm>
            <a:off x="5378505" y="3178084"/>
            <a:ext cx="0" cy="126881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002220" y="3591827"/>
            <a:ext cx="0" cy="39091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4554711" y="3971881"/>
            <a:ext cx="34278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02220" y="3343582"/>
            <a:ext cx="399914" cy="33099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002220" y="3895241"/>
            <a:ext cx="399912" cy="330995"/>
          </a:xfrm>
          <a:prstGeom prst="line">
            <a:avLst/>
          </a:prstGeom>
          <a:ln w="381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91" name="Isosceles Triangle 90"/>
          <p:cNvSpPr>
            <a:spLocks noChangeAspect="1"/>
          </p:cNvSpPr>
          <p:nvPr/>
        </p:nvSpPr>
        <p:spPr>
          <a:xfrm>
            <a:off x="5282734" y="3693627"/>
            <a:ext cx="182816" cy="176531"/>
          </a:xfrm>
          <a:prstGeom prst="triangle">
            <a:avLst/>
          </a:prstGeom>
          <a:solidFill>
            <a:schemeClr val="tx1">
              <a:lumMod val="75000"/>
              <a:lumOff val="25000"/>
            </a:schemeClr>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2" name="Straight Connector 91"/>
          <p:cNvCxnSpPr/>
          <p:nvPr/>
        </p:nvCxnSpPr>
        <p:spPr>
          <a:xfrm flipH="1">
            <a:off x="5301466" y="3693627"/>
            <a:ext cx="16322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887959" y="3591828"/>
            <a:ext cx="0" cy="38616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4488047" y="3946334"/>
            <a:ext cx="57130" cy="55165"/>
          </a:xfrm>
          <a:prstGeom prst="ellipse">
            <a:avLst/>
          </a:prstGeom>
          <a:solidFill>
            <a:schemeClr val="bg1"/>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7" name="TextBox 326"/>
          <p:cNvSpPr txBox="1"/>
          <p:nvPr/>
        </p:nvSpPr>
        <p:spPr>
          <a:xfrm>
            <a:off x="473727" y="2467769"/>
            <a:ext cx="431528" cy="461665"/>
          </a:xfrm>
          <a:prstGeom prst="rect">
            <a:avLst/>
          </a:prstGeom>
          <a:noFill/>
        </p:spPr>
        <p:txBody>
          <a:bodyPr wrap="none" rtlCol="0">
            <a:spAutoFit/>
          </a:bodyPr>
          <a:lstStyle/>
          <a:p>
            <a:r>
              <a:rPr lang="en-US" sz="2400" dirty="0">
                <a:latin typeface="Symbol" panose="05050102010706020507" pitchFamily="18" charset="2"/>
              </a:rPr>
              <a:t>e</a:t>
            </a:r>
            <a:r>
              <a:rPr lang="en-US" sz="2400" baseline="-25000" dirty="0"/>
              <a:t>B</a:t>
            </a:r>
          </a:p>
        </p:txBody>
      </p:sp>
      <p:grpSp>
        <p:nvGrpSpPr>
          <p:cNvPr id="19" name="Group 18"/>
          <p:cNvGrpSpPr/>
          <p:nvPr/>
        </p:nvGrpSpPr>
        <p:grpSpPr>
          <a:xfrm>
            <a:off x="5519451" y="2510840"/>
            <a:ext cx="592657" cy="110332"/>
            <a:chOff x="5728774" y="2510840"/>
            <a:chExt cx="592657" cy="110332"/>
          </a:xfrm>
        </p:grpSpPr>
        <p:cxnSp>
          <p:nvCxnSpPr>
            <p:cNvPr id="121" name="Straight Connector 120"/>
            <p:cNvCxnSpPr/>
            <p:nvPr/>
          </p:nvCxnSpPr>
          <p:spPr>
            <a:xfrm flipH="1">
              <a:off x="5728774" y="2568841"/>
              <a:ext cx="457953"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29" name="Oval 328"/>
            <p:cNvSpPr>
              <a:spLocks noChangeAspect="1"/>
            </p:cNvSpPr>
            <p:nvPr/>
          </p:nvSpPr>
          <p:spPr>
            <a:xfrm>
              <a:off x="6207171" y="2510840"/>
              <a:ext cx="114260" cy="110332"/>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31" name="Oval 330"/>
          <p:cNvSpPr>
            <a:spLocks noChangeAspect="1"/>
          </p:cNvSpPr>
          <p:nvPr/>
        </p:nvSpPr>
        <p:spPr>
          <a:xfrm>
            <a:off x="896977" y="648967"/>
            <a:ext cx="114260" cy="110332"/>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2" name="Oval 331"/>
          <p:cNvSpPr>
            <a:spLocks noChangeAspect="1"/>
          </p:cNvSpPr>
          <p:nvPr/>
        </p:nvSpPr>
        <p:spPr>
          <a:xfrm>
            <a:off x="896977" y="4394747"/>
            <a:ext cx="114260" cy="110332"/>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6" name="Freeform 165"/>
          <p:cNvSpPr/>
          <p:nvPr/>
        </p:nvSpPr>
        <p:spPr>
          <a:xfrm>
            <a:off x="1105558" y="705079"/>
            <a:ext cx="4715828" cy="1421175"/>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134781"/>
              <a:gd name="connsiteY0" fmla="*/ 8634 h 1420285"/>
              <a:gd name="connsiteX1" fmla="*/ 1550711 w 5134781"/>
              <a:gd name="connsiteY1" fmla="*/ 0 h 1420285"/>
              <a:gd name="connsiteX2" fmla="*/ 1543567 w 5134781"/>
              <a:gd name="connsiteY2" fmla="*/ 1420285 h 1420285"/>
              <a:gd name="connsiteX3" fmla="*/ 4741126 w 5134781"/>
              <a:gd name="connsiteY3" fmla="*/ 1419397 h 1420285"/>
              <a:gd name="connsiteX4" fmla="*/ 5134781 w 5134781"/>
              <a:gd name="connsiteY4" fmla="*/ 1016331 h 1420285"/>
              <a:gd name="connsiteX0" fmla="*/ 0 w 5134781"/>
              <a:gd name="connsiteY0" fmla="*/ 8634 h 1420285"/>
              <a:gd name="connsiteX1" fmla="*/ 1550711 w 5134781"/>
              <a:gd name="connsiteY1" fmla="*/ 0 h 1420285"/>
              <a:gd name="connsiteX2" fmla="*/ 1543567 w 5134781"/>
              <a:gd name="connsiteY2" fmla="*/ 1420285 h 1420285"/>
              <a:gd name="connsiteX3" fmla="*/ 4890577 w 5134781"/>
              <a:gd name="connsiteY3" fmla="*/ 1407360 h 1420285"/>
              <a:gd name="connsiteX4" fmla="*/ 5134781 w 5134781"/>
              <a:gd name="connsiteY4" fmla="*/ 1016331 h 1420285"/>
              <a:gd name="connsiteX0" fmla="*/ 0 w 5203758"/>
              <a:gd name="connsiteY0" fmla="*/ 8634 h 1420285"/>
              <a:gd name="connsiteX1" fmla="*/ 1619688 w 5203758"/>
              <a:gd name="connsiteY1" fmla="*/ 0 h 1420285"/>
              <a:gd name="connsiteX2" fmla="*/ 1612544 w 5203758"/>
              <a:gd name="connsiteY2" fmla="*/ 1420285 h 1420285"/>
              <a:gd name="connsiteX3" fmla="*/ 4959554 w 5203758"/>
              <a:gd name="connsiteY3" fmla="*/ 1407360 h 1420285"/>
              <a:gd name="connsiteX4" fmla="*/ 5203758 w 5203758"/>
              <a:gd name="connsiteY4" fmla="*/ 1016331 h 1420285"/>
              <a:gd name="connsiteX0" fmla="*/ 0 w 5203758"/>
              <a:gd name="connsiteY0" fmla="*/ 8634 h 1409879"/>
              <a:gd name="connsiteX1" fmla="*/ 1619688 w 5203758"/>
              <a:gd name="connsiteY1" fmla="*/ 0 h 1409879"/>
              <a:gd name="connsiteX2" fmla="*/ 1607575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8634 h 1409879"/>
              <a:gd name="connsiteX1" fmla="*/ 1619688 w 5203758"/>
              <a:gd name="connsiteY1" fmla="*/ 0 h 1409879"/>
              <a:gd name="connsiteX2" fmla="*/ 1587696 w 5203758"/>
              <a:gd name="connsiteY2" fmla="*/ 1409879 h 1409879"/>
              <a:gd name="connsiteX3" fmla="*/ 4959554 w 5203758"/>
              <a:gd name="connsiteY3" fmla="*/ 1407360 h 1409879"/>
              <a:gd name="connsiteX4" fmla="*/ 5203758 w 5203758"/>
              <a:gd name="connsiteY4" fmla="*/ 1016331 h 1409879"/>
              <a:gd name="connsiteX0" fmla="*/ 0 w 5203758"/>
              <a:gd name="connsiteY0" fmla="*/ 3430 h 1404675"/>
              <a:gd name="connsiteX1" fmla="*/ 1599809 w 5203758"/>
              <a:gd name="connsiteY1" fmla="*/ 0 h 1404675"/>
              <a:gd name="connsiteX2" fmla="*/ 1587696 w 5203758"/>
              <a:gd name="connsiteY2" fmla="*/ 1404675 h 1404675"/>
              <a:gd name="connsiteX3" fmla="*/ 4959554 w 5203758"/>
              <a:gd name="connsiteY3" fmla="*/ 1402156 h 1404675"/>
              <a:gd name="connsiteX4" fmla="*/ 5203758 w 5203758"/>
              <a:gd name="connsiteY4" fmla="*/ 1011127 h 1404675"/>
              <a:gd name="connsiteX0" fmla="*/ 0 w 5238246"/>
              <a:gd name="connsiteY0" fmla="*/ 3430 h 1404675"/>
              <a:gd name="connsiteX1" fmla="*/ 1599809 w 5238246"/>
              <a:gd name="connsiteY1" fmla="*/ 0 h 1404675"/>
              <a:gd name="connsiteX2" fmla="*/ 1587696 w 5238246"/>
              <a:gd name="connsiteY2" fmla="*/ 1404675 h 1404675"/>
              <a:gd name="connsiteX3" fmla="*/ 4959554 w 5238246"/>
              <a:gd name="connsiteY3" fmla="*/ 1402156 h 1404675"/>
              <a:gd name="connsiteX4" fmla="*/ 5238246 w 5238246"/>
              <a:gd name="connsiteY4" fmla="*/ 1023163 h 1404675"/>
              <a:gd name="connsiteX0" fmla="*/ 0 w 5238246"/>
              <a:gd name="connsiteY0" fmla="*/ 3430 h 1404675"/>
              <a:gd name="connsiteX1" fmla="*/ 1599809 w 5238246"/>
              <a:gd name="connsiteY1" fmla="*/ 0 h 1404675"/>
              <a:gd name="connsiteX2" fmla="*/ 1587696 w 5238246"/>
              <a:gd name="connsiteY2" fmla="*/ 1404675 h 1404675"/>
              <a:gd name="connsiteX3" fmla="*/ 5007104 w 5238246"/>
              <a:gd name="connsiteY3" fmla="*/ 1391183 h 1404675"/>
              <a:gd name="connsiteX4" fmla="*/ 5238246 w 5238246"/>
              <a:gd name="connsiteY4" fmla="*/ 1023163 h 1404675"/>
              <a:gd name="connsiteX0" fmla="*/ 0 w 5238246"/>
              <a:gd name="connsiteY0" fmla="*/ 3430 h 1404675"/>
              <a:gd name="connsiteX1" fmla="*/ 1599809 w 5238246"/>
              <a:gd name="connsiteY1" fmla="*/ 0 h 1404675"/>
              <a:gd name="connsiteX2" fmla="*/ 1587696 w 5238246"/>
              <a:gd name="connsiteY2" fmla="*/ 1404675 h 1404675"/>
              <a:gd name="connsiteX3" fmla="*/ 5042767 w 5238246"/>
              <a:gd name="connsiteY3" fmla="*/ 1402156 h 1404675"/>
              <a:gd name="connsiteX4" fmla="*/ 5238246 w 5238246"/>
              <a:gd name="connsiteY4" fmla="*/ 1023163 h 1404675"/>
              <a:gd name="connsiteX0" fmla="*/ 0 w 5238246"/>
              <a:gd name="connsiteY0" fmla="*/ 3430 h 1404675"/>
              <a:gd name="connsiteX1" fmla="*/ 1599809 w 5238246"/>
              <a:gd name="connsiteY1" fmla="*/ 0 h 1404675"/>
              <a:gd name="connsiteX2" fmla="*/ 1587696 w 5238246"/>
              <a:gd name="connsiteY2" fmla="*/ 1404675 h 1404675"/>
              <a:gd name="connsiteX3" fmla="*/ 5042767 w 5238246"/>
              <a:gd name="connsiteY3" fmla="*/ 1402156 h 1404675"/>
              <a:gd name="connsiteX4" fmla="*/ 5238246 w 5238246"/>
              <a:gd name="connsiteY4" fmla="*/ 1023163 h 1404675"/>
              <a:gd name="connsiteX0" fmla="*/ 0 w 5238246"/>
              <a:gd name="connsiteY0" fmla="*/ 3430 h 1404675"/>
              <a:gd name="connsiteX1" fmla="*/ 1599809 w 5238246"/>
              <a:gd name="connsiteY1" fmla="*/ 0 h 1404675"/>
              <a:gd name="connsiteX2" fmla="*/ 1587696 w 5238246"/>
              <a:gd name="connsiteY2" fmla="*/ 1404675 h 1404675"/>
              <a:gd name="connsiteX3" fmla="*/ 5042767 w 5238246"/>
              <a:gd name="connsiteY3" fmla="*/ 1402156 h 1404675"/>
              <a:gd name="connsiteX4" fmla="*/ 5238246 w 5238246"/>
              <a:gd name="connsiteY4" fmla="*/ 1023163 h 1404675"/>
              <a:gd name="connsiteX0" fmla="*/ 0 w 5042768"/>
              <a:gd name="connsiteY0" fmla="*/ 3430 h 1404675"/>
              <a:gd name="connsiteX1" fmla="*/ 1599809 w 5042768"/>
              <a:gd name="connsiteY1" fmla="*/ 0 h 1404675"/>
              <a:gd name="connsiteX2" fmla="*/ 1587696 w 5042768"/>
              <a:gd name="connsiteY2" fmla="*/ 1404675 h 1404675"/>
              <a:gd name="connsiteX3" fmla="*/ 5042767 w 5042768"/>
              <a:gd name="connsiteY3" fmla="*/ 1402156 h 1404675"/>
              <a:gd name="connsiteX0" fmla="*/ 0 w 5042767"/>
              <a:gd name="connsiteY0" fmla="*/ 3430 h 1404675"/>
              <a:gd name="connsiteX1" fmla="*/ 1575667 w 5042767"/>
              <a:gd name="connsiteY1" fmla="*/ 0 h 1404675"/>
              <a:gd name="connsiteX2" fmla="*/ 1587696 w 5042767"/>
              <a:gd name="connsiteY2" fmla="*/ 1404675 h 1404675"/>
              <a:gd name="connsiteX3" fmla="*/ 5042767 w 5042767"/>
              <a:gd name="connsiteY3" fmla="*/ 1402156 h 1404675"/>
              <a:gd name="connsiteX0" fmla="*/ 0 w 5042767"/>
              <a:gd name="connsiteY0" fmla="*/ 3430 h 1404675"/>
              <a:gd name="connsiteX1" fmla="*/ 1575667 w 5042767"/>
              <a:gd name="connsiteY1" fmla="*/ 0 h 1404675"/>
              <a:gd name="connsiteX2" fmla="*/ 1587697 w 5042767"/>
              <a:gd name="connsiteY2" fmla="*/ 1404675 h 1404675"/>
              <a:gd name="connsiteX3" fmla="*/ 5042767 w 5042767"/>
              <a:gd name="connsiteY3" fmla="*/ 1402156 h 1404675"/>
              <a:gd name="connsiteX0" fmla="*/ 0 w 5042767"/>
              <a:gd name="connsiteY0" fmla="*/ 3430 h 1402156"/>
              <a:gd name="connsiteX1" fmla="*/ 1575667 w 5042767"/>
              <a:gd name="connsiteY1" fmla="*/ 0 h 1402156"/>
              <a:gd name="connsiteX2" fmla="*/ 1551483 w 5042767"/>
              <a:gd name="connsiteY2" fmla="*/ 1393517 h 1402156"/>
              <a:gd name="connsiteX3" fmla="*/ 5042767 w 5042767"/>
              <a:gd name="connsiteY3" fmla="*/ 1402156 h 1402156"/>
              <a:gd name="connsiteX0" fmla="*/ 0 w 5042767"/>
              <a:gd name="connsiteY0" fmla="*/ 3430 h 1426991"/>
              <a:gd name="connsiteX1" fmla="*/ 1575667 w 5042767"/>
              <a:gd name="connsiteY1" fmla="*/ 0 h 1426991"/>
              <a:gd name="connsiteX2" fmla="*/ 1575626 w 5042767"/>
              <a:gd name="connsiteY2" fmla="*/ 1426991 h 1426991"/>
              <a:gd name="connsiteX3" fmla="*/ 5042767 w 5042767"/>
              <a:gd name="connsiteY3" fmla="*/ 1402156 h 1426991"/>
              <a:gd name="connsiteX0" fmla="*/ 0 w 5042767"/>
              <a:gd name="connsiteY0" fmla="*/ 3430 h 1426991"/>
              <a:gd name="connsiteX1" fmla="*/ 1575667 w 5042767"/>
              <a:gd name="connsiteY1" fmla="*/ 0 h 1426991"/>
              <a:gd name="connsiteX2" fmla="*/ 1587698 w 5042767"/>
              <a:gd name="connsiteY2" fmla="*/ 1426991 h 1426991"/>
              <a:gd name="connsiteX3" fmla="*/ 5042767 w 5042767"/>
              <a:gd name="connsiteY3" fmla="*/ 1402156 h 1426991"/>
              <a:gd name="connsiteX0" fmla="*/ 0 w 5042767"/>
              <a:gd name="connsiteY0" fmla="*/ 3430 h 1404675"/>
              <a:gd name="connsiteX1" fmla="*/ 1575667 w 5042767"/>
              <a:gd name="connsiteY1" fmla="*/ 0 h 1404675"/>
              <a:gd name="connsiteX2" fmla="*/ 1575626 w 5042767"/>
              <a:gd name="connsiteY2" fmla="*/ 1404675 h 1404675"/>
              <a:gd name="connsiteX3" fmla="*/ 5042767 w 5042767"/>
              <a:gd name="connsiteY3" fmla="*/ 1402156 h 1404675"/>
            </a:gdLst>
            <a:ahLst/>
            <a:cxnLst>
              <a:cxn ang="0">
                <a:pos x="connsiteX0" y="connsiteY0"/>
              </a:cxn>
              <a:cxn ang="0">
                <a:pos x="connsiteX1" y="connsiteY1"/>
              </a:cxn>
              <a:cxn ang="0">
                <a:pos x="connsiteX2" y="connsiteY2"/>
              </a:cxn>
              <a:cxn ang="0">
                <a:pos x="connsiteX3" y="connsiteY3"/>
              </a:cxn>
            </a:cxnLst>
            <a:rect l="l" t="t" r="r" b="b"/>
            <a:pathLst>
              <a:path w="5042767" h="1404675">
                <a:moveTo>
                  <a:pt x="0" y="3430"/>
                </a:moveTo>
                <a:lnTo>
                  <a:pt x="1575667" y="0"/>
                </a:lnTo>
                <a:cubicBezTo>
                  <a:pt x="1579339" y="359884"/>
                  <a:pt x="1593988" y="1022757"/>
                  <a:pt x="1575626" y="1404675"/>
                </a:cubicBezTo>
                <a:lnTo>
                  <a:pt x="5042767" y="1402156"/>
                </a:lnTo>
              </a:path>
            </a:pathLst>
          </a:custGeom>
          <a:noFill/>
          <a:ln w="152400">
            <a:solidFill>
              <a:srgbClr val="376092">
                <a:alpha val="30000"/>
              </a:srgbClr>
            </a:solidFill>
            <a:headEnd type="triangle" w="sm"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3" name="TextBox 172"/>
          <p:cNvSpPr txBox="1"/>
          <p:nvPr/>
        </p:nvSpPr>
        <p:spPr>
          <a:xfrm>
            <a:off x="2229295" y="1931205"/>
            <a:ext cx="340158" cy="461665"/>
          </a:xfrm>
          <a:prstGeom prst="rect">
            <a:avLst/>
          </a:prstGeom>
          <a:noFill/>
        </p:spPr>
        <p:txBody>
          <a:bodyPr wrap="none" rtlCol="0">
            <a:spAutoFit/>
          </a:bodyPr>
          <a:lstStyle/>
          <a:p>
            <a:r>
              <a:rPr lang="en-US" sz="2400" dirty="0"/>
              <a:t>1</a:t>
            </a:r>
            <a:endParaRPr lang="en-US" sz="2400" baseline="-25000" dirty="0"/>
          </a:p>
        </p:txBody>
      </p:sp>
      <p:sp>
        <p:nvSpPr>
          <p:cNvPr id="174" name="TextBox 173"/>
          <p:cNvSpPr txBox="1"/>
          <p:nvPr/>
        </p:nvSpPr>
        <p:spPr>
          <a:xfrm>
            <a:off x="3655767" y="2353660"/>
            <a:ext cx="340158" cy="461665"/>
          </a:xfrm>
          <a:prstGeom prst="rect">
            <a:avLst/>
          </a:prstGeom>
          <a:noFill/>
        </p:spPr>
        <p:txBody>
          <a:bodyPr wrap="none" rtlCol="0">
            <a:spAutoFit/>
          </a:bodyPr>
          <a:lstStyle/>
          <a:p>
            <a:r>
              <a:rPr lang="en-US" sz="2400" dirty="0"/>
              <a:t>2</a:t>
            </a:r>
            <a:endParaRPr lang="en-US" sz="2400" baseline="-25000" dirty="0"/>
          </a:p>
        </p:txBody>
      </p:sp>
      <p:sp>
        <p:nvSpPr>
          <p:cNvPr id="175" name="TextBox 174"/>
          <p:cNvSpPr txBox="1"/>
          <p:nvPr/>
        </p:nvSpPr>
        <p:spPr>
          <a:xfrm>
            <a:off x="5043701" y="2813715"/>
            <a:ext cx="340158" cy="461665"/>
          </a:xfrm>
          <a:prstGeom prst="rect">
            <a:avLst/>
          </a:prstGeom>
          <a:noFill/>
        </p:spPr>
        <p:txBody>
          <a:bodyPr wrap="none" rtlCol="0">
            <a:spAutoFit/>
          </a:bodyPr>
          <a:lstStyle/>
          <a:p>
            <a:r>
              <a:rPr lang="en-US" sz="2400" dirty="0"/>
              <a:t>3</a:t>
            </a:r>
            <a:endParaRPr lang="en-US" sz="2400" baseline="-25000" dirty="0"/>
          </a:p>
        </p:txBody>
      </p:sp>
      <p:sp>
        <p:nvSpPr>
          <p:cNvPr id="183" name="Text Box 518"/>
          <p:cNvSpPr txBox="1">
            <a:spLocks noChangeArrowheads="1"/>
          </p:cNvSpPr>
          <p:nvPr/>
        </p:nvSpPr>
        <p:spPr bwMode="auto">
          <a:xfrm>
            <a:off x="590309" y="4985945"/>
            <a:ext cx="5278056" cy="144655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marL="228600" indent="-228600" algn="l">
              <a:buFont typeface="Arial" panose="020B0604020202020204" pitchFamily="34" charset="0"/>
              <a:buChar char="•"/>
            </a:pPr>
            <a:r>
              <a:rPr lang="en-US" sz="2200" dirty="0">
                <a:solidFill>
                  <a:schemeClr val="bg1"/>
                </a:solidFill>
              </a:rPr>
              <a:t>When motor-gen </a:t>
            </a:r>
            <a:r>
              <a:rPr lang="en-US" sz="2200" dirty="0">
                <a:solidFill>
                  <a:schemeClr val="bg1"/>
                </a:solidFill>
                <a:latin typeface="Symbol" panose="05050102010706020507" pitchFamily="18" charset="2"/>
              </a:rPr>
              <a:t>D</a:t>
            </a:r>
            <a:r>
              <a:rPr lang="en-US" sz="2200" dirty="0">
                <a:solidFill>
                  <a:schemeClr val="bg1"/>
                </a:solidFill>
              </a:rPr>
              <a:t>EMF exceeds batt. EMF</a:t>
            </a:r>
          </a:p>
          <a:p>
            <a:pPr marL="228600" indent="-228600" algn="l">
              <a:buFont typeface="Arial" panose="020B0604020202020204" pitchFamily="34" charset="0"/>
              <a:buChar char="•"/>
            </a:pPr>
            <a:r>
              <a:rPr lang="en-US" sz="2200" dirty="0">
                <a:solidFill>
                  <a:schemeClr val="bg1"/>
                </a:solidFill>
              </a:rPr>
              <a:t>Six-pack rectifies 3-wire AC into 2-wire DC</a:t>
            </a:r>
          </a:p>
          <a:p>
            <a:pPr marL="228600" indent="-228600" algn="l">
              <a:buFont typeface="Arial" panose="020B0604020202020204" pitchFamily="34" charset="0"/>
              <a:buChar char="•"/>
            </a:pPr>
            <a:r>
              <a:rPr lang="en-US" sz="2200" dirty="0">
                <a:solidFill>
                  <a:schemeClr val="bg1"/>
                </a:solidFill>
              </a:rPr>
              <a:t>Battery recharged through flyback diodes</a:t>
            </a:r>
          </a:p>
          <a:p>
            <a:pPr marL="228600" indent="-228600">
              <a:buFont typeface="Arial" panose="020B0604020202020204" pitchFamily="34" charset="0"/>
              <a:buChar char="•"/>
            </a:pPr>
            <a:r>
              <a:rPr lang="en-US" sz="2200" dirty="0">
                <a:solidFill>
                  <a:schemeClr val="bg1"/>
                </a:solidFill>
              </a:rPr>
              <a:t>IGBTs unidirectional,  ignore commutation</a:t>
            </a:r>
          </a:p>
        </p:txBody>
      </p:sp>
      <p:grpSp>
        <p:nvGrpSpPr>
          <p:cNvPr id="225" name="Group 224"/>
          <p:cNvGrpSpPr/>
          <p:nvPr/>
        </p:nvGrpSpPr>
        <p:grpSpPr>
          <a:xfrm>
            <a:off x="5508434" y="1618463"/>
            <a:ext cx="603674" cy="494278"/>
            <a:chOff x="5332162" y="1618463"/>
            <a:chExt cx="603674" cy="494278"/>
          </a:xfrm>
        </p:grpSpPr>
        <p:cxnSp>
          <p:nvCxnSpPr>
            <p:cNvPr id="318" name="Straight Connector 317"/>
            <p:cNvCxnSpPr/>
            <p:nvPr/>
          </p:nvCxnSpPr>
          <p:spPr>
            <a:xfrm flipH="1">
              <a:off x="5666715" y="1700614"/>
              <a:ext cx="205274" cy="409484"/>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30" name="Oval 329"/>
            <p:cNvSpPr>
              <a:spLocks noChangeAspect="1"/>
            </p:cNvSpPr>
            <p:nvPr/>
          </p:nvSpPr>
          <p:spPr>
            <a:xfrm>
              <a:off x="5821576" y="1618463"/>
              <a:ext cx="114260" cy="110332"/>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92" name="Straight Connector 191"/>
            <p:cNvCxnSpPr/>
            <p:nvPr/>
          </p:nvCxnSpPr>
          <p:spPr>
            <a:xfrm flipH="1">
              <a:off x="5332162" y="2112741"/>
              <a:ext cx="3402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26" name="TextBox 325"/>
          <p:cNvSpPr txBox="1"/>
          <p:nvPr/>
        </p:nvSpPr>
        <p:spPr>
          <a:xfrm>
            <a:off x="6468906" y="495746"/>
            <a:ext cx="1388522" cy="769441"/>
          </a:xfrm>
          <a:prstGeom prst="rect">
            <a:avLst/>
          </a:prstGeom>
          <a:noFill/>
        </p:spPr>
        <p:txBody>
          <a:bodyPr wrap="none" rtlCol="0">
            <a:spAutoFit/>
          </a:bodyPr>
          <a:lstStyle/>
          <a:p>
            <a:pPr algn="ctr"/>
            <a:r>
              <a:rPr lang="en-US" sz="2000" dirty="0"/>
              <a:t>Snapshot</a:t>
            </a:r>
          </a:p>
          <a:p>
            <a:r>
              <a:rPr lang="en-US" sz="2400" dirty="0">
                <a:latin typeface="Symbol" panose="05050102010706020507" pitchFamily="18" charset="2"/>
              </a:rPr>
              <a:t>e</a:t>
            </a:r>
            <a:r>
              <a:rPr lang="en-US" sz="2400" baseline="-25000" dirty="0"/>
              <a:t>1 </a:t>
            </a:r>
            <a:r>
              <a:rPr lang="en-US" sz="2400" dirty="0"/>
              <a:t>- </a:t>
            </a:r>
            <a:r>
              <a:rPr lang="en-US" sz="2400" dirty="0">
                <a:latin typeface="Symbol" panose="05050102010706020507" pitchFamily="18" charset="2"/>
              </a:rPr>
              <a:t>e</a:t>
            </a:r>
            <a:r>
              <a:rPr lang="en-US" sz="2400" baseline="-25000" dirty="0"/>
              <a:t>3 </a:t>
            </a:r>
            <a:r>
              <a:rPr lang="en-US" sz="2400" dirty="0"/>
              <a:t>&gt; </a:t>
            </a:r>
            <a:r>
              <a:rPr lang="en-US" sz="2400" dirty="0">
                <a:latin typeface="Symbol" panose="05050102010706020507" pitchFamily="18" charset="2"/>
              </a:rPr>
              <a:t>e</a:t>
            </a:r>
            <a:r>
              <a:rPr lang="en-US" sz="2400" baseline="-25000" dirty="0"/>
              <a:t>B</a:t>
            </a:r>
          </a:p>
        </p:txBody>
      </p:sp>
      <p:sp>
        <p:nvSpPr>
          <p:cNvPr id="176" name="TextBox 175"/>
          <p:cNvSpPr txBox="1"/>
          <p:nvPr/>
        </p:nvSpPr>
        <p:spPr>
          <a:xfrm>
            <a:off x="8353606" y="1431940"/>
            <a:ext cx="340158" cy="461665"/>
          </a:xfrm>
          <a:prstGeom prst="rect">
            <a:avLst/>
          </a:prstGeom>
          <a:noFill/>
        </p:spPr>
        <p:txBody>
          <a:bodyPr wrap="none" rtlCol="0">
            <a:spAutoFit/>
          </a:bodyPr>
          <a:lstStyle/>
          <a:p>
            <a:r>
              <a:rPr lang="en-US" sz="2400" dirty="0"/>
              <a:t>1</a:t>
            </a:r>
            <a:endParaRPr lang="en-US" sz="2400" baseline="-25000" dirty="0"/>
          </a:p>
        </p:txBody>
      </p:sp>
      <p:sp>
        <p:nvSpPr>
          <p:cNvPr id="177" name="TextBox 176"/>
          <p:cNvSpPr txBox="1"/>
          <p:nvPr/>
        </p:nvSpPr>
        <p:spPr>
          <a:xfrm>
            <a:off x="8352370" y="2337289"/>
            <a:ext cx="340158" cy="461665"/>
          </a:xfrm>
          <a:prstGeom prst="rect">
            <a:avLst/>
          </a:prstGeom>
          <a:noFill/>
        </p:spPr>
        <p:txBody>
          <a:bodyPr wrap="none" rtlCol="0">
            <a:spAutoFit/>
          </a:bodyPr>
          <a:lstStyle/>
          <a:p>
            <a:r>
              <a:rPr lang="en-US" sz="2400" dirty="0"/>
              <a:t>2</a:t>
            </a:r>
            <a:endParaRPr lang="en-US" sz="2400" baseline="-25000" dirty="0"/>
          </a:p>
        </p:txBody>
      </p:sp>
      <p:sp>
        <p:nvSpPr>
          <p:cNvPr id="178" name="TextBox 177"/>
          <p:cNvSpPr txBox="1"/>
          <p:nvPr/>
        </p:nvSpPr>
        <p:spPr>
          <a:xfrm>
            <a:off x="8345780" y="3247992"/>
            <a:ext cx="340158" cy="461665"/>
          </a:xfrm>
          <a:prstGeom prst="rect">
            <a:avLst/>
          </a:prstGeom>
          <a:noFill/>
        </p:spPr>
        <p:txBody>
          <a:bodyPr wrap="none" rtlCol="0">
            <a:spAutoFit/>
          </a:bodyPr>
          <a:lstStyle/>
          <a:p>
            <a:r>
              <a:rPr lang="en-US" sz="2400" dirty="0"/>
              <a:t>3</a:t>
            </a:r>
            <a:endParaRPr lang="en-US" sz="2400" baseline="-25000" dirty="0"/>
          </a:p>
        </p:txBody>
      </p:sp>
      <p:grpSp>
        <p:nvGrpSpPr>
          <p:cNvPr id="207" name="Group 206"/>
          <p:cNvGrpSpPr/>
          <p:nvPr/>
        </p:nvGrpSpPr>
        <p:grpSpPr>
          <a:xfrm flipV="1">
            <a:off x="5395302" y="3027903"/>
            <a:ext cx="727823" cy="494278"/>
            <a:chOff x="5274115" y="1618463"/>
            <a:chExt cx="727823" cy="494278"/>
          </a:xfrm>
        </p:grpSpPr>
        <p:cxnSp>
          <p:nvCxnSpPr>
            <p:cNvPr id="208" name="Straight Connector 207"/>
            <p:cNvCxnSpPr/>
            <p:nvPr/>
          </p:nvCxnSpPr>
          <p:spPr>
            <a:xfrm flipH="1">
              <a:off x="5716569" y="1734481"/>
              <a:ext cx="188199" cy="375422"/>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9" name="Oval 208"/>
            <p:cNvSpPr>
              <a:spLocks noChangeAspect="1"/>
            </p:cNvSpPr>
            <p:nvPr/>
          </p:nvSpPr>
          <p:spPr>
            <a:xfrm>
              <a:off x="5887678" y="1618463"/>
              <a:ext cx="114260" cy="110332"/>
            </a:xfrm>
            <a:prstGeom prst="ellipse">
              <a:avLst/>
            </a:prstGeom>
            <a:solidFill>
              <a:schemeClr val="bg1"/>
            </a:solid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10" name="Straight Connector 209"/>
            <p:cNvCxnSpPr/>
            <p:nvPr/>
          </p:nvCxnSpPr>
          <p:spPr>
            <a:xfrm flipH="1" flipV="1">
              <a:off x="5274115" y="2112741"/>
              <a:ext cx="444063"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224" name="Straight Connector 223"/>
          <p:cNvCxnSpPr/>
          <p:nvPr/>
        </p:nvCxnSpPr>
        <p:spPr>
          <a:xfrm>
            <a:off x="6907579" y="1211855"/>
            <a:ext cx="0" cy="2864386"/>
          </a:xfrm>
          <a:prstGeom prst="line">
            <a:avLst/>
          </a:prstGeom>
          <a:ln w="57150">
            <a:solidFill>
              <a:schemeClr val="accent6">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43" name="Freeform 242"/>
          <p:cNvSpPr/>
          <p:nvPr/>
        </p:nvSpPr>
        <p:spPr>
          <a:xfrm flipV="1">
            <a:off x="1013550" y="3006866"/>
            <a:ext cx="5001658" cy="1465981"/>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38"/>
              <a:gd name="connsiteY0" fmla="*/ 8634 h 1513386"/>
              <a:gd name="connsiteX1" fmla="*/ 1550711 w 5008838"/>
              <a:gd name="connsiteY1" fmla="*/ 0 h 1513386"/>
              <a:gd name="connsiteX2" fmla="*/ 1532550 w 5008838"/>
              <a:gd name="connsiteY2" fmla="*/ 1398252 h 1513386"/>
              <a:gd name="connsiteX3" fmla="*/ 4741126 w 5008838"/>
              <a:gd name="connsiteY3" fmla="*/ 1419397 h 1513386"/>
              <a:gd name="connsiteX4" fmla="*/ 5008802 w 5008838"/>
              <a:gd name="connsiteY4" fmla="*/ 1086510 h 1513386"/>
              <a:gd name="connsiteX0" fmla="*/ 0 w 5008855"/>
              <a:gd name="connsiteY0" fmla="*/ 8634 h 1421280"/>
              <a:gd name="connsiteX1" fmla="*/ 1550711 w 5008855"/>
              <a:gd name="connsiteY1" fmla="*/ 0 h 1421280"/>
              <a:gd name="connsiteX2" fmla="*/ 1532550 w 5008855"/>
              <a:gd name="connsiteY2" fmla="*/ 1398252 h 1421280"/>
              <a:gd name="connsiteX3" fmla="*/ 4741126 w 5008855"/>
              <a:gd name="connsiteY3" fmla="*/ 1419397 h 1421280"/>
              <a:gd name="connsiteX4" fmla="*/ 5008802 w 5008855"/>
              <a:gd name="connsiteY4" fmla="*/ 1086510 h 1421280"/>
              <a:gd name="connsiteX0" fmla="*/ 0 w 5008802"/>
              <a:gd name="connsiteY0" fmla="*/ 8634 h 1421280"/>
              <a:gd name="connsiteX1" fmla="*/ 1550711 w 5008802"/>
              <a:gd name="connsiteY1" fmla="*/ 0 h 1421280"/>
              <a:gd name="connsiteX2" fmla="*/ 1532550 w 5008802"/>
              <a:gd name="connsiteY2" fmla="*/ 1398252 h 1421280"/>
              <a:gd name="connsiteX3" fmla="*/ 4741126 w 5008802"/>
              <a:gd name="connsiteY3" fmla="*/ 1419397 h 1421280"/>
              <a:gd name="connsiteX4" fmla="*/ 5008802 w 5008802"/>
              <a:gd name="connsiteY4" fmla="*/ 1086510 h 1421280"/>
              <a:gd name="connsiteX0" fmla="*/ 0 w 5019818"/>
              <a:gd name="connsiteY0" fmla="*/ 8634 h 1421280"/>
              <a:gd name="connsiteX1" fmla="*/ 1550711 w 5019818"/>
              <a:gd name="connsiteY1" fmla="*/ 0 h 1421280"/>
              <a:gd name="connsiteX2" fmla="*/ 1532550 w 5019818"/>
              <a:gd name="connsiteY2" fmla="*/ 1398252 h 1421280"/>
              <a:gd name="connsiteX3" fmla="*/ 4741126 w 5019818"/>
              <a:gd name="connsiteY3" fmla="*/ 1419397 h 1421280"/>
              <a:gd name="connsiteX4" fmla="*/ 5019818 w 5019818"/>
              <a:gd name="connsiteY4" fmla="*/ 1064476 h 1421280"/>
              <a:gd name="connsiteX0" fmla="*/ 0 w 5019818"/>
              <a:gd name="connsiteY0" fmla="*/ 8634 h 1419397"/>
              <a:gd name="connsiteX1" fmla="*/ 1550711 w 5019818"/>
              <a:gd name="connsiteY1" fmla="*/ 0 h 1419397"/>
              <a:gd name="connsiteX2" fmla="*/ 1532550 w 5019818"/>
              <a:gd name="connsiteY2" fmla="*/ 1398252 h 1419397"/>
              <a:gd name="connsiteX3" fmla="*/ 4741126 w 5019818"/>
              <a:gd name="connsiteY3" fmla="*/ 1419397 h 1419397"/>
              <a:gd name="connsiteX4" fmla="*/ 5019818 w 5019818"/>
              <a:gd name="connsiteY4" fmla="*/ 1064476 h 1419397"/>
              <a:gd name="connsiteX0" fmla="*/ 0 w 5019818"/>
              <a:gd name="connsiteY0" fmla="*/ 8634 h 1420285"/>
              <a:gd name="connsiteX1" fmla="*/ 1550711 w 5019818"/>
              <a:gd name="connsiteY1" fmla="*/ 0 h 1420285"/>
              <a:gd name="connsiteX2" fmla="*/ 1543567 w 5019818"/>
              <a:gd name="connsiteY2" fmla="*/ 1420285 h 1420285"/>
              <a:gd name="connsiteX3" fmla="*/ 4741126 w 5019818"/>
              <a:gd name="connsiteY3" fmla="*/ 1419397 h 1420285"/>
              <a:gd name="connsiteX4" fmla="*/ 5019818 w 5019818"/>
              <a:gd name="connsiteY4" fmla="*/ 1064476 h 1420285"/>
              <a:gd name="connsiteX0" fmla="*/ 0 w 5251172"/>
              <a:gd name="connsiteY0" fmla="*/ 8634 h 1462271"/>
              <a:gd name="connsiteX1" fmla="*/ 1550711 w 5251172"/>
              <a:gd name="connsiteY1" fmla="*/ 0 h 1462271"/>
              <a:gd name="connsiteX2" fmla="*/ 1543567 w 5251172"/>
              <a:gd name="connsiteY2" fmla="*/ 1420285 h 1462271"/>
              <a:gd name="connsiteX3" fmla="*/ 4741126 w 5251172"/>
              <a:gd name="connsiteY3" fmla="*/ 1419397 h 1462271"/>
              <a:gd name="connsiteX4" fmla="*/ 5251172 w 5251172"/>
              <a:gd name="connsiteY4" fmla="*/ 1422189 h 1462271"/>
              <a:gd name="connsiteX0" fmla="*/ 0 w 5251172"/>
              <a:gd name="connsiteY0" fmla="*/ 8634 h 1422232"/>
              <a:gd name="connsiteX1" fmla="*/ 1550711 w 5251172"/>
              <a:gd name="connsiteY1" fmla="*/ 0 h 1422232"/>
              <a:gd name="connsiteX2" fmla="*/ 1543567 w 5251172"/>
              <a:gd name="connsiteY2" fmla="*/ 1420285 h 1422232"/>
              <a:gd name="connsiteX3" fmla="*/ 4741126 w 5251172"/>
              <a:gd name="connsiteY3" fmla="*/ 1419397 h 1422232"/>
              <a:gd name="connsiteX4" fmla="*/ 5251172 w 5251172"/>
              <a:gd name="connsiteY4" fmla="*/ 1422189 h 1422232"/>
              <a:gd name="connsiteX0" fmla="*/ 0 w 5251172"/>
              <a:gd name="connsiteY0" fmla="*/ 8634 h 1424924"/>
              <a:gd name="connsiteX1" fmla="*/ 1550711 w 5251172"/>
              <a:gd name="connsiteY1" fmla="*/ 0 h 1424924"/>
              <a:gd name="connsiteX2" fmla="*/ 1543567 w 5251172"/>
              <a:gd name="connsiteY2" fmla="*/ 1420285 h 1424924"/>
              <a:gd name="connsiteX3" fmla="*/ 4741126 w 5251172"/>
              <a:gd name="connsiteY3" fmla="*/ 1419397 h 1424924"/>
              <a:gd name="connsiteX4" fmla="*/ 5251172 w 5251172"/>
              <a:gd name="connsiteY4" fmla="*/ 1422189 h 1424924"/>
              <a:gd name="connsiteX0" fmla="*/ 0 w 5251172"/>
              <a:gd name="connsiteY0" fmla="*/ 8634 h 1424924"/>
              <a:gd name="connsiteX1" fmla="*/ 1550711 w 5251172"/>
              <a:gd name="connsiteY1" fmla="*/ 0 h 1424924"/>
              <a:gd name="connsiteX2" fmla="*/ 2975760 w 5251172"/>
              <a:gd name="connsiteY2" fmla="*/ 1411966 h 1424924"/>
              <a:gd name="connsiteX3" fmla="*/ 4741126 w 5251172"/>
              <a:gd name="connsiteY3" fmla="*/ 1419397 h 1424924"/>
              <a:gd name="connsiteX4" fmla="*/ 5251172 w 5251172"/>
              <a:gd name="connsiteY4" fmla="*/ 1422189 h 1424924"/>
              <a:gd name="connsiteX0" fmla="*/ 0 w 5251172"/>
              <a:gd name="connsiteY0" fmla="*/ 315 h 1416605"/>
              <a:gd name="connsiteX1" fmla="*/ 2971887 w 5251172"/>
              <a:gd name="connsiteY1" fmla="*/ 0 h 1416605"/>
              <a:gd name="connsiteX2" fmla="*/ 2975760 w 5251172"/>
              <a:gd name="connsiteY2" fmla="*/ 1403647 h 1416605"/>
              <a:gd name="connsiteX3" fmla="*/ 4741126 w 5251172"/>
              <a:gd name="connsiteY3" fmla="*/ 1411078 h 1416605"/>
              <a:gd name="connsiteX4" fmla="*/ 5251172 w 5251172"/>
              <a:gd name="connsiteY4" fmla="*/ 1413870 h 1416605"/>
              <a:gd name="connsiteX0" fmla="*/ 0 w 5328290"/>
              <a:gd name="connsiteY0" fmla="*/ 315 h 1416605"/>
              <a:gd name="connsiteX1" fmla="*/ 3049005 w 5328290"/>
              <a:gd name="connsiteY1" fmla="*/ 0 h 1416605"/>
              <a:gd name="connsiteX2" fmla="*/ 3052878 w 5328290"/>
              <a:gd name="connsiteY2" fmla="*/ 1403647 h 1416605"/>
              <a:gd name="connsiteX3" fmla="*/ 4818244 w 5328290"/>
              <a:gd name="connsiteY3" fmla="*/ 1411078 h 1416605"/>
              <a:gd name="connsiteX4" fmla="*/ 5328290 w 5328290"/>
              <a:gd name="connsiteY4" fmla="*/ 1413870 h 1416605"/>
              <a:gd name="connsiteX0" fmla="*/ 0 w 5328290"/>
              <a:gd name="connsiteY0" fmla="*/ 8204 h 1424494"/>
              <a:gd name="connsiteX1" fmla="*/ 4492214 w 5328290"/>
              <a:gd name="connsiteY1" fmla="*/ 0 h 1424494"/>
              <a:gd name="connsiteX2" fmla="*/ 3052878 w 5328290"/>
              <a:gd name="connsiteY2" fmla="*/ 1411536 h 1424494"/>
              <a:gd name="connsiteX3" fmla="*/ 4818244 w 5328290"/>
              <a:gd name="connsiteY3" fmla="*/ 1418967 h 1424494"/>
              <a:gd name="connsiteX4" fmla="*/ 5328290 w 5328290"/>
              <a:gd name="connsiteY4" fmla="*/ 1421759 h 1424494"/>
              <a:gd name="connsiteX0" fmla="*/ 0 w 5328290"/>
              <a:gd name="connsiteY0" fmla="*/ 8204 h 1424494"/>
              <a:gd name="connsiteX1" fmla="*/ 4492214 w 5328290"/>
              <a:gd name="connsiteY1" fmla="*/ 0 h 1424494"/>
              <a:gd name="connsiteX2" fmla="*/ 4452021 w 5328290"/>
              <a:gd name="connsiteY2" fmla="*/ 1356310 h 1424494"/>
              <a:gd name="connsiteX3" fmla="*/ 4818244 w 5328290"/>
              <a:gd name="connsiteY3" fmla="*/ 1418967 h 1424494"/>
              <a:gd name="connsiteX4" fmla="*/ 5328290 w 5328290"/>
              <a:gd name="connsiteY4" fmla="*/ 1421759 h 1424494"/>
              <a:gd name="connsiteX0" fmla="*/ 0 w 5328290"/>
              <a:gd name="connsiteY0" fmla="*/ 8204 h 1421759"/>
              <a:gd name="connsiteX1" fmla="*/ 4492214 w 5328290"/>
              <a:gd name="connsiteY1" fmla="*/ 0 h 1421759"/>
              <a:gd name="connsiteX2" fmla="*/ 4452021 w 5328290"/>
              <a:gd name="connsiteY2" fmla="*/ 1356310 h 1421759"/>
              <a:gd name="connsiteX3" fmla="*/ 5328290 w 5328290"/>
              <a:gd name="connsiteY3" fmla="*/ 1421759 h 1421759"/>
              <a:gd name="connsiteX0" fmla="*/ 0 w 5328290"/>
              <a:gd name="connsiteY0" fmla="*/ 8204 h 1366533"/>
              <a:gd name="connsiteX1" fmla="*/ 4492214 w 5328290"/>
              <a:gd name="connsiteY1" fmla="*/ 0 h 1366533"/>
              <a:gd name="connsiteX2" fmla="*/ 4452021 w 5328290"/>
              <a:gd name="connsiteY2" fmla="*/ 1356310 h 1366533"/>
              <a:gd name="connsiteX3" fmla="*/ 5328290 w 5328290"/>
              <a:gd name="connsiteY3" fmla="*/ 1366533 h 1366533"/>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8204 h 1372089"/>
              <a:gd name="connsiteX1" fmla="*/ 4492214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03231 w 5328290"/>
              <a:gd name="connsiteY1" fmla="*/ 0 h 1364199"/>
              <a:gd name="connsiteX2" fmla="*/ 4485072 w 5328290"/>
              <a:gd name="connsiteY2" fmla="*/ 1364199 h 1364199"/>
              <a:gd name="connsiteX3" fmla="*/ 5328290 w 5328290"/>
              <a:gd name="connsiteY3" fmla="*/ 1358643 h 1364199"/>
              <a:gd name="connsiteX0" fmla="*/ 0 w 5328290"/>
              <a:gd name="connsiteY0" fmla="*/ 8204 h 1372089"/>
              <a:gd name="connsiteX1" fmla="*/ 4459163 w 5328290"/>
              <a:gd name="connsiteY1" fmla="*/ 0 h 1372089"/>
              <a:gd name="connsiteX2" fmla="*/ 4485072 w 5328290"/>
              <a:gd name="connsiteY2" fmla="*/ 1372089 h 1372089"/>
              <a:gd name="connsiteX3" fmla="*/ 5328290 w 5328290"/>
              <a:gd name="connsiteY3" fmla="*/ 1366533 h 1372089"/>
              <a:gd name="connsiteX0" fmla="*/ 0 w 5328290"/>
              <a:gd name="connsiteY0" fmla="*/ 314 h 1364199"/>
              <a:gd name="connsiteX1" fmla="*/ 4514247 w 5328290"/>
              <a:gd name="connsiteY1" fmla="*/ 0 h 1364199"/>
              <a:gd name="connsiteX2" fmla="*/ 4485072 w 5328290"/>
              <a:gd name="connsiteY2" fmla="*/ 1364199 h 1364199"/>
              <a:gd name="connsiteX3" fmla="*/ 5328290 w 5328290"/>
              <a:gd name="connsiteY3" fmla="*/ 1358643 h 1364199"/>
              <a:gd name="connsiteX0" fmla="*/ 0 w 5328290"/>
              <a:gd name="connsiteY0" fmla="*/ 7135 h 1371020"/>
              <a:gd name="connsiteX1" fmla="*/ 4509485 w 5328290"/>
              <a:gd name="connsiteY1" fmla="*/ 0 h 1371020"/>
              <a:gd name="connsiteX2" fmla="*/ 4485072 w 5328290"/>
              <a:gd name="connsiteY2" fmla="*/ 1371020 h 1371020"/>
              <a:gd name="connsiteX3" fmla="*/ 5328290 w 5328290"/>
              <a:gd name="connsiteY3" fmla="*/ 1365464 h 1371020"/>
              <a:gd name="connsiteX0" fmla="*/ 0 w 5328290"/>
              <a:gd name="connsiteY0" fmla="*/ 0 h 1363885"/>
              <a:gd name="connsiteX1" fmla="*/ 450472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63885"/>
              <a:gd name="connsiteX1" fmla="*/ 4485672 w 5328290"/>
              <a:gd name="connsiteY1" fmla="*/ 6507 h 1363885"/>
              <a:gd name="connsiteX2" fmla="*/ 4485072 w 5328290"/>
              <a:gd name="connsiteY2" fmla="*/ 1363885 h 1363885"/>
              <a:gd name="connsiteX3" fmla="*/ 5328290 w 5328290"/>
              <a:gd name="connsiteY3" fmla="*/ 1358329 h 1363885"/>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0 h 1358329"/>
              <a:gd name="connsiteX1" fmla="*/ 4485672 w 5328290"/>
              <a:gd name="connsiteY1" fmla="*/ 6507 h 1358329"/>
              <a:gd name="connsiteX2" fmla="*/ 4485072 w 5328290"/>
              <a:gd name="connsiteY2" fmla="*/ 1357064 h 1358329"/>
              <a:gd name="connsiteX3" fmla="*/ 5328290 w 5328290"/>
              <a:gd name="connsiteY3" fmla="*/ 1358329 h 1358329"/>
              <a:gd name="connsiteX0" fmla="*/ 0 w 5328290"/>
              <a:gd name="connsiteY0" fmla="*/ 1383 h 1359712"/>
              <a:gd name="connsiteX1" fmla="*/ 2899243 w 5328290"/>
              <a:gd name="connsiteY1" fmla="*/ 0 h 1359712"/>
              <a:gd name="connsiteX2" fmla="*/ 4485072 w 5328290"/>
              <a:gd name="connsiteY2" fmla="*/ 1358447 h 1359712"/>
              <a:gd name="connsiteX3" fmla="*/ 5328290 w 5328290"/>
              <a:gd name="connsiteY3" fmla="*/ 1359712 h 1359712"/>
              <a:gd name="connsiteX0" fmla="*/ 0 w 5328290"/>
              <a:gd name="connsiteY0" fmla="*/ 1383 h 1359712"/>
              <a:gd name="connsiteX1" fmla="*/ 2899243 w 5328290"/>
              <a:gd name="connsiteY1" fmla="*/ 0 h 1359712"/>
              <a:gd name="connsiteX2" fmla="*/ 2898643 w 5328290"/>
              <a:gd name="connsiteY2" fmla="*/ 1358447 h 1359712"/>
              <a:gd name="connsiteX3" fmla="*/ 5328290 w 5328290"/>
              <a:gd name="connsiteY3" fmla="*/ 1359712 h 1359712"/>
              <a:gd name="connsiteX0" fmla="*/ 0 w 4799480"/>
              <a:gd name="connsiteY0" fmla="*/ 1383 h 1359712"/>
              <a:gd name="connsiteX1" fmla="*/ 2899243 w 4799480"/>
              <a:gd name="connsiteY1" fmla="*/ 0 h 1359712"/>
              <a:gd name="connsiteX2" fmla="*/ 2898643 w 4799480"/>
              <a:gd name="connsiteY2" fmla="*/ 1358447 h 1359712"/>
              <a:gd name="connsiteX3" fmla="*/ 4799480 w 4799480"/>
              <a:gd name="connsiteY3" fmla="*/ 1359712 h 1359712"/>
              <a:gd name="connsiteX0" fmla="*/ 0 w 4953716"/>
              <a:gd name="connsiteY0" fmla="*/ 1383 h 1367700"/>
              <a:gd name="connsiteX1" fmla="*/ 2899243 w 4953716"/>
              <a:gd name="connsiteY1" fmla="*/ 0 h 1367700"/>
              <a:gd name="connsiteX2" fmla="*/ 2898643 w 4953716"/>
              <a:gd name="connsiteY2" fmla="*/ 1358447 h 1367700"/>
              <a:gd name="connsiteX3" fmla="*/ 4953716 w 4953716"/>
              <a:gd name="connsiteY3" fmla="*/ 1367700 h 1367700"/>
              <a:gd name="connsiteX0" fmla="*/ 0 w 4751587"/>
              <a:gd name="connsiteY0" fmla="*/ 1383 h 1367700"/>
              <a:gd name="connsiteX1" fmla="*/ 2899243 w 4751587"/>
              <a:gd name="connsiteY1" fmla="*/ 0 h 1367700"/>
              <a:gd name="connsiteX2" fmla="*/ 2898643 w 4751587"/>
              <a:gd name="connsiteY2" fmla="*/ 1358447 h 1367700"/>
              <a:gd name="connsiteX3" fmla="*/ 4751587 w 4751587"/>
              <a:gd name="connsiteY3" fmla="*/ 1367700 h 1367700"/>
              <a:gd name="connsiteX0" fmla="*/ 0 w 11525645"/>
              <a:gd name="connsiteY0" fmla="*/ 1383 h 1367700"/>
              <a:gd name="connsiteX1" fmla="*/ 9673301 w 11525645"/>
              <a:gd name="connsiteY1" fmla="*/ 0 h 1367700"/>
              <a:gd name="connsiteX2" fmla="*/ 9672701 w 11525645"/>
              <a:gd name="connsiteY2" fmla="*/ 1358447 h 1367700"/>
              <a:gd name="connsiteX3" fmla="*/ 11525645 w 11525645"/>
              <a:gd name="connsiteY3" fmla="*/ 1367700 h 1367700"/>
              <a:gd name="connsiteX0" fmla="*/ 0 w 11233241"/>
              <a:gd name="connsiteY0" fmla="*/ 1383 h 1367700"/>
              <a:gd name="connsiteX1" fmla="*/ 9673301 w 11233241"/>
              <a:gd name="connsiteY1" fmla="*/ 0 h 1367700"/>
              <a:gd name="connsiteX2" fmla="*/ 9672701 w 11233241"/>
              <a:gd name="connsiteY2" fmla="*/ 1358447 h 1367700"/>
              <a:gd name="connsiteX3" fmla="*/ 11233241 w 11233241"/>
              <a:gd name="connsiteY3" fmla="*/ 1367700 h 1367700"/>
              <a:gd name="connsiteX0" fmla="*/ 0 w 11111404"/>
              <a:gd name="connsiteY0" fmla="*/ 1383 h 1377611"/>
              <a:gd name="connsiteX1" fmla="*/ 9673301 w 11111404"/>
              <a:gd name="connsiteY1" fmla="*/ 0 h 1377611"/>
              <a:gd name="connsiteX2" fmla="*/ 9672701 w 11111404"/>
              <a:gd name="connsiteY2" fmla="*/ 1358447 h 1377611"/>
              <a:gd name="connsiteX3" fmla="*/ 11111404 w 11111404"/>
              <a:gd name="connsiteY3" fmla="*/ 1377611 h 1377611"/>
              <a:gd name="connsiteX0" fmla="*/ 0 w 11111404"/>
              <a:gd name="connsiteY0" fmla="*/ 1383 h 1377611"/>
              <a:gd name="connsiteX1" fmla="*/ 9673301 w 11111404"/>
              <a:gd name="connsiteY1" fmla="*/ 0 h 1377611"/>
              <a:gd name="connsiteX2" fmla="*/ 9672701 w 11111404"/>
              <a:gd name="connsiteY2" fmla="*/ 1358447 h 1377611"/>
              <a:gd name="connsiteX3" fmla="*/ 11111404 w 11111404"/>
              <a:gd name="connsiteY3" fmla="*/ 1377611 h 1377611"/>
              <a:gd name="connsiteX0" fmla="*/ 0 w 11111404"/>
              <a:gd name="connsiteY0" fmla="*/ 1383 h 1378269"/>
              <a:gd name="connsiteX1" fmla="*/ 9673301 w 11111404"/>
              <a:gd name="connsiteY1" fmla="*/ 0 h 1378269"/>
              <a:gd name="connsiteX2" fmla="*/ 9672701 w 11111404"/>
              <a:gd name="connsiteY2" fmla="*/ 1378269 h 1378269"/>
              <a:gd name="connsiteX3" fmla="*/ 11111404 w 11111404"/>
              <a:gd name="connsiteY3" fmla="*/ 1377611 h 1378269"/>
              <a:gd name="connsiteX0" fmla="*/ 0 w 11062671"/>
              <a:gd name="connsiteY0" fmla="*/ 1383 h 1378269"/>
              <a:gd name="connsiteX1" fmla="*/ 9673301 w 11062671"/>
              <a:gd name="connsiteY1" fmla="*/ 0 h 1378269"/>
              <a:gd name="connsiteX2" fmla="*/ 9672701 w 11062671"/>
              <a:gd name="connsiteY2" fmla="*/ 1378269 h 1378269"/>
              <a:gd name="connsiteX3" fmla="*/ 11062671 w 11062671"/>
              <a:gd name="connsiteY3" fmla="*/ 1367701 h 1378269"/>
              <a:gd name="connsiteX0" fmla="*/ 0 w 11062671"/>
              <a:gd name="connsiteY0" fmla="*/ 11294 h 1388180"/>
              <a:gd name="connsiteX1" fmla="*/ 9673302 w 11062671"/>
              <a:gd name="connsiteY1" fmla="*/ 0 h 1388180"/>
              <a:gd name="connsiteX2" fmla="*/ 9672701 w 11062671"/>
              <a:gd name="connsiteY2" fmla="*/ 1388180 h 1388180"/>
              <a:gd name="connsiteX3" fmla="*/ 11062671 w 11062671"/>
              <a:gd name="connsiteY3" fmla="*/ 1377612 h 1388180"/>
            </a:gdLst>
            <a:ahLst/>
            <a:cxnLst>
              <a:cxn ang="0">
                <a:pos x="connsiteX0" y="connsiteY0"/>
              </a:cxn>
              <a:cxn ang="0">
                <a:pos x="connsiteX1" y="connsiteY1"/>
              </a:cxn>
              <a:cxn ang="0">
                <a:pos x="connsiteX2" y="connsiteY2"/>
              </a:cxn>
              <a:cxn ang="0">
                <a:pos x="connsiteX3" y="connsiteY3"/>
              </a:cxn>
            </a:cxnLst>
            <a:rect l="l" t="t" r="r" b="b"/>
            <a:pathLst>
              <a:path w="11062671" h="1388180">
                <a:moveTo>
                  <a:pt x="0" y="11294"/>
                </a:moveTo>
                <a:lnTo>
                  <a:pt x="9673302" y="0"/>
                </a:lnTo>
                <a:cubicBezTo>
                  <a:pt x="9676974" y="359884"/>
                  <a:pt x="9672300" y="1006262"/>
                  <a:pt x="9672701" y="1388180"/>
                </a:cubicBezTo>
                <a:lnTo>
                  <a:pt x="11062671" y="1377612"/>
                </a:lnTo>
              </a:path>
            </a:pathLst>
          </a:custGeom>
          <a:noFill/>
          <a:ln w="152400">
            <a:solidFill>
              <a:srgbClr val="C00000">
                <a:alpha val="30196"/>
              </a:srgbClr>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1"/>
          <p:cNvGrpSpPr/>
          <p:nvPr/>
        </p:nvGrpSpPr>
        <p:grpSpPr>
          <a:xfrm>
            <a:off x="6084520" y="4462330"/>
            <a:ext cx="2542876" cy="1982538"/>
            <a:chOff x="6084520" y="4462330"/>
            <a:chExt cx="2542876" cy="1982538"/>
          </a:xfrm>
        </p:grpSpPr>
        <p:pic>
          <p:nvPicPr>
            <p:cNvPr id="2051" name="Picture 3"/>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 r="3039" b="411"/>
            <a:stretch/>
          </p:blipFill>
          <p:spPr bwMode="auto">
            <a:xfrm>
              <a:off x="6103459" y="4462330"/>
              <a:ext cx="2456647" cy="198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 name="TextBox 244"/>
            <p:cNvSpPr txBox="1"/>
            <p:nvPr/>
          </p:nvSpPr>
          <p:spPr>
            <a:xfrm>
              <a:off x="6084520" y="4852666"/>
              <a:ext cx="2542876"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chemeClr val="bg1">
                      <a:lumMod val="95000"/>
                    </a:schemeClr>
                  </a:solidFill>
                </a:rPr>
                <a:t>Current to battery!</a:t>
              </a:r>
              <a:endParaRPr lang="en-US" sz="2400" baseline="-25000" dirty="0">
                <a:solidFill>
                  <a:schemeClr val="bg1">
                    <a:lumMod val="95000"/>
                  </a:schemeClr>
                </a:solidFill>
              </a:endParaRPr>
            </a:p>
          </p:txBody>
        </p:sp>
      </p:grpSp>
      <p:pic>
        <p:nvPicPr>
          <p:cNvPr id="114" name="Picture 1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4567" y="3492545"/>
            <a:ext cx="857665" cy="857665"/>
          </a:xfrm>
          <a:prstGeom prst="rect">
            <a:avLst/>
          </a:prstGeom>
        </p:spPr>
      </p:pic>
      <p:sp>
        <p:nvSpPr>
          <p:cNvPr id="116" name="Text Box 518"/>
          <p:cNvSpPr txBox="1">
            <a:spLocks noChangeArrowheads="1"/>
          </p:cNvSpPr>
          <p:nvPr/>
        </p:nvSpPr>
        <p:spPr bwMode="auto">
          <a:xfrm>
            <a:off x="1776250" y="2528353"/>
            <a:ext cx="1818290" cy="60529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algn="ctr">
              <a:lnSpc>
                <a:spcPts val="2000"/>
              </a:lnSpc>
            </a:pPr>
            <a:r>
              <a:rPr lang="en-US" sz="2000" dirty="0">
                <a:solidFill>
                  <a:schemeClr val="bg1">
                    <a:lumMod val="95000"/>
                  </a:schemeClr>
                </a:solidFill>
              </a:rPr>
              <a:t>Diodes provide</a:t>
            </a:r>
          </a:p>
          <a:p>
            <a:pPr algn="ctr">
              <a:lnSpc>
                <a:spcPts val="2000"/>
              </a:lnSpc>
            </a:pPr>
            <a:r>
              <a:rPr lang="en-US" sz="2000" dirty="0">
                <a:solidFill>
                  <a:schemeClr val="bg1">
                    <a:lumMod val="95000"/>
                  </a:schemeClr>
                </a:solidFill>
              </a:rPr>
              <a:t>"free" regen!</a:t>
            </a:r>
            <a:endParaRPr lang="en-US" dirty="0">
              <a:solidFill>
                <a:schemeClr val="bg1">
                  <a:lumMod val="95000"/>
                </a:schemeClr>
              </a:solidFill>
            </a:endParaRPr>
          </a:p>
        </p:txBody>
      </p:sp>
    </p:spTree>
    <p:extLst>
      <p:ext uri="{BB962C8B-B14F-4D97-AF65-F5344CB8AC3E}">
        <p14:creationId xmlns:p14="http://schemas.microsoft.com/office/powerpoint/2010/main" val="24044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P spid="183" grpId="0" animBg="1"/>
      <p:bldP spid="243" grpId="0" animBg="1"/>
      <p:bldP spid="1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15</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9" name="Group 18">
            <a:extLst>
              <a:ext uri="{FF2B5EF4-FFF2-40B4-BE49-F238E27FC236}">
                <a16:creationId xmlns:a16="http://schemas.microsoft.com/office/drawing/2014/main" id="{B8CA5A7F-7732-44CD-A736-5B0D36881978}"/>
              </a:ext>
            </a:extLst>
          </p:cNvPr>
          <p:cNvGrpSpPr/>
          <p:nvPr/>
        </p:nvGrpSpPr>
        <p:grpSpPr>
          <a:xfrm>
            <a:off x="301011" y="3464281"/>
            <a:ext cx="2268225" cy="1332097"/>
            <a:chOff x="227570" y="3403653"/>
            <a:chExt cx="2268225" cy="1332097"/>
          </a:xfrm>
        </p:grpSpPr>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227570" y="3403653"/>
              <a:ext cx="2268225" cy="704626"/>
            </a:xfrm>
            <a:prstGeom prst="rect">
              <a:avLst/>
            </a:prstGeom>
          </p:spPr>
        </p:pic>
        <p:sp>
          <p:nvSpPr>
            <p:cNvPr id="132" name="Text Placeholder 2">
              <a:extLst>
                <a:ext uri="{FF2B5EF4-FFF2-40B4-BE49-F238E27FC236}">
                  <a16:creationId xmlns:a16="http://schemas.microsoft.com/office/drawing/2014/main" id="{0AE2576C-F7F6-48F8-B275-9DFA0A616055}"/>
                </a:ext>
              </a:extLst>
            </p:cNvPr>
            <p:cNvSpPr txBox="1">
              <a:spLocks/>
            </p:cNvSpPr>
            <p:nvPr/>
          </p:nvSpPr>
          <p:spPr>
            <a:xfrm>
              <a:off x="600382" y="4379052"/>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6">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7"/>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8">
              <a:grayscl/>
            </a:blip>
            <a:stretch>
              <a:fillRect/>
            </a:stretch>
          </p:blipFill>
          <p:spPr>
            <a:xfrm>
              <a:off x="3412824" y="2295471"/>
              <a:ext cx="2640898" cy="1570654"/>
            </a:xfrm>
            <a:prstGeom prst="rect">
              <a:avLst/>
            </a:prstGeom>
          </p:spPr>
        </p:pic>
      </p:grpSp>
      <p:sp>
        <p:nvSpPr>
          <p:cNvPr id="2" name="Arrow: Right 1">
            <a:extLst>
              <a:ext uri="{FF2B5EF4-FFF2-40B4-BE49-F238E27FC236}">
                <a16:creationId xmlns:a16="http://schemas.microsoft.com/office/drawing/2014/main" id="{8953ECA7-273E-41D5-B3BB-6B8938969844}"/>
              </a:ext>
            </a:extLst>
          </p:cNvPr>
          <p:cNvSpPr/>
          <p:nvPr/>
        </p:nvSpPr>
        <p:spPr>
          <a:xfrm rot="19184778">
            <a:off x="6833108" y="3605676"/>
            <a:ext cx="620321" cy="28470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58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p:cNvSpPr txBox="1"/>
          <p:nvPr/>
        </p:nvSpPr>
        <p:spPr>
          <a:xfrm>
            <a:off x="130817" y="5176"/>
            <a:ext cx="8922872" cy="467820"/>
          </a:xfrm>
          <a:prstGeom prst="rect">
            <a:avLst/>
          </a:prstGeom>
          <a:noFill/>
        </p:spPr>
        <p:style>
          <a:lnRef idx="0">
            <a:scrgbClr r="0" g="0" b="0"/>
          </a:lnRef>
          <a:fillRef idx="0">
            <a:scrgbClr r="0" g="0" b="0"/>
          </a:fillRef>
          <a:effectRef idx="0">
            <a:scrgbClr r="0" g="0" b="0"/>
          </a:effectRef>
          <a:fontRef idx="minor">
            <a:schemeClr val="tx1"/>
          </a:fontRef>
        </p:style>
        <p:txBody>
          <a:bodyPr wrap="squar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800" b="1" dirty="0"/>
              <a:t>Full-power optimization: voltage, current, &amp; voltage const.</a:t>
            </a:r>
            <a:endParaRPr lang="en-US" sz="3600" b="1" dirty="0">
              <a:latin typeface="Symbol" panose="05050102010706020507" pitchFamily="18" charset="2"/>
            </a:endParaRPr>
          </a:p>
        </p:txBody>
      </p:sp>
      <p:sp>
        <p:nvSpPr>
          <p:cNvPr id="3" name="TextBox 2"/>
          <p:cNvSpPr txBox="1"/>
          <p:nvPr/>
        </p:nvSpPr>
        <p:spPr>
          <a:xfrm>
            <a:off x="742629" y="577536"/>
            <a:ext cx="7997959" cy="1015663"/>
          </a:xfrm>
          <a:prstGeom prst="rect">
            <a:avLst/>
          </a:prstGeom>
          <a:noFill/>
        </p:spPr>
        <p:txBody>
          <a:bodyPr wrap="square" rtlCol="0">
            <a:spAutoFit/>
          </a:bodyPr>
          <a:lstStyle/>
          <a:p>
            <a:r>
              <a:rPr lang="en-US" sz="2000" dirty="0"/>
              <a:t>Task:  Apply non-dim. model to solve for optimal battery EMF  &amp; motor (K</a:t>
            </a:r>
            <a:r>
              <a:rPr lang="en-US" sz="2400" baseline="-25000" dirty="0"/>
              <a:t>v</a:t>
            </a:r>
            <a:r>
              <a:rPr lang="en-US" sz="2000" dirty="0"/>
              <a:t>) </a:t>
            </a:r>
            <a:r>
              <a:rPr lang="en-US" sz="2000" dirty="0">
                <a:solidFill>
                  <a:schemeClr val="bg1">
                    <a:lumMod val="65000"/>
                  </a:schemeClr>
                </a:solidFill>
              </a:rPr>
              <a:t>given (m) motors per battery, per-motor resist. (R</a:t>
            </a:r>
            <a:r>
              <a:rPr lang="en-US" sz="2000" baseline="-25000" dirty="0">
                <a:solidFill>
                  <a:schemeClr val="bg1">
                    <a:lumMod val="65000"/>
                  </a:schemeClr>
                </a:solidFill>
              </a:rPr>
              <a:t>m</a:t>
            </a:r>
            <a:r>
              <a:rPr lang="en-US" sz="2000" dirty="0">
                <a:solidFill>
                  <a:schemeClr val="bg1">
                    <a:lumMod val="65000"/>
                  </a:schemeClr>
                </a:solidFill>
              </a:rPr>
              <a:t>), shaft torque (</a:t>
            </a:r>
            <a:r>
              <a:rPr lang="en-US" sz="2000" dirty="0">
                <a:solidFill>
                  <a:schemeClr val="bg1">
                    <a:lumMod val="65000"/>
                  </a:schemeClr>
                </a:solidFill>
                <a:latin typeface="Symbol" panose="05050102010706020507" pitchFamily="18" charset="2"/>
              </a:rPr>
              <a:t>t</a:t>
            </a:r>
            <a:r>
              <a:rPr lang="en-US" sz="2000" dirty="0">
                <a:solidFill>
                  <a:schemeClr val="bg1">
                    <a:lumMod val="65000"/>
                  </a:schemeClr>
                </a:solidFill>
              </a:rPr>
              <a:t>) &amp; speed (</a:t>
            </a:r>
            <a:r>
              <a:rPr lang="en-US" sz="2000" dirty="0">
                <a:solidFill>
                  <a:schemeClr val="bg1">
                    <a:lumMod val="65000"/>
                  </a:schemeClr>
                </a:solidFill>
                <a:latin typeface="Symbol" panose="05050102010706020507" pitchFamily="18" charset="2"/>
              </a:rPr>
              <a:t>w</a:t>
            </a:r>
            <a:r>
              <a:rPr lang="en-US" sz="2000" dirty="0">
                <a:solidFill>
                  <a:schemeClr val="bg1">
                    <a:lumMod val="65000"/>
                  </a:schemeClr>
                </a:solidFill>
              </a:rPr>
              <a:t>), and effects of  battery EMF &amp; scale on battery resistance (</a:t>
            </a:r>
            <a:r>
              <a:rPr lang="en-US" sz="2000" dirty="0" err="1">
                <a:solidFill>
                  <a:schemeClr val="bg1">
                    <a:lumMod val="65000"/>
                  </a:schemeClr>
                </a:solidFill>
              </a:rPr>
              <a:t>R</a:t>
            </a:r>
            <a:r>
              <a:rPr lang="en-US" sz="2000" baseline="-25000" dirty="0" err="1">
                <a:solidFill>
                  <a:schemeClr val="bg1">
                    <a:lumMod val="65000"/>
                  </a:schemeClr>
                </a:solidFill>
              </a:rPr>
              <a:t>b</a:t>
            </a:r>
            <a:r>
              <a:rPr lang="en-US" sz="2000" dirty="0">
                <a:solidFill>
                  <a:schemeClr val="bg1">
                    <a:lumMod val="65000"/>
                  </a:schemeClr>
                </a:solidFill>
              </a:rPr>
              <a:t>)</a:t>
            </a:r>
          </a:p>
        </p:txBody>
      </p:sp>
      <p:sp>
        <p:nvSpPr>
          <p:cNvPr id="8" name="Slide Number Placeholder 7"/>
          <p:cNvSpPr>
            <a:spLocks noGrp="1"/>
          </p:cNvSpPr>
          <p:nvPr>
            <p:ph type="sldNum" sz="quarter" idx="12"/>
          </p:nvPr>
        </p:nvSpPr>
        <p:spPr/>
        <p:txBody>
          <a:bodyPr/>
          <a:lstStyle/>
          <a:p>
            <a:fld id="{0F6D85DD-31CE-4AA9-9CB8-059736DE7F01}" type="slidenum">
              <a:rPr lang="en-US" smtClean="0"/>
              <a:t>16</a:t>
            </a:fld>
            <a:endParaRPr lang="en-US" dirty="0"/>
          </a:p>
        </p:txBody>
      </p:sp>
      <p:grpSp>
        <p:nvGrpSpPr>
          <p:cNvPr id="17" name="Group 16"/>
          <p:cNvGrpSpPr/>
          <p:nvPr/>
        </p:nvGrpSpPr>
        <p:grpSpPr>
          <a:xfrm>
            <a:off x="6636650" y="2796223"/>
            <a:ext cx="2126350" cy="3054488"/>
            <a:chOff x="6636650" y="2543551"/>
            <a:chExt cx="2126350" cy="3054488"/>
          </a:xfrm>
        </p:grpSpPr>
        <p:sp>
          <p:nvSpPr>
            <p:cNvPr id="9" name="TextBox 8"/>
            <p:cNvSpPr txBox="1"/>
            <p:nvPr/>
          </p:nvSpPr>
          <p:spPr>
            <a:xfrm>
              <a:off x="6636650" y="4022223"/>
              <a:ext cx="2126350" cy="1575816"/>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tIns="18288" bIns="18288" rtlCol="0">
              <a:spAutoFit/>
            </a:bodyPr>
            <a:lstStyle/>
            <a:p>
              <a:r>
                <a:rPr lang="en-US" sz="2000" dirty="0">
                  <a:solidFill>
                    <a:schemeClr val="bg1"/>
                  </a:solidFill>
                </a:rPr>
                <a:t>R</a:t>
              </a:r>
              <a:r>
                <a:rPr lang="en-US" sz="2000" baseline="-25000" dirty="0">
                  <a:solidFill>
                    <a:schemeClr val="bg1"/>
                  </a:solidFill>
                </a:rPr>
                <a:t>e</a:t>
              </a:r>
              <a:r>
                <a:rPr lang="en-US" sz="2000" dirty="0">
                  <a:solidFill>
                    <a:schemeClr val="bg1"/>
                  </a:solidFill>
                </a:rPr>
                <a:t> = R</a:t>
              </a:r>
              <a:r>
                <a:rPr lang="en-US" sz="2000" baseline="-25000" dirty="0">
                  <a:solidFill>
                    <a:schemeClr val="bg1"/>
                  </a:solidFill>
                </a:rPr>
                <a:t>e </a:t>
              </a:r>
              <a:r>
                <a:rPr lang="en-US" sz="2000" dirty="0">
                  <a:solidFill>
                    <a:schemeClr val="bg1"/>
                  </a:solidFill>
                </a:rPr>
                <a:t>(m, </a:t>
              </a:r>
              <a:r>
                <a:rPr lang="en-US" sz="2000" dirty="0">
                  <a:solidFill>
                    <a:schemeClr val="bg1"/>
                  </a:solidFill>
                  <a:latin typeface="Symbol" panose="05050102010706020507" pitchFamily="18" charset="2"/>
                </a:rPr>
                <a:t>e</a:t>
              </a:r>
              <a:r>
                <a:rPr lang="en-US" sz="2000" baseline="-25000" dirty="0">
                  <a:solidFill>
                    <a:schemeClr val="bg1"/>
                  </a:solidFill>
                </a:rPr>
                <a:t>b </a:t>
              </a:r>
              <a:r>
                <a:rPr lang="en-US" sz="2000" dirty="0">
                  <a:solidFill>
                    <a:schemeClr val="bg1"/>
                  </a:solidFill>
                </a:rPr>
                <a:t>, </a:t>
              </a:r>
              <a:r>
                <a:rPr lang="en-US" sz="2000" dirty="0">
                  <a:solidFill>
                    <a:schemeClr val="bg1"/>
                  </a:solidFill>
                  <a:latin typeface="Symbol" panose="05050102010706020507" pitchFamily="18" charset="2"/>
                </a:rPr>
                <a:t>tw</a:t>
              </a:r>
              <a:r>
                <a:rPr lang="en-US" sz="2000" dirty="0">
                  <a:solidFill>
                    <a:schemeClr val="bg1"/>
                  </a:solidFill>
                </a:rPr>
                <a:t>)</a:t>
              </a:r>
            </a:p>
            <a:p>
              <a:r>
                <a:rPr lang="en-US" sz="2000" dirty="0">
                  <a:solidFill>
                    <a:schemeClr val="bg1"/>
                  </a:solidFill>
                </a:rPr>
                <a:t>R</a:t>
              </a:r>
              <a:r>
                <a:rPr lang="en-US" sz="2000" baseline="-25000" dirty="0">
                  <a:solidFill>
                    <a:schemeClr val="bg1"/>
                  </a:solidFill>
                </a:rPr>
                <a:t>m</a:t>
              </a:r>
              <a:r>
                <a:rPr lang="en-US" sz="2000" dirty="0">
                  <a:solidFill>
                    <a:schemeClr val="bg1"/>
                  </a:solidFill>
                </a:rPr>
                <a:t> = R</a:t>
              </a:r>
              <a:r>
                <a:rPr lang="en-US" sz="2000" baseline="-25000" dirty="0">
                  <a:solidFill>
                    <a:schemeClr val="bg1"/>
                  </a:solidFill>
                </a:rPr>
                <a:t>m </a:t>
              </a:r>
              <a:r>
                <a:rPr lang="en-US" sz="2000" dirty="0">
                  <a:solidFill>
                    <a:schemeClr val="bg1"/>
                  </a:solidFill>
                </a:rPr>
                <a:t>(</a:t>
              </a:r>
              <a:r>
                <a:rPr lang="en-US" sz="2000" dirty="0">
                  <a:solidFill>
                    <a:schemeClr val="bg1"/>
                  </a:solidFill>
                  <a:latin typeface="Symbol" panose="05050102010706020507" pitchFamily="18" charset="2"/>
                </a:rPr>
                <a:t>tw</a:t>
              </a:r>
              <a:r>
                <a:rPr lang="en-US" sz="2000" dirty="0">
                  <a:solidFill>
                    <a:schemeClr val="bg1"/>
                  </a:solidFill>
                </a:rPr>
                <a:t>)</a:t>
              </a:r>
              <a:endParaRPr lang="en-US" sz="2000" dirty="0">
                <a:solidFill>
                  <a:schemeClr val="bg1"/>
                </a:solidFill>
                <a:latin typeface="Symbol" panose="05050102010706020507" pitchFamily="18" charset="2"/>
              </a:endParaRPr>
            </a:p>
            <a:p>
              <a:r>
                <a:rPr lang="en-US" sz="2000" dirty="0">
                  <a:solidFill>
                    <a:schemeClr val="bg1"/>
                  </a:solidFill>
                  <a:latin typeface="Symbol" panose="05050102010706020507" pitchFamily="18" charset="2"/>
                </a:rPr>
                <a:t>h</a:t>
              </a:r>
              <a:r>
                <a:rPr lang="en-US" sz="2000" baseline="-25000" dirty="0">
                  <a:solidFill>
                    <a:schemeClr val="bg1"/>
                  </a:solidFill>
                </a:rPr>
                <a:t>opt</a:t>
              </a:r>
              <a:r>
                <a:rPr lang="en-US" sz="2000" dirty="0">
                  <a:solidFill>
                    <a:schemeClr val="bg1"/>
                  </a:solidFill>
                </a:rPr>
                <a:t> = </a:t>
              </a:r>
              <a:r>
                <a:rPr lang="en-US" sz="2000" dirty="0">
                  <a:solidFill>
                    <a:schemeClr val="bg1"/>
                  </a:solidFill>
                  <a:latin typeface="Symbol" panose="05050102010706020507" pitchFamily="18" charset="2"/>
                </a:rPr>
                <a:t>h</a:t>
              </a:r>
              <a:r>
                <a:rPr lang="en-US" sz="2000" baseline="-25000" dirty="0">
                  <a:solidFill>
                    <a:schemeClr val="bg1"/>
                  </a:solidFill>
                </a:rPr>
                <a:t>opt </a:t>
              </a:r>
              <a:r>
                <a:rPr lang="en-US" sz="2000" dirty="0">
                  <a:solidFill>
                    <a:schemeClr val="bg1"/>
                  </a:solidFill>
                </a:rPr>
                <a:t>(</a:t>
              </a:r>
              <a:r>
                <a:rPr lang="en-US" sz="2000" dirty="0">
                  <a:solidFill>
                    <a:schemeClr val="bg1"/>
                  </a:solidFill>
                  <a:latin typeface="Symbol" panose="05050102010706020507" pitchFamily="18" charset="2"/>
                </a:rPr>
                <a:t>y</a:t>
              </a:r>
              <a:r>
                <a:rPr lang="en-US" sz="2000" dirty="0">
                  <a:solidFill>
                    <a:schemeClr val="bg1"/>
                  </a:solidFill>
                </a:rPr>
                <a:t>)</a:t>
              </a:r>
            </a:p>
            <a:p>
              <a:r>
                <a:rPr lang="en-US" sz="2000" dirty="0">
                  <a:solidFill>
                    <a:schemeClr val="bg1"/>
                  </a:solidFill>
                  <a:latin typeface="Symbol" panose="05050102010706020507" pitchFamily="18" charset="2"/>
                </a:rPr>
                <a:t>y </a:t>
              </a:r>
              <a:r>
                <a:rPr lang="en-US" sz="2000" dirty="0">
                  <a:solidFill>
                    <a:schemeClr val="bg1"/>
                  </a:solidFill>
                </a:rPr>
                <a:t>= </a:t>
              </a:r>
              <a:r>
                <a:rPr lang="en-US" sz="2000" dirty="0">
                  <a:solidFill>
                    <a:schemeClr val="bg1"/>
                  </a:solidFill>
                  <a:latin typeface="Symbol" panose="05050102010706020507" pitchFamily="18" charset="2"/>
                </a:rPr>
                <a:t>y </a:t>
              </a:r>
              <a:r>
                <a:rPr lang="en-US" sz="2000" dirty="0">
                  <a:solidFill>
                    <a:schemeClr val="bg1"/>
                  </a:solidFill>
                </a:rPr>
                <a:t>(k, R</a:t>
              </a:r>
              <a:r>
                <a:rPr lang="en-US" sz="2000" baseline="-25000" dirty="0">
                  <a:solidFill>
                    <a:schemeClr val="bg1"/>
                  </a:solidFill>
                </a:rPr>
                <a:t>e </a:t>
              </a:r>
              <a:r>
                <a:rPr lang="en-US" sz="2000" dirty="0">
                  <a:solidFill>
                    <a:schemeClr val="bg1"/>
                  </a:solidFill>
                </a:rPr>
                <a:t>, </a:t>
              </a:r>
              <a:r>
                <a:rPr lang="en-US" sz="2000" dirty="0">
                  <a:solidFill>
                    <a:schemeClr val="bg1"/>
                  </a:solidFill>
                  <a:latin typeface="Symbol" panose="05050102010706020507" pitchFamily="18" charset="2"/>
                </a:rPr>
                <a:t>e</a:t>
              </a:r>
              <a:r>
                <a:rPr lang="en-US" sz="2000" baseline="-25000" dirty="0">
                  <a:solidFill>
                    <a:schemeClr val="bg1"/>
                  </a:solidFill>
                </a:rPr>
                <a:t>b </a:t>
              </a:r>
              <a:r>
                <a:rPr lang="en-US" sz="2000" dirty="0">
                  <a:solidFill>
                    <a:schemeClr val="bg1"/>
                  </a:solidFill>
                </a:rPr>
                <a:t>,</a:t>
              </a:r>
              <a:r>
                <a:rPr lang="en-US" sz="2000" dirty="0">
                  <a:solidFill>
                    <a:schemeClr val="bg1"/>
                  </a:solidFill>
                  <a:latin typeface="Symbol" panose="05050102010706020507" pitchFamily="18" charset="2"/>
                </a:rPr>
                <a:t>l</a:t>
              </a:r>
              <a:r>
                <a:rPr lang="en-US" sz="2000" dirty="0">
                  <a:solidFill>
                    <a:schemeClr val="bg1"/>
                  </a:solidFill>
                </a:rPr>
                <a:t>)</a:t>
              </a:r>
            </a:p>
            <a:p>
              <a:r>
                <a:rPr lang="en-US" sz="2000" dirty="0">
                  <a:solidFill>
                    <a:schemeClr val="bg1"/>
                  </a:solidFill>
                </a:rPr>
                <a:t>k = k</a:t>
              </a:r>
              <a:r>
                <a:rPr lang="en-US" sz="2000" baseline="-25000" dirty="0">
                  <a:solidFill>
                    <a:schemeClr val="bg1"/>
                  </a:solidFill>
                </a:rPr>
                <a:t> </a:t>
              </a:r>
              <a:r>
                <a:rPr lang="en-US" sz="2000" dirty="0">
                  <a:solidFill>
                    <a:schemeClr val="bg1"/>
                  </a:solidFill>
                </a:rPr>
                <a:t>(</a:t>
              </a:r>
              <a:r>
                <a:rPr lang="en-US" sz="2000" dirty="0">
                  <a:solidFill>
                    <a:schemeClr val="bg1"/>
                  </a:solidFill>
                  <a:latin typeface="Symbol" panose="05050102010706020507" pitchFamily="18" charset="2"/>
                </a:rPr>
                <a:t>n</a:t>
              </a:r>
              <a:r>
                <a:rPr lang="en-US" sz="2000" dirty="0">
                  <a:solidFill>
                    <a:schemeClr val="bg1"/>
                  </a:solidFill>
                </a:rPr>
                <a:t>, </a:t>
              </a:r>
              <a:r>
                <a:rPr lang="en-US" sz="2000" dirty="0">
                  <a:solidFill>
                    <a:schemeClr val="bg1"/>
                  </a:solidFill>
                  <a:latin typeface="Symbol" panose="05050102010706020507" pitchFamily="18" charset="2"/>
                </a:rPr>
                <a:t>e</a:t>
              </a:r>
              <a:r>
                <a:rPr lang="en-US" sz="2000" baseline="-25000" dirty="0">
                  <a:solidFill>
                    <a:schemeClr val="bg1"/>
                  </a:solidFill>
                </a:rPr>
                <a:t>b </a:t>
              </a:r>
              <a:r>
                <a:rPr lang="en-US" sz="2000" dirty="0">
                  <a:solidFill>
                    <a:schemeClr val="bg1"/>
                  </a:solidFill>
                </a:rPr>
                <a:t>, </a:t>
              </a:r>
              <a:r>
                <a:rPr lang="en-US" sz="2000" dirty="0">
                  <a:solidFill>
                    <a:schemeClr val="bg1"/>
                  </a:solidFill>
                  <a:latin typeface="Symbol" panose="05050102010706020507" pitchFamily="18" charset="2"/>
                </a:rPr>
                <a:t>w</a:t>
              </a:r>
              <a:r>
                <a:rPr lang="en-US" sz="2000" dirty="0">
                  <a:solidFill>
                    <a:schemeClr val="bg1"/>
                  </a:solidFill>
                </a:rPr>
                <a:t>)</a:t>
              </a:r>
            </a:p>
          </p:txBody>
        </p:sp>
        <p:sp>
          <p:nvSpPr>
            <p:cNvPr id="11" name="TextBox 10"/>
            <p:cNvSpPr txBox="1"/>
            <p:nvPr/>
          </p:nvSpPr>
          <p:spPr>
            <a:xfrm>
              <a:off x="6636650" y="3281059"/>
              <a:ext cx="2126350" cy="652486"/>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tIns="18288" bIns="18288" rtlCol="0">
              <a:spAutoFit/>
            </a:bodyPr>
            <a:lstStyle/>
            <a:p>
              <a:r>
                <a:rPr lang="en-US" sz="2000" dirty="0">
                  <a:solidFill>
                    <a:schemeClr val="bg1"/>
                  </a:solidFill>
                </a:rPr>
                <a:t>Mutual effects call for iterative sol’n:</a:t>
              </a:r>
            </a:p>
          </p:txBody>
        </p:sp>
        <p:sp>
          <p:nvSpPr>
            <p:cNvPr id="74" name="TextBox 73"/>
            <p:cNvSpPr txBox="1"/>
            <p:nvPr/>
          </p:nvSpPr>
          <p:spPr>
            <a:xfrm>
              <a:off x="6636650" y="2543551"/>
              <a:ext cx="2126350" cy="652486"/>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tIns="18288" bIns="18288" rtlCol="0">
              <a:spAutoFit/>
            </a:bodyPr>
            <a:lstStyle/>
            <a:p>
              <a:r>
                <a:rPr lang="en-US" sz="2000" dirty="0">
                  <a:solidFill>
                    <a:schemeClr val="bg1"/>
                  </a:solidFill>
                  <a:latin typeface="Symbol" panose="05050102010706020507" pitchFamily="18" charset="2"/>
                </a:rPr>
                <a:t>[t</a:t>
              </a:r>
              <a:r>
                <a:rPr lang="en-US" sz="2000" dirty="0">
                  <a:solidFill>
                    <a:schemeClr val="bg1"/>
                  </a:solidFill>
                </a:rPr>
                <a:t>, </a:t>
              </a:r>
              <a:r>
                <a:rPr lang="en-US" sz="2000" dirty="0">
                  <a:solidFill>
                    <a:schemeClr val="bg1"/>
                  </a:solidFill>
                  <a:latin typeface="Symbol" panose="05050102010706020507" pitchFamily="18" charset="2"/>
                </a:rPr>
                <a:t>w</a:t>
              </a:r>
              <a:r>
                <a:rPr lang="en-US" sz="2000" dirty="0">
                  <a:solidFill>
                    <a:schemeClr val="bg1"/>
                  </a:solidFill>
                </a:rPr>
                <a:t>, R</a:t>
              </a:r>
              <a:r>
                <a:rPr lang="en-US" sz="2000" baseline="-25000" dirty="0">
                  <a:solidFill>
                    <a:schemeClr val="bg1"/>
                  </a:solidFill>
                </a:rPr>
                <a:t>e </a:t>
              </a:r>
              <a:r>
                <a:rPr lang="en-US" sz="2000" dirty="0">
                  <a:solidFill>
                    <a:schemeClr val="bg1"/>
                  </a:solidFill>
                </a:rPr>
                <a:t>] fixes the</a:t>
              </a:r>
            </a:p>
            <a:p>
              <a:r>
                <a:rPr lang="en-US" sz="2000" dirty="0">
                  <a:solidFill>
                    <a:schemeClr val="bg1"/>
                  </a:solidFill>
                </a:rPr>
                <a:t>optimal [ i</a:t>
              </a:r>
              <a:r>
                <a:rPr lang="en-US" sz="2000" baseline="-25000" dirty="0">
                  <a:solidFill>
                    <a:schemeClr val="bg1"/>
                  </a:solidFill>
                </a:rPr>
                <a:t>m</a:t>
              </a:r>
              <a:r>
                <a:rPr lang="en-US" sz="2000" dirty="0">
                  <a:solidFill>
                    <a:schemeClr val="bg1"/>
                  </a:solidFill>
                </a:rPr>
                <a:t>, </a:t>
              </a:r>
              <a:r>
                <a:rPr lang="en-US" sz="2000" dirty="0">
                  <a:solidFill>
                    <a:schemeClr val="bg1"/>
                  </a:solidFill>
                  <a:latin typeface="Symbol" panose="05050102010706020507" pitchFamily="18" charset="2"/>
                </a:rPr>
                <a:t>e</a:t>
              </a:r>
              <a:r>
                <a:rPr lang="en-US" sz="2000" baseline="-25000" dirty="0">
                  <a:solidFill>
                    <a:schemeClr val="bg1"/>
                  </a:solidFill>
                </a:rPr>
                <a:t>b</a:t>
              </a:r>
              <a:r>
                <a:rPr lang="en-US" sz="2000" dirty="0">
                  <a:solidFill>
                    <a:schemeClr val="bg1"/>
                  </a:solidFill>
                </a:rPr>
                <a:t>, K</a:t>
              </a:r>
              <a:r>
                <a:rPr lang="en-US" sz="2000" baseline="-25000" dirty="0">
                  <a:solidFill>
                    <a:schemeClr val="bg1"/>
                  </a:solidFill>
                </a:rPr>
                <a:t>v </a:t>
              </a:r>
              <a:r>
                <a:rPr lang="en-US" sz="2000" dirty="0">
                  <a:solidFill>
                    <a:schemeClr val="bg1"/>
                  </a:solidFill>
                </a:rPr>
                <a:t>]</a:t>
              </a:r>
              <a:endParaRPr lang="en-US" sz="2000" baseline="-25000" dirty="0">
                <a:solidFill>
                  <a:schemeClr val="bg1"/>
                </a:solidFill>
              </a:endParaRPr>
            </a:p>
          </p:txBody>
        </p:sp>
      </p:grpSp>
      <p:grpSp>
        <p:nvGrpSpPr>
          <p:cNvPr id="13" name="Group 12"/>
          <p:cNvGrpSpPr/>
          <p:nvPr/>
        </p:nvGrpSpPr>
        <p:grpSpPr>
          <a:xfrm>
            <a:off x="694570" y="3386995"/>
            <a:ext cx="5764373" cy="2968759"/>
            <a:chOff x="694570" y="2568819"/>
            <a:chExt cx="5764373" cy="2968759"/>
          </a:xfrm>
        </p:grpSpPr>
        <p:graphicFrame>
          <p:nvGraphicFramePr>
            <p:cNvPr id="4" name="Object 3"/>
            <p:cNvGraphicFramePr>
              <a:graphicFrameLocks noChangeAspect="1"/>
            </p:cNvGraphicFramePr>
            <p:nvPr/>
          </p:nvGraphicFramePr>
          <p:xfrm>
            <a:off x="4051300" y="2568819"/>
            <a:ext cx="2274888" cy="960438"/>
          </p:xfrm>
          <a:graphic>
            <a:graphicData uri="http://schemas.openxmlformats.org/presentationml/2006/ole">
              <mc:AlternateContent xmlns:mc="http://schemas.openxmlformats.org/markup-compatibility/2006">
                <mc:Choice xmlns:v="urn:schemas-microsoft-com:vml" Requires="v">
                  <p:oleObj spid="_x0000_s33369" name="Equation" r:id="rId4" imgW="1117440" imgH="469800" progId="Equation.3">
                    <p:embed/>
                  </p:oleObj>
                </mc:Choice>
                <mc:Fallback>
                  <p:oleObj name="Equation" r:id="rId4" imgW="1117440" imgH="469800" progId="Equation.3">
                    <p:embed/>
                    <p:pic>
                      <p:nvPicPr>
                        <p:cNvPr id="4" name="Object 3"/>
                        <p:cNvPicPr>
                          <a:picLocks noChangeAspect="1" noChangeArrowheads="1"/>
                        </p:cNvPicPr>
                        <p:nvPr/>
                      </p:nvPicPr>
                      <p:blipFill>
                        <a:blip r:embed="rId5"/>
                        <a:srcRect/>
                        <a:stretch>
                          <a:fillRect/>
                        </a:stretch>
                      </p:blipFill>
                      <p:spPr bwMode="auto">
                        <a:xfrm>
                          <a:off x="4051300" y="2568819"/>
                          <a:ext cx="2274888" cy="960438"/>
                        </a:xfrm>
                        <a:prstGeom prst="rect">
                          <a:avLst/>
                        </a:prstGeom>
                        <a:solidFill>
                          <a:schemeClr val="accent2">
                            <a:lumMod val="20000"/>
                            <a:lumOff val="80000"/>
                          </a:schemeClr>
                        </a:solidFill>
                        <a:ln>
                          <a:noFill/>
                        </a:ln>
                      </p:spPr>
                    </p:pic>
                  </p:oleObj>
                </mc:Fallback>
              </mc:AlternateContent>
            </a:graphicData>
          </a:graphic>
        </p:graphicFrame>
        <p:graphicFrame>
          <p:nvGraphicFramePr>
            <p:cNvPr id="5" name="Object 4"/>
            <p:cNvGraphicFramePr>
              <a:graphicFrameLocks noChangeAspect="1"/>
            </p:cNvGraphicFramePr>
            <p:nvPr/>
          </p:nvGraphicFramePr>
          <p:xfrm>
            <a:off x="4362450" y="3586407"/>
            <a:ext cx="2089150" cy="955675"/>
          </p:xfrm>
          <a:graphic>
            <a:graphicData uri="http://schemas.openxmlformats.org/presentationml/2006/ole">
              <mc:AlternateContent xmlns:mc="http://schemas.openxmlformats.org/markup-compatibility/2006">
                <mc:Choice xmlns:v="urn:schemas-microsoft-com:vml" Requires="v">
                  <p:oleObj spid="_x0000_s33370" name="Equation" r:id="rId6" imgW="1028520" imgH="469800" progId="Equation.3">
                    <p:embed/>
                  </p:oleObj>
                </mc:Choice>
                <mc:Fallback>
                  <p:oleObj name="Equation" r:id="rId6" imgW="1028520" imgH="469800" progId="Equation.3">
                    <p:embed/>
                    <p:pic>
                      <p:nvPicPr>
                        <p:cNvPr id="5" name="Object 4"/>
                        <p:cNvPicPr>
                          <a:picLocks noChangeAspect="1" noChangeArrowheads="1"/>
                        </p:cNvPicPr>
                        <p:nvPr/>
                      </p:nvPicPr>
                      <p:blipFill>
                        <a:blip r:embed="rId7"/>
                        <a:srcRect/>
                        <a:stretch>
                          <a:fillRect/>
                        </a:stretch>
                      </p:blipFill>
                      <p:spPr bwMode="auto">
                        <a:xfrm>
                          <a:off x="4362450" y="3586407"/>
                          <a:ext cx="2089150" cy="955675"/>
                        </a:xfrm>
                        <a:prstGeom prst="rect">
                          <a:avLst/>
                        </a:prstGeom>
                        <a:solidFill>
                          <a:schemeClr val="accent2">
                            <a:lumMod val="20000"/>
                            <a:lumOff val="80000"/>
                          </a:schemeClr>
                        </a:solidFill>
                        <a:ln>
                          <a:noFill/>
                        </a:ln>
                      </p:spPr>
                    </p:pic>
                  </p:oleObj>
                </mc:Fallback>
              </mc:AlternateContent>
            </a:graphicData>
          </a:graphic>
        </p:graphicFrame>
        <p:grpSp>
          <p:nvGrpSpPr>
            <p:cNvPr id="10" name="Group 9"/>
            <p:cNvGrpSpPr/>
            <p:nvPr/>
          </p:nvGrpSpPr>
          <p:grpSpPr>
            <a:xfrm>
              <a:off x="4693335" y="4596095"/>
              <a:ext cx="1765608" cy="866140"/>
              <a:chOff x="6326421" y="5527281"/>
              <a:chExt cx="1765608" cy="866140"/>
            </a:xfrm>
          </p:grpSpPr>
          <p:graphicFrame>
            <p:nvGraphicFramePr>
              <p:cNvPr id="6" name="Object 5"/>
              <p:cNvGraphicFramePr>
                <a:graphicFrameLocks noChangeAspect="1"/>
              </p:cNvGraphicFramePr>
              <p:nvPr/>
            </p:nvGraphicFramePr>
            <p:xfrm>
              <a:off x="6326421" y="5527281"/>
              <a:ext cx="1765608" cy="439738"/>
            </p:xfrm>
            <a:graphic>
              <a:graphicData uri="http://schemas.openxmlformats.org/presentationml/2006/ole">
                <mc:AlternateContent xmlns:mc="http://schemas.openxmlformats.org/markup-compatibility/2006">
                  <mc:Choice xmlns:v="urn:schemas-microsoft-com:vml" Requires="v">
                    <p:oleObj spid="_x0000_s33371" name="Equation" r:id="rId8" imgW="761760" imgH="215640" progId="Equation.3">
                      <p:embed/>
                    </p:oleObj>
                  </mc:Choice>
                  <mc:Fallback>
                    <p:oleObj name="Equation" r:id="rId8" imgW="761760" imgH="215640" progId="Equation.3">
                      <p:embed/>
                      <p:pic>
                        <p:nvPicPr>
                          <p:cNvPr id="6" name="Object 5"/>
                          <p:cNvPicPr>
                            <a:picLocks noChangeAspect="1" noChangeArrowheads="1"/>
                          </p:cNvPicPr>
                          <p:nvPr/>
                        </p:nvPicPr>
                        <p:blipFill>
                          <a:blip r:embed="rId9"/>
                          <a:srcRect/>
                          <a:stretch>
                            <a:fillRect/>
                          </a:stretch>
                        </p:blipFill>
                        <p:spPr bwMode="auto">
                          <a:xfrm>
                            <a:off x="6326421" y="5527281"/>
                            <a:ext cx="1765608" cy="439738"/>
                          </a:xfrm>
                          <a:prstGeom prst="rect">
                            <a:avLst/>
                          </a:prstGeom>
                          <a:solidFill>
                            <a:schemeClr val="accent2">
                              <a:lumMod val="20000"/>
                              <a:lumOff val="80000"/>
                            </a:schemeClr>
                          </a:solidFill>
                          <a:ln>
                            <a:noFill/>
                          </a:ln>
                        </p:spPr>
                      </p:pic>
                    </p:oleObj>
                  </mc:Fallback>
                </mc:AlternateContent>
              </a:graphicData>
            </a:graphic>
          </p:graphicFrame>
          <p:sp>
            <p:nvSpPr>
              <p:cNvPr id="7" name="TextBox 6"/>
              <p:cNvSpPr txBox="1"/>
              <p:nvPr/>
            </p:nvSpPr>
            <p:spPr>
              <a:xfrm>
                <a:off x="6348695" y="6017934"/>
                <a:ext cx="1719175" cy="375487"/>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tIns="18288" bIns="18288" rtlCol="0">
                <a:spAutoFit/>
              </a:bodyPr>
              <a:lstStyle/>
              <a:p>
                <a:pPr algn="ctr"/>
                <a:r>
                  <a:rPr lang="en-US" sz="2200" dirty="0">
                    <a:solidFill>
                      <a:schemeClr val="tx1">
                        <a:lumMod val="85000"/>
                        <a:lumOff val="15000"/>
                      </a:schemeClr>
                    </a:solidFill>
                  </a:rPr>
                  <a:t>K</a:t>
                </a:r>
                <a:r>
                  <a:rPr lang="en-US" sz="2200" baseline="-25000" dirty="0">
                    <a:solidFill>
                      <a:schemeClr val="tx1">
                        <a:lumMod val="85000"/>
                        <a:lumOff val="15000"/>
                      </a:schemeClr>
                    </a:solidFill>
                  </a:rPr>
                  <a:t>v</a:t>
                </a:r>
                <a:r>
                  <a:rPr lang="en-US" sz="2200" dirty="0">
                    <a:solidFill>
                      <a:schemeClr val="tx1">
                        <a:lumMod val="85000"/>
                        <a:lumOff val="15000"/>
                      </a:schemeClr>
                    </a:solidFill>
                  </a:rPr>
                  <a:t> = 30 / (</a:t>
                </a:r>
                <a:r>
                  <a:rPr lang="en-US" sz="2200" dirty="0">
                    <a:solidFill>
                      <a:schemeClr val="tx1">
                        <a:lumMod val="85000"/>
                        <a:lumOff val="15000"/>
                      </a:schemeClr>
                    </a:solidFill>
                    <a:latin typeface="Symbol" panose="05050102010706020507" pitchFamily="18" charset="2"/>
                  </a:rPr>
                  <a:t>p </a:t>
                </a:r>
                <a:r>
                  <a:rPr lang="en-US" sz="2200" dirty="0">
                    <a:solidFill>
                      <a:schemeClr val="tx1">
                        <a:lumMod val="85000"/>
                        <a:lumOff val="15000"/>
                      </a:schemeClr>
                    </a:solidFill>
                  </a:rPr>
                  <a:t>k)</a:t>
                </a:r>
              </a:p>
            </p:txBody>
          </p:sp>
        </p:grpSp>
        <p:cxnSp>
          <p:nvCxnSpPr>
            <p:cNvPr id="14" name="Straight Arrow Connector 13"/>
            <p:cNvCxnSpPr/>
            <p:nvPr/>
          </p:nvCxnSpPr>
          <p:spPr>
            <a:xfrm flipV="1">
              <a:off x="3725694" y="3320692"/>
              <a:ext cx="593643" cy="1250255"/>
            </a:xfrm>
            <a:prstGeom prst="straightConnector1">
              <a:avLst/>
            </a:prstGeom>
            <a:ln w="19050">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163438" y="4211024"/>
              <a:ext cx="710119" cy="729575"/>
            </a:xfrm>
            <a:prstGeom prst="straightConnector1">
              <a:avLst/>
            </a:prstGeom>
            <a:ln w="19050">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862137" y="5332782"/>
              <a:ext cx="770021" cy="1"/>
            </a:xfrm>
            <a:prstGeom prst="straightConnector1">
              <a:avLst/>
            </a:prstGeom>
            <a:ln w="19050">
              <a:tailEnd type="triangle" w="med"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4570" y="3495993"/>
              <a:ext cx="3653694" cy="2041585"/>
            </a:xfrm>
            <a:prstGeom prst="rect">
              <a:avLst/>
            </a:prstGeom>
            <a:noFill/>
          </p:spPr>
          <p:txBody>
            <a:bodyPr wrap="square" rtlCol="0">
              <a:spAutoFit/>
            </a:bodyPr>
            <a:lstStyle/>
            <a:p>
              <a:r>
                <a:rPr lang="en-US" sz="2000" dirty="0">
                  <a:solidFill>
                    <a:schemeClr val="accent2">
                      <a:lumMod val="75000"/>
                    </a:schemeClr>
                  </a:solidFill>
                </a:rPr>
                <a:t>1)  Current:     i</a:t>
              </a:r>
              <a:r>
                <a:rPr lang="en-US" sz="2000" baseline="-25000" dirty="0">
                  <a:solidFill>
                    <a:schemeClr val="accent2">
                      <a:lumMod val="75000"/>
                    </a:schemeClr>
                  </a:solidFill>
                </a:rPr>
                <a:t>m</a:t>
              </a:r>
              <a:r>
                <a:rPr lang="en-US" sz="2000" dirty="0">
                  <a:solidFill>
                    <a:schemeClr val="accent2">
                      <a:lumMod val="75000"/>
                    </a:schemeClr>
                  </a:solidFill>
                </a:rPr>
                <a:t> R</a:t>
              </a:r>
              <a:r>
                <a:rPr lang="en-US" sz="2000" baseline="-25000" dirty="0">
                  <a:solidFill>
                    <a:schemeClr val="accent2">
                      <a:lumMod val="75000"/>
                    </a:schemeClr>
                  </a:solidFill>
                </a:rPr>
                <a:t>e</a:t>
              </a:r>
              <a:r>
                <a:rPr lang="en-US" sz="2000" dirty="0">
                  <a:solidFill>
                    <a:schemeClr val="accent2">
                      <a:lumMod val="75000"/>
                    </a:schemeClr>
                  </a:solidFill>
                </a:rPr>
                <a:t> = </a:t>
              </a:r>
              <a:r>
                <a:rPr lang="en-US" sz="2000" dirty="0">
                  <a:solidFill>
                    <a:schemeClr val="accent2">
                      <a:lumMod val="75000"/>
                    </a:schemeClr>
                  </a:solidFill>
                  <a:latin typeface="Symbol" panose="05050102010706020507" pitchFamily="18" charset="2"/>
                </a:rPr>
                <a:t>e</a:t>
              </a:r>
              <a:r>
                <a:rPr lang="en-US" sz="2000" baseline="-25000" dirty="0">
                  <a:solidFill>
                    <a:schemeClr val="accent2">
                      <a:lumMod val="75000"/>
                    </a:schemeClr>
                  </a:solidFill>
                </a:rPr>
                <a:t>b </a:t>
              </a:r>
              <a:r>
                <a:rPr lang="en-US" sz="2000" dirty="0">
                  <a:solidFill>
                    <a:schemeClr val="accent2">
                      <a:lumMod val="75000"/>
                    </a:schemeClr>
                  </a:solidFill>
                </a:rPr>
                <a:t>(1-</a:t>
              </a:r>
              <a:r>
                <a:rPr lang="en-US" sz="2000" dirty="0">
                  <a:solidFill>
                    <a:schemeClr val="accent2">
                      <a:lumMod val="75000"/>
                    </a:schemeClr>
                  </a:solidFill>
                  <a:latin typeface="Symbol" panose="05050102010706020507" pitchFamily="18" charset="2"/>
                </a:rPr>
                <a:t>n</a:t>
              </a:r>
              <a:r>
                <a:rPr lang="en-US" sz="2000" dirty="0">
                  <a:solidFill>
                    <a:schemeClr val="accent2">
                      <a:lumMod val="75000"/>
                    </a:schemeClr>
                  </a:solidFill>
                </a:rPr>
                <a:t>)</a:t>
              </a:r>
            </a:p>
            <a:p>
              <a:r>
                <a:rPr lang="en-US" sz="2000" dirty="0">
                  <a:solidFill>
                    <a:schemeClr val="accent2">
                      <a:lumMod val="75000"/>
                    </a:schemeClr>
                  </a:solidFill>
                </a:rPr>
                <a:t>2)  Power:       </a:t>
              </a:r>
              <a:r>
                <a:rPr lang="en-US" sz="2000" dirty="0">
                  <a:solidFill>
                    <a:schemeClr val="accent2">
                      <a:lumMod val="75000"/>
                    </a:schemeClr>
                  </a:solidFill>
                  <a:latin typeface="Symbol" panose="05050102010706020507" pitchFamily="18" charset="2"/>
                </a:rPr>
                <a:t>t w</a:t>
              </a:r>
              <a:r>
                <a:rPr lang="en-US" sz="2000" dirty="0">
                  <a:solidFill>
                    <a:schemeClr val="accent2">
                      <a:lumMod val="75000"/>
                    </a:schemeClr>
                  </a:solidFill>
                </a:rPr>
                <a:t> = </a:t>
              </a:r>
              <a:r>
                <a:rPr lang="en-US" sz="2000" dirty="0">
                  <a:solidFill>
                    <a:schemeClr val="accent2">
                      <a:lumMod val="75000"/>
                    </a:schemeClr>
                  </a:solidFill>
                  <a:latin typeface="Symbol" panose="05050102010706020507" pitchFamily="18" charset="2"/>
                </a:rPr>
                <a:t>h</a:t>
              </a:r>
              <a:r>
                <a:rPr lang="en-US" sz="2000" baseline="-25000" dirty="0">
                  <a:solidFill>
                    <a:schemeClr val="accent2">
                      <a:lumMod val="75000"/>
                    </a:schemeClr>
                  </a:solidFill>
                </a:rPr>
                <a:t>s </a:t>
              </a:r>
              <a:r>
                <a:rPr lang="en-US" sz="2000" dirty="0">
                  <a:solidFill>
                    <a:schemeClr val="accent2">
                      <a:lumMod val="75000"/>
                    </a:schemeClr>
                  </a:solidFill>
                  <a:latin typeface="Symbol" panose="05050102010706020507" pitchFamily="18" charset="2"/>
                </a:rPr>
                <a:t>e</a:t>
              </a:r>
              <a:r>
                <a:rPr lang="en-US" sz="2000" baseline="-25000" dirty="0">
                  <a:solidFill>
                    <a:schemeClr val="accent2">
                      <a:lumMod val="75000"/>
                    </a:schemeClr>
                  </a:solidFill>
                </a:rPr>
                <a:t>b </a:t>
              </a:r>
              <a:r>
                <a:rPr lang="en-US" sz="2000" dirty="0">
                  <a:solidFill>
                    <a:schemeClr val="accent2">
                      <a:lumMod val="75000"/>
                    </a:schemeClr>
                  </a:solidFill>
                </a:rPr>
                <a:t>i</a:t>
              </a:r>
              <a:r>
                <a:rPr lang="en-US" sz="2000" baseline="-25000" dirty="0">
                  <a:solidFill>
                    <a:schemeClr val="accent2">
                      <a:lumMod val="75000"/>
                    </a:schemeClr>
                  </a:solidFill>
                </a:rPr>
                <a:t>m</a:t>
              </a:r>
            </a:p>
            <a:p>
              <a:pPr>
                <a:spcBef>
                  <a:spcPts val="800"/>
                </a:spcBef>
              </a:pPr>
              <a:r>
                <a:rPr lang="en-US" sz="2000" dirty="0"/>
                <a:t>Combine equations (1,2):</a:t>
              </a:r>
            </a:p>
            <a:p>
              <a:r>
                <a:rPr lang="en-US" sz="2000" dirty="0"/>
                <a:t>Equate  </a:t>
              </a:r>
              <a:r>
                <a:rPr lang="en-US" sz="2000" dirty="0">
                  <a:latin typeface="Symbol" panose="05050102010706020507" pitchFamily="18" charset="2"/>
                </a:rPr>
                <a:t>e</a:t>
              </a:r>
              <a:r>
                <a:rPr lang="en-US" sz="2000" baseline="-25000" dirty="0"/>
                <a:t>b </a:t>
              </a:r>
              <a:r>
                <a:rPr lang="en-US" sz="2000" dirty="0"/>
                <a:t> for operating current</a:t>
              </a:r>
            </a:p>
            <a:p>
              <a:r>
                <a:rPr lang="en-US" sz="2000" dirty="0"/>
                <a:t>Equate  i</a:t>
              </a:r>
              <a:r>
                <a:rPr lang="en-US" sz="2000" baseline="-25000" dirty="0"/>
                <a:t>m</a:t>
              </a:r>
              <a:r>
                <a:rPr lang="en-US" sz="2000" dirty="0"/>
                <a:t>  for operating Voltage</a:t>
              </a:r>
              <a:endParaRPr lang="en-US" sz="2000" baseline="-25000" dirty="0"/>
            </a:p>
            <a:p>
              <a:r>
                <a:rPr lang="en-US" sz="2000" dirty="0"/>
                <a:t>Corresponding Voltage const. </a:t>
              </a:r>
            </a:p>
          </p:txBody>
        </p:sp>
      </p:grpSp>
      <p:grpSp>
        <p:nvGrpSpPr>
          <p:cNvPr id="16" name="Group 15"/>
          <p:cNvGrpSpPr/>
          <p:nvPr/>
        </p:nvGrpSpPr>
        <p:grpSpPr>
          <a:xfrm>
            <a:off x="756085" y="1505383"/>
            <a:ext cx="7730549" cy="2797895"/>
            <a:chOff x="756085" y="1505383"/>
            <a:chExt cx="7730549" cy="2797895"/>
          </a:xfrm>
        </p:grpSpPr>
        <p:pic>
          <p:nvPicPr>
            <p:cNvPr id="13467" name="Picture 2203"/>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0539" t="13546" r="39254" b="5056"/>
            <a:stretch/>
          </p:blipFill>
          <p:spPr bwMode="auto">
            <a:xfrm>
              <a:off x="1147387" y="2338294"/>
              <a:ext cx="2208176" cy="196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756085" y="1505383"/>
              <a:ext cx="7730549" cy="707886"/>
            </a:xfrm>
            <a:prstGeom prst="rect">
              <a:avLst/>
            </a:prstGeom>
            <a:noFill/>
          </p:spPr>
          <p:txBody>
            <a:bodyPr wrap="square" rtlCol="0">
              <a:spAutoFit/>
            </a:bodyPr>
            <a:lstStyle/>
            <a:p>
              <a:pPr defTabSz="574675"/>
              <a:r>
                <a:rPr lang="en-US" sz="2000" dirty="0"/>
                <a:t>Approach:  Notice both (</a:t>
              </a:r>
              <a:r>
                <a:rPr lang="en-US" sz="2000" dirty="0">
                  <a:latin typeface="Symbol" panose="05050102010706020507" pitchFamily="18" charset="2"/>
                </a:rPr>
                <a:t>n</a:t>
              </a:r>
              <a:r>
                <a:rPr lang="en-US" sz="2000" dirty="0"/>
                <a:t>, </a:t>
              </a:r>
              <a:r>
                <a:rPr lang="en-US" sz="2000" dirty="0">
                  <a:latin typeface="Symbol" panose="05050102010706020507" pitchFamily="18" charset="2"/>
                </a:rPr>
                <a:t>h</a:t>
              </a:r>
              <a:r>
                <a:rPr lang="en-US" sz="2000" baseline="-25000" dirty="0"/>
                <a:t>s</a:t>
              </a:r>
              <a:r>
                <a:rPr lang="en-US" sz="2000" dirty="0"/>
                <a:t>) will be about 0.9 for the optimal system </a:t>
              </a:r>
              <a:r>
                <a:rPr lang="en-US" sz="2000" dirty="0">
                  <a:solidFill>
                    <a:schemeClr val="bg1">
                      <a:lumMod val="65000"/>
                    </a:schemeClr>
                  </a:solidFill>
                </a:rPr>
                <a:t>Also note peak efficiency is uniquely set by the non-dim torque loss (</a:t>
              </a:r>
              <a:r>
                <a:rPr lang="en-US" sz="2000" dirty="0">
                  <a:solidFill>
                    <a:schemeClr val="bg1">
                      <a:lumMod val="65000"/>
                    </a:schemeClr>
                  </a:solidFill>
                  <a:latin typeface="Symbol" panose="05050102010706020507" pitchFamily="18" charset="2"/>
                </a:rPr>
                <a:t>y</a:t>
              </a:r>
              <a:r>
                <a:rPr lang="en-US" sz="2000" dirty="0">
                  <a:solidFill>
                    <a:schemeClr val="bg1">
                      <a:lumMod val="65000"/>
                    </a:schemeClr>
                  </a:solidFill>
                </a:rPr>
                <a:t>)</a:t>
              </a:r>
            </a:p>
          </p:txBody>
        </p:sp>
      </p:grpSp>
      <p:grpSp>
        <p:nvGrpSpPr>
          <p:cNvPr id="18" name="Group 17"/>
          <p:cNvGrpSpPr/>
          <p:nvPr/>
        </p:nvGrpSpPr>
        <p:grpSpPr>
          <a:xfrm>
            <a:off x="2873122" y="2669749"/>
            <a:ext cx="2384678" cy="344710"/>
            <a:chOff x="2824996" y="4823398"/>
            <a:chExt cx="2384678" cy="344710"/>
          </a:xfrm>
        </p:grpSpPr>
        <p:sp>
          <p:nvSpPr>
            <p:cNvPr id="71" name="Oval 70"/>
            <p:cNvSpPr>
              <a:spLocks noChangeAspect="1"/>
            </p:cNvSpPr>
            <p:nvPr/>
          </p:nvSpPr>
          <p:spPr>
            <a:xfrm>
              <a:off x="2824996" y="4889822"/>
              <a:ext cx="182852" cy="1733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65" name="TextBox 64"/>
            <p:cNvSpPr txBox="1"/>
            <p:nvPr/>
          </p:nvSpPr>
          <p:spPr>
            <a:xfrm>
              <a:off x="3986375" y="4823398"/>
              <a:ext cx="1223299" cy="344710"/>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tIns="18288" bIns="18288" rtlCol="0">
              <a:spAutoFit/>
            </a:bodyPr>
            <a:lstStyle/>
            <a:p>
              <a:r>
                <a:rPr lang="en-US" sz="2000" dirty="0">
                  <a:solidFill>
                    <a:schemeClr val="bg1"/>
                  </a:solidFill>
                </a:rPr>
                <a:t>Optimum</a:t>
              </a:r>
            </a:p>
          </p:txBody>
        </p:sp>
        <p:cxnSp>
          <p:nvCxnSpPr>
            <p:cNvPr id="66" name="Straight Arrow Connector 65"/>
            <p:cNvCxnSpPr/>
            <p:nvPr/>
          </p:nvCxnSpPr>
          <p:spPr>
            <a:xfrm flipH="1">
              <a:off x="3248527" y="4969043"/>
              <a:ext cx="613610" cy="0"/>
            </a:xfrm>
            <a:prstGeom prst="straightConnector1">
              <a:avLst/>
            </a:prstGeom>
            <a:ln w="19050">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59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731520"/>
            <a:ext cx="7315200" cy="564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F6D85DD-31CE-4AA9-9CB8-059736DE7F01}" type="slidenum">
              <a:rPr lang="en-US" smtClean="0"/>
              <a:t>17</a:t>
            </a:fld>
            <a:endParaRPr lang="en-US" dirty="0"/>
          </a:p>
        </p:txBody>
      </p:sp>
      <p:sp>
        <p:nvSpPr>
          <p:cNvPr id="6" name="TextBox 12"/>
          <p:cNvSpPr txBox="1"/>
          <p:nvPr/>
        </p:nvSpPr>
        <p:spPr>
          <a:xfrm>
            <a:off x="301348" y="5176"/>
            <a:ext cx="7001978" cy="467820"/>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squar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800" b="1"/>
              <a:t>Trend, motor resistance (two phases in series)</a:t>
            </a:r>
            <a:endParaRPr lang="en-US" sz="3600" b="1" dirty="0">
              <a:latin typeface="Symbol" panose="05050102010706020507" pitchFamily="18" charset="2"/>
            </a:endParaRPr>
          </a:p>
        </p:txBody>
      </p:sp>
      <p:cxnSp>
        <p:nvCxnSpPr>
          <p:cNvPr id="9" name="Straight Connector 8"/>
          <p:cNvCxnSpPr/>
          <p:nvPr/>
        </p:nvCxnSpPr>
        <p:spPr>
          <a:xfrm>
            <a:off x="1452347" y="2461798"/>
            <a:ext cx="6428096" cy="2579427"/>
          </a:xfrm>
          <a:prstGeom prst="line">
            <a:avLst/>
          </a:prstGeom>
          <a:ln w="152400">
            <a:solidFill>
              <a:schemeClr val="accent1">
                <a:shade val="50000"/>
                <a:alpha val="3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98970" y="2202304"/>
            <a:ext cx="806901"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Indoor</a:t>
            </a:r>
          </a:p>
        </p:txBody>
      </p:sp>
      <p:sp>
        <p:nvSpPr>
          <p:cNvPr id="13" name="TextBox 12"/>
          <p:cNvSpPr txBox="1"/>
          <p:nvPr/>
        </p:nvSpPr>
        <p:spPr>
          <a:xfrm>
            <a:off x="6504989" y="5147547"/>
            <a:ext cx="996905"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Full scale</a:t>
            </a:r>
          </a:p>
        </p:txBody>
      </p:sp>
      <p:sp>
        <p:nvSpPr>
          <p:cNvPr id="14" name="TextBox 13"/>
          <p:cNvSpPr txBox="1"/>
          <p:nvPr/>
        </p:nvSpPr>
        <p:spPr>
          <a:xfrm>
            <a:off x="5065855" y="3157226"/>
            <a:ext cx="1143749"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Giant scale</a:t>
            </a:r>
          </a:p>
        </p:txBody>
      </p:sp>
      <p:sp>
        <p:nvSpPr>
          <p:cNvPr id="10" name="Oval 9"/>
          <p:cNvSpPr>
            <a:spLocks noChangeAspect="1"/>
          </p:cNvSpPr>
          <p:nvPr/>
        </p:nvSpPr>
        <p:spPr>
          <a:xfrm>
            <a:off x="6387259" y="4312714"/>
            <a:ext cx="76427" cy="76427"/>
          </a:xfrm>
          <a:prstGeom prst="ellipse">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a:spLocks noChangeAspect="1"/>
          </p:cNvSpPr>
          <p:nvPr/>
        </p:nvSpPr>
        <p:spPr>
          <a:xfrm>
            <a:off x="6253051" y="4437818"/>
            <a:ext cx="76427" cy="76427"/>
          </a:xfrm>
          <a:prstGeom prst="ellipse">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7112065" y="3831615"/>
            <a:ext cx="1048491" cy="206210"/>
            <a:chOff x="6839915" y="3581237"/>
            <a:chExt cx="1048491" cy="206210"/>
          </a:xfrm>
        </p:grpSpPr>
        <p:sp>
          <p:nvSpPr>
            <p:cNvPr id="15" name="TextBox 14"/>
            <p:cNvSpPr txBox="1"/>
            <p:nvPr/>
          </p:nvSpPr>
          <p:spPr>
            <a:xfrm>
              <a:off x="6962357" y="3581237"/>
              <a:ext cx="926049" cy="206210"/>
            </a:xfrm>
            <a:prstGeom prst="rect">
              <a:avLst/>
            </a:prstGeom>
            <a:solidFill>
              <a:schemeClr val="bg1">
                <a:lumMod val="95000"/>
              </a:schemeClr>
            </a:solidFill>
            <a:effectLst/>
          </p:spPr>
          <p:txBody>
            <a:bodyPr wrap="square" lIns="18288" tIns="18288" rIns="18288" bIns="18288" rtlCol="0">
              <a:spAutoFit/>
            </a:bodyPr>
            <a:lstStyle/>
            <a:p>
              <a:r>
                <a:rPr lang="en-US" sz="1100" dirty="0">
                  <a:solidFill>
                    <a:schemeClr val="tx1">
                      <a:lumMod val="65000"/>
                      <a:lumOff val="35000"/>
                    </a:schemeClr>
                  </a:solidFill>
                </a:rPr>
                <a:t> other source</a:t>
              </a:r>
            </a:p>
          </p:txBody>
        </p:sp>
        <p:sp>
          <p:nvSpPr>
            <p:cNvPr id="16" name="Oval 15"/>
            <p:cNvSpPr>
              <a:spLocks noChangeAspect="1"/>
            </p:cNvSpPr>
            <p:nvPr/>
          </p:nvSpPr>
          <p:spPr>
            <a:xfrm>
              <a:off x="6839915" y="3673530"/>
              <a:ext cx="76427" cy="76427"/>
            </a:xfrm>
            <a:prstGeom prst="ellipse">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8614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731520"/>
            <a:ext cx="7315200" cy="564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F6D85DD-31CE-4AA9-9CB8-059736DE7F01}" type="slidenum">
              <a:rPr lang="en-US" smtClean="0"/>
              <a:t>18</a:t>
            </a:fld>
            <a:endParaRPr lang="en-US" dirty="0"/>
          </a:p>
        </p:txBody>
      </p:sp>
      <p:sp>
        <p:nvSpPr>
          <p:cNvPr id="7" name="TextBox 12"/>
          <p:cNvSpPr txBox="1"/>
          <p:nvPr/>
        </p:nvSpPr>
        <p:spPr>
          <a:xfrm>
            <a:off x="301348" y="5176"/>
            <a:ext cx="7001978" cy="467820"/>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squar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800" b="1" dirty="0"/>
              <a:t>Motor k</a:t>
            </a:r>
            <a:r>
              <a:rPr lang="en-US" sz="2800" b="1" baseline="-25000" dirty="0"/>
              <a:t>v</a:t>
            </a:r>
            <a:r>
              <a:rPr lang="en-US" sz="2800" b="1" dirty="0"/>
              <a:t> trend </a:t>
            </a:r>
            <a:endParaRPr lang="en-US" sz="3600" b="1" dirty="0">
              <a:latin typeface="Symbol" panose="05050102010706020507" pitchFamily="18" charset="2"/>
            </a:endParaRPr>
          </a:p>
        </p:txBody>
      </p:sp>
      <p:sp>
        <p:nvSpPr>
          <p:cNvPr id="14" name="TextBox 13"/>
          <p:cNvSpPr txBox="1"/>
          <p:nvPr/>
        </p:nvSpPr>
        <p:spPr>
          <a:xfrm>
            <a:off x="2808154" y="2300351"/>
            <a:ext cx="806901"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Indoor</a:t>
            </a:r>
          </a:p>
        </p:txBody>
      </p:sp>
      <p:sp>
        <p:nvSpPr>
          <p:cNvPr id="16" name="TextBox 15"/>
          <p:cNvSpPr txBox="1"/>
          <p:nvPr/>
        </p:nvSpPr>
        <p:spPr>
          <a:xfrm>
            <a:off x="6515879" y="5442431"/>
            <a:ext cx="996905"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Full scale</a:t>
            </a:r>
          </a:p>
        </p:txBody>
      </p:sp>
      <p:sp>
        <p:nvSpPr>
          <p:cNvPr id="12" name="TextBox 11"/>
          <p:cNvSpPr txBox="1"/>
          <p:nvPr/>
        </p:nvSpPr>
        <p:spPr>
          <a:xfrm>
            <a:off x="4983967" y="3337878"/>
            <a:ext cx="1143749"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Giant scale</a:t>
            </a:r>
          </a:p>
        </p:txBody>
      </p:sp>
      <p:cxnSp>
        <p:nvCxnSpPr>
          <p:cNvPr id="10" name="Straight Connector 9"/>
          <p:cNvCxnSpPr/>
          <p:nvPr/>
        </p:nvCxnSpPr>
        <p:spPr>
          <a:xfrm>
            <a:off x="1479643" y="2145299"/>
            <a:ext cx="6414448" cy="3302758"/>
          </a:xfrm>
          <a:prstGeom prst="line">
            <a:avLst/>
          </a:prstGeom>
          <a:ln w="152400">
            <a:solidFill>
              <a:schemeClr val="accent1">
                <a:shade val="50000"/>
                <a:alpha val="30000"/>
              </a:schemeClr>
            </a:solidFill>
          </a:ln>
        </p:spPr>
        <p:style>
          <a:lnRef idx="1">
            <a:schemeClr val="accent1"/>
          </a:lnRef>
          <a:fillRef idx="0">
            <a:schemeClr val="accent1"/>
          </a:fillRef>
          <a:effectRef idx="0">
            <a:schemeClr val="accent1"/>
          </a:effectRef>
          <a:fontRef idx="minor">
            <a:schemeClr val="tx1"/>
          </a:fontRef>
        </p:style>
      </p:cxnSp>
      <p:sp>
        <p:nvSpPr>
          <p:cNvPr id="2" name="Oval 1"/>
          <p:cNvSpPr>
            <a:spLocks noChangeAspect="1"/>
          </p:cNvSpPr>
          <p:nvPr/>
        </p:nvSpPr>
        <p:spPr>
          <a:xfrm>
            <a:off x="6332667" y="4790394"/>
            <a:ext cx="76427" cy="76427"/>
          </a:xfrm>
          <a:prstGeom prst="ellipse">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a:spLocks noChangeAspect="1"/>
          </p:cNvSpPr>
          <p:nvPr/>
        </p:nvSpPr>
        <p:spPr>
          <a:xfrm>
            <a:off x="6280347" y="4205802"/>
            <a:ext cx="76427" cy="76427"/>
          </a:xfrm>
          <a:prstGeom prst="ellipse">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6741941" y="3635667"/>
            <a:ext cx="1048491" cy="206210"/>
            <a:chOff x="6839915" y="3603009"/>
            <a:chExt cx="1048491" cy="206210"/>
          </a:xfrm>
        </p:grpSpPr>
        <p:sp>
          <p:nvSpPr>
            <p:cNvPr id="21" name="TextBox 20"/>
            <p:cNvSpPr txBox="1"/>
            <p:nvPr/>
          </p:nvSpPr>
          <p:spPr>
            <a:xfrm>
              <a:off x="6962357" y="3603009"/>
              <a:ext cx="926049" cy="206210"/>
            </a:xfrm>
            <a:prstGeom prst="rect">
              <a:avLst/>
            </a:prstGeom>
            <a:solidFill>
              <a:schemeClr val="bg1">
                <a:lumMod val="95000"/>
              </a:schemeClr>
            </a:solidFill>
            <a:effectLst/>
          </p:spPr>
          <p:txBody>
            <a:bodyPr wrap="square" lIns="18288" tIns="18288" rIns="18288" bIns="18288" rtlCol="0">
              <a:spAutoFit/>
            </a:bodyPr>
            <a:lstStyle/>
            <a:p>
              <a:r>
                <a:rPr lang="en-US" sz="1100" dirty="0">
                  <a:solidFill>
                    <a:schemeClr val="tx1">
                      <a:lumMod val="65000"/>
                      <a:lumOff val="35000"/>
                    </a:schemeClr>
                  </a:solidFill>
                </a:rPr>
                <a:t> other source</a:t>
              </a:r>
            </a:p>
          </p:txBody>
        </p:sp>
        <p:sp>
          <p:nvSpPr>
            <p:cNvPr id="22" name="Oval 21"/>
            <p:cNvSpPr>
              <a:spLocks noChangeAspect="1"/>
            </p:cNvSpPr>
            <p:nvPr/>
          </p:nvSpPr>
          <p:spPr>
            <a:xfrm>
              <a:off x="6839915" y="3673530"/>
              <a:ext cx="76427" cy="76427"/>
            </a:xfrm>
            <a:prstGeom prst="ellipse">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0736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731520"/>
            <a:ext cx="7315200" cy="565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F6D85DD-31CE-4AA9-9CB8-059736DE7F01}" type="slidenum">
              <a:rPr lang="en-US" smtClean="0"/>
              <a:t>19</a:t>
            </a:fld>
            <a:endParaRPr lang="en-US" dirty="0"/>
          </a:p>
        </p:txBody>
      </p:sp>
      <p:cxnSp>
        <p:nvCxnSpPr>
          <p:cNvPr id="6" name="Straight Connector 5"/>
          <p:cNvCxnSpPr/>
          <p:nvPr/>
        </p:nvCxnSpPr>
        <p:spPr>
          <a:xfrm>
            <a:off x="4136571" y="2786710"/>
            <a:ext cx="3701143" cy="2601721"/>
          </a:xfrm>
          <a:prstGeom prst="line">
            <a:avLst/>
          </a:prstGeom>
          <a:ln w="152400">
            <a:solidFill>
              <a:schemeClr val="accent1">
                <a:shade val="5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56657" y="2797629"/>
            <a:ext cx="2612572" cy="0"/>
          </a:xfrm>
          <a:prstGeom prst="line">
            <a:avLst/>
          </a:prstGeom>
          <a:ln w="152400">
            <a:solidFill>
              <a:schemeClr val="accent1">
                <a:shade val="50000"/>
                <a:alpha val="30000"/>
              </a:schemeClr>
            </a:solidFill>
          </a:ln>
        </p:spPr>
        <p:style>
          <a:lnRef idx="1">
            <a:schemeClr val="accent1"/>
          </a:lnRef>
          <a:fillRef idx="0">
            <a:schemeClr val="accent1"/>
          </a:fillRef>
          <a:effectRef idx="0">
            <a:schemeClr val="accent1"/>
          </a:effectRef>
          <a:fontRef idx="minor">
            <a:schemeClr val="tx1"/>
          </a:fontRef>
        </p:style>
      </p:cxnSp>
      <p:sp>
        <p:nvSpPr>
          <p:cNvPr id="20" name="TextBox 12"/>
          <p:cNvSpPr txBox="1"/>
          <p:nvPr/>
        </p:nvSpPr>
        <p:spPr>
          <a:xfrm>
            <a:off x="301348" y="5176"/>
            <a:ext cx="7001978" cy="467820"/>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squar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800" b="1" dirty="0"/>
              <a:t>Motor RPM trend</a:t>
            </a:r>
            <a:endParaRPr lang="en-US" sz="3600" b="1" dirty="0">
              <a:latin typeface="Symbol" panose="05050102010706020507" pitchFamily="18" charset="2"/>
            </a:endParaRPr>
          </a:p>
        </p:txBody>
      </p:sp>
      <p:sp>
        <p:nvSpPr>
          <p:cNvPr id="2" name="Oval 1"/>
          <p:cNvSpPr/>
          <p:nvPr/>
        </p:nvSpPr>
        <p:spPr>
          <a:xfrm>
            <a:off x="5867424" y="4408702"/>
            <a:ext cx="87086" cy="87086"/>
          </a:xfrm>
          <a:prstGeom prst="ellipse">
            <a:avLst/>
          </a:prstGeom>
          <a:solidFill>
            <a:schemeClr val="accent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226658" y="3897056"/>
            <a:ext cx="87086" cy="87086"/>
          </a:xfrm>
          <a:prstGeom prst="ellipse">
            <a:avLst/>
          </a:prstGeom>
          <a:solidFill>
            <a:schemeClr val="accent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6916117" y="3603009"/>
            <a:ext cx="703883" cy="375487"/>
            <a:chOff x="6839915" y="3603009"/>
            <a:chExt cx="703883" cy="375487"/>
          </a:xfrm>
        </p:grpSpPr>
        <p:sp>
          <p:nvSpPr>
            <p:cNvPr id="11" name="TextBox 10"/>
            <p:cNvSpPr txBox="1"/>
            <p:nvPr/>
          </p:nvSpPr>
          <p:spPr>
            <a:xfrm>
              <a:off x="6962357" y="3603009"/>
              <a:ext cx="581441" cy="375487"/>
            </a:xfrm>
            <a:prstGeom prst="rect">
              <a:avLst/>
            </a:prstGeom>
            <a:solidFill>
              <a:schemeClr val="bg1">
                <a:lumMod val="95000"/>
              </a:schemeClr>
            </a:solidFill>
            <a:effectLst/>
          </p:spPr>
          <p:txBody>
            <a:bodyPr wrap="square" lIns="18288" tIns="18288" rIns="18288" bIns="18288" rtlCol="0">
              <a:spAutoFit/>
            </a:bodyPr>
            <a:lstStyle/>
            <a:p>
              <a:r>
                <a:rPr lang="en-US" sz="1100" dirty="0">
                  <a:solidFill>
                    <a:schemeClr val="tx1">
                      <a:lumMod val="65000"/>
                      <a:lumOff val="35000"/>
                    </a:schemeClr>
                  </a:solidFill>
                </a:rPr>
                <a:t> other</a:t>
              </a:r>
            </a:p>
            <a:p>
              <a:r>
                <a:rPr lang="en-US" sz="1100" dirty="0">
                  <a:solidFill>
                    <a:schemeClr val="tx1">
                      <a:lumMod val="65000"/>
                      <a:lumOff val="35000"/>
                    </a:schemeClr>
                  </a:solidFill>
                </a:rPr>
                <a:t> source</a:t>
              </a:r>
            </a:p>
          </p:txBody>
        </p:sp>
        <p:sp>
          <p:nvSpPr>
            <p:cNvPr id="12" name="Oval 11"/>
            <p:cNvSpPr>
              <a:spLocks noChangeAspect="1"/>
            </p:cNvSpPr>
            <p:nvPr/>
          </p:nvSpPr>
          <p:spPr>
            <a:xfrm>
              <a:off x="6839915" y="3673530"/>
              <a:ext cx="76427" cy="76427"/>
            </a:xfrm>
            <a:prstGeom prst="ellipse">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2786383" y="3465118"/>
            <a:ext cx="806901"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Indoor</a:t>
            </a:r>
          </a:p>
        </p:txBody>
      </p:sp>
      <p:sp>
        <p:nvSpPr>
          <p:cNvPr id="15" name="TextBox 14"/>
          <p:cNvSpPr txBox="1"/>
          <p:nvPr/>
        </p:nvSpPr>
        <p:spPr>
          <a:xfrm>
            <a:off x="6515879" y="5279141"/>
            <a:ext cx="996905"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Full scale</a:t>
            </a:r>
          </a:p>
        </p:txBody>
      </p:sp>
      <p:sp>
        <p:nvSpPr>
          <p:cNvPr id="16" name="TextBox 15"/>
          <p:cNvSpPr txBox="1"/>
          <p:nvPr/>
        </p:nvSpPr>
        <p:spPr>
          <a:xfrm>
            <a:off x="4983967" y="2793578"/>
            <a:ext cx="1143749"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Giant scale</a:t>
            </a:r>
          </a:p>
        </p:txBody>
      </p:sp>
    </p:spTree>
    <p:extLst>
      <p:ext uri="{BB962C8B-B14F-4D97-AF65-F5344CB8AC3E}">
        <p14:creationId xmlns:p14="http://schemas.microsoft.com/office/powerpoint/2010/main" val="39680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2</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4">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5"/>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6">
              <a:grayscl/>
            </a:blip>
            <a:stretch>
              <a:fillRect/>
            </a:stretch>
          </p:blipFill>
          <p:spPr>
            <a:xfrm>
              <a:off x="3412824" y="2295471"/>
              <a:ext cx="2640898" cy="1570654"/>
            </a:xfrm>
            <a:prstGeom prst="rect">
              <a:avLst/>
            </a:prstGeom>
          </p:spPr>
        </p:pic>
      </p:grpSp>
      <p:grpSp>
        <p:nvGrpSpPr>
          <p:cNvPr id="34" name="Group 33">
            <a:extLst>
              <a:ext uri="{FF2B5EF4-FFF2-40B4-BE49-F238E27FC236}">
                <a16:creationId xmlns:a16="http://schemas.microsoft.com/office/drawing/2014/main" id="{53A149B2-7660-4974-BD2C-1B4DF0F03D0C}"/>
              </a:ext>
            </a:extLst>
          </p:cNvPr>
          <p:cNvGrpSpPr/>
          <p:nvPr/>
        </p:nvGrpSpPr>
        <p:grpSpPr>
          <a:xfrm>
            <a:off x="301011" y="3464281"/>
            <a:ext cx="2268225" cy="1332097"/>
            <a:chOff x="301011" y="3464281"/>
            <a:chExt cx="2268225" cy="1332097"/>
          </a:xfrm>
        </p:grpSpPr>
        <p:pic>
          <p:nvPicPr>
            <p:cNvPr id="54" name="Picture 53">
              <a:extLst>
                <a:ext uri="{FF2B5EF4-FFF2-40B4-BE49-F238E27FC236}">
                  <a16:creationId xmlns:a16="http://schemas.microsoft.com/office/drawing/2014/main" id="{D878504B-F532-41E9-9D44-43A4B0613F6C}"/>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301011" y="3464281"/>
              <a:ext cx="2268225" cy="704626"/>
            </a:xfrm>
            <a:prstGeom prst="rect">
              <a:avLst/>
            </a:prstGeom>
          </p:spPr>
        </p:pic>
        <p:sp>
          <p:nvSpPr>
            <p:cNvPr id="55" name="Text Placeholder 2">
              <a:extLst>
                <a:ext uri="{FF2B5EF4-FFF2-40B4-BE49-F238E27FC236}">
                  <a16:creationId xmlns:a16="http://schemas.microsoft.com/office/drawing/2014/main" id="{2C83C6BB-3E28-4D14-A98B-A934D6E00A4C}"/>
                </a:ext>
              </a:extLst>
            </p:cNvPr>
            <p:cNvSpPr txBox="1">
              <a:spLocks/>
            </p:cNvSpPr>
            <p:nvPr/>
          </p:nvSpPr>
          <p:spPr>
            <a:xfrm>
              <a:off x="673823" y="4439680"/>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spTree>
    <p:extLst>
      <p:ext uri="{BB962C8B-B14F-4D97-AF65-F5344CB8AC3E}">
        <p14:creationId xmlns:p14="http://schemas.microsoft.com/office/powerpoint/2010/main" val="152844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731520"/>
            <a:ext cx="7315200" cy="564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F6D85DD-31CE-4AA9-9CB8-059736DE7F01}" type="slidenum">
              <a:rPr lang="en-US" smtClean="0"/>
              <a:t>20</a:t>
            </a:fld>
            <a:endParaRPr lang="en-US" dirty="0"/>
          </a:p>
        </p:txBody>
      </p:sp>
      <p:cxnSp>
        <p:nvCxnSpPr>
          <p:cNvPr id="6" name="Straight Connector 5"/>
          <p:cNvCxnSpPr/>
          <p:nvPr/>
        </p:nvCxnSpPr>
        <p:spPr>
          <a:xfrm flipV="1">
            <a:off x="1567543" y="2046515"/>
            <a:ext cx="6302828" cy="3167742"/>
          </a:xfrm>
          <a:prstGeom prst="line">
            <a:avLst/>
          </a:prstGeom>
          <a:ln w="76200">
            <a:solidFill>
              <a:schemeClr val="accent1">
                <a:shade val="50000"/>
                <a:alpha val="3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39912" y="4879780"/>
            <a:ext cx="806901"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Indoor</a:t>
            </a:r>
          </a:p>
        </p:txBody>
      </p:sp>
      <p:sp>
        <p:nvSpPr>
          <p:cNvPr id="12" name="TextBox 11"/>
          <p:cNvSpPr txBox="1"/>
          <p:nvPr/>
        </p:nvSpPr>
        <p:spPr>
          <a:xfrm>
            <a:off x="6499462" y="2843670"/>
            <a:ext cx="996905"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Full scale</a:t>
            </a:r>
          </a:p>
        </p:txBody>
      </p:sp>
      <p:sp>
        <p:nvSpPr>
          <p:cNvPr id="13" name="TextBox 12"/>
          <p:cNvSpPr txBox="1"/>
          <p:nvPr/>
        </p:nvSpPr>
        <p:spPr>
          <a:xfrm>
            <a:off x="5038559" y="3624481"/>
            <a:ext cx="1143749" cy="3139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8288" tIns="18288" rIns="18288" bIns="18288" rtlCol="0">
            <a:spAutoFit/>
          </a:bodyPr>
          <a:lstStyle/>
          <a:p>
            <a:r>
              <a:rPr lang="en-US" dirty="0"/>
              <a:t> Giant scale</a:t>
            </a:r>
          </a:p>
        </p:txBody>
      </p:sp>
      <p:sp>
        <p:nvSpPr>
          <p:cNvPr id="8" name="TextBox 12"/>
          <p:cNvSpPr txBox="1"/>
          <p:nvPr/>
        </p:nvSpPr>
        <p:spPr>
          <a:xfrm>
            <a:off x="301348" y="5176"/>
            <a:ext cx="7001978" cy="467820"/>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squar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800" b="1" dirty="0"/>
              <a:t>Motor weight trend</a:t>
            </a:r>
            <a:endParaRPr lang="en-US" sz="3600" b="1" dirty="0">
              <a:latin typeface="Symbol" panose="05050102010706020507" pitchFamily="18" charset="2"/>
            </a:endParaRPr>
          </a:p>
        </p:txBody>
      </p:sp>
    </p:spTree>
    <p:extLst>
      <p:ext uri="{BB962C8B-B14F-4D97-AF65-F5344CB8AC3E}">
        <p14:creationId xmlns:p14="http://schemas.microsoft.com/office/powerpoint/2010/main" val="331444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6D85DD-31CE-4AA9-9CB8-059736DE7F01}" type="slidenum">
              <a:rPr lang="en-US" smtClean="0"/>
              <a:t>21</a:t>
            </a:fld>
            <a:endParaRPr lang="en-US" dirty="0"/>
          </a:p>
        </p:txBody>
      </p:sp>
      <p:sp>
        <p:nvSpPr>
          <p:cNvPr id="5" name="TextBox 12"/>
          <p:cNvSpPr txBox="1"/>
          <p:nvPr/>
        </p:nvSpPr>
        <p:spPr>
          <a:xfrm>
            <a:off x="194471" y="5176"/>
            <a:ext cx="8842653" cy="467820"/>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squar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800" b="1" dirty="0"/>
              <a:t>Algorithm (VB pseudo-code) solving for optimal full power</a:t>
            </a:r>
            <a:endParaRPr lang="en-US" sz="3600" b="1" dirty="0">
              <a:latin typeface="Symbol" panose="05050102010706020507" pitchFamily="18" charset="2"/>
            </a:endParaRPr>
          </a:p>
        </p:txBody>
      </p:sp>
      <p:grpSp>
        <p:nvGrpSpPr>
          <p:cNvPr id="3" name="Group 2"/>
          <p:cNvGrpSpPr/>
          <p:nvPr/>
        </p:nvGrpSpPr>
        <p:grpSpPr>
          <a:xfrm>
            <a:off x="624468" y="791737"/>
            <a:ext cx="8173844" cy="5410719"/>
            <a:chOff x="624468" y="791737"/>
            <a:chExt cx="8173844" cy="5410719"/>
          </a:xfrm>
        </p:grpSpPr>
        <p:sp>
          <p:nvSpPr>
            <p:cNvPr id="2" name="Rectangle 1"/>
            <p:cNvSpPr/>
            <p:nvPr/>
          </p:nvSpPr>
          <p:spPr>
            <a:xfrm>
              <a:off x="713678" y="791737"/>
              <a:ext cx="8084634" cy="541071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tIns="18288" bIns="0">
              <a:spAutoFit/>
            </a:bodyPr>
            <a:lstStyle/>
            <a:p>
              <a:r>
                <a:rPr lang="en-US" sz="1400" dirty="0">
                  <a:latin typeface="Courier New" panose="02070309020205020404" pitchFamily="49" charset="0"/>
                  <a:cs typeface="Courier New" panose="02070309020205020404" pitchFamily="49" charset="0"/>
                </a:rPr>
                <a:t>‘ Declare constants, i.e</a:t>
              </a:r>
              <a:r>
                <a:rPr lang="en-US" sz="1400">
                  <a:latin typeface="Courier New" panose="02070309020205020404" pitchFamily="49" charset="0"/>
                  <a:cs typeface="Courier New" panose="02070309020205020404" pitchFamily="49" charset="0"/>
                </a:rPr>
                <a:t>. pirad, </a:t>
              </a:r>
              <a:r>
                <a:rPr lang="en-US" sz="1400" dirty="0">
                  <a:latin typeface="Courier New" panose="02070309020205020404" pitchFamily="49" charset="0"/>
                  <a:cs typeface="Courier New" panose="02070309020205020404" pitchFamily="49" charset="0"/>
                </a:rPr>
                <a:t>mOhm/Ohm, Watts/kW, etc...</a:t>
              </a:r>
            </a:p>
            <a:p>
              <a:r>
                <a:rPr lang="en-US" sz="1400" dirty="0">
                  <a:latin typeface="Courier New" panose="02070309020205020404" pitchFamily="49" charset="0"/>
                  <a:cs typeface="Courier New" panose="02070309020205020404" pitchFamily="49" charset="0"/>
                </a:rPr>
                <a:t>‘ Input motor torque (tau_Nm), loss (Lam_Nm),  RPM, resistance (Rm_mO)</a:t>
              </a:r>
            </a:p>
            <a:p>
              <a:r>
                <a:rPr lang="en-US" sz="1400" dirty="0">
                  <a:latin typeface="Courier New" panose="02070309020205020404" pitchFamily="49" charset="0"/>
                  <a:cs typeface="Courier New" panose="02070309020205020404" pitchFamily="49" charset="0"/>
                </a:rPr>
                <a:t>‘ Input battery cell properties, EMFc_V, Rc_mO, # parallel strings (Np)</a:t>
              </a:r>
            </a:p>
            <a:p>
              <a:r>
                <a:rPr lang="en-US" sz="1400" dirty="0">
                  <a:latin typeface="Courier New" panose="02070309020205020404" pitchFamily="49" charset="0"/>
                  <a:cs typeface="Courier New" panose="02070309020205020404" pitchFamily="49" charset="0"/>
                </a:rPr>
                <a:t>‘ Input number (motors) per battery, “margin” to left of nu at max eta</a:t>
              </a:r>
            </a:p>
            <a:p>
              <a:r>
                <a:rPr lang="en-US" sz="1400" dirty="0">
                  <a:latin typeface="Courier New" panose="02070309020205020404" pitchFamily="49" charset="0"/>
                  <a:cs typeface="Courier New" panose="02070309020205020404" pitchFamily="49" charset="0"/>
                </a:rPr>
                <a:t>‘</a:t>
              </a:r>
            </a:p>
            <a:p>
              <a:r>
                <a:rPr lang="en-US" sz="1400" dirty="0">
                  <a:latin typeface="Courier New" panose="02070309020205020404" pitchFamily="49" charset="0"/>
                  <a:cs typeface="Courier New" panose="02070309020205020404" pitchFamily="49" charset="0"/>
                </a:rPr>
                <a:t>  psi = 0.01: Rb_mO = Rm_mO                ‘ first estimates</a:t>
              </a:r>
            </a:p>
            <a:p>
              <a:r>
                <a:rPr lang="en-US" sz="1400" dirty="0">
                  <a:latin typeface="Courier New" panose="02070309020205020404" pitchFamily="49" charset="0"/>
                  <a:cs typeface="Courier New" panose="02070309020205020404" pitchFamily="49" charset="0"/>
                </a:rPr>
                <a:t>  Re_mO = motors * Rb_mO + Rm_mO           ‘ either-side resistance</a:t>
              </a:r>
            </a:p>
            <a:p>
              <a:r>
                <a:rPr lang="en-US" sz="1400" dirty="0">
                  <a:latin typeface="Courier New" panose="02070309020205020404" pitchFamily="49" charset="0"/>
                  <a:cs typeface="Courier New" panose="02070309020205020404" pitchFamily="49" charset="0"/>
                </a:rPr>
                <a:t>  For </a:t>
              </a:r>
              <a:r>
                <a:rPr lang="en-US" sz="1400">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1 To 10                          ‘ iteration counter</a:t>
              </a:r>
            </a:p>
            <a:p>
              <a:r>
                <a:rPr lang="en-US" sz="1400" dirty="0">
                  <a:latin typeface="Courier New" panose="02070309020205020404" pitchFamily="49" charset="0"/>
                  <a:cs typeface="Courier New" panose="02070309020205020404" pitchFamily="49" charset="0"/>
                </a:rPr>
                <a:t>  </a:t>
              </a:r>
              <a:r>
                <a:rPr lang="en-US" sz="1400" b="1" dirty="0">
                  <a:solidFill>
                    <a:srgbClr val="C00000"/>
                  </a:solidFill>
                  <a:latin typeface="Courier New" panose="02070309020205020404" pitchFamily="49" charset="0"/>
                  <a:cs typeface="Courier New" panose="02070309020205020404" pitchFamily="49" charset="0"/>
                </a:rPr>
                <a:t>nu</a:t>
              </a:r>
              <a:r>
                <a:rPr lang="en-US" sz="1400" dirty="0">
                  <a:latin typeface="Courier New" panose="02070309020205020404" pitchFamily="49" charset="0"/>
                  <a:cs typeface="Courier New" panose="02070309020205020404" pitchFamily="49" charset="0"/>
                </a:rPr>
                <a:t> = (1 - margin) * (1 - Sqr(psi))       ‘ speed ratio</a:t>
              </a:r>
            </a:p>
            <a:p>
              <a:r>
                <a:rPr lang="en-US" sz="1400" dirty="0">
                  <a:latin typeface="Courier New" panose="02070309020205020404" pitchFamily="49" charset="0"/>
                  <a:cs typeface="Courier New" panose="02070309020205020404" pitchFamily="49" charset="0"/>
                </a:rPr>
                <a:t>  etas = nu * (1 - psi / (1 - nu))         ‘ system max efficiency</a:t>
              </a:r>
            </a:p>
            <a:p>
              <a:r>
                <a:rPr lang="en-US" sz="1400" dirty="0">
                  <a:latin typeface="Courier New" panose="02070309020205020404" pitchFamily="49" charset="0"/>
                  <a:cs typeface="Courier New" panose="02070309020205020404" pitchFamily="49" charset="0"/>
                </a:rPr>
                <a:t>  </a:t>
              </a:r>
              <a:r>
                <a:rPr lang="en-US" sz="1400" b="1" dirty="0">
                  <a:solidFill>
                    <a:srgbClr val="C00000"/>
                  </a:solidFill>
                  <a:latin typeface="Courier New" panose="02070309020205020404" pitchFamily="49" charset="0"/>
                  <a:cs typeface="Courier New" panose="02070309020205020404" pitchFamily="49" charset="0"/>
                </a:rPr>
                <a:t>EMFb_V</a:t>
              </a:r>
              <a:r>
                <a:rPr lang="en-US" sz="1400" dirty="0">
                  <a:latin typeface="Courier New" panose="02070309020205020404" pitchFamily="49" charset="0"/>
                  <a:cs typeface="Courier New" panose="02070309020205020404" pitchFamily="49" charset="0"/>
                </a:rPr>
                <a:t> = _                               ‘ updated battery EMF</a:t>
              </a:r>
            </a:p>
            <a:p>
              <a:r>
                <a:rPr lang="en-US" sz="1400" dirty="0">
                  <a:latin typeface="Courier New" panose="02070309020205020404" pitchFamily="49" charset="0"/>
                  <a:cs typeface="Courier New" panose="02070309020205020404" pitchFamily="49" charset="0"/>
                </a:rPr>
                <a:t>  Sqr((Re_mO / mOhmOhm) _</a:t>
              </a:r>
            </a:p>
            <a:p>
              <a:r>
                <a:rPr lang="en-US" sz="1400" dirty="0">
                  <a:latin typeface="Courier New" panose="02070309020205020404" pitchFamily="49" charset="0"/>
                  <a:cs typeface="Courier New" panose="02070309020205020404" pitchFamily="49" charset="0"/>
                </a:rPr>
                <a:t>  * tau_Nm * om_rads / (etas * (1 - nu)))</a:t>
              </a:r>
            </a:p>
            <a:p>
              <a:r>
                <a:rPr lang="en-US" sz="1400" dirty="0">
                  <a:latin typeface="Courier New" panose="02070309020205020404" pitchFamily="49" charset="0"/>
                  <a:cs typeface="Courier New" panose="02070309020205020404" pitchFamily="49" charset="0"/>
                </a:rPr>
                <a:t>  Ns = EMFb_V / EMFc_V                     ‘ number of series cells</a:t>
              </a:r>
            </a:p>
            <a:p>
              <a:r>
                <a:rPr lang="en-US" sz="1400" dirty="0">
                  <a:latin typeface="Courier New" panose="02070309020205020404" pitchFamily="49" charset="0"/>
                  <a:cs typeface="Courier New" panose="02070309020205020404" pitchFamily="49" charset="0"/>
                </a:rPr>
                <a:t>  Rb_mO = Rc_mO * Ns / Np                  ‘ battery resistance, mOhm</a:t>
              </a:r>
            </a:p>
            <a:p>
              <a:r>
                <a:rPr lang="en-US" sz="1400" dirty="0">
                  <a:latin typeface="Courier New" panose="02070309020205020404" pitchFamily="49" charset="0"/>
                  <a:cs typeface="Courier New" panose="02070309020205020404" pitchFamily="49" charset="0"/>
                </a:rPr>
                <a:t>  </a:t>
              </a:r>
              <a:r>
                <a:rPr lang="en-US" sz="1400" b="1" dirty="0">
                  <a:solidFill>
                    <a:srgbClr val="C00000"/>
                  </a:solidFill>
                  <a:latin typeface="Courier New" panose="02070309020205020404" pitchFamily="49" charset="0"/>
                  <a:cs typeface="Courier New" panose="02070309020205020404" pitchFamily="49" charset="0"/>
                </a:rPr>
                <a:t>Re_mO</a:t>
              </a:r>
              <a:r>
                <a:rPr lang="en-US" sz="1400" dirty="0">
                  <a:latin typeface="Courier New" panose="02070309020205020404" pitchFamily="49" charset="0"/>
                  <a:cs typeface="Courier New" panose="02070309020205020404" pitchFamily="49" charset="0"/>
                </a:rPr>
                <a:t> = motors * Rb_mO + Rm_mO           ‘ either-path resist., mOhm</a:t>
              </a:r>
            </a:p>
            <a:p>
              <a:r>
                <a:rPr lang="en-US" sz="1400" dirty="0">
                  <a:latin typeface="Courier New" panose="02070309020205020404" pitchFamily="49" charset="0"/>
                  <a:cs typeface="Courier New" panose="02070309020205020404" pitchFamily="49" charset="0"/>
                </a:rPr>
                <a:t>  </a:t>
              </a:r>
              <a:r>
                <a:rPr lang="en-US" sz="1400" b="1" dirty="0">
                  <a:solidFill>
                    <a:srgbClr val="C00000"/>
                  </a:solidFill>
                  <a:latin typeface="Courier New" panose="02070309020205020404" pitchFamily="49" charset="0"/>
                  <a:cs typeface="Courier New" panose="02070309020205020404" pitchFamily="49" charset="0"/>
                </a:rPr>
                <a:t>psi</a:t>
              </a:r>
              <a:r>
                <a:rPr lang="en-US" sz="1400" dirty="0">
                  <a:latin typeface="Courier New" panose="02070309020205020404" pitchFamily="49" charset="0"/>
                  <a:cs typeface="Courier New" panose="02070309020205020404" pitchFamily="49" charset="0"/>
                </a:rPr>
                <a:t> = Lam_Nm * (Re_mO / mOhmOhm) _       ‘ specific torque loss</a:t>
              </a:r>
            </a:p>
            <a:p>
              <a:r>
                <a:rPr lang="en-US" sz="1400" dirty="0">
                  <a:latin typeface="Courier New" panose="02070309020205020404" pitchFamily="49" charset="0"/>
                  <a:cs typeface="Courier New" panose="02070309020205020404" pitchFamily="49" charset="0"/>
                </a:rPr>
                <a:t>  / (k_NmA * EMFb_V)</a:t>
              </a:r>
            </a:p>
            <a:p>
              <a:r>
                <a:rPr lang="en-US" sz="1400" dirty="0">
                  <a:latin typeface="Courier New" panose="02070309020205020404" pitchFamily="49" charset="0"/>
                  <a:cs typeface="Courier New" panose="02070309020205020404" pitchFamily="49" charset="0"/>
                </a:rPr>
                <a:t>  </a:t>
              </a:r>
              <a:r>
                <a:rPr lang="en-US" sz="1400" b="1" dirty="0">
                  <a:solidFill>
                    <a:srgbClr val="C00000"/>
                  </a:solidFill>
                  <a:latin typeface="Courier New" panose="02070309020205020404" pitchFamily="49" charset="0"/>
                  <a:cs typeface="Courier New" panose="02070309020205020404" pitchFamily="49" charset="0"/>
                </a:rPr>
                <a:t>im_A</a:t>
              </a:r>
              <a:r>
                <a:rPr lang="en-US" sz="1400" dirty="0">
                  <a:latin typeface="Courier New" panose="02070309020205020404" pitchFamily="49" charset="0"/>
                  <a:cs typeface="Courier New" panose="02070309020205020404" pitchFamily="49" charset="0"/>
                </a:rPr>
                <a:t> = Sqr(tau_Nm * om_rads _            ‘ motor current, Amps</a:t>
              </a:r>
            </a:p>
            <a:p>
              <a:r>
                <a:rPr lang="en-US" sz="1400" dirty="0">
                  <a:latin typeface="Courier New" panose="02070309020205020404" pitchFamily="49" charset="0"/>
                  <a:cs typeface="Courier New" panose="02070309020205020404" pitchFamily="49" charset="0"/>
                </a:rPr>
                <a:t>  * (1 - nu) / ((Re_mO / mOhmOhm) * etas))</a:t>
              </a:r>
            </a:p>
            <a:p>
              <a:r>
                <a:rPr lang="en-US" sz="1400" dirty="0">
                  <a:latin typeface="Courier New" panose="02070309020205020404" pitchFamily="49" charset="0"/>
                  <a:cs typeface="Courier New" panose="02070309020205020404" pitchFamily="49" charset="0"/>
                </a:rPr>
                <a:t>  </a:t>
              </a:r>
              <a:r>
                <a:rPr lang="en-US" sz="1400" b="1" dirty="0">
                  <a:solidFill>
                    <a:srgbClr val="C00000"/>
                  </a:solidFill>
                  <a:latin typeface="Courier New" panose="02070309020205020404" pitchFamily="49" charset="0"/>
                  <a:cs typeface="Courier New" panose="02070309020205020404" pitchFamily="49" charset="0"/>
                </a:rPr>
                <a:t>k_NmA</a:t>
              </a:r>
              <a:r>
                <a:rPr lang="en-US" sz="1400" dirty="0">
                  <a:latin typeface="Courier New" panose="02070309020205020404" pitchFamily="49" charset="0"/>
                  <a:cs typeface="Courier New" panose="02070309020205020404" pitchFamily="49" charset="0"/>
                </a:rPr>
                <a:t> = nu * EMFb_V / om_rads            ‘ motor EMF const., N-m/Amp</a:t>
              </a:r>
            </a:p>
            <a:p>
              <a:r>
                <a:rPr lang="en-US" sz="1400" dirty="0">
                  <a:latin typeface="Courier New" panose="02070309020205020404" pitchFamily="49" charset="0"/>
                  <a:cs typeface="Courier New" panose="02070309020205020404" pitchFamily="49" charset="0"/>
                </a:rPr>
                <a:t>  Next </a:t>
              </a:r>
              <a:r>
                <a:rPr lang="en-US" sz="1400">
                  <a:latin typeface="Courier New" panose="02070309020205020404" pitchFamily="49" charset="0"/>
                  <a:cs typeface="Courier New" panose="02070309020205020404" pitchFamily="49" charset="0"/>
                </a:rPr>
                <a:t>i</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Auxiliary results:</a:t>
              </a:r>
            </a:p>
            <a:p>
              <a:r>
                <a:rPr lang="en-US" sz="1400" dirty="0">
                  <a:latin typeface="Courier New" panose="02070309020205020404" pitchFamily="49" charset="0"/>
                  <a:cs typeface="Courier New" panose="02070309020205020404" pitchFamily="49" charset="0"/>
                </a:rPr>
                <a:t>  </a:t>
              </a:r>
              <a:r>
                <a:rPr lang="en-US" sz="1400" b="1" dirty="0">
                  <a:solidFill>
                    <a:srgbClr val="C00000"/>
                  </a:solidFill>
                  <a:latin typeface="Courier New" panose="02070309020205020404" pitchFamily="49" charset="0"/>
                  <a:cs typeface="Courier New" panose="02070309020205020404" pitchFamily="49" charset="0"/>
                </a:rPr>
                <a:t>Kv_RPMV</a:t>
              </a:r>
              <a:r>
                <a:rPr lang="en-US" sz="1400" dirty="0">
                  <a:latin typeface="Courier New" panose="02070309020205020404" pitchFamily="49" charset="0"/>
                  <a:cs typeface="Courier New" panose="02070309020205020404" pitchFamily="49" charset="0"/>
                </a:rPr>
                <a:t> = 30 / (pirad * k_NmA)           ‘ motor volt const., RPM/V</a:t>
              </a:r>
            </a:p>
            <a:p>
              <a:endParaRPr lang="en-US" sz="1400" dirty="0">
                <a:latin typeface="Courier New" panose="02070309020205020404" pitchFamily="49" charset="0"/>
                <a:cs typeface="Courier New" panose="02070309020205020404" pitchFamily="49" charset="0"/>
              </a:endParaRPr>
            </a:p>
          </p:txBody>
        </p:sp>
        <p:sp>
          <p:nvSpPr>
            <p:cNvPr id="6" name="Left Bracket 5"/>
            <p:cNvSpPr/>
            <p:nvPr/>
          </p:nvSpPr>
          <p:spPr>
            <a:xfrm>
              <a:off x="624468" y="2407624"/>
              <a:ext cx="337320" cy="2982524"/>
            </a:xfrm>
            <a:prstGeom prst="leftBracket">
              <a:avLst/>
            </a:prstGeom>
            <a:ln w="28575">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a:off x="1003951" y="2768632"/>
              <a:ext cx="466794" cy="162801"/>
            </a:xfrm>
            <a:prstGeom prst="rect">
              <a:avLst/>
            </a:prstGeom>
            <a:solidFill>
              <a:schemeClr val="bg1">
                <a:lumMod val="95000"/>
              </a:schemeClr>
            </a:solidFill>
          </p:spPr>
          <p:txBody>
            <a:bodyPr wrap="none" lIns="18288" tIns="0" rIns="18288" bIns="0" rtlCol="0" anchor="ctr" anchorCtr="0">
              <a:spAutoFit/>
            </a:bodyPr>
            <a:lstStyle/>
            <a:p>
              <a:pPr>
                <a:lnSpc>
                  <a:spcPts val="1200"/>
                </a:lnSpc>
              </a:pPr>
              <a:r>
                <a:rPr lang="en-US" sz="1400" b="1" dirty="0">
                  <a:solidFill>
                    <a:srgbClr val="C00000"/>
                  </a:solidFill>
                  <a:cs typeface="Times New Roman" panose="02020603050405020304" pitchFamily="18" charset="0"/>
                </a:rPr>
                <a:t>etas   </a:t>
              </a:r>
            </a:p>
          </p:txBody>
        </p:sp>
      </p:grpSp>
      <p:sp>
        <p:nvSpPr>
          <p:cNvPr id="8" name="Rounded Rectangle 7"/>
          <p:cNvSpPr/>
          <p:nvPr/>
        </p:nvSpPr>
        <p:spPr>
          <a:xfrm>
            <a:off x="3501189" y="5678905"/>
            <a:ext cx="745958" cy="3007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812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22</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9" name="Group 18">
            <a:extLst>
              <a:ext uri="{FF2B5EF4-FFF2-40B4-BE49-F238E27FC236}">
                <a16:creationId xmlns:a16="http://schemas.microsoft.com/office/drawing/2014/main" id="{B8CA5A7F-7732-44CD-A736-5B0D36881978}"/>
              </a:ext>
            </a:extLst>
          </p:cNvPr>
          <p:cNvGrpSpPr/>
          <p:nvPr/>
        </p:nvGrpSpPr>
        <p:grpSpPr>
          <a:xfrm>
            <a:off x="301011" y="3464281"/>
            <a:ext cx="2268225" cy="1332097"/>
            <a:chOff x="227570" y="3403653"/>
            <a:chExt cx="2268225" cy="1332097"/>
          </a:xfrm>
        </p:grpSpPr>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227570" y="3403653"/>
              <a:ext cx="2268225" cy="704626"/>
            </a:xfrm>
            <a:prstGeom prst="rect">
              <a:avLst/>
            </a:prstGeom>
          </p:spPr>
        </p:pic>
        <p:sp>
          <p:nvSpPr>
            <p:cNvPr id="132" name="Text Placeholder 2">
              <a:extLst>
                <a:ext uri="{FF2B5EF4-FFF2-40B4-BE49-F238E27FC236}">
                  <a16:creationId xmlns:a16="http://schemas.microsoft.com/office/drawing/2014/main" id="{0AE2576C-F7F6-48F8-B275-9DFA0A616055}"/>
                </a:ext>
              </a:extLst>
            </p:cNvPr>
            <p:cNvSpPr txBox="1">
              <a:spLocks/>
            </p:cNvSpPr>
            <p:nvPr/>
          </p:nvSpPr>
          <p:spPr>
            <a:xfrm>
              <a:off x="600382" y="4379052"/>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6">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7"/>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8">
              <a:grayscl/>
            </a:blip>
            <a:stretch>
              <a:fillRect/>
            </a:stretch>
          </p:blipFill>
          <p:spPr>
            <a:xfrm>
              <a:off x="3412824" y="2295471"/>
              <a:ext cx="2640898" cy="1570654"/>
            </a:xfrm>
            <a:prstGeom prst="rect">
              <a:avLst/>
            </a:prstGeom>
          </p:spPr>
        </p:pic>
      </p:grpSp>
      <p:sp>
        <p:nvSpPr>
          <p:cNvPr id="2" name="Arrow: Right 1">
            <a:extLst>
              <a:ext uri="{FF2B5EF4-FFF2-40B4-BE49-F238E27FC236}">
                <a16:creationId xmlns:a16="http://schemas.microsoft.com/office/drawing/2014/main" id="{8953ECA7-273E-41D5-B3BB-6B8938969844}"/>
              </a:ext>
            </a:extLst>
          </p:cNvPr>
          <p:cNvSpPr/>
          <p:nvPr/>
        </p:nvSpPr>
        <p:spPr>
          <a:xfrm rot="2579137">
            <a:off x="6579944" y="4102172"/>
            <a:ext cx="620321" cy="28470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13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23</a:t>
            </a:fld>
            <a:endParaRPr lang="en-US" dirty="0"/>
          </a:p>
        </p:txBody>
      </p:sp>
      <p:sp>
        <p:nvSpPr>
          <p:cNvPr id="6" name="TextBox 5"/>
          <p:cNvSpPr txBox="1"/>
          <p:nvPr/>
        </p:nvSpPr>
        <p:spPr>
          <a:xfrm>
            <a:off x="-1525" y="0"/>
            <a:ext cx="9254072" cy="523220"/>
          </a:xfrm>
          <a:prstGeom prst="rect">
            <a:avLst/>
          </a:prstGeom>
          <a:noFill/>
        </p:spPr>
        <p:txBody>
          <a:bodyPr wrap="none" rtlCol="0">
            <a:spAutoFit/>
          </a:bodyPr>
          <a:lstStyle/>
          <a:p>
            <a:r>
              <a:rPr lang="en-US" sz="2800" b="1" dirty="0">
                <a:solidFill>
                  <a:schemeClr val="tx1">
                    <a:lumMod val="75000"/>
                    <a:lumOff val="25000"/>
                  </a:schemeClr>
                </a:solidFill>
              </a:rPr>
              <a:t>Cruise efficiency penalty when “chopping” the main current</a:t>
            </a:r>
          </a:p>
        </p:txBody>
      </p:sp>
      <p:sp>
        <p:nvSpPr>
          <p:cNvPr id="118" name="Text Box 518"/>
          <p:cNvSpPr txBox="1">
            <a:spLocks noChangeArrowheads="1"/>
          </p:cNvSpPr>
          <p:nvPr/>
        </p:nvSpPr>
        <p:spPr bwMode="auto">
          <a:xfrm>
            <a:off x="1153089" y="4931180"/>
            <a:ext cx="6891682" cy="132343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marL="228600" indent="-228600">
              <a:lnSpc>
                <a:spcPts val="3200"/>
              </a:lnSpc>
              <a:buFont typeface="Arial" panose="020B0604020202020204" pitchFamily="34" charset="0"/>
              <a:buChar char="•"/>
            </a:pPr>
            <a:r>
              <a:rPr lang="en-US" sz="2200" dirty="0">
                <a:solidFill>
                  <a:schemeClr val="bg1"/>
                </a:solidFill>
              </a:rPr>
              <a:t>Motor losses (windage, bearings, ...) persist, PWM “off”</a:t>
            </a:r>
          </a:p>
          <a:p>
            <a:pPr marL="228600" indent="-228600">
              <a:lnSpc>
                <a:spcPts val="3200"/>
              </a:lnSpc>
              <a:buFont typeface="Arial" panose="020B0604020202020204" pitchFamily="34" charset="0"/>
              <a:buChar char="•"/>
            </a:pPr>
            <a:r>
              <a:rPr lang="en-US" sz="2200" dirty="0">
                <a:solidFill>
                  <a:schemeClr val="bg1"/>
                </a:solidFill>
              </a:rPr>
              <a:t>Motor torque loss magnified by duty cycle inverse (1/</a:t>
            </a:r>
            <a:r>
              <a:rPr lang="en-US" sz="2200" dirty="0">
                <a:solidFill>
                  <a:schemeClr val="bg1"/>
                </a:solidFill>
                <a:latin typeface="Symbol" panose="05050102010706020507" pitchFamily="18" charset="2"/>
              </a:rPr>
              <a:t>d</a:t>
            </a:r>
            <a:r>
              <a:rPr lang="en-US" sz="2200" dirty="0">
                <a:solidFill>
                  <a:schemeClr val="bg1"/>
                </a:solidFill>
              </a:rPr>
              <a:t>)</a:t>
            </a:r>
          </a:p>
          <a:p>
            <a:pPr marL="228600" indent="-228600">
              <a:lnSpc>
                <a:spcPts val="3200"/>
              </a:lnSpc>
              <a:buFont typeface="Arial" panose="020B0604020202020204" pitchFamily="34" charset="0"/>
              <a:buChar char="•"/>
            </a:pPr>
            <a:r>
              <a:rPr lang="en-US" sz="2200" dirty="0">
                <a:solidFill>
                  <a:schemeClr val="bg1"/>
                </a:solidFill>
              </a:rPr>
              <a:t>Loss due to </a:t>
            </a:r>
            <a:r>
              <a:rPr lang="en-US" sz="2200" i="1" dirty="0">
                <a:solidFill>
                  <a:schemeClr val="bg1"/>
                </a:solidFill>
              </a:rPr>
              <a:t>main-current</a:t>
            </a:r>
            <a:r>
              <a:rPr lang="en-US" sz="2200" dirty="0">
                <a:solidFill>
                  <a:schemeClr val="bg1"/>
                </a:solidFill>
              </a:rPr>
              <a:t> PWM far exceeds chop loss</a:t>
            </a:r>
            <a:endParaRPr lang="en-US" sz="2200" i="1" dirty="0">
              <a:solidFill>
                <a:schemeClr val="bg1"/>
              </a:solidFill>
            </a:endParaRPr>
          </a:p>
        </p:txBody>
      </p:sp>
      <p:sp>
        <p:nvSpPr>
          <p:cNvPr id="70" name="Text Box 518"/>
          <p:cNvSpPr txBox="1">
            <a:spLocks noChangeArrowheads="1"/>
          </p:cNvSpPr>
          <p:nvPr/>
        </p:nvSpPr>
        <p:spPr bwMode="auto">
          <a:xfrm>
            <a:off x="539462" y="1091224"/>
            <a:ext cx="3466473" cy="101566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a:lnSpc>
                <a:spcPts val="2400"/>
              </a:lnSpc>
            </a:pPr>
            <a:r>
              <a:rPr lang="en-US" sz="2000" i="1" dirty="0">
                <a:solidFill>
                  <a:schemeClr val="bg1">
                    <a:lumMod val="95000"/>
                  </a:schemeClr>
                </a:solidFill>
              </a:rPr>
              <a:t>Commutation,        </a:t>
            </a:r>
            <a:r>
              <a:rPr lang="en-US" sz="2000" dirty="0">
                <a:solidFill>
                  <a:schemeClr val="bg1">
                    <a:lumMod val="95000"/>
                  </a:schemeClr>
                </a:solidFill>
                <a:latin typeface="Symbol" panose="05050102010706020507" pitchFamily="18" charset="2"/>
              </a:rPr>
              <a:t>d </a:t>
            </a:r>
            <a:r>
              <a:rPr lang="en-US" sz="2000" dirty="0">
                <a:solidFill>
                  <a:schemeClr val="bg1">
                    <a:lumMod val="95000"/>
                  </a:schemeClr>
                </a:solidFill>
              </a:rPr>
              <a:t>= 1.0</a:t>
            </a:r>
          </a:p>
          <a:p>
            <a:pPr>
              <a:lnSpc>
                <a:spcPts val="2400"/>
              </a:lnSpc>
            </a:pPr>
            <a:r>
              <a:rPr lang="en-US" sz="2000" dirty="0">
                <a:solidFill>
                  <a:schemeClr val="bg1">
                    <a:lumMod val="95000"/>
                  </a:schemeClr>
                </a:solidFill>
              </a:rPr>
              <a:t>Low-frequency, full power</a:t>
            </a:r>
          </a:p>
          <a:p>
            <a:pPr>
              <a:lnSpc>
                <a:spcPts val="2400"/>
              </a:lnSpc>
            </a:pPr>
            <a:r>
              <a:rPr lang="en-US" sz="2000" dirty="0">
                <a:solidFill>
                  <a:schemeClr val="bg1">
                    <a:lumMod val="95000"/>
                  </a:schemeClr>
                </a:solidFill>
              </a:rPr>
              <a:t>Negligible chopping loss</a:t>
            </a:r>
          </a:p>
        </p:txBody>
      </p:sp>
      <p:sp>
        <p:nvSpPr>
          <p:cNvPr id="71" name="Text Box 518"/>
          <p:cNvSpPr txBox="1">
            <a:spLocks noChangeArrowheads="1"/>
          </p:cNvSpPr>
          <p:nvPr/>
        </p:nvSpPr>
        <p:spPr bwMode="auto">
          <a:xfrm>
            <a:off x="539462" y="2682718"/>
            <a:ext cx="3466473" cy="101566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a:lnSpc>
                <a:spcPts val="2400"/>
              </a:lnSpc>
            </a:pPr>
            <a:r>
              <a:rPr lang="en-US" sz="2000" i="1" dirty="0">
                <a:solidFill>
                  <a:schemeClr val="bg1">
                    <a:lumMod val="95000"/>
                  </a:schemeClr>
                </a:solidFill>
              </a:rPr>
              <a:t>Pulse-width mod., </a:t>
            </a:r>
            <a:r>
              <a:rPr lang="en-US" sz="2000" dirty="0">
                <a:solidFill>
                  <a:schemeClr val="bg1">
                    <a:lumMod val="95000"/>
                  </a:schemeClr>
                </a:solidFill>
                <a:latin typeface="Symbol" panose="05050102010706020507" pitchFamily="18" charset="2"/>
              </a:rPr>
              <a:t>d </a:t>
            </a:r>
            <a:r>
              <a:rPr lang="en-US" sz="2000" dirty="0">
                <a:solidFill>
                  <a:schemeClr val="bg1">
                    <a:lumMod val="95000"/>
                  </a:schemeClr>
                </a:solidFill>
                <a:latin typeface="Calibri"/>
              </a:rPr>
              <a:t>≈ </a:t>
            </a:r>
            <a:r>
              <a:rPr lang="en-US" sz="2000" dirty="0">
                <a:solidFill>
                  <a:schemeClr val="bg1">
                    <a:lumMod val="95000"/>
                  </a:schemeClr>
                </a:solidFill>
              </a:rPr>
              <a:t>0.15</a:t>
            </a:r>
          </a:p>
          <a:p>
            <a:pPr>
              <a:lnSpc>
                <a:spcPts val="2400"/>
              </a:lnSpc>
            </a:pPr>
            <a:r>
              <a:rPr lang="en-US" sz="2000" dirty="0">
                <a:solidFill>
                  <a:schemeClr val="bg1">
                    <a:lumMod val="95000"/>
                  </a:schemeClr>
                </a:solidFill>
              </a:rPr>
              <a:t>Hi-frequency chop, cruise  </a:t>
            </a:r>
          </a:p>
          <a:p>
            <a:pPr>
              <a:lnSpc>
                <a:spcPts val="2400"/>
              </a:lnSpc>
            </a:pPr>
            <a:r>
              <a:rPr lang="en-US" sz="2000" dirty="0">
                <a:solidFill>
                  <a:schemeClr val="bg1">
                    <a:lumMod val="95000"/>
                  </a:schemeClr>
                </a:solidFill>
              </a:rPr>
              <a:t>Chopping loss ~ 3%</a:t>
            </a:r>
          </a:p>
        </p:txBody>
      </p:sp>
      <p:grpSp>
        <p:nvGrpSpPr>
          <p:cNvPr id="96" name="Group 95"/>
          <p:cNvGrpSpPr>
            <a:grpSpLocks noChangeAspect="1"/>
          </p:cNvGrpSpPr>
          <p:nvPr/>
        </p:nvGrpSpPr>
        <p:grpSpPr>
          <a:xfrm>
            <a:off x="4608577" y="1018022"/>
            <a:ext cx="3925824" cy="1048462"/>
            <a:chOff x="6857344" y="1316725"/>
            <a:chExt cx="1090012" cy="806509"/>
          </a:xfrm>
        </p:grpSpPr>
        <p:cxnSp>
          <p:nvCxnSpPr>
            <p:cNvPr id="97" name="Straight Connector 96"/>
            <p:cNvCxnSpPr/>
            <p:nvPr/>
          </p:nvCxnSpPr>
          <p:spPr>
            <a:xfrm>
              <a:off x="7178600" y="1316725"/>
              <a:ext cx="453393" cy="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7178599" y="1316727"/>
              <a:ext cx="8" cy="3840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858687" y="1700775"/>
              <a:ext cx="1" cy="4224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flipV="1">
              <a:off x="7631993" y="1316730"/>
              <a:ext cx="0" cy="3840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631994" y="1700775"/>
              <a:ext cx="22669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951913" y="1700775"/>
              <a:ext cx="2310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951913" y="1700775"/>
              <a:ext cx="1" cy="4224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857344" y="2123234"/>
              <a:ext cx="9724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858679" y="2123234"/>
              <a:ext cx="88677"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4789282" y="3017960"/>
            <a:ext cx="2710542" cy="1682329"/>
            <a:chOff x="5301346" y="3017960"/>
            <a:chExt cx="2710542" cy="1682329"/>
          </a:xfrm>
        </p:grpSpPr>
        <p:grpSp>
          <p:nvGrpSpPr>
            <p:cNvPr id="3" name="Group 2"/>
            <p:cNvGrpSpPr/>
            <p:nvPr/>
          </p:nvGrpSpPr>
          <p:grpSpPr>
            <a:xfrm>
              <a:off x="5301346" y="3174492"/>
              <a:ext cx="2079172" cy="1064133"/>
              <a:chOff x="5301346" y="3174492"/>
              <a:chExt cx="2079172" cy="1064133"/>
            </a:xfrm>
          </p:grpSpPr>
          <p:sp>
            <p:nvSpPr>
              <p:cNvPr id="81" name="Rectangle 80"/>
              <p:cNvSpPr/>
              <p:nvPr/>
            </p:nvSpPr>
            <p:spPr>
              <a:xfrm>
                <a:off x="6703314" y="3181351"/>
                <a:ext cx="331470" cy="10572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657088" y="3181351"/>
                <a:ext cx="292608" cy="10572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flipV="1">
                <a:off x="6687638" y="3174492"/>
                <a:ext cx="38" cy="10484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01346" y="4222953"/>
                <a:ext cx="34275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5644093" y="3174492"/>
                <a:ext cx="0" cy="10484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631901" y="3174492"/>
                <a:ext cx="3508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963821" y="4222948"/>
                <a:ext cx="7238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687677" y="3174492"/>
                <a:ext cx="3508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038527" y="4222948"/>
                <a:ext cx="34199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7029580" y="3174492"/>
                <a:ext cx="0" cy="10484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5963821" y="3174492"/>
                <a:ext cx="38" cy="1048459"/>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42" name="Text Box 518"/>
            <p:cNvSpPr txBox="1">
              <a:spLocks noChangeArrowheads="1"/>
            </p:cNvSpPr>
            <p:nvPr/>
          </p:nvSpPr>
          <p:spPr bwMode="auto">
            <a:xfrm>
              <a:off x="6554407" y="4114746"/>
              <a:ext cx="1457481" cy="584775"/>
            </a:xfrm>
            <a:prstGeom prst="rect">
              <a:avLst/>
            </a:prstGeom>
            <a:noFill/>
            <a:ln>
              <a:noFill/>
            </a:ln>
            <a:effectLst/>
          </p:spPr>
          <p:txBody>
            <a:bodyPr wrap="square">
              <a:spAutoFit/>
            </a:bodyPr>
            <a:lstStyle/>
            <a:p>
              <a:r>
                <a:rPr lang="en-US" sz="3200" dirty="0">
                  <a:latin typeface="Symbol" panose="05050102010706020507" pitchFamily="18" charset="2"/>
                </a:rPr>
                <a:t>|</a:t>
              </a:r>
              <a:r>
                <a:rPr lang="en-US" sz="2800" dirty="0">
                  <a:latin typeface="Symbol" panose="05050102010706020507" pitchFamily="18" charset="2"/>
                </a:rPr>
                <a:t> </a:t>
              </a:r>
              <a:r>
                <a:rPr lang="en-US" sz="1200" dirty="0">
                  <a:latin typeface="Symbol" panose="05050102010706020507" pitchFamily="18" charset="2"/>
                </a:rPr>
                <a:t>    </a:t>
              </a:r>
              <a:r>
                <a:rPr lang="en-US" sz="3200" dirty="0">
                  <a:latin typeface="Symbol" panose="05050102010706020507" pitchFamily="18" charset="2"/>
                </a:rPr>
                <a:t>|  </a:t>
              </a:r>
              <a:r>
                <a:rPr lang="en-US" sz="1600" dirty="0">
                  <a:latin typeface="Symbol" panose="05050102010706020507" pitchFamily="18" charset="2"/>
                </a:rPr>
                <a:t>    </a:t>
              </a:r>
              <a:r>
                <a:rPr lang="en-US" sz="3200">
                  <a:latin typeface="Symbol" panose="05050102010706020507" pitchFamily="18" charset="2"/>
                </a:rPr>
                <a:t>dt</a:t>
              </a:r>
              <a:endParaRPr lang="en-US" sz="3200" baseline="-25000" dirty="0">
                <a:latin typeface="Symbol" panose="05050102010706020507" pitchFamily="18" charset="2"/>
              </a:endParaRPr>
            </a:p>
          </p:txBody>
        </p:sp>
        <p:sp>
          <p:nvSpPr>
            <p:cNvPr id="143" name="Text Box 518"/>
            <p:cNvSpPr txBox="1">
              <a:spLocks noChangeArrowheads="1"/>
            </p:cNvSpPr>
            <p:nvPr/>
          </p:nvSpPr>
          <p:spPr bwMode="auto">
            <a:xfrm>
              <a:off x="5410226" y="4115514"/>
              <a:ext cx="1055915" cy="584775"/>
            </a:xfrm>
            <a:prstGeom prst="rect">
              <a:avLst/>
            </a:prstGeom>
            <a:noFill/>
            <a:ln>
              <a:noFill/>
            </a:ln>
            <a:effectLst/>
          </p:spPr>
          <p:txBody>
            <a:bodyPr wrap="square">
              <a:spAutoFit/>
            </a:bodyPr>
            <a:lstStyle/>
            <a:p>
              <a:pPr algn="ctr"/>
              <a:r>
                <a:rPr lang="en-US" sz="3200" dirty="0">
                  <a:latin typeface="Symbol" panose="05050102010706020507" pitchFamily="18" charset="2"/>
                </a:rPr>
                <a:t>|    t  </a:t>
              </a:r>
              <a:endParaRPr lang="en-US" sz="3200" baseline="-25000" dirty="0">
                <a:latin typeface="Symbol" panose="05050102010706020507" pitchFamily="18" charset="2"/>
              </a:endParaRPr>
            </a:p>
          </p:txBody>
        </p:sp>
        <p:cxnSp>
          <p:nvCxnSpPr>
            <p:cNvPr id="62" name="Straight Arrow Connector 61"/>
            <p:cNvCxnSpPr/>
            <p:nvPr/>
          </p:nvCxnSpPr>
          <p:spPr>
            <a:xfrm flipH="1">
              <a:off x="5667170" y="4413178"/>
              <a:ext cx="356836" cy="0"/>
            </a:xfrm>
            <a:prstGeom prst="straightConnector1">
              <a:avLst/>
            </a:prstGeom>
            <a:ln w="12700">
              <a:solidFill>
                <a:schemeClr val="tx1">
                  <a:lumMod val="85000"/>
                  <a:lumOff val="1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6316917" y="4410083"/>
              <a:ext cx="356836" cy="0"/>
            </a:xfrm>
            <a:prstGeom prst="straightConnector1">
              <a:avLst/>
            </a:prstGeom>
            <a:ln w="12700">
              <a:solidFill>
                <a:schemeClr val="tx1">
                  <a:lumMod val="85000"/>
                  <a:lumOff val="1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7024366" y="4410083"/>
              <a:ext cx="356836" cy="0"/>
            </a:xfrm>
            <a:prstGeom prst="straightConnector1">
              <a:avLst/>
            </a:prstGeom>
            <a:ln w="12700">
              <a:solidFill>
                <a:schemeClr val="tx1">
                  <a:lumMod val="85000"/>
                  <a:lumOff val="15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8" name="Bent Arrow 27"/>
            <p:cNvSpPr/>
            <p:nvPr/>
          </p:nvSpPr>
          <p:spPr>
            <a:xfrm rot="10800000">
              <a:off x="7195444" y="3017960"/>
              <a:ext cx="522514" cy="52251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7" name="Group 6"/>
          <p:cNvGrpSpPr/>
          <p:nvPr/>
        </p:nvGrpSpPr>
        <p:grpSpPr>
          <a:xfrm>
            <a:off x="4615544" y="1847087"/>
            <a:ext cx="3940636" cy="1057650"/>
            <a:chOff x="4615544" y="1847087"/>
            <a:chExt cx="3940636" cy="1057650"/>
          </a:xfrm>
        </p:grpSpPr>
        <p:sp>
          <p:nvSpPr>
            <p:cNvPr id="85" name="Rectangle 84"/>
            <p:cNvSpPr/>
            <p:nvPr/>
          </p:nvSpPr>
          <p:spPr>
            <a:xfrm>
              <a:off x="6996113" y="1847087"/>
              <a:ext cx="80962" cy="104613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p:cNvSpPr/>
            <p:nvPr/>
          </p:nvSpPr>
          <p:spPr>
            <a:xfrm>
              <a:off x="7186613" y="1847088"/>
              <a:ext cx="80961" cy="10437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p:cNvGrpSpPr/>
            <p:nvPr/>
          </p:nvGrpSpPr>
          <p:grpSpPr>
            <a:xfrm>
              <a:off x="4615544" y="1856281"/>
              <a:ext cx="3940636" cy="1048456"/>
              <a:chOff x="4789720" y="756795"/>
              <a:chExt cx="3766459" cy="1048456"/>
            </a:xfrm>
          </p:grpSpPr>
          <p:grpSp>
            <p:nvGrpSpPr>
              <p:cNvPr id="78" name="Group 77"/>
              <p:cNvGrpSpPr>
                <a:grpSpLocks noChangeAspect="1"/>
              </p:cNvGrpSpPr>
              <p:nvPr/>
            </p:nvGrpSpPr>
            <p:grpSpPr>
              <a:xfrm>
                <a:off x="6640290" y="756795"/>
                <a:ext cx="1915889" cy="1048456"/>
                <a:chOff x="7418865" y="1316729"/>
                <a:chExt cx="528491" cy="806505"/>
              </a:xfrm>
            </p:grpSpPr>
            <p:cxnSp>
              <p:nvCxnSpPr>
                <p:cNvPr id="80" name="Straight Connector 79"/>
                <p:cNvCxnSpPr/>
                <p:nvPr/>
              </p:nvCxnSpPr>
              <p:spPr>
                <a:xfrm>
                  <a:off x="7418865" y="1316729"/>
                  <a:ext cx="2131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858687"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7631993"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631994" y="1700775"/>
                  <a:ext cx="2266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7858679" y="2123234"/>
                  <a:ext cx="886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747584"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801634"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7690531"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660503"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20559"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777612"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831662"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7439815"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7532901"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7583948"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7487859"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7607970"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7511881"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7559926"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7463837"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33" name="Group 132"/>
              <p:cNvGrpSpPr>
                <a:grpSpLocks noChangeAspect="1"/>
              </p:cNvGrpSpPr>
              <p:nvPr/>
            </p:nvGrpSpPr>
            <p:grpSpPr>
              <a:xfrm flipH="1">
                <a:off x="4789720" y="756795"/>
                <a:ext cx="1915889" cy="1048456"/>
                <a:chOff x="7418865" y="1316729"/>
                <a:chExt cx="528491" cy="806505"/>
              </a:xfrm>
            </p:grpSpPr>
            <p:cxnSp>
              <p:nvCxnSpPr>
                <p:cNvPr id="134" name="Straight Connector 133"/>
                <p:cNvCxnSpPr/>
                <p:nvPr/>
              </p:nvCxnSpPr>
              <p:spPr>
                <a:xfrm>
                  <a:off x="7418865" y="1316729"/>
                  <a:ext cx="2131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858687"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7631993"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631994" y="1700775"/>
                  <a:ext cx="2266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858679" y="2123234"/>
                  <a:ext cx="886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747584"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01634"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690531"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7660503"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720559"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7777612"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7831662" y="1700775"/>
                  <a:ext cx="1" cy="422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7439815"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7532901"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7583948"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7487859"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7607970"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7511881"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7559926"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7463837" y="1316730"/>
                  <a:ext cx="0" cy="799497"/>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grpSp>
        <p:nvGrpSpPr>
          <p:cNvPr id="65" name="Group 64"/>
          <p:cNvGrpSpPr/>
          <p:nvPr/>
        </p:nvGrpSpPr>
        <p:grpSpPr>
          <a:xfrm>
            <a:off x="5978390" y="2031572"/>
            <a:ext cx="2017987" cy="2027103"/>
            <a:chOff x="2996589" y="550844"/>
            <a:chExt cx="1520343" cy="4054207"/>
          </a:xfrm>
        </p:grpSpPr>
        <p:sp>
          <p:nvSpPr>
            <p:cNvPr id="67" name="Oval 66"/>
            <p:cNvSpPr/>
            <p:nvPr/>
          </p:nvSpPr>
          <p:spPr>
            <a:xfrm>
              <a:off x="2996589" y="550844"/>
              <a:ext cx="1520343" cy="4054207"/>
            </a:xfrm>
            <a:prstGeom prst="ellipse">
              <a:avLst/>
            </a:prstGeom>
            <a:ln w="152400">
              <a:solidFill>
                <a:srgbClr val="C00000">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Freeform 67"/>
            <p:cNvSpPr/>
            <p:nvPr/>
          </p:nvSpPr>
          <p:spPr>
            <a:xfrm>
              <a:off x="3061161" y="1791308"/>
              <a:ext cx="1422671" cy="1392490"/>
            </a:xfrm>
            <a:custGeom>
              <a:avLst/>
              <a:gdLst>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43200 w 7205032"/>
                <a:gd name="connsiteY4" fmla="*/ 1277957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10150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33870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22863"/>
                <a:gd name="connsiteX1" fmla="*/ 583894 w 7205032"/>
                <a:gd name="connsiteY1" fmla="*/ 1266940 h 2522863"/>
                <a:gd name="connsiteX2" fmla="*/ 594911 w 7205032"/>
                <a:gd name="connsiteY2" fmla="*/ 0 h 2522863"/>
                <a:gd name="connsiteX3" fmla="*/ 2787268 w 7205032"/>
                <a:gd name="connsiteY3" fmla="*/ 11017 h 2522863"/>
                <a:gd name="connsiteX4" fmla="*/ 2776251 w 7205032"/>
                <a:gd name="connsiteY4" fmla="*/ 1288974 h 2522863"/>
                <a:gd name="connsiteX5" fmla="*/ 3888955 w 7205032"/>
                <a:gd name="connsiteY5" fmla="*/ 1277957 h 2522863"/>
                <a:gd name="connsiteX6" fmla="*/ 3844887 w 7205032"/>
                <a:gd name="connsiteY6" fmla="*/ 2522863 h 2522863"/>
                <a:gd name="connsiteX7" fmla="*/ 6169446 w 7205032"/>
                <a:gd name="connsiteY7" fmla="*/ 2489812 h 2522863"/>
                <a:gd name="connsiteX8" fmla="*/ 6169446 w 7205032"/>
                <a:gd name="connsiteY8" fmla="*/ 1299991 h 2522863"/>
                <a:gd name="connsiteX9" fmla="*/ 7205032 w 7205032"/>
                <a:gd name="connsiteY9" fmla="*/ 1222873 h 2522863"/>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69446 w 7205032"/>
                <a:gd name="connsiteY7" fmla="*/ 2489812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2287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69446 w 7205032"/>
                <a:gd name="connsiteY8" fmla="*/ 1299991 h 2577948"/>
                <a:gd name="connsiteX9" fmla="*/ 7205032 w 7205032"/>
                <a:gd name="connsiteY9" fmla="*/ 1255923 h 2577948"/>
                <a:gd name="connsiteX0" fmla="*/ 0 w 7205032"/>
                <a:gd name="connsiteY0" fmla="*/ 1266940 h 2577948"/>
                <a:gd name="connsiteX1" fmla="*/ 583894 w 7205032"/>
                <a:gd name="connsiteY1" fmla="*/ 1266940 h 2577948"/>
                <a:gd name="connsiteX2" fmla="*/ 594911 w 7205032"/>
                <a:gd name="connsiteY2" fmla="*/ 0 h 2577948"/>
                <a:gd name="connsiteX3" fmla="*/ 2787268 w 7205032"/>
                <a:gd name="connsiteY3" fmla="*/ 11017 h 2577948"/>
                <a:gd name="connsiteX4" fmla="*/ 2776251 w 7205032"/>
                <a:gd name="connsiteY4" fmla="*/ 1288974 h 2577948"/>
                <a:gd name="connsiteX5" fmla="*/ 3888955 w 7205032"/>
                <a:gd name="connsiteY5" fmla="*/ 1277957 h 2577948"/>
                <a:gd name="connsiteX6" fmla="*/ 3866921 w 7205032"/>
                <a:gd name="connsiteY6" fmla="*/ 2577948 h 2577948"/>
                <a:gd name="connsiteX7" fmla="*/ 6114362 w 7205032"/>
                <a:gd name="connsiteY7" fmla="*/ 2544897 h 2577948"/>
                <a:gd name="connsiteX8" fmla="*/ 6114362 w 7205032"/>
                <a:gd name="connsiteY8" fmla="*/ 1277957 h 2577948"/>
                <a:gd name="connsiteX9" fmla="*/ 7205032 w 7205032"/>
                <a:gd name="connsiteY9" fmla="*/ 1255923 h 2577948"/>
                <a:gd name="connsiteX0" fmla="*/ 0 w 7212176"/>
                <a:gd name="connsiteY0" fmla="*/ 1295515 h 2577948"/>
                <a:gd name="connsiteX1" fmla="*/ 591038 w 7212176"/>
                <a:gd name="connsiteY1" fmla="*/ 1266940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95515 h 2577948"/>
                <a:gd name="connsiteX1" fmla="*/ 548176 w 7212176"/>
                <a:gd name="connsiteY1" fmla="*/ 1297897 h 2577948"/>
                <a:gd name="connsiteX2" fmla="*/ 602055 w 7212176"/>
                <a:gd name="connsiteY2" fmla="*/ 0 h 2577948"/>
                <a:gd name="connsiteX3" fmla="*/ 2794412 w 7212176"/>
                <a:gd name="connsiteY3" fmla="*/ 11017 h 2577948"/>
                <a:gd name="connsiteX4" fmla="*/ 2783395 w 7212176"/>
                <a:gd name="connsiteY4" fmla="*/ 1288974 h 2577948"/>
                <a:gd name="connsiteX5" fmla="*/ 3896099 w 7212176"/>
                <a:gd name="connsiteY5" fmla="*/ 1277957 h 2577948"/>
                <a:gd name="connsiteX6" fmla="*/ 3874065 w 7212176"/>
                <a:gd name="connsiteY6" fmla="*/ 2577948 h 2577948"/>
                <a:gd name="connsiteX7" fmla="*/ 6121506 w 7212176"/>
                <a:gd name="connsiteY7" fmla="*/ 2544897 h 2577948"/>
                <a:gd name="connsiteX8" fmla="*/ 6121506 w 7212176"/>
                <a:gd name="connsiteY8" fmla="*/ 1277957 h 2577948"/>
                <a:gd name="connsiteX9" fmla="*/ 7212176 w 7212176"/>
                <a:gd name="connsiteY9" fmla="*/ 1255923 h 2577948"/>
                <a:gd name="connsiteX0" fmla="*/ 0 w 7212176"/>
                <a:gd name="connsiteY0" fmla="*/ 1284498 h 2566931"/>
                <a:gd name="connsiteX1" fmla="*/ 548176 w 7212176"/>
                <a:gd name="connsiteY1" fmla="*/ 1286880 h 2566931"/>
                <a:gd name="connsiteX2" fmla="*/ 552049 w 7212176"/>
                <a:gd name="connsiteY2" fmla="*/ 8033 h 2566931"/>
                <a:gd name="connsiteX3" fmla="*/ 2794412 w 7212176"/>
                <a:gd name="connsiteY3" fmla="*/ 0 h 2566931"/>
                <a:gd name="connsiteX4" fmla="*/ 2783395 w 7212176"/>
                <a:gd name="connsiteY4" fmla="*/ 1277957 h 2566931"/>
                <a:gd name="connsiteX5" fmla="*/ 3896099 w 7212176"/>
                <a:gd name="connsiteY5" fmla="*/ 1266940 h 2566931"/>
                <a:gd name="connsiteX6" fmla="*/ 3874065 w 7212176"/>
                <a:gd name="connsiteY6" fmla="*/ 2566931 h 2566931"/>
                <a:gd name="connsiteX7" fmla="*/ 6121506 w 7212176"/>
                <a:gd name="connsiteY7" fmla="*/ 2533880 h 2566931"/>
                <a:gd name="connsiteX8" fmla="*/ 6121506 w 7212176"/>
                <a:gd name="connsiteY8" fmla="*/ 1266940 h 2566931"/>
                <a:gd name="connsiteX9" fmla="*/ 7212176 w 7212176"/>
                <a:gd name="connsiteY9" fmla="*/ 1244906 h 2566931"/>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0813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6099 w 7212176"/>
                <a:gd name="connsiteY5" fmla="*/ 125979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8480 w 7212176"/>
                <a:gd name="connsiteY5" fmla="*/ 1266940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9787"/>
                <a:gd name="connsiteX1" fmla="*/ 548176 w 7212176"/>
                <a:gd name="connsiteY1" fmla="*/ 1279736 h 2559787"/>
                <a:gd name="connsiteX2" fmla="*/ 552049 w 7212176"/>
                <a:gd name="connsiteY2" fmla="*/ 889 h 2559787"/>
                <a:gd name="connsiteX3" fmla="*/ 2780124 w 7212176"/>
                <a:gd name="connsiteY3" fmla="*/ 0 h 2559787"/>
                <a:gd name="connsiteX4" fmla="*/ 2783395 w 7212176"/>
                <a:gd name="connsiteY4" fmla="*/ 1275576 h 2559787"/>
                <a:gd name="connsiteX5" fmla="*/ 3893717 w 7212176"/>
                <a:gd name="connsiteY5" fmla="*/ 1278846 h 2559787"/>
                <a:gd name="connsiteX6" fmla="*/ 3874065 w 7212176"/>
                <a:gd name="connsiteY6" fmla="*/ 2559787 h 2559787"/>
                <a:gd name="connsiteX7" fmla="*/ 6121506 w 7212176"/>
                <a:gd name="connsiteY7" fmla="*/ 2526736 h 2559787"/>
                <a:gd name="connsiteX8" fmla="*/ 6121506 w 7212176"/>
                <a:gd name="connsiteY8" fmla="*/ 1259796 h 2559787"/>
                <a:gd name="connsiteX9" fmla="*/ 7212176 w 7212176"/>
                <a:gd name="connsiteY9" fmla="*/ 1237762 h 2559787"/>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26736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1506 w 7212176"/>
                <a:gd name="connsiteY8" fmla="*/ 1259796 h 2552644"/>
                <a:gd name="connsiteX9" fmla="*/ 7212176 w 7212176"/>
                <a:gd name="connsiteY9" fmla="*/ 1237762 h 2552644"/>
                <a:gd name="connsiteX0" fmla="*/ 0 w 7212176"/>
                <a:gd name="connsiteY0" fmla="*/ 1277354 h 2552644"/>
                <a:gd name="connsiteX1" fmla="*/ 548176 w 7212176"/>
                <a:gd name="connsiteY1" fmla="*/ 1279736 h 2552644"/>
                <a:gd name="connsiteX2" fmla="*/ 552049 w 7212176"/>
                <a:gd name="connsiteY2" fmla="*/ 889 h 2552644"/>
                <a:gd name="connsiteX3" fmla="*/ 2780124 w 7212176"/>
                <a:gd name="connsiteY3" fmla="*/ 0 h 2552644"/>
                <a:gd name="connsiteX4" fmla="*/ 2783395 w 7212176"/>
                <a:gd name="connsiteY4" fmla="*/ 1275576 h 2552644"/>
                <a:gd name="connsiteX5" fmla="*/ 3893717 w 7212176"/>
                <a:gd name="connsiteY5" fmla="*/ 1278846 h 2552644"/>
                <a:gd name="connsiteX6" fmla="*/ 3890733 w 7212176"/>
                <a:gd name="connsiteY6" fmla="*/ 2552644 h 2552644"/>
                <a:gd name="connsiteX7" fmla="*/ 6121506 w 7212176"/>
                <a:gd name="connsiteY7" fmla="*/ 2550549 h 2552644"/>
                <a:gd name="connsiteX8" fmla="*/ 6123887 w 7212176"/>
                <a:gd name="connsiteY8" fmla="*/ 1276465 h 2552644"/>
                <a:gd name="connsiteX9" fmla="*/ 7212176 w 7212176"/>
                <a:gd name="connsiteY9" fmla="*/ 1237762 h 2552644"/>
                <a:gd name="connsiteX0" fmla="*/ 0 w 6893089"/>
                <a:gd name="connsiteY0" fmla="*/ 1277354 h 2552644"/>
                <a:gd name="connsiteX1" fmla="*/ 548176 w 6893089"/>
                <a:gd name="connsiteY1" fmla="*/ 1279736 h 2552644"/>
                <a:gd name="connsiteX2" fmla="*/ 552049 w 6893089"/>
                <a:gd name="connsiteY2" fmla="*/ 889 h 2552644"/>
                <a:gd name="connsiteX3" fmla="*/ 2780124 w 6893089"/>
                <a:gd name="connsiteY3" fmla="*/ 0 h 2552644"/>
                <a:gd name="connsiteX4" fmla="*/ 2783395 w 6893089"/>
                <a:gd name="connsiteY4" fmla="*/ 1275576 h 2552644"/>
                <a:gd name="connsiteX5" fmla="*/ 3893717 w 6893089"/>
                <a:gd name="connsiteY5" fmla="*/ 1278846 h 2552644"/>
                <a:gd name="connsiteX6" fmla="*/ 3890733 w 6893089"/>
                <a:gd name="connsiteY6" fmla="*/ 2552644 h 2552644"/>
                <a:gd name="connsiteX7" fmla="*/ 6121506 w 6893089"/>
                <a:gd name="connsiteY7" fmla="*/ 2550549 h 2552644"/>
                <a:gd name="connsiteX8" fmla="*/ 6123887 w 6893089"/>
                <a:gd name="connsiteY8" fmla="*/ 1276465 h 2552644"/>
                <a:gd name="connsiteX9" fmla="*/ 6893089 w 6893089"/>
                <a:gd name="connsiteY9" fmla="*/ 1275862 h 2552644"/>
                <a:gd name="connsiteX0" fmla="*/ 0 w 6650718"/>
                <a:gd name="connsiteY0" fmla="*/ 1277354 h 2552644"/>
                <a:gd name="connsiteX1" fmla="*/ 548176 w 6650718"/>
                <a:gd name="connsiteY1" fmla="*/ 1279736 h 2552644"/>
                <a:gd name="connsiteX2" fmla="*/ 552049 w 6650718"/>
                <a:gd name="connsiteY2" fmla="*/ 889 h 2552644"/>
                <a:gd name="connsiteX3" fmla="*/ 2780124 w 6650718"/>
                <a:gd name="connsiteY3" fmla="*/ 0 h 2552644"/>
                <a:gd name="connsiteX4" fmla="*/ 2783395 w 6650718"/>
                <a:gd name="connsiteY4" fmla="*/ 1275576 h 2552644"/>
                <a:gd name="connsiteX5" fmla="*/ 3893717 w 6650718"/>
                <a:gd name="connsiteY5" fmla="*/ 1278846 h 2552644"/>
                <a:gd name="connsiteX6" fmla="*/ 3890733 w 6650718"/>
                <a:gd name="connsiteY6" fmla="*/ 2552644 h 2552644"/>
                <a:gd name="connsiteX7" fmla="*/ 6121506 w 6650718"/>
                <a:gd name="connsiteY7" fmla="*/ 2550549 h 2552644"/>
                <a:gd name="connsiteX8" fmla="*/ 6123887 w 6650718"/>
                <a:gd name="connsiteY8" fmla="*/ 1276465 h 2552644"/>
                <a:gd name="connsiteX9" fmla="*/ 6650718 w 6650718"/>
                <a:gd name="connsiteY9" fmla="*/ 1297896 h 2552644"/>
                <a:gd name="connsiteX0" fmla="*/ 0 w 6661735"/>
                <a:gd name="connsiteY0" fmla="*/ 1277354 h 2552644"/>
                <a:gd name="connsiteX1" fmla="*/ 548176 w 6661735"/>
                <a:gd name="connsiteY1" fmla="*/ 1279736 h 2552644"/>
                <a:gd name="connsiteX2" fmla="*/ 552049 w 6661735"/>
                <a:gd name="connsiteY2" fmla="*/ 889 h 2552644"/>
                <a:gd name="connsiteX3" fmla="*/ 2780124 w 6661735"/>
                <a:gd name="connsiteY3" fmla="*/ 0 h 2552644"/>
                <a:gd name="connsiteX4" fmla="*/ 2783395 w 6661735"/>
                <a:gd name="connsiteY4" fmla="*/ 1275576 h 2552644"/>
                <a:gd name="connsiteX5" fmla="*/ 3893717 w 6661735"/>
                <a:gd name="connsiteY5" fmla="*/ 1278846 h 2552644"/>
                <a:gd name="connsiteX6" fmla="*/ 3890733 w 6661735"/>
                <a:gd name="connsiteY6" fmla="*/ 2552644 h 2552644"/>
                <a:gd name="connsiteX7" fmla="*/ 6121506 w 6661735"/>
                <a:gd name="connsiteY7" fmla="*/ 2550549 h 2552644"/>
                <a:gd name="connsiteX8" fmla="*/ 6123887 w 6661735"/>
                <a:gd name="connsiteY8" fmla="*/ 1276465 h 2552644"/>
                <a:gd name="connsiteX9" fmla="*/ 6661735 w 6661735"/>
                <a:gd name="connsiteY9" fmla="*/ 1253829 h 2552644"/>
                <a:gd name="connsiteX0" fmla="*/ 0 w 6672751"/>
                <a:gd name="connsiteY0" fmla="*/ 1277354 h 2552644"/>
                <a:gd name="connsiteX1" fmla="*/ 548176 w 6672751"/>
                <a:gd name="connsiteY1" fmla="*/ 1279736 h 2552644"/>
                <a:gd name="connsiteX2" fmla="*/ 552049 w 6672751"/>
                <a:gd name="connsiteY2" fmla="*/ 889 h 2552644"/>
                <a:gd name="connsiteX3" fmla="*/ 2780124 w 6672751"/>
                <a:gd name="connsiteY3" fmla="*/ 0 h 2552644"/>
                <a:gd name="connsiteX4" fmla="*/ 2783395 w 6672751"/>
                <a:gd name="connsiteY4" fmla="*/ 1275576 h 2552644"/>
                <a:gd name="connsiteX5" fmla="*/ 3893717 w 6672751"/>
                <a:gd name="connsiteY5" fmla="*/ 1278846 h 2552644"/>
                <a:gd name="connsiteX6" fmla="*/ 3890733 w 6672751"/>
                <a:gd name="connsiteY6" fmla="*/ 2552644 h 2552644"/>
                <a:gd name="connsiteX7" fmla="*/ 6121506 w 6672751"/>
                <a:gd name="connsiteY7" fmla="*/ 2550549 h 2552644"/>
                <a:gd name="connsiteX8" fmla="*/ 6123887 w 6672751"/>
                <a:gd name="connsiteY8" fmla="*/ 1276465 h 2552644"/>
                <a:gd name="connsiteX9" fmla="*/ 6672751 w 6672751"/>
                <a:gd name="connsiteY9" fmla="*/ 1286880 h 2552644"/>
                <a:gd name="connsiteX0" fmla="*/ 0 w 6665607"/>
                <a:gd name="connsiteY0" fmla="*/ 1277354 h 2552644"/>
                <a:gd name="connsiteX1" fmla="*/ 548176 w 6665607"/>
                <a:gd name="connsiteY1" fmla="*/ 1279736 h 2552644"/>
                <a:gd name="connsiteX2" fmla="*/ 552049 w 6665607"/>
                <a:gd name="connsiteY2" fmla="*/ 889 h 2552644"/>
                <a:gd name="connsiteX3" fmla="*/ 2780124 w 6665607"/>
                <a:gd name="connsiteY3" fmla="*/ 0 h 2552644"/>
                <a:gd name="connsiteX4" fmla="*/ 2783395 w 6665607"/>
                <a:gd name="connsiteY4" fmla="*/ 1275576 h 2552644"/>
                <a:gd name="connsiteX5" fmla="*/ 3893717 w 6665607"/>
                <a:gd name="connsiteY5" fmla="*/ 1278846 h 2552644"/>
                <a:gd name="connsiteX6" fmla="*/ 3890733 w 6665607"/>
                <a:gd name="connsiteY6" fmla="*/ 2552644 h 2552644"/>
                <a:gd name="connsiteX7" fmla="*/ 6121506 w 6665607"/>
                <a:gd name="connsiteY7" fmla="*/ 2550549 h 2552644"/>
                <a:gd name="connsiteX8" fmla="*/ 6123887 w 6665607"/>
                <a:gd name="connsiteY8" fmla="*/ 1276465 h 2552644"/>
                <a:gd name="connsiteX9" fmla="*/ 6665607 w 6665607"/>
                <a:gd name="connsiteY9" fmla="*/ 1277355 h 2552644"/>
                <a:gd name="connsiteX0" fmla="*/ 0 w 7007130"/>
                <a:gd name="connsiteY0" fmla="*/ 0 h 5494751"/>
                <a:gd name="connsiteX1" fmla="*/ 889699 w 7007130"/>
                <a:gd name="connsiteY1" fmla="*/ 4221843 h 5494751"/>
                <a:gd name="connsiteX2" fmla="*/ 893572 w 7007130"/>
                <a:gd name="connsiteY2" fmla="*/ 2942996 h 5494751"/>
                <a:gd name="connsiteX3" fmla="*/ 3121647 w 7007130"/>
                <a:gd name="connsiteY3" fmla="*/ 2942107 h 5494751"/>
                <a:gd name="connsiteX4" fmla="*/ 3124918 w 7007130"/>
                <a:gd name="connsiteY4" fmla="*/ 4217683 h 5494751"/>
                <a:gd name="connsiteX5" fmla="*/ 4235240 w 7007130"/>
                <a:gd name="connsiteY5" fmla="*/ 4220953 h 5494751"/>
                <a:gd name="connsiteX6" fmla="*/ 4232256 w 7007130"/>
                <a:gd name="connsiteY6" fmla="*/ 5494751 h 5494751"/>
                <a:gd name="connsiteX7" fmla="*/ 6463029 w 7007130"/>
                <a:gd name="connsiteY7" fmla="*/ 5492656 h 5494751"/>
                <a:gd name="connsiteX8" fmla="*/ 6465410 w 7007130"/>
                <a:gd name="connsiteY8" fmla="*/ 4218572 h 5494751"/>
                <a:gd name="connsiteX9" fmla="*/ 7007130 w 7007130"/>
                <a:gd name="connsiteY9" fmla="*/ 4219462 h 5494751"/>
                <a:gd name="connsiteX0" fmla="*/ 0 w 7007130"/>
                <a:gd name="connsiteY0" fmla="*/ 41488 h 5536239"/>
                <a:gd name="connsiteX1" fmla="*/ 1550711 w 7007130"/>
                <a:gd name="connsiteY1" fmla="*/ 32854 h 5536239"/>
                <a:gd name="connsiteX2" fmla="*/ 893572 w 7007130"/>
                <a:gd name="connsiteY2" fmla="*/ 2984484 h 5536239"/>
                <a:gd name="connsiteX3" fmla="*/ 3121647 w 7007130"/>
                <a:gd name="connsiteY3" fmla="*/ 2983595 h 5536239"/>
                <a:gd name="connsiteX4" fmla="*/ 3124918 w 7007130"/>
                <a:gd name="connsiteY4" fmla="*/ 4259171 h 5536239"/>
                <a:gd name="connsiteX5" fmla="*/ 4235240 w 7007130"/>
                <a:gd name="connsiteY5" fmla="*/ 4262441 h 5536239"/>
                <a:gd name="connsiteX6" fmla="*/ 4232256 w 7007130"/>
                <a:gd name="connsiteY6" fmla="*/ 5536239 h 5536239"/>
                <a:gd name="connsiteX7" fmla="*/ 6463029 w 7007130"/>
                <a:gd name="connsiteY7" fmla="*/ 5534144 h 5536239"/>
                <a:gd name="connsiteX8" fmla="*/ 6465410 w 7007130"/>
                <a:gd name="connsiteY8" fmla="*/ 4260060 h 5536239"/>
                <a:gd name="connsiteX9" fmla="*/ 7007130 w 7007130"/>
                <a:gd name="connsiteY9" fmla="*/ 4260950 h 5536239"/>
                <a:gd name="connsiteX0" fmla="*/ 0 w 7007130"/>
                <a:gd name="connsiteY0" fmla="*/ 61849 h 5556600"/>
                <a:gd name="connsiteX1" fmla="*/ 1550711 w 7007130"/>
                <a:gd name="connsiteY1" fmla="*/ 53215 h 5556600"/>
                <a:gd name="connsiteX2" fmla="*/ 1532550 w 7007130"/>
                <a:gd name="connsiteY2" fmla="*/ 1451467 h 5556600"/>
                <a:gd name="connsiteX3" fmla="*/ 3121647 w 7007130"/>
                <a:gd name="connsiteY3" fmla="*/ 3003956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3124918 w 7007130"/>
                <a:gd name="connsiteY4" fmla="*/ 4279532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5240 w 7007130"/>
                <a:gd name="connsiteY5" fmla="*/ 4282802 h 5556600"/>
                <a:gd name="connsiteX6" fmla="*/ 4232256 w 7007130"/>
                <a:gd name="connsiteY6" fmla="*/ 5556600 h 5556600"/>
                <a:gd name="connsiteX7" fmla="*/ 6463029 w 7007130"/>
                <a:gd name="connsiteY7" fmla="*/ 5554505 h 5556600"/>
                <a:gd name="connsiteX8" fmla="*/ 6465410 w 7007130"/>
                <a:gd name="connsiteY8" fmla="*/ 4280421 h 5556600"/>
                <a:gd name="connsiteX9" fmla="*/ 7007130 w 7007130"/>
                <a:gd name="connsiteY9" fmla="*/ 4281311 h 5556600"/>
                <a:gd name="connsiteX0" fmla="*/ 0 w 7007130"/>
                <a:gd name="connsiteY0" fmla="*/ 61849 h 5556600"/>
                <a:gd name="connsiteX1" fmla="*/ 1550711 w 7007130"/>
                <a:gd name="connsiteY1" fmla="*/ 53215 h 5556600"/>
                <a:gd name="connsiteX2" fmla="*/ 1532550 w 7007130"/>
                <a:gd name="connsiteY2" fmla="*/ 1451467 h 5556600"/>
                <a:gd name="connsiteX3" fmla="*/ 4741126 w 7007130"/>
                <a:gd name="connsiteY3" fmla="*/ 1472612 h 5556600"/>
                <a:gd name="connsiteX4" fmla="*/ 5008802 w 7007130"/>
                <a:gd name="connsiteY4" fmla="*/ 1139725 h 5556600"/>
                <a:gd name="connsiteX5" fmla="*/ 4232256 w 7007130"/>
                <a:gd name="connsiteY5" fmla="*/ 5556600 h 5556600"/>
                <a:gd name="connsiteX6" fmla="*/ 6463029 w 7007130"/>
                <a:gd name="connsiteY6" fmla="*/ 5554505 h 5556600"/>
                <a:gd name="connsiteX7" fmla="*/ 6465410 w 7007130"/>
                <a:gd name="connsiteY7" fmla="*/ 4280421 h 5556600"/>
                <a:gd name="connsiteX8" fmla="*/ 7007130 w 7007130"/>
                <a:gd name="connsiteY8" fmla="*/ 4281311 h 5556600"/>
                <a:gd name="connsiteX0" fmla="*/ 0 w 7007130"/>
                <a:gd name="connsiteY0" fmla="*/ 61849 h 5554505"/>
                <a:gd name="connsiteX1" fmla="*/ 1550711 w 7007130"/>
                <a:gd name="connsiteY1" fmla="*/ 53215 h 5554505"/>
                <a:gd name="connsiteX2" fmla="*/ 1532550 w 7007130"/>
                <a:gd name="connsiteY2" fmla="*/ 1451467 h 5554505"/>
                <a:gd name="connsiteX3" fmla="*/ 4741126 w 7007130"/>
                <a:gd name="connsiteY3" fmla="*/ 1472612 h 5554505"/>
                <a:gd name="connsiteX4" fmla="*/ 5008802 w 7007130"/>
                <a:gd name="connsiteY4" fmla="*/ 1139725 h 5554505"/>
                <a:gd name="connsiteX5" fmla="*/ 6463029 w 7007130"/>
                <a:gd name="connsiteY5" fmla="*/ 5554505 h 5554505"/>
                <a:gd name="connsiteX6" fmla="*/ 6465410 w 7007130"/>
                <a:gd name="connsiteY6" fmla="*/ 4280421 h 5554505"/>
                <a:gd name="connsiteX7" fmla="*/ 7007130 w 7007130"/>
                <a:gd name="connsiteY7" fmla="*/ 4281311 h 5554505"/>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6465410 w 7007130"/>
                <a:gd name="connsiteY5" fmla="*/ 4280421 h 4281311"/>
                <a:gd name="connsiteX6" fmla="*/ 7007130 w 7007130"/>
                <a:gd name="connsiteY6" fmla="*/ 4281311 h 4281311"/>
                <a:gd name="connsiteX0" fmla="*/ 0 w 7007130"/>
                <a:gd name="connsiteY0" fmla="*/ 61849 h 4281311"/>
                <a:gd name="connsiteX1" fmla="*/ 1550711 w 7007130"/>
                <a:gd name="connsiteY1" fmla="*/ 53215 h 4281311"/>
                <a:gd name="connsiteX2" fmla="*/ 1532550 w 7007130"/>
                <a:gd name="connsiteY2" fmla="*/ 1451467 h 4281311"/>
                <a:gd name="connsiteX3" fmla="*/ 4741126 w 7007130"/>
                <a:gd name="connsiteY3" fmla="*/ 1472612 h 4281311"/>
                <a:gd name="connsiteX4" fmla="*/ 5008802 w 7007130"/>
                <a:gd name="connsiteY4" fmla="*/ 1139725 h 4281311"/>
                <a:gd name="connsiteX5" fmla="*/ 7007130 w 7007130"/>
                <a:gd name="connsiteY5" fmla="*/ 4281311 h 4281311"/>
                <a:gd name="connsiteX0" fmla="*/ 0 w 5008838"/>
                <a:gd name="connsiteY0" fmla="*/ 61849 h 1566601"/>
                <a:gd name="connsiteX1" fmla="*/ 1550711 w 5008838"/>
                <a:gd name="connsiteY1" fmla="*/ 53215 h 1566601"/>
                <a:gd name="connsiteX2" fmla="*/ 1532550 w 5008838"/>
                <a:gd name="connsiteY2" fmla="*/ 1451467 h 1566601"/>
                <a:gd name="connsiteX3" fmla="*/ 4741126 w 5008838"/>
                <a:gd name="connsiteY3" fmla="*/ 1472612 h 1566601"/>
                <a:gd name="connsiteX4" fmla="*/ 5008802 w 5008838"/>
                <a:gd name="connsiteY4" fmla="*/ 1139725 h 1566601"/>
                <a:gd name="connsiteX0" fmla="*/ 0 w 5008838"/>
                <a:gd name="connsiteY0" fmla="*/ 0 h 2836166"/>
                <a:gd name="connsiteX1" fmla="*/ 15422 w 5008838"/>
                <a:gd name="connsiteY1" fmla="*/ 2836166 h 2836166"/>
                <a:gd name="connsiteX2" fmla="*/ 1532550 w 5008838"/>
                <a:gd name="connsiteY2" fmla="*/ 1389618 h 2836166"/>
                <a:gd name="connsiteX3" fmla="*/ 4741126 w 5008838"/>
                <a:gd name="connsiteY3" fmla="*/ 1410763 h 2836166"/>
                <a:gd name="connsiteX4" fmla="*/ 5008802 w 5008838"/>
                <a:gd name="connsiteY4" fmla="*/ 1077876 h 2836166"/>
                <a:gd name="connsiteX0" fmla="*/ 0 w 5008838"/>
                <a:gd name="connsiteY0" fmla="*/ 0 h 2863206"/>
                <a:gd name="connsiteX1" fmla="*/ 15422 w 5008838"/>
                <a:gd name="connsiteY1" fmla="*/ 2836166 h 2863206"/>
                <a:gd name="connsiteX2" fmla="*/ 4741126 w 5008838"/>
                <a:gd name="connsiteY2" fmla="*/ 1410763 h 2863206"/>
                <a:gd name="connsiteX3" fmla="*/ 5008802 w 5008838"/>
                <a:gd name="connsiteY3" fmla="*/ 1077876 h 2863206"/>
                <a:gd name="connsiteX0" fmla="*/ 0 w 5008802"/>
                <a:gd name="connsiteY0" fmla="*/ 0 h 2850414"/>
                <a:gd name="connsiteX1" fmla="*/ 15422 w 5008802"/>
                <a:gd name="connsiteY1" fmla="*/ 2836166 h 2850414"/>
                <a:gd name="connsiteX2" fmla="*/ 5008802 w 5008802"/>
                <a:gd name="connsiteY2" fmla="*/ 1077876 h 2850414"/>
                <a:gd name="connsiteX0" fmla="*/ 0 w 15422"/>
                <a:gd name="connsiteY0" fmla="*/ 0 h 2836166"/>
                <a:gd name="connsiteX1" fmla="*/ 15422 w 15422"/>
                <a:gd name="connsiteY1" fmla="*/ 2836166 h 2836166"/>
                <a:gd name="connsiteX0" fmla="*/ 0 w 4405"/>
                <a:gd name="connsiteY0" fmla="*/ 0 h 2880234"/>
                <a:gd name="connsiteX1" fmla="*/ 4405 w 4405"/>
                <a:gd name="connsiteY1" fmla="*/ 2880234 h 2880234"/>
                <a:gd name="connsiteX0" fmla="*/ 0 w 10000"/>
                <a:gd name="connsiteY0" fmla="*/ 0 h 10000"/>
                <a:gd name="connsiteX1" fmla="*/ 10000 w 10000"/>
                <a:gd name="connsiteY1" fmla="*/ 10000 h 10000"/>
                <a:gd name="connsiteX0" fmla="*/ 0 w 10669"/>
                <a:gd name="connsiteY0" fmla="*/ 0 h 9783"/>
                <a:gd name="connsiteX1" fmla="*/ 10669 w 10669"/>
                <a:gd name="connsiteY1" fmla="*/ 9783 h 9783"/>
                <a:gd name="connsiteX0" fmla="*/ 0 w 10000"/>
                <a:gd name="connsiteY0" fmla="*/ 0 h 10000"/>
                <a:gd name="connsiteX1" fmla="*/ 10000 w 10000"/>
                <a:gd name="connsiteY1" fmla="*/ 10000 h 10000"/>
                <a:gd name="connsiteX0" fmla="*/ 0 w 5926"/>
                <a:gd name="connsiteY0" fmla="*/ 0 h 7341"/>
                <a:gd name="connsiteX1" fmla="*/ 5926 w 5926"/>
                <a:gd name="connsiteY1" fmla="*/ 7341 h 7341"/>
                <a:gd name="connsiteX0" fmla="*/ 0 w 10256"/>
                <a:gd name="connsiteY0" fmla="*/ 0 h 10000"/>
                <a:gd name="connsiteX1" fmla="*/ 10000 w 10256"/>
                <a:gd name="connsiteY1" fmla="*/ 10000 h 10000"/>
                <a:gd name="connsiteX0" fmla="*/ 0 w 16742"/>
                <a:gd name="connsiteY0" fmla="*/ 0 h 13219"/>
                <a:gd name="connsiteX1" fmla="*/ 16742 w 16742"/>
                <a:gd name="connsiteY1" fmla="*/ 13219 h 13219"/>
                <a:gd name="connsiteX0" fmla="*/ 0 w 16081"/>
                <a:gd name="connsiteY0" fmla="*/ 0 h 12716"/>
                <a:gd name="connsiteX1" fmla="*/ 16081 w 16081"/>
                <a:gd name="connsiteY1" fmla="*/ 12716 h 12716"/>
                <a:gd name="connsiteX0" fmla="*/ 0 w 16081"/>
                <a:gd name="connsiteY0" fmla="*/ 0 h 12716"/>
                <a:gd name="connsiteX1" fmla="*/ 16081 w 16081"/>
                <a:gd name="connsiteY1" fmla="*/ 12716 h 12716"/>
                <a:gd name="connsiteX0" fmla="*/ 0 w 16081"/>
                <a:gd name="connsiteY0" fmla="*/ 0 h 12716"/>
                <a:gd name="connsiteX1" fmla="*/ 16081 w 16081"/>
                <a:gd name="connsiteY1" fmla="*/ 12716 h 12716"/>
              </a:gdLst>
              <a:ahLst/>
              <a:cxnLst>
                <a:cxn ang="0">
                  <a:pos x="connsiteX0" y="connsiteY0"/>
                </a:cxn>
                <a:cxn ang="0">
                  <a:pos x="connsiteX1" y="connsiteY1"/>
                </a:cxn>
              </a:cxnLst>
              <a:rect l="l" t="t" r="r" b="b"/>
              <a:pathLst>
                <a:path w="16081" h="12716">
                  <a:moveTo>
                    <a:pt x="0" y="0"/>
                  </a:moveTo>
                  <a:cubicBezTo>
                    <a:pt x="7355" y="5777"/>
                    <a:pt x="12692" y="9856"/>
                    <a:pt x="16081" y="12716"/>
                  </a:cubicBezTo>
                </a:path>
              </a:pathLst>
            </a:custGeom>
            <a:noFill/>
            <a:ln w="152400">
              <a:solidFill>
                <a:srgbClr val="C00000">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42794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build="p" animBg="1"/>
      <p:bldP spid="7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89" t="9628" r="4020" b="3006"/>
          <a:stretch/>
        </p:blipFill>
        <p:spPr bwMode="auto">
          <a:xfrm>
            <a:off x="1101920" y="560832"/>
            <a:ext cx="6192665" cy="396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F6D85DD-31CE-4AA9-9CB8-059736DE7F01}" type="slidenum">
              <a:rPr lang="en-US" smtClean="0"/>
              <a:t>24</a:t>
            </a:fld>
            <a:endParaRPr lang="en-US" dirty="0"/>
          </a:p>
        </p:txBody>
      </p:sp>
      <p:sp>
        <p:nvSpPr>
          <p:cNvPr id="6" name="TextBox 5"/>
          <p:cNvSpPr txBox="1"/>
          <p:nvPr/>
        </p:nvSpPr>
        <p:spPr>
          <a:xfrm>
            <a:off x="169163" y="0"/>
            <a:ext cx="5105693" cy="523220"/>
          </a:xfrm>
          <a:prstGeom prst="rect">
            <a:avLst/>
          </a:prstGeom>
          <a:noFill/>
        </p:spPr>
        <p:txBody>
          <a:bodyPr wrap="none" rtlCol="0">
            <a:spAutoFit/>
          </a:bodyPr>
          <a:lstStyle/>
          <a:p>
            <a:r>
              <a:rPr lang="en-US" sz="2800" b="1" dirty="0">
                <a:solidFill>
                  <a:schemeClr val="tx1">
                    <a:lumMod val="75000"/>
                    <a:lumOff val="25000"/>
                  </a:schemeClr>
                </a:solidFill>
              </a:rPr>
              <a:t>PWM duty cycle at cruise power</a:t>
            </a:r>
          </a:p>
        </p:txBody>
      </p:sp>
      <p:sp>
        <p:nvSpPr>
          <p:cNvPr id="10" name="TextBox 4"/>
          <p:cNvSpPr txBox="1"/>
          <p:nvPr/>
        </p:nvSpPr>
        <p:spPr>
          <a:xfrm>
            <a:off x="1465020" y="4483350"/>
            <a:ext cx="5061001" cy="338554"/>
          </a:xfrm>
          <a:prstGeom prst="rect">
            <a:avLst/>
          </a:prstGeom>
          <a:noFill/>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dirty="0"/>
              <a:t>0                 20                40               60                80              100</a:t>
            </a:r>
          </a:p>
        </p:txBody>
      </p:sp>
      <p:sp>
        <p:nvSpPr>
          <p:cNvPr id="7" name="TextBox 4"/>
          <p:cNvSpPr txBox="1"/>
          <p:nvPr/>
        </p:nvSpPr>
        <p:spPr>
          <a:xfrm rot="2340000">
            <a:off x="1916430" y="1780233"/>
            <a:ext cx="1607620" cy="40011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000" dirty="0"/>
              <a:t>Motor torque</a:t>
            </a:r>
          </a:p>
        </p:txBody>
      </p:sp>
      <p:sp>
        <p:nvSpPr>
          <p:cNvPr id="11" name="TextBox 4"/>
          <p:cNvSpPr txBox="1"/>
          <p:nvPr/>
        </p:nvSpPr>
        <p:spPr>
          <a:xfrm rot="19320000">
            <a:off x="3818447" y="1652639"/>
            <a:ext cx="1171218" cy="36317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tIns="9144"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000" dirty="0"/>
              <a:t>Efficiency</a:t>
            </a:r>
          </a:p>
        </p:txBody>
      </p:sp>
      <p:sp>
        <p:nvSpPr>
          <p:cNvPr id="12" name="TextBox 4"/>
          <p:cNvSpPr txBox="1"/>
          <p:nvPr/>
        </p:nvSpPr>
        <p:spPr>
          <a:xfrm rot="20152879">
            <a:off x="6648644" y="3128698"/>
            <a:ext cx="1445011" cy="40011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000" dirty="0"/>
              <a:t>Load torque</a:t>
            </a:r>
          </a:p>
        </p:txBody>
      </p:sp>
      <p:sp>
        <p:nvSpPr>
          <p:cNvPr id="16" name="Text Box 518"/>
          <p:cNvSpPr txBox="1">
            <a:spLocks noChangeArrowheads="1"/>
          </p:cNvSpPr>
          <p:nvPr/>
        </p:nvSpPr>
        <p:spPr bwMode="auto">
          <a:xfrm>
            <a:off x="1356609" y="4936933"/>
            <a:ext cx="6386622" cy="132343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marL="228600" indent="-228600">
              <a:lnSpc>
                <a:spcPts val="3200"/>
              </a:lnSpc>
              <a:buFont typeface="Arial" panose="020B0604020202020204" pitchFamily="34" charset="0"/>
              <a:buChar char="•"/>
            </a:pPr>
            <a:r>
              <a:rPr lang="en-US" sz="2000" dirty="0">
                <a:solidFill>
                  <a:schemeClr val="bg1"/>
                </a:solidFill>
              </a:rPr>
              <a:t>Cruise power ~ 20% of full power   (car or aircraft, climb)</a:t>
            </a:r>
          </a:p>
          <a:p>
            <a:pPr marL="228600" indent="-228600">
              <a:lnSpc>
                <a:spcPts val="3200"/>
              </a:lnSpc>
              <a:buFont typeface="Arial" panose="020B0604020202020204" pitchFamily="34" charset="0"/>
              <a:buChar char="•"/>
            </a:pPr>
            <a:r>
              <a:rPr lang="en-US" sz="2000" dirty="0">
                <a:solidFill>
                  <a:schemeClr val="bg1"/>
                </a:solidFill>
              </a:rPr>
              <a:t>Cruise torque ~ 50% of full power ; 15% of motor torque</a:t>
            </a:r>
          </a:p>
          <a:p>
            <a:pPr marL="228600" indent="-228600">
              <a:lnSpc>
                <a:spcPts val="3200"/>
              </a:lnSpc>
              <a:buFont typeface="Arial" panose="020B0604020202020204" pitchFamily="34" charset="0"/>
              <a:buChar char="•"/>
            </a:pPr>
            <a:r>
              <a:rPr lang="en-US" sz="2000" dirty="0">
                <a:solidFill>
                  <a:schemeClr val="bg1"/>
                </a:solidFill>
              </a:rPr>
              <a:t>PWM duty cycle ~ 0.15 to match motor &amp; load torques</a:t>
            </a:r>
            <a:endParaRPr lang="en-US" sz="2000" i="1" dirty="0">
              <a:solidFill>
                <a:schemeClr val="bg1"/>
              </a:solidFill>
            </a:endParaRPr>
          </a:p>
        </p:txBody>
      </p:sp>
      <p:sp>
        <p:nvSpPr>
          <p:cNvPr id="9" name="TextBox 4"/>
          <p:cNvSpPr txBox="1"/>
          <p:nvPr/>
        </p:nvSpPr>
        <p:spPr>
          <a:xfrm>
            <a:off x="6521835" y="4244364"/>
            <a:ext cx="917239" cy="40011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000" dirty="0"/>
              <a:t>% RPM</a:t>
            </a:r>
          </a:p>
        </p:txBody>
      </p:sp>
      <p:grpSp>
        <p:nvGrpSpPr>
          <p:cNvPr id="13" name="Group 12"/>
          <p:cNvGrpSpPr/>
          <p:nvPr/>
        </p:nvGrpSpPr>
        <p:grpSpPr>
          <a:xfrm>
            <a:off x="3894036" y="2824325"/>
            <a:ext cx="833883" cy="1490238"/>
            <a:chOff x="4242964" y="3093954"/>
            <a:chExt cx="833883" cy="1490238"/>
          </a:xfrm>
        </p:grpSpPr>
        <p:sp>
          <p:nvSpPr>
            <p:cNvPr id="15" name="Oval 14"/>
            <p:cNvSpPr/>
            <p:nvPr/>
          </p:nvSpPr>
          <p:spPr>
            <a:xfrm>
              <a:off x="4572000" y="4413504"/>
              <a:ext cx="170688" cy="1706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4"/>
            <p:cNvSpPr txBox="1"/>
            <p:nvPr/>
          </p:nvSpPr>
          <p:spPr>
            <a:xfrm>
              <a:off x="4242964" y="3689032"/>
              <a:ext cx="833883" cy="40011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dirty="0"/>
                <a:t>Cruise</a:t>
              </a:r>
            </a:p>
          </p:txBody>
        </p:sp>
        <p:sp>
          <p:nvSpPr>
            <p:cNvPr id="19" name="Oval 18"/>
            <p:cNvSpPr/>
            <p:nvPr/>
          </p:nvSpPr>
          <p:spPr>
            <a:xfrm>
              <a:off x="4584192" y="3093954"/>
              <a:ext cx="170688" cy="1706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p:cNvGrpSpPr/>
          <p:nvPr/>
        </p:nvGrpSpPr>
        <p:grpSpPr>
          <a:xfrm>
            <a:off x="5171673" y="1294228"/>
            <a:ext cx="851452" cy="2752111"/>
            <a:chOff x="5520601" y="1294228"/>
            <a:chExt cx="851452" cy="2752111"/>
          </a:xfrm>
        </p:grpSpPr>
        <p:sp>
          <p:nvSpPr>
            <p:cNvPr id="5" name="Oval 4"/>
            <p:cNvSpPr/>
            <p:nvPr/>
          </p:nvSpPr>
          <p:spPr>
            <a:xfrm>
              <a:off x="5852629" y="3875651"/>
              <a:ext cx="170688" cy="170688"/>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5852160" y="1294228"/>
              <a:ext cx="170688" cy="170688"/>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4"/>
            <p:cNvSpPr txBox="1"/>
            <p:nvPr/>
          </p:nvSpPr>
          <p:spPr>
            <a:xfrm>
              <a:off x="5520601" y="2406395"/>
              <a:ext cx="851452" cy="70788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dirty="0"/>
                <a:t>Full </a:t>
              </a:r>
            </a:p>
            <a:p>
              <a:pPr algn="ctr"/>
              <a:r>
                <a:rPr lang="en-US" sz="2000" dirty="0"/>
                <a:t>power</a:t>
              </a:r>
            </a:p>
          </p:txBody>
        </p:sp>
      </p:grpSp>
    </p:spTree>
    <p:extLst>
      <p:ext uri="{BB962C8B-B14F-4D97-AF65-F5344CB8AC3E}">
        <p14:creationId xmlns:p14="http://schemas.microsoft.com/office/powerpoint/2010/main" val="116119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6" grpId="0" build="p"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073" y="776515"/>
            <a:ext cx="6752493" cy="4921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18"/>
          <p:cNvSpPr txBox="1">
            <a:spLocks noChangeArrowheads="1"/>
          </p:cNvSpPr>
          <p:nvPr/>
        </p:nvSpPr>
        <p:spPr bwMode="auto">
          <a:xfrm>
            <a:off x="1506649" y="5673343"/>
            <a:ext cx="6171966" cy="40011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a:lnSpc>
                <a:spcPts val="2400"/>
              </a:lnSpc>
            </a:pPr>
            <a:r>
              <a:rPr lang="en-US" sz="2200" dirty="0">
                <a:solidFill>
                  <a:schemeClr val="bg1"/>
                </a:solidFill>
              </a:rPr>
              <a:t>50% loss at cruise if PWM is applied to main current</a:t>
            </a:r>
          </a:p>
        </p:txBody>
      </p:sp>
      <p:sp>
        <p:nvSpPr>
          <p:cNvPr id="4" name="TextBox 3"/>
          <p:cNvSpPr txBox="1"/>
          <p:nvPr/>
        </p:nvSpPr>
        <p:spPr>
          <a:xfrm>
            <a:off x="209483" y="0"/>
            <a:ext cx="5910208" cy="523220"/>
          </a:xfrm>
          <a:prstGeom prst="rect">
            <a:avLst/>
          </a:prstGeom>
          <a:noFill/>
        </p:spPr>
        <p:txBody>
          <a:bodyPr wrap="none" rtlCol="0">
            <a:spAutoFit/>
          </a:bodyPr>
          <a:lstStyle/>
          <a:p>
            <a:r>
              <a:rPr lang="en-US" sz="2800" b="1" dirty="0">
                <a:solidFill>
                  <a:schemeClr val="tx1">
                    <a:lumMod val="75000"/>
                    <a:lumOff val="25000"/>
                  </a:schemeClr>
                </a:solidFill>
              </a:rPr>
              <a:t>PWM efficiency: Theory and test data</a:t>
            </a:r>
          </a:p>
        </p:txBody>
      </p:sp>
      <p:sp>
        <p:nvSpPr>
          <p:cNvPr id="6" name="Text Box 518"/>
          <p:cNvSpPr txBox="1">
            <a:spLocks noChangeArrowheads="1"/>
          </p:cNvSpPr>
          <p:nvPr/>
        </p:nvSpPr>
        <p:spPr bwMode="auto">
          <a:xfrm>
            <a:off x="2175829" y="3457835"/>
            <a:ext cx="784557" cy="277768"/>
          </a:xfrm>
          <a:prstGeom prst="rect">
            <a:avLst/>
          </a:prstGeom>
          <a:solidFill>
            <a:srgbClr val="FFFFCC"/>
          </a:solidFill>
          <a:ln>
            <a:noFill/>
          </a:ln>
          <a:effectLst>
            <a:outerShdw blurRad="50800" dist="38100" dir="2700000" algn="tl" rotWithShape="0">
              <a:prstClr val="black">
                <a:alpha val="40000"/>
              </a:prstClr>
            </a:outerShdw>
          </a:effectLst>
        </p:spPr>
        <p:txBody>
          <a:bodyPr wrap="square" lIns="18288" tIns="18288" rIns="18288" bIns="18288">
            <a:spAutoFit/>
          </a:bodyPr>
          <a:lstStyle/>
          <a:p>
            <a:pPr algn="ctr">
              <a:lnSpc>
                <a:spcPts val="1800"/>
              </a:lnSpc>
            </a:pPr>
            <a:r>
              <a:rPr lang="en-US" sz="2000" dirty="0">
                <a:solidFill>
                  <a:schemeClr val="tx1">
                    <a:lumMod val="95000"/>
                    <a:lumOff val="5000"/>
                  </a:schemeClr>
                </a:solidFill>
              </a:rPr>
              <a:t>Cruise</a:t>
            </a:r>
          </a:p>
        </p:txBody>
      </p:sp>
      <p:sp>
        <p:nvSpPr>
          <p:cNvPr id="7" name="Text Box 518"/>
          <p:cNvSpPr txBox="1">
            <a:spLocks noChangeArrowheads="1"/>
          </p:cNvSpPr>
          <p:nvPr/>
        </p:nvSpPr>
        <p:spPr bwMode="auto">
          <a:xfrm>
            <a:off x="7210320" y="1728178"/>
            <a:ext cx="784557" cy="277768"/>
          </a:xfrm>
          <a:prstGeom prst="rect">
            <a:avLst/>
          </a:prstGeom>
          <a:solidFill>
            <a:srgbClr val="FFFFCC"/>
          </a:solidFill>
          <a:ln>
            <a:noFill/>
          </a:ln>
          <a:effectLst>
            <a:outerShdw blurRad="50800" dist="38100" dir="2700000" algn="tl" rotWithShape="0">
              <a:prstClr val="black">
                <a:alpha val="40000"/>
              </a:prstClr>
            </a:outerShdw>
          </a:effectLst>
        </p:spPr>
        <p:txBody>
          <a:bodyPr wrap="square" lIns="18288" tIns="18288" rIns="18288" bIns="18288">
            <a:spAutoFit/>
          </a:bodyPr>
          <a:lstStyle/>
          <a:p>
            <a:pPr algn="ctr">
              <a:lnSpc>
                <a:spcPts val="1800"/>
              </a:lnSpc>
            </a:pPr>
            <a:r>
              <a:rPr lang="en-US" sz="2000" dirty="0">
                <a:solidFill>
                  <a:schemeClr val="tx1">
                    <a:lumMod val="95000"/>
                    <a:lumOff val="5000"/>
                  </a:schemeClr>
                </a:solidFill>
              </a:rPr>
              <a:t>Climb</a:t>
            </a:r>
          </a:p>
        </p:txBody>
      </p:sp>
      <p:sp>
        <p:nvSpPr>
          <p:cNvPr id="2" name="Slide Number Placeholder 1"/>
          <p:cNvSpPr>
            <a:spLocks noGrp="1"/>
          </p:cNvSpPr>
          <p:nvPr>
            <p:ph type="sldNum" sz="quarter" idx="12"/>
          </p:nvPr>
        </p:nvSpPr>
        <p:spPr/>
        <p:txBody>
          <a:bodyPr/>
          <a:lstStyle/>
          <a:p>
            <a:fld id="{0F6D85DD-31CE-4AA9-9CB8-059736DE7F01}" type="slidenum">
              <a:rPr lang="en-US" smtClean="0"/>
              <a:t>25</a:t>
            </a:fld>
            <a:endParaRPr lang="en-US" dirty="0"/>
          </a:p>
        </p:txBody>
      </p:sp>
      <p:grpSp>
        <p:nvGrpSpPr>
          <p:cNvPr id="5" name="Group 4"/>
          <p:cNvGrpSpPr/>
          <p:nvPr/>
        </p:nvGrpSpPr>
        <p:grpSpPr>
          <a:xfrm>
            <a:off x="3219855" y="3083668"/>
            <a:ext cx="2835319" cy="865974"/>
            <a:chOff x="3219855" y="3083668"/>
            <a:chExt cx="2835319" cy="865974"/>
          </a:xfrm>
        </p:grpSpPr>
        <p:sp>
          <p:nvSpPr>
            <p:cNvPr id="9" name="TextBox 2"/>
            <p:cNvSpPr txBox="1"/>
            <p:nvPr/>
          </p:nvSpPr>
          <p:spPr>
            <a:xfrm>
              <a:off x="4411775" y="3118645"/>
              <a:ext cx="1643399" cy="83099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dirty="0">
                  <a:solidFill>
                    <a:schemeClr val="tx1"/>
                  </a:solidFill>
                  <a:effectLst/>
                </a:rPr>
                <a:t>* AIAA  2010-483</a:t>
              </a:r>
            </a:p>
            <a:p>
              <a:r>
                <a:rPr lang="en-US" sz="1600" baseline="0" dirty="0">
                  <a:latin typeface="Symbol" panose="05050102010706020507" pitchFamily="18" charset="2"/>
                </a:rPr>
                <a:t>y </a:t>
              </a:r>
              <a:r>
                <a:rPr lang="en-US" sz="1600" dirty="0"/>
                <a:t>= 0.015</a:t>
              </a:r>
            </a:p>
            <a:p>
              <a:r>
                <a:rPr lang="en-US" sz="1600" dirty="0">
                  <a:latin typeface="Symbol" panose="05050102010706020507" pitchFamily="18" charset="2"/>
                </a:rPr>
                <a:t>n</a:t>
              </a:r>
              <a:r>
                <a:rPr lang="en-US" sz="1600" dirty="0"/>
                <a:t> = 0.6 - </a:t>
              </a:r>
              <a:r>
                <a:rPr lang="en-US" sz="1600" dirty="0">
                  <a:cs typeface="Times New Roman"/>
                </a:rPr>
                <a:t>0.9  </a:t>
              </a:r>
              <a:r>
                <a:rPr lang="en-US" sz="1600" i="1" dirty="0">
                  <a:cs typeface="Times New Roman"/>
                </a:rPr>
                <a:t>est</a:t>
              </a:r>
              <a:r>
                <a:rPr lang="en-US" sz="1600" dirty="0">
                  <a:cs typeface="Times New Roman"/>
                </a:rPr>
                <a:t>.</a:t>
              </a:r>
              <a:endParaRPr lang="en-US" sz="2000" baseline="30000" dirty="0"/>
            </a:p>
          </p:txBody>
        </p:sp>
        <p:cxnSp>
          <p:nvCxnSpPr>
            <p:cNvPr id="8" name="Straight Arrow Connector 7"/>
            <p:cNvCxnSpPr/>
            <p:nvPr/>
          </p:nvCxnSpPr>
          <p:spPr>
            <a:xfrm flipH="1" flipV="1">
              <a:off x="3219855" y="3083668"/>
              <a:ext cx="432891" cy="3367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Text Box 518"/>
            <p:cNvSpPr txBox="1">
              <a:spLocks noChangeArrowheads="1"/>
            </p:cNvSpPr>
            <p:nvPr/>
          </p:nvSpPr>
          <p:spPr bwMode="auto">
            <a:xfrm>
              <a:off x="3586334" y="3358555"/>
              <a:ext cx="784557" cy="34471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lIns="18288" tIns="18288" rIns="18288" bIns="18288">
              <a:spAutoFit/>
            </a:bodyPr>
            <a:lstStyle/>
            <a:p>
              <a:pPr algn="ctr">
                <a:lnSpc>
                  <a:spcPts val="2400"/>
                </a:lnSpc>
              </a:pPr>
              <a:r>
                <a:rPr lang="en-US" sz="2000" dirty="0">
                  <a:solidFill>
                    <a:schemeClr val="tx1">
                      <a:lumMod val="95000"/>
                      <a:lumOff val="5000"/>
                    </a:schemeClr>
                  </a:solidFill>
                </a:rPr>
                <a:t>Data</a:t>
              </a:r>
            </a:p>
          </p:txBody>
        </p:sp>
      </p:grpSp>
      <p:grpSp>
        <p:nvGrpSpPr>
          <p:cNvPr id="11" name="Group 10"/>
          <p:cNvGrpSpPr/>
          <p:nvPr/>
        </p:nvGrpSpPr>
        <p:grpSpPr>
          <a:xfrm>
            <a:off x="2889116" y="3929976"/>
            <a:ext cx="4653851" cy="529788"/>
            <a:chOff x="2889116" y="3929976"/>
            <a:chExt cx="4653851" cy="529788"/>
          </a:xfrm>
        </p:grpSpPr>
        <p:sp>
          <p:nvSpPr>
            <p:cNvPr id="10" name="TextBox 4"/>
            <p:cNvSpPr txBox="1"/>
            <p:nvPr/>
          </p:nvSpPr>
          <p:spPr>
            <a:xfrm>
              <a:off x="4210836" y="4059654"/>
              <a:ext cx="3332131" cy="40011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000">
                  <a:latin typeface="Symbol" panose="05050102010706020507" pitchFamily="18" charset="2"/>
                </a:rPr>
                <a:t>h</a:t>
              </a:r>
              <a:r>
                <a:rPr lang="en-US" sz="2000" baseline="-25000"/>
                <a:t>pwm</a:t>
              </a:r>
              <a:r>
                <a:rPr lang="en-US" sz="2000" baseline="-25000" dirty="0"/>
                <a:t> </a:t>
              </a:r>
              <a:r>
                <a:rPr lang="en-US" sz="2000" dirty="0"/>
                <a:t>= (1 - </a:t>
              </a:r>
              <a:r>
                <a:rPr lang="en-US" sz="2000" dirty="0">
                  <a:latin typeface="Symbol" panose="05050102010706020507" pitchFamily="18" charset="2"/>
                </a:rPr>
                <a:t>n </a:t>
              </a:r>
              <a:r>
                <a:rPr lang="en-US" sz="2000" dirty="0"/>
                <a:t>- </a:t>
              </a:r>
              <a:r>
                <a:rPr lang="en-US" sz="2000" dirty="0">
                  <a:latin typeface="Symbol" panose="05050102010706020507" pitchFamily="18" charset="2"/>
                </a:rPr>
                <a:t>y</a:t>
              </a:r>
              <a:r>
                <a:rPr lang="en-US" sz="2000" dirty="0"/>
                <a:t>/</a:t>
              </a:r>
              <a:r>
                <a:rPr lang="en-US" sz="2000" dirty="0">
                  <a:latin typeface="Symbol" panose="05050102010706020507" pitchFamily="18" charset="2"/>
                </a:rPr>
                <a:t>d</a:t>
              </a:r>
              <a:r>
                <a:rPr lang="en-US" sz="2000" dirty="0"/>
                <a:t>) / (1 - </a:t>
              </a:r>
              <a:r>
                <a:rPr lang="en-US" sz="2000" dirty="0">
                  <a:latin typeface="Symbol" panose="05050102010706020507" pitchFamily="18" charset="2"/>
                </a:rPr>
                <a:t>n </a:t>
              </a:r>
              <a:r>
                <a:rPr lang="en-US" sz="2000" dirty="0"/>
                <a:t>- </a:t>
              </a:r>
              <a:r>
                <a:rPr lang="en-US" sz="2000" dirty="0">
                  <a:latin typeface="Symbol" panose="05050102010706020507" pitchFamily="18" charset="2"/>
                </a:rPr>
                <a:t>y</a:t>
              </a:r>
              <a:r>
                <a:rPr lang="en-US" sz="2000" dirty="0"/>
                <a:t>)</a:t>
              </a:r>
            </a:p>
          </p:txBody>
        </p:sp>
        <p:sp>
          <p:nvSpPr>
            <p:cNvPr id="12" name="Text Box 518"/>
            <p:cNvSpPr txBox="1">
              <a:spLocks noChangeArrowheads="1"/>
            </p:cNvSpPr>
            <p:nvPr/>
          </p:nvSpPr>
          <p:spPr bwMode="auto">
            <a:xfrm>
              <a:off x="3387808" y="4097088"/>
              <a:ext cx="784557" cy="34471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txBody>
            <a:bodyPr wrap="square" lIns="18288" tIns="18288" rIns="18288" bIns="18288">
              <a:spAutoFit/>
            </a:bodyPr>
            <a:lstStyle/>
            <a:p>
              <a:pPr algn="ctr">
                <a:lnSpc>
                  <a:spcPts val="2400"/>
                </a:lnSpc>
              </a:pPr>
              <a:r>
                <a:rPr lang="en-US" sz="2000" dirty="0">
                  <a:solidFill>
                    <a:schemeClr val="tx1">
                      <a:lumMod val="95000"/>
                      <a:lumOff val="5000"/>
                    </a:schemeClr>
                  </a:solidFill>
                </a:rPr>
                <a:t>Theory</a:t>
              </a:r>
            </a:p>
          </p:txBody>
        </p:sp>
        <p:cxnSp>
          <p:nvCxnSpPr>
            <p:cNvPr id="14" name="Straight Arrow Connector 13"/>
            <p:cNvCxnSpPr/>
            <p:nvPr/>
          </p:nvCxnSpPr>
          <p:spPr>
            <a:xfrm flipH="1" flipV="1">
              <a:off x="2889116" y="3929976"/>
              <a:ext cx="466927" cy="330739"/>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3"/>
          <p:cNvSpPr txBox="1"/>
          <p:nvPr/>
        </p:nvSpPr>
        <p:spPr>
          <a:xfrm>
            <a:off x="1611140" y="1596350"/>
            <a:ext cx="2265044" cy="304699"/>
          </a:xfrm>
          <a:prstGeom prst="rect">
            <a:avLst/>
          </a:prstGeom>
          <a:solidFill>
            <a:schemeClr val="bg1">
              <a:lumMod val="95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tIns="9144"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800" b="0" dirty="0"/>
              <a:t>PWM Efficiency, </a:t>
            </a:r>
            <a:r>
              <a:rPr lang="en-US" sz="1800" b="0" dirty="0">
                <a:latin typeface="Symbol" panose="05050102010706020507" pitchFamily="18" charset="2"/>
              </a:rPr>
              <a:t>h</a:t>
            </a:r>
            <a:r>
              <a:rPr lang="en-US" sz="2000" b="0" baseline="-25000" dirty="0"/>
              <a:t>PWM</a:t>
            </a:r>
            <a:endParaRPr lang="en-US" sz="2800" b="0" baseline="-25000" dirty="0">
              <a:latin typeface="Symbol" panose="05050102010706020507" pitchFamily="18" charset="2"/>
            </a:endParaRPr>
          </a:p>
        </p:txBody>
      </p:sp>
    </p:spTree>
    <p:extLst>
      <p:ext uri="{BB962C8B-B14F-4D97-AF65-F5344CB8AC3E}">
        <p14:creationId xmlns:p14="http://schemas.microsoft.com/office/powerpoint/2010/main" val="60541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0C3CBC-573D-4275-8AE1-115D8E4013FE}"/>
              </a:ext>
            </a:extLst>
          </p:cNvPr>
          <p:cNvSpPr>
            <a:spLocks noGrp="1"/>
          </p:cNvSpPr>
          <p:nvPr>
            <p:ph type="sldNum" sz="quarter" idx="12"/>
          </p:nvPr>
        </p:nvSpPr>
        <p:spPr/>
        <p:txBody>
          <a:bodyPr/>
          <a:lstStyle/>
          <a:p>
            <a:fld id="{0F6D85DD-31CE-4AA9-9CB8-059736DE7F01}" type="slidenum">
              <a:rPr lang="en-US" smtClean="0"/>
              <a:t>26</a:t>
            </a:fld>
            <a:endParaRPr lang="en-US" dirty="0"/>
          </a:p>
        </p:txBody>
      </p:sp>
      <p:sp>
        <p:nvSpPr>
          <p:cNvPr id="6" name="TextBox 5">
            <a:extLst>
              <a:ext uri="{FF2B5EF4-FFF2-40B4-BE49-F238E27FC236}">
                <a16:creationId xmlns:a16="http://schemas.microsoft.com/office/drawing/2014/main" id="{B78DF090-ADC9-4A26-8032-8C53CBF585A6}"/>
              </a:ext>
            </a:extLst>
          </p:cNvPr>
          <p:cNvSpPr txBox="1"/>
          <p:nvPr/>
        </p:nvSpPr>
        <p:spPr>
          <a:xfrm>
            <a:off x="71966" y="38135"/>
            <a:ext cx="9028192" cy="456407"/>
          </a:xfrm>
          <a:prstGeom prst="rect">
            <a:avLst/>
          </a:prstGeom>
          <a:noFill/>
        </p:spPr>
        <p:txBody>
          <a:bodyPr wrap="square" rtlCol="0">
            <a:spAutoFit/>
          </a:bodyPr>
          <a:lstStyle/>
          <a:p>
            <a:pPr>
              <a:lnSpc>
                <a:spcPts val="2800"/>
              </a:lnSpc>
            </a:pPr>
            <a:r>
              <a:rPr lang="en-US" sz="2800" b="1" dirty="0"/>
              <a:t>DC-DC buck converter for cruise, boost converter for regen</a:t>
            </a:r>
          </a:p>
        </p:txBody>
      </p:sp>
      <p:grpSp>
        <p:nvGrpSpPr>
          <p:cNvPr id="2" name="Group 1">
            <a:extLst>
              <a:ext uri="{FF2B5EF4-FFF2-40B4-BE49-F238E27FC236}">
                <a16:creationId xmlns:a16="http://schemas.microsoft.com/office/drawing/2014/main" id="{B0B020A8-283B-49C1-A8A1-7A532D5C6B42}"/>
              </a:ext>
            </a:extLst>
          </p:cNvPr>
          <p:cNvGrpSpPr>
            <a:grpSpLocks noChangeAspect="1"/>
          </p:cNvGrpSpPr>
          <p:nvPr/>
        </p:nvGrpSpPr>
        <p:grpSpPr>
          <a:xfrm>
            <a:off x="171405" y="778802"/>
            <a:ext cx="8692466" cy="5407132"/>
            <a:chOff x="-19961" y="397804"/>
            <a:chExt cx="9658295" cy="6007920"/>
          </a:xfrm>
        </p:grpSpPr>
        <p:grpSp>
          <p:nvGrpSpPr>
            <p:cNvPr id="117" name="Group 116">
              <a:extLst>
                <a:ext uri="{FF2B5EF4-FFF2-40B4-BE49-F238E27FC236}">
                  <a16:creationId xmlns:a16="http://schemas.microsoft.com/office/drawing/2014/main" id="{A2ABD679-6F68-45F5-94DC-2CDB900EB952}"/>
                </a:ext>
              </a:extLst>
            </p:cNvPr>
            <p:cNvGrpSpPr/>
            <p:nvPr/>
          </p:nvGrpSpPr>
          <p:grpSpPr>
            <a:xfrm>
              <a:off x="5105514" y="2544480"/>
              <a:ext cx="4532820" cy="2186485"/>
              <a:chOff x="744625" y="606036"/>
              <a:chExt cx="4532820" cy="2186485"/>
            </a:xfrm>
          </p:grpSpPr>
          <p:sp>
            <p:nvSpPr>
              <p:cNvPr id="118" name="TextBox 117">
                <a:extLst>
                  <a:ext uri="{FF2B5EF4-FFF2-40B4-BE49-F238E27FC236}">
                    <a16:creationId xmlns:a16="http://schemas.microsoft.com/office/drawing/2014/main" id="{625B45CD-81CE-4E2A-8DA9-A72120D0AB34}"/>
                  </a:ext>
                </a:extLst>
              </p:cNvPr>
              <p:cNvSpPr txBox="1"/>
              <p:nvPr/>
            </p:nvSpPr>
            <p:spPr>
              <a:xfrm>
                <a:off x="4006303" y="606036"/>
                <a:ext cx="374391" cy="444567"/>
              </a:xfrm>
              <a:prstGeom prst="rect">
                <a:avLst/>
              </a:prstGeom>
              <a:noFill/>
            </p:spPr>
            <p:txBody>
              <a:bodyPr wrap="none" rtlCol="0">
                <a:spAutoFit/>
              </a:bodyPr>
              <a:lstStyle/>
              <a:p>
                <a:r>
                  <a:rPr lang="en-US" sz="2000" dirty="0" err="1"/>
                  <a:t>i</a:t>
                </a:r>
                <a:r>
                  <a:rPr lang="en-US" sz="2000" baseline="-25000" dirty="0" err="1"/>
                  <a:t>B</a:t>
                </a:r>
                <a:endParaRPr lang="en-US" sz="2000" dirty="0"/>
              </a:p>
            </p:txBody>
          </p:sp>
          <p:sp>
            <p:nvSpPr>
              <p:cNvPr id="119" name="Rectangle 118">
                <a:extLst>
                  <a:ext uri="{FF2B5EF4-FFF2-40B4-BE49-F238E27FC236}">
                    <a16:creationId xmlns:a16="http://schemas.microsoft.com/office/drawing/2014/main" id="{1E5B7B33-EC42-41F7-81F2-B03CA1DA09A5}"/>
                  </a:ext>
                </a:extLst>
              </p:cNvPr>
              <p:cNvSpPr/>
              <p:nvPr/>
            </p:nvSpPr>
            <p:spPr>
              <a:xfrm>
                <a:off x="1546944" y="1212060"/>
                <a:ext cx="1316722" cy="123442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1" name="TextBox 120">
                <a:extLst>
                  <a:ext uri="{FF2B5EF4-FFF2-40B4-BE49-F238E27FC236}">
                    <a16:creationId xmlns:a16="http://schemas.microsoft.com/office/drawing/2014/main" id="{0F6DD554-C218-4B19-8F5C-02D16E85ACD7}"/>
                  </a:ext>
                </a:extLst>
              </p:cNvPr>
              <p:cNvSpPr txBox="1"/>
              <p:nvPr/>
            </p:nvSpPr>
            <p:spPr>
              <a:xfrm>
                <a:off x="964578" y="727832"/>
                <a:ext cx="546945" cy="523220"/>
              </a:xfrm>
              <a:prstGeom prst="rect">
                <a:avLst/>
              </a:prstGeom>
              <a:noFill/>
            </p:spPr>
            <p:txBody>
              <a:bodyPr wrap="none" rtlCol="0">
                <a:spAutoFit/>
              </a:bodyPr>
              <a:lstStyle/>
              <a:p>
                <a:r>
                  <a:rPr lang="en-US" sz="2400" dirty="0" err="1">
                    <a:latin typeface="Symbol" panose="05050102010706020507" pitchFamily="18" charset="2"/>
                  </a:rPr>
                  <a:t>e</a:t>
                </a:r>
                <a:r>
                  <a:rPr lang="en-US" sz="2400" baseline="-25000" dirty="0" err="1"/>
                  <a:t>M</a:t>
                </a:r>
                <a:endParaRPr lang="en-US" sz="2400" dirty="0"/>
              </a:p>
            </p:txBody>
          </p:sp>
          <p:sp>
            <p:nvSpPr>
              <p:cNvPr id="122" name="Rectangle 121">
                <a:extLst>
                  <a:ext uri="{FF2B5EF4-FFF2-40B4-BE49-F238E27FC236}">
                    <a16:creationId xmlns:a16="http://schemas.microsoft.com/office/drawing/2014/main" id="{C3C9CD77-683B-49FC-8027-99428AA572C1}"/>
                  </a:ext>
                </a:extLst>
              </p:cNvPr>
              <p:cNvSpPr/>
              <p:nvPr/>
            </p:nvSpPr>
            <p:spPr>
              <a:xfrm>
                <a:off x="3783720" y="1212060"/>
                <a:ext cx="874897" cy="1234427"/>
              </a:xfrm>
              <a:prstGeom prst="rect">
                <a:avLst/>
              </a:prstGeom>
              <a:noFill/>
              <a:ln w="3810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3" name="TextBox 122">
                <a:extLst>
                  <a:ext uri="{FF2B5EF4-FFF2-40B4-BE49-F238E27FC236}">
                    <a16:creationId xmlns:a16="http://schemas.microsoft.com/office/drawing/2014/main" id="{5D870531-1EBF-42D8-A5D4-31BA91851B6F}"/>
                  </a:ext>
                </a:extLst>
              </p:cNvPr>
              <p:cNvSpPr txBox="1"/>
              <p:nvPr/>
            </p:nvSpPr>
            <p:spPr>
              <a:xfrm>
                <a:off x="744625" y="1684365"/>
                <a:ext cx="613060" cy="359072"/>
              </a:xfrm>
              <a:prstGeom prst="rect">
                <a:avLst/>
              </a:prstGeom>
              <a:noFill/>
            </p:spPr>
            <p:txBody>
              <a:bodyPr wrap="none" rtlCol="0">
                <a:spAutoFit/>
              </a:bodyPr>
              <a:lstStyle/>
              <a:p>
                <a:pPr algn="r">
                  <a:lnSpc>
                    <a:spcPts val="1800"/>
                  </a:lnSpc>
                </a:pPr>
                <a:r>
                  <a:rPr lang="en-US" sz="1600" dirty="0"/>
                  <a:t>M-G</a:t>
                </a:r>
              </a:p>
            </p:txBody>
          </p:sp>
          <p:sp>
            <p:nvSpPr>
              <p:cNvPr id="124" name="Rectangle 123">
                <a:extLst>
                  <a:ext uri="{FF2B5EF4-FFF2-40B4-BE49-F238E27FC236}">
                    <a16:creationId xmlns:a16="http://schemas.microsoft.com/office/drawing/2014/main" id="{7B25F2EE-2309-4CD7-8BA3-6BE56FEE2FCA}"/>
                  </a:ext>
                </a:extLst>
              </p:cNvPr>
              <p:cNvSpPr/>
              <p:nvPr/>
            </p:nvSpPr>
            <p:spPr>
              <a:xfrm>
                <a:off x="1456530" y="1999727"/>
                <a:ext cx="171450" cy="107157"/>
              </a:xfrm>
              <a:prstGeom prst="rect">
                <a:avLst/>
              </a:prstGeom>
              <a:solidFill>
                <a:schemeClr val="bg1"/>
              </a:solidFill>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sp>
            <p:nvSpPr>
              <p:cNvPr id="125" name="Oval 124">
                <a:extLst>
                  <a:ext uri="{FF2B5EF4-FFF2-40B4-BE49-F238E27FC236}">
                    <a16:creationId xmlns:a16="http://schemas.microsoft.com/office/drawing/2014/main" id="{D8CAF183-81F1-44E6-9656-2E830318E703}"/>
                  </a:ext>
                </a:extLst>
              </p:cNvPr>
              <p:cNvSpPr/>
              <p:nvPr/>
            </p:nvSpPr>
            <p:spPr>
              <a:xfrm>
                <a:off x="1364885" y="1653210"/>
                <a:ext cx="351473" cy="351473"/>
              </a:xfrm>
              <a:prstGeom prst="ellipse">
                <a:avLst/>
              </a:prstGeom>
              <a:solidFill>
                <a:schemeClr val="bg1"/>
              </a:solidFill>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cxnSp>
            <p:nvCxnSpPr>
              <p:cNvPr id="126" name="Straight Arrow Connector 125">
                <a:extLst>
                  <a:ext uri="{FF2B5EF4-FFF2-40B4-BE49-F238E27FC236}">
                    <a16:creationId xmlns:a16="http://schemas.microsoft.com/office/drawing/2014/main" id="{447523C9-7A96-4616-8F28-6395CBBBD823}"/>
                  </a:ext>
                </a:extLst>
              </p:cNvPr>
              <p:cNvCxnSpPr/>
              <p:nvPr/>
            </p:nvCxnSpPr>
            <p:spPr>
              <a:xfrm flipH="1">
                <a:off x="1203389" y="1795522"/>
                <a:ext cx="373723" cy="226825"/>
              </a:xfrm>
              <a:prstGeom prst="straightConnector1">
                <a:avLst/>
              </a:prstGeom>
              <a:ln w="3810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8F92F649-EB67-4D4D-9551-31AE826EF1CE}"/>
                  </a:ext>
                </a:extLst>
              </p:cNvPr>
              <p:cNvSpPr/>
              <p:nvPr/>
            </p:nvSpPr>
            <p:spPr>
              <a:xfrm>
                <a:off x="1461117" y="1549163"/>
                <a:ext cx="171450" cy="107157"/>
              </a:xfrm>
              <a:prstGeom prst="rect">
                <a:avLst/>
              </a:prstGeom>
              <a:solidFill>
                <a:schemeClr val="bg1"/>
              </a:solidFill>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cxnSp>
            <p:nvCxnSpPr>
              <p:cNvPr id="128" name="Straight Arrow Connector 127">
                <a:extLst>
                  <a:ext uri="{FF2B5EF4-FFF2-40B4-BE49-F238E27FC236}">
                    <a16:creationId xmlns:a16="http://schemas.microsoft.com/office/drawing/2014/main" id="{63D80FCA-2401-4798-9D89-9D4F29847F18}"/>
                  </a:ext>
                </a:extLst>
              </p:cNvPr>
              <p:cNvCxnSpPr>
                <a:cxnSpLocks/>
              </p:cNvCxnSpPr>
              <p:nvPr/>
            </p:nvCxnSpPr>
            <p:spPr>
              <a:xfrm flipH="1" flipV="1">
                <a:off x="3942607" y="1098416"/>
                <a:ext cx="494801" cy="4705"/>
              </a:xfrm>
              <a:prstGeom prst="straightConnector1">
                <a:avLst/>
              </a:prstGeom>
              <a:ln w="3810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CC79D690-A740-4C36-89FD-2C6CEC91D734}"/>
                  </a:ext>
                </a:extLst>
              </p:cNvPr>
              <p:cNvSpPr/>
              <p:nvPr/>
            </p:nvSpPr>
            <p:spPr>
              <a:xfrm>
                <a:off x="2863666" y="1212060"/>
                <a:ext cx="920055" cy="123442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30" name="Picture 129" descr="ground.bmp">
                <a:extLst>
                  <a:ext uri="{FF2B5EF4-FFF2-40B4-BE49-F238E27FC236}">
                    <a16:creationId xmlns:a16="http://schemas.microsoft.com/office/drawing/2014/main" id="{CD5E354E-2F5C-4D9A-800F-F70314F43B5F}"/>
                  </a:ext>
                </a:extLst>
              </p:cNvPr>
              <p:cNvPicPr>
                <a:picLocks noChangeAspect="1"/>
              </p:cNvPicPr>
              <p:nvPr/>
            </p:nvPicPr>
            <p:blipFill>
              <a:blip r:embed="rId3" cstate="print">
                <a:clrChange>
                  <a:clrFrom>
                    <a:srgbClr val="E6E6E6"/>
                  </a:clrFrom>
                  <a:clrTo>
                    <a:srgbClr val="E6E6E6">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192846" y="2446487"/>
                <a:ext cx="284309" cy="346034"/>
              </a:xfrm>
              <a:prstGeom prst="rect">
                <a:avLst/>
              </a:prstGeom>
            </p:spPr>
          </p:pic>
          <p:pic>
            <p:nvPicPr>
              <p:cNvPr id="131" name="Picture 130" descr="in_out_pin.png">
                <a:extLst>
                  <a:ext uri="{FF2B5EF4-FFF2-40B4-BE49-F238E27FC236}">
                    <a16:creationId xmlns:a16="http://schemas.microsoft.com/office/drawing/2014/main" id="{ACC76878-9ED5-485A-A5AC-8961496F3701}"/>
                  </a:ext>
                </a:extLst>
              </p:cNvPr>
              <p:cNvPicPr>
                <a:picLocks noChangeAspect="1"/>
              </p:cNvPicPr>
              <p:nvPr/>
            </p:nvPicPr>
            <p:blipFill>
              <a:blip r:embed="rId5" cstate="print"/>
              <a:stretch>
                <a:fillRect/>
              </a:stretch>
            </p:blipFill>
            <p:spPr>
              <a:xfrm>
                <a:off x="1480353" y="1152717"/>
                <a:ext cx="271554" cy="126177"/>
              </a:xfrm>
              <a:prstGeom prst="rect">
                <a:avLst/>
              </a:prstGeom>
            </p:spPr>
          </p:pic>
          <p:sp>
            <p:nvSpPr>
              <p:cNvPr id="132" name="TextBox 131">
                <a:extLst>
                  <a:ext uri="{FF2B5EF4-FFF2-40B4-BE49-F238E27FC236}">
                    <a16:creationId xmlns:a16="http://schemas.microsoft.com/office/drawing/2014/main" id="{46B456A3-C451-4466-B88D-8B627F19FE95}"/>
                  </a:ext>
                </a:extLst>
              </p:cNvPr>
              <p:cNvSpPr txBox="1"/>
              <p:nvPr/>
            </p:nvSpPr>
            <p:spPr>
              <a:xfrm>
                <a:off x="3521288" y="1465252"/>
                <a:ext cx="326300" cy="376171"/>
              </a:xfrm>
              <a:prstGeom prst="rect">
                <a:avLst/>
              </a:prstGeom>
              <a:noFill/>
            </p:spPr>
            <p:txBody>
              <a:bodyPr wrap="none" rtlCol="0">
                <a:spAutoFit/>
              </a:bodyPr>
              <a:lstStyle/>
              <a:p>
                <a:r>
                  <a:rPr lang="en-US" sz="1600" dirty="0"/>
                  <a:t>C</a:t>
                </a:r>
              </a:p>
            </p:txBody>
          </p:sp>
          <p:sp>
            <p:nvSpPr>
              <p:cNvPr id="133" name="TextBox 132">
                <a:extLst>
                  <a:ext uri="{FF2B5EF4-FFF2-40B4-BE49-F238E27FC236}">
                    <a16:creationId xmlns:a16="http://schemas.microsoft.com/office/drawing/2014/main" id="{0C6AA94D-76D2-4E85-9029-FCC51C58AA5A}"/>
                  </a:ext>
                </a:extLst>
              </p:cNvPr>
              <p:cNvSpPr txBox="1"/>
              <p:nvPr/>
            </p:nvSpPr>
            <p:spPr>
              <a:xfrm>
                <a:off x="2110367" y="1164553"/>
                <a:ext cx="353018" cy="376171"/>
              </a:xfrm>
              <a:prstGeom prst="rect">
                <a:avLst/>
              </a:prstGeom>
              <a:noFill/>
            </p:spPr>
            <p:txBody>
              <a:bodyPr wrap="none" rtlCol="0">
                <a:spAutoFit/>
              </a:bodyPr>
              <a:lstStyle/>
              <a:p>
                <a:r>
                  <a:rPr lang="en-US" sz="1600" dirty="0"/>
                  <a:t>L </a:t>
                </a:r>
              </a:p>
            </p:txBody>
          </p:sp>
          <p:sp>
            <p:nvSpPr>
              <p:cNvPr id="134" name="TextBox 133">
                <a:extLst>
                  <a:ext uri="{FF2B5EF4-FFF2-40B4-BE49-F238E27FC236}">
                    <a16:creationId xmlns:a16="http://schemas.microsoft.com/office/drawing/2014/main" id="{CDE6BFAA-BC8B-487A-83F5-265FEDE906A6}"/>
                  </a:ext>
                </a:extLst>
              </p:cNvPr>
              <p:cNvSpPr txBox="1"/>
              <p:nvPr/>
            </p:nvSpPr>
            <p:spPr>
              <a:xfrm>
                <a:off x="4544016" y="747109"/>
                <a:ext cx="471604" cy="461665"/>
              </a:xfrm>
              <a:prstGeom prst="rect">
                <a:avLst/>
              </a:prstGeom>
              <a:noFill/>
            </p:spPr>
            <p:txBody>
              <a:bodyPr wrap="none" rtlCol="0">
                <a:spAutoFit/>
              </a:bodyPr>
              <a:lstStyle/>
              <a:p>
                <a:r>
                  <a:rPr lang="en-US" sz="2000" dirty="0"/>
                  <a:t>V</a:t>
                </a:r>
                <a:r>
                  <a:rPr lang="en-US" sz="2000" baseline="-25000" dirty="0"/>
                  <a:t>B</a:t>
                </a:r>
                <a:endParaRPr lang="en-US" sz="2000" dirty="0"/>
              </a:p>
            </p:txBody>
          </p:sp>
          <p:pic>
            <p:nvPicPr>
              <p:cNvPr id="135" name="Picture 134" descr="PWM.png">
                <a:extLst>
                  <a:ext uri="{FF2B5EF4-FFF2-40B4-BE49-F238E27FC236}">
                    <a16:creationId xmlns:a16="http://schemas.microsoft.com/office/drawing/2014/main" id="{CF2FB639-A9EF-4BC9-A7AA-886FB1453471}"/>
                  </a:ext>
                </a:extLst>
              </p:cNvPr>
              <p:cNvPicPr>
                <a:picLocks noChangeAspect="1"/>
              </p:cNvPicPr>
              <p:nvPr/>
            </p:nvPicPr>
            <p:blipFill>
              <a:blip r:embed="rId6" cstate="print">
                <a:duotone>
                  <a:prstClr val="black"/>
                  <a:schemeClr val="tx2">
                    <a:tint val="45000"/>
                    <a:satMod val="400000"/>
                  </a:schemeClr>
                </a:duotone>
              </a:blip>
              <a:stretch>
                <a:fillRect/>
              </a:stretch>
            </p:blipFill>
            <p:spPr>
              <a:xfrm>
                <a:off x="1908652" y="1781786"/>
                <a:ext cx="507813" cy="148774"/>
              </a:xfrm>
              <a:prstGeom prst="rect">
                <a:avLst/>
              </a:prstGeom>
            </p:spPr>
          </p:pic>
          <p:sp>
            <p:nvSpPr>
              <p:cNvPr id="136" name="TextBox 135">
                <a:extLst>
                  <a:ext uri="{FF2B5EF4-FFF2-40B4-BE49-F238E27FC236}">
                    <a16:creationId xmlns:a16="http://schemas.microsoft.com/office/drawing/2014/main" id="{BB250FD0-9600-43CA-A968-261D464FD353}"/>
                  </a:ext>
                </a:extLst>
              </p:cNvPr>
              <p:cNvSpPr txBox="1"/>
              <p:nvPr/>
            </p:nvSpPr>
            <p:spPr>
              <a:xfrm>
                <a:off x="1844919" y="1884693"/>
                <a:ext cx="719927" cy="376171"/>
              </a:xfrm>
              <a:prstGeom prst="rect">
                <a:avLst/>
              </a:prstGeom>
              <a:noFill/>
            </p:spPr>
            <p:txBody>
              <a:bodyPr wrap="none" rtlCol="0">
                <a:spAutoFit/>
              </a:bodyPr>
              <a:lstStyle/>
              <a:p>
                <a:r>
                  <a:rPr lang="en-US" sz="1600" dirty="0"/>
                  <a:t>PWM</a:t>
                </a:r>
              </a:p>
            </p:txBody>
          </p:sp>
          <p:cxnSp>
            <p:nvCxnSpPr>
              <p:cNvPr id="137" name="Straight Connector 136">
                <a:extLst>
                  <a:ext uri="{FF2B5EF4-FFF2-40B4-BE49-F238E27FC236}">
                    <a16:creationId xmlns:a16="http://schemas.microsoft.com/office/drawing/2014/main" id="{7CCA4394-7E6D-49AF-A128-CA3EDDB4CD2C}"/>
                  </a:ext>
                </a:extLst>
              </p:cNvPr>
              <p:cNvCxnSpPr/>
              <p:nvPr/>
            </p:nvCxnSpPr>
            <p:spPr>
              <a:xfrm>
                <a:off x="2862787" y="1568597"/>
                <a:ext cx="0" cy="54221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38" name="Picture 137" descr="iGBT.bmp">
                <a:extLst>
                  <a:ext uri="{FF2B5EF4-FFF2-40B4-BE49-F238E27FC236}">
                    <a16:creationId xmlns:a16="http://schemas.microsoft.com/office/drawing/2014/main" id="{4A199919-DA65-4DA0-8927-DC2C28375081}"/>
                  </a:ext>
                </a:extLst>
              </p:cNvPr>
              <p:cNvPicPr>
                <a:picLocks noChangeAspect="1"/>
              </p:cNvPicPr>
              <p:nvPr/>
            </p:nvPicPr>
            <p:blipFill>
              <a:blip r:embed="rId7" cstate="print">
                <a:clrChange>
                  <a:clrFrom>
                    <a:srgbClr val="FFFFFF"/>
                  </a:clrFrom>
                  <a:clrTo>
                    <a:srgbClr val="FFFFFF">
                      <a:alpha val="0"/>
                    </a:srgbClr>
                  </a:clrTo>
                </a:clrChange>
                <a:duotone>
                  <a:prstClr val="black"/>
                  <a:schemeClr val="tx2">
                    <a:tint val="45000"/>
                    <a:satMod val="400000"/>
                  </a:schemeClr>
                </a:duotone>
              </a:blip>
              <a:stretch>
                <a:fillRect/>
              </a:stretch>
            </p:blipFill>
            <p:spPr>
              <a:xfrm>
                <a:off x="2496512" y="1566456"/>
                <a:ext cx="388536" cy="562191"/>
              </a:xfrm>
              <a:prstGeom prst="rect">
                <a:avLst/>
              </a:prstGeom>
            </p:spPr>
          </p:pic>
          <p:cxnSp>
            <p:nvCxnSpPr>
              <p:cNvPr id="139" name="Straight Connector 138">
                <a:extLst>
                  <a:ext uri="{FF2B5EF4-FFF2-40B4-BE49-F238E27FC236}">
                    <a16:creationId xmlns:a16="http://schemas.microsoft.com/office/drawing/2014/main" id="{899EE401-28C4-4995-8091-6D09F3FC6D57}"/>
                  </a:ext>
                </a:extLst>
              </p:cNvPr>
              <p:cNvCxnSpPr/>
              <p:nvPr/>
            </p:nvCxnSpPr>
            <p:spPr>
              <a:xfrm>
                <a:off x="1966961" y="1208789"/>
                <a:ext cx="58407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40" name="Picture 139" descr="inductor.bmp">
                <a:extLst>
                  <a:ext uri="{FF2B5EF4-FFF2-40B4-BE49-F238E27FC236}">
                    <a16:creationId xmlns:a16="http://schemas.microsoft.com/office/drawing/2014/main" id="{A7129A0E-846E-492A-9759-73A9DE812043}"/>
                  </a:ext>
                </a:extLst>
              </p:cNvPr>
              <p:cNvPicPr>
                <a:picLocks noChangeAspect="1"/>
              </p:cNvPicPr>
              <p:nvPr/>
            </p:nvPicPr>
            <p:blipFill>
              <a:blip r:embed="rId8" cstate="print">
                <a:clrChange>
                  <a:clrFrom>
                    <a:srgbClr val="E6E6E6"/>
                  </a:clrFrom>
                  <a:clrTo>
                    <a:srgbClr val="E6E6E6">
                      <a:alpha val="0"/>
                    </a:srgbClr>
                  </a:clrTo>
                </a:clrChange>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1926768" y="1012652"/>
                <a:ext cx="625398" cy="222181"/>
              </a:xfrm>
              <a:prstGeom prst="rect">
                <a:avLst/>
              </a:prstGeom>
            </p:spPr>
          </p:pic>
          <p:cxnSp>
            <p:nvCxnSpPr>
              <p:cNvPr id="141" name="Straight Connector 140">
                <a:extLst>
                  <a:ext uri="{FF2B5EF4-FFF2-40B4-BE49-F238E27FC236}">
                    <a16:creationId xmlns:a16="http://schemas.microsoft.com/office/drawing/2014/main" id="{825DAC92-6985-4674-8838-887AA419D77F}"/>
                  </a:ext>
                </a:extLst>
              </p:cNvPr>
              <p:cNvCxnSpPr/>
              <p:nvPr/>
            </p:nvCxnSpPr>
            <p:spPr>
              <a:xfrm flipH="1">
                <a:off x="3777875" y="1765835"/>
                <a:ext cx="3597" cy="1479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42" name="Picture 141" descr="capacitor.bmp">
                <a:extLst>
                  <a:ext uri="{FF2B5EF4-FFF2-40B4-BE49-F238E27FC236}">
                    <a16:creationId xmlns:a16="http://schemas.microsoft.com/office/drawing/2014/main" id="{03FB7287-690B-40DF-9B4D-E4BD470DBC9F}"/>
                  </a:ext>
                </a:extLst>
              </p:cNvPr>
              <p:cNvPicPr>
                <a:picLocks noChangeAspect="1"/>
              </p:cNvPicPr>
              <p:nvPr/>
            </p:nvPicPr>
            <p:blipFill>
              <a:blip r:embed="rId10" cstate="print">
                <a:clrChange>
                  <a:clrFrom>
                    <a:srgbClr val="E6E6E6"/>
                  </a:clrFrom>
                  <a:clrTo>
                    <a:srgbClr val="E6E6E6">
                      <a:alpha val="0"/>
                    </a:srgbClr>
                  </a:clrTo>
                </a:clrChange>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rot="5400000">
                <a:off x="3675358" y="1600965"/>
                <a:ext cx="222181" cy="463563"/>
              </a:xfrm>
              <a:prstGeom prst="rect">
                <a:avLst/>
              </a:prstGeom>
            </p:spPr>
          </p:pic>
          <p:cxnSp>
            <p:nvCxnSpPr>
              <p:cNvPr id="143" name="Straight Connector 142">
                <a:extLst>
                  <a:ext uri="{FF2B5EF4-FFF2-40B4-BE49-F238E27FC236}">
                    <a16:creationId xmlns:a16="http://schemas.microsoft.com/office/drawing/2014/main" id="{B3C2A69B-7CA2-40E4-874B-05037C710898}"/>
                  </a:ext>
                </a:extLst>
              </p:cNvPr>
              <p:cNvCxnSpPr/>
              <p:nvPr/>
            </p:nvCxnSpPr>
            <p:spPr>
              <a:xfrm flipV="1">
                <a:off x="3098501" y="1208774"/>
                <a:ext cx="258329" cy="192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44" name="Picture 143" descr="diode.bmp">
                <a:extLst>
                  <a:ext uri="{FF2B5EF4-FFF2-40B4-BE49-F238E27FC236}">
                    <a16:creationId xmlns:a16="http://schemas.microsoft.com/office/drawing/2014/main" id="{BCC88904-ABBD-4916-B5FB-14389FD70850}"/>
                  </a:ext>
                </a:extLst>
              </p:cNvPr>
              <p:cNvPicPr>
                <a:picLocks noChangeAspect="1"/>
              </p:cNvPicPr>
              <p:nvPr/>
            </p:nvPicPr>
            <p:blipFill>
              <a:blip r:embed="rId12" cstate="print">
                <a:clrChange>
                  <a:clrFrom>
                    <a:srgbClr val="E6E6E6"/>
                  </a:clrFrom>
                  <a:clrTo>
                    <a:srgbClr val="E6E6E6">
                      <a:alpha val="0"/>
                    </a:srgbClr>
                  </a:clrTo>
                </a:clrChange>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3096357" y="1067701"/>
                <a:ext cx="259561" cy="288013"/>
              </a:xfrm>
              <a:prstGeom prst="rect">
                <a:avLst/>
              </a:prstGeom>
            </p:spPr>
          </p:pic>
          <p:sp>
            <p:nvSpPr>
              <p:cNvPr id="145" name="Rectangle 144">
                <a:extLst>
                  <a:ext uri="{FF2B5EF4-FFF2-40B4-BE49-F238E27FC236}">
                    <a16:creationId xmlns:a16="http://schemas.microsoft.com/office/drawing/2014/main" id="{118558E9-633F-4B86-9C43-B49373E7070B}"/>
                  </a:ext>
                </a:extLst>
              </p:cNvPr>
              <p:cNvSpPr/>
              <p:nvPr/>
            </p:nvSpPr>
            <p:spPr>
              <a:xfrm>
                <a:off x="1569027" y="1234036"/>
                <a:ext cx="257795" cy="1189822"/>
              </a:xfrm>
              <a:prstGeom prst="rect">
                <a:avLst/>
              </a:prstGeom>
              <a:no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cxnSp>
            <p:nvCxnSpPr>
              <p:cNvPr id="146" name="Straight Connector 145">
                <a:extLst>
                  <a:ext uri="{FF2B5EF4-FFF2-40B4-BE49-F238E27FC236}">
                    <a16:creationId xmlns:a16="http://schemas.microsoft.com/office/drawing/2014/main" id="{CA66780A-18D9-417D-A30D-C2681EB033A2}"/>
                  </a:ext>
                </a:extLst>
              </p:cNvPr>
              <p:cNvCxnSpPr/>
              <p:nvPr/>
            </p:nvCxnSpPr>
            <p:spPr>
              <a:xfrm>
                <a:off x="4658618" y="1652047"/>
                <a:ext cx="0" cy="29179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47" name="Picture 146" descr="battery.bmp">
                <a:extLst>
                  <a:ext uri="{FF2B5EF4-FFF2-40B4-BE49-F238E27FC236}">
                    <a16:creationId xmlns:a16="http://schemas.microsoft.com/office/drawing/2014/main" id="{1FDE9F48-A33E-4DDC-98F7-73A751348D8E}"/>
                  </a:ext>
                </a:extLst>
              </p:cNvPr>
              <p:cNvPicPr>
                <a:picLocks noChangeAspect="1"/>
              </p:cNvPicPr>
              <p:nvPr/>
            </p:nvPicPr>
            <p:blipFill>
              <a:blip r:embed="rId14" cstate="print">
                <a:clrChange>
                  <a:clrFrom>
                    <a:srgbClr val="E6E6E6"/>
                  </a:clrFrom>
                  <a:clrTo>
                    <a:srgbClr val="E6E6E6">
                      <a:alpha val="0"/>
                    </a:srgbClr>
                  </a:clrTo>
                </a:clrChange>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rot="16200000" flipV="1">
                <a:off x="4516787" y="1639870"/>
                <a:ext cx="291791" cy="331070"/>
              </a:xfrm>
              <a:prstGeom prst="rect">
                <a:avLst/>
              </a:prstGeom>
            </p:spPr>
          </p:pic>
          <p:sp>
            <p:nvSpPr>
              <p:cNvPr id="148" name="TextBox 147">
                <a:extLst>
                  <a:ext uri="{FF2B5EF4-FFF2-40B4-BE49-F238E27FC236}">
                    <a16:creationId xmlns:a16="http://schemas.microsoft.com/office/drawing/2014/main" id="{7033495A-F07D-4A64-9BD4-BE21D7D371AA}"/>
                  </a:ext>
                </a:extLst>
              </p:cNvPr>
              <p:cNvSpPr txBox="1"/>
              <p:nvPr/>
            </p:nvSpPr>
            <p:spPr>
              <a:xfrm>
                <a:off x="4797969" y="1544498"/>
                <a:ext cx="479476" cy="512961"/>
              </a:xfrm>
              <a:prstGeom prst="rect">
                <a:avLst/>
              </a:prstGeom>
              <a:noFill/>
            </p:spPr>
            <p:txBody>
              <a:bodyPr wrap="none" rtlCol="0">
                <a:spAutoFit/>
              </a:bodyPr>
              <a:lstStyle/>
              <a:p>
                <a:r>
                  <a:rPr lang="en-US" sz="2400" dirty="0" err="1">
                    <a:latin typeface="Symbol" panose="05050102010706020507" pitchFamily="18" charset="2"/>
                  </a:rPr>
                  <a:t>e</a:t>
                </a:r>
                <a:r>
                  <a:rPr lang="en-US" sz="2400" baseline="-25000" dirty="0" err="1"/>
                  <a:t>B</a:t>
                </a:r>
                <a:endParaRPr lang="en-US" sz="2400" dirty="0"/>
              </a:p>
            </p:txBody>
          </p:sp>
          <p:sp>
            <p:nvSpPr>
              <p:cNvPr id="149" name="Oval 148">
                <a:extLst>
                  <a:ext uri="{FF2B5EF4-FFF2-40B4-BE49-F238E27FC236}">
                    <a16:creationId xmlns:a16="http://schemas.microsoft.com/office/drawing/2014/main" id="{FDBF7AE3-CD07-4123-A5AB-57C70318CB08}"/>
                  </a:ext>
                </a:extLst>
              </p:cNvPr>
              <p:cNvSpPr/>
              <p:nvPr/>
            </p:nvSpPr>
            <p:spPr>
              <a:xfrm>
                <a:off x="2491410" y="1590511"/>
                <a:ext cx="538230" cy="53823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0" name="Picture 149" descr="in_out_pin.png">
                <a:extLst>
                  <a:ext uri="{FF2B5EF4-FFF2-40B4-BE49-F238E27FC236}">
                    <a16:creationId xmlns:a16="http://schemas.microsoft.com/office/drawing/2014/main" id="{792ACDBE-11D5-42D0-BAF4-9C091419765C}"/>
                  </a:ext>
                </a:extLst>
              </p:cNvPr>
              <p:cNvPicPr>
                <a:picLocks noChangeAspect="1"/>
              </p:cNvPicPr>
              <p:nvPr/>
            </p:nvPicPr>
            <p:blipFill>
              <a:blip r:embed="rId5" cstate="print"/>
              <a:stretch>
                <a:fillRect/>
              </a:stretch>
            </p:blipFill>
            <p:spPr>
              <a:xfrm flipH="1">
                <a:off x="4453769" y="1148535"/>
                <a:ext cx="271554" cy="126177"/>
              </a:xfrm>
              <a:prstGeom prst="rect">
                <a:avLst/>
              </a:prstGeom>
            </p:spPr>
          </p:pic>
          <p:sp>
            <p:nvSpPr>
              <p:cNvPr id="151" name="Rectangle 150">
                <a:extLst>
                  <a:ext uri="{FF2B5EF4-FFF2-40B4-BE49-F238E27FC236}">
                    <a16:creationId xmlns:a16="http://schemas.microsoft.com/office/drawing/2014/main" id="{DF3C4E08-6282-4FE0-84A3-116087004716}"/>
                  </a:ext>
                </a:extLst>
              </p:cNvPr>
              <p:cNvSpPr/>
              <p:nvPr/>
            </p:nvSpPr>
            <p:spPr>
              <a:xfrm>
                <a:off x="1794087" y="947199"/>
                <a:ext cx="2468027" cy="1625880"/>
              </a:xfrm>
              <a:prstGeom prst="rect">
                <a:avLst/>
              </a:prstGeom>
              <a:solidFill>
                <a:schemeClr val="bg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52" name="Group 151">
              <a:extLst>
                <a:ext uri="{FF2B5EF4-FFF2-40B4-BE49-F238E27FC236}">
                  <a16:creationId xmlns:a16="http://schemas.microsoft.com/office/drawing/2014/main" id="{3486CF69-0D08-4405-8B62-C3136E4510EB}"/>
                </a:ext>
              </a:extLst>
            </p:cNvPr>
            <p:cNvGrpSpPr/>
            <p:nvPr/>
          </p:nvGrpSpPr>
          <p:grpSpPr>
            <a:xfrm>
              <a:off x="-19961" y="2527009"/>
              <a:ext cx="4888675" cy="2203956"/>
              <a:chOff x="4793070" y="2696610"/>
              <a:chExt cx="4888675" cy="2203956"/>
            </a:xfrm>
          </p:grpSpPr>
          <p:sp>
            <p:nvSpPr>
              <p:cNvPr id="153" name="Rectangle 152">
                <a:extLst>
                  <a:ext uri="{FF2B5EF4-FFF2-40B4-BE49-F238E27FC236}">
                    <a16:creationId xmlns:a16="http://schemas.microsoft.com/office/drawing/2014/main" id="{C84DE327-14B5-4D75-B65D-21DA4EACF0BC}"/>
                  </a:ext>
                </a:extLst>
              </p:cNvPr>
              <p:cNvSpPr/>
              <p:nvPr/>
            </p:nvSpPr>
            <p:spPr>
              <a:xfrm>
                <a:off x="5462959" y="3132159"/>
                <a:ext cx="2920412" cy="1548914"/>
              </a:xfrm>
              <a:prstGeom prst="rect">
                <a:avLst/>
              </a:prstGeom>
              <a:solidFill>
                <a:schemeClr val="bg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4" name="Rectangle 153">
                <a:extLst>
                  <a:ext uri="{FF2B5EF4-FFF2-40B4-BE49-F238E27FC236}">
                    <a16:creationId xmlns:a16="http://schemas.microsoft.com/office/drawing/2014/main" id="{ABF6346F-28E3-4C86-A8E5-65D2CBEABB99}"/>
                  </a:ext>
                </a:extLst>
              </p:cNvPr>
              <p:cNvSpPr/>
              <p:nvPr/>
            </p:nvSpPr>
            <p:spPr>
              <a:xfrm>
                <a:off x="8044199" y="3320105"/>
                <a:ext cx="874897" cy="1234426"/>
              </a:xfrm>
              <a:prstGeom prst="rect">
                <a:avLst/>
              </a:prstGeom>
              <a:noFill/>
              <a:ln w="285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5" name="TextBox 154">
                <a:extLst>
                  <a:ext uri="{FF2B5EF4-FFF2-40B4-BE49-F238E27FC236}">
                    <a16:creationId xmlns:a16="http://schemas.microsoft.com/office/drawing/2014/main" id="{6997FDDB-BD65-454F-88B5-60B7A31F7A4B}"/>
                  </a:ext>
                </a:extLst>
              </p:cNvPr>
              <p:cNvSpPr txBox="1"/>
              <p:nvPr/>
            </p:nvSpPr>
            <p:spPr>
              <a:xfrm>
                <a:off x="9068685" y="3738360"/>
                <a:ext cx="613060" cy="359072"/>
              </a:xfrm>
              <a:prstGeom prst="rect">
                <a:avLst/>
              </a:prstGeom>
              <a:noFill/>
            </p:spPr>
            <p:txBody>
              <a:bodyPr wrap="none" rtlCol="0">
                <a:spAutoFit/>
              </a:bodyPr>
              <a:lstStyle/>
              <a:p>
                <a:pPr algn="r">
                  <a:lnSpc>
                    <a:spcPts val="1800"/>
                  </a:lnSpc>
                </a:pPr>
                <a:r>
                  <a:rPr lang="en-US" sz="1600" dirty="0"/>
                  <a:t>M-G</a:t>
                </a:r>
              </a:p>
            </p:txBody>
          </p:sp>
          <p:grpSp>
            <p:nvGrpSpPr>
              <p:cNvPr id="156" name="Group 155">
                <a:extLst>
                  <a:ext uri="{FF2B5EF4-FFF2-40B4-BE49-F238E27FC236}">
                    <a16:creationId xmlns:a16="http://schemas.microsoft.com/office/drawing/2014/main" id="{6402842C-E1D7-4B6F-AD80-C65F38E5A2DB}"/>
                  </a:ext>
                </a:extLst>
              </p:cNvPr>
              <p:cNvGrpSpPr/>
              <p:nvPr/>
            </p:nvGrpSpPr>
            <p:grpSpPr>
              <a:xfrm>
                <a:off x="8738049" y="3639949"/>
                <a:ext cx="518950" cy="527217"/>
                <a:chOff x="5738812" y="1402553"/>
                <a:chExt cx="576609" cy="585797"/>
              </a:xfrm>
            </p:grpSpPr>
            <p:sp>
              <p:nvSpPr>
                <p:cNvPr id="188" name="Rectangle 187">
                  <a:extLst>
                    <a:ext uri="{FF2B5EF4-FFF2-40B4-BE49-F238E27FC236}">
                      <a16:creationId xmlns:a16="http://schemas.microsoft.com/office/drawing/2014/main" id="{E3E954E1-6939-4252-B836-2CB565434F9F}"/>
                    </a:ext>
                  </a:extLst>
                </p:cNvPr>
                <p:cNvSpPr/>
                <p:nvPr/>
              </p:nvSpPr>
              <p:spPr>
                <a:xfrm>
                  <a:off x="5838825" y="1402553"/>
                  <a:ext cx="190500" cy="119063"/>
                </a:xfrm>
                <a:prstGeom prst="rect">
                  <a:avLst/>
                </a:prstGeom>
                <a:solidFill>
                  <a:schemeClr val="bg1"/>
                </a:solidFill>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sp>
              <p:nvSpPr>
                <p:cNvPr id="189" name="Rectangle 188">
                  <a:extLst>
                    <a:ext uri="{FF2B5EF4-FFF2-40B4-BE49-F238E27FC236}">
                      <a16:creationId xmlns:a16="http://schemas.microsoft.com/office/drawing/2014/main" id="{90141A47-A009-4E71-B234-915142CAC760}"/>
                    </a:ext>
                  </a:extLst>
                </p:cNvPr>
                <p:cNvSpPr/>
                <p:nvPr/>
              </p:nvSpPr>
              <p:spPr>
                <a:xfrm>
                  <a:off x="5838825" y="1869287"/>
                  <a:ext cx="190500" cy="119063"/>
                </a:xfrm>
                <a:prstGeom prst="rect">
                  <a:avLst/>
                </a:prstGeom>
                <a:solidFill>
                  <a:schemeClr val="bg1"/>
                </a:solidFill>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sp>
              <p:nvSpPr>
                <p:cNvPr id="190" name="Oval 189">
                  <a:extLst>
                    <a:ext uri="{FF2B5EF4-FFF2-40B4-BE49-F238E27FC236}">
                      <a16:creationId xmlns:a16="http://schemas.microsoft.com/office/drawing/2014/main" id="{3F5A0DBB-6A06-4FDE-A2EF-248DBB521AFC}"/>
                    </a:ext>
                  </a:extLst>
                </p:cNvPr>
                <p:cNvSpPr/>
                <p:nvPr/>
              </p:nvSpPr>
              <p:spPr>
                <a:xfrm>
                  <a:off x="5738812" y="1500187"/>
                  <a:ext cx="390526" cy="390526"/>
                </a:xfrm>
                <a:prstGeom prst="ellipse">
                  <a:avLst/>
                </a:prstGeom>
                <a:solidFill>
                  <a:schemeClr val="bg1"/>
                </a:solidFill>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cxnSp>
              <p:nvCxnSpPr>
                <p:cNvPr id="191" name="Straight Arrow Connector 190">
                  <a:extLst>
                    <a:ext uri="{FF2B5EF4-FFF2-40B4-BE49-F238E27FC236}">
                      <a16:creationId xmlns:a16="http://schemas.microsoft.com/office/drawing/2014/main" id="{46D8EAA8-5A8A-49AA-B1F1-87C12D1F01FD}"/>
                    </a:ext>
                  </a:extLst>
                </p:cNvPr>
                <p:cNvCxnSpPr>
                  <a:cxnSpLocks/>
                </p:cNvCxnSpPr>
                <p:nvPr/>
              </p:nvCxnSpPr>
              <p:spPr>
                <a:xfrm>
                  <a:off x="5900174" y="1683828"/>
                  <a:ext cx="415247" cy="252028"/>
                </a:xfrm>
                <a:prstGeom prst="straightConnector1">
                  <a:avLst/>
                </a:prstGeom>
                <a:ln w="38100">
                  <a:solidFill>
                    <a:schemeClr val="tx1">
                      <a:lumMod val="85000"/>
                      <a:lumOff val="1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57" name="Rectangle 156">
                <a:extLst>
                  <a:ext uri="{FF2B5EF4-FFF2-40B4-BE49-F238E27FC236}">
                    <a16:creationId xmlns:a16="http://schemas.microsoft.com/office/drawing/2014/main" id="{1F181F62-30F8-4CEA-BD2E-1C4F8F0BB71D}"/>
                  </a:ext>
                </a:extLst>
              </p:cNvPr>
              <p:cNvSpPr/>
              <p:nvPr/>
            </p:nvSpPr>
            <p:spPr>
              <a:xfrm>
                <a:off x="7111633" y="3320105"/>
                <a:ext cx="932791" cy="1234426"/>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8" name="Rectangle 157">
                <a:extLst>
                  <a:ext uri="{FF2B5EF4-FFF2-40B4-BE49-F238E27FC236}">
                    <a16:creationId xmlns:a16="http://schemas.microsoft.com/office/drawing/2014/main" id="{AEE175CD-58D3-41C4-8E69-4D3A1FCCFB60}"/>
                  </a:ext>
                </a:extLst>
              </p:cNvPr>
              <p:cNvSpPr/>
              <p:nvPr/>
            </p:nvSpPr>
            <p:spPr>
              <a:xfrm>
                <a:off x="5268794" y="3320105"/>
                <a:ext cx="1845594" cy="1234426"/>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59" name="Picture 158" descr="ground.bmp">
                <a:extLst>
                  <a:ext uri="{FF2B5EF4-FFF2-40B4-BE49-F238E27FC236}">
                    <a16:creationId xmlns:a16="http://schemas.microsoft.com/office/drawing/2014/main" id="{18F110B2-4F2B-4A13-9008-7308F1CE394D}"/>
                  </a:ext>
                </a:extLst>
              </p:cNvPr>
              <p:cNvPicPr>
                <a:picLocks noChangeAspect="1"/>
              </p:cNvPicPr>
              <p:nvPr/>
            </p:nvPicPr>
            <p:blipFill>
              <a:blip r:embed="rId3" cstate="print">
                <a:clrChange>
                  <a:clrFrom>
                    <a:srgbClr val="E6E6E6"/>
                  </a:clrFrom>
                  <a:clrTo>
                    <a:srgbClr val="E6E6E6">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7445385" y="4554532"/>
                <a:ext cx="284309" cy="346034"/>
              </a:xfrm>
              <a:prstGeom prst="rect">
                <a:avLst/>
              </a:prstGeom>
            </p:spPr>
          </p:pic>
          <p:sp>
            <p:nvSpPr>
              <p:cNvPr id="160" name="TextBox 159">
                <a:extLst>
                  <a:ext uri="{FF2B5EF4-FFF2-40B4-BE49-F238E27FC236}">
                    <a16:creationId xmlns:a16="http://schemas.microsoft.com/office/drawing/2014/main" id="{7AAACF9F-F4B0-468A-B7C2-3D214A2C2E64}"/>
                  </a:ext>
                </a:extLst>
              </p:cNvPr>
              <p:cNvSpPr txBox="1"/>
              <p:nvPr/>
            </p:nvSpPr>
            <p:spPr>
              <a:xfrm>
                <a:off x="7655122" y="3986158"/>
                <a:ext cx="422480" cy="376171"/>
              </a:xfrm>
              <a:prstGeom prst="rect">
                <a:avLst/>
              </a:prstGeom>
              <a:noFill/>
            </p:spPr>
            <p:txBody>
              <a:bodyPr wrap="none" rtlCol="0">
                <a:spAutoFit/>
              </a:bodyPr>
              <a:lstStyle/>
              <a:p>
                <a:r>
                  <a:rPr lang="en-US" sz="1600" dirty="0"/>
                  <a:t>C</a:t>
                </a:r>
                <a:r>
                  <a:rPr lang="en-US" sz="2000" baseline="-25000" dirty="0"/>
                  <a:t>2</a:t>
                </a:r>
                <a:endParaRPr lang="en-US" sz="1600" baseline="-25000" dirty="0"/>
              </a:p>
            </p:txBody>
          </p:sp>
          <p:sp>
            <p:nvSpPr>
              <p:cNvPr id="161" name="TextBox 160">
                <a:extLst>
                  <a:ext uri="{FF2B5EF4-FFF2-40B4-BE49-F238E27FC236}">
                    <a16:creationId xmlns:a16="http://schemas.microsoft.com/office/drawing/2014/main" id="{A0D1D97B-C366-4D70-BE54-4F1CDF90F611}"/>
                  </a:ext>
                </a:extLst>
              </p:cNvPr>
              <p:cNvSpPr txBox="1"/>
              <p:nvPr/>
            </p:nvSpPr>
            <p:spPr>
              <a:xfrm>
                <a:off x="7492536" y="3299011"/>
                <a:ext cx="353018" cy="376171"/>
              </a:xfrm>
              <a:prstGeom prst="rect">
                <a:avLst/>
              </a:prstGeom>
              <a:noFill/>
            </p:spPr>
            <p:txBody>
              <a:bodyPr wrap="none" rtlCol="0">
                <a:spAutoFit/>
              </a:bodyPr>
              <a:lstStyle/>
              <a:p>
                <a:r>
                  <a:rPr lang="en-US" sz="1600" dirty="0"/>
                  <a:t>L </a:t>
                </a:r>
              </a:p>
            </p:txBody>
          </p:sp>
          <p:sp>
            <p:nvSpPr>
              <p:cNvPr id="162" name="TextBox 161">
                <a:extLst>
                  <a:ext uri="{FF2B5EF4-FFF2-40B4-BE49-F238E27FC236}">
                    <a16:creationId xmlns:a16="http://schemas.microsoft.com/office/drawing/2014/main" id="{D556F3CF-36DA-4EE4-8372-09AEC5F754F5}"/>
                  </a:ext>
                </a:extLst>
              </p:cNvPr>
              <p:cNvSpPr txBox="1"/>
              <p:nvPr/>
            </p:nvSpPr>
            <p:spPr>
              <a:xfrm>
                <a:off x="8747575" y="2849456"/>
                <a:ext cx="534121" cy="461665"/>
              </a:xfrm>
              <a:prstGeom prst="rect">
                <a:avLst/>
              </a:prstGeom>
              <a:noFill/>
            </p:spPr>
            <p:txBody>
              <a:bodyPr wrap="none" rtlCol="0">
                <a:spAutoFit/>
              </a:bodyPr>
              <a:lstStyle/>
              <a:p>
                <a:r>
                  <a:rPr lang="en-US" sz="2000" dirty="0"/>
                  <a:t>V</a:t>
                </a:r>
                <a:r>
                  <a:rPr lang="en-US" sz="2000" baseline="-25000" dirty="0"/>
                  <a:t>M</a:t>
                </a:r>
                <a:endParaRPr lang="en-US" sz="2000" dirty="0"/>
              </a:p>
            </p:txBody>
          </p:sp>
          <p:sp>
            <p:nvSpPr>
              <p:cNvPr id="163" name="TextBox 162">
                <a:extLst>
                  <a:ext uri="{FF2B5EF4-FFF2-40B4-BE49-F238E27FC236}">
                    <a16:creationId xmlns:a16="http://schemas.microsoft.com/office/drawing/2014/main" id="{F8C5E9A3-A84C-45ED-A850-819B92F9D3D5}"/>
                  </a:ext>
                </a:extLst>
              </p:cNvPr>
              <p:cNvSpPr txBox="1"/>
              <p:nvPr/>
            </p:nvSpPr>
            <p:spPr>
              <a:xfrm>
                <a:off x="4793070" y="3027914"/>
                <a:ext cx="478143" cy="523220"/>
              </a:xfrm>
              <a:prstGeom prst="rect">
                <a:avLst/>
              </a:prstGeom>
              <a:noFill/>
            </p:spPr>
            <p:txBody>
              <a:bodyPr wrap="square" rtlCol="0">
                <a:spAutoFit/>
              </a:bodyPr>
              <a:lstStyle/>
              <a:p>
                <a:r>
                  <a:rPr lang="en-US" sz="2400" dirty="0" err="1">
                    <a:latin typeface="Symbol" panose="05050102010706020507" pitchFamily="18" charset="2"/>
                  </a:rPr>
                  <a:t>e</a:t>
                </a:r>
                <a:r>
                  <a:rPr lang="en-US" sz="2400" baseline="-25000" dirty="0" err="1"/>
                  <a:t>B</a:t>
                </a:r>
                <a:endParaRPr lang="en-US" sz="2400" dirty="0"/>
              </a:p>
            </p:txBody>
          </p:sp>
          <p:pic>
            <p:nvPicPr>
              <p:cNvPr id="164" name="Picture 163" descr="PWM.png">
                <a:extLst>
                  <a:ext uri="{FF2B5EF4-FFF2-40B4-BE49-F238E27FC236}">
                    <a16:creationId xmlns:a16="http://schemas.microsoft.com/office/drawing/2014/main" id="{992AD930-DACB-4EB5-885B-553487EE81D3}"/>
                  </a:ext>
                </a:extLst>
              </p:cNvPr>
              <p:cNvPicPr>
                <a:picLocks noChangeAspect="1"/>
              </p:cNvPicPr>
              <p:nvPr/>
            </p:nvPicPr>
            <p:blipFill>
              <a:blip r:embed="rId6" cstate="print">
                <a:duotone>
                  <a:prstClr val="black"/>
                  <a:schemeClr val="tx2">
                    <a:tint val="45000"/>
                    <a:satMod val="400000"/>
                  </a:schemeClr>
                </a:duotone>
              </a:blip>
              <a:stretch>
                <a:fillRect/>
              </a:stretch>
            </p:blipFill>
            <p:spPr>
              <a:xfrm>
                <a:off x="6158645" y="3830109"/>
                <a:ext cx="507813" cy="148774"/>
              </a:xfrm>
              <a:prstGeom prst="rect">
                <a:avLst/>
              </a:prstGeom>
            </p:spPr>
          </p:pic>
          <p:sp>
            <p:nvSpPr>
              <p:cNvPr id="165" name="TextBox 164">
                <a:extLst>
                  <a:ext uri="{FF2B5EF4-FFF2-40B4-BE49-F238E27FC236}">
                    <a16:creationId xmlns:a16="http://schemas.microsoft.com/office/drawing/2014/main" id="{A7A16E34-A931-4AB4-9CC3-1F1FE3FFFA61}"/>
                  </a:ext>
                </a:extLst>
              </p:cNvPr>
              <p:cNvSpPr txBox="1"/>
              <p:nvPr/>
            </p:nvSpPr>
            <p:spPr>
              <a:xfrm>
                <a:off x="6049667" y="3926038"/>
                <a:ext cx="719927" cy="376171"/>
              </a:xfrm>
              <a:prstGeom prst="rect">
                <a:avLst/>
              </a:prstGeom>
              <a:noFill/>
            </p:spPr>
            <p:txBody>
              <a:bodyPr wrap="none" rtlCol="0">
                <a:spAutoFit/>
              </a:bodyPr>
              <a:lstStyle/>
              <a:p>
                <a:r>
                  <a:rPr lang="en-US" sz="1600" dirty="0"/>
                  <a:t>PWM</a:t>
                </a:r>
              </a:p>
            </p:txBody>
          </p:sp>
          <p:cxnSp>
            <p:nvCxnSpPr>
              <p:cNvPr id="166" name="Straight Connector 165">
                <a:extLst>
                  <a:ext uri="{FF2B5EF4-FFF2-40B4-BE49-F238E27FC236}">
                    <a16:creationId xmlns:a16="http://schemas.microsoft.com/office/drawing/2014/main" id="{92F369E6-FD53-40BC-A476-8DFDF1AEB129}"/>
                  </a:ext>
                </a:extLst>
              </p:cNvPr>
              <p:cNvCxnSpPr>
                <a:cxnSpLocks/>
                <a:stCxn id="176" idx="3"/>
                <a:endCxn id="176" idx="1"/>
              </p:cNvCxnSpPr>
              <p:nvPr/>
            </p:nvCxnSpPr>
            <p:spPr>
              <a:xfrm>
                <a:off x="7107466" y="3781649"/>
                <a:ext cx="0" cy="25956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E4CC4966-1D1C-49D4-BB6B-C5980DC62E26}"/>
                  </a:ext>
                </a:extLst>
              </p:cNvPr>
              <p:cNvSpPr txBox="1"/>
              <p:nvPr/>
            </p:nvSpPr>
            <p:spPr>
              <a:xfrm>
                <a:off x="5793265" y="2792521"/>
                <a:ext cx="1107782" cy="376171"/>
              </a:xfrm>
              <a:prstGeom prst="rect">
                <a:avLst/>
              </a:prstGeom>
              <a:noFill/>
            </p:spPr>
            <p:txBody>
              <a:bodyPr wrap="none" rtlCol="0">
                <a:spAutoFit/>
              </a:bodyPr>
              <a:lstStyle/>
              <a:p>
                <a:r>
                  <a:rPr lang="en-US" sz="1600" dirty="0">
                    <a:cs typeface="Times New Roman" panose="02020603050405020304" pitchFamily="18" charset="0"/>
                  </a:rPr>
                  <a:t>Transistor</a:t>
                </a:r>
                <a:endParaRPr lang="en-US" sz="1600" dirty="0"/>
              </a:p>
            </p:txBody>
          </p:sp>
          <p:cxnSp>
            <p:nvCxnSpPr>
              <p:cNvPr id="168" name="Straight Connector 167">
                <a:extLst>
                  <a:ext uri="{FF2B5EF4-FFF2-40B4-BE49-F238E27FC236}">
                    <a16:creationId xmlns:a16="http://schemas.microsoft.com/office/drawing/2014/main" id="{D6122E05-28F1-4119-B521-19176A849C3F}"/>
                  </a:ext>
                </a:extLst>
              </p:cNvPr>
              <p:cNvCxnSpPr/>
              <p:nvPr/>
            </p:nvCxnSpPr>
            <p:spPr>
              <a:xfrm>
                <a:off x="6113365" y="3324996"/>
                <a:ext cx="58407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47E7D43-91C8-47C7-B56C-F839B535C40A}"/>
                  </a:ext>
                </a:extLst>
              </p:cNvPr>
              <p:cNvCxnSpPr/>
              <p:nvPr/>
            </p:nvCxnSpPr>
            <p:spPr>
              <a:xfrm flipH="1">
                <a:off x="8030414" y="3873880"/>
                <a:ext cx="3597" cy="1479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70" name="Picture 169" descr="capacitor.bmp">
                <a:extLst>
                  <a:ext uri="{FF2B5EF4-FFF2-40B4-BE49-F238E27FC236}">
                    <a16:creationId xmlns:a16="http://schemas.microsoft.com/office/drawing/2014/main" id="{3F8B6D69-2FA0-4824-84C1-FBCBF1E77674}"/>
                  </a:ext>
                </a:extLst>
              </p:cNvPr>
              <p:cNvPicPr>
                <a:picLocks noChangeAspect="1"/>
              </p:cNvPicPr>
              <p:nvPr/>
            </p:nvPicPr>
            <p:blipFill>
              <a:blip r:embed="rId10" cstate="print">
                <a:clrChange>
                  <a:clrFrom>
                    <a:srgbClr val="E6E6E6"/>
                  </a:clrFrom>
                  <a:clrTo>
                    <a:srgbClr val="E6E6E6">
                      <a:alpha val="0"/>
                    </a:srgbClr>
                  </a:clrTo>
                </a:clrChange>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rot="5400000">
                <a:off x="7956442" y="3732402"/>
                <a:ext cx="179121" cy="373722"/>
              </a:xfrm>
              <a:prstGeom prst="rect">
                <a:avLst/>
              </a:prstGeom>
            </p:spPr>
          </p:pic>
          <p:cxnSp>
            <p:nvCxnSpPr>
              <p:cNvPr id="171" name="Straight Connector 170">
                <a:extLst>
                  <a:ext uri="{FF2B5EF4-FFF2-40B4-BE49-F238E27FC236}">
                    <a16:creationId xmlns:a16="http://schemas.microsoft.com/office/drawing/2014/main" id="{3E9400A4-D858-4E27-BB51-8D3311C06A17}"/>
                  </a:ext>
                </a:extLst>
              </p:cNvPr>
              <p:cNvCxnSpPr>
                <a:cxnSpLocks/>
              </p:cNvCxnSpPr>
              <p:nvPr/>
            </p:nvCxnSpPr>
            <p:spPr>
              <a:xfrm flipV="1">
                <a:off x="7351040" y="3318741"/>
                <a:ext cx="550298"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BDF3CA89-1135-42C5-A20A-706AF487C3ED}"/>
                  </a:ext>
                </a:extLst>
              </p:cNvPr>
              <p:cNvSpPr/>
              <p:nvPr/>
            </p:nvSpPr>
            <p:spPr>
              <a:xfrm>
                <a:off x="5821566" y="3342081"/>
                <a:ext cx="257795" cy="1189822"/>
              </a:xfrm>
              <a:prstGeom prst="rect">
                <a:avLst/>
              </a:prstGeom>
              <a:no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cxnSp>
            <p:nvCxnSpPr>
              <p:cNvPr id="173" name="Straight Connector 172">
                <a:extLst>
                  <a:ext uri="{FF2B5EF4-FFF2-40B4-BE49-F238E27FC236}">
                    <a16:creationId xmlns:a16="http://schemas.microsoft.com/office/drawing/2014/main" id="{3308D096-6B9A-47EC-9396-8B9CFDF69E35}"/>
                  </a:ext>
                </a:extLst>
              </p:cNvPr>
              <p:cNvCxnSpPr/>
              <p:nvPr/>
            </p:nvCxnSpPr>
            <p:spPr>
              <a:xfrm>
                <a:off x="5276214" y="3796731"/>
                <a:ext cx="0" cy="29179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74" name="Picture 173" descr="battery.bmp">
                <a:extLst>
                  <a:ext uri="{FF2B5EF4-FFF2-40B4-BE49-F238E27FC236}">
                    <a16:creationId xmlns:a16="http://schemas.microsoft.com/office/drawing/2014/main" id="{F1355CD6-95FA-4642-8CB8-FB78945BD8AA}"/>
                  </a:ext>
                </a:extLst>
              </p:cNvPr>
              <p:cNvPicPr>
                <a:picLocks noChangeAspect="1"/>
              </p:cNvPicPr>
              <p:nvPr/>
            </p:nvPicPr>
            <p:blipFill>
              <a:blip r:embed="rId14" cstate="print">
                <a:clrChange>
                  <a:clrFrom>
                    <a:srgbClr val="E6E6E6"/>
                  </a:clrFrom>
                  <a:clrTo>
                    <a:srgbClr val="E6E6E6">
                      <a:alpha val="0"/>
                    </a:srgbClr>
                  </a:clrTo>
                </a:clrChange>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rot="16200000" flipV="1">
                <a:off x="5121712" y="3774940"/>
                <a:ext cx="291791" cy="331070"/>
              </a:xfrm>
              <a:prstGeom prst="rect">
                <a:avLst/>
              </a:prstGeom>
            </p:spPr>
          </p:pic>
          <p:pic>
            <p:nvPicPr>
              <p:cNvPr id="175" name="Picture 174" descr="inductor.bmp">
                <a:extLst>
                  <a:ext uri="{FF2B5EF4-FFF2-40B4-BE49-F238E27FC236}">
                    <a16:creationId xmlns:a16="http://schemas.microsoft.com/office/drawing/2014/main" id="{FE5205A4-B9EB-47AF-9275-F8306FC3269E}"/>
                  </a:ext>
                </a:extLst>
              </p:cNvPr>
              <p:cNvPicPr>
                <a:picLocks noChangeAspect="1"/>
              </p:cNvPicPr>
              <p:nvPr/>
            </p:nvPicPr>
            <p:blipFill>
              <a:blip r:embed="rId8" cstate="print">
                <a:clrChange>
                  <a:clrFrom>
                    <a:srgbClr val="E6E6E6"/>
                  </a:clrFrom>
                  <a:clrTo>
                    <a:srgbClr val="E6E6E6">
                      <a:alpha val="0"/>
                    </a:srgbClr>
                  </a:clrTo>
                </a:clrChange>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7362236" y="3163357"/>
                <a:ext cx="526855" cy="187172"/>
              </a:xfrm>
              <a:prstGeom prst="rect">
                <a:avLst/>
              </a:prstGeom>
            </p:spPr>
          </p:pic>
          <p:pic>
            <p:nvPicPr>
              <p:cNvPr id="176" name="Picture 175" descr="diode.bmp">
                <a:extLst>
                  <a:ext uri="{FF2B5EF4-FFF2-40B4-BE49-F238E27FC236}">
                    <a16:creationId xmlns:a16="http://schemas.microsoft.com/office/drawing/2014/main" id="{5240FF48-3464-4F92-B99A-B4207304B19F}"/>
                  </a:ext>
                </a:extLst>
              </p:cNvPr>
              <p:cNvPicPr>
                <a:picLocks noChangeAspect="1"/>
              </p:cNvPicPr>
              <p:nvPr/>
            </p:nvPicPr>
            <p:blipFill>
              <a:blip r:embed="rId12" cstate="print">
                <a:clrChange>
                  <a:clrFrom>
                    <a:srgbClr val="E6E6E6"/>
                  </a:clrFrom>
                  <a:clrTo>
                    <a:srgbClr val="E6E6E6">
                      <a:alpha val="0"/>
                    </a:srgbClr>
                  </a:clrTo>
                </a:clrChange>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rot="16200000">
                <a:off x="6977685" y="3767423"/>
                <a:ext cx="259561" cy="288013"/>
              </a:xfrm>
              <a:prstGeom prst="rect">
                <a:avLst/>
              </a:prstGeom>
            </p:spPr>
          </p:pic>
          <p:grpSp>
            <p:nvGrpSpPr>
              <p:cNvPr id="177" name="Group 176">
                <a:extLst>
                  <a:ext uri="{FF2B5EF4-FFF2-40B4-BE49-F238E27FC236}">
                    <a16:creationId xmlns:a16="http://schemas.microsoft.com/office/drawing/2014/main" id="{426B00C0-17A4-4D1A-B64E-5EC731AD4F2A}"/>
                  </a:ext>
                </a:extLst>
              </p:cNvPr>
              <p:cNvGrpSpPr/>
              <p:nvPr/>
            </p:nvGrpSpPr>
            <p:grpSpPr>
              <a:xfrm>
                <a:off x="5569344" y="3311121"/>
                <a:ext cx="382272" cy="1231900"/>
                <a:chOff x="10067274" y="865302"/>
                <a:chExt cx="382272" cy="1217860"/>
              </a:xfrm>
            </p:grpSpPr>
            <p:cxnSp>
              <p:nvCxnSpPr>
                <p:cNvPr id="185" name="Straight Connector 184">
                  <a:extLst>
                    <a:ext uri="{FF2B5EF4-FFF2-40B4-BE49-F238E27FC236}">
                      <a16:creationId xmlns:a16="http://schemas.microsoft.com/office/drawing/2014/main" id="{5FEE7597-A4D3-4D09-BCB4-F02DC002F1E0}"/>
                    </a:ext>
                  </a:extLst>
                </p:cNvPr>
                <p:cNvCxnSpPr>
                  <a:cxnSpLocks/>
                </p:cNvCxnSpPr>
                <p:nvPr/>
              </p:nvCxnSpPr>
              <p:spPr>
                <a:xfrm>
                  <a:off x="10249733" y="865302"/>
                  <a:ext cx="1419" cy="54735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86" name="Picture 185" descr="capacitor.bmp">
                  <a:extLst>
                    <a:ext uri="{FF2B5EF4-FFF2-40B4-BE49-F238E27FC236}">
                      <a16:creationId xmlns:a16="http://schemas.microsoft.com/office/drawing/2014/main" id="{B03A21DA-880C-4967-B689-4D2667D9E792}"/>
                    </a:ext>
                  </a:extLst>
                </p:cNvPr>
                <p:cNvPicPr>
                  <a:picLocks noChangeAspect="1"/>
                </p:cNvPicPr>
                <p:nvPr/>
              </p:nvPicPr>
              <p:blipFill>
                <a:blip r:embed="rId10" cstate="print">
                  <a:clrChange>
                    <a:clrFrom>
                      <a:srgbClr val="E6E6E6"/>
                    </a:clrFrom>
                    <a:clrTo>
                      <a:srgbClr val="E6E6E6">
                        <a:alpha val="0"/>
                      </a:srgbClr>
                    </a:clrTo>
                  </a:clrChange>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rot="5400000">
                  <a:off x="10166800" y="1313130"/>
                  <a:ext cx="183219" cy="382272"/>
                </a:xfrm>
                <a:prstGeom prst="rect">
                  <a:avLst/>
                </a:prstGeom>
              </p:spPr>
            </p:pic>
            <p:cxnSp>
              <p:nvCxnSpPr>
                <p:cNvPr id="187" name="Straight Connector 186">
                  <a:extLst>
                    <a:ext uri="{FF2B5EF4-FFF2-40B4-BE49-F238E27FC236}">
                      <a16:creationId xmlns:a16="http://schemas.microsoft.com/office/drawing/2014/main" id="{C768B347-EC64-467F-8C8E-A960F5CAC2B0}"/>
                    </a:ext>
                  </a:extLst>
                </p:cNvPr>
                <p:cNvCxnSpPr>
                  <a:cxnSpLocks/>
                </p:cNvCxnSpPr>
                <p:nvPr/>
              </p:nvCxnSpPr>
              <p:spPr>
                <a:xfrm>
                  <a:off x="10252018" y="1595876"/>
                  <a:ext cx="1" cy="48728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78" name="Oval 177">
                <a:extLst>
                  <a:ext uri="{FF2B5EF4-FFF2-40B4-BE49-F238E27FC236}">
                    <a16:creationId xmlns:a16="http://schemas.microsoft.com/office/drawing/2014/main" id="{CA47C518-57E2-4EAB-866E-8D97DAEF7B4C}"/>
                  </a:ext>
                </a:extLst>
              </p:cNvPr>
              <p:cNvSpPr/>
              <p:nvPr/>
            </p:nvSpPr>
            <p:spPr>
              <a:xfrm>
                <a:off x="6090319" y="3132159"/>
                <a:ext cx="609840" cy="60984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79" name="Picture 178" descr="iGBT.bmp">
                <a:extLst>
                  <a:ext uri="{FF2B5EF4-FFF2-40B4-BE49-F238E27FC236}">
                    <a16:creationId xmlns:a16="http://schemas.microsoft.com/office/drawing/2014/main" id="{B7D8E771-A7D3-4694-887C-C77239EDAACC}"/>
                  </a:ext>
                </a:extLst>
              </p:cNvPr>
              <p:cNvPicPr>
                <a:picLocks noChangeAspect="1"/>
              </p:cNvPicPr>
              <p:nvPr/>
            </p:nvPicPr>
            <p:blipFill>
              <a:blip r:embed="rId7" cstate="print">
                <a:clrChange>
                  <a:clrFrom>
                    <a:srgbClr val="FFFFFF"/>
                  </a:clrFrom>
                  <a:clrTo>
                    <a:srgbClr val="FFFFFF">
                      <a:alpha val="0"/>
                    </a:srgbClr>
                  </a:clrTo>
                </a:clrChange>
                <a:duotone>
                  <a:prstClr val="black"/>
                  <a:schemeClr val="tx2">
                    <a:tint val="45000"/>
                    <a:satMod val="400000"/>
                  </a:schemeClr>
                </a:duotone>
              </a:blip>
              <a:stretch>
                <a:fillRect/>
              </a:stretch>
            </p:blipFill>
            <p:spPr>
              <a:xfrm rot="16200000">
                <a:off x="6167023" y="3239403"/>
                <a:ext cx="450251" cy="562191"/>
              </a:xfrm>
              <a:prstGeom prst="rect">
                <a:avLst/>
              </a:prstGeom>
            </p:spPr>
          </p:pic>
          <p:sp>
            <p:nvSpPr>
              <p:cNvPr id="180" name="TextBox 179">
                <a:extLst>
                  <a:ext uri="{FF2B5EF4-FFF2-40B4-BE49-F238E27FC236}">
                    <a16:creationId xmlns:a16="http://schemas.microsoft.com/office/drawing/2014/main" id="{FA2F5EB5-D697-4177-9B07-E417818E0741}"/>
                  </a:ext>
                </a:extLst>
              </p:cNvPr>
              <p:cNvSpPr txBox="1"/>
              <p:nvPr/>
            </p:nvSpPr>
            <p:spPr>
              <a:xfrm>
                <a:off x="5726830" y="4038607"/>
                <a:ext cx="422480" cy="376171"/>
              </a:xfrm>
              <a:prstGeom prst="rect">
                <a:avLst/>
              </a:prstGeom>
              <a:noFill/>
            </p:spPr>
            <p:txBody>
              <a:bodyPr wrap="none" rtlCol="0">
                <a:spAutoFit/>
              </a:bodyPr>
              <a:lstStyle/>
              <a:p>
                <a:r>
                  <a:rPr lang="en-US" sz="1600" dirty="0"/>
                  <a:t>C</a:t>
                </a:r>
                <a:r>
                  <a:rPr lang="en-US" sz="2000" baseline="-25000" dirty="0"/>
                  <a:t>1</a:t>
                </a:r>
                <a:endParaRPr lang="en-US" sz="1600" baseline="-25000" dirty="0"/>
              </a:p>
            </p:txBody>
          </p:sp>
          <p:pic>
            <p:nvPicPr>
              <p:cNvPr id="181" name="Picture 180" descr="in_out_pin.png">
                <a:extLst>
                  <a:ext uri="{FF2B5EF4-FFF2-40B4-BE49-F238E27FC236}">
                    <a16:creationId xmlns:a16="http://schemas.microsoft.com/office/drawing/2014/main" id="{A764607D-57A4-4B51-A482-B97AFB6C9FBE}"/>
                  </a:ext>
                </a:extLst>
              </p:cNvPr>
              <p:cNvPicPr>
                <a:picLocks noChangeAspect="1"/>
              </p:cNvPicPr>
              <p:nvPr/>
            </p:nvPicPr>
            <p:blipFill>
              <a:blip r:embed="rId5" cstate="print"/>
              <a:stretch>
                <a:fillRect/>
              </a:stretch>
            </p:blipFill>
            <p:spPr>
              <a:xfrm>
                <a:off x="5208765" y="3258942"/>
                <a:ext cx="271554" cy="126177"/>
              </a:xfrm>
              <a:prstGeom prst="rect">
                <a:avLst/>
              </a:prstGeom>
            </p:spPr>
          </p:pic>
          <p:pic>
            <p:nvPicPr>
              <p:cNvPr id="182" name="Picture 181" descr="in_out_pin.png">
                <a:extLst>
                  <a:ext uri="{FF2B5EF4-FFF2-40B4-BE49-F238E27FC236}">
                    <a16:creationId xmlns:a16="http://schemas.microsoft.com/office/drawing/2014/main" id="{20355832-58E6-418F-B307-E16BE1FA9707}"/>
                  </a:ext>
                </a:extLst>
              </p:cNvPr>
              <p:cNvPicPr>
                <a:picLocks noChangeAspect="1"/>
              </p:cNvPicPr>
              <p:nvPr/>
            </p:nvPicPr>
            <p:blipFill>
              <a:blip r:embed="rId5" cstate="print"/>
              <a:stretch>
                <a:fillRect/>
              </a:stretch>
            </p:blipFill>
            <p:spPr>
              <a:xfrm flipH="1">
                <a:off x="8705857" y="3260407"/>
                <a:ext cx="271554" cy="126177"/>
              </a:xfrm>
              <a:prstGeom prst="rect">
                <a:avLst/>
              </a:prstGeom>
            </p:spPr>
          </p:pic>
          <p:sp>
            <p:nvSpPr>
              <p:cNvPr id="183" name="TextBox 182">
                <a:extLst>
                  <a:ext uri="{FF2B5EF4-FFF2-40B4-BE49-F238E27FC236}">
                    <a16:creationId xmlns:a16="http://schemas.microsoft.com/office/drawing/2014/main" id="{3F399E23-3A63-4446-8F91-9AE0EB4A95A3}"/>
                  </a:ext>
                </a:extLst>
              </p:cNvPr>
              <p:cNvSpPr txBox="1"/>
              <p:nvPr/>
            </p:nvSpPr>
            <p:spPr>
              <a:xfrm>
                <a:off x="8186119" y="2696610"/>
                <a:ext cx="429926" cy="461665"/>
              </a:xfrm>
              <a:prstGeom prst="rect">
                <a:avLst/>
              </a:prstGeom>
              <a:noFill/>
            </p:spPr>
            <p:txBody>
              <a:bodyPr wrap="none" rtlCol="0">
                <a:spAutoFit/>
              </a:bodyPr>
              <a:lstStyle/>
              <a:p>
                <a:r>
                  <a:rPr lang="en-US" sz="2000" dirty="0" err="1"/>
                  <a:t>i</a:t>
                </a:r>
                <a:r>
                  <a:rPr lang="en-US" sz="2000" baseline="-25000" dirty="0" err="1"/>
                  <a:t>M</a:t>
                </a:r>
                <a:endParaRPr lang="en-US" sz="2000" dirty="0"/>
              </a:p>
            </p:txBody>
          </p:sp>
          <p:cxnSp>
            <p:nvCxnSpPr>
              <p:cNvPr id="184" name="Straight Arrow Connector 183">
                <a:extLst>
                  <a:ext uri="{FF2B5EF4-FFF2-40B4-BE49-F238E27FC236}">
                    <a16:creationId xmlns:a16="http://schemas.microsoft.com/office/drawing/2014/main" id="{F0022DEE-E8F4-49BF-A106-05D810EBAE6F}"/>
                  </a:ext>
                </a:extLst>
              </p:cNvPr>
              <p:cNvCxnSpPr>
                <a:cxnSpLocks/>
              </p:cNvCxnSpPr>
              <p:nvPr/>
            </p:nvCxnSpPr>
            <p:spPr>
              <a:xfrm flipH="1" flipV="1">
                <a:off x="8177688" y="3202661"/>
                <a:ext cx="494801" cy="4705"/>
              </a:xfrm>
              <a:prstGeom prst="straightConnector1">
                <a:avLst/>
              </a:prstGeom>
              <a:ln w="3810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C30954EF-C031-4097-B25D-ACDD09100872}"/>
                </a:ext>
              </a:extLst>
            </p:cNvPr>
            <p:cNvGrpSpPr/>
            <p:nvPr/>
          </p:nvGrpSpPr>
          <p:grpSpPr>
            <a:xfrm>
              <a:off x="3482597" y="397804"/>
              <a:ext cx="2749471" cy="1347361"/>
              <a:chOff x="3062206" y="769227"/>
              <a:chExt cx="2749471" cy="1347361"/>
            </a:xfrm>
          </p:grpSpPr>
          <p:sp>
            <p:nvSpPr>
              <p:cNvPr id="193" name="Freeform 58">
                <a:extLst>
                  <a:ext uri="{FF2B5EF4-FFF2-40B4-BE49-F238E27FC236}">
                    <a16:creationId xmlns:a16="http://schemas.microsoft.com/office/drawing/2014/main" id="{C775C0BA-277D-4A64-AFB2-7A6368F8B8C0}"/>
                  </a:ext>
                </a:extLst>
              </p:cNvPr>
              <p:cNvSpPr>
                <a:spLocks noChangeAspect="1"/>
              </p:cNvSpPr>
              <p:nvPr/>
            </p:nvSpPr>
            <p:spPr>
              <a:xfrm>
                <a:off x="3166685" y="1136404"/>
                <a:ext cx="2179221" cy="329180"/>
              </a:xfrm>
              <a:custGeom>
                <a:avLst/>
                <a:gdLst>
                  <a:gd name="connsiteX0" fmla="*/ 0 w 3393831"/>
                  <a:gd name="connsiteY0" fmla="*/ 325315 h 694592"/>
                  <a:gd name="connsiteX1" fmla="*/ 738554 w 3393831"/>
                  <a:gd name="connsiteY1" fmla="*/ 334107 h 694592"/>
                  <a:gd name="connsiteX2" fmla="*/ 949569 w 3393831"/>
                  <a:gd name="connsiteY2" fmla="*/ 114300 h 694592"/>
                  <a:gd name="connsiteX3" fmla="*/ 1274885 w 3393831"/>
                  <a:gd name="connsiteY3" fmla="*/ 624253 h 694592"/>
                  <a:gd name="connsiteX4" fmla="*/ 1573823 w 3393831"/>
                  <a:gd name="connsiteY4" fmla="*/ 61546 h 694592"/>
                  <a:gd name="connsiteX5" fmla="*/ 1872762 w 3393831"/>
                  <a:gd name="connsiteY5" fmla="*/ 659423 h 694592"/>
                  <a:gd name="connsiteX6" fmla="*/ 2224454 w 3393831"/>
                  <a:gd name="connsiteY6" fmla="*/ 0 h 694592"/>
                  <a:gd name="connsiteX7" fmla="*/ 2514600 w 3393831"/>
                  <a:gd name="connsiteY7" fmla="*/ 694592 h 694592"/>
                  <a:gd name="connsiteX8" fmla="*/ 2743200 w 3393831"/>
                  <a:gd name="connsiteY8" fmla="*/ 334107 h 694592"/>
                  <a:gd name="connsiteX9" fmla="*/ 3393831 w 3393831"/>
                  <a:gd name="connsiteY9" fmla="*/ 334107 h 694592"/>
                  <a:gd name="connsiteX0" fmla="*/ 0 w 3341072"/>
                  <a:gd name="connsiteY0" fmla="*/ 276052 h 694592"/>
                  <a:gd name="connsiteX1" fmla="*/ 685795 w 3341072"/>
                  <a:gd name="connsiteY1" fmla="*/ 334107 h 694592"/>
                  <a:gd name="connsiteX2" fmla="*/ 896810 w 3341072"/>
                  <a:gd name="connsiteY2" fmla="*/ 114300 h 694592"/>
                  <a:gd name="connsiteX3" fmla="*/ 1222126 w 3341072"/>
                  <a:gd name="connsiteY3" fmla="*/ 624253 h 694592"/>
                  <a:gd name="connsiteX4" fmla="*/ 1521064 w 3341072"/>
                  <a:gd name="connsiteY4" fmla="*/ 61546 h 694592"/>
                  <a:gd name="connsiteX5" fmla="*/ 1820003 w 3341072"/>
                  <a:gd name="connsiteY5" fmla="*/ 659423 h 694592"/>
                  <a:gd name="connsiteX6" fmla="*/ 2171695 w 3341072"/>
                  <a:gd name="connsiteY6" fmla="*/ 0 h 694592"/>
                  <a:gd name="connsiteX7" fmla="*/ 2461841 w 3341072"/>
                  <a:gd name="connsiteY7" fmla="*/ 694592 h 694592"/>
                  <a:gd name="connsiteX8" fmla="*/ 2690441 w 3341072"/>
                  <a:gd name="connsiteY8" fmla="*/ 334107 h 694592"/>
                  <a:gd name="connsiteX9" fmla="*/ 3341072 w 3341072"/>
                  <a:gd name="connsiteY9" fmla="*/ 334107 h 694592"/>
                  <a:gd name="connsiteX0" fmla="*/ 0 w 3341072"/>
                  <a:gd name="connsiteY0" fmla="*/ 276052 h 694592"/>
                  <a:gd name="connsiteX1" fmla="*/ 731511 w 3341072"/>
                  <a:gd name="connsiteY1" fmla="*/ 458930 h 694592"/>
                  <a:gd name="connsiteX2" fmla="*/ 896810 w 3341072"/>
                  <a:gd name="connsiteY2" fmla="*/ 114300 h 694592"/>
                  <a:gd name="connsiteX3" fmla="*/ 1222126 w 3341072"/>
                  <a:gd name="connsiteY3" fmla="*/ 624253 h 694592"/>
                  <a:gd name="connsiteX4" fmla="*/ 1521064 w 3341072"/>
                  <a:gd name="connsiteY4" fmla="*/ 61546 h 694592"/>
                  <a:gd name="connsiteX5" fmla="*/ 1820003 w 3341072"/>
                  <a:gd name="connsiteY5" fmla="*/ 659423 h 694592"/>
                  <a:gd name="connsiteX6" fmla="*/ 2171695 w 3341072"/>
                  <a:gd name="connsiteY6" fmla="*/ 0 h 694592"/>
                  <a:gd name="connsiteX7" fmla="*/ 2461841 w 3341072"/>
                  <a:gd name="connsiteY7" fmla="*/ 694592 h 694592"/>
                  <a:gd name="connsiteX8" fmla="*/ 2690441 w 3341072"/>
                  <a:gd name="connsiteY8" fmla="*/ 334107 h 694592"/>
                  <a:gd name="connsiteX9" fmla="*/ 3341072 w 3341072"/>
                  <a:gd name="connsiteY9" fmla="*/ 334107 h 694592"/>
                  <a:gd name="connsiteX0" fmla="*/ 0 w 3432512"/>
                  <a:gd name="connsiteY0" fmla="*/ 458930 h 694592"/>
                  <a:gd name="connsiteX1" fmla="*/ 822951 w 3432512"/>
                  <a:gd name="connsiteY1" fmla="*/ 458930 h 694592"/>
                  <a:gd name="connsiteX2" fmla="*/ 988250 w 3432512"/>
                  <a:gd name="connsiteY2" fmla="*/ 114300 h 694592"/>
                  <a:gd name="connsiteX3" fmla="*/ 1313566 w 3432512"/>
                  <a:gd name="connsiteY3" fmla="*/ 624253 h 694592"/>
                  <a:gd name="connsiteX4" fmla="*/ 1612504 w 3432512"/>
                  <a:gd name="connsiteY4" fmla="*/ 61546 h 694592"/>
                  <a:gd name="connsiteX5" fmla="*/ 1911443 w 3432512"/>
                  <a:gd name="connsiteY5" fmla="*/ 659423 h 694592"/>
                  <a:gd name="connsiteX6" fmla="*/ 2263135 w 3432512"/>
                  <a:gd name="connsiteY6" fmla="*/ 0 h 694592"/>
                  <a:gd name="connsiteX7" fmla="*/ 2553281 w 3432512"/>
                  <a:gd name="connsiteY7" fmla="*/ 694592 h 694592"/>
                  <a:gd name="connsiteX8" fmla="*/ 2781881 w 3432512"/>
                  <a:gd name="connsiteY8" fmla="*/ 334107 h 694592"/>
                  <a:gd name="connsiteX9" fmla="*/ 3432512 w 3432512"/>
                  <a:gd name="connsiteY9" fmla="*/ 334107 h 694592"/>
                  <a:gd name="connsiteX0" fmla="*/ 0 w 3432512"/>
                  <a:gd name="connsiteY0" fmla="*/ 458930 h 694592"/>
                  <a:gd name="connsiteX1" fmla="*/ 822951 w 3432512"/>
                  <a:gd name="connsiteY1" fmla="*/ 458930 h 694592"/>
                  <a:gd name="connsiteX2" fmla="*/ 988250 w 3432512"/>
                  <a:gd name="connsiteY2" fmla="*/ 114300 h 694592"/>
                  <a:gd name="connsiteX3" fmla="*/ 1313566 w 3432512"/>
                  <a:gd name="connsiteY3" fmla="*/ 624253 h 694592"/>
                  <a:gd name="connsiteX4" fmla="*/ 1612504 w 3432512"/>
                  <a:gd name="connsiteY4" fmla="*/ 61546 h 694592"/>
                  <a:gd name="connsiteX5" fmla="*/ 1911443 w 3432512"/>
                  <a:gd name="connsiteY5" fmla="*/ 659423 h 694592"/>
                  <a:gd name="connsiteX6" fmla="*/ 2263135 w 3432512"/>
                  <a:gd name="connsiteY6" fmla="*/ 0 h 694592"/>
                  <a:gd name="connsiteX7" fmla="*/ 2553281 w 3432512"/>
                  <a:gd name="connsiteY7" fmla="*/ 694592 h 694592"/>
                  <a:gd name="connsiteX8" fmla="*/ 2834609 w 3432512"/>
                  <a:gd name="connsiteY8" fmla="*/ 458930 h 694592"/>
                  <a:gd name="connsiteX9" fmla="*/ 3432512 w 3432512"/>
                  <a:gd name="connsiteY9" fmla="*/ 334107 h 694592"/>
                  <a:gd name="connsiteX0" fmla="*/ 0 w 3383243"/>
                  <a:gd name="connsiteY0" fmla="*/ 458930 h 694592"/>
                  <a:gd name="connsiteX1" fmla="*/ 822951 w 3383243"/>
                  <a:gd name="connsiteY1" fmla="*/ 458930 h 694592"/>
                  <a:gd name="connsiteX2" fmla="*/ 988250 w 3383243"/>
                  <a:gd name="connsiteY2" fmla="*/ 114300 h 694592"/>
                  <a:gd name="connsiteX3" fmla="*/ 1313566 w 3383243"/>
                  <a:gd name="connsiteY3" fmla="*/ 624253 h 694592"/>
                  <a:gd name="connsiteX4" fmla="*/ 1612504 w 3383243"/>
                  <a:gd name="connsiteY4" fmla="*/ 61546 h 694592"/>
                  <a:gd name="connsiteX5" fmla="*/ 1911443 w 3383243"/>
                  <a:gd name="connsiteY5" fmla="*/ 659423 h 694592"/>
                  <a:gd name="connsiteX6" fmla="*/ 2263135 w 3383243"/>
                  <a:gd name="connsiteY6" fmla="*/ 0 h 694592"/>
                  <a:gd name="connsiteX7" fmla="*/ 2553281 w 3383243"/>
                  <a:gd name="connsiteY7" fmla="*/ 694592 h 694592"/>
                  <a:gd name="connsiteX8" fmla="*/ 2834609 w 3383243"/>
                  <a:gd name="connsiteY8" fmla="*/ 458930 h 694592"/>
                  <a:gd name="connsiteX9" fmla="*/ 3383243 w 3383243"/>
                  <a:gd name="connsiteY9" fmla="*/ 458930 h 694592"/>
                  <a:gd name="connsiteX0" fmla="*/ 0 w 3383243"/>
                  <a:gd name="connsiteY0" fmla="*/ 458930 h 824686"/>
                  <a:gd name="connsiteX1" fmla="*/ 822951 w 3383243"/>
                  <a:gd name="connsiteY1" fmla="*/ 458930 h 824686"/>
                  <a:gd name="connsiteX2" fmla="*/ 988250 w 3383243"/>
                  <a:gd name="connsiteY2" fmla="*/ 114300 h 824686"/>
                  <a:gd name="connsiteX3" fmla="*/ 1313566 w 3383243"/>
                  <a:gd name="connsiteY3" fmla="*/ 624253 h 824686"/>
                  <a:gd name="connsiteX4" fmla="*/ 1612504 w 3383243"/>
                  <a:gd name="connsiteY4" fmla="*/ 61546 h 824686"/>
                  <a:gd name="connsiteX5" fmla="*/ 1911443 w 3383243"/>
                  <a:gd name="connsiteY5" fmla="*/ 659423 h 824686"/>
                  <a:gd name="connsiteX6" fmla="*/ 2263135 w 3383243"/>
                  <a:gd name="connsiteY6" fmla="*/ 0 h 824686"/>
                  <a:gd name="connsiteX7" fmla="*/ 2560293 w 3383243"/>
                  <a:gd name="connsiteY7" fmla="*/ 824686 h 824686"/>
                  <a:gd name="connsiteX8" fmla="*/ 2834609 w 3383243"/>
                  <a:gd name="connsiteY8" fmla="*/ 458930 h 824686"/>
                  <a:gd name="connsiteX9" fmla="*/ 3383243 w 3383243"/>
                  <a:gd name="connsiteY9" fmla="*/ 458930 h 824686"/>
                  <a:gd name="connsiteX0" fmla="*/ 0 w 3383243"/>
                  <a:gd name="connsiteY0" fmla="*/ 458930 h 824686"/>
                  <a:gd name="connsiteX1" fmla="*/ 822951 w 3383243"/>
                  <a:gd name="connsiteY1" fmla="*/ 458930 h 824686"/>
                  <a:gd name="connsiteX2" fmla="*/ 988250 w 3383243"/>
                  <a:gd name="connsiteY2" fmla="*/ 114300 h 824686"/>
                  <a:gd name="connsiteX3" fmla="*/ 1313566 w 3383243"/>
                  <a:gd name="connsiteY3" fmla="*/ 624253 h 824686"/>
                  <a:gd name="connsiteX4" fmla="*/ 1612504 w 3383243"/>
                  <a:gd name="connsiteY4" fmla="*/ 61546 h 824686"/>
                  <a:gd name="connsiteX5" fmla="*/ 1920220 w 3383243"/>
                  <a:gd name="connsiteY5" fmla="*/ 824686 h 824686"/>
                  <a:gd name="connsiteX6" fmla="*/ 2263135 w 3383243"/>
                  <a:gd name="connsiteY6" fmla="*/ 0 h 824686"/>
                  <a:gd name="connsiteX7" fmla="*/ 2560293 w 3383243"/>
                  <a:gd name="connsiteY7" fmla="*/ 824686 h 824686"/>
                  <a:gd name="connsiteX8" fmla="*/ 2834609 w 3383243"/>
                  <a:gd name="connsiteY8" fmla="*/ 458930 h 824686"/>
                  <a:gd name="connsiteX9" fmla="*/ 3383243 w 3383243"/>
                  <a:gd name="connsiteY9" fmla="*/ 458930 h 824686"/>
                  <a:gd name="connsiteX0" fmla="*/ 0 w 3383243"/>
                  <a:gd name="connsiteY0" fmla="*/ 458930 h 824686"/>
                  <a:gd name="connsiteX1" fmla="*/ 822951 w 3383243"/>
                  <a:gd name="connsiteY1" fmla="*/ 458930 h 824686"/>
                  <a:gd name="connsiteX2" fmla="*/ 988250 w 3383243"/>
                  <a:gd name="connsiteY2" fmla="*/ 114300 h 824686"/>
                  <a:gd name="connsiteX3" fmla="*/ 1280147 w 3383243"/>
                  <a:gd name="connsiteY3" fmla="*/ 824686 h 824686"/>
                  <a:gd name="connsiteX4" fmla="*/ 1612504 w 3383243"/>
                  <a:gd name="connsiteY4" fmla="*/ 61546 h 824686"/>
                  <a:gd name="connsiteX5" fmla="*/ 1920220 w 3383243"/>
                  <a:gd name="connsiteY5" fmla="*/ 824686 h 824686"/>
                  <a:gd name="connsiteX6" fmla="*/ 2263135 w 3383243"/>
                  <a:gd name="connsiteY6" fmla="*/ 0 h 824686"/>
                  <a:gd name="connsiteX7" fmla="*/ 2560293 w 3383243"/>
                  <a:gd name="connsiteY7" fmla="*/ 824686 h 824686"/>
                  <a:gd name="connsiteX8" fmla="*/ 2834609 w 3383243"/>
                  <a:gd name="connsiteY8" fmla="*/ 458930 h 824686"/>
                  <a:gd name="connsiteX9" fmla="*/ 3383243 w 3383243"/>
                  <a:gd name="connsiteY9" fmla="*/ 458930 h 824686"/>
                  <a:gd name="connsiteX0" fmla="*/ 0 w 3383243"/>
                  <a:gd name="connsiteY0" fmla="*/ 397384 h 763140"/>
                  <a:gd name="connsiteX1" fmla="*/ 822951 w 3383243"/>
                  <a:gd name="connsiteY1" fmla="*/ 397384 h 763140"/>
                  <a:gd name="connsiteX2" fmla="*/ 988250 w 3383243"/>
                  <a:gd name="connsiteY2" fmla="*/ 52754 h 763140"/>
                  <a:gd name="connsiteX3" fmla="*/ 1280147 w 3383243"/>
                  <a:gd name="connsiteY3" fmla="*/ 763140 h 763140"/>
                  <a:gd name="connsiteX4" fmla="*/ 1612504 w 3383243"/>
                  <a:gd name="connsiteY4" fmla="*/ 0 h 763140"/>
                  <a:gd name="connsiteX5" fmla="*/ 1920220 w 3383243"/>
                  <a:gd name="connsiteY5" fmla="*/ 763140 h 763140"/>
                  <a:gd name="connsiteX6" fmla="*/ 2285976 w 3383243"/>
                  <a:gd name="connsiteY6" fmla="*/ 31628 h 763140"/>
                  <a:gd name="connsiteX7" fmla="*/ 2560293 w 3383243"/>
                  <a:gd name="connsiteY7" fmla="*/ 763140 h 763140"/>
                  <a:gd name="connsiteX8" fmla="*/ 2834609 w 3383243"/>
                  <a:gd name="connsiteY8" fmla="*/ 397384 h 763140"/>
                  <a:gd name="connsiteX9" fmla="*/ 3383243 w 3383243"/>
                  <a:gd name="connsiteY9" fmla="*/ 397384 h 763140"/>
                  <a:gd name="connsiteX0" fmla="*/ 0 w 3383243"/>
                  <a:gd name="connsiteY0" fmla="*/ 397384 h 763140"/>
                  <a:gd name="connsiteX1" fmla="*/ 822951 w 3383243"/>
                  <a:gd name="connsiteY1" fmla="*/ 397384 h 763140"/>
                  <a:gd name="connsiteX2" fmla="*/ 988250 w 3383243"/>
                  <a:gd name="connsiteY2" fmla="*/ 52754 h 763140"/>
                  <a:gd name="connsiteX3" fmla="*/ 1280147 w 3383243"/>
                  <a:gd name="connsiteY3" fmla="*/ 763140 h 763140"/>
                  <a:gd name="connsiteX4" fmla="*/ 1612504 w 3383243"/>
                  <a:gd name="connsiteY4" fmla="*/ 0 h 763140"/>
                  <a:gd name="connsiteX5" fmla="*/ 1920220 w 3383243"/>
                  <a:gd name="connsiteY5" fmla="*/ 763140 h 763140"/>
                  <a:gd name="connsiteX6" fmla="*/ 2194537 w 3383243"/>
                  <a:gd name="connsiteY6" fmla="*/ 31628 h 763140"/>
                  <a:gd name="connsiteX7" fmla="*/ 2560293 w 3383243"/>
                  <a:gd name="connsiteY7" fmla="*/ 763140 h 763140"/>
                  <a:gd name="connsiteX8" fmla="*/ 2834609 w 3383243"/>
                  <a:gd name="connsiteY8" fmla="*/ 397384 h 763140"/>
                  <a:gd name="connsiteX9" fmla="*/ 3383243 w 3383243"/>
                  <a:gd name="connsiteY9" fmla="*/ 397384 h 763140"/>
                  <a:gd name="connsiteX0" fmla="*/ 0 w 3383243"/>
                  <a:gd name="connsiteY0" fmla="*/ 365756 h 731512"/>
                  <a:gd name="connsiteX1" fmla="*/ 822951 w 3383243"/>
                  <a:gd name="connsiteY1" fmla="*/ 365756 h 731512"/>
                  <a:gd name="connsiteX2" fmla="*/ 988250 w 3383243"/>
                  <a:gd name="connsiteY2" fmla="*/ 21126 h 731512"/>
                  <a:gd name="connsiteX3" fmla="*/ 1280147 w 3383243"/>
                  <a:gd name="connsiteY3" fmla="*/ 731512 h 731512"/>
                  <a:gd name="connsiteX4" fmla="*/ 1554464 w 3383243"/>
                  <a:gd name="connsiteY4" fmla="*/ 91439 h 731512"/>
                  <a:gd name="connsiteX5" fmla="*/ 1920220 w 3383243"/>
                  <a:gd name="connsiteY5" fmla="*/ 731512 h 731512"/>
                  <a:gd name="connsiteX6" fmla="*/ 2194537 w 3383243"/>
                  <a:gd name="connsiteY6" fmla="*/ 0 h 731512"/>
                  <a:gd name="connsiteX7" fmla="*/ 2560293 w 3383243"/>
                  <a:gd name="connsiteY7" fmla="*/ 731512 h 731512"/>
                  <a:gd name="connsiteX8" fmla="*/ 2834609 w 3383243"/>
                  <a:gd name="connsiteY8" fmla="*/ 365756 h 731512"/>
                  <a:gd name="connsiteX9" fmla="*/ 3383243 w 3383243"/>
                  <a:gd name="connsiteY9" fmla="*/ 365756 h 731512"/>
                  <a:gd name="connsiteX0" fmla="*/ 0 w 3383243"/>
                  <a:gd name="connsiteY0" fmla="*/ 365756 h 731512"/>
                  <a:gd name="connsiteX1" fmla="*/ 822951 w 3383243"/>
                  <a:gd name="connsiteY1" fmla="*/ 365756 h 731512"/>
                  <a:gd name="connsiteX2" fmla="*/ 1005830 w 3383243"/>
                  <a:gd name="connsiteY2" fmla="*/ 91439 h 731512"/>
                  <a:gd name="connsiteX3" fmla="*/ 1280147 w 3383243"/>
                  <a:gd name="connsiteY3" fmla="*/ 731512 h 731512"/>
                  <a:gd name="connsiteX4" fmla="*/ 1554464 w 3383243"/>
                  <a:gd name="connsiteY4" fmla="*/ 91439 h 731512"/>
                  <a:gd name="connsiteX5" fmla="*/ 1920220 w 3383243"/>
                  <a:gd name="connsiteY5" fmla="*/ 731512 h 731512"/>
                  <a:gd name="connsiteX6" fmla="*/ 2194537 w 3383243"/>
                  <a:gd name="connsiteY6" fmla="*/ 0 h 731512"/>
                  <a:gd name="connsiteX7" fmla="*/ 2560293 w 3383243"/>
                  <a:gd name="connsiteY7" fmla="*/ 731512 h 731512"/>
                  <a:gd name="connsiteX8" fmla="*/ 2834609 w 3383243"/>
                  <a:gd name="connsiteY8" fmla="*/ 365756 h 731512"/>
                  <a:gd name="connsiteX9" fmla="*/ 3383243 w 3383243"/>
                  <a:gd name="connsiteY9" fmla="*/ 365756 h 731512"/>
                  <a:gd name="connsiteX0" fmla="*/ 0 w 3383243"/>
                  <a:gd name="connsiteY0" fmla="*/ 274317 h 640073"/>
                  <a:gd name="connsiteX1" fmla="*/ 822951 w 3383243"/>
                  <a:gd name="connsiteY1" fmla="*/ 274317 h 640073"/>
                  <a:gd name="connsiteX2" fmla="*/ 1005830 w 3383243"/>
                  <a:gd name="connsiteY2" fmla="*/ 0 h 640073"/>
                  <a:gd name="connsiteX3" fmla="*/ 1280147 w 3383243"/>
                  <a:gd name="connsiteY3" fmla="*/ 640073 h 640073"/>
                  <a:gd name="connsiteX4" fmla="*/ 1554464 w 3383243"/>
                  <a:gd name="connsiteY4" fmla="*/ 0 h 640073"/>
                  <a:gd name="connsiteX5" fmla="*/ 1920220 w 3383243"/>
                  <a:gd name="connsiteY5" fmla="*/ 640073 h 640073"/>
                  <a:gd name="connsiteX6" fmla="*/ 2194537 w 3383243"/>
                  <a:gd name="connsiteY6" fmla="*/ 0 h 640073"/>
                  <a:gd name="connsiteX7" fmla="*/ 2560293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822951 w 3383243"/>
                  <a:gd name="connsiteY1" fmla="*/ 274317 h 640073"/>
                  <a:gd name="connsiteX2" fmla="*/ 1005830 w 3383243"/>
                  <a:gd name="connsiteY2" fmla="*/ 0 h 640073"/>
                  <a:gd name="connsiteX3" fmla="*/ 1280147 w 3383243"/>
                  <a:gd name="connsiteY3" fmla="*/ 640073 h 640073"/>
                  <a:gd name="connsiteX4" fmla="*/ 1645903 w 3383243"/>
                  <a:gd name="connsiteY4" fmla="*/ 91439 h 640073"/>
                  <a:gd name="connsiteX5" fmla="*/ 1920220 w 3383243"/>
                  <a:gd name="connsiteY5" fmla="*/ 640073 h 640073"/>
                  <a:gd name="connsiteX6" fmla="*/ 2194537 w 3383243"/>
                  <a:gd name="connsiteY6" fmla="*/ 0 h 640073"/>
                  <a:gd name="connsiteX7" fmla="*/ 2560293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822951 w 3383243"/>
                  <a:gd name="connsiteY1" fmla="*/ 274317 h 640073"/>
                  <a:gd name="connsiteX2" fmla="*/ 1005830 w 3383243"/>
                  <a:gd name="connsiteY2" fmla="*/ 0 h 640073"/>
                  <a:gd name="connsiteX3" fmla="*/ 1280147 w 3383243"/>
                  <a:gd name="connsiteY3" fmla="*/ 640073 h 640073"/>
                  <a:gd name="connsiteX4" fmla="*/ 1645903 w 3383243"/>
                  <a:gd name="connsiteY4" fmla="*/ 0 h 640073"/>
                  <a:gd name="connsiteX5" fmla="*/ 1920220 w 3383243"/>
                  <a:gd name="connsiteY5" fmla="*/ 640073 h 640073"/>
                  <a:gd name="connsiteX6" fmla="*/ 2194537 w 3383243"/>
                  <a:gd name="connsiteY6" fmla="*/ 0 h 640073"/>
                  <a:gd name="connsiteX7" fmla="*/ 2560293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822951 w 3383243"/>
                  <a:gd name="connsiteY1" fmla="*/ 274317 h 640073"/>
                  <a:gd name="connsiteX2" fmla="*/ 1005830 w 3383243"/>
                  <a:gd name="connsiteY2" fmla="*/ 0 h 640073"/>
                  <a:gd name="connsiteX3" fmla="*/ 1280147 w 3383243"/>
                  <a:gd name="connsiteY3" fmla="*/ 640073 h 640073"/>
                  <a:gd name="connsiteX4" fmla="*/ 1645903 w 3383243"/>
                  <a:gd name="connsiteY4" fmla="*/ 0 h 640073"/>
                  <a:gd name="connsiteX5" fmla="*/ 1920220 w 3383243"/>
                  <a:gd name="connsiteY5" fmla="*/ 640073 h 640073"/>
                  <a:gd name="connsiteX6" fmla="*/ 2285976 w 3383243"/>
                  <a:gd name="connsiteY6" fmla="*/ 0 h 640073"/>
                  <a:gd name="connsiteX7" fmla="*/ 2560293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731513 w 3383243"/>
                  <a:gd name="connsiteY1" fmla="*/ 274317 h 640073"/>
                  <a:gd name="connsiteX2" fmla="*/ 1005830 w 3383243"/>
                  <a:gd name="connsiteY2" fmla="*/ 0 h 640073"/>
                  <a:gd name="connsiteX3" fmla="*/ 1280147 w 3383243"/>
                  <a:gd name="connsiteY3" fmla="*/ 640073 h 640073"/>
                  <a:gd name="connsiteX4" fmla="*/ 1645903 w 3383243"/>
                  <a:gd name="connsiteY4" fmla="*/ 0 h 640073"/>
                  <a:gd name="connsiteX5" fmla="*/ 1920220 w 3383243"/>
                  <a:gd name="connsiteY5" fmla="*/ 640073 h 640073"/>
                  <a:gd name="connsiteX6" fmla="*/ 2285976 w 3383243"/>
                  <a:gd name="connsiteY6" fmla="*/ 0 h 640073"/>
                  <a:gd name="connsiteX7" fmla="*/ 2560293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731513 w 3383243"/>
                  <a:gd name="connsiteY1" fmla="*/ 274317 h 640073"/>
                  <a:gd name="connsiteX2" fmla="*/ 1005830 w 3383243"/>
                  <a:gd name="connsiteY2" fmla="*/ 0 h 640073"/>
                  <a:gd name="connsiteX3" fmla="*/ 1280147 w 3383243"/>
                  <a:gd name="connsiteY3" fmla="*/ 640073 h 640073"/>
                  <a:gd name="connsiteX4" fmla="*/ 1645903 w 3383243"/>
                  <a:gd name="connsiteY4" fmla="*/ 0 h 640073"/>
                  <a:gd name="connsiteX5" fmla="*/ 1920220 w 3383243"/>
                  <a:gd name="connsiteY5" fmla="*/ 640073 h 640073"/>
                  <a:gd name="connsiteX6" fmla="*/ 2285976 w 3383243"/>
                  <a:gd name="connsiteY6" fmla="*/ 0 h 640073"/>
                  <a:gd name="connsiteX7" fmla="*/ 2651731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731513 w 3383243"/>
                  <a:gd name="connsiteY1" fmla="*/ 274317 h 640073"/>
                  <a:gd name="connsiteX2" fmla="*/ 1005830 w 3383243"/>
                  <a:gd name="connsiteY2" fmla="*/ 0 h 640073"/>
                  <a:gd name="connsiteX3" fmla="*/ 1280147 w 3383243"/>
                  <a:gd name="connsiteY3" fmla="*/ 640073 h 640073"/>
                  <a:gd name="connsiteX4" fmla="*/ 1645903 w 3383243"/>
                  <a:gd name="connsiteY4" fmla="*/ 0 h 640073"/>
                  <a:gd name="connsiteX5" fmla="*/ 2011658 w 3383243"/>
                  <a:gd name="connsiteY5" fmla="*/ 640073 h 640073"/>
                  <a:gd name="connsiteX6" fmla="*/ 2285976 w 3383243"/>
                  <a:gd name="connsiteY6" fmla="*/ 0 h 640073"/>
                  <a:gd name="connsiteX7" fmla="*/ 2651731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731513 w 3383243"/>
                  <a:gd name="connsiteY1" fmla="*/ 274317 h 640073"/>
                  <a:gd name="connsiteX2" fmla="*/ 1005830 w 3383243"/>
                  <a:gd name="connsiteY2" fmla="*/ 0 h 640073"/>
                  <a:gd name="connsiteX3" fmla="*/ 1280147 w 3383243"/>
                  <a:gd name="connsiteY3" fmla="*/ 640073 h 640073"/>
                  <a:gd name="connsiteX4" fmla="*/ 1645903 w 3383243"/>
                  <a:gd name="connsiteY4" fmla="*/ 0 h 640073"/>
                  <a:gd name="connsiteX5" fmla="*/ 2011658 w 3383243"/>
                  <a:gd name="connsiteY5" fmla="*/ 640073 h 640073"/>
                  <a:gd name="connsiteX6" fmla="*/ 2285976 w 3383243"/>
                  <a:gd name="connsiteY6" fmla="*/ 0 h 640073"/>
                  <a:gd name="connsiteX7" fmla="*/ 2560292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731513 w 3383243"/>
                  <a:gd name="connsiteY1" fmla="*/ 274317 h 640073"/>
                  <a:gd name="connsiteX2" fmla="*/ 1005830 w 3383243"/>
                  <a:gd name="connsiteY2" fmla="*/ 0 h 640073"/>
                  <a:gd name="connsiteX3" fmla="*/ 1371585 w 3383243"/>
                  <a:gd name="connsiteY3" fmla="*/ 640073 h 640073"/>
                  <a:gd name="connsiteX4" fmla="*/ 1645903 w 3383243"/>
                  <a:gd name="connsiteY4" fmla="*/ 0 h 640073"/>
                  <a:gd name="connsiteX5" fmla="*/ 2011658 w 3383243"/>
                  <a:gd name="connsiteY5" fmla="*/ 640073 h 640073"/>
                  <a:gd name="connsiteX6" fmla="*/ 2285976 w 3383243"/>
                  <a:gd name="connsiteY6" fmla="*/ 0 h 640073"/>
                  <a:gd name="connsiteX7" fmla="*/ 2560292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731513 w 3383243"/>
                  <a:gd name="connsiteY1" fmla="*/ 274317 h 640073"/>
                  <a:gd name="connsiteX2" fmla="*/ 1005830 w 3383243"/>
                  <a:gd name="connsiteY2" fmla="*/ 0 h 640073"/>
                  <a:gd name="connsiteX3" fmla="*/ 1371585 w 3383243"/>
                  <a:gd name="connsiteY3" fmla="*/ 640073 h 640073"/>
                  <a:gd name="connsiteX4" fmla="*/ 1737341 w 3383243"/>
                  <a:gd name="connsiteY4" fmla="*/ 0 h 640073"/>
                  <a:gd name="connsiteX5" fmla="*/ 2011658 w 3383243"/>
                  <a:gd name="connsiteY5" fmla="*/ 640073 h 640073"/>
                  <a:gd name="connsiteX6" fmla="*/ 2285976 w 3383243"/>
                  <a:gd name="connsiteY6" fmla="*/ 0 h 640073"/>
                  <a:gd name="connsiteX7" fmla="*/ 2560292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731513 w 3383243"/>
                  <a:gd name="connsiteY1" fmla="*/ 274317 h 640073"/>
                  <a:gd name="connsiteX2" fmla="*/ 1005830 w 3383243"/>
                  <a:gd name="connsiteY2" fmla="*/ 0 h 640073"/>
                  <a:gd name="connsiteX3" fmla="*/ 1371585 w 3383243"/>
                  <a:gd name="connsiteY3" fmla="*/ 640073 h 640073"/>
                  <a:gd name="connsiteX4" fmla="*/ 1737341 w 3383243"/>
                  <a:gd name="connsiteY4" fmla="*/ 0 h 640073"/>
                  <a:gd name="connsiteX5" fmla="*/ 2103097 w 3383243"/>
                  <a:gd name="connsiteY5" fmla="*/ 640073 h 640073"/>
                  <a:gd name="connsiteX6" fmla="*/ 2285976 w 3383243"/>
                  <a:gd name="connsiteY6" fmla="*/ 0 h 640073"/>
                  <a:gd name="connsiteX7" fmla="*/ 2560292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731513 w 3383243"/>
                  <a:gd name="connsiteY1" fmla="*/ 274317 h 640073"/>
                  <a:gd name="connsiteX2" fmla="*/ 1005830 w 3383243"/>
                  <a:gd name="connsiteY2" fmla="*/ 0 h 640073"/>
                  <a:gd name="connsiteX3" fmla="*/ 1371585 w 3383243"/>
                  <a:gd name="connsiteY3" fmla="*/ 640073 h 640073"/>
                  <a:gd name="connsiteX4" fmla="*/ 1737341 w 3383243"/>
                  <a:gd name="connsiteY4" fmla="*/ 0 h 640073"/>
                  <a:gd name="connsiteX5" fmla="*/ 2103097 w 3383243"/>
                  <a:gd name="connsiteY5" fmla="*/ 640073 h 640073"/>
                  <a:gd name="connsiteX6" fmla="*/ 2285976 w 3383243"/>
                  <a:gd name="connsiteY6" fmla="*/ 0 h 640073"/>
                  <a:gd name="connsiteX7" fmla="*/ 2651731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731513 w 3383243"/>
                  <a:gd name="connsiteY1" fmla="*/ 274317 h 640073"/>
                  <a:gd name="connsiteX2" fmla="*/ 1005830 w 3383243"/>
                  <a:gd name="connsiteY2" fmla="*/ 0 h 640073"/>
                  <a:gd name="connsiteX3" fmla="*/ 1371585 w 3383243"/>
                  <a:gd name="connsiteY3" fmla="*/ 640073 h 640073"/>
                  <a:gd name="connsiteX4" fmla="*/ 1737341 w 3383243"/>
                  <a:gd name="connsiteY4" fmla="*/ 0 h 640073"/>
                  <a:gd name="connsiteX5" fmla="*/ 2103097 w 3383243"/>
                  <a:gd name="connsiteY5" fmla="*/ 640073 h 640073"/>
                  <a:gd name="connsiteX6" fmla="*/ 2468853 w 3383243"/>
                  <a:gd name="connsiteY6" fmla="*/ 0 h 640073"/>
                  <a:gd name="connsiteX7" fmla="*/ 2651731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731513 w 3383243"/>
                  <a:gd name="connsiteY1" fmla="*/ 274317 h 640073"/>
                  <a:gd name="connsiteX2" fmla="*/ 1005830 w 3383243"/>
                  <a:gd name="connsiteY2" fmla="*/ 0 h 640073"/>
                  <a:gd name="connsiteX3" fmla="*/ 1371585 w 3383243"/>
                  <a:gd name="connsiteY3" fmla="*/ 640073 h 640073"/>
                  <a:gd name="connsiteX4" fmla="*/ 1737341 w 3383243"/>
                  <a:gd name="connsiteY4" fmla="*/ 0 h 640073"/>
                  <a:gd name="connsiteX5" fmla="*/ 2103097 w 3383243"/>
                  <a:gd name="connsiteY5" fmla="*/ 640073 h 640073"/>
                  <a:gd name="connsiteX6" fmla="*/ 2468853 w 3383243"/>
                  <a:gd name="connsiteY6" fmla="*/ 0 h 640073"/>
                  <a:gd name="connsiteX7" fmla="*/ 2834609 w 3383243"/>
                  <a:gd name="connsiteY7" fmla="*/ 640073 h 640073"/>
                  <a:gd name="connsiteX8" fmla="*/ 2834609 w 3383243"/>
                  <a:gd name="connsiteY8" fmla="*/ 274317 h 640073"/>
                  <a:gd name="connsiteX9" fmla="*/ 3383243 w 3383243"/>
                  <a:gd name="connsiteY9" fmla="*/ 274317 h 640073"/>
                  <a:gd name="connsiteX0" fmla="*/ 0 w 3383243"/>
                  <a:gd name="connsiteY0" fmla="*/ 274317 h 640073"/>
                  <a:gd name="connsiteX1" fmla="*/ 731513 w 3383243"/>
                  <a:gd name="connsiteY1" fmla="*/ 274317 h 640073"/>
                  <a:gd name="connsiteX2" fmla="*/ 1005830 w 3383243"/>
                  <a:gd name="connsiteY2" fmla="*/ 0 h 640073"/>
                  <a:gd name="connsiteX3" fmla="*/ 1371585 w 3383243"/>
                  <a:gd name="connsiteY3" fmla="*/ 640073 h 640073"/>
                  <a:gd name="connsiteX4" fmla="*/ 1737341 w 3383243"/>
                  <a:gd name="connsiteY4" fmla="*/ 0 h 640073"/>
                  <a:gd name="connsiteX5" fmla="*/ 2103097 w 3383243"/>
                  <a:gd name="connsiteY5" fmla="*/ 640073 h 640073"/>
                  <a:gd name="connsiteX6" fmla="*/ 2468853 w 3383243"/>
                  <a:gd name="connsiteY6" fmla="*/ 0 h 640073"/>
                  <a:gd name="connsiteX7" fmla="*/ 2834609 w 3383243"/>
                  <a:gd name="connsiteY7" fmla="*/ 640073 h 640073"/>
                  <a:gd name="connsiteX8" fmla="*/ 3108926 w 3383243"/>
                  <a:gd name="connsiteY8" fmla="*/ 274317 h 640073"/>
                  <a:gd name="connsiteX9" fmla="*/ 3383243 w 3383243"/>
                  <a:gd name="connsiteY9" fmla="*/ 274317 h 640073"/>
                  <a:gd name="connsiteX0" fmla="*/ 0 w 3383243"/>
                  <a:gd name="connsiteY0" fmla="*/ 274317 h 640073"/>
                  <a:gd name="connsiteX1" fmla="*/ 822951 w 3383243"/>
                  <a:gd name="connsiteY1" fmla="*/ 274317 h 640073"/>
                  <a:gd name="connsiteX2" fmla="*/ 1005830 w 3383243"/>
                  <a:gd name="connsiteY2" fmla="*/ 0 h 640073"/>
                  <a:gd name="connsiteX3" fmla="*/ 1371585 w 3383243"/>
                  <a:gd name="connsiteY3" fmla="*/ 640073 h 640073"/>
                  <a:gd name="connsiteX4" fmla="*/ 1737341 w 3383243"/>
                  <a:gd name="connsiteY4" fmla="*/ 0 h 640073"/>
                  <a:gd name="connsiteX5" fmla="*/ 2103097 w 3383243"/>
                  <a:gd name="connsiteY5" fmla="*/ 640073 h 640073"/>
                  <a:gd name="connsiteX6" fmla="*/ 2468853 w 3383243"/>
                  <a:gd name="connsiteY6" fmla="*/ 0 h 640073"/>
                  <a:gd name="connsiteX7" fmla="*/ 2834609 w 3383243"/>
                  <a:gd name="connsiteY7" fmla="*/ 640073 h 640073"/>
                  <a:gd name="connsiteX8" fmla="*/ 3108926 w 3383243"/>
                  <a:gd name="connsiteY8" fmla="*/ 274317 h 640073"/>
                  <a:gd name="connsiteX9" fmla="*/ 3383243 w 3383243"/>
                  <a:gd name="connsiteY9" fmla="*/ 274317 h 640073"/>
                  <a:gd name="connsiteX0" fmla="*/ 0 w 3383243"/>
                  <a:gd name="connsiteY0" fmla="*/ 274317 h 640073"/>
                  <a:gd name="connsiteX1" fmla="*/ 822951 w 3383243"/>
                  <a:gd name="connsiteY1" fmla="*/ 274317 h 640073"/>
                  <a:gd name="connsiteX2" fmla="*/ 1005830 w 3383243"/>
                  <a:gd name="connsiteY2" fmla="*/ 0 h 640073"/>
                  <a:gd name="connsiteX3" fmla="*/ 1371585 w 3383243"/>
                  <a:gd name="connsiteY3" fmla="*/ 640073 h 640073"/>
                  <a:gd name="connsiteX4" fmla="*/ 1737341 w 3383243"/>
                  <a:gd name="connsiteY4" fmla="*/ 0 h 640073"/>
                  <a:gd name="connsiteX5" fmla="*/ 2103097 w 3383243"/>
                  <a:gd name="connsiteY5" fmla="*/ 640073 h 640073"/>
                  <a:gd name="connsiteX6" fmla="*/ 2468853 w 3383243"/>
                  <a:gd name="connsiteY6" fmla="*/ 0 h 640073"/>
                  <a:gd name="connsiteX7" fmla="*/ 2834609 w 3383243"/>
                  <a:gd name="connsiteY7" fmla="*/ 640073 h 640073"/>
                  <a:gd name="connsiteX8" fmla="*/ 3017487 w 3383243"/>
                  <a:gd name="connsiteY8" fmla="*/ 274317 h 640073"/>
                  <a:gd name="connsiteX9" fmla="*/ 3383243 w 3383243"/>
                  <a:gd name="connsiteY9" fmla="*/ 274317 h 640073"/>
                  <a:gd name="connsiteX0" fmla="*/ 0 w 2926048"/>
                  <a:gd name="connsiteY0" fmla="*/ 274317 h 640073"/>
                  <a:gd name="connsiteX1" fmla="*/ 365756 w 2926048"/>
                  <a:gd name="connsiteY1" fmla="*/ 274317 h 640073"/>
                  <a:gd name="connsiteX2" fmla="*/ 548635 w 2926048"/>
                  <a:gd name="connsiteY2" fmla="*/ 0 h 640073"/>
                  <a:gd name="connsiteX3" fmla="*/ 914390 w 2926048"/>
                  <a:gd name="connsiteY3" fmla="*/ 640073 h 640073"/>
                  <a:gd name="connsiteX4" fmla="*/ 1280146 w 2926048"/>
                  <a:gd name="connsiteY4" fmla="*/ 0 h 640073"/>
                  <a:gd name="connsiteX5" fmla="*/ 1645902 w 2926048"/>
                  <a:gd name="connsiteY5" fmla="*/ 640073 h 640073"/>
                  <a:gd name="connsiteX6" fmla="*/ 2011658 w 2926048"/>
                  <a:gd name="connsiteY6" fmla="*/ 0 h 640073"/>
                  <a:gd name="connsiteX7" fmla="*/ 2377414 w 2926048"/>
                  <a:gd name="connsiteY7" fmla="*/ 640073 h 640073"/>
                  <a:gd name="connsiteX8" fmla="*/ 2560292 w 2926048"/>
                  <a:gd name="connsiteY8" fmla="*/ 274317 h 640073"/>
                  <a:gd name="connsiteX9" fmla="*/ 2926048 w 2926048"/>
                  <a:gd name="connsiteY9" fmla="*/ 274317 h 640073"/>
                  <a:gd name="connsiteX0" fmla="*/ 0 w 2926049"/>
                  <a:gd name="connsiteY0" fmla="*/ 274317 h 640073"/>
                  <a:gd name="connsiteX1" fmla="*/ 365757 w 2926049"/>
                  <a:gd name="connsiteY1" fmla="*/ 274317 h 640073"/>
                  <a:gd name="connsiteX2" fmla="*/ 548636 w 2926049"/>
                  <a:gd name="connsiteY2" fmla="*/ 0 h 640073"/>
                  <a:gd name="connsiteX3" fmla="*/ 914391 w 2926049"/>
                  <a:gd name="connsiteY3" fmla="*/ 640073 h 640073"/>
                  <a:gd name="connsiteX4" fmla="*/ 1280147 w 2926049"/>
                  <a:gd name="connsiteY4" fmla="*/ 0 h 640073"/>
                  <a:gd name="connsiteX5" fmla="*/ 1645903 w 2926049"/>
                  <a:gd name="connsiteY5" fmla="*/ 640073 h 640073"/>
                  <a:gd name="connsiteX6" fmla="*/ 2011659 w 2926049"/>
                  <a:gd name="connsiteY6" fmla="*/ 0 h 640073"/>
                  <a:gd name="connsiteX7" fmla="*/ 2377415 w 2926049"/>
                  <a:gd name="connsiteY7" fmla="*/ 640073 h 640073"/>
                  <a:gd name="connsiteX8" fmla="*/ 2560293 w 2926049"/>
                  <a:gd name="connsiteY8" fmla="*/ 274317 h 640073"/>
                  <a:gd name="connsiteX9" fmla="*/ 2926049 w 2926049"/>
                  <a:gd name="connsiteY9" fmla="*/ 274317 h 640073"/>
                  <a:gd name="connsiteX0" fmla="*/ 0 w 3108926"/>
                  <a:gd name="connsiteY0" fmla="*/ 274317 h 640073"/>
                  <a:gd name="connsiteX1" fmla="*/ 548634 w 3108926"/>
                  <a:gd name="connsiteY1" fmla="*/ 274317 h 640073"/>
                  <a:gd name="connsiteX2" fmla="*/ 731513 w 3108926"/>
                  <a:gd name="connsiteY2" fmla="*/ 0 h 640073"/>
                  <a:gd name="connsiteX3" fmla="*/ 1097268 w 3108926"/>
                  <a:gd name="connsiteY3" fmla="*/ 640073 h 640073"/>
                  <a:gd name="connsiteX4" fmla="*/ 1463024 w 3108926"/>
                  <a:gd name="connsiteY4" fmla="*/ 0 h 640073"/>
                  <a:gd name="connsiteX5" fmla="*/ 1828780 w 3108926"/>
                  <a:gd name="connsiteY5" fmla="*/ 640073 h 640073"/>
                  <a:gd name="connsiteX6" fmla="*/ 2194536 w 3108926"/>
                  <a:gd name="connsiteY6" fmla="*/ 0 h 640073"/>
                  <a:gd name="connsiteX7" fmla="*/ 2560292 w 3108926"/>
                  <a:gd name="connsiteY7" fmla="*/ 640073 h 640073"/>
                  <a:gd name="connsiteX8" fmla="*/ 2743170 w 3108926"/>
                  <a:gd name="connsiteY8" fmla="*/ 274317 h 640073"/>
                  <a:gd name="connsiteX9" fmla="*/ 3108926 w 3108926"/>
                  <a:gd name="connsiteY9" fmla="*/ 274317 h 640073"/>
                  <a:gd name="connsiteX0" fmla="*/ 0 w 3291804"/>
                  <a:gd name="connsiteY0" fmla="*/ 274317 h 640073"/>
                  <a:gd name="connsiteX1" fmla="*/ 548634 w 3291804"/>
                  <a:gd name="connsiteY1" fmla="*/ 274317 h 640073"/>
                  <a:gd name="connsiteX2" fmla="*/ 731513 w 3291804"/>
                  <a:gd name="connsiteY2" fmla="*/ 0 h 640073"/>
                  <a:gd name="connsiteX3" fmla="*/ 1097268 w 3291804"/>
                  <a:gd name="connsiteY3" fmla="*/ 640073 h 640073"/>
                  <a:gd name="connsiteX4" fmla="*/ 1463024 w 3291804"/>
                  <a:gd name="connsiteY4" fmla="*/ 0 h 640073"/>
                  <a:gd name="connsiteX5" fmla="*/ 1828780 w 3291804"/>
                  <a:gd name="connsiteY5" fmla="*/ 640073 h 640073"/>
                  <a:gd name="connsiteX6" fmla="*/ 2194536 w 3291804"/>
                  <a:gd name="connsiteY6" fmla="*/ 0 h 640073"/>
                  <a:gd name="connsiteX7" fmla="*/ 2560292 w 3291804"/>
                  <a:gd name="connsiteY7" fmla="*/ 640073 h 640073"/>
                  <a:gd name="connsiteX8" fmla="*/ 2743170 w 3291804"/>
                  <a:gd name="connsiteY8" fmla="*/ 274317 h 640073"/>
                  <a:gd name="connsiteX9" fmla="*/ 3291804 w 3291804"/>
                  <a:gd name="connsiteY9" fmla="*/ 274317 h 640073"/>
                  <a:gd name="connsiteX0" fmla="*/ 0 w 3291804"/>
                  <a:gd name="connsiteY0" fmla="*/ 274317 h 640073"/>
                  <a:gd name="connsiteX1" fmla="*/ 548634 w 3291804"/>
                  <a:gd name="connsiteY1" fmla="*/ 274317 h 640073"/>
                  <a:gd name="connsiteX2" fmla="*/ 731513 w 3291804"/>
                  <a:gd name="connsiteY2" fmla="*/ 0 h 640073"/>
                  <a:gd name="connsiteX3" fmla="*/ 1097268 w 3291804"/>
                  <a:gd name="connsiteY3" fmla="*/ 640073 h 640073"/>
                  <a:gd name="connsiteX4" fmla="*/ 1463024 w 3291804"/>
                  <a:gd name="connsiteY4" fmla="*/ 0 h 640073"/>
                  <a:gd name="connsiteX5" fmla="*/ 1828780 w 3291804"/>
                  <a:gd name="connsiteY5" fmla="*/ 640073 h 640073"/>
                  <a:gd name="connsiteX6" fmla="*/ 2194536 w 3291804"/>
                  <a:gd name="connsiteY6" fmla="*/ 0 h 640073"/>
                  <a:gd name="connsiteX7" fmla="*/ 2560292 w 3291804"/>
                  <a:gd name="connsiteY7" fmla="*/ 640073 h 640073"/>
                  <a:gd name="connsiteX8" fmla="*/ 2743170 w 3291804"/>
                  <a:gd name="connsiteY8" fmla="*/ 274317 h 640073"/>
                  <a:gd name="connsiteX9" fmla="*/ 3291804 w 3291804"/>
                  <a:gd name="connsiteY9" fmla="*/ 274317 h 640073"/>
                  <a:gd name="connsiteX0" fmla="*/ 0 w 3291806"/>
                  <a:gd name="connsiteY0" fmla="*/ 274317 h 640073"/>
                  <a:gd name="connsiteX1" fmla="*/ 548634 w 3291806"/>
                  <a:gd name="connsiteY1" fmla="*/ 274317 h 640073"/>
                  <a:gd name="connsiteX2" fmla="*/ 731513 w 3291806"/>
                  <a:gd name="connsiteY2" fmla="*/ 0 h 640073"/>
                  <a:gd name="connsiteX3" fmla="*/ 1097268 w 3291806"/>
                  <a:gd name="connsiteY3" fmla="*/ 640073 h 640073"/>
                  <a:gd name="connsiteX4" fmla="*/ 1463024 w 3291806"/>
                  <a:gd name="connsiteY4" fmla="*/ 0 h 640073"/>
                  <a:gd name="connsiteX5" fmla="*/ 1828780 w 3291806"/>
                  <a:gd name="connsiteY5" fmla="*/ 640073 h 640073"/>
                  <a:gd name="connsiteX6" fmla="*/ 2194536 w 3291806"/>
                  <a:gd name="connsiteY6" fmla="*/ 0 h 640073"/>
                  <a:gd name="connsiteX7" fmla="*/ 2560292 w 3291806"/>
                  <a:gd name="connsiteY7" fmla="*/ 640073 h 640073"/>
                  <a:gd name="connsiteX8" fmla="*/ 2743170 w 3291806"/>
                  <a:gd name="connsiteY8" fmla="*/ 274317 h 640073"/>
                  <a:gd name="connsiteX9" fmla="*/ 3291806 w 3291806"/>
                  <a:gd name="connsiteY9" fmla="*/ 279130 h 640073"/>
                  <a:gd name="connsiteX0" fmla="*/ 0 w 3291806"/>
                  <a:gd name="connsiteY0" fmla="*/ 274317 h 640073"/>
                  <a:gd name="connsiteX1" fmla="*/ 548634 w 3291806"/>
                  <a:gd name="connsiteY1" fmla="*/ 274317 h 640073"/>
                  <a:gd name="connsiteX2" fmla="*/ 731513 w 3291806"/>
                  <a:gd name="connsiteY2" fmla="*/ 0 h 640073"/>
                  <a:gd name="connsiteX3" fmla="*/ 1097268 w 3291806"/>
                  <a:gd name="connsiteY3" fmla="*/ 640073 h 640073"/>
                  <a:gd name="connsiteX4" fmla="*/ 1463024 w 3291806"/>
                  <a:gd name="connsiteY4" fmla="*/ 0 h 640073"/>
                  <a:gd name="connsiteX5" fmla="*/ 1828780 w 3291806"/>
                  <a:gd name="connsiteY5" fmla="*/ 640073 h 640073"/>
                  <a:gd name="connsiteX6" fmla="*/ 2194536 w 3291806"/>
                  <a:gd name="connsiteY6" fmla="*/ 0 h 640073"/>
                  <a:gd name="connsiteX7" fmla="*/ 2560292 w 3291806"/>
                  <a:gd name="connsiteY7" fmla="*/ 640073 h 640073"/>
                  <a:gd name="connsiteX8" fmla="*/ 2772046 w 3291806"/>
                  <a:gd name="connsiteY8" fmla="*/ 279130 h 640073"/>
                  <a:gd name="connsiteX9" fmla="*/ 3291806 w 3291806"/>
                  <a:gd name="connsiteY9" fmla="*/ 279130 h 640073"/>
                  <a:gd name="connsiteX0" fmla="*/ 0 w 3291804"/>
                  <a:gd name="connsiteY0" fmla="*/ 274317 h 640073"/>
                  <a:gd name="connsiteX1" fmla="*/ 548634 w 3291804"/>
                  <a:gd name="connsiteY1" fmla="*/ 274317 h 640073"/>
                  <a:gd name="connsiteX2" fmla="*/ 731513 w 3291804"/>
                  <a:gd name="connsiteY2" fmla="*/ 0 h 640073"/>
                  <a:gd name="connsiteX3" fmla="*/ 1097268 w 3291804"/>
                  <a:gd name="connsiteY3" fmla="*/ 640073 h 640073"/>
                  <a:gd name="connsiteX4" fmla="*/ 1463024 w 3291804"/>
                  <a:gd name="connsiteY4" fmla="*/ 0 h 640073"/>
                  <a:gd name="connsiteX5" fmla="*/ 1828780 w 3291804"/>
                  <a:gd name="connsiteY5" fmla="*/ 640073 h 640073"/>
                  <a:gd name="connsiteX6" fmla="*/ 2194536 w 3291804"/>
                  <a:gd name="connsiteY6" fmla="*/ 0 h 640073"/>
                  <a:gd name="connsiteX7" fmla="*/ 2560292 w 3291804"/>
                  <a:gd name="connsiteY7" fmla="*/ 640073 h 640073"/>
                  <a:gd name="connsiteX8" fmla="*/ 2772046 w 3291804"/>
                  <a:gd name="connsiteY8" fmla="*/ 279130 h 640073"/>
                  <a:gd name="connsiteX9" fmla="*/ 3291804 w 3291804"/>
                  <a:gd name="connsiteY9" fmla="*/ 279130 h 640073"/>
                  <a:gd name="connsiteX0" fmla="*/ 0 w 3291804"/>
                  <a:gd name="connsiteY0" fmla="*/ 274317 h 640073"/>
                  <a:gd name="connsiteX1" fmla="*/ 519760 w 3291804"/>
                  <a:gd name="connsiteY1" fmla="*/ 279130 h 640073"/>
                  <a:gd name="connsiteX2" fmla="*/ 731513 w 3291804"/>
                  <a:gd name="connsiteY2" fmla="*/ 0 h 640073"/>
                  <a:gd name="connsiteX3" fmla="*/ 1097268 w 3291804"/>
                  <a:gd name="connsiteY3" fmla="*/ 640073 h 640073"/>
                  <a:gd name="connsiteX4" fmla="*/ 1463024 w 3291804"/>
                  <a:gd name="connsiteY4" fmla="*/ 0 h 640073"/>
                  <a:gd name="connsiteX5" fmla="*/ 1828780 w 3291804"/>
                  <a:gd name="connsiteY5" fmla="*/ 640073 h 640073"/>
                  <a:gd name="connsiteX6" fmla="*/ 2194536 w 3291804"/>
                  <a:gd name="connsiteY6" fmla="*/ 0 h 640073"/>
                  <a:gd name="connsiteX7" fmla="*/ 2560292 w 3291804"/>
                  <a:gd name="connsiteY7" fmla="*/ 640073 h 640073"/>
                  <a:gd name="connsiteX8" fmla="*/ 2772046 w 3291804"/>
                  <a:gd name="connsiteY8" fmla="*/ 279130 h 640073"/>
                  <a:gd name="connsiteX9" fmla="*/ 3291804 w 3291804"/>
                  <a:gd name="connsiteY9" fmla="*/ 279130 h 640073"/>
                  <a:gd name="connsiteX0" fmla="*/ 0 w 3291802"/>
                  <a:gd name="connsiteY0" fmla="*/ 279130 h 640073"/>
                  <a:gd name="connsiteX1" fmla="*/ 519758 w 3291802"/>
                  <a:gd name="connsiteY1" fmla="*/ 279130 h 640073"/>
                  <a:gd name="connsiteX2" fmla="*/ 731511 w 3291802"/>
                  <a:gd name="connsiteY2" fmla="*/ 0 h 640073"/>
                  <a:gd name="connsiteX3" fmla="*/ 1097266 w 3291802"/>
                  <a:gd name="connsiteY3" fmla="*/ 640073 h 640073"/>
                  <a:gd name="connsiteX4" fmla="*/ 1463022 w 3291802"/>
                  <a:gd name="connsiteY4" fmla="*/ 0 h 640073"/>
                  <a:gd name="connsiteX5" fmla="*/ 1828778 w 3291802"/>
                  <a:gd name="connsiteY5" fmla="*/ 640073 h 640073"/>
                  <a:gd name="connsiteX6" fmla="*/ 2194534 w 3291802"/>
                  <a:gd name="connsiteY6" fmla="*/ 0 h 640073"/>
                  <a:gd name="connsiteX7" fmla="*/ 2560290 w 3291802"/>
                  <a:gd name="connsiteY7" fmla="*/ 640073 h 640073"/>
                  <a:gd name="connsiteX8" fmla="*/ 2772044 w 3291802"/>
                  <a:gd name="connsiteY8" fmla="*/ 279130 h 640073"/>
                  <a:gd name="connsiteX9" fmla="*/ 3291802 w 3291802"/>
                  <a:gd name="connsiteY9" fmla="*/ 279130 h 640073"/>
                  <a:gd name="connsiteX0" fmla="*/ 0 w 3291799"/>
                  <a:gd name="connsiteY0" fmla="*/ 279130 h 640073"/>
                  <a:gd name="connsiteX1" fmla="*/ 519758 w 3291799"/>
                  <a:gd name="connsiteY1" fmla="*/ 279130 h 640073"/>
                  <a:gd name="connsiteX2" fmla="*/ 731511 w 3291799"/>
                  <a:gd name="connsiteY2" fmla="*/ 0 h 640073"/>
                  <a:gd name="connsiteX3" fmla="*/ 1097266 w 3291799"/>
                  <a:gd name="connsiteY3" fmla="*/ 640073 h 640073"/>
                  <a:gd name="connsiteX4" fmla="*/ 1463022 w 3291799"/>
                  <a:gd name="connsiteY4" fmla="*/ 0 h 640073"/>
                  <a:gd name="connsiteX5" fmla="*/ 1828778 w 3291799"/>
                  <a:gd name="connsiteY5" fmla="*/ 640073 h 640073"/>
                  <a:gd name="connsiteX6" fmla="*/ 2194534 w 3291799"/>
                  <a:gd name="connsiteY6" fmla="*/ 0 h 640073"/>
                  <a:gd name="connsiteX7" fmla="*/ 2560290 w 3291799"/>
                  <a:gd name="connsiteY7" fmla="*/ 640073 h 640073"/>
                  <a:gd name="connsiteX8" fmla="*/ 2772044 w 3291799"/>
                  <a:gd name="connsiteY8" fmla="*/ 279130 h 640073"/>
                  <a:gd name="connsiteX9" fmla="*/ 3291799 w 3291799"/>
                  <a:gd name="connsiteY9" fmla="*/ 313506 h 640073"/>
                  <a:gd name="connsiteX0" fmla="*/ 0 w 3291799"/>
                  <a:gd name="connsiteY0" fmla="*/ 279130 h 640073"/>
                  <a:gd name="connsiteX1" fmla="*/ 519758 w 3291799"/>
                  <a:gd name="connsiteY1" fmla="*/ 279130 h 640073"/>
                  <a:gd name="connsiteX2" fmla="*/ 731511 w 3291799"/>
                  <a:gd name="connsiteY2" fmla="*/ 0 h 640073"/>
                  <a:gd name="connsiteX3" fmla="*/ 1097266 w 3291799"/>
                  <a:gd name="connsiteY3" fmla="*/ 640073 h 640073"/>
                  <a:gd name="connsiteX4" fmla="*/ 1463022 w 3291799"/>
                  <a:gd name="connsiteY4" fmla="*/ 0 h 640073"/>
                  <a:gd name="connsiteX5" fmla="*/ 1828778 w 3291799"/>
                  <a:gd name="connsiteY5" fmla="*/ 640073 h 640073"/>
                  <a:gd name="connsiteX6" fmla="*/ 2194534 w 3291799"/>
                  <a:gd name="connsiteY6" fmla="*/ 0 h 640073"/>
                  <a:gd name="connsiteX7" fmla="*/ 2560290 w 3291799"/>
                  <a:gd name="connsiteY7" fmla="*/ 640073 h 640073"/>
                  <a:gd name="connsiteX8" fmla="*/ 2821542 w 3291799"/>
                  <a:gd name="connsiteY8" fmla="*/ 313506 h 640073"/>
                  <a:gd name="connsiteX9" fmla="*/ 3291799 w 3291799"/>
                  <a:gd name="connsiteY9" fmla="*/ 313506 h 640073"/>
                  <a:gd name="connsiteX0" fmla="*/ 0 w 3291799"/>
                  <a:gd name="connsiteY0" fmla="*/ 279130 h 640073"/>
                  <a:gd name="connsiteX1" fmla="*/ 470257 w 3291799"/>
                  <a:gd name="connsiteY1" fmla="*/ 313506 h 640073"/>
                  <a:gd name="connsiteX2" fmla="*/ 731511 w 3291799"/>
                  <a:gd name="connsiteY2" fmla="*/ 0 h 640073"/>
                  <a:gd name="connsiteX3" fmla="*/ 1097266 w 3291799"/>
                  <a:gd name="connsiteY3" fmla="*/ 640073 h 640073"/>
                  <a:gd name="connsiteX4" fmla="*/ 1463022 w 3291799"/>
                  <a:gd name="connsiteY4" fmla="*/ 0 h 640073"/>
                  <a:gd name="connsiteX5" fmla="*/ 1828778 w 3291799"/>
                  <a:gd name="connsiteY5" fmla="*/ 640073 h 640073"/>
                  <a:gd name="connsiteX6" fmla="*/ 2194534 w 3291799"/>
                  <a:gd name="connsiteY6" fmla="*/ 0 h 640073"/>
                  <a:gd name="connsiteX7" fmla="*/ 2560290 w 3291799"/>
                  <a:gd name="connsiteY7" fmla="*/ 640073 h 640073"/>
                  <a:gd name="connsiteX8" fmla="*/ 2821542 w 3291799"/>
                  <a:gd name="connsiteY8" fmla="*/ 313506 h 640073"/>
                  <a:gd name="connsiteX9" fmla="*/ 3291799 w 3291799"/>
                  <a:gd name="connsiteY9" fmla="*/ 313506 h 640073"/>
                  <a:gd name="connsiteX0" fmla="*/ 0 w 3291799"/>
                  <a:gd name="connsiteY0" fmla="*/ 313506 h 640073"/>
                  <a:gd name="connsiteX1" fmla="*/ 470257 w 3291799"/>
                  <a:gd name="connsiteY1" fmla="*/ 313506 h 640073"/>
                  <a:gd name="connsiteX2" fmla="*/ 731511 w 3291799"/>
                  <a:gd name="connsiteY2" fmla="*/ 0 h 640073"/>
                  <a:gd name="connsiteX3" fmla="*/ 1097266 w 3291799"/>
                  <a:gd name="connsiteY3" fmla="*/ 640073 h 640073"/>
                  <a:gd name="connsiteX4" fmla="*/ 1463022 w 3291799"/>
                  <a:gd name="connsiteY4" fmla="*/ 0 h 640073"/>
                  <a:gd name="connsiteX5" fmla="*/ 1828778 w 3291799"/>
                  <a:gd name="connsiteY5" fmla="*/ 640073 h 640073"/>
                  <a:gd name="connsiteX6" fmla="*/ 2194534 w 3291799"/>
                  <a:gd name="connsiteY6" fmla="*/ 0 h 640073"/>
                  <a:gd name="connsiteX7" fmla="*/ 2560290 w 3291799"/>
                  <a:gd name="connsiteY7" fmla="*/ 640073 h 640073"/>
                  <a:gd name="connsiteX8" fmla="*/ 2821542 w 3291799"/>
                  <a:gd name="connsiteY8" fmla="*/ 313506 h 640073"/>
                  <a:gd name="connsiteX9" fmla="*/ 3291799 w 3291799"/>
                  <a:gd name="connsiteY9" fmla="*/ 313506 h 640073"/>
                  <a:gd name="connsiteX0" fmla="*/ 0 w 3291799"/>
                  <a:gd name="connsiteY0" fmla="*/ 313506 h 640073"/>
                  <a:gd name="connsiteX1" fmla="*/ 470257 w 3291799"/>
                  <a:gd name="connsiteY1" fmla="*/ 313506 h 640073"/>
                  <a:gd name="connsiteX2" fmla="*/ 731511 w 3291799"/>
                  <a:gd name="connsiteY2" fmla="*/ 0 h 640073"/>
                  <a:gd name="connsiteX3" fmla="*/ 1097266 w 3291799"/>
                  <a:gd name="connsiteY3" fmla="*/ 640073 h 640073"/>
                  <a:gd name="connsiteX4" fmla="*/ 1463022 w 3291799"/>
                  <a:gd name="connsiteY4" fmla="*/ 0 h 640073"/>
                  <a:gd name="connsiteX5" fmla="*/ 1828778 w 3291799"/>
                  <a:gd name="connsiteY5" fmla="*/ 640073 h 640073"/>
                  <a:gd name="connsiteX6" fmla="*/ 2194534 w 3291799"/>
                  <a:gd name="connsiteY6" fmla="*/ 0 h 640073"/>
                  <a:gd name="connsiteX7" fmla="*/ 2560290 w 3291799"/>
                  <a:gd name="connsiteY7" fmla="*/ 640073 h 640073"/>
                  <a:gd name="connsiteX8" fmla="*/ 2821542 w 3291799"/>
                  <a:gd name="connsiteY8" fmla="*/ 313506 h 640073"/>
                  <a:gd name="connsiteX9" fmla="*/ 3291799 w 3291799"/>
                  <a:gd name="connsiteY9" fmla="*/ 313506 h 640073"/>
                  <a:gd name="connsiteX0" fmla="*/ 0 w 3291799"/>
                  <a:gd name="connsiteY0" fmla="*/ 313506 h 640073"/>
                  <a:gd name="connsiteX1" fmla="*/ 470257 w 3291799"/>
                  <a:gd name="connsiteY1" fmla="*/ 313506 h 640073"/>
                  <a:gd name="connsiteX2" fmla="*/ 731511 w 3291799"/>
                  <a:gd name="connsiteY2" fmla="*/ 0 h 640073"/>
                  <a:gd name="connsiteX3" fmla="*/ 1097266 w 3291799"/>
                  <a:gd name="connsiteY3" fmla="*/ 640073 h 640073"/>
                  <a:gd name="connsiteX4" fmla="*/ 1463022 w 3291799"/>
                  <a:gd name="connsiteY4" fmla="*/ 0 h 640073"/>
                  <a:gd name="connsiteX5" fmla="*/ 1828778 w 3291799"/>
                  <a:gd name="connsiteY5" fmla="*/ 640073 h 640073"/>
                  <a:gd name="connsiteX6" fmla="*/ 2194534 w 3291799"/>
                  <a:gd name="connsiteY6" fmla="*/ 0 h 640073"/>
                  <a:gd name="connsiteX7" fmla="*/ 2560290 w 3291799"/>
                  <a:gd name="connsiteY7" fmla="*/ 640073 h 640073"/>
                  <a:gd name="connsiteX8" fmla="*/ 2821542 w 3291799"/>
                  <a:gd name="connsiteY8" fmla="*/ 313506 h 640073"/>
                  <a:gd name="connsiteX9" fmla="*/ 3291799 w 3291799"/>
                  <a:gd name="connsiteY9" fmla="*/ 313506 h 640073"/>
                  <a:gd name="connsiteX0" fmla="*/ 0 w 3291799"/>
                  <a:gd name="connsiteY0" fmla="*/ 313506 h 640073"/>
                  <a:gd name="connsiteX1" fmla="*/ 448880 w 3291799"/>
                  <a:gd name="connsiteY1" fmla="*/ 313506 h 640073"/>
                  <a:gd name="connsiteX2" fmla="*/ 731511 w 3291799"/>
                  <a:gd name="connsiteY2" fmla="*/ 0 h 640073"/>
                  <a:gd name="connsiteX3" fmla="*/ 1097266 w 3291799"/>
                  <a:gd name="connsiteY3" fmla="*/ 640073 h 640073"/>
                  <a:gd name="connsiteX4" fmla="*/ 1463022 w 3291799"/>
                  <a:gd name="connsiteY4" fmla="*/ 0 h 640073"/>
                  <a:gd name="connsiteX5" fmla="*/ 1828778 w 3291799"/>
                  <a:gd name="connsiteY5" fmla="*/ 640073 h 640073"/>
                  <a:gd name="connsiteX6" fmla="*/ 2194534 w 3291799"/>
                  <a:gd name="connsiteY6" fmla="*/ 0 h 640073"/>
                  <a:gd name="connsiteX7" fmla="*/ 2560290 w 3291799"/>
                  <a:gd name="connsiteY7" fmla="*/ 640073 h 640073"/>
                  <a:gd name="connsiteX8" fmla="*/ 2821542 w 3291799"/>
                  <a:gd name="connsiteY8" fmla="*/ 313506 h 640073"/>
                  <a:gd name="connsiteX9" fmla="*/ 3291799 w 3291799"/>
                  <a:gd name="connsiteY9" fmla="*/ 313506 h 640073"/>
                  <a:gd name="connsiteX0" fmla="*/ 0 w 2842919"/>
                  <a:gd name="connsiteY0" fmla="*/ 313506 h 640073"/>
                  <a:gd name="connsiteX1" fmla="*/ 282631 w 2842919"/>
                  <a:gd name="connsiteY1" fmla="*/ 0 h 640073"/>
                  <a:gd name="connsiteX2" fmla="*/ 648386 w 2842919"/>
                  <a:gd name="connsiteY2" fmla="*/ 640073 h 640073"/>
                  <a:gd name="connsiteX3" fmla="*/ 1014142 w 2842919"/>
                  <a:gd name="connsiteY3" fmla="*/ 0 h 640073"/>
                  <a:gd name="connsiteX4" fmla="*/ 1379898 w 2842919"/>
                  <a:gd name="connsiteY4" fmla="*/ 640073 h 640073"/>
                  <a:gd name="connsiteX5" fmla="*/ 1745654 w 2842919"/>
                  <a:gd name="connsiteY5" fmla="*/ 0 h 640073"/>
                  <a:gd name="connsiteX6" fmla="*/ 2111410 w 2842919"/>
                  <a:gd name="connsiteY6" fmla="*/ 640073 h 640073"/>
                  <a:gd name="connsiteX7" fmla="*/ 2372662 w 2842919"/>
                  <a:gd name="connsiteY7" fmla="*/ 313506 h 640073"/>
                  <a:gd name="connsiteX8" fmla="*/ 2842919 w 2842919"/>
                  <a:gd name="connsiteY8" fmla="*/ 313506 h 640073"/>
                  <a:gd name="connsiteX0" fmla="*/ 0 w 2372663"/>
                  <a:gd name="connsiteY0" fmla="*/ 313506 h 640073"/>
                  <a:gd name="connsiteX1" fmla="*/ 282631 w 2372663"/>
                  <a:gd name="connsiteY1" fmla="*/ 0 h 640073"/>
                  <a:gd name="connsiteX2" fmla="*/ 648386 w 2372663"/>
                  <a:gd name="connsiteY2" fmla="*/ 640073 h 640073"/>
                  <a:gd name="connsiteX3" fmla="*/ 1014142 w 2372663"/>
                  <a:gd name="connsiteY3" fmla="*/ 0 h 640073"/>
                  <a:gd name="connsiteX4" fmla="*/ 1379898 w 2372663"/>
                  <a:gd name="connsiteY4" fmla="*/ 640073 h 640073"/>
                  <a:gd name="connsiteX5" fmla="*/ 1745654 w 2372663"/>
                  <a:gd name="connsiteY5" fmla="*/ 0 h 640073"/>
                  <a:gd name="connsiteX6" fmla="*/ 2111410 w 2372663"/>
                  <a:gd name="connsiteY6" fmla="*/ 640073 h 640073"/>
                  <a:gd name="connsiteX7" fmla="*/ 2372662 w 2372663"/>
                  <a:gd name="connsiteY7" fmla="*/ 313506 h 640073"/>
                  <a:gd name="connsiteX0" fmla="*/ 0 w 2596359"/>
                  <a:gd name="connsiteY0" fmla="*/ 363098 h 640073"/>
                  <a:gd name="connsiteX1" fmla="*/ 506328 w 2596359"/>
                  <a:gd name="connsiteY1" fmla="*/ 0 h 640073"/>
                  <a:gd name="connsiteX2" fmla="*/ 872083 w 2596359"/>
                  <a:gd name="connsiteY2" fmla="*/ 640073 h 640073"/>
                  <a:gd name="connsiteX3" fmla="*/ 1237839 w 2596359"/>
                  <a:gd name="connsiteY3" fmla="*/ 0 h 640073"/>
                  <a:gd name="connsiteX4" fmla="*/ 1603595 w 2596359"/>
                  <a:gd name="connsiteY4" fmla="*/ 640073 h 640073"/>
                  <a:gd name="connsiteX5" fmla="*/ 1969351 w 2596359"/>
                  <a:gd name="connsiteY5" fmla="*/ 0 h 640073"/>
                  <a:gd name="connsiteX6" fmla="*/ 2335107 w 2596359"/>
                  <a:gd name="connsiteY6" fmla="*/ 640073 h 640073"/>
                  <a:gd name="connsiteX7" fmla="*/ 2596359 w 2596359"/>
                  <a:gd name="connsiteY7" fmla="*/ 313506 h 640073"/>
                  <a:gd name="connsiteX0" fmla="*/ 0 w 2596359"/>
                  <a:gd name="connsiteY0" fmla="*/ 363098 h 640073"/>
                  <a:gd name="connsiteX1" fmla="*/ 145403 w 2596359"/>
                  <a:gd name="connsiteY1" fmla="*/ 363098 h 640073"/>
                  <a:gd name="connsiteX2" fmla="*/ 506328 w 2596359"/>
                  <a:gd name="connsiteY2" fmla="*/ 0 h 640073"/>
                  <a:gd name="connsiteX3" fmla="*/ 872083 w 2596359"/>
                  <a:gd name="connsiteY3" fmla="*/ 640073 h 640073"/>
                  <a:gd name="connsiteX4" fmla="*/ 1237839 w 2596359"/>
                  <a:gd name="connsiteY4" fmla="*/ 0 h 640073"/>
                  <a:gd name="connsiteX5" fmla="*/ 1603595 w 2596359"/>
                  <a:gd name="connsiteY5" fmla="*/ 640073 h 640073"/>
                  <a:gd name="connsiteX6" fmla="*/ 1969351 w 2596359"/>
                  <a:gd name="connsiteY6" fmla="*/ 0 h 640073"/>
                  <a:gd name="connsiteX7" fmla="*/ 2335107 w 2596359"/>
                  <a:gd name="connsiteY7" fmla="*/ 640073 h 640073"/>
                  <a:gd name="connsiteX8" fmla="*/ 2596359 w 2596359"/>
                  <a:gd name="connsiteY8" fmla="*/ 313506 h 640073"/>
                  <a:gd name="connsiteX0" fmla="*/ 0 w 2596359"/>
                  <a:gd name="connsiteY0" fmla="*/ 426715 h 703690"/>
                  <a:gd name="connsiteX1" fmla="*/ 145403 w 2596359"/>
                  <a:gd name="connsiteY1" fmla="*/ 426715 h 703690"/>
                  <a:gd name="connsiteX2" fmla="*/ 145403 w 2596359"/>
                  <a:gd name="connsiteY2" fmla="*/ 0 h 703690"/>
                  <a:gd name="connsiteX3" fmla="*/ 872083 w 2596359"/>
                  <a:gd name="connsiteY3" fmla="*/ 703690 h 703690"/>
                  <a:gd name="connsiteX4" fmla="*/ 1237839 w 2596359"/>
                  <a:gd name="connsiteY4" fmla="*/ 63617 h 703690"/>
                  <a:gd name="connsiteX5" fmla="*/ 1603595 w 2596359"/>
                  <a:gd name="connsiteY5" fmla="*/ 703690 h 703690"/>
                  <a:gd name="connsiteX6" fmla="*/ 1969351 w 2596359"/>
                  <a:gd name="connsiteY6" fmla="*/ 63617 h 703690"/>
                  <a:gd name="connsiteX7" fmla="*/ 2335107 w 2596359"/>
                  <a:gd name="connsiteY7" fmla="*/ 703690 h 703690"/>
                  <a:gd name="connsiteX8" fmla="*/ 2596359 w 2596359"/>
                  <a:gd name="connsiteY8" fmla="*/ 377123 h 703690"/>
                  <a:gd name="connsiteX0" fmla="*/ 0 w 2596359"/>
                  <a:gd name="connsiteY0" fmla="*/ 426715 h 703690"/>
                  <a:gd name="connsiteX1" fmla="*/ 145403 w 2596359"/>
                  <a:gd name="connsiteY1" fmla="*/ 426715 h 703690"/>
                  <a:gd name="connsiteX2" fmla="*/ 145403 w 2596359"/>
                  <a:gd name="connsiteY2" fmla="*/ 0 h 703690"/>
                  <a:gd name="connsiteX3" fmla="*/ 581608 w 2596359"/>
                  <a:gd name="connsiteY3" fmla="*/ 1 h 703690"/>
                  <a:gd name="connsiteX4" fmla="*/ 872083 w 2596359"/>
                  <a:gd name="connsiteY4" fmla="*/ 703690 h 703690"/>
                  <a:gd name="connsiteX5" fmla="*/ 1237839 w 2596359"/>
                  <a:gd name="connsiteY5" fmla="*/ 63617 h 703690"/>
                  <a:gd name="connsiteX6" fmla="*/ 1603595 w 2596359"/>
                  <a:gd name="connsiteY6" fmla="*/ 703690 h 703690"/>
                  <a:gd name="connsiteX7" fmla="*/ 1969351 w 2596359"/>
                  <a:gd name="connsiteY7" fmla="*/ 63617 h 703690"/>
                  <a:gd name="connsiteX8" fmla="*/ 2335107 w 2596359"/>
                  <a:gd name="connsiteY8" fmla="*/ 703690 h 703690"/>
                  <a:gd name="connsiteX9" fmla="*/ 2596359 w 2596359"/>
                  <a:gd name="connsiteY9" fmla="*/ 377123 h 703690"/>
                  <a:gd name="connsiteX0" fmla="*/ 0 w 2596359"/>
                  <a:gd name="connsiteY0" fmla="*/ 426715 h 703690"/>
                  <a:gd name="connsiteX1" fmla="*/ 145403 w 2596359"/>
                  <a:gd name="connsiteY1" fmla="*/ 426715 h 703690"/>
                  <a:gd name="connsiteX2" fmla="*/ 145403 w 2596359"/>
                  <a:gd name="connsiteY2" fmla="*/ 0 h 703690"/>
                  <a:gd name="connsiteX3" fmla="*/ 581608 w 2596359"/>
                  <a:gd name="connsiteY3" fmla="*/ 1 h 703690"/>
                  <a:gd name="connsiteX4" fmla="*/ 581608 w 2596359"/>
                  <a:gd name="connsiteY4" fmla="*/ 426716 h 703690"/>
                  <a:gd name="connsiteX5" fmla="*/ 872083 w 2596359"/>
                  <a:gd name="connsiteY5" fmla="*/ 703690 h 703690"/>
                  <a:gd name="connsiteX6" fmla="*/ 1237839 w 2596359"/>
                  <a:gd name="connsiteY6" fmla="*/ 63617 h 703690"/>
                  <a:gd name="connsiteX7" fmla="*/ 1603595 w 2596359"/>
                  <a:gd name="connsiteY7" fmla="*/ 703690 h 703690"/>
                  <a:gd name="connsiteX8" fmla="*/ 1969351 w 2596359"/>
                  <a:gd name="connsiteY8" fmla="*/ 63617 h 703690"/>
                  <a:gd name="connsiteX9" fmla="*/ 2335107 w 2596359"/>
                  <a:gd name="connsiteY9" fmla="*/ 703690 h 703690"/>
                  <a:gd name="connsiteX10" fmla="*/ 2596359 w 2596359"/>
                  <a:gd name="connsiteY10" fmla="*/ 377123 h 703690"/>
                  <a:gd name="connsiteX0" fmla="*/ 0 w 2596359"/>
                  <a:gd name="connsiteY0" fmla="*/ 426715 h 703690"/>
                  <a:gd name="connsiteX1" fmla="*/ 145403 w 2596359"/>
                  <a:gd name="connsiteY1" fmla="*/ 426715 h 703690"/>
                  <a:gd name="connsiteX2" fmla="*/ 145403 w 2596359"/>
                  <a:gd name="connsiteY2" fmla="*/ 0 h 703690"/>
                  <a:gd name="connsiteX3" fmla="*/ 581608 w 2596359"/>
                  <a:gd name="connsiteY3" fmla="*/ 1 h 703690"/>
                  <a:gd name="connsiteX4" fmla="*/ 581608 w 2596359"/>
                  <a:gd name="connsiteY4" fmla="*/ 426716 h 703690"/>
                  <a:gd name="connsiteX5" fmla="*/ 872411 w 2596359"/>
                  <a:gd name="connsiteY5" fmla="*/ 426716 h 703690"/>
                  <a:gd name="connsiteX6" fmla="*/ 1237839 w 2596359"/>
                  <a:gd name="connsiteY6" fmla="*/ 63617 h 703690"/>
                  <a:gd name="connsiteX7" fmla="*/ 1603595 w 2596359"/>
                  <a:gd name="connsiteY7" fmla="*/ 703690 h 703690"/>
                  <a:gd name="connsiteX8" fmla="*/ 1969351 w 2596359"/>
                  <a:gd name="connsiteY8" fmla="*/ 63617 h 703690"/>
                  <a:gd name="connsiteX9" fmla="*/ 2335107 w 2596359"/>
                  <a:gd name="connsiteY9" fmla="*/ 703690 h 703690"/>
                  <a:gd name="connsiteX10" fmla="*/ 2596359 w 2596359"/>
                  <a:gd name="connsiteY10" fmla="*/ 377123 h 703690"/>
                  <a:gd name="connsiteX0" fmla="*/ 0 w 2596359"/>
                  <a:gd name="connsiteY0" fmla="*/ 426715 h 703690"/>
                  <a:gd name="connsiteX1" fmla="*/ 145403 w 2596359"/>
                  <a:gd name="connsiteY1" fmla="*/ 426715 h 703690"/>
                  <a:gd name="connsiteX2" fmla="*/ 145403 w 2596359"/>
                  <a:gd name="connsiteY2" fmla="*/ 0 h 703690"/>
                  <a:gd name="connsiteX3" fmla="*/ 581608 w 2596359"/>
                  <a:gd name="connsiteY3" fmla="*/ 1 h 703690"/>
                  <a:gd name="connsiteX4" fmla="*/ 581608 w 2596359"/>
                  <a:gd name="connsiteY4" fmla="*/ 426716 h 703690"/>
                  <a:gd name="connsiteX5" fmla="*/ 872411 w 2596359"/>
                  <a:gd name="connsiteY5" fmla="*/ 426716 h 703690"/>
                  <a:gd name="connsiteX6" fmla="*/ 872411 w 2596359"/>
                  <a:gd name="connsiteY6" fmla="*/ 1 h 703690"/>
                  <a:gd name="connsiteX7" fmla="*/ 1237839 w 2596359"/>
                  <a:gd name="connsiteY7" fmla="*/ 63617 h 703690"/>
                  <a:gd name="connsiteX8" fmla="*/ 1603595 w 2596359"/>
                  <a:gd name="connsiteY8" fmla="*/ 703690 h 703690"/>
                  <a:gd name="connsiteX9" fmla="*/ 1969351 w 2596359"/>
                  <a:gd name="connsiteY9" fmla="*/ 63617 h 703690"/>
                  <a:gd name="connsiteX10" fmla="*/ 2335107 w 2596359"/>
                  <a:gd name="connsiteY10" fmla="*/ 703690 h 703690"/>
                  <a:gd name="connsiteX11" fmla="*/ 2596359 w 2596359"/>
                  <a:gd name="connsiteY11" fmla="*/ 377123 h 703690"/>
                  <a:gd name="connsiteX0" fmla="*/ 0 w 2596359"/>
                  <a:gd name="connsiteY0" fmla="*/ 426715 h 703690"/>
                  <a:gd name="connsiteX1" fmla="*/ 145403 w 2596359"/>
                  <a:gd name="connsiteY1" fmla="*/ 426715 h 703690"/>
                  <a:gd name="connsiteX2" fmla="*/ 145403 w 2596359"/>
                  <a:gd name="connsiteY2" fmla="*/ 0 h 703690"/>
                  <a:gd name="connsiteX3" fmla="*/ 581608 w 2596359"/>
                  <a:gd name="connsiteY3" fmla="*/ 1 h 703690"/>
                  <a:gd name="connsiteX4" fmla="*/ 581608 w 2596359"/>
                  <a:gd name="connsiteY4" fmla="*/ 426716 h 703690"/>
                  <a:gd name="connsiteX5" fmla="*/ 872411 w 2596359"/>
                  <a:gd name="connsiteY5" fmla="*/ 426716 h 703690"/>
                  <a:gd name="connsiteX6" fmla="*/ 872411 w 2596359"/>
                  <a:gd name="connsiteY6" fmla="*/ 1 h 703690"/>
                  <a:gd name="connsiteX7" fmla="*/ 1237839 w 2596359"/>
                  <a:gd name="connsiteY7" fmla="*/ 63617 h 703690"/>
                  <a:gd name="connsiteX8" fmla="*/ 1308616 w 2596359"/>
                  <a:gd name="connsiteY8" fmla="*/ 426716 h 703690"/>
                  <a:gd name="connsiteX9" fmla="*/ 1603595 w 2596359"/>
                  <a:gd name="connsiteY9" fmla="*/ 703690 h 703690"/>
                  <a:gd name="connsiteX10" fmla="*/ 1969351 w 2596359"/>
                  <a:gd name="connsiteY10" fmla="*/ 63617 h 703690"/>
                  <a:gd name="connsiteX11" fmla="*/ 2335107 w 2596359"/>
                  <a:gd name="connsiteY11" fmla="*/ 703690 h 703690"/>
                  <a:gd name="connsiteX12" fmla="*/ 2596359 w 2596359"/>
                  <a:gd name="connsiteY12" fmla="*/ 377123 h 703690"/>
                  <a:gd name="connsiteX0" fmla="*/ 0 w 2596359"/>
                  <a:gd name="connsiteY0" fmla="*/ 426715 h 703690"/>
                  <a:gd name="connsiteX1" fmla="*/ 145403 w 2596359"/>
                  <a:gd name="connsiteY1" fmla="*/ 426715 h 703690"/>
                  <a:gd name="connsiteX2" fmla="*/ 145403 w 2596359"/>
                  <a:gd name="connsiteY2" fmla="*/ 0 h 703690"/>
                  <a:gd name="connsiteX3" fmla="*/ 581608 w 2596359"/>
                  <a:gd name="connsiteY3" fmla="*/ 1 h 703690"/>
                  <a:gd name="connsiteX4" fmla="*/ 581608 w 2596359"/>
                  <a:gd name="connsiteY4" fmla="*/ 426716 h 703690"/>
                  <a:gd name="connsiteX5" fmla="*/ 872411 w 2596359"/>
                  <a:gd name="connsiteY5" fmla="*/ 426716 h 703690"/>
                  <a:gd name="connsiteX6" fmla="*/ 872411 w 2596359"/>
                  <a:gd name="connsiteY6" fmla="*/ 1 h 703690"/>
                  <a:gd name="connsiteX7" fmla="*/ 1237839 w 2596359"/>
                  <a:gd name="connsiteY7" fmla="*/ 63617 h 703690"/>
                  <a:gd name="connsiteX8" fmla="*/ 1308616 w 2596359"/>
                  <a:gd name="connsiteY8" fmla="*/ 426716 h 703690"/>
                  <a:gd name="connsiteX9" fmla="*/ 1599420 w 2596359"/>
                  <a:gd name="connsiteY9" fmla="*/ 426716 h 703690"/>
                  <a:gd name="connsiteX10" fmla="*/ 1969351 w 2596359"/>
                  <a:gd name="connsiteY10" fmla="*/ 63617 h 703690"/>
                  <a:gd name="connsiteX11" fmla="*/ 2335107 w 2596359"/>
                  <a:gd name="connsiteY11" fmla="*/ 703690 h 703690"/>
                  <a:gd name="connsiteX12" fmla="*/ 2596359 w 2596359"/>
                  <a:gd name="connsiteY12" fmla="*/ 377123 h 703690"/>
                  <a:gd name="connsiteX0" fmla="*/ 0 w 2596359"/>
                  <a:gd name="connsiteY0" fmla="*/ 426715 h 703690"/>
                  <a:gd name="connsiteX1" fmla="*/ 145403 w 2596359"/>
                  <a:gd name="connsiteY1" fmla="*/ 426715 h 703690"/>
                  <a:gd name="connsiteX2" fmla="*/ 145403 w 2596359"/>
                  <a:gd name="connsiteY2" fmla="*/ 0 h 703690"/>
                  <a:gd name="connsiteX3" fmla="*/ 581608 w 2596359"/>
                  <a:gd name="connsiteY3" fmla="*/ 1 h 703690"/>
                  <a:gd name="connsiteX4" fmla="*/ 581608 w 2596359"/>
                  <a:gd name="connsiteY4" fmla="*/ 426716 h 703690"/>
                  <a:gd name="connsiteX5" fmla="*/ 872411 w 2596359"/>
                  <a:gd name="connsiteY5" fmla="*/ 426716 h 703690"/>
                  <a:gd name="connsiteX6" fmla="*/ 872411 w 2596359"/>
                  <a:gd name="connsiteY6" fmla="*/ 1 h 703690"/>
                  <a:gd name="connsiteX7" fmla="*/ 1237839 w 2596359"/>
                  <a:gd name="connsiteY7" fmla="*/ 63617 h 703690"/>
                  <a:gd name="connsiteX8" fmla="*/ 1308616 w 2596359"/>
                  <a:gd name="connsiteY8" fmla="*/ 426716 h 703690"/>
                  <a:gd name="connsiteX9" fmla="*/ 1599420 w 2596359"/>
                  <a:gd name="connsiteY9" fmla="*/ 426716 h 703690"/>
                  <a:gd name="connsiteX10" fmla="*/ 1599420 w 2596359"/>
                  <a:gd name="connsiteY10" fmla="*/ 1 h 703690"/>
                  <a:gd name="connsiteX11" fmla="*/ 1969351 w 2596359"/>
                  <a:gd name="connsiteY11" fmla="*/ 63617 h 703690"/>
                  <a:gd name="connsiteX12" fmla="*/ 2335107 w 2596359"/>
                  <a:gd name="connsiteY12" fmla="*/ 703690 h 703690"/>
                  <a:gd name="connsiteX13" fmla="*/ 2596359 w 2596359"/>
                  <a:gd name="connsiteY13" fmla="*/ 377123 h 703690"/>
                  <a:gd name="connsiteX0" fmla="*/ 0 w 2596359"/>
                  <a:gd name="connsiteY0" fmla="*/ 426715 h 426716"/>
                  <a:gd name="connsiteX1" fmla="*/ 145403 w 2596359"/>
                  <a:gd name="connsiteY1" fmla="*/ 426715 h 426716"/>
                  <a:gd name="connsiteX2" fmla="*/ 145403 w 2596359"/>
                  <a:gd name="connsiteY2" fmla="*/ 0 h 426716"/>
                  <a:gd name="connsiteX3" fmla="*/ 581608 w 2596359"/>
                  <a:gd name="connsiteY3" fmla="*/ 1 h 426716"/>
                  <a:gd name="connsiteX4" fmla="*/ 581608 w 2596359"/>
                  <a:gd name="connsiteY4" fmla="*/ 426716 h 426716"/>
                  <a:gd name="connsiteX5" fmla="*/ 872411 w 2596359"/>
                  <a:gd name="connsiteY5" fmla="*/ 426716 h 426716"/>
                  <a:gd name="connsiteX6" fmla="*/ 872411 w 2596359"/>
                  <a:gd name="connsiteY6" fmla="*/ 1 h 426716"/>
                  <a:gd name="connsiteX7" fmla="*/ 1237839 w 2596359"/>
                  <a:gd name="connsiteY7" fmla="*/ 63617 h 426716"/>
                  <a:gd name="connsiteX8" fmla="*/ 1308616 w 2596359"/>
                  <a:gd name="connsiteY8" fmla="*/ 426716 h 426716"/>
                  <a:gd name="connsiteX9" fmla="*/ 1599420 w 2596359"/>
                  <a:gd name="connsiteY9" fmla="*/ 426716 h 426716"/>
                  <a:gd name="connsiteX10" fmla="*/ 1599420 w 2596359"/>
                  <a:gd name="connsiteY10" fmla="*/ 1 h 426716"/>
                  <a:gd name="connsiteX11" fmla="*/ 1969351 w 2596359"/>
                  <a:gd name="connsiteY11" fmla="*/ 63617 h 426716"/>
                  <a:gd name="connsiteX12" fmla="*/ 2035625 w 2596359"/>
                  <a:gd name="connsiteY12" fmla="*/ 426716 h 426716"/>
                  <a:gd name="connsiteX13" fmla="*/ 2596359 w 2596359"/>
                  <a:gd name="connsiteY13" fmla="*/ 377123 h 426716"/>
                  <a:gd name="connsiteX0" fmla="*/ 0 w 2471830"/>
                  <a:gd name="connsiteY0" fmla="*/ 426715 h 426716"/>
                  <a:gd name="connsiteX1" fmla="*/ 145403 w 2471830"/>
                  <a:gd name="connsiteY1" fmla="*/ 426715 h 426716"/>
                  <a:gd name="connsiteX2" fmla="*/ 145403 w 2471830"/>
                  <a:gd name="connsiteY2" fmla="*/ 0 h 426716"/>
                  <a:gd name="connsiteX3" fmla="*/ 581608 w 2471830"/>
                  <a:gd name="connsiteY3" fmla="*/ 1 h 426716"/>
                  <a:gd name="connsiteX4" fmla="*/ 581608 w 2471830"/>
                  <a:gd name="connsiteY4" fmla="*/ 426716 h 426716"/>
                  <a:gd name="connsiteX5" fmla="*/ 872411 w 2471830"/>
                  <a:gd name="connsiteY5" fmla="*/ 426716 h 426716"/>
                  <a:gd name="connsiteX6" fmla="*/ 872411 w 2471830"/>
                  <a:gd name="connsiteY6" fmla="*/ 1 h 426716"/>
                  <a:gd name="connsiteX7" fmla="*/ 1237839 w 2471830"/>
                  <a:gd name="connsiteY7" fmla="*/ 63617 h 426716"/>
                  <a:gd name="connsiteX8" fmla="*/ 1308616 w 2471830"/>
                  <a:gd name="connsiteY8" fmla="*/ 426716 h 426716"/>
                  <a:gd name="connsiteX9" fmla="*/ 1599420 w 2471830"/>
                  <a:gd name="connsiteY9" fmla="*/ 426716 h 426716"/>
                  <a:gd name="connsiteX10" fmla="*/ 1599420 w 2471830"/>
                  <a:gd name="connsiteY10" fmla="*/ 1 h 426716"/>
                  <a:gd name="connsiteX11" fmla="*/ 1969351 w 2471830"/>
                  <a:gd name="connsiteY11" fmla="*/ 63617 h 426716"/>
                  <a:gd name="connsiteX12" fmla="*/ 2035625 w 2471830"/>
                  <a:gd name="connsiteY12" fmla="*/ 426716 h 426716"/>
                  <a:gd name="connsiteX13" fmla="*/ 2471830 w 2471830"/>
                  <a:gd name="connsiteY13" fmla="*/ 426716 h 426716"/>
                  <a:gd name="connsiteX0" fmla="*/ 0 w 2471830"/>
                  <a:gd name="connsiteY0" fmla="*/ 426715 h 426716"/>
                  <a:gd name="connsiteX1" fmla="*/ 145403 w 2471830"/>
                  <a:gd name="connsiteY1" fmla="*/ 426715 h 426716"/>
                  <a:gd name="connsiteX2" fmla="*/ 145403 w 2471830"/>
                  <a:gd name="connsiteY2" fmla="*/ 0 h 426716"/>
                  <a:gd name="connsiteX3" fmla="*/ 581608 w 2471830"/>
                  <a:gd name="connsiteY3" fmla="*/ 1 h 426716"/>
                  <a:gd name="connsiteX4" fmla="*/ 581608 w 2471830"/>
                  <a:gd name="connsiteY4" fmla="*/ 426716 h 426716"/>
                  <a:gd name="connsiteX5" fmla="*/ 872411 w 2471830"/>
                  <a:gd name="connsiteY5" fmla="*/ 426716 h 426716"/>
                  <a:gd name="connsiteX6" fmla="*/ 872411 w 2471830"/>
                  <a:gd name="connsiteY6" fmla="*/ 1 h 426716"/>
                  <a:gd name="connsiteX7" fmla="*/ 1237839 w 2471830"/>
                  <a:gd name="connsiteY7" fmla="*/ 63617 h 426716"/>
                  <a:gd name="connsiteX8" fmla="*/ 1308616 w 2471830"/>
                  <a:gd name="connsiteY8" fmla="*/ 426716 h 426716"/>
                  <a:gd name="connsiteX9" fmla="*/ 1599420 w 2471830"/>
                  <a:gd name="connsiteY9" fmla="*/ 426716 h 426716"/>
                  <a:gd name="connsiteX10" fmla="*/ 1599420 w 2471830"/>
                  <a:gd name="connsiteY10" fmla="*/ 1 h 426716"/>
                  <a:gd name="connsiteX11" fmla="*/ 2035625 w 2471830"/>
                  <a:gd name="connsiteY11" fmla="*/ 1 h 426716"/>
                  <a:gd name="connsiteX12" fmla="*/ 2035625 w 2471830"/>
                  <a:gd name="connsiteY12" fmla="*/ 426716 h 426716"/>
                  <a:gd name="connsiteX13" fmla="*/ 2471830 w 2471830"/>
                  <a:gd name="connsiteY13" fmla="*/ 426716 h 426716"/>
                  <a:gd name="connsiteX0" fmla="*/ 0 w 2471830"/>
                  <a:gd name="connsiteY0" fmla="*/ 426715 h 426716"/>
                  <a:gd name="connsiteX1" fmla="*/ 145403 w 2471830"/>
                  <a:gd name="connsiteY1" fmla="*/ 426715 h 426716"/>
                  <a:gd name="connsiteX2" fmla="*/ 145403 w 2471830"/>
                  <a:gd name="connsiteY2" fmla="*/ 0 h 426716"/>
                  <a:gd name="connsiteX3" fmla="*/ 581608 w 2471830"/>
                  <a:gd name="connsiteY3" fmla="*/ 1 h 426716"/>
                  <a:gd name="connsiteX4" fmla="*/ 581608 w 2471830"/>
                  <a:gd name="connsiteY4" fmla="*/ 426716 h 426716"/>
                  <a:gd name="connsiteX5" fmla="*/ 872411 w 2471830"/>
                  <a:gd name="connsiteY5" fmla="*/ 426716 h 426716"/>
                  <a:gd name="connsiteX6" fmla="*/ 872411 w 2471830"/>
                  <a:gd name="connsiteY6" fmla="*/ 1 h 426716"/>
                  <a:gd name="connsiteX7" fmla="*/ 1237839 w 2471830"/>
                  <a:gd name="connsiteY7" fmla="*/ 63617 h 426716"/>
                  <a:gd name="connsiteX8" fmla="*/ 1308616 w 2471830"/>
                  <a:gd name="connsiteY8" fmla="*/ 426716 h 426716"/>
                  <a:gd name="connsiteX9" fmla="*/ 1599420 w 2471830"/>
                  <a:gd name="connsiteY9" fmla="*/ 426716 h 426716"/>
                  <a:gd name="connsiteX10" fmla="*/ 1744822 w 2471830"/>
                  <a:gd name="connsiteY10" fmla="*/ 1 h 426716"/>
                  <a:gd name="connsiteX11" fmla="*/ 2035625 w 2471830"/>
                  <a:gd name="connsiteY11" fmla="*/ 1 h 426716"/>
                  <a:gd name="connsiteX12" fmla="*/ 2035625 w 2471830"/>
                  <a:gd name="connsiteY12" fmla="*/ 426716 h 426716"/>
                  <a:gd name="connsiteX13" fmla="*/ 2471830 w 2471830"/>
                  <a:gd name="connsiteY13" fmla="*/ 426716 h 426716"/>
                  <a:gd name="connsiteX0" fmla="*/ 0 w 2471830"/>
                  <a:gd name="connsiteY0" fmla="*/ 426715 h 426716"/>
                  <a:gd name="connsiteX1" fmla="*/ 145403 w 2471830"/>
                  <a:gd name="connsiteY1" fmla="*/ 426715 h 426716"/>
                  <a:gd name="connsiteX2" fmla="*/ 145403 w 2471830"/>
                  <a:gd name="connsiteY2" fmla="*/ 0 h 426716"/>
                  <a:gd name="connsiteX3" fmla="*/ 581608 w 2471830"/>
                  <a:gd name="connsiteY3" fmla="*/ 1 h 426716"/>
                  <a:gd name="connsiteX4" fmla="*/ 581608 w 2471830"/>
                  <a:gd name="connsiteY4" fmla="*/ 426716 h 426716"/>
                  <a:gd name="connsiteX5" fmla="*/ 872411 w 2471830"/>
                  <a:gd name="connsiteY5" fmla="*/ 426716 h 426716"/>
                  <a:gd name="connsiteX6" fmla="*/ 872411 w 2471830"/>
                  <a:gd name="connsiteY6" fmla="*/ 1 h 426716"/>
                  <a:gd name="connsiteX7" fmla="*/ 1237839 w 2471830"/>
                  <a:gd name="connsiteY7" fmla="*/ 63617 h 426716"/>
                  <a:gd name="connsiteX8" fmla="*/ 1308616 w 2471830"/>
                  <a:gd name="connsiteY8" fmla="*/ 426716 h 426716"/>
                  <a:gd name="connsiteX9" fmla="*/ 1744822 w 2471830"/>
                  <a:gd name="connsiteY9" fmla="*/ 426716 h 426716"/>
                  <a:gd name="connsiteX10" fmla="*/ 1744822 w 2471830"/>
                  <a:gd name="connsiteY10" fmla="*/ 1 h 426716"/>
                  <a:gd name="connsiteX11" fmla="*/ 2035625 w 2471830"/>
                  <a:gd name="connsiteY11" fmla="*/ 1 h 426716"/>
                  <a:gd name="connsiteX12" fmla="*/ 2035625 w 2471830"/>
                  <a:gd name="connsiteY12" fmla="*/ 426716 h 426716"/>
                  <a:gd name="connsiteX13" fmla="*/ 2471830 w 2471830"/>
                  <a:gd name="connsiteY13" fmla="*/ 426716 h 426716"/>
                  <a:gd name="connsiteX0" fmla="*/ 0 w 2471830"/>
                  <a:gd name="connsiteY0" fmla="*/ 426715 h 426716"/>
                  <a:gd name="connsiteX1" fmla="*/ 145403 w 2471830"/>
                  <a:gd name="connsiteY1" fmla="*/ 426715 h 426716"/>
                  <a:gd name="connsiteX2" fmla="*/ 145403 w 2471830"/>
                  <a:gd name="connsiteY2" fmla="*/ 0 h 426716"/>
                  <a:gd name="connsiteX3" fmla="*/ 581608 w 2471830"/>
                  <a:gd name="connsiteY3" fmla="*/ 1 h 426716"/>
                  <a:gd name="connsiteX4" fmla="*/ 581608 w 2471830"/>
                  <a:gd name="connsiteY4" fmla="*/ 426716 h 426716"/>
                  <a:gd name="connsiteX5" fmla="*/ 872411 w 2471830"/>
                  <a:gd name="connsiteY5" fmla="*/ 426716 h 426716"/>
                  <a:gd name="connsiteX6" fmla="*/ 872411 w 2471830"/>
                  <a:gd name="connsiteY6" fmla="*/ 1 h 426716"/>
                  <a:gd name="connsiteX7" fmla="*/ 1308617 w 2471830"/>
                  <a:gd name="connsiteY7" fmla="*/ 1 h 426716"/>
                  <a:gd name="connsiteX8" fmla="*/ 1308616 w 2471830"/>
                  <a:gd name="connsiteY8" fmla="*/ 426716 h 426716"/>
                  <a:gd name="connsiteX9" fmla="*/ 1744822 w 2471830"/>
                  <a:gd name="connsiteY9" fmla="*/ 426716 h 426716"/>
                  <a:gd name="connsiteX10" fmla="*/ 1744822 w 2471830"/>
                  <a:gd name="connsiteY10" fmla="*/ 1 h 426716"/>
                  <a:gd name="connsiteX11" fmla="*/ 2035625 w 2471830"/>
                  <a:gd name="connsiteY11" fmla="*/ 1 h 426716"/>
                  <a:gd name="connsiteX12" fmla="*/ 2035625 w 2471830"/>
                  <a:gd name="connsiteY12" fmla="*/ 426716 h 426716"/>
                  <a:gd name="connsiteX13" fmla="*/ 2471830 w 2471830"/>
                  <a:gd name="connsiteY13" fmla="*/ 426716 h 426716"/>
                  <a:gd name="connsiteX0" fmla="*/ 0 w 2471830"/>
                  <a:gd name="connsiteY0" fmla="*/ 426715 h 426716"/>
                  <a:gd name="connsiteX1" fmla="*/ 145403 w 2471830"/>
                  <a:gd name="connsiteY1" fmla="*/ 426715 h 426716"/>
                  <a:gd name="connsiteX2" fmla="*/ 145403 w 2471830"/>
                  <a:gd name="connsiteY2" fmla="*/ 0 h 426716"/>
                  <a:gd name="connsiteX3" fmla="*/ 581608 w 2471830"/>
                  <a:gd name="connsiteY3" fmla="*/ 1 h 426716"/>
                  <a:gd name="connsiteX4" fmla="*/ 581608 w 2471830"/>
                  <a:gd name="connsiteY4" fmla="*/ 426716 h 426716"/>
                  <a:gd name="connsiteX5" fmla="*/ 872411 w 2471830"/>
                  <a:gd name="connsiteY5" fmla="*/ 426716 h 426716"/>
                  <a:gd name="connsiteX6" fmla="*/ 1017813 w 2471830"/>
                  <a:gd name="connsiteY6" fmla="*/ 1 h 426716"/>
                  <a:gd name="connsiteX7" fmla="*/ 1308617 w 2471830"/>
                  <a:gd name="connsiteY7" fmla="*/ 1 h 426716"/>
                  <a:gd name="connsiteX8" fmla="*/ 1308616 w 2471830"/>
                  <a:gd name="connsiteY8" fmla="*/ 426716 h 426716"/>
                  <a:gd name="connsiteX9" fmla="*/ 1744822 w 2471830"/>
                  <a:gd name="connsiteY9" fmla="*/ 426716 h 426716"/>
                  <a:gd name="connsiteX10" fmla="*/ 1744822 w 2471830"/>
                  <a:gd name="connsiteY10" fmla="*/ 1 h 426716"/>
                  <a:gd name="connsiteX11" fmla="*/ 2035625 w 2471830"/>
                  <a:gd name="connsiteY11" fmla="*/ 1 h 426716"/>
                  <a:gd name="connsiteX12" fmla="*/ 2035625 w 2471830"/>
                  <a:gd name="connsiteY12" fmla="*/ 426716 h 426716"/>
                  <a:gd name="connsiteX13" fmla="*/ 2471830 w 2471830"/>
                  <a:gd name="connsiteY13" fmla="*/ 426716 h 426716"/>
                  <a:gd name="connsiteX0" fmla="*/ 0 w 2471830"/>
                  <a:gd name="connsiteY0" fmla="*/ 426715 h 426716"/>
                  <a:gd name="connsiteX1" fmla="*/ 145403 w 2471830"/>
                  <a:gd name="connsiteY1" fmla="*/ 426715 h 426716"/>
                  <a:gd name="connsiteX2" fmla="*/ 145403 w 2471830"/>
                  <a:gd name="connsiteY2" fmla="*/ 0 h 426716"/>
                  <a:gd name="connsiteX3" fmla="*/ 581608 w 2471830"/>
                  <a:gd name="connsiteY3" fmla="*/ 1 h 426716"/>
                  <a:gd name="connsiteX4" fmla="*/ 581608 w 2471830"/>
                  <a:gd name="connsiteY4" fmla="*/ 426716 h 426716"/>
                  <a:gd name="connsiteX5" fmla="*/ 1017813 w 2471830"/>
                  <a:gd name="connsiteY5" fmla="*/ 426716 h 426716"/>
                  <a:gd name="connsiteX6" fmla="*/ 1017813 w 2471830"/>
                  <a:gd name="connsiteY6" fmla="*/ 1 h 426716"/>
                  <a:gd name="connsiteX7" fmla="*/ 1308617 w 2471830"/>
                  <a:gd name="connsiteY7" fmla="*/ 1 h 426716"/>
                  <a:gd name="connsiteX8" fmla="*/ 1308616 w 2471830"/>
                  <a:gd name="connsiteY8" fmla="*/ 426716 h 426716"/>
                  <a:gd name="connsiteX9" fmla="*/ 1744822 w 2471830"/>
                  <a:gd name="connsiteY9" fmla="*/ 426716 h 426716"/>
                  <a:gd name="connsiteX10" fmla="*/ 1744822 w 2471830"/>
                  <a:gd name="connsiteY10" fmla="*/ 1 h 426716"/>
                  <a:gd name="connsiteX11" fmla="*/ 2035625 w 2471830"/>
                  <a:gd name="connsiteY11" fmla="*/ 1 h 426716"/>
                  <a:gd name="connsiteX12" fmla="*/ 2035625 w 2471830"/>
                  <a:gd name="connsiteY12" fmla="*/ 426716 h 426716"/>
                  <a:gd name="connsiteX13" fmla="*/ 2471830 w 2471830"/>
                  <a:gd name="connsiteY13" fmla="*/ 426716 h 426716"/>
                  <a:gd name="connsiteX0" fmla="*/ 0 w 2471830"/>
                  <a:gd name="connsiteY0" fmla="*/ 426714 h 426715"/>
                  <a:gd name="connsiteX1" fmla="*/ 145403 w 2471830"/>
                  <a:gd name="connsiteY1" fmla="*/ 426714 h 426715"/>
                  <a:gd name="connsiteX2" fmla="*/ 290805 w 2471830"/>
                  <a:gd name="connsiteY2" fmla="*/ 0 h 426715"/>
                  <a:gd name="connsiteX3" fmla="*/ 581608 w 2471830"/>
                  <a:gd name="connsiteY3" fmla="*/ 0 h 426715"/>
                  <a:gd name="connsiteX4" fmla="*/ 581608 w 2471830"/>
                  <a:gd name="connsiteY4" fmla="*/ 426715 h 426715"/>
                  <a:gd name="connsiteX5" fmla="*/ 1017813 w 2471830"/>
                  <a:gd name="connsiteY5" fmla="*/ 426715 h 426715"/>
                  <a:gd name="connsiteX6" fmla="*/ 1017813 w 2471830"/>
                  <a:gd name="connsiteY6" fmla="*/ 0 h 426715"/>
                  <a:gd name="connsiteX7" fmla="*/ 1308617 w 2471830"/>
                  <a:gd name="connsiteY7" fmla="*/ 0 h 426715"/>
                  <a:gd name="connsiteX8" fmla="*/ 1308616 w 2471830"/>
                  <a:gd name="connsiteY8" fmla="*/ 426715 h 426715"/>
                  <a:gd name="connsiteX9" fmla="*/ 1744822 w 2471830"/>
                  <a:gd name="connsiteY9" fmla="*/ 426715 h 426715"/>
                  <a:gd name="connsiteX10" fmla="*/ 1744822 w 2471830"/>
                  <a:gd name="connsiteY10" fmla="*/ 0 h 426715"/>
                  <a:gd name="connsiteX11" fmla="*/ 2035625 w 2471830"/>
                  <a:gd name="connsiteY11" fmla="*/ 0 h 426715"/>
                  <a:gd name="connsiteX12" fmla="*/ 2035625 w 2471830"/>
                  <a:gd name="connsiteY12" fmla="*/ 426715 h 426715"/>
                  <a:gd name="connsiteX13" fmla="*/ 2471830 w 2471830"/>
                  <a:gd name="connsiteY13" fmla="*/ 426715 h 426715"/>
                  <a:gd name="connsiteX0" fmla="*/ 0 w 2471830"/>
                  <a:gd name="connsiteY0" fmla="*/ 426714 h 426715"/>
                  <a:gd name="connsiteX1" fmla="*/ 290805 w 2471830"/>
                  <a:gd name="connsiteY1" fmla="*/ 426714 h 426715"/>
                  <a:gd name="connsiteX2" fmla="*/ 290805 w 2471830"/>
                  <a:gd name="connsiteY2" fmla="*/ 0 h 426715"/>
                  <a:gd name="connsiteX3" fmla="*/ 581608 w 2471830"/>
                  <a:gd name="connsiteY3" fmla="*/ 0 h 426715"/>
                  <a:gd name="connsiteX4" fmla="*/ 581608 w 2471830"/>
                  <a:gd name="connsiteY4" fmla="*/ 426715 h 426715"/>
                  <a:gd name="connsiteX5" fmla="*/ 1017813 w 2471830"/>
                  <a:gd name="connsiteY5" fmla="*/ 426715 h 426715"/>
                  <a:gd name="connsiteX6" fmla="*/ 1017813 w 2471830"/>
                  <a:gd name="connsiteY6" fmla="*/ 0 h 426715"/>
                  <a:gd name="connsiteX7" fmla="*/ 1308617 w 2471830"/>
                  <a:gd name="connsiteY7" fmla="*/ 0 h 426715"/>
                  <a:gd name="connsiteX8" fmla="*/ 1308616 w 2471830"/>
                  <a:gd name="connsiteY8" fmla="*/ 426715 h 426715"/>
                  <a:gd name="connsiteX9" fmla="*/ 1744822 w 2471830"/>
                  <a:gd name="connsiteY9" fmla="*/ 426715 h 426715"/>
                  <a:gd name="connsiteX10" fmla="*/ 1744822 w 2471830"/>
                  <a:gd name="connsiteY10" fmla="*/ 0 h 426715"/>
                  <a:gd name="connsiteX11" fmla="*/ 2035625 w 2471830"/>
                  <a:gd name="connsiteY11" fmla="*/ 0 h 426715"/>
                  <a:gd name="connsiteX12" fmla="*/ 2035625 w 2471830"/>
                  <a:gd name="connsiteY12" fmla="*/ 426715 h 426715"/>
                  <a:gd name="connsiteX13" fmla="*/ 2471830 w 2471830"/>
                  <a:gd name="connsiteY13" fmla="*/ 426715 h 42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71830" h="426715">
                    <a:moveTo>
                      <a:pt x="0" y="426714"/>
                    </a:moveTo>
                    <a:lnTo>
                      <a:pt x="290805" y="426714"/>
                    </a:lnTo>
                    <a:lnTo>
                      <a:pt x="290805" y="0"/>
                    </a:lnTo>
                    <a:lnTo>
                      <a:pt x="581608" y="0"/>
                    </a:lnTo>
                    <a:lnTo>
                      <a:pt x="581608" y="426715"/>
                    </a:lnTo>
                    <a:lnTo>
                      <a:pt x="1017813" y="426715"/>
                    </a:lnTo>
                    <a:lnTo>
                      <a:pt x="1017813" y="0"/>
                    </a:lnTo>
                    <a:lnTo>
                      <a:pt x="1308617" y="0"/>
                    </a:lnTo>
                    <a:cubicBezTo>
                      <a:pt x="1308617" y="142238"/>
                      <a:pt x="1308616" y="284477"/>
                      <a:pt x="1308616" y="426715"/>
                    </a:cubicBezTo>
                    <a:lnTo>
                      <a:pt x="1744822" y="426715"/>
                    </a:lnTo>
                    <a:lnTo>
                      <a:pt x="1744822" y="0"/>
                    </a:lnTo>
                    <a:lnTo>
                      <a:pt x="2035625" y="0"/>
                    </a:lnTo>
                    <a:lnTo>
                      <a:pt x="2035625" y="426715"/>
                    </a:lnTo>
                    <a:lnTo>
                      <a:pt x="2471830" y="426715"/>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sp>
            <p:nvSpPr>
              <p:cNvPr id="194" name="TextBox 193">
                <a:extLst>
                  <a:ext uri="{FF2B5EF4-FFF2-40B4-BE49-F238E27FC236}">
                    <a16:creationId xmlns:a16="http://schemas.microsoft.com/office/drawing/2014/main" id="{BB0B26A3-55D9-440B-B67C-E41EC1B6A268}"/>
                  </a:ext>
                </a:extLst>
              </p:cNvPr>
              <p:cNvSpPr txBox="1"/>
              <p:nvPr/>
            </p:nvSpPr>
            <p:spPr>
              <a:xfrm>
                <a:off x="3375552" y="769227"/>
                <a:ext cx="1927522" cy="410369"/>
              </a:xfrm>
              <a:prstGeom prst="rect">
                <a:avLst/>
              </a:prstGeom>
              <a:noFill/>
            </p:spPr>
            <p:txBody>
              <a:bodyPr wrap="none" rtlCol="0">
                <a:spAutoFit/>
              </a:bodyPr>
              <a:lstStyle/>
              <a:p>
                <a:r>
                  <a:rPr lang="en-US" dirty="0">
                    <a:latin typeface="Symbol" pitchFamily="18" charset="2"/>
                  </a:rPr>
                  <a:t>dt           |--t--|</a:t>
                </a:r>
              </a:p>
            </p:txBody>
          </p:sp>
          <p:sp>
            <p:nvSpPr>
              <p:cNvPr id="195" name="TextBox 194">
                <a:extLst>
                  <a:ext uri="{FF2B5EF4-FFF2-40B4-BE49-F238E27FC236}">
                    <a16:creationId xmlns:a16="http://schemas.microsoft.com/office/drawing/2014/main" id="{6A69AD69-27E8-4558-ACB1-7D900084CBA2}"/>
                  </a:ext>
                </a:extLst>
              </p:cNvPr>
              <p:cNvSpPr txBox="1"/>
              <p:nvPr/>
            </p:nvSpPr>
            <p:spPr>
              <a:xfrm>
                <a:off x="3062206" y="1740417"/>
                <a:ext cx="2749471" cy="376171"/>
              </a:xfrm>
              <a:prstGeom prst="rect">
                <a:avLst/>
              </a:prstGeom>
              <a:noFill/>
            </p:spPr>
            <p:txBody>
              <a:bodyPr wrap="none" rtlCol="0">
                <a:spAutoFit/>
              </a:bodyPr>
              <a:lstStyle/>
              <a:p>
                <a:r>
                  <a:rPr lang="en-US" sz="1600" dirty="0">
                    <a:solidFill>
                      <a:schemeClr val="tx1">
                        <a:lumMod val="85000"/>
                        <a:lumOff val="15000"/>
                      </a:schemeClr>
                    </a:solidFill>
                    <a:latin typeface="Symbol" pitchFamily="18" charset="2"/>
                  </a:rPr>
                  <a:t>d</a:t>
                </a:r>
                <a:r>
                  <a:rPr lang="en-US" sz="1600" dirty="0">
                    <a:solidFill>
                      <a:schemeClr val="tx1">
                        <a:lumMod val="85000"/>
                        <a:lumOff val="15000"/>
                      </a:schemeClr>
                    </a:solidFill>
                  </a:rPr>
                  <a:t> </a:t>
                </a:r>
                <a:r>
                  <a:rPr lang="en-US" sz="1400" dirty="0">
                    <a:solidFill>
                      <a:schemeClr val="tx1">
                        <a:lumMod val="85000"/>
                        <a:lumOff val="15000"/>
                      </a:schemeClr>
                    </a:solidFill>
                    <a:latin typeface="Cambria Math"/>
                    <a:ea typeface="Cambria Math"/>
                  </a:rPr>
                  <a:t>≡</a:t>
                </a:r>
                <a:r>
                  <a:rPr lang="en-US" sz="1600" dirty="0">
                    <a:solidFill>
                      <a:schemeClr val="tx1">
                        <a:lumMod val="85000"/>
                        <a:lumOff val="15000"/>
                      </a:schemeClr>
                    </a:solidFill>
                    <a:latin typeface="Cambria Math"/>
                    <a:ea typeface="Cambria Math"/>
                  </a:rPr>
                  <a:t> duty cycle ;  </a:t>
                </a:r>
                <a:r>
                  <a:rPr lang="en-US" sz="1600" dirty="0">
                    <a:solidFill>
                      <a:schemeClr val="tx1">
                        <a:lumMod val="85000"/>
                        <a:lumOff val="15000"/>
                      </a:schemeClr>
                    </a:solidFill>
                    <a:latin typeface="Symbol" pitchFamily="18" charset="2"/>
                    <a:ea typeface="Cambria Math"/>
                  </a:rPr>
                  <a:t>t</a:t>
                </a:r>
                <a:r>
                  <a:rPr lang="en-US" sz="1600" dirty="0">
                    <a:solidFill>
                      <a:schemeClr val="tx1">
                        <a:lumMod val="85000"/>
                        <a:lumOff val="15000"/>
                      </a:schemeClr>
                    </a:solidFill>
                    <a:latin typeface="Cambria Math"/>
                    <a:ea typeface="Cambria Math"/>
                  </a:rPr>
                  <a:t> </a:t>
                </a:r>
                <a:r>
                  <a:rPr lang="en-US" sz="1400" dirty="0">
                    <a:solidFill>
                      <a:schemeClr val="tx1">
                        <a:lumMod val="85000"/>
                        <a:lumOff val="15000"/>
                      </a:schemeClr>
                    </a:solidFill>
                    <a:latin typeface="Cambria Math"/>
                    <a:ea typeface="Cambria Math"/>
                  </a:rPr>
                  <a:t>≡</a:t>
                </a:r>
                <a:r>
                  <a:rPr lang="en-US" sz="1600" dirty="0">
                    <a:solidFill>
                      <a:schemeClr val="tx1">
                        <a:lumMod val="85000"/>
                        <a:lumOff val="15000"/>
                      </a:schemeClr>
                    </a:solidFill>
                    <a:latin typeface="Cambria Math"/>
                    <a:ea typeface="Cambria Math"/>
                  </a:rPr>
                  <a:t> period</a:t>
                </a:r>
                <a:endParaRPr lang="en-US" sz="1600" dirty="0">
                  <a:solidFill>
                    <a:schemeClr val="tx1">
                      <a:lumMod val="85000"/>
                      <a:lumOff val="15000"/>
                    </a:schemeClr>
                  </a:solidFill>
                </a:endParaRPr>
              </a:p>
            </p:txBody>
          </p:sp>
          <p:sp>
            <p:nvSpPr>
              <p:cNvPr id="196" name="TextBox 195">
                <a:extLst>
                  <a:ext uri="{FF2B5EF4-FFF2-40B4-BE49-F238E27FC236}">
                    <a16:creationId xmlns:a16="http://schemas.microsoft.com/office/drawing/2014/main" id="{BEE6292A-4031-40F9-A8C3-4C7DF4EC733A}"/>
                  </a:ext>
                </a:extLst>
              </p:cNvPr>
              <p:cNvSpPr txBox="1"/>
              <p:nvPr/>
            </p:nvSpPr>
            <p:spPr>
              <a:xfrm>
                <a:off x="3465068" y="1497266"/>
                <a:ext cx="1766368" cy="376171"/>
              </a:xfrm>
              <a:prstGeom prst="rect">
                <a:avLst/>
              </a:prstGeom>
              <a:noFill/>
            </p:spPr>
            <p:txBody>
              <a:bodyPr wrap="none" rtlCol="0">
                <a:spAutoFit/>
              </a:bodyPr>
              <a:lstStyle/>
              <a:p>
                <a:r>
                  <a:rPr lang="en-US" sz="1600" dirty="0">
                    <a:solidFill>
                      <a:schemeClr val="tx1">
                        <a:lumMod val="85000"/>
                        <a:lumOff val="15000"/>
                      </a:schemeClr>
                    </a:solidFill>
                    <a:latin typeface="Calibri" pitchFamily="34" charset="0"/>
                    <a:ea typeface="Cambria Math"/>
                  </a:rPr>
                  <a:t>Trans. gate PWM</a:t>
                </a:r>
                <a:endParaRPr lang="en-US" sz="1600" dirty="0">
                  <a:solidFill>
                    <a:schemeClr val="tx1">
                      <a:lumMod val="85000"/>
                      <a:lumOff val="15000"/>
                    </a:schemeClr>
                  </a:solidFill>
                  <a:latin typeface="Calibri" pitchFamily="34" charset="0"/>
                </a:endParaRPr>
              </a:p>
            </p:txBody>
          </p:sp>
        </p:grpSp>
        <p:sp>
          <p:nvSpPr>
            <p:cNvPr id="197" name="TextBox 196">
              <a:extLst>
                <a:ext uri="{FF2B5EF4-FFF2-40B4-BE49-F238E27FC236}">
                  <a16:creationId xmlns:a16="http://schemas.microsoft.com/office/drawing/2014/main" id="{8E6F49FE-5BB4-4E21-841B-54039C38A1FE}"/>
                </a:ext>
              </a:extLst>
            </p:cNvPr>
            <p:cNvSpPr txBox="1"/>
            <p:nvPr/>
          </p:nvSpPr>
          <p:spPr>
            <a:xfrm>
              <a:off x="620987" y="4900055"/>
              <a:ext cx="3221116" cy="900531"/>
            </a:xfrm>
            <a:prstGeom prst="rect">
              <a:avLst/>
            </a:prstGeom>
            <a:solidFill>
              <a:schemeClr val="accent1">
                <a:lumMod val="75000"/>
              </a:schemeClr>
            </a:solidFill>
          </p:spPr>
          <p:txBody>
            <a:bodyPr wrap="square" rtlCol="0">
              <a:spAutoFit/>
            </a:bodyPr>
            <a:lstStyle/>
            <a:p>
              <a:pPr>
                <a:lnSpc>
                  <a:spcPts val="2800"/>
                </a:lnSpc>
              </a:pPr>
              <a:r>
                <a:rPr lang="en-US" dirty="0">
                  <a:solidFill>
                    <a:schemeClr val="bg1"/>
                  </a:solidFill>
                  <a:sym typeface="Symbol" panose="05050102010706020507" pitchFamily="18" charset="2"/>
                </a:rPr>
                <a:t>CRUISE: M-G  voltage &lt; batt.</a:t>
              </a:r>
            </a:p>
            <a:p>
              <a:pPr>
                <a:lnSpc>
                  <a:spcPts val="2800"/>
                </a:lnSpc>
              </a:pPr>
              <a:r>
                <a:rPr lang="en-US" dirty="0">
                  <a:solidFill>
                    <a:schemeClr val="bg1"/>
                  </a:solidFill>
                  <a:sym typeface="Symbol" panose="05050102010706020507" pitchFamily="18" charset="2"/>
                </a:rPr>
                <a:t>”buck”  V</a:t>
              </a:r>
              <a:r>
                <a:rPr lang="en-US" baseline="-25000" dirty="0">
                  <a:solidFill>
                    <a:schemeClr val="bg1"/>
                  </a:solidFill>
                  <a:sym typeface="Symbol" panose="05050102010706020507" pitchFamily="18" charset="2"/>
                </a:rPr>
                <a:t>M </a:t>
              </a:r>
              <a:r>
                <a:rPr lang="en-US" dirty="0">
                  <a:solidFill>
                    <a:schemeClr val="bg1"/>
                  </a:solidFill>
                  <a:sym typeface="Symbol" panose="05050102010706020507" pitchFamily="18" charset="2"/>
                </a:rPr>
                <a:t>/ </a:t>
              </a:r>
              <a:r>
                <a:rPr lang="en-US" sz="2400" dirty="0" err="1">
                  <a:solidFill>
                    <a:schemeClr val="bg1"/>
                  </a:solidFill>
                  <a:latin typeface="Symbol" panose="05050102010706020507" pitchFamily="18" charset="2"/>
                  <a:sym typeface="Symbol" panose="05050102010706020507" pitchFamily="18" charset="2"/>
                </a:rPr>
                <a:t>e</a:t>
              </a:r>
              <a:r>
                <a:rPr lang="en-US" baseline="-25000" dirty="0" err="1">
                  <a:solidFill>
                    <a:schemeClr val="bg1"/>
                  </a:solidFill>
                  <a:sym typeface="Symbol" panose="05050102010706020507" pitchFamily="18" charset="2"/>
                </a:rPr>
                <a:t>B</a:t>
              </a:r>
              <a:r>
                <a:rPr lang="en-US" dirty="0">
                  <a:solidFill>
                    <a:schemeClr val="bg1"/>
                  </a:solidFill>
                  <a:sym typeface="Symbol" panose="05050102010706020507" pitchFamily="18" charset="2"/>
                </a:rPr>
                <a:t> = </a:t>
              </a:r>
              <a:r>
                <a:rPr lang="en-US" dirty="0">
                  <a:solidFill>
                    <a:schemeClr val="bg1"/>
                  </a:solidFill>
                  <a:latin typeface="Symbol" panose="05050102010706020507" pitchFamily="18" charset="2"/>
                  <a:sym typeface="Symbol" panose="05050102010706020507" pitchFamily="18" charset="2"/>
                </a:rPr>
                <a:t>d</a:t>
              </a:r>
              <a:r>
                <a:rPr lang="en-US" dirty="0">
                  <a:solidFill>
                    <a:schemeClr val="bg1"/>
                  </a:solidFill>
                  <a:sym typeface="Symbol" panose="05050102010706020507" pitchFamily="18" charset="2"/>
                </a:rPr>
                <a:t>    </a:t>
              </a:r>
              <a:endParaRPr lang="en-US" dirty="0">
                <a:solidFill>
                  <a:schemeClr val="bg1"/>
                </a:solidFill>
              </a:endParaRPr>
            </a:p>
          </p:txBody>
        </p:sp>
        <p:sp>
          <p:nvSpPr>
            <p:cNvPr id="198" name="TextBox 197">
              <a:extLst>
                <a:ext uri="{FF2B5EF4-FFF2-40B4-BE49-F238E27FC236}">
                  <a16:creationId xmlns:a16="http://schemas.microsoft.com/office/drawing/2014/main" id="{AE36E1AB-9957-4101-AF3E-BB6C9FA3B982}"/>
                </a:ext>
              </a:extLst>
            </p:cNvPr>
            <p:cNvSpPr txBox="1"/>
            <p:nvPr/>
          </p:nvSpPr>
          <p:spPr>
            <a:xfrm>
              <a:off x="756312" y="2221499"/>
              <a:ext cx="2974001" cy="376171"/>
            </a:xfrm>
            <a:prstGeom prst="rect">
              <a:avLst/>
            </a:prstGeom>
            <a:solidFill>
              <a:schemeClr val="accent1">
                <a:lumMod val="75000"/>
              </a:schemeClr>
            </a:solidFill>
          </p:spPr>
          <p:txBody>
            <a:bodyPr wrap="square" rtlCol="0">
              <a:spAutoFit/>
            </a:bodyPr>
            <a:lstStyle/>
            <a:p>
              <a:r>
                <a:rPr lang="en-US" sz="1600" dirty="0">
                  <a:solidFill>
                    <a:schemeClr val="bg1"/>
                  </a:solidFill>
                </a:rPr>
                <a:t>CRUISE VIA </a:t>
              </a:r>
              <a:r>
                <a:rPr lang="en-US" sz="1600" i="1" dirty="0">
                  <a:solidFill>
                    <a:schemeClr val="bg1"/>
                  </a:solidFill>
                </a:rPr>
                <a:t>BUCK</a:t>
              </a:r>
              <a:r>
                <a:rPr lang="en-US" sz="1600" dirty="0">
                  <a:solidFill>
                    <a:schemeClr val="bg1"/>
                  </a:solidFill>
                </a:rPr>
                <a:t> CONVERTER</a:t>
              </a:r>
            </a:p>
          </p:txBody>
        </p:sp>
        <p:sp>
          <p:nvSpPr>
            <p:cNvPr id="199" name="TextBox 198">
              <a:extLst>
                <a:ext uri="{FF2B5EF4-FFF2-40B4-BE49-F238E27FC236}">
                  <a16:creationId xmlns:a16="http://schemas.microsoft.com/office/drawing/2014/main" id="{1C38EA68-606E-4834-88D9-9D903CEC762C}"/>
                </a:ext>
              </a:extLst>
            </p:cNvPr>
            <p:cNvSpPr txBox="1"/>
            <p:nvPr/>
          </p:nvSpPr>
          <p:spPr>
            <a:xfrm>
              <a:off x="5970245" y="2221499"/>
              <a:ext cx="3115966" cy="376171"/>
            </a:xfrm>
            <a:prstGeom prst="rect">
              <a:avLst/>
            </a:prstGeom>
            <a:solidFill>
              <a:schemeClr val="accent1">
                <a:lumMod val="75000"/>
              </a:schemeClr>
            </a:solidFill>
          </p:spPr>
          <p:txBody>
            <a:bodyPr wrap="square" rtlCol="0">
              <a:spAutoFit/>
            </a:bodyPr>
            <a:lstStyle/>
            <a:p>
              <a:r>
                <a:rPr lang="en-US" sz="1600" dirty="0">
                  <a:solidFill>
                    <a:schemeClr val="bg1"/>
                  </a:solidFill>
                </a:rPr>
                <a:t>REGEN VIA </a:t>
              </a:r>
              <a:r>
                <a:rPr lang="en-US" sz="1600" i="1" dirty="0">
                  <a:solidFill>
                    <a:schemeClr val="bg1"/>
                  </a:solidFill>
                </a:rPr>
                <a:t>BOOST</a:t>
              </a:r>
              <a:r>
                <a:rPr lang="en-US" sz="1600" dirty="0">
                  <a:solidFill>
                    <a:schemeClr val="bg1"/>
                  </a:solidFill>
                </a:rPr>
                <a:t> CONVERTER</a:t>
              </a:r>
            </a:p>
          </p:txBody>
        </p:sp>
        <p:sp>
          <p:nvSpPr>
            <p:cNvPr id="200" name="TextBox 199">
              <a:extLst>
                <a:ext uri="{FF2B5EF4-FFF2-40B4-BE49-F238E27FC236}">
                  <a16:creationId xmlns:a16="http://schemas.microsoft.com/office/drawing/2014/main" id="{FD03A395-4911-40ED-AEBE-1F5606E19DA5}"/>
                </a:ext>
              </a:extLst>
            </p:cNvPr>
            <p:cNvSpPr txBox="1"/>
            <p:nvPr/>
          </p:nvSpPr>
          <p:spPr>
            <a:xfrm>
              <a:off x="3381933" y="1746329"/>
              <a:ext cx="2974001" cy="376171"/>
            </a:xfrm>
            <a:prstGeom prst="rect">
              <a:avLst/>
            </a:prstGeom>
            <a:solidFill>
              <a:schemeClr val="accent1">
                <a:lumMod val="75000"/>
              </a:schemeClr>
            </a:solidFill>
          </p:spPr>
          <p:txBody>
            <a:bodyPr wrap="square" rtlCol="0">
              <a:spAutoFit/>
            </a:bodyPr>
            <a:lstStyle/>
            <a:p>
              <a:r>
                <a:rPr lang="en-US" sz="1600" dirty="0">
                  <a:solidFill>
                    <a:schemeClr val="bg1"/>
                  </a:solidFill>
                </a:rPr>
                <a:t>PULSE-WIDTH MODULATION</a:t>
              </a:r>
            </a:p>
          </p:txBody>
        </p:sp>
        <p:sp>
          <p:nvSpPr>
            <p:cNvPr id="201" name="TextBox 200">
              <a:extLst>
                <a:ext uri="{FF2B5EF4-FFF2-40B4-BE49-F238E27FC236}">
                  <a16:creationId xmlns:a16="http://schemas.microsoft.com/office/drawing/2014/main" id="{0CE88D33-D5C3-4E2C-827F-26E30B1DC5B7}"/>
                </a:ext>
              </a:extLst>
            </p:cNvPr>
            <p:cNvSpPr txBox="1"/>
            <p:nvPr/>
          </p:nvSpPr>
          <p:spPr>
            <a:xfrm>
              <a:off x="5574656" y="4894526"/>
              <a:ext cx="3449266" cy="900531"/>
            </a:xfrm>
            <a:prstGeom prst="rect">
              <a:avLst/>
            </a:prstGeom>
            <a:solidFill>
              <a:schemeClr val="accent1">
                <a:lumMod val="75000"/>
              </a:schemeClr>
            </a:solidFill>
          </p:spPr>
          <p:txBody>
            <a:bodyPr wrap="square" rtlCol="0">
              <a:spAutoFit/>
            </a:bodyPr>
            <a:lstStyle/>
            <a:p>
              <a:pPr>
                <a:lnSpc>
                  <a:spcPts val="2800"/>
                </a:lnSpc>
              </a:pPr>
              <a:r>
                <a:rPr lang="en-US" dirty="0">
                  <a:solidFill>
                    <a:schemeClr val="bg1"/>
                  </a:solidFill>
                  <a:sym typeface="Symbol" panose="05050102010706020507" pitchFamily="18" charset="2"/>
                </a:rPr>
                <a:t>REGEN: Boost M-G  EMF &gt; batt.</a:t>
              </a:r>
            </a:p>
            <a:p>
              <a:pPr>
                <a:lnSpc>
                  <a:spcPts val="2800"/>
                </a:lnSpc>
              </a:pPr>
              <a:r>
                <a:rPr lang="en-US" dirty="0">
                  <a:solidFill>
                    <a:schemeClr val="bg1"/>
                  </a:solidFill>
                  <a:sym typeface="Symbol" panose="05050102010706020507" pitchFamily="18" charset="2"/>
                </a:rPr>
                <a:t>“boost”  V</a:t>
              </a:r>
              <a:r>
                <a:rPr lang="en-US" baseline="-25000" dirty="0">
                  <a:solidFill>
                    <a:schemeClr val="bg1"/>
                  </a:solidFill>
                  <a:sym typeface="Symbol" panose="05050102010706020507" pitchFamily="18" charset="2"/>
                </a:rPr>
                <a:t>B </a:t>
              </a:r>
              <a:r>
                <a:rPr lang="en-US" dirty="0">
                  <a:solidFill>
                    <a:schemeClr val="bg1"/>
                  </a:solidFill>
                  <a:sym typeface="Symbol" panose="05050102010706020507" pitchFamily="18" charset="2"/>
                </a:rPr>
                <a:t>/ </a:t>
              </a:r>
              <a:r>
                <a:rPr lang="en-US" sz="2400" dirty="0" err="1">
                  <a:solidFill>
                    <a:schemeClr val="bg1"/>
                  </a:solidFill>
                  <a:latin typeface="Symbol" panose="05050102010706020507" pitchFamily="18" charset="2"/>
                  <a:sym typeface="Symbol" panose="05050102010706020507" pitchFamily="18" charset="2"/>
                </a:rPr>
                <a:t>e</a:t>
              </a:r>
              <a:r>
                <a:rPr lang="en-US" baseline="-25000" dirty="0" err="1">
                  <a:solidFill>
                    <a:schemeClr val="bg1"/>
                  </a:solidFill>
                  <a:sym typeface="Symbol" panose="05050102010706020507" pitchFamily="18" charset="2"/>
                </a:rPr>
                <a:t>M</a:t>
              </a:r>
              <a:r>
                <a:rPr lang="en-US" dirty="0">
                  <a:solidFill>
                    <a:schemeClr val="bg1"/>
                  </a:solidFill>
                  <a:sym typeface="Symbol" panose="05050102010706020507" pitchFamily="18" charset="2"/>
                </a:rPr>
                <a:t> = 1/(1-</a:t>
              </a:r>
              <a:r>
                <a:rPr lang="en-US" dirty="0">
                  <a:solidFill>
                    <a:schemeClr val="bg1"/>
                  </a:solidFill>
                  <a:latin typeface="Symbol" panose="05050102010706020507" pitchFamily="18" charset="2"/>
                  <a:sym typeface="Symbol" panose="05050102010706020507" pitchFamily="18" charset="2"/>
                </a:rPr>
                <a:t>d)</a:t>
              </a:r>
              <a:endParaRPr lang="en-US" dirty="0">
                <a:solidFill>
                  <a:schemeClr val="bg1"/>
                </a:solidFill>
              </a:endParaRPr>
            </a:p>
          </p:txBody>
        </p:sp>
        <p:sp>
          <p:nvSpPr>
            <p:cNvPr id="202" name="TextBox 201">
              <a:extLst>
                <a:ext uri="{FF2B5EF4-FFF2-40B4-BE49-F238E27FC236}">
                  <a16:creationId xmlns:a16="http://schemas.microsoft.com/office/drawing/2014/main" id="{4F866C64-2B7B-4B88-BE92-4574B4AC80F0}"/>
                </a:ext>
              </a:extLst>
            </p:cNvPr>
            <p:cNvSpPr txBox="1"/>
            <p:nvPr/>
          </p:nvSpPr>
          <p:spPr>
            <a:xfrm>
              <a:off x="2679506" y="5995355"/>
              <a:ext cx="4262481" cy="410369"/>
            </a:xfrm>
            <a:prstGeom prst="rect">
              <a:avLst/>
            </a:prstGeom>
            <a:solidFill>
              <a:schemeClr val="accent1">
                <a:lumMod val="75000"/>
              </a:schemeClr>
            </a:solidFill>
          </p:spPr>
          <p:txBody>
            <a:bodyPr wrap="square" rtlCol="0">
              <a:spAutoFit/>
            </a:bodyPr>
            <a:lstStyle/>
            <a:p>
              <a:r>
                <a:rPr lang="en-US" dirty="0">
                  <a:solidFill>
                    <a:schemeClr val="bg1"/>
                  </a:solidFill>
                  <a:sym typeface="Symbol" panose="05050102010706020507" pitchFamily="18" charset="2"/>
                </a:rPr>
                <a:t>Either </a:t>
              </a:r>
              <a:r>
                <a:rPr lang="en-US" dirty="0">
                  <a:solidFill>
                    <a:schemeClr val="bg1"/>
                  </a:solidFill>
                </a:rPr>
                <a:t>device adds minor ripple overall </a:t>
              </a:r>
            </a:p>
          </p:txBody>
        </p:sp>
      </p:grpSp>
    </p:spTree>
    <p:extLst>
      <p:ext uri="{BB962C8B-B14F-4D97-AF65-F5344CB8AC3E}">
        <p14:creationId xmlns:p14="http://schemas.microsoft.com/office/powerpoint/2010/main" val="2292978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39188" y="6431851"/>
            <a:ext cx="350284" cy="365125"/>
          </a:xfrm>
        </p:spPr>
        <p:txBody>
          <a:bodyPr/>
          <a:lstStyle/>
          <a:p>
            <a:fld id="{0F6D85DD-31CE-4AA9-9CB8-059736DE7F01}" type="slidenum">
              <a:rPr lang="en-US" smtClean="0"/>
              <a:t>27</a:t>
            </a:fld>
            <a:endParaRPr lang="en-US" dirty="0"/>
          </a:p>
        </p:txBody>
      </p:sp>
      <p:sp>
        <p:nvSpPr>
          <p:cNvPr id="5" name="Title 1"/>
          <p:cNvSpPr txBox="1">
            <a:spLocks/>
          </p:cNvSpPr>
          <p:nvPr/>
        </p:nvSpPr>
        <p:spPr>
          <a:xfrm>
            <a:off x="38912" y="0"/>
            <a:ext cx="9144000" cy="5413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600"/>
              </a:lnSpc>
            </a:pPr>
            <a:r>
              <a:rPr lang="en-US" sz="2700" b="1" dirty="0"/>
              <a:t>DC-DC Voltage buck or boost for cruise or regeneration</a:t>
            </a:r>
            <a:endParaRPr lang="en-US" sz="2700" i="1" dirty="0"/>
          </a:p>
        </p:txBody>
      </p:sp>
      <p:sp>
        <p:nvSpPr>
          <p:cNvPr id="6" name="Content Placeholder 2"/>
          <p:cNvSpPr txBox="1">
            <a:spLocks/>
          </p:cNvSpPr>
          <p:nvPr/>
        </p:nvSpPr>
        <p:spPr>
          <a:xfrm>
            <a:off x="946259" y="670884"/>
            <a:ext cx="7254158" cy="15831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2400"/>
              </a:lnSpc>
              <a:spcBef>
                <a:spcPts val="0"/>
              </a:spcBef>
            </a:pPr>
            <a:r>
              <a:rPr lang="en-US" sz="2000" dirty="0"/>
              <a:t>Given </a:t>
            </a:r>
            <a:r>
              <a:rPr lang="en-US" sz="2000"/>
              <a:t>optimal full-power (k,</a:t>
            </a:r>
            <a:r>
              <a:rPr lang="en-US" sz="1400"/>
              <a:t> </a:t>
            </a:r>
            <a:r>
              <a:rPr lang="en-US" sz="2000">
                <a:latin typeface="Symbol" panose="05050102010706020507" pitchFamily="18" charset="2"/>
              </a:rPr>
              <a:t>e</a:t>
            </a:r>
            <a:r>
              <a:rPr lang="en-US" sz="2000" baseline="-25000"/>
              <a:t>b</a:t>
            </a:r>
            <a:r>
              <a:rPr lang="en-US" sz="2000"/>
              <a:t>),  buck/boost </a:t>
            </a:r>
            <a:r>
              <a:rPr lang="en-US" sz="2000" dirty="0"/>
              <a:t>Voltage via DC-DC converter </a:t>
            </a:r>
            <a:r>
              <a:rPr lang="en-US" sz="2000"/>
              <a:t>to satisfy cruise </a:t>
            </a:r>
            <a:r>
              <a:rPr lang="en-US" sz="2000" dirty="0"/>
              <a:t>or regen torque (</a:t>
            </a:r>
            <a:r>
              <a:rPr lang="en-US" sz="2000">
                <a:latin typeface="Symbol" panose="05050102010706020507" pitchFamily="18" charset="2"/>
              </a:rPr>
              <a:t>t</a:t>
            </a:r>
            <a:r>
              <a:rPr lang="en-US" sz="2000"/>
              <a:t>) and </a:t>
            </a:r>
            <a:r>
              <a:rPr lang="en-US" sz="2000" dirty="0"/>
              <a:t>speed (</a:t>
            </a:r>
            <a:r>
              <a:rPr lang="en-US" sz="2000" dirty="0">
                <a:latin typeface="Symbol" panose="05050102010706020507" pitchFamily="18" charset="2"/>
              </a:rPr>
              <a:t>w</a:t>
            </a:r>
            <a:r>
              <a:rPr lang="en-US" sz="2000" dirty="0"/>
              <a:t>) </a:t>
            </a:r>
          </a:p>
          <a:p>
            <a:pPr>
              <a:lnSpc>
                <a:spcPts val="2400"/>
              </a:lnSpc>
              <a:spcBef>
                <a:spcPts val="800"/>
              </a:spcBef>
            </a:pPr>
            <a:r>
              <a:rPr lang="en-US" sz="2000"/>
              <a:t>Solve for “buck-boost” Voltage </a:t>
            </a:r>
            <a:r>
              <a:rPr lang="en-US" sz="2000" dirty="0"/>
              <a:t>ratio,  </a:t>
            </a:r>
            <a:r>
              <a:rPr lang="en-US" sz="2000" dirty="0">
                <a:latin typeface="Symbol" panose="05050102010706020507" pitchFamily="18" charset="2"/>
              </a:rPr>
              <a:t>b</a:t>
            </a:r>
            <a:r>
              <a:rPr lang="en-US" sz="2000" baseline="-25000" dirty="0"/>
              <a:t> </a:t>
            </a:r>
            <a:r>
              <a:rPr lang="en-US" sz="1600" dirty="0"/>
              <a:t>≡ </a:t>
            </a:r>
            <a:r>
              <a:rPr lang="en-US" sz="2000"/>
              <a:t>E</a:t>
            </a:r>
            <a:r>
              <a:rPr lang="en-US" sz="2000" baseline="-25000"/>
              <a:t>m</a:t>
            </a:r>
            <a:r>
              <a:rPr lang="en-US" sz="2000" baseline="-25000" dirty="0"/>
              <a:t> </a:t>
            </a:r>
            <a:r>
              <a:rPr lang="en-US" sz="2000"/>
              <a:t>/E</a:t>
            </a:r>
            <a:r>
              <a:rPr lang="en-US" sz="2000" baseline="-25000"/>
              <a:t>b</a:t>
            </a:r>
            <a:r>
              <a:rPr lang="en-US" sz="2000"/>
              <a:t>  </a:t>
            </a:r>
            <a:r>
              <a:rPr lang="en-US" sz="2000">
                <a:solidFill>
                  <a:schemeClr val="bg1">
                    <a:lumMod val="65000"/>
                  </a:schemeClr>
                </a:solidFill>
              </a:rPr>
              <a:t>where we define:</a:t>
            </a:r>
          </a:p>
          <a:p>
            <a:pPr>
              <a:lnSpc>
                <a:spcPts val="2400"/>
              </a:lnSpc>
              <a:spcBef>
                <a:spcPts val="800"/>
              </a:spcBef>
            </a:pPr>
            <a:r>
              <a:rPr lang="en-US" sz="2000">
                <a:solidFill>
                  <a:schemeClr val="bg1">
                    <a:lumMod val="65000"/>
                  </a:schemeClr>
                </a:solidFill>
              </a:rPr>
              <a:t>“actual current” factor,  </a:t>
            </a:r>
            <a:r>
              <a:rPr lang="en-US" sz="2000">
                <a:solidFill>
                  <a:schemeClr val="bg1">
                    <a:lumMod val="65000"/>
                  </a:schemeClr>
                </a:solidFill>
                <a:latin typeface="Symbol" panose="05050102010706020507" pitchFamily="18" charset="2"/>
              </a:rPr>
              <a:t>a</a:t>
            </a:r>
            <a:r>
              <a:rPr lang="en-US" sz="1600" baseline="-25000">
                <a:solidFill>
                  <a:schemeClr val="bg1">
                    <a:lumMod val="65000"/>
                  </a:schemeClr>
                </a:solidFill>
              </a:rPr>
              <a:t>DC</a:t>
            </a:r>
            <a:r>
              <a:rPr lang="en-US" sz="2000" baseline="-25000">
                <a:solidFill>
                  <a:schemeClr val="bg1">
                    <a:lumMod val="65000"/>
                  </a:schemeClr>
                </a:solidFill>
              </a:rPr>
              <a:t> </a:t>
            </a:r>
            <a:r>
              <a:rPr lang="en-US" sz="2000">
                <a:solidFill>
                  <a:schemeClr val="bg1">
                    <a:lumMod val="65000"/>
                  </a:schemeClr>
                </a:solidFill>
              </a:rPr>
              <a:t>≡ 1/</a:t>
            </a:r>
            <a:r>
              <a:rPr lang="en-US" sz="2000">
                <a:solidFill>
                  <a:schemeClr val="bg1">
                    <a:lumMod val="65000"/>
                  </a:schemeClr>
                </a:solidFill>
                <a:latin typeface="Symbol" panose="05050102010706020507" pitchFamily="18" charset="2"/>
              </a:rPr>
              <a:t>h</a:t>
            </a:r>
            <a:r>
              <a:rPr lang="en-US" sz="1600" baseline="-25000">
                <a:solidFill>
                  <a:schemeClr val="bg1">
                    <a:lumMod val="65000"/>
                  </a:schemeClr>
                </a:solidFill>
              </a:rPr>
              <a:t>DC</a:t>
            </a:r>
            <a:r>
              <a:rPr lang="en-US" sz="2000">
                <a:solidFill>
                  <a:schemeClr val="bg1">
                    <a:lumMod val="65000"/>
                  </a:schemeClr>
                </a:solidFill>
              </a:rPr>
              <a:t> motor ;  </a:t>
            </a:r>
            <a:r>
              <a:rPr lang="en-US" sz="2000">
                <a:solidFill>
                  <a:schemeClr val="bg1">
                    <a:lumMod val="65000"/>
                  </a:schemeClr>
                </a:solidFill>
                <a:latin typeface="Symbol" panose="05050102010706020507" pitchFamily="18" charset="2"/>
              </a:rPr>
              <a:t>a</a:t>
            </a:r>
            <a:r>
              <a:rPr lang="en-US" sz="1600" baseline="-25000">
                <a:solidFill>
                  <a:schemeClr val="bg1">
                    <a:lumMod val="65000"/>
                  </a:schemeClr>
                </a:solidFill>
              </a:rPr>
              <a:t>DC</a:t>
            </a:r>
            <a:r>
              <a:rPr lang="en-US" sz="2000" baseline="-25000">
                <a:solidFill>
                  <a:schemeClr val="bg1">
                    <a:lumMod val="65000"/>
                  </a:schemeClr>
                </a:solidFill>
              </a:rPr>
              <a:t> </a:t>
            </a:r>
            <a:r>
              <a:rPr lang="en-US" sz="2000">
                <a:solidFill>
                  <a:schemeClr val="bg1">
                    <a:lumMod val="65000"/>
                  </a:schemeClr>
                </a:solidFill>
              </a:rPr>
              <a:t>≡ </a:t>
            </a:r>
            <a:r>
              <a:rPr lang="en-US" sz="2000">
                <a:solidFill>
                  <a:schemeClr val="bg1">
                    <a:lumMod val="65000"/>
                  </a:schemeClr>
                </a:solidFill>
                <a:latin typeface="Symbol" panose="05050102010706020507" pitchFamily="18" charset="2"/>
              </a:rPr>
              <a:t>h</a:t>
            </a:r>
            <a:r>
              <a:rPr lang="en-US" sz="1600" baseline="-25000">
                <a:solidFill>
                  <a:schemeClr val="bg1">
                    <a:lumMod val="65000"/>
                  </a:schemeClr>
                </a:solidFill>
              </a:rPr>
              <a:t>DC</a:t>
            </a:r>
            <a:r>
              <a:rPr lang="en-US" sz="2000">
                <a:solidFill>
                  <a:schemeClr val="bg1">
                    <a:lumMod val="65000"/>
                  </a:schemeClr>
                </a:solidFill>
              </a:rPr>
              <a:t> regen </a:t>
            </a:r>
            <a:endParaRPr lang="en-US" sz="2000" dirty="0">
              <a:solidFill>
                <a:schemeClr val="bg1">
                  <a:lumMod val="65000"/>
                </a:schemeClr>
              </a:solidFill>
            </a:endParaRPr>
          </a:p>
        </p:txBody>
      </p:sp>
      <p:graphicFrame>
        <p:nvGraphicFramePr>
          <p:cNvPr id="2" name="Object 1"/>
          <p:cNvGraphicFramePr>
            <a:graphicFrameLocks noChangeAspect="1"/>
          </p:cNvGraphicFramePr>
          <p:nvPr/>
        </p:nvGraphicFramePr>
        <p:xfrm>
          <a:off x="1275697" y="5616566"/>
          <a:ext cx="6519862" cy="782638"/>
        </p:xfrm>
        <a:graphic>
          <a:graphicData uri="http://schemas.openxmlformats.org/presentationml/2006/ole">
            <mc:AlternateContent xmlns:mc="http://schemas.openxmlformats.org/markup-compatibility/2006">
              <mc:Choice xmlns:v="urn:schemas-microsoft-com:vml" Requires="v">
                <p:oleObj spid="_x0000_s33858" name="Equation" r:id="rId4" imgW="4546440" imgH="507960" progId="Equation.3">
                  <p:embed/>
                </p:oleObj>
              </mc:Choice>
              <mc:Fallback>
                <p:oleObj name="Equation" r:id="rId4" imgW="4546440" imgH="507960" progId="Equation.3">
                  <p:embed/>
                  <p:pic>
                    <p:nvPicPr>
                      <p:cNvPr id="2" name="Object 1"/>
                      <p:cNvPicPr/>
                      <p:nvPr/>
                    </p:nvPicPr>
                    <p:blipFill>
                      <a:blip r:embed="rId5"/>
                      <a:stretch>
                        <a:fillRect/>
                      </a:stretch>
                    </p:blipFill>
                    <p:spPr>
                      <a:xfrm>
                        <a:off x="1275697" y="5616566"/>
                        <a:ext cx="6519862" cy="782638"/>
                      </a:xfrm>
                      <a:prstGeom prst="rect">
                        <a:avLst/>
                      </a:prstGeom>
                      <a:solidFill>
                        <a:schemeClr val="accent3">
                          <a:lumMod val="20000"/>
                          <a:lumOff val="80000"/>
                        </a:schemeClr>
                      </a:solidFill>
                    </p:spPr>
                  </p:pic>
                </p:oleObj>
              </mc:Fallback>
            </mc:AlternateContent>
          </a:graphicData>
        </a:graphic>
      </p:graphicFrame>
      <p:sp>
        <p:nvSpPr>
          <p:cNvPr id="45" name="Text Box 518"/>
          <p:cNvSpPr txBox="1">
            <a:spLocks noChangeArrowheads="1"/>
          </p:cNvSpPr>
          <p:nvPr/>
        </p:nvSpPr>
        <p:spPr bwMode="auto">
          <a:xfrm>
            <a:off x="5031040" y="2834406"/>
            <a:ext cx="3010301" cy="132343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a:lnSpc>
                <a:spcPts val="2400"/>
              </a:lnSpc>
            </a:pPr>
            <a:r>
              <a:rPr lang="en-US" sz="2000" dirty="0">
                <a:solidFill>
                  <a:schemeClr val="bg1"/>
                </a:solidFill>
              </a:rPr>
              <a:t>Next slide example:</a:t>
            </a:r>
          </a:p>
          <a:p>
            <a:pPr>
              <a:lnSpc>
                <a:spcPts val="2400"/>
              </a:lnSpc>
            </a:pPr>
            <a:r>
              <a:rPr lang="en-US" sz="2000" dirty="0">
                <a:solidFill>
                  <a:schemeClr val="bg1"/>
                </a:solidFill>
              </a:rPr>
              <a:t>1</a:t>
            </a:r>
            <a:r>
              <a:rPr lang="en-US" sz="2000" baseline="30000" dirty="0">
                <a:solidFill>
                  <a:schemeClr val="bg1"/>
                </a:solidFill>
              </a:rPr>
              <a:t>st</a:t>
            </a:r>
            <a:r>
              <a:rPr lang="en-US" sz="2000" dirty="0">
                <a:solidFill>
                  <a:schemeClr val="bg1"/>
                </a:solidFill>
              </a:rPr>
              <a:t>   opt. full-power </a:t>
            </a:r>
            <a:r>
              <a:rPr lang="en-US" sz="2400" dirty="0">
                <a:solidFill>
                  <a:schemeClr val="bg1"/>
                </a:solidFill>
                <a:latin typeface="Symbol" panose="05050102010706020507" pitchFamily="18" charset="2"/>
              </a:rPr>
              <a:t>e</a:t>
            </a:r>
            <a:r>
              <a:rPr lang="en-US" sz="2000" baseline="-25000" dirty="0">
                <a:solidFill>
                  <a:schemeClr val="bg1"/>
                </a:solidFill>
              </a:rPr>
              <a:t>b </a:t>
            </a:r>
            <a:r>
              <a:rPr lang="en-US" sz="2000" dirty="0">
                <a:solidFill>
                  <a:schemeClr val="bg1"/>
                </a:solidFill>
              </a:rPr>
              <a:t>: </a:t>
            </a:r>
            <a:r>
              <a:rPr lang="en-US" sz="2000" dirty="0" err="1">
                <a:solidFill>
                  <a:schemeClr val="bg1"/>
                </a:solidFill>
              </a:rPr>
              <a:t>K</a:t>
            </a:r>
            <a:r>
              <a:rPr lang="en-US" sz="2000" baseline="-25000" dirty="0" err="1">
                <a:solidFill>
                  <a:schemeClr val="bg1"/>
                </a:solidFill>
              </a:rPr>
              <a:t>v</a:t>
            </a:r>
            <a:endParaRPr lang="en-US" sz="2000" baseline="-25000" dirty="0">
              <a:solidFill>
                <a:schemeClr val="bg1"/>
              </a:solidFill>
            </a:endParaRPr>
          </a:p>
          <a:p>
            <a:pPr>
              <a:lnSpc>
                <a:spcPts val="2400"/>
              </a:lnSpc>
            </a:pPr>
            <a:r>
              <a:rPr lang="en-US" sz="2000" dirty="0">
                <a:solidFill>
                  <a:schemeClr val="bg1"/>
                </a:solidFill>
              </a:rPr>
              <a:t>2</a:t>
            </a:r>
            <a:r>
              <a:rPr lang="en-US" sz="2000" baseline="30000" dirty="0">
                <a:solidFill>
                  <a:schemeClr val="bg1"/>
                </a:solidFill>
              </a:rPr>
              <a:t>nd</a:t>
            </a:r>
            <a:r>
              <a:rPr lang="en-US" sz="2000" dirty="0">
                <a:solidFill>
                  <a:schemeClr val="bg1"/>
                </a:solidFill>
              </a:rPr>
              <a:t>  “buck” battery,  cruise</a:t>
            </a:r>
          </a:p>
          <a:p>
            <a:pPr>
              <a:lnSpc>
                <a:spcPts val="2400"/>
              </a:lnSpc>
            </a:pPr>
            <a:r>
              <a:rPr lang="en-US" sz="2000" dirty="0">
                <a:solidFill>
                  <a:schemeClr val="bg1"/>
                </a:solidFill>
              </a:rPr>
              <a:t>3</a:t>
            </a:r>
            <a:r>
              <a:rPr lang="en-US" sz="2000" baseline="30000" dirty="0">
                <a:solidFill>
                  <a:schemeClr val="bg1"/>
                </a:solidFill>
              </a:rPr>
              <a:t>rd</a:t>
            </a:r>
            <a:r>
              <a:rPr lang="en-US" sz="2000" dirty="0">
                <a:solidFill>
                  <a:schemeClr val="bg1"/>
                </a:solidFill>
              </a:rPr>
              <a:t>  “boost” M-G to regen</a:t>
            </a:r>
          </a:p>
        </p:txBody>
      </p:sp>
      <p:grpSp>
        <p:nvGrpSpPr>
          <p:cNvPr id="7" name="Group 6"/>
          <p:cNvGrpSpPr/>
          <p:nvPr/>
        </p:nvGrpSpPr>
        <p:grpSpPr>
          <a:xfrm>
            <a:off x="982416" y="2272909"/>
            <a:ext cx="3764080" cy="1809828"/>
            <a:chOff x="4774567" y="4538751"/>
            <a:chExt cx="3764080" cy="1809828"/>
          </a:xfrm>
        </p:grpSpPr>
        <p:grpSp>
          <p:nvGrpSpPr>
            <p:cNvPr id="3" name="Group 2"/>
            <p:cNvGrpSpPr/>
            <p:nvPr/>
          </p:nvGrpSpPr>
          <p:grpSpPr>
            <a:xfrm>
              <a:off x="4774567" y="4538751"/>
              <a:ext cx="3764080" cy="1809828"/>
              <a:chOff x="5078345" y="4370303"/>
              <a:chExt cx="3764080" cy="1809828"/>
            </a:xfrm>
          </p:grpSpPr>
          <p:sp>
            <p:nvSpPr>
              <p:cNvPr id="58" name="Rectangle 57"/>
              <p:cNvSpPr/>
              <p:nvPr/>
            </p:nvSpPr>
            <p:spPr>
              <a:xfrm>
                <a:off x="7339248" y="4751379"/>
                <a:ext cx="1032077" cy="13715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dirty="0"/>
              </a:p>
            </p:txBody>
          </p:sp>
          <p:sp>
            <p:nvSpPr>
              <p:cNvPr id="59" name="Rectangle 58"/>
              <p:cNvSpPr/>
              <p:nvPr/>
            </p:nvSpPr>
            <p:spPr>
              <a:xfrm>
                <a:off x="5576404" y="4751379"/>
                <a:ext cx="1762845" cy="13715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dirty="0"/>
              </a:p>
            </p:txBody>
          </p:sp>
          <p:grpSp>
            <p:nvGrpSpPr>
              <p:cNvPr id="60" name="Group 59"/>
              <p:cNvGrpSpPr/>
              <p:nvPr/>
            </p:nvGrpSpPr>
            <p:grpSpPr>
              <a:xfrm>
                <a:off x="5394426" y="5651869"/>
                <a:ext cx="357715" cy="248071"/>
                <a:chOff x="1740004" y="3333623"/>
                <a:chExt cx="238125" cy="112965"/>
              </a:xfrm>
            </p:grpSpPr>
            <p:sp>
              <p:nvSpPr>
                <p:cNvPr id="100" name="Rectangle 99"/>
                <p:cNvSpPr/>
                <p:nvPr/>
              </p:nvSpPr>
              <p:spPr>
                <a:xfrm>
                  <a:off x="1812368" y="3333623"/>
                  <a:ext cx="95250" cy="10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cxnSp>
              <p:nvCxnSpPr>
                <p:cNvPr id="101" name="Straight Connector 100"/>
                <p:cNvCxnSpPr/>
                <p:nvPr/>
              </p:nvCxnSpPr>
              <p:spPr>
                <a:xfrm>
                  <a:off x="1740004" y="3409870"/>
                  <a:ext cx="238125"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809288" y="3446588"/>
                  <a:ext cx="109566"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809288" y="3370597"/>
                  <a:ext cx="109566"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740004" y="3335960"/>
                  <a:ext cx="238125"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16200000">
                <a:off x="5459345" y="5097459"/>
                <a:ext cx="235889" cy="228150"/>
                <a:chOff x="2435112" y="2955187"/>
                <a:chExt cx="221490" cy="142811"/>
              </a:xfrm>
            </p:grpSpPr>
            <p:sp>
              <p:nvSpPr>
                <p:cNvPr id="98" name="Rectangle 97"/>
                <p:cNvSpPr/>
                <p:nvPr/>
              </p:nvSpPr>
              <p:spPr>
                <a:xfrm>
                  <a:off x="2447635" y="3015415"/>
                  <a:ext cx="190790" cy="34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99" name="Freeform 98"/>
                <p:cNvSpPr/>
                <p:nvPr/>
              </p:nvSpPr>
              <p:spPr>
                <a:xfrm>
                  <a:off x="2435112" y="2955187"/>
                  <a:ext cx="221490" cy="14281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Lst>
                  <a:ahLst/>
                  <a:cxnLst>
                    <a:cxn ang="0">
                      <a:pos x="connsiteX0" y="connsiteY0"/>
                    </a:cxn>
                    <a:cxn ang="0">
                      <a:pos x="connsiteX1" y="connsiteY1"/>
                    </a:cxn>
                    <a:cxn ang="0">
                      <a:pos x="connsiteX2" y="connsiteY2"/>
                    </a:cxn>
                    <a:cxn ang="0">
                      <a:pos x="connsiteX3" y="connsiteY3"/>
                    </a:cxn>
                  </a:cxnLst>
                  <a:rect l="l" t="t" r="r" b="b"/>
                  <a:pathLst>
                    <a:path w="221490" h="185737">
                      <a:moveTo>
                        <a:pt x="0" y="99573"/>
                      </a:moveTo>
                      <a:lnTo>
                        <a:pt x="111952" y="0"/>
                      </a:lnTo>
                      <a:lnTo>
                        <a:pt x="111952" y="185737"/>
                      </a:lnTo>
                      <a:lnTo>
                        <a:pt x="221490" y="85725"/>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900" dirty="0"/>
                </a:p>
              </p:txBody>
            </p:sp>
          </p:grpSp>
          <p:cxnSp>
            <p:nvCxnSpPr>
              <p:cNvPr id="62" name="Straight Arrow Connector 61"/>
              <p:cNvCxnSpPr/>
              <p:nvPr/>
            </p:nvCxnSpPr>
            <p:spPr>
              <a:xfrm flipV="1">
                <a:off x="5806489" y="4888232"/>
                <a:ext cx="0" cy="43434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958000" y="5736932"/>
                <a:ext cx="1243033" cy="443199"/>
              </a:xfrm>
              <a:prstGeom prst="rect">
                <a:avLst/>
              </a:prstGeom>
              <a:noFill/>
            </p:spPr>
            <p:txBody>
              <a:bodyPr wrap="none" rtlCol="0">
                <a:spAutoFit/>
              </a:bodyPr>
              <a:lstStyle/>
              <a:p>
                <a:r>
                  <a:rPr lang="en-US" dirty="0">
                    <a:latin typeface="Symbol" pitchFamily="18" charset="2"/>
                  </a:rPr>
                  <a:t>t</a:t>
                </a:r>
                <a:r>
                  <a:rPr lang="en-US" sz="1100" dirty="0">
                    <a:latin typeface="Symbol" pitchFamily="18" charset="2"/>
                  </a:rPr>
                  <a:t> </a:t>
                </a:r>
                <a:r>
                  <a:rPr lang="en-US" dirty="0">
                    <a:latin typeface="Symbol" pitchFamily="18" charset="2"/>
                  </a:rPr>
                  <a:t>=</a:t>
                </a:r>
                <a:r>
                  <a:rPr lang="en-US" sz="1200" dirty="0">
                    <a:latin typeface="Symbol" pitchFamily="18" charset="2"/>
                  </a:rPr>
                  <a:t> </a:t>
                </a:r>
                <a:r>
                  <a:rPr lang="en-US" dirty="0">
                    <a:latin typeface="+mj-lt"/>
                  </a:rPr>
                  <a:t>k</a:t>
                </a:r>
                <a:r>
                  <a:rPr lang="en-US" sz="1050" dirty="0">
                    <a:latin typeface="+mj-lt"/>
                  </a:rPr>
                  <a:t> </a:t>
                </a:r>
                <a:r>
                  <a:rPr lang="en-US" dirty="0">
                    <a:latin typeface="+mj-lt"/>
                  </a:rPr>
                  <a:t>i</a:t>
                </a:r>
                <a:r>
                  <a:rPr lang="en-US" baseline="-25000" dirty="0">
                    <a:latin typeface="+mj-lt"/>
                  </a:rPr>
                  <a:t>m</a:t>
                </a:r>
                <a:r>
                  <a:rPr lang="en-US" sz="1400" dirty="0">
                    <a:latin typeface="Symbol" panose="05050102010706020507" pitchFamily="18" charset="2"/>
                  </a:rPr>
                  <a:t>-</a:t>
                </a:r>
                <a:r>
                  <a:rPr lang="en-US" sz="1600" dirty="0">
                    <a:latin typeface="Symbol" panose="05050102010706020507" pitchFamily="18" charset="2"/>
                    <a:cs typeface="Times New Roman"/>
                  </a:rPr>
                  <a:t>l</a:t>
                </a:r>
                <a:endParaRPr lang="en-US" sz="1600" dirty="0">
                  <a:latin typeface="Symbol" pitchFamily="18" charset="2"/>
                </a:endParaRPr>
              </a:p>
            </p:txBody>
          </p:sp>
          <p:sp>
            <p:nvSpPr>
              <p:cNvPr id="64" name="TextBox 63"/>
              <p:cNvSpPr txBox="1"/>
              <p:nvPr/>
            </p:nvSpPr>
            <p:spPr>
              <a:xfrm>
                <a:off x="7815479" y="5345739"/>
                <a:ext cx="412037" cy="443199"/>
              </a:xfrm>
              <a:prstGeom prst="rect">
                <a:avLst/>
              </a:prstGeom>
              <a:noFill/>
            </p:spPr>
            <p:txBody>
              <a:bodyPr wrap="none" rtlCol="0">
                <a:spAutoFit/>
              </a:bodyPr>
              <a:lstStyle/>
              <a:p>
                <a:r>
                  <a:rPr lang="en-US" dirty="0">
                    <a:latin typeface="Symbol" pitchFamily="18" charset="2"/>
                  </a:rPr>
                  <a:t>w</a:t>
                </a:r>
              </a:p>
            </p:txBody>
          </p:sp>
          <p:sp>
            <p:nvSpPr>
              <p:cNvPr id="65" name="TextBox 1"/>
              <p:cNvSpPr txBox="1"/>
              <p:nvPr/>
            </p:nvSpPr>
            <p:spPr>
              <a:xfrm>
                <a:off x="5257374" y="5238085"/>
                <a:ext cx="261480" cy="354239"/>
              </a:xfrm>
              <a:prstGeom prst="rect">
                <a:avLst/>
              </a:prstGeom>
              <a:noFill/>
            </p:spPr>
            <p:txBody>
              <a:bodyPr wrap="none" lIns="27432" tIns="27432" rIns="27432" bIns="2743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latin typeface="Symbol" pitchFamily="18" charset="2"/>
                  </a:rPr>
                  <a:t>e</a:t>
                </a:r>
                <a:r>
                  <a:rPr lang="en-US" sz="1800" baseline="-25000" dirty="0"/>
                  <a:t>b</a:t>
                </a:r>
              </a:p>
            </p:txBody>
          </p:sp>
          <p:sp>
            <p:nvSpPr>
              <p:cNvPr id="66" name="TextBox 2"/>
              <p:cNvSpPr txBox="1"/>
              <p:nvPr/>
            </p:nvSpPr>
            <p:spPr>
              <a:xfrm>
                <a:off x="5256138" y="4854250"/>
                <a:ext cx="269740" cy="312547"/>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latin typeface="+mn-lt"/>
                  </a:rPr>
                  <a:t>R</a:t>
                </a:r>
                <a:r>
                  <a:rPr lang="en-US" sz="1800" baseline="-25000" dirty="0">
                    <a:latin typeface="+mn-lt"/>
                  </a:rPr>
                  <a:t>b</a:t>
                </a:r>
                <a:endParaRPr lang="en-US" sz="2000" baseline="-25000" dirty="0">
                  <a:latin typeface="+mn-lt"/>
                </a:endParaRPr>
              </a:p>
            </p:txBody>
          </p:sp>
          <p:sp>
            <p:nvSpPr>
              <p:cNvPr id="67" name="TextBox 3"/>
              <p:cNvSpPr txBox="1"/>
              <p:nvPr/>
            </p:nvSpPr>
            <p:spPr>
              <a:xfrm>
                <a:off x="7409717" y="5007372"/>
                <a:ext cx="783689" cy="325029"/>
              </a:xfrm>
              <a:prstGeom prst="rect">
                <a:avLst/>
              </a:prstGeom>
              <a:noFill/>
            </p:spPr>
            <p:txBody>
              <a:bodyPr wrap="none" lIns="27432" tIns="27432" rIns="27432" bIns="2743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latin typeface="Symbol" panose="05050102010706020507" pitchFamily="18" charset="2"/>
                  </a:rPr>
                  <a:t>e</a:t>
                </a:r>
                <a:r>
                  <a:rPr lang="en-US" sz="1800" baseline="-25000" dirty="0"/>
                  <a:t>m</a:t>
                </a:r>
                <a:r>
                  <a:rPr lang="en-US" sz="1800" dirty="0"/>
                  <a:t>=</a:t>
                </a:r>
                <a:r>
                  <a:rPr lang="en-US" sz="1200" dirty="0"/>
                  <a:t> </a:t>
                </a:r>
                <a:r>
                  <a:rPr lang="en-US" sz="1800" dirty="0"/>
                  <a:t>k</a:t>
                </a:r>
                <a:r>
                  <a:rPr lang="en-US" dirty="0"/>
                  <a:t> </a:t>
                </a:r>
                <a:r>
                  <a:rPr lang="en-US" sz="1800" dirty="0">
                    <a:latin typeface="Symbol" panose="05050102010706020507" pitchFamily="18" charset="2"/>
                  </a:rPr>
                  <a:t>w</a:t>
                </a:r>
                <a:endParaRPr lang="en-US" sz="1800" baseline="-25000" dirty="0">
                  <a:latin typeface="Symbol" panose="05050102010706020507" pitchFamily="18" charset="2"/>
                </a:endParaRPr>
              </a:p>
            </p:txBody>
          </p:sp>
          <p:grpSp>
            <p:nvGrpSpPr>
              <p:cNvPr id="68" name="Group 67"/>
              <p:cNvGrpSpPr/>
              <p:nvPr/>
            </p:nvGrpSpPr>
            <p:grpSpPr>
              <a:xfrm>
                <a:off x="6882048" y="5389616"/>
                <a:ext cx="671999" cy="659007"/>
                <a:chOff x="7755768" y="3226174"/>
                <a:chExt cx="559999" cy="549172"/>
              </a:xfrm>
            </p:grpSpPr>
            <p:grpSp>
              <p:nvGrpSpPr>
                <p:cNvPr id="92" name="Group 91"/>
                <p:cNvGrpSpPr>
                  <a:grpSpLocks noChangeAspect="1"/>
                </p:cNvGrpSpPr>
                <p:nvPr/>
              </p:nvGrpSpPr>
              <p:grpSpPr>
                <a:xfrm>
                  <a:off x="7977061" y="3226174"/>
                  <a:ext cx="338706" cy="476857"/>
                  <a:chOff x="7900853" y="3135677"/>
                  <a:chExt cx="483865" cy="681225"/>
                </a:xfrm>
              </p:grpSpPr>
              <p:sp>
                <p:nvSpPr>
                  <p:cNvPr id="95" name="Oval 94"/>
                  <p:cNvSpPr>
                    <a:spLocks noChangeAspect="1"/>
                  </p:cNvSpPr>
                  <p:nvPr/>
                </p:nvSpPr>
                <p:spPr>
                  <a:xfrm>
                    <a:off x="7900853" y="3235599"/>
                    <a:ext cx="483865" cy="47963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96" name="Rectangle 95"/>
                  <p:cNvSpPr/>
                  <p:nvPr/>
                </p:nvSpPr>
                <p:spPr>
                  <a:xfrm>
                    <a:off x="8071756" y="3135677"/>
                    <a:ext cx="144007" cy="99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97" name="Rectangle 96"/>
                  <p:cNvSpPr/>
                  <p:nvPr/>
                </p:nvSpPr>
                <p:spPr>
                  <a:xfrm>
                    <a:off x="8071756" y="3716977"/>
                    <a:ext cx="144007" cy="99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grpSp>
            <p:cxnSp>
              <p:nvCxnSpPr>
                <p:cNvPr id="93" name="Straight Arrow Connector 92"/>
                <p:cNvCxnSpPr/>
                <p:nvPr/>
              </p:nvCxnSpPr>
              <p:spPr>
                <a:xfrm flipH="1">
                  <a:off x="7755768" y="3468990"/>
                  <a:ext cx="384140" cy="214384"/>
                </a:xfrm>
                <a:prstGeom prst="straightConnector1">
                  <a:avLst/>
                </a:prstGeom>
                <a:ln w="28575">
                  <a:solidFill>
                    <a:srgbClr val="009900"/>
                  </a:solidFill>
                  <a:headEnd type="none" w="lg" len="lg"/>
                  <a:tailEnd type="triangle" w="sm" len="lg"/>
                </a:ln>
              </p:spPr>
              <p:style>
                <a:lnRef idx="1">
                  <a:schemeClr val="accent1"/>
                </a:lnRef>
                <a:fillRef idx="0">
                  <a:schemeClr val="accent1"/>
                </a:fillRef>
                <a:effectRef idx="0">
                  <a:schemeClr val="accent1"/>
                </a:effectRef>
                <a:fontRef idx="minor">
                  <a:schemeClr val="tx1"/>
                </a:fontRef>
              </p:style>
            </p:cxnSp>
            <p:sp>
              <p:nvSpPr>
                <p:cNvPr id="94" name="Arc 93"/>
                <p:cNvSpPr>
                  <a:spLocks noChangeAspect="1"/>
                </p:cNvSpPr>
                <p:nvPr/>
              </p:nvSpPr>
              <p:spPr>
                <a:xfrm rot="3605360" flipV="1">
                  <a:off x="7718732" y="3543054"/>
                  <a:ext cx="322625" cy="141959"/>
                </a:xfrm>
                <a:prstGeom prst="arc">
                  <a:avLst>
                    <a:gd name="adj1" fmla="val 19819718"/>
                    <a:gd name="adj2" fmla="val 14414673"/>
                  </a:avLst>
                </a:prstGeom>
                <a:ln w="19050">
                  <a:solidFill>
                    <a:schemeClr val="accent6">
                      <a:lumMod val="7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69" name="Group 68"/>
              <p:cNvGrpSpPr/>
              <p:nvPr/>
            </p:nvGrpSpPr>
            <p:grpSpPr>
              <a:xfrm>
                <a:off x="7887888" y="5387711"/>
                <a:ext cx="691511" cy="655197"/>
                <a:chOff x="7739508" y="3226174"/>
                <a:chExt cx="576259" cy="545997"/>
              </a:xfrm>
            </p:grpSpPr>
            <p:grpSp>
              <p:nvGrpSpPr>
                <p:cNvPr id="86" name="Group 85"/>
                <p:cNvGrpSpPr>
                  <a:grpSpLocks noChangeAspect="1"/>
                </p:cNvGrpSpPr>
                <p:nvPr/>
              </p:nvGrpSpPr>
              <p:grpSpPr>
                <a:xfrm>
                  <a:off x="7977061" y="3226174"/>
                  <a:ext cx="338706" cy="476857"/>
                  <a:chOff x="7900853" y="3135677"/>
                  <a:chExt cx="483865" cy="681225"/>
                </a:xfrm>
              </p:grpSpPr>
              <p:sp>
                <p:nvSpPr>
                  <p:cNvPr id="89" name="Oval 88"/>
                  <p:cNvSpPr>
                    <a:spLocks noChangeAspect="1"/>
                  </p:cNvSpPr>
                  <p:nvPr/>
                </p:nvSpPr>
                <p:spPr>
                  <a:xfrm>
                    <a:off x="7900853" y="3235599"/>
                    <a:ext cx="483865" cy="47963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90" name="Rectangle 89"/>
                  <p:cNvSpPr/>
                  <p:nvPr/>
                </p:nvSpPr>
                <p:spPr>
                  <a:xfrm>
                    <a:off x="8071756" y="3135677"/>
                    <a:ext cx="144007" cy="99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91" name="Rectangle 90"/>
                  <p:cNvSpPr/>
                  <p:nvPr/>
                </p:nvSpPr>
                <p:spPr>
                  <a:xfrm>
                    <a:off x="8071756" y="3716977"/>
                    <a:ext cx="144007" cy="99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grpSp>
            <p:cxnSp>
              <p:nvCxnSpPr>
                <p:cNvPr id="87" name="Straight Arrow Connector 86"/>
                <p:cNvCxnSpPr/>
                <p:nvPr/>
              </p:nvCxnSpPr>
              <p:spPr>
                <a:xfrm flipH="1">
                  <a:off x="7739508" y="3468990"/>
                  <a:ext cx="400400" cy="223458"/>
                </a:xfrm>
                <a:prstGeom prst="straightConnector1">
                  <a:avLst/>
                </a:prstGeom>
                <a:ln w="28575">
                  <a:solidFill>
                    <a:srgbClr val="009900"/>
                  </a:solidFill>
                  <a:headEnd type="none" w="lg" len="lg"/>
                  <a:tailEnd type="triangle" w="sm" len="lg"/>
                </a:ln>
              </p:spPr>
              <p:style>
                <a:lnRef idx="1">
                  <a:schemeClr val="accent1"/>
                </a:lnRef>
                <a:fillRef idx="0">
                  <a:schemeClr val="accent1"/>
                </a:fillRef>
                <a:effectRef idx="0">
                  <a:schemeClr val="accent1"/>
                </a:effectRef>
                <a:fontRef idx="minor">
                  <a:schemeClr val="tx1"/>
                </a:fontRef>
              </p:style>
            </p:cxnSp>
            <p:sp>
              <p:nvSpPr>
                <p:cNvPr id="88" name="Arc 87"/>
                <p:cNvSpPr>
                  <a:spLocks noChangeAspect="1"/>
                </p:cNvSpPr>
                <p:nvPr/>
              </p:nvSpPr>
              <p:spPr>
                <a:xfrm rot="3668781" flipV="1">
                  <a:off x="7709207" y="3539879"/>
                  <a:ext cx="322625" cy="141959"/>
                </a:xfrm>
                <a:prstGeom prst="arc">
                  <a:avLst>
                    <a:gd name="adj1" fmla="val 19819718"/>
                    <a:gd name="adj2" fmla="val 14414673"/>
                  </a:avLst>
                </a:prstGeom>
                <a:ln w="19050">
                  <a:solidFill>
                    <a:schemeClr val="accent6">
                      <a:lumMod val="7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70" name="Group 69"/>
              <p:cNvGrpSpPr>
                <a:grpSpLocks noChangeAspect="1"/>
              </p:cNvGrpSpPr>
              <p:nvPr/>
            </p:nvGrpSpPr>
            <p:grpSpPr>
              <a:xfrm rot="16200000">
                <a:off x="7255482" y="4904494"/>
                <a:ext cx="176393" cy="146016"/>
                <a:chOff x="2434142" y="2956751"/>
                <a:chExt cx="207032" cy="142811"/>
              </a:xfrm>
            </p:grpSpPr>
            <p:sp>
              <p:nvSpPr>
                <p:cNvPr id="84" name="Rectangle 83"/>
                <p:cNvSpPr/>
                <p:nvPr/>
              </p:nvSpPr>
              <p:spPr>
                <a:xfrm>
                  <a:off x="2447635" y="3009825"/>
                  <a:ext cx="190790" cy="34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85" name="Freeform 84"/>
                <p:cNvSpPr/>
                <p:nvPr/>
              </p:nvSpPr>
              <p:spPr>
                <a:xfrm>
                  <a:off x="2434142" y="2956751"/>
                  <a:ext cx="207032" cy="14281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Lst>
                  <a:ahLst/>
                  <a:cxnLst>
                    <a:cxn ang="0">
                      <a:pos x="connsiteX0" y="connsiteY0"/>
                    </a:cxn>
                    <a:cxn ang="0">
                      <a:pos x="connsiteX1" y="connsiteY1"/>
                    </a:cxn>
                    <a:cxn ang="0">
                      <a:pos x="connsiteX2" y="connsiteY2"/>
                    </a:cxn>
                    <a:cxn ang="0">
                      <a:pos x="connsiteX3" y="connsiteY3"/>
                    </a:cxn>
                  </a:cxnLst>
                  <a:rect l="l" t="t" r="r" b="b"/>
                  <a:pathLst>
                    <a:path w="221490" h="185737">
                      <a:moveTo>
                        <a:pt x="0" y="99573"/>
                      </a:moveTo>
                      <a:lnTo>
                        <a:pt x="111952" y="0"/>
                      </a:lnTo>
                      <a:lnTo>
                        <a:pt x="111952" y="185737"/>
                      </a:lnTo>
                      <a:lnTo>
                        <a:pt x="221490" y="85725"/>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900" dirty="0"/>
                </a:p>
              </p:txBody>
            </p:sp>
          </p:grpSp>
          <p:grpSp>
            <p:nvGrpSpPr>
              <p:cNvPr id="71" name="Group 70"/>
              <p:cNvGrpSpPr>
                <a:grpSpLocks noChangeAspect="1"/>
              </p:cNvGrpSpPr>
              <p:nvPr/>
            </p:nvGrpSpPr>
            <p:grpSpPr>
              <a:xfrm rot="16200000">
                <a:off x="8288938" y="4904493"/>
                <a:ext cx="176393" cy="146016"/>
                <a:chOff x="2434142" y="2956751"/>
                <a:chExt cx="207032" cy="142811"/>
              </a:xfrm>
            </p:grpSpPr>
            <p:sp>
              <p:nvSpPr>
                <p:cNvPr id="82" name="Rectangle 81"/>
                <p:cNvSpPr/>
                <p:nvPr/>
              </p:nvSpPr>
              <p:spPr>
                <a:xfrm>
                  <a:off x="2447635" y="3009825"/>
                  <a:ext cx="190790" cy="34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83" name="Freeform 82"/>
                <p:cNvSpPr/>
                <p:nvPr/>
              </p:nvSpPr>
              <p:spPr>
                <a:xfrm>
                  <a:off x="2434142" y="2956751"/>
                  <a:ext cx="207032" cy="14281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Lst>
                  <a:ahLst/>
                  <a:cxnLst>
                    <a:cxn ang="0">
                      <a:pos x="connsiteX0" y="connsiteY0"/>
                    </a:cxn>
                    <a:cxn ang="0">
                      <a:pos x="connsiteX1" y="connsiteY1"/>
                    </a:cxn>
                    <a:cxn ang="0">
                      <a:pos x="connsiteX2" y="connsiteY2"/>
                    </a:cxn>
                    <a:cxn ang="0">
                      <a:pos x="connsiteX3" y="connsiteY3"/>
                    </a:cxn>
                  </a:cxnLst>
                  <a:rect l="l" t="t" r="r" b="b"/>
                  <a:pathLst>
                    <a:path w="221490" h="185737">
                      <a:moveTo>
                        <a:pt x="0" y="99573"/>
                      </a:moveTo>
                      <a:lnTo>
                        <a:pt x="111952" y="0"/>
                      </a:lnTo>
                      <a:lnTo>
                        <a:pt x="111952" y="185737"/>
                      </a:lnTo>
                      <a:lnTo>
                        <a:pt x="221490" y="85725"/>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900" dirty="0"/>
                </a:p>
              </p:txBody>
            </p:sp>
          </p:grpSp>
          <p:sp>
            <p:nvSpPr>
              <p:cNvPr id="72" name="TextBox 71"/>
              <p:cNvSpPr txBox="1"/>
              <p:nvPr/>
            </p:nvSpPr>
            <p:spPr>
              <a:xfrm>
                <a:off x="6882048" y="4990262"/>
                <a:ext cx="233756" cy="354559"/>
              </a:xfrm>
              <a:prstGeom prst="rect">
                <a:avLst/>
              </a:prstGeom>
              <a:noFill/>
            </p:spPr>
            <p:txBody>
              <a:bodyPr wrap="none" lIns="9144" tIns="9144" rIns="9144" bIns="9144" rtlCol="0">
                <a:spAutoFit/>
              </a:bodyPr>
              <a:lstStyle/>
              <a:p>
                <a:r>
                  <a:rPr lang="en-US" dirty="0"/>
                  <a:t>i</a:t>
                </a:r>
                <a:r>
                  <a:rPr lang="en-US" baseline="-25000" dirty="0"/>
                  <a:t>m</a:t>
                </a:r>
              </a:p>
            </p:txBody>
          </p:sp>
          <p:sp>
            <p:nvSpPr>
              <p:cNvPr id="73" name="Oval 72"/>
              <p:cNvSpPr>
                <a:spLocks noChangeAspect="1"/>
              </p:cNvSpPr>
              <p:nvPr/>
            </p:nvSpPr>
            <p:spPr>
              <a:xfrm>
                <a:off x="8333658" y="5174286"/>
                <a:ext cx="72580" cy="719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74" name="Oval 73"/>
              <p:cNvSpPr>
                <a:spLocks noChangeAspect="1"/>
              </p:cNvSpPr>
              <p:nvPr/>
            </p:nvSpPr>
            <p:spPr>
              <a:xfrm>
                <a:off x="7304292" y="5168570"/>
                <a:ext cx="72580" cy="719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cxnSp>
            <p:nvCxnSpPr>
              <p:cNvPr id="75" name="Straight Arrow Connector 74"/>
              <p:cNvCxnSpPr/>
              <p:nvPr/>
            </p:nvCxnSpPr>
            <p:spPr>
              <a:xfrm rot="5400000">
                <a:off x="6991957" y="5041701"/>
                <a:ext cx="36576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6096230" y="4715186"/>
                <a:ext cx="72580" cy="719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78" name="TextBox 2"/>
              <p:cNvSpPr txBox="1"/>
              <p:nvPr/>
            </p:nvSpPr>
            <p:spPr>
              <a:xfrm>
                <a:off x="7971691" y="4768519"/>
                <a:ext cx="269740" cy="312547"/>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latin typeface="+mn-lt"/>
                  </a:rPr>
                  <a:t>R</a:t>
                </a:r>
                <a:r>
                  <a:rPr lang="en-US" sz="1800" baseline="-25000" dirty="0">
                    <a:latin typeface="+mn-lt"/>
                  </a:rPr>
                  <a:t>m</a:t>
                </a:r>
                <a:endParaRPr lang="en-US" sz="2000" baseline="-25000" dirty="0">
                  <a:latin typeface="+mn-lt"/>
                </a:endParaRPr>
              </a:p>
            </p:txBody>
          </p:sp>
          <p:sp>
            <p:nvSpPr>
              <p:cNvPr id="79" name="Oval 78"/>
              <p:cNvSpPr>
                <a:spLocks noChangeAspect="1"/>
              </p:cNvSpPr>
              <p:nvPr/>
            </p:nvSpPr>
            <p:spPr>
              <a:xfrm>
                <a:off x="6850583" y="4715186"/>
                <a:ext cx="72580" cy="719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cxnSp>
            <p:nvCxnSpPr>
              <p:cNvPr id="81" name="Straight Arrow Connector 80"/>
              <p:cNvCxnSpPr/>
              <p:nvPr/>
            </p:nvCxnSpPr>
            <p:spPr>
              <a:xfrm rot="5400000">
                <a:off x="8339370" y="5025699"/>
                <a:ext cx="36576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6360820" y="4551338"/>
                <a:ext cx="325730" cy="381643"/>
              </a:xfrm>
              <a:prstGeom prst="rect">
                <a:avLst/>
              </a:prstGeom>
              <a:solidFill>
                <a:schemeClr val="bg1">
                  <a:lumMod val="95000"/>
                </a:schemeClr>
              </a:solidFill>
              <a:ln w="19050">
                <a:solidFill>
                  <a:schemeClr val="accent1"/>
                </a:solidFill>
              </a:ln>
            </p:spPr>
            <p:txBody>
              <a:bodyPr wrap="none" tIns="0" bIns="73152" rtlCol="0" anchor="t" anchorCtr="0">
                <a:spAutoFit/>
              </a:bodyPr>
              <a:lstStyle/>
              <a:p>
                <a:r>
                  <a:rPr lang="en-US" sz="2000" dirty="0">
                    <a:latin typeface="Symbol" panose="05050102010706020507" pitchFamily="18" charset="2"/>
                  </a:rPr>
                  <a:t>b</a:t>
                </a:r>
                <a:endParaRPr lang="en-US" sz="2400" baseline="-25000" dirty="0"/>
              </a:p>
            </p:txBody>
          </p:sp>
          <p:sp>
            <p:nvSpPr>
              <p:cNvPr id="106" name="TextBox 105"/>
              <p:cNvSpPr txBox="1"/>
              <p:nvPr/>
            </p:nvSpPr>
            <p:spPr>
              <a:xfrm>
                <a:off x="6735695" y="4370303"/>
                <a:ext cx="2040943" cy="369332"/>
              </a:xfrm>
              <a:prstGeom prst="rect">
                <a:avLst/>
              </a:prstGeom>
              <a:noFill/>
              <a:ln>
                <a:noFill/>
              </a:ln>
            </p:spPr>
            <p:txBody>
              <a:bodyPr wrap="none" rtlCol="0">
                <a:spAutoFit/>
              </a:bodyPr>
              <a:lstStyle/>
              <a:p>
                <a:r>
                  <a:rPr lang="en-US" dirty="0"/>
                  <a:t>E</a:t>
                </a:r>
                <a:r>
                  <a:rPr lang="en-US" baseline="-25000" dirty="0"/>
                  <a:t>m </a:t>
                </a:r>
                <a:r>
                  <a:rPr lang="en-US" dirty="0"/>
                  <a:t>= </a:t>
                </a:r>
                <a:r>
                  <a:rPr lang="en-US" dirty="0">
                    <a:latin typeface="Symbol" panose="05050102010706020507" pitchFamily="18" charset="2"/>
                  </a:rPr>
                  <a:t>b</a:t>
                </a:r>
                <a:r>
                  <a:rPr lang="en-US" dirty="0"/>
                  <a:t>E</a:t>
                </a:r>
                <a:r>
                  <a:rPr lang="en-US" baseline="-25000" dirty="0"/>
                  <a:t>b</a:t>
                </a:r>
                <a:r>
                  <a:rPr lang="en-US" dirty="0"/>
                  <a:t> = k</a:t>
                </a:r>
                <a:r>
                  <a:rPr lang="en-US" dirty="0">
                    <a:latin typeface="Symbol" panose="05050102010706020507" pitchFamily="18" charset="2"/>
                  </a:rPr>
                  <a:t>w</a:t>
                </a:r>
                <a:r>
                  <a:rPr lang="en-US" sz="1200" dirty="0">
                    <a:latin typeface="Symbol" panose="05050102010706020507" pitchFamily="18" charset="2"/>
                  </a:rPr>
                  <a:t> </a:t>
                </a:r>
                <a:r>
                  <a:rPr lang="en-US" dirty="0"/>
                  <a:t>+</a:t>
                </a:r>
                <a:r>
                  <a:rPr lang="en-US" sz="1200" dirty="0"/>
                  <a:t> </a:t>
                </a:r>
                <a:r>
                  <a:rPr lang="en-US" dirty="0"/>
                  <a:t>i</a:t>
                </a:r>
                <a:r>
                  <a:rPr lang="en-US" baseline="-25000" dirty="0"/>
                  <a:t>m</a:t>
                </a:r>
                <a:r>
                  <a:rPr lang="en-US" dirty="0"/>
                  <a:t>R</a:t>
                </a:r>
                <a:r>
                  <a:rPr lang="en-US" baseline="-25000" dirty="0"/>
                  <a:t>m</a:t>
                </a:r>
              </a:p>
            </p:txBody>
          </p:sp>
          <p:sp>
            <p:nvSpPr>
              <p:cNvPr id="107" name="TextBox 106"/>
              <p:cNvSpPr txBox="1"/>
              <p:nvPr/>
            </p:nvSpPr>
            <p:spPr>
              <a:xfrm>
                <a:off x="8647628" y="4880566"/>
                <a:ext cx="194797" cy="295466"/>
              </a:xfrm>
              <a:prstGeom prst="rect">
                <a:avLst/>
              </a:prstGeom>
              <a:noFill/>
            </p:spPr>
            <p:txBody>
              <a:bodyPr wrap="none" lIns="9144" tIns="9144" rIns="9144" bIns="9144" rtlCol="0">
                <a:spAutoFit/>
              </a:bodyPr>
              <a:lstStyle/>
              <a:p>
                <a:r>
                  <a:rPr lang="en-US" dirty="0"/>
                  <a:t>i</a:t>
                </a:r>
                <a:r>
                  <a:rPr lang="en-US" baseline="-25000" dirty="0"/>
                  <a:t>m</a:t>
                </a:r>
              </a:p>
            </p:txBody>
          </p:sp>
          <p:sp>
            <p:nvSpPr>
              <p:cNvPr id="108" name="TextBox 107"/>
              <p:cNvSpPr txBox="1"/>
              <p:nvPr/>
            </p:nvSpPr>
            <p:spPr>
              <a:xfrm>
                <a:off x="5078345" y="4370303"/>
                <a:ext cx="1228221" cy="369332"/>
              </a:xfrm>
              <a:prstGeom prst="rect">
                <a:avLst/>
              </a:prstGeom>
              <a:noFill/>
              <a:ln>
                <a:noFill/>
              </a:ln>
            </p:spPr>
            <p:txBody>
              <a:bodyPr wrap="none" rtlCol="0">
                <a:spAutoFit/>
              </a:bodyPr>
              <a:lstStyle/>
              <a:p>
                <a:r>
                  <a:rPr lang="en-US" dirty="0"/>
                  <a:t>E</a:t>
                </a:r>
                <a:r>
                  <a:rPr lang="en-US" baseline="-25000" dirty="0"/>
                  <a:t>b </a:t>
                </a:r>
                <a:r>
                  <a:rPr lang="en-US" dirty="0"/>
                  <a:t>=</a:t>
                </a:r>
                <a:r>
                  <a:rPr lang="en-US" sz="1400" dirty="0"/>
                  <a:t> </a:t>
                </a:r>
                <a:r>
                  <a:rPr lang="en-US" dirty="0">
                    <a:latin typeface="Symbol" panose="05050102010706020507" pitchFamily="18" charset="2"/>
                  </a:rPr>
                  <a:t>e</a:t>
                </a:r>
                <a:r>
                  <a:rPr lang="en-US" baseline="-25000" dirty="0"/>
                  <a:t>b</a:t>
                </a:r>
                <a:r>
                  <a:rPr lang="en-US" sz="1200" dirty="0"/>
                  <a:t> </a:t>
                </a:r>
                <a:r>
                  <a:rPr lang="en-US" dirty="0"/>
                  <a:t>-</a:t>
                </a:r>
                <a:r>
                  <a:rPr lang="en-US" sz="1200" dirty="0"/>
                  <a:t> </a:t>
                </a:r>
                <a:r>
                  <a:rPr lang="en-US" dirty="0"/>
                  <a:t>i</a:t>
                </a:r>
                <a:r>
                  <a:rPr lang="en-US" baseline="-25000" dirty="0"/>
                  <a:t>b</a:t>
                </a:r>
                <a:r>
                  <a:rPr lang="en-US" dirty="0"/>
                  <a:t>R</a:t>
                </a:r>
                <a:r>
                  <a:rPr lang="en-US" baseline="-25000" dirty="0"/>
                  <a:t>b</a:t>
                </a:r>
              </a:p>
            </p:txBody>
          </p:sp>
          <p:sp>
            <p:nvSpPr>
              <p:cNvPr id="109" name="TextBox 108"/>
              <p:cNvSpPr txBox="1"/>
              <p:nvPr/>
            </p:nvSpPr>
            <p:spPr>
              <a:xfrm>
                <a:off x="5687258" y="5263582"/>
                <a:ext cx="1235146" cy="295466"/>
              </a:xfrm>
              <a:prstGeom prst="rect">
                <a:avLst/>
              </a:prstGeom>
              <a:noFill/>
            </p:spPr>
            <p:txBody>
              <a:bodyPr wrap="none" lIns="9144" tIns="9144" rIns="9144" bIns="9144" rtlCol="0">
                <a:spAutoFit/>
              </a:bodyPr>
              <a:lstStyle/>
              <a:p>
                <a:r>
                  <a:rPr lang="en-US" dirty="0"/>
                  <a:t>i</a:t>
                </a:r>
                <a:r>
                  <a:rPr lang="en-US" baseline="-25000" dirty="0"/>
                  <a:t>b </a:t>
                </a:r>
                <a:r>
                  <a:rPr lang="en-US" dirty="0"/>
                  <a:t>= </a:t>
                </a:r>
                <a:r>
                  <a:rPr lang="en-US">
                    <a:latin typeface="Symbol" panose="05050102010706020507" pitchFamily="18" charset="2"/>
                  </a:rPr>
                  <a:t>b</a:t>
                </a:r>
                <a:r>
                  <a:rPr lang="en-US"/>
                  <a:t>m</a:t>
                </a:r>
                <a:r>
                  <a:rPr lang="en-US" baseline="-25000"/>
                  <a:t> </a:t>
                </a:r>
                <a:r>
                  <a:rPr lang="en-US"/>
                  <a:t>i</a:t>
                </a:r>
                <a:r>
                  <a:rPr lang="en-US" baseline="-25000"/>
                  <a:t>m</a:t>
                </a:r>
                <a:r>
                  <a:rPr lang="en-US">
                    <a:latin typeface="Symbol" panose="05050102010706020507" pitchFamily="18" charset="2"/>
                  </a:rPr>
                  <a:t>a</a:t>
                </a:r>
                <a:r>
                  <a:rPr lang="en-US" sz="1400" baseline="-25000"/>
                  <a:t>DC</a:t>
                </a:r>
                <a:r>
                  <a:rPr lang="en-US" baseline="-25000"/>
                  <a:t> </a:t>
                </a:r>
                <a:endParaRPr lang="en-US" baseline="-25000" dirty="0"/>
              </a:p>
            </p:txBody>
          </p:sp>
        </p:grpSp>
        <p:sp>
          <p:nvSpPr>
            <p:cNvPr id="110" name="Oval 109"/>
            <p:cNvSpPr>
              <a:spLocks noChangeAspect="1"/>
            </p:cNvSpPr>
            <p:nvPr/>
          </p:nvSpPr>
          <p:spPr>
            <a:xfrm>
              <a:off x="5237294" y="5595290"/>
              <a:ext cx="72580" cy="719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grpSp>
      <p:graphicFrame>
        <p:nvGraphicFramePr>
          <p:cNvPr id="77" name="Object 76"/>
          <p:cNvGraphicFramePr>
            <a:graphicFrameLocks noChangeAspect="1"/>
          </p:cNvGraphicFramePr>
          <p:nvPr/>
        </p:nvGraphicFramePr>
        <p:xfrm>
          <a:off x="1938525" y="4244687"/>
          <a:ext cx="5159375" cy="741362"/>
        </p:xfrm>
        <a:graphic>
          <a:graphicData uri="http://schemas.openxmlformats.org/presentationml/2006/ole">
            <mc:AlternateContent xmlns:mc="http://schemas.openxmlformats.org/markup-compatibility/2006">
              <mc:Choice xmlns:v="urn:schemas-microsoft-com:vml" Requires="v">
                <p:oleObj spid="_x0000_s33859" name="Equation" r:id="rId6" imgW="3593880" imgH="482400" progId="Equation.3">
                  <p:embed/>
                </p:oleObj>
              </mc:Choice>
              <mc:Fallback>
                <p:oleObj name="Equation" r:id="rId6" imgW="3593880" imgH="482400" progId="Equation.3">
                  <p:embed/>
                  <p:pic>
                    <p:nvPicPr>
                      <p:cNvPr id="77" name="Object 76"/>
                      <p:cNvPicPr/>
                      <p:nvPr/>
                    </p:nvPicPr>
                    <p:blipFill>
                      <a:blip r:embed="rId7"/>
                      <a:stretch>
                        <a:fillRect/>
                      </a:stretch>
                    </p:blipFill>
                    <p:spPr>
                      <a:xfrm>
                        <a:off x="1938525" y="4244687"/>
                        <a:ext cx="5159375" cy="741362"/>
                      </a:xfrm>
                      <a:prstGeom prst="rect">
                        <a:avLst/>
                      </a:prstGeom>
                      <a:solidFill>
                        <a:schemeClr val="accent3">
                          <a:lumMod val="20000"/>
                          <a:lumOff val="80000"/>
                        </a:schemeClr>
                      </a:solidFill>
                    </p:spPr>
                  </p:pic>
                </p:oleObj>
              </mc:Fallback>
            </mc:AlternateContent>
          </a:graphicData>
        </a:graphic>
      </p:graphicFrame>
      <p:sp>
        <p:nvSpPr>
          <p:cNvPr id="112" name="Content Placeholder 2"/>
          <p:cNvSpPr txBox="1">
            <a:spLocks/>
          </p:cNvSpPr>
          <p:nvPr/>
        </p:nvSpPr>
        <p:spPr>
          <a:xfrm>
            <a:off x="1350715" y="5089252"/>
            <a:ext cx="6371616" cy="408883"/>
          </a:xfrm>
          <a:prstGeom prst="rect">
            <a:avLst/>
          </a:prstGeom>
          <a:solidFill>
            <a:schemeClr val="accent3">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1800"/>
              <a:t>Quadratic Eqn;   Motor: negative root  ;  Generator:  positive root</a:t>
            </a:r>
            <a:endParaRPr lang="en-US" sz="1800" dirty="0"/>
          </a:p>
        </p:txBody>
      </p:sp>
      <p:sp>
        <p:nvSpPr>
          <p:cNvPr id="80" name="Text Box 518"/>
          <p:cNvSpPr txBox="1">
            <a:spLocks noChangeArrowheads="1"/>
          </p:cNvSpPr>
          <p:nvPr/>
        </p:nvSpPr>
        <p:spPr bwMode="auto">
          <a:xfrm>
            <a:off x="5044496" y="2269631"/>
            <a:ext cx="3010301" cy="40011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a:lnSpc>
                <a:spcPts val="2400"/>
              </a:lnSpc>
            </a:pPr>
            <a:r>
              <a:rPr lang="en-US" sz="2000">
                <a:solidFill>
                  <a:schemeClr val="bg1"/>
                </a:solidFill>
              </a:rPr>
              <a:t>Note  </a:t>
            </a:r>
            <a:r>
              <a:rPr lang="en-US" sz="2000">
                <a:solidFill>
                  <a:schemeClr val="bg1"/>
                </a:solidFill>
                <a:latin typeface="Symbol" panose="05050102010706020507" pitchFamily="18" charset="2"/>
              </a:rPr>
              <a:t>b</a:t>
            </a:r>
            <a:r>
              <a:rPr lang="en-US" sz="2000">
                <a:solidFill>
                  <a:schemeClr val="bg1"/>
                </a:solidFill>
              </a:rPr>
              <a:t>=1.0 at full power</a:t>
            </a:r>
            <a:endParaRPr lang="en-US" sz="2000" dirty="0">
              <a:solidFill>
                <a:schemeClr val="bg1"/>
              </a:solidFill>
            </a:endParaRPr>
          </a:p>
        </p:txBody>
      </p:sp>
    </p:spTree>
    <p:extLst>
      <p:ext uri="{BB962C8B-B14F-4D97-AF65-F5344CB8AC3E}">
        <p14:creationId xmlns:p14="http://schemas.microsoft.com/office/powerpoint/2010/main" val="427592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5" grpId="0" animBg="1"/>
      <p:bldP spid="112" grpId="0" animBg="1"/>
      <p:bldP spid="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210C6E-E43C-4F64-BBF8-31C104E7EFE9}"/>
              </a:ext>
            </a:extLst>
          </p:cNvPr>
          <p:cNvPicPr>
            <a:picLocks noChangeAspect="1"/>
          </p:cNvPicPr>
          <p:nvPr/>
        </p:nvPicPr>
        <p:blipFill rotWithShape="1">
          <a:blip r:embed="rId3"/>
          <a:srcRect b="2839"/>
          <a:stretch/>
        </p:blipFill>
        <p:spPr>
          <a:xfrm>
            <a:off x="40425" y="498167"/>
            <a:ext cx="9070010" cy="6105396"/>
          </a:xfrm>
          <a:prstGeom prst="rect">
            <a:avLst/>
          </a:prstGeom>
        </p:spPr>
      </p:pic>
      <p:sp>
        <p:nvSpPr>
          <p:cNvPr id="5" name="Title 1"/>
          <p:cNvSpPr txBox="1">
            <a:spLocks/>
          </p:cNvSpPr>
          <p:nvPr/>
        </p:nvSpPr>
        <p:spPr>
          <a:xfrm>
            <a:off x="0" y="0"/>
            <a:ext cx="9144000" cy="5413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600"/>
              </a:lnSpc>
            </a:pPr>
            <a:r>
              <a:rPr lang="en-US" sz="2800" b="1" dirty="0"/>
              <a:t>Optimal </a:t>
            </a:r>
            <a:r>
              <a:rPr lang="en-US" sz="2800" b="1"/>
              <a:t>full power + DC-DC </a:t>
            </a:r>
            <a:r>
              <a:rPr lang="en-US" sz="2800" b="1" dirty="0"/>
              <a:t>conversion </a:t>
            </a:r>
            <a:r>
              <a:rPr lang="en-US" sz="2800" b="1"/>
              <a:t>for cruise &amp; regen</a:t>
            </a:r>
            <a:endParaRPr lang="en-US" sz="1400" i="1" dirty="0"/>
          </a:p>
        </p:txBody>
      </p:sp>
      <p:sp>
        <p:nvSpPr>
          <p:cNvPr id="59" name="Text Box 518"/>
          <p:cNvSpPr txBox="1">
            <a:spLocks noChangeArrowheads="1"/>
          </p:cNvSpPr>
          <p:nvPr/>
        </p:nvSpPr>
        <p:spPr bwMode="auto">
          <a:xfrm>
            <a:off x="1062614" y="1142107"/>
            <a:ext cx="1905106" cy="326243"/>
          </a:xfrm>
          <a:prstGeom prst="rect">
            <a:avLst/>
          </a:prstGeom>
          <a:noFill/>
          <a:ln>
            <a:noFill/>
          </a:ln>
          <a:effectLst/>
        </p:spPr>
        <p:txBody>
          <a:bodyPr wrap="square" lIns="9144" tIns="9144" rIns="9144" bIns="9144">
            <a:spAutoFit/>
          </a:bodyPr>
          <a:lstStyle/>
          <a:p>
            <a:pPr>
              <a:lnSpc>
                <a:spcPts val="2400"/>
              </a:lnSpc>
            </a:pPr>
            <a:r>
              <a:rPr lang="en-US" sz="1200" b="1" dirty="0">
                <a:solidFill>
                  <a:schemeClr val="tx1">
                    <a:lumMod val="65000"/>
                    <a:lumOff val="35000"/>
                  </a:schemeClr>
                </a:solidFill>
              </a:rPr>
              <a:t>FULL POWER, OPTIMIZED</a:t>
            </a:r>
          </a:p>
        </p:txBody>
      </p:sp>
      <p:sp>
        <p:nvSpPr>
          <p:cNvPr id="4" name="Slide Number Placeholder 3"/>
          <p:cNvSpPr>
            <a:spLocks noGrp="1"/>
          </p:cNvSpPr>
          <p:nvPr>
            <p:ph type="sldNum" sz="quarter" idx="12"/>
          </p:nvPr>
        </p:nvSpPr>
        <p:spPr>
          <a:xfrm>
            <a:off x="8810249" y="6577359"/>
            <a:ext cx="379226" cy="365125"/>
          </a:xfrm>
        </p:spPr>
        <p:txBody>
          <a:bodyPr/>
          <a:lstStyle/>
          <a:p>
            <a:fld id="{0F6D85DD-31CE-4AA9-9CB8-059736DE7F01}" type="slidenum">
              <a:rPr lang="en-US" smtClean="0"/>
              <a:t>28</a:t>
            </a:fld>
            <a:endParaRPr lang="en-US" dirty="0"/>
          </a:p>
        </p:txBody>
      </p:sp>
      <p:sp>
        <p:nvSpPr>
          <p:cNvPr id="22" name="Rounded Rectangle 21"/>
          <p:cNvSpPr/>
          <p:nvPr/>
        </p:nvSpPr>
        <p:spPr>
          <a:xfrm>
            <a:off x="8516923" y="3433844"/>
            <a:ext cx="586652" cy="244108"/>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8523782" y="1576799"/>
            <a:ext cx="586652" cy="255708"/>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p:cNvSpPr/>
          <p:nvPr/>
        </p:nvSpPr>
        <p:spPr>
          <a:xfrm>
            <a:off x="8512460" y="5658811"/>
            <a:ext cx="586652" cy="22350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1226634" y="5130418"/>
            <a:ext cx="2943922" cy="400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ounded Rectangle 70"/>
          <p:cNvSpPr/>
          <p:nvPr/>
        </p:nvSpPr>
        <p:spPr>
          <a:xfrm>
            <a:off x="1004486" y="1206295"/>
            <a:ext cx="1801939" cy="24139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Box 518"/>
          <p:cNvSpPr txBox="1">
            <a:spLocks noChangeArrowheads="1"/>
          </p:cNvSpPr>
          <p:nvPr/>
        </p:nvSpPr>
        <p:spPr bwMode="auto">
          <a:xfrm>
            <a:off x="4798764" y="3702122"/>
            <a:ext cx="4143808" cy="277768"/>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lIns="18288" tIns="18288" rIns="18288" bIns="18288">
            <a:spAutoFit/>
          </a:bodyPr>
          <a:lstStyle/>
          <a:p>
            <a:pPr>
              <a:lnSpc>
                <a:spcPts val="1800"/>
              </a:lnSpc>
            </a:pPr>
            <a:r>
              <a:rPr lang="en-US" sz="2000" dirty="0">
                <a:solidFill>
                  <a:schemeClr val="bg1"/>
                </a:solidFill>
              </a:rPr>
              <a:t> Efficiency ~ 71-86% by operating mode</a:t>
            </a:r>
          </a:p>
        </p:txBody>
      </p:sp>
      <p:pic>
        <p:nvPicPr>
          <p:cNvPr id="89" name="Picture 88">
            <a:extLst>
              <a:ext uri="{FF2B5EF4-FFF2-40B4-BE49-F238E27FC236}">
                <a16:creationId xmlns:a16="http://schemas.microsoft.com/office/drawing/2014/main" id="{28106CF3-4E34-4F61-AD1C-4160199ABB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6839" flipH="1">
            <a:off x="3192782" y="953902"/>
            <a:ext cx="2320598" cy="449710"/>
          </a:xfrm>
          <a:prstGeom prst="rect">
            <a:avLst/>
          </a:prstGeom>
        </p:spPr>
      </p:pic>
      <p:sp>
        <p:nvSpPr>
          <p:cNvPr id="92" name="Rounded Rectangle 29">
            <a:extLst>
              <a:ext uri="{FF2B5EF4-FFF2-40B4-BE49-F238E27FC236}">
                <a16:creationId xmlns:a16="http://schemas.microsoft.com/office/drawing/2014/main" id="{8F742B96-59BF-4324-84CF-96B8CE6F6B12}"/>
              </a:ext>
            </a:extLst>
          </p:cNvPr>
          <p:cNvSpPr/>
          <p:nvPr/>
        </p:nvSpPr>
        <p:spPr>
          <a:xfrm>
            <a:off x="8511736" y="6396393"/>
            <a:ext cx="586652" cy="22350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ounded Rectangle 29">
            <a:extLst>
              <a:ext uri="{FF2B5EF4-FFF2-40B4-BE49-F238E27FC236}">
                <a16:creationId xmlns:a16="http://schemas.microsoft.com/office/drawing/2014/main" id="{9AED3E43-BE00-429F-9465-AB7B809372C6}"/>
              </a:ext>
            </a:extLst>
          </p:cNvPr>
          <p:cNvSpPr/>
          <p:nvPr/>
        </p:nvSpPr>
        <p:spPr>
          <a:xfrm>
            <a:off x="8512460" y="4921284"/>
            <a:ext cx="586652" cy="22350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 Box 518">
            <a:extLst>
              <a:ext uri="{FF2B5EF4-FFF2-40B4-BE49-F238E27FC236}">
                <a16:creationId xmlns:a16="http://schemas.microsoft.com/office/drawing/2014/main" id="{D23500E0-6CE1-4509-B8AF-535D106BEB61}"/>
              </a:ext>
            </a:extLst>
          </p:cNvPr>
          <p:cNvSpPr txBox="1">
            <a:spLocks noChangeArrowheads="1"/>
          </p:cNvSpPr>
          <p:nvPr/>
        </p:nvSpPr>
        <p:spPr bwMode="auto">
          <a:xfrm>
            <a:off x="2342104" y="3689426"/>
            <a:ext cx="493107" cy="23224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txBody>
          <a:bodyPr wrap="square" lIns="9144" tIns="9144" rIns="9144" bIns="9144" anchor="t" anchorCtr="0">
            <a:spAutoFit/>
          </a:bodyPr>
          <a:lstStyle/>
          <a:p>
            <a:pPr algn="ctr">
              <a:lnSpc>
                <a:spcPts val="1800"/>
              </a:lnSpc>
            </a:pPr>
            <a:r>
              <a:rPr lang="en-US" sz="1200" b="1" dirty="0">
                <a:solidFill>
                  <a:schemeClr val="tx1">
                    <a:lumMod val="65000"/>
                    <a:lumOff val="35000"/>
                  </a:schemeClr>
                </a:solidFill>
              </a:rPr>
              <a:t>DC-DC</a:t>
            </a:r>
          </a:p>
        </p:txBody>
      </p:sp>
      <p:sp>
        <p:nvSpPr>
          <p:cNvPr id="95" name="Text Box 518">
            <a:extLst>
              <a:ext uri="{FF2B5EF4-FFF2-40B4-BE49-F238E27FC236}">
                <a16:creationId xmlns:a16="http://schemas.microsoft.com/office/drawing/2014/main" id="{74D4FCC9-84AF-4DA6-9F51-89130E7D70C5}"/>
              </a:ext>
            </a:extLst>
          </p:cNvPr>
          <p:cNvSpPr txBox="1">
            <a:spLocks noChangeArrowheads="1"/>
          </p:cNvSpPr>
          <p:nvPr/>
        </p:nvSpPr>
        <p:spPr bwMode="auto">
          <a:xfrm rot="20483287">
            <a:off x="6185026" y="1026006"/>
            <a:ext cx="2363750" cy="270972"/>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lIns="18288" tIns="18288" rIns="18288" bIns="18288">
            <a:spAutoFit/>
          </a:bodyPr>
          <a:lstStyle/>
          <a:p>
            <a:pPr>
              <a:lnSpc>
                <a:spcPts val="1800"/>
              </a:lnSpc>
            </a:pPr>
            <a:r>
              <a:rPr lang="en-US" dirty="0"/>
              <a:t> Companion to </a:t>
            </a:r>
            <a:r>
              <a:rPr lang="en-US"/>
              <a:t>slide 53 </a:t>
            </a:r>
            <a:endParaRPr lang="en-US" dirty="0"/>
          </a:p>
        </p:txBody>
      </p:sp>
    </p:spTree>
    <p:extLst>
      <p:ext uri="{BB962C8B-B14F-4D97-AF65-F5344CB8AC3E}">
        <p14:creationId xmlns:p14="http://schemas.microsoft.com/office/powerpoint/2010/main" val="591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5" grpId="0" animBg="1"/>
      <p:bldP spid="9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29</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9" name="Group 18">
            <a:extLst>
              <a:ext uri="{FF2B5EF4-FFF2-40B4-BE49-F238E27FC236}">
                <a16:creationId xmlns:a16="http://schemas.microsoft.com/office/drawing/2014/main" id="{B8CA5A7F-7732-44CD-A736-5B0D36881978}"/>
              </a:ext>
            </a:extLst>
          </p:cNvPr>
          <p:cNvGrpSpPr/>
          <p:nvPr/>
        </p:nvGrpSpPr>
        <p:grpSpPr>
          <a:xfrm>
            <a:off x="301011" y="3464281"/>
            <a:ext cx="2268225" cy="1332097"/>
            <a:chOff x="227570" y="3403653"/>
            <a:chExt cx="2268225" cy="1332097"/>
          </a:xfrm>
        </p:grpSpPr>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227570" y="3403653"/>
              <a:ext cx="2268225" cy="704626"/>
            </a:xfrm>
            <a:prstGeom prst="rect">
              <a:avLst/>
            </a:prstGeom>
          </p:spPr>
        </p:pic>
        <p:sp>
          <p:nvSpPr>
            <p:cNvPr id="132" name="Text Placeholder 2">
              <a:extLst>
                <a:ext uri="{FF2B5EF4-FFF2-40B4-BE49-F238E27FC236}">
                  <a16:creationId xmlns:a16="http://schemas.microsoft.com/office/drawing/2014/main" id="{0AE2576C-F7F6-48F8-B275-9DFA0A616055}"/>
                </a:ext>
              </a:extLst>
            </p:cNvPr>
            <p:cNvSpPr txBox="1">
              <a:spLocks/>
            </p:cNvSpPr>
            <p:nvPr/>
          </p:nvSpPr>
          <p:spPr>
            <a:xfrm>
              <a:off x="600382" y="4379052"/>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6">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7"/>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8">
              <a:grayscl/>
            </a:blip>
            <a:stretch>
              <a:fillRect/>
            </a:stretch>
          </p:blipFill>
          <p:spPr>
            <a:xfrm>
              <a:off x="3412824" y="2295471"/>
              <a:ext cx="2640898" cy="1570654"/>
            </a:xfrm>
            <a:prstGeom prst="rect">
              <a:avLst/>
            </a:prstGeom>
          </p:spPr>
        </p:pic>
      </p:grpSp>
      <p:sp>
        <p:nvSpPr>
          <p:cNvPr id="2" name="Arrow: Right 1">
            <a:extLst>
              <a:ext uri="{FF2B5EF4-FFF2-40B4-BE49-F238E27FC236}">
                <a16:creationId xmlns:a16="http://schemas.microsoft.com/office/drawing/2014/main" id="{8953ECA7-273E-41D5-B3BB-6B8938969844}"/>
              </a:ext>
            </a:extLst>
          </p:cNvPr>
          <p:cNvSpPr/>
          <p:nvPr/>
        </p:nvSpPr>
        <p:spPr>
          <a:xfrm rot="8141120">
            <a:off x="6059561" y="4022543"/>
            <a:ext cx="620321" cy="28470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1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3</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9" name="Group 18">
            <a:extLst>
              <a:ext uri="{FF2B5EF4-FFF2-40B4-BE49-F238E27FC236}">
                <a16:creationId xmlns:a16="http://schemas.microsoft.com/office/drawing/2014/main" id="{B8CA5A7F-7732-44CD-A736-5B0D36881978}"/>
              </a:ext>
            </a:extLst>
          </p:cNvPr>
          <p:cNvGrpSpPr/>
          <p:nvPr/>
        </p:nvGrpSpPr>
        <p:grpSpPr>
          <a:xfrm>
            <a:off x="301011" y="3464281"/>
            <a:ext cx="2268225" cy="1332097"/>
            <a:chOff x="227570" y="3403653"/>
            <a:chExt cx="2268225" cy="1332097"/>
          </a:xfrm>
        </p:grpSpPr>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227570" y="3403653"/>
              <a:ext cx="2268225" cy="704626"/>
            </a:xfrm>
            <a:prstGeom prst="rect">
              <a:avLst/>
            </a:prstGeom>
          </p:spPr>
        </p:pic>
        <p:sp>
          <p:nvSpPr>
            <p:cNvPr id="132" name="Text Placeholder 2">
              <a:extLst>
                <a:ext uri="{FF2B5EF4-FFF2-40B4-BE49-F238E27FC236}">
                  <a16:creationId xmlns:a16="http://schemas.microsoft.com/office/drawing/2014/main" id="{0AE2576C-F7F6-48F8-B275-9DFA0A616055}"/>
                </a:ext>
              </a:extLst>
            </p:cNvPr>
            <p:cNvSpPr txBox="1">
              <a:spLocks/>
            </p:cNvSpPr>
            <p:nvPr/>
          </p:nvSpPr>
          <p:spPr>
            <a:xfrm>
              <a:off x="600382" y="4379052"/>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6">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7"/>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8">
              <a:grayscl/>
            </a:blip>
            <a:stretch>
              <a:fillRect/>
            </a:stretch>
          </p:blipFill>
          <p:spPr>
            <a:xfrm>
              <a:off x="3412824" y="2295471"/>
              <a:ext cx="2640898" cy="1570654"/>
            </a:xfrm>
            <a:prstGeom prst="rect">
              <a:avLst/>
            </a:prstGeom>
          </p:spPr>
        </p:pic>
      </p:grpSp>
      <p:sp>
        <p:nvSpPr>
          <p:cNvPr id="2" name="Arrow: Right 1">
            <a:extLst>
              <a:ext uri="{FF2B5EF4-FFF2-40B4-BE49-F238E27FC236}">
                <a16:creationId xmlns:a16="http://schemas.microsoft.com/office/drawing/2014/main" id="{8953ECA7-273E-41D5-B3BB-6B8938969844}"/>
              </a:ext>
            </a:extLst>
          </p:cNvPr>
          <p:cNvSpPr/>
          <p:nvPr/>
        </p:nvSpPr>
        <p:spPr>
          <a:xfrm rot="9705152">
            <a:off x="5111566" y="508477"/>
            <a:ext cx="620321" cy="28470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89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30</a:t>
            </a:fld>
            <a:endParaRPr lang="en-US" dirty="0"/>
          </a:p>
        </p:txBody>
      </p:sp>
      <p:sp>
        <p:nvSpPr>
          <p:cNvPr id="17" name="TextBox 16"/>
          <p:cNvSpPr txBox="1"/>
          <p:nvPr/>
        </p:nvSpPr>
        <p:spPr>
          <a:xfrm>
            <a:off x="78585" y="0"/>
            <a:ext cx="3659143" cy="523220"/>
          </a:xfrm>
          <a:prstGeom prst="rect">
            <a:avLst/>
          </a:prstGeom>
          <a:noFill/>
        </p:spPr>
        <p:txBody>
          <a:bodyPr wrap="none" rtlCol="0">
            <a:spAutoFit/>
          </a:bodyPr>
          <a:lstStyle/>
          <a:p>
            <a:pPr algn="ctr"/>
            <a:r>
              <a:rPr lang="en-US" sz="2800" b="1" dirty="0">
                <a:solidFill>
                  <a:schemeClr val="tx1">
                    <a:lumMod val="95000"/>
                    <a:lumOff val="5000"/>
                  </a:schemeClr>
                </a:solidFill>
              </a:rPr>
              <a:t>Meet </a:t>
            </a:r>
            <a:r>
              <a:rPr lang="en-US" sz="2800" b="1" i="1" dirty="0">
                <a:solidFill>
                  <a:schemeClr val="tx1">
                    <a:lumMod val="95000"/>
                    <a:lumOff val="5000"/>
                  </a:schemeClr>
                </a:solidFill>
              </a:rPr>
              <a:t>Hermann Glauert</a:t>
            </a:r>
            <a:endParaRPr lang="en-US" sz="2800" i="1" dirty="0">
              <a:solidFill>
                <a:schemeClr val="tx1">
                  <a:lumMod val="95000"/>
                  <a:lumOff val="5000"/>
                </a:schemeClr>
              </a:solidFill>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997" t="4615" r="21865" b="26621"/>
          <a:stretch/>
        </p:blipFill>
        <p:spPr>
          <a:xfrm flipH="1">
            <a:off x="648320" y="693508"/>
            <a:ext cx="4318965" cy="5361303"/>
          </a:xfrm>
          <a:prstGeom prst="rect">
            <a:avLst/>
          </a:prstGeom>
        </p:spPr>
      </p:pic>
      <p:sp>
        <p:nvSpPr>
          <p:cNvPr id="7" name="Text Box 518"/>
          <p:cNvSpPr txBox="1">
            <a:spLocks noChangeArrowheads="1"/>
          </p:cNvSpPr>
          <p:nvPr/>
        </p:nvSpPr>
        <p:spPr bwMode="auto">
          <a:xfrm>
            <a:off x="5157590" y="2441354"/>
            <a:ext cx="3403698" cy="246221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a:spAutoFit/>
          </a:bodyPr>
          <a:lstStyle/>
          <a:p>
            <a:pPr algn="l"/>
            <a:r>
              <a:rPr lang="en-US" sz="2200" dirty="0">
                <a:solidFill>
                  <a:schemeClr val="bg1">
                    <a:lumMod val="95000"/>
                  </a:schemeClr>
                </a:solidFill>
              </a:rPr>
              <a:t>Pioneer, prop. &amp; heli. aero </a:t>
            </a:r>
          </a:p>
          <a:p>
            <a:r>
              <a:rPr lang="en-US" sz="2200" dirty="0">
                <a:solidFill>
                  <a:schemeClr val="bg1">
                    <a:lumMod val="95000"/>
                  </a:schemeClr>
                </a:solidFill>
              </a:rPr>
              <a:t>Thin-airfoil integral solution</a:t>
            </a:r>
          </a:p>
          <a:p>
            <a:pPr algn="l"/>
            <a:r>
              <a:rPr lang="en-US" sz="2200" dirty="0">
                <a:solidFill>
                  <a:schemeClr val="bg1">
                    <a:lumMod val="95000"/>
                  </a:schemeClr>
                </a:solidFill>
              </a:rPr>
              <a:t>Lift, any wing chord &amp; twist</a:t>
            </a:r>
          </a:p>
          <a:p>
            <a:pPr algn="l"/>
            <a:r>
              <a:rPr lang="en-US" sz="2200" dirty="0">
                <a:solidFill>
                  <a:schemeClr val="bg1">
                    <a:lumMod val="95000"/>
                  </a:schemeClr>
                </a:solidFill>
              </a:rPr>
              <a:t>Prandtl-Glauert transform</a:t>
            </a:r>
          </a:p>
          <a:p>
            <a:pPr algn="l"/>
            <a:r>
              <a:rPr lang="en-US" sz="2200" dirty="0">
                <a:solidFill>
                  <a:schemeClr val="bg1">
                    <a:lumMod val="95000"/>
                  </a:schemeClr>
                </a:solidFill>
              </a:rPr>
              <a:t>Ridge-lift soaring analysis</a:t>
            </a:r>
          </a:p>
          <a:p>
            <a:pPr algn="l"/>
            <a:r>
              <a:rPr lang="en-US" sz="2200" dirty="0">
                <a:solidFill>
                  <a:schemeClr val="bg1">
                    <a:lumMod val="95000"/>
                  </a:schemeClr>
                </a:solidFill>
              </a:rPr>
              <a:t>Helicopter </a:t>
            </a:r>
            <a:r>
              <a:rPr lang="en-US" sz="2200" i="1" dirty="0">
                <a:solidFill>
                  <a:schemeClr val="bg1">
                    <a:lumMod val="95000"/>
                  </a:schemeClr>
                </a:solidFill>
              </a:rPr>
              <a:t>figure of merit</a:t>
            </a:r>
          </a:p>
          <a:p>
            <a:r>
              <a:rPr lang="en-US" sz="2200" dirty="0">
                <a:solidFill>
                  <a:schemeClr val="bg1">
                    <a:lumMod val="95000"/>
                  </a:schemeClr>
                </a:solidFill>
              </a:rPr>
              <a:t>Father, aerial wind turbine</a:t>
            </a:r>
          </a:p>
        </p:txBody>
      </p:sp>
      <p:sp>
        <p:nvSpPr>
          <p:cNvPr id="8" name="Rectangle 7"/>
          <p:cNvSpPr/>
          <p:nvPr/>
        </p:nvSpPr>
        <p:spPr>
          <a:xfrm>
            <a:off x="1029483" y="6052616"/>
            <a:ext cx="3879120" cy="276999"/>
          </a:xfrm>
          <a:prstGeom prst="rect">
            <a:avLst/>
          </a:prstGeom>
        </p:spPr>
        <p:txBody>
          <a:bodyPr wrap="square">
            <a:spAutoFit/>
          </a:bodyPr>
          <a:lstStyle/>
          <a:p>
            <a:pPr algn="r"/>
            <a:r>
              <a:rPr lang="en-US" sz="1200" dirty="0"/>
              <a:t>by permission,  MaryEvans.com</a:t>
            </a:r>
          </a:p>
        </p:txBody>
      </p:sp>
    </p:spTree>
    <p:extLst>
      <p:ext uri="{BB962C8B-B14F-4D97-AF65-F5344CB8AC3E}">
        <p14:creationId xmlns:p14="http://schemas.microsoft.com/office/powerpoint/2010/main" val="34149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E2073A-A629-45A2-8404-EF7185EE7B65}" type="slidenum">
              <a:rPr lang="en-US" smtClean="0"/>
              <a:pPr/>
              <a:t>31</a:t>
            </a:fld>
            <a:endParaRPr lang="en-US" dirty="0"/>
          </a:p>
        </p:txBody>
      </p:sp>
      <p:sp>
        <p:nvSpPr>
          <p:cNvPr id="2" name="Rectangle 24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Helvetica"/>
                <a:ea typeface="Times New Roman" pitchFamily="18" charset="0"/>
                <a:cs typeface="Times New Roman" pitchFamily="18" charset="0"/>
              </a:rPr>
              <a:t>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95" name="TextBox 294"/>
          <p:cNvSpPr txBox="1"/>
          <p:nvPr/>
        </p:nvSpPr>
        <p:spPr>
          <a:xfrm>
            <a:off x="479845" y="0"/>
            <a:ext cx="8040919" cy="769441"/>
          </a:xfrm>
          <a:prstGeom prst="rect">
            <a:avLst/>
          </a:prstGeom>
          <a:noFill/>
        </p:spPr>
        <p:txBody>
          <a:bodyPr wrap="none" rtlCol="0">
            <a:spAutoFit/>
          </a:bodyPr>
          <a:lstStyle/>
          <a:p>
            <a:pPr algn="ctr"/>
            <a:r>
              <a:rPr lang="en-US" sz="2800" b="1" dirty="0">
                <a:solidFill>
                  <a:schemeClr val="tx1">
                    <a:lumMod val="50000"/>
                    <a:lumOff val="50000"/>
                  </a:schemeClr>
                </a:solidFill>
              </a:rPr>
              <a:t>Task and Diagram:  Glauert’s Blade-Element Method</a:t>
            </a:r>
          </a:p>
          <a:p>
            <a:pPr algn="ctr"/>
            <a:r>
              <a:rPr lang="en-US" sz="1600" dirty="0">
                <a:solidFill>
                  <a:schemeClr val="tx1">
                    <a:lumMod val="50000"/>
                    <a:lumOff val="50000"/>
                  </a:schemeClr>
                </a:solidFill>
              </a:rPr>
              <a:t> All parameters are non-dimensional, except (c,h)</a:t>
            </a:r>
          </a:p>
        </p:txBody>
      </p:sp>
      <p:grpSp>
        <p:nvGrpSpPr>
          <p:cNvPr id="43" name="Group 42"/>
          <p:cNvGrpSpPr/>
          <p:nvPr/>
        </p:nvGrpSpPr>
        <p:grpSpPr>
          <a:xfrm>
            <a:off x="5081930" y="1658017"/>
            <a:ext cx="3642554" cy="3962198"/>
            <a:chOff x="4896868" y="1658017"/>
            <a:chExt cx="3642554" cy="3962198"/>
          </a:xfrm>
        </p:grpSpPr>
        <p:sp>
          <p:nvSpPr>
            <p:cNvPr id="316" name="Freeform 315"/>
            <p:cNvSpPr/>
            <p:nvPr/>
          </p:nvSpPr>
          <p:spPr>
            <a:xfrm rot="1639601">
              <a:off x="5133176" y="3441711"/>
              <a:ext cx="762217" cy="1384595"/>
            </a:xfrm>
            <a:custGeom>
              <a:avLst/>
              <a:gdLst>
                <a:gd name="connsiteX0" fmla="*/ 836341 w 847493"/>
                <a:gd name="connsiteY0" fmla="*/ 0 h 1706136"/>
                <a:gd name="connsiteX1" fmla="*/ 847493 w 847493"/>
                <a:gd name="connsiteY1" fmla="*/ 1683834 h 1706136"/>
                <a:gd name="connsiteX2" fmla="*/ 0 w 847493"/>
                <a:gd name="connsiteY2" fmla="*/ 1706136 h 1706136"/>
                <a:gd name="connsiteX3" fmla="*/ 836341 w 847493"/>
                <a:gd name="connsiteY3" fmla="*/ 0 h 1706136"/>
                <a:gd name="connsiteX0" fmla="*/ 821758 w 847493"/>
                <a:gd name="connsiteY0" fmla="*/ 0 h 1775816"/>
                <a:gd name="connsiteX1" fmla="*/ 847493 w 847493"/>
                <a:gd name="connsiteY1" fmla="*/ 1753514 h 1775816"/>
                <a:gd name="connsiteX2" fmla="*/ 0 w 847493"/>
                <a:gd name="connsiteY2" fmla="*/ 1775816 h 1775816"/>
                <a:gd name="connsiteX3" fmla="*/ 821758 w 847493"/>
                <a:gd name="connsiteY3" fmla="*/ 0 h 1775816"/>
                <a:gd name="connsiteX0" fmla="*/ 670468 w 696203"/>
                <a:gd name="connsiteY0" fmla="*/ 0 h 1753514"/>
                <a:gd name="connsiteX1" fmla="*/ 696203 w 696203"/>
                <a:gd name="connsiteY1" fmla="*/ 1753514 h 1753514"/>
                <a:gd name="connsiteX2" fmla="*/ 0 w 696203"/>
                <a:gd name="connsiteY2" fmla="*/ 1654614 h 1753514"/>
                <a:gd name="connsiteX3" fmla="*/ 670468 w 696203"/>
                <a:gd name="connsiteY3" fmla="*/ 0 h 1753514"/>
                <a:gd name="connsiteX0" fmla="*/ 670468 w 683838"/>
                <a:gd name="connsiteY0" fmla="*/ 0 h 1808498"/>
                <a:gd name="connsiteX1" fmla="*/ 683838 w 683838"/>
                <a:gd name="connsiteY1" fmla="*/ 1808498 h 1808498"/>
                <a:gd name="connsiteX2" fmla="*/ 0 w 683838"/>
                <a:gd name="connsiteY2" fmla="*/ 1654614 h 1808498"/>
                <a:gd name="connsiteX3" fmla="*/ 670468 w 683838"/>
                <a:gd name="connsiteY3" fmla="*/ 0 h 1808498"/>
                <a:gd name="connsiteX0" fmla="*/ 676427 w 689797"/>
                <a:gd name="connsiteY0" fmla="*/ 0 h 1808498"/>
                <a:gd name="connsiteX1" fmla="*/ 689797 w 689797"/>
                <a:gd name="connsiteY1" fmla="*/ 1808498 h 1808498"/>
                <a:gd name="connsiteX2" fmla="*/ -1 w 689797"/>
                <a:gd name="connsiteY2" fmla="*/ 1694573 h 1808498"/>
                <a:gd name="connsiteX3" fmla="*/ 676427 w 689797"/>
                <a:gd name="connsiteY3" fmla="*/ 0 h 1808498"/>
                <a:gd name="connsiteX0" fmla="*/ 695641 w 709011"/>
                <a:gd name="connsiteY0" fmla="*/ 0 h 1808498"/>
                <a:gd name="connsiteX1" fmla="*/ 709011 w 709011"/>
                <a:gd name="connsiteY1" fmla="*/ 1808498 h 1808498"/>
                <a:gd name="connsiteX2" fmla="*/ -1 w 709011"/>
                <a:gd name="connsiteY2" fmla="*/ 1739650 h 1808498"/>
                <a:gd name="connsiteX3" fmla="*/ 695641 w 709011"/>
                <a:gd name="connsiteY3" fmla="*/ 0 h 1808498"/>
                <a:gd name="connsiteX0" fmla="*/ 695642 w 710758"/>
                <a:gd name="connsiteY0" fmla="*/ 0 h 1826587"/>
                <a:gd name="connsiteX1" fmla="*/ 710758 w 710758"/>
                <a:gd name="connsiteY1" fmla="*/ 1826587 h 1826587"/>
                <a:gd name="connsiteX2" fmla="*/ 0 w 710758"/>
                <a:gd name="connsiteY2" fmla="*/ 1739650 h 1826587"/>
                <a:gd name="connsiteX3" fmla="*/ 695642 w 710758"/>
                <a:gd name="connsiteY3" fmla="*/ 0 h 1826587"/>
                <a:gd name="connsiteX0" fmla="*/ 699650 w 714766"/>
                <a:gd name="connsiteY0" fmla="*/ 0 h 1826587"/>
                <a:gd name="connsiteX1" fmla="*/ 714766 w 714766"/>
                <a:gd name="connsiteY1" fmla="*/ 1826587 h 1826587"/>
                <a:gd name="connsiteX2" fmla="*/ 0 w 714766"/>
                <a:gd name="connsiteY2" fmla="*/ 1754600 h 1826587"/>
                <a:gd name="connsiteX3" fmla="*/ 699650 w 714766"/>
                <a:gd name="connsiteY3" fmla="*/ 0 h 1826587"/>
                <a:gd name="connsiteX0" fmla="*/ 699650 w 727831"/>
                <a:gd name="connsiteY0" fmla="*/ 0 h 1840303"/>
                <a:gd name="connsiteX1" fmla="*/ 727831 w 727831"/>
                <a:gd name="connsiteY1" fmla="*/ 1840303 h 1840303"/>
                <a:gd name="connsiteX2" fmla="*/ 0 w 727831"/>
                <a:gd name="connsiteY2" fmla="*/ 1754600 h 1840303"/>
                <a:gd name="connsiteX3" fmla="*/ 699650 w 727831"/>
                <a:gd name="connsiteY3" fmla="*/ 0 h 1840303"/>
                <a:gd name="connsiteX0" fmla="*/ 713137 w 727831"/>
                <a:gd name="connsiteY0" fmla="*/ 0 h 1883038"/>
                <a:gd name="connsiteX1" fmla="*/ 727831 w 727831"/>
                <a:gd name="connsiteY1" fmla="*/ 1883038 h 1883038"/>
                <a:gd name="connsiteX2" fmla="*/ 0 w 727831"/>
                <a:gd name="connsiteY2" fmla="*/ 1797335 h 1883038"/>
                <a:gd name="connsiteX3" fmla="*/ 713137 w 727831"/>
                <a:gd name="connsiteY3" fmla="*/ 0 h 1883038"/>
                <a:gd name="connsiteX0" fmla="*/ 713137 w 756225"/>
                <a:gd name="connsiteY0" fmla="*/ 0 h 1877431"/>
                <a:gd name="connsiteX1" fmla="*/ 756224 w 756225"/>
                <a:gd name="connsiteY1" fmla="*/ 1877431 h 1877431"/>
                <a:gd name="connsiteX2" fmla="*/ 0 w 756225"/>
                <a:gd name="connsiteY2" fmla="*/ 1797335 h 1877431"/>
                <a:gd name="connsiteX3" fmla="*/ 713137 w 756225"/>
                <a:gd name="connsiteY3" fmla="*/ 0 h 1877431"/>
                <a:gd name="connsiteX0" fmla="*/ 713137 w 713180"/>
                <a:gd name="connsiteY0" fmla="*/ 0 h 1860678"/>
                <a:gd name="connsiteX1" fmla="*/ 482392 w 713180"/>
                <a:gd name="connsiteY1" fmla="*/ 1860678 h 1860678"/>
                <a:gd name="connsiteX2" fmla="*/ 0 w 713180"/>
                <a:gd name="connsiteY2" fmla="*/ 1797335 h 1860678"/>
                <a:gd name="connsiteX3" fmla="*/ 713137 w 713180"/>
                <a:gd name="connsiteY3" fmla="*/ 0 h 1860678"/>
                <a:gd name="connsiteX0" fmla="*/ 713137 w 715263"/>
                <a:gd name="connsiteY0" fmla="*/ 0 h 1860678"/>
                <a:gd name="connsiteX1" fmla="*/ 482392 w 715263"/>
                <a:gd name="connsiteY1" fmla="*/ 1860678 h 1860678"/>
                <a:gd name="connsiteX2" fmla="*/ 0 w 715263"/>
                <a:gd name="connsiteY2" fmla="*/ 1797335 h 1860678"/>
                <a:gd name="connsiteX3" fmla="*/ 713137 w 715263"/>
                <a:gd name="connsiteY3" fmla="*/ 0 h 1860678"/>
                <a:gd name="connsiteX0" fmla="*/ 713137 w 1034933"/>
                <a:gd name="connsiteY0" fmla="*/ 66483 h 1927161"/>
                <a:gd name="connsiteX1" fmla="*/ 1030805 w 1034933"/>
                <a:gd name="connsiteY1" fmla="*/ 562947 h 1927161"/>
                <a:gd name="connsiteX2" fmla="*/ 482392 w 1034933"/>
                <a:gd name="connsiteY2" fmla="*/ 1927161 h 1927161"/>
                <a:gd name="connsiteX3" fmla="*/ 0 w 1034933"/>
                <a:gd name="connsiteY3" fmla="*/ 1863818 h 1927161"/>
                <a:gd name="connsiteX4" fmla="*/ 713137 w 1034933"/>
                <a:gd name="connsiteY4" fmla="*/ 66483 h 1927161"/>
                <a:gd name="connsiteX0" fmla="*/ 713137 w 1030805"/>
                <a:gd name="connsiteY0" fmla="*/ 48318 h 1908996"/>
                <a:gd name="connsiteX1" fmla="*/ 1030805 w 1030805"/>
                <a:gd name="connsiteY1" fmla="*/ 544782 h 1908996"/>
                <a:gd name="connsiteX2" fmla="*/ 482392 w 1030805"/>
                <a:gd name="connsiteY2" fmla="*/ 1908996 h 1908996"/>
                <a:gd name="connsiteX3" fmla="*/ 0 w 1030805"/>
                <a:gd name="connsiteY3" fmla="*/ 1845653 h 1908996"/>
                <a:gd name="connsiteX4" fmla="*/ 713137 w 1030805"/>
                <a:gd name="connsiteY4" fmla="*/ 48318 h 1908996"/>
                <a:gd name="connsiteX0" fmla="*/ 713137 w 1030805"/>
                <a:gd name="connsiteY0" fmla="*/ 48318 h 1908996"/>
                <a:gd name="connsiteX1" fmla="*/ 1030805 w 1030805"/>
                <a:gd name="connsiteY1" fmla="*/ 544782 h 1908996"/>
                <a:gd name="connsiteX2" fmla="*/ 482392 w 1030805"/>
                <a:gd name="connsiteY2" fmla="*/ 1908996 h 1908996"/>
                <a:gd name="connsiteX3" fmla="*/ 0 w 1030805"/>
                <a:gd name="connsiteY3" fmla="*/ 1845653 h 1908996"/>
                <a:gd name="connsiteX4" fmla="*/ 713137 w 1030805"/>
                <a:gd name="connsiteY4" fmla="*/ 48318 h 1908996"/>
                <a:gd name="connsiteX0" fmla="*/ 669615 w 1030805"/>
                <a:gd name="connsiteY0" fmla="*/ 113529 h 1491775"/>
                <a:gd name="connsiteX1" fmla="*/ 1030805 w 1030805"/>
                <a:gd name="connsiteY1" fmla="*/ 127561 h 1491775"/>
                <a:gd name="connsiteX2" fmla="*/ 482392 w 1030805"/>
                <a:gd name="connsiteY2" fmla="*/ 1491775 h 1491775"/>
                <a:gd name="connsiteX3" fmla="*/ 0 w 1030805"/>
                <a:gd name="connsiteY3" fmla="*/ 1428432 h 1491775"/>
                <a:gd name="connsiteX4" fmla="*/ 669615 w 1030805"/>
                <a:gd name="connsiteY4" fmla="*/ 113529 h 1491775"/>
                <a:gd name="connsiteX0" fmla="*/ 669615 w 1030805"/>
                <a:gd name="connsiteY0" fmla="*/ 39859 h 1418105"/>
                <a:gd name="connsiteX1" fmla="*/ 1030805 w 1030805"/>
                <a:gd name="connsiteY1" fmla="*/ 53891 h 1418105"/>
                <a:gd name="connsiteX2" fmla="*/ 482392 w 1030805"/>
                <a:gd name="connsiteY2" fmla="*/ 1418105 h 1418105"/>
                <a:gd name="connsiteX3" fmla="*/ 0 w 1030805"/>
                <a:gd name="connsiteY3" fmla="*/ 1354762 h 1418105"/>
                <a:gd name="connsiteX4" fmla="*/ 669615 w 1030805"/>
                <a:gd name="connsiteY4" fmla="*/ 39859 h 1418105"/>
                <a:gd name="connsiteX0" fmla="*/ 669615 w 1030805"/>
                <a:gd name="connsiteY0" fmla="*/ 2330 h 1380576"/>
                <a:gd name="connsiteX1" fmla="*/ 1030805 w 1030805"/>
                <a:gd name="connsiteY1" fmla="*/ 16362 h 1380576"/>
                <a:gd name="connsiteX2" fmla="*/ 482392 w 1030805"/>
                <a:gd name="connsiteY2" fmla="*/ 1380576 h 1380576"/>
                <a:gd name="connsiteX3" fmla="*/ 0 w 1030805"/>
                <a:gd name="connsiteY3" fmla="*/ 1317233 h 1380576"/>
                <a:gd name="connsiteX4" fmla="*/ 669615 w 1030805"/>
                <a:gd name="connsiteY4" fmla="*/ 2330 h 1380576"/>
                <a:gd name="connsiteX0" fmla="*/ 669615 w 1030805"/>
                <a:gd name="connsiteY0" fmla="*/ 6349 h 1384595"/>
                <a:gd name="connsiteX1" fmla="*/ 1030805 w 1030805"/>
                <a:gd name="connsiteY1" fmla="*/ 20381 h 1384595"/>
                <a:gd name="connsiteX2" fmla="*/ 482392 w 1030805"/>
                <a:gd name="connsiteY2" fmla="*/ 1384595 h 1384595"/>
                <a:gd name="connsiteX3" fmla="*/ 0 w 1030805"/>
                <a:gd name="connsiteY3" fmla="*/ 1321252 h 1384595"/>
                <a:gd name="connsiteX4" fmla="*/ 669615 w 1030805"/>
                <a:gd name="connsiteY4" fmla="*/ 6349 h 1384595"/>
                <a:gd name="connsiteX0" fmla="*/ 658411 w 1019601"/>
                <a:gd name="connsiteY0" fmla="*/ 6349 h 1384595"/>
                <a:gd name="connsiteX1" fmla="*/ 1019601 w 1019601"/>
                <a:gd name="connsiteY1" fmla="*/ 20381 h 1384595"/>
                <a:gd name="connsiteX2" fmla="*/ 471188 w 1019601"/>
                <a:gd name="connsiteY2" fmla="*/ 1384595 h 1384595"/>
                <a:gd name="connsiteX3" fmla="*/ 1 w 1019601"/>
                <a:gd name="connsiteY3" fmla="*/ 1218899 h 1384595"/>
                <a:gd name="connsiteX4" fmla="*/ 658411 w 1019601"/>
                <a:gd name="connsiteY4" fmla="*/ 6349 h 138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601" h="1384595">
                  <a:moveTo>
                    <a:pt x="658411" y="6349"/>
                  </a:moveTo>
                  <a:cubicBezTo>
                    <a:pt x="806550" y="107047"/>
                    <a:pt x="860354" y="-54071"/>
                    <a:pt x="1019601" y="20381"/>
                  </a:cubicBezTo>
                  <a:cubicBezTo>
                    <a:pt x="896839" y="350808"/>
                    <a:pt x="587395" y="1154541"/>
                    <a:pt x="471188" y="1384595"/>
                  </a:cubicBezTo>
                  <a:lnTo>
                    <a:pt x="1" y="1218899"/>
                  </a:lnTo>
                  <a:lnTo>
                    <a:pt x="658411" y="6349"/>
                  </a:lnTo>
                  <a:close/>
                </a:path>
              </a:pathLst>
            </a:custGeom>
            <a:solidFill>
              <a:schemeClr val="accent2">
                <a:lumMod val="20000"/>
                <a:lumOff val="8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0" name="Freeform 299"/>
            <p:cNvSpPr/>
            <p:nvPr/>
          </p:nvSpPr>
          <p:spPr>
            <a:xfrm rot="1639601">
              <a:off x="5536065" y="3181707"/>
              <a:ext cx="565327" cy="1877431"/>
            </a:xfrm>
            <a:custGeom>
              <a:avLst/>
              <a:gdLst>
                <a:gd name="connsiteX0" fmla="*/ 836341 w 847493"/>
                <a:gd name="connsiteY0" fmla="*/ 0 h 1706136"/>
                <a:gd name="connsiteX1" fmla="*/ 847493 w 847493"/>
                <a:gd name="connsiteY1" fmla="*/ 1683834 h 1706136"/>
                <a:gd name="connsiteX2" fmla="*/ 0 w 847493"/>
                <a:gd name="connsiteY2" fmla="*/ 1706136 h 1706136"/>
                <a:gd name="connsiteX3" fmla="*/ 836341 w 847493"/>
                <a:gd name="connsiteY3" fmla="*/ 0 h 1706136"/>
                <a:gd name="connsiteX0" fmla="*/ 821758 w 847493"/>
                <a:gd name="connsiteY0" fmla="*/ 0 h 1775816"/>
                <a:gd name="connsiteX1" fmla="*/ 847493 w 847493"/>
                <a:gd name="connsiteY1" fmla="*/ 1753514 h 1775816"/>
                <a:gd name="connsiteX2" fmla="*/ 0 w 847493"/>
                <a:gd name="connsiteY2" fmla="*/ 1775816 h 1775816"/>
                <a:gd name="connsiteX3" fmla="*/ 821758 w 847493"/>
                <a:gd name="connsiteY3" fmla="*/ 0 h 1775816"/>
                <a:gd name="connsiteX0" fmla="*/ 670468 w 696203"/>
                <a:gd name="connsiteY0" fmla="*/ 0 h 1753514"/>
                <a:gd name="connsiteX1" fmla="*/ 696203 w 696203"/>
                <a:gd name="connsiteY1" fmla="*/ 1753514 h 1753514"/>
                <a:gd name="connsiteX2" fmla="*/ 0 w 696203"/>
                <a:gd name="connsiteY2" fmla="*/ 1654614 h 1753514"/>
                <a:gd name="connsiteX3" fmla="*/ 670468 w 696203"/>
                <a:gd name="connsiteY3" fmla="*/ 0 h 1753514"/>
                <a:gd name="connsiteX0" fmla="*/ 670468 w 683838"/>
                <a:gd name="connsiteY0" fmla="*/ 0 h 1808498"/>
                <a:gd name="connsiteX1" fmla="*/ 683838 w 683838"/>
                <a:gd name="connsiteY1" fmla="*/ 1808498 h 1808498"/>
                <a:gd name="connsiteX2" fmla="*/ 0 w 683838"/>
                <a:gd name="connsiteY2" fmla="*/ 1654614 h 1808498"/>
                <a:gd name="connsiteX3" fmla="*/ 670468 w 683838"/>
                <a:gd name="connsiteY3" fmla="*/ 0 h 1808498"/>
                <a:gd name="connsiteX0" fmla="*/ 676427 w 689797"/>
                <a:gd name="connsiteY0" fmla="*/ 0 h 1808498"/>
                <a:gd name="connsiteX1" fmla="*/ 689797 w 689797"/>
                <a:gd name="connsiteY1" fmla="*/ 1808498 h 1808498"/>
                <a:gd name="connsiteX2" fmla="*/ -1 w 689797"/>
                <a:gd name="connsiteY2" fmla="*/ 1694573 h 1808498"/>
                <a:gd name="connsiteX3" fmla="*/ 676427 w 689797"/>
                <a:gd name="connsiteY3" fmla="*/ 0 h 1808498"/>
                <a:gd name="connsiteX0" fmla="*/ 695641 w 709011"/>
                <a:gd name="connsiteY0" fmla="*/ 0 h 1808498"/>
                <a:gd name="connsiteX1" fmla="*/ 709011 w 709011"/>
                <a:gd name="connsiteY1" fmla="*/ 1808498 h 1808498"/>
                <a:gd name="connsiteX2" fmla="*/ -1 w 709011"/>
                <a:gd name="connsiteY2" fmla="*/ 1739650 h 1808498"/>
                <a:gd name="connsiteX3" fmla="*/ 695641 w 709011"/>
                <a:gd name="connsiteY3" fmla="*/ 0 h 1808498"/>
                <a:gd name="connsiteX0" fmla="*/ 695642 w 710758"/>
                <a:gd name="connsiteY0" fmla="*/ 0 h 1826587"/>
                <a:gd name="connsiteX1" fmla="*/ 710758 w 710758"/>
                <a:gd name="connsiteY1" fmla="*/ 1826587 h 1826587"/>
                <a:gd name="connsiteX2" fmla="*/ 0 w 710758"/>
                <a:gd name="connsiteY2" fmla="*/ 1739650 h 1826587"/>
                <a:gd name="connsiteX3" fmla="*/ 695642 w 710758"/>
                <a:gd name="connsiteY3" fmla="*/ 0 h 1826587"/>
                <a:gd name="connsiteX0" fmla="*/ 699650 w 714766"/>
                <a:gd name="connsiteY0" fmla="*/ 0 h 1826587"/>
                <a:gd name="connsiteX1" fmla="*/ 714766 w 714766"/>
                <a:gd name="connsiteY1" fmla="*/ 1826587 h 1826587"/>
                <a:gd name="connsiteX2" fmla="*/ 0 w 714766"/>
                <a:gd name="connsiteY2" fmla="*/ 1754600 h 1826587"/>
                <a:gd name="connsiteX3" fmla="*/ 699650 w 714766"/>
                <a:gd name="connsiteY3" fmla="*/ 0 h 1826587"/>
                <a:gd name="connsiteX0" fmla="*/ 699650 w 727831"/>
                <a:gd name="connsiteY0" fmla="*/ 0 h 1840303"/>
                <a:gd name="connsiteX1" fmla="*/ 727831 w 727831"/>
                <a:gd name="connsiteY1" fmla="*/ 1840303 h 1840303"/>
                <a:gd name="connsiteX2" fmla="*/ 0 w 727831"/>
                <a:gd name="connsiteY2" fmla="*/ 1754600 h 1840303"/>
                <a:gd name="connsiteX3" fmla="*/ 699650 w 727831"/>
                <a:gd name="connsiteY3" fmla="*/ 0 h 1840303"/>
                <a:gd name="connsiteX0" fmla="*/ 713137 w 727831"/>
                <a:gd name="connsiteY0" fmla="*/ 0 h 1883038"/>
                <a:gd name="connsiteX1" fmla="*/ 727831 w 727831"/>
                <a:gd name="connsiteY1" fmla="*/ 1883038 h 1883038"/>
                <a:gd name="connsiteX2" fmla="*/ 0 w 727831"/>
                <a:gd name="connsiteY2" fmla="*/ 1797335 h 1883038"/>
                <a:gd name="connsiteX3" fmla="*/ 713137 w 727831"/>
                <a:gd name="connsiteY3" fmla="*/ 0 h 1883038"/>
                <a:gd name="connsiteX0" fmla="*/ 713137 w 756225"/>
                <a:gd name="connsiteY0" fmla="*/ 0 h 1877431"/>
                <a:gd name="connsiteX1" fmla="*/ 756224 w 756225"/>
                <a:gd name="connsiteY1" fmla="*/ 1877431 h 1877431"/>
                <a:gd name="connsiteX2" fmla="*/ 0 w 756225"/>
                <a:gd name="connsiteY2" fmla="*/ 1797335 h 1877431"/>
                <a:gd name="connsiteX3" fmla="*/ 713137 w 756225"/>
                <a:gd name="connsiteY3" fmla="*/ 0 h 1877431"/>
              </a:gdLst>
              <a:ahLst/>
              <a:cxnLst>
                <a:cxn ang="0">
                  <a:pos x="connsiteX0" y="connsiteY0"/>
                </a:cxn>
                <a:cxn ang="0">
                  <a:pos x="connsiteX1" y="connsiteY1"/>
                </a:cxn>
                <a:cxn ang="0">
                  <a:pos x="connsiteX2" y="connsiteY2"/>
                </a:cxn>
                <a:cxn ang="0">
                  <a:pos x="connsiteX3" y="connsiteY3"/>
                </a:cxn>
              </a:cxnLst>
              <a:rect l="l" t="t" r="r" b="b"/>
              <a:pathLst>
                <a:path w="756225" h="1877431">
                  <a:moveTo>
                    <a:pt x="713137" y="0"/>
                  </a:moveTo>
                  <a:cubicBezTo>
                    <a:pt x="716854" y="561278"/>
                    <a:pt x="752507" y="1316153"/>
                    <a:pt x="756224" y="1877431"/>
                  </a:cubicBezTo>
                  <a:lnTo>
                    <a:pt x="0" y="1797335"/>
                  </a:lnTo>
                  <a:lnTo>
                    <a:pt x="713137" y="0"/>
                  </a:lnTo>
                  <a:close/>
                </a:path>
              </a:pathLst>
            </a:custGeom>
            <a:solidFill>
              <a:schemeClr val="accent6">
                <a:lumMod val="40000"/>
                <a:lumOff val="6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Freeform 13"/>
            <p:cNvSpPr/>
            <p:nvPr/>
          </p:nvSpPr>
          <p:spPr>
            <a:xfrm>
              <a:off x="5633341" y="3387589"/>
              <a:ext cx="848706" cy="1708517"/>
            </a:xfrm>
            <a:custGeom>
              <a:avLst/>
              <a:gdLst>
                <a:gd name="connsiteX0" fmla="*/ 836341 w 847493"/>
                <a:gd name="connsiteY0" fmla="*/ 0 h 1706136"/>
                <a:gd name="connsiteX1" fmla="*/ 847493 w 847493"/>
                <a:gd name="connsiteY1" fmla="*/ 1683834 h 1706136"/>
                <a:gd name="connsiteX2" fmla="*/ 0 w 847493"/>
                <a:gd name="connsiteY2" fmla="*/ 1706136 h 1706136"/>
                <a:gd name="connsiteX3" fmla="*/ 836341 w 847493"/>
                <a:gd name="connsiteY3" fmla="*/ 0 h 1706136"/>
                <a:gd name="connsiteX0" fmla="*/ 850629 w 851434"/>
                <a:gd name="connsiteY0" fmla="*/ 0 h 1708517"/>
                <a:gd name="connsiteX1" fmla="*/ 847493 w 851434"/>
                <a:gd name="connsiteY1" fmla="*/ 1686215 h 1708517"/>
                <a:gd name="connsiteX2" fmla="*/ 0 w 851434"/>
                <a:gd name="connsiteY2" fmla="*/ 1708517 h 1708517"/>
                <a:gd name="connsiteX3" fmla="*/ 850629 w 851434"/>
                <a:gd name="connsiteY3" fmla="*/ 0 h 1708517"/>
                <a:gd name="connsiteX0" fmla="*/ 850629 w 851434"/>
                <a:gd name="connsiteY0" fmla="*/ 0 h 1708517"/>
                <a:gd name="connsiteX1" fmla="*/ 847493 w 851434"/>
                <a:gd name="connsiteY1" fmla="*/ 1695740 h 1708517"/>
                <a:gd name="connsiteX2" fmla="*/ 0 w 851434"/>
                <a:gd name="connsiteY2" fmla="*/ 1708517 h 1708517"/>
                <a:gd name="connsiteX3" fmla="*/ 850629 w 851434"/>
                <a:gd name="connsiteY3" fmla="*/ 0 h 1708517"/>
              </a:gdLst>
              <a:ahLst/>
              <a:cxnLst>
                <a:cxn ang="0">
                  <a:pos x="connsiteX0" y="connsiteY0"/>
                </a:cxn>
                <a:cxn ang="0">
                  <a:pos x="connsiteX1" y="connsiteY1"/>
                </a:cxn>
                <a:cxn ang="0">
                  <a:pos x="connsiteX2" y="connsiteY2"/>
                </a:cxn>
                <a:cxn ang="0">
                  <a:pos x="connsiteX3" y="connsiteY3"/>
                </a:cxn>
              </a:cxnLst>
              <a:rect l="l" t="t" r="r" b="b"/>
              <a:pathLst>
                <a:path w="851434" h="1708517">
                  <a:moveTo>
                    <a:pt x="850629" y="0"/>
                  </a:moveTo>
                  <a:cubicBezTo>
                    <a:pt x="854346" y="561278"/>
                    <a:pt x="843776" y="1134462"/>
                    <a:pt x="847493" y="1695740"/>
                  </a:cubicBezTo>
                  <a:lnTo>
                    <a:pt x="0" y="1708517"/>
                  </a:lnTo>
                  <a:lnTo>
                    <a:pt x="850629" y="0"/>
                  </a:lnTo>
                  <a:close/>
                </a:path>
              </a:pathLst>
            </a:custGeom>
            <a:solidFill>
              <a:schemeClr val="accent3">
                <a:lumMod val="40000"/>
                <a:lumOff val="6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 name="Freeform 14"/>
            <p:cNvSpPr>
              <a:spLocks/>
            </p:cNvSpPr>
            <p:nvPr/>
          </p:nvSpPr>
          <p:spPr bwMode="auto">
            <a:xfrm>
              <a:off x="6438627" y="1682198"/>
              <a:ext cx="1664820" cy="1690010"/>
            </a:xfrm>
            <a:custGeom>
              <a:avLst/>
              <a:gdLst>
                <a:gd name="T0" fmla="*/ 55 w 1600"/>
                <a:gd name="T1" fmla="*/ 1617 h 1624"/>
                <a:gd name="T2" fmla="*/ 69 w 1600"/>
                <a:gd name="T3" fmla="*/ 1624 h 1624"/>
                <a:gd name="T4" fmla="*/ 89 w 1600"/>
                <a:gd name="T5" fmla="*/ 1621 h 1624"/>
                <a:gd name="T6" fmla="*/ 102 w 1600"/>
                <a:gd name="T7" fmla="*/ 1617 h 1624"/>
                <a:gd name="T8" fmla="*/ 118 w 1600"/>
                <a:gd name="T9" fmla="*/ 1610 h 1624"/>
                <a:gd name="T10" fmla="*/ 136 w 1600"/>
                <a:gd name="T11" fmla="*/ 1601 h 1624"/>
                <a:gd name="T12" fmla="*/ 156 w 1600"/>
                <a:gd name="T13" fmla="*/ 1588 h 1624"/>
                <a:gd name="T14" fmla="*/ 178 w 1600"/>
                <a:gd name="T15" fmla="*/ 1570 h 1624"/>
                <a:gd name="T16" fmla="*/ 205 w 1600"/>
                <a:gd name="T17" fmla="*/ 1550 h 1624"/>
                <a:gd name="T18" fmla="*/ 234 w 1600"/>
                <a:gd name="T19" fmla="*/ 1526 h 1624"/>
                <a:gd name="T20" fmla="*/ 268 w 1600"/>
                <a:gd name="T21" fmla="*/ 1499 h 1624"/>
                <a:gd name="T22" fmla="*/ 303 w 1600"/>
                <a:gd name="T23" fmla="*/ 1466 h 1624"/>
                <a:gd name="T24" fmla="*/ 384 w 1600"/>
                <a:gd name="T25" fmla="*/ 1386 h 1624"/>
                <a:gd name="T26" fmla="*/ 431 w 1600"/>
                <a:gd name="T27" fmla="*/ 1337 h 1624"/>
                <a:gd name="T28" fmla="*/ 482 w 1600"/>
                <a:gd name="T29" fmla="*/ 1281 h 1624"/>
                <a:gd name="T30" fmla="*/ 540 w 1600"/>
                <a:gd name="T31" fmla="*/ 1221 h 1624"/>
                <a:gd name="T32" fmla="*/ 602 w 1600"/>
                <a:gd name="T33" fmla="*/ 1152 h 1624"/>
                <a:gd name="T34" fmla="*/ 667 w 1600"/>
                <a:gd name="T35" fmla="*/ 1077 h 1624"/>
                <a:gd name="T36" fmla="*/ 739 w 1600"/>
                <a:gd name="T37" fmla="*/ 999 h 1624"/>
                <a:gd name="T38" fmla="*/ 812 w 1600"/>
                <a:gd name="T39" fmla="*/ 914 h 1624"/>
                <a:gd name="T40" fmla="*/ 888 w 1600"/>
                <a:gd name="T41" fmla="*/ 827 h 1624"/>
                <a:gd name="T42" fmla="*/ 969 w 1600"/>
                <a:gd name="T43" fmla="*/ 739 h 1624"/>
                <a:gd name="T44" fmla="*/ 1129 w 1600"/>
                <a:gd name="T45" fmla="*/ 552 h 1624"/>
                <a:gd name="T46" fmla="*/ 1290 w 1600"/>
                <a:gd name="T47" fmla="*/ 363 h 1624"/>
                <a:gd name="T48" fmla="*/ 1451 w 1600"/>
                <a:gd name="T49" fmla="*/ 178 h 1624"/>
                <a:gd name="T50" fmla="*/ 1527 w 1600"/>
                <a:gd name="T51" fmla="*/ 87 h 1624"/>
                <a:gd name="T52" fmla="*/ 1600 w 1600"/>
                <a:gd name="T53" fmla="*/ 0 h 1624"/>
                <a:gd name="T54" fmla="*/ 1515 w 1600"/>
                <a:gd name="T55" fmla="*/ 76 h 1624"/>
                <a:gd name="T56" fmla="*/ 1424 w 1600"/>
                <a:gd name="T57" fmla="*/ 147 h 1624"/>
                <a:gd name="T58" fmla="*/ 1328 w 1600"/>
                <a:gd name="T59" fmla="*/ 214 h 1624"/>
                <a:gd name="T60" fmla="*/ 1230 w 1600"/>
                <a:gd name="T61" fmla="*/ 278 h 1624"/>
                <a:gd name="T62" fmla="*/ 1024 w 1600"/>
                <a:gd name="T63" fmla="*/ 396 h 1624"/>
                <a:gd name="T64" fmla="*/ 821 w 1600"/>
                <a:gd name="T65" fmla="*/ 507 h 1624"/>
                <a:gd name="T66" fmla="*/ 721 w 1600"/>
                <a:gd name="T67" fmla="*/ 558 h 1624"/>
                <a:gd name="T68" fmla="*/ 625 w 1600"/>
                <a:gd name="T69" fmla="*/ 610 h 1624"/>
                <a:gd name="T70" fmla="*/ 533 w 1600"/>
                <a:gd name="T71" fmla="*/ 661 h 1624"/>
                <a:gd name="T72" fmla="*/ 446 w 1600"/>
                <a:gd name="T73" fmla="*/ 710 h 1624"/>
                <a:gd name="T74" fmla="*/ 366 w 1600"/>
                <a:gd name="T75" fmla="*/ 759 h 1624"/>
                <a:gd name="T76" fmla="*/ 294 w 1600"/>
                <a:gd name="T77" fmla="*/ 810 h 1624"/>
                <a:gd name="T78" fmla="*/ 230 w 1600"/>
                <a:gd name="T79" fmla="*/ 859 h 1624"/>
                <a:gd name="T80" fmla="*/ 176 w 1600"/>
                <a:gd name="T81" fmla="*/ 910 h 1624"/>
                <a:gd name="T82" fmla="*/ 136 w 1600"/>
                <a:gd name="T83" fmla="*/ 954 h 1624"/>
                <a:gd name="T84" fmla="*/ 102 w 1600"/>
                <a:gd name="T85" fmla="*/ 1003 h 1624"/>
                <a:gd name="T86" fmla="*/ 73 w 1600"/>
                <a:gd name="T87" fmla="*/ 1054 h 1624"/>
                <a:gd name="T88" fmla="*/ 51 w 1600"/>
                <a:gd name="T89" fmla="*/ 1105 h 1624"/>
                <a:gd name="T90" fmla="*/ 31 w 1600"/>
                <a:gd name="T91" fmla="*/ 1159 h 1624"/>
                <a:gd name="T92" fmla="*/ 18 w 1600"/>
                <a:gd name="T93" fmla="*/ 1212 h 1624"/>
                <a:gd name="T94" fmla="*/ 9 w 1600"/>
                <a:gd name="T95" fmla="*/ 1266 h 1624"/>
                <a:gd name="T96" fmla="*/ 2 w 1600"/>
                <a:gd name="T97" fmla="*/ 1319 h 1624"/>
                <a:gd name="T98" fmla="*/ 0 w 1600"/>
                <a:gd name="T99" fmla="*/ 1368 h 1624"/>
                <a:gd name="T100" fmla="*/ 0 w 1600"/>
                <a:gd name="T101" fmla="*/ 1417 h 1624"/>
                <a:gd name="T102" fmla="*/ 4 w 1600"/>
                <a:gd name="T103" fmla="*/ 1461 h 1624"/>
                <a:gd name="T104" fmla="*/ 11 w 1600"/>
                <a:gd name="T105" fmla="*/ 1503 h 1624"/>
                <a:gd name="T106" fmla="*/ 20 w 1600"/>
                <a:gd name="T107" fmla="*/ 1539 h 1624"/>
                <a:gd name="T108" fmla="*/ 29 w 1600"/>
                <a:gd name="T109" fmla="*/ 1572 h 1624"/>
                <a:gd name="T110" fmla="*/ 42 w 1600"/>
                <a:gd name="T111" fmla="*/ 1597 h 1624"/>
                <a:gd name="T112" fmla="*/ 55 w 1600"/>
                <a:gd name="T113" fmla="*/ 1617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0" h="1624">
                  <a:moveTo>
                    <a:pt x="55" y="1617"/>
                  </a:moveTo>
                  <a:lnTo>
                    <a:pt x="69" y="1624"/>
                  </a:lnTo>
                  <a:lnTo>
                    <a:pt x="89" y="1621"/>
                  </a:lnTo>
                  <a:lnTo>
                    <a:pt x="102" y="1617"/>
                  </a:lnTo>
                  <a:lnTo>
                    <a:pt x="118" y="1610"/>
                  </a:lnTo>
                  <a:lnTo>
                    <a:pt x="136" y="1601"/>
                  </a:lnTo>
                  <a:lnTo>
                    <a:pt x="156" y="1588"/>
                  </a:lnTo>
                  <a:lnTo>
                    <a:pt x="178" y="1570"/>
                  </a:lnTo>
                  <a:lnTo>
                    <a:pt x="205" y="1550"/>
                  </a:lnTo>
                  <a:lnTo>
                    <a:pt x="234" y="1526"/>
                  </a:lnTo>
                  <a:lnTo>
                    <a:pt x="268" y="1499"/>
                  </a:lnTo>
                  <a:lnTo>
                    <a:pt x="303" y="1466"/>
                  </a:lnTo>
                  <a:lnTo>
                    <a:pt x="384" y="1386"/>
                  </a:lnTo>
                  <a:lnTo>
                    <a:pt x="431" y="1337"/>
                  </a:lnTo>
                  <a:lnTo>
                    <a:pt x="482" y="1281"/>
                  </a:lnTo>
                  <a:lnTo>
                    <a:pt x="540" y="1221"/>
                  </a:lnTo>
                  <a:lnTo>
                    <a:pt x="602" y="1152"/>
                  </a:lnTo>
                  <a:lnTo>
                    <a:pt x="667" y="1077"/>
                  </a:lnTo>
                  <a:lnTo>
                    <a:pt x="739" y="999"/>
                  </a:lnTo>
                  <a:lnTo>
                    <a:pt x="812" y="914"/>
                  </a:lnTo>
                  <a:lnTo>
                    <a:pt x="888" y="827"/>
                  </a:lnTo>
                  <a:lnTo>
                    <a:pt x="969" y="739"/>
                  </a:lnTo>
                  <a:lnTo>
                    <a:pt x="1129" y="552"/>
                  </a:lnTo>
                  <a:lnTo>
                    <a:pt x="1290" y="363"/>
                  </a:lnTo>
                  <a:lnTo>
                    <a:pt x="1451" y="178"/>
                  </a:lnTo>
                  <a:lnTo>
                    <a:pt x="1527" y="87"/>
                  </a:lnTo>
                  <a:lnTo>
                    <a:pt x="1600" y="0"/>
                  </a:lnTo>
                  <a:lnTo>
                    <a:pt x="1515" y="76"/>
                  </a:lnTo>
                  <a:lnTo>
                    <a:pt x="1424" y="147"/>
                  </a:lnTo>
                  <a:lnTo>
                    <a:pt x="1328" y="214"/>
                  </a:lnTo>
                  <a:lnTo>
                    <a:pt x="1230" y="278"/>
                  </a:lnTo>
                  <a:lnTo>
                    <a:pt x="1024" y="396"/>
                  </a:lnTo>
                  <a:lnTo>
                    <a:pt x="821" y="507"/>
                  </a:lnTo>
                  <a:lnTo>
                    <a:pt x="721" y="558"/>
                  </a:lnTo>
                  <a:lnTo>
                    <a:pt x="625" y="610"/>
                  </a:lnTo>
                  <a:lnTo>
                    <a:pt x="533" y="661"/>
                  </a:lnTo>
                  <a:lnTo>
                    <a:pt x="446" y="710"/>
                  </a:lnTo>
                  <a:lnTo>
                    <a:pt x="366" y="759"/>
                  </a:lnTo>
                  <a:lnTo>
                    <a:pt x="294" y="810"/>
                  </a:lnTo>
                  <a:lnTo>
                    <a:pt x="230" y="859"/>
                  </a:lnTo>
                  <a:lnTo>
                    <a:pt x="176" y="910"/>
                  </a:lnTo>
                  <a:lnTo>
                    <a:pt x="136" y="954"/>
                  </a:lnTo>
                  <a:lnTo>
                    <a:pt x="102" y="1003"/>
                  </a:lnTo>
                  <a:lnTo>
                    <a:pt x="73" y="1054"/>
                  </a:lnTo>
                  <a:lnTo>
                    <a:pt x="51" y="1105"/>
                  </a:lnTo>
                  <a:lnTo>
                    <a:pt x="31" y="1159"/>
                  </a:lnTo>
                  <a:lnTo>
                    <a:pt x="18" y="1212"/>
                  </a:lnTo>
                  <a:lnTo>
                    <a:pt x="9" y="1266"/>
                  </a:lnTo>
                  <a:lnTo>
                    <a:pt x="2" y="1319"/>
                  </a:lnTo>
                  <a:lnTo>
                    <a:pt x="0" y="1368"/>
                  </a:lnTo>
                  <a:lnTo>
                    <a:pt x="0" y="1417"/>
                  </a:lnTo>
                  <a:lnTo>
                    <a:pt x="4" y="1461"/>
                  </a:lnTo>
                  <a:lnTo>
                    <a:pt x="11" y="1503"/>
                  </a:lnTo>
                  <a:lnTo>
                    <a:pt x="20" y="1539"/>
                  </a:lnTo>
                  <a:lnTo>
                    <a:pt x="29" y="1572"/>
                  </a:lnTo>
                  <a:lnTo>
                    <a:pt x="42" y="1597"/>
                  </a:lnTo>
                  <a:lnTo>
                    <a:pt x="55" y="1617"/>
                  </a:lnTo>
                  <a:close/>
                </a:path>
              </a:pathLst>
            </a:custGeom>
            <a:solidFill>
              <a:schemeClr val="accent3">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80" name="Freeform 13"/>
            <p:cNvSpPr>
              <a:spLocks/>
            </p:cNvSpPr>
            <p:nvPr/>
          </p:nvSpPr>
          <p:spPr bwMode="auto">
            <a:xfrm>
              <a:off x="6433424" y="1680117"/>
              <a:ext cx="1675226" cy="1696254"/>
            </a:xfrm>
            <a:custGeom>
              <a:avLst/>
              <a:gdLst>
                <a:gd name="T0" fmla="*/ 69 w 1610"/>
                <a:gd name="T1" fmla="*/ 1628 h 1630"/>
                <a:gd name="T2" fmla="*/ 87 w 1610"/>
                <a:gd name="T3" fmla="*/ 1628 h 1630"/>
                <a:gd name="T4" fmla="*/ 123 w 1610"/>
                <a:gd name="T5" fmla="*/ 1617 h 1630"/>
                <a:gd name="T6" fmla="*/ 163 w 1610"/>
                <a:gd name="T7" fmla="*/ 1594 h 1630"/>
                <a:gd name="T8" fmla="*/ 257 w 1610"/>
                <a:gd name="T9" fmla="*/ 1519 h 1630"/>
                <a:gd name="T10" fmla="*/ 348 w 1610"/>
                <a:gd name="T11" fmla="*/ 1432 h 1630"/>
                <a:gd name="T12" fmla="*/ 516 w 1610"/>
                <a:gd name="T13" fmla="*/ 1256 h 1630"/>
                <a:gd name="T14" fmla="*/ 710 w 1610"/>
                <a:gd name="T15" fmla="*/ 1043 h 1630"/>
                <a:gd name="T16" fmla="*/ 898 w 1610"/>
                <a:gd name="T17" fmla="*/ 832 h 1630"/>
                <a:gd name="T18" fmla="*/ 1096 w 1610"/>
                <a:gd name="T19" fmla="*/ 603 h 1630"/>
                <a:gd name="T20" fmla="*/ 1420 w 1610"/>
                <a:gd name="T21" fmla="*/ 227 h 1630"/>
                <a:gd name="T22" fmla="*/ 1572 w 1610"/>
                <a:gd name="T23" fmla="*/ 47 h 1630"/>
                <a:gd name="T24" fmla="*/ 1561 w 1610"/>
                <a:gd name="T25" fmla="*/ 36 h 1630"/>
                <a:gd name="T26" fmla="*/ 1378 w 1610"/>
                <a:gd name="T27" fmla="*/ 178 h 1630"/>
                <a:gd name="T28" fmla="*/ 1181 w 1610"/>
                <a:gd name="T29" fmla="*/ 305 h 1630"/>
                <a:gd name="T30" fmla="*/ 822 w 1610"/>
                <a:gd name="T31" fmla="*/ 505 h 1630"/>
                <a:gd name="T32" fmla="*/ 534 w 1610"/>
                <a:gd name="T33" fmla="*/ 658 h 1630"/>
                <a:gd name="T34" fmla="*/ 264 w 1610"/>
                <a:gd name="T35" fmla="*/ 832 h 1630"/>
                <a:gd name="T36" fmla="*/ 136 w 1610"/>
                <a:gd name="T37" fmla="*/ 954 h 1630"/>
                <a:gd name="T38" fmla="*/ 60 w 1610"/>
                <a:gd name="T39" fmla="*/ 1079 h 1630"/>
                <a:gd name="T40" fmla="*/ 11 w 1610"/>
                <a:gd name="T41" fmla="*/ 1241 h 1630"/>
                <a:gd name="T42" fmla="*/ 0 w 1610"/>
                <a:gd name="T43" fmla="*/ 1419 h 1630"/>
                <a:gd name="T44" fmla="*/ 18 w 1610"/>
                <a:gd name="T45" fmla="*/ 1543 h 1630"/>
                <a:gd name="T46" fmla="*/ 49 w 1610"/>
                <a:gd name="T47" fmla="*/ 1612 h 1630"/>
                <a:gd name="T48" fmla="*/ 65 w 1610"/>
                <a:gd name="T49" fmla="*/ 1617 h 1630"/>
                <a:gd name="T50" fmla="*/ 34 w 1610"/>
                <a:gd name="T51" fmla="*/ 1557 h 1630"/>
                <a:gd name="T52" fmla="*/ 16 w 1610"/>
                <a:gd name="T53" fmla="*/ 1485 h 1630"/>
                <a:gd name="T54" fmla="*/ 16 w 1610"/>
                <a:gd name="T55" fmla="*/ 1268 h 1630"/>
                <a:gd name="T56" fmla="*/ 60 w 1610"/>
                <a:gd name="T57" fmla="*/ 1110 h 1630"/>
                <a:gd name="T58" fmla="*/ 127 w 1610"/>
                <a:gd name="T59" fmla="*/ 983 h 1630"/>
                <a:gd name="T60" fmla="*/ 237 w 1610"/>
                <a:gd name="T61" fmla="*/ 865 h 1630"/>
                <a:gd name="T62" fmla="*/ 411 w 1610"/>
                <a:gd name="T63" fmla="*/ 741 h 1630"/>
                <a:gd name="T64" fmla="*/ 777 w 1610"/>
                <a:gd name="T65" fmla="*/ 538 h 1630"/>
                <a:gd name="T66" fmla="*/ 1134 w 1610"/>
                <a:gd name="T67" fmla="*/ 345 h 1630"/>
                <a:gd name="T68" fmla="*/ 1335 w 1610"/>
                <a:gd name="T69" fmla="*/ 220 h 1630"/>
                <a:gd name="T70" fmla="*/ 1520 w 1610"/>
                <a:gd name="T71" fmla="*/ 80 h 1630"/>
                <a:gd name="T72" fmla="*/ 1603 w 1610"/>
                <a:gd name="T73" fmla="*/ 0 h 1630"/>
                <a:gd name="T74" fmla="*/ 1449 w 1610"/>
                <a:gd name="T75" fmla="*/ 176 h 1630"/>
                <a:gd name="T76" fmla="*/ 1130 w 1610"/>
                <a:gd name="T77" fmla="*/ 551 h 1630"/>
                <a:gd name="T78" fmla="*/ 929 w 1610"/>
                <a:gd name="T79" fmla="*/ 783 h 1630"/>
                <a:gd name="T80" fmla="*/ 739 w 1610"/>
                <a:gd name="T81" fmla="*/ 998 h 1630"/>
                <a:gd name="T82" fmla="*/ 540 w 1610"/>
                <a:gd name="T83" fmla="*/ 1219 h 1630"/>
                <a:gd name="T84" fmla="*/ 364 w 1610"/>
                <a:gd name="T85" fmla="*/ 1405 h 1630"/>
                <a:gd name="T86" fmla="*/ 286 w 1610"/>
                <a:gd name="T87" fmla="*/ 1481 h 1630"/>
                <a:gd name="T88" fmla="*/ 194 w 1610"/>
                <a:gd name="T89" fmla="*/ 1559 h 1630"/>
                <a:gd name="T90" fmla="*/ 139 w 1610"/>
                <a:gd name="T91" fmla="*/ 1597 h 1630"/>
                <a:gd name="T92" fmla="*/ 103 w 1610"/>
                <a:gd name="T93" fmla="*/ 1614 h 1630"/>
                <a:gd name="T94" fmla="*/ 76 w 1610"/>
                <a:gd name="T95" fmla="*/ 1621 h 1630"/>
                <a:gd name="T96" fmla="*/ 63 w 1610"/>
                <a:gd name="T97" fmla="*/ 1617 h 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0" h="1630">
                  <a:moveTo>
                    <a:pt x="58" y="1621"/>
                  </a:moveTo>
                  <a:lnTo>
                    <a:pt x="60" y="1626"/>
                  </a:lnTo>
                  <a:lnTo>
                    <a:pt x="65" y="1626"/>
                  </a:lnTo>
                  <a:lnTo>
                    <a:pt x="69" y="1628"/>
                  </a:lnTo>
                  <a:lnTo>
                    <a:pt x="72" y="1628"/>
                  </a:lnTo>
                  <a:lnTo>
                    <a:pt x="76" y="1630"/>
                  </a:lnTo>
                  <a:lnTo>
                    <a:pt x="81" y="1630"/>
                  </a:lnTo>
                  <a:lnTo>
                    <a:pt x="87" y="1628"/>
                  </a:lnTo>
                  <a:lnTo>
                    <a:pt x="92" y="1628"/>
                  </a:lnTo>
                  <a:lnTo>
                    <a:pt x="107" y="1623"/>
                  </a:lnTo>
                  <a:lnTo>
                    <a:pt x="116" y="1621"/>
                  </a:lnTo>
                  <a:lnTo>
                    <a:pt x="123" y="1617"/>
                  </a:lnTo>
                  <a:lnTo>
                    <a:pt x="132" y="1612"/>
                  </a:lnTo>
                  <a:lnTo>
                    <a:pt x="143" y="1606"/>
                  </a:lnTo>
                  <a:lnTo>
                    <a:pt x="152" y="1601"/>
                  </a:lnTo>
                  <a:lnTo>
                    <a:pt x="163" y="1594"/>
                  </a:lnTo>
                  <a:lnTo>
                    <a:pt x="185" y="1577"/>
                  </a:lnTo>
                  <a:lnTo>
                    <a:pt x="199" y="1568"/>
                  </a:lnTo>
                  <a:lnTo>
                    <a:pt x="226" y="1545"/>
                  </a:lnTo>
                  <a:lnTo>
                    <a:pt x="257" y="1519"/>
                  </a:lnTo>
                  <a:lnTo>
                    <a:pt x="290" y="1485"/>
                  </a:lnTo>
                  <a:lnTo>
                    <a:pt x="308" y="1470"/>
                  </a:lnTo>
                  <a:lnTo>
                    <a:pt x="328" y="1450"/>
                  </a:lnTo>
                  <a:lnTo>
                    <a:pt x="348" y="1432"/>
                  </a:lnTo>
                  <a:lnTo>
                    <a:pt x="369" y="1410"/>
                  </a:lnTo>
                  <a:lnTo>
                    <a:pt x="438" y="1341"/>
                  </a:lnTo>
                  <a:lnTo>
                    <a:pt x="462" y="1314"/>
                  </a:lnTo>
                  <a:lnTo>
                    <a:pt x="516" y="1256"/>
                  </a:lnTo>
                  <a:lnTo>
                    <a:pt x="545" y="1223"/>
                  </a:lnTo>
                  <a:lnTo>
                    <a:pt x="607" y="1156"/>
                  </a:lnTo>
                  <a:lnTo>
                    <a:pt x="674" y="1081"/>
                  </a:lnTo>
                  <a:lnTo>
                    <a:pt x="710" y="1043"/>
                  </a:lnTo>
                  <a:lnTo>
                    <a:pt x="748" y="1003"/>
                  </a:lnTo>
                  <a:lnTo>
                    <a:pt x="784" y="961"/>
                  </a:lnTo>
                  <a:lnTo>
                    <a:pt x="860" y="876"/>
                  </a:lnTo>
                  <a:lnTo>
                    <a:pt x="898" y="832"/>
                  </a:lnTo>
                  <a:lnTo>
                    <a:pt x="938" y="787"/>
                  </a:lnTo>
                  <a:lnTo>
                    <a:pt x="976" y="741"/>
                  </a:lnTo>
                  <a:lnTo>
                    <a:pt x="1016" y="696"/>
                  </a:lnTo>
                  <a:lnTo>
                    <a:pt x="1096" y="603"/>
                  </a:lnTo>
                  <a:lnTo>
                    <a:pt x="1139" y="556"/>
                  </a:lnTo>
                  <a:lnTo>
                    <a:pt x="1179" y="509"/>
                  </a:lnTo>
                  <a:lnTo>
                    <a:pt x="1219" y="460"/>
                  </a:lnTo>
                  <a:lnTo>
                    <a:pt x="1420" y="227"/>
                  </a:lnTo>
                  <a:lnTo>
                    <a:pt x="1458" y="180"/>
                  </a:lnTo>
                  <a:lnTo>
                    <a:pt x="1498" y="136"/>
                  </a:lnTo>
                  <a:lnTo>
                    <a:pt x="1536" y="91"/>
                  </a:lnTo>
                  <a:lnTo>
                    <a:pt x="1572" y="47"/>
                  </a:lnTo>
                  <a:lnTo>
                    <a:pt x="1608" y="4"/>
                  </a:lnTo>
                  <a:lnTo>
                    <a:pt x="1610" y="4"/>
                  </a:lnTo>
                  <a:lnTo>
                    <a:pt x="1603" y="0"/>
                  </a:lnTo>
                  <a:lnTo>
                    <a:pt x="1561" y="36"/>
                  </a:lnTo>
                  <a:lnTo>
                    <a:pt x="1516" y="71"/>
                  </a:lnTo>
                  <a:lnTo>
                    <a:pt x="1471" y="109"/>
                  </a:lnTo>
                  <a:lnTo>
                    <a:pt x="1427" y="142"/>
                  </a:lnTo>
                  <a:lnTo>
                    <a:pt x="1378" y="178"/>
                  </a:lnTo>
                  <a:lnTo>
                    <a:pt x="1331" y="211"/>
                  </a:lnTo>
                  <a:lnTo>
                    <a:pt x="1282" y="242"/>
                  </a:lnTo>
                  <a:lnTo>
                    <a:pt x="1230" y="274"/>
                  </a:lnTo>
                  <a:lnTo>
                    <a:pt x="1181" y="305"/>
                  </a:lnTo>
                  <a:lnTo>
                    <a:pt x="1130" y="336"/>
                  </a:lnTo>
                  <a:lnTo>
                    <a:pt x="976" y="423"/>
                  </a:lnTo>
                  <a:lnTo>
                    <a:pt x="873" y="476"/>
                  </a:lnTo>
                  <a:lnTo>
                    <a:pt x="822" y="505"/>
                  </a:lnTo>
                  <a:lnTo>
                    <a:pt x="773" y="529"/>
                  </a:lnTo>
                  <a:lnTo>
                    <a:pt x="674" y="583"/>
                  </a:lnTo>
                  <a:lnTo>
                    <a:pt x="581" y="632"/>
                  </a:lnTo>
                  <a:lnTo>
                    <a:pt x="534" y="658"/>
                  </a:lnTo>
                  <a:lnTo>
                    <a:pt x="407" y="732"/>
                  </a:lnTo>
                  <a:lnTo>
                    <a:pt x="331" y="781"/>
                  </a:lnTo>
                  <a:lnTo>
                    <a:pt x="295" y="805"/>
                  </a:lnTo>
                  <a:lnTo>
                    <a:pt x="264" y="832"/>
                  </a:lnTo>
                  <a:lnTo>
                    <a:pt x="232" y="856"/>
                  </a:lnTo>
                  <a:lnTo>
                    <a:pt x="203" y="883"/>
                  </a:lnTo>
                  <a:lnTo>
                    <a:pt x="179" y="910"/>
                  </a:lnTo>
                  <a:lnTo>
                    <a:pt x="136" y="954"/>
                  </a:lnTo>
                  <a:lnTo>
                    <a:pt x="119" y="978"/>
                  </a:lnTo>
                  <a:lnTo>
                    <a:pt x="87" y="1027"/>
                  </a:lnTo>
                  <a:lnTo>
                    <a:pt x="74" y="1052"/>
                  </a:lnTo>
                  <a:lnTo>
                    <a:pt x="60" y="1079"/>
                  </a:lnTo>
                  <a:lnTo>
                    <a:pt x="52" y="1105"/>
                  </a:lnTo>
                  <a:lnTo>
                    <a:pt x="40" y="1132"/>
                  </a:lnTo>
                  <a:lnTo>
                    <a:pt x="31" y="1159"/>
                  </a:lnTo>
                  <a:lnTo>
                    <a:pt x="11" y="1241"/>
                  </a:lnTo>
                  <a:lnTo>
                    <a:pt x="7" y="1268"/>
                  </a:lnTo>
                  <a:lnTo>
                    <a:pt x="2" y="1321"/>
                  </a:lnTo>
                  <a:lnTo>
                    <a:pt x="0" y="1345"/>
                  </a:lnTo>
                  <a:lnTo>
                    <a:pt x="0" y="1419"/>
                  </a:lnTo>
                  <a:lnTo>
                    <a:pt x="7" y="1485"/>
                  </a:lnTo>
                  <a:lnTo>
                    <a:pt x="11" y="1505"/>
                  </a:lnTo>
                  <a:lnTo>
                    <a:pt x="14" y="1523"/>
                  </a:lnTo>
                  <a:lnTo>
                    <a:pt x="18" y="1543"/>
                  </a:lnTo>
                  <a:lnTo>
                    <a:pt x="25" y="1561"/>
                  </a:lnTo>
                  <a:lnTo>
                    <a:pt x="29" y="1574"/>
                  </a:lnTo>
                  <a:lnTo>
                    <a:pt x="36" y="1590"/>
                  </a:lnTo>
                  <a:lnTo>
                    <a:pt x="49" y="1612"/>
                  </a:lnTo>
                  <a:lnTo>
                    <a:pt x="56" y="1621"/>
                  </a:lnTo>
                  <a:lnTo>
                    <a:pt x="58" y="1621"/>
                  </a:lnTo>
                  <a:lnTo>
                    <a:pt x="63" y="1617"/>
                  </a:lnTo>
                  <a:lnTo>
                    <a:pt x="65" y="1617"/>
                  </a:lnTo>
                  <a:lnTo>
                    <a:pt x="58" y="1608"/>
                  </a:lnTo>
                  <a:lnTo>
                    <a:pt x="45" y="1586"/>
                  </a:lnTo>
                  <a:lnTo>
                    <a:pt x="38" y="1570"/>
                  </a:lnTo>
                  <a:lnTo>
                    <a:pt x="34" y="1557"/>
                  </a:lnTo>
                  <a:lnTo>
                    <a:pt x="27" y="1539"/>
                  </a:lnTo>
                  <a:lnTo>
                    <a:pt x="23" y="1523"/>
                  </a:lnTo>
                  <a:lnTo>
                    <a:pt x="20" y="1505"/>
                  </a:lnTo>
                  <a:lnTo>
                    <a:pt x="16" y="1485"/>
                  </a:lnTo>
                  <a:lnTo>
                    <a:pt x="9" y="1419"/>
                  </a:lnTo>
                  <a:lnTo>
                    <a:pt x="9" y="1345"/>
                  </a:lnTo>
                  <a:lnTo>
                    <a:pt x="11" y="1321"/>
                  </a:lnTo>
                  <a:lnTo>
                    <a:pt x="16" y="1268"/>
                  </a:lnTo>
                  <a:lnTo>
                    <a:pt x="20" y="1241"/>
                  </a:lnTo>
                  <a:lnTo>
                    <a:pt x="40" y="1163"/>
                  </a:lnTo>
                  <a:lnTo>
                    <a:pt x="49" y="1136"/>
                  </a:lnTo>
                  <a:lnTo>
                    <a:pt x="60" y="1110"/>
                  </a:lnTo>
                  <a:lnTo>
                    <a:pt x="69" y="1083"/>
                  </a:lnTo>
                  <a:lnTo>
                    <a:pt x="83" y="1056"/>
                  </a:lnTo>
                  <a:lnTo>
                    <a:pt x="96" y="1032"/>
                  </a:lnTo>
                  <a:lnTo>
                    <a:pt x="127" y="983"/>
                  </a:lnTo>
                  <a:lnTo>
                    <a:pt x="145" y="958"/>
                  </a:lnTo>
                  <a:lnTo>
                    <a:pt x="183" y="914"/>
                  </a:lnTo>
                  <a:lnTo>
                    <a:pt x="208" y="887"/>
                  </a:lnTo>
                  <a:lnTo>
                    <a:pt x="237" y="865"/>
                  </a:lnTo>
                  <a:lnTo>
                    <a:pt x="268" y="841"/>
                  </a:lnTo>
                  <a:lnTo>
                    <a:pt x="299" y="814"/>
                  </a:lnTo>
                  <a:lnTo>
                    <a:pt x="335" y="789"/>
                  </a:lnTo>
                  <a:lnTo>
                    <a:pt x="411" y="741"/>
                  </a:lnTo>
                  <a:lnTo>
                    <a:pt x="538" y="667"/>
                  </a:lnTo>
                  <a:lnTo>
                    <a:pt x="585" y="640"/>
                  </a:lnTo>
                  <a:lnTo>
                    <a:pt x="679" y="592"/>
                  </a:lnTo>
                  <a:lnTo>
                    <a:pt x="777" y="538"/>
                  </a:lnTo>
                  <a:lnTo>
                    <a:pt x="826" y="514"/>
                  </a:lnTo>
                  <a:lnTo>
                    <a:pt x="878" y="485"/>
                  </a:lnTo>
                  <a:lnTo>
                    <a:pt x="980" y="431"/>
                  </a:lnTo>
                  <a:lnTo>
                    <a:pt x="1134" y="345"/>
                  </a:lnTo>
                  <a:lnTo>
                    <a:pt x="1186" y="314"/>
                  </a:lnTo>
                  <a:lnTo>
                    <a:pt x="1235" y="282"/>
                  </a:lnTo>
                  <a:lnTo>
                    <a:pt x="1286" y="251"/>
                  </a:lnTo>
                  <a:lnTo>
                    <a:pt x="1335" y="220"/>
                  </a:lnTo>
                  <a:lnTo>
                    <a:pt x="1382" y="187"/>
                  </a:lnTo>
                  <a:lnTo>
                    <a:pt x="1431" y="151"/>
                  </a:lnTo>
                  <a:lnTo>
                    <a:pt x="1476" y="118"/>
                  </a:lnTo>
                  <a:lnTo>
                    <a:pt x="1520" y="80"/>
                  </a:lnTo>
                  <a:lnTo>
                    <a:pt x="1565" y="44"/>
                  </a:lnTo>
                  <a:lnTo>
                    <a:pt x="1608" y="4"/>
                  </a:lnTo>
                  <a:lnTo>
                    <a:pt x="1601" y="0"/>
                  </a:lnTo>
                  <a:lnTo>
                    <a:pt x="1603" y="0"/>
                  </a:lnTo>
                  <a:lnTo>
                    <a:pt x="1563" y="42"/>
                  </a:lnTo>
                  <a:lnTo>
                    <a:pt x="1527" y="87"/>
                  </a:lnTo>
                  <a:lnTo>
                    <a:pt x="1489" y="131"/>
                  </a:lnTo>
                  <a:lnTo>
                    <a:pt x="1449" y="176"/>
                  </a:lnTo>
                  <a:lnTo>
                    <a:pt x="1411" y="222"/>
                  </a:lnTo>
                  <a:lnTo>
                    <a:pt x="1210" y="456"/>
                  </a:lnTo>
                  <a:lnTo>
                    <a:pt x="1170" y="505"/>
                  </a:lnTo>
                  <a:lnTo>
                    <a:pt x="1130" y="551"/>
                  </a:lnTo>
                  <a:lnTo>
                    <a:pt x="1087" y="598"/>
                  </a:lnTo>
                  <a:lnTo>
                    <a:pt x="1007" y="692"/>
                  </a:lnTo>
                  <a:lnTo>
                    <a:pt x="967" y="736"/>
                  </a:lnTo>
                  <a:lnTo>
                    <a:pt x="929" y="783"/>
                  </a:lnTo>
                  <a:lnTo>
                    <a:pt x="889" y="827"/>
                  </a:lnTo>
                  <a:lnTo>
                    <a:pt x="851" y="872"/>
                  </a:lnTo>
                  <a:lnTo>
                    <a:pt x="775" y="956"/>
                  </a:lnTo>
                  <a:lnTo>
                    <a:pt x="739" y="998"/>
                  </a:lnTo>
                  <a:lnTo>
                    <a:pt x="706" y="1038"/>
                  </a:lnTo>
                  <a:lnTo>
                    <a:pt x="670" y="1076"/>
                  </a:lnTo>
                  <a:lnTo>
                    <a:pt x="603" y="1152"/>
                  </a:lnTo>
                  <a:lnTo>
                    <a:pt x="540" y="1219"/>
                  </a:lnTo>
                  <a:lnTo>
                    <a:pt x="511" y="1252"/>
                  </a:lnTo>
                  <a:lnTo>
                    <a:pt x="458" y="1310"/>
                  </a:lnTo>
                  <a:lnTo>
                    <a:pt x="433" y="1336"/>
                  </a:lnTo>
                  <a:lnTo>
                    <a:pt x="364" y="1405"/>
                  </a:lnTo>
                  <a:lnTo>
                    <a:pt x="344" y="1428"/>
                  </a:lnTo>
                  <a:lnTo>
                    <a:pt x="324" y="1445"/>
                  </a:lnTo>
                  <a:lnTo>
                    <a:pt x="304" y="1465"/>
                  </a:lnTo>
                  <a:lnTo>
                    <a:pt x="286" y="1481"/>
                  </a:lnTo>
                  <a:lnTo>
                    <a:pt x="270" y="1497"/>
                  </a:lnTo>
                  <a:lnTo>
                    <a:pt x="252" y="1510"/>
                  </a:lnTo>
                  <a:lnTo>
                    <a:pt x="221" y="1537"/>
                  </a:lnTo>
                  <a:lnTo>
                    <a:pt x="194" y="1559"/>
                  </a:lnTo>
                  <a:lnTo>
                    <a:pt x="181" y="1568"/>
                  </a:lnTo>
                  <a:lnTo>
                    <a:pt x="159" y="1586"/>
                  </a:lnTo>
                  <a:lnTo>
                    <a:pt x="148" y="1592"/>
                  </a:lnTo>
                  <a:lnTo>
                    <a:pt x="139" y="1597"/>
                  </a:lnTo>
                  <a:lnTo>
                    <a:pt x="127" y="1603"/>
                  </a:lnTo>
                  <a:lnTo>
                    <a:pt x="119" y="1608"/>
                  </a:lnTo>
                  <a:lnTo>
                    <a:pt x="112" y="1612"/>
                  </a:lnTo>
                  <a:lnTo>
                    <a:pt x="103" y="1614"/>
                  </a:lnTo>
                  <a:lnTo>
                    <a:pt x="92" y="1619"/>
                  </a:lnTo>
                  <a:lnTo>
                    <a:pt x="87" y="1619"/>
                  </a:lnTo>
                  <a:lnTo>
                    <a:pt x="81" y="1621"/>
                  </a:lnTo>
                  <a:lnTo>
                    <a:pt x="76" y="1621"/>
                  </a:lnTo>
                  <a:lnTo>
                    <a:pt x="72" y="1619"/>
                  </a:lnTo>
                  <a:lnTo>
                    <a:pt x="69" y="1619"/>
                  </a:lnTo>
                  <a:lnTo>
                    <a:pt x="65" y="1617"/>
                  </a:lnTo>
                  <a:lnTo>
                    <a:pt x="63" y="1617"/>
                  </a:lnTo>
                  <a:lnTo>
                    <a:pt x="58" y="16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81" name="Freeform 12"/>
            <p:cNvSpPr>
              <a:spLocks/>
            </p:cNvSpPr>
            <p:nvPr/>
          </p:nvSpPr>
          <p:spPr bwMode="auto">
            <a:xfrm>
              <a:off x="4939991" y="1700930"/>
              <a:ext cx="3144728" cy="3294816"/>
            </a:xfrm>
            <a:custGeom>
              <a:avLst/>
              <a:gdLst>
                <a:gd name="T0" fmla="*/ 4 w 1531"/>
                <a:gd name="T1" fmla="*/ 1601 h 1601"/>
                <a:gd name="T2" fmla="*/ 1531 w 1531"/>
                <a:gd name="T3" fmla="*/ 4 h 1601"/>
                <a:gd name="T4" fmla="*/ 1527 w 1531"/>
                <a:gd name="T5" fmla="*/ 0 h 1601"/>
                <a:gd name="T6" fmla="*/ 0 w 1531"/>
                <a:gd name="T7" fmla="*/ 1597 h 1601"/>
                <a:gd name="T8" fmla="*/ 4 w 1531"/>
                <a:gd name="T9" fmla="*/ 1601 h 1601"/>
              </a:gdLst>
              <a:ahLst/>
              <a:cxnLst>
                <a:cxn ang="0">
                  <a:pos x="T0" y="T1"/>
                </a:cxn>
                <a:cxn ang="0">
                  <a:pos x="T2" y="T3"/>
                </a:cxn>
                <a:cxn ang="0">
                  <a:pos x="T4" y="T5"/>
                </a:cxn>
                <a:cxn ang="0">
                  <a:pos x="T6" y="T7"/>
                </a:cxn>
                <a:cxn ang="0">
                  <a:pos x="T8" y="T9"/>
                </a:cxn>
              </a:cxnLst>
              <a:rect l="0" t="0" r="r" b="b"/>
              <a:pathLst>
                <a:path w="1531" h="1601">
                  <a:moveTo>
                    <a:pt x="4" y="1601"/>
                  </a:moveTo>
                  <a:lnTo>
                    <a:pt x="1531" y="4"/>
                  </a:lnTo>
                  <a:lnTo>
                    <a:pt x="1527" y="0"/>
                  </a:lnTo>
                  <a:lnTo>
                    <a:pt x="0" y="1597"/>
                  </a:lnTo>
                  <a:lnTo>
                    <a:pt x="4" y="16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88" name="Rectangle 5"/>
            <p:cNvSpPr>
              <a:spLocks noChangeArrowheads="1"/>
            </p:cNvSpPr>
            <p:nvPr/>
          </p:nvSpPr>
          <p:spPr bwMode="auto">
            <a:xfrm>
              <a:off x="5669647" y="2175159"/>
              <a:ext cx="267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c</a:t>
              </a:r>
              <a:r>
                <a:rPr kumimoji="0" lang="en-US" altLang="en-US" sz="2400" b="0" i="0" u="none" strike="noStrike" cap="none" normalizeH="0" baseline="-25000" dirty="0">
                  <a:ln>
                    <a:noFill/>
                  </a:ln>
                  <a:solidFill>
                    <a:srgbClr val="000000"/>
                  </a:solidFill>
                  <a:effectLst/>
                  <a:latin typeface="Arial" pitchFamily="34" charset="0"/>
                  <a:ea typeface="Times New Roman" pitchFamily="18" charset="0"/>
                  <a:cs typeface="Arial" pitchFamily="34" charset="0"/>
                </a:rPr>
                <a:t>L</a:t>
              </a:r>
              <a:endParaRPr kumimoji="0" lang="en-US" altLang="en-US" sz="4000" b="0" i="0" u="none" strike="noStrike" cap="none" normalizeH="0" baseline="-25000" dirty="0">
                <a:ln>
                  <a:noFill/>
                </a:ln>
                <a:solidFill>
                  <a:schemeClr val="tx1"/>
                </a:solidFill>
                <a:effectLst/>
                <a:latin typeface="Arial" pitchFamily="34" charset="0"/>
                <a:cs typeface="Arial" pitchFamily="34" charset="0"/>
              </a:endParaRPr>
            </a:p>
          </p:txBody>
        </p:sp>
        <p:sp>
          <p:nvSpPr>
            <p:cNvPr id="90" name="Rectangle 3"/>
            <p:cNvSpPr>
              <a:spLocks noChangeArrowheads="1"/>
            </p:cNvSpPr>
            <p:nvPr/>
          </p:nvSpPr>
          <p:spPr bwMode="auto">
            <a:xfrm>
              <a:off x="7053650" y="2075791"/>
              <a:ext cx="301365"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c</a:t>
              </a:r>
              <a:r>
                <a:rPr kumimoji="0" lang="en-US" altLang="en-US" sz="2400" b="0" i="0" u="none" strike="noStrike" cap="none" normalizeH="0" baseline="-25000" dirty="0">
                  <a:ln>
                    <a:noFill/>
                  </a:ln>
                  <a:solidFill>
                    <a:srgbClr val="000000"/>
                  </a:solidFill>
                  <a:effectLst/>
                  <a:latin typeface="Arial" pitchFamily="34" charset="0"/>
                  <a:ea typeface="Times New Roman" pitchFamily="18" charset="0"/>
                  <a:cs typeface="Arial" pitchFamily="34" charset="0"/>
                </a:rPr>
                <a:t>D</a:t>
              </a:r>
              <a:endParaRPr kumimoji="0" lang="en-US" altLang="en-US" sz="4000" b="0" i="0" u="none" strike="noStrike" cap="none" normalizeH="0" baseline="-25000" dirty="0">
                <a:ln>
                  <a:noFill/>
                </a:ln>
                <a:solidFill>
                  <a:schemeClr val="tx1"/>
                </a:solidFill>
                <a:effectLst/>
                <a:latin typeface="Arial" pitchFamily="34" charset="0"/>
                <a:cs typeface="Arial" pitchFamily="34" charset="0"/>
              </a:endParaRPr>
            </a:p>
          </p:txBody>
        </p:sp>
        <p:sp>
          <p:nvSpPr>
            <p:cNvPr id="307" name="Rectangle 5"/>
            <p:cNvSpPr>
              <a:spLocks noChangeArrowheads="1"/>
            </p:cNvSpPr>
            <p:nvPr/>
          </p:nvSpPr>
          <p:spPr bwMode="auto">
            <a:xfrm>
              <a:off x="5546978" y="2888837"/>
              <a:ext cx="845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V</a:t>
              </a:r>
              <a:r>
                <a:rPr kumimoji="0" lang="en-US" altLang="en-US" sz="2400" b="0" i="0" u="none" strike="noStrike" cap="none" normalizeH="0" baseline="-25000" dirty="0">
                  <a:ln>
                    <a:noFill/>
                  </a:ln>
                  <a:solidFill>
                    <a:srgbClr val="000000"/>
                  </a:solidFill>
                  <a:effectLst/>
                  <a:latin typeface="Arial" pitchFamily="34" charset="0"/>
                  <a:ea typeface="Times New Roman" pitchFamily="18" charset="0"/>
                  <a:cs typeface="Arial" pitchFamily="34" charset="0"/>
                </a:rPr>
                <a:t>p</a:t>
              </a: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+V</a:t>
              </a:r>
              <a:r>
                <a:rPr kumimoji="0" lang="en-US" altLang="en-US" sz="2400" b="0" i="0" u="none" strike="noStrike" cap="none" normalizeH="0" baseline="-25000" dirty="0">
                  <a:ln>
                    <a:noFill/>
                  </a:ln>
                  <a:solidFill>
                    <a:srgbClr val="000000"/>
                  </a:solidFill>
                  <a:effectLst/>
                  <a:latin typeface="Arial" pitchFamily="34" charset="0"/>
                  <a:ea typeface="Times New Roman" pitchFamily="18" charset="0"/>
                  <a:cs typeface="Arial" pitchFamily="34" charset="0"/>
                </a:rPr>
                <a:t>ix</a:t>
              </a:r>
              <a:endParaRPr kumimoji="0" lang="en-US" altLang="en-US" sz="4000" b="0" i="0" u="none" strike="noStrike" cap="none" normalizeH="0" baseline="-25000" dirty="0">
                <a:ln>
                  <a:noFill/>
                </a:ln>
                <a:solidFill>
                  <a:schemeClr val="tx1"/>
                </a:solidFill>
                <a:effectLst/>
                <a:latin typeface="Arial" pitchFamily="34" charset="0"/>
                <a:cs typeface="Arial" pitchFamily="34" charset="0"/>
              </a:endParaRPr>
            </a:p>
          </p:txBody>
        </p:sp>
        <p:sp>
          <p:nvSpPr>
            <p:cNvPr id="308" name="Rectangle 5"/>
            <p:cNvSpPr>
              <a:spLocks noChangeArrowheads="1"/>
            </p:cNvSpPr>
            <p:nvPr/>
          </p:nvSpPr>
          <p:spPr bwMode="auto">
            <a:xfrm>
              <a:off x="6584041" y="4048564"/>
              <a:ext cx="1261564"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Symbol" panose="05050102010706020507" pitchFamily="18" charset="2"/>
                  <a:ea typeface="Times New Roman" pitchFamily="18" charset="0"/>
                  <a:cs typeface="Arial" pitchFamily="34" charset="0"/>
                </a:rPr>
                <a:t>p</a:t>
              </a: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R/J </a:t>
              </a:r>
              <a:r>
                <a:rPr kumimoji="0" lang="en-US" altLang="en-US" sz="2400" b="0" i="0" u="none" strike="noStrike" cap="none" normalizeH="0" baseline="0" dirty="0">
                  <a:ln>
                    <a:noFill/>
                  </a:ln>
                  <a:solidFill>
                    <a:srgbClr val="000000"/>
                  </a:solidFill>
                  <a:effectLst/>
                  <a:ea typeface="Times New Roman" pitchFamily="18" charset="0"/>
                  <a:cs typeface="Arial" pitchFamily="34" charset="0"/>
                </a:rPr>
                <a:t>- </a:t>
              </a: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V</a:t>
              </a:r>
              <a:r>
                <a:rPr kumimoji="0" lang="en-US" altLang="en-US" sz="2800" b="0" i="0" u="none" strike="noStrike" cap="none" normalizeH="0" baseline="-25000" dirty="0">
                  <a:ln>
                    <a:noFill/>
                  </a:ln>
                  <a:solidFill>
                    <a:srgbClr val="000000"/>
                  </a:solidFill>
                  <a:effectLst/>
                  <a:latin typeface="Arial" pitchFamily="34" charset="0"/>
                  <a:ea typeface="Times New Roman" pitchFamily="18" charset="0"/>
                  <a:cs typeface="Arial" pitchFamily="34" charset="0"/>
                </a:rPr>
                <a:t>i</a:t>
              </a:r>
              <a:r>
                <a:rPr kumimoji="0" lang="en-US" altLang="en-US" sz="2800" b="0" i="0" u="none" strike="noStrike" cap="none" normalizeH="0" baseline="-25000" dirty="0">
                  <a:ln>
                    <a:noFill/>
                  </a:ln>
                  <a:solidFill>
                    <a:srgbClr val="000000"/>
                  </a:solidFill>
                  <a:effectLst/>
                  <a:latin typeface="Symbol" panose="05050102010706020507" pitchFamily="18" charset="2"/>
                  <a:ea typeface="Times New Roman" pitchFamily="18" charset="0"/>
                  <a:cs typeface="Arial" pitchFamily="34" charset="0"/>
                </a:rPr>
                <a:t>q</a:t>
              </a:r>
              <a:endParaRPr kumimoji="0" lang="en-US" altLang="en-US" sz="4400" b="0" i="0" u="none" strike="noStrike" cap="none" normalizeH="0" baseline="-25000" dirty="0">
                <a:ln>
                  <a:noFill/>
                </a:ln>
                <a:solidFill>
                  <a:schemeClr val="tx1"/>
                </a:solidFill>
                <a:effectLst/>
                <a:latin typeface="Symbol" panose="05050102010706020507" pitchFamily="18" charset="2"/>
                <a:cs typeface="Arial" pitchFamily="34" charset="0"/>
              </a:endParaRPr>
            </a:p>
          </p:txBody>
        </p:sp>
        <p:sp>
          <p:nvSpPr>
            <p:cNvPr id="309" name="Rectangle 5"/>
            <p:cNvSpPr>
              <a:spLocks noChangeArrowheads="1"/>
            </p:cNvSpPr>
            <p:nvPr/>
          </p:nvSpPr>
          <p:spPr bwMode="auto">
            <a:xfrm>
              <a:off x="5903815" y="4059715"/>
              <a:ext cx="290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W</a:t>
              </a:r>
              <a:endParaRPr kumimoji="0" lang="en-US" altLang="en-US" sz="4000" b="0" i="0" u="none" strike="noStrike" cap="none" normalizeH="0" baseline="-25000" dirty="0">
                <a:ln>
                  <a:noFill/>
                </a:ln>
                <a:solidFill>
                  <a:schemeClr val="tx1"/>
                </a:solidFill>
                <a:effectLst/>
                <a:latin typeface="Arial" pitchFamily="34" charset="0"/>
                <a:cs typeface="Arial" pitchFamily="34" charset="0"/>
              </a:endParaRPr>
            </a:p>
          </p:txBody>
        </p:sp>
        <p:sp>
          <p:nvSpPr>
            <p:cNvPr id="314" name="Freeform 12"/>
            <p:cNvSpPr>
              <a:spLocks/>
            </p:cNvSpPr>
            <p:nvPr/>
          </p:nvSpPr>
          <p:spPr bwMode="auto">
            <a:xfrm rot="253968">
              <a:off x="7521050" y="1658017"/>
              <a:ext cx="573094" cy="584616"/>
            </a:xfrm>
            <a:custGeom>
              <a:avLst/>
              <a:gdLst>
                <a:gd name="T0" fmla="*/ 4 w 1531"/>
                <a:gd name="T1" fmla="*/ 1601 h 1601"/>
                <a:gd name="T2" fmla="*/ 1531 w 1531"/>
                <a:gd name="T3" fmla="*/ 4 h 1601"/>
                <a:gd name="T4" fmla="*/ 1527 w 1531"/>
                <a:gd name="T5" fmla="*/ 0 h 1601"/>
                <a:gd name="T6" fmla="*/ 0 w 1531"/>
                <a:gd name="T7" fmla="*/ 1597 h 1601"/>
                <a:gd name="T8" fmla="*/ 4 w 1531"/>
                <a:gd name="T9" fmla="*/ 1601 h 1601"/>
              </a:gdLst>
              <a:ahLst/>
              <a:cxnLst>
                <a:cxn ang="0">
                  <a:pos x="T0" y="T1"/>
                </a:cxn>
                <a:cxn ang="0">
                  <a:pos x="T2" y="T3"/>
                </a:cxn>
                <a:cxn ang="0">
                  <a:pos x="T4" y="T5"/>
                </a:cxn>
                <a:cxn ang="0">
                  <a:pos x="T6" y="T7"/>
                </a:cxn>
                <a:cxn ang="0">
                  <a:pos x="T8" y="T9"/>
                </a:cxn>
              </a:cxnLst>
              <a:rect l="0" t="0" r="r" b="b"/>
              <a:pathLst>
                <a:path w="1531" h="1601">
                  <a:moveTo>
                    <a:pt x="4" y="1601"/>
                  </a:moveTo>
                  <a:lnTo>
                    <a:pt x="1531" y="4"/>
                  </a:lnTo>
                  <a:lnTo>
                    <a:pt x="1527" y="0"/>
                  </a:lnTo>
                  <a:lnTo>
                    <a:pt x="0" y="1597"/>
                  </a:lnTo>
                  <a:lnTo>
                    <a:pt x="4" y="16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315" name="Freeform 12"/>
            <p:cNvSpPr>
              <a:spLocks/>
            </p:cNvSpPr>
            <p:nvPr/>
          </p:nvSpPr>
          <p:spPr bwMode="auto">
            <a:xfrm rot="253968">
              <a:off x="4896868" y="3520947"/>
              <a:ext cx="1010883" cy="1008768"/>
            </a:xfrm>
            <a:custGeom>
              <a:avLst/>
              <a:gdLst>
                <a:gd name="T0" fmla="*/ 4 w 1531"/>
                <a:gd name="T1" fmla="*/ 1601 h 1601"/>
                <a:gd name="T2" fmla="*/ 1531 w 1531"/>
                <a:gd name="T3" fmla="*/ 4 h 1601"/>
                <a:gd name="T4" fmla="*/ 1527 w 1531"/>
                <a:gd name="T5" fmla="*/ 0 h 1601"/>
                <a:gd name="T6" fmla="*/ 0 w 1531"/>
                <a:gd name="T7" fmla="*/ 1597 h 1601"/>
                <a:gd name="T8" fmla="*/ 4 w 1531"/>
                <a:gd name="T9" fmla="*/ 1601 h 1601"/>
              </a:gdLst>
              <a:ahLst/>
              <a:cxnLst>
                <a:cxn ang="0">
                  <a:pos x="T0" y="T1"/>
                </a:cxn>
                <a:cxn ang="0">
                  <a:pos x="T2" y="T3"/>
                </a:cxn>
                <a:cxn ang="0">
                  <a:pos x="T4" y="T5"/>
                </a:cxn>
                <a:cxn ang="0">
                  <a:pos x="T6" y="T7"/>
                </a:cxn>
                <a:cxn ang="0">
                  <a:pos x="T8" y="T9"/>
                </a:cxn>
              </a:cxnLst>
              <a:rect l="0" t="0" r="r" b="b"/>
              <a:pathLst>
                <a:path w="1531" h="1601">
                  <a:moveTo>
                    <a:pt x="4" y="1601"/>
                  </a:moveTo>
                  <a:lnTo>
                    <a:pt x="1531" y="4"/>
                  </a:lnTo>
                  <a:lnTo>
                    <a:pt x="1527" y="0"/>
                  </a:lnTo>
                  <a:lnTo>
                    <a:pt x="0" y="1597"/>
                  </a:lnTo>
                  <a:lnTo>
                    <a:pt x="4" y="1601"/>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3200" dirty="0"/>
            </a:p>
          </p:txBody>
        </p:sp>
        <p:sp>
          <p:nvSpPr>
            <p:cNvPr id="321" name="Rectangle 5"/>
            <p:cNvSpPr>
              <a:spLocks noChangeArrowheads="1"/>
            </p:cNvSpPr>
            <p:nvPr/>
          </p:nvSpPr>
          <p:spPr bwMode="auto">
            <a:xfrm>
              <a:off x="6335355" y="2011877"/>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h</a:t>
              </a:r>
              <a:endParaRPr kumimoji="0" lang="en-US" altLang="en-US" sz="4000" b="0" i="0" u="none" strike="noStrike" cap="none" normalizeH="0" baseline="-25000" dirty="0">
                <a:ln>
                  <a:noFill/>
                </a:ln>
                <a:solidFill>
                  <a:schemeClr val="tx1"/>
                </a:solidFill>
                <a:effectLst/>
                <a:latin typeface="Arial" pitchFamily="34" charset="0"/>
                <a:cs typeface="Arial" pitchFamily="34" charset="0"/>
              </a:endParaRPr>
            </a:p>
          </p:txBody>
        </p:sp>
        <p:cxnSp>
          <p:nvCxnSpPr>
            <p:cNvPr id="9" name="Straight Arrow Connector 8"/>
            <p:cNvCxnSpPr/>
            <p:nvPr/>
          </p:nvCxnSpPr>
          <p:spPr>
            <a:xfrm flipV="1">
              <a:off x="6490010" y="3356518"/>
              <a:ext cx="0" cy="1739590"/>
            </a:xfrm>
            <a:prstGeom prst="straightConnector1">
              <a:avLst/>
            </a:prstGeom>
            <a:ln w="28575">
              <a:tailEnd type="arrow" w="sm" len="lg"/>
            </a:ln>
          </p:spPr>
          <p:style>
            <a:lnRef idx="1">
              <a:schemeClr val="accent1"/>
            </a:lnRef>
            <a:fillRef idx="0">
              <a:schemeClr val="accent1"/>
            </a:fillRef>
            <a:effectRef idx="0">
              <a:schemeClr val="accent1"/>
            </a:effectRef>
            <a:fontRef idx="minor">
              <a:schemeClr val="tx1"/>
            </a:fontRef>
          </p:style>
        </p:cxnSp>
        <p:cxnSp>
          <p:nvCxnSpPr>
            <p:cNvPr id="296" name="Straight Arrow Connector 295"/>
            <p:cNvCxnSpPr/>
            <p:nvPr/>
          </p:nvCxnSpPr>
          <p:spPr>
            <a:xfrm>
              <a:off x="5609063" y="3367669"/>
              <a:ext cx="892097" cy="0"/>
            </a:xfrm>
            <a:prstGeom prst="straightConnector1">
              <a:avLst/>
            </a:prstGeom>
            <a:ln w="28575">
              <a:tailEnd type="arrow" w="sm" len="lg"/>
            </a:ln>
          </p:spPr>
          <p:style>
            <a:lnRef idx="1">
              <a:schemeClr val="accent1"/>
            </a:lnRef>
            <a:fillRef idx="0">
              <a:schemeClr val="accent1"/>
            </a:fillRef>
            <a:effectRef idx="0">
              <a:schemeClr val="accent1"/>
            </a:effectRef>
            <a:fontRef idx="minor">
              <a:schemeClr val="tx1"/>
            </a:fontRef>
          </p:style>
        </p:cxnSp>
        <p:cxnSp>
          <p:nvCxnSpPr>
            <p:cNvPr id="297" name="Straight Arrow Connector 296"/>
            <p:cNvCxnSpPr>
              <a:stCxn id="14" idx="2"/>
            </p:cNvCxnSpPr>
            <p:nvPr/>
          </p:nvCxnSpPr>
          <p:spPr>
            <a:xfrm flipV="1">
              <a:off x="5633341" y="5082578"/>
              <a:ext cx="867819" cy="13528"/>
            </a:xfrm>
            <a:prstGeom prst="straightConnector1">
              <a:avLst/>
            </a:prstGeom>
            <a:ln w="12700">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flipV="1">
              <a:off x="6121497" y="3450491"/>
              <a:ext cx="322282" cy="644562"/>
            </a:xfrm>
            <a:prstGeom prst="straightConnector1">
              <a:avLst/>
            </a:prstGeom>
            <a:ln w="28575">
              <a:tailEnd type="arrow" w="sm" len="lg"/>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flipV="1">
              <a:off x="6490010" y="5163016"/>
              <a:ext cx="0" cy="457199"/>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5006898" y="4917689"/>
              <a:ext cx="1483112" cy="512956"/>
            </a:xfrm>
            <a:custGeom>
              <a:avLst/>
              <a:gdLst>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Lst>
              <a:ahLst/>
              <a:cxnLst>
                <a:cxn ang="0">
                  <a:pos x="connsiteX0" y="connsiteY0"/>
                </a:cxn>
                <a:cxn ang="0">
                  <a:pos x="connsiteX1" y="connsiteY1"/>
                </a:cxn>
              </a:cxnLst>
              <a:rect l="l" t="t" r="r" b="b"/>
              <a:pathLst>
                <a:path w="1483112" h="613318">
                  <a:moveTo>
                    <a:pt x="1483112" y="613318"/>
                  </a:moveTo>
                  <a:cubicBezTo>
                    <a:pt x="955287" y="609601"/>
                    <a:pt x="293649" y="477772"/>
                    <a:pt x="0" y="0"/>
                  </a:cubicBezTo>
                </a:path>
              </a:pathLst>
            </a:custGeom>
            <a:noFill/>
            <a:ln w="12700">
              <a:solidFill>
                <a:srgbClr val="17375E"/>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TextBox 16"/>
            <p:cNvSpPr txBox="1"/>
            <p:nvPr/>
          </p:nvSpPr>
          <p:spPr>
            <a:xfrm>
              <a:off x="5977054" y="4605455"/>
              <a:ext cx="344966" cy="461665"/>
            </a:xfrm>
            <a:prstGeom prst="rect">
              <a:avLst/>
            </a:prstGeom>
            <a:noFill/>
          </p:spPr>
          <p:txBody>
            <a:bodyPr wrap="none" rtlCol="0">
              <a:spAutoFit/>
            </a:bodyPr>
            <a:lstStyle/>
            <a:p>
              <a:r>
                <a:rPr lang="en-US" sz="2400" dirty="0">
                  <a:latin typeface="Symbol" panose="05050102010706020507" pitchFamily="18" charset="2"/>
                </a:rPr>
                <a:t>f</a:t>
              </a:r>
            </a:p>
          </p:txBody>
        </p:sp>
        <p:sp>
          <p:nvSpPr>
            <p:cNvPr id="303" name="TextBox 302"/>
            <p:cNvSpPr txBox="1"/>
            <p:nvPr/>
          </p:nvSpPr>
          <p:spPr>
            <a:xfrm>
              <a:off x="5386040" y="4393582"/>
              <a:ext cx="378630" cy="461665"/>
            </a:xfrm>
            <a:prstGeom prst="rect">
              <a:avLst/>
            </a:prstGeom>
            <a:noFill/>
          </p:spPr>
          <p:txBody>
            <a:bodyPr wrap="none" rtlCol="0">
              <a:spAutoFit/>
            </a:bodyPr>
            <a:lstStyle/>
            <a:p>
              <a:r>
                <a:rPr lang="en-US" sz="2400" dirty="0">
                  <a:latin typeface="Symbol" panose="05050102010706020507" pitchFamily="18" charset="2"/>
                </a:rPr>
                <a:t>a</a:t>
              </a:r>
            </a:p>
          </p:txBody>
        </p:sp>
        <p:sp>
          <p:nvSpPr>
            <p:cNvPr id="304" name="TextBox 303"/>
            <p:cNvSpPr txBox="1"/>
            <p:nvPr/>
          </p:nvSpPr>
          <p:spPr>
            <a:xfrm>
              <a:off x="5709424" y="5185316"/>
              <a:ext cx="311304" cy="369332"/>
            </a:xfrm>
            <a:prstGeom prst="rect">
              <a:avLst/>
            </a:prstGeom>
            <a:solidFill>
              <a:schemeClr val="bg1"/>
            </a:solidFill>
          </p:spPr>
          <p:txBody>
            <a:bodyPr wrap="none" rtlCol="0">
              <a:spAutoFit/>
            </a:bodyPr>
            <a:lstStyle/>
            <a:p>
              <a:r>
                <a:rPr lang="en-US" dirty="0">
                  <a:latin typeface="Symbol" panose="05050102010706020507" pitchFamily="18" charset="2"/>
                </a:rPr>
                <a:t>b</a:t>
              </a:r>
            </a:p>
          </p:txBody>
        </p:sp>
        <p:sp>
          <p:nvSpPr>
            <p:cNvPr id="305" name="Freeform 304"/>
            <p:cNvSpPr/>
            <p:nvPr/>
          </p:nvSpPr>
          <p:spPr>
            <a:xfrm>
              <a:off x="5854390" y="4627756"/>
              <a:ext cx="615060" cy="100711"/>
            </a:xfrm>
            <a:custGeom>
              <a:avLst/>
              <a:gdLst>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386491 w 1386491"/>
                <a:gd name="connsiteY0" fmla="*/ 307727 h 307727"/>
                <a:gd name="connsiteX1" fmla="*/ 0 w 1386491"/>
                <a:gd name="connsiteY1" fmla="*/ 0 h 307727"/>
              </a:gdLst>
              <a:ahLst/>
              <a:cxnLst>
                <a:cxn ang="0">
                  <a:pos x="connsiteX0" y="connsiteY0"/>
                </a:cxn>
                <a:cxn ang="0">
                  <a:pos x="connsiteX1" y="connsiteY1"/>
                </a:cxn>
              </a:cxnLst>
              <a:rect l="l" t="t" r="r" b="b"/>
              <a:pathLst>
                <a:path w="1386491" h="307727">
                  <a:moveTo>
                    <a:pt x="1386491" y="307727"/>
                  </a:moveTo>
                  <a:cubicBezTo>
                    <a:pt x="858666" y="304010"/>
                    <a:pt x="425386" y="254817"/>
                    <a:pt x="0" y="0"/>
                  </a:cubicBezTo>
                </a:path>
              </a:pathLst>
            </a:custGeom>
            <a:noFill/>
            <a:ln w="12700">
              <a:solidFill>
                <a:srgbClr val="17375E"/>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6" name="Freeform 305"/>
            <p:cNvSpPr/>
            <p:nvPr/>
          </p:nvSpPr>
          <p:spPr>
            <a:xfrm rot="907702">
              <a:off x="5483414" y="4430125"/>
              <a:ext cx="392968" cy="153194"/>
            </a:xfrm>
            <a:custGeom>
              <a:avLst/>
              <a:gdLst>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382954 w 1382954"/>
                <a:gd name="connsiteY0" fmla="*/ 474360 h 474360"/>
                <a:gd name="connsiteX1" fmla="*/ -2 w 1382954"/>
                <a:gd name="connsiteY1" fmla="*/ -1 h 474360"/>
                <a:gd name="connsiteX0" fmla="*/ 1382958 w 1382958"/>
                <a:gd name="connsiteY0" fmla="*/ 474360 h 474360"/>
                <a:gd name="connsiteX1" fmla="*/ 2 w 1382958"/>
                <a:gd name="connsiteY1" fmla="*/ -1 h 474360"/>
              </a:gdLst>
              <a:ahLst/>
              <a:cxnLst>
                <a:cxn ang="0">
                  <a:pos x="connsiteX0" y="connsiteY0"/>
                </a:cxn>
                <a:cxn ang="0">
                  <a:pos x="connsiteX1" y="connsiteY1"/>
                </a:cxn>
              </a:cxnLst>
              <a:rect l="l" t="t" r="r" b="b"/>
              <a:pathLst>
                <a:path w="1382958" h="474360">
                  <a:moveTo>
                    <a:pt x="1382958" y="474360"/>
                  </a:moveTo>
                  <a:cubicBezTo>
                    <a:pt x="911457" y="388655"/>
                    <a:pt x="634359" y="336206"/>
                    <a:pt x="2" y="-1"/>
                  </a:cubicBezTo>
                </a:path>
              </a:pathLst>
            </a:custGeom>
            <a:noFill/>
            <a:ln w="12700">
              <a:solidFill>
                <a:srgbClr val="17375E"/>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10" name="Straight Arrow Connector 309"/>
            <p:cNvCxnSpPr>
              <a:stCxn id="300" idx="1"/>
            </p:cNvCxnSpPr>
            <p:nvPr/>
          </p:nvCxnSpPr>
          <p:spPr>
            <a:xfrm flipV="1">
              <a:off x="5638917" y="4428777"/>
              <a:ext cx="313511" cy="655364"/>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flipV="1">
              <a:off x="6935536" y="2430966"/>
              <a:ext cx="223547" cy="459756"/>
            </a:xfrm>
            <a:prstGeom prst="straightConnector1">
              <a:avLst/>
            </a:prstGeom>
            <a:ln w="28575">
              <a:solidFill>
                <a:srgbClr val="C00000"/>
              </a:solidFill>
              <a:tailEnd type="arrow" w="sm" len="lg"/>
            </a:ln>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p:nvPr/>
          </p:nvCxnSpPr>
          <p:spPr>
            <a:xfrm flipH="1" flipV="1">
              <a:off x="5932449" y="2430966"/>
              <a:ext cx="1003089" cy="482061"/>
            </a:xfrm>
            <a:prstGeom prst="straightConnector1">
              <a:avLst/>
            </a:prstGeom>
            <a:ln w="28575">
              <a:solidFill>
                <a:srgbClr val="C00000"/>
              </a:solidFill>
              <a:tailEnd type="arrow" w="sm" len="lg"/>
            </a:ln>
          </p:spPr>
          <p:style>
            <a:lnRef idx="1">
              <a:schemeClr val="accent1"/>
            </a:lnRef>
            <a:fillRef idx="0">
              <a:schemeClr val="accent1"/>
            </a:fillRef>
            <a:effectRef idx="0">
              <a:schemeClr val="accent1"/>
            </a:effectRef>
            <a:fontRef idx="minor">
              <a:schemeClr val="tx1"/>
            </a:fontRef>
          </p:style>
        </p:cxnSp>
        <p:sp>
          <p:nvSpPr>
            <p:cNvPr id="317" name="Freeform 316"/>
            <p:cNvSpPr/>
            <p:nvPr/>
          </p:nvSpPr>
          <p:spPr>
            <a:xfrm rot="1676420">
              <a:off x="5235026" y="4167560"/>
              <a:ext cx="332431" cy="152060"/>
            </a:xfrm>
            <a:custGeom>
              <a:avLst/>
              <a:gdLst>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382954 w 1382954"/>
                <a:gd name="connsiteY0" fmla="*/ 474360 h 474360"/>
                <a:gd name="connsiteX1" fmla="*/ -2 w 1382954"/>
                <a:gd name="connsiteY1" fmla="*/ -1 h 474360"/>
                <a:gd name="connsiteX0" fmla="*/ 1382958 w 1382958"/>
                <a:gd name="connsiteY0" fmla="*/ 474360 h 474360"/>
                <a:gd name="connsiteX1" fmla="*/ 2 w 1382958"/>
                <a:gd name="connsiteY1" fmla="*/ -1 h 474360"/>
              </a:gdLst>
              <a:ahLst/>
              <a:cxnLst>
                <a:cxn ang="0">
                  <a:pos x="connsiteX0" y="connsiteY0"/>
                </a:cxn>
                <a:cxn ang="0">
                  <a:pos x="connsiteX1" y="connsiteY1"/>
                </a:cxn>
              </a:cxnLst>
              <a:rect l="l" t="t" r="r" b="b"/>
              <a:pathLst>
                <a:path w="1382958" h="474360">
                  <a:moveTo>
                    <a:pt x="1382958" y="474360"/>
                  </a:moveTo>
                  <a:cubicBezTo>
                    <a:pt x="911457" y="388655"/>
                    <a:pt x="634359" y="336206"/>
                    <a:pt x="2" y="-1"/>
                  </a:cubicBezTo>
                </a:path>
              </a:pathLst>
            </a:custGeom>
            <a:noFill/>
            <a:ln w="12700">
              <a:solidFill>
                <a:srgbClr val="17375E"/>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8" name="TextBox 317"/>
            <p:cNvSpPr txBox="1"/>
            <p:nvPr/>
          </p:nvSpPr>
          <p:spPr>
            <a:xfrm>
              <a:off x="5041784" y="4140483"/>
              <a:ext cx="336952" cy="461665"/>
            </a:xfrm>
            <a:prstGeom prst="rect">
              <a:avLst/>
            </a:prstGeom>
            <a:noFill/>
          </p:spPr>
          <p:txBody>
            <a:bodyPr wrap="none" rtlCol="0">
              <a:spAutoFit/>
            </a:bodyPr>
            <a:lstStyle/>
            <a:p>
              <a:r>
                <a:rPr lang="en-US" sz="2400" dirty="0">
                  <a:latin typeface="Symbol" panose="05050102010706020507" pitchFamily="18" charset="2"/>
                </a:rPr>
                <a:t>z</a:t>
              </a:r>
            </a:p>
          </p:txBody>
        </p:sp>
        <p:cxnSp>
          <p:nvCxnSpPr>
            <p:cNvPr id="319" name="Straight Arrow Connector 318"/>
            <p:cNvCxnSpPr/>
            <p:nvPr/>
          </p:nvCxnSpPr>
          <p:spPr>
            <a:xfrm>
              <a:off x="6411686" y="2373086"/>
              <a:ext cx="262597" cy="202486"/>
            </a:xfrm>
            <a:prstGeom prst="straightConnector1">
              <a:avLst/>
            </a:prstGeom>
            <a:ln w="19050">
              <a:solidFill>
                <a:schemeClr val="tx1">
                  <a:lumMod val="65000"/>
                  <a:lumOff val="35000"/>
                </a:schemeClr>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320" name="Straight Arrow Connector 319"/>
            <p:cNvCxnSpPr/>
            <p:nvPr/>
          </p:nvCxnSpPr>
          <p:spPr>
            <a:xfrm flipH="1" flipV="1">
              <a:off x="7086600" y="2873830"/>
              <a:ext cx="261257" cy="206827"/>
            </a:xfrm>
            <a:prstGeom prst="straightConnector1">
              <a:avLst/>
            </a:prstGeom>
            <a:ln w="19050">
              <a:solidFill>
                <a:schemeClr val="tx1">
                  <a:lumMod val="65000"/>
                  <a:lumOff val="35000"/>
                </a:schemeClr>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a:xfrm>
              <a:off x="6564085" y="3429000"/>
              <a:ext cx="404445" cy="310662"/>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a:off x="8142513" y="1709057"/>
              <a:ext cx="396909" cy="330758"/>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4" name="Straight Arrow Connector 323"/>
            <p:cNvCxnSpPr/>
            <p:nvPr/>
          </p:nvCxnSpPr>
          <p:spPr>
            <a:xfrm flipV="1">
              <a:off x="6886468" y="1980363"/>
              <a:ext cx="1605225" cy="1688960"/>
            </a:xfrm>
            <a:prstGeom prst="straightConnector1">
              <a:avLst/>
            </a:prstGeom>
            <a:ln w="12700">
              <a:solidFill>
                <a:schemeClr val="tx1">
                  <a:lumMod val="65000"/>
                  <a:lumOff val="3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5" name="Rectangle 5"/>
            <p:cNvSpPr>
              <a:spLocks noChangeArrowheads="1"/>
            </p:cNvSpPr>
            <p:nvPr/>
          </p:nvSpPr>
          <p:spPr bwMode="auto">
            <a:xfrm>
              <a:off x="7592232" y="2658316"/>
              <a:ext cx="153888" cy="369332"/>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c</a:t>
              </a:r>
              <a:endParaRPr kumimoji="0" lang="en-US" altLang="en-US" sz="4000" b="0" i="0" u="none" strike="noStrike" cap="none" normalizeH="0" baseline="-25000" dirty="0">
                <a:ln>
                  <a:noFill/>
                </a:ln>
                <a:solidFill>
                  <a:schemeClr val="tx1"/>
                </a:solidFill>
                <a:effectLst/>
                <a:latin typeface="Arial" pitchFamily="34" charset="0"/>
                <a:cs typeface="Arial" pitchFamily="34" charset="0"/>
              </a:endParaRPr>
            </a:p>
          </p:txBody>
        </p:sp>
      </p:gr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2563" fontAlgn="base">
              <a:spcBef>
                <a:spcPct val="0"/>
              </a:spcBef>
              <a:spcAft>
                <a:spcPct val="0"/>
              </a:spcAft>
              <a:tabLst>
                <a:tab pos="182563" algn="l"/>
              </a:tabLst>
              <a:defRPr>
                <a:solidFill>
                  <a:schemeClr val="tx1"/>
                </a:solidFill>
                <a:latin typeface="Arial" pitchFamily="34" charset="0"/>
                <a:cs typeface="Arial" pitchFamily="34" charset="0"/>
              </a:defRPr>
            </a:lvl1pPr>
            <a:lvl2pPr fontAlgn="base">
              <a:spcBef>
                <a:spcPct val="0"/>
              </a:spcBef>
              <a:spcAft>
                <a:spcPct val="0"/>
              </a:spcAft>
              <a:tabLst>
                <a:tab pos="182563" algn="l"/>
              </a:tabLst>
              <a:defRPr>
                <a:solidFill>
                  <a:schemeClr val="tx1"/>
                </a:solidFill>
                <a:latin typeface="Arial" pitchFamily="34" charset="0"/>
                <a:cs typeface="Arial" pitchFamily="34" charset="0"/>
              </a:defRPr>
            </a:lvl2pPr>
            <a:lvl3pPr fontAlgn="base">
              <a:spcBef>
                <a:spcPct val="0"/>
              </a:spcBef>
              <a:spcAft>
                <a:spcPct val="0"/>
              </a:spcAft>
              <a:tabLst>
                <a:tab pos="182563" algn="l"/>
              </a:tabLst>
              <a:defRPr>
                <a:solidFill>
                  <a:schemeClr val="tx1"/>
                </a:solidFill>
                <a:latin typeface="Arial" pitchFamily="34" charset="0"/>
                <a:cs typeface="Arial" pitchFamily="34" charset="0"/>
              </a:defRPr>
            </a:lvl3pPr>
            <a:lvl4pPr fontAlgn="base">
              <a:spcBef>
                <a:spcPct val="0"/>
              </a:spcBef>
              <a:spcAft>
                <a:spcPct val="0"/>
              </a:spcAft>
              <a:tabLst>
                <a:tab pos="182563" algn="l"/>
              </a:tabLst>
              <a:defRPr>
                <a:solidFill>
                  <a:schemeClr val="tx1"/>
                </a:solidFill>
                <a:latin typeface="Arial" pitchFamily="34" charset="0"/>
                <a:cs typeface="Arial" pitchFamily="34" charset="0"/>
              </a:defRPr>
            </a:lvl4pPr>
            <a:lvl5pPr fontAlgn="base">
              <a:spcBef>
                <a:spcPct val="0"/>
              </a:spcBef>
              <a:spcAft>
                <a:spcPct val="0"/>
              </a:spcAft>
              <a:tabLst>
                <a:tab pos="182563" algn="l"/>
              </a:tabLst>
              <a:defRPr>
                <a:solidFill>
                  <a:schemeClr val="tx1"/>
                </a:solidFill>
                <a:latin typeface="Arial" pitchFamily="34" charset="0"/>
                <a:cs typeface="Arial" pitchFamily="34" charset="0"/>
              </a:defRPr>
            </a:lvl5pPr>
            <a:lvl6pPr fontAlgn="base">
              <a:spcBef>
                <a:spcPct val="0"/>
              </a:spcBef>
              <a:spcAft>
                <a:spcPct val="0"/>
              </a:spcAft>
              <a:tabLst>
                <a:tab pos="182563" algn="l"/>
              </a:tabLst>
              <a:defRPr>
                <a:solidFill>
                  <a:schemeClr val="tx1"/>
                </a:solidFill>
                <a:latin typeface="Arial" pitchFamily="34" charset="0"/>
                <a:cs typeface="Arial" pitchFamily="34" charset="0"/>
              </a:defRPr>
            </a:lvl6pPr>
            <a:lvl7pPr fontAlgn="base">
              <a:spcBef>
                <a:spcPct val="0"/>
              </a:spcBef>
              <a:spcAft>
                <a:spcPct val="0"/>
              </a:spcAft>
              <a:tabLst>
                <a:tab pos="182563" algn="l"/>
              </a:tabLst>
              <a:defRPr>
                <a:solidFill>
                  <a:schemeClr val="tx1"/>
                </a:solidFill>
                <a:latin typeface="Arial" pitchFamily="34" charset="0"/>
                <a:cs typeface="Arial" pitchFamily="34" charset="0"/>
              </a:defRPr>
            </a:lvl7pPr>
            <a:lvl8pPr fontAlgn="base">
              <a:spcBef>
                <a:spcPct val="0"/>
              </a:spcBef>
              <a:spcAft>
                <a:spcPct val="0"/>
              </a:spcAft>
              <a:tabLst>
                <a:tab pos="182563" algn="l"/>
              </a:tabLst>
              <a:defRPr>
                <a:solidFill>
                  <a:schemeClr val="tx1"/>
                </a:solidFill>
                <a:latin typeface="Arial" pitchFamily="34" charset="0"/>
                <a:cs typeface="Arial" pitchFamily="34" charset="0"/>
              </a:defRPr>
            </a:lvl8pPr>
            <a:lvl9pPr fontAlgn="base">
              <a:spcBef>
                <a:spcPct val="0"/>
              </a:spcBef>
              <a:spcAft>
                <a:spcPct val="0"/>
              </a:spcAft>
              <a:tabLst>
                <a:tab pos="182563" algn="l"/>
              </a:tabLst>
              <a:defRPr>
                <a:solidFill>
                  <a:schemeClr val="tx1"/>
                </a:solidFill>
                <a:latin typeface="Arial" pitchFamily="34" charset="0"/>
                <a:cs typeface="Arial" pitchFamily="34" charset="0"/>
              </a:defRPr>
            </a:lvl9pPr>
          </a:lstStyle>
          <a:p>
            <a:pPr marL="0" marR="0" lvl="0" indent="182563" algn="l" defTabSz="914400" rtl="0" eaLnBrk="1" fontAlgn="base" latinLnBrk="0" hangingPunct="1">
              <a:lnSpc>
                <a:spcPct val="100000"/>
              </a:lnSpc>
              <a:spcBef>
                <a:spcPct val="0"/>
              </a:spcBef>
              <a:spcAft>
                <a:spcPct val="0"/>
              </a:spcAft>
              <a:buClrTx/>
              <a:buSzTx/>
              <a:buFontTx/>
              <a:buNone/>
              <a:tabLst>
                <a:tab pos="182563" algn="l"/>
              </a:tabLst>
            </a:pPr>
            <a:r>
              <a:rPr kumimoji="0" lang="en-US" altLang="en-US"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8433"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49" y="1011126"/>
            <a:ext cx="4321715" cy="5245439"/>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791936" y="4371977"/>
            <a:ext cx="3227614" cy="1322614"/>
          </a:xfrm>
          <a:prstGeom prst="roundRect">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88311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32</a:t>
            </a:fld>
            <a:endParaRPr lang="en-US" dirty="0"/>
          </a:p>
        </p:txBody>
      </p:sp>
      <p:sp>
        <p:nvSpPr>
          <p:cNvPr id="6" name="Text Box 6"/>
          <p:cNvSpPr txBox="1">
            <a:spLocks noChangeArrowheads="1"/>
          </p:cNvSpPr>
          <p:nvPr/>
        </p:nvSpPr>
        <p:spPr bwMode="auto">
          <a:xfrm>
            <a:off x="25913" y="0"/>
            <a:ext cx="80010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a:spAutoFit/>
          </a:bodyPr>
          <a:lstStyle/>
          <a:p>
            <a:r>
              <a:rPr lang="en-US" sz="2800" b="1" dirty="0">
                <a:solidFill>
                  <a:schemeClr val="tx1">
                    <a:lumMod val="50000"/>
                    <a:lumOff val="50000"/>
                  </a:schemeClr>
                </a:solidFill>
              </a:rPr>
              <a:t>Windprop Blade Angle and Operational Mode</a:t>
            </a:r>
          </a:p>
        </p:txBody>
      </p:sp>
      <p:grpSp>
        <p:nvGrpSpPr>
          <p:cNvPr id="4" name="Group 3"/>
          <p:cNvGrpSpPr/>
          <p:nvPr/>
        </p:nvGrpSpPr>
        <p:grpSpPr>
          <a:xfrm>
            <a:off x="3527425" y="1930893"/>
            <a:ext cx="2161052" cy="2969483"/>
            <a:chOff x="3527425" y="1518306"/>
            <a:chExt cx="2054225" cy="3034072"/>
          </a:xfrm>
        </p:grpSpPr>
        <p:sp>
          <p:nvSpPr>
            <p:cNvPr id="8" name="Rectangle 1539"/>
            <p:cNvSpPr>
              <a:spLocks noChangeArrowheads="1"/>
            </p:cNvSpPr>
            <p:nvPr/>
          </p:nvSpPr>
          <p:spPr bwMode="auto">
            <a:xfrm>
              <a:off x="3762375" y="3110025"/>
              <a:ext cx="771525" cy="1100138"/>
            </a:xfrm>
            <a:prstGeom prst="rect">
              <a:avLst/>
            </a:prstGeom>
            <a:solidFill>
              <a:schemeClr val="accent3">
                <a:lumMod val="20000"/>
                <a:lumOff val="80000"/>
              </a:schemeClr>
            </a:solidFill>
            <a:ln>
              <a:noFill/>
            </a:ln>
            <a:effectLst/>
          </p:spPr>
          <p:txBody>
            <a:bodyPr wrap="none" anchor="ctr"/>
            <a:lstStyle/>
            <a:p>
              <a:endParaRPr lang="en-US" dirty="0"/>
            </a:p>
          </p:txBody>
        </p:sp>
        <p:sp>
          <p:nvSpPr>
            <p:cNvPr id="9" name="Rectangle 1540"/>
            <p:cNvSpPr>
              <a:spLocks noChangeArrowheads="1"/>
            </p:cNvSpPr>
            <p:nvPr/>
          </p:nvSpPr>
          <p:spPr bwMode="auto">
            <a:xfrm>
              <a:off x="4867275" y="2530588"/>
              <a:ext cx="7143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 name="Rectangle 1541"/>
            <p:cNvSpPr>
              <a:spLocks noChangeArrowheads="1"/>
            </p:cNvSpPr>
            <p:nvPr/>
          </p:nvSpPr>
          <p:spPr bwMode="auto">
            <a:xfrm>
              <a:off x="4056063" y="2688883"/>
              <a:ext cx="2455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rPr>
                <a:t>v</a:t>
              </a:r>
              <a:r>
                <a:rPr lang="en-US" sz="2400" baseline="-25000" dirty="0">
                  <a:solidFill>
                    <a:srgbClr val="000000"/>
                  </a:solidFill>
                </a:rPr>
                <a:t>o</a:t>
              </a:r>
              <a:endParaRPr lang="en-US" sz="2000" baseline="-25000" dirty="0"/>
            </a:p>
          </p:txBody>
        </p:sp>
        <p:grpSp>
          <p:nvGrpSpPr>
            <p:cNvPr id="11" name="Group 1542"/>
            <p:cNvGrpSpPr>
              <a:grpSpLocks/>
            </p:cNvGrpSpPr>
            <p:nvPr/>
          </p:nvGrpSpPr>
          <p:grpSpPr bwMode="auto">
            <a:xfrm>
              <a:off x="4525963" y="1652700"/>
              <a:ext cx="993775" cy="1446213"/>
              <a:chOff x="1503" y="555"/>
              <a:chExt cx="626" cy="911"/>
            </a:xfrm>
          </p:grpSpPr>
          <p:grpSp>
            <p:nvGrpSpPr>
              <p:cNvPr id="35" name="Group 1543"/>
              <p:cNvGrpSpPr>
                <a:grpSpLocks/>
              </p:cNvGrpSpPr>
              <p:nvPr/>
            </p:nvGrpSpPr>
            <p:grpSpPr bwMode="auto">
              <a:xfrm>
                <a:off x="1503" y="555"/>
                <a:ext cx="624" cy="909"/>
                <a:chOff x="1503" y="555"/>
                <a:chExt cx="624" cy="909"/>
              </a:xfrm>
            </p:grpSpPr>
            <p:sp>
              <p:nvSpPr>
                <p:cNvPr id="39" name="Freeform 1544"/>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 name="T56" fmla="*/ 3 w 624"/>
                    <a:gd name="T57"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0" name="Freeform 1545"/>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36" name="Group 1546"/>
              <p:cNvGrpSpPr>
                <a:grpSpLocks/>
              </p:cNvGrpSpPr>
              <p:nvPr/>
            </p:nvGrpSpPr>
            <p:grpSpPr bwMode="auto">
              <a:xfrm>
                <a:off x="1506" y="556"/>
                <a:ext cx="623" cy="910"/>
                <a:chOff x="1506" y="556"/>
                <a:chExt cx="623" cy="910"/>
              </a:xfrm>
            </p:grpSpPr>
            <p:sp>
              <p:nvSpPr>
                <p:cNvPr id="37" name="Freeform 1547"/>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 name="T58" fmla="*/ 0 w 623"/>
                    <a:gd name="T59" fmla="*/ 908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8" name="Freeform 1548"/>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sp>
          <p:nvSpPr>
            <p:cNvPr id="12" name="Rectangle 1550"/>
            <p:cNvSpPr>
              <a:spLocks noChangeArrowheads="1"/>
            </p:cNvSpPr>
            <p:nvPr/>
          </p:nvSpPr>
          <p:spPr bwMode="auto">
            <a:xfrm>
              <a:off x="4610100" y="3467213"/>
              <a:ext cx="404813" cy="32067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p>
              <a:r>
                <a:rPr lang="en-US" sz="2100" dirty="0">
                  <a:solidFill>
                    <a:srgbClr val="000000"/>
                  </a:solidFill>
                  <a:latin typeface="Symbol" pitchFamily="18" charset="2"/>
                </a:rPr>
                <a:t>w </a:t>
              </a:r>
              <a:r>
                <a:rPr lang="en-US" sz="2100" dirty="0">
                  <a:solidFill>
                    <a:srgbClr val="000000"/>
                  </a:solidFill>
                </a:rPr>
                <a:t>r</a:t>
              </a:r>
              <a:r>
                <a:rPr lang="en-US" sz="2100" dirty="0">
                  <a:solidFill>
                    <a:srgbClr val="000000"/>
                  </a:solidFill>
                  <a:latin typeface="Symbol" pitchFamily="18" charset="2"/>
                </a:rPr>
                <a:t> </a:t>
              </a:r>
              <a:endParaRPr lang="en-US" dirty="0"/>
            </a:p>
          </p:txBody>
        </p:sp>
        <p:sp>
          <p:nvSpPr>
            <p:cNvPr id="13" name="Rectangle 1552"/>
            <p:cNvSpPr>
              <a:spLocks noChangeArrowheads="1"/>
            </p:cNvSpPr>
            <p:nvPr/>
          </p:nvSpPr>
          <p:spPr bwMode="auto">
            <a:xfrm>
              <a:off x="4867275" y="2530588"/>
              <a:ext cx="7143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14" name="Group 1553"/>
            <p:cNvGrpSpPr>
              <a:grpSpLocks/>
            </p:cNvGrpSpPr>
            <p:nvPr/>
          </p:nvGrpSpPr>
          <p:grpSpPr bwMode="auto">
            <a:xfrm>
              <a:off x="4525963" y="1652700"/>
              <a:ext cx="990600" cy="1443038"/>
              <a:chOff x="1503" y="555"/>
              <a:chExt cx="624" cy="909"/>
            </a:xfrm>
          </p:grpSpPr>
          <p:sp>
            <p:nvSpPr>
              <p:cNvPr id="33" name="Freeform 1554"/>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 name="T56" fmla="*/ 3 w 624"/>
                  <a:gd name="T57"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4" name="Freeform 1555"/>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5" name="Group 1556"/>
            <p:cNvGrpSpPr>
              <a:grpSpLocks/>
            </p:cNvGrpSpPr>
            <p:nvPr/>
          </p:nvGrpSpPr>
          <p:grpSpPr bwMode="auto">
            <a:xfrm>
              <a:off x="4530725" y="1654288"/>
              <a:ext cx="989013" cy="1444625"/>
              <a:chOff x="1506" y="556"/>
              <a:chExt cx="623" cy="910"/>
            </a:xfrm>
          </p:grpSpPr>
          <p:sp>
            <p:nvSpPr>
              <p:cNvPr id="31" name="Freeform 1557"/>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 name="T58" fmla="*/ 0 w 623"/>
                  <a:gd name="T59" fmla="*/ 908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2" name="Freeform 1558"/>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 name="Group 1559"/>
            <p:cNvGrpSpPr>
              <a:grpSpLocks/>
            </p:cNvGrpSpPr>
            <p:nvPr/>
          </p:nvGrpSpPr>
          <p:grpSpPr bwMode="auto">
            <a:xfrm>
              <a:off x="4525963" y="1652700"/>
              <a:ext cx="990600" cy="1443038"/>
              <a:chOff x="1503" y="555"/>
              <a:chExt cx="624" cy="909"/>
            </a:xfrm>
          </p:grpSpPr>
          <p:sp>
            <p:nvSpPr>
              <p:cNvPr id="29" name="Freeform 1560"/>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 name="T56" fmla="*/ 3 w 624"/>
                  <a:gd name="T57"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0" name="Freeform 1561"/>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path>
                </a:pathLst>
              </a:custGeom>
              <a:solidFill>
                <a:srgbClr val="FFFF99"/>
              </a:solidFill>
              <a:ln w="14288">
                <a:solidFill>
                  <a:srgbClr val="3333CC"/>
                </a:solidFill>
                <a:prstDash val="solid"/>
                <a:round/>
                <a:headEnd/>
                <a:tailEnd/>
              </a:ln>
            </p:spPr>
            <p:txBody>
              <a:bodyPr/>
              <a:lstStyle/>
              <a:p>
                <a:endParaRPr lang="en-US" dirty="0"/>
              </a:p>
            </p:txBody>
          </p:sp>
        </p:grpSp>
        <p:grpSp>
          <p:nvGrpSpPr>
            <p:cNvPr id="17" name="Group 1562"/>
            <p:cNvGrpSpPr>
              <a:grpSpLocks/>
            </p:cNvGrpSpPr>
            <p:nvPr/>
          </p:nvGrpSpPr>
          <p:grpSpPr bwMode="auto">
            <a:xfrm>
              <a:off x="4530725" y="1654288"/>
              <a:ext cx="989013" cy="1444625"/>
              <a:chOff x="1506" y="556"/>
              <a:chExt cx="623" cy="910"/>
            </a:xfrm>
          </p:grpSpPr>
          <p:sp>
            <p:nvSpPr>
              <p:cNvPr id="27" name="Freeform 1563"/>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 name="T58" fmla="*/ 0 w 623"/>
                  <a:gd name="T59" fmla="*/ 908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 name="Freeform 1564"/>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path>
                </a:pathLst>
              </a:custGeom>
              <a:solidFill>
                <a:srgbClr val="FFFF99"/>
              </a:solidFill>
              <a:ln w="14288">
                <a:solidFill>
                  <a:srgbClr val="3333CC"/>
                </a:solidFill>
                <a:prstDash val="solid"/>
                <a:round/>
                <a:headEnd/>
                <a:tailEnd/>
              </a:ln>
            </p:spPr>
            <p:txBody>
              <a:bodyPr/>
              <a:lstStyle/>
              <a:p>
                <a:endParaRPr lang="en-US" dirty="0"/>
              </a:p>
            </p:txBody>
          </p:sp>
        </p:grpSp>
        <p:sp>
          <p:nvSpPr>
            <p:cNvPr id="18" name="Freeform 1566"/>
            <p:cNvSpPr>
              <a:spLocks/>
            </p:cNvSpPr>
            <p:nvPr/>
          </p:nvSpPr>
          <p:spPr bwMode="auto">
            <a:xfrm>
              <a:off x="4992688" y="2421050"/>
              <a:ext cx="217488" cy="146050"/>
            </a:xfrm>
            <a:custGeom>
              <a:avLst/>
              <a:gdLst>
                <a:gd name="T0" fmla="*/ 137 w 137"/>
                <a:gd name="T1" fmla="*/ 35 h 92"/>
                <a:gd name="T2" fmla="*/ 0 w 137"/>
                <a:gd name="T3" fmla="*/ 0 h 92"/>
                <a:gd name="T4" fmla="*/ 108 w 137"/>
                <a:gd name="T5" fmla="*/ 92 h 92"/>
                <a:gd name="T6" fmla="*/ 137 w 137"/>
                <a:gd name="T7" fmla="*/ 35 h 92"/>
              </a:gdLst>
              <a:ahLst/>
              <a:cxnLst>
                <a:cxn ang="0">
                  <a:pos x="T0" y="T1"/>
                </a:cxn>
                <a:cxn ang="0">
                  <a:pos x="T2" y="T3"/>
                </a:cxn>
                <a:cxn ang="0">
                  <a:pos x="T4" y="T5"/>
                </a:cxn>
                <a:cxn ang="0">
                  <a:pos x="T6" y="T7"/>
                </a:cxn>
              </a:cxnLst>
              <a:rect l="0" t="0" r="r" b="b"/>
              <a:pathLst>
                <a:path w="137" h="92">
                  <a:moveTo>
                    <a:pt x="137" y="35"/>
                  </a:moveTo>
                  <a:lnTo>
                    <a:pt x="0" y="0"/>
                  </a:lnTo>
                  <a:lnTo>
                    <a:pt x="108" y="92"/>
                  </a:lnTo>
                  <a:lnTo>
                    <a:pt x="137" y="35"/>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 name="Rectangle 1567"/>
            <p:cNvSpPr>
              <a:spLocks noChangeArrowheads="1"/>
            </p:cNvSpPr>
            <p:nvPr/>
          </p:nvSpPr>
          <p:spPr bwMode="auto">
            <a:xfrm>
              <a:off x="5327650" y="2067038"/>
              <a:ext cx="146050" cy="32067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dirty="0">
                  <a:solidFill>
                    <a:srgbClr val="000000"/>
                  </a:solidFill>
                  <a:latin typeface="Symbol" pitchFamily="18" charset="2"/>
                </a:rPr>
                <a:t>b</a:t>
              </a:r>
              <a:endParaRPr lang="en-US" dirty="0"/>
            </a:p>
          </p:txBody>
        </p:sp>
        <p:sp>
          <p:nvSpPr>
            <p:cNvPr id="20" name="Rectangle 1568"/>
            <p:cNvSpPr>
              <a:spLocks noChangeArrowheads="1"/>
            </p:cNvSpPr>
            <p:nvPr/>
          </p:nvSpPr>
          <p:spPr bwMode="auto">
            <a:xfrm>
              <a:off x="3527425" y="4229213"/>
              <a:ext cx="192360" cy="32316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dirty="0">
                  <a:solidFill>
                    <a:srgbClr val="000000"/>
                  </a:solidFill>
                </a:rPr>
                <a:t>w</a:t>
              </a:r>
              <a:endParaRPr lang="en-US" dirty="0"/>
            </a:p>
          </p:txBody>
        </p:sp>
        <p:sp>
          <p:nvSpPr>
            <p:cNvPr id="21" name="Line 1569"/>
            <p:cNvSpPr>
              <a:spLocks noChangeShapeType="1"/>
            </p:cNvSpPr>
            <p:nvPr/>
          </p:nvSpPr>
          <p:spPr bwMode="auto">
            <a:xfrm flipH="1">
              <a:off x="3765550" y="1654288"/>
              <a:ext cx="1751013" cy="2565400"/>
            </a:xfrm>
            <a:prstGeom prst="line">
              <a:avLst/>
            </a:prstGeom>
            <a:noFill/>
            <a:ln w="9525">
              <a:solidFill>
                <a:srgbClr val="3333CC"/>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 name="Freeform 1570"/>
            <p:cNvSpPr>
              <a:spLocks/>
            </p:cNvSpPr>
            <p:nvPr/>
          </p:nvSpPr>
          <p:spPr bwMode="auto">
            <a:xfrm>
              <a:off x="5189538" y="2521063"/>
              <a:ext cx="334963" cy="80963"/>
            </a:xfrm>
            <a:custGeom>
              <a:avLst/>
              <a:gdLst>
                <a:gd name="T0" fmla="*/ 0 w 211"/>
                <a:gd name="T1" fmla="*/ 0 h 51"/>
                <a:gd name="T2" fmla="*/ 211 w 211"/>
                <a:gd name="T3" fmla="*/ 51 h 51"/>
              </a:gdLst>
              <a:ahLst/>
              <a:cxnLst>
                <a:cxn ang="0">
                  <a:pos x="T0" y="T1"/>
                </a:cxn>
                <a:cxn ang="0">
                  <a:pos x="T2" y="T3"/>
                </a:cxn>
              </a:cxnLst>
              <a:rect l="0" t="0" r="r" b="b"/>
              <a:pathLst>
                <a:path w="211" h="51">
                  <a:moveTo>
                    <a:pt x="0" y="0"/>
                  </a:moveTo>
                  <a:cubicBezTo>
                    <a:pt x="0" y="0"/>
                    <a:pt x="109" y="51"/>
                    <a:pt x="211" y="51"/>
                  </a:cubicBezTo>
                </a:path>
              </a:pathLst>
            </a:custGeom>
            <a:noFill/>
            <a:ln w="12700" cap="flat" cmpd="sng">
              <a:solidFill>
                <a:srgbClr val="9933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 name="Line 1572"/>
            <p:cNvSpPr>
              <a:spLocks noChangeShapeType="1"/>
            </p:cNvSpPr>
            <p:nvPr/>
          </p:nvSpPr>
          <p:spPr bwMode="auto">
            <a:xfrm flipV="1">
              <a:off x="4539273" y="3103675"/>
              <a:ext cx="1588" cy="1104900"/>
            </a:xfrm>
            <a:prstGeom prst="line">
              <a:avLst/>
            </a:prstGeom>
            <a:noFill/>
            <a:ln w="50800">
              <a:solidFill>
                <a:srgbClr val="CC66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 name="Line 1573"/>
            <p:cNvSpPr>
              <a:spLocks noChangeShapeType="1"/>
            </p:cNvSpPr>
            <p:nvPr/>
          </p:nvSpPr>
          <p:spPr bwMode="auto">
            <a:xfrm>
              <a:off x="3762375" y="3100500"/>
              <a:ext cx="762000" cy="0"/>
            </a:xfrm>
            <a:prstGeom prst="line">
              <a:avLst/>
            </a:prstGeom>
            <a:noFill/>
            <a:ln w="19050">
              <a:solidFill>
                <a:srgbClr val="CC66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 name="Line 1574"/>
            <p:cNvSpPr>
              <a:spLocks noChangeShapeType="1"/>
            </p:cNvSpPr>
            <p:nvPr/>
          </p:nvSpPr>
          <p:spPr bwMode="auto">
            <a:xfrm flipV="1">
              <a:off x="3765550" y="3110025"/>
              <a:ext cx="755650" cy="1101725"/>
            </a:xfrm>
            <a:prstGeom prst="line">
              <a:avLst/>
            </a:prstGeom>
            <a:noFill/>
            <a:ln w="19050">
              <a:solidFill>
                <a:schemeClr val="accent3">
                  <a:lumMod val="50000"/>
                </a:scheme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 name="Line 1614"/>
            <p:cNvSpPr>
              <a:spLocks noChangeShapeType="1"/>
            </p:cNvSpPr>
            <p:nvPr/>
          </p:nvSpPr>
          <p:spPr bwMode="auto">
            <a:xfrm>
              <a:off x="5521326" y="1646350"/>
              <a:ext cx="0" cy="1095375"/>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Rectangle 1620"/>
            <p:cNvSpPr>
              <a:spLocks noChangeArrowheads="1"/>
            </p:cNvSpPr>
            <p:nvPr/>
          </p:nvSpPr>
          <p:spPr bwMode="auto">
            <a:xfrm>
              <a:off x="3849688" y="1518306"/>
              <a:ext cx="1053815" cy="51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ts val="2000"/>
                </a:lnSpc>
              </a:pPr>
              <a:r>
                <a:rPr lang="en-US" sz="2100" b="1" i="1" dirty="0">
                  <a:solidFill>
                    <a:schemeClr val="tx1">
                      <a:lumMod val="95000"/>
                      <a:lumOff val="5000"/>
                    </a:schemeClr>
                  </a:solidFill>
                </a:rPr>
                <a:t>Pinwheel</a:t>
              </a:r>
            </a:p>
            <a:p>
              <a:pPr>
                <a:lnSpc>
                  <a:spcPts val="2000"/>
                </a:lnSpc>
              </a:pPr>
              <a:r>
                <a:rPr lang="en-US" sz="2100" b="1" i="1" dirty="0">
                  <a:solidFill>
                    <a:schemeClr val="tx1">
                      <a:lumMod val="95000"/>
                      <a:lumOff val="5000"/>
                    </a:schemeClr>
                  </a:solidFill>
                </a:rPr>
                <a:t>reference</a:t>
              </a:r>
              <a:endParaRPr lang="en-US" b="1" dirty="0">
                <a:solidFill>
                  <a:schemeClr val="tx1">
                    <a:lumMod val="95000"/>
                    <a:lumOff val="5000"/>
                  </a:schemeClr>
                </a:solidFill>
              </a:endParaRPr>
            </a:p>
          </p:txBody>
        </p:sp>
      </p:grpSp>
      <p:grpSp>
        <p:nvGrpSpPr>
          <p:cNvPr id="3" name="Group 2"/>
          <p:cNvGrpSpPr/>
          <p:nvPr/>
        </p:nvGrpSpPr>
        <p:grpSpPr>
          <a:xfrm>
            <a:off x="576263" y="1917804"/>
            <a:ext cx="2046288" cy="3442448"/>
            <a:chOff x="576263" y="1505217"/>
            <a:chExt cx="2046288" cy="3442448"/>
          </a:xfrm>
        </p:grpSpPr>
        <p:sp>
          <p:nvSpPr>
            <p:cNvPr id="45" name="Rectangle 1535"/>
            <p:cNvSpPr>
              <a:spLocks noChangeArrowheads="1"/>
            </p:cNvSpPr>
            <p:nvPr/>
          </p:nvSpPr>
          <p:spPr bwMode="auto">
            <a:xfrm>
              <a:off x="803276" y="3103675"/>
              <a:ext cx="771525" cy="1517650"/>
            </a:xfrm>
            <a:prstGeom prst="rect">
              <a:avLst/>
            </a:prstGeom>
            <a:solidFill>
              <a:schemeClr val="accent3">
                <a:lumMod val="20000"/>
                <a:lumOff val="80000"/>
              </a:schemeClr>
            </a:solidFill>
            <a:ln>
              <a:noFill/>
            </a:ln>
            <a:effectLst/>
          </p:spPr>
          <p:txBody>
            <a:bodyPr wrap="none" anchor="ctr"/>
            <a:lstStyle/>
            <a:p>
              <a:endParaRPr lang="en-US" dirty="0"/>
            </a:p>
          </p:txBody>
        </p:sp>
        <p:sp>
          <p:nvSpPr>
            <p:cNvPr id="46" name="Rectangle 377"/>
            <p:cNvSpPr>
              <a:spLocks noChangeArrowheads="1"/>
            </p:cNvSpPr>
            <p:nvPr/>
          </p:nvSpPr>
          <p:spPr bwMode="auto">
            <a:xfrm>
              <a:off x="1908176" y="2524238"/>
              <a:ext cx="7143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 name="Rectangle 380"/>
            <p:cNvSpPr>
              <a:spLocks noChangeArrowheads="1"/>
            </p:cNvSpPr>
            <p:nvPr/>
          </p:nvSpPr>
          <p:spPr bwMode="auto">
            <a:xfrm>
              <a:off x="1096963" y="2682533"/>
              <a:ext cx="2455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rPr>
                <a:t>v</a:t>
              </a:r>
              <a:r>
                <a:rPr lang="en-US" sz="2400" baseline="-25000" dirty="0">
                  <a:solidFill>
                    <a:srgbClr val="000000"/>
                  </a:solidFill>
                </a:rPr>
                <a:t>o</a:t>
              </a:r>
              <a:endParaRPr lang="en-US" sz="2000" baseline="-25000" dirty="0"/>
            </a:p>
          </p:txBody>
        </p:sp>
        <p:grpSp>
          <p:nvGrpSpPr>
            <p:cNvPr id="48" name="Group 387"/>
            <p:cNvGrpSpPr>
              <a:grpSpLocks/>
            </p:cNvGrpSpPr>
            <p:nvPr/>
          </p:nvGrpSpPr>
          <p:grpSpPr bwMode="auto">
            <a:xfrm>
              <a:off x="1566863" y="1646350"/>
              <a:ext cx="993775" cy="1446213"/>
              <a:chOff x="1503" y="555"/>
              <a:chExt cx="626" cy="911"/>
            </a:xfrm>
          </p:grpSpPr>
          <p:grpSp>
            <p:nvGrpSpPr>
              <p:cNvPr id="74" name="Group 383"/>
              <p:cNvGrpSpPr>
                <a:grpSpLocks/>
              </p:cNvGrpSpPr>
              <p:nvPr/>
            </p:nvGrpSpPr>
            <p:grpSpPr bwMode="auto">
              <a:xfrm>
                <a:off x="1503" y="555"/>
                <a:ext cx="624" cy="909"/>
                <a:chOff x="1503" y="555"/>
                <a:chExt cx="624" cy="909"/>
              </a:xfrm>
            </p:grpSpPr>
            <p:sp>
              <p:nvSpPr>
                <p:cNvPr id="78" name="Freeform 381"/>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 name="T56" fmla="*/ 3 w 624"/>
                    <a:gd name="T57"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9" name="Freeform 382"/>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75" name="Group 386"/>
              <p:cNvGrpSpPr>
                <a:grpSpLocks/>
              </p:cNvGrpSpPr>
              <p:nvPr/>
            </p:nvGrpSpPr>
            <p:grpSpPr bwMode="auto">
              <a:xfrm>
                <a:off x="1506" y="556"/>
                <a:ext cx="623" cy="910"/>
                <a:chOff x="1506" y="556"/>
                <a:chExt cx="623" cy="910"/>
              </a:xfrm>
            </p:grpSpPr>
            <p:sp>
              <p:nvSpPr>
                <p:cNvPr id="76" name="Freeform 384"/>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 name="T58" fmla="*/ 0 w 623"/>
                    <a:gd name="T59" fmla="*/ 908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7" name="Freeform 385"/>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sp>
          <p:nvSpPr>
            <p:cNvPr id="49" name="Rectangle 594"/>
            <p:cNvSpPr>
              <a:spLocks noChangeArrowheads="1"/>
            </p:cNvSpPr>
            <p:nvPr/>
          </p:nvSpPr>
          <p:spPr bwMode="auto">
            <a:xfrm>
              <a:off x="1663701" y="3708513"/>
              <a:ext cx="404813" cy="32067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p>
              <a:r>
                <a:rPr lang="en-US" sz="2100" dirty="0">
                  <a:solidFill>
                    <a:srgbClr val="000000"/>
                  </a:solidFill>
                  <a:latin typeface="Symbol" pitchFamily="18" charset="2"/>
                </a:rPr>
                <a:t>w </a:t>
              </a:r>
              <a:r>
                <a:rPr lang="en-US" sz="2100" dirty="0">
                  <a:solidFill>
                    <a:srgbClr val="000000"/>
                  </a:solidFill>
                </a:rPr>
                <a:t>r</a:t>
              </a:r>
              <a:r>
                <a:rPr lang="en-US" sz="2100" dirty="0">
                  <a:solidFill>
                    <a:srgbClr val="000000"/>
                  </a:solidFill>
                  <a:latin typeface="Symbol" pitchFamily="18" charset="2"/>
                </a:rPr>
                <a:t> </a:t>
              </a:r>
              <a:endParaRPr lang="en-US" dirty="0"/>
            </a:p>
          </p:txBody>
        </p:sp>
        <p:sp>
          <p:nvSpPr>
            <p:cNvPr id="50" name="Rectangle 597"/>
            <p:cNvSpPr>
              <a:spLocks noChangeArrowheads="1"/>
            </p:cNvSpPr>
            <p:nvPr/>
          </p:nvSpPr>
          <p:spPr bwMode="auto">
            <a:xfrm>
              <a:off x="736601" y="199877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dirty="0">
                  <a:solidFill>
                    <a:srgbClr val="000000"/>
                  </a:solidFill>
                </a:rPr>
                <a:t>L</a:t>
              </a:r>
              <a:endParaRPr lang="en-US" dirty="0"/>
            </a:p>
          </p:txBody>
        </p:sp>
        <p:sp>
          <p:nvSpPr>
            <p:cNvPr id="51" name="Rectangle 598"/>
            <p:cNvSpPr>
              <a:spLocks noChangeArrowheads="1"/>
            </p:cNvSpPr>
            <p:nvPr/>
          </p:nvSpPr>
          <p:spPr bwMode="auto">
            <a:xfrm>
              <a:off x="1908176" y="2524238"/>
              <a:ext cx="7143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52" name="Group 604"/>
            <p:cNvGrpSpPr>
              <a:grpSpLocks/>
            </p:cNvGrpSpPr>
            <p:nvPr/>
          </p:nvGrpSpPr>
          <p:grpSpPr bwMode="auto">
            <a:xfrm>
              <a:off x="1566863" y="1646350"/>
              <a:ext cx="990600" cy="1443038"/>
              <a:chOff x="1503" y="555"/>
              <a:chExt cx="624" cy="909"/>
            </a:xfrm>
          </p:grpSpPr>
          <p:sp>
            <p:nvSpPr>
              <p:cNvPr id="72" name="Freeform 602"/>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 name="T56" fmla="*/ 3 w 624"/>
                  <a:gd name="T57"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3" name="Freeform 603"/>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3" name="Group 607"/>
            <p:cNvGrpSpPr>
              <a:grpSpLocks/>
            </p:cNvGrpSpPr>
            <p:nvPr/>
          </p:nvGrpSpPr>
          <p:grpSpPr bwMode="auto">
            <a:xfrm>
              <a:off x="1571626" y="1647938"/>
              <a:ext cx="989013" cy="1444625"/>
              <a:chOff x="1506" y="556"/>
              <a:chExt cx="623" cy="910"/>
            </a:xfrm>
          </p:grpSpPr>
          <p:sp>
            <p:nvSpPr>
              <p:cNvPr id="70" name="Freeform 605"/>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 name="T58" fmla="*/ 0 w 623"/>
                  <a:gd name="T59" fmla="*/ 908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1" name="Freeform 606"/>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4" name="Group 610"/>
            <p:cNvGrpSpPr>
              <a:grpSpLocks/>
            </p:cNvGrpSpPr>
            <p:nvPr/>
          </p:nvGrpSpPr>
          <p:grpSpPr bwMode="auto">
            <a:xfrm>
              <a:off x="1566863" y="1646350"/>
              <a:ext cx="990600" cy="1443038"/>
              <a:chOff x="1503" y="555"/>
              <a:chExt cx="624" cy="909"/>
            </a:xfrm>
          </p:grpSpPr>
          <p:sp>
            <p:nvSpPr>
              <p:cNvPr id="68" name="Freeform 608"/>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 name="T56" fmla="*/ 3 w 624"/>
                  <a:gd name="T57"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9" name="Freeform 609"/>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path>
                </a:pathLst>
              </a:custGeom>
              <a:solidFill>
                <a:srgbClr val="FFFF99"/>
              </a:solidFill>
              <a:ln w="14288">
                <a:solidFill>
                  <a:srgbClr val="3333CC"/>
                </a:solidFill>
                <a:prstDash val="solid"/>
                <a:round/>
                <a:headEnd/>
                <a:tailEnd/>
              </a:ln>
            </p:spPr>
            <p:txBody>
              <a:bodyPr/>
              <a:lstStyle/>
              <a:p>
                <a:endParaRPr lang="en-US" dirty="0"/>
              </a:p>
            </p:txBody>
          </p:sp>
        </p:grpSp>
        <p:grpSp>
          <p:nvGrpSpPr>
            <p:cNvPr id="55" name="Group 613"/>
            <p:cNvGrpSpPr>
              <a:grpSpLocks/>
            </p:cNvGrpSpPr>
            <p:nvPr/>
          </p:nvGrpSpPr>
          <p:grpSpPr bwMode="auto">
            <a:xfrm>
              <a:off x="1571626" y="1647938"/>
              <a:ext cx="989013" cy="1444625"/>
              <a:chOff x="1506" y="556"/>
              <a:chExt cx="623" cy="910"/>
            </a:xfrm>
          </p:grpSpPr>
          <p:sp>
            <p:nvSpPr>
              <p:cNvPr id="66" name="Freeform 611"/>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 name="T58" fmla="*/ 0 w 623"/>
                  <a:gd name="T59" fmla="*/ 908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7" name="Freeform 612"/>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path>
                </a:pathLst>
              </a:custGeom>
              <a:solidFill>
                <a:srgbClr val="FFFF99"/>
              </a:solidFill>
              <a:ln w="14288">
                <a:solidFill>
                  <a:srgbClr val="3333CC"/>
                </a:solidFill>
                <a:prstDash val="solid"/>
                <a:round/>
                <a:headEnd/>
                <a:tailEnd/>
              </a:ln>
            </p:spPr>
            <p:txBody>
              <a:bodyPr/>
              <a:lstStyle/>
              <a:p>
                <a:endParaRPr lang="en-US" dirty="0"/>
              </a:p>
            </p:txBody>
          </p:sp>
        </p:grpSp>
        <p:sp>
          <p:nvSpPr>
            <p:cNvPr id="56" name="Freeform 616"/>
            <p:cNvSpPr>
              <a:spLocks/>
            </p:cNvSpPr>
            <p:nvPr/>
          </p:nvSpPr>
          <p:spPr bwMode="auto">
            <a:xfrm>
              <a:off x="2033588" y="2414700"/>
              <a:ext cx="217488" cy="146050"/>
            </a:xfrm>
            <a:custGeom>
              <a:avLst/>
              <a:gdLst>
                <a:gd name="T0" fmla="*/ 137 w 137"/>
                <a:gd name="T1" fmla="*/ 35 h 92"/>
                <a:gd name="T2" fmla="*/ 0 w 137"/>
                <a:gd name="T3" fmla="*/ 0 h 92"/>
                <a:gd name="T4" fmla="*/ 108 w 137"/>
                <a:gd name="T5" fmla="*/ 92 h 92"/>
                <a:gd name="T6" fmla="*/ 137 w 137"/>
                <a:gd name="T7" fmla="*/ 35 h 92"/>
              </a:gdLst>
              <a:ahLst/>
              <a:cxnLst>
                <a:cxn ang="0">
                  <a:pos x="T0" y="T1"/>
                </a:cxn>
                <a:cxn ang="0">
                  <a:pos x="T2" y="T3"/>
                </a:cxn>
                <a:cxn ang="0">
                  <a:pos x="T4" y="T5"/>
                </a:cxn>
                <a:cxn ang="0">
                  <a:pos x="T6" y="T7"/>
                </a:cxn>
              </a:cxnLst>
              <a:rect l="0" t="0" r="r" b="b"/>
              <a:pathLst>
                <a:path w="137" h="92">
                  <a:moveTo>
                    <a:pt x="137" y="35"/>
                  </a:moveTo>
                  <a:lnTo>
                    <a:pt x="0" y="0"/>
                  </a:lnTo>
                  <a:lnTo>
                    <a:pt x="108" y="92"/>
                  </a:lnTo>
                  <a:lnTo>
                    <a:pt x="137" y="35"/>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7" name="Rectangle 599"/>
            <p:cNvSpPr>
              <a:spLocks noChangeArrowheads="1"/>
            </p:cNvSpPr>
            <p:nvPr/>
          </p:nvSpPr>
          <p:spPr bwMode="auto">
            <a:xfrm>
              <a:off x="2368551" y="2060688"/>
              <a:ext cx="146050" cy="32067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dirty="0">
                  <a:solidFill>
                    <a:srgbClr val="000000"/>
                  </a:solidFill>
                  <a:latin typeface="Symbol" pitchFamily="18" charset="2"/>
                </a:rPr>
                <a:t>b</a:t>
              </a:r>
              <a:endParaRPr lang="en-US" dirty="0"/>
            </a:p>
          </p:txBody>
        </p:sp>
        <p:sp>
          <p:nvSpPr>
            <p:cNvPr id="58" name="Rectangle 623"/>
            <p:cNvSpPr>
              <a:spLocks noChangeArrowheads="1"/>
            </p:cNvSpPr>
            <p:nvPr/>
          </p:nvSpPr>
          <p:spPr bwMode="auto">
            <a:xfrm>
              <a:off x="576263" y="4624500"/>
              <a:ext cx="192360" cy="32316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dirty="0">
                  <a:solidFill>
                    <a:srgbClr val="000000"/>
                  </a:solidFill>
                </a:rPr>
                <a:t>w</a:t>
              </a:r>
              <a:endParaRPr lang="en-US" dirty="0"/>
            </a:p>
          </p:txBody>
        </p:sp>
        <p:sp>
          <p:nvSpPr>
            <p:cNvPr id="59" name="Line 392"/>
            <p:cNvSpPr>
              <a:spLocks noChangeShapeType="1"/>
            </p:cNvSpPr>
            <p:nvPr/>
          </p:nvSpPr>
          <p:spPr bwMode="auto">
            <a:xfrm flipH="1">
              <a:off x="806451" y="1647938"/>
              <a:ext cx="1751013" cy="2565400"/>
            </a:xfrm>
            <a:prstGeom prst="line">
              <a:avLst/>
            </a:prstGeom>
            <a:noFill/>
            <a:ln w="9525">
              <a:solidFill>
                <a:srgbClr val="3333CC"/>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Freeform 1524"/>
            <p:cNvSpPr>
              <a:spLocks/>
            </p:cNvSpPr>
            <p:nvPr/>
          </p:nvSpPr>
          <p:spPr bwMode="auto">
            <a:xfrm>
              <a:off x="2230438" y="2514713"/>
              <a:ext cx="334963" cy="80963"/>
            </a:xfrm>
            <a:custGeom>
              <a:avLst/>
              <a:gdLst>
                <a:gd name="T0" fmla="*/ 0 w 211"/>
                <a:gd name="T1" fmla="*/ 0 h 51"/>
                <a:gd name="T2" fmla="*/ 211 w 211"/>
                <a:gd name="T3" fmla="*/ 51 h 51"/>
              </a:gdLst>
              <a:ahLst/>
              <a:cxnLst>
                <a:cxn ang="0">
                  <a:pos x="T0" y="T1"/>
                </a:cxn>
                <a:cxn ang="0">
                  <a:pos x="T2" y="T3"/>
                </a:cxn>
              </a:cxnLst>
              <a:rect l="0" t="0" r="r" b="b"/>
              <a:pathLst>
                <a:path w="211" h="51">
                  <a:moveTo>
                    <a:pt x="0" y="0"/>
                  </a:moveTo>
                  <a:cubicBezTo>
                    <a:pt x="0" y="0"/>
                    <a:pt x="109" y="51"/>
                    <a:pt x="211" y="51"/>
                  </a:cubicBezTo>
                </a:path>
              </a:pathLst>
            </a:custGeom>
            <a:noFill/>
            <a:ln w="12700" cap="flat" cmpd="sng">
              <a:solidFill>
                <a:srgbClr val="9933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1" name="Line 1531"/>
            <p:cNvSpPr>
              <a:spLocks noChangeShapeType="1"/>
            </p:cNvSpPr>
            <p:nvPr/>
          </p:nvSpPr>
          <p:spPr bwMode="auto">
            <a:xfrm flipH="1" flipV="1">
              <a:off x="889001" y="2227375"/>
              <a:ext cx="914400" cy="444500"/>
            </a:xfrm>
            <a:prstGeom prst="line">
              <a:avLst/>
            </a:prstGeom>
            <a:noFill/>
            <a:ln w="38100">
              <a:solidFill>
                <a:schemeClr val="accent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2" name="Line 1533"/>
            <p:cNvSpPr>
              <a:spLocks noChangeShapeType="1"/>
            </p:cNvSpPr>
            <p:nvPr/>
          </p:nvSpPr>
          <p:spPr bwMode="auto">
            <a:xfrm flipV="1">
              <a:off x="1580174" y="3097325"/>
              <a:ext cx="0" cy="1524000"/>
            </a:xfrm>
            <a:prstGeom prst="line">
              <a:avLst/>
            </a:prstGeom>
            <a:noFill/>
            <a:ln w="50800">
              <a:solidFill>
                <a:srgbClr val="CC66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3" name="Line 1534"/>
            <p:cNvSpPr>
              <a:spLocks noChangeShapeType="1"/>
            </p:cNvSpPr>
            <p:nvPr/>
          </p:nvSpPr>
          <p:spPr bwMode="auto">
            <a:xfrm flipV="1">
              <a:off x="803276" y="3094150"/>
              <a:ext cx="762000" cy="0"/>
            </a:xfrm>
            <a:prstGeom prst="line">
              <a:avLst/>
            </a:prstGeom>
            <a:noFill/>
            <a:ln w="19050">
              <a:solidFill>
                <a:srgbClr val="CC66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4" name="Line 1536"/>
            <p:cNvSpPr>
              <a:spLocks noChangeShapeType="1"/>
            </p:cNvSpPr>
            <p:nvPr/>
          </p:nvSpPr>
          <p:spPr bwMode="auto">
            <a:xfrm flipV="1">
              <a:off x="806451" y="3103675"/>
              <a:ext cx="755650" cy="1520825"/>
            </a:xfrm>
            <a:prstGeom prst="line">
              <a:avLst/>
            </a:prstGeom>
            <a:noFill/>
            <a:ln w="19050">
              <a:solidFill>
                <a:schemeClr val="accent3">
                  <a:lumMod val="50000"/>
                </a:scheme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5" name="Line 1615"/>
            <p:cNvSpPr>
              <a:spLocks noChangeShapeType="1"/>
            </p:cNvSpPr>
            <p:nvPr/>
          </p:nvSpPr>
          <p:spPr bwMode="auto">
            <a:xfrm>
              <a:off x="2560027" y="1646350"/>
              <a:ext cx="0" cy="1095375"/>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1" name="Rectangle 1619"/>
            <p:cNvSpPr>
              <a:spLocks noChangeArrowheads="1"/>
            </p:cNvSpPr>
            <p:nvPr/>
          </p:nvSpPr>
          <p:spPr bwMode="auto">
            <a:xfrm>
              <a:off x="1041400" y="1505217"/>
              <a:ext cx="10239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i="1" dirty="0">
                  <a:solidFill>
                    <a:schemeClr val="tx1">
                      <a:lumMod val="95000"/>
                      <a:lumOff val="5000"/>
                    </a:schemeClr>
                  </a:solidFill>
                </a:rPr>
                <a:t>Propeller</a:t>
              </a:r>
              <a:endParaRPr lang="en-US" b="1" dirty="0">
                <a:solidFill>
                  <a:schemeClr val="tx1">
                    <a:lumMod val="95000"/>
                    <a:lumOff val="5000"/>
                  </a:schemeClr>
                </a:solidFill>
              </a:endParaRPr>
            </a:p>
          </p:txBody>
        </p:sp>
      </p:grpSp>
      <p:grpSp>
        <p:nvGrpSpPr>
          <p:cNvPr id="41" name="Group 40"/>
          <p:cNvGrpSpPr/>
          <p:nvPr/>
        </p:nvGrpSpPr>
        <p:grpSpPr>
          <a:xfrm>
            <a:off x="6551614" y="1905104"/>
            <a:ext cx="2103438" cy="2662986"/>
            <a:chOff x="6551614" y="1492517"/>
            <a:chExt cx="2103438" cy="2662986"/>
          </a:xfrm>
        </p:grpSpPr>
        <p:sp>
          <p:nvSpPr>
            <p:cNvPr id="84" name="Rectangle 1576"/>
            <p:cNvSpPr>
              <a:spLocks noChangeArrowheads="1"/>
            </p:cNvSpPr>
            <p:nvPr/>
          </p:nvSpPr>
          <p:spPr bwMode="auto">
            <a:xfrm>
              <a:off x="6835777" y="3090975"/>
              <a:ext cx="771525" cy="750888"/>
            </a:xfrm>
            <a:prstGeom prst="rect">
              <a:avLst/>
            </a:prstGeom>
            <a:solidFill>
              <a:schemeClr val="accent3">
                <a:lumMod val="20000"/>
                <a:lumOff val="80000"/>
              </a:schemeClr>
            </a:solidFill>
            <a:ln>
              <a:noFill/>
            </a:ln>
            <a:effectLst/>
          </p:spPr>
          <p:txBody>
            <a:bodyPr wrap="none" anchor="ctr"/>
            <a:lstStyle/>
            <a:p>
              <a:endParaRPr lang="en-US" dirty="0"/>
            </a:p>
          </p:txBody>
        </p:sp>
        <p:sp>
          <p:nvSpPr>
            <p:cNvPr id="85" name="Rectangle 1577"/>
            <p:cNvSpPr>
              <a:spLocks noChangeArrowheads="1"/>
            </p:cNvSpPr>
            <p:nvPr/>
          </p:nvSpPr>
          <p:spPr bwMode="auto">
            <a:xfrm>
              <a:off x="7940677" y="2511538"/>
              <a:ext cx="7143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86" name="Rectangle 1578"/>
            <p:cNvSpPr>
              <a:spLocks noChangeArrowheads="1"/>
            </p:cNvSpPr>
            <p:nvPr/>
          </p:nvSpPr>
          <p:spPr bwMode="auto">
            <a:xfrm>
              <a:off x="7129464" y="2669833"/>
              <a:ext cx="2455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rPr>
                <a:t>v</a:t>
              </a:r>
              <a:r>
                <a:rPr lang="en-US" sz="2400" baseline="-25000" dirty="0">
                  <a:solidFill>
                    <a:srgbClr val="000000"/>
                  </a:solidFill>
                </a:rPr>
                <a:t>o</a:t>
              </a:r>
              <a:endParaRPr lang="en-US" sz="2000" baseline="-25000" dirty="0"/>
            </a:p>
          </p:txBody>
        </p:sp>
        <p:grpSp>
          <p:nvGrpSpPr>
            <p:cNvPr id="87" name="Group 1579"/>
            <p:cNvGrpSpPr>
              <a:grpSpLocks/>
            </p:cNvGrpSpPr>
            <p:nvPr/>
          </p:nvGrpSpPr>
          <p:grpSpPr bwMode="auto">
            <a:xfrm>
              <a:off x="7599364" y="1633650"/>
              <a:ext cx="993775" cy="1446213"/>
              <a:chOff x="1503" y="555"/>
              <a:chExt cx="626" cy="911"/>
            </a:xfrm>
          </p:grpSpPr>
          <p:grpSp>
            <p:nvGrpSpPr>
              <p:cNvPr id="113" name="Group 1580"/>
              <p:cNvGrpSpPr>
                <a:grpSpLocks/>
              </p:cNvGrpSpPr>
              <p:nvPr/>
            </p:nvGrpSpPr>
            <p:grpSpPr bwMode="auto">
              <a:xfrm>
                <a:off x="1503" y="555"/>
                <a:ext cx="624" cy="909"/>
                <a:chOff x="1503" y="555"/>
                <a:chExt cx="624" cy="909"/>
              </a:xfrm>
            </p:grpSpPr>
            <p:sp>
              <p:nvSpPr>
                <p:cNvPr id="117" name="Freeform 1581"/>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 name="T56" fmla="*/ 3 w 624"/>
                    <a:gd name="T57"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8" name="Freeform 1582"/>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14" name="Group 1583"/>
              <p:cNvGrpSpPr>
                <a:grpSpLocks/>
              </p:cNvGrpSpPr>
              <p:nvPr/>
            </p:nvGrpSpPr>
            <p:grpSpPr bwMode="auto">
              <a:xfrm>
                <a:off x="1506" y="556"/>
                <a:ext cx="623" cy="910"/>
                <a:chOff x="1506" y="556"/>
                <a:chExt cx="623" cy="910"/>
              </a:xfrm>
            </p:grpSpPr>
            <p:sp>
              <p:nvSpPr>
                <p:cNvPr id="115" name="Freeform 1584"/>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 name="T58" fmla="*/ 0 w 623"/>
                    <a:gd name="T59" fmla="*/ 908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6" name="Freeform 1585"/>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sp>
          <p:nvSpPr>
            <p:cNvPr id="88" name="Rectangle 1587"/>
            <p:cNvSpPr>
              <a:spLocks noChangeArrowheads="1"/>
            </p:cNvSpPr>
            <p:nvPr/>
          </p:nvSpPr>
          <p:spPr bwMode="auto">
            <a:xfrm>
              <a:off x="7683502" y="3337038"/>
              <a:ext cx="404813" cy="32067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p>
              <a:r>
                <a:rPr lang="en-US" sz="2100" dirty="0">
                  <a:solidFill>
                    <a:srgbClr val="000000"/>
                  </a:solidFill>
                  <a:latin typeface="Symbol" pitchFamily="18" charset="2"/>
                </a:rPr>
                <a:t>w </a:t>
              </a:r>
              <a:r>
                <a:rPr lang="en-US" sz="2100" dirty="0">
                  <a:solidFill>
                    <a:srgbClr val="000000"/>
                  </a:solidFill>
                </a:rPr>
                <a:t>r</a:t>
              </a:r>
              <a:r>
                <a:rPr lang="en-US" sz="2100" dirty="0">
                  <a:solidFill>
                    <a:srgbClr val="000000"/>
                  </a:solidFill>
                  <a:latin typeface="Symbol" pitchFamily="18" charset="2"/>
                </a:rPr>
                <a:t> </a:t>
              </a:r>
              <a:endParaRPr lang="en-US" dirty="0"/>
            </a:p>
          </p:txBody>
        </p:sp>
        <p:sp>
          <p:nvSpPr>
            <p:cNvPr id="89" name="Rectangle 1588"/>
            <p:cNvSpPr>
              <a:spLocks noChangeArrowheads="1"/>
            </p:cNvSpPr>
            <p:nvPr/>
          </p:nvSpPr>
          <p:spPr bwMode="auto">
            <a:xfrm>
              <a:off x="8372477" y="3129075"/>
              <a:ext cx="19556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dirty="0">
                  <a:solidFill>
                    <a:srgbClr val="000000"/>
                  </a:solidFill>
                </a:rPr>
                <a:t>-L</a:t>
              </a:r>
              <a:endParaRPr lang="en-US" dirty="0"/>
            </a:p>
          </p:txBody>
        </p:sp>
        <p:sp>
          <p:nvSpPr>
            <p:cNvPr id="90" name="Rectangle 1589"/>
            <p:cNvSpPr>
              <a:spLocks noChangeArrowheads="1"/>
            </p:cNvSpPr>
            <p:nvPr/>
          </p:nvSpPr>
          <p:spPr bwMode="auto">
            <a:xfrm>
              <a:off x="7940677" y="2511538"/>
              <a:ext cx="7143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91" name="Group 1590"/>
            <p:cNvGrpSpPr>
              <a:grpSpLocks/>
            </p:cNvGrpSpPr>
            <p:nvPr/>
          </p:nvGrpSpPr>
          <p:grpSpPr bwMode="auto">
            <a:xfrm>
              <a:off x="7599364" y="1633650"/>
              <a:ext cx="990600" cy="1443038"/>
              <a:chOff x="1503" y="555"/>
              <a:chExt cx="624" cy="909"/>
            </a:xfrm>
          </p:grpSpPr>
          <p:sp>
            <p:nvSpPr>
              <p:cNvPr id="111" name="Freeform 1591"/>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 name="T56" fmla="*/ 3 w 624"/>
                  <a:gd name="T57"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2" name="Freeform 1592"/>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92" name="Group 1593"/>
            <p:cNvGrpSpPr>
              <a:grpSpLocks/>
            </p:cNvGrpSpPr>
            <p:nvPr/>
          </p:nvGrpSpPr>
          <p:grpSpPr bwMode="auto">
            <a:xfrm>
              <a:off x="7604127" y="1635238"/>
              <a:ext cx="989013" cy="1444625"/>
              <a:chOff x="1506" y="556"/>
              <a:chExt cx="623" cy="910"/>
            </a:xfrm>
          </p:grpSpPr>
          <p:sp>
            <p:nvSpPr>
              <p:cNvPr id="109" name="Freeform 1594"/>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 name="T58" fmla="*/ 0 w 623"/>
                  <a:gd name="T59" fmla="*/ 908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0" name="Freeform 1595"/>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path>
                </a:pathLst>
              </a:custGeom>
              <a:noFill/>
              <a:ln w="14288">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93" name="Group 1596"/>
            <p:cNvGrpSpPr>
              <a:grpSpLocks/>
            </p:cNvGrpSpPr>
            <p:nvPr/>
          </p:nvGrpSpPr>
          <p:grpSpPr bwMode="auto">
            <a:xfrm>
              <a:off x="7599364" y="1633650"/>
              <a:ext cx="990600" cy="1443038"/>
              <a:chOff x="1503" y="555"/>
              <a:chExt cx="624" cy="909"/>
            </a:xfrm>
          </p:grpSpPr>
          <p:sp>
            <p:nvSpPr>
              <p:cNvPr id="107" name="Freeform 1597"/>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 name="T56" fmla="*/ 3 w 624"/>
                  <a:gd name="T57"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8" name="Freeform 1598"/>
              <p:cNvSpPr>
                <a:spLocks/>
              </p:cNvSpPr>
              <p:nvPr/>
            </p:nvSpPr>
            <p:spPr bwMode="auto">
              <a:xfrm>
                <a:off x="1503" y="555"/>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path>
                </a:pathLst>
              </a:custGeom>
              <a:solidFill>
                <a:srgbClr val="FFFF99"/>
              </a:solidFill>
              <a:ln w="14288">
                <a:solidFill>
                  <a:srgbClr val="3333CC"/>
                </a:solidFill>
                <a:prstDash val="solid"/>
                <a:round/>
                <a:headEnd/>
                <a:tailEnd/>
              </a:ln>
            </p:spPr>
            <p:txBody>
              <a:bodyPr/>
              <a:lstStyle/>
              <a:p>
                <a:endParaRPr lang="en-US" dirty="0"/>
              </a:p>
            </p:txBody>
          </p:sp>
        </p:grpSp>
        <p:grpSp>
          <p:nvGrpSpPr>
            <p:cNvPr id="94" name="Group 1599"/>
            <p:cNvGrpSpPr>
              <a:grpSpLocks/>
            </p:cNvGrpSpPr>
            <p:nvPr/>
          </p:nvGrpSpPr>
          <p:grpSpPr bwMode="auto">
            <a:xfrm>
              <a:off x="7604127" y="1635238"/>
              <a:ext cx="989013" cy="1444625"/>
              <a:chOff x="1506" y="556"/>
              <a:chExt cx="623" cy="910"/>
            </a:xfrm>
          </p:grpSpPr>
          <p:sp>
            <p:nvSpPr>
              <p:cNvPr id="105" name="Freeform 1600"/>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 name="T58" fmla="*/ 0 w 623"/>
                  <a:gd name="T59" fmla="*/ 908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6" name="Freeform 1601"/>
              <p:cNvSpPr>
                <a:spLocks/>
              </p:cNvSpPr>
              <p:nvPr/>
            </p:nvSpPr>
            <p:spPr bwMode="auto">
              <a:xfrm>
                <a:off x="1506" y="556"/>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path>
                </a:pathLst>
              </a:custGeom>
              <a:solidFill>
                <a:srgbClr val="FFFF99"/>
              </a:solidFill>
              <a:ln w="14288">
                <a:solidFill>
                  <a:srgbClr val="3333CC"/>
                </a:solidFill>
                <a:prstDash val="solid"/>
                <a:round/>
                <a:headEnd/>
                <a:tailEnd/>
              </a:ln>
            </p:spPr>
            <p:txBody>
              <a:bodyPr/>
              <a:lstStyle/>
              <a:p>
                <a:endParaRPr lang="en-US" dirty="0"/>
              </a:p>
            </p:txBody>
          </p:sp>
        </p:grpSp>
        <p:sp>
          <p:nvSpPr>
            <p:cNvPr id="95" name="Freeform 1603"/>
            <p:cNvSpPr>
              <a:spLocks/>
            </p:cNvSpPr>
            <p:nvPr/>
          </p:nvSpPr>
          <p:spPr bwMode="auto">
            <a:xfrm>
              <a:off x="8066089" y="2402000"/>
              <a:ext cx="217488" cy="146050"/>
            </a:xfrm>
            <a:custGeom>
              <a:avLst/>
              <a:gdLst>
                <a:gd name="T0" fmla="*/ 137 w 137"/>
                <a:gd name="T1" fmla="*/ 35 h 92"/>
                <a:gd name="T2" fmla="*/ 0 w 137"/>
                <a:gd name="T3" fmla="*/ 0 h 92"/>
                <a:gd name="T4" fmla="*/ 108 w 137"/>
                <a:gd name="T5" fmla="*/ 92 h 92"/>
                <a:gd name="T6" fmla="*/ 137 w 137"/>
                <a:gd name="T7" fmla="*/ 35 h 92"/>
              </a:gdLst>
              <a:ahLst/>
              <a:cxnLst>
                <a:cxn ang="0">
                  <a:pos x="T0" y="T1"/>
                </a:cxn>
                <a:cxn ang="0">
                  <a:pos x="T2" y="T3"/>
                </a:cxn>
                <a:cxn ang="0">
                  <a:pos x="T4" y="T5"/>
                </a:cxn>
                <a:cxn ang="0">
                  <a:pos x="T6" y="T7"/>
                </a:cxn>
              </a:cxnLst>
              <a:rect l="0" t="0" r="r" b="b"/>
              <a:pathLst>
                <a:path w="137" h="92">
                  <a:moveTo>
                    <a:pt x="137" y="35"/>
                  </a:moveTo>
                  <a:lnTo>
                    <a:pt x="0" y="0"/>
                  </a:lnTo>
                  <a:lnTo>
                    <a:pt x="108" y="92"/>
                  </a:lnTo>
                  <a:lnTo>
                    <a:pt x="137" y="35"/>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6" name="Rectangle 1604"/>
            <p:cNvSpPr>
              <a:spLocks noChangeArrowheads="1"/>
            </p:cNvSpPr>
            <p:nvPr/>
          </p:nvSpPr>
          <p:spPr bwMode="auto">
            <a:xfrm>
              <a:off x="8401052" y="2047988"/>
              <a:ext cx="146050" cy="32067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dirty="0">
                  <a:solidFill>
                    <a:srgbClr val="000000"/>
                  </a:solidFill>
                  <a:latin typeface="Symbol" pitchFamily="18" charset="2"/>
                </a:rPr>
                <a:t>b</a:t>
              </a:r>
              <a:endParaRPr lang="en-US" dirty="0"/>
            </a:p>
          </p:txBody>
        </p:sp>
        <p:sp>
          <p:nvSpPr>
            <p:cNvPr id="97" name="Rectangle 1605"/>
            <p:cNvSpPr>
              <a:spLocks noChangeArrowheads="1"/>
            </p:cNvSpPr>
            <p:nvPr/>
          </p:nvSpPr>
          <p:spPr bwMode="auto">
            <a:xfrm>
              <a:off x="6551614" y="3832338"/>
              <a:ext cx="192360" cy="32316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dirty="0">
                  <a:solidFill>
                    <a:srgbClr val="000000"/>
                  </a:solidFill>
                </a:rPr>
                <a:t>w</a:t>
              </a:r>
              <a:endParaRPr lang="en-US" dirty="0"/>
            </a:p>
          </p:txBody>
        </p:sp>
        <p:sp>
          <p:nvSpPr>
            <p:cNvPr id="98" name="Line 1606"/>
            <p:cNvSpPr>
              <a:spLocks noChangeShapeType="1"/>
            </p:cNvSpPr>
            <p:nvPr/>
          </p:nvSpPr>
          <p:spPr bwMode="auto">
            <a:xfrm flipH="1">
              <a:off x="7099302" y="1635238"/>
              <a:ext cx="1490663" cy="2193925"/>
            </a:xfrm>
            <a:prstGeom prst="line">
              <a:avLst/>
            </a:prstGeom>
            <a:noFill/>
            <a:ln w="9525">
              <a:solidFill>
                <a:srgbClr val="3333CC"/>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9" name="Freeform 1607"/>
            <p:cNvSpPr>
              <a:spLocks/>
            </p:cNvSpPr>
            <p:nvPr/>
          </p:nvSpPr>
          <p:spPr bwMode="auto">
            <a:xfrm>
              <a:off x="8262939" y="2502013"/>
              <a:ext cx="334963" cy="80963"/>
            </a:xfrm>
            <a:custGeom>
              <a:avLst/>
              <a:gdLst>
                <a:gd name="T0" fmla="*/ 0 w 211"/>
                <a:gd name="T1" fmla="*/ 0 h 51"/>
                <a:gd name="T2" fmla="*/ 211 w 211"/>
                <a:gd name="T3" fmla="*/ 51 h 51"/>
              </a:gdLst>
              <a:ahLst/>
              <a:cxnLst>
                <a:cxn ang="0">
                  <a:pos x="T0" y="T1"/>
                </a:cxn>
                <a:cxn ang="0">
                  <a:pos x="T2" y="T3"/>
                </a:cxn>
              </a:cxnLst>
              <a:rect l="0" t="0" r="r" b="b"/>
              <a:pathLst>
                <a:path w="211" h="51">
                  <a:moveTo>
                    <a:pt x="0" y="0"/>
                  </a:moveTo>
                  <a:cubicBezTo>
                    <a:pt x="0" y="0"/>
                    <a:pt x="109" y="51"/>
                    <a:pt x="211" y="51"/>
                  </a:cubicBezTo>
                </a:path>
              </a:pathLst>
            </a:custGeom>
            <a:noFill/>
            <a:ln w="12700" cap="flat" cmpd="sng">
              <a:solidFill>
                <a:srgbClr val="9933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0" name="Line 1608"/>
            <p:cNvSpPr>
              <a:spLocks noChangeShapeType="1"/>
            </p:cNvSpPr>
            <p:nvPr/>
          </p:nvSpPr>
          <p:spPr bwMode="auto">
            <a:xfrm>
              <a:off x="7924802" y="2716325"/>
              <a:ext cx="447675" cy="488950"/>
            </a:xfrm>
            <a:prstGeom prst="line">
              <a:avLst/>
            </a:prstGeom>
            <a:noFill/>
            <a:ln w="38100">
              <a:solidFill>
                <a:schemeClr val="accent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1" name="Line 1609"/>
            <p:cNvSpPr>
              <a:spLocks noChangeShapeType="1"/>
            </p:cNvSpPr>
            <p:nvPr/>
          </p:nvSpPr>
          <p:spPr bwMode="auto">
            <a:xfrm flipV="1">
              <a:off x="7600952" y="3084625"/>
              <a:ext cx="1588" cy="754063"/>
            </a:xfrm>
            <a:prstGeom prst="line">
              <a:avLst/>
            </a:prstGeom>
            <a:noFill/>
            <a:ln w="50800">
              <a:solidFill>
                <a:srgbClr val="CC66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2" name="Line 1610"/>
            <p:cNvSpPr>
              <a:spLocks noChangeShapeType="1"/>
            </p:cNvSpPr>
            <p:nvPr/>
          </p:nvSpPr>
          <p:spPr bwMode="auto">
            <a:xfrm flipV="1">
              <a:off x="6835777" y="3081450"/>
              <a:ext cx="762000" cy="0"/>
            </a:xfrm>
            <a:prstGeom prst="line">
              <a:avLst/>
            </a:prstGeom>
            <a:noFill/>
            <a:ln w="19050">
              <a:solidFill>
                <a:srgbClr val="CC66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3" name="Line 1611"/>
            <p:cNvSpPr>
              <a:spLocks noChangeShapeType="1"/>
            </p:cNvSpPr>
            <p:nvPr/>
          </p:nvSpPr>
          <p:spPr bwMode="auto">
            <a:xfrm flipV="1">
              <a:off x="6843715" y="3090975"/>
              <a:ext cx="755650" cy="752475"/>
            </a:xfrm>
            <a:prstGeom prst="line">
              <a:avLst/>
            </a:prstGeom>
            <a:noFill/>
            <a:ln w="19050">
              <a:solidFill>
                <a:schemeClr val="accent3">
                  <a:lumMod val="50000"/>
                </a:scheme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4" name="Line 1613"/>
            <p:cNvSpPr>
              <a:spLocks noChangeShapeType="1"/>
            </p:cNvSpPr>
            <p:nvPr/>
          </p:nvSpPr>
          <p:spPr bwMode="auto">
            <a:xfrm>
              <a:off x="8594727" y="1643175"/>
              <a:ext cx="0" cy="1095375"/>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0" name="Rectangle 1621"/>
            <p:cNvSpPr>
              <a:spLocks noChangeArrowheads="1"/>
            </p:cNvSpPr>
            <p:nvPr/>
          </p:nvSpPr>
          <p:spPr bwMode="auto">
            <a:xfrm>
              <a:off x="7080226" y="1492517"/>
              <a:ext cx="8450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i="1" dirty="0">
                  <a:solidFill>
                    <a:schemeClr val="tx1">
                      <a:lumMod val="95000"/>
                      <a:lumOff val="5000"/>
                    </a:schemeClr>
                  </a:solidFill>
                </a:rPr>
                <a:t>Turbine</a:t>
              </a:r>
              <a:endParaRPr lang="en-US" b="1" dirty="0">
                <a:solidFill>
                  <a:schemeClr val="tx1">
                    <a:lumMod val="95000"/>
                    <a:lumOff val="5000"/>
                  </a:schemeClr>
                </a:solidFill>
              </a:endParaRPr>
            </a:p>
          </p:txBody>
        </p:sp>
      </p:grpSp>
      <p:sp>
        <p:nvSpPr>
          <p:cNvPr id="122" name="Text Box 1900"/>
          <p:cNvSpPr txBox="1">
            <a:spLocks noChangeArrowheads="1"/>
          </p:cNvSpPr>
          <p:nvPr/>
        </p:nvSpPr>
        <p:spPr bwMode="auto">
          <a:xfrm>
            <a:off x="1211022" y="5186504"/>
            <a:ext cx="7094410" cy="120032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algn="l">
              <a:buClr>
                <a:schemeClr val="accent2"/>
              </a:buClr>
            </a:pPr>
            <a:r>
              <a:rPr lang="en-US" sz="2400" dirty="0">
                <a:solidFill>
                  <a:schemeClr val="bg1">
                    <a:lumMod val="95000"/>
                  </a:schemeClr>
                </a:solidFill>
              </a:rPr>
              <a:t>Define:   “Speed ratio,”   </a:t>
            </a:r>
            <a:r>
              <a:rPr lang="en-US" sz="2400" dirty="0">
                <a:solidFill>
                  <a:schemeClr val="bg1">
                    <a:lumMod val="95000"/>
                  </a:schemeClr>
                </a:solidFill>
                <a:latin typeface="Symbol" pitchFamily="18" charset="2"/>
              </a:rPr>
              <a:t>s</a:t>
            </a:r>
            <a:r>
              <a:rPr lang="en-US" sz="2400" dirty="0">
                <a:solidFill>
                  <a:schemeClr val="bg1">
                    <a:lumMod val="95000"/>
                  </a:schemeClr>
                </a:solidFill>
              </a:rPr>
              <a:t> </a:t>
            </a:r>
            <a:r>
              <a:rPr lang="en-US" sz="2400" dirty="0">
                <a:solidFill>
                  <a:schemeClr val="bg1">
                    <a:lumMod val="95000"/>
                  </a:schemeClr>
                </a:solidFill>
                <a:sym typeface="Symbol" pitchFamily="18" charset="2"/>
              </a:rPr>
              <a:t> v / [ </a:t>
            </a:r>
            <a:r>
              <a:rPr lang="en-US" sz="2400" dirty="0">
                <a:solidFill>
                  <a:schemeClr val="bg1">
                    <a:lumMod val="95000"/>
                  </a:schemeClr>
                </a:solidFill>
                <a:latin typeface="Symbol" pitchFamily="18" charset="2"/>
                <a:sym typeface="Symbol" pitchFamily="18" charset="2"/>
              </a:rPr>
              <a:t>w</a:t>
            </a:r>
            <a:r>
              <a:rPr lang="en-US" sz="2400" b="1" dirty="0">
                <a:solidFill>
                  <a:schemeClr val="bg1">
                    <a:lumMod val="95000"/>
                  </a:schemeClr>
                </a:solidFill>
                <a:latin typeface="Bradley Hand ITC" panose="03070402050302030203" pitchFamily="66" charset="0"/>
                <a:sym typeface="Symbol" pitchFamily="18" charset="2"/>
              </a:rPr>
              <a:t>R</a:t>
            </a:r>
            <a:r>
              <a:rPr lang="en-US" sz="2400" dirty="0">
                <a:solidFill>
                  <a:schemeClr val="bg1">
                    <a:lumMod val="95000"/>
                  </a:schemeClr>
                </a:solidFill>
                <a:sym typeface="Symbol" pitchFamily="18" charset="2"/>
              </a:rPr>
              <a:t> tan</a:t>
            </a:r>
            <a:r>
              <a:rPr lang="en-US" sz="2400" dirty="0">
                <a:solidFill>
                  <a:schemeClr val="bg1">
                    <a:lumMod val="95000"/>
                  </a:schemeClr>
                </a:solidFill>
                <a:latin typeface="Symbol" pitchFamily="18" charset="2"/>
                <a:sym typeface="Symbol" pitchFamily="18" charset="2"/>
              </a:rPr>
              <a:t>b</a:t>
            </a:r>
            <a:r>
              <a:rPr lang="en-US" sz="2400" baseline="-25000" dirty="0">
                <a:solidFill>
                  <a:schemeClr val="bg1">
                    <a:lumMod val="95000"/>
                  </a:schemeClr>
                </a:solidFill>
                <a:sym typeface="Symbol" pitchFamily="18" charset="2"/>
              </a:rPr>
              <a:t>tip </a:t>
            </a:r>
            <a:r>
              <a:rPr lang="en-US" sz="2400" dirty="0">
                <a:solidFill>
                  <a:schemeClr val="bg1">
                    <a:lumMod val="95000"/>
                  </a:schemeClr>
                </a:solidFill>
                <a:sym typeface="Symbol" pitchFamily="18" charset="2"/>
              </a:rPr>
              <a:t>],  similar to advance ratio (J), but immediately revealing the mode:</a:t>
            </a:r>
          </a:p>
          <a:p>
            <a:pPr algn="l">
              <a:buClr>
                <a:schemeClr val="accent2"/>
              </a:buClr>
            </a:pPr>
            <a:r>
              <a:rPr lang="en-US" sz="2400" dirty="0">
                <a:solidFill>
                  <a:schemeClr val="bg1">
                    <a:lumMod val="95000"/>
                  </a:schemeClr>
                </a:solidFill>
                <a:latin typeface="Symbol" panose="05050102010706020507" pitchFamily="18" charset="2"/>
                <a:sym typeface="Symbol" pitchFamily="18" charset="2"/>
              </a:rPr>
              <a:t>s </a:t>
            </a:r>
            <a:r>
              <a:rPr lang="en-US" sz="2400" dirty="0">
                <a:solidFill>
                  <a:schemeClr val="bg1">
                    <a:lumMod val="95000"/>
                  </a:schemeClr>
                </a:solidFill>
                <a:sym typeface="Symbol" pitchFamily="18" charset="2"/>
              </a:rPr>
              <a:t>&lt; 1 prop.,  </a:t>
            </a:r>
            <a:r>
              <a:rPr lang="en-US" sz="2400" dirty="0">
                <a:solidFill>
                  <a:schemeClr val="bg1">
                    <a:lumMod val="95000"/>
                  </a:schemeClr>
                </a:solidFill>
                <a:latin typeface="Symbol" panose="05050102010706020507" pitchFamily="18" charset="2"/>
                <a:sym typeface="Symbol" pitchFamily="18" charset="2"/>
              </a:rPr>
              <a:t>s </a:t>
            </a:r>
            <a:r>
              <a:rPr lang="en-US" sz="2400" dirty="0">
                <a:solidFill>
                  <a:schemeClr val="bg1">
                    <a:lumMod val="95000"/>
                  </a:schemeClr>
                </a:solidFill>
                <a:sym typeface="Symbol" pitchFamily="18" charset="2"/>
              </a:rPr>
              <a:t>= 1 pinwheeling,  </a:t>
            </a:r>
            <a:r>
              <a:rPr lang="en-US" sz="2400" dirty="0">
                <a:solidFill>
                  <a:schemeClr val="bg1">
                    <a:lumMod val="95000"/>
                  </a:schemeClr>
                </a:solidFill>
                <a:latin typeface="Symbol" panose="05050102010706020507" pitchFamily="18" charset="2"/>
                <a:sym typeface="Symbol" pitchFamily="18" charset="2"/>
              </a:rPr>
              <a:t>s </a:t>
            </a:r>
            <a:r>
              <a:rPr lang="en-US" sz="2400" dirty="0">
                <a:solidFill>
                  <a:schemeClr val="bg1">
                    <a:lumMod val="95000"/>
                  </a:schemeClr>
                </a:solidFill>
                <a:sym typeface="Symbol" pitchFamily="18" charset="2"/>
              </a:rPr>
              <a:t>&gt; 1 airborne turbine</a:t>
            </a:r>
          </a:p>
        </p:txBody>
      </p:sp>
      <p:sp>
        <p:nvSpPr>
          <p:cNvPr id="119" name="Rectangle 1620"/>
          <p:cNvSpPr>
            <a:spLocks noChangeArrowheads="1"/>
          </p:cNvSpPr>
          <p:nvPr/>
        </p:nvSpPr>
        <p:spPr bwMode="auto">
          <a:xfrm>
            <a:off x="779432" y="769318"/>
            <a:ext cx="2367443" cy="969496"/>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none" lIns="0" tIns="0" rIns="0" bIns="0">
            <a:spAutoFit/>
          </a:bodyPr>
          <a:lstStyle/>
          <a:p>
            <a:r>
              <a:rPr lang="en-US" sz="2100" i="1" dirty="0">
                <a:solidFill>
                  <a:schemeClr val="tx1">
                    <a:lumMod val="95000"/>
                    <a:lumOff val="5000"/>
                  </a:schemeClr>
                </a:solidFill>
              </a:rPr>
              <a:t> Increase RPM ~15%</a:t>
            </a:r>
          </a:p>
          <a:p>
            <a:r>
              <a:rPr lang="en-US" sz="2100" i="1" dirty="0">
                <a:solidFill>
                  <a:schemeClr val="tx1">
                    <a:lumMod val="95000"/>
                    <a:lumOff val="5000"/>
                  </a:schemeClr>
                </a:solidFill>
              </a:rPr>
              <a:t> Peak prop. efficiency </a:t>
            </a:r>
          </a:p>
          <a:p>
            <a:r>
              <a:rPr lang="en-US" sz="2100" i="1" dirty="0">
                <a:solidFill>
                  <a:schemeClr val="tx1">
                    <a:lumMod val="95000"/>
                    <a:lumOff val="5000"/>
                  </a:schemeClr>
                </a:solidFill>
              </a:rPr>
              <a:t> Positive torque</a:t>
            </a:r>
            <a:endParaRPr lang="en-US" dirty="0">
              <a:solidFill>
                <a:schemeClr val="tx1">
                  <a:lumMod val="95000"/>
                  <a:lumOff val="5000"/>
                </a:schemeClr>
              </a:solidFill>
            </a:endParaRPr>
          </a:p>
        </p:txBody>
      </p:sp>
      <p:sp>
        <p:nvSpPr>
          <p:cNvPr id="121" name="Rectangle 1620"/>
          <p:cNvSpPr>
            <a:spLocks noChangeArrowheads="1"/>
          </p:cNvSpPr>
          <p:nvPr/>
        </p:nvSpPr>
        <p:spPr bwMode="auto">
          <a:xfrm>
            <a:off x="6206255" y="769318"/>
            <a:ext cx="2388411" cy="969496"/>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none" lIns="0" tIns="0" rIns="0" bIns="0">
            <a:spAutoFit/>
          </a:bodyPr>
          <a:lstStyle/>
          <a:p>
            <a:r>
              <a:rPr lang="en-US" sz="2100" i="1" dirty="0">
                <a:solidFill>
                  <a:schemeClr val="tx1">
                    <a:lumMod val="95000"/>
                    <a:lumOff val="5000"/>
                  </a:schemeClr>
                </a:solidFill>
              </a:rPr>
              <a:t> Decrease RPM ~15%</a:t>
            </a:r>
          </a:p>
          <a:p>
            <a:r>
              <a:rPr lang="en-US" sz="2100" i="1" dirty="0">
                <a:solidFill>
                  <a:schemeClr val="tx1">
                    <a:lumMod val="95000"/>
                    <a:lumOff val="5000"/>
                  </a:schemeClr>
                </a:solidFill>
              </a:rPr>
              <a:t> Peak turb. efficiency </a:t>
            </a:r>
          </a:p>
          <a:p>
            <a:r>
              <a:rPr lang="en-US" sz="2100" i="1" dirty="0">
                <a:solidFill>
                  <a:schemeClr val="tx1">
                    <a:lumMod val="95000"/>
                    <a:lumOff val="5000"/>
                  </a:schemeClr>
                </a:solidFill>
              </a:rPr>
              <a:t> Negative torque</a:t>
            </a:r>
            <a:endParaRPr lang="en-US" dirty="0">
              <a:solidFill>
                <a:schemeClr val="tx1">
                  <a:lumMod val="95000"/>
                  <a:lumOff val="5000"/>
                </a:schemeClr>
              </a:solidFill>
            </a:endParaRPr>
          </a:p>
        </p:txBody>
      </p:sp>
      <p:sp>
        <p:nvSpPr>
          <p:cNvPr id="123" name="Rectangle 1620"/>
          <p:cNvSpPr>
            <a:spLocks noChangeArrowheads="1"/>
          </p:cNvSpPr>
          <p:nvPr/>
        </p:nvSpPr>
        <p:spPr bwMode="auto">
          <a:xfrm>
            <a:off x="3604358" y="769318"/>
            <a:ext cx="2006062" cy="969496"/>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none" lIns="0" tIns="0" rIns="0" bIns="0">
            <a:spAutoFit/>
          </a:bodyPr>
          <a:lstStyle/>
          <a:p>
            <a:r>
              <a:rPr lang="en-US" sz="2100" i="1" dirty="0">
                <a:solidFill>
                  <a:schemeClr val="tx1">
                    <a:lumMod val="95000"/>
                    <a:lumOff val="5000"/>
                  </a:schemeClr>
                </a:solidFill>
              </a:rPr>
              <a:t> r </a:t>
            </a:r>
            <a:r>
              <a:rPr lang="en-US" sz="2100" i="1" dirty="0" err="1">
                <a:solidFill>
                  <a:schemeClr val="tx1">
                    <a:lumMod val="95000"/>
                    <a:lumOff val="5000"/>
                  </a:schemeClr>
                </a:solidFill>
              </a:rPr>
              <a:t>tan</a:t>
            </a:r>
            <a:r>
              <a:rPr lang="en-US" sz="2100" i="1" dirty="0" err="1">
                <a:solidFill>
                  <a:schemeClr val="tx1">
                    <a:lumMod val="95000"/>
                    <a:lumOff val="5000"/>
                  </a:schemeClr>
                </a:solidFill>
                <a:latin typeface="Symbol" panose="05050102010706020507" pitchFamily="18" charset="2"/>
              </a:rPr>
              <a:t>b</a:t>
            </a:r>
            <a:r>
              <a:rPr lang="en-US" sz="2100" i="1" dirty="0">
                <a:solidFill>
                  <a:schemeClr val="tx1">
                    <a:lumMod val="95000"/>
                    <a:lumOff val="5000"/>
                  </a:schemeClr>
                </a:solidFill>
              </a:rPr>
              <a:t> = </a:t>
            </a:r>
            <a:r>
              <a:rPr lang="en-US" sz="2100" b="1" i="1" dirty="0">
                <a:solidFill>
                  <a:schemeClr val="tx1">
                    <a:lumMod val="95000"/>
                    <a:lumOff val="5000"/>
                  </a:schemeClr>
                </a:solidFill>
                <a:latin typeface="Bradley Hand ITC" panose="03070402050302030203" pitchFamily="66" charset="0"/>
              </a:rPr>
              <a:t>R</a:t>
            </a:r>
            <a:r>
              <a:rPr lang="en-US" sz="2100" i="1" dirty="0">
                <a:solidFill>
                  <a:schemeClr val="tx1">
                    <a:lumMod val="95000"/>
                    <a:lumOff val="5000"/>
                  </a:schemeClr>
                </a:solidFill>
              </a:rPr>
              <a:t> tan </a:t>
            </a:r>
            <a:r>
              <a:rPr lang="en-US" sz="2100" i="1" dirty="0" err="1">
                <a:solidFill>
                  <a:schemeClr val="tx1">
                    <a:lumMod val="95000"/>
                    <a:lumOff val="5000"/>
                  </a:schemeClr>
                </a:solidFill>
                <a:latin typeface="Symbol" panose="05050102010706020507" pitchFamily="18" charset="2"/>
              </a:rPr>
              <a:t>b</a:t>
            </a:r>
            <a:r>
              <a:rPr lang="en-US" sz="2100" i="1" baseline="-25000" dirty="0" err="1">
                <a:solidFill>
                  <a:schemeClr val="tx1">
                    <a:lumMod val="95000"/>
                    <a:lumOff val="5000"/>
                  </a:schemeClr>
                </a:solidFill>
              </a:rPr>
              <a:t>tip</a:t>
            </a:r>
            <a:endParaRPr lang="en-US" sz="2100" i="1" baseline="-25000" dirty="0">
              <a:solidFill>
                <a:schemeClr val="tx1">
                  <a:lumMod val="95000"/>
                  <a:lumOff val="5000"/>
                </a:schemeClr>
              </a:solidFill>
            </a:endParaRPr>
          </a:p>
          <a:p>
            <a:r>
              <a:rPr lang="en-US" sz="2100" i="1" dirty="0">
                <a:solidFill>
                  <a:schemeClr val="tx1">
                    <a:lumMod val="95000"/>
                    <a:lumOff val="5000"/>
                  </a:schemeClr>
                </a:solidFill>
              </a:rPr>
              <a:t> </a:t>
            </a:r>
            <a:r>
              <a:rPr lang="en-US" sz="2100" i="1" dirty="0">
                <a:solidFill>
                  <a:schemeClr val="tx1">
                    <a:lumMod val="95000"/>
                    <a:lumOff val="5000"/>
                  </a:schemeClr>
                </a:solidFill>
                <a:latin typeface="Symbol" panose="05050102010706020507" pitchFamily="18" charset="2"/>
              </a:rPr>
              <a:t>a</a:t>
            </a:r>
            <a:r>
              <a:rPr lang="en-US" sz="2100" i="1" dirty="0">
                <a:solidFill>
                  <a:schemeClr val="tx1">
                    <a:lumMod val="95000"/>
                    <a:lumOff val="5000"/>
                  </a:schemeClr>
                </a:solidFill>
              </a:rPr>
              <a:t> = 0, hub-to-tip </a:t>
            </a:r>
          </a:p>
          <a:p>
            <a:r>
              <a:rPr lang="en-US" sz="2100" i="1" dirty="0">
                <a:solidFill>
                  <a:schemeClr val="tx1">
                    <a:lumMod val="95000"/>
                    <a:lumOff val="5000"/>
                  </a:schemeClr>
                </a:solidFill>
              </a:rPr>
              <a:t>  ~ torque-free</a:t>
            </a:r>
            <a:endParaRPr lang="en-US" dirty="0">
              <a:solidFill>
                <a:schemeClr val="tx1">
                  <a:lumMod val="95000"/>
                  <a:lumOff val="5000"/>
                </a:schemeClr>
              </a:solidFill>
            </a:endParaRPr>
          </a:p>
        </p:txBody>
      </p:sp>
    </p:spTree>
    <p:extLst>
      <p:ext uri="{BB962C8B-B14F-4D97-AF65-F5344CB8AC3E}">
        <p14:creationId xmlns:p14="http://schemas.microsoft.com/office/powerpoint/2010/main" val="289455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19" grpId="0" animBg="1"/>
      <p:bldP spid="121" grpId="0" animBg="1"/>
      <p:bldP spid="1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33</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9" name="Group 18">
            <a:extLst>
              <a:ext uri="{FF2B5EF4-FFF2-40B4-BE49-F238E27FC236}">
                <a16:creationId xmlns:a16="http://schemas.microsoft.com/office/drawing/2014/main" id="{B8CA5A7F-7732-44CD-A736-5B0D36881978}"/>
              </a:ext>
            </a:extLst>
          </p:cNvPr>
          <p:cNvGrpSpPr/>
          <p:nvPr/>
        </p:nvGrpSpPr>
        <p:grpSpPr>
          <a:xfrm>
            <a:off x="301011" y="3464281"/>
            <a:ext cx="2268225" cy="1332097"/>
            <a:chOff x="227570" y="3403653"/>
            <a:chExt cx="2268225" cy="1332097"/>
          </a:xfrm>
        </p:grpSpPr>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227570" y="3403653"/>
              <a:ext cx="2268225" cy="704626"/>
            </a:xfrm>
            <a:prstGeom prst="rect">
              <a:avLst/>
            </a:prstGeom>
          </p:spPr>
        </p:pic>
        <p:sp>
          <p:nvSpPr>
            <p:cNvPr id="132" name="Text Placeholder 2">
              <a:extLst>
                <a:ext uri="{FF2B5EF4-FFF2-40B4-BE49-F238E27FC236}">
                  <a16:creationId xmlns:a16="http://schemas.microsoft.com/office/drawing/2014/main" id="{0AE2576C-F7F6-48F8-B275-9DFA0A616055}"/>
                </a:ext>
              </a:extLst>
            </p:cNvPr>
            <p:cNvSpPr txBox="1">
              <a:spLocks/>
            </p:cNvSpPr>
            <p:nvPr/>
          </p:nvSpPr>
          <p:spPr>
            <a:xfrm>
              <a:off x="600382" y="4379052"/>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6">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7"/>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8">
              <a:grayscl/>
            </a:blip>
            <a:stretch>
              <a:fillRect/>
            </a:stretch>
          </p:blipFill>
          <p:spPr>
            <a:xfrm>
              <a:off x="3412824" y="2295471"/>
              <a:ext cx="2640898" cy="1570654"/>
            </a:xfrm>
            <a:prstGeom prst="rect">
              <a:avLst/>
            </a:prstGeom>
          </p:spPr>
        </p:pic>
      </p:grpSp>
      <p:sp>
        <p:nvSpPr>
          <p:cNvPr id="2" name="Arrow: Right 1">
            <a:extLst>
              <a:ext uri="{FF2B5EF4-FFF2-40B4-BE49-F238E27FC236}">
                <a16:creationId xmlns:a16="http://schemas.microsoft.com/office/drawing/2014/main" id="{8953ECA7-273E-41D5-B3BB-6B8938969844}"/>
              </a:ext>
            </a:extLst>
          </p:cNvPr>
          <p:cNvSpPr/>
          <p:nvPr/>
        </p:nvSpPr>
        <p:spPr>
          <a:xfrm rot="2355557">
            <a:off x="3309069" y="4584468"/>
            <a:ext cx="620321" cy="28470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50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5"/>
          <p:cNvSpPr>
            <a:spLocks noChangeArrowheads="1"/>
          </p:cNvSpPr>
          <p:nvPr/>
        </p:nvSpPr>
        <p:spPr bwMode="auto">
          <a:xfrm>
            <a:off x="4044950" y="-228600"/>
            <a:ext cx="7143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endParaRPr lang="en-US" altLang="en-US" dirty="0">
              <a:solidFill>
                <a:schemeClr val="accent2"/>
              </a:solidFill>
            </a:endParaRPr>
          </a:p>
        </p:txBody>
      </p:sp>
      <p:sp>
        <p:nvSpPr>
          <p:cNvPr id="2054" name="Rectangle 26"/>
          <p:cNvSpPr>
            <a:spLocks noChangeArrowheads="1"/>
          </p:cNvSpPr>
          <p:nvPr/>
        </p:nvSpPr>
        <p:spPr bwMode="auto">
          <a:xfrm>
            <a:off x="4044950" y="-228600"/>
            <a:ext cx="7143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endParaRPr lang="en-US" altLang="en-US" dirty="0">
              <a:solidFill>
                <a:schemeClr val="accent2"/>
              </a:solidFill>
            </a:endParaRPr>
          </a:p>
        </p:txBody>
      </p:sp>
      <p:sp>
        <p:nvSpPr>
          <p:cNvPr id="47" name="Text Placeholder 2"/>
          <p:cNvSpPr txBox="1">
            <a:spLocks/>
          </p:cNvSpPr>
          <p:nvPr/>
        </p:nvSpPr>
        <p:spPr>
          <a:xfrm>
            <a:off x="4731328" y="2042321"/>
            <a:ext cx="3971244" cy="2780050"/>
          </a:xfrm>
          <a:prstGeom prst="rect">
            <a:avLst/>
          </a:prstGeom>
          <a:solidFill>
            <a:schemeClr val="accent1">
              <a:lumMod val="7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spcBef>
                <a:spcPts val="0"/>
              </a:spcBef>
            </a:pPr>
            <a:r>
              <a:rPr lang="en-US" sz="2000" dirty="0">
                <a:solidFill>
                  <a:schemeClr val="bg1"/>
                </a:solidFill>
              </a:rPr>
              <a:t>Glauert:  inflow is  </a:t>
            </a:r>
            <a:r>
              <a:rPr lang="en-US" sz="2000" i="1" dirty="0">
                <a:solidFill>
                  <a:schemeClr val="bg1"/>
                </a:solidFill>
              </a:rPr>
              <a:t>irrotational</a:t>
            </a:r>
          </a:p>
          <a:p>
            <a:pPr>
              <a:lnSpc>
                <a:spcPct val="110000"/>
              </a:lnSpc>
              <a:spcBef>
                <a:spcPts val="0"/>
              </a:spcBef>
            </a:pPr>
            <a:r>
              <a:rPr lang="en-US" sz="2000" dirty="0">
                <a:solidFill>
                  <a:schemeClr val="bg1"/>
                </a:solidFill>
              </a:rPr>
              <a:t>Axial velocity locally conserved </a:t>
            </a:r>
          </a:p>
          <a:p>
            <a:pPr>
              <a:lnSpc>
                <a:spcPct val="110000"/>
              </a:lnSpc>
              <a:spcBef>
                <a:spcPts val="0"/>
              </a:spcBef>
            </a:pPr>
            <a:r>
              <a:rPr lang="en-US" sz="2000" i="1" dirty="0">
                <a:solidFill>
                  <a:schemeClr val="bg1"/>
                </a:solidFill>
              </a:rPr>
              <a:t>Final</a:t>
            </a:r>
            <a:r>
              <a:rPr lang="en-US" sz="2000" dirty="0">
                <a:solidFill>
                  <a:schemeClr val="bg1"/>
                </a:solidFill>
              </a:rPr>
              <a:t> swirl imparted suddenly</a:t>
            </a:r>
          </a:p>
          <a:p>
            <a:pPr>
              <a:lnSpc>
                <a:spcPct val="110000"/>
              </a:lnSpc>
              <a:spcBef>
                <a:spcPts val="0"/>
              </a:spcBef>
            </a:pPr>
            <a:r>
              <a:rPr lang="en-US" sz="2000" dirty="0">
                <a:solidFill>
                  <a:schemeClr val="bg1"/>
                </a:solidFill>
              </a:rPr>
              <a:t>Wake-induced velocity (v</a:t>
            </a:r>
            <a:r>
              <a:rPr lang="en-US" sz="2000" baseline="-25000" dirty="0">
                <a:solidFill>
                  <a:schemeClr val="bg1"/>
                </a:solidFill>
              </a:rPr>
              <a:t>i</a:t>
            </a:r>
            <a:r>
              <a:rPr lang="en-US" sz="2000" dirty="0">
                <a:solidFill>
                  <a:schemeClr val="bg1"/>
                </a:solidFill>
              </a:rPr>
              <a:t>)</a:t>
            </a:r>
          </a:p>
          <a:p>
            <a:pPr>
              <a:lnSpc>
                <a:spcPct val="110000"/>
              </a:lnSpc>
              <a:spcBef>
                <a:spcPts val="0"/>
              </a:spcBef>
            </a:pPr>
            <a:r>
              <a:rPr lang="en-US" sz="2000" dirty="0">
                <a:solidFill>
                  <a:schemeClr val="bg1"/>
                </a:solidFill>
              </a:rPr>
              <a:t>Glauert: 2v</a:t>
            </a:r>
            <a:r>
              <a:rPr lang="en-US" sz="2000" baseline="-25000" dirty="0">
                <a:solidFill>
                  <a:schemeClr val="bg1"/>
                </a:solidFill>
              </a:rPr>
              <a:t>i</a:t>
            </a:r>
            <a:r>
              <a:rPr lang="en-US" sz="2000" baseline="-25000" dirty="0">
                <a:solidFill>
                  <a:schemeClr val="bg1"/>
                </a:solidFill>
                <a:latin typeface="Symbol" panose="05050102010706020507" pitchFamily="18" charset="2"/>
              </a:rPr>
              <a:t>q</a:t>
            </a:r>
            <a:r>
              <a:rPr lang="en-US" sz="2000" dirty="0">
                <a:solidFill>
                  <a:schemeClr val="bg1"/>
                </a:solidFill>
              </a:rPr>
              <a:t>  at "rotor out"</a:t>
            </a:r>
          </a:p>
          <a:p>
            <a:pPr>
              <a:lnSpc>
                <a:spcPct val="110000"/>
              </a:lnSpc>
              <a:spcBef>
                <a:spcPts val="0"/>
              </a:spcBef>
            </a:pPr>
            <a:r>
              <a:rPr lang="en-US" sz="2000" dirty="0">
                <a:solidFill>
                  <a:schemeClr val="bg1"/>
                </a:solidFill>
              </a:rPr>
              <a:t>Absolute velocity (v) increased</a:t>
            </a:r>
          </a:p>
          <a:p>
            <a:pPr>
              <a:lnSpc>
                <a:spcPct val="110000"/>
              </a:lnSpc>
              <a:spcBef>
                <a:spcPts val="0"/>
              </a:spcBef>
            </a:pPr>
            <a:r>
              <a:rPr lang="en-US" sz="2000" dirty="0">
                <a:solidFill>
                  <a:schemeClr val="bg1"/>
                </a:solidFill>
              </a:rPr>
              <a:t>Relative wind (w) is decreased</a:t>
            </a:r>
          </a:p>
          <a:p>
            <a:pPr>
              <a:lnSpc>
                <a:spcPct val="110000"/>
              </a:lnSpc>
              <a:spcBef>
                <a:spcPts val="0"/>
              </a:spcBef>
            </a:pPr>
            <a:r>
              <a:rPr lang="en-US" sz="2000" dirty="0">
                <a:solidFill>
                  <a:schemeClr val="bg1"/>
                </a:solidFill>
              </a:rPr>
              <a:t>Immediate static pressure rise</a:t>
            </a:r>
          </a:p>
        </p:txBody>
      </p:sp>
      <p:sp>
        <p:nvSpPr>
          <p:cNvPr id="55" name="TextBox 54"/>
          <p:cNvSpPr txBox="1"/>
          <p:nvPr/>
        </p:nvSpPr>
        <p:spPr>
          <a:xfrm>
            <a:off x="87409" y="10922"/>
            <a:ext cx="7557838" cy="523220"/>
          </a:xfrm>
          <a:prstGeom prst="rect">
            <a:avLst/>
          </a:prstGeom>
          <a:noFill/>
        </p:spPr>
        <p:txBody>
          <a:bodyPr wrap="none" rtlCol="0">
            <a:spAutoFit/>
          </a:bodyPr>
          <a:lstStyle/>
          <a:p>
            <a:pPr algn="ctr"/>
            <a:r>
              <a:rPr lang="en-US" sz="2800" b="1" dirty="0">
                <a:solidFill>
                  <a:schemeClr val="tx1">
                    <a:lumMod val="50000"/>
                    <a:lumOff val="50000"/>
                  </a:schemeClr>
                </a:solidFill>
              </a:rPr>
              <a:t>Propeller blade - comprehensive velocity diagram</a:t>
            </a:r>
          </a:p>
        </p:txBody>
      </p:sp>
      <p:grpSp>
        <p:nvGrpSpPr>
          <p:cNvPr id="13" name="Group 12"/>
          <p:cNvGrpSpPr/>
          <p:nvPr/>
        </p:nvGrpSpPr>
        <p:grpSpPr>
          <a:xfrm>
            <a:off x="682971" y="2987024"/>
            <a:ext cx="3404284" cy="3240488"/>
            <a:chOff x="682971" y="2987024"/>
            <a:chExt cx="3404284" cy="3240488"/>
          </a:xfrm>
        </p:grpSpPr>
        <p:sp>
          <p:nvSpPr>
            <p:cNvPr id="2057" name="Rectangle 35"/>
            <p:cNvSpPr>
              <a:spLocks noChangeArrowheads="1"/>
            </p:cNvSpPr>
            <p:nvPr/>
          </p:nvSpPr>
          <p:spPr bwMode="auto">
            <a:xfrm>
              <a:off x="2406340" y="5424237"/>
              <a:ext cx="10461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eaLnBrk="1" hangingPunct="1">
                <a:spcBef>
                  <a:spcPct val="0"/>
                </a:spcBef>
                <a:buFontTx/>
                <a:buNone/>
              </a:pPr>
              <a:r>
                <a:rPr lang="en-US" altLang="en-US" sz="2000" i="1" dirty="0">
                  <a:solidFill>
                    <a:srgbClr val="008000"/>
                  </a:solidFill>
                </a:rPr>
                <a:t>Relative</a:t>
              </a:r>
            </a:p>
            <a:p>
              <a:pPr eaLnBrk="1" hangingPunct="1">
                <a:spcBef>
                  <a:spcPct val="0"/>
                </a:spcBef>
                <a:buFontTx/>
                <a:buNone/>
              </a:pPr>
              <a:r>
                <a:rPr lang="en-US" altLang="en-US" sz="2000" i="1" dirty="0">
                  <a:solidFill>
                    <a:srgbClr val="008000"/>
                  </a:solidFill>
                </a:rPr>
                <a:t>wind w</a:t>
              </a:r>
              <a:r>
                <a:rPr lang="en-US" altLang="en-US" sz="2000" i="1" baseline="-25000" dirty="0">
                  <a:solidFill>
                    <a:srgbClr val="008000"/>
                  </a:solidFill>
                </a:rPr>
                <a:t>1</a:t>
              </a:r>
              <a:endParaRPr lang="en-US" altLang="en-US" sz="2000" i="1" dirty="0">
                <a:solidFill>
                  <a:srgbClr val="008000"/>
                </a:solidFill>
              </a:endParaRPr>
            </a:p>
          </p:txBody>
        </p:sp>
        <p:sp>
          <p:nvSpPr>
            <p:cNvPr id="2060" name="Freeform 45"/>
            <p:cNvSpPr>
              <a:spLocks noChangeAspect="1"/>
            </p:cNvSpPr>
            <p:nvPr/>
          </p:nvSpPr>
          <p:spPr bwMode="auto">
            <a:xfrm>
              <a:off x="1418915" y="4032000"/>
              <a:ext cx="738188" cy="2184400"/>
            </a:xfrm>
            <a:custGeom>
              <a:avLst/>
              <a:gdLst>
                <a:gd name="T0" fmla="*/ 0 w 513"/>
                <a:gd name="T1" fmla="*/ 2147483647 h 1332"/>
                <a:gd name="T2" fmla="*/ 2147483647 w 513"/>
                <a:gd name="T3" fmla="*/ 0 h 1332"/>
                <a:gd name="T4" fmla="*/ 0 60000 65536"/>
                <a:gd name="T5" fmla="*/ 0 60000 65536"/>
              </a:gdLst>
              <a:ahLst/>
              <a:cxnLst>
                <a:cxn ang="T4">
                  <a:pos x="T0" y="T1"/>
                </a:cxn>
                <a:cxn ang="T5">
                  <a:pos x="T2" y="T3"/>
                </a:cxn>
              </a:cxnLst>
              <a:rect l="0" t="0" r="r" b="b"/>
              <a:pathLst>
                <a:path w="513" h="1332">
                  <a:moveTo>
                    <a:pt x="0" y="1332"/>
                  </a:moveTo>
                  <a:lnTo>
                    <a:pt x="513" y="0"/>
                  </a:lnTo>
                </a:path>
              </a:pathLst>
            </a:custGeom>
            <a:noFill/>
            <a:ln w="25400" cap="flat" cmpd="sng">
              <a:solidFill>
                <a:srgbClr val="009900"/>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79" name="Freeform 76"/>
            <p:cNvSpPr>
              <a:spLocks/>
            </p:cNvSpPr>
            <p:nvPr/>
          </p:nvSpPr>
          <p:spPr bwMode="auto">
            <a:xfrm flipH="1" flipV="1">
              <a:off x="1664978" y="5613150"/>
              <a:ext cx="774700" cy="180975"/>
            </a:xfrm>
            <a:custGeom>
              <a:avLst/>
              <a:gdLst>
                <a:gd name="T0" fmla="*/ 0 w 762"/>
                <a:gd name="T1" fmla="*/ 2147483647 h 77"/>
                <a:gd name="T2" fmla="*/ 2147483647 w 762"/>
                <a:gd name="T3" fmla="*/ 2147483647 h 77"/>
                <a:gd name="T4" fmla="*/ 2147483647 w 762"/>
                <a:gd name="T5" fmla="*/ 0 h 77"/>
                <a:gd name="T6" fmla="*/ 2147483647 w 762"/>
                <a:gd name="T7" fmla="*/ 2147483647 h 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2" h="77">
                  <a:moveTo>
                    <a:pt x="0" y="11"/>
                  </a:moveTo>
                  <a:lnTo>
                    <a:pt x="603" y="66"/>
                  </a:lnTo>
                  <a:lnTo>
                    <a:pt x="592" y="0"/>
                  </a:lnTo>
                  <a:lnTo>
                    <a:pt x="762" y="77"/>
                  </a:lnTo>
                </a:path>
              </a:pathLst>
            </a:custGeom>
            <a:noFill/>
            <a:ln w="12700" cap="flat" cmpd="sng">
              <a:solidFill>
                <a:srgbClr val="292929"/>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80" name="Rectangle 70"/>
            <p:cNvSpPr>
              <a:spLocks noChangeArrowheads="1"/>
            </p:cNvSpPr>
            <p:nvPr/>
          </p:nvSpPr>
          <p:spPr bwMode="auto">
            <a:xfrm>
              <a:off x="1244135" y="5535577"/>
              <a:ext cx="320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chemeClr val="tx1"/>
                  </a:solidFill>
                </a:rPr>
                <a:t> </a:t>
              </a:r>
              <a:r>
                <a:rPr lang="en-US" altLang="en-US" sz="2100" i="1" dirty="0">
                  <a:solidFill>
                    <a:schemeClr val="tx1"/>
                  </a:solidFill>
                  <a:latin typeface="Symbol" pitchFamily="18" charset="2"/>
                </a:rPr>
                <a:t>a</a:t>
              </a:r>
              <a:r>
                <a:rPr lang="en-US" altLang="en-US" sz="2100" i="1" dirty="0">
                  <a:solidFill>
                    <a:schemeClr val="tx1"/>
                  </a:solidFill>
                </a:rPr>
                <a:t> </a:t>
              </a:r>
            </a:p>
          </p:txBody>
        </p:sp>
        <p:sp>
          <p:nvSpPr>
            <p:cNvPr id="2056" name="Line 34"/>
            <p:cNvSpPr>
              <a:spLocks noChangeShapeType="1"/>
            </p:cNvSpPr>
            <p:nvPr/>
          </p:nvSpPr>
          <p:spPr bwMode="auto">
            <a:xfrm rot="10800000" flipH="1">
              <a:off x="2168215" y="4032000"/>
              <a:ext cx="0" cy="2195512"/>
            </a:xfrm>
            <a:prstGeom prst="line">
              <a:avLst/>
            </a:prstGeom>
            <a:noFill/>
            <a:ln w="19050">
              <a:solidFill>
                <a:srgbClr val="CC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61" name="Line 48"/>
            <p:cNvSpPr>
              <a:spLocks noChangeShapeType="1"/>
            </p:cNvSpPr>
            <p:nvPr/>
          </p:nvSpPr>
          <p:spPr bwMode="auto">
            <a:xfrm rot="16200000">
              <a:off x="1804773" y="5824287"/>
              <a:ext cx="0" cy="762000"/>
            </a:xfrm>
            <a:prstGeom prst="line">
              <a:avLst/>
            </a:prstGeom>
            <a:noFill/>
            <a:ln w="28575">
              <a:solidFill>
                <a:schemeClr val="tx1"/>
              </a:solidFill>
              <a:prstDash val="sysDot"/>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55" name="Rectangle 33"/>
            <p:cNvSpPr>
              <a:spLocks noChangeArrowheads="1"/>
            </p:cNvSpPr>
            <p:nvPr/>
          </p:nvSpPr>
          <p:spPr bwMode="auto">
            <a:xfrm>
              <a:off x="1963217" y="5090747"/>
              <a:ext cx="1606248" cy="338554"/>
            </a:xfrm>
            <a:prstGeom prst="rect">
              <a:avLst/>
            </a:prstGeom>
            <a:solidFill>
              <a:schemeClr val="bg1"/>
            </a:solidFill>
            <a:ln>
              <a:noFill/>
            </a:ln>
          </p:spPr>
          <p:txBody>
            <a:bodyPr wrap="square" lIns="0" tIns="0" rIns="0" bIns="4572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eaLnBrk="1" hangingPunct="1">
                <a:spcBef>
                  <a:spcPct val="0"/>
                </a:spcBef>
                <a:buFontTx/>
                <a:buNone/>
              </a:pPr>
              <a:r>
                <a:rPr lang="en-US" altLang="en-US" sz="1900" i="1" dirty="0">
                  <a:solidFill>
                    <a:srgbClr val="990000"/>
                  </a:solidFill>
                </a:rPr>
                <a:t>w</a:t>
              </a:r>
              <a:r>
                <a:rPr lang="en-US" altLang="en-US" sz="1900" i="1" baseline="-25000" dirty="0">
                  <a:solidFill>
                    <a:srgbClr val="990000"/>
                  </a:solidFill>
                  <a:latin typeface="Symbol" pitchFamily="18" charset="2"/>
                </a:rPr>
                <a:t>q</a:t>
              </a:r>
              <a:r>
                <a:rPr lang="en-US" altLang="en-US" sz="1900" b="1" i="1" dirty="0">
                  <a:solidFill>
                    <a:srgbClr val="990000"/>
                  </a:solidFill>
                </a:rPr>
                <a:t>  </a:t>
              </a:r>
              <a:r>
                <a:rPr lang="en-US" altLang="en-US" sz="1900" dirty="0">
                  <a:solidFill>
                    <a:srgbClr val="990000"/>
                  </a:solidFill>
                  <a:latin typeface="Symbol" pitchFamily="18" charset="2"/>
                  <a:sym typeface="Symbol" pitchFamily="18" charset="2"/>
                </a:rPr>
                <a:t> </a:t>
              </a:r>
              <a:r>
                <a:rPr lang="en-US" altLang="en-US" sz="1900" dirty="0">
                  <a:solidFill>
                    <a:srgbClr val="990000"/>
                  </a:solidFill>
                  <a:latin typeface="Symbol" pitchFamily="18" charset="2"/>
                </a:rPr>
                <a:t>w </a:t>
              </a:r>
              <a:r>
                <a:rPr lang="en-US" altLang="en-US" sz="1900" dirty="0">
                  <a:solidFill>
                    <a:srgbClr val="990000"/>
                  </a:solidFill>
                </a:rPr>
                <a:t>r - v</a:t>
              </a:r>
              <a:r>
                <a:rPr lang="en-US" altLang="en-US" sz="1900" baseline="-25000" dirty="0">
                  <a:solidFill>
                    <a:srgbClr val="990000"/>
                  </a:solidFill>
                </a:rPr>
                <a:t>i</a:t>
              </a:r>
              <a:r>
                <a:rPr lang="en-US" altLang="en-US" sz="1900" baseline="-25000" dirty="0">
                  <a:solidFill>
                    <a:srgbClr val="990000"/>
                  </a:solidFill>
                  <a:latin typeface="Symbol" pitchFamily="18" charset="2"/>
                </a:rPr>
                <a:t>q</a:t>
              </a:r>
              <a:r>
                <a:rPr lang="en-US" altLang="en-US" sz="1900" dirty="0">
                  <a:solidFill>
                    <a:srgbClr val="990000"/>
                  </a:solidFill>
                </a:rPr>
                <a:t> </a:t>
              </a:r>
            </a:p>
          </p:txBody>
        </p:sp>
        <p:sp>
          <p:nvSpPr>
            <p:cNvPr id="2083" name="Rectangle 70"/>
            <p:cNvSpPr>
              <a:spLocks noChangeArrowheads="1"/>
            </p:cNvSpPr>
            <p:nvPr/>
          </p:nvSpPr>
          <p:spPr bwMode="auto">
            <a:xfrm>
              <a:off x="1866208" y="4594047"/>
              <a:ext cx="2921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chemeClr val="tx1"/>
                  </a:solidFill>
                </a:rPr>
                <a:t> </a:t>
              </a:r>
              <a:r>
                <a:rPr lang="en-US" altLang="en-US" sz="2100" i="1" dirty="0">
                  <a:solidFill>
                    <a:schemeClr val="tx1"/>
                  </a:solidFill>
                  <a:latin typeface="Symbol" pitchFamily="18" charset="2"/>
                </a:rPr>
                <a:t>f</a:t>
              </a:r>
              <a:r>
                <a:rPr lang="en-US" altLang="en-US" sz="2100" i="1" dirty="0">
                  <a:solidFill>
                    <a:schemeClr val="tx1"/>
                  </a:solidFill>
                </a:rPr>
                <a:t> </a:t>
              </a:r>
            </a:p>
          </p:txBody>
        </p:sp>
        <p:sp>
          <p:nvSpPr>
            <p:cNvPr id="2092" name="Rectangle 71"/>
            <p:cNvSpPr>
              <a:spLocks noChangeArrowheads="1"/>
            </p:cNvSpPr>
            <p:nvPr/>
          </p:nvSpPr>
          <p:spPr bwMode="auto">
            <a:xfrm>
              <a:off x="1590457" y="5840162"/>
              <a:ext cx="3093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chemeClr val="tx1"/>
                  </a:solidFill>
                </a:rPr>
                <a:t> v</a:t>
              </a:r>
              <a:r>
                <a:rPr lang="en-US" altLang="en-US" sz="2100" i="1" baseline="-25000" dirty="0">
                  <a:solidFill>
                    <a:schemeClr val="tx1"/>
                  </a:solidFill>
                </a:rPr>
                <a:t>1</a:t>
              </a:r>
              <a:endParaRPr lang="en-US" altLang="en-US" sz="2100" i="1" dirty="0">
                <a:solidFill>
                  <a:schemeClr val="tx1"/>
                </a:solidFill>
              </a:endParaRPr>
            </a:p>
          </p:txBody>
        </p:sp>
        <p:sp>
          <p:nvSpPr>
            <p:cNvPr id="2085" name="Rectangle 70"/>
            <p:cNvSpPr>
              <a:spLocks noChangeArrowheads="1"/>
            </p:cNvSpPr>
            <p:nvPr/>
          </p:nvSpPr>
          <p:spPr bwMode="auto">
            <a:xfrm>
              <a:off x="1046581" y="5301749"/>
              <a:ext cx="4191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chemeClr val="tx1"/>
                  </a:solidFill>
                  <a:latin typeface="Symbol" pitchFamily="18" charset="2"/>
                </a:rPr>
                <a:t>z</a:t>
              </a:r>
              <a:endParaRPr lang="en-US" altLang="en-US" sz="2100" i="1" dirty="0">
                <a:solidFill>
                  <a:schemeClr val="tx1"/>
                </a:solidFill>
              </a:endParaRPr>
            </a:p>
          </p:txBody>
        </p:sp>
        <p:sp>
          <p:nvSpPr>
            <p:cNvPr id="2089" name="Rectangle 49"/>
            <p:cNvSpPr>
              <a:spLocks noChangeArrowheads="1"/>
            </p:cNvSpPr>
            <p:nvPr/>
          </p:nvSpPr>
          <p:spPr bwMode="auto">
            <a:xfrm rot="18048205">
              <a:off x="755124" y="4778840"/>
              <a:ext cx="11285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1600" i="1" dirty="0">
                  <a:solidFill>
                    <a:schemeClr val="tx1"/>
                  </a:solidFill>
                </a:rPr>
                <a:t> Zero-lift line</a:t>
              </a:r>
            </a:p>
          </p:txBody>
        </p:sp>
        <p:sp>
          <p:nvSpPr>
            <p:cNvPr id="2078" name="Freeform 45"/>
            <p:cNvSpPr>
              <a:spLocks noChangeAspect="1"/>
            </p:cNvSpPr>
            <p:nvPr/>
          </p:nvSpPr>
          <p:spPr bwMode="auto">
            <a:xfrm rot="258177">
              <a:off x="1044265" y="4124075"/>
              <a:ext cx="846138" cy="1652587"/>
            </a:xfrm>
            <a:custGeom>
              <a:avLst/>
              <a:gdLst>
                <a:gd name="T0" fmla="*/ 0 w 513"/>
                <a:gd name="T1" fmla="*/ 2147483647 h 1332"/>
                <a:gd name="T2" fmla="*/ 2147483647 w 513"/>
                <a:gd name="T3" fmla="*/ 0 h 1332"/>
                <a:gd name="T4" fmla="*/ 0 60000 65536"/>
                <a:gd name="T5" fmla="*/ 0 60000 65536"/>
              </a:gdLst>
              <a:ahLst/>
              <a:cxnLst>
                <a:cxn ang="T4">
                  <a:pos x="T0" y="T1"/>
                </a:cxn>
                <a:cxn ang="T5">
                  <a:pos x="T2" y="T3"/>
                </a:cxn>
              </a:cxnLst>
              <a:rect l="0" t="0" r="r" b="b"/>
              <a:pathLst>
                <a:path w="513" h="1332">
                  <a:moveTo>
                    <a:pt x="0" y="1332"/>
                  </a:moveTo>
                  <a:lnTo>
                    <a:pt x="513" y="0"/>
                  </a:lnTo>
                </a:path>
              </a:pathLst>
            </a:custGeom>
            <a:noFill/>
            <a:ln w="19050" cap="flat" cmpd="sng">
              <a:solidFill>
                <a:schemeClr val="accent2"/>
              </a:solidFill>
              <a:prstDash val="sysDot"/>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1" name="Rectangle 33"/>
            <p:cNvSpPr>
              <a:spLocks noChangeArrowheads="1"/>
            </p:cNvSpPr>
            <p:nvPr/>
          </p:nvSpPr>
          <p:spPr bwMode="auto">
            <a:xfrm>
              <a:off x="2260670" y="4793292"/>
              <a:ext cx="182658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eaLnBrk="1" hangingPunct="1">
                <a:spcBef>
                  <a:spcPct val="0"/>
                </a:spcBef>
                <a:buFontTx/>
                <a:buNone/>
              </a:pPr>
              <a:r>
                <a:rPr lang="en-US" altLang="en-US" sz="1900" dirty="0">
                  <a:solidFill>
                    <a:srgbClr val="990000"/>
                  </a:solidFill>
                </a:rPr>
                <a:t>Rotational </a:t>
              </a:r>
              <a:r>
                <a:rPr lang="en-US" altLang="en-US" sz="1900" i="1" dirty="0">
                  <a:solidFill>
                    <a:srgbClr val="990000"/>
                  </a:solidFill>
                </a:rPr>
                <a:t>wind</a:t>
              </a:r>
              <a:endParaRPr lang="en-US" altLang="en-US" sz="1900" dirty="0">
                <a:solidFill>
                  <a:srgbClr val="990000"/>
                </a:solidFill>
              </a:endParaRPr>
            </a:p>
          </p:txBody>
        </p:sp>
        <p:sp>
          <p:nvSpPr>
            <p:cNvPr id="2062" name="Rectangle 49"/>
            <p:cNvSpPr>
              <a:spLocks noChangeArrowheads="1"/>
            </p:cNvSpPr>
            <p:nvPr/>
          </p:nvSpPr>
          <p:spPr bwMode="auto">
            <a:xfrm>
              <a:off x="762806" y="2987024"/>
              <a:ext cx="6572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chemeClr val="tx1"/>
                  </a:solidFill>
                </a:rPr>
                <a:t> </a:t>
              </a:r>
              <a:r>
                <a:rPr lang="en-US" altLang="en-US" sz="2100" dirty="0">
                  <a:solidFill>
                    <a:schemeClr val="tx1"/>
                  </a:solidFill>
                </a:rPr>
                <a:t>Axial</a:t>
              </a:r>
            </a:p>
            <a:p>
              <a:pPr algn="ctr" eaLnBrk="1" hangingPunct="1">
                <a:spcBef>
                  <a:spcPct val="0"/>
                </a:spcBef>
                <a:buFontTx/>
                <a:buNone/>
              </a:pPr>
              <a:r>
                <a:rPr lang="en-US" altLang="en-US" sz="2100" dirty="0">
                  <a:solidFill>
                    <a:schemeClr val="tx1"/>
                  </a:solidFill>
                </a:rPr>
                <a:t> wind</a:t>
              </a:r>
              <a:endParaRPr lang="en-US" altLang="en-US" sz="2100" i="1" dirty="0">
                <a:solidFill>
                  <a:schemeClr val="tx1"/>
                </a:solidFill>
              </a:endParaRPr>
            </a:p>
          </p:txBody>
        </p:sp>
        <p:sp>
          <p:nvSpPr>
            <p:cNvPr id="2068" name="Line 69"/>
            <p:cNvSpPr>
              <a:spLocks noChangeShapeType="1"/>
            </p:cNvSpPr>
            <p:nvPr/>
          </p:nvSpPr>
          <p:spPr bwMode="auto">
            <a:xfrm rot="16200000">
              <a:off x="1780865" y="3654175"/>
              <a:ext cx="0" cy="762000"/>
            </a:xfrm>
            <a:prstGeom prst="line">
              <a:avLst/>
            </a:prstGeom>
            <a:noFill/>
            <a:ln w="76200">
              <a:solidFill>
                <a:srgbClr val="29292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69" name="Rectangle 70"/>
            <p:cNvSpPr>
              <a:spLocks noChangeArrowheads="1"/>
            </p:cNvSpPr>
            <p:nvPr/>
          </p:nvSpPr>
          <p:spPr bwMode="auto">
            <a:xfrm>
              <a:off x="682971" y="3600200"/>
              <a:ext cx="1341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chemeClr val="tx1"/>
                  </a:solidFill>
                </a:rPr>
                <a:t> v</a:t>
              </a:r>
              <a:r>
                <a:rPr lang="en-US" altLang="en-US" sz="2100" i="1" baseline="-25000" dirty="0">
                  <a:solidFill>
                    <a:schemeClr val="tx1"/>
                  </a:solidFill>
                </a:rPr>
                <a:t>1 </a:t>
              </a:r>
              <a:r>
                <a:rPr lang="en-US" altLang="en-US" sz="2100" i="1" dirty="0">
                  <a:solidFill>
                    <a:schemeClr val="tx1"/>
                  </a:solidFill>
                  <a:sym typeface="Symbol" pitchFamily="18" charset="2"/>
                </a:rPr>
                <a:t> v</a:t>
              </a:r>
              <a:r>
                <a:rPr lang="en-US" altLang="en-US" sz="2100" i="1" baseline="-25000" dirty="0">
                  <a:solidFill>
                    <a:schemeClr val="tx1"/>
                  </a:solidFill>
                </a:rPr>
                <a:t>∞</a:t>
              </a:r>
              <a:r>
                <a:rPr lang="en-US" altLang="en-US" sz="2100" i="1" dirty="0">
                  <a:solidFill>
                    <a:schemeClr val="tx1"/>
                  </a:solidFill>
                </a:rPr>
                <a:t>+v</a:t>
              </a:r>
              <a:r>
                <a:rPr lang="en-US" altLang="en-US" sz="2100" i="1" baseline="-25000" dirty="0">
                  <a:solidFill>
                    <a:schemeClr val="tx1"/>
                  </a:solidFill>
                </a:rPr>
                <a:t>ix</a:t>
              </a:r>
              <a:r>
                <a:rPr lang="en-US" altLang="en-US" sz="2100" i="1" dirty="0">
                  <a:solidFill>
                    <a:schemeClr val="tx1"/>
                  </a:solidFill>
                </a:rPr>
                <a:t> </a:t>
              </a:r>
            </a:p>
          </p:txBody>
        </p:sp>
      </p:grpSp>
      <p:grpSp>
        <p:nvGrpSpPr>
          <p:cNvPr id="15" name="Group 14"/>
          <p:cNvGrpSpPr/>
          <p:nvPr/>
        </p:nvGrpSpPr>
        <p:grpSpPr>
          <a:xfrm>
            <a:off x="2767166" y="925417"/>
            <a:ext cx="1000603" cy="1536545"/>
            <a:chOff x="2778183" y="925417"/>
            <a:chExt cx="1000603" cy="1536545"/>
          </a:xfrm>
        </p:grpSpPr>
        <p:sp>
          <p:nvSpPr>
            <p:cNvPr id="2058" name="Freeform 40"/>
            <p:cNvSpPr>
              <a:spLocks noChangeAspect="1"/>
            </p:cNvSpPr>
            <p:nvPr/>
          </p:nvSpPr>
          <p:spPr bwMode="auto">
            <a:xfrm>
              <a:off x="2984190" y="925417"/>
              <a:ext cx="794596" cy="1536545"/>
            </a:xfrm>
            <a:custGeom>
              <a:avLst/>
              <a:gdLst>
                <a:gd name="T0" fmla="*/ 0 w 477"/>
                <a:gd name="T1" fmla="*/ 2147483647 h 940"/>
                <a:gd name="T2" fmla="*/ 2147483647 w 477"/>
                <a:gd name="T3" fmla="*/ 0 h 940"/>
                <a:gd name="T4" fmla="*/ 0 60000 65536"/>
                <a:gd name="T5" fmla="*/ 0 60000 65536"/>
              </a:gdLst>
              <a:ahLst/>
              <a:cxnLst>
                <a:cxn ang="T4">
                  <a:pos x="T0" y="T1"/>
                </a:cxn>
                <a:cxn ang="T5">
                  <a:pos x="T2" y="T3"/>
                </a:cxn>
              </a:cxnLst>
              <a:rect l="0" t="0" r="r" b="b"/>
              <a:pathLst>
                <a:path w="477" h="940">
                  <a:moveTo>
                    <a:pt x="0" y="940"/>
                  </a:moveTo>
                  <a:lnTo>
                    <a:pt x="477" y="0"/>
                  </a:lnTo>
                </a:path>
              </a:pathLst>
            </a:custGeom>
            <a:noFill/>
            <a:ln w="25400" cap="flat" cmpd="sng">
              <a:solidFill>
                <a:srgbClr val="009900"/>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6" name="Rectangle 49"/>
            <p:cNvSpPr>
              <a:spLocks noChangeArrowheads="1"/>
            </p:cNvSpPr>
            <p:nvPr/>
          </p:nvSpPr>
          <p:spPr bwMode="auto">
            <a:xfrm rot="17880000">
              <a:off x="2465438" y="1628575"/>
              <a:ext cx="105637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1400" i="1" dirty="0">
                  <a:solidFill>
                    <a:schemeClr val="tx1"/>
                  </a:solidFill>
                </a:rPr>
                <a:t> Helical wake</a:t>
              </a:r>
            </a:p>
            <a:p>
              <a:pPr algn="ctr" eaLnBrk="1" hangingPunct="1">
                <a:spcBef>
                  <a:spcPct val="0"/>
                </a:spcBef>
                <a:buFontTx/>
                <a:buNone/>
              </a:pPr>
              <a:r>
                <a:rPr lang="en-US" altLang="en-US" sz="1400" i="1" dirty="0">
                  <a:solidFill>
                    <a:schemeClr val="tx1"/>
                  </a:solidFill>
                </a:rPr>
                <a:t>vortex sheet</a:t>
              </a:r>
            </a:p>
          </p:txBody>
        </p:sp>
      </p:grpSp>
      <p:grpSp>
        <p:nvGrpSpPr>
          <p:cNvPr id="17" name="Group 16"/>
          <p:cNvGrpSpPr/>
          <p:nvPr/>
        </p:nvGrpSpPr>
        <p:grpSpPr>
          <a:xfrm>
            <a:off x="2966728" y="900298"/>
            <a:ext cx="1576249" cy="2166294"/>
            <a:chOff x="2966728" y="900298"/>
            <a:chExt cx="1576249" cy="2166294"/>
          </a:xfrm>
        </p:grpSpPr>
        <p:sp>
          <p:nvSpPr>
            <p:cNvPr id="2059" name="Rectangle 41"/>
            <p:cNvSpPr>
              <a:spLocks noChangeArrowheads="1"/>
            </p:cNvSpPr>
            <p:nvPr/>
          </p:nvSpPr>
          <p:spPr bwMode="auto">
            <a:xfrm>
              <a:off x="3211466" y="927482"/>
              <a:ext cx="4572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eaLnBrk="1" hangingPunct="1">
                <a:spcBef>
                  <a:spcPct val="0"/>
                </a:spcBef>
                <a:buFontTx/>
                <a:buNone/>
              </a:pPr>
              <a:r>
                <a:rPr lang="en-US" altLang="en-US" sz="2100" i="1" dirty="0">
                  <a:solidFill>
                    <a:srgbClr val="008000"/>
                  </a:solidFill>
                </a:rPr>
                <a:t>w</a:t>
              </a:r>
              <a:r>
                <a:rPr lang="en-US" altLang="en-US" sz="2100" i="1" baseline="-25000" dirty="0">
                  <a:solidFill>
                    <a:srgbClr val="008000"/>
                  </a:solidFill>
                </a:rPr>
                <a:t>2</a:t>
              </a:r>
              <a:endParaRPr lang="en-US" altLang="en-US" sz="2100" i="1" dirty="0">
                <a:solidFill>
                  <a:srgbClr val="008000"/>
                </a:solidFill>
              </a:endParaRPr>
            </a:p>
          </p:txBody>
        </p:sp>
        <p:sp>
          <p:nvSpPr>
            <p:cNvPr id="2064" name="Line 65"/>
            <p:cNvSpPr>
              <a:spLocks noChangeShapeType="1"/>
            </p:cNvSpPr>
            <p:nvPr/>
          </p:nvSpPr>
          <p:spPr bwMode="auto">
            <a:xfrm rot="16200000">
              <a:off x="3365381" y="2101600"/>
              <a:ext cx="0" cy="762000"/>
            </a:xfrm>
            <a:prstGeom prst="line">
              <a:avLst/>
            </a:prstGeom>
            <a:noFill/>
            <a:ln w="28575">
              <a:solidFill>
                <a:srgbClr val="292929"/>
              </a:solidFill>
              <a:prstDash val="sysDot"/>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91" name="Rectangle 71"/>
            <p:cNvSpPr>
              <a:spLocks noChangeArrowheads="1"/>
            </p:cNvSpPr>
            <p:nvPr/>
          </p:nvSpPr>
          <p:spPr bwMode="auto">
            <a:xfrm>
              <a:off x="3241743" y="2100108"/>
              <a:ext cx="3093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chemeClr val="tx1"/>
                  </a:solidFill>
                </a:rPr>
                <a:t> v</a:t>
              </a:r>
              <a:r>
                <a:rPr lang="en-US" altLang="en-US" sz="2100" i="1" baseline="-25000" dirty="0">
                  <a:solidFill>
                    <a:schemeClr val="tx1"/>
                  </a:solidFill>
                </a:rPr>
                <a:t>1</a:t>
              </a:r>
              <a:endParaRPr lang="en-US" altLang="en-US" sz="2100" i="1" dirty="0">
                <a:solidFill>
                  <a:schemeClr val="tx1"/>
                </a:solidFill>
              </a:endParaRPr>
            </a:p>
          </p:txBody>
        </p:sp>
        <p:sp>
          <p:nvSpPr>
            <p:cNvPr id="60" name="Line 34"/>
            <p:cNvSpPr>
              <a:spLocks noChangeShapeType="1"/>
            </p:cNvSpPr>
            <p:nvPr/>
          </p:nvSpPr>
          <p:spPr bwMode="auto">
            <a:xfrm rot="10800000" flipH="1">
              <a:off x="3765659" y="900298"/>
              <a:ext cx="0" cy="1975104"/>
            </a:xfrm>
            <a:prstGeom prst="line">
              <a:avLst/>
            </a:prstGeom>
            <a:noFill/>
            <a:ln w="19050">
              <a:solidFill>
                <a:srgbClr val="CC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66" name="Rectangle 67"/>
            <p:cNvSpPr>
              <a:spLocks noChangeArrowheads="1"/>
            </p:cNvSpPr>
            <p:nvPr/>
          </p:nvSpPr>
          <p:spPr bwMode="auto">
            <a:xfrm>
              <a:off x="3384005" y="1787502"/>
              <a:ext cx="1158972" cy="323165"/>
            </a:xfrm>
            <a:prstGeom prst="rect">
              <a:avLst/>
            </a:prstGeom>
            <a:solidFill>
              <a:schemeClr val="bg1"/>
            </a:solidFill>
            <a:ln>
              <a:noFill/>
            </a:ln>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None/>
              </a:pPr>
              <a:r>
                <a:rPr lang="en-US" altLang="en-US" sz="2100" dirty="0">
                  <a:solidFill>
                    <a:srgbClr val="006600"/>
                  </a:solidFill>
                </a:rPr>
                <a:t> </a:t>
              </a:r>
              <a:r>
                <a:rPr lang="en-US" altLang="en-US" sz="2000" dirty="0">
                  <a:solidFill>
                    <a:srgbClr val="990000"/>
                  </a:solidFill>
                  <a:latin typeface="Symbol" pitchFamily="18" charset="2"/>
                </a:rPr>
                <a:t>w </a:t>
              </a:r>
              <a:r>
                <a:rPr lang="en-US" altLang="en-US" sz="2000" dirty="0">
                  <a:solidFill>
                    <a:srgbClr val="990000"/>
                  </a:solidFill>
                </a:rPr>
                <a:t>r – 2v</a:t>
              </a:r>
              <a:r>
                <a:rPr lang="en-US" altLang="en-US" sz="2000" baseline="-25000" dirty="0">
                  <a:solidFill>
                    <a:srgbClr val="990000"/>
                  </a:solidFill>
                </a:rPr>
                <a:t>i</a:t>
              </a:r>
              <a:r>
                <a:rPr lang="en-US" altLang="en-US" sz="2000" baseline="-25000" dirty="0">
                  <a:solidFill>
                    <a:srgbClr val="990000"/>
                  </a:solidFill>
                  <a:latin typeface="Symbol" pitchFamily="18" charset="2"/>
                </a:rPr>
                <a:t>q</a:t>
              </a:r>
              <a:r>
                <a:rPr lang="en-US" altLang="en-US" sz="2100" dirty="0">
                  <a:solidFill>
                    <a:srgbClr val="006600"/>
                  </a:solidFill>
                </a:rPr>
                <a:t> </a:t>
              </a:r>
            </a:p>
          </p:txBody>
        </p:sp>
        <p:sp>
          <p:nvSpPr>
            <p:cNvPr id="2067" name="Line 68"/>
            <p:cNvSpPr>
              <a:spLocks noChangeShapeType="1"/>
            </p:cNvSpPr>
            <p:nvPr/>
          </p:nvSpPr>
          <p:spPr bwMode="auto">
            <a:xfrm rot="5400000" flipV="1">
              <a:off x="3172436" y="2280069"/>
              <a:ext cx="400642" cy="812058"/>
            </a:xfrm>
            <a:prstGeom prst="line">
              <a:avLst/>
            </a:prstGeom>
            <a:noFill/>
            <a:ln w="76200">
              <a:solidFill>
                <a:srgbClr val="29292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70" name="Rectangle 71"/>
            <p:cNvSpPr>
              <a:spLocks noChangeArrowheads="1"/>
            </p:cNvSpPr>
            <p:nvPr/>
          </p:nvSpPr>
          <p:spPr bwMode="auto">
            <a:xfrm>
              <a:off x="3114493" y="2743427"/>
              <a:ext cx="3093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chemeClr val="tx1"/>
                  </a:solidFill>
                </a:rPr>
                <a:t> v</a:t>
              </a:r>
              <a:r>
                <a:rPr lang="en-US" altLang="en-US" sz="2100" i="1" baseline="-25000" dirty="0">
                  <a:solidFill>
                    <a:schemeClr val="tx1"/>
                  </a:solidFill>
                </a:rPr>
                <a:t>2</a:t>
              </a:r>
              <a:endParaRPr lang="en-US" altLang="en-US" sz="2100" i="1" dirty="0">
                <a:solidFill>
                  <a:schemeClr val="tx1"/>
                </a:solidFill>
              </a:endParaRPr>
            </a:p>
          </p:txBody>
        </p:sp>
      </p:grpSp>
      <p:sp>
        <p:nvSpPr>
          <p:cNvPr id="2090" name="Rectangle 2028"/>
          <p:cNvSpPr>
            <a:spLocks noChangeArrowheads="1"/>
          </p:cNvSpPr>
          <p:nvPr/>
        </p:nvSpPr>
        <p:spPr bwMode="auto">
          <a:xfrm>
            <a:off x="617993" y="1452638"/>
            <a:ext cx="1941512" cy="94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eaLnBrk="1" hangingPunct="1">
              <a:lnSpc>
                <a:spcPct val="110000"/>
              </a:lnSpc>
              <a:spcBef>
                <a:spcPct val="0"/>
              </a:spcBef>
              <a:buFontTx/>
              <a:buNone/>
            </a:pPr>
            <a:r>
              <a:rPr lang="en-US" altLang="en-US" sz="1800" b="1" dirty="0">
                <a:solidFill>
                  <a:srgbClr val="4D4D4D"/>
                </a:solidFill>
              </a:rPr>
              <a:t>Blade section</a:t>
            </a:r>
            <a:r>
              <a:rPr lang="en-US" altLang="en-US" sz="1800" dirty="0">
                <a:solidFill>
                  <a:srgbClr val="4D4D4D"/>
                </a:solidFill>
              </a:rPr>
              <a:t> </a:t>
            </a:r>
          </a:p>
          <a:p>
            <a:pPr eaLnBrk="1" hangingPunct="1">
              <a:lnSpc>
                <a:spcPct val="110000"/>
              </a:lnSpc>
              <a:spcBef>
                <a:spcPct val="0"/>
              </a:spcBef>
              <a:buFontTx/>
              <a:buNone/>
            </a:pPr>
            <a:r>
              <a:rPr lang="en-US" altLang="en-US" sz="1800" dirty="0">
                <a:solidFill>
                  <a:srgbClr val="4D4D4D"/>
                </a:solidFill>
              </a:rPr>
              <a:t>Looking outboard,</a:t>
            </a:r>
          </a:p>
          <a:p>
            <a:pPr eaLnBrk="1" hangingPunct="1">
              <a:lnSpc>
                <a:spcPct val="110000"/>
              </a:lnSpc>
              <a:spcBef>
                <a:spcPct val="0"/>
              </a:spcBef>
              <a:buFontTx/>
              <a:buNone/>
            </a:pPr>
            <a:r>
              <a:rPr lang="en-US" altLang="en-US" sz="1800" dirty="0">
                <a:solidFill>
                  <a:srgbClr val="4D4D4D"/>
                </a:solidFill>
              </a:rPr>
              <a:t>Blade at 3 o’clock</a:t>
            </a:r>
          </a:p>
        </p:txBody>
      </p:sp>
      <p:grpSp>
        <p:nvGrpSpPr>
          <p:cNvPr id="2" name="Group 1"/>
          <p:cNvGrpSpPr/>
          <p:nvPr/>
        </p:nvGrpSpPr>
        <p:grpSpPr>
          <a:xfrm>
            <a:off x="2076140" y="2419100"/>
            <a:ext cx="889000" cy="1697037"/>
            <a:chOff x="2076140" y="2419100"/>
            <a:chExt cx="889000" cy="1697037"/>
          </a:xfrm>
        </p:grpSpPr>
        <p:sp>
          <p:nvSpPr>
            <p:cNvPr id="2094" name="Freeform 47"/>
            <p:cNvSpPr>
              <a:spLocks/>
            </p:cNvSpPr>
            <p:nvPr/>
          </p:nvSpPr>
          <p:spPr bwMode="auto">
            <a:xfrm rot="2458483" flipH="1">
              <a:off x="2352247" y="2419100"/>
              <a:ext cx="455023" cy="1697037"/>
            </a:xfrm>
            <a:custGeom>
              <a:avLst/>
              <a:gdLst>
                <a:gd name="T0" fmla="*/ 18980 w 867227"/>
                <a:gd name="T1" fmla="*/ 1857282 h 1550996"/>
                <a:gd name="T2" fmla="*/ 238338 w 867227"/>
                <a:gd name="T3" fmla="*/ 0 h 1550996"/>
                <a:gd name="T4" fmla="*/ 0 60000 65536"/>
                <a:gd name="T5" fmla="*/ 0 60000 65536"/>
              </a:gdLst>
              <a:ahLst/>
              <a:cxnLst>
                <a:cxn ang="T4">
                  <a:pos x="T0" y="T1"/>
                </a:cxn>
                <a:cxn ang="T5">
                  <a:pos x="T2" y="T3"/>
                </a:cxn>
              </a:cxnLst>
              <a:rect l="0" t="0" r="r" b="b"/>
              <a:pathLst>
                <a:path w="867227" h="1550996">
                  <a:moveTo>
                    <a:pt x="69060" y="1550996"/>
                  </a:moveTo>
                  <a:cubicBezTo>
                    <a:pt x="-178331" y="1463479"/>
                    <a:pt x="274114" y="686938"/>
                    <a:pt x="867227" y="0"/>
                  </a:cubicBezTo>
                </a:path>
              </a:pathLst>
            </a:custGeom>
            <a:solidFill>
              <a:srgbClr val="FFFF99"/>
            </a:solidFill>
            <a:ln w="12700" cap="flat" cmpd="sng" algn="ctr">
              <a:solidFill>
                <a:srgbClr val="993300"/>
              </a:solidFill>
              <a:prstDash val="solid"/>
              <a:round/>
              <a:headEnd type="none" w="med" len="med"/>
              <a:tailEnd type="none" w="med" len="med"/>
            </a:ln>
          </p:spPr>
          <p:txBody>
            <a:bodyPr wrap="none" anchor="ctr"/>
            <a:lstStyle/>
            <a:p>
              <a:endParaRPr lang="en-US" dirty="0"/>
            </a:p>
          </p:txBody>
        </p:sp>
        <p:sp>
          <p:nvSpPr>
            <p:cNvPr id="2093" name="Freeform 1"/>
            <p:cNvSpPr>
              <a:spLocks/>
            </p:cNvSpPr>
            <p:nvPr/>
          </p:nvSpPr>
          <p:spPr bwMode="auto">
            <a:xfrm>
              <a:off x="2076140" y="2480055"/>
              <a:ext cx="889000" cy="1550807"/>
            </a:xfrm>
            <a:custGeom>
              <a:avLst/>
              <a:gdLst>
                <a:gd name="T0" fmla="*/ 90075 w 888242"/>
                <a:gd name="T1" fmla="*/ 1550996 h 1550996"/>
                <a:gd name="T2" fmla="*/ 888242 w 888242"/>
                <a:gd name="T3" fmla="*/ 0 h 1550996"/>
                <a:gd name="T4" fmla="*/ 0 60000 65536"/>
                <a:gd name="T5" fmla="*/ 0 60000 65536"/>
              </a:gdLst>
              <a:ahLst/>
              <a:cxnLst>
                <a:cxn ang="T4">
                  <a:pos x="T0" y="T1"/>
                </a:cxn>
                <a:cxn ang="T5">
                  <a:pos x="T2" y="T3"/>
                </a:cxn>
              </a:cxnLst>
              <a:rect l="0" t="0" r="r" b="b"/>
              <a:pathLst>
                <a:path w="888242" h="1550996">
                  <a:moveTo>
                    <a:pt x="90075" y="1550996"/>
                  </a:moveTo>
                  <a:cubicBezTo>
                    <a:pt x="-157316" y="1463479"/>
                    <a:pt x="103657" y="716851"/>
                    <a:pt x="888242" y="0"/>
                  </a:cubicBezTo>
                </a:path>
              </a:pathLst>
            </a:custGeom>
            <a:solidFill>
              <a:srgbClr val="FFFF99"/>
            </a:solidFill>
            <a:ln w="12700" cap="flat" cmpd="sng" algn="ctr">
              <a:solidFill>
                <a:srgbClr val="993300"/>
              </a:solidFill>
              <a:prstDash val="solid"/>
              <a:round/>
              <a:headEnd type="none" w="med" len="med"/>
              <a:tailEnd type="none" w="med" len="med"/>
            </a:ln>
          </p:spPr>
          <p:txBody>
            <a:bodyPr wrap="none" anchor="ctr"/>
            <a:lstStyle/>
            <a:p>
              <a:endParaRPr lang="en-US" dirty="0"/>
            </a:p>
          </p:txBody>
        </p:sp>
      </p:grpSp>
      <p:grpSp>
        <p:nvGrpSpPr>
          <p:cNvPr id="5" name="Group 4"/>
          <p:cNvGrpSpPr/>
          <p:nvPr/>
        </p:nvGrpSpPr>
        <p:grpSpPr>
          <a:xfrm>
            <a:off x="1289971" y="2644302"/>
            <a:ext cx="1280074" cy="614106"/>
            <a:chOff x="1289971" y="2644302"/>
            <a:chExt cx="1280074" cy="614106"/>
          </a:xfrm>
        </p:grpSpPr>
        <p:sp>
          <p:nvSpPr>
            <p:cNvPr id="2088" name="Rectangle 49"/>
            <p:cNvSpPr>
              <a:spLocks noChangeArrowheads="1"/>
            </p:cNvSpPr>
            <p:nvPr/>
          </p:nvSpPr>
          <p:spPr bwMode="auto">
            <a:xfrm>
              <a:off x="1289971" y="2644302"/>
              <a:ext cx="9906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1600" i="1" dirty="0">
                  <a:solidFill>
                    <a:schemeClr val="tx1"/>
                  </a:solidFill>
                </a:rPr>
                <a:t> Chord line</a:t>
              </a:r>
            </a:p>
          </p:txBody>
        </p:sp>
        <p:sp>
          <p:nvSpPr>
            <p:cNvPr id="62" name="Freeform 76"/>
            <p:cNvSpPr>
              <a:spLocks/>
            </p:cNvSpPr>
            <p:nvPr/>
          </p:nvSpPr>
          <p:spPr bwMode="auto">
            <a:xfrm rot="12375342" flipH="1" flipV="1">
              <a:off x="1795345" y="3077433"/>
              <a:ext cx="774700" cy="180975"/>
            </a:xfrm>
            <a:custGeom>
              <a:avLst/>
              <a:gdLst>
                <a:gd name="T0" fmla="*/ 0 w 762"/>
                <a:gd name="T1" fmla="*/ 2147483647 h 77"/>
                <a:gd name="T2" fmla="*/ 2147483647 w 762"/>
                <a:gd name="T3" fmla="*/ 2147483647 h 77"/>
                <a:gd name="T4" fmla="*/ 2147483647 w 762"/>
                <a:gd name="T5" fmla="*/ 0 h 77"/>
                <a:gd name="T6" fmla="*/ 2147483647 w 762"/>
                <a:gd name="T7" fmla="*/ 2147483647 h 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2" h="77">
                  <a:moveTo>
                    <a:pt x="0" y="11"/>
                  </a:moveTo>
                  <a:lnTo>
                    <a:pt x="603" y="66"/>
                  </a:lnTo>
                  <a:lnTo>
                    <a:pt x="592" y="0"/>
                  </a:lnTo>
                  <a:lnTo>
                    <a:pt x="762" y="77"/>
                  </a:lnTo>
                </a:path>
              </a:pathLst>
            </a:custGeom>
            <a:noFill/>
            <a:ln w="12700" cap="flat" cmpd="sng">
              <a:solidFill>
                <a:srgbClr val="292929"/>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12" name="Group 11"/>
          <p:cNvGrpSpPr/>
          <p:nvPr/>
        </p:nvGrpSpPr>
        <p:grpSpPr>
          <a:xfrm>
            <a:off x="2373772" y="3428022"/>
            <a:ext cx="1142967" cy="830305"/>
            <a:chOff x="2373772" y="3428022"/>
            <a:chExt cx="1142967" cy="830305"/>
          </a:xfrm>
        </p:grpSpPr>
        <p:sp>
          <p:nvSpPr>
            <p:cNvPr id="2076" name="Rectangle 70"/>
            <p:cNvSpPr>
              <a:spLocks noChangeArrowheads="1"/>
            </p:cNvSpPr>
            <p:nvPr/>
          </p:nvSpPr>
          <p:spPr bwMode="auto">
            <a:xfrm>
              <a:off x="2373772" y="3935162"/>
              <a:ext cx="4183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rgbClr val="376092"/>
                  </a:solidFill>
                </a:rPr>
                <a:t> v</a:t>
              </a:r>
              <a:r>
                <a:rPr lang="en-US" altLang="en-US" sz="2100" i="1" baseline="-25000" dirty="0">
                  <a:solidFill>
                    <a:srgbClr val="376092"/>
                  </a:solidFill>
                </a:rPr>
                <a:t>i</a:t>
              </a:r>
              <a:r>
                <a:rPr lang="en-US" altLang="en-US" sz="2100" i="1" baseline="-25000" dirty="0">
                  <a:solidFill>
                    <a:srgbClr val="376092"/>
                  </a:solidFill>
                  <a:latin typeface="Symbol" pitchFamily="18" charset="2"/>
                </a:rPr>
                <a:t>q</a:t>
              </a:r>
              <a:r>
                <a:rPr lang="en-US" altLang="en-US" sz="2100" i="1" dirty="0">
                  <a:solidFill>
                    <a:srgbClr val="376092"/>
                  </a:solidFill>
                </a:rPr>
                <a:t> </a:t>
              </a:r>
            </a:p>
          </p:txBody>
        </p:sp>
        <p:sp>
          <p:nvSpPr>
            <p:cNvPr id="2077" name="Rectangle 70"/>
            <p:cNvSpPr>
              <a:spLocks noChangeArrowheads="1"/>
            </p:cNvSpPr>
            <p:nvPr/>
          </p:nvSpPr>
          <p:spPr bwMode="auto">
            <a:xfrm>
              <a:off x="3101561" y="3428022"/>
              <a:ext cx="4151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rgbClr val="376092"/>
                  </a:solidFill>
                </a:rPr>
                <a:t> v</a:t>
              </a:r>
              <a:r>
                <a:rPr lang="en-US" altLang="en-US" sz="2100" i="1" baseline="-25000" dirty="0">
                  <a:solidFill>
                    <a:srgbClr val="376092"/>
                  </a:solidFill>
                </a:rPr>
                <a:t>ix</a:t>
              </a:r>
              <a:r>
                <a:rPr lang="en-US" altLang="en-US" sz="2100" i="1" dirty="0">
                  <a:solidFill>
                    <a:srgbClr val="376092"/>
                  </a:solidFill>
                </a:rPr>
                <a:t> </a:t>
              </a:r>
            </a:p>
          </p:txBody>
        </p:sp>
        <p:sp>
          <p:nvSpPr>
            <p:cNvPr id="2081" name="Rectangle 70"/>
            <p:cNvSpPr>
              <a:spLocks noChangeArrowheads="1"/>
            </p:cNvSpPr>
            <p:nvPr/>
          </p:nvSpPr>
          <p:spPr bwMode="auto">
            <a:xfrm>
              <a:off x="3087332" y="3845534"/>
              <a:ext cx="3254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rgbClr val="376092"/>
                  </a:solidFill>
                </a:rPr>
                <a:t> v</a:t>
              </a:r>
              <a:r>
                <a:rPr lang="en-US" altLang="en-US" sz="2100" i="1" baseline="-25000" dirty="0">
                  <a:solidFill>
                    <a:srgbClr val="376092"/>
                  </a:solidFill>
                </a:rPr>
                <a:t>i</a:t>
              </a:r>
              <a:r>
                <a:rPr lang="en-US" altLang="en-US" sz="2100" i="1" dirty="0">
                  <a:solidFill>
                    <a:srgbClr val="376092"/>
                  </a:solidFill>
                </a:rPr>
                <a:t> </a:t>
              </a:r>
            </a:p>
          </p:txBody>
        </p:sp>
        <p:sp>
          <p:nvSpPr>
            <p:cNvPr id="2073" name="Line 65"/>
            <p:cNvSpPr>
              <a:spLocks noChangeShapeType="1"/>
            </p:cNvSpPr>
            <p:nvPr/>
          </p:nvSpPr>
          <p:spPr bwMode="auto">
            <a:xfrm rot="16200000">
              <a:off x="2756963" y="3216778"/>
              <a:ext cx="0" cy="765697"/>
            </a:xfrm>
            <a:prstGeom prst="line">
              <a:avLst/>
            </a:prstGeom>
            <a:noFill/>
            <a:ln w="28575">
              <a:solidFill>
                <a:schemeClr val="accent1">
                  <a:lumMod val="75000"/>
                </a:schemeClr>
              </a:solidFill>
              <a:prstDash val="sysDot"/>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74" name="Line 65"/>
            <p:cNvSpPr>
              <a:spLocks noChangeShapeType="1"/>
            </p:cNvSpPr>
            <p:nvPr/>
          </p:nvSpPr>
          <p:spPr bwMode="auto">
            <a:xfrm rot="16200000" flipH="1">
              <a:off x="2557472" y="3452780"/>
              <a:ext cx="382035" cy="710654"/>
            </a:xfrm>
            <a:prstGeom prst="line">
              <a:avLst/>
            </a:prstGeom>
            <a:noFill/>
            <a:ln w="28575">
              <a:solidFill>
                <a:schemeClr val="accent1">
                  <a:lumMod val="75000"/>
                </a:schemeClr>
              </a:solidFill>
              <a:prstDash val="solid"/>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75" name="Line 65"/>
            <p:cNvSpPr>
              <a:spLocks noChangeShapeType="1"/>
            </p:cNvSpPr>
            <p:nvPr/>
          </p:nvSpPr>
          <p:spPr bwMode="auto">
            <a:xfrm>
              <a:off x="2383638" y="3607564"/>
              <a:ext cx="0" cy="435627"/>
            </a:xfrm>
            <a:prstGeom prst="line">
              <a:avLst/>
            </a:prstGeom>
            <a:noFill/>
            <a:ln w="28575">
              <a:solidFill>
                <a:schemeClr val="accent1">
                  <a:lumMod val="75000"/>
                </a:schemeClr>
              </a:solidFill>
              <a:prstDash val="sysDot"/>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2084" name="Freeform 45"/>
          <p:cNvSpPr>
            <a:spLocks noChangeAspect="1"/>
          </p:cNvSpPr>
          <p:nvPr/>
        </p:nvSpPr>
        <p:spPr bwMode="auto">
          <a:xfrm>
            <a:off x="1209366" y="2434275"/>
            <a:ext cx="1776206" cy="3423350"/>
          </a:xfrm>
          <a:custGeom>
            <a:avLst/>
            <a:gdLst>
              <a:gd name="T0" fmla="*/ 0 w 513"/>
              <a:gd name="T1" fmla="*/ 2147483647 h 1332"/>
              <a:gd name="T2" fmla="*/ 2147483647 w 513"/>
              <a:gd name="T3" fmla="*/ 0 h 1332"/>
              <a:gd name="T4" fmla="*/ 0 60000 65536"/>
              <a:gd name="T5" fmla="*/ 0 60000 65536"/>
            </a:gdLst>
            <a:ahLst/>
            <a:cxnLst>
              <a:cxn ang="T4">
                <a:pos x="T0" y="T1"/>
              </a:cxn>
              <a:cxn ang="T5">
                <a:pos x="T2" y="T3"/>
              </a:cxn>
            </a:cxnLst>
            <a:rect l="0" t="0" r="r" b="b"/>
            <a:pathLst>
              <a:path w="513" h="1332">
                <a:moveTo>
                  <a:pt x="0" y="1332"/>
                </a:moveTo>
                <a:lnTo>
                  <a:pt x="513" y="0"/>
                </a:lnTo>
              </a:path>
            </a:pathLst>
          </a:custGeom>
          <a:noFill/>
          <a:ln w="12700" cap="flat" cmpd="sng">
            <a:solidFill>
              <a:schemeClr val="accent2"/>
            </a:solidFill>
            <a:prstDash val="solid"/>
            <a:round/>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3" name="Group 2"/>
          <p:cNvGrpSpPr/>
          <p:nvPr/>
        </p:nvGrpSpPr>
        <p:grpSpPr>
          <a:xfrm>
            <a:off x="2087253" y="1611062"/>
            <a:ext cx="1755775" cy="1801813"/>
            <a:chOff x="2087253" y="1611062"/>
            <a:chExt cx="1755775" cy="1801813"/>
          </a:xfrm>
        </p:grpSpPr>
        <p:sp>
          <p:nvSpPr>
            <p:cNvPr id="2082" name="Rectangle 70"/>
            <p:cNvSpPr>
              <a:spLocks noChangeArrowheads="1"/>
            </p:cNvSpPr>
            <p:nvPr/>
          </p:nvSpPr>
          <p:spPr bwMode="auto">
            <a:xfrm>
              <a:off x="2612715" y="2939800"/>
              <a:ext cx="4191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har char="•"/>
                <a:defRPr sz="2400">
                  <a:solidFill>
                    <a:srgbClr val="333399"/>
                  </a:solidFill>
                  <a:latin typeface="Arial" charset="0"/>
                </a:defRPr>
              </a:lvl1pPr>
              <a:lvl2pPr marL="742950" indent="-285750" algn="l" eaLnBrk="0" hangingPunct="0">
                <a:spcBef>
                  <a:spcPct val="20000"/>
                </a:spcBef>
                <a:buChar char="–"/>
                <a:defRPr sz="2000">
                  <a:solidFill>
                    <a:srgbClr val="333399"/>
                  </a:solidFill>
                  <a:latin typeface="Arial" charset="0"/>
                </a:defRPr>
              </a:lvl2pPr>
              <a:lvl3pPr marL="1143000" indent="-228600" algn="l" eaLnBrk="0" hangingPunct="0">
                <a:spcBef>
                  <a:spcPct val="20000"/>
                </a:spcBef>
                <a:buChar char="•"/>
                <a:defRPr>
                  <a:solidFill>
                    <a:srgbClr val="333399"/>
                  </a:solidFill>
                  <a:latin typeface="Arial" charset="0"/>
                </a:defRPr>
              </a:lvl3pPr>
              <a:lvl4pPr marL="1600200" indent="-228600" algn="l" eaLnBrk="0" hangingPunct="0">
                <a:spcBef>
                  <a:spcPct val="20000"/>
                </a:spcBef>
                <a:buChar char="–"/>
                <a:defRPr>
                  <a:solidFill>
                    <a:srgbClr val="333399"/>
                  </a:solidFill>
                  <a:latin typeface="Arial" charset="0"/>
                </a:defRPr>
              </a:lvl4pPr>
              <a:lvl5pPr marL="2057400" indent="-228600" algn="l" eaLnBrk="0" hangingPunct="0">
                <a:spcBef>
                  <a:spcPct val="20000"/>
                </a:spcBef>
                <a:buChar char="»"/>
                <a:defRPr>
                  <a:solidFill>
                    <a:srgbClr val="333399"/>
                  </a:solidFill>
                  <a:latin typeface="Arial" charset="0"/>
                </a:defRPr>
              </a:lvl5pPr>
              <a:lvl6pPr marL="2514600" indent="-228600" eaLnBrk="0" fontAlgn="base" hangingPunct="0">
                <a:spcBef>
                  <a:spcPct val="20000"/>
                </a:spcBef>
                <a:spcAft>
                  <a:spcPct val="0"/>
                </a:spcAft>
                <a:buChar char="»"/>
                <a:defRPr>
                  <a:solidFill>
                    <a:srgbClr val="333399"/>
                  </a:solidFill>
                  <a:latin typeface="Arial" charset="0"/>
                </a:defRPr>
              </a:lvl6pPr>
              <a:lvl7pPr marL="2971800" indent="-228600" eaLnBrk="0" fontAlgn="base" hangingPunct="0">
                <a:spcBef>
                  <a:spcPct val="20000"/>
                </a:spcBef>
                <a:spcAft>
                  <a:spcPct val="0"/>
                </a:spcAft>
                <a:buChar char="»"/>
                <a:defRPr>
                  <a:solidFill>
                    <a:srgbClr val="333399"/>
                  </a:solidFill>
                  <a:latin typeface="Arial" charset="0"/>
                </a:defRPr>
              </a:lvl7pPr>
              <a:lvl8pPr marL="3429000" indent="-228600" eaLnBrk="0" fontAlgn="base" hangingPunct="0">
                <a:spcBef>
                  <a:spcPct val="20000"/>
                </a:spcBef>
                <a:spcAft>
                  <a:spcPct val="0"/>
                </a:spcAft>
                <a:buChar char="»"/>
                <a:defRPr>
                  <a:solidFill>
                    <a:srgbClr val="333399"/>
                  </a:solidFill>
                  <a:latin typeface="Arial" charset="0"/>
                </a:defRPr>
              </a:lvl8pPr>
              <a:lvl9pPr marL="3886200" indent="-228600" eaLnBrk="0" fontAlgn="base" hangingPunct="0">
                <a:spcBef>
                  <a:spcPct val="20000"/>
                </a:spcBef>
                <a:spcAft>
                  <a:spcPct val="0"/>
                </a:spcAft>
                <a:buChar char="»"/>
                <a:defRPr>
                  <a:solidFill>
                    <a:srgbClr val="333399"/>
                  </a:solidFill>
                  <a:latin typeface="Arial" charset="0"/>
                </a:defRPr>
              </a:lvl9pPr>
            </a:lstStyle>
            <a:p>
              <a:pPr algn="ctr" eaLnBrk="1" hangingPunct="1">
                <a:spcBef>
                  <a:spcPct val="0"/>
                </a:spcBef>
                <a:buFontTx/>
                <a:buNone/>
              </a:pPr>
              <a:r>
                <a:rPr lang="en-US" altLang="en-US" sz="2100" i="1" dirty="0">
                  <a:solidFill>
                    <a:schemeClr val="tx1"/>
                  </a:solidFill>
                  <a:latin typeface="Symbol" pitchFamily="18" charset="2"/>
                </a:rPr>
                <a:t>b</a:t>
              </a:r>
              <a:endParaRPr lang="en-US" altLang="en-US" sz="2100" i="1" dirty="0">
                <a:solidFill>
                  <a:schemeClr val="tx1"/>
                </a:solidFill>
              </a:endParaRPr>
            </a:p>
          </p:txBody>
        </p:sp>
        <p:sp>
          <p:nvSpPr>
            <p:cNvPr id="2086" name="Line 65"/>
            <p:cNvSpPr>
              <a:spLocks noChangeShapeType="1"/>
            </p:cNvSpPr>
            <p:nvPr/>
          </p:nvSpPr>
          <p:spPr bwMode="auto">
            <a:xfrm>
              <a:off x="2952440" y="2500062"/>
              <a:ext cx="0" cy="912813"/>
            </a:xfrm>
            <a:prstGeom prst="line">
              <a:avLst/>
            </a:prstGeom>
            <a:noFill/>
            <a:ln w="12700">
              <a:solidFill>
                <a:srgbClr val="292929"/>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 name="Arc 3"/>
            <p:cNvSpPr/>
            <p:nvPr/>
          </p:nvSpPr>
          <p:spPr bwMode="auto">
            <a:xfrm rot="10800000">
              <a:off x="2087253" y="1611062"/>
              <a:ext cx="1755775" cy="1720850"/>
            </a:xfrm>
            <a:prstGeom prst="arc">
              <a:avLst>
                <a:gd name="adj1" fmla="val 16200000"/>
                <a:gd name="adj2" fmla="val 17881591"/>
              </a:avLst>
            </a:prstGeom>
            <a:noFill/>
            <a:ln w="12700" cap="flat" cmpd="sng" algn="ctr">
              <a:solidFill>
                <a:srgbClr val="993300"/>
              </a:solidFill>
              <a:prstDash val="solid"/>
              <a:round/>
              <a:headEnd type="none" w="med" len="med"/>
              <a:tailEnd type="triangle" w="sm" len="lg"/>
            </a:ln>
            <a:effectLst/>
          </p:spPr>
          <p:txBody>
            <a:bodyPr wrap="none" anchor="ctr"/>
            <a:lstStyle/>
            <a:p>
              <a:pPr>
                <a:defRPr/>
              </a:pPr>
              <a:endParaRPr lang="en-US" dirty="0"/>
            </a:p>
          </p:txBody>
        </p:sp>
      </p:grpSp>
      <p:sp>
        <p:nvSpPr>
          <p:cNvPr id="7" name="Slide Number Placeholder 6"/>
          <p:cNvSpPr>
            <a:spLocks noGrp="1"/>
          </p:cNvSpPr>
          <p:nvPr>
            <p:ph type="sldNum" sz="quarter" idx="12"/>
          </p:nvPr>
        </p:nvSpPr>
        <p:spPr/>
        <p:txBody>
          <a:bodyPr/>
          <a:lstStyle/>
          <a:p>
            <a:fld id="{01E2073A-A629-45A2-8404-EF7185EE7B65}" type="slidenum">
              <a:rPr lang="en-US" smtClean="0"/>
              <a:pPr/>
              <a:t>34</a:t>
            </a:fld>
            <a:endParaRPr lang="en-US" dirty="0"/>
          </a:p>
        </p:txBody>
      </p:sp>
    </p:spTree>
    <p:extLst>
      <p:ext uri="{BB962C8B-B14F-4D97-AF65-F5344CB8AC3E}">
        <p14:creationId xmlns:p14="http://schemas.microsoft.com/office/powerpoint/2010/main" val="238675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08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1E2073A-A629-45A2-8404-EF7185EE7B65}" type="slidenum">
              <a:rPr lang="en-US" smtClean="0"/>
              <a:pPr/>
              <a:t>35</a:t>
            </a:fld>
            <a:endParaRPr lang="en-US" dirty="0"/>
          </a:p>
        </p:txBody>
      </p:sp>
      <p:sp>
        <p:nvSpPr>
          <p:cNvPr id="4" name="TextBox 3"/>
          <p:cNvSpPr txBox="1"/>
          <p:nvPr/>
        </p:nvSpPr>
        <p:spPr>
          <a:xfrm>
            <a:off x="41969" y="10922"/>
            <a:ext cx="9023303" cy="523220"/>
          </a:xfrm>
          <a:prstGeom prst="rect">
            <a:avLst/>
          </a:prstGeom>
          <a:noFill/>
        </p:spPr>
        <p:txBody>
          <a:bodyPr wrap="none" rtlCol="0">
            <a:spAutoFit/>
          </a:bodyPr>
          <a:lstStyle/>
          <a:p>
            <a:pPr algn="ctr"/>
            <a:r>
              <a:rPr lang="en-US" sz="2800" b="1" dirty="0">
                <a:solidFill>
                  <a:schemeClr val="tx1">
                    <a:lumMod val="50000"/>
                    <a:lumOff val="50000"/>
                  </a:schemeClr>
                </a:solidFill>
              </a:rPr>
              <a:t>Test data validates Glauert's description of induced velocity</a:t>
            </a:r>
          </a:p>
        </p:txBody>
      </p:sp>
      <p:grpSp>
        <p:nvGrpSpPr>
          <p:cNvPr id="10" name="Group 9"/>
          <p:cNvGrpSpPr/>
          <p:nvPr/>
        </p:nvGrpSpPr>
        <p:grpSpPr>
          <a:xfrm>
            <a:off x="1085898" y="595200"/>
            <a:ext cx="7220065" cy="2938219"/>
            <a:chOff x="1174034" y="922581"/>
            <a:chExt cx="7220065" cy="2938219"/>
          </a:xfrm>
        </p:grpSpPr>
        <p:pic>
          <p:nvPicPr>
            <p:cNvPr id="6" name="Picture 5"/>
            <p:cNvPicPr>
              <a:picLocks noChangeAspect="1"/>
            </p:cNvPicPr>
            <p:nvPr/>
          </p:nvPicPr>
          <p:blipFill>
            <a:blip r:embed="rId3" cstate="print">
              <a:clrChange>
                <a:clrFrom>
                  <a:srgbClr val="F6F9FC"/>
                </a:clrFrom>
                <a:clrTo>
                  <a:srgbClr val="F6F9FC">
                    <a:alpha val="0"/>
                  </a:srgbClr>
                </a:clrTo>
              </a:clrChange>
              <a:extLst>
                <a:ext uri="{28A0092B-C50C-407E-A947-70E740481C1C}">
                  <a14:useLocalDpi xmlns:a14="http://schemas.microsoft.com/office/drawing/2010/main" val="0"/>
                </a:ext>
              </a:extLst>
            </a:blip>
            <a:stretch>
              <a:fillRect/>
            </a:stretch>
          </p:blipFill>
          <p:spPr>
            <a:xfrm>
              <a:off x="4804550" y="922581"/>
              <a:ext cx="3589549" cy="2938219"/>
            </a:xfrm>
            <a:prstGeom prst="rect">
              <a:avLst/>
            </a:prstGeom>
          </p:spPr>
        </p:pic>
        <p:pic>
          <p:nvPicPr>
            <p:cNvPr id="7" name="Picture 6"/>
            <p:cNvPicPr>
              <a:picLocks noChangeAspect="1"/>
            </p:cNvPicPr>
            <p:nvPr/>
          </p:nvPicPr>
          <p:blipFill rotWithShape="1">
            <a:blip r:embed="rId4" cstate="print">
              <a:clrChange>
                <a:clrFrom>
                  <a:srgbClr val="FDFFFE"/>
                </a:clrFrom>
                <a:clrTo>
                  <a:srgbClr val="FDFFFE">
                    <a:alpha val="0"/>
                  </a:srgbClr>
                </a:clrTo>
              </a:clrChange>
              <a:extLst>
                <a:ext uri="{28A0092B-C50C-407E-A947-70E740481C1C}">
                  <a14:useLocalDpi xmlns:a14="http://schemas.microsoft.com/office/drawing/2010/main" val="0"/>
                </a:ext>
              </a:extLst>
            </a:blip>
            <a:srcRect b="45955"/>
            <a:stretch/>
          </p:blipFill>
          <p:spPr>
            <a:xfrm>
              <a:off x="1174034" y="1334001"/>
              <a:ext cx="3528004" cy="2445150"/>
            </a:xfrm>
            <a:prstGeom prst="rect">
              <a:avLst/>
            </a:prstGeom>
          </p:spPr>
        </p:pic>
      </p:grpSp>
      <p:pic>
        <p:nvPicPr>
          <p:cNvPr id="9" name="Picture 8"/>
          <p:cNvPicPr>
            <a:picLocks noChangeAspect="1"/>
          </p:cNvPicPr>
          <p:nvPr/>
        </p:nvPicPr>
        <p:blipFill rotWithShape="1">
          <a:blip r:embed="rId5" cstate="print">
            <a:clrChange>
              <a:clrFrom>
                <a:srgbClr val="FDFFFE"/>
              </a:clrFrom>
              <a:clrTo>
                <a:srgbClr val="FDFFFE">
                  <a:alpha val="0"/>
                </a:srgbClr>
              </a:clrTo>
            </a:clrChange>
            <a:extLst>
              <a:ext uri="{28A0092B-C50C-407E-A947-70E740481C1C}">
                <a14:useLocalDpi xmlns:a14="http://schemas.microsoft.com/office/drawing/2010/main" val="0"/>
              </a:ext>
            </a:extLst>
          </a:blip>
          <a:srcRect t="65300" r="24899"/>
          <a:stretch/>
        </p:blipFill>
        <p:spPr>
          <a:xfrm>
            <a:off x="1336167" y="3431822"/>
            <a:ext cx="6507843" cy="3014136"/>
          </a:xfrm>
          <a:prstGeom prst="rect">
            <a:avLst/>
          </a:prstGeom>
        </p:spPr>
      </p:pic>
      <p:sp>
        <p:nvSpPr>
          <p:cNvPr id="11" name="Rectangle 10"/>
          <p:cNvSpPr/>
          <p:nvPr/>
        </p:nvSpPr>
        <p:spPr>
          <a:xfrm>
            <a:off x="4682854" y="3831762"/>
            <a:ext cx="3758895" cy="670211"/>
          </a:xfrm>
          <a:prstGeom prst="rect">
            <a:avLst/>
          </a:prstGeom>
          <a:solidFill>
            <a:srgbClr val="F0F0F0"/>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p:cNvPicPr>
            <a:picLocks noChangeAspect="1"/>
          </p:cNvPicPr>
          <p:nvPr/>
        </p:nvPicPr>
        <p:blipFill rotWithShape="1">
          <a:blip r:embed="rId6" cstate="print">
            <a:clrChange>
              <a:clrFrom>
                <a:srgbClr val="FDFFFE"/>
              </a:clrFrom>
              <a:clrTo>
                <a:srgbClr val="FDFFFE">
                  <a:alpha val="0"/>
                </a:srgbClr>
              </a:clrTo>
            </a:clrChange>
            <a:extLst>
              <a:ext uri="{28A0092B-C50C-407E-A947-70E740481C1C}">
                <a14:useLocalDpi xmlns:a14="http://schemas.microsoft.com/office/drawing/2010/main" val="0"/>
              </a:ext>
            </a:extLst>
          </a:blip>
          <a:srcRect t="54044" b="34700"/>
          <a:stretch/>
        </p:blipFill>
        <p:spPr>
          <a:xfrm>
            <a:off x="4713616" y="3878647"/>
            <a:ext cx="3635093" cy="574486"/>
          </a:xfrm>
          <a:prstGeom prst="rect">
            <a:avLst/>
          </a:prstGeom>
        </p:spPr>
      </p:pic>
      <p:grpSp>
        <p:nvGrpSpPr>
          <p:cNvPr id="17" name="Group 16"/>
          <p:cNvGrpSpPr/>
          <p:nvPr/>
        </p:nvGrpSpPr>
        <p:grpSpPr>
          <a:xfrm>
            <a:off x="3172863" y="3700030"/>
            <a:ext cx="1101682" cy="894004"/>
            <a:chOff x="3172863" y="3700030"/>
            <a:chExt cx="1101682" cy="894004"/>
          </a:xfrm>
        </p:grpSpPr>
        <p:sp>
          <p:nvSpPr>
            <p:cNvPr id="13" name="Text Box 52"/>
            <p:cNvSpPr txBox="1">
              <a:spLocks noChangeArrowheads="1"/>
            </p:cNvSpPr>
            <p:nvPr/>
          </p:nvSpPr>
          <p:spPr bwMode="auto">
            <a:xfrm>
              <a:off x="3172863" y="3700030"/>
              <a:ext cx="1101682" cy="531428"/>
            </a:xfrm>
            <a:prstGeom prst="rect">
              <a:avLst/>
            </a:prstGeom>
            <a:solidFill>
              <a:srgbClr val="376092"/>
            </a:solidFill>
            <a:ln>
              <a:noFill/>
            </a:ln>
            <a:effectLst>
              <a:outerShdw blurRad="50800" dist="38100" dir="2700000" algn="tl" rotWithShape="0">
                <a:prstClr val="black">
                  <a:alpha val="40000"/>
                </a:prstClr>
              </a:outerShdw>
            </a:effectLst>
          </p:spPr>
          <p:txBody>
            <a:bodyPr wrap="square" lIns="9144" tIns="9144" rIns="9144" bIns="9144">
              <a:spAutoFit/>
            </a:bodyPr>
            <a:lstStyle/>
            <a:p>
              <a:pPr algn="ctr">
                <a:lnSpc>
                  <a:spcPts val="2000"/>
                </a:lnSpc>
              </a:pPr>
              <a:r>
                <a:rPr lang="en-US" dirty="0">
                  <a:solidFill>
                    <a:schemeClr val="bg1">
                      <a:lumMod val="95000"/>
                    </a:schemeClr>
                  </a:solidFill>
                </a:rPr>
                <a:t>Gradual buildup</a:t>
              </a:r>
            </a:p>
          </p:txBody>
        </p:sp>
        <p:sp>
          <p:nvSpPr>
            <p:cNvPr id="14" name="Down Arrow 13"/>
            <p:cNvSpPr/>
            <p:nvPr/>
          </p:nvSpPr>
          <p:spPr>
            <a:xfrm>
              <a:off x="3492344" y="4307596"/>
              <a:ext cx="198304" cy="286438"/>
            </a:xfrm>
            <a:prstGeom prst="downArrow">
              <a:avLst/>
            </a:prstGeom>
            <a:solidFill>
              <a:srgbClr val="376092"/>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5" name="Text Box 52"/>
          <p:cNvSpPr txBox="1">
            <a:spLocks noChangeArrowheads="1"/>
          </p:cNvSpPr>
          <p:nvPr/>
        </p:nvSpPr>
        <p:spPr bwMode="auto">
          <a:xfrm>
            <a:off x="1413164" y="6020790"/>
            <a:ext cx="6519553" cy="441146"/>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tIns="91440" bIns="91440">
            <a:spAutoFit/>
          </a:bodyPr>
          <a:lstStyle/>
          <a:p>
            <a:pPr algn="ctr">
              <a:lnSpc>
                <a:spcPts val="2000"/>
              </a:lnSpc>
            </a:pPr>
            <a:r>
              <a:rPr lang="en-US" sz="1600" dirty="0">
                <a:solidFill>
                  <a:schemeClr val="tx1">
                    <a:lumMod val="50000"/>
                    <a:lumOff val="50000"/>
                  </a:schemeClr>
                </a:solidFill>
              </a:rPr>
              <a:t>F.E. Weick, Aircraft Propeller Design, McGraw-Hill, p. 102-103</a:t>
            </a:r>
          </a:p>
        </p:txBody>
      </p:sp>
      <p:sp>
        <p:nvSpPr>
          <p:cNvPr id="5" name="Freeform 4"/>
          <p:cNvSpPr/>
          <p:nvPr/>
        </p:nvSpPr>
        <p:spPr>
          <a:xfrm>
            <a:off x="2345390" y="4606792"/>
            <a:ext cx="1549903" cy="990365"/>
          </a:xfrm>
          <a:custGeom>
            <a:avLst/>
            <a:gdLst>
              <a:gd name="connsiteX0" fmla="*/ 0 w 1200839"/>
              <a:gd name="connsiteY0" fmla="*/ 991519 h 991519"/>
              <a:gd name="connsiteX1" fmla="*/ 1200839 w 1200839"/>
              <a:gd name="connsiteY1" fmla="*/ 0 h 991519"/>
              <a:gd name="connsiteX0" fmla="*/ 0 w 1200839"/>
              <a:gd name="connsiteY0" fmla="*/ 993492 h 993492"/>
              <a:gd name="connsiteX1" fmla="*/ 1200839 w 1200839"/>
              <a:gd name="connsiteY1" fmla="*/ 1973 h 993492"/>
              <a:gd name="connsiteX0" fmla="*/ 0 w 1200839"/>
              <a:gd name="connsiteY0" fmla="*/ 992873 h 992959"/>
              <a:gd name="connsiteX1" fmla="*/ 1200839 w 1200839"/>
              <a:gd name="connsiteY1" fmla="*/ 1354 h 992959"/>
              <a:gd name="connsiteX0" fmla="*/ 0 w 1200839"/>
              <a:gd name="connsiteY0" fmla="*/ 992294 h 992381"/>
              <a:gd name="connsiteX1" fmla="*/ 1200839 w 1200839"/>
              <a:gd name="connsiteY1" fmla="*/ 775 h 992381"/>
              <a:gd name="connsiteX0" fmla="*/ 0 w 1691182"/>
              <a:gd name="connsiteY0" fmla="*/ 948261 h 948352"/>
              <a:gd name="connsiteX1" fmla="*/ 1691182 w 1691182"/>
              <a:gd name="connsiteY1" fmla="*/ 809 h 948352"/>
              <a:gd name="connsiteX0" fmla="*/ 0 w 1691182"/>
              <a:gd name="connsiteY0" fmla="*/ 977300 h 977376"/>
              <a:gd name="connsiteX1" fmla="*/ 1691182 w 1691182"/>
              <a:gd name="connsiteY1" fmla="*/ 29848 h 977376"/>
              <a:gd name="connsiteX0" fmla="*/ 0 w 1691182"/>
              <a:gd name="connsiteY0" fmla="*/ 977539 h 977539"/>
              <a:gd name="connsiteX1" fmla="*/ 1691182 w 1691182"/>
              <a:gd name="connsiteY1" fmla="*/ 30087 h 977539"/>
              <a:gd name="connsiteX0" fmla="*/ 0 w 1691182"/>
              <a:gd name="connsiteY0" fmla="*/ 996215 h 996215"/>
              <a:gd name="connsiteX1" fmla="*/ 1691182 w 1691182"/>
              <a:gd name="connsiteY1" fmla="*/ 48763 h 996215"/>
              <a:gd name="connsiteX0" fmla="*/ 0 w 1691182"/>
              <a:gd name="connsiteY0" fmla="*/ 996215 h 996215"/>
              <a:gd name="connsiteX1" fmla="*/ 1691182 w 1691182"/>
              <a:gd name="connsiteY1" fmla="*/ 48763 h 996215"/>
              <a:gd name="connsiteX0" fmla="*/ 0 w 1691182"/>
              <a:gd name="connsiteY0" fmla="*/ 996064 h 996077"/>
              <a:gd name="connsiteX1" fmla="*/ 1691182 w 1691182"/>
              <a:gd name="connsiteY1" fmla="*/ 48612 h 996077"/>
              <a:gd name="connsiteX0" fmla="*/ 0 w 1652249"/>
              <a:gd name="connsiteY0" fmla="*/ 996064 h 996077"/>
              <a:gd name="connsiteX1" fmla="*/ 1652249 w 1652249"/>
              <a:gd name="connsiteY1" fmla="*/ 48612 h 996077"/>
              <a:gd name="connsiteX0" fmla="*/ 0 w 1652249"/>
              <a:gd name="connsiteY0" fmla="*/ 996139 h 996142"/>
              <a:gd name="connsiteX1" fmla="*/ 1652249 w 1652249"/>
              <a:gd name="connsiteY1" fmla="*/ 48687 h 996142"/>
              <a:gd name="connsiteX0" fmla="*/ 0 w 1652249"/>
              <a:gd name="connsiteY0" fmla="*/ 979296 h 979299"/>
              <a:gd name="connsiteX1" fmla="*/ 1652249 w 1652249"/>
              <a:gd name="connsiteY1" fmla="*/ 31844 h 979299"/>
              <a:gd name="connsiteX0" fmla="*/ 0 w 1656574"/>
              <a:gd name="connsiteY0" fmla="*/ 972322 h 972325"/>
              <a:gd name="connsiteX1" fmla="*/ 1656574 w 1656574"/>
              <a:gd name="connsiteY1" fmla="*/ 32013 h 972325"/>
              <a:gd name="connsiteX0" fmla="*/ 0 w 1401343"/>
              <a:gd name="connsiteY0" fmla="*/ 1007211 h 1007214"/>
              <a:gd name="connsiteX1" fmla="*/ 1401343 w 1401343"/>
              <a:gd name="connsiteY1" fmla="*/ 31184 h 1007214"/>
              <a:gd name="connsiteX0" fmla="*/ 0 w 1407832"/>
              <a:gd name="connsiteY0" fmla="*/ 997903 h 997906"/>
              <a:gd name="connsiteX1" fmla="*/ 1407832 w 1407832"/>
              <a:gd name="connsiteY1" fmla="*/ 31401 h 997906"/>
              <a:gd name="connsiteX0" fmla="*/ 0 w 1407832"/>
              <a:gd name="connsiteY0" fmla="*/ 983868 h 983871"/>
              <a:gd name="connsiteX1" fmla="*/ 1407832 w 1407832"/>
              <a:gd name="connsiteY1" fmla="*/ 17366 h 983871"/>
              <a:gd name="connsiteX0" fmla="*/ 0 w 1407832"/>
              <a:gd name="connsiteY0" fmla="*/ 983490 h 984095"/>
              <a:gd name="connsiteX1" fmla="*/ 1407832 w 1407832"/>
              <a:gd name="connsiteY1" fmla="*/ 16988 h 984095"/>
              <a:gd name="connsiteX0" fmla="*/ 0 w 1407832"/>
              <a:gd name="connsiteY0" fmla="*/ 989777 h 990365"/>
              <a:gd name="connsiteX1" fmla="*/ 1407832 w 1407832"/>
              <a:gd name="connsiteY1" fmla="*/ 23275 h 990365"/>
            </a:gdLst>
            <a:ahLst/>
            <a:cxnLst>
              <a:cxn ang="0">
                <a:pos x="connsiteX0" y="connsiteY0"/>
              </a:cxn>
              <a:cxn ang="0">
                <a:pos x="connsiteX1" y="connsiteY1"/>
              </a:cxn>
            </a:cxnLst>
            <a:rect l="l" t="t" r="r" b="b"/>
            <a:pathLst>
              <a:path w="1407832" h="990365">
                <a:moveTo>
                  <a:pt x="0" y="989777"/>
                </a:moveTo>
                <a:cubicBezTo>
                  <a:pt x="1054568" y="1020733"/>
                  <a:pt x="381852" y="-180423"/>
                  <a:pt x="1407832" y="23275"/>
                </a:cubicBezTo>
              </a:path>
            </a:pathLst>
          </a:custGeom>
          <a:noFill/>
          <a:ln w="76200">
            <a:solidFill>
              <a:schemeClr val="accent1">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Freeform 15"/>
          <p:cNvSpPr/>
          <p:nvPr/>
        </p:nvSpPr>
        <p:spPr>
          <a:xfrm>
            <a:off x="2680369" y="5135351"/>
            <a:ext cx="1506041" cy="462107"/>
          </a:xfrm>
          <a:custGeom>
            <a:avLst/>
            <a:gdLst>
              <a:gd name="connsiteX0" fmla="*/ 0 w 1520328"/>
              <a:gd name="connsiteY0" fmla="*/ 440675 h 451692"/>
              <a:gd name="connsiteX1" fmla="*/ 396607 w 1520328"/>
              <a:gd name="connsiteY1" fmla="*/ 451692 h 451692"/>
              <a:gd name="connsiteX2" fmla="*/ 528810 w 1520328"/>
              <a:gd name="connsiteY2" fmla="*/ 0 h 451692"/>
              <a:gd name="connsiteX3" fmla="*/ 1520328 w 1520328"/>
              <a:gd name="connsiteY3" fmla="*/ 0 h 451692"/>
              <a:gd name="connsiteX0" fmla="*/ 0 w 1520328"/>
              <a:gd name="connsiteY0" fmla="*/ 440675 h 451692"/>
              <a:gd name="connsiteX1" fmla="*/ 396607 w 1520328"/>
              <a:gd name="connsiteY1" fmla="*/ 451692 h 451692"/>
              <a:gd name="connsiteX2" fmla="*/ 528810 w 1520328"/>
              <a:gd name="connsiteY2" fmla="*/ 0 h 451692"/>
              <a:gd name="connsiteX3" fmla="*/ 1520328 w 1520328"/>
              <a:gd name="connsiteY3" fmla="*/ 0 h 451692"/>
              <a:gd name="connsiteX0" fmla="*/ 0 w 1520328"/>
              <a:gd name="connsiteY0" fmla="*/ 440675 h 451692"/>
              <a:gd name="connsiteX1" fmla="*/ 396607 w 1520328"/>
              <a:gd name="connsiteY1" fmla="*/ 451692 h 451692"/>
              <a:gd name="connsiteX2" fmla="*/ 516903 w 1520328"/>
              <a:gd name="connsiteY2" fmla="*/ 2381 h 451692"/>
              <a:gd name="connsiteX3" fmla="*/ 1520328 w 1520328"/>
              <a:gd name="connsiteY3" fmla="*/ 0 h 451692"/>
              <a:gd name="connsiteX0" fmla="*/ 0 w 1520328"/>
              <a:gd name="connsiteY0" fmla="*/ 440675 h 451692"/>
              <a:gd name="connsiteX1" fmla="*/ 422801 w 1520328"/>
              <a:gd name="connsiteY1" fmla="*/ 451692 h 451692"/>
              <a:gd name="connsiteX2" fmla="*/ 516903 w 1520328"/>
              <a:gd name="connsiteY2" fmla="*/ 2381 h 451692"/>
              <a:gd name="connsiteX3" fmla="*/ 1520328 w 1520328"/>
              <a:gd name="connsiteY3" fmla="*/ 0 h 451692"/>
              <a:gd name="connsiteX0" fmla="*/ 0 w 1506041"/>
              <a:gd name="connsiteY0" fmla="*/ 452582 h 452582"/>
              <a:gd name="connsiteX1" fmla="*/ 408514 w 1506041"/>
              <a:gd name="connsiteY1" fmla="*/ 451692 h 452582"/>
              <a:gd name="connsiteX2" fmla="*/ 502616 w 1506041"/>
              <a:gd name="connsiteY2" fmla="*/ 2381 h 452582"/>
              <a:gd name="connsiteX3" fmla="*/ 1506041 w 1506041"/>
              <a:gd name="connsiteY3" fmla="*/ 0 h 452582"/>
              <a:gd name="connsiteX0" fmla="*/ 0 w 1506041"/>
              <a:gd name="connsiteY0" fmla="*/ 462107 h 462107"/>
              <a:gd name="connsiteX1" fmla="*/ 408514 w 1506041"/>
              <a:gd name="connsiteY1" fmla="*/ 461217 h 462107"/>
              <a:gd name="connsiteX2" fmla="*/ 504997 w 1506041"/>
              <a:gd name="connsiteY2" fmla="*/ 0 h 462107"/>
              <a:gd name="connsiteX3" fmla="*/ 1506041 w 1506041"/>
              <a:gd name="connsiteY3" fmla="*/ 9525 h 462107"/>
              <a:gd name="connsiteX0" fmla="*/ 0 w 1506041"/>
              <a:gd name="connsiteY0" fmla="*/ 462107 h 462107"/>
              <a:gd name="connsiteX1" fmla="*/ 408514 w 1506041"/>
              <a:gd name="connsiteY1" fmla="*/ 461217 h 462107"/>
              <a:gd name="connsiteX2" fmla="*/ 504997 w 1506041"/>
              <a:gd name="connsiteY2" fmla="*/ 0 h 462107"/>
              <a:gd name="connsiteX3" fmla="*/ 1506041 w 1506041"/>
              <a:gd name="connsiteY3" fmla="*/ 16669 h 462107"/>
            </a:gdLst>
            <a:ahLst/>
            <a:cxnLst>
              <a:cxn ang="0">
                <a:pos x="connsiteX0" y="connsiteY0"/>
              </a:cxn>
              <a:cxn ang="0">
                <a:pos x="connsiteX1" y="connsiteY1"/>
              </a:cxn>
              <a:cxn ang="0">
                <a:pos x="connsiteX2" y="connsiteY2"/>
              </a:cxn>
              <a:cxn ang="0">
                <a:pos x="connsiteX3" y="connsiteY3"/>
              </a:cxn>
            </a:cxnLst>
            <a:rect l="l" t="t" r="r" b="b"/>
            <a:pathLst>
              <a:path w="1506041" h="462107">
                <a:moveTo>
                  <a:pt x="0" y="462107"/>
                </a:moveTo>
                <a:lnTo>
                  <a:pt x="408514" y="461217"/>
                </a:lnTo>
                <a:lnTo>
                  <a:pt x="504997" y="0"/>
                </a:lnTo>
                <a:lnTo>
                  <a:pt x="1506041" y="16669"/>
                </a:lnTo>
              </a:path>
            </a:pathLst>
          </a:custGeom>
          <a:noFill/>
          <a:ln w="76200">
            <a:solidFill>
              <a:srgbClr val="C00000">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 Box 52"/>
          <p:cNvSpPr txBox="1">
            <a:spLocks noChangeArrowheads="1"/>
          </p:cNvSpPr>
          <p:nvPr/>
        </p:nvSpPr>
        <p:spPr bwMode="auto">
          <a:xfrm>
            <a:off x="3261121" y="5253142"/>
            <a:ext cx="1768080" cy="274947"/>
          </a:xfrm>
          <a:prstGeom prst="rect">
            <a:avLst/>
          </a:prstGeom>
          <a:solidFill>
            <a:srgbClr val="376092"/>
          </a:solidFill>
          <a:ln>
            <a:noFill/>
          </a:ln>
          <a:effectLst>
            <a:outerShdw blurRad="50800" dist="38100" dir="2700000" algn="tl" rotWithShape="0">
              <a:prstClr val="black">
                <a:alpha val="40000"/>
              </a:prstClr>
            </a:outerShdw>
          </a:effectLst>
        </p:spPr>
        <p:txBody>
          <a:bodyPr wrap="square" tIns="9144" bIns="9144">
            <a:spAutoFit/>
          </a:bodyPr>
          <a:lstStyle/>
          <a:p>
            <a:pPr algn="l">
              <a:lnSpc>
                <a:spcPts val="2000"/>
              </a:lnSpc>
            </a:pPr>
            <a:r>
              <a:rPr lang="en-US" dirty="0">
                <a:solidFill>
                  <a:schemeClr val="bg1">
                    <a:lumMod val="95000"/>
                  </a:schemeClr>
                </a:solidFill>
              </a:rPr>
              <a:t>Immediate swirl</a:t>
            </a:r>
          </a:p>
        </p:txBody>
      </p:sp>
      <p:sp>
        <p:nvSpPr>
          <p:cNvPr id="12" name="Freeform 11"/>
          <p:cNvSpPr/>
          <p:nvPr/>
        </p:nvSpPr>
        <p:spPr>
          <a:xfrm>
            <a:off x="5710237" y="1071563"/>
            <a:ext cx="2333625" cy="1843087"/>
          </a:xfrm>
          <a:custGeom>
            <a:avLst/>
            <a:gdLst>
              <a:gd name="connsiteX0" fmla="*/ 2295525 w 2319338"/>
              <a:gd name="connsiteY0" fmla="*/ 1709737 h 1843087"/>
              <a:gd name="connsiteX1" fmla="*/ 2319338 w 2319338"/>
              <a:gd name="connsiteY1" fmla="*/ 1647825 h 1843087"/>
              <a:gd name="connsiteX2" fmla="*/ 2305050 w 2319338"/>
              <a:gd name="connsiteY2" fmla="*/ 1581150 h 1843087"/>
              <a:gd name="connsiteX3" fmla="*/ 180975 w 2319338"/>
              <a:gd name="connsiteY3" fmla="*/ 1571625 h 1843087"/>
              <a:gd name="connsiteX4" fmla="*/ 100013 w 2319338"/>
              <a:gd name="connsiteY4" fmla="*/ 0 h 1843087"/>
              <a:gd name="connsiteX5" fmla="*/ 80963 w 2319338"/>
              <a:gd name="connsiteY5" fmla="*/ 4762 h 1843087"/>
              <a:gd name="connsiteX6" fmla="*/ 19050 w 2319338"/>
              <a:gd name="connsiteY6" fmla="*/ 790575 h 1843087"/>
              <a:gd name="connsiteX7" fmla="*/ 0 w 2319338"/>
              <a:gd name="connsiteY7" fmla="*/ 1562100 h 1843087"/>
              <a:gd name="connsiteX8" fmla="*/ 0 w 2319338"/>
              <a:gd name="connsiteY8" fmla="*/ 1843087 h 1843087"/>
              <a:gd name="connsiteX9" fmla="*/ 2300288 w 2319338"/>
              <a:gd name="connsiteY9" fmla="*/ 1838325 h 1843087"/>
              <a:gd name="connsiteX10" fmla="*/ 2281238 w 2319338"/>
              <a:gd name="connsiteY10" fmla="*/ 1762125 h 1843087"/>
              <a:gd name="connsiteX11" fmla="*/ 2295525 w 2319338"/>
              <a:gd name="connsiteY11" fmla="*/ 1709737 h 1843087"/>
              <a:gd name="connsiteX0" fmla="*/ 2295525 w 2319338"/>
              <a:gd name="connsiteY0" fmla="*/ 1709737 h 1843087"/>
              <a:gd name="connsiteX1" fmla="*/ 2319338 w 2319338"/>
              <a:gd name="connsiteY1" fmla="*/ 1647825 h 1843087"/>
              <a:gd name="connsiteX2" fmla="*/ 2305050 w 2319338"/>
              <a:gd name="connsiteY2" fmla="*/ 1581150 h 1843087"/>
              <a:gd name="connsiteX3" fmla="*/ 180975 w 2319338"/>
              <a:gd name="connsiteY3" fmla="*/ 1571625 h 1843087"/>
              <a:gd name="connsiteX4" fmla="*/ 100013 w 2319338"/>
              <a:gd name="connsiteY4" fmla="*/ 0 h 1843087"/>
              <a:gd name="connsiteX5" fmla="*/ 80963 w 2319338"/>
              <a:gd name="connsiteY5" fmla="*/ 4762 h 1843087"/>
              <a:gd name="connsiteX6" fmla="*/ 4763 w 2319338"/>
              <a:gd name="connsiteY6" fmla="*/ 800100 h 1843087"/>
              <a:gd name="connsiteX7" fmla="*/ 0 w 2319338"/>
              <a:gd name="connsiteY7" fmla="*/ 1562100 h 1843087"/>
              <a:gd name="connsiteX8" fmla="*/ 0 w 2319338"/>
              <a:gd name="connsiteY8" fmla="*/ 1843087 h 1843087"/>
              <a:gd name="connsiteX9" fmla="*/ 2300288 w 2319338"/>
              <a:gd name="connsiteY9" fmla="*/ 1838325 h 1843087"/>
              <a:gd name="connsiteX10" fmla="*/ 2281238 w 2319338"/>
              <a:gd name="connsiteY10" fmla="*/ 1762125 h 1843087"/>
              <a:gd name="connsiteX11" fmla="*/ 2295525 w 2319338"/>
              <a:gd name="connsiteY11" fmla="*/ 1709737 h 1843087"/>
              <a:gd name="connsiteX0" fmla="*/ 2295525 w 2319338"/>
              <a:gd name="connsiteY0" fmla="*/ 1709737 h 1843087"/>
              <a:gd name="connsiteX1" fmla="*/ 2319338 w 2319338"/>
              <a:gd name="connsiteY1" fmla="*/ 1647825 h 1843087"/>
              <a:gd name="connsiteX2" fmla="*/ 2305050 w 2319338"/>
              <a:gd name="connsiteY2" fmla="*/ 1581150 h 1843087"/>
              <a:gd name="connsiteX3" fmla="*/ 180975 w 2319338"/>
              <a:gd name="connsiteY3" fmla="*/ 1571625 h 1843087"/>
              <a:gd name="connsiteX4" fmla="*/ 100013 w 2319338"/>
              <a:gd name="connsiteY4" fmla="*/ 0 h 1843087"/>
              <a:gd name="connsiteX5" fmla="*/ 80963 w 2319338"/>
              <a:gd name="connsiteY5" fmla="*/ 4762 h 1843087"/>
              <a:gd name="connsiteX6" fmla="*/ 4763 w 2319338"/>
              <a:gd name="connsiteY6" fmla="*/ 800100 h 1843087"/>
              <a:gd name="connsiteX7" fmla="*/ 0 w 2319338"/>
              <a:gd name="connsiteY7" fmla="*/ 1562100 h 1843087"/>
              <a:gd name="connsiteX8" fmla="*/ 0 w 2319338"/>
              <a:gd name="connsiteY8" fmla="*/ 1843087 h 1843087"/>
              <a:gd name="connsiteX9" fmla="*/ 2300288 w 2319338"/>
              <a:gd name="connsiteY9" fmla="*/ 1838325 h 1843087"/>
              <a:gd name="connsiteX10" fmla="*/ 2281238 w 2319338"/>
              <a:gd name="connsiteY10" fmla="*/ 1762125 h 1843087"/>
              <a:gd name="connsiteX11" fmla="*/ 2295525 w 2319338"/>
              <a:gd name="connsiteY11" fmla="*/ 1709737 h 1843087"/>
              <a:gd name="connsiteX0" fmla="*/ 2309812 w 2333625"/>
              <a:gd name="connsiteY0" fmla="*/ 1709737 h 1843087"/>
              <a:gd name="connsiteX1" fmla="*/ 2333625 w 2333625"/>
              <a:gd name="connsiteY1" fmla="*/ 1647825 h 1843087"/>
              <a:gd name="connsiteX2" fmla="*/ 2319337 w 2333625"/>
              <a:gd name="connsiteY2" fmla="*/ 1581150 h 1843087"/>
              <a:gd name="connsiteX3" fmla="*/ 195262 w 2333625"/>
              <a:gd name="connsiteY3" fmla="*/ 1571625 h 1843087"/>
              <a:gd name="connsiteX4" fmla="*/ 114300 w 2333625"/>
              <a:gd name="connsiteY4" fmla="*/ 0 h 1843087"/>
              <a:gd name="connsiteX5" fmla="*/ 95250 w 2333625"/>
              <a:gd name="connsiteY5" fmla="*/ 4762 h 1843087"/>
              <a:gd name="connsiteX6" fmla="*/ 19050 w 2333625"/>
              <a:gd name="connsiteY6" fmla="*/ 800100 h 1843087"/>
              <a:gd name="connsiteX7" fmla="*/ 0 w 2333625"/>
              <a:gd name="connsiteY7" fmla="*/ 1557337 h 1843087"/>
              <a:gd name="connsiteX8" fmla="*/ 14287 w 2333625"/>
              <a:gd name="connsiteY8" fmla="*/ 1843087 h 1843087"/>
              <a:gd name="connsiteX9" fmla="*/ 2314575 w 2333625"/>
              <a:gd name="connsiteY9" fmla="*/ 1838325 h 1843087"/>
              <a:gd name="connsiteX10" fmla="*/ 2295525 w 2333625"/>
              <a:gd name="connsiteY10" fmla="*/ 1762125 h 1843087"/>
              <a:gd name="connsiteX11" fmla="*/ 2309812 w 2333625"/>
              <a:gd name="connsiteY11" fmla="*/ 1709737 h 184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3625" h="1843087">
                <a:moveTo>
                  <a:pt x="2309812" y="1709737"/>
                </a:moveTo>
                <a:lnTo>
                  <a:pt x="2333625" y="1647825"/>
                </a:lnTo>
                <a:lnTo>
                  <a:pt x="2319337" y="1581150"/>
                </a:lnTo>
                <a:lnTo>
                  <a:pt x="195262" y="1571625"/>
                </a:lnTo>
                <a:lnTo>
                  <a:pt x="114300" y="0"/>
                </a:lnTo>
                <a:lnTo>
                  <a:pt x="95250" y="4762"/>
                </a:lnTo>
                <a:cubicBezTo>
                  <a:pt x="50800" y="293688"/>
                  <a:pt x="44450" y="534987"/>
                  <a:pt x="19050" y="800100"/>
                </a:cubicBezTo>
                <a:cubicBezTo>
                  <a:pt x="17462" y="1054100"/>
                  <a:pt x="1588" y="1303337"/>
                  <a:pt x="0" y="1557337"/>
                </a:cubicBezTo>
                <a:lnTo>
                  <a:pt x="14287" y="1843087"/>
                </a:lnTo>
                <a:lnTo>
                  <a:pt x="2314575" y="1838325"/>
                </a:lnTo>
                <a:lnTo>
                  <a:pt x="2295525" y="1762125"/>
                </a:lnTo>
                <a:lnTo>
                  <a:pt x="2309812" y="1709737"/>
                </a:lnTo>
                <a:close/>
              </a:path>
            </a:pathLst>
          </a:custGeom>
          <a:solidFill>
            <a:schemeClr val="accent3">
              <a:lumMod val="40000"/>
              <a:lumOff val="60000"/>
              <a:alpha val="50196"/>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Freeform 17"/>
          <p:cNvSpPr/>
          <p:nvPr/>
        </p:nvSpPr>
        <p:spPr>
          <a:xfrm>
            <a:off x="5890580" y="1090613"/>
            <a:ext cx="238758" cy="1495425"/>
          </a:xfrm>
          <a:custGeom>
            <a:avLst/>
            <a:gdLst>
              <a:gd name="connsiteX0" fmla="*/ 0 w 100013"/>
              <a:gd name="connsiteY0" fmla="*/ 0 h 1504950"/>
              <a:gd name="connsiteX1" fmla="*/ 0 w 100013"/>
              <a:gd name="connsiteY1" fmla="*/ 1504950 h 1504950"/>
              <a:gd name="connsiteX2" fmla="*/ 100013 w 100013"/>
              <a:gd name="connsiteY2" fmla="*/ 1504950 h 1504950"/>
              <a:gd name="connsiteX3" fmla="*/ 0 w 100013"/>
              <a:gd name="connsiteY3" fmla="*/ 0 h 1504950"/>
              <a:gd name="connsiteX0" fmla="*/ 51114 w 151127"/>
              <a:gd name="connsiteY0" fmla="*/ 0 h 1504950"/>
              <a:gd name="connsiteX1" fmla="*/ 51114 w 151127"/>
              <a:gd name="connsiteY1" fmla="*/ 1504950 h 1504950"/>
              <a:gd name="connsiteX2" fmla="*/ 151127 w 151127"/>
              <a:gd name="connsiteY2" fmla="*/ 1504950 h 1504950"/>
              <a:gd name="connsiteX3" fmla="*/ 51114 w 151127"/>
              <a:gd name="connsiteY3" fmla="*/ 0 h 1504950"/>
              <a:gd name="connsiteX0" fmla="*/ 136250 w 236263"/>
              <a:gd name="connsiteY0" fmla="*/ 0 h 1504950"/>
              <a:gd name="connsiteX1" fmla="*/ 136250 w 236263"/>
              <a:gd name="connsiteY1" fmla="*/ 1504950 h 1504950"/>
              <a:gd name="connsiteX2" fmla="*/ 236263 w 236263"/>
              <a:gd name="connsiteY2" fmla="*/ 1504950 h 1504950"/>
              <a:gd name="connsiteX3" fmla="*/ 136250 w 236263"/>
              <a:gd name="connsiteY3" fmla="*/ 0 h 1504950"/>
              <a:gd name="connsiteX0" fmla="*/ 142156 w 242169"/>
              <a:gd name="connsiteY0" fmla="*/ 0 h 1504950"/>
              <a:gd name="connsiteX1" fmla="*/ 142156 w 242169"/>
              <a:gd name="connsiteY1" fmla="*/ 1504950 h 1504950"/>
              <a:gd name="connsiteX2" fmla="*/ 242169 w 242169"/>
              <a:gd name="connsiteY2" fmla="*/ 1504950 h 1504950"/>
              <a:gd name="connsiteX3" fmla="*/ 142156 w 242169"/>
              <a:gd name="connsiteY3" fmla="*/ 0 h 1504950"/>
              <a:gd name="connsiteX0" fmla="*/ 144118 w 239368"/>
              <a:gd name="connsiteY0" fmla="*/ 0 h 1495425"/>
              <a:gd name="connsiteX1" fmla="*/ 139355 w 239368"/>
              <a:gd name="connsiteY1" fmla="*/ 1495425 h 1495425"/>
              <a:gd name="connsiteX2" fmla="*/ 239368 w 239368"/>
              <a:gd name="connsiteY2" fmla="*/ 1495425 h 1495425"/>
              <a:gd name="connsiteX3" fmla="*/ 144118 w 239368"/>
              <a:gd name="connsiteY3" fmla="*/ 0 h 1495425"/>
              <a:gd name="connsiteX0" fmla="*/ 136303 w 231553"/>
              <a:gd name="connsiteY0" fmla="*/ 0 h 1495425"/>
              <a:gd name="connsiteX1" fmla="*/ 131540 w 231553"/>
              <a:gd name="connsiteY1" fmla="*/ 1495425 h 1495425"/>
              <a:gd name="connsiteX2" fmla="*/ 231553 w 231553"/>
              <a:gd name="connsiteY2" fmla="*/ 1495425 h 1495425"/>
              <a:gd name="connsiteX3" fmla="*/ 136303 w 231553"/>
              <a:gd name="connsiteY3" fmla="*/ 0 h 1495425"/>
              <a:gd name="connsiteX0" fmla="*/ 152800 w 248050"/>
              <a:gd name="connsiteY0" fmla="*/ 0 h 1495425"/>
              <a:gd name="connsiteX1" fmla="*/ 148037 w 248050"/>
              <a:gd name="connsiteY1" fmla="*/ 1495425 h 1495425"/>
              <a:gd name="connsiteX2" fmla="*/ 248050 w 248050"/>
              <a:gd name="connsiteY2" fmla="*/ 1495425 h 1495425"/>
              <a:gd name="connsiteX3" fmla="*/ 152800 w 248050"/>
              <a:gd name="connsiteY3" fmla="*/ 0 h 1495425"/>
              <a:gd name="connsiteX0" fmla="*/ 138130 w 233380"/>
              <a:gd name="connsiteY0" fmla="*/ 0 h 1495425"/>
              <a:gd name="connsiteX1" fmla="*/ 133367 w 233380"/>
              <a:gd name="connsiteY1" fmla="*/ 1495425 h 1495425"/>
              <a:gd name="connsiteX2" fmla="*/ 233380 w 233380"/>
              <a:gd name="connsiteY2" fmla="*/ 1495425 h 1495425"/>
              <a:gd name="connsiteX3" fmla="*/ 138130 w 233380"/>
              <a:gd name="connsiteY3" fmla="*/ 0 h 1495425"/>
              <a:gd name="connsiteX0" fmla="*/ 147243 w 242493"/>
              <a:gd name="connsiteY0" fmla="*/ 0 h 1495425"/>
              <a:gd name="connsiteX1" fmla="*/ 142480 w 242493"/>
              <a:gd name="connsiteY1" fmla="*/ 1495425 h 1495425"/>
              <a:gd name="connsiteX2" fmla="*/ 242493 w 242493"/>
              <a:gd name="connsiteY2" fmla="*/ 1495425 h 1495425"/>
              <a:gd name="connsiteX3" fmla="*/ 147243 w 242493"/>
              <a:gd name="connsiteY3" fmla="*/ 0 h 1495425"/>
              <a:gd name="connsiteX0" fmla="*/ 139937 w 235187"/>
              <a:gd name="connsiteY0" fmla="*/ 0 h 1495425"/>
              <a:gd name="connsiteX1" fmla="*/ 135174 w 235187"/>
              <a:gd name="connsiteY1" fmla="*/ 1495425 h 1495425"/>
              <a:gd name="connsiteX2" fmla="*/ 235187 w 235187"/>
              <a:gd name="connsiteY2" fmla="*/ 1495425 h 1495425"/>
              <a:gd name="connsiteX3" fmla="*/ 139937 w 235187"/>
              <a:gd name="connsiteY3" fmla="*/ 0 h 1495425"/>
              <a:gd name="connsiteX0" fmla="*/ 145405 w 240655"/>
              <a:gd name="connsiteY0" fmla="*/ 0 h 1495425"/>
              <a:gd name="connsiteX1" fmla="*/ 140642 w 240655"/>
              <a:gd name="connsiteY1" fmla="*/ 1495425 h 1495425"/>
              <a:gd name="connsiteX2" fmla="*/ 240655 w 240655"/>
              <a:gd name="connsiteY2" fmla="*/ 1495425 h 1495425"/>
              <a:gd name="connsiteX3" fmla="*/ 145405 w 240655"/>
              <a:gd name="connsiteY3" fmla="*/ 0 h 1495425"/>
              <a:gd name="connsiteX0" fmla="*/ 147145 w 242395"/>
              <a:gd name="connsiteY0" fmla="*/ 0 h 1495425"/>
              <a:gd name="connsiteX1" fmla="*/ 142382 w 242395"/>
              <a:gd name="connsiteY1" fmla="*/ 1495425 h 1495425"/>
              <a:gd name="connsiteX2" fmla="*/ 242395 w 242395"/>
              <a:gd name="connsiteY2" fmla="*/ 1495425 h 1495425"/>
              <a:gd name="connsiteX3" fmla="*/ 147145 w 242395"/>
              <a:gd name="connsiteY3" fmla="*/ 0 h 1495425"/>
              <a:gd name="connsiteX0" fmla="*/ 139903 w 235153"/>
              <a:gd name="connsiteY0" fmla="*/ 0 h 1495425"/>
              <a:gd name="connsiteX1" fmla="*/ 135140 w 235153"/>
              <a:gd name="connsiteY1" fmla="*/ 1495425 h 1495425"/>
              <a:gd name="connsiteX2" fmla="*/ 235153 w 235153"/>
              <a:gd name="connsiteY2" fmla="*/ 1495425 h 1495425"/>
              <a:gd name="connsiteX3" fmla="*/ 139903 w 235153"/>
              <a:gd name="connsiteY3" fmla="*/ 0 h 1495425"/>
              <a:gd name="connsiteX0" fmla="*/ 143508 w 238758"/>
              <a:gd name="connsiteY0" fmla="*/ 0 h 1495425"/>
              <a:gd name="connsiteX1" fmla="*/ 138745 w 238758"/>
              <a:gd name="connsiteY1" fmla="*/ 1495425 h 1495425"/>
              <a:gd name="connsiteX2" fmla="*/ 238758 w 238758"/>
              <a:gd name="connsiteY2" fmla="*/ 1495425 h 1495425"/>
              <a:gd name="connsiteX3" fmla="*/ 143508 w 238758"/>
              <a:gd name="connsiteY3" fmla="*/ 0 h 1495425"/>
            </a:gdLst>
            <a:ahLst/>
            <a:cxnLst>
              <a:cxn ang="0">
                <a:pos x="connsiteX0" y="connsiteY0"/>
              </a:cxn>
              <a:cxn ang="0">
                <a:pos x="connsiteX1" y="connsiteY1"/>
              </a:cxn>
              <a:cxn ang="0">
                <a:pos x="connsiteX2" y="connsiteY2"/>
              </a:cxn>
              <a:cxn ang="0">
                <a:pos x="connsiteX3" y="connsiteY3"/>
              </a:cxn>
            </a:cxnLst>
            <a:rect l="l" t="t" r="r" b="b"/>
            <a:pathLst>
              <a:path w="238758" h="1495425">
                <a:moveTo>
                  <a:pt x="143508" y="0"/>
                </a:moveTo>
                <a:cubicBezTo>
                  <a:pt x="141920" y="498475"/>
                  <a:pt x="140333" y="996950"/>
                  <a:pt x="138745" y="1495425"/>
                </a:cubicBezTo>
                <a:lnTo>
                  <a:pt x="238758" y="1495425"/>
                </a:lnTo>
                <a:cubicBezTo>
                  <a:pt x="-104143" y="950913"/>
                  <a:pt x="-23179" y="6349"/>
                  <a:pt x="143508" y="0"/>
                </a:cubicBezTo>
                <a:close/>
              </a:path>
            </a:pathLst>
          </a:custGeom>
          <a:solidFill>
            <a:schemeClr val="accent1">
              <a:lumMod val="75000"/>
              <a:alpha val="50196"/>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Freeform 20"/>
          <p:cNvSpPr/>
          <p:nvPr/>
        </p:nvSpPr>
        <p:spPr>
          <a:xfrm>
            <a:off x="6296025" y="1104900"/>
            <a:ext cx="290513" cy="1481138"/>
          </a:xfrm>
          <a:custGeom>
            <a:avLst/>
            <a:gdLst>
              <a:gd name="connsiteX0" fmla="*/ 0 w 100013"/>
              <a:gd name="connsiteY0" fmla="*/ 0 h 1504950"/>
              <a:gd name="connsiteX1" fmla="*/ 0 w 100013"/>
              <a:gd name="connsiteY1" fmla="*/ 1504950 h 1504950"/>
              <a:gd name="connsiteX2" fmla="*/ 100013 w 100013"/>
              <a:gd name="connsiteY2" fmla="*/ 1504950 h 1504950"/>
              <a:gd name="connsiteX3" fmla="*/ 0 w 100013"/>
              <a:gd name="connsiteY3" fmla="*/ 0 h 1504950"/>
              <a:gd name="connsiteX0" fmla="*/ 51114 w 151127"/>
              <a:gd name="connsiteY0" fmla="*/ 0 h 1504950"/>
              <a:gd name="connsiteX1" fmla="*/ 51114 w 151127"/>
              <a:gd name="connsiteY1" fmla="*/ 1504950 h 1504950"/>
              <a:gd name="connsiteX2" fmla="*/ 151127 w 151127"/>
              <a:gd name="connsiteY2" fmla="*/ 1504950 h 1504950"/>
              <a:gd name="connsiteX3" fmla="*/ 51114 w 151127"/>
              <a:gd name="connsiteY3" fmla="*/ 0 h 1504950"/>
              <a:gd name="connsiteX0" fmla="*/ 136250 w 236263"/>
              <a:gd name="connsiteY0" fmla="*/ 0 h 1504950"/>
              <a:gd name="connsiteX1" fmla="*/ 136250 w 236263"/>
              <a:gd name="connsiteY1" fmla="*/ 1504950 h 1504950"/>
              <a:gd name="connsiteX2" fmla="*/ 236263 w 236263"/>
              <a:gd name="connsiteY2" fmla="*/ 1504950 h 1504950"/>
              <a:gd name="connsiteX3" fmla="*/ 136250 w 236263"/>
              <a:gd name="connsiteY3" fmla="*/ 0 h 1504950"/>
              <a:gd name="connsiteX0" fmla="*/ 142156 w 242169"/>
              <a:gd name="connsiteY0" fmla="*/ 0 h 1504950"/>
              <a:gd name="connsiteX1" fmla="*/ 142156 w 242169"/>
              <a:gd name="connsiteY1" fmla="*/ 1504950 h 1504950"/>
              <a:gd name="connsiteX2" fmla="*/ 242169 w 242169"/>
              <a:gd name="connsiteY2" fmla="*/ 1504950 h 1504950"/>
              <a:gd name="connsiteX3" fmla="*/ 142156 w 242169"/>
              <a:gd name="connsiteY3" fmla="*/ 0 h 1504950"/>
              <a:gd name="connsiteX0" fmla="*/ 144118 w 239368"/>
              <a:gd name="connsiteY0" fmla="*/ 0 h 1495425"/>
              <a:gd name="connsiteX1" fmla="*/ 139355 w 239368"/>
              <a:gd name="connsiteY1" fmla="*/ 1495425 h 1495425"/>
              <a:gd name="connsiteX2" fmla="*/ 239368 w 239368"/>
              <a:gd name="connsiteY2" fmla="*/ 1495425 h 1495425"/>
              <a:gd name="connsiteX3" fmla="*/ 144118 w 239368"/>
              <a:gd name="connsiteY3" fmla="*/ 0 h 1495425"/>
              <a:gd name="connsiteX0" fmla="*/ 136303 w 231553"/>
              <a:gd name="connsiteY0" fmla="*/ 0 h 1495425"/>
              <a:gd name="connsiteX1" fmla="*/ 131540 w 231553"/>
              <a:gd name="connsiteY1" fmla="*/ 1495425 h 1495425"/>
              <a:gd name="connsiteX2" fmla="*/ 231553 w 231553"/>
              <a:gd name="connsiteY2" fmla="*/ 1495425 h 1495425"/>
              <a:gd name="connsiteX3" fmla="*/ 136303 w 231553"/>
              <a:gd name="connsiteY3" fmla="*/ 0 h 1495425"/>
              <a:gd name="connsiteX0" fmla="*/ 152800 w 248050"/>
              <a:gd name="connsiteY0" fmla="*/ 0 h 1495425"/>
              <a:gd name="connsiteX1" fmla="*/ 148037 w 248050"/>
              <a:gd name="connsiteY1" fmla="*/ 1495425 h 1495425"/>
              <a:gd name="connsiteX2" fmla="*/ 248050 w 248050"/>
              <a:gd name="connsiteY2" fmla="*/ 1495425 h 1495425"/>
              <a:gd name="connsiteX3" fmla="*/ 152800 w 248050"/>
              <a:gd name="connsiteY3" fmla="*/ 0 h 1495425"/>
              <a:gd name="connsiteX0" fmla="*/ 138130 w 233380"/>
              <a:gd name="connsiteY0" fmla="*/ 0 h 1495425"/>
              <a:gd name="connsiteX1" fmla="*/ 133367 w 233380"/>
              <a:gd name="connsiteY1" fmla="*/ 1495425 h 1495425"/>
              <a:gd name="connsiteX2" fmla="*/ 233380 w 233380"/>
              <a:gd name="connsiteY2" fmla="*/ 1495425 h 1495425"/>
              <a:gd name="connsiteX3" fmla="*/ 138130 w 233380"/>
              <a:gd name="connsiteY3" fmla="*/ 0 h 1495425"/>
              <a:gd name="connsiteX0" fmla="*/ 147243 w 242493"/>
              <a:gd name="connsiteY0" fmla="*/ 0 h 1495425"/>
              <a:gd name="connsiteX1" fmla="*/ 142480 w 242493"/>
              <a:gd name="connsiteY1" fmla="*/ 1495425 h 1495425"/>
              <a:gd name="connsiteX2" fmla="*/ 242493 w 242493"/>
              <a:gd name="connsiteY2" fmla="*/ 1495425 h 1495425"/>
              <a:gd name="connsiteX3" fmla="*/ 147243 w 242493"/>
              <a:gd name="connsiteY3" fmla="*/ 0 h 1495425"/>
              <a:gd name="connsiteX0" fmla="*/ 139937 w 235187"/>
              <a:gd name="connsiteY0" fmla="*/ 0 h 1495425"/>
              <a:gd name="connsiteX1" fmla="*/ 135174 w 235187"/>
              <a:gd name="connsiteY1" fmla="*/ 1495425 h 1495425"/>
              <a:gd name="connsiteX2" fmla="*/ 235187 w 235187"/>
              <a:gd name="connsiteY2" fmla="*/ 1495425 h 1495425"/>
              <a:gd name="connsiteX3" fmla="*/ 139937 w 235187"/>
              <a:gd name="connsiteY3" fmla="*/ 0 h 1495425"/>
              <a:gd name="connsiteX0" fmla="*/ 145405 w 240655"/>
              <a:gd name="connsiteY0" fmla="*/ 0 h 1495425"/>
              <a:gd name="connsiteX1" fmla="*/ 140642 w 240655"/>
              <a:gd name="connsiteY1" fmla="*/ 1495425 h 1495425"/>
              <a:gd name="connsiteX2" fmla="*/ 240655 w 240655"/>
              <a:gd name="connsiteY2" fmla="*/ 1495425 h 1495425"/>
              <a:gd name="connsiteX3" fmla="*/ 145405 w 240655"/>
              <a:gd name="connsiteY3" fmla="*/ 0 h 1495425"/>
              <a:gd name="connsiteX0" fmla="*/ 147145 w 242395"/>
              <a:gd name="connsiteY0" fmla="*/ 0 h 1495425"/>
              <a:gd name="connsiteX1" fmla="*/ 142382 w 242395"/>
              <a:gd name="connsiteY1" fmla="*/ 1495425 h 1495425"/>
              <a:gd name="connsiteX2" fmla="*/ 242395 w 242395"/>
              <a:gd name="connsiteY2" fmla="*/ 1495425 h 1495425"/>
              <a:gd name="connsiteX3" fmla="*/ 147145 w 242395"/>
              <a:gd name="connsiteY3" fmla="*/ 0 h 1495425"/>
              <a:gd name="connsiteX0" fmla="*/ 139903 w 235153"/>
              <a:gd name="connsiteY0" fmla="*/ 0 h 1495425"/>
              <a:gd name="connsiteX1" fmla="*/ 135140 w 235153"/>
              <a:gd name="connsiteY1" fmla="*/ 1495425 h 1495425"/>
              <a:gd name="connsiteX2" fmla="*/ 235153 w 235153"/>
              <a:gd name="connsiteY2" fmla="*/ 1495425 h 1495425"/>
              <a:gd name="connsiteX3" fmla="*/ 139903 w 235153"/>
              <a:gd name="connsiteY3" fmla="*/ 0 h 1495425"/>
              <a:gd name="connsiteX0" fmla="*/ 143508 w 238758"/>
              <a:gd name="connsiteY0" fmla="*/ 0 h 1495425"/>
              <a:gd name="connsiteX1" fmla="*/ 138745 w 238758"/>
              <a:gd name="connsiteY1" fmla="*/ 1495425 h 1495425"/>
              <a:gd name="connsiteX2" fmla="*/ 238758 w 238758"/>
              <a:gd name="connsiteY2" fmla="*/ 1495425 h 1495425"/>
              <a:gd name="connsiteX3" fmla="*/ 143508 w 238758"/>
              <a:gd name="connsiteY3" fmla="*/ 0 h 1495425"/>
            </a:gdLst>
            <a:ahLst/>
            <a:cxnLst>
              <a:cxn ang="0">
                <a:pos x="connsiteX0" y="connsiteY0"/>
              </a:cxn>
              <a:cxn ang="0">
                <a:pos x="connsiteX1" y="connsiteY1"/>
              </a:cxn>
              <a:cxn ang="0">
                <a:pos x="connsiteX2" y="connsiteY2"/>
              </a:cxn>
              <a:cxn ang="0">
                <a:pos x="connsiteX3" y="connsiteY3"/>
              </a:cxn>
            </a:cxnLst>
            <a:rect l="l" t="t" r="r" b="b"/>
            <a:pathLst>
              <a:path w="238758" h="1495425">
                <a:moveTo>
                  <a:pt x="143508" y="0"/>
                </a:moveTo>
                <a:cubicBezTo>
                  <a:pt x="141920" y="498475"/>
                  <a:pt x="140333" y="996950"/>
                  <a:pt x="138745" y="1495425"/>
                </a:cubicBezTo>
                <a:lnTo>
                  <a:pt x="238758" y="1495425"/>
                </a:lnTo>
                <a:cubicBezTo>
                  <a:pt x="-104143" y="950913"/>
                  <a:pt x="-23179" y="6349"/>
                  <a:pt x="143508" y="0"/>
                </a:cubicBezTo>
                <a:close/>
              </a:path>
            </a:pathLst>
          </a:custGeom>
          <a:solidFill>
            <a:schemeClr val="accent1">
              <a:lumMod val="75000"/>
              <a:alpha val="50196"/>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7373442" y="1176338"/>
            <a:ext cx="294183" cy="1409700"/>
          </a:xfrm>
          <a:custGeom>
            <a:avLst/>
            <a:gdLst>
              <a:gd name="connsiteX0" fmla="*/ 0 w 100013"/>
              <a:gd name="connsiteY0" fmla="*/ 0 h 1504950"/>
              <a:gd name="connsiteX1" fmla="*/ 0 w 100013"/>
              <a:gd name="connsiteY1" fmla="*/ 1504950 h 1504950"/>
              <a:gd name="connsiteX2" fmla="*/ 100013 w 100013"/>
              <a:gd name="connsiteY2" fmla="*/ 1504950 h 1504950"/>
              <a:gd name="connsiteX3" fmla="*/ 0 w 100013"/>
              <a:gd name="connsiteY3" fmla="*/ 0 h 1504950"/>
              <a:gd name="connsiteX0" fmla="*/ 51114 w 151127"/>
              <a:gd name="connsiteY0" fmla="*/ 0 h 1504950"/>
              <a:gd name="connsiteX1" fmla="*/ 51114 w 151127"/>
              <a:gd name="connsiteY1" fmla="*/ 1504950 h 1504950"/>
              <a:gd name="connsiteX2" fmla="*/ 151127 w 151127"/>
              <a:gd name="connsiteY2" fmla="*/ 1504950 h 1504950"/>
              <a:gd name="connsiteX3" fmla="*/ 51114 w 151127"/>
              <a:gd name="connsiteY3" fmla="*/ 0 h 1504950"/>
              <a:gd name="connsiteX0" fmla="*/ 136250 w 236263"/>
              <a:gd name="connsiteY0" fmla="*/ 0 h 1504950"/>
              <a:gd name="connsiteX1" fmla="*/ 136250 w 236263"/>
              <a:gd name="connsiteY1" fmla="*/ 1504950 h 1504950"/>
              <a:gd name="connsiteX2" fmla="*/ 236263 w 236263"/>
              <a:gd name="connsiteY2" fmla="*/ 1504950 h 1504950"/>
              <a:gd name="connsiteX3" fmla="*/ 136250 w 236263"/>
              <a:gd name="connsiteY3" fmla="*/ 0 h 1504950"/>
              <a:gd name="connsiteX0" fmla="*/ 142156 w 242169"/>
              <a:gd name="connsiteY0" fmla="*/ 0 h 1504950"/>
              <a:gd name="connsiteX1" fmla="*/ 142156 w 242169"/>
              <a:gd name="connsiteY1" fmla="*/ 1504950 h 1504950"/>
              <a:gd name="connsiteX2" fmla="*/ 242169 w 242169"/>
              <a:gd name="connsiteY2" fmla="*/ 1504950 h 1504950"/>
              <a:gd name="connsiteX3" fmla="*/ 142156 w 242169"/>
              <a:gd name="connsiteY3" fmla="*/ 0 h 1504950"/>
              <a:gd name="connsiteX0" fmla="*/ 144118 w 239368"/>
              <a:gd name="connsiteY0" fmla="*/ 0 h 1495425"/>
              <a:gd name="connsiteX1" fmla="*/ 139355 w 239368"/>
              <a:gd name="connsiteY1" fmla="*/ 1495425 h 1495425"/>
              <a:gd name="connsiteX2" fmla="*/ 239368 w 239368"/>
              <a:gd name="connsiteY2" fmla="*/ 1495425 h 1495425"/>
              <a:gd name="connsiteX3" fmla="*/ 144118 w 239368"/>
              <a:gd name="connsiteY3" fmla="*/ 0 h 1495425"/>
              <a:gd name="connsiteX0" fmla="*/ 136303 w 231553"/>
              <a:gd name="connsiteY0" fmla="*/ 0 h 1495425"/>
              <a:gd name="connsiteX1" fmla="*/ 131540 w 231553"/>
              <a:gd name="connsiteY1" fmla="*/ 1495425 h 1495425"/>
              <a:gd name="connsiteX2" fmla="*/ 231553 w 231553"/>
              <a:gd name="connsiteY2" fmla="*/ 1495425 h 1495425"/>
              <a:gd name="connsiteX3" fmla="*/ 136303 w 231553"/>
              <a:gd name="connsiteY3" fmla="*/ 0 h 1495425"/>
              <a:gd name="connsiteX0" fmla="*/ 152800 w 248050"/>
              <a:gd name="connsiteY0" fmla="*/ 0 h 1495425"/>
              <a:gd name="connsiteX1" fmla="*/ 148037 w 248050"/>
              <a:gd name="connsiteY1" fmla="*/ 1495425 h 1495425"/>
              <a:gd name="connsiteX2" fmla="*/ 248050 w 248050"/>
              <a:gd name="connsiteY2" fmla="*/ 1495425 h 1495425"/>
              <a:gd name="connsiteX3" fmla="*/ 152800 w 248050"/>
              <a:gd name="connsiteY3" fmla="*/ 0 h 1495425"/>
              <a:gd name="connsiteX0" fmla="*/ 138130 w 233380"/>
              <a:gd name="connsiteY0" fmla="*/ 0 h 1495425"/>
              <a:gd name="connsiteX1" fmla="*/ 133367 w 233380"/>
              <a:gd name="connsiteY1" fmla="*/ 1495425 h 1495425"/>
              <a:gd name="connsiteX2" fmla="*/ 233380 w 233380"/>
              <a:gd name="connsiteY2" fmla="*/ 1495425 h 1495425"/>
              <a:gd name="connsiteX3" fmla="*/ 138130 w 233380"/>
              <a:gd name="connsiteY3" fmla="*/ 0 h 1495425"/>
              <a:gd name="connsiteX0" fmla="*/ 147243 w 242493"/>
              <a:gd name="connsiteY0" fmla="*/ 0 h 1495425"/>
              <a:gd name="connsiteX1" fmla="*/ 142480 w 242493"/>
              <a:gd name="connsiteY1" fmla="*/ 1495425 h 1495425"/>
              <a:gd name="connsiteX2" fmla="*/ 242493 w 242493"/>
              <a:gd name="connsiteY2" fmla="*/ 1495425 h 1495425"/>
              <a:gd name="connsiteX3" fmla="*/ 147243 w 242493"/>
              <a:gd name="connsiteY3" fmla="*/ 0 h 1495425"/>
              <a:gd name="connsiteX0" fmla="*/ 139937 w 235187"/>
              <a:gd name="connsiteY0" fmla="*/ 0 h 1495425"/>
              <a:gd name="connsiteX1" fmla="*/ 135174 w 235187"/>
              <a:gd name="connsiteY1" fmla="*/ 1495425 h 1495425"/>
              <a:gd name="connsiteX2" fmla="*/ 235187 w 235187"/>
              <a:gd name="connsiteY2" fmla="*/ 1495425 h 1495425"/>
              <a:gd name="connsiteX3" fmla="*/ 139937 w 235187"/>
              <a:gd name="connsiteY3" fmla="*/ 0 h 1495425"/>
              <a:gd name="connsiteX0" fmla="*/ 145405 w 240655"/>
              <a:gd name="connsiteY0" fmla="*/ 0 h 1495425"/>
              <a:gd name="connsiteX1" fmla="*/ 140642 w 240655"/>
              <a:gd name="connsiteY1" fmla="*/ 1495425 h 1495425"/>
              <a:gd name="connsiteX2" fmla="*/ 240655 w 240655"/>
              <a:gd name="connsiteY2" fmla="*/ 1495425 h 1495425"/>
              <a:gd name="connsiteX3" fmla="*/ 145405 w 240655"/>
              <a:gd name="connsiteY3" fmla="*/ 0 h 1495425"/>
              <a:gd name="connsiteX0" fmla="*/ 147145 w 242395"/>
              <a:gd name="connsiteY0" fmla="*/ 0 h 1495425"/>
              <a:gd name="connsiteX1" fmla="*/ 142382 w 242395"/>
              <a:gd name="connsiteY1" fmla="*/ 1495425 h 1495425"/>
              <a:gd name="connsiteX2" fmla="*/ 242395 w 242395"/>
              <a:gd name="connsiteY2" fmla="*/ 1495425 h 1495425"/>
              <a:gd name="connsiteX3" fmla="*/ 147145 w 242395"/>
              <a:gd name="connsiteY3" fmla="*/ 0 h 1495425"/>
              <a:gd name="connsiteX0" fmla="*/ 139903 w 235153"/>
              <a:gd name="connsiteY0" fmla="*/ 0 h 1495425"/>
              <a:gd name="connsiteX1" fmla="*/ 135140 w 235153"/>
              <a:gd name="connsiteY1" fmla="*/ 1495425 h 1495425"/>
              <a:gd name="connsiteX2" fmla="*/ 235153 w 235153"/>
              <a:gd name="connsiteY2" fmla="*/ 1495425 h 1495425"/>
              <a:gd name="connsiteX3" fmla="*/ 139903 w 235153"/>
              <a:gd name="connsiteY3" fmla="*/ 0 h 1495425"/>
              <a:gd name="connsiteX0" fmla="*/ 143508 w 238758"/>
              <a:gd name="connsiteY0" fmla="*/ 0 h 1495425"/>
              <a:gd name="connsiteX1" fmla="*/ 138745 w 238758"/>
              <a:gd name="connsiteY1" fmla="*/ 1495425 h 1495425"/>
              <a:gd name="connsiteX2" fmla="*/ 238758 w 238758"/>
              <a:gd name="connsiteY2" fmla="*/ 1495425 h 1495425"/>
              <a:gd name="connsiteX3" fmla="*/ 143508 w 238758"/>
              <a:gd name="connsiteY3" fmla="*/ 0 h 1495425"/>
              <a:gd name="connsiteX0" fmla="*/ 135078 w 230328"/>
              <a:gd name="connsiteY0" fmla="*/ 0 h 1495425"/>
              <a:gd name="connsiteX1" fmla="*/ 130315 w 230328"/>
              <a:gd name="connsiteY1" fmla="*/ 1495425 h 1495425"/>
              <a:gd name="connsiteX2" fmla="*/ 230328 w 230328"/>
              <a:gd name="connsiteY2" fmla="*/ 1495425 h 1495425"/>
              <a:gd name="connsiteX3" fmla="*/ 135078 w 230328"/>
              <a:gd name="connsiteY3" fmla="*/ 0 h 1495425"/>
              <a:gd name="connsiteX0" fmla="*/ 138082 w 233332"/>
              <a:gd name="connsiteY0" fmla="*/ 0 h 1495425"/>
              <a:gd name="connsiteX1" fmla="*/ 133319 w 233332"/>
              <a:gd name="connsiteY1" fmla="*/ 1495425 h 1495425"/>
              <a:gd name="connsiteX2" fmla="*/ 233332 w 233332"/>
              <a:gd name="connsiteY2" fmla="*/ 1495425 h 1495425"/>
              <a:gd name="connsiteX3" fmla="*/ 138082 w 233332"/>
              <a:gd name="connsiteY3" fmla="*/ 0 h 1495425"/>
              <a:gd name="connsiteX0" fmla="*/ 142625 w 237875"/>
              <a:gd name="connsiteY0" fmla="*/ 0 h 1495425"/>
              <a:gd name="connsiteX1" fmla="*/ 137862 w 237875"/>
              <a:gd name="connsiteY1" fmla="*/ 1495425 h 1495425"/>
              <a:gd name="connsiteX2" fmla="*/ 237875 w 237875"/>
              <a:gd name="connsiteY2" fmla="*/ 1495425 h 1495425"/>
              <a:gd name="connsiteX3" fmla="*/ 142625 w 237875"/>
              <a:gd name="connsiteY3" fmla="*/ 0 h 1495425"/>
            </a:gdLst>
            <a:ahLst/>
            <a:cxnLst>
              <a:cxn ang="0">
                <a:pos x="connsiteX0" y="connsiteY0"/>
              </a:cxn>
              <a:cxn ang="0">
                <a:pos x="connsiteX1" y="connsiteY1"/>
              </a:cxn>
              <a:cxn ang="0">
                <a:pos x="connsiteX2" y="connsiteY2"/>
              </a:cxn>
              <a:cxn ang="0">
                <a:pos x="connsiteX3" y="connsiteY3"/>
              </a:cxn>
            </a:cxnLst>
            <a:rect l="l" t="t" r="r" b="b"/>
            <a:pathLst>
              <a:path w="237875" h="1495425">
                <a:moveTo>
                  <a:pt x="142625" y="0"/>
                </a:moveTo>
                <a:cubicBezTo>
                  <a:pt x="141037" y="498475"/>
                  <a:pt x="139450" y="996950"/>
                  <a:pt x="137862" y="1495425"/>
                </a:cubicBezTo>
                <a:lnTo>
                  <a:pt x="237875" y="1495425"/>
                </a:lnTo>
                <a:cubicBezTo>
                  <a:pt x="-81920" y="1112581"/>
                  <a:pt x="-43316" y="97287"/>
                  <a:pt x="142625" y="0"/>
                </a:cubicBezTo>
                <a:close/>
              </a:path>
            </a:pathLst>
          </a:custGeom>
          <a:solidFill>
            <a:schemeClr val="accent1">
              <a:lumMod val="75000"/>
              <a:alpha val="50196"/>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23"/>
          <p:cNvSpPr/>
          <p:nvPr/>
        </p:nvSpPr>
        <p:spPr>
          <a:xfrm>
            <a:off x="5304458" y="892969"/>
            <a:ext cx="110502" cy="1888331"/>
          </a:xfrm>
          <a:custGeom>
            <a:avLst/>
            <a:gdLst>
              <a:gd name="connsiteX0" fmla="*/ 0 w 100013"/>
              <a:gd name="connsiteY0" fmla="*/ 0 h 1504950"/>
              <a:gd name="connsiteX1" fmla="*/ 0 w 100013"/>
              <a:gd name="connsiteY1" fmla="*/ 1504950 h 1504950"/>
              <a:gd name="connsiteX2" fmla="*/ 100013 w 100013"/>
              <a:gd name="connsiteY2" fmla="*/ 1504950 h 1504950"/>
              <a:gd name="connsiteX3" fmla="*/ 0 w 100013"/>
              <a:gd name="connsiteY3" fmla="*/ 0 h 1504950"/>
              <a:gd name="connsiteX0" fmla="*/ 51114 w 151127"/>
              <a:gd name="connsiteY0" fmla="*/ 0 h 1504950"/>
              <a:gd name="connsiteX1" fmla="*/ 51114 w 151127"/>
              <a:gd name="connsiteY1" fmla="*/ 1504950 h 1504950"/>
              <a:gd name="connsiteX2" fmla="*/ 151127 w 151127"/>
              <a:gd name="connsiteY2" fmla="*/ 1504950 h 1504950"/>
              <a:gd name="connsiteX3" fmla="*/ 51114 w 151127"/>
              <a:gd name="connsiteY3" fmla="*/ 0 h 1504950"/>
              <a:gd name="connsiteX0" fmla="*/ 136250 w 236263"/>
              <a:gd name="connsiteY0" fmla="*/ 0 h 1504950"/>
              <a:gd name="connsiteX1" fmla="*/ 136250 w 236263"/>
              <a:gd name="connsiteY1" fmla="*/ 1504950 h 1504950"/>
              <a:gd name="connsiteX2" fmla="*/ 236263 w 236263"/>
              <a:gd name="connsiteY2" fmla="*/ 1504950 h 1504950"/>
              <a:gd name="connsiteX3" fmla="*/ 136250 w 236263"/>
              <a:gd name="connsiteY3" fmla="*/ 0 h 1504950"/>
              <a:gd name="connsiteX0" fmla="*/ 142156 w 242169"/>
              <a:gd name="connsiteY0" fmla="*/ 0 h 1504950"/>
              <a:gd name="connsiteX1" fmla="*/ 142156 w 242169"/>
              <a:gd name="connsiteY1" fmla="*/ 1504950 h 1504950"/>
              <a:gd name="connsiteX2" fmla="*/ 242169 w 242169"/>
              <a:gd name="connsiteY2" fmla="*/ 1504950 h 1504950"/>
              <a:gd name="connsiteX3" fmla="*/ 142156 w 242169"/>
              <a:gd name="connsiteY3" fmla="*/ 0 h 1504950"/>
              <a:gd name="connsiteX0" fmla="*/ 144118 w 239368"/>
              <a:gd name="connsiteY0" fmla="*/ 0 h 1495425"/>
              <a:gd name="connsiteX1" fmla="*/ 139355 w 239368"/>
              <a:gd name="connsiteY1" fmla="*/ 1495425 h 1495425"/>
              <a:gd name="connsiteX2" fmla="*/ 239368 w 239368"/>
              <a:gd name="connsiteY2" fmla="*/ 1495425 h 1495425"/>
              <a:gd name="connsiteX3" fmla="*/ 144118 w 239368"/>
              <a:gd name="connsiteY3" fmla="*/ 0 h 1495425"/>
              <a:gd name="connsiteX0" fmla="*/ 136303 w 231553"/>
              <a:gd name="connsiteY0" fmla="*/ 0 h 1495425"/>
              <a:gd name="connsiteX1" fmla="*/ 131540 w 231553"/>
              <a:gd name="connsiteY1" fmla="*/ 1495425 h 1495425"/>
              <a:gd name="connsiteX2" fmla="*/ 231553 w 231553"/>
              <a:gd name="connsiteY2" fmla="*/ 1495425 h 1495425"/>
              <a:gd name="connsiteX3" fmla="*/ 136303 w 231553"/>
              <a:gd name="connsiteY3" fmla="*/ 0 h 1495425"/>
              <a:gd name="connsiteX0" fmla="*/ 152800 w 248050"/>
              <a:gd name="connsiteY0" fmla="*/ 0 h 1495425"/>
              <a:gd name="connsiteX1" fmla="*/ 148037 w 248050"/>
              <a:gd name="connsiteY1" fmla="*/ 1495425 h 1495425"/>
              <a:gd name="connsiteX2" fmla="*/ 248050 w 248050"/>
              <a:gd name="connsiteY2" fmla="*/ 1495425 h 1495425"/>
              <a:gd name="connsiteX3" fmla="*/ 152800 w 248050"/>
              <a:gd name="connsiteY3" fmla="*/ 0 h 1495425"/>
              <a:gd name="connsiteX0" fmla="*/ 138130 w 233380"/>
              <a:gd name="connsiteY0" fmla="*/ 0 h 1495425"/>
              <a:gd name="connsiteX1" fmla="*/ 133367 w 233380"/>
              <a:gd name="connsiteY1" fmla="*/ 1495425 h 1495425"/>
              <a:gd name="connsiteX2" fmla="*/ 233380 w 233380"/>
              <a:gd name="connsiteY2" fmla="*/ 1495425 h 1495425"/>
              <a:gd name="connsiteX3" fmla="*/ 138130 w 233380"/>
              <a:gd name="connsiteY3" fmla="*/ 0 h 1495425"/>
              <a:gd name="connsiteX0" fmla="*/ 147243 w 242493"/>
              <a:gd name="connsiteY0" fmla="*/ 0 h 1495425"/>
              <a:gd name="connsiteX1" fmla="*/ 142480 w 242493"/>
              <a:gd name="connsiteY1" fmla="*/ 1495425 h 1495425"/>
              <a:gd name="connsiteX2" fmla="*/ 242493 w 242493"/>
              <a:gd name="connsiteY2" fmla="*/ 1495425 h 1495425"/>
              <a:gd name="connsiteX3" fmla="*/ 147243 w 242493"/>
              <a:gd name="connsiteY3" fmla="*/ 0 h 1495425"/>
              <a:gd name="connsiteX0" fmla="*/ 139937 w 235187"/>
              <a:gd name="connsiteY0" fmla="*/ 0 h 1495425"/>
              <a:gd name="connsiteX1" fmla="*/ 135174 w 235187"/>
              <a:gd name="connsiteY1" fmla="*/ 1495425 h 1495425"/>
              <a:gd name="connsiteX2" fmla="*/ 235187 w 235187"/>
              <a:gd name="connsiteY2" fmla="*/ 1495425 h 1495425"/>
              <a:gd name="connsiteX3" fmla="*/ 139937 w 235187"/>
              <a:gd name="connsiteY3" fmla="*/ 0 h 1495425"/>
              <a:gd name="connsiteX0" fmla="*/ 145405 w 240655"/>
              <a:gd name="connsiteY0" fmla="*/ 0 h 1495425"/>
              <a:gd name="connsiteX1" fmla="*/ 140642 w 240655"/>
              <a:gd name="connsiteY1" fmla="*/ 1495425 h 1495425"/>
              <a:gd name="connsiteX2" fmla="*/ 240655 w 240655"/>
              <a:gd name="connsiteY2" fmla="*/ 1495425 h 1495425"/>
              <a:gd name="connsiteX3" fmla="*/ 145405 w 240655"/>
              <a:gd name="connsiteY3" fmla="*/ 0 h 1495425"/>
              <a:gd name="connsiteX0" fmla="*/ 147145 w 242395"/>
              <a:gd name="connsiteY0" fmla="*/ 0 h 1495425"/>
              <a:gd name="connsiteX1" fmla="*/ 142382 w 242395"/>
              <a:gd name="connsiteY1" fmla="*/ 1495425 h 1495425"/>
              <a:gd name="connsiteX2" fmla="*/ 242395 w 242395"/>
              <a:gd name="connsiteY2" fmla="*/ 1495425 h 1495425"/>
              <a:gd name="connsiteX3" fmla="*/ 147145 w 242395"/>
              <a:gd name="connsiteY3" fmla="*/ 0 h 1495425"/>
              <a:gd name="connsiteX0" fmla="*/ 139903 w 235153"/>
              <a:gd name="connsiteY0" fmla="*/ 0 h 1495425"/>
              <a:gd name="connsiteX1" fmla="*/ 135140 w 235153"/>
              <a:gd name="connsiteY1" fmla="*/ 1495425 h 1495425"/>
              <a:gd name="connsiteX2" fmla="*/ 235153 w 235153"/>
              <a:gd name="connsiteY2" fmla="*/ 1495425 h 1495425"/>
              <a:gd name="connsiteX3" fmla="*/ 139903 w 235153"/>
              <a:gd name="connsiteY3" fmla="*/ 0 h 1495425"/>
              <a:gd name="connsiteX0" fmla="*/ 143508 w 238758"/>
              <a:gd name="connsiteY0" fmla="*/ 0 h 1495425"/>
              <a:gd name="connsiteX1" fmla="*/ 138745 w 238758"/>
              <a:gd name="connsiteY1" fmla="*/ 1495425 h 1495425"/>
              <a:gd name="connsiteX2" fmla="*/ 238758 w 238758"/>
              <a:gd name="connsiteY2" fmla="*/ 1495425 h 1495425"/>
              <a:gd name="connsiteX3" fmla="*/ 143508 w 238758"/>
              <a:gd name="connsiteY3" fmla="*/ 0 h 1495425"/>
              <a:gd name="connsiteX0" fmla="*/ 176226 w 271476"/>
              <a:gd name="connsiteY0" fmla="*/ 0 h 1495425"/>
              <a:gd name="connsiteX1" fmla="*/ 171463 w 271476"/>
              <a:gd name="connsiteY1" fmla="*/ 1495425 h 1495425"/>
              <a:gd name="connsiteX2" fmla="*/ 271476 w 271476"/>
              <a:gd name="connsiteY2" fmla="*/ 1495425 h 1495425"/>
              <a:gd name="connsiteX3" fmla="*/ 176226 w 271476"/>
              <a:gd name="connsiteY3" fmla="*/ 0 h 1495425"/>
              <a:gd name="connsiteX0" fmla="*/ 140541 w 235791"/>
              <a:gd name="connsiteY0" fmla="*/ 0 h 1495425"/>
              <a:gd name="connsiteX1" fmla="*/ 135778 w 235791"/>
              <a:gd name="connsiteY1" fmla="*/ 1495425 h 1495425"/>
              <a:gd name="connsiteX2" fmla="*/ 235791 w 235791"/>
              <a:gd name="connsiteY2" fmla="*/ 1495425 h 1495425"/>
              <a:gd name="connsiteX3" fmla="*/ 140541 w 235791"/>
              <a:gd name="connsiteY3" fmla="*/ 0 h 1495425"/>
              <a:gd name="connsiteX0" fmla="*/ 154967 w 250217"/>
              <a:gd name="connsiteY0" fmla="*/ 0 h 1495425"/>
              <a:gd name="connsiteX1" fmla="*/ 150204 w 250217"/>
              <a:gd name="connsiteY1" fmla="*/ 1495425 h 1495425"/>
              <a:gd name="connsiteX2" fmla="*/ 250217 w 250217"/>
              <a:gd name="connsiteY2" fmla="*/ 1495425 h 1495425"/>
              <a:gd name="connsiteX3" fmla="*/ 154967 w 250217"/>
              <a:gd name="connsiteY3" fmla="*/ 0 h 1495425"/>
              <a:gd name="connsiteX0" fmla="*/ 148378 w 254996"/>
              <a:gd name="connsiteY0" fmla="*/ 0 h 1475142"/>
              <a:gd name="connsiteX1" fmla="*/ 154983 w 254996"/>
              <a:gd name="connsiteY1" fmla="*/ 1475142 h 1475142"/>
              <a:gd name="connsiteX2" fmla="*/ 254996 w 254996"/>
              <a:gd name="connsiteY2" fmla="*/ 1475142 h 1475142"/>
              <a:gd name="connsiteX3" fmla="*/ 148378 w 254996"/>
              <a:gd name="connsiteY3" fmla="*/ 0 h 1475142"/>
              <a:gd name="connsiteX0" fmla="*/ 154969 w 250219"/>
              <a:gd name="connsiteY0" fmla="*/ 0 h 1462234"/>
              <a:gd name="connsiteX1" fmla="*/ 150206 w 250219"/>
              <a:gd name="connsiteY1" fmla="*/ 1462234 h 1462234"/>
              <a:gd name="connsiteX2" fmla="*/ 250219 w 250219"/>
              <a:gd name="connsiteY2" fmla="*/ 1462234 h 1462234"/>
              <a:gd name="connsiteX3" fmla="*/ 154969 w 250219"/>
              <a:gd name="connsiteY3" fmla="*/ 0 h 1462234"/>
              <a:gd name="connsiteX0" fmla="*/ 149450 w 244700"/>
              <a:gd name="connsiteY0" fmla="*/ 0 h 1462234"/>
              <a:gd name="connsiteX1" fmla="*/ 144687 w 244700"/>
              <a:gd name="connsiteY1" fmla="*/ 1462234 h 1462234"/>
              <a:gd name="connsiteX2" fmla="*/ 244700 w 244700"/>
              <a:gd name="connsiteY2" fmla="*/ 1462234 h 1462234"/>
              <a:gd name="connsiteX3" fmla="*/ 149450 w 244700"/>
              <a:gd name="connsiteY3" fmla="*/ 0 h 1462234"/>
              <a:gd name="connsiteX0" fmla="*/ 158968 w 254218"/>
              <a:gd name="connsiteY0" fmla="*/ 0 h 1462234"/>
              <a:gd name="connsiteX1" fmla="*/ 154205 w 254218"/>
              <a:gd name="connsiteY1" fmla="*/ 1462234 h 1462234"/>
              <a:gd name="connsiteX2" fmla="*/ 254218 w 254218"/>
              <a:gd name="connsiteY2" fmla="*/ 1462234 h 1462234"/>
              <a:gd name="connsiteX3" fmla="*/ 158968 w 254218"/>
              <a:gd name="connsiteY3" fmla="*/ 0 h 1462234"/>
              <a:gd name="connsiteX0" fmla="*/ 168548 w 263798"/>
              <a:gd name="connsiteY0" fmla="*/ 0 h 1462234"/>
              <a:gd name="connsiteX1" fmla="*/ 163785 w 263798"/>
              <a:gd name="connsiteY1" fmla="*/ 1462234 h 1462234"/>
              <a:gd name="connsiteX2" fmla="*/ 263798 w 263798"/>
              <a:gd name="connsiteY2" fmla="*/ 1462234 h 1462234"/>
              <a:gd name="connsiteX3" fmla="*/ 168548 w 263798"/>
              <a:gd name="connsiteY3" fmla="*/ 0 h 1462234"/>
            </a:gdLst>
            <a:ahLst/>
            <a:cxnLst>
              <a:cxn ang="0">
                <a:pos x="connsiteX0" y="connsiteY0"/>
              </a:cxn>
              <a:cxn ang="0">
                <a:pos x="connsiteX1" y="connsiteY1"/>
              </a:cxn>
              <a:cxn ang="0">
                <a:pos x="connsiteX2" y="connsiteY2"/>
              </a:cxn>
              <a:cxn ang="0">
                <a:pos x="connsiteX3" y="connsiteY3"/>
              </a:cxn>
            </a:cxnLst>
            <a:rect l="l" t="t" r="r" b="b"/>
            <a:pathLst>
              <a:path w="263798" h="1462234">
                <a:moveTo>
                  <a:pt x="168548" y="0"/>
                </a:moveTo>
                <a:cubicBezTo>
                  <a:pt x="166960" y="498475"/>
                  <a:pt x="165373" y="963759"/>
                  <a:pt x="163785" y="1462234"/>
                </a:cubicBezTo>
                <a:lnTo>
                  <a:pt x="263798" y="1462234"/>
                </a:lnTo>
                <a:cubicBezTo>
                  <a:pt x="-209851" y="849497"/>
                  <a:pt x="81447" y="183367"/>
                  <a:pt x="168548" y="0"/>
                </a:cubicBezTo>
                <a:close/>
              </a:path>
            </a:pathLst>
          </a:custGeom>
          <a:solidFill>
            <a:schemeClr val="accent1">
              <a:lumMod val="75000"/>
              <a:alpha val="50196"/>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22"/>
          <p:cNvSpPr/>
          <p:nvPr/>
        </p:nvSpPr>
        <p:spPr>
          <a:xfrm>
            <a:off x="4892752" y="671514"/>
            <a:ext cx="52360" cy="2114548"/>
          </a:xfrm>
          <a:custGeom>
            <a:avLst/>
            <a:gdLst>
              <a:gd name="connsiteX0" fmla="*/ 0 w 100013"/>
              <a:gd name="connsiteY0" fmla="*/ 0 h 1504950"/>
              <a:gd name="connsiteX1" fmla="*/ 0 w 100013"/>
              <a:gd name="connsiteY1" fmla="*/ 1504950 h 1504950"/>
              <a:gd name="connsiteX2" fmla="*/ 100013 w 100013"/>
              <a:gd name="connsiteY2" fmla="*/ 1504950 h 1504950"/>
              <a:gd name="connsiteX3" fmla="*/ 0 w 100013"/>
              <a:gd name="connsiteY3" fmla="*/ 0 h 1504950"/>
              <a:gd name="connsiteX0" fmla="*/ 51114 w 151127"/>
              <a:gd name="connsiteY0" fmla="*/ 0 h 1504950"/>
              <a:gd name="connsiteX1" fmla="*/ 51114 w 151127"/>
              <a:gd name="connsiteY1" fmla="*/ 1504950 h 1504950"/>
              <a:gd name="connsiteX2" fmla="*/ 151127 w 151127"/>
              <a:gd name="connsiteY2" fmla="*/ 1504950 h 1504950"/>
              <a:gd name="connsiteX3" fmla="*/ 51114 w 151127"/>
              <a:gd name="connsiteY3" fmla="*/ 0 h 1504950"/>
              <a:gd name="connsiteX0" fmla="*/ 136250 w 236263"/>
              <a:gd name="connsiteY0" fmla="*/ 0 h 1504950"/>
              <a:gd name="connsiteX1" fmla="*/ 136250 w 236263"/>
              <a:gd name="connsiteY1" fmla="*/ 1504950 h 1504950"/>
              <a:gd name="connsiteX2" fmla="*/ 236263 w 236263"/>
              <a:gd name="connsiteY2" fmla="*/ 1504950 h 1504950"/>
              <a:gd name="connsiteX3" fmla="*/ 136250 w 236263"/>
              <a:gd name="connsiteY3" fmla="*/ 0 h 1504950"/>
              <a:gd name="connsiteX0" fmla="*/ 142156 w 242169"/>
              <a:gd name="connsiteY0" fmla="*/ 0 h 1504950"/>
              <a:gd name="connsiteX1" fmla="*/ 142156 w 242169"/>
              <a:gd name="connsiteY1" fmla="*/ 1504950 h 1504950"/>
              <a:gd name="connsiteX2" fmla="*/ 242169 w 242169"/>
              <a:gd name="connsiteY2" fmla="*/ 1504950 h 1504950"/>
              <a:gd name="connsiteX3" fmla="*/ 142156 w 242169"/>
              <a:gd name="connsiteY3" fmla="*/ 0 h 1504950"/>
              <a:gd name="connsiteX0" fmla="*/ 144118 w 239368"/>
              <a:gd name="connsiteY0" fmla="*/ 0 h 1495425"/>
              <a:gd name="connsiteX1" fmla="*/ 139355 w 239368"/>
              <a:gd name="connsiteY1" fmla="*/ 1495425 h 1495425"/>
              <a:gd name="connsiteX2" fmla="*/ 239368 w 239368"/>
              <a:gd name="connsiteY2" fmla="*/ 1495425 h 1495425"/>
              <a:gd name="connsiteX3" fmla="*/ 144118 w 239368"/>
              <a:gd name="connsiteY3" fmla="*/ 0 h 1495425"/>
              <a:gd name="connsiteX0" fmla="*/ 136303 w 231553"/>
              <a:gd name="connsiteY0" fmla="*/ 0 h 1495425"/>
              <a:gd name="connsiteX1" fmla="*/ 131540 w 231553"/>
              <a:gd name="connsiteY1" fmla="*/ 1495425 h 1495425"/>
              <a:gd name="connsiteX2" fmla="*/ 231553 w 231553"/>
              <a:gd name="connsiteY2" fmla="*/ 1495425 h 1495425"/>
              <a:gd name="connsiteX3" fmla="*/ 136303 w 231553"/>
              <a:gd name="connsiteY3" fmla="*/ 0 h 1495425"/>
              <a:gd name="connsiteX0" fmla="*/ 152800 w 248050"/>
              <a:gd name="connsiteY0" fmla="*/ 0 h 1495425"/>
              <a:gd name="connsiteX1" fmla="*/ 148037 w 248050"/>
              <a:gd name="connsiteY1" fmla="*/ 1495425 h 1495425"/>
              <a:gd name="connsiteX2" fmla="*/ 248050 w 248050"/>
              <a:gd name="connsiteY2" fmla="*/ 1495425 h 1495425"/>
              <a:gd name="connsiteX3" fmla="*/ 152800 w 248050"/>
              <a:gd name="connsiteY3" fmla="*/ 0 h 1495425"/>
              <a:gd name="connsiteX0" fmla="*/ 138130 w 233380"/>
              <a:gd name="connsiteY0" fmla="*/ 0 h 1495425"/>
              <a:gd name="connsiteX1" fmla="*/ 133367 w 233380"/>
              <a:gd name="connsiteY1" fmla="*/ 1495425 h 1495425"/>
              <a:gd name="connsiteX2" fmla="*/ 233380 w 233380"/>
              <a:gd name="connsiteY2" fmla="*/ 1495425 h 1495425"/>
              <a:gd name="connsiteX3" fmla="*/ 138130 w 233380"/>
              <a:gd name="connsiteY3" fmla="*/ 0 h 1495425"/>
              <a:gd name="connsiteX0" fmla="*/ 147243 w 242493"/>
              <a:gd name="connsiteY0" fmla="*/ 0 h 1495425"/>
              <a:gd name="connsiteX1" fmla="*/ 142480 w 242493"/>
              <a:gd name="connsiteY1" fmla="*/ 1495425 h 1495425"/>
              <a:gd name="connsiteX2" fmla="*/ 242493 w 242493"/>
              <a:gd name="connsiteY2" fmla="*/ 1495425 h 1495425"/>
              <a:gd name="connsiteX3" fmla="*/ 147243 w 242493"/>
              <a:gd name="connsiteY3" fmla="*/ 0 h 1495425"/>
              <a:gd name="connsiteX0" fmla="*/ 139937 w 235187"/>
              <a:gd name="connsiteY0" fmla="*/ 0 h 1495425"/>
              <a:gd name="connsiteX1" fmla="*/ 135174 w 235187"/>
              <a:gd name="connsiteY1" fmla="*/ 1495425 h 1495425"/>
              <a:gd name="connsiteX2" fmla="*/ 235187 w 235187"/>
              <a:gd name="connsiteY2" fmla="*/ 1495425 h 1495425"/>
              <a:gd name="connsiteX3" fmla="*/ 139937 w 235187"/>
              <a:gd name="connsiteY3" fmla="*/ 0 h 1495425"/>
              <a:gd name="connsiteX0" fmla="*/ 145405 w 240655"/>
              <a:gd name="connsiteY0" fmla="*/ 0 h 1495425"/>
              <a:gd name="connsiteX1" fmla="*/ 140642 w 240655"/>
              <a:gd name="connsiteY1" fmla="*/ 1495425 h 1495425"/>
              <a:gd name="connsiteX2" fmla="*/ 240655 w 240655"/>
              <a:gd name="connsiteY2" fmla="*/ 1495425 h 1495425"/>
              <a:gd name="connsiteX3" fmla="*/ 145405 w 240655"/>
              <a:gd name="connsiteY3" fmla="*/ 0 h 1495425"/>
              <a:gd name="connsiteX0" fmla="*/ 147145 w 242395"/>
              <a:gd name="connsiteY0" fmla="*/ 0 h 1495425"/>
              <a:gd name="connsiteX1" fmla="*/ 142382 w 242395"/>
              <a:gd name="connsiteY1" fmla="*/ 1495425 h 1495425"/>
              <a:gd name="connsiteX2" fmla="*/ 242395 w 242395"/>
              <a:gd name="connsiteY2" fmla="*/ 1495425 h 1495425"/>
              <a:gd name="connsiteX3" fmla="*/ 147145 w 242395"/>
              <a:gd name="connsiteY3" fmla="*/ 0 h 1495425"/>
              <a:gd name="connsiteX0" fmla="*/ 139903 w 235153"/>
              <a:gd name="connsiteY0" fmla="*/ 0 h 1495425"/>
              <a:gd name="connsiteX1" fmla="*/ 135140 w 235153"/>
              <a:gd name="connsiteY1" fmla="*/ 1495425 h 1495425"/>
              <a:gd name="connsiteX2" fmla="*/ 235153 w 235153"/>
              <a:gd name="connsiteY2" fmla="*/ 1495425 h 1495425"/>
              <a:gd name="connsiteX3" fmla="*/ 139903 w 235153"/>
              <a:gd name="connsiteY3" fmla="*/ 0 h 1495425"/>
              <a:gd name="connsiteX0" fmla="*/ 143508 w 238758"/>
              <a:gd name="connsiteY0" fmla="*/ 0 h 1495425"/>
              <a:gd name="connsiteX1" fmla="*/ 138745 w 238758"/>
              <a:gd name="connsiteY1" fmla="*/ 1495425 h 1495425"/>
              <a:gd name="connsiteX2" fmla="*/ 238758 w 238758"/>
              <a:gd name="connsiteY2" fmla="*/ 1495425 h 1495425"/>
              <a:gd name="connsiteX3" fmla="*/ 143508 w 238758"/>
              <a:gd name="connsiteY3" fmla="*/ 0 h 1495425"/>
              <a:gd name="connsiteX0" fmla="*/ 176226 w 271476"/>
              <a:gd name="connsiteY0" fmla="*/ 0 h 1495425"/>
              <a:gd name="connsiteX1" fmla="*/ 171463 w 271476"/>
              <a:gd name="connsiteY1" fmla="*/ 1495425 h 1495425"/>
              <a:gd name="connsiteX2" fmla="*/ 271476 w 271476"/>
              <a:gd name="connsiteY2" fmla="*/ 1495425 h 1495425"/>
              <a:gd name="connsiteX3" fmla="*/ 176226 w 271476"/>
              <a:gd name="connsiteY3" fmla="*/ 0 h 1495425"/>
              <a:gd name="connsiteX0" fmla="*/ 140541 w 235791"/>
              <a:gd name="connsiteY0" fmla="*/ 0 h 1495425"/>
              <a:gd name="connsiteX1" fmla="*/ 135778 w 235791"/>
              <a:gd name="connsiteY1" fmla="*/ 1495425 h 1495425"/>
              <a:gd name="connsiteX2" fmla="*/ 235791 w 235791"/>
              <a:gd name="connsiteY2" fmla="*/ 1495425 h 1495425"/>
              <a:gd name="connsiteX3" fmla="*/ 140541 w 235791"/>
              <a:gd name="connsiteY3" fmla="*/ 0 h 1495425"/>
              <a:gd name="connsiteX0" fmla="*/ 154967 w 250217"/>
              <a:gd name="connsiteY0" fmla="*/ 0 h 1495425"/>
              <a:gd name="connsiteX1" fmla="*/ 150204 w 250217"/>
              <a:gd name="connsiteY1" fmla="*/ 1495425 h 1495425"/>
              <a:gd name="connsiteX2" fmla="*/ 250217 w 250217"/>
              <a:gd name="connsiteY2" fmla="*/ 1495425 h 1495425"/>
              <a:gd name="connsiteX3" fmla="*/ 154967 w 250217"/>
              <a:gd name="connsiteY3" fmla="*/ 0 h 1495425"/>
              <a:gd name="connsiteX0" fmla="*/ 148378 w 254996"/>
              <a:gd name="connsiteY0" fmla="*/ 0 h 1475142"/>
              <a:gd name="connsiteX1" fmla="*/ 154983 w 254996"/>
              <a:gd name="connsiteY1" fmla="*/ 1475142 h 1475142"/>
              <a:gd name="connsiteX2" fmla="*/ 254996 w 254996"/>
              <a:gd name="connsiteY2" fmla="*/ 1475142 h 1475142"/>
              <a:gd name="connsiteX3" fmla="*/ 148378 w 254996"/>
              <a:gd name="connsiteY3" fmla="*/ 0 h 1475142"/>
              <a:gd name="connsiteX0" fmla="*/ 154969 w 250219"/>
              <a:gd name="connsiteY0" fmla="*/ 0 h 1462234"/>
              <a:gd name="connsiteX1" fmla="*/ 150206 w 250219"/>
              <a:gd name="connsiteY1" fmla="*/ 1462234 h 1462234"/>
              <a:gd name="connsiteX2" fmla="*/ 250219 w 250219"/>
              <a:gd name="connsiteY2" fmla="*/ 1462234 h 1462234"/>
              <a:gd name="connsiteX3" fmla="*/ 154969 w 250219"/>
              <a:gd name="connsiteY3" fmla="*/ 0 h 1462234"/>
              <a:gd name="connsiteX0" fmla="*/ 149450 w 244700"/>
              <a:gd name="connsiteY0" fmla="*/ 0 h 1462234"/>
              <a:gd name="connsiteX1" fmla="*/ 144687 w 244700"/>
              <a:gd name="connsiteY1" fmla="*/ 1462234 h 1462234"/>
              <a:gd name="connsiteX2" fmla="*/ 244700 w 244700"/>
              <a:gd name="connsiteY2" fmla="*/ 1462234 h 1462234"/>
              <a:gd name="connsiteX3" fmla="*/ 149450 w 244700"/>
              <a:gd name="connsiteY3" fmla="*/ 0 h 1462234"/>
              <a:gd name="connsiteX0" fmla="*/ 158968 w 254218"/>
              <a:gd name="connsiteY0" fmla="*/ 0 h 1462234"/>
              <a:gd name="connsiteX1" fmla="*/ 154205 w 254218"/>
              <a:gd name="connsiteY1" fmla="*/ 1462234 h 1462234"/>
              <a:gd name="connsiteX2" fmla="*/ 254218 w 254218"/>
              <a:gd name="connsiteY2" fmla="*/ 1462234 h 1462234"/>
              <a:gd name="connsiteX3" fmla="*/ 158968 w 254218"/>
              <a:gd name="connsiteY3" fmla="*/ 0 h 1462234"/>
              <a:gd name="connsiteX0" fmla="*/ 168548 w 263798"/>
              <a:gd name="connsiteY0" fmla="*/ 0 h 1462234"/>
              <a:gd name="connsiteX1" fmla="*/ 163785 w 263798"/>
              <a:gd name="connsiteY1" fmla="*/ 1462234 h 1462234"/>
              <a:gd name="connsiteX2" fmla="*/ 263798 w 263798"/>
              <a:gd name="connsiteY2" fmla="*/ 1462234 h 1462234"/>
              <a:gd name="connsiteX3" fmla="*/ 168548 w 263798"/>
              <a:gd name="connsiteY3" fmla="*/ 0 h 1462234"/>
              <a:gd name="connsiteX0" fmla="*/ 254550 w 257008"/>
              <a:gd name="connsiteY0" fmla="*/ 0 h 1465921"/>
              <a:gd name="connsiteX1" fmla="*/ 249787 w 257008"/>
              <a:gd name="connsiteY1" fmla="*/ 1462234 h 1465921"/>
              <a:gd name="connsiteX2" fmla="*/ 221665 w 257008"/>
              <a:gd name="connsiteY2" fmla="*/ 1465921 h 1465921"/>
              <a:gd name="connsiteX3" fmla="*/ 254550 w 257008"/>
              <a:gd name="connsiteY3" fmla="*/ 0 h 1465921"/>
              <a:gd name="connsiteX0" fmla="*/ 161009 w 163467"/>
              <a:gd name="connsiteY0" fmla="*/ 0 h 1465921"/>
              <a:gd name="connsiteX1" fmla="*/ 156246 w 163467"/>
              <a:gd name="connsiteY1" fmla="*/ 1462234 h 1465921"/>
              <a:gd name="connsiteX2" fmla="*/ 128124 w 163467"/>
              <a:gd name="connsiteY2" fmla="*/ 1465921 h 1465921"/>
              <a:gd name="connsiteX3" fmla="*/ 161009 w 163467"/>
              <a:gd name="connsiteY3" fmla="*/ 0 h 1465921"/>
              <a:gd name="connsiteX0" fmla="*/ 155738 w 165737"/>
              <a:gd name="connsiteY0" fmla="*/ 0 h 1637406"/>
              <a:gd name="connsiteX1" fmla="*/ 158516 w 165737"/>
              <a:gd name="connsiteY1" fmla="*/ 1633719 h 1637406"/>
              <a:gd name="connsiteX2" fmla="*/ 130394 w 165737"/>
              <a:gd name="connsiteY2" fmla="*/ 1637406 h 1637406"/>
              <a:gd name="connsiteX3" fmla="*/ 155738 w 165737"/>
              <a:gd name="connsiteY3" fmla="*/ 0 h 1637406"/>
            </a:gdLst>
            <a:ahLst/>
            <a:cxnLst>
              <a:cxn ang="0">
                <a:pos x="connsiteX0" y="connsiteY0"/>
              </a:cxn>
              <a:cxn ang="0">
                <a:pos x="connsiteX1" y="connsiteY1"/>
              </a:cxn>
              <a:cxn ang="0">
                <a:pos x="connsiteX2" y="connsiteY2"/>
              </a:cxn>
              <a:cxn ang="0">
                <a:pos x="connsiteX3" y="connsiteY3"/>
              </a:cxn>
            </a:cxnLst>
            <a:rect l="l" t="t" r="r" b="b"/>
            <a:pathLst>
              <a:path w="165737" h="1637406">
                <a:moveTo>
                  <a:pt x="155738" y="0"/>
                </a:moveTo>
                <a:cubicBezTo>
                  <a:pt x="154150" y="498475"/>
                  <a:pt x="160104" y="1135244"/>
                  <a:pt x="158516" y="1633719"/>
                </a:cubicBezTo>
                <a:cubicBezTo>
                  <a:pt x="191854" y="1633719"/>
                  <a:pt x="97056" y="1637406"/>
                  <a:pt x="130394" y="1637406"/>
                </a:cubicBezTo>
                <a:cubicBezTo>
                  <a:pt x="-132208" y="1067080"/>
                  <a:pt x="68637" y="183367"/>
                  <a:pt x="155738" y="0"/>
                </a:cubicBezTo>
                <a:close/>
              </a:path>
            </a:pathLst>
          </a:custGeom>
          <a:solidFill>
            <a:schemeClr val="accent1">
              <a:lumMod val="75000"/>
              <a:alpha val="50196"/>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24"/>
          <p:cNvSpPr/>
          <p:nvPr/>
        </p:nvSpPr>
        <p:spPr>
          <a:xfrm>
            <a:off x="2709864" y="1104887"/>
            <a:ext cx="126274" cy="1481151"/>
          </a:xfrm>
          <a:custGeom>
            <a:avLst/>
            <a:gdLst>
              <a:gd name="connsiteX0" fmla="*/ 0 w 100013"/>
              <a:gd name="connsiteY0" fmla="*/ 0 h 1504950"/>
              <a:gd name="connsiteX1" fmla="*/ 0 w 100013"/>
              <a:gd name="connsiteY1" fmla="*/ 1504950 h 1504950"/>
              <a:gd name="connsiteX2" fmla="*/ 100013 w 100013"/>
              <a:gd name="connsiteY2" fmla="*/ 1504950 h 1504950"/>
              <a:gd name="connsiteX3" fmla="*/ 0 w 100013"/>
              <a:gd name="connsiteY3" fmla="*/ 0 h 1504950"/>
              <a:gd name="connsiteX0" fmla="*/ 51114 w 151127"/>
              <a:gd name="connsiteY0" fmla="*/ 0 h 1504950"/>
              <a:gd name="connsiteX1" fmla="*/ 51114 w 151127"/>
              <a:gd name="connsiteY1" fmla="*/ 1504950 h 1504950"/>
              <a:gd name="connsiteX2" fmla="*/ 151127 w 151127"/>
              <a:gd name="connsiteY2" fmla="*/ 1504950 h 1504950"/>
              <a:gd name="connsiteX3" fmla="*/ 51114 w 151127"/>
              <a:gd name="connsiteY3" fmla="*/ 0 h 1504950"/>
              <a:gd name="connsiteX0" fmla="*/ 136250 w 236263"/>
              <a:gd name="connsiteY0" fmla="*/ 0 h 1504950"/>
              <a:gd name="connsiteX1" fmla="*/ 136250 w 236263"/>
              <a:gd name="connsiteY1" fmla="*/ 1504950 h 1504950"/>
              <a:gd name="connsiteX2" fmla="*/ 236263 w 236263"/>
              <a:gd name="connsiteY2" fmla="*/ 1504950 h 1504950"/>
              <a:gd name="connsiteX3" fmla="*/ 136250 w 236263"/>
              <a:gd name="connsiteY3" fmla="*/ 0 h 1504950"/>
              <a:gd name="connsiteX0" fmla="*/ 142156 w 242169"/>
              <a:gd name="connsiteY0" fmla="*/ 0 h 1504950"/>
              <a:gd name="connsiteX1" fmla="*/ 142156 w 242169"/>
              <a:gd name="connsiteY1" fmla="*/ 1504950 h 1504950"/>
              <a:gd name="connsiteX2" fmla="*/ 242169 w 242169"/>
              <a:gd name="connsiteY2" fmla="*/ 1504950 h 1504950"/>
              <a:gd name="connsiteX3" fmla="*/ 142156 w 242169"/>
              <a:gd name="connsiteY3" fmla="*/ 0 h 1504950"/>
              <a:gd name="connsiteX0" fmla="*/ 144118 w 239368"/>
              <a:gd name="connsiteY0" fmla="*/ 0 h 1495425"/>
              <a:gd name="connsiteX1" fmla="*/ 139355 w 239368"/>
              <a:gd name="connsiteY1" fmla="*/ 1495425 h 1495425"/>
              <a:gd name="connsiteX2" fmla="*/ 239368 w 239368"/>
              <a:gd name="connsiteY2" fmla="*/ 1495425 h 1495425"/>
              <a:gd name="connsiteX3" fmla="*/ 144118 w 239368"/>
              <a:gd name="connsiteY3" fmla="*/ 0 h 1495425"/>
              <a:gd name="connsiteX0" fmla="*/ 136303 w 231553"/>
              <a:gd name="connsiteY0" fmla="*/ 0 h 1495425"/>
              <a:gd name="connsiteX1" fmla="*/ 131540 w 231553"/>
              <a:gd name="connsiteY1" fmla="*/ 1495425 h 1495425"/>
              <a:gd name="connsiteX2" fmla="*/ 231553 w 231553"/>
              <a:gd name="connsiteY2" fmla="*/ 1495425 h 1495425"/>
              <a:gd name="connsiteX3" fmla="*/ 136303 w 231553"/>
              <a:gd name="connsiteY3" fmla="*/ 0 h 1495425"/>
              <a:gd name="connsiteX0" fmla="*/ 152800 w 248050"/>
              <a:gd name="connsiteY0" fmla="*/ 0 h 1495425"/>
              <a:gd name="connsiteX1" fmla="*/ 148037 w 248050"/>
              <a:gd name="connsiteY1" fmla="*/ 1495425 h 1495425"/>
              <a:gd name="connsiteX2" fmla="*/ 248050 w 248050"/>
              <a:gd name="connsiteY2" fmla="*/ 1495425 h 1495425"/>
              <a:gd name="connsiteX3" fmla="*/ 152800 w 248050"/>
              <a:gd name="connsiteY3" fmla="*/ 0 h 1495425"/>
              <a:gd name="connsiteX0" fmla="*/ 138130 w 233380"/>
              <a:gd name="connsiteY0" fmla="*/ 0 h 1495425"/>
              <a:gd name="connsiteX1" fmla="*/ 133367 w 233380"/>
              <a:gd name="connsiteY1" fmla="*/ 1495425 h 1495425"/>
              <a:gd name="connsiteX2" fmla="*/ 233380 w 233380"/>
              <a:gd name="connsiteY2" fmla="*/ 1495425 h 1495425"/>
              <a:gd name="connsiteX3" fmla="*/ 138130 w 233380"/>
              <a:gd name="connsiteY3" fmla="*/ 0 h 1495425"/>
              <a:gd name="connsiteX0" fmla="*/ 147243 w 242493"/>
              <a:gd name="connsiteY0" fmla="*/ 0 h 1495425"/>
              <a:gd name="connsiteX1" fmla="*/ 142480 w 242493"/>
              <a:gd name="connsiteY1" fmla="*/ 1495425 h 1495425"/>
              <a:gd name="connsiteX2" fmla="*/ 242493 w 242493"/>
              <a:gd name="connsiteY2" fmla="*/ 1495425 h 1495425"/>
              <a:gd name="connsiteX3" fmla="*/ 147243 w 242493"/>
              <a:gd name="connsiteY3" fmla="*/ 0 h 1495425"/>
              <a:gd name="connsiteX0" fmla="*/ 139937 w 235187"/>
              <a:gd name="connsiteY0" fmla="*/ 0 h 1495425"/>
              <a:gd name="connsiteX1" fmla="*/ 135174 w 235187"/>
              <a:gd name="connsiteY1" fmla="*/ 1495425 h 1495425"/>
              <a:gd name="connsiteX2" fmla="*/ 235187 w 235187"/>
              <a:gd name="connsiteY2" fmla="*/ 1495425 h 1495425"/>
              <a:gd name="connsiteX3" fmla="*/ 139937 w 235187"/>
              <a:gd name="connsiteY3" fmla="*/ 0 h 1495425"/>
              <a:gd name="connsiteX0" fmla="*/ 145405 w 240655"/>
              <a:gd name="connsiteY0" fmla="*/ 0 h 1495425"/>
              <a:gd name="connsiteX1" fmla="*/ 140642 w 240655"/>
              <a:gd name="connsiteY1" fmla="*/ 1495425 h 1495425"/>
              <a:gd name="connsiteX2" fmla="*/ 240655 w 240655"/>
              <a:gd name="connsiteY2" fmla="*/ 1495425 h 1495425"/>
              <a:gd name="connsiteX3" fmla="*/ 145405 w 240655"/>
              <a:gd name="connsiteY3" fmla="*/ 0 h 1495425"/>
              <a:gd name="connsiteX0" fmla="*/ 147145 w 242395"/>
              <a:gd name="connsiteY0" fmla="*/ 0 h 1495425"/>
              <a:gd name="connsiteX1" fmla="*/ 142382 w 242395"/>
              <a:gd name="connsiteY1" fmla="*/ 1495425 h 1495425"/>
              <a:gd name="connsiteX2" fmla="*/ 242395 w 242395"/>
              <a:gd name="connsiteY2" fmla="*/ 1495425 h 1495425"/>
              <a:gd name="connsiteX3" fmla="*/ 147145 w 242395"/>
              <a:gd name="connsiteY3" fmla="*/ 0 h 1495425"/>
              <a:gd name="connsiteX0" fmla="*/ 139903 w 235153"/>
              <a:gd name="connsiteY0" fmla="*/ 0 h 1495425"/>
              <a:gd name="connsiteX1" fmla="*/ 135140 w 235153"/>
              <a:gd name="connsiteY1" fmla="*/ 1495425 h 1495425"/>
              <a:gd name="connsiteX2" fmla="*/ 235153 w 235153"/>
              <a:gd name="connsiteY2" fmla="*/ 1495425 h 1495425"/>
              <a:gd name="connsiteX3" fmla="*/ 139903 w 235153"/>
              <a:gd name="connsiteY3" fmla="*/ 0 h 1495425"/>
              <a:gd name="connsiteX0" fmla="*/ 143508 w 238758"/>
              <a:gd name="connsiteY0" fmla="*/ 0 h 1495425"/>
              <a:gd name="connsiteX1" fmla="*/ 138745 w 238758"/>
              <a:gd name="connsiteY1" fmla="*/ 1495425 h 1495425"/>
              <a:gd name="connsiteX2" fmla="*/ 238758 w 238758"/>
              <a:gd name="connsiteY2" fmla="*/ 1495425 h 1495425"/>
              <a:gd name="connsiteX3" fmla="*/ 143508 w 238758"/>
              <a:gd name="connsiteY3" fmla="*/ 0 h 1495425"/>
              <a:gd name="connsiteX0" fmla="*/ 143508 w 238758"/>
              <a:gd name="connsiteY0" fmla="*/ 0 h 1495425"/>
              <a:gd name="connsiteX1" fmla="*/ 146573 w 238758"/>
              <a:gd name="connsiteY1" fmla="*/ 1495425 h 1495425"/>
              <a:gd name="connsiteX2" fmla="*/ 238758 w 238758"/>
              <a:gd name="connsiteY2" fmla="*/ 1495425 h 1495425"/>
              <a:gd name="connsiteX3" fmla="*/ 143508 w 238758"/>
              <a:gd name="connsiteY3" fmla="*/ 0 h 1495425"/>
              <a:gd name="connsiteX0" fmla="*/ 264091 w 267417"/>
              <a:gd name="connsiteY0" fmla="*/ 0 h 1495425"/>
              <a:gd name="connsiteX1" fmla="*/ 267156 w 267417"/>
              <a:gd name="connsiteY1" fmla="*/ 1495425 h 1495425"/>
              <a:gd name="connsiteX2" fmla="*/ 163638 w 267417"/>
              <a:gd name="connsiteY2" fmla="*/ 1495425 h 1495425"/>
              <a:gd name="connsiteX3" fmla="*/ 264091 w 267417"/>
              <a:gd name="connsiteY3" fmla="*/ 0 h 1495425"/>
              <a:gd name="connsiteX0" fmla="*/ 104935 w 108261"/>
              <a:gd name="connsiteY0" fmla="*/ 0 h 1495425"/>
              <a:gd name="connsiteX1" fmla="*/ 108000 w 108261"/>
              <a:gd name="connsiteY1" fmla="*/ 1495425 h 1495425"/>
              <a:gd name="connsiteX2" fmla="*/ 4482 w 108261"/>
              <a:gd name="connsiteY2" fmla="*/ 1495425 h 1495425"/>
              <a:gd name="connsiteX3" fmla="*/ 104935 w 108261"/>
              <a:gd name="connsiteY3" fmla="*/ 0 h 1495425"/>
              <a:gd name="connsiteX0" fmla="*/ 100453 w 103779"/>
              <a:gd name="connsiteY0" fmla="*/ 4768 h 1500193"/>
              <a:gd name="connsiteX1" fmla="*/ 103518 w 103779"/>
              <a:gd name="connsiteY1" fmla="*/ 1500193 h 1500193"/>
              <a:gd name="connsiteX2" fmla="*/ 0 w 103779"/>
              <a:gd name="connsiteY2" fmla="*/ 1500193 h 1500193"/>
              <a:gd name="connsiteX3" fmla="*/ 100453 w 103779"/>
              <a:gd name="connsiteY3" fmla="*/ 4768 h 1500193"/>
              <a:gd name="connsiteX0" fmla="*/ 100453 w 103779"/>
              <a:gd name="connsiteY0" fmla="*/ 8 h 1495433"/>
              <a:gd name="connsiteX1" fmla="*/ 103518 w 103779"/>
              <a:gd name="connsiteY1" fmla="*/ 1495433 h 1495433"/>
              <a:gd name="connsiteX2" fmla="*/ 0 w 103779"/>
              <a:gd name="connsiteY2" fmla="*/ 1495433 h 1495433"/>
              <a:gd name="connsiteX3" fmla="*/ 100453 w 103779"/>
              <a:gd name="connsiteY3" fmla="*/ 8 h 1495433"/>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Lst>
            <a:ahLst/>
            <a:cxnLst>
              <a:cxn ang="0">
                <a:pos x="connsiteX0" y="connsiteY0"/>
              </a:cxn>
              <a:cxn ang="0">
                <a:pos x="connsiteX1" y="connsiteY1"/>
              </a:cxn>
              <a:cxn ang="0">
                <a:pos x="connsiteX2" y="connsiteY2"/>
              </a:cxn>
              <a:cxn ang="0">
                <a:pos x="connsiteX3" y="connsiteY3"/>
              </a:cxn>
            </a:cxnLst>
            <a:rect l="l" t="t" r="r" b="b"/>
            <a:pathLst>
              <a:path w="103779" h="1495439">
                <a:moveTo>
                  <a:pt x="100453" y="14"/>
                </a:moveTo>
                <a:cubicBezTo>
                  <a:pt x="98865" y="498489"/>
                  <a:pt x="105106" y="996964"/>
                  <a:pt x="103518" y="1495439"/>
                </a:cubicBezTo>
                <a:lnTo>
                  <a:pt x="0" y="1495439"/>
                </a:lnTo>
                <a:cubicBezTo>
                  <a:pt x="40678" y="599911"/>
                  <a:pt x="19876" y="-3254"/>
                  <a:pt x="100453" y="14"/>
                </a:cubicBezTo>
                <a:close/>
              </a:path>
            </a:pathLst>
          </a:custGeom>
          <a:solidFill>
            <a:schemeClr val="accent2">
              <a:lumMod val="60000"/>
              <a:lumOff val="40000"/>
              <a:alpha val="50196"/>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Freeform 25"/>
          <p:cNvSpPr/>
          <p:nvPr/>
        </p:nvSpPr>
        <p:spPr>
          <a:xfrm>
            <a:off x="3357563" y="1104887"/>
            <a:ext cx="140563" cy="1481151"/>
          </a:xfrm>
          <a:custGeom>
            <a:avLst/>
            <a:gdLst>
              <a:gd name="connsiteX0" fmla="*/ 0 w 100013"/>
              <a:gd name="connsiteY0" fmla="*/ 0 h 1504950"/>
              <a:gd name="connsiteX1" fmla="*/ 0 w 100013"/>
              <a:gd name="connsiteY1" fmla="*/ 1504950 h 1504950"/>
              <a:gd name="connsiteX2" fmla="*/ 100013 w 100013"/>
              <a:gd name="connsiteY2" fmla="*/ 1504950 h 1504950"/>
              <a:gd name="connsiteX3" fmla="*/ 0 w 100013"/>
              <a:gd name="connsiteY3" fmla="*/ 0 h 1504950"/>
              <a:gd name="connsiteX0" fmla="*/ 51114 w 151127"/>
              <a:gd name="connsiteY0" fmla="*/ 0 h 1504950"/>
              <a:gd name="connsiteX1" fmla="*/ 51114 w 151127"/>
              <a:gd name="connsiteY1" fmla="*/ 1504950 h 1504950"/>
              <a:gd name="connsiteX2" fmla="*/ 151127 w 151127"/>
              <a:gd name="connsiteY2" fmla="*/ 1504950 h 1504950"/>
              <a:gd name="connsiteX3" fmla="*/ 51114 w 151127"/>
              <a:gd name="connsiteY3" fmla="*/ 0 h 1504950"/>
              <a:gd name="connsiteX0" fmla="*/ 136250 w 236263"/>
              <a:gd name="connsiteY0" fmla="*/ 0 h 1504950"/>
              <a:gd name="connsiteX1" fmla="*/ 136250 w 236263"/>
              <a:gd name="connsiteY1" fmla="*/ 1504950 h 1504950"/>
              <a:gd name="connsiteX2" fmla="*/ 236263 w 236263"/>
              <a:gd name="connsiteY2" fmla="*/ 1504950 h 1504950"/>
              <a:gd name="connsiteX3" fmla="*/ 136250 w 236263"/>
              <a:gd name="connsiteY3" fmla="*/ 0 h 1504950"/>
              <a:gd name="connsiteX0" fmla="*/ 142156 w 242169"/>
              <a:gd name="connsiteY0" fmla="*/ 0 h 1504950"/>
              <a:gd name="connsiteX1" fmla="*/ 142156 w 242169"/>
              <a:gd name="connsiteY1" fmla="*/ 1504950 h 1504950"/>
              <a:gd name="connsiteX2" fmla="*/ 242169 w 242169"/>
              <a:gd name="connsiteY2" fmla="*/ 1504950 h 1504950"/>
              <a:gd name="connsiteX3" fmla="*/ 142156 w 242169"/>
              <a:gd name="connsiteY3" fmla="*/ 0 h 1504950"/>
              <a:gd name="connsiteX0" fmla="*/ 144118 w 239368"/>
              <a:gd name="connsiteY0" fmla="*/ 0 h 1495425"/>
              <a:gd name="connsiteX1" fmla="*/ 139355 w 239368"/>
              <a:gd name="connsiteY1" fmla="*/ 1495425 h 1495425"/>
              <a:gd name="connsiteX2" fmla="*/ 239368 w 239368"/>
              <a:gd name="connsiteY2" fmla="*/ 1495425 h 1495425"/>
              <a:gd name="connsiteX3" fmla="*/ 144118 w 239368"/>
              <a:gd name="connsiteY3" fmla="*/ 0 h 1495425"/>
              <a:gd name="connsiteX0" fmla="*/ 136303 w 231553"/>
              <a:gd name="connsiteY0" fmla="*/ 0 h 1495425"/>
              <a:gd name="connsiteX1" fmla="*/ 131540 w 231553"/>
              <a:gd name="connsiteY1" fmla="*/ 1495425 h 1495425"/>
              <a:gd name="connsiteX2" fmla="*/ 231553 w 231553"/>
              <a:gd name="connsiteY2" fmla="*/ 1495425 h 1495425"/>
              <a:gd name="connsiteX3" fmla="*/ 136303 w 231553"/>
              <a:gd name="connsiteY3" fmla="*/ 0 h 1495425"/>
              <a:gd name="connsiteX0" fmla="*/ 152800 w 248050"/>
              <a:gd name="connsiteY0" fmla="*/ 0 h 1495425"/>
              <a:gd name="connsiteX1" fmla="*/ 148037 w 248050"/>
              <a:gd name="connsiteY1" fmla="*/ 1495425 h 1495425"/>
              <a:gd name="connsiteX2" fmla="*/ 248050 w 248050"/>
              <a:gd name="connsiteY2" fmla="*/ 1495425 h 1495425"/>
              <a:gd name="connsiteX3" fmla="*/ 152800 w 248050"/>
              <a:gd name="connsiteY3" fmla="*/ 0 h 1495425"/>
              <a:gd name="connsiteX0" fmla="*/ 138130 w 233380"/>
              <a:gd name="connsiteY0" fmla="*/ 0 h 1495425"/>
              <a:gd name="connsiteX1" fmla="*/ 133367 w 233380"/>
              <a:gd name="connsiteY1" fmla="*/ 1495425 h 1495425"/>
              <a:gd name="connsiteX2" fmla="*/ 233380 w 233380"/>
              <a:gd name="connsiteY2" fmla="*/ 1495425 h 1495425"/>
              <a:gd name="connsiteX3" fmla="*/ 138130 w 233380"/>
              <a:gd name="connsiteY3" fmla="*/ 0 h 1495425"/>
              <a:gd name="connsiteX0" fmla="*/ 147243 w 242493"/>
              <a:gd name="connsiteY0" fmla="*/ 0 h 1495425"/>
              <a:gd name="connsiteX1" fmla="*/ 142480 w 242493"/>
              <a:gd name="connsiteY1" fmla="*/ 1495425 h 1495425"/>
              <a:gd name="connsiteX2" fmla="*/ 242493 w 242493"/>
              <a:gd name="connsiteY2" fmla="*/ 1495425 h 1495425"/>
              <a:gd name="connsiteX3" fmla="*/ 147243 w 242493"/>
              <a:gd name="connsiteY3" fmla="*/ 0 h 1495425"/>
              <a:gd name="connsiteX0" fmla="*/ 139937 w 235187"/>
              <a:gd name="connsiteY0" fmla="*/ 0 h 1495425"/>
              <a:gd name="connsiteX1" fmla="*/ 135174 w 235187"/>
              <a:gd name="connsiteY1" fmla="*/ 1495425 h 1495425"/>
              <a:gd name="connsiteX2" fmla="*/ 235187 w 235187"/>
              <a:gd name="connsiteY2" fmla="*/ 1495425 h 1495425"/>
              <a:gd name="connsiteX3" fmla="*/ 139937 w 235187"/>
              <a:gd name="connsiteY3" fmla="*/ 0 h 1495425"/>
              <a:gd name="connsiteX0" fmla="*/ 145405 w 240655"/>
              <a:gd name="connsiteY0" fmla="*/ 0 h 1495425"/>
              <a:gd name="connsiteX1" fmla="*/ 140642 w 240655"/>
              <a:gd name="connsiteY1" fmla="*/ 1495425 h 1495425"/>
              <a:gd name="connsiteX2" fmla="*/ 240655 w 240655"/>
              <a:gd name="connsiteY2" fmla="*/ 1495425 h 1495425"/>
              <a:gd name="connsiteX3" fmla="*/ 145405 w 240655"/>
              <a:gd name="connsiteY3" fmla="*/ 0 h 1495425"/>
              <a:gd name="connsiteX0" fmla="*/ 147145 w 242395"/>
              <a:gd name="connsiteY0" fmla="*/ 0 h 1495425"/>
              <a:gd name="connsiteX1" fmla="*/ 142382 w 242395"/>
              <a:gd name="connsiteY1" fmla="*/ 1495425 h 1495425"/>
              <a:gd name="connsiteX2" fmla="*/ 242395 w 242395"/>
              <a:gd name="connsiteY2" fmla="*/ 1495425 h 1495425"/>
              <a:gd name="connsiteX3" fmla="*/ 147145 w 242395"/>
              <a:gd name="connsiteY3" fmla="*/ 0 h 1495425"/>
              <a:gd name="connsiteX0" fmla="*/ 139903 w 235153"/>
              <a:gd name="connsiteY0" fmla="*/ 0 h 1495425"/>
              <a:gd name="connsiteX1" fmla="*/ 135140 w 235153"/>
              <a:gd name="connsiteY1" fmla="*/ 1495425 h 1495425"/>
              <a:gd name="connsiteX2" fmla="*/ 235153 w 235153"/>
              <a:gd name="connsiteY2" fmla="*/ 1495425 h 1495425"/>
              <a:gd name="connsiteX3" fmla="*/ 139903 w 235153"/>
              <a:gd name="connsiteY3" fmla="*/ 0 h 1495425"/>
              <a:gd name="connsiteX0" fmla="*/ 143508 w 238758"/>
              <a:gd name="connsiteY0" fmla="*/ 0 h 1495425"/>
              <a:gd name="connsiteX1" fmla="*/ 138745 w 238758"/>
              <a:gd name="connsiteY1" fmla="*/ 1495425 h 1495425"/>
              <a:gd name="connsiteX2" fmla="*/ 238758 w 238758"/>
              <a:gd name="connsiteY2" fmla="*/ 1495425 h 1495425"/>
              <a:gd name="connsiteX3" fmla="*/ 143508 w 238758"/>
              <a:gd name="connsiteY3" fmla="*/ 0 h 1495425"/>
              <a:gd name="connsiteX0" fmla="*/ 143508 w 238758"/>
              <a:gd name="connsiteY0" fmla="*/ 0 h 1495425"/>
              <a:gd name="connsiteX1" fmla="*/ 146573 w 238758"/>
              <a:gd name="connsiteY1" fmla="*/ 1495425 h 1495425"/>
              <a:gd name="connsiteX2" fmla="*/ 238758 w 238758"/>
              <a:gd name="connsiteY2" fmla="*/ 1495425 h 1495425"/>
              <a:gd name="connsiteX3" fmla="*/ 143508 w 238758"/>
              <a:gd name="connsiteY3" fmla="*/ 0 h 1495425"/>
              <a:gd name="connsiteX0" fmla="*/ 264091 w 267417"/>
              <a:gd name="connsiteY0" fmla="*/ 0 h 1495425"/>
              <a:gd name="connsiteX1" fmla="*/ 267156 w 267417"/>
              <a:gd name="connsiteY1" fmla="*/ 1495425 h 1495425"/>
              <a:gd name="connsiteX2" fmla="*/ 163638 w 267417"/>
              <a:gd name="connsiteY2" fmla="*/ 1495425 h 1495425"/>
              <a:gd name="connsiteX3" fmla="*/ 264091 w 267417"/>
              <a:gd name="connsiteY3" fmla="*/ 0 h 1495425"/>
              <a:gd name="connsiteX0" fmla="*/ 104935 w 108261"/>
              <a:gd name="connsiteY0" fmla="*/ 0 h 1495425"/>
              <a:gd name="connsiteX1" fmla="*/ 108000 w 108261"/>
              <a:gd name="connsiteY1" fmla="*/ 1495425 h 1495425"/>
              <a:gd name="connsiteX2" fmla="*/ 4482 w 108261"/>
              <a:gd name="connsiteY2" fmla="*/ 1495425 h 1495425"/>
              <a:gd name="connsiteX3" fmla="*/ 104935 w 108261"/>
              <a:gd name="connsiteY3" fmla="*/ 0 h 1495425"/>
              <a:gd name="connsiteX0" fmla="*/ 100453 w 103779"/>
              <a:gd name="connsiteY0" fmla="*/ 4768 h 1500193"/>
              <a:gd name="connsiteX1" fmla="*/ 103518 w 103779"/>
              <a:gd name="connsiteY1" fmla="*/ 1500193 h 1500193"/>
              <a:gd name="connsiteX2" fmla="*/ 0 w 103779"/>
              <a:gd name="connsiteY2" fmla="*/ 1500193 h 1500193"/>
              <a:gd name="connsiteX3" fmla="*/ 100453 w 103779"/>
              <a:gd name="connsiteY3" fmla="*/ 4768 h 1500193"/>
              <a:gd name="connsiteX0" fmla="*/ 100453 w 103779"/>
              <a:gd name="connsiteY0" fmla="*/ 8 h 1495433"/>
              <a:gd name="connsiteX1" fmla="*/ 103518 w 103779"/>
              <a:gd name="connsiteY1" fmla="*/ 1495433 h 1495433"/>
              <a:gd name="connsiteX2" fmla="*/ 0 w 103779"/>
              <a:gd name="connsiteY2" fmla="*/ 1495433 h 1495433"/>
              <a:gd name="connsiteX3" fmla="*/ 100453 w 103779"/>
              <a:gd name="connsiteY3" fmla="*/ 8 h 1495433"/>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Lst>
            <a:ahLst/>
            <a:cxnLst>
              <a:cxn ang="0">
                <a:pos x="connsiteX0" y="connsiteY0"/>
              </a:cxn>
              <a:cxn ang="0">
                <a:pos x="connsiteX1" y="connsiteY1"/>
              </a:cxn>
              <a:cxn ang="0">
                <a:pos x="connsiteX2" y="connsiteY2"/>
              </a:cxn>
              <a:cxn ang="0">
                <a:pos x="connsiteX3" y="connsiteY3"/>
              </a:cxn>
            </a:cxnLst>
            <a:rect l="l" t="t" r="r" b="b"/>
            <a:pathLst>
              <a:path w="103779" h="1495439">
                <a:moveTo>
                  <a:pt x="100453" y="14"/>
                </a:moveTo>
                <a:cubicBezTo>
                  <a:pt x="98865" y="498489"/>
                  <a:pt x="105106" y="996964"/>
                  <a:pt x="103518" y="1495439"/>
                </a:cubicBezTo>
                <a:lnTo>
                  <a:pt x="0" y="1495439"/>
                </a:lnTo>
                <a:cubicBezTo>
                  <a:pt x="40678" y="599911"/>
                  <a:pt x="19876" y="-3254"/>
                  <a:pt x="100453" y="14"/>
                </a:cubicBezTo>
                <a:close/>
              </a:path>
            </a:pathLst>
          </a:custGeom>
          <a:solidFill>
            <a:schemeClr val="accent2">
              <a:lumMod val="60000"/>
              <a:lumOff val="40000"/>
              <a:alpha val="50196"/>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Freeform 26"/>
          <p:cNvSpPr/>
          <p:nvPr/>
        </p:nvSpPr>
        <p:spPr>
          <a:xfrm>
            <a:off x="4014788" y="1104889"/>
            <a:ext cx="135800" cy="1481150"/>
          </a:xfrm>
          <a:custGeom>
            <a:avLst/>
            <a:gdLst>
              <a:gd name="connsiteX0" fmla="*/ 0 w 100013"/>
              <a:gd name="connsiteY0" fmla="*/ 0 h 1504950"/>
              <a:gd name="connsiteX1" fmla="*/ 0 w 100013"/>
              <a:gd name="connsiteY1" fmla="*/ 1504950 h 1504950"/>
              <a:gd name="connsiteX2" fmla="*/ 100013 w 100013"/>
              <a:gd name="connsiteY2" fmla="*/ 1504950 h 1504950"/>
              <a:gd name="connsiteX3" fmla="*/ 0 w 100013"/>
              <a:gd name="connsiteY3" fmla="*/ 0 h 1504950"/>
              <a:gd name="connsiteX0" fmla="*/ 51114 w 151127"/>
              <a:gd name="connsiteY0" fmla="*/ 0 h 1504950"/>
              <a:gd name="connsiteX1" fmla="*/ 51114 w 151127"/>
              <a:gd name="connsiteY1" fmla="*/ 1504950 h 1504950"/>
              <a:gd name="connsiteX2" fmla="*/ 151127 w 151127"/>
              <a:gd name="connsiteY2" fmla="*/ 1504950 h 1504950"/>
              <a:gd name="connsiteX3" fmla="*/ 51114 w 151127"/>
              <a:gd name="connsiteY3" fmla="*/ 0 h 1504950"/>
              <a:gd name="connsiteX0" fmla="*/ 136250 w 236263"/>
              <a:gd name="connsiteY0" fmla="*/ 0 h 1504950"/>
              <a:gd name="connsiteX1" fmla="*/ 136250 w 236263"/>
              <a:gd name="connsiteY1" fmla="*/ 1504950 h 1504950"/>
              <a:gd name="connsiteX2" fmla="*/ 236263 w 236263"/>
              <a:gd name="connsiteY2" fmla="*/ 1504950 h 1504950"/>
              <a:gd name="connsiteX3" fmla="*/ 136250 w 236263"/>
              <a:gd name="connsiteY3" fmla="*/ 0 h 1504950"/>
              <a:gd name="connsiteX0" fmla="*/ 142156 w 242169"/>
              <a:gd name="connsiteY0" fmla="*/ 0 h 1504950"/>
              <a:gd name="connsiteX1" fmla="*/ 142156 w 242169"/>
              <a:gd name="connsiteY1" fmla="*/ 1504950 h 1504950"/>
              <a:gd name="connsiteX2" fmla="*/ 242169 w 242169"/>
              <a:gd name="connsiteY2" fmla="*/ 1504950 h 1504950"/>
              <a:gd name="connsiteX3" fmla="*/ 142156 w 242169"/>
              <a:gd name="connsiteY3" fmla="*/ 0 h 1504950"/>
              <a:gd name="connsiteX0" fmla="*/ 144118 w 239368"/>
              <a:gd name="connsiteY0" fmla="*/ 0 h 1495425"/>
              <a:gd name="connsiteX1" fmla="*/ 139355 w 239368"/>
              <a:gd name="connsiteY1" fmla="*/ 1495425 h 1495425"/>
              <a:gd name="connsiteX2" fmla="*/ 239368 w 239368"/>
              <a:gd name="connsiteY2" fmla="*/ 1495425 h 1495425"/>
              <a:gd name="connsiteX3" fmla="*/ 144118 w 239368"/>
              <a:gd name="connsiteY3" fmla="*/ 0 h 1495425"/>
              <a:gd name="connsiteX0" fmla="*/ 136303 w 231553"/>
              <a:gd name="connsiteY0" fmla="*/ 0 h 1495425"/>
              <a:gd name="connsiteX1" fmla="*/ 131540 w 231553"/>
              <a:gd name="connsiteY1" fmla="*/ 1495425 h 1495425"/>
              <a:gd name="connsiteX2" fmla="*/ 231553 w 231553"/>
              <a:gd name="connsiteY2" fmla="*/ 1495425 h 1495425"/>
              <a:gd name="connsiteX3" fmla="*/ 136303 w 231553"/>
              <a:gd name="connsiteY3" fmla="*/ 0 h 1495425"/>
              <a:gd name="connsiteX0" fmla="*/ 152800 w 248050"/>
              <a:gd name="connsiteY0" fmla="*/ 0 h 1495425"/>
              <a:gd name="connsiteX1" fmla="*/ 148037 w 248050"/>
              <a:gd name="connsiteY1" fmla="*/ 1495425 h 1495425"/>
              <a:gd name="connsiteX2" fmla="*/ 248050 w 248050"/>
              <a:gd name="connsiteY2" fmla="*/ 1495425 h 1495425"/>
              <a:gd name="connsiteX3" fmla="*/ 152800 w 248050"/>
              <a:gd name="connsiteY3" fmla="*/ 0 h 1495425"/>
              <a:gd name="connsiteX0" fmla="*/ 138130 w 233380"/>
              <a:gd name="connsiteY0" fmla="*/ 0 h 1495425"/>
              <a:gd name="connsiteX1" fmla="*/ 133367 w 233380"/>
              <a:gd name="connsiteY1" fmla="*/ 1495425 h 1495425"/>
              <a:gd name="connsiteX2" fmla="*/ 233380 w 233380"/>
              <a:gd name="connsiteY2" fmla="*/ 1495425 h 1495425"/>
              <a:gd name="connsiteX3" fmla="*/ 138130 w 233380"/>
              <a:gd name="connsiteY3" fmla="*/ 0 h 1495425"/>
              <a:gd name="connsiteX0" fmla="*/ 147243 w 242493"/>
              <a:gd name="connsiteY0" fmla="*/ 0 h 1495425"/>
              <a:gd name="connsiteX1" fmla="*/ 142480 w 242493"/>
              <a:gd name="connsiteY1" fmla="*/ 1495425 h 1495425"/>
              <a:gd name="connsiteX2" fmla="*/ 242493 w 242493"/>
              <a:gd name="connsiteY2" fmla="*/ 1495425 h 1495425"/>
              <a:gd name="connsiteX3" fmla="*/ 147243 w 242493"/>
              <a:gd name="connsiteY3" fmla="*/ 0 h 1495425"/>
              <a:gd name="connsiteX0" fmla="*/ 139937 w 235187"/>
              <a:gd name="connsiteY0" fmla="*/ 0 h 1495425"/>
              <a:gd name="connsiteX1" fmla="*/ 135174 w 235187"/>
              <a:gd name="connsiteY1" fmla="*/ 1495425 h 1495425"/>
              <a:gd name="connsiteX2" fmla="*/ 235187 w 235187"/>
              <a:gd name="connsiteY2" fmla="*/ 1495425 h 1495425"/>
              <a:gd name="connsiteX3" fmla="*/ 139937 w 235187"/>
              <a:gd name="connsiteY3" fmla="*/ 0 h 1495425"/>
              <a:gd name="connsiteX0" fmla="*/ 145405 w 240655"/>
              <a:gd name="connsiteY0" fmla="*/ 0 h 1495425"/>
              <a:gd name="connsiteX1" fmla="*/ 140642 w 240655"/>
              <a:gd name="connsiteY1" fmla="*/ 1495425 h 1495425"/>
              <a:gd name="connsiteX2" fmla="*/ 240655 w 240655"/>
              <a:gd name="connsiteY2" fmla="*/ 1495425 h 1495425"/>
              <a:gd name="connsiteX3" fmla="*/ 145405 w 240655"/>
              <a:gd name="connsiteY3" fmla="*/ 0 h 1495425"/>
              <a:gd name="connsiteX0" fmla="*/ 147145 w 242395"/>
              <a:gd name="connsiteY0" fmla="*/ 0 h 1495425"/>
              <a:gd name="connsiteX1" fmla="*/ 142382 w 242395"/>
              <a:gd name="connsiteY1" fmla="*/ 1495425 h 1495425"/>
              <a:gd name="connsiteX2" fmla="*/ 242395 w 242395"/>
              <a:gd name="connsiteY2" fmla="*/ 1495425 h 1495425"/>
              <a:gd name="connsiteX3" fmla="*/ 147145 w 242395"/>
              <a:gd name="connsiteY3" fmla="*/ 0 h 1495425"/>
              <a:gd name="connsiteX0" fmla="*/ 139903 w 235153"/>
              <a:gd name="connsiteY0" fmla="*/ 0 h 1495425"/>
              <a:gd name="connsiteX1" fmla="*/ 135140 w 235153"/>
              <a:gd name="connsiteY1" fmla="*/ 1495425 h 1495425"/>
              <a:gd name="connsiteX2" fmla="*/ 235153 w 235153"/>
              <a:gd name="connsiteY2" fmla="*/ 1495425 h 1495425"/>
              <a:gd name="connsiteX3" fmla="*/ 139903 w 235153"/>
              <a:gd name="connsiteY3" fmla="*/ 0 h 1495425"/>
              <a:gd name="connsiteX0" fmla="*/ 143508 w 238758"/>
              <a:gd name="connsiteY0" fmla="*/ 0 h 1495425"/>
              <a:gd name="connsiteX1" fmla="*/ 138745 w 238758"/>
              <a:gd name="connsiteY1" fmla="*/ 1495425 h 1495425"/>
              <a:gd name="connsiteX2" fmla="*/ 238758 w 238758"/>
              <a:gd name="connsiteY2" fmla="*/ 1495425 h 1495425"/>
              <a:gd name="connsiteX3" fmla="*/ 143508 w 238758"/>
              <a:gd name="connsiteY3" fmla="*/ 0 h 1495425"/>
              <a:gd name="connsiteX0" fmla="*/ 143508 w 238758"/>
              <a:gd name="connsiteY0" fmla="*/ 0 h 1495425"/>
              <a:gd name="connsiteX1" fmla="*/ 146573 w 238758"/>
              <a:gd name="connsiteY1" fmla="*/ 1495425 h 1495425"/>
              <a:gd name="connsiteX2" fmla="*/ 238758 w 238758"/>
              <a:gd name="connsiteY2" fmla="*/ 1495425 h 1495425"/>
              <a:gd name="connsiteX3" fmla="*/ 143508 w 238758"/>
              <a:gd name="connsiteY3" fmla="*/ 0 h 1495425"/>
              <a:gd name="connsiteX0" fmla="*/ 264091 w 267417"/>
              <a:gd name="connsiteY0" fmla="*/ 0 h 1495425"/>
              <a:gd name="connsiteX1" fmla="*/ 267156 w 267417"/>
              <a:gd name="connsiteY1" fmla="*/ 1495425 h 1495425"/>
              <a:gd name="connsiteX2" fmla="*/ 163638 w 267417"/>
              <a:gd name="connsiteY2" fmla="*/ 1495425 h 1495425"/>
              <a:gd name="connsiteX3" fmla="*/ 264091 w 267417"/>
              <a:gd name="connsiteY3" fmla="*/ 0 h 1495425"/>
              <a:gd name="connsiteX0" fmla="*/ 104935 w 108261"/>
              <a:gd name="connsiteY0" fmla="*/ 0 h 1495425"/>
              <a:gd name="connsiteX1" fmla="*/ 108000 w 108261"/>
              <a:gd name="connsiteY1" fmla="*/ 1495425 h 1495425"/>
              <a:gd name="connsiteX2" fmla="*/ 4482 w 108261"/>
              <a:gd name="connsiteY2" fmla="*/ 1495425 h 1495425"/>
              <a:gd name="connsiteX3" fmla="*/ 104935 w 108261"/>
              <a:gd name="connsiteY3" fmla="*/ 0 h 1495425"/>
              <a:gd name="connsiteX0" fmla="*/ 100453 w 103779"/>
              <a:gd name="connsiteY0" fmla="*/ 4768 h 1500193"/>
              <a:gd name="connsiteX1" fmla="*/ 103518 w 103779"/>
              <a:gd name="connsiteY1" fmla="*/ 1500193 h 1500193"/>
              <a:gd name="connsiteX2" fmla="*/ 0 w 103779"/>
              <a:gd name="connsiteY2" fmla="*/ 1500193 h 1500193"/>
              <a:gd name="connsiteX3" fmla="*/ 100453 w 103779"/>
              <a:gd name="connsiteY3" fmla="*/ 4768 h 1500193"/>
              <a:gd name="connsiteX0" fmla="*/ 100453 w 103779"/>
              <a:gd name="connsiteY0" fmla="*/ 8 h 1495433"/>
              <a:gd name="connsiteX1" fmla="*/ 103518 w 103779"/>
              <a:gd name="connsiteY1" fmla="*/ 1495433 h 1495433"/>
              <a:gd name="connsiteX2" fmla="*/ 0 w 103779"/>
              <a:gd name="connsiteY2" fmla="*/ 1495433 h 1495433"/>
              <a:gd name="connsiteX3" fmla="*/ 100453 w 103779"/>
              <a:gd name="connsiteY3" fmla="*/ 8 h 1495433"/>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 name="connsiteX0" fmla="*/ 100453 w 103779"/>
              <a:gd name="connsiteY0" fmla="*/ 14 h 1495439"/>
              <a:gd name="connsiteX1" fmla="*/ 103518 w 103779"/>
              <a:gd name="connsiteY1" fmla="*/ 1495439 h 1495439"/>
              <a:gd name="connsiteX2" fmla="*/ 0 w 103779"/>
              <a:gd name="connsiteY2" fmla="*/ 1495439 h 1495439"/>
              <a:gd name="connsiteX3" fmla="*/ 100453 w 103779"/>
              <a:gd name="connsiteY3" fmla="*/ 14 h 1495439"/>
              <a:gd name="connsiteX0" fmla="*/ 100453 w 103779"/>
              <a:gd name="connsiteY0" fmla="*/ 13 h 1495438"/>
              <a:gd name="connsiteX1" fmla="*/ 103518 w 103779"/>
              <a:gd name="connsiteY1" fmla="*/ 1495438 h 1495438"/>
              <a:gd name="connsiteX2" fmla="*/ 0 w 103779"/>
              <a:gd name="connsiteY2" fmla="*/ 1495438 h 1495438"/>
              <a:gd name="connsiteX3" fmla="*/ 100453 w 103779"/>
              <a:gd name="connsiteY3" fmla="*/ 13 h 1495438"/>
            </a:gdLst>
            <a:ahLst/>
            <a:cxnLst>
              <a:cxn ang="0">
                <a:pos x="connsiteX0" y="connsiteY0"/>
              </a:cxn>
              <a:cxn ang="0">
                <a:pos x="connsiteX1" y="connsiteY1"/>
              </a:cxn>
              <a:cxn ang="0">
                <a:pos x="connsiteX2" y="connsiteY2"/>
              </a:cxn>
              <a:cxn ang="0">
                <a:pos x="connsiteX3" y="connsiteY3"/>
              </a:cxn>
            </a:cxnLst>
            <a:rect l="l" t="t" r="r" b="b"/>
            <a:pathLst>
              <a:path w="103779" h="1495438">
                <a:moveTo>
                  <a:pt x="100453" y="13"/>
                </a:moveTo>
                <a:cubicBezTo>
                  <a:pt x="98865" y="498488"/>
                  <a:pt x="105106" y="996963"/>
                  <a:pt x="103518" y="1495438"/>
                </a:cubicBezTo>
                <a:lnTo>
                  <a:pt x="0" y="1495438"/>
                </a:lnTo>
                <a:cubicBezTo>
                  <a:pt x="18841" y="628760"/>
                  <a:pt x="19876" y="-3255"/>
                  <a:pt x="100453" y="13"/>
                </a:cubicBezTo>
                <a:close/>
              </a:path>
            </a:pathLst>
          </a:custGeom>
          <a:solidFill>
            <a:schemeClr val="accent2">
              <a:lumMod val="60000"/>
              <a:lumOff val="40000"/>
              <a:alpha val="50196"/>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84874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16"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36</a:t>
            </a:fld>
            <a:endParaRPr lang="en-US" dirty="0"/>
          </a:p>
        </p:txBody>
      </p:sp>
      <p:sp>
        <p:nvSpPr>
          <p:cNvPr id="7" name="Title 1"/>
          <p:cNvSpPr>
            <a:spLocks noGrp="1"/>
          </p:cNvSpPr>
          <p:nvPr>
            <p:ph type="title"/>
          </p:nvPr>
        </p:nvSpPr>
        <p:spPr>
          <a:xfrm>
            <a:off x="76644" y="0"/>
            <a:ext cx="8711099" cy="541338"/>
          </a:xfrm>
        </p:spPr>
        <p:txBody>
          <a:bodyPr>
            <a:noAutofit/>
          </a:bodyPr>
          <a:lstStyle/>
          <a:p>
            <a:pPr algn="l">
              <a:lnSpc>
                <a:spcPts val="3600"/>
              </a:lnSpc>
            </a:pPr>
            <a:r>
              <a:rPr lang="en-US" sz="2800" b="1" dirty="0">
                <a:solidFill>
                  <a:schemeClr val="tx1">
                    <a:lumMod val="50000"/>
                    <a:lumOff val="50000"/>
                  </a:schemeClr>
                </a:solidFill>
              </a:rPr>
              <a:t>Duplicating Glauert’s sample calculation (Durand’s book)</a:t>
            </a:r>
            <a:endParaRPr lang="en-US" sz="1400" i="1" dirty="0">
              <a:solidFill>
                <a:schemeClr val="tx1">
                  <a:lumMod val="50000"/>
                  <a:lumOff val="50000"/>
                </a:schemeClr>
              </a:solidFill>
            </a:endParaRPr>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230" t="3768" r="5329" b="66942"/>
          <a:stretch/>
        </p:blipFill>
        <p:spPr bwMode="auto">
          <a:xfrm>
            <a:off x="6590805" y="789889"/>
            <a:ext cx="2327564" cy="206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5153" r="37962" b="710"/>
          <a:stretch/>
        </p:blipFill>
        <p:spPr bwMode="auto">
          <a:xfrm>
            <a:off x="334296" y="3811969"/>
            <a:ext cx="6268191" cy="210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7820" t="36541" r="4975" b="32120"/>
          <a:stretch/>
        </p:blipFill>
        <p:spPr bwMode="auto">
          <a:xfrm>
            <a:off x="6555179" y="3362061"/>
            <a:ext cx="2386940" cy="237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2"/>
          <p:cNvSpPr txBox="1">
            <a:spLocks/>
          </p:cNvSpPr>
          <p:nvPr/>
        </p:nvSpPr>
        <p:spPr>
          <a:xfrm>
            <a:off x="1330046" y="6056413"/>
            <a:ext cx="6745185" cy="296883"/>
          </a:xfrm>
          <a:prstGeom prst="rect">
            <a:avLst/>
          </a:prstGeom>
          <a:solidFill>
            <a:schemeClr val="bg1">
              <a:lumMod val="95000"/>
            </a:schemeClr>
          </a:solidFill>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None/>
            </a:pPr>
            <a:r>
              <a:rPr lang="en-US" sz="1600" i="1" dirty="0">
                <a:solidFill>
                  <a:schemeClr val="tx1">
                    <a:lumMod val="50000"/>
                    <a:lumOff val="50000"/>
                  </a:schemeClr>
                </a:solidFill>
              </a:rPr>
              <a:t>* Aerodynamic Theory</a:t>
            </a:r>
            <a:r>
              <a:rPr lang="en-US" sz="1600" dirty="0">
                <a:solidFill>
                  <a:schemeClr val="tx1">
                    <a:lumMod val="50000"/>
                    <a:lumOff val="50000"/>
                  </a:schemeClr>
                </a:solidFill>
              </a:rPr>
              <a:t>, W.F. Durand, Dover, 1963, Vol. iV, p. 174-175, 239-240</a:t>
            </a:r>
            <a:endParaRPr lang="en-US" sz="1600" baseline="-25000" dirty="0">
              <a:solidFill>
                <a:schemeClr val="tx1">
                  <a:lumMod val="50000"/>
                  <a:lumOff val="50000"/>
                </a:schemeClr>
              </a:solidFill>
            </a:endParaRPr>
          </a:p>
        </p:txBody>
      </p:sp>
      <p:grpSp>
        <p:nvGrpSpPr>
          <p:cNvPr id="2" name="Group 1"/>
          <p:cNvGrpSpPr/>
          <p:nvPr/>
        </p:nvGrpSpPr>
        <p:grpSpPr>
          <a:xfrm>
            <a:off x="599032" y="3074283"/>
            <a:ext cx="1776035" cy="1022704"/>
            <a:chOff x="599032" y="3074283"/>
            <a:chExt cx="1776035" cy="1022704"/>
          </a:xfrm>
        </p:grpSpPr>
        <p:sp>
          <p:nvSpPr>
            <p:cNvPr id="12" name="Text Placeholder 2"/>
            <p:cNvSpPr txBox="1">
              <a:spLocks/>
            </p:cNvSpPr>
            <p:nvPr/>
          </p:nvSpPr>
          <p:spPr>
            <a:xfrm>
              <a:off x="599032" y="3074283"/>
              <a:ext cx="1194161" cy="601130"/>
            </a:xfrm>
            <a:prstGeom prst="rect">
              <a:avLst/>
            </a:prstGeom>
            <a:noFill/>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2000" dirty="0">
                  <a:solidFill>
                    <a:srgbClr val="C00000"/>
                  </a:solidFill>
                </a:rPr>
                <a:t>Glauert’s</a:t>
              </a:r>
            </a:p>
            <a:p>
              <a:pPr marL="0" indent="0">
                <a:lnSpc>
                  <a:spcPct val="90000"/>
                </a:lnSpc>
                <a:spcBef>
                  <a:spcPts val="0"/>
                </a:spcBef>
                <a:buNone/>
              </a:pPr>
              <a:r>
                <a:rPr lang="en-US" sz="2000" dirty="0">
                  <a:solidFill>
                    <a:srgbClr val="C00000"/>
                  </a:solidFill>
                </a:rPr>
                <a:t>example*</a:t>
              </a:r>
              <a:endParaRPr lang="en-US" sz="2000" baseline="-25000" dirty="0">
                <a:solidFill>
                  <a:srgbClr val="C00000"/>
                </a:solidFill>
              </a:endParaRPr>
            </a:p>
          </p:txBody>
        </p:sp>
        <p:cxnSp>
          <p:nvCxnSpPr>
            <p:cNvPr id="8" name="Straight Arrow Connector 7"/>
            <p:cNvCxnSpPr/>
            <p:nvPr/>
          </p:nvCxnSpPr>
          <p:spPr>
            <a:xfrm>
              <a:off x="1710049" y="3503221"/>
              <a:ext cx="665018" cy="593766"/>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2139871" y="3050533"/>
            <a:ext cx="1787897" cy="1105823"/>
            <a:chOff x="2139871" y="3050533"/>
            <a:chExt cx="1787897" cy="1105823"/>
          </a:xfrm>
        </p:grpSpPr>
        <p:sp>
          <p:nvSpPr>
            <p:cNvPr id="14" name="Text Placeholder 2"/>
            <p:cNvSpPr txBox="1">
              <a:spLocks/>
            </p:cNvSpPr>
            <p:nvPr/>
          </p:nvSpPr>
          <p:spPr>
            <a:xfrm>
              <a:off x="2139871" y="3050533"/>
              <a:ext cx="1787897" cy="648630"/>
            </a:xfrm>
            <a:prstGeom prst="rect">
              <a:avLst/>
            </a:prstGeom>
            <a:noFill/>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2000" dirty="0">
                  <a:solidFill>
                    <a:srgbClr val="008000"/>
                  </a:solidFill>
                </a:rPr>
                <a:t>Glauert applied</a:t>
              </a:r>
            </a:p>
            <a:p>
              <a:pPr marL="0" indent="0">
                <a:lnSpc>
                  <a:spcPct val="90000"/>
                </a:lnSpc>
                <a:spcBef>
                  <a:spcPts val="0"/>
                </a:spcBef>
                <a:buNone/>
              </a:pPr>
              <a:r>
                <a:rPr lang="en-US" sz="2000" dirty="0">
                  <a:solidFill>
                    <a:srgbClr val="008000"/>
                  </a:solidFill>
                </a:rPr>
                <a:t>(previous slide)</a:t>
              </a:r>
            </a:p>
          </p:txBody>
        </p:sp>
        <p:cxnSp>
          <p:nvCxnSpPr>
            <p:cNvPr id="19" name="Straight Arrow Connector 18"/>
            <p:cNvCxnSpPr/>
            <p:nvPr/>
          </p:nvCxnSpPr>
          <p:spPr>
            <a:xfrm flipH="1">
              <a:off x="2731333" y="3679371"/>
              <a:ext cx="523496" cy="476985"/>
            </a:xfrm>
            <a:prstGeom prst="straightConnector1">
              <a:avLst/>
            </a:prstGeom>
            <a:ln w="28575">
              <a:solidFill>
                <a:srgbClr val="008000"/>
              </a:solidFill>
              <a:tailEnd type="triangle" w="med" len="lg"/>
            </a:ln>
          </p:spPr>
          <p:style>
            <a:lnRef idx="1">
              <a:schemeClr val="accent1"/>
            </a:lnRef>
            <a:fillRef idx="0">
              <a:schemeClr val="accent1"/>
            </a:fillRef>
            <a:effectRef idx="0">
              <a:schemeClr val="accent1"/>
            </a:effectRef>
            <a:fontRef idx="minor">
              <a:schemeClr val="tx1"/>
            </a:fontRef>
          </p:style>
        </p:cxnSp>
      </p:grpSp>
      <p:pic>
        <p:nvPicPr>
          <p:cNvPr id="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0086" r="37962" b="25392"/>
          <a:stretch/>
        </p:blipFill>
        <p:spPr bwMode="auto">
          <a:xfrm>
            <a:off x="334296" y="725040"/>
            <a:ext cx="6268191" cy="2136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644039" y="4488872"/>
            <a:ext cx="1277296" cy="1145968"/>
            <a:chOff x="1644039" y="4488872"/>
            <a:chExt cx="1277296" cy="1145968"/>
          </a:xfrm>
        </p:grpSpPr>
        <p:sp>
          <p:nvSpPr>
            <p:cNvPr id="15" name="Text Placeholder 2"/>
            <p:cNvSpPr txBox="1">
              <a:spLocks/>
            </p:cNvSpPr>
            <p:nvPr/>
          </p:nvSpPr>
          <p:spPr>
            <a:xfrm>
              <a:off x="1644039" y="5033711"/>
              <a:ext cx="1277296" cy="601129"/>
            </a:xfrm>
            <a:prstGeom prst="rect">
              <a:avLst/>
            </a:prstGeom>
            <a:solidFill>
              <a:schemeClr val="bg1">
                <a:lumMod val="95000"/>
              </a:schemeClr>
            </a:solidFill>
            <a:effectLst/>
          </p:spPr>
          <p:txBody>
            <a:bodyPr vert="horz" lIns="9144" tIns="9144" rIns="9144"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0"/>
                </a:spcBef>
                <a:buNone/>
              </a:pPr>
              <a:r>
                <a:rPr lang="en-US" sz="2000" dirty="0">
                  <a:solidFill>
                    <a:schemeClr val="accent1">
                      <a:lumMod val="75000"/>
                    </a:schemeClr>
                  </a:solidFill>
                </a:rPr>
                <a:t>Lifting-line BEM hybrid</a:t>
              </a:r>
              <a:endParaRPr lang="en-US" sz="2000" baseline="-25000" dirty="0">
                <a:solidFill>
                  <a:schemeClr val="accent1">
                    <a:lumMod val="75000"/>
                  </a:schemeClr>
                </a:solidFill>
              </a:endParaRPr>
            </a:p>
          </p:txBody>
        </p:sp>
        <p:cxnSp>
          <p:nvCxnSpPr>
            <p:cNvPr id="21" name="Straight Arrow Connector 20"/>
            <p:cNvCxnSpPr/>
            <p:nvPr/>
          </p:nvCxnSpPr>
          <p:spPr>
            <a:xfrm flipV="1">
              <a:off x="2244439" y="4488872"/>
              <a:ext cx="605642" cy="534391"/>
            </a:xfrm>
            <a:prstGeom prst="straightConnector1">
              <a:avLst/>
            </a:prstGeom>
            <a:ln w="28575">
              <a:solidFill>
                <a:schemeClr val="accent1">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24" name="Text Placeholder 2"/>
          <p:cNvSpPr txBox="1">
            <a:spLocks/>
          </p:cNvSpPr>
          <p:nvPr/>
        </p:nvSpPr>
        <p:spPr>
          <a:xfrm>
            <a:off x="4648519" y="4439945"/>
            <a:ext cx="1111016" cy="601130"/>
          </a:xfrm>
          <a:prstGeom prst="rect">
            <a:avLst/>
          </a:prstGeom>
          <a:solidFill>
            <a:schemeClr val="bg1">
              <a:lumMod val="95000"/>
            </a:schemeClr>
          </a:solidFill>
          <a:effectLst/>
        </p:spPr>
        <p:txBody>
          <a:bodyPr vert="horz" lIns="9144" tIns="9144" rIns="9144"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0"/>
              </a:spcBef>
              <a:buNone/>
            </a:pPr>
            <a:r>
              <a:rPr lang="en-US" sz="2000" dirty="0">
                <a:solidFill>
                  <a:schemeClr val="tx1">
                    <a:lumMod val="85000"/>
                    <a:lumOff val="15000"/>
                  </a:schemeClr>
                </a:solidFill>
              </a:rPr>
              <a:t>Induced</a:t>
            </a:r>
          </a:p>
          <a:p>
            <a:pPr marL="0" indent="0" algn="ctr">
              <a:lnSpc>
                <a:spcPct val="90000"/>
              </a:lnSpc>
              <a:spcBef>
                <a:spcPts val="0"/>
              </a:spcBef>
              <a:buNone/>
            </a:pPr>
            <a:r>
              <a:rPr lang="en-US" sz="2000" dirty="0">
                <a:solidFill>
                  <a:schemeClr val="tx1">
                    <a:lumMod val="85000"/>
                    <a:lumOff val="15000"/>
                  </a:schemeClr>
                </a:solidFill>
              </a:rPr>
              <a:t>velocities</a:t>
            </a:r>
            <a:endParaRPr lang="en-US" sz="2000" baseline="-25000" dirty="0">
              <a:solidFill>
                <a:schemeClr val="tx1">
                  <a:lumMod val="85000"/>
                  <a:lumOff val="15000"/>
                </a:schemeClr>
              </a:solidFill>
            </a:endParaRPr>
          </a:p>
        </p:txBody>
      </p:sp>
      <p:sp>
        <p:nvSpPr>
          <p:cNvPr id="25" name="Text Placeholder 2"/>
          <p:cNvSpPr txBox="1">
            <a:spLocks/>
          </p:cNvSpPr>
          <p:nvPr/>
        </p:nvSpPr>
        <p:spPr>
          <a:xfrm>
            <a:off x="4149744" y="2985229"/>
            <a:ext cx="3367346" cy="707994"/>
          </a:xfrm>
          <a:prstGeom prst="rect">
            <a:avLst/>
          </a:prstGeom>
          <a:solidFill>
            <a:schemeClr val="accent1">
              <a:lumMod val="75000"/>
            </a:schemeClr>
          </a:solidFill>
          <a:effectLst>
            <a:outerShdw blurRad="50800" dist="38100" dir="2700000" algn="tl" rotWithShape="0">
              <a:prstClr val="black">
                <a:alpha val="40000"/>
              </a:prstClr>
            </a:outerShdw>
          </a:effectLst>
        </p:spPr>
        <p:txBody>
          <a:bodyPr vert="horz" lIns="45720" tIns="9144" rIns="0"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lnSpc>
                <a:spcPct val="110000"/>
              </a:lnSpc>
              <a:spcBef>
                <a:spcPts val="0"/>
              </a:spcBef>
            </a:pPr>
            <a:r>
              <a:rPr lang="en-US" sz="2000" dirty="0">
                <a:solidFill>
                  <a:schemeClr val="bg1"/>
                </a:solidFill>
              </a:rPr>
              <a:t>BEM interpretation validated</a:t>
            </a:r>
          </a:p>
          <a:p>
            <a:pPr marL="231775" indent="-231775">
              <a:lnSpc>
                <a:spcPct val="110000"/>
              </a:lnSpc>
              <a:spcBef>
                <a:spcPts val="0"/>
              </a:spcBef>
            </a:pPr>
            <a:r>
              <a:rPr lang="en-US" sz="2000" dirty="0">
                <a:solidFill>
                  <a:schemeClr val="bg1"/>
                </a:solidFill>
              </a:rPr>
              <a:t>First hint of optimistic thrust</a:t>
            </a:r>
            <a:endParaRPr lang="en-US" sz="2000" baseline="-25000" dirty="0">
              <a:solidFill>
                <a:schemeClr val="bg1"/>
              </a:solidFill>
            </a:endParaRPr>
          </a:p>
        </p:txBody>
      </p:sp>
      <p:sp>
        <p:nvSpPr>
          <p:cNvPr id="6" name="TextBox 5"/>
          <p:cNvSpPr txBox="1"/>
          <p:nvPr/>
        </p:nvSpPr>
        <p:spPr>
          <a:xfrm>
            <a:off x="2275740" y="2346258"/>
            <a:ext cx="152286" cy="280077"/>
          </a:xfrm>
          <a:prstGeom prst="rect">
            <a:avLst/>
          </a:prstGeom>
          <a:solidFill>
            <a:schemeClr val="bg1">
              <a:lumMod val="95000"/>
            </a:schemeClr>
          </a:solidFill>
        </p:spPr>
        <p:txBody>
          <a:bodyPr wrap="none" lIns="0" tIns="18288" rIns="0" bIns="0" rtlCol="0" anchor="ctr" anchorCtr="0">
            <a:spAutoFit/>
          </a:bodyPr>
          <a:lstStyle/>
          <a:p>
            <a:r>
              <a:rPr lang="en-US" sz="1700" dirty="0">
                <a:latin typeface="MV Boli" panose="02000500030200090000" pitchFamily="2" charset="0"/>
                <a:cs typeface="MV Boli" panose="02000500030200090000" pitchFamily="2" charset="0"/>
              </a:rPr>
              <a:t>R</a:t>
            </a:r>
          </a:p>
        </p:txBody>
      </p:sp>
      <p:sp>
        <p:nvSpPr>
          <p:cNvPr id="22" name="TextBox 21"/>
          <p:cNvSpPr txBox="1"/>
          <p:nvPr/>
        </p:nvSpPr>
        <p:spPr>
          <a:xfrm>
            <a:off x="4391026" y="2339298"/>
            <a:ext cx="152286" cy="280077"/>
          </a:xfrm>
          <a:prstGeom prst="rect">
            <a:avLst/>
          </a:prstGeom>
          <a:solidFill>
            <a:schemeClr val="bg1">
              <a:lumMod val="95000"/>
            </a:schemeClr>
          </a:solidFill>
        </p:spPr>
        <p:txBody>
          <a:bodyPr wrap="none" lIns="0" tIns="18288" rIns="0" bIns="0" rtlCol="0" anchor="ctr" anchorCtr="0">
            <a:spAutoFit/>
          </a:bodyPr>
          <a:lstStyle/>
          <a:p>
            <a:r>
              <a:rPr lang="en-US" sz="1700" dirty="0">
                <a:latin typeface="MV Boli" panose="02000500030200090000" pitchFamily="2" charset="0"/>
                <a:cs typeface="MV Boli" panose="02000500030200090000" pitchFamily="2" charset="0"/>
              </a:rPr>
              <a:t>R</a:t>
            </a:r>
          </a:p>
        </p:txBody>
      </p:sp>
      <p:sp>
        <p:nvSpPr>
          <p:cNvPr id="23" name="TextBox 22"/>
          <p:cNvSpPr txBox="1"/>
          <p:nvPr/>
        </p:nvSpPr>
        <p:spPr>
          <a:xfrm>
            <a:off x="1044817" y="2006657"/>
            <a:ext cx="152286" cy="280077"/>
          </a:xfrm>
          <a:prstGeom prst="rect">
            <a:avLst/>
          </a:prstGeom>
          <a:solidFill>
            <a:schemeClr val="bg1">
              <a:lumMod val="95000"/>
            </a:schemeClr>
          </a:solidFill>
        </p:spPr>
        <p:txBody>
          <a:bodyPr wrap="none" lIns="0" tIns="18288" rIns="0" bIns="0" rtlCol="0" anchor="ctr" anchorCtr="0">
            <a:spAutoFit/>
          </a:bodyPr>
          <a:lstStyle/>
          <a:p>
            <a:r>
              <a:rPr lang="en-US" sz="1700" dirty="0">
                <a:latin typeface="MV Boli" panose="02000500030200090000" pitchFamily="2" charset="0"/>
                <a:cs typeface="MV Boli" panose="02000500030200090000" pitchFamily="2" charset="0"/>
              </a:rPr>
              <a:t>R</a:t>
            </a:r>
          </a:p>
        </p:txBody>
      </p:sp>
    </p:spTree>
    <p:extLst>
      <p:ext uri="{BB962C8B-B14F-4D97-AF65-F5344CB8AC3E}">
        <p14:creationId xmlns:p14="http://schemas.microsoft.com/office/powerpoint/2010/main" val="349347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build="p" bldLvl="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E2073A-A629-45A2-8404-EF7185EE7B65}" type="slidenum">
              <a:rPr lang="en-US" smtClean="0"/>
              <a:pPr/>
              <a:t>37</a:t>
            </a:fld>
            <a:endParaRPr lang="en-US" dirty="0"/>
          </a:p>
        </p:txBody>
      </p:sp>
      <p:sp>
        <p:nvSpPr>
          <p:cNvPr id="343" name="Rectangle 26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46" name="Title 1"/>
          <p:cNvSpPr>
            <a:spLocks noGrp="1"/>
          </p:cNvSpPr>
          <p:nvPr>
            <p:ph type="title"/>
          </p:nvPr>
        </p:nvSpPr>
        <p:spPr>
          <a:xfrm>
            <a:off x="219145" y="0"/>
            <a:ext cx="8229600" cy="541338"/>
          </a:xfrm>
        </p:spPr>
        <p:txBody>
          <a:bodyPr>
            <a:noAutofit/>
          </a:bodyPr>
          <a:lstStyle/>
          <a:p>
            <a:pPr algn="l">
              <a:lnSpc>
                <a:spcPts val="3600"/>
              </a:lnSpc>
            </a:pPr>
            <a:r>
              <a:rPr lang="en-US" sz="2800" b="1" dirty="0">
                <a:solidFill>
                  <a:schemeClr val="tx1">
                    <a:lumMod val="50000"/>
                    <a:lumOff val="50000"/>
                  </a:schemeClr>
                </a:solidFill>
              </a:rPr>
              <a:t>Lifting-Line Method ~ Overview</a:t>
            </a:r>
            <a:endParaRPr lang="en-US" sz="1400" i="1" dirty="0">
              <a:solidFill>
                <a:schemeClr val="tx1">
                  <a:lumMod val="50000"/>
                  <a:lumOff val="50000"/>
                </a:schemeClr>
              </a:solidFill>
            </a:endParaRPr>
          </a:p>
        </p:txBody>
      </p:sp>
      <p:grpSp>
        <p:nvGrpSpPr>
          <p:cNvPr id="16" name="Group 15"/>
          <p:cNvGrpSpPr/>
          <p:nvPr/>
        </p:nvGrpSpPr>
        <p:grpSpPr>
          <a:xfrm>
            <a:off x="609607" y="729343"/>
            <a:ext cx="4799618" cy="1665515"/>
            <a:chOff x="609607" y="729343"/>
            <a:chExt cx="4799618" cy="1665515"/>
          </a:xfrm>
        </p:grpSpPr>
        <p:grpSp>
          <p:nvGrpSpPr>
            <p:cNvPr id="57" name="Group 56"/>
            <p:cNvGrpSpPr>
              <a:grpSpLocks noChangeAspect="1"/>
            </p:cNvGrpSpPr>
            <p:nvPr/>
          </p:nvGrpSpPr>
          <p:grpSpPr>
            <a:xfrm>
              <a:off x="609607" y="729343"/>
              <a:ext cx="4799618" cy="1284514"/>
              <a:chOff x="97971" y="609600"/>
              <a:chExt cx="2971800" cy="795338"/>
            </a:xfrm>
          </p:grpSpPr>
          <p:grpSp>
            <p:nvGrpSpPr>
              <p:cNvPr id="58" name="Group 1"/>
              <p:cNvGrpSpPr>
                <a:grpSpLocks noChangeAspect="1"/>
              </p:cNvGrpSpPr>
              <p:nvPr/>
            </p:nvGrpSpPr>
            <p:grpSpPr bwMode="auto">
              <a:xfrm>
                <a:off x="152400" y="609600"/>
                <a:ext cx="2916238" cy="795338"/>
                <a:chOff x="0" y="-2"/>
                <a:chExt cx="4592" cy="1252"/>
              </a:xfrm>
            </p:grpSpPr>
            <p:sp>
              <p:nvSpPr>
                <p:cNvPr id="60" name="AutoShape 25"/>
                <p:cNvSpPr>
                  <a:spLocks noChangeAspect="1" noChangeArrowheads="1" noTextEdit="1"/>
                </p:cNvSpPr>
                <p:nvPr/>
              </p:nvSpPr>
              <p:spPr bwMode="auto">
                <a:xfrm>
                  <a:off x="0" y="-2"/>
                  <a:ext cx="4592" cy="12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dirty="0"/>
                </a:p>
              </p:txBody>
            </p:sp>
            <p:sp>
              <p:nvSpPr>
                <p:cNvPr id="61" name="Freeform 24"/>
                <p:cNvSpPr>
                  <a:spLocks/>
                </p:cNvSpPr>
                <p:nvPr/>
              </p:nvSpPr>
              <p:spPr bwMode="auto">
                <a:xfrm>
                  <a:off x="353" y="277"/>
                  <a:ext cx="1828" cy="957"/>
                </a:xfrm>
                <a:custGeom>
                  <a:avLst/>
                  <a:gdLst>
                    <a:gd name="T0" fmla="*/ 1828 w 1828"/>
                    <a:gd name="T1" fmla="*/ 957 h 957"/>
                    <a:gd name="T2" fmla="*/ 1782 w 1828"/>
                    <a:gd name="T3" fmla="*/ 937 h 957"/>
                    <a:gd name="T4" fmla="*/ 1756 w 1828"/>
                    <a:gd name="T5" fmla="*/ 925 h 957"/>
                    <a:gd name="T6" fmla="*/ 1730 w 1828"/>
                    <a:gd name="T7" fmla="*/ 916 h 957"/>
                    <a:gd name="T8" fmla="*/ 1675 w 1828"/>
                    <a:gd name="T9" fmla="*/ 891 h 957"/>
                    <a:gd name="T10" fmla="*/ 1613 w 1828"/>
                    <a:gd name="T11" fmla="*/ 866 h 957"/>
                    <a:gd name="T12" fmla="*/ 1549 w 1828"/>
                    <a:gd name="T13" fmla="*/ 840 h 957"/>
                    <a:gd name="T14" fmla="*/ 1483 w 1828"/>
                    <a:gd name="T15" fmla="*/ 812 h 957"/>
                    <a:gd name="T16" fmla="*/ 1411 w 1828"/>
                    <a:gd name="T17" fmla="*/ 783 h 957"/>
                    <a:gd name="T18" fmla="*/ 1338 w 1828"/>
                    <a:gd name="T19" fmla="*/ 752 h 957"/>
                    <a:gd name="T20" fmla="*/ 1187 w 1828"/>
                    <a:gd name="T21" fmla="*/ 690 h 957"/>
                    <a:gd name="T22" fmla="*/ 1031 w 1828"/>
                    <a:gd name="T23" fmla="*/ 624 h 957"/>
                    <a:gd name="T24" fmla="*/ 875 w 1828"/>
                    <a:gd name="T25" fmla="*/ 557 h 957"/>
                    <a:gd name="T26" fmla="*/ 720 w 1828"/>
                    <a:gd name="T27" fmla="*/ 490 h 957"/>
                    <a:gd name="T28" fmla="*/ 571 w 1828"/>
                    <a:gd name="T29" fmla="*/ 424 h 957"/>
                    <a:gd name="T30" fmla="*/ 501 w 1828"/>
                    <a:gd name="T31" fmla="*/ 391 h 957"/>
                    <a:gd name="T32" fmla="*/ 432 w 1828"/>
                    <a:gd name="T33" fmla="*/ 360 h 957"/>
                    <a:gd name="T34" fmla="*/ 367 w 1828"/>
                    <a:gd name="T35" fmla="*/ 329 h 957"/>
                    <a:gd name="T36" fmla="*/ 307 w 1828"/>
                    <a:gd name="T37" fmla="*/ 300 h 957"/>
                    <a:gd name="T38" fmla="*/ 250 w 1828"/>
                    <a:gd name="T39" fmla="*/ 270 h 957"/>
                    <a:gd name="T40" fmla="*/ 198 w 1828"/>
                    <a:gd name="T41" fmla="*/ 242 h 957"/>
                    <a:gd name="T42" fmla="*/ 151 w 1828"/>
                    <a:gd name="T43" fmla="*/ 216 h 957"/>
                    <a:gd name="T44" fmla="*/ 109 w 1828"/>
                    <a:gd name="T45" fmla="*/ 192 h 957"/>
                    <a:gd name="T46" fmla="*/ 73 w 1828"/>
                    <a:gd name="T47" fmla="*/ 169 h 957"/>
                    <a:gd name="T48" fmla="*/ 45 w 1828"/>
                    <a:gd name="T49" fmla="*/ 147 h 957"/>
                    <a:gd name="T50" fmla="*/ 23 w 1828"/>
                    <a:gd name="T51" fmla="*/ 128 h 957"/>
                    <a:gd name="T52" fmla="*/ 8 w 1828"/>
                    <a:gd name="T53" fmla="*/ 110 h 957"/>
                    <a:gd name="T54" fmla="*/ 0 w 1828"/>
                    <a:gd name="T55" fmla="*/ 95 h 957"/>
                    <a:gd name="T56" fmla="*/ 1 w 1828"/>
                    <a:gd name="T57" fmla="*/ 82 h 957"/>
                    <a:gd name="T58" fmla="*/ 16 w 1828"/>
                    <a:gd name="T59" fmla="*/ 59 h 957"/>
                    <a:gd name="T60" fmla="*/ 37 w 1828"/>
                    <a:gd name="T61" fmla="*/ 39 h 957"/>
                    <a:gd name="T62" fmla="*/ 65 w 1828"/>
                    <a:gd name="T63" fmla="*/ 24 h 957"/>
                    <a:gd name="T64" fmla="*/ 99 w 1828"/>
                    <a:gd name="T65" fmla="*/ 13 h 957"/>
                    <a:gd name="T66" fmla="*/ 138 w 1828"/>
                    <a:gd name="T67" fmla="*/ 5 h 957"/>
                    <a:gd name="T68" fmla="*/ 182 w 1828"/>
                    <a:gd name="T69" fmla="*/ 1 h 957"/>
                    <a:gd name="T70" fmla="*/ 229 w 1828"/>
                    <a:gd name="T71" fmla="*/ 0 h 957"/>
                    <a:gd name="T72" fmla="*/ 281 w 1828"/>
                    <a:gd name="T73" fmla="*/ 3 h 957"/>
                    <a:gd name="T74" fmla="*/ 336 w 1828"/>
                    <a:gd name="T75" fmla="*/ 10 h 957"/>
                    <a:gd name="T76" fmla="*/ 395 w 1828"/>
                    <a:gd name="T77" fmla="*/ 21 h 957"/>
                    <a:gd name="T78" fmla="*/ 457 w 1828"/>
                    <a:gd name="T79" fmla="*/ 34 h 957"/>
                    <a:gd name="T80" fmla="*/ 520 w 1828"/>
                    <a:gd name="T81" fmla="*/ 52 h 957"/>
                    <a:gd name="T82" fmla="*/ 584 w 1828"/>
                    <a:gd name="T83" fmla="*/ 74 h 957"/>
                    <a:gd name="T84" fmla="*/ 650 w 1828"/>
                    <a:gd name="T85" fmla="*/ 98 h 957"/>
                    <a:gd name="T86" fmla="*/ 717 w 1828"/>
                    <a:gd name="T87" fmla="*/ 128 h 957"/>
                    <a:gd name="T88" fmla="*/ 784 w 1828"/>
                    <a:gd name="T89" fmla="*/ 159 h 957"/>
                    <a:gd name="T90" fmla="*/ 855 w 1828"/>
                    <a:gd name="T91" fmla="*/ 196 h 957"/>
                    <a:gd name="T92" fmla="*/ 927 w 1828"/>
                    <a:gd name="T93" fmla="*/ 237 h 957"/>
                    <a:gd name="T94" fmla="*/ 998 w 1828"/>
                    <a:gd name="T95" fmla="*/ 282 h 957"/>
                    <a:gd name="T96" fmla="*/ 1070 w 1828"/>
                    <a:gd name="T97" fmla="*/ 329 h 957"/>
                    <a:gd name="T98" fmla="*/ 1210 w 1828"/>
                    <a:gd name="T99" fmla="*/ 429 h 957"/>
                    <a:gd name="T100" fmla="*/ 1346 w 1828"/>
                    <a:gd name="T101" fmla="*/ 536 h 957"/>
                    <a:gd name="T102" fmla="*/ 1476 w 1828"/>
                    <a:gd name="T103" fmla="*/ 645 h 957"/>
                    <a:gd name="T104" fmla="*/ 1602 w 1828"/>
                    <a:gd name="T105" fmla="*/ 753 h 957"/>
                    <a:gd name="T106" fmla="*/ 1662 w 1828"/>
                    <a:gd name="T107" fmla="*/ 807 h 957"/>
                    <a:gd name="T108" fmla="*/ 1719 w 1828"/>
                    <a:gd name="T109" fmla="*/ 858 h 957"/>
                    <a:gd name="T110" fmla="*/ 1774 w 1828"/>
                    <a:gd name="T111" fmla="*/ 909 h 957"/>
                    <a:gd name="T112" fmla="*/ 1828 w 1828"/>
                    <a:gd name="T113" fmla="*/ 957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28" h="957">
                      <a:moveTo>
                        <a:pt x="1828" y="957"/>
                      </a:moveTo>
                      <a:lnTo>
                        <a:pt x="1782" y="937"/>
                      </a:lnTo>
                      <a:lnTo>
                        <a:pt x="1756" y="925"/>
                      </a:lnTo>
                      <a:lnTo>
                        <a:pt x="1730" y="916"/>
                      </a:lnTo>
                      <a:lnTo>
                        <a:pt x="1675" y="891"/>
                      </a:lnTo>
                      <a:lnTo>
                        <a:pt x="1613" y="866"/>
                      </a:lnTo>
                      <a:lnTo>
                        <a:pt x="1549" y="840"/>
                      </a:lnTo>
                      <a:lnTo>
                        <a:pt x="1483" y="812"/>
                      </a:lnTo>
                      <a:lnTo>
                        <a:pt x="1411" y="783"/>
                      </a:lnTo>
                      <a:lnTo>
                        <a:pt x="1338" y="752"/>
                      </a:lnTo>
                      <a:lnTo>
                        <a:pt x="1187" y="690"/>
                      </a:lnTo>
                      <a:lnTo>
                        <a:pt x="1031" y="624"/>
                      </a:lnTo>
                      <a:lnTo>
                        <a:pt x="875" y="557"/>
                      </a:lnTo>
                      <a:lnTo>
                        <a:pt x="720" y="490"/>
                      </a:lnTo>
                      <a:lnTo>
                        <a:pt x="571" y="424"/>
                      </a:lnTo>
                      <a:lnTo>
                        <a:pt x="501" y="391"/>
                      </a:lnTo>
                      <a:lnTo>
                        <a:pt x="432" y="360"/>
                      </a:lnTo>
                      <a:lnTo>
                        <a:pt x="367" y="329"/>
                      </a:lnTo>
                      <a:lnTo>
                        <a:pt x="307" y="300"/>
                      </a:lnTo>
                      <a:lnTo>
                        <a:pt x="250" y="270"/>
                      </a:lnTo>
                      <a:lnTo>
                        <a:pt x="198" y="242"/>
                      </a:lnTo>
                      <a:lnTo>
                        <a:pt x="151" y="216"/>
                      </a:lnTo>
                      <a:lnTo>
                        <a:pt x="109" y="192"/>
                      </a:lnTo>
                      <a:lnTo>
                        <a:pt x="73" y="169"/>
                      </a:lnTo>
                      <a:lnTo>
                        <a:pt x="45" y="147"/>
                      </a:lnTo>
                      <a:lnTo>
                        <a:pt x="23" y="128"/>
                      </a:lnTo>
                      <a:lnTo>
                        <a:pt x="8" y="110"/>
                      </a:lnTo>
                      <a:lnTo>
                        <a:pt x="0" y="95"/>
                      </a:lnTo>
                      <a:lnTo>
                        <a:pt x="1" y="82"/>
                      </a:lnTo>
                      <a:lnTo>
                        <a:pt x="16" y="59"/>
                      </a:lnTo>
                      <a:lnTo>
                        <a:pt x="37" y="39"/>
                      </a:lnTo>
                      <a:lnTo>
                        <a:pt x="65" y="24"/>
                      </a:lnTo>
                      <a:lnTo>
                        <a:pt x="99" y="13"/>
                      </a:lnTo>
                      <a:lnTo>
                        <a:pt x="138" y="5"/>
                      </a:lnTo>
                      <a:lnTo>
                        <a:pt x="182" y="1"/>
                      </a:lnTo>
                      <a:lnTo>
                        <a:pt x="229" y="0"/>
                      </a:lnTo>
                      <a:lnTo>
                        <a:pt x="281" y="3"/>
                      </a:lnTo>
                      <a:lnTo>
                        <a:pt x="336" y="10"/>
                      </a:lnTo>
                      <a:lnTo>
                        <a:pt x="395" y="21"/>
                      </a:lnTo>
                      <a:lnTo>
                        <a:pt x="457" y="34"/>
                      </a:lnTo>
                      <a:lnTo>
                        <a:pt x="520" y="52"/>
                      </a:lnTo>
                      <a:lnTo>
                        <a:pt x="584" y="74"/>
                      </a:lnTo>
                      <a:lnTo>
                        <a:pt x="650" y="98"/>
                      </a:lnTo>
                      <a:lnTo>
                        <a:pt x="717" y="128"/>
                      </a:lnTo>
                      <a:lnTo>
                        <a:pt x="784" y="159"/>
                      </a:lnTo>
                      <a:lnTo>
                        <a:pt x="855" y="196"/>
                      </a:lnTo>
                      <a:lnTo>
                        <a:pt x="927" y="237"/>
                      </a:lnTo>
                      <a:lnTo>
                        <a:pt x="998" y="282"/>
                      </a:lnTo>
                      <a:lnTo>
                        <a:pt x="1070" y="329"/>
                      </a:lnTo>
                      <a:lnTo>
                        <a:pt x="1210" y="429"/>
                      </a:lnTo>
                      <a:lnTo>
                        <a:pt x="1346" y="536"/>
                      </a:lnTo>
                      <a:lnTo>
                        <a:pt x="1476" y="645"/>
                      </a:lnTo>
                      <a:lnTo>
                        <a:pt x="1602" y="753"/>
                      </a:lnTo>
                      <a:lnTo>
                        <a:pt x="1662" y="807"/>
                      </a:lnTo>
                      <a:lnTo>
                        <a:pt x="1719" y="858"/>
                      </a:lnTo>
                      <a:lnTo>
                        <a:pt x="1774" y="909"/>
                      </a:lnTo>
                      <a:lnTo>
                        <a:pt x="1828" y="957"/>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62" name="Freeform 23"/>
                <p:cNvSpPr>
                  <a:spLocks/>
                </p:cNvSpPr>
                <p:nvPr/>
              </p:nvSpPr>
              <p:spPr bwMode="auto">
                <a:xfrm>
                  <a:off x="348" y="272"/>
                  <a:ext cx="1857" cy="978"/>
                </a:xfrm>
                <a:custGeom>
                  <a:avLst/>
                  <a:gdLst>
                    <a:gd name="T0" fmla="*/ 1789 w 1857"/>
                    <a:gd name="T1" fmla="*/ 937 h 978"/>
                    <a:gd name="T2" fmla="*/ 1681 w 1857"/>
                    <a:gd name="T3" fmla="*/ 891 h 978"/>
                    <a:gd name="T4" fmla="*/ 1489 w 1857"/>
                    <a:gd name="T5" fmla="*/ 812 h 978"/>
                    <a:gd name="T6" fmla="*/ 1194 w 1857"/>
                    <a:gd name="T7" fmla="*/ 690 h 978"/>
                    <a:gd name="T8" fmla="*/ 727 w 1857"/>
                    <a:gd name="T9" fmla="*/ 490 h 978"/>
                    <a:gd name="T10" fmla="*/ 439 w 1857"/>
                    <a:gd name="T11" fmla="*/ 360 h 978"/>
                    <a:gd name="T12" fmla="*/ 257 w 1857"/>
                    <a:gd name="T13" fmla="*/ 270 h 978"/>
                    <a:gd name="T14" fmla="*/ 159 w 1857"/>
                    <a:gd name="T15" fmla="*/ 216 h 978"/>
                    <a:gd name="T16" fmla="*/ 81 w 1857"/>
                    <a:gd name="T17" fmla="*/ 170 h 978"/>
                    <a:gd name="T18" fmla="*/ 16 w 1857"/>
                    <a:gd name="T19" fmla="*/ 111 h 978"/>
                    <a:gd name="T20" fmla="*/ 10 w 1857"/>
                    <a:gd name="T21" fmla="*/ 100 h 978"/>
                    <a:gd name="T22" fmla="*/ 26 w 1857"/>
                    <a:gd name="T23" fmla="*/ 67 h 978"/>
                    <a:gd name="T24" fmla="*/ 44 w 1857"/>
                    <a:gd name="T25" fmla="*/ 49 h 978"/>
                    <a:gd name="T26" fmla="*/ 145 w 1857"/>
                    <a:gd name="T27" fmla="*/ 15 h 978"/>
                    <a:gd name="T28" fmla="*/ 234 w 1857"/>
                    <a:gd name="T29" fmla="*/ 10 h 978"/>
                    <a:gd name="T30" fmla="*/ 340 w 1857"/>
                    <a:gd name="T31" fmla="*/ 20 h 978"/>
                    <a:gd name="T32" fmla="*/ 524 w 1857"/>
                    <a:gd name="T33" fmla="*/ 62 h 978"/>
                    <a:gd name="T34" fmla="*/ 720 w 1857"/>
                    <a:gd name="T35" fmla="*/ 138 h 978"/>
                    <a:gd name="T36" fmla="*/ 930 w 1857"/>
                    <a:gd name="T37" fmla="*/ 247 h 978"/>
                    <a:gd name="T38" fmla="*/ 1072 w 1857"/>
                    <a:gd name="T39" fmla="*/ 339 h 978"/>
                    <a:gd name="T40" fmla="*/ 1348 w 1857"/>
                    <a:gd name="T41" fmla="*/ 544 h 978"/>
                    <a:gd name="T42" fmla="*/ 1663 w 1857"/>
                    <a:gd name="T43" fmla="*/ 816 h 978"/>
                    <a:gd name="T44" fmla="*/ 1829 w 1857"/>
                    <a:gd name="T45" fmla="*/ 965 h 978"/>
                    <a:gd name="T46" fmla="*/ 1727 w 1857"/>
                    <a:gd name="T47" fmla="*/ 860 h 978"/>
                    <a:gd name="T48" fmla="*/ 1485 w 1857"/>
                    <a:gd name="T49" fmla="*/ 647 h 978"/>
                    <a:gd name="T50" fmla="*/ 1078 w 1857"/>
                    <a:gd name="T51" fmla="*/ 331 h 978"/>
                    <a:gd name="T52" fmla="*/ 935 w 1857"/>
                    <a:gd name="T53" fmla="*/ 237 h 978"/>
                    <a:gd name="T54" fmla="*/ 790 w 1857"/>
                    <a:gd name="T55" fmla="*/ 159 h 978"/>
                    <a:gd name="T56" fmla="*/ 590 w 1857"/>
                    <a:gd name="T57" fmla="*/ 74 h 978"/>
                    <a:gd name="T58" fmla="*/ 402 w 1857"/>
                    <a:gd name="T59" fmla="*/ 21 h 978"/>
                    <a:gd name="T60" fmla="*/ 286 w 1857"/>
                    <a:gd name="T61" fmla="*/ 3 h 978"/>
                    <a:gd name="T62" fmla="*/ 143 w 1857"/>
                    <a:gd name="T63" fmla="*/ 5 h 978"/>
                    <a:gd name="T64" fmla="*/ 68 w 1857"/>
                    <a:gd name="T65" fmla="*/ 25 h 978"/>
                    <a:gd name="T66" fmla="*/ 2 w 1857"/>
                    <a:gd name="T67" fmla="*/ 85 h 978"/>
                    <a:gd name="T68" fmla="*/ 24 w 1857"/>
                    <a:gd name="T69" fmla="*/ 136 h 978"/>
                    <a:gd name="T70" fmla="*/ 75 w 1857"/>
                    <a:gd name="T71" fmla="*/ 178 h 978"/>
                    <a:gd name="T72" fmla="*/ 154 w 1857"/>
                    <a:gd name="T73" fmla="*/ 226 h 978"/>
                    <a:gd name="T74" fmla="*/ 311 w 1857"/>
                    <a:gd name="T75" fmla="*/ 310 h 978"/>
                    <a:gd name="T76" fmla="*/ 504 w 1857"/>
                    <a:gd name="T77" fmla="*/ 401 h 978"/>
                    <a:gd name="T78" fmla="*/ 878 w 1857"/>
                    <a:gd name="T79" fmla="*/ 567 h 978"/>
                    <a:gd name="T80" fmla="*/ 1341 w 1857"/>
                    <a:gd name="T81" fmla="*/ 762 h 978"/>
                    <a:gd name="T82" fmla="*/ 1553 w 1857"/>
                    <a:gd name="T83" fmla="*/ 850 h 978"/>
                    <a:gd name="T84" fmla="*/ 1733 w 1857"/>
                    <a:gd name="T85" fmla="*/ 925 h 978"/>
                    <a:gd name="T86" fmla="*/ 1857 w 1857"/>
                    <a:gd name="T87" fmla="*/ 978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57" h="978">
                      <a:moveTo>
                        <a:pt x="1829" y="965"/>
                      </a:moveTo>
                      <a:lnTo>
                        <a:pt x="1834" y="957"/>
                      </a:lnTo>
                      <a:lnTo>
                        <a:pt x="1789" y="937"/>
                      </a:lnTo>
                      <a:lnTo>
                        <a:pt x="1763" y="925"/>
                      </a:lnTo>
                      <a:lnTo>
                        <a:pt x="1737" y="916"/>
                      </a:lnTo>
                      <a:lnTo>
                        <a:pt x="1681" y="891"/>
                      </a:lnTo>
                      <a:lnTo>
                        <a:pt x="1620" y="867"/>
                      </a:lnTo>
                      <a:lnTo>
                        <a:pt x="1556" y="840"/>
                      </a:lnTo>
                      <a:lnTo>
                        <a:pt x="1489" y="812"/>
                      </a:lnTo>
                      <a:lnTo>
                        <a:pt x="1418" y="783"/>
                      </a:lnTo>
                      <a:lnTo>
                        <a:pt x="1345" y="752"/>
                      </a:lnTo>
                      <a:lnTo>
                        <a:pt x="1194" y="690"/>
                      </a:lnTo>
                      <a:lnTo>
                        <a:pt x="1037" y="624"/>
                      </a:lnTo>
                      <a:lnTo>
                        <a:pt x="881" y="557"/>
                      </a:lnTo>
                      <a:lnTo>
                        <a:pt x="727" y="490"/>
                      </a:lnTo>
                      <a:lnTo>
                        <a:pt x="577" y="424"/>
                      </a:lnTo>
                      <a:lnTo>
                        <a:pt x="507" y="391"/>
                      </a:lnTo>
                      <a:lnTo>
                        <a:pt x="439" y="360"/>
                      </a:lnTo>
                      <a:lnTo>
                        <a:pt x="374" y="329"/>
                      </a:lnTo>
                      <a:lnTo>
                        <a:pt x="314" y="300"/>
                      </a:lnTo>
                      <a:lnTo>
                        <a:pt x="257" y="270"/>
                      </a:lnTo>
                      <a:lnTo>
                        <a:pt x="205" y="242"/>
                      </a:lnTo>
                      <a:lnTo>
                        <a:pt x="158" y="216"/>
                      </a:lnTo>
                      <a:lnTo>
                        <a:pt x="159" y="216"/>
                      </a:lnTo>
                      <a:lnTo>
                        <a:pt x="117" y="192"/>
                      </a:lnTo>
                      <a:lnTo>
                        <a:pt x="81" y="169"/>
                      </a:lnTo>
                      <a:lnTo>
                        <a:pt x="81" y="170"/>
                      </a:lnTo>
                      <a:lnTo>
                        <a:pt x="54" y="149"/>
                      </a:lnTo>
                      <a:lnTo>
                        <a:pt x="31" y="129"/>
                      </a:lnTo>
                      <a:lnTo>
                        <a:pt x="16" y="111"/>
                      </a:lnTo>
                      <a:lnTo>
                        <a:pt x="18" y="113"/>
                      </a:lnTo>
                      <a:lnTo>
                        <a:pt x="10" y="98"/>
                      </a:lnTo>
                      <a:lnTo>
                        <a:pt x="10" y="100"/>
                      </a:lnTo>
                      <a:lnTo>
                        <a:pt x="11" y="87"/>
                      </a:lnTo>
                      <a:lnTo>
                        <a:pt x="11" y="90"/>
                      </a:lnTo>
                      <a:lnTo>
                        <a:pt x="26" y="67"/>
                      </a:lnTo>
                      <a:lnTo>
                        <a:pt x="24" y="67"/>
                      </a:lnTo>
                      <a:lnTo>
                        <a:pt x="46" y="47"/>
                      </a:lnTo>
                      <a:lnTo>
                        <a:pt x="44" y="49"/>
                      </a:lnTo>
                      <a:lnTo>
                        <a:pt x="72" y="34"/>
                      </a:lnTo>
                      <a:lnTo>
                        <a:pt x="106" y="23"/>
                      </a:lnTo>
                      <a:lnTo>
                        <a:pt x="145" y="15"/>
                      </a:lnTo>
                      <a:lnTo>
                        <a:pt x="143" y="15"/>
                      </a:lnTo>
                      <a:lnTo>
                        <a:pt x="187" y="11"/>
                      </a:lnTo>
                      <a:lnTo>
                        <a:pt x="234" y="10"/>
                      </a:lnTo>
                      <a:lnTo>
                        <a:pt x="286" y="13"/>
                      </a:lnTo>
                      <a:lnTo>
                        <a:pt x="341" y="20"/>
                      </a:lnTo>
                      <a:lnTo>
                        <a:pt x="340" y="20"/>
                      </a:lnTo>
                      <a:lnTo>
                        <a:pt x="398" y="31"/>
                      </a:lnTo>
                      <a:lnTo>
                        <a:pt x="460" y="44"/>
                      </a:lnTo>
                      <a:lnTo>
                        <a:pt x="524" y="62"/>
                      </a:lnTo>
                      <a:lnTo>
                        <a:pt x="587" y="83"/>
                      </a:lnTo>
                      <a:lnTo>
                        <a:pt x="654" y="108"/>
                      </a:lnTo>
                      <a:lnTo>
                        <a:pt x="720" y="138"/>
                      </a:lnTo>
                      <a:lnTo>
                        <a:pt x="787" y="169"/>
                      </a:lnTo>
                      <a:lnTo>
                        <a:pt x="859" y="206"/>
                      </a:lnTo>
                      <a:lnTo>
                        <a:pt x="930" y="247"/>
                      </a:lnTo>
                      <a:lnTo>
                        <a:pt x="928" y="247"/>
                      </a:lnTo>
                      <a:lnTo>
                        <a:pt x="1000" y="292"/>
                      </a:lnTo>
                      <a:lnTo>
                        <a:pt x="1072" y="339"/>
                      </a:lnTo>
                      <a:lnTo>
                        <a:pt x="1072" y="337"/>
                      </a:lnTo>
                      <a:lnTo>
                        <a:pt x="1211" y="437"/>
                      </a:lnTo>
                      <a:lnTo>
                        <a:pt x="1348" y="544"/>
                      </a:lnTo>
                      <a:lnTo>
                        <a:pt x="1478" y="654"/>
                      </a:lnTo>
                      <a:lnTo>
                        <a:pt x="1603" y="762"/>
                      </a:lnTo>
                      <a:lnTo>
                        <a:pt x="1663" y="816"/>
                      </a:lnTo>
                      <a:lnTo>
                        <a:pt x="1720" y="867"/>
                      </a:lnTo>
                      <a:lnTo>
                        <a:pt x="1776" y="917"/>
                      </a:lnTo>
                      <a:lnTo>
                        <a:pt x="1829" y="965"/>
                      </a:lnTo>
                      <a:lnTo>
                        <a:pt x="1857" y="978"/>
                      </a:lnTo>
                      <a:lnTo>
                        <a:pt x="1782" y="911"/>
                      </a:lnTo>
                      <a:lnTo>
                        <a:pt x="1727" y="860"/>
                      </a:lnTo>
                      <a:lnTo>
                        <a:pt x="1670" y="809"/>
                      </a:lnTo>
                      <a:lnTo>
                        <a:pt x="1610" y="755"/>
                      </a:lnTo>
                      <a:lnTo>
                        <a:pt x="1485" y="647"/>
                      </a:lnTo>
                      <a:lnTo>
                        <a:pt x="1354" y="537"/>
                      </a:lnTo>
                      <a:lnTo>
                        <a:pt x="1218" y="431"/>
                      </a:lnTo>
                      <a:lnTo>
                        <a:pt x="1078" y="331"/>
                      </a:lnTo>
                      <a:lnTo>
                        <a:pt x="1078" y="329"/>
                      </a:lnTo>
                      <a:lnTo>
                        <a:pt x="1007" y="282"/>
                      </a:lnTo>
                      <a:lnTo>
                        <a:pt x="935" y="237"/>
                      </a:lnTo>
                      <a:lnTo>
                        <a:pt x="933" y="237"/>
                      </a:lnTo>
                      <a:lnTo>
                        <a:pt x="862" y="197"/>
                      </a:lnTo>
                      <a:lnTo>
                        <a:pt x="790" y="159"/>
                      </a:lnTo>
                      <a:lnTo>
                        <a:pt x="724" y="128"/>
                      </a:lnTo>
                      <a:lnTo>
                        <a:pt x="657" y="98"/>
                      </a:lnTo>
                      <a:lnTo>
                        <a:pt x="590" y="74"/>
                      </a:lnTo>
                      <a:lnTo>
                        <a:pt x="527" y="52"/>
                      </a:lnTo>
                      <a:lnTo>
                        <a:pt x="463" y="34"/>
                      </a:lnTo>
                      <a:lnTo>
                        <a:pt x="402" y="21"/>
                      </a:lnTo>
                      <a:lnTo>
                        <a:pt x="343" y="10"/>
                      </a:lnTo>
                      <a:lnTo>
                        <a:pt x="341" y="10"/>
                      </a:lnTo>
                      <a:lnTo>
                        <a:pt x="286" y="3"/>
                      </a:lnTo>
                      <a:lnTo>
                        <a:pt x="234" y="0"/>
                      </a:lnTo>
                      <a:lnTo>
                        <a:pt x="187" y="2"/>
                      </a:lnTo>
                      <a:lnTo>
                        <a:pt x="143" y="5"/>
                      </a:lnTo>
                      <a:lnTo>
                        <a:pt x="141" y="5"/>
                      </a:lnTo>
                      <a:lnTo>
                        <a:pt x="102" y="13"/>
                      </a:lnTo>
                      <a:lnTo>
                        <a:pt x="68" y="25"/>
                      </a:lnTo>
                      <a:lnTo>
                        <a:pt x="39" y="41"/>
                      </a:lnTo>
                      <a:lnTo>
                        <a:pt x="18" y="61"/>
                      </a:lnTo>
                      <a:lnTo>
                        <a:pt x="2" y="85"/>
                      </a:lnTo>
                      <a:lnTo>
                        <a:pt x="0" y="102"/>
                      </a:lnTo>
                      <a:lnTo>
                        <a:pt x="10" y="118"/>
                      </a:lnTo>
                      <a:lnTo>
                        <a:pt x="24" y="136"/>
                      </a:lnTo>
                      <a:lnTo>
                        <a:pt x="47" y="156"/>
                      </a:lnTo>
                      <a:lnTo>
                        <a:pt x="75" y="177"/>
                      </a:lnTo>
                      <a:lnTo>
                        <a:pt x="75" y="178"/>
                      </a:lnTo>
                      <a:lnTo>
                        <a:pt x="111" y="201"/>
                      </a:lnTo>
                      <a:lnTo>
                        <a:pt x="153" y="226"/>
                      </a:lnTo>
                      <a:lnTo>
                        <a:pt x="154" y="226"/>
                      </a:lnTo>
                      <a:lnTo>
                        <a:pt x="202" y="252"/>
                      </a:lnTo>
                      <a:lnTo>
                        <a:pt x="254" y="280"/>
                      </a:lnTo>
                      <a:lnTo>
                        <a:pt x="311" y="310"/>
                      </a:lnTo>
                      <a:lnTo>
                        <a:pt x="371" y="339"/>
                      </a:lnTo>
                      <a:lnTo>
                        <a:pt x="436" y="370"/>
                      </a:lnTo>
                      <a:lnTo>
                        <a:pt x="504" y="401"/>
                      </a:lnTo>
                      <a:lnTo>
                        <a:pt x="574" y="434"/>
                      </a:lnTo>
                      <a:lnTo>
                        <a:pt x="724" y="500"/>
                      </a:lnTo>
                      <a:lnTo>
                        <a:pt x="878" y="567"/>
                      </a:lnTo>
                      <a:lnTo>
                        <a:pt x="1034" y="634"/>
                      </a:lnTo>
                      <a:lnTo>
                        <a:pt x="1190" y="699"/>
                      </a:lnTo>
                      <a:lnTo>
                        <a:pt x="1341" y="762"/>
                      </a:lnTo>
                      <a:lnTo>
                        <a:pt x="1415" y="793"/>
                      </a:lnTo>
                      <a:lnTo>
                        <a:pt x="1486" y="822"/>
                      </a:lnTo>
                      <a:lnTo>
                        <a:pt x="1553" y="850"/>
                      </a:lnTo>
                      <a:lnTo>
                        <a:pt x="1616" y="876"/>
                      </a:lnTo>
                      <a:lnTo>
                        <a:pt x="1678" y="901"/>
                      </a:lnTo>
                      <a:lnTo>
                        <a:pt x="1733" y="925"/>
                      </a:lnTo>
                      <a:lnTo>
                        <a:pt x="1759" y="935"/>
                      </a:lnTo>
                      <a:lnTo>
                        <a:pt x="1785" y="947"/>
                      </a:lnTo>
                      <a:lnTo>
                        <a:pt x="1857" y="978"/>
                      </a:lnTo>
                      <a:lnTo>
                        <a:pt x="1829" y="9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63" name="Freeform 22"/>
                <p:cNvSpPr>
                  <a:spLocks/>
                </p:cNvSpPr>
                <p:nvPr/>
              </p:nvSpPr>
              <p:spPr bwMode="auto">
                <a:xfrm>
                  <a:off x="2877" y="175"/>
                  <a:ext cx="1707" cy="1062"/>
                </a:xfrm>
                <a:custGeom>
                  <a:avLst/>
                  <a:gdLst>
                    <a:gd name="T0" fmla="*/ 0 w 1707"/>
                    <a:gd name="T1" fmla="*/ 5 h 1062"/>
                    <a:gd name="T2" fmla="*/ 1 w 1707"/>
                    <a:gd name="T3" fmla="*/ 10 h 1062"/>
                    <a:gd name="T4" fmla="*/ 9 w 1707"/>
                    <a:gd name="T5" fmla="*/ 20 h 1062"/>
                    <a:gd name="T6" fmla="*/ 24 w 1707"/>
                    <a:gd name="T7" fmla="*/ 35 h 1062"/>
                    <a:gd name="T8" fmla="*/ 43 w 1707"/>
                    <a:gd name="T9" fmla="*/ 51 h 1062"/>
                    <a:gd name="T10" fmla="*/ 69 w 1707"/>
                    <a:gd name="T11" fmla="*/ 72 h 1062"/>
                    <a:gd name="T12" fmla="*/ 100 w 1707"/>
                    <a:gd name="T13" fmla="*/ 95 h 1062"/>
                    <a:gd name="T14" fmla="*/ 136 w 1707"/>
                    <a:gd name="T15" fmla="*/ 122 h 1062"/>
                    <a:gd name="T16" fmla="*/ 175 w 1707"/>
                    <a:gd name="T17" fmla="*/ 149 h 1062"/>
                    <a:gd name="T18" fmla="*/ 217 w 1707"/>
                    <a:gd name="T19" fmla="*/ 180 h 1062"/>
                    <a:gd name="T20" fmla="*/ 263 w 1707"/>
                    <a:gd name="T21" fmla="*/ 212 h 1062"/>
                    <a:gd name="T22" fmla="*/ 312 w 1707"/>
                    <a:gd name="T23" fmla="*/ 244 h 1062"/>
                    <a:gd name="T24" fmla="*/ 362 w 1707"/>
                    <a:gd name="T25" fmla="*/ 279 h 1062"/>
                    <a:gd name="T26" fmla="*/ 468 w 1707"/>
                    <a:gd name="T27" fmla="*/ 348 h 1062"/>
                    <a:gd name="T28" fmla="*/ 575 w 1707"/>
                    <a:gd name="T29" fmla="*/ 415 h 1062"/>
                    <a:gd name="T30" fmla="*/ 687 w 1707"/>
                    <a:gd name="T31" fmla="*/ 484 h 1062"/>
                    <a:gd name="T32" fmla="*/ 808 w 1707"/>
                    <a:gd name="T33" fmla="*/ 556 h 1062"/>
                    <a:gd name="T34" fmla="*/ 869 w 1707"/>
                    <a:gd name="T35" fmla="*/ 592 h 1062"/>
                    <a:gd name="T36" fmla="*/ 934 w 1707"/>
                    <a:gd name="T37" fmla="*/ 629 h 1062"/>
                    <a:gd name="T38" fmla="*/ 1003 w 1707"/>
                    <a:gd name="T39" fmla="*/ 669 h 1062"/>
                    <a:gd name="T40" fmla="*/ 1071 w 1707"/>
                    <a:gd name="T41" fmla="*/ 710 h 1062"/>
                    <a:gd name="T42" fmla="*/ 1143 w 1707"/>
                    <a:gd name="T43" fmla="*/ 749 h 1062"/>
                    <a:gd name="T44" fmla="*/ 1217 w 1707"/>
                    <a:gd name="T45" fmla="*/ 792 h 1062"/>
                    <a:gd name="T46" fmla="*/ 1292 w 1707"/>
                    <a:gd name="T47" fmla="*/ 834 h 1062"/>
                    <a:gd name="T48" fmla="*/ 1370 w 1707"/>
                    <a:gd name="T49" fmla="*/ 877 h 1062"/>
                    <a:gd name="T50" fmla="*/ 1452 w 1707"/>
                    <a:gd name="T51" fmla="*/ 923 h 1062"/>
                    <a:gd name="T52" fmla="*/ 1535 w 1707"/>
                    <a:gd name="T53" fmla="*/ 967 h 1062"/>
                    <a:gd name="T54" fmla="*/ 1619 w 1707"/>
                    <a:gd name="T55" fmla="*/ 1014 h 1062"/>
                    <a:gd name="T56" fmla="*/ 1707 w 1707"/>
                    <a:gd name="T57" fmla="*/ 1062 h 1062"/>
                    <a:gd name="T58" fmla="*/ 1626 w 1707"/>
                    <a:gd name="T59" fmla="*/ 1004 h 1062"/>
                    <a:gd name="T60" fmla="*/ 1546 w 1707"/>
                    <a:gd name="T61" fmla="*/ 949 h 1062"/>
                    <a:gd name="T62" fmla="*/ 1468 w 1707"/>
                    <a:gd name="T63" fmla="*/ 895 h 1062"/>
                    <a:gd name="T64" fmla="*/ 1393 w 1707"/>
                    <a:gd name="T65" fmla="*/ 842 h 1062"/>
                    <a:gd name="T66" fmla="*/ 1318 w 1707"/>
                    <a:gd name="T67" fmla="*/ 792 h 1062"/>
                    <a:gd name="T68" fmla="*/ 1247 w 1707"/>
                    <a:gd name="T69" fmla="*/ 742 h 1062"/>
                    <a:gd name="T70" fmla="*/ 1177 w 1707"/>
                    <a:gd name="T71" fmla="*/ 695 h 1062"/>
                    <a:gd name="T72" fmla="*/ 1108 w 1707"/>
                    <a:gd name="T73" fmla="*/ 649 h 1062"/>
                    <a:gd name="T74" fmla="*/ 977 w 1707"/>
                    <a:gd name="T75" fmla="*/ 562 h 1062"/>
                    <a:gd name="T76" fmla="*/ 853 w 1707"/>
                    <a:gd name="T77" fmla="*/ 480 h 1062"/>
                    <a:gd name="T78" fmla="*/ 734 w 1707"/>
                    <a:gd name="T79" fmla="*/ 405 h 1062"/>
                    <a:gd name="T80" fmla="*/ 624 w 1707"/>
                    <a:gd name="T81" fmla="*/ 334 h 1062"/>
                    <a:gd name="T82" fmla="*/ 515 w 1707"/>
                    <a:gd name="T83" fmla="*/ 269 h 1062"/>
                    <a:gd name="T84" fmla="*/ 408 w 1707"/>
                    <a:gd name="T85" fmla="*/ 205 h 1062"/>
                    <a:gd name="T86" fmla="*/ 304 w 1707"/>
                    <a:gd name="T87" fmla="*/ 148 h 1062"/>
                    <a:gd name="T88" fmla="*/ 255 w 1707"/>
                    <a:gd name="T89" fmla="*/ 120 h 1062"/>
                    <a:gd name="T90" fmla="*/ 209 w 1707"/>
                    <a:gd name="T91" fmla="*/ 95 h 1062"/>
                    <a:gd name="T92" fmla="*/ 165 w 1707"/>
                    <a:gd name="T93" fmla="*/ 74 h 1062"/>
                    <a:gd name="T94" fmla="*/ 126 w 1707"/>
                    <a:gd name="T95" fmla="*/ 53 h 1062"/>
                    <a:gd name="T96" fmla="*/ 92 w 1707"/>
                    <a:gd name="T97" fmla="*/ 36 h 1062"/>
                    <a:gd name="T98" fmla="*/ 61 w 1707"/>
                    <a:gd name="T99" fmla="*/ 22 h 1062"/>
                    <a:gd name="T100" fmla="*/ 37 w 1707"/>
                    <a:gd name="T101" fmla="*/ 12 h 1062"/>
                    <a:gd name="T102" fmla="*/ 17 w 1707"/>
                    <a:gd name="T103" fmla="*/ 4 h 1062"/>
                    <a:gd name="T104" fmla="*/ 6 w 1707"/>
                    <a:gd name="T105" fmla="*/ 0 h 1062"/>
                    <a:gd name="T106" fmla="*/ 0 w 1707"/>
                    <a:gd name="T107" fmla="*/ 2 h 1062"/>
                    <a:gd name="T108" fmla="*/ 0 w 1707"/>
                    <a:gd name="T109" fmla="*/ 5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7" h="1062">
                      <a:moveTo>
                        <a:pt x="0" y="5"/>
                      </a:moveTo>
                      <a:lnTo>
                        <a:pt x="1" y="10"/>
                      </a:lnTo>
                      <a:lnTo>
                        <a:pt x="9" y="20"/>
                      </a:lnTo>
                      <a:lnTo>
                        <a:pt x="24" y="35"/>
                      </a:lnTo>
                      <a:lnTo>
                        <a:pt x="43" y="51"/>
                      </a:lnTo>
                      <a:lnTo>
                        <a:pt x="69" y="72"/>
                      </a:lnTo>
                      <a:lnTo>
                        <a:pt x="100" y="95"/>
                      </a:lnTo>
                      <a:lnTo>
                        <a:pt x="136" y="122"/>
                      </a:lnTo>
                      <a:lnTo>
                        <a:pt x="175" y="149"/>
                      </a:lnTo>
                      <a:lnTo>
                        <a:pt x="217" y="180"/>
                      </a:lnTo>
                      <a:lnTo>
                        <a:pt x="263" y="212"/>
                      </a:lnTo>
                      <a:lnTo>
                        <a:pt x="312" y="244"/>
                      </a:lnTo>
                      <a:lnTo>
                        <a:pt x="362" y="279"/>
                      </a:lnTo>
                      <a:lnTo>
                        <a:pt x="468" y="348"/>
                      </a:lnTo>
                      <a:lnTo>
                        <a:pt x="575" y="415"/>
                      </a:lnTo>
                      <a:lnTo>
                        <a:pt x="687" y="484"/>
                      </a:lnTo>
                      <a:lnTo>
                        <a:pt x="808" y="556"/>
                      </a:lnTo>
                      <a:lnTo>
                        <a:pt x="869" y="592"/>
                      </a:lnTo>
                      <a:lnTo>
                        <a:pt x="934" y="629"/>
                      </a:lnTo>
                      <a:lnTo>
                        <a:pt x="1003" y="669"/>
                      </a:lnTo>
                      <a:lnTo>
                        <a:pt x="1071" y="710"/>
                      </a:lnTo>
                      <a:lnTo>
                        <a:pt x="1143" y="749"/>
                      </a:lnTo>
                      <a:lnTo>
                        <a:pt x="1217" y="792"/>
                      </a:lnTo>
                      <a:lnTo>
                        <a:pt x="1292" y="834"/>
                      </a:lnTo>
                      <a:lnTo>
                        <a:pt x="1370" y="877"/>
                      </a:lnTo>
                      <a:lnTo>
                        <a:pt x="1452" y="923"/>
                      </a:lnTo>
                      <a:lnTo>
                        <a:pt x="1535" y="967"/>
                      </a:lnTo>
                      <a:lnTo>
                        <a:pt x="1619" y="1014"/>
                      </a:lnTo>
                      <a:lnTo>
                        <a:pt x="1707" y="1062"/>
                      </a:lnTo>
                      <a:lnTo>
                        <a:pt x="1626" y="1004"/>
                      </a:lnTo>
                      <a:lnTo>
                        <a:pt x="1546" y="949"/>
                      </a:lnTo>
                      <a:lnTo>
                        <a:pt x="1468" y="895"/>
                      </a:lnTo>
                      <a:lnTo>
                        <a:pt x="1393" y="842"/>
                      </a:lnTo>
                      <a:lnTo>
                        <a:pt x="1318" y="792"/>
                      </a:lnTo>
                      <a:lnTo>
                        <a:pt x="1247" y="742"/>
                      </a:lnTo>
                      <a:lnTo>
                        <a:pt x="1177" y="695"/>
                      </a:lnTo>
                      <a:lnTo>
                        <a:pt x="1108" y="649"/>
                      </a:lnTo>
                      <a:lnTo>
                        <a:pt x="977" y="562"/>
                      </a:lnTo>
                      <a:lnTo>
                        <a:pt x="853" y="480"/>
                      </a:lnTo>
                      <a:lnTo>
                        <a:pt x="734" y="405"/>
                      </a:lnTo>
                      <a:lnTo>
                        <a:pt x="624" y="334"/>
                      </a:lnTo>
                      <a:lnTo>
                        <a:pt x="515" y="269"/>
                      </a:lnTo>
                      <a:lnTo>
                        <a:pt x="408" y="205"/>
                      </a:lnTo>
                      <a:lnTo>
                        <a:pt x="304" y="148"/>
                      </a:lnTo>
                      <a:lnTo>
                        <a:pt x="255" y="120"/>
                      </a:lnTo>
                      <a:lnTo>
                        <a:pt x="209" y="95"/>
                      </a:lnTo>
                      <a:lnTo>
                        <a:pt x="165" y="74"/>
                      </a:lnTo>
                      <a:lnTo>
                        <a:pt x="126" y="53"/>
                      </a:lnTo>
                      <a:lnTo>
                        <a:pt x="92" y="36"/>
                      </a:lnTo>
                      <a:lnTo>
                        <a:pt x="61" y="22"/>
                      </a:lnTo>
                      <a:lnTo>
                        <a:pt x="37" y="12"/>
                      </a:lnTo>
                      <a:lnTo>
                        <a:pt x="17" y="4"/>
                      </a:lnTo>
                      <a:lnTo>
                        <a:pt x="6" y="0"/>
                      </a:lnTo>
                      <a:lnTo>
                        <a:pt x="0" y="2"/>
                      </a:lnTo>
                      <a:lnTo>
                        <a:pt x="0" y="5"/>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64" name="Freeform 21"/>
                <p:cNvSpPr>
                  <a:spLocks/>
                </p:cNvSpPr>
                <p:nvPr/>
              </p:nvSpPr>
              <p:spPr bwMode="auto">
                <a:xfrm>
                  <a:off x="2872" y="170"/>
                  <a:ext cx="1715" cy="1072"/>
                </a:xfrm>
                <a:custGeom>
                  <a:avLst/>
                  <a:gdLst>
                    <a:gd name="T0" fmla="*/ 1 w 1715"/>
                    <a:gd name="T1" fmla="*/ 17 h 1072"/>
                    <a:gd name="T2" fmla="*/ 26 w 1715"/>
                    <a:gd name="T3" fmla="*/ 43 h 1072"/>
                    <a:gd name="T4" fmla="*/ 71 w 1715"/>
                    <a:gd name="T5" fmla="*/ 81 h 1072"/>
                    <a:gd name="T6" fmla="*/ 138 w 1715"/>
                    <a:gd name="T7" fmla="*/ 130 h 1072"/>
                    <a:gd name="T8" fmla="*/ 219 w 1715"/>
                    <a:gd name="T9" fmla="*/ 189 h 1072"/>
                    <a:gd name="T10" fmla="*/ 313 w 1715"/>
                    <a:gd name="T11" fmla="*/ 253 h 1072"/>
                    <a:gd name="T12" fmla="*/ 364 w 1715"/>
                    <a:gd name="T13" fmla="*/ 289 h 1072"/>
                    <a:gd name="T14" fmla="*/ 577 w 1715"/>
                    <a:gd name="T15" fmla="*/ 425 h 1072"/>
                    <a:gd name="T16" fmla="*/ 809 w 1715"/>
                    <a:gd name="T17" fmla="*/ 566 h 1072"/>
                    <a:gd name="T18" fmla="*/ 873 w 1715"/>
                    <a:gd name="T19" fmla="*/ 602 h 1072"/>
                    <a:gd name="T20" fmla="*/ 1006 w 1715"/>
                    <a:gd name="T21" fmla="*/ 679 h 1072"/>
                    <a:gd name="T22" fmla="*/ 1073 w 1715"/>
                    <a:gd name="T23" fmla="*/ 720 h 1072"/>
                    <a:gd name="T24" fmla="*/ 1146 w 1715"/>
                    <a:gd name="T25" fmla="*/ 759 h 1072"/>
                    <a:gd name="T26" fmla="*/ 1374 w 1715"/>
                    <a:gd name="T27" fmla="*/ 887 h 1072"/>
                    <a:gd name="T28" fmla="*/ 1538 w 1715"/>
                    <a:gd name="T29" fmla="*/ 977 h 1072"/>
                    <a:gd name="T30" fmla="*/ 1710 w 1715"/>
                    <a:gd name="T31" fmla="*/ 1072 h 1072"/>
                    <a:gd name="T32" fmla="*/ 1634 w 1715"/>
                    <a:gd name="T33" fmla="*/ 1006 h 1072"/>
                    <a:gd name="T34" fmla="*/ 1476 w 1715"/>
                    <a:gd name="T35" fmla="*/ 896 h 1072"/>
                    <a:gd name="T36" fmla="*/ 1326 w 1715"/>
                    <a:gd name="T37" fmla="*/ 793 h 1072"/>
                    <a:gd name="T38" fmla="*/ 1185 w 1715"/>
                    <a:gd name="T39" fmla="*/ 697 h 1072"/>
                    <a:gd name="T40" fmla="*/ 1117 w 1715"/>
                    <a:gd name="T41" fmla="*/ 649 h 1072"/>
                    <a:gd name="T42" fmla="*/ 861 w 1715"/>
                    <a:gd name="T43" fmla="*/ 480 h 1072"/>
                    <a:gd name="T44" fmla="*/ 632 w 1715"/>
                    <a:gd name="T45" fmla="*/ 335 h 1072"/>
                    <a:gd name="T46" fmla="*/ 416 w 1715"/>
                    <a:gd name="T47" fmla="*/ 205 h 1072"/>
                    <a:gd name="T48" fmla="*/ 310 w 1715"/>
                    <a:gd name="T49" fmla="*/ 148 h 1072"/>
                    <a:gd name="T50" fmla="*/ 216 w 1715"/>
                    <a:gd name="T51" fmla="*/ 95 h 1072"/>
                    <a:gd name="T52" fmla="*/ 133 w 1715"/>
                    <a:gd name="T53" fmla="*/ 53 h 1072"/>
                    <a:gd name="T54" fmla="*/ 68 w 1715"/>
                    <a:gd name="T55" fmla="*/ 22 h 1072"/>
                    <a:gd name="T56" fmla="*/ 24 w 1715"/>
                    <a:gd name="T57" fmla="*/ 4 h 1072"/>
                    <a:gd name="T58" fmla="*/ 1 w 1715"/>
                    <a:gd name="T59" fmla="*/ 4 h 1072"/>
                    <a:gd name="T60" fmla="*/ 9 w 1715"/>
                    <a:gd name="T61" fmla="*/ 10 h 1072"/>
                    <a:gd name="T62" fmla="*/ 6 w 1715"/>
                    <a:gd name="T63" fmla="*/ 12 h 1072"/>
                    <a:gd name="T64" fmla="*/ 9 w 1715"/>
                    <a:gd name="T65" fmla="*/ 10 h 1072"/>
                    <a:gd name="T66" fmla="*/ 40 w 1715"/>
                    <a:gd name="T67" fmla="*/ 22 h 1072"/>
                    <a:gd name="T68" fmla="*/ 96 w 1715"/>
                    <a:gd name="T69" fmla="*/ 46 h 1072"/>
                    <a:gd name="T70" fmla="*/ 169 w 1715"/>
                    <a:gd name="T71" fmla="*/ 84 h 1072"/>
                    <a:gd name="T72" fmla="*/ 258 w 1715"/>
                    <a:gd name="T73" fmla="*/ 130 h 1072"/>
                    <a:gd name="T74" fmla="*/ 411 w 1715"/>
                    <a:gd name="T75" fmla="*/ 215 h 1072"/>
                    <a:gd name="T76" fmla="*/ 517 w 1715"/>
                    <a:gd name="T77" fmla="*/ 279 h 1072"/>
                    <a:gd name="T78" fmla="*/ 736 w 1715"/>
                    <a:gd name="T79" fmla="*/ 415 h 1072"/>
                    <a:gd name="T80" fmla="*/ 979 w 1715"/>
                    <a:gd name="T81" fmla="*/ 572 h 1072"/>
                    <a:gd name="T82" fmla="*/ 1110 w 1715"/>
                    <a:gd name="T83" fmla="*/ 657 h 1072"/>
                    <a:gd name="T84" fmla="*/ 1248 w 1715"/>
                    <a:gd name="T85" fmla="*/ 751 h 1072"/>
                    <a:gd name="T86" fmla="*/ 1395 w 1715"/>
                    <a:gd name="T87" fmla="*/ 851 h 1072"/>
                    <a:gd name="T88" fmla="*/ 1548 w 1715"/>
                    <a:gd name="T89" fmla="*/ 957 h 1072"/>
                    <a:gd name="T90" fmla="*/ 1709 w 1715"/>
                    <a:gd name="T91" fmla="*/ 1070 h 1072"/>
                    <a:gd name="T92" fmla="*/ 1626 w 1715"/>
                    <a:gd name="T93" fmla="*/ 1014 h 1072"/>
                    <a:gd name="T94" fmla="*/ 1458 w 1715"/>
                    <a:gd name="T95" fmla="*/ 923 h 1072"/>
                    <a:gd name="T96" fmla="*/ 1299 w 1715"/>
                    <a:gd name="T97" fmla="*/ 834 h 1072"/>
                    <a:gd name="T98" fmla="*/ 1078 w 1715"/>
                    <a:gd name="T99" fmla="*/ 710 h 1072"/>
                    <a:gd name="T100" fmla="*/ 1011 w 1715"/>
                    <a:gd name="T101" fmla="*/ 669 h 1072"/>
                    <a:gd name="T102" fmla="*/ 941 w 1715"/>
                    <a:gd name="T103" fmla="*/ 629 h 1072"/>
                    <a:gd name="T104" fmla="*/ 878 w 1715"/>
                    <a:gd name="T105" fmla="*/ 592 h 1072"/>
                    <a:gd name="T106" fmla="*/ 696 w 1715"/>
                    <a:gd name="T107" fmla="*/ 484 h 1072"/>
                    <a:gd name="T108" fmla="*/ 476 w 1715"/>
                    <a:gd name="T109" fmla="*/ 348 h 1072"/>
                    <a:gd name="T110" fmla="*/ 370 w 1715"/>
                    <a:gd name="T111" fmla="*/ 280 h 1072"/>
                    <a:gd name="T112" fmla="*/ 271 w 1715"/>
                    <a:gd name="T113" fmla="*/ 213 h 1072"/>
                    <a:gd name="T114" fmla="*/ 183 w 1715"/>
                    <a:gd name="T115" fmla="*/ 151 h 1072"/>
                    <a:gd name="T116" fmla="*/ 109 w 1715"/>
                    <a:gd name="T117" fmla="*/ 97 h 1072"/>
                    <a:gd name="T118" fmla="*/ 52 w 1715"/>
                    <a:gd name="T119" fmla="*/ 53 h 1072"/>
                    <a:gd name="T120" fmla="*/ 18 w 1715"/>
                    <a:gd name="T121" fmla="*/ 22 h 1072"/>
                    <a:gd name="T122" fmla="*/ 11 w 1715"/>
                    <a:gd name="T123" fmla="*/ 13 h 1072"/>
                    <a:gd name="T124" fmla="*/ 9 w 1715"/>
                    <a:gd name="T125" fmla="*/ 10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5" h="1072">
                      <a:moveTo>
                        <a:pt x="0" y="10"/>
                      </a:moveTo>
                      <a:lnTo>
                        <a:pt x="1" y="17"/>
                      </a:lnTo>
                      <a:lnTo>
                        <a:pt x="11" y="28"/>
                      </a:lnTo>
                      <a:lnTo>
                        <a:pt x="26" y="43"/>
                      </a:lnTo>
                      <a:lnTo>
                        <a:pt x="45" y="59"/>
                      </a:lnTo>
                      <a:lnTo>
                        <a:pt x="71" y="81"/>
                      </a:lnTo>
                      <a:lnTo>
                        <a:pt x="102" y="104"/>
                      </a:lnTo>
                      <a:lnTo>
                        <a:pt x="138" y="130"/>
                      </a:lnTo>
                      <a:lnTo>
                        <a:pt x="177" y="158"/>
                      </a:lnTo>
                      <a:lnTo>
                        <a:pt x="219" y="189"/>
                      </a:lnTo>
                      <a:lnTo>
                        <a:pt x="265" y="220"/>
                      </a:lnTo>
                      <a:lnTo>
                        <a:pt x="313" y="253"/>
                      </a:lnTo>
                      <a:lnTo>
                        <a:pt x="364" y="287"/>
                      </a:lnTo>
                      <a:lnTo>
                        <a:pt x="364" y="289"/>
                      </a:lnTo>
                      <a:lnTo>
                        <a:pt x="470" y="357"/>
                      </a:lnTo>
                      <a:lnTo>
                        <a:pt x="577" y="425"/>
                      </a:lnTo>
                      <a:lnTo>
                        <a:pt x="689" y="493"/>
                      </a:lnTo>
                      <a:lnTo>
                        <a:pt x="809" y="566"/>
                      </a:lnTo>
                      <a:lnTo>
                        <a:pt x="871" y="602"/>
                      </a:lnTo>
                      <a:lnTo>
                        <a:pt x="873" y="602"/>
                      </a:lnTo>
                      <a:lnTo>
                        <a:pt x="938" y="639"/>
                      </a:lnTo>
                      <a:lnTo>
                        <a:pt x="1006" y="679"/>
                      </a:lnTo>
                      <a:lnTo>
                        <a:pt x="1005" y="679"/>
                      </a:lnTo>
                      <a:lnTo>
                        <a:pt x="1073" y="720"/>
                      </a:lnTo>
                      <a:lnTo>
                        <a:pt x="1074" y="720"/>
                      </a:lnTo>
                      <a:lnTo>
                        <a:pt x="1146" y="759"/>
                      </a:lnTo>
                      <a:lnTo>
                        <a:pt x="1296" y="844"/>
                      </a:lnTo>
                      <a:lnTo>
                        <a:pt x="1374" y="887"/>
                      </a:lnTo>
                      <a:lnTo>
                        <a:pt x="1455" y="932"/>
                      </a:lnTo>
                      <a:lnTo>
                        <a:pt x="1538" y="977"/>
                      </a:lnTo>
                      <a:lnTo>
                        <a:pt x="1622" y="1024"/>
                      </a:lnTo>
                      <a:lnTo>
                        <a:pt x="1710" y="1072"/>
                      </a:lnTo>
                      <a:lnTo>
                        <a:pt x="1715" y="1064"/>
                      </a:lnTo>
                      <a:lnTo>
                        <a:pt x="1634" y="1006"/>
                      </a:lnTo>
                      <a:lnTo>
                        <a:pt x="1554" y="951"/>
                      </a:lnTo>
                      <a:lnTo>
                        <a:pt x="1476" y="896"/>
                      </a:lnTo>
                      <a:lnTo>
                        <a:pt x="1401" y="844"/>
                      </a:lnTo>
                      <a:lnTo>
                        <a:pt x="1326" y="793"/>
                      </a:lnTo>
                      <a:lnTo>
                        <a:pt x="1255" y="744"/>
                      </a:lnTo>
                      <a:lnTo>
                        <a:pt x="1185" y="697"/>
                      </a:lnTo>
                      <a:lnTo>
                        <a:pt x="1117" y="651"/>
                      </a:lnTo>
                      <a:lnTo>
                        <a:pt x="1117" y="649"/>
                      </a:lnTo>
                      <a:lnTo>
                        <a:pt x="985" y="562"/>
                      </a:lnTo>
                      <a:lnTo>
                        <a:pt x="861" y="480"/>
                      </a:lnTo>
                      <a:lnTo>
                        <a:pt x="743" y="405"/>
                      </a:lnTo>
                      <a:lnTo>
                        <a:pt x="632" y="335"/>
                      </a:lnTo>
                      <a:lnTo>
                        <a:pt x="523" y="269"/>
                      </a:lnTo>
                      <a:lnTo>
                        <a:pt x="416" y="205"/>
                      </a:lnTo>
                      <a:lnTo>
                        <a:pt x="414" y="205"/>
                      </a:lnTo>
                      <a:lnTo>
                        <a:pt x="310" y="148"/>
                      </a:lnTo>
                      <a:lnTo>
                        <a:pt x="261" y="120"/>
                      </a:lnTo>
                      <a:lnTo>
                        <a:pt x="216" y="95"/>
                      </a:lnTo>
                      <a:lnTo>
                        <a:pt x="172" y="74"/>
                      </a:lnTo>
                      <a:lnTo>
                        <a:pt x="133" y="53"/>
                      </a:lnTo>
                      <a:lnTo>
                        <a:pt x="99" y="36"/>
                      </a:lnTo>
                      <a:lnTo>
                        <a:pt x="68" y="22"/>
                      </a:lnTo>
                      <a:lnTo>
                        <a:pt x="44" y="12"/>
                      </a:lnTo>
                      <a:lnTo>
                        <a:pt x="24" y="4"/>
                      </a:lnTo>
                      <a:lnTo>
                        <a:pt x="11" y="0"/>
                      </a:lnTo>
                      <a:lnTo>
                        <a:pt x="1" y="4"/>
                      </a:lnTo>
                      <a:lnTo>
                        <a:pt x="0" y="10"/>
                      </a:lnTo>
                      <a:lnTo>
                        <a:pt x="9" y="10"/>
                      </a:lnTo>
                      <a:lnTo>
                        <a:pt x="9" y="7"/>
                      </a:lnTo>
                      <a:lnTo>
                        <a:pt x="6" y="12"/>
                      </a:lnTo>
                      <a:lnTo>
                        <a:pt x="13" y="10"/>
                      </a:lnTo>
                      <a:lnTo>
                        <a:pt x="9" y="10"/>
                      </a:lnTo>
                      <a:lnTo>
                        <a:pt x="21" y="13"/>
                      </a:lnTo>
                      <a:lnTo>
                        <a:pt x="40" y="22"/>
                      </a:lnTo>
                      <a:lnTo>
                        <a:pt x="65" y="31"/>
                      </a:lnTo>
                      <a:lnTo>
                        <a:pt x="96" y="46"/>
                      </a:lnTo>
                      <a:lnTo>
                        <a:pt x="130" y="63"/>
                      </a:lnTo>
                      <a:lnTo>
                        <a:pt x="169" y="84"/>
                      </a:lnTo>
                      <a:lnTo>
                        <a:pt x="213" y="105"/>
                      </a:lnTo>
                      <a:lnTo>
                        <a:pt x="258" y="130"/>
                      </a:lnTo>
                      <a:lnTo>
                        <a:pt x="307" y="158"/>
                      </a:lnTo>
                      <a:lnTo>
                        <a:pt x="411" y="215"/>
                      </a:lnTo>
                      <a:lnTo>
                        <a:pt x="409" y="215"/>
                      </a:lnTo>
                      <a:lnTo>
                        <a:pt x="517" y="279"/>
                      </a:lnTo>
                      <a:lnTo>
                        <a:pt x="626" y="344"/>
                      </a:lnTo>
                      <a:lnTo>
                        <a:pt x="736" y="415"/>
                      </a:lnTo>
                      <a:lnTo>
                        <a:pt x="855" y="490"/>
                      </a:lnTo>
                      <a:lnTo>
                        <a:pt x="979" y="572"/>
                      </a:lnTo>
                      <a:lnTo>
                        <a:pt x="1110" y="659"/>
                      </a:lnTo>
                      <a:lnTo>
                        <a:pt x="1110" y="657"/>
                      </a:lnTo>
                      <a:lnTo>
                        <a:pt x="1179" y="703"/>
                      </a:lnTo>
                      <a:lnTo>
                        <a:pt x="1248" y="751"/>
                      </a:lnTo>
                      <a:lnTo>
                        <a:pt x="1320" y="800"/>
                      </a:lnTo>
                      <a:lnTo>
                        <a:pt x="1395" y="851"/>
                      </a:lnTo>
                      <a:lnTo>
                        <a:pt x="1470" y="903"/>
                      </a:lnTo>
                      <a:lnTo>
                        <a:pt x="1548" y="957"/>
                      </a:lnTo>
                      <a:lnTo>
                        <a:pt x="1627" y="1013"/>
                      </a:lnTo>
                      <a:lnTo>
                        <a:pt x="1709" y="1070"/>
                      </a:lnTo>
                      <a:lnTo>
                        <a:pt x="1713" y="1062"/>
                      </a:lnTo>
                      <a:lnTo>
                        <a:pt x="1626" y="1014"/>
                      </a:lnTo>
                      <a:lnTo>
                        <a:pt x="1541" y="967"/>
                      </a:lnTo>
                      <a:lnTo>
                        <a:pt x="1458" y="923"/>
                      </a:lnTo>
                      <a:lnTo>
                        <a:pt x="1377" y="877"/>
                      </a:lnTo>
                      <a:lnTo>
                        <a:pt x="1299" y="834"/>
                      </a:lnTo>
                      <a:lnTo>
                        <a:pt x="1149" y="749"/>
                      </a:lnTo>
                      <a:lnTo>
                        <a:pt x="1078" y="710"/>
                      </a:lnTo>
                      <a:lnTo>
                        <a:pt x="1079" y="710"/>
                      </a:lnTo>
                      <a:lnTo>
                        <a:pt x="1011" y="669"/>
                      </a:lnTo>
                      <a:lnTo>
                        <a:pt x="1009" y="669"/>
                      </a:lnTo>
                      <a:lnTo>
                        <a:pt x="941" y="629"/>
                      </a:lnTo>
                      <a:lnTo>
                        <a:pt x="876" y="592"/>
                      </a:lnTo>
                      <a:lnTo>
                        <a:pt x="878" y="592"/>
                      </a:lnTo>
                      <a:lnTo>
                        <a:pt x="816" y="556"/>
                      </a:lnTo>
                      <a:lnTo>
                        <a:pt x="696" y="484"/>
                      </a:lnTo>
                      <a:lnTo>
                        <a:pt x="583" y="415"/>
                      </a:lnTo>
                      <a:lnTo>
                        <a:pt x="476" y="348"/>
                      </a:lnTo>
                      <a:lnTo>
                        <a:pt x="370" y="279"/>
                      </a:lnTo>
                      <a:lnTo>
                        <a:pt x="370" y="280"/>
                      </a:lnTo>
                      <a:lnTo>
                        <a:pt x="320" y="246"/>
                      </a:lnTo>
                      <a:lnTo>
                        <a:pt x="271" y="213"/>
                      </a:lnTo>
                      <a:lnTo>
                        <a:pt x="226" y="182"/>
                      </a:lnTo>
                      <a:lnTo>
                        <a:pt x="183" y="151"/>
                      </a:lnTo>
                      <a:lnTo>
                        <a:pt x="144" y="123"/>
                      </a:lnTo>
                      <a:lnTo>
                        <a:pt x="109" y="97"/>
                      </a:lnTo>
                      <a:lnTo>
                        <a:pt x="78" y="74"/>
                      </a:lnTo>
                      <a:lnTo>
                        <a:pt x="52" y="53"/>
                      </a:lnTo>
                      <a:lnTo>
                        <a:pt x="32" y="36"/>
                      </a:lnTo>
                      <a:lnTo>
                        <a:pt x="18" y="22"/>
                      </a:lnTo>
                      <a:lnTo>
                        <a:pt x="9" y="12"/>
                      </a:lnTo>
                      <a:lnTo>
                        <a:pt x="11" y="13"/>
                      </a:lnTo>
                      <a:lnTo>
                        <a:pt x="9" y="9"/>
                      </a:lnTo>
                      <a:lnTo>
                        <a:pt x="9" y="1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65" name="Freeform 20"/>
                <p:cNvSpPr>
                  <a:spLocks/>
                </p:cNvSpPr>
                <p:nvPr/>
              </p:nvSpPr>
              <p:spPr bwMode="auto">
                <a:xfrm>
                  <a:off x="89" y="231"/>
                  <a:ext cx="2095" cy="1007"/>
                </a:xfrm>
                <a:custGeom>
                  <a:avLst/>
                  <a:gdLst>
                    <a:gd name="T0" fmla="*/ 0 w 2095"/>
                    <a:gd name="T1" fmla="*/ 7 h 1007"/>
                    <a:gd name="T2" fmla="*/ 2092 w 2095"/>
                    <a:gd name="T3" fmla="*/ 1007 h 1007"/>
                    <a:gd name="T4" fmla="*/ 2095 w 2095"/>
                    <a:gd name="T5" fmla="*/ 1001 h 1007"/>
                    <a:gd name="T6" fmla="*/ 4 w 2095"/>
                    <a:gd name="T7" fmla="*/ 0 h 1007"/>
                    <a:gd name="T8" fmla="*/ 0 w 2095"/>
                    <a:gd name="T9" fmla="*/ 7 h 1007"/>
                  </a:gdLst>
                  <a:ahLst/>
                  <a:cxnLst>
                    <a:cxn ang="0">
                      <a:pos x="T0" y="T1"/>
                    </a:cxn>
                    <a:cxn ang="0">
                      <a:pos x="T2" y="T3"/>
                    </a:cxn>
                    <a:cxn ang="0">
                      <a:pos x="T4" y="T5"/>
                    </a:cxn>
                    <a:cxn ang="0">
                      <a:pos x="T6" y="T7"/>
                    </a:cxn>
                    <a:cxn ang="0">
                      <a:pos x="T8" y="T9"/>
                    </a:cxn>
                  </a:cxnLst>
                  <a:rect l="0" t="0" r="r" b="b"/>
                  <a:pathLst>
                    <a:path w="2095" h="1007">
                      <a:moveTo>
                        <a:pt x="0" y="7"/>
                      </a:moveTo>
                      <a:lnTo>
                        <a:pt x="2092" y="1007"/>
                      </a:lnTo>
                      <a:lnTo>
                        <a:pt x="2095" y="1001"/>
                      </a:lnTo>
                      <a:lnTo>
                        <a:pt x="4"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66" name="Freeform 19"/>
                <p:cNvSpPr>
                  <a:spLocks/>
                </p:cNvSpPr>
                <p:nvPr/>
              </p:nvSpPr>
              <p:spPr bwMode="auto">
                <a:xfrm>
                  <a:off x="184" y="-2"/>
                  <a:ext cx="2000" cy="1240"/>
                </a:xfrm>
                <a:custGeom>
                  <a:avLst/>
                  <a:gdLst>
                    <a:gd name="T0" fmla="*/ 0 w 2000"/>
                    <a:gd name="T1" fmla="*/ 7 h 1240"/>
                    <a:gd name="T2" fmla="*/ 1997 w 2000"/>
                    <a:gd name="T3" fmla="*/ 1240 h 1240"/>
                    <a:gd name="T4" fmla="*/ 2000 w 2000"/>
                    <a:gd name="T5" fmla="*/ 1234 h 1240"/>
                    <a:gd name="T6" fmla="*/ 3 w 2000"/>
                    <a:gd name="T7" fmla="*/ 0 h 1240"/>
                    <a:gd name="T8" fmla="*/ 0 w 2000"/>
                    <a:gd name="T9" fmla="*/ 7 h 1240"/>
                  </a:gdLst>
                  <a:ahLst/>
                  <a:cxnLst>
                    <a:cxn ang="0">
                      <a:pos x="T0" y="T1"/>
                    </a:cxn>
                    <a:cxn ang="0">
                      <a:pos x="T2" y="T3"/>
                    </a:cxn>
                    <a:cxn ang="0">
                      <a:pos x="T4" y="T5"/>
                    </a:cxn>
                    <a:cxn ang="0">
                      <a:pos x="T6" y="T7"/>
                    </a:cxn>
                    <a:cxn ang="0">
                      <a:pos x="T8" y="T9"/>
                    </a:cxn>
                  </a:cxnLst>
                  <a:rect l="0" t="0" r="r" b="b"/>
                  <a:pathLst>
                    <a:path w="2000" h="1240">
                      <a:moveTo>
                        <a:pt x="0" y="7"/>
                      </a:moveTo>
                      <a:lnTo>
                        <a:pt x="1997" y="1240"/>
                      </a:lnTo>
                      <a:lnTo>
                        <a:pt x="2000" y="1234"/>
                      </a:lnTo>
                      <a:lnTo>
                        <a:pt x="3"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67" name="Rectangle 18"/>
                <p:cNvSpPr>
                  <a:spLocks noChangeArrowheads="1"/>
                </p:cNvSpPr>
                <p:nvPr/>
              </p:nvSpPr>
              <p:spPr bwMode="auto">
                <a:xfrm>
                  <a:off x="29" y="1232"/>
                  <a:ext cx="215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68" name="Freeform 17"/>
                <p:cNvSpPr>
                  <a:spLocks/>
                </p:cNvSpPr>
                <p:nvPr/>
              </p:nvSpPr>
              <p:spPr bwMode="auto">
                <a:xfrm>
                  <a:off x="124" y="321"/>
                  <a:ext cx="143" cy="913"/>
                </a:xfrm>
                <a:custGeom>
                  <a:avLst/>
                  <a:gdLst>
                    <a:gd name="T0" fmla="*/ 6 w 143"/>
                    <a:gd name="T1" fmla="*/ 852 h 913"/>
                    <a:gd name="T2" fmla="*/ 8 w 143"/>
                    <a:gd name="T3" fmla="*/ 808 h 913"/>
                    <a:gd name="T4" fmla="*/ 9 w 143"/>
                    <a:gd name="T5" fmla="*/ 763 h 913"/>
                    <a:gd name="T6" fmla="*/ 11 w 143"/>
                    <a:gd name="T7" fmla="*/ 734 h 913"/>
                    <a:gd name="T8" fmla="*/ 13 w 143"/>
                    <a:gd name="T9" fmla="*/ 706 h 913"/>
                    <a:gd name="T10" fmla="*/ 16 w 143"/>
                    <a:gd name="T11" fmla="*/ 662 h 913"/>
                    <a:gd name="T12" fmla="*/ 19 w 143"/>
                    <a:gd name="T13" fmla="*/ 634 h 913"/>
                    <a:gd name="T14" fmla="*/ 22 w 143"/>
                    <a:gd name="T15" fmla="*/ 590 h 913"/>
                    <a:gd name="T16" fmla="*/ 27 w 143"/>
                    <a:gd name="T17" fmla="*/ 547 h 913"/>
                    <a:gd name="T18" fmla="*/ 30 w 143"/>
                    <a:gd name="T19" fmla="*/ 519 h 913"/>
                    <a:gd name="T20" fmla="*/ 35 w 143"/>
                    <a:gd name="T21" fmla="*/ 492 h 913"/>
                    <a:gd name="T22" fmla="*/ 42 w 143"/>
                    <a:gd name="T23" fmla="*/ 449 h 913"/>
                    <a:gd name="T24" fmla="*/ 48 w 143"/>
                    <a:gd name="T25" fmla="*/ 406 h 913"/>
                    <a:gd name="T26" fmla="*/ 55 w 143"/>
                    <a:gd name="T27" fmla="*/ 364 h 913"/>
                    <a:gd name="T28" fmla="*/ 60 w 143"/>
                    <a:gd name="T29" fmla="*/ 334 h 913"/>
                    <a:gd name="T30" fmla="*/ 65 w 143"/>
                    <a:gd name="T31" fmla="*/ 306 h 913"/>
                    <a:gd name="T32" fmla="*/ 74 w 143"/>
                    <a:gd name="T33" fmla="*/ 264 h 913"/>
                    <a:gd name="T34" fmla="*/ 81 w 143"/>
                    <a:gd name="T35" fmla="*/ 236 h 913"/>
                    <a:gd name="T36" fmla="*/ 86 w 143"/>
                    <a:gd name="T37" fmla="*/ 208 h 913"/>
                    <a:gd name="T38" fmla="*/ 94 w 143"/>
                    <a:gd name="T39" fmla="*/ 180 h 913"/>
                    <a:gd name="T40" fmla="*/ 100 w 143"/>
                    <a:gd name="T41" fmla="*/ 152 h 913"/>
                    <a:gd name="T42" fmla="*/ 107 w 143"/>
                    <a:gd name="T43" fmla="*/ 126 h 913"/>
                    <a:gd name="T44" fmla="*/ 115 w 143"/>
                    <a:gd name="T45" fmla="*/ 97 h 913"/>
                    <a:gd name="T46" fmla="*/ 126 w 143"/>
                    <a:gd name="T47" fmla="*/ 57 h 913"/>
                    <a:gd name="T48" fmla="*/ 135 w 143"/>
                    <a:gd name="T49" fmla="*/ 30 h 913"/>
                    <a:gd name="T50" fmla="*/ 143 w 143"/>
                    <a:gd name="T51" fmla="*/ 3 h 913"/>
                    <a:gd name="T52" fmla="*/ 131 w 143"/>
                    <a:gd name="T53" fmla="*/ 13 h 913"/>
                    <a:gd name="T54" fmla="*/ 123 w 143"/>
                    <a:gd name="T55" fmla="*/ 41 h 913"/>
                    <a:gd name="T56" fmla="*/ 115 w 143"/>
                    <a:gd name="T57" fmla="*/ 69 h 913"/>
                    <a:gd name="T58" fmla="*/ 105 w 143"/>
                    <a:gd name="T59" fmla="*/ 110 h 913"/>
                    <a:gd name="T60" fmla="*/ 97 w 143"/>
                    <a:gd name="T61" fmla="*/ 139 h 913"/>
                    <a:gd name="T62" fmla="*/ 91 w 143"/>
                    <a:gd name="T63" fmla="*/ 167 h 913"/>
                    <a:gd name="T64" fmla="*/ 84 w 143"/>
                    <a:gd name="T65" fmla="*/ 193 h 913"/>
                    <a:gd name="T66" fmla="*/ 78 w 143"/>
                    <a:gd name="T67" fmla="*/ 223 h 913"/>
                    <a:gd name="T68" fmla="*/ 71 w 143"/>
                    <a:gd name="T69" fmla="*/ 251 h 913"/>
                    <a:gd name="T70" fmla="*/ 61 w 143"/>
                    <a:gd name="T71" fmla="*/ 293 h 913"/>
                    <a:gd name="T72" fmla="*/ 56 w 143"/>
                    <a:gd name="T73" fmla="*/ 321 h 913"/>
                    <a:gd name="T74" fmla="*/ 52 w 143"/>
                    <a:gd name="T75" fmla="*/ 349 h 913"/>
                    <a:gd name="T76" fmla="*/ 45 w 143"/>
                    <a:gd name="T77" fmla="*/ 377 h 913"/>
                    <a:gd name="T78" fmla="*/ 39 w 143"/>
                    <a:gd name="T79" fmla="*/ 419 h 913"/>
                    <a:gd name="T80" fmla="*/ 32 w 143"/>
                    <a:gd name="T81" fmla="*/ 462 h 913"/>
                    <a:gd name="T82" fmla="*/ 27 w 143"/>
                    <a:gd name="T83" fmla="*/ 505 h 913"/>
                    <a:gd name="T84" fmla="*/ 22 w 143"/>
                    <a:gd name="T85" fmla="*/ 534 h 913"/>
                    <a:gd name="T86" fmla="*/ 17 w 143"/>
                    <a:gd name="T87" fmla="*/ 577 h 913"/>
                    <a:gd name="T88" fmla="*/ 13 w 143"/>
                    <a:gd name="T89" fmla="*/ 619 h 913"/>
                    <a:gd name="T90" fmla="*/ 11 w 143"/>
                    <a:gd name="T91" fmla="*/ 647 h 913"/>
                    <a:gd name="T92" fmla="*/ 9 w 143"/>
                    <a:gd name="T93" fmla="*/ 677 h 913"/>
                    <a:gd name="T94" fmla="*/ 6 w 143"/>
                    <a:gd name="T95" fmla="*/ 721 h 913"/>
                    <a:gd name="T96" fmla="*/ 4 w 143"/>
                    <a:gd name="T97" fmla="*/ 749 h 913"/>
                    <a:gd name="T98" fmla="*/ 3 w 143"/>
                    <a:gd name="T99" fmla="*/ 793 h 913"/>
                    <a:gd name="T100" fmla="*/ 1 w 143"/>
                    <a:gd name="T101" fmla="*/ 837 h 913"/>
                    <a:gd name="T102" fmla="*/ 0 w 143"/>
                    <a:gd name="T103"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3" h="913">
                      <a:moveTo>
                        <a:pt x="6" y="913"/>
                      </a:moveTo>
                      <a:lnTo>
                        <a:pt x="6" y="852"/>
                      </a:lnTo>
                      <a:lnTo>
                        <a:pt x="8" y="837"/>
                      </a:lnTo>
                      <a:lnTo>
                        <a:pt x="8" y="808"/>
                      </a:lnTo>
                      <a:lnTo>
                        <a:pt x="9" y="793"/>
                      </a:lnTo>
                      <a:lnTo>
                        <a:pt x="9" y="763"/>
                      </a:lnTo>
                      <a:lnTo>
                        <a:pt x="11" y="749"/>
                      </a:lnTo>
                      <a:lnTo>
                        <a:pt x="11" y="734"/>
                      </a:lnTo>
                      <a:lnTo>
                        <a:pt x="13" y="721"/>
                      </a:lnTo>
                      <a:lnTo>
                        <a:pt x="13" y="706"/>
                      </a:lnTo>
                      <a:lnTo>
                        <a:pt x="16" y="677"/>
                      </a:lnTo>
                      <a:lnTo>
                        <a:pt x="16" y="662"/>
                      </a:lnTo>
                      <a:lnTo>
                        <a:pt x="17" y="647"/>
                      </a:lnTo>
                      <a:lnTo>
                        <a:pt x="19" y="634"/>
                      </a:lnTo>
                      <a:lnTo>
                        <a:pt x="19" y="619"/>
                      </a:lnTo>
                      <a:lnTo>
                        <a:pt x="22" y="590"/>
                      </a:lnTo>
                      <a:lnTo>
                        <a:pt x="24" y="577"/>
                      </a:lnTo>
                      <a:lnTo>
                        <a:pt x="27" y="547"/>
                      </a:lnTo>
                      <a:lnTo>
                        <a:pt x="29" y="534"/>
                      </a:lnTo>
                      <a:lnTo>
                        <a:pt x="30" y="519"/>
                      </a:lnTo>
                      <a:lnTo>
                        <a:pt x="34" y="505"/>
                      </a:lnTo>
                      <a:lnTo>
                        <a:pt x="35" y="492"/>
                      </a:lnTo>
                      <a:lnTo>
                        <a:pt x="39" y="462"/>
                      </a:lnTo>
                      <a:lnTo>
                        <a:pt x="42" y="449"/>
                      </a:lnTo>
                      <a:lnTo>
                        <a:pt x="45" y="419"/>
                      </a:lnTo>
                      <a:lnTo>
                        <a:pt x="48" y="406"/>
                      </a:lnTo>
                      <a:lnTo>
                        <a:pt x="52" y="377"/>
                      </a:lnTo>
                      <a:lnTo>
                        <a:pt x="55" y="364"/>
                      </a:lnTo>
                      <a:lnTo>
                        <a:pt x="58" y="349"/>
                      </a:lnTo>
                      <a:lnTo>
                        <a:pt x="60" y="334"/>
                      </a:lnTo>
                      <a:lnTo>
                        <a:pt x="63" y="321"/>
                      </a:lnTo>
                      <a:lnTo>
                        <a:pt x="65" y="306"/>
                      </a:lnTo>
                      <a:lnTo>
                        <a:pt x="68" y="293"/>
                      </a:lnTo>
                      <a:lnTo>
                        <a:pt x="74" y="264"/>
                      </a:lnTo>
                      <a:lnTo>
                        <a:pt x="78" y="251"/>
                      </a:lnTo>
                      <a:lnTo>
                        <a:pt x="81" y="236"/>
                      </a:lnTo>
                      <a:lnTo>
                        <a:pt x="84" y="223"/>
                      </a:lnTo>
                      <a:lnTo>
                        <a:pt x="86" y="208"/>
                      </a:lnTo>
                      <a:lnTo>
                        <a:pt x="91" y="197"/>
                      </a:lnTo>
                      <a:lnTo>
                        <a:pt x="94" y="180"/>
                      </a:lnTo>
                      <a:lnTo>
                        <a:pt x="97" y="167"/>
                      </a:lnTo>
                      <a:lnTo>
                        <a:pt x="100" y="152"/>
                      </a:lnTo>
                      <a:lnTo>
                        <a:pt x="104" y="139"/>
                      </a:lnTo>
                      <a:lnTo>
                        <a:pt x="107" y="126"/>
                      </a:lnTo>
                      <a:lnTo>
                        <a:pt x="112" y="113"/>
                      </a:lnTo>
                      <a:lnTo>
                        <a:pt x="115" y="97"/>
                      </a:lnTo>
                      <a:lnTo>
                        <a:pt x="122" y="72"/>
                      </a:lnTo>
                      <a:lnTo>
                        <a:pt x="126" y="57"/>
                      </a:lnTo>
                      <a:lnTo>
                        <a:pt x="130" y="44"/>
                      </a:lnTo>
                      <a:lnTo>
                        <a:pt x="135" y="30"/>
                      </a:lnTo>
                      <a:lnTo>
                        <a:pt x="138" y="16"/>
                      </a:lnTo>
                      <a:lnTo>
                        <a:pt x="143" y="3"/>
                      </a:lnTo>
                      <a:lnTo>
                        <a:pt x="136" y="0"/>
                      </a:lnTo>
                      <a:lnTo>
                        <a:pt x="131" y="13"/>
                      </a:lnTo>
                      <a:lnTo>
                        <a:pt x="128" y="26"/>
                      </a:lnTo>
                      <a:lnTo>
                        <a:pt x="123" y="41"/>
                      </a:lnTo>
                      <a:lnTo>
                        <a:pt x="120" y="54"/>
                      </a:lnTo>
                      <a:lnTo>
                        <a:pt x="115" y="69"/>
                      </a:lnTo>
                      <a:lnTo>
                        <a:pt x="109" y="97"/>
                      </a:lnTo>
                      <a:lnTo>
                        <a:pt x="105" y="110"/>
                      </a:lnTo>
                      <a:lnTo>
                        <a:pt x="100" y="123"/>
                      </a:lnTo>
                      <a:lnTo>
                        <a:pt x="97" y="139"/>
                      </a:lnTo>
                      <a:lnTo>
                        <a:pt x="94" y="152"/>
                      </a:lnTo>
                      <a:lnTo>
                        <a:pt x="91" y="167"/>
                      </a:lnTo>
                      <a:lnTo>
                        <a:pt x="87" y="180"/>
                      </a:lnTo>
                      <a:lnTo>
                        <a:pt x="84" y="193"/>
                      </a:lnTo>
                      <a:lnTo>
                        <a:pt x="79" y="208"/>
                      </a:lnTo>
                      <a:lnTo>
                        <a:pt x="78" y="223"/>
                      </a:lnTo>
                      <a:lnTo>
                        <a:pt x="74" y="236"/>
                      </a:lnTo>
                      <a:lnTo>
                        <a:pt x="71" y="251"/>
                      </a:lnTo>
                      <a:lnTo>
                        <a:pt x="68" y="264"/>
                      </a:lnTo>
                      <a:lnTo>
                        <a:pt x="61" y="293"/>
                      </a:lnTo>
                      <a:lnTo>
                        <a:pt x="58" y="306"/>
                      </a:lnTo>
                      <a:lnTo>
                        <a:pt x="56" y="321"/>
                      </a:lnTo>
                      <a:lnTo>
                        <a:pt x="53" y="334"/>
                      </a:lnTo>
                      <a:lnTo>
                        <a:pt x="52" y="349"/>
                      </a:lnTo>
                      <a:lnTo>
                        <a:pt x="48" y="364"/>
                      </a:lnTo>
                      <a:lnTo>
                        <a:pt x="45" y="377"/>
                      </a:lnTo>
                      <a:lnTo>
                        <a:pt x="42" y="406"/>
                      </a:lnTo>
                      <a:lnTo>
                        <a:pt x="39" y="419"/>
                      </a:lnTo>
                      <a:lnTo>
                        <a:pt x="35" y="449"/>
                      </a:lnTo>
                      <a:lnTo>
                        <a:pt x="32" y="462"/>
                      </a:lnTo>
                      <a:lnTo>
                        <a:pt x="29" y="492"/>
                      </a:lnTo>
                      <a:lnTo>
                        <a:pt x="27" y="505"/>
                      </a:lnTo>
                      <a:lnTo>
                        <a:pt x="24" y="519"/>
                      </a:lnTo>
                      <a:lnTo>
                        <a:pt x="22" y="534"/>
                      </a:lnTo>
                      <a:lnTo>
                        <a:pt x="21" y="547"/>
                      </a:lnTo>
                      <a:lnTo>
                        <a:pt x="17" y="577"/>
                      </a:lnTo>
                      <a:lnTo>
                        <a:pt x="16" y="590"/>
                      </a:lnTo>
                      <a:lnTo>
                        <a:pt x="13" y="619"/>
                      </a:lnTo>
                      <a:lnTo>
                        <a:pt x="13" y="634"/>
                      </a:lnTo>
                      <a:lnTo>
                        <a:pt x="11" y="647"/>
                      </a:lnTo>
                      <a:lnTo>
                        <a:pt x="9" y="662"/>
                      </a:lnTo>
                      <a:lnTo>
                        <a:pt x="9" y="677"/>
                      </a:lnTo>
                      <a:lnTo>
                        <a:pt x="6" y="706"/>
                      </a:lnTo>
                      <a:lnTo>
                        <a:pt x="6" y="721"/>
                      </a:lnTo>
                      <a:lnTo>
                        <a:pt x="4" y="734"/>
                      </a:lnTo>
                      <a:lnTo>
                        <a:pt x="4" y="749"/>
                      </a:lnTo>
                      <a:lnTo>
                        <a:pt x="3" y="763"/>
                      </a:lnTo>
                      <a:lnTo>
                        <a:pt x="3" y="793"/>
                      </a:lnTo>
                      <a:lnTo>
                        <a:pt x="1" y="808"/>
                      </a:lnTo>
                      <a:lnTo>
                        <a:pt x="1" y="837"/>
                      </a:lnTo>
                      <a:lnTo>
                        <a:pt x="0" y="852"/>
                      </a:lnTo>
                      <a:lnTo>
                        <a:pt x="0" y="913"/>
                      </a:lnTo>
                      <a:lnTo>
                        <a:pt x="6" y="9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69" name="Freeform 16"/>
                <p:cNvSpPr>
                  <a:spLocks/>
                </p:cNvSpPr>
                <p:nvPr/>
              </p:nvSpPr>
              <p:spPr bwMode="auto">
                <a:xfrm>
                  <a:off x="218" y="323"/>
                  <a:ext cx="45" cy="108"/>
                </a:xfrm>
                <a:custGeom>
                  <a:avLst/>
                  <a:gdLst>
                    <a:gd name="T0" fmla="*/ 0 w 45"/>
                    <a:gd name="T1" fmla="*/ 100 h 108"/>
                    <a:gd name="T2" fmla="*/ 45 w 45"/>
                    <a:gd name="T3" fmla="*/ 0 h 108"/>
                    <a:gd name="T4" fmla="*/ 32 w 45"/>
                    <a:gd name="T5" fmla="*/ 108 h 108"/>
                    <a:gd name="T6" fmla="*/ 31 w 45"/>
                    <a:gd name="T7" fmla="*/ 52 h 108"/>
                    <a:gd name="T8" fmla="*/ 0 w 45"/>
                    <a:gd name="T9" fmla="*/ 100 h 108"/>
                  </a:gdLst>
                  <a:ahLst/>
                  <a:cxnLst>
                    <a:cxn ang="0">
                      <a:pos x="T0" y="T1"/>
                    </a:cxn>
                    <a:cxn ang="0">
                      <a:pos x="T2" y="T3"/>
                    </a:cxn>
                    <a:cxn ang="0">
                      <a:pos x="T4" y="T5"/>
                    </a:cxn>
                    <a:cxn ang="0">
                      <a:pos x="T6" y="T7"/>
                    </a:cxn>
                    <a:cxn ang="0">
                      <a:pos x="T8" y="T9"/>
                    </a:cxn>
                  </a:cxnLst>
                  <a:rect l="0" t="0" r="r" b="b"/>
                  <a:pathLst>
                    <a:path w="45" h="108">
                      <a:moveTo>
                        <a:pt x="0" y="100"/>
                      </a:moveTo>
                      <a:lnTo>
                        <a:pt x="45" y="0"/>
                      </a:lnTo>
                      <a:lnTo>
                        <a:pt x="32" y="108"/>
                      </a:lnTo>
                      <a:lnTo>
                        <a:pt x="31" y="52"/>
                      </a:lnTo>
                      <a:lnTo>
                        <a:pt x="0"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70" name="Freeform 69"/>
                <p:cNvSpPr>
                  <a:spLocks/>
                </p:cNvSpPr>
                <p:nvPr/>
              </p:nvSpPr>
              <p:spPr bwMode="auto">
                <a:xfrm>
                  <a:off x="215" y="303"/>
                  <a:ext cx="53" cy="128"/>
                </a:xfrm>
                <a:custGeom>
                  <a:avLst/>
                  <a:gdLst>
                    <a:gd name="T0" fmla="*/ 0 w 53"/>
                    <a:gd name="T1" fmla="*/ 118 h 128"/>
                    <a:gd name="T2" fmla="*/ 6 w 53"/>
                    <a:gd name="T3" fmla="*/ 121 h 128"/>
                    <a:gd name="T4" fmla="*/ 52 w 53"/>
                    <a:gd name="T5" fmla="*/ 21 h 128"/>
                    <a:gd name="T6" fmla="*/ 45 w 53"/>
                    <a:gd name="T7" fmla="*/ 20 h 128"/>
                    <a:gd name="T8" fmla="*/ 32 w 53"/>
                    <a:gd name="T9" fmla="*/ 128 h 128"/>
                    <a:gd name="T10" fmla="*/ 39 w 53"/>
                    <a:gd name="T11" fmla="*/ 128 h 128"/>
                    <a:gd name="T12" fmla="*/ 37 w 53"/>
                    <a:gd name="T13" fmla="*/ 62 h 128"/>
                    <a:gd name="T14" fmla="*/ 0 w 53"/>
                    <a:gd name="T15" fmla="*/ 118 h 128"/>
                    <a:gd name="T16" fmla="*/ 6 w 53"/>
                    <a:gd name="T17" fmla="*/ 121 h 128"/>
                    <a:gd name="T18" fmla="*/ 37 w 53"/>
                    <a:gd name="T19" fmla="*/ 74 h 128"/>
                    <a:gd name="T20" fmla="*/ 31 w 53"/>
                    <a:gd name="T21" fmla="*/ 72 h 128"/>
                    <a:gd name="T22" fmla="*/ 32 w 53"/>
                    <a:gd name="T23" fmla="*/ 128 h 128"/>
                    <a:gd name="T24" fmla="*/ 39 w 53"/>
                    <a:gd name="T25" fmla="*/ 128 h 128"/>
                    <a:gd name="T26" fmla="*/ 53 w 53"/>
                    <a:gd name="T27" fmla="*/ 0 h 128"/>
                    <a:gd name="T28" fmla="*/ 0 w 53"/>
                    <a:gd name="T29" fmla="*/ 118 h 128"/>
                    <a:gd name="T30" fmla="*/ 6 w 53"/>
                    <a:gd name="T31" fmla="*/ 121 h 128"/>
                    <a:gd name="T32" fmla="*/ 0 w 53"/>
                    <a:gd name="T33"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28">
                      <a:moveTo>
                        <a:pt x="0" y="118"/>
                      </a:moveTo>
                      <a:lnTo>
                        <a:pt x="6" y="121"/>
                      </a:lnTo>
                      <a:lnTo>
                        <a:pt x="52" y="21"/>
                      </a:lnTo>
                      <a:lnTo>
                        <a:pt x="45" y="20"/>
                      </a:lnTo>
                      <a:lnTo>
                        <a:pt x="32" y="128"/>
                      </a:lnTo>
                      <a:lnTo>
                        <a:pt x="39" y="128"/>
                      </a:lnTo>
                      <a:lnTo>
                        <a:pt x="37" y="62"/>
                      </a:lnTo>
                      <a:lnTo>
                        <a:pt x="0" y="118"/>
                      </a:lnTo>
                      <a:lnTo>
                        <a:pt x="6" y="121"/>
                      </a:lnTo>
                      <a:lnTo>
                        <a:pt x="37" y="74"/>
                      </a:lnTo>
                      <a:lnTo>
                        <a:pt x="31" y="72"/>
                      </a:lnTo>
                      <a:lnTo>
                        <a:pt x="32" y="128"/>
                      </a:lnTo>
                      <a:lnTo>
                        <a:pt x="39" y="128"/>
                      </a:lnTo>
                      <a:lnTo>
                        <a:pt x="53" y="0"/>
                      </a:lnTo>
                      <a:lnTo>
                        <a:pt x="0" y="118"/>
                      </a:lnTo>
                      <a:lnTo>
                        <a:pt x="6" y="121"/>
                      </a:lnTo>
                      <a:lnTo>
                        <a:pt x="0"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71" name="Rectangle 14"/>
                <p:cNvSpPr>
                  <a:spLocks noChangeArrowheads="1"/>
                </p:cNvSpPr>
                <p:nvPr/>
              </p:nvSpPr>
              <p:spPr bwMode="auto">
                <a:xfrm>
                  <a:off x="0" y="673"/>
                  <a:ext cx="314" cy="1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72" name="Rectangle 13"/>
                <p:cNvSpPr>
                  <a:spLocks noChangeArrowheads="1"/>
                </p:cNvSpPr>
                <p:nvPr/>
              </p:nvSpPr>
              <p:spPr bwMode="auto">
                <a:xfrm>
                  <a:off x="92" y="572"/>
                  <a:ext cx="147"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Symbol" pitchFamily="18" charset="2"/>
                      <a:ea typeface="Times New Roman" pitchFamily="18" charset="0"/>
                      <a:cs typeface="Symbol Set SWA"/>
                    </a:rPr>
                    <a:t>a</a:t>
                  </a:r>
                  <a:endParaRPr kumimoji="0" lang="en-US" alt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73" name="Rectangle 12"/>
                <p:cNvSpPr>
                  <a:spLocks noChangeArrowheads="1"/>
                </p:cNvSpPr>
                <p:nvPr/>
              </p:nvSpPr>
              <p:spPr bwMode="auto">
                <a:xfrm>
                  <a:off x="135" y="21"/>
                  <a:ext cx="91"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Symbol" pitchFamily="18" charset="2"/>
                      <a:ea typeface="Times New Roman" pitchFamily="18" charset="0"/>
                      <a:cs typeface="Symbol Set SWA"/>
                    </a:rPr>
                    <a:t>z</a:t>
                  </a:r>
                  <a:endParaRPr kumimoji="0" lang="en-US" altLang="en-US" sz="3600" b="0" i="0" u="none" strike="noStrike" cap="none" normalizeH="0" baseline="0" dirty="0">
                    <a:ln>
                      <a:noFill/>
                    </a:ln>
                    <a:solidFill>
                      <a:schemeClr val="tx1"/>
                    </a:solidFill>
                    <a:effectLst/>
                    <a:latin typeface="Arial" pitchFamily="34" charset="0"/>
                    <a:cs typeface="Arial" pitchFamily="34" charset="0"/>
                  </a:endParaRPr>
                </a:p>
              </p:txBody>
            </p:sp>
            <p:sp>
              <p:nvSpPr>
                <p:cNvPr id="74" name="Freeform 11"/>
                <p:cNvSpPr>
                  <a:spLocks/>
                </p:cNvSpPr>
                <p:nvPr/>
              </p:nvSpPr>
              <p:spPr bwMode="auto">
                <a:xfrm>
                  <a:off x="2587" y="-2"/>
                  <a:ext cx="2000" cy="1240"/>
                </a:xfrm>
                <a:custGeom>
                  <a:avLst/>
                  <a:gdLst>
                    <a:gd name="T0" fmla="*/ 0 w 2000"/>
                    <a:gd name="T1" fmla="*/ 7 h 1240"/>
                    <a:gd name="T2" fmla="*/ 1997 w 2000"/>
                    <a:gd name="T3" fmla="*/ 1240 h 1240"/>
                    <a:gd name="T4" fmla="*/ 2000 w 2000"/>
                    <a:gd name="T5" fmla="*/ 1234 h 1240"/>
                    <a:gd name="T6" fmla="*/ 3 w 2000"/>
                    <a:gd name="T7" fmla="*/ 0 h 1240"/>
                    <a:gd name="T8" fmla="*/ 0 w 2000"/>
                    <a:gd name="T9" fmla="*/ 7 h 1240"/>
                  </a:gdLst>
                  <a:ahLst/>
                  <a:cxnLst>
                    <a:cxn ang="0">
                      <a:pos x="T0" y="T1"/>
                    </a:cxn>
                    <a:cxn ang="0">
                      <a:pos x="T2" y="T3"/>
                    </a:cxn>
                    <a:cxn ang="0">
                      <a:pos x="T4" y="T5"/>
                    </a:cxn>
                    <a:cxn ang="0">
                      <a:pos x="T6" y="T7"/>
                    </a:cxn>
                    <a:cxn ang="0">
                      <a:pos x="T8" y="T9"/>
                    </a:cxn>
                  </a:cxnLst>
                  <a:rect l="0" t="0" r="r" b="b"/>
                  <a:pathLst>
                    <a:path w="2000" h="1240">
                      <a:moveTo>
                        <a:pt x="0" y="7"/>
                      </a:moveTo>
                      <a:lnTo>
                        <a:pt x="1997" y="1240"/>
                      </a:lnTo>
                      <a:lnTo>
                        <a:pt x="2000" y="1234"/>
                      </a:lnTo>
                      <a:lnTo>
                        <a:pt x="3"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75" name="Rectangle 10"/>
                <p:cNvSpPr>
                  <a:spLocks noChangeArrowheads="1"/>
                </p:cNvSpPr>
                <p:nvPr/>
              </p:nvSpPr>
              <p:spPr bwMode="auto">
                <a:xfrm>
                  <a:off x="2433" y="1232"/>
                  <a:ext cx="215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76" name="Freeform 9"/>
                <p:cNvSpPr>
                  <a:spLocks/>
                </p:cNvSpPr>
                <p:nvPr/>
              </p:nvSpPr>
              <p:spPr bwMode="auto">
                <a:xfrm>
                  <a:off x="2538" y="80"/>
                  <a:ext cx="187" cy="1154"/>
                </a:xfrm>
                <a:custGeom>
                  <a:avLst/>
                  <a:gdLst>
                    <a:gd name="T0" fmla="*/ 7 w 187"/>
                    <a:gd name="T1" fmla="*/ 1022 h 1154"/>
                    <a:gd name="T2" fmla="*/ 8 w 187"/>
                    <a:gd name="T3" fmla="*/ 986 h 1154"/>
                    <a:gd name="T4" fmla="*/ 12 w 187"/>
                    <a:gd name="T5" fmla="*/ 932 h 1154"/>
                    <a:gd name="T6" fmla="*/ 28 w 187"/>
                    <a:gd name="T7" fmla="*/ 751 h 1154"/>
                    <a:gd name="T8" fmla="*/ 34 w 187"/>
                    <a:gd name="T9" fmla="*/ 696 h 1154"/>
                    <a:gd name="T10" fmla="*/ 39 w 187"/>
                    <a:gd name="T11" fmla="*/ 660 h 1154"/>
                    <a:gd name="T12" fmla="*/ 44 w 187"/>
                    <a:gd name="T13" fmla="*/ 624 h 1154"/>
                    <a:gd name="T14" fmla="*/ 49 w 187"/>
                    <a:gd name="T15" fmla="*/ 588 h 1154"/>
                    <a:gd name="T16" fmla="*/ 59 w 187"/>
                    <a:gd name="T17" fmla="*/ 534 h 1154"/>
                    <a:gd name="T18" fmla="*/ 70 w 187"/>
                    <a:gd name="T19" fmla="*/ 461 h 1154"/>
                    <a:gd name="T20" fmla="*/ 78 w 187"/>
                    <a:gd name="T21" fmla="*/ 426 h 1154"/>
                    <a:gd name="T22" fmla="*/ 93 w 187"/>
                    <a:gd name="T23" fmla="*/ 354 h 1154"/>
                    <a:gd name="T24" fmla="*/ 104 w 187"/>
                    <a:gd name="T25" fmla="*/ 302 h 1154"/>
                    <a:gd name="T26" fmla="*/ 112 w 187"/>
                    <a:gd name="T27" fmla="*/ 266 h 1154"/>
                    <a:gd name="T28" fmla="*/ 121 w 187"/>
                    <a:gd name="T29" fmla="*/ 231 h 1154"/>
                    <a:gd name="T30" fmla="*/ 129 w 187"/>
                    <a:gd name="T31" fmla="*/ 195 h 1154"/>
                    <a:gd name="T32" fmla="*/ 143 w 187"/>
                    <a:gd name="T33" fmla="*/ 144 h 1154"/>
                    <a:gd name="T34" fmla="*/ 160 w 187"/>
                    <a:gd name="T35" fmla="*/ 92 h 1154"/>
                    <a:gd name="T36" fmla="*/ 176 w 187"/>
                    <a:gd name="T37" fmla="*/ 38 h 1154"/>
                    <a:gd name="T38" fmla="*/ 187 w 187"/>
                    <a:gd name="T39" fmla="*/ 4 h 1154"/>
                    <a:gd name="T40" fmla="*/ 174 w 187"/>
                    <a:gd name="T41" fmla="*/ 18 h 1154"/>
                    <a:gd name="T42" fmla="*/ 163 w 187"/>
                    <a:gd name="T43" fmla="*/ 53 h 1154"/>
                    <a:gd name="T44" fmla="*/ 147 w 187"/>
                    <a:gd name="T45" fmla="*/ 105 h 1154"/>
                    <a:gd name="T46" fmla="*/ 132 w 187"/>
                    <a:gd name="T47" fmla="*/ 158 h 1154"/>
                    <a:gd name="T48" fmla="*/ 119 w 187"/>
                    <a:gd name="T49" fmla="*/ 213 h 1154"/>
                    <a:gd name="T50" fmla="*/ 109 w 187"/>
                    <a:gd name="T51" fmla="*/ 248 h 1154"/>
                    <a:gd name="T52" fmla="*/ 101 w 187"/>
                    <a:gd name="T53" fmla="*/ 284 h 1154"/>
                    <a:gd name="T54" fmla="*/ 93 w 187"/>
                    <a:gd name="T55" fmla="*/ 318 h 1154"/>
                    <a:gd name="T56" fmla="*/ 82 w 187"/>
                    <a:gd name="T57" fmla="*/ 372 h 1154"/>
                    <a:gd name="T58" fmla="*/ 69 w 187"/>
                    <a:gd name="T59" fmla="*/ 443 h 1154"/>
                    <a:gd name="T60" fmla="*/ 54 w 187"/>
                    <a:gd name="T61" fmla="*/ 515 h 1154"/>
                    <a:gd name="T62" fmla="*/ 46 w 187"/>
                    <a:gd name="T63" fmla="*/ 570 h 1154"/>
                    <a:gd name="T64" fmla="*/ 41 w 187"/>
                    <a:gd name="T65" fmla="*/ 606 h 1154"/>
                    <a:gd name="T66" fmla="*/ 36 w 187"/>
                    <a:gd name="T67" fmla="*/ 642 h 1154"/>
                    <a:gd name="T68" fmla="*/ 31 w 187"/>
                    <a:gd name="T69" fmla="*/ 678 h 1154"/>
                    <a:gd name="T70" fmla="*/ 25 w 187"/>
                    <a:gd name="T71" fmla="*/ 733 h 1154"/>
                    <a:gd name="T72" fmla="*/ 7 w 187"/>
                    <a:gd name="T73" fmla="*/ 913 h 1154"/>
                    <a:gd name="T74" fmla="*/ 5 w 187"/>
                    <a:gd name="T75" fmla="*/ 950 h 1154"/>
                    <a:gd name="T76" fmla="*/ 2 w 187"/>
                    <a:gd name="T77" fmla="*/ 1004 h 1154"/>
                    <a:gd name="T78" fmla="*/ 0 w 187"/>
                    <a:gd name="T79"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1154">
                      <a:moveTo>
                        <a:pt x="7" y="1154"/>
                      </a:moveTo>
                      <a:lnTo>
                        <a:pt x="7" y="1022"/>
                      </a:lnTo>
                      <a:lnTo>
                        <a:pt x="8" y="1004"/>
                      </a:lnTo>
                      <a:lnTo>
                        <a:pt x="8" y="986"/>
                      </a:lnTo>
                      <a:lnTo>
                        <a:pt x="12" y="950"/>
                      </a:lnTo>
                      <a:lnTo>
                        <a:pt x="12" y="932"/>
                      </a:lnTo>
                      <a:lnTo>
                        <a:pt x="13" y="913"/>
                      </a:lnTo>
                      <a:lnTo>
                        <a:pt x="28" y="751"/>
                      </a:lnTo>
                      <a:lnTo>
                        <a:pt x="31" y="733"/>
                      </a:lnTo>
                      <a:lnTo>
                        <a:pt x="34" y="696"/>
                      </a:lnTo>
                      <a:lnTo>
                        <a:pt x="38" y="678"/>
                      </a:lnTo>
                      <a:lnTo>
                        <a:pt x="39" y="660"/>
                      </a:lnTo>
                      <a:lnTo>
                        <a:pt x="43" y="642"/>
                      </a:lnTo>
                      <a:lnTo>
                        <a:pt x="44" y="624"/>
                      </a:lnTo>
                      <a:lnTo>
                        <a:pt x="47" y="606"/>
                      </a:lnTo>
                      <a:lnTo>
                        <a:pt x="49" y="588"/>
                      </a:lnTo>
                      <a:lnTo>
                        <a:pt x="52" y="570"/>
                      </a:lnTo>
                      <a:lnTo>
                        <a:pt x="59" y="534"/>
                      </a:lnTo>
                      <a:lnTo>
                        <a:pt x="60" y="515"/>
                      </a:lnTo>
                      <a:lnTo>
                        <a:pt x="70" y="461"/>
                      </a:lnTo>
                      <a:lnTo>
                        <a:pt x="75" y="443"/>
                      </a:lnTo>
                      <a:lnTo>
                        <a:pt x="78" y="426"/>
                      </a:lnTo>
                      <a:lnTo>
                        <a:pt x="88" y="372"/>
                      </a:lnTo>
                      <a:lnTo>
                        <a:pt x="93" y="354"/>
                      </a:lnTo>
                      <a:lnTo>
                        <a:pt x="99" y="318"/>
                      </a:lnTo>
                      <a:lnTo>
                        <a:pt x="104" y="302"/>
                      </a:lnTo>
                      <a:lnTo>
                        <a:pt x="108" y="284"/>
                      </a:lnTo>
                      <a:lnTo>
                        <a:pt x="112" y="266"/>
                      </a:lnTo>
                      <a:lnTo>
                        <a:pt x="116" y="248"/>
                      </a:lnTo>
                      <a:lnTo>
                        <a:pt x="121" y="231"/>
                      </a:lnTo>
                      <a:lnTo>
                        <a:pt x="125" y="213"/>
                      </a:lnTo>
                      <a:lnTo>
                        <a:pt x="129" y="195"/>
                      </a:lnTo>
                      <a:lnTo>
                        <a:pt x="138" y="161"/>
                      </a:lnTo>
                      <a:lnTo>
                        <a:pt x="143" y="144"/>
                      </a:lnTo>
                      <a:lnTo>
                        <a:pt x="153" y="108"/>
                      </a:lnTo>
                      <a:lnTo>
                        <a:pt x="160" y="92"/>
                      </a:lnTo>
                      <a:lnTo>
                        <a:pt x="169" y="56"/>
                      </a:lnTo>
                      <a:lnTo>
                        <a:pt x="176" y="38"/>
                      </a:lnTo>
                      <a:lnTo>
                        <a:pt x="181" y="22"/>
                      </a:lnTo>
                      <a:lnTo>
                        <a:pt x="187" y="4"/>
                      </a:lnTo>
                      <a:lnTo>
                        <a:pt x="181" y="0"/>
                      </a:lnTo>
                      <a:lnTo>
                        <a:pt x="174" y="18"/>
                      </a:lnTo>
                      <a:lnTo>
                        <a:pt x="169" y="35"/>
                      </a:lnTo>
                      <a:lnTo>
                        <a:pt x="163" y="53"/>
                      </a:lnTo>
                      <a:lnTo>
                        <a:pt x="153" y="89"/>
                      </a:lnTo>
                      <a:lnTo>
                        <a:pt x="147" y="105"/>
                      </a:lnTo>
                      <a:lnTo>
                        <a:pt x="137" y="141"/>
                      </a:lnTo>
                      <a:lnTo>
                        <a:pt x="132" y="158"/>
                      </a:lnTo>
                      <a:lnTo>
                        <a:pt x="122" y="195"/>
                      </a:lnTo>
                      <a:lnTo>
                        <a:pt x="119" y="213"/>
                      </a:lnTo>
                      <a:lnTo>
                        <a:pt x="114" y="228"/>
                      </a:lnTo>
                      <a:lnTo>
                        <a:pt x="109" y="248"/>
                      </a:lnTo>
                      <a:lnTo>
                        <a:pt x="106" y="266"/>
                      </a:lnTo>
                      <a:lnTo>
                        <a:pt x="101" y="284"/>
                      </a:lnTo>
                      <a:lnTo>
                        <a:pt x="98" y="302"/>
                      </a:lnTo>
                      <a:lnTo>
                        <a:pt x="93" y="318"/>
                      </a:lnTo>
                      <a:lnTo>
                        <a:pt x="86" y="354"/>
                      </a:lnTo>
                      <a:lnTo>
                        <a:pt x="82" y="372"/>
                      </a:lnTo>
                      <a:lnTo>
                        <a:pt x="72" y="426"/>
                      </a:lnTo>
                      <a:lnTo>
                        <a:pt x="69" y="443"/>
                      </a:lnTo>
                      <a:lnTo>
                        <a:pt x="64" y="461"/>
                      </a:lnTo>
                      <a:lnTo>
                        <a:pt x="54" y="515"/>
                      </a:lnTo>
                      <a:lnTo>
                        <a:pt x="52" y="534"/>
                      </a:lnTo>
                      <a:lnTo>
                        <a:pt x="46" y="570"/>
                      </a:lnTo>
                      <a:lnTo>
                        <a:pt x="43" y="588"/>
                      </a:lnTo>
                      <a:lnTo>
                        <a:pt x="41" y="606"/>
                      </a:lnTo>
                      <a:lnTo>
                        <a:pt x="38" y="624"/>
                      </a:lnTo>
                      <a:lnTo>
                        <a:pt x="36" y="642"/>
                      </a:lnTo>
                      <a:lnTo>
                        <a:pt x="33" y="660"/>
                      </a:lnTo>
                      <a:lnTo>
                        <a:pt x="31" y="678"/>
                      </a:lnTo>
                      <a:lnTo>
                        <a:pt x="28" y="696"/>
                      </a:lnTo>
                      <a:lnTo>
                        <a:pt x="25" y="733"/>
                      </a:lnTo>
                      <a:lnTo>
                        <a:pt x="21" y="751"/>
                      </a:lnTo>
                      <a:lnTo>
                        <a:pt x="7" y="913"/>
                      </a:lnTo>
                      <a:lnTo>
                        <a:pt x="5" y="932"/>
                      </a:lnTo>
                      <a:lnTo>
                        <a:pt x="5" y="950"/>
                      </a:lnTo>
                      <a:lnTo>
                        <a:pt x="2" y="986"/>
                      </a:lnTo>
                      <a:lnTo>
                        <a:pt x="2" y="1004"/>
                      </a:lnTo>
                      <a:lnTo>
                        <a:pt x="0" y="1022"/>
                      </a:lnTo>
                      <a:lnTo>
                        <a:pt x="0" y="1154"/>
                      </a:lnTo>
                      <a:lnTo>
                        <a:pt x="7" y="1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77" name="Freeform 8"/>
                <p:cNvSpPr>
                  <a:spLocks/>
                </p:cNvSpPr>
                <p:nvPr/>
              </p:nvSpPr>
              <p:spPr bwMode="auto">
                <a:xfrm>
                  <a:off x="2675" y="82"/>
                  <a:ext cx="47" cy="110"/>
                </a:xfrm>
                <a:custGeom>
                  <a:avLst/>
                  <a:gdLst>
                    <a:gd name="T0" fmla="*/ 0 w 47"/>
                    <a:gd name="T1" fmla="*/ 100 h 110"/>
                    <a:gd name="T2" fmla="*/ 47 w 47"/>
                    <a:gd name="T3" fmla="*/ 0 h 110"/>
                    <a:gd name="T4" fmla="*/ 32 w 47"/>
                    <a:gd name="T5" fmla="*/ 110 h 110"/>
                    <a:gd name="T6" fmla="*/ 32 w 47"/>
                    <a:gd name="T7" fmla="*/ 52 h 110"/>
                    <a:gd name="T8" fmla="*/ 0 w 47"/>
                    <a:gd name="T9" fmla="*/ 100 h 110"/>
                  </a:gdLst>
                  <a:ahLst/>
                  <a:cxnLst>
                    <a:cxn ang="0">
                      <a:pos x="T0" y="T1"/>
                    </a:cxn>
                    <a:cxn ang="0">
                      <a:pos x="T2" y="T3"/>
                    </a:cxn>
                    <a:cxn ang="0">
                      <a:pos x="T4" y="T5"/>
                    </a:cxn>
                    <a:cxn ang="0">
                      <a:pos x="T6" y="T7"/>
                    </a:cxn>
                    <a:cxn ang="0">
                      <a:pos x="T8" y="T9"/>
                    </a:cxn>
                  </a:cxnLst>
                  <a:rect l="0" t="0" r="r" b="b"/>
                  <a:pathLst>
                    <a:path w="47" h="110">
                      <a:moveTo>
                        <a:pt x="0" y="100"/>
                      </a:moveTo>
                      <a:lnTo>
                        <a:pt x="47" y="0"/>
                      </a:lnTo>
                      <a:lnTo>
                        <a:pt x="32" y="110"/>
                      </a:lnTo>
                      <a:lnTo>
                        <a:pt x="32" y="52"/>
                      </a:lnTo>
                      <a:lnTo>
                        <a:pt x="0"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78" name="Freeform 7"/>
                <p:cNvSpPr>
                  <a:spLocks/>
                </p:cNvSpPr>
                <p:nvPr/>
              </p:nvSpPr>
              <p:spPr bwMode="auto">
                <a:xfrm>
                  <a:off x="2672" y="64"/>
                  <a:ext cx="55" cy="128"/>
                </a:xfrm>
                <a:custGeom>
                  <a:avLst/>
                  <a:gdLst>
                    <a:gd name="T0" fmla="*/ 0 w 55"/>
                    <a:gd name="T1" fmla="*/ 116 h 128"/>
                    <a:gd name="T2" fmla="*/ 6 w 55"/>
                    <a:gd name="T3" fmla="*/ 119 h 128"/>
                    <a:gd name="T4" fmla="*/ 53 w 55"/>
                    <a:gd name="T5" fmla="*/ 20 h 128"/>
                    <a:gd name="T6" fmla="*/ 47 w 55"/>
                    <a:gd name="T7" fmla="*/ 18 h 128"/>
                    <a:gd name="T8" fmla="*/ 32 w 55"/>
                    <a:gd name="T9" fmla="*/ 128 h 128"/>
                    <a:gd name="T10" fmla="*/ 39 w 55"/>
                    <a:gd name="T11" fmla="*/ 128 h 128"/>
                    <a:gd name="T12" fmla="*/ 39 w 55"/>
                    <a:gd name="T13" fmla="*/ 61 h 128"/>
                    <a:gd name="T14" fmla="*/ 0 w 55"/>
                    <a:gd name="T15" fmla="*/ 116 h 128"/>
                    <a:gd name="T16" fmla="*/ 6 w 55"/>
                    <a:gd name="T17" fmla="*/ 119 h 128"/>
                    <a:gd name="T18" fmla="*/ 39 w 55"/>
                    <a:gd name="T19" fmla="*/ 72 h 128"/>
                    <a:gd name="T20" fmla="*/ 32 w 55"/>
                    <a:gd name="T21" fmla="*/ 70 h 128"/>
                    <a:gd name="T22" fmla="*/ 32 w 55"/>
                    <a:gd name="T23" fmla="*/ 128 h 128"/>
                    <a:gd name="T24" fmla="*/ 39 w 55"/>
                    <a:gd name="T25" fmla="*/ 128 h 128"/>
                    <a:gd name="T26" fmla="*/ 55 w 55"/>
                    <a:gd name="T27" fmla="*/ 0 h 128"/>
                    <a:gd name="T28" fmla="*/ 0 w 55"/>
                    <a:gd name="T29" fmla="*/ 116 h 128"/>
                    <a:gd name="T30" fmla="*/ 6 w 55"/>
                    <a:gd name="T31" fmla="*/ 119 h 128"/>
                    <a:gd name="T32" fmla="*/ 0 w 55"/>
                    <a:gd name="T33"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128">
                      <a:moveTo>
                        <a:pt x="0" y="116"/>
                      </a:moveTo>
                      <a:lnTo>
                        <a:pt x="6" y="119"/>
                      </a:lnTo>
                      <a:lnTo>
                        <a:pt x="53" y="20"/>
                      </a:lnTo>
                      <a:lnTo>
                        <a:pt x="47" y="18"/>
                      </a:lnTo>
                      <a:lnTo>
                        <a:pt x="32" y="128"/>
                      </a:lnTo>
                      <a:lnTo>
                        <a:pt x="39" y="128"/>
                      </a:lnTo>
                      <a:lnTo>
                        <a:pt x="39" y="61"/>
                      </a:lnTo>
                      <a:lnTo>
                        <a:pt x="0" y="116"/>
                      </a:lnTo>
                      <a:lnTo>
                        <a:pt x="6" y="119"/>
                      </a:lnTo>
                      <a:lnTo>
                        <a:pt x="39" y="72"/>
                      </a:lnTo>
                      <a:lnTo>
                        <a:pt x="32" y="70"/>
                      </a:lnTo>
                      <a:lnTo>
                        <a:pt x="32" y="128"/>
                      </a:lnTo>
                      <a:lnTo>
                        <a:pt x="39" y="128"/>
                      </a:lnTo>
                      <a:lnTo>
                        <a:pt x="55" y="0"/>
                      </a:lnTo>
                      <a:lnTo>
                        <a:pt x="0" y="116"/>
                      </a:lnTo>
                      <a:lnTo>
                        <a:pt x="6" y="119"/>
                      </a:lnTo>
                      <a:lnTo>
                        <a:pt x="0"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79" name="Freeform 6"/>
                <p:cNvSpPr>
                  <a:spLocks/>
                </p:cNvSpPr>
                <p:nvPr/>
              </p:nvSpPr>
              <p:spPr bwMode="auto">
                <a:xfrm>
                  <a:off x="268" y="118"/>
                  <a:ext cx="103" cy="188"/>
                </a:xfrm>
                <a:custGeom>
                  <a:avLst/>
                  <a:gdLst>
                    <a:gd name="T0" fmla="*/ 7 w 103"/>
                    <a:gd name="T1" fmla="*/ 188 h 188"/>
                    <a:gd name="T2" fmla="*/ 103 w 103"/>
                    <a:gd name="T3" fmla="*/ 3 h 188"/>
                    <a:gd name="T4" fmla="*/ 96 w 103"/>
                    <a:gd name="T5" fmla="*/ 0 h 188"/>
                    <a:gd name="T6" fmla="*/ 0 w 103"/>
                    <a:gd name="T7" fmla="*/ 185 h 188"/>
                    <a:gd name="T8" fmla="*/ 7 w 103"/>
                    <a:gd name="T9" fmla="*/ 188 h 188"/>
                  </a:gdLst>
                  <a:ahLst/>
                  <a:cxnLst>
                    <a:cxn ang="0">
                      <a:pos x="T0" y="T1"/>
                    </a:cxn>
                    <a:cxn ang="0">
                      <a:pos x="T2" y="T3"/>
                    </a:cxn>
                    <a:cxn ang="0">
                      <a:pos x="T4" y="T5"/>
                    </a:cxn>
                    <a:cxn ang="0">
                      <a:pos x="T6" y="T7"/>
                    </a:cxn>
                    <a:cxn ang="0">
                      <a:pos x="T8" y="T9"/>
                    </a:cxn>
                  </a:cxnLst>
                  <a:rect l="0" t="0" r="r" b="b"/>
                  <a:pathLst>
                    <a:path w="103" h="188">
                      <a:moveTo>
                        <a:pt x="7" y="188"/>
                      </a:moveTo>
                      <a:lnTo>
                        <a:pt x="103" y="3"/>
                      </a:lnTo>
                      <a:lnTo>
                        <a:pt x="96" y="0"/>
                      </a:lnTo>
                      <a:lnTo>
                        <a:pt x="0" y="185"/>
                      </a:lnTo>
                      <a:lnTo>
                        <a:pt x="7" y="1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80" name="Freeform 5"/>
                <p:cNvSpPr>
                  <a:spLocks/>
                </p:cNvSpPr>
                <p:nvPr/>
              </p:nvSpPr>
              <p:spPr bwMode="auto">
                <a:xfrm>
                  <a:off x="302" y="120"/>
                  <a:ext cx="65" cy="104"/>
                </a:xfrm>
                <a:custGeom>
                  <a:avLst/>
                  <a:gdLst>
                    <a:gd name="T0" fmla="*/ 0 w 65"/>
                    <a:gd name="T1" fmla="*/ 90 h 104"/>
                    <a:gd name="T2" fmla="*/ 65 w 65"/>
                    <a:gd name="T3" fmla="*/ 0 h 104"/>
                    <a:gd name="T4" fmla="*/ 30 w 65"/>
                    <a:gd name="T5" fmla="*/ 104 h 104"/>
                    <a:gd name="T6" fmla="*/ 39 w 65"/>
                    <a:gd name="T7" fmla="*/ 49 h 104"/>
                    <a:gd name="T8" fmla="*/ 0 w 65"/>
                    <a:gd name="T9" fmla="*/ 90 h 104"/>
                  </a:gdLst>
                  <a:ahLst/>
                  <a:cxnLst>
                    <a:cxn ang="0">
                      <a:pos x="T0" y="T1"/>
                    </a:cxn>
                    <a:cxn ang="0">
                      <a:pos x="T2" y="T3"/>
                    </a:cxn>
                    <a:cxn ang="0">
                      <a:pos x="T4" y="T5"/>
                    </a:cxn>
                    <a:cxn ang="0">
                      <a:pos x="T6" y="T7"/>
                    </a:cxn>
                    <a:cxn ang="0">
                      <a:pos x="T8" y="T9"/>
                    </a:cxn>
                  </a:cxnLst>
                  <a:rect l="0" t="0" r="r" b="b"/>
                  <a:pathLst>
                    <a:path w="65" h="104">
                      <a:moveTo>
                        <a:pt x="0" y="90"/>
                      </a:moveTo>
                      <a:lnTo>
                        <a:pt x="65" y="0"/>
                      </a:lnTo>
                      <a:lnTo>
                        <a:pt x="30" y="104"/>
                      </a:lnTo>
                      <a:lnTo>
                        <a:pt x="39" y="49"/>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81" name="Freeform 4"/>
                <p:cNvSpPr>
                  <a:spLocks/>
                </p:cNvSpPr>
                <p:nvPr/>
              </p:nvSpPr>
              <p:spPr bwMode="auto">
                <a:xfrm>
                  <a:off x="299" y="100"/>
                  <a:ext cx="78" cy="126"/>
                </a:xfrm>
                <a:custGeom>
                  <a:avLst/>
                  <a:gdLst>
                    <a:gd name="T0" fmla="*/ 2 w 78"/>
                    <a:gd name="T1" fmla="*/ 108 h 126"/>
                    <a:gd name="T2" fmla="*/ 7 w 78"/>
                    <a:gd name="T3" fmla="*/ 111 h 126"/>
                    <a:gd name="T4" fmla="*/ 72 w 78"/>
                    <a:gd name="T5" fmla="*/ 21 h 126"/>
                    <a:gd name="T6" fmla="*/ 65 w 78"/>
                    <a:gd name="T7" fmla="*/ 18 h 126"/>
                    <a:gd name="T8" fmla="*/ 29 w 78"/>
                    <a:gd name="T9" fmla="*/ 123 h 126"/>
                    <a:gd name="T10" fmla="*/ 36 w 78"/>
                    <a:gd name="T11" fmla="*/ 124 h 126"/>
                    <a:gd name="T12" fmla="*/ 47 w 78"/>
                    <a:gd name="T13" fmla="*/ 61 h 126"/>
                    <a:gd name="T14" fmla="*/ 2 w 78"/>
                    <a:gd name="T15" fmla="*/ 108 h 126"/>
                    <a:gd name="T16" fmla="*/ 5 w 78"/>
                    <a:gd name="T17" fmla="*/ 111 h 126"/>
                    <a:gd name="T18" fmla="*/ 44 w 78"/>
                    <a:gd name="T19" fmla="*/ 70 h 126"/>
                    <a:gd name="T20" fmla="*/ 39 w 78"/>
                    <a:gd name="T21" fmla="*/ 69 h 126"/>
                    <a:gd name="T22" fmla="*/ 29 w 78"/>
                    <a:gd name="T23" fmla="*/ 124 h 126"/>
                    <a:gd name="T24" fmla="*/ 36 w 78"/>
                    <a:gd name="T25" fmla="*/ 126 h 126"/>
                    <a:gd name="T26" fmla="*/ 78 w 78"/>
                    <a:gd name="T27" fmla="*/ 0 h 126"/>
                    <a:gd name="T28" fmla="*/ 0 w 78"/>
                    <a:gd name="T29" fmla="*/ 108 h 126"/>
                    <a:gd name="T30" fmla="*/ 5 w 78"/>
                    <a:gd name="T31" fmla="*/ 111 h 126"/>
                    <a:gd name="T32" fmla="*/ 2 w 78"/>
                    <a:gd name="T33" fmla="*/ 10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26">
                      <a:moveTo>
                        <a:pt x="2" y="108"/>
                      </a:moveTo>
                      <a:lnTo>
                        <a:pt x="7" y="111"/>
                      </a:lnTo>
                      <a:lnTo>
                        <a:pt x="72" y="21"/>
                      </a:lnTo>
                      <a:lnTo>
                        <a:pt x="65" y="18"/>
                      </a:lnTo>
                      <a:lnTo>
                        <a:pt x="29" y="123"/>
                      </a:lnTo>
                      <a:lnTo>
                        <a:pt x="36" y="124"/>
                      </a:lnTo>
                      <a:lnTo>
                        <a:pt x="47" y="61"/>
                      </a:lnTo>
                      <a:lnTo>
                        <a:pt x="2" y="108"/>
                      </a:lnTo>
                      <a:lnTo>
                        <a:pt x="5" y="111"/>
                      </a:lnTo>
                      <a:lnTo>
                        <a:pt x="44" y="70"/>
                      </a:lnTo>
                      <a:lnTo>
                        <a:pt x="39" y="69"/>
                      </a:lnTo>
                      <a:lnTo>
                        <a:pt x="29" y="124"/>
                      </a:lnTo>
                      <a:lnTo>
                        <a:pt x="36" y="126"/>
                      </a:lnTo>
                      <a:lnTo>
                        <a:pt x="78" y="0"/>
                      </a:lnTo>
                      <a:lnTo>
                        <a:pt x="0" y="108"/>
                      </a:lnTo>
                      <a:lnTo>
                        <a:pt x="5" y="111"/>
                      </a:lnTo>
                      <a:lnTo>
                        <a:pt x="2"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82" name="Rectangle 3"/>
                <p:cNvSpPr>
                  <a:spLocks noChangeArrowheads="1"/>
                </p:cNvSpPr>
                <p:nvPr/>
              </p:nvSpPr>
              <p:spPr bwMode="auto">
                <a:xfrm>
                  <a:off x="2423" y="529"/>
                  <a:ext cx="314" cy="2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83" name="Rectangle 2"/>
                <p:cNvSpPr>
                  <a:spLocks noChangeArrowheads="1"/>
                </p:cNvSpPr>
                <p:nvPr/>
              </p:nvSpPr>
              <p:spPr bwMode="auto">
                <a:xfrm>
                  <a:off x="2357" y="526"/>
                  <a:ext cx="511" cy="3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Symbol" pitchFamily="18" charset="2"/>
                      <a:ea typeface="Times New Roman" pitchFamily="18" charset="0"/>
                      <a:cs typeface="Symbol Set SWA"/>
                    </a:rPr>
                    <a:t>a+z</a:t>
                  </a:r>
                  <a:endParaRPr kumimoji="0" lang="en-US" altLang="en-US" sz="3200" b="0" i="0" u="none" strike="noStrike" cap="none" normalizeH="0" baseline="0" dirty="0">
                    <a:ln>
                      <a:noFill/>
                    </a:ln>
                    <a:solidFill>
                      <a:schemeClr val="tx1"/>
                    </a:solidFill>
                    <a:effectLst/>
                    <a:latin typeface="Arial" pitchFamily="34" charset="0"/>
                    <a:cs typeface="Arial" pitchFamily="34" charset="0"/>
                  </a:endParaRPr>
                </a:p>
              </p:txBody>
            </p:sp>
          </p:grpSp>
          <p:cxnSp>
            <p:nvCxnSpPr>
              <p:cNvPr id="59" name="Straight Connector 58"/>
              <p:cNvCxnSpPr/>
              <p:nvPr/>
            </p:nvCxnSpPr>
            <p:spPr>
              <a:xfrm flipH="1">
                <a:off x="97971" y="1393371"/>
                <a:ext cx="29718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98" name="Text Placeholder 2"/>
            <p:cNvSpPr txBox="1">
              <a:spLocks/>
            </p:cNvSpPr>
            <p:nvPr/>
          </p:nvSpPr>
          <p:spPr>
            <a:xfrm>
              <a:off x="753119" y="2075678"/>
              <a:ext cx="2664995" cy="319180"/>
            </a:xfrm>
            <a:prstGeom prst="rect">
              <a:avLst/>
            </a:prstGeom>
            <a:solidFill>
              <a:schemeClr val="accent1">
                <a:lumMod val="75000"/>
              </a:schemeClr>
            </a:solidFill>
            <a:effectLst>
              <a:outerShdw blurRad="50800" dist="38100" dir="2700000" algn="tl" rotWithShape="0">
                <a:prstClr val="black">
                  <a:alpha val="40000"/>
                </a:prstClr>
              </a:outerShdw>
            </a:effectLst>
          </p:spPr>
          <p:txBody>
            <a:bodyPr vert="horz" lIns="9144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None/>
              </a:pPr>
              <a:r>
                <a:rPr lang="en-US" sz="2200" dirty="0">
                  <a:solidFill>
                    <a:schemeClr val="bg1"/>
                  </a:solidFill>
                </a:rPr>
                <a:t>Equiv. flat-plate airfoil</a:t>
              </a:r>
              <a:endParaRPr lang="en-US" sz="2200" baseline="-25000" dirty="0">
                <a:solidFill>
                  <a:schemeClr val="bg1"/>
                </a:solidFill>
              </a:endParaRPr>
            </a:p>
          </p:txBody>
        </p:sp>
      </p:grpSp>
      <p:sp>
        <p:nvSpPr>
          <p:cNvPr id="401" name="Text Placeholder 2"/>
          <p:cNvSpPr txBox="1">
            <a:spLocks/>
          </p:cNvSpPr>
          <p:nvPr/>
        </p:nvSpPr>
        <p:spPr>
          <a:xfrm>
            <a:off x="3615803" y="2469902"/>
            <a:ext cx="2966150" cy="1400164"/>
          </a:xfrm>
          <a:prstGeom prst="rect">
            <a:avLst/>
          </a:prstGeom>
          <a:solidFill>
            <a:schemeClr val="accent1">
              <a:lumMod val="75000"/>
            </a:schemeClr>
          </a:solidFill>
          <a:effectLst>
            <a:outerShdw blurRad="50800" dist="38100" dir="2700000" algn="tl" rotWithShape="0">
              <a:prstClr val="black">
                <a:alpha val="40000"/>
              </a:prstClr>
            </a:outerShdw>
          </a:effectLst>
        </p:spPr>
        <p:txBody>
          <a:bodyPr vert="horz" lIns="91440" tIns="9144" rIns="0"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2200" dirty="0">
                <a:solidFill>
                  <a:schemeClr val="bg1"/>
                </a:solidFill>
              </a:rPr>
              <a:t>Sum induced velocities aligned with unit vector </a:t>
            </a:r>
            <a:r>
              <a:rPr lang="en-US" sz="2200" b="1" dirty="0">
                <a:solidFill>
                  <a:schemeClr val="bg1"/>
                </a:solidFill>
              </a:rPr>
              <a:t>u</a:t>
            </a:r>
            <a:r>
              <a:rPr lang="en-US" sz="2200" dirty="0">
                <a:solidFill>
                  <a:schemeClr val="bg1"/>
                </a:solidFill>
              </a:rPr>
              <a:t> (normal to wind W)</a:t>
            </a:r>
          </a:p>
          <a:p>
            <a:pPr marL="0" indent="0">
              <a:lnSpc>
                <a:spcPct val="80000"/>
              </a:lnSpc>
              <a:spcBef>
                <a:spcPts val="0"/>
              </a:spcBef>
              <a:buNone/>
            </a:pPr>
            <a:r>
              <a:rPr lang="en-US" sz="2200" dirty="0">
                <a:solidFill>
                  <a:schemeClr val="bg1"/>
                </a:solidFill>
              </a:rPr>
              <a:t>due to all bound and helix vortices ; Get G(R)</a:t>
            </a:r>
          </a:p>
        </p:txBody>
      </p:sp>
      <p:grpSp>
        <p:nvGrpSpPr>
          <p:cNvPr id="85" name="Group 84"/>
          <p:cNvGrpSpPr/>
          <p:nvPr/>
        </p:nvGrpSpPr>
        <p:grpSpPr>
          <a:xfrm>
            <a:off x="5397138" y="1215705"/>
            <a:ext cx="3178252" cy="5220981"/>
            <a:chOff x="5397138" y="1215705"/>
            <a:chExt cx="3178252" cy="5220981"/>
          </a:xfrm>
        </p:grpSpPr>
        <p:sp>
          <p:nvSpPr>
            <p:cNvPr id="400" name="Text Placeholder 2"/>
            <p:cNvSpPr txBox="1">
              <a:spLocks/>
            </p:cNvSpPr>
            <p:nvPr/>
          </p:nvSpPr>
          <p:spPr>
            <a:xfrm>
              <a:off x="6424586" y="1215705"/>
              <a:ext cx="1979191" cy="645751"/>
            </a:xfrm>
            <a:prstGeom prst="rect">
              <a:avLst/>
            </a:prstGeom>
            <a:solidFill>
              <a:schemeClr val="accent1">
                <a:lumMod val="75000"/>
              </a:schemeClr>
            </a:solidFill>
            <a:effectLst>
              <a:outerShdw blurRad="50800" dist="38100" dir="2700000" algn="tl" rotWithShape="0">
                <a:prstClr val="black">
                  <a:alpha val="40000"/>
                </a:prstClr>
              </a:outerShdw>
            </a:effectLst>
          </p:spPr>
          <p:txBody>
            <a:bodyPr vert="horz" lIns="9144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2200" dirty="0">
                  <a:solidFill>
                    <a:schemeClr val="bg1"/>
                  </a:solidFill>
                </a:rPr>
                <a:t>Tangent-flow boundary cond.</a:t>
              </a:r>
              <a:endParaRPr lang="en-US" sz="2200" baseline="-25000" dirty="0">
                <a:solidFill>
                  <a:schemeClr val="bg1"/>
                </a:solidFill>
              </a:endParaRPr>
            </a:p>
          </p:txBody>
        </p:sp>
        <p:grpSp>
          <p:nvGrpSpPr>
            <p:cNvPr id="2" name="Group 1"/>
            <p:cNvGrpSpPr/>
            <p:nvPr/>
          </p:nvGrpSpPr>
          <p:grpSpPr>
            <a:xfrm>
              <a:off x="5397138" y="2066345"/>
              <a:ext cx="3178252" cy="4370341"/>
              <a:chOff x="5201190" y="1859511"/>
              <a:chExt cx="3178252" cy="4370341"/>
            </a:xfrm>
          </p:grpSpPr>
          <p:grpSp>
            <p:nvGrpSpPr>
              <p:cNvPr id="397" name="Group 396"/>
              <p:cNvGrpSpPr/>
              <p:nvPr/>
            </p:nvGrpSpPr>
            <p:grpSpPr>
              <a:xfrm>
                <a:off x="5201190" y="1859511"/>
                <a:ext cx="3178252" cy="4370341"/>
                <a:chOff x="4439204" y="1010403"/>
                <a:chExt cx="3178252" cy="4370341"/>
              </a:xfrm>
            </p:grpSpPr>
            <p:sp>
              <p:nvSpPr>
                <p:cNvPr id="395" name="Freeform 394"/>
                <p:cNvSpPr/>
                <p:nvPr/>
              </p:nvSpPr>
              <p:spPr>
                <a:xfrm rot="12410249">
                  <a:off x="6385874" y="1415027"/>
                  <a:ext cx="603831" cy="1890015"/>
                </a:xfrm>
                <a:custGeom>
                  <a:avLst/>
                  <a:gdLst>
                    <a:gd name="connsiteX0" fmla="*/ 836341 w 847493"/>
                    <a:gd name="connsiteY0" fmla="*/ 0 h 1706136"/>
                    <a:gd name="connsiteX1" fmla="*/ 847493 w 847493"/>
                    <a:gd name="connsiteY1" fmla="*/ 1683834 h 1706136"/>
                    <a:gd name="connsiteX2" fmla="*/ 0 w 847493"/>
                    <a:gd name="connsiteY2" fmla="*/ 1706136 h 1706136"/>
                    <a:gd name="connsiteX3" fmla="*/ 836341 w 847493"/>
                    <a:gd name="connsiteY3" fmla="*/ 0 h 1706136"/>
                    <a:gd name="connsiteX0" fmla="*/ 821758 w 847493"/>
                    <a:gd name="connsiteY0" fmla="*/ 0 h 1775816"/>
                    <a:gd name="connsiteX1" fmla="*/ 847493 w 847493"/>
                    <a:gd name="connsiteY1" fmla="*/ 1753514 h 1775816"/>
                    <a:gd name="connsiteX2" fmla="*/ 0 w 847493"/>
                    <a:gd name="connsiteY2" fmla="*/ 1775816 h 1775816"/>
                    <a:gd name="connsiteX3" fmla="*/ 821758 w 847493"/>
                    <a:gd name="connsiteY3" fmla="*/ 0 h 1775816"/>
                    <a:gd name="connsiteX0" fmla="*/ 670468 w 696203"/>
                    <a:gd name="connsiteY0" fmla="*/ 0 h 1753514"/>
                    <a:gd name="connsiteX1" fmla="*/ 696203 w 696203"/>
                    <a:gd name="connsiteY1" fmla="*/ 1753514 h 1753514"/>
                    <a:gd name="connsiteX2" fmla="*/ 0 w 696203"/>
                    <a:gd name="connsiteY2" fmla="*/ 1654614 h 1753514"/>
                    <a:gd name="connsiteX3" fmla="*/ 670468 w 696203"/>
                    <a:gd name="connsiteY3" fmla="*/ 0 h 1753514"/>
                    <a:gd name="connsiteX0" fmla="*/ 670468 w 683838"/>
                    <a:gd name="connsiteY0" fmla="*/ 0 h 1808498"/>
                    <a:gd name="connsiteX1" fmla="*/ 683838 w 683838"/>
                    <a:gd name="connsiteY1" fmla="*/ 1808498 h 1808498"/>
                    <a:gd name="connsiteX2" fmla="*/ 0 w 683838"/>
                    <a:gd name="connsiteY2" fmla="*/ 1654614 h 1808498"/>
                    <a:gd name="connsiteX3" fmla="*/ 670468 w 683838"/>
                    <a:gd name="connsiteY3" fmla="*/ 0 h 1808498"/>
                    <a:gd name="connsiteX0" fmla="*/ 676427 w 689797"/>
                    <a:gd name="connsiteY0" fmla="*/ 0 h 1808498"/>
                    <a:gd name="connsiteX1" fmla="*/ 689797 w 689797"/>
                    <a:gd name="connsiteY1" fmla="*/ 1808498 h 1808498"/>
                    <a:gd name="connsiteX2" fmla="*/ -1 w 689797"/>
                    <a:gd name="connsiteY2" fmla="*/ 1694573 h 1808498"/>
                    <a:gd name="connsiteX3" fmla="*/ 676427 w 689797"/>
                    <a:gd name="connsiteY3" fmla="*/ 0 h 1808498"/>
                    <a:gd name="connsiteX0" fmla="*/ 695641 w 709011"/>
                    <a:gd name="connsiteY0" fmla="*/ 0 h 1808498"/>
                    <a:gd name="connsiteX1" fmla="*/ 709011 w 709011"/>
                    <a:gd name="connsiteY1" fmla="*/ 1808498 h 1808498"/>
                    <a:gd name="connsiteX2" fmla="*/ -1 w 709011"/>
                    <a:gd name="connsiteY2" fmla="*/ 1739650 h 1808498"/>
                    <a:gd name="connsiteX3" fmla="*/ 695641 w 709011"/>
                    <a:gd name="connsiteY3" fmla="*/ 0 h 1808498"/>
                    <a:gd name="connsiteX0" fmla="*/ 695642 w 710758"/>
                    <a:gd name="connsiteY0" fmla="*/ 0 h 1826587"/>
                    <a:gd name="connsiteX1" fmla="*/ 710758 w 710758"/>
                    <a:gd name="connsiteY1" fmla="*/ 1826587 h 1826587"/>
                    <a:gd name="connsiteX2" fmla="*/ 0 w 710758"/>
                    <a:gd name="connsiteY2" fmla="*/ 1739650 h 1826587"/>
                    <a:gd name="connsiteX3" fmla="*/ 695642 w 710758"/>
                    <a:gd name="connsiteY3" fmla="*/ 0 h 1826587"/>
                    <a:gd name="connsiteX0" fmla="*/ 699650 w 714766"/>
                    <a:gd name="connsiteY0" fmla="*/ 0 h 1826587"/>
                    <a:gd name="connsiteX1" fmla="*/ 714766 w 714766"/>
                    <a:gd name="connsiteY1" fmla="*/ 1826587 h 1826587"/>
                    <a:gd name="connsiteX2" fmla="*/ 0 w 714766"/>
                    <a:gd name="connsiteY2" fmla="*/ 1754600 h 1826587"/>
                    <a:gd name="connsiteX3" fmla="*/ 699650 w 714766"/>
                    <a:gd name="connsiteY3" fmla="*/ 0 h 1826587"/>
                    <a:gd name="connsiteX0" fmla="*/ 699650 w 727831"/>
                    <a:gd name="connsiteY0" fmla="*/ 0 h 1840303"/>
                    <a:gd name="connsiteX1" fmla="*/ 727831 w 727831"/>
                    <a:gd name="connsiteY1" fmla="*/ 1840303 h 1840303"/>
                    <a:gd name="connsiteX2" fmla="*/ 0 w 727831"/>
                    <a:gd name="connsiteY2" fmla="*/ 1754600 h 1840303"/>
                    <a:gd name="connsiteX3" fmla="*/ 699650 w 727831"/>
                    <a:gd name="connsiteY3" fmla="*/ 0 h 1840303"/>
                    <a:gd name="connsiteX0" fmla="*/ 713137 w 727831"/>
                    <a:gd name="connsiteY0" fmla="*/ 0 h 1883038"/>
                    <a:gd name="connsiteX1" fmla="*/ 727831 w 727831"/>
                    <a:gd name="connsiteY1" fmla="*/ 1883038 h 1883038"/>
                    <a:gd name="connsiteX2" fmla="*/ 0 w 727831"/>
                    <a:gd name="connsiteY2" fmla="*/ 1797335 h 1883038"/>
                    <a:gd name="connsiteX3" fmla="*/ 713137 w 727831"/>
                    <a:gd name="connsiteY3" fmla="*/ 0 h 1883038"/>
                    <a:gd name="connsiteX0" fmla="*/ 713137 w 756225"/>
                    <a:gd name="connsiteY0" fmla="*/ 0 h 1877431"/>
                    <a:gd name="connsiteX1" fmla="*/ 756224 w 756225"/>
                    <a:gd name="connsiteY1" fmla="*/ 1877431 h 1877431"/>
                    <a:gd name="connsiteX2" fmla="*/ 0 w 756225"/>
                    <a:gd name="connsiteY2" fmla="*/ 1797335 h 1877431"/>
                    <a:gd name="connsiteX3" fmla="*/ 713137 w 756225"/>
                    <a:gd name="connsiteY3" fmla="*/ 0 h 1877431"/>
                    <a:gd name="connsiteX0" fmla="*/ 764644 w 807731"/>
                    <a:gd name="connsiteY0" fmla="*/ 0 h 1890015"/>
                    <a:gd name="connsiteX1" fmla="*/ 807731 w 807731"/>
                    <a:gd name="connsiteY1" fmla="*/ 1877431 h 1890015"/>
                    <a:gd name="connsiteX2" fmla="*/ 0 w 807731"/>
                    <a:gd name="connsiteY2" fmla="*/ 1890015 h 1890015"/>
                    <a:gd name="connsiteX3" fmla="*/ 764644 w 807731"/>
                    <a:gd name="connsiteY3" fmla="*/ 0 h 1890015"/>
                  </a:gdLst>
                  <a:ahLst/>
                  <a:cxnLst>
                    <a:cxn ang="0">
                      <a:pos x="connsiteX0" y="connsiteY0"/>
                    </a:cxn>
                    <a:cxn ang="0">
                      <a:pos x="connsiteX1" y="connsiteY1"/>
                    </a:cxn>
                    <a:cxn ang="0">
                      <a:pos x="connsiteX2" y="connsiteY2"/>
                    </a:cxn>
                    <a:cxn ang="0">
                      <a:pos x="connsiteX3" y="connsiteY3"/>
                    </a:cxn>
                  </a:cxnLst>
                  <a:rect l="l" t="t" r="r" b="b"/>
                  <a:pathLst>
                    <a:path w="807731" h="1890015">
                      <a:moveTo>
                        <a:pt x="764644" y="0"/>
                      </a:moveTo>
                      <a:cubicBezTo>
                        <a:pt x="768361" y="561278"/>
                        <a:pt x="804014" y="1316153"/>
                        <a:pt x="807731" y="1877431"/>
                      </a:cubicBezTo>
                      <a:lnTo>
                        <a:pt x="0" y="1890015"/>
                      </a:lnTo>
                      <a:cubicBezTo>
                        <a:pt x="237712" y="1290903"/>
                        <a:pt x="526932" y="599112"/>
                        <a:pt x="764644" y="0"/>
                      </a:cubicBezTo>
                      <a:close/>
                    </a:path>
                  </a:pathLst>
                </a:custGeom>
                <a:solidFill>
                  <a:schemeClr val="accent1">
                    <a:lumMod val="20000"/>
                    <a:lumOff val="8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41" name="Group 140"/>
                <p:cNvGrpSpPr/>
                <p:nvPr/>
              </p:nvGrpSpPr>
              <p:grpSpPr>
                <a:xfrm>
                  <a:off x="6004350" y="1881882"/>
                  <a:ext cx="1174395" cy="1233675"/>
                  <a:chOff x="5106662" y="3893871"/>
                  <a:chExt cx="992125" cy="1030061"/>
                </a:xfrm>
              </p:grpSpPr>
              <p:sp>
                <p:nvSpPr>
                  <p:cNvPr id="152" name="Freeform 250"/>
                  <p:cNvSpPr>
                    <a:spLocks/>
                  </p:cNvSpPr>
                  <p:nvPr/>
                </p:nvSpPr>
                <p:spPr bwMode="auto">
                  <a:xfrm>
                    <a:off x="5110113" y="3896171"/>
                    <a:ext cx="986374" cy="1024310"/>
                  </a:xfrm>
                  <a:custGeom>
                    <a:avLst/>
                    <a:gdLst>
                      <a:gd name="T0" fmla="*/ 2 w 1715"/>
                      <a:gd name="T1" fmla="*/ 1781 h 1781"/>
                      <a:gd name="T2" fmla="*/ 10 w 1715"/>
                      <a:gd name="T3" fmla="*/ 1781 h 1781"/>
                      <a:gd name="T4" fmla="*/ 24 w 1715"/>
                      <a:gd name="T5" fmla="*/ 1773 h 1781"/>
                      <a:gd name="T6" fmla="*/ 45 w 1715"/>
                      <a:gd name="T7" fmla="*/ 1760 h 1781"/>
                      <a:gd name="T8" fmla="*/ 71 w 1715"/>
                      <a:gd name="T9" fmla="*/ 1740 h 1781"/>
                      <a:gd name="T10" fmla="*/ 103 w 1715"/>
                      <a:gd name="T11" fmla="*/ 1714 h 1781"/>
                      <a:gd name="T12" fmla="*/ 139 w 1715"/>
                      <a:gd name="T13" fmla="*/ 1682 h 1781"/>
                      <a:gd name="T14" fmla="*/ 179 w 1715"/>
                      <a:gd name="T15" fmla="*/ 1648 h 1781"/>
                      <a:gd name="T16" fmla="*/ 224 w 1715"/>
                      <a:gd name="T17" fmla="*/ 1608 h 1781"/>
                      <a:gd name="T18" fmla="*/ 272 w 1715"/>
                      <a:gd name="T19" fmla="*/ 1564 h 1781"/>
                      <a:gd name="T20" fmla="*/ 320 w 1715"/>
                      <a:gd name="T21" fmla="*/ 1516 h 1781"/>
                      <a:gd name="T22" fmla="*/ 427 w 1715"/>
                      <a:gd name="T23" fmla="*/ 1414 h 1781"/>
                      <a:gd name="T24" fmla="*/ 536 w 1715"/>
                      <a:gd name="T25" fmla="*/ 1307 h 1781"/>
                      <a:gd name="T26" fmla="*/ 645 w 1715"/>
                      <a:gd name="T27" fmla="*/ 1195 h 1781"/>
                      <a:gd name="T28" fmla="*/ 756 w 1715"/>
                      <a:gd name="T29" fmla="*/ 1077 h 1781"/>
                      <a:gd name="T30" fmla="*/ 872 w 1715"/>
                      <a:gd name="T31" fmla="*/ 952 h 1781"/>
                      <a:gd name="T32" fmla="*/ 995 w 1715"/>
                      <a:gd name="T33" fmla="*/ 818 h 1781"/>
                      <a:gd name="T34" fmla="*/ 1060 w 1715"/>
                      <a:gd name="T35" fmla="*/ 746 h 1781"/>
                      <a:gd name="T36" fmla="*/ 1126 w 1715"/>
                      <a:gd name="T37" fmla="*/ 672 h 1781"/>
                      <a:gd name="T38" fmla="*/ 1193 w 1715"/>
                      <a:gd name="T39" fmla="*/ 599 h 1781"/>
                      <a:gd name="T40" fmla="*/ 1263 w 1715"/>
                      <a:gd name="T41" fmla="*/ 519 h 1781"/>
                      <a:gd name="T42" fmla="*/ 1334 w 1715"/>
                      <a:gd name="T43" fmla="*/ 439 h 1781"/>
                      <a:gd name="T44" fmla="*/ 1406 w 1715"/>
                      <a:gd name="T45" fmla="*/ 357 h 1781"/>
                      <a:gd name="T46" fmla="*/ 1481 w 1715"/>
                      <a:gd name="T47" fmla="*/ 271 h 1781"/>
                      <a:gd name="T48" fmla="*/ 1557 w 1715"/>
                      <a:gd name="T49" fmla="*/ 184 h 1781"/>
                      <a:gd name="T50" fmla="*/ 1634 w 1715"/>
                      <a:gd name="T51" fmla="*/ 94 h 1781"/>
                      <a:gd name="T52" fmla="*/ 1715 w 1715"/>
                      <a:gd name="T53" fmla="*/ 0 h 1781"/>
                      <a:gd name="T54" fmla="*/ 1624 w 1715"/>
                      <a:gd name="T55" fmla="*/ 84 h 1781"/>
                      <a:gd name="T56" fmla="*/ 1537 w 1715"/>
                      <a:gd name="T57" fmla="*/ 166 h 1781"/>
                      <a:gd name="T58" fmla="*/ 1453 w 1715"/>
                      <a:gd name="T59" fmla="*/ 245 h 1781"/>
                      <a:gd name="T60" fmla="*/ 1370 w 1715"/>
                      <a:gd name="T61" fmla="*/ 323 h 1781"/>
                      <a:gd name="T62" fmla="*/ 1290 w 1715"/>
                      <a:gd name="T63" fmla="*/ 399 h 1781"/>
                      <a:gd name="T64" fmla="*/ 1211 w 1715"/>
                      <a:gd name="T65" fmla="*/ 473 h 1781"/>
                      <a:gd name="T66" fmla="*/ 1136 w 1715"/>
                      <a:gd name="T67" fmla="*/ 545 h 1781"/>
                      <a:gd name="T68" fmla="*/ 1064 w 1715"/>
                      <a:gd name="T69" fmla="*/ 614 h 1781"/>
                      <a:gd name="T70" fmla="*/ 993 w 1715"/>
                      <a:gd name="T71" fmla="*/ 682 h 1781"/>
                      <a:gd name="T72" fmla="*/ 796 w 1715"/>
                      <a:gd name="T73" fmla="*/ 878 h 1781"/>
                      <a:gd name="T74" fmla="*/ 675 w 1715"/>
                      <a:gd name="T75" fmla="*/ 999 h 1781"/>
                      <a:gd name="T76" fmla="*/ 562 w 1715"/>
                      <a:gd name="T77" fmla="*/ 1115 h 1781"/>
                      <a:gd name="T78" fmla="*/ 455 w 1715"/>
                      <a:gd name="T79" fmla="*/ 1229 h 1781"/>
                      <a:gd name="T80" fmla="*/ 351 w 1715"/>
                      <a:gd name="T81" fmla="*/ 1343 h 1781"/>
                      <a:gd name="T82" fmla="*/ 254 w 1715"/>
                      <a:gd name="T83" fmla="*/ 1452 h 1781"/>
                      <a:gd name="T84" fmla="*/ 208 w 1715"/>
                      <a:gd name="T85" fmla="*/ 1504 h 1781"/>
                      <a:gd name="T86" fmla="*/ 167 w 1715"/>
                      <a:gd name="T87" fmla="*/ 1552 h 1781"/>
                      <a:gd name="T88" fmla="*/ 129 w 1715"/>
                      <a:gd name="T89" fmla="*/ 1598 h 1781"/>
                      <a:gd name="T90" fmla="*/ 95 w 1715"/>
                      <a:gd name="T91" fmla="*/ 1640 h 1781"/>
                      <a:gd name="T92" fmla="*/ 65 w 1715"/>
                      <a:gd name="T93" fmla="*/ 1678 h 1781"/>
                      <a:gd name="T94" fmla="*/ 40 w 1715"/>
                      <a:gd name="T95" fmla="*/ 1710 h 1781"/>
                      <a:gd name="T96" fmla="*/ 20 w 1715"/>
                      <a:gd name="T97" fmla="*/ 1738 h 1781"/>
                      <a:gd name="T98" fmla="*/ 8 w 1715"/>
                      <a:gd name="T99" fmla="*/ 1758 h 1781"/>
                      <a:gd name="T100" fmla="*/ 0 w 1715"/>
                      <a:gd name="T101" fmla="*/ 1771 h 1781"/>
                      <a:gd name="T102" fmla="*/ 0 w 1715"/>
                      <a:gd name="T103" fmla="*/ 1779 h 1781"/>
                      <a:gd name="T104" fmla="*/ 2 w 1715"/>
                      <a:gd name="T105" fmla="*/ 178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15" h="1781">
                        <a:moveTo>
                          <a:pt x="2" y="1781"/>
                        </a:moveTo>
                        <a:lnTo>
                          <a:pt x="10" y="1781"/>
                        </a:lnTo>
                        <a:lnTo>
                          <a:pt x="24" y="1773"/>
                        </a:lnTo>
                        <a:lnTo>
                          <a:pt x="45" y="1760"/>
                        </a:lnTo>
                        <a:lnTo>
                          <a:pt x="71" y="1740"/>
                        </a:lnTo>
                        <a:lnTo>
                          <a:pt x="103" y="1714"/>
                        </a:lnTo>
                        <a:lnTo>
                          <a:pt x="139" y="1682"/>
                        </a:lnTo>
                        <a:lnTo>
                          <a:pt x="179" y="1648"/>
                        </a:lnTo>
                        <a:lnTo>
                          <a:pt x="224" y="1608"/>
                        </a:lnTo>
                        <a:lnTo>
                          <a:pt x="272" y="1564"/>
                        </a:lnTo>
                        <a:lnTo>
                          <a:pt x="320" y="1516"/>
                        </a:lnTo>
                        <a:lnTo>
                          <a:pt x="427" y="1414"/>
                        </a:lnTo>
                        <a:lnTo>
                          <a:pt x="536" y="1307"/>
                        </a:lnTo>
                        <a:lnTo>
                          <a:pt x="645" y="1195"/>
                        </a:lnTo>
                        <a:lnTo>
                          <a:pt x="756" y="1077"/>
                        </a:lnTo>
                        <a:lnTo>
                          <a:pt x="872" y="952"/>
                        </a:lnTo>
                        <a:lnTo>
                          <a:pt x="995" y="818"/>
                        </a:lnTo>
                        <a:lnTo>
                          <a:pt x="1060" y="746"/>
                        </a:lnTo>
                        <a:lnTo>
                          <a:pt x="1126" y="672"/>
                        </a:lnTo>
                        <a:lnTo>
                          <a:pt x="1193" y="599"/>
                        </a:lnTo>
                        <a:lnTo>
                          <a:pt x="1263" y="519"/>
                        </a:lnTo>
                        <a:lnTo>
                          <a:pt x="1334" y="439"/>
                        </a:lnTo>
                        <a:lnTo>
                          <a:pt x="1406" y="357"/>
                        </a:lnTo>
                        <a:lnTo>
                          <a:pt x="1481" y="271"/>
                        </a:lnTo>
                        <a:lnTo>
                          <a:pt x="1557" y="184"/>
                        </a:lnTo>
                        <a:lnTo>
                          <a:pt x="1634" y="94"/>
                        </a:lnTo>
                        <a:lnTo>
                          <a:pt x="1715" y="0"/>
                        </a:lnTo>
                        <a:lnTo>
                          <a:pt x="1624" y="84"/>
                        </a:lnTo>
                        <a:lnTo>
                          <a:pt x="1537" y="166"/>
                        </a:lnTo>
                        <a:lnTo>
                          <a:pt x="1453" y="245"/>
                        </a:lnTo>
                        <a:lnTo>
                          <a:pt x="1370" y="323"/>
                        </a:lnTo>
                        <a:lnTo>
                          <a:pt x="1290" y="399"/>
                        </a:lnTo>
                        <a:lnTo>
                          <a:pt x="1211" y="473"/>
                        </a:lnTo>
                        <a:lnTo>
                          <a:pt x="1136" y="545"/>
                        </a:lnTo>
                        <a:lnTo>
                          <a:pt x="1064" y="614"/>
                        </a:lnTo>
                        <a:lnTo>
                          <a:pt x="993" y="682"/>
                        </a:lnTo>
                        <a:lnTo>
                          <a:pt x="796" y="878"/>
                        </a:lnTo>
                        <a:lnTo>
                          <a:pt x="675" y="999"/>
                        </a:lnTo>
                        <a:lnTo>
                          <a:pt x="562" y="1115"/>
                        </a:lnTo>
                        <a:lnTo>
                          <a:pt x="455" y="1229"/>
                        </a:lnTo>
                        <a:lnTo>
                          <a:pt x="351" y="1343"/>
                        </a:lnTo>
                        <a:lnTo>
                          <a:pt x="254" y="1452"/>
                        </a:lnTo>
                        <a:lnTo>
                          <a:pt x="208" y="1504"/>
                        </a:lnTo>
                        <a:lnTo>
                          <a:pt x="167" y="1552"/>
                        </a:lnTo>
                        <a:lnTo>
                          <a:pt x="129" y="1598"/>
                        </a:lnTo>
                        <a:lnTo>
                          <a:pt x="95" y="1640"/>
                        </a:lnTo>
                        <a:lnTo>
                          <a:pt x="65" y="1678"/>
                        </a:lnTo>
                        <a:lnTo>
                          <a:pt x="40" y="1710"/>
                        </a:lnTo>
                        <a:lnTo>
                          <a:pt x="20" y="1738"/>
                        </a:lnTo>
                        <a:lnTo>
                          <a:pt x="8" y="1758"/>
                        </a:lnTo>
                        <a:lnTo>
                          <a:pt x="0" y="1771"/>
                        </a:lnTo>
                        <a:lnTo>
                          <a:pt x="0" y="1779"/>
                        </a:lnTo>
                        <a:lnTo>
                          <a:pt x="2" y="1781"/>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249"/>
                  <p:cNvSpPr>
                    <a:spLocks/>
                  </p:cNvSpPr>
                  <p:nvPr/>
                </p:nvSpPr>
                <p:spPr bwMode="auto">
                  <a:xfrm>
                    <a:off x="5106662" y="3893871"/>
                    <a:ext cx="992125" cy="1030061"/>
                  </a:xfrm>
                  <a:custGeom>
                    <a:avLst/>
                    <a:gdLst>
                      <a:gd name="T0" fmla="*/ 18 w 1725"/>
                      <a:gd name="T1" fmla="*/ 1791 h 1791"/>
                      <a:gd name="T2" fmla="*/ 34 w 1725"/>
                      <a:gd name="T3" fmla="*/ 1781 h 1791"/>
                      <a:gd name="T4" fmla="*/ 81 w 1725"/>
                      <a:gd name="T5" fmla="*/ 1748 h 1791"/>
                      <a:gd name="T6" fmla="*/ 149 w 1725"/>
                      <a:gd name="T7" fmla="*/ 1690 h 1791"/>
                      <a:gd name="T8" fmla="*/ 234 w 1725"/>
                      <a:gd name="T9" fmla="*/ 1616 h 1791"/>
                      <a:gd name="T10" fmla="*/ 331 w 1725"/>
                      <a:gd name="T11" fmla="*/ 1524 h 1791"/>
                      <a:gd name="T12" fmla="*/ 546 w 1725"/>
                      <a:gd name="T13" fmla="*/ 1315 h 1791"/>
                      <a:gd name="T14" fmla="*/ 766 w 1725"/>
                      <a:gd name="T15" fmla="*/ 1085 h 1791"/>
                      <a:gd name="T16" fmla="*/ 1005 w 1725"/>
                      <a:gd name="T17" fmla="*/ 826 h 1791"/>
                      <a:gd name="T18" fmla="*/ 1203 w 1725"/>
                      <a:gd name="T19" fmla="*/ 606 h 1791"/>
                      <a:gd name="T20" fmla="*/ 1416 w 1725"/>
                      <a:gd name="T21" fmla="*/ 365 h 1791"/>
                      <a:gd name="T22" fmla="*/ 1567 w 1725"/>
                      <a:gd name="T23" fmla="*/ 192 h 1791"/>
                      <a:gd name="T24" fmla="*/ 1725 w 1725"/>
                      <a:gd name="T25" fmla="*/ 8 h 1791"/>
                      <a:gd name="T26" fmla="*/ 1626 w 1725"/>
                      <a:gd name="T27" fmla="*/ 84 h 1791"/>
                      <a:gd name="T28" fmla="*/ 1213 w 1725"/>
                      <a:gd name="T29" fmla="*/ 473 h 1791"/>
                      <a:gd name="T30" fmla="*/ 798 w 1725"/>
                      <a:gd name="T31" fmla="*/ 878 h 1791"/>
                      <a:gd name="T32" fmla="*/ 564 w 1725"/>
                      <a:gd name="T33" fmla="*/ 1115 h 1791"/>
                      <a:gd name="T34" fmla="*/ 353 w 1725"/>
                      <a:gd name="T35" fmla="*/ 1343 h 1791"/>
                      <a:gd name="T36" fmla="*/ 210 w 1725"/>
                      <a:gd name="T37" fmla="*/ 1504 h 1791"/>
                      <a:gd name="T38" fmla="*/ 131 w 1725"/>
                      <a:gd name="T39" fmla="*/ 1598 h 1791"/>
                      <a:gd name="T40" fmla="*/ 67 w 1725"/>
                      <a:gd name="T41" fmla="*/ 1678 h 1791"/>
                      <a:gd name="T42" fmla="*/ 22 w 1725"/>
                      <a:gd name="T43" fmla="*/ 1738 h 1791"/>
                      <a:gd name="T44" fmla="*/ 8 w 1725"/>
                      <a:gd name="T45" fmla="*/ 1758 h 1791"/>
                      <a:gd name="T46" fmla="*/ 0 w 1725"/>
                      <a:gd name="T47" fmla="*/ 1773 h 1791"/>
                      <a:gd name="T48" fmla="*/ 6 w 1725"/>
                      <a:gd name="T49" fmla="*/ 1791 h 1791"/>
                      <a:gd name="T50" fmla="*/ 10 w 1725"/>
                      <a:gd name="T51" fmla="*/ 1779 h 1791"/>
                      <a:gd name="T52" fmla="*/ 12 w 1725"/>
                      <a:gd name="T53" fmla="*/ 1775 h 1791"/>
                      <a:gd name="T54" fmla="*/ 20 w 1725"/>
                      <a:gd name="T55" fmla="*/ 1764 h 1791"/>
                      <a:gd name="T56" fmla="*/ 32 w 1725"/>
                      <a:gd name="T57" fmla="*/ 1746 h 1791"/>
                      <a:gd name="T58" fmla="*/ 51 w 1725"/>
                      <a:gd name="T59" fmla="*/ 1718 h 1791"/>
                      <a:gd name="T60" fmla="*/ 105 w 1725"/>
                      <a:gd name="T61" fmla="*/ 1648 h 1791"/>
                      <a:gd name="T62" fmla="*/ 177 w 1725"/>
                      <a:gd name="T63" fmla="*/ 1560 h 1791"/>
                      <a:gd name="T64" fmla="*/ 264 w 1725"/>
                      <a:gd name="T65" fmla="*/ 1460 h 1791"/>
                      <a:gd name="T66" fmla="*/ 466 w 1725"/>
                      <a:gd name="T67" fmla="*/ 1237 h 1791"/>
                      <a:gd name="T68" fmla="*/ 685 w 1725"/>
                      <a:gd name="T69" fmla="*/ 1007 h 1791"/>
                      <a:gd name="T70" fmla="*/ 1003 w 1725"/>
                      <a:gd name="T71" fmla="*/ 690 h 1791"/>
                      <a:gd name="T72" fmla="*/ 1380 w 1725"/>
                      <a:gd name="T73" fmla="*/ 331 h 1791"/>
                      <a:gd name="T74" fmla="*/ 1725 w 1725"/>
                      <a:gd name="T75" fmla="*/ 8 h 1791"/>
                      <a:gd name="T76" fmla="*/ 1636 w 1725"/>
                      <a:gd name="T77" fmla="*/ 94 h 1791"/>
                      <a:gd name="T78" fmla="*/ 1483 w 1725"/>
                      <a:gd name="T79" fmla="*/ 271 h 1791"/>
                      <a:gd name="T80" fmla="*/ 1336 w 1725"/>
                      <a:gd name="T81" fmla="*/ 439 h 1791"/>
                      <a:gd name="T82" fmla="*/ 1062 w 1725"/>
                      <a:gd name="T83" fmla="*/ 746 h 1791"/>
                      <a:gd name="T84" fmla="*/ 874 w 1725"/>
                      <a:gd name="T85" fmla="*/ 952 h 1791"/>
                      <a:gd name="T86" fmla="*/ 647 w 1725"/>
                      <a:gd name="T87" fmla="*/ 1195 h 1791"/>
                      <a:gd name="T88" fmla="*/ 429 w 1725"/>
                      <a:gd name="T89" fmla="*/ 1414 h 1791"/>
                      <a:gd name="T90" fmla="*/ 274 w 1725"/>
                      <a:gd name="T91" fmla="*/ 1564 h 1791"/>
                      <a:gd name="T92" fmla="*/ 181 w 1725"/>
                      <a:gd name="T93" fmla="*/ 1648 h 1791"/>
                      <a:gd name="T94" fmla="*/ 105 w 1725"/>
                      <a:gd name="T95" fmla="*/ 1714 h 1791"/>
                      <a:gd name="T96" fmla="*/ 46 w 1725"/>
                      <a:gd name="T97" fmla="*/ 1760 h 1791"/>
                      <a:gd name="T98" fmla="*/ 28 w 1725"/>
                      <a:gd name="T99" fmla="*/ 1772 h 1791"/>
                      <a:gd name="T100" fmla="*/ 16 w 1725"/>
                      <a:gd name="T101" fmla="*/ 1779 h 1791"/>
                      <a:gd name="T102" fmla="*/ 12 w 1725"/>
                      <a:gd name="T103" fmla="*/ 1781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5" h="1791">
                        <a:moveTo>
                          <a:pt x="6" y="1791"/>
                        </a:moveTo>
                        <a:lnTo>
                          <a:pt x="18" y="1791"/>
                        </a:lnTo>
                        <a:lnTo>
                          <a:pt x="32" y="1783"/>
                        </a:lnTo>
                        <a:lnTo>
                          <a:pt x="34" y="1781"/>
                        </a:lnTo>
                        <a:lnTo>
                          <a:pt x="55" y="1768"/>
                        </a:lnTo>
                        <a:lnTo>
                          <a:pt x="81" y="1748"/>
                        </a:lnTo>
                        <a:lnTo>
                          <a:pt x="113" y="1722"/>
                        </a:lnTo>
                        <a:lnTo>
                          <a:pt x="149" y="1690"/>
                        </a:lnTo>
                        <a:lnTo>
                          <a:pt x="190" y="1656"/>
                        </a:lnTo>
                        <a:lnTo>
                          <a:pt x="234" y="1616"/>
                        </a:lnTo>
                        <a:lnTo>
                          <a:pt x="282" y="1572"/>
                        </a:lnTo>
                        <a:lnTo>
                          <a:pt x="331" y="1524"/>
                        </a:lnTo>
                        <a:lnTo>
                          <a:pt x="437" y="1422"/>
                        </a:lnTo>
                        <a:lnTo>
                          <a:pt x="546" y="1315"/>
                        </a:lnTo>
                        <a:lnTo>
                          <a:pt x="655" y="1203"/>
                        </a:lnTo>
                        <a:lnTo>
                          <a:pt x="766" y="1085"/>
                        </a:lnTo>
                        <a:lnTo>
                          <a:pt x="883" y="960"/>
                        </a:lnTo>
                        <a:lnTo>
                          <a:pt x="1005" y="826"/>
                        </a:lnTo>
                        <a:lnTo>
                          <a:pt x="1070" y="754"/>
                        </a:lnTo>
                        <a:lnTo>
                          <a:pt x="1203" y="606"/>
                        </a:lnTo>
                        <a:lnTo>
                          <a:pt x="1344" y="447"/>
                        </a:lnTo>
                        <a:lnTo>
                          <a:pt x="1416" y="365"/>
                        </a:lnTo>
                        <a:lnTo>
                          <a:pt x="1491" y="279"/>
                        </a:lnTo>
                        <a:lnTo>
                          <a:pt x="1567" y="192"/>
                        </a:lnTo>
                        <a:lnTo>
                          <a:pt x="1644" y="102"/>
                        </a:lnTo>
                        <a:lnTo>
                          <a:pt x="1725" y="8"/>
                        </a:lnTo>
                        <a:lnTo>
                          <a:pt x="1717" y="0"/>
                        </a:lnTo>
                        <a:lnTo>
                          <a:pt x="1626" y="84"/>
                        </a:lnTo>
                        <a:lnTo>
                          <a:pt x="1372" y="323"/>
                        </a:lnTo>
                        <a:lnTo>
                          <a:pt x="1213" y="473"/>
                        </a:lnTo>
                        <a:lnTo>
                          <a:pt x="995" y="682"/>
                        </a:lnTo>
                        <a:lnTo>
                          <a:pt x="798" y="878"/>
                        </a:lnTo>
                        <a:lnTo>
                          <a:pt x="677" y="999"/>
                        </a:lnTo>
                        <a:lnTo>
                          <a:pt x="564" y="1115"/>
                        </a:lnTo>
                        <a:lnTo>
                          <a:pt x="457" y="1229"/>
                        </a:lnTo>
                        <a:lnTo>
                          <a:pt x="353" y="1343"/>
                        </a:lnTo>
                        <a:lnTo>
                          <a:pt x="256" y="1452"/>
                        </a:lnTo>
                        <a:lnTo>
                          <a:pt x="210" y="1504"/>
                        </a:lnTo>
                        <a:lnTo>
                          <a:pt x="169" y="1552"/>
                        </a:lnTo>
                        <a:lnTo>
                          <a:pt x="131" y="1598"/>
                        </a:lnTo>
                        <a:lnTo>
                          <a:pt x="97" y="1640"/>
                        </a:lnTo>
                        <a:lnTo>
                          <a:pt x="67" y="1678"/>
                        </a:lnTo>
                        <a:lnTo>
                          <a:pt x="42" y="1710"/>
                        </a:lnTo>
                        <a:lnTo>
                          <a:pt x="22" y="1738"/>
                        </a:lnTo>
                        <a:lnTo>
                          <a:pt x="20" y="1738"/>
                        </a:lnTo>
                        <a:lnTo>
                          <a:pt x="8" y="1758"/>
                        </a:lnTo>
                        <a:lnTo>
                          <a:pt x="8" y="1760"/>
                        </a:lnTo>
                        <a:lnTo>
                          <a:pt x="0" y="1773"/>
                        </a:lnTo>
                        <a:lnTo>
                          <a:pt x="0" y="1785"/>
                        </a:lnTo>
                        <a:lnTo>
                          <a:pt x="6" y="1791"/>
                        </a:lnTo>
                        <a:lnTo>
                          <a:pt x="12" y="1781"/>
                        </a:lnTo>
                        <a:lnTo>
                          <a:pt x="10" y="1779"/>
                        </a:lnTo>
                        <a:lnTo>
                          <a:pt x="12" y="1783"/>
                        </a:lnTo>
                        <a:lnTo>
                          <a:pt x="12" y="1775"/>
                        </a:lnTo>
                        <a:lnTo>
                          <a:pt x="12" y="1777"/>
                        </a:lnTo>
                        <a:lnTo>
                          <a:pt x="20" y="1764"/>
                        </a:lnTo>
                        <a:lnTo>
                          <a:pt x="20" y="1766"/>
                        </a:lnTo>
                        <a:lnTo>
                          <a:pt x="32" y="1746"/>
                        </a:lnTo>
                        <a:lnTo>
                          <a:pt x="30" y="1746"/>
                        </a:lnTo>
                        <a:lnTo>
                          <a:pt x="51" y="1718"/>
                        </a:lnTo>
                        <a:lnTo>
                          <a:pt x="75" y="1686"/>
                        </a:lnTo>
                        <a:lnTo>
                          <a:pt x="105" y="1648"/>
                        </a:lnTo>
                        <a:lnTo>
                          <a:pt x="139" y="1606"/>
                        </a:lnTo>
                        <a:lnTo>
                          <a:pt x="177" y="1560"/>
                        </a:lnTo>
                        <a:lnTo>
                          <a:pt x="218" y="1512"/>
                        </a:lnTo>
                        <a:lnTo>
                          <a:pt x="264" y="1460"/>
                        </a:lnTo>
                        <a:lnTo>
                          <a:pt x="361" y="1351"/>
                        </a:lnTo>
                        <a:lnTo>
                          <a:pt x="466" y="1237"/>
                        </a:lnTo>
                        <a:lnTo>
                          <a:pt x="572" y="1123"/>
                        </a:lnTo>
                        <a:lnTo>
                          <a:pt x="685" y="1007"/>
                        </a:lnTo>
                        <a:lnTo>
                          <a:pt x="806" y="886"/>
                        </a:lnTo>
                        <a:lnTo>
                          <a:pt x="1003" y="690"/>
                        </a:lnTo>
                        <a:lnTo>
                          <a:pt x="1221" y="481"/>
                        </a:lnTo>
                        <a:lnTo>
                          <a:pt x="1380" y="331"/>
                        </a:lnTo>
                        <a:lnTo>
                          <a:pt x="1634" y="92"/>
                        </a:lnTo>
                        <a:lnTo>
                          <a:pt x="1725" y="8"/>
                        </a:lnTo>
                        <a:lnTo>
                          <a:pt x="1717" y="0"/>
                        </a:lnTo>
                        <a:lnTo>
                          <a:pt x="1636" y="94"/>
                        </a:lnTo>
                        <a:lnTo>
                          <a:pt x="1559" y="184"/>
                        </a:lnTo>
                        <a:lnTo>
                          <a:pt x="1483" y="271"/>
                        </a:lnTo>
                        <a:lnTo>
                          <a:pt x="1408" y="357"/>
                        </a:lnTo>
                        <a:lnTo>
                          <a:pt x="1336" y="439"/>
                        </a:lnTo>
                        <a:lnTo>
                          <a:pt x="1195" y="599"/>
                        </a:lnTo>
                        <a:lnTo>
                          <a:pt x="1062" y="746"/>
                        </a:lnTo>
                        <a:lnTo>
                          <a:pt x="997" y="818"/>
                        </a:lnTo>
                        <a:lnTo>
                          <a:pt x="874" y="952"/>
                        </a:lnTo>
                        <a:lnTo>
                          <a:pt x="758" y="1077"/>
                        </a:lnTo>
                        <a:lnTo>
                          <a:pt x="647" y="1195"/>
                        </a:lnTo>
                        <a:lnTo>
                          <a:pt x="538" y="1307"/>
                        </a:lnTo>
                        <a:lnTo>
                          <a:pt x="429" y="1414"/>
                        </a:lnTo>
                        <a:lnTo>
                          <a:pt x="322" y="1516"/>
                        </a:lnTo>
                        <a:lnTo>
                          <a:pt x="274" y="1564"/>
                        </a:lnTo>
                        <a:lnTo>
                          <a:pt x="226" y="1608"/>
                        </a:lnTo>
                        <a:lnTo>
                          <a:pt x="181" y="1648"/>
                        </a:lnTo>
                        <a:lnTo>
                          <a:pt x="141" y="1682"/>
                        </a:lnTo>
                        <a:lnTo>
                          <a:pt x="105" y="1714"/>
                        </a:lnTo>
                        <a:lnTo>
                          <a:pt x="73" y="1740"/>
                        </a:lnTo>
                        <a:lnTo>
                          <a:pt x="46" y="1760"/>
                        </a:lnTo>
                        <a:lnTo>
                          <a:pt x="26" y="1773"/>
                        </a:lnTo>
                        <a:lnTo>
                          <a:pt x="28" y="1772"/>
                        </a:lnTo>
                        <a:lnTo>
                          <a:pt x="14" y="1779"/>
                        </a:lnTo>
                        <a:lnTo>
                          <a:pt x="16" y="1779"/>
                        </a:lnTo>
                        <a:lnTo>
                          <a:pt x="8" y="1779"/>
                        </a:lnTo>
                        <a:lnTo>
                          <a:pt x="12" y="1781"/>
                        </a:lnTo>
                        <a:lnTo>
                          <a:pt x="6" y="17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9" name="Freeform 348"/>
                <p:cNvSpPr/>
                <p:nvPr/>
              </p:nvSpPr>
              <p:spPr>
                <a:xfrm rot="1639601">
                  <a:off x="5035278" y="2942236"/>
                  <a:ext cx="565327" cy="1877431"/>
                </a:xfrm>
                <a:custGeom>
                  <a:avLst/>
                  <a:gdLst>
                    <a:gd name="connsiteX0" fmla="*/ 836341 w 847493"/>
                    <a:gd name="connsiteY0" fmla="*/ 0 h 1706136"/>
                    <a:gd name="connsiteX1" fmla="*/ 847493 w 847493"/>
                    <a:gd name="connsiteY1" fmla="*/ 1683834 h 1706136"/>
                    <a:gd name="connsiteX2" fmla="*/ 0 w 847493"/>
                    <a:gd name="connsiteY2" fmla="*/ 1706136 h 1706136"/>
                    <a:gd name="connsiteX3" fmla="*/ 836341 w 847493"/>
                    <a:gd name="connsiteY3" fmla="*/ 0 h 1706136"/>
                    <a:gd name="connsiteX0" fmla="*/ 821758 w 847493"/>
                    <a:gd name="connsiteY0" fmla="*/ 0 h 1775816"/>
                    <a:gd name="connsiteX1" fmla="*/ 847493 w 847493"/>
                    <a:gd name="connsiteY1" fmla="*/ 1753514 h 1775816"/>
                    <a:gd name="connsiteX2" fmla="*/ 0 w 847493"/>
                    <a:gd name="connsiteY2" fmla="*/ 1775816 h 1775816"/>
                    <a:gd name="connsiteX3" fmla="*/ 821758 w 847493"/>
                    <a:gd name="connsiteY3" fmla="*/ 0 h 1775816"/>
                    <a:gd name="connsiteX0" fmla="*/ 670468 w 696203"/>
                    <a:gd name="connsiteY0" fmla="*/ 0 h 1753514"/>
                    <a:gd name="connsiteX1" fmla="*/ 696203 w 696203"/>
                    <a:gd name="connsiteY1" fmla="*/ 1753514 h 1753514"/>
                    <a:gd name="connsiteX2" fmla="*/ 0 w 696203"/>
                    <a:gd name="connsiteY2" fmla="*/ 1654614 h 1753514"/>
                    <a:gd name="connsiteX3" fmla="*/ 670468 w 696203"/>
                    <a:gd name="connsiteY3" fmla="*/ 0 h 1753514"/>
                    <a:gd name="connsiteX0" fmla="*/ 670468 w 683838"/>
                    <a:gd name="connsiteY0" fmla="*/ 0 h 1808498"/>
                    <a:gd name="connsiteX1" fmla="*/ 683838 w 683838"/>
                    <a:gd name="connsiteY1" fmla="*/ 1808498 h 1808498"/>
                    <a:gd name="connsiteX2" fmla="*/ 0 w 683838"/>
                    <a:gd name="connsiteY2" fmla="*/ 1654614 h 1808498"/>
                    <a:gd name="connsiteX3" fmla="*/ 670468 w 683838"/>
                    <a:gd name="connsiteY3" fmla="*/ 0 h 1808498"/>
                    <a:gd name="connsiteX0" fmla="*/ 676427 w 689797"/>
                    <a:gd name="connsiteY0" fmla="*/ 0 h 1808498"/>
                    <a:gd name="connsiteX1" fmla="*/ 689797 w 689797"/>
                    <a:gd name="connsiteY1" fmla="*/ 1808498 h 1808498"/>
                    <a:gd name="connsiteX2" fmla="*/ -1 w 689797"/>
                    <a:gd name="connsiteY2" fmla="*/ 1694573 h 1808498"/>
                    <a:gd name="connsiteX3" fmla="*/ 676427 w 689797"/>
                    <a:gd name="connsiteY3" fmla="*/ 0 h 1808498"/>
                    <a:gd name="connsiteX0" fmla="*/ 695641 w 709011"/>
                    <a:gd name="connsiteY0" fmla="*/ 0 h 1808498"/>
                    <a:gd name="connsiteX1" fmla="*/ 709011 w 709011"/>
                    <a:gd name="connsiteY1" fmla="*/ 1808498 h 1808498"/>
                    <a:gd name="connsiteX2" fmla="*/ -1 w 709011"/>
                    <a:gd name="connsiteY2" fmla="*/ 1739650 h 1808498"/>
                    <a:gd name="connsiteX3" fmla="*/ 695641 w 709011"/>
                    <a:gd name="connsiteY3" fmla="*/ 0 h 1808498"/>
                    <a:gd name="connsiteX0" fmla="*/ 695642 w 710758"/>
                    <a:gd name="connsiteY0" fmla="*/ 0 h 1826587"/>
                    <a:gd name="connsiteX1" fmla="*/ 710758 w 710758"/>
                    <a:gd name="connsiteY1" fmla="*/ 1826587 h 1826587"/>
                    <a:gd name="connsiteX2" fmla="*/ 0 w 710758"/>
                    <a:gd name="connsiteY2" fmla="*/ 1739650 h 1826587"/>
                    <a:gd name="connsiteX3" fmla="*/ 695642 w 710758"/>
                    <a:gd name="connsiteY3" fmla="*/ 0 h 1826587"/>
                    <a:gd name="connsiteX0" fmla="*/ 699650 w 714766"/>
                    <a:gd name="connsiteY0" fmla="*/ 0 h 1826587"/>
                    <a:gd name="connsiteX1" fmla="*/ 714766 w 714766"/>
                    <a:gd name="connsiteY1" fmla="*/ 1826587 h 1826587"/>
                    <a:gd name="connsiteX2" fmla="*/ 0 w 714766"/>
                    <a:gd name="connsiteY2" fmla="*/ 1754600 h 1826587"/>
                    <a:gd name="connsiteX3" fmla="*/ 699650 w 714766"/>
                    <a:gd name="connsiteY3" fmla="*/ 0 h 1826587"/>
                    <a:gd name="connsiteX0" fmla="*/ 699650 w 727831"/>
                    <a:gd name="connsiteY0" fmla="*/ 0 h 1840303"/>
                    <a:gd name="connsiteX1" fmla="*/ 727831 w 727831"/>
                    <a:gd name="connsiteY1" fmla="*/ 1840303 h 1840303"/>
                    <a:gd name="connsiteX2" fmla="*/ 0 w 727831"/>
                    <a:gd name="connsiteY2" fmla="*/ 1754600 h 1840303"/>
                    <a:gd name="connsiteX3" fmla="*/ 699650 w 727831"/>
                    <a:gd name="connsiteY3" fmla="*/ 0 h 1840303"/>
                    <a:gd name="connsiteX0" fmla="*/ 713137 w 727831"/>
                    <a:gd name="connsiteY0" fmla="*/ 0 h 1883038"/>
                    <a:gd name="connsiteX1" fmla="*/ 727831 w 727831"/>
                    <a:gd name="connsiteY1" fmla="*/ 1883038 h 1883038"/>
                    <a:gd name="connsiteX2" fmla="*/ 0 w 727831"/>
                    <a:gd name="connsiteY2" fmla="*/ 1797335 h 1883038"/>
                    <a:gd name="connsiteX3" fmla="*/ 713137 w 727831"/>
                    <a:gd name="connsiteY3" fmla="*/ 0 h 1883038"/>
                    <a:gd name="connsiteX0" fmla="*/ 713137 w 756225"/>
                    <a:gd name="connsiteY0" fmla="*/ 0 h 1877431"/>
                    <a:gd name="connsiteX1" fmla="*/ 756224 w 756225"/>
                    <a:gd name="connsiteY1" fmla="*/ 1877431 h 1877431"/>
                    <a:gd name="connsiteX2" fmla="*/ 0 w 756225"/>
                    <a:gd name="connsiteY2" fmla="*/ 1797335 h 1877431"/>
                    <a:gd name="connsiteX3" fmla="*/ 713137 w 756225"/>
                    <a:gd name="connsiteY3" fmla="*/ 0 h 1877431"/>
                  </a:gdLst>
                  <a:ahLst/>
                  <a:cxnLst>
                    <a:cxn ang="0">
                      <a:pos x="connsiteX0" y="connsiteY0"/>
                    </a:cxn>
                    <a:cxn ang="0">
                      <a:pos x="connsiteX1" y="connsiteY1"/>
                    </a:cxn>
                    <a:cxn ang="0">
                      <a:pos x="connsiteX2" y="connsiteY2"/>
                    </a:cxn>
                    <a:cxn ang="0">
                      <a:pos x="connsiteX3" y="connsiteY3"/>
                    </a:cxn>
                  </a:cxnLst>
                  <a:rect l="l" t="t" r="r" b="b"/>
                  <a:pathLst>
                    <a:path w="756225" h="1877431">
                      <a:moveTo>
                        <a:pt x="713137" y="0"/>
                      </a:moveTo>
                      <a:cubicBezTo>
                        <a:pt x="716854" y="561278"/>
                        <a:pt x="752507" y="1316153"/>
                        <a:pt x="756224" y="1877431"/>
                      </a:cubicBezTo>
                      <a:lnTo>
                        <a:pt x="0" y="1797335"/>
                      </a:lnTo>
                      <a:lnTo>
                        <a:pt x="713137" y="0"/>
                      </a:lnTo>
                      <a:close/>
                    </a:path>
                  </a:pathLst>
                </a:custGeom>
                <a:solidFill>
                  <a:schemeClr val="accent1">
                    <a:lumMod val="20000"/>
                    <a:lumOff val="8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0" name="Freeform 349"/>
                <p:cNvSpPr/>
                <p:nvPr/>
              </p:nvSpPr>
              <p:spPr>
                <a:xfrm>
                  <a:off x="5165212" y="3148118"/>
                  <a:ext cx="816048" cy="1695740"/>
                </a:xfrm>
                <a:custGeom>
                  <a:avLst/>
                  <a:gdLst>
                    <a:gd name="connsiteX0" fmla="*/ 836341 w 847493"/>
                    <a:gd name="connsiteY0" fmla="*/ 0 h 1706136"/>
                    <a:gd name="connsiteX1" fmla="*/ 847493 w 847493"/>
                    <a:gd name="connsiteY1" fmla="*/ 1683834 h 1706136"/>
                    <a:gd name="connsiteX2" fmla="*/ 0 w 847493"/>
                    <a:gd name="connsiteY2" fmla="*/ 1706136 h 1706136"/>
                    <a:gd name="connsiteX3" fmla="*/ 836341 w 847493"/>
                    <a:gd name="connsiteY3" fmla="*/ 0 h 1706136"/>
                    <a:gd name="connsiteX0" fmla="*/ 850629 w 851434"/>
                    <a:gd name="connsiteY0" fmla="*/ 0 h 1708517"/>
                    <a:gd name="connsiteX1" fmla="*/ 847493 w 851434"/>
                    <a:gd name="connsiteY1" fmla="*/ 1686215 h 1708517"/>
                    <a:gd name="connsiteX2" fmla="*/ 0 w 851434"/>
                    <a:gd name="connsiteY2" fmla="*/ 1708517 h 1708517"/>
                    <a:gd name="connsiteX3" fmla="*/ 850629 w 851434"/>
                    <a:gd name="connsiteY3" fmla="*/ 0 h 1708517"/>
                    <a:gd name="connsiteX0" fmla="*/ 850629 w 851434"/>
                    <a:gd name="connsiteY0" fmla="*/ 0 h 1708517"/>
                    <a:gd name="connsiteX1" fmla="*/ 847493 w 851434"/>
                    <a:gd name="connsiteY1" fmla="*/ 1695740 h 1708517"/>
                    <a:gd name="connsiteX2" fmla="*/ 0 w 851434"/>
                    <a:gd name="connsiteY2" fmla="*/ 1708517 h 1708517"/>
                    <a:gd name="connsiteX3" fmla="*/ 850629 w 851434"/>
                    <a:gd name="connsiteY3" fmla="*/ 0 h 1708517"/>
                    <a:gd name="connsiteX0" fmla="*/ 817866 w 818671"/>
                    <a:gd name="connsiteY0" fmla="*/ 0 h 1695740"/>
                    <a:gd name="connsiteX1" fmla="*/ 814730 w 818671"/>
                    <a:gd name="connsiteY1" fmla="*/ 1695740 h 1695740"/>
                    <a:gd name="connsiteX2" fmla="*/ 0 w 818671"/>
                    <a:gd name="connsiteY2" fmla="*/ 1675860 h 1695740"/>
                    <a:gd name="connsiteX3" fmla="*/ 817866 w 818671"/>
                    <a:gd name="connsiteY3" fmla="*/ 0 h 1695740"/>
                  </a:gdLst>
                  <a:ahLst/>
                  <a:cxnLst>
                    <a:cxn ang="0">
                      <a:pos x="connsiteX0" y="connsiteY0"/>
                    </a:cxn>
                    <a:cxn ang="0">
                      <a:pos x="connsiteX1" y="connsiteY1"/>
                    </a:cxn>
                    <a:cxn ang="0">
                      <a:pos x="connsiteX2" y="connsiteY2"/>
                    </a:cxn>
                    <a:cxn ang="0">
                      <a:pos x="connsiteX3" y="connsiteY3"/>
                    </a:cxn>
                  </a:cxnLst>
                  <a:rect l="l" t="t" r="r" b="b"/>
                  <a:pathLst>
                    <a:path w="818671" h="1695740">
                      <a:moveTo>
                        <a:pt x="817866" y="0"/>
                      </a:moveTo>
                      <a:cubicBezTo>
                        <a:pt x="821583" y="561278"/>
                        <a:pt x="811013" y="1134462"/>
                        <a:pt x="814730" y="1695740"/>
                      </a:cubicBezTo>
                      <a:lnTo>
                        <a:pt x="0" y="1675860"/>
                      </a:lnTo>
                      <a:cubicBezTo>
                        <a:pt x="283543" y="1106354"/>
                        <a:pt x="534323" y="569506"/>
                        <a:pt x="817866" y="0"/>
                      </a:cubicBezTo>
                      <a:close/>
                    </a:path>
                  </a:pathLst>
                </a:custGeom>
                <a:solidFill>
                  <a:schemeClr val="accent1">
                    <a:lumMod val="20000"/>
                    <a:lumOff val="8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3" name="Freeform 12"/>
                <p:cNvSpPr>
                  <a:spLocks/>
                </p:cNvSpPr>
                <p:nvPr/>
              </p:nvSpPr>
              <p:spPr bwMode="auto">
                <a:xfrm>
                  <a:off x="4439204" y="1461459"/>
                  <a:ext cx="3144728" cy="3294816"/>
                </a:xfrm>
                <a:custGeom>
                  <a:avLst/>
                  <a:gdLst>
                    <a:gd name="T0" fmla="*/ 4 w 1531"/>
                    <a:gd name="T1" fmla="*/ 1601 h 1601"/>
                    <a:gd name="T2" fmla="*/ 1531 w 1531"/>
                    <a:gd name="T3" fmla="*/ 4 h 1601"/>
                    <a:gd name="T4" fmla="*/ 1527 w 1531"/>
                    <a:gd name="T5" fmla="*/ 0 h 1601"/>
                    <a:gd name="T6" fmla="*/ 0 w 1531"/>
                    <a:gd name="T7" fmla="*/ 1597 h 1601"/>
                    <a:gd name="T8" fmla="*/ 4 w 1531"/>
                    <a:gd name="T9" fmla="*/ 1601 h 1601"/>
                  </a:gdLst>
                  <a:ahLst/>
                  <a:cxnLst>
                    <a:cxn ang="0">
                      <a:pos x="T0" y="T1"/>
                    </a:cxn>
                    <a:cxn ang="0">
                      <a:pos x="T2" y="T3"/>
                    </a:cxn>
                    <a:cxn ang="0">
                      <a:pos x="T4" y="T5"/>
                    </a:cxn>
                    <a:cxn ang="0">
                      <a:pos x="T6" y="T7"/>
                    </a:cxn>
                    <a:cxn ang="0">
                      <a:pos x="T8" y="T9"/>
                    </a:cxn>
                  </a:cxnLst>
                  <a:rect l="0" t="0" r="r" b="b"/>
                  <a:pathLst>
                    <a:path w="1531" h="1601">
                      <a:moveTo>
                        <a:pt x="4" y="1601"/>
                      </a:moveTo>
                      <a:lnTo>
                        <a:pt x="1531" y="4"/>
                      </a:lnTo>
                      <a:lnTo>
                        <a:pt x="1527" y="0"/>
                      </a:lnTo>
                      <a:lnTo>
                        <a:pt x="0" y="1597"/>
                      </a:lnTo>
                      <a:lnTo>
                        <a:pt x="4" y="16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sp>
              <p:nvSpPr>
                <p:cNvPr id="356" name="Rectangle 5"/>
                <p:cNvSpPr>
                  <a:spLocks noChangeArrowheads="1"/>
                </p:cNvSpPr>
                <p:nvPr/>
              </p:nvSpPr>
              <p:spPr bwMode="auto">
                <a:xfrm>
                  <a:off x="4817598" y="2965052"/>
                  <a:ext cx="205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V</a:t>
                  </a:r>
                  <a:endParaRPr kumimoji="0" lang="en-US" altLang="en-US" sz="4000" b="0" i="0" u="none" strike="noStrike" cap="none" normalizeH="0" baseline="-25000" dirty="0">
                    <a:ln>
                      <a:noFill/>
                    </a:ln>
                    <a:solidFill>
                      <a:schemeClr val="tx1"/>
                    </a:solidFill>
                    <a:effectLst/>
                    <a:latin typeface="Arial" pitchFamily="34" charset="0"/>
                    <a:cs typeface="Arial" pitchFamily="34" charset="0"/>
                  </a:endParaRPr>
                </a:p>
              </p:txBody>
            </p:sp>
            <p:sp>
              <p:nvSpPr>
                <p:cNvPr id="357" name="Rectangle 5"/>
                <p:cNvSpPr>
                  <a:spLocks noChangeArrowheads="1"/>
                </p:cNvSpPr>
                <p:nvPr/>
              </p:nvSpPr>
              <p:spPr bwMode="auto">
                <a:xfrm>
                  <a:off x="6083254" y="4288065"/>
                  <a:ext cx="629981"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Symbol" panose="05050102010706020507" pitchFamily="18" charset="2"/>
                      <a:ea typeface="Times New Roman" pitchFamily="18" charset="0"/>
                      <a:cs typeface="Arial" pitchFamily="34" charset="0"/>
                    </a:rPr>
                    <a:t>p</a:t>
                  </a: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R/J</a:t>
                  </a:r>
                  <a:endParaRPr kumimoji="0" lang="en-US" altLang="en-US" sz="4400" b="0" i="0" u="none" strike="noStrike" cap="none" normalizeH="0" baseline="-25000" dirty="0">
                    <a:ln>
                      <a:noFill/>
                    </a:ln>
                    <a:solidFill>
                      <a:schemeClr val="tx1"/>
                    </a:solidFill>
                    <a:effectLst/>
                    <a:latin typeface="Symbol" panose="05050102010706020507" pitchFamily="18" charset="2"/>
                    <a:cs typeface="Arial" pitchFamily="34" charset="0"/>
                  </a:endParaRPr>
                </a:p>
              </p:txBody>
            </p:sp>
            <p:sp>
              <p:nvSpPr>
                <p:cNvPr id="358" name="Rectangle 5"/>
                <p:cNvSpPr>
                  <a:spLocks noChangeArrowheads="1"/>
                </p:cNvSpPr>
                <p:nvPr/>
              </p:nvSpPr>
              <p:spPr bwMode="auto">
                <a:xfrm>
                  <a:off x="5403028" y="3820244"/>
                  <a:ext cx="290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W</a:t>
                  </a:r>
                  <a:endParaRPr kumimoji="0" lang="en-US" altLang="en-US" sz="4000" b="0" i="0" u="none" strike="noStrike" cap="none" normalizeH="0" baseline="-25000" dirty="0">
                    <a:ln>
                      <a:noFill/>
                    </a:ln>
                    <a:solidFill>
                      <a:schemeClr val="tx1"/>
                    </a:solidFill>
                    <a:effectLst/>
                    <a:latin typeface="Arial" pitchFamily="34" charset="0"/>
                    <a:cs typeface="Arial" pitchFamily="34" charset="0"/>
                  </a:endParaRPr>
                </a:p>
              </p:txBody>
            </p:sp>
            <p:cxnSp>
              <p:nvCxnSpPr>
                <p:cNvPr id="362" name="Straight Arrow Connector 361"/>
                <p:cNvCxnSpPr/>
                <p:nvPr/>
              </p:nvCxnSpPr>
              <p:spPr>
                <a:xfrm flipV="1">
                  <a:off x="5989223" y="3117047"/>
                  <a:ext cx="0" cy="1739590"/>
                </a:xfrm>
                <a:prstGeom prst="straightConnector1">
                  <a:avLst/>
                </a:prstGeom>
                <a:ln w="28575">
                  <a:tailEnd type="arrow" w="sm" len="lg"/>
                </a:ln>
              </p:spPr>
              <p:style>
                <a:lnRef idx="1">
                  <a:schemeClr val="accent1"/>
                </a:lnRef>
                <a:fillRef idx="0">
                  <a:schemeClr val="accent1"/>
                </a:fillRef>
                <a:effectRef idx="0">
                  <a:schemeClr val="accent1"/>
                </a:effectRef>
                <a:fontRef idx="minor">
                  <a:schemeClr val="tx1"/>
                </a:fontRef>
              </p:style>
            </p:cxnSp>
            <p:cxnSp>
              <p:nvCxnSpPr>
                <p:cNvPr id="365" name="Straight Arrow Connector 364"/>
                <p:cNvCxnSpPr/>
                <p:nvPr/>
              </p:nvCxnSpPr>
              <p:spPr>
                <a:xfrm flipV="1">
                  <a:off x="5620710" y="3211020"/>
                  <a:ext cx="322282" cy="644562"/>
                </a:xfrm>
                <a:prstGeom prst="straightConnector1">
                  <a:avLst/>
                </a:prstGeom>
                <a:ln w="28575">
                  <a:tailEnd type="arrow" w="sm" len="lg"/>
                </a:ln>
              </p:spPr>
              <p:style>
                <a:lnRef idx="1">
                  <a:schemeClr val="accent1"/>
                </a:lnRef>
                <a:fillRef idx="0">
                  <a:schemeClr val="accent1"/>
                </a:fillRef>
                <a:effectRef idx="0">
                  <a:schemeClr val="accent1"/>
                </a:effectRef>
                <a:fontRef idx="minor">
                  <a:schemeClr val="tx1"/>
                </a:fontRef>
              </p:style>
            </p:cxnSp>
            <p:cxnSp>
              <p:nvCxnSpPr>
                <p:cNvPr id="366" name="Straight Arrow Connector 365"/>
                <p:cNvCxnSpPr/>
                <p:nvPr/>
              </p:nvCxnSpPr>
              <p:spPr>
                <a:xfrm flipV="1">
                  <a:off x="5989223" y="4923545"/>
                  <a:ext cx="0" cy="457199"/>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7" name="Freeform 366"/>
                <p:cNvSpPr/>
                <p:nvPr/>
              </p:nvSpPr>
              <p:spPr>
                <a:xfrm>
                  <a:off x="4506111" y="4678218"/>
                  <a:ext cx="1483112" cy="512956"/>
                </a:xfrm>
                <a:custGeom>
                  <a:avLst/>
                  <a:gdLst>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Lst>
                  <a:ahLst/>
                  <a:cxnLst>
                    <a:cxn ang="0">
                      <a:pos x="connsiteX0" y="connsiteY0"/>
                    </a:cxn>
                    <a:cxn ang="0">
                      <a:pos x="connsiteX1" y="connsiteY1"/>
                    </a:cxn>
                  </a:cxnLst>
                  <a:rect l="l" t="t" r="r" b="b"/>
                  <a:pathLst>
                    <a:path w="1483112" h="613318">
                      <a:moveTo>
                        <a:pt x="1483112" y="613318"/>
                      </a:moveTo>
                      <a:cubicBezTo>
                        <a:pt x="955287" y="609601"/>
                        <a:pt x="293649" y="477772"/>
                        <a:pt x="0" y="0"/>
                      </a:cubicBezTo>
                    </a:path>
                  </a:pathLst>
                </a:custGeom>
                <a:noFill/>
                <a:ln w="12700">
                  <a:solidFill>
                    <a:srgbClr val="17375E"/>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8" name="TextBox 367"/>
                <p:cNvSpPr txBox="1"/>
                <p:nvPr/>
              </p:nvSpPr>
              <p:spPr>
                <a:xfrm>
                  <a:off x="5476267" y="4365984"/>
                  <a:ext cx="344966" cy="461665"/>
                </a:xfrm>
                <a:prstGeom prst="rect">
                  <a:avLst/>
                </a:prstGeom>
                <a:noFill/>
              </p:spPr>
              <p:txBody>
                <a:bodyPr wrap="none" rtlCol="0">
                  <a:spAutoFit/>
                </a:bodyPr>
                <a:lstStyle/>
                <a:p>
                  <a:r>
                    <a:rPr lang="en-US" sz="2400" dirty="0">
                      <a:latin typeface="Symbol" panose="05050102010706020507" pitchFamily="18" charset="2"/>
                    </a:rPr>
                    <a:t>f</a:t>
                  </a:r>
                  <a:endParaRPr lang="en-US" sz="2400" baseline="-25000" dirty="0"/>
                </a:p>
              </p:txBody>
            </p:sp>
            <p:sp>
              <p:nvSpPr>
                <p:cNvPr id="370" name="TextBox 369"/>
                <p:cNvSpPr txBox="1"/>
                <p:nvPr/>
              </p:nvSpPr>
              <p:spPr>
                <a:xfrm>
                  <a:off x="4892943" y="4902301"/>
                  <a:ext cx="593432" cy="400110"/>
                </a:xfrm>
                <a:prstGeom prst="rect">
                  <a:avLst/>
                </a:prstGeom>
                <a:solidFill>
                  <a:schemeClr val="bg1"/>
                </a:solidFill>
              </p:spPr>
              <p:txBody>
                <a:bodyPr wrap="none" rtlCol="0">
                  <a:spAutoFit/>
                </a:bodyPr>
                <a:lstStyle/>
                <a:p>
                  <a:r>
                    <a:rPr lang="en-US" sz="2000" dirty="0">
                      <a:latin typeface="Symbol" panose="05050102010706020507" pitchFamily="18" charset="2"/>
                    </a:rPr>
                    <a:t>b+z</a:t>
                  </a:r>
                </a:p>
              </p:txBody>
            </p:sp>
            <p:sp>
              <p:nvSpPr>
                <p:cNvPr id="371" name="Freeform 370"/>
                <p:cNvSpPr/>
                <p:nvPr/>
              </p:nvSpPr>
              <p:spPr>
                <a:xfrm>
                  <a:off x="5353603" y="4388285"/>
                  <a:ext cx="615060" cy="100711"/>
                </a:xfrm>
                <a:custGeom>
                  <a:avLst/>
                  <a:gdLst>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483112 w 1483112"/>
                    <a:gd name="connsiteY0" fmla="*/ 613318 h 613318"/>
                    <a:gd name="connsiteX1" fmla="*/ 0 w 1483112"/>
                    <a:gd name="connsiteY1" fmla="*/ 0 h 613318"/>
                    <a:gd name="connsiteX0" fmla="*/ 1386491 w 1386491"/>
                    <a:gd name="connsiteY0" fmla="*/ 307727 h 307727"/>
                    <a:gd name="connsiteX1" fmla="*/ 0 w 1386491"/>
                    <a:gd name="connsiteY1" fmla="*/ 0 h 307727"/>
                  </a:gdLst>
                  <a:ahLst/>
                  <a:cxnLst>
                    <a:cxn ang="0">
                      <a:pos x="connsiteX0" y="connsiteY0"/>
                    </a:cxn>
                    <a:cxn ang="0">
                      <a:pos x="connsiteX1" y="connsiteY1"/>
                    </a:cxn>
                  </a:cxnLst>
                  <a:rect l="l" t="t" r="r" b="b"/>
                  <a:pathLst>
                    <a:path w="1386491" h="307727">
                      <a:moveTo>
                        <a:pt x="1386491" y="307727"/>
                      </a:moveTo>
                      <a:cubicBezTo>
                        <a:pt x="858666" y="304010"/>
                        <a:pt x="425386" y="254817"/>
                        <a:pt x="0" y="0"/>
                      </a:cubicBezTo>
                    </a:path>
                  </a:pathLst>
                </a:custGeom>
                <a:noFill/>
                <a:ln w="12700">
                  <a:solidFill>
                    <a:srgbClr val="17375E"/>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73" name="Straight Arrow Connector 372"/>
                <p:cNvCxnSpPr>
                  <a:stCxn id="349" idx="1"/>
                </p:cNvCxnSpPr>
                <p:nvPr/>
              </p:nvCxnSpPr>
              <p:spPr>
                <a:xfrm flipV="1">
                  <a:off x="5138130" y="4189306"/>
                  <a:ext cx="313511" cy="655364"/>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5" name="Straight Arrow Connector 374"/>
                <p:cNvCxnSpPr/>
                <p:nvPr/>
              </p:nvCxnSpPr>
              <p:spPr>
                <a:xfrm>
                  <a:off x="6814150" y="2235035"/>
                  <a:ext cx="479293" cy="225114"/>
                </a:xfrm>
                <a:prstGeom prst="straightConnector1">
                  <a:avLst/>
                </a:prstGeom>
                <a:ln w="28575">
                  <a:solidFill>
                    <a:srgbClr val="C00000"/>
                  </a:solidFill>
                  <a:tailEnd type="arrow" w="sm" len="lg"/>
                </a:ln>
              </p:spPr>
              <p:style>
                <a:lnRef idx="1">
                  <a:schemeClr val="accent1"/>
                </a:lnRef>
                <a:fillRef idx="0">
                  <a:schemeClr val="accent1"/>
                </a:fillRef>
                <a:effectRef idx="0">
                  <a:schemeClr val="accent1"/>
                </a:effectRef>
                <a:fontRef idx="minor">
                  <a:schemeClr val="tx1"/>
                </a:fontRef>
              </p:style>
            </p:cxnSp>
            <p:sp>
              <p:nvSpPr>
                <p:cNvPr id="383" name="Rectangle 5"/>
                <p:cNvSpPr>
                  <a:spLocks noChangeArrowheads="1"/>
                </p:cNvSpPr>
                <p:nvPr/>
              </p:nvSpPr>
              <p:spPr bwMode="auto">
                <a:xfrm>
                  <a:off x="7335114" y="2284032"/>
                  <a:ext cx="187552" cy="369332"/>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itchFamily="34" charset="0"/>
                      <a:ea typeface="Times New Roman" pitchFamily="18" charset="0"/>
                      <a:cs typeface="Arial" pitchFamily="34" charset="0"/>
                    </a:rPr>
                    <a:t>u</a:t>
                  </a:r>
                  <a:endParaRPr kumimoji="0" lang="en-US" altLang="en-US" sz="4000" b="0" i="0" u="none" strike="noStrike" cap="none" normalizeH="0" baseline="-25000" dirty="0">
                    <a:ln>
                      <a:noFill/>
                    </a:ln>
                    <a:solidFill>
                      <a:schemeClr val="tx1"/>
                    </a:solidFill>
                    <a:effectLst/>
                    <a:latin typeface="Arial" pitchFamily="34" charset="0"/>
                    <a:cs typeface="Arial" pitchFamily="34" charset="0"/>
                  </a:endParaRPr>
                </a:p>
              </p:txBody>
            </p:sp>
            <p:cxnSp>
              <p:nvCxnSpPr>
                <p:cNvPr id="384" name="Straight Arrow Connector 383"/>
                <p:cNvCxnSpPr/>
                <p:nvPr/>
              </p:nvCxnSpPr>
              <p:spPr>
                <a:xfrm>
                  <a:off x="5119161" y="3128198"/>
                  <a:ext cx="892097" cy="0"/>
                </a:xfrm>
                <a:prstGeom prst="straightConnector1">
                  <a:avLst/>
                </a:prstGeom>
                <a:ln w="28575">
                  <a:tailEnd type="arrow" w="sm" len="lg"/>
                </a:ln>
              </p:spPr>
              <p:style>
                <a:lnRef idx="1">
                  <a:schemeClr val="accent1"/>
                </a:lnRef>
                <a:fillRef idx="0">
                  <a:schemeClr val="accent1"/>
                </a:fillRef>
                <a:effectRef idx="0">
                  <a:schemeClr val="accent1"/>
                </a:effectRef>
                <a:fontRef idx="minor">
                  <a:schemeClr val="tx1"/>
                </a:fontRef>
              </p:style>
            </p:cxnSp>
            <p:cxnSp>
              <p:nvCxnSpPr>
                <p:cNvPr id="385" name="Straight Arrow Connector 384"/>
                <p:cNvCxnSpPr/>
                <p:nvPr/>
              </p:nvCxnSpPr>
              <p:spPr>
                <a:xfrm flipV="1">
                  <a:off x="6012596" y="1371600"/>
                  <a:ext cx="834518" cy="1689325"/>
                </a:xfrm>
                <a:prstGeom prst="straightConnector1">
                  <a:avLst/>
                </a:prstGeom>
                <a:ln w="28575">
                  <a:tailEnd type="arrow" w="sm" len="lg"/>
                </a:ln>
              </p:spPr>
              <p:style>
                <a:lnRef idx="1">
                  <a:schemeClr val="accent1"/>
                </a:lnRef>
                <a:fillRef idx="0">
                  <a:schemeClr val="accent1"/>
                </a:fillRef>
                <a:effectRef idx="0">
                  <a:schemeClr val="accent1"/>
                </a:effectRef>
                <a:fontRef idx="minor">
                  <a:schemeClr val="tx1"/>
                </a:fontRef>
              </p:style>
            </p:cxnSp>
            <p:cxnSp>
              <p:nvCxnSpPr>
                <p:cNvPr id="388" name="Straight Arrow Connector 387"/>
                <p:cNvCxnSpPr/>
                <p:nvPr/>
              </p:nvCxnSpPr>
              <p:spPr>
                <a:xfrm>
                  <a:off x="6835919" y="1396838"/>
                  <a:ext cx="566367" cy="268676"/>
                </a:xfrm>
                <a:prstGeom prst="straightConnector1">
                  <a:avLst/>
                </a:prstGeom>
                <a:ln w="28575">
                  <a:solidFill>
                    <a:srgbClr val="C00000"/>
                  </a:solidFill>
                  <a:tailEnd type="arrow" w="sm" len="lg"/>
                </a:ln>
              </p:spPr>
              <p:style>
                <a:lnRef idx="1">
                  <a:schemeClr val="accent1"/>
                </a:lnRef>
                <a:fillRef idx="0">
                  <a:schemeClr val="accent1"/>
                </a:fillRef>
                <a:effectRef idx="0">
                  <a:schemeClr val="accent1"/>
                </a:effectRef>
                <a:fontRef idx="minor">
                  <a:schemeClr val="tx1"/>
                </a:fontRef>
              </p:style>
            </p:cxnSp>
            <p:sp>
              <p:nvSpPr>
                <p:cNvPr id="392" name="Rectangle 5"/>
                <p:cNvSpPr>
                  <a:spLocks noChangeArrowheads="1"/>
                </p:cNvSpPr>
                <p:nvPr/>
              </p:nvSpPr>
              <p:spPr bwMode="auto">
                <a:xfrm>
                  <a:off x="6856146" y="1010403"/>
                  <a:ext cx="705321" cy="369332"/>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i="0" u="none" strike="noStrike" cap="none" normalizeH="0" baseline="0" dirty="0" err="1">
                      <a:ln>
                        <a:noFill/>
                      </a:ln>
                      <a:solidFill>
                        <a:srgbClr val="000000"/>
                      </a:solidFill>
                      <a:effectLst/>
                      <a:latin typeface="Symbol" panose="05050102010706020507" pitchFamily="18" charset="2"/>
                      <a:ea typeface="Times New Roman" pitchFamily="18" charset="0"/>
                      <a:cs typeface="Arial" pitchFamily="34" charset="0"/>
                    </a:rPr>
                    <a:t>S</a:t>
                  </a:r>
                  <a:r>
                    <a:rPr kumimoji="0" lang="en-US" altLang="en-US" sz="2400" b="1" i="0" u="none" strike="noStrike" cap="none" normalizeH="0" baseline="0" dirty="0" err="1">
                      <a:ln>
                        <a:noFill/>
                      </a:ln>
                      <a:solidFill>
                        <a:srgbClr val="000000"/>
                      </a:solidFill>
                      <a:effectLst/>
                      <a:latin typeface="Arial" pitchFamily="34" charset="0"/>
                      <a:ea typeface="Times New Roman" pitchFamily="18" charset="0"/>
                      <a:cs typeface="Arial" pitchFamily="34" charset="0"/>
                    </a:rPr>
                    <a:t>V</a:t>
                  </a:r>
                  <a:r>
                    <a:rPr kumimoji="0" lang="en-US" altLang="en-US" sz="2400" i="0" u="none" strike="noStrike" cap="none" normalizeH="0" baseline="-25000" dirty="0" err="1">
                      <a:ln>
                        <a:noFill/>
                      </a:ln>
                      <a:solidFill>
                        <a:srgbClr val="000000"/>
                      </a:solidFill>
                      <a:effectLst/>
                      <a:latin typeface="Arial" pitchFamily="34" charset="0"/>
                      <a:ea typeface="Times New Roman" pitchFamily="18" charset="0"/>
                      <a:cs typeface="Arial" pitchFamily="34" charset="0"/>
                    </a:rPr>
                    <a:t>i</a:t>
                  </a:r>
                  <a:r>
                    <a:rPr kumimoji="0" lang="en-US" altLang="en-US" sz="2400" b="1" i="0" u="none" strike="noStrike" cap="none" normalizeH="0" baseline="0" dirty="0" err="1">
                      <a:ln>
                        <a:noFill/>
                      </a:ln>
                      <a:solidFill>
                        <a:srgbClr val="000000"/>
                      </a:solidFill>
                      <a:effectLst/>
                      <a:latin typeface="Arial" pitchFamily="34" charset="0"/>
                      <a:ea typeface="Times New Roman" pitchFamily="18" charset="0"/>
                      <a:cs typeface="Arial" pitchFamily="34" charset="0"/>
                    </a:rPr>
                    <a:t>∙u</a:t>
                  </a:r>
                  <a:endParaRPr kumimoji="0" lang="en-US" altLang="en-US" sz="4000" b="0" i="0" u="none" strike="noStrike" cap="none" normalizeH="0" baseline="-25000" dirty="0">
                    <a:ln>
                      <a:noFill/>
                    </a:ln>
                    <a:solidFill>
                      <a:schemeClr val="tx1"/>
                    </a:solidFill>
                    <a:effectLst/>
                    <a:latin typeface="Arial" pitchFamily="34" charset="0"/>
                    <a:cs typeface="Arial" pitchFamily="34" charset="0"/>
                  </a:endParaRPr>
                </a:p>
              </p:txBody>
            </p:sp>
            <p:sp>
              <p:nvSpPr>
                <p:cNvPr id="393" name="Rectangle 5"/>
                <p:cNvSpPr>
                  <a:spLocks noChangeArrowheads="1"/>
                </p:cNvSpPr>
                <p:nvPr/>
              </p:nvSpPr>
              <p:spPr bwMode="auto">
                <a:xfrm>
                  <a:off x="6110601" y="1556010"/>
                  <a:ext cx="290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itchFamily="34" charset="0"/>
                      <a:ea typeface="Times New Roman" pitchFamily="18" charset="0"/>
                      <a:cs typeface="Arial" pitchFamily="34" charset="0"/>
                    </a:rPr>
                    <a:t>W</a:t>
                  </a:r>
                  <a:endParaRPr kumimoji="0" lang="en-US" altLang="en-US" sz="4000" b="0" i="0" u="none" strike="noStrike" cap="none" normalizeH="0" baseline="-25000" dirty="0">
                    <a:ln>
                      <a:noFill/>
                    </a:ln>
                    <a:solidFill>
                      <a:schemeClr val="tx1"/>
                    </a:solidFill>
                    <a:effectLst/>
                    <a:latin typeface="Arial" pitchFamily="34" charset="0"/>
                    <a:cs typeface="Arial" pitchFamily="34" charset="0"/>
                  </a:endParaRPr>
                </a:p>
              </p:txBody>
            </p:sp>
            <p:sp>
              <p:nvSpPr>
                <p:cNvPr id="118" name="Rectangle 5"/>
                <p:cNvSpPr>
                  <a:spLocks noChangeArrowheads="1"/>
                </p:cNvSpPr>
                <p:nvPr/>
              </p:nvSpPr>
              <p:spPr bwMode="auto">
                <a:xfrm>
                  <a:off x="6317420" y="3014704"/>
                  <a:ext cx="1300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C00000"/>
                      </a:solidFill>
                      <a:effectLst/>
                      <a:ea typeface="Times New Roman" pitchFamily="18" charset="0"/>
                      <a:cs typeface="Arial" pitchFamily="34" charset="0"/>
                    </a:rPr>
                    <a:t>G</a:t>
                  </a:r>
                  <a:r>
                    <a:rPr kumimoji="0" lang="en-US" altLang="en-US" b="0" i="0" u="none" strike="noStrike" cap="none" normalizeH="0" baseline="0" dirty="0">
                      <a:ln>
                        <a:noFill/>
                      </a:ln>
                      <a:solidFill>
                        <a:srgbClr val="C00000"/>
                      </a:solidFill>
                      <a:effectLst/>
                      <a:latin typeface="Calibri"/>
                      <a:ea typeface="Times New Roman" pitchFamily="18" charset="0"/>
                      <a:cs typeface="Arial" pitchFamily="34" charset="0"/>
                    </a:rPr>
                    <a:t>≡</a:t>
                  </a:r>
                  <a:r>
                    <a:rPr kumimoji="0" lang="en-US" altLang="en-US" sz="2400" b="0" i="0" u="none" strike="noStrike" cap="none" normalizeH="0" baseline="0" dirty="0">
                      <a:ln>
                        <a:noFill/>
                      </a:ln>
                      <a:solidFill>
                        <a:srgbClr val="C00000"/>
                      </a:solidFill>
                      <a:effectLst/>
                      <a:latin typeface="Symbol" panose="05050102010706020507" pitchFamily="18" charset="2"/>
                      <a:ea typeface="Times New Roman" pitchFamily="18" charset="0"/>
                      <a:cs typeface="Arial" pitchFamily="34" charset="0"/>
                    </a:rPr>
                    <a:t>G</a:t>
                  </a:r>
                  <a:r>
                    <a:rPr kumimoji="0" lang="en-US" altLang="en-US" sz="2400" b="0" i="0" u="none" strike="noStrike" cap="none" normalizeH="0" baseline="0" dirty="0">
                      <a:ln>
                        <a:noFill/>
                      </a:ln>
                      <a:solidFill>
                        <a:srgbClr val="C00000"/>
                      </a:solidFill>
                      <a:effectLst/>
                      <a:latin typeface="Arial" pitchFamily="34" charset="0"/>
                      <a:ea typeface="Times New Roman" pitchFamily="18" charset="0"/>
                      <a:cs typeface="Arial" pitchFamily="34" charset="0"/>
                    </a:rPr>
                    <a:t>/(v</a:t>
                  </a:r>
                  <a:r>
                    <a:rPr kumimoji="0" lang="en-US" altLang="en-US" sz="2400" b="0" i="0" u="none" strike="noStrike" cap="none" normalizeH="0" baseline="-25000" dirty="0">
                      <a:ln>
                        <a:noFill/>
                      </a:ln>
                      <a:solidFill>
                        <a:srgbClr val="C00000"/>
                      </a:solidFill>
                      <a:effectLst/>
                      <a:latin typeface="Arial" pitchFamily="34" charset="0"/>
                      <a:ea typeface="Times New Roman" pitchFamily="18" charset="0"/>
                      <a:cs typeface="Arial" pitchFamily="34" charset="0"/>
                    </a:rPr>
                    <a:t>∞</a:t>
                  </a:r>
                  <a:r>
                    <a:rPr kumimoji="0" lang="en-US" altLang="en-US" sz="2400" b="0" i="0" u="none" strike="noStrike" cap="none" normalizeH="0" baseline="0" dirty="0">
                      <a:ln>
                        <a:noFill/>
                      </a:ln>
                      <a:solidFill>
                        <a:srgbClr val="C00000"/>
                      </a:solidFill>
                      <a:effectLst/>
                      <a:latin typeface="Brush Script MT" panose="03060802040406070304" pitchFamily="66" charset="0"/>
                      <a:ea typeface="Times New Roman" pitchFamily="18" charset="0"/>
                      <a:cs typeface="MV Boli" panose="02000500030200090000" pitchFamily="2" charset="0"/>
                    </a:rPr>
                    <a:t>R</a:t>
                  </a:r>
                  <a:r>
                    <a:rPr kumimoji="0" lang="en-US" altLang="en-US" sz="2400" b="0" i="0" u="none" strike="noStrike" cap="none" normalizeH="0" baseline="0" dirty="0">
                      <a:ln>
                        <a:noFill/>
                      </a:ln>
                      <a:solidFill>
                        <a:srgbClr val="C00000"/>
                      </a:solidFill>
                      <a:effectLst/>
                      <a:latin typeface="Arial" pitchFamily="34" charset="0"/>
                      <a:ea typeface="Times New Roman" pitchFamily="18" charset="0"/>
                      <a:cs typeface="Arial" pitchFamily="34" charset="0"/>
                    </a:rPr>
                    <a:t>)</a:t>
                  </a:r>
                  <a:endParaRPr kumimoji="0" lang="en-US" altLang="en-US" sz="4000" b="0" i="0" u="none" strike="noStrike" cap="none" normalizeH="0" baseline="-25000" dirty="0">
                    <a:ln>
                      <a:noFill/>
                    </a:ln>
                    <a:solidFill>
                      <a:srgbClr val="C00000"/>
                    </a:solidFill>
                    <a:effectLst/>
                    <a:latin typeface="Arial" pitchFamily="34" charset="0"/>
                    <a:cs typeface="Arial" pitchFamily="34" charset="0"/>
                  </a:endParaRPr>
                </a:p>
              </p:txBody>
            </p:sp>
          </p:grpSp>
          <p:sp>
            <p:nvSpPr>
              <p:cNvPr id="117" name="Arc 116"/>
              <p:cNvSpPr/>
              <p:nvPr/>
            </p:nvSpPr>
            <p:spPr>
              <a:xfrm rot="16398852" flipH="1">
                <a:off x="6922755" y="3288486"/>
                <a:ext cx="515477" cy="513259"/>
              </a:xfrm>
              <a:prstGeom prst="arc">
                <a:avLst>
                  <a:gd name="adj1" fmla="val 9424667"/>
                  <a:gd name="adj2" fmla="val 6872114"/>
                </a:avLst>
              </a:prstGeom>
              <a:ln w="28575">
                <a:solidFill>
                  <a:srgbClr val="C00000"/>
                </a:solidFill>
                <a:headEnd type="triangle" w="med" len="lg"/>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6" name="Group 5">
            <a:extLst>
              <a:ext uri="{FF2B5EF4-FFF2-40B4-BE49-F238E27FC236}">
                <a16:creationId xmlns:a16="http://schemas.microsoft.com/office/drawing/2014/main" id="{A96DEC92-0E7B-4329-A3AD-756B113BE65B}"/>
              </a:ext>
            </a:extLst>
          </p:cNvPr>
          <p:cNvGrpSpPr/>
          <p:nvPr/>
        </p:nvGrpSpPr>
        <p:grpSpPr>
          <a:xfrm>
            <a:off x="583956" y="2754723"/>
            <a:ext cx="2779904" cy="2910721"/>
            <a:chOff x="733443" y="2874434"/>
            <a:chExt cx="2779904" cy="2910721"/>
          </a:xfrm>
        </p:grpSpPr>
        <p:sp>
          <p:nvSpPr>
            <p:cNvPr id="101" name="Freeform: Shape 100">
              <a:extLst>
                <a:ext uri="{FF2B5EF4-FFF2-40B4-BE49-F238E27FC236}">
                  <a16:creationId xmlns:a16="http://schemas.microsoft.com/office/drawing/2014/main" id="{C274074E-5871-4454-A726-D05E4C1536CF}"/>
                </a:ext>
              </a:extLst>
            </p:cNvPr>
            <p:cNvSpPr/>
            <p:nvPr/>
          </p:nvSpPr>
          <p:spPr>
            <a:xfrm>
              <a:off x="846663" y="2874434"/>
              <a:ext cx="1159934" cy="2910721"/>
            </a:xfrm>
            <a:custGeom>
              <a:avLst/>
              <a:gdLst>
                <a:gd name="connsiteX0" fmla="*/ 18511 w 1212941"/>
                <a:gd name="connsiteY0" fmla="*/ 3179752 h 3335622"/>
                <a:gd name="connsiteX1" fmla="*/ 471477 w 1212941"/>
                <a:gd name="connsiteY1" fmla="*/ 322252 h 3335622"/>
                <a:gd name="connsiteX2" fmla="*/ 1093777 w 1212941"/>
                <a:gd name="connsiteY2" fmla="*/ 330718 h 3335622"/>
                <a:gd name="connsiteX3" fmla="*/ 1110711 w 1212941"/>
                <a:gd name="connsiteY3" fmla="*/ 2680218 h 3335622"/>
                <a:gd name="connsiteX4" fmla="*/ 18511 w 1212941"/>
                <a:gd name="connsiteY4" fmla="*/ 3179752 h 3335622"/>
                <a:gd name="connsiteX0" fmla="*/ 18511 w 1212941"/>
                <a:gd name="connsiteY0" fmla="*/ 3066213 h 3222083"/>
                <a:gd name="connsiteX1" fmla="*/ 471477 w 1212941"/>
                <a:gd name="connsiteY1" fmla="*/ 208713 h 3222083"/>
                <a:gd name="connsiteX2" fmla="*/ 1093777 w 1212941"/>
                <a:gd name="connsiteY2" fmla="*/ 217179 h 3222083"/>
                <a:gd name="connsiteX3" fmla="*/ 1110711 w 1212941"/>
                <a:gd name="connsiteY3" fmla="*/ 2566679 h 3222083"/>
                <a:gd name="connsiteX4" fmla="*/ 18511 w 1212941"/>
                <a:gd name="connsiteY4" fmla="*/ 3066213 h 3222083"/>
                <a:gd name="connsiteX0" fmla="*/ 28214 w 1222644"/>
                <a:gd name="connsiteY0" fmla="*/ 2883307 h 3017444"/>
                <a:gd name="connsiteX1" fmla="*/ 388047 w 1222644"/>
                <a:gd name="connsiteY1" fmla="*/ 326374 h 3017444"/>
                <a:gd name="connsiteX2" fmla="*/ 1103480 w 1222644"/>
                <a:gd name="connsiteY2" fmla="*/ 34273 h 3017444"/>
                <a:gd name="connsiteX3" fmla="*/ 1120414 w 1222644"/>
                <a:gd name="connsiteY3" fmla="*/ 2383773 h 3017444"/>
                <a:gd name="connsiteX4" fmla="*/ 28214 w 1222644"/>
                <a:gd name="connsiteY4" fmla="*/ 2883307 h 3017444"/>
                <a:gd name="connsiteX0" fmla="*/ 28214 w 1222644"/>
                <a:gd name="connsiteY0" fmla="*/ 2883307 h 2883307"/>
                <a:gd name="connsiteX1" fmla="*/ 388047 w 1222644"/>
                <a:gd name="connsiteY1" fmla="*/ 326374 h 2883307"/>
                <a:gd name="connsiteX2" fmla="*/ 1103480 w 1222644"/>
                <a:gd name="connsiteY2" fmla="*/ 34273 h 2883307"/>
                <a:gd name="connsiteX3" fmla="*/ 1120414 w 1222644"/>
                <a:gd name="connsiteY3" fmla="*/ 2383773 h 2883307"/>
                <a:gd name="connsiteX4" fmla="*/ 28214 w 1222644"/>
                <a:gd name="connsiteY4" fmla="*/ 2883307 h 2883307"/>
                <a:gd name="connsiteX0" fmla="*/ 28214 w 1222644"/>
                <a:gd name="connsiteY0" fmla="*/ 2883307 h 2883307"/>
                <a:gd name="connsiteX1" fmla="*/ 388047 w 1222644"/>
                <a:gd name="connsiteY1" fmla="*/ 326374 h 2883307"/>
                <a:gd name="connsiteX2" fmla="*/ 1103480 w 1222644"/>
                <a:gd name="connsiteY2" fmla="*/ 34273 h 2883307"/>
                <a:gd name="connsiteX3" fmla="*/ 1120414 w 1222644"/>
                <a:gd name="connsiteY3" fmla="*/ 2383773 h 2883307"/>
                <a:gd name="connsiteX4" fmla="*/ 28214 w 1222644"/>
                <a:gd name="connsiteY4" fmla="*/ 2883307 h 2883307"/>
                <a:gd name="connsiteX0" fmla="*/ 28214 w 1162025"/>
                <a:gd name="connsiteY0" fmla="*/ 2883307 h 2883307"/>
                <a:gd name="connsiteX1" fmla="*/ 388047 w 1162025"/>
                <a:gd name="connsiteY1" fmla="*/ 326374 h 2883307"/>
                <a:gd name="connsiteX2" fmla="*/ 1103480 w 1162025"/>
                <a:gd name="connsiteY2" fmla="*/ 34273 h 2883307"/>
                <a:gd name="connsiteX3" fmla="*/ 1120414 w 1162025"/>
                <a:gd name="connsiteY3" fmla="*/ 2383773 h 2883307"/>
                <a:gd name="connsiteX4" fmla="*/ 28214 w 1162025"/>
                <a:gd name="connsiteY4" fmla="*/ 2883307 h 2883307"/>
                <a:gd name="connsiteX0" fmla="*/ 30323 w 1130267"/>
                <a:gd name="connsiteY0" fmla="*/ 2803094 h 2803094"/>
                <a:gd name="connsiteX1" fmla="*/ 356289 w 1130267"/>
                <a:gd name="connsiteY1" fmla="*/ 322361 h 2803094"/>
                <a:gd name="connsiteX2" fmla="*/ 1071722 w 1130267"/>
                <a:gd name="connsiteY2" fmla="*/ 30260 h 2803094"/>
                <a:gd name="connsiteX3" fmla="*/ 1088656 w 1130267"/>
                <a:gd name="connsiteY3" fmla="*/ 2379760 h 2803094"/>
                <a:gd name="connsiteX4" fmla="*/ 30323 w 1130267"/>
                <a:gd name="connsiteY4" fmla="*/ 2803094 h 2803094"/>
                <a:gd name="connsiteX0" fmla="*/ 30323 w 1127248"/>
                <a:gd name="connsiteY0" fmla="*/ 2803094 h 2803094"/>
                <a:gd name="connsiteX1" fmla="*/ 356289 w 1127248"/>
                <a:gd name="connsiteY1" fmla="*/ 322361 h 2803094"/>
                <a:gd name="connsiteX2" fmla="*/ 1071722 w 1127248"/>
                <a:gd name="connsiteY2" fmla="*/ 30260 h 2803094"/>
                <a:gd name="connsiteX3" fmla="*/ 1080189 w 1127248"/>
                <a:gd name="connsiteY3" fmla="*/ 2434794 h 2803094"/>
                <a:gd name="connsiteX4" fmla="*/ 30323 w 1127248"/>
                <a:gd name="connsiteY4" fmla="*/ 2803094 h 2803094"/>
                <a:gd name="connsiteX0" fmla="*/ 2 w 1096927"/>
                <a:gd name="connsiteY0" fmla="*/ 2772834 h 2772834"/>
                <a:gd name="connsiteX1" fmla="*/ 1041401 w 1096927"/>
                <a:gd name="connsiteY1" fmla="*/ 0 h 2772834"/>
                <a:gd name="connsiteX2" fmla="*/ 1049868 w 1096927"/>
                <a:gd name="connsiteY2" fmla="*/ 2404534 h 2772834"/>
                <a:gd name="connsiteX3" fmla="*/ 2 w 1096927"/>
                <a:gd name="connsiteY3" fmla="*/ 2772834 h 2772834"/>
                <a:gd name="connsiteX0" fmla="*/ 5 w 1096930"/>
                <a:gd name="connsiteY0" fmla="*/ 2772834 h 2772834"/>
                <a:gd name="connsiteX1" fmla="*/ 1041404 w 1096930"/>
                <a:gd name="connsiteY1" fmla="*/ 0 h 2772834"/>
                <a:gd name="connsiteX2" fmla="*/ 1049871 w 1096930"/>
                <a:gd name="connsiteY2" fmla="*/ 2404534 h 2772834"/>
                <a:gd name="connsiteX3" fmla="*/ 5 w 1096930"/>
                <a:gd name="connsiteY3" fmla="*/ 2772834 h 2772834"/>
                <a:gd name="connsiteX0" fmla="*/ 5 w 1053324"/>
                <a:gd name="connsiteY0" fmla="*/ 2772834 h 2772834"/>
                <a:gd name="connsiteX1" fmla="*/ 1041404 w 1053324"/>
                <a:gd name="connsiteY1" fmla="*/ 0 h 2772834"/>
                <a:gd name="connsiteX2" fmla="*/ 1049871 w 1053324"/>
                <a:gd name="connsiteY2" fmla="*/ 2404534 h 2772834"/>
                <a:gd name="connsiteX3" fmla="*/ 5 w 1053324"/>
                <a:gd name="connsiteY3" fmla="*/ 2772834 h 2772834"/>
                <a:gd name="connsiteX0" fmla="*/ 5 w 1049871"/>
                <a:gd name="connsiteY0" fmla="*/ 2772834 h 2772834"/>
                <a:gd name="connsiteX1" fmla="*/ 1041404 w 1049871"/>
                <a:gd name="connsiteY1" fmla="*/ 0 h 2772834"/>
                <a:gd name="connsiteX2" fmla="*/ 1049871 w 1049871"/>
                <a:gd name="connsiteY2" fmla="*/ 2404534 h 2772834"/>
                <a:gd name="connsiteX3" fmla="*/ 5 w 1049871"/>
                <a:gd name="connsiteY3" fmla="*/ 2772834 h 2772834"/>
                <a:gd name="connsiteX0" fmla="*/ 0 w 1049866"/>
                <a:gd name="connsiteY0" fmla="*/ 2772834 h 2772834"/>
                <a:gd name="connsiteX1" fmla="*/ 1041399 w 1049866"/>
                <a:gd name="connsiteY1" fmla="*/ 0 h 2772834"/>
                <a:gd name="connsiteX2" fmla="*/ 1049866 w 1049866"/>
                <a:gd name="connsiteY2" fmla="*/ 2404534 h 2772834"/>
                <a:gd name="connsiteX3" fmla="*/ 0 w 1049866"/>
                <a:gd name="connsiteY3" fmla="*/ 2772834 h 2772834"/>
                <a:gd name="connsiteX0" fmla="*/ 0 w 1049866"/>
                <a:gd name="connsiteY0" fmla="*/ 2772834 h 2772834"/>
                <a:gd name="connsiteX1" fmla="*/ 1041399 w 1049866"/>
                <a:gd name="connsiteY1" fmla="*/ 0 h 2772834"/>
                <a:gd name="connsiteX2" fmla="*/ 1049866 w 1049866"/>
                <a:gd name="connsiteY2" fmla="*/ 2404534 h 2772834"/>
                <a:gd name="connsiteX3" fmla="*/ 0 w 1049866"/>
                <a:gd name="connsiteY3" fmla="*/ 2772834 h 2772834"/>
                <a:gd name="connsiteX0" fmla="*/ 0 w 1049866"/>
                <a:gd name="connsiteY0" fmla="*/ 2772834 h 2772834"/>
                <a:gd name="connsiteX1" fmla="*/ 1041399 w 1049866"/>
                <a:gd name="connsiteY1" fmla="*/ 0 h 2772834"/>
                <a:gd name="connsiteX2" fmla="*/ 1049866 w 1049866"/>
                <a:gd name="connsiteY2" fmla="*/ 2404534 h 2772834"/>
                <a:gd name="connsiteX3" fmla="*/ 0 w 1049866"/>
                <a:gd name="connsiteY3" fmla="*/ 2772834 h 2772834"/>
                <a:gd name="connsiteX0" fmla="*/ 0 w 1049866"/>
                <a:gd name="connsiteY0" fmla="*/ 2772834 h 2772834"/>
                <a:gd name="connsiteX1" fmla="*/ 1041399 w 1049866"/>
                <a:gd name="connsiteY1" fmla="*/ 0 h 2772834"/>
                <a:gd name="connsiteX2" fmla="*/ 1049866 w 1049866"/>
                <a:gd name="connsiteY2" fmla="*/ 2404534 h 2772834"/>
                <a:gd name="connsiteX3" fmla="*/ 0 w 1049866"/>
                <a:gd name="connsiteY3" fmla="*/ 2772834 h 2772834"/>
                <a:gd name="connsiteX0" fmla="*/ 0 w 1083733"/>
                <a:gd name="connsiteY0" fmla="*/ 2794001 h 2794001"/>
                <a:gd name="connsiteX1" fmla="*/ 1075266 w 1083733"/>
                <a:gd name="connsiteY1" fmla="*/ 0 h 2794001"/>
                <a:gd name="connsiteX2" fmla="*/ 1083733 w 1083733"/>
                <a:gd name="connsiteY2" fmla="*/ 2404534 h 2794001"/>
                <a:gd name="connsiteX3" fmla="*/ 0 w 1083733"/>
                <a:gd name="connsiteY3" fmla="*/ 2794001 h 2794001"/>
                <a:gd name="connsiteX0" fmla="*/ 0 w 1143000"/>
                <a:gd name="connsiteY0" fmla="*/ 2794001 h 2794001"/>
                <a:gd name="connsiteX1" fmla="*/ 1134533 w 1143000"/>
                <a:gd name="connsiteY1" fmla="*/ 0 h 2794001"/>
                <a:gd name="connsiteX2" fmla="*/ 1143000 w 1143000"/>
                <a:gd name="connsiteY2" fmla="*/ 2404534 h 2794001"/>
                <a:gd name="connsiteX3" fmla="*/ 0 w 1143000"/>
                <a:gd name="connsiteY3" fmla="*/ 2794001 h 2794001"/>
                <a:gd name="connsiteX0" fmla="*/ 0 w 1151467"/>
                <a:gd name="connsiteY0" fmla="*/ 2840811 h 2840811"/>
                <a:gd name="connsiteX1" fmla="*/ 1143000 w 1151467"/>
                <a:gd name="connsiteY1" fmla="*/ 0 h 2840811"/>
                <a:gd name="connsiteX2" fmla="*/ 1151467 w 1151467"/>
                <a:gd name="connsiteY2" fmla="*/ 2404534 h 2840811"/>
                <a:gd name="connsiteX3" fmla="*/ 0 w 1151467"/>
                <a:gd name="connsiteY3" fmla="*/ 2840811 h 2840811"/>
                <a:gd name="connsiteX0" fmla="*/ 0 w 1159934"/>
                <a:gd name="connsiteY0" fmla="*/ 2925920 h 2925920"/>
                <a:gd name="connsiteX1" fmla="*/ 1151467 w 1159934"/>
                <a:gd name="connsiteY1" fmla="*/ 0 h 2925920"/>
                <a:gd name="connsiteX2" fmla="*/ 1159934 w 1159934"/>
                <a:gd name="connsiteY2" fmla="*/ 2404534 h 2925920"/>
                <a:gd name="connsiteX3" fmla="*/ 0 w 1159934"/>
                <a:gd name="connsiteY3" fmla="*/ 2925920 h 2925920"/>
                <a:gd name="connsiteX0" fmla="*/ 0 w 1159934"/>
                <a:gd name="connsiteY0" fmla="*/ 2925920 h 2925920"/>
                <a:gd name="connsiteX1" fmla="*/ 1151467 w 1159934"/>
                <a:gd name="connsiteY1" fmla="*/ 0 h 2925920"/>
                <a:gd name="connsiteX2" fmla="*/ 1159934 w 1159934"/>
                <a:gd name="connsiteY2" fmla="*/ 2404534 h 2925920"/>
                <a:gd name="connsiteX3" fmla="*/ 0 w 1159934"/>
                <a:gd name="connsiteY3" fmla="*/ 2925920 h 2925920"/>
                <a:gd name="connsiteX0" fmla="*/ 0 w 1159934"/>
                <a:gd name="connsiteY0" fmla="*/ 2925920 h 2925920"/>
                <a:gd name="connsiteX1" fmla="*/ 1151467 w 1159934"/>
                <a:gd name="connsiteY1" fmla="*/ 0 h 2925920"/>
                <a:gd name="connsiteX2" fmla="*/ 1159934 w 1159934"/>
                <a:gd name="connsiteY2" fmla="*/ 2404534 h 2925920"/>
                <a:gd name="connsiteX3" fmla="*/ 0 w 1159934"/>
                <a:gd name="connsiteY3" fmla="*/ 2925920 h 2925920"/>
              </a:gdLst>
              <a:ahLst/>
              <a:cxnLst>
                <a:cxn ang="0">
                  <a:pos x="connsiteX0" y="connsiteY0"/>
                </a:cxn>
                <a:cxn ang="0">
                  <a:pos x="connsiteX1" y="connsiteY1"/>
                </a:cxn>
                <a:cxn ang="0">
                  <a:pos x="connsiteX2" y="connsiteY2"/>
                </a:cxn>
                <a:cxn ang="0">
                  <a:pos x="connsiteX3" y="connsiteY3"/>
                </a:cxn>
              </a:cxnLst>
              <a:rect l="l" t="t" r="r" b="b"/>
              <a:pathLst>
                <a:path w="1159934" h="2925920">
                  <a:moveTo>
                    <a:pt x="0" y="2925920"/>
                  </a:moveTo>
                  <a:cubicBezTo>
                    <a:pt x="261055" y="603230"/>
                    <a:pt x="362655" y="35983"/>
                    <a:pt x="1151467" y="0"/>
                  </a:cubicBezTo>
                  <a:cubicBezTo>
                    <a:pt x="1084440" y="431094"/>
                    <a:pt x="1072444" y="1926167"/>
                    <a:pt x="1159934" y="2404534"/>
                  </a:cubicBezTo>
                  <a:cubicBezTo>
                    <a:pt x="752123" y="2531468"/>
                    <a:pt x="274461" y="2667045"/>
                    <a:pt x="0" y="292592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6" name="Group 95">
              <a:extLst>
                <a:ext uri="{FF2B5EF4-FFF2-40B4-BE49-F238E27FC236}">
                  <a16:creationId xmlns:a16="http://schemas.microsoft.com/office/drawing/2014/main" id="{A2FB8207-D097-4CA8-9A3B-85ED3206D257}"/>
                </a:ext>
              </a:extLst>
            </p:cNvPr>
            <p:cNvGrpSpPr/>
            <p:nvPr/>
          </p:nvGrpSpPr>
          <p:grpSpPr>
            <a:xfrm>
              <a:off x="2553292" y="4895680"/>
              <a:ext cx="277993" cy="339814"/>
              <a:chOff x="2595622" y="4882981"/>
              <a:chExt cx="277993" cy="339814"/>
            </a:xfrm>
          </p:grpSpPr>
          <p:sp>
            <p:nvSpPr>
              <p:cNvPr id="91" name="Freeform: Shape 90">
                <a:extLst>
                  <a:ext uri="{FF2B5EF4-FFF2-40B4-BE49-F238E27FC236}">
                    <a16:creationId xmlns:a16="http://schemas.microsoft.com/office/drawing/2014/main" id="{51CFC586-32DE-492C-9100-94C7218354DC}"/>
                  </a:ext>
                </a:extLst>
              </p:cNvPr>
              <p:cNvSpPr/>
              <p:nvPr/>
            </p:nvSpPr>
            <p:spPr>
              <a:xfrm flipH="1">
                <a:off x="2595622" y="5020855"/>
                <a:ext cx="115868" cy="95115"/>
              </a:xfrm>
              <a:custGeom>
                <a:avLst/>
                <a:gdLst>
                  <a:gd name="connsiteX0" fmla="*/ 207963 w 366713"/>
                  <a:gd name="connsiteY0" fmla="*/ 4762 h 144462"/>
                  <a:gd name="connsiteX1" fmla="*/ 366713 w 366713"/>
                  <a:gd name="connsiteY1" fmla="*/ 0 h 144462"/>
                  <a:gd name="connsiteX2" fmla="*/ 160338 w 366713"/>
                  <a:gd name="connsiteY2" fmla="*/ 144462 h 144462"/>
                  <a:gd name="connsiteX3" fmla="*/ 0 w 366713"/>
                  <a:gd name="connsiteY3" fmla="*/ 36512 h 144462"/>
                  <a:gd name="connsiteX4" fmla="*/ 111125 w 366713"/>
                  <a:gd name="connsiteY4" fmla="*/ 11112 h 144462"/>
                  <a:gd name="connsiteX0" fmla="*/ 211747 w 370497"/>
                  <a:gd name="connsiteY0" fmla="*/ 23261 h 162961"/>
                  <a:gd name="connsiteX1" fmla="*/ 370497 w 370497"/>
                  <a:gd name="connsiteY1" fmla="*/ 18499 h 162961"/>
                  <a:gd name="connsiteX2" fmla="*/ 164122 w 370497"/>
                  <a:gd name="connsiteY2" fmla="*/ 162961 h 162961"/>
                  <a:gd name="connsiteX3" fmla="*/ 0 w 370497"/>
                  <a:gd name="connsiteY3" fmla="*/ 0 h 162961"/>
                  <a:gd name="connsiteX4" fmla="*/ 114909 w 370497"/>
                  <a:gd name="connsiteY4" fmla="*/ 29611 h 162961"/>
                  <a:gd name="connsiteX0" fmla="*/ 211747 w 370497"/>
                  <a:gd name="connsiteY0" fmla="*/ 23261 h 162961"/>
                  <a:gd name="connsiteX1" fmla="*/ 370497 w 370497"/>
                  <a:gd name="connsiteY1" fmla="*/ 44986 h 162961"/>
                  <a:gd name="connsiteX2" fmla="*/ 164122 w 370497"/>
                  <a:gd name="connsiteY2" fmla="*/ 162961 h 162961"/>
                  <a:gd name="connsiteX3" fmla="*/ 0 w 370497"/>
                  <a:gd name="connsiteY3" fmla="*/ 0 h 162961"/>
                  <a:gd name="connsiteX4" fmla="*/ 114909 w 370497"/>
                  <a:gd name="connsiteY4" fmla="*/ 29611 h 162961"/>
                  <a:gd name="connsiteX0" fmla="*/ 211747 w 370497"/>
                  <a:gd name="connsiteY0" fmla="*/ 23261 h 136475"/>
                  <a:gd name="connsiteX1" fmla="*/ 370497 w 370497"/>
                  <a:gd name="connsiteY1" fmla="*/ 44986 h 136475"/>
                  <a:gd name="connsiteX2" fmla="*/ 145193 w 370497"/>
                  <a:gd name="connsiteY2" fmla="*/ 136475 h 136475"/>
                  <a:gd name="connsiteX3" fmla="*/ 0 w 370497"/>
                  <a:gd name="connsiteY3" fmla="*/ 0 h 136475"/>
                  <a:gd name="connsiteX4" fmla="*/ 114909 w 370497"/>
                  <a:gd name="connsiteY4" fmla="*/ 29611 h 136475"/>
                  <a:gd name="connsiteX0" fmla="*/ 243926 w 370497"/>
                  <a:gd name="connsiteY0" fmla="*/ 39561 h 136475"/>
                  <a:gd name="connsiteX1" fmla="*/ 370497 w 370497"/>
                  <a:gd name="connsiteY1" fmla="*/ 44986 h 136475"/>
                  <a:gd name="connsiteX2" fmla="*/ 145193 w 370497"/>
                  <a:gd name="connsiteY2" fmla="*/ 136475 h 136475"/>
                  <a:gd name="connsiteX3" fmla="*/ 0 w 370497"/>
                  <a:gd name="connsiteY3" fmla="*/ 0 h 136475"/>
                  <a:gd name="connsiteX4" fmla="*/ 114909 w 370497"/>
                  <a:gd name="connsiteY4" fmla="*/ 29611 h 136475"/>
                  <a:gd name="connsiteX0" fmla="*/ 243926 w 361032"/>
                  <a:gd name="connsiteY0" fmla="*/ 39561 h 136475"/>
                  <a:gd name="connsiteX1" fmla="*/ 361032 w 361032"/>
                  <a:gd name="connsiteY1" fmla="*/ 56191 h 136475"/>
                  <a:gd name="connsiteX2" fmla="*/ 145193 w 361032"/>
                  <a:gd name="connsiteY2" fmla="*/ 136475 h 136475"/>
                  <a:gd name="connsiteX3" fmla="*/ 0 w 361032"/>
                  <a:gd name="connsiteY3" fmla="*/ 0 h 136475"/>
                  <a:gd name="connsiteX4" fmla="*/ 114909 w 361032"/>
                  <a:gd name="connsiteY4" fmla="*/ 29611 h 136475"/>
                  <a:gd name="connsiteX0" fmla="*/ 247710 w 364816"/>
                  <a:gd name="connsiteY0" fmla="*/ 21224 h 118138"/>
                  <a:gd name="connsiteX1" fmla="*/ 364816 w 364816"/>
                  <a:gd name="connsiteY1" fmla="*/ 37854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8138"/>
                  <a:gd name="connsiteX1" fmla="*/ 364816 w 364816"/>
                  <a:gd name="connsiteY1" fmla="*/ 37854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8138"/>
                  <a:gd name="connsiteX1" fmla="*/ 364816 w 364816"/>
                  <a:gd name="connsiteY1" fmla="*/ 32760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5082"/>
                  <a:gd name="connsiteX1" fmla="*/ 364816 w 364816"/>
                  <a:gd name="connsiteY1" fmla="*/ 32760 h 115082"/>
                  <a:gd name="connsiteX2" fmla="*/ 156548 w 364816"/>
                  <a:gd name="connsiteY2" fmla="*/ 115082 h 115082"/>
                  <a:gd name="connsiteX3" fmla="*/ 0 w 364816"/>
                  <a:gd name="connsiteY3" fmla="*/ 0 h 115082"/>
                  <a:gd name="connsiteX4" fmla="*/ 118693 w 364816"/>
                  <a:gd name="connsiteY4" fmla="*/ 11274 h 115082"/>
                  <a:gd name="connsiteX0" fmla="*/ 249603 w 364816"/>
                  <a:gd name="connsiteY0" fmla="*/ 24279 h 109594"/>
                  <a:gd name="connsiteX1" fmla="*/ 364816 w 364816"/>
                  <a:gd name="connsiteY1" fmla="*/ 32760 h 109594"/>
                  <a:gd name="connsiteX2" fmla="*/ 139056 w 364816"/>
                  <a:gd name="connsiteY2" fmla="*/ 109594 h 109594"/>
                  <a:gd name="connsiteX3" fmla="*/ 0 w 364816"/>
                  <a:gd name="connsiteY3" fmla="*/ 0 h 109594"/>
                  <a:gd name="connsiteX4" fmla="*/ 118693 w 364816"/>
                  <a:gd name="connsiteY4" fmla="*/ 11274 h 109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16" h="109594">
                    <a:moveTo>
                      <a:pt x="249603" y="24279"/>
                    </a:moveTo>
                    <a:lnTo>
                      <a:pt x="364816" y="32760"/>
                    </a:lnTo>
                    <a:lnTo>
                      <a:pt x="139056" y="109594"/>
                    </a:lnTo>
                    <a:lnTo>
                      <a:pt x="0" y="0"/>
                    </a:lnTo>
                    <a:lnTo>
                      <a:pt x="118693" y="11274"/>
                    </a:lnTo>
                  </a:path>
                </a:pathLst>
              </a:cu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C792482-7928-4B98-8685-641A877DAADF}"/>
                  </a:ext>
                </a:extLst>
              </p:cNvPr>
              <p:cNvSpPr/>
              <p:nvPr/>
            </p:nvSpPr>
            <p:spPr>
              <a:xfrm>
                <a:off x="2813884" y="4999758"/>
                <a:ext cx="58732" cy="65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74"/>
              <p:cNvSpPr>
                <a:spLocks/>
              </p:cNvSpPr>
              <p:nvPr/>
            </p:nvSpPr>
            <p:spPr bwMode="auto">
              <a:xfrm rot="21323517">
                <a:off x="2670475" y="4882981"/>
                <a:ext cx="203140" cy="335528"/>
              </a:xfrm>
              <a:custGeom>
                <a:avLst/>
                <a:gdLst>
                  <a:gd name="T0" fmla="*/ 23 w 241"/>
                  <a:gd name="T1" fmla="*/ 308 h 398"/>
                  <a:gd name="T2" fmla="*/ 38 w 241"/>
                  <a:gd name="T3" fmla="*/ 338 h 398"/>
                  <a:gd name="T4" fmla="*/ 60 w 241"/>
                  <a:gd name="T5" fmla="*/ 372 h 398"/>
                  <a:gd name="T6" fmla="*/ 81 w 241"/>
                  <a:gd name="T7" fmla="*/ 385 h 398"/>
                  <a:gd name="T8" fmla="*/ 99 w 241"/>
                  <a:gd name="T9" fmla="*/ 396 h 398"/>
                  <a:gd name="T10" fmla="*/ 140 w 241"/>
                  <a:gd name="T11" fmla="*/ 398 h 398"/>
                  <a:gd name="T12" fmla="*/ 157 w 241"/>
                  <a:gd name="T13" fmla="*/ 392 h 398"/>
                  <a:gd name="T14" fmla="*/ 185 w 241"/>
                  <a:gd name="T15" fmla="*/ 374 h 398"/>
                  <a:gd name="T16" fmla="*/ 208 w 241"/>
                  <a:gd name="T17" fmla="*/ 345 h 398"/>
                  <a:gd name="T18" fmla="*/ 221 w 241"/>
                  <a:gd name="T19" fmla="*/ 325 h 398"/>
                  <a:gd name="T20" fmla="*/ 230 w 241"/>
                  <a:gd name="T21" fmla="*/ 299 h 398"/>
                  <a:gd name="T22" fmla="*/ 238 w 241"/>
                  <a:gd name="T23" fmla="*/ 271 h 398"/>
                  <a:gd name="T24" fmla="*/ 241 w 241"/>
                  <a:gd name="T25" fmla="*/ 205 h 398"/>
                  <a:gd name="T26" fmla="*/ 234 w 241"/>
                  <a:gd name="T27" fmla="*/ 164 h 398"/>
                  <a:gd name="T28" fmla="*/ 225 w 241"/>
                  <a:gd name="T29" fmla="*/ 127 h 398"/>
                  <a:gd name="T30" fmla="*/ 211 w 241"/>
                  <a:gd name="T31" fmla="*/ 93 h 398"/>
                  <a:gd name="T32" fmla="*/ 195 w 241"/>
                  <a:gd name="T33" fmla="*/ 65 h 398"/>
                  <a:gd name="T34" fmla="*/ 161 w 241"/>
                  <a:gd name="T35" fmla="*/ 22 h 398"/>
                  <a:gd name="T36" fmla="*/ 142 w 241"/>
                  <a:gd name="T37" fmla="*/ 9 h 398"/>
                  <a:gd name="T38" fmla="*/ 111 w 241"/>
                  <a:gd name="T39" fmla="*/ 0 h 398"/>
                  <a:gd name="T40" fmla="*/ 90 w 241"/>
                  <a:gd name="T41" fmla="*/ 1 h 398"/>
                  <a:gd name="T42" fmla="*/ 71 w 241"/>
                  <a:gd name="T43" fmla="*/ 9 h 398"/>
                  <a:gd name="T44" fmla="*/ 53 w 241"/>
                  <a:gd name="T45" fmla="*/ 24 h 398"/>
                  <a:gd name="T46" fmla="*/ 28 w 241"/>
                  <a:gd name="T47" fmla="*/ 57 h 398"/>
                  <a:gd name="T48" fmla="*/ 11 w 241"/>
                  <a:gd name="T49" fmla="*/ 106 h 398"/>
                  <a:gd name="T50" fmla="*/ 2 w 241"/>
                  <a:gd name="T51" fmla="*/ 145 h 398"/>
                  <a:gd name="T52" fmla="*/ 15 w 241"/>
                  <a:gd name="T53" fmla="*/ 170 h 398"/>
                  <a:gd name="T54" fmla="*/ 21 w 241"/>
                  <a:gd name="T55" fmla="*/ 129 h 398"/>
                  <a:gd name="T56" fmla="*/ 32 w 241"/>
                  <a:gd name="T57" fmla="*/ 93 h 398"/>
                  <a:gd name="T58" fmla="*/ 56 w 241"/>
                  <a:gd name="T59" fmla="*/ 43 h 398"/>
                  <a:gd name="T60" fmla="*/ 69 w 241"/>
                  <a:gd name="T61" fmla="*/ 28 h 398"/>
                  <a:gd name="T62" fmla="*/ 86 w 241"/>
                  <a:gd name="T63" fmla="*/ 20 h 398"/>
                  <a:gd name="T64" fmla="*/ 101 w 241"/>
                  <a:gd name="T65" fmla="*/ 14 h 398"/>
                  <a:gd name="T66" fmla="*/ 118 w 241"/>
                  <a:gd name="T67" fmla="*/ 16 h 398"/>
                  <a:gd name="T68" fmla="*/ 144 w 241"/>
                  <a:gd name="T69" fmla="*/ 28 h 398"/>
                  <a:gd name="T70" fmla="*/ 183 w 241"/>
                  <a:gd name="T71" fmla="*/ 72 h 398"/>
                  <a:gd name="T72" fmla="*/ 197 w 241"/>
                  <a:gd name="T73" fmla="*/ 100 h 398"/>
                  <a:gd name="T74" fmla="*/ 210 w 241"/>
                  <a:gd name="T75" fmla="*/ 130 h 398"/>
                  <a:gd name="T76" fmla="*/ 219 w 241"/>
                  <a:gd name="T77" fmla="*/ 168 h 398"/>
                  <a:gd name="T78" fmla="*/ 226 w 241"/>
                  <a:gd name="T79" fmla="*/ 209 h 398"/>
                  <a:gd name="T80" fmla="*/ 226 w 241"/>
                  <a:gd name="T81" fmla="*/ 239 h 398"/>
                  <a:gd name="T82" fmla="*/ 219 w 241"/>
                  <a:gd name="T83" fmla="*/ 280 h 398"/>
                  <a:gd name="T84" fmla="*/ 211 w 241"/>
                  <a:gd name="T85" fmla="*/ 306 h 398"/>
                  <a:gd name="T86" fmla="*/ 200 w 241"/>
                  <a:gd name="T87" fmla="*/ 329 h 398"/>
                  <a:gd name="T88" fmla="*/ 182 w 241"/>
                  <a:gd name="T89" fmla="*/ 355 h 398"/>
                  <a:gd name="T90" fmla="*/ 161 w 241"/>
                  <a:gd name="T91" fmla="*/ 374 h 398"/>
                  <a:gd name="T92" fmla="*/ 144 w 241"/>
                  <a:gd name="T93" fmla="*/ 379 h 398"/>
                  <a:gd name="T94" fmla="*/ 111 w 241"/>
                  <a:gd name="T95" fmla="*/ 383 h 398"/>
                  <a:gd name="T96" fmla="*/ 96 w 241"/>
                  <a:gd name="T97" fmla="*/ 379 h 398"/>
                  <a:gd name="T98" fmla="*/ 79 w 241"/>
                  <a:gd name="T99" fmla="*/ 368 h 398"/>
                  <a:gd name="T100" fmla="*/ 49 w 241"/>
                  <a:gd name="T101" fmla="*/ 330 h 398"/>
                  <a:gd name="T102" fmla="*/ 38 w 241"/>
                  <a:gd name="T103" fmla="*/ 304 h 398"/>
                  <a:gd name="T104" fmla="*/ 17 w 241"/>
                  <a:gd name="T105" fmla="*/ 29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1" h="398">
                    <a:moveTo>
                      <a:pt x="17" y="291"/>
                    </a:moveTo>
                    <a:lnTo>
                      <a:pt x="23" y="308"/>
                    </a:lnTo>
                    <a:lnTo>
                      <a:pt x="28" y="325"/>
                    </a:lnTo>
                    <a:lnTo>
                      <a:pt x="38" y="338"/>
                    </a:lnTo>
                    <a:lnTo>
                      <a:pt x="53" y="360"/>
                    </a:lnTo>
                    <a:lnTo>
                      <a:pt x="60" y="372"/>
                    </a:lnTo>
                    <a:lnTo>
                      <a:pt x="71" y="379"/>
                    </a:lnTo>
                    <a:lnTo>
                      <a:pt x="81" y="385"/>
                    </a:lnTo>
                    <a:lnTo>
                      <a:pt x="88" y="390"/>
                    </a:lnTo>
                    <a:lnTo>
                      <a:pt x="99" y="396"/>
                    </a:lnTo>
                    <a:lnTo>
                      <a:pt x="111" y="398"/>
                    </a:lnTo>
                    <a:lnTo>
                      <a:pt x="140" y="398"/>
                    </a:lnTo>
                    <a:lnTo>
                      <a:pt x="148" y="394"/>
                    </a:lnTo>
                    <a:lnTo>
                      <a:pt x="157" y="392"/>
                    </a:lnTo>
                    <a:lnTo>
                      <a:pt x="168" y="385"/>
                    </a:lnTo>
                    <a:lnTo>
                      <a:pt x="185" y="374"/>
                    </a:lnTo>
                    <a:lnTo>
                      <a:pt x="193" y="366"/>
                    </a:lnTo>
                    <a:lnTo>
                      <a:pt x="208" y="345"/>
                    </a:lnTo>
                    <a:lnTo>
                      <a:pt x="215" y="336"/>
                    </a:lnTo>
                    <a:lnTo>
                      <a:pt x="221" y="325"/>
                    </a:lnTo>
                    <a:lnTo>
                      <a:pt x="226" y="310"/>
                    </a:lnTo>
                    <a:lnTo>
                      <a:pt x="230" y="299"/>
                    </a:lnTo>
                    <a:lnTo>
                      <a:pt x="234" y="284"/>
                    </a:lnTo>
                    <a:lnTo>
                      <a:pt x="238" y="271"/>
                    </a:lnTo>
                    <a:lnTo>
                      <a:pt x="241" y="239"/>
                    </a:lnTo>
                    <a:lnTo>
                      <a:pt x="241" y="205"/>
                    </a:lnTo>
                    <a:lnTo>
                      <a:pt x="238" y="183"/>
                    </a:lnTo>
                    <a:lnTo>
                      <a:pt x="234" y="164"/>
                    </a:lnTo>
                    <a:lnTo>
                      <a:pt x="228" y="143"/>
                    </a:lnTo>
                    <a:lnTo>
                      <a:pt x="225" y="127"/>
                    </a:lnTo>
                    <a:lnTo>
                      <a:pt x="217" y="108"/>
                    </a:lnTo>
                    <a:lnTo>
                      <a:pt x="211" y="93"/>
                    </a:lnTo>
                    <a:lnTo>
                      <a:pt x="204" y="78"/>
                    </a:lnTo>
                    <a:lnTo>
                      <a:pt x="195" y="65"/>
                    </a:lnTo>
                    <a:lnTo>
                      <a:pt x="180" y="41"/>
                    </a:lnTo>
                    <a:lnTo>
                      <a:pt x="161" y="22"/>
                    </a:lnTo>
                    <a:lnTo>
                      <a:pt x="152" y="16"/>
                    </a:lnTo>
                    <a:lnTo>
                      <a:pt x="142" y="9"/>
                    </a:lnTo>
                    <a:lnTo>
                      <a:pt x="122" y="1"/>
                    </a:lnTo>
                    <a:lnTo>
                      <a:pt x="111" y="0"/>
                    </a:lnTo>
                    <a:lnTo>
                      <a:pt x="101" y="0"/>
                    </a:lnTo>
                    <a:lnTo>
                      <a:pt x="90" y="1"/>
                    </a:lnTo>
                    <a:lnTo>
                      <a:pt x="79" y="5"/>
                    </a:lnTo>
                    <a:lnTo>
                      <a:pt x="71" y="9"/>
                    </a:lnTo>
                    <a:lnTo>
                      <a:pt x="62" y="16"/>
                    </a:lnTo>
                    <a:lnTo>
                      <a:pt x="53" y="24"/>
                    </a:lnTo>
                    <a:lnTo>
                      <a:pt x="45" y="35"/>
                    </a:lnTo>
                    <a:lnTo>
                      <a:pt x="28" y="57"/>
                    </a:lnTo>
                    <a:lnTo>
                      <a:pt x="17" y="89"/>
                    </a:lnTo>
                    <a:lnTo>
                      <a:pt x="11" y="106"/>
                    </a:lnTo>
                    <a:lnTo>
                      <a:pt x="6" y="125"/>
                    </a:lnTo>
                    <a:lnTo>
                      <a:pt x="2" y="145"/>
                    </a:lnTo>
                    <a:lnTo>
                      <a:pt x="0" y="170"/>
                    </a:lnTo>
                    <a:lnTo>
                      <a:pt x="15" y="170"/>
                    </a:lnTo>
                    <a:lnTo>
                      <a:pt x="17" y="149"/>
                    </a:lnTo>
                    <a:lnTo>
                      <a:pt x="21" y="129"/>
                    </a:lnTo>
                    <a:lnTo>
                      <a:pt x="26" y="110"/>
                    </a:lnTo>
                    <a:lnTo>
                      <a:pt x="32" y="93"/>
                    </a:lnTo>
                    <a:lnTo>
                      <a:pt x="43" y="65"/>
                    </a:lnTo>
                    <a:lnTo>
                      <a:pt x="56" y="43"/>
                    </a:lnTo>
                    <a:lnTo>
                      <a:pt x="64" y="35"/>
                    </a:lnTo>
                    <a:lnTo>
                      <a:pt x="69" y="28"/>
                    </a:lnTo>
                    <a:lnTo>
                      <a:pt x="79" y="24"/>
                    </a:lnTo>
                    <a:lnTo>
                      <a:pt x="86" y="20"/>
                    </a:lnTo>
                    <a:lnTo>
                      <a:pt x="94" y="16"/>
                    </a:lnTo>
                    <a:lnTo>
                      <a:pt x="101" y="14"/>
                    </a:lnTo>
                    <a:lnTo>
                      <a:pt x="111" y="14"/>
                    </a:lnTo>
                    <a:lnTo>
                      <a:pt x="118" y="16"/>
                    </a:lnTo>
                    <a:lnTo>
                      <a:pt x="135" y="24"/>
                    </a:lnTo>
                    <a:lnTo>
                      <a:pt x="144" y="28"/>
                    </a:lnTo>
                    <a:lnTo>
                      <a:pt x="168" y="52"/>
                    </a:lnTo>
                    <a:lnTo>
                      <a:pt x="183" y="72"/>
                    </a:lnTo>
                    <a:lnTo>
                      <a:pt x="189" y="86"/>
                    </a:lnTo>
                    <a:lnTo>
                      <a:pt x="197" y="100"/>
                    </a:lnTo>
                    <a:lnTo>
                      <a:pt x="202" y="115"/>
                    </a:lnTo>
                    <a:lnTo>
                      <a:pt x="210" y="130"/>
                    </a:lnTo>
                    <a:lnTo>
                      <a:pt x="213" y="147"/>
                    </a:lnTo>
                    <a:lnTo>
                      <a:pt x="219" y="168"/>
                    </a:lnTo>
                    <a:lnTo>
                      <a:pt x="223" y="187"/>
                    </a:lnTo>
                    <a:lnTo>
                      <a:pt x="226" y="209"/>
                    </a:lnTo>
                    <a:lnTo>
                      <a:pt x="226" y="207"/>
                    </a:lnTo>
                    <a:lnTo>
                      <a:pt x="226" y="239"/>
                    </a:lnTo>
                    <a:lnTo>
                      <a:pt x="223" y="267"/>
                    </a:lnTo>
                    <a:lnTo>
                      <a:pt x="219" y="280"/>
                    </a:lnTo>
                    <a:lnTo>
                      <a:pt x="215" y="295"/>
                    </a:lnTo>
                    <a:lnTo>
                      <a:pt x="211" y="306"/>
                    </a:lnTo>
                    <a:lnTo>
                      <a:pt x="206" y="317"/>
                    </a:lnTo>
                    <a:lnTo>
                      <a:pt x="200" y="329"/>
                    </a:lnTo>
                    <a:lnTo>
                      <a:pt x="197" y="338"/>
                    </a:lnTo>
                    <a:lnTo>
                      <a:pt x="182" y="355"/>
                    </a:lnTo>
                    <a:lnTo>
                      <a:pt x="174" y="362"/>
                    </a:lnTo>
                    <a:lnTo>
                      <a:pt x="161" y="374"/>
                    </a:lnTo>
                    <a:lnTo>
                      <a:pt x="154" y="377"/>
                    </a:lnTo>
                    <a:lnTo>
                      <a:pt x="144" y="379"/>
                    </a:lnTo>
                    <a:lnTo>
                      <a:pt x="137" y="383"/>
                    </a:lnTo>
                    <a:lnTo>
                      <a:pt x="111" y="383"/>
                    </a:lnTo>
                    <a:lnTo>
                      <a:pt x="103" y="381"/>
                    </a:lnTo>
                    <a:lnTo>
                      <a:pt x="96" y="379"/>
                    </a:lnTo>
                    <a:lnTo>
                      <a:pt x="88" y="374"/>
                    </a:lnTo>
                    <a:lnTo>
                      <a:pt x="79" y="368"/>
                    </a:lnTo>
                    <a:lnTo>
                      <a:pt x="64" y="353"/>
                    </a:lnTo>
                    <a:lnTo>
                      <a:pt x="49" y="330"/>
                    </a:lnTo>
                    <a:lnTo>
                      <a:pt x="43" y="317"/>
                    </a:lnTo>
                    <a:lnTo>
                      <a:pt x="38" y="304"/>
                    </a:lnTo>
                    <a:lnTo>
                      <a:pt x="32" y="287"/>
                    </a:lnTo>
                    <a:lnTo>
                      <a:pt x="17" y="2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23" name="Freeform 74">
                <a:extLst>
                  <a:ext uri="{FF2B5EF4-FFF2-40B4-BE49-F238E27FC236}">
                    <a16:creationId xmlns:a16="http://schemas.microsoft.com/office/drawing/2014/main" id="{B0995065-1ACB-46B7-B54E-3D50B2AFC7D2}"/>
                  </a:ext>
                </a:extLst>
              </p:cNvPr>
              <p:cNvSpPr>
                <a:spLocks/>
              </p:cNvSpPr>
              <p:nvPr/>
            </p:nvSpPr>
            <p:spPr bwMode="auto">
              <a:xfrm rot="21323517">
                <a:off x="2619912" y="4887267"/>
                <a:ext cx="203140" cy="335528"/>
              </a:xfrm>
              <a:custGeom>
                <a:avLst/>
                <a:gdLst>
                  <a:gd name="T0" fmla="*/ 23 w 241"/>
                  <a:gd name="T1" fmla="*/ 308 h 398"/>
                  <a:gd name="T2" fmla="*/ 38 w 241"/>
                  <a:gd name="T3" fmla="*/ 338 h 398"/>
                  <a:gd name="T4" fmla="*/ 60 w 241"/>
                  <a:gd name="T5" fmla="*/ 372 h 398"/>
                  <a:gd name="T6" fmla="*/ 81 w 241"/>
                  <a:gd name="T7" fmla="*/ 385 h 398"/>
                  <a:gd name="T8" fmla="*/ 99 w 241"/>
                  <a:gd name="T9" fmla="*/ 396 h 398"/>
                  <a:gd name="T10" fmla="*/ 140 w 241"/>
                  <a:gd name="T11" fmla="*/ 398 h 398"/>
                  <a:gd name="T12" fmla="*/ 157 w 241"/>
                  <a:gd name="T13" fmla="*/ 392 h 398"/>
                  <a:gd name="T14" fmla="*/ 185 w 241"/>
                  <a:gd name="T15" fmla="*/ 374 h 398"/>
                  <a:gd name="T16" fmla="*/ 208 w 241"/>
                  <a:gd name="T17" fmla="*/ 345 h 398"/>
                  <a:gd name="T18" fmla="*/ 221 w 241"/>
                  <a:gd name="T19" fmla="*/ 325 h 398"/>
                  <a:gd name="T20" fmla="*/ 230 w 241"/>
                  <a:gd name="T21" fmla="*/ 299 h 398"/>
                  <a:gd name="T22" fmla="*/ 238 w 241"/>
                  <a:gd name="T23" fmla="*/ 271 h 398"/>
                  <a:gd name="T24" fmla="*/ 241 w 241"/>
                  <a:gd name="T25" fmla="*/ 205 h 398"/>
                  <a:gd name="T26" fmla="*/ 234 w 241"/>
                  <a:gd name="T27" fmla="*/ 164 h 398"/>
                  <a:gd name="T28" fmla="*/ 225 w 241"/>
                  <a:gd name="T29" fmla="*/ 127 h 398"/>
                  <a:gd name="T30" fmla="*/ 211 w 241"/>
                  <a:gd name="T31" fmla="*/ 93 h 398"/>
                  <a:gd name="T32" fmla="*/ 195 w 241"/>
                  <a:gd name="T33" fmla="*/ 65 h 398"/>
                  <a:gd name="T34" fmla="*/ 161 w 241"/>
                  <a:gd name="T35" fmla="*/ 22 h 398"/>
                  <a:gd name="T36" fmla="*/ 142 w 241"/>
                  <a:gd name="T37" fmla="*/ 9 h 398"/>
                  <a:gd name="T38" fmla="*/ 111 w 241"/>
                  <a:gd name="T39" fmla="*/ 0 h 398"/>
                  <a:gd name="T40" fmla="*/ 90 w 241"/>
                  <a:gd name="T41" fmla="*/ 1 h 398"/>
                  <a:gd name="T42" fmla="*/ 71 w 241"/>
                  <a:gd name="T43" fmla="*/ 9 h 398"/>
                  <a:gd name="T44" fmla="*/ 53 w 241"/>
                  <a:gd name="T45" fmla="*/ 24 h 398"/>
                  <a:gd name="T46" fmla="*/ 28 w 241"/>
                  <a:gd name="T47" fmla="*/ 57 h 398"/>
                  <a:gd name="T48" fmla="*/ 11 w 241"/>
                  <a:gd name="T49" fmla="*/ 106 h 398"/>
                  <a:gd name="T50" fmla="*/ 2 w 241"/>
                  <a:gd name="T51" fmla="*/ 145 h 398"/>
                  <a:gd name="T52" fmla="*/ 15 w 241"/>
                  <a:gd name="T53" fmla="*/ 170 h 398"/>
                  <a:gd name="T54" fmla="*/ 21 w 241"/>
                  <a:gd name="T55" fmla="*/ 129 h 398"/>
                  <a:gd name="T56" fmla="*/ 32 w 241"/>
                  <a:gd name="T57" fmla="*/ 93 h 398"/>
                  <a:gd name="T58" fmla="*/ 56 w 241"/>
                  <a:gd name="T59" fmla="*/ 43 h 398"/>
                  <a:gd name="T60" fmla="*/ 69 w 241"/>
                  <a:gd name="T61" fmla="*/ 28 h 398"/>
                  <a:gd name="T62" fmla="*/ 86 w 241"/>
                  <a:gd name="T63" fmla="*/ 20 h 398"/>
                  <a:gd name="T64" fmla="*/ 101 w 241"/>
                  <a:gd name="T65" fmla="*/ 14 h 398"/>
                  <a:gd name="T66" fmla="*/ 118 w 241"/>
                  <a:gd name="T67" fmla="*/ 16 h 398"/>
                  <a:gd name="T68" fmla="*/ 144 w 241"/>
                  <a:gd name="T69" fmla="*/ 28 h 398"/>
                  <a:gd name="T70" fmla="*/ 183 w 241"/>
                  <a:gd name="T71" fmla="*/ 72 h 398"/>
                  <a:gd name="T72" fmla="*/ 197 w 241"/>
                  <a:gd name="T73" fmla="*/ 100 h 398"/>
                  <a:gd name="T74" fmla="*/ 210 w 241"/>
                  <a:gd name="T75" fmla="*/ 130 h 398"/>
                  <a:gd name="T76" fmla="*/ 219 w 241"/>
                  <a:gd name="T77" fmla="*/ 168 h 398"/>
                  <a:gd name="T78" fmla="*/ 226 w 241"/>
                  <a:gd name="T79" fmla="*/ 209 h 398"/>
                  <a:gd name="T80" fmla="*/ 226 w 241"/>
                  <a:gd name="T81" fmla="*/ 239 h 398"/>
                  <a:gd name="T82" fmla="*/ 219 w 241"/>
                  <a:gd name="T83" fmla="*/ 280 h 398"/>
                  <a:gd name="T84" fmla="*/ 211 w 241"/>
                  <a:gd name="T85" fmla="*/ 306 h 398"/>
                  <a:gd name="T86" fmla="*/ 200 w 241"/>
                  <a:gd name="T87" fmla="*/ 329 h 398"/>
                  <a:gd name="T88" fmla="*/ 182 w 241"/>
                  <a:gd name="T89" fmla="*/ 355 h 398"/>
                  <a:gd name="T90" fmla="*/ 161 w 241"/>
                  <a:gd name="T91" fmla="*/ 374 h 398"/>
                  <a:gd name="T92" fmla="*/ 144 w 241"/>
                  <a:gd name="T93" fmla="*/ 379 h 398"/>
                  <a:gd name="T94" fmla="*/ 111 w 241"/>
                  <a:gd name="T95" fmla="*/ 383 h 398"/>
                  <a:gd name="T96" fmla="*/ 96 w 241"/>
                  <a:gd name="T97" fmla="*/ 379 h 398"/>
                  <a:gd name="T98" fmla="*/ 79 w 241"/>
                  <a:gd name="T99" fmla="*/ 368 h 398"/>
                  <a:gd name="T100" fmla="*/ 49 w 241"/>
                  <a:gd name="T101" fmla="*/ 330 h 398"/>
                  <a:gd name="T102" fmla="*/ 38 w 241"/>
                  <a:gd name="T103" fmla="*/ 304 h 398"/>
                  <a:gd name="T104" fmla="*/ 17 w 241"/>
                  <a:gd name="T105" fmla="*/ 29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1" h="398">
                    <a:moveTo>
                      <a:pt x="17" y="291"/>
                    </a:moveTo>
                    <a:lnTo>
                      <a:pt x="23" y="308"/>
                    </a:lnTo>
                    <a:lnTo>
                      <a:pt x="28" y="325"/>
                    </a:lnTo>
                    <a:lnTo>
                      <a:pt x="38" y="338"/>
                    </a:lnTo>
                    <a:lnTo>
                      <a:pt x="53" y="360"/>
                    </a:lnTo>
                    <a:lnTo>
                      <a:pt x="60" y="372"/>
                    </a:lnTo>
                    <a:lnTo>
                      <a:pt x="71" y="379"/>
                    </a:lnTo>
                    <a:lnTo>
                      <a:pt x="81" y="385"/>
                    </a:lnTo>
                    <a:lnTo>
                      <a:pt x="88" y="390"/>
                    </a:lnTo>
                    <a:lnTo>
                      <a:pt x="99" y="396"/>
                    </a:lnTo>
                    <a:lnTo>
                      <a:pt x="111" y="398"/>
                    </a:lnTo>
                    <a:lnTo>
                      <a:pt x="140" y="398"/>
                    </a:lnTo>
                    <a:lnTo>
                      <a:pt x="148" y="394"/>
                    </a:lnTo>
                    <a:lnTo>
                      <a:pt x="157" y="392"/>
                    </a:lnTo>
                    <a:lnTo>
                      <a:pt x="168" y="385"/>
                    </a:lnTo>
                    <a:lnTo>
                      <a:pt x="185" y="374"/>
                    </a:lnTo>
                    <a:lnTo>
                      <a:pt x="193" y="366"/>
                    </a:lnTo>
                    <a:lnTo>
                      <a:pt x="208" y="345"/>
                    </a:lnTo>
                    <a:lnTo>
                      <a:pt x="215" y="336"/>
                    </a:lnTo>
                    <a:lnTo>
                      <a:pt x="221" y="325"/>
                    </a:lnTo>
                    <a:lnTo>
                      <a:pt x="226" y="310"/>
                    </a:lnTo>
                    <a:lnTo>
                      <a:pt x="230" y="299"/>
                    </a:lnTo>
                    <a:lnTo>
                      <a:pt x="234" y="284"/>
                    </a:lnTo>
                    <a:lnTo>
                      <a:pt x="238" y="271"/>
                    </a:lnTo>
                    <a:lnTo>
                      <a:pt x="241" y="239"/>
                    </a:lnTo>
                    <a:lnTo>
                      <a:pt x="241" y="205"/>
                    </a:lnTo>
                    <a:lnTo>
                      <a:pt x="238" y="183"/>
                    </a:lnTo>
                    <a:lnTo>
                      <a:pt x="234" y="164"/>
                    </a:lnTo>
                    <a:lnTo>
                      <a:pt x="228" y="143"/>
                    </a:lnTo>
                    <a:lnTo>
                      <a:pt x="225" y="127"/>
                    </a:lnTo>
                    <a:lnTo>
                      <a:pt x="217" y="108"/>
                    </a:lnTo>
                    <a:lnTo>
                      <a:pt x="211" y="93"/>
                    </a:lnTo>
                    <a:lnTo>
                      <a:pt x="204" y="78"/>
                    </a:lnTo>
                    <a:lnTo>
                      <a:pt x="195" y="65"/>
                    </a:lnTo>
                    <a:lnTo>
                      <a:pt x="180" y="41"/>
                    </a:lnTo>
                    <a:lnTo>
                      <a:pt x="161" y="22"/>
                    </a:lnTo>
                    <a:lnTo>
                      <a:pt x="152" y="16"/>
                    </a:lnTo>
                    <a:lnTo>
                      <a:pt x="142" y="9"/>
                    </a:lnTo>
                    <a:lnTo>
                      <a:pt x="122" y="1"/>
                    </a:lnTo>
                    <a:lnTo>
                      <a:pt x="111" y="0"/>
                    </a:lnTo>
                    <a:lnTo>
                      <a:pt x="101" y="0"/>
                    </a:lnTo>
                    <a:lnTo>
                      <a:pt x="90" y="1"/>
                    </a:lnTo>
                    <a:lnTo>
                      <a:pt x="79" y="5"/>
                    </a:lnTo>
                    <a:lnTo>
                      <a:pt x="71" y="9"/>
                    </a:lnTo>
                    <a:lnTo>
                      <a:pt x="62" y="16"/>
                    </a:lnTo>
                    <a:lnTo>
                      <a:pt x="53" y="24"/>
                    </a:lnTo>
                    <a:lnTo>
                      <a:pt x="45" y="35"/>
                    </a:lnTo>
                    <a:lnTo>
                      <a:pt x="28" y="57"/>
                    </a:lnTo>
                    <a:lnTo>
                      <a:pt x="17" y="89"/>
                    </a:lnTo>
                    <a:lnTo>
                      <a:pt x="11" y="106"/>
                    </a:lnTo>
                    <a:lnTo>
                      <a:pt x="6" y="125"/>
                    </a:lnTo>
                    <a:lnTo>
                      <a:pt x="2" y="145"/>
                    </a:lnTo>
                    <a:lnTo>
                      <a:pt x="0" y="170"/>
                    </a:lnTo>
                    <a:lnTo>
                      <a:pt x="15" y="170"/>
                    </a:lnTo>
                    <a:lnTo>
                      <a:pt x="17" y="149"/>
                    </a:lnTo>
                    <a:lnTo>
                      <a:pt x="21" y="129"/>
                    </a:lnTo>
                    <a:lnTo>
                      <a:pt x="26" y="110"/>
                    </a:lnTo>
                    <a:lnTo>
                      <a:pt x="32" y="93"/>
                    </a:lnTo>
                    <a:lnTo>
                      <a:pt x="43" y="65"/>
                    </a:lnTo>
                    <a:lnTo>
                      <a:pt x="56" y="43"/>
                    </a:lnTo>
                    <a:lnTo>
                      <a:pt x="64" y="35"/>
                    </a:lnTo>
                    <a:lnTo>
                      <a:pt x="69" y="28"/>
                    </a:lnTo>
                    <a:lnTo>
                      <a:pt x="79" y="24"/>
                    </a:lnTo>
                    <a:lnTo>
                      <a:pt x="86" y="20"/>
                    </a:lnTo>
                    <a:lnTo>
                      <a:pt x="94" y="16"/>
                    </a:lnTo>
                    <a:lnTo>
                      <a:pt x="101" y="14"/>
                    </a:lnTo>
                    <a:lnTo>
                      <a:pt x="111" y="14"/>
                    </a:lnTo>
                    <a:lnTo>
                      <a:pt x="118" y="16"/>
                    </a:lnTo>
                    <a:lnTo>
                      <a:pt x="135" y="24"/>
                    </a:lnTo>
                    <a:lnTo>
                      <a:pt x="144" y="28"/>
                    </a:lnTo>
                    <a:lnTo>
                      <a:pt x="168" y="52"/>
                    </a:lnTo>
                    <a:lnTo>
                      <a:pt x="183" y="72"/>
                    </a:lnTo>
                    <a:lnTo>
                      <a:pt x="189" y="86"/>
                    </a:lnTo>
                    <a:lnTo>
                      <a:pt x="197" y="100"/>
                    </a:lnTo>
                    <a:lnTo>
                      <a:pt x="202" y="115"/>
                    </a:lnTo>
                    <a:lnTo>
                      <a:pt x="210" y="130"/>
                    </a:lnTo>
                    <a:lnTo>
                      <a:pt x="213" y="147"/>
                    </a:lnTo>
                    <a:lnTo>
                      <a:pt x="219" y="168"/>
                    </a:lnTo>
                    <a:lnTo>
                      <a:pt x="223" y="187"/>
                    </a:lnTo>
                    <a:lnTo>
                      <a:pt x="226" y="209"/>
                    </a:lnTo>
                    <a:lnTo>
                      <a:pt x="226" y="207"/>
                    </a:lnTo>
                    <a:lnTo>
                      <a:pt x="226" y="239"/>
                    </a:lnTo>
                    <a:lnTo>
                      <a:pt x="223" y="267"/>
                    </a:lnTo>
                    <a:lnTo>
                      <a:pt x="219" y="280"/>
                    </a:lnTo>
                    <a:lnTo>
                      <a:pt x="215" y="295"/>
                    </a:lnTo>
                    <a:lnTo>
                      <a:pt x="211" y="306"/>
                    </a:lnTo>
                    <a:lnTo>
                      <a:pt x="206" y="317"/>
                    </a:lnTo>
                    <a:lnTo>
                      <a:pt x="200" y="329"/>
                    </a:lnTo>
                    <a:lnTo>
                      <a:pt x="197" y="338"/>
                    </a:lnTo>
                    <a:lnTo>
                      <a:pt x="182" y="355"/>
                    </a:lnTo>
                    <a:lnTo>
                      <a:pt x="174" y="362"/>
                    </a:lnTo>
                    <a:lnTo>
                      <a:pt x="161" y="374"/>
                    </a:lnTo>
                    <a:lnTo>
                      <a:pt x="154" y="377"/>
                    </a:lnTo>
                    <a:lnTo>
                      <a:pt x="144" y="379"/>
                    </a:lnTo>
                    <a:lnTo>
                      <a:pt x="137" y="383"/>
                    </a:lnTo>
                    <a:lnTo>
                      <a:pt x="111" y="383"/>
                    </a:lnTo>
                    <a:lnTo>
                      <a:pt x="103" y="381"/>
                    </a:lnTo>
                    <a:lnTo>
                      <a:pt x="96" y="379"/>
                    </a:lnTo>
                    <a:lnTo>
                      <a:pt x="88" y="374"/>
                    </a:lnTo>
                    <a:lnTo>
                      <a:pt x="79" y="368"/>
                    </a:lnTo>
                    <a:lnTo>
                      <a:pt x="64" y="353"/>
                    </a:lnTo>
                    <a:lnTo>
                      <a:pt x="49" y="330"/>
                    </a:lnTo>
                    <a:lnTo>
                      <a:pt x="43" y="317"/>
                    </a:lnTo>
                    <a:lnTo>
                      <a:pt x="38" y="304"/>
                    </a:lnTo>
                    <a:lnTo>
                      <a:pt x="32" y="287"/>
                    </a:lnTo>
                    <a:lnTo>
                      <a:pt x="17" y="2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93" name="Freeform: Shape 92">
                <a:extLst>
                  <a:ext uri="{FF2B5EF4-FFF2-40B4-BE49-F238E27FC236}">
                    <a16:creationId xmlns:a16="http://schemas.microsoft.com/office/drawing/2014/main" id="{126BB029-0558-43CF-BDFF-552E5BF49123}"/>
                  </a:ext>
                </a:extLst>
              </p:cNvPr>
              <p:cNvSpPr/>
              <p:nvPr/>
            </p:nvSpPr>
            <p:spPr>
              <a:xfrm>
                <a:off x="2651262" y="5134933"/>
                <a:ext cx="105432" cy="76868"/>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4299 w 107119"/>
                  <a:gd name="connsiteY0" fmla="*/ 0 h 75505"/>
                  <a:gd name="connsiteX1" fmla="*/ 107119 w 107119"/>
                  <a:gd name="connsiteY1" fmla="*/ 74613 h 75505"/>
                  <a:gd name="connsiteX2" fmla="*/ 0 w 107119"/>
                  <a:gd name="connsiteY2" fmla="*/ 9526 h 75505"/>
                  <a:gd name="connsiteX3" fmla="*/ 44299 w 107119"/>
                  <a:gd name="connsiteY3" fmla="*/ 0 h 75505"/>
                  <a:gd name="connsiteX0" fmla="*/ 40266 w 107119"/>
                  <a:gd name="connsiteY0" fmla="*/ 0 h 73309"/>
                  <a:gd name="connsiteX1" fmla="*/ 107119 w 107119"/>
                  <a:gd name="connsiteY1" fmla="*/ 72417 h 73309"/>
                  <a:gd name="connsiteX2" fmla="*/ 0 w 107119"/>
                  <a:gd name="connsiteY2" fmla="*/ 7330 h 73309"/>
                  <a:gd name="connsiteX3" fmla="*/ 40266 w 107119"/>
                  <a:gd name="connsiteY3" fmla="*/ 0 h 73309"/>
                  <a:gd name="connsiteX0" fmla="*/ 40266 w 107119"/>
                  <a:gd name="connsiteY0" fmla="*/ 0 h 69649"/>
                  <a:gd name="connsiteX1" fmla="*/ 107119 w 107119"/>
                  <a:gd name="connsiteY1" fmla="*/ 68757 h 69649"/>
                  <a:gd name="connsiteX2" fmla="*/ 0 w 107119"/>
                  <a:gd name="connsiteY2" fmla="*/ 3670 h 69649"/>
                  <a:gd name="connsiteX3" fmla="*/ 40266 w 107119"/>
                  <a:gd name="connsiteY3" fmla="*/ 0 h 69649"/>
                  <a:gd name="connsiteX0" fmla="*/ 40266 w 107119"/>
                  <a:gd name="connsiteY0" fmla="*/ 1313 h 70907"/>
                  <a:gd name="connsiteX1" fmla="*/ 107119 w 107119"/>
                  <a:gd name="connsiteY1" fmla="*/ 70070 h 70907"/>
                  <a:gd name="connsiteX2" fmla="*/ 0 w 107119"/>
                  <a:gd name="connsiteY2" fmla="*/ 591 h 70907"/>
                  <a:gd name="connsiteX3" fmla="*/ 40266 w 107119"/>
                  <a:gd name="connsiteY3" fmla="*/ 1313 h 70907"/>
                </a:gdLst>
                <a:ahLst/>
                <a:cxnLst>
                  <a:cxn ang="0">
                    <a:pos x="connsiteX0" y="connsiteY0"/>
                  </a:cxn>
                  <a:cxn ang="0">
                    <a:pos x="connsiteX1" y="connsiteY1"/>
                  </a:cxn>
                  <a:cxn ang="0">
                    <a:pos x="connsiteX2" y="connsiteY2"/>
                  </a:cxn>
                  <a:cxn ang="0">
                    <a:pos x="connsiteX3" y="connsiteY3"/>
                  </a:cxn>
                </a:cxnLst>
                <a:rect l="l" t="t" r="r" b="b"/>
                <a:pathLst>
                  <a:path w="107119" h="70907">
                    <a:moveTo>
                      <a:pt x="40266" y="1313"/>
                    </a:moveTo>
                    <a:cubicBezTo>
                      <a:pt x="48038" y="19819"/>
                      <a:pt x="70607" y="48375"/>
                      <a:pt x="107119" y="70070"/>
                    </a:cubicBezTo>
                    <a:cubicBezTo>
                      <a:pt x="29331" y="79065"/>
                      <a:pt x="9261" y="13027"/>
                      <a:pt x="0" y="591"/>
                    </a:cubicBezTo>
                    <a:cubicBezTo>
                      <a:pt x="23283" y="-2319"/>
                      <a:pt x="18041" y="6737"/>
                      <a:pt x="40266" y="131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Freeform: Shape 137">
                <a:extLst>
                  <a:ext uri="{FF2B5EF4-FFF2-40B4-BE49-F238E27FC236}">
                    <a16:creationId xmlns:a16="http://schemas.microsoft.com/office/drawing/2014/main" id="{4159E852-1B99-48F1-81B9-A6722D726749}"/>
                  </a:ext>
                </a:extLst>
              </p:cNvPr>
              <p:cNvSpPr/>
              <p:nvPr/>
            </p:nvSpPr>
            <p:spPr>
              <a:xfrm flipV="1">
                <a:off x="2625575" y="4896683"/>
                <a:ext cx="95907" cy="144574"/>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62041 w 109538"/>
                  <a:gd name="connsiteY0" fmla="*/ 0 h 72164"/>
                  <a:gd name="connsiteX1" fmla="*/ 109538 w 109538"/>
                  <a:gd name="connsiteY1" fmla="*/ 71272 h 72164"/>
                  <a:gd name="connsiteX2" fmla="*/ 0 w 109538"/>
                  <a:gd name="connsiteY2" fmla="*/ 6185 h 72164"/>
                  <a:gd name="connsiteX3" fmla="*/ 62041 w 109538"/>
                  <a:gd name="connsiteY3" fmla="*/ 0 h 72164"/>
                  <a:gd name="connsiteX0" fmla="*/ 49945 w 97442"/>
                  <a:gd name="connsiteY0" fmla="*/ 4294 h 76344"/>
                  <a:gd name="connsiteX1" fmla="*/ 97442 w 97442"/>
                  <a:gd name="connsiteY1" fmla="*/ 75566 h 76344"/>
                  <a:gd name="connsiteX2" fmla="*/ 0 w 97442"/>
                  <a:gd name="connsiteY2" fmla="*/ 456 h 76344"/>
                  <a:gd name="connsiteX3" fmla="*/ 49945 w 97442"/>
                  <a:gd name="connsiteY3" fmla="*/ 4294 h 76344"/>
                  <a:gd name="connsiteX0" fmla="*/ 49945 w 97442"/>
                  <a:gd name="connsiteY0" fmla="*/ 4294 h 76523"/>
                  <a:gd name="connsiteX1" fmla="*/ 97442 w 97442"/>
                  <a:gd name="connsiteY1" fmla="*/ 75566 h 76523"/>
                  <a:gd name="connsiteX2" fmla="*/ 0 w 97442"/>
                  <a:gd name="connsiteY2" fmla="*/ 456 h 76523"/>
                  <a:gd name="connsiteX3" fmla="*/ 49945 w 97442"/>
                  <a:gd name="connsiteY3" fmla="*/ 4294 h 76523"/>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Lst>
                <a:ahLst/>
                <a:cxnLst>
                  <a:cxn ang="0">
                    <a:pos x="connsiteX0" y="connsiteY0"/>
                  </a:cxn>
                  <a:cxn ang="0">
                    <a:pos x="connsiteX1" y="connsiteY1"/>
                  </a:cxn>
                  <a:cxn ang="0">
                    <a:pos x="connsiteX2" y="connsiteY2"/>
                  </a:cxn>
                  <a:cxn ang="0">
                    <a:pos x="connsiteX3" y="connsiteY3"/>
                  </a:cxn>
                </a:cxnLst>
                <a:rect l="l" t="t" r="r" b="b"/>
                <a:pathLst>
                  <a:path w="97442" h="76067">
                    <a:moveTo>
                      <a:pt x="49945" y="3838"/>
                    </a:moveTo>
                    <a:cubicBezTo>
                      <a:pt x="49653" y="25685"/>
                      <a:pt x="48028" y="55921"/>
                      <a:pt x="97442" y="75110"/>
                    </a:cubicBezTo>
                    <a:cubicBezTo>
                      <a:pt x="19654" y="84105"/>
                      <a:pt x="2003" y="27471"/>
                      <a:pt x="0" y="0"/>
                    </a:cubicBezTo>
                    <a:cubicBezTo>
                      <a:pt x="26509" y="2102"/>
                      <a:pt x="26107" y="2580"/>
                      <a:pt x="49945" y="3838"/>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Freeform: Shape 138">
                <a:extLst>
                  <a:ext uri="{FF2B5EF4-FFF2-40B4-BE49-F238E27FC236}">
                    <a16:creationId xmlns:a16="http://schemas.microsoft.com/office/drawing/2014/main" id="{B679A5D8-1FF3-410F-9E34-834FB764B824}"/>
                  </a:ext>
                </a:extLst>
              </p:cNvPr>
              <p:cNvSpPr/>
              <p:nvPr/>
            </p:nvSpPr>
            <p:spPr>
              <a:xfrm rot="21067799" flipH="1" flipV="1">
                <a:off x="2746825" y="4884611"/>
                <a:ext cx="115390" cy="318859"/>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62041 w 109538"/>
                  <a:gd name="connsiteY0" fmla="*/ 0 h 72164"/>
                  <a:gd name="connsiteX1" fmla="*/ 109538 w 109538"/>
                  <a:gd name="connsiteY1" fmla="*/ 71272 h 72164"/>
                  <a:gd name="connsiteX2" fmla="*/ 0 w 109538"/>
                  <a:gd name="connsiteY2" fmla="*/ 6185 h 72164"/>
                  <a:gd name="connsiteX3" fmla="*/ 62041 w 109538"/>
                  <a:gd name="connsiteY3" fmla="*/ 0 h 72164"/>
                  <a:gd name="connsiteX0" fmla="*/ 49945 w 97442"/>
                  <a:gd name="connsiteY0" fmla="*/ 4294 h 76344"/>
                  <a:gd name="connsiteX1" fmla="*/ 97442 w 97442"/>
                  <a:gd name="connsiteY1" fmla="*/ 75566 h 76344"/>
                  <a:gd name="connsiteX2" fmla="*/ 0 w 97442"/>
                  <a:gd name="connsiteY2" fmla="*/ 456 h 76344"/>
                  <a:gd name="connsiteX3" fmla="*/ 49945 w 97442"/>
                  <a:gd name="connsiteY3" fmla="*/ 4294 h 76344"/>
                  <a:gd name="connsiteX0" fmla="*/ 49945 w 97442"/>
                  <a:gd name="connsiteY0" fmla="*/ 4294 h 76523"/>
                  <a:gd name="connsiteX1" fmla="*/ 97442 w 97442"/>
                  <a:gd name="connsiteY1" fmla="*/ 75566 h 76523"/>
                  <a:gd name="connsiteX2" fmla="*/ 0 w 97442"/>
                  <a:gd name="connsiteY2" fmla="*/ 456 h 76523"/>
                  <a:gd name="connsiteX3" fmla="*/ 49945 w 97442"/>
                  <a:gd name="connsiteY3" fmla="*/ 4294 h 76523"/>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108370 w 109130"/>
                  <a:gd name="connsiteY0" fmla="*/ 0 h 158406"/>
                  <a:gd name="connsiteX1" fmla="*/ 97442 w 109130"/>
                  <a:gd name="connsiteY1" fmla="*/ 157449 h 158406"/>
                  <a:gd name="connsiteX2" fmla="*/ 0 w 109130"/>
                  <a:gd name="connsiteY2" fmla="*/ 82339 h 158406"/>
                  <a:gd name="connsiteX3" fmla="*/ 108370 w 109130"/>
                  <a:gd name="connsiteY3" fmla="*/ 0 h 158406"/>
                  <a:gd name="connsiteX0" fmla="*/ 134729 w 135489"/>
                  <a:gd name="connsiteY0" fmla="*/ 0 h 158406"/>
                  <a:gd name="connsiteX1" fmla="*/ 123801 w 135489"/>
                  <a:gd name="connsiteY1" fmla="*/ 157449 h 158406"/>
                  <a:gd name="connsiteX2" fmla="*/ 26359 w 135489"/>
                  <a:gd name="connsiteY2" fmla="*/ 82339 h 158406"/>
                  <a:gd name="connsiteX3" fmla="*/ 134729 w 135489"/>
                  <a:gd name="connsiteY3" fmla="*/ 0 h 158406"/>
                  <a:gd name="connsiteX0" fmla="*/ 134729 w 134729"/>
                  <a:gd name="connsiteY0" fmla="*/ 0 h 158406"/>
                  <a:gd name="connsiteX1" fmla="*/ 123801 w 134729"/>
                  <a:gd name="connsiteY1" fmla="*/ 157449 h 158406"/>
                  <a:gd name="connsiteX2" fmla="*/ 26359 w 134729"/>
                  <a:gd name="connsiteY2" fmla="*/ 82339 h 158406"/>
                  <a:gd name="connsiteX3" fmla="*/ 134729 w 134729"/>
                  <a:gd name="connsiteY3" fmla="*/ 0 h 158406"/>
                  <a:gd name="connsiteX0" fmla="*/ 134729 w 134729"/>
                  <a:gd name="connsiteY0" fmla="*/ 0 h 158406"/>
                  <a:gd name="connsiteX1" fmla="*/ 123801 w 134729"/>
                  <a:gd name="connsiteY1" fmla="*/ 157449 h 158406"/>
                  <a:gd name="connsiteX2" fmla="*/ 26359 w 134729"/>
                  <a:gd name="connsiteY2" fmla="*/ 82339 h 158406"/>
                  <a:gd name="connsiteX3" fmla="*/ 134729 w 134729"/>
                  <a:gd name="connsiteY3" fmla="*/ 0 h 158406"/>
                  <a:gd name="connsiteX0" fmla="*/ 134054 w 134054"/>
                  <a:gd name="connsiteY0" fmla="*/ 0 h 153144"/>
                  <a:gd name="connsiteX1" fmla="*/ 124724 w 134054"/>
                  <a:gd name="connsiteY1" fmla="*/ 152187 h 153144"/>
                  <a:gd name="connsiteX2" fmla="*/ 27282 w 134054"/>
                  <a:gd name="connsiteY2" fmla="*/ 77077 h 153144"/>
                  <a:gd name="connsiteX3" fmla="*/ 134054 w 134054"/>
                  <a:gd name="connsiteY3" fmla="*/ 0 h 153144"/>
                  <a:gd name="connsiteX0" fmla="*/ 106772 w 106772"/>
                  <a:gd name="connsiteY0" fmla="*/ 0 h 153144"/>
                  <a:gd name="connsiteX1" fmla="*/ 97442 w 106772"/>
                  <a:gd name="connsiteY1" fmla="*/ 152187 h 153144"/>
                  <a:gd name="connsiteX2" fmla="*/ 0 w 106772"/>
                  <a:gd name="connsiteY2" fmla="*/ 77077 h 153144"/>
                  <a:gd name="connsiteX3" fmla="*/ 106772 w 106772"/>
                  <a:gd name="connsiteY3" fmla="*/ 0 h 153144"/>
                  <a:gd name="connsiteX0" fmla="*/ 106772 w 106772"/>
                  <a:gd name="connsiteY0" fmla="*/ 149 h 153293"/>
                  <a:gd name="connsiteX1" fmla="*/ 97442 w 106772"/>
                  <a:gd name="connsiteY1" fmla="*/ 152336 h 153293"/>
                  <a:gd name="connsiteX2" fmla="*/ 0 w 106772"/>
                  <a:gd name="connsiteY2" fmla="*/ 77226 h 153293"/>
                  <a:gd name="connsiteX3" fmla="*/ 106772 w 106772"/>
                  <a:gd name="connsiteY3" fmla="*/ 149 h 153293"/>
                  <a:gd name="connsiteX0" fmla="*/ 108833 w 108833"/>
                  <a:gd name="connsiteY0" fmla="*/ 186 h 153330"/>
                  <a:gd name="connsiteX1" fmla="*/ 99503 w 108833"/>
                  <a:gd name="connsiteY1" fmla="*/ 152373 h 153330"/>
                  <a:gd name="connsiteX2" fmla="*/ 2061 w 108833"/>
                  <a:gd name="connsiteY2" fmla="*/ 77263 h 153330"/>
                  <a:gd name="connsiteX3" fmla="*/ 108833 w 108833"/>
                  <a:gd name="connsiteY3" fmla="*/ 186 h 153330"/>
                  <a:gd name="connsiteX0" fmla="*/ 108833 w 108833"/>
                  <a:gd name="connsiteY0" fmla="*/ 186 h 152674"/>
                  <a:gd name="connsiteX1" fmla="*/ 99503 w 108833"/>
                  <a:gd name="connsiteY1" fmla="*/ 152373 h 152674"/>
                  <a:gd name="connsiteX2" fmla="*/ 2061 w 108833"/>
                  <a:gd name="connsiteY2" fmla="*/ 77263 h 152674"/>
                  <a:gd name="connsiteX3" fmla="*/ 108833 w 108833"/>
                  <a:gd name="connsiteY3" fmla="*/ 186 h 152674"/>
                  <a:gd name="connsiteX0" fmla="*/ 108833 w 108833"/>
                  <a:gd name="connsiteY0" fmla="*/ 186 h 152553"/>
                  <a:gd name="connsiteX1" fmla="*/ 99503 w 108833"/>
                  <a:gd name="connsiteY1" fmla="*/ 152373 h 152553"/>
                  <a:gd name="connsiteX2" fmla="*/ 2061 w 108833"/>
                  <a:gd name="connsiteY2" fmla="*/ 77263 h 152553"/>
                  <a:gd name="connsiteX3" fmla="*/ 108833 w 108833"/>
                  <a:gd name="connsiteY3" fmla="*/ 186 h 152553"/>
                  <a:gd name="connsiteX0" fmla="*/ 108833 w 108833"/>
                  <a:gd name="connsiteY0" fmla="*/ 186 h 152553"/>
                  <a:gd name="connsiteX1" fmla="*/ 99503 w 108833"/>
                  <a:gd name="connsiteY1" fmla="*/ 152373 h 152553"/>
                  <a:gd name="connsiteX2" fmla="*/ 2061 w 108833"/>
                  <a:gd name="connsiteY2" fmla="*/ 77263 h 152553"/>
                  <a:gd name="connsiteX3" fmla="*/ 108833 w 108833"/>
                  <a:gd name="connsiteY3" fmla="*/ 186 h 152553"/>
                  <a:gd name="connsiteX0" fmla="*/ 107680 w 107680"/>
                  <a:gd name="connsiteY0" fmla="*/ 441 h 152808"/>
                  <a:gd name="connsiteX1" fmla="*/ 98350 w 107680"/>
                  <a:gd name="connsiteY1" fmla="*/ 152628 h 152808"/>
                  <a:gd name="connsiteX2" fmla="*/ 908 w 107680"/>
                  <a:gd name="connsiteY2" fmla="*/ 77518 h 152808"/>
                  <a:gd name="connsiteX3" fmla="*/ 107680 w 107680"/>
                  <a:gd name="connsiteY3" fmla="*/ 441 h 152808"/>
                </a:gdLst>
                <a:ahLst/>
                <a:cxnLst>
                  <a:cxn ang="0">
                    <a:pos x="connsiteX0" y="connsiteY0"/>
                  </a:cxn>
                  <a:cxn ang="0">
                    <a:pos x="connsiteX1" y="connsiteY1"/>
                  </a:cxn>
                  <a:cxn ang="0">
                    <a:pos x="connsiteX2" y="connsiteY2"/>
                  </a:cxn>
                  <a:cxn ang="0">
                    <a:pos x="connsiteX3" y="connsiteY3"/>
                  </a:cxn>
                </a:cxnLst>
                <a:rect l="l" t="t" r="r" b="b"/>
                <a:pathLst>
                  <a:path w="107680" h="152808">
                    <a:moveTo>
                      <a:pt x="107680" y="441"/>
                    </a:moveTo>
                    <a:cubicBezTo>
                      <a:pt x="-5295" y="33909"/>
                      <a:pt x="43333" y="125215"/>
                      <a:pt x="98350" y="152628"/>
                    </a:cubicBezTo>
                    <a:cubicBezTo>
                      <a:pt x="34946" y="156231"/>
                      <a:pt x="2911" y="104989"/>
                      <a:pt x="908" y="77518"/>
                    </a:cubicBezTo>
                    <a:cubicBezTo>
                      <a:pt x="-3989" y="62089"/>
                      <a:pt x="8126" y="-6106"/>
                      <a:pt x="107680" y="44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AutoShape 110"/>
            <p:cNvSpPr>
              <a:spLocks noChangeAspect="1" noChangeArrowheads="1" noTextEdit="1"/>
            </p:cNvSpPr>
            <p:nvPr/>
          </p:nvSpPr>
          <p:spPr bwMode="auto">
            <a:xfrm>
              <a:off x="733443" y="2924628"/>
              <a:ext cx="2777376" cy="27794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4400" dirty="0"/>
            </a:p>
          </p:txBody>
        </p:sp>
        <p:sp>
          <p:nvSpPr>
            <p:cNvPr id="8" name="Rectangle 109"/>
            <p:cNvSpPr>
              <a:spLocks noChangeArrowheads="1"/>
            </p:cNvSpPr>
            <p:nvPr/>
          </p:nvSpPr>
          <p:spPr bwMode="auto">
            <a:xfrm>
              <a:off x="3167755" y="4785206"/>
              <a:ext cx="317776" cy="31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Symbol" pitchFamily="18" charset="2"/>
                  <a:ea typeface="Times New Roman" pitchFamily="18" charset="0"/>
                  <a:cs typeface="Symbol Set SWA" charset="2"/>
                </a:rPr>
                <a:t>DG</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108"/>
            <p:cNvSpPr>
              <a:spLocks noChangeArrowheads="1"/>
            </p:cNvSpPr>
            <p:nvPr/>
          </p:nvSpPr>
          <p:spPr bwMode="auto">
            <a:xfrm>
              <a:off x="3400398" y="4907446"/>
              <a:ext cx="112949" cy="24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1</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17" name="Oval 100"/>
            <p:cNvSpPr>
              <a:spLocks noChangeArrowheads="1"/>
            </p:cNvSpPr>
            <p:nvPr/>
          </p:nvSpPr>
          <p:spPr bwMode="auto">
            <a:xfrm>
              <a:off x="1712057" y="3320854"/>
              <a:ext cx="62375" cy="65757"/>
            </a:xfrm>
            <a:prstGeom prst="ellipse">
              <a:avLst/>
            </a:prstGeom>
            <a:solidFill>
              <a:srgbClr val="FF8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4400" dirty="0"/>
            </a:p>
          </p:txBody>
        </p:sp>
        <p:sp>
          <p:nvSpPr>
            <p:cNvPr id="18" name="Oval 99"/>
            <p:cNvSpPr>
              <a:spLocks noChangeArrowheads="1"/>
            </p:cNvSpPr>
            <p:nvPr/>
          </p:nvSpPr>
          <p:spPr bwMode="auto">
            <a:xfrm>
              <a:off x="1677498" y="3867141"/>
              <a:ext cx="69118" cy="64914"/>
            </a:xfrm>
            <a:prstGeom prst="ellipse">
              <a:avLst/>
            </a:prstGeom>
            <a:solidFill>
              <a:srgbClr val="008000"/>
            </a:solidFill>
            <a:ln w="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4400" dirty="0"/>
            </a:p>
          </p:txBody>
        </p:sp>
        <p:sp>
          <p:nvSpPr>
            <p:cNvPr id="19" name="Oval 98"/>
            <p:cNvSpPr>
              <a:spLocks noChangeArrowheads="1"/>
            </p:cNvSpPr>
            <p:nvPr/>
          </p:nvSpPr>
          <p:spPr bwMode="auto">
            <a:xfrm>
              <a:off x="1645467" y="4439562"/>
              <a:ext cx="70804" cy="64914"/>
            </a:xfrm>
            <a:prstGeom prst="ellipse">
              <a:avLst/>
            </a:prstGeom>
            <a:solidFill>
              <a:srgbClr val="000080"/>
            </a:solidFill>
            <a:ln w="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4400" dirty="0"/>
            </a:p>
          </p:txBody>
        </p:sp>
        <p:sp>
          <p:nvSpPr>
            <p:cNvPr id="20" name="Oval 97"/>
            <p:cNvSpPr>
              <a:spLocks noChangeArrowheads="1"/>
            </p:cNvSpPr>
            <p:nvPr/>
          </p:nvSpPr>
          <p:spPr bwMode="auto">
            <a:xfrm>
              <a:off x="1626923" y="5013668"/>
              <a:ext cx="70804" cy="65757"/>
            </a:xfrm>
            <a:prstGeom prst="ellipse">
              <a:avLst/>
            </a:prstGeom>
            <a:solidFill>
              <a:srgbClr val="800000"/>
            </a:solidFill>
            <a:ln w="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4400" dirty="0"/>
            </a:p>
          </p:txBody>
        </p:sp>
        <p:sp>
          <p:nvSpPr>
            <p:cNvPr id="21" name="Rectangle 96"/>
            <p:cNvSpPr>
              <a:spLocks noChangeArrowheads="1"/>
            </p:cNvSpPr>
            <p:nvPr/>
          </p:nvSpPr>
          <p:spPr bwMode="auto">
            <a:xfrm>
              <a:off x="3072507" y="4309734"/>
              <a:ext cx="317776" cy="31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Symbol" pitchFamily="18" charset="2"/>
                  <a:ea typeface="Times New Roman" pitchFamily="18" charset="0"/>
                  <a:cs typeface="Symbol Set SWA" charset="2"/>
                </a:rPr>
                <a:t>DG</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22" name="Rectangle 95"/>
            <p:cNvSpPr>
              <a:spLocks noChangeArrowheads="1"/>
            </p:cNvSpPr>
            <p:nvPr/>
          </p:nvSpPr>
          <p:spPr bwMode="auto">
            <a:xfrm>
              <a:off x="3355724" y="4426916"/>
              <a:ext cx="112949" cy="24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2</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29" name="Rectangle 88"/>
            <p:cNvSpPr>
              <a:spLocks noChangeArrowheads="1"/>
            </p:cNvSpPr>
            <p:nvPr/>
          </p:nvSpPr>
          <p:spPr bwMode="auto">
            <a:xfrm>
              <a:off x="3006760" y="3438879"/>
              <a:ext cx="317776" cy="31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Symbol" pitchFamily="18" charset="2"/>
                  <a:ea typeface="Times New Roman" pitchFamily="18" charset="0"/>
                  <a:cs typeface="Symbol Set SWA" charset="2"/>
                </a:rPr>
                <a:t>DG</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30" name="Rectangle 87"/>
            <p:cNvSpPr>
              <a:spLocks noChangeArrowheads="1"/>
            </p:cNvSpPr>
            <p:nvPr/>
          </p:nvSpPr>
          <p:spPr bwMode="auto">
            <a:xfrm>
              <a:off x="3268904" y="3561119"/>
              <a:ext cx="147509" cy="24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N</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55" name="Rectangle 62"/>
            <p:cNvSpPr>
              <a:spLocks noChangeArrowheads="1"/>
            </p:cNvSpPr>
            <p:nvPr/>
          </p:nvSpPr>
          <p:spPr bwMode="auto">
            <a:xfrm>
              <a:off x="2983159" y="3087334"/>
              <a:ext cx="176167" cy="1450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2" name="Freeform 105"/>
            <p:cNvSpPr>
              <a:spLocks/>
            </p:cNvSpPr>
            <p:nvPr/>
          </p:nvSpPr>
          <p:spPr bwMode="auto">
            <a:xfrm>
              <a:off x="1168382" y="2996286"/>
              <a:ext cx="1985044" cy="2501284"/>
            </a:xfrm>
            <a:custGeom>
              <a:avLst/>
              <a:gdLst>
                <a:gd name="T0" fmla="*/ 1981 w 2355"/>
                <a:gd name="T1" fmla="*/ 2370 h 2912"/>
                <a:gd name="T2" fmla="*/ 1574 w 2355"/>
                <a:gd name="T3" fmla="*/ 2448 h 2912"/>
                <a:gd name="T4" fmla="*/ 1222 w 2355"/>
                <a:gd name="T5" fmla="*/ 2517 h 2912"/>
                <a:gd name="T6" fmla="*/ 919 w 2355"/>
                <a:gd name="T7" fmla="*/ 2585 h 2912"/>
                <a:gd name="T8" fmla="*/ 658 w 2355"/>
                <a:gd name="T9" fmla="*/ 2650 h 2912"/>
                <a:gd name="T10" fmla="*/ 379 w 2355"/>
                <a:gd name="T11" fmla="*/ 2736 h 2912"/>
                <a:gd name="T12" fmla="*/ 183 w 2355"/>
                <a:gd name="T13" fmla="*/ 2811 h 2912"/>
                <a:gd name="T14" fmla="*/ 4 w 2355"/>
                <a:gd name="T15" fmla="*/ 2897 h 2912"/>
                <a:gd name="T16" fmla="*/ 30 w 2355"/>
                <a:gd name="T17" fmla="*/ 2693 h 2912"/>
                <a:gd name="T18" fmla="*/ 60 w 2355"/>
                <a:gd name="T19" fmla="*/ 2416 h 2912"/>
                <a:gd name="T20" fmla="*/ 116 w 2355"/>
                <a:gd name="T21" fmla="*/ 2001 h 2912"/>
                <a:gd name="T22" fmla="*/ 157 w 2355"/>
                <a:gd name="T23" fmla="*/ 1726 h 2912"/>
                <a:gd name="T24" fmla="*/ 237 w 2355"/>
                <a:gd name="T25" fmla="*/ 1246 h 2912"/>
                <a:gd name="T26" fmla="*/ 331 w 2355"/>
                <a:gd name="T27" fmla="*/ 668 h 2912"/>
                <a:gd name="T28" fmla="*/ 353 w 2355"/>
                <a:gd name="T29" fmla="*/ 518 h 2912"/>
                <a:gd name="T30" fmla="*/ 370 w 2355"/>
                <a:gd name="T31" fmla="*/ 419 h 2912"/>
                <a:gd name="T32" fmla="*/ 385 w 2355"/>
                <a:gd name="T33" fmla="*/ 343 h 2912"/>
                <a:gd name="T34" fmla="*/ 432 w 2355"/>
                <a:gd name="T35" fmla="*/ 85 h 2912"/>
                <a:gd name="T36" fmla="*/ 437 w 2355"/>
                <a:gd name="T37" fmla="*/ 12 h 2912"/>
                <a:gd name="T38" fmla="*/ 572 w 2355"/>
                <a:gd name="T39" fmla="*/ 36 h 2912"/>
                <a:gd name="T40" fmla="*/ 725 w 2355"/>
                <a:gd name="T41" fmla="*/ 55 h 2912"/>
                <a:gd name="T42" fmla="*/ 951 w 2355"/>
                <a:gd name="T43" fmla="*/ 75 h 2912"/>
                <a:gd name="T44" fmla="*/ 1230 w 2355"/>
                <a:gd name="T45" fmla="*/ 92 h 2912"/>
                <a:gd name="T46" fmla="*/ 1493 w 2355"/>
                <a:gd name="T47" fmla="*/ 103 h 2912"/>
                <a:gd name="T48" fmla="*/ 1802 w 2355"/>
                <a:gd name="T49" fmla="*/ 116 h 2912"/>
                <a:gd name="T50" fmla="*/ 2254 w 2355"/>
                <a:gd name="T51" fmla="*/ 135 h 2912"/>
                <a:gd name="T52" fmla="*/ 2157 w 2355"/>
                <a:gd name="T53" fmla="*/ 120 h 2912"/>
                <a:gd name="T54" fmla="*/ 1719 w 2355"/>
                <a:gd name="T55" fmla="*/ 101 h 2912"/>
                <a:gd name="T56" fmla="*/ 1424 w 2355"/>
                <a:gd name="T57" fmla="*/ 90 h 2912"/>
                <a:gd name="T58" fmla="*/ 1170 w 2355"/>
                <a:gd name="T59" fmla="*/ 77 h 2912"/>
                <a:gd name="T60" fmla="*/ 903 w 2355"/>
                <a:gd name="T61" fmla="*/ 60 h 2912"/>
                <a:gd name="T62" fmla="*/ 684 w 2355"/>
                <a:gd name="T63" fmla="*/ 40 h 2912"/>
                <a:gd name="T64" fmla="*/ 536 w 2355"/>
                <a:gd name="T65" fmla="*/ 19 h 2912"/>
                <a:gd name="T66" fmla="*/ 435 w 2355"/>
                <a:gd name="T67" fmla="*/ 0 h 2912"/>
                <a:gd name="T68" fmla="*/ 420 w 2355"/>
                <a:gd name="T69" fmla="*/ 81 h 2912"/>
                <a:gd name="T70" fmla="*/ 374 w 2355"/>
                <a:gd name="T71" fmla="*/ 339 h 2912"/>
                <a:gd name="T72" fmla="*/ 359 w 2355"/>
                <a:gd name="T73" fmla="*/ 419 h 2912"/>
                <a:gd name="T74" fmla="*/ 342 w 2355"/>
                <a:gd name="T75" fmla="*/ 518 h 2912"/>
                <a:gd name="T76" fmla="*/ 319 w 2355"/>
                <a:gd name="T77" fmla="*/ 668 h 2912"/>
                <a:gd name="T78" fmla="*/ 226 w 2355"/>
                <a:gd name="T79" fmla="*/ 1242 h 2912"/>
                <a:gd name="T80" fmla="*/ 146 w 2355"/>
                <a:gd name="T81" fmla="*/ 1726 h 2912"/>
                <a:gd name="T82" fmla="*/ 104 w 2355"/>
                <a:gd name="T83" fmla="*/ 2001 h 2912"/>
                <a:gd name="T84" fmla="*/ 48 w 2355"/>
                <a:gd name="T85" fmla="*/ 2416 h 2912"/>
                <a:gd name="T86" fmla="*/ 19 w 2355"/>
                <a:gd name="T87" fmla="*/ 2693 h 2912"/>
                <a:gd name="T88" fmla="*/ 0 w 2355"/>
                <a:gd name="T89" fmla="*/ 2912 h 2912"/>
                <a:gd name="T90" fmla="*/ 140 w 2355"/>
                <a:gd name="T91" fmla="*/ 2843 h 2912"/>
                <a:gd name="T92" fmla="*/ 333 w 2355"/>
                <a:gd name="T93" fmla="*/ 2766 h 2912"/>
                <a:gd name="T94" fmla="*/ 546 w 2355"/>
                <a:gd name="T95" fmla="*/ 2695 h 2912"/>
                <a:gd name="T96" fmla="*/ 854 w 2355"/>
                <a:gd name="T97" fmla="*/ 2613 h 2912"/>
                <a:gd name="T98" fmla="*/ 1146 w 2355"/>
                <a:gd name="T99" fmla="*/ 2545 h 2912"/>
                <a:gd name="T100" fmla="*/ 1484 w 2355"/>
                <a:gd name="T101" fmla="*/ 2476 h 2912"/>
                <a:gd name="T102" fmla="*/ 1876 w 2355"/>
                <a:gd name="T103" fmla="*/ 2402 h 2912"/>
                <a:gd name="T104" fmla="*/ 2334 w 2355"/>
                <a:gd name="T105" fmla="*/ 2315 h 2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55" h="2912">
                  <a:moveTo>
                    <a:pt x="2330" y="2304"/>
                  </a:moveTo>
                  <a:lnTo>
                    <a:pt x="2209" y="2327"/>
                  </a:lnTo>
                  <a:lnTo>
                    <a:pt x="2093" y="2347"/>
                  </a:lnTo>
                  <a:lnTo>
                    <a:pt x="1981" y="2370"/>
                  </a:lnTo>
                  <a:lnTo>
                    <a:pt x="1873" y="2390"/>
                  </a:lnTo>
                  <a:lnTo>
                    <a:pt x="1770" y="2409"/>
                  </a:lnTo>
                  <a:lnTo>
                    <a:pt x="1669" y="2430"/>
                  </a:lnTo>
                  <a:lnTo>
                    <a:pt x="1574" y="2448"/>
                  </a:lnTo>
                  <a:lnTo>
                    <a:pt x="1480" y="2465"/>
                  </a:lnTo>
                  <a:lnTo>
                    <a:pt x="1390" y="2484"/>
                  </a:lnTo>
                  <a:lnTo>
                    <a:pt x="1304" y="2501"/>
                  </a:lnTo>
                  <a:lnTo>
                    <a:pt x="1222" y="2517"/>
                  </a:lnTo>
                  <a:lnTo>
                    <a:pt x="1142" y="2534"/>
                  </a:lnTo>
                  <a:lnTo>
                    <a:pt x="1065" y="2551"/>
                  </a:lnTo>
                  <a:lnTo>
                    <a:pt x="990" y="2568"/>
                  </a:lnTo>
                  <a:lnTo>
                    <a:pt x="919" y="2585"/>
                  </a:lnTo>
                  <a:lnTo>
                    <a:pt x="850" y="2602"/>
                  </a:lnTo>
                  <a:lnTo>
                    <a:pt x="785" y="2617"/>
                  </a:lnTo>
                  <a:lnTo>
                    <a:pt x="719" y="2633"/>
                  </a:lnTo>
                  <a:lnTo>
                    <a:pt x="658" y="2650"/>
                  </a:lnTo>
                  <a:lnTo>
                    <a:pt x="542" y="2684"/>
                  </a:lnTo>
                  <a:lnTo>
                    <a:pt x="486" y="2701"/>
                  </a:lnTo>
                  <a:lnTo>
                    <a:pt x="432" y="2718"/>
                  </a:lnTo>
                  <a:lnTo>
                    <a:pt x="379" y="2736"/>
                  </a:lnTo>
                  <a:lnTo>
                    <a:pt x="329" y="2755"/>
                  </a:lnTo>
                  <a:lnTo>
                    <a:pt x="278" y="2772"/>
                  </a:lnTo>
                  <a:lnTo>
                    <a:pt x="230" y="2792"/>
                  </a:lnTo>
                  <a:lnTo>
                    <a:pt x="183" y="2811"/>
                  </a:lnTo>
                  <a:lnTo>
                    <a:pt x="136" y="2832"/>
                  </a:lnTo>
                  <a:lnTo>
                    <a:pt x="91" y="2852"/>
                  </a:lnTo>
                  <a:lnTo>
                    <a:pt x="47" y="2875"/>
                  </a:lnTo>
                  <a:lnTo>
                    <a:pt x="4" y="2897"/>
                  </a:lnTo>
                  <a:lnTo>
                    <a:pt x="11" y="2903"/>
                  </a:lnTo>
                  <a:lnTo>
                    <a:pt x="17" y="2833"/>
                  </a:lnTo>
                  <a:lnTo>
                    <a:pt x="22" y="2762"/>
                  </a:lnTo>
                  <a:lnTo>
                    <a:pt x="30" y="2693"/>
                  </a:lnTo>
                  <a:lnTo>
                    <a:pt x="35" y="2624"/>
                  </a:lnTo>
                  <a:lnTo>
                    <a:pt x="43" y="2555"/>
                  </a:lnTo>
                  <a:lnTo>
                    <a:pt x="52" y="2486"/>
                  </a:lnTo>
                  <a:lnTo>
                    <a:pt x="60" y="2416"/>
                  </a:lnTo>
                  <a:lnTo>
                    <a:pt x="69" y="2347"/>
                  </a:lnTo>
                  <a:lnTo>
                    <a:pt x="76" y="2278"/>
                  </a:lnTo>
                  <a:lnTo>
                    <a:pt x="104" y="2071"/>
                  </a:lnTo>
                  <a:lnTo>
                    <a:pt x="116" y="2001"/>
                  </a:lnTo>
                  <a:lnTo>
                    <a:pt x="125" y="1932"/>
                  </a:lnTo>
                  <a:lnTo>
                    <a:pt x="136" y="1863"/>
                  </a:lnTo>
                  <a:lnTo>
                    <a:pt x="147" y="1796"/>
                  </a:lnTo>
                  <a:lnTo>
                    <a:pt x="157" y="1726"/>
                  </a:lnTo>
                  <a:lnTo>
                    <a:pt x="202" y="1450"/>
                  </a:lnTo>
                  <a:lnTo>
                    <a:pt x="213" y="1382"/>
                  </a:lnTo>
                  <a:lnTo>
                    <a:pt x="224" y="1315"/>
                  </a:lnTo>
                  <a:lnTo>
                    <a:pt x="237" y="1246"/>
                  </a:lnTo>
                  <a:lnTo>
                    <a:pt x="293" y="898"/>
                  </a:lnTo>
                  <a:lnTo>
                    <a:pt x="304" y="831"/>
                  </a:lnTo>
                  <a:lnTo>
                    <a:pt x="327" y="692"/>
                  </a:lnTo>
                  <a:lnTo>
                    <a:pt x="331" y="668"/>
                  </a:lnTo>
                  <a:lnTo>
                    <a:pt x="333" y="646"/>
                  </a:lnTo>
                  <a:lnTo>
                    <a:pt x="340" y="603"/>
                  </a:lnTo>
                  <a:lnTo>
                    <a:pt x="351" y="539"/>
                  </a:lnTo>
                  <a:lnTo>
                    <a:pt x="353" y="518"/>
                  </a:lnTo>
                  <a:lnTo>
                    <a:pt x="361" y="479"/>
                  </a:lnTo>
                  <a:lnTo>
                    <a:pt x="364" y="460"/>
                  </a:lnTo>
                  <a:lnTo>
                    <a:pt x="368" y="438"/>
                  </a:lnTo>
                  <a:lnTo>
                    <a:pt x="370" y="419"/>
                  </a:lnTo>
                  <a:lnTo>
                    <a:pt x="374" y="402"/>
                  </a:lnTo>
                  <a:lnTo>
                    <a:pt x="377" y="382"/>
                  </a:lnTo>
                  <a:lnTo>
                    <a:pt x="381" y="363"/>
                  </a:lnTo>
                  <a:lnTo>
                    <a:pt x="385" y="343"/>
                  </a:lnTo>
                  <a:lnTo>
                    <a:pt x="389" y="324"/>
                  </a:lnTo>
                  <a:lnTo>
                    <a:pt x="407" y="221"/>
                  </a:lnTo>
                  <a:lnTo>
                    <a:pt x="426" y="109"/>
                  </a:lnTo>
                  <a:lnTo>
                    <a:pt x="432" y="85"/>
                  </a:lnTo>
                  <a:lnTo>
                    <a:pt x="435" y="56"/>
                  </a:lnTo>
                  <a:lnTo>
                    <a:pt x="439" y="34"/>
                  </a:lnTo>
                  <a:lnTo>
                    <a:pt x="445" y="8"/>
                  </a:lnTo>
                  <a:lnTo>
                    <a:pt x="437" y="12"/>
                  </a:lnTo>
                  <a:lnTo>
                    <a:pt x="469" y="17"/>
                  </a:lnTo>
                  <a:lnTo>
                    <a:pt x="501" y="25"/>
                  </a:lnTo>
                  <a:lnTo>
                    <a:pt x="536" y="30"/>
                  </a:lnTo>
                  <a:lnTo>
                    <a:pt x="572" y="36"/>
                  </a:lnTo>
                  <a:lnTo>
                    <a:pt x="607" y="40"/>
                  </a:lnTo>
                  <a:lnTo>
                    <a:pt x="645" y="45"/>
                  </a:lnTo>
                  <a:lnTo>
                    <a:pt x="684" y="51"/>
                  </a:lnTo>
                  <a:lnTo>
                    <a:pt x="725" y="55"/>
                  </a:lnTo>
                  <a:lnTo>
                    <a:pt x="766" y="60"/>
                  </a:lnTo>
                  <a:lnTo>
                    <a:pt x="809" y="64"/>
                  </a:lnTo>
                  <a:lnTo>
                    <a:pt x="903" y="71"/>
                  </a:lnTo>
                  <a:lnTo>
                    <a:pt x="951" y="75"/>
                  </a:lnTo>
                  <a:lnTo>
                    <a:pt x="1056" y="83"/>
                  </a:lnTo>
                  <a:lnTo>
                    <a:pt x="1112" y="85"/>
                  </a:lnTo>
                  <a:lnTo>
                    <a:pt x="1170" y="88"/>
                  </a:lnTo>
                  <a:lnTo>
                    <a:pt x="1230" y="92"/>
                  </a:lnTo>
                  <a:lnTo>
                    <a:pt x="1291" y="94"/>
                  </a:lnTo>
                  <a:lnTo>
                    <a:pt x="1357" y="98"/>
                  </a:lnTo>
                  <a:lnTo>
                    <a:pt x="1424" y="101"/>
                  </a:lnTo>
                  <a:lnTo>
                    <a:pt x="1493" y="103"/>
                  </a:lnTo>
                  <a:lnTo>
                    <a:pt x="1566" y="107"/>
                  </a:lnTo>
                  <a:lnTo>
                    <a:pt x="1643" y="111"/>
                  </a:lnTo>
                  <a:lnTo>
                    <a:pt x="1719" y="113"/>
                  </a:lnTo>
                  <a:lnTo>
                    <a:pt x="1802" y="116"/>
                  </a:lnTo>
                  <a:lnTo>
                    <a:pt x="1886" y="120"/>
                  </a:lnTo>
                  <a:lnTo>
                    <a:pt x="2063" y="128"/>
                  </a:lnTo>
                  <a:lnTo>
                    <a:pt x="2157" y="131"/>
                  </a:lnTo>
                  <a:lnTo>
                    <a:pt x="2254" y="135"/>
                  </a:lnTo>
                  <a:lnTo>
                    <a:pt x="2355" y="139"/>
                  </a:lnTo>
                  <a:lnTo>
                    <a:pt x="2355" y="128"/>
                  </a:lnTo>
                  <a:lnTo>
                    <a:pt x="2254" y="124"/>
                  </a:lnTo>
                  <a:lnTo>
                    <a:pt x="2157" y="120"/>
                  </a:lnTo>
                  <a:lnTo>
                    <a:pt x="2063" y="116"/>
                  </a:lnTo>
                  <a:lnTo>
                    <a:pt x="1886" y="109"/>
                  </a:lnTo>
                  <a:lnTo>
                    <a:pt x="1802" y="105"/>
                  </a:lnTo>
                  <a:lnTo>
                    <a:pt x="1719" y="101"/>
                  </a:lnTo>
                  <a:lnTo>
                    <a:pt x="1643" y="99"/>
                  </a:lnTo>
                  <a:lnTo>
                    <a:pt x="1566" y="96"/>
                  </a:lnTo>
                  <a:lnTo>
                    <a:pt x="1493" y="92"/>
                  </a:lnTo>
                  <a:lnTo>
                    <a:pt x="1424" y="90"/>
                  </a:lnTo>
                  <a:lnTo>
                    <a:pt x="1357" y="86"/>
                  </a:lnTo>
                  <a:lnTo>
                    <a:pt x="1291" y="83"/>
                  </a:lnTo>
                  <a:lnTo>
                    <a:pt x="1230" y="81"/>
                  </a:lnTo>
                  <a:lnTo>
                    <a:pt x="1170" y="77"/>
                  </a:lnTo>
                  <a:lnTo>
                    <a:pt x="1112" y="73"/>
                  </a:lnTo>
                  <a:lnTo>
                    <a:pt x="1056" y="71"/>
                  </a:lnTo>
                  <a:lnTo>
                    <a:pt x="951" y="64"/>
                  </a:lnTo>
                  <a:lnTo>
                    <a:pt x="903" y="60"/>
                  </a:lnTo>
                  <a:lnTo>
                    <a:pt x="809" y="53"/>
                  </a:lnTo>
                  <a:lnTo>
                    <a:pt x="766" y="49"/>
                  </a:lnTo>
                  <a:lnTo>
                    <a:pt x="725" y="43"/>
                  </a:lnTo>
                  <a:lnTo>
                    <a:pt x="684" y="40"/>
                  </a:lnTo>
                  <a:lnTo>
                    <a:pt x="645" y="34"/>
                  </a:lnTo>
                  <a:lnTo>
                    <a:pt x="607" y="28"/>
                  </a:lnTo>
                  <a:lnTo>
                    <a:pt x="572" y="25"/>
                  </a:lnTo>
                  <a:lnTo>
                    <a:pt x="536" y="19"/>
                  </a:lnTo>
                  <a:lnTo>
                    <a:pt x="504" y="13"/>
                  </a:lnTo>
                  <a:lnTo>
                    <a:pt x="473" y="6"/>
                  </a:lnTo>
                  <a:lnTo>
                    <a:pt x="441" y="0"/>
                  </a:lnTo>
                  <a:lnTo>
                    <a:pt x="435" y="0"/>
                  </a:lnTo>
                  <a:lnTo>
                    <a:pt x="433" y="4"/>
                  </a:lnTo>
                  <a:lnTo>
                    <a:pt x="428" y="30"/>
                  </a:lnTo>
                  <a:lnTo>
                    <a:pt x="424" y="56"/>
                  </a:lnTo>
                  <a:lnTo>
                    <a:pt x="420" y="81"/>
                  </a:lnTo>
                  <a:lnTo>
                    <a:pt x="415" y="105"/>
                  </a:lnTo>
                  <a:lnTo>
                    <a:pt x="396" y="217"/>
                  </a:lnTo>
                  <a:lnTo>
                    <a:pt x="377" y="320"/>
                  </a:lnTo>
                  <a:lnTo>
                    <a:pt x="374" y="339"/>
                  </a:lnTo>
                  <a:lnTo>
                    <a:pt x="370" y="359"/>
                  </a:lnTo>
                  <a:lnTo>
                    <a:pt x="366" y="378"/>
                  </a:lnTo>
                  <a:lnTo>
                    <a:pt x="362" y="399"/>
                  </a:lnTo>
                  <a:lnTo>
                    <a:pt x="359" y="419"/>
                  </a:lnTo>
                  <a:lnTo>
                    <a:pt x="357" y="438"/>
                  </a:lnTo>
                  <a:lnTo>
                    <a:pt x="353" y="457"/>
                  </a:lnTo>
                  <a:lnTo>
                    <a:pt x="349" y="475"/>
                  </a:lnTo>
                  <a:lnTo>
                    <a:pt x="342" y="518"/>
                  </a:lnTo>
                  <a:lnTo>
                    <a:pt x="340" y="539"/>
                  </a:lnTo>
                  <a:lnTo>
                    <a:pt x="329" y="599"/>
                  </a:lnTo>
                  <a:lnTo>
                    <a:pt x="321" y="646"/>
                  </a:lnTo>
                  <a:lnTo>
                    <a:pt x="319" y="668"/>
                  </a:lnTo>
                  <a:lnTo>
                    <a:pt x="316" y="692"/>
                  </a:lnTo>
                  <a:lnTo>
                    <a:pt x="293" y="831"/>
                  </a:lnTo>
                  <a:lnTo>
                    <a:pt x="282" y="898"/>
                  </a:lnTo>
                  <a:lnTo>
                    <a:pt x="226" y="1242"/>
                  </a:lnTo>
                  <a:lnTo>
                    <a:pt x="213" y="1311"/>
                  </a:lnTo>
                  <a:lnTo>
                    <a:pt x="202" y="1382"/>
                  </a:lnTo>
                  <a:lnTo>
                    <a:pt x="190" y="1450"/>
                  </a:lnTo>
                  <a:lnTo>
                    <a:pt x="146" y="1726"/>
                  </a:lnTo>
                  <a:lnTo>
                    <a:pt x="136" y="1796"/>
                  </a:lnTo>
                  <a:lnTo>
                    <a:pt x="125" y="1863"/>
                  </a:lnTo>
                  <a:lnTo>
                    <a:pt x="114" y="1932"/>
                  </a:lnTo>
                  <a:lnTo>
                    <a:pt x="104" y="2001"/>
                  </a:lnTo>
                  <a:lnTo>
                    <a:pt x="93" y="2071"/>
                  </a:lnTo>
                  <a:lnTo>
                    <a:pt x="65" y="2278"/>
                  </a:lnTo>
                  <a:lnTo>
                    <a:pt x="58" y="2347"/>
                  </a:lnTo>
                  <a:lnTo>
                    <a:pt x="48" y="2416"/>
                  </a:lnTo>
                  <a:lnTo>
                    <a:pt x="41" y="2486"/>
                  </a:lnTo>
                  <a:lnTo>
                    <a:pt x="32" y="2555"/>
                  </a:lnTo>
                  <a:lnTo>
                    <a:pt x="24" y="2624"/>
                  </a:lnTo>
                  <a:lnTo>
                    <a:pt x="19" y="2693"/>
                  </a:lnTo>
                  <a:lnTo>
                    <a:pt x="11" y="2762"/>
                  </a:lnTo>
                  <a:lnTo>
                    <a:pt x="5" y="2833"/>
                  </a:lnTo>
                  <a:lnTo>
                    <a:pt x="0" y="2903"/>
                  </a:lnTo>
                  <a:lnTo>
                    <a:pt x="0" y="2912"/>
                  </a:lnTo>
                  <a:lnTo>
                    <a:pt x="7" y="2908"/>
                  </a:lnTo>
                  <a:lnTo>
                    <a:pt x="50" y="2886"/>
                  </a:lnTo>
                  <a:lnTo>
                    <a:pt x="95" y="2863"/>
                  </a:lnTo>
                  <a:lnTo>
                    <a:pt x="140" y="2843"/>
                  </a:lnTo>
                  <a:lnTo>
                    <a:pt x="187" y="2822"/>
                  </a:lnTo>
                  <a:lnTo>
                    <a:pt x="233" y="2804"/>
                  </a:lnTo>
                  <a:lnTo>
                    <a:pt x="282" y="2783"/>
                  </a:lnTo>
                  <a:lnTo>
                    <a:pt x="333" y="2766"/>
                  </a:lnTo>
                  <a:lnTo>
                    <a:pt x="383" y="2747"/>
                  </a:lnTo>
                  <a:lnTo>
                    <a:pt x="435" y="2729"/>
                  </a:lnTo>
                  <a:lnTo>
                    <a:pt x="490" y="2712"/>
                  </a:lnTo>
                  <a:lnTo>
                    <a:pt x="546" y="2695"/>
                  </a:lnTo>
                  <a:lnTo>
                    <a:pt x="661" y="2661"/>
                  </a:lnTo>
                  <a:lnTo>
                    <a:pt x="723" y="2645"/>
                  </a:lnTo>
                  <a:lnTo>
                    <a:pt x="789" y="2628"/>
                  </a:lnTo>
                  <a:lnTo>
                    <a:pt x="854" y="2613"/>
                  </a:lnTo>
                  <a:lnTo>
                    <a:pt x="923" y="2596"/>
                  </a:lnTo>
                  <a:lnTo>
                    <a:pt x="994" y="2579"/>
                  </a:lnTo>
                  <a:lnTo>
                    <a:pt x="1069" y="2562"/>
                  </a:lnTo>
                  <a:lnTo>
                    <a:pt x="1146" y="2545"/>
                  </a:lnTo>
                  <a:lnTo>
                    <a:pt x="1226" y="2529"/>
                  </a:lnTo>
                  <a:lnTo>
                    <a:pt x="1308" y="2512"/>
                  </a:lnTo>
                  <a:lnTo>
                    <a:pt x="1394" y="2495"/>
                  </a:lnTo>
                  <a:lnTo>
                    <a:pt x="1484" y="2476"/>
                  </a:lnTo>
                  <a:lnTo>
                    <a:pt x="1577" y="2459"/>
                  </a:lnTo>
                  <a:lnTo>
                    <a:pt x="1673" y="2441"/>
                  </a:lnTo>
                  <a:lnTo>
                    <a:pt x="1773" y="2420"/>
                  </a:lnTo>
                  <a:lnTo>
                    <a:pt x="1876" y="2402"/>
                  </a:lnTo>
                  <a:lnTo>
                    <a:pt x="1985" y="2381"/>
                  </a:lnTo>
                  <a:lnTo>
                    <a:pt x="2097" y="2358"/>
                  </a:lnTo>
                  <a:lnTo>
                    <a:pt x="2213" y="2338"/>
                  </a:lnTo>
                  <a:lnTo>
                    <a:pt x="2334" y="2315"/>
                  </a:lnTo>
                  <a:lnTo>
                    <a:pt x="2330" y="2304"/>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95" name="Oval 94">
              <a:extLst>
                <a:ext uri="{FF2B5EF4-FFF2-40B4-BE49-F238E27FC236}">
                  <a16:creationId xmlns:a16="http://schemas.microsoft.com/office/drawing/2014/main" id="{82A7808B-888C-43AB-A2F3-777998843CD8}"/>
                </a:ext>
              </a:extLst>
            </p:cNvPr>
            <p:cNvSpPr/>
            <p:nvPr/>
          </p:nvSpPr>
          <p:spPr>
            <a:xfrm>
              <a:off x="2774707" y="5028979"/>
              <a:ext cx="45719" cy="47725"/>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18086DCE-7969-4707-A69B-72AB4D58CBFC}"/>
                </a:ext>
              </a:extLst>
            </p:cNvPr>
            <p:cNvGrpSpPr/>
            <p:nvPr/>
          </p:nvGrpSpPr>
          <p:grpSpPr>
            <a:xfrm>
              <a:off x="2540592" y="4402767"/>
              <a:ext cx="277993" cy="339814"/>
              <a:chOff x="2595622" y="4882981"/>
              <a:chExt cx="277993" cy="339814"/>
            </a:xfrm>
          </p:grpSpPr>
          <p:sp>
            <p:nvSpPr>
              <p:cNvPr id="146" name="Freeform: Shape 145">
                <a:extLst>
                  <a:ext uri="{FF2B5EF4-FFF2-40B4-BE49-F238E27FC236}">
                    <a16:creationId xmlns:a16="http://schemas.microsoft.com/office/drawing/2014/main" id="{F019AEA2-00BB-4C17-9CC9-0DB322C7C452}"/>
                  </a:ext>
                </a:extLst>
              </p:cNvPr>
              <p:cNvSpPr/>
              <p:nvPr/>
            </p:nvSpPr>
            <p:spPr>
              <a:xfrm flipH="1">
                <a:off x="2595622" y="5020855"/>
                <a:ext cx="115868" cy="95115"/>
              </a:xfrm>
              <a:custGeom>
                <a:avLst/>
                <a:gdLst>
                  <a:gd name="connsiteX0" fmla="*/ 207963 w 366713"/>
                  <a:gd name="connsiteY0" fmla="*/ 4762 h 144462"/>
                  <a:gd name="connsiteX1" fmla="*/ 366713 w 366713"/>
                  <a:gd name="connsiteY1" fmla="*/ 0 h 144462"/>
                  <a:gd name="connsiteX2" fmla="*/ 160338 w 366713"/>
                  <a:gd name="connsiteY2" fmla="*/ 144462 h 144462"/>
                  <a:gd name="connsiteX3" fmla="*/ 0 w 366713"/>
                  <a:gd name="connsiteY3" fmla="*/ 36512 h 144462"/>
                  <a:gd name="connsiteX4" fmla="*/ 111125 w 366713"/>
                  <a:gd name="connsiteY4" fmla="*/ 11112 h 144462"/>
                  <a:gd name="connsiteX0" fmla="*/ 211747 w 370497"/>
                  <a:gd name="connsiteY0" fmla="*/ 23261 h 162961"/>
                  <a:gd name="connsiteX1" fmla="*/ 370497 w 370497"/>
                  <a:gd name="connsiteY1" fmla="*/ 18499 h 162961"/>
                  <a:gd name="connsiteX2" fmla="*/ 164122 w 370497"/>
                  <a:gd name="connsiteY2" fmla="*/ 162961 h 162961"/>
                  <a:gd name="connsiteX3" fmla="*/ 0 w 370497"/>
                  <a:gd name="connsiteY3" fmla="*/ 0 h 162961"/>
                  <a:gd name="connsiteX4" fmla="*/ 114909 w 370497"/>
                  <a:gd name="connsiteY4" fmla="*/ 29611 h 162961"/>
                  <a:gd name="connsiteX0" fmla="*/ 211747 w 370497"/>
                  <a:gd name="connsiteY0" fmla="*/ 23261 h 162961"/>
                  <a:gd name="connsiteX1" fmla="*/ 370497 w 370497"/>
                  <a:gd name="connsiteY1" fmla="*/ 44986 h 162961"/>
                  <a:gd name="connsiteX2" fmla="*/ 164122 w 370497"/>
                  <a:gd name="connsiteY2" fmla="*/ 162961 h 162961"/>
                  <a:gd name="connsiteX3" fmla="*/ 0 w 370497"/>
                  <a:gd name="connsiteY3" fmla="*/ 0 h 162961"/>
                  <a:gd name="connsiteX4" fmla="*/ 114909 w 370497"/>
                  <a:gd name="connsiteY4" fmla="*/ 29611 h 162961"/>
                  <a:gd name="connsiteX0" fmla="*/ 211747 w 370497"/>
                  <a:gd name="connsiteY0" fmla="*/ 23261 h 136475"/>
                  <a:gd name="connsiteX1" fmla="*/ 370497 w 370497"/>
                  <a:gd name="connsiteY1" fmla="*/ 44986 h 136475"/>
                  <a:gd name="connsiteX2" fmla="*/ 145193 w 370497"/>
                  <a:gd name="connsiteY2" fmla="*/ 136475 h 136475"/>
                  <a:gd name="connsiteX3" fmla="*/ 0 w 370497"/>
                  <a:gd name="connsiteY3" fmla="*/ 0 h 136475"/>
                  <a:gd name="connsiteX4" fmla="*/ 114909 w 370497"/>
                  <a:gd name="connsiteY4" fmla="*/ 29611 h 136475"/>
                  <a:gd name="connsiteX0" fmla="*/ 243926 w 370497"/>
                  <a:gd name="connsiteY0" fmla="*/ 39561 h 136475"/>
                  <a:gd name="connsiteX1" fmla="*/ 370497 w 370497"/>
                  <a:gd name="connsiteY1" fmla="*/ 44986 h 136475"/>
                  <a:gd name="connsiteX2" fmla="*/ 145193 w 370497"/>
                  <a:gd name="connsiteY2" fmla="*/ 136475 h 136475"/>
                  <a:gd name="connsiteX3" fmla="*/ 0 w 370497"/>
                  <a:gd name="connsiteY3" fmla="*/ 0 h 136475"/>
                  <a:gd name="connsiteX4" fmla="*/ 114909 w 370497"/>
                  <a:gd name="connsiteY4" fmla="*/ 29611 h 136475"/>
                  <a:gd name="connsiteX0" fmla="*/ 243926 w 361032"/>
                  <a:gd name="connsiteY0" fmla="*/ 39561 h 136475"/>
                  <a:gd name="connsiteX1" fmla="*/ 361032 w 361032"/>
                  <a:gd name="connsiteY1" fmla="*/ 56191 h 136475"/>
                  <a:gd name="connsiteX2" fmla="*/ 145193 w 361032"/>
                  <a:gd name="connsiteY2" fmla="*/ 136475 h 136475"/>
                  <a:gd name="connsiteX3" fmla="*/ 0 w 361032"/>
                  <a:gd name="connsiteY3" fmla="*/ 0 h 136475"/>
                  <a:gd name="connsiteX4" fmla="*/ 114909 w 361032"/>
                  <a:gd name="connsiteY4" fmla="*/ 29611 h 136475"/>
                  <a:gd name="connsiteX0" fmla="*/ 247710 w 364816"/>
                  <a:gd name="connsiteY0" fmla="*/ 21224 h 118138"/>
                  <a:gd name="connsiteX1" fmla="*/ 364816 w 364816"/>
                  <a:gd name="connsiteY1" fmla="*/ 37854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8138"/>
                  <a:gd name="connsiteX1" fmla="*/ 364816 w 364816"/>
                  <a:gd name="connsiteY1" fmla="*/ 37854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8138"/>
                  <a:gd name="connsiteX1" fmla="*/ 364816 w 364816"/>
                  <a:gd name="connsiteY1" fmla="*/ 32760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5082"/>
                  <a:gd name="connsiteX1" fmla="*/ 364816 w 364816"/>
                  <a:gd name="connsiteY1" fmla="*/ 32760 h 115082"/>
                  <a:gd name="connsiteX2" fmla="*/ 156548 w 364816"/>
                  <a:gd name="connsiteY2" fmla="*/ 115082 h 115082"/>
                  <a:gd name="connsiteX3" fmla="*/ 0 w 364816"/>
                  <a:gd name="connsiteY3" fmla="*/ 0 h 115082"/>
                  <a:gd name="connsiteX4" fmla="*/ 118693 w 364816"/>
                  <a:gd name="connsiteY4" fmla="*/ 11274 h 115082"/>
                  <a:gd name="connsiteX0" fmla="*/ 249603 w 364816"/>
                  <a:gd name="connsiteY0" fmla="*/ 24279 h 109594"/>
                  <a:gd name="connsiteX1" fmla="*/ 364816 w 364816"/>
                  <a:gd name="connsiteY1" fmla="*/ 32760 h 109594"/>
                  <a:gd name="connsiteX2" fmla="*/ 139056 w 364816"/>
                  <a:gd name="connsiteY2" fmla="*/ 109594 h 109594"/>
                  <a:gd name="connsiteX3" fmla="*/ 0 w 364816"/>
                  <a:gd name="connsiteY3" fmla="*/ 0 h 109594"/>
                  <a:gd name="connsiteX4" fmla="*/ 118693 w 364816"/>
                  <a:gd name="connsiteY4" fmla="*/ 11274 h 109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16" h="109594">
                    <a:moveTo>
                      <a:pt x="249603" y="24279"/>
                    </a:moveTo>
                    <a:lnTo>
                      <a:pt x="364816" y="32760"/>
                    </a:lnTo>
                    <a:lnTo>
                      <a:pt x="139056" y="109594"/>
                    </a:lnTo>
                    <a:lnTo>
                      <a:pt x="0" y="0"/>
                    </a:lnTo>
                    <a:lnTo>
                      <a:pt x="118693" y="11274"/>
                    </a:lnTo>
                  </a:path>
                </a:pathLst>
              </a:cu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93C69C8E-3669-4823-A7EF-06261978BD9D}"/>
                  </a:ext>
                </a:extLst>
              </p:cNvPr>
              <p:cNvSpPr/>
              <p:nvPr/>
            </p:nvSpPr>
            <p:spPr>
              <a:xfrm>
                <a:off x="2813884" y="4999758"/>
                <a:ext cx="58732" cy="65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74">
                <a:extLst>
                  <a:ext uri="{FF2B5EF4-FFF2-40B4-BE49-F238E27FC236}">
                    <a16:creationId xmlns:a16="http://schemas.microsoft.com/office/drawing/2014/main" id="{D2265061-FFB6-4EC0-A07A-DBE2FBB0D82A}"/>
                  </a:ext>
                </a:extLst>
              </p:cNvPr>
              <p:cNvSpPr>
                <a:spLocks/>
              </p:cNvSpPr>
              <p:nvPr/>
            </p:nvSpPr>
            <p:spPr bwMode="auto">
              <a:xfrm rot="21323517">
                <a:off x="2670475" y="4882981"/>
                <a:ext cx="203140" cy="335528"/>
              </a:xfrm>
              <a:custGeom>
                <a:avLst/>
                <a:gdLst>
                  <a:gd name="T0" fmla="*/ 23 w 241"/>
                  <a:gd name="T1" fmla="*/ 308 h 398"/>
                  <a:gd name="T2" fmla="*/ 38 w 241"/>
                  <a:gd name="T3" fmla="*/ 338 h 398"/>
                  <a:gd name="T4" fmla="*/ 60 w 241"/>
                  <a:gd name="T5" fmla="*/ 372 h 398"/>
                  <a:gd name="T6" fmla="*/ 81 w 241"/>
                  <a:gd name="T7" fmla="*/ 385 h 398"/>
                  <a:gd name="T8" fmla="*/ 99 w 241"/>
                  <a:gd name="T9" fmla="*/ 396 h 398"/>
                  <a:gd name="T10" fmla="*/ 140 w 241"/>
                  <a:gd name="T11" fmla="*/ 398 h 398"/>
                  <a:gd name="T12" fmla="*/ 157 w 241"/>
                  <a:gd name="T13" fmla="*/ 392 h 398"/>
                  <a:gd name="T14" fmla="*/ 185 w 241"/>
                  <a:gd name="T15" fmla="*/ 374 h 398"/>
                  <a:gd name="T16" fmla="*/ 208 w 241"/>
                  <a:gd name="T17" fmla="*/ 345 h 398"/>
                  <a:gd name="T18" fmla="*/ 221 w 241"/>
                  <a:gd name="T19" fmla="*/ 325 h 398"/>
                  <a:gd name="T20" fmla="*/ 230 w 241"/>
                  <a:gd name="T21" fmla="*/ 299 h 398"/>
                  <a:gd name="T22" fmla="*/ 238 w 241"/>
                  <a:gd name="T23" fmla="*/ 271 h 398"/>
                  <a:gd name="T24" fmla="*/ 241 w 241"/>
                  <a:gd name="T25" fmla="*/ 205 h 398"/>
                  <a:gd name="T26" fmla="*/ 234 w 241"/>
                  <a:gd name="T27" fmla="*/ 164 h 398"/>
                  <a:gd name="T28" fmla="*/ 225 w 241"/>
                  <a:gd name="T29" fmla="*/ 127 h 398"/>
                  <a:gd name="T30" fmla="*/ 211 w 241"/>
                  <a:gd name="T31" fmla="*/ 93 h 398"/>
                  <a:gd name="T32" fmla="*/ 195 w 241"/>
                  <a:gd name="T33" fmla="*/ 65 h 398"/>
                  <a:gd name="T34" fmla="*/ 161 w 241"/>
                  <a:gd name="T35" fmla="*/ 22 h 398"/>
                  <a:gd name="T36" fmla="*/ 142 w 241"/>
                  <a:gd name="T37" fmla="*/ 9 h 398"/>
                  <a:gd name="T38" fmla="*/ 111 w 241"/>
                  <a:gd name="T39" fmla="*/ 0 h 398"/>
                  <a:gd name="T40" fmla="*/ 90 w 241"/>
                  <a:gd name="T41" fmla="*/ 1 h 398"/>
                  <a:gd name="T42" fmla="*/ 71 w 241"/>
                  <a:gd name="T43" fmla="*/ 9 h 398"/>
                  <a:gd name="T44" fmla="*/ 53 w 241"/>
                  <a:gd name="T45" fmla="*/ 24 h 398"/>
                  <a:gd name="T46" fmla="*/ 28 w 241"/>
                  <a:gd name="T47" fmla="*/ 57 h 398"/>
                  <a:gd name="T48" fmla="*/ 11 w 241"/>
                  <a:gd name="T49" fmla="*/ 106 h 398"/>
                  <a:gd name="T50" fmla="*/ 2 w 241"/>
                  <a:gd name="T51" fmla="*/ 145 h 398"/>
                  <a:gd name="T52" fmla="*/ 15 w 241"/>
                  <a:gd name="T53" fmla="*/ 170 h 398"/>
                  <a:gd name="T54" fmla="*/ 21 w 241"/>
                  <a:gd name="T55" fmla="*/ 129 h 398"/>
                  <a:gd name="T56" fmla="*/ 32 w 241"/>
                  <a:gd name="T57" fmla="*/ 93 h 398"/>
                  <a:gd name="T58" fmla="*/ 56 w 241"/>
                  <a:gd name="T59" fmla="*/ 43 h 398"/>
                  <a:gd name="T60" fmla="*/ 69 w 241"/>
                  <a:gd name="T61" fmla="*/ 28 h 398"/>
                  <a:gd name="T62" fmla="*/ 86 w 241"/>
                  <a:gd name="T63" fmla="*/ 20 h 398"/>
                  <a:gd name="T64" fmla="*/ 101 w 241"/>
                  <a:gd name="T65" fmla="*/ 14 h 398"/>
                  <a:gd name="T66" fmla="*/ 118 w 241"/>
                  <a:gd name="T67" fmla="*/ 16 h 398"/>
                  <a:gd name="T68" fmla="*/ 144 w 241"/>
                  <a:gd name="T69" fmla="*/ 28 h 398"/>
                  <a:gd name="T70" fmla="*/ 183 w 241"/>
                  <a:gd name="T71" fmla="*/ 72 h 398"/>
                  <a:gd name="T72" fmla="*/ 197 w 241"/>
                  <a:gd name="T73" fmla="*/ 100 h 398"/>
                  <a:gd name="T74" fmla="*/ 210 w 241"/>
                  <a:gd name="T75" fmla="*/ 130 h 398"/>
                  <a:gd name="T76" fmla="*/ 219 w 241"/>
                  <a:gd name="T77" fmla="*/ 168 h 398"/>
                  <a:gd name="T78" fmla="*/ 226 w 241"/>
                  <a:gd name="T79" fmla="*/ 209 h 398"/>
                  <a:gd name="T80" fmla="*/ 226 w 241"/>
                  <a:gd name="T81" fmla="*/ 239 h 398"/>
                  <a:gd name="T82" fmla="*/ 219 w 241"/>
                  <a:gd name="T83" fmla="*/ 280 h 398"/>
                  <a:gd name="T84" fmla="*/ 211 w 241"/>
                  <a:gd name="T85" fmla="*/ 306 h 398"/>
                  <a:gd name="T86" fmla="*/ 200 w 241"/>
                  <a:gd name="T87" fmla="*/ 329 h 398"/>
                  <a:gd name="T88" fmla="*/ 182 w 241"/>
                  <a:gd name="T89" fmla="*/ 355 h 398"/>
                  <a:gd name="T90" fmla="*/ 161 w 241"/>
                  <a:gd name="T91" fmla="*/ 374 h 398"/>
                  <a:gd name="T92" fmla="*/ 144 w 241"/>
                  <a:gd name="T93" fmla="*/ 379 h 398"/>
                  <a:gd name="T94" fmla="*/ 111 w 241"/>
                  <a:gd name="T95" fmla="*/ 383 h 398"/>
                  <a:gd name="T96" fmla="*/ 96 w 241"/>
                  <a:gd name="T97" fmla="*/ 379 h 398"/>
                  <a:gd name="T98" fmla="*/ 79 w 241"/>
                  <a:gd name="T99" fmla="*/ 368 h 398"/>
                  <a:gd name="T100" fmla="*/ 49 w 241"/>
                  <a:gd name="T101" fmla="*/ 330 h 398"/>
                  <a:gd name="T102" fmla="*/ 38 w 241"/>
                  <a:gd name="T103" fmla="*/ 304 h 398"/>
                  <a:gd name="T104" fmla="*/ 17 w 241"/>
                  <a:gd name="T105" fmla="*/ 29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1" h="398">
                    <a:moveTo>
                      <a:pt x="17" y="291"/>
                    </a:moveTo>
                    <a:lnTo>
                      <a:pt x="23" y="308"/>
                    </a:lnTo>
                    <a:lnTo>
                      <a:pt x="28" y="325"/>
                    </a:lnTo>
                    <a:lnTo>
                      <a:pt x="38" y="338"/>
                    </a:lnTo>
                    <a:lnTo>
                      <a:pt x="53" y="360"/>
                    </a:lnTo>
                    <a:lnTo>
                      <a:pt x="60" y="372"/>
                    </a:lnTo>
                    <a:lnTo>
                      <a:pt x="71" y="379"/>
                    </a:lnTo>
                    <a:lnTo>
                      <a:pt x="81" y="385"/>
                    </a:lnTo>
                    <a:lnTo>
                      <a:pt x="88" y="390"/>
                    </a:lnTo>
                    <a:lnTo>
                      <a:pt x="99" y="396"/>
                    </a:lnTo>
                    <a:lnTo>
                      <a:pt x="111" y="398"/>
                    </a:lnTo>
                    <a:lnTo>
                      <a:pt x="140" y="398"/>
                    </a:lnTo>
                    <a:lnTo>
                      <a:pt x="148" y="394"/>
                    </a:lnTo>
                    <a:lnTo>
                      <a:pt x="157" y="392"/>
                    </a:lnTo>
                    <a:lnTo>
                      <a:pt x="168" y="385"/>
                    </a:lnTo>
                    <a:lnTo>
                      <a:pt x="185" y="374"/>
                    </a:lnTo>
                    <a:lnTo>
                      <a:pt x="193" y="366"/>
                    </a:lnTo>
                    <a:lnTo>
                      <a:pt x="208" y="345"/>
                    </a:lnTo>
                    <a:lnTo>
                      <a:pt x="215" y="336"/>
                    </a:lnTo>
                    <a:lnTo>
                      <a:pt x="221" y="325"/>
                    </a:lnTo>
                    <a:lnTo>
                      <a:pt x="226" y="310"/>
                    </a:lnTo>
                    <a:lnTo>
                      <a:pt x="230" y="299"/>
                    </a:lnTo>
                    <a:lnTo>
                      <a:pt x="234" y="284"/>
                    </a:lnTo>
                    <a:lnTo>
                      <a:pt x="238" y="271"/>
                    </a:lnTo>
                    <a:lnTo>
                      <a:pt x="241" y="239"/>
                    </a:lnTo>
                    <a:lnTo>
                      <a:pt x="241" y="205"/>
                    </a:lnTo>
                    <a:lnTo>
                      <a:pt x="238" y="183"/>
                    </a:lnTo>
                    <a:lnTo>
                      <a:pt x="234" y="164"/>
                    </a:lnTo>
                    <a:lnTo>
                      <a:pt x="228" y="143"/>
                    </a:lnTo>
                    <a:lnTo>
                      <a:pt x="225" y="127"/>
                    </a:lnTo>
                    <a:lnTo>
                      <a:pt x="217" y="108"/>
                    </a:lnTo>
                    <a:lnTo>
                      <a:pt x="211" y="93"/>
                    </a:lnTo>
                    <a:lnTo>
                      <a:pt x="204" y="78"/>
                    </a:lnTo>
                    <a:lnTo>
                      <a:pt x="195" y="65"/>
                    </a:lnTo>
                    <a:lnTo>
                      <a:pt x="180" y="41"/>
                    </a:lnTo>
                    <a:lnTo>
                      <a:pt x="161" y="22"/>
                    </a:lnTo>
                    <a:lnTo>
                      <a:pt x="152" y="16"/>
                    </a:lnTo>
                    <a:lnTo>
                      <a:pt x="142" y="9"/>
                    </a:lnTo>
                    <a:lnTo>
                      <a:pt x="122" y="1"/>
                    </a:lnTo>
                    <a:lnTo>
                      <a:pt x="111" y="0"/>
                    </a:lnTo>
                    <a:lnTo>
                      <a:pt x="101" y="0"/>
                    </a:lnTo>
                    <a:lnTo>
                      <a:pt x="90" y="1"/>
                    </a:lnTo>
                    <a:lnTo>
                      <a:pt x="79" y="5"/>
                    </a:lnTo>
                    <a:lnTo>
                      <a:pt x="71" y="9"/>
                    </a:lnTo>
                    <a:lnTo>
                      <a:pt x="62" y="16"/>
                    </a:lnTo>
                    <a:lnTo>
                      <a:pt x="53" y="24"/>
                    </a:lnTo>
                    <a:lnTo>
                      <a:pt x="45" y="35"/>
                    </a:lnTo>
                    <a:lnTo>
                      <a:pt x="28" y="57"/>
                    </a:lnTo>
                    <a:lnTo>
                      <a:pt x="17" y="89"/>
                    </a:lnTo>
                    <a:lnTo>
                      <a:pt x="11" y="106"/>
                    </a:lnTo>
                    <a:lnTo>
                      <a:pt x="6" y="125"/>
                    </a:lnTo>
                    <a:lnTo>
                      <a:pt x="2" y="145"/>
                    </a:lnTo>
                    <a:lnTo>
                      <a:pt x="0" y="170"/>
                    </a:lnTo>
                    <a:lnTo>
                      <a:pt x="15" y="170"/>
                    </a:lnTo>
                    <a:lnTo>
                      <a:pt x="17" y="149"/>
                    </a:lnTo>
                    <a:lnTo>
                      <a:pt x="21" y="129"/>
                    </a:lnTo>
                    <a:lnTo>
                      <a:pt x="26" y="110"/>
                    </a:lnTo>
                    <a:lnTo>
                      <a:pt x="32" y="93"/>
                    </a:lnTo>
                    <a:lnTo>
                      <a:pt x="43" y="65"/>
                    </a:lnTo>
                    <a:lnTo>
                      <a:pt x="56" y="43"/>
                    </a:lnTo>
                    <a:lnTo>
                      <a:pt x="64" y="35"/>
                    </a:lnTo>
                    <a:lnTo>
                      <a:pt x="69" y="28"/>
                    </a:lnTo>
                    <a:lnTo>
                      <a:pt x="79" y="24"/>
                    </a:lnTo>
                    <a:lnTo>
                      <a:pt x="86" y="20"/>
                    </a:lnTo>
                    <a:lnTo>
                      <a:pt x="94" y="16"/>
                    </a:lnTo>
                    <a:lnTo>
                      <a:pt x="101" y="14"/>
                    </a:lnTo>
                    <a:lnTo>
                      <a:pt x="111" y="14"/>
                    </a:lnTo>
                    <a:lnTo>
                      <a:pt x="118" y="16"/>
                    </a:lnTo>
                    <a:lnTo>
                      <a:pt x="135" y="24"/>
                    </a:lnTo>
                    <a:lnTo>
                      <a:pt x="144" y="28"/>
                    </a:lnTo>
                    <a:lnTo>
                      <a:pt x="168" y="52"/>
                    </a:lnTo>
                    <a:lnTo>
                      <a:pt x="183" y="72"/>
                    </a:lnTo>
                    <a:lnTo>
                      <a:pt x="189" y="86"/>
                    </a:lnTo>
                    <a:lnTo>
                      <a:pt x="197" y="100"/>
                    </a:lnTo>
                    <a:lnTo>
                      <a:pt x="202" y="115"/>
                    </a:lnTo>
                    <a:lnTo>
                      <a:pt x="210" y="130"/>
                    </a:lnTo>
                    <a:lnTo>
                      <a:pt x="213" y="147"/>
                    </a:lnTo>
                    <a:lnTo>
                      <a:pt x="219" y="168"/>
                    </a:lnTo>
                    <a:lnTo>
                      <a:pt x="223" y="187"/>
                    </a:lnTo>
                    <a:lnTo>
                      <a:pt x="226" y="209"/>
                    </a:lnTo>
                    <a:lnTo>
                      <a:pt x="226" y="207"/>
                    </a:lnTo>
                    <a:lnTo>
                      <a:pt x="226" y="239"/>
                    </a:lnTo>
                    <a:lnTo>
                      <a:pt x="223" y="267"/>
                    </a:lnTo>
                    <a:lnTo>
                      <a:pt x="219" y="280"/>
                    </a:lnTo>
                    <a:lnTo>
                      <a:pt x="215" y="295"/>
                    </a:lnTo>
                    <a:lnTo>
                      <a:pt x="211" y="306"/>
                    </a:lnTo>
                    <a:lnTo>
                      <a:pt x="206" y="317"/>
                    </a:lnTo>
                    <a:lnTo>
                      <a:pt x="200" y="329"/>
                    </a:lnTo>
                    <a:lnTo>
                      <a:pt x="197" y="338"/>
                    </a:lnTo>
                    <a:lnTo>
                      <a:pt x="182" y="355"/>
                    </a:lnTo>
                    <a:lnTo>
                      <a:pt x="174" y="362"/>
                    </a:lnTo>
                    <a:lnTo>
                      <a:pt x="161" y="374"/>
                    </a:lnTo>
                    <a:lnTo>
                      <a:pt x="154" y="377"/>
                    </a:lnTo>
                    <a:lnTo>
                      <a:pt x="144" y="379"/>
                    </a:lnTo>
                    <a:lnTo>
                      <a:pt x="137" y="383"/>
                    </a:lnTo>
                    <a:lnTo>
                      <a:pt x="111" y="383"/>
                    </a:lnTo>
                    <a:lnTo>
                      <a:pt x="103" y="381"/>
                    </a:lnTo>
                    <a:lnTo>
                      <a:pt x="96" y="379"/>
                    </a:lnTo>
                    <a:lnTo>
                      <a:pt x="88" y="374"/>
                    </a:lnTo>
                    <a:lnTo>
                      <a:pt x="79" y="368"/>
                    </a:lnTo>
                    <a:lnTo>
                      <a:pt x="64" y="353"/>
                    </a:lnTo>
                    <a:lnTo>
                      <a:pt x="49" y="330"/>
                    </a:lnTo>
                    <a:lnTo>
                      <a:pt x="43" y="317"/>
                    </a:lnTo>
                    <a:lnTo>
                      <a:pt x="38" y="304"/>
                    </a:lnTo>
                    <a:lnTo>
                      <a:pt x="32" y="287"/>
                    </a:lnTo>
                    <a:lnTo>
                      <a:pt x="17" y="2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49" name="Freeform 74">
                <a:extLst>
                  <a:ext uri="{FF2B5EF4-FFF2-40B4-BE49-F238E27FC236}">
                    <a16:creationId xmlns:a16="http://schemas.microsoft.com/office/drawing/2014/main" id="{5235B06B-CE87-4D9B-9100-0F3D668147D3}"/>
                  </a:ext>
                </a:extLst>
              </p:cNvPr>
              <p:cNvSpPr>
                <a:spLocks/>
              </p:cNvSpPr>
              <p:nvPr/>
            </p:nvSpPr>
            <p:spPr bwMode="auto">
              <a:xfrm rot="21323517">
                <a:off x="2619912" y="4887267"/>
                <a:ext cx="203140" cy="335528"/>
              </a:xfrm>
              <a:custGeom>
                <a:avLst/>
                <a:gdLst>
                  <a:gd name="T0" fmla="*/ 23 w 241"/>
                  <a:gd name="T1" fmla="*/ 308 h 398"/>
                  <a:gd name="T2" fmla="*/ 38 w 241"/>
                  <a:gd name="T3" fmla="*/ 338 h 398"/>
                  <a:gd name="T4" fmla="*/ 60 w 241"/>
                  <a:gd name="T5" fmla="*/ 372 h 398"/>
                  <a:gd name="T6" fmla="*/ 81 w 241"/>
                  <a:gd name="T7" fmla="*/ 385 h 398"/>
                  <a:gd name="T8" fmla="*/ 99 w 241"/>
                  <a:gd name="T9" fmla="*/ 396 h 398"/>
                  <a:gd name="T10" fmla="*/ 140 w 241"/>
                  <a:gd name="T11" fmla="*/ 398 h 398"/>
                  <a:gd name="T12" fmla="*/ 157 w 241"/>
                  <a:gd name="T13" fmla="*/ 392 h 398"/>
                  <a:gd name="T14" fmla="*/ 185 w 241"/>
                  <a:gd name="T15" fmla="*/ 374 h 398"/>
                  <a:gd name="T16" fmla="*/ 208 w 241"/>
                  <a:gd name="T17" fmla="*/ 345 h 398"/>
                  <a:gd name="T18" fmla="*/ 221 w 241"/>
                  <a:gd name="T19" fmla="*/ 325 h 398"/>
                  <a:gd name="T20" fmla="*/ 230 w 241"/>
                  <a:gd name="T21" fmla="*/ 299 h 398"/>
                  <a:gd name="T22" fmla="*/ 238 w 241"/>
                  <a:gd name="T23" fmla="*/ 271 h 398"/>
                  <a:gd name="T24" fmla="*/ 241 w 241"/>
                  <a:gd name="T25" fmla="*/ 205 h 398"/>
                  <a:gd name="T26" fmla="*/ 234 w 241"/>
                  <a:gd name="T27" fmla="*/ 164 h 398"/>
                  <a:gd name="T28" fmla="*/ 225 w 241"/>
                  <a:gd name="T29" fmla="*/ 127 h 398"/>
                  <a:gd name="T30" fmla="*/ 211 w 241"/>
                  <a:gd name="T31" fmla="*/ 93 h 398"/>
                  <a:gd name="T32" fmla="*/ 195 w 241"/>
                  <a:gd name="T33" fmla="*/ 65 h 398"/>
                  <a:gd name="T34" fmla="*/ 161 w 241"/>
                  <a:gd name="T35" fmla="*/ 22 h 398"/>
                  <a:gd name="T36" fmla="*/ 142 w 241"/>
                  <a:gd name="T37" fmla="*/ 9 h 398"/>
                  <a:gd name="T38" fmla="*/ 111 w 241"/>
                  <a:gd name="T39" fmla="*/ 0 h 398"/>
                  <a:gd name="T40" fmla="*/ 90 w 241"/>
                  <a:gd name="T41" fmla="*/ 1 h 398"/>
                  <a:gd name="T42" fmla="*/ 71 w 241"/>
                  <a:gd name="T43" fmla="*/ 9 h 398"/>
                  <a:gd name="T44" fmla="*/ 53 w 241"/>
                  <a:gd name="T45" fmla="*/ 24 h 398"/>
                  <a:gd name="T46" fmla="*/ 28 w 241"/>
                  <a:gd name="T47" fmla="*/ 57 h 398"/>
                  <a:gd name="T48" fmla="*/ 11 w 241"/>
                  <a:gd name="T49" fmla="*/ 106 h 398"/>
                  <a:gd name="T50" fmla="*/ 2 w 241"/>
                  <a:gd name="T51" fmla="*/ 145 h 398"/>
                  <a:gd name="T52" fmla="*/ 15 w 241"/>
                  <a:gd name="T53" fmla="*/ 170 h 398"/>
                  <a:gd name="T54" fmla="*/ 21 w 241"/>
                  <a:gd name="T55" fmla="*/ 129 h 398"/>
                  <a:gd name="T56" fmla="*/ 32 w 241"/>
                  <a:gd name="T57" fmla="*/ 93 h 398"/>
                  <a:gd name="T58" fmla="*/ 56 w 241"/>
                  <a:gd name="T59" fmla="*/ 43 h 398"/>
                  <a:gd name="T60" fmla="*/ 69 w 241"/>
                  <a:gd name="T61" fmla="*/ 28 h 398"/>
                  <a:gd name="T62" fmla="*/ 86 w 241"/>
                  <a:gd name="T63" fmla="*/ 20 h 398"/>
                  <a:gd name="T64" fmla="*/ 101 w 241"/>
                  <a:gd name="T65" fmla="*/ 14 h 398"/>
                  <a:gd name="T66" fmla="*/ 118 w 241"/>
                  <a:gd name="T67" fmla="*/ 16 h 398"/>
                  <a:gd name="T68" fmla="*/ 144 w 241"/>
                  <a:gd name="T69" fmla="*/ 28 h 398"/>
                  <a:gd name="T70" fmla="*/ 183 w 241"/>
                  <a:gd name="T71" fmla="*/ 72 h 398"/>
                  <a:gd name="T72" fmla="*/ 197 w 241"/>
                  <a:gd name="T73" fmla="*/ 100 h 398"/>
                  <a:gd name="T74" fmla="*/ 210 w 241"/>
                  <a:gd name="T75" fmla="*/ 130 h 398"/>
                  <a:gd name="T76" fmla="*/ 219 w 241"/>
                  <a:gd name="T77" fmla="*/ 168 h 398"/>
                  <a:gd name="T78" fmla="*/ 226 w 241"/>
                  <a:gd name="T79" fmla="*/ 209 h 398"/>
                  <a:gd name="T80" fmla="*/ 226 w 241"/>
                  <a:gd name="T81" fmla="*/ 239 h 398"/>
                  <a:gd name="T82" fmla="*/ 219 w 241"/>
                  <a:gd name="T83" fmla="*/ 280 h 398"/>
                  <a:gd name="T84" fmla="*/ 211 w 241"/>
                  <a:gd name="T85" fmla="*/ 306 h 398"/>
                  <a:gd name="T86" fmla="*/ 200 w 241"/>
                  <a:gd name="T87" fmla="*/ 329 h 398"/>
                  <a:gd name="T88" fmla="*/ 182 w 241"/>
                  <a:gd name="T89" fmla="*/ 355 h 398"/>
                  <a:gd name="T90" fmla="*/ 161 w 241"/>
                  <a:gd name="T91" fmla="*/ 374 h 398"/>
                  <a:gd name="T92" fmla="*/ 144 w 241"/>
                  <a:gd name="T93" fmla="*/ 379 h 398"/>
                  <a:gd name="T94" fmla="*/ 111 w 241"/>
                  <a:gd name="T95" fmla="*/ 383 h 398"/>
                  <a:gd name="T96" fmla="*/ 96 w 241"/>
                  <a:gd name="T97" fmla="*/ 379 h 398"/>
                  <a:gd name="T98" fmla="*/ 79 w 241"/>
                  <a:gd name="T99" fmla="*/ 368 h 398"/>
                  <a:gd name="T100" fmla="*/ 49 w 241"/>
                  <a:gd name="T101" fmla="*/ 330 h 398"/>
                  <a:gd name="T102" fmla="*/ 38 w 241"/>
                  <a:gd name="T103" fmla="*/ 304 h 398"/>
                  <a:gd name="T104" fmla="*/ 17 w 241"/>
                  <a:gd name="T105" fmla="*/ 29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1" h="398">
                    <a:moveTo>
                      <a:pt x="17" y="291"/>
                    </a:moveTo>
                    <a:lnTo>
                      <a:pt x="23" y="308"/>
                    </a:lnTo>
                    <a:lnTo>
                      <a:pt x="28" y="325"/>
                    </a:lnTo>
                    <a:lnTo>
                      <a:pt x="38" y="338"/>
                    </a:lnTo>
                    <a:lnTo>
                      <a:pt x="53" y="360"/>
                    </a:lnTo>
                    <a:lnTo>
                      <a:pt x="60" y="372"/>
                    </a:lnTo>
                    <a:lnTo>
                      <a:pt x="71" y="379"/>
                    </a:lnTo>
                    <a:lnTo>
                      <a:pt x="81" y="385"/>
                    </a:lnTo>
                    <a:lnTo>
                      <a:pt x="88" y="390"/>
                    </a:lnTo>
                    <a:lnTo>
                      <a:pt x="99" y="396"/>
                    </a:lnTo>
                    <a:lnTo>
                      <a:pt x="111" y="398"/>
                    </a:lnTo>
                    <a:lnTo>
                      <a:pt x="140" y="398"/>
                    </a:lnTo>
                    <a:lnTo>
                      <a:pt x="148" y="394"/>
                    </a:lnTo>
                    <a:lnTo>
                      <a:pt x="157" y="392"/>
                    </a:lnTo>
                    <a:lnTo>
                      <a:pt x="168" y="385"/>
                    </a:lnTo>
                    <a:lnTo>
                      <a:pt x="185" y="374"/>
                    </a:lnTo>
                    <a:lnTo>
                      <a:pt x="193" y="366"/>
                    </a:lnTo>
                    <a:lnTo>
                      <a:pt x="208" y="345"/>
                    </a:lnTo>
                    <a:lnTo>
                      <a:pt x="215" y="336"/>
                    </a:lnTo>
                    <a:lnTo>
                      <a:pt x="221" y="325"/>
                    </a:lnTo>
                    <a:lnTo>
                      <a:pt x="226" y="310"/>
                    </a:lnTo>
                    <a:lnTo>
                      <a:pt x="230" y="299"/>
                    </a:lnTo>
                    <a:lnTo>
                      <a:pt x="234" y="284"/>
                    </a:lnTo>
                    <a:lnTo>
                      <a:pt x="238" y="271"/>
                    </a:lnTo>
                    <a:lnTo>
                      <a:pt x="241" y="239"/>
                    </a:lnTo>
                    <a:lnTo>
                      <a:pt x="241" y="205"/>
                    </a:lnTo>
                    <a:lnTo>
                      <a:pt x="238" y="183"/>
                    </a:lnTo>
                    <a:lnTo>
                      <a:pt x="234" y="164"/>
                    </a:lnTo>
                    <a:lnTo>
                      <a:pt x="228" y="143"/>
                    </a:lnTo>
                    <a:lnTo>
                      <a:pt x="225" y="127"/>
                    </a:lnTo>
                    <a:lnTo>
                      <a:pt x="217" y="108"/>
                    </a:lnTo>
                    <a:lnTo>
                      <a:pt x="211" y="93"/>
                    </a:lnTo>
                    <a:lnTo>
                      <a:pt x="204" y="78"/>
                    </a:lnTo>
                    <a:lnTo>
                      <a:pt x="195" y="65"/>
                    </a:lnTo>
                    <a:lnTo>
                      <a:pt x="180" y="41"/>
                    </a:lnTo>
                    <a:lnTo>
                      <a:pt x="161" y="22"/>
                    </a:lnTo>
                    <a:lnTo>
                      <a:pt x="152" y="16"/>
                    </a:lnTo>
                    <a:lnTo>
                      <a:pt x="142" y="9"/>
                    </a:lnTo>
                    <a:lnTo>
                      <a:pt x="122" y="1"/>
                    </a:lnTo>
                    <a:lnTo>
                      <a:pt x="111" y="0"/>
                    </a:lnTo>
                    <a:lnTo>
                      <a:pt x="101" y="0"/>
                    </a:lnTo>
                    <a:lnTo>
                      <a:pt x="90" y="1"/>
                    </a:lnTo>
                    <a:lnTo>
                      <a:pt x="79" y="5"/>
                    </a:lnTo>
                    <a:lnTo>
                      <a:pt x="71" y="9"/>
                    </a:lnTo>
                    <a:lnTo>
                      <a:pt x="62" y="16"/>
                    </a:lnTo>
                    <a:lnTo>
                      <a:pt x="53" y="24"/>
                    </a:lnTo>
                    <a:lnTo>
                      <a:pt x="45" y="35"/>
                    </a:lnTo>
                    <a:lnTo>
                      <a:pt x="28" y="57"/>
                    </a:lnTo>
                    <a:lnTo>
                      <a:pt x="17" y="89"/>
                    </a:lnTo>
                    <a:lnTo>
                      <a:pt x="11" y="106"/>
                    </a:lnTo>
                    <a:lnTo>
                      <a:pt x="6" y="125"/>
                    </a:lnTo>
                    <a:lnTo>
                      <a:pt x="2" y="145"/>
                    </a:lnTo>
                    <a:lnTo>
                      <a:pt x="0" y="170"/>
                    </a:lnTo>
                    <a:lnTo>
                      <a:pt x="15" y="170"/>
                    </a:lnTo>
                    <a:lnTo>
                      <a:pt x="17" y="149"/>
                    </a:lnTo>
                    <a:lnTo>
                      <a:pt x="21" y="129"/>
                    </a:lnTo>
                    <a:lnTo>
                      <a:pt x="26" y="110"/>
                    </a:lnTo>
                    <a:lnTo>
                      <a:pt x="32" y="93"/>
                    </a:lnTo>
                    <a:lnTo>
                      <a:pt x="43" y="65"/>
                    </a:lnTo>
                    <a:lnTo>
                      <a:pt x="56" y="43"/>
                    </a:lnTo>
                    <a:lnTo>
                      <a:pt x="64" y="35"/>
                    </a:lnTo>
                    <a:lnTo>
                      <a:pt x="69" y="28"/>
                    </a:lnTo>
                    <a:lnTo>
                      <a:pt x="79" y="24"/>
                    </a:lnTo>
                    <a:lnTo>
                      <a:pt x="86" y="20"/>
                    </a:lnTo>
                    <a:lnTo>
                      <a:pt x="94" y="16"/>
                    </a:lnTo>
                    <a:lnTo>
                      <a:pt x="101" y="14"/>
                    </a:lnTo>
                    <a:lnTo>
                      <a:pt x="111" y="14"/>
                    </a:lnTo>
                    <a:lnTo>
                      <a:pt x="118" y="16"/>
                    </a:lnTo>
                    <a:lnTo>
                      <a:pt x="135" y="24"/>
                    </a:lnTo>
                    <a:lnTo>
                      <a:pt x="144" y="28"/>
                    </a:lnTo>
                    <a:lnTo>
                      <a:pt x="168" y="52"/>
                    </a:lnTo>
                    <a:lnTo>
                      <a:pt x="183" y="72"/>
                    </a:lnTo>
                    <a:lnTo>
                      <a:pt x="189" y="86"/>
                    </a:lnTo>
                    <a:lnTo>
                      <a:pt x="197" y="100"/>
                    </a:lnTo>
                    <a:lnTo>
                      <a:pt x="202" y="115"/>
                    </a:lnTo>
                    <a:lnTo>
                      <a:pt x="210" y="130"/>
                    </a:lnTo>
                    <a:lnTo>
                      <a:pt x="213" y="147"/>
                    </a:lnTo>
                    <a:lnTo>
                      <a:pt x="219" y="168"/>
                    </a:lnTo>
                    <a:lnTo>
                      <a:pt x="223" y="187"/>
                    </a:lnTo>
                    <a:lnTo>
                      <a:pt x="226" y="209"/>
                    </a:lnTo>
                    <a:lnTo>
                      <a:pt x="226" y="207"/>
                    </a:lnTo>
                    <a:lnTo>
                      <a:pt x="226" y="239"/>
                    </a:lnTo>
                    <a:lnTo>
                      <a:pt x="223" y="267"/>
                    </a:lnTo>
                    <a:lnTo>
                      <a:pt x="219" y="280"/>
                    </a:lnTo>
                    <a:lnTo>
                      <a:pt x="215" y="295"/>
                    </a:lnTo>
                    <a:lnTo>
                      <a:pt x="211" y="306"/>
                    </a:lnTo>
                    <a:lnTo>
                      <a:pt x="206" y="317"/>
                    </a:lnTo>
                    <a:lnTo>
                      <a:pt x="200" y="329"/>
                    </a:lnTo>
                    <a:lnTo>
                      <a:pt x="197" y="338"/>
                    </a:lnTo>
                    <a:lnTo>
                      <a:pt x="182" y="355"/>
                    </a:lnTo>
                    <a:lnTo>
                      <a:pt x="174" y="362"/>
                    </a:lnTo>
                    <a:lnTo>
                      <a:pt x="161" y="374"/>
                    </a:lnTo>
                    <a:lnTo>
                      <a:pt x="154" y="377"/>
                    </a:lnTo>
                    <a:lnTo>
                      <a:pt x="144" y="379"/>
                    </a:lnTo>
                    <a:lnTo>
                      <a:pt x="137" y="383"/>
                    </a:lnTo>
                    <a:lnTo>
                      <a:pt x="111" y="383"/>
                    </a:lnTo>
                    <a:lnTo>
                      <a:pt x="103" y="381"/>
                    </a:lnTo>
                    <a:lnTo>
                      <a:pt x="96" y="379"/>
                    </a:lnTo>
                    <a:lnTo>
                      <a:pt x="88" y="374"/>
                    </a:lnTo>
                    <a:lnTo>
                      <a:pt x="79" y="368"/>
                    </a:lnTo>
                    <a:lnTo>
                      <a:pt x="64" y="353"/>
                    </a:lnTo>
                    <a:lnTo>
                      <a:pt x="49" y="330"/>
                    </a:lnTo>
                    <a:lnTo>
                      <a:pt x="43" y="317"/>
                    </a:lnTo>
                    <a:lnTo>
                      <a:pt x="38" y="304"/>
                    </a:lnTo>
                    <a:lnTo>
                      <a:pt x="32" y="287"/>
                    </a:lnTo>
                    <a:lnTo>
                      <a:pt x="17" y="2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50" name="Freeform: Shape 149">
                <a:extLst>
                  <a:ext uri="{FF2B5EF4-FFF2-40B4-BE49-F238E27FC236}">
                    <a16:creationId xmlns:a16="http://schemas.microsoft.com/office/drawing/2014/main" id="{3A1F8FD6-E069-4B78-A39E-9477C927AF13}"/>
                  </a:ext>
                </a:extLst>
              </p:cNvPr>
              <p:cNvSpPr/>
              <p:nvPr/>
            </p:nvSpPr>
            <p:spPr>
              <a:xfrm>
                <a:off x="2651262" y="5134933"/>
                <a:ext cx="105432" cy="76868"/>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4299 w 107119"/>
                  <a:gd name="connsiteY0" fmla="*/ 0 h 75505"/>
                  <a:gd name="connsiteX1" fmla="*/ 107119 w 107119"/>
                  <a:gd name="connsiteY1" fmla="*/ 74613 h 75505"/>
                  <a:gd name="connsiteX2" fmla="*/ 0 w 107119"/>
                  <a:gd name="connsiteY2" fmla="*/ 9526 h 75505"/>
                  <a:gd name="connsiteX3" fmla="*/ 44299 w 107119"/>
                  <a:gd name="connsiteY3" fmla="*/ 0 h 75505"/>
                  <a:gd name="connsiteX0" fmla="*/ 40266 w 107119"/>
                  <a:gd name="connsiteY0" fmla="*/ 0 h 73309"/>
                  <a:gd name="connsiteX1" fmla="*/ 107119 w 107119"/>
                  <a:gd name="connsiteY1" fmla="*/ 72417 h 73309"/>
                  <a:gd name="connsiteX2" fmla="*/ 0 w 107119"/>
                  <a:gd name="connsiteY2" fmla="*/ 7330 h 73309"/>
                  <a:gd name="connsiteX3" fmla="*/ 40266 w 107119"/>
                  <a:gd name="connsiteY3" fmla="*/ 0 h 73309"/>
                  <a:gd name="connsiteX0" fmla="*/ 40266 w 107119"/>
                  <a:gd name="connsiteY0" fmla="*/ 0 h 69649"/>
                  <a:gd name="connsiteX1" fmla="*/ 107119 w 107119"/>
                  <a:gd name="connsiteY1" fmla="*/ 68757 h 69649"/>
                  <a:gd name="connsiteX2" fmla="*/ 0 w 107119"/>
                  <a:gd name="connsiteY2" fmla="*/ 3670 h 69649"/>
                  <a:gd name="connsiteX3" fmla="*/ 40266 w 107119"/>
                  <a:gd name="connsiteY3" fmla="*/ 0 h 69649"/>
                  <a:gd name="connsiteX0" fmla="*/ 40266 w 107119"/>
                  <a:gd name="connsiteY0" fmla="*/ 1313 h 70907"/>
                  <a:gd name="connsiteX1" fmla="*/ 107119 w 107119"/>
                  <a:gd name="connsiteY1" fmla="*/ 70070 h 70907"/>
                  <a:gd name="connsiteX2" fmla="*/ 0 w 107119"/>
                  <a:gd name="connsiteY2" fmla="*/ 591 h 70907"/>
                  <a:gd name="connsiteX3" fmla="*/ 40266 w 107119"/>
                  <a:gd name="connsiteY3" fmla="*/ 1313 h 70907"/>
                </a:gdLst>
                <a:ahLst/>
                <a:cxnLst>
                  <a:cxn ang="0">
                    <a:pos x="connsiteX0" y="connsiteY0"/>
                  </a:cxn>
                  <a:cxn ang="0">
                    <a:pos x="connsiteX1" y="connsiteY1"/>
                  </a:cxn>
                  <a:cxn ang="0">
                    <a:pos x="connsiteX2" y="connsiteY2"/>
                  </a:cxn>
                  <a:cxn ang="0">
                    <a:pos x="connsiteX3" y="connsiteY3"/>
                  </a:cxn>
                </a:cxnLst>
                <a:rect l="l" t="t" r="r" b="b"/>
                <a:pathLst>
                  <a:path w="107119" h="70907">
                    <a:moveTo>
                      <a:pt x="40266" y="1313"/>
                    </a:moveTo>
                    <a:cubicBezTo>
                      <a:pt x="48038" y="19819"/>
                      <a:pt x="70607" y="48375"/>
                      <a:pt x="107119" y="70070"/>
                    </a:cubicBezTo>
                    <a:cubicBezTo>
                      <a:pt x="29331" y="79065"/>
                      <a:pt x="9261" y="13027"/>
                      <a:pt x="0" y="591"/>
                    </a:cubicBezTo>
                    <a:cubicBezTo>
                      <a:pt x="23283" y="-2319"/>
                      <a:pt x="18041" y="6737"/>
                      <a:pt x="40266" y="131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Freeform: Shape 150">
                <a:extLst>
                  <a:ext uri="{FF2B5EF4-FFF2-40B4-BE49-F238E27FC236}">
                    <a16:creationId xmlns:a16="http://schemas.microsoft.com/office/drawing/2014/main" id="{BE96C6D7-D02C-4041-860D-E39A4B1086C8}"/>
                  </a:ext>
                </a:extLst>
              </p:cNvPr>
              <p:cNvSpPr/>
              <p:nvPr/>
            </p:nvSpPr>
            <p:spPr>
              <a:xfrm flipV="1">
                <a:off x="2625575" y="4896683"/>
                <a:ext cx="95907" cy="144574"/>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62041 w 109538"/>
                  <a:gd name="connsiteY0" fmla="*/ 0 h 72164"/>
                  <a:gd name="connsiteX1" fmla="*/ 109538 w 109538"/>
                  <a:gd name="connsiteY1" fmla="*/ 71272 h 72164"/>
                  <a:gd name="connsiteX2" fmla="*/ 0 w 109538"/>
                  <a:gd name="connsiteY2" fmla="*/ 6185 h 72164"/>
                  <a:gd name="connsiteX3" fmla="*/ 62041 w 109538"/>
                  <a:gd name="connsiteY3" fmla="*/ 0 h 72164"/>
                  <a:gd name="connsiteX0" fmla="*/ 49945 w 97442"/>
                  <a:gd name="connsiteY0" fmla="*/ 4294 h 76344"/>
                  <a:gd name="connsiteX1" fmla="*/ 97442 w 97442"/>
                  <a:gd name="connsiteY1" fmla="*/ 75566 h 76344"/>
                  <a:gd name="connsiteX2" fmla="*/ 0 w 97442"/>
                  <a:gd name="connsiteY2" fmla="*/ 456 h 76344"/>
                  <a:gd name="connsiteX3" fmla="*/ 49945 w 97442"/>
                  <a:gd name="connsiteY3" fmla="*/ 4294 h 76344"/>
                  <a:gd name="connsiteX0" fmla="*/ 49945 w 97442"/>
                  <a:gd name="connsiteY0" fmla="*/ 4294 h 76523"/>
                  <a:gd name="connsiteX1" fmla="*/ 97442 w 97442"/>
                  <a:gd name="connsiteY1" fmla="*/ 75566 h 76523"/>
                  <a:gd name="connsiteX2" fmla="*/ 0 w 97442"/>
                  <a:gd name="connsiteY2" fmla="*/ 456 h 76523"/>
                  <a:gd name="connsiteX3" fmla="*/ 49945 w 97442"/>
                  <a:gd name="connsiteY3" fmla="*/ 4294 h 76523"/>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Lst>
                <a:ahLst/>
                <a:cxnLst>
                  <a:cxn ang="0">
                    <a:pos x="connsiteX0" y="connsiteY0"/>
                  </a:cxn>
                  <a:cxn ang="0">
                    <a:pos x="connsiteX1" y="connsiteY1"/>
                  </a:cxn>
                  <a:cxn ang="0">
                    <a:pos x="connsiteX2" y="connsiteY2"/>
                  </a:cxn>
                  <a:cxn ang="0">
                    <a:pos x="connsiteX3" y="connsiteY3"/>
                  </a:cxn>
                </a:cxnLst>
                <a:rect l="l" t="t" r="r" b="b"/>
                <a:pathLst>
                  <a:path w="97442" h="76067">
                    <a:moveTo>
                      <a:pt x="49945" y="3838"/>
                    </a:moveTo>
                    <a:cubicBezTo>
                      <a:pt x="49653" y="25685"/>
                      <a:pt x="48028" y="55921"/>
                      <a:pt x="97442" y="75110"/>
                    </a:cubicBezTo>
                    <a:cubicBezTo>
                      <a:pt x="19654" y="84105"/>
                      <a:pt x="2003" y="27471"/>
                      <a:pt x="0" y="0"/>
                    </a:cubicBezTo>
                    <a:cubicBezTo>
                      <a:pt x="26509" y="2102"/>
                      <a:pt x="26107" y="2580"/>
                      <a:pt x="49945" y="3838"/>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Freeform: Shape 153">
                <a:extLst>
                  <a:ext uri="{FF2B5EF4-FFF2-40B4-BE49-F238E27FC236}">
                    <a16:creationId xmlns:a16="http://schemas.microsoft.com/office/drawing/2014/main" id="{43A47CBA-E252-4323-AE1A-62E8ED59E879}"/>
                  </a:ext>
                </a:extLst>
              </p:cNvPr>
              <p:cNvSpPr/>
              <p:nvPr/>
            </p:nvSpPr>
            <p:spPr>
              <a:xfrm rot="21067799" flipH="1" flipV="1">
                <a:off x="2746825" y="4884611"/>
                <a:ext cx="115390" cy="318859"/>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62041 w 109538"/>
                  <a:gd name="connsiteY0" fmla="*/ 0 h 72164"/>
                  <a:gd name="connsiteX1" fmla="*/ 109538 w 109538"/>
                  <a:gd name="connsiteY1" fmla="*/ 71272 h 72164"/>
                  <a:gd name="connsiteX2" fmla="*/ 0 w 109538"/>
                  <a:gd name="connsiteY2" fmla="*/ 6185 h 72164"/>
                  <a:gd name="connsiteX3" fmla="*/ 62041 w 109538"/>
                  <a:gd name="connsiteY3" fmla="*/ 0 h 72164"/>
                  <a:gd name="connsiteX0" fmla="*/ 49945 w 97442"/>
                  <a:gd name="connsiteY0" fmla="*/ 4294 h 76344"/>
                  <a:gd name="connsiteX1" fmla="*/ 97442 w 97442"/>
                  <a:gd name="connsiteY1" fmla="*/ 75566 h 76344"/>
                  <a:gd name="connsiteX2" fmla="*/ 0 w 97442"/>
                  <a:gd name="connsiteY2" fmla="*/ 456 h 76344"/>
                  <a:gd name="connsiteX3" fmla="*/ 49945 w 97442"/>
                  <a:gd name="connsiteY3" fmla="*/ 4294 h 76344"/>
                  <a:gd name="connsiteX0" fmla="*/ 49945 w 97442"/>
                  <a:gd name="connsiteY0" fmla="*/ 4294 h 76523"/>
                  <a:gd name="connsiteX1" fmla="*/ 97442 w 97442"/>
                  <a:gd name="connsiteY1" fmla="*/ 75566 h 76523"/>
                  <a:gd name="connsiteX2" fmla="*/ 0 w 97442"/>
                  <a:gd name="connsiteY2" fmla="*/ 456 h 76523"/>
                  <a:gd name="connsiteX3" fmla="*/ 49945 w 97442"/>
                  <a:gd name="connsiteY3" fmla="*/ 4294 h 76523"/>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108370 w 109130"/>
                  <a:gd name="connsiteY0" fmla="*/ 0 h 158406"/>
                  <a:gd name="connsiteX1" fmla="*/ 97442 w 109130"/>
                  <a:gd name="connsiteY1" fmla="*/ 157449 h 158406"/>
                  <a:gd name="connsiteX2" fmla="*/ 0 w 109130"/>
                  <a:gd name="connsiteY2" fmla="*/ 82339 h 158406"/>
                  <a:gd name="connsiteX3" fmla="*/ 108370 w 109130"/>
                  <a:gd name="connsiteY3" fmla="*/ 0 h 158406"/>
                  <a:gd name="connsiteX0" fmla="*/ 134729 w 135489"/>
                  <a:gd name="connsiteY0" fmla="*/ 0 h 158406"/>
                  <a:gd name="connsiteX1" fmla="*/ 123801 w 135489"/>
                  <a:gd name="connsiteY1" fmla="*/ 157449 h 158406"/>
                  <a:gd name="connsiteX2" fmla="*/ 26359 w 135489"/>
                  <a:gd name="connsiteY2" fmla="*/ 82339 h 158406"/>
                  <a:gd name="connsiteX3" fmla="*/ 134729 w 135489"/>
                  <a:gd name="connsiteY3" fmla="*/ 0 h 158406"/>
                  <a:gd name="connsiteX0" fmla="*/ 134729 w 134729"/>
                  <a:gd name="connsiteY0" fmla="*/ 0 h 158406"/>
                  <a:gd name="connsiteX1" fmla="*/ 123801 w 134729"/>
                  <a:gd name="connsiteY1" fmla="*/ 157449 h 158406"/>
                  <a:gd name="connsiteX2" fmla="*/ 26359 w 134729"/>
                  <a:gd name="connsiteY2" fmla="*/ 82339 h 158406"/>
                  <a:gd name="connsiteX3" fmla="*/ 134729 w 134729"/>
                  <a:gd name="connsiteY3" fmla="*/ 0 h 158406"/>
                  <a:gd name="connsiteX0" fmla="*/ 134729 w 134729"/>
                  <a:gd name="connsiteY0" fmla="*/ 0 h 158406"/>
                  <a:gd name="connsiteX1" fmla="*/ 123801 w 134729"/>
                  <a:gd name="connsiteY1" fmla="*/ 157449 h 158406"/>
                  <a:gd name="connsiteX2" fmla="*/ 26359 w 134729"/>
                  <a:gd name="connsiteY2" fmla="*/ 82339 h 158406"/>
                  <a:gd name="connsiteX3" fmla="*/ 134729 w 134729"/>
                  <a:gd name="connsiteY3" fmla="*/ 0 h 158406"/>
                  <a:gd name="connsiteX0" fmla="*/ 134054 w 134054"/>
                  <a:gd name="connsiteY0" fmla="*/ 0 h 153144"/>
                  <a:gd name="connsiteX1" fmla="*/ 124724 w 134054"/>
                  <a:gd name="connsiteY1" fmla="*/ 152187 h 153144"/>
                  <a:gd name="connsiteX2" fmla="*/ 27282 w 134054"/>
                  <a:gd name="connsiteY2" fmla="*/ 77077 h 153144"/>
                  <a:gd name="connsiteX3" fmla="*/ 134054 w 134054"/>
                  <a:gd name="connsiteY3" fmla="*/ 0 h 153144"/>
                  <a:gd name="connsiteX0" fmla="*/ 106772 w 106772"/>
                  <a:gd name="connsiteY0" fmla="*/ 0 h 153144"/>
                  <a:gd name="connsiteX1" fmla="*/ 97442 w 106772"/>
                  <a:gd name="connsiteY1" fmla="*/ 152187 h 153144"/>
                  <a:gd name="connsiteX2" fmla="*/ 0 w 106772"/>
                  <a:gd name="connsiteY2" fmla="*/ 77077 h 153144"/>
                  <a:gd name="connsiteX3" fmla="*/ 106772 w 106772"/>
                  <a:gd name="connsiteY3" fmla="*/ 0 h 153144"/>
                  <a:gd name="connsiteX0" fmla="*/ 106772 w 106772"/>
                  <a:gd name="connsiteY0" fmla="*/ 149 h 153293"/>
                  <a:gd name="connsiteX1" fmla="*/ 97442 w 106772"/>
                  <a:gd name="connsiteY1" fmla="*/ 152336 h 153293"/>
                  <a:gd name="connsiteX2" fmla="*/ 0 w 106772"/>
                  <a:gd name="connsiteY2" fmla="*/ 77226 h 153293"/>
                  <a:gd name="connsiteX3" fmla="*/ 106772 w 106772"/>
                  <a:gd name="connsiteY3" fmla="*/ 149 h 153293"/>
                  <a:gd name="connsiteX0" fmla="*/ 108833 w 108833"/>
                  <a:gd name="connsiteY0" fmla="*/ 186 h 153330"/>
                  <a:gd name="connsiteX1" fmla="*/ 99503 w 108833"/>
                  <a:gd name="connsiteY1" fmla="*/ 152373 h 153330"/>
                  <a:gd name="connsiteX2" fmla="*/ 2061 w 108833"/>
                  <a:gd name="connsiteY2" fmla="*/ 77263 h 153330"/>
                  <a:gd name="connsiteX3" fmla="*/ 108833 w 108833"/>
                  <a:gd name="connsiteY3" fmla="*/ 186 h 153330"/>
                  <a:gd name="connsiteX0" fmla="*/ 108833 w 108833"/>
                  <a:gd name="connsiteY0" fmla="*/ 186 h 152674"/>
                  <a:gd name="connsiteX1" fmla="*/ 99503 w 108833"/>
                  <a:gd name="connsiteY1" fmla="*/ 152373 h 152674"/>
                  <a:gd name="connsiteX2" fmla="*/ 2061 w 108833"/>
                  <a:gd name="connsiteY2" fmla="*/ 77263 h 152674"/>
                  <a:gd name="connsiteX3" fmla="*/ 108833 w 108833"/>
                  <a:gd name="connsiteY3" fmla="*/ 186 h 152674"/>
                  <a:gd name="connsiteX0" fmla="*/ 108833 w 108833"/>
                  <a:gd name="connsiteY0" fmla="*/ 186 h 152553"/>
                  <a:gd name="connsiteX1" fmla="*/ 99503 w 108833"/>
                  <a:gd name="connsiteY1" fmla="*/ 152373 h 152553"/>
                  <a:gd name="connsiteX2" fmla="*/ 2061 w 108833"/>
                  <a:gd name="connsiteY2" fmla="*/ 77263 h 152553"/>
                  <a:gd name="connsiteX3" fmla="*/ 108833 w 108833"/>
                  <a:gd name="connsiteY3" fmla="*/ 186 h 152553"/>
                  <a:gd name="connsiteX0" fmla="*/ 108833 w 108833"/>
                  <a:gd name="connsiteY0" fmla="*/ 186 h 152553"/>
                  <a:gd name="connsiteX1" fmla="*/ 99503 w 108833"/>
                  <a:gd name="connsiteY1" fmla="*/ 152373 h 152553"/>
                  <a:gd name="connsiteX2" fmla="*/ 2061 w 108833"/>
                  <a:gd name="connsiteY2" fmla="*/ 77263 h 152553"/>
                  <a:gd name="connsiteX3" fmla="*/ 108833 w 108833"/>
                  <a:gd name="connsiteY3" fmla="*/ 186 h 152553"/>
                  <a:gd name="connsiteX0" fmla="*/ 107680 w 107680"/>
                  <a:gd name="connsiteY0" fmla="*/ 441 h 152808"/>
                  <a:gd name="connsiteX1" fmla="*/ 98350 w 107680"/>
                  <a:gd name="connsiteY1" fmla="*/ 152628 h 152808"/>
                  <a:gd name="connsiteX2" fmla="*/ 908 w 107680"/>
                  <a:gd name="connsiteY2" fmla="*/ 77518 h 152808"/>
                  <a:gd name="connsiteX3" fmla="*/ 107680 w 107680"/>
                  <a:gd name="connsiteY3" fmla="*/ 441 h 152808"/>
                </a:gdLst>
                <a:ahLst/>
                <a:cxnLst>
                  <a:cxn ang="0">
                    <a:pos x="connsiteX0" y="connsiteY0"/>
                  </a:cxn>
                  <a:cxn ang="0">
                    <a:pos x="connsiteX1" y="connsiteY1"/>
                  </a:cxn>
                  <a:cxn ang="0">
                    <a:pos x="connsiteX2" y="connsiteY2"/>
                  </a:cxn>
                  <a:cxn ang="0">
                    <a:pos x="connsiteX3" y="connsiteY3"/>
                  </a:cxn>
                </a:cxnLst>
                <a:rect l="l" t="t" r="r" b="b"/>
                <a:pathLst>
                  <a:path w="107680" h="152808">
                    <a:moveTo>
                      <a:pt x="107680" y="441"/>
                    </a:moveTo>
                    <a:cubicBezTo>
                      <a:pt x="-5295" y="33909"/>
                      <a:pt x="43333" y="125215"/>
                      <a:pt x="98350" y="152628"/>
                    </a:cubicBezTo>
                    <a:cubicBezTo>
                      <a:pt x="34946" y="156231"/>
                      <a:pt x="2911" y="104989"/>
                      <a:pt x="908" y="77518"/>
                    </a:cubicBezTo>
                    <a:cubicBezTo>
                      <a:pt x="-3989" y="62089"/>
                      <a:pt x="8126" y="-6106"/>
                      <a:pt x="107680" y="44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 name="Group 155">
              <a:extLst>
                <a:ext uri="{FF2B5EF4-FFF2-40B4-BE49-F238E27FC236}">
                  <a16:creationId xmlns:a16="http://schemas.microsoft.com/office/drawing/2014/main" id="{532EB72D-8928-4A14-9B33-CAEAAFB5DC98}"/>
                </a:ext>
              </a:extLst>
            </p:cNvPr>
            <p:cNvGrpSpPr/>
            <p:nvPr/>
          </p:nvGrpSpPr>
          <p:grpSpPr>
            <a:xfrm>
              <a:off x="2536362" y="3875979"/>
              <a:ext cx="277993" cy="339814"/>
              <a:chOff x="2595622" y="4882981"/>
              <a:chExt cx="277993" cy="339814"/>
            </a:xfrm>
          </p:grpSpPr>
          <p:sp>
            <p:nvSpPr>
              <p:cNvPr id="157" name="Freeform: Shape 156">
                <a:extLst>
                  <a:ext uri="{FF2B5EF4-FFF2-40B4-BE49-F238E27FC236}">
                    <a16:creationId xmlns:a16="http://schemas.microsoft.com/office/drawing/2014/main" id="{1678A6BA-DB8F-459D-9577-9F315CEA3070}"/>
                  </a:ext>
                </a:extLst>
              </p:cNvPr>
              <p:cNvSpPr/>
              <p:nvPr/>
            </p:nvSpPr>
            <p:spPr>
              <a:xfrm flipH="1">
                <a:off x="2595622" y="5020855"/>
                <a:ext cx="115868" cy="95115"/>
              </a:xfrm>
              <a:custGeom>
                <a:avLst/>
                <a:gdLst>
                  <a:gd name="connsiteX0" fmla="*/ 207963 w 366713"/>
                  <a:gd name="connsiteY0" fmla="*/ 4762 h 144462"/>
                  <a:gd name="connsiteX1" fmla="*/ 366713 w 366713"/>
                  <a:gd name="connsiteY1" fmla="*/ 0 h 144462"/>
                  <a:gd name="connsiteX2" fmla="*/ 160338 w 366713"/>
                  <a:gd name="connsiteY2" fmla="*/ 144462 h 144462"/>
                  <a:gd name="connsiteX3" fmla="*/ 0 w 366713"/>
                  <a:gd name="connsiteY3" fmla="*/ 36512 h 144462"/>
                  <a:gd name="connsiteX4" fmla="*/ 111125 w 366713"/>
                  <a:gd name="connsiteY4" fmla="*/ 11112 h 144462"/>
                  <a:gd name="connsiteX0" fmla="*/ 211747 w 370497"/>
                  <a:gd name="connsiteY0" fmla="*/ 23261 h 162961"/>
                  <a:gd name="connsiteX1" fmla="*/ 370497 w 370497"/>
                  <a:gd name="connsiteY1" fmla="*/ 18499 h 162961"/>
                  <a:gd name="connsiteX2" fmla="*/ 164122 w 370497"/>
                  <a:gd name="connsiteY2" fmla="*/ 162961 h 162961"/>
                  <a:gd name="connsiteX3" fmla="*/ 0 w 370497"/>
                  <a:gd name="connsiteY3" fmla="*/ 0 h 162961"/>
                  <a:gd name="connsiteX4" fmla="*/ 114909 w 370497"/>
                  <a:gd name="connsiteY4" fmla="*/ 29611 h 162961"/>
                  <a:gd name="connsiteX0" fmla="*/ 211747 w 370497"/>
                  <a:gd name="connsiteY0" fmla="*/ 23261 h 162961"/>
                  <a:gd name="connsiteX1" fmla="*/ 370497 w 370497"/>
                  <a:gd name="connsiteY1" fmla="*/ 44986 h 162961"/>
                  <a:gd name="connsiteX2" fmla="*/ 164122 w 370497"/>
                  <a:gd name="connsiteY2" fmla="*/ 162961 h 162961"/>
                  <a:gd name="connsiteX3" fmla="*/ 0 w 370497"/>
                  <a:gd name="connsiteY3" fmla="*/ 0 h 162961"/>
                  <a:gd name="connsiteX4" fmla="*/ 114909 w 370497"/>
                  <a:gd name="connsiteY4" fmla="*/ 29611 h 162961"/>
                  <a:gd name="connsiteX0" fmla="*/ 211747 w 370497"/>
                  <a:gd name="connsiteY0" fmla="*/ 23261 h 136475"/>
                  <a:gd name="connsiteX1" fmla="*/ 370497 w 370497"/>
                  <a:gd name="connsiteY1" fmla="*/ 44986 h 136475"/>
                  <a:gd name="connsiteX2" fmla="*/ 145193 w 370497"/>
                  <a:gd name="connsiteY2" fmla="*/ 136475 h 136475"/>
                  <a:gd name="connsiteX3" fmla="*/ 0 w 370497"/>
                  <a:gd name="connsiteY3" fmla="*/ 0 h 136475"/>
                  <a:gd name="connsiteX4" fmla="*/ 114909 w 370497"/>
                  <a:gd name="connsiteY4" fmla="*/ 29611 h 136475"/>
                  <a:gd name="connsiteX0" fmla="*/ 243926 w 370497"/>
                  <a:gd name="connsiteY0" fmla="*/ 39561 h 136475"/>
                  <a:gd name="connsiteX1" fmla="*/ 370497 w 370497"/>
                  <a:gd name="connsiteY1" fmla="*/ 44986 h 136475"/>
                  <a:gd name="connsiteX2" fmla="*/ 145193 w 370497"/>
                  <a:gd name="connsiteY2" fmla="*/ 136475 h 136475"/>
                  <a:gd name="connsiteX3" fmla="*/ 0 w 370497"/>
                  <a:gd name="connsiteY3" fmla="*/ 0 h 136475"/>
                  <a:gd name="connsiteX4" fmla="*/ 114909 w 370497"/>
                  <a:gd name="connsiteY4" fmla="*/ 29611 h 136475"/>
                  <a:gd name="connsiteX0" fmla="*/ 243926 w 361032"/>
                  <a:gd name="connsiteY0" fmla="*/ 39561 h 136475"/>
                  <a:gd name="connsiteX1" fmla="*/ 361032 w 361032"/>
                  <a:gd name="connsiteY1" fmla="*/ 56191 h 136475"/>
                  <a:gd name="connsiteX2" fmla="*/ 145193 w 361032"/>
                  <a:gd name="connsiteY2" fmla="*/ 136475 h 136475"/>
                  <a:gd name="connsiteX3" fmla="*/ 0 w 361032"/>
                  <a:gd name="connsiteY3" fmla="*/ 0 h 136475"/>
                  <a:gd name="connsiteX4" fmla="*/ 114909 w 361032"/>
                  <a:gd name="connsiteY4" fmla="*/ 29611 h 136475"/>
                  <a:gd name="connsiteX0" fmla="*/ 247710 w 364816"/>
                  <a:gd name="connsiteY0" fmla="*/ 21224 h 118138"/>
                  <a:gd name="connsiteX1" fmla="*/ 364816 w 364816"/>
                  <a:gd name="connsiteY1" fmla="*/ 37854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8138"/>
                  <a:gd name="connsiteX1" fmla="*/ 364816 w 364816"/>
                  <a:gd name="connsiteY1" fmla="*/ 37854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8138"/>
                  <a:gd name="connsiteX1" fmla="*/ 364816 w 364816"/>
                  <a:gd name="connsiteY1" fmla="*/ 32760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5082"/>
                  <a:gd name="connsiteX1" fmla="*/ 364816 w 364816"/>
                  <a:gd name="connsiteY1" fmla="*/ 32760 h 115082"/>
                  <a:gd name="connsiteX2" fmla="*/ 156548 w 364816"/>
                  <a:gd name="connsiteY2" fmla="*/ 115082 h 115082"/>
                  <a:gd name="connsiteX3" fmla="*/ 0 w 364816"/>
                  <a:gd name="connsiteY3" fmla="*/ 0 h 115082"/>
                  <a:gd name="connsiteX4" fmla="*/ 118693 w 364816"/>
                  <a:gd name="connsiteY4" fmla="*/ 11274 h 115082"/>
                  <a:gd name="connsiteX0" fmla="*/ 249603 w 364816"/>
                  <a:gd name="connsiteY0" fmla="*/ 24279 h 109594"/>
                  <a:gd name="connsiteX1" fmla="*/ 364816 w 364816"/>
                  <a:gd name="connsiteY1" fmla="*/ 32760 h 109594"/>
                  <a:gd name="connsiteX2" fmla="*/ 139056 w 364816"/>
                  <a:gd name="connsiteY2" fmla="*/ 109594 h 109594"/>
                  <a:gd name="connsiteX3" fmla="*/ 0 w 364816"/>
                  <a:gd name="connsiteY3" fmla="*/ 0 h 109594"/>
                  <a:gd name="connsiteX4" fmla="*/ 118693 w 364816"/>
                  <a:gd name="connsiteY4" fmla="*/ 11274 h 109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16" h="109594">
                    <a:moveTo>
                      <a:pt x="249603" y="24279"/>
                    </a:moveTo>
                    <a:lnTo>
                      <a:pt x="364816" y="32760"/>
                    </a:lnTo>
                    <a:lnTo>
                      <a:pt x="139056" y="109594"/>
                    </a:lnTo>
                    <a:lnTo>
                      <a:pt x="0" y="0"/>
                    </a:lnTo>
                    <a:lnTo>
                      <a:pt x="118693" y="11274"/>
                    </a:lnTo>
                  </a:path>
                </a:pathLst>
              </a:cu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BC274178-2C30-4090-8853-F1E3D91AF290}"/>
                  </a:ext>
                </a:extLst>
              </p:cNvPr>
              <p:cNvSpPr/>
              <p:nvPr/>
            </p:nvSpPr>
            <p:spPr>
              <a:xfrm>
                <a:off x="2813884" y="4999758"/>
                <a:ext cx="58732" cy="65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74">
                <a:extLst>
                  <a:ext uri="{FF2B5EF4-FFF2-40B4-BE49-F238E27FC236}">
                    <a16:creationId xmlns:a16="http://schemas.microsoft.com/office/drawing/2014/main" id="{7F76CBC6-53B9-43B2-889B-DEBD4B60ABF6}"/>
                  </a:ext>
                </a:extLst>
              </p:cNvPr>
              <p:cNvSpPr>
                <a:spLocks/>
              </p:cNvSpPr>
              <p:nvPr/>
            </p:nvSpPr>
            <p:spPr bwMode="auto">
              <a:xfrm rot="21323517">
                <a:off x="2670475" y="4882981"/>
                <a:ext cx="203140" cy="335528"/>
              </a:xfrm>
              <a:custGeom>
                <a:avLst/>
                <a:gdLst>
                  <a:gd name="T0" fmla="*/ 23 w 241"/>
                  <a:gd name="T1" fmla="*/ 308 h 398"/>
                  <a:gd name="T2" fmla="*/ 38 w 241"/>
                  <a:gd name="T3" fmla="*/ 338 h 398"/>
                  <a:gd name="T4" fmla="*/ 60 w 241"/>
                  <a:gd name="T5" fmla="*/ 372 h 398"/>
                  <a:gd name="T6" fmla="*/ 81 w 241"/>
                  <a:gd name="T7" fmla="*/ 385 h 398"/>
                  <a:gd name="T8" fmla="*/ 99 w 241"/>
                  <a:gd name="T9" fmla="*/ 396 h 398"/>
                  <a:gd name="T10" fmla="*/ 140 w 241"/>
                  <a:gd name="T11" fmla="*/ 398 h 398"/>
                  <a:gd name="T12" fmla="*/ 157 w 241"/>
                  <a:gd name="T13" fmla="*/ 392 h 398"/>
                  <a:gd name="T14" fmla="*/ 185 w 241"/>
                  <a:gd name="T15" fmla="*/ 374 h 398"/>
                  <a:gd name="T16" fmla="*/ 208 w 241"/>
                  <a:gd name="T17" fmla="*/ 345 h 398"/>
                  <a:gd name="T18" fmla="*/ 221 w 241"/>
                  <a:gd name="T19" fmla="*/ 325 h 398"/>
                  <a:gd name="T20" fmla="*/ 230 w 241"/>
                  <a:gd name="T21" fmla="*/ 299 h 398"/>
                  <a:gd name="T22" fmla="*/ 238 w 241"/>
                  <a:gd name="T23" fmla="*/ 271 h 398"/>
                  <a:gd name="T24" fmla="*/ 241 w 241"/>
                  <a:gd name="T25" fmla="*/ 205 h 398"/>
                  <a:gd name="T26" fmla="*/ 234 w 241"/>
                  <a:gd name="T27" fmla="*/ 164 h 398"/>
                  <a:gd name="T28" fmla="*/ 225 w 241"/>
                  <a:gd name="T29" fmla="*/ 127 h 398"/>
                  <a:gd name="T30" fmla="*/ 211 w 241"/>
                  <a:gd name="T31" fmla="*/ 93 h 398"/>
                  <a:gd name="T32" fmla="*/ 195 w 241"/>
                  <a:gd name="T33" fmla="*/ 65 h 398"/>
                  <a:gd name="T34" fmla="*/ 161 w 241"/>
                  <a:gd name="T35" fmla="*/ 22 h 398"/>
                  <a:gd name="T36" fmla="*/ 142 w 241"/>
                  <a:gd name="T37" fmla="*/ 9 h 398"/>
                  <a:gd name="T38" fmla="*/ 111 w 241"/>
                  <a:gd name="T39" fmla="*/ 0 h 398"/>
                  <a:gd name="T40" fmla="*/ 90 w 241"/>
                  <a:gd name="T41" fmla="*/ 1 h 398"/>
                  <a:gd name="T42" fmla="*/ 71 w 241"/>
                  <a:gd name="T43" fmla="*/ 9 h 398"/>
                  <a:gd name="T44" fmla="*/ 53 w 241"/>
                  <a:gd name="T45" fmla="*/ 24 h 398"/>
                  <a:gd name="T46" fmla="*/ 28 w 241"/>
                  <a:gd name="T47" fmla="*/ 57 h 398"/>
                  <a:gd name="T48" fmla="*/ 11 w 241"/>
                  <a:gd name="T49" fmla="*/ 106 h 398"/>
                  <a:gd name="T50" fmla="*/ 2 w 241"/>
                  <a:gd name="T51" fmla="*/ 145 h 398"/>
                  <a:gd name="T52" fmla="*/ 15 w 241"/>
                  <a:gd name="T53" fmla="*/ 170 h 398"/>
                  <a:gd name="T54" fmla="*/ 21 w 241"/>
                  <a:gd name="T55" fmla="*/ 129 h 398"/>
                  <a:gd name="T56" fmla="*/ 32 w 241"/>
                  <a:gd name="T57" fmla="*/ 93 h 398"/>
                  <a:gd name="T58" fmla="*/ 56 w 241"/>
                  <a:gd name="T59" fmla="*/ 43 h 398"/>
                  <a:gd name="T60" fmla="*/ 69 w 241"/>
                  <a:gd name="T61" fmla="*/ 28 h 398"/>
                  <a:gd name="T62" fmla="*/ 86 w 241"/>
                  <a:gd name="T63" fmla="*/ 20 h 398"/>
                  <a:gd name="T64" fmla="*/ 101 w 241"/>
                  <a:gd name="T65" fmla="*/ 14 h 398"/>
                  <a:gd name="T66" fmla="*/ 118 w 241"/>
                  <a:gd name="T67" fmla="*/ 16 h 398"/>
                  <a:gd name="T68" fmla="*/ 144 w 241"/>
                  <a:gd name="T69" fmla="*/ 28 h 398"/>
                  <a:gd name="T70" fmla="*/ 183 w 241"/>
                  <a:gd name="T71" fmla="*/ 72 h 398"/>
                  <a:gd name="T72" fmla="*/ 197 w 241"/>
                  <a:gd name="T73" fmla="*/ 100 h 398"/>
                  <a:gd name="T74" fmla="*/ 210 w 241"/>
                  <a:gd name="T75" fmla="*/ 130 h 398"/>
                  <a:gd name="T76" fmla="*/ 219 w 241"/>
                  <a:gd name="T77" fmla="*/ 168 h 398"/>
                  <a:gd name="T78" fmla="*/ 226 w 241"/>
                  <a:gd name="T79" fmla="*/ 209 h 398"/>
                  <a:gd name="T80" fmla="*/ 226 w 241"/>
                  <a:gd name="T81" fmla="*/ 239 h 398"/>
                  <a:gd name="T82" fmla="*/ 219 w 241"/>
                  <a:gd name="T83" fmla="*/ 280 h 398"/>
                  <a:gd name="T84" fmla="*/ 211 w 241"/>
                  <a:gd name="T85" fmla="*/ 306 h 398"/>
                  <a:gd name="T86" fmla="*/ 200 w 241"/>
                  <a:gd name="T87" fmla="*/ 329 h 398"/>
                  <a:gd name="T88" fmla="*/ 182 w 241"/>
                  <a:gd name="T89" fmla="*/ 355 h 398"/>
                  <a:gd name="T90" fmla="*/ 161 w 241"/>
                  <a:gd name="T91" fmla="*/ 374 h 398"/>
                  <a:gd name="T92" fmla="*/ 144 w 241"/>
                  <a:gd name="T93" fmla="*/ 379 h 398"/>
                  <a:gd name="T94" fmla="*/ 111 w 241"/>
                  <a:gd name="T95" fmla="*/ 383 h 398"/>
                  <a:gd name="T96" fmla="*/ 96 w 241"/>
                  <a:gd name="T97" fmla="*/ 379 h 398"/>
                  <a:gd name="T98" fmla="*/ 79 w 241"/>
                  <a:gd name="T99" fmla="*/ 368 h 398"/>
                  <a:gd name="T100" fmla="*/ 49 w 241"/>
                  <a:gd name="T101" fmla="*/ 330 h 398"/>
                  <a:gd name="T102" fmla="*/ 38 w 241"/>
                  <a:gd name="T103" fmla="*/ 304 h 398"/>
                  <a:gd name="T104" fmla="*/ 17 w 241"/>
                  <a:gd name="T105" fmla="*/ 29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1" h="398">
                    <a:moveTo>
                      <a:pt x="17" y="291"/>
                    </a:moveTo>
                    <a:lnTo>
                      <a:pt x="23" y="308"/>
                    </a:lnTo>
                    <a:lnTo>
                      <a:pt x="28" y="325"/>
                    </a:lnTo>
                    <a:lnTo>
                      <a:pt x="38" y="338"/>
                    </a:lnTo>
                    <a:lnTo>
                      <a:pt x="53" y="360"/>
                    </a:lnTo>
                    <a:lnTo>
                      <a:pt x="60" y="372"/>
                    </a:lnTo>
                    <a:lnTo>
                      <a:pt x="71" y="379"/>
                    </a:lnTo>
                    <a:lnTo>
                      <a:pt x="81" y="385"/>
                    </a:lnTo>
                    <a:lnTo>
                      <a:pt x="88" y="390"/>
                    </a:lnTo>
                    <a:lnTo>
                      <a:pt x="99" y="396"/>
                    </a:lnTo>
                    <a:lnTo>
                      <a:pt x="111" y="398"/>
                    </a:lnTo>
                    <a:lnTo>
                      <a:pt x="140" y="398"/>
                    </a:lnTo>
                    <a:lnTo>
                      <a:pt x="148" y="394"/>
                    </a:lnTo>
                    <a:lnTo>
                      <a:pt x="157" y="392"/>
                    </a:lnTo>
                    <a:lnTo>
                      <a:pt x="168" y="385"/>
                    </a:lnTo>
                    <a:lnTo>
                      <a:pt x="185" y="374"/>
                    </a:lnTo>
                    <a:lnTo>
                      <a:pt x="193" y="366"/>
                    </a:lnTo>
                    <a:lnTo>
                      <a:pt x="208" y="345"/>
                    </a:lnTo>
                    <a:lnTo>
                      <a:pt x="215" y="336"/>
                    </a:lnTo>
                    <a:lnTo>
                      <a:pt x="221" y="325"/>
                    </a:lnTo>
                    <a:lnTo>
                      <a:pt x="226" y="310"/>
                    </a:lnTo>
                    <a:lnTo>
                      <a:pt x="230" y="299"/>
                    </a:lnTo>
                    <a:lnTo>
                      <a:pt x="234" y="284"/>
                    </a:lnTo>
                    <a:lnTo>
                      <a:pt x="238" y="271"/>
                    </a:lnTo>
                    <a:lnTo>
                      <a:pt x="241" y="239"/>
                    </a:lnTo>
                    <a:lnTo>
                      <a:pt x="241" y="205"/>
                    </a:lnTo>
                    <a:lnTo>
                      <a:pt x="238" y="183"/>
                    </a:lnTo>
                    <a:lnTo>
                      <a:pt x="234" y="164"/>
                    </a:lnTo>
                    <a:lnTo>
                      <a:pt x="228" y="143"/>
                    </a:lnTo>
                    <a:lnTo>
                      <a:pt x="225" y="127"/>
                    </a:lnTo>
                    <a:lnTo>
                      <a:pt x="217" y="108"/>
                    </a:lnTo>
                    <a:lnTo>
                      <a:pt x="211" y="93"/>
                    </a:lnTo>
                    <a:lnTo>
                      <a:pt x="204" y="78"/>
                    </a:lnTo>
                    <a:lnTo>
                      <a:pt x="195" y="65"/>
                    </a:lnTo>
                    <a:lnTo>
                      <a:pt x="180" y="41"/>
                    </a:lnTo>
                    <a:lnTo>
                      <a:pt x="161" y="22"/>
                    </a:lnTo>
                    <a:lnTo>
                      <a:pt x="152" y="16"/>
                    </a:lnTo>
                    <a:lnTo>
                      <a:pt x="142" y="9"/>
                    </a:lnTo>
                    <a:lnTo>
                      <a:pt x="122" y="1"/>
                    </a:lnTo>
                    <a:lnTo>
                      <a:pt x="111" y="0"/>
                    </a:lnTo>
                    <a:lnTo>
                      <a:pt x="101" y="0"/>
                    </a:lnTo>
                    <a:lnTo>
                      <a:pt x="90" y="1"/>
                    </a:lnTo>
                    <a:lnTo>
                      <a:pt x="79" y="5"/>
                    </a:lnTo>
                    <a:lnTo>
                      <a:pt x="71" y="9"/>
                    </a:lnTo>
                    <a:lnTo>
                      <a:pt x="62" y="16"/>
                    </a:lnTo>
                    <a:lnTo>
                      <a:pt x="53" y="24"/>
                    </a:lnTo>
                    <a:lnTo>
                      <a:pt x="45" y="35"/>
                    </a:lnTo>
                    <a:lnTo>
                      <a:pt x="28" y="57"/>
                    </a:lnTo>
                    <a:lnTo>
                      <a:pt x="17" y="89"/>
                    </a:lnTo>
                    <a:lnTo>
                      <a:pt x="11" y="106"/>
                    </a:lnTo>
                    <a:lnTo>
                      <a:pt x="6" y="125"/>
                    </a:lnTo>
                    <a:lnTo>
                      <a:pt x="2" y="145"/>
                    </a:lnTo>
                    <a:lnTo>
                      <a:pt x="0" y="170"/>
                    </a:lnTo>
                    <a:lnTo>
                      <a:pt x="15" y="170"/>
                    </a:lnTo>
                    <a:lnTo>
                      <a:pt x="17" y="149"/>
                    </a:lnTo>
                    <a:lnTo>
                      <a:pt x="21" y="129"/>
                    </a:lnTo>
                    <a:lnTo>
                      <a:pt x="26" y="110"/>
                    </a:lnTo>
                    <a:lnTo>
                      <a:pt x="32" y="93"/>
                    </a:lnTo>
                    <a:lnTo>
                      <a:pt x="43" y="65"/>
                    </a:lnTo>
                    <a:lnTo>
                      <a:pt x="56" y="43"/>
                    </a:lnTo>
                    <a:lnTo>
                      <a:pt x="64" y="35"/>
                    </a:lnTo>
                    <a:lnTo>
                      <a:pt x="69" y="28"/>
                    </a:lnTo>
                    <a:lnTo>
                      <a:pt x="79" y="24"/>
                    </a:lnTo>
                    <a:lnTo>
                      <a:pt x="86" y="20"/>
                    </a:lnTo>
                    <a:lnTo>
                      <a:pt x="94" y="16"/>
                    </a:lnTo>
                    <a:lnTo>
                      <a:pt x="101" y="14"/>
                    </a:lnTo>
                    <a:lnTo>
                      <a:pt x="111" y="14"/>
                    </a:lnTo>
                    <a:lnTo>
                      <a:pt x="118" y="16"/>
                    </a:lnTo>
                    <a:lnTo>
                      <a:pt x="135" y="24"/>
                    </a:lnTo>
                    <a:lnTo>
                      <a:pt x="144" y="28"/>
                    </a:lnTo>
                    <a:lnTo>
                      <a:pt x="168" y="52"/>
                    </a:lnTo>
                    <a:lnTo>
                      <a:pt x="183" y="72"/>
                    </a:lnTo>
                    <a:lnTo>
                      <a:pt x="189" y="86"/>
                    </a:lnTo>
                    <a:lnTo>
                      <a:pt x="197" y="100"/>
                    </a:lnTo>
                    <a:lnTo>
                      <a:pt x="202" y="115"/>
                    </a:lnTo>
                    <a:lnTo>
                      <a:pt x="210" y="130"/>
                    </a:lnTo>
                    <a:lnTo>
                      <a:pt x="213" y="147"/>
                    </a:lnTo>
                    <a:lnTo>
                      <a:pt x="219" y="168"/>
                    </a:lnTo>
                    <a:lnTo>
                      <a:pt x="223" y="187"/>
                    </a:lnTo>
                    <a:lnTo>
                      <a:pt x="226" y="209"/>
                    </a:lnTo>
                    <a:lnTo>
                      <a:pt x="226" y="207"/>
                    </a:lnTo>
                    <a:lnTo>
                      <a:pt x="226" y="239"/>
                    </a:lnTo>
                    <a:lnTo>
                      <a:pt x="223" y="267"/>
                    </a:lnTo>
                    <a:lnTo>
                      <a:pt x="219" y="280"/>
                    </a:lnTo>
                    <a:lnTo>
                      <a:pt x="215" y="295"/>
                    </a:lnTo>
                    <a:lnTo>
                      <a:pt x="211" y="306"/>
                    </a:lnTo>
                    <a:lnTo>
                      <a:pt x="206" y="317"/>
                    </a:lnTo>
                    <a:lnTo>
                      <a:pt x="200" y="329"/>
                    </a:lnTo>
                    <a:lnTo>
                      <a:pt x="197" y="338"/>
                    </a:lnTo>
                    <a:lnTo>
                      <a:pt x="182" y="355"/>
                    </a:lnTo>
                    <a:lnTo>
                      <a:pt x="174" y="362"/>
                    </a:lnTo>
                    <a:lnTo>
                      <a:pt x="161" y="374"/>
                    </a:lnTo>
                    <a:lnTo>
                      <a:pt x="154" y="377"/>
                    </a:lnTo>
                    <a:lnTo>
                      <a:pt x="144" y="379"/>
                    </a:lnTo>
                    <a:lnTo>
                      <a:pt x="137" y="383"/>
                    </a:lnTo>
                    <a:lnTo>
                      <a:pt x="111" y="383"/>
                    </a:lnTo>
                    <a:lnTo>
                      <a:pt x="103" y="381"/>
                    </a:lnTo>
                    <a:lnTo>
                      <a:pt x="96" y="379"/>
                    </a:lnTo>
                    <a:lnTo>
                      <a:pt x="88" y="374"/>
                    </a:lnTo>
                    <a:lnTo>
                      <a:pt x="79" y="368"/>
                    </a:lnTo>
                    <a:lnTo>
                      <a:pt x="64" y="353"/>
                    </a:lnTo>
                    <a:lnTo>
                      <a:pt x="49" y="330"/>
                    </a:lnTo>
                    <a:lnTo>
                      <a:pt x="43" y="317"/>
                    </a:lnTo>
                    <a:lnTo>
                      <a:pt x="38" y="304"/>
                    </a:lnTo>
                    <a:lnTo>
                      <a:pt x="32" y="287"/>
                    </a:lnTo>
                    <a:lnTo>
                      <a:pt x="17" y="2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60" name="Freeform 74">
                <a:extLst>
                  <a:ext uri="{FF2B5EF4-FFF2-40B4-BE49-F238E27FC236}">
                    <a16:creationId xmlns:a16="http://schemas.microsoft.com/office/drawing/2014/main" id="{2E25B975-852D-4837-8342-8C308CE09B64}"/>
                  </a:ext>
                </a:extLst>
              </p:cNvPr>
              <p:cNvSpPr>
                <a:spLocks/>
              </p:cNvSpPr>
              <p:nvPr/>
            </p:nvSpPr>
            <p:spPr bwMode="auto">
              <a:xfrm rot="21323517">
                <a:off x="2619912" y="4887267"/>
                <a:ext cx="203140" cy="335528"/>
              </a:xfrm>
              <a:custGeom>
                <a:avLst/>
                <a:gdLst>
                  <a:gd name="T0" fmla="*/ 23 w 241"/>
                  <a:gd name="T1" fmla="*/ 308 h 398"/>
                  <a:gd name="T2" fmla="*/ 38 w 241"/>
                  <a:gd name="T3" fmla="*/ 338 h 398"/>
                  <a:gd name="T4" fmla="*/ 60 w 241"/>
                  <a:gd name="T5" fmla="*/ 372 h 398"/>
                  <a:gd name="T6" fmla="*/ 81 w 241"/>
                  <a:gd name="T7" fmla="*/ 385 h 398"/>
                  <a:gd name="T8" fmla="*/ 99 w 241"/>
                  <a:gd name="T9" fmla="*/ 396 h 398"/>
                  <a:gd name="T10" fmla="*/ 140 w 241"/>
                  <a:gd name="T11" fmla="*/ 398 h 398"/>
                  <a:gd name="T12" fmla="*/ 157 w 241"/>
                  <a:gd name="T13" fmla="*/ 392 h 398"/>
                  <a:gd name="T14" fmla="*/ 185 w 241"/>
                  <a:gd name="T15" fmla="*/ 374 h 398"/>
                  <a:gd name="T16" fmla="*/ 208 w 241"/>
                  <a:gd name="T17" fmla="*/ 345 h 398"/>
                  <a:gd name="T18" fmla="*/ 221 w 241"/>
                  <a:gd name="T19" fmla="*/ 325 h 398"/>
                  <a:gd name="T20" fmla="*/ 230 w 241"/>
                  <a:gd name="T21" fmla="*/ 299 h 398"/>
                  <a:gd name="T22" fmla="*/ 238 w 241"/>
                  <a:gd name="T23" fmla="*/ 271 h 398"/>
                  <a:gd name="T24" fmla="*/ 241 w 241"/>
                  <a:gd name="T25" fmla="*/ 205 h 398"/>
                  <a:gd name="T26" fmla="*/ 234 w 241"/>
                  <a:gd name="T27" fmla="*/ 164 h 398"/>
                  <a:gd name="T28" fmla="*/ 225 w 241"/>
                  <a:gd name="T29" fmla="*/ 127 h 398"/>
                  <a:gd name="T30" fmla="*/ 211 w 241"/>
                  <a:gd name="T31" fmla="*/ 93 h 398"/>
                  <a:gd name="T32" fmla="*/ 195 w 241"/>
                  <a:gd name="T33" fmla="*/ 65 h 398"/>
                  <a:gd name="T34" fmla="*/ 161 w 241"/>
                  <a:gd name="T35" fmla="*/ 22 h 398"/>
                  <a:gd name="T36" fmla="*/ 142 w 241"/>
                  <a:gd name="T37" fmla="*/ 9 h 398"/>
                  <a:gd name="T38" fmla="*/ 111 w 241"/>
                  <a:gd name="T39" fmla="*/ 0 h 398"/>
                  <a:gd name="T40" fmla="*/ 90 w 241"/>
                  <a:gd name="T41" fmla="*/ 1 h 398"/>
                  <a:gd name="T42" fmla="*/ 71 w 241"/>
                  <a:gd name="T43" fmla="*/ 9 h 398"/>
                  <a:gd name="T44" fmla="*/ 53 w 241"/>
                  <a:gd name="T45" fmla="*/ 24 h 398"/>
                  <a:gd name="T46" fmla="*/ 28 w 241"/>
                  <a:gd name="T47" fmla="*/ 57 h 398"/>
                  <a:gd name="T48" fmla="*/ 11 w 241"/>
                  <a:gd name="T49" fmla="*/ 106 h 398"/>
                  <a:gd name="T50" fmla="*/ 2 w 241"/>
                  <a:gd name="T51" fmla="*/ 145 h 398"/>
                  <a:gd name="T52" fmla="*/ 15 w 241"/>
                  <a:gd name="T53" fmla="*/ 170 h 398"/>
                  <a:gd name="T54" fmla="*/ 21 w 241"/>
                  <a:gd name="T55" fmla="*/ 129 h 398"/>
                  <a:gd name="T56" fmla="*/ 32 w 241"/>
                  <a:gd name="T57" fmla="*/ 93 h 398"/>
                  <a:gd name="T58" fmla="*/ 56 w 241"/>
                  <a:gd name="T59" fmla="*/ 43 h 398"/>
                  <a:gd name="T60" fmla="*/ 69 w 241"/>
                  <a:gd name="T61" fmla="*/ 28 h 398"/>
                  <a:gd name="T62" fmla="*/ 86 w 241"/>
                  <a:gd name="T63" fmla="*/ 20 h 398"/>
                  <a:gd name="T64" fmla="*/ 101 w 241"/>
                  <a:gd name="T65" fmla="*/ 14 h 398"/>
                  <a:gd name="T66" fmla="*/ 118 w 241"/>
                  <a:gd name="T67" fmla="*/ 16 h 398"/>
                  <a:gd name="T68" fmla="*/ 144 w 241"/>
                  <a:gd name="T69" fmla="*/ 28 h 398"/>
                  <a:gd name="T70" fmla="*/ 183 w 241"/>
                  <a:gd name="T71" fmla="*/ 72 h 398"/>
                  <a:gd name="T72" fmla="*/ 197 w 241"/>
                  <a:gd name="T73" fmla="*/ 100 h 398"/>
                  <a:gd name="T74" fmla="*/ 210 w 241"/>
                  <a:gd name="T75" fmla="*/ 130 h 398"/>
                  <a:gd name="T76" fmla="*/ 219 w 241"/>
                  <a:gd name="T77" fmla="*/ 168 h 398"/>
                  <a:gd name="T78" fmla="*/ 226 w 241"/>
                  <a:gd name="T79" fmla="*/ 209 h 398"/>
                  <a:gd name="T80" fmla="*/ 226 w 241"/>
                  <a:gd name="T81" fmla="*/ 239 h 398"/>
                  <a:gd name="T82" fmla="*/ 219 w 241"/>
                  <a:gd name="T83" fmla="*/ 280 h 398"/>
                  <a:gd name="T84" fmla="*/ 211 w 241"/>
                  <a:gd name="T85" fmla="*/ 306 h 398"/>
                  <a:gd name="T86" fmla="*/ 200 w 241"/>
                  <a:gd name="T87" fmla="*/ 329 h 398"/>
                  <a:gd name="T88" fmla="*/ 182 w 241"/>
                  <a:gd name="T89" fmla="*/ 355 h 398"/>
                  <a:gd name="T90" fmla="*/ 161 w 241"/>
                  <a:gd name="T91" fmla="*/ 374 h 398"/>
                  <a:gd name="T92" fmla="*/ 144 w 241"/>
                  <a:gd name="T93" fmla="*/ 379 h 398"/>
                  <a:gd name="T94" fmla="*/ 111 w 241"/>
                  <a:gd name="T95" fmla="*/ 383 h 398"/>
                  <a:gd name="T96" fmla="*/ 96 w 241"/>
                  <a:gd name="T97" fmla="*/ 379 h 398"/>
                  <a:gd name="T98" fmla="*/ 79 w 241"/>
                  <a:gd name="T99" fmla="*/ 368 h 398"/>
                  <a:gd name="T100" fmla="*/ 49 w 241"/>
                  <a:gd name="T101" fmla="*/ 330 h 398"/>
                  <a:gd name="T102" fmla="*/ 38 w 241"/>
                  <a:gd name="T103" fmla="*/ 304 h 398"/>
                  <a:gd name="T104" fmla="*/ 17 w 241"/>
                  <a:gd name="T105" fmla="*/ 29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1" h="398">
                    <a:moveTo>
                      <a:pt x="17" y="291"/>
                    </a:moveTo>
                    <a:lnTo>
                      <a:pt x="23" y="308"/>
                    </a:lnTo>
                    <a:lnTo>
                      <a:pt x="28" y="325"/>
                    </a:lnTo>
                    <a:lnTo>
                      <a:pt x="38" y="338"/>
                    </a:lnTo>
                    <a:lnTo>
                      <a:pt x="53" y="360"/>
                    </a:lnTo>
                    <a:lnTo>
                      <a:pt x="60" y="372"/>
                    </a:lnTo>
                    <a:lnTo>
                      <a:pt x="71" y="379"/>
                    </a:lnTo>
                    <a:lnTo>
                      <a:pt x="81" y="385"/>
                    </a:lnTo>
                    <a:lnTo>
                      <a:pt x="88" y="390"/>
                    </a:lnTo>
                    <a:lnTo>
                      <a:pt x="99" y="396"/>
                    </a:lnTo>
                    <a:lnTo>
                      <a:pt x="111" y="398"/>
                    </a:lnTo>
                    <a:lnTo>
                      <a:pt x="140" y="398"/>
                    </a:lnTo>
                    <a:lnTo>
                      <a:pt x="148" y="394"/>
                    </a:lnTo>
                    <a:lnTo>
                      <a:pt x="157" y="392"/>
                    </a:lnTo>
                    <a:lnTo>
                      <a:pt x="168" y="385"/>
                    </a:lnTo>
                    <a:lnTo>
                      <a:pt x="185" y="374"/>
                    </a:lnTo>
                    <a:lnTo>
                      <a:pt x="193" y="366"/>
                    </a:lnTo>
                    <a:lnTo>
                      <a:pt x="208" y="345"/>
                    </a:lnTo>
                    <a:lnTo>
                      <a:pt x="215" y="336"/>
                    </a:lnTo>
                    <a:lnTo>
                      <a:pt x="221" y="325"/>
                    </a:lnTo>
                    <a:lnTo>
                      <a:pt x="226" y="310"/>
                    </a:lnTo>
                    <a:lnTo>
                      <a:pt x="230" y="299"/>
                    </a:lnTo>
                    <a:lnTo>
                      <a:pt x="234" y="284"/>
                    </a:lnTo>
                    <a:lnTo>
                      <a:pt x="238" y="271"/>
                    </a:lnTo>
                    <a:lnTo>
                      <a:pt x="241" y="239"/>
                    </a:lnTo>
                    <a:lnTo>
                      <a:pt x="241" y="205"/>
                    </a:lnTo>
                    <a:lnTo>
                      <a:pt x="238" y="183"/>
                    </a:lnTo>
                    <a:lnTo>
                      <a:pt x="234" y="164"/>
                    </a:lnTo>
                    <a:lnTo>
                      <a:pt x="228" y="143"/>
                    </a:lnTo>
                    <a:lnTo>
                      <a:pt x="225" y="127"/>
                    </a:lnTo>
                    <a:lnTo>
                      <a:pt x="217" y="108"/>
                    </a:lnTo>
                    <a:lnTo>
                      <a:pt x="211" y="93"/>
                    </a:lnTo>
                    <a:lnTo>
                      <a:pt x="204" y="78"/>
                    </a:lnTo>
                    <a:lnTo>
                      <a:pt x="195" y="65"/>
                    </a:lnTo>
                    <a:lnTo>
                      <a:pt x="180" y="41"/>
                    </a:lnTo>
                    <a:lnTo>
                      <a:pt x="161" y="22"/>
                    </a:lnTo>
                    <a:lnTo>
                      <a:pt x="152" y="16"/>
                    </a:lnTo>
                    <a:lnTo>
                      <a:pt x="142" y="9"/>
                    </a:lnTo>
                    <a:lnTo>
                      <a:pt x="122" y="1"/>
                    </a:lnTo>
                    <a:lnTo>
                      <a:pt x="111" y="0"/>
                    </a:lnTo>
                    <a:lnTo>
                      <a:pt x="101" y="0"/>
                    </a:lnTo>
                    <a:lnTo>
                      <a:pt x="90" y="1"/>
                    </a:lnTo>
                    <a:lnTo>
                      <a:pt x="79" y="5"/>
                    </a:lnTo>
                    <a:lnTo>
                      <a:pt x="71" y="9"/>
                    </a:lnTo>
                    <a:lnTo>
                      <a:pt x="62" y="16"/>
                    </a:lnTo>
                    <a:lnTo>
                      <a:pt x="53" y="24"/>
                    </a:lnTo>
                    <a:lnTo>
                      <a:pt x="45" y="35"/>
                    </a:lnTo>
                    <a:lnTo>
                      <a:pt x="28" y="57"/>
                    </a:lnTo>
                    <a:lnTo>
                      <a:pt x="17" y="89"/>
                    </a:lnTo>
                    <a:lnTo>
                      <a:pt x="11" y="106"/>
                    </a:lnTo>
                    <a:lnTo>
                      <a:pt x="6" y="125"/>
                    </a:lnTo>
                    <a:lnTo>
                      <a:pt x="2" y="145"/>
                    </a:lnTo>
                    <a:lnTo>
                      <a:pt x="0" y="170"/>
                    </a:lnTo>
                    <a:lnTo>
                      <a:pt x="15" y="170"/>
                    </a:lnTo>
                    <a:lnTo>
                      <a:pt x="17" y="149"/>
                    </a:lnTo>
                    <a:lnTo>
                      <a:pt x="21" y="129"/>
                    </a:lnTo>
                    <a:lnTo>
                      <a:pt x="26" y="110"/>
                    </a:lnTo>
                    <a:lnTo>
                      <a:pt x="32" y="93"/>
                    </a:lnTo>
                    <a:lnTo>
                      <a:pt x="43" y="65"/>
                    </a:lnTo>
                    <a:lnTo>
                      <a:pt x="56" y="43"/>
                    </a:lnTo>
                    <a:lnTo>
                      <a:pt x="64" y="35"/>
                    </a:lnTo>
                    <a:lnTo>
                      <a:pt x="69" y="28"/>
                    </a:lnTo>
                    <a:lnTo>
                      <a:pt x="79" y="24"/>
                    </a:lnTo>
                    <a:lnTo>
                      <a:pt x="86" y="20"/>
                    </a:lnTo>
                    <a:lnTo>
                      <a:pt x="94" y="16"/>
                    </a:lnTo>
                    <a:lnTo>
                      <a:pt x="101" y="14"/>
                    </a:lnTo>
                    <a:lnTo>
                      <a:pt x="111" y="14"/>
                    </a:lnTo>
                    <a:lnTo>
                      <a:pt x="118" y="16"/>
                    </a:lnTo>
                    <a:lnTo>
                      <a:pt x="135" y="24"/>
                    </a:lnTo>
                    <a:lnTo>
                      <a:pt x="144" y="28"/>
                    </a:lnTo>
                    <a:lnTo>
                      <a:pt x="168" y="52"/>
                    </a:lnTo>
                    <a:lnTo>
                      <a:pt x="183" y="72"/>
                    </a:lnTo>
                    <a:lnTo>
                      <a:pt x="189" y="86"/>
                    </a:lnTo>
                    <a:lnTo>
                      <a:pt x="197" y="100"/>
                    </a:lnTo>
                    <a:lnTo>
                      <a:pt x="202" y="115"/>
                    </a:lnTo>
                    <a:lnTo>
                      <a:pt x="210" y="130"/>
                    </a:lnTo>
                    <a:lnTo>
                      <a:pt x="213" y="147"/>
                    </a:lnTo>
                    <a:lnTo>
                      <a:pt x="219" y="168"/>
                    </a:lnTo>
                    <a:lnTo>
                      <a:pt x="223" y="187"/>
                    </a:lnTo>
                    <a:lnTo>
                      <a:pt x="226" y="209"/>
                    </a:lnTo>
                    <a:lnTo>
                      <a:pt x="226" y="207"/>
                    </a:lnTo>
                    <a:lnTo>
                      <a:pt x="226" y="239"/>
                    </a:lnTo>
                    <a:lnTo>
                      <a:pt x="223" y="267"/>
                    </a:lnTo>
                    <a:lnTo>
                      <a:pt x="219" y="280"/>
                    </a:lnTo>
                    <a:lnTo>
                      <a:pt x="215" y="295"/>
                    </a:lnTo>
                    <a:lnTo>
                      <a:pt x="211" y="306"/>
                    </a:lnTo>
                    <a:lnTo>
                      <a:pt x="206" y="317"/>
                    </a:lnTo>
                    <a:lnTo>
                      <a:pt x="200" y="329"/>
                    </a:lnTo>
                    <a:lnTo>
                      <a:pt x="197" y="338"/>
                    </a:lnTo>
                    <a:lnTo>
                      <a:pt x="182" y="355"/>
                    </a:lnTo>
                    <a:lnTo>
                      <a:pt x="174" y="362"/>
                    </a:lnTo>
                    <a:lnTo>
                      <a:pt x="161" y="374"/>
                    </a:lnTo>
                    <a:lnTo>
                      <a:pt x="154" y="377"/>
                    </a:lnTo>
                    <a:lnTo>
                      <a:pt x="144" y="379"/>
                    </a:lnTo>
                    <a:lnTo>
                      <a:pt x="137" y="383"/>
                    </a:lnTo>
                    <a:lnTo>
                      <a:pt x="111" y="383"/>
                    </a:lnTo>
                    <a:lnTo>
                      <a:pt x="103" y="381"/>
                    </a:lnTo>
                    <a:lnTo>
                      <a:pt x="96" y="379"/>
                    </a:lnTo>
                    <a:lnTo>
                      <a:pt x="88" y="374"/>
                    </a:lnTo>
                    <a:lnTo>
                      <a:pt x="79" y="368"/>
                    </a:lnTo>
                    <a:lnTo>
                      <a:pt x="64" y="353"/>
                    </a:lnTo>
                    <a:lnTo>
                      <a:pt x="49" y="330"/>
                    </a:lnTo>
                    <a:lnTo>
                      <a:pt x="43" y="317"/>
                    </a:lnTo>
                    <a:lnTo>
                      <a:pt x="38" y="304"/>
                    </a:lnTo>
                    <a:lnTo>
                      <a:pt x="32" y="287"/>
                    </a:lnTo>
                    <a:lnTo>
                      <a:pt x="17" y="2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61" name="Freeform: Shape 160">
                <a:extLst>
                  <a:ext uri="{FF2B5EF4-FFF2-40B4-BE49-F238E27FC236}">
                    <a16:creationId xmlns:a16="http://schemas.microsoft.com/office/drawing/2014/main" id="{ED95B436-F002-48B4-94D9-D42B83FEE6A1}"/>
                  </a:ext>
                </a:extLst>
              </p:cNvPr>
              <p:cNvSpPr/>
              <p:nvPr/>
            </p:nvSpPr>
            <p:spPr>
              <a:xfrm>
                <a:off x="2651262" y="5134933"/>
                <a:ext cx="105432" cy="76868"/>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4299 w 107119"/>
                  <a:gd name="connsiteY0" fmla="*/ 0 h 75505"/>
                  <a:gd name="connsiteX1" fmla="*/ 107119 w 107119"/>
                  <a:gd name="connsiteY1" fmla="*/ 74613 h 75505"/>
                  <a:gd name="connsiteX2" fmla="*/ 0 w 107119"/>
                  <a:gd name="connsiteY2" fmla="*/ 9526 h 75505"/>
                  <a:gd name="connsiteX3" fmla="*/ 44299 w 107119"/>
                  <a:gd name="connsiteY3" fmla="*/ 0 h 75505"/>
                  <a:gd name="connsiteX0" fmla="*/ 40266 w 107119"/>
                  <a:gd name="connsiteY0" fmla="*/ 0 h 73309"/>
                  <a:gd name="connsiteX1" fmla="*/ 107119 w 107119"/>
                  <a:gd name="connsiteY1" fmla="*/ 72417 h 73309"/>
                  <a:gd name="connsiteX2" fmla="*/ 0 w 107119"/>
                  <a:gd name="connsiteY2" fmla="*/ 7330 h 73309"/>
                  <a:gd name="connsiteX3" fmla="*/ 40266 w 107119"/>
                  <a:gd name="connsiteY3" fmla="*/ 0 h 73309"/>
                  <a:gd name="connsiteX0" fmla="*/ 40266 w 107119"/>
                  <a:gd name="connsiteY0" fmla="*/ 0 h 69649"/>
                  <a:gd name="connsiteX1" fmla="*/ 107119 w 107119"/>
                  <a:gd name="connsiteY1" fmla="*/ 68757 h 69649"/>
                  <a:gd name="connsiteX2" fmla="*/ 0 w 107119"/>
                  <a:gd name="connsiteY2" fmla="*/ 3670 h 69649"/>
                  <a:gd name="connsiteX3" fmla="*/ 40266 w 107119"/>
                  <a:gd name="connsiteY3" fmla="*/ 0 h 69649"/>
                  <a:gd name="connsiteX0" fmla="*/ 40266 w 107119"/>
                  <a:gd name="connsiteY0" fmla="*/ 1313 h 70907"/>
                  <a:gd name="connsiteX1" fmla="*/ 107119 w 107119"/>
                  <a:gd name="connsiteY1" fmla="*/ 70070 h 70907"/>
                  <a:gd name="connsiteX2" fmla="*/ 0 w 107119"/>
                  <a:gd name="connsiteY2" fmla="*/ 591 h 70907"/>
                  <a:gd name="connsiteX3" fmla="*/ 40266 w 107119"/>
                  <a:gd name="connsiteY3" fmla="*/ 1313 h 70907"/>
                </a:gdLst>
                <a:ahLst/>
                <a:cxnLst>
                  <a:cxn ang="0">
                    <a:pos x="connsiteX0" y="connsiteY0"/>
                  </a:cxn>
                  <a:cxn ang="0">
                    <a:pos x="connsiteX1" y="connsiteY1"/>
                  </a:cxn>
                  <a:cxn ang="0">
                    <a:pos x="connsiteX2" y="connsiteY2"/>
                  </a:cxn>
                  <a:cxn ang="0">
                    <a:pos x="connsiteX3" y="connsiteY3"/>
                  </a:cxn>
                </a:cxnLst>
                <a:rect l="l" t="t" r="r" b="b"/>
                <a:pathLst>
                  <a:path w="107119" h="70907">
                    <a:moveTo>
                      <a:pt x="40266" y="1313"/>
                    </a:moveTo>
                    <a:cubicBezTo>
                      <a:pt x="48038" y="19819"/>
                      <a:pt x="70607" y="48375"/>
                      <a:pt x="107119" y="70070"/>
                    </a:cubicBezTo>
                    <a:cubicBezTo>
                      <a:pt x="29331" y="79065"/>
                      <a:pt x="9261" y="13027"/>
                      <a:pt x="0" y="591"/>
                    </a:cubicBezTo>
                    <a:cubicBezTo>
                      <a:pt x="23283" y="-2319"/>
                      <a:pt x="18041" y="6737"/>
                      <a:pt x="40266" y="131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Freeform: Shape 161">
                <a:extLst>
                  <a:ext uri="{FF2B5EF4-FFF2-40B4-BE49-F238E27FC236}">
                    <a16:creationId xmlns:a16="http://schemas.microsoft.com/office/drawing/2014/main" id="{475A2DFC-0C19-4860-94E2-2C64CB5D0009}"/>
                  </a:ext>
                </a:extLst>
              </p:cNvPr>
              <p:cNvSpPr/>
              <p:nvPr/>
            </p:nvSpPr>
            <p:spPr>
              <a:xfrm flipV="1">
                <a:off x="2625575" y="4896683"/>
                <a:ext cx="95907" cy="144574"/>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62041 w 109538"/>
                  <a:gd name="connsiteY0" fmla="*/ 0 h 72164"/>
                  <a:gd name="connsiteX1" fmla="*/ 109538 w 109538"/>
                  <a:gd name="connsiteY1" fmla="*/ 71272 h 72164"/>
                  <a:gd name="connsiteX2" fmla="*/ 0 w 109538"/>
                  <a:gd name="connsiteY2" fmla="*/ 6185 h 72164"/>
                  <a:gd name="connsiteX3" fmla="*/ 62041 w 109538"/>
                  <a:gd name="connsiteY3" fmla="*/ 0 h 72164"/>
                  <a:gd name="connsiteX0" fmla="*/ 49945 w 97442"/>
                  <a:gd name="connsiteY0" fmla="*/ 4294 h 76344"/>
                  <a:gd name="connsiteX1" fmla="*/ 97442 w 97442"/>
                  <a:gd name="connsiteY1" fmla="*/ 75566 h 76344"/>
                  <a:gd name="connsiteX2" fmla="*/ 0 w 97442"/>
                  <a:gd name="connsiteY2" fmla="*/ 456 h 76344"/>
                  <a:gd name="connsiteX3" fmla="*/ 49945 w 97442"/>
                  <a:gd name="connsiteY3" fmla="*/ 4294 h 76344"/>
                  <a:gd name="connsiteX0" fmla="*/ 49945 w 97442"/>
                  <a:gd name="connsiteY0" fmla="*/ 4294 h 76523"/>
                  <a:gd name="connsiteX1" fmla="*/ 97442 w 97442"/>
                  <a:gd name="connsiteY1" fmla="*/ 75566 h 76523"/>
                  <a:gd name="connsiteX2" fmla="*/ 0 w 97442"/>
                  <a:gd name="connsiteY2" fmla="*/ 456 h 76523"/>
                  <a:gd name="connsiteX3" fmla="*/ 49945 w 97442"/>
                  <a:gd name="connsiteY3" fmla="*/ 4294 h 76523"/>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Lst>
                <a:ahLst/>
                <a:cxnLst>
                  <a:cxn ang="0">
                    <a:pos x="connsiteX0" y="connsiteY0"/>
                  </a:cxn>
                  <a:cxn ang="0">
                    <a:pos x="connsiteX1" y="connsiteY1"/>
                  </a:cxn>
                  <a:cxn ang="0">
                    <a:pos x="connsiteX2" y="connsiteY2"/>
                  </a:cxn>
                  <a:cxn ang="0">
                    <a:pos x="connsiteX3" y="connsiteY3"/>
                  </a:cxn>
                </a:cxnLst>
                <a:rect l="l" t="t" r="r" b="b"/>
                <a:pathLst>
                  <a:path w="97442" h="76067">
                    <a:moveTo>
                      <a:pt x="49945" y="3838"/>
                    </a:moveTo>
                    <a:cubicBezTo>
                      <a:pt x="49653" y="25685"/>
                      <a:pt x="48028" y="55921"/>
                      <a:pt x="97442" y="75110"/>
                    </a:cubicBezTo>
                    <a:cubicBezTo>
                      <a:pt x="19654" y="84105"/>
                      <a:pt x="2003" y="27471"/>
                      <a:pt x="0" y="0"/>
                    </a:cubicBezTo>
                    <a:cubicBezTo>
                      <a:pt x="26509" y="2102"/>
                      <a:pt x="26107" y="2580"/>
                      <a:pt x="49945" y="3838"/>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Freeform: Shape 162">
                <a:extLst>
                  <a:ext uri="{FF2B5EF4-FFF2-40B4-BE49-F238E27FC236}">
                    <a16:creationId xmlns:a16="http://schemas.microsoft.com/office/drawing/2014/main" id="{7FDF6242-96C0-4F4E-8BE3-94843EDD1C23}"/>
                  </a:ext>
                </a:extLst>
              </p:cNvPr>
              <p:cNvSpPr/>
              <p:nvPr/>
            </p:nvSpPr>
            <p:spPr>
              <a:xfrm rot="21067799" flipH="1" flipV="1">
                <a:off x="2746825" y="4884611"/>
                <a:ext cx="115390" cy="318859"/>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62041 w 109538"/>
                  <a:gd name="connsiteY0" fmla="*/ 0 h 72164"/>
                  <a:gd name="connsiteX1" fmla="*/ 109538 w 109538"/>
                  <a:gd name="connsiteY1" fmla="*/ 71272 h 72164"/>
                  <a:gd name="connsiteX2" fmla="*/ 0 w 109538"/>
                  <a:gd name="connsiteY2" fmla="*/ 6185 h 72164"/>
                  <a:gd name="connsiteX3" fmla="*/ 62041 w 109538"/>
                  <a:gd name="connsiteY3" fmla="*/ 0 h 72164"/>
                  <a:gd name="connsiteX0" fmla="*/ 49945 w 97442"/>
                  <a:gd name="connsiteY0" fmla="*/ 4294 h 76344"/>
                  <a:gd name="connsiteX1" fmla="*/ 97442 w 97442"/>
                  <a:gd name="connsiteY1" fmla="*/ 75566 h 76344"/>
                  <a:gd name="connsiteX2" fmla="*/ 0 w 97442"/>
                  <a:gd name="connsiteY2" fmla="*/ 456 h 76344"/>
                  <a:gd name="connsiteX3" fmla="*/ 49945 w 97442"/>
                  <a:gd name="connsiteY3" fmla="*/ 4294 h 76344"/>
                  <a:gd name="connsiteX0" fmla="*/ 49945 w 97442"/>
                  <a:gd name="connsiteY0" fmla="*/ 4294 h 76523"/>
                  <a:gd name="connsiteX1" fmla="*/ 97442 w 97442"/>
                  <a:gd name="connsiteY1" fmla="*/ 75566 h 76523"/>
                  <a:gd name="connsiteX2" fmla="*/ 0 w 97442"/>
                  <a:gd name="connsiteY2" fmla="*/ 456 h 76523"/>
                  <a:gd name="connsiteX3" fmla="*/ 49945 w 97442"/>
                  <a:gd name="connsiteY3" fmla="*/ 4294 h 76523"/>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108370 w 109130"/>
                  <a:gd name="connsiteY0" fmla="*/ 0 h 158406"/>
                  <a:gd name="connsiteX1" fmla="*/ 97442 w 109130"/>
                  <a:gd name="connsiteY1" fmla="*/ 157449 h 158406"/>
                  <a:gd name="connsiteX2" fmla="*/ 0 w 109130"/>
                  <a:gd name="connsiteY2" fmla="*/ 82339 h 158406"/>
                  <a:gd name="connsiteX3" fmla="*/ 108370 w 109130"/>
                  <a:gd name="connsiteY3" fmla="*/ 0 h 158406"/>
                  <a:gd name="connsiteX0" fmla="*/ 134729 w 135489"/>
                  <a:gd name="connsiteY0" fmla="*/ 0 h 158406"/>
                  <a:gd name="connsiteX1" fmla="*/ 123801 w 135489"/>
                  <a:gd name="connsiteY1" fmla="*/ 157449 h 158406"/>
                  <a:gd name="connsiteX2" fmla="*/ 26359 w 135489"/>
                  <a:gd name="connsiteY2" fmla="*/ 82339 h 158406"/>
                  <a:gd name="connsiteX3" fmla="*/ 134729 w 135489"/>
                  <a:gd name="connsiteY3" fmla="*/ 0 h 158406"/>
                  <a:gd name="connsiteX0" fmla="*/ 134729 w 134729"/>
                  <a:gd name="connsiteY0" fmla="*/ 0 h 158406"/>
                  <a:gd name="connsiteX1" fmla="*/ 123801 w 134729"/>
                  <a:gd name="connsiteY1" fmla="*/ 157449 h 158406"/>
                  <a:gd name="connsiteX2" fmla="*/ 26359 w 134729"/>
                  <a:gd name="connsiteY2" fmla="*/ 82339 h 158406"/>
                  <a:gd name="connsiteX3" fmla="*/ 134729 w 134729"/>
                  <a:gd name="connsiteY3" fmla="*/ 0 h 158406"/>
                  <a:gd name="connsiteX0" fmla="*/ 134729 w 134729"/>
                  <a:gd name="connsiteY0" fmla="*/ 0 h 158406"/>
                  <a:gd name="connsiteX1" fmla="*/ 123801 w 134729"/>
                  <a:gd name="connsiteY1" fmla="*/ 157449 h 158406"/>
                  <a:gd name="connsiteX2" fmla="*/ 26359 w 134729"/>
                  <a:gd name="connsiteY2" fmla="*/ 82339 h 158406"/>
                  <a:gd name="connsiteX3" fmla="*/ 134729 w 134729"/>
                  <a:gd name="connsiteY3" fmla="*/ 0 h 158406"/>
                  <a:gd name="connsiteX0" fmla="*/ 134054 w 134054"/>
                  <a:gd name="connsiteY0" fmla="*/ 0 h 153144"/>
                  <a:gd name="connsiteX1" fmla="*/ 124724 w 134054"/>
                  <a:gd name="connsiteY1" fmla="*/ 152187 h 153144"/>
                  <a:gd name="connsiteX2" fmla="*/ 27282 w 134054"/>
                  <a:gd name="connsiteY2" fmla="*/ 77077 h 153144"/>
                  <a:gd name="connsiteX3" fmla="*/ 134054 w 134054"/>
                  <a:gd name="connsiteY3" fmla="*/ 0 h 153144"/>
                  <a:gd name="connsiteX0" fmla="*/ 106772 w 106772"/>
                  <a:gd name="connsiteY0" fmla="*/ 0 h 153144"/>
                  <a:gd name="connsiteX1" fmla="*/ 97442 w 106772"/>
                  <a:gd name="connsiteY1" fmla="*/ 152187 h 153144"/>
                  <a:gd name="connsiteX2" fmla="*/ 0 w 106772"/>
                  <a:gd name="connsiteY2" fmla="*/ 77077 h 153144"/>
                  <a:gd name="connsiteX3" fmla="*/ 106772 w 106772"/>
                  <a:gd name="connsiteY3" fmla="*/ 0 h 153144"/>
                  <a:gd name="connsiteX0" fmla="*/ 106772 w 106772"/>
                  <a:gd name="connsiteY0" fmla="*/ 149 h 153293"/>
                  <a:gd name="connsiteX1" fmla="*/ 97442 w 106772"/>
                  <a:gd name="connsiteY1" fmla="*/ 152336 h 153293"/>
                  <a:gd name="connsiteX2" fmla="*/ 0 w 106772"/>
                  <a:gd name="connsiteY2" fmla="*/ 77226 h 153293"/>
                  <a:gd name="connsiteX3" fmla="*/ 106772 w 106772"/>
                  <a:gd name="connsiteY3" fmla="*/ 149 h 153293"/>
                  <a:gd name="connsiteX0" fmla="*/ 108833 w 108833"/>
                  <a:gd name="connsiteY0" fmla="*/ 186 h 153330"/>
                  <a:gd name="connsiteX1" fmla="*/ 99503 w 108833"/>
                  <a:gd name="connsiteY1" fmla="*/ 152373 h 153330"/>
                  <a:gd name="connsiteX2" fmla="*/ 2061 w 108833"/>
                  <a:gd name="connsiteY2" fmla="*/ 77263 h 153330"/>
                  <a:gd name="connsiteX3" fmla="*/ 108833 w 108833"/>
                  <a:gd name="connsiteY3" fmla="*/ 186 h 153330"/>
                  <a:gd name="connsiteX0" fmla="*/ 108833 w 108833"/>
                  <a:gd name="connsiteY0" fmla="*/ 186 h 152674"/>
                  <a:gd name="connsiteX1" fmla="*/ 99503 w 108833"/>
                  <a:gd name="connsiteY1" fmla="*/ 152373 h 152674"/>
                  <a:gd name="connsiteX2" fmla="*/ 2061 w 108833"/>
                  <a:gd name="connsiteY2" fmla="*/ 77263 h 152674"/>
                  <a:gd name="connsiteX3" fmla="*/ 108833 w 108833"/>
                  <a:gd name="connsiteY3" fmla="*/ 186 h 152674"/>
                  <a:gd name="connsiteX0" fmla="*/ 108833 w 108833"/>
                  <a:gd name="connsiteY0" fmla="*/ 186 h 152553"/>
                  <a:gd name="connsiteX1" fmla="*/ 99503 w 108833"/>
                  <a:gd name="connsiteY1" fmla="*/ 152373 h 152553"/>
                  <a:gd name="connsiteX2" fmla="*/ 2061 w 108833"/>
                  <a:gd name="connsiteY2" fmla="*/ 77263 h 152553"/>
                  <a:gd name="connsiteX3" fmla="*/ 108833 w 108833"/>
                  <a:gd name="connsiteY3" fmla="*/ 186 h 152553"/>
                  <a:gd name="connsiteX0" fmla="*/ 108833 w 108833"/>
                  <a:gd name="connsiteY0" fmla="*/ 186 h 152553"/>
                  <a:gd name="connsiteX1" fmla="*/ 99503 w 108833"/>
                  <a:gd name="connsiteY1" fmla="*/ 152373 h 152553"/>
                  <a:gd name="connsiteX2" fmla="*/ 2061 w 108833"/>
                  <a:gd name="connsiteY2" fmla="*/ 77263 h 152553"/>
                  <a:gd name="connsiteX3" fmla="*/ 108833 w 108833"/>
                  <a:gd name="connsiteY3" fmla="*/ 186 h 152553"/>
                  <a:gd name="connsiteX0" fmla="*/ 107680 w 107680"/>
                  <a:gd name="connsiteY0" fmla="*/ 441 h 152808"/>
                  <a:gd name="connsiteX1" fmla="*/ 98350 w 107680"/>
                  <a:gd name="connsiteY1" fmla="*/ 152628 h 152808"/>
                  <a:gd name="connsiteX2" fmla="*/ 908 w 107680"/>
                  <a:gd name="connsiteY2" fmla="*/ 77518 h 152808"/>
                  <a:gd name="connsiteX3" fmla="*/ 107680 w 107680"/>
                  <a:gd name="connsiteY3" fmla="*/ 441 h 152808"/>
                </a:gdLst>
                <a:ahLst/>
                <a:cxnLst>
                  <a:cxn ang="0">
                    <a:pos x="connsiteX0" y="connsiteY0"/>
                  </a:cxn>
                  <a:cxn ang="0">
                    <a:pos x="connsiteX1" y="connsiteY1"/>
                  </a:cxn>
                  <a:cxn ang="0">
                    <a:pos x="connsiteX2" y="connsiteY2"/>
                  </a:cxn>
                  <a:cxn ang="0">
                    <a:pos x="connsiteX3" y="connsiteY3"/>
                  </a:cxn>
                </a:cxnLst>
                <a:rect l="l" t="t" r="r" b="b"/>
                <a:pathLst>
                  <a:path w="107680" h="152808">
                    <a:moveTo>
                      <a:pt x="107680" y="441"/>
                    </a:moveTo>
                    <a:cubicBezTo>
                      <a:pt x="-5295" y="33909"/>
                      <a:pt x="43333" y="125215"/>
                      <a:pt x="98350" y="152628"/>
                    </a:cubicBezTo>
                    <a:cubicBezTo>
                      <a:pt x="34946" y="156231"/>
                      <a:pt x="2911" y="104989"/>
                      <a:pt x="908" y="77518"/>
                    </a:cubicBezTo>
                    <a:cubicBezTo>
                      <a:pt x="-3989" y="62089"/>
                      <a:pt x="8126" y="-6106"/>
                      <a:pt x="107680" y="44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5" name="Group 164">
              <a:extLst>
                <a:ext uri="{FF2B5EF4-FFF2-40B4-BE49-F238E27FC236}">
                  <a16:creationId xmlns:a16="http://schemas.microsoft.com/office/drawing/2014/main" id="{4456E3BA-7DA1-4373-BD18-BF05D87129F4}"/>
                </a:ext>
              </a:extLst>
            </p:cNvPr>
            <p:cNvGrpSpPr/>
            <p:nvPr/>
          </p:nvGrpSpPr>
          <p:grpSpPr>
            <a:xfrm>
              <a:off x="2527897" y="3449741"/>
              <a:ext cx="277993" cy="339814"/>
              <a:chOff x="2595622" y="4882981"/>
              <a:chExt cx="277993" cy="339814"/>
            </a:xfrm>
          </p:grpSpPr>
          <p:sp>
            <p:nvSpPr>
              <p:cNvPr id="166" name="Freeform: Shape 165">
                <a:extLst>
                  <a:ext uri="{FF2B5EF4-FFF2-40B4-BE49-F238E27FC236}">
                    <a16:creationId xmlns:a16="http://schemas.microsoft.com/office/drawing/2014/main" id="{53AD1C92-CF59-4CB4-BC6B-A86F0BE9B22E}"/>
                  </a:ext>
                </a:extLst>
              </p:cNvPr>
              <p:cNvSpPr/>
              <p:nvPr/>
            </p:nvSpPr>
            <p:spPr>
              <a:xfrm flipH="1">
                <a:off x="2595622" y="5027064"/>
                <a:ext cx="114279" cy="88906"/>
              </a:xfrm>
              <a:custGeom>
                <a:avLst/>
                <a:gdLst>
                  <a:gd name="connsiteX0" fmla="*/ 207963 w 366713"/>
                  <a:gd name="connsiteY0" fmla="*/ 4762 h 144462"/>
                  <a:gd name="connsiteX1" fmla="*/ 366713 w 366713"/>
                  <a:gd name="connsiteY1" fmla="*/ 0 h 144462"/>
                  <a:gd name="connsiteX2" fmla="*/ 160338 w 366713"/>
                  <a:gd name="connsiteY2" fmla="*/ 144462 h 144462"/>
                  <a:gd name="connsiteX3" fmla="*/ 0 w 366713"/>
                  <a:gd name="connsiteY3" fmla="*/ 36512 h 144462"/>
                  <a:gd name="connsiteX4" fmla="*/ 111125 w 366713"/>
                  <a:gd name="connsiteY4" fmla="*/ 11112 h 144462"/>
                  <a:gd name="connsiteX0" fmla="*/ 211747 w 370497"/>
                  <a:gd name="connsiteY0" fmla="*/ 23261 h 162961"/>
                  <a:gd name="connsiteX1" fmla="*/ 370497 w 370497"/>
                  <a:gd name="connsiteY1" fmla="*/ 18499 h 162961"/>
                  <a:gd name="connsiteX2" fmla="*/ 164122 w 370497"/>
                  <a:gd name="connsiteY2" fmla="*/ 162961 h 162961"/>
                  <a:gd name="connsiteX3" fmla="*/ 0 w 370497"/>
                  <a:gd name="connsiteY3" fmla="*/ 0 h 162961"/>
                  <a:gd name="connsiteX4" fmla="*/ 114909 w 370497"/>
                  <a:gd name="connsiteY4" fmla="*/ 29611 h 162961"/>
                  <a:gd name="connsiteX0" fmla="*/ 211747 w 370497"/>
                  <a:gd name="connsiteY0" fmla="*/ 23261 h 162961"/>
                  <a:gd name="connsiteX1" fmla="*/ 370497 w 370497"/>
                  <a:gd name="connsiteY1" fmla="*/ 44986 h 162961"/>
                  <a:gd name="connsiteX2" fmla="*/ 164122 w 370497"/>
                  <a:gd name="connsiteY2" fmla="*/ 162961 h 162961"/>
                  <a:gd name="connsiteX3" fmla="*/ 0 w 370497"/>
                  <a:gd name="connsiteY3" fmla="*/ 0 h 162961"/>
                  <a:gd name="connsiteX4" fmla="*/ 114909 w 370497"/>
                  <a:gd name="connsiteY4" fmla="*/ 29611 h 162961"/>
                  <a:gd name="connsiteX0" fmla="*/ 211747 w 370497"/>
                  <a:gd name="connsiteY0" fmla="*/ 23261 h 136475"/>
                  <a:gd name="connsiteX1" fmla="*/ 370497 w 370497"/>
                  <a:gd name="connsiteY1" fmla="*/ 44986 h 136475"/>
                  <a:gd name="connsiteX2" fmla="*/ 145193 w 370497"/>
                  <a:gd name="connsiteY2" fmla="*/ 136475 h 136475"/>
                  <a:gd name="connsiteX3" fmla="*/ 0 w 370497"/>
                  <a:gd name="connsiteY3" fmla="*/ 0 h 136475"/>
                  <a:gd name="connsiteX4" fmla="*/ 114909 w 370497"/>
                  <a:gd name="connsiteY4" fmla="*/ 29611 h 136475"/>
                  <a:gd name="connsiteX0" fmla="*/ 243926 w 370497"/>
                  <a:gd name="connsiteY0" fmla="*/ 39561 h 136475"/>
                  <a:gd name="connsiteX1" fmla="*/ 370497 w 370497"/>
                  <a:gd name="connsiteY1" fmla="*/ 44986 h 136475"/>
                  <a:gd name="connsiteX2" fmla="*/ 145193 w 370497"/>
                  <a:gd name="connsiteY2" fmla="*/ 136475 h 136475"/>
                  <a:gd name="connsiteX3" fmla="*/ 0 w 370497"/>
                  <a:gd name="connsiteY3" fmla="*/ 0 h 136475"/>
                  <a:gd name="connsiteX4" fmla="*/ 114909 w 370497"/>
                  <a:gd name="connsiteY4" fmla="*/ 29611 h 136475"/>
                  <a:gd name="connsiteX0" fmla="*/ 243926 w 361032"/>
                  <a:gd name="connsiteY0" fmla="*/ 39561 h 136475"/>
                  <a:gd name="connsiteX1" fmla="*/ 361032 w 361032"/>
                  <a:gd name="connsiteY1" fmla="*/ 56191 h 136475"/>
                  <a:gd name="connsiteX2" fmla="*/ 145193 w 361032"/>
                  <a:gd name="connsiteY2" fmla="*/ 136475 h 136475"/>
                  <a:gd name="connsiteX3" fmla="*/ 0 w 361032"/>
                  <a:gd name="connsiteY3" fmla="*/ 0 h 136475"/>
                  <a:gd name="connsiteX4" fmla="*/ 114909 w 361032"/>
                  <a:gd name="connsiteY4" fmla="*/ 29611 h 136475"/>
                  <a:gd name="connsiteX0" fmla="*/ 247710 w 364816"/>
                  <a:gd name="connsiteY0" fmla="*/ 21224 h 118138"/>
                  <a:gd name="connsiteX1" fmla="*/ 364816 w 364816"/>
                  <a:gd name="connsiteY1" fmla="*/ 37854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8138"/>
                  <a:gd name="connsiteX1" fmla="*/ 364816 w 364816"/>
                  <a:gd name="connsiteY1" fmla="*/ 37854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8138"/>
                  <a:gd name="connsiteX1" fmla="*/ 364816 w 364816"/>
                  <a:gd name="connsiteY1" fmla="*/ 32760 h 118138"/>
                  <a:gd name="connsiteX2" fmla="*/ 148977 w 364816"/>
                  <a:gd name="connsiteY2" fmla="*/ 118138 h 118138"/>
                  <a:gd name="connsiteX3" fmla="*/ 0 w 364816"/>
                  <a:gd name="connsiteY3" fmla="*/ 0 h 118138"/>
                  <a:gd name="connsiteX4" fmla="*/ 118693 w 364816"/>
                  <a:gd name="connsiteY4" fmla="*/ 11274 h 118138"/>
                  <a:gd name="connsiteX0" fmla="*/ 249603 w 364816"/>
                  <a:gd name="connsiteY0" fmla="*/ 24279 h 115082"/>
                  <a:gd name="connsiteX1" fmla="*/ 364816 w 364816"/>
                  <a:gd name="connsiteY1" fmla="*/ 32760 h 115082"/>
                  <a:gd name="connsiteX2" fmla="*/ 156548 w 364816"/>
                  <a:gd name="connsiteY2" fmla="*/ 115082 h 115082"/>
                  <a:gd name="connsiteX3" fmla="*/ 0 w 364816"/>
                  <a:gd name="connsiteY3" fmla="*/ 0 h 115082"/>
                  <a:gd name="connsiteX4" fmla="*/ 118693 w 364816"/>
                  <a:gd name="connsiteY4" fmla="*/ 11274 h 115082"/>
                  <a:gd name="connsiteX0" fmla="*/ 249603 w 364816"/>
                  <a:gd name="connsiteY0" fmla="*/ 24279 h 109594"/>
                  <a:gd name="connsiteX1" fmla="*/ 364816 w 364816"/>
                  <a:gd name="connsiteY1" fmla="*/ 32760 h 109594"/>
                  <a:gd name="connsiteX2" fmla="*/ 139056 w 364816"/>
                  <a:gd name="connsiteY2" fmla="*/ 109594 h 109594"/>
                  <a:gd name="connsiteX3" fmla="*/ 0 w 364816"/>
                  <a:gd name="connsiteY3" fmla="*/ 0 h 109594"/>
                  <a:gd name="connsiteX4" fmla="*/ 118693 w 364816"/>
                  <a:gd name="connsiteY4" fmla="*/ 11274 h 109594"/>
                  <a:gd name="connsiteX0" fmla="*/ 244603 w 359816"/>
                  <a:gd name="connsiteY0" fmla="*/ 13004 h 98319"/>
                  <a:gd name="connsiteX1" fmla="*/ 359816 w 359816"/>
                  <a:gd name="connsiteY1" fmla="*/ 21485 h 98319"/>
                  <a:gd name="connsiteX2" fmla="*/ 134056 w 359816"/>
                  <a:gd name="connsiteY2" fmla="*/ 98319 h 98319"/>
                  <a:gd name="connsiteX3" fmla="*/ 0 w 359816"/>
                  <a:gd name="connsiteY3" fmla="*/ 1529 h 98319"/>
                  <a:gd name="connsiteX4" fmla="*/ 113693 w 359816"/>
                  <a:gd name="connsiteY4" fmla="*/ -1 h 98319"/>
                  <a:gd name="connsiteX0" fmla="*/ 244603 w 362313"/>
                  <a:gd name="connsiteY0" fmla="*/ 13005 h 98320"/>
                  <a:gd name="connsiteX1" fmla="*/ 362313 w 362313"/>
                  <a:gd name="connsiteY1" fmla="*/ 7768 h 98320"/>
                  <a:gd name="connsiteX2" fmla="*/ 134056 w 362313"/>
                  <a:gd name="connsiteY2" fmla="*/ 98320 h 98320"/>
                  <a:gd name="connsiteX3" fmla="*/ 0 w 362313"/>
                  <a:gd name="connsiteY3" fmla="*/ 1530 h 98320"/>
                  <a:gd name="connsiteX4" fmla="*/ 113693 w 362313"/>
                  <a:gd name="connsiteY4" fmla="*/ 0 h 98320"/>
                  <a:gd name="connsiteX0" fmla="*/ 244603 w 344820"/>
                  <a:gd name="connsiteY0" fmla="*/ 13005 h 98320"/>
                  <a:gd name="connsiteX1" fmla="*/ 344820 w 344820"/>
                  <a:gd name="connsiteY1" fmla="*/ 5940 h 98320"/>
                  <a:gd name="connsiteX2" fmla="*/ 134056 w 344820"/>
                  <a:gd name="connsiteY2" fmla="*/ 98320 h 98320"/>
                  <a:gd name="connsiteX3" fmla="*/ 0 w 344820"/>
                  <a:gd name="connsiteY3" fmla="*/ 1530 h 98320"/>
                  <a:gd name="connsiteX4" fmla="*/ 113693 w 344820"/>
                  <a:gd name="connsiteY4" fmla="*/ 0 h 98320"/>
                  <a:gd name="connsiteX0" fmla="*/ 259595 w 344820"/>
                  <a:gd name="connsiteY0" fmla="*/ 1115 h 98320"/>
                  <a:gd name="connsiteX1" fmla="*/ 344820 w 344820"/>
                  <a:gd name="connsiteY1" fmla="*/ 5940 h 98320"/>
                  <a:gd name="connsiteX2" fmla="*/ 134056 w 344820"/>
                  <a:gd name="connsiteY2" fmla="*/ 98320 h 98320"/>
                  <a:gd name="connsiteX3" fmla="*/ 0 w 344820"/>
                  <a:gd name="connsiteY3" fmla="*/ 1530 h 98320"/>
                  <a:gd name="connsiteX4" fmla="*/ 113693 w 344820"/>
                  <a:gd name="connsiteY4" fmla="*/ 0 h 98320"/>
                  <a:gd name="connsiteX0" fmla="*/ 259595 w 359813"/>
                  <a:gd name="connsiteY0" fmla="*/ 7064 h 104269"/>
                  <a:gd name="connsiteX1" fmla="*/ 359813 w 359813"/>
                  <a:gd name="connsiteY1" fmla="*/ 0 h 104269"/>
                  <a:gd name="connsiteX2" fmla="*/ 134056 w 359813"/>
                  <a:gd name="connsiteY2" fmla="*/ 104269 h 104269"/>
                  <a:gd name="connsiteX3" fmla="*/ 0 w 359813"/>
                  <a:gd name="connsiteY3" fmla="*/ 7479 h 104269"/>
                  <a:gd name="connsiteX4" fmla="*/ 113693 w 359813"/>
                  <a:gd name="connsiteY4" fmla="*/ 5949 h 104269"/>
                  <a:gd name="connsiteX0" fmla="*/ 259595 w 359813"/>
                  <a:gd name="connsiteY0" fmla="*/ 5234 h 102439"/>
                  <a:gd name="connsiteX1" fmla="*/ 359813 w 359813"/>
                  <a:gd name="connsiteY1" fmla="*/ 0 h 102439"/>
                  <a:gd name="connsiteX2" fmla="*/ 134056 w 359813"/>
                  <a:gd name="connsiteY2" fmla="*/ 102439 h 102439"/>
                  <a:gd name="connsiteX3" fmla="*/ 0 w 359813"/>
                  <a:gd name="connsiteY3" fmla="*/ 5649 h 102439"/>
                  <a:gd name="connsiteX4" fmla="*/ 113693 w 359813"/>
                  <a:gd name="connsiteY4" fmla="*/ 4119 h 102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813" h="102439">
                    <a:moveTo>
                      <a:pt x="259595" y="5234"/>
                    </a:moveTo>
                    <a:lnTo>
                      <a:pt x="359813" y="0"/>
                    </a:lnTo>
                    <a:lnTo>
                      <a:pt x="134056" y="102439"/>
                    </a:lnTo>
                    <a:lnTo>
                      <a:pt x="0" y="5649"/>
                    </a:lnTo>
                    <a:lnTo>
                      <a:pt x="113693" y="4119"/>
                    </a:lnTo>
                  </a:path>
                </a:pathLst>
              </a:cu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D14389BA-0F54-41E6-8D04-B1899678E21D}"/>
                  </a:ext>
                </a:extLst>
              </p:cNvPr>
              <p:cNvSpPr/>
              <p:nvPr/>
            </p:nvSpPr>
            <p:spPr>
              <a:xfrm>
                <a:off x="2813884" y="4999758"/>
                <a:ext cx="58732" cy="65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74">
                <a:extLst>
                  <a:ext uri="{FF2B5EF4-FFF2-40B4-BE49-F238E27FC236}">
                    <a16:creationId xmlns:a16="http://schemas.microsoft.com/office/drawing/2014/main" id="{83522DAE-C5C4-471C-94C1-D83C0DC64532}"/>
                  </a:ext>
                </a:extLst>
              </p:cNvPr>
              <p:cNvSpPr>
                <a:spLocks/>
              </p:cNvSpPr>
              <p:nvPr/>
            </p:nvSpPr>
            <p:spPr bwMode="auto">
              <a:xfrm rot="21323517">
                <a:off x="2670475" y="4882981"/>
                <a:ext cx="203140" cy="335528"/>
              </a:xfrm>
              <a:custGeom>
                <a:avLst/>
                <a:gdLst>
                  <a:gd name="T0" fmla="*/ 23 w 241"/>
                  <a:gd name="T1" fmla="*/ 308 h 398"/>
                  <a:gd name="T2" fmla="*/ 38 w 241"/>
                  <a:gd name="T3" fmla="*/ 338 h 398"/>
                  <a:gd name="T4" fmla="*/ 60 w 241"/>
                  <a:gd name="T5" fmla="*/ 372 h 398"/>
                  <a:gd name="T6" fmla="*/ 81 w 241"/>
                  <a:gd name="T7" fmla="*/ 385 h 398"/>
                  <a:gd name="T8" fmla="*/ 99 w 241"/>
                  <a:gd name="T9" fmla="*/ 396 h 398"/>
                  <a:gd name="T10" fmla="*/ 140 w 241"/>
                  <a:gd name="T11" fmla="*/ 398 h 398"/>
                  <a:gd name="T12" fmla="*/ 157 w 241"/>
                  <a:gd name="T13" fmla="*/ 392 h 398"/>
                  <a:gd name="T14" fmla="*/ 185 w 241"/>
                  <a:gd name="T15" fmla="*/ 374 h 398"/>
                  <a:gd name="T16" fmla="*/ 208 w 241"/>
                  <a:gd name="T17" fmla="*/ 345 h 398"/>
                  <a:gd name="T18" fmla="*/ 221 w 241"/>
                  <a:gd name="T19" fmla="*/ 325 h 398"/>
                  <a:gd name="T20" fmla="*/ 230 w 241"/>
                  <a:gd name="T21" fmla="*/ 299 h 398"/>
                  <a:gd name="T22" fmla="*/ 238 w 241"/>
                  <a:gd name="T23" fmla="*/ 271 h 398"/>
                  <a:gd name="T24" fmla="*/ 241 w 241"/>
                  <a:gd name="T25" fmla="*/ 205 h 398"/>
                  <a:gd name="T26" fmla="*/ 234 w 241"/>
                  <a:gd name="T27" fmla="*/ 164 h 398"/>
                  <a:gd name="T28" fmla="*/ 225 w 241"/>
                  <a:gd name="T29" fmla="*/ 127 h 398"/>
                  <a:gd name="T30" fmla="*/ 211 w 241"/>
                  <a:gd name="T31" fmla="*/ 93 h 398"/>
                  <a:gd name="T32" fmla="*/ 195 w 241"/>
                  <a:gd name="T33" fmla="*/ 65 h 398"/>
                  <a:gd name="T34" fmla="*/ 161 w 241"/>
                  <a:gd name="T35" fmla="*/ 22 h 398"/>
                  <a:gd name="T36" fmla="*/ 142 w 241"/>
                  <a:gd name="T37" fmla="*/ 9 h 398"/>
                  <a:gd name="T38" fmla="*/ 111 w 241"/>
                  <a:gd name="T39" fmla="*/ 0 h 398"/>
                  <a:gd name="T40" fmla="*/ 90 w 241"/>
                  <a:gd name="T41" fmla="*/ 1 h 398"/>
                  <a:gd name="T42" fmla="*/ 71 w 241"/>
                  <a:gd name="T43" fmla="*/ 9 h 398"/>
                  <a:gd name="T44" fmla="*/ 53 w 241"/>
                  <a:gd name="T45" fmla="*/ 24 h 398"/>
                  <a:gd name="T46" fmla="*/ 28 w 241"/>
                  <a:gd name="T47" fmla="*/ 57 h 398"/>
                  <a:gd name="T48" fmla="*/ 11 w 241"/>
                  <a:gd name="T49" fmla="*/ 106 h 398"/>
                  <a:gd name="T50" fmla="*/ 2 w 241"/>
                  <a:gd name="T51" fmla="*/ 145 h 398"/>
                  <a:gd name="T52" fmla="*/ 15 w 241"/>
                  <a:gd name="T53" fmla="*/ 170 h 398"/>
                  <a:gd name="T54" fmla="*/ 21 w 241"/>
                  <a:gd name="T55" fmla="*/ 129 h 398"/>
                  <a:gd name="T56" fmla="*/ 32 w 241"/>
                  <a:gd name="T57" fmla="*/ 93 h 398"/>
                  <a:gd name="T58" fmla="*/ 56 w 241"/>
                  <a:gd name="T59" fmla="*/ 43 h 398"/>
                  <a:gd name="T60" fmla="*/ 69 w 241"/>
                  <a:gd name="T61" fmla="*/ 28 h 398"/>
                  <a:gd name="T62" fmla="*/ 86 w 241"/>
                  <a:gd name="T63" fmla="*/ 20 h 398"/>
                  <a:gd name="T64" fmla="*/ 101 w 241"/>
                  <a:gd name="T65" fmla="*/ 14 h 398"/>
                  <a:gd name="T66" fmla="*/ 118 w 241"/>
                  <a:gd name="T67" fmla="*/ 16 h 398"/>
                  <a:gd name="T68" fmla="*/ 144 w 241"/>
                  <a:gd name="T69" fmla="*/ 28 h 398"/>
                  <a:gd name="T70" fmla="*/ 183 w 241"/>
                  <a:gd name="T71" fmla="*/ 72 h 398"/>
                  <a:gd name="T72" fmla="*/ 197 w 241"/>
                  <a:gd name="T73" fmla="*/ 100 h 398"/>
                  <a:gd name="T74" fmla="*/ 210 w 241"/>
                  <a:gd name="T75" fmla="*/ 130 h 398"/>
                  <a:gd name="T76" fmla="*/ 219 w 241"/>
                  <a:gd name="T77" fmla="*/ 168 h 398"/>
                  <a:gd name="T78" fmla="*/ 226 w 241"/>
                  <a:gd name="T79" fmla="*/ 209 h 398"/>
                  <a:gd name="T80" fmla="*/ 226 w 241"/>
                  <a:gd name="T81" fmla="*/ 239 h 398"/>
                  <a:gd name="T82" fmla="*/ 219 w 241"/>
                  <a:gd name="T83" fmla="*/ 280 h 398"/>
                  <a:gd name="T84" fmla="*/ 211 w 241"/>
                  <a:gd name="T85" fmla="*/ 306 h 398"/>
                  <a:gd name="T86" fmla="*/ 200 w 241"/>
                  <a:gd name="T87" fmla="*/ 329 h 398"/>
                  <a:gd name="T88" fmla="*/ 182 w 241"/>
                  <a:gd name="T89" fmla="*/ 355 h 398"/>
                  <a:gd name="T90" fmla="*/ 161 w 241"/>
                  <a:gd name="T91" fmla="*/ 374 h 398"/>
                  <a:gd name="T92" fmla="*/ 144 w 241"/>
                  <a:gd name="T93" fmla="*/ 379 h 398"/>
                  <a:gd name="T94" fmla="*/ 111 w 241"/>
                  <a:gd name="T95" fmla="*/ 383 h 398"/>
                  <a:gd name="T96" fmla="*/ 96 w 241"/>
                  <a:gd name="T97" fmla="*/ 379 h 398"/>
                  <a:gd name="T98" fmla="*/ 79 w 241"/>
                  <a:gd name="T99" fmla="*/ 368 h 398"/>
                  <a:gd name="T100" fmla="*/ 49 w 241"/>
                  <a:gd name="T101" fmla="*/ 330 h 398"/>
                  <a:gd name="T102" fmla="*/ 38 w 241"/>
                  <a:gd name="T103" fmla="*/ 304 h 398"/>
                  <a:gd name="T104" fmla="*/ 17 w 241"/>
                  <a:gd name="T105" fmla="*/ 29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1" h="398">
                    <a:moveTo>
                      <a:pt x="17" y="291"/>
                    </a:moveTo>
                    <a:lnTo>
                      <a:pt x="23" y="308"/>
                    </a:lnTo>
                    <a:lnTo>
                      <a:pt x="28" y="325"/>
                    </a:lnTo>
                    <a:lnTo>
                      <a:pt x="38" y="338"/>
                    </a:lnTo>
                    <a:lnTo>
                      <a:pt x="53" y="360"/>
                    </a:lnTo>
                    <a:lnTo>
                      <a:pt x="60" y="372"/>
                    </a:lnTo>
                    <a:lnTo>
                      <a:pt x="71" y="379"/>
                    </a:lnTo>
                    <a:lnTo>
                      <a:pt x="81" y="385"/>
                    </a:lnTo>
                    <a:lnTo>
                      <a:pt x="88" y="390"/>
                    </a:lnTo>
                    <a:lnTo>
                      <a:pt x="99" y="396"/>
                    </a:lnTo>
                    <a:lnTo>
                      <a:pt x="111" y="398"/>
                    </a:lnTo>
                    <a:lnTo>
                      <a:pt x="140" y="398"/>
                    </a:lnTo>
                    <a:lnTo>
                      <a:pt x="148" y="394"/>
                    </a:lnTo>
                    <a:lnTo>
                      <a:pt x="157" y="392"/>
                    </a:lnTo>
                    <a:lnTo>
                      <a:pt x="168" y="385"/>
                    </a:lnTo>
                    <a:lnTo>
                      <a:pt x="185" y="374"/>
                    </a:lnTo>
                    <a:lnTo>
                      <a:pt x="193" y="366"/>
                    </a:lnTo>
                    <a:lnTo>
                      <a:pt x="208" y="345"/>
                    </a:lnTo>
                    <a:lnTo>
                      <a:pt x="215" y="336"/>
                    </a:lnTo>
                    <a:lnTo>
                      <a:pt x="221" y="325"/>
                    </a:lnTo>
                    <a:lnTo>
                      <a:pt x="226" y="310"/>
                    </a:lnTo>
                    <a:lnTo>
                      <a:pt x="230" y="299"/>
                    </a:lnTo>
                    <a:lnTo>
                      <a:pt x="234" y="284"/>
                    </a:lnTo>
                    <a:lnTo>
                      <a:pt x="238" y="271"/>
                    </a:lnTo>
                    <a:lnTo>
                      <a:pt x="241" y="239"/>
                    </a:lnTo>
                    <a:lnTo>
                      <a:pt x="241" y="205"/>
                    </a:lnTo>
                    <a:lnTo>
                      <a:pt x="238" y="183"/>
                    </a:lnTo>
                    <a:lnTo>
                      <a:pt x="234" y="164"/>
                    </a:lnTo>
                    <a:lnTo>
                      <a:pt x="228" y="143"/>
                    </a:lnTo>
                    <a:lnTo>
                      <a:pt x="225" y="127"/>
                    </a:lnTo>
                    <a:lnTo>
                      <a:pt x="217" y="108"/>
                    </a:lnTo>
                    <a:lnTo>
                      <a:pt x="211" y="93"/>
                    </a:lnTo>
                    <a:lnTo>
                      <a:pt x="204" y="78"/>
                    </a:lnTo>
                    <a:lnTo>
                      <a:pt x="195" y="65"/>
                    </a:lnTo>
                    <a:lnTo>
                      <a:pt x="180" y="41"/>
                    </a:lnTo>
                    <a:lnTo>
                      <a:pt x="161" y="22"/>
                    </a:lnTo>
                    <a:lnTo>
                      <a:pt x="152" y="16"/>
                    </a:lnTo>
                    <a:lnTo>
                      <a:pt x="142" y="9"/>
                    </a:lnTo>
                    <a:lnTo>
                      <a:pt x="122" y="1"/>
                    </a:lnTo>
                    <a:lnTo>
                      <a:pt x="111" y="0"/>
                    </a:lnTo>
                    <a:lnTo>
                      <a:pt x="101" y="0"/>
                    </a:lnTo>
                    <a:lnTo>
                      <a:pt x="90" y="1"/>
                    </a:lnTo>
                    <a:lnTo>
                      <a:pt x="79" y="5"/>
                    </a:lnTo>
                    <a:lnTo>
                      <a:pt x="71" y="9"/>
                    </a:lnTo>
                    <a:lnTo>
                      <a:pt x="62" y="16"/>
                    </a:lnTo>
                    <a:lnTo>
                      <a:pt x="53" y="24"/>
                    </a:lnTo>
                    <a:lnTo>
                      <a:pt x="45" y="35"/>
                    </a:lnTo>
                    <a:lnTo>
                      <a:pt x="28" y="57"/>
                    </a:lnTo>
                    <a:lnTo>
                      <a:pt x="17" y="89"/>
                    </a:lnTo>
                    <a:lnTo>
                      <a:pt x="11" y="106"/>
                    </a:lnTo>
                    <a:lnTo>
                      <a:pt x="6" y="125"/>
                    </a:lnTo>
                    <a:lnTo>
                      <a:pt x="2" y="145"/>
                    </a:lnTo>
                    <a:lnTo>
                      <a:pt x="0" y="170"/>
                    </a:lnTo>
                    <a:lnTo>
                      <a:pt x="15" y="170"/>
                    </a:lnTo>
                    <a:lnTo>
                      <a:pt x="17" y="149"/>
                    </a:lnTo>
                    <a:lnTo>
                      <a:pt x="21" y="129"/>
                    </a:lnTo>
                    <a:lnTo>
                      <a:pt x="26" y="110"/>
                    </a:lnTo>
                    <a:lnTo>
                      <a:pt x="32" y="93"/>
                    </a:lnTo>
                    <a:lnTo>
                      <a:pt x="43" y="65"/>
                    </a:lnTo>
                    <a:lnTo>
                      <a:pt x="56" y="43"/>
                    </a:lnTo>
                    <a:lnTo>
                      <a:pt x="64" y="35"/>
                    </a:lnTo>
                    <a:lnTo>
                      <a:pt x="69" y="28"/>
                    </a:lnTo>
                    <a:lnTo>
                      <a:pt x="79" y="24"/>
                    </a:lnTo>
                    <a:lnTo>
                      <a:pt x="86" y="20"/>
                    </a:lnTo>
                    <a:lnTo>
                      <a:pt x="94" y="16"/>
                    </a:lnTo>
                    <a:lnTo>
                      <a:pt x="101" y="14"/>
                    </a:lnTo>
                    <a:lnTo>
                      <a:pt x="111" y="14"/>
                    </a:lnTo>
                    <a:lnTo>
                      <a:pt x="118" y="16"/>
                    </a:lnTo>
                    <a:lnTo>
                      <a:pt x="135" y="24"/>
                    </a:lnTo>
                    <a:lnTo>
                      <a:pt x="144" y="28"/>
                    </a:lnTo>
                    <a:lnTo>
                      <a:pt x="168" y="52"/>
                    </a:lnTo>
                    <a:lnTo>
                      <a:pt x="183" y="72"/>
                    </a:lnTo>
                    <a:lnTo>
                      <a:pt x="189" y="86"/>
                    </a:lnTo>
                    <a:lnTo>
                      <a:pt x="197" y="100"/>
                    </a:lnTo>
                    <a:lnTo>
                      <a:pt x="202" y="115"/>
                    </a:lnTo>
                    <a:lnTo>
                      <a:pt x="210" y="130"/>
                    </a:lnTo>
                    <a:lnTo>
                      <a:pt x="213" y="147"/>
                    </a:lnTo>
                    <a:lnTo>
                      <a:pt x="219" y="168"/>
                    </a:lnTo>
                    <a:lnTo>
                      <a:pt x="223" y="187"/>
                    </a:lnTo>
                    <a:lnTo>
                      <a:pt x="226" y="209"/>
                    </a:lnTo>
                    <a:lnTo>
                      <a:pt x="226" y="207"/>
                    </a:lnTo>
                    <a:lnTo>
                      <a:pt x="226" y="239"/>
                    </a:lnTo>
                    <a:lnTo>
                      <a:pt x="223" y="267"/>
                    </a:lnTo>
                    <a:lnTo>
                      <a:pt x="219" y="280"/>
                    </a:lnTo>
                    <a:lnTo>
                      <a:pt x="215" y="295"/>
                    </a:lnTo>
                    <a:lnTo>
                      <a:pt x="211" y="306"/>
                    </a:lnTo>
                    <a:lnTo>
                      <a:pt x="206" y="317"/>
                    </a:lnTo>
                    <a:lnTo>
                      <a:pt x="200" y="329"/>
                    </a:lnTo>
                    <a:lnTo>
                      <a:pt x="197" y="338"/>
                    </a:lnTo>
                    <a:lnTo>
                      <a:pt x="182" y="355"/>
                    </a:lnTo>
                    <a:lnTo>
                      <a:pt x="174" y="362"/>
                    </a:lnTo>
                    <a:lnTo>
                      <a:pt x="161" y="374"/>
                    </a:lnTo>
                    <a:lnTo>
                      <a:pt x="154" y="377"/>
                    </a:lnTo>
                    <a:lnTo>
                      <a:pt x="144" y="379"/>
                    </a:lnTo>
                    <a:lnTo>
                      <a:pt x="137" y="383"/>
                    </a:lnTo>
                    <a:lnTo>
                      <a:pt x="111" y="383"/>
                    </a:lnTo>
                    <a:lnTo>
                      <a:pt x="103" y="381"/>
                    </a:lnTo>
                    <a:lnTo>
                      <a:pt x="96" y="379"/>
                    </a:lnTo>
                    <a:lnTo>
                      <a:pt x="88" y="374"/>
                    </a:lnTo>
                    <a:lnTo>
                      <a:pt x="79" y="368"/>
                    </a:lnTo>
                    <a:lnTo>
                      <a:pt x="64" y="353"/>
                    </a:lnTo>
                    <a:lnTo>
                      <a:pt x="49" y="330"/>
                    </a:lnTo>
                    <a:lnTo>
                      <a:pt x="43" y="317"/>
                    </a:lnTo>
                    <a:lnTo>
                      <a:pt x="38" y="304"/>
                    </a:lnTo>
                    <a:lnTo>
                      <a:pt x="32" y="287"/>
                    </a:lnTo>
                    <a:lnTo>
                      <a:pt x="17" y="2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69" name="Freeform 74">
                <a:extLst>
                  <a:ext uri="{FF2B5EF4-FFF2-40B4-BE49-F238E27FC236}">
                    <a16:creationId xmlns:a16="http://schemas.microsoft.com/office/drawing/2014/main" id="{4EA0188B-D42C-43F0-BD7F-2F43CFB692F4}"/>
                  </a:ext>
                </a:extLst>
              </p:cNvPr>
              <p:cNvSpPr>
                <a:spLocks/>
              </p:cNvSpPr>
              <p:nvPr/>
            </p:nvSpPr>
            <p:spPr bwMode="auto">
              <a:xfrm rot="21323517">
                <a:off x="2619912" y="4887267"/>
                <a:ext cx="203140" cy="335528"/>
              </a:xfrm>
              <a:custGeom>
                <a:avLst/>
                <a:gdLst>
                  <a:gd name="T0" fmla="*/ 23 w 241"/>
                  <a:gd name="T1" fmla="*/ 308 h 398"/>
                  <a:gd name="T2" fmla="*/ 38 w 241"/>
                  <a:gd name="T3" fmla="*/ 338 h 398"/>
                  <a:gd name="T4" fmla="*/ 60 w 241"/>
                  <a:gd name="T5" fmla="*/ 372 h 398"/>
                  <a:gd name="T6" fmla="*/ 81 w 241"/>
                  <a:gd name="T7" fmla="*/ 385 h 398"/>
                  <a:gd name="T8" fmla="*/ 99 w 241"/>
                  <a:gd name="T9" fmla="*/ 396 h 398"/>
                  <a:gd name="T10" fmla="*/ 140 w 241"/>
                  <a:gd name="T11" fmla="*/ 398 h 398"/>
                  <a:gd name="T12" fmla="*/ 157 w 241"/>
                  <a:gd name="T13" fmla="*/ 392 h 398"/>
                  <a:gd name="T14" fmla="*/ 185 w 241"/>
                  <a:gd name="T15" fmla="*/ 374 h 398"/>
                  <a:gd name="T16" fmla="*/ 208 w 241"/>
                  <a:gd name="T17" fmla="*/ 345 h 398"/>
                  <a:gd name="T18" fmla="*/ 221 w 241"/>
                  <a:gd name="T19" fmla="*/ 325 h 398"/>
                  <a:gd name="T20" fmla="*/ 230 w 241"/>
                  <a:gd name="T21" fmla="*/ 299 h 398"/>
                  <a:gd name="T22" fmla="*/ 238 w 241"/>
                  <a:gd name="T23" fmla="*/ 271 h 398"/>
                  <a:gd name="T24" fmla="*/ 241 w 241"/>
                  <a:gd name="T25" fmla="*/ 205 h 398"/>
                  <a:gd name="T26" fmla="*/ 234 w 241"/>
                  <a:gd name="T27" fmla="*/ 164 h 398"/>
                  <a:gd name="T28" fmla="*/ 225 w 241"/>
                  <a:gd name="T29" fmla="*/ 127 h 398"/>
                  <a:gd name="T30" fmla="*/ 211 w 241"/>
                  <a:gd name="T31" fmla="*/ 93 h 398"/>
                  <a:gd name="T32" fmla="*/ 195 w 241"/>
                  <a:gd name="T33" fmla="*/ 65 h 398"/>
                  <a:gd name="T34" fmla="*/ 161 w 241"/>
                  <a:gd name="T35" fmla="*/ 22 h 398"/>
                  <a:gd name="T36" fmla="*/ 142 w 241"/>
                  <a:gd name="T37" fmla="*/ 9 h 398"/>
                  <a:gd name="T38" fmla="*/ 111 w 241"/>
                  <a:gd name="T39" fmla="*/ 0 h 398"/>
                  <a:gd name="T40" fmla="*/ 90 w 241"/>
                  <a:gd name="T41" fmla="*/ 1 h 398"/>
                  <a:gd name="T42" fmla="*/ 71 w 241"/>
                  <a:gd name="T43" fmla="*/ 9 h 398"/>
                  <a:gd name="T44" fmla="*/ 53 w 241"/>
                  <a:gd name="T45" fmla="*/ 24 h 398"/>
                  <a:gd name="T46" fmla="*/ 28 w 241"/>
                  <a:gd name="T47" fmla="*/ 57 h 398"/>
                  <a:gd name="T48" fmla="*/ 11 w 241"/>
                  <a:gd name="T49" fmla="*/ 106 h 398"/>
                  <a:gd name="T50" fmla="*/ 2 w 241"/>
                  <a:gd name="T51" fmla="*/ 145 h 398"/>
                  <a:gd name="T52" fmla="*/ 15 w 241"/>
                  <a:gd name="T53" fmla="*/ 170 h 398"/>
                  <a:gd name="T54" fmla="*/ 21 w 241"/>
                  <a:gd name="T55" fmla="*/ 129 h 398"/>
                  <a:gd name="T56" fmla="*/ 32 w 241"/>
                  <a:gd name="T57" fmla="*/ 93 h 398"/>
                  <a:gd name="T58" fmla="*/ 56 w 241"/>
                  <a:gd name="T59" fmla="*/ 43 h 398"/>
                  <a:gd name="T60" fmla="*/ 69 w 241"/>
                  <a:gd name="T61" fmla="*/ 28 h 398"/>
                  <a:gd name="T62" fmla="*/ 86 w 241"/>
                  <a:gd name="T63" fmla="*/ 20 h 398"/>
                  <a:gd name="T64" fmla="*/ 101 w 241"/>
                  <a:gd name="T65" fmla="*/ 14 h 398"/>
                  <a:gd name="T66" fmla="*/ 118 w 241"/>
                  <a:gd name="T67" fmla="*/ 16 h 398"/>
                  <a:gd name="T68" fmla="*/ 144 w 241"/>
                  <a:gd name="T69" fmla="*/ 28 h 398"/>
                  <a:gd name="T70" fmla="*/ 183 w 241"/>
                  <a:gd name="T71" fmla="*/ 72 h 398"/>
                  <a:gd name="T72" fmla="*/ 197 w 241"/>
                  <a:gd name="T73" fmla="*/ 100 h 398"/>
                  <a:gd name="T74" fmla="*/ 210 w 241"/>
                  <a:gd name="T75" fmla="*/ 130 h 398"/>
                  <a:gd name="T76" fmla="*/ 219 w 241"/>
                  <a:gd name="T77" fmla="*/ 168 h 398"/>
                  <a:gd name="T78" fmla="*/ 226 w 241"/>
                  <a:gd name="T79" fmla="*/ 209 h 398"/>
                  <a:gd name="T80" fmla="*/ 226 w 241"/>
                  <a:gd name="T81" fmla="*/ 239 h 398"/>
                  <a:gd name="T82" fmla="*/ 219 w 241"/>
                  <a:gd name="T83" fmla="*/ 280 h 398"/>
                  <a:gd name="T84" fmla="*/ 211 w 241"/>
                  <a:gd name="T85" fmla="*/ 306 h 398"/>
                  <a:gd name="T86" fmla="*/ 200 w 241"/>
                  <a:gd name="T87" fmla="*/ 329 h 398"/>
                  <a:gd name="T88" fmla="*/ 182 w 241"/>
                  <a:gd name="T89" fmla="*/ 355 h 398"/>
                  <a:gd name="T90" fmla="*/ 161 w 241"/>
                  <a:gd name="T91" fmla="*/ 374 h 398"/>
                  <a:gd name="T92" fmla="*/ 144 w 241"/>
                  <a:gd name="T93" fmla="*/ 379 h 398"/>
                  <a:gd name="T94" fmla="*/ 111 w 241"/>
                  <a:gd name="T95" fmla="*/ 383 h 398"/>
                  <a:gd name="T96" fmla="*/ 96 w 241"/>
                  <a:gd name="T97" fmla="*/ 379 h 398"/>
                  <a:gd name="T98" fmla="*/ 79 w 241"/>
                  <a:gd name="T99" fmla="*/ 368 h 398"/>
                  <a:gd name="T100" fmla="*/ 49 w 241"/>
                  <a:gd name="T101" fmla="*/ 330 h 398"/>
                  <a:gd name="T102" fmla="*/ 38 w 241"/>
                  <a:gd name="T103" fmla="*/ 304 h 398"/>
                  <a:gd name="T104" fmla="*/ 17 w 241"/>
                  <a:gd name="T105" fmla="*/ 29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1" h="398">
                    <a:moveTo>
                      <a:pt x="17" y="291"/>
                    </a:moveTo>
                    <a:lnTo>
                      <a:pt x="23" y="308"/>
                    </a:lnTo>
                    <a:lnTo>
                      <a:pt x="28" y="325"/>
                    </a:lnTo>
                    <a:lnTo>
                      <a:pt x="38" y="338"/>
                    </a:lnTo>
                    <a:lnTo>
                      <a:pt x="53" y="360"/>
                    </a:lnTo>
                    <a:lnTo>
                      <a:pt x="60" y="372"/>
                    </a:lnTo>
                    <a:lnTo>
                      <a:pt x="71" y="379"/>
                    </a:lnTo>
                    <a:lnTo>
                      <a:pt x="81" y="385"/>
                    </a:lnTo>
                    <a:lnTo>
                      <a:pt x="88" y="390"/>
                    </a:lnTo>
                    <a:lnTo>
                      <a:pt x="99" y="396"/>
                    </a:lnTo>
                    <a:lnTo>
                      <a:pt x="111" y="398"/>
                    </a:lnTo>
                    <a:lnTo>
                      <a:pt x="140" y="398"/>
                    </a:lnTo>
                    <a:lnTo>
                      <a:pt x="148" y="394"/>
                    </a:lnTo>
                    <a:lnTo>
                      <a:pt x="157" y="392"/>
                    </a:lnTo>
                    <a:lnTo>
                      <a:pt x="168" y="385"/>
                    </a:lnTo>
                    <a:lnTo>
                      <a:pt x="185" y="374"/>
                    </a:lnTo>
                    <a:lnTo>
                      <a:pt x="193" y="366"/>
                    </a:lnTo>
                    <a:lnTo>
                      <a:pt x="208" y="345"/>
                    </a:lnTo>
                    <a:lnTo>
                      <a:pt x="215" y="336"/>
                    </a:lnTo>
                    <a:lnTo>
                      <a:pt x="221" y="325"/>
                    </a:lnTo>
                    <a:lnTo>
                      <a:pt x="226" y="310"/>
                    </a:lnTo>
                    <a:lnTo>
                      <a:pt x="230" y="299"/>
                    </a:lnTo>
                    <a:lnTo>
                      <a:pt x="234" y="284"/>
                    </a:lnTo>
                    <a:lnTo>
                      <a:pt x="238" y="271"/>
                    </a:lnTo>
                    <a:lnTo>
                      <a:pt x="241" y="239"/>
                    </a:lnTo>
                    <a:lnTo>
                      <a:pt x="241" y="205"/>
                    </a:lnTo>
                    <a:lnTo>
                      <a:pt x="238" y="183"/>
                    </a:lnTo>
                    <a:lnTo>
                      <a:pt x="234" y="164"/>
                    </a:lnTo>
                    <a:lnTo>
                      <a:pt x="228" y="143"/>
                    </a:lnTo>
                    <a:lnTo>
                      <a:pt x="225" y="127"/>
                    </a:lnTo>
                    <a:lnTo>
                      <a:pt x="217" y="108"/>
                    </a:lnTo>
                    <a:lnTo>
                      <a:pt x="211" y="93"/>
                    </a:lnTo>
                    <a:lnTo>
                      <a:pt x="204" y="78"/>
                    </a:lnTo>
                    <a:lnTo>
                      <a:pt x="195" y="65"/>
                    </a:lnTo>
                    <a:lnTo>
                      <a:pt x="180" y="41"/>
                    </a:lnTo>
                    <a:lnTo>
                      <a:pt x="161" y="22"/>
                    </a:lnTo>
                    <a:lnTo>
                      <a:pt x="152" y="16"/>
                    </a:lnTo>
                    <a:lnTo>
                      <a:pt x="142" y="9"/>
                    </a:lnTo>
                    <a:lnTo>
                      <a:pt x="122" y="1"/>
                    </a:lnTo>
                    <a:lnTo>
                      <a:pt x="111" y="0"/>
                    </a:lnTo>
                    <a:lnTo>
                      <a:pt x="101" y="0"/>
                    </a:lnTo>
                    <a:lnTo>
                      <a:pt x="90" y="1"/>
                    </a:lnTo>
                    <a:lnTo>
                      <a:pt x="79" y="5"/>
                    </a:lnTo>
                    <a:lnTo>
                      <a:pt x="71" y="9"/>
                    </a:lnTo>
                    <a:lnTo>
                      <a:pt x="62" y="16"/>
                    </a:lnTo>
                    <a:lnTo>
                      <a:pt x="53" y="24"/>
                    </a:lnTo>
                    <a:lnTo>
                      <a:pt x="45" y="35"/>
                    </a:lnTo>
                    <a:lnTo>
                      <a:pt x="28" y="57"/>
                    </a:lnTo>
                    <a:lnTo>
                      <a:pt x="17" y="89"/>
                    </a:lnTo>
                    <a:lnTo>
                      <a:pt x="11" y="106"/>
                    </a:lnTo>
                    <a:lnTo>
                      <a:pt x="6" y="125"/>
                    </a:lnTo>
                    <a:lnTo>
                      <a:pt x="2" y="145"/>
                    </a:lnTo>
                    <a:lnTo>
                      <a:pt x="0" y="170"/>
                    </a:lnTo>
                    <a:lnTo>
                      <a:pt x="15" y="170"/>
                    </a:lnTo>
                    <a:lnTo>
                      <a:pt x="17" y="149"/>
                    </a:lnTo>
                    <a:lnTo>
                      <a:pt x="21" y="129"/>
                    </a:lnTo>
                    <a:lnTo>
                      <a:pt x="26" y="110"/>
                    </a:lnTo>
                    <a:lnTo>
                      <a:pt x="32" y="93"/>
                    </a:lnTo>
                    <a:lnTo>
                      <a:pt x="43" y="65"/>
                    </a:lnTo>
                    <a:lnTo>
                      <a:pt x="56" y="43"/>
                    </a:lnTo>
                    <a:lnTo>
                      <a:pt x="64" y="35"/>
                    </a:lnTo>
                    <a:lnTo>
                      <a:pt x="69" y="28"/>
                    </a:lnTo>
                    <a:lnTo>
                      <a:pt x="79" y="24"/>
                    </a:lnTo>
                    <a:lnTo>
                      <a:pt x="86" y="20"/>
                    </a:lnTo>
                    <a:lnTo>
                      <a:pt x="94" y="16"/>
                    </a:lnTo>
                    <a:lnTo>
                      <a:pt x="101" y="14"/>
                    </a:lnTo>
                    <a:lnTo>
                      <a:pt x="111" y="14"/>
                    </a:lnTo>
                    <a:lnTo>
                      <a:pt x="118" y="16"/>
                    </a:lnTo>
                    <a:lnTo>
                      <a:pt x="135" y="24"/>
                    </a:lnTo>
                    <a:lnTo>
                      <a:pt x="144" y="28"/>
                    </a:lnTo>
                    <a:lnTo>
                      <a:pt x="168" y="52"/>
                    </a:lnTo>
                    <a:lnTo>
                      <a:pt x="183" y="72"/>
                    </a:lnTo>
                    <a:lnTo>
                      <a:pt x="189" y="86"/>
                    </a:lnTo>
                    <a:lnTo>
                      <a:pt x="197" y="100"/>
                    </a:lnTo>
                    <a:lnTo>
                      <a:pt x="202" y="115"/>
                    </a:lnTo>
                    <a:lnTo>
                      <a:pt x="210" y="130"/>
                    </a:lnTo>
                    <a:lnTo>
                      <a:pt x="213" y="147"/>
                    </a:lnTo>
                    <a:lnTo>
                      <a:pt x="219" y="168"/>
                    </a:lnTo>
                    <a:lnTo>
                      <a:pt x="223" y="187"/>
                    </a:lnTo>
                    <a:lnTo>
                      <a:pt x="226" y="209"/>
                    </a:lnTo>
                    <a:lnTo>
                      <a:pt x="226" y="207"/>
                    </a:lnTo>
                    <a:lnTo>
                      <a:pt x="226" y="239"/>
                    </a:lnTo>
                    <a:lnTo>
                      <a:pt x="223" y="267"/>
                    </a:lnTo>
                    <a:lnTo>
                      <a:pt x="219" y="280"/>
                    </a:lnTo>
                    <a:lnTo>
                      <a:pt x="215" y="295"/>
                    </a:lnTo>
                    <a:lnTo>
                      <a:pt x="211" y="306"/>
                    </a:lnTo>
                    <a:lnTo>
                      <a:pt x="206" y="317"/>
                    </a:lnTo>
                    <a:lnTo>
                      <a:pt x="200" y="329"/>
                    </a:lnTo>
                    <a:lnTo>
                      <a:pt x="197" y="338"/>
                    </a:lnTo>
                    <a:lnTo>
                      <a:pt x="182" y="355"/>
                    </a:lnTo>
                    <a:lnTo>
                      <a:pt x="174" y="362"/>
                    </a:lnTo>
                    <a:lnTo>
                      <a:pt x="161" y="374"/>
                    </a:lnTo>
                    <a:lnTo>
                      <a:pt x="154" y="377"/>
                    </a:lnTo>
                    <a:lnTo>
                      <a:pt x="144" y="379"/>
                    </a:lnTo>
                    <a:lnTo>
                      <a:pt x="137" y="383"/>
                    </a:lnTo>
                    <a:lnTo>
                      <a:pt x="111" y="383"/>
                    </a:lnTo>
                    <a:lnTo>
                      <a:pt x="103" y="381"/>
                    </a:lnTo>
                    <a:lnTo>
                      <a:pt x="96" y="379"/>
                    </a:lnTo>
                    <a:lnTo>
                      <a:pt x="88" y="374"/>
                    </a:lnTo>
                    <a:lnTo>
                      <a:pt x="79" y="368"/>
                    </a:lnTo>
                    <a:lnTo>
                      <a:pt x="64" y="353"/>
                    </a:lnTo>
                    <a:lnTo>
                      <a:pt x="49" y="330"/>
                    </a:lnTo>
                    <a:lnTo>
                      <a:pt x="43" y="317"/>
                    </a:lnTo>
                    <a:lnTo>
                      <a:pt x="38" y="304"/>
                    </a:lnTo>
                    <a:lnTo>
                      <a:pt x="32" y="287"/>
                    </a:lnTo>
                    <a:lnTo>
                      <a:pt x="17" y="2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70" name="Freeform: Shape 169">
                <a:extLst>
                  <a:ext uri="{FF2B5EF4-FFF2-40B4-BE49-F238E27FC236}">
                    <a16:creationId xmlns:a16="http://schemas.microsoft.com/office/drawing/2014/main" id="{207550A8-ED66-424B-85EC-162FA02618D4}"/>
                  </a:ext>
                </a:extLst>
              </p:cNvPr>
              <p:cNvSpPr/>
              <p:nvPr/>
            </p:nvSpPr>
            <p:spPr>
              <a:xfrm>
                <a:off x="2651262" y="5134933"/>
                <a:ext cx="105432" cy="76868"/>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4299 w 107119"/>
                  <a:gd name="connsiteY0" fmla="*/ 0 h 75505"/>
                  <a:gd name="connsiteX1" fmla="*/ 107119 w 107119"/>
                  <a:gd name="connsiteY1" fmla="*/ 74613 h 75505"/>
                  <a:gd name="connsiteX2" fmla="*/ 0 w 107119"/>
                  <a:gd name="connsiteY2" fmla="*/ 9526 h 75505"/>
                  <a:gd name="connsiteX3" fmla="*/ 44299 w 107119"/>
                  <a:gd name="connsiteY3" fmla="*/ 0 h 75505"/>
                  <a:gd name="connsiteX0" fmla="*/ 40266 w 107119"/>
                  <a:gd name="connsiteY0" fmla="*/ 0 h 73309"/>
                  <a:gd name="connsiteX1" fmla="*/ 107119 w 107119"/>
                  <a:gd name="connsiteY1" fmla="*/ 72417 h 73309"/>
                  <a:gd name="connsiteX2" fmla="*/ 0 w 107119"/>
                  <a:gd name="connsiteY2" fmla="*/ 7330 h 73309"/>
                  <a:gd name="connsiteX3" fmla="*/ 40266 w 107119"/>
                  <a:gd name="connsiteY3" fmla="*/ 0 h 73309"/>
                  <a:gd name="connsiteX0" fmla="*/ 40266 w 107119"/>
                  <a:gd name="connsiteY0" fmla="*/ 0 h 69649"/>
                  <a:gd name="connsiteX1" fmla="*/ 107119 w 107119"/>
                  <a:gd name="connsiteY1" fmla="*/ 68757 h 69649"/>
                  <a:gd name="connsiteX2" fmla="*/ 0 w 107119"/>
                  <a:gd name="connsiteY2" fmla="*/ 3670 h 69649"/>
                  <a:gd name="connsiteX3" fmla="*/ 40266 w 107119"/>
                  <a:gd name="connsiteY3" fmla="*/ 0 h 69649"/>
                  <a:gd name="connsiteX0" fmla="*/ 40266 w 107119"/>
                  <a:gd name="connsiteY0" fmla="*/ 1313 h 70907"/>
                  <a:gd name="connsiteX1" fmla="*/ 107119 w 107119"/>
                  <a:gd name="connsiteY1" fmla="*/ 70070 h 70907"/>
                  <a:gd name="connsiteX2" fmla="*/ 0 w 107119"/>
                  <a:gd name="connsiteY2" fmla="*/ 591 h 70907"/>
                  <a:gd name="connsiteX3" fmla="*/ 40266 w 107119"/>
                  <a:gd name="connsiteY3" fmla="*/ 1313 h 70907"/>
                </a:gdLst>
                <a:ahLst/>
                <a:cxnLst>
                  <a:cxn ang="0">
                    <a:pos x="connsiteX0" y="connsiteY0"/>
                  </a:cxn>
                  <a:cxn ang="0">
                    <a:pos x="connsiteX1" y="connsiteY1"/>
                  </a:cxn>
                  <a:cxn ang="0">
                    <a:pos x="connsiteX2" y="connsiteY2"/>
                  </a:cxn>
                  <a:cxn ang="0">
                    <a:pos x="connsiteX3" y="connsiteY3"/>
                  </a:cxn>
                </a:cxnLst>
                <a:rect l="l" t="t" r="r" b="b"/>
                <a:pathLst>
                  <a:path w="107119" h="70907">
                    <a:moveTo>
                      <a:pt x="40266" y="1313"/>
                    </a:moveTo>
                    <a:cubicBezTo>
                      <a:pt x="48038" y="19819"/>
                      <a:pt x="70607" y="48375"/>
                      <a:pt x="107119" y="70070"/>
                    </a:cubicBezTo>
                    <a:cubicBezTo>
                      <a:pt x="29331" y="79065"/>
                      <a:pt x="9261" y="13027"/>
                      <a:pt x="0" y="591"/>
                    </a:cubicBezTo>
                    <a:cubicBezTo>
                      <a:pt x="23283" y="-2319"/>
                      <a:pt x="18041" y="6737"/>
                      <a:pt x="40266" y="131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Freeform: Shape 170">
                <a:extLst>
                  <a:ext uri="{FF2B5EF4-FFF2-40B4-BE49-F238E27FC236}">
                    <a16:creationId xmlns:a16="http://schemas.microsoft.com/office/drawing/2014/main" id="{7D6BB9C3-0E3F-4EAC-BC02-60C8852FC2AB}"/>
                  </a:ext>
                </a:extLst>
              </p:cNvPr>
              <p:cNvSpPr/>
              <p:nvPr/>
            </p:nvSpPr>
            <p:spPr>
              <a:xfrm flipV="1">
                <a:off x="2625575" y="4896683"/>
                <a:ext cx="95907" cy="144574"/>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62041 w 109538"/>
                  <a:gd name="connsiteY0" fmla="*/ 0 h 72164"/>
                  <a:gd name="connsiteX1" fmla="*/ 109538 w 109538"/>
                  <a:gd name="connsiteY1" fmla="*/ 71272 h 72164"/>
                  <a:gd name="connsiteX2" fmla="*/ 0 w 109538"/>
                  <a:gd name="connsiteY2" fmla="*/ 6185 h 72164"/>
                  <a:gd name="connsiteX3" fmla="*/ 62041 w 109538"/>
                  <a:gd name="connsiteY3" fmla="*/ 0 h 72164"/>
                  <a:gd name="connsiteX0" fmla="*/ 49945 w 97442"/>
                  <a:gd name="connsiteY0" fmla="*/ 4294 h 76344"/>
                  <a:gd name="connsiteX1" fmla="*/ 97442 w 97442"/>
                  <a:gd name="connsiteY1" fmla="*/ 75566 h 76344"/>
                  <a:gd name="connsiteX2" fmla="*/ 0 w 97442"/>
                  <a:gd name="connsiteY2" fmla="*/ 456 h 76344"/>
                  <a:gd name="connsiteX3" fmla="*/ 49945 w 97442"/>
                  <a:gd name="connsiteY3" fmla="*/ 4294 h 76344"/>
                  <a:gd name="connsiteX0" fmla="*/ 49945 w 97442"/>
                  <a:gd name="connsiteY0" fmla="*/ 4294 h 76523"/>
                  <a:gd name="connsiteX1" fmla="*/ 97442 w 97442"/>
                  <a:gd name="connsiteY1" fmla="*/ 75566 h 76523"/>
                  <a:gd name="connsiteX2" fmla="*/ 0 w 97442"/>
                  <a:gd name="connsiteY2" fmla="*/ 456 h 76523"/>
                  <a:gd name="connsiteX3" fmla="*/ 49945 w 97442"/>
                  <a:gd name="connsiteY3" fmla="*/ 4294 h 76523"/>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Lst>
                <a:ahLst/>
                <a:cxnLst>
                  <a:cxn ang="0">
                    <a:pos x="connsiteX0" y="connsiteY0"/>
                  </a:cxn>
                  <a:cxn ang="0">
                    <a:pos x="connsiteX1" y="connsiteY1"/>
                  </a:cxn>
                  <a:cxn ang="0">
                    <a:pos x="connsiteX2" y="connsiteY2"/>
                  </a:cxn>
                  <a:cxn ang="0">
                    <a:pos x="connsiteX3" y="connsiteY3"/>
                  </a:cxn>
                </a:cxnLst>
                <a:rect l="l" t="t" r="r" b="b"/>
                <a:pathLst>
                  <a:path w="97442" h="76067">
                    <a:moveTo>
                      <a:pt x="49945" y="3838"/>
                    </a:moveTo>
                    <a:cubicBezTo>
                      <a:pt x="49653" y="25685"/>
                      <a:pt x="48028" y="55921"/>
                      <a:pt x="97442" y="75110"/>
                    </a:cubicBezTo>
                    <a:cubicBezTo>
                      <a:pt x="19654" y="84105"/>
                      <a:pt x="2003" y="27471"/>
                      <a:pt x="0" y="0"/>
                    </a:cubicBezTo>
                    <a:cubicBezTo>
                      <a:pt x="26509" y="2102"/>
                      <a:pt x="26107" y="2580"/>
                      <a:pt x="49945" y="3838"/>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Freeform: Shape 171">
                <a:extLst>
                  <a:ext uri="{FF2B5EF4-FFF2-40B4-BE49-F238E27FC236}">
                    <a16:creationId xmlns:a16="http://schemas.microsoft.com/office/drawing/2014/main" id="{05260A30-B492-4C23-8258-6C68B364E86C}"/>
                  </a:ext>
                </a:extLst>
              </p:cNvPr>
              <p:cNvSpPr/>
              <p:nvPr/>
            </p:nvSpPr>
            <p:spPr>
              <a:xfrm rot="21067799" flipH="1" flipV="1">
                <a:off x="2746825" y="4884611"/>
                <a:ext cx="115390" cy="318859"/>
              </a:xfrm>
              <a:custGeom>
                <a:avLst/>
                <a:gdLst>
                  <a:gd name="connsiteX0" fmla="*/ 49214 w 176559"/>
                  <a:gd name="connsiteY0" fmla="*/ 13 h 89548"/>
                  <a:gd name="connsiteX1" fmla="*/ 176214 w 176559"/>
                  <a:gd name="connsiteY1" fmla="*/ 76213 h 89548"/>
                  <a:gd name="connsiteX2" fmla="*/ 6352 w 176559"/>
                  <a:gd name="connsiteY2" fmla="*/ 82563 h 89548"/>
                  <a:gd name="connsiteX3" fmla="*/ 49214 w 176559"/>
                  <a:gd name="connsiteY3" fmla="*/ 13 h 89548"/>
                  <a:gd name="connsiteX0" fmla="*/ 204935 w 212859"/>
                  <a:gd name="connsiteY0" fmla="*/ 5 h 186880"/>
                  <a:gd name="connsiteX1" fmla="*/ 170010 w 212859"/>
                  <a:gd name="connsiteY1" fmla="*/ 166693 h 186880"/>
                  <a:gd name="connsiteX2" fmla="*/ 148 w 212859"/>
                  <a:gd name="connsiteY2" fmla="*/ 173043 h 186880"/>
                  <a:gd name="connsiteX3" fmla="*/ 204935 w 212859"/>
                  <a:gd name="connsiteY3" fmla="*/ 5 h 186880"/>
                  <a:gd name="connsiteX0" fmla="*/ 205149 w 262164"/>
                  <a:gd name="connsiteY0" fmla="*/ 2273 h 176408"/>
                  <a:gd name="connsiteX1" fmla="*/ 260712 w 262164"/>
                  <a:gd name="connsiteY1" fmla="*/ 76886 h 176408"/>
                  <a:gd name="connsiteX2" fmla="*/ 362 w 262164"/>
                  <a:gd name="connsiteY2" fmla="*/ 175311 h 176408"/>
                  <a:gd name="connsiteX3" fmla="*/ 205149 w 262164"/>
                  <a:gd name="connsiteY3" fmla="*/ 2273 h 176408"/>
                  <a:gd name="connsiteX0" fmla="*/ 55217 w 111549"/>
                  <a:gd name="connsiteY0" fmla="*/ 4388 h 80927"/>
                  <a:gd name="connsiteX1" fmla="*/ 110780 w 111549"/>
                  <a:gd name="connsiteY1" fmla="*/ 79001 h 80927"/>
                  <a:gd name="connsiteX2" fmla="*/ 1242 w 111549"/>
                  <a:gd name="connsiteY2" fmla="*/ 16295 h 80927"/>
                  <a:gd name="connsiteX3" fmla="*/ 55217 w 111549"/>
                  <a:gd name="connsiteY3" fmla="*/ 4388 h 80927"/>
                  <a:gd name="connsiteX0" fmla="*/ 53975 w 110307"/>
                  <a:gd name="connsiteY0" fmla="*/ 3059 h 79598"/>
                  <a:gd name="connsiteX1" fmla="*/ 109538 w 110307"/>
                  <a:gd name="connsiteY1" fmla="*/ 77672 h 79598"/>
                  <a:gd name="connsiteX2" fmla="*/ 0 w 110307"/>
                  <a:gd name="connsiteY2" fmla="*/ 14966 h 79598"/>
                  <a:gd name="connsiteX3" fmla="*/ 53975 w 110307"/>
                  <a:gd name="connsiteY3" fmla="*/ 3059 h 79598"/>
                  <a:gd name="connsiteX0" fmla="*/ 53975 w 110307"/>
                  <a:gd name="connsiteY0" fmla="*/ 3059 h 78597"/>
                  <a:gd name="connsiteX1" fmla="*/ 109538 w 110307"/>
                  <a:gd name="connsiteY1" fmla="*/ 77672 h 78597"/>
                  <a:gd name="connsiteX2" fmla="*/ 0 w 110307"/>
                  <a:gd name="connsiteY2" fmla="*/ 14966 h 78597"/>
                  <a:gd name="connsiteX3" fmla="*/ 53975 w 110307"/>
                  <a:gd name="connsiteY3" fmla="*/ 3059 h 78597"/>
                  <a:gd name="connsiteX0" fmla="*/ 53975 w 109538"/>
                  <a:gd name="connsiteY0" fmla="*/ 3059 h 78597"/>
                  <a:gd name="connsiteX1" fmla="*/ 109538 w 109538"/>
                  <a:gd name="connsiteY1" fmla="*/ 77672 h 78597"/>
                  <a:gd name="connsiteX2" fmla="*/ 0 w 109538"/>
                  <a:gd name="connsiteY2" fmla="*/ 14966 h 78597"/>
                  <a:gd name="connsiteX3" fmla="*/ 53975 w 109538"/>
                  <a:gd name="connsiteY3" fmla="*/ 3059 h 78597"/>
                  <a:gd name="connsiteX0" fmla="*/ 53975 w 109538"/>
                  <a:gd name="connsiteY0" fmla="*/ 0 h 75538"/>
                  <a:gd name="connsiteX1" fmla="*/ 109538 w 109538"/>
                  <a:gd name="connsiteY1" fmla="*/ 74613 h 75538"/>
                  <a:gd name="connsiteX2" fmla="*/ 0 w 109538"/>
                  <a:gd name="connsiteY2" fmla="*/ 11907 h 75538"/>
                  <a:gd name="connsiteX3" fmla="*/ 53975 w 109538"/>
                  <a:gd name="connsiteY3" fmla="*/ 0 h 75538"/>
                  <a:gd name="connsiteX0" fmla="*/ 53975 w 109538"/>
                  <a:gd name="connsiteY0" fmla="*/ 0 h 75505"/>
                  <a:gd name="connsiteX1" fmla="*/ 109538 w 109538"/>
                  <a:gd name="connsiteY1" fmla="*/ 74613 h 75505"/>
                  <a:gd name="connsiteX2" fmla="*/ 0 w 109538"/>
                  <a:gd name="connsiteY2" fmla="*/ 9526 h 75505"/>
                  <a:gd name="connsiteX3" fmla="*/ 53975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46718 w 109538"/>
                  <a:gd name="connsiteY0" fmla="*/ 0 h 75505"/>
                  <a:gd name="connsiteX1" fmla="*/ 109538 w 109538"/>
                  <a:gd name="connsiteY1" fmla="*/ 74613 h 75505"/>
                  <a:gd name="connsiteX2" fmla="*/ 0 w 109538"/>
                  <a:gd name="connsiteY2" fmla="*/ 9526 h 75505"/>
                  <a:gd name="connsiteX3" fmla="*/ 46718 w 109538"/>
                  <a:gd name="connsiteY3" fmla="*/ 0 h 75505"/>
                  <a:gd name="connsiteX0" fmla="*/ 62041 w 109538"/>
                  <a:gd name="connsiteY0" fmla="*/ 0 h 72164"/>
                  <a:gd name="connsiteX1" fmla="*/ 109538 w 109538"/>
                  <a:gd name="connsiteY1" fmla="*/ 71272 h 72164"/>
                  <a:gd name="connsiteX2" fmla="*/ 0 w 109538"/>
                  <a:gd name="connsiteY2" fmla="*/ 6185 h 72164"/>
                  <a:gd name="connsiteX3" fmla="*/ 62041 w 109538"/>
                  <a:gd name="connsiteY3" fmla="*/ 0 h 72164"/>
                  <a:gd name="connsiteX0" fmla="*/ 49945 w 97442"/>
                  <a:gd name="connsiteY0" fmla="*/ 4294 h 76344"/>
                  <a:gd name="connsiteX1" fmla="*/ 97442 w 97442"/>
                  <a:gd name="connsiteY1" fmla="*/ 75566 h 76344"/>
                  <a:gd name="connsiteX2" fmla="*/ 0 w 97442"/>
                  <a:gd name="connsiteY2" fmla="*/ 456 h 76344"/>
                  <a:gd name="connsiteX3" fmla="*/ 49945 w 97442"/>
                  <a:gd name="connsiteY3" fmla="*/ 4294 h 76344"/>
                  <a:gd name="connsiteX0" fmla="*/ 49945 w 97442"/>
                  <a:gd name="connsiteY0" fmla="*/ 4294 h 76523"/>
                  <a:gd name="connsiteX1" fmla="*/ 97442 w 97442"/>
                  <a:gd name="connsiteY1" fmla="*/ 75566 h 76523"/>
                  <a:gd name="connsiteX2" fmla="*/ 0 w 97442"/>
                  <a:gd name="connsiteY2" fmla="*/ 456 h 76523"/>
                  <a:gd name="connsiteX3" fmla="*/ 49945 w 97442"/>
                  <a:gd name="connsiteY3" fmla="*/ 4294 h 76523"/>
                  <a:gd name="connsiteX0" fmla="*/ 49945 w 97442"/>
                  <a:gd name="connsiteY0" fmla="*/ 3838 h 76067"/>
                  <a:gd name="connsiteX1" fmla="*/ 97442 w 97442"/>
                  <a:gd name="connsiteY1" fmla="*/ 75110 h 76067"/>
                  <a:gd name="connsiteX2" fmla="*/ 0 w 97442"/>
                  <a:gd name="connsiteY2" fmla="*/ 0 h 76067"/>
                  <a:gd name="connsiteX3" fmla="*/ 49945 w 97442"/>
                  <a:gd name="connsiteY3" fmla="*/ 3838 h 76067"/>
                  <a:gd name="connsiteX0" fmla="*/ 108370 w 109130"/>
                  <a:gd name="connsiteY0" fmla="*/ 0 h 158406"/>
                  <a:gd name="connsiteX1" fmla="*/ 97442 w 109130"/>
                  <a:gd name="connsiteY1" fmla="*/ 157449 h 158406"/>
                  <a:gd name="connsiteX2" fmla="*/ 0 w 109130"/>
                  <a:gd name="connsiteY2" fmla="*/ 82339 h 158406"/>
                  <a:gd name="connsiteX3" fmla="*/ 108370 w 109130"/>
                  <a:gd name="connsiteY3" fmla="*/ 0 h 158406"/>
                  <a:gd name="connsiteX0" fmla="*/ 134729 w 135489"/>
                  <a:gd name="connsiteY0" fmla="*/ 0 h 158406"/>
                  <a:gd name="connsiteX1" fmla="*/ 123801 w 135489"/>
                  <a:gd name="connsiteY1" fmla="*/ 157449 h 158406"/>
                  <a:gd name="connsiteX2" fmla="*/ 26359 w 135489"/>
                  <a:gd name="connsiteY2" fmla="*/ 82339 h 158406"/>
                  <a:gd name="connsiteX3" fmla="*/ 134729 w 135489"/>
                  <a:gd name="connsiteY3" fmla="*/ 0 h 158406"/>
                  <a:gd name="connsiteX0" fmla="*/ 134729 w 134729"/>
                  <a:gd name="connsiteY0" fmla="*/ 0 h 158406"/>
                  <a:gd name="connsiteX1" fmla="*/ 123801 w 134729"/>
                  <a:gd name="connsiteY1" fmla="*/ 157449 h 158406"/>
                  <a:gd name="connsiteX2" fmla="*/ 26359 w 134729"/>
                  <a:gd name="connsiteY2" fmla="*/ 82339 h 158406"/>
                  <a:gd name="connsiteX3" fmla="*/ 134729 w 134729"/>
                  <a:gd name="connsiteY3" fmla="*/ 0 h 158406"/>
                  <a:gd name="connsiteX0" fmla="*/ 134729 w 134729"/>
                  <a:gd name="connsiteY0" fmla="*/ 0 h 158406"/>
                  <a:gd name="connsiteX1" fmla="*/ 123801 w 134729"/>
                  <a:gd name="connsiteY1" fmla="*/ 157449 h 158406"/>
                  <a:gd name="connsiteX2" fmla="*/ 26359 w 134729"/>
                  <a:gd name="connsiteY2" fmla="*/ 82339 h 158406"/>
                  <a:gd name="connsiteX3" fmla="*/ 134729 w 134729"/>
                  <a:gd name="connsiteY3" fmla="*/ 0 h 158406"/>
                  <a:gd name="connsiteX0" fmla="*/ 134054 w 134054"/>
                  <a:gd name="connsiteY0" fmla="*/ 0 h 153144"/>
                  <a:gd name="connsiteX1" fmla="*/ 124724 w 134054"/>
                  <a:gd name="connsiteY1" fmla="*/ 152187 h 153144"/>
                  <a:gd name="connsiteX2" fmla="*/ 27282 w 134054"/>
                  <a:gd name="connsiteY2" fmla="*/ 77077 h 153144"/>
                  <a:gd name="connsiteX3" fmla="*/ 134054 w 134054"/>
                  <a:gd name="connsiteY3" fmla="*/ 0 h 153144"/>
                  <a:gd name="connsiteX0" fmla="*/ 106772 w 106772"/>
                  <a:gd name="connsiteY0" fmla="*/ 0 h 153144"/>
                  <a:gd name="connsiteX1" fmla="*/ 97442 w 106772"/>
                  <a:gd name="connsiteY1" fmla="*/ 152187 h 153144"/>
                  <a:gd name="connsiteX2" fmla="*/ 0 w 106772"/>
                  <a:gd name="connsiteY2" fmla="*/ 77077 h 153144"/>
                  <a:gd name="connsiteX3" fmla="*/ 106772 w 106772"/>
                  <a:gd name="connsiteY3" fmla="*/ 0 h 153144"/>
                  <a:gd name="connsiteX0" fmla="*/ 106772 w 106772"/>
                  <a:gd name="connsiteY0" fmla="*/ 149 h 153293"/>
                  <a:gd name="connsiteX1" fmla="*/ 97442 w 106772"/>
                  <a:gd name="connsiteY1" fmla="*/ 152336 h 153293"/>
                  <a:gd name="connsiteX2" fmla="*/ 0 w 106772"/>
                  <a:gd name="connsiteY2" fmla="*/ 77226 h 153293"/>
                  <a:gd name="connsiteX3" fmla="*/ 106772 w 106772"/>
                  <a:gd name="connsiteY3" fmla="*/ 149 h 153293"/>
                  <a:gd name="connsiteX0" fmla="*/ 108833 w 108833"/>
                  <a:gd name="connsiteY0" fmla="*/ 186 h 153330"/>
                  <a:gd name="connsiteX1" fmla="*/ 99503 w 108833"/>
                  <a:gd name="connsiteY1" fmla="*/ 152373 h 153330"/>
                  <a:gd name="connsiteX2" fmla="*/ 2061 w 108833"/>
                  <a:gd name="connsiteY2" fmla="*/ 77263 h 153330"/>
                  <a:gd name="connsiteX3" fmla="*/ 108833 w 108833"/>
                  <a:gd name="connsiteY3" fmla="*/ 186 h 153330"/>
                  <a:gd name="connsiteX0" fmla="*/ 108833 w 108833"/>
                  <a:gd name="connsiteY0" fmla="*/ 186 h 152674"/>
                  <a:gd name="connsiteX1" fmla="*/ 99503 w 108833"/>
                  <a:gd name="connsiteY1" fmla="*/ 152373 h 152674"/>
                  <a:gd name="connsiteX2" fmla="*/ 2061 w 108833"/>
                  <a:gd name="connsiteY2" fmla="*/ 77263 h 152674"/>
                  <a:gd name="connsiteX3" fmla="*/ 108833 w 108833"/>
                  <a:gd name="connsiteY3" fmla="*/ 186 h 152674"/>
                  <a:gd name="connsiteX0" fmla="*/ 108833 w 108833"/>
                  <a:gd name="connsiteY0" fmla="*/ 186 h 152553"/>
                  <a:gd name="connsiteX1" fmla="*/ 99503 w 108833"/>
                  <a:gd name="connsiteY1" fmla="*/ 152373 h 152553"/>
                  <a:gd name="connsiteX2" fmla="*/ 2061 w 108833"/>
                  <a:gd name="connsiteY2" fmla="*/ 77263 h 152553"/>
                  <a:gd name="connsiteX3" fmla="*/ 108833 w 108833"/>
                  <a:gd name="connsiteY3" fmla="*/ 186 h 152553"/>
                  <a:gd name="connsiteX0" fmla="*/ 108833 w 108833"/>
                  <a:gd name="connsiteY0" fmla="*/ 186 h 152553"/>
                  <a:gd name="connsiteX1" fmla="*/ 99503 w 108833"/>
                  <a:gd name="connsiteY1" fmla="*/ 152373 h 152553"/>
                  <a:gd name="connsiteX2" fmla="*/ 2061 w 108833"/>
                  <a:gd name="connsiteY2" fmla="*/ 77263 h 152553"/>
                  <a:gd name="connsiteX3" fmla="*/ 108833 w 108833"/>
                  <a:gd name="connsiteY3" fmla="*/ 186 h 152553"/>
                  <a:gd name="connsiteX0" fmla="*/ 107680 w 107680"/>
                  <a:gd name="connsiteY0" fmla="*/ 441 h 152808"/>
                  <a:gd name="connsiteX1" fmla="*/ 98350 w 107680"/>
                  <a:gd name="connsiteY1" fmla="*/ 152628 h 152808"/>
                  <a:gd name="connsiteX2" fmla="*/ 908 w 107680"/>
                  <a:gd name="connsiteY2" fmla="*/ 77518 h 152808"/>
                  <a:gd name="connsiteX3" fmla="*/ 107680 w 107680"/>
                  <a:gd name="connsiteY3" fmla="*/ 441 h 152808"/>
                </a:gdLst>
                <a:ahLst/>
                <a:cxnLst>
                  <a:cxn ang="0">
                    <a:pos x="connsiteX0" y="connsiteY0"/>
                  </a:cxn>
                  <a:cxn ang="0">
                    <a:pos x="connsiteX1" y="connsiteY1"/>
                  </a:cxn>
                  <a:cxn ang="0">
                    <a:pos x="connsiteX2" y="connsiteY2"/>
                  </a:cxn>
                  <a:cxn ang="0">
                    <a:pos x="connsiteX3" y="connsiteY3"/>
                  </a:cxn>
                </a:cxnLst>
                <a:rect l="l" t="t" r="r" b="b"/>
                <a:pathLst>
                  <a:path w="107680" h="152808">
                    <a:moveTo>
                      <a:pt x="107680" y="441"/>
                    </a:moveTo>
                    <a:cubicBezTo>
                      <a:pt x="-5295" y="33909"/>
                      <a:pt x="43333" y="125215"/>
                      <a:pt x="98350" y="152628"/>
                    </a:cubicBezTo>
                    <a:cubicBezTo>
                      <a:pt x="34946" y="156231"/>
                      <a:pt x="2911" y="104989"/>
                      <a:pt x="908" y="77518"/>
                    </a:cubicBezTo>
                    <a:cubicBezTo>
                      <a:pt x="-3989" y="62089"/>
                      <a:pt x="8126" y="-6106"/>
                      <a:pt x="107680" y="44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Freeform 102"/>
            <p:cNvSpPr>
              <a:spLocks/>
            </p:cNvSpPr>
            <p:nvPr/>
          </p:nvSpPr>
          <p:spPr bwMode="auto">
            <a:xfrm>
              <a:off x="1530155" y="3133879"/>
              <a:ext cx="1643667" cy="550502"/>
            </a:xfrm>
            <a:custGeom>
              <a:avLst/>
              <a:gdLst>
                <a:gd name="T0" fmla="*/ 1452 w 1950"/>
                <a:gd name="T1" fmla="*/ 588 h 653"/>
                <a:gd name="T2" fmla="*/ 996 w 1950"/>
                <a:gd name="T3" fmla="*/ 586 h 653"/>
                <a:gd name="T4" fmla="*/ 823 w 1950"/>
                <a:gd name="T5" fmla="*/ 589 h 653"/>
                <a:gd name="T6" fmla="*/ 559 w 1950"/>
                <a:gd name="T7" fmla="*/ 597 h 653"/>
                <a:gd name="T8" fmla="*/ 415 w 1950"/>
                <a:gd name="T9" fmla="*/ 604 h 653"/>
                <a:gd name="T10" fmla="*/ 240 w 1950"/>
                <a:gd name="T11" fmla="*/ 617 h 653"/>
                <a:gd name="T12" fmla="*/ 41 w 1950"/>
                <a:gd name="T13" fmla="*/ 636 h 653"/>
                <a:gd name="T14" fmla="*/ 15 w 1950"/>
                <a:gd name="T15" fmla="*/ 623 h 653"/>
                <a:gd name="T16" fmla="*/ 28 w 1950"/>
                <a:gd name="T17" fmla="*/ 535 h 653"/>
                <a:gd name="T18" fmla="*/ 51 w 1950"/>
                <a:gd name="T19" fmla="*/ 408 h 653"/>
                <a:gd name="T20" fmla="*/ 60 w 1950"/>
                <a:gd name="T21" fmla="*/ 350 h 653"/>
                <a:gd name="T22" fmla="*/ 69 w 1950"/>
                <a:gd name="T23" fmla="*/ 290 h 653"/>
                <a:gd name="T24" fmla="*/ 86 w 1950"/>
                <a:gd name="T25" fmla="*/ 195 h 653"/>
                <a:gd name="T26" fmla="*/ 105 w 1950"/>
                <a:gd name="T27" fmla="*/ 99 h 653"/>
                <a:gd name="T28" fmla="*/ 116 w 1950"/>
                <a:gd name="T29" fmla="*/ 12 h 653"/>
                <a:gd name="T30" fmla="*/ 254 w 1950"/>
                <a:gd name="T31" fmla="*/ 27 h 653"/>
                <a:gd name="T32" fmla="*/ 514 w 1950"/>
                <a:gd name="T33" fmla="*/ 51 h 653"/>
                <a:gd name="T34" fmla="*/ 645 w 1950"/>
                <a:gd name="T35" fmla="*/ 62 h 653"/>
                <a:gd name="T36" fmla="*/ 832 w 1950"/>
                <a:gd name="T37" fmla="*/ 77 h 653"/>
                <a:gd name="T38" fmla="*/ 989 w 1950"/>
                <a:gd name="T39" fmla="*/ 86 h 653"/>
                <a:gd name="T40" fmla="*/ 1165 w 1950"/>
                <a:gd name="T41" fmla="*/ 94 h 653"/>
                <a:gd name="T42" fmla="*/ 1365 w 1950"/>
                <a:gd name="T43" fmla="*/ 103 h 653"/>
                <a:gd name="T44" fmla="*/ 1593 w 1950"/>
                <a:gd name="T45" fmla="*/ 113 h 653"/>
                <a:gd name="T46" fmla="*/ 1854 w 1950"/>
                <a:gd name="T47" fmla="*/ 120 h 653"/>
                <a:gd name="T48" fmla="*/ 1854 w 1950"/>
                <a:gd name="T49" fmla="*/ 109 h 653"/>
                <a:gd name="T50" fmla="*/ 1593 w 1950"/>
                <a:gd name="T51" fmla="*/ 101 h 653"/>
                <a:gd name="T52" fmla="*/ 1365 w 1950"/>
                <a:gd name="T53" fmla="*/ 92 h 653"/>
                <a:gd name="T54" fmla="*/ 1165 w 1950"/>
                <a:gd name="T55" fmla="*/ 83 h 653"/>
                <a:gd name="T56" fmla="*/ 989 w 1950"/>
                <a:gd name="T57" fmla="*/ 75 h 653"/>
                <a:gd name="T58" fmla="*/ 832 w 1950"/>
                <a:gd name="T59" fmla="*/ 66 h 653"/>
                <a:gd name="T60" fmla="*/ 645 w 1950"/>
                <a:gd name="T61" fmla="*/ 51 h 653"/>
                <a:gd name="T62" fmla="*/ 514 w 1950"/>
                <a:gd name="T63" fmla="*/ 40 h 653"/>
                <a:gd name="T64" fmla="*/ 254 w 1950"/>
                <a:gd name="T65" fmla="*/ 15 h 653"/>
                <a:gd name="T66" fmla="*/ 116 w 1950"/>
                <a:gd name="T67" fmla="*/ 0 h 653"/>
                <a:gd name="T68" fmla="*/ 96 w 1950"/>
                <a:gd name="T69" fmla="*/ 81 h 653"/>
                <a:gd name="T70" fmla="*/ 79 w 1950"/>
                <a:gd name="T71" fmla="*/ 174 h 653"/>
                <a:gd name="T72" fmla="*/ 62 w 1950"/>
                <a:gd name="T73" fmla="*/ 268 h 653"/>
                <a:gd name="T74" fmla="*/ 53 w 1950"/>
                <a:gd name="T75" fmla="*/ 326 h 653"/>
                <a:gd name="T76" fmla="*/ 41 w 1950"/>
                <a:gd name="T77" fmla="*/ 387 h 653"/>
                <a:gd name="T78" fmla="*/ 21 w 1950"/>
                <a:gd name="T79" fmla="*/ 511 h 653"/>
                <a:gd name="T80" fmla="*/ 12 w 1950"/>
                <a:gd name="T81" fmla="*/ 578 h 653"/>
                <a:gd name="T82" fmla="*/ 0 w 1950"/>
                <a:gd name="T83" fmla="*/ 653 h 653"/>
                <a:gd name="T84" fmla="*/ 79 w 1950"/>
                <a:gd name="T85" fmla="*/ 644 h 653"/>
                <a:gd name="T86" fmla="*/ 325 w 1950"/>
                <a:gd name="T87" fmla="*/ 621 h 653"/>
                <a:gd name="T88" fmla="*/ 462 w 1950"/>
                <a:gd name="T89" fmla="*/ 614 h 653"/>
                <a:gd name="T90" fmla="*/ 660 w 1950"/>
                <a:gd name="T91" fmla="*/ 604 h 653"/>
                <a:gd name="T92" fmla="*/ 879 w 1950"/>
                <a:gd name="T93" fmla="*/ 599 h 653"/>
                <a:gd name="T94" fmla="*/ 1314 w 1950"/>
                <a:gd name="T95" fmla="*/ 597 h 653"/>
                <a:gd name="T96" fmla="*/ 1596 w 1950"/>
                <a:gd name="T97" fmla="*/ 60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50" h="653">
                  <a:moveTo>
                    <a:pt x="1748" y="595"/>
                  </a:moveTo>
                  <a:lnTo>
                    <a:pt x="1596" y="591"/>
                  </a:lnTo>
                  <a:lnTo>
                    <a:pt x="1452" y="588"/>
                  </a:lnTo>
                  <a:lnTo>
                    <a:pt x="1383" y="588"/>
                  </a:lnTo>
                  <a:lnTo>
                    <a:pt x="1314" y="586"/>
                  </a:lnTo>
                  <a:lnTo>
                    <a:pt x="996" y="586"/>
                  </a:lnTo>
                  <a:lnTo>
                    <a:pt x="937" y="588"/>
                  </a:lnTo>
                  <a:lnTo>
                    <a:pt x="879" y="588"/>
                  </a:lnTo>
                  <a:lnTo>
                    <a:pt x="823" y="589"/>
                  </a:lnTo>
                  <a:lnTo>
                    <a:pt x="767" y="589"/>
                  </a:lnTo>
                  <a:lnTo>
                    <a:pt x="660" y="593"/>
                  </a:lnTo>
                  <a:lnTo>
                    <a:pt x="559" y="597"/>
                  </a:lnTo>
                  <a:lnTo>
                    <a:pt x="511" y="599"/>
                  </a:lnTo>
                  <a:lnTo>
                    <a:pt x="462" y="603"/>
                  </a:lnTo>
                  <a:lnTo>
                    <a:pt x="415" y="604"/>
                  </a:lnTo>
                  <a:lnTo>
                    <a:pt x="370" y="608"/>
                  </a:lnTo>
                  <a:lnTo>
                    <a:pt x="325" y="610"/>
                  </a:lnTo>
                  <a:lnTo>
                    <a:pt x="240" y="617"/>
                  </a:lnTo>
                  <a:lnTo>
                    <a:pt x="157" y="625"/>
                  </a:lnTo>
                  <a:lnTo>
                    <a:pt x="79" y="632"/>
                  </a:lnTo>
                  <a:lnTo>
                    <a:pt x="41" y="636"/>
                  </a:lnTo>
                  <a:lnTo>
                    <a:pt x="6" y="642"/>
                  </a:lnTo>
                  <a:lnTo>
                    <a:pt x="12" y="647"/>
                  </a:lnTo>
                  <a:lnTo>
                    <a:pt x="15" y="623"/>
                  </a:lnTo>
                  <a:lnTo>
                    <a:pt x="23" y="578"/>
                  </a:lnTo>
                  <a:lnTo>
                    <a:pt x="25" y="556"/>
                  </a:lnTo>
                  <a:lnTo>
                    <a:pt x="28" y="535"/>
                  </a:lnTo>
                  <a:lnTo>
                    <a:pt x="32" y="515"/>
                  </a:lnTo>
                  <a:lnTo>
                    <a:pt x="36" y="492"/>
                  </a:lnTo>
                  <a:lnTo>
                    <a:pt x="51" y="408"/>
                  </a:lnTo>
                  <a:lnTo>
                    <a:pt x="53" y="387"/>
                  </a:lnTo>
                  <a:lnTo>
                    <a:pt x="56" y="369"/>
                  </a:lnTo>
                  <a:lnTo>
                    <a:pt x="60" y="350"/>
                  </a:lnTo>
                  <a:lnTo>
                    <a:pt x="64" y="329"/>
                  </a:lnTo>
                  <a:lnTo>
                    <a:pt x="68" y="309"/>
                  </a:lnTo>
                  <a:lnTo>
                    <a:pt x="69" y="290"/>
                  </a:lnTo>
                  <a:lnTo>
                    <a:pt x="73" y="272"/>
                  </a:lnTo>
                  <a:lnTo>
                    <a:pt x="84" y="214"/>
                  </a:lnTo>
                  <a:lnTo>
                    <a:pt x="86" y="195"/>
                  </a:lnTo>
                  <a:lnTo>
                    <a:pt x="90" y="178"/>
                  </a:lnTo>
                  <a:lnTo>
                    <a:pt x="94" y="157"/>
                  </a:lnTo>
                  <a:lnTo>
                    <a:pt x="105" y="99"/>
                  </a:lnTo>
                  <a:lnTo>
                    <a:pt x="107" y="81"/>
                  </a:lnTo>
                  <a:lnTo>
                    <a:pt x="122" y="8"/>
                  </a:lnTo>
                  <a:lnTo>
                    <a:pt x="116" y="12"/>
                  </a:lnTo>
                  <a:lnTo>
                    <a:pt x="163" y="17"/>
                  </a:lnTo>
                  <a:lnTo>
                    <a:pt x="210" y="21"/>
                  </a:lnTo>
                  <a:lnTo>
                    <a:pt x="254" y="27"/>
                  </a:lnTo>
                  <a:lnTo>
                    <a:pt x="297" y="30"/>
                  </a:lnTo>
                  <a:lnTo>
                    <a:pt x="342" y="36"/>
                  </a:lnTo>
                  <a:lnTo>
                    <a:pt x="514" y="51"/>
                  </a:lnTo>
                  <a:lnTo>
                    <a:pt x="557" y="56"/>
                  </a:lnTo>
                  <a:lnTo>
                    <a:pt x="600" y="60"/>
                  </a:lnTo>
                  <a:lnTo>
                    <a:pt x="645" y="62"/>
                  </a:lnTo>
                  <a:lnTo>
                    <a:pt x="690" y="66"/>
                  </a:lnTo>
                  <a:lnTo>
                    <a:pt x="783" y="73"/>
                  </a:lnTo>
                  <a:lnTo>
                    <a:pt x="832" y="77"/>
                  </a:lnTo>
                  <a:lnTo>
                    <a:pt x="882" y="79"/>
                  </a:lnTo>
                  <a:lnTo>
                    <a:pt x="935" y="83"/>
                  </a:lnTo>
                  <a:lnTo>
                    <a:pt x="989" y="86"/>
                  </a:lnTo>
                  <a:lnTo>
                    <a:pt x="1045" y="88"/>
                  </a:lnTo>
                  <a:lnTo>
                    <a:pt x="1103" y="92"/>
                  </a:lnTo>
                  <a:lnTo>
                    <a:pt x="1165" y="94"/>
                  </a:lnTo>
                  <a:lnTo>
                    <a:pt x="1228" y="98"/>
                  </a:lnTo>
                  <a:lnTo>
                    <a:pt x="1294" y="99"/>
                  </a:lnTo>
                  <a:lnTo>
                    <a:pt x="1365" y="103"/>
                  </a:lnTo>
                  <a:lnTo>
                    <a:pt x="1436" y="105"/>
                  </a:lnTo>
                  <a:lnTo>
                    <a:pt x="1512" y="109"/>
                  </a:lnTo>
                  <a:lnTo>
                    <a:pt x="1593" y="113"/>
                  </a:lnTo>
                  <a:lnTo>
                    <a:pt x="1675" y="114"/>
                  </a:lnTo>
                  <a:lnTo>
                    <a:pt x="1763" y="118"/>
                  </a:lnTo>
                  <a:lnTo>
                    <a:pt x="1854" y="120"/>
                  </a:lnTo>
                  <a:lnTo>
                    <a:pt x="1950" y="124"/>
                  </a:lnTo>
                  <a:lnTo>
                    <a:pt x="1950" y="113"/>
                  </a:lnTo>
                  <a:lnTo>
                    <a:pt x="1854" y="109"/>
                  </a:lnTo>
                  <a:lnTo>
                    <a:pt x="1763" y="107"/>
                  </a:lnTo>
                  <a:lnTo>
                    <a:pt x="1675" y="103"/>
                  </a:lnTo>
                  <a:lnTo>
                    <a:pt x="1593" y="101"/>
                  </a:lnTo>
                  <a:lnTo>
                    <a:pt x="1512" y="98"/>
                  </a:lnTo>
                  <a:lnTo>
                    <a:pt x="1436" y="94"/>
                  </a:lnTo>
                  <a:lnTo>
                    <a:pt x="1365" y="92"/>
                  </a:lnTo>
                  <a:lnTo>
                    <a:pt x="1294" y="88"/>
                  </a:lnTo>
                  <a:lnTo>
                    <a:pt x="1228" y="86"/>
                  </a:lnTo>
                  <a:lnTo>
                    <a:pt x="1165" y="83"/>
                  </a:lnTo>
                  <a:lnTo>
                    <a:pt x="1103" y="81"/>
                  </a:lnTo>
                  <a:lnTo>
                    <a:pt x="1045" y="77"/>
                  </a:lnTo>
                  <a:lnTo>
                    <a:pt x="989" y="75"/>
                  </a:lnTo>
                  <a:lnTo>
                    <a:pt x="935" y="71"/>
                  </a:lnTo>
                  <a:lnTo>
                    <a:pt x="882" y="68"/>
                  </a:lnTo>
                  <a:lnTo>
                    <a:pt x="832" y="66"/>
                  </a:lnTo>
                  <a:lnTo>
                    <a:pt x="783" y="62"/>
                  </a:lnTo>
                  <a:lnTo>
                    <a:pt x="690" y="55"/>
                  </a:lnTo>
                  <a:lnTo>
                    <a:pt x="645" y="51"/>
                  </a:lnTo>
                  <a:lnTo>
                    <a:pt x="600" y="49"/>
                  </a:lnTo>
                  <a:lnTo>
                    <a:pt x="557" y="45"/>
                  </a:lnTo>
                  <a:lnTo>
                    <a:pt x="514" y="40"/>
                  </a:lnTo>
                  <a:lnTo>
                    <a:pt x="342" y="25"/>
                  </a:lnTo>
                  <a:lnTo>
                    <a:pt x="297" y="19"/>
                  </a:lnTo>
                  <a:lnTo>
                    <a:pt x="254" y="15"/>
                  </a:lnTo>
                  <a:lnTo>
                    <a:pt x="210" y="10"/>
                  </a:lnTo>
                  <a:lnTo>
                    <a:pt x="163" y="6"/>
                  </a:lnTo>
                  <a:lnTo>
                    <a:pt x="116" y="0"/>
                  </a:lnTo>
                  <a:lnTo>
                    <a:pt x="112" y="0"/>
                  </a:lnTo>
                  <a:lnTo>
                    <a:pt x="111" y="4"/>
                  </a:lnTo>
                  <a:lnTo>
                    <a:pt x="96" y="81"/>
                  </a:lnTo>
                  <a:lnTo>
                    <a:pt x="94" y="99"/>
                  </a:lnTo>
                  <a:lnTo>
                    <a:pt x="83" y="154"/>
                  </a:lnTo>
                  <a:lnTo>
                    <a:pt x="79" y="174"/>
                  </a:lnTo>
                  <a:lnTo>
                    <a:pt x="75" y="195"/>
                  </a:lnTo>
                  <a:lnTo>
                    <a:pt x="73" y="214"/>
                  </a:lnTo>
                  <a:lnTo>
                    <a:pt x="62" y="268"/>
                  </a:lnTo>
                  <a:lnTo>
                    <a:pt x="58" y="290"/>
                  </a:lnTo>
                  <a:lnTo>
                    <a:pt x="56" y="309"/>
                  </a:lnTo>
                  <a:lnTo>
                    <a:pt x="53" y="326"/>
                  </a:lnTo>
                  <a:lnTo>
                    <a:pt x="49" y="346"/>
                  </a:lnTo>
                  <a:lnTo>
                    <a:pt x="45" y="365"/>
                  </a:lnTo>
                  <a:lnTo>
                    <a:pt x="41" y="387"/>
                  </a:lnTo>
                  <a:lnTo>
                    <a:pt x="40" y="408"/>
                  </a:lnTo>
                  <a:lnTo>
                    <a:pt x="25" y="488"/>
                  </a:lnTo>
                  <a:lnTo>
                    <a:pt x="21" y="511"/>
                  </a:lnTo>
                  <a:lnTo>
                    <a:pt x="17" y="531"/>
                  </a:lnTo>
                  <a:lnTo>
                    <a:pt x="13" y="556"/>
                  </a:lnTo>
                  <a:lnTo>
                    <a:pt x="12" y="578"/>
                  </a:lnTo>
                  <a:lnTo>
                    <a:pt x="4" y="623"/>
                  </a:lnTo>
                  <a:lnTo>
                    <a:pt x="0" y="647"/>
                  </a:lnTo>
                  <a:lnTo>
                    <a:pt x="0" y="653"/>
                  </a:lnTo>
                  <a:lnTo>
                    <a:pt x="6" y="653"/>
                  </a:lnTo>
                  <a:lnTo>
                    <a:pt x="41" y="647"/>
                  </a:lnTo>
                  <a:lnTo>
                    <a:pt x="79" y="644"/>
                  </a:lnTo>
                  <a:lnTo>
                    <a:pt x="157" y="636"/>
                  </a:lnTo>
                  <a:lnTo>
                    <a:pt x="240" y="629"/>
                  </a:lnTo>
                  <a:lnTo>
                    <a:pt x="325" y="621"/>
                  </a:lnTo>
                  <a:lnTo>
                    <a:pt x="370" y="619"/>
                  </a:lnTo>
                  <a:lnTo>
                    <a:pt x="415" y="616"/>
                  </a:lnTo>
                  <a:lnTo>
                    <a:pt x="462" y="614"/>
                  </a:lnTo>
                  <a:lnTo>
                    <a:pt x="511" y="610"/>
                  </a:lnTo>
                  <a:lnTo>
                    <a:pt x="559" y="608"/>
                  </a:lnTo>
                  <a:lnTo>
                    <a:pt x="660" y="604"/>
                  </a:lnTo>
                  <a:lnTo>
                    <a:pt x="767" y="601"/>
                  </a:lnTo>
                  <a:lnTo>
                    <a:pt x="823" y="601"/>
                  </a:lnTo>
                  <a:lnTo>
                    <a:pt x="879" y="599"/>
                  </a:lnTo>
                  <a:lnTo>
                    <a:pt x="937" y="599"/>
                  </a:lnTo>
                  <a:lnTo>
                    <a:pt x="996" y="597"/>
                  </a:lnTo>
                  <a:lnTo>
                    <a:pt x="1314" y="597"/>
                  </a:lnTo>
                  <a:lnTo>
                    <a:pt x="1383" y="599"/>
                  </a:lnTo>
                  <a:lnTo>
                    <a:pt x="1452" y="599"/>
                  </a:lnTo>
                  <a:lnTo>
                    <a:pt x="1596" y="603"/>
                  </a:lnTo>
                  <a:lnTo>
                    <a:pt x="1748" y="606"/>
                  </a:lnTo>
                  <a:lnTo>
                    <a:pt x="1748" y="5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4" name="Freeform 103"/>
            <p:cNvSpPr>
              <a:spLocks/>
            </p:cNvSpPr>
            <p:nvPr/>
          </p:nvSpPr>
          <p:spPr bwMode="auto">
            <a:xfrm>
              <a:off x="1401978" y="3088284"/>
              <a:ext cx="1765888" cy="1175191"/>
            </a:xfrm>
            <a:custGeom>
              <a:avLst/>
              <a:gdLst>
                <a:gd name="T0" fmla="*/ 1553 w 2095"/>
                <a:gd name="T1" fmla="*/ 1119 h 1375"/>
                <a:gd name="T2" fmla="*/ 1208 w 2095"/>
                <a:gd name="T3" fmla="*/ 1154 h 1375"/>
                <a:gd name="T4" fmla="*/ 925 w 2095"/>
                <a:gd name="T5" fmla="*/ 1188 h 1375"/>
                <a:gd name="T6" fmla="*/ 643 w 2095"/>
                <a:gd name="T7" fmla="*/ 1227 h 1375"/>
                <a:gd name="T8" fmla="*/ 458 w 2095"/>
                <a:gd name="T9" fmla="*/ 1259 h 1375"/>
                <a:gd name="T10" fmla="*/ 260 w 2095"/>
                <a:gd name="T11" fmla="*/ 1298 h 1375"/>
                <a:gd name="T12" fmla="*/ 114 w 2095"/>
                <a:gd name="T13" fmla="*/ 1334 h 1375"/>
                <a:gd name="T14" fmla="*/ 17 w 2095"/>
                <a:gd name="T15" fmla="*/ 1336 h 1375"/>
                <a:gd name="T16" fmla="*/ 32 w 2095"/>
                <a:gd name="T17" fmla="*/ 1240 h 1375"/>
                <a:gd name="T18" fmla="*/ 43 w 2095"/>
                <a:gd name="T19" fmla="*/ 1175 h 1375"/>
                <a:gd name="T20" fmla="*/ 51 w 2095"/>
                <a:gd name="T21" fmla="*/ 1128 h 1375"/>
                <a:gd name="T22" fmla="*/ 58 w 2095"/>
                <a:gd name="T23" fmla="*/ 1078 h 1375"/>
                <a:gd name="T24" fmla="*/ 71 w 2095"/>
                <a:gd name="T25" fmla="*/ 995 h 1375"/>
                <a:gd name="T26" fmla="*/ 92 w 2095"/>
                <a:gd name="T27" fmla="*/ 861 h 1375"/>
                <a:gd name="T28" fmla="*/ 124 w 2095"/>
                <a:gd name="T29" fmla="*/ 653 h 1375"/>
                <a:gd name="T30" fmla="*/ 142 w 2095"/>
                <a:gd name="T31" fmla="*/ 543 h 1375"/>
                <a:gd name="T32" fmla="*/ 154 w 2095"/>
                <a:gd name="T33" fmla="*/ 464 h 1375"/>
                <a:gd name="T34" fmla="*/ 167 w 2095"/>
                <a:gd name="T35" fmla="*/ 399 h 1375"/>
                <a:gd name="T36" fmla="*/ 180 w 2095"/>
                <a:gd name="T37" fmla="*/ 324 h 1375"/>
                <a:gd name="T38" fmla="*/ 191 w 2095"/>
                <a:gd name="T39" fmla="*/ 264 h 1375"/>
                <a:gd name="T40" fmla="*/ 202 w 2095"/>
                <a:gd name="T41" fmla="*/ 200 h 1375"/>
                <a:gd name="T42" fmla="*/ 226 w 2095"/>
                <a:gd name="T43" fmla="*/ 56 h 1375"/>
                <a:gd name="T44" fmla="*/ 230 w 2095"/>
                <a:gd name="T45" fmla="*/ 12 h 1375"/>
                <a:gd name="T46" fmla="*/ 445 w 2095"/>
                <a:gd name="T47" fmla="*/ 36 h 1375"/>
                <a:gd name="T48" fmla="*/ 684 w 2095"/>
                <a:gd name="T49" fmla="*/ 56 h 1375"/>
                <a:gd name="T50" fmla="*/ 1008 w 2095"/>
                <a:gd name="T51" fmla="*/ 79 h 1375"/>
                <a:gd name="T52" fmla="*/ 1309 w 2095"/>
                <a:gd name="T53" fmla="*/ 94 h 1375"/>
                <a:gd name="T54" fmla="*/ 1574 w 2095"/>
                <a:gd name="T55" fmla="*/ 105 h 1375"/>
                <a:gd name="T56" fmla="*/ 1938 w 2095"/>
                <a:gd name="T57" fmla="*/ 118 h 1375"/>
                <a:gd name="T58" fmla="*/ 2017 w 2095"/>
                <a:gd name="T59" fmla="*/ 111 h 1375"/>
                <a:gd name="T60" fmla="*/ 1645 w 2095"/>
                <a:gd name="T61" fmla="*/ 98 h 1375"/>
                <a:gd name="T62" fmla="*/ 1374 w 2095"/>
                <a:gd name="T63" fmla="*/ 86 h 1375"/>
                <a:gd name="T64" fmla="*/ 1066 w 2095"/>
                <a:gd name="T65" fmla="*/ 71 h 1375"/>
                <a:gd name="T66" fmla="*/ 737 w 2095"/>
                <a:gd name="T67" fmla="*/ 49 h 1375"/>
                <a:gd name="T68" fmla="*/ 539 w 2095"/>
                <a:gd name="T69" fmla="*/ 32 h 1375"/>
                <a:gd name="T70" fmla="*/ 271 w 2095"/>
                <a:gd name="T71" fmla="*/ 4 h 1375"/>
                <a:gd name="T72" fmla="*/ 219 w 2095"/>
                <a:gd name="T73" fmla="*/ 30 h 1375"/>
                <a:gd name="T74" fmla="*/ 195 w 2095"/>
                <a:gd name="T75" fmla="*/ 180 h 1375"/>
                <a:gd name="T76" fmla="*/ 182 w 2095"/>
                <a:gd name="T77" fmla="*/ 245 h 1375"/>
                <a:gd name="T78" fmla="*/ 170 w 2095"/>
                <a:gd name="T79" fmla="*/ 305 h 1375"/>
                <a:gd name="T80" fmla="*/ 159 w 2095"/>
                <a:gd name="T81" fmla="*/ 365 h 1375"/>
                <a:gd name="T82" fmla="*/ 146 w 2095"/>
                <a:gd name="T83" fmla="*/ 444 h 1375"/>
                <a:gd name="T84" fmla="*/ 133 w 2095"/>
                <a:gd name="T85" fmla="*/ 520 h 1375"/>
                <a:gd name="T86" fmla="*/ 124 w 2095"/>
                <a:gd name="T87" fmla="*/ 586 h 1375"/>
                <a:gd name="T88" fmla="*/ 86 w 2095"/>
                <a:gd name="T89" fmla="*/ 816 h 1375"/>
                <a:gd name="T90" fmla="*/ 64 w 2095"/>
                <a:gd name="T91" fmla="*/ 967 h 1375"/>
                <a:gd name="T92" fmla="*/ 49 w 2095"/>
                <a:gd name="T93" fmla="*/ 1061 h 1375"/>
                <a:gd name="T94" fmla="*/ 41 w 2095"/>
                <a:gd name="T95" fmla="*/ 1115 h 1375"/>
                <a:gd name="T96" fmla="*/ 36 w 2095"/>
                <a:gd name="T97" fmla="*/ 1152 h 1375"/>
                <a:gd name="T98" fmla="*/ 25 w 2095"/>
                <a:gd name="T99" fmla="*/ 1222 h 1375"/>
                <a:gd name="T100" fmla="*/ 10 w 2095"/>
                <a:gd name="T101" fmla="*/ 1306 h 1375"/>
                <a:gd name="T102" fmla="*/ 8 w 2095"/>
                <a:gd name="T103" fmla="*/ 1373 h 1375"/>
                <a:gd name="T104" fmla="*/ 191 w 2095"/>
                <a:gd name="T105" fmla="*/ 1326 h 1375"/>
                <a:gd name="T106" fmla="*/ 340 w 2095"/>
                <a:gd name="T107" fmla="*/ 1294 h 1375"/>
                <a:gd name="T108" fmla="*/ 550 w 2095"/>
                <a:gd name="T109" fmla="*/ 1255 h 1375"/>
                <a:gd name="T110" fmla="*/ 804 w 2095"/>
                <a:gd name="T111" fmla="*/ 1216 h 1375"/>
                <a:gd name="T112" fmla="*/ 1060 w 2095"/>
                <a:gd name="T113" fmla="*/ 1182 h 1375"/>
                <a:gd name="T114" fmla="*/ 1372 w 2095"/>
                <a:gd name="T115" fmla="*/ 1149 h 1375"/>
                <a:gd name="T116" fmla="*/ 1753 w 2095"/>
                <a:gd name="T117" fmla="*/ 1109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95" h="1375">
                  <a:moveTo>
                    <a:pt x="1862" y="1089"/>
                  </a:moveTo>
                  <a:lnTo>
                    <a:pt x="1753" y="1098"/>
                  </a:lnTo>
                  <a:lnTo>
                    <a:pt x="1651" y="1109"/>
                  </a:lnTo>
                  <a:lnTo>
                    <a:pt x="1553" y="1119"/>
                  </a:lnTo>
                  <a:lnTo>
                    <a:pt x="1460" y="1128"/>
                  </a:lnTo>
                  <a:lnTo>
                    <a:pt x="1372" y="1137"/>
                  </a:lnTo>
                  <a:lnTo>
                    <a:pt x="1288" y="1145"/>
                  </a:lnTo>
                  <a:lnTo>
                    <a:pt x="1208" y="1154"/>
                  </a:lnTo>
                  <a:lnTo>
                    <a:pt x="1133" y="1164"/>
                  </a:lnTo>
                  <a:lnTo>
                    <a:pt x="1060" y="1171"/>
                  </a:lnTo>
                  <a:lnTo>
                    <a:pt x="991" y="1180"/>
                  </a:lnTo>
                  <a:lnTo>
                    <a:pt x="925" y="1188"/>
                  </a:lnTo>
                  <a:lnTo>
                    <a:pt x="864" y="1195"/>
                  </a:lnTo>
                  <a:lnTo>
                    <a:pt x="804" y="1205"/>
                  </a:lnTo>
                  <a:lnTo>
                    <a:pt x="748" y="1212"/>
                  </a:lnTo>
                  <a:lnTo>
                    <a:pt x="643" y="1227"/>
                  </a:lnTo>
                  <a:lnTo>
                    <a:pt x="593" y="1235"/>
                  </a:lnTo>
                  <a:lnTo>
                    <a:pt x="546" y="1244"/>
                  </a:lnTo>
                  <a:lnTo>
                    <a:pt x="501" y="1251"/>
                  </a:lnTo>
                  <a:lnTo>
                    <a:pt x="458" y="1259"/>
                  </a:lnTo>
                  <a:lnTo>
                    <a:pt x="376" y="1274"/>
                  </a:lnTo>
                  <a:lnTo>
                    <a:pt x="337" y="1283"/>
                  </a:lnTo>
                  <a:lnTo>
                    <a:pt x="299" y="1291"/>
                  </a:lnTo>
                  <a:lnTo>
                    <a:pt x="260" y="1298"/>
                  </a:lnTo>
                  <a:lnTo>
                    <a:pt x="225" y="1308"/>
                  </a:lnTo>
                  <a:lnTo>
                    <a:pt x="187" y="1315"/>
                  </a:lnTo>
                  <a:lnTo>
                    <a:pt x="152" y="1324"/>
                  </a:lnTo>
                  <a:lnTo>
                    <a:pt x="114" y="1334"/>
                  </a:lnTo>
                  <a:lnTo>
                    <a:pt x="79" y="1343"/>
                  </a:lnTo>
                  <a:lnTo>
                    <a:pt x="4" y="1362"/>
                  </a:lnTo>
                  <a:lnTo>
                    <a:pt x="12" y="1369"/>
                  </a:lnTo>
                  <a:lnTo>
                    <a:pt x="17" y="1336"/>
                  </a:lnTo>
                  <a:lnTo>
                    <a:pt x="21" y="1309"/>
                  </a:lnTo>
                  <a:lnTo>
                    <a:pt x="26" y="1283"/>
                  </a:lnTo>
                  <a:lnTo>
                    <a:pt x="30" y="1259"/>
                  </a:lnTo>
                  <a:lnTo>
                    <a:pt x="32" y="1240"/>
                  </a:lnTo>
                  <a:lnTo>
                    <a:pt x="36" y="1225"/>
                  </a:lnTo>
                  <a:lnTo>
                    <a:pt x="38" y="1208"/>
                  </a:lnTo>
                  <a:lnTo>
                    <a:pt x="40" y="1195"/>
                  </a:lnTo>
                  <a:lnTo>
                    <a:pt x="43" y="1175"/>
                  </a:lnTo>
                  <a:lnTo>
                    <a:pt x="47" y="1156"/>
                  </a:lnTo>
                  <a:lnTo>
                    <a:pt x="49" y="1147"/>
                  </a:lnTo>
                  <a:lnTo>
                    <a:pt x="49" y="1137"/>
                  </a:lnTo>
                  <a:lnTo>
                    <a:pt x="51" y="1128"/>
                  </a:lnTo>
                  <a:lnTo>
                    <a:pt x="53" y="1119"/>
                  </a:lnTo>
                  <a:lnTo>
                    <a:pt x="55" y="1106"/>
                  </a:lnTo>
                  <a:lnTo>
                    <a:pt x="56" y="1092"/>
                  </a:lnTo>
                  <a:lnTo>
                    <a:pt x="58" y="1078"/>
                  </a:lnTo>
                  <a:lnTo>
                    <a:pt x="60" y="1061"/>
                  </a:lnTo>
                  <a:lnTo>
                    <a:pt x="64" y="1044"/>
                  </a:lnTo>
                  <a:lnTo>
                    <a:pt x="68" y="1020"/>
                  </a:lnTo>
                  <a:lnTo>
                    <a:pt x="71" y="995"/>
                  </a:lnTo>
                  <a:lnTo>
                    <a:pt x="75" y="967"/>
                  </a:lnTo>
                  <a:lnTo>
                    <a:pt x="81" y="935"/>
                  </a:lnTo>
                  <a:lnTo>
                    <a:pt x="84" y="900"/>
                  </a:lnTo>
                  <a:lnTo>
                    <a:pt x="92" y="861"/>
                  </a:lnTo>
                  <a:lnTo>
                    <a:pt x="98" y="816"/>
                  </a:lnTo>
                  <a:lnTo>
                    <a:pt x="107" y="767"/>
                  </a:lnTo>
                  <a:lnTo>
                    <a:pt x="114" y="713"/>
                  </a:lnTo>
                  <a:lnTo>
                    <a:pt x="124" y="653"/>
                  </a:lnTo>
                  <a:lnTo>
                    <a:pt x="135" y="589"/>
                  </a:lnTo>
                  <a:lnTo>
                    <a:pt x="135" y="588"/>
                  </a:lnTo>
                  <a:lnTo>
                    <a:pt x="139" y="563"/>
                  </a:lnTo>
                  <a:lnTo>
                    <a:pt x="142" y="543"/>
                  </a:lnTo>
                  <a:lnTo>
                    <a:pt x="144" y="520"/>
                  </a:lnTo>
                  <a:lnTo>
                    <a:pt x="148" y="503"/>
                  </a:lnTo>
                  <a:lnTo>
                    <a:pt x="152" y="481"/>
                  </a:lnTo>
                  <a:lnTo>
                    <a:pt x="154" y="464"/>
                  </a:lnTo>
                  <a:lnTo>
                    <a:pt x="157" y="447"/>
                  </a:lnTo>
                  <a:lnTo>
                    <a:pt x="161" y="429"/>
                  </a:lnTo>
                  <a:lnTo>
                    <a:pt x="163" y="414"/>
                  </a:lnTo>
                  <a:lnTo>
                    <a:pt x="167" y="399"/>
                  </a:lnTo>
                  <a:lnTo>
                    <a:pt x="170" y="369"/>
                  </a:lnTo>
                  <a:lnTo>
                    <a:pt x="174" y="354"/>
                  </a:lnTo>
                  <a:lnTo>
                    <a:pt x="176" y="339"/>
                  </a:lnTo>
                  <a:lnTo>
                    <a:pt x="180" y="324"/>
                  </a:lnTo>
                  <a:lnTo>
                    <a:pt x="182" y="309"/>
                  </a:lnTo>
                  <a:lnTo>
                    <a:pt x="185" y="294"/>
                  </a:lnTo>
                  <a:lnTo>
                    <a:pt x="187" y="279"/>
                  </a:lnTo>
                  <a:lnTo>
                    <a:pt x="191" y="264"/>
                  </a:lnTo>
                  <a:lnTo>
                    <a:pt x="193" y="249"/>
                  </a:lnTo>
                  <a:lnTo>
                    <a:pt x="197" y="234"/>
                  </a:lnTo>
                  <a:lnTo>
                    <a:pt x="198" y="215"/>
                  </a:lnTo>
                  <a:lnTo>
                    <a:pt x="202" y="200"/>
                  </a:lnTo>
                  <a:lnTo>
                    <a:pt x="206" y="180"/>
                  </a:lnTo>
                  <a:lnTo>
                    <a:pt x="208" y="163"/>
                  </a:lnTo>
                  <a:lnTo>
                    <a:pt x="219" y="103"/>
                  </a:lnTo>
                  <a:lnTo>
                    <a:pt x="226" y="56"/>
                  </a:lnTo>
                  <a:lnTo>
                    <a:pt x="230" y="34"/>
                  </a:lnTo>
                  <a:lnTo>
                    <a:pt x="236" y="8"/>
                  </a:lnTo>
                  <a:lnTo>
                    <a:pt x="236" y="6"/>
                  </a:lnTo>
                  <a:lnTo>
                    <a:pt x="230" y="12"/>
                  </a:lnTo>
                  <a:lnTo>
                    <a:pt x="271" y="15"/>
                  </a:lnTo>
                  <a:lnTo>
                    <a:pt x="357" y="27"/>
                  </a:lnTo>
                  <a:lnTo>
                    <a:pt x="400" y="30"/>
                  </a:lnTo>
                  <a:lnTo>
                    <a:pt x="445" y="36"/>
                  </a:lnTo>
                  <a:lnTo>
                    <a:pt x="539" y="43"/>
                  </a:lnTo>
                  <a:lnTo>
                    <a:pt x="585" y="49"/>
                  </a:lnTo>
                  <a:lnTo>
                    <a:pt x="636" y="53"/>
                  </a:lnTo>
                  <a:lnTo>
                    <a:pt x="684" y="56"/>
                  </a:lnTo>
                  <a:lnTo>
                    <a:pt x="737" y="60"/>
                  </a:lnTo>
                  <a:lnTo>
                    <a:pt x="787" y="64"/>
                  </a:lnTo>
                  <a:lnTo>
                    <a:pt x="896" y="71"/>
                  </a:lnTo>
                  <a:lnTo>
                    <a:pt x="1008" y="79"/>
                  </a:lnTo>
                  <a:lnTo>
                    <a:pt x="1066" y="83"/>
                  </a:lnTo>
                  <a:lnTo>
                    <a:pt x="1124" y="85"/>
                  </a:lnTo>
                  <a:lnTo>
                    <a:pt x="1247" y="92"/>
                  </a:lnTo>
                  <a:lnTo>
                    <a:pt x="1309" y="94"/>
                  </a:lnTo>
                  <a:lnTo>
                    <a:pt x="1374" y="98"/>
                  </a:lnTo>
                  <a:lnTo>
                    <a:pt x="1439" y="100"/>
                  </a:lnTo>
                  <a:lnTo>
                    <a:pt x="1507" y="103"/>
                  </a:lnTo>
                  <a:lnTo>
                    <a:pt x="1574" y="105"/>
                  </a:lnTo>
                  <a:lnTo>
                    <a:pt x="1645" y="109"/>
                  </a:lnTo>
                  <a:lnTo>
                    <a:pt x="1716" y="111"/>
                  </a:lnTo>
                  <a:lnTo>
                    <a:pt x="1789" y="114"/>
                  </a:lnTo>
                  <a:lnTo>
                    <a:pt x="1938" y="118"/>
                  </a:lnTo>
                  <a:lnTo>
                    <a:pt x="2017" y="122"/>
                  </a:lnTo>
                  <a:lnTo>
                    <a:pt x="2095" y="124"/>
                  </a:lnTo>
                  <a:lnTo>
                    <a:pt x="2095" y="113"/>
                  </a:lnTo>
                  <a:lnTo>
                    <a:pt x="2017" y="111"/>
                  </a:lnTo>
                  <a:lnTo>
                    <a:pt x="1938" y="107"/>
                  </a:lnTo>
                  <a:lnTo>
                    <a:pt x="1789" y="103"/>
                  </a:lnTo>
                  <a:lnTo>
                    <a:pt x="1716" y="100"/>
                  </a:lnTo>
                  <a:lnTo>
                    <a:pt x="1645" y="98"/>
                  </a:lnTo>
                  <a:lnTo>
                    <a:pt x="1574" y="94"/>
                  </a:lnTo>
                  <a:lnTo>
                    <a:pt x="1507" y="92"/>
                  </a:lnTo>
                  <a:lnTo>
                    <a:pt x="1439" y="88"/>
                  </a:lnTo>
                  <a:lnTo>
                    <a:pt x="1374" y="86"/>
                  </a:lnTo>
                  <a:lnTo>
                    <a:pt x="1309" y="83"/>
                  </a:lnTo>
                  <a:lnTo>
                    <a:pt x="1247" y="81"/>
                  </a:lnTo>
                  <a:lnTo>
                    <a:pt x="1124" y="73"/>
                  </a:lnTo>
                  <a:lnTo>
                    <a:pt x="1066" y="71"/>
                  </a:lnTo>
                  <a:lnTo>
                    <a:pt x="1008" y="68"/>
                  </a:lnTo>
                  <a:lnTo>
                    <a:pt x="896" y="60"/>
                  </a:lnTo>
                  <a:lnTo>
                    <a:pt x="787" y="53"/>
                  </a:lnTo>
                  <a:lnTo>
                    <a:pt x="737" y="49"/>
                  </a:lnTo>
                  <a:lnTo>
                    <a:pt x="684" y="45"/>
                  </a:lnTo>
                  <a:lnTo>
                    <a:pt x="636" y="42"/>
                  </a:lnTo>
                  <a:lnTo>
                    <a:pt x="585" y="38"/>
                  </a:lnTo>
                  <a:lnTo>
                    <a:pt x="539" y="32"/>
                  </a:lnTo>
                  <a:lnTo>
                    <a:pt x="445" y="25"/>
                  </a:lnTo>
                  <a:lnTo>
                    <a:pt x="400" y="19"/>
                  </a:lnTo>
                  <a:lnTo>
                    <a:pt x="357" y="15"/>
                  </a:lnTo>
                  <a:lnTo>
                    <a:pt x="271" y="4"/>
                  </a:lnTo>
                  <a:lnTo>
                    <a:pt x="230" y="0"/>
                  </a:lnTo>
                  <a:lnTo>
                    <a:pt x="226" y="0"/>
                  </a:lnTo>
                  <a:lnTo>
                    <a:pt x="225" y="4"/>
                  </a:lnTo>
                  <a:lnTo>
                    <a:pt x="219" y="30"/>
                  </a:lnTo>
                  <a:lnTo>
                    <a:pt x="215" y="56"/>
                  </a:lnTo>
                  <a:lnTo>
                    <a:pt x="208" y="100"/>
                  </a:lnTo>
                  <a:lnTo>
                    <a:pt x="197" y="163"/>
                  </a:lnTo>
                  <a:lnTo>
                    <a:pt x="195" y="180"/>
                  </a:lnTo>
                  <a:lnTo>
                    <a:pt x="191" y="197"/>
                  </a:lnTo>
                  <a:lnTo>
                    <a:pt x="187" y="215"/>
                  </a:lnTo>
                  <a:lnTo>
                    <a:pt x="185" y="230"/>
                  </a:lnTo>
                  <a:lnTo>
                    <a:pt x="182" y="245"/>
                  </a:lnTo>
                  <a:lnTo>
                    <a:pt x="180" y="260"/>
                  </a:lnTo>
                  <a:lnTo>
                    <a:pt x="176" y="275"/>
                  </a:lnTo>
                  <a:lnTo>
                    <a:pt x="174" y="290"/>
                  </a:lnTo>
                  <a:lnTo>
                    <a:pt x="170" y="305"/>
                  </a:lnTo>
                  <a:lnTo>
                    <a:pt x="169" y="320"/>
                  </a:lnTo>
                  <a:lnTo>
                    <a:pt x="165" y="335"/>
                  </a:lnTo>
                  <a:lnTo>
                    <a:pt x="163" y="350"/>
                  </a:lnTo>
                  <a:lnTo>
                    <a:pt x="159" y="365"/>
                  </a:lnTo>
                  <a:lnTo>
                    <a:pt x="155" y="395"/>
                  </a:lnTo>
                  <a:lnTo>
                    <a:pt x="152" y="410"/>
                  </a:lnTo>
                  <a:lnTo>
                    <a:pt x="150" y="429"/>
                  </a:lnTo>
                  <a:lnTo>
                    <a:pt x="146" y="444"/>
                  </a:lnTo>
                  <a:lnTo>
                    <a:pt x="142" y="464"/>
                  </a:lnTo>
                  <a:lnTo>
                    <a:pt x="141" y="481"/>
                  </a:lnTo>
                  <a:lnTo>
                    <a:pt x="137" y="500"/>
                  </a:lnTo>
                  <a:lnTo>
                    <a:pt x="133" y="520"/>
                  </a:lnTo>
                  <a:lnTo>
                    <a:pt x="131" y="543"/>
                  </a:lnTo>
                  <a:lnTo>
                    <a:pt x="127" y="563"/>
                  </a:lnTo>
                  <a:lnTo>
                    <a:pt x="124" y="588"/>
                  </a:lnTo>
                  <a:lnTo>
                    <a:pt x="124" y="586"/>
                  </a:lnTo>
                  <a:lnTo>
                    <a:pt x="112" y="653"/>
                  </a:lnTo>
                  <a:lnTo>
                    <a:pt x="103" y="713"/>
                  </a:lnTo>
                  <a:lnTo>
                    <a:pt x="96" y="767"/>
                  </a:lnTo>
                  <a:lnTo>
                    <a:pt x="86" y="816"/>
                  </a:lnTo>
                  <a:lnTo>
                    <a:pt x="81" y="861"/>
                  </a:lnTo>
                  <a:lnTo>
                    <a:pt x="73" y="900"/>
                  </a:lnTo>
                  <a:lnTo>
                    <a:pt x="69" y="935"/>
                  </a:lnTo>
                  <a:lnTo>
                    <a:pt x="64" y="967"/>
                  </a:lnTo>
                  <a:lnTo>
                    <a:pt x="60" y="995"/>
                  </a:lnTo>
                  <a:lnTo>
                    <a:pt x="56" y="1020"/>
                  </a:lnTo>
                  <a:lnTo>
                    <a:pt x="53" y="1040"/>
                  </a:lnTo>
                  <a:lnTo>
                    <a:pt x="49" y="1061"/>
                  </a:lnTo>
                  <a:lnTo>
                    <a:pt x="47" y="1078"/>
                  </a:lnTo>
                  <a:lnTo>
                    <a:pt x="45" y="1092"/>
                  </a:lnTo>
                  <a:lnTo>
                    <a:pt x="43" y="1106"/>
                  </a:lnTo>
                  <a:lnTo>
                    <a:pt x="41" y="1115"/>
                  </a:lnTo>
                  <a:lnTo>
                    <a:pt x="40" y="1124"/>
                  </a:lnTo>
                  <a:lnTo>
                    <a:pt x="38" y="1137"/>
                  </a:lnTo>
                  <a:lnTo>
                    <a:pt x="38" y="1147"/>
                  </a:lnTo>
                  <a:lnTo>
                    <a:pt x="36" y="1152"/>
                  </a:lnTo>
                  <a:lnTo>
                    <a:pt x="32" y="1171"/>
                  </a:lnTo>
                  <a:lnTo>
                    <a:pt x="28" y="1195"/>
                  </a:lnTo>
                  <a:lnTo>
                    <a:pt x="26" y="1208"/>
                  </a:lnTo>
                  <a:lnTo>
                    <a:pt x="25" y="1222"/>
                  </a:lnTo>
                  <a:lnTo>
                    <a:pt x="21" y="1240"/>
                  </a:lnTo>
                  <a:lnTo>
                    <a:pt x="19" y="1259"/>
                  </a:lnTo>
                  <a:lnTo>
                    <a:pt x="15" y="1279"/>
                  </a:lnTo>
                  <a:lnTo>
                    <a:pt x="10" y="1306"/>
                  </a:lnTo>
                  <a:lnTo>
                    <a:pt x="6" y="1336"/>
                  </a:lnTo>
                  <a:lnTo>
                    <a:pt x="0" y="1366"/>
                  </a:lnTo>
                  <a:lnTo>
                    <a:pt x="0" y="1375"/>
                  </a:lnTo>
                  <a:lnTo>
                    <a:pt x="8" y="1373"/>
                  </a:lnTo>
                  <a:lnTo>
                    <a:pt x="83" y="1354"/>
                  </a:lnTo>
                  <a:lnTo>
                    <a:pt x="118" y="1345"/>
                  </a:lnTo>
                  <a:lnTo>
                    <a:pt x="155" y="1336"/>
                  </a:lnTo>
                  <a:lnTo>
                    <a:pt x="191" y="1326"/>
                  </a:lnTo>
                  <a:lnTo>
                    <a:pt x="228" y="1319"/>
                  </a:lnTo>
                  <a:lnTo>
                    <a:pt x="264" y="1309"/>
                  </a:lnTo>
                  <a:lnTo>
                    <a:pt x="303" y="1302"/>
                  </a:lnTo>
                  <a:lnTo>
                    <a:pt x="340" y="1294"/>
                  </a:lnTo>
                  <a:lnTo>
                    <a:pt x="380" y="1285"/>
                  </a:lnTo>
                  <a:lnTo>
                    <a:pt x="462" y="1270"/>
                  </a:lnTo>
                  <a:lnTo>
                    <a:pt x="505" y="1263"/>
                  </a:lnTo>
                  <a:lnTo>
                    <a:pt x="550" y="1255"/>
                  </a:lnTo>
                  <a:lnTo>
                    <a:pt x="597" y="1246"/>
                  </a:lnTo>
                  <a:lnTo>
                    <a:pt x="643" y="1238"/>
                  </a:lnTo>
                  <a:lnTo>
                    <a:pt x="748" y="1223"/>
                  </a:lnTo>
                  <a:lnTo>
                    <a:pt x="804" y="1216"/>
                  </a:lnTo>
                  <a:lnTo>
                    <a:pt x="864" y="1207"/>
                  </a:lnTo>
                  <a:lnTo>
                    <a:pt x="925" y="1199"/>
                  </a:lnTo>
                  <a:lnTo>
                    <a:pt x="991" y="1192"/>
                  </a:lnTo>
                  <a:lnTo>
                    <a:pt x="1060" y="1182"/>
                  </a:lnTo>
                  <a:lnTo>
                    <a:pt x="1133" y="1175"/>
                  </a:lnTo>
                  <a:lnTo>
                    <a:pt x="1208" y="1165"/>
                  </a:lnTo>
                  <a:lnTo>
                    <a:pt x="1288" y="1156"/>
                  </a:lnTo>
                  <a:lnTo>
                    <a:pt x="1372" y="1149"/>
                  </a:lnTo>
                  <a:lnTo>
                    <a:pt x="1460" y="1139"/>
                  </a:lnTo>
                  <a:lnTo>
                    <a:pt x="1553" y="1130"/>
                  </a:lnTo>
                  <a:lnTo>
                    <a:pt x="1651" y="1121"/>
                  </a:lnTo>
                  <a:lnTo>
                    <a:pt x="1753" y="1109"/>
                  </a:lnTo>
                  <a:lnTo>
                    <a:pt x="1862" y="1100"/>
                  </a:lnTo>
                  <a:lnTo>
                    <a:pt x="1862" y="108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3" name="Freeform 104"/>
            <p:cNvSpPr>
              <a:spLocks/>
            </p:cNvSpPr>
            <p:nvPr/>
          </p:nvSpPr>
          <p:spPr bwMode="auto">
            <a:xfrm>
              <a:off x="1267039" y="3048643"/>
              <a:ext cx="1890638" cy="1864793"/>
            </a:xfrm>
            <a:custGeom>
              <a:avLst/>
              <a:gdLst>
                <a:gd name="T0" fmla="*/ 1796 w 2243"/>
                <a:gd name="T1" fmla="*/ 1756 h 2173"/>
                <a:gd name="T2" fmla="*/ 1445 w 2243"/>
                <a:gd name="T3" fmla="*/ 1814 h 2173"/>
                <a:gd name="T4" fmla="*/ 1129 w 2243"/>
                <a:gd name="T5" fmla="*/ 1870 h 2173"/>
                <a:gd name="T6" fmla="*/ 852 w 2243"/>
                <a:gd name="T7" fmla="*/ 1926 h 2173"/>
                <a:gd name="T8" fmla="*/ 607 w 2243"/>
                <a:gd name="T9" fmla="*/ 1982 h 2173"/>
                <a:gd name="T10" fmla="*/ 295 w 2243"/>
                <a:gd name="T11" fmla="*/ 2063 h 2173"/>
                <a:gd name="T12" fmla="*/ 41 w 2243"/>
                <a:gd name="T13" fmla="*/ 2145 h 2173"/>
                <a:gd name="T14" fmla="*/ 24 w 2243"/>
                <a:gd name="T15" fmla="*/ 2068 h 2173"/>
                <a:gd name="T16" fmla="*/ 144 w 2243"/>
                <a:gd name="T17" fmla="*/ 1294 h 2173"/>
                <a:gd name="T18" fmla="*/ 198 w 2243"/>
                <a:gd name="T19" fmla="*/ 956 h 2173"/>
                <a:gd name="T20" fmla="*/ 256 w 2243"/>
                <a:gd name="T21" fmla="*/ 591 h 2173"/>
                <a:gd name="T22" fmla="*/ 275 w 2243"/>
                <a:gd name="T23" fmla="*/ 469 h 2173"/>
                <a:gd name="T24" fmla="*/ 286 w 2243"/>
                <a:gd name="T25" fmla="*/ 404 h 2173"/>
                <a:gd name="T26" fmla="*/ 297 w 2243"/>
                <a:gd name="T27" fmla="*/ 338 h 2173"/>
                <a:gd name="T28" fmla="*/ 314 w 2243"/>
                <a:gd name="T29" fmla="*/ 256 h 2173"/>
                <a:gd name="T30" fmla="*/ 327 w 2243"/>
                <a:gd name="T31" fmla="*/ 187 h 2173"/>
                <a:gd name="T32" fmla="*/ 342 w 2243"/>
                <a:gd name="T33" fmla="*/ 105 h 2173"/>
                <a:gd name="T34" fmla="*/ 353 w 2243"/>
                <a:gd name="T35" fmla="*/ 11 h 2173"/>
                <a:gd name="T36" fmla="*/ 662 w 2243"/>
                <a:gd name="T37" fmla="*/ 52 h 2173"/>
                <a:gd name="T38" fmla="*/ 918 w 2243"/>
                <a:gd name="T39" fmla="*/ 73 h 2173"/>
                <a:gd name="T40" fmla="*/ 1112 w 2243"/>
                <a:gd name="T41" fmla="*/ 84 h 2173"/>
                <a:gd name="T42" fmla="*/ 1338 w 2243"/>
                <a:gd name="T43" fmla="*/ 95 h 2173"/>
                <a:gd name="T44" fmla="*/ 1611 w 2243"/>
                <a:gd name="T45" fmla="*/ 107 h 2173"/>
                <a:gd name="T46" fmla="*/ 1944 w 2243"/>
                <a:gd name="T47" fmla="*/ 120 h 2173"/>
                <a:gd name="T48" fmla="*/ 2138 w 2243"/>
                <a:gd name="T49" fmla="*/ 116 h 2173"/>
                <a:gd name="T50" fmla="*/ 1688 w 2243"/>
                <a:gd name="T51" fmla="*/ 97 h 2173"/>
                <a:gd name="T52" fmla="*/ 1402 w 2243"/>
                <a:gd name="T53" fmla="*/ 86 h 2173"/>
                <a:gd name="T54" fmla="*/ 1164 w 2243"/>
                <a:gd name="T55" fmla="*/ 77 h 2173"/>
                <a:gd name="T56" fmla="*/ 964 w 2243"/>
                <a:gd name="T57" fmla="*/ 65 h 2173"/>
                <a:gd name="T58" fmla="*/ 744 w 2243"/>
                <a:gd name="T59" fmla="*/ 49 h 2173"/>
                <a:gd name="T60" fmla="*/ 400 w 2243"/>
                <a:gd name="T61" fmla="*/ 7 h 2173"/>
                <a:gd name="T62" fmla="*/ 342 w 2243"/>
                <a:gd name="T63" fmla="*/ 30 h 2173"/>
                <a:gd name="T64" fmla="*/ 323 w 2243"/>
                <a:gd name="T65" fmla="*/ 144 h 2173"/>
                <a:gd name="T66" fmla="*/ 308 w 2243"/>
                <a:gd name="T67" fmla="*/ 219 h 2173"/>
                <a:gd name="T68" fmla="*/ 293 w 2243"/>
                <a:gd name="T69" fmla="*/ 303 h 2173"/>
                <a:gd name="T70" fmla="*/ 280 w 2243"/>
                <a:gd name="T71" fmla="*/ 366 h 2173"/>
                <a:gd name="T72" fmla="*/ 269 w 2243"/>
                <a:gd name="T73" fmla="*/ 434 h 2173"/>
                <a:gd name="T74" fmla="*/ 258 w 2243"/>
                <a:gd name="T75" fmla="*/ 507 h 2173"/>
                <a:gd name="T76" fmla="*/ 234 w 2243"/>
                <a:gd name="T77" fmla="*/ 662 h 2173"/>
                <a:gd name="T78" fmla="*/ 172 w 2243"/>
                <a:gd name="T79" fmla="*/ 1049 h 2173"/>
                <a:gd name="T80" fmla="*/ 88 w 2243"/>
                <a:gd name="T81" fmla="*/ 1584 h 2173"/>
                <a:gd name="T82" fmla="*/ 0 w 2243"/>
                <a:gd name="T83" fmla="*/ 2165 h 2173"/>
                <a:gd name="T84" fmla="*/ 123 w 2243"/>
                <a:gd name="T85" fmla="*/ 2130 h 2173"/>
                <a:gd name="T86" fmla="*/ 396 w 2243"/>
                <a:gd name="T87" fmla="*/ 2048 h 2173"/>
                <a:gd name="T88" fmla="*/ 669 w 2243"/>
                <a:gd name="T89" fmla="*/ 1978 h 2173"/>
                <a:gd name="T90" fmla="*/ 921 w 2243"/>
                <a:gd name="T91" fmla="*/ 1924 h 2173"/>
                <a:gd name="T92" fmla="*/ 1207 w 2243"/>
                <a:gd name="T93" fmla="*/ 1868 h 2173"/>
                <a:gd name="T94" fmla="*/ 1529 w 2243"/>
                <a:gd name="T95" fmla="*/ 1812 h 2173"/>
                <a:gd name="T96" fmla="*/ 1889 w 2243"/>
                <a:gd name="T97" fmla="*/ 175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43" h="2173">
                  <a:moveTo>
                    <a:pt x="2088" y="1713"/>
                  </a:moveTo>
                  <a:lnTo>
                    <a:pt x="1987" y="1728"/>
                  </a:lnTo>
                  <a:lnTo>
                    <a:pt x="1889" y="1743"/>
                  </a:lnTo>
                  <a:lnTo>
                    <a:pt x="1796" y="1756"/>
                  </a:lnTo>
                  <a:lnTo>
                    <a:pt x="1704" y="1771"/>
                  </a:lnTo>
                  <a:lnTo>
                    <a:pt x="1613" y="1786"/>
                  </a:lnTo>
                  <a:lnTo>
                    <a:pt x="1529" y="1801"/>
                  </a:lnTo>
                  <a:lnTo>
                    <a:pt x="1445" y="1814"/>
                  </a:lnTo>
                  <a:lnTo>
                    <a:pt x="1361" y="1829"/>
                  </a:lnTo>
                  <a:lnTo>
                    <a:pt x="1280" y="1842"/>
                  </a:lnTo>
                  <a:lnTo>
                    <a:pt x="1204" y="1857"/>
                  </a:lnTo>
                  <a:lnTo>
                    <a:pt x="1129" y="1870"/>
                  </a:lnTo>
                  <a:lnTo>
                    <a:pt x="1056" y="1885"/>
                  </a:lnTo>
                  <a:lnTo>
                    <a:pt x="987" y="1898"/>
                  </a:lnTo>
                  <a:lnTo>
                    <a:pt x="918" y="1913"/>
                  </a:lnTo>
                  <a:lnTo>
                    <a:pt x="852" y="1926"/>
                  </a:lnTo>
                  <a:lnTo>
                    <a:pt x="789" y="1941"/>
                  </a:lnTo>
                  <a:lnTo>
                    <a:pt x="725" y="1954"/>
                  </a:lnTo>
                  <a:lnTo>
                    <a:pt x="665" y="1967"/>
                  </a:lnTo>
                  <a:lnTo>
                    <a:pt x="607" y="1982"/>
                  </a:lnTo>
                  <a:lnTo>
                    <a:pt x="551" y="1995"/>
                  </a:lnTo>
                  <a:lnTo>
                    <a:pt x="443" y="2021"/>
                  </a:lnTo>
                  <a:lnTo>
                    <a:pt x="392" y="2036"/>
                  </a:lnTo>
                  <a:lnTo>
                    <a:pt x="295" y="2063"/>
                  </a:lnTo>
                  <a:lnTo>
                    <a:pt x="248" y="2078"/>
                  </a:lnTo>
                  <a:lnTo>
                    <a:pt x="162" y="2104"/>
                  </a:lnTo>
                  <a:lnTo>
                    <a:pt x="120" y="2119"/>
                  </a:lnTo>
                  <a:lnTo>
                    <a:pt x="41" y="2145"/>
                  </a:lnTo>
                  <a:lnTo>
                    <a:pt x="4" y="2160"/>
                  </a:lnTo>
                  <a:lnTo>
                    <a:pt x="11" y="2165"/>
                  </a:lnTo>
                  <a:lnTo>
                    <a:pt x="19" y="2117"/>
                  </a:lnTo>
                  <a:lnTo>
                    <a:pt x="24" y="2068"/>
                  </a:lnTo>
                  <a:lnTo>
                    <a:pt x="91" y="1631"/>
                  </a:lnTo>
                  <a:lnTo>
                    <a:pt x="99" y="1584"/>
                  </a:lnTo>
                  <a:lnTo>
                    <a:pt x="136" y="1341"/>
                  </a:lnTo>
                  <a:lnTo>
                    <a:pt x="144" y="1294"/>
                  </a:lnTo>
                  <a:lnTo>
                    <a:pt x="174" y="1101"/>
                  </a:lnTo>
                  <a:lnTo>
                    <a:pt x="183" y="1053"/>
                  </a:lnTo>
                  <a:lnTo>
                    <a:pt x="191" y="1002"/>
                  </a:lnTo>
                  <a:lnTo>
                    <a:pt x="198" y="956"/>
                  </a:lnTo>
                  <a:lnTo>
                    <a:pt x="235" y="714"/>
                  </a:lnTo>
                  <a:lnTo>
                    <a:pt x="245" y="666"/>
                  </a:lnTo>
                  <a:lnTo>
                    <a:pt x="252" y="615"/>
                  </a:lnTo>
                  <a:lnTo>
                    <a:pt x="256" y="591"/>
                  </a:lnTo>
                  <a:lnTo>
                    <a:pt x="258" y="568"/>
                  </a:lnTo>
                  <a:lnTo>
                    <a:pt x="269" y="507"/>
                  </a:lnTo>
                  <a:lnTo>
                    <a:pt x="271" y="488"/>
                  </a:lnTo>
                  <a:lnTo>
                    <a:pt x="275" y="469"/>
                  </a:lnTo>
                  <a:lnTo>
                    <a:pt x="277" y="453"/>
                  </a:lnTo>
                  <a:lnTo>
                    <a:pt x="280" y="438"/>
                  </a:lnTo>
                  <a:lnTo>
                    <a:pt x="284" y="417"/>
                  </a:lnTo>
                  <a:lnTo>
                    <a:pt x="286" y="404"/>
                  </a:lnTo>
                  <a:lnTo>
                    <a:pt x="290" y="385"/>
                  </a:lnTo>
                  <a:lnTo>
                    <a:pt x="291" y="370"/>
                  </a:lnTo>
                  <a:lnTo>
                    <a:pt x="295" y="355"/>
                  </a:lnTo>
                  <a:lnTo>
                    <a:pt x="297" y="338"/>
                  </a:lnTo>
                  <a:lnTo>
                    <a:pt x="301" y="323"/>
                  </a:lnTo>
                  <a:lnTo>
                    <a:pt x="305" y="307"/>
                  </a:lnTo>
                  <a:lnTo>
                    <a:pt x="306" y="292"/>
                  </a:lnTo>
                  <a:lnTo>
                    <a:pt x="314" y="256"/>
                  </a:lnTo>
                  <a:lnTo>
                    <a:pt x="316" y="239"/>
                  </a:lnTo>
                  <a:lnTo>
                    <a:pt x="319" y="222"/>
                  </a:lnTo>
                  <a:lnTo>
                    <a:pt x="323" y="206"/>
                  </a:lnTo>
                  <a:lnTo>
                    <a:pt x="327" y="187"/>
                  </a:lnTo>
                  <a:lnTo>
                    <a:pt x="331" y="166"/>
                  </a:lnTo>
                  <a:lnTo>
                    <a:pt x="334" y="148"/>
                  </a:lnTo>
                  <a:lnTo>
                    <a:pt x="338" y="125"/>
                  </a:lnTo>
                  <a:lnTo>
                    <a:pt x="342" y="105"/>
                  </a:lnTo>
                  <a:lnTo>
                    <a:pt x="346" y="80"/>
                  </a:lnTo>
                  <a:lnTo>
                    <a:pt x="353" y="34"/>
                  </a:lnTo>
                  <a:lnTo>
                    <a:pt x="359" y="7"/>
                  </a:lnTo>
                  <a:lnTo>
                    <a:pt x="353" y="11"/>
                  </a:lnTo>
                  <a:lnTo>
                    <a:pt x="400" y="19"/>
                  </a:lnTo>
                  <a:lnTo>
                    <a:pt x="534" y="35"/>
                  </a:lnTo>
                  <a:lnTo>
                    <a:pt x="576" y="41"/>
                  </a:lnTo>
                  <a:lnTo>
                    <a:pt x="662" y="52"/>
                  </a:lnTo>
                  <a:lnTo>
                    <a:pt x="744" y="60"/>
                  </a:lnTo>
                  <a:lnTo>
                    <a:pt x="830" y="67"/>
                  </a:lnTo>
                  <a:lnTo>
                    <a:pt x="875" y="71"/>
                  </a:lnTo>
                  <a:lnTo>
                    <a:pt x="918" y="73"/>
                  </a:lnTo>
                  <a:lnTo>
                    <a:pt x="964" y="77"/>
                  </a:lnTo>
                  <a:lnTo>
                    <a:pt x="1011" y="78"/>
                  </a:lnTo>
                  <a:lnTo>
                    <a:pt x="1061" y="82"/>
                  </a:lnTo>
                  <a:lnTo>
                    <a:pt x="1112" y="84"/>
                  </a:lnTo>
                  <a:lnTo>
                    <a:pt x="1164" y="88"/>
                  </a:lnTo>
                  <a:lnTo>
                    <a:pt x="1218" y="90"/>
                  </a:lnTo>
                  <a:lnTo>
                    <a:pt x="1276" y="92"/>
                  </a:lnTo>
                  <a:lnTo>
                    <a:pt x="1338" y="95"/>
                  </a:lnTo>
                  <a:lnTo>
                    <a:pt x="1402" y="97"/>
                  </a:lnTo>
                  <a:lnTo>
                    <a:pt x="1467" y="101"/>
                  </a:lnTo>
                  <a:lnTo>
                    <a:pt x="1536" y="103"/>
                  </a:lnTo>
                  <a:lnTo>
                    <a:pt x="1611" y="107"/>
                  </a:lnTo>
                  <a:lnTo>
                    <a:pt x="1688" y="108"/>
                  </a:lnTo>
                  <a:lnTo>
                    <a:pt x="1768" y="112"/>
                  </a:lnTo>
                  <a:lnTo>
                    <a:pt x="1854" y="116"/>
                  </a:lnTo>
                  <a:lnTo>
                    <a:pt x="1944" y="120"/>
                  </a:lnTo>
                  <a:lnTo>
                    <a:pt x="2138" y="127"/>
                  </a:lnTo>
                  <a:lnTo>
                    <a:pt x="2243" y="133"/>
                  </a:lnTo>
                  <a:lnTo>
                    <a:pt x="2243" y="122"/>
                  </a:lnTo>
                  <a:lnTo>
                    <a:pt x="2138" y="116"/>
                  </a:lnTo>
                  <a:lnTo>
                    <a:pt x="1944" y="108"/>
                  </a:lnTo>
                  <a:lnTo>
                    <a:pt x="1854" y="105"/>
                  </a:lnTo>
                  <a:lnTo>
                    <a:pt x="1768" y="101"/>
                  </a:lnTo>
                  <a:lnTo>
                    <a:pt x="1688" y="97"/>
                  </a:lnTo>
                  <a:lnTo>
                    <a:pt x="1611" y="95"/>
                  </a:lnTo>
                  <a:lnTo>
                    <a:pt x="1536" y="92"/>
                  </a:lnTo>
                  <a:lnTo>
                    <a:pt x="1467" y="90"/>
                  </a:lnTo>
                  <a:lnTo>
                    <a:pt x="1402" y="86"/>
                  </a:lnTo>
                  <a:lnTo>
                    <a:pt x="1338" y="84"/>
                  </a:lnTo>
                  <a:lnTo>
                    <a:pt x="1276" y="80"/>
                  </a:lnTo>
                  <a:lnTo>
                    <a:pt x="1218" y="78"/>
                  </a:lnTo>
                  <a:lnTo>
                    <a:pt x="1164" y="77"/>
                  </a:lnTo>
                  <a:lnTo>
                    <a:pt x="1112" y="73"/>
                  </a:lnTo>
                  <a:lnTo>
                    <a:pt x="1061" y="71"/>
                  </a:lnTo>
                  <a:lnTo>
                    <a:pt x="1011" y="67"/>
                  </a:lnTo>
                  <a:lnTo>
                    <a:pt x="964" y="65"/>
                  </a:lnTo>
                  <a:lnTo>
                    <a:pt x="918" y="62"/>
                  </a:lnTo>
                  <a:lnTo>
                    <a:pt x="875" y="60"/>
                  </a:lnTo>
                  <a:lnTo>
                    <a:pt x="830" y="56"/>
                  </a:lnTo>
                  <a:lnTo>
                    <a:pt x="744" y="49"/>
                  </a:lnTo>
                  <a:lnTo>
                    <a:pt x="662" y="41"/>
                  </a:lnTo>
                  <a:lnTo>
                    <a:pt x="576" y="30"/>
                  </a:lnTo>
                  <a:lnTo>
                    <a:pt x="534" y="24"/>
                  </a:lnTo>
                  <a:lnTo>
                    <a:pt x="400" y="7"/>
                  </a:lnTo>
                  <a:lnTo>
                    <a:pt x="353" y="0"/>
                  </a:lnTo>
                  <a:lnTo>
                    <a:pt x="349" y="0"/>
                  </a:lnTo>
                  <a:lnTo>
                    <a:pt x="348" y="4"/>
                  </a:lnTo>
                  <a:lnTo>
                    <a:pt x="342" y="30"/>
                  </a:lnTo>
                  <a:lnTo>
                    <a:pt x="334" y="80"/>
                  </a:lnTo>
                  <a:lnTo>
                    <a:pt x="331" y="101"/>
                  </a:lnTo>
                  <a:lnTo>
                    <a:pt x="327" y="122"/>
                  </a:lnTo>
                  <a:lnTo>
                    <a:pt x="323" y="144"/>
                  </a:lnTo>
                  <a:lnTo>
                    <a:pt x="319" y="163"/>
                  </a:lnTo>
                  <a:lnTo>
                    <a:pt x="316" y="183"/>
                  </a:lnTo>
                  <a:lnTo>
                    <a:pt x="312" y="202"/>
                  </a:lnTo>
                  <a:lnTo>
                    <a:pt x="308" y="219"/>
                  </a:lnTo>
                  <a:lnTo>
                    <a:pt x="305" y="239"/>
                  </a:lnTo>
                  <a:lnTo>
                    <a:pt x="303" y="256"/>
                  </a:lnTo>
                  <a:lnTo>
                    <a:pt x="295" y="288"/>
                  </a:lnTo>
                  <a:lnTo>
                    <a:pt x="293" y="303"/>
                  </a:lnTo>
                  <a:lnTo>
                    <a:pt x="290" y="320"/>
                  </a:lnTo>
                  <a:lnTo>
                    <a:pt x="286" y="335"/>
                  </a:lnTo>
                  <a:lnTo>
                    <a:pt x="284" y="352"/>
                  </a:lnTo>
                  <a:lnTo>
                    <a:pt x="280" y="366"/>
                  </a:lnTo>
                  <a:lnTo>
                    <a:pt x="278" y="385"/>
                  </a:lnTo>
                  <a:lnTo>
                    <a:pt x="275" y="400"/>
                  </a:lnTo>
                  <a:lnTo>
                    <a:pt x="273" y="417"/>
                  </a:lnTo>
                  <a:lnTo>
                    <a:pt x="269" y="434"/>
                  </a:lnTo>
                  <a:lnTo>
                    <a:pt x="265" y="453"/>
                  </a:lnTo>
                  <a:lnTo>
                    <a:pt x="263" y="469"/>
                  </a:lnTo>
                  <a:lnTo>
                    <a:pt x="260" y="488"/>
                  </a:lnTo>
                  <a:lnTo>
                    <a:pt x="258" y="507"/>
                  </a:lnTo>
                  <a:lnTo>
                    <a:pt x="247" y="568"/>
                  </a:lnTo>
                  <a:lnTo>
                    <a:pt x="245" y="591"/>
                  </a:lnTo>
                  <a:lnTo>
                    <a:pt x="241" y="615"/>
                  </a:lnTo>
                  <a:lnTo>
                    <a:pt x="234" y="662"/>
                  </a:lnTo>
                  <a:lnTo>
                    <a:pt x="224" y="711"/>
                  </a:lnTo>
                  <a:lnTo>
                    <a:pt x="187" y="956"/>
                  </a:lnTo>
                  <a:lnTo>
                    <a:pt x="179" y="1002"/>
                  </a:lnTo>
                  <a:lnTo>
                    <a:pt x="172" y="1049"/>
                  </a:lnTo>
                  <a:lnTo>
                    <a:pt x="162" y="1098"/>
                  </a:lnTo>
                  <a:lnTo>
                    <a:pt x="133" y="1294"/>
                  </a:lnTo>
                  <a:lnTo>
                    <a:pt x="125" y="1341"/>
                  </a:lnTo>
                  <a:lnTo>
                    <a:pt x="88" y="1584"/>
                  </a:lnTo>
                  <a:lnTo>
                    <a:pt x="80" y="1631"/>
                  </a:lnTo>
                  <a:lnTo>
                    <a:pt x="13" y="2068"/>
                  </a:lnTo>
                  <a:lnTo>
                    <a:pt x="7" y="2117"/>
                  </a:lnTo>
                  <a:lnTo>
                    <a:pt x="0" y="2165"/>
                  </a:lnTo>
                  <a:lnTo>
                    <a:pt x="0" y="2173"/>
                  </a:lnTo>
                  <a:lnTo>
                    <a:pt x="7" y="2171"/>
                  </a:lnTo>
                  <a:lnTo>
                    <a:pt x="45" y="2156"/>
                  </a:lnTo>
                  <a:lnTo>
                    <a:pt x="123" y="2130"/>
                  </a:lnTo>
                  <a:lnTo>
                    <a:pt x="166" y="2115"/>
                  </a:lnTo>
                  <a:lnTo>
                    <a:pt x="252" y="2089"/>
                  </a:lnTo>
                  <a:lnTo>
                    <a:pt x="299" y="2074"/>
                  </a:lnTo>
                  <a:lnTo>
                    <a:pt x="396" y="2048"/>
                  </a:lnTo>
                  <a:lnTo>
                    <a:pt x="447" y="2033"/>
                  </a:lnTo>
                  <a:lnTo>
                    <a:pt x="555" y="2006"/>
                  </a:lnTo>
                  <a:lnTo>
                    <a:pt x="611" y="1993"/>
                  </a:lnTo>
                  <a:lnTo>
                    <a:pt x="669" y="1978"/>
                  </a:lnTo>
                  <a:lnTo>
                    <a:pt x="729" y="1965"/>
                  </a:lnTo>
                  <a:lnTo>
                    <a:pt x="792" y="1952"/>
                  </a:lnTo>
                  <a:lnTo>
                    <a:pt x="856" y="1937"/>
                  </a:lnTo>
                  <a:lnTo>
                    <a:pt x="921" y="1924"/>
                  </a:lnTo>
                  <a:lnTo>
                    <a:pt x="990" y="1909"/>
                  </a:lnTo>
                  <a:lnTo>
                    <a:pt x="1060" y="1896"/>
                  </a:lnTo>
                  <a:lnTo>
                    <a:pt x="1132" y="1881"/>
                  </a:lnTo>
                  <a:lnTo>
                    <a:pt x="1207" y="1868"/>
                  </a:lnTo>
                  <a:lnTo>
                    <a:pt x="1284" y="1853"/>
                  </a:lnTo>
                  <a:lnTo>
                    <a:pt x="1364" y="1840"/>
                  </a:lnTo>
                  <a:lnTo>
                    <a:pt x="1445" y="1825"/>
                  </a:lnTo>
                  <a:lnTo>
                    <a:pt x="1529" y="1812"/>
                  </a:lnTo>
                  <a:lnTo>
                    <a:pt x="1617" y="1797"/>
                  </a:lnTo>
                  <a:lnTo>
                    <a:pt x="1704" y="1782"/>
                  </a:lnTo>
                  <a:lnTo>
                    <a:pt x="1796" y="1767"/>
                  </a:lnTo>
                  <a:lnTo>
                    <a:pt x="1889" y="1754"/>
                  </a:lnTo>
                  <a:lnTo>
                    <a:pt x="1987" y="1739"/>
                  </a:lnTo>
                  <a:lnTo>
                    <a:pt x="2088" y="1724"/>
                  </a:lnTo>
                  <a:lnTo>
                    <a:pt x="2088" y="1713"/>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73" name="Oval 172">
              <a:extLst>
                <a:ext uri="{FF2B5EF4-FFF2-40B4-BE49-F238E27FC236}">
                  <a16:creationId xmlns:a16="http://schemas.microsoft.com/office/drawing/2014/main" id="{F9503163-1E72-4A9E-ABF4-89EC4C7DCA51}"/>
                </a:ext>
              </a:extLst>
            </p:cNvPr>
            <p:cNvSpPr/>
            <p:nvPr/>
          </p:nvSpPr>
          <p:spPr>
            <a:xfrm>
              <a:off x="2753282" y="3603681"/>
              <a:ext cx="45719" cy="47725"/>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362257F6-BB06-463F-A990-74A21CEAD366}"/>
                </a:ext>
              </a:extLst>
            </p:cNvPr>
            <p:cNvSpPr/>
            <p:nvPr/>
          </p:nvSpPr>
          <p:spPr>
            <a:xfrm>
              <a:off x="2760159" y="4018806"/>
              <a:ext cx="45719" cy="47725"/>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771D54B9-733F-479F-A1C5-D6AE2650981E}"/>
                </a:ext>
              </a:extLst>
            </p:cNvPr>
            <p:cNvSpPr/>
            <p:nvPr/>
          </p:nvSpPr>
          <p:spPr>
            <a:xfrm>
              <a:off x="2760419" y="4528126"/>
              <a:ext cx="45719" cy="47725"/>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Rectangle 96">
              <a:extLst>
                <a:ext uri="{FF2B5EF4-FFF2-40B4-BE49-F238E27FC236}">
                  <a16:creationId xmlns:a16="http://schemas.microsoft.com/office/drawing/2014/main" id="{9CC214D6-D947-4AAA-839D-2FC400B034B6}"/>
                </a:ext>
              </a:extLst>
            </p:cNvPr>
            <p:cNvSpPr>
              <a:spLocks noChangeArrowheads="1"/>
            </p:cNvSpPr>
            <p:nvPr/>
          </p:nvSpPr>
          <p:spPr bwMode="auto">
            <a:xfrm>
              <a:off x="3050383" y="3802762"/>
              <a:ext cx="2351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ea typeface="Times New Roman" pitchFamily="18" charset="0"/>
                  <a:cs typeface="Arial" panose="020B0604020202020204" pitchFamily="34" charset="0"/>
                </a:rPr>
                <a:t>…</a:t>
              </a:r>
              <a:endParaRPr kumimoji="0" lang="en-US" altLang="en-US" sz="4400" b="0" i="0" u="none" strike="noStrike" cap="none" normalizeH="0" baseline="0" dirty="0">
                <a:ln>
                  <a:noFill/>
                </a:ln>
                <a:solidFill>
                  <a:schemeClr val="tx1"/>
                </a:solidFill>
                <a:effectLst/>
                <a:latin typeface="Arial" panose="020B0604020202020204" pitchFamily="34" charset="0"/>
                <a:cs typeface="Arial" pitchFamily="34" charset="0"/>
              </a:endParaRPr>
            </a:p>
          </p:txBody>
        </p:sp>
      </p:grpSp>
      <p:sp>
        <p:nvSpPr>
          <p:cNvPr id="5" name="Freeform: Shape 4">
            <a:extLst>
              <a:ext uri="{FF2B5EF4-FFF2-40B4-BE49-F238E27FC236}">
                <a16:creationId xmlns:a16="http://schemas.microsoft.com/office/drawing/2014/main" id="{936444B3-64B1-46B4-9F3C-1425C2AFB899}"/>
              </a:ext>
            </a:extLst>
          </p:cNvPr>
          <p:cNvSpPr/>
          <p:nvPr/>
        </p:nvSpPr>
        <p:spPr>
          <a:xfrm>
            <a:off x="1311534" y="3079288"/>
            <a:ext cx="1614857" cy="2151344"/>
          </a:xfrm>
          <a:custGeom>
            <a:avLst/>
            <a:gdLst>
              <a:gd name="connsiteX0" fmla="*/ 380668 w 1844495"/>
              <a:gd name="connsiteY0" fmla="*/ 180221 h 2650731"/>
              <a:gd name="connsiteX1" fmla="*/ 1574468 w 1844495"/>
              <a:gd name="connsiteY1" fmla="*/ 379187 h 2650731"/>
              <a:gd name="connsiteX2" fmla="*/ 1722634 w 1844495"/>
              <a:gd name="connsiteY2" fmla="*/ 2127554 h 2650731"/>
              <a:gd name="connsiteX3" fmla="*/ 84334 w 1844495"/>
              <a:gd name="connsiteY3" fmla="*/ 2525487 h 2650731"/>
              <a:gd name="connsiteX4" fmla="*/ 380668 w 1844495"/>
              <a:gd name="connsiteY4" fmla="*/ 180221 h 2650731"/>
              <a:gd name="connsiteX0" fmla="*/ 380668 w 1724942"/>
              <a:gd name="connsiteY0" fmla="*/ 180221 h 2751909"/>
              <a:gd name="connsiteX1" fmla="*/ 1574468 w 1724942"/>
              <a:gd name="connsiteY1" fmla="*/ 379187 h 2751909"/>
              <a:gd name="connsiteX2" fmla="*/ 1722634 w 1724942"/>
              <a:gd name="connsiteY2" fmla="*/ 2127554 h 2751909"/>
              <a:gd name="connsiteX3" fmla="*/ 84334 w 1724942"/>
              <a:gd name="connsiteY3" fmla="*/ 2525487 h 2751909"/>
              <a:gd name="connsiteX4" fmla="*/ 380668 w 1724942"/>
              <a:gd name="connsiteY4" fmla="*/ 180221 h 2751909"/>
              <a:gd name="connsiteX0" fmla="*/ 396303 w 1975466"/>
              <a:gd name="connsiteY0" fmla="*/ 187480 h 2847420"/>
              <a:gd name="connsiteX1" fmla="*/ 1590103 w 1975466"/>
              <a:gd name="connsiteY1" fmla="*/ 386446 h 2847420"/>
              <a:gd name="connsiteX2" fmla="*/ 1973424 w 1975466"/>
              <a:gd name="connsiteY2" fmla="*/ 2307927 h 2847420"/>
              <a:gd name="connsiteX3" fmla="*/ 99969 w 1975466"/>
              <a:gd name="connsiteY3" fmla="*/ 2532746 h 2847420"/>
              <a:gd name="connsiteX4" fmla="*/ 396303 w 1975466"/>
              <a:gd name="connsiteY4" fmla="*/ 187480 h 2847420"/>
              <a:gd name="connsiteX0" fmla="*/ 399777 w 2090309"/>
              <a:gd name="connsiteY0" fmla="*/ 189428 h 2713836"/>
              <a:gd name="connsiteX1" fmla="*/ 1721378 w 2090309"/>
              <a:gd name="connsiteY1" fmla="*/ 383302 h 2713836"/>
              <a:gd name="connsiteX2" fmla="*/ 1976898 w 2090309"/>
              <a:gd name="connsiteY2" fmla="*/ 2309875 h 2713836"/>
              <a:gd name="connsiteX3" fmla="*/ 103443 w 2090309"/>
              <a:gd name="connsiteY3" fmla="*/ 2534694 h 2713836"/>
              <a:gd name="connsiteX4" fmla="*/ 399777 w 2090309"/>
              <a:gd name="connsiteY4" fmla="*/ 189428 h 2713836"/>
              <a:gd name="connsiteX0" fmla="*/ 371250 w 2061782"/>
              <a:gd name="connsiteY0" fmla="*/ 218607 h 2743015"/>
              <a:gd name="connsiteX1" fmla="*/ 1692851 w 2061782"/>
              <a:gd name="connsiteY1" fmla="*/ 412481 h 2743015"/>
              <a:gd name="connsiteX2" fmla="*/ 1948371 w 2061782"/>
              <a:gd name="connsiteY2" fmla="*/ 2339054 h 2743015"/>
              <a:gd name="connsiteX3" fmla="*/ 74916 w 2061782"/>
              <a:gd name="connsiteY3" fmla="*/ 2563873 h 2743015"/>
              <a:gd name="connsiteX4" fmla="*/ 371250 w 2061782"/>
              <a:gd name="connsiteY4" fmla="*/ 218607 h 2743015"/>
              <a:gd name="connsiteX0" fmla="*/ 298743 w 1989275"/>
              <a:gd name="connsiteY0" fmla="*/ 218607 h 2790402"/>
              <a:gd name="connsiteX1" fmla="*/ 1620344 w 1989275"/>
              <a:gd name="connsiteY1" fmla="*/ 412481 h 2790402"/>
              <a:gd name="connsiteX2" fmla="*/ 1875864 w 1989275"/>
              <a:gd name="connsiteY2" fmla="*/ 2339054 h 2790402"/>
              <a:gd name="connsiteX3" fmla="*/ 2409 w 1989275"/>
              <a:gd name="connsiteY3" fmla="*/ 2563873 h 2790402"/>
              <a:gd name="connsiteX4" fmla="*/ 298743 w 1989275"/>
              <a:gd name="connsiteY4" fmla="*/ 218607 h 2790402"/>
              <a:gd name="connsiteX0" fmla="*/ 298435 w 1879766"/>
              <a:gd name="connsiteY0" fmla="*/ 218607 h 2866586"/>
              <a:gd name="connsiteX1" fmla="*/ 1620036 w 1879766"/>
              <a:gd name="connsiteY1" fmla="*/ 412481 h 2866586"/>
              <a:gd name="connsiteX2" fmla="*/ 1875556 w 1879766"/>
              <a:gd name="connsiteY2" fmla="*/ 2339054 h 2866586"/>
              <a:gd name="connsiteX3" fmla="*/ 2101 w 1879766"/>
              <a:gd name="connsiteY3" fmla="*/ 2563873 h 2866586"/>
              <a:gd name="connsiteX4" fmla="*/ 298435 w 1879766"/>
              <a:gd name="connsiteY4" fmla="*/ 218607 h 2866586"/>
              <a:gd name="connsiteX0" fmla="*/ 298785 w 2056651"/>
              <a:gd name="connsiteY0" fmla="*/ 183641 h 2754823"/>
              <a:gd name="connsiteX1" fmla="*/ 1804420 w 2056651"/>
              <a:gd name="connsiteY1" fmla="*/ 392790 h 2754823"/>
              <a:gd name="connsiteX2" fmla="*/ 1875906 w 2056651"/>
              <a:gd name="connsiteY2" fmla="*/ 2304088 h 2754823"/>
              <a:gd name="connsiteX3" fmla="*/ 2451 w 2056651"/>
              <a:gd name="connsiteY3" fmla="*/ 2528907 h 2754823"/>
              <a:gd name="connsiteX4" fmla="*/ 298785 w 2056651"/>
              <a:gd name="connsiteY4" fmla="*/ 183641 h 2754823"/>
              <a:gd name="connsiteX0" fmla="*/ 298785 w 1992553"/>
              <a:gd name="connsiteY0" fmla="*/ 195591 h 2766775"/>
              <a:gd name="connsiteX1" fmla="*/ 1804420 w 1992553"/>
              <a:gd name="connsiteY1" fmla="*/ 404740 h 2766775"/>
              <a:gd name="connsiteX2" fmla="*/ 1875906 w 1992553"/>
              <a:gd name="connsiteY2" fmla="*/ 2316038 h 2766775"/>
              <a:gd name="connsiteX3" fmla="*/ 2451 w 1992553"/>
              <a:gd name="connsiteY3" fmla="*/ 2540857 h 2766775"/>
              <a:gd name="connsiteX4" fmla="*/ 298785 w 1992553"/>
              <a:gd name="connsiteY4" fmla="*/ 195591 h 2766775"/>
              <a:gd name="connsiteX0" fmla="*/ 298441 w 1878150"/>
              <a:gd name="connsiteY0" fmla="*/ 195592 h 2763148"/>
              <a:gd name="connsiteX1" fmla="*/ 1804076 w 1878150"/>
              <a:gd name="connsiteY1" fmla="*/ 404741 h 2763148"/>
              <a:gd name="connsiteX2" fmla="*/ 1875562 w 1878150"/>
              <a:gd name="connsiteY2" fmla="*/ 2316039 h 2763148"/>
              <a:gd name="connsiteX3" fmla="*/ 2107 w 1878150"/>
              <a:gd name="connsiteY3" fmla="*/ 2540858 h 2763148"/>
              <a:gd name="connsiteX4" fmla="*/ 298441 w 1878150"/>
              <a:gd name="connsiteY4" fmla="*/ 195592 h 2763148"/>
              <a:gd name="connsiteX0" fmla="*/ 406596 w 2066464"/>
              <a:gd name="connsiteY0" fmla="*/ 194906 h 2834159"/>
              <a:gd name="connsiteX1" fmla="*/ 1912231 w 2066464"/>
              <a:gd name="connsiteY1" fmla="*/ 404055 h 2834159"/>
              <a:gd name="connsiteX2" fmla="*/ 2004166 w 2066464"/>
              <a:gd name="connsiteY2" fmla="*/ 2575025 h 2834159"/>
              <a:gd name="connsiteX3" fmla="*/ 110262 w 2066464"/>
              <a:gd name="connsiteY3" fmla="*/ 2540172 h 2834159"/>
              <a:gd name="connsiteX4" fmla="*/ 406596 w 2066464"/>
              <a:gd name="connsiteY4" fmla="*/ 194906 h 2834159"/>
              <a:gd name="connsiteX0" fmla="*/ 372571 w 2032439"/>
              <a:gd name="connsiteY0" fmla="*/ 170415 h 2809668"/>
              <a:gd name="connsiteX1" fmla="*/ 1878206 w 2032439"/>
              <a:gd name="connsiteY1" fmla="*/ 379564 h 2809668"/>
              <a:gd name="connsiteX2" fmla="*/ 1970141 w 2032439"/>
              <a:gd name="connsiteY2" fmla="*/ 2550534 h 2809668"/>
              <a:gd name="connsiteX3" fmla="*/ 76237 w 2032439"/>
              <a:gd name="connsiteY3" fmla="*/ 2515681 h 2809668"/>
              <a:gd name="connsiteX4" fmla="*/ 372571 w 2032439"/>
              <a:gd name="connsiteY4" fmla="*/ 170415 h 2809668"/>
              <a:gd name="connsiteX0" fmla="*/ 298512 w 1958380"/>
              <a:gd name="connsiteY0" fmla="*/ 170415 h 2811562"/>
              <a:gd name="connsiteX1" fmla="*/ 1804147 w 1958380"/>
              <a:gd name="connsiteY1" fmla="*/ 379564 h 2811562"/>
              <a:gd name="connsiteX2" fmla="*/ 1896082 w 1958380"/>
              <a:gd name="connsiteY2" fmla="*/ 2550534 h 2811562"/>
              <a:gd name="connsiteX3" fmla="*/ 2178 w 1958380"/>
              <a:gd name="connsiteY3" fmla="*/ 2515681 h 2811562"/>
              <a:gd name="connsiteX4" fmla="*/ 298512 w 1958380"/>
              <a:gd name="connsiteY4" fmla="*/ 170415 h 2811562"/>
              <a:gd name="connsiteX0" fmla="*/ 322622 w 2048029"/>
              <a:gd name="connsiteY0" fmla="*/ 165752 h 2822603"/>
              <a:gd name="connsiteX1" fmla="*/ 1889602 w 2048029"/>
              <a:gd name="connsiteY1" fmla="*/ 391472 h 2822603"/>
              <a:gd name="connsiteX2" fmla="*/ 1981537 w 2048029"/>
              <a:gd name="connsiteY2" fmla="*/ 2562442 h 2822603"/>
              <a:gd name="connsiteX3" fmla="*/ 87633 w 2048029"/>
              <a:gd name="connsiteY3" fmla="*/ 2527589 h 2822603"/>
              <a:gd name="connsiteX4" fmla="*/ 322622 w 2048029"/>
              <a:gd name="connsiteY4" fmla="*/ 165752 h 2822603"/>
              <a:gd name="connsiteX0" fmla="*/ 351329 w 2076736"/>
              <a:gd name="connsiteY0" fmla="*/ 54005 h 2710856"/>
              <a:gd name="connsiteX1" fmla="*/ 1918309 w 2076736"/>
              <a:gd name="connsiteY1" fmla="*/ 279725 h 2710856"/>
              <a:gd name="connsiteX2" fmla="*/ 2010244 w 2076736"/>
              <a:gd name="connsiteY2" fmla="*/ 2450695 h 2710856"/>
              <a:gd name="connsiteX3" fmla="*/ 116340 w 2076736"/>
              <a:gd name="connsiteY3" fmla="*/ 2415842 h 2710856"/>
              <a:gd name="connsiteX4" fmla="*/ 351329 w 2076736"/>
              <a:gd name="connsiteY4" fmla="*/ 54005 h 2710856"/>
              <a:gd name="connsiteX0" fmla="*/ 583217 w 1997661"/>
              <a:gd name="connsiteY0" fmla="*/ 15511 h 2854319"/>
              <a:gd name="connsiteX1" fmla="*/ 1858809 w 1997661"/>
              <a:gd name="connsiteY1" fmla="*/ 412463 h 2854319"/>
              <a:gd name="connsiteX2" fmla="*/ 1950744 w 1997661"/>
              <a:gd name="connsiteY2" fmla="*/ 2583433 h 2854319"/>
              <a:gd name="connsiteX3" fmla="*/ 56840 w 1997661"/>
              <a:gd name="connsiteY3" fmla="*/ 2548580 h 2854319"/>
              <a:gd name="connsiteX4" fmla="*/ 583217 w 1997661"/>
              <a:gd name="connsiteY4" fmla="*/ 15511 h 2854319"/>
              <a:gd name="connsiteX0" fmla="*/ 600619 w 2015063"/>
              <a:gd name="connsiteY0" fmla="*/ 31 h 2838838"/>
              <a:gd name="connsiteX1" fmla="*/ 1876211 w 2015063"/>
              <a:gd name="connsiteY1" fmla="*/ 396983 h 2838838"/>
              <a:gd name="connsiteX2" fmla="*/ 1968146 w 2015063"/>
              <a:gd name="connsiteY2" fmla="*/ 2567953 h 2838838"/>
              <a:gd name="connsiteX3" fmla="*/ 74242 w 2015063"/>
              <a:gd name="connsiteY3" fmla="*/ 2533100 h 2838838"/>
              <a:gd name="connsiteX4" fmla="*/ 600619 w 2015063"/>
              <a:gd name="connsiteY4" fmla="*/ 31 h 2838838"/>
              <a:gd name="connsiteX0" fmla="*/ 556279 w 2030654"/>
              <a:gd name="connsiteY0" fmla="*/ 30 h 2856455"/>
              <a:gd name="connsiteX1" fmla="*/ 1888103 w 2030654"/>
              <a:gd name="connsiteY1" fmla="*/ 413553 h 2856455"/>
              <a:gd name="connsiteX2" fmla="*/ 1980038 w 2030654"/>
              <a:gd name="connsiteY2" fmla="*/ 2584523 h 2856455"/>
              <a:gd name="connsiteX3" fmla="*/ 86134 w 2030654"/>
              <a:gd name="connsiteY3" fmla="*/ 2549670 h 2856455"/>
              <a:gd name="connsiteX4" fmla="*/ 556279 w 2030654"/>
              <a:gd name="connsiteY4" fmla="*/ 30 h 2856455"/>
              <a:gd name="connsiteX0" fmla="*/ 522208 w 1996583"/>
              <a:gd name="connsiteY0" fmla="*/ 139112 h 2995539"/>
              <a:gd name="connsiteX1" fmla="*/ 1854032 w 1996583"/>
              <a:gd name="connsiteY1" fmla="*/ 552635 h 2995539"/>
              <a:gd name="connsiteX2" fmla="*/ 1945967 w 1996583"/>
              <a:gd name="connsiteY2" fmla="*/ 2723605 h 2995539"/>
              <a:gd name="connsiteX3" fmla="*/ 52063 w 1996583"/>
              <a:gd name="connsiteY3" fmla="*/ 2688752 h 2995539"/>
              <a:gd name="connsiteX4" fmla="*/ 522208 w 1996583"/>
              <a:gd name="connsiteY4" fmla="*/ 139112 h 2995539"/>
              <a:gd name="connsiteX0" fmla="*/ 311711 w 2053507"/>
              <a:gd name="connsiteY0" fmla="*/ 191296 h 2807088"/>
              <a:gd name="connsiteX1" fmla="*/ 1894027 w 2053507"/>
              <a:gd name="connsiteY1" fmla="*/ 378350 h 2807088"/>
              <a:gd name="connsiteX2" fmla="*/ 1985962 w 2053507"/>
              <a:gd name="connsiteY2" fmla="*/ 2549320 h 2807088"/>
              <a:gd name="connsiteX3" fmla="*/ 92058 w 2053507"/>
              <a:gd name="connsiteY3" fmla="*/ 2514467 h 2807088"/>
              <a:gd name="connsiteX4" fmla="*/ 311711 w 2053507"/>
              <a:gd name="connsiteY4" fmla="*/ 191296 h 2807088"/>
              <a:gd name="connsiteX0" fmla="*/ 220736 w 1962532"/>
              <a:gd name="connsiteY0" fmla="*/ 191296 h 2823705"/>
              <a:gd name="connsiteX1" fmla="*/ 1803052 w 1962532"/>
              <a:gd name="connsiteY1" fmla="*/ 378350 h 2823705"/>
              <a:gd name="connsiteX2" fmla="*/ 1894987 w 1962532"/>
              <a:gd name="connsiteY2" fmla="*/ 2549320 h 2823705"/>
              <a:gd name="connsiteX3" fmla="*/ 1083 w 1962532"/>
              <a:gd name="connsiteY3" fmla="*/ 2514467 h 2823705"/>
              <a:gd name="connsiteX4" fmla="*/ 220736 w 1962532"/>
              <a:gd name="connsiteY4" fmla="*/ 191296 h 2823705"/>
              <a:gd name="connsiteX0" fmla="*/ 356834 w 2038543"/>
              <a:gd name="connsiteY0" fmla="*/ 180310 h 2837160"/>
              <a:gd name="connsiteX1" fmla="*/ 1882916 w 2038543"/>
              <a:gd name="connsiteY1" fmla="*/ 406029 h 2837160"/>
              <a:gd name="connsiteX2" fmla="*/ 1974851 w 2038543"/>
              <a:gd name="connsiteY2" fmla="*/ 2576999 h 2837160"/>
              <a:gd name="connsiteX3" fmla="*/ 80947 w 2038543"/>
              <a:gd name="connsiteY3" fmla="*/ 2542146 h 2837160"/>
              <a:gd name="connsiteX4" fmla="*/ 356834 w 2038543"/>
              <a:gd name="connsiteY4" fmla="*/ 180310 h 2837160"/>
              <a:gd name="connsiteX0" fmla="*/ 276937 w 1958646"/>
              <a:gd name="connsiteY0" fmla="*/ 180310 h 2849633"/>
              <a:gd name="connsiteX1" fmla="*/ 1803019 w 1958646"/>
              <a:gd name="connsiteY1" fmla="*/ 406029 h 2849633"/>
              <a:gd name="connsiteX2" fmla="*/ 1894954 w 1958646"/>
              <a:gd name="connsiteY2" fmla="*/ 2576999 h 2849633"/>
              <a:gd name="connsiteX3" fmla="*/ 1050 w 1958646"/>
              <a:gd name="connsiteY3" fmla="*/ 2542146 h 2849633"/>
              <a:gd name="connsiteX4" fmla="*/ 276937 w 1958646"/>
              <a:gd name="connsiteY4" fmla="*/ 180310 h 2849633"/>
              <a:gd name="connsiteX0" fmla="*/ 319802 w 2050669"/>
              <a:gd name="connsiteY0" fmla="*/ 168929 h 2872717"/>
              <a:gd name="connsiteX1" fmla="*/ 1891892 w 2050669"/>
              <a:gd name="connsiteY1" fmla="*/ 438838 h 2872717"/>
              <a:gd name="connsiteX2" fmla="*/ 1983827 w 2050669"/>
              <a:gd name="connsiteY2" fmla="*/ 2609808 h 2872717"/>
              <a:gd name="connsiteX3" fmla="*/ 89923 w 2050669"/>
              <a:gd name="connsiteY3" fmla="*/ 2574955 h 2872717"/>
              <a:gd name="connsiteX4" fmla="*/ 319802 w 2050669"/>
              <a:gd name="connsiteY4" fmla="*/ 168929 h 2872717"/>
              <a:gd name="connsiteX0" fmla="*/ 336138 w 2045155"/>
              <a:gd name="connsiteY0" fmla="*/ 168930 h 2872717"/>
              <a:gd name="connsiteX1" fmla="*/ 1887780 w 2045155"/>
              <a:gd name="connsiteY1" fmla="*/ 438838 h 2872717"/>
              <a:gd name="connsiteX2" fmla="*/ 1979715 w 2045155"/>
              <a:gd name="connsiteY2" fmla="*/ 2609808 h 2872717"/>
              <a:gd name="connsiteX3" fmla="*/ 85811 w 2045155"/>
              <a:gd name="connsiteY3" fmla="*/ 2574955 h 2872717"/>
              <a:gd name="connsiteX4" fmla="*/ 336138 w 2045155"/>
              <a:gd name="connsiteY4" fmla="*/ 168930 h 2872717"/>
              <a:gd name="connsiteX0" fmla="*/ 250627 w 1959644"/>
              <a:gd name="connsiteY0" fmla="*/ 168930 h 2915376"/>
              <a:gd name="connsiteX1" fmla="*/ 1802269 w 1959644"/>
              <a:gd name="connsiteY1" fmla="*/ 438838 h 2915376"/>
              <a:gd name="connsiteX2" fmla="*/ 1894204 w 1959644"/>
              <a:gd name="connsiteY2" fmla="*/ 2609808 h 2915376"/>
              <a:gd name="connsiteX3" fmla="*/ 300 w 1959644"/>
              <a:gd name="connsiteY3" fmla="*/ 2574955 h 2915376"/>
              <a:gd name="connsiteX4" fmla="*/ 250627 w 1959644"/>
              <a:gd name="connsiteY4" fmla="*/ 168930 h 2915376"/>
              <a:gd name="connsiteX0" fmla="*/ 154338 w 1964880"/>
              <a:gd name="connsiteY0" fmla="*/ 176213 h 2905450"/>
              <a:gd name="connsiteX1" fmla="*/ 1705980 w 1964880"/>
              <a:gd name="connsiteY1" fmla="*/ 446121 h 2905450"/>
              <a:gd name="connsiteX2" fmla="*/ 1797915 w 1964880"/>
              <a:gd name="connsiteY2" fmla="*/ 2617091 h 2905450"/>
              <a:gd name="connsiteX3" fmla="*/ 36925 w 1964880"/>
              <a:gd name="connsiteY3" fmla="*/ 2543572 h 2905450"/>
              <a:gd name="connsiteX4" fmla="*/ 154338 w 1964880"/>
              <a:gd name="connsiteY4" fmla="*/ 176213 h 2905450"/>
              <a:gd name="connsiteX0" fmla="*/ 274535 w 2085076"/>
              <a:gd name="connsiteY0" fmla="*/ 176213 h 2864976"/>
              <a:gd name="connsiteX1" fmla="*/ 1826177 w 2085076"/>
              <a:gd name="connsiteY1" fmla="*/ 446121 h 2864976"/>
              <a:gd name="connsiteX2" fmla="*/ 1918112 w 2085076"/>
              <a:gd name="connsiteY2" fmla="*/ 2617091 h 2864976"/>
              <a:gd name="connsiteX3" fmla="*/ 157122 w 2085076"/>
              <a:gd name="connsiteY3" fmla="*/ 2543572 h 2864976"/>
              <a:gd name="connsiteX4" fmla="*/ 274535 w 2085076"/>
              <a:gd name="connsiteY4" fmla="*/ 176213 h 2864976"/>
              <a:gd name="connsiteX0" fmla="*/ 233626 w 2044167"/>
              <a:gd name="connsiteY0" fmla="*/ 100372 h 2789136"/>
              <a:gd name="connsiteX1" fmla="*/ 1785268 w 2044167"/>
              <a:gd name="connsiteY1" fmla="*/ 370280 h 2789136"/>
              <a:gd name="connsiteX2" fmla="*/ 1877203 w 2044167"/>
              <a:gd name="connsiteY2" fmla="*/ 2541250 h 2789136"/>
              <a:gd name="connsiteX3" fmla="*/ 116213 w 2044167"/>
              <a:gd name="connsiteY3" fmla="*/ 2467731 h 2789136"/>
              <a:gd name="connsiteX4" fmla="*/ 233626 w 2044167"/>
              <a:gd name="connsiteY4" fmla="*/ 100372 h 2789136"/>
              <a:gd name="connsiteX0" fmla="*/ 270415 w 2027260"/>
              <a:gd name="connsiteY0" fmla="*/ 94914 h 2807069"/>
              <a:gd name="connsiteX1" fmla="*/ 1770935 w 2027260"/>
              <a:gd name="connsiteY1" fmla="*/ 386917 h 2807069"/>
              <a:gd name="connsiteX2" fmla="*/ 1862870 w 2027260"/>
              <a:gd name="connsiteY2" fmla="*/ 2557887 h 2807069"/>
              <a:gd name="connsiteX3" fmla="*/ 101880 w 2027260"/>
              <a:gd name="connsiteY3" fmla="*/ 2484368 h 2807069"/>
              <a:gd name="connsiteX4" fmla="*/ 270415 w 2027260"/>
              <a:gd name="connsiteY4" fmla="*/ 94914 h 2807069"/>
              <a:gd name="connsiteX0" fmla="*/ 262894 w 2030475"/>
              <a:gd name="connsiteY0" fmla="*/ 94914 h 2807069"/>
              <a:gd name="connsiteX1" fmla="*/ 1773639 w 2030475"/>
              <a:gd name="connsiteY1" fmla="*/ 386917 h 2807069"/>
              <a:gd name="connsiteX2" fmla="*/ 1865574 w 2030475"/>
              <a:gd name="connsiteY2" fmla="*/ 2557887 h 2807069"/>
              <a:gd name="connsiteX3" fmla="*/ 104584 w 2030475"/>
              <a:gd name="connsiteY3" fmla="*/ 2484368 h 2807069"/>
              <a:gd name="connsiteX4" fmla="*/ 262894 w 2030475"/>
              <a:gd name="connsiteY4" fmla="*/ 94914 h 280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475" h="2807069">
                <a:moveTo>
                  <a:pt x="262894" y="94914"/>
                </a:moveTo>
                <a:cubicBezTo>
                  <a:pt x="372371" y="-83428"/>
                  <a:pt x="1506526" y="-23578"/>
                  <a:pt x="1773639" y="386917"/>
                </a:cubicBezTo>
                <a:cubicBezTo>
                  <a:pt x="2040752" y="797412"/>
                  <a:pt x="2143750" y="2208312"/>
                  <a:pt x="1865574" y="2557887"/>
                </a:cubicBezTo>
                <a:cubicBezTo>
                  <a:pt x="1587398" y="2907462"/>
                  <a:pt x="371697" y="2894863"/>
                  <a:pt x="104584" y="2484368"/>
                </a:cubicBezTo>
                <a:cubicBezTo>
                  <a:pt x="-162529" y="2073873"/>
                  <a:pt x="153417" y="273256"/>
                  <a:pt x="262894" y="94914"/>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3">
            <a:extLst>
              <a:ext uri="{FF2B5EF4-FFF2-40B4-BE49-F238E27FC236}">
                <a16:creationId xmlns:a16="http://schemas.microsoft.com/office/drawing/2014/main" id="{2F3CA283-A9A9-4DA3-800A-E50AE613A0FC}"/>
              </a:ext>
            </a:extLst>
          </p:cNvPr>
          <p:cNvSpPr/>
          <p:nvPr/>
        </p:nvSpPr>
        <p:spPr>
          <a:xfrm rot="673889" flipH="1">
            <a:off x="1005766" y="2703250"/>
            <a:ext cx="352480" cy="2829111"/>
          </a:xfrm>
          <a:custGeom>
            <a:avLst/>
            <a:gdLst>
              <a:gd name="connsiteX0" fmla="*/ 380668 w 1844495"/>
              <a:gd name="connsiteY0" fmla="*/ 180221 h 2650731"/>
              <a:gd name="connsiteX1" fmla="*/ 1574468 w 1844495"/>
              <a:gd name="connsiteY1" fmla="*/ 379187 h 2650731"/>
              <a:gd name="connsiteX2" fmla="*/ 1722634 w 1844495"/>
              <a:gd name="connsiteY2" fmla="*/ 2127554 h 2650731"/>
              <a:gd name="connsiteX3" fmla="*/ 84334 w 1844495"/>
              <a:gd name="connsiteY3" fmla="*/ 2525487 h 2650731"/>
              <a:gd name="connsiteX4" fmla="*/ 380668 w 1844495"/>
              <a:gd name="connsiteY4" fmla="*/ 180221 h 2650731"/>
              <a:gd name="connsiteX0" fmla="*/ 380668 w 1724942"/>
              <a:gd name="connsiteY0" fmla="*/ 180221 h 2751909"/>
              <a:gd name="connsiteX1" fmla="*/ 1574468 w 1724942"/>
              <a:gd name="connsiteY1" fmla="*/ 379187 h 2751909"/>
              <a:gd name="connsiteX2" fmla="*/ 1722634 w 1724942"/>
              <a:gd name="connsiteY2" fmla="*/ 2127554 h 2751909"/>
              <a:gd name="connsiteX3" fmla="*/ 84334 w 1724942"/>
              <a:gd name="connsiteY3" fmla="*/ 2525487 h 2751909"/>
              <a:gd name="connsiteX4" fmla="*/ 380668 w 1724942"/>
              <a:gd name="connsiteY4" fmla="*/ 180221 h 2751909"/>
              <a:gd name="connsiteX0" fmla="*/ 396303 w 1975466"/>
              <a:gd name="connsiteY0" fmla="*/ 187480 h 2847420"/>
              <a:gd name="connsiteX1" fmla="*/ 1590103 w 1975466"/>
              <a:gd name="connsiteY1" fmla="*/ 386446 h 2847420"/>
              <a:gd name="connsiteX2" fmla="*/ 1973424 w 1975466"/>
              <a:gd name="connsiteY2" fmla="*/ 2307927 h 2847420"/>
              <a:gd name="connsiteX3" fmla="*/ 99969 w 1975466"/>
              <a:gd name="connsiteY3" fmla="*/ 2532746 h 2847420"/>
              <a:gd name="connsiteX4" fmla="*/ 396303 w 1975466"/>
              <a:gd name="connsiteY4" fmla="*/ 187480 h 2847420"/>
              <a:gd name="connsiteX0" fmla="*/ 399777 w 2090309"/>
              <a:gd name="connsiteY0" fmla="*/ 189428 h 2713836"/>
              <a:gd name="connsiteX1" fmla="*/ 1721378 w 2090309"/>
              <a:gd name="connsiteY1" fmla="*/ 383302 h 2713836"/>
              <a:gd name="connsiteX2" fmla="*/ 1976898 w 2090309"/>
              <a:gd name="connsiteY2" fmla="*/ 2309875 h 2713836"/>
              <a:gd name="connsiteX3" fmla="*/ 103443 w 2090309"/>
              <a:gd name="connsiteY3" fmla="*/ 2534694 h 2713836"/>
              <a:gd name="connsiteX4" fmla="*/ 399777 w 2090309"/>
              <a:gd name="connsiteY4" fmla="*/ 189428 h 2713836"/>
              <a:gd name="connsiteX0" fmla="*/ 371250 w 2061782"/>
              <a:gd name="connsiteY0" fmla="*/ 218607 h 2743015"/>
              <a:gd name="connsiteX1" fmla="*/ 1692851 w 2061782"/>
              <a:gd name="connsiteY1" fmla="*/ 412481 h 2743015"/>
              <a:gd name="connsiteX2" fmla="*/ 1948371 w 2061782"/>
              <a:gd name="connsiteY2" fmla="*/ 2339054 h 2743015"/>
              <a:gd name="connsiteX3" fmla="*/ 74916 w 2061782"/>
              <a:gd name="connsiteY3" fmla="*/ 2563873 h 2743015"/>
              <a:gd name="connsiteX4" fmla="*/ 371250 w 2061782"/>
              <a:gd name="connsiteY4" fmla="*/ 218607 h 2743015"/>
              <a:gd name="connsiteX0" fmla="*/ 298743 w 1989275"/>
              <a:gd name="connsiteY0" fmla="*/ 218607 h 2790402"/>
              <a:gd name="connsiteX1" fmla="*/ 1620344 w 1989275"/>
              <a:gd name="connsiteY1" fmla="*/ 412481 h 2790402"/>
              <a:gd name="connsiteX2" fmla="*/ 1875864 w 1989275"/>
              <a:gd name="connsiteY2" fmla="*/ 2339054 h 2790402"/>
              <a:gd name="connsiteX3" fmla="*/ 2409 w 1989275"/>
              <a:gd name="connsiteY3" fmla="*/ 2563873 h 2790402"/>
              <a:gd name="connsiteX4" fmla="*/ 298743 w 1989275"/>
              <a:gd name="connsiteY4" fmla="*/ 218607 h 2790402"/>
              <a:gd name="connsiteX0" fmla="*/ 298435 w 1879766"/>
              <a:gd name="connsiteY0" fmla="*/ 218607 h 2866586"/>
              <a:gd name="connsiteX1" fmla="*/ 1620036 w 1879766"/>
              <a:gd name="connsiteY1" fmla="*/ 412481 h 2866586"/>
              <a:gd name="connsiteX2" fmla="*/ 1875556 w 1879766"/>
              <a:gd name="connsiteY2" fmla="*/ 2339054 h 2866586"/>
              <a:gd name="connsiteX3" fmla="*/ 2101 w 1879766"/>
              <a:gd name="connsiteY3" fmla="*/ 2563873 h 2866586"/>
              <a:gd name="connsiteX4" fmla="*/ 298435 w 1879766"/>
              <a:gd name="connsiteY4" fmla="*/ 218607 h 2866586"/>
              <a:gd name="connsiteX0" fmla="*/ 298785 w 2056651"/>
              <a:gd name="connsiteY0" fmla="*/ 183641 h 2754823"/>
              <a:gd name="connsiteX1" fmla="*/ 1804420 w 2056651"/>
              <a:gd name="connsiteY1" fmla="*/ 392790 h 2754823"/>
              <a:gd name="connsiteX2" fmla="*/ 1875906 w 2056651"/>
              <a:gd name="connsiteY2" fmla="*/ 2304088 h 2754823"/>
              <a:gd name="connsiteX3" fmla="*/ 2451 w 2056651"/>
              <a:gd name="connsiteY3" fmla="*/ 2528907 h 2754823"/>
              <a:gd name="connsiteX4" fmla="*/ 298785 w 2056651"/>
              <a:gd name="connsiteY4" fmla="*/ 183641 h 2754823"/>
              <a:gd name="connsiteX0" fmla="*/ 298785 w 1992553"/>
              <a:gd name="connsiteY0" fmla="*/ 195591 h 2766775"/>
              <a:gd name="connsiteX1" fmla="*/ 1804420 w 1992553"/>
              <a:gd name="connsiteY1" fmla="*/ 404740 h 2766775"/>
              <a:gd name="connsiteX2" fmla="*/ 1875906 w 1992553"/>
              <a:gd name="connsiteY2" fmla="*/ 2316038 h 2766775"/>
              <a:gd name="connsiteX3" fmla="*/ 2451 w 1992553"/>
              <a:gd name="connsiteY3" fmla="*/ 2540857 h 2766775"/>
              <a:gd name="connsiteX4" fmla="*/ 298785 w 1992553"/>
              <a:gd name="connsiteY4" fmla="*/ 195591 h 2766775"/>
              <a:gd name="connsiteX0" fmla="*/ 298441 w 1878150"/>
              <a:gd name="connsiteY0" fmla="*/ 195592 h 2763148"/>
              <a:gd name="connsiteX1" fmla="*/ 1804076 w 1878150"/>
              <a:gd name="connsiteY1" fmla="*/ 404741 h 2763148"/>
              <a:gd name="connsiteX2" fmla="*/ 1875562 w 1878150"/>
              <a:gd name="connsiteY2" fmla="*/ 2316039 h 2763148"/>
              <a:gd name="connsiteX3" fmla="*/ 2107 w 1878150"/>
              <a:gd name="connsiteY3" fmla="*/ 2540858 h 2763148"/>
              <a:gd name="connsiteX4" fmla="*/ 298441 w 1878150"/>
              <a:gd name="connsiteY4" fmla="*/ 195592 h 2763148"/>
              <a:gd name="connsiteX0" fmla="*/ 406596 w 2066464"/>
              <a:gd name="connsiteY0" fmla="*/ 194906 h 2834159"/>
              <a:gd name="connsiteX1" fmla="*/ 1912231 w 2066464"/>
              <a:gd name="connsiteY1" fmla="*/ 404055 h 2834159"/>
              <a:gd name="connsiteX2" fmla="*/ 2004166 w 2066464"/>
              <a:gd name="connsiteY2" fmla="*/ 2575025 h 2834159"/>
              <a:gd name="connsiteX3" fmla="*/ 110262 w 2066464"/>
              <a:gd name="connsiteY3" fmla="*/ 2540172 h 2834159"/>
              <a:gd name="connsiteX4" fmla="*/ 406596 w 2066464"/>
              <a:gd name="connsiteY4" fmla="*/ 194906 h 2834159"/>
              <a:gd name="connsiteX0" fmla="*/ 372571 w 2032439"/>
              <a:gd name="connsiteY0" fmla="*/ 170415 h 2809668"/>
              <a:gd name="connsiteX1" fmla="*/ 1878206 w 2032439"/>
              <a:gd name="connsiteY1" fmla="*/ 379564 h 2809668"/>
              <a:gd name="connsiteX2" fmla="*/ 1970141 w 2032439"/>
              <a:gd name="connsiteY2" fmla="*/ 2550534 h 2809668"/>
              <a:gd name="connsiteX3" fmla="*/ 76237 w 2032439"/>
              <a:gd name="connsiteY3" fmla="*/ 2515681 h 2809668"/>
              <a:gd name="connsiteX4" fmla="*/ 372571 w 2032439"/>
              <a:gd name="connsiteY4" fmla="*/ 170415 h 2809668"/>
              <a:gd name="connsiteX0" fmla="*/ 298512 w 1958380"/>
              <a:gd name="connsiteY0" fmla="*/ 170415 h 2811562"/>
              <a:gd name="connsiteX1" fmla="*/ 1804147 w 1958380"/>
              <a:gd name="connsiteY1" fmla="*/ 379564 h 2811562"/>
              <a:gd name="connsiteX2" fmla="*/ 1896082 w 1958380"/>
              <a:gd name="connsiteY2" fmla="*/ 2550534 h 2811562"/>
              <a:gd name="connsiteX3" fmla="*/ 2178 w 1958380"/>
              <a:gd name="connsiteY3" fmla="*/ 2515681 h 2811562"/>
              <a:gd name="connsiteX4" fmla="*/ 298512 w 1958380"/>
              <a:gd name="connsiteY4" fmla="*/ 170415 h 2811562"/>
              <a:gd name="connsiteX0" fmla="*/ 322622 w 2048029"/>
              <a:gd name="connsiteY0" fmla="*/ 165752 h 2822603"/>
              <a:gd name="connsiteX1" fmla="*/ 1889602 w 2048029"/>
              <a:gd name="connsiteY1" fmla="*/ 391472 h 2822603"/>
              <a:gd name="connsiteX2" fmla="*/ 1981537 w 2048029"/>
              <a:gd name="connsiteY2" fmla="*/ 2562442 h 2822603"/>
              <a:gd name="connsiteX3" fmla="*/ 87633 w 2048029"/>
              <a:gd name="connsiteY3" fmla="*/ 2527589 h 2822603"/>
              <a:gd name="connsiteX4" fmla="*/ 322622 w 2048029"/>
              <a:gd name="connsiteY4" fmla="*/ 165752 h 2822603"/>
              <a:gd name="connsiteX0" fmla="*/ 351329 w 2076736"/>
              <a:gd name="connsiteY0" fmla="*/ 54005 h 2710856"/>
              <a:gd name="connsiteX1" fmla="*/ 1918309 w 2076736"/>
              <a:gd name="connsiteY1" fmla="*/ 279725 h 2710856"/>
              <a:gd name="connsiteX2" fmla="*/ 2010244 w 2076736"/>
              <a:gd name="connsiteY2" fmla="*/ 2450695 h 2710856"/>
              <a:gd name="connsiteX3" fmla="*/ 116340 w 2076736"/>
              <a:gd name="connsiteY3" fmla="*/ 2415842 h 2710856"/>
              <a:gd name="connsiteX4" fmla="*/ 351329 w 2076736"/>
              <a:gd name="connsiteY4" fmla="*/ 54005 h 2710856"/>
              <a:gd name="connsiteX0" fmla="*/ 583217 w 1997661"/>
              <a:gd name="connsiteY0" fmla="*/ 15511 h 2854319"/>
              <a:gd name="connsiteX1" fmla="*/ 1858809 w 1997661"/>
              <a:gd name="connsiteY1" fmla="*/ 412463 h 2854319"/>
              <a:gd name="connsiteX2" fmla="*/ 1950744 w 1997661"/>
              <a:gd name="connsiteY2" fmla="*/ 2583433 h 2854319"/>
              <a:gd name="connsiteX3" fmla="*/ 56840 w 1997661"/>
              <a:gd name="connsiteY3" fmla="*/ 2548580 h 2854319"/>
              <a:gd name="connsiteX4" fmla="*/ 583217 w 1997661"/>
              <a:gd name="connsiteY4" fmla="*/ 15511 h 2854319"/>
              <a:gd name="connsiteX0" fmla="*/ 600619 w 2015063"/>
              <a:gd name="connsiteY0" fmla="*/ 31 h 2838838"/>
              <a:gd name="connsiteX1" fmla="*/ 1876211 w 2015063"/>
              <a:gd name="connsiteY1" fmla="*/ 396983 h 2838838"/>
              <a:gd name="connsiteX2" fmla="*/ 1968146 w 2015063"/>
              <a:gd name="connsiteY2" fmla="*/ 2567953 h 2838838"/>
              <a:gd name="connsiteX3" fmla="*/ 74242 w 2015063"/>
              <a:gd name="connsiteY3" fmla="*/ 2533100 h 2838838"/>
              <a:gd name="connsiteX4" fmla="*/ 600619 w 2015063"/>
              <a:gd name="connsiteY4" fmla="*/ 31 h 2838838"/>
              <a:gd name="connsiteX0" fmla="*/ 556279 w 2030654"/>
              <a:gd name="connsiteY0" fmla="*/ 30 h 2856455"/>
              <a:gd name="connsiteX1" fmla="*/ 1888103 w 2030654"/>
              <a:gd name="connsiteY1" fmla="*/ 413553 h 2856455"/>
              <a:gd name="connsiteX2" fmla="*/ 1980038 w 2030654"/>
              <a:gd name="connsiteY2" fmla="*/ 2584523 h 2856455"/>
              <a:gd name="connsiteX3" fmla="*/ 86134 w 2030654"/>
              <a:gd name="connsiteY3" fmla="*/ 2549670 h 2856455"/>
              <a:gd name="connsiteX4" fmla="*/ 556279 w 2030654"/>
              <a:gd name="connsiteY4" fmla="*/ 30 h 2856455"/>
              <a:gd name="connsiteX0" fmla="*/ 522208 w 1996583"/>
              <a:gd name="connsiteY0" fmla="*/ 139112 h 2995539"/>
              <a:gd name="connsiteX1" fmla="*/ 1854032 w 1996583"/>
              <a:gd name="connsiteY1" fmla="*/ 552635 h 2995539"/>
              <a:gd name="connsiteX2" fmla="*/ 1945967 w 1996583"/>
              <a:gd name="connsiteY2" fmla="*/ 2723605 h 2995539"/>
              <a:gd name="connsiteX3" fmla="*/ 52063 w 1996583"/>
              <a:gd name="connsiteY3" fmla="*/ 2688752 h 2995539"/>
              <a:gd name="connsiteX4" fmla="*/ 522208 w 1996583"/>
              <a:gd name="connsiteY4" fmla="*/ 139112 h 2995539"/>
              <a:gd name="connsiteX0" fmla="*/ 311711 w 2053507"/>
              <a:gd name="connsiteY0" fmla="*/ 191296 h 2807088"/>
              <a:gd name="connsiteX1" fmla="*/ 1894027 w 2053507"/>
              <a:gd name="connsiteY1" fmla="*/ 378350 h 2807088"/>
              <a:gd name="connsiteX2" fmla="*/ 1985962 w 2053507"/>
              <a:gd name="connsiteY2" fmla="*/ 2549320 h 2807088"/>
              <a:gd name="connsiteX3" fmla="*/ 92058 w 2053507"/>
              <a:gd name="connsiteY3" fmla="*/ 2514467 h 2807088"/>
              <a:gd name="connsiteX4" fmla="*/ 311711 w 2053507"/>
              <a:gd name="connsiteY4" fmla="*/ 191296 h 2807088"/>
              <a:gd name="connsiteX0" fmla="*/ 220736 w 1962532"/>
              <a:gd name="connsiteY0" fmla="*/ 191296 h 2823705"/>
              <a:gd name="connsiteX1" fmla="*/ 1803052 w 1962532"/>
              <a:gd name="connsiteY1" fmla="*/ 378350 h 2823705"/>
              <a:gd name="connsiteX2" fmla="*/ 1894987 w 1962532"/>
              <a:gd name="connsiteY2" fmla="*/ 2549320 h 2823705"/>
              <a:gd name="connsiteX3" fmla="*/ 1083 w 1962532"/>
              <a:gd name="connsiteY3" fmla="*/ 2514467 h 2823705"/>
              <a:gd name="connsiteX4" fmla="*/ 220736 w 1962532"/>
              <a:gd name="connsiteY4" fmla="*/ 191296 h 2823705"/>
              <a:gd name="connsiteX0" fmla="*/ 356834 w 2038543"/>
              <a:gd name="connsiteY0" fmla="*/ 180310 h 2837160"/>
              <a:gd name="connsiteX1" fmla="*/ 1882916 w 2038543"/>
              <a:gd name="connsiteY1" fmla="*/ 406029 h 2837160"/>
              <a:gd name="connsiteX2" fmla="*/ 1974851 w 2038543"/>
              <a:gd name="connsiteY2" fmla="*/ 2576999 h 2837160"/>
              <a:gd name="connsiteX3" fmla="*/ 80947 w 2038543"/>
              <a:gd name="connsiteY3" fmla="*/ 2542146 h 2837160"/>
              <a:gd name="connsiteX4" fmla="*/ 356834 w 2038543"/>
              <a:gd name="connsiteY4" fmla="*/ 180310 h 2837160"/>
              <a:gd name="connsiteX0" fmla="*/ 276937 w 1958646"/>
              <a:gd name="connsiteY0" fmla="*/ 180310 h 2849633"/>
              <a:gd name="connsiteX1" fmla="*/ 1803019 w 1958646"/>
              <a:gd name="connsiteY1" fmla="*/ 406029 h 2849633"/>
              <a:gd name="connsiteX2" fmla="*/ 1894954 w 1958646"/>
              <a:gd name="connsiteY2" fmla="*/ 2576999 h 2849633"/>
              <a:gd name="connsiteX3" fmla="*/ 1050 w 1958646"/>
              <a:gd name="connsiteY3" fmla="*/ 2542146 h 2849633"/>
              <a:gd name="connsiteX4" fmla="*/ 276937 w 1958646"/>
              <a:gd name="connsiteY4" fmla="*/ 180310 h 2849633"/>
              <a:gd name="connsiteX0" fmla="*/ 319802 w 2050669"/>
              <a:gd name="connsiteY0" fmla="*/ 168929 h 2872717"/>
              <a:gd name="connsiteX1" fmla="*/ 1891892 w 2050669"/>
              <a:gd name="connsiteY1" fmla="*/ 438838 h 2872717"/>
              <a:gd name="connsiteX2" fmla="*/ 1983827 w 2050669"/>
              <a:gd name="connsiteY2" fmla="*/ 2609808 h 2872717"/>
              <a:gd name="connsiteX3" fmla="*/ 89923 w 2050669"/>
              <a:gd name="connsiteY3" fmla="*/ 2574955 h 2872717"/>
              <a:gd name="connsiteX4" fmla="*/ 319802 w 2050669"/>
              <a:gd name="connsiteY4" fmla="*/ 168929 h 2872717"/>
              <a:gd name="connsiteX0" fmla="*/ 336138 w 2045155"/>
              <a:gd name="connsiteY0" fmla="*/ 168930 h 2872717"/>
              <a:gd name="connsiteX1" fmla="*/ 1887780 w 2045155"/>
              <a:gd name="connsiteY1" fmla="*/ 438838 h 2872717"/>
              <a:gd name="connsiteX2" fmla="*/ 1979715 w 2045155"/>
              <a:gd name="connsiteY2" fmla="*/ 2609808 h 2872717"/>
              <a:gd name="connsiteX3" fmla="*/ 85811 w 2045155"/>
              <a:gd name="connsiteY3" fmla="*/ 2574955 h 2872717"/>
              <a:gd name="connsiteX4" fmla="*/ 336138 w 2045155"/>
              <a:gd name="connsiteY4" fmla="*/ 168930 h 2872717"/>
              <a:gd name="connsiteX0" fmla="*/ 250627 w 1959644"/>
              <a:gd name="connsiteY0" fmla="*/ 168930 h 2915376"/>
              <a:gd name="connsiteX1" fmla="*/ 1802269 w 1959644"/>
              <a:gd name="connsiteY1" fmla="*/ 438838 h 2915376"/>
              <a:gd name="connsiteX2" fmla="*/ 1894204 w 1959644"/>
              <a:gd name="connsiteY2" fmla="*/ 2609808 h 2915376"/>
              <a:gd name="connsiteX3" fmla="*/ 300 w 1959644"/>
              <a:gd name="connsiteY3" fmla="*/ 2574955 h 2915376"/>
              <a:gd name="connsiteX4" fmla="*/ 250627 w 1959644"/>
              <a:gd name="connsiteY4" fmla="*/ 168930 h 2915376"/>
              <a:gd name="connsiteX0" fmla="*/ 154338 w 1964880"/>
              <a:gd name="connsiteY0" fmla="*/ 176213 h 2905450"/>
              <a:gd name="connsiteX1" fmla="*/ 1705980 w 1964880"/>
              <a:gd name="connsiteY1" fmla="*/ 446121 h 2905450"/>
              <a:gd name="connsiteX2" fmla="*/ 1797915 w 1964880"/>
              <a:gd name="connsiteY2" fmla="*/ 2617091 h 2905450"/>
              <a:gd name="connsiteX3" fmla="*/ 36925 w 1964880"/>
              <a:gd name="connsiteY3" fmla="*/ 2543572 h 2905450"/>
              <a:gd name="connsiteX4" fmla="*/ 154338 w 1964880"/>
              <a:gd name="connsiteY4" fmla="*/ 176213 h 2905450"/>
              <a:gd name="connsiteX0" fmla="*/ 274535 w 2085076"/>
              <a:gd name="connsiteY0" fmla="*/ 176213 h 2864976"/>
              <a:gd name="connsiteX1" fmla="*/ 1826177 w 2085076"/>
              <a:gd name="connsiteY1" fmla="*/ 446121 h 2864976"/>
              <a:gd name="connsiteX2" fmla="*/ 1918112 w 2085076"/>
              <a:gd name="connsiteY2" fmla="*/ 2617091 h 2864976"/>
              <a:gd name="connsiteX3" fmla="*/ 157122 w 2085076"/>
              <a:gd name="connsiteY3" fmla="*/ 2543572 h 2864976"/>
              <a:gd name="connsiteX4" fmla="*/ 274535 w 2085076"/>
              <a:gd name="connsiteY4" fmla="*/ 176213 h 2864976"/>
              <a:gd name="connsiteX0" fmla="*/ 233626 w 2044167"/>
              <a:gd name="connsiteY0" fmla="*/ 100372 h 2789136"/>
              <a:gd name="connsiteX1" fmla="*/ 1785268 w 2044167"/>
              <a:gd name="connsiteY1" fmla="*/ 370280 h 2789136"/>
              <a:gd name="connsiteX2" fmla="*/ 1877203 w 2044167"/>
              <a:gd name="connsiteY2" fmla="*/ 2541250 h 2789136"/>
              <a:gd name="connsiteX3" fmla="*/ 116213 w 2044167"/>
              <a:gd name="connsiteY3" fmla="*/ 2467731 h 2789136"/>
              <a:gd name="connsiteX4" fmla="*/ 233626 w 2044167"/>
              <a:gd name="connsiteY4" fmla="*/ 100372 h 2789136"/>
              <a:gd name="connsiteX0" fmla="*/ 270415 w 2027260"/>
              <a:gd name="connsiteY0" fmla="*/ 94914 h 2807069"/>
              <a:gd name="connsiteX1" fmla="*/ 1770935 w 2027260"/>
              <a:gd name="connsiteY1" fmla="*/ 386917 h 2807069"/>
              <a:gd name="connsiteX2" fmla="*/ 1862870 w 2027260"/>
              <a:gd name="connsiteY2" fmla="*/ 2557887 h 2807069"/>
              <a:gd name="connsiteX3" fmla="*/ 101880 w 2027260"/>
              <a:gd name="connsiteY3" fmla="*/ 2484368 h 2807069"/>
              <a:gd name="connsiteX4" fmla="*/ 270415 w 2027260"/>
              <a:gd name="connsiteY4" fmla="*/ 94914 h 2807069"/>
              <a:gd name="connsiteX0" fmla="*/ 262894 w 2030475"/>
              <a:gd name="connsiteY0" fmla="*/ 94914 h 2807069"/>
              <a:gd name="connsiteX1" fmla="*/ 1773639 w 2030475"/>
              <a:gd name="connsiteY1" fmla="*/ 386917 h 2807069"/>
              <a:gd name="connsiteX2" fmla="*/ 1865574 w 2030475"/>
              <a:gd name="connsiteY2" fmla="*/ 2557887 h 2807069"/>
              <a:gd name="connsiteX3" fmla="*/ 104584 w 2030475"/>
              <a:gd name="connsiteY3" fmla="*/ 2484368 h 2807069"/>
              <a:gd name="connsiteX4" fmla="*/ 262894 w 2030475"/>
              <a:gd name="connsiteY4" fmla="*/ 94914 h 280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475" h="2807069">
                <a:moveTo>
                  <a:pt x="262894" y="94914"/>
                </a:moveTo>
                <a:cubicBezTo>
                  <a:pt x="372371" y="-83428"/>
                  <a:pt x="1506526" y="-23578"/>
                  <a:pt x="1773639" y="386917"/>
                </a:cubicBezTo>
                <a:cubicBezTo>
                  <a:pt x="2040752" y="797412"/>
                  <a:pt x="2143750" y="2208312"/>
                  <a:pt x="1865574" y="2557887"/>
                </a:cubicBezTo>
                <a:cubicBezTo>
                  <a:pt x="1587398" y="2907462"/>
                  <a:pt x="371697" y="2894863"/>
                  <a:pt x="104584" y="2484368"/>
                </a:cubicBezTo>
                <a:cubicBezTo>
                  <a:pt x="-162529" y="2073873"/>
                  <a:pt x="153417" y="273256"/>
                  <a:pt x="262894" y="94914"/>
                </a:cubicBezTo>
                <a:close/>
              </a:path>
            </a:pathLst>
          </a:cu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2">
            <a:extLst>
              <a:ext uri="{FF2B5EF4-FFF2-40B4-BE49-F238E27FC236}">
                <a16:creationId xmlns:a16="http://schemas.microsoft.com/office/drawing/2014/main" id="{B9391C90-3939-4D9F-B695-E96899FA97B7}"/>
              </a:ext>
            </a:extLst>
          </p:cNvPr>
          <p:cNvSpPr txBox="1">
            <a:spLocks/>
          </p:cNvSpPr>
          <p:nvPr/>
        </p:nvSpPr>
        <p:spPr>
          <a:xfrm>
            <a:off x="7080511" y="4609200"/>
            <a:ext cx="1809489" cy="599816"/>
          </a:xfrm>
          <a:prstGeom prst="rect">
            <a:avLst/>
          </a:prstGeom>
          <a:solidFill>
            <a:schemeClr val="accent1">
              <a:lumMod val="75000"/>
            </a:schemeClr>
          </a:solidFill>
          <a:effectLst>
            <a:outerShdw blurRad="50800" dist="38100" dir="2700000" algn="tl" rotWithShape="0">
              <a:prstClr val="black">
                <a:alpha val="40000"/>
              </a:prstClr>
            </a:outerShdw>
          </a:effectLst>
        </p:spPr>
        <p:txBody>
          <a:bodyPr vert="horz" lIns="91440" tIns="9144" rIns="0"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2200" dirty="0">
                <a:solidFill>
                  <a:schemeClr val="bg1"/>
                </a:solidFill>
              </a:rPr>
              <a:t>All non-dim.</a:t>
            </a:r>
          </a:p>
          <a:p>
            <a:pPr marL="0" indent="0">
              <a:lnSpc>
                <a:spcPct val="80000"/>
              </a:lnSpc>
              <a:spcBef>
                <a:spcPts val="0"/>
              </a:spcBef>
              <a:buNone/>
            </a:pPr>
            <a:r>
              <a:rPr lang="en-US" sz="2200" dirty="0">
                <a:solidFill>
                  <a:schemeClr val="bg1"/>
                </a:solidFill>
              </a:rPr>
              <a:t>except </a:t>
            </a:r>
            <a:r>
              <a:rPr lang="en-US" altLang="en-US" sz="2000" dirty="0">
                <a:solidFill>
                  <a:schemeClr val="bg1"/>
                </a:solidFill>
                <a:latin typeface="Symbol" panose="05050102010706020507" pitchFamily="18" charset="2"/>
                <a:ea typeface="Times New Roman" pitchFamily="18" charset="0"/>
                <a:cs typeface="Arial" pitchFamily="34" charset="0"/>
              </a:rPr>
              <a:t>G </a:t>
            </a:r>
            <a:r>
              <a:rPr lang="en-US" altLang="en-US" sz="2000" dirty="0">
                <a:solidFill>
                  <a:schemeClr val="bg1"/>
                </a:solidFill>
                <a:latin typeface="Arial" pitchFamily="34" charset="0"/>
                <a:ea typeface="Times New Roman" pitchFamily="18" charset="0"/>
                <a:cs typeface="Arial" pitchFamily="34" charset="0"/>
              </a:rPr>
              <a:t>v</a:t>
            </a:r>
            <a:r>
              <a:rPr lang="en-US" altLang="en-US" sz="2000" baseline="-25000" dirty="0">
                <a:solidFill>
                  <a:schemeClr val="bg1"/>
                </a:solidFill>
                <a:latin typeface="Arial" pitchFamily="34" charset="0"/>
                <a:ea typeface="Times New Roman" pitchFamily="18" charset="0"/>
                <a:cs typeface="Arial" pitchFamily="34" charset="0"/>
              </a:rPr>
              <a:t>∞ </a:t>
            </a:r>
            <a:r>
              <a:rPr lang="en-US" altLang="en-US" sz="2000" dirty="0">
                <a:solidFill>
                  <a:schemeClr val="bg1"/>
                </a:solidFill>
                <a:latin typeface="Brush Script MT" panose="03060802040406070304" pitchFamily="66" charset="0"/>
                <a:ea typeface="Times New Roman" pitchFamily="18" charset="0"/>
                <a:cs typeface="MV Boli" panose="02000500030200090000" pitchFamily="2" charset="0"/>
              </a:rPr>
              <a:t>R</a:t>
            </a:r>
            <a:endParaRPr lang="en-US" sz="2200" dirty="0">
              <a:solidFill>
                <a:schemeClr val="bg1"/>
              </a:solidFill>
            </a:endParaRPr>
          </a:p>
        </p:txBody>
      </p:sp>
      <p:sp>
        <p:nvSpPr>
          <p:cNvPr id="10" name="TextBox 9">
            <a:extLst>
              <a:ext uri="{FF2B5EF4-FFF2-40B4-BE49-F238E27FC236}">
                <a16:creationId xmlns:a16="http://schemas.microsoft.com/office/drawing/2014/main" id="{84BAAAD4-4034-4889-828F-5BA471F268F2}"/>
              </a:ext>
            </a:extLst>
          </p:cNvPr>
          <p:cNvSpPr txBox="1"/>
          <p:nvPr/>
        </p:nvSpPr>
        <p:spPr>
          <a:xfrm>
            <a:off x="6491506" y="462629"/>
            <a:ext cx="1520224" cy="523220"/>
          </a:xfrm>
          <a:prstGeom prst="rect">
            <a:avLst/>
          </a:prstGeom>
          <a:noFill/>
        </p:spPr>
        <p:txBody>
          <a:bodyPr wrap="none" rtlCol="0">
            <a:spAutoFit/>
          </a:bodyPr>
          <a:lstStyle/>
          <a:p>
            <a:r>
              <a:rPr lang="en-US" sz="1400" dirty="0"/>
              <a:t>Refs:   SAE 975559</a:t>
            </a:r>
          </a:p>
          <a:p>
            <a:r>
              <a:rPr lang="en-US" sz="1400" dirty="0"/>
              <a:t>SAE 1999-01-1581</a:t>
            </a:r>
          </a:p>
        </p:txBody>
      </p:sp>
      <p:sp>
        <p:nvSpPr>
          <p:cNvPr id="127" name="Text Placeholder 2">
            <a:extLst>
              <a:ext uri="{FF2B5EF4-FFF2-40B4-BE49-F238E27FC236}">
                <a16:creationId xmlns:a16="http://schemas.microsoft.com/office/drawing/2014/main" id="{1079AA46-B0EF-42C3-9583-FC6BE2256DBA}"/>
              </a:ext>
            </a:extLst>
          </p:cNvPr>
          <p:cNvSpPr txBox="1">
            <a:spLocks/>
          </p:cNvSpPr>
          <p:nvPr/>
        </p:nvSpPr>
        <p:spPr>
          <a:xfrm>
            <a:off x="1355528" y="5425724"/>
            <a:ext cx="2526994" cy="304840"/>
          </a:xfrm>
          <a:prstGeom prst="rect">
            <a:avLst/>
          </a:prstGeom>
          <a:solidFill>
            <a:schemeClr val="accent1">
              <a:lumMod val="75000"/>
            </a:schemeClr>
          </a:solidFill>
          <a:effectLst>
            <a:outerShdw blurRad="50800" dist="38100" dir="2700000" algn="tl" rotWithShape="0">
              <a:prstClr val="black">
                <a:alpha val="40000"/>
              </a:prstClr>
            </a:outerShdw>
          </a:effectLst>
        </p:spPr>
        <p:txBody>
          <a:bodyPr vert="horz" lIns="91440" tIns="9144" rIns="0"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2200" dirty="0">
                <a:solidFill>
                  <a:schemeClr val="bg1"/>
                </a:solidFill>
              </a:rPr>
              <a:t>Lifting Line (or path)</a:t>
            </a:r>
          </a:p>
        </p:txBody>
      </p:sp>
      <p:sp>
        <p:nvSpPr>
          <p:cNvPr id="128" name="Text Placeholder 2">
            <a:extLst>
              <a:ext uri="{FF2B5EF4-FFF2-40B4-BE49-F238E27FC236}">
                <a16:creationId xmlns:a16="http://schemas.microsoft.com/office/drawing/2014/main" id="{5D06875F-7F48-4C31-811D-C5BBFFF05228}"/>
              </a:ext>
            </a:extLst>
          </p:cNvPr>
          <p:cNvSpPr txBox="1">
            <a:spLocks/>
          </p:cNvSpPr>
          <p:nvPr/>
        </p:nvSpPr>
        <p:spPr>
          <a:xfrm>
            <a:off x="766150" y="5844161"/>
            <a:ext cx="2701810" cy="870552"/>
          </a:xfrm>
          <a:prstGeom prst="rect">
            <a:avLst/>
          </a:prstGeom>
          <a:solidFill>
            <a:schemeClr val="accent1">
              <a:lumMod val="75000"/>
            </a:schemeClr>
          </a:solidFill>
          <a:effectLst>
            <a:outerShdw blurRad="50800" dist="38100" dir="2700000" algn="tl" rotWithShape="0">
              <a:prstClr val="black">
                <a:alpha val="40000"/>
              </a:prstClr>
            </a:outerShdw>
          </a:effectLst>
        </p:spPr>
        <p:txBody>
          <a:bodyPr vert="horz" lIns="91440" tIns="9144" rIns="0"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2200" dirty="0">
                <a:solidFill>
                  <a:schemeClr val="bg1"/>
                </a:solidFill>
              </a:rPr>
              <a:t>N  Horseshoe vortices</a:t>
            </a:r>
          </a:p>
          <a:p>
            <a:pPr marL="0" indent="0">
              <a:lnSpc>
                <a:spcPct val="80000"/>
              </a:lnSpc>
              <a:spcBef>
                <a:spcPts val="0"/>
              </a:spcBef>
              <a:buNone/>
            </a:pPr>
            <a:r>
              <a:rPr lang="en-US" sz="2200" dirty="0">
                <a:solidFill>
                  <a:schemeClr val="bg1"/>
                </a:solidFill>
              </a:rPr>
              <a:t>N  downwash nodes</a:t>
            </a:r>
          </a:p>
          <a:p>
            <a:pPr marL="0" indent="0">
              <a:lnSpc>
                <a:spcPct val="80000"/>
              </a:lnSpc>
              <a:spcBef>
                <a:spcPts val="0"/>
              </a:spcBef>
              <a:buNone/>
            </a:pPr>
            <a:r>
              <a:rPr lang="en-US" sz="2200" dirty="0">
                <a:solidFill>
                  <a:schemeClr val="bg1"/>
                </a:solidFill>
              </a:rPr>
              <a:t>N x N  Linear system</a:t>
            </a:r>
          </a:p>
        </p:txBody>
      </p:sp>
    </p:spTree>
    <p:extLst>
      <p:ext uri="{BB962C8B-B14F-4D97-AF65-F5344CB8AC3E}">
        <p14:creationId xmlns:p14="http://schemas.microsoft.com/office/powerpoint/2010/main" val="353005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animBg="1"/>
      <p:bldP spid="5" grpId="0" animBg="1"/>
      <p:bldP spid="124" grpId="0" animBg="1"/>
      <p:bldP spid="126" grpId="0" animBg="1"/>
      <p:bldP spid="10" grpId="0"/>
      <p:bldP spid="127" grpId="0" build="p" bldLvl="2" animBg="1"/>
      <p:bldP spid="128" grpId="0" build="p" bldLvl="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68935" y="6427400"/>
            <a:ext cx="2133600" cy="365125"/>
          </a:xfrm>
        </p:spPr>
        <p:txBody>
          <a:bodyPr/>
          <a:lstStyle/>
          <a:p>
            <a:fld id="{01E2073A-A629-45A2-8404-EF7185EE7B65}" type="slidenum">
              <a:rPr lang="en-US" smtClean="0"/>
              <a:pPr/>
              <a:t>38</a:t>
            </a:fld>
            <a:endParaRPr lang="en-US" dirty="0"/>
          </a:p>
        </p:txBody>
      </p:sp>
      <p:sp>
        <p:nvSpPr>
          <p:cNvPr id="343" name="Rectangle 26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46" name="Title 1"/>
          <p:cNvSpPr>
            <a:spLocks noGrp="1"/>
          </p:cNvSpPr>
          <p:nvPr>
            <p:ph type="title"/>
          </p:nvPr>
        </p:nvSpPr>
        <p:spPr>
          <a:xfrm>
            <a:off x="219145" y="0"/>
            <a:ext cx="8229600" cy="541338"/>
          </a:xfrm>
        </p:spPr>
        <p:txBody>
          <a:bodyPr>
            <a:noAutofit/>
          </a:bodyPr>
          <a:lstStyle/>
          <a:p>
            <a:pPr algn="l">
              <a:lnSpc>
                <a:spcPts val="3600"/>
              </a:lnSpc>
            </a:pPr>
            <a:r>
              <a:rPr lang="en-US" sz="2800" b="1" dirty="0">
                <a:solidFill>
                  <a:schemeClr val="tx1">
                    <a:lumMod val="50000"/>
                    <a:lumOff val="50000"/>
                  </a:schemeClr>
                </a:solidFill>
              </a:rPr>
              <a:t>Lifting-Line Method ~ Nested loops with axial flow</a:t>
            </a:r>
            <a:endParaRPr lang="en-US" sz="1400" i="1" dirty="0">
              <a:solidFill>
                <a:schemeClr val="tx1">
                  <a:lumMod val="50000"/>
                  <a:lumOff val="50000"/>
                </a:schemeClr>
              </a:solidFill>
            </a:endParaRPr>
          </a:p>
        </p:txBody>
      </p:sp>
      <p:sp>
        <p:nvSpPr>
          <p:cNvPr id="401" name="Text Placeholder 2"/>
          <p:cNvSpPr txBox="1">
            <a:spLocks/>
          </p:cNvSpPr>
          <p:nvPr/>
        </p:nvSpPr>
        <p:spPr>
          <a:xfrm>
            <a:off x="295959" y="4218057"/>
            <a:ext cx="3213474" cy="1709787"/>
          </a:xfrm>
          <a:prstGeom prst="rect">
            <a:avLst/>
          </a:prstGeom>
          <a:solidFill>
            <a:schemeClr val="bg1">
              <a:lumMod val="95000"/>
            </a:schemeClr>
          </a:solidFill>
          <a:effectLst>
            <a:outerShdw blurRad="50800" dist="38100" dir="2700000" algn="tl" rotWithShape="0">
              <a:prstClr val="black">
                <a:alpha val="40000"/>
              </a:prstClr>
            </a:outerShdw>
          </a:effectLst>
        </p:spPr>
        <p:txBody>
          <a:bodyPr vert="horz" lIns="91440" tIns="9144" rIns="0"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2200" dirty="0">
                <a:solidFill>
                  <a:schemeClr val="tx1">
                    <a:lumMod val="95000"/>
                    <a:lumOff val="5000"/>
                  </a:schemeClr>
                </a:solidFill>
              </a:rPr>
              <a:t>Select one “master blade”</a:t>
            </a:r>
          </a:p>
          <a:p>
            <a:pPr marL="0" indent="0">
              <a:lnSpc>
                <a:spcPct val="80000"/>
              </a:lnSpc>
              <a:spcBef>
                <a:spcPts val="0"/>
              </a:spcBef>
              <a:buNone/>
            </a:pPr>
            <a:r>
              <a:rPr lang="en-US" sz="2200" dirty="0">
                <a:solidFill>
                  <a:schemeClr val="tx1">
                    <a:lumMod val="95000"/>
                    <a:lumOff val="5000"/>
                  </a:schemeClr>
                </a:solidFill>
              </a:rPr>
              <a:t>Declare &amp; calc. arrays for:</a:t>
            </a:r>
          </a:p>
          <a:p>
            <a:pPr marL="0" indent="0">
              <a:lnSpc>
                <a:spcPct val="80000"/>
              </a:lnSpc>
              <a:spcBef>
                <a:spcPts val="0"/>
              </a:spcBef>
              <a:buNone/>
            </a:pPr>
            <a:r>
              <a:rPr lang="en-US" sz="2200" dirty="0">
                <a:solidFill>
                  <a:schemeClr val="tx1">
                    <a:lumMod val="95000"/>
                    <a:lumOff val="5000"/>
                  </a:schemeClr>
                </a:solidFill>
              </a:rPr>
              <a:t>Downwash node </a:t>
            </a:r>
            <a:r>
              <a:rPr lang="en-US" sz="2200" dirty="0" err="1">
                <a:solidFill>
                  <a:schemeClr val="tx1">
                    <a:lumMod val="95000"/>
                    <a:lumOff val="5000"/>
                  </a:schemeClr>
                </a:solidFill>
              </a:rPr>
              <a:t>coords</a:t>
            </a:r>
            <a:r>
              <a:rPr lang="en-US" sz="2200" dirty="0">
                <a:solidFill>
                  <a:schemeClr val="tx1">
                    <a:lumMod val="95000"/>
                    <a:lumOff val="5000"/>
                  </a:schemeClr>
                </a:solidFill>
              </a:rPr>
              <a:t>.</a:t>
            </a:r>
          </a:p>
          <a:p>
            <a:pPr marL="0" indent="0">
              <a:lnSpc>
                <a:spcPct val="80000"/>
              </a:lnSpc>
              <a:spcBef>
                <a:spcPts val="0"/>
              </a:spcBef>
              <a:buNone/>
            </a:pPr>
            <a:r>
              <a:rPr lang="en-US" sz="2200" dirty="0">
                <a:solidFill>
                  <a:schemeClr val="tx1">
                    <a:lumMod val="95000"/>
                    <a:lumOff val="5000"/>
                  </a:schemeClr>
                </a:solidFill>
              </a:rPr>
              <a:t>Downwash unit vectors (</a:t>
            </a:r>
            <a:r>
              <a:rPr lang="en-US" sz="2200" b="1" dirty="0">
                <a:solidFill>
                  <a:schemeClr val="tx1">
                    <a:lumMod val="95000"/>
                    <a:lumOff val="5000"/>
                  </a:schemeClr>
                </a:solidFill>
              </a:rPr>
              <a:t>u</a:t>
            </a:r>
            <a:r>
              <a:rPr lang="en-US" sz="2200" dirty="0">
                <a:solidFill>
                  <a:schemeClr val="tx1">
                    <a:lumMod val="95000"/>
                    <a:lumOff val="5000"/>
                  </a:schemeClr>
                </a:solidFill>
              </a:rPr>
              <a:t>)</a:t>
            </a:r>
          </a:p>
          <a:p>
            <a:pPr marL="0" indent="0">
              <a:lnSpc>
                <a:spcPct val="80000"/>
              </a:lnSpc>
              <a:spcBef>
                <a:spcPts val="0"/>
              </a:spcBef>
              <a:buNone/>
            </a:pPr>
            <a:r>
              <a:rPr lang="en-US" sz="2200" dirty="0">
                <a:solidFill>
                  <a:schemeClr val="tx1">
                    <a:lumMod val="95000"/>
                    <a:lumOff val="5000"/>
                  </a:schemeClr>
                </a:solidFill>
              </a:rPr>
              <a:t>Vortex segment ends (</a:t>
            </a:r>
            <a:r>
              <a:rPr lang="en-US" sz="2200" dirty="0" err="1">
                <a:solidFill>
                  <a:schemeClr val="tx1">
                    <a:lumMod val="95000"/>
                    <a:lumOff val="5000"/>
                  </a:schemeClr>
                </a:solidFill>
              </a:rPr>
              <a:t>p,q</a:t>
            </a:r>
            <a:r>
              <a:rPr lang="en-US" sz="2200" dirty="0">
                <a:solidFill>
                  <a:schemeClr val="tx1">
                    <a:lumMod val="95000"/>
                    <a:lumOff val="5000"/>
                  </a:schemeClr>
                </a:solidFill>
              </a:rPr>
              <a:t>)</a:t>
            </a:r>
          </a:p>
          <a:p>
            <a:pPr marL="0" indent="0">
              <a:lnSpc>
                <a:spcPct val="80000"/>
              </a:lnSpc>
              <a:spcBef>
                <a:spcPts val="0"/>
              </a:spcBef>
              <a:buNone/>
            </a:pPr>
            <a:r>
              <a:rPr lang="en-US" sz="2200" dirty="0" err="1">
                <a:solidFill>
                  <a:schemeClr val="tx1">
                    <a:lumMod val="95000"/>
                    <a:lumOff val="5000"/>
                  </a:schemeClr>
                </a:solidFill>
              </a:rPr>
              <a:t>D’wash</a:t>
            </a:r>
            <a:r>
              <a:rPr lang="en-US" sz="2200" dirty="0">
                <a:solidFill>
                  <a:schemeClr val="tx1">
                    <a:lumMod val="95000"/>
                    <a:lumOff val="5000"/>
                  </a:schemeClr>
                </a:solidFill>
              </a:rPr>
              <a:t> bound. cond. (</a:t>
            </a:r>
            <a:r>
              <a:rPr lang="en-US" sz="2200" dirty="0">
                <a:solidFill>
                  <a:schemeClr val="tx1">
                    <a:lumMod val="95000"/>
                    <a:lumOff val="5000"/>
                  </a:schemeClr>
                </a:solidFill>
                <a:latin typeface="Symbol" panose="05050102010706020507" pitchFamily="18" charset="2"/>
              </a:rPr>
              <a:t>k</a:t>
            </a:r>
            <a:r>
              <a:rPr lang="en-US" sz="2200" dirty="0">
                <a:solidFill>
                  <a:schemeClr val="tx1">
                    <a:lumMod val="95000"/>
                    <a:lumOff val="5000"/>
                  </a:schemeClr>
                </a:solidFill>
              </a:rPr>
              <a:t>)</a:t>
            </a:r>
          </a:p>
        </p:txBody>
      </p:sp>
      <p:sp>
        <p:nvSpPr>
          <p:cNvPr id="129" name="Text Placeholder 2">
            <a:extLst>
              <a:ext uri="{FF2B5EF4-FFF2-40B4-BE49-F238E27FC236}">
                <a16:creationId xmlns:a16="http://schemas.microsoft.com/office/drawing/2014/main" id="{7A4AA655-E847-49AF-8396-BA615AFCFB81}"/>
              </a:ext>
            </a:extLst>
          </p:cNvPr>
          <p:cNvSpPr txBox="1">
            <a:spLocks/>
          </p:cNvSpPr>
          <p:nvPr/>
        </p:nvSpPr>
        <p:spPr>
          <a:xfrm>
            <a:off x="3785707" y="803589"/>
            <a:ext cx="5162349" cy="4317052"/>
          </a:xfrm>
          <a:prstGeom prst="rect">
            <a:avLst/>
          </a:prstGeom>
          <a:solidFill>
            <a:schemeClr val="bg1">
              <a:lumMod val="95000"/>
            </a:schemeClr>
          </a:solidFill>
          <a:effectLst>
            <a:outerShdw blurRad="50800" dist="38100" dir="2700000" algn="tl" rotWithShape="0">
              <a:prstClr val="black">
                <a:alpha val="40000"/>
              </a:prstClr>
            </a:outerShdw>
          </a:effectLst>
        </p:spPr>
        <p:txBody>
          <a:bodyPr vert="horz" lIns="640080" tIns="9144" rIns="91440"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2200" dirty="0">
                <a:solidFill>
                  <a:schemeClr val="tx1">
                    <a:lumMod val="95000"/>
                    <a:lumOff val="5000"/>
                  </a:schemeClr>
                </a:solidFill>
              </a:rPr>
              <a:t>For </a:t>
            </a:r>
            <a:r>
              <a:rPr lang="en-US" sz="2200" dirty="0" err="1">
                <a:solidFill>
                  <a:schemeClr val="tx1">
                    <a:lumMod val="95000"/>
                    <a:lumOff val="5000"/>
                  </a:schemeClr>
                </a:solidFill>
              </a:rPr>
              <a:t>i</a:t>
            </a:r>
            <a:r>
              <a:rPr lang="en-US" sz="2200" dirty="0">
                <a:solidFill>
                  <a:schemeClr val="tx1">
                    <a:lumMod val="95000"/>
                    <a:lumOff val="5000"/>
                  </a:schemeClr>
                </a:solidFill>
              </a:rPr>
              <a:t> = 1 to N       ‘ downwash node</a:t>
            </a:r>
          </a:p>
          <a:p>
            <a:pPr marL="0" indent="0">
              <a:lnSpc>
                <a:spcPct val="80000"/>
              </a:lnSpc>
              <a:spcBef>
                <a:spcPts val="0"/>
              </a:spcBef>
              <a:buNone/>
            </a:pPr>
            <a:r>
              <a:rPr lang="en-US" sz="2200" dirty="0">
                <a:solidFill>
                  <a:schemeClr val="tx1">
                    <a:lumMod val="95000"/>
                    <a:lumOff val="5000"/>
                  </a:schemeClr>
                </a:solidFill>
              </a:rPr>
              <a:t>For j = 1 to N        ‘ horseshoe vortex</a:t>
            </a:r>
          </a:p>
          <a:p>
            <a:pPr marL="0" indent="0">
              <a:lnSpc>
                <a:spcPct val="80000"/>
              </a:lnSpc>
              <a:spcBef>
                <a:spcPts val="0"/>
              </a:spcBef>
              <a:buNone/>
            </a:pPr>
            <a:r>
              <a:rPr lang="en-US" sz="2200" dirty="0" err="1">
                <a:solidFill>
                  <a:schemeClr val="tx1">
                    <a:lumMod val="95000"/>
                    <a:lumOff val="5000"/>
                  </a:schemeClr>
                </a:solidFill>
              </a:rPr>
              <a:t>Fij</a:t>
            </a:r>
            <a:r>
              <a:rPr lang="en-US" sz="2200" dirty="0">
                <a:solidFill>
                  <a:schemeClr val="tx1">
                    <a:lumMod val="95000"/>
                    <a:lumOff val="5000"/>
                  </a:schemeClr>
                </a:solidFill>
              </a:rPr>
              <a:t> = 0                     ‘ initial. influence</a:t>
            </a:r>
          </a:p>
          <a:p>
            <a:pPr marL="0" indent="0">
              <a:lnSpc>
                <a:spcPct val="80000"/>
              </a:lnSpc>
              <a:spcBef>
                <a:spcPts val="0"/>
              </a:spcBef>
              <a:buNone/>
            </a:pPr>
            <a:r>
              <a:rPr lang="en-US" sz="2200" dirty="0">
                <a:solidFill>
                  <a:schemeClr val="tx1">
                    <a:lumMod val="95000"/>
                    <a:lumOff val="5000"/>
                  </a:schemeClr>
                </a:solidFill>
              </a:rPr>
              <a:t>    For k = 1 to B     ‘ blade</a:t>
            </a:r>
          </a:p>
          <a:p>
            <a:pPr marL="0" indent="0">
              <a:lnSpc>
                <a:spcPct val="80000"/>
              </a:lnSpc>
              <a:spcBef>
                <a:spcPts val="0"/>
              </a:spcBef>
              <a:buNone/>
            </a:pPr>
            <a:r>
              <a:rPr lang="en-US" sz="2200" dirty="0">
                <a:solidFill>
                  <a:schemeClr val="tx1">
                    <a:lumMod val="95000"/>
                    <a:lumOff val="5000"/>
                  </a:schemeClr>
                </a:solidFill>
              </a:rPr>
              <a:t>         For L = 1 to S  ‘ </a:t>
            </a:r>
            <a:r>
              <a:rPr lang="en-US" sz="2200" i="1" dirty="0">
                <a:solidFill>
                  <a:schemeClr val="tx1">
                    <a:lumMod val="95000"/>
                    <a:lumOff val="5000"/>
                  </a:schemeClr>
                </a:solidFill>
              </a:rPr>
              <a:t>upwind</a:t>
            </a:r>
            <a:r>
              <a:rPr lang="en-US" sz="2200" dirty="0">
                <a:solidFill>
                  <a:schemeClr val="tx1">
                    <a:lumMod val="95000"/>
                    <a:lumOff val="5000"/>
                  </a:schemeClr>
                </a:solidFill>
              </a:rPr>
              <a:t> segment</a:t>
            </a:r>
          </a:p>
          <a:p>
            <a:pPr marL="0" indent="0">
              <a:lnSpc>
                <a:spcPct val="80000"/>
              </a:lnSpc>
              <a:spcBef>
                <a:spcPts val="0"/>
              </a:spcBef>
              <a:buNone/>
            </a:pPr>
            <a:r>
              <a:rPr lang="en-US" sz="2200" dirty="0">
                <a:solidFill>
                  <a:schemeClr val="tx1">
                    <a:lumMod val="95000"/>
                    <a:lumOff val="5000"/>
                  </a:schemeClr>
                </a:solidFill>
              </a:rPr>
              <a:t>         </a:t>
            </a:r>
            <a:r>
              <a:rPr lang="en-US" sz="2200" dirty="0" err="1">
                <a:solidFill>
                  <a:schemeClr val="tx1">
                    <a:lumMod val="95000"/>
                    <a:lumOff val="5000"/>
                  </a:schemeClr>
                </a:solidFill>
                <a:latin typeface="Symbol" panose="05050102010706020507" pitchFamily="18" charset="2"/>
              </a:rPr>
              <a:t>D</a:t>
            </a:r>
            <a:r>
              <a:rPr lang="en-US" sz="2200" dirty="0" err="1">
                <a:solidFill>
                  <a:schemeClr val="tx1">
                    <a:lumMod val="95000"/>
                    <a:lumOff val="5000"/>
                  </a:schemeClr>
                </a:solidFill>
              </a:rPr>
              <a:t>Fij</a:t>
            </a:r>
            <a:r>
              <a:rPr lang="en-US" sz="2200" dirty="0">
                <a:solidFill>
                  <a:schemeClr val="tx1">
                    <a:lumMod val="95000"/>
                    <a:lumOff val="5000"/>
                  </a:schemeClr>
                </a:solidFill>
              </a:rPr>
              <a:t> = …. ; </a:t>
            </a:r>
            <a:r>
              <a:rPr lang="en-US" sz="2200" dirty="0" err="1">
                <a:solidFill>
                  <a:schemeClr val="tx1">
                    <a:lumMod val="95000"/>
                    <a:lumOff val="5000"/>
                  </a:schemeClr>
                </a:solidFill>
              </a:rPr>
              <a:t>Fij</a:t>
            </a:r>
            <a:r>
              <a:rPr lang="en-US" sz="2200" dirty="0">
                <a:solidFill>
                  <a:schemeClr val="tx1">
                    <a:lumMod val="95000"/>
                    <a:lumOff val="5000"/>
                  </a:schemeClr>
                </a:solidFill>
              </a:rPr>
              <a:t> = </a:t>
            </a:r>
            <a:r>
              <a:rPr lang="en-US" sz="2200" dirty="0" err="1">
                <a:solidFill>
                  <a:schemeClr val="tx1">
                    <a:lumMod val="95000"/>
                    <a:lumOff val="5000"/>
                  </a:schemeClr>
                </a:solidFill>
              </a:rPr>
              <a:t>Fij</a:t>
            </a:r>
            <a:r>
              <a:rPr lang="en-US" sz="2200" dirty="0">
                <a:solidFill>
                  <a:schemeClr val="tx1">
                    <a:lumMod val="95000"/>
                    <a:lumOff val="5000"/>
                  </a:schemeClr>
                </a:solidFill>
              </a:rPr>
              <a:t> + </a:t>
            </a:r>
            <a:r>
              <a:rPr lang="en-US" sz="2200" dirty="0" err="1">
                <a:solidFill>
                  <a:schemeClr val="tx1">
                    <a:lumMod val="95000"/>
                    <a:lumOff val="5000"/>
                  </a:schemeClr>
                </a:solidFill>
                <a:latin typeface="Symbol" panose="05050102010706020507" pitchFamily="18" charset="2"/>
              </a:rPr>
              <a:t>D</a:t>
            </a:r>
            <a:r>
              <a:rPr lang="en-US" sz="2200" dirty="0" err="1">
                <a:solidFill>
                  <a:schemeClr val="tx1">
                    <a:lumMod val="95000"/>
                    <a:lumOff val="5000"/>
                  </a:schemeClr>
                </a:solidFill>
              </a:rPr>
              <a:t>Fij</a:t>
            </a:r>
            <a:endParaRPr lang="en-US" sz="2200" dirty="0">
              <a:solidFill>
                <a:schemeClr val="tx1">
                  <a:lumMod val="95000"/>
                  <a:lumOff val="5000"/>
                </a:schemeClr>
              </a:solidFill>
            </a:endParaRPr>
          </a:p>
          <a:p>
            <a:pPr marL="0" indent="0">
              <a:lnSpc>
                <a:spcPct val="80000"/>
              </a:lnSpc>
              <a:spcBef>
                <a:spcPts val="0"/>
              </a:spcBef>
              <a:buNone/>
            </a:pPr>
            <a:r>
              <a:rPr lang="en-US" sz="2200" dirty="0">
                <a:solidFill>
                  <a:schemeClr val="tx1">
                    <a:lumMod val="95000"/>
                    <a:lumOff val="5000"/>
                  </a:schemeClr>
                </a:solidFill>
              </a:rPr>
              <a:t>         Next L</a:t>
            </a:r>
          </a:p>
          <a:p>
            <a:pPr marL="0" indent="0">
              <a:lnSpc>
                <a:spcPct val="80000"/>
              </a:lnSpc>
              <a:spcBef>
                <a:spcPts val="0"/>
              </a:spcBef>
              <a:buNone/>
            </a:pPr>
            <a:r>
              <a:rPr lang="en-US" sz="2200" dirty="0">
                <a:solidFill>
                  <a:schemeClr val="tx1">
                    <a:lumMod val="95000"/>
                    <a:lumOff val="5000"/>
                  </a:schemeClr>
                </a:solidFill>
              </a:rPr>
              <a:t>         For m = j to N  ‘ </a:t>
            </a:r>
            <a:r>
              <a:rPr lang="en-US" sz="2200" i="1" dirty="0">
                <a:solidFill>
                  <a:schemeClr val="tx1">
                    <a:lumMod val="95000"/>
                    <a:lumOff val="5000"/>
                  </a:schemeClr>
                </a:solidFill>
              </a:rPr>
              <a:t>bound</a:t>
            </a:r>
            <a:r>
              <a:rPr lang="en-US" sz="2200" dirty="0">
                <a:solidFill>
                  <a:schemeClr val="tx1">
                    <a:lumMod val="95000"/>
                    <a:lumOff val="5000"/>
                  </a:schemeClr>
                </a:solidFill>
              </a:rPr>
              <a:t> segment</a:t>
            </a:r>
          </a:p>
          <a:p>
            <a:pPr marL="0" indent="0">
              <a:lnSpc>
                <a:spcPct val="80000"/>
              </a:lnSpc>
              <a:spcBef>
                <a:spcPts val="0"/>
              </a:spcBef>
              <a:buNone/>
            </a:pPr>
            <a:r>
              <a:rPr lang="en-US" sz="2200" dirty="0">
                <a:solidFill>
                  <a:schemeClr val="tx1">
                    <a:lumMod val="95000"/>
                    <a:lumOff val="5000"/>
                  </a:schemeClr>
                </a:solidFill>
              </a:rPr>
              <a:t>         </a:t>
            </a:r>
            <a:r>
              <a:rPr lang="en-US" sz="2200" dirty="0" err="1">
                <a:solidFill>
                  <a:schemeClr val="tx1">
                    <a:lumMod val="95000"/>
                    <a:lumOff val="5000"/>
                  </a:schemeClr>
                </a:solidFill>
                <a:latin typeface="Symbol" panose="05050102010706020507" pitchFamily="18" charset="2"/>
              </a:rPr>
              <a:t>D</a:t>
            </a:r>
            <a:r>
              <a:rPr lang="en-US" sz="2200" dirty="0" err="1">
                <a:solidFill>
                  <a:schemeClr val="tx1">
                    <a:lumMod val="95000"/>
                    <a:lumOff val="5000"/>
                  </a:schemeClr>
                </a:solidFill>
              </a:rPr>
              <a:t>Fij</a:t>
            </a:r>
            <a:r>
              <a:rPr lang="en-US" sz="2200" dirty="0">
                <a:solidFill>
                  <a:schemeClr val="tx1">
                    <a:lumMod val="95000"/>
                    <a:lumOff val="5000"/>
                  </a:schemeClr>
                </a:solidFill>
              </a:rPr>
              <a:t> = …. ; </a:t>
            </a:r>
            <a:r>
              <a:rPr lang="en-US" sz="2200" dirty="0" err="1">
                <a:solidFill>
                  <a:schemeClr val="tx1">
                    <a:lumMod val="95000"/>
                    <a:lumOff val="5000"/>
                  </a:schemeClr>
                </a:solidFill>
              </a:rPr>
              <a:t>Fij</a:t>
            </a:r>
            <a:r>
              <a:rPr lang="en-US" sz="2200" dirty="0">
                <a:solidFill>
                  <a:schemeClr val="tx1">
                    <a:lumMod val="95000"/>
                    <a:lumOff val="5000"/>
                  </a:schemeClr>
                </a:solidFill>
              </a:rPr>
              <a:t> = </a:t>
            </a:r>
            <a:r>
              <a:rPr lang="en-US" sz="2200" dirty="0" err="1">
                <a:solidFill>
                  <a:schemeClr val="tx1">
                    <a:lumMod val="95000"/>
                    <a:lumOff val="5000"/>
                  </a:schemeClr>
                </a:solidFill>
              </a:rPr>
              <a:t>Fij</a:t>
            </a:r>
            <a:r>
              <a:rPr lang="en-US" sz="2200" dirty="0">
                <a:solidFill>
                  <a:schemeClr val="tx1">
                    <a:lumMod val="95000"/>
                    <a:lumOff val="5000"/>
                  </a:schemeClr>
                </a:solidFill>
              </a:rPr>
              <a:t> + </a:t>
            </a:r>
            <a:r>
              <a:rPr lang="en-US" sz="2200" dirty="0" err="1">
                <a:solidFill>
                  <a:schemeClr val="tx1">
                    <a:lumMod val="95000"/>
                    <a:lumOff val="5000"/>
                  </a:schemeClr>
                </a:solidFill>
                <a:latin typeface="Symbol" panose="05050102010706020507" pitchFamily="18" charset="2"/>
              </a:rPr>
              <a:t>D</a:t>
            </a:r>
            <a:r>
              <a:rPr lang="en-US" sz="2200" dirty="0" err="1">
                <a:solidFill>
                  <a:schemeClr val="tx1">
                    <a:lumMod val="95000"/>
                    <a:lumOff val="5000"/>
                  </a:schemeClr>
                </a:solidFill>
              </a:rPr>
              <a:t>Fij</a:t>
            </a:r>
            <a:endParaRPr lang="en-US" sz="2200" dirty="0">
              <a:solidFill>
                <a:schemeClr val="tx1">
                  <a:lumMod val="95000"/>
                  <a:lumOff val="5000"/>
                </a:schemeClr>
              </a:solidFill>
            </a:endParaRPr>
          </a:p>
          <a:p>
            <a:pPr marL="0" indent="0">
              <a:lnSpc>
                <a:spcPct val="80000"/>
              </a:lnSpc>
              <a:spcBef>
                <a:spcPts val="0"/>
              </a:spcBef>
              <a:buNone/>
            </a:pPr>
            <a:r>
              <a:rPr lang="en-US" sz="2200" dirty="0">
                <a:solidFill>
                  <a:schemeClr val="tx1">
                    <a:lumMod val="95000"/>
                    <a:lumOff val="5000"/>
                  </a:schemeClr>
                </a:solidFill>
              </a:rPr>
              <a:t>        Next m</a:t>
            </a:r>
          </a:p>
          <a:p>
            <a:pPr marL="0" indent="0">
              <a:lnSpc>
                <a:spcPct val="80000"/>
              </a:lnSpc>
              <a:spcBef>
                <a:spcPts val="0"/>
              </a:spcBef>
              <a:buNone/>
            </a:pPr>
            <a:r>
              <a:rPr lang="en-US" sz="2200" dirty="0">
                <a:solidFill>
                  <a:schemeClr val="tx1">
                    <a:lumMod val="95000"/>
                    <a:lumOff val="5000"/>
                  </a:schemeClr>
                </a:solidFill>
              </a:rPr>
              <a:t>        For n = 1 to S    ‘ </a:t>
            </a:r>
            <a:r>
              <a:rPr lang="en-US" sz="2200" i="1" dirty="0">
                <a:solidFill>
                  <a:schemeClr val="tx1">
                    <a:lumMod val="95000"/>
                    <a:lumOff val="5000"/>
                  </a:schemeClr>
                </a:solidFill>
              </a:rPr>
              <a:t>downwin</a:t>
            </a:r>
            <a:r>
              <a:rPr lang="en-US" sz="2200" dirty="0">
                <a:solidFill>
                  <a:schemeClr val="tx1">
                    <a:lumMod val="95000"/>
                    <a:lumOff val="5000"/>
                  </a:schemeClr>
                </a:solidFill>
              </a:rPr>
              <a:t>d seg.</a:t>
            </a:r>
          </a:p>
          <a:p>
            <a:pPr marL="0" indent="0">
              <a:lnSpc>
                <a:spcPct val="80000"/>
              </a:lnSpc>
              <a:spcBef>
                <a:spcPts val="0"/>
              </a:spcBef>
              <a:buNone/>
            </a:pPr>
            <a:r>
              <a:rPr lang="en-US" sz="2200" dirty="0">
                <a:solidFill>
                  <a:schemeClr val="tx1">
                    <a:lumMod val="95000"/>
                    <a:lumOff val="5000"/>
                  </a:schemeClr>
                </a:solidFill>
              </a:rPr>
              <a:t>        </a:t>
            </a:r>
            <a:r>
              <a:rPr lang="en-US" sz="2200" dirty="0" err="1">
                <a:solidFill>
                  <a:schemeClr val="tx1">
                    <a:lumMod val="95000"/>
                    <a:lumOff val="5000"/>
                  </a:schemeClr>
                </a:solidFill>
                <a:latin typeface="Symbol" panose="05050102010706020507" pitchFamily="18" charset="2"/>
              </a:rPr>
              <a:t>D</a:t>
            </a:r>
            <a:r>
              <a:rPr lang="en-US" sz="2200" dirty="0" err="1">
                <a:solidFill>
                  <a:schemeClr val="tx1">
                    <a:lumMod val="95000"/>
                    <a:lumOff val="5000"/>
                  </a:schemeClr>
                </a:solidFill>
              </a:rPr>
              <a:t>Fij</a:t>
            </a:r>
            <a:r>
              <a:rPr lang="en-US" sz="2200" dirty="0">
                <a:solidFill>
                  <a:schemeClr val="tx1">
                    <a:lumMod val="95000"/>
                    <a:lumOff val="5000"/>
                  </a:schemeClr>
                </a:solidFill>
              </a:rPr>
              <a:t> = …. ; </a:t>
            </a:r>
            <a:r>
              <a:rPr lang="en-US" sz="2200" dirty="0" err="1">
                <a:solidFill>
                  <a:schemeClr val="tx1">
                    <a:lumMod val="95000"/>
                    <a:lumOff val="5000"/>
                  </a:schemeClr>
                </a:solidFill>
              </a:rPr>
              <a:t>Fij</a:t>
            </a:r>
            <a:r>
              <a:rPr lang="en-US" sz="2200" dirty="0">
                <a:solidFill>
                  <a:schemeClr val="tx1">
                    <a:lumMod val="95000"/>
                    <a:lumOff val="5000"/>
                  </a:schemeClr>
                </a:solidFill>
              </a:rPr>
              <a:t> = </a:t>
            </a:r>
            <a:r>
              <a:rPr lang="en-US" sz="2200" dirty="0" err="1">
                <a:solidFill>
                  <a:schemeClr val="tx1">
                    <a:lumMod val="95000"/>
                    <a:lumOff val="5000"/>
                  </a:schemeClr>
                </a:solidFill>
              </a:rPr>
              <a:t>Fij</a:t>
            </a:r>
            <a:r>
              <a:rPr lang="en-US" sz="2200" dirty="0">
                <a:solidFill>
                  <a:schemeClr val="tx1">
                    <a:lumMod val="95000"/>
                    <a:lumOff val="5000"/>
                  </a:schemeClr>
                </a:solidFill>
              </a:rPr>
              <a:t> + </a:t>
            </a:r>
            <a:r>
              <a:rPr lang="en-US" sz="2200" dirty="0" err="1">
                <a:solidFill>
                  <a:schemeClr val="tx1">
                    <a:lumMod val="95000"/>
                    <a:lumOff val="5000"/>
                  </a:schemeClr>
                </a:solidFill>
                <a:latin typeface="Symbol" panose="05050102010706020507" pitchFamily="18" charset="2"/>
              </a:rPr>
              <a:t>D</a:t>
            </a:r>
            <a:r>
              <a:rPr lang="en-US" sz="2200" dirty="0" err="1">
                <a:solidFill>
                  <a:schemeClr val="tx1">
                    <a:lumMod val="95000"/>
                    <a:lumOff val="5000"/>
                  </a:schemeClr>
                </a:solidFill>
              </a:rPr>
              <a:t>Fij</a:t>
            </a:r>
            <a:r>
              <a:rPr lang="en-US" sz="2200" dirty="0">
                <a:solidFill>
                  <a:schemeClr val="tx1">
                    <a:lumMod val="95000"/>
                    <a:lumOff val="5000"/>
                  </a:schemeClr>
                </a:solidFill>
              </a:rPr>
              <a:t>    </a:t>
            </a:r>
          </a:p>
          <a:p>
            <a:pPr marL="0" indent="0">
              <a:lnSpc>
                <a:spcPct val="80000"/>
              </a:lnSpc>
              <a:spcBef>
                <a:spcPts val="0"/>
              </a:spcBef>
              <a:buNone/>
            </a:pPr>
            <a:r>
              <a:rPr lang="en-US" sz="2200" dirty="0">
                <a:solidFill>
                  <a:schemeClr val="tx1">
                    <a:lumMod val="95000"/>
                    <a:lumOff val="5000"/>
                  </a:schemeClr>
                </a:solidFill>
              </a:rPr>
              <a:t>        Next n</a:t>
            </a:r>
          </a:p>
          <a:p>
            <a:pPr marL="0" indent="0">
              <a:lnSpc>
                <a:spcPct val="80000"/>
              </a:lnSpc>
              <a:spcBef>
                <a:spcPts val="0"/>
              </a:spcBef>
              <a:buNone/>
            </a:pPr>
            <a:r>
              <a:rPr lang="en-US" sz="2200" dirty="0">
                <a:solidFill>
                  <a:schemeClr val="tx1">
                    <a:lumMod val="95000"/>
                    <a:lumOff val="5000"/>
                  </a:schemeClr>
                </a:solidFill>
              </a:rPr>
              <a:t>    Next k</a:t>
            </a:r>
          </a:p>
          <a:p>
            <a:pPr marL="0" indent="0">
              <a:lnSpc>
                <a:spcPct val="80000"/>
              </a:lnSpc>
              <a:spcBef>
                <a:spcPts val="0"/>
              </a:spcBef>
              <a:buNone/>
            </a:pPr>
            <a:r>
              <a:rPr lang="en-US" sz="2200" dirty="0">
                <a:solidFill>
                  <a:schemeClr val="tx1">
                    <a:lumMod val="95000"/>
                    <a:lumOff val="5000"/>
                  </a:schemeClr>
                </a:solidFill>
              </a:rPr>
              <a:t>Next j</a:t>
            </a:r>
          </a:p>
          <a:p>
            <a:pPr marL="0" indent="0">
              <a:lnSpc>
                <a:spcPct val="80000"/>
              </a:lnSpc>
              <a:spcBef>
                <a:spcPts val="0"/>
              </a:spcBef>
              <a:buNone/>
            </a:pPr>
            <a:r>
              <a:rPr lang="en-US" sz="2200" dirty="0">
                <a:solidFill>
                  <a:schemeClr val="tx1">
                    <a:lumMod val="95000"/>
                    <a:lumOff val="5000"/>
                  </a:schemeClr>
                </a:solidFill>
              </a:rPr>
              <a:t>Next </a:t>
            </a:r>
            <a:r>
              <a:rPr lang="en-US" sz="2200" dirty="0" err="1">
                <a:solidFill>
                  <a:schemeClr val="tx1">
                    <a:lumMod val="95000"/>
                    <a:lumOff val="5000"/>
                  </a:schemeClr>
                </a:solidFill>
              </a:rPr>
              <a:t>i</a:t>
            </a:r>
            <a:endParaRPr lang="en-US" sz="2200" dirty="0">
              <a:solidFill>
                <a:schemeClr val="tx1">
                  <a:lumMod val="95000"/>
                  <a:lumOff val="5000"/>
                </a:schemeClr>
              </a:solidFill>
            </a:endParaRPr>
          </a:p>
        </p:txBody>
      </p:sp>
      <p:grpSp>
        <p:nvGrpSpPr>
          <p:cNvPr id="31" name="Group 30">
            <a:extLst>
              <a:ext uri="{FF2B5EF4-FFF2-40B4-BE49-F238E27FC236}">
                <a16:creationId xmlns:a16="http://schemas.microsoft.com/office/drawing/2014/main" id="{DE952635-F01C-46FB-AF79-8C0CE9B46109}"/>
              </a:ext>
            </a:extLst>
          </p:cNvPr>
          <p:cNvGrpSpPr/>
          <p:nvPr/>
        </p:nvGrpSpPr>
        <p:grpSpPr>
          <a:xfrm>
            <a:off x="351122" y="755410"/>
            <a:ext cx="2779904" cy="3085467"/>
            <a:chOff x="351122" y="755410"/>
            <a:chExt cx="2779904" cy="3085467"/>
          </a:xfrm>
        </p:grpSpPr>
        <p:sp>
          <p:nvSpPr>
            <p:cNvPr id="101" name="Freeform: Shape 100">
              <a:extLst>
                <a:ext uri="{FF2B5EF4-FFF2-40B4-BE49-F238E27FC236}">
                  <a16:creationId xmlns:a16="http://schemas.microsoft.com/office/drawing/2014/main" id="{C274074E-5871-4454-A726-D05E4C1536CF}"/>
                </a:ext>
              </a:extLst>
            </p:cNvPr>
            <p:cNvSpPr/>
            <p:nvPr/>
          </p:nvSpPr>
          <p:spPr>
            <a:xfrm>
              <a:off x="464342" y="930156"/>
              <a:ext cx="1159934" cy="2910721"/>
            </a:xfrm>
            <a:custGeom>
              <a:avLst/>
              <a:gdLst>
                <a:gd name="connsiteX0" fmla="*/ 18511 w 1212941"/>
                <a:gd name="connsiteY0" fmla="*/ 3179752 h 3335622"/>
                <a:gd name="connsiteX1" fmla="*/ 471477 w 1212941"/>
                <a:gd name="connsiteY1" fmla="*/ 322252 h 3335622"/>
                <a:gd name="connsiteX2" fmla="*/ 1093777 w 1212941"/>
                <a:gd name="connsiteY2" fmla="*/ 330718 h 3335622"/>
                <a:gd name="connsiteX3" fmla="*/ 1110711 w 1212941"/>
                <a:gd name="connsiteY3" fmla="*/ 2680218 h 3335622"/>
                <a:gd name="connsiteX4" fmla="*/ 18511 w 1212941"/>
                <a:gd name="connsiteY4" fmla="*/ 3179752 h 3335622"/>
                <a:gd name="connsiteX0" fmla="*/ 18511 w 1212941"/>
                <a:gd name="connsiteY0" fmla="*/ 3066213 h 3222083"/>
                <a:gd name="connsiteX1" fmla="*/ 471477 w 1212941"/>
                <a:gd name="connsiteY1" fmla="*/ 208713 h 3222083"/>
                <a:gd name="connsiteX2" fmla="*/ 1093777 w 1212941"/>
                <a:gd name="connsiteY2" fmla="*/ 217179 h 3222083"/>
                <a:gd name="connsiteX3" fmla="*/ 1110711 w 1212941"/>
                <a:gd name="connsiteY3" fmla="*/ 2566679 h 3222083"/>
                <a:gd name="connsiteX4" fmla="*/ 18511 w 1212941"/>
                <a:gd name="connsiteY4" fmla="*/ 3066213 h 3222083"/>
                <a:gd name="connsiteX0" fmla="*/ 28214 w 1222644"/>
                <a:gd name="connsiteY0" fmla="*/ 2883307 h 3017444"/>
                <a:gd name="connsiteX1" fmla="*/ 388047 w 1222644"/>
                <a:gd name="connsiteY1" fmla="*/ 326374 h 3017444"/>
                <a:gd name="connsiteX2" fmla="*/ 1103480 w 1222644"/>
                <a:gd name="connsiteY2" fmla="*/ 34273 h 3017444"/>
                <a:gd name="connsiteX3" fmla="*/ 1120414 w 1222644"/>
                <a:gd name="connsiteY3" fmla="*/ 2383773 h 3017444"/>
                <a:gd name="connsiteX4" fmla="*/ 28214 w 1222644"/>
                <a:gd name="connsiteY4" fmla="*/ 2883307 h 3017444"/>
                <a:gd name="connsiteX0" fmla="*/ 28214 w 1222644"/>
                <a:gd name="connsiteY0" fmla="*/ 2883307 h 2883307"/>
                <a:gd name="connsiteX1" fmla="*/ 388047 w 1222644"/>
                <a:gd name="connsiteY1" fmla="*/ 326374 h 2883307"/>
                <a:gd name="connsiteX2" fmla="*/ 1103480 w 1222644"/>
                <a:gd name="connsiteY2" fmla="*/ 34273 h 2883307"/>
                <a:gd name="connsiteX3" fmla="*/ 1120414 w 1222644"/>
                <a:gd name="connsiteY3" fmla="*/ 2383773 h 2883307"/>
                <a:gd name="connsiteX4" fmla="*/ 28214 w 1222644"/>
                <a:gd name="connsiteY4" fmla="*/ 2883307 h 2883307"/>
                <a:gd name="connsiteX0" fmla="*/ 28214 w 1222644"/>
                <a:gd name="connsiteY0" fmla="*/ 2883307 h 2883307"/>
                <a:gd name="connsiteX1" fmla="*/ 388047 w 1222644"/>
                <a:gd name="connsiteY1" fmla="*/ 326374 h 2883307"/>
                <a:gd name="connsiteX2" fmla="*/ 1103480 w 1222644"/>
                <a:gd name="connsiteY2" fmla="*/ 34273 h 2883307"/>
                <a:gd name="connsiteX3" fmla="*/ 1120414 w 1222644"/>
                <a:gd name="connsiteY3" fmla="*/ 2383773 h 2883307"/>
                <a:gd name="connsiteX4" fmla="*/ 28214 w 1222644"/>
                <a:gd name="connsiteY4" fmla="*/ 2883307 h 2883307"/>
                <a:gd name="connsiteX0" fmla="*/ 28214 w 1162025"/>
                <a:gd name="connsiteY0" fmla="*/ 2883307 h 2883307"/>
                <a:gd name="connsiteX1" fmla="*/ 388047 w 1162025"/>
                <a:gd name="connsiteY1" fmla="*/ 326374 h 2883307"/>
                <a:gd name="connsiteX2" fmla="*/ 1103480 w 1162025"/>
                <a:gd name="connsiteY2" fmla="*/ 34273 h 2883307"/>
                <a:gd name="connsiteX3" fmla="*/ 1120414 w 1162025"/>
                <a:gd name="connsiteY3" fmla="*/ 2383773 h 2883307"/>
                <a:gd name="connsiteX4" fmla="*/ 28214 w 1162025"/>
                <a:gd name="connsiteY4" fmla="*/ 2883307 h 2883307"/>
                <a:gd name="connsiteX0" fmla="*/ 30323 w 1130267"/>
                <a:gd name="connsiteY0" fmla="*/ 2803094 h 2803094"/>
                <a:gd name="connsiteX1" fmla="*/ 356289 w 1130267"/>
                <a:gd name="connsiteY1" fmla="*/ 322361 h 2803094"/>
                <a:gd name="connsiteX2" fmla="*/ 1071722 w 1130267"/>
                <a:gd name="connsiteY2" fmla="*/ 30260 h 2803094"/>
                <a:gd name="connsiteX3" fmla="*/ 1088656 w 1130267"/>
                <a:gd name="connsiteY3" fmla="*/ 2379760 h 2803094"/>
                <a:gd name="connsiteX4" fmla="*/ 30323 w 1130267"/>
                <a:gd name="connsiteY4" fmla="*/ 2803094 h 2803094"/>
                <a:gd name="connsiteX0" fmla="*/ 30323 w 1127248"/>
                <a:gd name="connsiteY0" fmla="*/ 2803094 h 2803094"/>
                <a:gd name="connsiteX1" fmla="*/ 356289 w 1127248"/>
                <a:gd name="connsiteY1" fmla="*/ 322361 h 2803094"/>
                <a:gd name="connsiteX2" fmla="*/ 1071722 w 1127248"/>
                <a:gd name="connsiteY2" fmla="*/ 30260 h 2803094"/>
                <a:gd name="connsiteX3" fmla="*/ 1080189 w 1127248"/>
                <a:gd name="connsiteY3" fmla="*/ 2434794 h 2803094"/>
                <a:gd name="connsiteX4" fmla="*/ 30323 w 1127248"/>
                <a:gd name="connsiteY4" fmla="*/ 2803094 h 2803094"/>
                <a:gd name="connsiteX0" fmla="*/ 2 w 1096927"/>
                <a:gd name="connsiteY0" fmla="*/ 2772834 h 2772834"/>
                <a:gd name="connsiteX1" fmla="*/ 1041401 w 1096927"/>
                <a:gd name="connsiteY1" fmla="*/ 0 h 2772834"/>
                <a:gd name="connsiteX2" fmla="*/ 1049868 w 1096927"/>
                <a:gd name="connsiteY2" fmla="*/ 2404534 h 2772834"/>
                <a:gd name="connsiteX3" fmla="*/ 2 w 1096927"/>
                <a:gd name="connsiteY3" fmla="*/ 2772834 h 2772834"/>
                <a:gd name="connsiteX0" fmla="*/ 5 w 1096930"/>
                <a:gd name="connsiteY0" fmla="*/ 2772834 h 2772834"/>
                <a:gd name="connsiteX1" fmla="*/ 1041404 w 1096930"/>
                <a:gd name="connsiteY1" fmla="*/ 0 h 2772834"/>
                <a:gd name="connsiteX2" fmla="*/ 1049871 w 1096930"/>
                <a:gd name="connsiteY2" fmla="*/ 2404534 h 2772834"/>
                <a:gd name="connsiteX3" fmla="*/ 5 w 1096930"/>
                <a:gd name="connsiteY3" fmla="*/ 2772834 h 2772834"/>
                <a:gd name="connsiteX0" fmla="*/ 5 w 1053324"/>
                <a:gd name="connsiteY0" fmla="*/ 2772834 h 2772834"/>
                <a:gd name="connsiteX1" fmla="*/ 1041404 w 1053324"/>
                <a:gd name="connsiteY1" fmla="*/ 0 h 2772834"/>
                <a:gd name="connsiteX2" fmla="*/ 1049871 w 1053324"/>
                <a:gd name="connsiteY2" fmla="*/ 2404534 h 2772834"/>
                <a:gd name="connsiteX3" fmla="*/ 5 w 1053324"/>
                <a:gd name="connsiteY3" fmla="*/ 2772834 h 2772834"/>
                <a:gd name="connsiteX0" fmla="*/ 5 w 1049871"/>
                <a:gd name="connsiteY0" fmla="*/ 2772834 h 2772834"/>
                <a:gd name="connsiteX1" fmla="*/ 1041404 w 1049871"/>
                <a:gd name="connsiteY1" fmla="*/ 0 h 2772834"/>
                <a:gd name="connsiteX2" fmla="*/ 1049871 w 1049871"/>
                <a:gd name="connsiteY2" fmla="*/ 2404534 h 2772834"/>
                <a:gd name="connsiteX3" fmla="*/ 5 w 1049871"/>
                <a:gd name="connsiteY3" fmla="*/ 2772834 h 2772834"/>
                <a:gd name="connsiteX0" fmla="*/ 0 w 1049866"/>
                <a:gd name="connsiteY0" fmla="*/ 2772834 h 2772834"/>
                <a:gd name="connsiteX1" fmla="*/ 1041399 w 1049866"/>
                <a:gd name="connsiteY1" fmla="*/ 0 h 2772834"/>
                <a:gd name="connsiteX2" fmla="*/ 1049866 w 1049866"/>
                <a:gd name="connsiteY2" fmla="*/ 2404534 h 2772834"/>
                <a:gd name="connsiteX3" fmla="*/ 0 w 1049866"/>
                <a:gd name="connsiteY3" fmla="*/ 2772834 h 2772834"/>
                <a:gd name="connsiteX0" fmla="*/ 0 w 1049866"/>
                <a:gd name="connsiteY0" fmla="*/ 2772834 h 2772834"/>
                <a:gd name="connsiteX1" fmla="*/ 1041399 w 1049866"/>
                <a:gd name="connsiteY1" fmla="*/ 0 h 2772834"/>
                <a:gd name="connsiteX2" fmla="*/ 1049866 w 1049866"/>
                <a:gd name="connsiteY2" fmla="*/ 2404534 h 2772834"/>
                <a:gd name="connsiteX3" fmla="*/ 0 w 1049866"/>
                <a:gd name="connsiteY3" fmla="*/ 2772834 h 2772834"/>
                <a:gd name="connsiteX0" fmla="*/ 0 w 1049866"/>
                <a:gd name="connsiteY0" fmla="*/ 2772834 h 2772834"/>
                <a:gd name="connsiteX1" fmla="*/ 1041399 w 1049866"/>
                <a:gd name="connsiteY1" fmla="*/ 0 h 2772834"/>
                <a:gd name="connsiteX2" fmla="*/ 1049866 w 1049866"/>
                <a:gd name="connsiteY2" fmla="*/ 2404534 h 2772834"/>
                <a:gd name="connsiteX3" fmla="*/ 0 w 1049866"/>
                <a:gd name="connsiteY3" fmla="*/ 2772834 h 2772834"/>
                <a:gd name="connsiteX0" fmla="*/ 0 w 1049866"/>
                <a:gd name="connsiteY0" fmla="*/ 2772834 h 2772834"/>
                <a:gd name="connsiteX1" fmla="*/ 1041399 w 1049866"/>
                <a:gd name="connsiteY1" fmla="*/ 0 h 2772834"/>
                <a:gd name="connsiteX2" fmla="*/ 1049866 w 1049866"/>
                <a:gd name="connsiteY2" fmla="*/ 2404534 h 2772834"/>
                <a:gd name="connsiteX3" fmla="*/ 0 w 1049866"/>
                <a:gd name="connsiteY3" fmla="*/ 2772834 h 2772834"/>
                <a:gd name="connsiteX0" fmla="*/ 0 w 1083733"/>
                <a:gd name="connsiteY0" fmla="*/ 2794001 h 2794001"/>
                <a:gd name="connsiteX1" fmla="*/ 1075266 w 1083733"/>
                <a:gd name="connsiteY1" fmla="*/ 0 h 2794001"/>
                <a:gd name="connsiteX2" fmla="*/ 1083733 w 1083733"/>
                <a:gd name="connsiteY2" fmla="*/ 2404534 h 2794001"/>
                <a:gd name="connsiteX3" fmla="*/ 0 w 1083733"/>
                <a:gd name="connsiteY3" fmla="*/ 2794001 h 2794001"/>
                <a:gd name="connsiteX0" fmla="*/ 0 w 1143000"/>
                <a:gd name="connsiteY0" fmla="*/ 2794001 h 2794001"/>
                <a:gd name="connsiteX1" fmla="*/ 1134533 w 1143000"/>
                <a:gd name="connsiteY1" fmla="*/ 0 h 2794001"/>
                <a:gd name="connsiteX2" fmla="*/ 1143000 w 1143000"/>
                <a:gd name="connsiteY2" fmla="*/ 2404534 h 2794001"/>
                <a:gd name="connsiteX3" fmla="*/ 0 w 1143000"/>
                <a:gd name="connsiteY3" fmla="*/ 2794001 h 2794001"/>
                <a:gd name="connsiteX0" fmla="*/ 0 w 1151467"/>
                <a:gd name="connsiteY0" fmla="*/ 2840811 h 2840811"/>
                <a:gd name="connsiteX1" fmla="*/ 1143000 w 1151467"/>
                <a:gd name="connsiteY1" fmla="*/ 0 h 2840811"/>
                <a:gd name="connsiteX2" fmla="*/ 1151467 w 1151467"/>
                <a:gd name="connsiteY2" fmla="*/ 2404534 h 2840811"/>
                <a:gd name="connsiteX3" fmla="*/ 0 w 1151467"/>
                <a:gd name="connsiteY3" fmla="*/ 2840811 h 2840811"/>
                <a:gd name="connsiteX0" fmla="*/ 0 w 1159934"/>
                <a:gd name="connsiteY0" fmla="*/ 2925920 h 2925920"/>
                <a:gd name="connsiteX1" fmla="*/ 1151467 w 1159934"/>
                <a:gd name="connsiteY1" fmla="*/ 0 h 2925920"/>
                <a:gd name="connsiteX2" fmla="*/ 1159934 w 1159934"/>
                <a:gd name="connsiteY2" fmla="*/ 2404534 h 2925920"/>
                <a:gd name="connsiteX3" fmla="*/ 0 w 1159934"/>
                <a:gd name="connsiteY3" fmla="*/ 2925920 h 2925920"/>
                <a:gd name="connsiteX0" fmla="*/ 0 w 1159934"/>
                <a:gd name="connsiteY0" fmla="*/ 2925920 h 2925920"/>
                <a:gd name="connsiteX1" fmla="*/ 1151467 w 1159934"/>
                <a:gd name="connsiteY1" fmla="*/ 0 h 2925920"/>
                <a:gd name="connsiteX2" fmla="*/ 1159934 w 1159934"/>
                <a:gd name="connsiteY2" fmla="*/ 2404534 h 2925920"/>
                <a:gd name="connsiteX3" fmla="*/ 0 w 1159934"/>
                <a:gd name="connsiteY3" fmla="*/ 2925920 h 2925920"/>
                <a:gd name="connsiteX0" fmla="*/ 0 w 1159934"/>
                <a:gd name="connsiteY0" fmla="*/ 2925920 h 2925920"/>
                <a:gd name="connsiteX1" fmla="*/ 1151467 w 1159934"/>
                <a:gd name="connsiteY1" fmla="*/ 0 h 2925920"/>
                <a:gd name="connsiteX2" fmla="*/ 1159934 w 1159934"/>
                <a:gd name="connsiteY2" fmla="*/ 2404534 h 2925920"/>
                <a:gd name="connsiteX3" fmla="*/ 0 w 1159934"/>
                <a:gd name="connsiteY3" fmla="*/ 2925920 h 2925920"/>
              </a:gdLst>
              <a:ahLst/>
              <a:cxnLst>
                <a:cxn ang="0">
                  <a:pos x="connsiteX0" y="connsiteY0"/>
                </a:cxn>
                <a:cxn ang="0">
                  <a:pos x="connsiteX1" y="connsiteY1"/>
                </a:cxn>
                <a:cxn ang="0">
                  <a:pos x="connsiteX2" y="connsiteY2"/>
                </a:cxn>
                <a:cxn ang="0">
                  <a:pos x="connsiteX3" y="connsiteY3"/>
                </a:cxn>
              </a:cxnLst>
              <a:rect l="l" t="t" r="r" b="b"/>
              <a:pathLst>
                <a:path w="1159934" h="2925920">
                  <a:moveTo>
                    <a:pt x="0" y="2925920"/>
                  </a:moveTo>
                  <a:cubicBezTo>
                    <a:pt x="261055" y="603230"/>
                    <a:pt x="362655" y="35983"/>
                    <a:pt x="1151467" y="0"/>
                  </a:cubicBezTo>
                  <a:cubicBezTo>
                    <a:pt x="1084440" y="431094"/>
                    <a:pt x="1072444" y="1926167"/>
                    <a:pt x="1159934" y="2404534"/>
                  </a:cubicBezTo>
                  <a:cubicBezTo>
                    <a:pt x="752123" y="2531468"/>
                    <a:pt x="274461" y="2667045"/>
                    <a:pt x="0" y="292592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C792482-7928-4B98-8685-641A877DAADF}"/>
                </a:ext>
              </a:extLst>
            </p:cNvPr>
            <p:cNvSpPr/>
            <p:nvPr/>
          </p:nvSpPr>
          <p:spPr>
            <a:xfrm>
              <a:off x="2389233" y="3068179"/>
              <a:ext cx="58732" cy="65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110"/>
            <p:cNvSpPr>
              <a:spLocks noChangeAspect="1" noChangeArrowheads="1" noTextEdit="1"/>
            </p:cNvSpPr>
            <p:nvPr/>
          </p:nvSpPr>
          <p:spPr bwMode="auto">
            <a:xfrm>
              <a:off x="351122" y="980350"/>
              <a:ext cx="2777376" cy="27794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4400" dirty="0"/>
            </a:p>
          </p:txBody>
        </p:sp>
        <p:sp>
          <p:nvSpPr>
            <p:cNvPr id="8" name="Rectangle 109"/>
            <p:cNvSpPr>
              <a:spLocks noChangeArrowheads="1"/>
            </p:cNvSpPr>
            <p:nvPr/>
          </p:nvSpPr>
          <p:spPr bwMode="auto">
            <a:xfrm>
              <a:off x="2785434" y="2840928"/>
              <a:ext cx="317776" cy="31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Symbol" pitchFamily="18" charset="2"/>
                  <a:ea typeface="Times New Roman" pitchFamily="18" charset="0"/>
                  <a:cs typeface="Symbol Set SWA" charset="2"/>
                </a:rPr>
                <a:t>DG</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108"/>
            <p:cNvSpPr>
              <a:spLocks noChangeArrowheads="1"/>
            </p:cNvSpPr>
            <p:nvPr/>
          </p:nvSpPr>
          <p:spPr bwMode="auto">
            <a:xfrm>
              <a:off x="3018077" y="2963168"/>
              <a:ext cx="112949" cy="24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1</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17" name="Oval 100"/>
            <p:cNvSpPr>
              <a:spLocks noChangeArrowheads="1"/>
            </p:cNvSpPr>
            <p:nvPr/>
          </p:nvSpPr>
          <p:spPr bwMode="auto">
            <a:xfrm>
              <a:off x="1329736" y="1376576"/>
              <a:ext cx="62375" cy="65757"/>
            </a:xfrm>
            <a:prstGeom prst="ellipse">
              <a:avLst/>
            </a:prstGeom>
            <a:solidFill>
              <a:srgbClr val="FF8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4400" dirty="0"/>
            </a:p>
          </p:txBody>
        </p:sp>
        <p:sp>
          <p:nvSpPr>
            <p:cNvPr id="18" name="Oval 99"/>
            <p:cNvSpPr>
              <a:spLocks noChangeArrowheads="1"/>
            </p:cNvSpPr>
            <p:nvPr/>
          </p:nvSpPr>
          <p:spPr bwMode="auto">
            <a:xfrm>
              <a:off x="1295177" y="1922863"/>
              <a:ext cx="69118" cy="64914"/>
            </a:xfrm>
            <a:prstGeom prst="ellipse">
              <a:avLst/>
            </a:prstGeom>
            <a:solidFill>
              <a:srgbClr val="008000"/>
            </a:solidFill>
            <a:ln w="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4400" dirty="0"/>
            </a:p>
          </p:txBody>
        </p:sp>
        <p:sp>
          <p:nvSpPr>
            <p:cNvPr id="19" name="Oval 98"/>
            <p:cNvSpPr>
              <a:spLocks noChangeArrowheads="1"/>
            </p:cNvSpPr>
            <p:nvPr/>
          </p:nvSpPr>
          <p:spPr bwMode="auto">
            <a:xfrm>
              <a:off x="1263146" y="2495284"/>
              <a:ext cx="70804" cy="64914"/>
            </a:xfrm>
            <a:prstGeom prst="ellipse">
              <a:avLst/>
            </a:prstGeom>
            <a:solidFill>
              <a:srgbClr val="000080"/>
            </a:solidFill>
            <a:ln w="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4400" dirty="0"/>
            </a:p>
          </p:txBody>
        </p:sp>
        <p:sp>
          <p:nvSpPr>
            <p:cNvPr id="20" name="Oval 97"/>
            <p:cNvSpPr>
              <a:spLocks noChangeArrowheads="1"/>
            </p:cNvSpPr>
            <p:nvPr/>
          </p:nvSpPr>
          <p:spPr bwMode="auto">
            <a:xfrm>
              <a:off x="1244602" y="3069390"/>
              <a:ext cx="70804" cy="65757"/>
            </a:xfrm>
            <a:prstGeom prst="ellipse">
              <a:avLst/>
            </a:prstGeom>
            <a:solidFill>
              <a:srgbClr val="800000"/>
            </a:solidFill>
            <a:ln w="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4400" dirty="0"/>
            </a:p>
          </p:txBody>
        </p:sp>
        <p:sp>
          <p:nvSpPr>
            <p:cNvPr id="21" name="Rectangle 96"/>
            <p:cNvSpPr>
              <a:spLocks noChangeArrowheads="1"/>
            </p:cNvSpPr>
            <p:nvPr/>
          </p:nvSpPr>
          <p:spPr bwMode="auto">
            <a:xfrm>
              <a:off x="2690186" y="2365456"/>
              <a:ext cx="317776" cy="31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Symbol" pitchFamily="18" charset="2"/>
                  <a:ea typeface="Times New Roman" pitchFamily="18" charset="0"/>
                  <a:cs typeface="Symbol Set SWA" charset="2"/>
                </a:rPr>
                <a:t>DG</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22" name="Rectangle 95"/>
            <p:cNvSpPr>
              <a:spLocks noChangeArrowheads="1"/>
            </p:cNvSpPr>
            <p:nvPr/>
          </p:nvSpPr>
          <p:spPr bwMode="auto">
            <a:xfrm>
              <a:off x="2973403" y="2482638"/>
              <a:ext cx="112949" cy="24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2</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29" name="Rectangle 88"/>
            <p:cNvSpPr>
              <a:spLocks noChangeArrowheads="1"/>
            </p:cNvSpPr>
            <p:nvPr/>
          </p:nvSpPr>
          <p:spPr bwMode="auto">
            <a:xfrm>
              <a:off x="2624439" y="1494601"/>
              <a:ext cx="317776" cy="31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Symbol" pitchFamily="18" charset="2"/>
                  <a:ea typeface="Times New Roman" pitchFamily="18" charset="0"/>
                  <a:cs typeface="Symbol Set SWA" charset="2"/>
                </a:rPr>
                <a:t>DG</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30" name="Rectangle 87"/>
            <p:cNvSpPr>
              <a:spLocks noChangeArrowheads="1"/>
            </p:cNvSpPr>
            <p:nvPr/>
          </p:nvSpPr>
          <p:spPr bwMode="auto">
            <a:xfrm>
              <a:off x="2886583" y="1616841"/>
              <a:ext cx="147509" cy="24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N</a:t>
              </a:r>
              <a:endParaRPr kumimoji="0" lang="en-US" altLang="en-US" sz="4400" b="0" i="0" u="none" strike="noStrike" cap="none" normalizeH="0" baseline="0" dirty="0">
                <a:ln>
                  <a:noFill/>
                </a:ln>
                <a:solidFill>
                  <a:schemeClr val="tx1"/>
                </a:solidFill>
                <a:effectLst/>
                <a:latin typeface="Arial" pitchFamily="34" charset="0"/>
                <a:cs typeface="Arial" pitchFamily="34" charset="0"/>
              </a:endParaRPr>
            </a:p>
          </p:txBody>
        </p:sp>
        <p:sp>
          <p:nvSpPr>
            <p:cNvPr id="55" name="Rectangle 62"/>
            <p:cNvSpPr>
              <a:spLocks noChangeArrowheads="1"/>
            </p:cNvSpPr>
            <p:nvPr/>
          </p:nvSpPr>
          <p:spPr bwMode="auto">
            <a:xfrm>
              <a:off x="2600838" y="1143056"/>
              <a:ext cx="176167" cy="1450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2" name="Freeform 105"/>
            <p:cNvSpPr>
              <a:spLocks/>
            </p:cNvSpPr>
            <p:nvPr/>
          </p:nvSpPr>
          <p:spPr bwMode="auto">
            <a:xfrm>
              <a:off x="786061" y="1052008"/>
              <a:ext cx="1985044" cy="2501284"/>
            </a:xfrm>
            <a:custGeom>
              <a:avLst/>
              <a:gdLst>
                <a:gd name="T0" fmla="*/ 1981 w 2355"/>
                <a:gd name="T1" fmla="*/ 2370 h 2912"/>
                <a:gd name="T2" fmla="*/ 1574 w 2355"/>
                <a:gd name="T3" fmla="*/ 2448 h 2912"/>
                <a:gd name="T4" fmla="*/ 1222 w 2355"/>
                <a:gd name="T5" fmla="*/ 2517 h 2912"/>
                <a:gd name="T6" fmla="*/ 919 w 2355"/>
                <a:gd name="T7" fmla="*/ 2585 h 2912"/>
                <a:gd name="T8" fmla="*/ 658 w 2355"/>
                <a:gd name="T9" fmla="*/ 2650 h 2912"/>
                <a:gd name="T10" fmla="*/ 379 w 2355"/>
                <a:gd name="T11" fmla="*/ 2736 h 2912"/>
                <a:gd name="T12" fmla="*/ 183 w 2355"/>
                <a:gd name="T13" fmla="*/ 2811 h 2912"/>
                <a:gd name="T14" fmla="*/ 4 w 2355"/>
                <a:gd name="T15" fmla="*/ 2897 h 2912"/>
                <a:gd name="T16" fmla="*/ 30 w 2355"/>
                <a:gd name="T17" fmla="*/ 2693 h 2912"/>
                <a:gd name="T18" fmla="*/ 60 w 2355"/>
                <a:gd name="T19" fmla="*/ 2416 h 2912"/>
                <a:gd name="T20" fmla="*/ 116 w 2355"/>
                <a:gd name="T21" fmla="*/ 2001 h 2912"/>
                <a:gd name="T22" fmla="*/ 157 w 2355"/>
                <a:gd name="T23" fmla="*/ 1726 h 2912"/>
                <a:gd name="T24" fmla="*/ 237 w 2355"/>
                <a:gd name="T25" fmla="*/ 1246 h 2912"/>
                <a:gd name="T26" fmla="*/ 331 w 2355"/>
                <a:gd name="T27" fmla="*/ 668 h 2912"/>
                <a:gd name="T28" fmla="*/ 353 w 2355"/>
                <a:gd name="T29" fmla="*/ 518 h 2912"/>
                <a:gd name="T30" fmla="*/ 370 w 2355"/>
                <a:gd name="T31" fmla="*/ 419 h 2912"/>
                <a:gd name="T32" fmla="*/ 385 w 2355"/>
                <a:gd name="T33" fmla="*/ 343 h 2912"/>
                <a:gd name="T34" fmla="*/ 432 w 2355"/>
                <a:gd name="T35" fmla="*/ 85 h 2912"/>
                <a:gd name="T36" fmla="*/ 437 w 2355"/>
                <a:gd name="T37" fmla="*/ 12 h 2912"/>
                <a:gd name="T38" fmla="*/ 572 w 2355"/>
                <a:gd name="T39" fmla="*/ 36 h 2912"/>
                <a:gd name="T40" fmla="*/ 725 w 2355"/>
                <a:gd name="T41" fmla="*/ 55 h 2912"/>
                <a:gd name="T42" fmla="*/ 951 w 2355"/>
                <a:gd name="T43" fmla="*/ 75 h 2912"/>
                <a:gd name="T44" fmla="*/ 1230 w 2355"/>
                <a:gd name="T45" fmla="*/ 92 h 2912"/>
                <a:gd name="T46" fmla="*/ 1493 w 2355"/>
                <a:gd name="T47" fmla="*/ 103 h 2912"/>
                <a:gd name="T48" fmla="*/ 1802 w 2355"/>
                <a:gd name="T49" fmla="*/ 116 h 2912"/>
                <a:gd name="T50" fmla="*/ 2254 w 2355"/>
                <a:gd name="T51" fmla="*/ 135 h 2912"/>
                <a:gd name="T52" fmla="*/ 2157 w 2355"/>
                <a:gd name="T53" fmla="*/ 120 h 2912"/>
                <a:gd name="T54" fmla="*/ 1719 w 2355"/>
                <a:gd name="T55" fmla="*/ 101 h 2912"/>
                <a:gd name="T56" fmla="*/ 1424 w 2355"/>
                <a:gd name="T57" fmla="*/ 90 h 2912"/>
                <a:gd name="T58" fmla="*/ 1170 w 2355"/>
                <a:gd name="T59" fmla="*/ 77 h 2912"/>
                <a:gd name="T60" fmla="*/ 903 w 2355"/>
                <a:gd name="T61" fmla="*/ 60 h 2912"/>
                <a:gd name="T62" fmla="*/ 684 w 2355"/>
                <a:gd name="T63" fmla="*/ 40 h 2912"/>
                <a:gd name="T64" fmla="*/ 536 w 2355"/>
                <a:gd name="T65" fmla="*/ 19 h 2912"/>
                <a:gd name="T66" fmla="*/ 435 w 2355"/>
                <a:gd name="T67" fmla="*/ 0 h 2912"/>
                <a:gd name="T68" fmla="*/ 420 w 2355"/>
                <a:gd name="T69" fmla="*/ 81 h 2912"/>
                <a:gd name="T70" fmla="*/ 374 w 2355"/>
                <a:gd name="T71" fmla="*/ 339 h 2912"/>
                <a:gd name="T72" fmla="*/ 359 w 2355"/>
                <a:gd name="T73" fmla="*/ 419 h 2912"/>
                <a:gd name="T74" fmla="*/ 342 w 2355"/>
                <a:gd name="T75" fmla="*/ 518 h 2912"/>
                <a:gd name="T76" fmla="*/ 319 w 2355"/>
                <a:gd name="T77" fmla="*/ 668 h 2912"/>
                <a:gd name="T78" fmla="*/ 226 w 2355"/>
                <a:gd name="T79" fmla="*/ 1242 h 2912"/>
                <a:gd name="T80" fmla="*/ 146 w 2355"/>
                <a:gd name="T81" fmla="*/ 1726 h 2912"/>
                <a:gd name="T82" fmla="*/ 104 w 2355"/>
                <a:gd name="T83" fmla="*/ 2001 h 2912"/>
                <a:gd name="T84" fmla="*/ 48 w 2355"/>
                <a:gd name="T85" fmla="*/ 2416 h 2912"/>
                <a:gd name="T86" fmla="*/ 19 w 2355"/>
                <a:gd name="T87" fmla="*/ 2693 h 2912"/>
                <a:gd name="T88" fmla="*/ 0 w 2355"/>
                <a:gd name="T89" fmla="*/ 2912 h 2912"/>
                <a:gd name="T90" fmla="*/ 140 w 2355"/>
                <a:gd name="T91" fmla="*/ 2843 h 2912"/>
                <a:gd name="T92" fmla="*/ 333 w 2355"/>
                <a:gd name="T93" fmla="*/ 2766 h 2912"/>
                <a:gd name="T94" fmla="*/ 546 w 2355"/>
                <a:gd name="T95" fmla="*/ 2695 h 2912"/>
                <a:gd name="T96" fmla="*/ 854 w 2355"/>
                <a:gd name="T97" fmla="*/ 2613 h 2912"/>
                <a:gd name="T98" fmla="*/ 1146 w 2355"/>
                <a:gd name="T99" fmla="*/ 2545 h 2912"/>
                <a:gd name="T100" fmla="*/ 1484 w 2355"/>
                <a:gd name="T101" fmla="*/ 2476 h 2912"/>
                <a:gd name="T102" fmla="*/ 1876 w 2355"/>
                <a:gd name="T103" fmla="*/ 2402 h 2912"/>
                <a:gd name="T104" fmla="*/ 2334 w 2355"/>
                <a:gd name="T105" fmla="*/ 2315 h 2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55" h="2912">
                  <a:moveTo>
                    <a:pt x="2330" y="2304"/>
                  </a:moveTo>
                  <a:lnTo>
                    <a:pt x="2209" y="2327"/>
                  </a:lnTo>
                  <a:lnTo>
                    <a:pt x="2093" y="2347"/>
                  </a:lnTo>
                  <a:lnTo>
                    <a:pt x="1981" y="2370"/>
                  </a:lnTo>
                  <a:lnTo>
                    <a:pt x="1873" y="2390"/>
                  </a:lnTo>
                  <a:lnTo>
                    <a:pt x="1770" y="2409"/>
                  </a:lnTo>
                  <a:lnTo>
                    <a:pt x="1669" y="2430"/>
                  </a:lnTo>
                  <a:lnTo>
                    <a:pt x="1574" y="2448"/>
                  </a:lnTo>
                  <a:lnTo>
                    <a:pt x="1480" y="2465"/>
                  </a:lnTo>
                  <a:lnTo>
                    <a:pt x="1390" y="2484"/>
                  </a:lnTo>
                  <a:lnTo>
                    <a:pt x="1304" y="2501"/>
                  </a:lnTo>
                  <a:lnTo>
                    <a:pt x="1222" y="2517"/>
                  </a:lnTo>
                  <a:lnTo>
                    <a:pt x="1142" y="2534"/>
                  </a:lnTo>
                  <a:lnTo>
                    <a:pt x="1065" y="2551"/>
                  </a:lnTo>
                  <a:lnTo>
                    <a:pt x="990" y="2568"/>
                  </a:lnTo>
                  <a:lnTo>
                    <a:pt x="919" y="2585"/>
                  </a:lnTo>
                  <a:lnTo>
                    <a:pt x="850" y="2602"/>
                  </a:lnTo>
                  <a:lnTo>
                    <a:pt x="785" y="2617"/>
                  </a:lnTo>
                  <a:lnTo>
                    <a:pt x="719" y="2633"/>
                  </a:lnTo>
                  <a:lnTo>
                    <a:pt x="658" y="2650"/>
                  </a:lnTo>
                  <a:lnTo>
                    <a:pt x="542" y="2684"/>
                  </a:lnTo>
                  <a:lnTo>
                    <a:pt x="486" y="2701"/>
                  </a:lnTo>
                  <a:lnTo>
                    <a:pt x="432" y="2718"/>
                  </a:lnTo>
                  <a:lnTo>
                    <a:pt x="379" y="2736"/>
                  </a:lnTo>
                  <a:lnTo>
                    <a:pt x="329" y="2755"/>
                  </a:lnTo>
                  <a:lnTo>
                    <a:pt x="278" y="2772"/>
                  </a:lnTo>
                  <a:lnTo>
                    <a:pt x="230" y="2792"/>
                  </a:lnTo>
                  <a:lnTo>
                    <a:pt x="183" y="2811"/>
                  </a:lnTo>
                  <a:lnTo>
                    <a:pt x="136" y="2832"/>
                  </a:lnTo>
                  <a:lnTo>
                    <a:pt x="91" y="2852"/>
                  </a:lnTo>
                  <a:lnTo>
                    <a:pt x="47" y="2875"/>
                  </a:lnTo>
                  <a:lnTo>
                    <a:pt x="4" y="2897"/>
                  </a:lnTo>
                  <a:lnTo>
                    <a:pt x="11" y="2903"/>
                  </a:lnTo>
                  <a:lnTo>
                    <a:pt x="17" y="2833"/>
                  </a:lnTo>
                  <a:lnTo>
                    <a:pt x="22" y="2762"/>
                  </a:lnTo>
                  <a:lnTo>
                    <a:pt x="30" y="2693"/>
                  </a:lnTo>
                  <a:lnTo>
                    <a:pt x="35" y="2624"/>
                  </a:lnTo>
                  <a:lnTo>
                    <a:pt x="43" y="2555"/>
                  </a:lnTo>
                  <a:lnTo>
                    <a:pt x="52" y="2486"/>
                  </a:lnTo>
                  <a:lnTo>
                    <a:pt x="60" y="2416"/>
                  </a:lnTo>
                  <a:lnTo>
                    <a:pt x="69" y="2347"/>
                  </a:lnTo>
                  <a:lnTo>
                    <a:pt x="76" y="2278"/>
                  </a:lnTo>
                  <a:lnTo>
                    <a:pt x="104" y="2071"/>
                  </a:lnTo>
                  <a:lnTo>
                    <a:pt x="116" y="2001"/>
                  </a:lnTo>
                  <a:lnTo>
                    <a:pt x="125" y="1932"/>
                  </a:lnTo>
                  <a:lnTo>
                    <a:pt x="136" y="1863"/>
                  </a:lnTo>
                  <a:lnTo>
                    <a:pt x="147" y="1796"/>
                  </a:lnTo>
                  <a:lnTo>
                    <a:pt x="157" y="1726"/>
                  </a:lnTo>
                  <a:lnTo>
                    <a:pt x="202" y="1450"/>
                  </a:lnTo>
                  <a:lnTo>
                    <a:pt x="213" y="1382"/>
                  </a:lnTo>
                  <a:lnTo>
                    <a:pt x="224" y="1315"/>
                  </a:lnTo>
                  <a:lnTo>
                    <a:pt x="237" y="1246"/>
                  </a:lnTo>
                  <a:lnTo>
                    <a:pt x="293" y="898"/>
                  </a:lnTo>
                  <a:lnTo>
                    <a:pt x="304" y="831"/>
                  </a:lnTo>
                  <a:lnTo>
                    <a:pt x="327" y="692"/>
                  </a:lnTo>
                  <a:lnTo>
                    <a:pt x="331" y="668"/>
                  </a:lnTo>
                  <a:lnTo>
                    <a:pt x="333" y="646"/>
                  </a:lnTo>
                  <a:lnTo>
                    <a:pt x="340" y="603"/>
                  </a:lnTo>
                  <a:lnTo>
                    <a:pt x="351" y="539"/>
                  </a:lnTo>
                  <a:lnTo>
                    <a:pt x="353" y="518"/>
                  </a:lnTo>
                  <a:lnTo>
                    <a:pt x="361" y="479"/>
                  </a:lnTo>
                  <a:lnTo>
                    <a:pt x="364" y="460"/>
                  </a:lnTo>
                  <a:lnTo>
                    <a:pt x="368" y="438"/>
                  </a:lnTo>
                  <a:lnTo>
                    <a:pt x="370" y="419"/>
                  </a:lnTo>
                  <a:lnTo>
                    <a:pt x="374" y="402"/>
                  </a:lnTo>
                  <a:lnTo>
                    <a:pt x="377" y="382"/>
                  </a:lnTo>
                  <a:lnTo>
                    <a:pt x="381" y="363"/>
                  </a:lnTo>
                  <a:lnTo>
                    <a:pt x="385" y="343"/>
                  </a:lnTo>
                  <a:lnTo>
                    <a:pt x="389" y="324"/>
                  </a:lnTo>
                  <a:lnTo>
                    <a:pt x="407" y="221"/>
                  </a:lnTo>
                  <a:lnTo>
                    <a:pt x="426" y="109"/>
                  </a:lnTo>
                  <a:lnTo>
                    <a:pt x="432" y="85"/>
                  </a:lnTo>
                  <a:lnTo>
                    <a:pt x="435" y="56"/>
                  </a:lnTo>
                  <a:lnTo>
                    <a:pt x="439" y="34"/>
                  </a:lnTo>
                  <a:lnTo>
                    <a:pt x="445" y="8"/>
                  </a:lnTo>
                  <a:lnTo>
                    <a:pt x="437" y="12"/>
                  </a:lnTo>
                  <a:lnTo>
                    <a:pt x="469" y="17"/>
                  </a:lnTo>
                  <a:lnTo>
                    <a:pt x="501" y="25"/>
                  </a:lnTo>
                  <a:lnTo>
                    <a:pt x="536" y="30"/>
                  </a:lnTo>
                  <a:lnTo>
                    <a:pt x="572" y="36"/>
                  </a:lnTo>
                  <a:lnTo>
                    <a:pt x="607" y="40"/>
                  </a:lnTo>
                  <a:lnTo>
                    <a:pt x="645" y="45"/>
                  </a:lnTo>
                  <a:lnTo>
                    <a:pt x="684" y="51"/>
                  </a:lnTo>
                  <a:lnTo>
                    <a:pt x="725" y="55"/>
                  </a:lnTo>
                  <a:lnTo>
                    <a:pt x="766" y="60"/>
                  </a:lnTo>
                  <a:lnTo>
                    <a:pt x="809" y="64"/>
                  </a:lnTo>
                  <a:lnTo>
                    <a:pt x="903" y="71"/>
                  </a:lnTo>
                  <a:lnTo>
                    <a:pt x="951" y="75"/>
                  </a:lnTo>
                  <a:lnTo>
                    <a:pt x="1056" y="83"/>
                  </a:lnTo>
                  <a:lnTo>
                    <a:pt x="1112" y="85"/>
                  </a:lnTo>
                  <a:lnTo>
                    <a:pt x="1170" y="88"/>
                  </a:lnTo>
                  <a:lnTo>
                    <a:pt x="1230" y="92"/>
                  </a:lnTo>
                  <a:lnTo>
                    <a:pt x="1291" y="94"/>
                  </a:lnTo>
                  <a:lnTo>
                    <a:pt x="1357" y="98"/>
                  </a:lnTo>
                  <a:lnTo>
                    <a:pt x="1424" y="101"/>
                  </a:lnTo>
                  <a:lnTo>
                    <a:pt x="1493" y="103"/>
                  </a:lnTo>
                  <a:lnTo>
                    <a:pt x="1566" y="107"/>
                  </a:lnTo>
                  <a:lnTo>
                    <a:pt x="1643" y="111"/>
                  </a:lnTo>
                  <a:lnTo>
                    <a:pt x="1719" y="113"/>
                  </a:lnTo>
                  <a:lnTo>
                    <a:pt x="1802" y="116"/>
                  </a:lnTo>
                  <a:lnTo>
                    <a:pt x="1886" y="120"/>
                  </a:lnTo>
                  <a:lnTo>
                    <a:pt x="2063" y="128"/>
                  </a:lnTo>
                  <a:lnTo>
                    <a:pt x="2157" y="131"/>
                  </a:lnTo>
                  <a:lnTo>
                    <a:pt x="2254" y="135"/>
                  </a:lnTo>
                  <a:lnTo>
                    <a:pt x="2355" y="139"/>
                  </a:lnTo>
                  <a:lnTo>
                    <a:pt x="2355" y="128"/>
                  </a:lnTo>
                  <a:lnTo>
                    <a:pt x="2254" y="124"/>
                  </a:lnTo>
                  <a:lnTo>
                    <a:pt x="2157" y="120"/>
                  </a:lnTo>
                  <a:lnTo>
                    <a:pt x="2063" y="116"/>
                  </a:lnTo>
                  <a:lnTo>
                    <a:pt x="1886" y="109"/>
                  </a:lnTo>
                  <a:lnTo>
                    <a:pt x="1802" y="105"/>
                  </a:lnTo>
                  <a:lnTo>
                    <a:pt x="1719" y="101"/>
                  </a:lnTo>
                  <a:lnTo>
                    <a:pt x="1643" y="99"/>
                  </a:lnTo>
                  <a:lnTo>
                    <a:pt x="1566" y="96"/>
                  </a:lnTo>
                  <a:lnTo>
                    <a:pt x="1493" y="92"/>
                  </a:lnTo>
                  <a:lnTo>
                    <a:pt x="1424" y="90"/>
                  </a:lnTo>
                  <a:lnTo>
                    <a:pt x="1357" y="86"/>
                  </a:lnTo>
                  <a:lnTo>
                    <a:pt x="1291" y="83"/>
                  </a:lnTo>
                  <a:lnTo>
                    <a:pt x="1230" y="81"/>
                  </a:lnTo>
                  <a:lnTo>
                    <a:pt x="1170" y="77"/>
                  </a:lnTo>
                  <a:lnTo>
                    <a:pt x="1112" y="73"/>
                  </a:lnTo>
                  <a:lnTo>
                    <a:pt x="1056" y="71"/>
                  </a:lnTo>
                  <a:lnTo>
                    <a:pt x="951" y="64"/>
                  </a:lnTo>
                  <a:lnTo>
                    <a:pt x="903" y="60"/>
                  </a:lnTo>
                  <a:lnTo>
                    <a:pt x="809" y="53"/>
                  </a:lnTo>
                  <a:lnTo>
                    <a:pt x="766" y="49"/>
                  </a:lnTo>
                  <a:lnTo>
                    <a:pt x="725" y="43"/>
                  </a:lnTo>
                  <a:lnTo>
                    <a:pt x="684" y="40"/>
                  </a:lnTo>
                  <a:lnTo>
                    <a:pt x="645" y="34"/>
                  </a:lnTo>
                  <a:lnTo>
                    <a:pt x="607" y="28"/>
                  </a:lnTo>
                  <a:lnTo>
                    <a:pt x="572" y="25"/>
                  </a:lnTo>
                  <a:lnTo>
                    <a:pt x="536" y="19"/>
                  </a:lnTo>
                  <a:lnTo>
                    <a:pt x="504" y="13"/>
                  </a:lnTo>
                  <a:lnTo>
                    <a:pt x="473" y="6"/>
                  </a:lnTo>
                  <a:lnTo>
                    <a:pt x="441" y="0"/>
                  </a:lnTo>
                  <a:lnTo>
                    <a:pt x="435" y="0"/>
                  </a:lnTo>
                  <a:lnTo>
                    <a:pt x="433" y="4"/>
                  </a:lnTo>
                  <a:lnTo>
                    <a:pt x="428" y="30"/>
                  </a:lnTo>
                  <a:lnTo>
                    <a:pt x="424" y="56"/>
                  </a:lnTo>
                  <a:lnTo>
                    <a:pt x="420" y="81"/>
                  </a:lnTo>
                  <a:lnTo>
                    <a:pt x="415" y="105"/>
                  </a:lnTo>
                  <a:lnTo>
                    <a:pt x="396" y="217"/>
                  </a:lnTo>
                  <a:lnTo>
                    <a:pt x="377" y="320"/>
                  </a:lnTo>
                  <a:lnTo>
                    <a:pt x="374" y="339"/>
                  </a:lnTo>
                  <a:lnTo>
                    <a:pt x="370" y="359"/>
                  </a:lnTo>
                  <a:lnTo>
                    <a:pt x="366" y="378"/>
                  </a:lnTo>
                  <a:lnTo>
                    <a:pt x="362" y="399"/>
                  </a:lnTo>
                  <a:lnTo>
                    <a:pt x="359" y="419"/>
                  </a:lnTo>
                  <a:lnTo>
                    <a:pt x="357" y="438"/>
                  </a:lnTo>
                  <a:lnTo>
                    <a:pt x="353" y="457"/>
                  </a:lnTo>
                  <a:lnTo>
                    <a:pt x="349" y="475"/>
                  </a:lnTo>
                  <a:lnTo>
                    <a:pt x="342" y="518"/>
                  </a:lnTo>
                  <a:lnTo>
                    <a:pt x="340" y="539"/>
                  </a:lnTo>
                  <a:lnTo>
                    <a:pt x="329" y="599"/>
                  </a:lnTo>
                  <a:lnTo>
                    <a:pt x="321" y="646"/>
                  </a:lnTo>
                  <a:lnTo>
                    <a:pt x="319" y="668"/>
                  </a:lnTo>
                  <a:lnTo>
                    <a:pt x="316" y="692"/>
                  </a:lnTo>
                  <a:lnTo>
                    <a:pt x="293" y="831"/>
                  </a:lnTo>
                  <a:lnTo>
                    <a:pt x="282" y="898"/>
                  </a:lnTo>
                  <a:lnTo>
                    <a:pt x="226" y="1242"/>
                  </a:lnTo>
                  <a:lnTo>
                    <a:pt x="213" y="1311"/>
                  </a:lnTo>
                  <a:lnTo>
                    <a:pt x="202" y="1382"/>
                  </a:lnTo>
                  <a:lnTo>
                    <a:pt x="190" y="1450"/>
                  </a:lnTo>
                  <a:lnTo>
                    <a:pt x="146" y="1726"/>
                  </a:lnTo>
                  <a:lnTo>
                    <a:pt x="136" y="1796"/>
                  </a:lnTo>
                  <a:lnTo>
                    <a:pt x="125" y="1863"/>
                  </a:lnTo>
                  <a:lnTo>
                    <a:pt x="114" y="1932"/>
                  </a:lnTo>
                  <a:lnTo>
                    <a:pt x="104" y="2001"/>
                  </a:lnTo>
                  <a:lnTo>
                    <a:pt x="93" y="2071"/>
                  </a:lnTo>
                  <a:lnTo>
                    <a:pt x="65" y="2278"/>
                  </a:lnTo>
                  <a:lnTo>
                    <a:pt x="58" y="2347"/>
                  </a:lnTo>
                  <a:lnTo>
                    <a:pt x="48" y="2416"/>
                  </a:lnTo>
                  <a:lnTo>
                    <a:pt x="41" y="2486"/>
                  </a:lnTo>
                  <a:lnTo>
                    <a:pt x="32" y="2555"/>
                  </a:lnTo>
                  <a:lnTo>
                    <a:pt x="24" y="2624"/>
                  </a:lnTo>
                  <a:lnTo>
                    <a:pt x="19" y="2693"/>
                  </a:lnTo>
                  <a:lnTo>
                    <a:pt x="11" y="2762"/>
                  </a:lnTo>
                  <a:lnTo>
                    <a:pt x="5" y="2833"/>
                  </a:lnTo>
                  <a:lnTo>
                    <a:pt x="0" y="2903"/>
                  </a:lnTo>
                  <a:lnTo>
                    <a:pt x="0" y="2912"/>
                  </a:lnTo>
                  <a:lnTo>
                    <a:pt x="7" y="2908"/>
                  </a:lnTo>
                  <a:lnTo>
                    <a:pt x="50" y="2886"/>
                  </a:lnTo>
                  <a:lnTo>
                    <a:pt x="95" y="2863"/>
                  </a:lnTo>
                  <a:lnTo>
                    <a:pt x="140" y="2843"/>
                  </a:lnTo>
                  <a:lnTo>
                    <a:pt x="187" y="2822"/>
                  </a:lnTo>
                  <a:lnTo>
                    <a:pt x="233" y="2804"/>
                  </a:lnTo>
                  <a:lnTo>
                    <a:pt x="282" y="2783"/>
                  </a:lnTo>
                  <a:lnTo>
                    <a:pt x="333" y="2766"/>
                  </a:lnTo>
                  <a:lnTo>
                    <a:pt x="383" y="2747"/>
                  </a:lnTo>
                  <a:lnTo>
                    <a:pt x="435" y="2729"/>
                  </a:lnTo>
                  <a:lnTo>
                    <a:pt x="490" y="2712"/>
                  </a:lnTo>
                  <a:lnTo>
                    <a:pt x="546" y="2695"/>
                  </a:lnTo>
                  <a:lnTo>
                    <a:pt x="661" y="2661"/>
                  </a:lnTo>
                  <a:lnTo>
                    <a:pt x="723" y="2645"/>
                  </a:lnTo>
                  <a:lnTo>
                    <a:pt x="789" y="2628"/>
                  </a:lnTo>
                  <a:lnTo>
                    <a:pt x="854" y="2613"/>
                  </a:lnTo>
                  <a:lnTo>
                    <a:pt x="923" y="2596"/>
                  </a:lnTo>
                  <a:lnTo>
                    <a:pt x="994" y="2579"/>
                  </a:lnTo>
                  <a:lnTo>
                    <a:pt x="1069" y="2562"/>
                  </a:lnTo>
                  <a:lnTo>
                    <a:pt x="1146" y="2545"/>
                  </a:lnTo>
                  <a:lnTo>
                    <a:pt x="1226" y="2529"/>
                  </a:lnTo>
                  <a:lnTo>
                    <a:pt x="1308" y="2512"/>
                  </a:lnTo>
                  <a:lnTo>
                    <a:pt x="1394" y="2495"/>
                  </a:lnTo>
                  <a:lnTo>
                    <a:pt x="1484" y="2476"/>
                  </a:lnTo>
                  <a:lnTo>
                    <a:pt x="1577" y="2459"/>
                  </a:lnTo>
                  <a:lnTo>
                    <a:pt x="1673" y="2441"/>
                  </a:lnTo>
                  <a:lnTo>
                    <a:pt x="1773" y="2420"/>
                  </a:lnTo>
                  <a:lnTo>
                    <a:pt x="1876" y="2402"/>
                  </a:lnTo>
                  <a:lnTo>
                    <a:pt x="1985" y="2381"/>
                  </a:lnTo>
                  <a:lnTo>
                    <a:pt x="2097" y="2358"/>
                  </a:lnTo>
                  <a:lnTo>
                    <a:pt x="2213" y="2338"/>
                  </a:lnTo>
                  <a:lnTo>
                    <a:pt x="2334" y="2315"/>
                  </a:lnTo>
                  <a:lnTo>
                    <a:pt x="2330" y="2304"/>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5" name="Freeform 102"/>
            <p:cNvSpPr>
              <a:spLocks/>
            </p:cNvSpPr>
            <p:nvPr/>
          </p:nvSpPr>
          <p:spPr bwMode="auto">
            <a:xfrm>
              <a:off x="1147834" y="1189601"/>
              <a:ext cx="1643667" cy="550502"/>
            </a:xfrm>
            <a:custGeom>
              <a:avLst/>
              <a:gdLst>
                <a:gd name="T0" fmla="*/ 1452 w 1950"/>
                <a:gd name="T1" fmla="*/ 588 h 653"/>
                <a:gd name="T2" fmla="*/ 996 w 1950"/>
                <a:gd name="T3" fmla="*/ 586 h 653"/>
                <a:gd name="T4" fmla="*/ 823 w 1950"/>
                <a:gd name="T5" fmla="*/ 589 h 653"/>
                <a:gd name="T6" fmla="*/ 559 w 1950"/>
                <a:gd name="T7" fmla="*/ 597 h 653"/>
                <a:gd name="T8" fmla="*/ 415 w 1950"/>
                <a:gd name="T9" fmla="*/ 604 h 653"/>
                <a:gd name="T10" fmla="*/ 240 w 1950"/>
                <a:gd name="T11" fmla="*/ 617 h 653"/>
                <a:gd name="T12" fmla="*/ 41 w 1950"/>
                <a:gd name="T13" fmla="*/ 636 h 653"/>
                <a:gd name="T14" fmla="*/ 15 w 1950"/>
                <a:gd name="T15" fmla="*/ 623 h 653"/>
                <a:gd name="T16" fmla="*/ 28 w 1950"/>
                <a:gd name="T17" fmla="*/ 535 h 653"/>
                <a:gd name="T18" fmla="*/ 51 w 1950"/>
                <a:gd name="T19" fmla="*/ 408 h 653"/>
                <a:gd name="T20" fmla="*/ 60 w 1950"/>
                <a:gd name="T21" fmla="*/ 350 h 653"/>
                <a:gd name="T22" fmla="*/ 69 w 1950"/>
                <a:gd name="T23" fmla="*/ 290 h 653"/>
                <a:gd name="T24" fmla="*/ 86 w 1950"/>
                <a:gd name="T25" fmla="*/ 195 h 653"/>
                <a:gd name="T26" fmla="*/ 105 w 1950"/>
                <a:gd name="T27" fmla="*/ 99 h 653"/>
                <a:gd name="T28" fmla="*/ 116 w 1950"/>
                <a:gd name="T29" fmla="*/ 12 h 653"/>
                <a:gd name="T30" fmla="*/ 254 w 1950"/>
                <a:gd name="T31" fmla="*/ 27 h 653"/>
                <a:gd name="T32" fmla="*/ 514 w 1950"/>
                <a:gd name="T33" fmla="*/ 51 h 653"/>
                <a:gd name="T34" fmla="*/ 645 w 1950"/>
                <a:gd name="T35" fmla="*/ 62 h 653"/>
                <a:gd name="T36" fmla="*/ 832 w 1950"/>
                <a:gd name="T37" fmla="*/ 77 h 653"/>
                <a:gd name="T38" fmla="*/ 989 w 1950"/>
                <a:gd name="T39" fmla="*/ 86 h 653"/>
                <a:gd name="T40" fmla="*/ 1165 w 1950"/>
                <a:gd name="T41" fmla="*/ 94 h 653"/>
                <a:gd name="T42" fmla="*/ 1365 w 1950"/>
                <a:gd name="T43" fmla="*/ 103 h 653"/>
                <a:gd name="T44" fmla="*/ 1593 w 1950"/>
                <a:gd name="T45" fmla="*/ 113 h 653"/>
                <a:gd name="T46" fmla="*/ 1854 w 1950"/>
                <a:gd name="T47" fmla="*/ 120 h 653"/>
                <a:gd name="T48" fmla="*/ 1854 w 1950"/>
                <a:gd name="T49" fmla="*/ 109 h 653"/>
                <a:gd name="T50" fmla="*/ 1593 w 1950"/>
                <a:gd name="T51" fmla="*/ 101 h 653"/>
                <a:gd name="T52" fmla="*/ 1365 w 1950"/>
                <a:gd name="T53" fmla="*/ 92 h 653"/>
                <a:gd name="T54" fmla="*/ 1165 w 1950"/>
                <a:gd name="T55" fmla="*/ 83 h 653"/>
                <a:gd name="T56" fmla="*/ 989 w 1950"/>
                <a:gd name="T57" fmla="*/ 75 h 653"/>
                <a:gd name="T58" fmla="*/ 832 w 1950"/>
                <a:gd name="T59" fmla="*/ 66 h 653"/>
                <a:gd name="T60" fmla="*/ 645 w 1950"/>
                <a:gd name="T61" fmla="*/ 51 h 653"/>
                <a:gd name="T62" fmla="*/ 514 w 1950"/>
                <a:gd name="T63" fmla="*/ 40 h 653"/>
                <a:gd name="T64" fmla="*/ 254 w 1950"/>
                <a:gd name="T65" fmla="*/ 15 h 653"/>
                <a:gd name="T66" fmla="*/ 116 w 1950"/>
                <a:gd name="T67" fmla="*/ 0 h 653"/>
                <a:gd name="T68" fmla="*/ 96 w 1950"/>
                <a:gd name="T69" fmla="*/ 81 h 653"/>
                <a:gd name="T70" fmla="*/ 79 w 1950"/>
                <a:gd name="T71" fmla="*/ 174 h 653"/>
                <a:gd name="T72" fmla="*/ 62 w 1950"/>
                <a:gd name="T73" fmla="*/ 268 h 653"/>
                <a:gd name="T74" fmla="*/ 53 w 1950"/>
                <a:gd name="T75" fmla="*/ 326 h 653"/>
                <a:gd name="T76" fmla="*/ 41 w 1950"/>
                <a:gd name="T77" fmla="*/ 387 h 653"/>
                <a:gd name="T78" fmla="*/ 21 w 1950"/>
                <a:gd name="T79" fmla="*/ 511 h 653"/>
                <a:gd name="T80" fmla="*/ 12 w 1950"/>
                <a:gd name="T81" fmla="*/ 578 h 653"/>
                <a:gd name="T82" fmla="*/ 0 w 1950"/>
                <a:gd name="T83" fmla="*/ 653 h 653"/>
                <a:gd name="T84" fmla="*/ 79 w 1950"/>
                <a:gd name="T85" fmla="*/ 644 h 653"/>
                <a:gd name="T86" fmla="*/ 325 w 1950"/>
                <a:gd name="T87" fmla="*/ 621 h 653"/>
                <a:gd name="T88" fmla="*/ 462 w 1950"/>
                <a:gd name="T89" fmla="*/ 614 h 653"/>
                <a:gd name="T90" fmla="*/ 660 w 1950"/>
                <a:gd name="T91" fmla="*/ 604 h 653"/>
                <a:gd name="T92" fmla="*/ 879 w 1950"/>
                <a:gd name="T93" fmla="*/ 599 h 653"/>
                <a:gd name="T94" fmla="*/ 1314 w 1950"/>
                <a:gd name="T95" fmla="*/ 597 h 653"/>
                <a:gd name="T96" fmla="*/ 1596 w 1950"/>
                <a:gd name="T97" fmla="*/ 60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50" h="653">
                  <a:moveTo>
                    <a:pt x="1748" y="595"/>
                  </a:moveTo>
                  <a:lnTo>
                    <a:pt x="1596" y="591"/>
                  </a:lnTo>
                  <a:lnTo>
                    <a:pt x="1452" y="588"/>
                  </a:lnTo>
                  <a:lnTo>
                    <a:pt x="1383" y="588"/>
                  </a:lnTo>
                  <a:lnTo>
                    <a:pt x="1314" y="586"/>
                  </a:lnTo>
                  <a:lnTo>
                    <a:pt x="996" y="586"/>
                  </a:lnTo>
                  <a:lnTo>
                    <a:pt x="937" y="588"/>
                  </a:lnTo>
                  <a:lnTo>
                    <a:pt x="879" y="588"/>
                  </a:lnTo>
                  <a:lnTo>
                    <a:pt x="823" y="589"/>
                  </a:lnTo>
                  <a:lnTo>
                    <a:pt x="767" y="589"/>
                  </a:lnTo>
                  <a:lnTo>
                    <a:pt x="660" y="593"/>
                  </a:lnTo>
                  <a:lnTo>
                    <a:pt x="559" y="597"/>
                  </a:lnTo>
                  <a:lnTo>
                    <a:pt x="511" y="599"/>
                  </a:lnTo>
                  <a:lnTo>
                    <a:pt x="462" y="603"/>
                  </a:lnTo>
                  <a:lnTo>
                    <a:pt x="415" y="604"/>
                  </a:lnTo>
                  <a:lnTo>
                    <a:pt x="370" y="608"/>
                  </a:lnTo>
                  <a:lnTo>
                    <a:pt x="325" y="610"/>
                  </a:lnTo>
                  <a:lnTo>
                    <a:pt x="240" y="617"/>
                  </a:lnTo>
                  <a:lnTo>
                    <a:pt x="157" y="625"/>
                  </a:lnTo>
                  <a:lnTo>
                    <a:pt x="79" y="632"/>
                  </a:lnTo>
                  <a:lnTo>
                    <a:pt x="41" y="636"/>
                  </a:lnTo>
                  <a:lnTo>
                    <a:pt x="6" y="642"/>
                  </a:lnTo>
                  <a:lnTo>
                    <a:pt x="12" y="647"/>
                  </a:lnTo>
                  <a:lnTo>
                    <a:pt x="15" y="623"/>
                  </a:lnTo>
                  <a:lnTo>
                    <a:pt x="23" y="578"/>
                  </a:lnTo>
                  <a:lnTo>
                    <a:pt x="25" y="556"/>
                  </a:lnTo>
                  <a:lnTo>
                    <a:pt x="28" y="535"/>
                  </a:lnTo>
                  <a:lnTo>
                    <a:pt x="32" y="515"/>
                  </a:lnTo>
                  <a:lnTo>
                    <a:pt x="36" y="492"/>
                  </a:lnTo>
                  <a:lnTo>
                    <a:pt x="51" y="408"/>
                  </a:lnTo>
                  <a:lnTo>
                    <a:pt x="53" y="387"/>
                  </a:lnTo>
                  <a:lnTo>
                    <a:pt x="56" y="369"/>
                  </a:lnTo>
                  <a:lnTo>
                    <a:pt x="60" y="350"/>
                  </a:lnTo>
                  <a:lnTo>
                    <a:pt x="64" y="329"/>
                  </a:lnTo>
                  <a:lnTo>
                    <a:pt x="68" y="309"/>
                  </a:lnTo>
                  <a:lnTo>
                    <a:pt x="69" y="290"/>
                  </a:lnTo>
                  <a:lnTo>
                    <a:pt x="73" y="272"/>
                  </a:lnTo>
                  <a:lnTo>
                    <a:pt x="84" y="214"/>
                  </a:lnTo>
                  <a:lnTo>
                    <a:pt x="86" y="195"/>
                  </a:lnTo>
                  <a:lnTo>
                    <a:pt x="90" y="178"/>
                  </a:lnTo>
                  <a:lnTo>
                    <a:pt x="94" y="157"/>
                  </a:lnTo>
                  <a:lnTo>
                    <a:pt x="105" y="99"/>
                  </a:lnTo>
                  <a:lnTo>
                    <a:pt x="107" y="81"/>
                  </a:lnTo>
                  <a:lnTo>
                    <a:pt x="122" y="8"/>
                  </a:lnTo>
                  <a:lnTo>
                    <a:pt x="116" y="12"/>
                  </a:lnTo>
                  <a:lnTo>
                    <a:pt x="163" y="17"/>
                  </a:lnTo>
                  <a:lnTo>
                    <a:pt x="210" y="21"/>
                  </a:lnTo>
                  <a:lnTo>
                    <a:pt x="254" y="27"/>
                  </a:lnTo>
                  <a:lnTo>
                    <a:pt x="297" y="30"/>
                  </a:lnTo>
                  <a:lnTo>
                    <a:pt x="342" y="36"/>
                  </a:lnTo>
                  <a:lnTo>
                    <a:pt x="514" y="51"/>
                  </a:lnTo>
                  <a:lnTo>
                    <a:pt x="557" y="56"/>
                  </a:lnTo>
                  <a:lnTo>
                    <a:pt x="600" y="60"/>
                  </a:lnTo>
                  <a:lnTo>
                    <a:pt x="645" y="62"/>
                  </a:lnTo>
                  <a:lnTo>
                    <a:pt x="690" y="66"/>
                  </a:lnTo>
                  <a:lnTo>
                    <a:pt x="783" y="73"/>
                  </a:lnTo>
                  <a:lnTo>
                    <a:pt x="832" y="77"/>
                  </a:lnTo>
                  <a:lnTo>
                    <a:pt x="882" y="79"/>
                  </a:lnTo>
                  <a:lnTo>
                    <a:pt x="935" y="83"/>
                  </a:lnTo>
                  <a:lnTo>
                    <a:pt x="989" y="86"/>
                  </a:lnTo>
                  <a:lnTo>
                    <a:pt x="1045" y="88"/>
                  </a:lnTo>
                  <a:lnTo>
                    <a:pt x="1103" y="92"/>
                  </a:lnTo>
                  <a:lnTo>
                    <a:pt x="1165" y="94"/>
                  </a:lnTo>
                  <a:lnTo>
                    <a:pt x="1228" y="98"/>
                  </a:lnTo>
                  <a:lnTo>
                    <a:pt x="1294" y="99"/>
                  </a:lnTo>
                  <a:lnTo>
                    <a:pt x="1365" y="103"/>
                  </a:lnTo>
                  <a:lnTo>
                    <a:pt x="1436" y="105"/>
                  </a:lnTo>
                  <a:lnTo>
                    <a:pt x="1512" y="109"/>
                  </a:lnTo>
                  <a:lnTo>
                    <a:pt x="1593" y="113"/>
                  </a:lnTo>
                  <a:lnTo>
                    <a:pt x="1675" y="114"/>
                  </a:lnTo>
                  <a:lnTo>
                    <a:pt x="1763" y="118"/>
                  </a:lnTo>
                  <a:lnTo>
                    <a:pt x="1854" y="120"/>
                  </a:lnTo>
                  <a:lnTo>
                    <a:pt x="1950" y="124"/>
                  </a:lnTo>
                  <a:lnTo>
                    <a:pt x="1950" y="113"/>
                  </a:lnTo>
                  <a:lnTo>
                    <a:pt x="1854" y="109"/>
                  </a:lnTo>
                  <a:lnTo>
                    <a:pt x="1763" y="107"/>
                  </a:lnTo>
                  <a:lnTo>
                    <a:pt x="1675" y="103"/>
                  </a:lnTo>
                  <a:lnTo>
                    <a:pt x="1593" y="101"/>
                  </a:lnTo>
                  <a:lnTo>
                    <a:pt x="1512" y="98"/>
                  </a:lnTo>
                  <a:lnTo>
                    <a:pt x="1436" y="94"/>
                  </a:lnTo>
                  <a:lnTo>
                    <a:pt x="1365" y="92"/>
                  </a:lnTo>
                  <a:lnTo>
                    <a:pt x="1294" y="88"/>
                  </a:lnTo>
                  <a:lnTo>
                    <a:pt x="1228" y="86"/>
                  </a:lnTo>
                  <a:lnTo>
                    <a:pt x="1165" y="83"/>
                  </a:lnTo>
                  <a:lnTo>
                    <a:pt x="1103" y="81"/>
                  </a:lnTo>
                  <a:lnTo>
                    <a:pt x="1045" y="77"/>
                  </a:lnTo>
                  <a:lnTo>
                    <a:pt x="989" y="75"/>
                  </a:lnTo>
                  <a:lnTo>
                    <a:pt x="935" y="71"/>
                  </a:lnTo>
                  <a:lnTo>
                    <a:pt x="882" y="68"/>
                  </a:lnTo>
                  <a:lnTo>
                    <a:pt x="832" y="66"/>
                  </a:lnTo>
                  <a:lnTo>
                    <a:pt x="783" y="62"/>
                  </a:lnTo>
                  <a:lnTo>
                    <a:pt x="690" y="55"/>
                  </a:lnTo>
                  <a:lnTo>
                    <a:pt x="645" y="51"/>
                  </a:lnTo>
                  <a:lnTo>
                    <a:pt x="600" y="49"/>
                  </a:lnTo>
                  <a:lnTo>
                    <a:pt x="557" y="45"/>
                  </a:lnTo>
                  <a:lnTo>
                    <a:pt x="514" y="40"/>
                  </a:lnTo>
                  <a:lnTo>
                    <a:pt x="342" y="25"/>
                  </a:lnTo>
                  <a:lnTo>
                    <a:pt x="297" y="19"/>
                  </a:lnTo>
                  <a:lnTo>
                    <a:pt x="254" y="15"/>
                  </a:lnTo>
                  <a:lnTo>
                    <a:pt x="210" y="10"/>
                  </a:lnTo>
                  <a:lnTo>
                    <a:pt x="163" y="6"/>
                  </a:lnTo>
                  <a:lnTo>
                    <a:pt x="116" y="0"/>
                  </a:lnTo>
                  <a:lnTo>
                    <a:pt x="112" y="0"/>
                  </a:lnTo>
                  <a:lnTo>
                    <a:pt x="111" y="4"/>
                  </a:lnTo>
                  <a:lnTo>
                    <a:pt x="96" y="81"/>
                  </a:lnTo>
                  <a:lnTo>
                    <a:pt x="94" y="99"/>
                  </a:lnTo>
                  <a:lnTo>
                    <a:pt x="83" y="154"/>
                  </a:lnTo>
                  <a:lnTo>
                    <a:pt x="79" y="174"/>
                  </a:lnTo>
                  <a:lnTo>
                    <a:pt x="75" y="195"/>
                  </a:lnTo>
                  <a:lnTo>
                    <a:pt x="73" y="214"/>
                  </a:lnTo>
                  <a:lnTo>
                    <a:pt x="62" y="268"/>
                  </a:lnTo>
                  <a:lnTo>
                    <a:pt x="58" y="290"/>
                  </a:lnTo>
                  <a:lnTo>
                    <a:pt x="56" y="309"/>
                  </a:lnTo>
                  <a:lnTo>
                    <a:pt x="53" y="326"/>
                  </a:lnTo>
                  <a:lnTo>
                    <a:pt x="49" y="346"/>
                  </a:lnTo>
                  <a:lnTo>
                    <a:pt x="45" y="365"/>
                  </a:lnTo>
                  <a:lnTo>
                    <a:pt x="41" y="387"/>
                  </a:lnTo>
                  <a:lnTo>
                    <a:pt x="40" y="408"/>
                  </a:lnTo>
                  <a:lnTo>
                    <a:pt x="25" y="488"/>
                  </a:lnTo>
                  <a:lnTo>
                    <a:pt x="21" y="511"/>
                  </a:lnTo>
                  <a:lnTo>
                    <a:pt x="17" y="531"/>
                  </a:lnTo>
                  <a:lnTo>
                    <a:pt x="13" y="556"/>
                  </a:lnTo>
                  <a:lnTo>
                    <a:pt x="12" y="578"/>
                  </a:lnTo>
                  <a:lnTo>
                    <a:pt x="4" y="623"/>
                  </a:lnTo>
                  <a:lnTo>
                    <a:pt x="0" y="647"/>
                  </a:lnTo>
                  <a:lnTo>
                    <a:pt x="0" y="653"/>
                  </a:lnTo>
                  <a:lnTo>
                    <a:pt x="6" y="653"/>
                  </a:lnTo>
                  <a:lnTo>
                    <a:pt x="41" y="647"/>
                  </a:lnTo>
                  <a:lnTo>
                    <a:pt x="79" y="644"/>
                  </a:lnTo>
                  <a:lnTo>
                    <a:pt x="157" y="636"/>
                  </a:lnTo>
                  <a:lnTo>
                    <a:pt x="240" y="629"/>
                  </a:lnTo>
                  <a:lnTo>
                    <a:pt x="325" y="621"/>
                  </a:lnTo>
                  <a:lnTo>
                    <a:pt x="370" y="619"/>
                  </a:lnTo>
                  <a:lnTo>
                    <a:pt x="415" y="616"/>
                  </a:lnTo>
                  <a:lnTo>
                    <a:pt x="462" y="614"/>
                  </a:lnTo>
                  <a:lnTo>
                    <a:pt x="511" y="610"/>
                  </a:lnTo>
                  <a:lnTo>
                    <a:pt x="559" y="608"/>
                  </a:lnTo>
                  <a:lnTo>
                    <a:pt x="660" y="604"/>
                  </a:lnTo>
                  <a:lnTo>
                    <a:pt x="767" y="601"/>
                  </a:lnTo>
                  <a:lnTo>
                    <a:pt x="823" y="601"/>
                  </a:lnTo>
                  <a:lnTo>
                    <a:pt x="879" y="599"/>
                  </a:lnTo>
                  <a:lnTo>
                    <a:pt x="937" y="599"/>
                  </a:lnTo>
                  <a:lnTo>
                    <a:pt x="996" y="597"/>
                  </a:lnTo>
                  <a:lnTo>
                    <a:pt x="1314" y="597"/>
                  </a:lnTo>
                  <a:lnTo>
                    <a:pt x="1383" y="599"/>
                  </a:lnTo>
                  <a:lnTo>
                    <a:pt x="1452" y="599"/>
                  </a:lnTo>
                  <a:lnTo>
                    <a:pt x="1596" y="603"/>
                  </a:lnTo>
                  <a:lnTo>
                    <a:pt x="1748" y="606"/>
                  </a:lnTo>
                  <a:lnTo>
                    <a:pt x="1748" y="5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4" name="Freeform 103"/>
            <p:cNvSpPr>
              <a:spLocks/>
            </p:cNvSpPr>
            <p:nvPr/>
          </p:nvSpPr>
          <p:spPr bwMode="auto">
            <a:xfrm>
              <a:off x="1019657" y="1144006"/>
              <a:ext cx="1765888" cy="1175191"/>
            </a:xfrm>
            <a:custGeom>
              <a:avLst/>
              <a:gdLst>
                <a:gd name="T0" fmla="*/ 1553 w 2095"/>
                <a:gd name="T1" fmla="*/ 1119 h 1375"/>
                <a:gd name="T2" fmla="*/ 1208 w 2095"/>
                <a:gd name="T3" fmla="*/ 1154 h 1375"/>
                <a:gd name="T4" fmla="*/ 925 w 2095"/>
                <a:gd name="T5" fmla="*/ 1188 h 1375"/>
                <a:gd name="T6" fmla="*/ 643 w 2095"/>
                <a:gd name="T7" fmla="*/ 1227 h 1375"/>
                <a:gd name="T8" fmla="*/ 458 w 2095"/>
                <a:gd name="T9" fmla="*/ 1259 h 1375"/>
                <a:gd name="T10" fmla="*/ 260 w 2095"/>
                <a:gd name="T11" fmla="*/ 1298 h 1375"/>
                <a:gd name="T12" fmla="*/ 114 w 2095"/>
                <a:gd name="T13" fmla="*/ 1334 h 1375"/>
                <a:gd name="T14" fmla="*/ 17 w 2095"/>
                <a:gd name="T15" fmla="*/ 1336 h 1375"/>
                <a:gd name="T16" fmla="*/ 32 w 2095"/>
                <a:gd name="T17" fmla="*/ 1240 h 1375"/>
                <a:gd name="T18" fmla="*/ 43 w 2095"/>
                <a:gd name="T19" fmla="*/ 1175 h 1375"/>
                <a:gd name="T20" fmla="*/ 51 w 2095"/>
                <a:gd name="T21" fmla="*/ 1128 h 1375"/>
                <a:gd name="T22" fmla="*/ 58 w 2095"/>
                <a:gd name="T23" fmla="*/ 1078 h 1375"/>
                <a:gd name="T24" fmla="*/ 71 w 2095"/>
                <a:gd name="T25" fmla="*/ 995 h 1375"/>
                <a:gd name="T26" fmla="*/ 92 w 2095"/>
                <a:gd name="T27" fmla="*/ 861 h 1375"/>
                <a:gd name="T28" fmla="*/ 124 w 2095"/>
                <a:gd name="T29" fmla="*/ 653 h 1375"/>
                <a:gd name="T30" fmla="*/ 142 w 2095"/>
                <a:gd name="T31" fmla="*/ 543 h 1375"/>
                <a:gd name="T32" fmla="*/ 154 w 2095"/>
                <a:gd name="T33" fmla="*/ 464 h 1375"/>
                <a:gd name="T34" fmla="*/ 167 w 2095"/>
                <a:gd name="T35" fmla="*/ 399 h 1375"/>
                <a:gd name="T36" fmla="*/ 180 w 2095"/>
                <a:gd name="T37" fmla="*/ 324 h 1375"/>
                <a:gd name="T38" fmla="*/ 191 w 2095"/>
                <a:gd name="T39" fmla="*/ 264 h 1375"/>
                <a:gd name="T40" fmla="*/ 202 w 2095"/>
                <a:gd name="T41" fmla="*/ 200 h 1375"/>
                <a:gd name="T42" fmla="*/ 226 w 2095"/>
                <a:gd name="T43" fmla="*/ 56 h 1375"/>
                <a:gd name="T44" fmla="*/ 230 w 2095"/>
                <a:gd name="T45" fmla="*/ 12 h 1375"/>
                <a:gd name="T46" fmla="*/ 445 w 2095"/>
                <a:gd name="T47" fmla="*/ 36 h 1375"/>
                <a:gd name="T48" fmla="*/ 684 w 2095"/>
                <a:gd name="T49" fmla="*/ 56 h 1375"/>
                <a:gd name="T50" fmla="*/ 1008 w 2095"/>
                <a:gd name="T51" fmla="*/ 79 h 1375"/>
                <a:gd name="T52" fmla="*/ 1309 w 2095"/>
                <a:gd name="T53" fmla="*/ 94 h 1375"/>
                <a:gd name="T54" fmla="*/ 1574 w 2095"/>
                <a:gd name="T55" fmla="*/ 105 h 1375"/>
                <a:gd name="T56" fmla="*/ 1938 w 2095"/>
                <a:gd name="T57" fmla="*/ 118 h 1375"/>
                <a:gd name="T58" fmla="*/ 2017 w 2095"/>
                <a:gd name="T59" fmla="*/ 111 h 1375"/>
                <a:gd name="T60" fmla="*/ 1645 w 2095"/>
                <a:gd name="T61" fmla="*/ 98 h 1375"/>
                <a:gd name="T62" fmla="*/ 1374 w 2095"/>
                <a:gd name="T63" fmla="*/ 86 h 1375"/>
                <a:gd name="T64" fmla="*/ 1066 w 2095"/>
                <a:gd name="T65" fmla="*/ 71 h 1375"/>
                <a:gd name="T66" fmla="*/ 737 w 2095"/>
                <a:gd name="T67" fmla="*/ 49 h 1375"/>
                <a:gd name="T68" fmla="*/ 539 w 2095"/>
                <a:gd name="T69" fmla="*/ 32 h 1375"/>
                <a:gd name="T70" fmla="*/ 271 w 2095"/>
                <a:gd name="T71" fmla="*/ 4 h 1375"/>
                <a:gd name="T72" fmla="*/ 219 w 2095"/>
                <a:gd name="T73" fmla="*/ 30 h 1375"/>
                <a:gd name="T74" fmla="*/ 195 w 2095"/>
                <a:gd name="T75" fmla="*/ 180 h 1375"/>
                <a:gd name="T76" fmla="*/ 182 w 2095"/>
                <a:gd name="T77" fmla="*/ 245 h 1375"/>
                <a:gd name="T78" fmla="*/ 170 w 2095"/>
                <a:gd name="T79" fmla="*/ 305 h 1375"/>
                <a:gd name="T80" fmla="*/ 159 w 2095"/>
                <a:gd name="T81" fmla="*/ 365 h 1375"/>
                <a:gd name="T82" fmla="*/ 146 w 2095"/>
                <a:gd name="T83" fmla="*/ 444 h 1375"/>
                <a:gd name="T84" fmla="*/ 133 w 2095"/>
                <a:gd name="T85" fmla="*/ 520 h 1375"/>
                <a:gd name="T86" fmla="*/ 124 w 2095"/>
                <a:gd name="T87" fmla="*/ 586 h 1375"/>
                <a:gd name="T88" fmla="*/ 86 w 2095"/>
                <a:gd name="T89" fmla="*/ 816 h 1375"/>
                <a:gd name="T90" fmla="*/ 64 w 2095"/>
                <a:gd name="T91" fmla="*/ 967 h 1375"/>
                <a:gd name="T92" fmla="*/ 49 w 2095"/>
                <a:gd name="T93" fmla="*/ 1061 h 1375"/>
                <a:gd name="T94" fmla="*/ 41 w 2095"/>
                <a:gd name="T95" fmla="*/ 1115 h 1375"/>
                <a:gd name="T96" fmla="*/ 36 w 2095"/>
                <a:gd name="T97" fmla="*/ 1152 h 1375"/>
                <a:gd name="T98" fmla="*/ 25 w 2095"/>
                <a:gd name="T99" fmla="*/ 1222 h 1375"/>
                <a:gd name="T100" fmla="*/ 10 w 2095"/>
                <a:gd name="T101" fmla="*/ 1306 h 1375"/>
                <a:gd name="T102" fmla="*/ 8 w 2095"/>
                <a:gd name="T103" fmla="*/ 1373 h 1375"/>
                <a:gd name="T104" fmla="*/ 191 w 2095"/>
                <a:gd name="T105" fmla="*/ 1326 h 1375"/>
                <a:gd name="T106" fmla="*/ 340 w 2095"/>
                <a:gd name="T107" fmla="*/ 1294 h 1375"/>
                <a:gd name="T108" fmla="*/ 550 w 2095"/>
                <a:gd name="T109" fmla="*/ 1255 h 1375"/>
                <a:gd name="T110" fmla="*/ 804 w 2095"/>
                <a:gd name="T111" fmla="*/ 1216 h 1375"/>
                <a:gd name="T112" fmla="*/ 1060 w 2095"/>
                <a:gd name="T113" fmla="*/ 1182 h 1375"/>
                <a:gd name="T114" fmla="*/ 1372 w 2095"/>
                <a:gd name="T115" fmla="*/ 1149 h 1375"/>
                <a:gd name="T116" fmla="*/ 1753 w 2095"/>
                <a:gd name="T117" fmla="*/ 1109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95" h="1375">
                  <a:moveTo>
                    <a:pt x="1862" y="1089"/>
                  </a:moveTo>
                  <a:lnTo>
                    <a:pt x="1753" y="1098"/>
                  </a:lnTo>
                  <a:lnTo>
                    <a:pt x="1651" y="1109"/>
                  </a:lnTo>
                  <a:lnTo>
                    <a:pt x="1553" y="1119"/>
                  </a:lnTo>
                  <a:lnTo>
                    <a:pt x="1460" y="1128"/>
                  </a:lnTo>
                  <a:lnTo>
                    <a:pt x="1372" y="1137"/>
                  </a:lnTo>
                  <a:lnTo>
                    <a:pt x="1288" y="1145"/>
                  </a:lnTo>
                  <a:lnTo>
                    <a:pt x="1208" y="1154"/>
                  </a:lnTo>
                  <a:lnTo>
                    <a:pt x="1133" y="1164"/>
                  </a:lnTo>
                  <a:lnTo>
                    <a:pt x="1060" y="1171"/>
                  </a:lnTo>
                  <a:lnTo>
                    <a:pt x="991" y="1180"/>
                  </a:lnTo>
                  <a:lnTo>
                    <a:pt x="925" y="1188"/>
                  </a:lnTo>
                  <a:lnTo>
                    <a:pt x="864" y="1195"/>
                  </a:lnTo>
                  <a:lnTo>
                    <a:pt x="804" y="1205"/>
                  </a:lnTo>
                  <a:lnTo>
                    <a:pt x="748" y="1212"/>
                  </a:lnTo>
                  <a:lnTo>
                    <a:pt x="643" y="1227"/>
                  </a:lnTo>
                  <a:lnTo>
                    <a:pt x="593" y="1235"/>
                  </a:lnTo>
                  <a:lnTo>
                    <a:pt x="546" y="1244"/>
                  </a:lnTo>
                  <a:lnTo>
                    <a:pt x="501" y="1251"/>
                  </a:lnTo>
                  <a:lnTo>
                    <a:pt x="458" y="1259"/>
                  </a:lnTo>
                  <a:lnTo>
                    <a:pt x="376" y="1274"/>
                  </a:lnTo>
                  <a:lnTo>
                    <a:pt x="337" y="1283"/>
                  </a:lnTo>
                  <a:lnTo>
                    <a:pt x="299" y="1291"/>
                  </a:lnTo>
                  <a:lnTo>
                    <a:pt x="260" y="1298"/>
                  </a:lnTo>
                  <a:lnTo>
                    <a:pt x="225" y="1308"/>
                  </a:lnTo>
                  <a:lnTo>
                    <a:pt x="187" y="1315"/>
                  </a:lnTo>
                  <a:lnTo>
                    <a:pt x="152" y="1324"/>
                  </a:lnTo>
                  <a:lnTo>
                    <a:pt x="114" y="1334"/>
                  </a:lnTo>
                  <a:lnTo>
                    <a:pt x="79" y="1343"/>
                  </a:lnTo>
                  <a:lnTo>
                    <a:pt x="4" y="1362"/>
                  </a:lnTo>
                  <a:lnTo>
                    <a:pt x="12" y="1369"/>
                  </a:lnTo>
                  <a:lnTo>
                    <a:pt x="17" y="1336"/>
                  </a:lnTo>
                  <a:lnTo>
                    <a:pt x="21" y="1309"/>
                  </a:lnTo>
                  <a:lnTo>
                    <a:pt x="26" y="1283"/>
                  </a:lnTo>
                  <a:lnTo>
                    <a:pt x="30" y="1259"/>
                  </a:lnTo>
                  <a:lnTo>
                    <a:pt x="32" y="1240"/>
                  </a:lnTo>
                  <a:lnTo>
                    <a:pt x="36" y="1225"/>
                  </a:lnTo>
                  <a:lnTo>
                    <a:pt x="38" y="1208"/>
                  </a:lnTo>
                  <a:lnTo>
                    <a:pt x="40" y="1195"/>
                  </a:lnTo>
                  <a:lnTo>
                    <a:pt x="43" y="1175"/>
                  </a:lnTo>
                  <a:lnTo>
                    <a:pt x="47" y="1156"/>
                  </a:lnTo>
                  <a:lnTo>
                    <a:pt x="49" y="1147"/>
                  </a:lnTo>
                  <a:lnTo>
                    <a:pt x="49" y="1137"/>
                  </a:lnTo>
                  <a:lnTo>
                    <a:pt x="51" y="1128"/>
                  </a:lnTo>
                  <a:lnTo>
                    <a:pt x="53" y="1119"/>
                  </a:lnTo>
                  <a:lnTo>
                    <a:pt x="55" y="1106"/>
                  </a:lnTo>
                  <a:lnTo>
                    <a:pt x="56" y="1092"/>
                  </a:lnTo>
                  <a:lnTo>
                    <a:pt x="58" y="1078"/>
                  </a:lnTo>
                  <a:lnTo>
                    <a:pt x="60" y="1061"/>
                  </a:lnTo>
                  <a:lnTo>
                    <a:pt x="64" y="1044"/>
                  </a:lnTo>
                  <a:lnTo>
                    <a:pt x="68" y="1020"/>
                  </a:lnTo>
                  <a:lnTo>
                    <a:pt x="71" y="995"/>
                  </a:lnTo>
                  <a:lnTo>
                    <a:pt x="75" y="967"/>
                  </a:lnTo>
                  <a:lnTo>
                    <a:pt x="81" y="935"/>
                  </a:lnTo>
                  <a:lnTo>
                    <a:pt x="84" y="900"/>
                  </a:lnTo>
                  <a:lnTo>
                    <a:pt x="92" y="861"/>
                  </a:lnTo>
                  <a:lnTo>
                    <a:pt x="98" y="816"/>
                  </a:lnTo>
                  <a:lnTo>
                    <a:pt x="107" y="767"/>
                  </a:lnTo>
                  <a:lnTo>
                    <a:pt x="114" y="713"/>
                  </a:lnTo>
                  <a:lnTo>
                    <a:pt x="124" y="653"/>
                  </a:lnTo>
                  <a:lnTo>
                    <a:pt x="135" y="589"/>
                  </a:lnTo>
                  <a:lnTo>
                    <a:pt x="135" y="588"/>
                  </a:lnTo>
                  <a:lnTo>
                    <a:pt x="139" y="563"/>
                  </a:lnTo>
                  <a:lnTo>
                    <a:pt x="142" y="543"/>
                  </a:lnTo>
                  <a:lnTo>
                    <a:pt x="144" y="520"/>
                  </a:lnTo>
                  <a:lnTo>
                    <a:pt x="148" y="503"/>
                  </a:lnTo>
                  <a:lnTo>
                    <a:pt x="152" y="481"/>
                  </a:lnTo>
                  <a:lnTo>
                    <a:pt x="154" y="464"/>
                  </a:lnTo>
                  <a:lnTo>
                    <a:pt x="157" y="447"/>
                  </a:lnTo>
                  <a:lnTo>
                    <a:pt x="161" y="429"/>
                  </a:lnTo>
                  <a:lnTo>
                    <a:pt x="163" y="414"/>
                  </a:lnTo>
                  <a:lnTo>
                    <a:pt x="167" y="399"/>
                  </a:lnTo>
                  <a:lnTo>
                    <a:pt x="170" y="369"/>
                  </a:lnTo>
                  <a:lnTo>
                    <a:pt x="174" y="354"/>
                  </a:lnTo>
                  <a:lnTo>
                    <a:pt x="176" y="339"/>
                  </a:lnTo>
                  <a:lnTo>
                    <a:pt x="180" y="324"/>
                  </a:lnTo>
                  <a:lnTo>
                    <a:pt x="182" y="309"/>
                  </a:lnTo>
                  <a:lnTo>
                    <a:pt x="185" y="294"/>
                  </a:lnTo>
                  <a:lnTo>
                    <a:pt x="187" y="279"/>
                  </a:lnTo>
                  <a:lnTo>
                    <a:pt x="191" y="264"/>
                  </a:lnTo>
                  <a:lnTo>
                    <a:pt x="193" y="249"/>
                  </a:lnTo>
                  <a:lnTo>
                    <a:pt x="197" y="234"/>
                  </a:lnTo>
                  <a:lnTo>
                    <a:pt x="198" y="215"/>
                  </a:lnTo>
                  <a:lnTo>
                    <a:pt x="202" y="200"/>
                  </a:lnTo>
                  <a:lnTo>
                    <a:pt x="206" y="180"/>
                  </a:lnTo>
                  <a:lnTo>
                    <a:pt x="208" y="163"/>
                  </a:lnTo>
                  <a:lnTo>
                    <a:pt x="219" y="103"/>
                  </a:lnTo>
                  <a:lnTo>
                    <a:pt x="226" y="56"/>
                  </a:lnTo>
                  <a:lnTo>
                    <a:pt x="230" y="34"/>
                  </a:lnTo>
                  <a:lnTo>
                    <a:pt x="236" y="8"/>
                  </a:lnTo>
                  <a:lnTo>
                    <a:pt x="236" y="6"/>
                  </a:lnTo>
                  <a:lnTo>
                    <a:pt x="230" y="12"/>
                  </a:lnTo>
                  <a:lnTo>
                    <a:pt x="271" y="15"/>
                  </a:lnTo>
                  <a:lnTo>
                    <a:pt x="357" y="27"/>
                  </a:lnTo>
                  <a:lnTo>
                    <a:pt x="400" y="30"/>
                  </a:lnTo>
                  <a:lnTo>
                    <a:pt x="445" y="36"/>
                  </a:lnTo>
                  <a:lnTo>
                    <a:pt x="539" y="43"/>
                  </a:lnTo>
                  <a:lnTo>
                    <a:pt x="585" y="49"/>
                  </a:lnTo>
                  <a:lnTo>
                    <a:pt x="636" y="53"/>
                  </a:lnTo>
                  <a:lnTo>
                    <a:pt x="684" y="56"/>
                  </a:lnTo>
                  <a:lnTo>
                    <a:pt x="737" y="60"/>
                  </a:lnTo>
                  <a:lnTo>
                    <a:pt x="787" y="64"/>
                  </a:lnTo>
                  <a:lnTo>
                    <a:pt x="896" y="71"/>
                  </a:lnTo>
                  <a:lnTo>
                    <a:pt x="1008" y="79"/>
                  </a:lnTo>
                  <a:lnTo>
                    <a:pt x="1066" y="83"/>
                  </a:lnTo>
                  <a:lnTo>
                    <a:pt x="1124" y="85"/>
                  </a:lnTo>
                  <a:lnTo>
                    <a:pt x="1247" y="92"/>
                  </a:lnTo>
                  <a:lnTo>
                    <a:pt x="1309" y="94"/>
                  </a:lnTo>
                  <a:lnTo>
                    <a:pt x="1374" y="98"/>
                  </a:lnTo>
                  <a:lnTo>
                    <a:pt x="1439" y="100"/>
                  </a:lnTo>
                  <a:lnTo>
                    <a:pt x="1507" y="103"/>
                  </a:lnTo>
                  <a:lnTo>
                    <a:pt x="1574" y="105"/>
                  </a:lnTo>
                  <a:lnTo>
                    <a:pt x="1645" y="109"/>
                  </a:lnTo>
                  <a:lnTo>
                    <a:pt x="1716" y="111"/>
                  </a:lnTo>
                  <a:lnTo>
                    <a:pt x="1789" y="114"/>
                  </a:lnTo>
                  <a:lnTo>
                    <a:pt x="1938" y="118"/>
                  </a:lnTo>
                  <a:lnTo>
                    <a:pt x="2017" y="122"/>
                  </a:lnTo>
                  <a:lnTo>
                    <a:pt x="2095" y="124"/>
                  </a:lnTo>
                  <a:lnTo>
                    <a:pt x="2095" y="113"/>
                  </a:lnTo>
                  <a:lnTo>
                    <a:pt x="2017" y="111"/>
                  </a:lnTo>
                  <a:lnTo>
                    <a:pt x="1938" y="107"/>
                  </a:lnTo>
                  <a:lnTo>
                    <a:pt x="1789" y="103"/>
                  </a:lnTo>
                  <a:lnTo>
                    <a:pt x="1716" y="100"/>
                  </a:lnTo>
                  <a:lnTo>
                    <a:pt x="1645" y="98"/>
                  </a:lnTo>
                  <a:lnTo>
                    <a:pt x="1574" y="94"/>
                  </a:lnTo>
                  <a:lnTo>
                    <a:pt x="1507" y="92"/>
                  </a:lnTo>
                  <a:lnTo>
                    <a:pt x="1439" y="88"/>
                  </a:lnTo>
                  <a:lnTo>
                    <a:pt x="1374" y="86"/>
                  </a:lnTo>
                  <a:lnTo>
                    <a:pt x="1309" y="83"/>
                  </a:lnTo>
                  <a:lnTo>
                    <a:pt x="1247" y="81"/>
                  </a:lnTo>
                  <a:lnTo>
                    <a:pt x="1124" y="73"/>
                  </a:lnTo>
                  <a:lnTo>
                    <a:pt x="1066" y="71"/>
                  </a:lnTo>
                  <a:lnTo>
                    <a:pt x="1008" y="68"/>
                  </a:lnTo>
                  <a:lnTo>
                    <a:pt x="896" y="60"/>
                  </a:lnTo>
                  <a:lnTo>
                    <a:pt x="787" y="53"/>
                  </a:lnTo>
                  <a:lnTo>
                    <a:pt x="737" y="49"/>
                  </a:lnTo>
                  <a:lnTo>
                    <a:pt x="684" y="45"/>
                  </a:lnTo>
                  <a:lnTo>
                    <a:pt x="636" y="42"/>
                  </a:lnTo>
                  <a:lnTo>
                    <a:pt x="585" y="38"/>
                  </a:lnTo>
                  <a:lnTo>
                    <a:pt x="539" y="32"/>
                  </a:lnTo>
                  <a:lnTo>
                    <a:pt x="445" y="25"/>
                  </a:lnTo>
                  <a:lnTo>
                    <a:pt x="400" y="19"/>
                  </a:lnTo>
                  <a:lnTo>
                    <a:pt x="357" y="15"/>
                  </a:lnTo>
                  <a:lnTo>
                    <a:pt x="271" y="4"/>
                  </a:lnTo>
                  <a:lnTo>
                    <a:pt x="230" y="0"/>
                  </a:lnTo>
                  <a:lnTo>
                    <a:pt x="226" y="0"/>
                  </a:lnTo>
                  <a:lnTo>
                    <a:pt x="225" y="4"/>
                  </a:lnTo>
                  <a:lnTo>
                    <a:pt x="219" y="30"/>
                  </a:lnTo>
                  <a:lnTo>
                    <a:pt x="215" y="56"/>
                  </a:lnTo>
                  <a:lnTo>
                    <a:pt x="208" y="100"/>
                  </a:lnTo>
                  <a:lnTo>
                    <a:pt x="197" y="163"/>
                  </a:lnTo>
                  <a:lnTo>
                    <a:pt x="195" y="180"/>
                  </a:lnTo>
                  <a:lnTo>
                    <a:pt x="191" y="197"/>
                  </a:lnTo>
                  <a:lnTo>
                    <a:pt x="187" y="215"/>
                  </a:lnTo>
                  <a:lnTo>
                    <a:pt x="185" y="230"/>
                  </a:lnTo>
                  <a:lnTo>
                    <a:pt x="182" y="245"/>
                  </a:lnTo>
                  <a:lnTo>
                    <a:pt x="180" y="260"/>
                  </a:lnTo>
                  <a:lnTo>
                    <a:pt x="176" y="275"/>
                  </a:lnTo>
                  <a:lnTo>
                    <a:pt x="174" y="290"/>
                  </a:lnTo>
                  <a:lnTo>
                    <a:pt x="170" y="305"/>
                  </a:lnTo>
                  <a:lnTo>
                    <a:pt x="169" y="320"/>
                  </a:lnTo>
                  <a:lnTo>
                    <a:pt x="165" y="335"/>
                  </a:lnTo>
                  <a:lnTo>
                    <a:pt x="163" y="350"/>
                  </a:lnTo>
                  <a:lnTo>
                    <a:pt x="159" y="365"/>
                  </a:lnTo>
                  <a:lnTo>
                    <a:pt x="155" y="395"/>
                  </a:lnTo>
                  <a:lnTo>
                    <a:pt x="152" y="410"/>
                  </a:lnTo>
                  <a:lnTo>
                    <a:pt x="150" y="429"/>
                  </a:lnTo>
                  <a:lnTo>
                    <a:pt x="146" y="444"/>
                  </a:lnTo>
                  <a:lnTo>
                    <a:pt x="142" y="464"/>
                  </a:lnTo>
                  <a:lnTo>
                    <a:pt x="141" y="481"/>
                  </a:lnTo>
                  <a:lnTo>
                    <a:pt x="137" y="500"/>
                  </a:lnTo>
                  <a:lnTo>
                    <a:pt x="133" y="520"/>
                  </a:lnTo>
                  <a:lnTo>
                    <a:pt x="131" y="543"/>
                  </a:lnTo>
                  <a:lnTo>
                    <a:pt x="127" y="563"/>
                  </a:lnTo>
                  <a:lnTo>
                    <a:pt x="124" y="588"/>
                  </a:lnTo>
                  <a:lnTo>
                    <a:pt x="124" y="586"/>
                  </a:lnTo>
                  <a:lnTo>
                    <a:pt x="112" y="653"/>
                  </a:lnTo>
                  <a:lnTo>
                    <a:pt x="103" y="713"/>
                  </a:lnTo>
                  <a:lnTo>
                    <a:pt x="96" y="767"/>
                  </a:lnTo>
                  <a:lnTo>
                    <a:pt x="86" y="816"/>
                  </a:lnTo>
                  <a:lnTo>
                    <a:pt x="81" y="861"/>
                  </a:lnTo>
                  <a:lnTo>
                    <a:pt x="73" y="900"/>
                  </a:lnTo>
                  <a:lnTo>
                    <a:pt x="69" y="935"/>
                  </a:lnTo>
                  <a:lnTo>
                    <a:pt x="64" y="967"/>
                  </a:lnTo>
                  <a:lnTo>
                    <a:pt x="60" y="995"/>
                  </a:lnTo>
                  <a:lnTo>
                    <a:pt x="56" y="1020"/>
                  </a:lnTo>
                  <a:lnTo>
                    <a:pt x="53" y="1040"/>
                  </a:lnTo>
                  <a:lnTo>
                    <a:pt x="49" y="1061"/>
                  </a:lnTo>
                  <a:lnTo>
                    <a:pt x="47" y="1078"/>
                  </a:lnTo>
                  <a:lnTo>
                    <a:pt x="45" y="1092"/>
                  </a:lnTo>
                  <a:lnTo>
                    <a:pt x="43" y="1106"/>
                  </a:lnTo>
                  <a:lnTo>
                    <a:pt x="41" y="1115"/>
                  </a:lnTo>
                  <a:lnTo>
                    <a:pt x="40" y="1124"/>
                  </a:lnTo>
                  <a:lnTo>
                    <a:pt x="38" y="1137"/>
                  </a:lnTo>
                  <a:lnTo>
                    <a:pt x="38" y="1147"/>
                  </a:lnTo>
                  <a:lnTo>
                    <a:pt x="36" y="1152"/>
                  </a:lnTo>
                  <a:lnTo>
                    <a:pt x="32" y="1171"/>
                  </a:lnTo>
                  <a:lnTo>
                    <a:pt x="28" y="1195"/>
                  </a:lnTo>
                  <a:lnTo>
                    <a:pt x="26" y="1208"/>
                  </a:lnTo>
                  <a:lnTo>
                    <a:pt x="25" y="1222"/>
                  </a:lnTo>
                  <a:lnTo>
                    <a:pt x="21" y="1240"/>
                  </a:lnTo>
                  <a:lnTo>
                    <a:pt x="19" y="1259"/>
                  </a:lnTo>
                  <a:lnTo>
                    <a:pt x="15" y="1279"/>
                  </a:lnTo>
                  <a:lnTo>
                    <a:pt x="10" y="1306"/>
                  </a:lnTo>
                  <a:lnTo>
                    <a:pt x="6" y="1336"/>
                  </a:lnTo>
                  <a:lnTo>
                    <a:pt x="0" y="1366"/>
                  </a:lnTo>
                  <a:lnTo>
                    <a:pt x="0" y="1375"/>
                  </a:lnTo>
                  <a:lnTo>
                    <a:pt x="8" y="1373"/>
                  </a:lnTo>
                  <a:lnTo>
                    <a:pt x="83" y="1354"/>
                  </a:lnTo>
                  <a:lnTo>
                    <a:pt x="118" y="1345"/>
                  </a:lnTo>
                  <a:lnTo>
                    <a:pt x="155" y="1336"/>
                  </a:lnTo>
                  <a:lnTo>
                    <a:pt x="191" y="1326"/>
                  </a:lnTo>
                  <a:lnTo>
                    <a:pt x="228" y="1319"/>
                  </a:lnTo>
                  <a:lnTo>
                    <a:pt x="264" y="1309"/>
                  </a:lnTo>
                  <a:lnTo>
                    <a:pt x="303" y="1302"/>
                  </a:lnTo>
                  <a:lnTo>
                    <a:pt x="340" y="1294"/>
                  </a:lnTo>
                  <a:lnTo>
                    <a:pt x="380" y="1285"/>
                  </a:lnTo>
                  <a:lnTo>
                    <a:pt x="462" y="1270"/>
                  </a:lnTo>
                  <a:lnTo>
                    <a:pt x="505" y="1263"/>
                  </a:lnTo>
                  <a:lnTo>
                    <a:pt x="550" y="1255"/>
                  </a:lnTo>
                  <a:lnTo>
                    <a:pt x="597" y="1246"/>
                  </a:lnTo>
                  <a:lnTo>
                    <a:pt x="643" y="1238"/>
                  </a:lnTo>
                  <a:lnTo>
                    <a:pt x="748" y="1223"/>
                  </a:lnTo>
                  <a:lnTo>
                    <a:pt x="804" y="1216"/>
                  </a:lnTo>
                  <a:lnTo>
                    <a:pt x="864" y="1207"/>
                  </a:lnTo>
                  <a:lnTo>
                    <a:pt x="925" y="1199"/>
                  </a:lnTo>
                  <a:lnTo>
                    <a:pt x="991" y="1192"/>
                  </a:lnTo>
                  <a:lnTo>
                    <a:pt x="1060" y="1182"/>
                  </a:lnTo>
                  <a:lnTo>
                    <a:pt x="1133" y="1175"/>
                  </a:lnTo>
                  <a:lnTo>
                    <a:pt x="1208" y="1165"/>
                  </a:lnTo>
                  <a:lnTo>
                    <a:pt x="1288" y="1156"/>
                  </a:lnTo>
                  <a:lnTo>
                    <a:pt x="1372" y="1149"/>
                  </a:lnTo>
                  <a:lnTo>
                    <a:pt x="1460" y="1139"/>
                  </a:lnTo>
                  <a:lnTo>
                    <a:pt x="1553" y="1130"/>
                  </a:lnTo>
                  <a:lnTo>
                    <a:pt x="1651" y="1121"/>
                  </a:lnTo>
                  <a:lnTo>
                    <a:pt x="1753" y="1109"/>
                  </a:lnTo>
                  <a:lnTo>
                    <a:pt x="1862" y="1100"/>
                  </a:lnTo>
                  <a:lnTo>
                    <a:pt x="1862" y="108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3" name="Freeform 104"/>
            <p:cNvSpPr>
              <a:spLocks/>
            </p:cNvSpPr>
            <p:nvPr/>
          </p:nvSpPr>
          <p:spPr bwMode="auto">
            <a:xfrm>
              <a:off x="884718" y="1104365"/>
              <a:ext cx="1890638" cy="1864793"/>
            </a:xfrm>
            <a:custGeom>
              <a:avLst/>
              <a:gdLst>
                <a:gd name="T0" fmla="*/ 1796 w 2243"/>
                <a:gd name="T1" fmla="*/ 1756 h 2173"/>
                <a:gd name="T2" fmla="*/ 1445 w 2243"/>
                <a:gd name="T3" fmla="*/ 1814 h 2173"/>
                <a:gd name="T4" fmla="*/ 1129 w 2243"/>
                <a:gd name="T5" fmla="*/ 1870 h 2173"/>
                <a:gd name="T6" fmla="*/ 852 w 2243"/>
                <a:gd name="T7" fmla="*/ 1926 h 2173"/>
                <a:gd name="T8" fmla="*/ 607 w 2243"/>
                <a:gd name="T9" fmla="*/ 1982 h 2173"/>
                <a:gd name="T10" fmla="*/ 295 w 2243"/>
                <a:gd name="T11" fmla="*/ 2063 h 2173"/>
                <a:gd name="T12" fmla="*/ 41 w 2243"/>
                <a:gd name="T13" fmla="*/ 2145 h 2173"/>
                <a:gd name="T14" fmla="*/ 24 w 2243"/>
                <a:gd name="T15" fmla="*/ 2068 h 2173"/>
                <a:gd name="T16" fmla="*/ 144 w 2243"/>
                <a:gd name="T17" fmla="*/ 1294 h 2173"/>
                <a:gd name="T18" fmla="*/ 198 w 2243"/>
                <a:gd name="T19" fmla="*/ 956 h 2173"/>
                <a:gd name="T20" fmla="*/ 256 w 2243"/>
                <a:gd name="T21" fmla="*/ 591 h 2173"/>
                <a:gd name="T22" fmla="*/ 275 w 2243"/>
                <a:gd name="T23" fmla="*/ 469 h 2173"/>
                <a:gd name="T24" fmla="*/ 286 w 2243"/>
                <a:gd name="T25" fmla="*/ 404 h 2173"/>
                <a:gd name="T26" fmla="*/ 297 w 2243"/>
                <a:gd name="T27" fmla="*/ 338 h 2173"/>
                <a:gd name="T28" fmla="*/ 314 w 2243"/>
                <a:gd name="T29" fmla="*/ 256 h 2173"/>
                <a:gd name="T30" fmla="*/ 327 w 2243"/>
                <a:gd name="T31" fmla="*/ 187 h 2173"/>
                <a:gd name="T32" fmla="*/ 342 w 2243"/>
                <a:gd name="T33" fmla="*/ 105 h 2173"/>
                <a:gd name="T34" fmla="*/ 353 w 2243"/>
                <a:gd name="T35" fmla="*/ 11 h 2173"/>
                <a:gd name="T36" fmla="*/ 662 w 2243"/>
                <a:gd name="T37" fmla="*/ 52 h 2173"/>
                <a:gd name="T38" fmla="*/ 918 w 2243"/>
                <a:gd name="T39" fmla="*/ 73 h 2173"/>
                <a:gd name="T40" fmla="*/ 1112 w 2243"/>
                <a:gd name="T41" fmla="*/ 84 h 2173"/>
                <a:gd name="T42" fmla="*/ 1338 w 2243"/>
                <a:gd name="T43" fmla="*/ 95 h 2173"/>
                <a:gd name="T44" fmla="*/ 1611 w 2243"/>
                <a:gd name="T45" fmla="*/ 107 h 2173"/>
                <a:gd name="T46" fmla="*/ 1944 w 2243"/>
                <a:gd name="T47" fmla="*/ 120 h 2173"/>
                <a:gd name="T48" fmla="*/ 2138 w 2243"/>
                <a:gd name="T49" fmla="*/ 116 h 2173"/>
                <a:gd name="T50" fmla="*/ 1688 w 2243"/>
                <a:gd name="T51" fmla="*/ 97 h 2173"/>
                <a:gd name="T52" fmla="*/ 1402 w 2243"/>
                <a:gd name="T53" fmla="*/ 86 h 2173"/>
                <a:gd name="T54" fmla="*/ 1164 w 2243"/>
                <a:gd name="T55" fmla="*/ 77 h 2173"/>
                <a:gd name="T56" fmla="*/ 964 w 2243"/>
                <a:gd name="T57" fmla="*/ 65 h 2173"/>
                <a:gd name="T58" fmla="*/ 744 w 2243"/>
                <a:gd name="T59" fmla="*/ 49 h 2173"/>
                <a:gd name="T60" fmla="*/ 400 w 2243"/>
                <a:gd name="T61" fmla="*/ 7 h 2173"/>
                <a:gd name="T62" fmla="*/ 342 w 2243"/>
                <a:gd name="T63" fmla="*/ 30 h 2173"/>
                <a:gd name="T64" fmla="*/ 323 w 2243"/>
                <a:gd name="T65" fmla="*/ 144 h 2173"/>
                <a:gd name="T66" fmla="*/ 308 w 2243"/>
                <a:gd name="T67" fmla="*/ 219 h 2173"/>
                <a:gd name="T68" fmla="*/ 293 w 2243"/>
                <a:gd name="T69" fmla="*/ 303 h 2173"/>
                <a:gd name="T70" fmla="*/ 280 w 2243"/>
                <a:gd name="T71" fmla="*/ 366 h 2173"/>
                <a:gd name="T72" fmla="*/ 269 w 2243"/>
                <a:gd name="T73" fmla="*/ 434 h 2173"/>
                <a:gd name="T74" fmla="*/ 258 w 2243"/>
                <a:gd name="T75" fmla="*/ 507 h 2173"/>
                <a:gd name="T76" fmla="*/ 234 w 2243"/>
                <a:gd name="T77" fmla="*/ 662 h 2173"/>
                <a:gd name="T78" fmla="*/ 172 w 2243"/>
                <a:gd name="T79" fmla="*/ 1049 h 2173"/>
                <a:gd name="T80" fmla="*/ 88 w 2243"/>
                <a:gd name="T81" fmla="*/ 1584 h 2173"/>
                <a:gd name="T82" fmla="*/ 0 w 2243"/>
                <a:gd name="T83" fmla="*/ 2165 h 2173"/>
                <a:gd name="T84" fmla="*/ 123 w 2243"/>
                <a:gd name="T85" fmla="*/ 2130 h 2173"/>
                <a:gd name="T86" fmla="*/ 396 w 2243"/>
                <a:gd name="T87" fmla="*/ 2048 h 2173"/>
                <a:gd name="T88" fmla="*/ 669 w 2243"/>
                <a:gd name="T89" fmla="*/ 1978 h 2173"/>
                <a:gd name="T90" fmla="*/ 921 w 2243"/>
                <a:gd name="T91" fmla="*/ 1924 h 2173"/>
                <a:gd name="T92" fmla="*/ 1207 w 2243"/>
                <a:gd name="T93" fmla="*/ 1868 h 2173"/>
                <a:gd name="T94" fmla="*/ 1529 w 2243"/>
                <a:gd name="T95" fmla="*/ 1812 h 2173"/>
                <a:gd name="T96" fmla="*/ 1889 w 2243"/>
                <a:gd name="T97" fmla="*/ 175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43" h="2173">
                  <a:moveTo>
                    <a:pt x="2088" y="1713"/>
                  </a:moveTo>
                  <a:lnTo>
                    <a:pt x="1987" y="1728"/>
                  </a:lnTo>
                  <a:lnTo>
                    <a:pt x="1889" y="1743"/>
                  </a:lnTo>
                  <a:lnTo>
                    <a:pt x="1796" y="1756"/>
                  </a:lnTo>
                  <a:lnTo>
                    <a:pt x="1704" y="1771"/>
                  </a:lnTo>
                  <a:lnTo>
                    <a:pt x="1613" y="1786"/>
                  </a:lnTo>
                  <a:lnTo>
                    <a:pt x="1529" y="1801"/>
                  </a:lnTo>
                  <a:lnTo>
                    <a:pt x="1445" y="1814"/>
                  </a:lnTo>
                  <a:lnTo>
                    <a:pt x="1361" y="1829"/>
                  </a:lnTo>
                  <a:lnTo>
                    <a:pt x="1280" y="1842"/>
                  </a:lnTo>
                  <a:lnTo>
                    <a:pt x="1204" y="1857"/>
                  </a:lnTo>
                  <a:lnTo>
                    <a:pt x="1129" y="1870"/>
                  </a:lnTo>
                  <a:lnTo>
                    <a:pt x="1056" y="1885"/>
                  </a:lnTo>
                  <a:lnTo>
                    <a:pt x="987" y="1898"/>
                  </a:lnTo>
                  <a:lnTo>
                    <a:pt x="918" y="1913"/>
                  </a:lnTo>
                  <a:lnTo>
                    <a:pt x="852" y="1926"/>
                  </a:lnTo>
                  <a:lnTo>
                    <a:pt x="789" y="1941"/>
                  </a:lnTo>
                  <a:lnTo>
                    <a:pt x="725" y="1954"/>
                  </a:lnTo>
                  <a:lnTo>
                    <a:pt x="665" y="1967"/>
                  </a:lnTo>
                  <a:lnTo>
                    <a:pt x="607" y="1982"/>
                  </a:lnTo>
                  <a:lnTo>
                    <a:pt x="551" y="1995"/>
                  </a:lnTo>
                  <a:lnTo>
                    <a:pt x="443" y="2021"/>
                  </a:lnTo>
                  <a:lnTo>
                    <a:pt x="392" y="2036"/>
                  </a:lnTo>
                  <a:lnTo>
                    <a:pt x="295" y="2063"/>
                  </a:lnTo>
                  <a:lnTo>
                    <a:pt x="248" y="2078"/>
                  </a:lnTo>
                  <a:lnTo>
                    <a:pt x="162" y="2104"/>
                  </a:lnTo>
                  <a:lnTo>
                    <a:pt x="120" y="2119"/>
                  </a:lnTo>
                  <a:lnTo>
                    <a:pt x="41" y="2145"/>
                  </a:lnTo>
                  <a:lnTo>
                    <a:pt x="4" y="2160"/>
                  </a:lnTo>
                  <a:lnTo>
                    <a:pt x="11" y="2165"/>
                  </a:lnTo>
                  <a:lnTo>
                    <a:pt x="19" y="2117"/>
                  </a:lnTo>
                  <a:lnTo>
                    <a:pt x="24" y="2068"/>
                  </a:lnTo>
                  <a:lnTo>
                    <a:pt x="91" y="1631"/>
                  </a:lnTo>
                  <a:lnTo>
                    <a:pt x="99" y="1584"/>
                  </a:lnTo>
                  <a:lnTo>
                    <a:pt x="136" y="1341"/>
                  </a:lnTo>
                  <a:lnTo>
                    <a:pt x="144" y="1294"/>
                  </a:lnTo>
                  <a:lnTo>
                    <a:pt x="174" y="1101"/>
                  </a:lnTo>
                  <a:lnTo>
                    <a:pt x="183" y="1053"/>
                  </a:lnTo>
                  <a:lnTo>
                    <a:pt x="191" y="1002"/>
                  </a:lnTo>
                  <a:lnTo>
                    <a:pt x="198" y="956"/>
                  </a:lnTo>
                  <a:lnTo>
                    <a:pt x="235" y="714"/>
                  </a:lnTo>
                  <a:lnTo>
                    <a:pt x="245" y="666"/>
                  </a:lnTo>
                  <a:lnTo>
                    <a:pt x="252" y="615"/>
                  </a:lnTo>
                  <a:lnTo>
                    <a:pt x="256" y="591"/>
                  </a:lnTo>
                  <a:lnTo>
                    <a:pt x="258" y="568"/>
                  </a:lnTo>
                  <a:lnTo>
                    <a:pt x="269" y="507"/>
                  </a:lnTo>
                  <a:lnTo>
                    <a:pt x="271" y="488"/>
                  </a:lnTo>
                  <a:lnTo>
                    <a:pt x="275" y="469"/>
                  </a:lnTo>
                  <a:lnTo>
                    <a:pt x="277" y="453"/>
                  </a:lnTo>
                  <a:lnTo>
                    <a:pt x="280" y="438"/>
                  </a:lnTo>
                  <a:lnTo>
                    <a:pt x="284" y="417"/>
                  </a:lnTo>
                  <a:lnTo>
                    <a:pt x="286" y="404"/>
                  </a:lnTo>
                  <a:lnTo>
                    <a:pt x="290" y="385"/>
                  </a:lnTo>
                  <a:lnTo>
                    <a:pt x="291" y="370"/>
                  </a:lnTo>
                  <a:lnTo>
                    <a:pt x="295" y="355"/>
                  </a:lnTo>
                  <a:lnTo>
                    <a:pt x="297" y="338"/>
                  </a:lnTo>
                  <a:lnTo>
                    <a:pt x="301" y="323"/>
                  </a:lnTo>
                  <a:lnTo>
                    <a:pt x="305" y="307"/>
                  </a:lnTo>
                  <a:lnTo>
                    <a:pt x="306" y="292"/>
                  </a:lnTo>
                  <a:lnTo>
                    <a:pt x="314" y="256"/>
                  </a:lnTo>
                  <a:lnTo>
                    <a:pt x="316" y="239"/>
                  </a:lnTo>
                  <a:lnTo>
                    <a:pt x="319" y="222"/>
                  </a:lnTo>
                  <a:lnTo>
                    <a:pt x="323" y="206"/>
                  </a:lnTo>
                  <a:lnTo>
                    <a:pt x="327" y="187"/>
                  </a:lnTo>
                  <a:lnTo>
                    <a:pt x="331" y="166"/>
                  </a:lnTo>
                  <a:lnTo>
                    <a:pt x="334" y="148"/>
                  </a:lnTo>
                  <a:lnTo>
                    <a:pt x="338" y="125"/>
                  </a:lnTo>
                  <a:lnTo>
                    <a:pt x="342" y="105"/>
                  </a:lnTo>
                  <a:lnTo>
                    <a:pt x="346" y="80"/>
                  </a:lnTo>
                  <a:lnTo>
                    <a:pt x="353" y="34"/>
                  </a:lnTo>
                  <a:lnTo>
                    <a:pt x="359" y="7"/>
                  </a:lnTo>
                  <a:lnTo>
                    <a:pt x="353" y="11"/>
                  </a:lnTo>
                  <a:lnTo>
                    <a:pt x="400" y="19"/>
                  </a:lnTo>
                  <a:lnTo>
                    <a:pt x="534" y="35"/>
                  </a:lnTo>
                  <a:lnTo>
                    <a:pt x="576" y="41"/>
                  </a:lnTo>
                  <a:lnTo>
                    <a:pt x="662" y="52"/>
                  </a:lnTo>
                  <a:lnTo>
                    <a:pt x="744" y="60"/>
                  </a:lnTo>
                  <a:lnTo>
                    <a:pt x="830" y="67"/>
                  </a:lnTo>
                  <a:lnTo>
                    <a:pt x="875" y="71"/>
                  </a:lnTo>
                  <a:lnTo>
                    <a:pt x="918" y="73"/>
                  </a:lnTo>
                  <a:lnTo>
                    <a:pt x="964" y="77"/>
                  </a:lnTo>
                  <a:lnTo>
                    <a:pt x="1011" y="78"/>
                  </a:lnTo>
                  <a:lnTo>
                    <a:pt x="1061" y="82"/>
                  </a:lnTo>
                  <a:lnTo>
                    <a:pt x="1112" y="84"/>
                  </a:lnTo>
                  <a:lnTo>
                    <a:pt x="1164" y="88"/>
                  </a:lnTo>
                  <a:lnTo>
                    <a:pt x="1218" y="90"/>
                  </a:lnTo>
                  <a:lnTo>
                    <a:pt x="1276" y="92"/>
                  </a:lnTo>
                  <a:lnTo>
                    <a:pt x="1338" y="95"/>
                  </a:lnTo>
                  <a:lnTo>
                    <a:pt x="1402" y="97"/>
                  </a:lnTo>
                  <a:lnTo>
                    <a:pt x="1467" y="101"/>
                  </a:lnTo>
                  <a:lnTo>
                    <a:pt x="1536" y="103"/>
                  </a:lnTo>
                  <a:lnTo>
                    <a:pt x="1611" y="107"/>
                  </a:lnTo>
                  <a:lnTo>
                    <a:pt x="1688" y="108"/>
                  </a:lnTo>
                  <a:lnTo>
                    <a:pt x="1768" y="112"/>
                  </a:lnTo>
                  <a:lnTo>
                    <a:pt x="1854" y="116"/>
                  </a:lnTo>
                  <a:lnTo>
                    <a:pt x="1944" y="120"/>
                  </a:lnTo>
                  <a:lnTo>
                    <a:pt x="2138" y="127"/>
                  </a:lnTo>
                  <a:lnTo>
                    <a:pt x="2243" y="133"/>
                  </a:lnTo>
                  <a:lnTo>
                    <a:pt x="2243" y="122"/>
                  </a:lnTo>
                  <a:lnTo>
                    <a:pt x="2138" y="116"/>
                  </a:lnTo>
                  <a:lnTo>
                    <a:pt x="1944" y="108"/>
                  </a:lnTo>
                  <a:lnTo>
                    <a:pt x="1854" y="105"/>
                  </a:lnTo>
                  <a:lnTo>
                    <a:pt x="1768" y="101"/>
                  </a:lnTo>
                  <a:lnTo>
                    <a:pt x="1688" y="97"/>
                  </a:lnTo>
                  <a:lnTo>
                    <a:pt x="1611" y="95"/>
                  </a:lnTo>
                  <a:lnTo>
                    <a:pt x="1536" y="92"/>
                  </a:lnTo>
                  <a:lnTo>
                    <a:pt x="1467" y="90"/>
                  </a:lnTo>
                  <a:lnTo>
                    <a:pt x="1402" y="86"/>
                  </a:lnTo>
                  <a:lnTo>
                    <a:pt x="1338" y="84"/>
                  </a:lnTo>
                  <a:lnTo>
                    <a:pt x="1276" y="80"/>
                  </a:lnTo>
                  <a:lnTo>
                    <a:pt x="1218" y="78"/>
                  </a:lnTo>
                  <a:lnTo>
                    <a:pt x="1164" y="77"/>
                  </a:lnTo>
                  <a:lnTo>
                    <a:pt x="1112" y="73"/>
                  </a:lnTo>
                  <a:lnTo>
                    <a:pt x="1061" y="71"/>
                  </a:lnTo>
                  <a:lnTo>
                    <a:pt x="1011" y="67"/>
                  </a:lnTo>
                  <a:lnTo>
                    <a:pt x="964" y="65"/>
                  </a:lnTo>
                  <a:lnTo>
                    <a:pt x="918" y="62"/>
                  </a:lnTo>
                  <a:lnTo>
                    <a:pt x="875" y="60"/>
                  </a:lnTo>
                  <a:lnTo>
                    <a:pt x="830" y="56"/>
                  </a:lnTo>
                  <a:lnTo>
                    <a:pt x="744" y="49"/>
                  </a:lnTo>
                  <a:lnTo>
                    <a:pt x="662" y="41"/>
                  </a:lnTo>
                  <a:lnTo>
                    <a:pt x="576" y="30"/>
                  </a:lnTo>
                  <a:lnTo>
                    <a:pt x="534" y="24"/>
                  </a:lnTo>
                  <a:lnTo>
                    <a:pt x="400" y="7"/>
                  </a:lnTo>
                  <a:lnTo>
                    <a:pt x="353" y="0"/>
                  </a:lnTo>
                  <a:lnTo>
                    <a:pt x="349" y="0"/>
                  </a:lnTo>
                  <a:lnTo>
                    <a:pt x="348" y="4"/>
                  </a:lnTo>
                  <a:lnTo>
                    <a:pt x="342" y="30"/>
                  </a:lnTo>
                  <a:lnTo>
                    <a:pt x="334" y="80"/>
                  </a:lnTo>
                  <a:lnTo>
                    <a:pt x="331" y="101"/>
                  </a:lnTo>
                  <a:lnTo>
                    <a:pt x="327" y="122"/>
                  </a:lnTo>
                  <a:lnTo>
                    <a:pt x="323" y="144"/>
                  </a:lnTo>
                  <a:lnTo>
                    <a:pt x="319" y="163"/>
                  </a:lnTo>
                  <a:lnTo>
                    <a:pt x="316" y="183"/>
                  </a:lnTo>
                  <a:lnTo>
                    <a:pt x="312" y="202"/>
                  </a:lnTo>
                  <a:lnTo>
                    <a:pt x="308" y="219"/>
                  </a:lnTo>
                  <a:lnTo>
                    <a:pt x="305" y="239"/>
                  </a:lnTo>
                  <a:lnTo>
                    <a:pt x="303" y="256"/>
                  </a:lnTo>
                  <a:lnTo>
                    <a:pt x="295" y="288"/>
                  </a:lnTo>
                  <a:lnTo>
                    <a:pt x="293" y="303"/>
                  </a:lnTo>
                  <a:lnTo>
                    <a:pt x="290" y="320"/>
                  </a:lnTo>
                  <a:lnTo>
                    <a:pt x="286" y="335"/>
                  </a:lnTo>
                  <a:lnTo>
                    <a:pt x="284" y="352"/>
                  </a:lnTo>
                  <a:lnTo>
                    <a:pt x="280" y="366"/>
                  </a:lnTo>
                  <a:lnTo>
                    <a:pt x="278" y="385"/>
                  </a:lnTo>
                  <a:lnTo>
                    <a:pt x="275" y="400"/>
                  </a:lnTo>
                  <a:lnTo>
                    <a:pt x="273" y="417"/>
                  </a:lnTo>
                  <a:lnTo>
                    <a:pt x="269" y="434"/>
                  </a:lnTo>
                  <a:lnTo>
                    <a:pt x="265" y="453"/>
                  </a:lnTo>
                  <a:lnTo>
                    <a:pt x="263" y="469"/>
                  </a:lnTo>
                  <a:lnTo>
                    <a:pt x="260" y="488"/>
                  </a:lnTo>
                  <a:lnTo>
                    <a:pt x="258" y="507"/>
                  </a:lnTo>
                  <a:lnTo>
                    <a:pt x="247" y="568"/>
                  </a:lnTo>
                  <a:lnTo>
                    <a:pt x="245" y="591"/>
                  </a:lnTo>
                  <a:lnTo>
                    <a:pt x="241" y="615"/>
                  </a:lnTo>
                  <a:lnTo>
                    <a:pt x="234" y="662"/>
                  </a:lnTo>
                  <a:lnTo>
                    <a:pt x="224" y="711"/>
                  </a:lnTo>
                  <a:lnTo>
                    <a:pt x="187" y="956"/>
                  </a:lnTo>
                  <a:lnTo>
                    <a:pt x="179" y="1002"/>
                  </a:lnTo>
                  <a:lnTo>
                    <a:pt x="172" y="1049"/>
                  </a:lnTo>
                  <a:lnTo>
                    <a:pt x="162" y="1098"/>
                  </a:lnTo>
                  <a:lnTo>
                    <a:pt x="133" y="1294"/>
                  </a:lnTo>
                  <a:lnTo>
                    <a:pt x="125" y="1341"/>
                  </a:lnTo>
                  <a:lnTo>
                    <a:pt x="88" y="1584"/>
                  </a:lnTo>
                  <a:lnTo>
                    <a:pt x="80" y="1631"/>
                  </a:lnTo>
                  <a:lnTo>
                    <a:pt x="13" y="2068"/>
                  </a:lnTo>
                  <a:lnTo>
                    <a:pt x="7" y="2117"/>
                  </a:lnTo>
                  <a:lnTo>
                    <a:pt x="0" y="2165"/>
                  </a:lnTo>
                  <a:lnTo>
                    <a:pt x="0" y="2173"/>
                  </a:lnTo>
                  <a:lnTo>
                    <a:pt x="7" y="2171"/>
                  </a:lnTo>
                  <a:lnTo>
                    <a:pt x="45" y="2156"/>
                  </a:lnTo>
                  <a:lnTo>
                    <a:pt x="123" y="2130"/>
                  </a:lnTo>
                  <a:lnTo>
                    <a:pt x="166" y="2115"/>
                  </a:lnTo>
                  <a:lnTo>
                    <a:pt x="252" y="2089"/>
                  </a:lnTo>
                  <a:lnTo>
                    <a:pt x="299" y="2074"/>
                  </a:lnTo>
                  <a:lnTo>
                    <a:pt x="396" y="2048"/>
                  </a:lnTo>
                  <a:lnTo>
                    <a:pt x="447" y="2033"/>
                  </a:lnTo>
                  <a:lnTo>
                    <a:pt x="555" y="2006"/>
                  </a:lnTo>
                  <a:lnTo>
                    <a:pt x="611" y="1993"/>
                  </a:lnTo>
                  <a:lnTo>
                    <a:pt x="669" y="1978"/>
                  </a:lnTo>
                  <a:lnTo>
                    <a:pt x="729" y="1965"/>
                  </a:lnTo>
                  <a:lnTo>
                    <a:pt x="792" y="1952"/>
                  </a:lnTo>
                  <a:lnTo>
                    <a:pt x="856" y="1937"/>
                  </a:lnTo>
                  <a:lnTo>
                    <a:pt x="921" y="1924"/>
                  </a:lnTo>
                  <a:lnTo>
                    <a:pt x="990" y="1909"/>
                  </a:lnTo>
                  <a:lnTo>
                    <a:pt x="1060" y="1896"/>
                  </a:lnTo>
                  <a:lnTo>
                    <a:pt x="1132" y="1881"/>
                  </a:lnTo>
                  <a:lnTo>
                    <a:pt x="1207" y="1868"/>
                  </a:lnTo>
                  <a:lnTo>
                    <a:pt x="1284" y="1853"/>
                  </a:lnTo>
                  <a:lnTo>
                    <a:pt x="1364" y="1840"/>
                  </a:lnTo>
                  <a:lnTo>
                    <a:pt x="1445" y="1825"/>
                  </a:lnTo>
                  <a:lnTo>
                    <a:pt x="1529" y="1812"/>
                  </a:lnTo>
                  <a:lnTo>
                    <a:pt x="1617" y="1797"/>
                  </a:lnTo>
                  <a:lnTo>
                    <a:pt x="1704" y="1782"/>
                  </a:lnTo>
                  <a:lnTo>
                    <a:pt x="1796" y="1767"/>
                  </a:lnTo>
                  <a:lnTo>
                    <a:pt x="1889" y="1754"/>
                  </a:lnTo>
                  <a:lnTo>
                    <a:pt x="1987" y="1739"/>
                  </a:lnTo>
                  <a:lnTo>
                    <a:pt x="2088" y="1724"/>
                  </a:lnTo>
                  <a:lnTo>
                    <a:pt x="2088" y="1713"/>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dirty="0"/>
            </a:p>
          </p:txBody>
        </p:sp>
        <p:sp>
          <p:nvSpPr>
            <p:cNvPr id="183" name="Rectangle 96">
              <a:extLst>
                <a:ext uri="{FF2B5EF4-FFF2-40B4-BE49-F238E27FC236}">
                  <a16:creationId xmlns:a16="http://schemas.microsoft.com/office/drawing/2014/main" id="{9CC214D6-D947-4AAA-839D-2FC400B034B6}"/>
                </a:ext>
              </a:extLst>
            </p:cNvPr>
            <p:cNvSpPr>
              <a:spLocks noChangeArrowheads="1"/>
            </p:cNvSpPr>
            <p:nvPr/>
          </p:nvSpPr>
          <p:spPr bwMode="auto">
            <a:xfrm>
              <a:off x="2668062" y="1858484"/>
              <a:ext cx="2351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ea typeface="Times New Roman" pitchFamily="18" charset="0"/>
                  <a:cs typeface="Arial" panose="020B0604020202020204" pitchFamily="34" charset="0"/>
                </a:rPr>
                <a:t>…</a:t>
              </a:r>
              <a:endParaRPr kumimoji="0" lang="en-US" altLang="en-US" sz="4400" b="0" i="0" u="none" strike="noStrike" cap="none" normalizeH="0" baseline="0" dirty="0">
                <a:ln>
                  <a:noFill/>
                </a:ln>
                <a:solidFill>
                  <a:schemeClr val="tx1"/>
                </a:solidFill>
                <a:effectLst/>
                <a:latin typeface="Arial" panose="020B0604020202020204" pitchFamily="34" charset="0"/>
                <a:cs typeface="Arial" pitchFamily="34" charset="0"/>
              </a:endParaRPr>
            </a:p>
          </p:txBody>
        </p:sp>
        <p:sp>
          <p:nvSpPr>
            <p:cNvPr id="126" name="Text Placeholder 2">
              <a:extLst>
                <a:ext uri="{FF2B5EF4-FFF2-40B4-BE49-F238E27FC236}">
                  <a16:creationId xmlns:a16="http://schemas.microsoft.com/office/drawing/2014/main" id="{B9391C90-3939-4D9F-B695-E96899FA97B7}"/>
                </a:ext>
              </a:extLst>
            </p:cNvPr>
            <p:cNvSpPr txBox="1">
              <a:spLocks/>
            </p:cNvSpPr>
            <p:nvPr/>
          </p:nvSpPr>
          <p:spPr>
            <a:xfrm rot="21001741">
              <a:off x="1802390" y="3168334"/>
              <a:ext cx="826167" cy="318526"/>
            </a:xfrm>
            <a:prstGeom prst="rect">
              <a:avLst/>
            </a:prstGeom>
            <a:noFill/>
            <a:effectLst/>
          </p:spPr>
          <p:txBody>
            <a:bodyPr vert="horz" lIns="91440" tIns="9144" rIns="0"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2200" dirty="0">
                  <a:solidFill>
                    <a:schemeClr val="tx1">
                      <a:lumMod val="95000"/>
                      <a:lumOff val="5000"/>
                    </a:schemeClr>
                  </a:solidFill>
                </a:rPr>
                <a:t>q     p</a:t>
              </a:r>
            </a:p>
          </p:txBody>
        </p:sp>
        <p:sp>
          <p:nvSpPr>
            <p:cNvPr id="130" name="Text Placeholder 2">
              <a:extLst>
                <a:ext uri="{FF2B5EF4-FFF2-40B4-BE49-F238E27FC236}">
                  <a16:creationId xmlns:a16="http://schemas.microsoft.com/office/drawing/2014/main" id="{D0FBBAF2-2A7B-4BED-A077-B8CCD5BD0D07}"/>
                </a:ext>
              </a:extLst>
            </p:cNvPr>
            <p:cNvSpPr txBox="1">
              <a:spLocks/>
            </p:cNvSpPr>
            <p:nvPr/>
          </p:nvSpPr>
          <p:spPr>
            <a:xfrm rot="20968283">
              <a:off x="1727126" y="3007973"/>
              <a:ext cx="791291" cy="318526"/>
            </a:xfrm>
            <a:prstGeom prst="rect">
              <a:avLst/>
            </a:prstGeom>
            <a:noFill/>
            <a:effectLst/>
          </p:spPr>
          <p:txBody>
            <a:bodyPr vert="horz" lIns="91440" tIns="9144" rIns="0" bIns="9144" rtlCol="0" anchor="b"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4000" dirty="0">
                  <a:solidFill>
                    <a:schemeClr val="tx1">
                      <a:lumMod val="95000"/>
                      <a:lumOff val="5000"/>
                    </a:schemeClr>
                  </a:solidFill>
                </a:rPr>
                <a:t>.   .</a:t>
              </a:r>
            </a:p>
          </p:txBody>
        </p:sp>
        <p:cxnSp>
          <p:nvCxnSpPr>
            <p:cNvPr id="23" name="Straight Arrow Connector 22">
              <a:extLst>
                <a:ext uri="{FF2B5EF4-FFF2-40B4-BE49-F238E27FC236}">
                  <a16:creationId xmlns:a16="http://schemas.microsoft.com/office/drawing/2014/main" id="{05543449-F46D-4882-94BE-F6A7EF57E603}"/>
                </a:ext>
              </a:extLst>
            </p:cNvPr>
            <p:cNvCxnSpPr>
              <a:cxnSpLocks/>
            </p:cNvCxnSpPr>
            <p:nvPr/>
          </p:nvCxnSpPr>
          <p:spPr>
            <a:xfrm flipH="1">
              <a:off x="1759209" y="2957610"/>
              <a:ext cx="650840" cy="1370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DA1E1883-6E24-4F95-88AC-C29FCA39E0DB}"/>
                </a:ext>
              </a:extLst>
            </p:cNvPr>
            <p:cNvCxnSpPr>
              <a:cxnSpLocks/>
            </p:cNvCxnSpPr>
            <p:nvPr/>
          </p:nvCxnSpPr>
          <p:spPr>
            <a:xfrm flipV="1">
              <a:off x="750926" y="2129229"/>
              <a:ext cx="100533" cy="6251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7" name="Text Placeholder 2">
              <a:extLst>
                <a:ext uri="{FF2B5EF4-FFF2-40B4-BE49-F238E27FC236}">
                  <a16:creationId xmlns:a16="http://schemas.microsoft.com/office/drawing/2014/main" id="{C9EFED5D-545E-4F18-8826-C22EB636BDC7}"/>
                </a:ext>
              </a:extLst>
            </p:cNvPr>
            <p:cNvSpPr txBox="1">
              <a:spLocks/>
            </p:cNvSpPr>
            <p:nvPr/>
          </p:nvSpPr>
          <p:spPr>
            <a:xfrm rot="199021">
              <a:off x="1897507" y="1060452"/>
              <a:ext cx="791291" cy="318526"/>
            </a:xfrm>
            <a:prstGeom prst="rect">
              <a:avLst/>
            </a:prstGeom>
            <a:noFill/>
            <a:effectLst/>
          </p:spPr>
          <p:txBody>
            <a:bodyPr vert="horz" lIns="91440" tIns="9144" rIns="0" bIns="9144" rtlCol="0" anchor="b"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4000" dirty="0">
                  <a:solidFill>
                    <a:schemeClr val="tx1">
                      <a:lumMod val="95000"/>
                      <a:lumOff val="5000"/>
                    </a:schemeClr>
                  </a:solidFill>
                </a:rPr>
                <a:t>.   .</a:t>
              </a:r>
            </a:p>
          </p:txBody>
        </p:sp>
        <p:cxnSp>
          <p:nvCxnSpPr>
            <p:cNvPr id="140" name="Straight Arrow Connector 139">
              <a:extLst>
                <a:ext uri="{FF2B5EF4-FFF2-40B4-BE49-F238E27FC236}">
                  <a16:creationId xmlns:a16="http://schemas.microsoft.com/office/drawing/2014/main" id="{093414DB-BE13-43C1-931F-24413700C881}"/>
                </a:ext>
              </a:extLst>
            </p:cNvPr>
            <p:cNvCxnSpPr>
              <a:cxnSpLocks/>
            </p:cNvCxnSpPr>
            <p:nvPr/>
          </p:nvCxnSpPr>
          <p:spPr>
            <a:xfrm>
              <a:off x="1902182" y="1364726"/>
              <a:ext cx="734306" cy="352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2" name="Text Placeholder 2">
              <a:extLst>
                <a:ext uri="{FF2B5EF4-FFF2-40B4-BE49-F238E27FC236}">
                  <a16:creationId xmlns:a16="http://schemas.microsoft.com/office/drawing/2014/main" id="{1C2F0896-91EA-47B7-AA23-95D40DDD72BF}"/>
                </a:ext>
              </a:extLst>
            </p:cNvPr>
            <p:cNvSpPr txBox="1">
              <a:spLocks/>
            </p:cNvSpPr>
            <p:nvPr/>
          </p:nvSpPr>
          <p:spPr>
            <a:xfrm rot="162114">
              <a:off x="1896187" y="755410"/>
              <a:ext cx="826167" cy="318526"/>
            </a:xfrm>
            <a:prstGeom prst="rect">
              <a:avLst/>
            </a:prstGeom>
            <a:noFill/>
            <a:effectLst/>
          </p:spPr>
          <p:txBody>
            <a:bodyPr vert="horz" lIns="91440" tIns="9144" rIns="0"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2200" dirty="0">
                  <a:solidFill>
                    <a:schemeClr val="tx1">
                      <a:lumMod val="95000"/>
                      <a:lumOff val="5000"/>
                    </a:schemeClr>
                  </a:solidFill>
                </a:rPr>
                <a:t>p    q</a:t>
              </a:r>
            </a:p>
          </p:txBody>
        </p:sp>
      </p:grpSp>
      <p:grpSp>
        <p:nvGrpSpPr>
          <p:cNvPr id="2" name="Group 1">
            <a:extLst>
              <a:ext uri="{FF2B5EF4-FFF2-40B4-BE49-F238E27FC236}">
                <a16:creationId xmlns:a16="http://schemas.microsoft.com/office/drawing/2014/main" id="{9905B0D0-03CB-43AC-8CAC-462A8BDD13EA}"/>
              </a:ext>
            </a:extLst>
          </p:cNvPr>
          <p:cNvGrpSpPr/>
          <p:nvPr/>
        </p:nvGrpSpPr>
        <p:grpSpPr>
          <a:xfrm>
            <a:off x="3896243" y="930156"/>
            <a:ext cx="975171" cy="4016312"/>
            <a:chOff x="3896243" y="930156"/>
            <a:chExt cx="975171" cy="4016312"/>
          </a:xfrm>
        </p:grpSpPr>
        <p:sp>
          <p:nvSpPr>
            <p:cNvPr id="28" name="Left Bracket 27">
              <a:extLst>
                <a:ext uri="{FF2B5EF4-FFF2-40B4-BE49-F238E27FC236}">
                  <a16:creationId xmlns:a16="http://schemas.microsoft.com/office/drawing/2014/main" id="{93934052-75B6-45B8-BD96-B57183D39B23}"/>
                </a:ext>
              </a:extLst>
            </p:cNvPr>
            <p:cNvSpPr/>
            <p:nvPr/>
          </p:nvSpPr>
          <p:spPr>
            <a:xfrm>
              <a:off x="4662018" y="1992130"/>
              <a:ext cx="209396" cy="539524"/>
            </a:xfrm>
            <a:prstGeom prst="leftBracket">
              <a:avLst/>
            </a:prstGeom>
            <a:ln w="25400">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Left Bracket 143">
              <a:extLst>
                <a:ext uri="{FF2B5EF4-FFF2-40B4-BE49-F238E27FC236}">
                  <a16:creationId xmlns:a16="http://schemas.microsoft.com/office/drawing/2014/main" id="{93EAA7BE-5437-43C1-9ACD-92C927420CC3}"/>
                </a:ext>
              </a:extLst>
            </p:cNvPr>
            <p:cNvSpPr/>
            <p:nvPr/>
          </p:nvSpPr>
          <p:spPr>
            <a:xfrm>
              <a:off x="4662018" y="2800692"/>
              <a:ext cx="209396" cy="539524"/>
            </a:xfrm>
            <a:prstGeom prst="leftBracket">
              <a:avLst/>
            </a:prstGeom>
            <a:ln w="25400">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Left Bracket 173">
              <a:extLst>
                <a:ext uri="{FF2B5EF4-FFF2-40B4-BE49-F238E27FC236}">
                  <a16:creationId xmlns:a16="http://schemas.microsoft.com/office/drawing/2014/main" id="{BA66755A-73B3-4BE1-9C83-B723F1C75800}"/>
                </a:ext>
              </a:extLst>
            </p:cNvPr>
            <p:cNvSpPr/>
            <p:nvPr/>
          </p:nvSpPr>
          <p:spPr>
            <a:xfrm>
              <a:off x="4662018" y="3617723"/>
              <a:ext cx="209396" cy="539524"/>
            </a:xfrm>
            <a:prstGeom prst="leftBracket">
              <a:avLst/>
            </a:prstGeom>
            <a:ln w="25400">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Left Bracket 174">
              <a:extLst>
                <a:ext uri="{FF2B5EF4-FFF2-40B4-BE49-F238E27FC236}">
                  <a16:creationId xmlns:a16="http://schemas.microsoft.com/office/drawing/2014/main" id="{FEEE568F-55A6-42EC-BC17-03176D154E88}"/>
                </a:ext>
              </a:extLst>
            </p:cNvPr>
            <p:cNvSpPr/>
            <p:nvPr/>
          </p:nvSpPr>
          <p:spPr>
            <a:xfrm>
              <a:off x="4388597" y="1742363"/>
              <a:ext cx="226944" cy="2677358"/>
            </a:xfrm>
            <a:prstGeom prst="leftBracket">
              <a:avLst/>
            </a:prstGeom>
            <a:ln w="25400">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Left Bracket 175">
              <a:extLst>
                <a:ext uri="{FF2B5EF4-FFF2-40B4-BE49-F238E27FC236}">
                  <a16:creationId xmlns:a16="http://schemas.microsoft.com/office/drawing/2014/main" id="{545BD864-329F-4146-BBFE-0529365557DE}"/>
                </a:ext>
              </a:extLst>
            </p:cNvPr>
            <p:cNvSpPr/>
            <p:nvPr/>
          </p:nvSpPr>
          <p:spPr>
            <a:xfrm>
              <a:off x="4114277" y="1211141"/>
              <a:ext cx="226944" cy="3461008"/>
            </a:xfrm>
            <a:prstGeom prst="leftBracket">
              <a:avLst/>
            </a:prstGeom>
            <a:ln w="25400">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Left Bracket 176">
              <a:extLst>
                <a:ext uri="{FF2B5EF4-FFF2-40B4-BE49-F238E27FC236}">
                  <a16:creationId xmlns:a16="http://schemas.microsoft.com/office/drawing/2014/main" id="{A7054B51-5362-4753-B266-9E01A80CBF8A}"/>
                </a:ext>
              </a:extLst>
            </p:cNvPr>
            <p:cNvSpPr/>
            <p:nvPr/>
          </p:nvSpPr>
          <p:spPr>
            <a:xfrm>
              <a:off x="3896243" y="930156"/>
              <a:ext cx="449330" cy="4016312"/>
            </a:xfrm>
            <a:prstGeom prst="leftBracket">
              <a:avLst/>
            </a:prstGeom>
            <a:ln w="25400">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8" name="Text Placeholder 2">
            <a:extLst>
              <a:ext uri="{FF2B5EF4-FFF2-40B4-BE49-F238E27FC236}">
                <a16:creationId xmlns:a16="http://schemas.microsoft.com/office/drawing/2014/main" id="{FBE5E85D-BB21-4579-B3F2-F96FF4C97FED}"/>
              </a:ext>
            </a:extLst>
          </p:cNvPr>
          <p:cNvSpPr txBox="1">
            <a:spLocks/>
          </p:cNvSpPr>
          <p:nvPr/>
        </p:nvSpPr>
        <p:spPr>
          <a:xfrm>
            <a:off x="6376334" y="4295045"/>
            <a:ext cx="2242720" cy="1899402"/>
          </a:xfrm>
          <a:prstGeom prst="rect">
            <a:avLst/>
          </a:prstGeom>
          <a:solidFill>
            <a:srgbClr val="E6E6E6"/>
          </a:solidFill>
          <a:effectLst>
            <a:outerShdw blurRad="50800" dist="38100" dir="2700000" algn="tl" rotWithShape="0">
              <a:prstClr val="black">
                <a:alpha val="40000"/>
              </a:prstClr>
            </a:outerShdw>
          </a:effectLst>
        </p:spPr>
        <p:txBody>
          <a:bodyPr vert="horz" lIns="91440" tIns="9144" rIns="0"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2200" dirty="0">
                <a:solidFill>
                  <a:schemeClr val="tx1">
                    <a:lumMod val="95000"/>
                    <a:lumOff val="5000"/>
                  </a:schemeClr>
                </a:solidFill>
              </a:rPr>
              <a:t>Solve [F][</a:t>
            </a:r>
            <a:r>
              <a:rPr lang="en-US" sz="2200" dirty="0">
                <a:solidFill>
                  <a:schemeClr val="tx1">
                    <a:lumMod val="95000"/>
                    <a:lumOff val="5000"/>
                  </a:schemeClr>
                </a:solidFill>
                <a:latin typeface="Symbol" panose="05050102010706020507" pitchFamily="18" charset="2"/>
              </a:rPr>
              <a:t>D</a:t>
            </a:r>
            <a:r>
              <a:rPr lang="en-US" sz="2200" dirty="0">
                <a:solidFill>
                  <a:schemeClr val="tx1">
                    <a:lumMod val="95000"/>
                    <a:lumOff val="5000"/>
                  </a:schemeClr>
                </a:solidFill>
              </a:rPr>
              <a:t>G]=[</a:t>
            </a:r>
            <a:r>
              <a:rPr lang="en-US" sz="2200" dirty="0">
                <a:solidFill>
                  <a:schemeClr val="tx1">
                    <a:lumMod val="95000"/>
                    <a:lumOff val="5000"/>
                  </a:schemeClr>
                </a:solidFill>
                <a:latin typeface="Symbol" panose="05050102010706020507" pitchFamily="18" charset="2"/>
              </a:rPr>
              <a:t>k</a:t>
            </a:r>
            <a:r>
              <a:rPr lang="en-US" sz="2200" dirty="0">
                <a:solidFill>
                  <a:schemeClr val="tx1">
                    <a:lumMod val="95000"/>
                    <a:lumOff val="5000"/>
                  </a:schemeClr>
                </a:solidFill>
              </a:rPr>
              <a:t>]</a:t>
            </a:r>
          </a:p>
          <a:p>
            <a:pPr marL="0" indent="0">
              <a:lnSpc>
                <a:spcPct val="80000"/>
              </a:lnSpc>
              <a:spcBef>
                <a:spcPts val="0"/>
              </a:spcBef>
              <a:buNone/>
            </a:pPr>
            <a:r>
              <a:rPr lang="en-US" sz="2200" dirty="0">
                <a:solidFill>
                  <a:schemeClr val="tx1">
                    <a:lumMod val="95000"/>
                    <a:lumOff val="5000"/>
                  </a:schemeClr>
                </a:solidFill>
              </a:rPr>
              <a:t>For </a:t>
            </a:r>
            <a:r>
              <a:rPr lang="en-US" sz="2200" dirty="0" err="1">
                <a:solidFill>
                  <a:schemeClr val="tx1">
                    <a:lumMod val="95000"/>
                    <a:lumOff val="5000"/>
                  </a:schemeClr>
                </a:solidFill>
              </a:rPr>
              <a:t>i</a:t>
            </a:r>
            <a:r>
              <a:rPr lang="en-US" sz="2200" dirty="0">
                <a:solidFill>
                  <a:schemeClr val="tx1">
                    <a:lumMod val="95000"/>
                    <a:lumOff val="5000"/>
                  </a:schemeClr>
                </a:solidFill>
              </a:rPr>
              <a:t> = 1 to N</a:t>
            </a:r>
          </a:p>
          <a:p>
            <a:pPr marL="0" indent="0">
              <a:lnSpc>
                <a:spcPct val="80000"/>
              </a:lnSpc>
              <a:spcBef>
                <a:spcPts val="0"/>
              </a:spcBef>
              <a:buNone/>
            </a:pPr>
            <a:r>
              <a:rPr lang="en-US" sz="2200" dirty="0">
                <a:solidFill>
                  <a:schemeClr val="tx1">
                    <a:lumMod val="95000"/>
                    <a:lumOff val="5000"/>
                  </a:schemeClr>
                </a:solidFill>
              </a:rPr>
              <a:t>Gi = 0    ‘ initial.</a:t>
            </a:r>
          </a:p>
          <a:p>
            <a:pPr marL="0" indent="0">
              <a:lnSpc>
                <a:spcPct val="80000"/>
              </a:lnSpc>
              <a:spcBef>
                <a:spcPts val="0"/>
              </a:spcBef>
              <a:buNone/>
            </a:pPr>
            <a:r>
              <a:rPr lang="en-US" sz="2200" dirty="0">
                <a:solidFill>
                  <a:schemeClr val="tx1">
                    <a:lumMod val="95000"/>
                    <a:lumOff val="5000"/>
                  </a:schemeClr>
                </a:solidFill>
              </a:rPr>
              <a:t>For j = 1 to </a:t>
            </a:r>
            <a:r>
              <a:rPr lang="en-US" sz="2200" dirty="0" err="1">
                <a:solidFill>
                  <a:schemeClr val="tx1">
                    <a:lumMod val="95000"/>
                    <a:lumOff val="5000"/>
                  </a:schemeClr>
                </a:solidFill>
              </a:rPr>
              <a:t>i</a:t>
            </a:r>
            <a:endParaRPr lang="en-US" sz="2200" dirty="0">
              <a:solidFill>
                <a:schemeClr val="tx1">
                  <a:lumMod val="95000"/>
                  <a:lumOff val="5000"/>
                </a:schemeClr>
              </a:solidFill>
            </a:endParaRPr>
          </a:p>
          <a:p>
            <a:pPr marL="0" indent="0">
              <a:lnSpc>
                <a:spcPct val="80000"/>
              </a:lnSpc>
              <a:spcBef>
                <a:spcPts val="0"/>
              </a:spcBef>
              <a:buNone/>
            </a:pPr>
            <a:r>
              <a:rPr lang="en-US" sz="2200" dirty="0">
                <a:solidFill>
                  <a:schemeClr val="tx1">
                    <a:lumMod val="95000"/>
                    <a:lumOff val="5000"/>
                  </a:schemeClr>
                </a:solidFill>
              </a:rPr>
              <a:t>Gi = Gi + </a:t>
            </a:r>
            <a:r>
              <a:rPr lang="en-US" sz="2200" dirty="0" err="1">
                <a:solidFill>
                  <a:schemeClr val="tx1">
                    <a:lumMod val="95000"/>
                    <a:lumOff val="5000"/>
                  </a:schemeClr>
                </a:solidFill>
                <a:latin typeface="Symbol" panose="05050102010706020507" pitchFamily="18" charset="2"/>
              </a:rPr>
              <a:t>D</a:t>
            </a:r>
            <a:r>
              <a:rPr lang="en-US" sz="2200" dirty="0" err="1">
                <a:solidFill>
                  <a:schemeClr val="tx1">
                    <a:lumMod val="95000"/>
                    <a:lumOff val="5000"/>
                  </a:schemeClr>
                </a:solidFill>
              </a:rPr>
              <a:t>Gj</a:t>
            </a:r>
            <a:endParaRPr lang="en-US" sz="2200" dirty="0">
              <a:solidFill>
                <a:schemeClr val="tx1">
                  <a:lumMod val="95000"/>
                  <a:lumOff val="5000"/>
                </a:schemeClr>
              </a:solidFill>
            </a:endParaRPr>
          </a:p>
          <a:p>
            <a:pPr marL="0" indent="0">
              <a:lnSpc>
                <a:spcPct val="80000"/>
              </a:lnSpc>
              <a:spcBef>
                <a:spcPts val="0"/>
              </a:spcBef>
              <a:buNone/>
            </a:pPr>
            <a:r>
              <a:rPr lang="en-US" sz="2200" dirty="0">
                <a:solidFill>
                  <a:schemeClr val="tx1">
                    <a:lumMod val="95000"/>
                    <a:lumOff val="5000"/>
                  </a:schemeClr>
                </a:solidFill>
              </a:rPr>
              <a:t>Next j</a:t>
            </a:r>
          </a:p>
          <a:p>
            <a:pPr marL="0" indent="0">
              <a:lnSpc>
                <a:spcPct val="80000"/>
              </a:lnSpc>
              <a:spcBef>
                <a:spcPts val="0"/>
              </a:spcBef>
              <a:buNone/>
            </a:pPr>
            <a:r>
              <a:rPr lang="en-US" sz="2200" dirty="0">
                <a:solidFill>
                  <a:schemeClr val="tx1">
                    <a:lumMod val="95000"/>
                    <a:lumOff val="5000"/>
                  </a:schemeClr>
                </a:solidFill>
              </a:rPr>
              <a:t>Next </a:t>
            </a:r>
            <a:r>
              <a:rPr lang="en-US" sz="2200" dirty="0" err="1">
                <a:solidFill>
                  <a:schemeClr val="tx1">
                    <a:lumMod val="95000"/>
                    <a:lumOff val="5000"/>
                  </a:schemeClr>
                </a:solidFill>
              </a:rPr>
              <a:t>i</a:t>
            </a:r>
            <a:endParaRPr lang="en-US" sz="2200" dirty="0">
              <a:solidFill>
                <a:schemeClr val="tx1">
                  <a:lumMod val="95000"/>
                  <a:lumOff val="5000"/>
                </a:schemeClr>
              </a:solidFill>
            </a:endParaRPr>
          </a:p>
          <a:p>
            <a:pPr marL="0" indent="0">
              <a:lnSpc>
                <a:spcPct val="80000"/>
              </a:lnSpc>
              <a:spcBef>
                <a:spcPts val="0"/>
              </a:spcBef>
              <a:buNone/>
            </a:pPr>
            <a:r>
              <a:rPr lang="en-US" sz="2200" dirty="0">
                <a:solidFill>
                  <a:schemeClr val="tx1">
                    <a:lumMod val="95000"/>
                    <a:lumOff val="5000"/>
                  </a:schemeClr>
                </a:solidFill>
              </a:rPr>
              <a:t> </a:t>
            </a:r>
          </a:p>
        </p:txBody>
      </p:sp>
      <p:sp>
        <p:nvSpPr>
          <p:cNvPr id="45" name="Text Placeholder 2">
            <a:extLst>
              <a:ext uri="{FF2B5EF4-FFF2-40B4-BE49-F238E27FC236}">
                <a16:creationId xmlns:a16="http://schemas.microsoft.com/office/drawing/2014/main" id="{D4FE4E90-94C9-450B-AA13-225805D36CC8}"/>
              </a:ext>
            </a:extLst>
          </p:cNvPr>
          <p:cNvSpPr txBox="1">
            <a:spLocks/>
          </p:cNvSpPr>
          <p:nvPr/>
        </p:nvSpPr>
        <p:spPr>
          <a:xfrm>
            <a:off x="3620652" y="5350829"/>
            <a:ext cx="2644462" cy="57701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vert="horz" lIns="91440" tIns="9144" rIns="0" bIns="9144"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pPr>
            <a:r>
              <a:rPr lang="en-US" sz="2200" dirty="0" err="1">
                <a:solidFill>
                  <a:schemeClr val="bg1"/>
                </a:solidFill>
              </a:rPr>
              <a:t>c</a:t>
            </a:r>
            <a:r>
              <a:rPr lang="en-US" sz="2200" baseline="-25000" dirty="0" err="1">
                <a:solidFill>
                  <a:schemeClr val="bg1"/>
                </a:solidFill>
              </a:rPr>
              <a:t>L</a:t>
            </a:r>
            <a:r>
              <a:rPr lang="en-US" sz="2200" baseline="-25000" dirty="0">
                <a:solidFill>
                  <a:schemeClr val="bg1"/>
                </a:solidFill>
              </a:rPr>
              <a:t>  </a:t>
            </a:r>
            <a:r>
              <a:rPr lang="en-US" sz="2200" dirty="0">
                <a:solidFill>
                  <a:schemeClr val="bg1"/>
                </a:solidFill>
              </a:rPr>
              <a:t>:  Streamwise </a:t>
            </a:r>
            <a:r>
              <a:rPr lang="en-US" sz="2200" dirty="0" err="1">
                <a:solidFill>
                  <a:schemeClr val="bg1"/>
                </a:solidFill>
              </a:rPr>
              <a:t>sol’n</a:t>
            </a:r>
            <a:endParaRPr lang="en-US" sz="2200" dirty="0">
              <a:solidFill>
                <a:schemeClr val="bg1"/>
              </a:solidFill>
            </a:endParaRPr>
          </a:p>
          <a:p>
            <a:pPr marL="0" indent="0">
              <a:lnSpc>
                <a:spcPct val="80000"/>
              </a:lnSpc>
              <a:spcBef>
                <a:spcPts val="0"/>
              </a:spcBef>
              <a:buNone/>
            </a:pPr>
            <a:r>
              <a:rPr lang="en-US" sz="2200" dirty="0" err="1">
                <a:solidFill>
                  <a:schemeClr val="bg1"/>
                </a:solidFill>
              </a:rPr>
              <a:t>c</a:t>
            </a:r>
            <a:r>
              <a:rPr lang="en-US" sz="2200" baseline="-25000" dirty="0" err="1">
                <a:solidFill>
                  <a:schemeClr val="bg1"/>
                </a:solidFill>
              </a:rPr>
              <a:t>D</a:t>
            </a:r>
            <a:r>
              <a:rPr lang="en-US" sz="2200" baseline="-25000" dirty="0">
                <a:solidFill>
                  <a:schemeClr val="bg1"/>
                </a:solidFill>
              </a:rPr>
              <a:t> </a:t>
            </a:r>
            <a:r>
              <a:rPr lang="en-US" sz="2200" dirty="0">
                <a:solidFill>
                  <a:schemeClr val="bg1"/>
                </a:solidFill>
              </a:rPr>
              <a:t>: 2D sweep theory</a:t>
            </a:r>
          </a:p>
        </p:txBody>
      </p:sp>
    </p:spTree>
    <p:extLst>
      <p:ext uri="{BB962C8B-B14F-4D97-AF65-F5344CB8AC3E}">
        <p14:creationId xmlns:p14="http://schemas.microsoft.com/office/powerpoint/2010/main" val="185586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animBg="1"/>
      <p:bldP spid="129" grpId="0" animBg="1"/>
      <p:bldP spid="178" grpId="0" animBg="1"/>
      <p:bldP spid="4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95A9F-6FE7-4414-8BEA-63E6B05A8A52}"/>
              </a:ext>
            </a:extLst>
          </p:cNvPr>
          <p:cNvSpPr>
            <a:spLocks noGrp="1"/>
          </p:cNvSpPr>
          <p:nvPr>
            <p:ph type="sldNum" sz="quarter" idx="12"/>
          </p:nvPr>
        </p:nvSpPr>
        <p:spPr/>
        <p:txBody>
          <a:bodyPr/>
          <a:lstStyle/>
          <a:p>
            <a:fld id="{0F6D85DD-31CE-4AA9-9CB8-059736DE7F01}" type="slidenum">
              <a:rPr lang="en-US" smtClean="0"/>
              <a:t>39</a:t>
            </a:fld>
            <a:endParaRPr lang="en-US" dirty="0"/>
          </a:p>
        </p:txBody>
      </p:sp>
      <p:pic>
        <p:nvPicPr>
          <p:cNvPr id="5" name="Picture 4">
            <a:extLst>
              <a:ext uri="{FF2B5EF4-FFF2-40B4-BE49-F238E27FC236}">
                <a16:creationId xmlns:a16="http://schemas.microsoft.com/office/drawing/2014/main" id="{871A25B0-573C-4825-9E77-13C57F680E6E}"/>
              </a:ext>
            </a:extLst>
          </p:cNvPr>
          <p:cNvPicPr>
            <a:picLocks noChangeAspect="1"/>
          </p:cNvPicPr>
          <p:nvPr/>
        </p:nvPicPr>
        <p:blipFill>
          <a:blip r:embed="rId3"/>
          <a:stretch>
            <a:fillRect/>
          </a:stretch>
        </p:blipFill>
        <p:spPr>
          <a:xfrm>
            <a:off x="0" y="1089430"/>
            <a:ext cx="9144000" cy="5005997"/>
          </a:xfrm>
          <a:prstGeom prst="rect">
            <a:avLst/>
          </a:prstGeom>
        </p:spPr>
      </p:pic>
      <p:sp>
        <p:nvSpPr>
          <p:cNvPr id="6" name="Title 1">
            <a:extLst>
              <a:ext uri="{FF2B5EF4-FFF2-40B4-BE49-F238E27FC236}">
                <a16:creationId xmlns:a16="http://schemas.microsoft.com/office/drawing/2014/main" id="{B334F2F2-DB36-44D9-B2D0-A7346B919A42}"/>
              </a:ext>
            </a:extLst>
          </p:cNvPr>
          <p:cNvSpPr>
            <a:spLocks noGrp="1"/>
          </p:cNvSpPr>
          <p:nvPr>
            <p:ph type="title"/>
          </p:nvPr>
        </p:nvSpPr>
        <p:spPr>
          <a:xfrm>
            <a:off x="219144" y="0"/>
            <a:ext cx="8870327" cy="541338"/>
          </a:xfrm>
        </p:spPr>
        <p:txBody>
          <a:bodyPr>
            <a:noAutofit/>
          </a:bodyPr>
          <a:lstStyle/>
          <a:p>
            <a:pPr algn="l">
              <a:lnSpc>
                <a:spcPts val="3600"/>
              </a:lnSpc>
            </a:pPr>
            <a:r>
              <a:rPr lang="en-US" sz="2800" b="1" dirty="0">
                <a:solidFill>
                  <a:schemeClr val="tx1">
                    <a:lumMod val="50000"/>
                    <a:lumOff val="50000"/>
                  </a:schemeClr>
                </a:solidFill>
              </a:rPr>
              <a:t>Lifting-Line validation, case 1</a:t>
            </a:r>
            <a:endParaRPr lang="en-US" sz="1400" i="1" dirty="0">
              <a:solidFill>
                <a:schemeClr val="tx1">
                  <a:lumMod val="50000"/>
                  <a:lumOff val="50000"/>
                </a:schemeClr>
              </a:solidFill>
            </a:endParaRPr>
          </a:p>
        </p:txBody>
      </p:sp>
      <p:sp>
        <p:nvSpPr>
          <p:cNvPr id="8" name="Text Placeholder 2">
            <a:extLst>
              <a:ext uri="{FF2B5EF4-FFF2-40B4-BE49-F238E27FC236}">
                <a16:creationId xmlns:a16="http://schemas.microsoft.com/office/drawing/2014/main" id="{AF4EBE3E-C326-4F11-93F7-57C515B9C38E}"/>
              </a:ext>
            </a:extLst>
          </p:cNvPr>
          <p:cNvSpPr txBox="1">
            <a:spLocks/>
          </p:cNvSpPr>
          <p:nvPr/>
        </p:nvSpPr>
        <p:spPr>
          <a:xfrm>
            <a:off x="1573477" y="6081077"/>
            <a:ext cx="6066741" cy="36512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vert="horz" lIns="9144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0"/>
              </a:spcBef>
              <a:buNone/>
            </a:pPr>
            <a:r>
              <a:rPr lang="en-US" sz="2200" dirty="0">
                <a:solidFill>
                  <a:schemeClr val="bg1"/>
                </a:solidFill>
              </a:rPr>
              <a:t>BEM+EBE outperforms Lifting-Line for this example</a:t>
            </a:r>
          </a:p>
        </p:txBody>
      </p:sp>
      <p:sp>
        <p:nvSpPr>
          <p:cNvPr id="9" name="Text Placeholder 2">
            <a:extLst>
              <a:ext uri="{FF2B5EF4-FFF2-40B4-BE49-F238E27FC236}">
                <a16:creationId xmlns:a16="http://schemas.microsoft.com/office/drawing/2014/main" id="{60C1F34E-9F4D-4EF0-82CF-B8D4EC32A494}"/>
              </a:ext>
            </a:extLst>
          </p:cNvPr>
          <p:cNvSpPr txBox="1">
            <a:spLocks/>
          </p:cNvSpPr>
          <p:nvPr/>
        </p:nvSpPr>
        <p:spPr>
          <a:xfrm>
            <a:off x="1573477" y="547284"/>
            <a:ext cx="6033308" cy="381000"/>
          </a:xfrm>
          <a:prstGeom prst="rect">
            <a:avLst/>
          </a:prstGeom>
          <a:solidFill>
            <a:schemeClr val="bg1">
              <a:lumMod val="95000"/>
            </a:schemeClr>
          </a:solidFill>
          <a:effectLst>
            <a:outerShdw blurRad="50800" dist="38100" dir="2700000" algn="tl" rotWithShape="0">
              <a:prstClr val="black">
                <a:alpha val="40000"/>
              </a:prstClr>
            </a:outerShdw>
          </a:effectLst>
        </p:spPr>
        <p:txBody>
          <a:bodyPr vert="horz" lIns="4572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800" dirty="0">
                <a:solidFill>
                  <a:schemeClr val="tx1">
                    <a:lumMod val="50000"/>
                    <a:lumOff val="50000"/>
                  </a:schemeClr>
                </a:solidFill>
              </a:rPr>
              <a:t>Low-speed propeller,  </a:t>
            </a:r>
            <a:r>
              <a:rPr lang="en-US" sz="1800" dirty="0">
                <a:solidFill>
                  <a:schemeClr val="tx1">
                    <a:lumMod val="50000"/>
                    <a:lumOff val="50000"/>
                  </a:schemeClr>
                </a:solidFill>
                <a:latin typeface="Symbol" panose="05050102010706020507" pitchFamily="18" charset="2"/>
              </a:rPr>
              <a:t>b</a:t>
            </a:r>
            <a:r>
              <a:rPr lang="en-US" sz="1800" baseline="-25000" dirty="0">
                <a:solidFill>
                  <a:schemeClr val="tx1">
                    <a:lumMod val="50000"/>
                    <a:lumOff val="50000"/>
                  </a:schemeClr>
                </a:solidFill>
              </a:rPr>
              <a:t>75 </a:t>
            </a:r>
            <a:r>
              <a:rPr lang="en-US" sz="1800" dirty="0">
                <a:solidFill>
                  <a:schemeClr val="tx1">
                    <a:lumMod val="50000"/>
                    <a:lumOff val="50000"/>
                  </a:schemeClr>
                </a:solidFill>
              </a:rPr>
              <a:t>= 45</a:t>
            </a:r>
            <a:r>
              <a:rPr lang="en-US" sz="1800" baseline="30000" dirty="0">
                <a:solidFill>
                  <a:schemeClr val="tx1">
                    <a:lumMod val="50000"/>
                    <a:lumOff val="50000"/>
                  </a:schemeClr>
                </a:solidFill>
              </a:rPr>
              <a:t>o</a:t>
            </a:r>
            <a:r>
              <a:rPr lang="en-US" sz="1800" dirty="0">
                <a:solidFill>
                  <a:schemeClr val="tx1">
                    <a:lumMod val="50000"/>
                    <a:lumOff val="50000"/>
                  </a:schemeClr>
                </a:solidFill>
              </a:rPr>
              <a:t>  ;   J = 2.03,   NACA ARR L6E22</a:t>
            </a:r>
          </a:p>
        </p:txBody>
      </p:sp>
    </p:spTree>
    <p:extLst>
      <p:ext uri="{BB962C8B-B14F-4D97-AF65-F5344CB8AC3E}">
        <p14:creationId xmlns:p14="http://schemas.microsoft.com/office/powerpoint/2010/main" val="296932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6D85DD-31CE-4AA9-9CB8-059736DE7F01}" type="slidenum">
              <a:rPr lang="en-US" smtClean="0"/>
              <a:t>4</a:t>
            </a:fld>
            <a:endParaRPr lang="en-US" dirty="0"/>
          </a:p>
        </p:txBody>
      </p:sp>
      <p:sp>
        <p:nvSpPr>
          <p:cNvPr id="6" name="Rectangle 5"/>
          <p:cNvSpPr/>
          <p:nvPr/>
        </p:nvSpPr>
        <p:spPr>
          <a:xfrm>
            <a:off x="78376" y="49125"/>
            <a:ext cx="8882743" cy="461665"/>
          </a:xfrm>
          <a:prstGeom prst="rect">
            <a:avLst/>
          </a:prstGeom>
        </p:spPr>
        <p:txBody>
          <a:bodyPr wrap="square">
            <a:spAutoFit/>
          </a:bodyPr>
          <a:lstStyle/>
          <a:p>
            <a:r>
              <a:rPr lang="en-US" sz="2400" b="1" dirty="0"/>
              <a:t>Michael Faraday, inventor of the world’s first electric motor, 1821</a:t>
            </a:r>
            <a:endParaRPr lang="en-US" sz="2400" dirty="0"/>
          </a:p>
        </p:txBody>
      </p:sp>
      <p:grpSp>
        <p:nvGrpSpPr>
          <p:cNvPr id="8" name="Group 7"/>
          <p:cNvGrpSpPr>
            <a:grpSpLocks noChangeAspect="1"/>
          </p:cNvGrpSpPr>
          <p:nvPr/>
        </p:nvGrpSpPr>
        <p:grpSpPr>
          <a:xfrm>
            <a:off x="793803" y="738276"/>
            <a:ext cx="4114800" cy="5714909"/>
            <a:chOff x="2704011" y="738277"/>
            <a:chExt cx="3877134" cy="5384823"/>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4011" y="738277"/>
              <a:ext cx="3798415" cy="5179197"/>
            </a:xfrm>
            <a:prstGeom prst="rect">
              <a:avLst/>
            </a:prstGeom>
          </p:spPr>
        </p:pic>
        <p:sp>
          <p:nvSpPr>
            <p:cNvPr id="7" name="Rectangle 6"/>
            <p:cNvSpPr/>
            <p:nvPr/>
          </p:nvSpPr>
          <p:spPr>
            <a:xfrm>
              <a:off x="2926078" y="5862100"/>
              <a:ext cx="3655067" cy="261000"/>
            </a:xfrm>
            <a:prstGeom prst="rect">
              <a:avLst/>
            </a:prstGeom>
          </p:spPr>
          <p:txBody>
            <a:bodyPr wrap="square">
              <a:spAutoFit/>
            </a:bodyPr>
            <a:lstStyle/>
            <a:p>
              <a:pPr algn="r"/>
              <a:r>
                <a:rPr lang="en-US" sz="1200"/>
                <a:t>by permission, Wellcome </a:t>
              </a:r>
              <a:r>
                <a:rPr lang="en-US" sz="1200" dirty="0"/>
                <a:t>Library, London</a:t>
              </a:r>
            </a:p>
          </p:txBody>
        </p:sp>
      </p:grpSp>
      <p:sp>
        <p:nvSpPr>
          <p:cNvPr id="2" name="TextBox 1"/>
          <p:cNvSpPr txBox="1"/>
          <p:nvPr/>
        </p:nvSpPr>
        <p:spPr>
          <a:xfrm>
            <a:off x="4993616" y="2269832"/>
            <a:ext cx="3720121" cy="2133918"/>
          </a:xfrm>
          <a:prstGeom prst="rect">
            <a:avLst/>
          </a:prstGeom>
          <a:noFill/>
        </p:spPr>
        <p:txBody>
          <a:bodyPr wrap="none" rtlCol="0">
            <a:spAutoFit/>
          </a:bodyPr>
          <a:lstStyle/>
          <a:p>
            <a:r>
              <a:rPr lang="en-US" sz="2000" dirty="0"/>
              <a:t>- Little formal training</a:t>
            </a:r>
          </a:p>
          <a:p>
            <a:pPr marL="342900" indent="-342900">
              <a:buFont typeface="Arial" panose="020B0604020202020204" pitchFamily="34" charset="0"/>
              <a:buChar char="•"/>
            </a:pPr>
            <a:endParaRPr lang="en-US" sz="1000" dirty="0"/>
          </a:p>
          <a:p>
            <a:pPr>
              <a:lnSpc>
                <a:spcPts val="2200"/>
              </a:lnSpc>
            </a:pPr>
            <a:r>
              <a:rPr lang="en-US" sz="2000" dirty="0"/>
              <a:t>- “...one of the greatest scientific</a:t>
            </a:r>
          </a:p>
          <a:p>
            <a:pPr>
              <a:lnSpc>
                <a:spcPts val="2200"/>
              </a:lnSpc>
            </a:pPr>
            <a:r>
              <a:rPr lang="en-US" sz="2000" dirty="0"/>
              <a:t>          discoverers of all time”</a:t>
            </a:r>
          </a:p>
          <a:p>
            <a:pPr>
              <a:lnSpc>
                <a:spcPts val="2200"/>
              </a:lnSpc>
            </a:pPr>
            <a:r>
              <a:rPr lang="en-US" dirty="0"/>
              <a:t>                       - </a:t>
            </a:r>
            <a:r>
              <a:rPr lang="en-US" i="1" dirty="0"/>
              <a:t>Earnest Rutherford</a:t>
            </a:r>
          </a:p>
          <a:p>
            <a:endParaRPr lang="en-US" sz="1100" dirty="0"/>
          </a:p>
          <a:p>
            <a:pPr>
              <a:lnSpc>
                <a:spcPts val="2200"/>
              </a:lnSpc>
            </a:pPr>
            <a:r>
              <a:rPr lang="en-US" sz="2000" dirty="0"/>
              <a:t>- 3 portraits in Einstein’s office:</a:t>
            </a:r>
          </a:p>
          <a:p>
            <a:pPr>
              <a:lnSpc>
                <a:spcPts val="2200"/>
              </a:lnSpc>
            </a:pPr>
            <a:r>
              <a:rPr lang="en-US" sz="2000" dirty="0"/>
              <a:t>           Newton, Maxwell, Faraday </a:t>
            </a:r>
            <a:endParaRPr lang="en-US" dirty="0"/>
          </a:p>
        </p:txBody>
      </p:sp>
    </p:spTree>
    <p:extLst>
      <p:ext uri="{BB962C8B-B14F-4D97-AF65-F5344CB8AC3E}">
        <p14:creationId xmlns:p14="http://schemas.microsoft.com/office/powerpoint/2010/main" val="339794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Rectangle 366"/>
          <p:cNvSpPr/>
          <p:nvPr/>
        </p:nvSpPr>
        <p:spPr>
          <a:xfrm>
            <a:off x="467100" y="2584450"/>
            <a:ext cx="5378450" cy="3721100"/>
          </a:xfrm>
          <a:prstGeom prst="rect">
            <a:avLst/>
          </a:prstGeom>
          <a:solidFill>
            <a:schemeClr val="bg1">
              <a:lumMod val="95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p:cNvSpPr/>
          <p:nvPr/>
        </p:nvSpPr>
        <p:spPr>
          <a:xfrm>
            <a:off x="467100" y="590550"/>
            <a:ext cx="5378450" cy="1727200"/>
          </a:xfrm>
          <a:prstGeom prst="rect">
            <a:avLst/>
          </a:prstGeom>
          <a:solidFill>
            <a:schemeClr val="bg1">
              <a:lumMod val="95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9" name="Group 8"/>
          <p:cNvGrpSpPr/>
          <p:nvPr/>
        </p:nvGrpSpPr>
        <p:grpSpPr>
          <a:xfrm>
            <a:off x="222625" y="2509181"/>
            <a:ext cx="5721350" cy="3994150"/>
            <a:chOff x="365125" y="2509181"/>
            <a:chExt cx="5721350" cy="3994150"/>
          </a:xfrm>
        </p:grpSpPr>
        <p:sp>
          <p:nvSpPr>
            <p:cNvPr id="10" name="Line 1952"/>
            <p:cNvSpPr>
              <a:spLocks noChangeAspect="1" noChangeShapeType="1"/>
            </p:cNvSpPr>
            <p:nvPr/>
          </p:nvSpPr>
          <p:spPr bwMode="auto">
            <a:xfrm flipV="1">
              <a:off x="1011238"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1953"/>
            <p:cNvSpPr>
              <a:spLocks noChangeAspect="1" noChangeShapeType="1"/>
            </p:cNvSpPr>
            <p:nvPr/>
          </p:nvSpPr>
          <p:spPr bwMode="auto">
            <a:xfrm flipV="1">
              <a:off x="1425575"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1954"/>
            <p:cNvSpPr>
              <a:spLocks noChangeAspect="1" noChangeShapeType="1"/>
            </p:cNvSpPr>
            <p:nvPr/>
          </p:nvSpPr>
          <p:spPr bwMode="auto">
            <a:xfrm flipV="1">
              <a:off x="1839913"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 name="Line 1955"/>
            <p:cNvSpPr>
              <a:spLocks noChangeAspect="1" noChangeShapeType="1"/>
            </p:cNvSpPr>
            <p:nvPr/>
          </p:nvSpPr>
          <p:spPr bwMode="auto">
            <a:xfrm flipV="1">
              <a:off x="2254250"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1956"/>
            <p:cNvSpPr>
              <a:spLocks noChangeAspect="1" noChangeShapeType="1"/>
            </p:cNvSpPr>
            <p:nvPr/>
          </p:nvSpPr>
          <p:spPr bwMode="auto">
            <a:xfrm flipV="1">
              <a:off x="2668588"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Line 1957"/>
            <p:cNvSpPr>
              <a:spLocks noChangeAspect="1" noChangeShapeType="1"/>
            </p:cNvSpPr>
            <p:nvPr/>
          </p:nvSpPr>
          <p:spPr bwMode="auto">
            <a:xfrm flipV="1">
              <a:off x="3082925"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 name="Line 1958"/>
            <p:cNvSpPr>
              <a:spLocks noChangeAspect="1" noChangeShapeType="1"/>
            </p:cNvSpPr>
            <p:nvPr/>
          </p:nvSpPr>
          <p:spPr bwMode="auto">
            <a:xfrm flipV="1">
              <a:off x="3498850"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1959"/>
            <p:cNvSpPr>
              <a:spLocks noChangeAspect="1" noChangeShapeType="1"/>
            </p:cNvSpPr>
            <p:nvPr/>
          </p:nvSpPr>
          <p:spPr bwMode="auto">
            <a:xfrm flipV="1">
              <a:off x="3911600"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1960"/>
            <p:cNvSpPr>
              <a:spLocks noChangeAspect="1" noChangeShapeType="1"/>
            </p:cNvSpPr>
            <p:nvPr/>
          </p:nvSpPr>
          <p:spPr bwMode="auto">
            <a:xfrm flipV="1">
              <a:off x="4325938"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Line 1961"/>
            <p:cNvSpPr>
              <a:spLocks noChangeAspect="1" noChangeShapeType="1"/>
            </p:cNvSpPr>
            <p:nvPr/>
          </p:nvSpPr>
          <p:spPr bwMode="auto">
            <a:xfrm flipV="1">
              <a:off x="4741863"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1962"/>
            <p:cNvSpPr>
              <a:spLocks noChangeAspect="1" noChangeShapeType="1"/>
            </p:cNvSpPr>
            <p:nvPr/>
          </p:nvSpPr>
          <p:spPr bwMode="auto">
            <a:xfrm flipV="1">
              <a:off x="5156200"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 name="Line 1963"/>
            <p:cNvSpPr>
              <a:spLocks noChangeAspect="1" noChangeShapeType="1"/>
            </p:cNvSpPr>
            <p:nvPr/>
          </p:nvSpPr>
          <p:spPr bwMode="auto">
            <a:xfrm flipV="1">
              <a:off x="5568950"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 name="Line 1964"/>
            <p:cNvSpPr>
              <a:spLocks noChangeAspect="1" noChangeShapeType="1"/>
            </p:cNvSpPr>
            <p:nvPr/>
          </p:nvSpPr>
          <p:spPr bwMode="auto">
            <a:xfrm flipV="1">
              <a:off x="5984875" y="2574269"/>
              <a:ext cx="1588" cy="373697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Rectangle 1965"/>
            <p:cNvSpPr>
              <a:spLocks noChangeAspect="1" noChangeArrowheads="1"/>
            </p:cNvSpPr>
            <p:nvPr/>
          </p:nvSpPr>
          <p:spPr bwMode="auto">
            <a:xfrm>
              <a:off x="1296346" y="6036374"/>
              <a:ext cx="2884753" cy="254090"/>
            </a:xfrm>
            <a:prstGeom prst="rect">
              <a:avLst/>
            </a:prstGeom>
            <a:solidFill>
              <a:schemeClr val="bg1">
                <a:lumMod val="95000"/>
              </a:schemeClr>
            </a:solidFill>
            <a:ln>
              <a:noFill/>
            </a:ln>
          </p:spPr>
          <p:txBody>
            <a:bodyPr wrap="square" lIns="0" tIns="0" rIns="0" bIns="0">
              <a:spAutoFit/>
            </a:bodyPr>
            <a:lstStyle/>
            <a:p>
              <a:r>
                <a:rPr lang="en-US" sz="1600" b="1" dirty="0">
                  <a:solidFill>
                    <a:srgbClr val="000000"/>
                  </a:solidFill>
                </a:rPr>
                <a:t> </a:t>
              </a:r>
              <a:r>
                <a:rPr lang="en-US" sz="1600" dirty="0">
                  <a:solidFill>
                    <a:srgbClr val="000000"/>
                  </a:solidFill>
                </a:rPr>
                <a:t>Speed Ratio, </a:t>
              </a:r>
              <a:r>
                <a:rPr lang="en-US" sz="1600" dirty="0">
                  <a:solidFill>
                    <a:srgbClr val="000000"/>
                  </a:solidFill>
                  <a:latin typeface="Symbol" pitchFamily="18" charset="2"/>
                </a:rPr>
                <a:t>s</a:t>
              </a:r>
              <a:r>
                <a:rPr lang="en-US" sz="1600" dirty="0">
                  <a:solidFill>
                    <a:srgbClr val="000000"/>
                  </a:solidFill>
                </a:rPr>
                <a:t> ≡ v</a:t>
              </a:r>
              <a:r>
                <a:rPr lang="en-US" sz="1600" baseline="-25000" dirty="0">
                  <a:solidFill>
                    <a:srgbClr val="000000"/>
                  </a:solidFill>
                </a:rPr>
                <a:t>o</a:t>
              </a:r>
              <a:r>
                <a:rPr lang="en-US" sz="1600" dirty="0">
                  <a:solidFill>
                    <a:srgbClr val="000000"/>
                  </a:solidFill>
                </a:rPr>
                <a:t> / (</a:t>
              </a:r>
              <a:r>
                <a:rPr lang="en-US" sz="1600" dirty="0">
                  <a:solidFill>
                    <a:srgbClr val="000000"/>
                  </a:solidFill>
                  <a:latin typeface="Symbol" pitchFamily="18" charset="2"/>
                </a:rPr>
                <a:t>w</a:t>
              </a:r>
              <a:r>
                <a:rPr lang="en-US" sz="1600" b="1" i="1" dirty="0">
                  <a:solidFill>
                    <a:srgbClr val="000000"/>
                  </a:solidFill>
                  <a:latin typeface="Bradley Hand ITC" panose="03070402050302030203" pitchFamily="66" charset="0"/>
                  <a:cs typeface="MV Boli" panose="02000500030200090000" pitchFamily="2" charset="0"/>
                </a:rPr>
                <a:t>R</a:t>
              </a:r>
              <a:r>
                <a:rPr lang="en-US" sz="1600" dirty="0">
                  <a:solidFill>
                    <a:srgbClr val="000000"/>
                  </a:solidFill>
                </a:rPr>
                <a:t>  tan </a:t>
              </a:r>
              <a:r>
                <a:rPr lang="en-US" sz="1600" dirty="0">
                  <a:solidFill>
                    <a:srgbClr val="000000"/>
                  </a:solidFill>
                  <a:latin typeface="Symbol" pitchFamily="18" charset="2"/>
                </a:rPr>
                <a:t>b</a:t>
              </a:r>
              <a:r>
                <a:rPr lang="en-US" baseline="-25000" dirty="0">
                  <a:solidFill>
                    <a:srgbClr val="000000"/>
                  </a:solidFill>
                </a:rPr>
                <a:t>tip</a:t>
              </a:r>
              <a:r>
                <a:rPr lang="en-US" sz="1600" dirty="0">
                  <a:solidFill>
                    <a:srgbClr val="000000"/>
                  </a:solidFill>
                </a:rPr>
                <a:t>)  </a:t>
              </a:r>
              <a:endParaRPr lang="en-US" sz="2800" dirty="0"/>
            </a:p>
          </p:txBody>
        </p:sp>
        <p:sp>
          <p:nvSpPr>
            <p:cNvPr id="29" name="Rectangle 1971"/>
            <p:cNvSpPr>
              <a:spLocks noChangeAspect="1" noChangeArrowheads="1"/>
            </p:cNvSpPr>
            <p:nvPr/>
          </p:nvSpPr>
          <p:spPr bwMode="auto">
            <a:xfrm>
              <a:off x="4195763" y="6058831"/>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i="1" dirty="0">
                  <a:solidFill>
                    <a:srgbClr val="000000"/>
                  </a:solidFill>
                  <a:latin typeface="BrushScrD" pitchFamily="66" charset="0"/>
                </a:rPr>
                <a:t>  </a:t>
              </a:r>
              <a:endParaRPr lang="en-US" dirty="0"/>
            </a:p>
          </p:txBody>
        </p:sp>
        <p:sp>
          <p:nvSpPr>
            <p:cNvPr id="33" name="Rectangle 1975"/>
            <p:cNvSpPr>
              <a:spLocks noChangeAspect="1" noChangeArrowheads="1"/>
            </p:cNvSpPr>
            <p:nvPr/>
          </p:nvSpPr>
          <p:spPr bwMode="auto">
            <a:xfrm>
              <a:off x="4830763" y="6101694"/>
              <a:ext cx="4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i="1" dirty="0">
                  <a:solidFill>
                    <a:srgbClr val="000000"/>
                  </a:solidFill>
                </a:rPr>
                <a:t> </a:t>
              </a:r>
              <a:endParaRPr lang="en-US" dirty="0"/>
            </a:p>
          </p:txBody>
        </p:sp>
        <p:sp>
          <p:nvSpPr>
            <p:cNvPr id="35" name="Line 1977"/>
            <p:cNvSpPr>
              <a:spLocks noChangeAspect="1" noChangeShapeType="1"/>
            </p:cNvSpPr>
            <p:nvPr/>
          </p:nvSpPr>
          <p:spPr bwMode="auto">
            <a:xfrm>
              <a:off x="596900" y="6311244"/>
              <a:ext cx="5387975" cy="1588"/>
            </a:xfrm>
            <a:prstGeom prst="line">
              <a:avLst/>
            </a:prstGeom>
            <a:noFill/>
            <a:ln w="7938">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6" name="Rectangle 1978"/>
            <p:cNvSpPr>
              <a:spLocks noChangeAspect="1" noChangeArrowheads="1"/>
            </p:cNvSpPr>
            <p:nvPr/>
          </p:nvSpPr>
          <p:spPr bwMode="auto">
            <a:xfrm>
              <a:off x="539750"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0.5</a:t>
              </a:r>
              <a:endParaRPr lang="en-US" sz="900" dirty="0"/>
            </a:p>
          </p:txBody>
        </p:sp>
        <p:sp>
          <p:nvSpPr>
            <p:cNvPr id="37" name="Rectangle 1979"/>
            <p:cNvSpPr>
              <a:spLocks noChangeAspect="1" noChangeArrowheads="1"/>
            </p:cNvSpPr>
            <p:nvPr/>
          </p:nvSpPr>
          <p:spPr bwMode="auto">
            <a:xfrm>
              <a:off x="954088"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0.6</a:t>
              </a:r>
              <a:endParaRPr lang="en-US" sz="900" dirty="0"/>
            </a:p>
          </p:txBody>
        </p:sp>
        <p:sp>
          <p:nvSpPr>
            <p:cNvPr id="38" name="Rectangle 1980"/>
            <p:cNvSpPr>
              <a:spLocks noChangeAspect="1" noChangeArrowheads="1"/>
            </p:cNvSpPr>
            <p:nvPr/>
          </p:nvSpPr>
          <p:spPr bwMode="auto">
            <a:xfrm>
              <a:off x="1368425"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0.7</a:t>
              </a:r>
              <a:endParaRPr lang="en-US" sz="900" dirty="0"/>
            </a:p>
          </p:txBody>
        </p:sp>
        <p:sp>
          <p:nvSpPr>
            <p:cNvPr id="39" name="Rectangle 1981"/>
            <p:cNvSpPr>
              <a:spLocks noChangeAspect="1" noChangeArrowheads="1"/>
            </p:cNvSpPr>
            <p:nvPr/>
          </p:nvSpPr>
          <p:spPr bwMode="auto">
            <a:xfrm>
              <a:off x="1781175"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0.8</a:t>
              </a:r>
              <a:endParaRPr lang="en-US" sz="900" dirty="0"/>
            </a:p>
          </p:txBody>
        </p:sp>
        <p:sp>
          <p:nvSpPr>
            <p:cNvPr id="40" name="Rectangle 1982"/>
            <p:cNvSpPr>
              <a:spLocks noChangeAspect="1" noChangeArrowheads="1"/>
            </p:cNvSpPr>
            <p:nvPr/>
          </p:nvSpPr>
          <p:spPr bwMode="auto">
            <a:xfrm>
              <a:off x="2197100"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0.9</a:t>
              </a:r>
              <a:endParaRPr lang="en-US" sz="900" dirty="0"/>
            </a:p>
          </p:txBody>
        </p:sp>
        <p:sp>
          <p:nvSpPr>
            <p:cNvPr id="41" name="Rectangle 1983"/>
            <p:cNvSpPr>
              <a:spLocks noChangeAspect="1" noChangeArrowheads="1"/>
            </p:cNvSpPr>
            <p:nvPr/>
          </p:nvSpPr>
          <p:spPr bwMode="auto">
            <a:xfrm>
              <a:off x="2611438"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1.0</a:t>
              </a:r>
              <a:endParaRPr lang="en-US" sz="900" dirty="0"/>
            </a:p>
          </p:txBody>
        </p:sp>
        <p:sp>
          <p:nvSpPr>
            <p:cNvPr id="42" name="Rectangle 1984"/>
            <p:cNvSpPr>
              <a:spLocks noChangeAspect="1" noChangeArrowheads="1"/>
            </p:cNvSpPr>
            <p:nvPr/>
          </p:nvSpPr>
          <p:spPr bwMode="auto">
            <a:xfrm>
              <a:off x="3025775"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1.1</a:t>
              </a:r>
              <a:endParaRPr lang="en-US" sz="900" dirty="0"/>
            </a:p>
          </p:txBody>
        </p:sp>
        <p:sp>
          <p:nvSpPr>
            <p:cNvPr id="43" name="Rectangle 1985"/>
            <p:cNvSpPr>
              <a:spLocks noChangeAspect="1" noChangeArrowheads="1"/>
            </p:cNvSpPr>
            <p:nvPr/>
          </p:nvSpPr>
          <p:spPr bwMode="auto">
            <a:xfrm>
              <a:off x="3440113"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1.2</a:t>
              </a:r>
              <a:endParaRPr lang="en-US" sz="900" dirty="0"/>
            </a:p>
          </p:txBody>
        </p:sp>
        <p:sp>
          <p:nvSpPr>
            <p:cNvPr id="44" name="Rectangle 1986"/>
            <p:cNvSpPr>
              <a:spLocks noChangeAspect="1" noChangeArrowheads="1"/>
            </p:cNvSpPr>
            <p:nvPr/>
          </p:nvSpPr>
          <p:spPr bwMode="auto">
            <a:xfrm>
              <a:off x="3854450"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1.3</a:t>
              </a:r>
              <a:endParaRPr lang="en-US" sz="900" dirty="0"/>
            </a:p>
          </p:txBody>
        </p:sp>
        <p:sp>
          <p:nvSpPr>
            <p:cNvPr id="45" name="Rectangle 1987"/>
            <p:cNvSpPr>
              <a:spLocks noChangeAspect="1" noChangeArrowheads="1"/>
            </p:cNvSpPr>
            <p:nvPr/>
          </p:nvSpPr>
          <p:spPr bwMode="auto">
            <a:xfrm>
              <a:off x="4268788"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1.4</a:t>
              </a:r>
              <a:endParaRPr lang="en-US" sz="900" dirty="0"/>
            </a:p>
          </p:txBody>
        </p:sp>
        <p:sp>
          <p:nvSpPr>
            <p:cNvPr id="46" name="Rectangle 1988"/>
            <p:cNvSpPr>
              <a:spLocks noChangeAspect="1" noChangeArrowheads="1"/>
            </p:cNvSpPr>
            <p:nvPr/>
          </p:nvSpPr>
          <p:spPr bwMode="auto">
            <a:xfrm>
              <a:off x="4683125"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1.5</a:t>
              </a:r>
              <a:endParaRPr lang="en-US" sz="900" dirty="0"/>
            </a:p>
          </p:txBody>
        </p:sp>
        <p:sp>
          <p:nvSpPr>
            <p:cNvPr id="47" name="Rectangle 1989"/>
            <p:cNvSpPr>
              <a:spLocks noChangeAspect="1" noChangeArrowheads="1"/>
            </p:cNvSpPr>
            <p:nvPr/>
          </p:nvSpPr>
          <p:spPr bwMode="auto">
            <a:xfrm>
              <a:off x="5097463"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1.6</a:t>
              </a:r>
              <a:endParaRPr lang="en-US" sz="900" dirty="0"/>
            </a:p>
          </p:txBody>
        </p:sp>
        <p:sp>
          <p:nvSpPr>
            <p:cNvPr id="48" name="Rectangle 1990"/>
            <p:cNvSpPr>
              <a:spLocks noChangeAspect="1" noChangeArrowheads="1"/>
            </p:cNvSpPr>
            <p:nvPr/>
          </p:nvSpPr>
          <p:spPr bwMode="auto">
            <a:xfrm>
              <a:off x="5511800"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1.7</a:t>
              </a:r>
              <a:endParaRPr lang="en-US" sz="900" dirty="0"/>
            </a:p>
          </p:txBody>
        </p:sp>
        <p:sp>
          <p:nvSpPr>
            <p:cNvPr id="49" name="Rectangle 1991"/>
            <p:cNvSpPr>
              <a:spLocks noChangeAspect="1" noChangeArrowheads="1"/>
            </p:cNvSpPr>
            <p:nvPr/>
          </p:nvSpPr>
          <p:spPr bwMode="auto">
            <a:xfrm>
              <a:off x="5927725" y="636680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1.8</a:t>
              </a:r>
              <a:endParaRPr lang="en-US" sz="900" dirty="0"/>
            </a:p>
          </p:txBody>
        </p:sp>
        <p:sp>
          <p:nvSpPr>
            <p:cNvPr id="50" name="Line 1992"/>
            <p:cNvSpPr>
              <a:spLocks noChangeAspect="1" noChangeShapeType="1"/>
            </p:cNvSpPr>
            <p:nvPr/>
          </p:nvSpPr>
          <p:spPr bwMode="auto">
            <a:xfrm>
              <a:off x="596900" y="6041369"/>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993"/>
            <p:cNvSpPr>
              <a:spLocks noChangeAspect="1" noChangeShapeType="1"/>
            </p:cNvSpPr>
            <p:nvPr/>
          </p:nvSpPr>
          <p:spPr bwMode="auto">
            <a:xfrm>
              <a:off x="596900" y="5774669"/>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994"/>
            <p:cNvSpPr>
              <a:spLocks noChangeAspect="1" noChangeShapeType="1"/>
            </p:cNvSpPr>
            <p:nvPr/>
          </p:nvSpPr>
          <p:spPr bwMode="auto">
            <a:xfrm>
              <a:off x="596900" y="5507969"/>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995"/>
            <p:cNvSpPr>
              <a:spLocks noChangeAspect="1" noChangeShapeType="1"/>
            </p:cNvSpPr>
            <p:nvPr/>
          </p:nvSpPr>
          <p:spPr bwMode="auto">
            <a:xfrm>
              <a:off x="596900" y="5242856"/>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996"/>
            <p:cNvSpPr>
              <a:spLocks noChangeAspect="1" noChangeShapeType="1"/>
            </p:cNvSpPr>
            <p:nvPr/>
          </p:nvSpPr>
          <p:spPr bwMode="auto">
            <a:xfrm>
              <a:off x="596900" y="4976156"/>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Line 1997"/>
            <p:cNvSpPr>
              <a:spLocks noChangeAspect="1" noChangeShapeType="1"/>
            </p:cNvSpPr>
            <p:nvPr/>
          </p:nvSpPr>
          <p:spPr bwMode="auto">
            <a:xfrm>
              <a:off x="596900" y="4707869"/>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 name="Line 1998"/>
            <p:cNvSpPr>
              <a:spLocks noChangeAspect="1" noChangeShapeType="1"/>
            </p:cNvSpPr>
            <p:nvPr/>
          </p:nvSpPr>
          <p:spPr bwMode="auto">
            <a:xfrm>
              <a:off x="596900" y="4441169"/>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 name="Line 1999"/>
            <p:cNvSpPr>
              <a:spLocks noChangeAspect="1" noChangeShapeType="1"/>
            </p:cNvSpPr>
            <p:nvPr/>
          </p:nvSpPr>
          <p:spPr bwMode="auto">
            <a:xfrm>
              <a:off x="596900" y="4174469"/>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8" name="Line 2000"/>
            <p:cNvSpPr>
              <a:spLocks noChangeAspect="1" noChangeShapeType="1"/>
            </p:cNvSpPr>
            <p:nvPr/>
          </p:nvSpPr>
          <p:spPr bwMode="auto">
            <a:xfrm>
              <a:off x="596900" y="3907769"/>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9" name="Line 2001"/>
            <p:cNvSpPr>
              <a:spLocks noChangeAspect="1" noChangeShapeType="1"/>
            </p:cNvSpPr>
            <p:nvPr/>
          </p:nvSpPr>
          <p:spPr bwMode="auto">
            <a:xfrm>
              <a:off x="596900" y="3641069"/>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2002"/>
            <p:cNvSpPr>
              <a:spLocks noChangeAspect="1" noChangeShapeType="1"/>
            </p:cNvSpPr>
            <p:nvPr/>
          </p:nvSpPr>
          <p:spPr bwMode="auto">
            <a:xfrm>
              <a:off x="596900" y="3372781"/>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2003"/>
            <p:cNvSpPr>
              <a:spLocks noChangeAspect="1" noChangeShapeType="1"/>
            </p:cNvSpPr>
            <p:nvPr/>
          </p:nvSpPr>
          <p:spPr bwMode="auto">
            <a:xfrm>
              <a:off x="596900" y="3106081"/>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2004"/>
            <p:cNvSpPr>
              <a:spLocks noChangeAspect="1" noChangeShapeType="1"/>
            </p:cNvSpPr>
            <p:nvPr/>
          </p:nvSpPr>
          <p:spPr bwMode="auto">
            <a:xfrm>
              <a:off x="596900" y="2840969"/>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3" name="Line 2006"/>
            <p:cNvSpPr>
              <a:spLocks noChangeAspect="1" noChangeShapeType="1"/>
            </p:cNvSpPr>
            <p:nvPr/>
          </p:nvSpPr>
          <p:spPr bwMode="auto">
            <a:xfrm flipV="1">
              <a:off x="596900" y="2574269"/>
              <a:ext cx="1588" cy="3736975"/>
            </a:xfrm>
            <a:prstGeom prst="line">
              <a:avLst/>
            </a:prstGeom>
            <a:noFill/>
            <a:ln w="7938">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4" name="Rectangle 2007"/>
            <p:cNvSpPr>
              <a:spLocks noChangeAspect="1" noChangeArrowheads="1"/>
            </p:cNvSpPr>
            <p:nvPr/>
          </p:nvSpPr>
          <p:spPr bwMode="auto">
            <a:xfrm>
              <a:off x="365125" y="6246156"/>
              <a:ext cx="1968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-0.4</a:t>
              </a:r>
              <a:endParaRPr lang="en-US" sz="900" dirty="0"/>
            </a:p>
          </p:txBody>
        </p:sp>
        <p:sp>
          <p:nvSpPr>
            <p:cNvPr id="65" name="Rectangle 2008"/>
            <p:cNvSpPr>
              <a:spLocks noChangeAspect="1" noChangeArrowheads="1"/>
            </p:cNvSpPr>
            <p:nvPr/>
          </p:nvSpPr>
          <p:spPr bwMode="auto">
            <a:xfrm>
              <a:off x="365125" y="5979456"/>
              <a:ext cx="1968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-0.3</a:t>
              </a:r>
              <a:endParaRPr lang="en-US" sz="900" dirty="0"/>
            </a:p>
          </p:txBody>
        </p:sp>
        <p:sp>
          <p:nvSpPr>
            <p:cNvPr id="66" name="Rectangle 2009"/>
            <p:cNvSpPr>
              <a:spLocks noChangeAspect="1" noChangeArrowheads="1"/>
            </p:cNvSpPr>
            <p:nvPr/>
          </p:nvSpPr>
          <p:spPr bwMode="auto">
            <a:xfrm>
              <a:off x="365125" y="5711169"/>
              <a:ext cx="1968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-0.2</a:t>
              </a:r>
              <a:endParaRPr lang="en-US" sz="900" dirty="0"/>
            </a:p>
          </p:txBody>
        </p:sp>
        <p:sp>
          <p:nvSpPr>
            <p:cNvPr id="67" name="Rectangle 2010"/>
            <p:cNvSpPr>
              <a:spLocks noChangeAspect="1" noChangeArrowheads="1"/>
            </p:cNvSpPr>
            <p:nvPr/>
          </p:nvSpPr>
          <p:spPr bwMode="auto">
            <a:xfrm>
              <a:off x="365125" y="5444469"/>
              <a:ext cx="1968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-0.1</a:t>
              </a:r>
              <a:endParaRPr lang="en-US" sz="900" dirty="0"/>
            </a:p>
          </p:txBody>
        </p:sp>
        <p:sp>
          <p:nvSpPr>
            <p:cNvPr id="68" name="Rectangle 2011"/>
            <p:cNvSpPr>
              <a:spLocks noChangeAspect="1" noChangeArrowheads="1"/>
            </p:cNvSpPr>
            <p:nvPr/>
          </p:nvSpPr>
          <p:spPr bwMode="auto">
            <a:xfrm>
              <a:off x="403225" y="5177769"/>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0.0</a:t>
              </a:r>
              <a:endParaRPr lang="en-US" sz="900" dirty="0"/>
            </a:p>
          </p:txBody>
        </p:sp>
        <p:sp>
          <p:nvSpPr>
            <p:cNvPr id="69" name="Rectangle 2012"/>
            <p:cNvSpPr>
              <a:spLocks noChangeAspect="1" noChangeArrowheads="1"/>
            </p:cNvSpPr>
            <p:nvPr/>
          </p:nvSpPr>
          <p:spPr bwMode="auto">
            <a:xfrm>
              <a:off x="403225" y="4911069"/>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0.1</a:t>
              </a:r>
              <a:endParaRPr lang="en-US" sz="900" dirty="0"/>
            </a:p>
          </p:txBody>
        </p:sp>
        <p:sp>
          <p:nvSpPr>
            <p:cNvPr id="70" name="Rectangle 2013"/>
            <p:cNvSpPr>
              <a:spLocks noChangeAspect="1" noChangeArrowheads="1"/>
            </p:cNvSpPr>
            <p:nvPr/>
          </p:nvSpPr>
          <p:spPr bwMode="auto">
            <a:xfrm>
              <a:off x="403225" y="4644369"/>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0.2</a:t>
              </a:r>
              <a:endParaRPr lang="en-US" sz="900" dirty="0"/>
            </a:p>
          </p:txBody>
        </p:sp>
        <p:sp>
          <p:nvSpPr>
            <p:cNvPr id="71" name="Rectangle 2014"/>
            <p:cNvSpPr>
              <a:spLocks noChangeAspect="1" noChangeArrowheads="1"/>
            </p:cNvSpPr>
            <p:nvPr/>
          </p:nvSpPr>
          <p:spPr bwMode="auto">
            <a:xfrm>
              <a:off x="403225" y="4376081"/>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0.3</a:t>
              </a:r>
              <a:endParaRPr lang="en-US" sz="900" dirty="0"/>
            </a:p>
          </p:txBody>
        </p:sp>
        <p:sp>
          <p:nvSpPr>
            <p:cNvPr id="72" name="Rectangle 2015"/>
            <p:cNvSpPr>
              <a:spLocks noChangeAspect="1" noChangeArrowheads="1"/>
            </p:cNvSpPr>
            <p:nvPr/>
          </p:nvSpPr>
          <p:spPr bwMode="auto">
            <a:xfrm>
              <a:off x="403225" y="4109381"/>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0.4</a:t>
              </a:r>
              <a:endParaRPr lang="en-US" sz="900" dirty="0"/>
            </a:p>
          </p:txBody>
        </p:sp>
        <p:sp>
          <p:nvSpPr>
            <p:cNvPr id="73" name="Rectangle 2016"/>
            <p:cNvSpPr>
              <a:spLocks noChangeAspect="1" noChangeArrowheads="1"/>
            </p:cNvSpPr>
            <p:nvPr/>
          </p:nvSpPr>
          <p:spPr bwMode="auto">
            <a:xfrm>
              <a:off x="403225" y="3842681"/>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0.5</a:t>
              </a:r>
              <a:endParaRPr lang="en-US" sz="900" dirty="0"/>
            </a:p>
          </p:txBody>
        </p:sp>
        <p:sp>
          <p:nvSpPr>
            <p:cNvPr id="74" name="Rectangle 2017"/>
            <p:cNvSpPr>
              <a:spLocks noChangeAspect="1" noChangeArrowheads="1"/>
            </p:cNvSpPr>
            <p:nvPr/>
          </p:nvSpPr>
          <p:spPr bwMode="auto">
            <a:xfrm>
              <a:off x="403225" y="3575981"/>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0.6</a:t>
              </a:r>
              <a:endParaRPr lang="en-US" sz="900" dirty="0"/>
            </a:p>
          </p:txBody>
        </p:sp>
        <p:sp>
          <p:nvSpPr>
            <p:cNvPr id="75" name="Rectangle 2018"/>
            <p:cNvSpPr>
              <a:spLocks noChangeAspect="1" noChangeArrowheads="1"/>
            </p:cNvSpPr>
            <p:nvPr/>
          </p:nvSpPr>
          <p:spPr bwMode="auto">
            <a:xfrm>
              <a:off x="403225" y="3310869"/>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0.7</a:t>
              </a:r>
              <a:endParaRPr lang="en-US" sz="900" dirty="0"/>
            </a:p>
          </p:txBody>
        </p:sp>
        <p:sp>
          <p:nvSpPr>
            <p:cNvPr id="76" name="Rectangle 2019"/>
            <p:cNvSpPr>
              <a:spLocks noChangeAspect="1" noChangeArrowheads="1"/>
            </p:cNvSpPr>
            <p:nvPr/>
          </p:nvSpPr>
          <p:spPr bwMode="auto">
            <a:xfrm>
              <a:off x="403225" y="3042581"/>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0.8</a:t>
              </a:r>
              <a:endParaRPr lang="en-US" sz="900" dirty="0"/>
            </a:p>
          </p:txBody>
        </p:sp>
        <p:sp>
          <p:nvSpPr>
            <p:cNvPr id="77" name="Rectangle 2020"/>
            <p:cNvSpPr>
              <a:spLocks noChangeAspect="1" noChangeArrowheads="1"/>
            </p:cNvSpPr>
            <p:nvPr/>
          </p:nvSpPr>
          <p:spPr bwMode="auto">
            <a:xfrm>
              <a:off x="403225" y="2775881"/>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0.9</a:t>
              </a:r>
              <a:endParaRPr lang="en-US" sz="900" dirty="0"/>
            </a:p>
          </p:txBody>
        </p:sp>
        <p:sp>
          <p:nvSpPr>
            <p:cNvPr id="78" name="Rectangle 2021"/>
            <p:cNvSpPr>
              <a:spLocks noChangeAspect="1" noChangeArrowheads="1"/>
            </p:cNvSpPr>
            <p:nvPr/>
          </p:nvSpPr>
          <p:spPr bwMode="auto">
            <a:xfrm>
              <a:off x="403225" y="2509181"/>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1.0</a:t>
              </a:r>
              <a:endParaRPr lang="en-US" sz="900" dirty="0"/>
            </a:p>
          </p:txBody>
        </p:sp>
        <p:sp>
          <p:nvSpPr>
            <p:cNvPr id="79" name="Freeform 2022"/>
            <p:cNvSpPr>
              <a:spLocks noChangeAspect="1"/>
            </p:cNvSpPr>
            <p:nvPr/>
          </p:nvSpPr>
          <p:spPr bwMode="auto">
            <a:xfrm flipV="1">
              <a:off x="866894" y="2780643"/>
              <a:ext cx="1763593" cy="2462213"/>
            </a:xfrm>
            <a:custGeom>
              <a:avLst/>
              <a:gdLst>
                <a:gd name="T0" fmla="*/ 54 w 2055"/>
                <a:gd name="T1" fmla="*/ 2670 h 2832"/>
                <a:gd name="T2" fmla="*/ 127 w 2055"/>
                <a:gd name="T3" fmla="*/ 2455 h 2832"/>
                <a:gd name="T4" fmla="*/ 201 w 2055"/>
                <a:gd name="T5" fmla="*/ 2244 h 2832"/>
                <a:gd name="T6" fmla="*/ 277 w 2055"/>
                <a:gd name="T7" fmla="*/ 2039 h 2832"/>
                <a:gd name="T8" fmla="*/ 354 w 2055"/>
                <a:gd name="T9" fmla="*/ 1842 h 2832"/>
                <a:gd name="T10" fmla="*/ 435 w 2055"/>
                <a:gd name="T11" fmla="*/ 1656 h 2832"/>
                <a:gd name="T12" fmla="*/ 519 w 2055"/>
                <a:gd name="T13" fmla="*/ 1485 h 2832"/>
                <a:gd name="T14" fmla="*/ 605 w 2055"/>
                <a:gd name="T15" fmla="*/ 1330 h 2832"/>
                <a:gd name="T16" fmla="*/ 692 w 2055"/>
                <a:gd name="T17" fmla="*/ 1189 h 2832"/>
                <a:gd name="T18" fmla="*/ 779 w 2055"/>
                <a:gd name="T19" fmla="*/ 1060 h 2832"/>
                <a:gd name="T20" fmla="*/ 864 w 2055"/>
                <a:gd name="T21" fmla="*/ 945 h 2832"/>
                <a:gd name="T22" fmla="*/ 944 w 2055"/>
                <a:gd name="T23" fmla="*/ 841 h 2832"/>
                <a:gd name="T24" fmla="*/ 1018 w 2055"/>
                <a:gd name="T25" fmla="*/ 753 h 2832"/>
                <a:gd name="T26" fmla="*/ 1082 w 2055"/>
                <a:gd name="T27" fmla="*/ 683 h 2832"/>
                <a:gd name="T28" fmla="*/ 1140 w 2055"/>
                <a:gd name="T29" fmla="*/ 624 h 2832"/>
                <a:gd name="T30" fmla="*/ 1194 w 2055"/>
                <a:gd name="T31" fmla="*/ 572 h 2832"/>
                <a:gd name="T32" fmla="*/ 1243 w 2055"/>
                <a:gd name="T33" fmla="*/ 526 h 2832"/>
                <a:gd name="T34" fmla="*/ 1290 w 2055"/>
                <a:gd name="T35" fmla="*/ 485 h 2832"/>
                <a:gd name="T36" fmla="*/ 1335 w 2055"/>
                <a:gd name="T37" fmla="*/ 445 h 2832"/>
                <a:gd name="T38" fmla="*/ 1377 w 2055"/>
                <a:gd name="T39" fmla="*/ 414 h 2832"/>
                <a:gd name="T40" fmla="*/ 1419 w 2055"/>
                <a:gd name="T41" fmla="*/ 384 h 2832"/>
                <a:gd name="T42" fmla="*/ 1458 w 2055"/>
                <a:gd name="T43" fmla="*/ 354 h 2832"/>
                <a:gd name="T44" fmla="*/ 1496 w 2055"/>
                <a:gd name="T45" fmla="*/ 325 h 2832"/>
                <a:gd name="T46" fmla="*/ 1532 w 2055"/>
                <a:gd name="T47" fmla="*/ 298 h 2832"/>
                <a:gd name="T48" fmla="*/ 1566 w 2055"/>
                <a:gd name="T49" fmla="*/ 272 h 2832"/>
                <a:gd name="T50" fmla="*/ 1593 w 2055"/>
                <a:gd name="T51" fmla="*/ 254 h 2832"/>
                <a:gd name="T52" fmla="*/ 1617 w 2055"/>
                <a:gd name="T53" fmla="*/ 238 h 2832"/>
                <a:gd name="T54" fmla="*/ 1640 w 2055"/>
                <a:gd name="T55" fmla="*/ 224 h 2832"/>
                <a:gd name="T56" fmla="*/ 1662 w 2055"/>
                <a:gd name="T57" fmla="*/ 210 h 2832"/>
                <a:gd name="T58" fmla="*/ 1683 w 2055"/>
                <a:gd name="T59" fmla="*/ 196 h 2832"/>
                <a:gd name="T60" fmla="*/ 1705 w 2055"/>
                <a:gd name="T61" fmla="*/ 183 h 2832"/>
                <a:gd name="T62" fmla="*/ 1727 w 2055"/>
                <a:gd name="T63" fmla="*/ 170 h 2832"/>
                <a:gd name="T64" fmla="*/ 1750 w 2055"/>
                <a:gd name="T65" fmla="*/ 157 h 2832"/>
                <a:gd name="T66" fmla="*/ 1773 w 2055"/>
                <a:gd name="T67" fmla="*/ 144 h 2832"/>
                <a:gd name="T68" fmla="*/ 1797 w 2055"/>
                <a:gd name="T69" fmla="*/ 131 h 2832"/>
                <a:gd name="T70" fmla="*/ 1820 w 2055"/>
                <a:gd name="T71" fmla="*/ 117 h 2832"/>
                <a:gd name="T72" fmla="*/ 1843 w 2055"/>
                <a:gd name="T73" fmla="*/ 105 h 2832"/>
                <a:gd name="T74" fmla="*/ 1864 w 2055"/>
                <a:gd name="T75" fmla="*/ 93 h 2832"/>
                <a:gd name="T76" fmla="*/ 1883 w 2055"/>
                <a:gd name="T77" fmla="*/ 84 h 2832"/>
                <a:gd name="T78" fmla="*/ 1900 w 2055"/>
                <a:gd name="T79" fmla="*/ 75 h 2832"/>
                <a:gd name="T80" fmla="*/ 1915 w 2055"/>
                <a:gd name="T81" fmla="*/ 67 h 2832"/>
                <a:gd name="T82" fmla="*/ 1930 w 2055"/>
                <a:gd name="T83" fmla="*/ 60 h 2832"/>
                <a:gd name="T84" fmla="*/ 1943 w 2055"/>
                <a:gd name="T85" fmla="*/ 53 h 2832"/>
                <a:gd name="T86" fmla="*/ 1955 w 2055"/>
                <a:gd name="T87" fmla="*/ 48 h 2832"/>
                <a:gd name="T88" fmla="*/ 1965 w 2055"/>
                <a:gd name="T89" fmla="*/ 43 h 2832"/>
                <a:gd name="T90" fmla="*/ 1974 w 2055"/>
                <a:gd name="T91" fmla="*/ 39 h 2832"/>
                <a:gd name="T92" fmla="*/ 1981 w 2055"/>
                <a:gd name="T93" fmla="*/ 35 h 2832"/>
                <a:gd name="T94" fmla="*/ 1989 w 2055"/>
                <a:gd name="T95" fmla="*/ 32 h 2832"/>
                <a:gd name="T96" fmla="*/ 1995 w 2055"/>
                <a:gd name="T97" fmla="*/ 28 h 2832"/>
                <a:gd name="T98" fmla="*/ 2001 w 2055"/>
                <a:gd name="T99" fmla="*/ 26 h 2832"/>
                <a:gd name="T100" fmla="*/ 2006 w 2055"/>
                <a:gd name="T101" fmla="*/ 23 h 2832"/>
                <a:gd name="T102" fmla="*/ 2011 w 2055"/>
                <a:gd name="T103" fmla="*/ 21 h 2832"/>
                <a:gd name="T104" fmla="*/ 2016 w 2055"/>
                <a:gd name="T105" fmla="*/ 19 h 2832"/>
                <a:gd name="T106" fmla="*/ 2020 w 2055"/>
                <a:gd name="T107" fmla="*/ 17 h 2832"/>
                <a:gd name="T108" fmla="*/ 2025 w 2055"/>
                <a:gd name="T109" fmla="*/ 15 h 2832"/>
                <a:gd name="T110" fmla="*/ 2029 w 2055"/>
                <a:gd name="T111" fmla="*/ 13 h 2832"/>
                <a:gd name="T112" fmla="*/ 2033 w 2055"/>
                <a:gd name="T113" fmla="*/ 11 h 2832"/>
                <a:gd name="T114" fmla="*/ 2037 w 2055"/>
                <a:gd name="T115" fmla="*/ 9 h 2832"/>
                <a:gd name="T116" fmla="*/ 2041 w 2055"/>
                <a:gd name="T117" fmla="*/ 7 h 2832"/>
                <a:gd name="T118" fmla="*/ 2045 w 2055"/>
                <a:gd name="T119" fmla="*/ 5 h 2832"/>
                <a:gd name="T120" fmla="*/ 2048 w 2055"/>
                <a:gd name="T121" fmla="*/ 3 h 2832"/>
                <a:gd name="T122" fmla="*/ 2052 w 2055"/>
                <a:gd name="T123" fmla="*/ 1 h 2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55" h="2832">
                  <a:moveTo>
                    <a:pt x="0" y="2832"/>
                  </a:moveTo>
                  <a:lnTo>
                    <a:pt x="18" y="2778"/>
                  </a:lnTo>
                  <a:lnTo>
                    <a:pt x="36" y="2724"/>
                  </a:lnTo>
                  <a:lnTo>
                    <a:pt x="54" y="2670"/>
                  </a:lnTo>
                  <a:lnTo>
                    <a:pt x="72" y="2616"/>
                  </a:lnTo>
                  <a:lnTo>
                    <a:pt x="90" y="2562"/>
                  </a:lnTo>
                  <a:lnTo>
                    <a:pt x="109" y="2508"/>
                  </a:lnTo>
                  <a:lnTo>
                    <a:pt x="127" y="2455"/>
                  </a:lnTo>
                  <a:lnTo>
                    <a:pt x="145" y="2402"/>
                  </a:lnTo>
                  <a:lnTo>
                    <a:pt x="164" y="2349"/>
                  </a:lnTo>
                  <a:lnTo>
                    <a:pt x="182" y="2296"/>
                  </a:lnTo>
                  <a:lnTo>
                    <a:pt x="201" y="2244"/>
                  </a:lnTo>
                  <a:lnTo>
                    <a:pt x="220" y="2192"/>
                  </a:lnTo>
                  <a:lnTo>
                    <a:pt x="239" y="2141"/>
                  </a:lnTo>
                  <a:lnTo>
                    <a:pt x="258" y="2090"/>
                  </a:lnTo>
                  <a:lnTo>
                    <a:pt x="277" y="2039"/>
                  </a:lnTo>
                  <a:lnTo>
                    <a:pt x="296" y="1989"/>
                  </a:lnTo>
                  <a:lnTo>
                    <a:pt x="315" y="1940"/>
                  </a:lnTo>
                  <a:lnTo>
                    <a:pt x="335" y="1891"/>
                  </a:lnTo>
                  <a:lnTo>
                    <a:pt x="354" y="1842"/>
                  </a:lnTo>
                  <a:lnTo>
                    <a:pt x="374" y="1795"/>
                  </a:lnTo>
                  <a:lnTo>
                    <a:pt x="394" y="1748"/>
                  </a:lnTo>
                  <a:lnTo>
                    <a:pt x="415" y="1701"/>
                  </a:lnTo>
                  <a:lnTo>
                    <a:pt x="435" y="1656"/>
                  </a:lnTo>
                  <a:lnTo>
                    <a:pt x="456" y="1611"/>
                  </a:lnTo>
                  <a:lnTo>
                    <a:pt x="477" y="1567"/>
                  </a:lnTo>
                  <a:lnTo>
                    <a:pt x="498" y="1525"/>
                  </a:lnTo>
                  <a:lnTo>
                    <a:pt x="519" y="1485"/>
                  </a:lnTo>
                  <a:lnTo>
                    <a:pt x="540" y="1445"/>
                  </a:lnTo>
                  <a:lnTo>
                    <a:pt x="562" y="1406"/>
                  </a:lnTo>
                  <a:lnTo>
                    <a:pt x="583" y="1368"/>
                  </a:lnTo>
                  <a:lnTo>
                    <a:pt x="605" y="1330"/>
                  </a:lnTo>
                  <a:lnTo>
                    <a:pt x="627" y="1294"/>
                  </a:lnTo>
                  <a:lnTo>
                    <a:pt x="649" y="1258"/>
                  </a:lnTo>
                  <a:lnTo>
                    <a:pt x="670" y="1223"/>
                  </a:lnTo>
                  <a:lnTo>
                    <a:pt x="692" y="1189"/>
                  </a:lnTo>
                  <a:lnTo>
                    <a:pt x="714" y="1155"/>
                  </a:lnTo>
                  <a:lnTo>
                    <a:pt x="736" y="1123"/>
                  </a:lnTo>
                  <a:lnTo>
                    <a:pt x="758" y="1091"/>
                  </a:lnTo>
                  <a:lnTo>
                    <a:pt x="779" y="1060"/>
                  </a:lnTo>
                  <a:lnTo>
                    <a:pt x="801" y="1030"/>
                  </a:lnTo>
                  <a:lnTo>
                    <a:pt x="822" y="1001"/>
                  </a:lnTo>
                  <a:lnTo>
                    <a:pt x="843" y="972"/>
                  </a:lnTo>
                  <a:lnTo>
                    <a:pt x="864" y="945"/>
                  </a:lnTo>
                  <a:lnTo>
                    <a:pt x="884" y="918"/>
                  </a:lnTo>
                  <a:lnTo>
                    <a:pt x="905" y="891"/>
                  </a:lnTo>
                  <a:lnTo>
                    <a:pt x="925" y="866"/>
                  </a:lnTo>
                  <a:lnTo>
                    <a:pt x="944" y="841"/>
                  </a:lnTo>
                  <a:lnTo>
                    <a:pt x="964" y="817"/>
                  </a:lnTo>
                  <a:lnTo>
                    <a:pt x="983" y="794"/>
                  </a:lnTo>
                  <a:lnTo>
                    <a:pt x="1001" y="772"/>
                  </a:lnTo>
                  <a:lnTo>
                    <a:pt x="1018" y="753"/>
                  </a:lnTo>
                  <a:lnTo>
                    <a:pt x="1035" y="734"/>
                  </a:lnTo>
                  <a:lnTo>
                    <a:pt x="1051" y="717"/>
                  </a:lnTo>
                  <a:lnTo>
                    <a:pt x="1067" y="700"/>
                  </a:lnTo>
                  <a:lnTo>
                    <a:pt x="1082" y="683"/>
                  </a:lnTo>
                  <a:lnTo>
                    <a:pt x="1097" y="668"/>
                  </a:lnTo>
                  <a:lnTo>
                    <a:pt x="1112" y="653"/>
                  </a:lnTo>
                  <a:lnTo>
                    <a:pt x="1126" y="638"/>
                  </a:lnTo>
                  <a:lnTo>
                    <a:pt x="1140" y="624"/>
                  </a:lnTo>
                  <a:lnTo>
                    <a:pt x="1154" y="610"/>
                  </a:lnTo>
                  <a:lnTo>
                    <a:pt x="1167" y="597"/>
                  </a:lnTo>
                  <a:lnTo>
                    <a:pt x="1181" y="584"/>
                  </a:lnTo>
                  <a:lnTo>
                    <a:pt x="1194" y="572"/>
                  </a:lnTo>
                  <a:lnTo>
                    <a:pt x="1206" y="560"/>
                  </a:lnTo>
                  <a:lnTo>
                    <a:pt x="1219" y="549"/>
                  </a:lnTo>
                  <a:lnTo>
                    <a:pt x="1231" y="537"/>
                  </a:lnTo>
                  <a:lnTo>
                    <a:pt x="1243" y="526"/>
                  </a:lnTo>
                  <a:lnTo>
                    <a:pt x="1255" y="516"/>
                  </a:lnTo>
                  <a:lnTo>
                    <a:pt x="1267" y="505"/>
                  </a:lnTo>
                  <a:lnTo>
                    <a:pt x="1279" y="495"/>
                  </a:lnTo>
                  <a:lnTo>
                    <a:pt x="1290" y="485"/>
                  </a:lnTo>
                  <a:lnTo>
                    <a:pt x="1301" y="475"/>
                  </a:lnTo>
                  <a:lnTo>
                    <a:pt x="1313" y="465"/>
                  </a:lnTo>
                  <a:lnTo>
                    <a:pt x="1324" y="455"/>
                  </a:lnTo>
                  <a:lnTo>
                    <a:pt x="1335" y="445"/>
                  </a:lnTo>
                  <a:lnTo>
                    <a:pt x="1346" y="437"/>
                  </a:lnTo>
                  <a:lnTo>
                    <a:pt x="1356" y="429"/>
                  </a:lnTo>
                  <a:lnTo>
                    <a:pt x="1367" y="422"/>
                  </a:lnTo>
                  <a:lnTo>
                    <a:pt x="1377" y="414"/>
                  </a:lnTo>
                  <a:lnTo>
                    <a:pt x="1388" y="406"/>
                  </a:lnTo>
                  <a:lnTo>
                    <a:pt x="1398" y="399"/>
                  </a:lnTo>
                  <a:lnTo>
                    <a:pt x="1408" y="391"/>
                  </a:lnTo>
                  <a:lnTo>
                    <a:pt x="1419" y="384"/>
                  </a:lnTo>
                  <a:lnTo>
                    <a:pt x="1429" y="376"/>
                  </a:lnTo>
                  <a:lnTo>
                    <a:pt x="1439" y="369"/>
                  </a:lnTo>
                  <a:lnTo>
                    <a:pt x="1449" y="361"/>
                  </a:lnTo>
                  <a:lnTo>
                    <a:pt x="1458" y="354"/>
                  </a:lnTo>
                  <a:lnTo>
                    <a:pt x="1468" y="347"/>
                  </a:lnTo>
                  <a:lnTo>
                    <a:pt x="1478" y="339"/>
                  </a:lnTo>
                  <a:lnTo>
                    <a:pt x="1487" y="332"/>
                  </a:lnTo>
                  <a:lnTo>
                    <a:pt x="1496" y="325"/>
                  </a:lnTo>
                  <a:lnTo>
                    <a:pt x="1505" y="318"/>
                  </a:lnTo>
                  <a:lnTo>
                    <a:pt x="1514" y="312"/>
                  </a:lnTo>
                  <a:lnTo>
                    <a:pt x="1523" y="305"/>
                  </a:lnTo>
                  <a:lnTo>
                    <a:pt x="1532" y="298"/>
                  </a:lnTo>
                  <a:lnTo>
                    <a:pt x="1541" y="292"/>
                  </a:lnTo>
                  <a:lnTo>
                    <a:pt x="1549" y="285"/>
                  </a:lnTo>
                  <a:lnTo>
                    <a:pt x="1557" y="279"/>
                  </a:lnTo>
                  <a:lnTo>
                    <a:pt x="1566" y="272"/>
                  </a:lnTo>
                  <a:lnTo>
                    <a:pt x="1574" y="266"/>
                  </a:lnTo>
                  <a:lnTo>
                    <a:pt x="1580" y="262"/>
                  </a:lnTo>
                  <a:lnTo>
                    <a:pt x="1587" y="258"/>
                  </a:lnTo>
                  <a:lnTo>
                    <a:pt x="1593" y="254"/>
                  </a:lnTo>
                  <a:lnTo>
                    <a:pt x="1599" y="250"/>
                  </a:lnTo>
                  <a:lnTo>
                    <a:pt x="1606" y="246"/>
                  </a:lnTo>
                  <a:lnTo>
                    <a:pt x="1612" y="242"/>
                  </a:lnTo>
                  <a:lnTo>
                    <a:pt x="1617" y="238"/>
                  </a:lnTo>
                  <a:lnTo>
                    <a:pt x="1623" y="234"/>
                  </a:lnTo>
                  <a:lnTo>
                    <a:pt x="1629" y="231"/>
                  </a:lnTo>
                  <a:lnTo>
                    <a:pt x="1635" y="227"/>
                  </a:lnTo>
                  <a:lnTo>
                    <a:pt x="1640" y="224"/>
                  </a:lnTo>
                  <a:lnTo>
                    <a:pt x="1646" y="220"/>
                  </a:lnTo>
                  <a:lnTo>
                    <a:pt x="1651" y="217"/>
                  </a:lnTo>
                  <a:lnTo>
                    <a:pt x="1657" y="213"/>
                  </a:lnTo>
                  <a:lnTo>
                    <a:pt x="1662" y="210"/>
                  </a:lnTo>
                  <a:lnTo>
                    <a:pt x="1667" y="206"/>
                  </a:lnTo>
                  <a:lnTo>
                    <a:pt x="1673" y="203"/>
                  </a:lnTo>
                  <a:lnTo>
                    <a:pt x="1678" y="200"/>
                  </a:lnTo>
                  <a:lnTo>
                    <a:pt x="1683" y="196"/>
                  </a:lnTo>
                  <a:lnTo>
                    <a:pt x="1689" y="193"/>
                  </a:lnTo>
                  <a:lnTo>
                    <a:pt x="1694" y="190"/>
                  </a:lnTo>
                  <a:lnTo>
                    <a:pt x="1700" y="186"/>
                  </a:lnTo>
                  <a:lnTo>
                    <a:pt x="1705" y="183"/>
                  </a:lnTo>
                  <a:lnTo>
                    <a:pt x="1711" y="179"/>
                  </a:lnTo>
                  <a:lnTo>
                    <a:pt x="1717" y="176"/>
                  </a:lnTo>
                  <a:lnTo>
                    <a:pt x="1722" y="173"/>
                  </a:lnTo>
                  <a:lnTo>
                    <a:pt x="1727" y="170"/>
                  </a:lnTo>
                  <a:lnTo>
                    <a:pt x="1733" y="167"/>
                  </a:lnTo>
                  <a:lnTo>
                    <a:pt x="1739" y="163"/>
                  </a:lnTo>
                  <a:lnTo>
                    <a:pt x="1744" y="160"/>
                  </a:lnTo>
                  <a:lnTo>
                    <a:pt x="1750" y="157"/>
                  </a:lnTo>
                  <a:lnTo>
                    <a:pt x="1756" y="154"/>
                  </a:lnTo>
                  <a:lnTo>
                    <a:pt x="1762" y="150"/>
                  </a:lnTo>
                  <a:lnTo>
                    <a:pt x="1768" y="147"/>
                  </a:lnTo>
                  <a:lnTo>
                    <a:pt x="1773" y="144"/>
                  </a:lnTo>
                  <a:lnTo>
                    <a:pt x="1779" y="140"/>
                  </a:lnTo>
                  <a:lnTo>
                    <a:pt x="1785" y="137"/>
                  </a:lnTo>
                  <a:lnTo>
                    <a:pt x="1791" y="134"/>
                  </a:lnTo>
                  <a:lnTo>
                    <a:pt x="1797" y="131"/>
                  </a:lnTo>
                  <a:lnTo>
                    <a:pt x="1803" y="127"/>
                  </a:lnTo>
                  <a:lnTo>
                    <a:pt x="1809" y="124"/>
                  </a:lnTo>
                  <a:lnTo>
                    <a:pt x="1815" y="121"/>
                  </a:lnTo>
                  <a:lnTo>
                    <a:pt x="1820" y="117"/>
                  </a:lnTo>
                  <a:lnTo>
                    <a:pt x="1826" y="114"/>
                  </a:lnTo>
                  <a:lnTo>
                    <a:pt x="1832" y="111"/>
                  </a:lnTo>
                  <a:lnTo>
                    <a:pt x="1838" y="108"/>
                  </a:lnTo>
                  <a:lnTo>
                    <a:pt x="1843" y="105"/>
                  </a:lnTo>
                  <a:lnTo>
                    <a:pt x="1849" y="102"/>
                  </a:lnTo>
                  <a:lnTo>
                    <a:pt x="1854" y="99"/>
                  </a:lnTo>
                  <a:lnTo>
                    <a:pt x="1860" y="96"/>
                  </a:lnTo>
                  <a:lnTo>
                    <a:pt x="1864" y="93"/>
                  </a:lnTo>
                  <a:lnTo>
                    <a:pt x="1869" y="91"/>
                  </a:lnTo>
                  <a:lnTo>
                    <a:pt x="1874" y="88"/>
                  </a:lnTo>
                  <a:lnTo>
                    <a:pt x="1878" y="86"/>
                  </a:lnTo>
                  <a:lnTo>
                    <a:pt x="1883" y="84"/>
                  </a:lnTo>
                  <a:lnTo>
                    <a:pt x="1887" y="82"/>
                  </a:lnTo>
                  <a:lnTo>
                    <a:pt x="1891" y="79"/>
                  </a:lnTo>
                  <a:lnTo>
                    <a:pt x="1896" y="77"/>
                  </a:lnTo>
                  <a:lnTo>
                    <a:pt x="1900" y="75"/>
                  </a:lnTo>
                  <a:lnTo>
                    <a:pt x="1904" y="73"/>
                  </a:lnTo>
                  <a:lnTo>
                    <a:pt x="1908" y="71"/>
                  </a:lnTo>
                  <a:lnTo>
                    <a:pt x="1912" y="69"/>
                  </a:lnTo>
                  <a:lnTo>
                    <a:pt x="1915" y="67"/>
                  </a:lnTo>
                  <a:lnTo>
                    <a:pt x="1919" y="65"/>
                  </a:lnTo>
                  <a:lnTo>
                    <a:pt x="1923" y="63"/>
                  </a:lnTo>
                  <a:lnTo>
                    <a:pt x="1926" y="62"/>
                  </a:lnTo>
                  <a:lnTo>
                    <a:pt x="1930" y="60"/>
                  </a:lnTo>
                  <a:lnTo>
                    <a:pt x="1933" y="58"/>
                  </a:lnTo>
                  <a:lnTo>
                    <a:pt x="1937" y="57"/>
                  </a:lnTo>
                  <a:lnTo>
                    <a:pt x="1940" y="55"/>
                  </a:lnTo>
                  <a:lnTo>
                    <a:pt x="1943" y="53"/>
                  </a:lnTo>
                  <a:lnTo>
                    <a:pt x="1946" y="52"/>
                  </a:lnTo>
                  <a:lnTo>
                    <a:pt x="1949" y="50"/>
                  </a:lnTo>
                  <a:lnTo>
                    <a:pt x="1952" y="49"/>
                  </a:lnTo>
                  <a:lnTo>
                    <a:pt x="1955" y="48"/>
                  </a:lnTo>
                  <a:lnTo>
                    <a:pt x="1958" y="46"/>
                  </a:lnTo>
                  <a:lnTo>
                    <a:pt x="1960" y="45"/>
                  </a:lnTo>
                  <a:lnTo>
                    <a:pt x="1962" y="44"/>
                  </a:lnTo>
                  <a:lnTo>
                    <a:pt x="1965" y="43"/>
                  </a:lnTo>
                  <a:lnTo>
                    <a:pt x="1967" y="42"/>
                  </a:lnTo>
                  <a:lnTo>
                    <a:pt x="1969" y="41"/>
                  </a:lnTo>
                  <a:lnTo>
                    <a:pt x="1971" y="40"/>
                  </a:lnTo>
                  <a:lnTo>
                    <a:pt x="1974" y="39"/>
                  </a:lnTo>
                  <a:lnTo>
                    <a:pt x="1976" y="38"/>
                  </a:lnTo>
                  <a:lnTo>
                    <a:pt x="1978" y="37"/>
                  </a:lnTo>
                  <a:lnTo>
                    <a:pt x="1980" y="36"/>
                  </a:lnTo>
                  <a:lnTo>
                    <a:pt x="1981" y="35"/>
                  </a:lnTo>
                  <a:lnTo>
                    <a:pt x="1983" y="34"/>
                  </a:lnTo>
                  <a:lnTo>
                    <a:pt x="1985" y="33"/>
                  </a:lnTo>
                  <a:lnTo>
                    <a:pt x="1987" y="32"/>
                  </a:lnTo>
                  <a:lnTo>
                    <a:pt x="1989" y="32"/>
                  </a:lnTo>
                  <a:lnTo>
                    <a:pt x="1990" y="31"/>
                  </a:lnTo>
                  <a:lnTo>
                    <a:pt x="1992" y="30"/>
                  </a:lnTo>
                  <a:lnTo>
                    <a:pt x="1994" y="29"/>
                  </a:lnTo>
                  <a:lnTo>
                    <a:pt x="1995" y="28"/>
                  </a:lnTo>
                  <a:lnTo>
                    <a:pt x="1997" y="28"/>
                  </a:lnTo>
                  <a:lnTo>
                    <a:pt x="1998" y="27"/>
                  </a:lnTo>
                  <a:lnTo>
                    <a:pt x="2000" y="26"/>
                  </a:lnTo>
                  <a:lnTo>
                    <a:pt x="2001" y="26"/>
                  </a:lnTo>
                  <a:lnTo>
                    <a:pt x="2003" y="25"/>
                  </a:lnTo>
                  <a:lnTo>
                    <a:pt x="2004" y="24"/>
                  </a:lnTo>
                  <a:lnTo>
                    <a:pt x="2005" y="24"/>
                  </a:lnTo>
                  <a:lnTo>
                    <a:pt x="2006" y="23"/>
                  </a:lnTo>
                  <a:lnTo>
                    <a:pt x="2008" y="23"/>
                  </a:lnTo>
                  <a:lnTo>
                    <a:pt x="2009" y="22"/>
                  </a:lnTo>
                  <a:lnTo>
                    <a:pt x="2010" y="21"/>
                  </a:lnTo>
                  <a:lnTo>
                    <a:pt x="2011" y="21"/>
                  </a:lnTo>
                  <a:lnTo>
                    <a:pt x="2012" y="20"/>
                  </a:lnTo>
                  <a:lnTo>
                    <a:pt x="2014" y="20"/>
                  </a:lnTo>
                  <a:lnTo>
                    <a:pt x="2015" y="19"/>
                  </a:lnTo>
                  <a:lnTo>
                    <a:pt x="2016" y="19"/>
                  </a:lnTo>
                  <a:lnTo>
                    <a:pt x="2017" y="18"/>
                  </a:lnTo>
                  <a:lnTo>
                    <a:pt x="2018" y="18"/>
                  </a:lnTo>
                  <a:lnTo>
                    <a:pt x="2019" y="17"/>
                  </a:lnTo>
                  <a:lnTo>
                    <a:pt x="2020" y="17"/>
                  </a:lnTo>
                  <a:lnTo>
                    <a:pt x="2022" y="16"/>
                  </a:lnTo>
                  <a:lnTo>
                    <a:pt x="2023" y="16"/>
                  </a:lnTo>
                  <a:lnTo>
                    <a:pt x="2024" y="15"/>
                  </a:lnTo>
                  <a:lnTo>
                    <a:pt x="2025" y="15"/>
                  </a:lnTo>
                  <a:lnTo>
                    <a:pt x="2026" y="14"/>
                  </a:lnTo>
                  <a:lnTo>
                    <a:pt x="2027" y="14"/>
                  </a:lnTo>
                  <a:lnTo>
                    <a:pt x="2028" y="13"/>
                  </a:lnTo>
                  <a:lnTo>
                    <a:pt x="2029" y="13"/>
                  </a:lnTo>
                  <a:lnTo>
                    <a:pt x="2030" y="12"/>
                  </a:lnTo>
                  <a:lnTo>
                    <a:pt x="2031" y="12"/>
                  </a:lnTo>
                  <a:lnTo>
                    <a:pt x="2032" y="11"/>
                  </a:lnTo>
                  <a:lnTo>
                    <a:pt x="2033" y="11"/>
                  </a:lnTo>
                  <a:lnTo>
                    <a:pt x="2034" y="10"/>
                  </a:lnTo>
                  <a:lnTo>
                    <a:pt x="2035" y="10"/>
                  </a:lnTo>
                  <a:lnTo>
                    <a:pt x="2036" y="9"/>
                  </a:lnTo>
                  <a:lnTo>
                    <a:pt x="2037" y="9"/>
                  </a:lnTo>
                  <a:lnTo>
                    <a:pt x="2038" y="8"/>
                  </a:lnTo>
                  <a:lnTo>
                    <a:pt x="2039" y="8"/>
                  </a:lnTo>
                  <a:lnTo>
                    <a:pt x="2040" y="8"/>
                  </a:lnTo>
                  <a:lnTo>
                    <a:pt x="2041" y="7"/>
                  </a:lnTo>
                  <a:lnTo>
                    <a:pt x="2042" y="7"/>
                  </a:lnTo>
                  <a:lnTo>
                    <a:pt x="2043" y="6"/>
                  </a:lnTo>
                  <a:lnTo>
                    <a:pt x="2044" y="6"/>
                  </a:lnTo>
                  <a:lnTo>
                    <a:pt x="2045" y="5"/>
                  </a:lnTo>
                  <a:lnTo>
                    <a:pt x="2046" y="5"/>
                  </a:lnTo>
                  <a:lnTo>
                    <a:pt x="2046" y="4"/>
                  </a:lnTo>
                  <a:lnTo>
                    <a:pt x="2047" y="4"/>
                  </a:lnTo>
                  <a:lnTo>
                    <a:pt x="2048" y="3"/>
                  </a:lnTo>
                  <a:lnTo>
                    <a:pt x="2049" y="3"/>
                  </a:lnTo>
                  <a:lnTo>
                    <a:pt x="2050" y="2"/>
                  </a:lnTo>
                  <a:lnTo>
                    <a:pt x="2051" y="2"/>
                  </a:lnTo>
                  <a:lnTo>
                    <a:pt x="2052" y="1"/>
                  </a:lnTo>
                  <a:lnTo>
                    <a:pt x="2053" y="1"/>
                  </a:lnTo>
                  <a:lnTo>
                    <a:pt x="2054" y="0"/>
                  </a:lnTo>
                  <a:lnTo>
                    <a:pt x="2055" y="0"/>
                  </a:lnTo>
                </a:path>
              </a:pathLst>
            </a:custGeom>
            <a:noFill/>
            <a:ln w="19050">
              <a:solidFill>
                <a:srgbClr val="FF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0" name="Freeform 2023"/>
            <p:cNvSpPr>
              <a:spLocks noChangeAspect="1"/>
            </p:cNvSpPr>
            <p:nvPr/>
          </p:nvSpPr>
          <p:spPr bwMode="auto">
            <a:xfrm flipV="1">
              <a:off x="2701925" y="5271431"/>
              <a:ext cx="2401888" cy="541540"/>
            </a:xfrm>
            <a:custGeom>
              <a:avLst/>
              <a:gdLst>
                <a:gd name="T0" fmla="*/ 3 w 2764"/>
                <a:gd name="T1" fmla="*/ 520 h 521"/>
                <a:gd name="T2" fmla="*/ 6 w 2764"/>
                <a:gd name="T3" fmla="*/ 518 h 521"/>
                <a:gd name="T4" fmla="*/ 9 w 2764"/>
                <a:gd name="T5" fmla="*/ 516 h 521"/>
                <a:gd name="T6" fmla="*/ 13 w 2764"/>
                <a:gd name="T7" fmla="*/ 514 h 521"/>
                <a:gd name="T8" fmla="*/ 18 w 2764"/>
                <a:gd name="T9" fmla="*/ 512 h 521"/>
                <a:gd name="T10" fmla="*/ 25 w 2764"/>
                <a:gd name="T11" fmla="*/ 510 h 521"/>
                <a:gd name="T12" fmla="*/ 32 w 2764"/>
                <a:gd name="T13" fmla="*/ 507 h 521"/>
                <a:gd name="T14" fmla="*/ 40 w 2764"/>
                <a:gd name="T15" fmla="*/ 503 h 521"/>
                <a:gd name="T16" fmla="*/ 48 w 2764"/>
                <a:gd name="T17" fmla="*/ 500 h 521"/>
                <a:gd name="T18" fmla="*/ 56 w 2764"/>
                <a:gd name="T19" fmla="*/ 497 h 521"/>
                <a:gd name="T20" fmla="*/ 64 w 2764"/>
                <a:gd name="T21" fmla="*/ 494 h 521"/>
                <a:gd name="T22" fmla="*/ 73 w 2764"/>
                <a:gd name="T23" fmla="*/ 490 h 521"/>
                <a:gd name="T24" fmla="*/ 82 w 2764"/>
                <a:gd name="T25" fmla="*/ 487 h 521"/>
                <a:gd name="T26" fmla="*/ 91 w 2764"/>
                <a:gd name="T27" fmla="*/ 483 h 521"/>
                <a:gd name="T28" fmla="*/ 103 w 2764"/>
                <a:gd name="T29" fmla="*/ 478 h 521"/>
                <a:gd name="T30" fmla="*/ 117 w 2764"/>
                <a:gd name="T31" fmla="*/ 473 h 521"/>
                <a:gd name="T32" fmla="*/ 135 w 2764"/>
                <a:gd name="T33" fmla="*/ 467 h 521"/>
                <a:gd name="T34" fmla="*/ 153 w 2764"/>
                <a:gd name="T35" fmla="*/ 459 h 521"/>
                <a:gd name="T36" fmla="*/ 174 w 2764"/>
                <a:gd name="T37" fmla="*/ 452 h 521"/>
                <a:gd name="T38" fmla="*/ 196 w 2764"/>
                <a:gd name="T39" fmla="*/ 444 h 521"/>
                <a:gd name="T40" fmla="*/ 222 w 2764"/>
                <a:gd name="T41" fmla="*/ 435 h 521"/>
                <a:gd name="T42" fmla="*/ 249 w 2764"/>
                <a:gd name="T43" fmla="*/ 425 h 521"/>
                <a:gd name="T44" fmla="*/ 277 w 2764"/>
                <a:gd name="T45" fmla="*/ 416 h 521"/>
                <a:gd name="T46" fmla="*/ 307 w 2764"/>
                <a:gd name="T47" fmla="*/ 406 h 521"/>
                <a:gd name="T48" fmla="*/ 337 w 2764"/>
                <a:gd name="T49" fmla="*/ 396 h 521"/>
                <a:gd name="T50" fmla="*/ 372 w 2764"/>
                <a:gd name="T51" fmla="*/ 385 h 521"/>
                <a:gd name="T52" fmla="*/ 408 w 2764"/>
                <a:gd name="T53" fmla="*/ 374 h 521"/>
                <a:gd name="T54" fmla="*/ 446 w 2764"/>
                <a:gd name="T55" fmla="*/ 362 h 521"/>
                <a:gd name="T56" fmla="*/ 485 w 2764"/>
                <a:gd name="T57" fmla="*/ 351 h 521"/>
                <a:gd name="T58" fmla="*/ 526 w 2764"/>
                <a:gd name="T59" fmla="*/ 339 h 521"/>
                <a:gd name="T60" fmla="*/ 571 w 2764"/>
                <a:gd name="T61" fmla="*/ 326 h 521"/>
                <a:gd name="T62" fmla="*/ 621 w 2764"/>
                <a:gd name="T63" fmla="*/ 313 h 521"/>
                <a:gd name="T64" fmla="*/ 675 w 2764"/>
                <a:gd name="T65" fmla="*/ 299 h 521"/>
                <a:gd name="T66" fmla="*/ 736 w 2764"/>
                <a:gd name="T67" fmla="*/ 284 h 521"/>
                <a:gd name="T68" fmla="*/ 806 w 2764"/>
                <a:gd name="T69" fmla="*/ 268 h 521"/>
                <a:gd name="T70" fmla="*/ 888 w 2764"/>
                <a:gd name="T71" fmla="*/ 250 h 521"/>
                <a:gd name="T72" fmla="*/ 980 w 2764"/>
                <a:gd name="T73" fmla="*/ 231 h 521"/>
                <a:gd name="T74" fmla="*/ 1077 w 2764"/>
                <a:gd name="T75" fmla="*/ 212 h 521"/>
                <a:gd name="T76" fmla="*/ 1177 w 2764"/>
                <a:gd name="T77" fmla="*/ 193 h 521"/>
                <a:gd name="T78" fmla="*/ 1278 w 2764"/>
                <a:gd name="T79" fmla="*/ 174 h 521"/>
                <a:gd name="T80" fmla="*/ 1377 w 2764"/>
                <a:gd name="T81" fmla="*/ 158 h 521"/>
                <a:gd name="T82" fmla="*/ 1474 w 2764"/>
                <a:gd name="T83" fmla="*/ 143 h 521"/>
                <a:gd name="T84" fmla="*/ 1569 w 2764"/>
                <a:gd name="T85" fmla="*/ 129 h 521"/>
                <a:gd name="T86" fmla="*/ 1663 w 2764"/>
                <a:gd name="T87" fmla="*/ 116 h 521"/>
                <a:gd name="T88" fmla="*/ 1756 w 2764"/>
                <a:gd name="T89" fmla="*/ 103 h 521"/>
                <a:gd name="T90" fmla="*/ 1846 w 2764"/>
                <a:gd name="T91" fmla="*/ 92 h 521"/>
                <a:gd name="T92" fmla="*/ 1937 w 2764"/>
                <a:gd name="T93" fmla="*/ 81 h 521"/>
                <a:gd name="T94" fmla="*/ 2030 w 2764"/>
                <a:gd name="T95" fmla="*/ 70 h 521"/>
                <a:gd name="T96" fmla="*/ 2127 w 2764"/>
                <a:gd name="T97" fmla="*/ 60 h 521"/>
                <a:gd name="T98" fmla="*/ 2230 w 2764"/>
                <a:gd name="T99" fmla="*/ 49 h 521"/>
                <a:gd name="T100" fmla="*/ 2339 w 2764"/>
                <a:gd name="T101" fmla="*/ 39 h 521"/>
                <a:gd name="T102" fmla="*/ 2449 w 2764"/>
                <a:gd name="T103" fmla="*/ 28 h 521"/>
                <a:gd name="T104" fmla="*/ 2554 w 2764"/>
                <a:gd name="T105" fmla="*/ 19 h 521"/>
                <a:gd name="T106" fmla="*/ 2645 w 2764"/>
                <a:gd name="T107" fmla="*/ 11 h 521"/>
                <a:gd name="T108" fmla="*/ 2717 w 2764"/>
                <a:gd name="T109" fmla="*/ 4 h 521"/>
                <a:gd name="T110" fmla="*/ 2753 w 2764"/>
                <a:gd name="T111" fmla="*/ 1 h 521"/>
                <a:gd name="T112" fmla="*/ 2764 w 2764"/>
                <a:gd name="T113" fmla="*/ 0 h 521"/>
                <a:gd name="T114" fmla="*/ 2759 w 2764"/>
                <a:gd name="T115" fmla="*/ 1 h 521"/>
                <a:gd name="T116" fmla="*/ 2746 w 2764"/>
                <a:gd name="T117" fmla="*/ 2 h 521"/>
                <a:gd name="T118" fmla="*/ 2731 w 2764"/>
                <a:gd name="T119" fmla="*/ 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64" h="521">
                  <a:moveTo>
                    <a:pt x="0" y="521"/>
                  </a:moveTo>
                  <a:lnTo>
                    <a:pt x="1" y="520"/>
                  </a:lnTo>
                  <a:lnTo>
                    <a:pt x="1" y="520"/>
                  </a:lnTo>
                  <a:lnTo>
                    <a:pt x="2" y="520"/>
                  </a:lnTo>
                  <a:lnTo>
                    <a:pt x="3" y="520"/>
                  </a:lnTo>
                  <a:lnTo>
                    <a:pt x="3" y="519"/>
                  </a:lnTo>
                  <a:lnTo>
                    <a:pt x="4" y="519"/>
                  </a:lnTo>
                  <a:lnTo>
                    <a:pt x="5" y="519"/>
                  </a:lnTo>
                  <a:lnTo>
                    <a:pt x="5" y="518"/>
                  </a:lnTo>
                  <a:lnTo>
                    <a:pt x="6" y="518"/>
                  </a:lnTo>
                  <a:lnTo>
                    <a:pt x="6" y="518"/>
                  </a:lnTo>
                  <a:lnTo>
                    <a:pt x="7" y="517"/>
                  </a:lnTo>
                  <a:lnTo>
                    <a:pt x="8" y="517"/>
                  </a:lnTo>
                  <a:lnTo>
                    <a:pt x="9" y="517"/>
                  </a:lnTo>
                  <a:lnTo>
                    <a:pt x="9" y="516"/>
                  </a:lnTo>
                  <a:lnTo>
                    <a:pt x="10" y="516"/>
                  </a:lnTo>
                  <a:lnTo>
                    <a:pt x="11" y="516"/>
                  </a:lnTo>
                  <a:lnTo>
                    <a:pt x="12" y="515"/>
                  </a:lnTo>
                  <a:lnTo>
                    <a:pt x="13" y="515"/>
                  </a:lnTo>
                  <a:lnTo>
                    <a:pt x="13" y="514"/>
                  </a:lnTo>
                  <a:lnTo>
                    <a:pt x="14" y="514"/>
                  </a:lnTo>
                  <a:lnTo>
                    <a:pt x="15" y="514"/>
                  </a:lnTo>
                  <a:lnTo>
                    <a:pt x="16" y="513"/>
                  </a:lnTo>
                  <a:lnTo>
                    <a:pt x="17" y="513"/>
                  </a:lnTo>
                  <a:lnTo>
                    <a:pt x="18" y="512"/>
                  </a:lnTo>
                  <a:lnTo>
                    <a:pt x="19" y="512"/>
                  </a:lnTo>
                  <a:lnTo>
                    <a:pt x="21" y="511"/>
                  </a:lnTo>
                  <a:lnTo>
                    <a:pt x="22" y="511"/>
                  </a:lnTo>
                  <a:lnTo>
                    <a:pt x="23" y="510"/>
                  </a:lnTo>
                  <a:lnTo>
                    <a:pt x="25" y="510"/>
                  </a:lnTo>
                  <a:lnTo>
                    <a:pt x="26" y="509"/>
                  </a:lnTo>
                  <a:lnTo>
                    <a:pt x="28" y="508"/>
                  </a:lnTo>
                  <a:lnTo>
                    <a:pt x="29" y="508"/>
                  </a:lnTo>
                  <a:lnTo>
                    <a:pt x="31" y="507"/>
                  </a:lnTo>
                  <a:lnTo>
                    <a:pt x="32" y="507"/>
                  </a:lnTo>
                  <a:lnTo>
                    <a:pt x="34" y="506"/>
                  </a:lnTo>
                  <a:lnTo>
                    <a:pt x="35" y="505"/>
                  </a:lnTo>
                  <a:lnTo>
                    <a:pt x="37" y="505"/>
                  </a:lnTo>
                  <a:lnTo>
                    <a:pt x="38" y="504"/>
                  </a:lnTo>
                  <a:lnTo>
                    <a:pt x="40" y="503"/>
                  </a:lnTo>
                  <a:lnTo>
                    <a:pt x="42" y="503"/>
                  </a:lnTo>
                  <a:lnTo>
                    <a:pt x="43" y="502"/>
                  </a:lnTo>
                  <a:lnTo>
                    <a:pt x="45" y="501"/>
                  </a:lnTo>
                  <a:lnTo>
                    <a:pt x="46" y="501"/>
                  </a:lnTo>
                  <a:lnTo>
                    <a:pt x="48" y="500"/>
                  </a:lnTo>
                  <a:lnTo>
                    <a:pt x="50" y="499"/>
                  </a:lnTo>
                  <a:lnTo>
                    <a:pt x="51" y="499"/>
                  </a:lnTo>
                  <a:lnTo>
                    <a:pt x="53" y="498"/>
                  </a:lnTo>
                  <a:lnTo>
                    <a:pt x="54" y="498"/>
                  </a:lnTo>
                  <a:lnTo>
                    <a:pt x="56" y="497"/>
                  </a:lnTo>
                  <a:lnTo>
                    <a:pt x="58" y="496"/>
                  </a:lnTo>
                  <a:lnTo>
                    <a:pt x="59" y="496"/>
                  </a:lnTo>
                  <a:lnTo>
                    <a:pt x="61" y="495"/>
                  </a:lnTo>
                  <a:lnTo>
                    <a:pt x="63" y="494"/>
                  </a:lnTo>
                  <a:lnTo>
                    <a:pt x="64" y="494"/>
                  </a:lnTo>
                  <a:lnTo>
                    <a:pt x="66" y="493"/>
                  </a:lnTo>
                  <a:lnTo>
                    <a:pt x="68" y="492"/>
                  </a:lnTo>
                  <a:lnTo>
                    <a:pt x="69" y="492"/>
                  </a:lnTo>
                  <a:lnTo>
                    <a:pt x="71" y="491"/>
                  </a:lnTo>
                  <a:lnTo>
                    <a:pt x="73" y="490"/>
                  </a:lnTo>
                  <a:lnTo>
                    <a:pt x="74" y="490"/>
                  </a:lnTo>
                  <a:lnTo>
                    <a:pt x="76" y="489"/>
                  </a:lnTo>
                  <a:lnTo>
                    <a:pt x="78" y="488"/>
                  </a:lnTo>
                  <a:lnTo>
                    <a:pt x="80" y="487"/>
                  </a:lnTo>
                  <a:lnTo>
                    <a:pt x="82" y="487"/>
                  </a:lnTo>
                  <a:lnTo>
                    <a:pt x="84" y="486"/>
                  </a:lnTo>
                  <a:lnTo>
                    <a:pt x="85" y="485"/>
                  </a:lnTo>
                  <a:lnTo>
                    <a:pt x="87" y="484"/>
                  </a:lnTo>
                  <a:lnTo>
                    <a:pt x="89" y="484"/>
                  </a:lnTo>
                  <a:lnTo>
                    <a:pt x="91" y="483"/>
                  </a:lnTo>
                  <a:lnTo>
                    <a:pt x="94" y="482"/>
                  </a:lnTo>
                  <a:lnTo>
                    <a:pt x="96" y="481"/>
                  </a:lnTo>
                  <a:lnTo>
                    <a:pt x="98" y="480"/>
                  </a:lnTo>
                  <a:lnTo>
                    <a:pt x="100" y="479"/>
                  </a:lnTo>
                  <a:lnTo>
                    <a:pt x="103" y="478"/>
                  </a:lnTo>
                  <a:lnTo>
                    <a:pt x="105" y="478"/>
                  </a:lnTo>
                  <a:lnTo>
                    <a:pt x="108" y="476"/>
                  </a:lnTo>
                  <a:lnTo>
                    <a:pt x="111" y="475"/>
                  </a:lnTo>
                  <a:lnTo>
                    <a:pt x="114" y="474"/>
                  </a:lnTo>
                  <a:lnTo>
                    <a:pt x="117" y="473"/>
                  </a:lnTo>
                  <a:lnTo>
                    <a:pt x="121" y="472"/>
                  </a:lnTo>
                  <a:lnTo>
                    <a:pt x="124" y="470"/>
                  </a:lnTo>
                  <a:lnTo>
                    <a:pt x="127" y="469"/>
                  </a:lnTo>
                  <a:lnTo>
                    <a:pt x="131" y="468"/>
                  </a:lnTo>
                  <a:lnTo>
                    <a:pt x="135" y="467"/>
                  </a:lnTo>
                  <a:lnTo>
                    <a:pt x="138" y="465"/>
                  </a:lnTo>
                  <a:lnTo>
                    <a:pt x="142" y="464"/>
                  </a:lnTo>
                  <a:lnTo>
                    <a:pt x="146" y="462"/>
                  </a:lnTo>
                  <a:lnTo>
                    <a:pt x="149" y="461"/>
                  </a:lnTo>
                  <a:lnTo>
                    <a:pt x="153" y="459"/>
                  </a:lnTo>
                  <a:lnTo>
                    <a:pt x="157" y="458"/>
                  </a:lnTo>
                  <a:lnTo>
                    <a:pt x="161" y="456"/>
                  </a:lnTo>
                  <a:lnTo>
                    <a:pt x="165" y="455"/>
                  </a:lnTo>
                  <a:lnTo>
                    <a:pt x="170" y="453"/>
                  </a:lnTo>
                  <a:lnTo>
                    <a:pt x="174" y="452"/>
                  </a:lnTo>
                  <a:lnTo>
                    <a:pt x="178" y="450"/>
                  </a:lnTo>
                  <a:lnTo>
                    <a:pt x="183" y="449"/>
                  </a:lnTo>
                  <a:lnTo>
                    <a:pt x="187" y="447"/>
                  </a:lnTo>
                  <a:lnTo>
                    <a:pt x="191" y="445"/>
                  </a:lnTo>
                  <a:lnTo>
                    <a:pt x="196" y="444"/>
                  </a:lnTo>
                  <a:lnTo>
                    <a:pt x="201" y="442"/>
                  </a:lnTo>
                  <a:lnTo>
                    <a:pt x="206" y="440"/>
                  </a:lnTo>
                  <a:lnTo>
                    <a:pt x="211" y="439"/>
                  </a:lnTo>
                  <a:lnTo>
                    <a:pt x="216" y="437"/>
                  </a:lnTo>
                  <a:lnTo>
                    <a:pt x="222" y="435"/>
                  </a:lnTo>
                  <a:lnTo>
                    <a:pt x="227" y="433"/>
                  </a:lnTo>
                  <a:lnTo>
                    <a:pt x="232" y="431"/>
                  </a:lnTo>
                  <a:lnTo>
                    <a:pt x="238" y="429"/>
                  </a:lnTo>
                  <a:lnTo>
                    <a:pt x="243" y="427"/>
                  </a:lnTo>
                  <a:lnTo>
                    <a:pt x="249" y="425"/>
                  </a:lnTo>
                  <a:lnTo>
                    <a:pt x="255" y="423"/>
                  </a:lnTo>
                  <a:lnTo>
                    <a:pt x="260" y="422"/>
                  </a:lnTo>
                  <a:lnTo>
                    <a:pt x="266" y="420"/>
                  </a:lnTo>
                  <a:lnTo>
                    <a:pt x="272" y="418"/>
                  </a:lnTo>
                  <a:lnTo>
                    <a:pt x="277" y="416"/>
                  </a:lnTo>
                  <a:lnTo>
                    <a:pt x="283" y="414"/>
                  </a:lnTo>
                  <a:lnTo>
                    <a:pt x="289" y="412"/>
                  </a:lnTo>
                  <a:lnTo>
                    <a:pt x="295" y="410"/>
                  </a:lnTo>
                  <a:lnTo>
                    <a:pt x="301" y="408"/>
                  </a:lnTo>
                  <a:lnTo>
                    <a:pt x="307" y="406"/>
                  </a:lnTo>
                  <a:lnTo>
                    <a:pt x="313" y="404"/>
                  </a:lnTo>
                  <a:lnTo>
                    <a:pt x="319" y="402"/>
                  </a:lnTo>
                  <a:lnTo>
                    <a:pt x="325" y="400"/>
                  </a:lnTo>
                  <a:lnTo>
                    <a:pt x="331" y="398"/>
                  </a:lnTo>
                  <a:lnTo>
                    <a:pt x="337" y="396"/>
                  </a:lnTo>
                  <a:lnTo>
                    <a:pt x="344" y="394"/>
                  </a:lnTo>
                  <a:lnTo>
                    <a:pt x="351" y="391"/>
                  </a:lnTo>
                  <a:lnTo>
                    <a:pt x="358" y="389"/>
                  </a:lnTo>
                  <a:lnTo>
                    <a:pt x="365" y="387"/>
                  </a:lnTo>
                  <a:lnTo>
                    <a:pt x="372" y="385"/>
                  </a:lnTo>
                  <a:lnTo>
                    <a:pt x="379" y="383"/>
                  </a:lnTo>
                  <a:lnTo>
                    <a:pt x="386" y="380"/>
                  </a:lnTo>
                  <a:lnTo>
                    <a:pt x="394" y="378"/>
                  </a:lnTo>
                  <a:lnTo>
                    <a:pt x="401" y="376"/>
                  </a:lnTo>
                  <a:lnTo>
                    <a:pt x="408" y="374"/>
                  </a:lnTo>
                  <a:lnTo>
                    <a:pt x="416" y="372"/>
                  </a:lnTo>
                  <a:lnTo>
                    <a:pt x="423" y="369"/>
                  </a:lnTo>
                  <a:lnTo>
                    <a:pt x="431" y="367"/>
                  </a:lnTo>
                  <a:lnTo>
                    <a:pt x="438" y="365"/>
                  </a:lnTo>
                  <a:lnTo>
                    <a:pt x="446" y="362"/>
                  </a:lnTo>
                  <a:lnTo>
                    <a:pt x="454" y="360"/>
                  </a:lnTo>
                  <a:lnTo>
                    <a:pt x="461" y="358"/>
                  </a:lnTo>
                  <a:lnTo>
                    <a:pt x="469" y="356"/>
                  </a:lnTo>
                  <a:lnTo>
                    <a:pt x="477" y="353"/>
                  </a:lnTo>
                  <a:lnTo>
                    <a:pt x="485" y="351"/>
                  </a:lnTo>
                  <a:lnTo>
                    <a:pt x="493" y="349"/>
                  </a:lnTo>
                  <a:lnTo>
                    <a:pt x="501" y="346"/>
                  </a:lnTo>
                  <a:lnTo>
                    <a:pt x="509" y="344"/>
                  </a:lnTo>
                  <a:lnTo>
                    <a:pt x="518" y="341"/>
                  </a:lnTo>
                  <a:lnTo>
                    <a:pt x="526" y="339"/>
                  </a:lnTo>
                  <a:lnTo>
                    <a:pt x="534" y="336"/>
                  </a:lnTo>
                  <a:lnTo>
                    <a:pt x="544" y="334"/>
                  </a:lnTo>
                  <a:lnTo>
                    <a:pt x="553" y="331"/>
                  </a:lnTo>
                  <a:lnTo>
                    <a:pt x="562" y="329"/>
                  </a:lnTo>
                  <a:lnTo>
                    <a:pt x="571" y="326"/>
                  </a:lnTo>
                  <a:lnTo>
                    <a:pt x="581" y="324"/>
                  </a:lnTo>
                  <a:lnTo>
                    <a:pt x="591" y="321"/>
                  </a:lnTo>
                  <a:lnTo>
                    <a:pt x="601" y="318"/>
                  </a:lnTo>
                  <a:lnTo>
                    <a:pt x="611" y="316"/>
                  </a:lnTo>
                  <a:lnTo>
                    <a:pt x="621" y="313"/>
                  </a:lnTo>
                  <a:lnTo>
                    <a:pt x="631" y="310"/>
                  </a:lnTo>
                  <a:lnTo>
                    <a:pt x="642" y="308"/>
                  </a:lnTo>
                  <a:lnTo>
                    <a:pt x="653" y="305"/>
                  </a:lnTo>
                  <a:lnTo>
                    <a:pt x="664" y="302"/>
                  </a:lnTo>
                  <a:lnTo>
                    <a:pt x="675" y="299"/>
                  </a:lnTo>
                  <a:lnTo>
                    <a:pt x="687" y="296"/>
                  </a:lnTo>
                  <a:lnTo>
                    <a:pt x="699" y="293"/>
                  </a:lnTo>
                  <a:lnTo>
                    <a:pt x="711" y="290"/>
                  </a:lnTo>
                  <a:lnTo>
                    <a:pt x="724" y="287"/>
                  </a:lnTo>
                  <a:lnTo>
                    <a:pt x="736" y="284"/>
                  </a:lnTo>
                  <a:lnTo>
                    <a:pt x="750" y="281"/>
                  </a:lnTo>
                  <a:lnTo>
                    <a:pt x="763" y="278"/>
                  </a:lnTo>
                  <a:lnTo>
                    <a:pt x="777" y="274"/>
                  </a:lnTo>
                  <a:lnTo>
                    <a:pt x="791" y="271"/>
                  </a:lnTo>
                  <a:lnTo>
                    <a:pt x="806" y="268"/>
                  </a:lnTo>
                  <a:lnTo>
                    <a:pt x="821" y="264"/>
                  </a:lnTo>
                  <a:lnTo>
                    <a:pt x="837" y="261"/>
                  </a:lnTo>
                  <a:lnTo>
                    <a:pt x="854" y="257"/>
                  </a:lnTo>
                  <a:lnTo>
                    <a:pt x="871" y="253"/>
                  </a:lnTo>
                  <a:lnTo>
                    <a:pt x="888" y="250"/>
                  </a:lnTo>
                  <a:lnTo>
                    <a:pt x="906" y="246"/>
                  </a:lnTo>
                  <a:lnTo>
                    <a:pt x="924" y="242"/>
                  </a:lnTo>
                  <a:lnTo>
                    <a:pt x="943" y="238"/>
                  </a:lnTo>
                  <a:lnTo>
                    <a:pt x="961" y="235"/>
                  </a:lnTo>
                  <a:lnTo>
                    <a:pt x="980" y="231"/>
                  </a:lnTo>
                  <a:lnTo>
                    <a:pt x="999" y="227"/>
                  </a:lnTo>
                  <a:lnTo>
                    <a:pt x="1019" y="223"/>
                  </a:lnTo>
                  <a:lnTo>
                    <a:pt x="1038" y="219"/>
                  </a:lnTo>
                  <a:lnTo>
                    <a:pt x="1058" y="215"/>
                  </a:lnTo>
                  <a:lnTo>
                    <a:pt x="1077" y="212"/>
                  </a:lnTo>
                  <a:lnTo>
                    <a:pt x="1097" y="208"/>
                  </a:lnTo>
                  <a:lnTo>
                    <a:pt x="1117" y="204"/>
                  </a:lnTo>
                  <a:lnTo>
                    <a:pt x="1137" y="200"/>
                  </a:lnTo>
                  <a:lnTo>
                    <a:pt x="1157" y="196"/>
                  </a:lnTo>
                  <a:lnTo>
                    <a:pt x="1177" y="193"/>
                  </a:lnTo>
                  <a:lnTo>
                    <a:pt x="1198" y="189"/>
                  </a:lnTo>
                  <a:lnTo>
                    <a:pt x="1218" y="185"/>
                  </a:lnTo>
                  <a:lnTo>
                    <a:pt x="1238" y="181"/>
                  </a:lnTo>
                  <a:lnTo>
                    <a:pt x="1258" y="178"/>
                  </a:lnTo>
                  <a:lnTo>
                    <a:pt x="1278" y="174"/>
                  </a:lnTo>
                  <a:lnTo>
                    <a:pt x="1298" y="171"/>
                  </a:lnTo>
                  <a:lnTo>
                    <a:pt x="1317" y="167"/>
                  </a:lnTo>
                  <a:lnTo>
                    <a:pt x="1337" y="164"/>
                  </a:lnTo>
                  <a:lnTo>
                    <a:pt x="1357" y="161"/>
                  </a:lnTo>
                  <a:lnTo>
                    <a:pt x="1377" y="158"/>
                  </a:lnTo>
                  <a:lnTo>
                    <a:pt x="1396" y="155"/>
                  </a:lnTo>
                  <a:lnTo>
                    <a:pt x="1416" y="152"/>
                  </a:lnTo>
                  <a:lnTo>
                    <a:pt x="1435" y="149"/>
                  </a:lnTo>
                  <a:lnTo>
                    <a:pt x="1454" y="146"/>
                  </a:lnTo>
                  <a:lnTo>
                    <a:pt x="1474" y="143"/>
                  </a:lnTo>
                  <a:lnTo>
                    <a:pt x="1493" y="140"/>
                  </a:lnTo>
                  <a:lnTo>
                    <a:pt x="1512" y="137"/>
                  </a:lnTo>
                  <a:lnTo>
                    <a:pt x="1531" y="134"/>
                  </a:lnTo>
                  <a:lnTo>
                    <a:pt x="1550" y="131"/>
                  </a:lnTo>
                  <a:lnTo>
                    <a:pt x="1569" y="129"/>
                  </a:lnTo>
                  <a:lnTo>
                    <a:pt x="1588" y="126"/>
                  </a:lnTo>
                  <a:lnTo>
                    <a:pt x="1606" y="123"/>
                  </a:lnTo>
                  <a:lnTo>
                    <a:pt x="1625" y="121"/>
                  </a:lnTo>
                  <a:lnTo>
                    <a:pt x="1644" y="118"/>
                  </a:lnTo>
                  <a:lnTo>
                    <a:pt x="1663" y="116"/>
                  </a:lnTo>
                  <a:lnTo>
                    <a:pt x="1681" y="113"/>
                  </a:lnTo>
                  <a:lnTo>
                    <a:pt x="1700" y="111"/>
                  </a:lnTo>
                  <a:lnTo>
                    <a:pt x="1719" y="108"/>
                  </a:lnTo>
                  <a:lnTo>
                    <a:pt x="1737" y="106"/>
                  </a:lnTo>
                  <a:lnTo>
                    <a:pt x="1756" y="103"/>
                  </a:lnTo>
                  <a:lnTo>
                    <a:pt x="1774" y="101"/>
                  </a:lnTo>
                  <a:lnTo>
                    <a:pt x="1792" y="99"/>
                  </a:lnTo>
                  <a:lnTo>
                    <a:pt x="1810" y="96"/>
                  </a:lnTo>
                  <a:lnTo>
                    <a:pt x="1828" y="94"/>
                  </a:lnTo>
                  <a:lnTo>
                    <a:pt x="1846" y="92"/>
                  </a:lnTo>
                  <a:lnTo>
                    <a:pt x="1864" y="90"/>
                  </a:lnTo>
                  <a:lnTo>
                    <a:pt x="1882" y="88"/>
                  </a:lnTo>
                  <a:lnTo>
                    <a:pt x="1900" y="85"/>
                  </a:lnTo>
                  <a:lnTo>
                    <a:pt x="1918" y="83"/>
                  </a:lnTo>
                  <a:lnTo>
                    <a:pt x="1937" y="81"/>
                  </a:lnTo>
                  <a:lnTo>
                    <a:pt x="1955" y="79"/>
                  </a:lnTo>
                  <a:lnTo>
                    <a:pt x="1974" y="77"/>
                  </a:lnTo>
                  <a:lnTo>
                    <a:pt x="1992" y="75"/>
                  </a:lnTo>
                  <a:lnTo>
                    <a:pt x="2011" y="73"/>
                  </a:lnTo>
                  <a:lnTo>
                    <a:pt x="2030" y="70"/>
                  </a:lnTo>
                  <a:lnTo>
                    <a:pt x="2049" y="68"/>
                  </a:lnTo>
                  <a:lnTo>
                    <a:pt x="2068" y="66"/>
                  </a:lnTo>
                  <a:lnTo>
                    <a:pt x="2088" y="64"/>
                  </a:lnTo>
                  <a:lnTo>
                    <a:pt x="2107" y="62"/>
                  </a:lnTo>
                  <a:lnTo>
                    <a:pt x="2127" y="60"/>
                  </a:lnTo>
                  <a:lnTo>
                    <a:pt x="2147" y="58"/>
                  </a:lnTo>
                  <a:lnTo>
                    <a:pt x="2168" y="56"/>
                  </a:lnTo>
                  <a:lnTo>
                    <a:pt x="2188" y="53"/>
                  </a:lnTo>
                  <a:lnTo>
                    <a:pt x="2209" y="51"/>
                  </a:lnTo>
                  <a:lnTo>
                    <a:pt x="2230" y="49"/>
                  </a:lnTo>
                  <a:lnTo>
                    <a:pt x="2251" y="47"/>
                  </a:lnTo>
                  <a:lnTo>
                    <a:pt x="2273" y="45"/>
                  </a:lnTo>
                  <a:lnTo>
                    <a:pt x="2295" y="43"/>
                  </a:lnTo>
                  <a:lnTo>
                    <a:pt x="2317" y="41"/>
                  </a:lnTo>
                  <a:lnTo>
                    <a:pt x="2339" y="39"/>
                  </a:lnTo>
                  <a:lnTo>
                    <a:pt x="2361" y="37"/>
                  </a:lnTo>
                  <a:lnTo>
                    <a:pt x="2383" y="35"/>
                  </a:lnTo>
                  <a:lnTo>
                    <a:pt x="2405" y="32"/>
                  </a:lnTo>
                  <a:lnTo>
                    <a:pt x="2427" y="30"/>
                  </a:lnTo>
                  <a:lnTo>
                    <a:pt x="2449" y="28"/>
                  </a:lnTo>
                  <a:lnTo>
                    <a:pt x="2471" y="27"/>
                  </a:lnTo>
                  <a:lnTo>
                    <a:pt x="2492" y="25"/>
                  </a:lnTo>
                  <a:lnTo>
                    <a:pt x="2513" y="23"/>
                  </a:lnTo>
                  <a:lnTo>
                    <a:pt x="2534" y="21"/>
                  </a:lnTo>
                  <a:lnTo>
                    <a:pt x="2554" y="19"/>
                  </a:lnTo>
                  <a:lnTo>
                    <a:pt x="2573" y="17"/>
                  </a:lnTo>
                  <a:lnTo>
                    <a:pt x="2592" y="16"/>
                  </a:lnTo>
                  <a:lnTo>
                    <a:pt x="2611" y="14"/>
                  </a:lnTo>
                  <a:lnTo>
                    <a:pt x="2628" y="12"/>
                  </a:lnTo>
                  <a:lnTo>
                    <a:pt x="2645" y="11"/>
                  </a:lnTo>
                  <a:lnTo>
                    <a:pt x="2662" y="9"/>
                  </a:lnTo>
                  <a:lnTo>
                    <a:pt x="2677" y="8"/>
                  </a:lnTo>
                  <a:lnTo>
                    <a:pt x="2691" y="7"/>
                  </a:lnTo>
                  <a:lnTo>
                    <a:pt x="2705" y="6"/>
                  </a:lnTo>
                  <a:lnTo>
                    <a:pt x="2717" y="4"/>
                  </a:lnTo>
                  <a:lnTo>
                    <a:pt x="2728" y="3"/>
                  </a:lnTo>
                  <a:lnTo>
                    <a:pt x="2736" y="3"/>
                  </a:lnTo>
                  <a:lnTo>
                    <a:pt x="2743" y="2"/>
                  </a:lnTo>
                  <a:lnTo>
                    <a:pt x="2748" y="2"/>
                  </a:lnTo>
                  <a:lnTo>
                    <a:pt x="2753" y="1"/>
                  </a:lnTo>
                  <a:lnTo>
                    <a:pt x="2757" y="1"/>
                  </a:lnTo>
                  <a:lnTo>
                    <a:pt x="2760" y="1"/>
                  </a:lnTo>
                  <a:lnTo>
                    <a:pt x="2762" y="1"/>
                  </a:lnTo>
                  <a:lnTo>
                    <a:pt x="2763" y="1"/>
                  </a:lnTo>
                  <a:lnTo>
                    <a:pt x="2764" y="0"/>
                  </a:lnTo>
                  <a:lnTo>
                    <a:pt x="2764" y="0"/>
                  </a:lnTo>
                  <a:lnTo>
                    <a:pt x="2764" y="1"/>
                  </a:lnTo>
                  <a:lnTo>
                    <a:pt x="2762" y="1"/>
                  </a:lnTo>
                  <a:lnTo>
                    <a:pt x="2761" y="1"/>
                  </a:lnTo>
                  <a:lnTo>
                    <a:pt x="2759" y="1"/>
                  </a:lnTo>
                  <a:lnTo>
                    <a:pt x="2757" y="1"/>
                  </a:lnTo>
                  <a:lnTo>
                    <a:pt x="2754" y="1"/>
                  </a:lnTo>
                  <a:lnTo>
                    <a:pt x="2752" y="2"/>
                  </a:lnTo>
                  <a:lnTo>
                    <a:pt x="2749" y="2"/>
                  </a:lnTo>
                  <a:lnTo>
                    <a:pt x="2746" y="2"/>
                  </a:lnTo>
                  <a:lnTo>
                    <a:pt x="2743" y="2"/>
                  </a:lnTo>
                  <a:lnTo>
                    <a:pt x="2739" y="3"/>
                  </a:lnTo>
                  <a:lnTo>
                    <a:pt x="2736" y="3"/>
                  </a:lnTo>
                  <a:lnTo>
                    <a:pt x="2734" y="3"/>
                  </a:lnTo>
                  <a:lnTo>
                    <a:pt x="2731" y="3"/>
                  </a:lnTo>
                  <a:lnTo>
                    <a:pt x="2728" y="3"/>
                  </a:lnTo>
                </a:path>
              </a:pathLst>
            </a:custGeom>
            <a:noFill/>
            <a:ln w="19050">
              <a:solidFill>
                <a:srgbClr val="FF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1" name="Freeform 2024"/>
            <p:cNvSpPr>
              <a:spLocks noChangeAspect="1"/>
            </p:cNvSpPr>
            <p:nvPr/>
          </p:nvSpPr>
          <p:spPr bwMode="auto">
            <a:xfrm flipV="1">
              <a:off x="887413" y="2788581"/>
              <a:ext cx="1698625" cy="2436813"/>
            </a:xfrm>
            <a:custGeom>
              <a:avLst/>
              <a:gdLst>
                <a:gd name="T0" fmla="*/ 31 w 1956"/>
                <a:gd name="T1" fmla="*/ 2710 h 2806"/>
                <a:gd name="T2" fmla="*/ 69 w 1956"/>
                <a:gd name="T3" fmla="*/ 2593 h 2806"/>
                <a:gd name="T4" fmla="*/ 107 w 1956"/>
                <a:gd name="T5" fmla="*/ 2480 h 2806"/>
                <a:gd name="T6" fmla="*/ 145 w 1956"/>
                <a:gd name="T7" fmla="*/ 2370 h 2806"/>
                <a:gd name="T8" fmla="*/ 184 w 1956"/>
                <a:gd name="T9" fmla="*/ 2265 h 2806"/>
                <a:gd name="T10" fmla="*/ 222 w 1956"/>
                <a:gd name="T11" fmla="*/ 2163 h 2806"/>
                <a:gd name="T12" fmla="*/ 260 w 1956"/>
                <a:gd name="T13" fmla="*/ 2065 h 2806"/>
                <a:gd name="T14" fmla="*/ 298 w 1956"/>
                <a:gd name="T15" fmla="*/ 1970 h 2806"/>
                <a:gd name="T16" fmla="*/ 336 w 1956"/>
                <a:gd name="T17" fmla="*/ 1879 h 2806"/>
                <a:gd name="T18" fmla="*/ 375 w 1956"/>
                <a:gd name="T19" fmla="*/ 1791 h 2806"/>
                <a:gd name="T20" fmla="*/ 413 w 1956"/>
                <a:gd name="T21" fmla="*/ 1706 h 2806"/>
                <a:gd name="T22" fmla="*/ 451 w 1956"/>
                <a:gd name="T23" fmla="*/ 1625 h 2806"/>
                <a:gd name="T24" fmla="*/ 489 w 1956"/>
                <a:gd name="T25" fmla="*/ 1546 h 2806"/>
                <a:gd name="T26" fmla="*/ 527 w 1956"/>
                <a:gd name="T27" fmla="*/ 1471 h 2806"/>
                <a:gd name="T28" fmla="*/ 566 w 1956"/>
                <a:gd name="T29" fmla="*/ 1398 h 2806"/>
                <a:gd name="T30" fmla="*/ 604 w 1956"/>
                <a:gd name="T31" fmla="*/ 1329 h 2806"/>
                <a:gd name="T32" fmla="*/ 642 w 1956"/>
                <a:gd name="T33" fmla="*/ 1262 h 2806"/>
                <a:gd name="T34" fmla="*/ 680 w 1956"/>
                <a:gd name="T35" fmla="*/ 1197 h 2806"/>
                <a:gd name="T36" fmla="*/ 718 w 1956"/>
                <a:gd name="T37" fmla="*/ 1136 h 2806"/>
                <a:gd name="T38" fmla="*/ 757 w 1956"/>
                <a:gd name="T39" fmla="*/ 1076 h 2806"/>
                <a:gd name="T40" fmla="*/ 795 w 1956"/>
                <a:gd name="T41" fmla="*/ 1020 h 2806"/>
                <a:gd name="T42" fmla="*/ 833 w 1956"/>
                <a:gd name="T43" fmla="*/ 965 h 2806"/>
                <a:gd name="T44" fmla="*/ 871 w 1956"/>
                <a:gd name="T45" fmla="*/ 913 h 2806"/>
                <a:gd name="T46" fmla="*/ 909 w 1956"/>
                <a:gd name="T47" fmla="*/ 863 h 2806"/>
                <a:gd name="T48" fmla="*/ 947 w 1956"/>
                <a:gd name="T49" fmla="*/ 815 h 2806"/>
                <a:gd name="T50" fmla="*/ 986 w 1956"/>
                <a:gd name="T51" fmla="*/ 768 h 2806"/>
                <a:gd name="T52" fmla="*/ 1024 w 1956"/>
                <a:gd name="T53" fmla="*/ 724 h 2806"/>
                <a:gd name="T54" fmla="*/ 1062 w 1956"/>
                <a:gd name="T55" fmla="*/ 682 h 2806"/>
                <a:gd name="T56" fmla="*/ 1100 w 1956"/>
                <a:gd name="T57" fmla="*/ 641 h 2806"/>
                <a:gd name="T58" fmla="*/ 1138 w 1956"/>
                <a:gd name="T59" fmla="*/ 602 h 2806"/>
                <a:gd name="T60" fmla="*/ 1177 w 1956"/>
                <a:gd name="T61" fmla="*/ 565 h 2806"/>
                <a:gd name="T62" fmla="*/ 1215 w 1956"/>
                <a:gd name="T63" fmla="*/ 529 h 2806"/>
                <a:gd name="T64" fmla="*/ 1253 w 1956"/>
                <a:gd name="T65" fmla="*/ 494 h 2806"/>
                <a:gd name="T66" fmla="*/ 1291 w 1956"/>
                <a:gd name="T67" fmla="*/ 461 h 2806"/>
                <a:gd name="T68" fmla="*/ 1329 w 1956"/>
                <a:gd name="T69" fmla="*/ 429 h 2806"/>
                <a:gd name="T70" fmla="*/ 1368 w 1956"/>
                <a:gd name="T71" fmla="*/ 398 h 2806"/>
                <a:gd name="T72" fmla="*/ 1406 w 1956"/>
                <a:gd name="T73" fmla="*/ 368 h 2806"/>
                <a:gd name="T74" fmla="*/ 1444 w 1956"/>
                <a:gd name="T75" fmla="*/ 339 h 2806"/>
                <a:gd name="T76" fmla="*/ 1482 w 1956"/>
                <a:gd name="T77" fmla="*/ 310 h 2806"/>
                <a:gd name="T78" fmla="*/ 1520 w 1956"/>
                <a:gd name="T79" fmla="*/ 283 h 2806"/>
                <a:gd name="T80" fmla="*/ 1559 w 1956"/>
                <a:gd name="T81" fmla="*/ 256 h 2806"/>
                <a:gd name="T82" fmla="*/ 1597 w 1956"/>
                <a:gd name="T83" fmla="*/ 230 h 2806"/>
                <a:gd name="T84" fmla="*/ 1635 w 1956"/>
                <a:gd name="T85" fmla="*/ 205 h 2806"/>
                <a:gd name="T86" fmla="*/ 1673 w 1956"/>
                <a:gd name="T87" fmla="*/ 180 h 2806"/>
                <a:gd name="T88" fmla="*/ 1711 w 1956"/>
                <a:gd name="T89" fmla="*/ 155 h 2806"/>
                <a:gd name="T90" fmla="*/ 1749 w 1956"/>
                <a:gd name="T91" fmla="*/ 131 h 2806"/>
                <a:gd name="T92" fmla="*/ 1788 w 1956"/>
                <a:gd name="T93" fmla="*/ 106 h 2806"/>
                <a:gd name="T94" fmla="*/ 1826 w 1956"/>
                <a:gd name="T95" fmla="*/ 82 h 2806"/>
                <a:gd name="T96" fmla="*/ 1864 w 1956"/>
                <a:gd name="T97" fmla="*/ 58 h 2806"/>
                <a:gd name="T98" fmla="*/ 1902 w 1956"/>
                <a:gd name="T99" fmla="*/ 34 h 2806"/>
                <a:gd name="T100" fmla="*/ 1940 w 1956"/>
                <a:gd name="T101" fmla="*/ 1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56" h="2806">
                  <a:moveTo>
                    <a:pt x="0" y="2806"/>
                  </a:moveTo>
                  <a:lnTo>
                    <a:pt x="8" y="2782"/>
                  </a:lnTo>
                  <a:lnTo>
                    <a:pt x="16" y="2758"/>
                  </a:lnTo>
                  <a:lnTo>
                    <a:pt x="23" y="2734"/>
                  </a:lnTo>
                  <a:lnTo>
                    <a:pt x="31" y="2710"/>
                  </a:lnTo>
                  <a:lnTo>
                    <a:pt x="39" y="2686"/>
                  </a:lnTo>
                  <a:lnTo>
                    <a:pt x="46" y="2662"/>
                  </a:lnTo>
                  <a:lnTo>
                    <a:pt x="54" y="2639"/>
                  </a:lnTo>
                  <a:lnTo>
                    <a:pt x="61" y="2616"/>
                  </a:lnTo>
                  <a:lnTo>
                    <a:pt x="69" y="2593"/>
                  </a:lnTo>
                  <a:lnTo>
                    <a:pt x="77" y="2570"/>
                  </a:lnTo>
                  <a:lnTo>
                    <a:pt x="84" y="2547"/>
                  </a:lnTo>
                  <a:lnTo>
                    <a:pt x="92" y="2524"/>
                  </a:lnTo>
                  <a:lnTo>
                    <a:pt x="100" y="2502"/>
                  </a:lnTo>
                  <a:lnTo>
                    <a:pt x="107" y="2480"/>
                  </a:lnTo>
                  <a:lnTo>
                    <a:pt x="115" y="2457"/>
                  </a:lnTo>
                  <a:lnTo>
                    <a:pt x="123" y="2435"/>
                  </a:lnTo>
                  <a:lnTo>
                    <a:pt x="130" y="2414"/>
                  </a:lnTo>
                  <a:lnTo>
                    <a:pt x="138" y="2392"/>
                  </a:lnTo>
                  <a:lnTo>
                    <a:pt x="145" y="2370"/>
                  </a:lnTo>
                  <a:lnTo>
                    <a:pt x="153" y="2349"/>
                  </a:lnTo>
                  <a:lnTo>
                    <a:pt x="161" y="2328"/>
                  </a:lnTo>
                  <a:lnTo>
                    <a:pt x="168" y="2307"/>
                  </a:lnTo>
                  <a:lnTo>
                    <a:pt x="176" y="2286"/>
                  </a:lnTo>
                  <a:lnTo>
                    <a:pt x="184" y="2265"/>
                  </a:lnTo>
                  <a:lnTo>
                    <a:pt x="191" y="2244"/>
                  </a:lnTo>
                  <a:lnTo>
                    <a:pt x="199" y="2224"/>
                  </a:lnTo>
                  <a:lnTo>
                    <a:pt x="207" y="2203"/>
                  </a:lnTo>
                  <a:lnTo>
                    <a:pt x="214" y="2183"/>
                  </a:lnTo>
                  <a:lnTo>
                    <a:pt x="222" y="2163"/>
                  </a:lnTo>
                  <a:lnTo>
                    <a:pt x="229" y="2143"/>
                  </a:lnTo>
                  <a:lnTo>
                    <a:pt x="237" y="2123"/>
                  </a:lnTo>
                  <a:lnTo>
                    <a:pt x="245" y="2104"/>
                  </a:lnTo>
                  <a:lnTo>
                    <a:pt x="252" y="2084"/>
                  </a:lnTo>
                  <a:lnTo>
                    <a:pt x="260" y="2065"/>
                  </a:lnTo>
                  <a:lnTo>
                    <a:pt x="268" y="2046"/>
                  </a:lnTo>
                  <a:lnTo>
                    <a:pt x="275" y="2027"/>
                  </a:lnTo>
                  <a:lnTo>
                    <a:pt x="283" y="2008"/>
                  </a:lnTo>
                  <a:lnTo>
                    <a:pt x="291" y="1989"/>
                  </a:lnTo>
                  <a:lnTo>
                    <a:pt x="298" y="1970"/>
                  </a:lnTo>
                  <a:lnTo>
                    <a:pt x="306" y="1952"/>
                  </a:lnTo>
                  <a:lnTo>
                    <a:pt x="314" y="1933"/>
                  </a:lnTo>
                  <a:lnTo>
                    <a:pt x="321" y="1915"/>
                  </a:lnTo>
                  <a:lnTo>
                    <a:pt x="329" y="1897"/>
                  </a:lnTo>
                  <a:lnTo>
                    <a:pt x="336" y="1879"/>
                  </a:lnTo>
                  <a:lnTo>
                    <a:pt x="344" y="1861"/>
                  </a:lnTo>
                  <a:lnTo>
                    <a:pt x="352" y="1843"/>
                  </a:lnTo>
                  <a:lnTo>
                    <a:pt x="359" y="1826"/>
                  </a:lnTo>
                  <a:lnTo>
                    <a:pt x="367" y="1808"/>
                  </a:lnTo>
                  <a:lnTo>
                    <a:pt x="375" y="1791"/>
                  </a:lnTo>
                  <a:lnTo>
                    <a:pt x="382" y="1774"/>
                  </a:lnTo>
                  <a:lnTo>
                    <a:pt x="390" y="1757"/>
                  </a:lnTo>
                  <a:lnTo>
                    <a:pt x="398" y="1740"/>
                  </a:lnTo>
                  <a:lnTo>
                    <a:pt x="405" y="1723"/>
                  </a:lnTo>
                  <a:lnTo>
                    <a:pt x="413" y="1706"/>
                  </a:lnTo>
                  <a:lnTo>
                    <a:pt x="420" y="1690"/>
                  </a:lnTo>
                  <a:lnTo>
                    <a:pt x="428" y="1673"/>
                  </a:lnTo>
                  <a:lnTo>
                    <a:pt x="436" y="1657"/>
                  </a:lnTo>
                  <a:lnTo>
                    <a:pt x="443" y="1641"/>
                  </a:lnTo>
                  <a:lnTo>
                    <a:pt x="451" y="1625"/>
                  </a:lnTo>
                  <a:lnTo>
                    <a:pt x="459" y="1609"/>
                  </a:lnTo>
                  <a:lnTo>
                    <a:pt x="466" y="1593"/>
                  </a:lnTo>
                  <a:lnTo>
                    <a:pt x="474" y="1577"/>
                  </a:lnTo>
                  <a:lnTo>
                    <a:pt x="482" y="1562"/>
                  </a:lnTo>
                  <a:lnTo>
                    <a:pt x="489" y="1546"/>
                  </a:lnTo>
                  <a:lnTo>
                    <a:pt x="497" y="1531"/>
                  </a:lnTo>
                  <a:lnTo>
                    <a:pt x="504" y="1516"/>
                  </a:lnTo>
                  <a:lnTo>
                    <a:pt x="512" y="1501"/>
                  </a:lnTo>
                  <a:lnTo>
                    <a:pt x="520" y="1486"/>
                  </a:lnTo>
                  <a:lnTo>
                    <a:pt x="527" y="1471"/>
                  </a:lnTo>
                  <a:lnTo>
                    <a:pt x="535" y="1456"/>
                  </a:lnTo>
                  <a:lnTo>
                    <a:pt x="543" y="1441"/>
                  </a:lnTo>
                  <a:lnTo>
                    <a:pt x="550" y="1427"/>
                  </a:lnTo>
                  <a:lnTo>
                    <a:pt x="558" y="1413"/>
                  </a:lnTo>
                  <a:lnTo>
                    <a:pt x="566" y="1398"/>
                  </a:lnTo>
                  <a:lnTo>
                    <a:pt x="573" y="1384"/>
                  </a:lnTo>
                  <a:lnTo>
                    <a:pt x="581" y="1370"/>
                  </a:lnTo>
                  <a:lnTo>
                    <a:pt x="588" y="1356"/>
                  </a:lnTo>
                  <a:lnTo>
                    <a:pt x="596" y="1342"/>
                  </a:lnTo>
                  <a:lnTo>
                    <a:pt x="604" y="1329"/>
                  </a:lnTo>
                  <a:lnTo>
                    <a:pt x="611" y="1315"/>
                  </a:lnTo>
                  <a:lnTo>
                    <a:pt x="619" y="1301"/>
                  </a:lnTo>
                  <a:lnTo>
                    <a:pt x="627" y="1288"/>
                  </a:lnTo>
                  <a:lnTo>
                    <a:pt x="634" y="1275"/>
                  </a:lnTo>
                  <a:lnTo>
                    <a:pt x="642" y="1262"/>
                  </a:lnTo>
                  <a:lnTo>
                    <a:pt x="650" y="1249"/>
                  </a:lnTo>
                  <a:lnTo>
                    <a:pt x="657" y="1236"/>
                  </a:lnTo>
                  <a:lnTo>
                    <a:pt x="665" y="1223"/>
                  </a:lnTo>
                  <a:lnTo>
                    <a:pt x="673" y="1210"/>
                  </a:lnTo>
                  <a:lnTo>
                    <a:pt x="680" y="1197"/>
                  </a:lnTo>
                  <a:lnTo>
                    <a:pt x="688" y="1185"/>
                  </a:lnTo>
                  <a:lnTo>
                    <a:pt x="695" y="1172"/>
                  </a:lnTo>
                  <a:lnTo>
                    <a:pt x="703" y="1160"/>
                  </a:lnTo>
                  <a:lnTo>
                    <a:pt x="711" y="1148"/>
                  </a:lnTo>
                  <a:lnTo>
                    <a:pt x="718" y="1136"/>
                  </a:lnTo>
                  <a:lnTo>
                    <a:pt x="726" y="1124"/>
                  </a:lnTo>
                  <a:lnTo>
                    <a:pt x="734" y="1112"/>
                  </a:lnTo>
                  <a:lnTo>
                    <a:pt x="741" y="1100"/>
                  </a:lnTo>
                  <a:lnTo>
                    <a:pt x="749" y="1088"/>
                  </a:lnTo>
                  <a:lnTo>
                    <a:pt x="757" y="1076"/>
                  </a:lnTo>
                  <a:lnTo>
                    <a:pt x="764" y="1065"/>
                  </a:lnTo>
                  <a:lnTo>
                    <a:pt x="772" y="1053"/>
                  </a:lnTo>
                  <a:lnTo>
                    <a:pt x="779" y="1042"/>
                  </a:lnTo>
                  <a:lnTo>
                    <a:pt x="787" y="1031"/>
                  </a:lnTo>
                  <a:lnTo>
                    <a:pt x="795" y="1020"/>
                  </a:lnTo>
                  <a:lnTo>
                    <a:pt x="802" y="1008"/>
                  </a:lnTo>
                  <a:lnTo>
                    <a:pt x="810" y="997"/>
                  </a:lnTo>
                  <a:lnTo>
                    <a:pt x="818" y="987"/>
                  </a:lnTo>
                  <a:lnTo>
                    <a:pt x="825" y="976"/>
                  </a:lnTo>
                  <a:lnTo>
                    <a:pt x="833" y="965"/>
                  </a:lnTo>
                  <a:lnTo>
                    <a:pt x="841" y="954"/>
                  </a:lnTo>
                  <a:lnTo>
                    <a:pt x="848" y="944"/>
                  </a:lnTo>
                  <a:lnTo>
                    <a:pt x="856" y="933"/>
                  </a:lnTo>
                  <a:lnTo>
                    <a:pt x="863" y="923"/>
                  </a:lnTo>
                  <a:lnTo>
                    <a:pt x="871" y="913"/>
                  </a:lnTo>
                  <a:lnTo>
                    <a:pt x="879" y="903"/>
                  </a:lnTo>
                  <a:lnTo>
                    <a:pt x="886" y="892"/>
                  </a:lnTo>
                  <a:lnTo>
                    <a:pt x="894" y="882"/>
                  </a:lnTo>
                  <a:lnTo>
                    <a:pt x="902" y="872"/>
                  </a:lnTo>
                  <a:lnTo>
                    <a:pt x="909" y="863"/>
                  </a:lnTo>
                  <a:lnTo>
                    <a:pt x="917" y="853"/>
                  </a:lnTo>
                  <a:lnTo>
                    <a:pt x="925" y="843"/>
                  </a:lnTo>
                  <a:lnTo>
                    <a:pt x="932" y="834"/>
                  </a:lnTo>
                  <a:lnTo>
                    <a:pt x="940" y="824"/>
                  </a:lnTo>
                  <a:lnTo>
                    <a:pt x="947" y="815"/>
                  </a:lnTo>
                  <a:lnTo>
                    <a:pt x="955" y="805"/>
                  </a:lnTo>
                  <a:lnTo>
                    <a:pt x="963" y="796"/>
                  </a:lnTo>
                  <a:lnTo>
                    <a:pt x="970" y="787"/>
                  </a:lnTo>
                  <a:lnTo>
                    <a:pt x="978" y="778"/>
                  </a:lnTo>
                  <a:lnTo>
                    <a:pt x="986" y="768"/>
                  </a:lnTo>
                  <a:lnTo>
                    <a:pt x="993" y="759"/>
                  </a:lnTo>
                  <a:lnTo>
                    <a:pt x="1001" y="751"/>
                  </a:lnTo>
                  <a:lnTo>
                    <a:pt x="1009" y="742"/>
                  </a:lnTo>
                  <a:lnTo>
                    <a:pt x="1016" y="733"/>
                  </a:lnTo>
                  <a:lnTo>
                    <a:pt x="1024" y="724"/>
                  </a:lnTo>
                  <a:lnTo>
                    <a:pt x="1032" y="716"/>
                  </a:lnTo>
                  <a:lnTo>
                    <a:pt x="1039" y="707"/>
                  </a:lnTo>
                  <a:lnTo>
                    <a:pt x="1047" y="699"/>
                  </a:lnTo>
                  <a:lnTo>
                    <a:pt x="1054" y="690"/>
                  </a:lnTo>
                  <a:lnTo>
                    <a:pt x="1062" y="682"/>
                  </a:lnTo>
                  <a:lnTo>
                    <a:pt x="1070" y="674"/>
                  </a:lnTo>
                  <a:lnTo>
                    <a:pt x="1077" y="665"/>
                  </a:lnTo>
                  <a:lnTo>
                    <a:pt x="1085" y="657"/>
                  </a:lnTo>
                  <a:lnTo>
                    <a:pt x="1093" y="649"/>
                  </a:lnTo>
                  <a:lnTo>
                    <a:pt x="1100" y="641"/>
                  </a:lnTo>
                  <a:lnTo>
                    <a:pt x="1108" y="633"/>
                  </a:lnTo>
                  <a:lnTo>
                    <a:pt x="1116" y="625"/>
                  </a:lnTo>
                  <a:lnTo>
                    <a:pt x="1123" y="618"/>
                  </a:lnTo>
                  <a:lnTo>
                    <a:pt x="1131" y="610"/>
                  </a:lnTo>
                  <a:lnTo>
                    <a:pt x="1138" y="602"/>
                  </a:lnTo>
                  <a:lnTo>
                    <a:pt x="1146" y="595"/>
                  </a:lnTo>
                  <a:lnTo>
                    <a:pt x="1154" y="587"/>
                  </a:lnTo>
                  <a:lnTo>
                    <a:pt x="1161" y="580"/>
                  </a:lnTo>
                  <a:lnTo>
                    <a:pt x="1169" y="572"/>
                  </a:lnTo>
                  <a:lnTo>
                    <a:pt x="1177" y="565"/>
                  </a:lnTo>
                  <a:lnTo>
                    <a:pt x="1184" y="557"/>
                  </a:lnTo>
                  <a:lnTo>
                    <a:pt x="1192" y="550"/>
                  </a:lnTo>
                  <a:lnTo>
                    <a:pt x="1200" y="543"/>
                  </a:lnTo>
                  <a:lnTo>
                    <a:pt x="1207" y="536"/>
                  </a:lnTo>
                  <a:lnTo>
                    <a:pt x="1215" y="529"/>
                  </a:lnTo>
                  <a:lnTo>
                    <a:pt x="1222" y="522"/>
                  </a:lnTo>
                  <a:lnTo>
                    <a:pt x="1230" y="515"/>
                  </a:lnTo>
                  <a:lnTo>
                    <a:pt x="1238" y="508"/>
                  </a:lnTo>
                  <a:lnTo>
                    <a:pt x="1245" y="501"/>
                  </a:lnTo>
                  <a:lnTo>
                    <a:pt x="1253" y="494"/>
                  </a:lnTo>
                  <a:lnTo>
                    <a:pt x="1261" y="487"/>
                  </a:lnTo>
                  <a:lnTo>
                    <a:pt x="1268" y="481"/>
                  </a:lnTo>
                  <a:lnTo>
                    <a:pt x="1276" y="474"/>
                  </a:lnTo>
                  <a:lnTo>
                    <a:pt x="1284" y="467"/>
                  </a:lnTo>
                  <a:lnTo>
                    <a:pt x="1291" y="461"/>
                  </a:lnTo>
                  <a:lnTo>
                    <a:pt x="1299" y="454"/>
                  </a:lnTo>
                  <a:lnTo>
                    <a:pt x="1306" y="448"/>
                  </a:lnTo>
                  <a:lnTo>
                    <a:pt x="1314" y="441"/>
                  </a:lnTo>
                  <a:lnTo>
                    <a:pt x="1322" y="435"/>
                  </a:lnTo>
                  <a:lnTo>
                    <a:pt x="1329" y="429"/>
                  </a:lnTo>
                  <a:lnTo>
                    <a:pt x="1337" y="422"/>
                  </a:lnTo>
                  <a:lnTo>
                    <a:pt x="1345" y="416"/>
                  </a:lnTo>
                  <a:lnTo>
                    <a:pt x="1352" y="410"/>
                  </a:lnTo>
                  <a:lnTo>
                    <a:pt x="1360" y="404"/>
                  </a:lnTo>
                  <a:lnTo>
                    <a:pt x="1368" y="398"/>
                  </a:lnTo>
                  <a:lnTo>
                    <a:pt x="1375" y="391"/>
                  </a:lnTo>
                  <a:lnTo>
                    <a:pt x="1383" y="385"/>
                  </a:lnTo>
                  <a:lnTo>
                    <a:pt x="1391" y="379"/>
                  </a:lnTo>
                  <a:lnTo>
                    <a:pt x="1398" y="374"/>
                  </a:lnTo>
                  <a:lnTo>
                    <a:pt x="1406" y="368"/>
                  </a:lnTo>
                  <a:lnTo>
                    <a:pt x="1413" y="362"/>
                  </a:lnTo>
                  <a:lnTo>
                    <a:pt x="1421" y="356"/>
                  </a:lnTo>
                  <a:lnTo>
                    <a:pt x="1429" y="350"/>
                  </a:lnTo>
                  <a:lnTo>
                    <a:pt x="1436" y="344"/>
                  </a:lnTo>
                  <a:lnTo>
                    <a:pt x="1444" y="339"/>
                  </a:lnTo>
                  <a:lnTo>
                    <a:pt x="1452" y="333"/>
                  </a:lnTo>
                  <a:lnTo>
                    <a:pt x="1459" y="327"/>
                  </a:lnTo>
                  <a:lnTo>
                    <a:pt x="1467" y="322"/>
                  </a:lnTo>
                  <a:lnTo>
                    <a:pt x="1475" y="316"/>
                  </a:lnTo>
                  <a:lnTo>
                    <a:pt x="1482" y="310"/>
                  </a:lnTo>
                  <a:lnTo>
                    <a:pt x="1490" y="305"/>
                  </a:lnTo>
                  <a:lnTo>
                    <a:pt x="1497" y="299"/>
                  </a:lnTo>
                  <a:lnTo>
                    <a:pt x="1505" y="294"/>
                  </a:lnTo>
                  <a:lnTo>
                    <a:pt x="1513" y="289"/>
                  </a:lnTo>
                  <a:lnTo>
                    <a:pt x="1520" y="283"/>
                  </a:lnTo>
                  <a:lnTo>
                    <a:pt x="1528" y="278"/>
                  </a:lnTo>
                  <a:lnTo>
                    <a:pt x="1536" y="272"/>
                  </a:lnTo>
                  <a:lnTo>
                    <a:pt x="1543" y="267"/>
                  </a:lnTo>
                  <a:lnTo>
                    <a:pt x="1551" y="262"/>
                  </a:lnTo>
                  <a:lnTo>
                    <a:pt x="1559" y="256"/>
                  </a:lnTo>
                  <a:lnTo>
                    <a:pt x="1566" y="251"/>
                  </a:lnTo>
                  <a:lnTo>
                    <a:pt x="1574" y="246"/>
                  </a:lnTo>
                  <a:lnTo>
                    <a:pt x="1581" y="241"/>
                  </a:lnTo>
                  <a:lnTo>
                    <a:pt x="1589" y="236"/>
                  </a:lnTo>
                  <a:lnTo>
                    <a:pt x="1597" y="230"/>
                  </a:lnTo>
                  <a:lnTo>
                    <a:pt x="1604" y="225"/>
                  </a:lnTo>
                  <a:lnTo>
                    <a:pt x="1612" y="220"/>
                  </a:lnTo>
                  <a:lnTo>
                    <a:pt x="1620" y="215"/>
                  </a:lnTo>
                  <a:lnTo>
                    <a:pt x="1627" y="210"/>
                  </a:lnTo>
                  <a:lnTo>
                    <a:pt x="1635" y="205"/>
                  </a:lnTo>
                  <a:lnTo>
                    <a:pt x="1643" y="200"/>
                  </a:lnTo>
                  <a:lnTo>
                    <a:pt x="1650" y="195"/>
                  </a:lnTo>
                  <a:lnTo>
                    <a:pt x="1658" y="190"/>
                  </a:lnTo>
                  <a:lnTo>
                    <a:pt x="1665" y="185"/>
                  </a:lnTo>
                  <a:lnTo>
                    <a:pt x="1673" y="180"/>
                  </a:lnTo>
                  <a:lnTo>
                    <a:pt x="1681" y="175"/>
                  </a:lnTo>
                  <a:lnTo>
                    <a:pt x="1688" y="170"/>
                  </a:lnTo>
                  <a:lnTo>
                    <a:pt x="1696" y="165"/>
                  </a:lnTo>
                  <a:lnTo>
                    <a:pt x="1704" y="160"/>
                  </a:lnTo>
                  <a:lnTo>
                    <a:pt x="1711" y="155"/>
                  </a:lnTo>
                  <a:lnTo>
                    <a:pt x="1719" y="150"/>
                  </a:lnTo>
                  <a:lnTo>
                    <a:pt x="1727" y="145"/>
                  </a:lnTo>
                  <a:lnTo>
                    <a:pt x="1734" y="140"/>
                  </a:lnTo>
                  <a:lnTo>
                    <a:pt x="1742" y="136"/>
                  </a:lnTo>
                  <a:lnTo>
                    <a:pt x="1749" y="131"/>
                  </a:lnTo>
                  <a:lnTo>
                    <a:pt x="1757" y="126"/>
                  </a:lnTo>
                  <a:lnTo>
                    <a:pt x="1765" y="121"/>
                  </a:lnTo>
                  <a:lnTo>
                    <a:pt x="1772" y="116"/>
                  </a:lnTo>
                  <a:lnTo>
                    <a:pt x="1780" y="111"/>
                  </a:lnTo>
                  <a:lnTo>
                    <a:pt x="1788" y="106"/>
                  </a:lnTo>
                  <a:lnTo>
                    <a:pt x="1795" y="102"/>
                  </a:lnTo>
                  <a:lnTo>
                    <a:pt x="1803" y="97"/>
                  </a:lnTo>
                  <a:lnTo>
                    <a:pt x="1811" y="92"/>
                  </a:lnTo>
                  <a:lnTo>
                    <a:pt x="1818" y="87"/>
                  </a:lnTo>
                  <a:lnTo>
                    <a:pt x="1826" y="82"/>
                  </a:lnTo>
                  <a:lnTo>
                    <a:pt x="1834" y="78"/>
                  </a:lnTo>
                  <a:lnTo>
                    <a:pt x="1841" y="73"/>
                  </a:lnTo>
                  <a:lnTo>
                    <a:pt x="1849" y="68"/>
                  </a:lnTo>
                  <a:lnTo>
                    <a:pt x="1856" y="63"/>
                  </a:lnTo>
                  <a:lnTo>
                    <a:pt x="1864" y="58"/>
                  </a:lnTo>
                  <a:lnTo>
                    <a:pt x="1872" y="53"/>
                  </a:lnTo>
                  <a:lnTo>
                    <a:pt x="1879" y="49"/>
                  </a:lnTo>
                  <a:lnTo>
                    <a:pt x="1887" y="44"/>
                  </a:lnTo>
                  <a:lnTo>
                    <a:pt x="1895" y="39"/>
                  </a:lnTo>
                  <a:lnTo>
                    <a:pt x="1902" y="34"/>
                  </a:lnTo>
                  <a:lnTo>
                    <a:pt x="1910" y="29"/>
                  </a:lnTo>
                  <a:lnTo>
                    <a:pt x="1918" y="24"/>
                  </a:lnTo>
                  <a:lnTo>
                    <a:pt x="1925" y="19"/>
                  </a:lnTo>
                  <a:lnTo>
                    <a:pt x="1933" y="15"/>
                  </a:lnTo>
                  <a:lnTo>
                    <a:pt x="1940" y="10"/>
                  </a:lnTo>
                  <a:lnTo>
                    <a:pt x="1948" y="5"/>
                  </a:lnTo>
                  <a:lnTo>
                    <a:pt x="1956" y="0"/>
                  </a:lnTo>
                </a:path>
              </a:pathLst>
            </a:custGeom>
            <a:noFill/>
            <a:ln w="19050">
              <a:solidFill>
                <a:srgbClr val="00AF6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 name="Freeform 2025"/>
            <p:cNvSpPr>
              <a:spLocks noChangeAspect="1"/>
            </p:cNvSpPr>
            <p:nvPr/>
          </p:nvSpPr>
          <p:spPr bwMode="auto">
            <a:xfrm flipV="1">
              <a:off x="2668588" y="5265081"/>
              <a:ext cx="3108325" cy="676275"/>
            </a:xfrm>
            <a:custGeom>
              <a:avLst/>
              <a:gdLst>
                <a:gd name="T0" fmla="*/ 56 w 3577"/>
                <a:gd name="T1" fmla="*/ 754 h 779"/>
                <a:gd name="T2" fmla="*/ 126 w 3577"/>
                <a:gd name="T3" fmla="*/ 724 h 779"/>
                <a:gd name="T4" fmla="*/ 196 w 3577"/>
                <a:gd name="T5" fmla="*/ 694 h 779"/>
                <a:gd name="T6" fmla="*/ 266 w 3577"/>
                <a:gd name="T7" fmla="*/ 666 h 779"/>
                <a:gd name="T8" fmla="*/ 335 w 3577"/>
                <a:gd name="T9" fmla="*/ 639 h 779"/>
                <a:gd name="T10" fmla="*/ 405 w 3577"/>
                <a:gd name="T11" fmla="*/ 613 h 779"/>
                <a:gd name="T12" fmla="*/ 475 w 3577"/>
                <a:gd name="T13" fmla="*/ 587 h 779"/>
                <a:gd name="T14" fmla="*/ 545 w 3577"/>
                <a:gd name="T15" fmla="*/ 563 h 779"/>
                <a:gd name="T16" fmla="*/ 615 w 3577"/>
                <a:gd name="T17" fmla="*/ 539 h 779"/>
                <a:gd name="T18" fmla="*/ 685 w 3577"/>
                <a:gd name="T19" fmla="*/ 516 h 779"/>
                <a:gd name="T20" fmla="*/ 755 w 3577"/>
                <a:gd name="T21" fmla="*/ 495 h 779"/>
                <a:gd name="T22" fmla="*/ 824 w 3577"/>
                <a:gd name="T23" fmla="*/ 474 h 779"/>
                <a:gd name="T24" fmla="*/ 894 w 3577"/>
                <a:gd name="T25" fmla="*/ 453 h 779"/>
                <a:gd name="T26" fmla="*/ 964 w 3577"/>
                <a:gd name="T27" fmla="*/ 434 h 779"/>
                <a:gd name="T28" fmla="*/ 1034 w 3577"/>
                <a:gd name="T29" fmla="*/ 415 h 779"/>
                <a:gd name="T30" fmla="*/ 1104 w 3577"/>
                <a:gd name="T31" fmla="*/ 397 h 779"/>
                <a:gd name="T32" fmla="*/ 1174 w 3577"/>
                <a:gd name="T33" fmla="*/ 379 h 779"/>
                <a:gd name="T34" fmla="*/ 1244 w 3577"/>
                <a:gd name="T35" fmla="*/ 362 h 779"/>
                <a:gd name="T36" fmla="*/ 1314 w 3577"/>
                <a:gd name="T37" fmla="*/ 346 h 779"/>
                <a:gd name="T38" fmla="*/ 1383 w 3577"/>
                <a:gd name="T39" fmla="*/ 331 h 779"/>
                <a:gd name="T40" fmla="*/ 1453 w 3577"/>
                <a:gd name="T41" fmla="*/ 316 h 779"/>
                <a:gd name="T42" fmla="*/ 1523 w 3577"/>
                <a:gd name="T43" fmla="*/ 301 h 779"/>
                <a:gd name="T44" fmla="*/ 1593 w 3577"/>
                <a:gd name="T45" fmla="*/ 287 h 779"/>
                <a:gd name="T46" fmla="*/ 1663 w 3577"/>
                <a:gd name="T47" fmla="*/ 274 h 779"/>
                <a:gd name="T48" fmla="*/ 1733 w 3577"/>
                <a:gd name="T49" fmla="*/ 261 h 779"/>
                <a:gd name="T50" fmla="*/ 1803 w 3577"/>
                <a:gd name="T51" fmla="*/ 248 h 779"/>
                <a:gd name="T52" fmla="*/ 1872 w 3577"/>
                <a:gd name="T53" fmla="*/ 236 h 779"/>
                <a:gd name="T54" fmla="*/ 1942 w 3577"/>
                <a:gd name="T55" fmla="*/ 224 h 779"/>
                <a:gd name="T56" fmla="*/ 2012 w 3577"/>
                <a:gd name="T57" fmla="*/ 213 h 779"/>
                <a:gd name="T58" fmla="*/ 2082 w 3577"/>
                <a:gd name="T59" fmla="*/ 202 h 779"/>
                <a:gd name="T60" fmla="*/ 2152 w 3577"/>
                <a:gd name="T61" fmla="*/ 191 h 779"/>
                <a:gd name="T62" fmla="*/ 2222 w 3577"/>
                <a:gd name="T63" fmla="*/ 181 h 779"/>
                <a:gd name="T64" fmla="*/ 2292 w 3577"/>
                <a:gd name="T65" fmla="*/ 171 h 779"/>
                <a:gd name="T66" fmla="*/ 2361 w 3577"/>
                <a:gd name="T67" fmla="*/ 161 h 779"/>
                <a:gd name="T68" fmla="*/ 2431 w 3577"/>
                <a:gd name="T69" fmla="*/ 151 h 779"/>
                <a:gd name="T70" fmla="*/ 2501 w 3577"/>
                <a:gd name="T71" fmla="*/ 142 h 779"/>
                <a:gd name="T72" fmla="*/ 2571 w 3577"/>
                <a:gd name="T73" fmla="*/ 132 h 779"/>
                <a:gd name="T74" fmla="*/ 2641 w 3577"/>
                <a:gd name="T75" fmla="*/ 123 h 779"/>
                <a:gd name="T76" fmla="*/ 2711 w 3577"/>
                <a:gd name="T77" fmla="*/ 114 h 779"/>
                <a:gd name="T78" fmla="*/ 2781 w 3577"/>
                <a:gd name="T79" fmla="*/ 105 h 779"/>
                <a:gd name="T80" fmla="*/ 2850 w 3577"/>
                <a:gd name="T81" fmla="*/ 96 h 779"/>
                <a:gd name="T82" fmla="*/ 2920 w 3577"/>
                <a:gd name="T83" fmla="*/ 87 h 779"/>
                <a:gd name="T84" fmla="*/ 2990 w 3577"/>
                <a:gd name="T85" fmla="*/ 78 h 779"/>
                <a:gd name="T86" fmla="*/ 3060 w 3577"/>
                <a:gd name="T87" fmla="*/ 69 h 779"/>
                <a:gd name="T88" fmla="*/ 3130 w 3577"/>
                <a:gd name="T89" fmla="*/ 60 h 779"/>
                <a:gd name="T90" fmla="*/ 3200 w 3577"/>
                <a:gd name="T91" fmla="*/ 51 h 779"/>
                <a:gd name="T92" fmla="*/ 3270 w 3577"/>
                <a:gd name="T93" fmla="*/ 42 h 779"/>
                <a:gd name="T94" fmla="*/ 3340 w 3577"/>
                <a:gd name="T95" fmla="*/ 33 h 779"/>
                <a:gd name="T96" fmla="*/ 3409 w 3577"/>
                <a:gd name="T97" fmla="*/ 24 h 779"/>
                <a:gd name="T98" fmla="*/ 3479 w 3577"/>
                <a:gd name="T99" fmla="*/ 14 h 779"/>
                <a:gd name="T100" fmla="*/ 3549 w 3577"/>
                <a:gd name="T101" fmla="*/ 4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77" h="779">
                  <a:moveTo>
                    <a:pt x="0" y="779"/>
                  </a:moveTo>
                  <a:lnTo>
                    <a:pt x="14" y="773"/>
                  </a:lnTo>
                  <a:lnTo>
                    <a:pt x="28" y="766"/>
                  </a:lnTo>
                  <a:lnTo>
                    <a:pt x="42" y="760"/>
                  </a:lnTo>
                  <a:lnTo>
                    <a:pt x="56" y="754"/>
                  </a:lnTo>
                  <a:lnTo>
                    <a:pt x="70" y="748"/>
                  </a:lnTo>
                  <a:lnTo>
                    <a:pt x="84" y="742"/>
                  </a:lnTo>
                  <a:lnTo>
                    <a:pt x="98" y="736"/>
                  </a:lnTo>
                  <a:lnTo>
                    <a:pt x="112" y="730"/>
                  </a:lnTo>
                  <a:lnTo>
                    <a:pt x="126" y="724"/>
                  </a:lnTo>
                  <a:lnTo>
                    <a:pt x="140" y="718"/>
                  </a:lnTo>
                  <a:lnTo>
                    <a:pt x="154" y="712"/>
                  </a:lnTo>
                  <a:lnTo>
                    <a:pt x="168" y="706"/>
                  </a:lnTo>
                  <a:lnTo>
                    <a:pt x="182" y="700"/>
                  </a:lnTo>
                  <a:lnTo>
                    <a:pt x="196" y="694"/>
                  </a:lnTo>
                  <a:lnTo>
                    <a:pt x="210" y="689"/>
                  </a:lnTo>
                  <a:lnTo>
                    <a:pt x="224" y="683"/>
                  </a:lnTo>
                  <a:lnTo>
                    <a:pt x="238" y="677"/>
                  </a:lnTo>
                  <a:lnTo>
                    <a:pt x="252" y="672"/>
                  </a:lnTo>
                  <a:lnTo>
                    <a:pt x="266" y="666"/>
                  </a:lnTo>
                  <a:lnTo>
                    <a:pt x="280" y="661"/>
                  </a:lnTo>
                  <a:lnTo>
                    <a:pt x="294" y="655"/>
                  </a:lnTo>
                  <a:lnTo>
                    <a:pt x="308" y="650"/>
                  </a:lnTo>
                  <a:lnTo>
                    <a:pt x="321" y="644"/>
                  </a:lnTo>
                  <a:lnTo>
                    <a:pt x="335" y="639"/>
                  </a:lnTo>
                  <a:lnTo>
                    <a:pt x="349" y="634"/>
                  </a:lnTo>
                  <a:lnTo>
                    <a:pt x="363" y="628"/>
                  </a:lnTo>
                  <a:lnTo>
                    <a:pt x="377" y="623"/>
                  </a:lnTo>
                  <a:lnTo>
                    <a:pt x="391" y="618"/>
                  </a:lnTo>
                  <a:lnTo>
                    <a:pt x="405" y="613"/>
                  </a:lnTo>
                  <a:lnTo>
                    <a:pt x="419" y="607"/>
                  </a:lnTo>
                  <a:lnTo>
                    <a:pt x="433" y="602"/>
                  </a:lnTo>
                  <a:lnTo>
                    <a:pt x="447" y="597"/>
                  </a:lnTo>
                  <a:lnTo>
                    <a:pt x="461" y="592"/>
                  </a:lnTo>
                  <a:lnTo>
                    <a:pt x="475" y="587"/>
                  </a:lnTo>
                  <a:lnTo>
                    <a:pt x="489" y="582"/>
                  </a:lnTo>
                  <a:lnTo>
                    <a:pt x="503" y="577"/>
                  </a:lnTo>
                  <a:lnTo>
                    <a:pt x="517" y="572"/>
                  </a:lnTo>
                  <a:lnTo>
                    <a:pt x="531" y="568"/>
                  </a:lnTo>
                  <a:lnTo>
                    <a:pt x="545" y="563"/>
                  </a:lnTo>
                  <a:lnTo>
                    <a:pt x="559" y="558"/>
                  </a:lnTo>
                  <a:lnTo>
                    <a:pt x="573" y="553"/>
                  </a:lnTo>
                  <a:lnTo>
                    <a:pt x="587" y="549"/>
                  </a:lnTo>
                  <a:lnTo>
                    <a:pt x="601" y="544"/>
                  </a:lnTo>
                  <a:lnTo>
                    <a:pt x="615" y="539"/>
                  </a:lnTo>
                  <a:lnTo>
                    <a:pt x="629" y="535"/>
                  </a:lnTo>
                  <a:lnTo>
                    <a:pt x="643" y="530"/>
                  </a:lnTo>
                  <a:lnTo>
                    <a:pt x="657" y="525"/>
                  </a:lnTo>
                  <a:lnTo>
                    <a:pt x="671" y="521"/>
                  </a:lnTo>
                  <a:lnTo>
                    <a:pt x="685" y="516"/>
                  </a:lnTo>
                  <a:lnTo>
                    <a:pt x="699" y="512"/>
                  </a:lnTo>
                  <a:lnTo>
                    <a:pt x="713" y="508"/>
                  </a:lnTo>
                  <a:lnTo>
                    <a:pt x="727" y="503"/>
                  </a:lnTo>
                  <a:lnTo>
                    <a:pt x="741" y="499"/>
                  </a:lnTo>
                  <a:lnTo>
                    <a:pt x="755" y="495"/>
                  </a:lnTo>
                  <a:lnTo>
                    <a:pt x="769" y="490"/>
                  </a:lnTo>
                  <a:lnTo>
                    <a:pt x="783" y="486"/>
                  </a:lnTo>
                  <a:lnTo>
                    <a:pt x="797" y="482"/>
                  </a:lnTo>
                  <a:lnTo>
                    <a:pt x="811" y="478"/>
                  </a:lnTo>
                  <a:lnTo>
                    <a:pt x="824" y="474"/>
                  </a:lnTo>
                  <a:lnTo>
                    <a:pt x="838" y="469"/>
                  </a:lnTo>
                  <a:lnTo>
                    <a:pt x="852" y="465"/>
                  </a:lnTo>
                  <a:lnTo>
                    <a:pt x="866" y="461"/>
                  </a:lnTo>
                  <a:lnTo>
                    <a:pt x="880" y="457"/>
                  </a:lnTo>
                  <a:lnTo>
                    <a:pt x="894" y="453"/>
                  </a:lnTo>
                  <a:lnTo>
                    <a:pt x="908" y="449"/>
                  </a:lnTo>
                  <a:lnTo>
                    <a:pt x="922" y="445"/>
                  </a:lnTo>
                  <a:lnTo>
                    <a:pt x="936" y="441"/>
                  </a:lnTo>
                  <a:lnTo>
                    <a:pt x="950" y="438"/>
                  </a:lnTo>
                  <a:lnTo>
                    <a:pt x="964" y="434"/>
                  </a:lnTo>
                  <a:lnTo>
                    <a:pt x="978" y="430"/>
                  </a:lnTo>
                  <a:lnTo>
                    <a:pt x="992" y="426"/>
                  </a:lnTo>
                  <a:lnTo>
                    <a:pt x="1006" y="422"/>
                  </a:lnTo>
                  <a:lnTo>
                    <a:pt x="1020" y="419"/>
                  </a:lnTo>
                  <a:lnTo>
                    <a:pt x="1034" y="415"/>
                  </a:lnTo>
                  <a:lnTo>
                    <a:pt x="1048" y="411"/>
                  </a:lnTo>
                  <a:lnTo>
                    <a:pt x="1062" y="407"/>
                  </a:lnTo>
                  <a:lnTo>
                    <a:pt x="1076" y="404"/>
                  </a:lnTo>
                  <a:lnTo>
                    <a:pt x="1090" y="400"/>
                  </a:lnTo>
                  <a:lnTo>
                    <a:pt x="1104" y="397"/>
                  </a:lnTo>
                  <a:lnTo>
                    <a:pt x="1118" y="393"/>
                  </a:lnTo>
                  <a:lnTo>
                    <a:pt x="1132" y="390"/>
                  </a:lnTo>
                  <a:lnTo>
                    <a:pt x="1146" y="386"/>
                  </a:lnTo>
                  <a:lnTo>
                    <a:pt x="1160" y="383"/>
                  </a:lnTo>
                  <a:lnTo>
                    <a:pt x="1174" y="379"/>
                  </a:lnTo>
                  <a:lnTo>
                    <a:pt x="1188" y="376"/>
                  </a:lnTo>
                  <a:lnTo>
                    <a:pt x="1202" y="372"/>
                  </a:lnTo>
                  <a:lnTo>
                    <a:pt x="1216" y="369"/>
                  </a:lnTo>
                  <a:lnTo>
                    <a:pt x="1230" y="366"/>
                  </a:lnTo>
                  <a:lnTo>
                    <a:pt x="1244" y="362"/>
                  </a:lnTo>
                  <a:lnTo>
                    <a:pt x="1258" y="359"/>
                  </a:lnTo>
                  <a:lnTo>
                    <a:pt x="1272" y="356"/>
                  </a:lnTo>
                  <a:lnTo>
                    <a:pt x="1286" y="353"/>
                  </a:lnTo>
                  <a:lnTo>
                    <a:pt x="1300" y="349"/>
                  </a:lnTo>
                  <a:lnTo>
                    <a:pt x="1314" y="346"/>
                  </a:lnTo>
                  <a:lnTo>
                    <a:pt x="1327" y="343"/>
                  </a:lnTo>
                  <a:lnTo>
                    <a:pt x="1341" y="340"/>
                  </a:lnTo>
                  <a:lnTo>
                    <a:pt x="1355" y="337"/>
                  </a:lnTo>
                  <a:lnTo>
                    <a:pt x="1369" y="334"/>
                  </a:lnTo>
                  <a:lnTo>
                    <a:pt x="1383" y="331"/>
                  </a:lnTo>
                  <a:lnTo>
                    <a:pt x="1397" y="328"/>
                  </a:lnTo>
                  <a:lnTo>
                    <a:pt x="1411" y="325"/>
                  </a:lnTo>
                  <a:lnTo>
                    <a:pt x="1425" y="322"/>
                  </a:lnTo>
                  <a:lnTo>
                    <a:pt x="1439" y="319"/>
                  </a:lnTo>
                  <a:lnTo>
                    <a:pt x="1453" y="316"/>
                  </a:lnTo>
                  <a:lnTo>
                    <a:pt x="1467" y="313"/>
                  </a:lnTo>
                  <a:lnTo>
                    <a:pt x="1481" y="310"/>
                  </a:lnTo>
                  <a:lnTo>
                    <a:pt x="1495" y="307"/>
                  </a:lnTo>
                  <a:lnTo>
                    <a:pt x="1509" y="304"/>
                  </a:lnTo>
                  <a:lnTo>
                    <a:pt x="1523" y="301"/>
                  </a:lnTo>
                  <a:lnTo>
                    <a:pt x="1537" y="298"/>
                  </a:lnTo>
                  <a:lnTo>
                    <a:pt x="1551" y="296"/>
                  </a:lnTo>
                  <a:lnTo>
                    <a:pt x="1565" y="293"/>
                  </a:lnTo>
                  <a:lnTo>
                    <a:pt x="1579" y="290"/>
                  </a:lnTo>
                  <a:lnTo>
                    <a:pt x="1593" y="287"/>
                  </a:lnTo>
                  <a:lnTo>
                    <a:pt x="1607" y="285"/>
                  </a:lnTo>
                  <a:lnTo>
                    <a:pt x="1621" y="282"/>
                  </a:lnTo>
                  <a:lnTo>
                    <a:pt x="1635" y="279"/>
                  </a:lnTo>
                  <a:lnTo>
                    <a:pt x="1649" y="276"/>
                  </a:lnTo>
                  <a:lnTo>
                    <a:pt x="1663" y="274"/>
                  </a:lnTo>
                  <a:lnTo>
                    <a:pt x="1677" y="271"/>
                  </a:lnTo>
                  <a:lnTo>
                    <a:pt x="1691" y="269"/>
                  </a:lnTo>
                  <a:lnTo>
                    <a:pt x="1705" y="266"/>
                  </a:lnTo>
                  <a:lnTo>
                    <a:pt x="1719" y="263"/>
                  </a:lnTo>
                  <a:lnTo>
                    <a:pt x="1733" y="261"/>
                  </a:lnTo>
                  <a:lnTo>
                    <a:pt x="1747" y="258"/>
                  </a:lnTo>
                  <a:lnTo>
                    <a:pt x="1761" y="256"/>
                  </a:lnTo>
                  <a:lnTo>
                    <a:pt x="1775" y="253"/>
                  </a:lnTo>
                  <a:lnTo>
                    <a:pt x="1789" y="251"/>
                  </a:lnTo>
                  <a:lnTo>
                    <a:pt x="1803" y="248"/>
                  </a:lnTo>
                  <a:lnTo>
                    <a:pt x="1817" y="246"/>
                  </a:lnTo>
                  <a:lnTo>
                    <a:pt x="1830" y="243"/>
                  </a:lnTo>
                  <a:lnTo>
                    <a:pt x="1844" y="241"/>
                  </a:lnTo>
                  <a:lnTo>
                    <a:pt x="1858" y="239"/>
                  </a:lnTo>
                  <a:lnTo>
                    <a:pt x="1872" y="236"/>
                  </a:lnTo>
                  <a:lnTo>
                    <a:pt x="1886" y="234"/>
                  </a:lnTo>
                  <a:lnTo>
                    <a:pt x="1900" y="231"/>
                  </a:lnTo>
                  <a:lnTo>
                    <a:pt x="1914" y="229"/>
                  </a:lnTo>
                  <a:lnTo>
                    <a:pt x="1928" y="227"/>
                  </a:lnTo>
                  <a:lnTo>
                    <a:pt x="1942" y="224"/>
                  </a:lnTo>
                  <a:lnTo>
                    <a:pt x="1956" y="222"/>
                  </a:lnTo>
                  <a:lnTo>
                    <a:pt x="1970" y="220"/>
                  </a:lnTo>
                  <a:lnTo>
                    <a:pt x="1984" y="218"/>
                  </a:lnTo>
                  <a:lnTo>
                    <a:pt x="1998" y="215"/>
                  </a:lnTo>
                  <a:lnTo>
                    <a:pt x="2012" y="213"/>
                  </a:lnTo>
                  <a:lnTo>
                    <a:pt x="2026" y="211"/>
                  </a:lnTo>
                  <a:lnTo>
                    <a:pt x="2040" y="209"/>
                  </a:lnTo>
                  <a:lnTo>
                    <a:pt x="2054" y="206"/>
                  </a:lnTo>
                  <a:lnTo>
                    <a:pt x="2068" y="204"/>
                  </a:lnTo>
                  <a:lnTo>
                    <a:pt x="2082" y="202"/>
                  </a:lnTo>
                  <a:lnTo>
                    <a:pt x="2096" y="200"/>
                  </a:lnTo>
                  <a:lnTo>
                    <a:pt x="2110" y="198"/>
                  </a:lnTo>
                  <a:lnTo>
                    <a:pt x="2124" y="196"/>
                  </a:lnTo>
                  <a:lnTo>
                    <a:pt x="2138" y="194"/>
                  </a:lnTo>
                  <a:lnTo>
                    <a:pt x="2152" y="191"/>
                  </a:lnTo>
                  <a:lnTo>
                    <a:pt x="2166" y="189"/>
                  </a:lnTo>
                  <a:lnTo>
                    <a:pt x="2180" y="187"/>
                  </a:lnTo>
                  <a:lnTo>
                    <a:pt x="2194" y="185"/>
                  </a:lnTo>
                  <a:lnTo>
                    <a:pt x="2208" y="183"/>
                  </a:lnTo>
                  <a:lnTo>
                    <a:pt x="2222" y="181"/>
                  </a:lnTo>
                  <a:lnTo>
                    <a:pt x="2236" y="179"/>
                  </a:lnTo>
                  <a:lnTo>
                    <a:pt x="2250" y="177"/>
                  </a:lnTo>
                  <a:lnTo>
                    <a:pt x="2264" y="175"/>
                  </a:lnTo>
                  <a:lnTo>
                    <a:pt x="2278" y="173"/>
                  </a:lnTo>
                  <a:lnTo>
                    <a:pt x="2292" y="171"/>
                  </a:lnTo>
                  <a:lnTo>
                    <a:pt x="2306" y="169"/>
                  </a:lnTo>
                  <a:lnTo>
                    <a:pt x="2320" y="167"/>
                  </a:lnTo>
                  <a:lnTo>
                    <a:pt x="2333" y="165"/>
                  </a:lnTo>
                  <a:lnTo>
                    <a:pt x="2347" y="163"/>
                  </a:lnTo>
                  <a:lnTo>
                    <a:pt x="2361" y="161"/>
                  </a:lnTo>
                  <a:lnTo>
                    <a:pt x="2375" y="159"/>
                  </a:lnTo>
                  <a:lnTo>
                    <a:pt x="2389" y="157"/>
                  </a:lnTo>
                  <a:lnTo>
                    <a:pt x="2403" y="155"/>
                  </a:lnTo>
                  <a:lnTo>
                    <a:pt x="2417" y="153"/>
                  </a:lnTo>
                  <a:lnTo>
                    <a:pt x="2431" y="151"/>
                  </a:lnTo>
                  <a:lnTo>
                    <a:pt x="2445" y="149"/>
                  </a:lnTo>
                  <a:lnTo>
                    <a:pt x="2459" y="147"/>
                  </a:lnTo>
                  <a:lnTo>
                    <a:pt x="2473" y="146"/>
                  </a:lnTo>
                  <a:lnTo>
                    <a:pt x="2487" y="144"/>
                  </a:lnTo>
                  <a:lnTo>
                    <a:pt x="2501" y="142"/>
                  </a:lnTo>
                  <a:lnTo>
                    <a:pt x="2515" y="140"/>
                  </a:lnTo>
                  <a:lnTo>
                    <a:pt x="2529" y="138"/>
                  </a:lnTo>
                  <a:lnTo>
                    <a:pt x="2543" y="136"/>
                  </a:lnTo>
                  <a:lnTo>
                    <a:pt x="2557" y="134"/>
                  </a:lnTo>
                  <a:lnTo>
                    <a:pt x="2571" y="132"/>
                  </a:lnTo>
                  <a:lnTo>
                    <a:pt x="2585" y="131"/>
                  </a:lnTo>
                  <a:lnTo>
                    <a:pt x="2599" y="129"/>
                  </a:lnTo>
                  <a:lnTo>
                    <a:pt x="2613" y="127"/>
                  </a:lnTo>
                  <a:lnTo>
                    <a:pt x="2627" y="125"/>
                  </a:lnTo>
                  <a:lnTo>
                    <a:pt x="2641" y="123"/>
                  </a:lnTo>
                  <a:lnTo>
                    <a:pt x="2655" y="121"/>
                  </a:lnTo>
                  <a:lnTo>
                    <a:pt x="2669" y="120"/>
                  </a:lnTo>
                  <a:lnTo>
                    <a:pt x="2683" y="118"/>
                  </a:lnTo>
                  <a:lnTo>
                    <a:pt x="2697" y="116"/>
                  </a:lnTo>
                  <a:lnTo>
                    <a:pt x="2711" y="114"/>
                  </a:lnTo>
                  <a:lnTo>
                    <a:pt x="2725" y="112"/>
                  </a:lnTo>
                  <a:lnTo>
                    <a:pt x="2739" y="111"/>
                  </a:lnTo>
                  <a:lnTo>
                    <a:pt x="2753" y="109"/>
                  </a:lnTo>
                  <a:lnTo>
                    <a:pt x="2767" y="107"/>
                  </a:lnTo>
                  <a:lnTo>
                    <a:pt x="2781" y="105"/>
                  </a:lnTo>
                  <a:lnTo>
                    <a:pt x="2795" y="103"/>
                  </a:lnTo>
                  <a:lnTo>
                    <a:pt x="2809" y="102"/>
                  </a:lnTo>
                  <a:lnTo>
                    <a:pt x="2823" y="100"/>
                  </a:lnTo>
                  <a:lnTo>
                    <a:pt x="2837" y="98"/>
                  </a:lnTo>
                  <a:lnTo>
                    <a:pt x="2850" y="96"/>
                  </a:lnTo>
                  <a:lnTo>
                    <a:pt x="2864" y="94"/>
                  </a:lnTo>
                  <a:lnTo>
                    <a:pt x="2878" y="93"/>
                  </a:lnTo>
                  <a:lnTo>
                    <a:pt x="2892" y="91"/>
                  </a:lnTo>
                  <a:lnTo>
                    <a:pt x="2906" y="89"/>
                  </a:lnTo>
                  <a:lnTo>
                    <a:pt x="2920" y="87"/>
                  </a:lnTo>
                  <a:lnTo>
                    <a:pt x="2934" y="86"/>
                  </a:lnTo>
                  <a:lnTo>
                    <a:pt x="2948" y="84"/>
                  </a:lnTo>
                  <a:lnTo>
                    <a:pt x="2962" y="82"/>
                  </a:lnTo>
                  <a:lnTo>
                    <a:pt x="2976" y="80"/>
                  </a:lnTo>
                  <a:lnTo>
                    <a:pt x="2990" y="78"/>
                  </a:lnTo>
                  <a:lnTo>
                    <a:pt x="3004" y="77"/>
                  </a:lnTo>
                  <a:lnTo>
                    <a:pt x="3018" y="75"/>
                  </a:lnTo>
                  <a:lnTo>
                    <a:pt x="3032" y="73"/>
                  </a:lnTo>
                  <a:lnTo>
                    <a:pt x="3046" y="71"/>
                  </a:lnTo>
                  <a:lnTo>
                    <a:pt x="3060" y="69"/>
                  </a:lnTo>
                  <a:lnTo>
                    <a:pt x="3074" y="68"/>
                  </a:lnTo>
                  <a:lnTo>
                    <a:pt x="3088" y="66"/>
                  </a:lnTo>
                  <a:lnTo>
                    <a:pt x="3102" y="64"/>
                  </a:lnTo>
                  <a:lnTo>
                    <a:pt x="3116" y="62"/>
                  </a:lnTo>
                  <a:lnTo>
                    <a:pt x="3130" y="60"/>
                  </a:lnTo>
                  <a:lnTo>
                    <a:pt x="3144" y="59"/>
                  </a:lnTo>
                  <a:lnTo>
                    <a:pt x="3158" y="57"/>
                  </a:lnTo>
                  <a:lnTo>
                    <a:pt x="3172" y="55"/>
                  </a:lnTo>
                  <a:lnTo>
                    <a:pt x="3186" y="53"/>
                  </a:lnTo>
                  <a:lnTo>
                    <a:pt x="3200" y="51"/>
                  </a:lnTo>
                  <a:lnTo>
                    <a:pt x="3214" y="50"/>
                  </a:lnTo>
                  <a:lnTo>
                    <a:pt x="3228" y="48"/>
                  </a:lnTo>
                  <a:lnTo>
                    <a:pt x="3242" y="46"/>
                  </a:lnTo>
                  <a:lnTo>
                    <a:pt x="3256" y="44"/>
                  </a:lnTo>
                  <a:lnTo>
                    <a:pt x="3270" y="42"/>
                  </a:lnTo>
                  <a:lnTo>
                    <a:pt x="3284" y="40"/>
                  </a:lnTo>
                  <a:lnTo>
                    <a:pt x="3298" y="39"/>
                  </a:lnTo>
                  <a:lnTo>
                    <a:pt x="3312" y="37"/>
                  </a:lnTo>
                  <a:lnTo>
                    <a:pt x="3326" y="35"/>
                  </a:lnTo>
                  <a:lnTo>
                    <a:pt x="3340" y="33"/>
                  </a:lnTo>
                  <a:lnTo>
                    <a:pt x="3353" y="31"/>
                  </a:lnTo>
                  <a:lnTo>
                    <a:pt x="3367" y="29"/>
                  </a:lnTo>
                  <a:lnTo>
                    <a:pt x="3381" y="27"/>
                  </a:lnTo>
                  <a:lnTo>
                    <a:pt x="3395" y="26"/>
                  </a:lnTo>
                  <a:lnTo>
                    <a:pt x="3409" y="24"/>
                  </a:lnTo>
                  <a:lnTo>
                    <a:pt x="3423" y="22"/>
                  </a:lnTo>
                  <a:lnTo>
                    <a:pt x="3437" y="20"/>
                  </a:lnTo>
                  <a:lnTo>
                    <a:pt x="3451" y="18"/>
                  </a:lnTo>
                  <a:lnTo>
                    <a:pt x="3465" y="16"/>
                  </a:lnTo>
                  <a:lnTo>
                    <a:pt x="3479" y="14"/>
                  </a:lnTo>
                  <a:lnTo>
                    <a:pt x="3493" y="12"/>
                  </a:lnTo>
                  <a:lnTo>
                    <a:pt x="3507" y="10"/>
                  </a:lnTo>
                  <a:lnTo>
                    <a:pt x="3521" y="8"/>
                  </a:lnTo>
                  <a:lnTo>
                    <a:pt x="3535" y="6"/>
                  </a:lnTo>
                  <a:lnTo>
                    <a:pt x="3549" y="4"/>
                  </a:lnTo>
                  <a:lnTo>
                    <a:pt x="3563" y="2"/>
                  </a:lnTo>
                  <a:lnTo>
                    <a:pt x="3577" y="0"/>
                  </a:lnTo>
                </a:path>
              </a:pathLst>
            </a:custGeom>
            <a:noFill/>
            <a:ln w="19050">
              <a:solidFill>
                <a:srgbClr val="00AF6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4" name="Rectangle 2198"/>
            <p:cNvSpPr>
              <a:spLocks noChangeAspect="1" noChangeArrowheads="1"/>
            </p:cNvSpPr>
            <p:nvPr/>
          </p:nvSpPr>
          <p:spPr bwMode="auto">
            <a:xfrm>
              <a:off x="4700588" y="2879069"/>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85" name="Rectangle 2199"/>
            <p:cNvSpPr>
              <a:spLocks noChangeAspect="1" noChangeArrowheads="1"/>
            </p:cNvSpPr>
            <p:nvPr/>
          </p:nvSpPr>
          <p:spPr bwMode="auto">
            <a:xfrm>
              <a:off x="4906963" y="2920344"/>
              <a:ext cx="4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 </a:t>
              </a:r>
              <a:endParaRPr lang="en-US" dirty="0"/>
            </a:p>
          </p:txBody>
        </p:sp>
        <p:sp>
          <p:nvSpPr>
            <p:cNvPr id="90" name="Rectangle 2204"/>
            <p:cNvSpPr>
              <a:spLocks noChangeAspect="1" noChangeArrowheads="1"/>
            </p:cNvSpPr>
            <p:nvPr/>
          </p:nvSpPr>
          <p:spPr bwMode="auto">
            <a:xfrm>
              <a:off x="5422900" y="2879069"/>
              <a:ext cx="4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 </a:t>
              </a:r>
              <a:endParaRPr lang="en-US" dirty="0"/>
            </a:p>
          </p:txBody>
        </p:sp>
        <p:sp>
          <p:nvSpPr>
            <p:cNvPr id="93" name="Rectangle 2207"/>
            <p:cNvSpPr>
              <a:spLocks noChangeAspect="1" noChangeArrowheads="1"/>
            </p:cNvSpPr>
            <p:nvPr/>
          </p:nvSpPr>
          <p:spPr bwMode="auto">
            <a:xfrm>
              <a:off x="5713413" y="2871131"/>
              <a:ext cx="444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BrushScrD" pitchFamily="66" charset="0"/>
                </a:rPr>
                <a:t> </a:t>
              </a:r>
              <a:endParaRPr lang="en-US" dirty="0"/>
            </a:p>
          </p:txBody>
        </p:sp>
        <p:sp>
          <p:nvSpPr>
            <p:cNvPr id="97" name="Rectangle 2281"/>
            <p:cNvSpPr>
              <a:spLocks noChangeAspect="1" noChangeArrowheads="1"/>
            </p:cNvSpPr>
            <p:nvPr/>
          </p:nvSpPr>
          <p:spPr bwMode="auto">
            <a:xfrm rot="571731">
              <a:off x="4387165" y="5481209"/>
              <a:ext cx="3189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dirty="0">
                  <a:solidFill>
                    <a:srgbClr val="000000"/>
                  </a:solidFill>
                </a:rPr>
                <a:t>B=2</a:t>
              </a:r>
              <a:endParaRPr lang="en-US" sz="2800" dirty="0"/>
            </a:p>
          </p:txBody>
        </p:sp>
        <p:sp>
          <p:nvSpPr>
            <p:cNvPr id="99" name="Rectangle 2301"/>
            <p:cNvSpPr>
              <a:spLocks noChangeAspect="1" noChangeArrowheads="1"/>
            </p:cNvSpPr>
            <p:nvPr/>
          </p:nvSpPr>
          <p:spPr bwMode="auto">
            <a:xfrm>
              <a:off x="4450217" y="5767411"/>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dirty="0">
                  <a:solidFill>
                    <a:srgbClr val="000000"/>
                  </a:solidFill>
                </a:rPr>
                <a:t>8</a:t>
              </a:r>
              <a:endParaRPr lang="en-US" sz="2800" dirty="0"/>
            </a:p>
          </p:txBody>
        </p:sp>
        <p:sp>
          <p:nvSpPr>
            <p:cNvPr id="101" name="Line 2005"/>
            <p:cNvSpPr>
              <a:spLocks noChangeAspect="1" noChangeShapeType="1"/>
            </p:cNvSpPr>
            <p:nvPr/>
          </p:nvSpPr>
          <p:spPr bwMode="auto">
            <a:xfrm>
              <a:off x="596900" y="2574269"/>
              <a:ext cx="5387975"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Rectangle 2197"/>
            <p:cNvSpPr>
              <a:spLocks noChangeAspect="1" noChangeArrowheads="1"/>
            </p:cNvSpPr>
            <p:nvPr/>
          </p:nvSpPr>
          <p:spPr bwMode="auto">
            <a:xfrm>
              <a:off x="622824" y="3801967"/>
              <a:ext cx="1445589" cy="738664"/>
            </a:xfrm>
            <a:prstGeom prst="rect">
              <a:avLst/>
            </a:prstGeom>
            <a:solidFill>
              <a:schemeClr val="bg1">
                <a:lumMod val="95000"/>
              </a:schemeClr>
            </a:solidFill>
            <a:ln>
              <a:noFill/>
            </a:ln>
          </p:spPr>
          <p:txBody>
            <a:bodyPr wrap="none" lIns="0" tIns="0" rIns="0" bIns="0">
              <a:spAutoFit/>
            </a:bodyPr>
            <a:lstStyle/>
            <a:p>
              <a:r>
                <a:rPr lang="en-US" sz="1600" dirty="0">
                  <a:solidFill>
                    <a:schemeClr val="tx1">
                      <a:lumMod val="85000"/>
                      <a:lumOff val="15000"/>
                    </a:schemeClr>
                  </a:solidFill>
                </a:rPr>
                <a:t> F ≡ Force</a:t>
              </a:r>
            </a:p>
            <a:p>
              <a:r>
                <a:rPr lang="en-US" sz="1600" dirty="0">
                  <a:solidFill>
                    <a:schemeClr val="tx1">
                      <a:lumMod val="85000"/>
                      <a:lumOff val="15000"/>
                    </a:schemeClr>
                  </a:solidFill>
                </a:rPr>
                <a:t> coefficient = </a:t>
              </a:r>
            </a:p>
            <a:p>
              <a:r>
                <a:rPr lang="en-US" sz="1600" dirty="0">
                  <a:solidFill>
                    <a:schemeClr val="tx1">
                      <a:lumMod val="85000"/>
                      <a:lumOff val="15000"/>
                    </a:schemeClr>
                  </a:solidFill>
                </a:rPr>
                <a:t> f / (</a:t>
              </a:r>
              <a:r>
                <a:rPr lang="en-US" sz="1600" dirty="0">
                  <a:solidFill>
                    <a:schemeClr val="tx1">
                      <a:lumMod val="85000"/>
                      <a:lumOff val="15000"/>
                    </a:schemeClr>
                  </a:solidFill>
                  <a:latin typeface="Calibri"/>
                </a:rPr>
                <a:t>½ </a:t>
              </a:r>
              <a:r>
                <a:rPr lang="en-US" sz="1600" dirty="0">
                  <a:solidFill>
                    <a:schemeClr val="tx1">
                      <a:lumMod val="85000"/>
                      <a:lumOff val="15000"/>
                    </a:schemeClr>
                  </a:solidFill>
                  <a:latin typeface="Symbol" panose="05050102010706020507" pitchFamily="18" charset="2"/>
                </a:rPr>
                <a:t>r</a:t>
              </a:r>
              <a:r>
                <a:rPr lang="en-US" sz="1600" baseline="-25000" dirty="0">
                  <a:solidFill>
                    <a:schemeClr val="tx1">
                      <a:lumMod val="85000"/>
                      <a:lumOff val="15000"/>
                    </a:schemeClr>
                  </a:solidFill>
                  <a:latin typeface="Symbol" panose="05050102010706020507" pitchFamily="18" charset="2"/>
                </a:rPr>
                <a:t>o</a:t>
              </a:r>
              <a:r>
                <a:rPr lang="en-US" sz="1600" dirty="0">
                  <a:solidFill>
                    <a:schemeClr val="tx1">
                      <a:lumMod val="85000"/>
                      <a:lumOff val="15000"/>
                    </a:schemeClr>
                  </a:solidFill>
                </a:rPr>
                <a:t>v</a:t>
              </a:r>
              <a:r>
                <a:rPr lang="en-US" sz="1600" baseline="-25000" dirty="0">
                  <a:solidFill>
                    <a:schemeClr val="tx1">
                      <a:lumMod val="85000"/>
                      <a:lumOff val="15000"/>
                    </a:schemeClr>
                  </a:solidFill>
                </a:rPr>
                <a:t>o</a:t>
              </a:r>
              <a:r>
                <a:rPr lang="en-US" sz="2000" baseline="30000" dirty="0">
                  <a:solidFill>
                    <a:schemeClr val="tx1">
                      <a:lumMod val="85000"/>
                      <a:lumOff val="15000"/>
                    </a:schemeClr>
                  </a:solidFill>
                </a:rPr>
                <a:t>2 </a:t>
              </a:r>
              <a:r>
                <a:rPr lang="en-US" sz="1600" dirty="0">
                  <a:solidFill>
                    <a:schemeClr val="tx1">
                      <a:lumMod val="85000"/>
                      <a:lumOff val="15000"/>
                    </a:schemeClr>
                  </a:solidFill>
                  <a:latin typeface="Symbol" pitchFamily="18" charset="2"/>
                </a:rPr>
                <a:t>p</a:t>
              </a:r>
              <a:r>
                <a:rPr lang="en-US" sz="1600" b="1" i="1" dirty="0">
                  <a:solidFill>
                    <a:schemeClr val="tx1">
                      <a:lumMod val="85000"/>
                      <a:lumOff val="15000"/>
                    </a:schemeClr>
                  </a:solidFill>
                  <a:latin typeface="Bradley Hand ITC" panose="03070402050302030203" pitchFamily="66" charset="0"/>
                </a:rPr>
                <a:t>R</a:t>
              </a:r>
              <a:r>
                <a:rPr lang="en-US" sz="600" i="1" dirty="0">
                  <a:solidFill>
                    <a:schemeClr val="tx1">
                      <a:lumMod val="85000"/>
                      <a:lumOff val="15000"/>
                    </a:schemeClr>
                  </a:solidFill>
                  <a:latin typeface="Segoe Script" panose="020B0504020000000003" pitchFamily="34" charset="0"/>
                </a:rPr>
                <a:t> </a:t>
              </a:r>
              <a:r>
                <a:rPr lang="en-US" sz="2000" baseline="30000" dirty="0">
                  <a:solidFill>
                    <a:schemeClr val="tx1">
                      <a:lumMod val="85000"/>
                      <a:lumOff val="15000"/>
                    </a:schemeClr>
                  </a:solidFill>
                </a:rPr>
                <a:t>2</a:t>
              </a:r>
              <a:r>
                <a:rPr lang="en-US" sz="1600" dirty="0">
                  <a:solidFill>
                    <a:schemeClr val="tx1">
                      <a:lumMod val="85000"/>
                      <a:lumOff val="15000"/>
                    </a:schemeClr>
                  </a:solidFill>
                </a:rPr>
                <a:t>)</a:t>
              </a:r>
              <a:endParaRPr lang="en-US" sz="2000" dirty="0">
                <a:solidFill>
                  <a:schemeClr val="tx1">
                    <a:lumMod val="85000"/>
                    <a:lumOff val="15000"/>
                  </a:schemeClr>
                </a:solidFill>
              </a:endParaRPr>
            </a:p>
          </p:txBody>
        </p:sp>
      </p:grpSp>
      <p:sp>
        <p:nvSpPr>
          <p:cNvPr id="5" name="Slide Number Placeholder 4"/>
          <p:cNvSpPr>
            <a:spLocks noGrp="1"/>
          </p:cNvSpPr>
          <p:nvPr>
            <p:ph type="sldNum" sz="quarter" idx="12"/>
          </p:nvPr>
        </p:nvSpPr>
        <p:spPr/>
        <p:txBody>
          <a:bodyPr/>
          <a:lstStyle/>
          <a:p>
            <a:fld id="{01E2073A-A629-45A2-8404-EF7185EE7B65}" type="slidenum">
              <a:rPr lang="en-US" smtClean="0"/>
              <a:pPr/>
              <a:t>40</a:t>
            </a:fld>
            <a:endParaRPr lang="en-US" dirty="0"/>
          </a:p>
        </p:txBody>
      </p:sp>
      <p:grpSp>
        <p:nvGrpSpPr>
          <p:cNvPr id="8" name="Group 7"/>
          <p:cNvGrpSpPr/>
          <p:nvPr/>
        </p:nvGrpSpPr>
        <p:grpSpPr>
          <a:xfrm>
            <a:off x="249614" y="515284"/>
            <a:ext cx="5689607" cy="2000254"/>
            <a:chOff x="392114" y="515284"/>
            <a:chExt cx="5689607" cy="2000254"/>
          </a:xfrm>
        </p:grpSpPr>
        <p:sp>
          <p:nvSpPr>
            <p:cNvPr id="349" name="Line 1894"/>
            <p:cNvSpPr>
              <a:spLocks noChangeAspect="1" noChangeShapeType="1"/>
            </p:cNvSpPr>
            <p:nvPr/>
          </p:nvSpPr>
          <p:spPr bwMode="auto">
            <a:xfrm flipV="1">
              <a:off x="1011240"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0" name="Line 1895"/>
            <p:cNvSpPr>
              <a:spLocks noChangeAspect="1" noChangeShapeType="1"/>
            </p:cNvSpPr>
            <p:nvPr/>
          </p:nvSpPr>
          <p:spPr bwMode="auto">
            <a:xfrm flipV="1">
              <a:off x="1425578"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1" name="Line 1896"/>
            <p:cNvSpPr>
              <a:spLocks noChangeAspect="1" noChangeShapeType="1"/>
            </p:cNvSpPr>
            <p:nvPr/>
          </p:nvSpPr>
          <p:spPr bwMode="auto">
            <a:xfrm flipV="1">
              <a:off x="1839916"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2" name="Line 1897"/>
            <p:cNvSpPr>
              <a:spLocks noChangeAspect="1" noChangeShapeType="1"/>
            </p:cNvSpPr>
            <p:nvPr/>
          </p:nvSpPr>
          <p:spPr bwMode="auto">
            <a:xfrm flipV="1">
              <a:off x="2254254"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3" name="Line 1898"/>
            <p:cNvSpPr>
              <a:spLocks noChangeAspect="1" noChangeShapeType="1"/>
            </p:cNvSpPr>
            <p:nvPr/>
          </p:nvSpPr>
          <p:spPr bwMode="auto">
            <a:xfrm flipV="1">
              <a:off x="2668592"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4" name="Line 1899"/>
            <p:cNvSpPr>
              <a:spLocks noChangeAspect="1" noChangeShapeType="1"/>
            </p:cNvSpPr>
            <p:nvPr/>
          </p:nvSpPr>
          <p:spPr bwMode="auto">
            <a:xfrm flipV="1">
              <a:off x="3082930"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5" name="Line 1900"/>
            <p:cNvSpPr>
              <a:spLocks noChangeAspect="1" noChangeShapeType="1"/>
            </p:cNvSpPr>
            <p:nvPr/>
          </p:nvSpPr>
          <p:spPr bwMode="auto">
            <a:xfrm flipV="1">
              <a:off x="3498855"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6" name="Line 1901"/>
            <p:cNvSpPr>
              <a:spLocks noChangeAspect="1" noChangeShapeType="1"/>
            </p:cNvSpPr>
            <p:nvPr/>
          </p:nvSpPr>
          <p:spPr bwMode="auto">
            <a:xfrm flipV="1">
              <a:off x="3911606"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7" name="Line 1902"/>
            <p:cNvSpPr>
              <a:spLocks noChangeAspect="1" noChangeShapeType="1"/>
            </p:cNvSpPr>
            <p:nvPr/>
          </p:nvSpPr>
          <p:spPr bwMode="auto">
            <a:xfrm flipV="1">
              <a:off x="4325944"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 name="Line 1903"/>
            <p:cNvSpPr>
              <a:spLocks noChangeAspect="1" noChangeShapeType="1"/>
            </p:cNvSpPr>
            <p:nvPr/>
          </p:nvSpPr>
          <p:spPr bwMode="auto">
            <a:xfrm flipV="1">
              <a:off x="4741869"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9" name="Line 1904"/>
            <p:cNvSpPr>
              <a:spLocks noChangeAspect="1" noChangeShapeType="1"/>
            </p:cNvSpPr>
            <p:nvPr/>
          </p:nvSpPr>
          <p:spPr bwMode="auto">
            <a:xfrm flipV="1">
              <a:off x="5156207"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60" name="Line 1905"/>
            <p:cNvSpPr>
              <a:spLocks noChangeAspect="1" noChangeShapeType="1"/>
            </p:cNvSpPr>
            <p:nvPr/>
          </p:nvSpPr>
          <p:spPr bwMode="auto">
            <a:xfrm flipV="1">
              <a:off x="5568958"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61" name="Line 1906"/>
            <p:cNvSpPr>
              <a:spLocks noChangeAspect="1" noChangeShapeType="1"/>
            </p:cNvSpPr>
            <p:nvPr/>
          </p:nvSpPr>
          <p:spPr bwMode="auto">
            <a:xfrm flipV="1">
              <a:off x="5984883" y="583547"/>
              <a:ext cx="1588" cy="1738316"/>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63" name="Rectangle 1908"/>
            <p:cNvSpPr>
              <a:spLocks noChangeAspect="1" noChangeArrowheads="1"/>
            </p:cNvSpPr>
            <p:nvPr/>
          </p:nvSpPr>
          <p:spPr bwMode="auto">
            <a:xfrm>
              <a:off x="4386269" y="2053575"/>
              <a:ext cx="0"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364" name="Rectangle 1909"/>
            <p:cNvSpPr>
              <a:spLocks noChangeAspect="1" noChangeArrowheads="1"/>
            </p:cNvSpPr>
            <p:nvPr/>
          </p:nvSpPr>
          <p:spPr bwMode="auto">
            <a:xfrm>
              <a:off x="4702182" y="2053575"/>
              <a:ext cx="0"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372" name="Rectangle 1917"/>
            <p:cNvSpPr>
              <a:spLocks noChangeAspect="1" noChangeArrowheads="1"/>
            </p:cNvSpPr>
            <p:nvPr/>
          </p:nvSpPr>
          <p:spPr bwMode="auto">
            <a:xfrm>
              <a:off x="5873758" y="2096437"/>
              <a:ext cx="4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i="1" dirty="0">
                  <a:solidFill>
                    <a:srgbClr val="000000"/>
                  </a:solidFill>
                </a:rPr>
                <a:t> </a:t>
              </a:r>
              <a:endParaRPr lang="en-US" dirty="0"/>
            </a:p>
          </p:txBody>
        </p:sp>
        <p:sp>
          <p:nvSpPr>
            <p:cNvPr id="373" name="Rectangle 1918"/>
            <p:cNvSpPr>
              <a:spLocks noChangeAspect="1" noChangeArrowheads="1"/>
            </p:cNvSpPr>
            <p:nvPr/>
          </p:nvSpPr>
          <p:spPr bwMode="auto">
            <a:xfrm>
              <a:off x="5918208" y="2066275"/>
              <a:ext cx="0"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374" name="Line 1919"/>
            <p:cNvSpPr>
              <a:spLocks noChangeAspect="1" noChangeShapeType="1"/>
            </p:cNvSpPr>
            <p:nvPr/>
          </p:nvSpPr>
          <p:spPr bwMode="auto">
            <a:xfrm>
              <a:off x="596902" y="2321863"/>
              <a:ext cx="5387982" cy="1588"/>
            </a:xfrm>
            <a:prstGeom prst="line">
              <a:avLst/>
            </a:prstGeom>
            <a:noFill/>
            <a:ln w="63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5" name="Rectangle 1920"/>
            <p:cNvSpPr>
              <a:spLocks noChangeAspect="1" noChangeArrowheads="1"/>
            </p:cNvSpPr>
            <p:nvPr/>
          </p:nvSpPr>
          <p:spPr bwMode="auto">
            <a:xfrm>
              <a:off x="534989"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0.5</a:t>
              </a:r>
              <a:endParaRPr lang="en-US" sz="900" dirty="0"/>
            </a:p>
          </p:txBody>
        </p:sp>
        <p:sp>
          <p:nvSpPr>
            <p:cNvPr id="376" name="Rectangle 1921"/>
            <p:cNvSpPr>
              <a:spLocks noChangeAspect="1" noChangeArrowheads="1"/>
            </p:cNvSpPr>
            <p:nvPr/>
          </p:nvSpPr>
          <p:spPr bwMode="auto">
            <a:xfrm>
              <a:off x="949327"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0.6</a:t>
              </a:r>
              <a:endParaRPr lang="en-US" sz="900" dirty="0"/>
            </a:p>
          </p:txBody>
        </p:sp>
        <p:sp>
          <p:nvSpPr>
            <p:cNvPr id="377" name="Rectangle 1922"/>
            <p:cNvSpPr>
              <a:spLocks noChangeAspect="1" noChangeArrowheads="1"/>
            </p:cNvSpPr>
            <p:nvPr/>
          </p:nvSpPr>
          <p:spPr bwMode="auto">
            <a:xfrm>
              <a:off x="1363665"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0.7</a:t>
              </a:r>
              <a:endParaRPr lang="en-US" sz="900" dirty="0"/>
            </a:p>
          </p:txBody>
        </p:sp>
        <p:sp>
          <p:nvSpPr>
            <p:cNvPr id="378" name="Rectangle 1923"/>
            <p:cNvSpPr>
              <a:spLocks noChangeAspect="1" noChangeArrowheads="1"/>
            </p:cNvSpPr>
            <p:nvPr/>
          </p:nvSpPr>
          <p:spPr bwMode="auto">
            <a:xfrm>
              <a:off x="1776416"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0.8</a:t>
              </a:r>
              <a:endParaRPr lang="en-US" sz="900" dirty="0"/>
            </a:p>
          </p:txBody>
        </p:sp>
        <p:sp>
          <p:nvSpPr>
            <p:cNvPr id="379" name="Rectangle 1924"/>
            <p:cNvSpPr>
              <a:spLocks noChangeAspect="1" noChangeArrowheads="1"/>
            </p:cNvSpPr>
            <p:nvPr/>
          </p:nvSpPr>
          <p:spPr bwMode="auto">
            <a:xfrm>
              <a:off x="2192341"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0.9</a:t>
              </a:r>
              <a:endParaRPr lang="en-US" sz="900" dirty="0"/>
            </a:p>
          </p:txBody>
        </p:sp>
        <p:sp>
          <p:nvSpPr>
            <p:cNvPr id="380" name="Rectangle 1925"/>
            <p:cNvSpPr>
              <a:spLocks noChangeAspect="1" noChangeArrowheads="1"/>
            </p:cNvSpPr>
            <p:nvPr/>
          </p:nvSpPr>
          <p:spPr bwMode="auto">
            <a:xfrm>
              <a:off x="2606679"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1.0</a:t>
              </a:r>
              <a:endParaRPr lang="en-US" sz="900" dirty="0"/>
            </a:p>
          </p:txBody>
        </p:sp>
        <p:sp>
          <p:nvSpPr>
            <p:cNvPr id="381" name="Rectangle 1926"/>
            <p:cNvSpPr>
              <a:spLocks noChangeAspect="1" noChangeArrowheads="1"/>
            </p:cNvSpPr>
            <p:nvPr/>
          </p:nvSpPr>
          <p:spPr bwMode="auto">
            <a:xfrm>
              <a:off x="3021017"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1.1</a:t>
              </a:r>
              <a:endParaRPr lang="en-US" sz="900" dirty="0"/>
            </a:p>
          </p:txBody>
        </p:sp>
        <p:sp>
          <p:nvSpPr>
            <p:cNvPr id="382" name="Rectangle 1927"/>
            <p:cNvSpPr>
              <a:spLocks noChangeAspect="1" noChangeArrowheads="1"/>
            </p:cNvSpPr>
            <p:nvPr/>
          </p:nvSpPr>
          <p:spPr bwMode="auto">
            <a:xfrm>
              <a:off x="3435355"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1.2</a:t>
              </a:r>
              <a:endParaRPr lang="en-US" sz="900" dirty="0"/>
            </a:p>
          </p:txBody>
        </p:sp>
        <p:sp>
          <p:nvSpPr>
            <p:cNvPr id="383" name="Rectangle 1928"/>
            <p:cNvSpPr>
              <a:spLocks noChangeAspect="1" noChangeArrowheads="1"/>
            </p:cNvSpPr>
            <p:nvPr/>
          </p:nvSpPr>
          <p:spPr bwMode="auto">
            <a:xfrm>
              <a:off x="3849693"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1.3</a:t>
              </a:r>
              <a:endParaRPr lang="en-US" sz="900" dirty="0"/>
            </a:p>
          </p:txBody>
        </p:sp>
        <p:sp>
          <p:nvSpPr>
            <p:cNvPr id="384" name="Rectangle 1929"/>
            <p:cNvSpPr>
              <a:spLocks noChangeAspect="1" noChangeArrowheads="1"/>
            </p:cNvSpPr>
            <p:nvPr/>
          </p:nvSpPr>
          <p:spPr bwMode="auto">
            <a:xfrm>
              <a:off x="4264031"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1.4</a:t>
              </a:r>
              <a:endParaRPr lang="en-US" sz="900" dirty="0"/>
            </a:p>
          </p:txBody>
        </p:sp>
        <p:sp>
          <p:nvSpPr>
            <p:cNvPr id="385" name="Rectangle 1930"/>
            <p:cNvSpPr>
              <a:spLocks noChangeAspect="1" noChangeArrowheads="1"/>
            </p:cNvSpPr>
            <p:nvPr/>
          </p:nvSpPr>
          <p:spPr bwMode="auto">
            <a:xfrm>
              <a:off x="4679957"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1.5</a:t>
              </a:r>
              <a:endParaRPr lang="en-US" sz="900" dirty="0"/>
            </a:p>
          </p:txBody>
        </p:sp>
        <p:sp>
          <p:nvSpPr>
            <p:cNvPr id="386" name="Rectangle 1931"/>
            <p:cNvSpPr>
              <a:spLocks noChangeAspect="1" noChangeArrowheads="1"/>
            </p:cNvSpPr>
            <p:nvPr/>
          </p:nvSpPr>
          <p:spPr bwMode="auto">
            <a:xfrm>
              <a:off x="5092707"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1.6</a:t>
              </a:r>
              <a:endParaRPr lang="en-US" sz="900" dirty="0"/>
            </a:p>
          </p:txBody>
        </p:sp>
        <p:sp>
          <p:nvSpPr>
            <p:cNvPr id="387" name="Rectangle 1932"/>
            <p:cNvSpPr>
              <a:spLocks noChangeAspect="1" noChangeArrowheads="1"/>
            </p:cNvSpPr>
            <p:nvPr/>
          </p:nvSpPr>
          <p:spPr bwMode="auto">
            <a:xfrm>
              <a:off x="5507045"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1.7</a:t>
              </a:r>
              <a:endParaRPr lang="en-US" sz="900" dirty="0"/>
            </a:p>
          </p:txBody>
        </p:sp>
        <p:sp>
          <p:nvSpPr>
            <p:cNvPr id="388" name="Rectangle 1933"/>
            <p:cNvSpPr>
              <a:spLocks noChangeAspect="1" noChangeArrowheads="1"/>
            </p:cNvSpPr>
            <p:nvPr/>
          </p:nvSpPr>
          <p:spPr bwMode="auto">
            <a:xfrm>
              <a:off x="5922971" y="237901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1.8</a:t>
              </a:r>
              <a:endParaRPr lang="en-US" sz="900" dirty="0"/>
            </a:p>
          </p:txBody>
        </p:sp>
        <p:sp>
          <p:nvSpPr>
            <p:cNvPr id="389" name="Line 1934"/>
            <p:cNvSpPr>
              <a:spLocks noChangeAspect="1" noChangeShapeType="1"/>
            </p:cNvSpPr>
            <p:nvPr/>
          </p:nvSpPr>
          <p:spPr bwMode="auto">
            <a:xfrm>
              <a:off x="596902" y="1974199"/>
              <a:ext cx="5387982"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0" name="Line 1935"/>
            <p:cNvSpPr>
              <a:spLocks noChangeAspect="1" noChangeShapeType="1"/>
            </p:cNvSpPr>
            <p:nvPr/>
          </p:nvSpPr>
          <p:spPr bwMode="auto">
            <a:xfrm>
              <a:off x="596902" y="1626536"/>
              <a:ext cx="5387982"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1" name="Line 1936"/>
            <p:cNvSpPr>
              <a:spLocks noChangeAspect="1" noChangeShapeType="1"/>
            </p:cNvSpPr>
            <p:nvPr/>
          </p:nvSpPr>
          <p:spPr bwMode="auto">
            <a:xfrm>
              <a:off x="596902" y="1278873"/>
              <a:ext cx="5387982"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2" name="Line 1937"/>
            <p:cNvSpPr>
              <a:spLocks noChangeAspect="1" noChangeShapeType="1"/>
            </p:cNvSpPr>
            <p:nvPr/>
          </p:nvSpPr>
          <p:spPr bwMode="auto">
            <a:xfrm>
              <a:off x="596902" y="931210"/>
              <a:ext cx="5387982"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3" name="Line 1938"/>
            <p:cNvSpPr>
              <a:spLocks noChangeAspect="1" noChangeShapeType="1"/>
            </p:cNvSpPr>
            <p:nvPr/>
          </p:nvSpPr>
          <p:spPr bwMode="auto">
            <a:xfrm>
              <a:off x="596902" y="583547"/>
              <a:ext cx="5387982"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5" name="Line 1940"/>
            <p:cNvSpPr>
              <a:spLocks noChangeAspect="1" noChangeShapeType="1"/>
            </p:cNvSpPr>
            <p:nvPr/>
          </p:nvSpPr>
          <p:spPr bwMode="auto">
            <a:xfrm flipV="1">
              <a:off x="596902" y="583547"/>
              <a:ext cx="1588" cy="1738316"/>
            </a:xfrm>
            <a:prstGeom prst="line">
              <a:avLst/>
            </a:prstGeom>
            <a:noFill/>
            <a:ln w="63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6" name="Rectangle 1941"/>
            <p:cNvSpPr>
              <a:spLocks noChangeAspect="1" noChangeArrowheads="1"/>
            </p:cNvSpPr>
            <p:nvPr/>
          </p:nvSpPr>
          <p:spPr bwMode="auto">
            <a:xfrm>
              <a:off x="392114" y="2252012"/>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0.0</a:t>
              </a:r>
              <a:endParaRPr lang="en-US" sz="900" dirty="0"/>
            </a:p>
          </p:txBody>
        </p:sp>
        <p:sp>
          <p:nvSpPr>
            <p:cNvPr id="397" name="Rectangle 1942"/>
            <p:cNvSpPr>
              <a:spLocks noChangeAspect="1" noChangeArrowheads="1"/>
            </p:cNvSpPr>
            <p:nvPr/>
          </p:nvSpPr>
          <p:spPr bwMode="auto">
            <a:xfrm>
              <a:off x="392114" y="1905937"/>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0.2</a:t>
              </a:r>
              <a:endParaRPr lang="en-US" sz="900" dirty="0"/>
            </a:p>
          </p:txBody>
        </p:sp>
        <p:sp>
          <p:nvSpPr>
            <p:cNvPr id="398" name="Rectangle 1943"/>
            <p:cNvSpPr>
              <a:spLocks noChangeAspect="1" noChangeArrowheads="1"/>
            </p:cNvSpPr>
            <p:nvPr/>
          </p:nvSpPr>
          <p:spPr bwMode="auto">
            <a:xfrm>
              <a:off x="392114" y="1556686"/>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0.4</a:t>
              </a:r>
              <a:endParaRPr lang="en-US" sz="900" dirty="0"/>
            </a:p>
          </p:txBody>
        </p:sp>
        <p:sp>
          <p:nvSpPr>
            <p:cNvPr id="399" name="Rectangle 1944"/>
            <p:cNvSpPr>
              <a:spLocks noChangeAspect="1" noChangeArrowheads="1"/>
            </p:cNvSpPr>
            <p:nvPr/>
          </p:nvSpPr>
          <p:spPr bwMode="auto">
            <a:xfrm>
              <a:off x="392114" y="1209023"/>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0.6</a:t>
              </a:r>
              <a:endParaRPr lang="en-US" sz="900" dirty="0"/>
            </a:p>
          </p:txBody>
        </p:sp>
        <p:sp>
          <p:nvSpPr>
            <p:cNvPr id="400" name="Rectangle 1945"/>
            <p:cNvSpPr>
              <a:spLocks noChangeAspect="1" noChangeArrowheads="1"/>
            </p:cNvSpPr>
            <p:nvPr/>
          </p:nvSpPr>
          <p:spPr bwMode="auto">
            <a:xfrm>
              <a:off x="392114" y="861360"/>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0.8</a:t>
              </a:r>
              <a:endParaRPr lang="en-US" sz="900" dirty="0"/>
            </a:p>
          </p:txBody>
        </p:sp>
        <p:sp>
          <p:nvSpPr>
            <p:cNvPr id="401" name="Rectangle 1946"/>
            <p:cNvSpPr>
              <a:spLocks noChangeAspect="1" noChangeArrowheads="1"/>
            </p:cNvSpPr>
            <p:nvPr/>
          </p:nvSpPr>
          <p:spPr bwMode="auto">
            <a:xfrm>
              <a:off x="392114" y="515284"/>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rPr>
                <a:t>1.0</a:t>
              </a:r>
              <a:endParaRPr lang="en-US" sz="900" dirty="0"/>
            </a:p>
          </p:txBody>
        </p:sp>
        <p:sp>
          <p:nvSpPr>
            <p:cNvPr id="402" name="Freeform 1947"/>
            <p:cNvSpPr>
              <a:spLocks noChangeAspect="1"/>
            </p:cNvSpPr>
            <p:nvPr/>
          </p:nvSpPr>
          <p:spPr bwMode="auto">
            <a:xfrm flipV="1">
              <a:off x="846140" y="849086"/>
              <a:ext cx="1765302" cy="1042564"/>
            </a:xfrm>
            <a:custGeom>
              <a:avLst/>
              <a:gdLst>
                <a:gd name="T0" fmla="*/ 54 w 2031"/>
                <a:gd name="T1" fmla="*/ 819 h 1152"/>
                <a:gd name="T2" fmla="*/ 127 w 2031"/>
                <a:gd name="T3" fmla="*/ 847 h 1152"/>
                <a:gd name="T4" fmla="*/ 201 w 2031"/>
                <a:gd name="T5" fmla="*/ 876 h 1152"/>
                <a:gd name="T6" fmla="*/ 277 w 2031"/>
                <a:gd name="T7" fmla="*/ 904 h 1152"/>
                <a:gd name="T8" fmla="*/ 354 w 2031"/>
                <a:gd name="T9" fmla="*/ 932 h 1152"/>
                <a:gd name="T10" fmla="*/ 435 w 2031"/>
                <a:gd name="T11" fmla="*/ 960 h 1152"/>
                <a:gd name="T12" fmla="*/ 519 w 2031"/>
                <a:gd name="T13" fmla="*/ 986 h 1152"/>
                <a:gd name="T14" fmla="*/ 605 w 2031"/>
                <a:gd name="T15" fmla="*/ 1012 h 1152"/>
                <a:gd name="T16" fmla="*/ 692 w 2031"/>
                <a:gd name="T17" fmla="*/ 1036 h 1152"/>
                <a:gd name="T18" fmla="*/ 779 w 2031"/>
                <a:gd name="T19" fmla="*/ 1059 h 1152"/>
                <a:gd name="T20" fmla="*/ 864 w 2031"/>
                <a:gd name="T21" fmla="*/ 1081 h 1152"/>
                <a:gd name="T22" fmla="*/ 944 w 2031"/>
                <a:gd name="T23" fmla="*/ 1100 h 1152"/>
                <a:gd name="T24" fmla="*/ 1018 w 2031"/>
                <a:gd name="T25" fmla="*/ 1116 h 1152"/>
                <a:gd name="T26" fmla="*/ 1082 w 2031"/>
                <a:gd name="T27" fmla="*/ 1127 h 1152"/>
                <a:gd name="T28" fmla="*/ 1140 w 2031"/>
                <a:gd name="T29" fmla="*/ 1136 h 1152"/>
                <a:gd name="T30" fmla="*/ 1194 w 2031"/>
                <a:gd name="T31" fmla="*/ 1142 h 1152"/>
                <a:gd name="T32" fmla="*/ 1243 w 2031"/>
                <a:gd name="T33" fmla="*/ 1147 h 1152"/>
                <a:gd name="T34" fmla="*/ 1290 w 2031"/>
                <a:gd name="T35" fmla="*/ 1150 h 1152"/>
                <a:gd name="T36" fmla="*/ 1335 w 2031"/>
                <a:gd name="T37" fmla="*/ 1152 h 1152"/>
                <a:gd name="T38" fmla="*/ 1377 w 2031"/>
                <a:gd name="T39" fmla="*/ 1150 h 1152"/>
                <a:gd name="T40" fmla="*/ 1419 w 2031"/>
                <a:gd name="T41" fmla="*/ 1147 h 1152"/>
                <a:gd name="T42" fmla="*/ 1458 w 2031"/>
                <a:gd name="T43" fmla="*/ 1144 h 1152"/>
                <a:gd name="T44" fmla="*/ 1496 w 2031"/>
                <a:gd name="T45" fmla="*/ 1140 h 1152"/>
                <a:gd name="T46" fmla="*/ 1532 w 2031"/>
                <a:gd name="T47" fmla="*/ 1135 h 1152"/>
                <a:gd name="T48" fmla="*/ 1566 w 2031"/>
                <a:gd name="T49" fmla="*/ 1131 h 1152"/>
                <a:gd name="T50" fmla="*/ 1593 w 2031"/>
                <a:gd name="T51" fmla="*/ 1124 h 1152"/>
                <a:gd name="T52" fmla="*/ 1617 w 2031"/>
                <a:gd name="T53" fmla="*/ 1116 h 1152"/>
                <a:gd name="T54" fmla="*/ 1640 w 2031"/>
                <a:gd name="T55" fmla="*/ 1108 h 1152"/>
                <a:gd name="T56" fmla="*/ 1662 w 2031"/>
                <a:gd name="T57" fmla="*/ 1098 h 1152"/>
                <a:gd name="T58" fmla="*/ 1683 w 2031"/>
                <a:gd name="T59" fmla="*/ 1088 h 1152"/>
                <a:gd name="T60" fmla="*/ 1705 w 2031"/>
                <a:gd name="T61" fmla="*/ 1075 h 1152"/>
                <a:gd name="T62" fmla="*/ 1727 w 2031"/>
                <a:gd name="T63" fmla="*/ 1059 h 1152"/>
                <a:gd name="T64" fmla="*/ 1750 w 2031"/>
                <a:gd name="T65" fmla="*/ 1039 h 1152"/>
                <a:gd name="T66" fmla="*/ 1773 w 2031"/>
                <a:gd name="T67" fmla="*/ 1016 h 1152"/>
                <a:gd name="T68" fmla="*/ 1797 w 2031"/>
                <a:gd name="T69" fmla="*/ 991 h 1152"/>
                <a:gd name="T70" fmla="*/ 1820 w 2031"/>
                <a:gd name="T71" fmla="*/ 962 h 1152"/>
                <a:gd name="T72" fmla="*/ 1843 w 2031"/>
                <a:gd name="T73" fmla="*/ 931 h 1152"/>
                <a:gd name="T74" fmla="*/ 1864 w 2031"/>
                <a:gd name="T75" fmla="*/ 896 h 1152"/>
                <a:gd name="T76" fmla="*/ 1883 w 2031"/>
                <a:gd name="T77" fmla="*/ 855 h 1152"/>
                <a:gd name="T78" fmla="*/ 1900 w 2031"/>
                <a:gd name="T79" fmla="*/ 812 h 1152"/>
                <a:gd name="T80" fmla="*/ 1915 w 2031"/>
                <a:gd name="T81" fmla="*/ 767 h 1152"/>
                <a:gd name="T82" fmla="*/ 1930 w 2031"/>
                <a:gd name="T83" fmla="*/ 720 h 1152"/>
                <a:gd name="T84" fmla="*/ 1943 w 2031"/>
                <a:gd name="T85" fmla="*/ 673 h 1152"/>
                <a:gd name="T86" fmla="*/ 1955 w 2031"/>
                <a:gd name="T87" fmla="*/ 625 h 1152"/>
                <a:gd name="T88" fmla="*/ 1965 w 2031"/>
                <a:gd name="T89" fmla="*/ 577 h 1152"/>
                <a:gd name="T90" fmla="*/ 1974 w 2031"/>
                <a:gd name="T91" fmla="*/ 528 h 1152"/>
                <a:gd name="T92" fmla="*/ 1982 w 2031"/>
                <a:gd name="T93" fmla="*/ 480 h 1152"/>
                <a:gd name="T94" fmla="*/ 1989 w 2031"/>
                <a:gd name="T95" fmla="*/ 431 h 1152"/>
                <a:gd name="T96" fmla="*/ 1995 w 2031"/>
                <a:gd name="T97" fmla="*/ 383 h 1152"/>
                <a:gd name="T98" fmla="*/ 2001 w 2031"/>
                <a:gd name="T99" fmla="*/ 334 h 1152"/>
                <a:gd name="T100" fmla="*/ 2006 w 2031"/>
                <a:gd name="T101" fmla="*/ 284 h 1152"/>
                <a:gd name="T102" fmla="*/ 2011 w 2031"/>
                <a:gd name="T103" fmla="*/ 233 h 1152"/>
                <a:gd name="T104" fmla="*/ 2016 w 2031"/>
                <a:gd name="T105" fmla="*/ 181 h 1152"/>
                <a:gd name="T106" fmla="*/ 2020 w 2031"/>
                <a:gd name="T107" fmla="*/ 129 h 1152"/>
                <a:gd name="T108" fmla="*/ 2025 w 2031"/>
                <a:gd name="T109" fmla="*/ 78 h 1152"/>
                <a:gd name="T110" fmla="*/ 2029 w 2031"/>
                <a:gd name="T111" fmla="*/ 26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31" h="1152">
                  <a:moveTo>
                    <a:pt x="0" y="797"/>
                  </a:moveTo>
                  <a:lnTo>
                    <a:pt x="18" y="805"/>
                  </a:lnTo>
                  <a:lnTo>
                    <a:pt x="36" y="812"/>
                  </a:lnTo>
                  <a:lnTo>
                    <a:pt x="54" y="819"/>
                  </a:lnTo>
                  <a:lnTo>
                    <a:pt x="72" y="826"/>
                  </a:lnTo>
                  <a:lnTo>
                    <a:pt x="90" y="833"/>
                  </a:lnTo>
                  <a:lnTo>
                    <a:pt x="109" y="840"/>
                  </a:lnTo>
                  <a:lnTo>
                    <a:pt x="127" y="847"/>
                  </a:lnTo>
                  <a:lnTo>
                    <a:pt x="145" y="855"/>
                  </a:lnTo>
                  <a:lnTo>
                    <a:pt x="164" y="862"/>
                  </a:lnTo>
                  <a:lnTo>
                    <a:pt x="182" y="869"/>
                  </a:lnTo>
                  <a:lnTo>
                    <a:pt x="201" y="876"/>
                  </a:lnTo>
                  <a:lnTo>
                    <a:pt x="220" y="883"/>
                  </a:lnTo>
                  <a:lnTo>
                    <a:pt x="239" y="890"/>
                  </a:lnTo>
                  <a:lnTo>
                    <a:pt x="258" y="897"/>
                  </a:lnTo>
                  <a:lnTo>
                    <a:pt x="277" y="904"/>
                  </a:lnTo>
                  <a:lnTo>
                    <a:pt x="296" y="911"/>
                  </a:lnTo>
                  <a:lnTo>
                    <a:pt x="315" y="918"/>
                  </a:lnTo>
                  <a:lnTo>
                    <a:pt x="335" y="925"/>
                  </a:lnTo>
                  <a:lnTo>
                    <a:pt x="354" y="932"/>
                  </a:lnTo>
                  <a:lnTo>
                    <a:pt x="374" y="939"/>
                  </a:lnTo>
                  <a:lnTo>
                    <a:pt x="394" y="946"/>
                  </a:lnTo>
                  <a:lnTo>
                    <a:pt x="415" y="953"/>
                  </a:lnTo>
                  <a:lnTo>
                    <a:pt x="435" y="960"/>
                  </a:lnTo>
                  <a:lnTo>
                    <a:pt x="456" y="966"/>
                  </a:lnTo>
                  <a:lnTo>
                    <a:pt x="477" y="973"/>
                  </a:lnTo>
                  <a:lnTo>
                    <a:pt x="498" y="980"/>
                  </a:lnTo>
                  <a:lnTo>
                    <a:pt x="519" y="986"/>
                  </a:lnTo>
                  <a:lnTo>
                    <a:pt x="540" y="993"/>
                  </a:lnTo>
                  <a:lnTo>
                    <a:pt x="562" y="999"/>
                  </a:lnTo>
                  <a:lnTo>
                    <a:pt x="583" y="1006"/>
                  </a:lnTo>
                  <a:lnTo>
                    <a:pt x="605" y="1012"/>
                  </a:lnTo>
                  <a:lnTo>
                    <a:pt x="627" y="1018"/>
                  </a:lnTo>
                  <a:lnTo>
                    <a:pt x="649" y="1024"/>
                  </a:lnTo>
                  <a:lnTo>
                    <a:pt x="670" y="1030"/>
                  </a:lnTo>
                  <a:lnTo>
                    <a:pt x="692" y="1036"/>
                  </a:lnTo>
                  <a:lnTo>
                    <a:pt x="714" y="1042"/>
                  </a:lnTo>
                  <a:lnTo>
                    <a:pt x="736" y="1048"/>
                  </a:lnTo>
                  <a:lnTo>
                    <a:pt x="758" y="1054"/>
                  </a:lnTo>
                  <a:lnTo>
                    <a:pt x="779" y="1059"/>
                  </a:lnTo>
                  <a:lnTo>
                    <a:pt x="801" y="1065"/>
                  </a:lnTo>
                  <a:lnTo>
                    <a:pt x="822" y="1070"/>
                  </a:lnTo>
                  <a:lnTo>
                    <a:pt x="843" y="1075"/>
                  </a:lnTo>
                  <a:lnTo>
                    <a:pt x="864" y="1081"/>
                  </a:lnTo>
                  <a:lnTo>
                    <a:pt x="884" y="1086"/>
                  </a:lnTo>
                  <a:lnTo>
                    <a:pt x="905" y="1090"/>
                  </a:lnTo>
                  <a:lnTo>
                    <a:pt x="925" y="1095"/>
                  </a:lnTo>
                  <a:lnTo>
                    <a:pt x="944" y="1100"/>
                  </a:lnTo>
                  <a:lnTo>
                    <a:pt x="964" y="1104"/>
                  </a:lnTo>
                  <a:lnTo>
                    <a:pt x="983" y="1108"/>
                  </a:lnTo>
                  <a:lnTo>
                    <a:pt x="1001" y="1112"/>
                  </a:lnTo>
                  <a:lnTo>
                    <a:pt x="1018" y="1116"/>
                  </a:lnTo>
                  <a:lnTo>
                    <a:pt x="1035" y="1119"/>
                  </a:lnTo>
                  <a:lnTo>
                    <a:pt x="1051" y="1122"/>
                  </a:lnTo>
                  <a:lnTo>
                    <a:pt x="1067" y="1124"/>
                  </a:lnTo>
                  <a:lnTo>
                    <a:pt x="1082" y="1127"/>
                  </a:lnTo>
                  <a:lnTo>
                    <a:pt x="1097" y="1129"/>
                  </a:lnTo>
                  <a:lnTo>
                    <a:pt x="1112" y="1132"/>
                  </a:lnTo>
                  <a:lnTo>
                    <a:pt x="1126" y="1134"/>
                  </a:lnTo>
                  <a:lnTo>
                    <a:pt x="1140" y="1136"/>
                  </a:lnTo>
                  <a:lnTo>
                    <a:pt x="1154" y="1138"/>
                  </a:lnTo>
                  <a:lnTo>
                    <a:pt x="1167" y="1139"/>
                  </a:lnTo>
                  <a:lnTo>
                    <a:pt x="1181" y="1141"/>
                  </a:lnTo>
                  <a:lnTo>
                    <a:pt x="1194" y="1142"/>
                  </a:lnTo>
                  <a:lnTo>
                    <a:pt x="1206" y="1144"/>
                  </a:lnTo>
                  <a:lnTo>
                    <a:pt x="1219" y="1145"/>
                  </a:lnTo>
                  <a:lnTo>
                    <a:pt x="1231" y="1146"/>
                  </a:lnTo>
                  <a:lnTo>
                    <a:pt x="1243" y="1147"/>
                  </a:lnTo>
                  <a:lnTo>
                    <a:pt x="1255" y="1148"/>
                  </a:lnTo>
                  <a:lnTo>
                    <a:pt x="1267" y="1149"/>
                  </a:lnTo>
                  <a:lnTo>
                    <a:pt x="1279" y="1150"/>
                  </a:lnTo>
                  <a:lnTo>
                    <a:pt x="1290" y="1150"/>
                  </a:lnTo>
                  <a:lnTo>
                    <a:pt x="1301" y="1151"/>
                  </a:lnTo>
                  <a:lnTo>
                    <a:pt x="1313" y="1151"/>
                  </a:lnTo>
                  <a:lnTo>
                    <a:pt x="1324" y="1152"/>
                  </a:lnTo>
                  <a:lnTo>
                    <a:pt x="1335" y="1152"/>
                  </a:lnTo>
                  <a:lnTo>
                    <a:pt x="1346" y="1152"/>
                  </a:lnTo>
                  <a:lnTo>
                    <a:pt x="1356" y="1151"/>
                  </a:lnTo>
                  <a:lnTo>
                    <a:pt x="1367" y="1151"/>
                  </a:lnTo>
                  <a:lnTo>
                    <a:pt x="1377" y="1150"/>
                  </a:lnTo>
                  <a:lnTo>
                    <a:pt x="1388" y="1150"/>
                  </a:lnTo>
                  <a:lnTo>
                    <a:pt x="1398" y="1149"/>
                  </a:lnTo>
                  <a:lnTo>
                    <a:pt x="1408" y="1148"/>
                  </a:lnTo>
                  <a:lnTo>
                    <a:pt x="1419" y="1147"/>
                  </a:lnTo>
                  <a:lnTo>
                    <a:pt x="1429" y="1147"/>
                  </a:lnTo>
                  <a:lnTo>
                    <a:pt x="1439" y="1146"/>
                  </a:lnTo>
                  <a:lnTo>
                    <a:pt x="1449" y="1145"/>
                  </a:lnTo>
                  <a:lnTo>
                    <a:pt x="1458" y="1144"/>
                  </a:lnTo>
                  <a:lnTo>
                    <a:pt x="1468" y="1143"/>
                  </a:lnTo>
                  <a:lnTo>
                    <a:pt x="1478" y="1142"/>
                  </a:lnTo>
                  <a:lnTo>
                    <a:pt x="1487" y="1141"/>
                  </a:lnTo>
                  <a:lnTo>
                    <a:pt x="1496" y="1140"/>
                  </a:lnTo>
                  <a:lnTo>
                    <a:pt x="1505" y="1139"/>
                  </a:lnTo>
                  <a:lnTo>
                    <a:pt x="1514" y="1138"/>
                  </a:lnTo>
                  <a:lnTo>
                    <a:pt x="1523" y="1137"/>
                  </a:lnTo>
                  <a:lnTo>
                    <a:pt x="1532" y="1135"/>
                  </a:lnTo>
                  <a:lnTo>
                    <a:pt x="1541" y="1134"/>
                  </a:lnTo>
                  <a:lnTo>
                    <a:pt x="1549" y="1133"/>
                  </a:lnTo>
                  <a:lnTo>
                    <a:pt x="1557" y="1132"/>
                  </a:lnTo>
                  <a:lnTo>
                    <a:pt x="1566" y="1131"/>
                  </a:lnTo>
                  <a:lnTo>
                    <a:pt x="1574" y="1130"/>
                  </a:lnTo>
                  <a:lnTo>
                    <a:pt x="1580" y="1128"/>
                  </a:lnTo>
                  <a:lnTo>
                    <a:pt x="1587" y="1126"/>
                  </a:lnTo>
                  <a:lnTo>
                    <a:pt x="1593" y="1124"/>
                  </a:lnTo>
                  <a:lnTo>
                    <a:pt x="1599" y="1122"/>
                  </a:lnTo>
                  <a:lnTo>
                    <a:pt x="1606" y="1120"/>
                  </a:lnTo>
                  <a:lnTo>
                    <a:pt x="1612" y="1118"/>
                  </a:lnTo>
                  <a:lnTo>
                    <a:pt x="1617" y="1116"/>
                  </a:lnTo>
                  <a:lnTo>
                    <a:pt x="1623" y="1114"/>
                  </a:lnTo>
                  <a:lnTo>
                    <a:pt x="1629" y="1112"/>
                  </a:lnTo>
                  <a:lnTo>
                    <a:pt x="1635" y="1110"/>
                  </a:lnTo>
                  <a:lnTo>
                    <a:pt x="1640" y="1108"/>
                  </a:lnTo>
                  <a:lnTo>
                    <a:pt x="1646" y="1106"/>
                  </a:lnTo>
                  <a:lnTo>
                    <a:pt x="1651" y="1103"/>
                  </a:lnTo>
                  <a:lnTo>
                    <a:pt x="1657" y="1101"/>
                  </a:lnTo>
                  <a:lnTo>
                    <a:pt x="1662" y="1098"/>
                  </a:lnTo>
                  <a:lnTo>
                    <a:pt x="1667" y="1096"/>
                  </a:lnTo>
                  <a:lnTo>
                    <a:pt x="1673" y="1093"/>
                  </a:lnTo>
                  <a:lnTo>
                    <a:pt x="1678" y="1090"/>
                  </a:lnTo>
                  <a:lnTo>
                    <a:pt x="1683" y="1088"/>
                  </a:lnTo>
                  <a:lnTo>
                    <a:pt x="1689" y="1085"/>
                  </a:lnTo>
                  <a:lnTo>
                    <a:pt x="1694" y="1082"/>
                  </a:lnTo>
                  <a:lnTo>
                    <a:pt x="1700" y="1078"/>
                  </a:lnTo>
                  <a:lnTo>
                    <a:pt x="1705" y="1075"/>
                  </a:lnTo>
                  <a:lnTo>
                    <a:pt x="1711" y="1072"/>
                  </a:lnTo>
                  <a:lnTo>
                    <a:pt x="1717" y="1068"/>
                  </a:lnTo>
                  <a:lnTo>
                    <a:pt x="1722" y="1063"/>
                  </a:lnTo>
                  <a:lnTo>
                    <a:pt x="1727" y="1059"/>
                  </a:lnTo>
                  <a:lnTo>
                    <a:pt x="1733" y="1054"/>
                  </a:lnTo>
                  <a:lnTo>
                    <a:pt x="1739" y="1049"/>
                  </a:lnTo>
                  <a:lnTo>
                    <a:pt x="1744" y="1044"/>
                  </a:lnTo>
                  <a:lnTo>
                    <a:pt x="1750" y="1039"/>
                  </a:lnTo>
                  <a:lnTo>
                    <a:pt x="1756" y="1033"/>
                  </a:lnTo>
                  <a:lnTo>
                    <a:pt x="1762" y="1028"/>
                  </a:lnTo>
                  <a:lnTo>
                    <a:pt x="1768" y="1022"/>
                  </a:lnTo>
                  <a:lnTo>
                    <a:pt x="1773" y="1016"/>
                  </a:lnTo>
                  <a:lnTo>
                    <a:pt x="1779" y="1010"/>
                  </a:lnTo>
                  <a:lnTo>
                    <a:pt x="1785" y="1004"/>
                  </a:lnTo>
                  <a:lnTo>
                    <a:pt x="1791" y="997"/>
                  </a:lnTo>
                  <a:lnTo>
                    <a:pt x="1797" y="991"/>
                  </a:lnTo>
                  <a:lnTo>
                    <a:pt x="1803" y="984"/>
                  </a:lnTo>
                  <a:lnTo>
                    <a:pt x="1809" y="977"/>
                  </a:lnTo>
                  <a:lnTo>
                    <a:pt x="1815" y="970"/>
                  </a:lnTo>
                  <a:lnTo>
                    <a:pt x="1820" y="962"/>
                  </a:lnTo>
                  <a:lnTo>
                    <a:pt x="1826" y="955"/>
                  </a:lnTo>
                  <a:lnTo>
                    <a:pt x="1832" y="947"/>
                  </a:lnTo>
                  <a:lnTo>
                    <a:pt x="1838" y="939"/>
                  </a:lnTo>
                  <a:lnTo>
                    <a:pt x="1843" y="931"/>
                  </a:lnTo>
                  <a:lnTo>
                    <a:pt x="1849" y="923"/>
                  </a:lnTo>
                  <a:lnTo>
                    <a:pt x="1854" y="914"/>
                  </a:lnTo>
                  <a:lnTo>
                    <a:pt x="1860" y="905"/>
                  </a:lnTo>
                  <a:lnTo>
                    <a:pt x="1864" y="896"/>
                  </a:lnTo>
                  <a:lnTo>
                    <a:pt x="1869" y="886"/>
                  </a:lnTo>
                  <a:lnTo>
                    <a:pt x="1874" y="876"/>
                  </a:lnTo>
                  <a:lnTo>
                    <a:pt x="1878" y="865"/>
                  </a:lnTo>
                  <a:lnTo>
                    <a:pt x="1883" y="855"/>
                  </a:lnTo>
                  <a:lnTo>
                    <a:pt x="1887" y="844"/>
                  </a:lnTo>
                  <a:lnTo>
                    <a:pt x="1891" y="834"/>
                  </a:lnTo>
                  <a:lnTo>
                    <a:pt x="1896" y="823"/>
                  </a:lnTo>
                  <a:lnTo>
                    <a:pt x="1900" y="812"/>
                  </a:lnTo>
                  <a:lnTo>
                    <a:pt x="1904" y="801"/>
                  </a:lnTo>
                  <a:lnTo>
                    <a:pt x="1908" y="789"/>
                  </a:lnTo>
                  <a:lnTo>
                    <a:pt x="1912" y="778"/>
                  </a:lnTo>
                  <a:lnTo>
                    <a:pt x="1915" y="767"/>
                  </a:lnTo>
                  <a:lnTo>
                    <a:pt x="1919" y="755"/>
                  </a:lnTo>
                  <a:lnTo>
                    <a:pt x="1923" y="744"/>
                  </a:lnTo>
                  <a:lnTo>
                    <a:pt x="1926" y="732"/>
                  </a:lnTo>
                  <a:lnTo>
                    <a:pt x="1930" y="720"/>
                  </a:lnTo>
                  <a:lnTo>
                    <a:pt x="1933" y="708"/>
                  </a:lnTo>
                  <a:lnTo>
                    <a:pt x="1937" y="697"/>
                  </a:lnTo>
                  <a:lnTo>
                    <a:pt x="1940" y="685"/>
                  </a:lnTo>
                  <a:lnTo>
                    <a:pt x="1943" y="673"/>
                  </a:lnTo>
                  <a:lnTo>
                    <a:pt x="1946" y="661"/>
                  </a:lnTo>
                  <a:lnTo>
                    <a:pt x="1949" y="649"/>
                  </a:lnTo>
                  <a:lnTo>
                    <a:pt x="1952" y="637"/>
                  </a:lnTo>
                  <a:lnTo>
                    <a:pt x="1955" y="625"/>
                  </a:lnTo>
                  <a:lnTo>
                    <a:pt x="1958" y="613"/>
                  </a:lnTo>
                  <a:lnTo>
                    <a:pt x="1960" y="601"/>
                  </a:lnTo>
                  <a:lnTo>
                    <a:pt x="1963" y="589"/>
                  </a:lnTo>
                  <a:lnTo>
                    <a:pt x="1965" y="577"/>
                  </a:lnTo>
                  <a:lnTo>
                    <a:pt x="1967" y="564"/>
                  </a:lnTo>
                  <a:lnTo>
                    <a:pt x="1969" y="552"/>
                  </a:lnTo>
                  <a:lnTo>
                    <a:pt x="1972" y="540"/>
                  </a:lnTo>
                  <a:lnTo>
                    <a:pt x="1974" y="528"/>
                  </a:lnTo>
                  <a:lnTo>
                    <a:pt x="1976" y="516"/>
                  </a:lnTo>
                  <a:lnTo>
                    <a:pt x="1978" y="504"/>
                  </a:lnTo>
                  <a:lnTo>
                    <a:pt x="1980" y="492"/>
                  </a:lnTo>
                  <a:lnTo>
                    <a:pt x="1982" y="480"/>
                  </a:lnTo>
                  <a:lnTo>
                    <a:pt x="1983" y="468"/>
                  </a:lnTo>
                  <a:lnTo>
                    <a:pt x="1985" y="456"/>
                  </a:lnTo>
                  <a:lnTo>
                    <a:pt x="1987" y="444"/>
                  </a:lnTo>
                  <a:lnTo>
                    <a:pt x="1989" y="431"/>
                  </a:lnTo>
                  <a:lnTo>
                    <a:pt x="1990" y="419"/>
                  </a:lnTo>
                  <a:lnTo>
                    <a:pt x="1992" y="407"/>
                  </a:lnTo>
                  <a:lnTo>
                    <a:pt x="1994" y="395"/>
                  </a:lnTo>
                  <a:lnTo>
                    <a:pt x="1995" y="383"/>
                  </a:lnTo>
                  <a:lnTo>
                    <a:pt x="1997" y="371"/>
                  </a:lnTo>
                  <a:lnTo>
                    <a:pt x="1998" y="359"/>
                  </a:lnTo>
                  <a:lnTo>
                    <a:pt x="2000" y="346"/>
                  </a:lnTo>
                  <a:lnTo>
                    <a:pt x="2001" y="334"/>
                  </a:lnTo>
                  <a:lnTo>
                    <a:pt x="2003" y="322"/>
                  </a:lnTo>
                  <a:lnTo>
                    <a:pt x="2004" y="309"/>
                  </a:lnTo>
                  <a:lnTo>
                    <a:pt x="2005" y="297"/>
                  </a:lnTo>
                  <a:lnTo>
                    <a:pt x="2006" y="284"/>
                  </a:lnTo>
                  <a:lnTo>
                    <a:pt x="2008" y="271"/>
                  </a:lnTo>
                  <a:lnTo>
                    <a:pt x="2009" y="258"/>
                  </a:lnTo>
                  <a:lnTo>
                    <a:pt x="2010" y="245"/>
                  </a:lnTo>
                  <a:lnTo>
                    <a:pt x="2011" y="233"/>
                  </a:lnTo>
                  <a:lnTo>
                    <a:pt x="2012" y="220"/>
                  </a:lnTo>
                  <a:lnTo>
                    <a:pt x="2013" y="207"/>
                  </a:lnTo>
                  <a:lnTo>
                    <a:pt x="2014" y="194"/>
                  </a:lnTo>
                  <a:lnTo>
                    <a:pt x="2016" y="181"/>
                  </a:lnTo>
                  <a:lnTo>
                    <a:pt x="2017" y="168"/>
                  </a:lnTo>
                  <a:lnTo>
                    <a:pt x="2018" y="155"/>
                  </a:lnTo>
                  <a:lnTo>
                    <a:pt x="2019" y="142"/>
                  </a:lnTo>
                  <a:lnTo>
                    <a:pt x="2020" y="129"/>
                  </a:lnTo>
                  <a:lnTo>
                    <a:pt x="2021" y="116"/>
                  </a:lnTo>
                  <a:lnTo>
                    <a:pt x="2022" y="104"/>
                  </a:lnTo>
                  <a:lnTo>
                    <a:pt x="2023" y="91"/>
                  </a:lnTo>
                  <a:lnTo>
                    <a:pt x="2025" y="78"/>
                  </a:lnTo>
                  <a:lnTo>
                    <a:pt x="2026" y="65"/>
                  </a:lnTo>
                  <a:lnTo>
                    <a:pt x="2027" y="52"/>
                  </a:lnTo>
                  <a:lnTo>
                    <a:pt x="2028" y="39"/>
                  </a:lnTo>
                  <a:lnTo>
                    <a:pt x="2029" y="26"/>
                  </a:lnTo>
                  <a:lnTo>
                    <a:pt x="2030" y="13"/>
                  </a:lnTo>
                  <a:lnTo>
                    <a:pt x="2031" y="0"/>
                  </a:lnTo>
                </a:path>
              </a:pathLst>
            </a:custGeom>
            <a:noFill/>
            <a:ln w="19050">
              <a:solidFill>
                <a:srgbClr val="FF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03" name="Freeform 1948"/>
            <p:cNvSpPr>
              <a:spLocks noChangeAspect="1"/>
            </p:cNvSpPr>
            <p:nvPr/>
          </p:nvSpPr>
          <p:spPr bwMode="auto">
            <a:xfrm flipV="1">
              <a:off x="2701929" y="816429"/>
              <a:ext cx="2401890" cy="1495908"/>
            </a:xfrm>
            <a:custGeom>
              <a:avLst/>
              <a:gdLst>
                <a:gd name="T0" fmla="*/ 3 w 2764"/>
                <a:gd name="T1" fmla="*/ 68 h 1686"/>
                <a:gd name="T2" fmla="*/ 6 w 2764"/>
                <a:gd name="T3" fmla="*/ 154 h 1686"/>
                <a:gd name="T4" fmla="*/ 9 w 2764"/>
                <a:gd name="T5" fmla="*/ 240 h 1686"/>
                <a:gd name="T6" fmla="*/ 13 w 2764"/>
                <a:gd name="T7" fmla="*/ 328 h 1686"/>
                <a:gd name="T8" fmla="*/ 18 w 2764"/>
                <a:gd name="T9" fmla="*/ 417 h 1686"/>
                <a:gd name="T10" fmla="*/ 25 w 2764"/>
                <a:gd name="T11" fmla="*/ 507 h 1686"/>
                <a:gd name="T12" fmla="*/ 32 w 2764"/>
                <a:gd name="T13" fmla="*/ 598 h 1686"/>
                <a:gd name="T14" fmla="*/ 40 w 2764"/>
                <a:gd name="T15" fmla="*/ 688 h 1686"/>
                <a:gd name="T16" fmla="*/ 48 w 2764"/>
                <a:gd name="T17" fmla="*/ 773 h 1686"/>
                <a:gd name="T18" fmla="*/ 56 w 2764"/>
                <a:gd name="T19" fmla="*/ 852 h 1686"/>
                <a:gd name="T20" fmla="*/ 64 w 2764"/>
                <a:gd name="T21" fmla="*/ 920 h 1686"/>
                <a:gd name="T22" fmla="*/ 73 w 2764"/>
                <a:gd name="T23" fmla="*/ 980 h 1686"/>
                <a:gd name="T24" fmla="*/ 82 w 2764"/>
                <a:gd name="T25" fmla="*/ 1035 h 1686"/>
                <a:gd name="T26" fmla="*/ 91 w 2764"/>
                <a:gd name="T27" fmla="*/ 1088 h 1686"/>
                <a:gd name="T28" fmla="*/ 103 w 2764"/>
                <a:gd name="T29" fmla="*/ 1141 h 1686"/>
                <a:gd name="T30" fmla="*/ 117 w 2764"/>
                <a:gd name="T31" fmla="*/ 1196 h 1686"/>
                <a:gd name="T32" fmla="*/ 135 w 2764"/>
                <a:gd name="T33" fmla="*/ 1251 h 1686"/>
                <a:gd name="T34" fmla="*/ 153 w 2764"/>
                <a:gd name="T35" fmla="*/ 1307 h 1686"/>
                <a:gd name="T36" fmla="*/ 174 w 2764"/>
                <a:gd name="T37" fmla="*/ 1361 h 1686"/>
                <a:gd name="T38" fmla="*/ 196 w 2764"/>
                <a:gd name="T39" fmla="*/ 1412 h 1686"/>
                <a:gd name="T40" fmla="*/ 222 w 2764"/>
                <a:gd name="T41" fmla="*/ 1454 h 1686"/>
                <a:gd name="T42" fmla="*/ 249 w 2764"/>
                <a:gd name="T43" fmla="*/ 1491 h 1686"/>
                <a:gd name="T44" fmla="*/ 277 w 2764"/>
                <a:gd name="T45" fmla="*/ 1523 h 1686"/>
                <a:gd name="T46" fmla="*/ 307 w 2764"/>
                <a:gd name="T47" fmla="*/ 1552 h 1686"/>
                <a:gd name="T48" fmla="*/ 337 w 2764"/>
                <a:gd name="T49" fmla="*/ 1578 h 1686"/>
                <a:gd name="T50" fmla="*/ 372 w 2764"/>
                <a:gd name="T51" fmla="*/ 1598 h 1686"/>
                <a:gd name="T52" fmla="*/ 408 w 2764"/>
                <a:gd name="T53" fmla="*/ 1616 h 1686"/>
                <a:gd name="T54" fmla="*/ 446 w 2764"/>
                <a:gd name="T55" fmla="*/ 1632 h 1686"/>
                <a:gd name="T56" fmla="*/ 485 w 2764"/>
                <a:gd name="T57" fmla="*/ 1645 h 1686"/>
                <a:gd name="T58" fmla="*/ 526 w 2764"/>
                <a:gd name="T59" fmla="*/ 1658 h 1686"/>
                <a:gd name="T60" fmla="*/ 571 w 2764"/>
                <a:gd name="T61" fmla="*/ 1667 h 1686"/>
                <a:gd name="T62" fmla="*/ 621 w 2764"/>
                <a:gd name="T63" fmla="*/ 1674 h 1686"/>
                <a:gd name="T64" fmla="*/ 675 w 2764"/>
                <a:gd name="T65" fmla="*/ 1680 h 1686"/>
                <a:gd name="T66" fmla="*/ 736 w 2764"/>
                <a:gd name="T67" fmla="*/ 1684 h 1686"/>
                <a:gd name="T68" fmla="*/ 806 w 2764"/>
                <a:gd name="T69" fmla="*/ 1686 h 1686"/>
                <a:gd name="T70" fmla="*/ 888 w 2764"/>
                <a:gd name="T71" fmla="*/ 1684 h 1686"/>
                <a:gd name="T72" fmla="*/ 980 w 2764"/>
                <a:gd name="T73" fmla="*/ 1679 h 1686"/>
                <a:gd name="T74" fmla="*/ 1077 w 2764"/>
                <a:gd name="T75" fmla="*/ 1673 h 1686"/>
                <a:gd name="T76" fmla="*/ 1177 w 2764"/>
                <a:gd name="T77" fmla="*/ 1665 h 1686"/>
                <a:gd name="T78" fmla="*/ 1278 w 2764"/>
                <a:gd name="T79" fmla="*/ 1656 h 1686"/>
                <a:gd name="T80" fmla="*/ 1377 w 2764"/>
                <a:gd name="T81" fmla="*/ 1645 h 1686"/>
                <a:gd name="T82" fmla="*/ 1474 w 2764"/>
                <a:gd name="T83" fmla="*/ 1633 h 1686"/>
                <a:gd name="T84" fmla="*/ 1569 w 2764"/>
                <a:gd name="T85" fmla="*/ 1621 h 1686"/>
                <a:gd name="T86" fmla="*/ 1663 w 2764"/>
                <a:gd name="T87" fmla="*/ 1608 h 1686"/>
                <a:gd name="T88" fmla="*/ 1756 w 2764"/>
                <a:gd name="T89" fmla="*/ 1595 h 1686"/>
                <a:gd name="T90" fmla="*/ 1846 w 2764"/>
                <a:gd name="T91" fmla="*/ 1582 h 1686"/>
                <a:gd name="T92" fmla="*/ 1937 w 2764"/>
                <a:gd name="T93" fmla="*/ 1569 h 1686"/>
                <a:gd name="T94" fmla="*/ 2030 w 2764"/>
                <a:gd name="T95" fmla="*/ 1555 h 1686"/>
                <a:gd name="T96" fmla="*/ 2127 w 2764"/>
                <a:gd name="T97" fmla="*/ 1540 h 1686"/>
                <a:gd name="T98" fmla="*/ 2230 w 2764"/>
                <a:gd name="T99" fmla="*/ 1524 h 1686"/>
                <a:gd name="T100" fmla="*/ 2339 w 2764"/>
                <a:gd name="T101" fmla="*/ 1507 h 1686"/>
                <a:gd name="T102" fmla="*/ 2449 w 2764"/>
                <a:gd name="T103" fmla="*/ 1490 h 1686"/>
                <a:gd name="T104" fmla="*/ 2554 w 2764"/>
                <a:gd name="T105" fmla="*/ 1473 h 1686"/>
                <a:gd name="T106" fmla="*/ 2645 w 2764"/>
                <a:gd name="T107" fmla="*/ 1459 h 1686"/>
                <a:gd name="T108" fmla="*/ 2717 w 2764"/>
                <a:gd name="T109" fmla="*/ 1448 h 1686"/>
                <a:gd name="T110" fmla="*/ 2753 w 2764"/>
                <a:gd name="T111" fmla="*/ 1442 h 1686"/>
                <a:gd name="T112" fmla="*/ 2764 w 2764"/>
                <a:gd name="T113" fmla="*/ 1440 h 1686"/>
                <a:gd name="T114" fmla="*/ 2759 w 2764"/>
                <a:gd name="T115" fmla="*/ 1441 h 1686"/>
                <a:gd name="T116" fmla="*/ 2746 w 2764"/>
                <a:gd name="T117" fmla="*/ 1443 h 1686"/>
                <a:gd name="T118" fmla="*/ 2731 w 2764"/>
                <a:gd name="T119" fmla="*/ 1445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64" h="1686">
                  <a:moveTo>
                    <a:pt x="0" y="0"/>
                  </a:moveTo>
                  <a:lnTo>
                    <a:pt x="1" y="17"/>
                  </a:lnTo>
                  <a:lnTo>
                    <a:pt x="1" y="34"/>
                  </a:lnTo>
                  <a:lnTo>
                    <a:pt x="2" y="51"/>
                  </a:lnTo>
                  <a:lnTo>
                    <a:pt x="3" y="68"/>
                  </a:lnTo>
                  <a:lnTo>
                    <a:pt x="3" y="85"/>
                  </a:lnTo>
                  <a:lnTo>
                    <a:pt x="4" y="102"/>
                  </a:lnTo>
                  <a:lnTo>
                    <a:pt x="5" y="120"/>
                  </a:lnTo>
                  <a:lnTo>
                    <a:pt x="5" y="137"/>
                  </a:lnTo>
                  <a:lnTo>
                    <a:pt x="6" y="154"/>
                  </a:lnTo>
                  <a:lnTo>
                    <a:pt x="6" y="171"/>
                  </a:lnTo>
                  <a:lnTo>
                    <a:pt x="7" y="188"/>
                  </a:lnTo>
                  <a:lnTo>
                    <a:pt x="8" y="205"/>
                  </a:lnTo>
                  <a:lnTo>
                    <a:pt x="9" y="223"/>
                  </a:lnTo>
                  <a:lnTo>
                    <a:pt x="9" y="240"/>
                  </a:lnTo>
                  <a:lnTo>
                    <a:pt x="10" y="258"/>
                  </a:lnTo>
                  <a:lnTo>
                    <a:pt x="11" y="275"/>
                  </a:lnTo>
                  <a:lnTo>
                    <a:pt x="12" y="292"/>
                  </a:lnTo>
                  <a:lnTo>
                    <a:pt x="13" y="310"/>
                  </a:lnTo>
                  <a:lnTo>
                    <a:pt x="13" y="328"/>
                  </a:lnTo>
                  <a:lnTo>
                    <a:pt x="14" y="345"/>
                  </a:lnTo>
                  <a:lnTo>
                    <a:pt x="15" y="363"/>
                  </a:lnTo>
                  <a:lnTo>
                    <a:pt x="16" y="381"/>
                  </a:lnTo>
                  <a:lnTo>
                    <a:pt x="17" y="399"/>
                  </a:lnTo>
                  <a:lnTo>
                    <a:pt x="18" y="417"/>
                  </a:lnTo>
                  <a:lnTo>
                    <a:pt x="19" y="435"/>
                  </a:lnTo>
                  <a:lnTo>
                    <a:pt x="21" y="453"/>
                  </a:lnTo>
                  <a:lnTo>
                    <a:pt x="22" y="471"/>
                  </a:lnTo>
                  <a:lnTo>
                    <a:pt x="23" y="489"/>
                  </a:lnTo>
                  <a:lnTo>
                    <a:pt x="25" y="507"/>
                  </a:lnTo>
                  <a:lnTo>
                    <a:pt x="26" y="526"/>
                  </a:lnTo>
                  <a:lnTo>
                    <a:pt x="28" y="544"/>
                  </a:lnTo>
                  <a:lnTo>
                    <a:pt x="29" y="562"/>
                  </a:lnTo>
                  <a:lnTo>
                    <a:pt x="31" y="580"/>
                  </a:lnTo>
                  <a:lnTo>
                    <a:pt x="32" y="598"/>
                  </a:lnTo>
                  <a:lnTo>
                    <a:pt x="34" y="616"/>
                  </a:lnTo>
                  <a:lnTo>
                    <a:pt x="35" y="634"/>
                  </a:lnTo>
                  <a:lnTo>
                    <a:pt x="37" y="652"/>
                  </a:lnTo>
                  <a:lnTo>
                    <a:pt x="38" y="670"/>
                  </a:lnTo>
                  <a:lnTo>
                    <a:pt x="40" y="688"/>
                  </a:lnTo>
                  <a:lnTo>
                    <a:pt x="42" y="705"/>
                  </a:lnTo>
                  <a:lnTo>
                    <a:pt x="43" y="722"/>
                  </a:lnTo>
                  <a:lnTo>
                    <a:pt x="45" y="739"/>
                  </a:lnTo>
                  <a:lnTo>
                    <a:pt x="46" y="756"/>
                  </a:lnTo>
                  <a:lnTo>
                    <a:pt x="48" y="773"/>
                  </a:lnTo>
                  <a:lnTo>
                    <a:pt x="50" y="789"/>
                  </a:lnTo>
                  <a:lnTo>
                    <a:pt x="51" y="806"/>
                  </a:lnTo>
                  <a:lnTo>
                    <a:pt x="53" y="821"/>
                  </a:lnTo>
                  <a:lnTo>
                    <a:pt x="54" y="837"/>
                  </a:lnTo>
                  <a:lnTo>
                    <a:pt x="56" y="852"/>
                  </a:lnTo>
                  <a:lnTo>
                    <a:pt x="58" y="867"/>
                  </a:lnTo>
                  <a:lnTo>
                    <a:pt x="59" y="881"/>
                  </a:lnTo>
                  <a:lnTo>
                    <a:pt x="61" y="894"/>
                  </a:lnTo>
                  <a:lnTo>
                    <a:pt x="63" y="907"/>
                  </a:lnTo>
                  <a:lnTo>
                    <a:pt x="64" y="920"/>
                  </a:lnTo>
                  <a:lnTo>
                    <a:pt x="66" y="932"/>
                  </a:lnTo>
                  <a:lnTo>
                    <a:pt x="68" y="944"/>
                  </a:lnTo>
                  <a:lnTo>
                    <a:pt x="69" y="956"/>
                  </a:lnTo>
                  <a:lnTo>
                    <a:pt x="71" y="968"/>
                  </a:lnTo>
                  <a:lnTo>
                    <a:pt x="73" y="980"/>
                  </a:lnTo>
                  <a:lnTo>
                    <a:pt x="74" y="991"/>
                  </a:lnTo>
                  <a:lnTo>
                    <a:pt x="76" y="1002"/>
                  </a:lnTo>
                  <a:lnTo>
                    <a:pt x="78" y="1013"/>
                  </a:lnTo>
                  <a:lnTo>
                    <a:pt x="80" y="1024"/>
                  </a:lnTo>
                  <a:lnTo>
                    <a:pt x="82" y="1035"/>
                  </a:lnTo>
                  <a:lnTo>
                    <a:pt x="84" y="1046"/>
                  </a:lnTo>
                  <a:lnTo>
                    <a:pt x="85" y="1056"/>
                  </a:lnTo>
                  <a:lnTo>
                    <a:pt x="87" y="1067"/>
                  </a:lnTo>
                  <a:lnTo>
                    <a:pt x="89" y="1078"/>
                  </a:lnTo>
                  <a:lnTo>
                    <a:pt x="91" y="1088"/>
                  </a:lnTo>
                  <a:lnTo>
                    <a:pt x="94" y="1099"/>
                  </a:lnTo>
                  <a:lnTo>
                    <a:pt x="96" y="1109"/>
                  </a:lnTo>
                  <a:lnTo>
                    <a:pt x="98" y="1120"/>
                  </a:lnTo>
                  <a:lnTo>
                    <a:pt x="100" y="1131"/>
                  </a:lnTo>
                  <a:lnTo>
                    <a:pt x="103" y="1141"/>
                  </a:lnTo>
                  <a:lnTo>
                    <a:pt x="105" y="1152"/>
                  </a:lnTo>
                  <a:lnTo>
                    <a:pt x="108" y="1163"/>
                  </a:lnTo>
                  <a:lnTo>
                    <a:pt x="111" y="1174"/>
                  </a:lnTo>
                  <a:lnTo>
                    <a:pt x="114" y="1185"/>
                  </a:lnTo>
                  <a:lnTo>
                    <a:pt x="117" y="1196"/>
                  </a:lnTo>
                  <a:lnTo>
                    <a:pt x="121" y="1207"/>
                  </a:lnTo>
                  <a:lnTo>
                    <a:pt x="124" y="1218"/>
                  </a:lnTo>
                  <a:lnTo>
                    <a:pt x="127" y="1229"/>
                  </a:lnTo>
                  <a:lnTo>
                    <a:pt x="131" y="1240"/>
                  </a:lnTo>
                  <a:lnTo>
                    <a:pt x="135" y="1251"/>
                  </a:lnTo>
                  <a:lnTo>
                    <a:pt x="138" y="1262"/>
                  </a:lnTo>
                  <a:lnTo>
                    <a:pt x="142" y="1274"/>
                  </a:lnTo>
                  <a:lnTo>
                    <a:pt x="146" y="1285"/>
                  </a:lnTo>
                  <a:lnTo>
                    <a:pt x="149" y="1296"/>
                  </a:lnTo>
                  <a:lnTo>
                    <a:pt x="153" y="1307"/>
                  </a:lnTo>
                  <a:lnTo>
                    <a:pt x="157" y="1318"/>
                  </a:lnTo>
                  <a:lnTo>
                    <a:pt x="161" y="1329"/>
                  </a:lnTo>
                  <a:lnTo>
                    <a:pt x="165" y="1340"/>
                  </a:lnTo>
                  <a:lnTo>
                    <a:pt x="170" y="1350"/>
                  </a:lnTo>
                  <a:lnTo>
                    <a:pt x="174" y="1361"/>
                  </a:lnTo>
                  <a:lnTo>
                    <a:pt x="178" y="1371"/>
                  </a:lnTo>
                  <a:lnTo>
                    <a:pt x="183" y="1382"/>
                  </a:lnTo>
                  <a:lnTo>
                    <a:pt x="187" y="1392"/>
                  </a:lnTo>
                  <a:lnTo>
                    <a:pt x="191" y="1402"/>
                  </a:lnTo>
                  <a:lnTo>
                    <a:pt x="196" y="1412"/>
                  </a:lnTo>
                  <a:lnTo>
                    <a:pt x="201" y="1421"/>
                  </a:lnTo>
                  <a:lnTo>
                    <a:pt x="206" y="1430"/>
                  </a:lnTo>
                  <a:lnTo>
                    <a:pt x="211" y="1438"/>
                  </a:lnTo>
                  <a:lnTo>
                    <a:pt x="216" y="1446"/>
                  </a:lnTo>
                  <a:lnTo>
                    <a:pt x="222" y="1454"/>
                  </a:lnTo>
                  <a:lnTo>
                    <a:pt x="227" y="1462"/>
                  </a:lnTo>
                  <a:lnTo>
                    <a:pt x="232" y="1469"/>
                  </a:lnTo>
                  <a:lnTo>
                    <a:pt x="238" y="1477"/>
                  </a:lnTo>
                  <a:lnTo>
                    <a:pt x="243" y="1484"/>
                  </a:lnTo>
                  <a:lnTo>
                    <a:pt x="249" y="1491"/>
                  </a:lnTo>
                  <a:lnTo>
                    <a:pt x="255" y="1498"/>
                  </a:lnTo>
                  <a:lnTo>
                    <a:pt x="260" y="1504"/>
                  </a:lnTo>
                  <a:lnTo>
                    <a:pt x="266" y="1511"/>
                  </a:lnTo>
                  <a:lnTo>
                    <a:pt x="272" y="1517"/>
                  </a:lnTo>
                  <a:lnTo>
                    <a:pt x="277" y="1523"/>
                  </a:lnTo>
                  <a:lnTo>
                    <a:pt x="283" y="1529"/>
                  </a:lnTo>
                  <a:lnTo>
                    <a:pt x="289" y="1535"/>
                  </a:lnTo>
                  <a:lnTo>
                    <a:pt x="295" y="1541"/>
                  </a:lnTo>
                  <a:lnTo>
                    <a:pt x="301" y="1547"/>
                  </a:lnTo>
                  <a:lnTo>
                    <a:pt x="307" y="1552"/>
                  </a:lnTo>
                  <a:lnTo>
                    <a:pt x="313" y="1557"/>
                  </a:lnTo>
                  <a:lnTo>
                    <a:pt x="319" y="1563"/>
                  </a:lnTo>
                  <a:lnTo>
                    <a:pt x="325" y="1568"/>
                  </a:lnTo>
                  <a:lnTo>
                    <a:pt x="331" y="1573"/>
                  </a:lnTo>
                  <a:lnTo>
                    <a:pt x="337" y="1578"/>
                  </a:lnTo>
                  <a:lnTo>
                    <a:pt x="344" y="1582"/>
                  </a:lnTo>
                  <a:lnTo>
                    <a:pt x="351" y="1587"/>
                  </a:lnTo>
                  <a:lnTo>
                    <a:pt x="358" y="1591"/>
                  </a:lnTo>
                  <a:lnTo>
                    <a:pt x="365" y="1594"/>
                  </a:lnTo>
                  <a:lnTo>
                    <a:pt x="372" y="1598"/>
                  </a:lnTo>
                  <a:lnTo>
                    <a:pt x="379" y="1602"/>
                  </a:lnTo>
                  <a:lnTo>
                    <a:pt x="386" y="1606"/>
                  </a:lnTo>
                  <a:lnTo>
                    <a:pt x="394" y="1609"/>
                  </a:lnTo>
                  <a:lnTo>
                    <a:pt x="401" y="1613"/>
                  </a:lnTo>
                  <a:lnTo>
                    <a:pt x="408" y="1616"/>
                  </a:lnTo>
                  <a:lnTo>
                    <a:pt x="416" y="1619"/>
                  </a:lnTo>
                  <a:lnTo>
                    <a:pt x="423" y="1622"/>
                  </a:lnTo>
                  <a:lnTo>
                    <a:pt x="431" y="1626"/>
                  </a:lnTo>
                  <a:lnTo>
                    <a:pt x="438" y="1629"/>
                  </a:lnTo>
                  <a:lnTo>
                    <a:pt x="446" y="1632"/>
                  </a:lnTo>
                  <a:lnTo>
                    <a:pt x="454" y="1634"/>
                  </a:lnTo>
                  <a:lnTo>
                    <a:pt x="461" y="1637"/>
                  </a:lnTo>
                  <a:lnTo>
                    <a:pt x="469" y="1640"/>
                  </a:lnTo>
                  <a:lnTo>
                    <a:pt x="477" y="1643"/>
                  </a:lnTo>
                  <a:lnTo>
                    <a:pt x="485" y="1645"/>
                  </a:lnTo>
                  <a:lnTo>
                    <a:pt x="493" y="1648"/>
                  </a:lnTo>
                  <a:lnTo>
                    <a:pt x="501" y="1651"/>
                  </a:lnTo>
                  <a:lnTo>
                    <a:pt x="509" y="1653"/>
                  </a:lnTo>
                  <a:lnTo>
                    <a:pt x="518" y="1656"/>
                  </a:lnTo>
                  <a:lnTo>
                    <a:pt x="526" y="1658"/>
                  </a:lnTo>
                  <a:lnTo>
                    <a:pt x="534" y="1660"/>
                  </a:lnTo>
                  <a:lnTo>
                    <a:pt x="544" y="1662"/>
                  </a:lnTo>
                  <a:lnTo>
                    <a:pt x="553" y="1664"/>
                  </a:lnTo>
                  <a:lnTo>
                    <a:pt x="562" y="1665"/>
                  </a:lnTo>
                  <a:lnTo>
                    <a:pt x="571" y="1667"/>
                  </a:lnTo>
                  <a:lnTo>
                    <a:pt x="581" y="1668"/>
                  </a:lnTo>
                  <a:lnTo>
                    <a:pt x="591" y="1670"/>
                  </a:lnTo>
                  <a:lnTo>
                    <a:pt x="601" y="1671"/>
                  </a:lnTo>
                  <a:lnTo>
                    <a:pt x="611" y="1673"/>
                  </a:lnTo>
                  <a:lnTo>
                    <a:pt x="621" y="1674"/>
                  </a:lnTo>
                  <a:lnTo>
                    <a:pt x="631" y="1675"/>
                  </a:lnTo>
                  <a:lnTo>
                    <a:pt x="642" y="1676"/>
                  </a:lnTo>
                  <a:lnTo>
                    <a:pt x="653" y="1678"/>
                  </a:lnTo>
                  <a:lnTo>
                    <a:pt x="664" y="1679"/>
                  </a:lnTo>
                  <a:lnTo>
                    <a:pt x="675" y="1680"/>
                  </a:lnTo>
                  <a:lnTo>
                    <a:pt x="687" y="1681"/>
                  </a:lnTo>
                  <a:lnTo>
                    <a:pt x="699" y="1682"/>
                  </a:lnTo>
                  <a:lnTo>
                    <a:pt x="711" y="1682"/>
                  </a:lnTo>
                  <a:lnTo>
                    <a:pt x="724" y="1683"/>
                  </a:lnTo>
                  <a:lnTo>
                    <a:pt x="736" y="1684"/>
                  </a:lnTo>
                  <a:lnTo>
                    <a:pt x="750" y="1684"/>
                  </a:lnTo>
                  <a:lnTo>
                    <a:pt x="763" y="1685"/>
                  </a:lnTo>
                  <a:lnTo>
                    <a:pt x="777" y="1685"/>
                  </a:lnTo>
                  <a:lnTo>
                    <a:pt x="791" y="1685"/>
                  </a:lnTo>
                  <a:lnTo>
                    <a:pt x="806" y="1686"/>
                  </a:lnTo>
                  <a:lnTo>
                    <a:pt x="821" y="1686"/>
                  </a:lnTo>
                  <a:lnTo>
                    <a:pt x="837" y="1685"/>
                  </a:lnTo>
                  <a:lnTo>
                    <a:pt x="854" y="1685"/>
                  </a:lnTo>
                  <a:lnTo>
                    <a:pt x="871" y="1684"/>
                  </a:lnTo>
                  <a:lnTo>
                    <a:pt x="888" y="1684"/>
                  </a:lnTo>
                  <a:lnTo>
                    <a:pt x="906" y="1683"/>
                  </a:lnTo>
                  <a:lnTo>
                    <a:pt x="924" y="1682"/>
                  </a:lnTo>
                  <a:lnTo>
                    <a:pt x="943" y="1681"/>
                  </a:lnTo>
                  <a:lnTo>
                    <a:pt x="961" y="1680"/>
                  </a:lnTo>
                  <a:lnTo>
                    <a:pt x="980" y="1679"/>
                  </a:lnTo>
                  <a:lnTo>
                    <a:pt x="999" y="1678"/>
                  </a:lnTo>
                  <a:lnTo>
                    <a:pt x="1019" y="1677"/>
                  </a:lnTo>
                  <a:lnTo>
                    <a:pt x="1038" y="1675"/>
                  </a:lnTo>
                  <a:lnTo>
                    <a:pt x="1058" y="1674"/>
                  </a:lnTo>
                  <a:lnTo>
                    <a:pt x="1077" y="1673"/>
                  </a:lnTo>
                  <a:lnTo>
                    <a:pt x="1097" y="1671"/>
                  </a:lnTo>
                  <a:lnTo>
                    <a:pt x="1117" y="1670"/>
                  </a:lnTo>
                  <a:lnTo>
                    <a:pt x="1137" y="1668"/>
                  </a:lnTo>
                  <a:lnTo>
                    <a:pt x="1157" y="1666"/>
                  </a:lnTo>
                  <a:lnTo>
                    <a:pt x="1177" y="1665"/>
                  </a:lnTo>
                  <a:lnTo>
                    <a:pt x="1198" y="1663"/>
                  </a:lnTo>
                  <a:lnTo>
                    <a:pt x="1218" y="1661"/>
                  </a:lnTo>
                  <a:lnTo>
                    <a:pt x="1238" y="1660"/>
                  </a:lnTo>
                  <a:lnTo>
                    <a:pt x="1258" y="1658"/>
                  </a:lnTo>
                  <a:lnTo>
                    <a:pt x="1278" y="1656"/>
                  </a:lnTo>
                  <a:lnTo>
                    <a:pt x="1298" y="1654"/>
                  </a:lnTo>
                  <a:lnTo>
                    <a:pt x="1317" y="1652"/>
                  </a:lnTo>
                  <a:lnTo>
                    <a:pt x="1337" y="1650"/>
                  </a:lnTo>
                  <a:lnTo>
                    <a:pt x="1357" y="1647"/>
                  </a:lnTo>
                  <a:lnTo>
                    <a:pt x="1377" y="1645"/>
                  </a:lnTo>
                  <a:lnTo>
                    <a:pt x="1396" y="1643"/>
                  </a:lnTo>
                  <a:lnTo>
                    <a:pt x="1416" y="1640"/>
                  </a:lnTo>
                  <a:lnTo>
                    <a:pt x="1435" y="1638"/>
                  </a:lnTo>
                  <a:lnTo>
                    <a:pt x="1454" y="1636"/>
                  </a:lnTo>
                  <a:lnTo>
                    <a:pt x="1474" y="1633"/>
                  </a:lnTo>
                  <a:lnTo>
                    <a:pt x="1493" y="1631"/>
                  </a:lnTo>
                  <a:lnTo>
                    <a:pt x="1512" y="1628"/>
                  </a:lnTo>
                  <a:lnTo>
                    <a:pt x="1531" y="1626"/>
                  </a:lnTo>
                  <a:lnTo>
                    <a:pt x="1550" y="1624"/>
                  </a:lnTo>
                  <a:lnTo>
                    <a:pt x="1569" y="1621"/>
                  </a:lnTo>
                  <a:lnTo>
                    <a:pt x="1588" y="1619"/>
                  </a:lnTo>
                  <a:lnTo>
                    <a:pt x="1606" y="1616"/>
                  </a:lnTo>
                  <a:lnTo>
                    <a:pt x="1625" y="1613"/>
                  </a:lnTo>
                  <a:lnTo>
                    <a:pt x="1644" y="1611"/>
                  </a:lnTo>
                  <a:lnTo>
                    <a:pt x="1663" y="1608"/>
                  </a:lnTo>
                  <a:lnTo>
                    <a:pt x="1681" y="1606"/>
                  </a:lnTo>
                  <a:lnTo>
                    <a:pt x="1700" y="1603"/>
                  </a:lnTo>
                  <a:lnTo>
                    <a:pt x="1719" y="1601"/>
                  </a:lnTo>
                  <a:lnTo>
                    <a:pt x="1737" y="1598"/>
                  </a:lnTo>
                  <a:lnTo>
                    <a:pt x="1756" y="1595"/>
                  </a:lnTo>
                  <a:lnTo>
                    <a:pt x="1774" y="1593"/>
                  </a:lnTo>
                  <a:lnTo>
                    <a:pt x="1792" y="1590"/>
                  </a:lnTo>
                  <a:lnTo>
                    <a:pt x="1810" y="1587"/>
                  </a:lnTo>
                  <a:lnTo>
                    <a:pt x="1828" y="1585"/>
                  </a:lnTo>
                  <a:lnTo>
                    <a:pt x="1846" y="1582"/>
                  </a:lnTo>
                  <a:lnTo>
                    <a:pt x="1864" y="1579"/>
                  </a:lnTo>
                  <a:lnTo>
                    <a:pt x="1882" y="1577"/>
                  </a:lnTo>
                  <a:lnTo>
                    <a:pt x="1900" y="1574"/>
                  </a:lnTo>
                  <a:lnTo>
                    <a:pt x="1918" y="1571"/>
                  </a:lnTo>
                  <a:lnTo>
                    <a:pt x="1937" y="1569"/>
                  </a:lnTo>
                  <a:lnTo>
                    <a:pt x="1955" y="1566"/>
                  </a:lnTo>
                  <a:lnTo>
                    <a:pt x="1974" y="1563"/>
                  </a:lnTo>
                  <a:lnTo>
                    <a:pt x="1992" y="1560"/>
                  </a:lnTo>
                  <a:lnTo>
                    <a:pt x="2011" y="1558"/>
                  </a:lnTo>
                  <a:lnTo>
                    <a:pt x="2030" y="1555"/>
                  </a:lnTo>
                  <a:lnTo>
                    <a:pt x="2049" y="1552"/>
                  </a:lnTo>
                  <a:lnTo>
                    <a:pt x="2068" y="1549"/>
                  </a:lnTo>
                  <a:lnTo>
                    <a:pt x="2088" y="1546"/>
                  </a:lnTo>
                  <a:lnTo>
                    <a:pt x="2107" y="1543"/>
                  </a:lnTo>
                  <a:lnTo>
                    <a:pt x="2127" y="1540"/>
                  </a:lnTo>
                  <a:lnTo>
                    <a:pt x="2147" y="1537"/>
                  </a:lnTo>
                  <a:lnTo>
                    <a:pt x="2168" y="1534"/>
                  </a:lnTo>
                  <a:lnTo>
                    <a:pt x="2188" y="1531"/>
                  </a:lnTo>
                  <a:lnTo>
                    <a:pt x="2209" y="1528"/>
                  </a:lnTo>
                  <a:lnTo>
                    <a:pt x="2230" y="1524"/>
                  </a:lnTo>
                  <a:lnTo>
                    <a:pt x="2251" y="1521"/>
                  </a:lnTo>
                  <a:lnTo>
                    <a:pt x="2273" y="1518"/>
                  </a:lnTo>
                  <a:lnTo>
                    <a:pt x="2295" y="1514"/>
                  </a:lnTo>
                  <a:lnTo>
                    <a:pt x="2317" y="1511"/>
                  </a:lnTo>
                  <a:lnTo>
                    <a:pt x="2339" y="1507"/>
                  </a:lnTo>
                  <a:lnTo>
                    <a:pt x="2361" y="1504"/>
                  </a:lnTo>
                  <a:lnTo>
                    <a:pt x="2383" y="1500"/>
                  </a:lnTo>
                  <a:lnTo>
                    <a:pt x="2405" y="1497"/>
                  </a:lnTo>
                  <a:lnTo>
                    <a:pt x="2427" y="1493"/>
                  </a:lnTo>
                  <a:lnTo>
                    <a:pt x="2449" y="1490"/>
                  </a:lnTo>
                  <a:lnTo>
                    <a:pt x="2471" y="1487"/>
                  </a:lnTo>
                  <a:lnTo>
                    <a:pt x="2492" y="1483"/>
                  </a:lnTo>
                  <a:lnTo>
                    <a:pt x="2513" y="1480"/>
                  </a:lnTo>
                  <a:lnTo>
                    <a:pt x="2534" y="1477"/>
                  </a:lnTo>
                  <a:lnTo>
                    <a:pt x="2554" y="1473"/>
                  </a:lnTo>
                  <a:lnTo>
                    <a:pt x="2573" y="1470"/>
                  </a:lnTo>
                  <a:lnTo>
                    <a:pt x="2592" y="1467"/>
                  </a:lnTo>
                  <a:lnTo>
                    <a:pt x="2611" y="1464"/>
                  </a:lnTo>
                  <a:lnTo>
                    <a:pt x="2628" y="1462"/>
                  </a:lnTo>
                  <a:lnTo>
                    <a:pt x="2645" y="1459"/>
                  </a:lnTo>
                  <a:lnTo>
                    <a:pt x="2662" y="1456"/>
                  </a:lnTo>
                  <a:lnTo>
                    <a:pt x="2677" y="1454"/>
                  </a:lnTo>
                  <a:lnTo>
                    <a:pt x="2691" y="1452"/>
                  </a:lnTo>
                  <a:lnTo>
                    <a:pt x="2705" y="1450"/>
                  </a:lnTo>
                  <a:lnTo>
                    <a:pt x="2717" y="1448"/>
                  </a:lnTo>
                  <a:lnTo>
                    <a:pt x="2728" y="1446"/>
                  </a:lnTo>
                  <a:lnTo>
                    <a:pt x="2736" y="1445"/>
                  </a:lnTo>
                  <a:lnTo>
                    <a:pt x="2743" y="1444"/>
                  </a:lnTo>
                  <a:lnTo>
                    <a:pt x="2748" y="1443"/>
                  </a:lnTo>
                  <a:lnTo>
                    <a:pt x="2753" y="1442"/>
                  </a:lnTo>
                  <a:lnTo>
                    <a:pt x="2757" y="1441"/>
                  </a:lnTo>
                  <a:lnTo>
                    <a:pt x="2760" y="1441"/>
                  </a:lnTo>
                  <a:lnTo>
                    <a:pt x="2762" y="1441"/>
                  </a:lnTo>
                  <a:lnTo>
                    <a:pt x="2763" y="1440"/>
                  </a:lnTo>
                  <a:lnTo>
                    <a:pt x="2764" y="1440"/>
                  </a:lnTo>
                  <a:lnTo>
                    <a:pt x="2764" y="1440"/>
                  </a:lnTo>
                  <a:lnTo>
                    <a:pt x="2764" y="1440"/>
                  </a:lnTo>
                  <a:lnTo>
                    <a:pt x="2762" y="1440"/>
                  </a:lnTo>
                  <a:lnTo>
                    <a:pt x="2761" y="1441"/>
                  </a:lnTo>
                  <a:lnTo>
                    <a:pt x="2759" y="1441"/>
                  </a:lnTo>
                  <a:lnTo>
                    <a:pt x="2757" y="1441"/>
                  </a:lnTo>
                  <a:lnTo>
                    <a:pt x="2754" y="1442"/>
                  </a:lnTo>
                  <a:lnTo>
                    <a:pt x="2752" y="1442"/>
                  </a:lnTo>
                  <a:lnTo>
                    <a:pt x="2749" y="1443"/>
                  </a:lnTo>
                  <a:lnTo>
                    <a:pt x="2746" y="1443"/>
                  </a:lnTo>
                  <a:lnTo>
                    <a:pt x="2743" y="1444"/>
                  </a:lnTo>
                  <a:lnTo>
                    <a:pt x="2739" y="1444"/>
                  </a:lnTo>
                  <a:lnTo>
                    <a:pt x="2736" y="1445"/>
                  </a:lnTo>
                  <a:lnTo>
                    <a:pt x="2734" y="1445"/>
                  </a:lnTo>
                  <a:lnTo>
                    <a:pt x="2731" y="1445"/>
                  </a:lnTo>
                  <a:lnTo>
                    <a:pt x="2728" y="1446"/>
                  </a:lnTo>
                </a:path>
              </a:pathLst>
            </a:custGeom>
            <a:noFill/>
            <a:ln w="19050">
              <a:solidFill>
                <a:srgbClr val="FF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04" name="Freeform 1949"/>
            <p:cNvSpPr>
              <a:spLocks noChangeAspect="1"/>
            </p:cNvSpPr>
            <p:nvPr/>
          </p:nvSpPr>
          <p:spPr bwMode="auto">
            <a:xfrm flipV="1">
              <a:off x="887415" y="859970"/>
              <a:ext cx="1739902" cy="1461891"/>
            </a:xfrm>
            <a:custGeom>
              <a:avLst/>
              <a:gdLst>
                <a:gd name="T0" fmla="*/ 48 w 2003"/>
                <a:gd name="T1" fmla="*/ 1299 h 1704"/>
                <a:gd name="T2" fmla="*/ 111 w 2003"/>
                <a:gd name="T3" fmla="*/ 1327 h 1704"/>
                <a:gd name="T4" fmla="*/ 177 w 2003"/>
                <a:gd name="T5" fmla="*/ 1355 h 1704"/>
                <a:gd name="T6" fmla="*/ 244 w 2003"/>
                <a:gd name="T7" fmla="*/ 1383 h 1704"/>
                <a:gd name="T8" fmla="*/ 315 w 2003"/>
                <a:gd name="T9" fmla="*/ 1411 h 1704"/>
                <a:gd name="T10" fmla="*/ 390 w 2003"/>
                <a:gd name="T11" fmla="*/ 1441 h 1704"/>
                <a:gd name="T12" fmla="*/ 470 w 2003"/>
                <a:gd name="T13" fmla="*/ 1470 h 1704"/>
                <a:gd name="T14" fmla="*/ 555 w 2003"/>
                <a:gd name="T15" fmla="*/ 1499 h 1704"/>
                <a:gd name="T16" fmla="*/ 642 w 2003"/>
                <a:gd name="T17" fmla="*/ 1528 h 1704"/>
                <a:gd name="T18" fmla="*/ 729 w 2003"/>
                <a:gd name="T19" fmla="*/ 1557 h 1704"/>
                <a:gd name="T20" fmla="*/ 815 w 2003"/>
                <a:gd name="T21" fmla="*/ 1583 h 1704"/>
                <a:gd name="T22" fmla="*/ 896 w 2003"/>
                <a:gd name="T23" fmla="*/ 1608 h 1704"/>
                <a:gd name="T24" fmla="*/ 971 w 2003"/>
                <a:gd name="T25" fmla="*/ 1629 h 1704"/>
                <a:gd name="T26" fmla="*/ 1036 w 2003"/>
                <a:gd name="T27" fmla="*/ 1646 h 1704"/>
                <a:gd name="T28" fmla="*/ 1094 w 2003"/>
                <a:gd name="T29" fmla="*/ 1659 h 1704"/>
                <a:gd name="T30" fmla="*/ 1148 w 2003"/>
                <a:gd name="T31" fmla="*/ 1670 h 1704"/>
                <a:gd name="T32" fmla="*/ 1197 w 2003"/>
                <a:gd name="T33" fmla="*/ 1680 h 1704"/>
                <a:gd name="T34" fmla="*/ 1244 w 2003"/>
                <a:gd name="T35" fmla="*/ 1687 h 1704"/>
                <a:gd name="T36" fmla="*/ 1288 w 2003"/>
                <a:gd name="T37" fmla="*/ 1693 h 1704"/>
                <a:gd name="T38" fmla="*/ 1330 w 2003"/>
                <a:gd name="T39" fmla="*/ 1697 h 1704"/>
                <a:gd name="T40" fmla="*/ 1372 w 2003"/>
                <a:gd name="T41" fmla="*/ 1699 h 1704"/>
                <a:gd name="T42" fmla="*/ 1411 w 2003"/>
                <a:gd name="T43" fmla="*/ 1701 h 1704"/>
                <a:gd name="T44" fmla="*/ 1449 w 2003"/>
                <a:gd name="T45" fmla="*/ 1702 h 1704"/>
                <a:gd name="T46" fmla="*/ 1485 w 2003"/>
                <a:gd name="T47" fmla="*/ 1703 h 1704"/>
                <a:gd name="T48" fmla="*/ 1519 w 2003"/>
                <a:gd name="T49" fmla="*/ 1704 h 1704"/>
                <a:gd name="T50" fmla="*/ 1546 w 2003"/>
                <a:gd name="T51" fmla="*/ 1701 h 1704"/>
                <a:gd name="T52" fmla="*/ 1570 w 2003"/>
                <a:gd name="T53" fmla="*/ 1698 h 1704"/>
                <a:gd name="T54" fmla="*/ 1593 w 2003"/>
                <a:gd name="T55" fmla="*/ 1694 h 1704"/>
                <a:gd name="T56" fmla="*/ 1615 w 2003"/>
                <a:gd name="T57" fmla="*/ 1689 h 1704"/>
                <a:gd name="T58" fmla="*/ 1636 w 2003"/>
                <a:gd name="T59" fmla="*/ 1683 h 1704"/>
                <a:gd name="T60" fmla="*/ 1658 w 2003"/>
                <a:gd name="T61" fmla="*/ 1675 h 1704"/>
                <a:gd name="T62" fmla="*/ 1680 w 2003"/>
                <a:gd name="T63" fmla="*/ 1665 h 1704"/>
                <a:gd name="T64" fmla="*/ 1703 w 2003"/>
                <a:gd name="T65" fmla="*/ 1651 h 1704"/>
                <a:gd name="T66" fmla="*/ 1726 w 2003"/>
                <a:gd name="T67" fmla="*/ 1635 h 1704"/>
                <a:gd name="T68" fmla="*/ 1750 w 2003"/>
                <a:gd name="T69" fmla="*/ 1617 h 1704"/>
                <a:gd name="T70" fmla="*/ 1773 w 2003"/>
                <a:gd name="T71" fmla="*/ 1596 h 1704"/>
                <a:gd name="T72" fmla="*/ 1796 w 2003"/>
                <a:gd name="T73" fmla="*/ 1572 h 1704"/>
                <a:gd name="T74" fmla="*/ 1817 w 2003"/>
                <a:gd name="T75" fmla="*/ 1544 h 1704"/>
                <a:gd name="T76" fmla="*/ 1836 w 2003"/>
                <a:gd name="T77" fmla="*/ 1509 h 1704"/>
                <a:gd name="T78" fmla="*/ 1853 w 2003"/>
                <a:gd name="T79" fmla="*/ 1472 h 1704"/>
                <a:gd name="T80" fmla="*/ 1868 w 2003"/>
                <a:gd name="T81" fmla="*/ 1432 h 1704"/>
                <a:gd name="T82" fmla="*/ 1883 w 2003"/>
                <a:gd name="T83" fmla="*/ 1390 h 1704"/>
                <a:gd name="T84" fmla="*/ 1896 w 2003"/>
                <a:gd name="T85" fmla="*/ 1346 h 1704"/>
                <a:gd name="T86" fmla="*/ 1908 w 2003"/>
                <a:gd name="T87" fmla="*/ 1301 h 1704"/>
                <a:gd name="T88" fmla="*/ 1918 w 2003"/>
                <a:gd name="T89" fmla="*/ 1252 h 1704"/>
                <a:gd name="T90" fmla="*/ 1926 w 2003"/>
                <a:gd name="T91" fmla="*/ 1202 h 1704"/>
                <a:gd name="T92" fmla="*/ 1934 w 2003"/>
                <a:gd name="T93" fmla="*/ 1151 h 1704"/>
                <a:gd name="T94" fmla="*/ 1941 w 2003"/>
                <a:gd name="T95" fmla="*/ 1098 h 1704"/>
                <a:gd name="T96" fmla="*/ 1948 w 2003"/>
                <a:gd name="T97" fmla="*/ 1044 h 1704"/>
                <a:gd name="T98" fmla="*/ 1954 w 2003"/>
                <a:gd name="T99" fmla="*/ 989 h 1704"/>
                <a:gd name="T100" fmla="*/ 1960 w 2003"/>
                <a:gd name="T101" fmla="*/ 930 h 1704"/>
                <a:gd name="T102" fmla="*/ 1964 w 2003"/>
                <a:gd name="T103" fmla="*/ 868 h 1704"/>
                <a:gd name="T104" fmla="*/ 1969 w 2003"/>
                <a:gd name="T105" fmla="*/ 804 h 1704"/>
                <a:gd name="T106" fmla="*/ 1974 w 2003"/>
                <a:gd name="T107" fmla="*/ 736 h 1704"/>
                <a:gd name="T108" fmla="*/ 1978 w 2003"/>
                <a:gd name="T109" fmla="*/ 666 h 1704"/>
                <a:gd name="T110" fmla="*/ 1982 w 2003"/>
                <a:gd name="T111" fmla="*/ 592 h 1704"/>
                <a:gd name="T112" fmla="*/ 1986 w 2003"/>
                <a:gd name="T113" fmla="*/ 513 h 1704"/>
                <a:gd name="T114" fmla="*/ 1989 w 2003"/>
                <a:gd name="T115" fmla="*/ 428 h 1704"/>
                <a:gd name="T116" fmla="*/ 1992 w 2003"/>
                <a:gd name="T117" fmla="*/ 340 h 1704"/>
                <a:gd name="T118" fmla="*/ 1995 w 2003"/>
                <a:gd name="T119" fmla="*/ 250 h 1704"/>
                <a:gd name="T120" fmla="*/ 1998 w 2003"/>
                <a:gd name="T121" fmla="*/ 160 h 1704"/>
                <a:gd name="T122" fmla="*/ 2001 w 2003"/>
                <a:gd name="T123" fmla="*/ 68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3" h="1704">
                  <a:moveTo>
                    <a:pt x="0" y="1279"/>
                  </a:moveTo>
                  <a:lnTo>
                    <a:pt x="16" y="1286"/>
                  </a:lnTo>
                  <a:lnTo>
                    <a:pt x="32" y="1292"/>
                  </a:lnTo>
                  <a:lnTo>
                    <a:pt x="48" y="1299"/>
                  </a:lnTo>
                  <a:lnTo>
                    <a:pt x="63" y="1306"/>
                  </a:lnTo>
                  <a:lnTo>
                    <a:pt x="79" y="1313"/>
                  </a:lnTo>
                  <a:lnTo>
                    <a:pt x="95" y="1320"/>
                  </a:lnTo>
                  <a:lnTo>
                    <a:pt x="111" y="1327"/>
                  </a:lnTo>
                  <a:lnTo>
                    <a:pt x="127" y="1334"/>
                  </a:lnTo>
                  <a:lnTo>
                    <a:pt x="144" y="1341"/>
                  </a:lnTo>
                  <a:lnTo>
                    <a:pt x="160" y="1348"/>
                  </a:lnTo>
                  <a:lnTo>
                    <a:pt x="177" y="1355"/>
                  </a:lnTo>
                  <a:lnTo>
                    <a:pt x="193" y="1362"/>
                  </a:lnTo>
                  <a:lnTo>
                    <a:pt x="210" y="1369"/>
                  </a:lnTo>
                  <a:lnTo>
                    <a:pt x="227" y="1376"/>
                  </a:lnTo>
                  <a:lnTo>
                    <a:pt x="244" y="1383"/>
                  </a:lnTo>
                  <a:lnTo>
                    <a:pt x="262" y="1390"/>
                  </a:lnTo>
                  <a:lnTo>
                    <a:pt x="279" y="1397"/>
                  </a:lnTo>
                  <a:lnTo>
                    <a:pt x="297" y="1404"/>
                  </a:lnTo>
                  <a:lnTo>
                    <a:pt x="315" y="1411"/>
                  </a:lnTo>
                  <a:lnTo>
                    <a:pt x="333" y="1419"/>
                  </a:lnTo>
                  <a:lnTo>
                    <a:pt x="352" y="1426"/>
                  </a:lnTo>
                  <a:lnTo>
                    <a:pt x="371" y="1433"/>
                  </a:lnTo>
                  <a:lnTo>
                    <a:pt x="390" y="1441"/>
                  </a:lnTo>
                  <a:lnTo>
                    <a:pt x="410" y="1448"/>
                  </a:lnTo>
                  <a:lnTo>
                    <a:pt x="430" y="1455"/>
                  </a:lnTo>
                  <a:lnTo>
                    <a:pt x="450" y="1463"/>
                  </a:lnTo>
                  <a:lnTo>
                    <a:pt x="470" y="1470"/>
                  </a:lnTo>
                  <a:lnTo>
                    <a:pt x="491" y="1477"/>
                  </a:lnTo>
                  <a:lnTo>
                    <a:pt x="512" y="1485"/>
                  </a:lnTo>
                  <a:lnTo>
                    <a:pt x="533" y="1492"/>
                  </a:lnTo>
                  <a:lnTo>
                    <a:pt x="555" y="1499"/>
                  </a:lnTo>
                  <a:lnTo>
                    <a:pt x="576" y="1507"/>
                  </a:lnTo>
                  <a:lnTo>
                    <a:pt x="598" y="1514"/>
                  </a:lnTo>
                  <a:lnTo>
                    <a:pt x="620" y="1521"/>
                  </a:lnTo>
                  <a:lnTo>
                    <a:pt x="642" y="1528"/>
                  </a:lnTo>
                  <a:lnTo>
                    <a:pt x="664" y="1536"/>
                  </a:lnTo>
                  <a:lnTo>
                    <a:pt x="685" y="1543"/>
                  </a:lnTo>
                  <a:lnTo>
                    <a:pt x="707" y="1550"/>
                  </a:lnTo>
                  <a:lnTo>
                    <a:pt x="729" y="1557"/>
                  </a:lnTo>
                  <a:lnTo>
                    <a:pt x="751" y="1564"/>
                  </a:lnTo>
                  <a:lnTo>
                    <a:pt x="772" y="1570"/>
                  </a:lnTo>
                  <a:lnTo>
                    <a:pt x="793" y="1577"/>
                  </a:lnTo>
                  <a:lnTo>
                    <a:pt x="815" y="1583"/>
                  </a:lnTo>
                  <a:lnTo>
                    <a:pt x="836" y="1590"/>
                  </a:lnTo>
                  <a:lnTo>
                    <a:pt x="856" y="1596"/>
                  </a:lnTo>
                  <a:lnTo>
                    <a:pt x="876" y="1602"/>
                  </a:lnTo>
                  <a:lnTo>
                    <a:pt x="896" y="1608"/>
                  </a:lnTo>
                  <a:lnTo>
                    <a:pt x="916" y="1614"/>
                  </a:lnTo>
                  <a:lnTo>
                    <a:pt x="935" y="1619"/>
                  </a:lnTo>
                  <a:lnTo>
                    <a:pt x="954" y="1625"/>
                  </a:lnTo>
                  <a:lnTo>
                    <a:pt x="971" y="1629"/>
                  </a:lnTo>
                  <a:lnTo>
                    <a:pt x="988" y="1634"/>
                  </a:lnTo>
                  <a:lnTo>
                    <a:pt x="1004" y="1638"/>
                  </a:lnTo>
                  <a:lnTo>
                    <a:pt x="1020" y="1642"/>
                  </a:lnTo>
                  <a:lnTo>
                    <a:pt x="1036" y="1646"/>
                  </a:lnTo>
                  <a:lnTo>
                    <a:pt x="1051" y="1649"/>
                  </a:lnTo>
                  <a:lnTo>
                    <a:pt x="1066" y="1653"/>
                  </a:lnTo>
                  <a:lnTo>
                    <a:pt x="1080" y="1656"/>
                  </a:lnTo>
                  <a:lnTo>
                    <a:pt x="1094" y="1659"/>
                  </a:lnTo>
                  <a:lnTo>
                    <a:pt x="1108" y="1662"/>
                  </a:lnTo>
                  <a:lnTo>
                    <a:pt x="1122" y="1665"/>
                  </a:lnTo>
                  <a:lnTo>
                    <a:pt x="1135" y="1668"/>
                  </a:lnTo>
                  <a:lnTo>
                    <a:pt x="1148" y="1670"/>
                  </a:lnTo>
                  <a:lnTo>
                    <a:pt x="1160" y="1673"/>
                  </a:lnTo>
                  <a:lnTo>
                    <a:pt x="1173" y="1675"/>
                  </a:lnTo>
                  <a:lnTo>
                    <a:pt x="1185" y="1677"/>
                  </a:lnTo>
                  <a:lnTo>
                    <a:pt x="1197" y="1680"/>
                  </a:lnTo>
                  <a:lnTo>
                    <a:pt x="1209" y="1682"/>
                  </a:lnTo>
                  <a:lnTo>
                    <a:pt x="1221" y="1684"/>
                  </a:lnTo>
                  <a:lnTo>
                    <a:pt x="1232" y="1685"/>
                  </a:lnTo>
                  <a:lnTo>
                    <a:pt x="1244" y="1687"/>
                  </a:lnTo>
                  <a:lnTo>
                    <a:pt x="1255" y="1689"/>
                  </a:lnTo>
                  <a:lnTo>
                    <a:pt x="1266" y="1690"/>
                  </a:lnTo>
                  <a:lnTo>
                    <a:pt x="1277" y="1692"/>
                  </a:lnTo>
                  <a:lnTo>
                    <a:pt x="1288" y="1693"/>
                  </a:lnTo>
                  <a:lnTo>
                    <a:pt x="1299" y="1694"/>
                  </a:lnTo>
                  <a:lnTo>
                    <a:pt x="1309" y="1695"/>
                  </a:lnTo>
                  <a:lnTo>
                    <a:pt x="1320" y="1696"/>
                  </a:lnTo>
                  <a:lnTo>
                    <a:pt x="1330" y="1697"/>
                  </a:lnTo>
                  <a:lnTo>
                    <a:pt x="1341" y="1697"/>
                  </a:lnTo>
                  <a:lnTo>
                    <a:pt x="1351" y="1698"/>
                  </a:lnTo>
                  <a:lnTo>
                    <a:pt x="1361" y="1699"/>
                  </a:lnTo>
                  <a:lnTo>
                    <a:pt x="1372" y="1699"/>
                  </a:lnTo>
                  <a:lnTo>
                    <a:pt x="1382" y="1700"/>
                  </a:lnTo>
                  <a:lnTo>
                    <a:pt x="1392" y="1700"/>
                  </a:lnTo>
                  <a:lnTo>
                    <a:pt x="1402" y="1701"/>
                  </a:lnTo>
                  <a:lnTo>
                    <a:pt x="1411" y="1701"/>
                  </a:lnTo>
                  <a:lnTo>
                    <a:pt x="1421" y="1702"/>
                  </a:lnTo>
                  <a:lnTo>
                    <a:pt x="1431" y="1702"/>
                  </a:lnTo>
                  <a:lnTo>
                    <a:pt x="1440" y="1702"/>
                  </a:lnTo>
                  <a:lnTo>
                    <a:pt x="1449" y="1702"/>
                  </a:lnTo>
                  <a:lnTo>
                    <a:pt x="1458" y="1703"/>
                  </a:lnTo>
                  <a:lnTo>
                    <a:pt x="1467" y="1703"/>
                  </a:lnTo>
                  <a:lnTo>
                    <a:pt x="1476" y="1703"/>
                  </a:lnTo>
                  <a:lnTo>
                    <a:pt x="1485" y="1703"/>
                  </a:lnTo>
                  <a:lnTo>
                    <a:pt x="1494" y="1703"/>
                  </a:lnTo>
                  <a:lnTo>
                    <a:pt x="1502" y="1703"/>
                  </a:lnTo>
                  <a:lnTo>
                    <a:pt x="1510" y="1704"/>
                  </a:lnTo>
                  <a:lnTo>
                    <a:pt x="1519" y="1704"/>
                  </a:lnTo>
                  <a:lnTo>
                    <a:pt x="1527" y="1704"/>
                  </a:lnTo>
                  <a:lnTo>
                    <a:pt x="1533" y="1703"/>
                  </a:lnTo>
                  <a:lnTo>
                    <a:pt x="1540" y="1702"/>
                  </a:lnTo>
                  <a:lnTo>
                    <a:pt x="1546" y="1701"/>
                  </a:lnTo>
                  <a:lnTo>
                    <a:pt x="1552" y="1701"/>
                  </a:lnTo>
                  <a:lnTo>
                    <a:pt x="1559" y="1700"/>
                  </a:lnTo>
                  <a:lnTo>
                    <a:pt x="1565" y="1699"/>
                  </a:lnTo>
                  <a:lnTo>
                    <a:pt x="1570" y="1698"/>
                  </a:lnTo>
                  <a:lnTo>
                    <a:pt x="1576" y="1697"/>
                  </a:lnTo>
                  <a:lnTo>
                    <a:pt x="1582" y="1696"/>
                  </a:lnTo>
                  <a:lnTo>
                    <a:pt x="1588" y="1695"/>
                  </a:lnTo>
                  <a:lnTo>
                    <a:pt x="1593" y="1694"/>
                  </a:lnTo>
                  <a:lnTo>
                    <a:pt x="1599" y="1693"/>
                  </a:lnTo>
                  <a:lnTo>
                    <a:pt x="1604" y="1691"/>
                  </a:lnTo>
                  <a:lnTo>
                    <a:pt x="1610" y="1690"/>
                  </a:lnTo>
                  <a:lnTo>
                    <a:pt x="1615" y="1689"/>
                  </a:lnTo>
                  <a:lnTo>
                    <a:pt x="1620" y="1687"/>
                  </a:lnTo>
                  <a:lnTo>
                    <a:pt x="1626" y="1686"/>
                  </a:lnTo>
                  <a:lnTo>
                    <a:pt x="1631" y="1684"/>
                  </a:lnTo>
                  <a:lnTo>
                    <a:pt x="1636" y="1683"/>
                  </a:lnTo>
                  <a:lnTo>
                    <a:pt x="1642" y="1681"/>
                  </a:lnTo>
                  <a:lnTo>
                    <a:pt x="1647" y="1679"/>
                  </a:lnTo>
                  <a:lnTo>
                    <a:pt x="1653" y="1677"/>
                  </a:lnTo>
                  <a:lnTo>
                    <a:pt x="1658" y="1675"/>
                  </a:lnTo>
                  <a:lnTo>
                    <a:pt x="1664" y="1673"/>
                  </a:lnTo>
                  <a:lnTo>
                    <a:pt x="1670" y="1671"/>
                  </a:lnTo>
                  <a:lnTo>
                    <a:pt x="1675" y="1668"/>
                  </a:lnTo>
                  <a:lnTo>
                    <a:pt x="1680" y="1665"/>
                  </a:lnTo>
                  <a:lnTo>
                    <a:pt x="1686" y="1662"/>
                  </a:lnTo>
                  <a:lnTo>
                    <a:pt x="1692" y="1658"/>
                  </a:lnTo>
                  <a:lnTo>
                    <a:pt x="1697" y="1655"/>
                  </a:lnTo>
                  <a:lnTo>
                    <a:pt x="1703" y="1651"/>
                  </a:lnTo>
                  <a:lnTo>
                    <a:pt x="1709" y="1647"/>
                  </a:lnTo>
                  <a:lnTo>
                    <a:pt x="1715" y="1643"/>
                  </a:lnTo>
                  <a:lnTo>
                    <a:pt x="1721" y="1639"/>
                  </a:lnTo>
                  <a:lnTo>
                    <a:pt x="1726" y="1635"/>
                  </a:lnTo>
                  <a:lnTo>
                    <a:pt x="1732" y="1631"/>
                  </a:lnTo>
                  <a:lnTo>
                    <a:pt x="1738" y="1626"/>
                  </a:lnTo>
                  <a:lnTo>
                    <a:pt x="1744" y="1622"/>
                  </a:lnTo>
                  <a:lnTo>
                    <a:pt x="1750" y="1617"/>
                  </a:lnTo>
                  <a:lnTo>
                    <a:pt x="1756" y="1612"/>
                  </a:lnTo>
                  <a:lnTo>
                    <a:pt x="1762" y="1607"/>
                  </a:lnTo>
                  <a:lnTo>
                    <a:pt x="1768" y="1602"/>
                  </a:lnTo>
                  <a:lnTo>
                    <a:pt x="1773" y="1596"/>
                  </a:lnTo>
                  <a:lnTo>
                    <a:pt x="1779" y="1590"/>
                  </a:lnTo>
                  <a:lnTo>
                    <a:pt x="1785" y="1585"/>
                  </a:lnTo>
                  <a:lnTo>
                    <a:pt x="1791" y="1578"/>
                  </a:lnTo>
                  <a:lnTo>
                    <a:pt x="1796" y="1572"/>
                  </a:lnTo>
                  <a:lnTo>
                    <a:pt x="1802" y="1566"/>
                  </a:lnTo>
                  <a:lnTo>
                    <a:pt x="1807" y="1559"/>
                  </a:lnTo>
                  <a:lnTo>
                    <a:pt x="1813" y="1552"/>
                  </a:lnTo>
                  <a:lnTo>
                    <a:pt x="1817" y="1544"/>
                  </a:lnTo>
                  <a:lnTo>
                    <a:pt x="1822" y="1536"/>
                  </a:lnTo>
                  <a:lnTo>
                    <a:pt x="1827" y="1527"/>
                  </a:lnTo>
                  <a:lnTo>
                    <a:pt x="1831" y="1518"/>
                  </a:lnTo>
                  <a:lnTo>
                    <a:pt x="1836" y="1509"/>
                  </a:lnTo>
                  <a:lnTo>
                    <a:pt x="1840" y="1500"/>
                  </a:lnTo>
                  <a:lnTo>
                    <a:pt x="1844" y="1491"/>
                  </a:lnTo>
                  <a:lnTo>
                    <a:pt x="1849" y="1482"/>
                  </a:lnTo>
                  <a:lnTo>
                    <a:pt x="1853" y="1472"/>
                  </a:lnTo>
                  <a:lnTo>
                    <a:pt x="1857" y="1462"/>
                  </a:lnTo>
                  <a:lnTo>
                    <a:pt x="1861" y="1452"/>
                  </a:lnTo>
                  <a:lnTo>
                    <a:pt x="1865" y="1442"/>
                  </a:lnTo>
                  <a:lnTo>
                    <a:pt x="1868" y="1432"/>
                  </a:lnTo>
                  <a:lnTo>
                    <a:pt x="1872" y="1422"/>
                  </a:lnTo>
                  <a:lnTo>
                    <a:pt x="1876" y="1411"/>
                  </a:lnTo>
                  <a:lnTo>
                    <a:pt x="1879" y="1401"/>
                  </a:lnTo>
                  <a:lnTo>
                    <a:pt x="1883" y="1390"/>
                  </a:lnTo>
                  <a:lnTo>
                    <a:pt x="1886" y="1379"/>
                  </a:lnTo>
                  <a:lnTo>
                    <a:pt x="1890" y="1368"/>
                  </a:lnTo>
                  <a:lnTo>
                    <a:pt x="1893" y="1357"/>
                  </a:lnTo>
                  <a:lnTo>
                    <a:pt x="1896" y="1346"/>
                  </a:lnTo>
                  <a:lnTo>
                    <a:pt x="1899" y="1335"/>
                  </a:lnTo>
                  <a:lnTo>
                    <a:pt x="1902" y="1324"/>
                  </a:lnTo>
                  <a:lnTo>
                    <a:pt x="1905" y="1313"/>
                  </a:lnTo>
                  <a:lnTo>
                    <a:pt x="1908" y="1301"/>
                  </a:lnTo>
                  <a:lnTo>
                    <a:pt x="1911" y="1289"/>
                  </a:lnTo>
                  <a:lnTo>
                    <a:pt x="1913" y="1277"/>
                  </a:lnTo>
                  <a:lnTo>
                    <a:pt x="1915" y="1265"/>
                  </a:lnTo>
                  <a:lnTo>
                    <a:pt x="1918" y="1252"/>
                  </a:lnTo>
                  <a:lnTo>
                    <a:pt x="1920" y="1240"/>
                  </a:lnTo>
                  <a:lnTo>
                    <a:pt x="1922" y="1227"/>
                  </a:lnTo>
                  <a:lnTo>
                    <a:pt x="1924" y="1215"/>
                  </a:lnTo>
                  <a:lnTo>
                    <a:pt x="1926" y="1202"/>
                  </a:lnTo>
                  <a:lnTo>
                    <a:pt x="1929" y="1189"/>
                  </a:lnTo>
                  <a:lnTo>
                    <a:pt x="1930" y="1176"/>
                  </a:lnTo>
                  <a:lnTo>
                    <a:pt x="1932" y="1164"/>
                  </a:lnTo>
                  <a:lnTo>
                    <a:pt x="1934" y="1151"/>
                  </a:lnTo>
                  <a:lnTo>
                    <a:pt x="1936" y="1138"/>
                  </a:lnTo>
                  <a:lnTo>
                    <a:pt x="1938" y="1125"/>
                  </a:lnTo>
                  <a:lnTo>
                    <a:pt x="1940" y="1111"/>
                  </a:lnTo>
                  <a:lnTo>
                    <a:pt x="1941" y="1098"/>
                  </a:lnTo>
                  <a:lnTo>
                    <a:pt x="1943" y="1085"/>
                  </a:lnTo>
                  <a:lnTo>
                    <a:pt x="1945" y="1071"/>
                  </a:lnTo>
                  <a:lnTo>
                    <a:pt x="1946" y="1058"/>
                  </a:lnTo>
                  <a:lnTo>
                    <a:pt x="1948" y="1044"/>
                  </a:lnTo>
                  <a:lnTo>
                    <a:pt x="1950" y="1031"/>
                  </a:lnTo>
                  <a:lnTo>
                    <a:pt x="1951" y="1017"/>
                  </a:lnTo>
                  <a:lnTo>
                    <a:pt x="1953" y="1003"/>
                  </a:lnTo>
                  <a:lnTo>
                    <a:pt x="1954" y="989"/>
                  </a:lnTo>
                  <a:lnTo>
                    <a:pt x="1956" y="975"/>
                  </a:lnTo>
                  <a:lnTo>
                    <a:pt x="1957" y="960"/>
                  </a:lnTo>
                  <a:lnTo>
                    <a:pt x="1958" y="945"/>
                  </a:lnTo>
                  <a:lnTo>
                    <a:pt x="1960" y="930"/>
                  </a:lnTo>
                  <a:lnTo>
                    <a:pt x="1961" y="915"/>
                  </a:lnTo>
                  <a:lnTo>
                    <a:pt x="1962" y="899"/>
                  </a:lnTo>
                  <a:lnTo>
                    <a:pt x="1963" y="884"/>
                  </a:lnTo>
                  <a:lnTo>
                    <a:pt x="1964" y="868"/>
                  </a:lnTo>
                  <a:lnTo>
                    <a:pt x="1966" y="852"/>
                  </a:lnTo>
                  <a:lnTo>
                    <a:pt x="1967" y="836"/>
                  </a:lnTo>
                  <a:lnTo>
                    <a:pt x="1968" y="820"/>
                  </a:lnTo>
                  <a:lnTo>
                    <a:pt x="1969" y="804"/>
                  </a:lnTo>
                  <a:lnTo>
                    <a:pt x="1970" y="787"/>
                  </a:lnTo>
                  <a:lnTo>
                    <a:pt x="1972" y="770"/>
                  </a:lnTo>
                  <a:lnTo>
                    <a:pt x="1973" y="753"/>
                  </a:lnTo>
                  <a:lnTo>
                    <a:pt x="1974" y="736"/>
                  </a:lnTo>
                  <a:lnTo>
                    <a:pt x="1975" y="719"/>
                  </a:lnTo>
                  <a:lnTo>
                    <a:pt x="1976" y="702"/>
                  </a:lnTo>
                  <a:lnTo>
                    <a:pt x="1977" y="684"/>
                  </a:lnTo>
                  <a:lnTo>
                    <a:pt x="1978" y="666"/>
                  </a:lnTo>
                  <a:lnTo>
                    <a:pt x="1979" y="648"/>
                  </a:lnTo>
                  <a:lnTo>
                    <a:pt x="1980" y="630"/>
                  </a:lnTo>
                  <a:lnTo>
                    <a:pt x="1981" y="611"/>
                  </a:lnTo>
                  <a:lnTo>
                    <a:pt x="1982" y="592"/>
                  </a:lnTo>
                  <a:lnTo>
                    <a:pt x="1983" y="573"/>
                  </a:lnTo>
                  <a:lnTo>
                    <a:pt x="1984" y="554"/>
                  </a:lnTo>
                  <a:lnTo>
                    <a:pt x="1985" y="533"/>
                  </a:lnTo>
                  <a:lnTo>
                    <a:pt x="1986" y="513"/>
                  </a:lnTo>
                  <a:lnTo>
                    <a:pt x="1987" y="492"/>
                  </a:lnTo>
                  <a:lnTo>
                    <a:pt x="1988" y="471"/>
                  </a:lnTo>
                  <a:lnTo>
                    <a:pt x="1988" y="449"/>
                  </a:lnTo>
                  <a:lnTo>
                    <a:pt x="1989" y="428"/>
                  </a:lnTo>
                  <a:lnTo>
                    <a:pt x="1990" y="406"/>
                  </a:lnTo>
                  <a:lnTo>
                    <a:pt x="1991" y="384"/>
                  </a:lnTo>
                  <a:lnTo>
                    <a:pt x="1991" y="362"/>
                  </a:lnTo>
                  <a:lnTo>
                    <a:pt x="1992" y="340"/>
                  </a:lnTo>
                  <a:lnTo>
                    <a:pt x="1993" y="318"/>
                  </a:lnTo>
                  <a:lnTo>
                    <a:pt x="1994" y="296"/>
                  </a:lnTo>
                  <a:lnTo>
                    <a:pt x="1994" y="273"/>
                  </a:lnTo>
                  <a:lnTo>
                    <a:pt x="1995" y="250"/>
                  </a:lnTo>
                  <a:lnTo>
                    <a:pt x="1996" y="228"/>
                  </a:lnTo>
                  <a:lnTo>
                    <a:pt x="1997" y="205"/>
                  </a:lnTo>
                  <a:lnTo>
                    <a:pt x="1997" y="182"/>
                  </a:lnTo>
                  <a:lnTo>
                    <a:pt x="1998" y="160"/>
                  </a:lnTo>
                  <a:lnTo>
                    <a:pt x="1999" y="137"/>
                  </a:lnTo>
                  <a:lnTo>
                    <a:pt x="2000" y="114"/>
                  </a:lnTo>
                  <a:lnTo>
                    <a:pt x="2000" y="91"/>
                  </a:lnTo>
                  <a:lnTo>
                    <a:pt x="2001" y="68"/>
                  </a:lnTo>
                  <a:lnTo>
                    <a:pt x="2002" y="46"/>
                  </a:lnTo>
                  <a:lnTo>
                    <a:pt x="2003" y="23"/>
                  </a:lnTo>
                  <a:lnTo>
                    <a:pt x="2003" y="0"/>
                  </a:lnTo>
                </a:path>
              </a:pathLst>
            </a:custGeom>
            <a:noFill/>
            <a:ln w="19050">
              <a:solidFill>
                <a:srgbClr val="00C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05" name="Freeform 1950"/>
            <p:cNvSpPr>
              <a:spLocks noChangeAspect="1"/>
            </p:cNvSpPr>
            <p:nvPr/>
          </p:nvSpPr>
          <p:spPr bwMode="auto">
            <a:xfrm flipV="1">
              <a:off x="2668592" y="829610"/>
              <a:ext cx="3108329" cy="1492253"/>
            </a:xfrm>
            <a:custGeom>
              <a:avLst/>
              <a:gdLst>
                <a:gd name="T0" fmla="*/ 4 w 3577"/>
                <a:gd name="T1" fmla="*/ 109 h 1717"/>
                <a:gd name="T2" fmla="*/ 9 w 3577"/>
                <a:gd name="T3" fmla="*/ 242 h 1717"/>
                <a:gd name="T4" fmla="*/ 14 w 3577"/>
                <a:gd name="T5" fmla="*/ 369 h 1717"/>
                <a:gd name="T6" fmla="*/ 19 w 3577"/>
                <a:gd name="T7" fmla="*/ 487 h 1717"/>
                <a:gd name="T8" fmla="*/ 23 w 3577"/>
                <a:gd name="T9" fmla="*/ 593 h 1717"/>
                <a:gd name="T10" fmla="*/ 28 w 3577"/>
                <a:gd name="T11" fmla="*/ 681 h 1717"/>
                <a:gd name="T12" fmla="*/ 32 w 3577"/>
                <a:gd name="T13" fmla="*/ 754 h 1717"/>
                <a:gd name="T14" fmla="*/ 37 w 3577"/>
                <a:gd name="T15" fmla="*/ 819 h 1717"/>
                <a:gd name="T16" fmla="*/ 41 w 3577"/>
                <a:gd name="T17" fmla="*/ 880 h 1717"/>
                <a:gd name="T18" fmla="*/ 47 w 3577"/>
                <a:gd name="T19" fmla="*/ 941 h 1717"/>
                <a:gd name="T20" fmla="*/ 54 w 3577"/>
                <a:gd name="T21" fmla="*/ 1004 h 1717"/>
                <a:gd name="T22" fmla="*/ 62 w 3577"/>
                <a:gd name="T23" fmla="*/ 1070 h 1717"/>
                <a:gd name="T24" fmla="*/ 71 w 3577"/>
                <a:gd name="T25" fmla="*/ 1139 h 1717"/>
                <a:gd name="T26" fmla="*/ 81 w 3577"/>
                <a:gd name="T27" fmla="*/ 1208 h 1717"/>
                <a:gd name="T28" fmla="*/ 93 w 3577"/>
                <a:gd name="T29" fmla="*/ 1276 h 1717"/>
                <a:gd name="T30" fmla="*/ 108 w 3577"/>
                <a:gd name="T31" fmla="*/ 1337 h 1717"/>
                <a:gd name="T32" fmla="*/ 125 w 3577"/>
                <a:gd name="T33" fmla="*/ 1393 h 1717"/>
                <a:gd name="T34" fmla="*/ 144 w 3577"/>
                <a:gd name="T35" fmla="*/ 1446 h 1717"/>
                <a:gd name="T36" fmla="*/ 164 w 3577"/>
                <a:gd name="T37" fmla="*/ 1494 h 1717"/>
                <a:gd name="T38" fmla="*/ 186 w 3577"/>
                <a:gd name="T39" fmla="*/ 1538 h 1717"/>
                <a:gd name="T40" fmla="*/ 211 w 3577"/>
                <a:gd name="T41" fmla="*/ 1573 h 1717"/>
                <a:gd name="T42" fmla="*/ 238 w 3577"/>
                <a:gd name="T43" fmla="*/ 1602 h 1717"/>
                <a:gd name="T44" fmla="*/ 267 w 3577"/>
                <a:gd name="T45" fmla="*/ 1627 h 1717"/>
                <a:gd name="T46" fmla="*/ 296 w 3577"/>
                <a:gd name="T47" fmla="*/ 1648 h 1717"/>
                <a:gd name="T48" fmla="*/ 328 w 3577"/>
                <a:gd name="T49" fmla="*/ 1667 h 1717"/>
                <a:gd name="T50" fmla="*/ 363 w 3577"/>
                <a:gd name="T51" fmla="*/ 1680 h 1717"/>
                <a:gd name="T52" fmla="*/ 401 w 3577"/>
                <a:gd name="T53" fmla="*/ 1691 h 1717"/>
                <a:gd name="T54" fmla="*/ 440 w 3577"/>
                <a:gd name="T55" fmla="*/ 1700 h 1717"/>
                <a:gd name="T56" fmla="*/ 479 w 3577"/>
                <a:gd name="T57" fmla="*/ 1707 h 1717"/>
                <a:gd name="T58" fmla="*/ 517 w 3577"/>
                <a:gd name="T59" fmla="*/ 1714 h 1717"/>
                <a:gd name="T60" fmla="*/ 559 w 3577"/>
                <a:gd name="T61" fmla="*/ 1716 h 1717"/>
                <a:gd name="T62" fmla="*/ 603 w 3577"/>
                <a:gd name="T63" fmla="*/ 1717 h 1717"/>
                <a:gd name="T64" fmla="*/ 649 w 3577"/>
                <a:gd name="T65" fmla="*/ 1717 h 1717"/>
                <a:gd name="T66" fmla="*/ 698 w 3577"/>
                <a:gd name="T67" fmla="*/ 1716 h 1717"/>
                <a:gd name="T68" fmla="*/ 752 w 3577"/>
                <a:gd name="T69" fmla="*/ 1714 h 1717"/>
                <a:gd name="T70" fmla="*/ 816 w 3577"/>
                <a:gd name="T71" fmla="*/ 1709 h 1717"/>
                <a:gd name="T72" fmla="*/ 889 w 3577"/>
                <a:gd name="T73" fmla="*/ 1701 h 1717"/>
                <a:gd name="T74" fmla="*/ 971 w 3577"/>
                <a:gd name="T75" fmla="*/ 1692 h 1717"/>
                <a:gd name="T76" fmla="*/ 1064 w 3577"/>
                <a:gd name="T77" fmla="*/ 1681 h 1717"/>
                <a:gd name="T78" fmla="*/ 1170 w 3577"/>
                <a:gd name="T79" fmla="*/ 1667 h 1717"/>
                <a:gd name="T80" fmla="*/ 1297 w 3577"/>
                <a:gd name="T81" fmla="*/ 1647 h 1717"/>
                <a:gd name="T82" fmla="*/ 1438 w 3577"/>
                <a:gd name="T83" fmla="*/ 1625 h 1717"/>
                <a:gd name="T84" fmla="*/ 1584 w 3577"/>
                <a:gd name="T85" fmla="*/ 1601 h 1717"/>
                <a:gd name="T86" fmla="*/ 1733 w 3577"/>
                <a:gd name="T87" fmla="*/ 1576 h 1717"/>
                <a:gd name="T88" fmla="*/ 1879 w 3577"/>
                <a:gd name="T89" fmla="*/ 1552 h 1717"/>
                <a:gd name="T90" fmla="*/ 2021 w 3577"/>
                <a:gd name="T91" fmla="*/ 1528 h 1717"/>
                <a:gd name="T92" fmla="*/ 2159 w 3577"/>
                <a:gd name="T93" fmla="*/ 1504 h 1717"/>
                <a:gd name="T94" fmla="*/ 2297 w 3577"/>
                <a:gd name="T95" fmla="*/ 1481 h 1717"/>
                <a:gd name="T96" fmla="*/ 2440 w 3577"/>
                <a:gd name="T97" fmla="*/ 1457 h 1717"/>
                <a:gd name="T98" fmla="*/ 2591 w 3577"/>
                <a:gd name="T99" fmla="*/ 1432 h 1717"/>
                <a:gd name="T100" fmla="*/ 2763 w 3577"/>
                <a:gd name="T101" fmla="*/ 1404 h 1717"/>
                <a:gd name="T102" fmla="*/ 2949 w 3577"/>
                <a:gd name="T103" fmla="*/ 1375 h 1717"/>
                <a:gd name="T104" fmla="*/ 3142 w 3577"/>
                <a:gd name="T105" fmla="*/ 1345 h 1717"/>
                <a:gd name="T106" fmla="*/ 3339 w 3577"/>
                <a:gd name="T107" fmla="*/ 1314 h 1717"/>
                <a:gd name="T108" fmla="*/ 3538 w 3577"/>
                <a:gd name="T109" fmla="*/ 1283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77" h="1717">
                  <a:moveTo>
                    <a:pt x="0" y="0"/>
                  </a:moveTo>
                  <a:lnTo>
                    <a:pt x="1" y="28"/>
                  </a:lnTo>
                  <a:lnTo>
                    <a:pt x="2" y="55"/>
                  </a:lnTo>
                  <a:lnTo>
                    <a:pt x="3" y="82"/>
                  </a:lnTo>
                  <a:lnTo>
                    <a:pt x="4" y="109"/>
                  </a:lnTo>
                  <a:lnTo>
                    <a:pt x="5" y="136"/>
                  </a:lnTo>
                  <a:lnTo>
                    <a:pt x="6" y="163"/>
                  </a:lnTo>
                  <a:lnTo>
                    <a:pt x="7" y="189"/>
                  </a:lnTo>
                  <a:lnTo>
                    <a:pt x="8" y="216"/>
                  </a:lnTo>
                  <a:lnTo>
                    <a:pt x="9" y="242"/>
                  </a:lnTo>
                  <a:lnTo>
                    <a:pt x="10" y="268"/>
                  </a:lnTo>
                  <a:lnTo>
                    <a:pt x="11" y="294"/>
                  </a:lnTo>
                  <a:lnTo>
                    <a:pt x="12" y="319"/>
                  </a:lnTo>
                  <a:lnTo>
                    <a:pt x="13" y="344"/>
                  </a:lnTo>
                  <a:lnTo>
                    <a:pt x="14" y="369"/>
                  </a:lnTo>
                  <a:lnTo>
                    <a:pt x="15" y="394"/>
                  </a:lnTo>
                  <a:lnTo>
                    <a:pt x="16" y="418"/>
                  </a:lnTo>
                  <a:lnTo>
                    <a:pt x="17" y="441"/>
                  </a:lnTo>
                  <a:lnTo>
                    <a:pt x="18" y="465"/>
                  </a:lnTo>
                  <a:lnTo>
                    <a:pt x="19" y="487"/>
                  </a:lnTo>
                  <a:lnTo>
                    <a:pt x="20" y="510"/>
                  </a:lnTo>
                  <a:lnTo>
                    <a:pt x="21" y="531"/>
                  </a:lnTo>
                  <a:lnTo>
                    <a:pt x="21" y="552"/>
                  </a:lnTo>
                  <a:lnTo>
                    <a:pt x="22" y="573"/>
                  </a:lnTo>
                  <a:lnTo>
                    <a:pt x="23" y="593"/>
                  </a:lnTo>
                  <a:lnTo>
                    <a:pt x="24" y="612"/>
                  </a:lnTo>
                  <a:lnTo>
                    <a:pt x="25" y="630"/>
                  </a:lnTo>
                  <a:lnTo>
                    <a:pt x="26" y="648"/>
                  </a:lnTo>
                  <a:lnTo>
                    <a:pt x="27" y="664"/>
                  </a:lnTo>
                  <a:lnTo>
                    <a:pt x="28" y="681"/>
                  </a:lnTo>
                  <a:lnTo>
                    <a:pt x="29" y="696"/>
                  </a:lnTo>
                  <a:lnTo>
                    <a:pt x="29" y="711"/>
                  </a:lnTo>
                  <a:lnTo>
                    <a:pt x="30" y="726"/>
                  </a:lnTo>
                  <a:lnTo>
                    <a:pt x="31" y="740"/>
                  </a:lnTo>
                  <a:lnTo>
                    <a:pt x="32" y="754"/>
                  </a:lnTo>
                  <a:lnTo>
                    <a:pt x="33" y="768"/>
                  </a:lnTo>
                  <a:lnTo>
                    <a:pt x="34" y="781"/>
                  </a:lnTo>
                  <a:lnTo>
                    <a:pt x="35" y="794"/>
                  </a:lnTo>
                  <a:lnTo>
                    <a:pt x="36" y="807"/>
                  </a:lnTo>
                  <a:lnTo>
                    <a:pt x="37" y="819"/>
                  </a:lnTo>
                  <a:lnTo>
                    <a:pt x="38" y="832"/>
                  </a:lnTo>
                  <a:lnTo>
                    <a:pt x="39" y="844"/>
                  </a:lnTo>
                  <a:lnTo>
                    <a:pt x="40" y="856"/>
                  </a:lnTo>
                  <a:lnTo>
                    <a:pt x="40" y="868"/>
                  </a:lnTo>
                  <a:lnTo>
                    <a:pt x="41" y="880"/>
                  </a:lnTo>
                  <a:lnTo>
                    <a:pt x="42" y="892"/>
                  </a:lnTo>
                  <a:lnTo>
                    <a:pt x="43" y="904"/>
                  </a:lnTo>
                  <a:lnTo>
                    <a:pt x="45" y="916"/>
                  </a:lnTo>
                  <a:lnTo>
                    <a:pt x="46" y="929"/>
                  </a:lnTo>
                  <a:lnTo>
                    <a:pt x="47" y="941"/>
                  </a:lnTo>
                  <a:lnTo>
                    <a:pt x="48" y="953"/>
                  </a:lnTo>
                  <a:lnTo>
                    <a:pt x="49" y="966"/>
                  </a:lnTo>
                  <a:lnTo>
                    <a:pt x="51" y="978"/>
                  </a:lnTo>
                  <a:lnTo>
                    <a:pt x="52" y="991"/>
                  </a:lnTo>
                  <a:lnTo>
                    <a:pt x="54" y="1004"/>
                  </a:lnTo>
                  <a:lnTo>
                    <a:pt x="55" y="1017"/>
                  </a:lnTo>
                  <a:lnTo>
                    <a:pt x="57" y="1030"/>
                  </a:lnTo>
                  <a:lnTo>
                    <a:pt x="58" y="1043"/>
                  </a:lnTo>
                  <a:lnTo>
                    <a:pt x="60" y="1057"/>
                  </a:lnTo>
                  <a:lnTo>
                    <a:pt x="62" y="1070"/>
                  </a:lnTo>
                  <a:lnTo>
                    <a:pt x="63" y="1084"/>
                  </a:lnTo>
                  <a:lnTo>
                    <a:pt x="65" y="1097"/>
                  </a:lnTo>
                  <a:lnTo>
                    <a:pt x="67" y="1111"/>
                  </a:lnTo>
                  <a:lnTo>
                    <a:pt x="69" y="1125"/>
                  </a:lnTo>
                  <a:lnTo>
                    <a:pt x="71" y="1139"/>
                  </a:lnTo>
                  <a:lnTo>
                    <a:pt x="73" y="1153"/>
                  </a:lnTo>
                  <a:lnTo>
                    <a:pt x="75" y="1166"/>
                  </a:lnTo>
                  <a:lnTo>
                    <a:pt x="77" y="1180"/>
                  </a:lnTo>
                  <a:lnTo>
                    <a:pt x="79" y="1194"/>
                  </a:lnTo>
                  <a:lnTo>
                    <a:pt x="81" y="1208"/>
                  </a:lnTo>
                  <a:lnTo>
                    <a:pt x="83" y="1222"/>
                  </a:lnTo>
                  <a:lnTo>
                    <a:pt x="86" y="1235"/>
                  </a:lnTo>
                  <a:lnTo>
                    <a:pt x="88" y="1249"/>
                  </a:lnTo>
                  <a:lnTo>
                    <a:pt x="90" y="1263"/>
                  </a:lnTo>
                  <a:lnTo>
                    <a:pt x="93" y="1276"/>
                  </a:lnTo>
                  <a:lnTo>
                    <a:pt x="96" y="1289"/>
                  </a:lnTo>
                  <a:lnTo>
                    <a:pt x="99" y="1302"/>
                  </a:lnTo>
                  <a:lnTo>
                    <a:pt x="102" y="1313"/>
                  </a:lnTo>
                  <a:lnTo>
                    <a:pt x="105" y="1325"/>
                  </a:lnTo>
                  <a:lnTo>
                    <a:pt x="108" y="1337"/>
                  </a:lnTo>
                  <a:lnTo>
                    <a:pt x="111" y="1348"/>
                  </a:lnTo>
                  <a:lnTo>
                    <a:pt x="115" y="1360"/>
                  </a:lnTo>
                  <a:lnTo>
                    <a:pt x="118" y="1371"/>
                  </a:lnTo>
                  <a:lnTo>
                    <a:pt x="122" y="1382"/>
                  </a:lnTo>
                  <a:lnTo>
                    <a:pt x="125" y="1393"/>
                  </a:lnTo>
                  <a:lnTo>
                    <a:pt x="129" y="1404"/>
                  </a:lnTo>
                  <a:lnTo>
                    <a:pt x="132" y="1415"/>
                  </a:lnTo>
                  <a:lnTo>
                    <a:pt x="136" y="1425"/>
                  </a:lnTo>
                  <a:lnTo>
                    <a:pt x="140" y="1436"/>
                  </a:lnTo>
                  <a:lnTo>
                    <a:pt x="144" y="1446"/>
                  </a:lnTo>
                  <a:lnTo>
                    <a:pt x="148" y="1456"/>
                  </a:lnTo>
                  <a:lnTo>
                    <a:pt x="152" y="1466"/>
                  </a:lnTo>
                  <a:lnTo>
                    <a:pt x="156" y="1476"/>
                  </a:lnTo>
                  <a:lnTo>
                    <a:pt x="160" y="1485"/>
                  </a:lnTo>
                  <a:lnTo>
                    <a:pt x="164" y="1494"/>
                  </a:lnTo>
                  <a:lnTo>
                    <a:pt x="169" y="1503"/>
                  </a:lnTo>
                  <a:lnTo>
                    <a:pt x="173" y="1512"/>
                  </a:lnTo>
                  <a:lnTo>
                    <a:pt x="177" y="1521"/>
                  </a:lnTo>
                  <a:lnTo>
                    <a:pt x="182" y="1530"/>
                  </a:lnTo>
                  <a:lnTo>
                    <a:pt x="186" y="1538"/>
                  </a:lnTo>
                  <a:lnTo>
                    <a:pt x="191" y="1546"/>
                  </a:lnTo>
                  <a:lnTo>
                    <a:pt x="196" y="1553"/>
                  </a:lnTo>
                  <a:lnTo>
                    <a:pt x="201" y="1560"/>
                  </a:lnTo>
                  <a:lnTo>
                    <a:pt x="206" y="1566"/>
                  </a:lnTo>
                  <a:lnTo>
                    <a:pt x="211" y="1573"/>
                  </a:lnTo>
                  <a:lnTo>
                    <a:pt x="217" y="1579"/>
                  </a:lnTo>
                  <a:lnTo>
                    <a:pt x="222" y="1585"/>
                  </a:lnTo>
                  <a:lnTo>
                    <a:pt x="227" y="1591"/>
                  </a:lnTo>
                  <a:lnTo>
                    <a:pt x="233" y="1597"/>
                  </a:lnTo>
                  <a:lnTo>
                    <a:pt x="238" y="1602"/>
                  </a:lnTo>
                  <a:lnTo>
                    <a:pt x="244" y="1607"/>
                  </a:lnTo>
                  <a:lnTo>
                    <a:pt x="249" y="1613"/>
                  </a:lnTo>
                  <a:lnTo>
                    <a:pt x="255" y="1618"/>
                  </a:lnTo>
                  <a:lnTo>
                    <a:pt x="261" y="1622"/>
                  </a:lnTo>
                  <a:lnTo>
                    <a:pt x="267" y="1627"/>
                  </a:lnTo>
                  <a:lnTo>
                    <a:pt x="272" y="1632"/>
                  </a:lnTo>
                  <a:lnTo>
                    <a:pt x="278" y="1636"/>
                  </a:lnTo>
                  <a:lnTo>
                    <a:pt x="284" y="1640"/>
                  </a:lnTo>
                  <a:lnTo>
                    <a:pt x="290" y="1644"/>
                  </a:lnTo>
                  <a:lnTo>
                    <a:pt x="296" y="1648"/>
                  </a:lnTo>
                  <a:lnTo>
                    <a:pt x="302" y="1652"/>
                  </a:lnTo>
                  <a:lnTo>
                    <a:pt x="309" y="1656"/>
                  </a:lnTo>
                  <a:lnTo>
                    <a:pt x="315" y="1660"/>
                  </a:lnTo>
                  <a:lnTo>
                    <a:pt x="321" y="1663"/>
                  </a:lnTo>
                  <a:lnTo>
                    <a:pt x="328" y="1667"/>
                  </a:lnTo>
                  <a:lnTo>
                    <a:pt x="334" y="1670"/>
                  </a:lnTo>
                  <a:lnTo>
                    <a:pt x="341" y="1673"/>
                  </a:lnTo>
                  <a:lnTo>
                    <a:pt x="349" y="1675"/>
                  </a:lnTo>
                  <a:lnTo>
                    <a:pt x="356" y="1678"/>
                  </a:lnTo>
                  <a:lnTo>
                    <a:pt x="363" y="1680"/>
                  </a:lnTo>
                  <a:lnTo>
                    <a:pt x="371" y="1682"/>
                  </a:lnTo>
                  <a:lnTo>
                    <a:pt x="379" y="1685"/>
                  </a:lnTo>
                  <a:lnTo>
                    <a:pt x="386" y="1687"/>
                  </a:lnTo>
                  <a:lnTo>
                    <a:pt x="394" y="1689"/>
                  </a:lnTo>
                  <a:lnTo>
                    <a:pt x="401" y="1691"/>
                  </a:lnTo>
                  <a:lnTo>
                    <a:pt x="409" y="1693"/>
                  </a:lnTo>
                  <a:lnTo>
                    <a:pt x="417" y="1695"/>
                  </a:lnTo>
                  <a:lnTo>
                    <a:pt x="424" y="1696"/>
                  </a:lnTo>
                  <a:lnTo>
                    <a:pt x="432" y="1698"/>
                  </a:lnTo>
                  <a:lnTo>
                    <a:pt x="440" y="1700"/>
                  </a:lnTo>
                  <a:lnTo>
                    <a:pt x="448" y="1701"/>
                  </a:lnTo>
                  <a:lnTo>
                    <a:pt x="455" y="1703"/>
                  </a:lnTo>
                  <a:lnTo>
                    <a:pt x="463" y="1704"/>
                  </a:lnTo>
                  <a:lnTo>
                    <a:pt x="471" y="1706"/>
                  </a:lnTo>
                  <a:lnTo>
                    <a:pt x="479" y="1707"/>
                  </a:lnTo>
                  <a:lnTo>
                    <a:pt x="486" y="1709"/>
                  </a:lnTo>
                  <a:lnTo>
                    <a:pt x="494" y="1710"/>
                  </a:lnTo>
                  <a:lnTo>
                    <a:pt x="502" y="1711"/>
                  </a:lnTo>
                  <a:lnTo>
                    <a:pt x="509" y="1713"/>
                  </a:lnTo>
                  <a:lnTo>
                    <a:pt x="517" y="1714"/>
                  </a:lnTo>
                  <a:lnTo>
                    <a:pt x="525" y="1715"/>
                  </a:lnTo>
                  <a:lnTo>
                    <a:pt x="533" y="1715"/>
                  </a:lnTo>
                  <a:lnTo>
                    <a:pt x="542" y="1716"/>
                  </a:lnTo>
                  <a:lnTo>
                    <a:pt x="551" y="1716"/>
                  </a:lnTo>
                  <a:lnTo>
                    <a:pt x="559" y="1716"/>
                  </a:lnTo>
                  <a:lnTo>
                    <a:pt x="568" y="1717"/>
                  </a:lnTo>
                  <a:lnTo>
                    <a:pt x="577" y="1717"/>
                  </a:lnTo>
                  <a:lnTo>
                    <a:pt x="586" y="1717"/>
                  </a:lnTo>
                  <a:lnTo>
                    <a:pt x="594" y="1717"/>
                  </a:lnTo>
                  <a:lnTo>
                    <a:pt x="603" y="1717"/>
                  </a:lnTo>
                  <a:lnTo>
                    <a:pt x="612" y="1717"/>
                  </a:lnTo>
                  <a:lnTo>
                    <a:pt x="621" y="1717"/>
                  </a:lnTo>
                  <a:lnTo>
                    <a:pt x="630" y="1717"/>
                  </a:lnTo>
                  <a:lnTo>
                    <a:pt x="640" y="1717"/>
                  </a:lnTo>
                  <a:lnTo>
                    <a:pt x="649" y="1717"/>
                  </a:lnTo>
                  <a:lnTo>
                    <a:pt x="659" y="1717"/>
                  </a:lnTo>
                  <a:lnTo>
                    <a:pt x="668" y="1717"/>
                  </a:lnTo>
                  <a:lnTo>
                    <a:pt x="678" y="1717"/>
                  </a:lnTo>
                  <a:lnTo>
                    <a:pt x="688" y="1716"/>
                  </a:lnTo>
                  <a:lnTo>
                    <a:pt x="698" y="1716"/>
                  </a:lnTo>
                  <a:lnTo>
                    <a:pt x="708" y="1716"/>
                  </a:lnTo>
                  <a:lnTo>
                    <a:pt x="719" y="1715"/>
                  </a:lnTo>
                  <a:lnTo>
                    <a:pt x="730" y="1715"/>
                  </a:lnTo>
                  <a:lnTo>
                    <a:pt x="741" y="1714"/>
                  </a:lnTo>
                  <a:lnTo>
                    <a:pt x="752" y="1714"/>
                  </a:lnTo>
                  <a:lnTo>
                    <a:pt x="763" y="1713"/>
                  </a:lnTo>
                  <a:lnTo>
                    <a:pt x="776" y="1712"/>
                  </a:lnTo>
                  <a:lnTo>
                    <a:pt x="789" y="1711"/>
                  </a:lnTo>
                  <a:lnTo>
                    <a:pt x="802" y="1710"/>
                  </a:lnTo>
                  <a:lnTo>
                    <a:pt x="816" y="1709"/>
                  </a:lnTo>
                  <a:lnTo>
                    <a:pt x="830" y="1707"/>
                  </a:lnTo>
                  <a:lnTo>
                    <a:pt x="844" y="1706"/>
                  </a:lnTo>
                  <a:lnTo>
                    <a:pt x="859" y="1705"/>
                  </a:lnTo>
                  <a:lnTo>
                    <a:pt x="874" y="1703"/>
                  </a:lnTo>
                  <a:lnTo>
                    <a:pt x="889" y="1701"/>
                  </a:lnTo>
                  <a:lnTo>
                    <a:pt x="905" y="1700"/>
                  </a:lnTo>
                  <a:lnTo>
                    <a:pt x="921" y="1698"/>
                  </a:lnTo>
                  <a:lnTo>
                    <a:pt x="937" y="1696"/>
                  </a:lnTo>
                  <a:lnTo>
                    <a:pt x="954" y="1694"/>
                  </a:lnTo>
                  <a:lnTo>
                    <a:pt x="971" y="1692"/>
                  </a:lnTo>
                  <a:lnTo>
                    <a:pt x="989" y="1690"/>
                  </a:lnTo>
                  <a:lnTo>
                    <a:pt x="1007" y="1688"/>
                  </a:lnTo>
                  <a:lnTo>
                    <a:pt x="1026" y="1686"/>
                  </a:lnTo>
                  <a:lnTo>
                    <a:pt x="1045" y="1683"/>
                  </a:lnTo>
                  <a:lnTo>
                    <a:pt x="1064" y="1681"/>
                  </a:lnTo>
                  <a:lnTo>
                    <a:pt x="1084" y="1678"/>
                  </a:lnTo>
                  <a:lnTo>
                    <a:pt x="1105" y="1675"/>
                  </a:lnTo>
                  <a:lnTo>
                    <a:pt x="1126" y="1673"/>
                  </a:lnTo>
                  <a:lnTo>
                    <a:pt x="1148" y="1670"/>
                  </a:lnTo>
                  <a:lnTo>
                    <a:pt x="1170" y="1667"/>
                  </a:lnTo>
                  <a:lnTo>
                    <a:pt x="1192" y="1663"/>
                  </a:lnTo>
                  <a:lnTo>
                    <a:pt x="1218" y="1659"/>
                  </a:lnTo>
                  <a:lnTo>
                    <a:pt x="1244" y="1655"/>
                  </a:lnTo>
                  <a:lnTo>
                    <a:pt x="1270" y="1651"/>
                  </a:lnTo>
                  <a:lnTo>
                    <a:pt x="1297" y="1647"/>
                  </a:lnTo>
                  <a:lnTo>
                    <a:pt x="1325" y="1643"/>
                  </a:lnTo>
                  <a:lnTo>
                    <a:pt x="1352" y="1638"/>
                  </a:lnTo>
                  <a:lnTo>
                    <a:pt x="1381" y="1634"/>
                  </a:lnTo>
                  <a:lnTo>
                    <a:pt x="1409" y="1629"/>
                  </a:lnTo>
                  <a:lnTo>
                    <a:pt x="1438" y="1625"/>
                  </a:lnTo>
                  <a:lnTo>
                    <a:pt x="1467" y="1620"/>
                  </a:lnTo>
                  <a:lnTo>
                    <a:pt x="1496" y="1615"/>
                  </a:lnTo>
                  <a:lnTo>
                    <a:pt x="1525" y="1611"/>
                  </a:lnTo>
                  <a:lnTo>
                    <a:pt x="1555" y="1606"/>
                  </a:lnTo>
                  <a:lnTo>
                    <a:pt x="1584" y="1601"/>
                  </a:lnTo>
                  <a:lnTo>
                    <a:pt x="1614" y="1596"/>
                  </a:lnTo>
                  <a:lnTo>
                    <a:pt x="1644" y="1591"/>
                  </a:lnTo>
                  <a:lnTo>
                    <a:pt x="1674" y="1586"/>
                  </a:lnTo>
                  <a:lnTo>
                    <a:pt x="1703" y="1581"/>
                  </a:lnTo>
                  <a:lnTo>
                    <a:pt x="1733" y="1576"/>
                  </a:lnTo>
                  <a:lnTo>
                    <a:pt x="1763" y="1571"/>
                  </a:lnTo>
                  <a:lnTo>
                    <a:pt x="1792" y="1566"/>
                  </a:lnTo>
                  <a:lnTo>
                    <a:pt x="1821" y="1561"/>
                  </a:lnTo>
                  <a:lnTo>
                    <a:pt x="1850" y="1557"/>
                  </a:lnTo>
                  <a:lnTo>
                    <a:pt x="1879" y="1552"/>
                  </a:lnTo>
                  <a:lnTo>
                    <a:pt x="1908" y="1547"/>
                  </a:lnTo>
                  <a:lnTo>
                    <a:pt x="1937" y="1542"/>
                  </a:lnTo>
                  <a:lnTo>
                    <a:pt x="1965" y="1537"/>
                  </a:lnTo>
                  <a:lnTo>
                    <a:pt x="1993" y="1532"/>
                  </a:lnTo>
                  <a:lnTo>
                    <a:pt x="2021" y="1528"/>
                  </a:lnTo>
                  <a:lnTo>
                    <a:pt x="2049" y="1523"/>
                  </a:lnTo>
                  <a:lnTo>
                    <a:pt x="2077" y="1518"/>
                  </a:lnTo>
                  <a:lnTo>
                    <a:pt x="2104" y="1513"/>
                  </a:lnTo>
                  <a:lnTo>
                    <a:pt x="2132" y="1509"/>
                  </a:lnTo>
                  <a:lnTo>
                    <a:pt x="2159" y="1504"/>
                  </a:lnTo>
                  <a:lnTo>
                    <a:pt x="2187" y="1499"/>
                  </a:lnTo>
                  <a:lnTo>
                    <a:pt x="2214" y="1495"/>
                  </a:lnTo>
                  <a:lnTo>
                    <a:pt x="2242" y="1490"/>
                  </a:lnTo>
                  <a:lnTo>
                    <a:pt x="2269" y="1485"/>
                  </a:lnTo>
                  <a:lnTo>
                    <a:pt x="2297" y="1481"/>
                  </a:lnTo>
                  <a:lnTo>
                    <a:pt x="2325" y="1476"/>
                  </a:lnTo>
                  <a:lnTo>
                    <a:pt x="2353" y="1471"/>
                  </a:lnTo>
                  <a:lnTo>
                    <a:pt x="2382" y="1466"/>
                  </a:lnTo>
                  <a:lnTo>
                    <a:pt x="2411" y="1462"/>
                  </a:lnTo>
                  <a:lnTo>
                    <a:pt x="2440" y="1457"/>
                  </a:lnTo>
                  <a:lnTo>
                    <a:pt x="2469" y="1452"/>
                  </a:lnTo>
                  <a:lnTo>
                    <a:pt x="2499" y="1447"/>
                  </a:lnTo>
                  <a:lnTo>
                    <a:pt x="2529" y="1442"/>
                  </a:lnTo>
                  <a:lnTo>
                    <a:pt x="2560" y="1437"/>
                  </a:lnTo>
                  <a:lnTo>
                    <a:pt x="2591" y="1432"/>
                  </a:lnTo>
                  <a:lnTo>
                    <a:pt x="2623" y="1427"/>
                  </a:lnTo>
                  <a:lnTo>
                    <a:pt x="2657" y="1421"/>
                  </a:lnTo>
                  <a:lnTo>
                    <a:pt x="2692" y="1416"/>
                  </a:lnTo>
                  <a:lnTo>
                    <a:pt x="2728" y="1410"/>
                  </a:lnTo>
                  <a:lnTo>
                    <a:pt x="2763" y="1404"/>
                  </a:lnTo>
                  <a:lnTo>
                    <a:pt x="2800" y="1399"/>
                  </a:lnTo>
                  <a:lnTo>
                    <a:pt x="2836" y="1393"/>
                  </a:lnTo>
                  <a:lnTo>
                    <a:pt x="2873" y="1387"/>
                  </a:lnTo>
                  <a:lnTo>
                    <a:pt x="2911" y="1381"/>
                  </a:lnTo>
                  <a:lnTo>
                    <a:pt x="2949" y="1375"/>
                  </a:lnTo>
                  <a:lnTo>
                    <a:pt x="2987" y="1369"/>
                  </a:lnTo>
                  <a:lnTo>
                    <a:pt x="3025" y="1363"/>
                  </a:lnTo>
                  <a:lnTo>
                    <a:pt x="3064" y="1357"/>
                  </a:lnTo>
                  <a:lnTo>
                    <a:pt x="3103" y="1351"/>
                  </a:lnTo>
                  <a:lnTo>
                    <a:pt x="3142" y="1345"/>
                  </a:lnTo>
                  <a:lnTo>
                    <a:pt x="3181" y="1339"/>
                  </a:lnTo>
                  <a:lnTo>
                    <a:pt x="3221" y="1332"/>
                  </a:lnTo>
                  <a:lnTo>
                    <a:pt x="3260" y="1326"/>
                  </a:lnTo>
                  <a:lnTo>
                    <a:pt x="3300" y="1320"/>
                  </a:lnTo>
                  <a:lnTo>
                    <a:pt x="3339" y="1314"/>
                  </a:lnTo>
                  <a:lnTo>
                    <a:pt x="3379" y="1308"/>
                  </a:lnTo>
                  <a:lnTo>
                    <a:pt x="3419" y="1302"/>
                  </a:lnTo>
                  <a:lnTo>
                    <a:pt x="3458" y="1295"/>
                  </a:lnTo>
                  <a:lnTo>
                    <a:pt x="3498" y="1289"/>
                  </a:lnTo>
                  <a:lnTo>
                    <a:pt x="3538" y="1283"/>
                  </a:lnTo>
                  <a:lnTo>
                    <a:pt x="3577" y="1277"/>
                  </a:lnTo>
                </a:path>
              </a:pathLst>
            </a:custGeom>
            <a:noFill/>
            <a:ln w="19050">
              <a:solidFill>
                <a:srgbClr val="00C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12" name="Rectangle 2216"/>
            <p:cNvSpPr>
              <a:spLocks noChangeAspect="1" noChangeArrowheads="1"/>
            </p:cNvSpPr>
            <p:nvPr/>
          </p:nvSpPr>
          <p:spPr bwMode="auto">
            <a:xfrm>
              <a:off x="798515" y="1286811"/>
              <a:ext cx="153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solidFill>
                    <a:srgbClr val="000000"/>
                  </a:solidFill>
                  <a:latin typeface="Symbol" pitchFamily="18" charset="2"/>
                </a:rPr>
                <a:t>h</a:t>
              </a:r>
              <a:endParaRPr lang="en-US" sz="2000" dirty="0"/>
            </a:p>
          </p:txBody>
        </p:sp>
        <p:sp>
          <p:nvSpPr>
            <p:cNvPr id="394" name="Rectangle 1939"/>
            <p:cNvSpPr>
              <a:spLocks noChangeAspect="1" noChangeArrowheads="1"/>
            </p:cNvSpPr>
            <p:nvPr/>
          </p:nvSpPr>
          <p:spPr bwMode="auto">
            <a:xfrm>
              <a:off x="669927" y="616884"/>
              <a:ext cx="938214" cy="246063"/>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600" b="1" dirty="0">
                  <a:solidFill>
                    <a:srgbClr val="000000"/>
                  </a:solidFill>
                </a:rPr>
                <a:t>Efficiency</a:t>
              </a:r>
              <a:endParaRPr lang="en-US" sz="2000" b="1" dirty="0"/>
            </a:p>
          </p:txBody>
        </p:sp>
      </p:grpSp>
      <p:sp>
        <p:nvSpPr>
          <p:cNvPr id="413" name="Rectangle 2217"/>
          <p:cNvSpPr>
            <a:spLocks noChangeAspect="1" noChangeArrowheads="1"/>
          </p:cNvSpPr>
          <p:nvPr/>
        </p:nvSpPr>
        <p:spPr bwMode="auto">
          <a:xfrm>
            <a:off x="3895200" y="1350082"/>
            <a:ext cx="887935" cy="553998"/>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chemeClr val="accent5">
                    <a:lumMod val="50000"/>
                  </a:schemeClr>
                </a:solidFill>
              </a:rPr>
              <a:t>  Turbine</a:t>
            </a:r>
          </a:p>
          <a:p>
            <a:r>
              <a:rPr lang="en-US" dirty="0">
                <a:solidFill>
                  <a:schemeClr val="accent5">
                    <a:lumMod val="50000"/>
                  </a:schemeClr>
                </a:solidFill>
                <a:latin typeface="Symbol" pitchFamily="18" charset="2"/>
              </a:rPr>
              <a:t> tw </a:t>
            </a:r>
            <a:r>
              <a:rPr lang="en-US" dirty="0">
                <a:solidFill>
                  <a:schemeClr val="accent5">
                    <a:lumMod val="50000"/>
                  </a:schemeClr>
                </a:solidFill>
              </a:rPr>
              <a:t>/ (fv) </a:t>
            </a:r>
            <a:endParaRPr lang="en-US" sz="2400" dirty="0">
              <a:solidFill>
                <a:schemeClr val="accent5">
                  <a:lumMod val="50000"/>
                </a:schemeClr>
              </a:solidFill>
            </a:endParaRPr>
          </a:p>
        </p:txBody>
      </p:sp>
      <p:sp>
        <p:nvSpPr>
          <p:cNvPr id="521" name="Rectangle 2217"/>
          <p:cNvSpPr>
            <a:spLocks noChangeAspect="1" noChangeArrowheads="1"/>
          </p:cNvSpPr>
          <p:nvPr/>
        </p:nvSpPr>
        <p:spPr bwMode="auto">
          <a:xfrm>
            <a:off x="1009565" y="1355526"/>
            <a:ext cx="961289" cy="553998"/>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C00000"/>
                </a:solidFill>
              </a:rPr>
              <a:t> Propeller </a:t>
            </a:r>
          </a:p>
          <a:p>
            <a:r>
              <a:rPr lang="en-US" dirty="0">
                <a:solidFill>
                  <a:srgbClr val="C00000"/>
                </a:solidFill>
              </a:rPr>
              <a:t> fv / (</a:t>
            </a:r>
            <a:r>
              <a:rPr lang="en-US" dirty="0">
                <a:solidFill>
                  <a:srgbClr val="C00000"/>
                </a:solidFill>
                <a:latin typeface="Symbol" pitchFamily="18" charset="2"/>
              </a:rPr>
              <a:t>tw</a:t>
            </a:r>
            <a:r>
              <a:rPr lang="en-US" dirty="0">
                <a:solidFill>
                  <a:srgbClr val="C00000"/>
                </a:solidFill>
              </a:rPr>
              <a:t>)</a:t>
            </a:r>
            <a:endParaRPr lang="en-US" sz="2400" dirty="0">
              <a:solidFill>
                <a:srgbClr val="C00000"/>
              </a:solidFill>
            </a:endParaRPr>
          </a:p>
        </p:txBody>
      </p:sp>
      <p:grpSp>
        <p:nvGrpSpPr>
          <p:cNvPr id="322" name="Group 2485"/>
          <p:cNvGrpSpPr>
            <a:grpSpLocks/>
          </p:cNvGrpSpPr>
          <p:nvPr/>
        </p:nvGrpSpPr>
        <p:grpSpPr bwMode="auto">
          <a:xfrm>
            <a:off x="1422783" y="5284242"/>
            <a:ext cx="1081096" cy="392120"/>
            <a:chOff x="986" y="3469"/>
            <a:chExt cx="681" cy="247"/>
          </a:xfrm>
        </p:grpSpPr>
        <p:grpSp>
          <p:nvGrpSpPr>
            <p:cNvPr id="323" name="Group 2481"/>
            <p:cNvGrpSpPr>
              <a:grpSpLocks/>
            </p:cNvGrpSpPr>
            <p:nvPr/>
          </p:nvGrpSpPr>
          <p:grpSpPr bwMode="auto">
            <a:xfrm>
              <a:off x="986" y="3469"/>
              <a:ext cx="681" cy="247"/>
              <a:chOff x="986" y="3469"/>
              <a:chExt cx="681" cy="247"/>
            </a:xfrm>
          </p:grpSpPr>
          <p:sp>
            <p:nvSpPr>
              <p:cNvPr id="325" name="Rectangle 2288"/>
              <p:cNvSpPr>
                <a:spLocks noChangeAspect="1" noChangeArrowheads="1"/>
              </p:cNvSpPr>
              <p:nvPr/>
            </p:nvSpPr>
            <p:spPr bwMode="auto">
              <a:xfrm>
                <a:off x="986" y="3561"/>
                <a:ext cx="619" cy="1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dirty="0"/>
                  <a:t> PINWHEEL </a:t>
                </a:r>
              </a:p>
            </p:txBody>
          </p:sp>
          <p:sp>
            <p:nvSpPr>
              <p:cNvPr id="328" name="Line 2291"/>
              <p:cNvSpPr>
                <a:spLocks noChangeAspect="1" noChangeShapeType="1"/>
              </p:cNvSpPr>
              <p:nvPr/>
            </p:nvSpPr>
            <p:spPr bwMode="auto">
              <a:xfrm flipV="1">
                <a:off x="1535" y="3469"/>
                <a:ext cx="132" cy="73"/>
              </a:xfrm>
              <a:prstGeom prst="line">
                <a:avLst/>
              </a:prstGeom>
              <a:noFill/>
              <a:ln w="6350">
                <a:solidFill>
                  <a:srgbClr val="C000C0"/>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grpSp>
        <p:sp>
          <p:nvSpPr>
            <p:cNvPr id="324" name="Freeform 2292"/>
            <p:cNvSpPr>
              <a:spLocks noChangeAspect="1"/>
            </p:cNvSpPr>
            <p:nvPr/>
          </p:nvSpPr>
          <p:spPr bwMode="auto">
            <a:xfrm flipV="1">
              <a:off x="1615" y="3469"/>
              <a:ext cx="52" cy="33"/>
            </a:xfrm>
            <a:custGeom>
              <a:avLst/>
              <a:gdLst>
                <a:gd name="T0" fmla="*/ 0 w 93"/>
                <a:gd name="T1" fmla="*/ 23 h 59"/>
                <a:gd name="T2" fmla="*/ 93 w 93"/>
                <a:gd name="T3" fmla="*/ 59 h 59"/>
                <a:gd name="T4" fmla="*/ 13 w 93"/>
                <a:gd name="T5" fmla="*/ 0 h 59"/>
              </a:gdLst>
              <a:ahLst/>
              <a:cxnLst>
                <a:cxn ang="0">
                  <a:pos x="T0" y="T1"/>
                </a:cxn>
                <a:cxn ang="0">
                  <a:pos x="T2" y="T3"/>
                </a:cxn>
                <a:cxn ang="0">
                  <a:pos x="T4" y="T5"/>
                </a:cxn>
              </a:cxnLst>
              <a:rect l="0" t="0" r="r" b="b"/>
              <a:pathLst>
                <a:path w="93" h="59">
                  <a:moveTo>
                    <a:pt x="0" y="23"/>
                  </a:moveTo>
                  <a:lnTo>
                    <a:pt x="93" y="59"/>
                  </a:lnTo>
                  <a:lnTo>
                    <a:pt x="13" y="0"/>
                  </a:lnTo>
                </a:path>
              </a:pathLst>
            </a:custGeom>
            <a:noFill/>
            <a:ln w="6350">
              <a:solidFill>
                <a:srgbClr val="C00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333" name="Group 2486"/>
          <p:cNvGrpSpPr>
            <a:grpSpLocks/>
          </p:cNvGrpSpPr>
          <p:nvPr/>
        </p:nvGrpSpPr>
        <p:grpSpPr bwMode="auto">
          <a:xfrm>
            <a:off x="3224604" y="4649180"/>
            <a:ext cx="1054103" cy="800109"/>
            <a:chOff x="2121" y="3069"/>
            <a:chExt cx="664" cy="504"/>
          </a:xfrm>
        </p:grpSpPr>
        <p:grpSp>
          <p:nvGrpSpPr>
            <p:cNvPr id="334" name="Group 2482"/>
            <p:cNvGrpSpPr>
              <a:grpSpLocks/>
            </p:cNvGrpSpPr>
            <p:nvPr/>
          </p:nvGrpSpPr>
          <p:grpSpPr bwMode="auto">
            <a:xfrm>
              <a:off x="2121" y="3069"/>
              <a:ext cx="664" cy="504"/>
              <a:chOff x="2121" y="3069"/>
              <a:chExt cx="664" cy="504"/>
            </a:xfrm>
          </p:grpSpPr>
          <p:sp>
            <p:nvSpPr>
              <p:cNvPr id="336" name="Rectangle 2298"/>
              <p:cNvSpPr>
                <a:spLocks noChangeAspect="1" noChangeArrowheads="1"/>
              </p:cNvSpPr>
              <p:nvPr/>
            </p:nvSpPr>
            <p:spPr bwMode="auto">
              <a:xfrm>
                <a:off x="2140" y="3069"/>
                <a:ext cx="645" cy="310"/>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1600" dirty="0"/>
                  <a:t> EFFICIENT</a:t>
                </a:r>
              </a:p>
              <a:p>
                <a:pPr algn="ctr"/>
                <a:r>
                  <a:rPr lang="en-US" sz="1600" dirty="0"/>
                  <a:t> REGEN</a:t>
                </a:r>
              </a:p>
            </p:txBody>
          </p:sp>
          <p:sp>
            <p:nvSpPr>
              <p:cNvPr id="338" name="Line 2429"/>
              <p:cNvSpPr>
                <a:spLocks noChangeAspect="1" noChangeShapeType="1"/>
              </p:cNvSpPr>
              <p:nvPr/>
            </p:nvSpPr>
            <p:spPr bwMode="auto">
              <a:xfrm flipH="1">
                <a:off x="2121" y="3385"/>
                <a:ext cx="265" cy="188"/>
              </a:xfrm>
              <a:prstGeom prst="line">
                <a:avLst/>
              </a:prstGeom>
              <a:noFill/>
              <a:ln w="6350">
                <a:solidFill>
                  <a:srgbClr val="0060C0"/>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grpSp>
        <p:sp>
          <p:nvSpPr>
            <p:cNvPr id="335" name="Freeform 2430"/>
            <p:cNvSpPr>
              <a:spLocks noChangeAspect="1"/>
            </p:cNvSpPr>
            <p:nvPr/>
          </p:nvSpPr>
          <p:spPr bwMode="auto">
            <a:xfrm flipV="1">
              <a:off x="2121" y="3536"/>
              <a:ext cx="48" cy="37"/>
            </a:xfrm>
            <a:custGeom>
              <a:avLst/>
              <a:gdLst>
                <a:gd name="T0" fmla="*/ 88 w 88"/>
                <a:gd name="T1" fmla="*/ 46 h 67"/>
                <a:gd name="T2" fmla="*/ 0 w 88"/>
                <a:gd name="T3" fmla="*/ 0 h 67"/>
                <a:gd name="T4" fmla="*/ 73 w 88"/>
                <a:gd name="T5" fmla="*/ 67 h 67"/>
              </a:gdLst>
              <a:ahLst/>
              <a:cxnLst>
                <a:cxn ang="0">
                  <a:pos x="T0" y="T1"/>
                </a:cxn>
                <a:cxn ang="0">
                  <a:pos x="T2" y="T3"/>
                </a:cxn>
                <a:cxn ang="0">
                  <a:pos x="T4" y="T5"/>
                </a:cxn>
              </a:cxnLst>
              <a:rect l="0" t="0" r="r" b="b"/>
              <a:pathLst>
                <a:path w="88" h="67">
                  <a:moveTo>
                    <a:pt x="88" y="46"/>
                  </a:moveTo>
                  <a:lnTo>
                    <a:pt x="0" y="0"/>
                  </a:lnTo>
                  <a:lnTo>
                    <a:pt x="73" y="67"/>
                  </a:lnTo>
                </a:path>
              </a:pathLst>
            </a:custGeom>
            <a:noFill/>
            <a:ln w="6350">
              <a:solidFill>
                <a:srgbClr val="006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530" name="TextBox 529"/>
          <p:cNvSpPr txBox="1"/>
          <p:nvPr/>
        </p:nvSpPr>
        <p:spPr>
          <a:xfrm>
            <a:off x="12335" y="8620"/>
            <a:ext cx="7666651" cy="461665"/>
          </a:xfrm>
          <a:prstGeom prst="rect">
            <a:avLst/>
          </a:prstGeom>
          <a:noFill/>
        </p:spPr>
        <p:txBody>
          <a:bodyPr wrap="none" rtlCol="0">
            <a:spAutoFit/>
          </a:bodyPr>
          <a:lstStyle/>
          <a:p>
            <a:r>
              <a:rPr lang="en-US" sz="2400" b="1" dirty="0">
                <a:solidFill>
                  <a:schemeClr val="tx1">
                    <a:lumMod val="65000"/>
                    <a:lumOff val="35000"/>
                  </a:schemeClr>
                </a:solidFill>
              </a:rPr>
              <a:t>Fixed-pitch  </a:t>
            </a:r>
            <a:r>
              <a:rPr lang="en-US" sz="2400" b="1" i="1" dirty="0">
                <a:solidFill>
                  <a:schemeClr val="tx1">
                    <a:lumMod val="65000"/>
                    <a:lumOff val="35000"/>
                  </a:schemeClr>
                </a:solidFill>
              </a:rPr>
              <a:t>windprop</a:t>
            </a:r>
            <a:r>
              <a:rPr lang="en-US" sz="2400" b="1" dirty="0">
                <a:solidFill>
                  <a:schemeClr val="tx1">
                    <a:lumMod val="65000"/>
                    <a:lumOff val="35000"/>
                  </a:schemeClr>
                </a:solidFill>
              </a:rPr>
              <a:t>  efficiency comparison,  B=8  Vs.  B=2</a:t>
            </a:r>
          </a:p>
        </p:txBody>
      </p:sp>
      <p:sp>
        <p:nvSpPr>
          <p:cNvPr id="406" name="TextBox 405"/>
          <p:cNvSpPr txBox="1"/>
          <p:nvPr/>
        </p:nvSpPr>
        <p:spPr>
          <a:xfrm>
            <a:off x="6061694" y="3201866"/>
            <a:ext cx="2679535" cy="877163"/>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tIns="9144" bIns="36576" rtlCol="0">
            <a:spAutoFit/>
          </a:bodyPr>
          <a:lstStyle/>
          <a:p>
            <a:r>
              <a:rPr lang="en-US" i="1" dirty="0">
                <a:solidFill>
                  <a:schemeClr val="bg1">
                    <a:lumMod val="95000"/>
                  </a:schemeClr>
                </a:solidFill>
              </a:rPr>
              <a:t>Same thrust &amp; diameter</a:t>
            </a:r>
            <a:r>
              <a:rPr lang="en-US" dirty="0">
                <a:solidFill>
                  <a:schemeClr val="bg1">
                    <a:lumMod val="95000"/>
                  </a:schemeClr>
                </a:solidFill>
              </a:rPr>
              <a:t>,</a:t>
            </a:r>
          </a:p>
          <a:p>
            <a:r>
              <a:rPr lang="en-US" dirty="0">
                <a:solidFill>
                  <a:schemeClr val="bg1">
                    <a:lumMod val="95000"/>
                  </a:schemeClr>
                </a:solidFill>
              </a:rPr>
              <a:t>symmetric  airfoil sections</a:t>
            </a:r>
          </a:p>
          <a:p>
            <a:r>
              <a:rPr lang="en-US" dirty="0">
                <a:solidFill>
                  <a:schemeClr val="bg1">
                    <a:lumMod val="95000"/>
                  </a:schemeClr>
                </a:solidFill>
              </a:rPr>
              <a:t>R </a:t>
            </a:r>
            <a:r>
              <a:rPr lang="en-US" i="1" dirty="0">
                <a:solidFill>
                  <a:schemeClr val="bg1">
                    <a:lumMod val="95000"/>
                  </a:schemeClr>
                </a:solidFill>
              </a:rPr>
              <a:t>tan</a:t>
            </a:r>
            <a:r>
              <a:rPr lang="en-US" dirty="0">
                <a:solidFill>
                  <a:schemeClr val="bg1">
                    <a:lumMod val="95000"/>
                  </a:schemeClr>
                </a:solidFill>
                <a:latin typeface="Symbol" panose="05050102010706020507" pitchFamily="18" charset="2"/>
              </a:rPr>
              <a:t>b</a:t>
            </a:r>
            <a:r>
              <a:rPr lang="en-US" dirty="0">
                <a:solidFill>
                  <a:schemeClr val="bg1">
                    <a:lumMod val="95000"/>
                  </a:schemeClr>
                </a:solidFill>
              </a:rPr>
              <a:t> = const. = </a:t>
            </a:r>
            <a:r>
              <a:rPr lang="en-US" i="1" dirty="0">
                <a:solidFill>
                  <a:schemeClr val="bg1">
                    <a:lumMod val="95000"/>
                  </a:schemeClr>
                </a:solidFill>
              </a:rPr>
              <a:t>tan </a:t>
            </a:r>
            <a:r>
              <a:rPr lang="en-US" dirty="0">
                <a:solidFill>
                  <a:schemeClr val="bg1">
                    <a:lumMod val="95000"/>
                  </a:schemeClr>
                </a:solidFill>
                <a:latin typeface="Symbol" panose="05050102010706020507" pitchFamily="18" charset="2"/>
              </a:rPr>
              <a:t>b</a:t>
            </a:r>
            <a:r>
              <a:rPr lang="en-US" sz="2400" baseline="-25000" dirty="0">
                <a:solidFill>
                  <a:schemeClr val="bg1">
                    <a:lumMod val="95000"/>
                  </a:schemeClr>
                </a:solidFill>
              </a:rPr>
              <a:t>tip</a:t>
            </a:r>
          </a:p>
        </p:txBody>
      </p:sp>
      <p:grpSp>
        <p:nvGrpSpPr>
          <p:cNvPr id="24" name="Group 23"/>
          <p:cNvGrpSpPr/>
          <p:nvPr/>
        </p:nvGrpSpPr>
        <p:grpSpPr>
          <a:xfrm>
            <a:off x="2088931" y="658943"/>
            <a:ext cx="243656" cy="531232"/>
            <a:chOff x="2002825" y="626285"/>
            <a:chExt cx="243656" cy="531232"/>
          </a:xfrm>
        </p:grpSpPr>
        <p:sp>
          <p:nvSpPr>
            <p:cNvPr id="408" name="Rectangle 2281"/>
            <p:cNvSpPr>
              <a:spLocks noChangeAspect="1" noChangeArrowheads="1"/>
            </p:cNvSpPr>
            <p:nvPr/>
          </p:nvSpPr>
          <p:spPr bwMode="auto">
            <a:xfrm>
              <a:off x="2002825" y="911296"/>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dirty="0">
                  <a:solidFill>
                    <a:srgbClr val="000000"/>
                  </a:solidFill>
                </a:rPr>
                <a:t>2</a:t>
              </a:r>
              <a:endParaRPr lang="en-US" sz="2800" dirty="0"/>
            </a:p>
          </p:txBody>
        </p:sp>
        <p:sp>
          <p:nvSpPr>
            <p:cNvPr id="409" name="Rectangle 2281"/>
            <p:cNvSpPr>
              <a:spLocks noChangeAspect="1" noChangeArrowheads="1"/>
            </p:cNvSpPr>
            <p:nvPr/>
          </p:nvSpPr>
          <p:spPr bwMode="auto">
            <a:xfrm>
              <a:off x="2002825" y="626285"/>
              <a:ext cx="2436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dirty="0">
                  <a:solidFill>
                    <a:srgbClr val="000000"/>
                  </a:solidFill>
                </a:rPr>
                <a:t>   8</a:t>
              </a:r>
              <a:endParaRPr lang="en-US" sz="2800" dirty="0"/>
            </a:p>
          </p:txBody>
        </p:sp>
      </p:grpSp>
      <p:cxnSp>
        <p:nvCxnSpPr>
          <p:cNvPr id="365" name="Straight Connector 364"/>
          <p:cNvCxnSpPr/>
          <p:nvPr/>
        </p:nvCxnSpPr>
        <p:spPr>
          <a:xfrm>
            <a:off x="2529518" y="601883"/>
            <a:ext cx="0" cy="5265517"/>
          </a:xfrm>
          <a:prstGeom prst="line">
            <a:avLst/>
          </a:prstGeom>
          <a:ln w="76200">
            <a:solidFill>
              <a:srgbClr val="376092">
                <a:alpha val="30196"/>
              </a:srgb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457737" y="5240521"/>
            <a:ext cx="2655577" cy="0"/>
          </a:xfrm>
          <a:prstGeom prst="line">
            <a:avLst/>
          </a:prstGeom>
          <a:ln w="76200">
            <a:solidFill>
              <a:srgbClr val="376092">
                <a:alpha val="30196"/>
              </a:srgbClr>
            </a:solidFill>
          </a:ln>
        </p:spPr>
        <p:style>
          <a:lnRef idx="1">
            <a:schemeClr val="accent1"/>
          </a:lnRef>
          <a:fillRef idx="0">
            <a:schemeClr val="accent1"/>
          </a:fillRef>
          <a:effectRef idx="0">
            <a:schemeClr val="accent1"/>
          </a:effectRef>
          <a:fontRef idx="minor">
            <a:schemeClr val="tx1"/>
          </a:fontRef>
        </p:style>
      </p:cxnSp>
      <p:grpSp>
        <p:nvGrpSpPr>
          <p:cNvPr id="342" name="Group 2484"/>
          <p:cNvGrpSpPr>
            <a:grpSpLocks/>
          </p:cNvGrpSpPr>
          <p:nvPr/>
        </p:nvGrpSpPr>
        <p:grpSpPr bwMode="auto">
          <a:xfrm>
            <a:off x="1972080" y="4369818"/>
            <a:ext cx="1033475" cy="463559"/>
            <a:chOff x="1332" y="2893"/>
            <a:chExt cx="651" cy="292"/>
          </a:xfrm>
        </p:grpSpPr>
        <p:sp>
          <p:nvSpPr>
            <p:cNvPr id="343" name="Freeform 2295"/>
            <p:cNvSpPr>
              <a:spLocks noChangeAspect="1"/>
            </p:cNvSpPr>
            <p:nvPr/>
          </p:nvSpPr>
          <p:spPr bwMode="auto">
            <a:xfrm flipV="1">
              <a:off x="1332" y="3150"/>
              <a:ext cx="50" cy="35"/>
            </a:xfrm>
            <a:custGeom>
              <a:avLst/>
              <a:gdLst>
                <a:gd name="T0" fmla="*/ 90 w 90"/>
                <a:gd name="T1" fmla="*/ 42 h 64"/>
                <a:gd name="T2" fmla="*/ 0 w 90"/>
                <a:gd name="T3" fmla="*/ 0 h 64"/>
                <a:gd name="T4" fmla="*/ 76 w 90"/>
                <a:gd name="T5" fmla="*/ 64 h 64"/>
              </a:gdLst>
              <a:ahLst/>
              <a:cxnLst>
                <a:cxn ang="0">
                  <a:pos x="T0" y="T1"/>
                </a:cxn>
                <a:cxn ang="0">
                  <a:pos x="T2" y="T3"/>
                </a:cxn>
                <a:cxn ang="0">
                  <a:pos x="T4" y="T5"/>
                </a:cxn>
              </a:cxnLst>
              <a:rect l="0" t="0" r="r" b="b"/>
              <a:pathLst>
                <a:path w="90" h="64">
                  <a:moveTo>
                    <a:pt x="90" y="42"/>
                  </a:moveTo>
                  <a:lnTo>
                    <a:pt x="0" y="0"/>
                  </a:lnTo>
                  <a:lnTo>
                    <a:pt x="76" y="64"/>
                  </a:lnTo>
                </a:path>
              </a:pathLst>
            </a:custGeom>
            <a:noFill/>
            <a:ln w="6350">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nvGrpSpPr>
            <p:cNvPr id="344" name="Group 2480"/>
            <p:cNvGrpSpPr>
              <a:grpSpLocks/>
            </p:cNvGrpSpPr>
            <p:nvPr/>
          </p:nvGrpSpPr>
          <p:grpSpPr bwMode="auto">
            <a:xfrm>
              <a:off x="1332" y="2893"/>
              <a:ext cx="651" cy="292"/>
              <a:chOff x="1332" y="2893"/>
              <a:chExt cx="651" cy="292"/>
            </a:xfrm>
          </p:grpSpPr>
          <p:sp>
            <p:nvSpPr>
              <p:cNvPr id="345" name="Line 2294"/>
              <p:cNvSpPr>
                <a:spLocks noChangeAspect="1" noChangeShapeType="1"/>
              </p:cNvSpPr>
              <p:nvPr/>
            </p:nvSpPr>
            <p:spPr bwMode="auto">
              <a:xfrm flipH="1">
                <a:off x="1332" y="3045"/>
                <a:ext cx="218" cy="140"/>
              </a:xfrm>
              <a:prstGeom prst="line">
                <a:avLst/>
              </a:prstGeom>
              <a:noFill/>
              <a:ln w="6350">
                <a:solidFill>
                  <a:srgbClr val="C00000"/>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46" name="Rectangle 2433"/>
              <p:cNvSpPr>
                <a:spLocks noChangeAspect="1" noChangeArrowheads="1"/>
              </p:cNvSpPr>
              <p:nvPr/>
            </p:nvSpPr>
            <p:spPr bwMode="auto">
              <a:xfrm>
                <a:off x="1543" y="2893"/>
                <a:ext cx="440" cy="155"/>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600" dirty="0"/>
                  <a:t> CRUISE</a:t>
                </a:r>
              </a:p>
            </p:txBody>
          </p:sp>
        </p:grpSp>
      </p:grpSp>
      <p:grpSp>
        <p:nvGrpSpPr>
          <p:cNvPr id="329" name="Group 2479"/>
          <p:cNvGrpSpPr>
            <a:grpSpLocks/>
          </p:cNvGrpSpPr>
          <p:nvPr/>
        </p:nvGrpSpPr>
        <p:grpSpPr bwMode="auto">
          <a:xfrm>
            <a:off x="800476" y="2829918"/>
            <a:ext cx="1157288" cy="387359"/>
            <a:chOff x="594" y="1923"/>
            <a:chExt cx="729" cy="244"/>
          </a:xfrm>
        </p:grpSpPr>
        <p:sp>
          <p:nvSpPr>
            <p:cNvPr id="331" name="Line 2296"/>
            <p:cNvSpPr>
              <a:spLocks noChangeAspect="1" noChangeShapeType="1"/>
            </p:cNvSpPr>
            <p:nvPr/>
          </p:nvSpPr>
          <p:spPr bwMode="auto">
            <a:xfrm flipH="1" flipV="1">
              <a:off x="594" y="1923"/>
              <a:ext cx="293" cy="89"/>
            </a:xfrm>
            <a:prstGeom prst="line">
              <a:avLst/>
            </a:prstGeom>
            <a:noFill/>
            <a:ln w="6350">
              <a:solidFill>
                <a:srgbClr val="C00000"/>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32" name="Freeform 2297"/>
            <p:cNvSpPr>
              <a:spLocks noChangeAspect="1"/>
            </p:cNvSpPr>
            <p:nvPr/>
          </p:nvSpPr>
          <p:spPr bwMode="auto">
            <a:xfrm flipV="1">
              <a:off x="603" y="1926"/>
              <a:ext cx="55" cy="23"/>
            </a:xfrm>
            <a:custGeom>
              <a:avLst/>
              <a:gdLst>
                <a:gd name="T0" fmla="*/ 91 w 98"/>
                <a:gd name="T1" fmla="*/ 0 h 41"/>
                <a:gd name="T2" fmla="*/ 0 w 98"/>
                <a:gd name="T3" fmla="*/ 41 h 41"/>
                <a:gd name="T4" fmla="*/ 98 w 98"/>
                <a:gd name="T5" fmla="*/ 25 h 41"/>
              </a:gdLst>
              <a:ahLst/>
              <a:cxnLst>
                <a:cxn ang="0">
                  <a:pos x="T0" y="T1"/>
                </a:cxn>
                <a:cxn ang="0">
                  <a:pos x="T2" y="T3"/>
                </a:cxn>
                <a:cxn ang="0">
                  <a:pos x="T4" y="T5"/>
                </a:cxn>
              </a:cxnLst>
              <a:rect l="0" t="0" r="r" b="b"/>
              <a:pathLst>
                <a:path w="98" h="41">
                  <a:moveTo>
                    <a:pt x="91" y="0"/>
                  </a:moveTo>
                  <a:lnTo>
                    <a:pt x="0" y="41"/>
                  </a:lnTo>
                  <a:lnTo>
                    <a:pt x="98" y="25"/>
                  </a:lnTo>
                </a:path>
              </a:pathLst>
            </a:custGeom>
            <a:noFill/>
            <a:ln w="6350">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30" name="Rectangle 2254"/>
            <p:cNvSpPr>
              <a:spLocks noChangeAspect="1" noChangeArrowheads="1"/>
            </p:cNvSpPr>
            <p:nvPr/>
          </p:nvSpPr>
          <p:spPr bwMode="auto">
            <a:xfrm>
              <a:off x="889" y="2012"/>
              <a:ext cx="434" cy="155"/>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600" dirty="0"/>
                <a:t> CLIMB</a:t>
              </a:r>
            </a:p>
          </p:txBody>
        </p:sp>
      </p:gr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11" t="9484" r="9604" b="17510"/>
          <a:stretch/>
        </p:blipFill>
        <p:spPr bwMode="auto">
          <a:xfrm>
            <a:off x="6085120" y="4451278"/>
            <a:ext cx="2656108" cy="207917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779" t="8338" r="8325" b="9102"/>
          <a:stretch/>
        </p:blipFill>
        <p:spPr bwMode="auto">
          <a:xfrm>
            <a:off x="6074233" y="452365"/>
            <a:ext cx="2677885" cy="235130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8" name="Group 167"/>
          <p:cNvGrpSpPr/>
          <p:nvPr/>
        </p:nvGrpSpPr>
        <p:grpSpPr>
          <a:xfrm>
            <a:off x="2752960" y="637171"/>
            <a:ext cx="243656" cy="531232"/>
            <a:chOff x="2002825" y="626285"/>
            <a:chExt cx="243656" cy="531232"/>
          </a:xfrm>
        </p:grpSpPr>
        <p:sp>
          <p:nvSpPr>
            <p:cNvPr id="169" name="Rectangle 2281"/>
            <p:cNvSpPr>
              <a:spLocks noChangeAspect="1" noChangeArrowheads="1"/>
            </p:cNvSpPr>
            <p:nvPr/>
          </p:nvSpPr>
          <p:spPr bwMode="auto">
            <a:xfrm>
              <a:off x="2002825" y="911296"/>
              <a:ext cx="2436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dirty="0">
                  <a:solidFill>
                    <a:srgbClr val="000000"/>
                  </a:solidFill>
                </a:rPr>
                <a:t>   2</a:t>
              </a:r>
              <a:endParaRPr lang="en-US" sz="2800" dirty="0"/>
            </a:p>
          </p:txBody>
        </p:sp>
        <p:sp>
          <p:nvSpPr>
            <p:cNvPr id="170" name="Rectangle 2281"/>
            <p:cNvSpPr>
              <a:spLocks noChangeAspect="1" noChangeArrowheads="1"/>
            </p:cNvSpPr>
            <p:nvPr/>
          </p:nvSpPr>
          <p:spPr bwMode="auto">
            <a:xfrm>
              <a:off x="2002825" y="626285"/>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dirty="0">
                  <a:solidFill>
                    <a:srgbClr val="000000"/>
                  </a:solidFill>
                </a:rPr>
                <a:t>8</a:t>
              </a:r>
              <a:endParaRPr lang="en-US" sz="2800" dirty="0"/>
            </a:p>
          </p:txBody>
        </p:sp>
      </p:grpSp>
      <p:grpSp>
        <p:nvGrpSpPr>
          <p:cNvPr id="2" name="Group 1"/>
          <p:cNvGrpSpPr/>
          <p:nvPr/>
        </p:nvGrpSpPr>
        <p:grpSpPr>
          <a:xfrm>
            <a:off x="4761975" y="4952368"/>
            <a:ext cx="942158" cy="784528"/>
            <a:chOff x="4761975" y="4952368"/>
            <a:chExt cx="942158" cy="784528"/>
          </a:xfrm>
        </p:grpSpPr>
        <p:sp>
          <p:nvSpPr>
            <p:cNvPr id="340" name="Rectangle 2431"/>
            <p:cNvSpPr>
              <a:spLocks noChangeAspect="1" noChangeArrowheads="1"/>
            </p:cNvSpPr>
            <p:nvPr/>
          </p:nvSpPr>
          <p:spPr bwMode="auto">
            <a:xfrm>
              <a:off x="4761975" y="4952368"/>
              <a:ext cx="942158" cy="492443"/>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1600" dirty="0"/>
                <a:t> CAPACITY</a:t>
              </a:r>
            </a:p>
            <a:p>
              <a:pPr algn="ctr"/>
              <a:r>
                <a:rPr lang="en-US" sz="1600" dirty="0"/>
                <a:t> REGEN</a:t>
              </a:r>
            </a:p>
          </p:txBody>
        </p:sp>
        <p:sp>
          <p:nvSpPr>
            <p:cNvPr id="171" name="Line 2294"/>
            <p:cNvSpPr>
              <a:spLocks noChangeAspect="1" noChangeShapeType="1"/>
            </p:cNvSpPr>
            <p:nvPr/>
          </p:nvSpPr>
          <p:spPr bwMode="auto">
            <a:xfrm flipH="1">
              <a:off x="4813247" y="5451400"/>
              <a:ext cx="444552" cy="285496"/>
            </a:xfrm>
            <a:prstGeom prst="line">
              <a:avLst/>
            </a:prstGeom>
            <a:noFill/>
            <a:ln w="6350">
              <a:solidFill>
                <a:srgbClr val="C00000"/>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grpSp>
      <p:sp>
        <p:nvSpPr>
          <p:cNvPr id="172" name="Rectangle 1965"/>
          <p:cNvSpPr>
            <a:spLocks noChangeAspect="1" noChangeArrowheads="1"/>
          </p:cNvSpPr>
          <p:nvPr/>
        </p:nvSpPr>
        <p:spPr bwMode="auto">
          <a:xfrm>
            <a:off x="2721389" y="2030431"/>
            <a:ext cx="2884753" cy="254090"/>
          </a:xfrm>
          <a:prstGeom prst="rect">
            <a:avLst/>
          </a:prstGeom>
          <a:solidFill>
            <a:schemeClr val="bg1">
              <a:lumMod val="95000"/>
            </a:schemeClr>
          </a:solidFill>
          <a:ln>
            <a:noFill/>
          </a:ln>
        </p:spPr>
        <p:txBody>
          <a:bodyPr wrap="square" lIns="0" tIns="0" rIns="0" bIns="0">
            <a:spAutoFit/>
          </a:bodyPr>
          <a:lstStyle/>
          <a:p>
            <a:r>
              <a:rPr lang="en-US" sz="1600" b="1" dirty="0">
                <a:solidFill>
                  <a:srgbClr val="000000"/>
                </a:solidFill>
              </a:rPr>
              <a:t> </a:t>
            </a:r>
            <a:r>
              <a:rPr lang="en-US" sz="1600" dirty="0">
                <a:solidFill>
                  <a:srgbClr val="000000"/>
                </a:solidFill>
              </a:rPr>
              <a:t>Speed Ratio, </a:t>
            </a:r>
            <a:r>
              <a:rPr lang="en-US" sz="1600" dirty="0">
                <a:solidFill>
                  <a:srgbClr val="000000"/>
                </a:solidFill>
                <a:latin typeface="Symbol" pitchFamily="18" charset="2"/>
              </a:rPr>
              <a:t>s</a:t>
            </a:r>
            <a:r>
              <a:rPr lang="en-US" sz="1600" dirty="0">
                <a:solidFill>
                  <a:srgbClr val="000000"/>
                </a:solidFill>
              </a:rPr>
              <a:t> ≡ v</a:t>
            </a:r>
            <a:r>
              <a:rPr lang="en-US" sz="1600" baseline="-25000" dirty="0">
                <a:solidFill>
                  <a:srgbClr val="000000"/>
                </a:solidFill>
              </a:rPr>
              <a:t>o</a:t>
            </a:r>
            <a:r>
              <a:rPr lang="en-US" sz="1600" dirty="0">
                <a:solidFill>
                  <a:srgbClr val="000000"/>
                </a:solidFill>
              </a:rPr>
              <a:t> / (</a:t>
            </a:r>
            <a:r>
              <a:rPr lang="en-US" sz="1600" dirty="0">
                <a:solidFill>
                  <a:srgbClr val="000000"/>
                </a:solidFill>
                <a:latin typeface="Symbol" pitchFamily="18" charset="2"/>
              </a:rPr>
              <a:t>w</a:t>
            </a:r>
            <a:r>
              <a:rPr lang="en-US" sz="1600" b="1" i="1" dirty="0">
                <a:solidFill>
                  <a:srgbClr val="000000"/>
                </a:solidFill>
                <a:latin typeface="Bradley Hand ITC" panose="03070402050302030203" pitchFamily="66" charset="0"/>
                <a:cs typeface="MV Boli" panose="02000500030200090000" pitchFamily="2" charset="0"/>
              </a:rPr>
              <a:t>R</a:t>
            </a:r>
            <a:r>
              <a:rPr lang="en-US" sz="1600" dirty="0">
                <a:solidFill>
                  <a:srgbClr val="000000"/>
                </a:solidFill>
              </a:rPr>
              <a:t>  tan </a:t>
            </a:r>
            <a:r>
              <a:rPr lang="en-US" sz="1600" dirty="0">
                <a:solidFill>
                  <a:srgbClr val="000000"/>
                </a:solidFill>
                <a:latin typeface="Symbol" pitchFamily="18" charset="2"/>
              </a:rPr>
              <a:t>b</a:t>
            </a:r>
            <a:r>
              <a:rPr lang="en-US" baseline="-25000" dirty="0">
                <a:solidFill>
                  <a:srgbClr val="000000"/>
                </a:solidFill>
              </a:rPr>
              <a:t>tip</a:t>
            </a:r>
            <a:r>
              <a:rPr lang="en-US" sz="1600" dirty="0">
                <a:solidFill>
                  <a:srgbClr val="000000"/>
                </a:solidFill>
              </a:rPr>
              <a:t>)  </a:t>
            </a:r>
            <a:endParaRPr lang="en-US" sz="2800" dirty="0"/>
          </a:p>
        </p:txBody>
      </p:sp>
      <p:sp>
        <p:nvSpPr>
          <p:cNvPr id="461" name="TextBox 460"/>
          <p:cNvSpPr txBox="1"/>
          <p:nvPr/>
        </p:nvSpPr>
        <p:spPr>
          <a:xfrm>
            <a:off x="2212298" y="3316736"/>
            <a:ext cx="3140219" cy="646331"/>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pPr marL="119063" indent="-119063">
              <a:buFont typeface="Arial" panose="020B0604020202020204" pitchFamily="34" charset="0"/>
              <a:buChar char="•"/>
            </a:pPr>
            <a:r>
              <a:rPr lang="en-US" dirty="0">
                <a:solidFill>
                  <a:schemeClr val="bg1">
                    <a:lumMod val="95000"/>
                  </a:schemeClr>
                </a:solidFill>
              </a:rPr>
              <a:t> Similar peak efficiencies</a:t>
            </a:r>
          </a:p>
          <a:p>
            <a:pPr marL="119063" indent="-119063">
              <a:buFont typeface="Arial" panose="020B0604020202020204" pitchFamily="34" charset="0"/>
              <a:buChar char="•"/>
            </a:pPr>
            <a:r>
              <a:rPr lang="en-US" dirty="0">
                <a:solidFill>
                  <a:schemeClr val="bg1">
                    <a:lumMod val="95000"/>
                  </a:schemeClr>
                </a:solidFill>
              </a:rPr>
              <a:t> 8 blades:  hi-pitch, slow, quiet</a:t>
            </a:r>
            <a:endParaRPr lang="en-US" b="1" dirty="0">
              <a:solidFill>
                <a:schemeClr val="bg1">
                  <a:lumMod val="95000"/>
                </a:schemeClr>
              </a:solidFill>
            </a:endParaRPr>
          </a:p>
        </p:txBody>
      </p:sp>
      <p:sp>
        <p:nvSpPr>
          <p:cNvPr id="167" name="TextBox 166">
            <a:extLst>
              <a:ext uri="{FF2B5EF4-FFF2-40B4-BE49-F238E27FC236}">
                <a16:creationId xmlns:a16="http://schemas.microsoft.com/office/drawing/2014/main" id="{93143196-33E8-40A8-951A-34FA3B9A4DD4}"/>
              </a:ext>
            </a:extLst>
          </p:cNvPr>
          <p:cNvSpPr txBox="1"/>
          <p:nvPr/>
        </p:nvSpPr>
        <p:spPr>
          <a:xfrm>
            <a:off x="6247766" y="2790661"/>
            <a:ext cx="2307391" cy="292388"/>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tIns="9144" bIns="36576" rtlCol="0">
            <a:spAutoFit/>
          </a:bodyPr>
          <a:lstStyle/>
          <a:p>
            <a:r>
              <a:rPr lang="en-US" sz="1600" dirty="0">
                <a:solidFill>
                  <a:schemeClr val="bg1">
                    <a:lumMod val="95000"/>
                  </a:schemeClr>
                </a:solidFill>
              </a:rPr>
              <a:t>B=8 : High pitch, low RPM</a:t>
            </a:r>
            <a:endParaRPr lang="en-US" sz="2000" baseline="-25000" dirty="0">
              <a:solidFill>
                <a:schemeClr val="bg1">
                  <a:lumMod val="95000"/>
                </a:schemeClr>
              </a:solidFill>
            </a:endParaRPr>
          </a:p>
        </p:txBody>
      </p:sp>
      <p:sp>
        <p:nvSpPr>
          <p:cNvPr id="173" name="TextBox 172">
            <a:extLst>
              <a:ext uri="{FF2B5EF4-FFF2-40B4-BE49-F238E27FC236}">
                <a16:creationId xmlns:a16="http://schemas.microsoft.com/office/drawing/2014/main" id="{BB3F2DAC-722D-4F19-AACD-88A27693A51D}"/>
              </a:ext>
            </a:extLst>
          </p:cNvPr>
          <p:cNvSpPr txBox="1"/>
          <p:nvPr/>
        </p:nvSpPr>
        <p:spPr>
          <a:xfrm>
            <a:off x="6210832" y="4189944"/>
            <a:ext cx="2381259" cy="292388"/>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tIns="9144" bIns="36576" rtlCol="0">
            <a:spAutoFit/>
          </a:bodyPr>
          <a:lstStyle/>
          <a:p>
            <a:r>
              <a:rPr lang="en-US" sz="1600" dirty="0">
                <a:solidFill>
                  <a:schemeClr val="bg1">
                    <a:lumMod val="95000"/>
                  </a:schemeClr>
                </a:solidFill>
              </a:rPr>
              <a:t>B=2 : Low pitch, high RPM</a:t>
            </a:r>
            <a:endParaRPr lang="en-US" sz="2000" baseline="-25000" dirty="0">
              <a:solidFill>
                <a:schemeClr val="bg1">
                  <a:lumMod val="95000"/>
                </a:schemeClr>
              </a:solidFill>
            </a:endParaRPr>
          </a:p>
        </p:txBody>
      </p:sp>
    </p:spTree>
    <p:extLst>
      <p:ext uri="{BB962C8B-B14F-4D97-AF65-F5344CB8AC3E}">
        <p14:creationId xmlns:p14="http://schemas.microsoft.com/office/powerpoint/2010/main" val="15315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animBg="1"/>
      <p:bldP spid="7" grpId="0" animBg="1"/>
      <p:bldP spid="413" grpId="0" animBg="1"/>
      <p:bldP spid="521" grpId="0" animBg="1"/>
      <p:bldP spid="406" grpId="0" animBg="1"/>
      <p:bldP spid="172" grpId="0" animBg="1"/>
      <p:bldP spid="461" grpId="0" animBg="1"/>
      <p:bldP spid="167" grpId="0" animBg="1"/>
      <p:bldP spid="17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41</a:t>
            </a:fld>
            <a:endParaRPr lang="en-US" dirty="0"/>
          </a:p>
        </p:txBody>
      </p:sp>
      <p:pic>
        <p:nvPicPr>
          <p:cNvPr id="3" name="Picture 2">
            <a:extLst>
              <a:ext uri="{FF2B5EF4-FFF2-40B4-BE49-F238E27FC236}">
                <a16:creationId xmlns:a16="http://schemas.microsoft.com/office/drawing/2014/main" id="{61AC2EC0-C2C2-40BE-8FAB-5B80C7603B45}"/>
              </a:ext>
            </a:extLst>
          </p:cNvPr>
          <p:cNvPicPr>
            <a:picLocks noChangeAspect="1"/>
          </p:cNvPicPr>
          <p:nvPr/>
        </p:nvPicPr>
        <p:blipFill rotWithShape="1">
          <a:blip r:embed="rId3"/>
          <a:srcRect r="810" b="2184"/>
          <a:stretch/>
        </p:blipFill>
        <p:spPr>
          <a:xfrm>
            <a:off x="38504" y="944168"/>
            <a:ext cx="9069900" cy="4917619"/>
          </a:xfrm>
          <a:prstGeom prst="rect">
            <a:avLst/>
          </a:prstGeom>
        </p:spPr>
      </p:pic>
      <p:sp>
        <p:nvSpPr>
          <p:cNvPr id="7" name="Text Box 4"/>
          <p:cNvSpPr txBox="1">
            <a:spLocks noChangeArrowheads="1"/>
          </p:cNvSpPr>
          <p:nvPr/>
        </p:nvSpPr>
        <p:spPr bwMode="auto">
          <a:xfrm>
            <a:off x="2738391" y="609775"/>
            <a:ext cx="6025412" cy="1123384"/>
          </a:xfrm>
          <a:prstGeom prst="rect">
            <a:avLst/>
          </a:prstGeom>
          <a:solidFill>
            <a:schemeClr val="bg1">
              <a:lumMod val="95000"/>
            </a:schemeClr>
          </a:solidFill>
          <a:ln w="12700">
            <a:noFill/>
            <a:miter lim="800000"/>
            <a:headEnd/>
            <a:tailEnd type="none" w="sm" len="lg"/>
          </a:ln>
          <a:effectLst/>
        </p:spPr>
        <p:txBody>
          <a:bodyPr wrap="square" tIns="0">
            <a:spAutoFit/>
          </a:bodyPr>
          <a:lstStyle/>
          <a:p>
            <a:pPr>
              <a:lnSpc>
                <a:spcPts val="2800"/>
              </a:lnSpc>
            </a:pPr>
            <a:r>
              <a:rPr lang="en-US" sz="2600" b="1" dirty="0"/>
              <a:t>Windprop aero performance – </a:t>
            </a:r>
            <a:r>
              <a:rPr lang="en-US" sz="2600" b="1" dirty="0">
                <a:solidFill>
                  <a:schemeClr val="tx2">
                    <a:lumMod val="60000"/>
                    <a:lumOff val="40000"/>
                  </a:schemeClr>
                </a:solidFill>
              </a:rPr>
              <a:t>Cruise </a:t>
            </a:r>
          </a:p>
          <a:p>
            <a:pPr>
              <a:lnSpc>
                <a:spcPts val="2800"/>
              </a:lnSpc>
            </a:pPr>
            <a:r>
              <a:rPr lang="en-US" sz="2300" dirty="0"/>
              <a:t>Sym. sections ; B = 8 ; (r/</a:t>
            </a:r>
            <a:r>
              <a:rPr lang="en-US" sz="2300" b="1" i="1" dirty="0">
                <a:latin typeface="Bradley Hand ITC" panose="03070402050302030203" pitchFamily="66" charset="0"/>
              </a:rPr>
              <a:t>R</a:t>
            </a:r>
            <a:r>
              <a:rPr lang="en-US" sz="2300" dirty="0"/>
              <a:t>) tan</a:t>
            </a:r>
            <a:r>
              <a:rPr lang="en-US" sz="2300" dirty="0">
                <a:latin typeface="Symbol" panose="05050102010706020507" pitchFamily="18" charset="2"/>
              </a:rPr>
              <a:t>b</a:t>
            </a:r>
            <a:r>
              <a:rPr lang="en-US" sz="2300" dirty="0"/>
              <a:t> = tan 31</a:t>
            </a:r>
            <a:r>
              <a:rPr lang="en-US" sz="2300" baseline="30000" dirty="0"/>
              <a:t>o</a:t>
            </a:r>
            <a:r>
              <a:rPr lang="en-US" sz="2300" dirty="0"/>
              <a:t> </a:t>
            </a:r>
          </a:p>
          <a:p>
            <a:pPr>
              <a:lnSpc>
                <a:spcPts val="2800"/>
              </a:lnSpc>
            </a:pPr>
            <a:r>
              <a:rPr lang="en-US" sz="2300" dirty="0">
                <a:latin typeface="Symbol" panose="05050102010706020507" pitchFamily="18" charset="2"/>
              </a:rPr>
              <a:t>s</a:t>
            </a:r>
            <a:r>
              <a:rPr lang="en-US" sz="2300" dirty="0"/>
              <a:t> = 0.84 ; </a:t>
            </a:r>
            <a:r>
              <a:rPr lang="en-US" sz="2300" dirty="0">
                <a:latin typeface="Symbol" panose="05050102010706020507" pitchFamily="18" charset="2"/>
              </a:rPr>
              <a:t>h</a:t>
            </a:r>
            <a:r>
              <a:rPr lang="en-US" sz="2300" dirty="0"/>
              <a:t> = 0.883</a:t>
            </a:r>
          </a:p>
        </p:txBody>
      </p:sp>
    </p:spTree>
    <p:extLst>
      <p:ext uri="{BB962C8B-B14F-4D97-AF65-F5344CB8AC3E}">
        <p14:creationId xmlns:p14="http://schemas.microsoft.com/office/powerpoint/2010/main" val="3852595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D7877D-F766-425B-9816-9DB6C4BBA82E}"/>
              </a:ext>
            </a:extLst>
          </p:cNvPr>
          <p:cNvPicPr>
            <a:picLocks noChangeAspect="1"/>
          </p:cNvPicPr>
          <p:nvPr/>
        </p:nvPicPr>
        <p:blipFill rotWithShape="1">
          <a:blip r:embed="rId3"/>
          <a:srcRect r="596"/>
          <a:stretch/>
        </p:blipFill>
        <p:spPr>
          <a:xfrm>
            <a:off x="36890" y="944132"/>
            <a:ext cx="9089472" cy="4931232"/>
          </a:xfrm>
          <a:prstGeom prst="rect">
            <a:avLst/>
          </a:prstGeom>
        </p:spPr>
      </p:pic>
      <p:sp>
        <p:nvSpPr>
          <p:cNvPr id="5" name="Slide Number Placeholder 4"/>
          <p:cNvSpPr>
            <a:spLocks noGrp="1"/>
          </p:cNvSpPr>
          <p:nvPr>
            <p:ph type="sldNum" sz="quarter" idx="12"/>
          </p:nvPr>
        </p:nvSpPr>
        <p:spPr/>
        <p:txBody>
          <a:bodyPr/>
          <a:lstStyle/>
          <a:p>
            <a:fld id="{01E2073A-A629-45A2-8404-EF7185EE7B65}" type="slidenum">
              <a:rPr lang="en-US" smtClean="0"/>
              <a:pPr/>
              <a:t>42</a:t>
            </a:fld>
            <a:endParaRPr lang="en-US" dirty="0"/>
          </a:p>
        </p:txBody>
      </p:sp>
      <p:sp>
        <p:nvSpPr>
          <p:cNvPr id="7" name="Text Box 4"/>
          <p:cNvSpPr txBox="1">
            <a:spLocks noChangeArrowheads="1"/>
          </p:cNvSpPr>
          <p:nvPr/>
        </p:nvSpPr>
        <p:spPr bwMode="auto">
          <a:xfrm>
            <a:off x="2806284" y="614585"/>
            <a:ext cx="5952703" cy="1123384"/>
          </a:xfrm>
          <a:prstGeom prst="rect">
            <a:avLst/>
          </a:prstGeom>
          <a:solidFill>
            <a:schemeClr val="bg1">
              <a:lumMod val="95000"/>
            </a:schemeClr>
          </a:solidFill>
          <a:ln w="12700">
            <a:noFill/>
            <a:miter lim="800000"/>
            <a:headEnd/>
            <a:tailEnd type="none" w="sm" len="lg"/>
          </a:ln>
          <a:effectLst/>
        </p:spPr>
        <p:txBody>
          <a:bodyPr wrap="square" tIns="0">
            <a:spAutoFit/>
          </a:bodyPr>
          <a:lstStyle/>
          <a:p>
            <a:pPr>
              <a:lnSpc>
                <a:spcPts val="2800"/>
              </a:lnSpc>
            </a:pPr>
            <a:r>
              <a:rPr lang="en-US" sz="2600" b="1" dirty="0"/>
              <a:t>Windprop aero performance – </a:t>
            </a:r>
            <a:r>
              <a:rPr lang="en-US" sz="2600" b="1" dirty="0">
                <a:solidFill>
                  <a:srgbClr val="00B050"/>
                </a:solidFill>
              </a:rPr>
              <a:t>Regen</a:t>
            </a:r>
          </a:p>
          <a:p>
            <a:pPr>
              <a:lnSpc>
                <a:spcPts val="2800"/>
              </a:lnSpc>
            </a:pPr>
            <a:r>
              <a:rPr lang="en-US" sz="2300" dirty="0"/>
              <a:t>Sym. sections ; (r/</a:t>
            </a:r>
            <a:r>
              <a:rPr lang="en-US" sz="2300" b="1" i="1" dirty="0">
                <a:latin typeface="Bradley Hand ITC" panose="03070402050302030203" pitchFamily="66" charset="0"/>
              </a:rPr>
              <a:t>R</a:t>
            </a:r>
            <a:r>
              <a:rPr lang="en-US" sz="2300" dirty="0"/>
              <a:t>) tan</a:t>
            </a:r>
            <a:r>
              <a:rPr lang="en-US" sz="2300" dirty="0">
                <a:latin typeface="Symbol" panose="05050102010706020507" pitchFamily="18" charset="2"/>
              </a:rPr>
              <a:t>b</a:t>
            </a:r>
            <a:r>
              <a:rPr lang="en-US" sz="2300" dirty="0"/>
              <a:t> = tan 31</a:t>
            </a:r>
            <a:r>
              <a:rPr lang="en-US" sz="2300" baseline="30000" dirty="0"/>
              <a:t>o</a:t>
            </a:r>
            <a:r>
              <a:rPr lang="en-US" sz="2300" dirty="0"/>
              <a:t> </a:t>
            </a:r>
          </a:p>
          <a:p>
            <a:pPr>
              <a:lnSpc>
                <a:spcPts val="2800"/>
              </a:lnSpc>
            </a:pPr>
            <a:r>
              <a:rPr lang="en-US" sz="2300" dirty="0">
                <a:latin typeface="Symbol" panose="05050102010706020507" pitchFamily="18" charset="2"/>
              </a:rPr>
              <a:t>s</a:t>
            </a:r>
            <a:r>
              <a:rPr lang="en-US" sz="2300" dirty="0"/>
              <a:t> = 1.13 ; </a:t>
            </a:r>
            <a:r>
              <a:rPr lang="en-US" sz="2300" dirty="0">
                <a:latin typeface="Symbol" panose="05050102010706020507" pitchFamily="18" charset="2"/>
              </a:rPr>
              <a:t>h</a:t>
            </a:r>
            <a:r>
              <a:rPr lang="en-US" sz="2300" dirty="0"/>
              <a:t> = 0.888</a:t>
            </a:r>
          </a:p>
        </p:txBody>
      </p:sp>
      <p:sp>
        <p:nvSpPr>
          <p:cNvPr id="6" name="TextBox 5">
            <a:extLst>
              <a:ext uri="{FF2B5EF4-FFF2-40B4-BE49-F238E27FC236}">
                <a16:creationId xmlns:a16="http://schemas.microsoft.com/office/drawing/2014/main" id="{1E1AB6CE-0A4C-4056-B429-55310A43EE16}"/>
              </a:ext>
            </a:extLst>
          </p:cNvPr>
          <p:cNvSpPr txBox="1"/>
          <p:nvPr/>
        </p:nvSpPr>
        <p:spPr>
          <a:xfrm>
            <a:off x="3003550" y="5992025"/>
            <a:ext cx="3673929" cy="3231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tIns="9144" bIns="36576" rtlCol="0">
            <a:spAutoFit/>
          </a:bodyPr>
          <a:lstStyle/>
          <a:p>
            <a:r>
              <a:rPr lang="en-US" i="1" dirty="0">
                <a:solidFill>
                  <a:schemeClr val="bg1">
                    <a:lumMod val="95000"/>
                  </a:schemeClr>
                </a:solidFill>
              </a:rPr>
              <a:t>Signs change with turbine operation</a:t>
            </a:r>
            <a:endParaRPr lang="en-US" sz="2400" baseline="-25000" dirty="0">
              <a:solidFill>
                <a:schemeClr val="bg1">
                  <a:lumMod val="95000"/>
                </a:schemeClr>
              </a:solidFill>
            </a:endParaRPr>
          </a:p>
        </p:txBody>
      </p:sp>
    </p:spTree>
    <p:extLst>
      <p:ext uri="{BB962C8B-B14F-4D97-AF65-F5344CB8AC3E}">
        <p14:creationId xmlns:p14="http://schemas.microsoft.com/office/powerpoint/2010/main" val="250017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43</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9" name="Group 18">
            <a:extLst>
              <a:ext uri="{FF2B5EF4-FFF2-40B4-BE49-F238E27FC236}">
                <a16:creationId xmlns:a16="http://schemas.microsoft.com/office/drawing/2014/main" id="{B8CA5A7F-7732-44CD-A736-5B0D36881978}"/>
              </a:ext>
            </a:extLst>
          </p:cNvPr>
          <p:cNvGrpSpPr/>
          <p:nvPr/>
        </p:nvGrpSpPr>
        <p:grpSpPr>
          <a:xfrm>
            <a:off x="301011" y="3464281"/>
            <a:ext cx="2268225" cy="1332097"/>
            <a:chOff x="227570" y="3403653"/>
            <a:chExt cx="2268225" cy="1332097"/>
          </a:xfrm>
        </p:grpSpPr>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227570" y="3403653"/>
              <a:ext cx="2268225" cy="704626"/>
            </a:xfrm>
            <a:prstGeom prst="rect">
              <a:avLst/>
            </a:prstGeom>
          </p:spPr>
        </p:pic>
        <p:sp>
          <p:nvSpPr>
            <p:cNvPr id="132" name="Text Placeholder 2">
              <a:extLst>
                <a:ext uri="{FF2B5EF4-FFF2-40B4-BE49-F238E27FC236}">
                  <a16:creationId xmlns:a16="http://schemas.microsoft.com/office/drawing/2014/main" id="{0AE2576C-F7F6-48F8-B275-9DFA0A616055}"/>
                </a:ext>
              </a:extLst>
            </p:cNvPr>
            <p:cNvSpPr txBox="1">
              <a:spLocks/>
            </p:cNvSpPr>
            <p:nvPr/>
          </p:nvSpPr>
          <p:spPr>
            <a:xfrm>
              <a:off x="600382" y="4379052"/>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6">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7"/>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8">
              <a:grayscl/>
            </a:blip>
            <a:stretch>
              <a:fillRect/>
            </a:stretch>
          </p:blipFill>
          <p:spPr>
            <a:xfrm>
              <a:off x="3412824" y="2295471"/>
              <a:ext cx="2640898" cy="1570654"/>
            </a:xfrm>
            <a:prstGeom prst="rect">
              <a:avLst/>
            </a:prstGeom>
          </p:spPr>
        </p:pic>
      </p:grpSp>
      <p:sp>
        <p:nvSpPr>
          <p:cNvPr id="2" name="Arrow: Right 1">
            <a:extLst>
              <a:ext uri="{FF2B5EF4-FFF2-40B4-BE49-F238E27FC236}">
                <a16:creationId xmlns:a16="http://schemas.microsoft.com/office/drawing/2014/main" id="{8953ECA7-273E-41D5-B3BB-6B8938969844}"/>
              </a:ext>
            </a:extLst>
          </p:cNvPr>
          <p:cNvSpPr/>
          <p:nvPr/>
        </p:nvSpPr>
        <p:spPr>
          <a:xfrm>
            <a:off x="1069177" y="5269784"/>
            <a:ext cx="620321" cy="28470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97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DA2B4"/>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44</a:t>
            </a:fld>
            <a:endParaRPr lang="en-US" dirty="0"/>
          </a:p>
        </p:txBody>
      </p:sp>
      <p:sp>
        <p:nvSpPr>
          <p:cNvPr id="17" name="TextBox 16"/>
          <p:cNvSpPr txBox="1"/>
          <p:nvPr/>
        </p:nvSpPr>
        <p:spPr>
          <a:xfrm>
            <a:off x="78585" y="0"/>
            <a:ext cx="3468578" cy="523220"/>
          </a:xfrm>
          <a:prstGeom prst="rect">
            <a:avLst/>
          </a:prstGeom>
          <a:noFill/>
        </p:spPr>
        <p:txBody>
          <a:bodyPr wrap="none" rtlCol="0">
            <a:spAutoFit/>
          </a:bodyPr>
          <a:lstStyle/>
          <a:p>
            <a:pPr algn="ctr"/>
            <a:r>
              <a:rPr lang="en-US" sz="2800" b="1" dirty="0">
                <a:solidFill>
                  <a:schemeClr val="tx1">
                    <a:lumMod val="95000"/>
                    <a:lumOff val="5000"/>
                  </a:schemeClr>
                </a:solidFill>
              </a:rPr>
              <a:t>Meet </a:t>
            </a:r>
            <a:r>
              <a:rPr lang="en-US" sz="2800" b="1" i="1" dirty="0">
                <a:solidFill>
                  <a:schemeClr val="tx1">
                    <a:lumMod val="95000"/>
                    <a:lumOff val="5000"/>
                  </a:schemeClr>
                </a:solidFill>
              </a:rPr>
              <a:t>Paul MacCready</a:t>
            </a:r>
            <a:endParaRPr lang="en-US" sz="2800" i="1" dirty="0">
              <a:solidFill>
                <a:schemeClr val="tx1">
                  <a:lumMod val="95000"/>
                  <a:lumOff val="5000"/>
                </a:schemeClr>
              </a:solidFil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15000"/>
                    </a14:imgEffect>
                  </a14:imgLayer>
                </a14:imgProps>
              </a:ext>
              <a:ext uri="{28A0092B-C50C-407E-A947-70E740481C1C}">
                <a14:useLocalDpi xmlns:a14="http://schemas.microsoft.com/office/drawing/2010/main" val="0"/>
              </a:ext>
            </a:extLst>
          </a:blip>
          <a:stretch>
            <a:fillRect/>
          </a:stretch>
        </p:blipFill>
        <p:spPr>
          <a:xfrm>
            <a:off x="196078" y="682855"/>
            <a:ext cx="8774302" cy="5602198"/>
          </a:xfrm>
          <a:prstGeom prst="rect">
            <a:avLst/>
          </a:prstGeom>
        </p:spPr>
      </p:pic>
      <p:sp>
        <p:nvSpPr>
          <p:cNvPr id="7" name="Text Box 518"/>
          <p:cNvSpPr txBox="1">
            <a:spLocks noChangeArrowheads="1"/>
          </p:cNvSpPr>
          <p:nvPr/>
        </p:nvSpPr>
        <p:spPr bwMode="auto">
          <a:xfrm>
            <a:off x="5082579" y="2147197"/>
            <a:ext cx="3719383" cy="178510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txBody>
          <a:bodyPr wrap="square">
            <a:spAutoFit/>
          </a:bodyPr>
          <a:lstStyle/>
          <a:p>
            <a:pPr algn="l"/>
            <a:r>
              <a:rPr lang="en-US" sz="2200" dirty="0">
                <a:solidFill>
                  <a:schemeClr val="bg1">
                    <a:lumMod val="95000"/>
                  </a:schemeClr>
                </a:solidFill>
              </a:rPr>
              <a:t>First  human-powered aircraft</a:t>
            </a:r>
          </a:p>
          <a:p>
            <a:r>
              <a:rPr lang="en-US" sz="2200" dirty="0">
                <a:solidFill>
                  <a:schemeClr val="bg1">
                    <a:lumMod val="95000"/>
                  </a:schemeClr>
                </a:solidFill>
              </a:rPr>
              <a:t>Solar-powered, ground &amp; air</a:t>
            </a:r>
          </a:p>
          <a:p>
            <a:pPr algn="l"/>
            <a:r>
              <a:rPr lang="en-US" sz="2200" dirty="0">
                <a:solidFill>
                  <a:schemeClr val="bg1">
                    <a:lumMod val="95000"/>
                  </a:schemeClr>
                </a:solidFill>
              </a:rPr>
              <a:t>Pterodactyl  flapper &amp; glider</a:t>
            </a:r>
          </a:p>
          <a:p>
            <a:pPr algn="l"/>
            <a:r>
              <a:rPr lang="en-US" sz="2200" dirty="0">
                <a:solidFill>
                  <a:schemeClr val="bg1">
                    <a:lumMod val="95000"/>
                  </a:schemeClr>
                </a:solidFill>
              </a:rPr>
              <a:t>Regen-elec. soar concept, ‘98</a:t>
            </a:r>
          </a:p>
          <a:p>
            <a:pPr algn="l"/>
            <a:r>
              <a:rPr lang="en-US" sz="2200" dirty="0">
                <a:solidFill>
                  <a:schemeClr val="bg1">
                    <a:lumMod val="95000"/>
                  </a:schemeClr>
                </a:solidFill>
              </a:rPr>
              <a:t>   - “considered with caution” </a:t>
            </a:r>
          </a:p>
        </p:txBody>
      </p:sp>
      <p:sp>
        <p:nvSpPr>
          <p:cNvPr id="8" name="Rectangle 7"/>
          <p:cNvSpPr/>
          <p:nvPr/>
        </p:nvSpPr>
        <p:spPr>
          <a:xfrm>
            <a:off x="5082579" y="6225614"/>
            <a:ext cx="3879120" cy="276999"/>
          </a:xfrm>
          <a:prstGeom prst="rect">
            <a:avLst/>
          </a:prstGeom>
        </p:spPr>
        <p:txBody>
          <a:bodyPr wrap="square">
            <a:spAutoFit/>
          </a:bodyPr>
          <a:lstStyle/>
          <a:p>
            <a:pPr algn="r"/>
            <a:r>
              <a:rPr lang="en-US" sz="1200" dirty="0"/>
              <a:t>courtesy of Tyler MacCready</a:t>
            </a:r>
          </a:p>
        </p:txBody>
      </p:sp>
    </p:spTree>
    <p:extLst>
      <p:ext uri="{BB962C8B-B14F-4D97-AF65-F5344CB8AC3E}">
        <p14:creationId xmlns:p14="http://schemas.microsoft.com/office/powerpoint/2010/main" val="10493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45</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9" name="Group 18">
            <a:extLst>
              <a:ext uri="{FF2B5EF4-FFF2-40B4-BE49-F238E27FC236}">
                <a16:creationId xmlns:a16="http://schemas.microsoft.com/office/drawing/2014/main" id="{B8CA5A7F-7732-44CD-A736-5B0D36881978}"/>
              </a:ext>
            </a:extLst>
          </p:cNvPr>
          <p:cNvGrpSpPr/>
          <p:nvPr/>
        </p:nvGrpSpPr>
        <p:grpSpPr>
          <a:xfrm>
            <a:off x="301011" y="3464281"/>
            <a:ext cx="2268225" cy="1332097"/>
            <a:chOff x="227570" y="3403653"/>
            <a:chExt cx="2268225" cy="1332097"/>
          </a:xfrm>
        </p:grpSpPr>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227570" y="3403653"/>
              <a:ext cx="2268225" cy="704626"/>
            </a:xfrm>
            <a:prstGeom prst="rect">
              <a:avLst/>
            </a:prstGeom>
          </p:spPr>
        </p:pic>
        <p:sp>
          <p:nvSpPr>
            <p:cNvPr id="132" name="Text Placeholder 2">
              <a:extLst>
                <a:ext uri="{FF2B5EF4-FFF2-40B4-BE49-F238E27FC236}">
                  <a16:creationId xmlns:a16="http://schemas.microsoft.com/office/drawing/2014/main" id="{0AE2576C-F7F6-48F8-B275-9DFA0A616055}"/>
                </a:ext>
              </a:extLst>
            </p:cNvPr>
            <p:cNvSpPr txBox="1">
              <a:spLocks/>
            </p:cNvSpPr>
            <p:nvPr/>
          </p:nvSpPr>
          <p:spPr>
            <a:xfrm>
              <a:off x="600382" y="4379052"/>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6">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7"/>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8">
              <a:grayscl/>
            </a:blip>
            <a:stretch>
              <a:fillRect/>
            </a:stretch>
          </p:blipFill>
          <p:spPr>
            <a:xfrm>
              <a:off x="3412824" y="2295471"/>
              <a:ext cx="2640898" cy="1570654"/>
            </a:xfrm>
            <a:prstGeom prst="rect">
              <a:avLst/>
            </a:prstGeom>
          </p:spPr>
        </p:pic>
      </p:grpSp>
      <p:sp>
        <p:nvSpPr>
          <p:cNvPr id="2" name="Arrow: Right 1">
            <a:extLst>
              <a:ext uri="{FF2B5EF4-FFF2-40B4-BE49-F238E27FC236}">
                <a16:creationId xmlns:a16="http://schemas.microsoft.com/office/drawing/2014/main" id="{8953ECA7-273E-41D5-B3BB-6B8938969844}"/>
              </a:ext>
            </a:extLst>
          </p:cNvPr>
          <p:cNvSpPr/>
          <p:nvPr/>
        </p:nvSpPr>
        <p:spPr>
          <a:xfrm rot="10800000">
            <a:off x="1959233" y="3804724"/>
            <a:ext cx="620321" cy="28470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63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46</a:t>
            </a:fld>
            <a:endParaRPr lang="en-US" dirty="0"/>
          </a:p>
        </p:txBody>
      </p:sp>
      <p:sp>
        <p:nvSpPr>
          <p:cNvPr id="9" name="TextBox 8"/>
          <p:cNvSpPr txBox="1"/>
          <p:nvPr/>
        </p:nvSpPr>
        <p:spPr>
          <a:xfrm>
            <a:off x="4348381" y="665971"/>
            <a:ext cx="1789298" cy="92333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en-US" b="1" dirty="0">
                <a:solidFill>
                  <a:schemeClr val="tx1">
                    <a:lumMod val="65000"/>
                    <a:lumOff val="35000"/>
                  </a:schemeClr>
                </a:solidFill>
              </a:rPr>
              <a:t>Counter rotors</a:t>
            </a:r>
            <a:endParaRPr lang="en-US" dirty="0">
              <a:solidFill>
                <a:schemeClr val="tx1">
                  <a:lumMod val="65000"/>
                  <a:lumOff val="35000"/>
                </a:schemeClr>
              </a:solidFill>
            </a:endParaRPr>
          </a:p>
          <a:p>
            <a:r>
              <a:rPr lang="en-US" dirty="0">
                <a:solidFill>
                  <a:schemeClr val="tx1">
                    <a:lumMod val="65000"/>
                    <a:lumOff val="35000"/>
                  </a:schemeClr>
                </a:solidFill>
              </a:rPr>
              <a:t>Symmetric flow</a:t>
            </a:r>
          </a:p>
          <a:p>
            <a:r>
              <a:rPr lang="en-US" dirty="0">
                <a:solidFill>
                  <a:schemeClr val="tx1">
                    <a:lumMod val="65000"/>
                    <a:lumOff val="35000"/>
                  </a:schemeClr>
                </a:solidFill>
              </a:rPr>
              <a:t>Zero net torque</a:t>
            </a:r>
          </a:p>
        </p:txBody>
      </p:sp>
      <p:sp>
        <p:nvSpPr>
          <p:cNvPr id="17" name="TextBox 16"/>
          <p:cNvSpPr txBox="1"/>
          <p:nvPr/>
        </p:nvSpPr>
        <p:spPr>
          <a:xfrm>
            <a:off x="10483" y="12357"/>
            <a:ext cx="7736669" cy="523220"/>
          </a:xfrm>
          <a:prstGeom prst="rect">
            <a:avLst/>
          </a:prstGeom>
          <a:noFill/>
        </p:spPr>
        <p:txBody>
          <a:bodyPr wrap="none" rtlCol="0">
            <a:spAutoFit/>
          </a:bodyPr>
          <a:lstStyle/>
          <a:p>
            <a:pPr algn="ctr"/>
            <a:r>
              <a:rPr lang="en-US" sz="2800" b="1" dirty="0">
                <a:solidFill>
                  <a:schemeClr val="tx1">
                    <a:lumMod val="65000"/>
                    <a:lumOff val="35000"/>
                  </a:schemeClr>
                </a:solidFill>
              </a:rPr>
              <a:t>Introducing  </a:t>
            </a:r>
            <a:r>
              <a:rPr lang="en-US" sz="2800" b="1" i="1" dirty="0">
                <a:solidFill>
                  <a:schemeClr val="tx1">
                    <a:lumMod val="65000"/>
                    <a:lumOff val="35000"/>
                  </a:schemeClr>
                </a:solidFill>
              </a:rPr>
              <a:t>Coulomb Keeper  </a:t>
            </a:r>
            <a:r>
              <a:rPr lang="en-US" sz="2800" b="1" dirty="0">
                <a:solidFill>
                  <a:schemeClr val="tx1">
                    <a:lumMod val="65000"/>
                    <a:lumOff val="35000"/>
                  </a:schemeClr>
                </a:solidFill>
              </a:rPr>
              <a:t>regen-electric soarer</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15050" y="4580068"/>
            <a:ext cx="4484841" cy="1916204"/>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flipV="1">
            <a:off x="81476" y="1950580"/>
            <a:ext cx="8421414" cy="4667698"/>
          </a:xfrm>
          <a:prstGeom prst="rect">
            <a:avLst/>
          </a:prstGeom>
        </p:spPr>
      </p:pic>
      <p:sp>
        <p:nvSpPr>
          <p:cNvPr id="18" name="TextBox 17"/>
          <p:cNvSpPr txBox="1"/>
          <p:nvPr/>
        </p:nvSpPr>
        <p:spPr>
          <a:xfrm>
            <a:off x="6615399" y="2241112"/>
            <a:ext cx="2031036" cy="92333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en-US" b="1" dirty="0">
                <a:solidFill>
                  <a:schemeClr val="tx1">
                    <a:lumMod val="65000"/>
                    <a:lumOff val="35000"/>
                  </a:schemeClr>
                </a:solidFill>
              </a:rPr>
              <a:t>Ground handling</a:t>
            </a:r>
            <a:endParaRPr lang="en-US" dirty="0">
              <a:solidFill>
                <a:schemeClr val="tx1">
                  <a:lumMod val="65000"/>
                  <a:lumOff val="35000"/>
                </a:schemeClr>
              </a:solidFill>
            </a:endParaRPr>
          </a:p>
          <a:p>
            <a:r>
              <a:rPr lang="en-US" dirty="0">
                <a:solidFill>
                  <a:schemeClr val="tx1">
                    <a:lumMod val="65000"/>
                    <a:lumOff val="35000"/>
                  </a:schemeClr>
                </a:solidFill>
              </a:rPr>
              <a:t>No assistance req'd</a:t>
            </a:r>
          </a:p>
          <a:p>
            <a:r>
              <a:rPr lang="en-US" dirty="0">
                <a:solidFill>
                  <a:schemeClr val="tx1">
                    <a:lumMod val="65000"/>
                    <a:lumOff val="35000"/>
                  </a:schemeClr>
                </a:solidFill>
              </a:rPr>
              <a:t>Winglet tip wheels</a:t>
            </a:r>
          </a:p>
        </p:txBody>
      </p:sp>
      <p:sp>
        <p:nvSpPr>
          <p:cNvPr id="19" name="TextBox 18"/>
          <p:cNvSpPr txBox="1"/>
          <p:nvPr/>
        </p:nvSpPr>
        <p:spPr>
          <a:xfrm>
            <a:off x="937622" y="2938306"/>
            <a:ext cx="4401630" cy="36933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en-US" b="1" dirty="0">
                <a:solidFill>
                  <a:schemeClr val="tx1">
                    <a:lumMod val="65000"/>
                    <a:lumOff val="35000"/>
                  </a:schemeClr>
                </a:solidFill>
              </a:rPr>
              <a:t>Pusher Config.,  l</a:t>
            </a:r>
            <a:r>
              <a:rPr lang="en-US" dirty="0">
                <a:solidFill>
                  <a:schemeClr val="tx1">
                    <a:lumMod val="65000"/>
                    <a:lumOff val="35000"/>
                  </a:schemeClr>
                </a:solidFill>
              </a:rPr>
              <a:t>aminar flow,  no helix upset</a:t>
            </a:r>
          </a:p>
        </p:txBody>
      </p:sp>
      <p:sp>
        <p:nvSpPr>
          <p:cNvPr id="20" name="TextBox 19"/>
          <p:cNvSpPr txBox="1"/>
          <p:nvPr/>
        </p:nvSpPr>
        <p:spPr>
          <a:xfrm>
            <a:off x="686017" y="4535063"/>
            <a:ext cx="1838817" cy="646331"/>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1">
                    <a:lumMod val="65000"/>
                    <a:lumOff val="35000"/>
                  </a:schemeClr>
                </a:solidFill>
              </a:rPr>
              <a:t>Pod-air-cooled</a:t>
            </a:r>
          </a:p>
          <a:p>
            <a:pPr algn="ctr"/>
            <a:r>
              <a:rPr lang="en-US" b="1" dirty="0">
                <a:solidFill>
                  <a:schemeClr val="tx1">
                    <a:lumMod val="65000"/>
                    <a:lumOff val="35000"/>
                  </a:schemeClr>
                </a:solidFill>
              </a:rPr>
              <a:t> MG &amp; PE</a:t>
            </a:r>
            <a:endParaRPr lang="en-US" dirty="0">
              <a:solidFill>
                <a:schemeClr val="tx1">
                  <a:lumMod val="65000"/>
                  <a:lumOff val="35000"/>
                </a:schemeClr>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4087" y="1011556"/>
            <a:ext cx="7129848" cy="1858993"/>
          </a:xfrm>
          <a:prstGeom prst="rect">
            <a:avLst/>
          </a:prstGeom>
        </p:spPr>
      </p:pic>
      <p:sp>
        <p:nvSpPr>
          <p:cNvPr id="10" name="TextBox 9"/>
          <p:cNvSpPr txBox="1"/>
          <p:nvPr/>
        </p:nvSpPr>
        <p:spPr>
          <a:xfrm>
            <a:off x="349236" y="1229174"/>
            <a:ext cx="1847699" cy="92333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en-US" b="1" dirty="0">
                <a:solidFill>
                  <a:schemeClr val="tx1">
                    <a:lumMod val="65000"/>
                    <a:lumOff val="35000"/>
                  </a:schemeClr>
                </a:solidFill>
              </a:rPr>
              <a:t>10-blade rotors</a:t>
            </a:r>
            <a:endParaRPr lang="en-US" dirty="0">
              <a:solidFill>
                <a:schemeClr val="tx1">
                  <a:lumMod val="65000"/>
                  <a:lumOff val="35000"/>
                </a:schemeClr>
              </a:solidFill>
            </a:endParaRPr>
          </a:p>
          <a:p>
            <a:r>
              <a:rPr lang="en-US" dirty="0">
                <a:solidFill>
                  <a:schemeClr val="tx1">
                    <a:lumMod val="65000"/>
                    <a:lumOff val="35000"/>
                  </a:schemeClr>
                </a:solidFill>
              </a:rPr>
              <a:t>Low RPM, quiet,  </a:t>
            </a:r>
          </a:p>
          <a:p>
            <a:r>
              <a:rPr lang="en-US" dirty="0">
                <a:solidFill>
                  <a:schemeClr val="tx1">
                    <a:lumMod val="65000"/>
                    <a:lumOff val="35000"/>
                  </a:schemeClr>
                </a:solidFill>
              </a:rPr>
              <a:t>Limited diameter</a:t>
            </a:r>
          </a:p>
        </p:txBody>
      </p:sp>
    </p:spTree>
    <p:extLst>
      <p:ext uri="{BB962C8B-B14F-4D97-AF65-F5344CB8AC3E}">
        <p14:creationId xmlns:p14="http://schemas.microsoft.com/office/powerpoint/2010/main" val="325308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2" animBg="1" autoUpdateAnimBg="0"/>
      <p:bldP spid="18" grpId="0" bldLvl="2" animBg="1" autoUpdateAnimBg="0"/>
      <p:bldP spid="19" grpId="0" bldLvl="2" animBg="1"/>
      <p:bldP spid="20" grpId="0" bldLvl="2" animBg="1"/>
      <p:bldP spid="10" grpId="0" bldLvl="2"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47</a:t>
            </a:fld>
            <a:endParaRPr lang="en-US" dirty="0"/>
          </a:p>
        </p:txBody>
      </p:sp>
      <p:sp>
        <p:nvSpPr>
          <p:cNvPr id="6" name="Rectangle 306"/>
          <p:cNvSpPr>
            <a:spLocks noChangeArrowheads="1"/>
          </p:cNvSpPr>
          <p:nvPr/>
        </p:nvSpPr>
        <p:spPr bwMode="auto">
          <a:xfrm>
            <a:off x="6091238" y="850900"/>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7" name="Rectangle 696"/>
          <p:cNvSpPr>
            <a:spLocks noChangeArrowheads="1"/>
          </p:cNvSpPr>
          <p:nvPr/>
        </p:nvSpPr>
        <p:spPr bwMode="auto">
          <a:xfrm>
            <a:off x="6435725" y="9683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8" name="Rectangle 1843"/>
          <p:cNvSpPr>
            <a:spLocks noChangeArrowheads="1"/>
          </p:cNvSpPr>
          <p:nvPr/>
        </p:nvSpPr>
        <p:spPr bwMode="auto">
          <a:xfrm>
            <a:off x="6469063" y="9683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9" name="Freeform 3655"/>
          <p:cNvSpPr>
            <a:spLocks/>
          </p:cNvSpPr>
          <p:nvPr/>
        </p:nvSpPr>
        <p:spPr bwMode="auto">
          <a:xfrm flipV="1">
            <a:off x="2881313" y="5408613"/>
            <a:ext cx="34925" cy="7937"/>
          </a:xfrm>
          <a:custGeom>
            <a:avLst/>
            <a:gdLst>
              <a:gd name="T0" fmla="*/ 0 w 36"/>
              <a:gd name="T1" fmla="*/ 8 h 8"/>
              <a:gd name="T2" fmla="*/ 6 w 36"/>
              <a:gd name="T3" fmla="*/ 5 h 8"/>
              <a:gd name="T4" fmla="*/ 34 w 36"/>
              <a:gd name="T5" fmla="*/ 1 h 8"/>
              <a:gd name="T6" fmla="*/ 36 w 36"/>
              <a:gd name="T7" fmla="*/ 0 h 8"/>
            </a:gdLst>
            <a:ahLst/>
            <a:cxnLst>
              <a:cxn ang="0">
                <a:pos x="T0" y="T1"/>
              </a:cxn>
              <a:cxn ang="0">
                <a:pos x="T2" y="T3"/>
              </a:cxn>
              <a:cxn ang="0">
                <a:pos x="T4" y="T5"/>
              </a:cxn>
              <a:cxn ang="0">
                <a:pos x="T6" y="T7"/>
              </a:cxn>
            </a:cxnLst>
            <a:rect l="0" t="0" r="r" b="b"/>
            <a:pathLst>
              <a:path w="36" h="8">
                <a:moveTo>
                  <a:pt x="0" y="8"/>
                </a:moveTo>
                <a:lnTo>
                  <a:pt x="6" y="5"/>
                </a:lnTo>
                <a:lnTo>
                  <a:pt x="34" y="1"/>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 name="Rectangle 3783"/>
          <p:cNvSpPr>
            <a:spLocks noChangeArrowheads="1"/>
          </p:cNvSpPr>
          <p:nvPr/>
        </p:nvSpPr>
        <p:spPr bwMode="auto">
          <a:xfrm>
            <a:off x="6434138" y="9683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11" name="Freeform 4005"/>
          <p:cNvSpPr>
            <a:spLocks/>
          </p:cNvSpPr>
          <p:nvPr/>
        </p:nvSpPr>
        <p:spPr bwMode="auto">
          <a:xfrm>
            <a:off x="7523163" y="5518150"/>
            <a:ext cx="1587" cy="1588"/>
          </a:xfrm>
          <a:custGeom>
            <a:avLst/>
            <a:gdLst>
              <a:gd name="T0" fmla="*/ 1 h 1"/>
              <a:gd name="T1" fmla="*/ 1 h 1"/>
              <a:gd name="T2" fmla="*/ 1 h 1"/>
              <a:gd name="T3" fmla="*/ 0 h 1"/>
              <a:gd name="T4" fmla="*/ 0 h 1"/>
              <a:gd name="T5" fmla="*/ 0 h 1"/>
              <a:gd name="T6" fmla="*/ 1 h 1"/>
              <a:gd name="T7" fmla="*/ 1 h 1"/>
              <a:gd name="T8"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1"/>
                </a:moveTo>
                <a:lnTo>
                  <a:pt x="0" y="1"/>
                </a:lnTo>
                <a:lnTo>
                  <a:pt x="0" y="1"/>
                </a:lnTo>
                <a:lnTo>
                  <a:pt x="0" y="0"/>
                </a:lnTo>
                <a:lnTo>
                  <a:pt x="0" y="0"/>
                </a:lnTo>
                <a:lnTo>
                  <a:pt x="0" y="0"/>
                </a:lnTo>
                <a:lnTo>
                  <a:pt x="0" y="1"/>
                </a:lnTo>
                <a:lnTo>
                  <a:pt x="0" y="1"/>
                </a:lnTo>
                <a:lnTo>
                  <a:pt x="0" y="1"/>
                </a:lnTo>
                <a:close/>
              </a:path>
            </a:pathLst>
          </a:custGeom>
          <a:solidFill>
            <a:srgbClr val="0000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 name="Freeform 4157"/>
          <p:cNvSpPr>
            <a:spLocks/>
          </p:cNvSpPr>
          <p:nvPr/>
        </p:nvSpPr>
        <p:spPr bwMode="auto">
          <a:xfrm>
            <a:off x="6848475" y="5618163"/>
            <a:ext cx="1588" cy="1587"/>
          </a:xfrm>
          <a:custGeom>
            <a:avLst/>
            <a:gdLst>
              <a:gd name="T0" fmla="*/ 1 w 1"/>
              <a:gd name="T1" fmla="*/ 1 w 1"/>
              <a:gd name="T2" fmla="*/ 1 w 1"/>
              <a:gd name="T3" fmla="*/ 1 w 1"/>
              <a:gd name="T4" fmla="*/ 1 w 1"/>
              <a:gd name="T5" fmla="*/ 1 w 1"/>
              <a:gd name="T6" fmla="*/ 0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lnTo>
                  <a:pt x="1" y="0"/>
                </a:lnTo>
                <a:lnTo>
                  <a:pt x="1" y="0"/>
                </a:lnTo>
                <a:lnTo>
                  <a:pt x="1" y="0"/>
                </a:lnTo>
                <a:lnTo>
                  <a:pt x="1" y="0"/>
                </a:lnTo>
                <a:lnTo>
                  <a:pt x="1" y="0"/>
                </a:lnTo>
                <a:lnTo>
                  <a:pt x="0" y="0"/>
                </a:lnTo>
                <a:lnTo>
                  <a:pt x="1" y="0"/>
                </a:lnTo>
                <a:lnTo>
                  <a:pt x="1" y="0"/>
                </a:lnTo>
                <a:close/>
              </a:path>
            </a:pathLst>
          </a:custGeom>
          <a:solidFill>
            <a:srgbClr val="0000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 name="Freeform 4375"/>
          <p:cNvSpPr>
            <a:spLocks/>
          </p:cNvSpPr>
          <p:nvPr/>
        </p:nvSpPr>
        <p:spPr bwMode="auto">
          <a:xfrm flipV="1">
            <a:off x="7512050" y="5067300"/>
            <a:ext cx="11113" cy="1588"/>
          </a:xfrm>
          <a:custGeom>
            <a:avLst/>
            <a:gdLst>
              <a:gd name="T0" fmla="*/ 11 w 11"/>
              <a:gd name="T1" fmla="*/ 2 h 2"/>
              <a:gd name="T2" fmla="*/ 2 w 11"/>
              <a:gd name="T3" fmla="*/ 1 h 2"/>
              <a:gd name="T4" fmla="*/ 0 w 11"/>
              <a:gd name="T5" fmla="*/ 0 h 2"/>
            </a:gdLst>
            <a:ahLst/>
            <a:cxnLst>
              <a:cxn ang="0">
                <a:pos x="T0" y="T1"/>
              </a:cxn>
              <a:cxn ang="0">
                <a:pos x="T2" y="T3"/>
              </a:cxn>
              <a:cxn ang="0">
                <a:pos x="T4" y="T5"/>
              </a:cxn>
            </a:cxnLst>
            <a:rect l="0" t="0" r="r" b="b"/>
            <a:pathLst>
              <a:path w="11" h="2">
                <a:moveTo>
                  <a:pt x="11" y="2"/>
                </a:moveTo>
                <a:lnTo>
                  <a:pt x="2"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 name="Freeform 4388"/>
          <p:cNvSpPr>
            <a:spLocks/>
          </p:cNvSpPr>
          <p:nvPr/>
        </p:nvSpPr>
        <p:spPr bwMode="auto">
          <a:xfrm flipV="1">
            <a:off x="7512050" y="5167313"/>
            <a:ext cx="11113" cy="1587"/>
          </a:xfrm>
          <a:custGeom>
            <a:avLst/>
            <a:gdLst>
              <a:gd name="T0" fmla="*/ 11 w 11"/>
              <a:gd name="T1" fmla="*/ 2 h 2"/>
              <a:gd name="T2" fmla="*/ 2 w 11"/>
              <a:gd name="T3" fmla="*/ 1 h 2"/>
              <a:gd name="T4" fmla="*/ 0 w 11"/>
              <a:gd name="T5" fmla="*/ 0 h 2"/>
            </a:gdLst>
            <a:ahLst/>
            <a:cxnLst>
              <a:cxn ang="0">
                <a:pos x="T0" y="T1"/>
              </a:cxn>
              <a:cxn ang="0">
                <a:pos x="T2" y="T3"/>
              </a:cxn>
              <a:cxn ang="0">
                <a:pos x="T4" y="T5"/>
              </a:cxn>
            </a:cxnLst>
            <a:rect l="0" t="0" r="r" b="b"/>
            <a:pathLst>
              <a:path w="11" h="2">
                <a:moveTo>
                  <a:pt x="11" y="2"/>
                </a:moveTo>
                <a:lnTo>
                  <a:pt x="2"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 name="Freeform 4389"/>
          <p:cNvSpPr>
            <a:spLocks/>
          </p:cNvSpPr>
          <p:nvPr/>
        </p:nvSpPr>
        <p:spPr bwMode="auto">
          <a:xfrm flipV="1">
            <a:off x="7512050" y="5162550"/>
            <a:ext cx="11113" cy="1588"/>
          </a:xfrm>
          <a:custGeom>
            <a:avLst/>
            <a:gdLst>
              <a:gd name="T0" fmla="*/ 11 w 11"/>
              <a:gd name="T1" fmla="*/ 2 h 2"/>
              <a:gd name="T2" fmla="*/ 5 w 11"/>
              <a:gd name="T3" fmla="*/ 1 h 2"/>
              <a:gd name="T4" fmla="*/ 0 w 11"/>
              <a:gd name="T5" fmla="*/ 0 h 2"/>
            </a:gdLst>
            <a:ahLst/>
            <a:cxnLst>
              <a:cxn ang="0">
                <a:pos x="T0" y="T1"/>
              </a:cxn>
              <a:cxn ang="0">
                <a:pos x="T2" y="T3"/>
              </a:cxn>
              <a:cxn ang="0">
                <a:pos x="T4" y="T5"/>
              </a:cxn>
            </a:cxnLst>
            <a:rect l="0" t="0" r="r" b="b"/>
            <a:pathLst>
              <a:path w="11" h="2">
                <a:moveTo>
                  <a:pt x="11" y="2"/>
                </a:moveTo>
                <a:lnTo>
                  <a:pt x="5"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 name="Freeform 4390"/>
          <p:cNvSpPr>
            <a:spLocks/>
          </p:cNvSpPr>
          <p:nvPr/>
        </p:nvSpPr>
        <p:spPr bwMode="auto">
          <a:xfrm flipV="1">
            <a:off x="7512050" y="5159375"/>
            <a:ext cx="11113" cy="1588"/>
          </a:xfrm>
          <a:custGeom>
            <a:avLst/>
            <a:gdLst>
              <a:gd name="T0" fmla="*/ 11 w 11"/>
              <a:gd name="T1" fmla="*/ 3 h 3"/>
              <a:gd name="T2" fmla="*/ 8 w 11"/>
              <a:gd name="T3" fmla="*/ 2 h 3"/>
              <a:gd name="T4" fmla="*/ 0 w 11"/>
              <a:gd name="T5" fmla="*/ 0 h 3"/>
            </a:gdLst>
            <a:ahLst/>
            <a:cxnLst>
              <a:cxn ang="0">
                <a:pos x="T0" y="T1"/>
              </a:cxn>
              <a:cxn ang="0">
                <a:pos x="T2" y="T3"/>
              </a:cxn>
              <a:cxn ang="0">
                <a:pos x="T4" y="T5"/>
              </a:cxn>
            </a:cxnLst>
            <a:rect l="0" t="0" r="r" b="b"/>
            <a:pathLst>
              <a:path w="11" h="3">
                <a:moveTo>
                  <a:pt x="11" y="3"/>
                </a:moveTo>
                <a:lnTo>
                  <a:pt x="8"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 name="Freeform 4417"/>
          <p:cNvSpPr>
            <a:spLocks/>
          </p:cNvSpPr>
          <p:nvPr/>
        </p:nvSpPr>
        <p:spPr bwMode="auto">
          <a:xfrm flipV="1">
            <a:off x="7512050" y="5260975"/>
            <a:ext cx="11113" cy="3175"/>
          </a:xfrm>
          <a:custGeom>
            <a:avLst/>
            <a:gdLst>
              <a:gd name="T0" fmla="*/ 11 w 11"/>
              <a:gd name="T1" fmla="*/ 3 h 3"/>
              <a:gd name="T2" fmla="*/ 5 w 11"/>
              <a:gd name="T3" fmla="*/ 2 h 3"/>
              <a:gd name="T4" fmla="*/ 0 w 11"/>
              <a:gd name="T5" fmla="*/ 0 h 3"/>
            </a:gdLst>
            <a:ahLst/>
            <a:cxnLst>
              <a:cxn ang="0">
                <a:pos x="T0" y="T1"/>
              </a:cxn>
              <a:cxn ang="0">
                <a:pos x="T2" y="T3"/>
              </a:cxn>
              <a:cxn ang="0">
                <a:pos x="T4" y="T5"/>
              </a:cxn>
            </a:cxnLst>
            <a:rect l="0" t="0" r="r" b="b"/>
            <a:pathLst>
              <a:path w="11" h="3">
                <a:moveTo>
                  <a:pt x="11" y="3"/>
                </a:moveTo>
                <a:lnTo>
                  <a:pt x="5"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 name="Freeform 4431"/>
          <p:cNvSpPr>
            <a:spLocks/>
          </p:cNvSpPr>
          <p:nvPr/>
        </p:nvSpPr>
        <p:spPr bwMode="auto">
          <a:xfrm flipV="1">
            <a:off x="7507288" y="5270500"/>
            <a:ext cx="15875" cy="3175"/>
          </a:xfrm>
          <a:custGeom>
            <a:avLst/>
            <a:gdLst>
              <a:gd name="T0" fmla="*/ 16 w 16"/>
              <a:gd name="T1" fmla="*/ 0 h 3"/>
              <a:gd name="T2" fmla="*/ 5 w 16"/>
              <a:gd name="T3" fmla="*/ 1 h 3"/>
              <a:gd name="T4" fmla="*/ 5 w 16"/>
              <a:gd name="T5" fmla="*/ 1 h 3"/>
              <a:gd name="T6" fmla="*/ 3 w 16"/>
              <a:gd name="T7" fmla="*/ 1 h 3"/>
              <a:gd name="T8" fmla="*/ 0 w 16"/>
              <a:gd name="T9" fmla="*/ 2 h 3"/>
              <a:gd name="T10" fmla="*/ 4 w 16"/>
              <a:gd name="T11" fmla="*/ 3 h 3"/>
              <a:gd name="T12" fmla="*/ 5 w 1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6" y="0"/>
                </a:moveTo>
                <a:lnTo>
                  <a:pt x="5" y="1"/>
                </a:lnTo>
                <a:lnTo>
                  <a:pt x="5" y="1"/>
                </a:lnTo>
                <a:lnTo>
                  <a:pt x="3" y="1"/>
                </a:lnTo>
                <a:lnTo>
                  <a:pt x="0" y="2"/>
                </a:lnTo>
                <a:lnTo>
                  <a:pt x="4" y="3"/>
                </a:lnTo>
                <a:lnTo>
                  <a:pt x="5"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 name="Freeform 4433"/>
          <p:cNvSpPr>
            <a:spLocks/>
          </p:cNvSpPr>
          <p:nvPr/>
        </p:nvSpPr>
        <p:spPr bwMode="auto">
          <a:xfrm flipV="1">
            <a:off x="7477125" y="5359400"/>
            <a:ext cx="46038" cy="3175"/>
          </a:xfrm>
          <a:custGeom>
            <a:avLst/>
            <a:gdLst>
              <a:gd name="T0" fmla="*/ 47 w 47"/>
              <a:gd name="T1" fmla="*/ 4 h 4"/>
              <a:gd name="T2" fmla="*/ 43 w 47"/>
              <a:gd name="T3" fmla="*/ 4 h 4"/>
              <a:gd name="T4" fmla="*/ 36 w 47"/>
              <a:gd name="T5" fmla="*/ 3 h 4"/>
              <a:gd name="T6" fmla="*/ 30 w 47"/>
              <a:gd name="T7" fmla="*/ 2 h 4"/>
              <a:gd name="T8" fmla="*/ 5 w 47"/>
              <a:gd name="T9" fmla="*/ 1 h 4"/>
              <a:gd name="T10" fmla="*/ 0 w 47"/>
              <a:gd name="T11" fmla="*/ 0 h 4"/>
            </a:gdLst>
            <a:ahLst/>
            <a:cxnLst>
              <a:cxn ang="0">
                <a:pos x="T0" y="T1"/>
              </a:cxn>
              <a:cxn ang="0">
                <a:pos x="T2" y="T3"/>
              </a:cxn>
              <a:cxn ang="0">
                <a:pos x="T4" y="T5"/>
              </a:cxn>
              <a:cxn ang="0">
                <a:pos x="T6" y="T7"/>
              </a:cxn>
              <a:cxn ang="0">
                <a:pos x="T8" y="T9"/>
              </a:cxn>
              <a:cxn ang="0">
                <a:pos x="T10" y="T11"/>
              </a:cxn>
            </a:cxnLst>
            <a:rect l="0" t="0" r="r" b="b"/>
            <a:pathLst>
              <a:path w="47" h="4">
                <a:moveTo>
                  <a:pt x="47" y="4"/>
                </a:moveTo>
                <a:lnTo>
                  <a:pt x="43" y="4"/>
                </a:lnTo>
                <a:lnTo>
                  <a:pt x="36" y="3"/>
                </a:lnTo>
                <a:lnTo>
                  <a:pt x="30" y="2"/>
                </a:lnTo>
                <a:lnTo>
                  <a:pt x="5"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 name="Freeform 4458"/>
          <p:cNvSpPr>
            <a:spLocks/>
          </p:cNvSpPr>
          <p:nvPr/>
        </p:nvSpPr>
        <p:spPr bwMode="auto">
          <a:xfrm>
            <a:off x="7512050" y="5518150"/>
            <a:ext cx="11113" cy="1588"/>
          </a:xfrm>
          <a:custGeom>
            <a:avLst/>
            <a:gdLst>
              <a:gd name="T0" fmla="*/ 11 w 11"/>
              <a:gd name="T1" fmla="*/ 1 h 1"/>
              <a:gd name="T2" fmla="*/ 0 w 11"/>
              <a:gd name="T3" fmla="*/ 0 h 1"/>
              <a:gd name="T4" fmla="*/ 0 w 11"/>
              <a:gd name="T5" fmla="*/ 0 h 1"/>
            </a:gdLst>
            <a:ahLst/>
            <a:cxnLst>
              <a:cxn ang="0">
                <a:pos x="T0" y="T1"/>
              </a:cxn>
              <a:cxn ang="0">
                <a:pos x="T2" y="T3"/>
              </a:cxn>
              <a:cxn ang="0">
                <a:pos x="T4" y="T5"/>
              </a:cxn>
            </a:cxnLst>
            <a:rect l="0" t="0" r="r" b="b"/>
            <a:pathLst>
              <a:path w="11" h="1">
                <a:moveTo>
                  <a:pt x="11" y="1"/>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 name="Freeform 4459"/>
          <p:cNvSpPr>
            <a:spLocks/>
          </p:cNvSpPr>
          <p:nvPr/>
        </p:nvSpPr>
        <p:spPr bwMode="auto">
          <a:xfrm flipV="1">
            <a:off x="7512050" y="5513388"/>
            <a:ext cx="11113" cy="1587"/>
          </a:xfrm>
          <a:custGeom>
            <a:avLst/>
            <a:gdLst>
              <a:gd name="T0" fmla="*/ 11 w 11"/>
              <a:gd name="T1" fmla="*/ 2 h 2"/>
              <a:gd name="T2" fmla="*/ 3 w 11"/>
              <a:gd name="T3" fmla="*/ 1 h 2"/>
              <a:gd name="T4" fmla="*/ 0 w 11"/>
              <a:gd name="T5" fmla="*/ 0 h 2"/>
            </a:gdLst>
            <a:ahLst/>
            <a:cxnLst>
              <a:cxn ang="0">
                <a:pos x="T0" y="T1"/>
              </a:cxn>
              <a:cxn ang="0">
                <a:pos x="T2" y="T3"/>
              </a:cxn>
              <a:cxn ang="0">
                <a:pos x="T4" y="T5"/>
              </a:cxn>
            </a:cxnLst>
            <a:rect l="0" t="0" r="r" b="b"/>
            <a:pathLst>
              <a:path w="11" h="2">
                <a:moveTo>
                  <a:pt x="11" y="2"/>
                </a:moveTo>
                <a:lnTo>
                  <a:pt x="3"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2" name="Freeform 4460"/>
          <p:cNvSpPr>
            <a:spLocks/>
          </p:cNvSpPr>
          <p:nvPr/>
        </p:nvSpPr>
        <p:spPr bwMode="auto">
          <a:xfrm flipV="1">
            <a:off x="7512050" y="5510213"/>
            <a:ext cx="11113" cy="1587"/>
          </a:xfrm>
          <a:custGeom>
            <a:avLst/>
            <a:gdLst>
              <a:gd name="T0" fmla="*/ 11 w 11"/>
              <a:gd name="T1" fmla="*/ 2 h 2"/>
              <a:gd name="T2" fmla="*/ 6 w 11"/>
              <a:gd name="T3" fmla="*/ 1 h 2"/>
              <a:gd name="T4" fmla="*/ 0 w 11"/>
              <a:gd name="T5" fmla="*/ 0 h 2"/>
            </a:gdLst>
            <a:ahLst/>
            <a:cxnLst>
              <a:cxn ang="0">
                <a:pos x="T0" y="T1"/>
              </a:cxn>
              <a:cxn ang="0">
                <a:pos x="T2" y="T3"/>
              </a:cxn>
              <a:cxn ang="0">
                <a:pos x="T4" y="T5"/>
              </a:cxn>
            </a:cxnLst>
            <a:rect l="0" t="0" r="r" b="b"/>
            <a:pathLst>
              <a:path w="11" h="2">
                <a:moveTo>
                  <a:pt x="11" y="2"/>
                </a:moveTo>
                <a:lnTo>
                  <a:pt x="6"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3" name="Freeform 4470"/>
          <p:cNvSpPr>
            <a:spLocks/>
          </p:cNvSpPr>
          <p:nvPr/>
        </p:nvSpPr>
        <p:spPr bwMode="auto">
          <a:xfrm flipV="1">
            <a:off x="7508875" y="5518150"/>
            <a:ext cx="14288" cy="3175"/>
          </a:xfrm>
          <a:custGeom>
            <a:avLst/>
            <a:gdLst>
              <a:gd name="T0" fmla="*/ 14 w 14"/>
              <a:gd name="T1" fmla="*/ 0 h 3"/>
              <a:gd name="T2" fmla="*/ 3 w 14"/>
              <a:gd name="T3" fmla="*/ 1 h 3"/>
              <a:gd name="T4" fmla="*/ 3 w 14"/>
              <a:gd name="T5" fmla="*/ 1 h 3"/>
              <a:gd name="T6" fmla="*/ 1 w 14"/>
              <a:gd name="T7" fmla="*/ 1 h 3"/>
              <a:gd name="T8" fmla="*/ 0 w 14"/>
              <a:gd name="T9" fmla="*/ 2 h 3"/>
              <a:gd name="T10" fmla="*/ 2 w 14"/>
              <a:gd name="T11" fmla="*/ 3 h 3"/>
              <a:gd name="T12" fmla="*/ 3 w 1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4" y="0"/>
                </a:moveTo>
                <a:lnTo>
                  <a:pt x="3" y="1"/>
                </a:lnTo>
                <a:lnTo>
                  <a:pt x="3" y="1"/>
                </a:lnTo>
                <a:lnTo>
                  <a:pt x="1" y="1"/>
                </a:lnTo>
                <a:lnTo>
                  <a:pt x="0" y="2"/>
                </a:lnTo>
                <a:lnTo>
                  <a:pt x="2" y="3"/>
                </a:lnTo>
                <a:lnTo>
                  <a:pt x="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4" name="Freeform 4577"/>
          <p:cNvSpPr>
            <a:spLocks/>
          </p:cNvSpPr>
          <p:nvPr/>
        </p:nvSpPr>
        <p:spPr bwMode="auto">
          <a:xfrm flipV="1">
            <a:off x="7302500" y="5413375"/>
            <a:ext cx="34925" cy="3175"/>
          </a:xfrm>
          <a:custGeom>
            <a:avLst/>
            <a:gdLst>
              <a:gd name="T0" fmla="*/ 36 w 36"/>
              <a:gd name="T1" fmla="*/ 4 h 4"/>
              <a:gd name="T2" fmla="*/ 31 w 36"/>
              <a:gd name="T3" fmla="*/ 3 h 4"/>
              <a:gd name="T4" fmla="*/ 2 w 36"/>
              <a:gd name="T5" fmla="*/ 0 h 4"/>
              <a:gd name="T6" fmla="*/ 0 w 36"/>
              <a:gd name="T7" fmla="*/ 0 h 4"/>
            </a:gdLst>
            <a:ahLst/>
            <a:cxnLst>
              <a:cxn ang="0">
                <a:pos x="T0" y="T1"/>
              </a:cxn>
              <a:cxn ang="0">
                <a:pos x="T2" y="T3"/>
              </a:cxn>
              <a:cxn ang="0">
                <a:pos x="T4" y="T5"/>
              </a:cxn>
              <a:cxn ang="0">
                <a:pos x="T6" y="T7"/>
              </a:cxn>
            </a:cxnLst>
            <a:rect l="0" t="0" r="r" b="b"/>
            <a:pathLst>
              <a:path w="36" h="4">
                <a:moveTo>
                  <a:pt x="36" y="4"/>
                </a:moveTo>
                <a:lnTo>
                  <a:pt x="31" y="3"/>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5" name="Freeform 4647"/>
          <p:cNvSpPr>
            <a:spLocks/>
          </p:cNvSpPr>
          <p:nvPr/>
        </p:nvSpPr>
        <p:spPr bwMode="auto">
          <a:xfrm flipV="1">
            <a:off x="7054850" y="5518150"/>
            <a:ext cx="7938" cy="1588"/>
          </a:xfrm>
          <a:custGeom>
            <a:avLst/>
            <a:gdLst>
              <a:gd name="T0" fmla="*/ 5 w 9"/>
              <a:gd name="T1" fmla="*/ 1 h 1"/>
              <a:gd name="T2" fmla="*/ 5 w 9"/>
              <a:gd name="T3" fmla="*/ 1 h 1"/>
              <a:gd name="T4" fmla="*/ 9 w 9"/>
              <a:gd name="T5" fmla="*/ 0 h 1"/>
              <a:gd name="T6" fmla="*/ 5 w 9"/>
              <a:gd name="T7" fmla="*/ 0 h 1"/>
              <a:gd name="T8" fmla="*/ 5 w 9"/>
              <a:gd name="T9" fmla="*/ 0 h 1"/>
              <a:gd name="T10" fmla="*/ 4 w 9"/>
              <a:gd name="T11" fmla="*/ 0 h 1"/>
              <a:gd name="T12" fmla="*/ 0 w 9"/>
              <a:gd name="T13" fmla="*/ 0 h 1"/>
              <a:gd name="T14" fmla="*/ 4 w 9"/>
              <a:gd name="T15" fmla="*/ 1 h 1"/>
              <a:gd name="T16" fmla="*/ 5 w 9"/>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
                <a:moveTo>
                  <a:pt x="5" y="1"/>
                </a:moveTo>
                <a:lnTo>
                  <a:pt x="5" y="1"/>
                </a:lnTo>
                <a:lnTo>
                  <a:pt x="9" y="0"/>
                </a:lnTo>
                <a:lnTo>
                  <a:pt x="5" y="0"/>
                </a:lnTo>
                <a:lnTo>
                  <a:pt x="5" y="0"/>
                </a:lnTo>
                <a:lnTo>
                  <a:pt x="4" y="0"/>
                </a:lnTo>
                <a:lnTo>
                  <a:pt x="0" y="0"/>
                </a:lnTo>
                <a:lnTo>
                  <a:pt x="4" y="1"/>
                </a:lnTo>
                <a:lnTo>
                  <a:pt x="5"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 name="Freeform 4650"/>
          <p:cNvSpPr>
            <a:spLocks/>
          </p:cNvSpPr>
          <p:nvPr/>
        </p:nvSpPr>
        <p:spPr bwMode="auto">
          <a:xfrm flipV="1">
            <a:off x="7024688" y="5411788"/>
            <a:ext cx="34925" cy="4762"/>
          </a:xfrm>
          <a:custGeom>
            <a:avLst/>
            <a:gdLst>
              <a:gd name="T0" fmla="*/ 36 w 36"/>
              <a:gd name="T1" fmla="*/ 6 h 6"/>
              <a:gd name="T2" fmla="*/ 31 w 36"/>
              <a:gd name="T3" fmla="*/ 4 h 6"/>
              <a:gd name="T4" fmla="*/ 2 w 36"/>
              <a:gd name="T5" fmla="*/ 0 h 6"/>
              <a:gd name="T6" fmla="*/ 0 w 36"/>
              <a:gd name="T7" fmla="*/ 0 h 6"/>
            </a:gdLst>
            <a:ahLst/>
            <a:cxnLst>
              <a:cxn ang="0">
                <a:pos x="T0" y="T1"/>
              </a:cxn>
              <a:cxn ang="0">
                <a:pos x="T2" y="T3"/>
              </a:cxn>
              <a:cxn ang="0">
                <a:pos x="T4" y="T5"/>
              </a:cxn>
              <a:cxn ang="0">
                <a:pos x="T6" y="T7"/>
              </a:cxn>
            </a:cxnLst>
            <a:rect l="0" t="0" r="r" b="b"/>
            <a:pathLst>
              <a:path w="36" h="6">
                <a:moveTo>
                  <a:pt x="36" y="6"/>
                </a:moveTo>
                <a:lnTo>
                  <a:pt x="31" y="4"/>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7" name="Freeform 4674"/>
          <p:cNvSpPr>
            <a:spLocks/>
          </p:cNvSpPr>
          <p:nvPr/>
        </p:nvSpPr>
        <p:spPr bwMode="auto">
          <a:xfrm flipV="1">
            <a:off x="6948488" y="5567363"/>
            <a:ext cx="6350" cy="1587"/>
          </a:xfrm>
          <a:custGeom>
            <a:avLst/>
            <a:gdLst>
              <a:gd name="T0" fmla="*/ 7 w 7"/>
              <a:gd name="T1" fmla="*/ 1 h 1"/>
              <a:gd name="T2" fmla="*/ 7 w 7"/>
              <a:gd name="T3" fmla="*/ 1 h 1"/>
              <a:gd name="T4" fmla="*/ 7 w 7"/>
              <a:gd name="T5" fmla="*/ 0 h 1"/>
              <a:gd name="T6" fmla="*/ 7 w 7"/>
              <a:gd name="T7" fmla="*/ 0 h 1"/>
              <a:gd name="T8" fmla="*/ 7 w 7"/>
              <a:gd name="T9" fmla="*/ 0 h 1"/>
              <a:gd name="T10" fmla="*/ 6 w 7"/>
              <a:gd name="T11" fmla="*/ 0 h 1"/>
              <a:gd name="T12" fmla="*/ 0 w 7"/>
              <a:gd name="T13" fmla="*/ 0 h 1"/>
              <a:gd name="T14" fmla="*/ 6 w 7"/>
              <a:gd name="T15" fmla="*/ 1 h 1"/>
              <a:gd name="T16" fmla="*/ 7 w 7"/>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
                <a:moveTo>
                  <a:pt x="7" y="1"/>
                </a:moveTo>
                <a:lnTo>
                  <a:pt x="7" y="1"/>
                </a:lnTo>
                <a:lnTo>
                  <a:pt x="7" y="0"/>
                </a:lnTo>
                <a:lnTo>
                  <a:pt x="7" y="0"/>
                </a:lnTo>
                <a:lnTo>
                  <a:pt x="7" y="0"/>
                </a:lnTo>
                <a:lnTo>
                  <a:pt x="6" y="0"/>
                </a:lnTo>
                <a:lnTo>
                  <a:pt x="0" y="0"/>
                </a:lnTo>
                <a:lnTo>
                  <a:pt x="6" y="1"/>
                </a:lnTo>
                <a:lnTo>
                  <a:pt x="7"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 name="Freeform 4698"/>
          <p:cNvSpPr>
            <a:spLocks/>
          </p:cNvSpPr>
          <p:nvPr/>
        </p:nvSpPr>
        <p:spPr bwMode="auto">
          <a:xfrm>
            <a:off x="6848475" y="5618163"/>
            <a:ext cx="1588" cy="1587"/>
          </a:xfrm>
          <a:custGeom>
            <a:avLst/>
            <a:gdLst>
              <a:gd name="T0" fmla="*/ 2 w 2"/>
              <a:gd name="T1" fmla="*/ 1 h 1"/>
              <a:gd name="T2" fmla="*/ 2 w 2"/>
              <a:gd name="T3" fmla="*/ 1 h 1"/>
              <a:gd name="T4" fmla="*/ 2 w 2"/>
              <a:gd name="T5" fmla="*/ 0 h 1"/>
              <a:gd name="T6" fmla="*/ 2 w 2"/>
              <a:gd name="T7" fmla="*/ 0 h 1"/>
              <a:gd name="T8" fmla="*/ 2 w 2"/>
              <a:gd name="T9" fmla="*/ 0 h 1"/>
              <a:gd name="T10" fmla="*/ 1 w 2"/>
              <a:gd name="T11" fmla="*/ 0 h 1"/>
              <a:gd name="T12" fmla="*/ 0 w 2"/>
              <a:gd name="T13" fmla="*/ 0 h 1"/>
              <a:gd name="T14" fmla="*/ 1 w 2"/>
              <a:gd name="T15" fmla="*/ 1 h 1"/>
              <a:gd name="T16" fmla="*/ 2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2" y="1"/>
                </a:moveTo>
                <a:lnTo>
                  <a:pt x="2" y="1"/>
                </a:lnTo>
                <a:lnTo>
                  <a:pt x="2" y="0"/>
                </a:lnTo>
                <a:lnTo>
                  <a:pt x="2" y="0"/>
                </a:lnTo>
                <a:lnTo>
                  <a:pt x="2" y="0"/>
                </a:lnTo>
                <a:lnTo>
                  <a:pt x="1" y="0"/>
                </a:lnTo>
                <a:lnTo>
                  <a:pt x="0" y="0"/>
                </a:lnTo>
                <a:lnTo>
                  <a:pt x="1" y="1"/>
                </a:lnTo>
                <a:lnTo>
                  <a:pt x="2"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9" name="Freeform 4738"/>
          <p:cNvSpPr>
            <a:spLocks/>
          </p:cNvSpPr>
          <p:nvPr/>
        </p:nvSpPr>
        <p:spPr bwMode="auto">
          <a:xfrm flipV="1">
            <a:off x="6642100" y="5456238"/>
            <a:ext cx="33338" cy="7937"/>
          </a:xfrm>
          <a:custGeom>
            <a:avLst/>
            <a:gdLst>
              <a:gd name="T0" fmla="*/ 36 w 36"/>
              <a:gd name="T1" fmla="*/ 8 h 8"/>
              <a:gd name="T2" fmla="*/ 29 w 36"/>
              <a:gd name="T3" fmla="*/ 5 h 8"/>
              <a:gd name="T4" fmla="*/ 4 w 36"/>
              <a:gd name="T5" fmla="*/ 1 h 8"/>
              <a:gd name="T6" fmla="*/ 0 w 36"/>
              <a:gd name="T7" fmla="*/ 0 h 8"/>
            </a:gdLst>
            <a:ahLst/>
            <a:cxnLst>
              <a:cxn ang="0">
                <a:pos x="T0" y="T1"/>
              </a:cxn>
              <a:cxn ang="0">
                <a:pos x="T2" y="T3"/>
              </a:cxn>
              <a:cxn ang="0">
                <a:pos x="T4" y="T5"/>
              </a:cxn>
              <a:cxn ang="0">
                <a:pos x="T6" y="T7"/>
              </a:cxn>
            </a:cxnLst>
            <a:rect l="0" t="0" r="r" b="b"/>
            <a:pathLst>
              <a:path w="36" h="8">
                <a:moveTo>
                  <a:pt x="36" y="8"/>
                </a:moveTo>
                <a:lnTo>
                  <a:pt x="29" y="5"/>
                </a:lnTo>
                <a:lnTo>
                  <a:pt x="4"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0" name="Freeform 4755"/>
          <p:cNvSpPr>
            <a:spLocks/>
          </p:cNvSpPr>
          <p:nvPr/>
        </p:nvSpPr>
        <p:spPr bwMode="auto">
          <a:xfrm flipV="1">
            <a:off x="6567488" y="5518150"/>
            <a:ext cx="7937" cy="1588"/>
          </a:xfrm>
          <a:custGeom>
            <a:avLst/>
            <a:gdLst>
              <a:gd name="T0" fmla="*/ 5 w 9"/>
              <a:gd name="T1" fmla="*/ 2 h 3"/>
              <a:gd name="T2" fmla="*/ 5 w 9"/>
              <a:gd name="T3" fmla="*/ 3 h 3"/>
              <a:gd name="T4" fmla="*/ 9 w 9"/>
              <a:gd name="T5" fmla="*/ 1 h 3"/>
              <a:gd name="T6" fmla="*/ 5 w 9"/>
              <a:gd name="T7" fmla="*/ 1 h 3"/>
              <a:gd name="T8" fmla="*/ 5 w 9"/>
              <a:gd name="T9" fmla="*/ 1 h 3"/>
              <a:gd name="T10" fmla="*/ 4 w 9"/>
              <a:gd name="T11" fmla="*/ 0 h 3"/>
              <a:gd name="T12" fmla="*/ 0 w 9"/>
              <a:gd name="T13" fmla="*/ 1 h 3"/>
              <a:gd name="T14" fmla="*/ 4 w 9"/>
              <a:gd name="T15" fmla="*/ 2 h 3"/>
              <a:gd name="T16" fmla="*/ 5 w 9"/>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
                <a:moveTo>
                  <a:pt x="5" y="2"/>
                </a:moveTo>
                <a:lnTo>
                  <a:pt x="5" y="3"/>
                </a:lnTo>
                <a:lnTo>
                  <a:pt x="9" y="1"/>
                </a:lnTo>
                <a:lnTo>
                  <a:pt x="5" y="1"/>
                </a:lnTo>
                <a:lnTo>
                  <a:pt x="5" y="1"/>
                </a:lnTo>
                <a:lnTo>
                  <a:pt x="4" y="0"/>
                </a:lnTo>
                <a:lnTo>
                  <a:pt x="0" y="1"/>
                </a:lnTo>
                <a:lnTo>
                  <a:pt x="4" y="2"/>
                </a:lnTo>
                <a:lnTo>
                  <a:pt x="5"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1" name="Freeform 5155"/>
          <p:cNvSpPr>
            <a:spLocks/>
          </p:cNvSpPr>
          <p:nvPr/>
        </p:nvSpPr>
        <p:spPr bwMode="auto">
          <a:xfrm>
            <a:off x="1720850" y="5518150"/>
            <a:ext cx="1588" cy="1588"/>
          </a:xfrm>
          <a:custGeom>
            <a:avLst/>
            <a:gdLst>
              <a:gd name="T0" fmla="*/ 1 h 1"/>
              <a:gd name="T1" fmla="*/ 1 h 1"/>
              <a:gd name="T2" fmla="*/ 1 h 1"/>
              <a:gd name="T3" fmla="*/ 0 h 1"/>
              <a:gd name="T4" fmla="*/ 0 h 1"/>
              <a:gd name="T5" fmla="*/ 0 h 1"/>
              <a:gd name="T6" fmla="*/ 1 h 1"/>
              <a:gd name="T7" fmla="*/ 1 h 1"/>
              <a:gd name="T8"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1"/>
                </a:moveTo>
                <a:lnTo>
                  <a:pt x="0" y="1"/>
                </a:lnTo>
                <a:lnTo>
                  <a:pt x="0" y="1"/>
                </a:lnTo>
                <a:lnTo>
                  <a:pt x="0" y="0"/>
                </a:lnTo>
                <a:lnTo>
                  <a:pt x="0" y="0"/>
                </a:lnTo>
                <a:lnTo>
                  <a:pt x="0" y="0"/>
                </a:lnTo>
                <a:lnTo>
                  <a:pt x="0" y="1"/>
                </a:lnTo>
                <a:lnTo>
                  <a:pt x="0" y="1"/>
                </a:lnTo>
                <a:lnTo>
                  <a:pt x="0" y="1"/>
                </a:lnTo>
                <a:close/>
              </a:path>
            </a:pathLst>
          </a:custGeom>
          <a:solidFill>
            <a:srgbClr val="0000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2" name="Freeform 5308"/>
          <p:cNvSpPr>
            <a:spLocks/>
          </p:cNvSpPr>
          <p:nvPr/>
        </p:nvSpPr>
        <p:spPr bwMode="auto">
          <a:xfrm>
            <a:off x="2393950" y="5618163"/>
            <a:ext cx="1588" cy="1587"/>
          </a:xfrm>
          <a:custGeom>
            <a:avLst/>
            <a:gdLst>
              <a:gd name="T0" fmla="*/ 0 w 1"/>
              <a:gd name="T1" fmla="*/ 0 w 1"/>
              <a:gd name="T2" fmla="*/ 0 w 1"/>
              <a:gd name="T3" fmla="*/ 0 w 1"/>
              <a:gd name="T4" fmla="*/ 0 w 1"/>
              <a:gd name="T5" fmla="*/ 0 w 1"/>
              <a:gd name="T6" fmla="*/ 1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lnTo>
                  <a:pt x="0" y="0"/>
                </a:lnTo>
                <a:lnTo>
                  <a:pt x="0" y="0"/>
                </a:lnTo>
                <a:lnTo>
                  <a:pt x="0" y="0"/>
                </a:lnTo>
                <a:lnTo>
                  <a:pt x="0" y="0"/>
                </a:lnTo>
                <a:lnTo>
                  <a:pt x="0" y="0"/>
                </a:lnTo>
                <a:lnTo>
                  <a:pt x="1" y="0"/>
                </a:lnTo>
                <a:lnTo>
                  <a:pt x="0" y="0"/>
                </a:lnTo>
                <a:lnTo>
                  <a:pt x="0" y="0"/>
                </a:lnTo>
                <a:close/>
              </a:path>
            </a:pathLst>
          </a:custGeom>
          <a:solidFill>
            <a:srgbClr val="0000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3" name="Freeform 5526"/>
          <p:cNvSpPr>
            <a:spLocks/>
          </p:cNvSpPr>
          <p:nvPr/>
        </p:nvSpPr>
        <p:spPr bwMode="auto">
          <a:xfrm flipV="1">
            <a:off x="1720850" y="5067300"/>
            <a:ext cx="11113" cy="1588"/>
          </a:xfrm>
          <a:custGeom>
            <a:avLst/>
            <a:gdLst>
              <a:gd name="T0" fmla="*/ 0 w 11"/>
              <a:gd name="T1" fmla="*/ 2 h 2"/>
              <a:gd name="T2" fmla="*/ 9 w 11"/>
              <a:gd name="T3" fmla="*/ 1 h 2"/>
              <a:gd name="T4" fmla="*/ 11 w 11"/>
              <a:gd name="T5" fmla="*/ 0 h 2"/>
            </a:gdLst>
            <a:ahLst/>
            <a:cxnLst>
              <a:cxn ang="0">
                <a:pos x="T0" y="T1"/>
              </a:cxn>
              <a:cxn ang="0">
                <a:pos x="T2" y="T3"/>
              </a:cxn>
              <a:cxn ang="0">
                <a:pos x="T4" y="T5"/>
              </a:cxn>
            </a:cxnLst>
            <a:rect l="0" t="0" r="r" b="b"/>
            <a:pathLst>
              <a:path w="11" h="2">
                <a:moveTo>
                  <a:pt x="0" y="2"/>
                </a:moveTo>
                <a:lnTo>
                  <a:pt x="9" y="1"/>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4" name="Freeform 5538"/>
          <p:cNvSpPr>
            <a:spLocks/>
          </p:cNvSpPr>
          <p:nvPr/>
        </p:nvSpPr>
        <p:spPr bwMode="auto">
          <a:xfrm flipV="1">
            <a:off x="1720850" y="5167313"/>
            <a:ext cx="11113" cy="1587"/>
          </a:xfrm>
          <a:custGeom>
            <a:avLst/>
            <a:gdLst>
              <a:gd name="T0" fmla="*/ 0 w 11"/>
              <a:gd name="T1" fmla="*/ 2 h 2"/>
              <a:gd name="T2" fmla="*/ 9 w 11"/>
              <a:gd name="T3" fmla="*/ 1 h 2"/>
              <a:gd name="T4" fmla="*/ 11 w 11"/>
              <a:gd name="T5" fmla="*/ 0 h 2"/>
            </a:gdLst>
            <a:ahLst/>
            <a:cxnLst>
              <a:cxn ang="0">
                <a:pos x="T0" y="T1"/>
              </a:cxn>
              <a:cxn ang="0">
                <a:pos x="T2" y="T3"/>
              </a:cxn>
              <a:cxn ang="0">
                <a:pos x="T4" y="T5"/>
              </a:cxn>
            </a:cxnLst>
            <a:rect l="0" t="0" r="r" b="b"/>
            <a:pathLst>
              <a:path w="11" h="2">
                <a:moveTo>
                  <a:pt x="0" y="2"/>
                </a:moveTo>
                <a:lnTo>
                  <a:pt x="9" y="1"/>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5" name="Freeform 5539"/>
          <p:cNvSpPr>
            <a:spLocks/>
          </p:cNvSpPr>
          <p:nvPr/>
        </p:nvSpPr>
        <p:spPr bwMode="auto">
          <a:xfrm flipV="1">
            <a:off x="1720850" y="5162550"/>
            <a:ext cx="11113" cy="1588"/>
          </a:xfrm>
          <a:custGeom>
            <a:avLst/>
            <a:gdLst>
              <a:gd name="T0" fmla="*/ 0 w 11"/>
              <a:gd name="T1" fmla="*/ 2 h 2"/>
              <a:gd name="T2" fmla="*/ 6 w 11"/>
              <a:gd name="T3" fmla="*/ 1 h 2"/>
              <a:gd name="T4" fmla="*/ 11 w 11"/>
              <a:gd name="T5" fmla="*/ 0 h 2"/>
            </a:gdLst>
            <a:ahLst/>
            <a:cxnLst>
              <a:cxn ang="0">
                <a:pos x="T0" y="T1"/>
              </a:cxn>
              <a:cxn ang="0">
                <a:pos x="T2" y="T3"/>
              </a:cxn>
              <a:cxn ang="0">
                <a:pos x="T4" y="T5"/>
              </a:cxn>
            </a:cxnLst>
            <a:rect l="0" t="0" r="r" b="b"/>
            <a:pathLst>
              <a:path w="11" h="2">
                <a:moveTo>
                  <a:pt x="0" y="2"/>
                </a:moveTo>
                <a:lnTo>
                  <a:pt x="6" y="1"/>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6" name="Freeform 5540"/>
          <p:cNvSpPr>
            <a:spLocks/>
          </p:cNvSpPr>
          <p:nvPr/>
        </p:nvSpPr>
        <p:spPr bwMode="auto">
          <a:xfrm flipV="1">
            <a:off x="1720850" y="5159375"/>
            <a:ext cx="11113" cy="1588"/>
          </a:xfrm>
          <a:custGeom>
            <a:avLst/>
            <a:gdLst>
              <a:gd name="T0" fmla="*/ 0 w 11"/>
              <a:gd name="T1" fmla="*/ 3 h 3"/>
              <a:gd name="T2" fmla="*/ 3 w 11"/>
              <a:gd name="T3" fmla="*/ 2 h 3"/>
              <a:gd name="T4" fmla="*/ 11 w 11"/>
              <a:gd name="T5" fmla="*/ 0 h 3"/>
            </a:gdLst>
            <a:ahLst/>
            <a:cxnLst>
              <a:cxn ang="0">
                <a:pos x="T0" y="T1"/>
              </a:cxn>
              <a:cxn ang="0">
                <a:pos x="T2" y="T3"/>
              </a:cxn>
              <a:cxn ang="0">
                <a:pos x="T4" y="T5"/>
              </a:cxn>
            </a:cxnLst>
            <a:rect l="0" t="0" r="r" b="b"/>
            <a:pathLst>
              <a:path w="11" h="3">
                <a:moveTo>
                  <a:pt x="0" y="3"/>
                </a:moveTo>
                <a:lnTo>
                  <a:pt x="3"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7" name="Freeform 5567"/>
          <p:cNvSpPr>
            <a:spLocks/>
          </p:cNvSpPr>
          <p:nvPr/>
        </p:nvSpPr>
        <p:spPr bwMode="auto">
          <a:xfrm flipV="1">
            <a:off x="1720850" y="5260975"/>
            <a:ext cx="11113" cy="3175"/>
          </a:xfrm>
          <a:custGeom>
            <a:avLst/>
            <a:gdLst>
              <a:gd name="T0" fmla="*/ 0 w 11"/>
              <a:gd name="T1" fmla="*/ 3 h 3"/>
              <a:gd name="T2" fmla="*/ 6 w 11"/>
              <a:gd name="T3" fmla="*/ 2 h 3"/>
              <a:gd name="T4" fmla="*/ 11 w 11"/>
              <a:gd name="T5" fmla="*/ 0 h 3"/>
            </a:gdLst>
            <a:ahLst/>
            <a:cxnLst>
              <a:cxn ang="0">
                <a:pos x="T0" y="T1"/>
              </a:cxn>
              <a:cxn ang="0">
                <a:pos x="T2" y="T3"/>
              </a:cxn>
              <a:cxn ang="0">
                <a:pos x="T4" y="T5"/>
              </a:cxn>
            </a:cxnLst>
            <a:rect l="0" t="0" r="r" b="b"/>
            <a:pathLst>
              <a:path w="11" h="3">
                <a:moveTo>
                  <a:pt x="0" y="3"/>
                </a:moveTo>
                <a:lnTo>
                  <a:pt x="6"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8" name="Freeform 5581"/>
          <p:cNvSpPr>
            <a:spLocks/>
          </p:cNvSpPr>
          <p:nvPr/>
        </p:nvSpPr>
        <p:spPr bwMode="auto">
          <a:xfrm flipV="1">
            <a:off x="1720850" y="5270500"/>
            <a:ext cx="15875" cy="3175"/>
          </a:xfrm>
          <a:custGeom>
            <a:avLst/>
            <a:gdLst>
              <a:gd name="T0" fmla="*/ 0 w 16"/>
              <a:gd name="T1" fmla="*/ 0 h 3"/>
              <a:gd name="T2" fmla="*/ 11 w 16"/>
              <a:gd name="T3" fmla="*/ 1 h 3"/>
              <a:gd name="T4" fmla="*/ 11 w 16"/>
              <a:gd name="T5" fmla="*/ 1 h 3"/>
              <a:gd name="T6" fmla="*/ 13 w 16"/>
              <a:gd name="T7" fmla="*/ 1 h 3"/>
              <a:gd name="T8" fmla="*/ 16 w 16"/>
              <a:gd name="T9" fmla="*/ 2 h 3"/>
              <a:gd name="T10" fmla="*/ 12 w 16"/>
              <a:gd name="T11" fmla="*/ 3 h 3"/>
              <a:gd name="T12" fmla="*/ 11 w 1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0" y="0"/>
                </a:moveTo>
                <a:lnTo>
                  <a:pt x="11" y="1"/>
                </a:lnTo>
                <a:lnTo>
                  <a:pt x="11" y="1"/>
                </a:lnTo>
                <a:lnTo>
                  <a:pt x="13" y="1"/>
                </a:lnTo>
                <a:lnTo>
                  <a:pt x="16" y="2"/>
                </a:lnTo>
                <a:lnTo>
                  <a:pt x="12" y="3"/>
                </a:lnTo>
                <a:lnTo>
                  <a:pt x="11"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9" name="Freeform 5583"/>
          <p:cNvSpPr>
            <a:spLocks/>
          </p:cNvSpPr>
          <p:nvPr/>
        </p:nvSpPr>
        <p:spPr bwMode="auto">
          <a:xfrm flipV="1">
            <a:off x="1720850" y="5359400"/>
            <a:ext cx="46038" cy="3175"/>
          </a:xfrm>
          <a:custGeom>
            <a:avLst/>
            <a:gdLst>
              <a:gd name="T0" fmla="*/ 0 w 47"/>
              <a:gd name="T1" fmla="*/ 4 h 4"/>
              <a:gd name="T2" fmla="*/ 4 w 47"/>
              <a:gd name="T3" fmla="*/ 4 h 4"/>
              <a:gd name="T4" fmla="*/ 11 w 47"/>
              <a:gd name="T5" fmla="*/ 3 h 4"/>
              <a:gd name="T6" fmla="*/ 17 w 47"/>
              <a:gd name="T7" fmla="*/ 2 h 4"/>
              <a:gd name="T8" fmla="*/ 42 w 47"/>
              <a:gd name="T9" fmla="*/ 1 h 4"/>
              <a:gd name="T10" fmla="*/ 47 w 47"/>
              <a:gd name="T11" fmla="*/ 0 h 4"/>
            </a:gdLst>
            <a:ahLst/>
            <a:cxnLst>
              <a:cxn ang="0">
                <a:pos x="T0" y="T1"/>
              </a:cxn>
              <a:cxn ang="0">
                <a:pos x="T2" y="T3"/>
              </a:cxn>
              <a:cxn ang="0">
                <a:pos x="T4" y="T5"/>
              </a:cxn>
              <a:cxn ang="0">
                <a:pos x="T6" y="T7"/>
              </a:cxn>
              <a:cxn ang="0">
                <a:pos x="T8" y="T9"/>
              </a:cxn>
              <a:cxn ang="0">
                <a:pos x="T10" y="T11"/>
              </a:cxn>
            </a:cxnLst>
            <a:rect l="0" t="0" r="r" b="b"/>
            <a:pathLst>
              <a:path w="47" h="4">
                <a:moveTo>
                  <a:pt x="0" y="4"/>
                </a:moveTo>
                <a:lnTo>
                  <a:pt x="4" y="4"/>
                </a:lnTo>
                <a:lnTo>
                  <a:pt x="11" y="3"/>
                </a:lnTo>
                <a:lnTo>
                  <a:pt x="17" y="2"/>
                </a:lnTo>
                <a:lnTo>
                  <a:pt x="42" y="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0" name="Freeform 5609"/>
          <p:cNvSpPr>
            <a:spLocks/>
          </p:cNvSpPr>
          <p:nvPr/>
        </p:nvSpPr>
        <p:spPr bwMode="auto">
          <a:xfrm>
            <a:off x="1720850" y="5518150"/>
            <a:ext cx="11113" cy="1588"/>
          </a:xfrm>
          <a:custGeom>
            <a:avLst/>
            <a:gdLst>
              <a:gd name="T0" fmla="*/ 0 w 11"/>
              <a:gd name="T1" fmla="*/ 1 h 1"/>
              <a:gd name="T2" fmla="*/ 11 w 11"/>
              <a:gd name="T3" fmla="*/ 0 h 1"/>
              <a:gd name="T4" fmla="*/ 11 w 11"/>
              <a:gd name="T5" fmla="*/ 0 h 1"/>
            </a:gdLst>
            <a:ahLst/>
            <a:cxnLst>
              <a:cxn ang="0">
                <a:pos x="T0" y="T1"/>
              </a:cxn>
              <a:cxn ang="0">
                <a:pos x="T2" y="T3"/>
              </a:cxn>
              <a:cxn ang="0">
                <a:pos x="T4" y="T5"/>
              </a:cxn>
            </a:cxnLst>
            <a:rect l="0" t="0" r="r" b="b"/>
            <a:pathLst>
              <a:path w="11" h="1">
                <a:moveTo>
                  <a:pt x="0" y="1"/>
                </a:moveTo>
                <a:lnTo>
                  <a:pt x="11" y="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 name="Freeform 5610"/>
          <p:cNvSpPr>
            <a:spLocks/>
          </p:cNvSpPr>
          <p:nvPr/>
        </p:nvSpPr>
        <p:spPr bwMode="auto">
          <a:xfrm flipV="1">
            <a:off x="1720850" y="5513388"/>
            <a:ext cx="11113" cy="1587"/>
          </a:xfrm>
          <a:custGeom>
            <a:avLst/>
            <a:gdLst>
              <a:gd name="T0" fmla="*/ 0 w 11"/>
              <a:gd name="T1" fmla="*/ 2 h 2"/>
              <a:gd name="T2" fmla="*/ 8 w 11"/>
              <a:gd name="T3" fmla="*/ 1 h 2"/>
              <a:gd name="T4" fmla="*/ 11 w 11"/>
              <a:gd name="T5" fmla="*/ 0 h 2"/>
            </a:gdLst>
            <a:ahLst/>
            <a:cxnLst>
              <a:cxn ang="0">
                <a:pos x="T0" y="T1"/>
              </a:cxn>
              <a:cxn ang="0">
                <a:pos x="T2" y="T3"/>
              </a:cxn>
              <a:cxn ang="0">
                <a:pos x="T4" y="T5"/>
              </a:cxn>
            </a:cxnLst>
            <a:rect l="0" t="0" r="r" b="b"/>
            <a:pathLst>
              <a:path w="11" h="2">
                <a:moveTo>
                  <a:pt x="0" y="2"/>
                </a:moveTo>
                <a:lnTo>
                  <a:pt x="8" y="1"/>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 name="Freeform 5611"/>
          <p:cNvSpPr>
            <a:spLocks/>
          </p:cNvSpPr>
          <p:nvPr/>
        </p:nvSpPr>
        <p:spPr bwMode="auto">
          <a:xfrm flipV="1">
            <a:off x="1720850" y="5510213"/>
            <a:ext cx="11113" cy="1587"/>
          </a:xfrm>
          <a:custGeom>
            <a:avLst/>
            <a:gdLst>
              <a:gd name="T0" fmla="*/ 0 w 11"/>
              <a:gd name="T1" fmla="*/ 2 h 2"/>
              <a:gd name="T2" fmla="*/ 5 w 11"/>
              <a:gd name="T3" fmla="*/ 1 h 2"/>
              <a:gd name="T4" fmla="*/ 11 w 11"/>
              <a:gd name="T5" fmla="*/ 0 h 2"/>
            </a:gdLst>
            <a:ahLst/>
            <a:cxnLst>
              <a:cxn ang="0">
                <a:pos x="T0" y="T1"/>
              </a:cxn>
              <a:cxn ang="0">
                <a:pos x="T2" y="T3"/>
              </a:cxn>
              <a:cxn ang="0">
                <a:pos x="T4" y="T5"/>
              </a:cxn>
            </a:cxnLst>
            <a:rect l="0" t="0" r="r" b="b"/>
            <a:pathLst>
              <a:path w="11" h="2">
                <a:moveTo>
                  <a:pt x="0" y="2"/>
                </a:moveTo>
                <a:lnTo>
                  <a:pt x="5" y="1"/>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 name="Freeform 5621"/>
          <p:cNvSpPr>
            <a:spLocks/>
          </p:cNvSpPr>
          <p:nvPr/>
        </p:nvSpPr>
        <p:spPr bwMode="auto">
          <a:xfrm flipV="1">
            <a:off x="1720850" y="5518150"/>
            <a:ext cx="14288" cy="3175"/>
          </a:xfrm>
          <a:custGeom>
            <a:avLst/>
            <a:gdLst>
              <a:gd name="T0" fmla="*/ 0 w 14"/>
              <a:gd name="T1" fmla="*/ 0 h 3"/>
              <a:gd name="T2" fmla="*/ 11 w 14"/>
              <a:gd name="T3" fmla="*/ 1 h 3"/>
              <a:gd name="T4" fmla="*/ 11 w 14"/>
              <a:gd name="T5" fmla="*/ 1 h 3"/>
              <a:gd name="T6" fmla="*/ 13 w 14"/>
              <a:gd name="T7" fmla="*/ 1 h 3"/>
              <a:gd name="T8" fmla="*/ 14 w 14"/>
              <a:gd name="T9" fmla="*/ 2 h 3"/>
              <a:gd name="T10" fmla="*/ 12 w 14"/>
              <a:gd name="T11" fmla="*/ 3 h 3"/>
              <a:gd name="T12" fmla="*/ 11 w 1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0" y="0"/>
                </a:moveTo>
                <a:lnTo>
                  <a:pt x="11" y="1"/>
                </a:lnTo>
                <a:lnTo>
                  <a:pt x="11" y="1"/>
                </a:lnTo>
                <a:lnTo>
                  <a:pt x="13" y="1"/>
                </a:lnTo>
                <a:lnTo>
                  <a:pt x="14" y="2"/>
                </a:lnTo>
                <a:lnTo>
                  <a:pt x="12" y="3"/>
                </a:lnTo>
                <a:lnTo>
                  <a:pt x="11"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 name="Freeform 5728"/>
          <p:cNvSpPr>
            <a:spLocks/>
          </p:cNvSpPr>
          <p:nvPr/>
        </p:nvSpPr>
        <p:spPr bwMode="auto">
          <a:xfrm flipV="1">
            <a:off x="1906588" y="5413375"/>
            <a:ext cx="34925" cy="3175"/>
          </a:xfrm>
          <a:custGeom>
            <a:avLst/>
            <a:gdLst>
              <a:gd name="T0" fmla="*/ 0 w 36"/>
              <a:gd name="T1" fmla="*/ 4 h 4"/>
              <a:gd name="T2" fmla="*/ 5 w 36"/>
              <a:gd name="T3" fmla="*/ 3 h 4"/>
              <a:gd name="T4" fmla="*/ 34 w 36"/>
              <a:gd name="T5" fmla="*/ 0 h 4"/>
              <a:gd name="T6" fmla="*/ 36 w 36"/>
              <a:gd name="T7" fmla="*/ 0 h 4"/>
            </a:gdLst>
            <a:ahLst/>
            <a:cxnLst>
              <a:cxn ang="0">
                <a:pos x="T0" y="T1"/>
              </a:cxn>
              <a:cxn ang="0">
                <a:pos x="T2" y="T3"/>
              </a:cxn>
              <a:cxn ang="0">
                <a:pos x="T4" y="T5"/>
              </a:cxn>
              <a:cxn ang="0">
                <a:pos x="T6" y="T7"/>
              </a:cxn>
            </a:cxnLst>
            <a:rect l="0" t="0" r="r" b="b"/>
            <a:pathLst>
              <a:path w="36" h="4">
                <a:moveTo>
                  <a:pt x="0" y="4"/>
                </a:moveTo>
                <a:lnTo>
                  <a:pt x="5" y="3"/>
                </a:lnTo>
                <a:lnTo>
                  <a:pt x="34" y="0"/>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5" name="Freeform 5798"/>
          <p:cNvSpPr>
            <a:spLocks/>
          </p:cNvSpPr>
          <p:nvPr/>
        </p:nvSpPr>
        <p:spPr bwMode="auto">
          <a:xfrm flipV="1">
            <a:off x="2181225" y="5518150"/>
            <a:ext cx="7938" cy="1588"/>
          </a:xfrm>
          <a:custGeom>
            <a:avLst/>
            <a:gdLst>
              <a:gd name="T0" fmla="*/ 4 w 9"/>
              <a:gd name="T1" fmla="*/ 1 h 1"/>
              <a:gd name="T2" fmla="*/ 4 w 9"/>
              <a:gd name="T3" fmla="*/ 1 h 1"/>
              <a:gd name="T4" fmla="*/ 0 w 9"/>
              <a:gd name="T5" fmla="*/ 0 h 1"/>
              <a:gd name="T6" fmla="*/ 4 w 9"/>
              <a:gd name="T7" fmla="*/ 0 h 1"/>
              <a:gd name="T8" fmla="*/ 4 w 9"/>
              <a:gd name="T9" fmla="*/ 0 h 1"/>
              <a:gd name="T10" fmla="*/ 5 w 9"/>
              <a:gd name="T11" fmla="*/ 0 h 1"/>
              <a:gd name="T12" fmla="*/ 9 w 9"/>
              <a:gd name="T13" fmla="*/ 0 h 1"/>
              <a:gd name="T14" fmla="*/ 5 w 9"/>
              <a:gd name="T15" fmla="*/ 1 h 1"/>
              <a:gd name="T16" fmla="*/ 4 w 9"/>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
                <a:moveTo>
                  <a:pt x="4" y="1"/>
                </a:moveTo>
                <a:lnTo>
                  <a:pt x="4" y="1"/>
                </a:lnTo>
                <a:lnTo>
                  <a:pt x="0" y="0"/>
                </a:lnTo>
                <a:lnTo>
                  <a:pt x="4" y="0"/>
                </a:lnTo>
                <a:lnTo>
                  <a:pt x="4" y="0"/>
                </a:lnTo>
                <a:lnTo>
                  <a:pt x="5" y="0"/>
                </a:lnTo>
                <a:lnTo>
                  <a:pt x="9" y="0"/>
                </a:lnTo>
                <a:lnTo>
                  <a:pt x="5" y="1"/>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6" name="Freeform 5801"/>
          <p:cNvSpPr>
            <a:spLocks/>
          </p:cNvSpPr>
          <p:nvPr/>
        </p:nvSpPr>
        <p:spPr bwMode="auto">
          <a:xfrm flipV="1">
            <a:off x="2184400" y="5411788"/>
            <a:ext cx="34925" cy="4762"/>
          </a:xfrm>
          <a:custGeom>
            <a:avLst/>
            <a:gdLst>
              <a:gd name="T0" fmla="*/ 0 w 36"/>
              <a:gd name="T1" fmla="*/ 6 h 6"/>
              <a:gd name="T2" fmla="*/ 5 w 36"/>
              <a:gd name="T3" fmla="*/ 4 h 6"/>
              <a:gd name="T4" fmla="*/ 34 w 36"/>
              <a:gd name="T5" fmla="*/ 0 h 6"/>
              <a:gd name="T6" fmla="*/ 36 w 36"/>
              <a:gd name="T7" fmla="*/ 0 h 6"/>
            </a:gdLst>
            <a:ahLst/>
            <a:cxnLst>
              <a:cxn ang="0">
                <a:pos x="T0" y="T1"/>
              </a:cxn>
              <a:cxn ang="0">
                <a:pos x="T2" y="T3"/>
              </a:cxn>
              <a:cxn ang="0">
                <a:pos x="T4" y="T5"/>
              </a:cxn>
              <a:cxn ang="0">
                <a:pos x="T6" y="T7"/>
              </a:cxn>
            </a:cxnLst>
            <a:rect l="0" t="0" r="r" b="b"/>
            <a:pathLst>
              <a:path w="36" h="6">
                <a:moveTo>
                  <a:pt x="0" y="6"/>
                </a:moveTo>
                <a:lnTo>
                  <a:pt x="5" y="4"/>
                </a:lnTo>
                <a:lnTo>
                  <a:pt x="34" y="0"/>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7" name="Freeform 5825"/>
          <p:cNvSpPr>
            <a:spLocks/>
          </p:cNvSpPr>
          <p:nvPr/>
        </p:nvSpPr>
        <p:spPr bwMode="auto">
          <a:xfrm flipV="1">
            <a:off x="2289175" y="5567363"/>
            <a:ext cx="6350" cy="1587"/>
          </a:xfrm>
          <a:custGeom>
            <a:avLst/>
            <a:gdLst>
              <a:gd name="T0" fmla="*/ 0 w 7"/>
              <a:gd name="T1" fmla="*/ 1 h 1"/>
              <a:gd name="T2" fmla="*/ 0 w 7"/>
              <a:gd name="T3" fmla="*/ 1 h 1"/>
              <a:gd name="T4" fmla="*/ 0 w 7"/>
              <a:gd name="T5" fmla="*/ 0 h 1"/>
              <a:gd name="T6" fmla="*/ 0 w 7"/>
              <a:gd name="T7" fmla="*/ 0 h 1"/>
              <a:gd name="T8" fmla="*/ 0 w 7"/>
              <a:gd name="T9" fmla="*/ 0 h 1"/>
              <a:gd name="T10" fmla="*/ 1 w 7"/>
              <a:gd name="T11" fmla="*/ 0 h 1"/>
              <a:gd name="T12" fmla="*/ 7 w 7"/>
              <a:gd name="T13" fmla="*/ 0 h 1"/>
              <a:gd name="T14" fmla="*/ 1 w 7"/>
              <a:gd name="T15" fmla="*/ 1 h 1"/>
              <a:gd name="T16" fmla="*/ 0 w 7"/>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
                <a:moveTo>
                  <a:pt x="0" y="1"/>
                </a:moveTo>
                <a:lnTo>
                  <a:pt x="0" y="1"/>
                </a:lnTo>
                <a:lnTo>
                  <a:pt x="0" y="0"/>
                </a:lnTo>
                <a:lnTo>
                  <a:pt x="0" y="0"/>
                </a:lnTo>
                <a:lnTo>
                  <a:pt x="0" y="0"/>
                </a:lnTo>
                <a:lnTo>
                  <a:pt x="1" y="0"/>
                </a:lnTo>
                <a:lnTo>
                  <a:pt x="7" y="0"/>
                </a:lnTo>
                <a:lnTo>
                  <a:pt x="1" y="1"/>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8" name="Freeform 5849"/>
          <p:cNvSpPr>
            <a:spLocks/>
          </p:cNvSpPr>
          <p:nvPr/>
        </p:nvSpPr>
        <p:spPr bwMode="auto">
          <a:xfrm>
            <a:off x="2393950" y="5618163"/>
            <a:ext cx="1588" cy="1587"/>
          </a:xfrm>
          <a:custGeom>
            <a:avLst/>
            <a:gdLst>
              <a:gd name="T0" fmla="*/ 0 w 2"/>
              <a:gd name="T1" fmla="*/ 1 h 1"/>
              <a:gd name="T2" fmla="*/ 0 w 2"/>
              <a:gd name="T3" fmla="*/ 1 h 1"/>
              <a:gd name="T4" fmla="*/ 0 w 2"/>
              <a:gd name="T5" fmla="*/ 0 h 1"/>
              <a:gd name="T6" fmla="*/ 0 w 2"/>
              <a:gd name="T7" fmla="*/ 0 h 1"/>
              <a:gd name="T8" fmla="*/ 0 w 2"/>
              <a:gd name="T9" fmla="*/ 0 h 1"/>
              <a:gd name="T10" fmla="*/ 1 w 2"/>
              <a:gd name="T11" fmla="*/ 0 h 1"/>
              <a:gd name="T12" fmla="*/ 2 w 2"/>
              <a:gd name="T13" fmla="*/ 0 h 1"/>
              <a:gd name="T14" fmla="*/ 1 w 2"/>
              <a:gd name="T15" fmla="*/ 1 h 1"/>
              <a:gd name="T16" fmla="*/ 0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1"/>
                </a:moveTo>
                <a:lnTo>
                  <a:pt x="0" y="1"/>
                </a:lnTo>
                <a:lnTo>
                  <a:pt x="0" y="0"/>
                </a:lnTo>
                <a:lnTo>
                  <a:pt x="0" y="0"/>
                </a:lnTo>
                <a:lnTo>
                  <a:pt x="0" y="0"/>
                </a:lnTo>
                <a:lnTo>
                  <a:pt x="1" y="0"/>
                </a:lnTo>
                <a:lnTo>
                  <a:pt x="2" y="0"/>
                </a:lnTo>
                <a:lnTo>
                  <a:pt x="1" y="1"/>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9" name="Freeform 5889"/>
          <p:cNvSpPr>
            <a:spLocks/>
          </p:cNvSpPr>
          <p:nvPr/>
        </p:nvSpPr>
        <p:spPr bwMode="auto">
          <a:xfrm flipV="1">
            <a:off x="2568575" y="5456238"/>
            <a:ext cx="33338" cy="7937"/>
          </a:xfrm>
          <a:custGeom>
            <a:avLst/>
            <a:gdLst>
              <a:gd name="T0" fmla="*/ 0 w 36"/>
              <a:gd name="T1" fmla="*/ 8 h 8"/>
              <a:gd name="T2" fmla="*/ 7 w 36"/>
              <a:gd name="T3" fmla="*/ 5 h 8"/>
              <a:gd name="T4" fmla="*/ 32 w 36"/>
              <a:gd name="T5" fmla="*/ 1 h 8"/>
              <a:gd name="T6" fmla="*/ 36 w 36"/>
              <a:gd name="T7" fmla="*/ 0 h 8"/>
            </a:gdLst>
            <a:ahLst/>
            <a:cxnLst>
              <a:cxn ang="0">
                <a:pos x="T0" y="T1"/>
              </a:cxn>
              <a:cxn ang="0">
                <a:pos x="T2" y="T3"/>
              </a:cxn>
              <a:cxn ang="0">
                <a:pos x="T4" y="T5"/>
              </a:cxn>
              <a:cxn ang="0">
                <a:pos x="T6" y="T7"/>
              </a:cxn>
            </a:cxnLst>
            <a:rect l="0" t="0" r="r" b="b"/>
            <a:pathLst>
              <a:path w="36" h="8">
                <a:moveTo>
                  <a:pt x="0" y="8"/>
                </a:moveTo>
                <a:lnTo>
                  <a:pt x="7" y="5"/>
                </a:lnTo>
                <a:lnTo>
                  <a:pt x="32" y="1"/>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0" name="Freeform 5906"/>
          <p:cNvSpPr>
            <a:spLocks/>
          </p:cNvSpPr>
          <p:nvPr/>
        </p:nvSpPr>
        <p:spPr bwMode="auto">
          <a:xfrm flipV="1">
            <a:off x="2668588" y="5518150"/>
            <a:ext cx="7937" cy="1588"/>
          </a:xfrm>
          <a:custGeom>
            <a:avLst/>
            <a:gdLst>
              <a:gd name="T0" fmla="*/ 4 w 9"/>
              <a:gd name="T1" fmla="*/ 2 h 3"/>
              <a:gd name="T2" fmla="*/ 4 w 9"/>
              <a:gd name="T3" fmla="*/ 3 h 3"/>
              <a:gd name="T4" fmla="*/ 0 w 9"/>
              <a:gd name="T5" fmla="*/ 1 h 3"/>
              <a:gd name="T6" fmla="*/ 4 w 9"/>
              <a:gd name="T7" fmla="*/ 1 h 3"/>
              <a:gd name="T8" fmla="*/ 4 w 9"/>
              <a:gd name="T9" fmla="*/ 1 h 3"/>
              <a:gd name="T10" fmla="*/ 5 w 9"/>
              <a:gd name="T11" fmla="*/ 0 h 3"/>
              <a:gd name="T12" fmla="*/ 9 w 9"/>
              <a:gd name="T13" fmla="*/ 1 h 3"/>
              <a:gd name="T14" fmla="*/ 5 w 9"/>
              <a:gd name="T15" fmla="*/ 2 h 3"/>
              <a:gd name="T16" fmla="*/ 4 w 9"/>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
                <a:moveTo>
                  <a:pt x="4" y="2"/>
                </a:moveTo>
                <a:lnTo>
                  <a:pt x="4" y="3"/>
                </a:lnTo>
                <a:lnTo>
                  <a:pt x="0" y="1"/>
                </a:lnTo>
                <a:lnTo>
                  <a:pt x="4" y="1"/>
                </a:lnTo>
                <a:lnTo>
                  <a:pt x="4" y="1"/>
                </a:lnTo>
                <a:lnTo>
                  <a:pt x="5" y="0"/>
                </a:lnTo>
                <a:lnTo>
                  <a:pt x="9" y="1"/>
                </a:lnTo>
                <a:lnTo>
                  <a:pt x="5" y="2"/>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 name="Freeform 5988"/>
          <p:cNvSpPr>
            <a:spLocks/>
          </p:cNvSpPr>
          <p:nvPr/>
        </p:nvSpPr>
        <p:spPr bwMode="auto">
          <a:xfrm flipV="1">
            <a:off x="3295650" y="5614988"/>
            <a:ext cx="4763" cy="4762"/>
          </a:xfrm>
          <a:custGeom>
            <a:avLst/>
            <a:gdLst>
              <a:gd name="T0" fmla="*/ 4 w 6"/>
              <a:gd name="T1" fmla="*/ 3 h 4"/>
              <a:gd name="T2" fmla="*/ 3 w 6"/>
              <a:gd name="T3" fmla="*/ 4 h 4"/>
              <a:gd name="T4" fmla="*/ 0 w 6"/>
              <a:gd name="T5" fmla="*/ 1 h 4"/>
              <a:gd name="T6" fmla="*/ 4 w 6"/>
              <a:gd name="T7" fmla="*/ 1 h 4"/>
              <a:gd name="T8" fmla="*/ 4 w 6"/>
              <a:gd name="T9" fmla="*/ 0 h 4"/>
              <a:gd name="T10" fmla="*/ 6 w 6"/>
              <a:gd name="T11" fmla="*/ 0 h 4"/>
              <a:gd name="T12" fmla="*/ 6 w 6"/>
              <a:gd name="T13" fmla="*/ 1 h 4"/>
              <a:gd name="T14" fmla="*/ 5 w 6"/>
              <a:gd name="T15" fmla="*/ 2 h 4"/>
              <a:gd name="T16" fmla="*/ 4 w 6"/>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4" y="3"/>
                </a:moveTo>
                <a:lnTo>
                  <a:pt x="3" y="4"/>
                </a:lnTo>
                <a:lnTo>
                  <a:pt x="0" y="1"/>
                </a:lnTo>
                <a:lnTo>
                  <a:pt x="4" y="1"/>
                </a:lnTo>
                <a:lnTo>
                  <a:pt x="4" y="0"/>
                </a:lnTo>
                <a:lnTo>
                  <a:pt x="6" y="0"/>
                </a:lnTo>
                <a:lnTo>
                  <a:pt x="6" y="1"/>
                </a:lnTo>
                <a:lnTo>
                  <a:pt x="5" y="2"/>
                </a:lnTo>
                <a:lnTo>
                  <a:pt x="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2" name="Freeform 6010"/>
          <p:cNvSpPr>
            <a:spLocks/>
          </p:cNvSpPr>
          <p:nvPr/>
        </p:nvSpPr>
        <p:spPr bwMode="auto">
          <a:xfrm flipV="1">
            <a:off x="3641725" y="5511800"/>
            <a:ext cx="9525" cy="9525"/>
          </a:xfrm>
          <a:custGeom>
            <a:avLst/>
            <a:gdLst>
              <a:gd name="T0" fmla="*/ 5 w 10"/>
              <a:gd name="T1" fmla="*/ 8 h 10"/>
              <a:gd name="T2" fmla="*/ 0 w 10"/>
              <a:gd name="T3" fmla="*/ 10 h 10"/>
              <a:gd name="T4" fmla="*/ 1 w 10"/>
              <a:gd name="T5" fmla="*/ 2 h 10"/>
              <a:gd name="T6" fmla="*/ 5 w 10"/>
              <a:gd name="T7" fmla="*/ 1 h 10"/>
              <a:gd name="T8" fmla="*/ 5 w 10"/>
              <a:gd name="T9" fmla="*/ 0 h 10"/>
              <a:gd name="T10" fmla="*/ 7 w 10"/>
              <a:gd name="T11" fmla="*/ 0 h 10"/>
              <a:gd name="T12" fmla="*/ 10 w 10"/>
              <a:gd name="T13" fmla="*/ 2 h 10"/>
              <a:gd name="T14" fmla="*/ 7 w 10"/>
              <a:gd name="T15" fmla="*/ 4 h 10"/>
              <a:gd name="T16" fmla="*/ 5 w 10"/>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5" y="8"/>
                </a:moveTo>
                <a:lnTo>
                  <a:pt x="0" y="10"/>
                </a:lnTo>
                <a:lnTo>
                  <a:pt x="1" y="2"/>
                </a:lnTo>
                <a:lnTo>
                  <a:pt x="5" y="1"/>
                </a:lnTo>
                <a:lnTo>
                  <a:pt x="5" y="0"/>
                </a:lnTo>
                <a:lnTo>
                  <a:pt x="7" y="0"/>
                </a:lnTo>
                <a:lnTo>
                  <a:pt x="10" y="2"/>
                </a:lnTo>
                <a:lnTo>
                  <a:pt x="7" y="4"/>
                </a:lnTo>
                <a:lnTo>
                  <a:pt x="5"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3" name="Freeform 4859"/>
          <p:cNvSpPr>
            <a:spLocks/>
          </p:cNvSpPr>
          <p:nvPr/>
        </p:nvSpPr>
        <p:spPr bwMode="auto">
          <a:xfrm flipV="1">
            <a:off x="5594350" y="5511800"/>
            <a:ext cx="9525" cy="9525"/>
          </a:xfrm>
          <a:custGeom>
            <a:avLst/>
            <a:gdLst>
              <a:gd name="T0" fmla="*/ 4 w 10"/>
              <a:gd name="T1" fmla="*/ 8 h 10"/>
              <a:gd name="T2" fmla="*/ 10 w 10"/>
              <a:gd name="T3" fmla="*/ 10 h 10"/>
              <a:gd name="T4" fmla="*/ 9 w 10"/>
              <a:gd name="T5" fmla="*/ 2 h 10"/>
              <a:gd name="T6" fmla="*/ 5 w 10"/>
              <a:gd name="T7" fmla="*/ 1 h 10"/>
              <a:gd name="T8" fmla="*/ 4 w 10"/>
              <a:gd name="T9" fmla="*/ 0 h 10"/>
              <a:gd name="T10" fmla="*/ 3 w 10"/>
              <a:gd name="T11" fmla="*/ 0 h 10"/>
              <a:gd name="T12" fmla="*/ 0 w 10"/>
              <a:gd name="T13" fmla="*/ 2 h 10"/>
              <a:gd name="T14" fmla="*/ 3 w 10"/>
              <a:gd name="T15" fmla="*/ 4 h 10"/>
              <a:gd name="T16" fmla="*/ 4 w 10"/>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4" y="8"/>
                </a:moveTo>
                <a:lnTo>
                  <a:pt x="10" y="10"/>
                </a:lnTo>
                <a:lnTo>
                  <a:pt x="9" y="2"/>
                </a:lnTo>
                <a:lnTo>
                  <a:pt x="5" y="1"/>
                </a:lnTo>
                <a:lnTo>
                  <a:pt x="4" y="0"/>
                </a:lnTo>
                <a:lnTo>
                  <a:pt x="3" y="0"/>
                </a:lnTo>
                <a:lnTo>
                  <a:pt x="0" y="2"/>
                </a:lnTo>
                <a:lnTo>
                  <a:pt x="3" y="4"/>
                </a:lnTo>
                <a:lnTo>
                  <a:pt x="4"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4" name="Rectangle 7023"/>
          <p:cNvSpPr>
            <a:spLocks noChangeArrowheads="1"/>
          </p:cNvSpPr>
          <p:nvPr/>
        </p:nvSpPr>
        <p:spPr bwMode="auto">
          <a:xfrm>
            <a:off x="6199188" y="908050"/>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55" name="Freeform 7276"/>
          <p:cNvSpPr>
            <a:spLocks/>
          </p:cNvSpPr>
          <p:nvPr/>
        </p:nvSpPr>
        <p:spPr bwMode="auto">
          <a:xfrm flipV="1">
            <a:off x="4559300" y="5346700"/>
            <a:ext cx="1588" cy="280988"/>
          </a:xfrm>
          <a:custGeom>
            <a:avLst/>
            <a:gdLst>
              <a:gd name="T0" fmla="*/ 0 h 349"/>
              <a:gd name="T1" fmla="*/ 49 h 349"/>
              <a:gd name="T2" fmla="*/ 49 h 349"/>
              <a:gd name="T3" fmla="*/ 99 h 349"/>
              <a:gd name="T4" fmla="*/ 99 h 349"/>
              <a:gd name="T5" fmla="*/ 149 h 349"/>
              <a:gd name="T6" fmla="*/ 149 h 349"/>
              <a:gd name="T7" fmla="*/ 199 h 349"/>
              <a:gd name="T8" fmla="*/ 199 h 349"/>
              <a:gd name="T9" fmla="*/ 249 h 349"/>
              <a:gd name="T10" fmla="*/ 249 h 349"/>
              <a:gd name="T11" fmla="*/ 299 h 349"/>
              <a:gd name="T12" fmla="*/ 299 h 349"/>
              <a:gd name="T13" fmla="*/ 349 h 34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349">
                <a:moveTo>
                  <a:pt x="0" y="0"/>
                </a:moveTo>
                <a:lnTo>
                  <a:pt x="0" y="49"/>
                </a:lnTo>
                <a:lnTo>
                  <a:pt x="0" y="49"/>
                </a:lnTo>
                <a:lnTo>
                  <a:pt x="0" y="99"/>
                </a:lnTo>
                <a:lnTo>
                  <a:pt x="0" y="99"/>
                </a:lnTo>
                <a:lnTo>
                  <a:pt x="0" y="149"/>
                </a:lnTo>
                <a:lnTo>
                  <a:pt x="0" y="149"/>
                </a:lnTo>
                <a:lnTo>
                  <a:pt x="0" y="199"/>
                </a:lnTo>
                <a:lnTo>
                  <a:pt x="0" y="199"/>
                </a:lnTo>
                <a:lnTo>
                  <a:pt x="0" y="249"/>
                </a:lnTo>
                <a:lnTo>
                  <a:pt x="0" y="249"/>
                </a:lnTo>
                <a:lnTo>
                  <a:pt x="0" y="299"/>
                </a:lnTo>
                <a:lnTo>
                  <a:pt x="0" y="299"/>
                </a:lnTo>
                <a:lnTo>
                  <a:pt x="0" y="3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6" name="Freeform 7560"/>
          <p:cNvSpPr>
            <a:spLocks/>
          </p:cNvSpPr>
          <p:nvPr/>
        </p:nvSpPr>
        <p:spPr bwMode="auto">
          <a:xfrm flipV="1">
            <a:off x="4211638" y="5346700"/>
            <a:ext cx="1587" cy="280988"/>
          </a:xfrm>
          <a:custGeom>
            <a:avLst/>
            <a:gdLst>
              <a:gd name="T0" fmla="*/ 0 h 349"/>
              <a:gd name="T1" fmla="*/ 49 h 349"/>
              <a:gd name="T2" fmla="*/ 49 h 349"/>
              <a:gd name="T3" fmla="*/ 99 h 349"/>
              <a:gd name="T4" fmla="*/ 99 h 349"/>
              <a:gd name="T5" fmla="*/ 149 h 349"/>
              <a:gd name="T6" fmla="*/ 149 h 349"/>
              <a:gd name="T7" fmla="*/ 199 h 349"/>
              <a:gd name="T8" fmla="*/ 199 h 349"/>
              <a:gd name="T9" fmla="*/ 249 h 349"/>
              <a:gd name="T10" fmla="*/ 249 h 349"/>
              <a:gd name="T11" fmla="*/ 299 h 349"/>
              <a:gd name="T12" fmla="*/ 299 h 349"/>
              <a:gd name="T13" fmla="*/ 349 h 34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349">
                <a:moveTo>
                  <a:pt x="0" y="0"/>
                </a:moveTo>
                <a:lnTo>
                  <a:pt x="0" y="49"/>
                </a:lnTo>
                <a:lnTo>
                  <a:pt x="0" y="49"/>
                </a:lnTo>
                <a:lnTo>
                  <a:pt x="0" y="99"/>
                </a:lnTo>
                <a:lnTo>
                  <a:pt x="0" y="99"/>
                </a:lnTo>
                <a:lnTo>
                  <a:pt x="0" y="149"/>
                </a:lnTo>
                <a:lnTo>
                  <a:pt x="0" y="149"/>
                </a:lnTo>
                <a:lnTo>
                  <a:pt x="0" y="199"/>
                </a:lnTo>
                <a:lnTo>
                  <a:pt x="0" y="199"/>
                </a:lnTo>
                <a:lnTo>
                  <a:pt x="0" y="249"/>
                </a:lnTo>
                <a:lnTo>
                  <a:pt x="0" y="249"/>
                </a:lnTo>
                <a:lnTo>
                  <a:pt x="0" y="299"/>
                </a:lnTo>
                <a:lnTo>
                  <a:pt x="0" y="299"/>
                </a:lnTo>
                <a:lnTo>
                  <a:pt x="0" y="3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7" name="Line 7584"/>
          <p:cNvSpPr>
            <a:spLocks noChangeShapeType="1"/>
          </p:cNvSpPr>
          <p:nvPr/>
        </p:nvSpPr>
        <p:spPr bwMode="auto">
          <a:xfrm flipV="1">
            <a:off x="4384675" y="1597025"/>
            <a:ext cx="1588" cy="4032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8" name="Line 7585"/>
          <p:cNvSpPr>
            <a:spLocks noChangeShapeType="1"/>
          </p:cNvSpPr>
          <p:nvPr/>
        </p:nvSpPr>
        <p:spPr bwMode="auto">
          <a:xfrm flipV="1">
            <a:off x="7288213" y="1597025"/>
            <a:ext cx="1587" cy="4032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9" name="Line 7589"/>
          <p:cNvSpPr>
            <a:spLocks noChangeShapeType="1"/>
          </p:cNvSpPr>
          <p:nvPr/>
        </p:nvSpPr>
        <p:spPr bwMode="auto">
          <a:xfrm flipV="1">
            <a:off x="1482725" y="1597025"/>
            <a:ext cx="1588" cy="4032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0" name="Line 7590"/>
          <p:cNvSpPr>
            <a:spLocks noChangeShapeType="1"/>
          </p:cNvSpPr>
          <p:nvPr/>
        </p:nvSpPr>
        <p:spPr bwMode="auto">
          <a:xfrm flipV="1">
            <a:off x="4384675" y="1597025"/>
            <a:ext cx="1588" cy="4032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1" name="Line 7704"/>
          <p:cNvSpPr>
            <a:spLocks noChangeShapeType="1"/>
          </p:cNvSpPr>
          <p:nvPr/>
        </p:nvSpPr>
        <p:spPr bwMode="auto">
          <a:xfrm>
            <a:off x="7112000" y="1536700"/>
            <a:ext cx="269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2" name="Freeform 7848"/>
          <p:cNvSpPr>
            <a:spLocks/>
          </p:cNvSpPr>
          <p:nvPr/>
        </p:nvSpPr>
        <p:spPr bwMode="auto">
          <a:xfrm flipV="1">
            <a:off x="4560888" y="5605463"/>
            <a:ext cx="1587" cy="319087"/>
          </a:xfrm>
          <a:custGeom>
            <a:avLst/>
            <a:gdLst>
              <a:gd name="T0" fmla="*/ 0 h 349"/>
              <a:gd name="T1" fmla="*/ 49 h 349"/>
              <a:gd name="T2" fmla="*/ 49 h 349"/>
              <a:gd name="T3" fmla="*/ 99 h 349"/>
              <a:gd name="T4" fmla="*/ 99 h 349"/>
              <a:gd name="T5" fmla="*/ 149 h 349"/>
              <a:gd name="T6" fmla="*/ 149 h 349"/>
              <a:gd name="T7" fmla="*/ 199 h 349"/>
              <a:gd name="T8" fmla="*/ 199 h 349"/>
              <a:gd name="T9" fmla="*/ 249 h 349"/>
              <a:gd name="T10" fmla="*/ 249 h 349"/>
              <a:gd name="T11" fmla="*/ 299 h 349"/>
              <a:gd name="T12" fmla="*/ 299 h 349"/>
              <a:gd name="T13" fmla="*/ 349 h 34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349">
                <a:moveTo>
                  <a:pt x="0" y="0"/>
                </a:moveTo>
                <a:lnTo>
                  <a:pt x="0" y="49"/>
                </a:lnTo>
                <a:lnTo>
                  <a:pt x="0" y="49"/>
                </a:lnTo>
                <a:lnTo>
                  <a:pt x="0" y="99"/>
                </a:lnTo>
                <a:lnTo>
                  <a:pt x="0" y="99"/>
                </a:lnTo>
                <a:lnTo>
                  <a:pt x="0" y="149"/>
                </a:lnTo>
                <a:lnTo>
                  <a:pt x="0" y="149"/>
                </a:lnTo>
                <a:lnTo>
                  <a:pt x="0" y="199"/>
                </a:lnTo>
                <a:lnTo>
                  <a:pt x="0" y="199"/>
                </a:lnTo>
                <a:lnTo>
                  <a:pt x="0" y="249"/>
                </a:lnTo>
                <a:lnTo>
                  <a:pt x="0" y="249"/>
                </a:lnTo>
                <a:lnTo>
                  <a:pt x="0" y="299"/>
                </a:lnTo>
                <a:lnTo>
                  <a:pt x="0" y="299"/>
                </a:lnTo>
                <a:lnTo>
                  <a:pt x="0" y="3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3" name="Line 7988"/>
          <p:cNvSpPr>
            <a:spLocks noChangeShapeType="1"/>
          </p:cNvSpPr>
          <p:nvPr/>
        </p:nvSpPr>
        <p:spPr bwMode="auto">
          <a:xfrm flipH="1">
            <a:off x="1654175" y="1536700"/>
            <a:ext cx="269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 name="Freeform 8132"/>
          <p:cNvSpPr>
            <a:spLocks/>
          </p:cNvSpPr>
          <p:nvPr/>
        </p:nvSpPr>
        <p:spPr bwMode="auto">
          <a:xfrm flipV="1">
            <a:off x="4232275" y="5605463"/>
            <a:ext cx="1588" cy="319087"/>
          </a:xfrm>
          <a:custGeom>
            <a:avLst/>
            <a:gdLst>
              <a:gd name="T0" fmla="*/ 0 h 349"/>
              <a:gd name="T1" fmla="*/ 49 h 349"/>
              <a:gd name="T2" fmla="*/ 49 h 349"/>
              <a:gd name="T3" fmla="*/ 99 h 349"/>
              <a:gd name="T4" fmla="*/ 99 h 349"/>
              <a:gd name="T5" fmla="*/ 149 h 349"/>
              <a:gd name="T6" fmla="*/ 149 h 349"/>
              <a:gd name="T7" fmla="*/ 199 h 349"/>
              <a:gd name="T8" fmla="*/ 199 h 349"/>
              <a:gd name="T9" fmla="*/ 249 h 349"/>
              <a:gd name="T10" fmla="*/ 249 h 349"/>
              <a:gd name="T11" fmla="*/ 299 h 349"/>
              <a:gd name="T12" fmla="*/ 299 h 349"/>
              <a:gd name="T13" fmla="*/ 349 h 34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349">
                <a:moveTo>
                  <a:pt x="0" y="0"/>
                </a:moveTo>
                <a:lnTo>
                  <a:pt x="0" y="49"/>
                </a:lnTo>
                <a:lnTo>
                  <a:pt x="0" y="49"/>
                </a:lnTo>
                <a:lnTo>
                  <a:pt x="0" y="99"/>
                </a:lnTo>
                <a:lnTo>
                  <a:pt x="0" y="99"/>
                </a:lnTo>
                <a:lnTo>
                  <a:pt x="0" y="149"/>
                </a:lnTo>
                <a:lnTo>
                  <a:pt x="0" y="149"/>
                </a:lnTo>
                <a:lnTo>
                  <a:pt x="0" y="199"/>
                </a:lnTo>
                <a:lnTo>
                  <a:pt x="0" y="199"/>
                </a:lnTo>
                <a:lnTo>
                  <a:pt x="0" y="249"/>
                </a:lnTo>
                <a:lnTo>
                  <a:pt x="0" y="249"/>
                </a:lnTo>
                <a:lnTo>
                  <a:pt x="0" y="299"/>
                </a:lnTo>
                <a:lnTo>
                  <a:pt x="0" y="299"/>
                </a:lnTo>
                <a:lnTo>
                  <a:pt x="0" y="3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5" name="Line 8156"/>
          <p:cNvSpPr>
            <a:spLocks noChangeShapeType="1"/>
          </p:cNvSpPr>
          <p:nvPr/>
        </p:nvSpPr>
        <p:spPr bwMode="auto">
          <a:xfrm flipV="1">
            <a:off x="4397375" y="1354138"/>
            <a:ext cx="1588" cy="457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6" name="Line 8157"/>
          <p:cNvSpPr>
            <a:spLocks noChangeShapeType="1"/>
          </p:cNvSpPr>
          <p:nvPr/>
        </p:nvSpPr>
        <p:spPr bwMode="auto">
          <a:xfrm flipV="1">
            <a:off x="7140575" y="1354138"/>
            <a:ext cx="1588" cy="457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7" name="Line 8161"/>
          <p:cNvSpPr>
            <a:spLocks noChangeShapeType="1"/>
          </p:cNvSpPr>
          <p:nvPr/>
        </p:nvSpPr>
        <p:spPr bwMode="auto">
          <a:xfrm flipV="1">
            <a:off x="1654175" y="1354138"/>
            <a:ext cx="1588" cy="457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8" name="Line 8162"/>
          <p:cNvSpPr>
            <a:spLocks noChangeShapeType="1"/>
          </p:cNvSpPr>
          <p:nvPr/>
        </p:nvSpPr>
        <p:spPr bwMode="auto">
          <a:xfrm flipV="1">
            <a:off x="4397375" y="1354138"/>
            <a:ext cx="1588" cy="457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9" name="Rectangle 611"/>
          <p:cNvSpPr>
            <a:spLocks noChangeArrowheads="1"/>
          </p:cNvSpPr>
          <p:nvPr/>
        </p:nvSpPr>
        <p:spPr bwMode="auto">
          <a:xfrm>
            <a:off x="838200" y="0"/>
            <a:ext cx="7740650" cy="666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0" name="Rectangle 8172"/>
          <p:cNvSpPr>
            <a:spLocks noChangeArrowheads="1"/>
          </p:cNvSpPr>
          <p:nvPr/>
        </p:nvSpPr>
        <p:spPr bwMode="auto">
          <a:xfrm>
            <a:off x="6199188" y="908050"/>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71" name="Freeform 8425"/>
          <p:cNvSpPr>
            <a:spLocks/>
          </p:cNvSpPr>
          <p:nvPr/>
        </p:nvSpPr>
        <p:spPr bwMode="auto">
          <a:xfrm flipV="1">
            <a:off x="4559300" y="5346700"/>
            <a:ext cx="1588" cy="280988"/>
          </a:xfrm>
          <a:custGeom>
            <a:avLst/>
            <a:gdLst>
              <a:gd name="T0" fmla="*/ 0 h 349"/>
              <a:gd name="T1" fmla="*/ 49 h 349"/>
              <a:gd name="T2" fmla="*/ 49 h 349"/>
              <a:gd name="T3" fmla="*/ 99 h 349"/>
              <a:gd name="T4" fmla="*/ 99 h 349"/>
              <a:gd name="T5" fmla="*/ 149 h 349"/>
              <a:gd name="T6" fmla="*/ 149 h 349"/>
              <a:gd name="T7" fmla="*/ 199 h 349"/>
              <a:gd name="T8" fmla="*/ 199 h 349"/>
              <a:gd name="T9" fmla="*/ 249 h 349"/>
              <a:gd name="T10" fmla="*/ 249 h 349"/>
              <a:gd name="T11" fmla="*/ 299 h 349"/>
              <a:gd name="T12" fmla="*/ 299 h 349"/>
              <a:gd name="T13" fmla="*/ 349 h 34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349">
                <a:moveTo>
                  <a:pt x="0" y="0"/>
                </a:moveTo>
                <a:lnTo>
                  <a:pt x="0" y="49"/>
                </a:lnTo>
                <a:lnTo>
                  <a:pt x="0" y="49"/>
                </a:lnTo>
                <a:lnTo>
                  <a:pt x="0" y="99"/>
                </a:lnTo>
                <a:lnTo>
                  <a:pt x="0" y="99"/>
                </a:lnTo>
                <a:lnTo>
                  <a:pt x="0" y="149"/>
                </a:lnTo>
                <a:lnTo>
                  <a:pt x="0" y="149"/>
                </a:lnTo>
                <a:lnTo>
                  <a:pt x="0" y="199"/>
                </a:lnTo>
                <a:lnTo>
                  <a:pt x="0" y="199"/>
                </a:lnTo>
                <a:lnTo>
                  <a:pt x="0" y="249"/>
                </a:lnTo>
                <a:lnTo>
                  <a:pt x="0" y="249"/>
                </a:lnTo>
                <a:lnTo>
                  <a:pt x="0" y="299"/>
                </a:lnTo>
                <a:lnTo>
                  <a:pt x="0" y="299"/>
                </a:lnTo>
                <a:lnTo>
                  <a:pt x="0" y="3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2" name="Freeform 8709"/>
          <p:cNvSpPr>
            <a:spLocks/>
          </p:cNvSpPr>
          <p:nvPr/>
        </p:nvSpPr>
        <p:spPr bwMode="auto">
          <a:xfrm flipV="1">
            <a:off x="4211638" y="5346700"/>
            <a:ext cx="1587" cy="280988"/>
          </a:xfrm>
          <a:custGeom>
            <a:avLst/>
            <a:gdLst>
              <a:gd name="T0" fmla="*/ 0 h 349"/>
              <a:gd name="T1" fmla="*/ 49 h 349"/>
              <a:gd name="T2" fmla="*/ 49 h 349"/>
              <a:gd name="T3" fmla="*/ 99 h 349"/>
              <a:gd name="T4" fmla="*/ 99 h 349"/>
              <a:gd name="T5" fmla="*/ 149 h 349"/>
              <a:gd name="T6" fmla="*/ 149 h 349"/>
              <a:gd name="T7" fmla="*/ 199 h 349"/>
              <a:gd name="T8" fmla="*/ 199 h 349"/>
              <a:gd name="T9" fmla="*/ 249 h 349"/>
              <a:gd name="T10" fmla="*/ 249 h 349"/>
              <a:gd name="T11" fmla="*/ 299 h 349"/>
              <a:gd name="T12" fmla="*/ 299 h 349"/>
              <a:gd name="T13" fmla="*/ 349 h 34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349">
                <a:moveTo>
                  <a:pt x="0" y="0"/>
                </a:moveTo>
                <a:lnTo>
                  <a:pt x="0" y="49"/>
                </a:lnTo>
                <a:lnTo>
                  <a:pt x="0" y="49"/>
                </a:lnTo>
                <a:lnTo>
                  <a:pt x="0" y="99"/>
                </a:lnTo>
                <a:lnTo>
                  <a:pt x="0" y="99"/>
                </a:lnTo>
                <a:lnTo>
                  <a:pt x="0" y="149"/>
                </a:lnTo>
                <a:lnTo>
                  <a:pt x="0" y="149"/>
                </a:lnTo>
                <a:lnTo>
                  <a:pt x="0" y="199"/>
                </a:lnTo>
                <a:lnTo>
                  <a:pt x="0" y="199"/>
                </a:lnTo>
                <a:lnTo>
                  <a:pt x="0" y="249"/>
                </a:lnTo>
                <a:lnTo>
                  <a:pt x="0" y="249"/>
                </a:lnTo>
                <a:lnTo>
                  <a:pt x="0" y="299"/>
                </a:lnTo>
                <a:lnTo>
                  <a:pt x="0" y="299"/>
                </a:lnTo>
                <a:lnTo>
                  <a:pt x="0" y="3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3" name="Line 8733"/>
          <p:cNvSpPr>
            <a:spLocks noChangeShapeType="1"/>
          </p:cNvSpPr>
          <p:nvPr/>
        </p:nvSpPr>
        <p:spPr bwMode="auto">
          <a:xfrm flipV="1">
            <a:off x="4384675" y="1597025"/>
            <a:ext cx="1588" cy="4032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 name="Line 8738"/>
          <p:cNvSpPr>
            <a:spLocks noChangeShapeType="1"/>
          </p:cNvSpPr>
          <p:nvPr/>
        </p:nvSpPr>
        <p:spPr bwMode="auto">
          <a:xfrm flipV="1">
            <a:off x="1482725" y="1597025"/>
            <a:ext cx="1588" cy="4032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5" name="Line 8739"/>
          <p:cNvSpPr>
            <a:spLocks noChangeShapeType="1"/>
          </p:cNvSpPr>
          <p:nvPr/>
        </p:nvSpPr>
        <p:spPr bwMode="auto">
          <a:xfrm flipV="1">
            <a:off x="4384675" y="1597025"/>
            <a:ext cx="1588" cy="4032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6" name="Rectangle 8746"/>
          <p:cNvSpPr>
            <a:spLocks noChangeArrowheads="1"/>
          </p:cNvSpPr>
          <p:nvPr/>
        </p:nvSpPr>
        <p:spPr bwMode="auto">
          <a:xfrm>
            <a:off x="6199188" y="908050"/>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77" name="Freeform 8999"/>
          <p:cNvSpPr>
            <a:spLocks/>
          </p:cNvSpPr>
          <p:nvPr/>
        </p:nvSpPr>
        <p:spPr bwMode="auto">
          <a:xfrm flipV="1">
            <a:off x="4559300" y="5346700"/>
            <a:ext cx="1588" cy="280988"/>
          </a:xfrm>
          <a:custGeom>
            <a:avLst/>
            <a:gdLst>
              <a:gd name="T0" fmla="*/ 0 h 349"/>
              <a:gd name="T1" fmla="*/ 49 h 349"/>
              <a:gd name="T2" fmla="*/ 49 h 349"/>
              <a:gd name="T3" fmla="*/ 99 h 349"/>
              <a:gd name="T4" fmla="*/ 99 h 349"/>
              <a:gd name="T5" fmla="*/ 149 h 349"/>
              <a:gd name="T6" fmla="*/ 149 h 349"/>
              <a:gd name="T7" fmla="*/ 199 h 349"/>
              <a:gd name="T8" fmla="*/ 199 h 349"/>
              <a:gd name="T9" fmla="*/ 249 h 349"/>
              <a:gd name="T10" fmla="*/ 249 h 349"/>
              <a:gd name="T11" fmla="*/ 299 h 349"/>
              <a:gd name="T12" fmla="*/ 299 h 349"/>
              <a:gd name="T13" fmla="*/ 349 h 34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349">
                <a:moveTo>
                  <a:pt x="0" y="0"/>
                </a:moveTo>
                <a:lnTo>
                  <a:pt x="0" y="49"/>
                </a:lnTo>
                <a:lnTo>
                  <a:pt x="0" y="49"/>
                </a:lnTo>
                <a:lnTo>
                  <a:pt x="0" y="99"/>
                </a:lnTo>
                <a:lnTo>
                  <a:pt x="0" y="99"/>
                </a:lnTo>
                <a:lnTo>
                  <a:pt x="0" y="149"/>
                </a:lnTo>
                <a:lnTo>
                  <a:pt x="0" y="149"/>
                </a:lnTo>
                <a:lnTo>
                  <a:pt x="0" y="199"/>
                </a:lnTo>
                <a:lnTo>
                  <a:pt x="0" y="199"/>
                </a:lnTo>
                <a:lnTo>
                  <a:pt x="0" y="249"/>
                </a:lnTo>
                <a:lnTo>
                  <a:pt x="0" y="249"/>
                </a:lnTo>
                <a:lnTo>
                  <a:pt x="0" y="299"/>
                </a:lnTo>
                <a:lnTo>
                  <a:pt x="0" y="299"/>
                </a:lnTo>
                <a:lnTo>
                  <a:pt x="0" y="3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8" name="Freeform 9283"/>
          <p:cNvSpPr>
            <a:spLocks/>
          </p:cNvSpPr>
          <p:nvPr/>
        </p:nvSpPr>
        <p:spPr bwMode="auto">
          <a:xfrm flipV="1">
            <a:off x="4211638" y="5346700"/>
            <a:ext cx="1587" cy="280988"/>
          </a:xfrm>
          <a:custGeom>
            <a:avLst/>
            <a:gdLst>
              <a:gd name="T0" fmla="*/ 0 h 349"/>
              <a:gd name="T1" fmla="*/ 49 h 349"/>
              <a:gd name="T2" fmla="*/ 49 h 349"/>
              <a:gd name="T3" fmla="*/ 99 h 349"/>
              <a:gd name="T4" fmla="*/ 99 h 349"/>
              <a:gd name="T5" fmla="*/ 149 h 349"/>
              <a:gd name="T6" fmla="*/ 149 h 349"/>
              <a:gd name="T7" fmla="*/ 199 h 349"/>
              <a:gd name="T8" fmla="*/ 199 h 349"/>
              <a:gd name="T9" fmla="*/ 249 h 349"/>
              <a:gd name="T10" fmla="*/ 249 h 349"/>
              <a:gd name="T11" fmla="*/ 299 h 349"/>
              <a:gd name="T12" fmla="*/ 299 h 349"/>
              <a:gd name="T13" fmla="*/ 349 h 34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349">
                <a:moveTo>
                  <a:pt x="0" y="0"/>
                </a:moveTo>
                <a:lnTo>
                  <a:pt x="0" y="49"/>
                </a:lnTo>
                <a:lnTo>
                  <a:pt x="0" y="49"/>
                </a:lnTo>
                <a:lnTo>
                  <a:pt x="0" y="99"/>
                </a:lnTo>
                <a:lnTo>
                  <a:pt x="0" y="99"/>
                </a:lnTo>
                <a:lnTo>
                  <a:pt x="0" y="149"/>
                </a:lnTo>
                <a:lnTo>
                  <a:pt x="0" y="149"/>
                </a:lnTo>
                <a:lnTo>
                  <a:pt x="0" y="199"/>
                </a:lnTo>
                <a:lnTo>
                  <a:pt x="0" y="199"/>
                </a:lnTo>
                <a:lnTo>
                  <a:pt x="0" y="249"/>
                </a:lnTo>
                <a:lnTo>
                  <a:pt x="0" y="249"/>
                </a:lnTo>
                <a:lnTo>
                  <a:pt x="0" y="299"/>
                </a:lnTo>
                <a:lnTo>
                  <a:pt x="0" y="299"/>
                </a:lnTo>
                <a:lnTo>
                  <a:pt x="0" y="3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9" name="Line 9307"/>
          <p:cNvSpPr>
            <a:spLocks noChangeShapeType="1"/>
          </p:cNvSpPr>
          <p:nvPr/>
        </p:nvSpPr>
        <p:spPr bwMode="auto">
          <a:xfrm flipV="1">
            <a:off x="4384675" y="1597025"/>
            <a:ext cx="1588" cy="4032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0" name="Line 9312"/>
          <p:cNvSpPr>
            <a:spLocks noChangeShapeType="1"/>
          </p:cNvSpPr>
          <p:nvPr/>
        </p:nvSpPr>
        <p:spPr bwMode="auto">
          <a:xfrm flipV="1">
            <a:off x="1482725" y="1597025"/>
            <a:ext cx="1588" cy="4032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1" name="Line 9313"/>
          <p:cNvSpPr>
            <a:spLocks noChangeShapeType="1"/>
          </p:cNvSpPr>
          <p:nvPr/>
        </p:nvSpPr>
        <p:spPr bwMode="auto">
          <a:xfrm flipV="1">
            <a:off x="4384675" y="1597025"/>
            <a:ext cx="1588" cy="4032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 name="Rectangle 9320"/>
          <p:cNvSpPr>
            <a:spLocks noChangeArrowheads="1"/>
          </p:cNvSpPr>
          <p:nvPr/>
        </p:nvSpPr>
        <p:spPr bwMode="auto">
          <a:xfrm>
            <a:off x="6353175" y="504825"/>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83" name="Line 9713"/>
          <p:cNvSpPr>
            <a:spLocks noChangeShapeType="1"/>
          </p:cNvSpPr>
          <p:nvPr/>
        </p:nvSpPr>
        <p:spPr bwMode="auto">
          <a:xfrm flipH="1">
            <a:off x="1639888" y="1389063"/>
            <a:ext cx="28575"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4" name="Freeform 9857"/>
          <p:cNvSpPr>
            <a:spLocks/>
          </p:cNvSpPr>
          <p:nvPr/>
        </p:nvSpPr>
        <p:spPr bwMode="auto">
          <a:xfrm flipV="1">
            <a:off x="4367213" y="5695950"/>
            <a:ext cx="1587" cy="338138"/>
          </a:xfrm>
          <a:custGeom>
            <a:avLst/>
            <a:gdLst>
              <a:gd name="T0" fmla="*/ 0 h 419"/>
              <a:gd name="T1" fmla="*/ 59 h 419"/>
              <a:gd name="T2" fmla="*/ 59 h 419"/>
              <a:gd name="T3" fmla="*/ 119 h 419"/>
              <a:gd name="T4" fmla="*/ 119 h 419"/>
              <a:gd name="T5" fmla="*/ 179 h 419"/>
              <a:gd name="T6" fmla="*/ 179 h 419"/>
              <a:gd name="T7" fmla="*/ 239 h 419"/>
              <a:gd name="T8" fmla="*/ 239 h 419"/>
              <a:gd name="T9" fmla="*/ 299 h 419"/>
              <a:gd name="T10" fmla="*/ 299 h 419"/>
              <a:gd name="T11" fmla="*/ 359 h 419"/>
              <a:gd name="T12" fmla="*/ 359 h 419"/>
              <a:gd name="T13" fmla="*/ 419 h 41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419">
                <a:moveTo>
                  <a:pt x="0" y="0"/>
                </a:moveTo>
                <a:lnTo>
                  <a:pt x="0" y="59"/>
                </a:lnTo>
                <a:lnTo>
                  <a:pt x="0" y="59"/>
                </a:lnTo>
                <a:lnTo>
                  <a:pt x="0" y="119"/>
                </a:lnTo>
                <a:lnTo>
                  <a:pt x="0" y="119"/>
                </a:lnTo>
                <a:lnTo>
                  <a:pt x="0" y="179"/>
                </a:lnTo>
                <a:lnTo>
                  <a:pt x="0" y="179"/>
                </a:lnTo>
                <a:lnTo>
                  <a:pt x="0" y="239"/>
                </a:lnTo>
                <a:lnTo>
                  <a:pt x="0" y="239"/>
                </a:lnTo>
                <a:lnTo>
                  <a:pt x="0" y="299"/>
                </a:lnTo>
                <a:lnTo>
                  <a:pt x="0" y="299"/>
                </a:lnTo>
                <a:lnTo>
                  <a:pt x="0" y="359"/>
                </a:lnTo>
                <a:lnTo>
                  <a:pt x="0" y="359"/>
                </a:lnTo>
                <a:lnTo>
                  <a:pt x="0" y="4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5" name="Line 9881"/>
          <p:cNvSpPr>
            <a:spLocks noChangeShapeType="1"/>
          </p:cNvSpPr>
          <p:nvPr/>
        </p:nvSpPr>
        <p:spPr bwMode="auto">
          <a:xfrm flipV="1">
            <a:off x="4541838" y="1195388"/>
            <a:ext cx="1587" cy="48402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6" name="Line 9882"/>
          <p:cNvSpPr>
            <a:spLocks noChangeShapeType="1"/>
          </p:cNvSpPr>
          <p:nvPr/>
        </p:nvSpPr>
        <p:spPr bwMode="auto">
          <a:xfrm flipV="1">
            <a:off x="7442200" y="1195388"/>
            <a:ext cx="1588" cy="48402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7" name="Line 9886"/>
          <p:cNvSpPr>
            <a:spLocks noChangeShapeType="1"/>
          </p:cNvSpPr>
          <p:nvPr/>
        </p:nvSpPr>
        <p:spPr bwMode="auto">
          <a:xfrm flipV="1">
            <a:off x="1639888" y="1195388"/>
            <a:ext cx="1587" cy="48402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8" name="Line 9887"/>
          <p:cNvSpPr>
            <a:spLocks noChangeShapeType="1"/>
          </p:cNvSpPr>
          <p:nvPr/>
        </p:nvSpPr>
        <p:spPr bwMode="auto">
          <a:xfrm flipV="1">
            <a:off x="4541838" y="1195388"/>
            <a:ext cx="1587" cy="48402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 name="Freeform 5135"/>
          <p:cNvSpPr>
            <a:spLocks/>
          </p:cNvSpPr>
          <p:nvPr/>
        </p:nvSpPr>
        <p:spPr bwMode="auto">
          <a:xfrm>
            <a:off x="1720850" y="5419725"/>
            <a:ext cx="1588" cy="3175"/>
          </a:xfrm>
          <a:custGeom>
            <a:avLst/>
            <a:gdLst>
              <a:gd name="T0" fmla="*/ 2 h 2"/>
              <a:gd name="T1" fmla="*/ 2 h 2"/>
              <a:gd name="T2" fmla="*/ 0 h 2"/>
              <a:gd name="T3" fmla="*/ 0 h 2"/>
              <a:gd name="T4" fmla="*/ 0 h 2"/>
              <a:gd name="T5" fmla="*/ 0 h 2"/>
              <a:gd name="T6" fmla="*/ 0 h 2"/>
              <a:gd name="T7" fmla="*/ 0 h 2"/>
              <a:gd name="T8"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2">
                <a:moveTo>
                  <a:pt x="0" y="2"/>
                </a:moveTo>
                <a:lnTo>
                  <a:pt x="0" y="2"/>
                </a:lnTo>
                <a:lnTo>
                  <a:pt x="0" y="0"/>
                </a:lnTo>
                <a:lnTo>
                  <a:pt x="0" y="0"/>
                </a:lnTo>
                <a:lnTo>
                  <a:pt x="0" y="0"/>
                </a:lnTo>
                <a:lnTo>
                  <a:pt x="0" y="0"/>
                </a:lnTo>
                <a:lnTo>
                  <a:pt x="0" y="0"/>
                </a:lnTo>
                <a:lnTo>
                  <a:pt x="0" y="0"/>
                </a:lnTo>
                <a:lnTo>
                  <a:pt x="0" y="2"/>
                </a:lnTo>
                <a:close/>
              </a:path>
            </a:pathLst>
          </a:custGeom>
          <a:solidFill>
            <a:srgbClr val="F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0" name="Freeform 5525"/>
          <p:cNvSpPr>
            <a:spLocks/>
          </p:cNvSpPr>
          <p:nvPr/>
        </p:nvSpPr>
        <p:spPr bwMode="auto">
          <a:xfrm flipV="1">
            <a:off x="1720850" y="5062538"/>
            <a:ext cx="11113" cy="3175"/>
          </a:xfrm>
          <a:custGeom>
            <a:avLst/>
            <a:gdLst>
              <a:gd name="T0" fmla="*/ 0 w 11"/>
              <a:gd name="T1" fmla="*/ 3 h 3"/>
              <a:gd name="T2" fmla="*/ 6 w 11"/>
              <a:gd name="T3" fmla="*/ 2 h 3"/>
              <a:gd name="T4" fmla="*/ 11 w 11"/>
              <a:gd name="T5" fmla="*/ 0 h 3"/>
            </a:gdLst>
            <a:ahLst/>
            <a:cxnLst>
              <a:cxn ang="0">
                <a:pos x="T0" y="T1"/>
              </a:cxn>
              <a:cxn ang="0">
                <a:pos x="T2" y="T3"/>
              </a:cxn>
              <a:cxn ang="0">
                <a:pos x="T4" y="T5"/>
              </a:cxn>
            </a:cxnLst>
            <a:rect l="0" t="0" r="r" b="b"/>
            <a:pathLst>
              <a:path w="11" h="3">
                <a:moveTo>
                  <a:pt x="0" y="3"/>
                </a:moveTo>
                <a:lnTo>
                  <a:pt x="6"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1" name="Freeform 5582"/>
          <p:cNvSpPr>
            <a:spLocks/>
          </p:cNvSpPr>
          <p:nvPr/>
        </p:nvSpPr>
        <p:spPr bwMode="auto">
          <a:xfrm flipV="1">
            <a:off x="1720850" y="5364163"/>
            <a:ext cx="11113" cy="1588"/>
          </a:xfrm>
          <a:custGeom>
            <a:avLst/>
            <a:gdLst>
              <a:gd name="T0" fmla="*/ 0 w 11"/>
              <a:gd name="T1" fmla="*/ 0 h 1"/>
              <a:gd name="T2" fmla="*/ 7 w 11"/>
              <a:gd name="T3" fmla="*/ 1 h 1"/>
              <a:gd name="T4" fmla="*/ 11 w 11"/>
              <a:gd name="T5" fmla="*/ 1 h 1"/>
            </a:gdLst>
            <a:ahLst/>
            <a:cxnLst>
              <a:cxn ang="0">
                <a:pos x="T0" y="T1"/>
              </a:cxn>
              <a:cxn ang="0">
                <a:pos x="T2" y="T3"/>
              </a:cxn>
              <a:cxn ang="0">
                <a:pos x="T4" y="T5"/>
              </a:cxn>
            </a:cxnLst>
            <a:rect l="0" t="0" r="r" b="b"/>
            <a:pathLst>
              <a:path w="11" h="1">
                <a:moveTo>
                  <a:pt x="0" y="0"/>
                </a:moveTo>
                <a:lnTo>
                  <a:pt x="7" y="1"/>
                </a:lnTo>
                <a:lnTo>
                  <a:pt x="11"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2" name="Freeform 5612"/>
          <p:cNvSpPr>
            <a:spLocks/>
          </p:cNvSpPr>
          <p:nvPr/>
        </p:nvSpPr>
        <p:spPr bwMode="auto">
          <a:xfrm flipV="1">
            <a:off x="1720850" y="5505450"/>
            <a:ext cx="11113" cy="3175"/>
          </a:xfrm>
          <a:custGeom>
            <a:avLst/>
            <a:gdLst>
              <a:gd name="T0" fmla="*/ 0 w 11"/>
              <a:gd name="T1" fmla="*/ 3 h 3"/>
              <a:gd name="T2" fmla="*/ 3 w 11"/>
              <a:gd name="T3" fmla="*/ 2 h 3"/>
              <a:gd name="T4" fmla="*/ 11 w 11"/>
              <a:gd name="T5" fmla="*/ 0 h 3"/>
            </a:gdLst>
            <a:ahLst/>
            <a:cxnLst>
              <a:cxn ang="0">
                <a:pos x="T0" y="T1"/>
              </a:cxn>
              <a:cxn ang="0">
                <a:pos x="T2" y="T3"/>
              </a:cxn>
              <a:cxn ang="0">
                <a:pos x="T4" y="T5"/>
              </a:cxn>
            </a:cxnLst>
            <a:rect l="0" t="0" r="r" b="b"/>
            <a:pathLst>
              <a:path w="11" h="3">
                <a:moveTo>
                  <a:pt x="0" y="3"/>
                </a:moveTo>
                <a:lnTo>
                  <a:pt x="3"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3" name="Freeform 5637"/>
          <p:cNvSpPr>
            <a:spLocks/>
          </p:cNvSpPr>
          <p:nvPr/>
        </p:nvSpPr>
        <p:spPr bwMode="auto">
          <a:xfrm flipV="1">
            <a:off x="1720850" y="5607050"/>
            <a:ext cx="46038" cy="6350"/>
          </a:xfrm>
          <a:custGeom>
            <a:avLst/>
            <a:gdLst>
              <a:gd name="T0" fmla="*/ 0 w 47"/>
              <a:gd name="T1" fmla="*/ 6 h 6"/>
              <a:gd name="T2" fmla="*/ 3 w 47"/>
              <a:gd name="T3" fmla="*/ 6 h 6"/>
              <a:gd name="T4" fmla="*/ 11 w 47"/>
              <a:gd name="T5" fmla="*/ 4 h 6"/>
              <a:gd name="T6" fmla="*/ 17 w 47"/>
              <a:gd name="T7" fmla="*/ 2 h 6"/>
              <a:gd name="T8" fmla="*/ 43 w 47"/>
              <a:gd name="T9" fmla="*/ 1 h 6"/>
              <a:gd name="T10" fmla="*/ 47 w 47"/>
              <a:gd name="T11" fmla="*/ 0 h 6"/>
            </a:gdLst>
            <a:ahLst/>
            <a:cxnLst>
              <a:cxn ang="0">
                <a:pos x="T0" y="T1"/>
              </a:cxn>
              <a:cxn ang="0">
                <a:pos x="T2" y="T3"/>
              </a:cxn>
              <a:cxn ang="0">
                <a:pos x="T4" y="T5"/>
              </a:cxn>
              <a:cxn ang="0">
                <a:pos x="T6" y="T7"/>
              </a:cxn>
              <a:cxn ang="0">
                <a:pos x="T8" y="T9"/>
              </a:cxn>
              <a:cxn ang="0">
                <a:pos x="T10" y="T11"/>
              </a:cxn>
            </a:cxnLst>
            <a:rect l="0" t="0" r="r" b="b"/>
            <a:pathLst>
              <a:path w="47" h="6">
                <a:moveTo>
                  <a:pt x="0" y="6"/>
                </a:moveTo>
                <a:lnTo>
                  <a:pt x="3" y="6"/>
                </a:lnTo>
                <a:lnTo>
                  <a:pt x="11" y="4"/>
                </a:lnTo>
                <a:lnTo>
                  <a:pt x="17" y="2"/>
                </a:lnTo>
                <a:lnTo>
                  <a:pt x="43" y="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4" name="Freeform 5676"/>
          <p:cNvSpPr>
            <a:spLocks/>
          </p:cNvSpPr>
          <p:nvPr/>
        </p:nvSpPr>
        <p:spPr bwMode="auto">
          <a:xfrm flipV="1">
            <a:off x="1731963" y="5364163"/>
            <a:ext cx="34925" cy="3175"/>
          </a:xfrm>
          <a:custGeom>
            <a:avLst/>
            <a:gdLst>
              <a:gd name="T0" fmla="*/ 0 w 36"/>
              <a:gd name="T1" fmla="*/ 3 h 3"/>
              <a:gd name="T2" fmla="*/ 4 w 36"/>
              <a:gd name="T3" fmla="*/ 2 h 3"/>
              <a:gd name="T4" fmla="*/ 34 w 36"/>
              <a:gd name="T5" fmla="*/ 1 h 3"/>
              <a:gd name="T6" fmla="*/ 36 w 36"/>
              <a:gd name="T7" fmla="*/ 0 h 3"/>
            </a:gdLst>
            <a:ahLst/>
            <a:cxnLst>
              <a:cxn ang="0">
                <a:pos x="T0" y="T1"/>
              </a:cxn>
              <a:cxn ang="0">
                <a:pos x="T2" y="T3"/>
              </a:cxn>
              <a:cxn ang="0">
                <a:pos x="T4" y="T5"/>
              </a:cxn>
              <a:cxn ang="0">
                <a:pos x="T6" y="T7"/>
              </a:cxn>
            </a:cxnLst>
            <a:rect l="0" t="0" r="r" b="b"/>
            <a:pathLst>
              <a:path w="36" h="3">
                <a:moveTo>
                  <a:pt x="0" y="3"/>
                </a:moveTo>
                <a:lnTo>
                  <a:pt x="4" y="2"/>
                </a:lnTo>
                <a:lnTo>
                  <a:pt x="34" y="1"/>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5" name="Freeform 5698"/>
          <p:cNvSpPr>
            <a:spLocks/>
          </p:cNvSpPr>
          <p:nvPr/>
        </p:nvSpPr>
        <p:spPr bwMode="auto">
          <a:xfrm flipV="1">
            <a:off x="1801813" y="5462588"/>
            <a:ext cx="34925" cy="4763"/>
          </a:xfrm>
          <a:custGeom>
            <a:avLst/>
            <a:gdLst>
              <a:gd name="T0" fmla="*/ 0 w 36"/>
              <a:gd name="T1" fmla="*/ 4 h 4"/>
              <a:gd name="T2" fmla="*/ 5 w 36"/>
              <a:gd name="T3" fmla="*/ 3 h 4"/>
              <a:gd name="T4" fmla="*/ 35 w 36"/>
              <a:gd name="T5" fmla="*/ 0 h 4"/>
              <a:gd name="T6" fmla="*/ 36 w 36"/>
              <a:gd name="T7" fmla="*/ 0 h 4"/>
            </a:gdLst>
            <a:ahLst/>
            <a:cxnLst>
              <a:cxn ang="0">
                <a:pos x="T0" y="T1"/>
              </a:cxn>
              <a:cxn ang="0">
                <a:pos x="T2" y="T3"/>
              </a:cxn>
              <a:cxn ang="0">
                <a:pos x="T4" y="T5"/>
              </a:cxn>
              <a:cxn ang="0">
                <a:pos x="T6" y="T7"/>
              </a:cxn>
            </a:cxnLst>
            <a:rect l="0" t="0" r="r" b="b"/>
            <a:pathLst>
              <a:path w="36" h="4">
                <a:moveTo>
                  <a:pt x="0" y="4"/>
                </a:moveTo>
                <a:lnTo>
                  <a:pt x="5" y="3"/>
                </a:lnTo>
                <a:lnTo>
                  <a:pt x="35" y="0"/>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6" name="Freeform 5730"/>
          <p:cNvSpPr>
            <a:spLocks/>
          </p:cNvSpPr>
          <p:nvPr/>
        </p:nvSpPr>
        <p:spPr bwMode="auto">
          <a:xfrm flipV="1">
            <a:off x="1933575" y="5021263"/>
            <a:ext cx="46038" cy="1588"/>
          </a:xfrm>
          <a:custGeom>
            <a:avLst/>
            <a:gdLst>
              <a:gd name="T0" fmla="*/ 43 w 47"/>
              <a:gd name="T1" fmla="*/ 1 h 2"/>
              <a:gd name="T2" fmla="*/ 43 w 47"/>
              <a:gd name="T3" fmla="*/ 1 h 2"/>
              <a:gd name="T4" fmla="*/ 8 w 47"/>
              <a:gd name="T5" fmla="*/ 1 h 2"/>
              <a:gd name="T6" fmla="*/ 7 w 47"/>
              <a:gd name="T7" fmla="*/ 2 h 2"/>
              <a:gd name="T8" fmla="*/ 7 w 47"/>
              <a:gd name="T9" fmla="*/ 2 h 2"/>
              <a:gd name="T10" fmla="*/ 0 w 47"/>
              <a:gd name="T11" fmla="*/ 0 h 2"/>
              <a:gd name="T12" fmla="*/ 7 w 47"/>
              <a:gd name="T13" fmla="*/ 0 h 2"/>
              <a:gd name="T14" fmla="*/ 7 w 47"/>
              <a:gd name="T15" fmla="*/ 0 h 2"/>
              <a:gd name="T16" fmla="*/ 8 w 47"/>
              <a:gd name="T17" fmla="*/ 0 h 2"/>
              <a:gd name="T18" fmla="*/ 43 w 47"/>
              <a:gd name="T19" fmla="*/ 0 h 2"/>
              <a:gd name="T20" fmla="*/ 43 w 47"/>
              <a:gd name="T21" fmla="*/ 0 h 2"/>
              <a:gd name="T22" fmla="*/ 44 w 47"/>
              <a:gd name="T23" fmla="*/ 0 h 2"/>
              <a:gd name="T24" fmla="*/ 47 w 47"/>
              <a:gd name="T25" fmla="*/ 0 h 2"/>
              <a:gd name="T26" fmla="*/ 44 w 47"/>
              <a:gd name="T27" fmla="*/ 1 h 2"/>
              <a:gd name="T28" fmla="*/ 43 w 47"/>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2">
                <a:moveTo>
                  <a:pt x="43" y="1"/>
                </a:moveTo>
                <a:lnTo>
                  <a:pt x="43" y="1"/>
                </a:lnTo>
                <a:lnTo>
                  <a:pt x="8" y="1"/>
                </a:lnTo>
                <a:lnTo>
                  <a:pt x="7" y="2"/>
                </a:lnTo>
                <a:lnTo>
                  <a:pt x="7" y="2"/>
                </a:lnTo>
                <a:lnTo>
                  <a:pt x="0" y="0"/>
                </a:lnTo>
                <a:lnTo>
                  <a:pt x="7" y="0"/>
                </a:lnTo>
                <a:lnTo>
                  <a:pt x="7" y="0"/>
                </a:lnTo>
                <a:lnTo>
                  <a:pt x="8" y="0"/>
                </a:lnTo>
                <a:lnTo>
                  <a:pt x="43" y="0"/>
                </a:lnTo>
                <a:lnTo>
                  <a:pt x="43" y="0"/>
                </a:lnTo>
                <a:lnTo>
                  <a:pt x="44" y="0"/>
                </a:lnTo>
                <a:lnTo>
                  <a:pt x="47" y="0"/>
                </a:lnTo>
                <a:lnTo>
                  <a:pt x="44" y="1"/>
                </a:lnTo>
                <a:lnTo>
                  <a:pt x="43"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7" name="Freeform 5803"/>
          <p:cNvSpPr>
            <a:spLocks/>
          </p:cNvSpPr>
          <p:nvPr/>
        </p:nvSpPr>
        <p:spPr bwMode="auto">
          <a:xfrm flipV="1">
            <a:off x="2184400" y="5607050"/>
            <a:ext cx="34925" cy="7938"/>
          </a:xfrm>
          <a:custGeom>
            <a:avLst/>
            <a:gdLst>
              <a:gd name="T0" fmla="*/ 0 w 36"/>
              <a:gd name="T1" fmla="*/ 8 h 8"/>
              <a:gd name="T2" fmla="*/ 7 w 36"/>
              <a:gd name="T3" fmla="*/ 5 h 8"/>
              <a:gd name="T4" fmla="*/ 33 w 36"/>
              <a:gd name="T5" fmla="*/ 1 h 8"/>
              <a:gd name="T6" fmla="*/ 36 w 36"/>
              <a:gd name="T7" fmla="*/ 0 h 8"/>
            </a:gdLst>
            <a:ahLst/>
            <a:cxnLst>
              <a:cxn ang="0">
                <a:pos x="T0" y="T1"/>
              </a:cxn>
              <a:cxn ang="0">
                <a:pos x="T2" y="T3"/>
              </a:cxn>
              <a:cxn ang="0">
                <a:pos x="T4" y="T5"/>
              </a:cxn>
              <a:cxn ang="0">
                <a:pos x="T6" y="T7"/>
              </a:cxn>
            </a:cxnLst>
            <a:rect l="0" t="0" r="r" b="b"/>
            <a:pathLst>
              <a:path w="36" h="8">
                <a:moveTo>
                  <a:pt x="0" y="8"/>
                </a:moveTo>
                <a:lnTo>
                  <a:pt x="7" y="5"/>
                </a:lnTo>
                <a:lnTo>
                  <a:pt x="33" y="1"/>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8" name="Freeform 5829"/>
          <p:cNvSpPr>
            <a:spLocks/>
          </p:cNvSpPr>
          <p:nvPr/>
        </p:nvSpPr>
        <p:spPr bwMode="auto">
          <a:xfrm flipV="1">
            <a:off x="2289175" y="5559425"/>
            <a:ext cx="34925" cy="6350"/>
          </a:xfrm>
          <a:custGeom>
            <a:avLst/>
            <a:gdLst>
              <a:gd name="T0" fmla="*/ 0 w 36"/>
              <a:gd name="T1" fmla="*/ 5 h 5"/>
              <a:gd name="T2" fmla="*/ 5 w 36"/>
              <a:gd name="T3" fmla="*/ 3 h 5"/>
              <a:gd name="T4" fmla="*/ 33 w 36"/>
              <a:gd name="T5" fmla="*/ 2 h 5"/>
              <a:gd name="T6" fmla="*/ 36 w 36"/>
              <a:gd name="T7" fmla="*/ 0 h 5"/>
            </a:gdLst>
            <a:ahLst/>
            <a:cxnLst>
              <a:cxn ang="0">
                <a:pos x="T0" y="T1"/>
              </a:cxn>
              <a:cxn ang="0">
                <a:pos x="T2" y="T3"/>
              </a:cxn>
              <a:cxn ang="0">
                <a:pos x="T4" y="T5"/>
              </a:cxn>
              <a:cxn ang="0">
                <a:pos x="T6" y="T7"/>
              </a:cxn>
            </a:cxnLst>
            <a:rect l="0" t="0" r="r" b="b"/>
            <a:pathLst>
              <a:path w="36" h="5">
                <a:moveTo>
                  <a:pt x="0" y="5"/>
                </a:moveTo>
                <a:lnTo>
                  <a:pt x="5" y="3"/>
                </a:lnTo>
                <a:lnTo>
                  <a:pt x="33" y="2"/>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9" name="Freeform 5854"/>
          <p:cNvSpPr>
            <a:spLocks/>
          </p:cNvSpPr>
          <p:nvPr/>
        </p:nvSpPr>
        <p:spPr bwMode="auto">
          <a:xfrm flipV="1">
            <a:off x="2393950" y="5607050"/>
            <a:ext cx="34925" cy="7938"/>
          </a:xfrm>
          <a:custGeom>
            <a:avLst/>
            <a:gdLst>
              <a:gd name="T0" fmla="*/ 0 w 36"/>
              <a:gd name="T1" fmla="*/ 7 h 7"/>
              <a:gd name="T2" fmla="*/ 6 w 36"/>
              <a:gd name="T3" fmla="*/ 4 h 7"/>
              <a:gd name="T4" fmla="*/ 33 w 36"/>
              <a:gd name="T5" fmla="*/ 1 h 7"/>
              <a:gd name="T6" fmla="*/ 36 w 36"/>
              <a:gd name="T7" fmla="*/ 0 h 7"/>
            </a:gdLst>
            <a:ahLst/>
            <a:cxnLst>
              <a:cxn ang="0">
                <a:pos x="T0" y="T1"/>
              </a:cxn>
              <a:cxn ang="0">
                <a:pos x="T2" y="T3"/>
              </a:cxn>
              <a:cxn ang="0">
                <a:pos x="T4" y="T5"/>
              </a:cxn>
              <a:cxn ang="0">
                <a:pos x="T6" y="T7"/>
              </a:cxn>
            </a:cxnLst>
            <a:rect l="0" t="0" r="r" b="b"/>
            <a:pathLst>
              <a:path w="36" h="7">
                <a:moveTo>
                  <a:pt x="0" y="7"/>
                </a:moveTo>
                <a:lnTo>
                  <a:pt x="6" y="4"/>
                </a:lnTo>
                <a:lnTo>
                  <a:pt x="33" y="1"/>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0" name="Freeform 5868"/>
          <p:cNvSpPr>
            <a:spLocks/>
          </p:cNvSpPr>
          <p:nvPr/>
        </p:nvSpPr>
        <p:spPr bwMode="auto">
          <a:xfrm flipV="1">
            <a:off x="2463800" y="5407025"/>
            <a:ext cx="34925" cy="9525"/>
          </a:xfrm>
          <a:custGeom>
            <a:avLst/>
            <a:gdLst>
              <a:gd name="T0" fmla="*/ 0 w 36"/>
              <a:gd name="T1" fmla="*/ 9 h 9"/>
              <a:gd name="T2" fmla="*/ 8 w 36"/>
              <a:gd name="T3" fmla="*/ 6 h 9"/>
              <a:gd name="T4" fmla="*/ 33 w 36"/>
              <a:gd name="T5" fmla="*/ 2 h 9"/>
              <a:gd name="T6" fmla="*/ 36 w 36"/>
              <a:gd name="T7" fmla="*/ 0 h 9"/>
            </a:gdLst>
            <a:ahLst/>
            <a:cxnLst>
              <a:cxn ang="0">
                <a:pos x="T0" y="T1"/>
              </a:cxn>
              <a:cxn ang="0">
                <a:pos x="T2" y="T3"/>
              </a:cxn>
              <a:cxn ang="0">
                <a:pos x="T4" y="T5"/>
              </a:cxn>
              <a:cxn ang="0">
                <a:pos x="T6" y="T7"/>
              </a:cxn>
            </a:cxnLst>
            <a:rect l="0" t="0" r="r" b="b"/>
            <a:pathLst>
              <a:path w="36" h="9">
                <a:moveTo>
                  <a:pt x="0" y="9"/>
                </a:moveTo>
                <a:lnTo>
                  <a:pt x="8" y="6"/>
                </a:lnTo>
                <a:lnTo>
                  <a:pt x="33" y="2"/>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pic>
        <p:nvPicPr>
          <p:cNvPr id="101" name="Picture 135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447675"/>
            <a:ext cx="77724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 name="Line 9308"/>
          <p:cNvSpPr>
            <a:spLocks noChangeShapeType="1"/>
          </p:cNvSpPr>
          <p:nvPr/>
        </p:nvSpPr>
        <p:spPr bwMode="auto">
          <a:xfrm flipH="1" flipV="1">
            <a:off x="8216899" y="873125"/>
            <a:ext cx="3176" cy="4826000"/>
          </a:xfrm>
          <a:prstGeom prst="line">
            <a:avLst/>
          </a:prstGeom>
          <a:noFill/>
          <a:ln w="38100">
            <a:solidFill>
              <a:srgbClr val="CCFFCC"/>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3" name="Freeform 13537"/>
          <p:cNvSpPr>
            <a:spLocks/>
          </p:cNvSpPr>
          <p:nvPr/>
        </p:nvSpPr>
        <p:spPr bwMode="auto">
          <a:xfrm>
            <a:off x="5393531" y="876300"/>
            <a:ext cx="2797969" cy="4819650"/>
          </a:xfrm>
          <a:custGeom>
            <a:avLst/>
            <a:gdLst>
              <a:gd name="T0" fmla="*/ 1752 w 1752"/>
              <a:gd name="T1" fmla="*/ 0 h 3040"/>
              <a:gd name="T2" fmla="*/ 0 w 1752"/>
              <a:gd name="T3" fmla="*/ 3040 h 3040"/>
            </a:gdLst>
            <a:ahLst/>
            <a:cxnLst>
              <a:cxn ang="0">
                <a:pos x="T0" y="T1"/>
              </a:cxn>
              <a:cxn ang="0">
                <a:pos x="T2" y="T3"/>
              </a:cxn>
            </a:cxnLst>
            <a:rect l="0" t="0" r="r" b="b"/>
            <a:pathLst>
              <a:path w="1752" h="3040">
                <a:moveTo>
                  <a:pt x="1752" y="0"/>
                </a:moveTo>
                <a:cubicBezTo>
                  <a:pt x="1752" y="688"/>
                  <a:pt x="16" y="1744"/>
                  <a:pt x="0" y="3040"/>
                </a:cubicBezTo>
              </a:path>
            </a:pathLst>
          </a:custGeom>
          <a:noFill/>
          <a:ln w="76200" cap="flat" cmpd="sng">
            <a:solidFill>
              <a:srgbClr val="00009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04" name="Group 13545"/>
          <p:cNvGrpSpPr>
            <a:grpSpLocks/>
          </p:cNvGrpSpPr>
          <p:nvPr/>
        </p:nvGrpSpPr>
        <p:grpSpPr bwMode="auto">
          <a:xfrm>
            <a:off x="7620000" y="1066800"/>
            <a:ext cx="457200" cy="762000"/>
            <a:chOff x="4800" y="672"/>
            <a:chExt cx="288" cy="480"/>
          </a:xfrm>
        </p:grpSpPr>
        <p:sp>
          <p:nvSpPr>
            <p:cNvPr id="105" name="Rectangle 13538"/>
            <p:cNvSpPr>
              <a:spLocks noChangeArrowheads="1"/>
            </p:cNvSpPr>
            <p:nvPr/>
          </p:nvSpPr>
          <p:spPr bwMode="auto">
            <a:xfrm>
              <a:off x="4992" y="672"/>
              <a:ext cx="96" cy="124"/>
            </a:xfrm>
            <a:prstGeom prst="rect">
              <a:avLst/>
            </a:prstGeom>
            <a:solidFill>
              <a:srgbClr val="000092"/>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6" name="Rectangle 13539"/>
            <p:cNvSpPr>
              <a:spLocks noChangeArrowheads="1"/>
            </p:cNvSpPr>
            <p:nvPr/>
          </p:nvSpPr>
          <p:spPr bwMode="auto">
            <a:xfrm>
              <a:off x="4928" y="844"/>
              <a:ext cx="96" cy="96"/>
            </a:xfrm>
            <a:prstGeom prst="rect">
              <a:avLst/>
            </a:prstGeom>
            <a:solidFill>
              <a:srgbClr val="000092"/>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7" name="Rectangle 13540"/>
            <p:cNvSpPr>
              <a:spLocks noChangeArrowheads="1"/>
            </p:cNvSpPr>
            <p:nvPr/>
          </p:nvSpPr>
          <p:spPr bwMode="auto">
            <a:xfrm>
              <a:off x="4896" y="912"/>
              <a:ext cx="96" cy="96"/>
            </a:xfrm>
            <a:prstGeom prst="rect">
              <a:avLst/>
            </a:prstGeom>
            <a:solidFill>
              <a:srgbClr val="000092"/>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8" name="Rectangle 13541"/>
            <p:cNvSpPr>
              <a:spLocks noChangeArrowheads="1"/>
            </p:cNvSpPr>
            <p:nvPr/>
          </p:nvSpPr>
          <p:spPr bwMode="auto">
            <a:xfrm>
              <a:off x="4800" y="1056"/>
              <a:ext cx="96" cy="96"/>
            </a:xfrm>
            <a:prstGeom prst="rect">
              <a:avLst/>
            </a:prstGeom>
            <a:solidFill>
              <a:srgbClr val="000092"/>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9" name="Rectangle 13542"/>
            <p:cNvSpPr>
              <a:spLocks noChangeArrowheads="1"/>
            </p:cNvSpPr>
            <p:nvPr/>
          </p:nvSpPr>
          <p:spPr bwMode="auto">
            <a:xfrm>
              <a:off x="4960" y="808"/>
              <a:ext cx="96" cy="96"/>
            </a:xfrm>
            <a:prstGeom prst="rect">
              <a:avLst/>
            </a:prstGeom>
            <a:solidFill>
              <a:srgbClr val="000092"/>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0" name="Rectangle 13543"/>
            <p:cNvSpPr>
              <a:spLocks noChangeArrowheads="1"/>
            </p:cNvSpPr>
            <p:nvPr/>
          </p:nvSpPr>
          <p:spPr bwMode="auto">
            <a:xfrm>
              <a:off x="4968" y="772"/>
              <a:ext cx="96" cy="96"/>
            </a:xfrm>
            <a:prstGeom prst="rect">
              <a:avLst/>
            </a:prstGeom>
            <a:solidFill>
              <a:srgbClr val="000092"/>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1" name="Rectangle 13544"/>
            <p:cNvSpPr>
              <a:spLocks noChangeArrowheads="1"/>
            </p:cNvSpPr>
            <p:nvPr/>
          </p:nvSpPr>
          <p:spPr bwMode="auto">
            <a:xfrm>
              <a:off x="4920" y="872"/>
              <a:ext cx="96" cy="96"/>
            </a:xfrm>
            <a:prstGeom prst="rect">
              <a:avLst/>
            </a:prstGeom>
            <a:solidFill>
              <a:srgbClr val="000092"/>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112" name="Rectangle 13546"/>
          <p:cNvSpPr>
            <a:spLocks noChangeArrowheads="1"/>
          </p:cNvSpPr>
          <p:nvPr/>
        </p:nvSpPr>
        <p:spPr bwMode="auto">
          <a:xfrm>
            <a:off x="5334000" y="5486400"/>
            <a:ext cx="76200" cy="152400"/>
          </a:xfrm>
          <a:prstGeom prst="rect">
            <a:avLst/>
          </a:prstGeom>
          <a:solidFill>
            <a:srgbClr val="000092"/>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54" name="Rectangle 13548"/>
          <p:cNvSpPr>
            <a:spLocks noGrp="1" noChangeArrowheads="1"/>
          </p:cNvSpPr>
          <p:nvPr>
            <p:ph type="title" idx="4294967295"/>
          </p:nvPr>
        </p:nvSpPr>
        <p:spPr>
          <a:xfrm>
            <a:off x="685800" y="0"/>
            <a:ext cx="7772400" cy="476250"/>
          </a:xfrm>
        </p:spPr>
        <p:txBody>
          <a:bodyPr>
            <a:normAutofit fontScale="90000"/>
          </a:bodyPr>
          <a:lstStyle/>
          <a:p>
            <a:r>
              <a:rPr lang="en-US" sz="2800" dirty="0"/>
              <a:t>Thermal Updraft Contours</a:t>
            </a:r>
          </a:p>
        </p:txBody>
      </p:sp>
      <p:sp>
        <p:nvSpPr>
          <p:cNvPr id="355" name="Text Box 13549"/>
          <p:cNvSpPr txBox="1">
            <a:spLocks noChangeArrowheads="1"/>
          </p:cNvSpPr>
          <p:nvPr/>
        </p:nvSpPr>
        <p:spPr bwMode="auto">
          <a:xfrm>
            <a:off x="1657292" y="4388173"/>
            <a:ext cx="1350434" cy="923330"/>
          </a:xfrm>
          <a:prstGeom prst="rect">
            <a:avLst/>
          </a:prstGeom>
          <a:solidFill>
            <a:srgbClr val="376092"/>
          </a:solidFill>
          <a:ln>
            <a:noFill/>
          </a:ln>
          <a:effectLst/>
        </p:spPr>
        <p:txBody>
          <a:bodyPr wrap="none">
            <a:spAutoFit/>
          </a:bodyPr>
          <a:lstStyle/>
          <a:p>
            <a:r>
              <a:rPr lang="en-US" sz="1800" dirty="0">
                <a:solidFill>
                  <a:schemeClr val="bg1">
                    <a:lumMod val="95000"/>
                  </a:schemeClr>
                </a:solidFill>
              </a:rPr>
              <a:t>Total Energy</a:t>
            </a:r>
          </a:p>
          <a:p>
            <a:r>
              <a:rPr lang="en-US" sz="1800" dirty="0">
                <a:solidFill>
                  <a:schemeClr val="bg1">
                    <a:lumMod val="95000"/>
                  </a:schemeClr>
                </a:solidFill>
              </a:rPr>
              <a:t>   = Kinetic</a:t>
            </a:r>
          </a:p>
          <a:p>
            <a:r>
              <a:rPr lang="en-US" sz="1800" dirty="0">
                <a:solidFill>
                  <a:schemeClr val="bg1">
                    <a:lumMod val="95000"/>
                  </a:schemeClr>
                </a:solidFill>
              </a:rPr>
              <a:t>   + Potential</a:t>
            </a:r>
          </a:p>
        </p:txBody>
      </p:sp>
      <p:sp>
        <p:nvSpPr>
          <p:cNvPr id="356" name="Text Box 13550"/>
          <p:cNvSpPr txBox="1">
            <a:spLocks noChangeArrowheads="1"/>
          </p:cNvSpPr>
          <p:nvPr/>
        </p:nvSpPr>
        <p:spPr bwMode="auto">
          <a:xfrm>
            <a:off x="6408738" y="4367213"/>
            <a:ext cx="1527175" cy="1200329"/>
          </a:xfrm>
          <a:prstGeom prst="rect">
            <a:avLst/>
          </a:prstGeom>
          <a:solidFill>
            <a:srgbClr val="376092"/>
          </a:solidFill>
          <a:ln>
            <a:noFill/>
          </a:ln>
          <a:effectLst/>
        </p:spPr>
        <p:txBody>
          <a:bodyPr>
            <a:spAutoFit/>
          </a:bodyPr>
          <a:lstStyle/>
          <a:p>
            <a:r>
              <a:rPr lang="en-US" dirty="0">
                <a:solidFill>
                  <a:schemeClr val="bg1">
                    <a:lumMod val="95000"/>
                  </a:schemeClr>
                </a:solidFill>
              </a:rPr>
              <a:t>Total Energy</a:t>
            </a:r>
          </a:p>
          <a:p>
            <a:r>
              <a:rPr lang="en-US" dirty="0">
                <a:solidFill>
                  <a:schemeClr val="bg1">
                    <a:lumMod val="95000"/>
                  </a:schemeClr>
                </a:solidFill>
              </a:rPr>
              <a:t>   = Kinetic</a:t>
            </a:r>
          </a:p>
          <a:p>
            <a:r>
              <a:rPr lang="en-US" dirty="0">
                <a:solidFill>
                  <a:schemeClr val="bg1">
                    <a:lumMod val="95000"/>
                  </a:schemeClr>
                </a:solidFill>
              </a:rPr>
              <a:t>   + Potential</a:t>
            </a:r>
          </a:p>
          <a:p>
            <a:r>
              <a:rPr lang="en-US" dirty="0">
                <a:solidFill>
                  <a:schemeClr val="bg1">
                    <a:lumMod val="95000"/>
                  </a:schemeClr>
                </a:solidFill>
              </a:rPr>
              <a:t>   + Stored</a:t>
            </a:r>
          </a:p>
        </p:txBody>
      </p:sp>
      <p:sp>
        <p:nvSpPr>
          <p:cNvPr id="357" name="Line 13553"/>
          <p:cNvSpPr>
            <a:spLocks noChangeShapeType="1"/>
          </p:cNvSpPr>
          <p:nvPr/>
        </p:nvSpPr>
        <p:spPr bwMode="auto">
          <a:xfrm>
            <a:off x="4719638" y="877888"/>
            <a:ext cx="3175" cy="815975"/>
          </a:xfrm>
          <a:prstGeom prst="line">
            <a:avLst/>
          </a:prstGeom>
          <a:noFill/>
          <a:ln w="38100">
            <a:solidFill>
              <a:srgbClr val="0000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58" name="Line 13554"/>
          <p:cNvSpPr>
            <a:spLocks noChangeShapeType="1"/>
          </p:cNvSpPr>
          <p:nvPr/>
        </p:nvSpPr>
        <p:spPr bwMode="auto">
          <a:xfrm flipH="1">
            <a:off x="4719638" y="1679575"/>
            <a:ext cx="1587" cy="349250"/>
          </a:xfrm>
          <a:prstGeom prst="line">
            <a:avLst/>
          </a:prstGeom>
          <a:noFill/>
          <a:ln w="38100">
            <a:solidFill>
              <a:srgbClr val="000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59" name="Text Box 13551"/>
          <p:cNvSpPr txBox="1">
            <a:spLocks noChangeArrowheads="1"/>
          </p:cNvSpPr>
          <p:nvPr/>
        </p:nvSpPr>
        <p:spPr bwMode="auto">
          <a:xfrm>
            <a:off x="3475038" y="935038"/>
            <a:ext cx="2526974"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10000"/>
              </a:lnSpc>
              <a:buFontTx/>
              <a:buChar char="•"/>
            </a:pPr>
            <a:r>
              <a:rPr lang="en-US" sz="1800" dirty="0">
                <a:solidFill>
                  <a:schemeClr val="bg1"/>
                </a:solidFill>
              </a:rPr>
              <a:t> 1</a:t>
            </a:r>
            <a:r>
              <a:rPr lang="en-US" sz="1800" baseline="30000" dirty="0">
                <a:solidFill>
                  <a:schemeClr val="bg1"/>
                </a:solidFill>
              </a:rPr>
              <a:t>o</a:t>
            </a:r>
            <a:r>
              <a:rPr lang="en-US" sz="1800" dirty="0">
                <a:solidFill>
                  <a:schemeClr val="bg1"/>
                </a:solidFill>
              </a:rPr>
              <a:t>C warmer-air column</a:t>
            </a:r>
          </a:p>
          <a:p>
            <a:pPr algn="l">
              <a:lnSpc>
                <a:spcPct val="110000"/>
              </a:lnSpc>
              <a:buFontTx/>
              <a:buChar char="•"/>
            </a:pPr>
            <a:r>
              <a:rPr lang="en-US" sz="1800" dirty="0">
                <a:solidFill>
                  <a:schemeClr val="bg1"/>
                </a:solidFill>
              </a:rPr>
              <a:t> 20-minute lifetime</a:t>
            </a:r>
          </a:p>
          <a:p>
            <a:pPr algn="l">
              <a:lnSpc>
                <a:spcPct val="110000"/>
              </a:lnSpc>
              <a:buFontTx/>
              <a:buChar char="•"/>
            </a:pPr>
            <a:r>
              <a:rPr lang="en-US" sz="1800" dirty="0">
                <a:solidFill>
                  <a:schemeClr val="bg1"/>
                </a:solidFill>
              </a:rPr>
              <a:t> ~ solar power x 10</a:t>
            </a:r>
          </a:p>
        </p:txBody>
      </p:sp>
      <p:pic>
        <p:nvPicPr>
          <p:cNvPr id="362" name="Picture 361" descr="frigate bird 2.pn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3000" contrast="-33000"/>
                    </a14:imgEffect>
                  </a14:imgLayer>
                </a14:imgProps>
              </a:ext>
            </a:extLst>
          </a:blip>
          <a:stretch>
            <a:fillRect/>
          </a:stretch>
        </p:blipFill>
        <p:spPr>
          <a:xfrm rot="734669">
            <a:off x="1461399" y="3440220"/>
            <a:ext cx="1885373" cy="829371"/>
          </a:xfrm>
          <a:prstGeom prst="rect">
            <a:avLst/>
          </a:prstGeom>
        </p:spPr>
      </p:pic>
      <p:sp>
        <p:nvSpPr>
          <p:cNvPr id="846" name="Text Box 13551"/>
          <p:cNvSpPr txBox="1">
            <a:spLocks noChangeArrowheads="1"/>
          </p:cNvSpPr>
          <p:nvPr/>
        </p:nvSpPr>
        <p:spPr bwMode="auto">
          <a:xfrm>
            <a:off x="6019800" y="1828800"/>
            <a:ext cx="912814" cy="397032"/>
          </a:xfrm>
          <a:prstGeom prst="rect">
            <a:avLst/>
          </a:prstGeom>
          <a:solidFill>
            <a:srgbClr val="31447F"/>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10000"/>
              </a:lnSpc>
            </a:pPr>
            <a:r>
              <a:rPr lang="en-US" sz="1800" dirty="0">
                <a:solidFill>
                  <a:schemeClr val="bg1"/>
                </a:solidFill>
              </a:rPr>
              <a:t>U ~ m/s</a:t>
            </a:r>
          </a:p>
        </p:txBody>
      </p:sp>
      <p:sp>
        <p:nvSpPr>
          <p:cNvPr id="847" name="Text Box 13551"/>
          <p:cNvSpPr txBox="1">
            <a:spLocks noChangeArrowheads="1"/>
          </p:cNvSpPr>
          <p:nvPr/>
        </p:nvSpPr>
        <p:spPr bwMode="auto">
          <a:xfrm>
            <a:off x="1371600" y="914400"/>
            <a:ext cx="1731051" cy="397032"/>
          </a:xfrm>
          <a:prstGeom prst="rect">
            <a:avLst/>
          </a:prstGeom>
          <a:solidFill>
            <a:srgbClr val="31447F"/>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10000"/>
              </a:lnSpc>
            </a:pPr>
            <a:r>
              <a:rPr lang="en-US" sz="1800" dirty="0">
                <a:solidFill>
                  <a:schemeClr val="bg1"/>
                </a:solidFill>
              </a:rPr>
              <a:t>Elevation, z</a:t>
            </a:r>
            <a:r>
              <a:rPr lang="en-US" sz="1800" baseline="-25000" dirty="0">
                <a:solidFill>
                  <a:schemeClr val="bg1"/>
                </a:solidFill>
              </a:rPr>
              <a:t>o</a:t>
            </a:r>
            <a:r>
              <a:rPr lang="en-US" sz="1800" dirty="0">
                <a:solidFill>
                  <a:schemeClr val="bg1"/>
                </a:solidFill>
              </a:rPr>
              <a:t> ~ m</a:t>
            </a:r>
          </a:p>
        </p:txBody>
      </p:sp>
      <p:sp>
        <p:nvSpPr>
          <p:cNvPr id="848" name="Text Box 13551"/>
          <p:cNvSpPr txBox="1">
            <a:spLocks noChangeArrowheads="1"/>
          </p:cNvSpPr>
          <p:nvPr/>
        </p:nvSpPr>
        <p:spPr bwMode="auto">
          <a:xfrm flipH="1">
            <a:off x="5671457" y="3621974"/>
            <a:ext cx="166780" cy="223651"/>
          </a:xfrm>
          <a:prstGeom prst="rect">
            <a:avLst/>
          </a:prstGeom>
          <a:solidFill>
            <a:srgbClr val="FCF7D0"/>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 tIns="9144" rIns="9144" bIns="9144">
            <a:spAutoFit/>
          </a:bodyPr>
          <a:lstStyle/>
          <a:p>
            <a:pPr algn="l">
              <a:lnSpc>
                <a:spcPts val="1600"/>
              </a:lnSpc>
              <a:spcBef>
                <a:spcPts val="600"/>
              </a:spcBef>
            </a:pPr>
            <a:r>
              <a:rPr lang="en-US" sz="1800" dirty="0">
                <a:solidFill>
                  <a:srgbClr val="31447F"/>
                </a:solidFill>
              </a:rPr>
              <a:t>1</a:t>
            </a:r>
          </a:p>
        </p:txBody>
      </p:sp>
      <p:sp>
        <p:nvSpPr>
          <p:cNvPr id="849" name="Text Box 13551"/>
          <p:cNvSpPr txBox="1">
            <a:spLocks noChangeArrowheads="1"/>
          </p:cNvSpPr>
          <p:nvPr/>
        </p:nvSpPr>
        <p:spPr bwMode="auto">
          <a:xfrm flipH="1">
            <a:off x="5357812" y="3852863"/>
            <a:ext cx="152400" cy="233269"/>
          </a:xfrm>
          <a:prstGeom prst="rect">
            <a:avLst/>
          </a:prstGeom>
          <a:solidFill>
            <a:srgbClr val="FCF7D0"/>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 tIns="9144" rIns="9144" bIns="9144">
            <a:spAutoFit/>
          </a:bodyPr>
          <a:lstStyle/>
          <a:p>
            <a:pPr algn="l">
              <a:lnSpc>
                <a:spcPts val="1600"/>
              </a:lnSpc>
              <a:spcBef>
                <a:spcPts val="600"/>
              </a:spcBef>
            </a:pPr>
            <a:r>
              <a:rPr lang="en-US" sz="1800" dirty="0">
                <a:solidFill>
                  <a:srgbClr val="31447F"/>
                </a:solidFill>
              </a:rPr>
              <a:t>2</a:t>
            </a:r>
          </a:p>
        </p:txBody>
      </p:sp>
      <p:sp>
        <p:nvSpPr>
          <p:cNvPr id="850" name="Text Box 13551"/>
          <p:cNvSpPr txBox="1">
            <a:spLocks noChangeArrowheads="1"/>
          </p:cNvSpPr>
          <p:nvPr/>
        </p:nvSpPr>
        <p:spPr bwMode="auto">
          <a:xfrm flipH="1">
            <a:off x="5133975" y="4112419"/>
            <a:ext cx="152400" cy="233269"/>
          </a:xfrm>
          <a:prstGeom prst="rect">
            <a:avLst/>
          </a:prstGeom>
          <a:solidFill>
            <a:srgbClr val="FCF7D0"/>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 tIns="9144" rIns="9144" bIns="9144">
            <a:spAutoFit/>
          </a:bodyPr>
          <a:lstStyle/>
          <a:p>
            <a:pPr algn="l">
              <a:lnSpc>
                <a:spcPts val="1600"/>
              </a:lnSpc>
              <a:spcBef>
                <a:spcPts val="600"/>
              </a:spcBef>
            </a:pPr>
            <a:r>
              <a:rPr lang="en-US" sz="1800" dirty="0">
                <a:solidFill>
                  <a:srgbClr val="31447F"/>
                </a:solidFill>
              </a:rPr>
              <a:t>3</a:t>
            </a:r>
          </a:p>
        </p:txBody>
      </p:sp>
      <p:sp>
        <p:nvSpPr>
          <p:cNvPr id="851" name="Text Box 13551"/>
          <p:cNvSpPr txBox="1">
            <a:spLocks noChangeArrowheads="1"/>
          </p:cNvSpPr>
          <p:nvPr/>
        </p:nvSpPr>
        <p:spPr bwMode="auto">
          <a:xfrm flipH="1">
            <a:off x="4953000" y="4267202"/>
            <a:ext cx="152400" cy="223651"/>
          </a:xfrm>
          <a:prstGeom prst="rect">
            <a:avLst/>
          </a:prstGeom>
          <a:solidFill>
            <a:srgbClr val="FCF7D0"/>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 tIns="9144" rIns="9144" bIns="9144">
            <a:spAutoFit/>
          </a:bodyPr>
          <a:lstStyle/>
          <a:p>
            <a:pPr algn="l">
              <a:lnSpc>
                <a:spcPts val="1600"/>
              </a:lnSpc>
              <a:spcBef>
                <a:spcPts val="600"/>
              </a:spcBef>
            </a:pPr>
            <a:r>
              <a:rPr lang="en-US" sz="1800" dirty="0">
                <a:solidFill>
                  <a:srgbClr val="31447F"/>
                </a:solidFill>
              </a:rPr>
              <a:t>4</a:t>
            </a:r>
          </a:p>
        </p:txBody>
      </p:sp>
      <p:pic>
        <p:nvPicPr>
          <p:cNvPr id="124" name="Picture 123">
            <a:extLst>
              <a:ext uri="{FF2B5EF4-FFF2-40B4-BE49-F238E27FC236}">
                <a16:creationId xmlns:a16="http://schemas.microsoft.com/office/drawing/2014/main" id="{EBF27954-8316-4A0D-A759-0DD40308B479}"/>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5000" contrast="25000"/>
                    </a14:imgEffect>
                  </a14:imgLayer>
                </a14:imgProps>
              </a:ext>
              <a:ext uri="{28A0092B-C50C-407E-A947-70E740481C1C}">
                <a14:useLocalDpi xmlns:a14="http://schemas.microsoft.com/office/drawing/2010/main" val="0"/>
              </a:ext>
            </a:extLst>
          </a:blip>
          <a:stretch>
            <a:fillRect/>
          </a:stretch>
        </p:blipFill>
        <p:spPr>
          <a:xfrm rot="20492589">
            <a:off x="5955831" y="3248037"/>
            <a:ext cx="2603442" cy="808762"/>
          </a:xfrm>
          <a:prstGeom prst="rect">
            <a:avLst/>
          </a:prstGeom>
        </p:spPr>
      </p:pic>
    </p:spTree>
    <p:extLst>
      <p:ext uri="{BB962C8B-B14F-4D97-AF65-F5344CB8AC3E}">
        <p14:creationId xmlns:p14="http://schemas.microsoft.com/office/powerpoint/2010/main" val="192417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5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autoUpdateAnimBg="0"/>
      <p:bldP spid="356" grpId="0" animBg="1" autoUpdateAnimBg="0"/>
      <p:bldP spid="359" grpId="0" build="p" autoUpdateAnimBg="0"/>
      <p:bldP spid="846" grpId="0" animBg="1"/>
      <p:bldP spid="84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48</a:t>
            </a:fld>
            <a:endParaRPr lang="en-US" dirty="0"/>
          </a:p>
        </p:txBody>
      </p:sp>
      <mc:AlternateContent xmlns:mc="http://schemas.openxmlformats.org/markup-compatibility/2006" xmlns:a14="http://schemas.microsoft.com/office/drawing/2010/main">
        <mc:Choice Requires="a14">
          <p:sp>
            <p:nvSpPr>
              <p:cNvPr id="6" name="Object 5"/>
              <p:cNvSpPr txBox="1"/>
              <p:nvPr/>
            </p:nvSpPr>
            <p:spPr bwMode="auto">
              <a:xfrm>
                <a:off x="4329072" y="2754973"/>
                <a:ext cx="4475783" cy="2609620"/>
              </a:xfrm>
              <a:prstGeom prst="rect">
                <a:avLst/>
              </a:prstGeom>
              <a:solidFill>
                <a:schemeClr val="bg1">
                  <a:lumMod val="95000"/>
                </a:schemeClr>
              </a:solidFill>
            </p:spPr>
            <p:txBody>
              <a:bodyPr>
                <a:noAutofit/>
              </a:bodyPr>
              <a:lstStyle/>
              <a:p>
                <a:pPr>
                  <a:lnSpc>
                    <a:spcPts val="2800"/>
                  </a:lnSpc>
                </a:pPr>
                <a14:m>
                  <m:oMathPara xmlns:m="http://schemas.openxmlformats.org/officeDocument/2006/math">
                    <m:oMathParaPr>
                      <m:jc m:val="left"/>
                    </m:oMathParaPr>
                    <m:oMath xmlns:m="http://schemas.openxmlformats.org/officeDocument/2006/math">
                      <m:r>
                        <m:rPr>
                          <m:sty m:val="p"/>
                        </m:rPr>
                        <a:rPr lang="en-US" sz="2000" i="0" smtClean="0">
                          <a:solidFill>
                            <a:srgbClr val="000000"/>
                          </a:solidFill>
                          <a:latin typeface="Cambria Math" panose="02040503050406030204" pitchFamily="18" charset="0"/>
                        </a:rPr>
                        <m:t>T</m:t>
                      </m:r>
                      <m:r>
                        <a:rPr lang="en-US" sz="2000" i="1">
                          <a:solidFill>
                            <a:srgbClr val="000000"/>
                          </a:solidFill>
                          <a:latin typeface="Cambria Math" panose="02040503050406030204" pitchFamily="18" charset="0"/>
                        </a:rPr>
                        <m:t>−</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m:t>
                      </m:r>
                      <m:r>
                        <m:rPr>
                          <m:sty m:val="p"/>
                        </m:rPr>
                        <a:rPr lang="en-US" sz="2000" i="0">
                          <a:solidFill>
                            <a:srgbClr val="000000"/>
                          </a:solidFill>
                          <a:latin typeface="Cambria Math" panose="02040503050406030204" pitchFamily="18" charset="0"/>
                        </a:rPr>
                        <m:t>W</m:t>
                      </m:r>
                      <m:r>
                        <m:rPr>
                          <m:nor/>
                        </m:rPr>
                        <a:rPr lang="en-US" sz="2000" i="0">
                          <a:solidFill>
                            <a:srgbClr val="000000"/>
                          </a:solidFill>
                          <a:latin typeface="Calibri" panose="020F0502020204030204" pitchFamily="34" charset="0"/>
                          <a:cs typeface="Calibri" panose="020F0502020204030204" pitchFamily="34" charset="0"/>
                        </a:rPr>
                        <m:t>sin</m:t>
                      </m:r>
                      <m:r>
                        <a:rPr lang="en-US" sz="2000" i="1">
                          <a:solidFill>
                            <a:srgbClr val="000000"/>
                          </a:solidFill>
                          <a:latin typeface="Cambria Math" panose="02040503050406030204" pitchFamily="18" charset="0"/>
                        </a:rPr>
                        <m:t>𝛾</m:t>
                      </m:r>
                      <m:r>
                        <a:rPr lang="en-US" sz="2000" i="1">
                          <a:solidFill>
                            <a:srgbClr val="000000"/>
                          </a:solidFill>
                          <a:latin typeface="Cambria Math" panose="02040503050406030204" pitchFamily="18" charset="0"/>
                        </a:rPr>
                        <m:t> {</m:t>
                      </m:r>
                      <m:r>
                        <m:rPr>
                          <m:nor/>
                        </m:rPr>
                        <a:rPr lang="en-US" sz="2000" i="0">
                          <a:solidFill>
                            <a:srgbClr val="000000"/>
                          </a:solidFill>
                          <a:latin typeface="Calibri" panose="020F0502020204030204" pitchFamily="34" charset="0"/>
                          <a:cs typeface="Calibri" panose="020F0502020204030204" pitchFamily="34" charset="0"/>
                        </a:rPr>
                        <m:t>steady</m:t>
                      </m:r>
                      <m:r>
                        <a:rPr lang="en-US" sz="2000" i="1">
                          <a:solidFill>
                            <a:srgbClr val="000000"/>
                          </a:solidFill>
                          <a:latin typeface="Cambria Math" panose="02040503050406030204" pitchFamily="18" charset="0"/>
                        </a:rPr>
                        <m:t> </m:t>
                      </m:r>
                      <m:r>
                        <m:rPr>
                          <m:nor/>
                        </m:rPr>
                        <a:rPr lang="en-US" sz="2000" i="0">
                          <a:solidFill>
                            <a:srgbClr val="000000"/>
                          </a:solidFill>
                          <a:latin typeface="Calibri" panose="020F0502020204030204" pitchFamily="34" charset="0"/>
                          <a:cs typeface="Calibri" panose="020F0502020204030204" pitchFamily="34" charset="0"/>
                        </a:rPr>
                        <m:t>state</m:t>
                      </m:r>
                      <m:r>
                        <a:rPr lang="en-US" sz="2000" i="1">
                          <a:solidFill>
                            <a:srgbClr val="000000"/>
                          </a:solidFill>
                          <a:latin typeface="Cambria Math" panose="02040503050406030204" pitchFamily="18" charset="0"/>
                        </a:rPr>
                        <m:t>}</m:t>
                      </m:r>
                      <m:r>
                        <m:rPr>
                          <m:nor/>
                        </m:rPr>
                        <a:rPr lang="en-US" sz="2000" i="0">
                          <a:solidFill>
                            <a:srgbClr val="000000"/>
                          </a:solidFill>
                          <a:latin typeface="Calibri" panose="020F0502020204030204" pitchFamily="34" charset="0"/>
                          <a:cs typeface="Calibri" panose="020F0502020204030204" pitchFamily="34" charset="0"/>
                        </a:rPr>
                        <m:t>       </m:t>
                      </m:r>
                      <m:r>
                        <a:rPr lang="en-US" sz="2000" i="1">
                          <a:solidFill>
                            <a:srgbClr val="000000"/>
                          </a:solidFill>
                          <a:latin typeface="Cambria Math" panose="02040503050406030204" pitchFamily="18" charset="0"/>
                        </a:rPr>
                        <m:t>(</m:t>
                      </m:r>
                      <m:r>
                        <a:rPr lang="en-US" sz="2000" i="0">
                          <a:solidFill>
                            <a:srgbClr val="000000"/>
                          </a:solidFill>
                          <a:latin typeface="Cambria Math" panose="02040503050406030204" pitchFamily="18" charset="0"/>
                        </a:rPr>
                        <m:t>1</m:t>
                      </m:r>
                      <m:r>
                        <a:rPr lang="en-US" sz="2000" i="1">
                          <a:solidFill>
                            <a:srgbClr val="000000"/>
                          </a:solidFill>
                          <a:latin typeface="Cambria Math" panose="02040503050406030204" pitchFamily="18" charset="0"/>
                        </a:rPr>
                        <m:t>)</m:t>
                      </m:r>
                    </m:oMath>
                    <m:oMath xmlns:m="http://schemas.openxmlformats.org/officeDocument/2006/math">
                      <m:r>
                        <m:rPr>
                          <m:nor/>
                        </m:rPr>
                        <a:rPr lang="en-US" sz="2000" i="0">
                          <a:solidFill>
                            <a:srgbClr val="000000"/>
                          </a:solidFill>
                          <a:latin typeface="Calibri" panose="020F0502020204030204" pitchFamily="34" charset="0"/>
                          <a:cs typeface="Calibri" panose="020F0502020204030204" pitchFamily="34" charset="0"/>
                        </a:rPr>
                        <m:t>factor</m:t>
                      </m:r>
                      <m:r>
                        <m:rPr>
                          <m:nor/>
                        </m:rPr>
                        <a:rPr lang="en-US" sz="2000" i="0">
                          <a:solidFill>
                            <a:srgbClr val="000000"/>
                          </a:solidFill>
                          <a:latin typeface="Calibri" panose="020F0502020204030204" pitchFamily="34" charset="0"/>
                          <a:cs typeface="Calibri" panose="020F0502020204030204" pitchFamily="34" charset="0"/>
                        </a:rPr>
                        <m:t> </m:t>
                      </m:r>
                      <m:r>
                        <m:rPr>
                          <m:nor/>
                        </m:rPr>
                        <a:rPr lang="en-US" sz="2000" i="0">
                          <a:solidFill>
                            <a:srgbClr val="000000"/>
                          </a:solidFill>
                          <a:latin typeface="Calibri" panose="020F0502020204030204" pitchFamily="34" charset="0"/>
                          <a:cs typeface="Calibri" panose="020F0502020204030204" pitchFamily="34" charset="0"/>
                        </a:rPr>
                        <m:t>by</m:t>
                      </m:r>
                      <m:r>
                        <m:rPr>
                          <m:nor/>
                        </m:rPr>
                        <a:rPr lang="en-US" sz="2000" i="0">
                          <a:solidFill>
                            <a:srgbClr val="000000"/>
                          </a:solidFill>
                          <a:latin typeface="Calibri" panose="020F0502020204030204" pitchFamily="34" charset="0"/>
                          <a:cs typeface="Calibri" panose="020F0502020204030204" pitchFamily="34" charset="0"/>
                        </a:rPr>
                        <m:t> </m:t>
                      </m:r>
                      <m:r>
                        <m:rPr>
                          <m:nor/>
                        </m:rPr>
                        <a:rPr lang="en-US" sz="2000" i="0">
                          <a:solidFill>
                            <a:srgbClr val="000000"/>
                          </a:solidFill>
                          <a:latin typeface="Calibri" panose="020F0502020204030204" pitchFamily="34" charset="0"/>
                          <a:cs typeface="Calibri" panose="020F0502020204030204" pitchFamily="34" charset="0"/>
                        </a:rPr>
                        <m:t>V</m:t>
                      </m:r>
                      <m:r>
                        <m:rPr>
                          <m:nor/>
                        </m:rPr>
                        <a:rPr lang="en-US" sz="2000" i="0">
                          <a:solidFill>
                            <a:srgbClr val="000000"/>
                          </a:solidFill>
                          <a:latin typeface="Calibri" panose="020F0502020204030204" pitchFamily="34" charset="0"/>
                          <a:cs typeface="Calibri" panose="020F0502020204030204" pitchFamily="34" charset="0"/>
                        </a:rPr>
                        <m:t>/</m:t>
                      </m:r>
                      <m:r>
                        <m:rPr>
                          <m:nor/>
                        </m:rPr>
                        <a:rPr lang="en-US" sz="2000" i="0">
                          <a:solidFill>
                            <a:srgbClr val="000000"/>
                          </a:solidFill>
                          <a:latin typeface="Calibri" panose="020F0502020204030204" pitchFamily="34" charset="0"/>
                          <a:cs typeface="Calibri" panose="020F0502020204030204" pitchFamily="34" charset="0"/>
                        </a:rPr>
                        <m:t>W</m:t>
                      </m:r>
                      <m:r>
                        <m:rPr>
                          <m:nor/>
                        </m:rPr>
                        <a:rPr lang="en-US" sz="2000" i="0">
                          <a:solidFill>
                            <a:srgbClr val="000000"/>
                          </a:solidFill>
                          <a:latin typeface="Calibri" panose="020F0502020204030204" pitchFamily="34" charset="0"/>
                          <a:cs typeface="Calibri" panose="020F0502020204030204" pitchFamily="34" charset="0"/>
                        </a:rPr>
                        <m:t> ;  </m:t>
                      </m:r>
                      <m:r>
                        <m:rPr>
                          <m:nor/>
                        </m:rPr>
                        <a:rPr lang="en-US" sz="2000" i="0">
                          <a:solidFill>
                            <a:srgbClr val="000000"/>
                          </a:solidFill>
                          <a:latin typeface="Calibri" panose="020F0502020204030204" pitchFamily="34" charset="0"/>
                          <a:cs typeface="Calibri" panose="020F0502020204030204" pitchFamily="34" charset="0"/>
                        </a:rPr>
                        <m:t>define</m:t>
                      </m:r>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m:rPr>
                              <m:sty m:val="p"/>
                            </m:rPr>
                            <a:rPr lang="en-US" sz="2000" i="0">
                              <a:solidFill>
                                <a:srgbClr val="000000"/>
                              </a:solidFill>
                              <a:latin typeface="Cambria Math" panose="02040503050406030204" pitchFamily="18" charset="0"/>
                            </a:rPr>
                            <m:t>n</m:t>
                          </m:r>
                        </m:e>
                        <m:sub>
                          <m:r>
                            <m:rPr>
                              <m:sty m:val="p"/>
                            </m:rPr>
                            <a:rPr lang="en-US" sz="2000" i="0">
                              <a:solidFill>
                                <a:srgbClr val="000000"/>
                              </a:solidFill>
                              <a:latin typeface="Cambria Math" panose="02040503050406030204" pitchFamily="18" charset="0"/>
                            </a:rPr>
                            <m:t>n</m:t>
                          </m:r>
                        </m:sub>
                      </m:sSub>
                      <m:r>
                        <a:rPr lang="en-US" sz="2000" i="1">
                          <a:solidFill>
                            <a:srgbClr val="000000"/>
                          </a:solidFill>
                          <a:latin typeface="Cambria Math" panose="02040503050406030204" pitchFamily="18" charset="0"/>
                        </a:rPr>
                        <m:t>≡</m:t>
                      </m:r>
                      <m:r>
                        <m:rPr>
                          <m:nor/>
                        </m:rPr>
                        <a:rPr lang="en-US" sz="2000" i="0">
                          <a:solidFill>
                            <a:srgbClr val="000000"/>
                          </a:solidFill>
                          <a:latin typeface="Calibri" panose="020F0502020204030204" pitchFamily="34" charset="0"/>
                          <a:cs typeface="Calibri" panose="020F0502020204030204" pitchFamily="34" charset="0"/>
                        </a:rPr>
                        <m:t>L</m:t>
                      </m:r>
                      <m:r>
                        <m:rPr>
                          <m:nor/>
                        </m:rPr>
                        <a:rPr lang="en-US" sz="2000" i="0">
                          <a:solidFill>
                            <a:srgbClr val="000000"/>
                          </a:solidFill>
                          <a:latin typeface="Calibri" panose="020F0502020204030204" pitchFamily="34" charset="0"/>
                          <a:cs typeface="Calibri" panose="020F0502020204030204" pitchFamily="34" charset="0"/>
                        </a:rPr>
                        <m:t>/</m:t>
                      </m:r>
                      <m:r>
                        <m:rPr>
                          <m:nor/>
                        </m:rPr>
                        <a:rPr lang="en-US" sz="2000" i="0">
                          <a:solidFill>
                            <a:srgbClr val="000000"/>
                          </a:solidFill>
                          <a:latin typeface="Calibri" panose="020F0502020204030204" pitchFamily="34" charset="0"/>
                          <a:cs typeface="Calibri" panose="020F0502020204030204" pitchFamily="34" charset="0"/>
                        </a:rPr>
                        <m:t>W</m:t>
                      </m:r>
                    </m:oMath>
                    <m:oMath xmlns:m="http://schemas.openxmlformats.org/officeDocument/2006/math">
                      <m:r>
                        <m:rPr>
                          <m:sty m:val="p"/>
                        </m:rPr>
                        <a:rPr lang="en-US" sz="2000" i="0">
                          <a:solidFill>
                            <a:srgbClr val="000000"/>
                          </a:solidFill>
                          <a:latin typeface="Cambria Math" panose="02040503050406030204" pitchFamily="18" charset="0"/>
                        </a:rPr>
                        <m:t>V</m:t>
                      </m:r>
                      <m:r>
                        <a:rPr lang="en-US" sz="2000" i="1">
                          <a:solidFill>
                            <a:srgbClr val="000000"/>
                          </a:solidFill>
                          <a:latin typeface="Cambria Math" panose="02040503050406030204" pitchFamily="18" charset="0"/>
                        </a:rPr>
                        <m:t>[(</m:t>
                      </m:r>
                      <m:r>
                        <m:rPr>
                          <m:nor/>
                        </m:rPr>
                        <a:rPr lang="en-US" sz="2000" i="0">
                          <a:solidFill>
                            <a:srgbClr val="000000"/>
                          </a:solidFill>
                          <a:latin typeface="Calibri" panose="020F0502020204030204" pitchFamily="34" charset="0"/>
                          <a:cs typeface="Calibri" panose="020F0502020204030204" pitchFamily="34" charset="0"/>
                        </a:rPr>
                        <m:t>T</m:t>
                      </m:r>
                      <m:r>
                        <m:rPr>
                          <m:nor/>
                        </m:rPr>
                        <a:rPr lang="en-US" sz="2000" i="0">
                          <a:solidFill>
                            <a:srgbClr val="000000"/>
                          </a:solidFill>
                          <a:latin typeface="Calibri" panose="020F0502020204030204" pitchFamily="34" charset="0"/>
                          <a:cs typeface="Calibri" panose="020F0502020204030204" pitchFamily="34" charset="0"/>
                        </a:rPr>
                        <m:t>/</m:t>
                      </m:r>
                      <m:r>
                        <m:rPr>
                          <m:nor/>
                        </m:rPr>
                        <a:rPr lang="en-US" sz="2000" i="0">
                          <a:solidFill>
                            <a:srgbClr val="000000"/>
                          </a:solidFill>
                          <a:latin typeface="Calibri" panose="020F0502020204030204" pitchFamily="34" charset="0"/>
                          <a:cs typeface="Calibri" panose="020F0502020204030204" pitchFamily="34" charset="0"/>
                        </a:rPr>
                        <m:t>W</m:t>
                      </m:r>
                      <m:r>
                        <a:rPr lang="en-US" sz="2000" i="1">
                          <a:solidFill>
                            <a:srgbClr val="000000"/>
                          </a:solidFill>
                          <a:latin typeface="Cambria Math" panose="02040503050406030204" pitchFamily="18" charset="0"/>
                        </a:rPr>
                        <m:t>)−(</m:t>
                      </m:r>
                      <m:r>
                        <m:rPr>
                          <m:nor/>
                        </m:rPr>
                        <a:rPr lang="en-US" sz="2000" i="0">
                          <a:solidFill>
                            <a:srgbClr val="000000"/>
                          </a:solidFill>
                          <a:latin typeface="Calibri" panose="020F0502020204030204" pitchFamily="34" charset="0"/>
                          <a:cs typeface="Calibri" panose="020F0502020204030204" pitchFamily="34" charset="0"/>
                        </a:rPr>
                        <m:t>D</m:t>
                      </m:r>
                      <m:r>
                        <m:rPr>
                          <m:nor/>
                        </m:rPr>
                        <a:rPr lang="en-US" sz="2000" i="0">
                          <a:solidFill>
                            <a:srgbClr val="000000"/>
                          </a:solidFill>
                          <a:latin typeface="Calibri" panose="020F0502020204030204" pitchFamily="34" charset="0"/>
                          <a:cs typeface="Calibri" panose="020F0502020204030204" pitchFamily="34" charset="0"/>
                        </a:rPr>
                        <m:t>/</m:t>
                      </m:r>
                      <m:r>
                        <m:rPr>
                          <m:nor/>
                        </m:rPr>
                        <a:rPr lang="en-US" sz="2000" i="0">
                          <a:solidFill>
                            <a:srgbClr val="000000"/>
                          </a:solidFill>
                          <a:latin typeface="Calibri" panose="020F0502020204030204" pitchFamily="34" charset="0"/>
                          <a:cs typeface="Calibri" panose="020F0502020204030204" pitchFamily="34" charset="0"/>
                        </a:rPr>
                        <m:t>W</m:t>
                      </m:r>
                      <m:r>
                        <a:rPr lang="en-US" sz="2000" i="1">
                          <a:solidFill>
                            <a:srgbClr val="000000"/>
                          </a:solidFill>
                          <a:latin typeface="Cambria Math" panose="02040503050406030204" pitchFamily="18" charset="0"/>
                        </a:rPr>
                        <m:t>)]=</m:t>
                      </m:r>
                      <m:r>
                        <m:rPr>
                          <m:nor/>
                        </m:rPr>
                        <a:rPr lang="en-US" sz="2000" i="0">
                          <a:solidFill>
                            <a:srgbClr val="000000"/>
                          </a:solidFill>
                          <a:latin typeface="Calibri" panose="020F0502020204030204" pitchFamily="34" charset="0"/>
                          <a:cs typeface="Calibri" panose="020F0502020204030204" pitchFamily="34" charset="0"/>
                        </a:rPr>
                        <m:t>Vsin</m:t>
                      </m:r>
                      <m:r>
                        <a:rPr lang="en-US" sz="2000" i="1">
                          <a:solidFill>
                            <a:srgbClr val="000000"/>
                          </a:solidFill>
                          <a:latin typeface="Cambria Math" panose="02040503050406030204" pitchFamily="18" charset="0"/>
                        </a:rPr>
                        <m:t>𝛾</m:t>
                      </m:r>
                      <m:r>
                        <m:rPr>
                          <m:nor/>
                        </m:rPr>
                        <a:rPr lang="en-US" sz="2000" i="0">
                          <a:solidFill>
                            <a:srgbClr val="000000"/>
                          </a:solidFill>
                          <a:latin typeface="Calibri" panose="020F0502020204030204" pitchFamily="34" charset="0"/>
                          <a:cs typeface="Calibri" panose="020F0502020204030204" pitchFamily="34" charset="0"/>
                        </a:rPr>
                        <m:t>            </m:t>
                      </m:r>
                      <m:r>
                        <m:rPr>
                          <m:nor/>
                        </m:rPr>
                        <a:rPr lang="en-US" sz="2000" b="0" i="0" smtClean="0">
                          <a:solidFill>
                            <a:srgbClr val="000000"/>
                          </a:solidFill>
                          <a:latin typeface="Calibri" panose="020F0502020204030204" pitchFamily="34" charset="0"/>
                          <a:cs typeface="Calibri" panose="020F0502020204030204" pitchFamily="34" charset="0"/>
                        </a:rPr>
                        <m:t>  </m:t>
                      </m:r>
                      <m:r>
                        <m:rPr>
                          <m:nor/>
                        </m:rPr>
                        <a:rPr lang="en-US" sz="2000" i="0">
                          <a:solidFill>
                            <a:srgbClr val="000000"/>
                          </a:solidFill>
                          <a:latin typeface="Calibri" panose="020F0502020204030204" pitchFamily="34" charset="0"/>
                          <a:cs typeface="Calibri" panose="020F0502020204030204" pitchFamily="34" charset="0"/>
                        </a:rPr>
                        <m:t> </m:t>
                      </m:r>
                      <m:r>
                        <a:rPr lang="en-US" sz="2000" i="1">
                          <a:solidFill>
                            <a:srgbClr val="000000"/>
                          </a:solidFill>
                          <a:latin typeface="Cambria Math" panose="02040503050406030204" pitchFamily="18" charset="0"/>
                        </a:rPr>
                        <m:t>(</m:t>
                      </m:r>
                      <m:r>
                        <a:rPr lang="en-US" sz="2000" i="0">
                          <a:solidFill>
                            <a:srgbClr val="000000"/>
                          </a:solidFill>
                          <a:latin typeface="Cambria Math" panose="02040503050406030204" pitchFamily="18" charset="0"/>
                        </a:rPr>
                        <m:t>2</m:t>
                      </m:r>
                      <m:r>
                        <a:rPr lang="en-US" sz="2000" i="1">
                          <a:solidFill>
                            <a:srgbClr val="000000"/>
                          </a:solidFill>
                          <a:latin typeface="Cambria Math" panose="02040503050406030204" pitchFamily="18" charset="0"/>
                        </a:rPr>
                        <m:t>)</m:t>
                      </m:r>
                    </m:oMath>
                    <m:oMath xmlns:m="http://schemas.openxmlformats.org/officeDocument/2006/math">
                      <m:r>
                        <m:rPr>
                          <m:nor/>
                        </m:rPr>
                        <a:rPr lang="en-US" sz="2000" i="0">
                          <a:solidFill>
                            <a:srgbClr val="000000"/>
                          </a:solidFill>
                          <a:latin typeface="Calibri" panose="020F0502020204030204" pitchFamily="34" charset="0"/>
                          <a:cs typeface="Calibri" panose="020F0502020204030204" pitchFamily="34" charset="0"/>
                        </a:rPr>
                        <m:t>D</m:t>
                      </m:r>
                      <m:r>
                        <m:rPr>
                          <m:nor/>
                        </m:rPr>
                        <a:rPr lang="en-US" sz="2000" i="0">
                          <a:solidFill>
                            <a:srgbClr val="000000"/>
                          </a:solidFill>
                          <a:latin typeface="Calibri" panose="020F0502020204030204" pitchFamily="34" charset="0"/>
                          <a:cs typeface="Calibri" panose="020F0502020204030204" pitchFamily="34" charset="0"/>
                        </a:rPr>
                        <m:t>/</m:t>
                      </m:r>
                      <m:r>
                        <m:rPr>
                          <m:nor/>
                        </m:rPr>
                        <a:rPr lang="en-US" sz="2000" i="0">
                          <a:solidFill>
                            <a:srgbClr val="000000"/>
                          </a:solidFill>
                          <a:latin typeface="Calibri" panose="020F0502020204030204" pitchFamily="34" charset="0"/>
                          <a:cs typeface="Calibri" panose="020F0502020204030204" pitchFamily="34" charset="0"/>
                        </a:rPr>
                        <m:t>W</m:t>
                      </m:r>
                      <m:r>
                        <a:rPr lang="en-US" sz="2000" i="1">
                          <a:solidFill>
                            <a:srgbClr val="000000"/>
                          </a:solidFill>
                          <a:latin typeface="Cambria Math" panose="02040503050406030204" pitchFamily="18" charset="0"/>
                        </a:rPr>
                        <m:t>=(</m:t>
                      </m:r>
                      <m:r>
                        <m:rPr>
                          <m:nor/>
                        </m:rPr>
                        <a:rPr lang="en-US" sz="2000" i="0">
                          <a:solidFill>
                            <a:srgbClr val="000000"/>
                          </a:solidFill>
                          <a:latin typeface="Calibri" panose="020F0502020204030204" pitchFamily="34" charset="0"/>
                          <a:cs typeface="Calibri" panose="020F0502020204030204" pitchFamily="34" charset="0"/>
                        </a:rPr>
                        <m:t>L</m:t>
                      </m:r>
                      <m:r>
                        <m:rPr>
                          <m:nor/>
                        </m:rPr>
                        <a:rPr lang="en-US" sz="2000" i="0">
                          <a:solidFill>
                            <a:srgbClr val="000000"/>
                          </a:solidFill>
                          <a:latin typeface="Calibri" panose="020F0502020204030204" pitchFamily="34" charset="0"/>
                          <a:cs typeface="Calibri" panose="020F0502020204030204" pitchFamily="34" charset="0"/>
                        </a:rPr>
                        <m:t>/</m:t>
                      </m:r>
                      <m:r>
                        <m:rPr>
                          <m:nor/>
                        </m:rPr>
                        <a:rPr lang="en-US" sz="2000" i="0">
                          <a:solidFill>
                            <a:srgbClr val="000000"/>
                          </a:solidFill>
                          <a:latin typeface="Calibri" panose="020F0502020204030204" pitchFamily="34" charset="0"/>
                          <a:cs typeface="Calibri" panose="020F0502020204030204" pitchFamily="34" charset="0"/>
                        </a:rPr>
                        <m:t>W</m:t>
                      </m:r>
                      <m:r>
                        <a:rPr lang="en-US" sz="2000" i="1">
                          <a:solidFill>
                            <a:srgbClr val="000000"/>
                          </a:solidFill>
                          <a:latin typeface="Cambria Math" panose="02040503050406030204" pitchFamily="18" charset="0"/>
                        </a:rPr>
                        <m:t>)(</m:t>
                      </m:r>
                      <m:r>
                        <m:rPr>
                          <m:nor/>
                        </m:rPr>
                        <a:rPr lang="en-US" sz="2000" i="0">
                          <a:solidFill>
                            <a:srgbClr val="000000"/>
                          </a:solidFill>
                          <a:latin typeface="Calibri" panose="020F0502020204030204" pitchFamily="34" charset="0"/>
                          <a:cs typeface="Calibri" panose="020F0502020204030204" pitchFamily="34" charset="0"/>
                        </a:rPr>
                        <m:t>D</m:t>
                      </m:r>
                      <m:r>
                        <m:rPr>
                          <m:nor/>
                        </m:rPr>
                        <a:rPr lang="en-US" sz="2000" i="0">
                          <a:solidFill>
                            <a:srgbClr val="000000"/>
                          </a:solidFill>
                          <a:latin typeface="Calibri" panose="020F0502020204030204" pitchFamily="34" charset="0"/>
                          <a:cs typeface="Calibri" panose="020F0502020204030204" pitchFamily="34" charset="0"/>
                        </a:rPr>
                        <m:t>/</m:t>
                      </m:r>
                      <m:r>
                        <m:rPr>
                          <m:nor/>
                        </m:rPr>
                        <a:rPr lang="en-US" sz="2000" i="0">
                          <a:solidFill>
                            <a:srgbClr val="000000"/>
                          </a:solidFill>
                          <a:latin typeface="Calibri" panose="020F0502020204030204" pitchFamily="34" charset="0"/>
                          <a:cs typeface="Calibri" panose="020F0502020204030204" pitchFamily="34" charset="0"/>
                        </a:rPr>
                        <m:t>L</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m:rPr>
                              <m:sty m:val="p"/>
                            </m:rPr>
                            <a:rPr lang="en-US" sz="2000" i="0">
                              <a:solidFill>
                                <a:srgbClr val="000000"/>
                              </a:solidFill>
                              <a:latin typeface="Cambria Math" panose="02040503050406030204" pitchFamily="18" charset="0"/>
                            </a:rPr>
                            <m:t>n</m:t>
                          </m:r>
                        </m:e>
                        <m:sub>
                          <m:r>
                            <m:rPr>
                              <m:sty m:val="p"/>
                            </m:rPr>
                            <a:rPr lang="en-US" sz="2000" i="0">
                              <a:solidFill>
                                <a:srgbClr val="000000"/>
                              </a:solidFill>
                              <a:latin typeface="Cambria Math" panose="02040503050406030204" pitchFamily="18" charset="0"/>
                            </a:rPr>
                            <m:t>n</m:t>
                          </m:r>
                        </m:sub>
                      </m:sSub>
                      <m:r>
                        <m:rPr>
                          <m:nor/>
                        </m:rPr>
                        <a:rPr lang="en-US" sz="2000" i="0">
                          <a:solidFill>
                            <a:srgbClr val="000000"/>
                          </a:solidFill>
                          <a:latin typeface="Calibri" panose="020F0502020204030204" pitchFamily="34" charset="0"/>
                          <a:cs typeface="Calibri" panose="020F0502020204030204" pitchFamily="34" charset="0"/>
                        </a:rPr>
                        <m:t>D</m:t>
                      </m:r>
                      <m:r>
                        <m:rPr>
                          <m:nor/>
                        </m:rPr>
                        <a:rPr lang="en-US" sz="2000" i="0">
                          <a:solidFill>
                            <a:srgbClr val="000000"/>
                          </a:solidFill>
                          <a:latin typeface="Calibri" panose="020F0502020204030204" pitchFamily="34" charset="0"/>
                          <a:cs typeface="Calibri" panose="020F0502020204030204" pitchFamily="34" charset="0"/>
                        </a:rPr>
                        <m:t>/</m:t>
                      </m:r>
                      <m:r>
                        <m:rPr>
                          <m:nor/>
                        </m:rPr>
                        <a:rPr lang="en-US" sz="2000" i="0">
                          <a:solidFill>
                            <a:srgbClr val="000000"/>
                          </a:solidFill>
                          <a:latin typeface="Calibri" panose="020F0502020204030204" pitchFamily="34" charset="0"/>
                          <a:cs typeface="Calibri" panose="020F0502020204030204" pitchFamily="34" charset="0"/>
                        </a:rPr>
                        <m:t>L</m:t>
                      </m:r>
                      <m:r>
                        <m:rPr>
                          <m:nor/>
                        </m:rPr>
                        <a:rPr lang="en-US" sz="2000" i="0">
                          <a:solidFill>
                            <a:srgbClr val="000000"/>
                          </a:solidFill>
                          <a:latin typeface="Calibri" panose="020F0502020204030204" pitchFamily="34" charset="0"/>
                          <a:cs typeface="Calibri" panose="020F0502020204030204" pitchFamily="34" charset="0"/>
                        </a:rPr>
                        <m:t>             </m:t>
                      </m:r>
                      <m:r>
                        <a:rPr lang="en-US" sz="2000" i="1">
                          <a:solidFill>
                            <a:srgbClr val="000000"/>
                          </a:solidFill>
                          <a:latin typeface="Cambria Math" panose="02040503050406030204" pitchFamily="18" charset="0"/>
                        </a:rPr>
                        <m:t>(</m:t>
                      </m:r>
                      <m:r>
                        <a:rPr lang="en-US" sz="2000" i="0">
                          <a:solidFill>
                            <a:srgbClr val="000000"/>
                          </a:solidFill>
                          <a:latin typeface="Cambria Math" panose="02040503050406030204" pitchFamily="18" charset="0"/>
                        </a:rPr>
                        <m:t>3</m:t>
                      </m:r>
                      <m:r>
                        <a:rPr lang="en-US" sz="2000" i="1">
                          <a:solidFill>
                            <a:srgbClr val="000000"/>
                          </a:solidFill>
                          <a:latin typeface="Cambria Math" panose="02040503050406030204" pitchFamily="18" charset="0"/>
                        </a:rPr>
                        <m:t>)</m:t>
                      </m:r>
                    </m:oMath>
                    <m:oMath xmlns:m="http://schemas.openxmlformats.org/officeDocument/2006/math">
                      <m:r>
                        <m:rPr>
                          <m:nor/>
                        </m:rPr>
                        <a:rPr lang="en-US" sz="2000" i="0">
                          <a:solidFill>
                            <a:srgbClr val="000000"/>
                          </a:solidFill>
                          <a:latin typeface="Calibri" panose="020F0502020204030204" pitchFamily="34" charset="0"/>
                          <a:cs typeface="Calibri" panose="020F0502020204030204" pitchFamily="34" charset="0"/>
                        </a:rPr>
                        <m:t>T</m:t>
                      </m:r>
                      <m:r>
                        <m:rPr>
                          <m:nor/>
                        </m:rPr>
                        <a:rPr lang="en-US" sz="2000" i="0">
                          <a:solidFill>
                            <a:srgbClr val="000000"/>
                          </a:solidFill>
                          <a:latin typeface="Calibri" panose="020F0502020204030204" pitchFamily="34" charset="0"/>
                          <a:cs typeface="Calibri" panose="020F0502020204030204" pitchFamily="34" charset="0"/>
                        </a:rPr>
                        <m:t>/</m:t>
                      </m:r>
                      <m:r>
                        <m:rPr>
                          <m:nor/>
                        </m:rPr>
                        <a:rPr lang="en-US" sz="2000" i="0">
                          <a:solidFill>
                            <a:srgbClr val="000000"/>
                          </a:solidFill>
                          <a:latin typeface="Calibri" panose="020F0502020204030204" pitchFamily="34" charset="0"/>
                          <a:cs typeface="Calibri" panose="020F0502020204030204" pitchFamily="34" charset="0"/>
                        </a:rPr>
                        <m:t>W</m:t>
                      </m:r>
                      <m:r>
                        <a:rPr lang="en-US" sz="2000" i="1">
                          <a:solidFill>
                            <a:srgbClr val="000000"/>
                          </a:solidFill>
                          <a:latin typeface="Cambria Math" panose="02040503050406030204" pitchFamily="18" charset="0"/>
                        </a:rPr>
                        <m:t>=(</m:t>
                      </m:r>
                      <m:r>
                        <m:rPr>
                          <m:nor/>
                        </m:rPr>
                        <a:rPr lang="en-US" sz="2000" i="0">
                          <a:solidFill>
                            <a:srgbClr val="000000"/>
                          </a:solidFill>
                          <a:latin typeface="Calibri" panose="020F0502020204030204" pitchFamily="34" charset="0"/>
                          <a:cs typeface="Calibri" panose="020F0502020204030204" pitchFamily="34" charset="0"/>
                        </a:rPr>
                        <m:t>T</m:t>
                      </m:r>
                      <m:r>
                        <m:rPr>
                          <m:nor/>
                        </m:rPr>
                        <a:rPr lang="en-US" sz="2000" i="0">
                          <a:solidFill>
                            <a:srgbClr val="000000"/>
                          </a:solidFill>
                          <a:latin typeface="Calibri" panose="020F0502020204030204" pitchFamily="34" charset="0"/>
                          <a:cs typeface="Calibri" panose="020F0502020204030204" pitchFamily="34" charset="0"/>
                        </a:rPr>
                        <m:t>/</m:t>
                      </m:r>
                      <m:r>
                        <m:rPr>
                          <m:nor/>
                        </m:rPr>
                        <a:rPr lang="en-US" sz="2000" i="0">
                          <a:solidFill>
                            <a:srgbClr val="000000"/>
                          </a:solidFill>
                          <a:latin typeface="Calibri" panose="020F0502020204030204" pitchFamily="34" charset="0"/>
                          <a:cs typeface="Calibri" panose="020F0502020204030204" pitchFamily="34" charset="0"/>
                        </a:rPr>
                        <m:t>D</m:t>
                      </m:r>
                      <m:r>
                        <a:rPr lang="en-US" sz="2000" i="1">
                          <a:solidFill>
                            <a:srgbClr val="000000"/>
                          </a:solidFill>
                          <a:latin typeface="Cambria Math" panose="02040503050406030204" pitchFamily="18" charset="0"/>
                        </a:rPr>
                        <m:t>)(</m:t>
                      </m:r>
                      <m:r>
                        <m:rPr>
                          <m:nor/>
                        </m:rPr>
                        <a:rPr lang="en-US" sz="2000" i="0">
                          <a:solidFill>
                            <a:srgbClr val="000000"/>
                          </a:solidFill>
                          <a:latin typeface="Calibri" panose="020F0502020204030204" pitchFamily="34" charset="0"/>
                          <a:cs typeface="Calibri" panose="020F0502020204030204" pitchFamily="34" charset="0"/>
                        </a:rPr>
                        <m:t>D</m:t>
                      </m:r>
                      <m:r>
                        <m:rPr>
                          <m:nor/>
                        </m:rPr>
                        <a:rPr lang="en-US" sz="2000" i="0">
                          <a:solidFill>
                            <a:srgbClr val="000000"/>
                          </a:solidFill>
                          <a:latin typeface="Calibri" panose="020F0502020204030204" pitchFamily="34" charset="0"/>
                          <a:cs typeface="Calibri" panose="020F0502020204030204" pitchFamily="34" charset="0"/>
                        </a:rPr>
                        <m:t>/</m:t>
                      </m:r>
                      <m:r>
                        <m:rPr>
                          <m:nor/>
                        </m:rPr>
                        <a:rPr lang="en-US" sz="2000" i="0">
                          <a:solidFill>
                            <a:srgbClr val="000000"/>
                          </a:solidFill>
                          <a:latin typeface="Calibri" panose="020F0502020204030204" pitchFamily="34" charset="0"/>
                          <a:cs typeface="Calibri" panose="020F0502020204030204" pitchFamily="34" charset="0"/>
                        </a:rPr>
                        <m:t>W</m:t>
                      </m:r>
                      <m:r>
                        <a:rPr lang="en-US" sz="2000" i="1">
                          <a:solidFill>
                            <a:srgbClr val="000000"/>
                          </a:solidFill>
                          <a:latin typeface="Cambria Math" panose="02040503050406030204" pitchFamily="18" charset="0"/>
                        </a:rPr>
                        <m:t>)</m:t>
                      </m:r>
                      <m:r>
                        <m:rPr>
                          <m:nor/>
                        </m:rPr>
                        <a:rPr lang="en-US" sz="2000" i="0">
                          <a:solidFill>
                            <a:srgbClr val="000000"/>
                          </a:solidFill>
                          <a:latin typeface="Calibri" panose="020F0502020204030204" pitchFamily="34" charset="0"/>
                          <a:cs typeface="Calibri" panose="020F0502020204030204" pitchFamily="34" charset="0"/>
                        </a:rPr>
                        <m:t>                       </m:t>
                      </m:r>
                      <m:r>
                        <m:rPr>
                          <m:nor/>
                        </m:rPr>
                        <a:rPr lang="en-US" sz="2000" b="0" i="0" smtClean="0">
                          <a:solidFill>
                            <a:srgbClr val="000000"/>
                          </a:solidFill>
                          <a:latin typeface="Calibri" panose="020F0502020204030204" pitchFamily="34" charset="0"/>
                          <a:cs typeface="Calibri" panose="020F0502020204030204" pitchFamily="34" charset="0"/>
                        </a:rPr>
                        <m:t>    </m:t>
                      </m:r>
                      <m:r>
                        <m:rPr>
                          <m:nor/>
                        </m:rPr>
                        <a:rPr lang="en-US" sz="2000" i="0">
                          <a:solidFill>
                            <a:srgbClr val="000000"/>
                          </a:solidFill>
                          <a:latin typeface="Calibri" panose="020F0502020204030204" pitchFamily="34" charset="0"/>
                          <a:cs typeface="Calibri" panose="020F0502020204030204" pitchFamily="34" charset="0"/>
                        </a:rPr>
                        <m:t>  </m:t>
                      </m:r>
                      <m:r>
                        <a:rPr lang="en-US" sz="2000" i="1">
                          <a:solidFill>
                            <a:srgbClr val="000000"/>
                          </a:solidFill>
                          <a:latin typeface="Cambria Math" panose="02040503050406030204" pitchFamily="18" charset="0"/>
                        </a:rPr>
                        <m:t>(</m:t>
                      </m:r>
                      <m:r>
                        <a:rPr lang="en-US" sz="2000" i="0">
                          <a:solidFill>
                            <a:srgbClr val="000000"/>
                          </a:solidFill>
                          <a:latin typeface="Cambria Math" panose="02040503050406030204" pitchFamily="18" charset="0"/>
                        </a:rPr>
                        <m:t>4</m:t>
                      </m:r>
                      <m:r>
                        <a:rPr lang="en-US" sz="2000" i="1">
                          <a:solidFill>
                            <a:srgbClr val="000000"/>
                          </a:solidFill>
                          <a:latin typeface="Cambria Math" panose="02040503050406030204" pitchFamily="18" charset="0"/>
                        </a:rPr>
                        <m:t>)</m:t>
                      </m:r>
                    </m:oMath>
                    <m:oMath xmlns:m="http://schemas.openxmlformats.org/officeDocument/2006/math">
                      <m:r>
                        <m:rPr>
                          <m:nor/>
                        </m:rPr>
                        <a:rPr lang="en-US" sz="2000" i="0">
                          <a:solidFill>
                            <a:srgbClr val="000000"/>
                          </a:solidFill>
                          <a:latin typeface="Calibri" panose="020F0502020204030204" pitchFamily="34" charset="0"/>
                          <a:cs typeface="Calibri" panose="020F0502020204030204" pitchFamily="34" charset="0"/>
                        </a:rPr>
                        <m:t>dz</m:t>
                      </m:r>
                      <m:r>
                        <m:rPr>
                          <m:nor/>
                        </m:rPr>
                        <a:rPr lang="en-US" sz="2000" b="0" i="0" smtClean="0">
                          <a:solidFill>
                            <a:srgbClr val="000000"/>
                          </a:solidFill>
                          <a:latin typeface="Calibri" panose="020F0502020204030204" pitchFamily="34" charset="0"/>
                          <a:cs typeface="Calibri" panose="020F0502020204030204" pitchFamily="34" charset="0"/>
                        </a:rPr>
                        <m:t>/</m:t>
                      </m:r>
                      <m:r>
                        <m:rPr>
                          <m:nor/>
                        </m:rPr>
                        <a:rPr lang="en-US" sz="2000" b="0" i="0" smtClean="0">
                          <a:solidFill>
                            <a:srgbClr val="000000"/>
                          </a:solidFill>
                          <a:latin typeface="Calibri" panose="020F0502020204030204" pitchFamily="34" charset="0"/>
                          <a:cs typeface="Calibri" panose="020F0502020204030204" pitchFamily="34" charset="0"/>
                        </a:rPr>
                        <m:t>dt</m:t>
                      </m:r>
                      <m:r>
                        <m:rPr>
                          <m:nor/>
                        </m:rPr>
                        <a:rPr lang="en-US" sz="2000" b="0" i="0" smtClean="0">
                          <a:solidFill>
                            <a:srgbClr val="000000"/>
                          </a:solidFill>
                          <a:latin typeface="Calibri" panose="020F0502020204030204" pitchFamily="34" charset="0"/>
                          <a:cs typeface="Calibri" panose="020F0502020204030204" pitchFamily="34" charset="0"/>
                        </a:rPr>
                        <m:t> = </m:t>
                      </m:r>
                      <m:r>
                        <m:rPr>
                          <m:nor/>
                        </m:rPr>
                        <a:rPr lang="en-US" sz="2000" i="0">
                          <a:solidFill>
                            <a:srgbClr val="000000"/>
                          </a:solidFill>
                          <a:latin typeface="Calibri" panose="020F0502020204030204" pitchFamily="34" charset="0"/>
                          <a:cs typeface="Calibri" panose="020F0502020204030204" pitchFamily="34" charset="0"/>
                        </a:rPr>
                        <m:t>Vsin</m:t>
                      </m:r>
                      <m:r>
                        <a:rPr lang="en-US" sz="2000" i="1">
                          <a:solidFill>
                            <a:srgbClr val="000000"/>
                          </a:solidFill>
                          <a:latin typeface="Cambria Math" panose="02040503050406030204" pitchFamily="18" charset="0"/>
                        </a:rPr>
                        <m:t>𝛾</m:t>
                      </m:r>
                      <m:r>
                        <m:rPr>
                          <m:nor/>
                        </m:rPr>
                        <a:rPr lang="en-US" sz="2000" i="0">
                          <a:solidFill>
                            <a:srgbClr val="000000"/>
                          </a:solidFill>
                          <a:latin typeface="Calibri" panose="020F0502020204030204" pitchFamily="34" charset="0"/>
                          <a:cs typeface="Calibri" panose="020F0502020204030204" pitchFamily="34" charset="0"/>
                        </a:rPr>
                        <m:t>                        </m:t>
                      </m:r>
                      <m:r>
                        <m:rPr>
                          <m:nor/>
                        </m:rPr>
                        <a:rPr lang="en-US" sz="2000" b="0" i="0" smtClean="0">
                          <a:solidFill>
                            <a:srgbClr val="000000"/>
                          </a:solidFill>
                          <a:latin typeface="Calibri" panose="020F0502020204030204" pitchFamily="34" charset="0"/>
                          <a:cs typeface="Calibri" panose="020F0502020204030204" pitchFamily="34" charset="0"/>
                        </a:rPr>
                        <m:t>      </m:t>
                      </m:r>
                      <m:r>
                        <m:rPr>
                          <m:nor/>
                        </m:rPr>
                        <a:rPr lang="en-US" sz="2000" i="0">
                          <a:solidFill>
                            <a:srgbClr val="000000"/>
                          </a:solidFill>
                          <a:latin typeface="Calibri" panose="020F0502020204030204" pitchFamily="34" charset="0"/>
                          <a:cs typeface="Calibri" panose="020F0502020204030204" pitchFamily="34" charset="0"/>
                        </a:rPr>
                        <m:t> </m:t>
                      </m:r>
                      <m:r>
                        <m:rPr>
                          <m:nor/>
                        </m:rPr>
                        <a:rPr lang="en-US" sz="2000" b="0" i="0" smtClean="0">
                          <a:solidFill>
                            <a:srgbClr val="000000"/>
                          </a:solidFill>
                          <a:latin typeface="Calibri" panose="020F0502020204030204" pitchFamily="34" charset="0"/>
                          <a:cs typeface="Calibri" panose="020F0502020204030204" pitchFamily="34" charset="0"/>
                        </a:rPr>
                        <m:t>       </m:t>
                      </m:r>
                      <m:r>
                        <m:rPr>
                          <m:nor/>
                        </m:rPr>
                        <a:rPr lang="en-US" sz="2000" i="0">
                          <a:solidFill>
                            <a:srgbClr val="000000"/>
                          </a:solidFill>
                          <a:latin typeface="Calibri" panose="020F0502020204030204" pitchFamily="34" charset="0"/>
                          <a:cs typeface="Calibri" panose="020F0502020204030204" pitchFamily="34" charset="0"/>
                        </a:rPr>
                        <m:t>   </m:t>
                      </m:r>
                      <m:r>
                        <a:rPr lang="en-US" sz="2000" i="1">
                          <a:solidFill>
                            <a:srgbClr val="000000"/>
                          </a:solidFill>
                          <a:latin typeface="Cambria Math" panose="02040503050406030204" pitchFamily="18" charset="0"/>
                        </a:rPr>
                        <m:t>(</m:t>
                      </m:r>
                      <m:r>
                        <a:rPr lang="en-US" sz="2000" i="0">
                          <a:solidFill>
                            <a:srgbClr val="000000"/>
                          </a:solidFill>
                          <a:latin typeface="Cambria Math" panose="02040503050406030204" pitchFamily="18" charset="0"/>
                        </a:rPr>
                        <m:t>5</m:t>
                      </m:r>
                      <m:r>
                        <a:rPr lang="en-US" sz="2000" i="1">
                          <a:solidFill>
                            <a:srgbClr val="000000"/>
                          </a:solidFill>
                          <a:latin typeface="Cambria Math" panose="02040503050406030204" pitchFamily="18" charset="0"/>
                        </a:rPr>
                        <m:t>)</m:t>
                      </m:r>
                    </m:oMath>
                    <m:oMath xmlns:m="http://schemas.openxmlformats.org/officeDocument/2006/math">
                      <m:r>
                        <m:rPr>
                          <m:sty m:val="p"/>
                        </m:rPr>
                        <a:rPr lang="en-US" sz="2000" i="0">
                          <a:solidFill>
                            <a:srgbClr val="000000"/>
                          </a:solidFill>
                          <a:latin typeface="Cambria Math" panose="02040503050406030204" pitchFamily="18" charset="0"/>
                        </a:rPr>
                        <m:t>Therefore</m:t>
                      </m:r>
                      <m:r>
                        <a:rPr lang="en-US" sz="2000" b="0" i="0" smtClean="0">
                          <a:solidFill>
                            <a:srgbClr val="000000"/>
                          </a:solidFill>
                          <a:latin typeface="Cambria Math" panose="02040503050406030204" pitchFamily="18" charset="0"/>
                        </a:rPr>
                        <m:t>, </m:t>
                      </m:r>
                      <m:r>
                        <m:rPr>
                          <m:sty m:val="p"/>
                        </m:rPr>
                        <a:rPr lang="en-US" sz="2000" b="0" i="0" smtClean="0">
                          <a:solidFill>
                            <a:srgbClr val="000000"/>
                          </a:solidFill>
                          <a:latin typeface="Cambria Math" panose="02040503050406030204" pitchFamily="18" charset="0"/>
                        </a:rPr>
                        <m:t>combining</m:t>
                      </m:r>
                      <m:r>
                        <a:rPr lang="en-US" sz="2000" b="0" i="0" smtClean="0">
                          <a:solidFill>
                            <a:srgbClr val="000000"/>
                          </a:solidFill>
                          <a:latin typeface="Cambria Math" panose="02040503050406030204" pitchFamily="18" charset="0"/>
                        </a:rPr>
                        <m:t> (2,3,4,5):</m:t>
                      </m:r>
                    </m:oMath>
                  </m:oMathPara>
                </a14:m>
                <a:endParaRPr lang="en-US" sz="2000" dirty="0">
                  <a:latin typeface="Calibri" panose="020F0502020204030204" pitchFamily="34" charset="0"/>
                  <a:cs typeface="Calibri" panose="020F0502020204030204" pitchFamily="34" charset="0"/>
                </a:endParaRPr>
              </a:p>
            </p:txBody>
          </p:sp>
        </mc:Choice>
        <mc:Fallback xmlns="">
          <p:sp>
            <p:nvSpPr>
              <p:cNvPr id="6" name="Object 5"/>
              <p:cNvSpPr txBox="1">
                <a:spLocks noRot="1" noChangeAspect="1" noMove="1" noResize="1" noEditPoints="1" noAdjustHandles="1" noChangeArrowheads="1" noChangeShapeType="1" noTextEdit="1"/>
              </p:cNvSpPr>
              <p:nvPr/>
            </p:nvSpPr>
            <p:spPr bwMode="auto">
              <a:xfrm>
                <a:off x="4329072" y="2754973"/>
                <a:ext cx="4475783" cy="2609620"/>
              </a:xfrm>
              <a:prstGeom prst="rect">
                <a:avLst/>
              </a:prstGeom>
              <a:blipFill>
                <a:blip r:embed="rId3"/>
                <a:stretch>
                  <a:fillRect l="-545" t="-701" b="-467"/>
                </a:stretch>
              </a:blipFill>
            </p:spPr>
            <p:txBody>
              <a:bodyPr/>
              <a:lstStyle/>
              <a:p>
                <a:r>
                  <a:rPr lang="en-US">
                    <a:noFill/>
                  </a:rPr>
                  <a:t> </a:t>
                </a:r>
              </a:p>
            </p:txBody>
          </p:sp>
        </mc:Fallback>
      </mc:AlternateContent>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65125"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3548"/>
          <p:cNvSpPr>
            <a:spLocks noGrp="1" noChangeArrowheads="1"/>
          </p:cNvSpPr>
          <p:nvPr>
            <p:ph type="title" idx="4294967295"/>
          </p:nvPr>
        </p:nvSpPr>
        <p:spPr>
          <a:xfrm>
            <a:off x="15240" y="0"/>
            <a:ext cx="8930640" cy="476250"/>
          </a:xfrm>
        </p:spPr>
        <p:txBody>
          <a:bodyPr>
            <a:noAutofit/>
          </a:bodyPr>
          <a:lstStyle/>
          <a:p>
            <a:r>
              <a:rPr lang="en-US" sz="3200"/>
              <a:t>Steady-state climb or sink, any orientation, in still air</a:t>
            </a:r>
            <a:endParaRPr lang="en-US" sz="3200" dirty="0"/>
          </a:p>
        </p:txBody>
      </p:sp>
      <p:grpSp>
        <p:nvGrpSpPr>
          <p:cNvPr id="13" name="Group 12"/>
          <p:cNvGrpSpPr>
            <a:grpSpLocks noChangeAspect="1"/>
          </p:cNvGrpSpPr>
          <p:nvPr/>
        </p:nvGrpSpPr>
        <p:grpSpPr>
          <a:xfrm>
            <a:off x="-53480" y="763588"/>
            <a:ext cx="6636873" cy="3214052"/>
            <a:chOff x="3740877" y="763588"/>
            <a:chExt cx="5280916" cy="2557400"/>
          </a:xfrm>
        </p:grpSpPr>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20843237">
              <a:off x="3740877" y="1384927"/>
              <a:ext cx="5280916" cy="987417"/>
            </a:xfrm>
            <a:prstGeom prst="rect">
              <a:avLst/>
            </a:prstGeom>
          </p:spPr>
        </p:pic>
        <p:grpSp>
          <p:nvGrpSpPr>
            <p:cNvPr id="15" name="Group 14"/>
            <p:cNvGrpSpPr/>
            <p:nvPr/>
          </p:nvGrpSpPr>
          <p:grpSpPr>
            <a:xfrm>
              <a:off x="6034088" y="763588"/>
              <a:ext cx="1311275" cy="1082675"/>
              <a:chOff x="6034088" y="763588"/>
              <a:chExt cx="1311275" cy="1082675"/>
            </a:xfrm>
          </p:grpSpPr>
          <p:sp>
            <p:nvSpPr>
              <p:cNvPr id="38" name="Line 8"/>
              <p:cNvSpPr>
                <a:spLocks noChangeShapeType="1"/>
              </p:cNvSpPr>
              <p:nvPr/>
            </p:nvSpPr>
            <p:spPr bwMode="auto">
              <a:xfrm flipH="1" flipV="1">
                <a:off x="6034088" y="763588"/>
                <a:ext cx="339725" cy="1082675"/>
              </a:xfrm>
              <a:prstGeom prst="line">
                <a:avLst/>
              </a:prstGeom>
              <a:noFill/>
              <a:ln w="28575">
                <a:solidFill>
                  <a:schemeClr val="accent2">
                    <a:lumMod val="75000"/>
                  </a:scheme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Text Box 11"/>
              <p:cNvSpPr txBox="1">
                <a:spLocks noChangeArrowheads="1"/>
              </p:cNvSpPr>
              <p:nvPr/>
            </p:nvSpPr>
            <p:spPr bwMode="auto">
              <a:xfrm>
                <a:off x="6202363" y="866776"/>
                <a:ext cx="1143000" cy="31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dirty="0">
                    <a:solidFill>
                      <a:schemeClr val="tx1"/>
                    </a:solidFill>
                    <a:latin typeface="Times New Roman" pitchFamily="18" charset="0"/>
                  </a:rPr>
                  <a:t>L= </a:t>
                </a:r>
                <a:r>
                  <a:rPr lang="en-US" sz="2000">
                    <a:solidFill>
                      <a:schemeClr val="tx1"/>
                    </a:solidFill>
                    <a:latin typeface="Times New Roman" pitchFamily="18" charset="0"/>
                  </a:rPr>
                  <a:t>n</a:t>
                </a:r>
                <a:r>
                  <a:rPr lang="en-US" sz="2000" baseline="-25000">
                    <a:solidFill>
                      <a:schemeClr val="tx1"/>
                    </a:solidFill>
                    <a:latin typeface="Times New Roman" pitchFamily="18" charset="0"/>
                  </a:rPr>
                  <a:t>n</a:t>
                </a:r>
                <a:r>
                  <a:rPr lang="en-US" sz="2000">
                    <a:solidFill>
                      <a:schemeClr val="tx1"/>
                    </a:solidFill>
                    <a:latin typeface="Times New Roman" pitchFamily="18" charset="0"/>
                  </a:rPr>
                  <a:t> W</a:t>
                </a:r>
                <a:endParaRPr lang="en-US" sz="2000" dirty="0">
                  <a:solidFill>
                    <a:schemeClr val="tx1"/>
                  </a:solidFill>
                  <a:latin typeface="Times New Roman" pitchFamily="18" charset="0"/>
                </a:endParaRPr>
              </a:p>
            </p:txBody>
          </p:sp>
          <p:sp>
            <p:nvSpPr>
              <p:cNvPr id="40" name="Freeform 9"/>
              <p:cNvSpPr>
                <a:spLocks/>
              </p:cNvSpPr>
              <p:nvPr/>
            </p:nvSpPr>
            <p:spPr bwMode="auto">
              <a:xfrm rot="20710773" flipH="1">
                <a:off x="6146800" y="1479551"/>
                <a:ext cx="158750" cy="361950"/>
              </a:xfrm>
              <a:custGeom>
                <a:avLst/>
                <a:gdLst>
                  <a:gd name="T0" fmla="*/ 0 w 76"/>
                  <a:gd name="T1" fmla="*/ 172 h 172"/>
                  <a:gd name="T2" fmla="*/ 76 w 76"/>
                  <a:gd name="T3" fmla="*/ 112 h 172"/>
                  <a:gd name="T4" fmla="*/ 74 w 76"/>
                  <a:gd name="T5" fmla="*/ 0 h 172"/>
                  <a:gd name="T6" fmla="*/ 2 w 76"/>
                  <a:gd name="T7" fmla="*/ 56 h 172"/>
                </a:gdLst>
                <a:ahLst/>
                <a:cxnLst>
                  <a:cxn ang="0">
                    <a:pos x="T0" y="T1"/>
                  </a:cxn>
                  <a:cxn ang="0">
                    <a:pos x="T2" y="T3"/>
                  </a:cxn>
                  <a:cxn ang="0">
                    <a:pos x="T4" y="T5"/>
                  </a:cxn>
                  <a:cxn ang="0">
                    <a:pos x="T6" y="T7"/>
                  </a:cxn>
                </a:cxnLst>
                <a:rect l="0" t="0" r="r" b="b"/>
                <a:pathLst>
                  <a:path w="76" h="172">
                    <a:moveTo>
                      <a:pt x="0" y="172"/>
                    </a:moveTo>
                    <a:lnTo>
                      <a:pt x="76" y="112"/>
                    </a:lnTo>
                    <a:lnTo>
                      <a:pt x="74" y="0"/>
                    </a:lnTo>
                    <a:lnTo>
                      <a:pt x="2" y="56"/>
                    </a:lnTo>
                  </a:path>
                </a:pathLst>
              </a:custGeom>
              <a:solidFill>
                <a:schemeClr val="accent1">
                  <a:lumMod val="75000"/>
                  <a:alpha val="50000"/>
                </a:schemeClr>
              </a:solidFill>
              <a:ln>
                <a:noFill/>
              </a:ln>
              <a:effectLst/>
              <a:extLst>
                <a:ext uri="{91240B29-F687-4F45-9708-019B960494DF}">
                  <a14:hiddenLine xmlns:a14="http://schemas.microsoft.com/office/drawing/2010/main" w="9525">
                    <a:solidFill>
                      <a:schemeClr val="tx1"/>
                    </a:solidFill>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6" name="Group 15"/>
            <p:cNvGrpSpPr/>
            <p:nvPr/>
          </p:nvGrpSpPr>
          <p:grpSpPr>
            <a:xfrm>
              <a:off x="5494081" y="1332670"/>
              <a:ext cx="873382" cy="510418"/>
              <a:chOff x="5494081" y="1332670"/>
              <a:chExt cx="873382" cy="510418"/>
            </a:xfrm>
          </p:grpSpPr>
          <p:sp>
            <p:nvSpPr>
              <p:cNvPr id="36" name="Line 4"/>
              <p:cNvSpPr>
                <a:spLocks noChangeShapeType="1"/>
              </p:cNvSpPr>
              <p:nvPr/>
            </p:nvSpPr>
            <p:spPr bwMode="auto">
              <a:xfrm flipH="1" flipV="1">
                <a:off x="5821363" y="1604963"/>
                <a:ext cx="546100" cy="238125"/>
              </a:xfrm>
              <a:prstGeom prst="line">
                <a:avLst/>
              </a:prstGeom>
              <a:noFill/>
              <a:ln w="28575">
                <a:solidFill>
                  <a:schemeClr val="accent2">
                    <a:lumMod val="75000"/>
                  </a:scheme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7" name="Text Box 13"/>
              <p:cNvSpPr txBox="1">
                <a:spLocks noChangeArrowheads="1"/>
              </p:cNvSpPr>
              <p:nvPr/>
            </p:nvSpPr>
            <p:spPr bwMode="auto">
              <a:xfrm>
                <a:off x="5494081" y="1332670"/>
                <a:ext cx="685800" cy="31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dirty="0">
                    <a:solidFill>
                      <a:schemeClr val="tx1"/>
                    </a:solidFill>
                    <a:latin typeface="Times New Roman" pitchFamily="18" charset="0"/>
                  </a:rPr>
                  <a:t>T-D</a:t>
                </a:r>
              </a:p>
            </p:txBody>
          </p:sp>
        </p:grpSp>
        <p:grpSp>
          <p:nvGrpSpPr>
            <p:cNvPr id="17" name="Group 44"/>
            <p:cNvGrpSpPr>
              <a:grpSpLocks/>
            </p:cNvGrpSpPr>
            <p:nvPr/>
          </p:nvGrpSpPr>
          <p:grpSpPr bwMode="auto">
            <a:xfrm>
              <a:off x="6375400" y="1379538"/>
              <a:ext cx="1716088" cy="755650"/>
              <a:chOff x="4016" y="869"/>
              <a:chExt cx="1081" cy="476"/>
            </a:xfrm>
          </p:grpSpPr>
          <p:sp>
            <p:nvSpPr>
              <p:cNvPr id="32" name="Freeform 23"/>
              <p:cNvSpPr>
                <a:spLocks/>
              </p:cNvSpPr>
              <p:nvPr/>
            </p:nvSpPr>
            <p:spPr bwMode="auto">
              <a:xfrm>
                <a:off x="4016" y="1157"/>
                <a:ext cx="1081" cy="188"/>
              </a:xfrm>
              <a:custGeom>
                <a:avLst/>
                <a:gdLst>
                  <a:gd name="T0" fmla="*/ 0 w 1081"/>
                  <a:gd name="T1" fmla="*/ 0 h 188"/>
                  <a:gd name="T2" fmla="*/ 1081 w 1081"/>
                  <a:gd name="T3" fmla="*/ 188 h 188"/>
                </a:gdLst>
                <a:ahLst/>
                <a:cxnLst>
                  <a:cxn ang="0">
                    <a:pos x="T0" y="T1"/>
                  </a:cxn>
                  <a:cxn ang="0">
                    <a:pos x="T2" y="T3"/>
                  </a:cxn>
                </a:cxnLst>
                <a:rect l="0" t="0" r="r" b="b"/>
                <a:pathLst>
                  <a:path w="1081" h="188">
                    <a:moveTo>
                      <a:pt x="0" y="0"/>
                    </a:moveTo>
                    <a:lnTo>
                      <a:pt x="1081" y="188"/>
                    </a:lnTo>
                  </a:path>
                </a:pathLst>
              </a:custGeom>
              <a:noFill/>
              <a:ln w="12700" cap="flat" cmpd="sng">
                <a:solidFill>
                  <a:schemeClr val="tx1">
                    <a:lumMod val="75000"/>
                    <a:lumOff val="25000"/>
                  </a:schemeClr>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 name="Freeform 24"/>
              <p:cNvSpPr>
                <a:spLocks/>
              </p:cNvSpPr>
              <p:nvPr/>
            </p:nvSpPr>
            <p:spPr bwMode="auto">
              <a:xfrm>
                <a:off x="4811" y="1209"/>
                <a:ext cx="118" cy="102"/>
              </a:xfrm>
              <a:custGeom>
                <a:avLst/>
                <a:gdLst>
                  <a:gd name="T0" fmla="*/ 88 w 118"/>
                  <a:gd name="T1" fmla="*/ 102 h 102"/>
                  <a:gd name="T2" fmla="*/ 0 w 118"/>
                  <a:gd name="T3" fmla="*/ 84 h 102"/>
                  <a:gd name="T4" fmla="*/ 28 w 118"/>
                  <a:gd name="T5" fmla="*/ 0 h 102"/>
                  <a:gd name="T6" fmla="*/ 118 w 118"/>
                  <a:gd name="T7" fmla="*/ 16 h 102"/>
                </a:gdLst>
                <a:ahLst/>
                <a:cxnLst>
                  <a:cxn ang="0">
                    <a:pos x="T0" y="T1"/>
                  </a:cxn>
                  <a:cxn ang="0">
                    <a:pos x="T2" y="T3"/>
                  </a:cxn>
                  <a:cxn ang="0">
                    <a:pos x="T4" y="T5"/>
                  </a:cxn>
                  <a:cxn ang="0">
                    <a:pos x="T6" y="T7"/>
                  </a:cxn>
                </a:cxnLst>
                <a:rect l="0" t="0" r="r" b="b"/>
                <a:pathLst>
                  <a:path w="118" h="102">
                    <a:moveTo>
                      <a:pt x="88" y="102"/>
                    </a:moveTo>
                    <a:lnTo>
                      <a:pt x="0" y="84"/>
                    </a:lnTo>
                    <a:lnTo>
                      <a:pt x="28" y="0"/>
                    </a:lnTo>
                    <a:lnTo>
                      <a:pt x="118" y="16"/>
                    </a:lnTo>
                  </a:path>
                </a:pathLst>
              </a:custGeom>
              <a:solidFill>
                <a:schemeClr val="accent1">
                  <a:lumMod val="75000"/>
                  <a:alpha val="50000"/>
                </a:schemeClr>
              </a:solidFill>
              <a:ln>
                <a:noFill/>
              </a:ln>
              <a:effectLst/>
              <a:extLst>
                <a:ext uri="{91240B29-F687-4F45-9708-019B960494DF}">
                  <a14:hiddenLine xmlns:a14="http://schemas.microsoft.com/office/drawing/2010/main" w="9525">
                    <a:solidFill>
                      <a:schemeClr val="tx1"/>
                    </a:solidFill>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 name="Freeform 25"/>
              <p:cNvSpPr>
                <a:spLocks/>
              </p:cNvSpPr>
              <p:nvPr/>
            </p:nvSpPr>
            <p:spPr bwMode="auto">
              <a:xfrm>
                <a:off x="4903" y="869"/>
                <a:ext cx="73" cy="440"/>
              </a:xfrm>
              <a:custGeom>
                <a:avLst/>
                <a:gdLst>
                  <a:gd name="T0" fmla="*/ 0 w 73"/>
                  <a:gd name="T1" fmla="*/ 440 h 440"/>
                  <a:gd name="T2" fmla="*/ 22 w 73"/>
                  <a:gd name="T3" fmla="*/ 0 h 440"/>
                </a:gdLst>
                <a:ahLst/>
                <a:cxnLst>
                  <a:cxn ang="0">
                    <a:pos x="T0" y="T1"/>
                  </a:cxn>
                  <a:cxn ang="0">
                    <a:pos x="T2" y="T3"/>
                  </a:cxn>
                </a:cxnLst>
                <a:rect l="0" t="0" r="r" b="b"/>
                <a:pathLst>
                  <a:path w="73" h="440">
                    <a:moveTo>
                      <a:pt x="0" y="440"/>
                    </a:moveTo>
                    <a:cubicBezTo>
                      <a:pt x="56" y="278"/>
                      <a:pt x="73" y="174"/>
                      <a:pt x="22" y="0"/>
                    </a:cubicBezTo>
                  </a:path>
                </a:pathLst>
              </a:custGeom>
              <a:noFill/>
              <a:ln w="9525">
                <a:solidFill>
                  <a:schemeClr val="tx1">
                    <a:lumMod val="75000"/>
                    <a:lumOff val="25000"/>
                  </a:schemeClr>
                </a:solidFill>
                <a:round/>
                <a:headEnd type="none" w="med" len="med"/>
                <a:tailEnd type="triangl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 name="Text Box 26"/>
              <p:cNvSpPr txBox="1">
                <a:spLocks noChangeArrowheads="1"/>
              </p:cNvSpPr>
              <p:nvPr/>
            </p:nvSpPr>
            <p:spPr bwMode="auto">
              <a:xfrm>
                <a:off x="4743" y="934"/>
                <a:ext cx="192" cy="2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27432">
                <a:spAutoFit/>
              </a:bodyPr>
              <a:lstStyle/>
              <a:p>
                <a:pPr algn="l">
                  <a:spcBef>
                    <a:spcPct val="50000"/>
                  </a:spcBef>
                </a:pPr>
                <a:r>
                  <a:rPr lang="en-US" sz="2800" dirty="0">
                    <a:solidFill>
                      <a:schemeClr val="tx1"/>
                    </a:solidFill>
                    <a:latin typeface="Symbol" pitchFamily="18" charset="2"/>
                  </a:rPr>
                  <a:t>f</a:t>
                </a:r>
              </a:p>
            </p:txBody>
          </p:sp>
        </p:grpSp>
        <p:grpSp>
          <p:nvGrpSpPr>
            <p:cNvPr id="18" name="Group 17"/>
            <p:cNvGrpSpPr/>
            <p:nvPr/>
          </p:nvGrpSpPr>
          <p:grpSpPr>
            <a:xfrm>
              <a:off x="5904148" y="1843088"/>
              <a:ext cx="726840" cy="1477900"/>
              <a:chOff x="5904148" y="1843088"/>
              <a:chExt cx="726840" cy="1477900"/>
            </a:xfrm>
          </p:grpSpPr>
          <p:sp>
            <p:nvSpPr>
              <p:cNvPr id="26" name="Text Box 12"/>
              <p:cNvSpPr txBox="1">
                <a:spLocks noChangeArrowheads="1"/>
              </p:cNvSpPr>
              <p:nvPr/>
            </p:nvSpPr>
            <p:spPr bwMode="auto">
              <a:xfrm>
                <a:off x="6173788" y="2920878"/>
                <a:ext cx="457200"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tx1"/>
                    </a:solidFill>
                    <a:latin typeface="Times New Roman" pitchFamily="18" charset="0"/>
                  </a:rPr>
                  <a:t>W </a:t>
                </a:r>
                <a:endParaRPr lang="en-US" sz="2000" dirty="0">
                  <a:solidFill>
                    <a:schemeClr val="tx1"/>
                  </a:solidFill>
                  <a:latin typeface="Times New Roman" pitchFamily="18" charset="0"/>
                </a:endParaRPr>
              </a:p>
            </p:txBody>
          </p:sp>
          <p:sp>
            <p:nvSpPr>
              <p:cNvPr id="27" name="Line 19"/>
              <p:cNvSpPr>
                <a:spLocks noChangeShapeType="1"/>
              </p:cNvSpPr>
              <p:nvPr/>
            </p:nvSpPr>
            <p:spPr bwMode="auto">
              <a:xfrm>
                <a:off x="6370638" y="1852613"/>
                <a:ext cx="0" cy="1111250"/>
              </a:xfrm>
              <a:prstGeom prst="line">
                <a:avLst/>
              </a:prstGeom>
              <a:noFill/>
              <a:ln w="28575">
                <a:solidFill>
                  <a:schemeClr val="accent2">
                    <a:lumMod val="75000"/>
                  </a:scheme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 name="Line 16"/>
              <p:cNvSpPr>
                <a:spLocks noChangeShapeType="1"/>
              </p:cNvSpPr>
              <p:nvPr/>
            </p:nvSpPr>
            <p:spPr bwMode="auto">
              <a:xfrm flipH="1">
                <a:off x="5904148" y="1843088"/>
                <a:ext cx="463315" cy="1261876"/>
              </a:xfrm>
              <a:prstGeom prst="line">
                <a:avLst/>
              </a:prstGeom>
              <a:noFill/>
              <a:ln w="12700">
                <a:solidFill>
                  <a:schemeClr val="tx1">
                    <a:lumMod val="75000"/>
                    <a:lumOff val="2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9" name="Text Box 17"/>
              <p:cNvSpPr txBox="1">
                <a:spLocks noChangeArrowheads="1"/>
              </p:cNvSpPr>
              <p:nvPr/>
            </p:nvSpPr>
            <p:spPr bwMode="auto">
              <a:xfrm>
                <a:off x="6099739" y="2382203"/>
                <a:ext cx="304800" cy="397032"/>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27432">
                <a:spAutoFit/>
              </a:bodyPr>
              <a:lstStyle/>
              <a:p>
                <a:pPr algn="l">
                  <a:spcBef>
                    <a:spcPct val="50000"/>
                  </a:spcBef>
                </a:pPr>
                <a:r>
                  <a:rPr lang="en-US" sz="2400" dirty="0">
                    <a:solidFill>
                      <a:schemeClr val="tx1"/>
                    </a:solidFill>
                    <a:latin typeface="Symbol" pitchFamily="18" charset="2"/>
                  </a:rPr>
                  <a:t>g</a:t>
                </a:r>
              </a:p>
            </p:txBody>
          </p:sp>
          <p:sp>
            <p:nvSpPr>
              <p:cNvPr id="30" name="Freeform 18"/>
              <p:cNvSpPr>
                <a:spLocks/>
              </p:cNvSpPr>
              <p:nvPr/>
            </p:nvSpPr>
            <p:spPr bwMode="auto">
              <a:xfrm>
                <a:off x="6007100" y="2745494"/>
                <a:ext cx="366713" cy="137406"/>
              </a:xfrm>
              <a:custGeom>
                <a:avLst/>
                <a:gdLst>
                  <a:gd name="T0" fmla="*/ 0 w 210"/>
                  <a:gd name="T1" fmla="*/ 101 h 101"/>
                  <a:gd name="T2" fmla="*/ 210 w 210"/>
                  <a:gd name="T3" fmla="*/ 0 h 101"/>
                </a:gdLst>
                <a:ahLst/>
                <a:cxnLst>
                  <a:cxn ang="0">
                    <a:pos x="T0" y="T1"/>
                  </a:cxn>
                  <a:cxn ang="0">
                    <a:pos x="T2" y="T3"/>
                  </a:cxn>
                </a:cxnLst>
                <a:rect l="0" t="0" r="r" b="b"/>
                <a:pathLst>
                  <a:path w="210" h="101">
                    <a:moveTo>
                      <a:pt x="0" y="101"/>
                    </a:moveTo>
                    <a:cubicBezTo>
                      <a:pt x="76" y="91"/>
                      <a:pt x="134" y="71"/>
                      <a:pt x="210" y="0"/>
                    </a:cubicBezTo>
                  </a:path>
                </a:pathLst>
              </a:custGeom>
              <a:noFill/>
              <a:ln w="9525">
                <a:solidFill>
                  <a:schemeClr val="tx1">
                    <a:lumMod val="75000"/>
                    <a:lumOff val="25000"/>
                  </a:schemeClr>
                </a:solidFill>
                <a:round/>
                <a:headEnd type="triangle" w="sm"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1" name="Freeform 27"/>
              <p:cNvSpPr>
                <a:spLocks/>
              </p:cNvSpPr>
              <p:nvPr/>
            </p:nvSpPr>
            <p:spPr bwMode="auto">
              <a:xfrm>
                <a:off x="6269038" y="2613731"/>
                <a:ext cx="88900" cy="193675"/>
              </a:xfrm>
              <a:custGeom>
                <a:avLst/>
                <a:gdLst>
                  <a:gd name="T0" fmla="*/ 2 w 56"/>
                  <a:gd name="T1" fmla="*/ 122 h 122"/>
                  <a:gd name="T2" fmla="*/ 56 w 56"/>
                  <a:gd name="T3" fmla="*/ 84 h 122"/>
                  <a:gd name="T4" fmla="*/ 54 w 56"/>
                  <a:gd name="T5" fmla="*/ 0 h 122"/>
                  <a:gd name="T6" fmla="*/ 0 w 56"/>
                  <a:gd name="T7" fmla="*/ 44 h 122"/>
                </a:gdLst>
                <a:ahLst/>
                <a:cxnLst>
                  <a:cxn ang="0">
                    <a:pos x="T0" y="T1"/>
                  </a:cxn>
                  <a:cxn ang="0">
                    <a:pos x="T2" y="T3"/>
                  </a:cxn>
                  <a:cxn ang="0">
                    <a:pos x="T4" y="T5"/>
                  </a:cxn>
                  <a:cxn ang="0">
                    <a:pos x="T6" y="T7"/>
                  </a:cxn>
                </a:cxnLst>
                <a:rect l="0" t="0" r="r" b="b"/>
                <a:pathLst>
                  <a:path w="56" h="122">
                    <a:moveTo>
                      <a:pt x="2" y="122"/>
                    </a:moveTo>
                    <a:lnTo>
                      <a:pt x="56" y="84"/>
                    </a:lnTo>
                    <a:lnTo>
                      <a:pt x="54" y="0"/>
                    </a:lnTo>
                    <a:lnTo>
                      <a:pt x="0" y="44"/>
                    </a:lnTo>
                  </a:path>
                </a:pathLst>
              </a:custGeom>
              <a:solidFill>
                <a:schemeClr val="accent1">
                  <a:lumMod val="75000"/>
                  <a:alpha val="50000"/>
                </a:schemeClr>
              </a:solidFill>
              <a:ln w="9525">
                <a:no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9" name="Group 18"/>
            <p:cNvGrpSpPr/>
            <p:nvPr/>
          </p:nvGrpSpPr>
          <p:grpSpPr>
            <a:xfrm>
              <a:off x="4463988" y="899428"/>
              <a:ext cx="1900300" cy="2299386"/>
              <a:chOff x="4463988" y="899428"/>
              <a:chExt cx="1900300" cy="2299386"/>
            </a:xfrm>
          </p:grpSpPr>
          <p:sp>
            <p:nvSpPr>
              <p:cNvPr id="20" name="Text Box 10"/>
              <p:cNvSpPr txBox="1">
                <a:spLocks noChangeArrowheads="1"/>
              </p:cNvSpPr>
              <p:nvPr/>
            </p:nvSpPr>
            <p:spPr bwMode="auto">
              <a:xfrm>
                <a:off x="4463988" y="899428"/>
                <a:ext cx="304800" cy="31836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tx1"/>
                    </a:solidFill>
                    <a:latin typeface="Times New Roman" pitchFamily="18" charset="0"/>
                  </a:rPr>
                  <a:t>V</a:t>
                </a:r>
                <a:endParaRPr lang="en-US" sz="2000" dirty="0">
                  <a:solidFill>
                    <a:schemeClr val="tx1"/>
                  </a:solidFill>
                  <a:latin typeface="Times New Roman" pitchFamily="18" charset="0"/>
                </a:endParaRPr>
              </a:p>
            </p:txBody>
          </p:sp>
          <p:sp>
            <p:nvSpPr>
              <p:cNvPr id="21" name="Line 20"/>
              <p:cNvSpPr>
                <a:spLocks noChangeShapeType="1"/>
              </p:cNvSpPr>
              <p:nvPr/>
            </p:nvSpPr>
            <p:spPr bwMode="auto">
              <a:xfrm flipH="1" flipV="1">
                <a:off x="4729163" y="1131888"/>
                <a:ext cx="785813" cy="346075"/>
              </a:xfrm>
              <a:prstGeom prst="line">
                <a:avLst/>
              </a:prstGeom>
              <a:noFill/>
              <a:ln w="57150">
                <a:solidFill>
                  <a:schemeClr val="accent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 name="Freeform 7"/>
              <p:cNvSpPr>
                <a:spLocks/>
              </p:cNvSpPr>
              <p:nvPr/>
            </p:nvSpPr>
            <p:spPr bwMode="auto">
              <a:xfrm>
                <a:off x="4922838" y="1341438"/>
                <a:ext cx="341313" cy="1660525"/>
              </a:xfrm>
              <a:custGeom>
                <a:avLst/>
                <a:gdLst>
                  <a:gd name="T0" fmla="*/ 8 w 144"/>
                  <a:gd name="T1" fmla="*/ 800 h 800"/>
                  <a:gd name="T2" fmla="*/ 144 w 144"/>
                  <a:gd name="T3" fmla="*/ 0 h 800"/>
                </a:gdLst>
                <a:ahLst/>
                <a:cxnLst>
                  <a:cxn ang="0">
                    <a:pos x="T0" y="T1"/>
                  </a:cxn>
                  <a:cxn ang="0">
                    <a:pos x="T2" y="T3"/>
                  </a:cxn>
                </a:cxnLst>
                <a:rect l="0" t="0" r="r" b="b"/>
                <a:pathLst>
                  <a:path w="144" h="800">
                    <a:moveTo>
                      <a:pt x="8" y="800"/>
                    </a:moveTo>
                    <a:cubicBezTo>
                      <a:pt x="0" y="654"/>
                      <a:pt x="40" y="219"/>
                      <a:pt x="144" y="0"/>
                    </a:cubicBezTo>
                  </a:path>
                </a:pathLst>
              </a:custGeom>
              <a:noFill/>
              <a:ln w="9525">
                <a:solidFill>
                  <a:schemeClr val="tx1">
                    <a:lumMod val="75000"/>
                    <a:lumOff val="25000"/>
                  </a:schemeClr>
                </a:solidFill>
                <a:round/>
                <a:headEnd type="none" w="med" len="med"/>
                <a:tailEnd type="triangl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 name="Freeform 5"/>
              <p:cNvSpPr>
                <a:spLocks/>
              </p:cNvSpPr>
              <p:nvPr/>
            </p:nvSpPr>
            <p:spPr bwMode="auto">
              <a:xfrm>
                <a:off x="4686300" y="1838326"/>
                <a:ext cx="1677988" cy="1360488"/>
              </a:xfrm>
              <a:custGeom>
                <a:avLst/>
                <a:gdLst>
                  <a:gd name="T0" fmla="*/ 612 w 612"/>
                  <a:gd name="T1" fmla="*/ 0 h 496"/>
                  <a:gd name="T2" fmla="*/ 0 w 612"/>
                  <a:gd name="T3" fmla="*/ 496 h 496"/>
                </a:gdLst>
                <a:ahLst/>
                <a:cxnLst>
                  <a:cxn ang="0">
                    <a:pos x="T0" y="T1"/>
                  </a:cxn>
                  <a:cxn ang="0">
                    <a:pos x="T2" y="T3"/>
                  </a:cxn>
                </a:cxnLst>
                <a:rect l="0" t="0" r="r" b="b"/>
                <a:pathLst>
                  <a:path w="612" h="496">
                    <a:moveTo>
                      <a:pt x="612" y="0"/>
                    </a:moveTo>
                    <a:lnTo>
                      <a:pt x="0" y="496"/>
                    </a:lnTo>
                  </a:path>
                </a:pathLst>
              </a:custGeom>
              <a:noFill/>
              <a:ln w="12700" cap="flat" cmpd="sng">
                <a:solidFill>
                  <a:schemeClr val="tx1">
                    <a:lumMod val="75000"/>
                    <a:lumOff val="25000"/>
                  </a:schemeClr>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 name="Freeform 6"/>
              <p:cNvSpPr>
                <a:spLocks/>
              </p:cNvSpPr>
              <p:nvPr/>
            </p:nvSpPr>
            <p:spPr bwMode="auto">
              <a:xfrm>
                <a:off x="4938713" y="2709863"/>
                <a:ext cx="133350" cy="279400"/>
              </a:xfrm>
              <a:custGeom>
                <a:avLst/>
                <a:gdLst>
                  <a:gd name="T0" fmla="*/ 2 w 84"/>
                  <a:gd name="T1" fmla="*/ 176 h 176"/>
                  <a:gd name="T2" fmla="*/ 84 w 84"/>
                  <a:gd name="T3" fmla="*/ 110 h 176"/>
                  <a:gd name="T4" fmla="*/ 78 w 84"/>
                  <a:gd name="T5" fmla="*/ 0 h 176"/>
                  <a:gd name="T6" fmla="*/ 0 w 84"/>
                  <a:gd name="T7" fmla="*/ 64 h 176"/>
                </a:gdLst>
                <a:ahLst/>
                <a:cxnLst>
                  <a:cxn ang="0">
                    <a:pos x="T0" y="T1"/>
                  </a:cxn>
                  <a:cxn ang="0">
                    <a:pos x="T2" y="T3"/>
                  </a:cxn>
                  <a:cxn ang="0">
                    <a:pos x="T4" y="T5"/>
                  </a:cxn>
                  <a:cxn ang="0">
                    <a:pos x="T6" y="T7"/>
                  </a:cxn>
                </a:cxnLst>
                <a:rect l="0" t="0" r="r" b="b"/>
                <a:pathLst>
                  <a:path w="84" h="176">
                    <a:moveTo>
                      <a:pt x="2" y="176"/>
                    </a:moveTo>
                    <a:lnTo>
                      <a:pt x="84" y="110"/>
                    </a:lnTo>
                    <a:lnTo>
                      <a:pt x="78" y="0"/>
                    </a:lnTo>
                    <a:lnTo>
                      <a:pt x="0" y="64"/>
                    </a:lnTo>
                  </a:path>
                </a:pathLst>
              </a:custGeom>
              <a:solidFill>
                <a:schemeClr val="accent1">
                  <a:lumMod val="75000"/>
                  <a:alpha val="50000"/>
                </a:schemeClr>
              </a:solidFill>
              <a:ln>
                <a:noFill/>
              </a:ln>
              <a:effectLst/>
              <a:extLst>
                <a:ext uri="{91240B29-F687-4F45-9708-019B960494DF}">
                  <a14:hiddenLine xmlns:a14="http://schemas.microsoft.com/office/drawing/2010/main" w="9525">
                    <a:solidFill>
                      <a:schemeClr val="tx1"/>
                    </a:solidFill>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 name="Text Box 15"/>
              <p:cNvSpPr txBox="1">
                <a:spLocks noChangeArrowheads="1"/>
              </p:cNvSpPr>
              <p:nvPr/>
            </p:nvSpPr>
            <p:spPr bwMode="auto">
              <a:xfrm>
                <a:off x="4800600" y="1592263"/>
                <a:ext cx="304800" cy="364895"/>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27432">
                <a:spAutoFit/>
              </a:bodyPr>
              <a:lstStyle/>
              <a:p>
                <a:pPr algn="l">
                  <a:spcBef>
                    <a:spcPct val="50000"/>
                  </a:spcBef>
                </a:pPr>
                <a:r>
                  <a:rPr lang="en-US" sz="2800" dirty="0">
                    <a:solidFill>
                      <a:schemeClr val="tx1"/>
                    </a:solidFill>
                    <a:latin typeface="Symbol" pitchFamily="18" charset="2"/>
                  </a:rPr>
                  <a:t>g</a:t>
                </a:r>
              </a:p>
            </p:txBody>
          </p:sp>
        </p:grpSp>
      </p:grpSp>
      <p:sp>
        <p:nvSpPr>
          <p:cNvPr id="42" name="Text Box 32">
            <a:extLst>
              <a:ext uri="{FF2B5EF4-FFF2-40B4-BE49-F238E27FC236}">
                <a16:creationId xmlns:a16="http://schemas.microsoft.com/office/drawing/2014/main" id="{AD59BAA5-E6A5-40D3-8121-F22D4C83E507}"/>
              </a:ext>
            </a:extLst>
          </p:cNvPr>
          <p:cNvSpPr txBox="1">
            <a:spLocks noChangeArrowheads="1"/>
          </p:cNvSpPr>
          <p:nvPr/>
        </p:nvSpPr>
        <p:spPr bwMode="auto">
          <a:xfrm>
            <a:off x="266328" y="4194640"/>
            <a:ext cx="3747214" cy="2123658"/>
          </a:xfrm>
          <a:prstGeom prst="rect">
            <a:avLst/>
          </a:prstGeom>
          <a:solidFill>
            <a:schemeClr val="bg1">
              <a:lumMod val="95000"/>
            </a:schemeClr>
          </a:solidFill>
          <a:ln>
            <a:noFill/>
          </a:ln>
          <a:effectLst/>
        </p:spPr>
        <p:txBody>
          <a:bodyPr wrap="square">
            <a:spAutoFit/>
          </a:bodyPr>
          <a:lstStyle/>
          <a:p>
            <a:pPr algn="l">
              <a:spcAft>
                <a:spcPct val="20000"/>
              </a:spcAft>
            </a:pPr>
            <a:r>
              <a:rPr lang="en-US" sz="1800" b="1" dirty="0">
                <a:solidFill>
                  <a:srgbClr val="CC3300"/>
                </a:solidFill>
              </a:rPr>
              <a:t>Frigate Bird</a:t>
            </a:r>
          </a:p>
          <a:p>
            <a:pPr lvl="1" algn="l">
              <a:spcAft>
                <a:spcPct val="20000"/>
              </a:spcAft>
              <a:buFontTx/>
              <a:buChar char="•"/>
            </a:pPr>
            <a:r>
              <a:rPr lang="en-US" sz="1800" dirty="0">
                <a:solidFill>
                  <a:schemeClr val="tx1"/>
                </a:solidFill>
              </a:rPr>
              <a:t> T/D=0  (no thrust)</a:t>
            </a:r>
          </a:p>
          <a:p>
            <a:pPr lvl="1" algn="l">
              <a:spcAft>
                <a:spcPct val="20000"/>
              </a:spcAft>
              <a:buFontTx/>
              <a:buChar char="•"/>
            </a:pPr>
            <a:r>
              <a:rPr lang="en-US" sz="1800" dirty="0">
                <a:solidFill>
                  <a:schemeClr val="tx1"/>
                </a:solidFill>
              </a:rPr>
              <a:t> sink rate (-dz/dt) = </a:t>
            </a:r>
            <a:r>
              <a:rPr lang="en-US" sz="1800" dirty="0" err="1">
                <a:solidFill>
                  <a:schemeClr val="tx1"/>
                </a:solidFill>
              </a:rPr>
              <a:t>n</a:t>
            </a:r>
            <a:r>
              <a:rPr lang="en-US" sz="1800" baseline="-25000" dirty="0" err="1">
                <a:solidFill>
                  <a:schemeClr val="tx1"/>
                </a:solidFill>
              </a:rPr>
              <a:t>n</a:t>
            </a:r>
            <a:r>
              <a:rPr lang="en-US" sz="1800" baseline="-25000" dirty="0">
                <a:solidFill>
                  <a:schemeClr val="tx1"/>
                </a:solidFill>
              </a:rPr>
              <a:t> </a:t>
            </a:r>
            <a:r>
              <a:rPr lang="en-US" sz="1800" dirty="0">
                <a:solidFill>
                  <a:schemeClr val="tx1"/>
                </a:solidFill>
              </a:rPr>
              <a:t>(D/L)V</a:t>
            </a:r>
          </a:p>
          <a:p>
            <a:pPr lvl="1" algn="l">
              <a:spcAft>
                <a:spcPct val="20000"/>
              </a:spcAft>
              <a:buFontTx/>
              <a:buChar char="•"/>
            </a:pPr>
            <a:endParaRPr lang="en-US" sz="800" dirty="0">
              <a:solidFill>
                <a:schemeClr val="tx1"/>
              </a:solidFill>
            </a:endParaRPr>
          </a:p>
          <a:p>
            <a:pPr algn="l">
              <a:spcAft>
                <a:spcPct val="20000"/>
              </a:spcAft>
            </a:pPr>
            <a:r>
              <a:rPr lang="en-US" sz="1800" b="1" dirty="0">
                <a:solidFill>
                  <a:srgbClr val="CC3300"/>
                </a:solidFill>
              </a:rPr>
              <a:t>Frigate Bird and Regen</a:t>
            </a:r>
          </a:p>
          <a:p>
            <a:pPr lvl="1" algn="l">
              <a:buFontTx/>
              <a:buChar char="•"/>
            </a:pPr>
            <a:r>
              <a:rPr lang="en-US" sz="1800" dirty="0">
                <a:solidFill>
                  <a:schemeClr val="tx1"/>
                </a:solidFill>
              </a:rPr>
              <a:t> sink increases with g-load (n</a:t>
            </a:r>
            <a:r>
              <a:rPr lang="en-US" sz="1800" baseline="-25000" dirty="0">
                <a:solidFill>
                  <a:schemeClr val="tx1"/>
                </a:solidFill>
              </a:rPr>
              <a:t>n</a:t>
            </a:r>
            <a:r>
              <a:rPr lang="en-US" sz="1800" dirty="0">
                <a:solidFill>
                  <a:schemeClr val="tx1"/>
                </a:solidFill>
              </a:rPr>
              <a:t>)</a:t>
            </a:r>
          </a:p>
          <a:p>
            <a:pPr lvl="1" algn="l">
              <a:buFontTx/>
              <a:buChar char="•"/>
            </a:pPr>
            <a:r>
              <a:rPr lang="en-US" sz="1800" dirty="0">
                <a:solidFill>
                  <a:schemeClr val="tx1"/>
                </a:solidFill>
              </a:rPr>
              <a:t> sink increases with airspeed (V)</a:t>
            </a:r>
          </a:p>
        </p:txBody>
      </p:sp>
      <mc:AlternateContent xmlns:mc="http://schemas.openxmlformats.org/markup-compatibility/2006" xmlns:a14="http://schemas.microsoft.com/office/drawing/2010/main">
        <mc:Choice Requires="a14">
          <p:sp>
            <p:nvSpPr>
              <p:cNvPr id="43" name="Object 5">
                <a:extLst>
                  <a:ext uri="{FF2B5EF4-FFF2-40B4-BE49-F238E27FC236}">
                    <a16:creationId xmlns:a16="http://schemas.microsoft.com/office/drawing/2014/main" id="{AD5E74CD-80B6-4282-9BDE-B1300640A595}"/>
                  </a:ext>
                </a:extLst>
              </p:cNvPr>
              <p:cNvSpPr txBox="1"/>
              <p:nvPr/>
            </p:nvSpPr>
            <p:spPr bwMode="auto">
              <a:xfrm>
                <a:off x="4144963" y="5592301"/>
                <a:ext cx="4538769" cy="529068"/>
              </a:xfrm>
              <a:prstGeom prst="rect">
                <a:avLst/>
              </a:prstGeom>
              <a:solidFill>
                <a:schemeClr val="accent1">
                  <a:lumMod val="75000"/>
                </a:schemeClr>
              </a:solidFill>
            </p:spPr>
            <p:txBody>
              <a:bodyPr>
                <a:noAutofit/>
              </a:bodyPr>
              <a:lstStyle/>
              <a:p>
                <a:pPr/>
                <a14:m>
                  <m:oMathPara xmlns:m="http://schemas.openxmlformats.org/officeDocument/2006/math">
                    <m:oMathParaPr>
                      <m:jc m:val="center"/>
                    </m:oMathParaPr>
                    <m:oMath xmlns:m="http://schemas.openxmlformats.org/officeDocument/2006/math">
                      <m:r>
                        <m:rPr>
                          <m:nor/>
                        </m:rPr>
                        <a:rPr lang="en-US" sz="2600" i="0" smtClean="0">
                          <a:solidFill>
                            <a:schemeClr val="bg1">
                              <a:lumMod val="95000"/>
                            </a:schemeClr>
                          </a:solidFill>
                          <a:latin typeface="Calibri" panose="020F0502020204030204" pitchFamily="34" charset="0"/>
                          <a:cs typeface="Calibri" panose="020F0502020204030204" pitchFamily="34" charset="0"/>
                        </a:rPr>
                        <m:t>dz</m:t>
                      </m:r>
                      <m:r>
                        <m:rPr>
                          <m:nor/>
                        </m:rPr>
                        <a:rPr lang="en-US" sz="2600" i="0" smtClean="0">
                          <a:solidFill>
                            <a:schemeClr val="bg1">
                              <a:lumMod val="95000"/>
                            </a:schemeClr>
                          </a:solidFill>
                          <a:latin typeface="Calibri" panose="020F0502020204030204" pitchFamily="34" charset="0"/>
                          <a:cs typeface="Calibri" panose="020F0502020204030204" pitchFamily="34" charset="0"/>
                        </a:rPr>
                        <m:t>/</m:t>
                      </m:r>
                      <m:r>
                        <m:rPr>
                          <m:nor/>
                        </m:rPr>
                        <a:rPr lang="en-US" sz="2600" i="0" smtClean="0">
                          <a:solidFill>
                            <a:schemeClr val="bg1">
                              <a:lumMod val="95000"/>
                            </a:schemeClr>
                          </a:solidFill>
                          <a:latin typeface="Calibri" panose="020F0502020204030204" pitchFamily="34" charset="0"/>
                          <a:cs typeface="Calibri" panose="020F0502020204030204" pitchFamily="34" charset="0"/>
                        </a:rPr>
                        <m:t>dt</m:t>
                      </m:r>
                      <m:r>
                        <a:rPr lang="en-US" sz="2600" i="1">
                          <a:solidFill>
                            <a:schemeClr val="bg1">
                              <a:lumMod val="95000"/>
                            </a:schemeClr>
                          </a:solidFill>
                          <a:latin typeface="Cambria Math" panose="02040503050406030204" pitchFamily="18" charset="0"/>
                        </a:rPr>
                        <m:t>=</m:t>
                      </m:r>
                      <m:sSub>
                        <m:sSubPr>
                          <m:ctrlPr>
                            <a:rPr lang="en-US" sz="2600" i="1">
                              <a:solidFill>
                                <a:schemeClr val="bg1">
                                  <a:lumMod val="95000"/>
                                </a:schemeClr>
                              </a:solidFill>
                              <a:latin typeface="Cambria Math" panose="02040503050406030204" pitchFamily="18" charset="0"/>
                            </a:rPr>
                          </m:ctrlPr>
                        </m:sSubPr>
                        <m:e>
                          <m:r>
                            <m:rPr>
                              <m:sty m:val="p"/>
                            </m:rPr>
                            <a:rPr lang="en-US" sz="2600" i="0">
                              <a:solidFill>
                                <a:schemeClr val="bg1">
                                  <a:lumMod val="95000"/>
                                </a:schemeClr>
                              </a:solidFill>
                              <a:latin typeface="Cambria Math" panose="02040503050406030204" pitchFamily="18" charset="0"/>
                            </a:rPr>
                            <m:t>n</m:t>
                          </m:r>
                        </m:e>
                        <m:sub>
                          <m:r>
                            <m:rPr>
                              <m:sty m:val="p"/>
                            </m:rPr>
                            <a:rPr lang="en-US" sz="2600" i="0">
                              <a:solidFill>
                                <a:schemeClr val="bg1">
                                  <a:lumMod val="95000"/>
                                </a:schemeClr>
                              </a:solidFill>
                              <a:latin typeface="Cambria Math" panose="02040503050406030204" pitchFamily="18" charset="0"/>
                            </a:rPr>
                            <m:t>n</m:t>
                          </m:r>
                        </m:sub>
                      </m:sSub>
                      <m:d>
                        <m:dPr>
                          <m:ctrlPr>
                            <a:rPr lang="en-US" sz="2600" i="1">
                              <a:solidFill>
                                <a:schemeClr val="bg1">
                                  <a:lumMod val="95000"/>
                                </a:schemeClr>
                              </a:solidFill>
                              <a:latin typeface="Cambria Math" panose="02040503050406030204" pitchFamily="18" charset="0"/>
                            </a:rPr>
                          </m:ctrlPr>
                        </m:dPr>
                        <m:e>
                          <m:r>
                            <m:rPr>
                              <m:nor/>
                            </m:rPr>
                            <a:rPr lang="en-US" sz="2600" i="0">
                              <a:solidFill>
                                <a:schemeClr val="bg1">
                                  <a:lumMod val="95000"/>
                                </a:schemeClr>
                              </a:solidFill>
                              <a:latin typeface="Calibri" panose="020F0502020204030204" pitchFamily="34" charset="0"/>
                              <a:cs typeface="Calibri" panose="020F0502020204030204" pitchFamily="34" charset="0"/>
                            </a:rPr>
                            <m:t>D</m:t>
                          </m:r>
                          <m:r>
                            <m:rPr>
                              <m:nor/>
                            </m:rPr>
                            <a:rPr lang="en-US" sz="2600" i="0">
                              <a:solidFill>
                                <a:schemeClr val="bg1">
                                  <a:lumMod val="95000"/>
                                </a:schemeClr>
                              </a:solidFill>
                              <a:latin typeface="Calibri" panose="020F0502020204030204" pitchFamily="34" charset="0"/>
                              <a:cs typeface="Calibri" panose="020F0502020204030204" pitchFamily="34" charset="0"/>
                            </a:rPr>
                            <m:t>/</m:t>
                          </m:r>
                          <m:r>
                            <m:rPr>
                              <m:nor/>
                            </m:rPr>
                            <a:rPr lang="en-US" sz="2600" i="0">
                              <a:solidFill>
                                <a:schemeClr val="bg1">
                                  <a:lumMod val="95000"/>
                                </a:schemeClr>
                              </a:solidFill>
                              <a:latin typeface="Calibri" panose="020F0502020204030204" pitchFamily="34" charset="0"/>
                              <a:cs typeface="Calibri" panose="020F0502020204030204" pitchFamily="34" charset="0"/>
                            </a:rPr>
                            <m:t>L</m:t>
                          </m:r>
                        </m:e>
                      </m:d>
                      <m:r>
                        <a:rPr lang="en-US" sz="2600" b="0" i="0" smtClean="0">
                          <a:solidFill>
                            <a:schemeClr val="bg1">
                              <a:lumMod val="95000"/>
                            </a:schemeClr>
                          </a:solidFill>
                          <a:latin typeface="Cambria Math" panose="02040503050406030204" pitchFamily="18" charset="0"/>
                          <a:cs typeface="Calibri" panose="020F0502020204030204" pitchFamily="34" charset="0"/>
                        </a:rPr>
                        <m:t> </m:t>
                      </m:r>
                      <m:r>
                        <m:rPr>
                          <m:sty m:val="p"/>
                        </m:rPr>
                        <a:rPr lang="en-US" sz="2600" i="0">
                          <a:solidFill>
                            <a:schemeClr val="bg1">
                              <a:lumMod val="95000"/>
                            </a:schemeClr>
                          </a:solidFill>
                          <a:latin typeface="Cambria Math" panose="02040503050406030204" pitchFamily="18" charset="0"/>
                        </a:rPr>
                        <m:t>V</m:t>
                      </m:r>
                      <m:r>
                        <a:rPr lang="en-US" sz="2600" b="0" i="0" smtClean="0">
                          <a:solidFill>
                            <a:schemeClr val="bg1">
                              <a:lumMod val="95000"/>
                            </a:schemeClr>
                          </a:solidFill>
                          <a:latin typeface="Cambria Math" panose="02040503050406030204" pitchFamily="18" charset="0"/>
                        </a:rPr>
                        <m:t> </m:t>
                      </m:r>
                      <m:r>
                        <a:rPr lang="en-US" sz="2600" i="1">
                          <a:solidFill>
                            <a:schemeClr val="bg1">
                              <a:lumMod val="95000"/>
                            </a:schemeClr>
                          </a:solidFill>
                          <a:latin typeface="Cambria Math" panose="02040503050406030204" pitchFamily="18" charset="0"/>
                        </a:rPr>
                        <m:t>[(</m:t>
                      </m:r>
                      <m:r>
                        <m:rPr>
                          <m:nor/>
                        </m:rPr>
                        <a:rPr lang="en-US" sz="2600" i="0">
                          <a:solidFill>
                            <a:schemeClr val="bg1">
                              <a:lumMod val="95000"/>
                            </a:schemeClr>
                          </a:solidFill>
                          <a:latin typeface="Calibri" panose="020F0502020204030204" pitchFamily="34" charset="0"/>
                          <a:cs typeface="Calibri" panose="020F0502020204030204" pitchFamily="34" charset="0"/>
                        </a:rPr>
                        <m:t>T</m:t>
                      </m:r>
                      <m:r>
                        <m:rPr>
                          <m:nor/>
                        </m:rPr>
                        <a:rPr lang="en-US" sz="2600" i="0">
                          <a:solidFill>
                            <a:schemeClr val="bg1">
                              <a:lumMod val="95000"/>
                            </a:schemeClr>
                          </a:solidFill>
                          <a:latin typeface="Calibri" panose="020F0502020204030204" pitchFamily="34" charset="0"/>
                          <a:cs typeface="Calibri" panose="020F0502020204030204" pitchFamily="34" charset="0"/>
                        </a:rPr>
                        <m:t>/</m:t>
                      </m:r>
                      <m:r>
                        <m:rPr>
                          <m:nor/>
                        </m:rPr>
                        <a:rPr lang="en-US" sz="2600" i="0">
                          <a:solidFill>
                            <a:schemeClr val="bg1">
                              <a:lumMod val="95000"/>
                            </a:schemeClr>
                          </a:solidFill>
                          <a:latin typeface="Calibri" panose="020F0502020204030204" pitchFamily="34" charset="0"/>
                          <a:cs typeface="Calibri" panose="020F0502020204030204" pitchFamily="34" charset="0"/>
                        </a:rPr>
                        <m:t>D</m:t>
                      </m:r>
                      <m:r>
                        <a:rPr lang="en-US" sz="2600" i="1">
                          <a:solidFill>
                            <a:schemeClr val="bg1">
                              <a:lumMod val="95000"/>
                            </a:schemeClr>
                          </a:solidFill>
                          <a:latin typeface="Cambria Math" panose="02040503050406030204" pitchFamily="18" charset="0"/>
                        </a:rPr>
                        <m:t>)</m:t>
                      </m:r>
                      <m:r>
                        <a:rPr lang="en-US" sz="2600" i="1" smtClean="0">
                          <a:solidFill>
                            <a:schemeClr val="bg1">
                              <a:lumMod val="95000"/>
                            </a:schemeClr>
                          </a:solidFill>
                          <a:latin typeface="Cambria Math" panose="02040503050406030204" pitchFamily="18" charset="0"/>
                        </a:rPr>
                        <m:t>−</m:t>
                      </m:r>
                      <m:r>
                        <a:rPr lang="en-US" sz="2600" i="0">
                          <a:solidFill>
                            <a:schemeClr val="bg1">
                              <a:lumMod val="95000"/>
                            </a:schemeClr>
                          </a:solidFill>
                          <a:latin typeface="Cambria Math" panose="02040503050406030204" pitchFamily="18" charset="0"/>
                        </a:rPr>
                        <m:t>1</m:t>
                      </m:r>
                      <m:r>
                        <a:rPr lang="en-US" sz="2600" i="1">
                          <a:solidFill>
                            <a:schemeClr val="bg1">
                              <a:lumMod val="95000"/>
                            </a:schemeClr>
                          </a:solidFill>
                          <a:latin typeface="Cambria Math" panose="02040503050406030204" pitchFamily="18" charset="0"/>
                        </a:rPr>
                        <m:t>]</m:t>
                      </m:r>
                      <m:r>
                        <m:rPr>
                          <m:nor/>
                        </m:rPr>
                        <a:rPr lang="en-US" sz="2600" i="0">
                          <a:solidFill>
                            <a:schemeClr val="bg1">
                              <a:lumMod val="95000"/>
                            </a:schemeClr>
                          </a:solidFill>
                          <a:latin typeface="Calibri" panose="020F0502020204030204" pitchFamily="34" charset="0"/>
                          <a:cs typeface="Calibri" panose="020F0502020204030204" pitchFamily="34" charset="0"/>
                        </a:rPr>
                        <m:t> </m:t>
                      </m:r>
                    </m:oMath>
                  </m:oMathPara>
                </a14:m>
                <a:endParaRPr lang="en-US" sz="2600" dirty="0">
                  <a:solidFill>
                    <a:schemeClr val="bg1">
                      <a:lumMod val="95000"/>
                    </a:schemeClr>
                  </a:solidFill>
                  <a:latin typeface="Calibri" panose="020F0502020204030204" pitchFamily="34" charset="0"/>
                  <a:cs typeface="Calibri" panose="020F0502020204030204" pitchFamily="34" charset="0"/>
                </a:endParaRPr>
              </a:p>
            </p:txBody>
          </p:sp>
        </mc:Choice>
        <mc:Fallback xmlns="">
          <p:sp>
            <p:nvSpPr>
              <p:cNvPr id="43" name="Object 5">
                <a:extLst>
                  <a:ext uri="{FF2B5EF4-FFF2-40B4-BE49-F238E27FC236}">
                    <a16:creationId xmlns:a16="http://schemas.microsoft.com/office/drawing/2014/main" id="{AD5E74CD-80B6-4282-9BDE-B1300640A595}"/>
                  </a:ext>
                </a:extLst>
              </p:cNvPr>
              <p:cNvSpPr txBox="1">
                <a:spLocks noRot="1" noChangeAspect="1" noMove="1" noResize="1" noEditPoints="1" noAdjustHandles="1" noChangeArrowheads="1" noChangeShapeType="1" noTextEdit="1"/>
              </p:cNvSpPr>
              <p:nvPr/>
            </p:nvSpPr>
            <p:spPr bwMode="auto">
              <a:xfrm>
                <a:off x="4144963" y="5592301"/>
                <a:ext cx="4538769" cy="52906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521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DADAD"/>
        </a:solidFill>
        <a:effectLst/>
      </p:bgPr>
    </p:bg>
    <p:spTree>
      <p:nvGrpSpPr>
        <p:cNvPr id="1" name=""/>
        <p:cNvGrpSpPr/>
        <p:nvPr/>
      </p:nvGrpSpPr>
      <p:grpSpPr>
        <a:xfrm>
          <a:off x="0" y="0"/>
          <a:ext cx="0" cy="0"/>
          <a:chOff x="0" y="0"/>
          <a:chExt cx="0" cy="0"/>
        </a:xfrm>
      </p:grpSpPr>
      <p:pic>
        <p:nvPicPr>
          <p:cNvPr id="6" name="Picture 5" descr="LoC glider right turn.jpg"/>
          <p:cNvPicPr>
            <a:picLocks noChangeAspect="1"/>
          </p:cNvPicPr>
          <p:nvPr/>
        </p:nvPicPr>
        <p:blipFill>
          <a:blip r:embed="rId3" cstate="print"/>
          <a:stretch>
            <a:fillRect/>
          </a:stretch>
        </p:blipFill>
        <p:spPr>
          <a:xfrm>
            <a:off x="224276" y="545214"/>
            <a:ext cx="8686800" cy="5730944"/>
          </a:xfrm>
          <a:prstGeom prst="rect">
            <a:avLst/>
          </a:prstGeom>
          <a:solidFill>
            <a:schemeClr val="tx1">
              <a:lumMod val="50000"/>
              <a:lumOff val="50000"/>
            </a:schemeClr>
          </a:solidFill>
        </p:spPr>
      </p:pic>
      <p:sp>
        <p:nvSpPr>
          <p:cNvPr id="4" name="TextBox 3"/>
          <p:cNvSpPr txBox="1"/>
          <p:nvPr/>
        </p:nvSpPr>
        <p:spPr>
          <a:xfrm>
            <a:off x="12918" y="21994"/>
            <a:ext cx="8628003" cy="523220"/>
          </a:xfrm>
          <a:prstGeom prst="rect">
            <a:avLst/>
          </a:prstGeom>
          <a:noFill/>
        </p:spPr>
        <p:txBody>
          <a:bodyPr wrap="none" rtlCol="0">
            <a:spAutoFit/>
          </a:bodyPr>
          <a:lstStyle/>
          <a:p>
            <a:pPr algn="ctr"/>
            <a:r>
              <a:rPr lang="en-US" sz="2800" dirty="0">
                <a:solidFill>
                  <a:schemeClr val="bg1">
                    <a:lumMod val="95000"/>
                  </a:schemeClr>
                </a:solidFill>
              </a:rPr>
              <a:t>Wilbur Wright ridge soaring in 1902 at Kill Devil Hills, N.C.</a:t>
            </a:r>
          </a:p>
        </p:txBody>
      </p:sp>
      <p:sp>
        <p:nvSpPr>
          <p:cNvPr id="7" name="TextBox 6"/>
          <p:cNvSpPr txBox="1"/>
          <p:nvPr/>
        </p:nvSpPr>
        <p:spPr>
          <a:xfrm>
            <a:off x="590513" y="4401144"/>
            <a:ext cx="2848152" cy="1569660"/>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rtlCol="0">
            <a:spAutoFit/>
          </a:bodyPr>
          <a:lstStyle/>
          <a:p>
            <a:pPr marL="342900" indent="-342900">
              <a:buFont typeface="Arial" panose="020B0604020202020204" pitchFamily="34" charset="0"/>
              <a:buChar char="•"/>
            </a:pPr>
            <a:r>
              <a:rPr lang="en-US" sz="2400" dirty="0">
                <a:solidFill>
                  <a:schemeClr val="bg1">
                    <a:lumMod val="95000"/>
                  </a:schemeClr>
                </a:solidFill>
              </a:rPr>
              <a:t>Wright 1902 glider</a:t>
            </a:r>
          </a:p>
          <a:p>
            <a:pPr marL="342900" indent="-342900">
              <a:buFont typeface="Arial" panose="020B0604020202020204" pitchFamily="34" charset="0"/>
              <a:buChar char="•"/>
            </a:pPr>
            <a:r>
              <a:rPr lang="en-US" sz="2400" dirty="0">
                <a:solidFill>
                  <a:schemeClr val="bg1">
                    <a:lumMod val="95000"/>
                  </a:schemeClr>
                </a:solidFill>
              </a:rPr>
              <a:t>Wing warping</a:t>
            </a:r>
          </a:p>
          <a:p>
            <a:pPr marL="342900" indent="-342900">
              <a:buFont typeface="Arial" panose="020B0604020202020204" pitchFamily="34" charset="0"/>
              <a:buChar char="•"/>
            </a:pPr>
            <a:r>
              <a:rPr lang="en-US" sz="2400" dirty="0">
                <a:solidFill>
                  <a:schemeClr val="bg1">
                    <a:lumMod val="95000"/>
                  </a:schemeClr>
                </a:solidFill>
              </a:rPr>
              <a:t>Coupled rudder</a:t>
            </a:r>
          </a:p>
          <a:p>
            <a:pPr marL="342900" indent="-342900">
              <a:buFont typeface="Arial" panose="020B0604020202020204" pitchFamily="34" charset="0"/>
              <a:buChar char="•"/>
            </a:pPr>
            <a:r>
              <a:rPr lang="en-US" sz="2400" dirty="0">
                <a:solidFill>
                  <a:schemeClr val="bg1">
                    <a:lumMod val="95000"/>
                  </a:schemeClr>
                </a:solidFill>
              </a:rPr>
              <a:t>1000 flights</a:t>
            </a:r>
            <a:endParaRPr lang="en-US" sz="2000" dirty="0">
              <a:solidFill>
                <a:schemeClr val="bg1">
                  <a:lumMod val="95000"/>
                </a:schemeClr>
              </a:solidFill>
            </a:endParaRPr>
          </a:p>
        </p:txBody>
      </p:sp>
      <p:sp>
        <p:nvSpPr>
          <p:cNvPr id="8" name="TextBox 7"/>
          <p:cNvSpPr txBox="1"/>
          <p:nvPr/>
        </p:nvSpPr>
        <p:spPr>
          <a:xfrm>
            <a:off x="4845365" y="5025246"/>
            <a:ext cx="3006529" cy="83099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none" rtlCol="0">
            <a:spAutoFit/>
          </a:bodyPr>
          <a:lstStyle/>
          <a:p>
            <a:pPr marL="342900" indent="-342900">
              <a:buFont typeface="Arial" panose="020B0604020202020204" pitchFamily="34" charset="0"/>
              <a:buChar char="•"/>
            </a:pPr>
            <a:r>
              <a:rPr lang="en-US" sz="2400" dirty="0">
                <a:solidFill>
                  <a:schemeClr val="bg1">
                    <a:lumMod val="95000"/>
                  </a:schemeClr>
                </a:solidFill>
              </a:rPr>
              <a:t>Glider: -05% margin</a:t>
            </a:r>
          </a:p>
          <a:p>
            <a:pPr marL="342900" indent="-342900">
              <a:buFont typeface="Arial" panose="020B0604020202020204" pitchFamily="34" charset="0"/>
              <a:buChar char="•"/>
            </a:pPr>
            <a:r>
              <a:rPr lang="en-US" sz="2400" dirty="0">
                <a:solidFill>
                  <a:schemeClr val="bg1">
                    <a:lumMod val="95000"/>
                  </a:schemeClr>
                </a:solidFill>
              </a:rPr>
              <a:t>Flyer:   -25% margin</a:t>
            </a:r>
            <a:endParaRPr lang="en-US" sz="2000" dirty="0">
              <a:solidFill>
                <a:schemeClr val="bg1">
                  <a:lumMod val="95000"/>
                </a:schemeClr>
              </a:solidFill>
            </a:endParaRPr>
          </a:p>
        </p:txBody>
      </p:sp>
    </p:spTree>
    <p:extLst>
      <p:ext uri="{BB962C8B-B14F-4D97-AF65-F5344CB8AC3E}">
        <p14:creationId xmlns:p14="http://schemas.microsoft.com/office/powerpoint/2010/main" val="318090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2" animBg="1" autoUpdateAnimBg="0"/>
      <p:bldP spid="8" grpId="0" bldLvl="2"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01250" y="3018931"/>
            <a:ext cx="4808349" cy="3245542"/>
            <a:chOff x="3505206" y="2967335"/>
            <a:chExt cx="4808349" cy="3245542"/>
          </a:xfrm>
        </p:grpSpPr>
        <p:sp>
          <p:nvSpPr>
            <p:cNvPr id="198" name="Arc 197"/>
            <p:cNvSpPr/>
            <p:nvPr/>
          </p:nvSpPr>
          <p:spPr>
            <a:xfrm rot="3688714">
              <a:off x="5987952" y="3511547"/>
              <a:ext cx="1651702" cy="901666"/>
            </a:xfrm>
            <a:prstGeom prst="arc">
              <a:avLst>
                <a:gd name="adj1" fmla="val 10693124"/>
                <a:gd name="adj2" fmla="val 0"/>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199" name="Arc 198"/>
            <p:cNvSpPr/>
            <p:nvPr/>
          </p:nvSpPr>
          <p:spPr>
            <a:xfrm rot="3688714">
              <a:off x="4592954" y="4216198"/>
              <a:ext cx="1680570" cy="987879"/>
            </a:xfrm>
            <a:prstGeom prst="arc">
              <a:avLst>
                <a:gd name="adj1" fmla="val 7730791"/>
                <a:gd name="adj2" fmla="val 1430784"/>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200" name="Arc 199"/>
            <p:cNvSpPr>
              <a:spLocks noChangeAspect="1"/>
            </p:cNvSpPr>
            <p:nvPr/>
          </p:nvSpPr>
          <p:spPr>
            <a:xfrm rot="3688714">
              <a:off x="4001364" y="5317042"/>
              <a:ext cx="283183" cy="170706"/>
            </a:xfrm>
            <a:prstGeom prst="arc">
              <a:avLst>
                <a:gd name="adj1" fmla="val 5564446"/>
                <a:gd name="adj2" fmla="val 5375350"/>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201" name="Straight Connector 200"/>
            <p:cNvCxnSpPr/>
            <p:nvPr/>
          </p:nvCxnSpPr>
          <p:spPr>
            <a:xfrm flipH="1">
              <a:off x="5043370" y="3220362"/>
              <a:ext cx="1410194" cy="74529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endCxn id="211" idx="0"/>
            </p:cNvCxnSpPr>
            <p:nvPr/>
          </p:nvCxnSpPr>
          <p:spPr>
            <a:xfrm flipV="1">
              <a:off x="4963855" y="4579511"/>
              <a:ext cx="388222" cy="21628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endCxn id="211" idx="2"/>
            </p:cNvCxnSpPr>
            <p:nvPr/>
          </p:nvCxnSpPr>
          <p:spPr>
            <a:xfrm flipV="1">
              <a:off x="5108635" y="4832251"/>
              <a:ext cx="382695" cy="209292"/>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4" name="Arc 203"/>
            <p:cNvSpPr>
              <a:spLocks noChangeAspect="1"/>
            </p:cNvSpPr>
            <p:nvPr/>
          </p:nvSpPr>
          <p:spPr>
            <a:xfrm rot="3688714">
              <a:off x="4579208" y="4820789"/>
              <a:ext cx="629296" cy="379346"/>
            </a:xfrm>
            <a:prstGeom prst="arc">
              <a:avLst>
                <a:gd name="adj1" fmla="val 10771687"/>
                <a:gd name="adj2" fmla="val 51710"/>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205" name="Straight Connector 204"/>
            <p:cNvCxnSpPr/>
            <p:nvPr/>
          </p:nvCxnSpPr>
          <p:spPr>
            <a:xfrm flipV="1">
              <a:off x="4553784" y="5289467"/>
              <a:ext cx="489585" cy="23812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6" name="Freeform 205"/>
            <p:cNvSpPr/>
            <p:nvPr/>
          </p:nvSpPr>
          <p:spPr>
            <a:xfrm>
              <a:off x="4645475" y="5061717"/>
              <a:ext cx="474698" cy="365760"/>
            </a:xfrm>
            <a:custGeom>
              <a:avLst/>
              <a:gdLst>
                <a:gd name="connsiteX0" fmla="*/ 519112 w 519112"/>
                <a:gd name="connsiteY0" fmla="*/ 154782 h 276225"/>
                <a:gd name="connsiteX1" fmla="*/ 257175 w 519112"/>
                <a:gd name="connsiteY1" fmla="*/ 0 h 276225"/>
                <a:gd name="connsiteX2" fmla="*/ 0 w 519112"/>
                <a:gd name="connsiteY2" fmla="*/ 133350 h 276225"/>
                <a:gd name="connsiteX3" fmla="*/ 285750 w 519112"/>
                <a:gd name="connsiteY3" fmla="*/ 276225 h 276225"/>
                <a:gd name="connsiteX4" fmla="*/ 519112 w 519112"/>
                <a:gd name="connsiteY4" fmla="*/ 154782 h 276225"/>
                <a:gd name="connsiteX0" fmla="*/ 528637 w 528637"/>
                <a:gd name="connsiteY0" fmla="*/ 152401 h 276225"/>
                <a:gd name="connsiteX1" fmla="*/ 257175 w 528637"/>
                <a:gd name="connsiteY1" fmla="*/ 0 h 276225"/>
                <a:gd name="connsiteX2" fmla="*/ 0 w 528637"/>
                <a:gd name="connsiteY2" fmla="*/ 133350 h 276225"/>
                <a:gd name="connsiteX3" fmla="*/ 285750 w 528637"/>
                <a:gd name="connsiteY3" fmla="*/ 276225 h 276225"/>
                <a:gd name="connsiteX4" fmla="*/ 528637 w 528637"/>
                <a:gd name="connsiteY4" fmla="*/ 152401 h 276225"/>
                <a:gd name="connsiteX0" fmla="*/ 528637 w 528637"/>
                <a:gd name="connsiteY0" fmla="*/ 142876 h 266700"/>
                <a:gd name="connsiteX1" fmla="*/ 257175 w 528637"/>
                <a:gd name="connsiteY1" fmla="*/ 0 h 266700"/>
                <a:gd name="connsiteX2" fmla="*/ 0 w 528637"/>
                <a:gd name="connsiteY2" fmla="*/ 123825 h 266700"/>
                <a:gd name="connsiteX3" fmla="*/ 285750 w 528637"/>
                <a:gd name="connsiteY3" fmla="*/ 266700 h 266700"/>
                <a:gd name="connsiteX4" fmla="*/ 528637 w 528637"/>
                <a:gd name="connsiteY4" fmla="*/ 142876 h 266700"/>
                <a:gd name="connsiteX0" fmla="*/ 528637 w 528637"/>
                <a:gd name="connsiteY0" fmla="*/ 142876 h 290513"/>
                <a:gd name="connsiteX1" fmla="*/ 257175 w 528637"/>
                <a:gd name="connsiteY1" fmla="*/ 0 h 290513"/>
                <a:gd name="connsiteX2" fmla="*/ 0 w 528637"/>
                <a:gd name="connsiteY2" fmla="*/ 123825 h 290513"/>
                <a:gd name="connsiteX3" fmla="*/ 283369 w 528637"/>
                <a:gd name="connsiteY3" fmla="*/ 290513 h 290513"/>
                <a:gd name="connsiteX4" fmla="*/ 528637 w 528637"/>
                <a:gd name="connsiteY4" fmla="*/ 142876 h 290513"/>
                <a:gd name="connsiteX0" fmla="*/ 540543 w 540543"/>
                <a:gd name="connsiteY0" fmla="*/ 142876 h 290513"/>
                <a:gd name="connsiteX1" fmla="*/ 269081 w 540543"/>
                <a:gd name="connsiteY1" fmla="*/ 0 h 290513"/>
                <a:gd name="connsiteX2" fmla="*/ 0 w 540543"/>
                <a:gd name="connsiteY2" fmla="*/ 116682 h 290513"/>
                <a:gd name="connsiteX3" fmla="*/ 295275 w 540543"/>
                <a:gd name="connsiteY3" fmla="*/ 290513 h 290513"/>
                <a:gd name="connsiteX4" fmla="*/ 540543 w 540543"/>
                <a:gd name="connsiteY4" fmla="*/ 142876 h 290513"/>
                <a:gd name="connsiteX0" fmla="*/ 540543 w 540543"/>
                <a:gd name="connsiteY0" fmla="*/ 152401 h 300038"/>
                <a:gd name="connsiteX1" fmla="*/ 261937 w 540543"/>
                <a:gd name="connsiteY1" fmla="*/ 0 h 300038"/>
                <a:gd name="connsiteX2" fmla="*/ 0 w 540543"/>
                <a:gd name="connsiteY2" fmla="*/ 126207 h 300038"/>
                <a:gd name="connsiteX3" fmla="*/ 295275 w 540543"/>
                <a:gd name="connsiteY3" fmla="*/ 300038 h 300038"/>
                <a:gd name="connsiteX4" fmla="*/ 540543 w 540543"/>
                <a:gd name="connsiteY4" fmla="*/ 152401 h 300038"/>
                <a:gd name="connsiteX0" fmla="*/ 552450 w 552450"/>
                <a:gd name="connsiteY0" fmla="*/ 150020 h 300038"/>
                <a:gd name="connsiteX1" fmla="*/ 261937 w 552450"/>
                <a:gd name="connsiteY1" fmla="*/ 0 h 300038"/>
                <a:gd name="connsiteX2" fmla="*/ 0 w 552450"/>
                <a:gd name="connsiteY2" fmla="*/ 126207 h 300038"/>
                <a:gd name="connsiteX3" fmla="*/ 295275 w 552450"/>
                <a:gd name="connsiteY3" fmla="*/ 300038 h 300038"/>
                <a:gd name="connsiteX4" fmla="*/ 552450 w 552450"/>
                <a:gd name="connsiteY4" fmla="*/ 150020 h 300038"/>
                <a:gd name="connsiteX0" fmla="*/ 940593 w 940593"/>
                <a:gd name="connsiteY0" fmla="*/ 150020 h 431007"/>
                <a:gd name="connsiteX1" fmla="*/ 650080 w 940593"/>
                <a:gd name="connsiteY1" fmla="*/ 0 h 431007"/>
                <a:gd name="connsiteX2" fmla="*/ 0 w 940593"/>
                <a:gd name="connsiteY2" fmla="*/ 431007 h 431007"/>
                <a:gd name="connsiteX3" fmla="*/ 683418 w 940593"/>
                <a:gd name="connsiteY3" fmla="*/ 300038 h 431007"/>
                <a:gd name="connsiteX4" fmla="*/ 940593 w 940593"/>
                <a:gd name="connsiteY4" fmla="*/ 150020 h 431007"/>
                <a:gd name="connsiteX0" fmla="*/ 945357 w 945357"/>
                <a:gd name="connsiteY0" fmla="*/ 150020 h 540544"/>
                <a:gd name="connsiteX1" fmla="*/ 654844 w 945357"/>
                <a:gd name="connsiteY1" fmla="*/ 0 h 540544"/>
                <a:gd name="connsiteX2" fmla="*/ 4764 w 945357"/>
                <a:gd name="connsiteY2" fmla="*/ 431007 h 540544"/>
                <a:gd name="connsiteX3" fmla="*/ 0 w 945357"/>
                <a:gd name="connsiteY3" fmla="*/ 540544 h 540544"/>
                <a:gd name="connsiteX4" fmla="*/ 945357 w 945357"/>
                <a:gd name="connsiteY4" fmla="*/ 150020 h 540544"/>
                <a:gd name="connsiteX0" fmla="*/ 945357 w 945357"/>
                <a:gd name="connsiteY0" fmla="*/ 0 h 390524"/>
                <a:gd name="connsiteX1" fmla="*/ 569119 w 945357"/>
                <a:gd name="connsiteY1" fmla="*/ 19049 h 390524"/>
                <a:gd name="connsiteX2" fmla="*/ 4764 w 945357"/>
                <a:gd name="connsiteY2" fmla="*/ 280987 h 390524"/>
                <a:gd name="connsiteX3" fmla="*/ 0 w 945357"/>
                <a:gd name="connsiteY3" fmla="*/ 390524 h 390524"/>
                <a:gd name="connsiteX4" fmla="*/ 945357 w 945357"/>
                <a:gd name="connsiteY4" fmla="*/ 0 h 390524"/>
                <a:gd name="connsiteX0" fmla="*/ 571501 w 571501"/>
                <a:gd name="connsiteY0" fmla="*/ 123826 h 371475"/>
                <a:gd name="connsiteX1" fmla="*/ 569119 w 571501"/>
                <a:gd name="connsiteY1" fmla="*/ 0 h 371475"/>
                <a:gd name="connsiteX2" fmla="*/ 4764 w 571501"/>
                <a:gd name="connsiteY2" fmla="*/ 261938 h 371475"/>
                <a:gd name="connsiteX3" fmla="*/ 0 w 571501"/>
                <a:gd name="connsiteY3" fmla="*/ 371475 h 371475"/>
                <a:gd name="connsiteX4" fmla="*/ 571501 w 571501"/>
                <a:gd name="connsiteY4" fmla="*/ 123826 h 371475"/>
                <a:gd name="connsiteX0" fmla="*/ 571501 w 571501"/>
                <a:gd name="connsiteY0" fmla="*/ 171451 h 419100"/>
                <a:gd name="connsiteX1" fmla="*/ 569119 w 571501"/>
                <a:gd name="connsiteY1" fmla="*/ 0 h 419100"/>
                <a:gd name="connsiteX2" fmla="*/ 4764 w 571501"/>
                <a:gd name="connsiteY2" fmla="*/ 309563 h 419100"/>
                <a:gd name="connsiteX3" fmla="*/ 0 w 571501"/>
                <a:gd name="connsiteY3" fmla="*/ 419100 h 419100"/>
                <a:gd name="connsiteX4" fmla="*/ 571501 w 571501"/>
                <a:gd name="connsiteY4" fmla="*/ 171451 h 419100"/>
                <a:gd name="connsiteX0" fmla="*/ 588170 w 588170"/>
                <a:gd name="connsiteY0" fmla="*/ 135732 h 419100"/>
                <a:gd name="connsiteX1" fmla="*/ 569119 w 588170"/>
                <a:gd name="connsiteY1" fmla="*/ 0 h 419100"/>
                <a:gd name="connsiteX2" fmla="*/ 4764 w 588170"/>
                <a:gd name="connsiteY2" fmla="*/ 309563 h 419100"/>
                <a:gd name="connsiteX3" fmla="*/ 0 w 588170"/>
                <a:gd name="connsiteY3" fmla="*/ 419100 h 419100"/>
                <a:gd name="connsiteX4" fmla="*/ 588170 w 588170"/>
                <a:gd name="connsiteY4" fmla="*/ 135732 h 419100"/>
                <a:gd name="connsiteX0" fmla="*/ 592932 w 592932"/>
                <a:gd name="connsiteY0" fmla="*/ 135732 h 457200"/>
                <a:gd name="connsiteX1" fmla="*/ 573881 w 592932"/>
                <a:gd name="connsiteY1" fmla="*/ 0 h 457200"/>
                <a:gd name="connsiteX2" fmla="*/ 9526 w 592932"/>
                <a:gd name="connsiteY2" fmla="*/ 309563 h 457200"/>
                <a:gd name="connsiteX3" fmla="*/ 0 w 592932"/>
                <a:gd name="connsiteY3" fmla="*/ 457200 h 457200"/>
                <a:gd name="connsiteX4" fmla="*/ 592932 w 592932"/>
                <a:gd name="connsiteY4" fmla="*/ 135732 h 457200"/>
                <a:gd name="connsiteX0" fmla="*/ 592932 w 592932"/>
                <a:gd name="connsiteY0" fmla="*/ 135732 h 457200"/>
                <a:gd name="connsiteX1" fmla="*/ 581025 w 592932"/>
                <a:gd name="connsiteY1" fmla="*/ 0 h 457200"/>
                <a:gd name="connsiteX2" fmla="*/ 9526 w 592932"/>
                <a:gd name="connsiteY2" fmla="*/ 309563 h 457200"/>
                <a:gd name="connsiteX3" fmla="*/ 0 w 592932"/>
                <a:gd name="connsiteY3" fmla="*/ 457200 h 457200"/>
                <a:gd name="connsiteX4" fmla="*/ 592932 w 592932"/>
                <a:gd name="connsiteY4"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9526 w 593373"/>
                <a:gd name="connsiteY3" fmla="*/ 309563 h 457200"/>
                <a:gd name="connsiteX4" fmla="*/ 0 w 593373"/>
                <a:gd name="connsiteY4" fmla="*/ 457200 h 457200"/>
                <a:gd name="connsiteX5" fmla="*/ 592932 w 593373"/>
                <a:gd name="connsiteY5"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9526 w 593373"/>
                <a:gd name="connsiteY3" fmla="*/ 309563 h 457200"/>
                <a:gd name="connsiteX4" fmla="*/ 4449 w 593373"/>
                <a:gd name="connsiteY4" fmla="*/ 383690 h 457200"/>
                <a:gd name="connsiteX5" fmla="*/ 0 w 593373"/>
                <a:gd name="connsiteY5" fmla="*/ 457200 h 457200"/>
                <a:gd name="connsiteX6" fmla="*/ 592932 w 593373"/>
                <a:gd name="connsiteY6"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2382 w 593373"/>
                <a:gd name="connsiteY3" fmla="*/ 311944 h 457200"/>
                <a:gd name="connsiteX4" fmla="*/ 4449 w 593373"/>
                <a:gd name="connsiteY4" fmla="*/ 383690 h 457200"/>
                <a:gd name="connsiteX5" fmla="*/ 0 w 593373"/>
                <a:gd name="connsiteY5" fmla="*/ 457200 h 457200"/>
                <a:gd name="connsiteX6" fmla="*/ 592932 w 593373"/>
                <a:gd name="connsiteY6" fmla="*/ 13573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373" h="457200">
                  <a:moveTo>
                    <a:pt x="592932" y="135732"/>
                  </a:moveTo>
                  <a:cubicBezTo>
                    <a:pt x="590446" y="113610"/>
                    <a:pt x="595104" y="81962"/>
                    <a:pt x="592618" y="59840"/>
                  </a:cubicBezTo>
                  <a:lnTo>
                    <a:pt x="581025" y="0"/>
                  </a:lnTo>
                  <a:lnTo>
                    <a:pt x="2382" y="311944"/>
                  </a:lnTo>
                  <a:cubicBezTo>
                    <a:pt x="690" y="335859"/>
                    <a:pt x="6141" y="359775"/>
                    <a:pt x="4449" y="383690"/>
                  </a:cubicBezTo>
                  <a:lnTo>
                    <a:pt x="0" y="457200"/>
                  </a:lnTo>
                  <a:lnTo>
                    <a:pt x="592932" y="135732"/>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7" name="Freeform 206"/>
            <p:cNvSpPr/>
            <p:nvPr/>
          </p:nvSpPr>
          <p:spPr>
            <a:xfrm>
              <a:off x="4199742" y="4974333"/>
              <a:ext cx="289902" cy="196354"/>
            </a:xfrm>
            <a:custGeom>
              <a:avLst/>
              <a:gdLst>
                <a:gd name="connsiteX0" fmla="*/ 519112 w 519112"/>
                <a:gd name="connsiteY0" fmla="*/ 154782 h 276225"/>
                <a:gd name="connsiteX1" fmla="*/ 257175 w 519112"/>
                <a:gd name="connsiteY1" fmla="*/ 0 h 276225"/>
                <a:gd name="connsiteX2" fmla="*/ 0 w 519112"/>
                <a:gd name="connsiteY2" fmla="*/ 133350 h 276225"/>
                <a:gd name="connsiteX3" fmla="*/ 285750 w 519112"/>
                <a:gd name="connsiteY3" fmla="*/ 276225 h 276225"/>
                <a:gd name="connsiteX4" fmla="*/ 519112 w 519112"/>
                <a:gd name="connsiteY4" fmla="*/ 154782 h 276225"/>
                <a:gd name="connsiteX0" fmla="*/ 528637 w 528637"/>
                <a:gd name="connsiteY0" fmla="*/ 152401 h 276225"/>
                <a:gd name="connsiteX1" fmla="*/ 257175 w 528637"/>
                <a:gd name="connsiteY1" fmla="*/ 0 h 276225"/>
                <a:gd name="connsiteX2" fmla="*/ 0 w 528637"/>
                <a:gd name="connsiteY2" fmla="*/ 133350 h 276225"/>
                <a:gd name="connsiteX3" fmla="*/ 285750 w 528637"/>
                <a:gd name="connsiteY3" fmla="*/ 276225 h 276225"/>
                <a:gd name="connsiteX4" fmla="*/ 528637 w 528637"/>
                <a:gd name="connsiteY4" fmla="*/ 152401 h 276225"/>
                <a:gd name="connsiteX0" fmla="*/ 528637 w 528637"/>
                <a:gd name="connsiteY0" fmla="*/ 142876 h 266700"/>
                <a:gd name="connsiteX1" fmla="*/ 257175 w 528637"/>
                <a:gd name="connsiteY1" fmla="*/ 0 h 266700"/>
                <a:gd name="connsiteX2" fmla="*/ 0 w 528637"/>
                <a:gd name="connsiteY2" fmla="*/ 123825 h 266700"/>
                <a:gd name="connsiteX3" fmla="*/ 285750 w 528637"/>
                <a:gd name="connsiteY3" fmla="*/ 266700 h 266700"/>
                <a:gd name="connsiteX4" fmla="*/ 528637 w 528637"/>
                <a:gd name="connsiteY4" fmla="*/ 142876 h 266700"/>
                <a:gd name="connsiteX0" fmla="*/ 528637 w 528637"/>
                <a:gd name="connsiteY0" fmla="*/ 142876 h 290513"/>
                <a:gd name="connsiteX1" fmla="*/ 257175 w 528637"/>
                <a:gd name="connsiteY1" fmla="*/ 0 h 290513"/>
                <a:gd name="connsiteX2" fmla="*/ 0 w 528637"/>
                <a:gd name="connsiteY2" fmla="*/ 123825 h 290513"/>
                <a:gd name="connsiteX3" fmla="*/ 283369 w 528637"/>
                <a:gd name="connsiteY3" fmla="*/ 290513 h 290513"/>
                <a:gd name="connsiteX4" fmla="*/ 528637 w 528637"/>
                <a:gd name="connsiteY4" fmla="*/ 142876 h 290513"/>
                <a:gd name="connsiteX0" fmla="*/ 540543 w 540543"/>
                <a:gd name="connsiteY0" fmla="*/ 142876 h 290513"/>
                <a:gd name="connsiteX1" fmla="*/ 269081 w 540543"/>
                <a:gd name="connsiteY1" fmla="*/ 0 h 290513"/>
                <a:gd name="connsiteX2" fmla="*/ 0 w 540543"/>
                <a:gd name="connsiteY2" fmla="*/ 116682 h 290513"/>
                <a:gd name="connsiteX3" fmla="*/ 295275 w 540543"/>
                <a:gd name="connsiteY3" fmla="*/ 290513 h 290513"/>
                <a:gd name="connsiteX4" fmla="*/ 540543 w 540543"/>
                <a:gd name="connsiteY4" fmla="*/ 142876 h 290513"/>
                <a:gd name="connsiteX0" fmla="*/ 540543 w 540543"/>
                <a:gd name="connsiteY0" fmla="*/ 152401 h 300038"/>
                <a:gd name="connsiteX1" fmla="*/ 261937 w 540543"/>
                <a:gd name="connsiteY1" fmla="*/ 0 h 300038"/>
                <a:gd name="connsiteX2" fmla="*/ 0 w 540543"/>
                <a:gd name="connsiteY2" fmla="*/ 126207 h 300038"/>
                <a:gd name="connsiteX3" fmla="*/ 295275 w 540543"/>
                <a:gd name="connsiteY3" fmla="*/ 300038 h 300038"/>
                <a:gd name="connsiteX4" fmla="*/ 540543 w 540543"/>
                <a:gd name="connsiteY4" fmla="*/ 152401 h 300038"/>
                <a:gd name="connsiteX0" fmla="*/ 552450 w 552450"/>
                <a:gd name="connsiteY0" fmla="*/ 150020 h 300038"/>
                <a:gd name="connsiteX1" fmla="*/ 261937 w 552450"/>
                <a:gd name="connsiteY1" fmla="*/ 0 h 300038"/>
                <a:gd name="connsiteX2" fmla="*/ 0 w 552450"/>
                <a:gd name="connsiteY2" fmla="*/ 126207 h 300038"/>
                <a:gd name="connsiteX3" fmla="*/ 295275 w 552450"/>
                <a:gd name="connsiteY3" fmla="*/ 300038 h 300038"/>
                <a:gd name="connsiteX4" fmla="*/ 552450 w 552450"/>
                <a:gd name="connsiteY4" fmla="*/ 150020 h 300038"/>
                <a:gd name="connsiteX0" fmla="*/ 940593 w 940593"/>
                <a:gd name="connsiteY0" fmla="*/ 150020 h 431007"/>
                <a:gd name="connsiteX1" fmla="*/ 650080 w 940593"/>
                <a:gd name="connsiteY1" fmla="*/ 0 h 431007"/>
                <a:gd name="connsiteX2" fmla="*/ 0 w 940593"/>
                <a:gd name="connsiteY2" fmla="*/ 431007 h 431007"/>
                <a:gd name="connsiteX3" fmla="*/ 683418 w 940593"/>
                <a:gd name="connsiteY3" fmla="*/ 300038 h 431007"/>
                <a:gd name="connsiteX4" fmla="*/ 940593 w 940593"/>
                <a:gd name="connsiteY4" fmla="*/ 150020 h 431007"/>
                <a:gd name="connsiteX0" fmla="*/ 945357 w 945357"/>
                <a:gd name="connsiteY0" fmla="*/ 150020 h 540544"/>
                <a:gd name="connsiteX1" fmla="*/ 654844 w 945357"/>
                <a:gd name="connsiteY1" fmla="*/ 0 h 540544"/>
                <a:gd name="connsiteX2" fmla="*/ 4764 w 945357"/>
                <a:gd name="connsiteY2" fmla="*/ 431007 h 540544"/>
                <a:gd name="connsiteX3" fmla="*/ 0 w 945357"/>
                <a:gd name="connsiteY3" fmla="*/ 540544 h 540544"/>
                <a:gd name="connsiteX4" fmla="*/ 945357 w 945357"/>
                <a:gd name="connsiteY4" fmla="*/ 150020 h 540544"/>
                <a:gd name="connsiteX0" fmla="*/ 945357 w 945357"/>
                <a:gd name="connsiteY0" fmla="*/ 0 h 390524"/>
                <a:gd name="connsiteX1" fmla="*/ 569119 w 945357"/>
                <a:gd name="connsiteY1" fmla="*/ 19049 h 390524"/>
                <a:gd name="connsiteX2" fmla="*/ 4764 w 945357"/>
                <a:gd name="connsiteY2" fmla="*/ 280987 h 390524"/>
                <a:gd name="connsiteX3" fmla="*/ 0 w 945357"/>
                <a:gd name="connsiteY3" fmla="*/ 390524 h 390524"/>
                <a:gd name="connsiteX4" fmla="*/ 945357 w 945357"/>
                <a:gd name="connsiteY4" fmla="*/ 0 h 390524"/>
                <a:gd name="connsiteX0" fmla="*/ 571501 w 571501"/>
                <a:gd name="connsiteY0" fmla="*/ 123826 h 371475"/>
                <a:gd name="connsiteX1" fmla="*/ 569119 w 571501"/>
                <a:gd name="connsiteY1" fmla="*/ 0 h 371475"/>
                <a:gd name="connsiteX2" fmla="*/ 4764 w 571501"/>
                <a:gd name="connsiteY2" fmla="*/ 261938 h 371475"/>
                <a:gd name="connsiteX3" fmla="*/ 0 w 571501"/>
                <a:gd name="connsiteY3" fmla="*/ 371475 h 371475"/>
                <a:gd name="connsiteX4" fmla="*/ 571501 w 571501"/>
                <a:gd name="connsiteY4" fmla="*/ 123826 h 371475"/>
                <a:gd name="connsiteX0" fmla="*/ 571501 w 571501"/>
                <a:gd name="connsiteY0" fmla="*/ 171451 h 419100"/>
                <a:gd name="connsiteX1" fmla="*/ 569119 w 571501"/>
                <a:gd name="connsiteY1" fmla="*/ 0 h 419100"/>
                <a:gd name="connsiteX2" fmla="*/ 4764 w 571501"/>
                <a:gd name="connsiteY2" fmla="*/ 309563 h 419100"/>
                <a:gd name="connsiteX3" fmla="*/ 0 w 571501"/>
                <a:gd name="connsiteY3" fmla="*/ 419100 h 419100"/>
                <a:gd name="connsiteX4" fmla="*/ 571501 w 571501"/>
                <a:gd name="connsiteY4" fmla="*/ 171451 h 419100"/>
                <a:gd name="connsiteX0" fmla="*/ 588170 w 588170"/>
                <a:gd name="connsiteY0" fmla="*/ 135732 h 419100"/>
                <a:gd name="connsiteX1" fmla="*/ 569119 w 588170"/>
                <a:gd name="connsiteY1" fmla="*/ 0 h 419100"/>
                <a:gd name="connsiteX2" fmla="*/ 4764 w 588170"/>
                <a:gd name="connsiteY2" fmla="*/ 309563 h 419100"/>
                <a:gd name="connsiteX3" fmla="*/ 0 w 588170"/>
                <a:gd name="connsiteY3" fmla="*/ 419100 h 419100"/>
                <a:gd name="connsiteX4" fmla="*/ 588170 w 588170"/>
                <a:gd name="connsiteY4" fmla="*/ 135732 h 419100"/>
                <a:gd name="connsiteX0" fmla="*/ 592932 w 592932"/>
                <a:gd name="connsiteY0" fmla="*/ 135732 h 457200"/>
                <a:gd name="connsiteX1" fmla="*/ 573881 w 592932"/>
                <a:gd name="connsiteY1" fmla="*/ 0 h 457200"/>
                <a:gd name="connsiteX2" fmla="*/ 9526 w 592932"/>
                <a:gd name="connsiteY2" fmla="*/ 309563 h 457200"/>
                <a:gd name="connsiteX3" fmla="*/ 0 w 592932"/>
                <a:gd name="connsiteY3" fmla="*/ 457200 h 457200"/>
                <a:gd name="connsiteX4" fmla="*/ 592932 w 592932"/>
                <a:gd name="connsiteY4" fmla="*/ 135732 h 457200"/>
                <a:gd name="connsiteX0" fmla="*/ 592932 w 592932"/>
                <a:gd name="connsiteY0" fmla="*/ 135732 h 457200"/>
                <a:gd name="connsiteX1" fmla="*/ 581025 w 592932"/>
                <a:gd name="connsiteY1" fmla="*/ 0 h 457200"/>
                <a:gd name="connsiteX2" fmla="*/ 9526 w 592932"/>
                <a:gd name="connsiteY2" fmla="*/ 309563 h 457200"/>
                <a:gd name="connsiteX3" fmla="*/ 0 w 592932"/>
                <a:gd name="connsiteY3" fmla="*/ 457200 h 457200"/>
                <a:gd name="connsiteX4" fmla="*/ 592932 w 592932"/>
                <a:gd name="connsiteY4"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9526 w 593373"/>
                <a:gd name="connsiteY3" fmla="*/ 309563 h 457200"/>
                <a:gd name="connsiteX4" fmla="*/ 0 w 593373"/>
                <a:gd name="connsiteY4" fmla="*/ 457200 h 457200"/>
                <a:gd name="connsiteX5" fmla="*/ 592932 w 593373"/>
                <a:gd name="connsiteY5"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9526 w 593373"/>
                <a:gd name="connsiteY3" fmla="*/ 309563 h 457200"/>
                <a:gd name="connsiteX4" fmla="*/ 4449 w 593373"/>
                <a:gd name="connsiteY4" fmla="*/ 383690 h 457200"/>
                <a:gd name="connsiteX5" fmla="*/ 0 w 593373"/>
                <a:gd name="connsiteY5" fmla="*/ 457200 h 457200"/>
                <a:gd name="connsiteX6" fmla="*/ 592932 w 593373"/>
                <a:gd name="connsiteY6"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2382 w 593373"/>
                <a:gd name="connsiteY3" fmla="*/ 311944 h 457200"/>
                <a:gd name="connsiteX4" fmla="*/ 4449 w 593373"/>
                <a:gd name="connsiteY4" fmla="*/ 383690 h 457200"/>
                <a:gd name="connsiteX5" fmla="*/ 0 w 593373"/>
                <a:gd name="connsiteY5" fmla="*/ 457200 h 457200"/>
                <a:gd name="connsiteX6" fmla="*/ 592932 w 593373"/>
                <a:gd name="connsiteY6" fmla="*/ 135732 h 457200"/>
                <a:gd name="connsiteX0" fmla="*/ 357188 w 592637"/>
                <a:gd name="connsiteY0" fmla="*/ 266701 h 457200"/>
                <a:gd name="connsiteX1" fmla="*/ 592618 w 592637"/>
                <a:gd name="connsiteY1" fmla="*/ 59840 h 457200"/>
                <a:gd name="connsiteX2" fmla="*/ 581025 w 592637"/>
                <a:gd name="connsiteY2" fmla="*/ 0 h 457200"/>
                <a:gd name="connsiteX3" fmla="*/ 2382 w 592637"/>
                <a:gd name="connsiteY3" fmla="*/ 311944 h 457200"/>
                <a:gd name="connsiteX4" fmla="*/ 4449 w 592637"/>
                <a:gd name="connsiteY4" fmla="*/ 383690 h 457200"/>
                <a:gd name="connsiteX5" fmla="*/ 0 w 592637"/>
                <a:gd name="connsiteY5" fmla="*/ 457200 h 457200"/>
                <a:gd name="connsiteX6" fmla="*/ 357188 w 592637"/>
                <a:gd name="connsiteY6" fmla="*/ 266701 h 457200"/>
                <a:gd name="connsiteX0" fmla="*/ 357188 w 581025"/>
                <a:gd name="connsiteY0" fmla="*/ 266701 h 457200"/>
                <a:gd name="connsiteX1" fmla="*/ 318775 w 581025"/>
                <a:gd name="connsiteY1" fmla="*/ 212240 h 457200"/>
                <a:gd name="connsiteX2" fmla="*/ 581025 w 581025"/>
                <a:gd name="connsiteY2" fmla="*/ 0 h 457200"/>
                <a:gd name="connsiteX3" fmla="*/ 2382 w 581025"/>
                <a:gd name="connsiteY3" fmla="*/ 311944 h 457200"/>
                <a:gd name="connsiteX4" fmla="*/ 4449 w 581025"/>
                <a:gd name="connsiteY4" fmla="*/ 383690 h 457200"/>
                <a:gd name="connsiteX5" fmla="*/ 0 w 581025"/>
                <a:gd name="connsiteY5" fmla="*/ 457200 h 457200"/>
                <a:gd name="connsiteX6" fmla="*/ 357188 w 581025"/>
                <a:gd name="connsiteY6" fmla="*/ 266701 h 457200"/>
                <a:gd name="connsiteX0" fmla="*/ 357188 w 357188"/>
                <a:gd name="connsiteY0" fmla="*/ 85726 h 276225"/>
                <a:gd name="connsiteX1" fmla="*/ 318775 w 357188"/>
                <a:gd name="connsiteY1" fmla="*/ 31265 h 276225"/>
                <a:gd name="connsiteX2" fmla="*/ 261938 w 357188"/>
                <a:gd name="connsiteY2" fmla="*/ 0 h 276225"/>
                <a:gd name="connsiteX3" fmla="*/ 2382 w 357188"/>
                <a:gd name="connsiteY3" fmla="*/ 130969 h 276225"/>
                <a:gd name="connsiteX4" fmla="*/ 4449 w 357188"/>
                <a:gd name="connsiteY4" fmla="*/ 202715 h 276225"/>
                <a:gd name="connsiteX5" fmla="*/ 0 w 357188"/>
                <a:gd name="connsiteY5" fmla="*/ 276225 h 276225"/>
                <a:gd name="connsiteX6" fmla="*/ 357188 w 357188"/>
                <a:gd name="connsiteY6" fmla="*/ 85726 h 276225"/>
                <a:gd name="connsiteX0" fmla="*/ 369196 w 369196"/>
                <a:gd name="connsiteY0" fmla="*/ 85726 h 276225"/>
                <a:gd name="connsiteX1" fmla="*/ 330783 w 369196"/>
                <a:gd name="connsiteY1" fmla="*/ 31265 h 276225"/>
                <a:gd name="connsiteX2" fmla="*/ 273946 w 369196"/>
                <a:gd name="connsiteY2" fmla="*/ 0 h 276225"/>
                <a:gd name="connsiteX3" fmla="*/ 102 w 369196"/>
                <a:gd name="connsiteY3" fmla="*/ 138113 h 276225"/>
                <a:gd name="connsiteX4" fmla="*/ 16457 w 369196"/>
                <a:gd name="connsiteY4" fmla="*/ 202715 h 276225"/>
                <a:gd name="connsiteX5" fmla="*/ 12008 w 369196"/>
                <a:gd name="connsiteY5" fmla="*/ 276225 h 276225"/>
                <a:gd name="connsiteX6" fmla="*/ 369196 w 369196"/>
                <a:gd name="connsiteY6" fmla="*/ 85726 h 276225"/>
                <a:gd name="connsiteX0" fmla="*/ 374171 w 374171"/>
                <a:gd name="connsiteY0" fmla="*/ 85726 h 276225"/>
                <a:gd name="connsiteX1" fmla="*/ 335758 w 374171"/>
                <a:gd name="connsiteY1" fmla="*/ 31265 h 276225"/>
                <a:gd name="connsiteX2" fmla="*/ 278921 w 374171"/>
                <a:gd name="connsiteY2" fmla="*/ 0 h 276225"/>
                <a:gd name="connsiteX3" fmla="*/ 5077 w 374171"/>
                <a:gd name="connsiteY3" fmla="*/ 138113 h 276225"/>
                <a:gd name="connsiteX4" fmla="*/ 0 w 374171"/>
                <a:gd name="connsiteY4" fmla="*/ 214621 h 276225"/>
                <a:gd name="connsiteX5" fmla="*/ 16983 w 374171"/>
                <a:gd name="connsiteY5" fmla="*/ 276225 h 276225"/>
                <a:gd name="connsiteX6" fmla="*/ 374171 w 374171"/>
                <a:gd name="connsiteY6" fmla="*/ 85726 h 276225"/>
                <a:gd name="connsiteX0" fmla="*/ 374171 w 374171"/>
                <a:gd name="connsiteY0" fmla="*/ 85726 h 285750"/>
                <a:gd name="connsiteX1" fmla="*/ 335758 w 374171"/>
                <a:gd name="connsiteY1" fmla="*/ 31265 h 285750"/>
                <a:gd name="connsiteX2" fmla="*/ 278921 w 374171"/>
                <a:gd name="connsiteY2" fmla="*/ 0 h 285750"/>
                <a:gd name="connsiteX3" fmla="*/ 5077 w 374171"/>
                <a:gd name="connsiteY3" fmla="*/ 138113 h 285750"/>
                <a:gd name="connsiteX4" fmla="*/ 0 w 374171"/>
                <a:gd name="connsiteY4" fmla="*/ 214621 h 285750"/>
                <a:gd name="connsiteX5" fmla="*/ 12221 w 374171"/>
                <a:gd name="connsiteY5" fmla="*/ 285750 h 285750"/>
                <a:gd name="connsiteX6" fmla="*/ 374171 w 374171"/>
                <a:gd name="connsiteY6" fmla="*/ 85726 h 285750"/>
                <a:gd name="connsiteX0" fmla="*/ 386077 w 386077"/>
                <a:gd name="connsiteY0" fmla="*/ 85726 h 285750"/>
                <a:gd name="connsiteX1" fmla="*/ 335758 w 386077"/>
                <a:gd name="connsiteY1" fmla="*/ 31265 h 285750"/>
                <a:gd name="connsiteX2" fmla="*/ 278921 w 386077"/>
                <a:gd name="connsiteY2" fmla="*/ 0 h 285750"/>
                <a:gd name="connsiteX3" fmla="*/ 5077 w 386077"/>
                <a:gd name="connsiteY3" fmla="*/ 138113 h 285750"/>
                <a:gd name="connsiteX4" fmla="*/ 0 w 386077"/>
                <a:gd name="connsiteY4" fmla="*/ 214621 h 285750"/>
                <a:gd name="connsiteX5" fmla="*/ 12221 w 386077"/>
                <a:gd name="connsiteY5" fmla="*/ 285750 h 285750"/>
                <a:gd name="connsiteX6" fmla="*/ 386077 w 386077"/>
                <a:gd name="connsiteY6" fmla="*/ 85726 h 285750"/>
                <a:gd name="connsiteX0" fmla="*/ 386077 w 386077"/>
                <a:gd name="connsiteY0" fmla="*/ 80964 h 280988"/>
                <a:gd name="connsiteX1" fmla="*/ 335758 w 386077"/>
                <a:gd name="connsiteY1" fmla="*/ 26503 h 280988"/>
                <a:gd name="connsiteX2" fmla="*/ 297971 w 386077"/>
                <a:gd name="connsiteY2" fmla="*/ 0 h 280988"/>
                <a:gd name="connsiteX3" fmla="*/ 5077 w 386077"/>
                <a:gd name="connsiteY3" fmla="*/ 133351 h 280988"/>
                <a:gd name="connsiteX4" fmla="*/ 0 w 386077"/>
                <a:gd name="connsiteY4" fmla="*/ 209859 h 280988"/>
                <a:gd name="connsiteX5" fmla="*/ 12221 w 386077"/>
                <a:gd name="connsiteY5" fmla="*/ 280988 h 280988"/>
                <a:gd name="connsiteX6" fmla="*/ 386077 w 386077"/>
                <a:gd name="connsiteY6" fmla="*/ 80964 h 280988"/>
                <a:gd name="connsiteX0" fmla="*/ 388472 w 388472"/>
                <a:gd name="connsiteY0" fmla="*/ 80964 h 280988"/>
                <a:gd name="connsiteX1" fmla="*/ 338153 w 388472"/>
                <a:gd name="connsiteY1" fmla="*/ 26503 h 280988"/>
                <a:gd name="connsiteX2" fmla="*/ 300366 w 388472"/>
                <a:gd name="connsiteY2" fmla="*/ 0 h 280988"/>
                <a:gd name="connsiteX3" fmla="*/ 329 w 388472"/>
                <a:gd name="connsiteY3" fmla="*/ 142876 h 280988"/>
                <a:gd name="connsiteX4" fmla="*/ 2395 w 388472"/>
                <a:gd name="connsiteY4" fmla="*/ 209859 h 280988"/>
                <a:gd name="connsiteX5" fmla="*/ 14616 w 388472"/>
                <a:gd name="connsiteY5" fmla="*/ 280988 h 280988"/>
                <a:gd name="connsiteX6" fmla="*/ 388472 w 388472"/>
                <a:gd name="connsiteY6" fmla="*/ 80964 h 280988"/>
                <a:gd name="connsiteX0" fmla="*/ 390765 w 390765"/>
                <a:gd name="connsiteY0" fmla="*/ 80964 h 280988"/>
                <a:gd name="connsiteX1" fmla="*/ 340446 w 390765"/>
                <a:gd name="connsiteY1" fmla="*/ 26503 h 280988"/>
                <a:gd name="connsiteX2" fmla="*/ 302659 w 390765"/>
                <a:gd name="connsiteY2" fmla="*/ 0 h 280988"/>
                <a:gd name="connsiteX3" fmla="*/ 240 w 390765"/>
                <a:gd name="connsiteY3" fmla="*/ 159545 h 280988"/>
                <a:gd name="connsiteX4" fmla="*/ 4688 w 390765"/>
                <a:gd name="connsiteY4" fmla="*/ 209859 h 280988"/>
                <a:gd name="connsiteX5" fmla="*/ 16909 w 390765"/>
                <a:gd name="connsiteY5" fmla="*/ 280988 h 280988"/>
                <a:gd name="connsiteX6" fmla="*/ 390765 w 390765"/>
                <a:gd name="connsiteY6" fmla="*/ 80964 h 280988"/>
                <a:gd name="connsiteX0" fmla="*/ 409606 w 409606"/>
                <a:gd name="connsiteY0" fmla="*/ 72785 h 280988"/>
                <a:gd name="connsiteX1" fmla="*/ 340446 w 409606"/>
                <a:gd name="connsiteY1" fmla="*/ 26503 h 280988"/>
                <a:gd name="connsiteX2" fmla="*/ 302659 w 409606"/>
                <a:gd name="connsiteY2" fmla="*/ 0 h 280988"/>
                <a:gd name="connsiteX3" fmla="*/ 240 w 409606"/>
                <a:gd name="connsiteY3" fmla="*/ 159545 h 280988"/>
                <a:gd name="connsiteX4" fmla="*/ 4688 w 409606"/>
                <a:gd name="connsiteY4" fmla="*/ 209859 h 280988"/>
                <a:gd name="connsiteX5" fmla="*/ 16909 w 409606"/>
                <a:gd name="connsiteY5" fmla="*/ 280988 h 280988"/>
                <a:gd name="connsiteX6" fmla="*/ 409606 w 409606"/>
                <a:gd name="connsiteY6" fmla="*/ 72785 h 280988"/>
                <a:gd name="connsiteX0" fmla="*/ 409606 w 409606"/>
                <a:gd name="connsiteY0" fmla="*/ 72785 h 280988"/>
                <a:gd name="connsiteX1" fmla="*/ 361978 w 409606"/>
                <a:gd name="connsiteY1" fmla="*/ 26503 h 280988"/>
                <a:gd name="connsiteX2" fmla="*/ 302659 w 409606"/>
                <a:gd name="connsiteY2" fmla="*/ 0 h 280988"/>
                <a:gd name="connsiteX3" fmla="*/ 240 w 409606"/>
                <a:gd name="connsiteY3" fmla="*/ 159545 h 280988"/>
                <a:gd name="connsiteX4" fmla="*/ 4688 w 409606"/>
                <a:gd name="connsiteY4" fmla="*/ 209859 h 280988"/>
                <a:gd name="connsiteX5" fmla="*/ 16909 w 409606"/>
                <a:gd name="connsiteY5" fmla="*/ 280988 h 280988"/>
                <a:gd name="connsiteX6" fmla="*/ 409606 w 409606"/>
                <a:gd name="connsiteY6" fmla="*/ 72785 h 28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606" h="280988">
                  <a:moveTo>
                    <a:pt x="409606" y="72785"/>
                  </a:moveTo>
                  <a:cubicBezTo>
                    <a:pt x="407120" y="50663"/>
                    <a:pt x="364464" y="48625"/>
                    <a:pt x="361978" y="26503"/>
                  </a:cubicBezTo>
                  <a:lnTo>
                    <a:pt x="302659" y="0"/>
                  </a:lnTo>
                  <a:lnTo>
                    <a:pt x="240" y="159545"/>
                  </a:lnTo>
                  <a:cubicBezTo>
                    <a:pt x="-1452" y="183460"/>
                    <a:pt x="6380" y="185944"/>
                    <a:pt x="4688" y="209859"/>
                  </a:cubicBezTo>
                  <a:lnTo>
                    <a:pt x="16909" y="280988"/>
                  </a:lnTo>
                  <a:lnTo>
                    <a:pt x="409606" y="7278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8" name="Freeform 207"/>
            <p:cNvSpPr/>
            <p:nvPr/>
          </p:nvSpPr>
          <p:spPr>
            <a:xfrm>
              <a:off x="4775805" y="5172052"/>
              <a:ext cx="454125" cy="243842"/>
            </a:xfrm>
            <a:custGeom>
              <a:avLst/>
              <a:gdLst>
                <a:gd name="connsiteX0" fmla="*/ 519112 w 519112"/>
                <a:gd name="connsiteY0" fmla="*/ 154782 h 276225"/>
                <a:gd name="connsiteX1" fmla="*/ 257175 w 519112"/>
                <a:gd name="connsiteY1" fmla="*/ 0 h 276225"/>
                <a:gd name="connsiteX2" fmla="*/ 0 w 519112"/>
                <a:gd name="connsiteY2" fmla="*/ 133350 h 276225"/>
                <a:gd name="connsiteX3" fmla="*/ 285750 w 519112"/>
                <a:gd name="connsiteY3" fmla="*/ 276225 h 276225"/>
                <a:gd name="connsiteX4" fmla="*/ 519112 w 519112"/>
                <a:gd name="connsiteY4" fmla="*/ 154782 h 276225"/>
                <a:gd name="connsiteX0" fmla="*/ 528637 w 528637"/>
                <a:gd name="connsiteY0" fmla="*/ 152401 h 276225"/>
                <a:gd name="connsiteX1" fmla="*/ 257175 w 528637"/>
                <a:gd name="connsiteY1" fmla="*/ 0 h 276225"/>
                <a:gd name="connsiteX2" fmla="*/ 0 w 528637"/>
                <a:gd name="connsiteY2" fmla="*/ 133350 h 276225"/>
                <a:gd name="connsiteX3" fmla="*/ 285750 w 528637"/>
                <a:gd name="connsiteY3" fmla="*/ 276225 h 276225"/>
                <a:gd name="connsiteX4" fmla="*/ 528637 w 528637"/>
                <a:gd name="connsiteY4" fmla="*/ 152401 h 276225"/>
                <a:gd name="connsiteX0" fmla="*/ 528637 w 528637"/>
                <a:gd name="connsiteY0" fmla="*/ 142876 h 266700"/>
                <a:gd name="connsiteX1" fmla="*/ 257175 w 528637"/>
                <a:gd name="connsiteY1" fmla="*/ 0 h 266700"/>
                <a:gd name="connsiteX2" fmla="*/ 0 w 528637"/>
                <a:gd name="connsiteY2" fmla="*/ 123825 h 266700"/>
                <a:gd name="connsiteX3" fmla="*/ 285750 w 528637"/>
                <a:gd name="connsiteY3" fmla="*/ 266700 h 266700"/>
                <a:gd name="connsiteX4" fmla="*/ 528637 w 528637"/>
                <a:gd name="connsiteY4" fmla="*/ 142876 h 266700"/>
                <a:gd name="connsiteX0" fmla="*/ 528637 w 528637"/>
                <a:gd name="connsiteY0" fmla="*/ 142876 h 290513"/>
                <a:gd name="connsiteX1" fmla="*/ 257175 w 528637"/>
                <a:gd name="connsiteY1" fmla="*/ 0 h 290513"/>
                <a:gd name="connsiteX2" fmla="*/ 0 w 528637"/>
                <a:gd name="connsiteY2" fmla="*/ 123825 h 290513"/>
                <a:gd name="connsiteX3" fmla="*/ 283369 w 528637"/>
                <a:gd name="connsiteY3" fmla="*/ 290513 h 290513"/>
                <a:gd name="connsiteX4" fmla="*/ 528637 w 528637"/>
                <a:gd name="connsiteY4" fmla="*/ 142876 h 290513"/>
                <a:gd name="connsiteX0" fmla="*/ 540543 w 540543"/>
                <a:gd name="connsiteY0" fmla="*/ 142876 h 290513"/>
                <a:gd name="connsiteX1" fmla="*/ 269081 w 540543"/>
                <a:gd name="connsiteY1" fmla="*/ 0 h 290513"/>
                <a:gd name="connsiteX2" fmla="*/ 0 w 540543"/>
                <a:gd name="connsiteY2" fmla="*/ 116682 h 290513"/>
                <a:gd name="connsiteX3" fmla="*/ 295275 w 540543"/>
                <a:gd name="connsiteY3" fmla="*/ 290513 h 290513"/>
                <a:gd name="connsiteX4" fmla="*/ 540543 w 540543"/>
                <a:gd name="connsiteY4" fmla="*/ 142876 h 290513"/>
                <a:gd name="connsiteX0" fmla="*/ 540543 w 540543"/>
                <a:gd name="connsiteY0" fmla="*/ 152401 h 300038"/>
                <a:gd name="connsiteX1" fmla="*/ 261937 w 540543"/>
                <a:gd name="connsiteY1" fmla="*/ 0 h 300038"/>
                <a:gd name="connsiteX2" fmla="*/ 0 w 540543"/>
                <a:gd name="connsiteY2" fmla="*/ 126207 h 300038"/>
                <a:gd name="connsiteX3" fmla="*/ 295275 w 540543"/>
                <a:gd name="connsiteY3" fmla="*/ 300038 h 300038"/>
                <a:gd name="connsiteX4" fmla="*/ 540543 w 540543"/>
                <a:gd name="connsiteY4" fmla="*/ 152401 h 300038"/>
                <a:gd name="connsiteX0" fmla="*/ 552450 w 552450"/>
                <a:gd name="connsiteY0" fmla="*/ 150020 h 300038"/>
                <a:gd name="connsiteX1" fmla="*/ 261937 w 552450"/>
                <a:gd name="connsiteY1" fmla="*/ 0 h 300038"/>
                <a:gd name="connsiteX2" fmla="*/ 0 w 552450"/>
                <a:gd name="connsiteY2" fmla="*/ 126207 h 300038"/>
                <a:gd name="connsiteX3" fmla="*/ 295275 w 552450"/>
                <a:gd name="connsiteY3" fmla="*/ 300038 h 300038"/>
                <a:gd name="connsiteX4" fmla="*/ 552450 w 552450"/>
                <a:gd name="connsiteY4" fmla="*/ 150020 h 300038"/>
                <a:gd name="connsiteX0" fmla="*/ 552450 w 552450"/>
                <a:gd name="connsiteY0" fmla="*/ 159545 h 309563"/>
                <a:gd name="connsiteX1" fmla="*/ 254793 w 552450"/>
                <a:gd name="connsiteY1" fmla="*/ 0 h 309563"/>
                <a:gd name="connsiteX2" fmla="*/ 0 w 552450"/>
                <a:gd name="connsiteY2" fmla="*/ 135732 h 309563"/>
                <a:gd name="connsiteX3" fmla="*/ 295275 w 552450"/>
                <a:gd name="connsiteY3" fmla="*/ 309563 h 309563"/>
                <a:gd name="connsiteX4" fmla="*/ 552450 w 552450"/>
                <a:gd name="connsiteY4" fmla="*/ 159545 h 309563"/>
                <a:gd name="connsiteX0" fmla="*/ 557213 w 557213"/>
                <a:gd name="connsiteY0" fmla="*/ 169070 h 309563"/>
                <a:gd name="connsiteX1" fmla="*/ 254793 w 557213"/>
                <a:gd name="connsiteY1" fmla="*/ 0 h 309563"/>
                <a:gd name="connsiteX2" fmla="*/ 0 w 557213"/>
                <a:gd name="connsiteY2" fmla="*/ 135732 h 309563"/>
                <a:gd name="connsiteX3" fmla="*/ 295275 w 557213"/>
                <a:gd name="connsiteY3" fmla="*/ 309563 h 309563"/>
                <a:gd name="connsiteX4" fmla="*/ 557213 w 557213"/>
                <a:gd name="connsiteY4" fmla="*/ 169070 h 309563"/>
                <a:gd name="connsiteX0" fmla="*/ 566738 w 566738"/>
                <a:gd name="connsiteY0" fmla="*/ 166689 h 309563"/>
                <a:gd name="connsiteX1" fmla="*/ 254793 w 566738"/>
                <a:gd name="connsiteY1" fmla="*/ 0 h 309563"/>
                <a:gd name="connsiteX2" fmla="*/ 0 w 566738"/>
                <a:gd name="connsiteY2" fmla="*/ 135732 h 309563"/>
                <a:gd name="connsiteX3" fmla="*/ 295275 w 566738"/>
                <a:gd name="connsiteY3" fmla="*/ 309563 h 309563"/>
                <a:gd name="connsiteX4" fmla="*/ 566738 w 566738"/>
                <a:gd name="connsiteY4" fmla="*/ 166689 h 309563"/>
                <a:gd name="connsiteX0" fmla="*/ 573882 w 573882"/>
                <a:gd name="connsiteY0" fmla="*/ 166689 h 309563"/>
                <a:gd name="connsiteX1" fmla="*/ 261937 w 573882"/>
                <a:gd name="connsiteY1" fmla="*/ 0 h 309563"/>
                <a:gd name="connsiteX2" fmla="*/ 0 w 573882"/>
                <a:gd name="connsiteY2" fmla="*/ 142876 h 309563"/>
                <a:gd name="connsiteX3" fmla="*/ 302419 w 573882"/>
                <a:gd name="connsiteY3" fmla="*/ 309563 h 309563"/>
                <a:gd name="connsiteX4" fmla="*/ 573882 w 573882"/>
                <a:gd name="connsiteY4" fmla="*/ 166689 h 309563"/>
                <a:gd name="connsiteX0" fmla="*/ 573882 w 573882"/>
                <a:gd name="connsiteY0" fmla="*/ 166689 h 323851"/>
                <a:gd name="connsiteX1" fmla="*/ 261937 w 573882"/>
                <a:gd name="connsiteY1" fmla="*/ 0 h 323851"/>
                <a:gd name="connsiteX2" fmla="*/ 0 w 573882"/>
                <a:gd name="connsiteY2" fmla="*/ 142876 h 323851"/>
                <a:gd name="connsiteX3" fmla="*/ 316707 w 573882"/>
                <a:gd name="connsiteY3" fmla="*/ 323851 h 323851"/>
                <a:gd name="connsiteX4" fmla="*/ 573882 w 573882"/>
                <a:gd name="connsiteY4" fmla="*/ 166689 h 323851"/>
                <a:gd name="connsiteX0" fmla="*/ 573882 w 573882"/>
                <a:gd name="connsiteY0" fmla="*/ 166689 h 311945"/>
                <a:gd name="connsiteX1" fmla="*/ 261937 w 573882"/>
                <a:gd name="connsiteY1" fmla="*/ 0 h 311945"/>
                <a:gd name="connsiteX2" fmla="*/ 0 w 573882"/>
                <a:gd name="connsiteY2" fmla="*/ 142876 h 311945"/>
                <a:gd name="connsiteX3" fmla="*/ 316707 w 573882"/>
                <a:gd name="connsiteY3" fmla="*/ 311945 h 311945"/>
                <a:gd name="connsiteX4" fmla="*/ 573882 w 573882"/>
                <a:gd name="connsiteY4" fmla="*/ 166689 h 311945"/>
                <a:gd name="connsiteX0" fmla="*/ 553330 w 553330"/>
                <a:gd name="connsiteY0" fmla="*/ 140495 h 311945"/>
                <a:gd name="connsiteX1" fmla="*/ 261937 w 553330"/>
                <a:gd name="connsiteY1" fmla="*/ 0 h 311945"/>
                <a:gd name="connsiteX2" fmla="*/ 0 w 553330"/>
                <a:gd name="connsiteY2" fmla="*/ 142876 h 311945"/>
                <a:gd name="connsiteX3" fmla="*/ 316707 w 553330"/>
                <a:gd name="connsiteY3" fmla="*/ 311945 h 311945"/>
                <a:gd name="connsiteX4" fmla="*/ 553330 w 553330"/>
                <a:gd name="connsiteY4" fmla="*/ 140495 h 311945"/>
                <a:gd name="connsiteX0" fmla="*/ 584158 w 584158"/>
                <a:gd name="connsiteY0" fmla="*/ 140495 h 311945"/>
                <a:gd name="connsiteX1" fmla="*/ 292765 w 584158"/>
                <a:gd name="connsiteY1" fmla="*/ 0 h 311945"/>
                <a:gd name="connsiteX2" fmla="*/ 0 w 584158"/>
                <a:gd name="connsiteY2" fmla="*/ 135732 h 311945"/>
                <a:gd name="connsiteX3" fmla="*/ 347535 w 584158"/>
                <a:gd name="connsiteY3" fmla="*/ 311945 h 311945"/>
                <a:gd name="connsiteX4" fmla="*/ 584158 w 584158"/>
                <a:gd name="connsiteY4" fmla="*/ 140495 h 311945"/>
                <a:gd name="connsiteX0" fmla="*/ 607280 w 607280"/>
                <a:gd name="connsiteY0" fmla="*/ 140495 h 311945"/>
                <a:gd name="connsiteX1" fmla="*/ 315887 w 607280"/>
                <a:gd name="connsiteY1" fmla="*/ 0 h 311945"/>
                <a:gd name="connsiteX2" fmla="*/ 0 w 607280"/>
                <a:gd name="connsiteY2" fmla="*/ 123826 h 311945"/>
                <a:gd name="connsiteX3" fmla="*/ 370657 w 607280"/>
                <a:gd name="connsiteY3" fmla="*/ 311945 h 311945"/>
                <a:gd name="connsiteX4" fmla="*/ 607280 w 607280"/>
                <a:gd name="connsiteY4" fmla="*/ 140495 h 311945"/>
                <a:gd name="connsiteX0" fmla="*/ 607280 w 607280"/>
                <a:gd name="connsiteY0" fmla="*/ 157164 h 328614"/>
                <a:gd name="connsiteX1" fmla="*/ 310750 w 607280"/>
                <a:gd name="connsiteY1" fmla="*/ 0 h 328614"/>
                <a:gd name="connsiteX2" fmla="*/ 0 w 607280"/>
                <a:gd name="connsiteY2" fmla="*/ 140495 h 328614"/>
                <a:gd name="connsiteX3" fmla="*/ 370657 w 607280"/>
                <a:gd name="connsiteY3" fmla="*/ 328614 h 328614"/>
                <a:gd name="connsiteX4" fmla="*/ 607280 w 607280"/>
                <a:gd name="connsiteY4" fmla="*/ 157164 h 328614"/>
                <a:gd name="connsiteX0" fmla="*/ 607280 w 607280"/>
                <a:gd name="connsiteY0" fmla="*/ 164308 h 335758"/>
                <a:gd name="connsiteX1" fmla="*/ 290197 w 607280"/>
                <a:gd name="connsiteY1" fmla="*/ 0 h 335758"/>
                <a:gd name="connsiteX2" fmla="*/ 0 w 607280"/>
                <a:gd name="connsiteY2" fmla="*/ 147639 h 335758"/>
                <a:gd name="connsiteX3" fmla="*/ 370657 w 607280"/>
                <a:gd name="connsiteY3" fmla="*/ 335758 h 335758"/>
                <a:gd name="connsiteX4" fmla="*/ 607280 w 607280"/>
                <a:gd name="connsiteY4" fmla="*/ 164308 h 335758"/>
                <a:gd name="connsiteX0" fmla="*/ 607280 w 607280"/>
                <a:gd name="connsiteY0" fmla="*/ 154783 h 326233"/>
                <a:gd name="connsiteX1" fmla="*/ 272214 w 607280"/>
                <a:gd name="connsiteY1" fmla="*/ 0 h 326233"/>
                <a:gd name="connsiteX2" fmla="*/ 0 w 607280"/>
                <a:gd name="connsiteY2" fmla="*/ 138114 h 326233"/>
                <a:gd name="connsiteX3" fmla="*/ 370657 w 607280"/>
                <a:gd name="connsiteY3" fmla="*/ 326233 h 326233"/>
                <a:gd name="connsiteX4" fmla="*/ 607280 w 607280"/>
                <a:gd name="connsiteY4" fmla="*/ 154783 h 326233"/>
                <a:gd name="connsiteX0" fmla="*/ 607280 w 607280"/>
                <a:gd name="connsiteY0" fmla="*/ 147640 h 319090"/>
                <a:gd name="connsiteX1" fmla="*/ 292766 w 607280"/>
                <a:gd name="connsiteY1" fmla="*/ 0 h 319090"/>
                <a:gd name="connsiteX2" fmla="*/ 0 w 607280"/>
                <a:gd name="connsiteY2" fmla="*/ 130971 h 319090"/>
                <a:gd name="connsiteX3" fmla="*/ 370657 w 607280"/>
                <a:gd name="connsiteY3" fmla="*/ 319090 h 319090"/>
                <a:gd name="connsiteX4" fmla="*/ 607280 w 607280"/>
                <a:gd name="connsiteY4" fmla="*/ 147640 h 319090"/>
                <a:gd name="connsiteX0" fmla="*/ 607280 w 607280"/>
                <a:gd name="connsiteY0" fmla="*/ 161927 h 333377"/>
                <a:gd name="connsiteX1" fmla="*/ 287629 w 607280"/>
                <a:gd name="connsiteY1" fmla="*/ 0 h 333377"/>
                <a:gd name="connsiteX2" fmla="*/ 0 w 607280"/>
                <a:gd name="connsiteY2" fmla="*/ 145258 h 333377"/>
                <a:gd name="connsiteX3" fmla="*/ 370657 w 607280"/>
                <a:gd name="connsiteY3" fmla="*/ 333377 h 333377"/>
                <a:gd name="connsiteX4" fmla="*/ 607280 w 607280"/>
                <a:gd name="connsiteY4" fmla="*/ 161927 h 333377"/>
                <a:gd name="connsiteX0" fmla="*/ 607280 w 607280"/>
                <a:gd name="connsiteY0" fmla="*/ 154783 h 326233"/>
                <a:gd name="connsiteX1" fmla="*/ 287629 w 607280"/>
                <a:gd name="connsiteY1" fmla="*/ 0 h 326233"/>
                <a:gd name="connsiteX2" fmla="*/ 0 w 607280"/>
                <a:gd name="connsiteY2" fmla="*/ 138114 h 326233"/>
                <a:gd name="connsiteX3" fmla="*/ 370657 w 607280"/>
                <a:gd name="connsiteY3" fmla="*/ 326233 h 326233"/>
                <a:gd name="connsiteX4" fmla="*/ 607280 w 607280"/>
                <a:gd name="connsiteY4" fmla="*/ 154783 h 326233"/>
                <a:gd name="connsiteX0" fmla="*/ 594435 w 594435"/>
                <a:gd name="connsiteY0" fmla="*/ 154783 h 326233"/>
                <a:gd name="connsiteX1" fmla="*/ 274784 w 594435"/>
                <a:gd name="connsiteY1" fmla="*/ 0 h 326233"/>
                <a:gd name="connsiteX2" fmla="*/ 0 w 594435"/>
                <a:gd name="connsiteY2" fmla="*/ 142876 h 326233"/>
                <a:gd name="connsiteX3" fmla="*/ 357812 w 594435"/>
                <a:gd name="connsiteY3" fmla="*/ 326233 h 326233"/>
                <a:gd name="connsiteX4" fmla="*/ 594435 w 594435"/>
                <a:gd name="connsiteY4" fmla="*/ 154783 h 326233"/>
                <a:gd name="connsiteX0" fmla="*/ 602141 w 602141"/>
                <a:gd name="connsiteY0" fmla="*/ 154783 h 326233"/>
                <a:gd name="connsiteX1" fmla="*/ 282490 w 602141"/>
                <a:gd name="connsiteY1" fmla="*/ 0 h 326233"/>
                <a:gd name="connsiteX2" fmla="*/ 0 w 602141"/>
                <a:gd name="connsiteY2" fmla="*/ 140495 h 326233"/>
                <a:gd name="connsiteX3" fmla="*/ 365518 w 602141"/>
                <a:gd name="connsiteY3" fmla="*/ 326233 h 326233"/>
                <a:gd name="connsiteX4" fmla="*/ 602141 w 602141"/>
                <a:gd name="connsiteY4" fmla="*/ 154783 h 326233"/>
                <a:gd name="connsiteX0" fmla="*/ 612417 w 612417"/>
                <a:gd name="connsiteY0" fmla="*/ 161926 h 326233"/>
                <a:gd name="connsiteX1" fmla="*/ 282490 w 612417"/>
                <a:gd name="connsiteY1" fmla="*/ 0 h 326233"/>
                <a:gd name="connsiteX2" fmla="*/ 0 w 612417"/>
                <a:gd name="connsiteY2" fmla="*/ 140495 h 326233"/>
                <a:gd name="connsiteX3" fmla="*/ 365518 w 612417"/>
                <a:gd name="connsiteY3" fmla="*/ 326233 h 326233"/>
                <a:gd name="connsiteX4" fmla="*/ 612417 w 612417"/>
                <a:gd name="connsiteY4" fmla="*/ 161926 h 326233"/>
                <a:gd name="connsiteX0" fmla="*/ 612417 w 612417"/>
                <a:gd name="connsiteY0" fmla="*/ 161926 h 304802"/>
                <a:gd name="connsiteX1" fmla="*/ 282490 w 612417"/>
                <a:gd name="connsiteY1" fmla="*/ 0 h 304802"/>
                <a:gd name="connsiteX2" fmla="*/ 0 w 612417"/>
                <a:gd name="connsiteY2" fmla="*/ 140495 h 304802"/>
                <a:gd name="connsiteX3" fmla="*/ 334690 w 612417"/>
                <a:gd name="connsiteY3" fmla="*/ 304802 h 304802"/>
                <a:gd name="connsiteX4" fmla="*/ 612417 w 612417"/>
                <a:gd name="connsiteY4" fmla="*/ 161926 h 304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17" h="304802">
                  <a:moveTo>
                    <a:pt x="612417" y="161926"/>
                  </a:moveTo>
                  <a:lnTo>
                    <a:pt x="282490" y="0"/>
                  </a:lnTo>
                  <a:lnTo>
                    <a:pt x="0" y="140495"/>
                  </a:lnTo>
                  <a:lnTo>
                    <a:pt x="334690" y="304802"/>
                  </a:lnTo>
                  <a:lnTo>
                    <a:pt x="612417" y="161926"/>
                  </a:lnTo>
                  <a:close/>
                </a:path>
              </a:pathLst>
            </a:cu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9" name="Freeform 208"/>
            <p:cNvSpPr/>
            <p:nvPr/>
          </p:nvSpPr>
          <p:spPr>
            <a:xfrm>
              <a:off x="4142135" y="4851394"/>
              <a:ext cx="293371" cy="163831"/>
            </a:xfrm>
            <a:custGeom>
              <a:avLst/>
              <a:gdLst>
                <a:gd name="connsiteX0" fmla="*/ 519112 w 519112"/>
                <a:gd name="connsiteY0" fmla="*/ 154782 h 276225"/>
                <a:gd name="connsiteX1" fmla="*/ 257175 w 519112"/>
                <a:gd name="connsiteY1" fmla="*/ 0 h 276225"/>
                <a:gd name="connsiteX2" fmla="*/ 0 w 519112"/>
                <a:gd name="connsiteY2" fmla="*/ 133350 h 276225"/>
                <a:gd name="connsiteX3" fmla="*/ 285750 w 519112"/>
                <a:gd name="connsiteY3" fmla="*/ 276225 h 276225"/>
                <a:gd name="connsiteX4" fmla="*/ 519112 w 519112"/>
                <a:gd name="connsiteY4" fmla="*/ 154782 h 276225"/>
                <a:gd name="connsiteX0" fmla="*/ 528637 w 528637"/>
                <a:gd name="connsiteY0" fmla="*/ 152401 h 276225"/>
                <a:gd name="connsiteX1" fmla="*/ 257175 w 528637"/>
                <a:gd name="connsiteY1" fmla="*/ 0 h 276225"/>
                <a:gd name="connsiteX2" fmla="*/ 0 w 528637"/>
                <a:gd name="connsiteY2" fmla="*/ 133350 h 276225"/>
                <a:gd name="connsiteX3" fmla="*/ 285750 w 528637"/>
                <a:gd name="connsiteY3" fmla="*/ 276225 h 276225"/>
                <a:gd name="connsiteX4" fmla="*/ 528637 w 528637"/>
                <a:gd name="connsiteY4" fmla="*/ 152401 h 276225"/>
                <a:gd name="connsiteX0" fmla="*/ 528637 w 528637"/>
                <a:gd name="connsiteY0" fmla="*/ 142876 h 266700"/>
                <a:gd name="connsiteX1" fmla="*/ 257175 w 528637"/>
                <a:gd name="connsiteY1" fmla="*/ 0 h 266700"/>
                <a:gd name="connsiteX2" fmla="*/ 0 w 528637"/>
                <a:gd name="connsiteY2" fmla="*/ 123825 h 266700"/>
                <a:gd name="connsiteX3" fmla="*/ 285750 w 528637"/>
                <a:gd name="connsiteY3" fmla="*/ 266700 h 266700"/>
                <a:gd name="connsiteX4" fmla="*/ 528637 w 528637"/>
                <a:gd name="connsiteY4" fmla="*/ 142876 h 266700"/>
                <a:gd name="connsiteX0" fmla="*/ 528637 w 528637"/>
                <a:gd name="connsiteY0" fmla="*/ 142876 h 290513"/>
                <a:gd name="connsiteX1" fmla="*/ 257175 w 528637"/>
                <a:gd name="connsiteY1" fmla="*/ 0 h 290513"/>
                <a:gd name="connsiteX2" fmla="*/ 0 w 528637"/>
                <a:gd name="connsiteY2" fmla="*/ 123825 h 290513"/>
                <a:gd name="connsiteX3" fmla="*/ 283369 w 528637"/>
                <a:gd name="connsiteY3" fmla="*/ 290513 h 290513"/>
                <a:gd name="connsiteX4" fmla="*/ 528637 w 528637"/>
                <a:gd name="connsiteY4" fmla="*/ 142876 h 290513"/>
                <a:gd name="connsiteX0" fmla="*/ 540543 w 540543"/>
                <a:gd name="connsiteY0" fmla="*/ 142876 h 290513"/>
                <a:gd name="connsiteX1" fmla="*/ 269081 w 540543"/>
                <a:gd name="connsiteY1" fmla="*/ 0 h 290513"/>
                <a:gd name="connsiteX2" fmla="*/ 0 w 540543"/>
                <a:gd name="connsiteY2" fmla="*/ 116682 h 290513"/>
                <a:gd name="connsiteX3" fmla="*/ 295275 w 540543"/>
                <a:gd name="connsiteY3" fmla="*/ 290513 h 290513"/>
                <a:gd name="connsiteX4" fmla="*/ 540543 w 540543"/>
                <a:gd name="connsiteY4" fmla="*/ 142876 h 290513"/>
                <a:gd name="connsiteX0" fmla="*/ 540543 w 540543"/>
                <a:gd name="connsiteY0" fmla="*/ 152401 h 300038"/>
                <a:gd name="connsiteX1" fmla="*/ 261937 w 540543"/>
                <a:gd name="connsiteY1" fmla="*/ 0 h 300038"/>
                <a:gd name="connsiteX2" fmla="*/ 0 w 540543"/>
                <a:gd name="connsiteY2" fmla="*/ 126207 h 300038"/>
                <a:gd name="connsiteX3" fmla="*/ 295275 w 540543"/>
                <a:gd name="connsiteY3" fmla="*/ 300038 h 300038"/>
                <a:gd name="connsiteX4" fmla="*/ 540543 w 540543"/>
                <a:gd name="connsiteY4" fmla="*/ 152401 h 300038"/>
                <a:gd name="connsiteX0" fmla="*/ 552450 w 552450"/>
                <a:gd name="connsiteY0" fmla="*/ 150020 h 300038"/>
                <a:gd name="connsiteX1" fmla="*/ 261937 w 552450"/>
                <a:gd name="connsiteY1" fmla="*/ 0 h 300038"/>
                <a:gd name="connsiteX2" fmla="*/ 0 w 552450"/>
                <a:gd name="connsiteY2" fmla="*/ 126207 h 300038"/>
                <a:gd name="connsiteX3" fmla="*/ 295275 w 552450"/>
                <a:gd name="connsiteY3" fmla="*/ 300038 h 300038"/>
                <a:gd name="connsiteX4" fmla="*/ 552450 w 552450"/>
                <a:gd name="connsiteY4" fmla="*/ 150020 h 300038"/>
                <a:gd name="connsiteX0" fmla="*/ 552450 w 552450"/>
                <a:gd name="connsiteY0" fmla="*/ 159545 h 309563"/>
                <a:gd name="connsiteX1" fmla="*/ 254793 w 552450"/>
                <a:gd name="connsiteY1" fmla="*/ 0 h 309563"/>
                <a:gd name="connsiteX2" fmla="*/ 0 w 552450"/>
                <a:gd name="connsiteY2" fmla="*/ 135732 h 309563"/>
                <a:gd name="connsiteX3" fmla="*/ 295275 w 552450"/>
                <a:gd name="connsiteY3" fmla="*/ 309563 h 309563"/>
                <a:gd name="connsiteX4" fmla="*/ 552450 w 552450"/>
                <a:gd name="connsiteY4" fmla="*/ 159545 h 309563"/>
                <a:gd name="connsiteX0" fmla="*/ 557213 w 557213"/>
                <a:gd name="connsiteY0" fmla="*/ 169070 h 309563"/>
                <a:gd name="connsiteX1" fmla="*/ 254793 w 557213"/>
                <a:gd name="connsiteY1" fmla="*/ 0 h 309563"/>
                <a:gd name="connsiteX2" fmla="*/ 0 w 557213"/>
                <a:gd name="connsiteY2" fmla="*/ 135732 h 309563"/>
                <a:gd name="connsiteX3" fmla="*/ 295275 w 557213"/>
                <a:gd name="connsiteY3" fmla="*/ 309563 h 309563"/>
                <a:gd name="connsiteX4" fmla="*/ 557213 w 557213"/>
                <a:gd name="connsiteY4" fmla="*/ 169070 h 309563"/>
                <a:gd name="connsiteX0" fmla="*/ 566738 w 566738"/>
                <a:gd name="connsiteY0" fmla="*/ 166689 h 309563"/>
                <a:gd name="connsiteX1" fmla="*/ 254793 w 566738"/>
                <a:gd name="connsiteY1" fmla="*/ 0 h 309563"/>
                <a:gd name="connsiteX2" fmla="*/ 0 w 566738"/>
                <a:gd name="connsiteY2" fmla="*/ 135732 h 309563"/>
                <a:gd name="connsiteX3" fmla="*/ 295275 w 566738"/>
                <a:gd name="connsiteY3" fmla="*/ 309563 h 309563"/>
                <a:gd name="connsiteX4" fmla="*/ 566738 w 566738"/>
                <a:gd name="connsiteY4" fmla="*/ 166689 h 309563"/>
                <a:gd name="connsiteX0" fmla="*/ 573882 w 573882"/>
                <a:gd name="connsiteY0" fmla="*/ 166689 h 309563"/>
                <a:gd name="connsiteX1" fmla="*/ 261937 w 573882"/>
                <a:gd name="connsiteY1" fmla="*/ 0 h 309563"/>
                <a:gd name="connsiteX2" fmla="*/ 0 w 573882"/>
                <a:gd name="connsiteY2" fmla="*/ 142876 h 309563"/>
                <a:gd name="connsiteX3" fmla="*/ 302419 w 573882"/>
                <a:gd name="connsiteY3" fmla="*/ 309563 h 309563"/>
                <a:gd name="connsiteX4" fmla="*/ 573882 w 573882"/>
                <a:gd name="connsiteY4" fmla="*/ 166689 h 309563"/>
                <a:gd name="connsiteX0" fmla="*/ 573882 w 573882"/>
                <a:gd name="connsiteY0" fmla="*/ 166689 h 323851"/>
                <a:gd name="connsiteX1" fmla="*/ 261937 w 573882"/>
                <a:gd name="connsiteY1" fmla="*/ 0 h 323851"/>
                <a:gd name="connsiteX2" fmla="*/ 0 w 573882"/>
                <a:gd name="connsiteY2" fmla="*/ 142876 h 323851"/>
                <a:gd name="connsiteX3" fmla="*/ 316707 w 573882"/>
                <a:gd name="connsiteY3" fmla="*/ 323851 h 323851"/>
                <a:gd name="connsiteX4" fmla="*/ 573882 w 573882"/>
                <a:gd name="connsiteY4" fmla="*/ 166689 h 323851"/>
                <a:gd name="connsiteX0" fmla="*/ 573882 w 573882"/>
                <a:gd name="connsiteY0" fmla="*/ 166689 h 311945"/>
                <a:gd name="connsiteX1" fmla="*/ 261937 w 573882"/>
                <a:gd name="connsiteY1" fmla="*/ 0 h 311945"/>
                <a:gd name="connsiteX2" fmla="*/ 0 w 573882"/>
                <a:gd name="connsiteY2" fmla="*/ 142876 h 311945"/>
                <a:gd name="connsiteX3" fmla="*/ 316707 w 573882"/>
                <a:gd name="connsiteY3" fmla="*/ 311945 h 311945"/>
                <a:gd name="connsiteX4" fmla="*/ 573882 w 573882"/>
                <a:gd name="connsiteY4" fmla="*/ 166689 h 311945"/>
                <a:gd name="connsiteX0" fmla="*/ 345282 w 345282"/>
                <a:gd name="connsiteY0" fmla="*/ 42864 h 311945"/>
                <a:gd name="connsiteX1" fmla="*/ 261937 w 345282"/>
                <a:gd name="connsiteY1" fmla="*/ 0 h 311945"/>
                <a:gd name="connsiteX2" fmla="*/ 0 w 345282"/>
                <a:gd name="connsiteY2" fmla="*/ 142876 h 311945"/>
                <a:gd name="connsiteX3" fmla="*/ 316707 w 345282"/>
                <a:gd name="connsiteY3" fmla="*/ 311945 h 311945"/>
                <a:gd name="connsiteX4" fmla="*/ 345282 w 345282"/>
                <a:gd name="connsiteY4" fmla="*/ 42864 h 311945"/>
                <a:gd name="connsiteX0" fmla="*/ 345282 w 345282"/>
                <a:gd name="connsiteY0" fmla="*/ 42864 h 161926"/>
                <a:gd name="connsiteX1" fmla="*/ 261937 w 345282"/>
                <a:gd name="connsiteY1" fmla="*/ 0 h 161926"/>
                <a:gd name="connsiteX2" fmla="*/ 0 w 345282"/>
                <a:gd name="connsiteY2" fmla="*/ 142876 h 161926"/>
                <a:gd name="connsiteX3" fmla="*/ 116682 w 345282"/>
                <a:gd name="connsiteY3" fmla="*/ 161926 h 161926"/>
                <a:gd name="connsiteX4" fmla="*/ 345282 w 345282"/>
                <a:gd name="connsiteY4" fmla="*/ 42864 h 161926"/>
                <a:gd name="connsiteX0" fmla="*/ 345282 w 345282"/>
                <a:gd name="connsiteY0" fmla="*/ 42864 h 190501"/>
                <a:gd name="connsiteX1" fmla="*/ 261937 w 345282"/>
                <a:gd name="connsiteY1" fmla="*/ 0 h 190501"/>
                <a:gd name="connsiteX2" fmla="*/ 0 w 345282"/>
                <a:gd name="connsiteY2" fmla="*/ 142876 h 190501"/>
                <a:gd name="connsiteX3" fmla="*/ 92870 w 345282"/>
                <a:gd name="connsiteY3" fmla="*/ 190501 h 190501"/>
                <a:gd name="connsiteX4" fmla="*/ 345282 w 345282"/>
                <a:gd name="connsiteY4" fmla="*/ 42864 h 190501"/>
                <a:gd name="connsiteX0" fmla="*/ 345282 w 345282"/>
                <a:gd name="connsiteY0" fmla="*/ 42864 h 190501"/>
                <a:gd name="connsiteX1" fmla="*/ 261937 w 345282"/>
                <a:gd name="connsiteY1" fmla="*/ 0 h 190501"/>
                <a:gd name="connsiteX2" fmla="*/ 0 w 345282"/>
                <a:gd name="connsiteY2" fmla="*/ 142876 h 190501"/>
                <a:gd name="connsiteX3" fmla="*/ 92870 w 345282"/>
                <a:gd name="connsiteY3" fmla="*/ 190501 h 190501"/>
                <a:gd name="connsiteX4" fmla="*/ 126417 w 345282"/>
                <a:gd name="connsiteY4" fmla="*/ 142779 h 190501"/>
                <a:gd name="connsiteX5" fmla="*/ 345282 w 345282"/>
                <a:gd name="connsiteY5" fmla="*/ 42864 h 190501"/>
                <a:gd name="connsiteX0" fmla="*/ 345282 w 345282"/>
                <a:gd name="connsiteY0" fmla="*/ 42864 h 190501"/>
                <a:gd name="connsiteX1" fmla="*/ 261937 w 345282"/>
                <a:gd name="connsiteY1" fmla="*/ 0 h 190501"/>
                <a:gd name="connsiteX2" fmla="*/ 0 w 345282"/>
                <a:gd name="connsiteY2" fmla="*/ 142876 h 190501"/>
                <a:gd name="connsiteX3" fmla="*/ 92870 w 345282"/>
                <a:gd name="connsiteY3" fmla="*/ 190501 h 190501"/>
                <a:gd name="connsiteX4" fmla="*/ 140704 w 345282"/>
                <a:gd name="connsiteY4" fmla="*/ 142779 h 190501"/>
                <a:gd name="connsiteX5" fmla="*/ 345282 w 345282"/>
                <a:gd name="connsiteY5" fmla="*/ 42864 h 190501"/>
                <a:gd name="connsiteX0" fmla="*/ 345282 w 345282"/>
                <a:gd name="connsiteY0" fmla="*/ 42864 h 204789"/>
                <a:gd name="connsiteX1" fmla="*/ 261937 w 345282"/>
                <a:gd name="connsiteY1" fmla="*/ 0 h 204789"/>
                <a:gd name="connsiteX2" fmla="*/ 0 w 345282"/>
                <a:gd name="connsiteY2" fmla="*/ 142876 h 204789"/>
                <a:gd name="connsiteX3" fmla="*/ 80964 w 345282"/>
                <a:gd name="connsiteY3" fmla="*/ 204789 h 204789"/>
                <a:gd name="connsiteX4" fmla="*/ 140704 w 345282"/>
                <a:gd name="connsiteY4" fmla="*/ 142779 h 204789"/>
                <a:gd name="connsiteX5" fmla="*/ 345282 w 345282"/>
                <a:gd name="connsiteY5" fmla="*/ 42864 h 204789"/>
                <a:gd name="connsiteX0" fmla="*/ 352426 w 352426"/>
                <a:gd name="connsiteY0" fmla="*/ 42864 h 204789"/>
                <a:gd name="connsiteX1" fmla="*/ 269081 w 352426"/>
                <a:gd name="connsiteY1" fmla="*/ 0 h 204789"/>
                <a:gd name="connsiteX2" fmla="*/ 0 w 352426"/>
                <a:gd name="connsiteY2" fmla="*/ 161926 h 204789"/>
                <a:gd name="connsiteX3" fmla="*/ 88108 w 352426"/>
                <a:gd name="connsiteY3" fmla="*/ 204789 h 204789"/>
                <a:gd name="connsiteX4" fmla="*/ 147848 w 352426"/>
                <a:gd name="connsiteY4" fmla="*/ 142779 h 204789"/>
                <a:gd name="connsiteX5" fmla="*/ 352426 w 352426"/>
                <a:gd name="connsiteY5"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162136 w 366714"/>
                <a:gd name="connsiteY4" fmla="*/ 142779 h 204789"/>
                <a:gd name="connsiteX5" fmla="*/ 366714 w 366714"/>
                <a:gd name="connsiteY5"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14" h="204789">
                  <a:moveTo>
                    <a:pt x="366714" y="42864"/>
                  </a:moveTo>
                  <a:lnTo>
                    <a:pt x="283369" y="0"/>
                  </a:lnTo>
                  <a:lnTo>
                    <a:pt x="0" y="154782"/>
                  </a:lnTo>
                  <a:lnTo>
                    <a:pt x="102396" y="204789"/>
                  </a:lnTo>
                  <a:cubicBezTo>
                    <a:pt x="134940" y="128986"/>
                    <a:pt x="293690" y="79376"/>
                    <a:pt x="366714" y="42864"/>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210" name="Straight Connector 209"/>
            <p:cNvCxnSpPr>
              <a:endCxn id="204" idx="0"/>
            </p:cNvCxnSpPr>
            <p:nvPr/>
          </p:nvCxnSpPr>
          <p:spPr>
            <a:xfrm flipV="1">
              <a:off x="4283274" y="4735263"/>
              <a:ext cx="458079" cy="22463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1" name="Arc 210"/>
            <p:cNvSpPr>
              <a:spLocks noChangeAspect="1"/>
            </p:cNvSpPr>
            <p:nvPr/>
          </p:nvSpPr>
          <p:spPr>
            <a:xfrm rot="3688714">
              <a:off x="5278000" y="4618569"/>
              <a:ext cx="288581" cy="173959"/>
            </a:xfrm>
            <a:prstGeom prst="arc">
              <a:avLst>
                <a:gd name="adj1" fmla="val 10763991"/>
                <a:gd name="adj2" fmla="val 21596140"/>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212" name="Straight Connector 211"/>
            <p:cNvCxnSpPr/>
            <p:nvPr/>
          </p:nvCxnSpPr>
          <p:spPr>
            <a:xfrm flipV="1">
              <a:off x="4202262" y="5298717"/>
              <a:ext cx="439647" cy="23486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4071302" y="5043447"/>
              <a:ext cx="446782" cy="23483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5823010" y="5270142"/>
              <a:ext cx="335279" cy="18478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5" name="Freeform 214"/>
            <p:cNvSpPr/>
            <p:nvPr/>
          </p:nvSpPr>
          <p:spPr>
            <a:xfrm>
              <a:off x="4925552" y="5358447"/>
              <a:ext cx="411684" cy="565843"/>
            </a:xfrm>
            <a:custGeom>
              <a:avLst/>
              <a:gdLst>
                <a:gd name="connsiteX0" fmla="*/ 366712 w 3162300"/>
                <a:gd name="connsiteY0" fmla="*/ 1800225 h 1800225"/>
                <a:gd name="connsiteX1" fmla="*/ 1028700 w 3162300"/>
                <a:gd name="connsiteY1" fmla="*/ 1447800 h 1800225"/>
                <a:gd name="connsiteX2" fmla="*/ 1485900 w 3162300"/>
                <a:gd name="connsiteY2" fmla="*/ 1676400 h 1800225"/>
                <a:gd name="connsiteX3" fmla="*/ 3162300 w 3162300"/>
                <a:gd name="connsiteY3" fmla="*/ 781050 h 1800225"/>
                <a:gd name="connsiteX4" fmla="*/ 1695450 w 3162300"/>
                <a:gd name="connsiteY4" fmla="*/ 0 h 1800225"/>
                <a:gd name="connsiteX5" fmla="*/ 0 w 3162300"/>
                <a:gd name="connsiteY5" fmla="*/ 909638 h 1800225"/>
                <a:gd name="connsiteX6" fmla="*/ 447675 w 3162300"/>
                <a:gd name="connsiteY6" fmla="*/ 1138238 h 1800225"/>
                <a:gd name="connsiteX7" fmla="*/ 71437 w 3162300"/>
                <a:gd name="connsiteY7" fmla="*/ 1333500 h 1800225"/>
                <a:gd name="connsiteX8" fmla="*/ 71437 w 3162300"/>
                <a:gd name="connsiteY8" fmla="*/ 1333500 h 1800225"/>
                <a:gd name="connsiteX0" fmla="*/ 328612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314324 w 3162300"/>
                <a:gd name="connsiteY0" fmla="*/ 1809750 h 1809750"/>
                <a:gd name="connsiteX1" fmla="*/ 1028700 w 3162300"/>
                <a:gd name="connsiteY1" fmla="*/ 1447800 h 1809750"/>
                <a:gd name="connsiteX2" fmla="*/ 1485900 w 3162300"/>
                <a:gd name="connsiteY2" fmla="*/ 1676400 h 1809750"/>
                <a:gd name="connsiteX3" fmla="*/ 3162300 w 3162300"/>
                <a:gd name="connsiteY3" fmla="*/ 781050 h 1809750"/>
                <a:gd name="connsiteX4" fmla="*/ 1695450 w 3162300"/>
                <a:gd name="connsiteY4" fmla="*/ 0 h 1809750"/>
                <a:gd name="connsiteX5" fmla="*/ 0 w 3162300"/>
                <a:gd name="connsiteY5" fmla="*/ 909638 h 1809750"/>
                <a:gd name="connsiteX6" fmla="*/ 447675 w 3162300"/>
                <a:gd name="connsiteY6" fmla="*/ 1138238 h 1809750"/>
                <a:gd name="connsiteX7" fmla="*/ 71437 w 3162300"/>
                <a:gd name="connsiteY7" fmla="*/ 1333500 h 1809750"/>
                <a:gd name="connsiteX8" fmla="*/ 71437 w 3162300"/>
                <a:gd name="connsiteY8" fmla="*/ 1333500 h 1809750"/>
                <a:gd name="connsiteX0" fmla="*/ 314324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1028700 w 3162300"/>
                <a:gd name="connsiteY0" fmla="*/ 1447800 h 1676400"/>
                <a:gd name="connsiteX1" fmla="*/ 1485900 w 3162300"/>
                <a:gd name="connsiteY1" fmla="*/ 1676400 h 1676400"/>
                <a:gd name="connsiteX2" fmla="*/ 3162300 w 3162300"/>
                <a:gd name="connsiteY2" fmla="*/ 781050 h 1676400"/>
                <a:gd name="connsiteX3" fmla="*/ 1695450 w 3162300"/>
                <a:gd name="connsiteY3" fmla="*/ 0 h 1676400"/>
                <a:gd name="connsiteX4" fmla="*/ 0 w 3162300"/>
                <a:gd name="connsiteY4" fmla="*/ 909638 h 1676400"/>
                <a:gd name="connsiteX5" fmla="*/ 447675 w 3162300"/>
                <a:gd name="connsiteY5" fmla="*/ 1138238 h 1676400"/>
                <a:gd name="connsiteX6" fmla="*/ 71437 w 3162300"/>
                <a:gd name="connsiteY6" fmla="*/ 1333500 h 1676400"/>
                <a:gd name="connsiteX7" fmla="*/ 71437 w 3162300"/>
                <a:gd name="connsiteY7" fmla="*/ 1333500 h 1676400"/>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447675 w 3162300"/>
                <a:gd name="connsiteY5" fmla="*/ 1138238 h 1976609"/>
                <a:gd name="connsiteX6" fmla="*/ 71437 w 3162300"/>
                <a:gd name="connsiteY6" fmla="*/ 1333500 h 1976609"/>
                <a:gd name="connsiteX7" fmla="*/ 71437 w 3162300"/>
                <a:gd name="connsiteY7"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6" fmla="*/ 71437 w 3162300"/>
                <a:gd name="connsiteY6"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0" fmla="*/ 554974 w 2236883"/>
                <a:gd name="connsiteY0" fmla="*/ 1976609 h 1976609"/>
                <a:gd name="connsiteX1" fmla="*/ 560483 w 2236883"/>
                <a:gd name="connsiteY1" fmla="*/ 1676400 h 1976609"/>
                <a:gd name="connsiteX2" fmla="*/ 2236883 w 2236883"/>
                <a:gd name="connsiteY2" fmla="*/ 781050 h 1976609"/>
                <a:gd name="connsiteX3" fmla="*/ 770033 w 2236883"/>
                <a:gd name="connsiteY3" fmla="*/ 0 h 1976609"/>
                <a:gd name="connsiteX4" fmla="*/ 0 w 2236883"/>
                <a:gd name="connsiteY4" fmla="*/ 435913 h 1976609"/>
                <a:gd name="connsiteX0" fmla="*/ 554974 w 2236883"/>
                <a:gd name="connsiteY0" fmla="*/ 1976609 h 1976609"/>
                <a:gd name="connsiteX1" fmla="*/ 1463866 w 2236883"/>
                <a:gd name="connsiteY1" fmla="*/ 1202674 h 1976609"/>
                <a:gd name="connsiteX2" fmla="*/ 2236883 w 2236883"/>
                <a:gd name="connsiteY2" fmla="*/ 781050 h 1976609"/>
                <a:gd name="connsiteX3" fmla="*/ 770033 w 2236883"/>
                <a:gd name="connsiteY3" fmla="*/ 0 h 1976609"/>
                <a:gd name="connsiteX4" fmla="*/ 0 w 2236883"/>
                <a:gd name="connsiteY4" fmla="*/ 435913 h 1976609"/>
                <a:gd name="connsiteX0" fmla="*/ 1458357 w 2236883"/>
                <a:gd name="connsiteY0" fmla="*/ 1668137 h 1668137"/>
                <a:gd name="connsiteX1" fmla="*/ 1463866 w 2236883"/>
                <a:gd name="connsiteY1" fmla="*/ 1202674 h 1668137"/>
                <a:gd name="connsiteX2" fmla="*/ 2236883 w 2236883"/>
                <a:gd name="connsiteY2" fmla="*/ 781050 h 1668137"/>
                <a:gd name="connsiteX3" fmla="*/ 770033 w 2236883"/>
                <a:gd name="connsiteY3" fmla="*/ 0 h 1668137"/>
                <a:gd name="connsiteX4" fmla="*/ 0 w 2236883"/>
                <a:gd name="connsiteY4" fmla="*/ 435913 h 1668137"/>
                <a:gd name="connsiteX0" fmla="*/ 1463120 w 2236883"/>
                <a:gd name="connsiteY0" fmla="*/ 1672900 h 1672900"/>
                <a:gd name="connsiteX1" fmla="*/ 1463866 w 2236883"/>
                <a:gd name="connsiteY1" fmla="*/ 1202674 h 1672900"/>
                <a:gd name="connsiteX2" fmla="*/ 2236883 w 2236883"/>
                <a:gd name="connsiteY2" fmla="*/ 781050 h 1672900"/>
                <a:gd name="connsiteX3" fmla="*/ 770033 w 2236883"/>
                <a:gd name="connsiteY3" fmla="*/ 0 h 1672900"/>
                <a:gd name="connsiteX4" fmla="*/ 0 w 2236883"/>
                <a:gd name="connsiteY4" fmla="*/ 435913 h 1672900"/>
                <a:gd name="connsiteX0" fmla="*/ 1463120 w 2236883"/>
                <a:gd name="connsiteY0" fmla="*/ 1236987 h 1236987"/>
                <a:gd name="connsiteX1" fmla="*/ 1463866 w 2236883"/>
                <a:gd name="connsiteY1" fmla="*/ 766761 h 1236987"/>
                <a:gd name="connsiteX2" fmla="*/ 2236883 w 2236883"/>
                <a:gd name="connsiteY2" fmla="*/ 345137 h 1236987"/>
                <a:gd name="connsiteX3" fmla="*/ 2072577 w 2236883"/>
                <a:gd name="connsiteY3" fmla="*/ 257031 h 1236987"/>
                <a:gd name="connsiteX4" fmla="*/ 0 w 2236883"/>
                <a:gd name="connsiteY4" fmla="*/ 0 h 1236987"/>
                <a:gd name="connsiteX0" fmla="*/ 0 w 773763"/>
                <a:gd name="connsiteY0" fmla="*/ 979956 h 979956"/>
                <a:gd name="connsiteX1" fmla="*/ 746 w 773763"/>
                <a:gd name="connsiteY1" fmla="*/ 509730 h 979956"/>
                <a:gd name="connsiteX2" fmla="*/ 773763 w 773763"/>
                <a:gd name="connsiteY2" fmla="*/ 88106 h 979956"/>
                <a:gd name="connsiteX3" fmla="*/ 609457 w 773763"/>
                <a:gd name="connsiteY3" fmla="*/ 0 h 979956"/>
                <a:gd name="connsiteX0" fmla="*/ 0 w 854726"/>
                <a:gd name="connsiteY0" fmla="*/ 979956 h 979956"/>
                <a:gd name="connsiteX1" fmla="*/ 746 w 854726"/>
                <a:gd name="connsiteY1" fmla="*/ 509730 h 979956"/>
                <a:gd name="connsiteX2" fmla="*/ 854726 w 854726"/>
                <a:gd name="connsiteY2" fmla="*/ 130968 h 979956"/>
                <a:gd name="connsiteX3" fmla="*/ 609457 w 854726"/>
                <a:gd name="connsiteY3" fmla="*/ 0 h 979956"/>
                <a:gd name="connsiteX0" fmla="*/ 2028 w 856754"/>
                <a:gd name="connsiteY0" fmla="*/ 979956 h 979956"/>
                <a:gd name="connsiteX1" fmla="*/ 392 w 856754"/>
                <a:gd name="connsiteY1" fmla="*/ 595455 h 979956"/>
                <a:gd name="connsiteX2" fmla="*/ 856754 w 856754"/>
                <a:gd name="connsiteY2" fmla="*/ 130968 h 979956"/>
                <a:gd name="connsiteX3" fmla="*/ 611485 w 856754"/>
                <a:gd name="connsiteY3" fmla="*/ 0 h 979956"/>
                <a:gd name="connsiteX0" fmla="*/ 0 w 854726"/>
                <a:gd name="connsiteY0" fmla="*/ 979956 h 979956"/>
                <a:gd name="connsiteX1" fmla="*/ 5508 w 854726"/>
                <a:gd name="connsiteY1" fmla="*/ 593074 h 979956"/>
                <a:gd name="connsiteX2" fmla="*/ 854726 w 854726"/>
                <a:gd name="connsiteY2" fmla="*/ 130968 h 979956"/>
                <a:gd name="connsiteX3" fmla="*/ 609457 w 854726"/>
                <a:gd name="connsiteY3" fmla="*/ 0 h 979956"/>
                <a:gd name="connsiteX0" fmla="*/ 2028 w 856754"/>
                <a:gd name="connsiteY0" fmla="*/ 979956 h 979956"/>
                <a:gd name="connsiteX1" fmla="*/ 392 w 856754"/>
                <a:gd name="connsiteY1" fmla="*/ 595455 h 979956"/>
                <a:gd name="connsiteX2" fmla="*/ 856754 w 856754"/>
                <a:gd name="connsiteY2" fmla="*/ 130968 h 979956"/>
                <a:gd name="connsiteX3" fmla="*/ 611485 w 856754"/>
                <a:gd name="connsiteY3" fmla="*/ 0 h 979956"/>
                <a:gd name="connsiteX0" fmla="*/ 0 w 859489"/>
                <a:gd name="connsiteY0" fmla="*/ 982337 h 982337"/>
                <a:gd name="connsiteX1" fmla="*/ 3127 w 859489"/>
                <a:gd name="connsiteY1" fmla="*/ 595455 h 982337"/>
                <a:gd name="connsiteX2" fmla="*/ 859489 w 859489"/>
                <a:gd name="connsiteY2" fmla="*/ 130968 h 982337"/>
                <a:gd name="connsiteX3" fmla="*/ 614220 w 859489"/>
                <a:gd name="connsiteY3" fmla="*/ 0 h 982337"/>
                <a:gd name="connsiteX0" fmla="*/ 0 w 859489"/>
                <a:gd name="connsiteY0" fmla="*/ 989481 h 989481"/>
                <a:gd name="connsiteX1" fmla="*/ 3127 w 859489"/>
                <a:gd name="connsiteY1" fmla="*/ 602599 h 989481"/>
                <a:gd name="connsiteX2" fmla="*/ 859489 w 859489"/>
                <a:gd name="connsiteY2" fmla="*/ 138112 h 989481"/>
                <a:gd name="connsiteX3" fmla="*/ 609457 w 859489"/>
                <a:gd name="connsiteY3" fmla="*/ 0 h 989481"/>
                <a:gd name="connsiteX0" fmla="*/ 0 w 859489"/>
                <a:gd name="connsiteY0" fmla="*/ 987100 h 987100"/>
                <a:gd name="connsiteX1" fmla="*/ 3127 w 859489"/>
                <a:gd name="connsiteY1" fmla="*/ 600218 h 987100"/>
                <a:gd name="connsiteX2" fmla="*/ 859489 w 859489"/>
                <a:gd name="connsiteY2" fmla="*/ 135731 h 987100"/>
                <a:gd name="connsiteX3" fmla="*/ 602313 w 859489"/>
                <a:gd name="connsiteY3" fmla="*/ 0 h 987100"/>
                <a:gd name="connsiteX0" fmla="*/ 0 w 859489"/>
                <a:gd name="connsiteY0" fmla="*/ 987100 h 987100"/>
                <a:gd name="connsiteX1" fmla="*/ 345433 w 859489"/>
                <a:gd name="connsiteY1" fmla="*/ 415670 h 987100"/>
                <a:gd name="connsiteX2" fmla="*/ 859489 w 859489"/>
                <a:gd name="connsiteY2" fmla="*/ 135731 h 987100"/>
                <a:gd name="connsiteX3" fmla="*/ 602313 w 859489"/>
                <a:gd name="connsiteY3" fmla="*/ 0 h 987100"/>
                <a:gd name="connsiteX0" fmla="*/ 0 w 517185"/>
                <a:gd name="connsiteY0" fmla="*/ 808506 h 808506"/>
                <a:gd name="connsiteX1" fmla="*/ 3129 w 517185"/>
                <a:gd name="connsiteY1" fmla="*/ 415670 h 808506"/>
                <a:gd name="connsiteX2" fmla="*/ 517185 w 517185"/>
                <a:gd name="connsiteY2" fmla="*/ 135731 h 808506"/>
                <a:gd name="connsiteX3" fmla="*/ 260009 w 517185"/>
                <a:gd name="connsiteY3" fmla="*/ 0 h 808506"/>
                <a:gd name="connsiteX0" fmla="*/ 3156 w 514388"/>
                <a:gd name="connsiteY0" fmla="*/ 805530 h 805530"/>
                <a:gd name="connsiteX1" fmla="*/ 331 w 514388"/>
                <a:gd name="connsiteY1" fmla="*/ 415670 h 805530"/>
                <a:gd name="connsiteX2" fmla="*/ 514387 w 514388"/>
                <a:gd name="connsiteY2" fmla="*/ 135731 h 805530"/>
                <a:gd name="connsiteX3" fmla="*/ 257211 w 514388"/>
                <a:gd name="connsiteY3" fmla="*/ 0 h 805530"/>
                <a:gd name="connsiteX0" fmla="*/ 398 w 514604"/>
                <a:gd name="connsiteY0" fmla="*/ 814460 h 814460"/>
                <a:gd name="connsiteX1" fmla="*/ 549 w 514604"/>
                <a:gd name="connsiteY1" fmla="*/ 415670 h 814460"/>
                <a:gd name="connsiteX2" fmla="*/ 514605 w 514604"/>
                <a:gd name="connsiteY2" fmla="*/ 135731 h 814460"/>
                <a:gd name="connsiteX3" fmla="*/ 257429 w 514604"/>
                <a:gd name="connsiteY3" fmla="*/ 0 h 814460"/>
                <a:gd name="connsiteX0" fmla="*/ 398 w 514605"/>
                <a:gd name="connsiteY0" fmla="*/ 707304 h 707304"/>
                <a:gd name="connsiteX1" fmla="*/ 549 w 514605"/>
                <a:gd name="connsiteY1" fmla="*/ 415670 h 707304"/>
                <a:gd name="connsiteX2" fmla="*/ 514605 w 514605"/>
                <a:gd name="connsiteY2" fmla="*/ 135731 h 707304"/>
                <a:gd name="connsiteX3" fmla="*/ 257429 w 514605"/>
                <a:gd name="connsiteY3" fmla="*/ 0 h 707304"/>
              </a:gdLst>
              <a:ahLst/>
              <a:cxnLst>
                <a:cxn ang="0">
                  <a:pos x="connsiteX0" y="connsiteY0"/>
                </a:cxn>
                <a:cxn ang="0">
                  <a:pos x="connsiteX1" y="connsiteY1"/>
                </a:cxn>
                <a:cxn ang="0">
                  <a:pos x="connsiteX2" y="connsiteY2"/>
                </a:cxn>
                <a:cxn ang="0">
                  <a:pos x="connsiteX3" y="connsiteY3"/>
                </a:cxn>
              </a:cxnLst>
              <a:rect l="l" t="t" r="r" b="b"/>
              <a:pathLst>
                <a:path w="514605" h="707304">
                  <a:moveTo>
                    <a:pt x="398" y="707304"/>
                  </a:moveTo>
                  <a:cubicBezTo>
                    <a:pt x="2234" y="607234"/>
                    <a:pt x="-1287" y="515740"/>
                    <a:pt x="549" y="415670"/>
                  </a:cubicBezTo>
                  <a:lnTo>
                    <a:pt x="514605" y="135731"/>
                  </a:lnTo>
                  <a:lnTo>
                    <a:pt x="257429" y="0"/>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216" name="Arc 215"/>
            <p:cNvSpPr>
              <a:spLocks noChangeAspect="1"/>
            </p:cNvSpPr>
            <p:nvPr/>
          </p:nvSpPr>
          <p:spPr>
            <a:xfrm flipH="1">
              <a:off x="5899128" y="4064479"/>
              <a:ext cx="692481" cy="400910"/>
            </a:xfrm>
            <a:prstGeom prst="arc">
              <a:avLst>
                <a:gd name="adj1" fmla="val 7473282"/>
                <a:gd name="adj2" fmla="val 3394445"/>
              </a:avLst>
            </a:prstGeom>
            <a:ln w="38100">
              <a:solidFill>
                <a:srgbClr val="006600"/>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217" name="Arc 216"/>
            <p:cNvSpPr>
              <a:spLocks noChangeAspect="1"/>
            </p:cNvSpPr>
            <p:nvPr/>
          </p:nvSpPr>
          <p:spPr>
            <a:xfrm rot="3688714">
              <a:off x="7200352" y="3281803"/>
              <a:ext cx="818085" cy="493150"/>
            </a:xfrm>
            <a:prstGeom prst="arc">
              <a:avLst>
                <a:gd name="adj1" fmla="val 8826960"/>
                <a:gd name="adj2" fmla="val 2757535"/>
              </a:avLst>
            </a:prstGeom>
            <a:ln w="38100">
              <a:solidFill>
                <a:srgbClr val="006600"/>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219" name="Arc 218"/>
            <p:cNvSpPr>
              <a:spLocks noChangeAspect="1"/>
            </p:cNvSpPr>
            <p:nvPr/>
          </p:nvSpPr>
          <p:spPr>
            <a:xfrm rot="3688714">
              <a:off x="4109811" y="5051215"/>
              <a:ext cx="629296" cy="379346"/>
            </a:xfrm>
            <a:prstGeom prst="arc">
              <a:avLst>
                <a:gd name="adj1" fmla="val 7645669"/>
                <a:gd name="adj2" fmla="val 2519754"/>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220" name="Straight Arrow Connector 219"/>
            <p:cNvCxnSpPr/>
            <p:nvPr/>
          </p:nvCxnSpPr>
          <p:spPr>
            <a:xfrm flipV="1">
              <a:off x="6081307" y="4620389"/>
              <a:ext cx="400159" cy="213218"/>
            </a:xfrm>
            <a:prstGeom prst="straightConnector1">
              <a:avLst/>
            </a:prstGeom>
            <a:ln w="50800">
              <a:solidFill>
                <a:schemeClr val="tx1">
                  <a:lumMod val="75000"/>
                  <a:lumOff val="2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221" name="Freeform 220"/>
            <p:cNvSpPr/>
            <p:nvPr/>
          </p:nvSpPr>
          <p:spPr>
            <a:xfrm rot="10800000">
              <a:off x="7301147" y="4986585"/>
              <a:ext cx="724376" cy="387082"/>
            </a:xfrm>
            <a:custGeom>
              <a:avLst/>
              <a:gdLst>
                <a:gd name="connsiteX0" fmla="*/ 429658 w 914400"/>
                <a:gd name="connsiteY0" fmla="*/ 0 h 495759"/>
                <a:gd name="connsiteX1" fmla="*/ 771181 w 914400"/>
                <a:gd name="connsiteY1" fmla="*/ 176270 h 495759"/>
                <a:gd name="connsiteX2" fmla="*/ 914400 w 914400"/>
                <a:gd name="connsiteY2" fmla="*/ 110169 h 495759"/>
                <a:gd name="connsiteX3" fmla="*/ 859316 w 914400"/>
                <a:gd name="connsiteY3" fmla="*/ 462709 h 495759"/>
                <a:gd name="connsiteX4" fmla="*/ 209320 w 914400"/>
                <a:gd name="connsiteY4" fmla="*/ 495759 h 495759"/>
                <a:gd name="connsiteX5" fmla="*/ 330506 w 914400"/>
                <a:gd name="connsiteY5" fmla="*/ 407624 h 495759"/>
                <a:gd name="connsiteX6" fmla="*/ 0 w 914400"/>
                <a:gd name="connsiteY6" fmla="*/ 231355 h 495759"/>
                <a:gd name="connsiteX7" fmla="*/ 429658 w 914400"/>
                <a:gd name="connsiteY7" fmla="*/ 0 h 495759"/>
                <a:gd name="connsiteX0" fmla="*/ 429658 w 914400"/>
                <a:gd name="connsiteY0" fmla="*/ 0 h 495759"/>
                <a:gd name="connsiteX1" fmla="*/ 771181 w 914400"/>
                <a:gd name="connsiteY1" fmla="*/ 176270 h 495759"/>
                <a:gd name="connsiteX2" fmla="*/ 914400 w 914400"/>
                <a:gd name="connsiteY2" fmla="*/ 110169 h 495759"/>
                <a:gd name="connsiteX3" fmla="*/ 859316 w 914400"/>
                <a:gd name="connsiteY3" fmla="*/ 462709 h 495759"/>
                <a:gd name="connsiteX4" fmla="*/ 209320 w 914400"/>
                <a:gd name="connsiteY4" fmla="*/ 495759 h 495759"/>
                <a:gd name="connsiteX5" fmla="*/ 336459 w 914400"/>
                <a:gd name="connsiteY5" fmla="*/ 416554 h 495759"/>
                <a:gd name="connsiteX6" fmla="*/ 0 w 914400"/>
                <a:gd name="connsiteY6" fmla="*/ 231355 h 495759"/>
                <a:gd name="connsiteX7" fmla="*/ 429658 w 914400"/>
                <a:gd name="connsiteY7" fmla="*/ 0 h 495759"/>
                <a:gd name="connsiteX0" fmla="*/ 429658 w 914400"/>
                <a:gd name="connsiteY0" fmla="*/ 0 h 483853"/>
                <a:gd name="connsiteX1" fmla="*/ 771181 w 914400"/>
                <a:gd name="connsiteY1" fmla="*/ 176270 h 483853"/>
                <a:gd name="connsiteX2" fmla="*/ 914400 w 914400"/>
                <a:gd name="connsiteY2" fmla="*/ 110169 h 483853"/>
                <a:gd name="connsiteX3" fmla="*/ 859316 w 914400"/>
                <a:gd name="connsiteY3" fmla="*/ 462709 h 483853"/>
                <a:gd name="connsiteX4" fmla="*/ 194436 w 914400"/>
                <a:gd name="connsiteY4" fmla="*/ 483853 h 483853"/>
                <a:gd name="connsiteX5" fmla="*/ 336459 w 914400"/>
                <a:gd name="connsiteY5" fmla="*/ 416554 h 483853"/>
                <a:gd name="connsiteX6" fmla="*/ 0 w 914400"/>
                <a:gd name="connsiteY6" fmla="*/ 231355 h 483853"/>
                <a:gd name="connsiteX7" fmla="*/ 429658 w 914400"/>
                <a:gd name="connsiteY7" fmla="*/ 0 h 483853"/>
                <a:gd name="connsiteX0" fmla="*/ 429658 w 905470"/>
                <a:gd name="connsiteY0" fmla="*/ 0 h 483853"/>
                <a:gd name="connsiteX1" fmla="*/ 771181 w 905470"/>
                <a:gd name="connsiteY1" fmla="*/ 176270 h 483853"/>
                <a:gd name="connsiteX2" fmla="*/ 905470 w 905470"/>
                <a:gd name="connsiteY2" fmla="*/ 104216 h 483853"/>
                <a:gd name="connsiteX3" fmla="*/ 859316 w 905470"/>
                <a:gd name="connsiteY3" fmla="*/ 462709 h 483853"/>
                <a:gd name="connsiteX4" fmla="*/ 194436 w 905470"/>
                <a:gd name="connsiteY4" fmla="*/ 483853 h 483853"/>
                <a:gd name="connsiteX5" fmla="*/ 336459 w 905470"/>
                <a:gd name="connsiteY5" fmla="*/ 416554 h 483853"/>
                <a:gd name="connsiteX6" fmla="*/ 0 w 905470"/>
                <a:gd name="connsiteY6" fmla="*/ 231355 h 483853"/>
                <a:gd name="connsiteX7" fmla="*/ 429658 w 905470"/>
                <a:gd name="connsiteY7" fmla="*/ 0 h 483853"/>
                <a:gd name="connsiteX0" fmla="*/ 429658 w 905470"/>
                <a:gd name="connsiteY0" fmla="*/ 0 h 483853"/>
                <a:gd name="connsiteX1" fmla="*/ 771181 w 905470"/>
                <a:gd name="connsiteY1" fmla="*/ 176270 h 483853"/>
                <a:gd name="connsiteX2" fmla="*/ 905470 w 905470"/>
                <a:gd name="connsiteY2" fmla="*/ 104216 h 483853"/>
                <a:gd name="connsiteX3" fmla="*/ 874199 w 905470"/>
                <a:gd name="connsiteY3" fmla="*/ 465687 h 483853"/>
                <a:gd name="connsiteX4" fmla="*/ 194436 w 905470"/>
                <a:gd name="connsiteY4" fmla="*/ 483853 h 483853"/>
                <a:gd name="connsiteX5" fmla="*/ 336459 w 905470"/>
                <a:gd name="connsiteY5" fmla="*/ 416554 h 483853"/>
                <a:gd name="connsiteX6" fmla="*/ 0 w 905470"/>
                <a:gd name="connsiteY6" fmla="*/ 231355 h 483853"/>
                <a:gd name="connsiteX7" fmla="*/ 429658 w 905470"/>
                <a:gd name="connsiteY7" fmla="*/ 0 h 48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470" h="483853">
                  <a:moveTo>
                    <a:pt x="429658" y="0"/>
                  </a:moveTo>
                  <a:lnTo>
                    <a:pt x="771181" y="176270"/>
                  </a:lnTo>
                  <a:lnTo>
                    <a:pt x="905470" y="104216"/>
                  </a:lnTo>
                  <a:lnTo>
                    <a:pt x="874199" y="465687"/>
                  </a:lnTo>
                  <a:lnTo>
                    <a:pt x="194436" y="483853"/>
                  </a:lnTo>
                  <a:lnTo>
                    <a:pt x="336459" y="416554"/>
                  </a:lnTo>
                  <a:lnTo>
                    <a:pt x="0" y="231355"/>
                  </a:lnTo>
                  <a:lnTo>
                    <a:pt x="429658"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2" name="Freeform 221"/>
            <p:cNvSpPr/>
            <p:nvPr/>
          </p:nvSpPr>
          <p:spPr>
            <a:xfrm>
              <a:off x="4840236" y="3674509"/>
              <a:ext cx="2529473" cy="1454226"/>
            </a:xfrm>
            <a:custGeom>
              <a:avLst/>
              <a:gdLst>
                <a:gd name="connsiteX0" fmla="*/ 341523 w 3161841"/>
                <a:gd name="connsiteY0" fmla="*/ 1817783 h 1817783"/>
                <a:gd name="connsiteX1" fmla="*/ 1013552 w 3161841"/>
                <a:gd name="connsiteY1" fmla="*/ 1454227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8" fmla="*/ 55085 w 3161841"/>
                <a:gd name="connsiteY8" fmla="*/ 1344058 h 1817783"/>
                <a:gd name="connsiteX9" fmla="*/ 55085 w 3161841"/>
                <a:gd name="connsiteY9" fmla="*/ 1344058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8" fmla="*/ 55085 w 3161841"/>
                <a:gd name="connsiteY8" fmla="*/ 1344058 h 1817783"/>
                <a:gd name="connsiteX9" fmla="*/ 55085 w 3161841"/>
                <a:gd name="connsiteY9" fmla="*/ 1344058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8" fmla="*/ 55085 w 3161841"/>
                <a:gd name="connsiteY8" fmla="*/ 1344058 h 1817783"/>
                <a:gd name="connsiteX9" fmla="*/ 76516 w 3161841"/>
                <a:gd name="connsiteY9" fmla="*/ 1332152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8" fmla="*/ 55085 w 3161841"/>
                <a:gd name="connsiteY8" fmla="*/ 1344058 h 1817783"/>
                <a:gd name="connsiteX0" fmla="*/ 479319 w 3299637"/>
                <a:gd name="connsiteY0" fmla="*/ 1817783 h 1817783"/>
                <a:gd name="connsiteX1" fmla="*/ 1168017 w 3299637"/>
                <a:gd name="connsiteY1" fmla="*/ 1444702 h 1817783"/>
                <a:gd name="connsiteX2" fmla="*/ 1625074 w 3299637"/>
                <a:gd name="connsiteY2" fmla="*/ 1674564 h 1817783"/>
                <a:gd name="connsiteX3" fmla="*/ 3299637 w 3299637"/>
                <a:gd name="connsiteY3" fmla="*/ 782198 h 1817783"/>
                <a:gd name="connsiteX4" fmla="*/ 1845411 w 3299637"/>
                <a:gd name="connsiteY4" fmla="*/ 0 h 1817783"/>
                <a:gd name="connsiteX5" fmla="*/ 137796 w 3299637"/>
                <a:gd name="connsiteY5" fmla="*/ 892366 h 1817783"/>
                <a:gd name="connsiteX6" fmla="*/ 589488 w 3299637"/>
                <a:gd name="connsiteY6" fmla="*/ 1134737 h 1817783"/>
                <a:gd name="connsiteX7" fmla="*/ 192881 w 3299637"/>
                <a:gd name="connsiteY7" fmla="*/ 1344058 h 1817783"/>
                <a:gd name="connsiteX8" fmla="*/ 0 w 3299637"/>
                <a:gd name="connsiteY8" fmla="*/ 1153558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51692 w 3161841"/>
                <a:gd name="connsiteY6" fmla="*/ 1134737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21926 w 3161841"/>
                <a:gd name="connsiteY6" fmla="*/ 1116877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54669 w 3161841"/>
                <a:gd name="connsiteY6" fmla="*/ 1125805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39785 w 3161841"/>
                <a:gd name="connsiteY6" fmla="*/ 1116877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39785 w 3161841"/>
                <a:gd name="connsiteY6" fmla="*/ 1116877 h 1817783"/>
                <a:gd name="connsiteX7" fmla="*/ 52704 w 3161841"/>
                <a:gd name="connsiteY7" fmla="*/ 133036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39785 w 3161841"/>
                <a:gd name="connsiteY6" fmla="*/ 1116877 h 1817783"/>
                <a:gd name="connsiteX7" fmla="*/ 52704 w 3161841"/>
                <a:gd name="connsiteY7" fmla="*/ 133036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39785 w 3161841"/>
                <a:gd name="connsiteY6" fmla="*/ 1116877 h 1817783"/>
                <a:gd name="connsiteX7" fmla="*/ 52704 w 3161841"/>
                <a:gd name="connsiteY7" fmla="*/ 133036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39785 w 3161841"/>
                <a:gd name="connsiteY6" fmla="*/ 1116877 h 1817783"/>
                <a:gd name="connsiteX7" fmla="*/ 52704 w 3161841"/>
                <a:gd name="connsiteY7" fmla="*/ 1330365 h 181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841" h="1817783">
                  <a:moveTo>
                    <a:pt x="341523" y="1817783"/>
                  </a:moveTo>
                  <a:lnTo>
                    <a:pt x="1030221" y="1444702"/>
                  </a:lnTo>
                  <a:lnTo>
                    <a:pt x="1487278" y="1674564"/>
                  </a:lnTo>
                  <a:lnTo>
                    <a:pt x="3161841" y="782198"/>
                  </a:lnTo>
                  <a:lnTo>
                    <a:pt x="1707615" y="0"/>
                  </a:lnTo>
                  <a:lnTo>
                    <a:pt x="0" y="899509"/>
                  </a:lnTo>
                  <a:lnTo>
                    <a:pt x="439785" y="1116877"/>
                  </a:lnTo>
                  <a:cubicBezTo>
                    <a:pt x="298652" y="1195582"/>
                    <a:pt x="195005" y="1256980"/>
                    <a:pt x="52704" y="1330365"/>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223" name="Freeform 222"/>
            <p:cNvSpPr/>
            <p:nvPr/>
          </p:nvSpPr>
          <p:spPr>
            <a:xfrm rot="14301659">
              <a:off x="6084446" y="3537465"/>
              <a:ext cx="270478" cy="403263"/>
            </a:xfrm>
            <a:custGeom>
              <a:avLst/>
              <a:gdLst>
                <a:gd name="connsiteX0" fmla="*/ 366712 w 3162300"/>
                <a:gd name="connsiteY0" fmla="*/ 1800225 h 1800225"/>
                <a:gd name="connsiteX1" fmla="*/ 1028700 w 3162300"/>
                <a:gd name="connsiteY1" fmla="*/ 1447800 h 1800225"/>
                <a:gd name="connsiteX2" fmla="*/ 1485900 w 3162300"/>
                <a:gd name="connsiteY2" fmla="*/ 1676400 h 1800225"/>
                <a:gd name="connsiteX3" fmla="*/ 3162300 w 3162300"/>
                <a:gd name="connsiteY3" fmla="*/ 781050 h 1800225"/>
                <a:gd name="connsiteX4" fmla="*/ 1695450 w 3162300"/>
                <a:gd name="connsiteY4" fmla="*/ 0 h 1800225"/>
                <a:gd name="connsiteX5" fmla="*/ 0 w 3162300"/>
                <a:gd name="connsiteY5" fmla="*/ 909638 h 1800225"/>
                <a:gd name="connsiteX6" fmla="*/ 447675 w 3162300"/>
                <a:gd name="connsiteY6" fmla="*/ 1138238 h 1800225"/>
                <a:gd name="connsiteX7" fmla="*/ 71437 w 3162300"/>
                <a:gd name="connsiteY7" fmla="*/ 1333500 h 1800225"/>
                <a:gd name="connsiteX8" fmla="*/ 71437 w 3162300"/>
                <a:gd name="connsiteY8" fmla="*/ 1333500 h 1800225"/>
                <a:gd name="connsiteX0" fmla="*/ 328612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314324 w 3162300"/>
                <a:gd name="connsiteY0" fmla="*/ 1809750 h 1809750"/>
                <a:gd name="connsiteX1" fmla="*/ 1028700 w 3162300"/>
                <a:gd name="connsiteY1" fmla="*/ 1447800 h 1809750"/>
                <a:gd name="connsiteX2" fmla="*/ 1485900 w 3162300"/>
                <a:gd name="connsiteY2" fmla="*/ 1676400 h 1809750"/>
                <a:gd name="connsiteX3" fmla="*/ 3162300 w 3162300"/>
                <a:gd name="connsiteY3" fmla="*/ 781050 h 1809750"/>
                <a:gd name="connsiteX4" fmla="*/ 1695450 w 3162300"/>
                <a:gd name="connsiteY4" fmla="*/ 0 h 1809750"/>
                <a:gd name="connsiteX5" fmla="*/ 0 w 3162300"/>
                <a:gd name="connsiteY5" fmla="*/ 909638 h 1809750"/>
                <a:gd name="connsiteX6" fmla="*/ 447675 w 3162300"/>
                <a:gd name="connsiteY6" fmla="*/ 1138238 h 1809750"/>
                <a:gd name="connsiteX7" fmla="*/ 71437 w 3162300"/>
                <a:gd name="connsiteY7" fmla="*/ 1333500 h 1809750"/>
                <a:gd name="connsiteX8" fmla="*/ 71437 w 3162300"/>
                <a:gd name="connsiteY8" fmla="*/ 1333500 h 1809750"/>
                <a:gd name="connsiteX0" fmla="*/ 314324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1028700 w 3162300"/>
                <a:gd name="connsiteY0" fmla="*/ 1447800 h 1676400"/>
                <a:gd name="connsiteX1" fmla="*/ 1485900 w 3162300"/>
                <a:gd name="connsiteY1" fmla="*/ 1676400 h 1676400"/>
                <a:gd name="connsiteX2" fmla="*/ 3162300 w 3162300"/>
                <a:gd name="connsiteY2" fmla="*/ 781050 h 1676400"/>
                <a:gd name="connsiteX3" fmla="*/ 1695450 w 3162300"/>
                <a:gd name="connsiteY3" fmla="*/ 0 h 1676400"/>
                <a:gd name="connsiteX4" fmla="*/ 0 w 3162300"/>
                <a:gd name="connsiteY4" fmla="*/ 909638 h 1676400"/>
                <a:gd name="connsiteX5" fmla="*/ 447675 w 3162300"/>
                <a:gd name="connsiteY5" fmla="*/ 1138238 h 1676400"/>
                <a:gd name="connsiteX6" fmla="*/ 71437 w 3162300"/>
                <a:gd name="connsiteY6" fmla="*/ 1333500 h 1676400"/>
                <a:gd name="connsiteX7" fmla="*/ 71437 w 3162300"/>
                <a:gd name="connsiteY7" fmla="*/ 1333500 h 1676400"/>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447675 w 3162300"/>
                <a:gd name="connsiteY5" fmla="*/ 1138238 h 1976609"/>
                <a:gd name="connsiteX6" fmla="*/ 71437 w 3162300"/>
                <a:gd name="connsiteY6" fmla="*/ 1333500 h 1976609"/>
                <a:gd name="connsiteX7" fmla="*/ 71437 w 3162300"/>
                <a:gd name="connsiteY7"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6" fmla="*/ 71437 w 3162300"/>
                <a:gd name="connsiteY6"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0" fmla="*/ 554974 w 2236883"/>
                <a:gd name="connsiteY0" fmla="*/ 1976609 h 1976609"/>
                <a:gd name="connsiteX1" fmla="*/ 560483 w 2236883"/>
                <a:gd name="connsiteY1" fmla="*/ 1676400 h 1976609"/>
                <a:gd name="connsiteX2" fmla="*/ 2236883 w 2236883"/>
                <a:gd name="connsiteY2" fmla="*/ 781050 h 1976609"/>
                <a:gd name="connsiteX3" fmla="*/ 770033 w 2236883"/>
                <a:gd name="connsiteY3" fmla="*/ 0 h 1976609"/>
                <a:gd name="connsiteX4" fmla="*/ 0 w 2236883"/>
                <a:gd name="connsiteY4" fmla="*/ 435913 h 1976609"/>
                <a:gd name="connsiteX0" fmla="*/ 554974 w 2236883"/>
                <a:gd name="connsiteY0" fmla="*/ 1976609 h 1976609"/>
                <a:gd name="connsiteX1" fmla="*/ 1463866 w 2236883"/>
                <a:gd name="connsiteY1" fmla="*/ 1202674 h 1976609"/>
                <a:gd name="connsiteX2" fmla="*/ 2236883 w 2236883"/>
                <a:gd name="connsiteY2" fmla="*/ 781050 h 1976609"/>
                <a:gd name="connsiteX3" fmla="*/ 770033 w 2236883"/>
                <a:gd name="connsiteY3" fmla="*/ 0 h 1976609"/>
                <a:gd name="connsiteX4" fmla="*/ 0 w 2236883"/>
                <a:gd name="connsiteY4" fmla="*/ 435913 h 1976609"/>
                <a:gd name="connsiteX0" fmla="*/ 1458357 w 2236883"/>
                <a:gd name="connsiteY0" fmla="*/ 1668137 h 1668137"/>
                <a:gd name="connsiteX1" fmla="*/ 1463866 w 2236883"/>
                <a:gd name="connsiteY1" fmla="*/ 1202674 h 1668137"/>
                <a:gd name="connsiteX2" fmla="*/ 2236883 w 2236883"/>
                <a:gd name="connsiteY2" fmla="*/ 781050 h 1668137"/>
                <a:gd name="connsiteX3" fmla="*/ 770033 w 2236883"/>
                <a:gd name="connsiteY3" fmla="*/ 0 h 1668137"/>
                <a:gd name="connsiteX4" fmla="*/ 0 w 2236883"/>
                <a:gd name="connsiteY4" fmla="*/ 435913 h 1668137"/>
                <a:gd name="connsiteX0" fmla="*/ 1463120 w 2236883"/>
                <a:gd name="connsiteY0" fmla="*/ 1672900 h 1672900"/>
                <a:gd name="connsiteX1" fmla="*/ 1463866 w 2236883"/>
                <a:gd name="connsiteY1" fmla="*/ 1202674 h 1672900"/>
                <a:gd name="connsiteX2" fmla="*/ 2236883 w 2236883"/>
                <a:gd name="connsiteY2" fmla="*/ 781050 h 1672900"/>
                <a:gd name="connsiteX3" fmla="*/ 770033 w 2236883"/>
                <a:gd name="connsiteY3" fmla="*/ 0 h 1672900"/>
                <a:gd name="connsiteX4" fmla="*/ 0 w 2236883"/>
                <a:gd name="connsiteY4" fmla="*/ 435913 h 1672900"/>
                <a:gd name="connsiteX0" fmla="*/ 1463866 w 2236883"/>
                <a:gd name="connsiteY0" fmla="*/ 1202674 h 1202674"/>
                <a:gd name="connsiteX1" fmla="*/ 2236883 w 2236883"/>
                <a:gd name="connsiteY1" fmla="*/ 781050 h 1202674"/>
                <a:gd name="connsiteX2" fmla="*/ 770033 w 2236883"/>
                <a:gd name="connsiteY2" fmla="*/ 0 h 1202674"/>
                <a:gd name="connsiteX3" fmla="*/ 0 w 2236883"/>
                <a:gd name="connsiteY3" fmla="*/ 435913 h 1202674"/>
                <a:gd name="connsiteX0" fmla="*/ 693833 w 1466850"/>
                <a:gd name="connsiteY0" fmla="*/ 1202674 h 1202674"/>
                <a:gd name="connsiteX1" fmla="*/ 1466850 w 1466850"/>
                <a:gd name="connsiteY1" fmla="*/ 781050 h 1202674"/>
                <a:gd name="connsiteX2" fmla="*/ 0 w 1466850"/>
                <a:gd name="connsiteY2" fmla="*/ 0 h 1202674"/>
                <a:gd name="connsiteX0" fmla="*/ 0 w 773017"/>
                <a:gd name="connsiteY0" fmla="*/ 574713 h 574713"/>
                <a:gd name="connsiteX1" fmla="*/ 773017 w 773017"/>
                <a:gd name="connsiteY1" fmla="*/ 153089 h 574713"/>
                <a:gd name="connsiteX2" fmla="*/ 440904 w 773017"/>
                <a:gd name="connsiteY2" fmla="*/ 0 h 574713"/>
                <a:gd name="connsiteX0" fmla="*/ 0 w 464545"/>
                <a:gd name="connsiteY0" fmla="*/ 398443 h 398443"/>
                <a:gd name="connsiteX1" fmla="*/ 464545 w 464545"/>
                <a:gd name="connsiteY1" fmla="*/ 153089 h 398443"/>
                <a:gd name="connsiteX2" fmla="*/ 132432 w 464545"/>
                <a:gd name="connsiteY2" fmla="*/ 0 h 398443"/>
                <a:gd name="connsiteX0" fmla="*/ 0 w 464545"/>
                <a:gd name="connsiteY0" fmla="*/ 400825 h 400825"/>
                <a:gd name="connsiteX1" fmla="*/ 464545 w 464545"/>
                <a:gd name="connsiteY1" fmla="*/ 155471 h 400825"/>
                <a:gd name="connsiteX2" fmla="*/ 122907 w 464545"/>
                <a:gd name="connsiteY2" fmla="*/ 0 h 400825"/>
                <a:gd name="connsiteX0" fmla="*/ 0 w 443114"/>
                <a:gd name="connsiteY0" fmla="*/ 400825 h 400825"/>
                <a:gd name="connsiteX1" fmla="*/ 443114 w 443114"/>
                <a:gd name="connsiteY1" fmla="*/ 150709 h 400825"/>
                <a:gd name="connsiteX2" fmla="*/ 122907 w 443114"/>
                <a:gd name="connsiteY2" fmla="*/ 0 h 400825"/>
                <a:gd name="connsiteX0" fmla="*/ 0 w 431207"/>
                <a:gd name="connsiteY0" fmla="*/ 400825 h 400825"/>
                <a:gd name="connsiteX1" fmla="*/ 431207 w 431207"/>
                <a:gd name="connsiteY1" fmla="*/ 164996 h 400825"/>
                <a:gd name="connsiteX2" fmla="*/ 122907 w 431207"/>
                <a:gd name="connsiteY2" fmla="*/ 0 h 400825"/>
                <a:gd name="connsiteX0" fmla="*/ 0 w 431207"/>
                <a:gd name="connsiteY0" fmla="*/ 415113 h 415113"/>
                <a:gd name="connsiteX1" fmla="*/ 431207 w 431207"/>
                <a:gd name="connsiteY1" fmla="*/ 164996 h 415113"/>
                <a:gd name="connsiteX2" fmla="*/ 122907 w 431207"/>
                <a:gd name="connsiteY2" fmla="*/ 0 h 415113"/>
                <a:gd name="connsiteX0" fmla="*/ 0 w 431207"/>
                <a:gd name="connsiteY0" fmla="*/ 424638 h 424638"/>
                <a:gd name="connsiteX1" fmla="*/ 431207 w 431207"/>
                <a:gd name="connsiteY1" fmla="*/ 174521 h 424638"/>
                <a:gd name="connsiteX2" fmla="*/ 72901 w 431207"/>
                <a:gd name="connsiteY2" fmla="*/ 0 h 424638"/>
                <a:gd name="connsiteX0" fmla="*/ 0 w 431207"/>
                <a:gd name="connsiteY0" fmla="*/ 434163 h 434163"/>
                <a:gd name="connsiteX1" fmla="*/ 431207 w 431207"/>
                <a:gd name="connsiteY1" fmla="*/ 184046 h 434163"/>
                <a:gd name="connsiteX2" fmla="*/ 65757 w 431207"/>
                <a:gd name="connsiteY2" fmla="*/ 0 h 434163"/>
                <a:gd name="connsiteX0" fmla="*/ 0 w 421682"/>
                <a:gd name="connsiteY0" fmla="*/ 434163 h 434163"/>
                <a:gd name="connsiteX1" fmla="*/ 421682 w 421682"/>
                <a:gd name="connsiteY1" fmla="*/ 181665 h 434163"/>
                <a:gd name="connsiteX2" fmla="*/ 65757 w 421682"/>
                <a:gd name="connsiteY2" fmla="*/ 0 h 434163"/>
                <a:gd name="connsiteX0" fmla="*/ 0 w 421682"/>
                <a:gd name="connsiteY0" fmla="*/ 434163 h 434163"/>
                <a:gd name="connsiteX1" fmla="*/ 421682 w 421682"/>
                <a:gd name="connsiteY1" fmla="*/ 188809 h 434163"/>
                <a:gd name="connsiteX2" fmla="*/ 65757 w 421682"/>
                <a:gd name="connsiteY2" fmla="*/ 0 h 434163"/>
                <a:gd name="connsiteX0" fmla="*/ 0 w 428825"/>
                <a:gd name="connsiteY0" fmla="*/ 434163 h 434163"/>
                <a:gd name="connsiteX1" fmla="*/ 428825 w 428825"/>
                <a:gd name="connsiteY1" fmla="*/ 184046 h 434163"/>
                <a:gd name="connsiteX2" fmla="*/ 65757 w 428825"/>
                <a:gd name="connsiteY2" fmla="*/ 0 h 434163"/>
                <a:gd name="connsiteX0" fmla="*/ 0 w 424062"/>
                <a:gd name="connsiteY0" fmla="*/ 419876 h 419876"/>
                <a:gd name="connsiteX1" fmla="*/ 424062 w 424062"/>
                <a:gd name="connsiteY1" fmla="*/ 184046 h 419876"/>
                <a:gd name="connsiteX2" fmla="*/ 60994 w 424062"/>
                <a:gd name="connsiteY2" fmla="*/ 0 h 419876"/>
                <a:gd name="connsiteX0" fmla="*/ 0 w 426443"/>
                <a:gd name="connsiteY0" fmla="*/ 410351 h 410351"/>
                <a:gd name="connsiteX1" fmla="*/ 426443 w 426443"/>
                <a:gd name="connsiteY1" fmla="*/ 184046 h 410351"/>
                <a:gd name="connsiteX2" fmla="*/ 63375 w 426443"/>
                <a:gd name="connsiteY2" fmla="*/ 0 h 410351"/>
                <a:gd name="connsiteX0" fmla="*/ 0 w 424062"/>
                <a:gd name="connsiteY0" fmla="*/ 417494 h 417494"/>
                <a:gd name="connsiteX1" fmla="*/ 424062 w 424062"/>
                <a:gd name="connsiteY1" fmla="*/ 184046 h 417494"/>
                <a:gd name="connsiteX2" fmla="*/ 60994 w 424062"/>
                <a:gd name="connsiteY2" fmla="*/ 0 h 417494"/>
                <a:gd name="connsiteX0" fmla="*/ 0 w 424062"/>
                <a:gd name="connsiteY0" fmla="*/ 516262 h 516262"/>
                <a:gd name="connsiteX1" fmla="*/ 424062 w 424062"/>
                <a:gd name="connsiteY1" fmla="*/ 282814 h 516262"/>
                <a:gd name="connsiteX2" fmla="*/ 309246 w 424062"/>
                <a:gd name="connsiteY2" fmla="*/ 0 h 516262"/>
                <a:gd name="connsiteX0" fmla="*/ 0 w 309246"/>
                <a:gd name="connsiteY0" fmla="*/ 516262 h 516262"/>
                <a:gd name="connsiteX1" fmla="*/ 293475 w 309246"/>
                <a:gd name="connsiteY1" fmla="*/ 308638 h 516262"/>
                <a:gd name="connsiteX2" fmla="*/ 309246 w 309246"/>
                <a:gd name="connsiteY2" fmla="*/ 0 h 516262"/>
                <a:gd name="connsiteX0" fmla="*/ 0 w 312828"/>
                <a:gd name="connsiteY0" fmla="*/ 508460 h 508460"/>
                <a:gd name="connsiteX1" fmla="*/ 297057 w 312828"/>
                <a:gd name="connsiteY1" fmla="*/ 308638 h 508460"/>
                <a:gd name="connsiteX2" fmla="*/ 312828 w 312828"/>
                <a:gd name="connsiteY2" fmla="*/ 0 h 508460"/>
                <a:gd name="connsiteX0" fmla="*/ 0 w 312828"/>
                <a:gd name="connsiteY0" fmla="*/ 508460 h 508460"/>
                <a:gd name="connsiteX1" fmla="*/ 309220 w 312828"/>
                <a:gd name="connsiteY1" fmla="*/ 316132 h 508460"/>
                <a:gd name="connsiteX2" fmla="*/ 312828 w 312828"/>
                <a:gd name="connsiteY2" fmla="*/ 0 h 508460"/>
                <a:gd name="connsiteX0" fmla="*/ 0 w 319005"/>
                <a:gd name="connsiteY0" fmla="*/ 508460 h 508460"/>
                <a:gd name="connsiteX1" fmla="*/ 318888 w 319005"/>
                <a:gd name="connsiteY1" fmla="*/ 327681 h 508460"/>
                <a:gd name="connsiteX2" fmla="*/ 312828 w 319005"/>
                <a:gd name="connsiteY2" fmla="*/ 0 h 508460"/>
                <a:gd name="connsiteX0" fmla="*/ 0 w 329517"/>
                <a:gd name="connsiteY0" fmla="*/ 503771 h 503771"/>
                <a:gd name="connsiteX1" fmla="*/ 318888 w 329517"/>
                <a:gd name="connsiteY1" fmla="*/ 322992 h 503771"/>
                <a:gd name="connsiteX2" fmla="*/ 329517 w 329517"/>
                <a:gd name="connsiteY2" fmla="*/ 0 h 503771"/>
                <a:gd name="connsiteX0" fmla="*/ 0 w 338097"/>
                <a:gd name="connsiteY0" fmla="*/ 504079 h 504079"/>
                <a:gd name="connsiteX1" fmla="*/ 318888 w 338097"/>
                <a:gd name="connsiteY1" fmla="*/ 323300 h 504079"/>
                <a:gd name="connsiteX2" fmla="*/ 338097 w 338097"/>
                <a:gd name="connsiteY2" fmla="*/ 0 h 504079"/>
              </a:gdLst>
              <a:ahLst/>
              <a:cxnLst>
                <a:cxn ang="0">
                  <a:pos x="connsiteX0" y="connsiteY0"/>
                </a:cxn>
                <a:cxn ang="0">
                  <a:pos x="connsiteX1" y="connsiteY1"/>
                </a:cxn>
                <a:cxn ang="0">
                  <a:pos x="connsiteX2" y="connsiteY2"/>
                </a:cxn>
              </a:cxnLst>
              <a:rect l="l" t="t" r="r" b="b"/>
              <a:pathLst>
                <a:path w="338097" h="504079">
                  <a:moveTo>
                    <a:pt x="0" y="504079"/>
                  </a:moveTo>
                  <a:lnTo>
                    <a:pt x="318888" y="323300"/>
                  </a:lnTo>
                  <a:cubicBezTo>
                    <a:pt x="320091" y="217923"/>
                    <a:pt x="336894" y="105377"/>
                    <a:pt x="338097"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224" name="Freeform 223"/>
            <p:cNvSpPr/>
            <p:nvPr/>
          </p:nvSpPr>
          <p:spPr>
            <a:xfrm rot="14301659">
              <a:off x="6080636" y="3673980"/>
              <a:ext cx="270478" cy="403263"/>
            </a:xfrm>
            <a:custGeom>
              <a:avLst/>
              <a:gdLst>
                <a:gd name="connsiteX0" fmla="*/ 366712 w 3162300"/>
                <a:gd name="connsiteY0" fmla="*/ 1800225 h 1800225"/>
                <a:gd name="connsiteX1" fmla="*/ 1028700 w 3162300"/>
                <a:gd name="connsiteY1" fmla="*/ 1447800 h 1800225"/>
                <a:gd name="connsiteX2" fmla="*/ 1485900 w 3162300"/>
                <a:gd name="connsiteY2" fmla="*/ 1676400 h 1800225"/>
                <a:gd name="connsiteX3" fmla="*/ 3162300 w 3162300"/>
                <a:gd name="connsiteY3" fmla="*/ 781050 h 1800225"/>
                <a:gd name="connsiteX4" fmla="*/ 1695450 w 3162300"/>
                <a:gd name="connsiteY4" fmla="*/ 0 h 1800225"/>
                <a:gd name="connsiteX5" fmla="*/ 0 w 3162300"/>
                <a:gd name="connsiteY5" fmla="*/ 909638 h 1800225"/>
                <a:gd name="connsiteX6" fmla="*/ 447675 w 3162300"/>
                <a:gd name="connsiteY6" fmla="*/ 1138238 h 1800225"/>
                <a:gd name="connsiteX7" fmla="*/ 71437 w 3162300"/>
                <a:gd name="connsiteY7" fmla="*/ 1333500 h 1800225"/>
                <a:gd name="connsiteX8" fmla="*/ 71437 w 3162300"/>
                <a:gd name="connsiteY8" fmla="*/ 1333500 h 1800225"/>
                <a:gd name="connsiteX0" fmla="*/ 328612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314324 w 3162300"/>
                <a:gd name="connsiteY0" fmla="*/ 1809750 h 1809750"/>
                <a:gd name="connsiteX1" fmla="*/ 1028700 w 3162300"/>
                <a:gd name="connsiteY1" fmla="*/ 1447800 h 1809750"/>
                <a:gd name="connsiteX2" fmla="*/ 1485900 w 3162300"/>
                <a:gd name="connsiteY2" fmla="*/ 1676400 h 1809750"/>
                <a:gd name="connsiteX3" fmla="*/ 3162300 w 3162300"/>
                <a:gd name="connsiteY3" fmla="*/ 781050 h 1809750"/>
                <a:gd name="connsiteX4" fmla="*/ 1695450 w 3162300"/>
                <a:gd name="connsiteY4" fmla="*/ 0 h 1809750"/>
                <a:gd name="connsiteX5" fmla="*/ 0 w 3162300"/>
                <a:gd name="connsiteY5" fmla="*/ 909638 h 1809750"/>
                <a:gd name="connsiteX6" fmla="*/ 447675 w 3162300"/>
                <a:gd name="connsiteY6" fmla="*/ 1138238 h 1809750"/>
                <a:gd name="connsiteX7" fmla="*/ 71437 w 3162300"/>
                <a:gd name="connsiteY7" fmla="*/ 1333500 h 1809750"/>
                <a:gd name="connsiteX8" fmla="*/ 71437 w 3162300"/>
                <a:gd name="connsiteY8" fmla="*/ 1333500 h 1809750"/>
                <a:gd name="connsiteX0" fmla="*/ 314324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1028700 w 3162300"/>
                <a:gd name="connsiteY0" fmla="*/ 1447800 h 1676400"/>
                <a:gd name="connsiteX1" fmla="*/ 1485900 w 3162300"/>
                <a:gd name="connsiteY1" fmla="*/ 1676400 h 1676400"/>
                <a:gd name="connsiteX2" fmla="*/ 3162300 w 3162300"/>
                <a:gd name="connsiteY2" fmla="*/ 781050 h 1676400"/>
                <a:gd name="connsiteX3" fmla="*/ 1695450 w 3162300"/>
                <a:gd name="connsiteY3" fmla="*/ 0 h 1676400"/>
                <a:gd name="connsiteX4" fmla="*/ 0 w 3162300"/>
                <a:gd name="connsiteY4" fmla="*/ 909638 h 1676400"/>
                <a:gd name="connsiteX5" fmla="*/ 447675 w 3162300"/>
                <a:gd name="connsiteY5" fmla="*/ 1138238 h 1676400"/>
                <a:gd name="connsiteX6" fmla="*/ 71437 w 3162300"/>
                <a:gd name="connsiteY6" fmla="*/ 1333500 h 1676400"/>
                <a:gd name="connsiteX7" fmla="*/ 71437 w 3162300"/>
                <a:gd name="connsiteY7" fmla="*/ 1333500 h 1676400"/>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447675 w 3162300"/>
                <a:gd name="connsiteY5" fmla="*/ 1138238 h 1976609"/>
                <a:gd name="connsiteX6" fmla="*/ 71437 w 3162300"/>
                <a:gd name="connsiteY6" fmla="*/ 1333500 h 1976609"/>
                <a:gd name="connsiteX7" fmla="*/ 71437 w 3162300"/>
                <a:gd name="connsiteY7"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6" fmla="*/ 71437 w 3162300"/>
                <a:gd name="connsiteY6"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0" fmla="*/ 554974 w 2236883"/>
                <a:gd name="connsiteY0" fmla="*/ 1976609 h 1976609"/>
                <a:gd name="connsiteX1" fmla="*/ 560483 w 2236883"/>
                <a:gd name="connsiteY1" fmla="*/ 1676400 h 1976609"/>
                <a:gd name="connsiteX2" fmla="*/ 2236883 w 2236883"/>
                <a:gd name="connsiteY2" fmla="*/ 781050 h 1976609"/>
                <a:gd name="connsiteX3" fmla="*/ 770033 w 2236883"/>
                <a:gd name="connsiteY3" fmla="*/ 0 h 1976609"/>
                <a:gd name="connsiteX4" fmla="*/ 0 w 2236883"/>
                <a:gd name="connsiteY4" fmla="*/ 435913 h 1976609"/>
                <a:gd name="connsiteX0" fmla="*/ 554974 w 2236883"/>
                <a:gd name="connsiteY0" fmla="*/ 1976609 h 1976609"/>
                <a:gd name="connsiteX1" fmla="*/ 1463866 w 2236883"/>
                <a:gd name="connsiteY1" fmla="*/ 1202674 h 1976609"/>
                <a:gd name="connsiteX2" fmla="*/ 2236883 w 2236883"/>
                <a:gd name="connsiteY2" fmla="*/ 781050 h 1976609"/>
                <a:gd name="connsiteX3" fmla="*/ 770033 w 2236883"/>
                <a:gd name="connsiteY3" fmla="*/ 0 h 1976609"/>
                <a:gd name="connsiteX4" fmla="*/ 0 w 2236883"/>
                <a:gd name="connsiteY4" fmla="*/ 435913 h 1976609"/>
                <a:gd name="connsiteX0" fmla="*/ 1458357 w 2236883"/>
                <a:gd name="connsiteY0" fmla="*/ 1668137 h 1668137"/>
                <a:gd name="connsiteX1" fmla="*/ 1463866 w 2236883"/>
                <a:gd name="connsiteY1" fmla="*/ 1202674 h 1668137"/>
                <a:gd name="connsiteX2" fmla="*/ 2236883 w 2236883"/>
                <a:gd name="connsiteY2" fmla="*/ 781050 h 1668137"/>
                <a:gd name="connsiteX3" fmla="*/ 770033 w 2236883"/>
                <a:gd name="connsiteY3" fmla="*/ 0 h 1668137"/>
                <a:gd name="connsiteX4" fmla="*/ 0 w 2236883"/>
                <a:gd name="connsiteY4" fmla="*/ 435913 h 1668137"/>
                <a:gd name="connsiteX0" fmla="*/ 1463120 w 2236883"/>
                <a:gd name="connsiteY0" fmla="*/ 1672900 h 1672900"/>
                <a:gd name="connsiteX1" fmla="*/ 1463866 w 2236883"/>
                <a:gd name="connsiteY1" fmla="*/ 1202674 h 1672900"/>
                <a:gd name="connsiteX2" fmla="*/ 2236883 w 2236883"/>
                <a:gd name="connsiteY2" fmla="*/ 781050 h 1672900"/>
                <a:gd name="connsiteX3" fmla="*/ 770033 w 2236883"/>
                <a:gd name="connsiteY3" fmla="*/ 0 h 1672900"/>
                <a:gd name="connsiteX4" fmla="*/ 0 w 2236883"/>
                <a:gd name="connsiteY4" fmla="*/ 435913 h 1672900"/>
                <a:gd name="connsiteX0" fmla="*/ 1463866 w 2236883"/>
                <a:gd name="connsiteY0" fmla="*/ 1202674 h 1202674"/>
                <a:gd name="connsiteX1" fmla="*/ 2236883 w 2236883"/>
                <a:gd name="connsiteY1" fmla="*/ 781050 h 1202674"/>
                <a:gd name="connsiteX2" fmla="*/ 770033 w 2236883"/>
                <a:gd name="connsiteY2" fmla="*/ 0 h 1202674"/>
                <a:gd name="connsiteX3" fmla="*/ 0 w 2236883"/>
                <a:gd name="connsiteY3" fmla="*/ 435913 h 1202674"/>
                <a:gd name="connsiteX0" fmla="*/ 693833 w 1466850"/>
                <a:gd name="connsiteY0" fmla="*/ 1202674 h 1202674"/>
                <a:gd name="connsiteX1" fmla="*/ 1466850 w 1466850"/>
                <a:gd name="connsiteY1" fmla="*/ 781050 h 1202674"/>
                <a:gd name="connsiteX2" fmla="*/ 0 w 1466850"/>
                <a:gd name="connsiteY2" fmla="*/ 0 h 1202674"/>
                <a:gd name="connsiteX0" fmla="*/ 0 w 773017"/>
                <a:gd name="connsiteY0" fmla="*/ 574713 h 574713"/>
                <a:gd name="connsiteX1" fmla="*/ 773017 w 773017"/>
                <a:gd name="connsiteY1" fmla="*/ 153089 h 574713"/>
                <a:gd name="connsiteX2" fmla="*/ 440904 w 773017"/>
                <a:gd name="connsiteY2" fmla="*/ 0 h 574713"/>
                <a:gd name="connsiteX0" fmla="*/ 0 w 464545"/>
                <a:gd name="connsiteY0" fmla="*/ 398443 h 398443"/>
                <a:gd name="connsiteX1" fmla="*/ 464545 w 464545"/>
                <a:gd name="connsiteY1" fmla="*/ 153089 h 398443"/>
                <a:gd name="connsiteX2" fmla="*/ 132432 w 464545"/>
                <a:gd name="connsiteY2" fmla="*/ 0 h 398443"/>
                <a:gd name="connsiteX0" fmla="*/ 0 w 464545"/>
                <a:gd name="connsiteY0" fmla="*/ 400825 h 400825"/>
                <a:gd name="connsiteX1" fmla="*/ 464545 w 464545"/>
                <a:gd name="connsiteY1" fmla="*/ 155471 h 400825"/>
                <a:gd name="connsiteX2" fmla="*/ 122907 w 464545"/>
                <a:gd name="connsiteY2" fmla="*/ 0 h 400825"/>
                <a:gd name="connsiteX0" fmla="*/ 0 w 443114"/>
                <a:gd name="connsiteY0" fmla="*/ 400825 h 400825"/>
                <a:gd name="connsiteX1" fmla="*/ 443114 w 443114"/>
                <a:gd name="connsiteY1" fmla="*/ 150709 h 400825"/>
                <a:gd name="connsiteX2" fmla="*/ 122907 w 443114"/>
                <a:gd name="connsiteY2" fmla="*/ 0 h 400825"/>
                <a:gd name="connsiteX0" fmla="*/ 0 w 431207"/>
                <a:gd name="connsiteY0" fmla="*/ 400825 h 400825"/>
                <a:gd name="connsiteX1" fmla="*/ 431207 w 431207"/>
                <a:gd name="connsiteY1" fmla="*/ 164996 h 400825"/>
                <a:gd name="connsiteX2" fmla="*/ 122907 w 431207"/>
                <a:gd name="connsiteY2" fmla="*/ 0 h 400825"/>
                <a:gd name="connsiteX0" fmla="*/ 0 w 431207"/>
                <a:gd name="connsiteY0" fmla="*/ 415113 h 415113"/>
                <a:gd name="connsiteX1" fmla="*/ 431207 w 431207"/>
                <a:gd name="connsiteY1" fmla="*/ 164996 h 415113"/>
                <a:gd name="connsiteX2" fmla="*/ 122907 w 431207"/>
                <a:gd name="connsiteY2" fmla="*/ 0 h 415113"/>
                <a:gd name="connsiteX0" fmla="*/ 0 w 431207"/>
                <a:gd name="connsiteY0" fmla="*/ 424638 h 424638"/>
                <a:gd name="connsiteX1" fmla="*/ 431207 w 431207"/>
                <a:gd name="connsiteY1" fmla="*/ 174521 h 424638"/>
                <a:gd name="connsiteX2" fmla="*/ 72901 w 431207"/>
                <a:gd name="connsiteY2" fmla="*/ 0 h 424638"/>
                <a:gd name="connsiteX0" fmla="*/ 0 w 431207"/>
                <a:gd name="connsiteY0" fmla="*/ 434163 h 434163"/>
                <a:gd name="connsiteX1" fmla="*/ 431207 w 431207"/>
                <a:gd name="connsiteY1" fmla="*/ 184046 h 434163"/>
                <a:gd name="connsiteX2" fmla="*/ 65757 w 431207"/>
                <a:gd name="connsiteY2" fmla="*/ 0 h 434163"/>
                <a:gd name="connsiteX0" fmla="*/ 0 w 421682"/>
                <a:gd name="connsiteY0" fmla="*/ 434163 h 434163"/>
                <a:gd name="connsiteX1" fmla="*/ 421682 w 421682"/>
                <a:gd name="connsiteY1" fmla="*/ 181665 h 434163"/>
                <a:gd name="connsiteX2" fmla="*/ 65757 w 421682"/>
                <a:gd name="connsiteY2" fmla="*/ 0 h 434163"/>
                <a:gd name="connsiteX0" fmla="*/ 0 w 421682"/>
                <a:gd name="connsiteY0" fmla="*/ 434163 h 434163"/>
                <a:gd name="connsiteX1" fmla="*/ 421682 w 421682"/>
                <a:gd name="connsiteY1" fmla="*/ 188809 h 434163"/>
                <a:gd name="connsiteX2" fmla="*/ 65757 w 421682"/>
                <a:gd name="connsiteY2" fmla="*/ 0 h 434163"/>
                <a:gd name="connsiteX0" fmla="*/ 0 w 428825"/>
                <a:gd name="connsiteY0" fmla="*/ 434163 h 434163"/>
                <a:gd name="connsiteX1" fmla="*/ 428825 w 428825"/>
                <a:gd name="connsiteY1" fmla="*/ 184046 h 434163"/>
                <a:gd name="connsiteX2" fmla="*/ 65757 w 428825"/>
                <a:gd name="connsiteY2" fmla="*/ 0 h 434163"/>
                <a:gd name="connsiteX0" fmla="*/ 0 w 424062"/>
                <a:gd name="connsiteY0" fmla="*/ 419876 h 419876"/>
                <a:gd name="connsiteX1" fmla="*/ 424062 w 424062"/>
                <a:gd name="connsiteY1" fmla="*/ 184046 h 419876"/>
                <a:gd name="connsiteX2" fmla="*/ 60994 w 424062"/>
                <a:gd name="connsiteY2" fmla="*/ 0 h 419876"/>
                <a:gd name="connsiteX0" fmla="*/ 0 w 426443"/>
                <a:gd name="connsiteY0" fmla="*/ 410351 h 410351"/>
                <a:gd name="connsiteX1" fmla="*/ 426443 w 426443"/>
                <a:gd name="connsiteY1" fmla="*/ 184046 h 410351"/>
                <a:gd name="connsiteX2" fmla="*/ 63375 w 426443"/>
                <a:gd name="connsiteY2" fmla="*/ 0 h 410351"/>
                <a:gd name="connsiteX0" fmla="*/ 0 w 424062"/>
                <a:gd name="connsiteY0" fmla="*/ 417494 h 417494"/>
                <a:gd name="connsiteX1" fmla="*/ 424062 w 424062"/>
                <a:gd name="connsiteY1" fmla="*/ 184046 h 417494"/>
                <a:gd name="connsiteX2" fmla="*/ 60994 w 424062"/>
                <a:gd name="connsiteY2" fmla="*/ 0 h 417494"/>
                <a:gd name="connsiteX0" fmla="*/ 0 w 424062"/>
                <a:gd name="connsiteY0" fmla="*/ 516262 h 516262"/>
                <a:gd name="connsiteX1" fmla="*/ 424062 w 424062"/>
                <a:gd name="connsiteY1" fmla="*/ 282814 h 516262"/>
                <a:gd name="connsiteX2" fmla="*/ 309246 w 424062"/>
                <a:gd name="connsiteY2" fmla="*/ 0 h 516262"/>
                <a:gd name="connsiteX0" fmla="*/ 0 w 309246"/>
                <a:gd name="connsiteY0" fmla="*/ 516262 h 516262"/>
                <a:gd name="connsiteX1" fmla="*/ 293475 w 309246"/>
                <a:gd name="connsiteY1" fmla="*/ 308638 h 516262"/>
                <a:gd name="connsiteX2" fmla="*/ 309246 w 309246"/>
                <a:gd name="connsiteY2" fmla="*/ 0 h 516262"/>
                <a:gd name="connsiteX0" fmla="*/ 0 w 312828"/>
                <a:gd name="connsiteY0" fmla="*/ 508460 h 508460"/>
                <a:gd name="connsiteX1" fmla="*/ 297057 w 312828"/>
                <a:gd name="connsiteY1" fmla="*/ 308638 h 508460"/>
                <a:gd name="connsiteX2" fmla="*/ 312828 w 312828"/>
                <a:gd name="connsiteY2" fmla="*/ 0 h 508460"/>
                <a:gd name="connsiteX0" fmla="*/ 0 w 312828"/>
                <a:gd name="connsiteY0" fmla="*/ 508460 h 508460"/>
                <a:gd name="connsiteX1" fmla="*/ 309220 w 312828"/>
                <a:gd name="connsiteY1" fmla="*/ 316132 h 508460"/>
                <a:gd name="connsiteX2" fmla="*/ 312828 w 312828"/>
                <a:gd name="connsiteY2" fmla="*/ 0 h 508460"/>
                <a:gd name="connsiteX0" fmla="*/ 0 w 319005"/>
                <a:gd name="connsiteY0" fmla="*/ 508460 h 508460"/>
                <a:gd name="connsiteX1" fmla="*/ 318888 w 319005"/>
                <a:gd name="connsiteY1" fmla="*/ 327681 h 508460"/>
                <a:gd name="connsiteX2" fmla="*/ 312828 w 319005"/>
                <a:gd name="connsiteY2" fmla="*/ 0 h 508460"/>
                <a:gd name="connsiteX0" fmla="*/ 0 w 329517"/>
                <a:gd name="connsiteY0" fmla="*/ 503771 h 503771"/>
                <a:gd name="connsiteX1" fmla="*/ 318888 w 329517"/>
                <a:gd name="connsiteY1" fmla="*/ 322992 h 503771"/>
                <a:gd name="connsiteX2" fmla="*/ 329517 w 329517"/>
                <a:gd name="connsiteY2" fmla="*/ 0 h 503771"/>
                <a:gd name="connsiteX0" fmla="*/ 0 w 338097"/>
                <a:gd name="connsiteY0" fmla="*/ 504079 h 504079"/>
                <a:gd name="connsiteX1" fmla="*/ 318888 w 338097"/>
                <a:gd name="connsiteY1" fmla="*/ 323300 h 504079"/>
                <a:gd name="connsiteX2" fmla="*/ 338097 w 338097"/>
                <a:gd name="connsiteY2" fmla="*/ 0 h 504079"/>
              </a:gdLst>
              <a:ahLst/>
              <a:cxnLst>
                <a:cxn ang="0">
                  <a:pos x="connsiteX0" y="connsiteY0"/>
                </a:cxn>
                <a:cxn ang="0">
                  <a:pos x="connsiteX1" y="connsiteY1"/>
                </a:cxn>
                <a:cxn ang="0">
                  <a:pos x="connsiteX2" y="connsiteY2"/>
                </a:cxn>
              </a:cxnLst>
              <a:rect l="l" t="t" r="r" b="b"/>
              <a:pathLst>
                <a:path w="338097" h="504079">
                  <a:moveTo>
                    <a:pt x="0" y="504079"/>
                  </a:moveTo>
                  <a:lnTo>
                    <a:pt x="318888" y="323300"/>
                  </a:lnTo>
                  <a:cubicBezTo>
                    <a:pt x="320091" y="217923"/>
                    <a:pt x="336894" y="105377"/>
                    <a:pt x="338097"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225" name="Oval 224"/>
            <p:cNvSpPr/>
            <p:nvPr/>
          </p:nvSpPr>
          <p:spPr>
            <a:xfrm>
              <a:off x="3642343" y="4961567"/>
              <a:ext cx="129139" cy="12913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6" name="Freeform 225"/>
            <p:cNvSpPr/>
            <p:nvPr/>
          </p:nvSpPr>
          <p:spPr>
            <a:xfrm>
              <a:off x="3713023" y="4811025"/>
              <a:ext cx="557924" cy="217761"/>
            </a:xfrm>
            <a:custGeom>
              <a:avLst/>
              <a:gdLst>
                <a:gd name="connsiteX0" fmla="*/ 366712 w 3162300"/>
                <a:gd name="connsiteY0" fmla="*/ 1800225 h 1800225"/>
                <a:gd name="connsiteX1" fmla="*/ 1028700 w 3162300"/>
                <a:gd name="connsiteY1" fmla="*/ 1447800 h 1800225"/>
                <a:gd name="connsiteX2" fmla="*/ 1485900 w 3162300"/>
                <a:gd name="connsiteY2" fmla="*/ 1676400 h 1800225"/>
                <a:gd name="connsiteX3" fmla="*/ 3162300 w 3162300"/>
                <a:gd name="connsiteY3" fmla="*/ 781050 h 1800225"/>
                <a:gd name="connsiteX4" fmla="*/ 1695450 w 3162300"/>
                <a:gd name="connsiteY4" fmla="*/ 0 h 1800225"/>
                <a:gd name="connsiteX5" fmla="*/ 0 w 3162300"/>
                <a:gd name="connsiteY5" fmla="*/ 909638 h 1800225"/>
                <a:gd name="connsiteX6" fmla="*/ 447675 w 3162300"/>
                <a:gd name="connsiteY6" fmla="*/ 1138238 h 1800225"/>
                <a:gd name="connsiteX7" fmla="*/ 71437 w 3162300"/>
                <a:gd name="connsiteY7" fmla="*/ 1333500 h 1800225"/>
                <a:gd name="connsiteX8" fmla="*/ 71437 w 3162300"/>
                <a:gd name="connsiteY8" fmla="*/ 1333500 h 1800225"/>
                <a:gd name="connsiteX0" fmla="*/ 328612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314324 w 3162300"/>
                <a:gd name="connsiteY0" fmla="*/ 1809750 h 1809750"/>
                <a:gd name="connsiteX1" fmla="*/ 1028700 w 3162300"/>
                <a:gd name="connsiteY1" fmla="*/ 1447800 h 1809750"/>
                <a:gd name="connsiteX2" fmla="*/ 1485900 w 3162300"/>
                <a:gd name="connsiteY2" fmla="*/ 1676400 h 1809750"/>
                <a:gd name="connsiteX3" fmla="*/ 3162300 w 3162300"/>
                <a:gd name="connsiteY3" fmla="*/ 781050 h 1809750"/>
                <a:gd name="connsiteX4" fmla="*/ 1695450 w 3162300"/>
                <a:gd name="connsiteY4" fmla="*/ 0 h 1809750"/>
                <a:gd name="connsiteX5" fmla="*/ 0 w 3162300"/>
                <a:gd name="connsiteY5" fmla="*/ 909638 h 1809750"/>
                <a:gd name="connsiteX6" fmla="*/ 447675 w 3162300"/>
                <a:gd name="connsiteY6" fmla="*/ 1138238 h 1809750"/>
                <a:gd name="connsiteX7" fmla="*/ 71437 w 3162300"/>
                <a:gd name="connsiteY7" fmla="*/ 1333500 h 1809750"/>
                <a:gd name="connsiteX8" fmla="*/ 71437 w 3162300"/>
                <a:gd name="connsiteY8" fmla="*/ 1333500 h 1809750"/>
                <a:gd name="connsiteX0" fmla="*/ 314324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1028700 w 3162300"/>
                <a:gd name="connsiteY0" fmla="*/ 1447800 h 1676400"/>
                <a:gd name="connsiteX1" fmla="*/ 1485900 w 3162300"/>
                <a:gd name="connsiteY1" fmla="*/ 1676400 h 1676400"/>
                <a:gd name="connsiteX2" fmla="*/ 3162300 w 3162300"/>
                <a:gd name="connsiteY2" fmla="*/ 781050 h 1676400"/>
                <a:gd name="connsiteX3" fmla="*/ 1695450 w 3162300"/>
                <a:gd name="connsiteY3" fmla="*/ 0 h 1676400"/>
                <a:gd name="connsiteX4" fmla="*/ 0 w 3162300"/>
                <a:gd name="connsiteY4" fmla="*/ 909638 h 1676400"/>
                <a:gd name="connsiteX5" fmla="*/ 447675 w 3162300"/>
                <a:gd name="connsiteY5" fmla="*/ 1138238 h 1676400"/>
                <a:gd name="connsiteX6" fmla="*/ 71437 w 3162300"/>
                <a:gd name="connsiteY6" fmla="*/ 1333500 h 1676400"/>
                <a:gd name="connsiteX7" fmla="*/ 71437 w 3162300"/>
                <a:gd name="connsiteY7" fmla="*/ 1333500 h 1676400"/>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447675 w 3162300"/>
                <a:gd name="connsiteY5" fmla="*/ 1138238 h 1976609"/>
                <a:gd name="connsiteX6" fmla="*/ 71437 w 3162300"/>
                <a:gd name="connsiteY6" fmla="*/ 1333500 h 1976609"/>
                <a:gd name="connsiteX7" fmla="*/ 71437 w 3162300"/>
                <a:gd name="connsiteY7"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6" fmla="*/ 71437 w 3162300"/>
                <a:gd name="connsiteY6"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0" fmla="*/ 554974 w 2236883"/>
                <a:gd name="connsiteY0" fmla="*/ 1976609 h 1976609"/>
                <a:gd name="connsiteX1" fmla="*/ 560483 w 2236883"/>
                <a:gd name="connsiteY1" fmla="*/ 1676400 h 1976609"/>
                <a:gd name="connsiteX2" fmla="*/ 2236883 w 2236883"/>
                <a:gd name="connsiteY2" fmla="*/ 781050 h 1976609"/>
                <a:gd name="connsiteX3" fmla="*/ 770033 w 2236883"/>
                <a:gd name="connsiteY3" fmla="*/ 0 h 1976609"/>
                <a:gd name="connsiteX4" fmla="*/ 0 w 2236883"/>
                <a:gd name="connsiteY4" fmla="*/ 435913 h 1976609"/>
                <a:gd name="connsiteX0" fmla="*/ 554974 w 2236883"/>
                <a:gd name="connsiteY0" fmla="*/ 1976609 h 1976609"/>
                <a:gd name="connsiteX1" fmla="*/ 1463866 w 2236883"/>
                <a:gd name="connsiteY1" fmla="*/ 1202674 h 1976609"/>
                <a:gd name="connsiteX2" fmla="*/ 2236883 w 2236883"/>
                <a:gd name="connsiteY2" fmla="*/ 781050 h 1976609"/>
                <a:gd name="connsiteX3" fmla="*/ 770033 w 2236883"/>
                <a:gd name="connsiteY3" fmla="*/ 0 h 1976609"/>
                <a:gd name="connsiteX4" fmla="*/ 0 w 2236883"/>
                <a:gd name="connsiteY4" fmla="*/ 435913 h 1976609"/>
                <a:gd name="connsiteX0" fmla="*/ 1458357 w 2236883"/>
                <a:gd name="connsiteY0" fmla="*/ 1668137 h 1668137"/>
                <a:gd name="connsiteX1" fmla="*/ 1463866 w 2236883"/>
                <a:gd name="connsiteY1" fmla="*/ 1202674 h 1668137"/>
                <a:gd name="connsiteX2" fmla="*/ 2236883 w 2236883"/>
                <a:gd name="connsiteY2" fmla="*/ 781050 h 1668137"/>
                <a:gd name="connsiteX3" fmla="*/ 770033 w 2236883"/>
                <a:gd name="connsiteY3" fmla="*/ 0 h 1668137"/>
                <a:gd name="connsiteX4" fmla="*/ 0 w 2236883"/>
                <a:gd name="connsiteY4" fmla="*/ 435913 h 1668137"/>
                <a:gd name="connsiteX0" fmla="*/ 1463120 w 2236883"/>
                <a:gd name="connsiteY0" fmla="*/ 1672900 h 1672900"/>
                <a:gd name="connsiteX1" fmla="*/ 1463866 w 2236883"/>
                <a:gd name="connsiteY1" fmla="*/ 1202674 h 1672900"/>
                <a:gd name="connsiteX2" fmla="*/ 2236883 w 2236883"/>
                <a:gd name="connsiteY2" fmla="*/ 781050 h 1672900"/>
                <a:gd name="connsiteX3" fmla="*/ 770033 w 2236883"/>
                <a:gd name="connsiteY3" fmla="*/ 0 h 1672900"/>
                <a:gd name="connsiteX4" fmla="*/ 0 w 2236883"/>
                <a:gd name="connsiteY4" fmla="*/ 435913 h 1672900"/>
                <a:gd name="connsiteX0" fmla="*/ 1463120 w 1463866"/>
                <a:gd name="connsiteY0" fmla="*/ 1672900 h 1672900"/>
                <a:gd name="connsiteX1" fmla="*/ 1463866 w 1463866"/>
                <a:gd name="connsiteY1" fmla="*/ 1202674 h 1672900"/>
                <a:gd name="connsiteX2" fmla="*/ 989108 w 1463866"/>
                <a:gd name="connsiteY2" fmla="*/ 114300 h 1672900"/>
                <a:gd name="connsiteX3" fmla="*/ 770033 w 1463866"/>
                <a:gd name="connsiteY3" fmla="*/ 0 h 1672900"/>
                <a:gd name="connsiteX4" fmla="*/ 0 w 1463866"/>
                <a:gd name="connsiteY4" fmla="*/ 435913 h 1672900"/>
                <a:gd name="connsiteX0" fmla="*/ 1463120 w 1463120"/>
                <a:gd name="connsiteY0" fmla="*/ 1672900 h 1672900"/>
                <a:gd name="connsiteX1" fmla="*/ 989108 w 1463120"/>
                <a:gd name="connsiteY1" fmla="*/ 114300 h 1672900"/>
                <a:gd name="connsiteX2" fmla="*/ 770033 w 1463120"/>
                <a:gd name="connsiteY2" fmla="*/ 0 h 1672900"/>
                <a:gd name="connsiteX3" fmla="*/ 0 w 1463120"/>
                <a:gd name="connsiteY3" fmla="*/ 435913 h 1672900"/>
                <a:gd name="connsiteX0" fmla="*/ 989108 w 989108"/>
                <a:gd name="connsiteY0" fmla="*/ 114300 h 435913"/>
                <a:gd name="connsiteX1" fmla="*/ 770033 w 989108"/>
                <a:gd name="connsiteY1" fmla="*/ 0 h 435913"/>
                <a:gd name="connsiteX2" fmla="*/ 0 w 989108"/>
                <a:gd name="connsiteY2" fmla="*/ 435913 h 435913"/>
                <a:gd name="connsiteX0" fmla="*/ 697405 w 697405"/>
                <a:gd name="connsiteY0" fmla="*/ 114300 h 272202"/>
                <a:gd name="connsiteX1" fmla="*/ 478330 w 697405"/>
                <a:gd name="connsiteY1" fmla="*/ 0 h 272202"/>
                <a:gd name="connsiteX2" fmla="*/ 0 w 697405"/>
                <a:gd name="connsiteY2" fmla="*/ 272202 h 272202"/>
              </a:gdLst>
              <a:ahLst/>
              <a:cxnLst>
                <a:cxn ang="0">
                  <a:pos x="connsiteX0" y="connsiteY0"/>
                </a:cxn>
                <a:cxn ang="0">
                  <a:pos x="connsiteX1" y="connsiteY1"/>
                </a:cxn>
                <a:cxn ang="0">
                  <a:pos x="connsiteX2" y="connsiteY2"/>
                </a:cxn>
              </a:cxnLst>
              <a:rect l="l" t="t" r="r" b="b"/>
              <a:pathLst>
                <a:path w="697405" h="272202">
                  <a:moveTo>
                    <a:pt x="697405" y="114300"/>
                  </a:moveTo>
                  <a:lnTo>
                    <a:pt x="478330" y="0"/>
                  </a:lnTo>
                  <a:lnTo>
                    <a:pt x="0" y="272202"/>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nvGrpSpPr>
            <p:cNvPr id="227" name="Group 226"/>
            <p:cNvGrpSpPr/>
            <p:nvPr/>
          </p:nvGrpSpPr>
          <p:grpSpPr>
            <a:xfrm>
              <a:off x="4713101" y="5807155"/>
              <a:ext cx="410627" cy="405722"/>
              <a:chOff x="1114425" y="5036344"/>
              <a:chExt cx="609600" cy="609600"/>
            </a:xfrm>
          </p:grpSpPr>
          <p:cxnSp>
            <p:nvCxnSpPr>
              <p:cNvPr id="228" name="Straight Connector 227"/>
              <p:cNvCxnSpPr/>
              <p:nvPr/>
            </p:nvCxnSpPr>
            <p:spPr>
              <a:xfrm>
                <a:off x="1114425" y="5036344"/>
                <a:ext cx="609600" cy="3286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221581" y="5298281"/>
                <a:ext cx="402432" cy="2095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1319213" y="5538788"/>
                <a:ext cx="209550" cy="1071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31" name="TextBox 230"/>
            <p:cNvSpPr txBox="1"/>
            <p:nvPr/>
          </p:nvSpPr>
          <p:spPr>
            <a:xfrm>
              <a:off x="6036997" y="3978748"/>
              <a:ext cx="482824" cy="461665"/>
            </a:xfrm>
            <a:prstGeom prst="rect">
              <a:avLst/>
            </a:prstGeom>
            <a:noFill/>
          </p:spPr>
          <p:txBody>
            <a:bodyPr wrap="none" rtlCol="0">
              <a:spAutoFit/>
            </a:bodyPr>
            <a:lstStyle/>
            <a:p>
              <a:r>
                <a:rPr lang="en-US" sz="2400" dirty="0">
                  <a:latin typeface="Symbol" pitchFamily="18" charset="2"/>
                </a:rPr>
                <a:t>e</a:t>
              </a:r>
              <a:r>
                <a:rPr lang="en-US" sz="2400" baseline="-25000" dirty="0"/>
                <a:t>m</a:t>
              </a:r>
            </a:p>
          </p:txBody>
        </p:sp>
        <p:sp>
          <p:nvSpPr>
            <p:cNvPr id="232" name="TextBox 231"/>
            <p:cNvSpPr txBox="1"/>
            <p:nvPr/>
          </p:nvSpPr>
          <p:spPr>
            <a:xfrm>
              <a:off x="7961094" y="2967335"/>
              <a:ext cx="319318" cy="461665"/>
            </a:xfrm>
            <a:prstGeom prst="rect">
              <a:avLst/>
            </a:prstGeom>
            <a:noFill/>
          </p:spPr>
          <p:txBody>
            <a:bodyPr wrap="none" rtlCol="0">
              <a:spAutoFit/>
            </a:bodyPr>
            <a:lstStyle/>
            <a:p>
              <a:r>
                <a:rPr lang="en-US" sz="2400" dirty="0">
                  <a:latin typeface="Symbol" pitchFamily="18" charset="2"/>
                </a:rPr>
                <a:t>t</a:t>
              </a:r>
            </a:p>
          </p:txBody>
        </p:sp>
        <p:sp>
          <p:nvSpPr>
            <p:cNvPr id="233" name="TextBox 232"/>
            <p:cNvSpPr txBox="1"/>
            <p:nvPr/>
          </p:nvSpPr>
          <p:spPr>
            <a:xfrm>
              <a:off x="7917293" y="3465455"/>
              <a:ext cx="396262" cy="461665"/>
            </a:xfrm>
            <a:prstGeom prst="rect">
              <a:avLst/>
            </a:prstGeom>
            <a:noFill/>
          </p:spPr>
          <p:txBody>
            <a:bodyPr wrap="none" rtlCol="0">
              <a:spAutoFit/>
            </a:bodyPr>
            <a:lstStyle/>
            <a:p>
              <a:r>
                <a:rPr lang="en-US" sz="2400" dirty="0">
                  <a:latin typeface="Symbol" pitchFamily="18" charset="2"/>
                </a:rPr>
                <a:t>w</a:t>
              </a:r>
            </a:p>
          </p:txBody>
        </p:sp>
        <p:sp>
          <p:nvSpPr>
            <p:cNvPr id="234" name="TextBox 233"/>
            <p:cNvSpPr txBox="1"/>
            <p:nvPr/>
          </p:nvSpPr>
          <p:spPr>
            <a:xfrm>
              <a:off x="3527884" y="5055567"/>
              <a:ext cx="426720" cy="461665"/>
            </a:xfrm>
            <a:prstGeom prst="rect">
              <a:avLst/>
            </a:prstGeom>
            <a:noFill/>
          </p:spPr>
          <p:txBody>
            <a:bodyPr wrap="none" rtlCol="0">
              <a:spAutoFit/>
            </a:bodyPr>
            <a:lstStyle/>
            <a:p>
              <a:r>
                <a:rPr lang="en-US" sz="2400" dirty="0">
                  <a:latin typeface="Symbol" panose="05050102010706020507" pitchFamily="18" charset="2"/>
                </a:rPr>
                <a:t>e</a:t>
              </a:r>
              <a:r>
                <a:rPr lang="en-US" sz="2400" baseline="-25000" dirty="0"/>
                <a:t>b</a:t>
              </a:r>
            </a:p>
          </p:txBody>
        </p:sp>
        <p:sp>
          <p:nvSpPr>
            <p:cNvPr id="235" name="TextBox 234"/>
            <p:cNvSpPr txBox="1"/>
            <p:nvPr/>
          </p:nvSpPr>
          <p:spPr>
            <a:xfrm rot="1657787">
              <a:off x="6208485" y="3376418"/>
              <a:ext cx="888385" cy="461665"/>
            </a:xfrm>
            <a:prstGeom prst="rect">
              <a:avLst/>
            </a:prstGeom>
            <a:noFill/>
          </p:spPr>
          <p:txBody>
            <a:bodyPr wrap="none" rtlCol="0">
              <a:spAutoFit/>
            </a:bodyPr>
            <a:lstStyle/>
            <a:p>
              <a:r>
                <a:rPr lang="en-US" sz="2400" dirty="0"/>
                <a:t>N </a:t>
              </a:r>
              <a:r>
                <a:rPr lang="en-US" sz="1600" dirty="0"/>
                <a:t>turns</a:t>
              </a:r>
            </a:p>
          </p:txBody>
        </p:sp>
        <p:sp>
          <p:nvSpPr>
            <p:cNvPr id="236" name="TextBox 235"/>
            <p:cNvSpPr txBox="1"/>
            <p:nvPr/>
          </p:nvSpPr>
          <p:spPr>
            <a:xfrm>
              <a:off x="5487698" y="5564805"/>
              <a:ext cx="1601721" cy="461665"/>
            </a:xfrm>
            <a:prstGeom prst="rect">
              <a:avLst/>
            </a:prstGeom>
            <a:noFill/>
          </p:spPr>
          <p:txBody>
            <a:bodyPr wrap="none" rtlCol="0">
              <a:spAutoFit/>
            </a:bodyPr>
            <a:lstStyle/>
            <a:p>
              <a:r>
                <a:rPr lang="en-US" sz="2400" b="1" dirty="0"/>
                <a:t>Generating</a:t>
              </a:r>
            </a:p>
          </p:txBody>
        </p:sp>
        <p:sp>
          <p:nvSpPr>
            <p:cNvPr id="238" name="TextBox 237"/>
            <p:cNvSpPr txBox="1"/>
            <p:nvPr/>
          </p:nvSpPr>
          <p:spPr>
            <a:xfrm>
              <a:off x="6438177" y="4329551"/>
              <a:ext cx="255198" cy="461665"/>
            </a:xfrm>
            <a:prstGeom prst="rect">
              <a:avLst/>
            </a:prstGeom>
            <a:noFill/>
          </p:spPr>
          <p:txBody>
            <a:bodyPr wrap="none" rtlCol="0">
              <a:spAutoFit/>
            </a:bodyPr>
            <a:lstStyle/>
            <a:p>
              <a:r>
                <a:rPr lang="en-US" sz="2400" dirty="0">
                  <a:solidFill>
                    <a:schemeClr val="tx1">
                      <a:lumMod val="75000"/>
                      <a:lumOff val="25000"/>
                    </a:schemeClr>
                  </a:solidFill>
                </a:rPr>
                <a:t>i</a:t>
              </a:r>
            </a:p>
          </p:txBody>
        </p:sp>
        <p:cxnSp>
          <p:nvCxnSpPr>
            <p:cNvPr id="247" name="Straight Connector 246"/>
            <p:cNvCxnSpPr/>
            <p:nvPr/>
          </p:nvCxnSpPr>
          <p:spPr>
            <a:xfrm flipH="1">
              <a:off x="7068881" y="4679591"/>
              <a:ext cx="154304" cy="8572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8" name="TextBox 247"/>
            <p:cNvSpPr txBox="1"/>
            <p:nvPr/>
          </p:nvSpPr>
          <p:spPr>
            <a:xfrm>
              <a:off x="7422117" y="4912002"/>
              <a:ext cx="351378" cy="461665"/>
            </a:xfrm>
            <a:prstGeom prst="rect">
              <a:avLst/>
            </a:prstGeom>
            <a:noFill/>
          </p:spPr>
          <p:txBody>
            <a:bodyPr wrap="none" rtlCol="0">
              <a:spAutoFit/>
            </a:bodyPr>
            <a:lstStyle/>
            <a:p>
              <a:r>
                <a:rPr lang="en-US" sz="2400" dirty="0"/>
                <a:t>B</a:t>
              </a:r>
            </a:p>
          </p:txBody>
        </p:sp>
        <p:cxnSp>
          <p:nvCxnSpPr>
            <p:cNvPr id="250" name="Straight Connector 249"/>
            <p:cNvCxnSpPr/>
            <p:nvPr/>
          </p:nvCxnSpPr>
          <p:spPr>
            <a:xfrm flipV="1">
              <a:off x="7135860" y="3395506"/>
              <a:ext cx="393991" cy="222744"/>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a:endCxn id="252" idx="2"/>
            </p:cNvCxnSpPr>
            <p:nvPr/>
          </p:nvCxnSpPr>
          <p:spPr>
            <a:xfrm flipV="1">
              <a:off x="7280640" y="3654704"/>
              <a:ext cx="382695" cy="209292"/>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2" name="Arc 251"/>
            <p:cNvSpPr>
              <a:spLocks noChangeAspect="1"/>
            </p:cNvSpPr>
            <p:nvPr/>
          </p:nvSpPr>
          <p:spPr>
            <a:xfrm rot="3688714">
              <a:off x="7450005" y="3441022"/>
              <a:ext cx="288581" cy="173959"/>
            </a:xfrm>
            <a:prstGeom prst="arc">
              <a:avLst>
                <a:gd name="adj1" fmla="val 10763991"/>
                <a:gd name="adj2" fmla="val 21596140"/>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218" name="Straight Arrow Connector 217"/>
            <p:cNvCxnSpPr/>
            <p:nvPr/>
          </p:nvCxnSpPr>
          <p:spPr>
            <a:xfrm flipH="1">
              <a:off x="7452320" y="3320988"/>
              <a:ext cx="523981" cy="280384"/>
            </a:xfrm>
            <a:prstGeom prst="straightConnector1">
              <a:avLst/>
            </a:prstGeom>
            <a:ln w="63500">
              <a:solidFill>
                <a:srgbClr val="0066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p:nvPr/>
          </p:nvCxnSpPr>
          <p:spPr>
            <a:xfrm flipH="1">
              <a:off x="3707904" y="4655942"/>
              <a:ext cx="400159" cy="213218"/>
            </a:xfrm>
            <a:prstGeom prst="straightConnector1">
              <a:avLst/>
            </a:prstGeom>
            <a:ln w="50800">
              <a:solidFill>
                <a:schemeClr val="tx1">
                  <a:lumMod val="75000"/>
                  <a:lumOff val="2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256" name="TextBox 255"/>
            <p:cNvSpPr txBox="1"/>
            <p:nvPr/>
          </p:nvSpPr>
          <p:spPr>
            <a:xfrm>
              <a:off x="3505206" y="4583472"/>
              <a:ext cx="255198" cy="461665"/>
            </a:xfrm>
            <a:prstGeom prst="rect">
              <a:avLst/>
            </a:prstGeom>
            <a:noFill/>
          </p:spPr>
          <p:txBody>
            <a:bodyPr wrap="none" rtlCol="0">
              <a:spAutoFit/>
            </a:bodyPr>
            <a:lstStyle/>
            <a:p>
              <a:r>
                <a:rPr lang="en-US" sz="2400" dirty="0">
                  <a:solidFill>
                    <a:schemeClr val="tx1">
                      <a:lumMod val="75000"/>
                      <a:lumOff val="25000"/>
                    </a:schemeClr>
                  </a:solidFill>
                </a:rPr>
                <a:t>i</a:t>
              </a:r>
            </a:p>
          </p:txBody>
        </p:sp>
      </p:grpSp>
      <p:sp>
        <p:nvSpPr>
          <p:cNvPr id="125" name="TextBox 124"/>
          <p:cNvSpPr txBox="1"/>
          <p:nvPr/>
        </p:nvSpPr>
        <p:spPr>
          <a:xfrm>
            <a:off x="5450135" y="730944"/>
            <a:ext cx="3041345" cy="1938992"/>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000" i="1" dirty="0">
                <a:solidFill>
                  <a:schemeClr val="bg1">
                    <a:lumMod val="95000"/>
                  </a:schemeClr>
                </a:solidFill>
              </a:rPr>
              <a:t>Change to generator mode</a:t>
            </a:r>
            <a:r>
              <a:rPr lang="en-US" sz="2000" dirty="0">
                <a:solidFill>
                  <a:schemeClr val="bg1">
                    <a:lumMod val="95000"/>
                  </a:schemeClr>
                </a:solidFill>
              </a:rPr>
              <a:t>:</a:t>
            </a:r>
          </a:p>
          <a:p>
            <a:r>
              <a:rPr lang="en-US" sz="2000" dirty="0">
                <a:solidFill>
                  <a:schemeClr val="bg1">
                    <a:lumMod val="95000"/>
                  </a:schemeClr>
                </a:solidFill>
              </a:rPr>
              <a:t>Same direction of rotation</a:t>
            </a:r>
          </a:p>
          <a:p>
            <a:r>
              <a:rPr lang="en-US" sz="2000" dirty="0">
                <a:solidFill>
                  <a:schemeClr val="bg1">
                    <a:lumMod val="95000"/>
                  </a:schemeClr>
                </a:solidFill>
              </a:rPr>
              <a:t>Same sign of EMF </a:t>
            </a:r>
          </a:p>
          <a:p>
            <a:r>
              <a:rPr lang="en-US" sz="2000" dirty="0">
                <a:solidFill>
                  <a:schemeClr val="bg1">
                    <a:lumMod val="95000"/>
                  </a:schemeClr>
                </a:solidFill>
              </a:rPr>
              <a:t>Same ratio, k = EMF/speed</a:t>
            </a:r>
          </a:p>
          <a:p>
            <a:r>
              <a:rPr lang="en-US" sz="2000" dirty="0">
                <a:solidFill>
                  <a:schemeClr val="bg1">
                    <a:lumMod val="95000"/>
                  </a:schemeClr>
                </a:solidFill>
              </a:rPr>
              <a:t>Same ratio, torque/current</a:t>
            </a:r>
          </a:p>
          <a:p>
            <a:r>
              <a:rPr lang="en-US" sz="2000" dirty="0">
                <a:solidFill>
                  <a:schemeClr val="bg1">
                    <a:lumMod val="95000"/>
                  </a:schemeClr>
                </a:solidFill>
              </a:rPr>
              <a:t>Torque &amp; current reversed</a:t>
            </a:r>
          </a:p>
        </p:txBody>
      </p:sp>
      <p:grpSp>
        <p:nvGrpSpPr>
          <p:cNvPr id="14" name="Group 13"/>
          <p:cNvGrpSpPr/>
          <p:nvPr/>
        </p:nvGrpSpPr>
        <p:grpSpPr>
          <a:xfrm>
            <a:off x="431540" y="942052"/>
            <a:ext cx="4932548" cy="3316751"/>
            <a:chOff x="503548" y="364277"/>
            <a:chExt cx="4932548" cy="3316751"/>
          </a:xfrm>
        </p:grpSpPr>
        <p:sp>
          <p:nvSpPr>
            <p:cNvPr id="5" name="Arc 4"/>
            <p:cNvSpPr/>
            <p:nvPr/>
          </p:nvSpPr>
          <p:spPr>
            <a:xfrm rot="3688714">
              <a:off x="2930473" y="979698"/>
              <a:ext cx="1651702" cy="901666"/>
            </a:xfrm>
            <a:prstGeom prst="arc">
              <a:avLst>
                <a:gd name="adj1" fmla="val 10693124"/>
                <a:gd name="adj2" fmla="val 0"/>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6" name="Arc 5"/>
            <p:cNvSpPr/>
            <p:nvPr/>
          </p:nvSpPr>
          <p:spPr>
            <a:xfrm rot="3688714">
              <a:off x="1535475" y="1684349"/>
              <a:ext cx="1680570" cy="987879"/>
            </a:xfrm>
            <a:prstGeom prst="arc">
              <a:avLst>
                <a:gd name="adj1" fmla="val 7730791"/>
                <a:gd name="adj2" fmla="val 1430784"/>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8" name="Arc 7"/>
            <p:cNvSpPr>
              <a:spLocks noChangeAspect="1"/>
            </p:cNvSpPr>
            <p:nvPr/>
          </p:nvSpPr>
          <p:spPr>
            <a:xfrm rot="3688714">
              <a:off x="943885" y="2785193"/>
              <a:ext cx="283183" cy="170706"/>
            </a:xfrm>
            <a:prstGeom prst="arc">
              <a:avLst>
                <a:gd name="adj1" fmla="val 5564446"/>
                <a:gd name="adj2" fmla="val 5375350"/>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10" name="Straight Connector 9"/>
            <p:cNvCxnSpPr/>
            <p:nvPr/>
          </p:nvCxnSpPr>
          <p:spPr>
            <a:xfrm flipH="1">
              <a:off x="1985891" y="688513"/>
              <a:ext cx="1410194" cy="74529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65" idx="0"/>
            </p:cNvCxnSpPr>
            <p:nvPr/>
          </p:nvCxnSpPr>
          <p:spPr>
            <a:xfrm flipV="1">
              <a:off x="1906376" y="2047662"/>
              <a:ext cx="388222" cy="21628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65" idx="2"/>
            </p:cNvCxnSpPr>
            <p:nvPr/>
          </p:nvCxnSpPr>
          <p:spPr>
            <a:xfrm flipV="1">
              <a:off x="2051156" y="2300402"/>
              <a:ext cx="382695" cy="209292"/>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Arc 21"/>
            <p:cNvSpPr>
              <a:spLocks noChangeAspect="1"/>
            </p:cNvSpPr>
            <p:nvPr/>
          </p:nvSpPr>
          <p:spPr>
            <a:xfrm rot="3688714">
              <a:off x="1521729" y="2288940"/>
              <a:ext cx="629296" cy="379346"/>
            </a:xfrm>
            <a:prstGeom prst="arc">
              <a:avLst>
                <a:gd name="adj1" fmla="val 10771687"/>
                <a:gd name="adj2" fmla="val 51710"/>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27" name="Straight Connector 26"/>
            <p:cNvCxnSpPr/>
            <p:nvPr/>
          </p:nvCxnSpPr>
          <p:spPr>
            <a:xfrm flipV="1">
              <a:off x="1496305" y="2757618"/>
              <a:ext cx="489585" cy="23812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1587996" y="2529868"/>
              <a:ext cx="474698" cy="365760"/>
            </a:xfrm>
            <a:custGeom>
              <a:avLst/>
              <a:gdLst>
                <a:gd name="connsiteX0" fmla="*/ 519112 w 519112"/>
                <a:gd name="connsiteY0" fmla="*/ 154782 h 276225"/>
                <a:gd name="connsiteX1" fmla="*/ 257175 w 519112"/>
                <a:gd name="connsiteY1" fmla="*/ 0 h 276225"/>
                <a:gd name="connsiteX2" fmla="*/ 0 w 519112"/>
                <a:gd name="connsiteY2" fmla="*/ 133350 h 276225"/>
                <a:gd name="connsiteX3" fmla="*/ 285750 w 519112"/>
                <a:gd name="connsiteY3" fmla="*/ 276225 h 276225"/>
                <a:gd name="connsiteX4" fmla="*/ 519112 w 519112"/>
                <a:gd name="connsiteY4" fmla="*/ 154782 h 276225"/>
                <a:gd name="connsiteX0" fmla="*/ 528637 w 528637"/>
                <a:gd name="connsiteY0" fmla="*/ 152401 h 276225"/>
                <a:gd name="connsiteX1" fmla="*/ 257175 w 528637"/>
                <a:gd name="connsiteY1" fmla="*/ 0 h 276225"/>
                <a:gd name="connsiteX2" fmla="*/ 0 w 528637"/>
                <a:gd name="connsiteY2" fmla="*/ 133350 h 276225"/>
                <a:gd name="connsiteX3" fmla="*/ 285750 w 528637"/>
                <a:gd name="connsiteY3" fmla="*/ 276225 h 276225"/>
                <a:gd name="connsiteX4" fmla="*/ 528637 w 528637"/>
                <a:gd name="connsiteY4" fmla="*/ 152401 h 276225"/>
                <a:gd name="connsiteX0" fmla="*/ 528637 w 528637"/>
                <a:gd name="connsiteY0" fmla="*/ 142876 h 266700"/>
                <a:gd name="connsiteX1" fmla="*/ 257175 w 528637"/>
                <a:gd name="connsiteY1" fmla="*/ 0 h 266700"/>
                <a:gd name="connsiteX2" fmla="*/ 0 w 528637"/>
                <a:gd name="connsiteY2" fmla="*/ 123825 h 266700"/>
                <a:gd name="connsiteX3" fmla="*/ 285750 w 528637"/>
                <a:gd name="connsiteY3" fmla="*/ 266700 h 266700"/>
                <a:gd name="connsiteX4" fmla="*/ 528637 w 528637"/>
                <a:gd name="connsiteY4" fmla="*/ 142876 h 266700"/>
                <a:gd name="connsiteX0" fmla="*/ 528637 w 528637"/>
                <a:gd name="connsiteY0" fmla="*/ 142876 h 290513"/>
                <a:gd name="connsiteX1" fmla="*/ 257175 w 528637"/>
                <a:gd name="connsiteY1" fmla="*/ 0 h 290513"/>
                <a:gd name="connsiteX2" fmla="*/ 0 w 528637"/>
                <a:gd name="connsiteY2" fmla="*/ 123825 h 290513"/>
                <a:gd name="connsiteX3" fmla="*/ 283369 w 528637"/>
                <a:gd name="connsiteY3" fmla="*/ 290513 h 290513"/>
                <a:gd name="connsiteX4" fmla="*/ 528637 w 528637"/>
                <a:gd name="connsiteY4" fmla="*/ 142876 h 290513"/>
                <a:gd name="connsiteX0" fmla="*/ 540543 w 540543"/>
                <a:gd name="connsiteY0" fmla="*/ 142876 h 290513"/>
                <a:gd name="connsiteX1" fmla="*/ 269081 w 540543"/>
                <a:gd name="connsiteY1" fmla="*/ 0 h 290513"/>
                <a:gd name="connsiteX2" fmla="*/ 0 w 540543"/>
                <a:gd name="connsiteY2" fmla="*/ 116682 h 290513"/>
                <a:gd name="connsiteX3" fmla="*/ 295275 w 540543"/>
                <a:gd name="connsiteY3" fmla="*/ 290513 h 290513"/>
                <a:gd name="connsiteX4" fmla="*/ 540543 w 540543"/>
                <a:gd name="connsiteY4" fmla="*/ 142876 h 290513"/>
                <a:gd name="connsiteX0" fmla="*/ 540543 w 540543"/>
                <a:gd name="connsiteY0" fmla="*/ 152401 h 300038"/>
                <a:gd name="connsiteX1" fmla="*/ 261937 w 540543"/>
                <a:gd name="connsiteY1" fmla="*/ 0 h 300038"/>
                <a:gd name="connsiteX2" fmla="*/ 0 w 540543"/>
                <a:gd name="connsiteY2" fmla="*/ 126207 h 300038"/>
                <a:gd name="connsiteX3" fmla="*/ 295275 w 540543"/>
                <a:gd name="connsiteY3" fmla="*/ 300038 h 300038"/>
                <a:gd name="connsiteX4" fmla="*/ 540543 w 540543"/>
                <a:gd name="connsiteY4" fmla="*/ 152401 h 300038"/>
                <a:gd name="connsiteX0" fmla="*/ 552450 w 552450"/>
                <a:gd name="connsiteY0" fmla="*/ 150020 h 300038"/>
                <a:gd name="connsiteX1" fmla="*/ 261937 w 552450"/>
                <a:gd name="connsiteY1" fmla="*/ 0 h 300038"/>
                <a:gd name="connsiteX2" fmla="*/ 0 w 552450"/>
                <a:gd name="connsiteY2" fmla="*/ 126207 h 300038"/>
                <a:gd name="connsiteX3" fmla="*/ 295275 w 552450"/>
                <a:gd name="connsiteY3" fmla="*/ 300038 h 300038"/>
                <a:gd name="connsiteX4" fmla="*/ 552450 w 552450"/>
                <a:gd name="connsiteY4" fmla="*/ 150020 h 300038"/>
                <a:gd name="connsiteX0" fmla="*/ 940593 w 940593"/>
                <a:gd name="connsiteY0" fmla="*/ 150020 h 431007"/>
                <a:gd name="connsiteX1" fmla="*/ 650080 w 940593"/>
                <a:gd name="connsiteY1" fmla="*/ 0 h 431007"/>
                <a:gd name="connsiteX2" fmla="*/ 0 w 940593"/>
                <a:gd name="connsiteY2" fmla="*/ 431007 h 431007"/>
                <a:gd name="connsiteX3" fmla="*/ 683418 w 940593"/>
                <a:gd name="connsiteY3" fmla="*/ 300038 h 431007"/>
                <a:gd name="connsiteX4" fmla="*/ 940593 w 940593"/>
                <a:gd name="connsiteY4" fmla="*/ 150020 h 431007"/>
                <a:gd name="connsiteX0" fmla="*/ 945357 w 945357"/>
                <a:gd name="connsiteY0" fmla="*/ 150020 h 540544"/>
                <a:gd name="connsiteX1" fmla="*/ 654844 w 945357"/>
                <a:gd name="connsiteY1" fmla="*/ 0 h 540544"/>
                <a:gd name="connsiteX2" fmla="*/ 4764 w 945357"/>
                <a:gd name="connsiteY2" fmla="*/ 431007 h 540544"/>
                <a:gd name="connsiteX3" fmla="*/ 0 w 945357"/>
                <a:gd name="connsiteY3" fmla="*/ 540544 h 540544"/>
                <a:gd name="connsiteX4" fmla="*/ 945357 w 945357"/>
                <a:gd name="connsiteY4" fmla="*/ 150020 h 540544"/>
                <a:gd name="connsiteX0" fmla="*/ 945357 w 945357"/>
                <a:gd name="connsiteY0" fmla="*/ 0 h 390524"/>
                <a:gd name="connsiteX1" fmla="*/ 569119 w 945357"/>
                <a:gd name="connsiteY1" fmla="*/ 19049 h 390524"/>
                <a:gd name="connsiteX2" fmla="*/ 4764 w 945357"/>
                <a:gd name="connsiteY2" fmla="*/ 280987 h 390524"/>
                <a:gd name="connsiteX3" fmla="*/ 0 w 945357"/>
                <a:gd name="connsiteY3" fmla="*/ 390524 h 390524"/>
                <a:gd name="connsiteX4" fmla="*/ 945357 w 945357"/>
                <a:gd name="connsiteY4" fmla="*/ 0 h 390524"/>
                <a:gd name="connsiteX0" fmla="*/ 571501 w 571501"/>
                <a:gd name="connsiteY0" fmla="*/ 123826 h 371475"/>
                <a:gd name="connsiteX1" fmla="*/ 569119 w 571501"/>
                <a:gd name="connsiteY1" fmla="*/ 0 h 371475"/>
                <a:gd name="connsiteX2" fmla="*/ 4764 w 571501"/>
                <a:gd name="connsiteY2" fmla="*/ 261938 h 371475"/>
                <a:gd name="connsiteX3" fmla="*/ 0 w 571501"/>
                <a:gd name="connsiteY3" fmla="*/ 371475 h 371475"/>
                <a:gd name="connsiteX4" fmla="*/ 571501 w 571501"/>
                <a:gd name="connsiteY4" fmla="*/ 123826 h 371475"/>
                <a:gd name="connsiteX0" fmla="*/ 571501 w 571501"/>
                <a:gd name="connsiteY0" fmla="*/ 171451 h 419100"/>
                <a:gd name="connsiteX1" fmla="*/ 569119 w 571501"/>
                <a:gd name="connsiteY1" fmla="*/ 0 h 419100"/>
                <a:gd name="connsiteX2" fmla="*/ 4764 w 571501"/>
                <a:gd name="connsiteY2" fmla="*/ 309563 h 419100"/>
                <a:gd name="connsiteX3" fmla="*/ 0 w 571501"/>
                <a:gd name="connsiteY3" fmla="*/ 419100 h 419100"/>
                <a:gd name="connsiteX4" fmla="*/ 571501 w 571501"/>
                <a:gd name="connsiteY4" fmla="*/ 171451 h 419100"/>
                <a:gd name="connsiteX0" fmla="*/ 588170 w 588170"/>
                <a:gd name="connsiteY0" fmla="*/ 135732 h 419100"/>
                <a:gd name="connsiteX1" fmla="*/ 569119 w 588170"/>
                <a:gd name="connsiteY1" fmla="*/ 0 h 419100"/>
                <a:gd name="connsiteX2" fmla="*/ 4764 w 588170"/>
                <a:gd name="connsiteY2" fmla="*/ 309563 h 419100"/>
                <a:gd name="connsiteX3" fmla="*/ 0 w 588170"/>
                <a:gd name="connsiteY3" fmla="*/ 419100 h 419100"/>
                <a:gd name="connsiteX4" fmla="*/ 588170 w 588170"/>
                <a:gd name="connsiteY4" fmla="*/ 135732 h 419100"/>
                <a:gd name="connsiteX0" fmla="*/ 592932 w 592932"/>
                <a:gd name="connsiteY0" fmla="*/ 135732 h 457200"/>
                <a:gd name="connsiteX1" fmla="*/ 573881 w 592932"/>
                <a:gd name="connsiteY1" fmla="*/ 0 h 457200"/>
                <a:gd name="connsiteX2" fmla="*/ 9526 w 592932"/>
                <a:gd name="connsiteY2" fmla="*/ 309563 h 457200"/>
                <a:gd name="connsiteX3" fmla="*/ 0 w 592932"/>
                <a:gd name="connsiteY3" fmla="*/ 457200 h 457200"/>
                <a:gd name="connsiteX4" fmla="*/ 592932 w 592932"/>
                <a:gd name="connsiteY4" fmla="*/ 135732 h 457200"/>
                <a:gd name="connsiteX0" fmla="*/ 592932 w 592932"/>
                <a:gd name="connsiteY0" fmla="*/ 135732 h 457200"/>
                <a:gd name="connsiteX1" fmla="*/ 581025 w 592932"/>
                <a:gd name="connsiteY1" fmla="*/ 0 h 457200"/>
                <a:gd name="connsiteX2" fmla="*/ 9526 w 592932"/>
                <a:gd name="connsiteY2" fmla="*/ 309563 h 457200"/>
                <a:gd name="connsiteX3" fmla="*/ 0 w 592932"/>
                <a:gd name="connsiteY3" fmla="*/ 457200 h 457200"/>
                <a:gd name="connsiteX4" fmla="*/ 592932 w 592932"/>
                <a:gd name="connsiteY4"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9526 w 593373"/>
                <a:gd name="connsiteY3" fmla="*/ 309563 h 457200"/>
                <a:gd name="connsiteX4" fmla="*/ 0 w 593373"/>
                <a:gd name="connsiteY4" fmla="*/ 457200 h 457200"/>
                <a:gd name="connsiteX5" fmla="*/ 592932 w 593373"/>
                <a:gd name="connsiteY5"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9526 w 593373"/>
                <a:gd name="connsiteY3" fmla="*/ 309563 h 457200"/>
                <a:gd name="connsiteX4" fmla="*/ 4449 w 593373"/>
                <a:gd name="connsiteY4" fmla="*/ 383690 h 457200"/>
                <a:gd name="connsiteX5" fmla="*/ 0 w 593373"/>
                <a:gd name="connsiteY5" fmla="*/ 457200 h 457200"/>
                <a:gd name="connsiteX6" fmla="*/ 592932 w 593373"/>
                <a:gd name="connsiteY6"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2382 w 593373"/>
                <a:gd name="connsiteY3" fmla="*/ 311944 h 457200"/>
                <a:gd name="connsiteX4" fmla="*/ 4449 w 593373"/>
                <a:gd name="connsiteY4" fmla="*/ 383690 h 457200"/>
                <a:gd name="connsiteX5" fmla="*/ 0 w 593373"/>
                <a:gd name="connsiteY5" fmla="*/ 457200 h 457200"/>
                <a:gd name="connsiteX6" fmla="*/ 592932 w 593373"/>
                <a:gd name="connsiteY6" fmla="*/ 13573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373" h="457200">
                  <a:moveTo>
                    <a:pt x="592932" y="135732"/>
                  </a:moveTo>
                  <a:cubicBezTo>
                    <a:pt x="590446" y="113610"/>
                    <a:pt x="595104" y="81962"/>
                    <a:pt x="592618" y="59840"/>
                  </a:cubicBezTo>
                  <a:lnTo>
                    <a:pt x="581025" y="0"/>
                  </a:lnTo>
                  <a:lnTo>
                    <a:pt x="2382" y="311944"/>
                  </a:lnTo>
                  <a:cubicBezTo>
                    <a:pt x="690" y="335859"/>
                    <a:pt x="6141" y="359775"/>
                    <a:pt x="4449" y="383690"/>
                  </a:cubicBezTo>
                  <a:lnTo>
                    <a:pt x="0" y="457200"/>
                  </a:lnTo>
                  <a:lnTo>
                    <a:pt x="592932" y="135732"/>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8" name="Freeform 37"/>
            <p:cNvSpPr/>
            <p:nvPr/>
          </p:nvSpPr>
          <p:spPr>
            <a:xfrm>
              <a:off x="1142263" y="2442484"/>
              <a:ext cx="289902" cy="196354"/>
            </a:xfrm>
            <a:custGeom>
              <a:avLst/>
              <a:gdLst>
                <a:gd name="connsiteX0" fmla="*/ 519112 w 519112"/>
                <a:gd name="connsiteY0" fmla="*/ 154782 h 276225"/>
                <a:gd name="connsiteX1" fmla="*/ 257175 w 519112"/>
                <a:gd name="connsiteY1" fmla="*/ 0 h 276225"/>
                <a:gd name="connsiteX2" fmla="*/ 0 w 519112"/>
                <a:gd name="connsiteY2" fmla="*/ 133350 h 276225"/>
                <a:gd name="connsiteX3" fmla="*/ 285750 w 519112"/>
                <a:gd name="connsiteY3" fmla="*/ 276225 h 276225"/>
                <a:gd name="connsiteX4" fmla="*/ 519112 w 519112"/>
                <a:gd name="connsiteY4" fmla="*/ 154782 h 276225"/>
                <a:gd name="connsiteX0" fmla="*/ 528637 w 528637"/>
                <a:gd name="connsiteY0" fmla="*/ 152401 h 276225"/>
                <a:gd name="connsiteX1" fmla="*/ 257175 w 528637"/>
                <a:gd name="connsiteY1" fmla="*/ 0 h 276225"/>
                <a:gd name="connsiteX2" fmla="*/ 0 w 528637"/>
                <a:gd name="connsiteY2" fmla="*/ 133350 h 276225"/>
                <a:gd name="connsiteX3" fmla="*/ 285750 w 528637"/>
                <a:gd name="connsiteY3" fmla="*/ 276225 h 276225"/>
                <a:gd name="connsiteX4" fmla="*/ 528637 w 528637"/>
                <a:gd name="connsiteY4" fmla="*/ 152401 h 276225"/>
                <a:gd name="connsiteX0" fmla="*/ 528637 w 528637"/>
                <a:gd name="connsiteY0" fmla="*/ 142876 h 266700"/>
                <a:gd name="connsiteX1" fmla="*/ 257175 w 528637"/>
                <a:gd name="connsiteY1" fmla="*/ 0 h 266700"/>
                <a:gd name="connsiteX2" fmla="*/ 0 w 528637"/>
                <a:gd name="connsiteY2" fmla="*/ 123825 h 266700"/>
                <a:gd name="connsiteX3" fmla="*/ 285750 w 528637"/>
                <a:gd name="connsiteY3" fmla="*/ 266700 h 266700"/>
                <a:gd name="connsiteX4" fmla="*/ 528637 w 528637"/>
                <a:gd name="connsiteY4" fmla="*/ 142876 h 266700"/>
                <a:gd name="connsiteX0" fmla="*/ 528637 w 528637"/>
                <a:gd name="connsiteY0" fmla="*/ 142876 h 290513"/>
                <a:gd name="connsiteX1" fmla="*/ 257175 w 528637"/>
                <a:gd name="connsiteY1" fmla="*/ 0 h 290513"/>
                <a:gd name="connsiteX2" fmla="*/ 0 w 528637"/>
                <a:gd name="connsiteY2" fmla="*/ 123825 h 290513"/>
                <a:gd name="connsiteX3" fmla="*/ 283369 w 528637"/>
                <a:gd name="connsiteY3" fmla="*/ 290513 h 290513"/>
                <a:gd name="connsiteX4" fmla="*/ 528637 w 528637"/>
                <a:gd name="connsiteY4" fmla="*/ 142876 h 290513"/>
                <a:gd name="connsiteX0" fmla="*/ 540543 w 540543"/>
                <a:gd name="connsiteY0" fmla="*/ 142876 h 290513"/>
                <a:gd name="connsiteX1" fmla="*/ 269081 w 540543"/>
                <a:gd name="connsiteY1" fmla="*/ 0 h 290513"/>
                <a:gd name="connsiteX2" fmla="*/ 0 w 540543"/>
                <a:gd name="connsiteY2" fmla="*/ 116682 h 290513"/>
                <a:gd name="connsiteX3" fmla="*/ 295275 w 540543"/>
                <a:gd name="connsiteY3" fmla="*/ 290513 h 290513"/>
                <a:gd name="connsiteX4" fmla="*/ 540543 w 540543"/>
                <a:gd name="connsiteY4" fmla="*/ 142876 h 290513"/>
                <a:gd name="connsiteX0" fmla="*/ 540543 w 540543"/>
                <a:gd name="connsiteY0" fmla="*/ 152401 h 300038"/>
                <a:gd name="connsiteX1" fmla="*/ 261937 w 540543"/>
                <a:gd name="connsiteY1" fmla="*/ 0 h 300038"/>
                <a:gd name="connsiteX2" fmla="*/ 0 w 540543"/>
                <a:gd name="connsiteY2" fmla="*/ 126207 h 300038"/>
                <a:gd name="connsiteX3" fmla="*/ 295275 w 540543"/>
                <a:gd name="connsiteY3" fmla="*/ 300038 h 300038"/>
                <a:gd name="connsiteX4" fmla="*/ 540543 w 540543"/>
                <a:gd name="connsiteY4" fmla="*/ 152401 h 300038"/>
                <a:gd name="connsiteX0" fmla="*/ 552450 w 552450"/>
                <a:gd name="connsiteY0" fmla="*/ 150020 h 300038"/>
                <a:gd name="connsiteX1" fmla="*/ 261937 w 552450"/>
                <a:gd name="connsiteY1" fmla="*/ 0 h 300038"/>
                <a:gd name="connsiteX2" fmla="*/ 0 w 552450"/>
                <a:gd name="connsiteY2" fmla="*/ 126207 h 300038"/>
                <a:gd name="connsiteX3" fmla="*/ 295275 w 552450"/>
                <a:gd name="connsiteY3" fmla="*/ 300038 h 300038"/>
                <a:gd name="connsiteX4" fmla="*/ 552450 w 552450"/>
                <a:gd name="connsiteY4" fmla="*/ 150020 h 300038"/>
                <a:gd name="connsiteX0" fmla="*/ 940593 w 940593"/>
                <a:gd name="connsiteY0" fmla="*/ 150020 h 431007"/>
                <a:gd name="connsiteX1" fmla="*/ 650080 w 940593"/>
                <a:gd name="connsiteY1" fmla="*/ 0 h 431007"/>
                <a:gd name="connsiteX2" fmla="*/ 0 w 940593"/>
                <a:gd name="connsiteY2" fmla="*/ 431007 h 431007"/>
                <a:gd name="connsiteX3" fmla="*/ 683418 w 940593"/>
                <a:gd name="connsiteY3" fmla="*/ 300038 h 431007"/>
                <a:gd name="connsiteX4" fmla="*/ 940593 w 940593"/>
                <a:gd name="connsiteY4" fmla="*/ 150020 h 431007"/>
                <a:gd name="connsiteX0" fmla="*/ 945357 w 945357"/>
                <a:gd name="connsiteY0" fmla="*/ 150020 h 540544"/>
                <a:gd name="connsiteX1" fmla="*/ 654844 w 945357"/>
                <a:gd name="connsiteY1" fmla="*/ 0 h 540544"/>
                <a:gd name="connsiteX2" fmla="*/ 4764 w 945357"/>
                <a:gd name="connsiteY2" fmla="*/ 431007 h 540544"/>
                <a:gd name="connsiteX3" fmla="*/ 0 w 945357"/>
                <a:gd name="connsiteY3" fmla="*/ 540544 h 540544"/>
                <a:gd name="connsiteX4" fmla="*/ 945357 w 945357"/>
                <a:gd name="connsiteY4" fmla="*/ 150020 h 540544"/>
                <a:gd name="connsiteX0" fmla="*/ 945357 w 945357"/>
                <a:gd name="connsiteY0" fmla="*/ 0 h 390524"/>
                <a:gd name="connsiteX1" fmla="*/ 569119 w 945357"/>
                <a:gd name="connsiteY1" fmla="*/ 19049 h 390524"/>
                <a:gd name="connsiteX2" fmla="*/ 4764 w 945357"/>
                <a:gd name="connsiteY2" fmla="*/ 280987 h 390524"/>
                <a:gd name="connsiteX3" fmla="*/ 0 w 945357"/>
                <a:gd name="connsiteY3" fmla="*/ 390524 h 390524"/>
                <a:gd name="connsiteX4" fmla="*/ 945357 w 945357"/>
                <a:gd name="connsiteY4" fmla="*/ 0 h 390524"/>
                <a:gd name="connsiteX0" fmla="*/ 571501 w 571501"/>
                <a:gd name="connsiteY0" fmla="*/ 123826 h 371475"/>
                <a:gd name="connsiteX1" fmla="*/ 569119 w 571501"/>
                <a:gd name="connsiteY1" fmla="*/ 0 h 371475"/>
                <a:gd name="connsiteX2" fmla="*/ 4764 w 571501"/>
                <a:gd name="connsiteY2" fmla="*/ 261938 h 371475"/>
                <a:gd name="connsiteX3" fmla="*/ 0 w 571501"/>
                <a:gd name="connsiteY3" fmla="*/ 371475 h 371475"/>
                <a:gd name="connsiteX4" fmla="*/ 571501 w 571501"/>
                <a:gd name="connsiteY4" fmla="*/ 123826 h 371475"/>
                <a:gd name="connsiteX0" fmla="*/ 571501 w 571501"/>
                <a:gd name="connsiteY0" fmla="*/ 171451 h 419100"/>
                <a:gd name="connsiteX1" fmla="*/ 569119 w 571501"/>
                <a:gd name="connsiteY1" fmla="*/ 0 h 419100"/>
                <a:gd name="connsiteX2" fmla="*/ 4764 w 571501"/>
                <a:gd name="connsiteY2" fmla="*/ 309563 h 419100"/>
                <a:gd name="connsiteX3" fmla="*/ 0 w 571501"/>
                <a:gd name="connsiteY3" fmla="*/ 419100 h 419100"/>
                <a:gd name="connsiteX4" fmla="*/ 571501 w 571501"/>
                <a:gd name="connsiteY4" fmla="*/ 171451 h 419100"/>
                <a:gd name="connsiteX0" fmla="*/ 588170 w 588170"/>
                <a:gd name="connsiteY0" fmla="*/ 135732 h 419100"/>
                <a:gd name="connsiteX1" fmla="*/ 569119 w 588170"/>
                <a:gd name="connsiteY1" fmla="*/ 0 h 419100"/>
                <a:gd name="connsiteX2" fmla="*/ 4764 w 588170"/>
                <a:gd name="connsiteY2" fmla="*/ 309563 h 419100"/>
                <a:gd name="connsiteX3" fmla="*/ 0 w 588170"/>
                <a:gd name="connsiteY3" fmla="*/ 419100 h 419100"/>
                <a:gd name="connsiteX4" fmla="*/ 588170 w 588170"/>
                <a:gd name="connsiteY4" fmla="*/ 135732 h 419100"/>
                <a:gd name="connsiteX0" fmla="*/ 592932 w 592932"/>
                <a:gd name="connsiteY0" fmla="*/ 135732 h 457200"/>
                <a:gd name="connsiteX1" fmla="*/ 573881 w 592932"/>
                <a:gd name="connsiteY1" fmla="*/ 0 h 457200"/>
                <a:gd name="connsiteX2" fmla="*/ 9526 w 592932"/>
                <a:gd name="connsiteY2" fmla="*/ 309563 h 457200"/>
                <a:gd name="connsiteX3" fmla="*/ 0 w 592932"/>
                <a:gd name="connsiteY3" fmla="*/ 457200 h 457200"/>
                <a:gd name="connsiteX4" fmla="*/ 592932 w 592932"/>
                <a:gd name="connsiteY4" fmla="*/ 135732 h 457200"/>
                <a:gd name="connsiteX0" fmla="*/ 592932 w 592932"/>
                <a:gd name="connsiteY0" fmla="*/ 135732 h 457200"/>
                <a:gd name="connsiteX1" fmla="*/ 581025 w 592932"/>
                <a:gd name="connsiteY1" fmla="*/ 0 h 457200"/>
                <a:gd name="connsiteX2" fmla="*/ 9526 w 592932"/>
                <a:gd name="connsiteY2" fmla="*/ 309563 h 457200"/>
                <a:gd name="connsiteX3" fmla="*/ 0 w 592932"/>
                <a:gd name="connsiteY3" fmla="*/ 457200 h 457200"/>
                <a:gd name="connsiteX4" fmla="*/ 592932 w 592932"/>
                <a:gd name="connsiteY4"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9526 w 593373"/>
                <a:gd name="connsiteY3" fmla="*/ 309563 h 457200"/>
                <a:gd name="connsiteX4" fmla="*/ 0 w 593373"/>
                <a:gd name="connsiteY4" fmla="*/ 457200 h 457200"/>
                <a:gd name="connsiteX5" fmla="*/ 592932 w 593373"/>
                <a:gd name="connsiteY5"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9526 w 593373"/>
                <a:gd name="connsiteY3" fmla="*/ 309563 h 457200"/>
                <a:gd name="connsiteX4" fmla="*/ 4449 w 593373"/>
                <a:gd name="connsiteY4" fmla="*/ 383690 h 457200"/>
                <a:gd name="connsiteX5" fmla="*/ 0 w 593373"/>
                <a:gd name="connsiteY5" fmla="*/ 457200 h 457200"/>
                <a:gd name="connsiteX6" fmla="*/ 592932 w 593373"/>
                <a:gd name="connsiteY6" fmla="*/ 135732 h 457200"/>
                <a:gd name="connsiteX0" fmla="*/ 592932 w 593373"/>
                <a:gd name="connsiteY0" fmla="*/ 135732 h 457200"/>
                <a:gd name="connsiteX1" fmla="*/ 592618 w 593373"/>
                <a:gd name="connsiteY1" fmla="*/ 59840 h 457200"/>
                <a:gd name="connsiteX2" fmla="*/ 581025 w 593373"/>
                <a:gd name="connsiteY2" fmla="*/ 0 h 457200"/>
                <a:gd name="connsiteX3" fmla="*/ 2382 w 593373"/>
                <a:gd name="connsiteY3" fmla="*/ 311944 h 457200"/>
                <a:gd name="connsiteX4" fmla="*/ 4449 w 593373"/>
                <a:gd name="connsiteY4" fmla="*/ 383690 h 457200"/>
                <a:gd name="connsiteX5" fmla="*/ 0 w 593373"/>
                <a:gd name="connsiteY5" fmla="*/ 457200 h 457200"/>
                <a:gd name="connsiteX6" fmla="*/ 592932 w 593373"/>
                <a:gd name="connsiteY6" fmla="*/ 135732 h 457200"/>
                <a:gd name="connsiteX0" fmla="*/ 357188 w 592637"/>
                <a:gd name="connsiteY0" fmla="*/ 266701 h 457200"/>
                <a:gd name="connsiteX1" fmla="*/ 592618 w 592637"/>
                <a:gd name="connsiteY1" fmla="*/ 59840 h 457200"/>
                <a:gd name="connsiteX2" fmla="*/ 581025 w 592637"/>
                <a:gd name="connsiteY2" fmla="*/ 0 h 457200"/>
                <a:gd name="connsiteX3" fmla="*/ 2382 w 592637"/>
                <a:gd name="connsiteY3" fmla="*/ 311944 h 457200"/>
                <a:gd name="connsiteX4" fmla="*/ 4449 w 592637"/>
                <a:gd name="connsiteY4" fmla="*/ 383690 h 457200"/>
                <a:gd name="connsiteX5" fmla="*/ 0 w 592637"/>
                <a:gd name="connsiteY5" fmla="*/ 457200 h 457200"/>
                <a:gd name="connsiteX6" fmla="*/ 357188 w 592637"/>
                <a:gd name="connsiteY6" fmla="*/ 266701 h 457200"/>
                <a:gd name="connsiteX0" fmla="*/ 357188 w 581025"/>
                <a:gd name="connsiteY0" fmla="*/ 266701 h 457200"/>
                <a:gd name="connsiteX1" fmla="*/ 318775 w 581025"/>
                <a:gd name="connsiteY1" fmla="*/ 212240 h 457200"/>
                <a:gd name="connsiteX2" fmla="*/ 581025 w 581025"/>
                <a:gd name="connsiteY2" fmla="*/ 0 h 457200"/>
                <a:gd name="connsiteX3" fmla="*/ 2382 w 581025"/>
                <a:gd name="connsiteY3" fmla="*/ 311944 h 457200"/>
                <a:gd name="connsiteX4" fmla="*/ 4449 w 581025"/>
                <a:gd name="connsiteY4" fmla="*/ 383690 h 457200"/>
                <a:gd name="connsiteX5" fmla="*/ 0 w 581025"/>
                <a:gd name="connsiteY5" fmla="*/ 457200 h 457200"/>
                <a:gd name="connsiteX6" fmla="*/ 357188 w 581025"/>
                <a:gd name="connsiteY6" fmla="*/ 266701 h 457200"/>
                <a:gd name="connsiteX0" fmla="*/ 357188 w 357188"/>
                <a:gd name="connsiteY0" fmla="*/ 85726 h 276225"/>
                <a:gd name="connsiteX1" fmla="*/ 318775 w 357188"/>
                <a:gd name="connsiteY1" fmla="*/ 31265 h 276225"/>
                <a:gd name="connsiteX2" fmla="*/ 261938 w 357188"/>
                <a:gd name="connsiteY2" fmla="*/ 0 h 276225"/>
                <a:gd name="connsiteX3" fmla="*/ 2382 w 357188"/>
                <a:gd name="connsiteY3" fmla="*/ 130969 h 276225"/>
                <a:gd name="connsiteX4" fmla="*/ 4449 w 357188"/>
                <a:gd name="connsiteY4" fmla="*/ 202715 h 276225"/>
                <a:gd name="connsiteX5" fmla="*/ 0 w 357188"/>
                <a:gd name="connsiteY5" fmla="*/ 276225 h 276225"/>
                <a:gd name="connsiteX6" fmla="*/ 357188 w 357188"/>
                <a:gd name="connsiteY6" fmla="*/ 85726 h 276225"/>
                <a:gd name="connsiteX0" fmla="*/ 369196 w 369196"/>
                <a:gd name="connsiteY0" fmla="*/ 85726 h 276225"/>
                <a:gd name="connsiteX1" fmla="*/ 330783 w 369196"/>
                <a:gd name="connsiteY1" fmla="*/ 31265 h 276225"/>
                <a:gd name="connsiteX2" fmla="*/ 273946 w 369196"/>
                <a:gd name="connsiteY2" fmla="*/ 0 h 276225"/>
                <a:gd name="connsiteX3" fmla="*/ 102 w 369196"/>
                <a:gd name="connsiteY3" fmla="*/ 138113 h 276225"/>
                <a:gd name="connsiteX4" fmla="*/ 16457 w 369196"/>
                <a:gd name="connsiteY4" fmla="*/ 202715 h 276225"/>
                <a:gd name="connsiteX5" fmla="*/ 12008 w 369196"/>
                <a:gd name="connsiteY5" fmla="*/ 276225 h 276225"/>
                <a:gd name="connsiteX6" fmla="*/ 369196 w 369196"/>
                <a:gd name="connsiteY6" fmla="*/ 85726 h 276225"/>
                <a:gd name="connsiteX0" fmla="*/ 374171 w 374171"/>
                <a:gd name="connsiteY0" fmla="*/ 85726 h 276225"/>
                <a:gd name="connsiteX1" fmla="*/ 335758 w 374171"/>
                <a:gd name="connsiteY1" fmla="*/ 31265 h 276225"/>
                <a:gd name="connsiteX2" fmla="*/ 278921 w 374171"/>
                <a:gd name="connsiteY2" fmla="*/ 0 h 276225"/>
                <a:gd name="connsiteX3" fmla="*/ 5077 w 374171"/>
                <a:gd name="connsiteY3" fmla="*/ 138113 h 276225"/>
                <a:gd name="connsiteX4" fmla="*/ 0 w 374171"/>
                <a:gd name="connsiteY4" fmla="*/ 214621 h 276225"/>
                <a:gd name="connsiteX5" fmla="*/ 16983 w 374171"/>
                <a:gd name="connsiteY5" fmla="*/ 276225 h 276225"/>
                <a:gd name="connsiteX6" fmla="*/ 374171 w 374171"/>
                <a:gd name="connsiteY6" fmla="*/ 85726 h 276225"/>
                <a:gd name="connsiteX0" fmla="*/ 374171 w 374171"/>
                <a:gd name="connsiteY0" fmla="*/ 85726 h 285750"/>
                <a:gd name="connsiteX1" fmla="*/ 335758 w 374171"/>
                <a:gd name="connsiteY1" fmla="*/ 31265 h 285750"/>
                <a:gd name="connsiteX2" fmla="*/ 278921 w 374171"/>
                <a:gd name="connsiteY2" fmla="*/ 0 h 285750"/>
                <a:gd name="connsiteX3" fmla="*/ 5077 w 374171"/>
                <a:gd name="connsiteY3" fmla="*/ 138113 h 285750"/>
                <a:gd name="connsiteX4" fmla="*/ 0 w 374171"/>
                <a:gd name="connsiteY4" fmla="*/ 214621 h 285750"/>
                <a:gd name="connsiteX5" fmla="*/ 12221 w 374171"/>
                <a:gd name="connsiteY5" fmla="*/ 285750 h 285750"/>
                <a:gd name="connsiteX6" fmla="*/ 374171 w 374171"/>
                <a:gd name="connsiteY6" fmla="*/ 85726 h 285750"/>
                <a:gd name="connsiteX0" fmla="*/ 386077 w 386077"/>
                <a:gd name="connsiteY0" fmla="*/ 85726 h 285750"/>
                <a:gd name="connsiteX1" fmla="*/ 335758 w 386077"/>
                <a:gd name="connsiteY1" fmla="*/ 31265 h 285750"/>
                <a:gd name="connsiteX2" fmla="*/ 278921 w 386077"/>
                <a:gd name="connsiteY2" fmla="*/ 0 h 285750"/>
                <a:gd name="connsiteX3" fmla="*/ 5077 w 386077"/>
                <a:gd name="connsiteY3" fmla="*/ 138113 h 285750"/>
                <a:gd name="connsiteX4" fmla="*/ 0 w 386077"/>
                <a:gd name="connsiteY4" fmla="*/ 214621 h 285750"/>
                <a:gd name="connsiteX5" fmla="*/ 12221 w 386077"/>
                <a:gd name="connsiteY5" fmla="*/ 285750 h 285750"/>
                <a:gd name="connsiteX6" fmla="*/ 386077 w 386077"/>
                <a:gd name="connsiteY6" fmla="*/ 85726 h 285750"/>
                <a:gd name="connsiteX0" fmla="*/ 386077 w 386077"/>
                <a:gd name="connsiteY0" fmla="*/ 80964 h 280988"/>
                <a:gd name="connsiteX1" fmla="*/ 335758 w 386077"/>
                <a:gd name="connsiteY1" fmla="*/ 26503 h 280988"/>
                <a:gd name="connsiteX2" fmla="*/ 297971 w 386077"/>
                <a:gd name="connsiteY2" fmla="*/ 0 h 280988"/>
                <a:gd name="connsiteX3" fmla="*/ 5077 w 386077"/>
                <a:gd name="connsiteY3" fmla="*/ 133351 h 280988"/>
                <a:gd name="connsiteX4" fmla="*/ 0 w 386077"/>
                <a:gd name="connsiteY4" fmla="*/ 209859 h 280988"/>
                <a:gd name="connsiteX5" fmla="*/ 12221 w 386077"/>
                <a:gd name="connsiteY5" fmla="*/ 280988 h 280988"/>
                <a:gd name="connsiteX6" fmla="*/ 386077 w 386077"/>
                <a:gd name="connsiteY6" fmla="*/ 80964 h 280988"/>
                <a:gd name="connsiteX0" fmla="*/ 388472 w 388472"/>
                <a:gd name="connsiteY0" fmla="*/ 80964 h 280988"/>
                <a:gd name="connsiteX1" fmla="*/ 338153 w 388472"/>
                <a:gd name="connsiteY1" fmla="*/ 26503 h 280988"/>
                <a:gd name="connsiteX2" fmla="*/ 300366 w 388472"/>
                <a:gd name="connsiteY2" fmla="*/ 0 h 280988"/>
                <a:gd name="connsiteX3" fmla="*/ 329 w 388472"/>
                <a:gd name="connsiteY3" fmla="*/ 142876 h 280988"/>
                <a:gd name="connsiteX4" fmla="*/ 2395 w 388472"/>
                <a:gd name="connsiteY4" fmla="*/ 209859 h 280988"/>
                <a:gd name="connsiteX5" fmla="*/ 14616 w 388472"/>
                <a:gd name="connsiteY5" fmla="*/ 280988 h 280988"/>
                <a:gd name="connsiteX6" fmla="*/ 388472 w 388472"/>
                <a:gd name="connsiteY6" fmla="*/ 80964 h 280988"/>
                <a:gd name="connsiteX0" fmla="*/ 390765 w 390765"/>
                <a:gd name="connsiteY0" fmla="*/ 80964 h 280988"/>
                <a:gd name="connsiteX1" fmla="*/ 340446 w 390765"/>
                <a:gd name="connsiteY1" fmla="*/ 26503 h 280988"/>
                <a:gd name="connsiteX2" fmla="*/ 302659 w 390765"/>
                <a:gd name="connsiteY2" fmla="*/ 0 h 280988"/>
                <a:gd name="connsiteX3" fmla="*/ 240 w 390765"/>
                <a:gd name="connsiteY3" fmla="*/ 159545 h 280988"/>
                <a:gd name="connsiteX4" fmla="*/ 4688 w 390765"/>
                <a:gd name="connsiteY4" fmla="*/ 209859 h 280988"/>
                <a:gd name="connsiteX5" fmla="*/ 16909 w 390765"/>
                <a:gd name="connsiteY5" fmla="*/ 280988 h 280988"/>
                <a:gd name="connsiteX6" fmla="*/ 390765 w 390765"/>
                <a:gd name="connsiteY6" fmla="*/ 80964 h 280988"/>
                <a:gd name="connsiteX0" fmla="*/ 409606 w 409606"/>
                <a:gd name="connsiteY0" fmla="*/ 72785 h 280988"/>
                <a:gd name="connsiteX1" fmla="*/ 340446 w 409606"/>
                <a:gd name="connsiteY1" fmla="*/ 26503 h 280988"/>
                <a:gd name="connsiteX2" fmla="*/ 302659 w 409606"/>
                <a:gd name="connsiteY2" fmla="*/ 0 h 280988"/>
                <a:gd name="connsiteX3" fmla="*/ 240 w 409606"/>
                <a:gd name="connsiteY3" fmla="*/ 159545 h 280988"/>
                <a:gd name="connsiteX4" fmla="*/ 4688 w 409606"/>
                <a:gd name="connsiteY4" fmla="*/ 209859 h 280988"/>
                <a:gd name="connsiteX5" fmla="*/ 16909 w 409606"/>
                <a:gd name="connsiteY5" fmla="*/ 280988 h 280988"/>
                <a:gd name="connsiteX6" fmla="*/ 409606 w 409606"/>
                <a:gd name="connsiteY6" fmla="*/ 72785 h 280988"/>
                <a:gd name="connsiteX0" fmla="*/ 409606 w 409606"/>
                <a:gd name="connsiteY0" fmla="*/ 72785 h 280988"/>
                <a:gd name="connsiteX1" fmla="*/ 361978 w 409606"/>
                <a:gd name="connsiteY1" fmla="*/ 26503 h 280988"/>
                <a:gd name="connsiteX2" fmla="*/ 302659 w 409606"/>
                <a:gd name="connsiteY2" fmla="*/ 0 h 280988"/>
                <a:gd name="connsiteX3" fmla="*/ 240 w 409606"/>
                <a:gd name="connsiteY3" fmla="*/ 159545 h 280988"/>
                <a:gd name="connsiteX4" fmla="*/ 4688 w 409606"/>
                <a:gd name="connsiteY4" fmla="*/ 209859 h 280988"/>
                <a:gd name="connsiteX5" fmla="*/ 16909 w 409606"/>
                <a:gd name="connsiteY5" fmla="*/ 280988 h 280988"/>
                <a:gd name="connsiteX6" fmla="*/ 409606 w 409606"/>
                <a:gd name="connsiteY6" fmla="*/ 72785 h 28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606" h="280988">
                  <a:moveTo>
                    <a:pt x="409606" y="72785"/>
                  </a:moveTo>
                  <a:cubicBezTo>
                    <a:pt x="407120" y="50663"/>
                    <a:pt x="364464" y="48625"/>
                    <a:pt x="361978" y="26503"/>
                  </a:cubicBezTo>
                  <a:lnTo>
                    <a:pt x="302659" y="0"/>
                  </a:lnTo>
                  <a:lnTo>
                    <a:pt x="240" y="159545"/>
                  </a:lnTo>
                  <a:cubicBezTo>
                    <a:pt x="-1452" y="183460"/>
                    <a:pt x="6380" y="185944"/>
                    <a:pt x="4688" y="209859"/>
                  </a:cubicBezTo>
                  <a:lnTo>
                    <a:pt x="16909" y="280988"/>
                  </a:lnTo>
                  <a:lnTo>
                    <a:pt x="409606" y="7278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9" name="Freeform 38"/>
            <p:cNvSpPr/>
            <p:nvPr/>
          </p:nvSpPr>
          <p:spPr>
            <a:xfrm>
              <a:off x="1718326" y="2640203"/>
              <a:ext cx="454125" cy="243842"/>
            </a:xfrm>
            <a:custGeom>
              <a:avLst/>
              <a:gdLst>
                <a:gd name="connsiteX0" fmla="*/ 519112 w 519112"/>
                <a:gd name="connsiteY0" fmla="*/ 154782 h 276225"/>
                <a:gd name="connsiteX1" fmla="*/ 257175 w 519112"/>
                <a:gd name="connsiteY1" fmla="*/ 0 h 276225"/>
                <a:gd name="connsiteX2" fmla="*/ 0 w 519112"/>
                <a:gd name="connsiteY2" fmla="*/ 133350 h 276225"/>
                <a:gd name="connsiteX3" fmla="*/ 285750 w 519112"/>
                <a:gd name="connsiteY3" fmla="*/ 276225 h 276225"/>
                <a:gd name="connsiteX4" fmla="*/ 519112 w 519112"/>
                <a:gd name="connsiteY4" fmla="*/ 154782 h 276225"/>
                <a:gd name="connsiteX0" fmla="*/ 528637 w 528637"/>
                <a:gd name="connsiteY0" fmla="*/ 152401 h 276225"/>
                <a:gd name="connsiteX1" fmla="*/ 257175 w 528637"/>
                <a:gd name="connsiteY1" fmla="*/ 0 h 276225"/>
                <a:gd name="connsiteX2" fmla="*/ 0 w 528637"/>
                <a:gd name="connsiteY2" fmla="*/ 133350 h 276225"/>
                <a:gd name="connsiteX3" fmla="*/ 285750 w 528637"/>
                <a:gd name="connsiteY3" fmla="*/ 276225 h 276225"/>
                <a:gd name="connsiteX4" fmla="*/ 528637 w 528637"/>
                <a:gd name="connsiteY4" fmla="*/ 152401 h 276225"/>
                <a:gd name="connsiteX0" fmla="*/ 528637 w 528637"/>
                <a:gd name="connsiteY0" fmla="*/ 142876 h 266700"/>
                <a:gd name="connsiteX1" fmla="*/ 257175 w 528637"/>
                <a:gd name="connsiteY1" fmla="*/ 0 h 266700"/>
                <a:gd name="connsiteX2" fmla="*/ 0 w 528637"/>
                <a:gd name="connsiteY2" fmla="*/ 123825 h 266700"/>
                <a:gd name="connsiteX3" fmla="*/ 285750 w 528637"/>
                <a:gd name="connsiteY3" fmla="*/ 266700 h 266700"/>
                <a:gd name="connsiteX4" fmla="*/ 528637 w 528637"/>
                <a:gd name="connsiteY4" fmla="*/ 142876 h 266700"/>
                <a:gd name="connsiteX0" fmla="*/ 528637 w 528637"/>
                <a:gd name="connsiteY0" fmla="*/ 142876 h 290513"/>
                <a:gd name="connsiteX1" fmla="*/ 257175 w 528637"/>
                <a:gd name="connsiteY1" fmla="*/ 0 h 290513"/>
                <a:gd name="connsiteX2" fmla="*/ 0 w 528637"/>
                <a:gd name="connsiteY2" fmla="*/ 123825 h 290513"/>
                <a:gd name="connsiteX3" fmla="*/ 283369 w 528637"/>
                <a:gd name="connsiteY3" fmla="*/ 290513 h 290513"/>
                <a:gd name="connsiteX4" fmla="*/ 528637 w 528637"/>
                <a:gd name="connsiteY4" fmla="*/ 142876 h 290513"/>
                <a:gd name="connsiteX0" fmla="*/ 540543 w 540543"/>
                <a:gd name="connsiteY0" fmla="*/ 142876 h 290513"/>
                <a:gd name="connsiteX1" fmla="*/ 269081 w 540543"/>
                <a:gd name="connsiteY1" fmla="*/ 0 h 290513"/>
                <a:gd name="connsiteX2" fmla="*/ 0 w 540543"/>
                <a:gd name="connsiteY2" fmla="*/ 116682 h 290513"/>
                <a:gd name="connsiteX3" fmla="*/ 295275 w 540543"/>
                <a:gd name="connsiteY3" fmla="*/ 290513 h 290513"/>
                <a:gd name="connsiteX4" fmla="*/ 540543 w 540543"/>
                <a:gd name="connsiteY4" fmla="*/ 142876 h 290513"/>
                <a:gd name="connsiteX0" fmla="*/ 540543 w 540543"/>
                <a:gd name="connsiteY0" fmla="*/ 152401 h 300038"/>
                <a:gd name="connsiteX1" fmla="*/ 261937 w 540543"/>
                <a:gd name="connsiteY1" fmla="*/ 0 h 300038"/>
                <a:gd name="connsiteX2" fmla="*/ 0 w 540543"/>
                <a:gd name="connsiteY2" fmla="*/ 126207 h 300038"/>
                <a:gd name="connsiteX3" fmla="*/ 295275 w 540543"/>
                <a:gd name="connsiteY3" fmla="*/ 300038 h 300038"/>
                <a:gd name="connsiteX4" fmla="*/ 540543 w 540543"/>
                <a:gd name="connsiteY4" fmla="*/ 152401 h 300038"/>
                <a:gd name="connsiteX0" fmla="*/ 552450 w 552450"/>
                <a:gd name="connsiteY0" fmla="*/ 150020 h 300038"/>
                <a:gd name="connsiteX1" fmla="*/ 261937 w 552450"/>
                <a:gd name="connsiteY1" fmla="*/ 0 h 300038"/>
                <a:gd name="connsiteX2" fmla="*/ 0 w 552450"/>
                <a:gd name="connsiteY2" fmla="*/ 126207 h 300038"/>
                <a:gd name="connsiteX3" fmla="*/ 295275 w 552450"/>
                <a:gd name="connsiteY3" fmla="*/ 300038 h 300038"/>
                <a:gd name="connsiteX4" fmla="*/ 552450 w 552450"/>
                <a:gd name="connsiteY4" fmla="*/ 150020 h 300038"/>
                <a:gd name="connsiteX0" fmla="*/ 552450 w 552450"/>
                <a:gd name="connsiteY0" fmla="*/ 159545 h 309563"/>
                <a:gd name="connsiteX1" fmla="*/ 254793 w 552450"/>
                <a:gd name="connsiteY1" fmla="*/ 0 h 309563"/>
                <a:gd name="connsiteX2" fmla="*/ 0 w 552450"/>
                <a:gd name="connsiteY2" fmla="*/ 135732 h 309563"/>
                <a:gd name="connsiteX3" fmla="*/ 295275 w 552450"/>
                <a:gd name="connsiteY3" fmla="*/ 309563 h 309563"/>
                <a:gd name="connsiteX4" fmla="*/ 552450 w 552450"/>
                <a:gd name="connsiteY4" fmla="*/ 159545 h 309563"/>
                <a:gd name="connsiteX0" fmla="*/ 557213 w 557213"/>
                <a:gd name="connsiteY0" fmla="*/ 169070 h 309563"/>
                <a:gd name="connsiteX1" fmla="*/ 254793 w 557213"/>
                <a:gd name="connsiteY1" fmla="*/ 0 h 309563"/>
                <a:gd name="connsiteX2" fmla="*/ 0 w 557213"/>
                <a:gd name="connsiteY2" fmla="*/ 135732 h 309563"/>
                <a:gd name="connsiteX3" fmla="*/ 295275 w 557213"/>
                <a:gd name="connsiteY3" fmla="*/ 309563 h 309563"/>
                <a:gd name="connsiteX4" fmla="*/ 557213 w 557213"/>
                <a:gd name="connsiteY4" fmla="*/ 169070 h 309563"/>
                <a:gd name="connsiteX0" fmla="*/ 566738 w 566738"/>
                <a:gd name="connsiteY0" fmla="*/ 166689 h 309563"/>
                <a:gd name="connsiteX1" fmla="*/ 254793 w 566738"/>
                <a:gd name="connsiteY1" fmla="*/ 0 h 309563"/>
                <a:gd name="connsiteX2" fmla="*/ 0 w 566738"/>
                <a:gd name="connsiteY2" fmla="*/ 135732 h 309563"/>
                <a:gd name="connsiteX3" fmla="*/ 295275 w 566738"/>
                <a:gd name="connsiteY3" fmla="*/ 309563 h 309563"/>
                <a:gd name="connsiteX4" fmla="*/ 566738 w 566738"/>
                <a:gd name="connsiteY4" fmla="*/ 166689 h 309563"/>
                <a:gd name="connsiteX0" fmla="*/ 573882 w 573882"/>
                <a:gd name="connsiteY0" fmla="*/ 166689 h 309563"/>
                <a:gd name="connsiteX1" fmla="*/ 261937 w 573882"/>
                <a:gd name="connsiteY1" fmla="*/ 0 h 309563"/>
                <a:gd name="connsiteX2" fmla="*/ 0 w 573882"/>
                <a:gd name="connsiteY2" fmla="*/ 142876 h 309563"/>
                <a:gd name="connsiteX3" fmla="*/ 302419 w 573882"/>
                <a:gd name="connsiteY3" fmla="*/ 309563 h 309563"/>
                <a:gd name="connsiteX4" fmla="*/ 573882 w 573882"/>
                <a:gd name="connsiteY4" fmla="*/ 166689 h 309563"/>
                <a:gd name="connsiteX0" fmla="*/ 573882 w 573882"/>
                <a:gd name="connsiteY0" fmla="*/ 166689 h 323851"/>
                <a:gd name="connsiteX1" fmla="*/ 261937 w 573882"/>
                <a:gd name="connsiteY1" fmla="*/ 0 h 323851"/>
                <a:gd name="connsiteX2" fmla="*/ 0 w 573882"/>
                <a:gd name="connsiteY2" fmla="*/ 142876 h 323851"/>
                <a:gd name="connsiteX3" fmla="*/ 316707 w 573882"/>
                <a:gd name="connsiteY3" fmla="*/ 323851 h 323851"/>
                <a:gd name="connsiteX4" fmla="*/ 573882 w 573882"/>
                <a:gd name="connsiteY4" fmla="*/ 166689 h 323851"/>
                <a:gd name="connsiteX0" fmla="*/ 573882 w 573882"/>
                <a:gd name="connsiteY0" fmla="*/ 166689 h 311945"/>
                <a:gd name="connsiteX1" fmla="*/ 261937 w 573882"/>
                <a:gd name="connsiteY1" fmla="*/ 0 h 311945"/>
                <a:gd name="connsiteX2" fmla="*/ 0 w 573882"/>
                <a:gd name="connsiteY2" fmla="*/ 142876 h 311945"/>
                <a:gd name="connsiteX3" fmla="*/ 316707 w 573882"/>
                <a:gd name="connsiteY3" fmla="*/ 311945 h 311945"/>
                <a:gd name="connsiteX4" fmla="*/ 573882 w 573882"/>
                <a:gd name="connsiteY4" fmla="*/ 166689 h 311945"/>
                <a:gd name="connsiteX0" fmla="*/ 553330 w 553330"/>
                <a:gd name="connsiteY0" fmla="*/ 140495 h 311945"/>
                <a:gd name="connsiteX1" fmla="*/ 261937 w 553330"/>
                <a:gd name="connsiteY1" fmla="*/ 0 h 311945"/>
                <a:gd name="connsiteX2" fmla="*/ 0 w 553330"/>
                <a:gd name="connsiteY2" fmla="*/ 142876 h 311945"/>
                <a:gd name="connsiteX3" fmla="*/ 316707 w 553330"/>
                <a:gd name="connsiteY3" fmla="*/ 311945 h 311945"/>
                <a:gd name="connsiteX4" fmla="*/ 553330 w 553330"/>
                <a:gd name="connsiteY4" fmla="*/ 140495 h 311945"/>
                <a:gd name="connsiteX0" fmla="*/ 584158 w 584158"/>
                <a:gd name="connsiteY0" fmla="*/ 140495 h 311945"/>
                <a:gd name="connsiteX1" fmla="*/ 292765 w 584158"/>
                <a:gd name="connsiteY1" fmla="*/ 0 h 311945"/>
                <a:gd name="connsiteX2" fmla="*/ 0 w 584158"/>
                <a:gd name="connsiteY2" fmla="*/ 135732 h 311945"/>
                <a:gd name="connsiteX3" fmla="*/ 347535 w 584158"/>
                <a:gd name="connsiteY3" fmla="*/ 311945 h 311945"/>
                <a:gd name="connsiteX4" fmla="*/ 584158 w 584158"/>
                <a:gd name="connsiteY4" fmla="*/ 140495 h 311945"/>
                <a:gd name="connsiteX0" fmla="*/ 607280 w 607280"/>
                <a:gd name="connsiteY0" fmla="*/ 140495 h 311945"/>
                <a:gd name="connsiteX1" fmla="*/ 315887 w 607280"/>
                <a:gd name="connsiteY1" fmla="*/ 0 h 311945"/>
                <a:gd name="connsiteX2" fmla="*/ 0 w 607280"/>
                <a:gd name="connsiteY2" fmla="*/ 123826 h 311945"/>
                <a:gd name="connsiteX3" fmla="*/ 370657 w 607280"/>
                <a:gd name="connsiteY3" fmla="*/ 311945 h 311945"/>
                <a:gd name="connsiteX4" fmla="*/ 607280 w 607280"/>
                <a:gd name="connsiteY4" fmla="*/ 140495 h 311945"/>
                <a:gd name="connsiteX0" fmla="*/ 607280 w 607280"/>
                <a:gd name="connsiteY0" fmla="*/ 157164 h 328614"/>
                <a:gd name="connsiteX1" fmla="*/ 310750 w 607280"/>
                <a:gd name="connsiteY1" fmla="*/ 0 h 328614"/>
                <a:gd name="connsiteX2" fmla="*/ 0 w 607280"/>
                <a:gd name="connsiteY2" fmla="*/ 140495 h 328614"/>
                <a:gd name="connsiteX3" fmla="*/ 370657 w 607280"/>
                <a:gd name="connsiteY3" fmla="*/ 328614 h 328614"/>
                <a:gd name="connsiteX4" fmla="*/ 607280 w 607280"/>
                <a:gd name="connsiteY4" fmla="*/ 157164 h 328614"/>
                <a:gd name="connsiteX0" fmla="*/ 607280 w 607280"/>
                <a:gd name="connsiteY0" fmla="*/ 164308 h 335758"/>
                <a:gd name="connsiteX1" fmla="*/ 290197 w 607280"/>
                <a:gd name="connsiteY1" fmla="*/ 0 h 335758"/>
                <a:gd name="connsiteX2" fmla="*/ 0 w 607280"/>
                <a:gd name="connsiteY2" fmla="*/ 147639 h 335758"/>
                <a:gd name="connsiteX3" fmla="*/ 370657 w 607280"/>
                <a:gd name="connsiteY3" fmla="*/ 335758 h 335758"/>
                <a:gd name="connsiteX4" fmla="*/ 607280 w 607280"/>
                <a:gd name="connsiteY4" fmla="*/ 164308 h 335758"/>
                <a:gd name="connsiteX0" fmla="*/ 607280 w 607280"/>
                <a:gd name="connsiteY0" fmla="*/ 154783 h 326233"/>
                <a:gd name="connsiteX1" fmla="*/ 272214 w 607280"/>
                <a:gd name="connsiteY1" fmla="*/ 0 h 326233"/>
                <a:gd name="connsiteX2" fmla="*/ 0 w 607280"/>
                <a:gd name="connsiteY2" fmla="*/ 138114 h 326233"/>
                <a:gd name="connsiteX3" fmla="*/ 370657 w 607280"/>
                <a:gd name="connsiteY3" fmla="*/ 326233 h 326233"/>
                <a:gd name="connsiteX4" fmla="*/ 607280 w 607280"/>
                <a:gd name="connsiteY4" fmla="*/ 154783 h 326233"/>
                <a:gd name="connsiteX0" fmla="*/ 607280 w 607280"/>
                <a:gd name="connsiteY0" fmla="*/ 147640 h 319090"/>
                <a:gd name="connsiteX1" fmla="*/ 292766 w 607280"/>
                <a:gd name="connsiteY1" fmla="*/ 0 h 319090"/>
                <a:gd name="connsiteX2" fmla="*/ 0 w 607280"/>
                <a:gd name="connsiteY2" fmla="*/ 130971 h 319090"/>
                <a:gd name="connsiteX3" fmla="*/ 370657 w 607280"/>
                <a:gd name="connsiteY3" fmla="*/ 319090 h 319090"/>
                <a:gd name="connsiteX4" fmla="*/ 607280 w 607280"/>
                <a:gd name="connsiteY4" fmla="*/ 147640 h 319090"/>
                <a:gd name="connsiteX0" fmla="*/ 607280 w 607280"/>
                <a:gd name="connsiteY0" fmla="*/ 161927 h 333377"/>
                <a:gd name="connsiteX1" fmla="*/ 287629 w 607280"/>
                <a:gd name="connsiteY1" fmla="*/ 0 h 333377"/>
                <a:gd name="connsiteX2" fmla="*/ 0 w 607280"/>
                <a:gd name="connsiteY2" fmla="*/ 145258 h 333377"/>
                <a:gd name="connsiteX3" fmla="*/ 370657 w 607280"/>
                <a:gd name="connsiteY3" fmla="*/ 333377 h 333377"/>
                <a:gd name="connsiteX4" fmla="*/ 607280 w 607280"/>
                <a:gd name="connsiteY4" fmla="*/ 161927 h 333377"/>
                <a:gd name="connsiteX0" fmla="*/ 607280 w 607280"/>
                <a:gd name="connsiteY0" fmla="*/ 154783 h 326233"/>
                <a:gd name="connsiteX1" fmla="*/ 287629 w 607280"/>
                <a:gd name="connsiteY1" fmla="*/ 0 h 326233"/>
                <a:gd name="connsiteX2" fmla="*/ 0 w 607280"/>
                <a:gd name="connsiteY2" fmla="*/ 138114 h 326233"/>
                <a:gd name="connsiteX3" fmla="*/ 370657 w 607280"/>
                <a:gd name="connsiteY3" fmla="*/ 326233 h 326233"/>
                <a:gd name="connsiteX4" fmla="*/ 607280 w 607280"/>
                <a:gd name="connsiteY4" fmla="*/ 154783 h 326233"/>
                <a:gd name="connsiteX0" fmla="*/ 594435 w 594435"/>
                <a:gd name="connsiteY0" fmla="*/ 154783 h 326233"/>
                <a:gd name="connsiteX1" fmla="*/ 274784 w 594435"/>
                <a:gd name="connsiteY1" fmla="*/ 0 h 326233"/>
                <a:gd name="connsiteX2" fmla="*/ 0 w 594435"/>
                <a:gd name="connsiteY2" fmla="*/ 142876 h 326233"/>
                <a:gd name="connsiteX3" fmla="*/ 357812 w 594435"/>
                <a:gd name="connsiteY3" fmla="*/ 326233 h 326233"/>
                <a:gd name="connsiteX4" fmla="*/ 594435 w 594435"/>
                <a:gd name="connsiteY4" fmla="*/ 154783 h 326233"/>
                <a:gd name="connsiteX0" fmla="*/ 602141 w 602141"/>
                <a:gd name="connsiteY0" fmla="*/ 154783 h 326233"/>
                <a:gd name="connsiteX1" fmla="*/ 282490 w 602141"/>
                <a:gd name="connsiteY1" fmla="*/ 0 h 326233"/>
                <a:gd name="connsiteX2" fmla="*/ 0 w 602141"/>
                <a:gd name="connsiteY2" fmla="*/ 140495 h 326233"/>
                <a:gd name="connsiteX3" fmla="*/ 365518 w 602141"/>
                <a:gd name="connsiteY3" fmla="*/ 326233 h 326233"/>
                <a:gd name="connsiteX4" fmla="*/ 602141 w 602141"/>
                <a:gd name="connsiteY4" fmla="*/ 154783 h 326233"/>
                <a:gd name="connsiteX0" fmla="*/ 612417 w 612417"/>
                <a:gd name="connsiteY0" fmla="*/ 161926 h 326233"/>
                <a:gd name="connsiteX1" fmla="*/ 282490 w 612417"/>
                <a:gd name="connsiteY1" fmla="*/ 0 h 326233"/>
                <a:gd name="connsiteX2" fmla="*/ 0 w 612417"/>
                <a:gd name="connsiteY2" fmla="*/ 140495 h 326233"/>
                <a:gd name="connsiteX3" fmla="*/ 365518 w 612417"/>
                <a:gd name="connsiteY3" fmla="*/ 326233 h 326233"/>
                <a:gd name="connsiteX4" fmla="*/ 612417 w 612417"/>
                <a:gd name="connsiteY4" fmla="*/ 161926 h 326233"/>
                <a:gd name="connsiteX0" fmla="*/ 612417 w 612417"/>
                <a:gd name="connsiteY0" fmla="*/ 161926 h 304802"/>
                <a:gd name="connsiteX1" fmla="*/ 282490 w 612417"/>
                <a:gd name="connsiteY1" fmla="*/ 0 h 304802"/>
                <a:gd name="connsiteX2" fmla="*/ 0 w 612417"/>
                <a:gd name="connsiteY2" fmla="*/ 140495 h 304802"/>
                <a:gd name="connsiteX3" fmla="*/ 334690 w 612417"/>
                <a:gd name="connsiteY3" fmla="*/ 304802 h 304802"/>
                <a:gd name="connsiteX4" fmla="*/ 612417 w 612417"/>
                <a:gd name="connsiteY4" fmla="*/ 161926 h 304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17" h="304802">
                  <a:moveTo>
                    <a:pt x="612417" y="161926"/>
                  </a:moveTo>
                  <a:lnTo>
                    <a:pt x="282490" y="0"/>
                  </a:lnTo>
                  <a:lnTo>
                    <a:pt x="0" y="140495"/>
                  </a:lnTo>
                  <a:lnTo>
                    <a:pt x="334690" y="304802"/>
                  </a:lnTo>
                  <a:lnTo>
                    <a:pt x="612417" y="161926"/>
                  </a:lnTo>
                  <a:close/>
                </a:path>
              </a:pathLst>
            </a:cu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0" name="Freeform 39"/>
            <p:cNvSpPr/>
            <p:nvPr/>
          </p:nvSpPr>
          <p:spPr>
            <a:xfrm>
              <a:off x="1084656" y="2319545"/>
              <a:ext cx="293371" cy="163831"/>
            </a:xfrm>
            <a:custGeom>
              <a:avLst/>
              <a:gdLst>
                <a:gd name="connsiteX0" fmla="*/ 519112 w 519112"/>
                <a:gd name="connsiteY0" fmla="*/ 154782 h 276225"/>
                <a:gd name="connsiteX1" fmla="*/ 257175 w 519112"/>
                <a:gd name="connsiteY1" fmla="*/ 0 h 276225"/>
                <a:gd name="connsiteX2" fmla="*/ 0 w 519112"/>
                <a:gd name="connsiteY2" fmla="*/ 133350 h 276225"/>
                <a:gd name="connsiteX3" fmla="*/ 285750 w 519112"/>
                <a:gd name="connsiteY3" fmla="*/ 276225 h 276225"/>
                <a:gd name="connsiteX4" fmla="*/ 519112 w 519112"/>
                <a:gd name="connsiteY4" fmla="*/ 154782 h 276225"/>
                <a:gd name="connsiteX0" fmla="*/ 528637 w 528637"/>
                <a:gd name="connsiteY0" fmla="*/ 152401 h 276225"/>
                <a:gd name="connsiteX1" fmla="*/ 257175 w 528637"/>
                <a:gd name="connsiteY1" fmla="*/ 0 h 276225"/>
                <a:gd name="connsiteX2" fmla="*/ 0 w 528637"/>
                <a:gd name="connsiteY2" fmla="*/ 133350 h 276225"/>
                <a:gd name="connsiteX3" fmla="*/ 285750 w 528637"/>
                <a:gd name="connsiteY3" fmla="*/ 276225 h 276225"/>
                <a:gd name="connsiteX4" fmla="*/ 528637 w 528637"/>
                <a:gd name="connsiteY4" fmla="*/ 152401 h 276225"/>
                <a:gd name="connsiteX0" fmla="*/ 528637 w 528637"/>
                <a:gd name="connsiteY0" fmla="*/ 142876 h 266700"/>
                <a:gd name="connsiteX1" fmla="*/ 257175 w 528637"/>
                <a:gd name="connsiteY1" fmla="*/ 0 h 266700"/>
                <a:gd name="connsiteX2" fmla="*/ 0 w 528637"/>
                <a:gd name="connsiteY2" fmla="*/ 123825 h 266700"/>
                <a:gd name="connsiteX3" fmla="*/ 285750 w 528637"/>
                <a:gd name="connsiteY3" fmla="*/ 266700 h 266700"/>
                <a:gd name="connsiteX4" fmla="*/ 528637 w 528637"/>
                <a:gd name="connsiteY4" fmla="*/ 142876 h 266700"/>
                <a:gd name="connsiteX0" fmla="*/ 528637 w 528637"/>
                <a:gd name="connsiteY0" fmla="*/ 142876 h 290513"/>
                <a:gd name="connsiteX1" fmla="*/ 257175 w 528637"/>
                <a:gd name="connsiteY1" fmla="*/ 0 h 290513"/>
                <a:gd name="connsiteX2" fmla="*/ 0 w 528637"/>
                <a:gd name="connsiteY2" fmla="*/ 123825 h 290513"/>
                <a:gd name="connsiteX3" fmla="*/ 283369 w 528637"/>
                <a:gd name="connsiteY3" fmla="*/ 290513 h 290513"/>
                <a:gd name="connsiteX4" fmla="*/ 528637 w 528637"/>
                <a:gd name="connsiteY4" fmla="*/ 142876 h 290513"/>
                <a:gd name="connsiteX0" fmla="*/ 540543 w 540543"/>
                <a:gd name="connsiteY0" fmla="*/ 142876 h 290513"/>
                <a:gd name="connsiteX1" fmla="*/ 269081 w 540543"/>
                <a:gd name="connsiteY1" fmla="*/ 0 h 290513"/>
                <a:gd name="connsiteX2" fmla="*/ 0 w 540543"/>
                <a:gd name="connsiteY2" fmla="*/ 116682 h 290513"/>
                <a:gd name="connsiteX3" fmla="*/ 295275 w 540543"/>
                <a:gd name="connsiteY3" fmla="*/ 290513 h 290513"/>
                <a:gd name="connsiteX4" fmla="*/ 540543 w 540543"/>
                <a:gd name="connsiteY4" fmla="*/ 142876 h 290513"/>
                <a:gd name="connsiteX0" fmla="*/ 540543 w 540543"/>
                <a:gd name="connsiteY0" fmla="*/ 152401 h 300038"/>
                <a:gd name="connsiteX1" fmla="*/ 261937 w 540543"/>
                <a:gd name="connsiteY1" fmla="*/ 0 h 300038"/>
                <a:gd name="connsiteX2" fmla="*/ 0 w 540543"/>
                <a:gd name="connsiteY2" fmla="*/ 126207 h 300038"/>
                <a:gd name="connsiteX3" fmla="*/ 295275 w 540543"/>
                <a:gd name="connsiteY3" fmla="*/ 300038 h 300038"/>
                <a:gd name="connsiteX4" fmla="*/ 540543 w 540543"/>
                <a:gd name="connsiteY4" fmla="*/ 152401 h 300038"/>
                <a:gd name="connsiteX0" fmla="*/ 552450 w 552450"/>
                <a:gd name="connsiteY0" fmla="*/ 150020 h 300038"/>
                <a:gd name="connsiteX1" fmla="*/ 261937 w 552450"/>
                <a:gd name="connsiteY1" fmla="*/ 0 h 300038"/>
                <a:gd name="connsiteX2" fmla="*/ 0 w 552450"/>
                <a:gd name="connsiteY2" fmla="*/ 126207 h 300038"/>
                <a:gd name="connsiteX3" fmla="*/ 295275 w 552450"/>
                <a:gd name="connsiteY3" fmla="*/ 300038 h 300038"/>
                <a:gd name="connsiteX4" fmla="*/ 552450 w 552450"/>
                <a:gd name="connsiteY4" fmla="*/ 150020 h 300038"/>
                <a:gd name="connsiteX0" fmla="*/ 552450 w 552450"/>
                <a:gd name="connsiteY0" fmla="*/ 159545 h 309563"/>
                <a:gd name="connsiteX1" fmla="*/ 254793 w 552450"/>
                <a:gd name="connsiteY1" fmla="*/ 0 h 309563"/>
                <a:gd name="connsiteX2" fmla="*/ 0 w 552450"/>
                <a:gd name="connsiteY2" fmla="*/ 135732 h 309563"/>
                <a:gd name="connsiteX3" fmla="*/ 295275 w 552450"/>
                <a:gd name="connsiteY3" fmla="*/ 309563 h 309563"/>
                <a:gd name="connsiteX4" fmla="*/ 552450 w 552450"/>
                <a:gd name="connsiteY4" fmla="*/ 159545 h 309563"/>
                <a:gd name="connsiteX0" fmla="*/ 557213 w 557213"/>
                <a:gd name="connsiteY0" fmla="*/ 169070 h 309563"/>
                <a:gd name="connsiteX1" fmla="*/ 254793 w 557213"/>
                <a:gd name="connsiteY1" fmla="*/ 0 h 309563"/>
                <a:gd name="connsiteX2" fmla="*/ 0 w 557213"/>
                <a:gd name="connsiteY2" fmla="*/ 135732 h 309563"/>
                <a:gd name="connsiteX3" fmla="*/ 295275 w 557213"/>
                <a:gd name="connsiteY3" fmla="*/ 309563 h 309563"/>
                <a:gd name="connsiteX4" fmla="*/ 557213 w 557213"/>
                <a:gd name="connsiteY4" fmla="*/ 169070 h 309563"/>
                <a:gd name="connsiteX0" fmla="*/ 566738 w 566738"/>
                <a:gd name="connsiteY0" fmla="*/ 166689 h 309563"/>
                <a:gd name="connsiteX1" fmla="*/ 254793 w 566738"/>
                <a:gd name="connsiteY1" fmla="*/ 0 h 309563"/>
                <a:gd name="connsiteX2" fmla="*/ 0 w 566738"/>
                <a:gd name="connsiteY2" fmla="*/ 135732 h 309563"/>
                <a:gd name="connsiteX3" fmla="*/ 295275 w 566738"/>
                <a:gd name="connsiteY3" fmla="*/ 309563 h 309563"/>
                <a:gd name="connsiteX4" fmla="*/ 566738 w 566738"/>
                <a:gd name="connsiteY4" fmla="*/ 166689 h 309563"/>
                <a:gd name="connsiteX0" fmla="*/ 573882 w 573882"/>
                <a:gd name="connsiteY0" fmla="*/ 166689 h 309563"/>
                <a:gd name="connsiteX1" fmla="*/ 261937 w 573882"/>
                <a:gd name="connsiteY1" fmla="*/ 0 h 309563"/>
                <a:gd name="connsiteX2" fmla="*/ 0 w 573882"/>
                <a:gd name="connsiteY2" fmla="*/ 142876 h 309563"/>
                <a:gd name="connsiteX3" fmla="*/ 302419 w 573882"/>
                <a:gd name="connsiteY3" fmla="*/ 309563 h 309563"/>
                <a:gd name="connsiteX4" fmla="*/ 573882 w 573882"/>
                <a:gd name="connsiteY4" fmla="*/ 166689 h 309563"/>
                <a:gd name="connsiteX0" fmla="*/ 573882 w 573882"/>
                <a:gd name="connsiteY0" fmla="*/ 166689 h 323851"/>
                <a:gd name="connsiteX1" fmla="*/ 261937 w 573882"/>
                <a:gd name="connsiteY1" fmla="*/ 0 h 323851"/>
                <a:gd name="connsiteX2" fmla="*/ 0 w 573882"/>
                <a:gd name="connsiteY2" fmla="*/ 142876 h 323851"/>
                <a:gd name="connsiteX3" fmla="*/ 316707 w 573882"/>
                <a:gd name="connsiteY3" fmla="*/ 323851 h 323851"/>
                <a:gd name="connsiteX4" fmla="*/ 573882 w 573882"/>
                <a:gd name="connsiteY4" fmla="*/ 166689 h 323851"/>
                <a:gd name="connsiteX0" fmla="*/ 573882 w 573882"/>
                <a:gd name="connsiteY0" fmla="*/ 166689 h 311945"/>
                <a:gd name="connsiteX1" fmla="*/ 261937 w 573882"/>
                <a:gd name="connsiteY1" fmla="*/ 0 h 311945"/>
                <a:gd name="connsiteX2" fmla="*/ 0 w 573882"/>
                <a:gd name="connsiteY2" fmla="*/ 142876 h 311945"/>
                <a:gd name="connsiteX3" fmla="*/ 316707 w 573882"/>
                <a:gd name="connsiteY3" fmla="*/ 311945 h 311945"/>
                <a:gd name="connsiteX4" fmla="*/ 573882 w 573882"/>
                <a:gd name="connsiteY4" fmla="*/ 166689 h 311945"/>
                <a:gd name="connsiteX0" fmla="*/ 345282 w 345282"/>
                <a:gd name="connsiteY0" fmla="*/ 42864 h 311945"/>
                <a:gd name="connsiteX1" fmla="*/ 261937 w 345282"/>
                <a:gd name="connsiteY1" fmla="*/ 0 h 311945"/>
                <a:gd name="connsiteX2" fmla="*/ 0 w 345282"/>
                <a:gd name="connsiteY2" fmla="*/ 142876 h 311945"/>
                <a:gd name="connsiteX3" fmla="*/ 316707 w 345282"/>
                <a:gd name="connsiteY3" fmla="*/ 311945 h 311945"/>
                <a:gd name="connsiteX4" fmla="*/ 345282 w 345282"/>
                <a:gd name="connsiteY4" fmla="*/ 42864 h 311945"/>
                <a:gd name="connsiteX0" fmla="*/ 345282 w 345282"/>
                <a:gd name="connsiteY0" fmla="*/ 42864 h 161926"/>
                <a:gd name="connsiteX1" fmla="*/ 261937 w 345282"/>
                <a:gd name="connsiteY1" fmla="*/ 0 h 161926"/>
                <a:gd name="connsiteX2" fmla="*/ 0 w 345282"/>
                <a:gd name="connsiteY2" fmla="*/ 142876 h 161926"/>
                <a:gd name="connsiteX3" fmla="*/ 116682 w 345282"/>
                <a:gd name="connsiteY3" fmla="*/ 161926 h 161926"/>
                <a:gd name="connsiteX4" fmla="*/ 345282 w 345282"/>
                <a:gd name="connsiteY4" fmla="*/ 42864 h 161926"/>
                <a:gd name="connsiteX0" fmla="*/ 345282 w 345282"/>
                <a:gd name="connsiteY0" fmla="*/ 42864 h 190501"/>
                <a:gd name="connsiteX1" fmla="*/ 261937 w 345282"/>
                <a:gd name="connsiteY1" fmla="*/ 0 h 190501"/>
                <a:gd name="connsiteX2" fmla="*/ 0 w 345282"/>
                <a:gd name="connsiteY2" fmla="*/ 142876 h 190501"/>
                <a:gd name="connsiteX3" fmla="*/ 92870 w 345282"/>
                <a:gd name="connsiteY3" fmla="*/ 190501 h 190501"/>
                <a:gd name="connsiteX4" fmla="*/ 345282 w 345282"/>
                <a:gd name="connsiteY4" fmla="*/ 42864 h 190501"/>
                <a:gd name="connsiteX0" fmla="*/ 345282 w 345282"/>
                <a:gd name="connsiteY0" fmla="*/ 42864 h 190501"/>
                <a:gd name="connsiteX1" fmla="*/ 261937 w 345282"/>
                <a:gd name="connsiteY1" fmla="*/ 0 h 190501"/>
                <a:gd name="connsiteX2" fmla="*/ 0 w 345282"/>
                <a:gd name="connsiteY2" fmla="*/ 142876 h 190501"/>
                <a:gd name="connsiteX3" fmla="*/ 92870 w 345282"/>
                <a:gd name="connsiteY3" fmla="*/ 190501 h 190501"/>
                <a:gd name="connsiteX4" fmla="*/ 126417 w 345282"/>
                <a:gd name="connsiteY4" fmla="*/ 142779 h 190501"/>
                <a:gd name="connsiteX5" fmla="*/ 345282 w 345282"/>
                <a:gd name="connsiteY5" fmla="*/ 42864 h 190501"/>
                <a:gd name="connsiteX0" fmla="*/ 345282 w 345282"/>
                <a:gd name="connsiteY0" fmla="*/ 42864 h 190501"/>
                <a:gd name="connsiteX1" fmla="*/ 261937 w 345282"/>
                <a:gd name="connsiteY1" fmla="*/ 0 h 190501"/>
                <a:gd name="connsiteX2" fmla="*/ 0 w 345282"/>
                <a:gd name="connsiteY2" fmla="*/ 142876 h 190501"/>
                <a:gd name="connsiteX3" fmla="*/ 92870 w 345282"/>
                <a:gd name="connsiteY3" fmla="*/ 190501 h 190501"/>
                <a:gd name="connsiteX4" fmla="*/ 140704 w 345282"/>
                <a:gd name="connsiteY4" fmla="*/ 142779 h 190501"/>
                <a:gd name="connsiteX5" fmla="*/ 345282 w 345282"/>
                <a:gd name="connsiteY5" fmla="*/ 42864 h 190501"/>
                <a:gd name="connsiteX0" fmla="*/ 345282 w 345282"/>
                <a:gd name="connsiteY0" fmla="*/ 42864 h 204789"/>
                <a:gd name="connsiteX1" fmla="*/ 261937 w 345282"/>
                <a:gd name="connsiteY1" fmla="*/ 0 h 204789"/>
                <a:gd name="connsiteX2" fmla="*/ 0 w 345282"/>
                <a:gd name="connsiteY2" fmla="*/ 142876 h 204789"/>
                <a:gd name="connsiteX3" fmla="*/ 80964 w 345282"/>
                <a:gd name="connsiteY3" fmla="*/ 204789 h 204789"/>
                <a:gd name="connsiteX4" fmla="*/ 140704 w 345282"/>
                <a:gd name="connsiteY4" fmla="*/ 142779 h 204789"/>
                <a:gd name="connsiteX5" fmla="*/ 345282 w 345282"/>
                <a:gd name="connsiteY5" fmla="*/ 42864 h 204789"/>
                <a:gd name="connsiteX0" fmla="*/ 352426 w 352426"/>
                <a:gd name="connsiteY0" fmla="*/ 42864 h 204789"/>
                <a:gd name="connsiteX1" fmla="*/ 269081 w 352426"/>
                <a:gd name="connsiteY1" fmla="*/ 0 h 204789"/>
                <a:gd name="connsiteX2" fmla="*/ 0 w 352426"/>
                <a:gd name="connsiteY2" fmla="*/ 161926 h 204789"/>
                <a:gd name="connsiteX3" fmla="*/ 88108 w 352426"/>
                <a:gd name="connsiteY3" fmla="*/ 204789 h 204789"/>
                <a:gd name="connsiteX4" fmla="*/ 147848 w 352426"/>
                <a:gd name="connsiteY4" fmla="*/ 142779 h 204789"/>
                <a:gd name="connsiteX5" fmla="*/ 352426 w 352426"/>
                <a:gd name="connsiteY5"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162136 w 366714"/>
                <a:gd name="connsiteY4" fmla="*/ 142779 h 204789"/>
                <a:gd name="connsiteX5" fmla="*/ 366714 w 366714"/>
                <a:gd name="connsiteY5"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 name="connsiteX0" fmla="*/ 366714 w 366714"/>
                <a:gd name="connsiteY0" fmla="*/ 42864 h 204789"/>
                <a:gd name="connsiteX1" fmla="*/ 283369 w 366714"/>
                <a:gd name="connsiteY1" fmla="*/ 0 h 204789"/>
                <a:gd name="connsiteX2" fmla="*/ 0 w 366714"/>
                <a:gd name="connsiteY2" fmla="*/ 154782 h 204789"/>
                <a:gd name="connsiteX3" fmla="*/ 102396 w 366714"/>
                <a:gd name="connsiteY3" fmla="*/ 204789 h 204789"/>
                <a:gd name="connsiteX4" fmla="*/ 366714 w 366714"/>
                <a:gd name="connsiteY4" fmla="*/ 42864 h 204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14" h="204789">
                  <a:moveTo>
                    <a:pt x="366714" y="42864"/>
                  </a:moveTo>
                  <a:lnTo>
                    <a:pt x="283369" y="0"/>
                  </a:lnTo>
                  <a:lnTo>
                    <a:pt x="0" y="154782"/>
                  </a:lnTo>
                  <a:lnTo>
                    <a:pt x="102396" y="204789"/>
                  </a:lnTo>
                  <a:cubicBezTo>
                    <a:pt x="134940" y="128986"/>
                    <a:pt x="293690" y="79376"/>
                    <a:pt x="366714" y="42864"/>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24" name="Straight Connector 23"/>
            <p:cNvCxnSpPr>
              <a:endCxn id="22" idx="0"/>
            </p:cNvCxnSpPr>
            <p:nvPr/>
          </p:nvCxnSpPr>
          <p:spPr>
            <a:xfrm flipV="1">
              <a:off x="1225795" y="2203414"/>
              <a:ext cx="458079" cy="22463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5" name="Arc 64"/>
            <p:cNvSpPr>
              <a:spLocks noChangeAspect="1"/>
            </p:cNvSpPr>
            <p:nvPr/>
          </p:nvSpPr>
          <p:spPr>
            <a:xfrm rot="3688714">
              <a:off x="2220521" y="2086720"/>
              <a:ext cx="288581" cy="173959"/>
            </a:xfrm>
            <a:prstGeom prst="arc">
              <a:avLst>
                <a:gd name="adj1" fmla="val 10763991"/>
                <a:gd name="adj2" fmla="val 21596140"/>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72" name="Straight Connector 71"/>
            <p:cNvCxnSpPr/>
            <p:nvPr/>
          </p:nvCxnSpPr>
          <p:spPr>
            <a:xfrm flipV="1">
              <a:off x="1144783" y="2766868"/>
              <a:ext cx="439647" cy="23486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013823" y="2511598"/>
              <a:ext cx="446782" cy="23483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2765531" y="2738293"/>
              <a:ext cx="335279" cy="18478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0" name="Freeform 89"/>
            <p:cNvSpPr/>
            <p:nvPr/>
          </p:nvSpPr>
          <p:spPr>
            <a:xfrm>
              <a:off x="1868073" y="2826598"/>
              <a:ext cx="411684" cy="565843"/>
            </a:xfrm>
            <a:custGeom>
              <a:avLst/>
              <a:gdLst>
                <a:gd name="connsiteX0" fmla="*/ 366712 w 3162300"/>
                <a:gd name="connsiteY0" fmla="*/ 1800225 h 1800225"/>
                <a:gd name="connsiteX1" fmla="*/ 1028700 w 3162300"/>
                <a:gd name="connsiteY1" fmla="*/ 1447800 h 1800225"/>
                <a:gd name="connsiteX2" fmla="*/ 1485900 w 3162300"/>
                <a:gd name="connsiteY2" fmla="*/ 1676400 h 1800225"/>
                <a:gd name="connsiteX3" fmla="*/ 3162300 w 3162300"/>
                <a:gd name="connsiteY3" fmla="*/ 781050 h 1800225"/>
                <a:gd name="connsiteX4" fmla="*/ 1695450 w 3162300"/>
                <a:gd name="connsiteY4" fmla="*/ 0 h 1800225"/>
                <a:gd name="connsiteX5" fmla="*/ 0 w 3162300"/>
                <a:gd name="connsiteY5" fmla="*/ 909638 h 1800225"/>
                <a:gd name="connsiteX6" fmla="*/ 447675 w 3162300"/>
                <a:gd name="connsiteY6" fmla="*/ 1138238 h 1800225"/>
                <a:gd name="connsiteX7" fmla="*/ 71437 w 3162300"/>
                <a:gd name="connsiteY7" fmla="*/ 1333500 h 1800225"/>
                <a:gd name="connsiteX8" fmla="*/ 71437 w 3162300"/>
                <a:gd name="connsiteY8" fmla="*/ 1333500 h 1800225"/>
                <a:gd name="connsiteX0" fmla="*/ 328612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314324 w 3162300"/>
                <a:gd name="connsiteY0" fmla="*/ 1809750 h 1809750"/>
                <a:gd name="connsiteX1" fmla="*/ 1028700 w 3162300"/>
                <a:gd name="connsiteY1" fmla="*/ 1447800 h 1809750"/>
                <a:gd name="connsiteX2" fmla="*/ 1485900 w 3162300"/>
                <a:gd name="connsiteY2" fmla="*/ 1676400 h 1809750"/>
                <a:gd name="connsiteX3" fmla="*/ 3162300 w 3162300"/>
                <a:gd name="connsiteY3" fmla="*/ 781050 h 1809750"/>
                <a:gd name="connsiteX4" fmla="*/ 1695450 w 3162300"/>
                <a:gd name="connsiteY4" fmla="*/ 0 h 1809750"/>
                <a:gd name="connsiteX5" fmla="*/ 0 w 3162300"/>
                <a:gd name="connsiteY5" fmla="*/ 909638 h 1809750"/>
                <a:gd name="connsiteX6" fmla="*/ 447675 w 3162300"/>
                <a:gd name="connsiteY6" fmla="*/ 1138238 h 1809750"/>
                <a:gd name="connsiteX7" fmla="*/ 71437 w 3162300"/>
                <a:gd name="connsiteY7" fmla="*/ 1333500 h 1809750"/>
                <a:gd name="connsiteX8" fmla="*/ 71437 w 3162300"/>
                <a:gd name="connsiteY8" fmla="*/ 1333500 h 1809750"/>
                <a:gd name="connsiteX0" fmla="*/ 314324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1028700 w 3162300"/>
                <a:gd name="connsiteY0" fmla="*/ 1447800 h 1676400"/>
                <a:gd name="connsiteX1" fmla="*/ 1485900 w 3162300"/>
                <a:gd name="connsiteY1" fmla="*/ 1676400 h 1676400"/>
                <a:gd name="connsiteX2" fmla="*/ 3162300 w 3162300"/>
                <a:gd name="connsiteY2" fmla="*/ 781050 h 1676400"/>
                <a:gd name="connsiteX3" fmla="*/ 1695450 w 3162300"/>
                <a:gd name="connsiteY3" fmla="*/ 0 h 1676400"/>
                <a:gd name="connsiteX4" fmla="*/ 0 w 3162300"/>
                <a:gd name="connsiteY4" fmla="*/ 909638 h 1676400"/>
                <a:gd name="connsiteX5" fmla="*/ 447675 w 3162300"/>
                <a:gd name="connsiteY5" fmla="*/ 1138238 h 1676400"/>
                <a:gd name="connsiteX6" fmla="*/ 71437 w 3162300"/>
                <a:gd name="connsiteY6" fmla="*/ 1333500 h 1676400"/>
                <a:gd name="connsiteX7" fmla="*/ 71437 w 3162300"/>
                <a:gd name="connsiteY7" fmla="*/ 1333500 h 1676400"/>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447675 w 3162300"/>
                <a:gd name="connsiteY5" fmla="*/ 1138238 h 1976609"/>
                <a:gd name="connsiteX6" fmla="*/ 71437 w 3162300"/>
                <a:gd name="connsiteY6" fmla="*/ 1333500 h 1976609"/>
                <a:gd name="connsiteX7" fmla="*/ 71437 w 3162300"/>
                <a:gd name="connsiteY7"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6" fmla="*/ 71437 w 3162300"/>
                <a:gd name="connsiteY6"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0" fmla="*/ 554974 w 2236883"/>
                <a:gd name="connsiteY0" fmla="*/ 1976609 h 1976609"/>
                <a:gd name="connsiteX1" fmla="*/ 560483 w 2236883"/>
                <a:gd name="connsiteY1" fmla="*/ 1676400 h 1976609"/>
                <a:gd name="connsiteX2" fmla="*/ 2236883 w 2236883"/>
                <a:gd name="connsiteY2" fmla="*/ 781050 h 1976609"/>
                <a:gd name="connsiteX3" fmla="*/ 770033 w 2236883"/>
                <a:gd name="connsiteY3" fmla="*/ 0 h 1976609"/>
                <a:gd name="connsiteX4" fmla="*/ 0 w 2236883"/>
                <a:gd name="connsiteY4" fmla="*/ 435913 h 1976609"/>
                <a:gd name="connsiteX0" fmla="*/ 554974 w 2236883"/>
                <a:gd name="connsiteY0" fmla="*/ 1976609 h 1976609"/>
                <a:gd name="connsiteX1" fmla="*/ 1463866 w 2236883"/>
                <a:gd name="connsiteY1" fmla="*/ 1202674 h 1976609"/>
                <a:gd name="connsiteX2" fmla="*/ 2236883 w 2236883"/>
                <a:gd name="connsiteY2" fmla="*/ 781050 h 1976609"/>
                <a:gd name="connsiteX3" fmla="*/ 770033 w 2236883"/>
                <a:gd name="connsiteY3" fmla="*/ 0 h 1976609"/>
                <a:gd name="connsiteX4" fmla="*/ 0 w 2236883"/>
                <a:gd name="connsiteY4" fmla="*/ 435913 h 1976609"/>
                <a:gd name="connsiteX0" fmla="*/ 1458357 w 2236883"/>
                <a:gd name="connsiteY0" fmla="*/ 1668137 h 1668137"/>
                <a:gd name="connsiteX1" fmla="*/ 1463866 w 2236883"/>
                <a:gd name="connsiteY1" fmla="*/ 1202674 h 1668137"/>
                <a:gd name="connsiteX2" fmla="*/ 2236883 w 2236883"/>
                <a:gd name="connsiteY2" fmla="*/ 781050 h 1668137"/>
                <a:gd name="connsiteX3" fmla="*/ 770033 w 2236883"/>
                <a:gd name="connsiteY3" fmla="*/ 0 h 1668137"/>
                <a:gd name="connsiteX4" fmla="*/ 0 w 2236883"/>
                <a:gd name="connsiteY4" fmla="*/ 435913 h 1668137"/>
                <a:gd name="connsiteX0" fmla="*/ 1463120 w 2236883"/>
                <a:gd name="connsiteY0" fmla="*/ 1672900 h 1672900"/>
                <a:gd name="connsiteX1" fmla="*/ 1463866 w 2236883"/>
                <a:gd name="connsiteY1" fmla="*/ 1202674 h 1672900"/>
                <a:gd name="connsiteX2" fmla="*/ 2236883 w 2236883"/>
                <a:gd name="connsiteY2" fmla="*/ 781050 h 1672900"/>
                <a:gd name="connsiteX3" fmla="*/ 770033 w 2236883"/>
                <a:gd name="connsiteY3" fmla="*/ 0 h 1672900"/>
                <a:gd name="connsiteX4" fmla="*/ 0 w 2236883"/>
                <a:gd name="connsiteY4" fmla="*/ 435913 h 1672900"/>
                <a:gd name="connsiteX0" fmla="*/ 1463120 w 2236883"/>
                <a:gd name="connsiteY0" fmla="*/ 1236987 h 1236987"/>
                <a:gd name="connsiteX1" fmla="*/ 1463866 w 2236883"/>
                <a:gd name="connsiteY1" fmla="*/ 766761 h 1236987"/>
                <a:gd name="connsiteX2" fmla="*/ 2236883 w 2236883"/>
                <a:gd name="connsiteY2" fmla="*/ 345137 h 1236987"/>
                <a:gd name="connsiteX3" fmla="*/ 2072577 w 2236883"/>
                <a:gd name="connsiteY3" fmla="*/ 257031 h 1236987"/>
                <a:gd name="connsiteX4" fmla="*/ 0 w 2236883"/>
                <a:gd name="connsiteY4" fmla="*/ 0 h 1236987"/>
                <a:gd name="connsiteX0" fmla="*/ 0 w 773763"/>
                <a:gd name="connsiteY0" fmla="*/ 979956 h 979956"/>
                <a:gd name="connsiteX1" fmla="*/ 746 w 773763"/>
                <a:gd name="connsiteY1" fmla="*/ 509730 h 979956"/>
                <a:gd name="connsiteX2" fmla="*/ 773763 w 773763"/>
                <a:gd name="connsiteY2" fmla="*/ 88106 h 979956"/>
                <a:gd name="connsiteX3" fmla="*/ 609457 w 773763"/>
                <a:gd name="connsiteY3" fmla="*/ 0 h 979956"/>
                <a:gd name="connsiteX0" fmla="*/ 0 w 854726"/>
                <a:gd name="connsiteY0" fmla="*/ 979956 h 979956"/>
                <a:gd name="connsiteX1" fmla="*/ 746 w 854726"/>
                <a:gd name="connsiteY1" fmla="*/ 509730 h 979956"/>
                <a:gd name="connsiteX2" fmla="*/ 854726 w 854726"/>
                <a:gd name="connsiteY2" fmla="*/ 130968 h 979956"/>
                <a:gd name="connsiteX3" fmla="*/ 609457 w 854726"/>
                <a:gd name="connsiteY3" fmla="*/ 0 h 979956"/>
                <a:gd name="connsiteX0" fmla="*/ 2028 w 856754"/>
                <a:gd name="connsiteY0" fmla="*/ 979956 h 979956"/>
                <a:gd name="connsiteX1" fmla="*/ 392 w 856754"/>
                <a:gd name="connsiteY1" fmla="*/ 595455 h 979956"/>
                <a:gd name="connsiteX2" fmla="*/ 856754 w 856754"/>
                <a:gd name="connsiteY2" fmla="*/ 130968 h 979956"/>
                <a:gd name="connsiteX3" fmla="*/ 611485 w 856754"/>
                <a:gd name="connsiteY3" fmla="*/ 0 h 979956"/>
                <a:gd name="connsiteX0" fmla="*/ 0 w 854726"/>
                <a:gd name="connsiteY0" fmla="*/ 979956 h 979956"/>
                <a:gd name="connsiteX1" fmla="*/ 5508 w 854726"/>
                <a:gd name="connsiteY1" fmla="*/ 593074 h 979956"/>
                <a:gd name="connsiteX2" fmla="*/ 854726 w 854726"/>
                <a:gd name="connsiteY2" fmla="*/ 130968 h 979956"/>
                <a:gd name="connsiteX3" fmla="*/ 609457 w 854726"/>
                <a:gd name="connsiteY3" fmla="*/ 0 h 979956"/>
                <a:gd name="connsiteX0" fmla="*/ 2028 w 856754"/>
                <a:gd name="connsiteY0" fmla="*/ 979956 h 979956"/>
                <a:gd name="connsiteX1" fmla="*/ 392 w 856754"/>
                <a:gd name="connsiteY1" fmla="*/ 595455 h 979956"/>
                <a:gd name="connsiteX2" fmla="*/ 856754 w 856754"/>
                <a:gd name="connsiteY2" fmla="*/ 130968 h 979956"/>
                <a:gd name="connsiteX3" fmla="*/ 611485 w 856754"/>
                <a:gd name="connsiteY3" fmla="*/ 0 h 979956"/>
                <a:gd name="connsiteX0" fmla="*/ 0 w 859489"/>
                <a:gd name="connsiteY0" fmla="*/ 982337 h 982337"/>
                <a:gd name="connsiteX1" fmla="*/ 3127 w 859489"/>
                <a:gd name="connsiteY1" fmla="*/ 595455 h 982337"/>
                <a:gd name="connsiteX2" fmla="*/ 859489 w 859489"/>
                <a:gd name="connsiteY2" fmla="*/ 130968 h 982337"/>
                <a:gd name="connsiteX3" fmla="*/ 614220 w 859489"/>
                <a:gd name="connsiteY3" fmla="*/ 0 h 982337"/>
                <a:gd name="connsiteX0" fmla="*/ 0 w 859489"/>
                <a:gd name="connsiteY0" fmla="*/ 989481 h 989481"/>
                <a:gd name="connsiteX1" fmla="*/ 3127 w 859489"/>
                <a:gd name="connsiteY1" fmla="*/ 602599 h 989481"/>
                <a:gd name="connsiteX2" fmla="*/ 859489 w 859489"/>
                <a:gd name="connsiteY2" fmla="*/ 138112 h 989481"/>
                <a:gd name="connsiteX3" fmla="*/ 609457 w 859489"/>
                <a:gd name="connsiteY3" fmla="*/ 0 h 989481"/>
                <a:gd name="connsiteX0" fmla="*/ 0 w 859489"/>
                <a:gd name="connsiteY0" fmla="*/ 987100 h 987100"/>
                <a:gd name="connsiteX1" fmla="*/ 3127 w 859489"/>
                <a:gd name="connsiteY1" fmla="*/ 600218 h 987100"/>
                <a:gd name="connsiteX2" fmla="*/ 859489 w 859489"/>
                <a:gd name="connsiteY2" fmla="*/ 135731 h 987100"/>
                <a:gd name="connsiteX3" fmla="*/ 602313 w 859489"/>
                <a:gd name="connsiteY3" fmla="*/ 0 h 987100"/>
                <a:gd name="connsiteX0" fmla="*/ 0 w 859489"/>
                <a:gd name="connsiteY0" fmla="*/ 987100 h 987100"/>
                <a:gd name="connsiteX1" fmla="*/ 345433 w 859489"/>
                <a:gd name="connsiteY1" fmla="*/ 415670 h 987100"/>
                <a:gd name="connsiteX2" fmla="*/ 859489 w 859489"/>
                <a:gd name="connsiteY2" fmla="*/ 135731 h 987100"/>
                <a:gd name="connsiteX3" fmla="*/ 602313 w 859489"/>
                <a:gd name="connsiteY3" fmla="*/ 0 h 987100"/>
                <a:gd name="connsiteX0" fmla="*/ 0 w 517185"/>
                <a:gd name="connsiteY0" fmla="*/ 808506 h 808506"/>
                <a:gd name="connsiteX1" fmla="*/ 3129 w 517185"/>
                <a:gd name="connsiteY1" fmla="*/ 415670 h 808506"/>
                <a:gd name="connsiteX2" fmla="*/ 517185 w 517185"/>
                <a:gd name="connsiteY2" fmla="*/ 135731 h 808506"/>
                <a:gd name="connsiteX3" fmla="*/ 260009 w 517185"/>
                <a:gd name="connsiteY3" fmla="*/ 0 h 808506"/>
                <a:gd name="connsiteX0" fmla="*/ 3156 w 514388"/>
                <a:gd name="connsiteY0" fmla="*/ 805530 h 805530"/>
                <a:gd name="connsiteX1" fmla="*/ 331 w 514388"/>
                <a:gd name="connsiteY1" fmla="*/ 415670 h 805530"/>
                <a:gd name="connsiteX2" fmla="*/ 514387 w 514388"/>
                <a:gd name="connsiteY2" fmla="*/ 135731 h 805530"/>
                <a:gd name="connsiteX3" fmla="*/ 257211 w 514388"/>
                <a:gd name="connsiteY3" fmla="*/ 0 h 805530"/>
                <a:gd name="connsiteX0" fmla="*/ 398 w 514604"/>
                <a:gd name="connsiteY0" fmla="*/ 814460 h 814460"/>
                <a:gd name="connsiteX1" fmla="*/ 549 w 514604"/>
                <a:gd name="connsiteY1" fmla="*/ 415670 h 814460"/>
                <a:gd name="connsiteX2" fmla="*/ 514605 w 514604"/>
                <a:gd name="connsiteY2" fmla="*/ 135731 h 814460"/>
                <a:gd name="connsiteX3" fmla="*/ 257429 w 514604"/>
                <a:gd name="connsiteY3" fmla="*/ 0 h 814460"/>
                <a:gd name="connsiteX0" fmla="*/ 398 w 514605"/>
                <a:gd name="connsiteY0" fmla="*/ 707304 h 707304"/>
                <a:gd name="connsiteX1" fmla="*/ 549 w 514605"/>
                <a:gd name="connsiteY1" fmla="*/ 415670 h 707304"/>
                <a:gd name="connsiteX2" fmla="*/ 514605 w 514605"/>
                <a:gd name="connsiteY2" fmla="*/ 135731 h 707304"/>
                <a:gd name="connsiteX3" fmla="*/ 257429 w 514605"/>
                <a:gd name="connsiteY3" fmla="*/ 0 h 707304"/>
              </a:gdLst>
              <a:ahLst/>
              <a:cxnLst>
                <a:cxn ang="0">
                  <a:pos x="connsiteX0" y="connsiteY0"/>
                </a:cxn>
                <a:cxn ang="0">
                  <a:pos x="connsiteX1" y="connsiteY1"/>
                </a:cxn>
                <a:cxn ang="0">
                  <a:pos x="connsiteX2" y="connsiteY2"/>
                </a:cxn>
                <a:cxn ang="0">
                  <a:pos x="connsiteX3" y="connsiteY3"/>
                </a:cxn>
              </a:cxnLst>
              <a:rect l="l" t="t" r="r" b="b"/>
              <a:pathLst>
                <a:path w="514605" h="707304">
                  <a:moveTo>
                    <a:pt x="398" y="707304"/>
                  </a:moveTo>
                  <a:cubicBezTo>
                    <a:pt x="2234" y="607234"/>
                    <a:pt x="-1287" y="515740"/>
                    <a:pt x="549" y="415670"/>
                  </a:cubicBezTo>
                  <a:lnTo>
                    <a:pt x="514605" y="135731"/>
                  </a:lnTo>
                  <a:lnTo>
                    <a:pt x="257429" y="0"/>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91" name="Arc 90"/>
            <p:cNvSpPr>
              <a:spLocks noChangeAspect="1"/>
            </p:cNvSpPr>
            <p:nvPr/>
          </p:nvSpPr>
          <p:spPr>
            <a:xfrm flipH="1">
              <a:off x="2841650" y="1523980"/>
              <a:ext cx="707421" cy="409559"/>
            </a:xfrm>
            <a:prstGeom prst="arc">
              <a:avLst>
                <a:gd name="adj1" fmla="val 7473282"/>
                <a:gd name="adj2" fmla="val 3394445"/>
              </a:avLst>
            </a:prstGeom>
            <a:ln w="38100">
              <a:solidFill>
                <a:srgbClr val="006600"/>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93" name="Arc 92"/>
            <p:cNvSpPr>
              <a:spLocks noChangeAspect="1"/>
            </p:cNvSpPr>
            <p:nvPr/>
          </p:nvSpPr>
          <p:spPr>
            <a:xfrm rot="3688714">
              <a:off x="4142873" y="749954"/>
              <a:ext cx="818085" cy="493150"/>
            </a:xfrm>
            <a:prstGeom prst="arc">
              <a:avLst>
                <a:gd name="adj1" fmla="val 8826960"/>
                <a:gd name="adj2" fmla="val 2757535"/>
              </a:avLst>
            </a:prstGeom>
            <a:ln w="38100">
              <a:solidFill>
                <a:srgbClr val="006600"/>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95" name="Straight Arrow Connector 94"/>
            <p:cNvCxnSpPr/>
            <p:nvPr/>
          </p:nvCxnSpPr>
          <p:spPr>
            <a:xfrm flipV="1">
              <a:off x="4647709" y="645574"/>
              <a:ext cx="523981" cy="280384"/>
            </a:xfrm>
            <a:prstGeom prst="straightConnector1">
              <a:avLst/>
            </a:prstGeom>
            <a:ln w="63500">
              <a:solidFill>
                <a:srgbClr val="006600"/>
              </a:solidFill>
              <a:tailEnd type="triangle" w="sm" len="lg"/>
            </a:ln>
          </p:spPr>
          <p:style>
            <a:lnRef idx="1">
              <a:schemeClr val="accent1"/>
            </a:lnRef>
            <a:fillRef idx="0">
              <a:schemeClr val="accent1"/>
            </a:fillRef>
            <a:effectRef idx="0">
              <a:schemeClr val="accent1"/>
            </a:effectRef>
            <a:fontRef idx="minor">
              <a:schemeClr val="tx1"/>
            </a:fontRef>
          </p:style>
        </p:cxnSp>
        <p:sp>
          <p:nvSpPr>
            <p:cNvPr id="21" name="Arc 20"/>
            <p:cNvSpPr>
              <a:spLocks noChangeAspect="1"/>
            </p:cNvSpPr>
            <p:nvPr/>
          </p:nvSpPr>
          <p:spPr>
            <a:xfrm rot="3688714">
              <a:off x="1052332" y="2519366"/>
              <a:ext cx="629296" cy="379346"/>
            </a:xfrm>
            <a:prstGeom prst="arc">
              <a:avLst>
                <a:gd name="adj1" fmla="val 7645669"/>
                <a:gd name="adj2" fmla="val 2519754"/>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96" name="Straight Arrow Connector 95"/>
            <p:cNvCxnSpPr/>
            <p:nvPr/>
          </p:nvCxnSpPr>
          <p:spPr>
            <a:xfrm flipH="1">
              <a:off x="3023828" y="2088540"/>
              <a:ext cx="400159" cy="213218"/>
            </a:xfrm>
            <a:prstGeom prst="straightConnector1">
              <a:avLst/>
            </a:prstGeom>
            <a:ln w="50800">
              <a:solidFill>
                <a:schemeClr val="tx1">
                  <a:lumMod val="75000"/>
                  <a:lumOff val="2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98" name="Freeform 97"/>
            <p:cNvSpPr/>
            <p:nvPr/>
          </p:nvSpPr>
          <p:spPr>
            <a:xfrm rot="10800000">
              <a:off x="3847876" y="2318256"/>
              <a:ext cx="724376" cy="387082"/>
            </a:xfrm>
            <a:custGeom>
              <a:avLst/>
              <a:gdLst>
                <a:gd name="connsiteX0" fmla="*/ 429658 w 914400"/>
                <a:gd name="connsiteY0" fmla="*/ 0 h 495759"/>
                <a:gd name="connsiteX1" fmla="*/ 771181 w 914400"/>
                <a:gd name="connsiteY1" fmla="*/ 176270 h 495759"/>
                <a:gd name="connsiteX2" fmla="*/ 914400 w 914400"/>
                <a:gd name="connsiteY2" fmla="*/ 110169 h 495759"/>
                <a:gd name="connsiteX3" fmla="*/ 859316 w 914400"/>
                <a:gd name="connsiteY3" fmla="*/ 462709 h 495759"/>
                <a:gd name="connsiteX4" fmla="*/ 209320 w 914400"/>
                <a:gd name="connsiteY4" fmla="*/ 495759 h 495759"/>
                <a:gd name="connsiteX5" fmla="*/ 330506 w 914400"/>
                <a:gd name="connsiteY5" fmla="*/ 407624 h 495759"/>
                <a:gd name="connsiteX6" fmla="*/ 0 w 914400"/>
                <a:gd name="connsiteY6" fmla="*/ 231355 h 495759"/>
                <a:gd name="connsiteX7" fmla="*/ 429658 w 914400"/>
                <a:gd name="connsiteY7" fmla="*/ 0 h 495759"/>
                <a:gd name="connsiteX0" fmla="*/ 429658 w 914400"/>
                <a:gd name="connsiteY0" fmla="*/ 0 h 495759"/>
                <a:gd name="connsiteX1" fmla="*/ 771181 w 914400"/>
                <a:gd name="connsiteY1" fmla="*/ 176270 h 495759"/>
                <a:gd name="connsiteX2" fmla="*/ 914400 w 914400"/>
                <a:gd name="connsiteY2" fmla="*/ 110169 h 495759"/>
                <a:gd name="connsiteX3" fmla="*/ 859316 w 914400"/>
                <a:gd name="connsiteY3" fmla="*/ 462709 h 495759"/>
                <a:gd name="connsiteX4" fmla="*/ 209320 w 914400"/>
                <a:gd name="connsiteY4" fmla="*/ 495759 h 495759"/>
                <a:gd name="connsiteX5" fmla="*/ 336459 w 914400"/>
                <a:gd name="connsiteY5" fmla="*/ 416554 h 495759"/>
                <a:gd name="connsiteX6" fmla="*/ 0 w 914400"/>
                <a:gd name="connsiteY6" fmla="*/ 231355 h 495759"/>
                <a:gd name="connsiteX7" fmla="*/ 429658 w 914400"/>
                <a:gd name="connsiteY7" fmla="*/ 0 h 495759"/>
                <a:gd name="connsiteX0" fmla="*/ 429658 w 914400"/>
                <a:gd name="connsiteY0" fmla="*/ 0 h 483853"/>
                <a:gd name="connsiteX1" fmla="*/ 771181 w 914400"/>
                <a:gd name="connsiteY1" fmla="*/ 176270 h 483853"/>
                <a:gd name="connsiteX2" fmla="*/ 914400 w 914400"/>
                <a:gd name="connsiteY2" fmla="*/ 110169 h 483853"/>
                <a:gd name="connsiteX3" fmla="*/ 859316 w 914400"/>
                <a:gd name="connsiteY3" fmla="*/ 462709 h 483853"/>
                <a:gd name="connsiteX4" fmla="*/ 194436 w 914400"/>
                <a:gd name="connsiteY4" fmla="*/ 483853 h 483853"/>
                <a:gd name="connsiteX5" fmla="*/ 336459 w 914400"/>
                <a:gd name="connsiteY5" fmla="*/ 416554 h 483853"/>
                <a:gd name="connsiteX6" fmla="*/ 0 w 914400"/>
                <a:gd name="connsiteY6" fmla="*/ 231355 h 483853"/>
                <a:gd name="connsiteX7" fmla="*/ 429658 w 914400"/>
                <a:gd name="connsiteY7" fmla="*/ 0 h 483853"/>
                <a:gd name="connsiteX0" fmla="*/ 429658 w 905470"/>
                <a:gd name="connsiteY0" fmla="*/ 0 h 483853"/>
                <a:gd name="connsiteX1" fmla="*/ 771181 w 905470"/>
                <a:gd name="connsiteY1" fmla="*/ 176270 h 483853"/>
                <a:gd name="connsiteX2" fmla="*/ 905470 w 905470"/>
                <a:gd name="connsiteY2" fmla="*/ 104216 h 483853"/>
                <a:gd name="connsiteX3" fmla="*/ 859316 w 905470"/>
                <a:gd name="connsiteY3" fmla="*/ 462709 h 483853"/>
                <a:gd name="connsiteX4" fmla="*/ 194436 w 905470"/>
                <a:gd name="connsiteY4" fmla="*/ 483853 h 483853"/>
                <a:gd name="connsiteX5" fmla="*/ 336459 w 905470"/>
                <a:gd name="connsiteY5" fmla="*/ 416554 h 483853"/>
                <a:gd name="connsiteX6" fmla="*/ 0 w 905470"/>
                <a:gd name="connsiteY6" fmla="*/ 231355 h 483853"/>
                <a:gd name="connsiteX7" fmla="*/ 429658 w 905470"/>
                <a:gd name="connsiteY7" fmla="*/ 0 h 483853"/>
                <a:gd name="connsiteX0" fmla="*/ 429658 w 905470"/>
                <a:gd name="connsiteY0" fmla="*/ 0 h 483853"/>
                <a:gd name="connsiteX1" fmla="*/ 771181 w 905470"/>
                <a:gd name="connsiteY1" fmla="*/ 176270 h 483853"/>
                <a:gd name="connsiteX2" fmla="*/ 905470 w 905470"/>
                <a:gd name="connsiteY2" fmla="*/ 104216 h 483853"/>
                <a:gd name="connsiteX3" fmla="*/ 874199 w 905470"/>
                <a:gd name="connsiteY3" fmla="*/ 465687 h 483853"/>
                <a:gd name="connsiteX4" fmla="*/ 194436 w 905470"/>
                <a:gd name="connsiteY4" fmla="*/ 483853 h 483853"/>
                <a:gd name="connsiteX5" fmla="*/ 336459 w 905470"/>
                <a:gd name="connsiteY5" fmla="*/ 416554 h 483853"/>
                <a:gd name="connsiteX6" fmla="*/ 0 w 905470"/>
                <a:gd name="connsiteY6" fmla="*/ 231355 h 483853"/>
                <a:gd name="connsiteX7" fmla="*/ 429658 w 905470"/>
                <a:gd name="connsiteY7" fmla="*/ 0 h 48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470" h="483853">
                  <a:moveTo>
                    <a:pt x="429658" y="0"/>
                  </a:moveTo>
                  <a:lnTo>
                    <a:pt x="771181" y="176270"/>
                  </a:lnTo>
                  <a:lnTo>
                    <a:pt x="905470" y="104216"/>
                  </a:lnTo>
                  <a:lnTo>
                    <a:pt x="874199" y="465687"/>
                  </a:lnTo>
                  <a:lnTo>
                    <a:pt x="194436" y="483853"/>
                  </a:lnTo>
                  <a:lnTo>
                    <a:pt x="336459" y="416554"/>
                  </a:lnTo>
                  <a:lnTo>
                    <a:pt x="0" y="231355"/>
                  </a:lnTo>
                  <a:lnTo>
                    <a:pt x="429658"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0" name="Freeform 99"/>
            <p:cNvSpPr/>
            <p:nvPr/>
          </p:nvSpPr>
          <p:spPr>
            <a:xfrm>
              <a:off x="1782757" y="1142660"/>
              <a:ext cx="2529473" cy="1454226"/>
            </a:xfrm>
            <a:custGeom>
              <a:avLst/>
              <a:gdLst>
                <a:gd name="connsiteX0" fmla="*/ 341523 w 3161841"/>
                <a:gd name="connsiteY0" fmla="*/ 1817783 h 1817783"/>
                <a:gd name="connsiteX1" fmla="*/ 1013552 w 3161841"/>
                <a:gd name="connsiteY1" fmla="*/ 1454227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8" fmla="*/ 55085 w 3161841"/>
                <a:gd name="connsiteY8" fmla="*/ 1344058 h 1817783"/>
                <a:gd name="connsiteX9" fmla="*/ 55085 w 3161841"/>
                <a:gd name="connsiteY9" fmla="*/ 1344058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8" fmla="*/ 55085 w 3161841"/>
                <a:gd name="connsiteY8" fmla="*/ 1344058 h 1817783"/>
                <a:gd name="connsiteX9" fmla="*/ 55085 w 3161841"/>
                <a:gd name="connsiteY9" fmla="*/ 1344058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8" fmla="*/ 55085 w 3161841"/>
                <a:gd name="connsiteY8" fmla="*/ 1344058 h 1817783"/>
                <a:gd name="connsiteX9" fmla="*/ 76516 w 3161841"/>
                <a:gd name="connsiteY9" fmla="*/ 1332152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8" fmla="*/ 55085 w 3161841"/>
                <a:gd name="connsiteY8" fmla="*/ 1344058 h 1817783"/>
                <a:gd name="connsiteX0" fmla="*/ 479319 w 3299637"/>
                <a:gd name="connsiteY0" fmla="*/ 1817783 h 1817783"/>
                <a:gd name="connsiteX1" fmla="*/ 1168017 w 3299637"/>
                <a:gd name="connsiteY1" fmla="*/ 1444702 h 1817783"/>
                <a:gd name="connsiteX2" fmla="*/ 1625074 w 3299637"/>
                <a:gd name="connsiteY2" fmla="*/ 1674564 h 1817783"/>
                <a:gd name="connsiteX3" fmla="*/ 3299637 w 3299637"/>
                <a:gd name="connsiteY3" fmla="*/ 782198 h 1817783"/>
                <a:gd name="connsiteX4" fmla="*/ 1845411 w 3299637"/>
                <a:gd name="connsiteY4" fmla="*/ 0 h 1817783"/>
                <a:gd name="connsiteX5" fmla="*/ 137796 w 3299637"/>
                <a:gd name="connsiteY5" fmla="*/ 892366 h 1817783"/>
                <a:gd name="connsiteX6" fmla="*/ 589488 w 3299637"/>
                <a:gd name="connsiteY6" fmla="*/ 1134737 h 1817783"/>
                <a:gd name="connsiteX7" fmla="*/ 192881 w 3299637"/>
                <a:gd name="connsiteY7" fmla="*/ 1344058 h 1817783"/>
                <a:gd name="connsiteX8" fmla="*/ 0 w 3299637"/>
                <a:gd name="connsiteY8" fmla="*/ 1153558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55085 w 3161841"/>
                <a:gd name="connsiteY7" fmla="*/ 1344058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2366 h 1817783"/>
                <a:gd name="connsiteX6" fmla="*/ 451692 w 3161841"/>
                <a:gd name="connsiteY6" fmla="*/ 1134737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51692 w 3161841"/>
                <a:gd name="connsiteY6" fmla="*/ 1134737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21926 w 3161841"/>
                <a:gd name="connsiteY6" fmla="*/ 1116877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54669 w 3161841"/>
                <a:gd name="connsiteY6" fmla="*/ 1125805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39785 w 3161841"/>
                <a:gd name="connsiteY6" fmla="*/ 1116877 h 1817783"/>
                <a:gd name="connsiteX7" fmla="*/ 76516 w 3161841"/>
                <a:gd name="connsiteY7" fmla="*/ 133929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39785 w 3161841"/>
                <a:gd name="connsiteY6" fmla="*/ 1116877 h 1817783"/>
                <a:gd name="connsiteX7" fmla="*/ 52704 w 3161841"/>
                <a:gd name="connsiteY7" fmla="*/ 133036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39785 w 3161841"/>
                <a:gd name="connsiteY6" fmla="*/ 1116877 h 1817783"/>
                <a:gd name="connsiteX7" fmla="*/ 52704 w 3161841"/>
                <a:gd name="connsiteY7" fmla="*/ 133036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39785 w 3161841"/>
                <a:gd name="connsiteY6" fmla="*/ 1116877 h 1817783"/>
                <a:gd name="connsiteX7" fmla="*/ 52704 w 3161841"/>
                <a:gd name="connsiteY7" fmla="*/ 1330365 h 1817783"/>
                <a:gd name="connsiteX0" fmla="*/ 341523 w 3161841"/>
                <a:gd name="connsiteY0" fmla="*/ 1817783 h 1817783"/>
                <a:gd name="connsiteX1" fmla="*/ 1030221 w 3161841"/>
                <a:gd name="connsiteY1" fmla="*/ 1444702 h 1817783"/>
                <a:gd name="connsiteX2" fmla="*/ 1487278 w 3161841"/>
                <a:gd name="connsiteY2" fmla="*/ 1674564 h 1817783"/>
                <a:gd name="connsiteX3" fmla="*/ 3161841 w 3161841"/>
                <a:gd name="connsiteY3" fmla="*/ 782198 h 1817783"/>
                <a:gd name="connsiteX4" fmla="*/ 1707615 w 3161841"/>
                <a:gd name="connsiteY4" fmla="*/ 0 h 1817783"/>
                <a:gd name="connsiteX5" fmla="*/ 0 w 3161841"/>
                <a:gd name="connsiteY5" fmla="*/ 899509 h 1817783"/>
                <a:gd name="connsiteX6" fmla="*/ 439785 w 3161841"/>
                <a:gd name="connsiteY6" fmla="*/ 1116877 h 1817783"/>
                <a:gd name="connsiteX7" fmla="*/ 52704 w 3161841"/>
                <a:gd name="connsiteY7" fmla="*/ 1330365 h 181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841" h="1817783">
                  <a:moveTo>
                    <a:pt x="341523" y="1817783"/>
                  </a:moveTo>
                  <a:lnTo>
                    <a:pt x="1030221" y="1444702"/>
                  </a:lnTo>
                  <a:lnTo>
                    <a:pt x="1487278" y="1674564"/>
                  </a:lnTo>
                  <a:lnTo>
                    <a:pt x="3161841" y="782198"/>
                  </a:lnTo>
                  <a:lnTo>
                    <a:pt x="1707615" y="0"/>
                  </a:lnTo>
                  <a:lnTo>
                    <a:pt x="0" y="899509"/>
                  </a:lnTo>
                  <a:lnTo>
                    <a:pt x="439785" y="1116877"/>
                  </a:lnTo>
                  <a:cubicBezTo>
                    <a:pt x="298652" y="1195582"/>
                    <a:pt x="195005" y="1256980"/>
                    <a:pt x="52704" y="1330365"/>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105" name="Freeform 104"/>
            <p:cNvSpPr/>
            <p:nvPr/>
          </p:nvSpPr>
          <p:spPr>
            <a:xfrm rot="14301659">
              <a:off x="3026967" y="1005616"/>
              <a:ext cx="270478" cy="403263"/>
            </a:xfrm>
            <a:custGeom>
              <a:avLst/>
              <a:gdLst>
                <a:gd name="connsiteX0" fmla="*/ 366712 w 3162300"/>
                <a:gd name="connsiteY0" fmla="*/ 1800225 h 1800225"/>
                <a:gd name="connsiteX1" fmla="*/ 1028700 w 3162300"/>
                <a:gd name="connsiteY1" fmla="*/ 1447800 h 1800225"/>
                <a:gd name="connsiteX2" fmla="*/ 1485900 w 3162300"/>
                <a:gd name="connsiteY2" fmla="*/ 1676400 h 1800225"/>
                <a:gd name="connsiteX3" fmla="*/ 3162300 w 3162300"/>
                <a:gd name="connsiteY3" fmla="*/ 781050 h 1800225"/>
                <a:gd name="connsiteX4" fmla="*/ 1695450 w 3162300"/>
                <a:gd name="connsiteY4" fmla="*/ 0 h 1800225"/>
                <a:gd name="connsiteX5" fmla="*/ 0 w 3162300"/>
                <a:gd name="connsiteY5" fmla="*/ 909638 h 1800225"/>
                <a:gd name="connsiteX6" fmla="*/ 447675 w 3162300"/>
                <a:gd name="connsiteY6" fmla="*/ 1138238 h 1800225"/>
                <a:gd name="connsiteX7" fmla="*/ 71437 w 3162300"/>
                <a:gd name="connsiteY7" fmla="*/ 1333500 h 1800225"/>
                <a:gd name="connsiteX8" fmla="*/ 71437 w 3162300"/>
                <a:gd name="connsiteY8" fmla="*/ 1333500 h 1800225"/>
                <a:gd name="connsiteX0" fmla="*/ 328612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314324 w 3162300"/>
                <a:gd name="connsiteY0" fmla="*/ 1809750 h 1809750"/>
                <a:gd name="connsiteX1" fmla="*/ 1028700 w 3162300"/>
                <a:gd name="connsiteY1" fmla="*/ 1447800 h 1809750"/>
                <a:gd name="connsiteX2" fmla="*/ 1485900 w 3162300"/>
                <a:gd name="connsiteY2" fmla="*/ 1676400 h 1809750"/>
                <a:gd name="connsiteX3" fmla="*/ 3162300 w 3162300"/>
                <a:gd name="connsiteY3" fmla="*/ 781050 h 1809750"/>
                <a:gd name="connsiteX4" fmla="*/ 1695450 w 3162300"/>
                <a:gd name="connsiteY4" fmla="*/ 0 h 1809750"/>
                <a:gd name="connsiteX5" fmla="*/ 0 w 3162300"/>
                <a:gd name="connsiteY5" fmla="*/ 909638 h 1809750"/>
                <a:gd name="connsiteX6" fmla="*/ 447675 w 3162300"/>
                <a:gd name="connsiteY6" fmla="*/ 1138238 h 1809750"/>
                <a:gd name="connsiteX7" fmla="*/ 71437 w 3162300"/>
                <a:gd name="connsiteY7" fmla="*/ 1333500 h 1809750"/>
                <a:gd name="connsiteX8" fmla="*/ 71437 w 3162300"/>
                <a:gd name="connsiteY8" fmla="*/ 1333500 h 1809750"/>
                <a:gd name="connsiteX0" fmla="*/ 314324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1028700 w 3162300"/>
                <a:gd name="connsiteY0" fmla="*/ 1447800 h 1676400"/>
                <a:gd name="connsiteX1" fmla="*/ 1485900 w 3162300"/>
                <a:gd name="connsiteY1" fmla="*/ 1676400 h 1676400"/>
                <a:gd name="connsiteX2" fmla="*/ 3162300 w 3162300"/>
                <a:gd name="connsiteY2" fmla="*/ 781050 h 1676400"/>
                <a:gd name="connsiteX3" fmla="*/ 1695450 w 3162300"/>
                <a:gd name="connsiteY3" fmla="*/ 0 h 1676400"/>
                <a:gd name="connsiteX4" fmla="*/ 0 w 3162300"/>
                <a:gd name="connsiteY4" fmla="*/ 909638 h 1676400"/>
                <a:gd name="connsiteX5" fmla="*/ 447675 w 3162300"/>
                <a:gd name="connsiteY5" fmla="*/ 1138238 h 1676400"/>
                <a:gd name="connsiteX6" fmla="*/ 71437 w 3162300"/>
                <a:gd name="connsiteY6" fmla="*/ 1333500 h 1676400"/>
                <a:gd name="connsiteX7" fmla="*/ 71437 w 3162300"/>
                <a:gd name="connsiteY7" fmla="*/ 1333500 h 1676400"/>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447675 w 3162300"/>
                <a:gd name="connsiteY5" fmla="*/ 1138238 h 1976609"/>
                <a:gd name="connsiteX6" fmla="*/ 71437 w 3162300"/>
                <a:gd name="connsiteY6" fmla="*/ 1333500 h 1976609"/>
                <a:gd name="connsiteX7" fmla="*/ 71437 w 3162300"/>
                <a:gd name="connsiteY7"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6" fmla="*/ 71437 w 3162300"/>
                <a:gd name="connsiteY6"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0" fmla="*/ 554974 w 2236883"/>
                <a:gd name="connsiteY0" fmla="*/ 1976609 h 1976609"/>
                <a:gd name="connsiteX1" fmla="*/ 560483 w 2236883"/>
                <a:gd name="connsiteY1" fmla="*/ 1676400 h 1976609"/>
                <a:gd name="connsiteX2" fmla="*/ 2236883 w 2236883"/>
                <a:gd name="connsiteY2" fmla="*/ 781050 h 1976609"/>
                <a:gd name="connsiteX3" fmla="*/ 770033 w 2236883"/>
                <a:gd name="connsiteY3" fmla="*/ 0 h 1976609"/>
                <a:gd name="connsiteX4" fmla="*/ 0 w 2236883"/>
                <a:gd name="connsiteY4" fmla="*/ 435913 h 1976609"/>
                <a:gd name="connsiteX0" fmla="*/ 554974 w 2236883"/>
                <a:gd name="connsiteY0" fmla="*/ 1976609 h 1976609"/>
                <a:gd name="connsiteX1" fmla="*/ 1463866 w 2236883"/>
                <a:gd name="connsiteY1" fmla="*/ 1202674 h 1976609"/>
                <a:gd name="connsiteX2" fmla="*/ 2236883 w 2236883"/>
                <a:gd name="connsiteY2" fmla="*/ 781050 h 1976609"/>
                <a:gd name="connsiteX3" fmla="*/ 770033 w 2236883"/>
                <a:gd name="connsiteY3" fmla="*/ 0 h 1976609"/>
                <a:gd name="connsiteX4" fmla="*/ 0 w 2236883"/>
                <a:gd name="connsiteY4" fmla="*/ 435913 h 1976609"/>
                <a:gd name="connsiteX0" fmla="*/ 1458357 w 2236883"/>
                <a:gd name="connsiteY0" fmla="*/ 1668137 h 1668137"/>
                <a:gd name="connsiteX1" fmla="*/ 1463866 w 2236883"/>
                <a:gd name="connsiteY1" fmla="*/ 1202674 h 1668137"/>
                <a:gd name="connsiteX2" fmla="*/ 2236883 w 2236883"/>
                <a:gd name="connsiteY2" fmla="*/ 781050 h 1668137"/>
                <a:gd name="connsiteX3" fmla="*/ 770033 w 2236883"/>
                <a:gd name="connsiteY3" fmla="*/ 0 h 1668137"/>
                <a:gd name="connsiteX4" fmla="*/ 0 w 2236883"/>
                <a:gd name="connsiteY4" fmla="*/ 435913 h 1668137"/>
                <a:gd name="connsiteX0" fmla="*/ 1463120 w 2236883"/>
                <a:gd name="connsiteY0" fmla="*/ 1672900 h 1672900"/>
                <a:gd name="connsiteX1" fmla="*/ 1463866 w 2236883"/>
                <a:gd name="connsiteY1" fmla="*/ 1202674 h 1672900"/>
                <a:gd name="connsiteX2" fmla="*/ 2236883 w 2236883"/>
                <a:gd name="connsiteY2" fmla="*/ 781050 h 1672900"/>
                <a:gd name="connsiteX3" fmla="*/ 770033 w 2236883"/>
                <a:gd name="connsiteY3" fmla="*/ 0 h 1672900"/>
                <a:gd name="connsiteX4" fmla="*/ 0 w 2236883"/>
                <a:gd name="connsiteY4" fmla="*/ 435913 h 1672900"/>
                <a:gd name="connsiteX0" fmla="*/ 1463866 w 2236883"/>
                <a:gd name="connsiteY0" fmla="*/ 1202674 h 1202674"/>
                <a:gd name="connsiteX1" fmla="*/ 2236883 w 2236883"/>
                <a:gd name="connsiteY1" fmla="*/ 781050 h 1202674"/>
                <a:gd name="connsiteX2" fmla="*/ 770033 w 2236883"/>
                <a:gd name="connsiteY2" fmla="*/ 0 h 1202674"/>
                <a:gd name="connsiteX3" fmla="*/ 0 w 2236883"/>
                <a:gd name="connsiteY3" fmla="*/ 435913 h 1202674"/>
                <a:gd name="connsiteX0" fmla="*/ 693833 w 1466850"/>
                <a:gd name="connsiteY0" fmla="*/ 1202674 h 1202674"/>
                <a:gd name="connsiteX1" fmla="*/ 1466850 w 1466850"/>
                <a:gd name="connsiteY1" fmla="*/ 781050 h 1202674"/>
                <a:gd name="connsiteX2" fmla="*/ 0 w 1466850"/>
                <a:gd name="connsiteY2" fmla="*/ 0 h 1202674"/>
                <a:gd name="connsiteX0" fmla="*/ 0 w 773017"/>
                <a:gd name="connsiteY0" fmla="*/ 574713 h 574713"/>
                <a:gd name="connsiteX1" fmla="*/ 773017 w 773017"/>
                <a:gd name="connsiteY1" fmla="*/ 153089 h 574713"/>
                <a:gd name="connsiteX2" fmla="*/ 440904 w 773017"/>
                <a:gd name="connsiteY2" fmla="*/ 0 h 574713"/>
                <a:gd name="connsiteX0" fmla="*/ 0 w 464545"/>
                <a:gd name="connsiteY0" fmla="*/ 398443 h 398443"/>
                <a:gd name="connsiteX1" fmla="*/ 464545 w 464545"/>
                <a:gd name="connsiteY1" fmla="*/ 153089 h 398443"/>
                <a:gd name="connsiteX2" fmla="*/ 132432 w 464545"/>
                <a:gd name="connsiteY2" fmla="*/ 0 h 398443"/>
                <a:gd name="connsiteX0" fmla="*/ 0 w 464545"/>
                <a:gd name="connsiteY0" fmla="*/ 400825 h 400825"/>
                <a:gd name="connsiteX1" fmla="*/ 464545 w 464545"/>
                <a:gd name="connsiteY1" fmla="*/ 155471 h 400825"/>
                <a:gd name="connsiteX2" fmla="*/ 122907 w 464545"/>
                <a:gd name="connsiteY2" fmla="*/ 0 h 400825"/>
                <a:gd name="connsiteX0" fmla="*/ 0 w 443114"/>
                <a:gd name="connsiteY0" fmla="*/ 400825 h 400825"/>
                <a:gd name="connsiteX1" fmla="*/ 443114 w 443114"/>
                <a:gd name="connsiteY1" fmla="*/ 150709 h 400825"/>
                <a:gd name="connsiteX2" fmla="*/ 122907 w 443114"/>
                <a:gd name="connsiteY2" fmla="*/ 0 h 400825"/>
                <a:gd name="connsiteX0" fmla="*/ 0 w 431207"/>
                <a:gd name="connsiteY0" fmla="*/ 400825 h 400825"/>
                <a:gd name="connsiteX1" fmla="*/ 431207 w 431207"/>
                <a:gd name="connsiteY1" fmla="*/ 164996 h 400825"/>
                <a:gd name="connsiteX2" fmla="*/ 122907 w 431207"/>
                <a:gd name="connsiteY2" fmla="*/ 0 h 400825"/>
                <a:gd name="connsiteX0" fmla="*/ 0 w 431207"/>
                <a:gd name="connsiteY0" fmla="*/ 415113 h 415113"/>
                <a:gd name="connsiteX1" fmla="*/ 431207 w 431207"/>
                <a:gd name="connsiteY1" fmla="*/ 164996 h 415113"/>
                <a:gd name="connsiteX2" fmla="*/ 122907 w 431207"/>
                <a:gd name="connsiteY2" fmla="*/ 0 h 415113"/>
                <a:gd name="connsiteX0" fmla="*/ 0 w 431207"/>
                <a:gd name="connsiteY0" fmla="*/ 424638 h 424638"/>
                <a:gd name="connsiteX1" fmla="*/ 431207 w 431207"/>
                <a:gd name="connsiteY1" fmla="*/ 174521 h 424638"/>
                <a:gd name="connsiteX2" fmla="*/ 72901 w 431207"/>
                <a:gd name="connsiteY2" fmla="*/ 0 h 424638"/>
                <a:gd name="connsiteX0" fmla="*/ 0 w 431207"/>
                <a:gd name="connsiteY0" fmla="*/ 434163 h 434163"/>
                <a:gd name="connsiteX1" fmla="*/ 431207 w 431207"/>
                <a:gd name="connsiteY1" fmla="*/ 184046 h 434163"/>
                <a:gd name="connsiteX2" fmla="*/ 65757 w 431207"/>
                <a:gd name="connsiteY2" fmla="*/ 0 h 434163"/>
                <a:gd name="connsiteX0" fmla="*/ 0 w 421682"/>
                <a:gd name="connsiteY0" fmla="*/ 434163 h 434163"/>
                <a:gd name="connsiteX1" fmla="*/ 421682 w 421682"/>
                <a:gd name="connsiteY1" fmla="*/ 181665 h 434163"/>
                <a:gd name="connsiteX2" fmla="*/ 65757 w 421682"/>
                <a:gd name="connsiteY2" fmla="*/ 0 h 434163"/>
                <a:gd name="connsiteX0" fmla="*/ 0 w 421682"/>
                <a:gd name="connsiteY0" fmla="*/ 434163 h 434163"/>
                <a:gd name="connsiteX1" fmla="*/ 421682 w 421682"/>
                <a:gd name="connsiteY1" fmla="*/ 188809 h 434163"/>
                <a:gd name="connsiteX2" fmla="*/ 65757 w 421682"/>
                <a:gd name="connsiteY2" fmla="*/ 0 h 434163"/>
                <a:gd name="connsiteX0" fmla="*/ 0 w 428825"/>
                <a:gd name="connsiteY0" fmla="*/ 434163 h 434163"/>
                <a:gd name="connsiteX1" fmla="*/ 428825 w 428825"/>
                <a:gd name="connsiteY1" fmla="*/ 184046 h 434163"/>
                <a:gd name="connsiteX2" fmla="*/ 65757 w 428825"/>
                <a:gd name="connsiteY2" fmla="*/ 0 h 434163"/>
                <a:gd name="connsiteX0" fmla="*/ 0 w 424062"/>
                <a:gd name="connsiteY0" fmla="*/ 419876 h 419876"/>
                <a:gd name="connsiteX1" fmla="*/ 424062 w 424062"/>
                <a:gd name="connsiteY1" fmla="*/ 184046 h 419876"/>
                <a:gd name="connsiteX2" fmla="*/ 60994 w 424062"/>
                <a:gd name="connsiteY2" fmla="*/ 0 h 419876"/>
                <a:gd name="connsiteX0" fmla="*/ 0 w 426443"/>
                <a:gd name="connsiteY0" fmla="*/ 410351 h 410351"/>
                <a:gd name="connsiteX1" fmla="*/ 426443 w 426443"/>
                <a:gd name="connsiteY1" fmla="*/ 184046 h 410351"/>
                <a:gd name="connsiteX2" fmla="*/ 63375 w 426443"/>
                <a:gd name="connsiteY2" fmla="*/ 0 h 410351"/>
                <a:gd name="connsiteX0" fmla="*/ 0 w 424062"/>
                <a:gd name="connsiteY0" fmla="*/ 417494 h 417494"/>
                <a:gd name="connsiteX1" fmla="*/ 424062 w 424062"/>
                <a:gd name="connsiteY1" fmla="*/ 184046 h 417494"/>
                <a:gd name="connsiteX2" fmla="*/ 60994 w 424062"/>
                <a:gd name="connsiteY2" fmla="*/ 0 h 417494"/>
                <a:gd name="connsiteX0" fmla="*/ 0 w 424062"/>
                <a:gd name="connsiteY0" fmla="*/ 516262 h 516262"/>
                <a:gd name="connsiteX1" fmla="*/ 424062 w 424062"/>
                <a:gd name="connsiteY1" fmla="*/ 282814 h 516262"/>
                <a:gd name="connsiteX2" fmla="*/ 309246 w 424062"/>
                <a:gd name="connsiteY2" fmla="*/ 0 h 516262"/>
                <a:gd name="connsiteX0" fmla="*/ 0 w 309246"/>
                <a:gd name="connsiteY0" fmla="*/ 516262 h 516262"/>
                <a:gd name="connsiteX1" fmla="*/ 293475 w 309246"/>
                <a:gd name="connsiteY1" fmla="*/ 308638 h 516262"/>
                <a:gd name="connsiteX2" fmla="*/ 309246 w 309246"/>
                <a:gd name="connsiteY2" fmla="*/ 0 h 516262"/>
                <a:gd name="connsiteX0" fmla="*/ 0 w 312828"/>
                <a:gd name="connsiteY0" fmla="*/ 508460 h 508460"/>
                <a:gd name="connsiteX1" fmla="*/ 297057 w 312828"/>
                <a:gd name="connsiteY1" fmla="*/ 308638 h 508460"/>
                <a:gd name="connsiteX2" fmla="*/ 312828 w 312828"/>
                <a:gd name="connsiteY2" fmla="*/ 0 h 508460"/>
                <a:gd name="connsiteX0" fmla="*/ 0 w 312828"/>
                <a:gd name="connsiteY0" fmla="*/ 508460 h 508460"/>
                <a:gd name="connsiteX1" fmla="*/ 309220 w 312828"/>
                <a:gd name="connsiteY1" fmla="*/ 316132 h 508460"/>
                <a:gd name="connsiteX2" fmla="*/ 312828 w 312828"/>
                <a:gd name="connsiteY2" fmla="*/ 0 h 508460"/>
                <a:gd name="connsiteX0" fmla="*/ 0 w 319005"/>
                <a:gd name="connsiteY0" fmla="*/ 508460 h 508460"/>
                <a:gd name="connsiteX1" fmla="*/ 318888 w 319005"/>
                <a:gd name="connsiteY1" fmla="*/ 327681 h 508460"/>
                <a:gd name="connsiteX2" fmla="*/ 312828 w 319005"/>
                <a:gd name="connsiteY2" fmla="*/ 0 h 508460"/>
                <a:gd name="connsiteX0" fmla="*/ 0 w 329517"/>
                <a:gd name="connsiteY0" fmla="*/ 503771 h 503771"/>
                <a:gd name="connsiteX1" fmla="*/ 318888 w 329517"/>
                <a:gd name="connsiteY1" fmla="*/ 322992 h 503771"/>
                <a:gd name="connsiteX2" fmla="*/ 329517 w 329517"/>
                <a:gd name="connsiteY2" fmla="*/ 0 h 503771"/>
                <a:gd name="connsiteX0" fmla="*/ 0 w 338097"/>
                <a:gd name="connsiteY0" fmla="*/ 504079 h 504079"/>
                <a:gd name="connsiteX1" fmla="*/ 318888 w 338097"/>
                <a:gd name="connsiteY1" fmla="*/ 323300 h 504079"/>
                <a:gd name="connsiteX2" fmla="*/ 338097 w 338097"/>
                <a:gd name="connsiteY2" fmla="*/ 0 h 504079"/>
              </a:gdLst>
              <a:ahLst/>
              <a:cxnLst>
                <a:cxn ang="0">
                  <a:pos x="connsiteX0" y="connsiteY0"/>
                </a:cxn>
                <a:cxn ang="0">
                  <a:pos x="connsiteX1" y="connsiteY1"/>
                </a:cxn>
                <a:cxn ang="0">
                  <a:pos x="connsiteX2" y="connsiteY2"/>
                </a:cxn>
              </a:cxnLst>
              <a:rect l="l" t="t" r="r" b="b"/>
              <a:pathLst>
                <a:path w="338097" h="504079">
                  <a:moveTo>
                    <a:pt x="0" y="504079"/>
                  </a:moveTo>
                  <a:lnTo>
                    <a:pt x="318888" y="323300"/>
                  </a:lnTo>
                  <a:cubicBezTo>
                    <a:pt x="320091" y="217923"/>
                    <a:pt x="336894" y="105377"/>
                    <a:pt x="338097"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106" name="Freeform 105"/>
            <p:cNvSpPr/>
            <p:nvPr/>
          </p:nvSpPr>
          <p:spPr>
            <a:xfrm rot="14301659">
              <a:off x="3023157" y="1142131"/>
              <a:ext cx="270478" cy="403263"/>
            </a:xfrm>
            <a:custGeom>
              <a:avLst/>
              <a:gdLst>
                <a:gd name="connsiteX0" fmla="*/ 366712 w 3162300"/>
                <a:gd name="connsiteY0" fmla="*/ 1800225 h 1800225"/>
                <a:gd name="connsiteX1" fmla="*/ 1028700 w 3162300"/>
                <a:gd name="connsiteY1" fmla="*/ 1447800 h 1800225"/>
                <a:gd name="connsiteX2" fmla="*/ 1485900 w 3162300"/>
                <a:gd name="connsiteY2" fmla="*/ 1676400 h 1800225"/>
                <a:gd name="connsiteX3" fmla="*/ 3162300 w 3162300"/>
                <a:gd name="connsiteY3" fmla="*/ 781050 h 1800225"/>
                <a:gd name="connsiteX4" fmla="*/ 1695450 w 3162300"/>
                <a:gd name="connsiteY4" fmla="*/ 0 h 1800225"/>
                <a:gd name="connsiteX5" fmla="*/ 0 w 3162300"/>
                <a:gd name="connsiteY5" fmla="*/ 909638 h 1800225"/>
                <a:gd name="connsiteX6" fmla="*/ 447675 w 3162300"/>
                <a:gd name="connsiteY6" fmla="*/ 1138238 h 1800225"/>
                <a:gd name="connsiteX7" fmla="*/ 71437 w 3162300"/>
                <a:gd name="connsiteY7" fmla="*/ 1333500 h 1800225"/>
                <a:gd name="connsiteX8" fmla="*/ 71437 w 3162300"/>
                <a:gd name="connsiteY8" fmla="*/ 1333500 h 1800225"/>
                <a:gd name="connsiteX0" fmla="*/ 328612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314324 w 3162300"/>
                <a:gd name="connsiteY0" fmla="*/ 1809750 h 1809750"/>
                <a:gd name="connsiteX1" fmla="*/ 1028700 w 3162300"/>
                <a:gd name="connsiteY1" fmla="*/ 1447800 h 1809750"/>
                <a:gd name="connsiteX2" fmla="*/ 1485900 w 3162300"/>
                <a:gd name="connsiteY2" fmla="*/ 1676400 h 1809750"/>
                <a:gd name="connsiteX3" fmla="*/ 3162300 w 3162300"/>
                <a:gd name="connsiteY3" fmla="*/ 781050 h 1809750"/>
                <a:gd name="connsiteX4" fmla="*/ 1695450 w 3162300"/>
                <a:gd name="connsiteY4" fmla="*/ 0 h 1809750"/>
                <a:gd name="connsiteX5" fmla="*/ 0 w 3162300"/>
                <a:gd name="connsiteY5" fmla="*/ 909638 h 1809750"/>
                <a:gd name="connsiteX6" fmla="*/ 447675 w 3162300"/>
                <a:gd name="connsiteY6" fmla="*/ 1138238 h 1809750"/>
                <a:gd name="connsiteX7" fmla="*/ 71437 w 3162300"/>
                <a:gd name="connsiteY7" fmla="*/ 1333500 h 1809750"/>
                <a:gd name="connsiteX8" fmla="*/ 71437 w 3162300"/>
                <a:gd name="connsiteY8" fmla="*/ 1333500 h 1809750"/>
                <a:gd name="connsiteX0" fmla="*/ 314324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1028700 w 3162300"/>
                <a:gd name="connsiteY0" fmla="*/ 1447800 h 1676400"/>
                <a:gd name="connsiteX1" fmla="*/ 1485900 w 3162300"/>
                <a:gd name="connsiteY1" fmla="*/ 1676400 h 1676400"/>
                <a:gd name="connsiteX2" fmla="*/ 3162300 w 3162300"/>
                <a:gd name="connsiteY2" fmla="*/ 781050 h 1676400"/>
                <a:gd name="connsiteX3" fmla="*/ 1695450 w 3162300"/>
                <a:gd name="connsiteY3" fmla="*/ 0 h 1676400"/>
                <a:gd name="connsiteX4" fmla="*/ 0 w 3162300"/>
                <a:gd name="connsiteY4" fmla="*/ 909638 h 1676400"/>
                <a:gd name="connsiteX5" fmla="*/ 447675 w 3162300"/>
                <a:gd name="connsiteY5" fmla="*/ 1138238 h 1676400"/>
                <a:gd name="connsiteX6" fmla="*/ 71437 w 3162300"/>
                <a:gd name="connsiteY6" fmla="*/ 1333500 h 1676400"/>
                <a:gd name="connsiteX7" fmla="*/ 71437 w 3162300"/>
                <a:gd name="connsiteY7" fmla="*/ 1333500 h 1676400"/>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447675 w 3162300"/>
                <a:gd name="connsiteY5" fmla="*/ 1138238 h 1976609"/>
                <a:gd name="connsiteX6" fmla="*/ 71437 w 3162300"/>
                <a:gd name="connsiteY6" fmla="*/ 1333500 h 1976609"/>
                <a:gd name="connsiteX7" fmla="*/ 71437 w 3162300"/>
                <a:gd name="connsiteY7"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6" fmla="*/ 71437 w 3162300"/>
                <a:gd name="connsiteY6"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0" fmla="*/ 554974 w 2236883"/>
                <a:gd name="connsiteY0" fmla="*/ 1976609 h 1976609"/>
                <a:gd name="connsiteX1" fmla="*/ 560483 w 2236883"/>
                <a:gd name="connsiteY1" fmla="*/ 1676400 h 1976609"/>
                <a:gd name="connsiteX2" fmla="*/ 2236883 w 2236883"/>
                <a:gd name="connsiteY2" fmla="*/ 781050 h 1976609"/>
                <a:gd name="connsiteX3" fmla="*/ 770033 w 2236883"/>
                <a:gd name="connsiteY3" fmla="*/ 0 h 1976609"/>
                <a:gd name="connsiteX4" fmla="*/ 0 w 2236883"/>
                <a:gd name="connsiteY4" fmla="*/ 435913 h 1976609"/>
                <a:gd name="connsiteX0" fmla="*/ 554974 w 2236883"/>
                <a:gd name="connsiteY0" fmla="*/ 1976609 h 1976609"/>
                <a:gd name="connsiteX1" fmla="*/ 1463866 w 2236883"/>
                <a:gd name="connsiteY1" fmla="*/ 1202674 h 1976609"/>
                <a:gd name="connsiteX2" fmla="*/ 2236883 w 2236883"/>
                <a:gd name="connsiteY2" fmla="*/ 781050 h 1976609"/>
                <a:gd name="connsiteX3" fmla="*/ 770033 w 2236883"/>
                <a:gd name="connsiteY3" fmla="*/ 0 h 1976609"/>
                <a:gd name="connsiteX4" fmla="*/ 0 w 2236883"/>
                <a:gd name="connsiteY4" fmla="*/ 435913 h 1976609"/>
                <a:gd name="connsiteX0" fmla="*/ 1458357 w 2236883"/>
                <a:gd name="connsiteY0" fmla="*/ 1668137 h 1668137"/>
                <a:gd name="connsiteX1" fmla="*/ 1463866 w 2236883"/>
                <a:gd name="connsiteY1" fmla="*/ 1202674 h 1668137"/>
                <a:gd name="connsiteX2" fmla="*/ 2236883 w 2236883"/>
                <a:gd name="connsiteY2" fmla="*/ 781050 h 1668137"/>
                <a:gd name="connsiteX3" fmla="*/ 770033 w 2236883"/>
                <a:gd name="connsiteY3" fmla="*/ 0 h 1668137"/>
                <a:gd name="connsiteX4" fmla="*/ 0 w 2236883"/>
                <a:gd name="connsiteY4" fmla="*/ 435913 h 1668137"/>
                <a:gd name="connsiteX0" fmla="*/ 1463120 w 2236883"/>
                <a:gd name="connsiteY0" fmla="*/ 1672900 h 1672900"/>
                <a:gd name="connsiteX1" fmla="*/ 1463866 w 2236883"/>
                <a:gd name="connsiteY1" fmla="*/ 1202674 h 1672900"/>
                <a:gd name="connsiteX2" fmla="*/ 2236883 w 2236883"/>
                <a:gd name="connsiteY2" fmla="*/ 781050 h 1672900"/>
                <a:gd name="connsiteX3" fmla="*/ 770033 w 2236883"/>
                <a:gd name="connsiteY3" fmla="*/ 0 h 1672900"/>
                <a:gd name="connsiteX4" fmla="*/ 0 w 2236883"/>
                <a:gd name="connsiteY4" fmla="*/ 435913 h 1672900"/>
                <a:gd name="connsiteX0" fmla="*/ 1463866 w 2236883"/>
                <a:gd name="connsiteY0" fmla="*/ 1202674 h 1202674"/>
                <a:gd name="connsiteX1" fmla="*/ 2236883 w 2236883"/>
                <a:gd name="connsiteY1" fmla="*/ 781050 h 1202674"/>
                <a:gd name="connsiteX2" fmla="*/ 770033 w 2236883"/>
                <a:gd name="connsiteY2" fmla="*/ 0 h 1202674"/>
                <a:gd name="connsiteX3" fmla="*/ 0 w 2236883"/>
                <a:gd name="connsiteY3" fmla="*/ 435913 h 1202674"/>
                <a:gd name="connsiteX0" fmla="*/ 693833 w 1466850"/>
                <a:gd name="connsiteY0" fmla="*/ 1202674 h 1202674"/>
                <a:gd name="connsiteX1" fmla="*/ 1466850 w 1466850"/>
                <a:gd name="connsiteY1" fmla="*/ 781050 h 1202674"/>
                <a:gd name="connsiteX2" fmla="*/ 0 w 1466850"/>
                <a:gd name="connsiteY2" fmla="*/ 0 h 1202674"/>
                <a:gd name="connsiteX0" fmla="*/ 0 w 773017"/>
                <a:gd name="connsiteY0" fmla="*/ 574713 h 574713"/>
                <a:gd name="connsiteX1" fmla="*/ 773017 w 773017"/>
                <a:gd name="connsiteY1" fmla="*/ 153089 h 574713"/>
                <a:gd name="connsiteX2" fmla="*/ 440904 w 773017"/>
                <a:gd name="connsiteY2" fmla="*/ 0 h 574713"/>
                <a:gd name="connsiteX0" fmla="*/ 0 w 464545"/>
                <a:gd name="connsiteY0" fmla="*/ 398443 h 398443"/>
                <a:gd name="connsiteX1" fmla="*/ 464545 w 464545"/>
                <a:gd name="connsiteY1" fmla="*/ 153089 h 398443"/>
                <a:gd name="connsiteX2" fmla="*/ 132432 w 464545"/>
                <a:gd name="connsiteY2" fmla="*/ 0 h 398443"/>
                <a:gd name="connsiteX0" fmla="*/ 0 w 464545"/>
                <a:gd name="connsiteY0" fmla="*/ 400825 h 400825"/>
                <a:gd name="connsiteX1" fmla="*/ 464545 w 464545"/>
                <a:gd name="connsiteY1" fmla="*/ 155471 h 400825"/>
                <a:gd name="connsiteX2" fmla="*/ 122907 w 464545"/>
                <a:gd name="connsiteY2" fmla="*/ 0 h 400825"/>
                <a:gd name="connsiteX0" fmla="*/ 0 w 443114"/>
                <a:gd name="connsiteY0" fmla="*/ 400825 h 400825"/>
                <a:gd name="connsiteX1" fmla="*/ 443114 w 443114"/>
                <a:gd name="connsiteY1" fmla="*/ 150709 h 400825"/>
                <a:gd name="connsiteX2" fmla="*/ 122907 w 443114"/>
                <a:gd name="connsiteY2" fmla="*/ 0 h 400825"/>
                <a:gd name="connsiteX0" fmla="*/ 0 w 431207"/>
                <a:gd name="connsiteY0" fmla="*/ 400825 h 400825"/>
                <a:gd name="connsiteX1" fmla="*/ 431207 w 431207"/>
                <a:gd name="connsiteY1" fmla="*/ 164996 h 400825"/>
                <a:gd name="connsiteX2" fmla="*/ 122907 w 431207"/>
                <a:gd name="connsiteY2" fmla="*/ 0 h 400825"/>
                <a:gd name="connsiteX0" fmla="*/ 0 w 431207"/>
                <a:gd name="connsiteY0" fmla="*/ 415113 h 415113"/>
                <a:gd name="connsiteX1" fmla="*/ 431207 w 431207"/>
                <a:gd name="connsiteY1" fmla="*/ 164996 h 415113"/>
                <a:gd name="connsiteX2" fmla="*/ 122907 w 431207"/>
                <a:gd name="connsiteY2" fmla="*/ 0 h 415113"/>
                <a:gd name="connsiteX0" fmla="*/ 0 w 431207"/>
                <a:gd name="connsiteY0" fmla="*/ 424638 h 424638"/>
                <a:gd name="connsiteX1" fmla="*/ 431207 w 431207"/>
                <a:gd name="connsiteY1" fmla="*/ 174521 h 424638"/>
                <a:gd name="connsiteX2" fmla="*/ 72901 w 431207"/>
                <a:gd name="connsiteY2" fmla="*/ 0 h 424638"/>
                <a:gd name="connsiteX0" fmla="*/ 0 w 431207"/>
                <a:gd name="connsiteY0" fmla="*/ 434163 h 434163"/>
                <a:gd name="connsiteX1" fmla="*/ 431207 w 431207"/>
                <a:gd name="connsiteY1" fmla="*/ 184046 h 434163"/>
                <a:gd name="connsiteX2" fmla="*/ 65757 w 431207"/>
                <a:gd name="connsiteY2" fmla="*/ 0 h 434163"/>
                <a:gd name="connsiteX0" fmla="*/ 0 w 421682"/>
                <a:gd name="connsiteY0" fmla="*/ 434163 h 434163"/>
                <a:gd name="connsiteX1" fmla="*/ 421682 w 421682"/>
                <a:gd name="connsiteY1" fmla="*/ 181665 h 434163"/>
                <a:gd name="connsiteX2" fmla="*/ 65757 w 421682"/>
                <a:gd name="connsiteY2" fmla="*/ 0 h 434163"/>
                <a:gd name="connsiteX0" fmla="*/ 0 w 421682"/>
                <a:gd name="connsiteY0" fmla="*/ 434163 h 434163"/>
                <a:gd name="connsiteX1" fmla="*/ 421682 w 421682"/>
                <a:gd name="connsiteY1" fmla="*/ 188809 h 434163"/>
                <a:gd name="connsiteX2" fmla="*/ 65757 w 421682"/>
                <a:gd name="connsiteY2" fmla="*/ 0 h 434163"/>
                <a:gd name="connsiteX0" fmla="*/ 0 w 428825"/>
                <a:gd name="connsiteY0" fmla="*/ 434163 h 434163"/>
                <a:gd name="connsiteX1" fmla="*/ 428825 w 428825"/>
                <a:gd name="connsiteY1" fmla="*/ 184046 h 434163"/>
                <a:gd name="connsiteX2" fmla="*/ 65757 w 428825"/>
                <a:gd name="connsiteY2" fmla="*/ 0 h 434163"/>
                <a:gd name="connsiteX0" fmla="*/ 0 w 424062"/>
                <a:gd name="connsiteY0" fmla="*/ 419876 h 419876"/>
                <a:gd name="connsiteX1" fmla="*/ 424062 w 424062"/>
                <a:gd name="connsiteY1" fmla="*/ 184046 h 419876"/>
                <a:gd name="connsiteX2" fmla="*/ 60994 w 424062"/>
                <a:gd name="connsiteY2" fmla="*/ 0 h 419876"/>
                <a:gd name="connsiteX0" fmla="*/ 0 w 426443"/>
                <a:gd name="connsiteY0" fmla="*/ 410351 h 410351"/>
                <a:gd name="connsiteX1" fmla="*/ 426443 w 426443"/>
                <a:gd name="connsiteY1" fmla="*/ 184046 h 410351"/>
                <a:gd name="connsiteX2" fmla="*/ 63375 w 426443"/>
                <a:gd name="connsiteY2" fmla="*/ 0 h 410351"/>
                <a:gd name="connsiteX0" fmla="*/ 0 w 424062"/>
                <a:gd name="connsiteY0" fmla="*/ 417494 h 417494"/>
                <a:gd name="connsiteX1" fmla="*/ 424062 w 424062"/>
                <a:gd name="connsiteY1" fmla="*/ 184046 h 417494"/>
                <a:gd name="connsiteX2" fmla="*/ 60994 w 424062"/>
                <a:gd name="connsiteY2" fmla="*/ 0 h 417494"/>
                <a:gd name="connsiteX0" fmla="*/ 0 w 424062"/>
                <a:gd name="connsiteY0" fmla="*/ 516262 h 516262"/>
                <a:gd name="connsiteX1" fmla="*/ 424062 w 424062"/>
                <a:gd name="connsiteY1" fmla="*/ 282814 h 516262"/>
                <a:gd name="connsiteX2" fmla="*/ 309246 w 424062"/>
                <a:gd name="connsiteY2" fmla="*/ 0 h 516262"/>
                <a:gd name="connsiteX0" fmla="*/ 0 w 309246"/>
                <a:gd name="connsiteY0" fmla="*/ 516262 h 516262"/>
                <a:gd name="connsiteX1" fmla="*/ 293475 w 309246"/>
                <a:gd name="connsiteY1" fmla="*/ 308638 h 516262"/>
                <a:gd name="connsiteX2" fmla="*/ 309246 w 309246"/>
                <a:gd name="connsiteY2" fmla="*/ 0 h 516262"/>
                <a:gd name="connsiteX0" fmla="*/ 0 w 312828"/>
                <a:gd name="connsiteY0" fmla="*/ 508460 h 508460"/>
                <a:gd name="connsiteX1" fmla="*/ 297057 w 312828"/>
                <a:gd name="connsiteY1" fmla="*/ 308638 h 508460"/>
                <a:gd name="connsiteX2" fmla="*/ 312828 w 312828"/>
                <a:gd name="connsiteY2" fmla="*/ 0 h 508460"/>
                <a:gd name="connsiteX0" fmla="*/ 0 w 312828"/>
                <a:gd name="connsiteY0" fmla="*/ 508460 h 508460"/>
                <a:gd name="connsiteX1" fmla="*/ 309220 w 312828"/>
                <a:gd name="connsiteY1" fmla="*/ 316132 h 508460"/>
                <a:gd name="connsiteX2" fmla="*/ 312828 w 312828"/>
                <a:gd name="connsiteY2" fmla="*/ 0 h 508460"/>
                <a:gd name="connsiteX0" fmla="*/ 0 w 319005"/>
                <a:gd name="connsiteY0" fmla="*/ 508460 h 508460"/>
                <a:gd name="connsiteX1" fmla="*/ 318888 w 319005"/>
                <a:gd name="connsiteY1" fmla="*/ 327681 h 508460"/>
                <a:gd name="connsiteX2" fmla="*/ 312828 w 319005"/>
                <a:gd name="connsiteY2" fmla="*/ 0 h 508460"/>
                <a:gd name="connsiteX0" fmla="*/ 0 w 329517"/>
                <a:gd name="connsiteY0" fmla="*/ 503771 h 503771"/>
                <a:gd name="connsiteX1" fmla="*/ 318888 w 329517"/>
                <a:gd name="connsiteY1" fmla="*/ 322992 h 503771"/>
                <a:gd name="connsiteX2" fmla="*/ 329517 w 329517"/>
                <a:gd name="connsiteY2" fmla="*/ 0 h 503771"/>
                <a:gd name="connsiteX0" fmla="*/ 0 w 338097"/>
                <a:gd name="connsiteY0" fmla="*/ 504079 h 504079"/>
                <a:gd name="connsiteX1" fmla="*/ 318888 w 338097"/>
                <a:gd name="connsiteY1" fmla="*/ 323300 h 504079"/>
                <a:gd name="connsiteX2" fmla="*/ 338097 w 338097"/>
                <a:gd name="connsiteY2" fmla="*/ 0 h 504079"/>
              </a:gdLst>
              <a:ahLst/>
              <a:cxnLst>
                <a:cxn ang="0">
                  <a:pos x="connsiteX0" y="connsiteY0"/>
                </a:cxn>
                <a:cxn ang="0">
                  <a:pos x="connsiteX1" y="connsiteY1"/>
                </a:cxn>
                <a:cxn ang="0">
                  <a:pos x="connsiteX2" y="connsiteY2"/>
                </a:cxn>
              </a:cxnLst>
              <a:rect l="l" t="t" r="r" b="b"/>
              <a:pathLst>
                <a:path w="338097" h="504079">
                  <a:moveTo>
                    <a:pt x="0" y="504079"/>
                  </a:moveTo>
                  <a:lnTo>
                    <a:pt x="318888" y="323300"/>
                  </a:lnTo>
                  <a:cubicBezTo>
                    <a:pt x="320091" y="217923"/>
                    <a:pt x="336894" y="105377"/>
                    <a:pt x="338097"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108" name="Oval 107"/>
            <p:cNvSpPr/>
            <p:nvPr/>
          </p:nvSpPr>
          <p:spPr>
            <a:xfrm>
              <a:off x="605262" y="2422843"/>
              <a:ext cx="129139" cy="12913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9" name="Freeform 108"/>
            <p:cNvSpPr/>
            <p:nvPr/>
          </p:nvSpPr>
          <p:spPr>
            <a:xfrm>
              <a:off x="669832" y="2279176"/>
              <a:ext cx="543636" cy="208237"/>
            </a:xfrm>
            <a:custGeom>
              <a:avLst/>
              <a:gdLst>
                <a:gd name="connsiteX0" fmla="*/ 366712 w 3162300"/>
                <a:gd name="connsiteY0" fmla="*/ 1800225 h 1800225"/>
                <a:gd name="connsiteX1" fmla="*/ 1028700 w 3162300"/>
                <a:gd name="connsiteY1" fmla="*/ 1447800 h 1800225"/>
                <a:gd name="connsiteX2" fmla="*/ 1485900 w 3162300"/>
                <a:gd name="connsiteY2" fmla="*/ 1676400 h 1800225"/>
                <a:gd name="connsiteX3" fmla="*/ 3162300 w 3162300"/>
                <a:gd name="connsiteY3" fmla="*/ 781050 h 1800225"/>
                <a:gd name="connsiteX4" fmla="*/ 1695450 w 3162300"/>
                <a:gd name="connsiteY4" fmla="*/ 0 h 1800225"/>
                <a:gd name="connsiteX5" fmla="*/ 0 w 3162300"/>
                <a:gd name="connsiteY5" fmla="*/ 909638 h 1800225"/>
                <a:gd name="connsiteX6" fmla="*/ 447675 w 3162300"/>
                <a:gd name="connsiteY6" fmla="*/ 1138238 h 1800225"/>
                <a:gd name="connsiteX7" fmla="*/ 71437 w 3162300"/>
                <a:gd name="connsiteY7" fmla="*/ 1333500 h 1800225"/>
                <a:gd name="connsiteX8" fmla="*/ 71437 w 3162300"/>
                <a:gd name="connsiteY8" fmla="*/ 1333500 h 1800225"/>
                <a:gd name="connsiteX0" fmla="*/ 328612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314324 w 3162300"/>
                <a:gd name="connsiteY0" fmla="*/ 1809750 h 1809750"/>
                <a:gd name="connsiteX1" fmla="*/ 1028700 w 3162300"/>
                <a:gd name="connsiteY1" fmla="*/ 1447800 h 1809750"/>
                <a:gd name="connsiteX2" fmla="*/ 1485900 w 3162300"/>
                <a:gd name="connsiteY2" fmla="*/ 1676400 h 1809750"/>
                <a:gd name="connsiteX3" fmla="*/ 3162300 w 3162300"/>
                <a:gd name="connsiteY3" fmla="*/ 781050 h 1809750"/>
                <a:gd name="connsiteX4" fmla="*/ 1695450 w 3162300"/>
                <a:gd name="connsiteY4" fmla="*/ 0 h 1809750"/>
                <a:gd name="connsiteX5" fmla="*/ 0 w 3162300"/>
                <a:gd name="connsiteY5" fmla="*/ 909638 h 1809750"/>
                <a:gd name="connsiteX6" fmla="*/ 447675 w 3162300"/>
                <a:gd name="connsiteY6" fmla="*/ 1138238 h 1809750"/>
                <a:gd name="connsiteX7" fmla="*/ 71437 w 3162300"/>
                <a:gd name="connsiteY7" fmla="*/ 1333500 h 1809750"/>
                <a:gd name="connsiteX8" fmla="*/ 71437 w 3162300"/>
                <a:gd name="connsiteY8" fmla="*/ 1333500 h 1809750"/>
                <a:gd name="connsiteX0" fmla="*/ 314324 w 3162300"/>
                <a:gd name="connsiteY0" fmla="*/ 1824038 h 1824038"/>
                <a:gd name="connsiteX1" fmla="*/ 1028700 w 3162300"/>
                <a:gd name="connsiteY1" fmla="*/ 1447800 h 1824038"/>
                <a:gd name="connsiteX2" fmla="*/ 1485900 w 3162300"/>
                <a:gd name="connsiteY2" fmla="*/ 1676400 h 1824038"/>
                <a:gd name="connsiteX3" fmla="*/ 3162300 w 3162300"/>
                <a:gd name="connsiteY3" fmla="*/ 781050 h 1824038"/>
                <a:gd name="connsiteX4" fmla="*/ 1695450 w 3162300"/>
                <a:gd name="connsiteY4" fmla="*/ 0 h 1824038"/>
                <a:gd name="connsiteX5" fmla="*/ 0 w 3162300"/>
                <a:gd name="connsiteY5" fmla="*/ 909638 h 1824038"/>
                <a:gd name="connsiteX6" fmla="*/ 447675 w 3162300"/>
                <a:gd name="connsiteY6" fmla="*/ 1138238 h 1824038"/>
                <a:gd name="connsiteX7" fmla="*/ 71437 w 3162300"/>
                <a:gd name="connsiteY7" fmla="*/ 1333500 h 1824038"/>
                <a:gd name="connsiteX8" fmla="*/ 71437 w 3162300"/>
                <a:gd name="connsiteY8" fmla="*/ 1333500 h 1824038"/>
                <a:gd name="connsiteX0" fmla="*/ 1028700 w 3162300"/>
                <a:gd name="connsiteY0" fmla="*/ 1447800 h 1676400"/>
                <a:gd name="connsiteX1" fmla="*/ 1485900 w 3162300"/>
                <a:gd name="connsiteY1" fmla="*/ 1676400 h 1676400"/>
                <a:gd name="connsiteX2" fmla="*/ 3162300 w 3162300"/>
                <a:gd name="connsiteY2" fmla="*/ 781050 h 1676400"/>
                <a:gd name="connsiteX3" fmla="*/ 1695450 w 3162300"/>
                <a:gd name="connsiteY3" fmla="*/ 0 h 1676400"/>
                <a:gd name="connsiteX4" fmla="*/ 0 w 3162300"/>
                <a:gd name="connsiteY4" fmla="*/ 909638 h 1676400"/>
                <a:gd name="connsiteX5" fmla="*/ 447675 w 3162300"/>
                <a:gd name="connsiteY5" fmla="*/ 1138238 h 1676400"/>
                <a:gd name="connsiteX6" fmla="*/ 71437 w 3162300"/>
                <a:gd name="connsiteY6" fmla="*/ 1333500 h 1676400"/>
                <a:gd name="connsiteX7" fmla="*/ 71437 w 3162300"/>
                <a:gd name="connsiteY7" fmla="*/ 1333500 h 1676400"/>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447675 w 3162300"/>
                <a:gd name="connsiteY5" fmla="*/ 1138238 h 1976609"/>
                <a:gd name="connsiteX6" fmla="*/ 71437 w 3162300"/>
                <a:gd name="connsiteY6" fmla="*/ 1333500 h 1976609"/>
                <a:gd name="connsiteX7" fmla="*/ 71437 w 3162300"/>
                <a:gd name="connsiteY7"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6" fmla="*/ 71437 w 3162300"/>
                <a:gd name="connsiteY6"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5" fmla="*/ 71437 w 3162300"/>
                <a:gd name="connsiteY5" fmla="*/ 1333500 h 1976609"/>
                <a:gd name="connsiteX0" fmla="*/ 1480391 w 3162300"/>
                <a:gd name="connsiteY0" fmla="*/ 1976609 h 1976609"/>
                <a:gd name="connsiteX1" fmla="*/ 1485900 w 3162300"/>
                <a:gd name="connsiteY1" fmla="*/ 1676400 h 1976609"/>
                <a:gd name="connsiteX2" fmla="*/ 3162300 w 3162300"/>
                <a:gd name="connsiteY2" fmla="*/ 781050 h 1976609"/>
                <a:gd name="connsiteX3" fmla="*/ 1695450 w 3162300"/>
                <a:gd name="connsiteY3" fmla="*/ 0 h 1976609"/>
                <a:gd name="connsiteX4" fmla="*/ 0 w 3162300"/>
                <a:gd name="connsiteY4" fmla="*/ 909638 h 1976609"/>
                <a:gd name="connsiteX0" fmla="*/ 554974 w 2236883"/>
                <a:gd name="connsiteY0" fmla="*/ 1976609 h 1976609"/>
                <a:gd name="connsiteX1" fmla="*/ 560483 w 2236883"/>
                <a:gd name="connsiteY1" fmla="*/ 1676400 h 1976609"/>
                <a:gd name="connsiteX2" fmla="*/ 2236883 w 2236883"/>
                <a:gd name="connsiteY2" fmla="*/ 781050 h 1976609"/>
                <a:gd name="connsiteX3" fmla="*/ 770033 w 2236883"/>
                <a:gd name="connsiteY3" fmla="*/ 0 h 1976609"/>
                <a:gd name="connsiteX4" fmla="*/ 0 w 2236883"/>
                <a:gd name="connsiteY4" fmla="*/ 435913 h 1976609"/>
                <a:gd name="connsiteX0" fmla="*/ 554974 w 2236883"/>
                <a:gd name="connsiteY0" fmla="*/ 1976609 h 1976609"/>
                <a:gd name="connsiteX1" fmla="*/ 1463866 w 2236883"/>
                <a:gd name="connsiteY1" fmla="*/ 1202674 h 1976609"/>
                <a:gd name="connsiteX2" fmla="*/ 2236883 w 2236883"/>
                <a:gd name="connsiteY2" fmla="*/ 781050 h 1976609"/>
                <a:gd name="connsiteX3" fmla="*/ 770033 w 2236883"/>
                <a:gd name="connsiteY3" fmla="*/ 0 h 1976609"/>
                <a:gd name="connsiteX4" fmla="*/ 0 w 2236883"/>
                <a:gd name="connsiteY4" fmla="*/ 435913 h 1976609"/>
                <a:gd name="connsiteX0" fmla="*/ 1458357 w 2236883"/>
                <a:gd name="connsiteY0" fmla="*/ 1668137 h 1668137"/>
                <a:gd name="connsiteX1" fmla="*/ 1463866 w 2236883"/>
                <a:gd name="connsiteY1" fmla="*/ 1202674 h 1668137"/>
                <a:gd name="connsiteX2" fmla="*/ 2236883 w 2236883"/>
                <a:gd name="connsiteY2" fmla="*/ 781050 h 1668137"/>
                <a:gd name="connsiteX3" fmla="*/ 770033 w 2236883"/>
                <a:gd name="connsiteY3" fmla="*/ 0 h 1668137"/>
                <a:gd name="connsiteX4" fmla="*/ 0 w 2236883"/>
                <a:gd name="connsiteY4" fmla="*/ 435913 h 1668137"/>
                <a:gd name="connsiteX0" fmla="*/ 1463120 w 2236883"/>
                <a:gd name="connsiteY0" fmla="*/ 1672900 h 1672900"/>
                <a:gd name="connsiteX1" fmla="*/ 1463866 w 2236883"/>
                <a:gd name="connsiteY1" fmla="*/ 1202674 h 1672900"/>
                <a:gd name="connsiteX2" fmla="*/ 2236883 w 2236883"/>
                <a:gd name="connsiteY2" fmla="*/ 781050 h 1672900"/>
                <a:gd name="connsiteX3" fmla="*/ 770033 w 2236883"/>
                <a:gd name="connsiteY3" fmla="*/ 0 h 1672900"/>
                <a:gd name="connsiteX4" fmla="*/ 0 w 2236883"/>
                <a:gd name="connsiteY4" fmla="*/ 435913 h 1672900"/>
                <a:gd name="connsiteX0" fmla="*/ 1463120 w 1463866"/>
                <a:gd name="connsiteY0" fmla="*/ 1672900 h 1672900"/>
                <a:gd name="connsiteX1" fmla="*/ 1463866 w 1463866"/>
                <a:gd name="connsiteY1" fmla="*/ 1202674 h 1672900"/>
                <a:gd name="connsiteX2" fmla="*/ 989108 w 1463866"/>
                <a:gd name="connsiteY2" fmla="*/ 114300 h 1672900"/>
                <a:gd name="connsiteX3" fmla="*/ 770033 w 1463866"/>
                <a:gd name="connsiteY3" fmla="*/ 0 h 1672900"/>
                <a:gd name="connsiteX4" fmla="*/ 0 w 1463866"/>
                <a:gd name="connsiteY4" fmla="*/ 435913 h 1672900"/>
                <a:gd name="connsiteX0" fmla="*/ 1463120 w 1463120"/>
                <a:gd name="connsiteY0" fmla="*/ 1672900 h 1672900"/>
                <a:gd name="connsiteX1" fmla="*/ 989108 w 1463120"/>
                <a:gd name="connsiteY1" fmla="*/ 114300 h 1672900"/>
                <a:gd name="connsiteX2" fmla="*/ 770033 w 1463120"/>
                <a:gd name="connsiteY2" fmla="*/ 0 h 1672900"/>
                <a:gd name="connsiteX3" fmla="*/ 0 w 1463120"/>
                <a:gd name="connsiteY3" fmla="*/ 435913 h 1672900"/>
                <a:gd name="connsiteX0" fmla="*/ 989108 w 989108"/>
                <a:gd name="connsiteY0" fmla="*/ 114300 h 435913"/>
                <a:gd name="connsiteX1" fmla="*/ 770033 w 989108"/>
                <a:gd name="connsiteY1" fmla="*/ 0 h 435913"/>
                <a:gd name="connsiteX2" fmla="*/ 0 w 989108"/>
                <a:gd name="connsiteY2" fmla="*/ 435913 h 435913"/>
                <a:gd name="connsiteX0" fmla="*/ 679545 w 679545"/>
                <a:gd name="connsiteY0" fmla="*/ 114300 h 260297"/>
                <a:gd name="connsiteX1" fmla="*/ 460470 w 679545"/>
                <a:gd name="connsiteY1" fmla="*/ 0 h 260297"/>
                <a:gd name="connsiteX2" fmla="*/ 0 w 679545"/>
                <a:gd name="connsiteY2" fmla="*/ 260297 h 260297"/>
              </a:gdLst>
              <a:ahLst/>
              <a:cxnLst>
                <a:cxn ang="0">
                  <a:pos x="connsiteX0" y="connsiteY0"/>
                </a:cxn>
                <a:cxn ang="0">
                  <a:pos x="connsiteX1" y="connsiteY1"/>
                </a:cxn>
                <a:cxn ang="0">
                  <a:pos x="connsiteX2" y="connsiteY2"/>
                </a:cxn>
              </a:cxnLst>
              <a:rect l="l" t="t" r="r" b="b"/>
              <a:pathLst>
                <a:path w="679545" h="260297">
                  <a:moveTo>
                    <a:pt x="679545" y="114300"/>
                  </a:moveTo>
                  <a:lnTo>
                    <a:pt x="460470" y="0"/>
                  </a:lnTo>
                  <a:lnTo>
                    <a:pt x="0" y="260297"/>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nvGrpSpPr>
            <p:cNvPr id="130" name="Group 129"/>
            <p:cNvGrpSpPr/>
            <p:nvPr/>
          </p:nvGrpSpPr>
          <p:grpSpPr>
            <a:xfrm>
              <a:off x="1655622" y="3275306"/>
              <a:ext cx="410627" cy="405722"/>
              <a:chOff x="1114425" y="5036344"/>
              <a:chExt cx="609600" cy="609600"/>
            </a:xfrm>
          </p:grpSpPr>
          <p:cxnSp>
            <p:nvCxnSpPr>
              <p:cNvPr id="111" name="Straight Connector 110"/>
              <p:cNvCxnSpPr/>
              <p:nvPr/>
            </p:nvCxnSpPr>
            <p:spPr>
              <a:xfrm>
                <a:off x="1114425" y="5036344"/>
                <a:ext cx="609600" cy="3286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221581" y="5298281"/>
                <a:ext cx="402432" cy="2095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319213" y="5538788"/>
                <a:ext cx="209550" cy="1071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0" name="TextBox 139"/>
            <p:cNvSpPr txBox="1"/>
            <p:nvPr/>
          </p:nvSpPr>
          <p:spPr>
            <a:xfrm>
              <a:off x="2979518" y="1419603"/>
              <a:ext cx="482824" cy="461665"/>
            </a:xfrm>
            <a:prstGeom prst="rect">
              <a:avLst/>
            </a:prstGeom>
            <a:noFill/>
          </p:spPr>
          <p:txBody>
            <a:bodyPr wrap="none" rtlCol="0">
              <a:spAutoFit/>
            </a:bodyPr>
            <a:lstStyle/>
            <a:p>
              <a:r>
                <a:rPr lang="en-US" sz="2400" dirty="0">
                  <a:latin typeface="Symbol" pitchFamily="18" charset="2"/>
                </a:rPr>
                <a:t>e</a:t>
              </a:r>
              <a:r>
                <a:rPr lang="en-US" sz="2400" baseline="-25000" dirty="0">
                  <a:latin typeface="+mj-lt"/>
                </a:rPr>
                <a:t>m</a:t>
              </a:r>
            </a:p>
          </p:txBody>
        </p:sp>
        <p:sp>
          <p:nvSpPr>
            <p:cNvPr id="141" name="TextBox 140"/>
            <p:cNvSpPr txBox="1"/>
            <p:nvPr/>
          </p:nvSpPr>
          <p:spPr>
            <a:xfrm>
              <a:off x="5116778" y="364277"/>
              <a:ext cx="319318" cy="461665"/>
            </a:xfrm>
            <a:prstGeom prst="rect">
              <a:avLst/>
            </a:prstGeom>
            <a:noFill/>
          </p:spPr>
          <p:txBody>
            <a:bodyPr wrap="none" rtlCol="0">
              <a:spAutoFit/>
            </a:bodyPr>
            <a:lstStyle/>
            <a:p>
              <a:r>
                <a:rPr lang="en-US" sz="2400" dirty="0">
                  <a:latin typeface="Symbol" pitchFamily="18" charset="2"/>
                </a:rPr>
                <a:t>t</a:t>
              </a:r>
            </a:p>
          </p:txBody>
        </p:sp>
        <p:sp>
          <p:nvSpPr>
            <p:cNvPr id="142" name="TextBox 141"/>
            <p:cNvSpPr txBox="1"/>
            <p:nvPr/>
          </p:nvSpPr>
          <p:spPr>
            <a:xfrm>
              <a:off x="4859814" y="933606"/>
              <a:ext cx="396262" cy="461665"/>
            </a:xfrm>
            <a:prstGeom prst="rect">
              <a:avLst/>
            </a:prstGeom>
            <a:noFill/>
          </p:spPr>
          <p:txBody>
            <a:bodyPr wrap="none" rtlCol="0">
              <a:spAutoFit/>
            </a:bodyPr>
            <a:lstStyle/>
            <a:p>
              <a:r>
                <a:rPr lang="en-US" sz="2400" dirty="0">
                  <a:latin typeface="Symbol" pitchFamily="18" charset="2"/>
                </a:rPr>
                <a:t>w</a:t>
              </a:r>
            </a:p>
          </p:txBody>
        </p:sp>
        <p:sp>
          <p:nvSpPr>
            <p:cNvPr id="143" name="TextBox 142"/>
            <p:cNvSpPr txBox="1"/>
            <p:nvPr/>
          </p:nvSpPr>
          <p:spPr>
            <a:xfrm>
              <a:off x="503548" y="2488165"/>
              <a:ext cx="426720" cy="461665"/>
            </a:xfrm>
            <a:prstGeom prst="rect">
              <a:avLst/>
            </a:prstGeom>
            <a:noFill/>
          </p:spPr>
          <p:txBody>
            <a:bodyPr wrap="none" rtlCol="0">
              <a:spAutoFit/>
            </a:bodyPr>
            <a:lstStyle/>
            <a:p>
              <a:r>
                <a:rPr lang="en-US" sz="2400" dirty="0">
                  <a:latin typeface="Symbol" panose="05050102010706020507" pitchFamily="18" charset="2"/>
                </a:rPr>
                <a:t>e</a:t>
              </a:r>
              <a:r>
                <a:rPr lang="en-US" sz="2400" baseline="-25000" dirty="0"/>
                <a:t>b</a:t>
              </a:r>
            </a:p>
          </p:txBody>
        </p:sp>
        <p:sp>
          <p:nvSpPr>
            <p:cNvPr id="144" name="TextBox 143"/>
            <p:cNvSpPr txBox="1"/>
            <p:nvPr/>
          </p:nvSpPr>
          <p:spPr>
            <a:xfrm rot="1657787">
              <a:off x="3151006" y="844569"/>
              <a:ext cx="888385" cy="461665"/>
            </a:xfrm>
            <a:prstGeom prst="rect">
              <a:avLst/>
            </a:prstGeom>
            <a:noFill/>
          </p:spPr>
          <p:txBody>
            <a:bodyPr wrap="none" rtlCol="0">
              <a:spAutoFit/>
            </a:bodyPr>
            <a:lstStyle/>
            <a:p>
              <a:r>
                <a:rPr lang="en-US" sz="2400" dirty="0"/>
                <a:t>N </a:t>
              </a:r>
              <a:r>
                <a:rPr lang="en-US" sz="1600" dirty="0"/>
                <a:t>turns</a:t>
              </a:r>
            </a:p>
          </p:txBody>
        </p:sp>
        <p:sp>
          <p:nvSpPr>
            <p:cNvPr id="145" name="TextBox 144"/>
            <p:cNvSpPr txBox="1"/>
            <p:nvPr/>
          </p:nvSpPr>
          <p:spPr>
            <a:xfrm>
              <a:off x="2126815" y="3010600"/>
              <a:ext cx="1383905" cy="461665"/>
            </a:xfrm>
            <a:prstGeom prst="rect">
              <a:avLst/>
            </a:prstGeom>
            <a:noFill/>
          </p:spPr>
          <p:txBody>
            <a:bodyPr wrap="none" rtlCol="0">
              <a:spAutoFit/>
            </a:bodyPr>
            <a:lstStyle/>
            <a:p>
              <a:r>
                <a:rPr lang="en-US" sz="2400" b="1" dirty="0"/>
                <a:t>Motoring</a:t>
              </a:r>
            </a:p>
          </p:txBody>
        </p:sp>
        <p:sp>
          <p:nvSpPr>
            <p:cNvPr id="146" name="TextBox 145"/>
            <p:cNvSpPr txBox="1"/>
            <p:nvPr/>
          </p:nvSpPr>
          <p:spPr>
            <a:xfrm>
              <a:off x="1592330" y="903989"/>
              <a:ext cx="351378" cy="461665"/>
            </a:xfrm>
            <a:prstGeom prst="rect">
              <a:avLst/>
            </a:prstGeom>
            <a:noFill/>
          </p:spPr>
          <p:txBody>
            <a:bodyPr wrap="none" rtlCol="0">
              <a:spAutoFit/>
            </a:bodyPr>
            <a:lstStyle/>
            <a:p>
              <a:r>
                <a:rPr lang="en-US" sz="2400" dirty="0"/>
                <a:t>B</a:t>
              </a:r>
            </a:p>
          </p:txBody>
        </p:sp>
        <p:sp>
          <p:nvSpPr>
            <p:cNvPr id="147" name="TextBox 146"/>
            <p:cNvSpPr txBox="1"/>
            <p:nvPr/>
          </p:nvSpPr>
          <p:spPr>
            <a:xfrm>
              <a:off x="3380698" y="1797702"/>
              <a:ext cx="255198" cy="461665"/>
            </a:xfrm>
            <a:prstGeom prst="rect">
              <a:avLst/>
            </a:prstGeom>
            <a:noFill/>
          </p:spPr>
          <p:txBody>
            <a:bodyPr wrap="none" rtlCol="0">
              <a:spAutoFit/>
            </a:bodyPr>
            <a:lstStyle/>
            <a:p>
              <a:r>
                <a:rPr lang="en-US" sz="2400" dirty="0">
                  <a:solidFill>
                    <a:schemeClr val="tx1">
                      <a:lumMod val="75000"/>
                      <a:lumOff val="25000"/>
                    </a:schemeClr>
                  </a:solidFill>
                </a:rPr>
                <a:t>i</a:t>
              </a:r>
            </a:p>
          </p:txBody>
        </p:sp>
        <p:cxnSp>
          <p:nvCxnSpPr>
            <p:cNvPr id="179" name="Straight Connector 178"/>
            <p:cNvCxnSpPr/>
            <p:nvPr/>
          </p:nvCxnSpPr>
          <p:spPr>
            <a:xfrm flipH="1">
              <a:off x="4011402" y="2147742"/>
              <a:ext cx="154304" cy="8572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a:off x="3982494" y="2243673"/>
              <a:ext cx="351378" cy="461665"/>
            </a:xfrm>
            <a:prstGeom prst="rect">
              <a:avLst/>
            </a:prstGeom>
            <a:noFill/>
          </p:spPr>
          <p:txBody>
            <a:bodyPr wrap="none" rtlCol="0">
              <a:spAutoFit/>
            </a:bodyPr>
            <a:lstStyle/>
            <a:p>
              <a:r>
                <a:rPr lang="en-US" sz="2400" dirty="0"/>
                <a:t>B</a:t>
              </a:r>
            </a:p>
          </p:txBody>
        </p:sp>
        <p:sp>
          <p:nvSpPr>
            <p:cNvPr id="192" name="Freeform 191"/>
            <p:cNvSpPr/>
            <p:nvPr/>
          </p:nvSpPr>
          <p:spPr>
            <a:xfrm rot="10800000">
              <a:off x="1432165" y="956680"/>
              <a:ext cx="724376" cy="387082"/>
            </a:xfrm>
            <a:custGeom>
              <a:avLst/>
              <a:gdLst>
                <a:gd name="connsiteX0" fmla="*/ 429658 w 914400"/>
                <a:gd name="connsiteY0" fmla="*/ 0 h 495759"/>
                <a:gd name="connsiteX1" fmla="*/ 771181 w 914400"/>
                <a:gd name="connsiteY1" fmla="*/ 176270 h 495759"/>
                <a:gd name="connsiteX2" fmla="*/ 914400 w 914400"/>
                <a:gd name="connsiteY2" fmla="*/ 110169 h 495759"/>
                <a:gd name="connsiteX3" fmla="*/ 859316 w 914400"/>
                <a:gd name="connsiteY3" fmla="*/ 462709 h 495759"/>
                <a:gd name="connsiteX4" fmla="*/ 209320 w 914400"/>
                <a:gd name="connsiteY4" fmla="*/ 495759 h 495759"/>
                <a:gd name="connsiteX5" fmla="*/ 330506 w 914400"/>
                <a:gd name="connsiteY5" fmla="*/ 407624 h 495759"/>
                <a:gd name="connsiteX6" fmla="*/ 0 w 914400"/>
                <a:gd name="connsiteY6" fmla="*/ 231355 h 495759"/>
                <a:gd name="connsiteX7" fmla="*/ 429658 w 914400"/>
                <a:gd name="connsiteY7" fmla="*/ 0 h 495759"/>
                <a:gd name="connsiteX0" fmla="*/ 429658 w 914400"/>
                <a:gd name="connsiteY0" fmla="*/ 0 h 495759"/>
                <a:gd name="connsiteX1" fmla="*/ 771181 w 914400"/>
                <a:gd name="connsiteY1" fmla="*/ 176270 h 495759"/>
                <a:gd name="connsiteX2" fmla="*/ 914400 w 914400"/>
                <a:gd name="connsiteY2" fmla="*/ 110169 h 495759"/>
                <a:gd name="connsiteX3" fmla="*/ 859316 w 914400"/>
                <a:gd name="connsiteY3" fmla="*/ 462709 h 495759"/>
                <a:gd name="connsiteX4" fmla="*/ 209320 w 914400"/>
                <a:gd name="connsiteY4" fmla="*/ 495759 h 495759"/>
                <a:gd name="connsiteX5" fmla="*/ 336459 w 914400"/>
                <a:gd name="connsiteY5" fmla="*/ 416554 h 495759"/>
                <a:gd name="connsiteX6" fmla="*/ 0 w 914400"/>
                <a:gd name="connsiteY6" fmla="*/ 231355 h 495759"/>
                <a:gd name="connsiteX7" fmla="*/ 429658 w 914400"/>
                <a:gd name="connsiteY7" fmla="*/ 0 h 495759"/>
                <a:gd name="connsiteX0" fmla="*/ 429658 w 914400"/>
                <a:gd name="connsiteY0" fmla="*/ 0 h 483853"/>
                <a:gd name="connsiteX1" fmla="*/ 771181 w 914400"/>
                <a:gd name="connsiteY1" fmla="*/ 176270 h 483853"/>
                <a:gd name="connsiteX2" fmla="*/ 914400 w 914400"/>
                <a:gd name="connsiteY2" fmla="*/ 110169 h 483853"/>
                <a:gd name="connsiteX3" fmla="*/ 859316 w 914400"/>
                <a:gd name="connsiteY3" fmla="*/ 462709 h 483853"/>
                <a:gd name="connsiteX4" fmla="*/ 194436 w 914400"/>
                <a:gd name="connsiteY4" fmla="*/ 483853 h 483853"/>
                <a:gd name="connsiteX5" fmla="*/ 336459 w 914400"/>
                <a:gd name="connsiteY5" fmla="*/ 416554 h 483853"/>
                <a:gd name="connsiteX6" fmla="*/ 0 w 914400"/>
                <a:gd name="connsiteY6" fmla="*/ 231355 h 483853"/>
                <a:gd name="connsiteX7" fmla="*/ 429658 w 914400"/>
                <a:gd name="connsiteY7" fmla="*/ 0 h 483853"/>
                <a:gd name="connsiteX0" fmla="*/ 429658 w 905470"/>
                <a:gd name="connsiteY0" fmla="*/ 0 h 483853"/>
                <a:gd name="connsiteX1" fmla="*/ 771181 w 905470"/>
                <a:gd name="connsiteY1" fmla="*/ 176270 h 483853"/>
                <a:gd name="connsiteX2" fmla="*/ 905470 w 905470"/>
                <a:gd name="connsiteY2" fmla="*/ 104216 h 483853"/>
                <a:gd name="connsiteX3" fmla="*/ 859316 w 905470"/>
                <a:gd name="connsiteY3" fmla="*/ 462709 h 483853"/>
                <a:gd name="connsiteX4" fmla="*/ 194436 w 905470"/>
                <a:gd name="connsiteY4" fmla="*/ 483853 h 483853"/>
                <a:gd name="connsiteX5" fmla="*/ 336459 w 905470"/>
                <a:gd name="connsiteY5" fmla="*/ 416554 h 483853"/>
                <a:gd name="connsiteX6" fmla="*/ 0 w 905470"/>
                <a:gd name="connsiteY6" fmla="*/ 231355 h 483853"/>
                <a:gd name="connsiteX7" fmla="*/ 429658 w 905470"/>
                <a:gd name="connsiteY7" fmla="*/ 0 h 483853"/>
                <a:gd name="connsiteX0" fmla="*/ 429658 w 905470"/>
                <a:gd name="connsiteY0" fmla="*/ 0 h 483853"/>
                <a:gd name="connsiteX1" fmla="*/ 771181 w 905470"/>
                <a:gd name="connsiteY1" fmla="*/ 176270 h 483853"/>
                <a:gd name="connsiteX2" fmla="*/ 905470 w 905470"/>
                <a:gd name="connsiteY2" fmla="*/ 104216 h 483853"/>
                <a:gd name="connsiteX3" fmla="*/ 874199 w 905470"/>
                <a:gd name="connsiteY3" fmla="*/ 465687 h 483853"/>
                <a:gd name="connsiteX4" fmla="*/ 194436 w 905470"/>
                <a:gd name="connsiteY4" fmla="*/ 483853 h 483853"/>
                <a:gd name="connsiteX5" fmla="*/ 336459 w 905470"/>
                <a:gd name="connsiteY5" fmla="*/ 416554 h 483853"/>
                <a:gd name="connsiteX6" fmla="*/ 0 w 905470"/>
                <a:gd name="connsiteY6" fmla="*/ 231355 h 483853"/>
                <a:gd name="connsiteX7" fmla="*/ 429658 w 905470"/>
                <a:gd name="connsiteY7" fmla="*/ 0 h 48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470" h="483853">
                  <a:moveTo>
                    <a:pt x="429658" y="0"/>
                  </a:moveTo>
                  <a:lnTo>
                    <a:pt x="771181" y="176270"/>
                  </a:lnTo>
                  <a:lnTo>
                    <a:pt x="905470" y="104216"/>
                  </a:lnTo>
                  <a:lnTo>
                    <a:pt x="874199" y="465687"/>
                  </a:lnTo>
                  <a:lnTo>
                    <a:pt x="194436" y="483853"/>
                  </a:lnTo>
                  <a:lnTo>
                    <a:pt x="336459" y="416554"/>
                  </a:lnTo>
                  <a:lnTo>
                    <a:pt x="0" y="231355"/>
                  </a:lnTo>
                  <a:lnTo>
                    <a:pt x="429658"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193" name="Straight Connector 192"/>
            <p:cNvCxnSpPr/>
            <p:nvPr/>
          </p:nvCxnSpPr>
          <p:spPr>
            <a:xfrm flipV="1">
              <a:off x="4078381" y="863657"/>
              <a:ext cx="393991" cy="222744"/>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endCxn id="195" idx="2"/>
            </p:cNvCxnSpPr>
            <p:nvPr/>
          </p:nvCxnSpPr>
          <p:spPr>
            <a:xfrm flipV="1">
              <a:off x="4223161" y="1122855"/>
              <a:ext cx="382695" cy="209292"/>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5" name="Arc 194"/>
            <p:cNvSpPr>
              <a:spLocks noChangeAspect="1"/>
            </p:cNvSpPr>
            <p:nvPr/>
          </p:nvSpPr>
          <p:spPr>
            <a:xfrm rot="3688714">
              <a:off x="4392526" y="909173"/>
              <a:ext cx="288581" cy="173959"/>
            </a:xfrm>
            <a:prstGeom prst="arc">
              <a:avLst>
                <a:gd name="adj1" fmla="val 10763991"/>
                <a:gd name="adj2" fmla="val 21596140"/>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253" name="Straight Arrow Connector 252"/>
            <p:cNvCxnSpPr/>
            <p:nvPr/>
          </p:nvCxnSpPr>
          <p:spPr>
            <a:xfrm flipV="1">
              <a:off x="639711" y="2088688"/>
              <a:ext cx="400159" cy="213218"/>
            </a:xfrm>
            <a:prstGeom prst="straightConnector1">
              <a:avLst/>
            </a:prstGeom>
            <a:ln w="50800">
              <a:solidFill>
                <a:schemeClr val="tx1">
                  <a:lumMod val="75000"/>
                  <a:lumOff val="2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254" name="TextBox 253"/>
            <p:cNvSpPr txBox="1"/>
            <p:nvPr/>
          </p:nvSpPr>
          <p:spPr>
            <a:xfrm>
              <a:off x="1004434" y="1797702"/>
              <a:ext cx="255198" cy="461665"/>
            </a:xfrm>
            <a:prstGeom prst="rect">
              <a:avLst/>
            </a:prstGeom>
            <a:noFill/>
          </p:spPr>
          <p:txBody>
            <a:bodyPr wrap="none" rtlCol="0">
              <a:spAutoFit/>
            </a:bodyPr>
            <a:lstStyle/>
            <a:p>
              <a:r>
                <a:rPr lang="en-US" sz="2400" dirty="0">
                  <a:solidFill>
                    <a:schemeClr val="tx1">
                      <a:lumMod val="75000"/>
                      <a:lumOff val="25000"/>
                    </a:schemeClr>
                  </a:solidFill>
                </a:rPr>
                <a:t>i</a:t>
              </a:r>
            </a:p>
          </p:txBody>
        </p:sp>
      </p:grpSp>
      <p:sp>
        <p:nvSpPr>
          <p:cNvPr id="126" name="TextBox 125"/>
          <p:cNvSpPr txBox="1"/>
          <p:nvPr/>
        </p:nvSpPr>
        <p:spPr>
          <a:xfrm>
            <a:off x="2552" y="-91"/>
            <a:ext cx="4226157" cy="523220"/>
          </a:xfrm>
          <a:prstGeom prst="rect">
            <a:avLst/>
          </a:prstGeom>
          <a:noFill/>
        </p:spPr>
        <p:txBody>
          <a:bodyPr wrap="none" rtlCol="0">
            <a:spAutoFit/>
          </a:bodyPr>
          <a:lstStyle/>
          <a:p>
            <a:pPr algn="ctr"/>
            <a:r>
              <a:rPr lang="en-US" sz="2800" b="1" dirty="0">
                <a:solidFill>
                  <a:schemeClr val="tx1">
                    <a:lumMod val="75000"/>
                    <a:lumOff val="25000"/>
                  </a:schemeClr>
                </a:solidFill>
              </a:rPr>
              <a:t>Motor-generator Principles</a:t>
            </a:r>
          </a:p>
        </p:txBody>
      </p:sp>
      <p:sp>
        <p:nvSpPr>
          <p:cNvPr id="9" name="Slide Number Placeholder 8"/>
          <p:cNvSpPr>
            <a:spLocks noGrp="1"/>
          </p:cNvSpPr>
          <p:nvPr>
            <p:ph type="sldNum" sz="quarter" idx="12"/>
          </p:nvPr>
        </p:nvSpPr>
        <p:spPr/>
        <p:txBody>
          <a:bodyPr/>
          <a:lstStyle/>
          <a:p>
            <a:fld id="{01E2073A-A629-45A2-8404-EF7185EE7B65}" type="slidenum">
              <a:rPr lang="en-US" smtClean="0"/>
              <a:pPr/>
              <a:t>5</a:t>
            </a:fld>
            <a:endParaRPr lang="en-US" dirty="0"/>
          </a:p>
        </p:txBody>
      </p:sp>
      <p:sp>
        <p:nvSpPr>
          <p:cNvPr id="150" name="TextBox 149"/>
          <p:cNvSpPr txBox="1"/>
          <p:nvPr/>
        </p:nvSpPr>
        <p:spPr>
          <a:xfrm>
            <a:off x="663791" y="4707922"/>
            <a:ext cx="2816861" cy="1200329"/>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i="1" dirty="0">
                <a:solidFill>
                  <a:schemeClr val="bg1">
                    <a:lumMod val="95000"/>
                  </a:schemeClr>
                </a:solidFill>
              </a:rPr>
              <a:t>Motoring mode</a:t>
            </a:r>
            <a:r>
              <a:rPr lang="en-US" dirty="0">
                <a:solidFill>
                  <a:schemeClr val="bg1">
                    <a:lumMod val="95000"/>
                  </a:schemeClr>
                </a:solidFill>
              </a:rPr>
              <a:t>:</a:t>
            </a:r>
          </a:p>
          <a:p>
            <a:r>
              <a:rPr lang="en-US" dirty="0">
                <a:solidFill>
                  <a:schemeClr val="bg1">
                    <a:lumMod val="95000"/>
                  </a:schemeClr>
                </a:solidFill>
              </a:rPr>
              <a:t>“weaker than battery” gen.</a:t>
            </a:r>
          </a:p>
          <a:p>
            <a:r>
              <a:rPr lang="en-US" dirty="0">
                <a:solidFill>
                  <a:schemeClr val="bg1">
                    <a:lumMod val="95000"/>
                  </a:schemeClr>
                </a:solidFill>
              </a:rPr>
              <a:t>EMF proportional to RPM</a:t>
            </a:r>
          </a:p>
          <a:p>
            <a:r>
              <a:rPr lang="en-US" dirty="0">
                <a:solidFill>
                  <a:schemeClr val="bg1">
                    <a:lumMod val="95000"/>
                  </a:schemeClr>
                </a:solidFill>
              </a:rPr>
              <a:t>Torque propor. to current</a:t>
            </a:r>
          </a:p>
        </p:txBody>
      </p:sp>
      <p:sp>
        <p:nvSpPr>
          <p:cNvPr id="107" name="TextBox 106"/>
          <p:cNvSpPr txBox="1"/>
          <p:nvPr/>
        </p:nvSpPr>
        <p:spPr>
          <a:xfrm>
            <a:off x="3816420" y="3384082"/>
            <a:ext cx="1245854" cy="1200329"/>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chemeClr val="bg1">
                    <a:lumMod val="95000"/>
                  </a:schemeClr>
                </a:solidFill>
                <a:latin typeface="Symbol" panose="05050102010706020507" pitchFamily="18" charset="2"/>
              </a:rPr>
              <a:t>tw </a:t>
            </a:r>
            <a:r>
              <a:rPr lang="en-US" sz="2400" dirty="0">
                <a:solidFill>
                  <a:schemeClr val="bg1">
                    <a:lumMod val="95000"/>
                  </a:schemeClr>
                </a:solidFill>
              </a:rPr>
              <a:t>= </a:t>
            </a:r>
            <a:r>
              <a:rPr lang="en-US" sz="2400" dirty="0">
                <a:solidFill>
                  <a:schemeClr val="bg1">
                    <a:lumMod val="95000"/>
                  </a:schemeClr>
                </a:solidFill>
                <a:latin typeface="Symbol" panose="05050102010706020507" pitchFamily="18" charset="2"/>
              </a:rPr>
              <a:t>e</a:t>
            </a:r>
            <a:r>
              <a:rPr lang="en-US" sz="2400" baseline="-25000" dirty="0">
                <a:solidFill>
                  <a:schemeClr val="bg1">
                    <a:lumMod val="95000"/>
                  </a:schemeClr>
                </a:solidFill>
              </a:rPr>
              <a:t>m </a:t>
            </a:r>
            <a:r>
              <a:rPr lang="en-US" sz="2400" dirty="0">
                <a:solidFill>
                  <a:schemeClr val="bg1">
                    <a:lumMod val="95000"/>
                  </a:schemeClr>
                </a:solidFill>
              </a:rPr>
              <a:t>i</a:t>
            </a:r>
          </a:p>
          <a:p>
            <a:r>
              <a:rPr lang="en-US" sz="2400" dirty="0">
                <a:solidFill>
                  <a:schemeClr val="bg1">
                    <a:lumMod val="95000"/>
                  </a:schemeClr>
                </a:solidFill>
                <a:latin typeface="Symbol" panose="05050102010706020507" pitchFamily="18" charset="2"/>
              </a:rPr>
              <a:t>e</a:t>
            </a:r>
            <a:r>
              <a:rPr lang="en-US" sz="2400" baseline="-25000" dirty="0">
                <a:solidFill>
                  <a:schemeClr val="bg1">
                    <a:lumMod val="95000"/>
                  </a:schemeClr>
                </a:solidFill>
              </a:rPr>
              <a:t>m</a:t>
            </a:r>
            <a:r>
              <a:rPr lang="en-US" sz="2400" dirty="0">
                <a:solidFill>
                  <a:schemeClr val="bg1">
                    <a:lumMod val="95000"/>
                  </a:schemeClr>
                </a:solidFill>
              </a:rPr>
              <a:t>= k </a:t>
            </a:r>
            <a:r>
              <a:rPr lang="en-US" sz="2400" dirty="0">
                <a:solidFill>
                  <a:schemeClr val="bg1">
                    <a:lumMod val="95000"/>
                  </a:schemeClr>
                </a:solidFill>
                <a:latin typeface="Symbol" panose="05050102010706020507" pitchFamily="18" charset="2"/>
              </a:rPr>
              <a:t>w</a:t>
            </a:r>
          </a:p>
          <a:p>
            <a:r>
              <a:rPr lang="en-US" sz="2400" dirty="0">
                <a:solidFill>
                  <a:schemeClr val="bg1">
                    <a:lumMod val="95000"/>
                  </a:schemeClr>
                </a:solidFill>
                <a:latin typeface="Symbol" panose="05050102010706020507" pitchFamily="18" charset="2"/>
              </a:rPr>
              <a:t>t </a:t>
            </a:r>
            <a:r>
              <a:rPr lang="en-US" sz="2400" dirty="0">
                <a:solidFill>
                  <a:schemeClr val="bg1">
                    <a:lumMod val="95000"/>
                  </a:schemeClr>
                </a:solidFill>
              </a:rPr>
              <a:t>= k i</a:t>
            </a:r>
          </a:p>
        </p:txBody>
      </p:sp>
    </p:spTree>
    <p:extLst>
      <p:ext uri="{BB962C8B-B14F-4D97-AF65-F5344CB8AC3E}">
        <p14:creationId xmlns:p14="http://schemas.microsoft.com/office/powerpoint/2010/main" val="229553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50" grpId="0" animBg="1"/>
      <p:bldP spid="10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ACACAC"/>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637E347-A8EE-4220-8105-4CDA042969CF}"/>
              </a:ext>
            </a:extLst>
          </p:cNvPr>
          <p:cNvGrpSpPr/>
          <p:nvPr/>
        </p:nvGrpSpPr>
        <p:grpSpPr>
          <a:xfrm>
            <a:off x="133815" y="91801"/>
            <a:ext cx="8876899" cy="6742639"/>
            <a:chOff x="133815" y="91801"/>
            <a:chExt cx="8876899" cy="6742639"/>
          </a:xfrm>
        </p:grpSpPr>
        <p:pic>
          <p:nvPicPr>
            <p:cNvPr id="5" name="Picture 4" descr="LoC glider.jpg"/>
            <p:cNvPicPr>
              <a:picLocks noChangeAspect="1"/>
            </p:cNvPicPr>
            <p:nvPr/>
          </p:nvPicPr>
          <p:blipFill rotWithShape="1">
            <a:blip r:embed="rId3" cstate="print">
              <a:lum bright="-10000"/>
              <a:extLst>
                <a:ext uri="{BEBA8EAE-BF5A-486C-A8C5-ECC9F3942E4B}">
                  <a14:imgProps xmlns:a14="http://schemas.microsoft.com/office/drawing/2010/main">
                    <a14:imgLayer r:embed="rId4">
                      <a14:imgEffect>
                        <a14:sharpenSoften amount="15000"/>
                      </a14:imgEffect>
                    </a14:imgLayer>
                  </a14:imgProps>
                </a:ext>
              </a:extLst>
            </a:blip>
            <a:srcRect b="-180"/>
            <a:stretch/>
          </p:blipFill>
          <p:spPr>
            <a:xfrm>
              <a:off x="133815" y="91801"/>
              <a:ext cx="8875622" cy="5994674"/>
            </a:xfrm>
            <a:prstGeom prst="rect">
              <a:avLst/>
            </a:prstGeom>
          </p:spPr>
        </p:pic>
        <p:pic>
          <p:nvPicPr>
            <p:cNvPr id="38" name="Picture 37" descr="LoC glider.jpg">
              <a:extLst>
                <a:ext uri="{FF2B5EF4-FFF2-40B4-BE49-F238E27FC236}">
                  <a16:creationId xmlns:a16="http://schemas.microsoft.com/office/drawing/2014/main" id="{9AE76B23-2BAE-40EB-8EB6-2E4FAD25CDE0}"/>
                </a:ext>
              </a:extLst>
            </p:cNvPr>
            <p:cNvPicPr>
              <a:picLocks noChangeAspect="1"/>
            </p:cNvPicPr>
            <p:nvPr/>
          </p:nvPicPr>
          <p:blipFill rotWithShape="1">
            <a:blip r:embed="rId3" cstate="print">
              <a:lum bright="-10000"/>
              <a:extLst>
                <a:ext uri="{BEBA8EAE-BF5A-486C-A8C5-ECC9F3942E4B}">
                  <a14:imgProps xmlns:a14="http://schemas.microsoft.com/office/drawing/2010/main">
                    <a14:imgLayer r:embed="rId4">
                      <a14:imgEffect>
                        <a14:sharpenSoften amount="15000"/>
                      </a14:imgEffect>
                    </a14:imgLayer>
                  </a14:imgProps>
                </a:ext>
              </a:extLst>
            </a:blip>
            <a:srcRect t="90055" b="-181"/>
            <a:stretch/>
          </p:blipFill>
          <p:spPr>
            <a:xfrm flipV="1">
              <a:off x="135092" y="6060477"/>
              <a:ext cx="8875622" cy="773963"/>
            </a:xfrm>
            <a:prstGeom prst="rect">
              <a:avLst/>
            </a:prstGeom>
          </p:spPr>
        </p:pic>
      </p:grpSp>
      <p:sp>
        <p:nvSpPr>
          <p:cNvPr id="4" name="TextBox 3"/>
          <p:cNvSpPr txBox="1"/>
          <p:nvPr/>
        </p:nvSpPr>
        <p:spPr>
          <a:xfrm>
            <a:off x="135266" y="35245"/>
            <a:ext cx="8732514" cy="523208"/>
          </a:xfrm>
          <a:prstGeom prst="rect">
            <a:avLst/>
          </a:prstGeom>
          <a:noFill/>
        </p:spPr>
        <p:txBody>
          <a:bodyPr wrap="square" lIns="91429" tIns="45714" rIns="91429" bIns="45714" rtlCol="0">
            <a:spAutoFit/>
          </a:bodyPr>
          <a:lstStyle/>
          <a:p>
            <a:r>
              <a:rPr lang="en-US" sz="2800" b="1" dirty="0">
                <a:solidFill>
                  <a:schemeClr val="bg1">
                    <a:lumMod val="95000"/>
                  </a:schemeClr>
                </a:solidFill>
              </a:rPr>
              <a:t>Ridge soaring:  1902 Wright Glider at Kill Devil Hills, N.C.</a:t>
            </a:r>
          </a:p>
        </p:txBody>
      </p:sp>
      <p:sp>
        <p:nvSpPr>
          <p:cNvPr id="9" name="TextBox 8"/>
          <p:cNvSpPr txBox="1"/>
          <p:nvPr/>
        </p:nvSpPr>
        <p:spPr>
          <a:xfrm>
            <a:off x="707899" y="775690"/>
            <a:ext cx="3037370" cy="954107"/>
          </a:xfrm>
          <a:prstGeom prst="rect">
            <a:avLst/>
          </a:prstGeom>
          <a:noFill/>
          <a:effectLst/>
        </p:spPr>
        <p:txBody>
          <a:bodyPr wrap="none" rtlCol="0">
            <a:spAutoFit/>
          </a:bodyPr>
          <a:lstStyle/>
          <a:p>
            <a:pPr marL="342900" indent="-342900">
              <a:buFont typeface="Arial" panose="020B0604020202020204" pitchFamily="34" charset="0"/>
              <a:buChar char="•"/>
            </a:pPr>
            <a:r>
              <a:rPr lang="en-US" sz="2800" dirty="0">
                <a:solidFill>
                  <a:schemeClr val="tx1">
                    <a:lumMod val="85000"/>
                    <a:lumOff val="15000"/>
                  </a:schemeClr>
                </a:solidFill>
              </a:rPr>
              <a:t>Over 1000 flights</a:t>
            </a:r>
          </a:p>
          <a:p>
            <a:pPr marL="342900" indent="-342900">
              <a:buFont typeface="Arial" panose="020B0604020202020204" pitchFamily="34" charset="0"/>
              <a:buChar char="•"/>
            </a:pPr>
            <a:r>
              <a:rPr lang="en-US" sz="2800" dirty="0">
                <a:solidFill>
                  <a:schemeClr val="tx1">
                    <a:lumMod val="85000"/>
                    <a:lumOff val="15000"/>
                  </a:schemeClr>
                </a:solidFill>
              </a:rPr>
              <a:t>-5% static margin</a:t>
            </a:r>
            <a:endParaRPr lang="en-US" sz="2400" dirty="0">
              <a:solidFill>
                <a:schemeClr val="tx1">
                  <a:lumMod val="85000"/>
                  <a:lumOff val="15000"/>
                </a:schemeClr>
              </a:solidFill>
            </a:endParaRPr>
          </a:p>
        </p:txBody>
      </p:sp>
      <p:sp>
        <p:nvSpPr>
          <p:cNvPr id="6" name="TextBox 5"/>
          <p:cNvSpPr txBox="1"/>
          <p:nvPr/>
        </p:nvSpPr>
        <p:spPr>
          <a:xfrm>
            <a:off x="590943" y="3170979"/>
            <a:ext cx="4819909" cy="1569660"/>
          </a:xfrm>
          <a:prstGeom prst="rect">
            <a:avLst/>
          </a:prstGeom>
          <a:noFill/>
        </p:spPr>
        <p:txBody>
          <a:bodyPr wrap="none" rtlCol="0">
            <a:spAutoFit/>
          </a:bodyPr>
          <a:lstStyle/>
          <a:p>
            <a:r>
              <a:rPr lang="en-US" sz="2400" dirty="0">
                <a:solidFill>
                  <a:schemeClr val="tx1">
                    <a:lumMod val="85000"/>
                    <a:lumOff val="15000"/>
                  </a:schemeClr>
                </a:solidFill>
              </a:rPr>
              <a:t>Orville:</a:t>
            </a:r>
          </a:p>
          <a:p>
            <a:r>
              <a:rPr lang="en-US" sz="2400" i="1" dirty="0">
                <a:solidFill>
                  <a:schemeClr val="tx1">
                    <a:lumMod val="85000"/>
                    <a:lumOff val="15000"/>
                  </a:schemeClr>
                </a:solidFill>
              </a:rPr>
              <a:t>"The machine flew beautifully...and...</a:t>
            </a:r>
          </a:p>
          <a:p>
            <a:r>
              <a:rPr lang="en-US" sz="2400" i="1" dirty="0">
                <a:solidFill>
                  <a:schemeClr val="tx1">
                    <a:lumMod val="85000"/>
                    <a:lumOff val="15000"/>
                  </a:schemeClr>
                </a:solidFill>
              </a:rPr>
              <a:t>when the proper angle of incidence</a:t>
            </a:r>
          </a:p>
          <a:p>
            <a:r>
              <a:rPr lang="en-US" sz="2400" i="1" dirty="0">
                <a:solidFill>
                  <a:schemeClr val="tx1">
                    <a:lumMod val="85000"/>
                    <a:lumOff val="15000"/>
                  </a:schemeClr>
                </a:solidFill>
              </a:rPr>
              <a:t>was obtained, seemed to soar"</a:t>
            </a:r>
            <a:endParaRPr lang="en-US" sz="2400" baseline="30000" dirty="0">
              <a:solidFill>
                <a:schemeClr val="tx1">
                  <a:lumMod val="85000"/>
                  <a:lumOff val="15000"/>
                </a:schemeClr>
              </a:solidFill>
            </a:endParaRPr>
          </a:p>
        </p:txBody>
      </p:sp>
      <p:grpSp>
        <p:nvGrpSpPr>
          <p:cNvPr id="35" name="Group 34">
            <a:extLst>
              <a:ext uri="{FF2B5EF4-FFF2-40B4-BE49-F238E27FC236}">
                <a16:creationId xmlns:a16="http://schemas.microsoft.com/office/drawing/2014/main" id="{45EE4923-66FC-4EFC-86D9-5307265E06DC}"/>
              </a:ext>
            </a:extLst>
          </p:cNvPr>
          <p:cNvGrpSpPr/>
          <p:nvPr/>
        </p:nvGrpSpPr>
        <p:grpSpPr>
          <a:xfrm>
            <a:off x="6463058" y="2855163"/>
            <a:ext cx="2144573" cy="2964005"/>
            <a:chOff x="6286839" y="2793244"/>
            <a:chExt cx="2144573" cy="2964005"/>
          </a:xfrm>
        </p:grpSpPr>
        <p:sp>
          <p:nvSpPr>
            <p:cNvPr id="34" name="Freeform: Shape 33">
              <a:extLst>
                <a:ext uri="{FF2B5EF4-FFF2-40B4-BE49-F238E27FC236}">
                  <a16:creationId xmlns:a16="http://schemas.microsoft.com/office/drawing/2014/main" id="{B38FF41A-9213-4736-AB54-B6D531DE7BCF}"/>
                </a:ext>
              </a:extLst>
            </p:cNvPr>
            <p:cNvSpPr/>
            <p:nvPr/>
          </p:nvSpPr>
          <p:spPr>
            <a:xfrm rot="16200000">
              <a:off x="7101694" y="3802984"/>
              <a:ext cx="409576" cy="1362073"/>
            </a:xfrm>
            <a:custGeom>
              <a:avLst/>
              <a:gdLst>
                <a:gd name="connsiteX0" fmla="*/ 404813 w 428625"/>
                <a:gd name="connsiteY0" fmla="*/ 1476375 h 1476375"/>
                <a:gd name="connsiteX1" fmla="*/ 428625 w 428625"/>
                <a:gd name="connsiteY1" fmla="*/ 0 h 1476375"/>
                <a:gd name="connsiteX2" fmla="*/ 0 w 428625"/>
                <a:gd name="connsiteY2" fmla="*/ 128587 h 1476375"/>
                <a:gd name="connsiteX0" fmla="*/ 404813 w 404813"/>
                <a:gd name="connsiteY0" fmla="*/ 1352550 h 1352550"/>
                <a:gd name="connsiteX1" fmla="*/ 385762 w 404813"/>
                <a:gd name="connsiteY1" fmla="*/ 0 h 1352550"/>
                <a:gd name="connsiteX2" fmla="*/ 0 w 404813"/>
                <a:gd name="connsiteY2" fmla="*/ 4762 h 1352550"/>
                <a:gd name="connsiteX0" fmla="*/ 409576 w 409576"/>
                <a:gd name="connsiteY0" fmla="*/ 1362073 h 1362073"/>
                <a:gd name="connsiteX1" fmla="*/ 390525 w 409576"/>
                <a:gd name="connsiteY1" fmla="*/ 9523 h 1362073"/>
                <a:gd name="connsiteX2" fmla="*/ 0 w 409576"/>
                <a:gd name="connsiteY2" fmla="*/ 0 h 1362073"/>
              </a:gdLst>
              <a:ahLst/>
              <a:cxnLst>
                <a:cxn ang="0">
                  <a:pos x="connsiteX0" y="connsiteY0"/>
                </a:cxn>
                <a:cxn ang="0">
                  <a:pos x="connsiteX1" y="connsiteY1"/>
                </a:cxn>
                <a:cxn ang="0">
                  <a:pos x="connsiteX2" y="connsiteY2"/>
                </a:cxn>
              </a:cxnLst>
              <a:rect l="l" t="t" r="r" b="b"/>
              <a:pathLst>
                <a:path w="409576" h="1362073">
                  <a:moveTo>
                    <a:pt x="409576" y="1362073"/>
                  </a:moveTo>
                  <a:lnTo>
                    <a:pt x="390525" y="9523"/>
                  </a:lnTo>
                  <a:lnTo>
                    <a:pt x="0" y="0"/>
                  </a:lnTo>
                </a:path>
              </a:pathLst>
            </a:custGeom>
            <a:solidFill>
              <a:schemeClr val="accent1">
                <a:lumMod val="40000"/>
                <a:lumOff val="60000"/>
                <a:alpha val="5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Shape 32">
              <a:extLst>
                <a:ext uri="{FF2B5EF4-FFF2-40B4-BE49-F238E27FC236}">
                  <a16:creationId xmlns:a16="http://schemas.microsoft.com/office/drawing/2014/main" id="{5910300F-331E-4512-A871-02BC97A0D74C}"/>
                </a:ext>
              </a:extLst>
            </p:cNvPr>
            <p:cNvSpPr/>
            <p:nvPr/>
          </p:nvSpPr>
          <p:spPr>
            <a:xfrm>
              <a:off x="7572375" y="2824163"/>
              <a:ext cx="428625" cy="1476375"/>
            </a:xfrm>
            <a:custGeom>
              <a:avLst/>
              <a:gdLst>
                <a:gd name="connsiteX0" fmla="*/ 404813 w 428625"/>
                <a:gd name="connsiteY0" fmla="*/ 1476375 h 1476375"/>
                <a:gd name="connsiteX1" fmla="*/ 428625 w 428625"/>
                <a:gd name="connsiteY1" fmla="*/ 0 h 1476375"/>
                <a:gd name="connsiteX2" fmla="*/ 0 w 428625"/>
                <a:gd name="connsiteY2" fmla="*/ 128587 h 1476375"/>
              </a:gdLst>
              <a:ahLst/>
              <a:cxnLst>
                <a:cxn ang="0">
                  <a:pos x="connsiteX0" y="connsiteY0"/>
                </a:cxn>
                <a:cxn ang="0">
                  <a:pos x="connsiteX1" y="connsiteY1"/>
                </a:cxn>
                <a:cxn ang="0">
                  <a:pos x="connsiteX2" y="connsiteY2"/>
                </a:cxn>
              </a:cxnLst>
              <a:rect l="l" t="t" r="r" b="b"/>
              <a:pathLst>
                <a:path w="428625" h="1476375">
                  <a:moveTo>
                    <a:pt x="404813" y="1476375"/>
                  </a:moveTo>
                  <a:lnTo>
                    <a:pt x="428625" y="0"/>
                  </a:lnTo>
                  <a:lnTo>
                    <a:pt x="0" y="128587"/>
                  </a:lnTo>
                </a:path>
              </a:pathLst>
            </a:custGeom>
            <a:solidFill>
              <a:schemeClr val="accent6">
                <a:lumMod val="40000"/>
                <a:lumOff val="60000"/>
                <a:alpha val="5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065FD12E-5B37-4E3C-9DEF-06178245AF94}"/>
                </a:ext>
              </a:extLst>
            </p:cNvPr>
            <p:cNvCxnSpPr>
              <a:cxnSpLocks/>
            </p:cNvCxnSpPr>
            <p:nvPr/>
          </p:nvCxnSpPr>
          <p:spPr>
            <a:xfrm flipH="1">
              <a:off x="6619934" y="4292586"/>
              <a:ext cx="1374928" cy="0"/>
            </a:xfrm>
            <a:prstGeom prst="straightConnector1">
              <a:avLst/>
            </a:prstGeom>
            <a:ln w="28575">
              <a:solidFill>
                <a:schemeClr val="accent1">
                  <a:lumMod val="75000"/>
                </a:schemeClr>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B7575AD-400D-42C1-97AA-7791BBC69F3B}"/>
                </a:ext>
              </a:extLst>
            </p:cNvPr>
            <p:cNvCxnSpPr>
              <a:cxnSpLocks/>
            </p:cNvCxnSpPr>
            <p:nvPr/>
          </p:nvCxnSpPr>
          <p:spPr>
            <a:xfrm flipH="1">
              <a:off x="6619934" y="4292586"/>
              <a:ext cx="1374928" cy="428390"/>
            </a:xfrm>
            <a:prstGeom prst="straightConnector1">
              <a:avLst/>
            </a:prstGeom>
            <a:ln w="28575">
              <a:solidFill>
                <a:schemeClr val="accent1">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6B72457-9B7B-4E55-A626-8DC5B63B5A69}"/>
                </a:ext>
              </a:extLst>
            </p:cNvPr>
            <p:cNvCxnSpPr>
              <a:cxnSpLocks/>
            </p:cNvCxnSpPr>
            <p:nvPr/>
          </p:nvCxnSpPr>
          <p:spPr>
            <a:xfrm flipV="1">
              <a:off x="6619934" y="4257907"/>
              <a:ext cx="0" cy="463069"/>
            </a:xfrm>
            <a:prstGeom prst="straightConnector1">
              <a:avLst/>
            </a:prstGeom>
            <a:ln w="28575">
              <a:solidFill>
                <a:schemeClr val="accent1">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EFB485-6CF9-4295-854C-046A444DB7D5}"/>
                </a:ext>
              </a:extLst>
            </p:cNvPr>
            <p:cNvCxnSpPr>
              <a:cxnSpLocks/>
            </p:cNvCxnSpPr>
            <p:nvPr/>
          </p:nvCxnSpPr>
          <p:spPr>
            <a:xfrm rot="5400000" flipH="1">
              <a:off x="7085860" y="3390926"/>
              <a:ext cx="1374929" cy="428390"/>
            </a:xfrm>
            <a:prstGeom prst="straightConnector1">
              <a:avLst/>
            </a:prstGeom>
            <a:ln w="28575">
              <a:solidFill>
                <a:schemeClr val="accent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25C2E23-BD53-4E64-9A22-48A909641AEF}"/>
                </a:ext>
              </a:extLst>
            </p:cNvPr>
            <p:cNvCxnSpPr>
              <a:cxnSpLocks/>
            </p:cNvCxnSpPr>
            <p:nvPr/>
          </p:nvCxnSpPr>
          <p:spPr>
            <a:xfrm flipV="1">
              <a:off x="7994862" y="4162027"/>
              <a:ext cx="436550" cy="130559"/>
            </a:xfrm>
            <a:prstGeom prst="straightConnector1">
              <a:avLst/>
            </a:prstGeom>
            <a:ln w="28575">
              <a:solidFill>
                <a:schemeClr val="accent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44F7A8C-9D45-44BE-B284-0E0F45280719}"/>
                </a:ext>
              </a:extLst>
            </p:cNvPr>
            <p:cNvCxnSpPr>
              <a:cxnSpLocks/>
            </p:cNvCxnSpPr>
            <p:nvPr/>
          </p:nvCxnSpPr>
          <p:spPr>
            <a:xfrm flipV="1">
              <a:off x="7994862" y="2793244"/>
              <a:ext cx="0" cy="1499342"/>
            </a:xfrm>
            <a:prstGeom prst="straightConnector1">
              <a:avLst/>
            </a:prstGeom>
            <a:ln w="28575">
              <a:solidFill>
                <a:schemeClr val="accent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B32650C-F769-4754-A39E-C6E492643CCA}"/>
                </a:ext>
              </a:extLst>
            </p:cNvPr>
            <p:cNvCxnSpPr>
              <a:cxnSpLocks/>
            </p:cNvCxnSpPr>
            <p:nvPr/>
          </p:nvCxnSpPr>
          <p:spPr>
            <a:xfrm flipV="1">
              <a:off x="7559129" y="2819847"/>
              <a:ext cx="436550" cy="130559"/>
            </a:xfrm>
            <a:prstGeom prst="straightConnector1">
              <a:avLst/>
            </a:prstGeom>
            <a:ln w="25400">
              <a:solidFill>
                <a:schemeClr val="accent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48D7617-A847-4DFD-A9EE-DF72151BEBB1}"/>
                </a:ext>
              </a:extLst>
            </p:cNvPr>
            <p:cNvCxnSpPr>
              <a:cxnSpLocks/>
            </p:cNvCxnSpPr>
            <p:nvPr/>
          </p:nvCxnSpPr>
          <p:spPr>
            <a:xfrm>
              <a:off x="7987519" y="4257907"/>
              <a:ext cx="0" cy="1499342"/>
            </a:xfrm>
            <a:prstGeom prst="straightConnector1">
              <a:avLst/>
            </a:prstGeom>
            <a:ln w="28575">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F539563-A3BC-4C9A-B7AA-23286E2C476A}"/>
                </a:ext>
              </a:extLst>
            </p:cNvPr>
            <p:cNvCxnSpPr>
              <a:cxnSpLocks/>
            </p:cNvCxnSpPr>
            <p:nvPr/>
          </p:nvCxnSpPr>
          <p:spPr>
            <a:xfrm rot="5400000" flipH="1">
              <a:off x="7521592" y="3267990"/>
              <a:ext cx="1374929" cy="428390"/>
            </a:xfrm>
            <a:prstGeom prst="straightConnector1">
              <a:avLst/>
            </a:prstGeom>
            <a:ln w="19050">
              <a:solidFill>
                <a:schemeClr val="accent2">
                  <a:lumMod val="75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1FB19C5-5F47-4289-AC05-A2AAA89F3F46}"/>
                </a:ext>
              </a:extLst>
            </p:cNvPr>
            <p:cNvSpPr txBox="1"/>
            <p:nvPr/>
          </p:nvSpPr>
          <p:spPr>
            <a:xfrm>
              <a:off x="7501666" y="3423747"/>
              <a:ext cx="269432" cy="395496"/>
            </a:xfrm>
            <a:prstGeom prst="rect">
              <a:avLst/>
            </a:prstGeom>
            <a:noFill/>
          </p:spPr>
          <p:txBody>
            <a:bodyPr wrap="none" rtlCol="0">
              <a:spAutoFit/>
            </a:bodyPr>
            <a:lstStyle/>
            <a:p>
              <a:r>
                <a:rPr lang="en-US" sz="2400" dirty="0">
                  <a:solidFill>
                    <a:schemeClr val="accent2">
                      <a:lumMod val="75000"/>
                    </a:schemeClr>
                  </a:solidFill>
                </a:rPr>
                <a:t>L</a:t>
              </a:r>
            </a:p>
          </p:txBody>
        </p:sp>
        <p:sp>
          <p:nvSpPr>
            <p:cNvPr id="24" name="TextBox 23">
              <a:extLst>
                <a:ext uri="{FF2B5EF4-FFF2-40B4-BE49-F238E27FC236}">
                  <a16:creationId xmlns:a16="http://schemas.microsoft.com/office/drawing/2014/main" id="{F64FDC62-AC8F-4B67-A7EE-8EC5A685DFBE}"/>
                </a:ext>
              </a:extLst>
            </p:cNvPr>
            <p:cNvSpPr txBox="1"/>
            <p:nvPr/>
          </p:nvSpPr>
          <p:spPr>
            <a:xfrm>
              <a:off x="8095876" y="4176837"/>
              <a:ext cx="320242" cy="395496"/>
            </a:xfrm>
            <a:prstGeom prst="rect">
              <a:avLst/>
            </a:prstGeom>
            <a:noFill/>
          </p:spPr>
          <p:txBody>
            <a:bodyPr wrap="none" rtlCol="0">
              <a:spAutoFit/>
            </a:bodyPr>
            <a:lstStyle/>
            <a:p>
              <a:r>
                <a:rPr lang="en-US" sz="2400" dirty="0">
                  <a:solidFill>
                    <a:schemeClr val="accent2">
                      <a:lumMod val="75000"/>
                    </a:schemeClr>
                  </a:solidFill>
                </a:rPr>
                <a:t>D</a:t>
              </a:r>
            </a:p>
          </p:txBody>
        </p:sp>
        <p:sp>
          <p:nvSpPr>
            <p:cNvPr id="25" name="TextBox 24">
              <a:extLst>
                <a:ext uri="{FF2B5EF4-FFF2-40B4-BE49-F238E27FC236}">
                  <a16:creationId xmlns:a16="http://schemas.microsoft.com/office/drawing/2014/main" id="{6A6BF490-125C-46AC-A093-89007128AD24}"/>
                </a:ext>
              </a:extLst>
            </p:cNvPr>
            <p:cNvSpPr txBox="1"/>
            <p:nvPr/>
          </p:nvSpPr>
          <p:spPr>
            <a:xfrm>
              <a:off x="7543934" y="4844809"/>
              <a:ext cx="458780" cy="461665"/>
            </a:xfrm>
            <a:prstGeom prst="rect">
              <a:avLst/>
            </a:prstGeom>
            <a:noFill/>
          </p:spPr>
          <p:txBody>
            <a:bodyPr wrap="none" rtlCol="0">
              <a:spAutoFit/>
            </a:bodyPr>
            <a:lstStyle/>
            <a:p>
              <a:r>
                <a:rPr lang="en-US" sz="2400" dirty="0">
                  <a:solidFill>
                    <a:schemeClr val="tx1">
                      <a:lumMod val="85000"/>
                      <a:lumOff val="15000"/>
                    </a:schemeClr>
                  </a:solidFill>
                </a:rPr>
                <a:t>W</a:t>
              </a:r>
            </a:p>
          </p:txBody>
        </p:sp>
        <p:sp>
          <p:nvSpPr>
            <p:cNvPr id="28" name="TextBox 27">
              <a:extLst>
                <a:ext uri="{FF2B5EF4-FFF2-40B4-BE49-F238E27FC236}">
                  <a16:creationId xmlns:a16="http://schemas.microsoft.com/office/drawing/2014/main" id="{2471D61C-5C8F-449A-8B76-DAAABF0AC1AD}"/>
                </a:ext>
              </a:extLst>
            </p:cNvPr>
            <p:cNvSpPr txBox="1"/>
            <p:nvPr/>
          </p:nvSpPr>
          <p:spPr>
            <a:xfrm>
              <a:off x="7226848" y="4379156"/>
              <a:ext cx="277672" cy="395496"/>
            </a:xfrm>
            <a:prstGeom prst="rect">
              <a:avLst/>
            </a:prstGeom>
            <a:noFill/>
          </p:spPr>
          <p:txBody>
            <a:bodyPr wrap="none" rtlCol="0">
              <a:spAutoFit/>
            </a:bodyPr>
            <a:lstStyle/>
            <a:p>
              <a:r>
                <a:rPr lang="en-US" sz="2400" dirty="0"/>
                <a:t>v</a:t>
              </a:r>
            </a:p>
          </p:txBody>
        </p:sp>
        <p:sp>
          <p:nvSpPr>
            <p:cNvPr id="29" name="TextBox 28">
              <a:extLst>
                <a:ext uri="{FF2B5EF4-FFF2-40B4-BE49-F238E27FC236}">
                  <a16:creationId xmlns:a16="http://schemas.microsoft.com/office/drawing/2014/main" id="{3092A3B9-5FB1-4E40-AB0F-E098518373A8}"/>
                </a:ext>
              </a:extLst>
            </p:cNvPr>
            <p:cNvSpPr txBox="1"/>
            <p:nvPr/>
          </p:nvSpPr>
          <p:spPr>
            <a:xfrm>
              <a:off x="6286839" y="4291692"/>
              <a:ext cx="346570" cy="461665"/>
            </a:xfrm>
            <a:prstGeom prst="rect">
              <a:avLst/>
            </a:prstGeom>
            <a:noFill/>
          </p:spPr>
          <p:txBody>
            <a:bodyPr wrap="none" rtlCol="0">
              <a:spAutoFit/>
            </a:bodyPr>
            <a:lstStyle/>
            <a:p>
              <a:r>
                <a:rPr lang="en-US" sz="2400" dirty="0"/>
                <a:t>u</a:t>
              </a:r>
            </a:p>
          </p:txBody>
        </p:sp>
        <p:sp>
          <p:nvSpPr>
            <p:cNvPr id="36" name="TextBox 35">
              <a:extLst>
                <a:ext uri="{FF2B5EF4-FFF2-40B4-BE49-F238E27FC236}">
                  <a16:creationId xmlns:a16="http://schemas.microsoft.com/office/drawing/2014/main" id="{9F33E0B7-A634-4CED-AD37-1577506A77E8}"/>
                </a:ext>
              </a:extLst>
            </p:cNvPr>
            <p:cNvSpPr txBox="1"/>
            <p:nvPr/>
          </p:nvSpPr>
          <p:spPr>
            <a:xfrm>
              <a:off x="7710394" y="3109060"/>
              <a:ext cx="311304" cy="461665"/>
            </a:xfrm>
            <a:prstGeom prst="rect">
              <a:avLst/>
            </a:prstGeom>
            <a:noFill/>
          </p:spPr>
          <p:txBody>
            <a:bodyPr wrap="none" rtlCol="0">
              <a:spAutoFit/>
            </a:bodyPr>
            <a:lstStyle/>
            <a:p>
              <a:r>
                <a:rPr lang="en-US" sz="2400" dirty="0">
                  <a:solidFill>
                    <a:schemeClr val="accent3">
                      <a:lumMod val="50000"/>
                    </a:schemeClr>
                  </a:solidFill>
                  <a:latin typeface="Symbol" panose="05050102010706020507" pitchFamily="18" charset="2"/>
                </a:rPr>
                <a:t>g</a:t>
              </a:r>
            </a:p>
          </p:txBody>
        </p:sp>
        <p:sp>
          <p:nvSpPr>
            <p:cNvPr id="37" name="TextBox 36">
              <a:extLst>
                <a:ext uri="{FF2B5EF4-FFF2-40B4-BE49-F238E27FC236}">
                  <a16:creationId xmlns:a16="http://schemas.microsoft.com/office/drawing/2014/main" id="{1B6EE1EA-54A9-4673-82AA-64226E34A3BC}"/>
                </a:ext>
              </a:extLst>
            </p:cNvPr>
            <p:cNvSpPr txBox="1"/>
            <p:nvPr/>
          </p:nvSpPr>
          <p:spPr>
            <a:xfrm>
              <a:off x="6786557" y="4162027"/>
              <a:ext cx="311304" cy="461665"/>
            </a:xfrm>
            <a:prstGeom prst="rect">
              <a:avLst/>
            </a:prstGeom>
            <a:noFill/>
          </p:spPr>
          <p:txBody>
            <a:bodyPr wrap="none" rtlCol="0">
              <a:spAutoFit/>
            </a:bodyPr>
            <a:lstStyle/>
            <a:p>
              <a:r>
                <a:rPr lang="en-US" sz="2400" dirty="0">
                  <a:solidFill>
                    <a:schemeClr val="accent3">
                      <a:lumMod val="50000"/>
                    </a:schemeClr>
                  </a:solidFill>
                  <a:latin typeface="Symbol" panose="05050102010706020507" pitchFamily="18" charset="2"/>
                </a:rPr>
                <a:t>g</a:t>
              </a:r>
            </a:p>
          </p:txBody>
        </p:sp>
      </p:grpSp>
      <p:sp>
        <p:nvSpPr>
          <p:cNvPr id="30" name="TextBox 29">
            <a:extLst>
              <a:ext uri="{FF2B5EF4-FFF2-40B4-BE49-F238E27FC236}">
                <a16:creationId xmlns:a16="http://schemas.microsoft.com/office/drawing/2014/main" id="{447CF834-98F8-47BC-A79D-C289AAC3B92E}"/>
              </a:ext>
            </a:extLst>
          </p:cNvPr>
          <p:cNvSpPr txBox="1"/>
          <p:nvPr/>
        </p:nvSpPr>
        <p:spPr>
          <a:xfrm>
            <a:off x="565936" y="5512495"/>
            <a:ext cx="7572522" cy="830997"/>
          </a:xfrm>
          <a:prstGeom prst="rect">
            <a:avLst/>
          </a:prstGeom>
          <a:noFill/>
        </p:spPr>
        <p:txBody>
          <a:bodyPr wrap="none" rtlCol="0">
            <a:spAutoFit/>
          </a:bodyPr>
          <a:lstStyle/>
          <a:p>
            <a:r>
              <a:rPr lang="en-US" sz="2400" dirty="0"/>
              <a:t>Ridge-soaring power = </a:t>
            </a:r>
            <a:r>
              <a:rPr lang="en-US" sz="2400" dirty="0" err="1"/>
              <a:t>Dv</a:t>
            </a:r>
            <a:r>
              <a:rPr lang="en-US" sz="2400" dirty="0"/>
              <a:t> = (D/L) (L/W) W   (v/u)    u</a:t>
            </a:r>
          </a:p>
          <a:p>
            <a:r>
              <a:rPr lang="en-US" sz="2400" dirty="0"/>
              <a:t>                                               =  tan</a:t>
            </a:r>
            <a:r>
              <a:rPr lang="en-US" sz="2400" dirty="0">
                <a:latin typeface="Symbol" panose="05050102010706020507" pitchFamily="18" charset="2"/>
              </a:rPr>
              <a:t>g</a:t>
            </a:r>
            <a:r>
              <a:rPr lang="en-US" sz="2400" dirty="0"/>
              <a:t>   </a:t>
            </a:r>
            <a:r>
              <a:rPr lang="en-US" sz="2400" dirty="0" err="1"/>
              <a:t>cos</a:t>
            </a:r>
            <a:r>
              <a:rPr lang="en-US" sz="2400" dirty="0" err="1">
                <a:latin typeface="Symbol" panose="05050102010706020507" pitchFamily="18" charset="2"/>
              </a:rPr>
              <a:t>g</a:t>
            </a:r>
            <a:r>
              <a:rPr lang="en-US" sz="2400" dirty="0"/>
              <a:t>  W (1/sin</a:t>
            </a:r>
            <a:r>
              <a:rPr lang="en-US" sz="2400" dirty="0">
                <a:latin typeface="Symbol" panose="05050102010706020507" pitchFamily="18" charset="2"/>
              </a:rPr>
              <a:t>g</a:t>
            </a:r>
            <a:r>
              <a:rPr lang="en-US" sz="2400" dirty="0"/>
              <a:t>) u = Wu</a:t>
            </a:r>
          </a:p>
        </p:txBody>
      </p:sp>
      <p:sp>
        <p:nvSpPr>
          <p:cNvPr id="7" name="Footer Placeholder 6"/>
          <p:cNvSpPr>
            <a:spLocks noGrp="1"/>
          </p:cNvSpPr>
          <p:nvPr>
            <p:ph type="ftr" sz="quarter" idx="11"/>
          </p:nvPr>
        </p:nvSpPr>
        <p:spPr>
          <a:xfrm>
            <a:off x="2485450" y="6487594"/>
            <a:ext cx="3589583" cy="327489"/>
          </a:xfrm>
        </p:spPr>
        <p:txBody>
          <a:bodyPr/>
          <a:lstStyle/>
          <a:p>
            <a:r>
              <a:rPr lang="en-US" dirty="0">
                <a:solidFill>
                  <a:schemeClr val="tx1">
                    <a:lumMod val="50000"/>
                    <a:lumOff val="50000"/>
                  </a:schemeClr>
                </a:solidFill>
              </a:rPr>
              <a:t>www.HowFliesTheAlbatross.com</a:t>
            </a:r>
          </a:p>
        </p:txBody>
      </p:sp>
      <p:grpSp>
        <p:nvGrpSpPr>
          <p:cNvPr id="42" name="Group 41">
            <a:extLst>
              <a:ext uri="{FF2B5EF4-FFF2-40B4-BE49-F238E27FC236}">
                <a16:creationId xmlns:a16="http://schemas.microsoft.com/office/drawing/2014/main" id="{8DF29B02-E27F-462E-B00A-07E1523303B8}"/>
              </a:ext>
            </a:extLst>
          </p:cNvPr>
          <p:cNvGrpSpPr/>
          <p:nvPr/>
        </p:nvGrpSpPr>
        <p:grpSpPr>
          <a:xfrm>
            <a:off x="3457575" y="5559748"/>
            <a:ext cx="4352855" cy="758270"/>
            <a:chOff x="3521145" y="5559748"/>
            <a:chExt cx="4352855" cy="758270"/>
          </a:xfrm>
        </p:grpSpPr>
        <p:sp>
          <p:nvSpPr>
            <p:cNvPr id="40" name="Rectangle: Rounded Corners 39">
              <a:extLst>
                <a:ext uri="{FF2B5EF4-FFF2-40B4-BE49-F238E27FC236}">
                  <a16:creationId xmlns:a16="http://schemas.microsoft.com/office/drawing/2014/main" id="{C17DCBB3-1D65-4807-AC53-9510B663EDB2}"/>
                </a:ext>
              </a:extLst>
            </p:cNvPr>
            <p:cNvSpPr/>
            <p:nvPr/>
          </p:nvSpPr>
          <p:spPr>
            <a:xfrm>
              <a:off x="3521145" y="5559748"/>
              <a:ext cx="399186" cy="386297"/>
            </a:xfrm>
            <a:prstGeom prst="roundRec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76B7D07-AACE-4651-9597-D324B9EA11F2}"/>
                </a:ext>
              </a:extLst>
            </p:cNvPr>
            <p:cNvSpPr/>
            <p:nvPr/>
          </p:nvSpPr>
          <p:spPr>
            <a:xfrm>
              <a:off x="7367588" y="5931721"/>
              <a:ext cx="506412" cy="386297"/>
            </a:xfrm>
            <a:prstGeom prst="roundRec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45902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ldLvl="2"/>
      <p:bldP spid="6" grpId="0"/>
      <p:bldP spid="3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r="6666"/>
          <a:stretch/>
        </p:blipFill>
        <p:spPr>
          <a:xfrm>
            <a:off x="0" y="-15643"/>
            <a:ext cx="9144000" cy="6873643"/>
          </a:xfrm>
          <a:prstGeom prst="rect">
            <a:avLst/>
          </a:prstGeom>
        </p:spPr>
      </p:pic>
      <p:sp>
        <p:nvSpPr>
          <p:cNvPr id="4" name="Slide Number Placeholder 3"/>
          <p:cNvSpPr>
            <a:spLocks noGrp="1"/>
          </p:cNvSpPr>
          <p:nvPr>
            <p:ph type="sldNum" sz="quarter" idx="12"/>
          </p:nvPr>
        </p:nvSpPr>
        <p:spPr/>
        <p:txBody>
          <a:bodyPr/>
          <a:lstStyle/>
          <a:p>
            <a:fld id="{0F6D85DD-31CE-4AA9-9CB8-059736DE7F01}" type="slidenum">
              <a:rPr lang="en-US" smtClean="0"/>
              <a:t>51</a:t>
            </a:fld>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26839" flipH="1">
            <a:off x="10886" y="1008108"/>
            <a:ext cx="9144000" cy="1772021"/>
          </a:xfrm>
          <a:prstGeom prst="rect">
            <a:avLst/>
          </a:prstGeom>
        </p:spPr>
      </p:pic>
      <p:sp>
        <p:nvSpPr>
          <p:cNvPr id="5" name="Title 1"/>
          <p:cNvSpPr>
            <a:spLocks noGrp="1"/>
          </p:cNvSpPr>
          <p:nvPr>
            <p:ph type="title"/>
          </p:nvPr>
        </p:nvSpPr>
        <p:spPr>
          <a:xfrm>
            <a:off x="152400" y="0"/>
            <a:ext cx="8915400" cy="476250"/>
          </a:xfrm>
        </p:spPr>
        <p:txBody>
          <a:bodyPr>
            <a:noAutofit/>
          </a:bodyPr>
          <a:lstStyle/>
          <a:p>
            <a:pPr algn="l"/>
            <a:r>
              <a:rPr lang="en-US" sz="2800" b="1" dirty="0">
                <a:solidFill>
                  <a:schemeClr val="bg1"/>
                </a:solidFill>
              </a:rPr>
              <a:t>Regenerating in ridge lift</a:t>
            </a:r>
          </a:p>
        </p:txBody>
      </p:sp>
      <p:sp>
        <p:nvSpPr>
          <p:cNvPr id="6" name="TextBox 5"/>
          <p:cNvSpPr txBox="1"/>
          <p:nvPr/>
        </p:nvSpPr>
        <p:spPr>
          <a:xfrm>
            <a:off x="557398" y="554041"/>
            <a:ext cx="1715534" cy="1631216"/>
          </a:xfrm>
          <a:prstGeom prst="rect">
            <a:avLst/>
          </a:prstGeom>
          <a:noFill/>
        </p:spPr>
        <p:txBody>
          <a:bodyPr wrap="none" rtlCol="0">
            <a:spAutoFit/>
          </a:bodyPr>
          <a:lstStyle/>
          <a:p>
            <a:r>
              <a:rPr lang="en-US" sz="2000" b="1" i="1" dirty="0"/>
              <a:t>Mode	  RPM</a:t>
            </a:r>
          </a:p>
          <a:p>
            <a:r>
              <a:rPr lang="en-US" sz="2000" dirty="0"/>
              <a:t>Climb	 1300</a:t>
            </a:r>
          </a:p>
          <a:p>
            <a:r>
              <a:rPr lang="en-US" sz="2000" dirty="0"/>
              <a:t>Cruise	 1100</a:t>
            </a:r>
          </a:p>
          <a:p>
            <a:r>
              <a:rPr lang="en-US" sz="2000" dirty="0"/>
              <a:t>Pinwheel  </a:t>
            </a:r>
            <a:r>
              <a:rPr lang="en-US" sz="1000" dirty="0"/>
              <a:t> </a:t>
            </a:r>
            <a:r>
              <a:rPr lang="en-US" sz="2000" dirty="0"/>
              <a:t>700</a:t>
            </a:r>
          </a:p>
          <a:p>
            <a:r>
              <a:rPr lang="en-US" sz="2000" dirty="0"/>
              <a:t>Regen </a:t>
            </a:r>
            <a:r>
              <a:rPr lang="en-US" sz="1400" dirty="0"/>
              <a:t>	</a:t>
            </a:r>
            <a:r>
              <a:rPr lang="en-US" sz="1600" dirty="0"/>
              <a:t> </a:t>
            </a:r>
            <a:r>
              <a:rPr lang="en-US" sz="2000" dirty="0"/>
              <a:t>  400</a:t>
            </a:r>
          </a:p>
        </p:txBody>
      </p:sp>
    </p:spTree>
    <p:extLst>
      <p:ext uri="{BB962C8B-B14F-4D97-AF65-F5344CB8AC3E}">
        <p14:creationId xmlns:p14="http://schemas.microsoft.com/office/powerpoint/2010/main" val="41120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49998" y="2517422"/>
            <a:ext cx="4579267" cy="24496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p:cNvGrpSpPr/>
          <p:nvPr/>
        </p:nvGrpSpPr>
        <p:grpSpPr>
          <a:xfrm>
            <a:off x="2067085" y="3296968"/>
            <a:ext cx="2987753" cy="1422700"/>
            <a:chOff x="2604973" y="5135527"/>
            <a:chExt cx="2987753" cy="1422700"/>
          </a:xfrm>
        </p:grpSpPr>
        <p:sp>
          <p:nvSpPr>
            <p:cNvPr id="19" name="Rectangle 43"/>
            <p:cNvSpPr>
              <a:spLocks noChangeArrowheads="1"/>
            </p:cNvSpPr>
            <p:nvPr/>
          </p:nvSpPr>
          <p:spPr bwMode="auto">
            <a:xfrm>
              <a:off x="2604973" y="5135527"/>
              <a:ext cx="2957863" cy="956930"/>
            </a:xfrm>
            <a:prstGeom prst="rect">
              <a:avLst/>
            </a:prstGeom>
            <a:solidFill>
              <a:srgbClr val="9999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993300"/>
                  </a:solidFill>
                  <a:miter lim="800000"/>
                  <a:headEnd/>
                  <a:tailEnd/>
                </a14:hiddenLine>
              </a:ext>
            </a:extLst>
          </p:spPr>
          <p:txBody>
            <a:bodyPr wrap="none" anchor="ctr"/>
            <a:lstStyle/>
            <a:p>
              <a:endParaRPr lang="en-US" dirty="0"/>
            </a:p>
          </p:txBody>
        </p:sp>
        <p:sp>
          <p:nvSpPr>
            <p:cNvPr id="20" name="Text Box 34"/>
            <p:cNvSpPr txBox="1">
              <a:spLocks noChangeArrowheads="1"/>
            </p:cNvSpPr>
            <p:nvPr/>
          </p:nvSpPr>
          <p:spPr bwMode="auto">
            <a:xfrm>
              <a:off x="2604977" y="6158177"/>
              <a:ext cx="2987749" cy="40005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993300"/>
                  </a:solidFill>
                  <a:miter lim="800000"/>
                  <a:headEnd/>
                  <a:tailEnd/>
                </a14:hiddenLine>
              </a:ext>
            </a:extLst>
          </p:spPr>
          <p:txBody>
            <a:bodyPr wrap="square">
              <a:spAutoFit/>
            </a:bodyPr>
            <a:lstStyle/>
            <a:p>
              <a:pPr algn="ctr"/>
              <a:r>
                <a:rPr lang="en-US" sz="2000" dirty="0"/>
                <a:t>“Total Sink”</a:t>
              </a:r>
            </a:p>
          </p:txBody>
        </p:sp>
      </p:grpSp>
      <p:grpSp>
        <p:nvGrpSpPr>
          <p:cNvPr id="34" name="Group 33"/>
          <p:cNvGrpSpPr/>
          <p:nvPr/>
        </p:nvGrpSpPr>
        <p:grpSpPr>
          <a:xfrm>
            <a:off x="633757" y="3383582"/>
            <a:ext cx="808614" cy="1470532"/>
            <a:chOff x="1171645" y="5222141"/>
            <a:chExt cx="808614" cy="1470532"/>
          </a:xfrm>
        </p:grpSpPr>
        <p:sp>
          <p:nvSpPr>
            <p:cNvPr id="10" name="Rectangle 38"/>
            <p:cNvSpPr>
              <a:spLocks noChangeArrowheads="1"/>
            </p:cNvSpPr>
            <p:nvPr/>
          </p:nvSpPr>
          <p:spPr bwMode="auto">
            <a:xfrm>
              <a:off x="1415325" y="5222141"/>
              <a:ext cx="393700" cy="795885"/>
            </a:xfrm>
            <a:prstGeom prst="rect">
              <a:avLst/>
            </a:prstGeom>
            <a:solidFill>
              <a:srgbClr val="CCFF99"/>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 name="Text Box 5"/>
            <p:cNvSpPr txBox="1">
              <a:spLocks noChangeArrowheads="1"/>
            </p:cNvSpPr>
            <p:nvPr/>
          </p:nvSpPr>
          <p:spPr bwMode="auto">
            <a:xfrm>
              <a:off x="1171645" y="6083788"/>
              <a:ext cx="808614" cy="608885"/>
            </a:xfrm>
            <a:prstGeom prst="rect">
              <a:avLst/>
            </a:prstGeom>
            <a:solidFill>
              <a:srgbClr val="CCFF99"/>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993300"/>
                  </a:solidFill>
                  <a:miter lim="800000"/>
                  <a:headEnd/>
                  <a:tailEnd/>
                </a14:hiddenLine>
              </a:ext>
            </a:extLst>
          </p:spPr>
          <p:txBody>
            <a:bodyPr wrap="square" lIns="45720" rIns="45720">
              <a:spAutoFit/>
            </a:bodyPr>
            <a:lstStyle/>
            <a:p>
              <a:pPr algn="ctr">
                <a:lnSpc>
                  <a:spcPts val="2000"/>
                </a:lnSpc>
              </a:pPr>
              <a:r>
                <a:rPr lang="en-US" sz="2000" dirty="0"/>
                <a:t>“Total</a:t>
              </a:r>
            </a:p>
            <a:p>
              <a:pPr algn="ctr">
                <a:lnSpc>
                  <a:spcPts val="2000"/>
                </a:lnSpc>
              </a:pPr>
              <a:r>
                <a:rPr lang="en-US" sz="2000" dirty="0"/>
                <a:t>Climb”</a:t>
              </a:r>
            </a:p>
          </p:txBody>
        </p:sp>
      </p:grpSp>
      <p:grpSp>
        <p:nvGrpSpPr>
          <p:cNvPr id="37" name="Group 36"/>
          <p:cNvGrpSpPr/>
          <p:nvPr/>
        </p:nvGrpSpPr>
        <p:grpSpPr>
          <a:xfrm>
            <a:off x="3173990" y="2753860"/>
            <a:ext cx="1792289" cy="1425607"/>
            <a:chOff x="3711878" y="4592419"/>
            <a:chExt cx="1792289" cy="1425607"/>
          </a:xfrm>
        </p:grpSpPr>
        <p:sp>
          <p:nvSpPr>
            <p:cNvPr id="26" name="Rectangle 42"/>
            <p:cNvSpPr>
              <a:spLocks noChangeArrowheads="1"/>
            </p:cNvSpPr>
            <p:nvPr/>
          </p:nvSpPr>
          <p:spPr bwMode="auto">
            <a:xfrm>
              <a:off x="3711878" y="5222141"/>
              <a:ext cx="1792289" cy="795885"/>
            </a:xfrm>
            <a:prstGeom prst="rect">
              <a:avLst/>
            </a:prstGeom>
            <a:solidFill>
              <a:schemeClr val="accent3">
                <a:lumMod val="40000"/>
                <a:lumOff val="60000"/>
              </a:schemeClr>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3" name="Text Box 12"/>
            <p:cNvSpPr txBox="1">
              <a:spLocks noChangeArrowheads="1"/>
            </p:cNvSpPr>
            <p:nvPr/>
          </p:nvSpPr>
          <p:spPr bwMode="auto">
            <a:xfrm>
              <a:off x="3721395" y="4592419"/>
              <a:ext cx="1733107" cy="352404"/>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txBody>
            <a:bodyPr wrap="square">
              <a:spAutoFit/>
            </a:bodyPr>
            <a:lstStyle/>
            <a:p>
              <a:pPr algn="ctr">
                <a:lnSpc>
                  <a:spcPts val="2000"/>
                </a:lnSpc>
              </a:pPr>
              <a:r>
                <a:rPr lang="en-US" sz="2000" dirty="0"/>
                <a:t>Power Group</a:t>
              </a:r>
            </a:p>
          </p:txBody>
        </p:sp>
      </p:grpSp>
      <p:grpSp>
        <p:nvGrpSpPr>
          <p:cNvPr id="36" name="Group 35"/>
          <p:cNvGrpSpPr/>
          <p:nvPr/>
        </p:nvGrpSpPr>
        <p:grpSpPr>
          <a:xfrm>
            <a:off x="2038502" y="2640736"/>
            <a:ext cx="1059947" cy="1538731"/>
            <a:chOff x="2576390" y="4479295"/>
            <a:chExt cx="1059947" cy="1538731"/>
          </a:xfrm>
        </p:grpSpPr>
        <p:sp>
          <p:nvSpPr>
            <p:cNvPr id="22" name="Rectangle 41"/>
            <p:cNvSpPr>
              <a:spLocks noChangeArrowheads="1"/>
            </p:cNvSpPr>
            <p:nvPr/>
          </p:nvSpPr>
          <p:spPr bwMode="auto">
            <a:xfrm>
              <a:off x="2668768" y="5222141"/>
              <a:ext cx="945306" cy="795885"/>
            </a:xfrm>
            <a:prstGeom prst="rect">
              <a:avLst/>
            </a:prstGeom>
            <a:solidFill>
              <a:schemeClr val="accent1">
                <a:lumMod val="40000"/>
                <a:lumOff val="60000"/>
              </a:schemeClr>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 name="Text Box 12"/>
            <p:cNvSpPr txBox="1">
              <a:spLocks noChangeArrowheads="1"/>
            </p:cNvSpPr>
            <p:nvPr/>
          </p:nvSpPr>
          <p:spPr bwMode="auto">
            <a:xfrm>
              <a:off x="2576390" y="4479295"/>
              <a:ext cx="1059947" cy="605294"/>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993300"/>
                  </a:solidFill>
                  <a:miter lim="800000"/>
                  <a:headEnd/>
                  <a:tailEnd/>
                </a14:hiddenLine>
              </a:ext>
            </a:extLst>
          </p:spPr>
          <p:txBody>
            <a:bodyPr wrap="square" lIns="45720" rIns="45720">
              <a:spAutoFit/>
            </a:bodyPr>
            <a:lstStyle/>
            <a:p>
              <a:pPr algn="l">
                <a:lnSpc>
                  <a:spcPts val="2000"/>
                </a:lnSpc>
              </a:pPr>
              <a:r>
                <a:rPr lang="en-US" sz="2000" dirty="0"/>
                <a:t> “</a:t>
              </a:r>
              <a:r>
                <a:rPr lang="en-US" sz="1900" dirty="0"/>
                <a:t>Clean</a:t>
              </a:r>
              <a:r>
                <a:rPr lang="en-US" sz="2000" dirty="0"/>
                <a:t>”</a:t>
              </a:r>
            </a:p>
            <a:p>
              <a:pPr algn="l">
                <a:lnSpc>
                  <a:spcPts val="2000"/>
                </a:lnSpc>
              </a:pPr>
              <a:r>
                <a:rPr lang="en-US" sz="2000" dirty="0"/>
                <a:t> sink rate</a:t>
              </a:r>
            </a:p>
          </p:txBody>
        </p:sp>
      </p:grpSp>
      <p:grpSp>
        <p:nvGrpSpPr>
          <p:cNvPr id="35" name="Group 34"/>
          <p:cNvGrpSpPr/>
          <p:nvPr/>
        </p:nvGrpSpPr>
        <p:grpSpPr>
          <a:xfrm>
            <a:off x="1022121" y="2831061"/>
            <a:ext cx="990600" cy="1348406"/>
            <a:chOff x="1560009" y="4669620"/>
            <a:chExt cx="990600" cy="1348406"/>
          </a:xfrm>
        </p:grpSpPr>
        <p:sp>
          <p:nvSpPr>
            <p:cNvPr id="16" name="Rectangle 40"/>
            <p:cNvSpPr>
              <a:spLocks noChangeArrowheads="1"/>
            </p:cNvSpPr>
            <p:nvPr/>
          </p:nvSpPr>
          <p:spPr bwMode="auto">
            <a:xfrm>
              <a:off x="2038823" y="5222141"/>
              <a:ext cx="309563" cy="795885"/>
            </a:xfrm>
            <a:prstGeom prst="rect">
              <a:avLst/>
            </a:prstGeom>
            <a:solidFill>
              <a:srgbClr val="FFCCFF"/>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Text Box 33"/>
            <p:cNvSpPr txBox="1">
              <a:spLocks noChangeArrowheads="1"/>
            </p:cNvSpPr>
            <p:nvPr/>
          </p:nvSpPr>
          <p:spPr bwMode="auto">
            <a:xfrm>
              <a:off x="1560009" y="4669620"/>
              <a:ext cx="990600" cy="400050"/>
            </a:xfrm>
            <a:prstGeom prst="rect">
              <a:avLst/>
            </a:prstGeom>
            <a:solidFill>
              <a:srgbClr val="FFCC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993300"/>
                  </a:solidFill>
                  <a:miter lim="800000"/>
                  <a:headEnd/>
                  <a:tailEnd/>
                </a14:hiddenLine>
              </a:ext>
            </a:extLst>
          </p:spPr>
          <p:txBody>
            <a:bodyPr wrap="none">
              <a:spAutoFit/>
            </a:bodyPr>
            <a:lstStyle/>
            <a:p>
              <a:r>
                <a:rPr lang="en-US" sz="2000" dirty="0"/>
                <a:t>Updraft</a:t>
              </a:r>
            </a:p>
          </p:txBody>
        </p:sp>
      </p:grpSp>
      <p:graphicFrame>
        <p:nvGraphicFramePr>
          <p:cNvPr id="29" name="Object 2"/>
          <p:cNvGraphicFramePr>
            <a:graphicFrameLocks noChangeAspect="1"/>
          </p:cNvGraphicFramePr>
          <p:nvPr/>
        </p:nvGraphicFramePr>
        <p:xfrm>
          <a:off x="873253" y="3324620"/>
          <a:ext cx="4167187" cy="935038"/>
        </p:xfrm>
        <a:graphic>
          <a:graphicData uri="http://schemas.openxmlformats.org/presentationml/2006/ole">
            <mc:AlternateContent xmlns:mc="http://schemas.openxmlformats.org/markup-compatibility/2006">
              <mc:Choice xmlns:v="urn:schemas-microsoft-com:vml" Requires="v">
                <p:oleObj spid="_x0000_s16930" name="Equation" r:id="rId5" imgW="1942920" imgH="431640" progId="Equation.3">
                  <p:embed/>
                </p:oleObj>
              </mc:Choice>
              <mc:Fallback>
                <p:oleObj name="Equation" r:id="rId5" imgW="1942920" imgH="431640" progId="Equation.3">
                  <p:embed/>
                  <p:pic>
                    <p:nvPicPr>
                      <p:cNvPr id="29" name="Object 2"/>
                      <p:cNvPicPr>
                        <a:picLocks noChangeAspect="1" noChangeArrowheads="1"/>
                      </p:cNvPicPr>
                      <p:nvPr/>
                    </p:nvPicPr>
                    <p:blipFill>
                      <a:blip r:embed="rId6"/>
                      <a:srcRect/>
                      <a:stretch>
                        <a:fillRect/>
                      </a:stretch>
                    </p:blipFill>
                    <p:spPr bwMode="auto">
                      <a:xfrm>
                        <a:off x="873253" y="3324620"/>
                        <a:ext cx="4167187" cy="935038"/>
                      </a:xfrm>
                      <a:prstGeom prst="rect">
                        <a:avLst/>
                      </a:prstGeom>
                      <a:noFill/>
                    </p:spPr>
                  </p:pic>
                </p:oleObj>
              </mc:Fallback>
            </mc:AlternateContent>
          </a:graphicData>
        </a:graphic>
      </p:graphicFrame>
      <p:sp>
        <p:nvSpPr>
          <p:cNvPr id="6" name="TextBox 5"/>
          <p:cNvSpPr txBox="1"/>
          <p:nvPr/>
        </p:nvSpPr>
        <p:spPr>
          <a:xfrm>
            <a:off x="91747" y="7900"/>
            <a:ext cx="5124929" cy="584775"/>
          </a:xfrm>
          <a:prstGeom prst="rect">
            <a:avLst/>
          </a:prstGeom>
          <a:noFill/>
        </p:spPr>
        <p:txBody>
          <a:bodyPr wrap="none" rtlCol="0">
            <a:spAutoFit/>
          </a:bodyPr>
          <a:lstStyle/>
          <a:p>
            <a:pPr algn="ctr"/>
            <a:r>
              <a:rPr lang="en-US" sz="3200" dirty="0">
                <a:solidFill>
                  <a:schemeClr val="bg1">
                    <a:lumMod val="95000"/>
                  </a:schemeClr>
                </a:solidFill>
              </a:rPr>
              <a:t>Regen-electric-flight Equation</a:t>
            </a:r>
          </a:p>
        </p:txBody>
      </p:sp>
      <p:sp>
        <p:nvSpPr>
          <p:cNvPr id="24" name="Text Box 14"/>
          <p:cNvSpPr txBox="1">
            <a:spLocks noChangeArrowheads="1"/>
          </p:cNvSpPr>
          <p:nvPr/>
        </p:nvSpPr>
        <p:spPr bwMode="auto">
          <a:xfrm>
            <a:off x="558517" y="818269"/>
            <a:ext cx="3671390" cy="1631216"/>
          </a:xfrm>
          <a:prstGeom prst="rect">
            <a:avLst/>
          </a:prstGeom>
          <a:solidFill>
            <a:schemeClr val="tx1">
              <a:lumMod val="65000"/>
              <a:lumOff val="35000"/>
            </a:schemeClr>
          </a:solidFill>
          <a:ln>
            <a:noFill/>
          </a:ln>
          <a:effectLst/>
        </p:spPr>
        <p:txBody>
          <a:bodyPr wrap="none">
            <a:spAutoFit/>
          </a:bodyPr>
          <a:lstStyle/>
          <a:p>
            <a:r>
              <a:rPr lang="en-US" sz="2400" dirty="0">
                <a:solidFill>
                  <a:schemeClr val="bg1">
                    <a:lumMod val="95000"/>
                  </a:schemeClr>
                </a:solidFill>
              </a:rPr>
              <a:t>“</a:t>
            </a:r>
            <a:r>
              <a:rPr lang="en-US" sz="2400" i="1" dirty="0">
                <a:solidFill>
                  <a:schemeClr val="bg1">
                    <a:lumMod val="95000"/>
                  </a:schemeClr>
                </a:solidFill>
              </a:rPr>
              <a:t>Total climb</a:t>
            </a:r>
            <a:r>
              <a:rPr lang="en-US" sz="2400" dirty="0">
                <a:solidFill>
                  <a:schemeClr val="bg1">
                    <a:lumMod val="95000"/>
                  </a:schemeClr>
                </a:solidFill>
              </a:rPr>
              <a:t>,”  </a:t>
            </a:r>
            <a:r>
              <a:rPr lang="en-US" sz="2800" dirty="0">
                <a:solidFill>
                  <a:schemeClr val="bg1">
                    <a:lumMod val="95000"/>
                  </a:schemeClr>
                </a:solidFill>
              </a:rPr>
              <a:t>ż</a:t>
            </a:r>
            <a:r>
              <a:rPr lang="en-US" sz="2800" baseline="-25000" dirty="0">
                <a:solidFill>
                  <a:schemeClr val="bg1">
                    <a:lumMod val="95000"/>
                  </a:schemeClr>
                </a:solidFill>
              </a:rPr>
              <a:t>t</a:t>
            </a:r>
            <a:r>
              <a:rPr lang="en-US" sz="2400" baseline="-25000" dirty="0">
                <a:solidFill>
                  <a:schemeClr val="bg1">
                    <a:lumMod val="95000"/>
                  </a:schemeClr>
                </a:solidFill>
              </a:rPr>
              <a:t> </a:t>
            </a:r>
            <a:r>
              <a:rPr lang="en-US" sz="2400" dirty="0">
                <a:solidFill>
                  <a:schemeClr val="bg1">
                    <a:lumMod val="95000"/>
                  </a:schemeClr>
                </a:solidFill>
              </a:rPr>
              <a:t>  defined:</a:t>
            </a:r>
          </a:p>
          <a:p>
            <a:pPr algn="l"/>
            <a:r>
              <a:rPr lang="en-US" sz="2400" dirty="0">
                <a:solidFill>
                  <a:schemeClr val="bg1">
                    <a:lumMod val="95000"/>
                  </a:schemeClr>
                </a:solidFill>
              </a:rPr>
              <a:t>Steady-state rate of change,</a:t>
            </a:r>
          </a:p>
          <a:p>
            <a:pPr algn="l"/>
            <a:r>
              <a:rPr lang="en-US" sz="2400" dirty="0">
                <a:solidFill>
                  <a:schemeClr val="bg1">
                    <a:lumMod val="95000"/>
                  </a:schemeClr>
                </a:solidFill>
              </a:rPr>
              <a:t>total potential, kinetic, and</a:t>
            </a:r>
          </a:p>
          <a:p>
            <a:pPr algn="l"/>
            <a:r>
              <a:rPr lang="en-US" sz="2400" dirty="0">
                <a:solidFill>
                  <a:schemeClr val="bg1">
                    <a:lumMod val="95000"/>
                  </a:schemeClr>
                </a:solidFill>
              </a:rPr>
              <a:t>stored energy / total weight</a:t>
            </a:r>
          </a:p>
        </p:txBody>
      </p:sp>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rightnessContrast bright="5000" contrast="25000"/>
                    </a14:imgEffect>
                  </a14:imgLayer>
                </a14:imgProps>
              </a:ext>
              <a:ext uri="{28A0092B-C50C-407E-A947-70E740481C1C}">
                <a14:useLocalDpi xmlns:a14="http://schemas.microsoft.com/office/drawing/2010/main" val="0"/>
              </a:ext>
            </a:extLst>
          </a:blip>
          <a:stretch>
            <a:fillRect/>
          </a:stretch>
        </p:blipFill>
        <p:spPr>
          <a:xfrm rot="405990" flipH="1">
            <a:off x="4432119" y="649073"/>
            <a:ext cx="4563507" cy="1417658"/>
          </a:xfrm>
          <a:prstGeom prst="rect">
            <a:avLst/>
          </a:prstGeom>
        </p:spPr>
      </p:pic>
      <p:sp>
        <p:nvSpPr>
          <p:cNvPr id="27" name="Text Box 14"/>
          <p:cNvSpPr txBox="1">
            <a:spLocks noChangeArrowheads="1"/>
          </p:cNvSpPr>
          <p:nvPr/>
        </p:nvSpPr>
        <p:spPr bwMode="auto">
          <a:xfrm>
            <a:off x="558090" y="5038252"/>
            <a:ext cx="3896344" cy="1631216"/>
          </a:xfrm>
          <a:prstGeom prst="rect">
            <a:avLst/>
          </a:prstGeom>
          <a:solidFill>
            <a:schemeClr val="tx1">
              <a:lumMod val="65000"/>
              <a:lumOff val="35000"/>
            </a:schemeClr>
          </a:solidFill>
          <a:ln>
            <a:noFill/>
          </a:ln>
          <a:effectLst/>
        </p:spPr>
        <p:txBody>
          <a:bodyPr wrap="square">
            <a:spAutoFit/>
          </a:bodyPr>
          <a:lstStyle/>
          <a:p>
            <a:pPr algn="l"/>
            <a:r>
              <a:rPr lang="en-US" sz="2400" dirty="0">
                <a:solidFill>
                  <a:schemeClr val="bg1">
                    <a:lumMod val="95000"/>
                  </a:schemeClr>
                </a:solidFill>
              </a:rPr>
              <a:t>Define “</a:t>
            </a:r>
            <a:r>
              <a:rPr lang="en-US" sz="2400" i="1" dirty="0">
                <a:solidFill>
                  <a:schemeClr val="bg1">
                    <a:lumMod val="95000"/>
                  </a:schemeClr>
                </a:solidFill>
              </a:rPr>
              <a:t>Exchange ratio</a:t>
            </a:r>
            <a:r>
              <a:rPr lang="en-US" sz="2400" dirty="0">
                <a:solidFill>
                  <a:schemeClr val="bg1">
                    <a:lumMod val="95000"/>
                  </a:schemeClr>
                </a:solidFill>
              </a:rPr>
              <a:t>,” </a:t>
            </a:r>
            <a:r>
              <a:rPr lang="en-US" sz="2800" dirty="0">
                <a:solidFill>
                  <a:schemeClr val="bg1">
                    <a:lumMod val="95000"/>
                  </a:schemeClr>
                </a:solidFill>
                <a:latin typeface="Symbol" panose="05050102010706020507" pitchFamily="18" charset="2"/>
              </a:rPr>
              <a:t>e  </a:t>
            </a:r>
          </a:p>
          <a:p>
            <a:r>
              <a:rPr lang="en-US" sz="2400" dirty="0">
                <a:solidFill>
                  <a:schemeClr val="bg1">
                    <a:lumMod val="95000"/>
                  </a:schemeClr>
                </a:solidFill>
                <a:latin typeface="Symbol" panose="05050102010706020507" pitchFamily="18" charset="2"/>
              </a:rPr>
              <a:t> </a:t>
            </a:r>
            <a:r>
              <a:rPr lang="en-US" sz="2400" dirty="0">
                <a:solidFill>
                  <a:schemeClr val="bg1">
                    <a:lumMod val="95000"/>
                  </a:schemeClr>
                </a:solidFill>
                <a:latin typeface="Calibri" panose="020F0502020204030204" pitchFamily="34" charset="0"/>
              </a:rPr>
              <a:t>= </a:t>
            </a:r>
            <a:r>
              <a:rPr lang="en-US" sz="2400" dirty="0">
                <a:solidFill>
                  <a:schemeClr val="bg1">
                    <a:lumMod val="95000"/>
                  </a:schemeClr>
                </a:solidFill>
                <a:latin typeface="Symbol" panose="05050102010706020507" pitchFamily="18" charset="2"/>
              </a:rPr>
              <a:t>h</a:t>
            </a:r>
            <a:r>
              <a:rPr lang="en-US" sz="3200" baseline="-25000" dirty="0">
                <a:solidFill>
                  <a:schemeClr val="bg1">
                    <a:lumMod val="95000"/>
                  </a:schemeClr>
                </a:solidFill>
              </a:rPr>
              <a:t>sys</a:t>
            </a:r>
            <a:r>
              <a:rPr lang="en-US" sz="2400" dirty="0">
                <a:solidFill>
                  <a:schemeClr val="bg1">
                    <a:lumMod val="95000"/>
                  </a:schemeClr>
                </a:solidFill>
              </a:rPr>
              <a:t> (~ 0.6),  turbine mode</a:t>
            </a:r>
          </a:p>
          <a:p>
            <a:r>
              <a:rPr lang="en-US" sz="2400" dirty="0">
                <a:solidFill>
                  <a:schemeClr val="bg1">
                    <a:lumMod val="95000"/>
                  </a:schemeClr>
                </a:solidFill>
              </a:rPr>
              <a:t> = 1/</a:t>
            </a:r>
            <a:r>
              <a:rPr lang="en-US" sz="2400" dirty="0">
                <a:solidFill>
                  <a:schemeClr val="bg1">
                    <a:lumMod val="95000"/>
                  </a:schemeClr>
                </a:solidFill>
                <a:latin typeface="Symbol" panose="05050102010706020507" pitchFamily="18" charset="2"/>
              </a:rPr>
              <a:t>h</a:t>
            </a:r>
            <a:r>
              <a:rPr lang="en-US" sz="2400" baseline="-25000" dirty="0">
                <a:solidFill>
                  <a:schemeClr val="bg1">
                    <a:lumMod val="95000"/>
                  </a:schemeClr>
                </a:solidFill>
              </a:rPr>
              <a:t>sys</a:t>
            </a:r>
            <a:r>
              <a:rPr lang="en-US" sz="2400" dirty="0">
                <a:solidFill>
                  <a:schemeClr val="bg1">
                    <a:lumMod val="95000"/>
                  </a:schemeClr>
                </a:solidFill>
              </a:rPr>
              <a:t>  (~ 1.6),   prop mode</a:t>
            </a:r>
          </a:p>
          <a:p>
            <a:pPr algn="l"/>
            <a:r>
              <a:rPr lang="en-US" sz="2400" i="1" dirty="0">
                <a:solidFill>
                  <a:schemeClr val="bg1">
                    <a:lumMod val="95000"/>
                  </a:schemeClr>
                </a:solidFill>
              </a:rPr>
              <a:t>System</a:t>
            </a:r>
            <a:r>
              <a:rPr lang="en-US" sz="2400" dirty="0">
                <a:solidFill>
                  <a:schemeClr val="bg1">
                    <a:lumMod val="95000"/>
                  </a:schemeClr>
                </a:solidFill>
              </a:rPr>
              <a:t> = elec.+ windprop(s)</a:t>
            </a:r>
          </a:p>
        </p:txBody>
      </p:sp>
      <p:sp>
        <p:nvSpPr>
          <p:cNvPr id="28" name="Text Box 14"/>
          <p:cNvSpPr txBox="1">
            <a:spLocks noChangeArrowheads="1"/>
          </p:cNvSpPr>
          <p:nvPr/>
        </p:nvSpPr>
        <p:spPr bwMode="auto">
          <a:xfrm>
            <a:off x="5726836" y="2138033"/>
            <a:ext cx="2035622" cy="1938992"/>
          </a:xfrm>
          <a:prstGeom prst="rect">
            <a:avLst/>
          </a:prstGeom>
          <a:solidFill>
            <a:schemeClr val="tx1">
              <a:lumMod val="65000"/>
              <a:lumOff val="35000"/>
            </a:schemeClr>
          </a:solidFill>
          <a:ln>
            <a:noFill/>
          </a:ln>
          <a:effectLst/>
        </p:spPr>
        <p:txBody>
          <a:bodyPr wrap="none">
            <a:spAutoFit/>
          </a:bodyPr>
          <a:lstStyle/>
          <a:p>
            <a:pPr algn="l"/>
            <a:r>
              <a:rPr lang="en-US" sz="2400" dirty="0">
                <a:solidFill>
                  <a:schemeClr val="bg1">
                    <a:lumMod val="95000"/>
                  </a:schemeClr>
                </a:solidFill>
              </a:rPr>
              <a:t>Typical       T/D</a:t>
            </a:r>
          </a:p>
          <a:p>
            <a:pPr algn="l"/>
            <a:r>
              <a:rPr lang="en-US" sz="2400" dirty="0">
                <a:solidFill>
                  <a:schemeClr val="bg1">
                    <a:lumMod val="95000"/>
                  </a:schemeClr>
                </a:solidFill>
              </a:rPr>
              <a:t>Climb:         5.1</a:t>
            </a:r>
          </a:p>
          <a:p>
            <a:pPr algn="l"/>
            <a:r>
              <a:rPr lang="en-US" sz="2400" dirty="0">
                <a:solidFill>
                  <a:schemeClr val="bg1">
                    <a:lumMod val="95000"/>
                  </a:schemeClr>
                </a:solidFill>
              </a:rPr>
              <a:t>Cruise:        1.0</a:t>
            </a:r>
          </a:p>
          <a:p>
            <a:pPr algn="l"/>
            <a:r>
              <a:rPr lang="en-US" sz="2300" dirty="0">
                <a:solidFill>
                  <a:schemeClr val="bg1">
                    <a:lumMod val="95000"/>
                  </a:schemeClr>
                </a:solidFill>
              </a:rPr>
              <a:t>Pinwheel:  </a:t>
            </a:r>
            <a:r>
              <a:rPr lang="en-US" sz="2400" dirty="0">
                <a:solidFill>
                  <a:schemeClr val="bg1">
                    <a:lumMod val="95000"/>
                  </a:schemeClr>
                </a:solidFill>
              </a:rPr>
              <a:t>-0.1</a:t>
            </a:r>
          </a:p>
          <a:p>
            <a:pPr algn="l"/>
            <a:r>
              <a:rPr lang="en-US" sz="2400" dirty="0">
                <a:solidFill>
                  <a:schemeClr val="bg1">
                    <a:lumMod val="95000"/>
                  </a:schemeClr>
                </a:solidFill>
              </a:rPr>
              <a:t>Regen:       -1.8</a:t>
            </a:r>
          </a:p>
        </p:txBody>
      </p:sp>
      <p:sp>
        <p:nvSpPr>
          <p:cNvPr id="30" name="Text Box 14"/>
          <p:cNvSpPr txBox="1">
            <a:spLocks noChangeArrowheads="1"/>
          </p:cNvSpPr>
          <p:nvPr/>
        </p:nvSpPr>
        <p:spPr bwMode="auto">
          <a:xfrm>
            <a:off x="5688168" y="4536062"/>
            <a:ext cx="2869098" cy="830997"/>
          </a:xfrm>
          <a:prstGeom prst="rect">
            <a:avLst/>
          </a:prstGeom>
          <a:solidFill>
            <a:schemeClr val="tx1">
              <a:lumMod val="65000"/>
              <a:lumOff val="35000"/>
            </a:schemeClr>
          </a:solidFill>
          <a:ln>
            <a:noFill/>
          </a:ln>
          <a:effectLst/>
        </p:spPr>
        <p:txBody>
          <a:bodyPr wrap="square">
            <a:spAutoFit/>
          </a:bodyPr>
          <a:lstStyle/>
          <a:p>
            <a:r>
              <a:rPr lang="en-US" sz="2400" dirty="0">
                <a:solidFill>
                  <a:schemeClr val="bg1">
                    <a:lumMod val="95000"/>
                  </a:schemeClr>
                </a:solidFill>
              </a:rPr>
              <a:t>Ridge,    </a:t>
            </a:r>
            <a:r>
              <a:rPr lang="en-US" sz="1600" dirty="0">
                <a:solidFill>
                  <a:schemeClr val="bg1">
                    <a:lumMod val="95000"/>
                  </a:schemeClr>
                </a:solidFill>
              </a:rPr>
              <a:t>  </a:t>
            </a:r>
            <a:r>
              <a:rPr lang="en-US" sz="2400" dirty="0">
                <a:solidFill>
                  <a:schemeClr val="bg1">
                    <a:lumMod val="95000"/>
                  </a:schemeClr>
                </a:solidFill>
              </a:rPr>
              <a:t> u ~ 2.4 m/s</a:t>
            </a:r>
          </a:p>
          <a:p>
            <a:r>
              <a:rPr lang="en-US" sz="2400" dirty="0">
                <a:solidFill>
                  <a:schemeClr val="bg1">
                    <a:lumMod val="95000"/>
                  </a:schemeClr>
                </a:solidFill>
              </a:rPr>
              <a:t>Thermal, </a:t>
            </a:r>
            <a:r>
              <a:rPr lang="en-US" sz="2000" dirty="0">
                <a:solidFill>
                  <a:schemeClr val="bg1">
                    <a:lumMod val="95000"/>
                  </a:schemeClr>
                </a:solidFill>
              </a:rPr>
              <a:t> </a:t>
            </a:r>
            <a:r>
              <a:rPr lang="en-US" sz="2400" dirty="0">
                <a:solidFill>
                  <a:schemeClr val="bg1">
                    <a:lumMod val="95000"/>
                  </a:schemeClr>
                </a:solidFill>
              </a:rPr>
              <a:t>u ~ 3.7 m/s</a:t>
            </a:r>
          </a:p>
        </p:txBody>
      </p:sp>
      <p:sp>
        <p:nvSpPr>
          <p:cNvPr id="31" name="Text Box 14"/>
          <p:cNvSpPr txBox="1">
            <a:spLocks noChangeArrowheads="1"/>
          </p:cNvSpPr>
          <p:nvPr/>
        </p:nvSpPr>
        <p:spPr bwMode="auto">
          <a:xfrm>
            <a:off x="5688168" y="5777840"/>
            <a:ext cx="2869098" cy="830997"/>
          </a:xfrm>
          <a:prstGeom prst="rect">
            <a:avLst/>
          </a:prstGeom>
          <a:solidFill>
            <a:schemeClr val="tx1">
              <a:lumMod val="65000"/>
              <a:lumOff val="35000"/>
            </a:schemeClr>
          </a:solidFill>
          <a:ln>
            <a:noFill/>
          </a:ln>
          <a:effectLst/>
        </p:spPr>
        <p:txBody>
          <a:bodyPr wrap="square">
            <a:spAutoFit/>
          </a:bodyPr>
          <a:lstStyle/>
          <a:p>
            <a:r>
              <a:rPr lang="en-US" sz="2400" dirty="0">
                <a:solidFill>
                  <a:schemeClr val="bg1">
                    <a:lumMod val="95000"/>
                  </a:schemeClr>
                </a:solidFill>
              </a:rPr>
              <a:t>Steep final descent</a:t>
            </a:r>
          </a:p>
          <a:p>
            <a:r>
              <a:rPr lang="en-US" sz="2400" dirty="0">
                <a:solidFill>
                  <a:schemeClr val="bg1">
                    <a:lumMod val="95000"/>
                  </a:schemeClr>
                </a:solidFill>
              </a:rPr>
              <a:t>Ground wind charge</a:t>
            </a:r>
          </a:p>
        </p:txBody>
      </p:sp>
      <p:sp>
        <p:nvSpPr>
          <p:cNvPr id="4" name="Footer Placeholder 3"/>
          <p:cNvSpPr>
            <a:spLocks noGrp="1"/>
          </p:cNvSpPr>
          <p:nvPr>
            <p:ph type="ftr" sz="quarter" idx="11"/>
          </p:nvPr>
        </p:nvSpPr>
        <p:spPr>
          <a:xfrm>
            <a:off x="3031023" y="6550313"/>
            <a:ext cx="5337115" cy="384259"/>
          </a:xfrm>
        </p:spPr>
        <p:txBody>
          <a:bodyPr/>
          <a:lstStyle/>
          <a:p>
            <a:r>
              <a:rPr lang="en-US" dirty="0"/>
              <a:t>www.HowFliesTheAlbatross.com</a:t>
            </a:r>
          </a:p>
        </p:txBody>
      </p:sp>
      <p:sp>
        <p:nvSpPr>
          <p:cNvPr id="7" name="Slide Number Placeholder 6"/>
          <p:cNvSpPr>
            <a:spLocks noGrp="1"/>
          </p:cNvSpPr>
          <p:nvPr>
            <p:ph type="sldNum" sz="quarter" idx="12"/>
          </p:nvPr>
        </p:nvSpPr>
        <p:spPr/>
        <p:txBody>
          <a:bodyPr/>
          <a:lstStyle/>
          <a:p>
            <a:fld id="{01E2073A-A629-45A2-8404-EF7185EE7B65}" type="slidenum">
              <a:rPr lang="en-US" smtClean="0"/>
              <a:pPr/>
              <a:t>52</a:t>
            </a:fld>
            <a:endParaRPr lang="en-US" dirty="0"/>
          </a:p>
        </p:txBody>
      </p:sp>
    </p:spTree>
    <p:extLst>
      <p:ext uri="{BB962C8B-B14F-4D97-AF65-F5344CB8AC3E}">
        <p14:creationId xmlns:p14="http://schemas.microsoft.com/office/powerpoint/2010/main" val="346632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24" grpId="0" bldLvl="2" animBg="1"/>
      <p:bldP spid="27" grpId="0" bldLvl="2" animBg="1"/>
      <p:bldP spid="28" grpId="0" bldLvl="2" animBg="1"/>
      <p:bldP spid="30" grpId="0" bldLvl="2" animBg="1"/>
      <p:bldP spid="31" grpId="0" bldLvl="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53</a:t>
            </a:fld>
            <a:endParaRPr lang="en-US" dirty="0"/>
          </a:p>
        </p:txBody>
      </p:sp>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10"/>
            <a:ext cx="9141608" cy="6848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0" y="6589986"/>
            <a:ext cx="7086601" cy="256032"/>
            <a:chOff x="0" y="6589986"/>
            <a:chExt cx="7086601" cy="256032"/>
          </a:xfrm>
        </p:grpSpPr>
        <p:sp>
          <p:nvSpPr>
            <p:cNvPr id="3" name="Rounded Rectangle 2"/>
            <p:cNvSpPr/>
            <p:nvPr/>
          </p:nvSpPr>
          <p:spPr>
            <a:xfrm>
              <a:off x="0" y="6589986"/>
              <a:ext cx="2381250" cy="256032"/>
            </a:xfrm>
            <a:prstGeom prst="roundRect">
              <a:avLst/>
            </a:prstGeom>
            <a:solidFill>
              <a:srgbClr val="00B0F0">
                <a:alpha val="20000"/>
              </a:srgbClr>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Rounded Rectangle 9"/>
            <p:cNvSpPr/>
            <p:nvPr/>
          </p:nvSpPr>
          <p:spPr>
            <a:xfrm>
              <a:off x="4724401" y="6589986"/>
              <a:ext cx="888110" cy="256032"/>
            </a:xfrm>
            <a:prstGeom prst="roundRect">
              <a:avLst/>
            </a:prstGeom>
            <a:solidFill>
              <a:srgbClr val="00B0F0">
                <a:alpha val="20000"/>
              </a:srgbClr>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ounded Rectangle 10"/>
            <p:cNvSpPr/>
            <p:nvPr/>
          </p:nvSpPr>
          <p:spPr>
            <a:xfrm>
              <a:off x="6305551" y="6589986"/>
              <a:ext cx="781050" cy="256032"/>
            </a:xfrm>
            <a:prstGeom prst="roundRect">
              <a:avLst/>
            </a:prstGeom>
            <a:solidFill>
              <a:srgbClr val="00B0F0">
                <a:alpha val="20000"/>
              </a:srgbClr>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6" name="Group 5"/>
          <p:cNvGrpSpPr/>
          <p:nvPr/>
        </p:nvGrpSpPr>
        <p:grpSpPr>
          <a:xfrm>
            <a:off x="0" y="6338888"/>
            <a:ext cx="9143999" cy="257175"/>
            <a:chOff x="0" y="6338888"/>
            <a:chExt cx="9143999" cy="257175"/>
          </a:xfrm>
        </p:grpSpPr>
        <p:sp>
          <p:nvSpPr>
            <p:cNvPr id="12" name="Rounded Rectangle 11"/>
            <p:cNvSpPr/>
            <p:nvPr/>
          </p:nvSpPr>
          <p:spPr>
            <a:xfrm>
              <a:off x="0" y="6338888"/>
              <a:ext cx="2385848" cy="244371"/>
            </a:xfrm>
            <a:prstGeom prst="roundRect">
              <a:avLst/>
            </a:prstGeom>
            <a:solidFill>
              <a:schemeClr val="accent4">
                <a:lumMod val="75000"/>
                <a:alpha val="20000"/>
              </a:schemeClr>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ounded Rectangle 12"/>
            <p:cNvSpPr/>
            <p:nvPr/>
          </p:nvSpPr>
          <p:spPr>
            <a:xfrm>
              <a:off x="7104916" y="6338888"/>
              <a:ext cx="2039083" cy="257175"/>
            </a:xfrm>
            <a:prstGeom prst="roundRect">
              <a:avLst/>
            </a:prstGeom>
            <a:solidFill>
              <a:schemeClr val="accent4">
                <a:lumMod val="75000"/>
                <a:alpha val="20000"/>
              </a:schemeClr>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ounded Rectangle 14"/>
            <p:cNvSpPr/>
            <p:nvPr/>
          </p:nvSpPr>
          <p:spPr>
            <a:xfrm>
              <a:off x="5633468" y="6338888"/>
              <a:ext cx="683249" cy="257175"/>
            </a:xfrm>
            <a:prstGeom prst="roundRect">
              <a:avLst/>
            </a:prstGeom>
            <a:solidFill>
              <a:schemeClr val="accent4">
                <a:lumMod val="75000"/>
                <a:alpha val="20000"/>
              </a:schemeClr>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6"/>
          <p:cNvGrpSpPr/>
          <p:nvPr/>
        </p:nvGrpSpPr>
        <p:grpSpPr>
          <a:xfrm>
            <a:off x="0" y="5065986"/>
            <a:ext cx="9144000" cy="256032"/>
            <a:chOff x="0" y="5065986"/>
            <a:chExt cx="9144000" cy="256032"/>
          </a:xfrm>
        </p:grpSpPr>
        <p:sp>
          <p:nvSpPr>
            <p:cNvPr id="16" name="Rounded Rectangle 15"/>
            <p:cNvSpPr/>
            <p:nvPr/>
          </p:nvSpPr>
          <p:spPr>
            <a:xfrm>
              <a:off x="0" y="5076826"/>
              <a:ext cx="2381250" cy="245192"/>
            </a:xfrm>
            <a:prstGeom prst="roundRect">
              <a:avLst/>
            </a:prstGeom>
            <a:solidFill>
              <a:srgbClr val="00B0F0">
                <a:alpha val="20000"/>
              </a:srgbClr>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Rounded Rectangle 16"/>
            <p:cNvSpPr/>
            <p:nvPr/>
          </p:nvSpPr>
          <p:spPr>
            <a:xfrm>
              <a:off x="4733925" y="5065986"/>
              <a:ext cx="1571625" cy="256032"/>
            </a:xfrm>
            <a:prstGeom prst="roundRect">
              <a:avLst/>
            </a:prstGeom>
            <a:solidFill>
              <a:srgbClr val="00B0F0">
                <a:alpha val="20000"/>
              </a:srgbClr>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Rounded Rectangle 18"/>
            <p:cNvSpPr/>
            <p:nvPr/>
          </p:nvSpPr>
          <p:spPr>
            <a:xfrm>
              <a:off x="8139113" y="5076496"/>
              <a:ext cx="1004887" cy="245521"/>
            </a:xfrm>
            <a:prstGeom prst="roundRect">
              <a:avLst/>
            </a:prstGeom>
            <a:solidFill>
              <a:srgbClr val="00B0F0">
                <a:alpha val="20000"/>
              </a:srgbClr>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8" name="Group 7"/>
          <p:cNvGrpSpPr/>
          <p:nvPr/>
        </p:nvGrpSpPr>
        <p:grpSpPr>
          <a:xfrm>
            <a:off x="0" y="4301067"/>
            <a:ext cx="9144000" cy="276273"/>
            <a:chOff x="0" y="4298731"/>
            <a:chExt cx="9144000" cy="256031"/>
          </a:xfrm>
        </p:grpSpPr>
        <p:sp>
          <p:nvSpPr>
            <p:cNvPr id="20" name="Rounded Rectangle 19"/>
            <p:cNvSpPr/>
            <p:nvPr/>
          </p:nvSpPr>
          <p:spPr>
            <a:xfrm>
              <a:off x="0" y="4298731"/>
              <a:ext cx="2385848" cy="256031"/>
            </a:xfrm>
            <a:prstGeom prst="roundRect">
              <a:avLst/>
            </a:prstGeom>
            <a:solidFill>
              <a:schemeClr val="accent4">
                <a:lumMod val="75000"/>
                <a:alpha val="20000"/>
              </a:schemeClr>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Rounded Rectangle 22"/>
            <p:cNvSpPr/>
            <p:nvPr/>
          </p:nvSpPr>
          <p:spPr>
            <a:xfrm>
              <a:off x="4729656" y="4309242"/>
              <a:ext cx="4414344" cy="241738"/>
            </a:xfrm>
            <a:prstGeom prst="roundRect">
              <a:avLst/>
            </a:prstGeom>
            <a:solidFill>
              <a:schemeClr val="accent4">
                <a:lumMod val="75000"/>
                <a:alpha val="20000"/>
              </a:schemeClr>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9" name="Rectangle 8"/>
          <p:cNvSpPr/>
          <p:nvPr/>
        </p:nvSpPr>
        <p:spPr>
          <a:xfrm>
            <a:off x="2406869" y="3300248"/>
            <a:ext cx="2301765" cy="483476"/>
          </a:xfrm>
          <a:prstGeom prst="rect">
            <a:avLst/>
          </a:prstGeom>
          <a:solidFill>
            <a:schemeClr val="accent3">
              <a:lumMod val="20000"/>
              <a:lumOff val="8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7999" y="3234814"/>
            <a:ext cx="2680124" cy="569931"/>
          </a:xfrm>
          <a:prstGeom prst="rect">
            <a:avLst/>
          </a:prstGeom>
        </p:spPr>
      </p:pic>
      <p:sp>
        <p:nvSpPr>
          <p:cNvPr id="2" name="TextBox 1"/>
          <p:cNvSpPr txBox="1"/>
          <p:nvPr/>
        </p:nvSpPr>
        <p:spPr>
          <a:xfrm>
            <a:off x="2415824" y="-3"/>
            <a:ext cx="2269066" cy="498598"/>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tIns="18288" bIns="18288" rtlCol="0">
            <a:spAutoFit/>
          </a:bodyPr>
          <a:lstStyle/>
          <a:p>
            <a:pPr algn="ctr">
              <a:lnSpc>
                <a:spcPts val="1800"/>
              </a:lnSpc>
            </a:pPr>
            <a:r>
              <a:rPr lang="en-US" sz="1600" b="1" i="1" dirty="0">
                <a:solidFill>
                  <a:schemeClr val="bg1"/>
                </a:solidFill>
              </a:rPr>
              <a:t>Coulomb Keeper</a:t>
            </a:r>
          </a:p>
          <a:p>
            <a:pPr algn="ctr">
              <a:lnSpc>
                <a:spcPts val="1800"/>
              </a:lnSpc>
            </a:pPr>
            <a:r>
              <a:rPr lang="en-US" sz="1400" b="1" dirty="0">
                <a:solidFill>
                  <a:schemeClr val="bg1"/>
                </a:solidFill>
              </a:rPr>
              <a:t>Point Performance</a:t>
            </a:r>
          </a:p>
        </p:txBody>
      </p:sp>
      <p:sp>
        <p:nvSpPr>
          <p:cNvPr id="14" name="Rectangle: Rounded Corners 13">
            <a:extLst>
              <a:ext uri="{FF2B5EF4-FFF2-40B4-BE49-F238E27FC236}">
                <a16:creationId xmlns:a16="http://schemas.microsoft.com/office/drawing/2014/main" id="{B4C9CCC1-BBCF-4ABC-B9BB-121F101F35AD}"/>
              </a:ext>
            </a:extLst>
          </p:cNvPr>
          <p:cNvSpPr/>
          <p:nvPr/>
        </p:nvSpPr>
        <p:spPr>
          <a:xfrm>
            <a:off x="4931402" y="3794059"/>
            <a:ext cx="1332440" cy="25662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518">
            <a:extLst>
              <a:ext uri="{FF2B5EF4-FFF2-40B4-BE49-F238E27FC236}">
                <a16:creationId xmlns:a16="http://schemas.microsoft.com/office/drawing/2014/main" id="{72F080BB-4021-4CE4-AB8A-54CC60D1A411}"/>
              </a:ext>
            </a:extLst>
          </p:cNvPr>
          <p:cNvSpPr txBox="1">
            <a:spLocks noChangeArrowheads="1"/>
          </p:cNvSpPr>
          <p:nvPr/>
        </p:nvSpPr>
        <p:spPr bwMode="auto">
          <a:xfrm rot="20148171">
            <a:off x="5602251" y="1892945"/>
            <a:ext cx="2363750" cy="270972"/>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lIns="18288" tIns="18288" rIns="18288" bIns="18288">
            <a:spAutoFit/>
          </a:bodyPr>
          <a:lstStyle/>
          <a:p>
            <a:pPr>
              <a:lnSpc>
                <a:spcPts val="1800"/>
              </a:lnSpc>
            </a:pPr>
            <a:r>
              <a:rPr lang="en-US" dirty="0"/>
              <a:t> Companion to </a:t>
            </a:r>
            <a:r>
              <a:rPr lang="en-US"/>
              <a:t>slide 28 </a:t>
            </a:r>
            <a:endParaRPr lang="en-US" dirty="0"/>
          </a:p>
        </p:txBody>
      </p:sp>
    </p:spTree>
    <p:extLst>
      <p:ext uri="{BB962C8B-B14F-4D97-AF65-F5344CB8AC3E}">
        <p14:creationId xmlns:p14="http://schemas.microsoft.com/office/powerpoint/2010/main" val="24888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B8CC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3704"/>
          <a:stretch/>
        </p:blipFill>
        <p:spPr>
          <a:xfrm>
            <a:off x="1374426" y="2192569"/>
            <a:ext cx="6234064" cy="4063513"/>
          </a:xfrm>
          <a:prstGeom prst="rect">
            <a:avLst/>
          </a:prstGeom>
        </p:spPr>
      </p:pic>
      <p:sp>
        <p:nvSpPr>
          <p:cNvPr id="5" name="Slide Number Placeholder 4"/>
          <p:cNvSpPr>
            <a:spLocks noGrp="1"/>
          </p:cNvSpPr>
          <p:nvPr>
            <p:ph type="sldNum" sz="quarter" idx="12"/>
          </p:nvPr>
        </p:nvSpPr>
        <p:spPr/>
        <p:txBody>
          <a:bodyPr/>
          <a:lstStyle/>
          <a:p>
            <a:fld id="{01E2073A-A629-45A2-8404-EF7185EE7B65}" type="slidenum">
              <a:rPr lang="en-US" smtClean="0"/>
              <a:pPr/>
              <a:t>54</a:t>
            </a:fld>
            <a:endParaRPr lang="en-US" dirty="0"/>
          </a:p>
        </p:txBody>
      </p:sp>
      <p:sp>
        <p:nvSpPr>
          <p:cNvPr id="6" name="TextBox 5"/>
          <p:cNvSpPr txBox="1"/>
          <p:nvPr/>
        </p:nvSpPr>
        <p:spPr>
          <a:xfrm>
            <a:off x="1374426" y="563737"/>
            <a:ext cx="6242754" cy="114492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tIns="18288" bIns="18288" rtlCol="0">
            <a:spAutoFit/>
          </a:bodyPr>
          <a:lstStyle/>
          <a:p>
            <a:pPr algn="ctr"/>
            <a:r>
              <a:rPr lang="en-US" sz="3200" b="1" i="1" dirty="0">
                <a:solidFill>
                  <a:schemeClr val="accent3">
                    <a:lumMod val="75000"/>
                  </a:schemeClr>
                </a:solidFill>
              </a:rPr>
              <a:t>Coulomb Keeper </a:t>
            </a:r>
            <a:r>
              <a:rPr lang="en-US" sz="3200" b="1" dirty="0">
                <a:solidFill>
                  <a:schemeClr val="accent3">
                    <a:lumMod val="75000"/>
                  </a:schemeClr>
                </a:solidFill>
              </a:rPr>
              <a:t> </a:t>
            </a:r>
            <a:r>
              <a:rPr lang="en-US" sz="3200" b="1" dirty="0"/>
              <a:t>Flight Simulation</a:t>
            </a:r>
          </a:p>
          <a:p>
            <a:pPr algn="ctr"/>
            <a:r>
              <a:rPr lang="en-US" sz="2000" b="1" dirty="0"/>
              <a:t>Model  by  J. </a:t>
            </a:r>
            <a:r>
              <a:rPr lang="en-US" sz="2000" b="1"/>
              <a:t>Philip Barnes / Animation</a:t>
            </a:r>
            <a:r>
              <a:rPr lang="en-US" sz="2000" b="1" dirty="0"/>
              <a:t>:  </a:t>
            </a:r>
            <a:r>
              <a:rPr lang="en-US" sz="2000" b="1"/>
              <a:t>Mario Merino</a:t>
            </a:r>
          </a:p>
          <a:p>
            <a:pPr algn="ctr"/>
            <a:r>
              <a:rPr lang="en-US" sz="2000" i="1"/>
              <a:t>posted at www.HowFliesTheAlbatross.com</a:t>
            </a:r>
            <a:endParaRPr lang="en-US" i="1" dirty="0"/>
          </a:p>
        </p:txBody>
      </p:sp>
    </p:spTree>
    <p:extLst>
      <p:ext uri="{BB962C8B-B14F-4D97-AF65-F5344CB8AC3E}">
        <p14:creationId xmlns:p14="http://schemas.microsoft.com/office/powerpoint/2010/main" val="30543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55</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9" name="Group 18">
            <a:extLst>
              <a:ext uri="{FF2B5EF4-FFF2-40B4-BE49-F238E27FC236}">
                <a16:creationId xmlns:a16="http://schemas.microsoft.com/office/drawing/2014/main" id="{B8CA5A7F-7732-44CD-A736-5B0D36881978}"/>
              </a:ext>
            </a:extLst>
          </p:cNvPr>
          <p:cNvGrpSpPr/>
          <p:nvPr/>
        </p:nvGrpSpPr>
        <p:grpSpPr>
          <a:xfrm>
            <a:off x="301011" y="3464281"/>
            <a:ext cx="2268225" cy="1332097"/>
            <a:chOff x="227570" y="3403653"/>
            <a:chExt cx="2268225" cy="1332097"/>
          </a:xfrm>
        </p:grpSpPr>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227570" y="3403653"/>
              <a:ext cx="2268225" cy="704626"/>
            </a:xfrm>
            <a:prstGeom prst="rect">
              <a:avLst/>
            </a:prstGeom>
          </p:spPr>
        </p:pic>
        <p:sp>
          <p:nvSpPr>
            <p:cNvPr id="132" name="Text Placeholder 2">
              <a:extLst>
                <a:ext uri="{FF2B5EF4-FFF2-40B4-BE49-F238E27FC236}">
                  <a16:creationId xmlns:a16="http://schemas.microsoft.com/office/drawing/2014/main" id="{0AE2576C-F7F6-48F8-B275-9DFA0A616055}"/>
                </a:ext>
              </a:extLst>
            </p:cNvPr>
            <p:cNvSpPr txBox="1">
              <a:spLocks/>
            </p:cNvSpPr>
            <p:nvPr/>
          </p:nvSpPr>
          <p:spPr>
            <a:xfrm>
              <a:off x="600382" y="4379052"/>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6">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7"/>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8">
              <a:grayscl/>
            </a:blip>
            <a:stretch>
              <a:fillRect/>
            </a:stretch>
          </p:blipFill>
          <p:spPr>
            <a:xfrm>
              <a:off x="3412824" y="2295471"/>
              <a:ext cx="2640898" cy="1570654"/>
            </a:xfrm>
            <a:prstGeom prst="rect">
              <a:avLst/>
            </a:prstGeom>
          </p:spPr>
        </p:pic>
      </p:grpSp>
      <p:sp>
        <p:nvSpPr>
          <p:cNvPr id="2" name="Arrow: Right 1">
            <a:extLst>
              <a:ext uri="{FF2B5EF4-FFF2-40B4-BE49-F238E27FC236}">
                <a16:creationId xmlns:a16="http://schemas.microsoft.com/office/drawing/2014/main" id="{8953ECA7-273E-41D5-B3BB-6B8938969844}"/>
              </a:ext>
            </a:extLst>
          </p:cNvPr>
          <p:cNvSpPr/>
          <p:nvPr/>
        </p:nvSpPr>
        <p:spPr>
          <a:xfrm rot="3283492">
            <a:off x="740566" y="1580350"/>
            <a:ext cx="620321" cy="28470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8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6024" y="6398391"/>
            <a:ext cx="464426" cy="365125"/>
          </a:xfrm>
        </p:spPr>
        <p:txBody>
          <a:bodyPr/>
          <a:lstStyle/>
          <a:p>
            <a:fld id="{01E2073A-A629-45A2-8404-EF7185EE7B65}" type="slidenum">
              <a:rPr lang="en-US" smtClean="0"/>
              <a:pPr/>
              <a:t>56</a:t>
            </a:fld>
            <a:endParaRPr lang="en-US" dirty="0"/>
          </a:p>
        </p:txBody>
      </p:sp>
      <p:sp>
        <p:nvSpPr>
          <p:cNvPr id="7" name="Title 1"/>
          <p:cNvSpPr>
            <a:spLocks noGrp="1"/>
          </p:cNvSpPr>
          <p:nvPr>
            <p:ph type="title"/>
          </p:nvPr>
        </p:nvSpPr>
        <p:spPr>
          <a:xfrm>
            <a:off x="99398" y="0"/>
            <a:ext cx="9044601" cy="541338"/>
          </a:xfrm>
        </p:spPr>
        <p:txBody>
          <a:bodyPr>
            <a:noAutofit/>
          </a:bodyPr>
          <a:lstStyle/>
          <a:p>
            <a:pPr algn="l">
              <a:lnSpc>
                <a:spcPts val="3600"/>
              </a:lnSpc>
            </a:pPr>
            <a:r>
              <a:rPr lang="en-US" sz="2700" b="1" dirty="0">
                <a:solidFill>
                  <a:schemeClr val="bg1">
                    <a:lumMod val="50000"/>
                  </a:schemeClr>
                </a:solidFill>
                <a:latin typeface="+mn-lt"/>
              </a:rPr>
              <a:t>Propfan: Hybrid Lifting-Line compared to high-speed test data</a:t>
            </a:r>
            <a:endParaRPr lang="en-US" sz="2700" i="1" dirty="0">
              <a:solidFill>
                <a:schemeClr val="bg1">
                  <a:lumMod val="50000"/>
                </a:schemeClr>
              </a:solidFill>
              <a:latin typeface="+mn-lt"/>
            </a:endParaRPr>
          </a:p>
        </p:txBody>
      </p:sp>
      <p:sp>
        <p:nvSpPr>
          <p:cNvPr id="10" name="Text Placeholder 2"/>
          <p:cNvSpPr txBox="1">
            <a:spLocks/>
          </p:cNvSpPr>
          <p:nvPr/>
        </p:nvSpPr>
        <p:spPr>
          <a:xfrm>
            <a:off x="356311" y="6043077"/>
            <a:ext cx="8447313" cy="431800"/>
          </a:xfrm>
          <a:prstGeom prst="rect">
            <a:avLst/>
          </a:prstGeom>
          <a:solidFill>
            <a:schemeClr val="accent1">
              <a:lumMod val="75000"/>
            </a:schemeClr>
          </a:solidFill>
          <a:effectLst>
            <a:outerShdw blurRad="50800" dist="38100" dir="2700000" algn="tl" rotWithShape="0">
              <a:prstClr val="black">
                <a:alpha val="40000"/>
              </a:prstClr>
            </a:outerShdw>
          </a:effectLst>
        </p:spPr>
        <p:txBody>
          <a:bodyPr vert="horz" lIns="4572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0"/>
              </a:spcBef>
              <a:buNone/>
            </a:pPr>
            <a:r>
              <a:rPr lang="en-US" sz="2000" dirty="0">
                <a:solidFill>
                  <a:schemeClr val="bg1"/>
                </a:solidFill>
              </a:rPr>
              <a:t>Excellent results for Lifting Line with no adjustments to operating conditions</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72533" r="58723" b="2534"/>
          <a:stretch/>
        </p:blipFill>
        <p:spPr bwMode="auto">
          <a:xfrm>
            <a:off x="323271" y="3755571"/>
            <a:ext cx="6330776" cy="219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161834" y="3583258"/>
            <a:ext cx="1478427" cy="1211766"/>
            <a:chOff x="600723" y="4419600"/>
            <a:chExt cx="1478427" cy="1211766"/>
          </a:xfrm>
        </p:grpSpPr>
        <p:cxnSp>
          <p:nvCxnSpPr>
            <p:cNvPr id="9" name="Straight Arrow Connector 8"/>
            <p:cNvCxnSpPr/>
            <p:nvPr/>
          </p:nvCxnSpPr>
          <p:spPr>
            <a:xfrm>
              <a:off x="1208314" y="4593773"/>
              <a:ext cx="397461" cy="1037593"/>
            </a:xfrm>
            <a:prstGeom prst="straightConnector1">
              <a:avLst/>
            </a:prstGeom>
            <a:ln w="19050">
              <a:solidFill>
                <a:schemeClr val="accent6">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11" name="Text Placeholder 2"/>
            <p:cNvSpPr txBox="1">
              <a:spLocks/>
            </p:cNvSpPr>
            <p:nvPr/>
          </p:nvSpPr>
          <p:spPr>
            <a:xfrm>
              <a:off x="600723" y="4419600"/>
              <a:ext cx="1478427" cy="293919"/>
            </a:xfrm>
            <a:prstGeom prst="rect">
              <a:avLst/>
            </a:prstGeom>
            <a:solidFill>
              <a:schemeClr val="accent6">
                <a:lumMod val="75000"/>
              </a:schemeClr>
            </a:solidFill>
            <a:effectLst>
              <a:outerShdw blurRad="50800" dist="38100" dir="2700000" algn="tl" rotWithShape="0">
                <a:prstClr val="black">
                  <a:alpha val="40000"/>
                </a:prstClr>
              </a:outerShdw>
            </a:effectLst>
          </p:spPr>
          <p:txBody>
            <a:bodyPr vert="horz" lIns="4572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600" dirty="0">
                  <a:solidFill>
                    <a:schemeClr val="bg1"/>
                  </a:solidFill>
                </a:rPr>
                <a:t>NASA TM 89917</a:t>
              </a:r>
              <a:endParaRPr lang="en-US" sz="1600" baseline="-25000" dirty="0">
                <a:solidFill>
                  <a:schemeClr val="bg1"/>
                </a:solidFill>
              </a:endParaRPr>
            </a:p>
          </p:txBody>
        </p:sp>
      </p:gr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744" r="727" b="68296"/>
          <a:stretch/>
        </p:blipFill>
        <p:spPr bwMode="auto">
          <a:xfrm>
            <a:off x="5486401" y="1199250"/>
            <a:ext cx="3329043" cy="2288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057" t="34038" r="36367" b="34005"/>
          <a:stretch/>
        </p:blipFill>
        <p:spPr bwMode="auto">
          <a:xfrm>
            <a:off x="3147313" y="1204332"/>
            <a:ext cx="2331103" cy="2306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122" r="29677" b="68566"/>
          <a:stretch/>
        </p:blipFill>
        <p:spPr bwMode="auto">
          <a:xfrm>
            <a:off x="412597" y="1200046"/>
            <a:ext cx="2911507" cy="2269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2"/>
          <p:cNvSpPr txBox="1">
            <a:spLocks/>
          </p:cNvSpPr>
          <p:nvPr/>
        </p:nvSpPr>
        <p:spPr>
          <a:xfrm>
            <a:off x="2036919" y="5407812"/>
            <a:ext cx="518646" cy="251707"/>
          </a:xfrm>
          <a:prstGeom prst="rect">
            <a:avLst/>
          </a:prstGeom>
          <a:solidFill>
            <a:schemeClr val="bg1">
              <a:lumMod val="95000"/>
            </a:schemeClr>
          </a:solidFill>
          <a:effectLst>
            <a:outerShdw blurRad="50800" dist="38100" dir="2700000" algn="tl" rotWithShape="0">
              <a:prstClr val="black">
                <a:alpha val="40000"/>
              </a:prstClr>
            </a:outerShdw>
          </a:effectLst>
        </p:spPr>
        <p:txBody>
          <a:bodyPr vert="horz" lIns="4572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0"/>
              </a:spcBef>
              <a:buNone/>
            </a:pPr>
            <a:r>
              <a:rPr lang="en-US" sz="1800" dirty="0"/>
              <a:t>r/</a:t>
            </a:r>
            <a:r>
              <a:rPr lang="en-US" sz="1800" dirty="0">
                <a:latin typeface="Segoe Script" panose="020B0504020000000003" pitchFamily="34" charset="0"/>
              </a:rPr>
              <a:t>R</a:t>
            </a:r>
            <a:endParaRPr lang="en-US" sz="1800" baseline="-25000" dirty="0">
              <a:latin typeface="Segoe Script" panose="020B0504020000000003" pitchFamily="34" charset="0"/>
            </a:endParaRPr>
          </a:p>
        </p:txBody>
      </p:sp>
      <p:sp>
        <p:nvSpPr>
          <p:cNvPr id="16" name="Text Placeholder 2"/>
          <p:cNvSpPr txBox="1">
            <a:spLocks/>
          </p:cNvSpPr>
          <p:nvPr/>
        </p:nvSpPr>
        <p:spPr>
          <a:xfrm>
            <a:off x="5988438" y="5418696"/>
            <a:ext cx="518646" cy="251707"/>
          </a:xfrm>
          <a:prstGeom prst="rect">
            <a:avLst/>
          </a:prstGeom>
          <a:solidFill>
            <a:schemeClr val="bg1">
              <a:lumMod val="95000"/>
            </a:schemeClr>
          </a:solidFill>
          <a:effectLst>
            <a:outerShdw blurRad="50800" dist="38100" dir="2700000" algn="tl" rotWithShape="0">
              <a:prstClr val="black">
                <a:alpha val="40000"/>
              </a:prstClr>
            </a:outerShdw>
          </a:effectLst>
        </p:spPr>
        <p:txBody>
          <a:bodyPr vert="horz" lIns="4572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0"/>
              </a:spcBef>
              <a:buNone/>
            </a:pPr>
            <a:r>
              <a:rPr lang="en-US" sz="1800" dirty="0"/>
              <a:t>r/</a:t>
            </a:r>
            <a:r>
              <a:rPr lang="en-US" sz="1800" dirty="0">
                <a:latin typeface="Segoe Script" panose="020B0504020000000003" pitchFamily="34" charset="0"/>
              </a:rPr>
              <a:t>R</a:t>
            </a:r>
            <a:endParaRPr lang="en-US" sz="1800" baseline="-25000" dirty="0">
              <a:latin typeface="Segoe Script" panose="020B0504020000000003" pitchFamily="34" charset="0"/>
            </a:endParaRPr>
          </a:p>
        </p:txBody>
      </p:sp>
      <p:grpSp>
        <p:nvGrpSpPr>
          <p:cNvPr id="19" name="Group 18"/>
          <p:cNvGrpSpPr/>
          <p:nvPr/>
        </p:nvGrpSpPr>
        <p:grpSpPr>
          <a:xfrm>
            <a:off x="854638" y="4459779"/>
            <a:ext cx="920362" cy="694474"/>
            <a:chOff x="1843547" y="4459779"/>
            <a:chExt cx="920362" cy="694474"/>
          </a:xfrm>
        </p:grpSpPr>
        <p:sp>
          <p:nvSpPr>
            <p:cNvPr id="17" name="Text Placeholder 2"/>
            <p:cNvSpPr txBox="1">
              <a:spLocks/>
            </p:cNvSpPr>
            <p:nvPr/>
          </p:nvSpPr>
          <p:spPr>
            <a:xfrm>
              <a:off x="1843547" y="4459779"/>
              <a:ext cx="790796" cy="362593"/>
            </a:xfrm>
            <a:prstGeom prst="rect">
              <a:avLst/>
            </a:prstGeom>
            <a:solidFill>
              <a:schemeClr val="tx1">
                <a:lumMod val="65000"/>
                <a:lumOff val="35000"/>
              </a:schemeClr>
            </a:solidFill>
            <a:effectLst>
              <a:outerShdw blurRad="50800" dist="38100" dir="2700000" algn="tl" rotWithShape="0">
                <a:prstClr val="black">
                  <a:alpha val="40000"/>
                </a:prstClr>
              </a:outerShdw>
            </a:effectLst>
          </p:spPr>
          <p:txBody>
            <a:bodyPr vert="horz" lIns="4572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None/>
              </a:pPr>
              <a:r>
                <a:rPr lang="en-US" sz="2000" dirty="0">
                  <a:solidFill>
                    <a:schemeClr val="bg1"/>
                  </a:solidFill>
                </a:rPr>
                <a:t>L-Line</a:t>
              </a:r>
              <a:endParaRPr lang="en-US" sz="2000" baseline="-25000" dirty="0">
                <a:solidFill>
                  <a:schemeClr val="bg1"/>
                </a:solidFill>
              </a:endParaRPr>
            </a:p>
          </p:txBody>
        </p:sp>
        <p:cxnSp>
          <p:nvCxnSpPr>
            <p:cNvPr id="18" name="Straight Arrow Connector 17"/>
            <p:cNvCxnSpPr/>
            <p:nvPr/>
          </p:nvCxnSpPr>
          <p:spPr>
            <a:xfrm>
              <a:off x="2634343" y="4833257"/>
              <a:ext cx="129566" cy="320996"/>
            </a:xfrm>
            <a:prstGeom prst="straightConnector1">
              <a:avLst/>
            </a:prstGeom>
            <a:ln w="1905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p:cNvCxnSpPr/>
          <p:nvPr/>
        </p:nvCxnSpPr>
        <p:spPr>
          <a:xfrm>
            <a:off x="5823857" y="1360714"/>
            <a:ext cx="373018" cy="370072"/>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529943" y="1676400"/>
            <a:ext cx="514532" cy="195898"/>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532845" y="2068241"/>
            <a:ext cx="478972" cy="108858"/>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AA132C9-E7FE-43D8-BF9E-6A003835892C}"/>
              </a:ext>
            </a:extLst>
          </p:cNvPr>
          <p:cNvGrpSpPr>
            <a:grpSpLocks noChangeAspect="1"/>
          </p:cNvGrpSpPr>
          <p:nvPr/>
        </p:nvGrpSpPr>
        <p:grpSpPr>
          <a:xfrm>
            <a:off x="6813969" y="3820184"/>
            <a:ext cx="1936793" cy="1972695"/>
            <a:chOff x="0" y="0"/>
            <a:chExt cx="2162175" cy="2219325"/>
          </a:xfrm>
        </p:grpSpPr>
        <p:grpSp>
          <p:nvGrpSpPr>
            <p:cNvPr id="24" name="Group 23">
              <a:extLst>
                <a:ext uri="{FF2B5EF4-FFF2-40B4-BE49-F238E27FC236}">
                  <a16:creationId xmlns:a16="http://schemas.microsoft.com/office/drawing/2014/main" id="{EE34EB44-7DE1-4567-956C-D54F3A9ABBE6}"/>
                </a:ext>
              </a:extLst>
            </p:cNvPr>
            <p:cNvGrpSpPr/>
            <p:nvPr/>
          </p:nvGrpSpPr>
          <p:grpSpPr>
            <a:xfrm>
              <a:off x="0" y="0"/>
              <a:ext cx="2162175" cy="2219325"/>
              <a:chOff x="0" y="0"/>
              <a:chExt cx="2162175" cy="2219325"/>
            </a:xfrm>
          </p:grpSpPr>
          <p:pic>
            <p:nvPicPr>
              <p:cNvPr id="26" name="Picture 25">
                <a:extLst>
                  <a:ext uri="{FF2B5EF4-FFF2-40B4-BE49-F238E27FC236}">
                    <a16:creationId xmlns:a16="http://schemas.microsoft.com/office/drawing/2014/main" id="{89D08B71-D729-4499-8553-7CC5087CF549}"/>
                  </a:ext>
                </a:extLst>
              </p:cNvPr>
              <p:cNvPicPr>
                <a:picLocks noChangeAspect="1"/>
              </p:cNvPicPr>
              <p:nvPr/>
            </p:nvPicPr>
            <p:blipFill rotWithShape="1">
              <a:blip r:embed="rId4">
                <a:extLst>
                  <a:ext uri="{28A0092B-C50C-407E-A947-70E740481C1C}">
                    <a14:useLocalDpi xmlns:a14="http://schemas.microsoft.com/office/drawing/2010/main" val="0"/>
                  </a:ext>
                </a:extLst>
              </a:blip>
              <a:srcRect l="34166" t="29778" r="2778" b="18444"/>
              <a:stretch/>
            </p:blipFill>
            <p:spPr>
              <a:xfrm>
                <a:off x="0" y="0"/>
                <a:ext cx="2162175" cy="2219325"/>
              </a:xfrm>
              <a:prstGeom prst="rect">
                <a:avLst/>
              </a:prstGeom>
            </p:spPr>
          </p:pic>
          <p:sp>
            <p:nvSpPr>
              <p:cNvPr id="27" name="Freeform 36">
                <a:extLst>
                  <a:ext uri="{FF2B5EF4-FFF2-40B4-BE49-F238E27FC236}">
                    <a16:creationId xmlns:a16="http://schemas.microsoft.com/office/drawing/2014/main" id="{CB5692F8-4E73-41BD-8B75-6A4975874814}"/>
                  </a:ext>
                </a:extLst>
              </p:cNvPr>
              <p:cNvSpPr/>
              <p:nvPr/>
            </p:nvSpPr>
            <p:spPr>
              <a:xfrm>
                <a:off x="242888" y="1809750"/>
                <a:ext cx="509587" cy="409575"/>
              </a:xfrm>
              <a:custGeom>
                <a:avLst/>
                <a:gdLst>
                  <a:gd name="connsiteX0" fmla="*/ 523875 w 523875"/>
                  <a:gd name="connsiteY0" fmla="*/ 447675 h 457200"/>
                  <a:gd name="connsiteX1" fmla="*/ 228600 w 523875"/>
                  <a:gd name="connsiteY1" fmla="*/ 142875 h 457200"/>
                  <a:gd name="connsiteX2" fmla="*/ 0 w 523875"/>
                  <a:gd name="connsiteY2" fmla="*/ 0 h 457200"/>
                  <a:gd name="connsiteX3" fmla="*/ 19050 w 523875"/>
                  <a:gd name="connsiteY3" fmla="*/ 457200 h 457200"/>
                  <a:gd name="connsiteX4" fmla="*/ 523875 w 523875"/>
                  <a:gd name="connsiteY4" fmla="*/ 447675 h 457200"/>
                  <a:gd name="connsiteX0" fmla="*/ 523875 w 523875"/>
                  <a:gd name="connsiteY0" fmla="*/ 447675 h 457200"/>
                  <a:gd name="connsiteX1" fmla="*/ 269081 w 523875"/>
                  <a:gd name="connsiteY1" fmla="*/ 180975 h 457200"/>
                  <a:gd name="connsiteX2" fmla="*/ 0 w 523875"/>
                  <a:gd name="connsiteY2" fmla="*/ 0 h 457200"/>
                  <a:gd name="connsiteX3" fmla="*/ 19050 w 523875"/>
                  <a:gd name="connsiteY3" fmla="*/ 457200 h 457200"/>
                  <a:gd name="connsiteX4" fmla="*/ 523875 w 523875"/>
                  <a:gd name="connsiteY4" fmla="*/ 447675 h 457200"/>
                  <a:gd name="connsiteX0" fmla="*/ 523875 w 523875"/>
                  <a:gd name="connsiteY0" fmla="*/ 447675 h 457200"/>
                  <a:gd name="connsiteX1" fmla="*/ 269081 w 523875"/>
                  <a:gd name="connsiteY1" fmla="*/ 180975 h 457200"/>
                  <a:gd name="connsiteX2" fmla="*/ 0 w 523875"/>
                  <a:gd name="connsiteY2" fmla="*/ 0 h 457200"/>
                  <a:gd name="connsiteX3" fmla="*/ 19050 w 523875"/>
                  <a:gd name="connsiteY3" fmla="*/ 457200 h 457200"/>
                  <a:gd name="connsiteX4" fmla="*/ 523875 w 523875"/>
                  <a:gd name="connsiteY4" fmla="*/ 447675 h 457200"/>
                  <a:gd name="connsiteX0" fmla="*/ 504825 w 504825"/>
                  <a:gd name="connsiteY0" fmla="*/ 290512 h 300037"/>
                  <a:gd name="connsiteX1" fmla="*/ 250031 w 504825"/>
                  <a:gd name="connsiteY1" fmla="*/ 23812 h 300037"/>
                  <a:gd name="connsiteX2" fmla="*/ 50006 w 504825"/>
                  <a:gd name="connsiteY2" fmla="*/ 0 h 300037"/>
                  <a:gd name="connsiteX3" fmla="*/ 0 w 504825"/>
                  <a:gd name="connsiteY3" fmla="*/ 300037 h 300037"/>
                  <a:gd name="connsiteX4" fmla="*/ 504825 w 504825"/>
                  <a:gd name="connsiteY4" fmla="*/ 290512 h 300037"/>
                  <a:gd name="connsiteX0" fmla="*/ 519112 w 519112"/>
                  <a:gd name="connsiteY0" fmla="*/ 385762 h 395287"/>
                  <a:gd name="connsiteX1" fmla="*/ 264318 w 519112"/>
                  <a:gd name="connsiteY1" fmla="*/ 119062 h 395287"/>
                  <a:gd name="connsiteX2" fmla="*/ 0 w 519112"/>
                  <a:gd name="connsiteY2" fmla="*/ 0 h 395287"/>
                  <a:gd name="connsiteX3" fmla="*/ 14287 w 519112"/>
                  <a:gd name="connsiteY3" fmla="*/ 395287 h 395287"/>
                  <a:gd name="connsiteX4" fmla="*/ 519112 w 519112"/>
                  <a:gd name="connsiteY4" fmla="*/ 385762 h 395287"/>
                  <a:gd name="connsiteX0" fmla="*/ 519112 w 519112"/>
                  <a:gd name="connsiteY0" fmla="*/ 385762 h 395287"/>
                  <a:gd name="connsiteX1" fmla="*/ 264318 w 519112"/>
                  <a:gd name="connsiteY1" fmla="*/ 119062 h 395287"/>
                  <a:gd name="connsiteX2" fmla="*/ 0 w 519112"/>
                  <a:gd name="connsiteY2" fmla="*/ 0 h 395287"/>
                  <a:gd name="connsiteX3" fmla="*/ 14287 w 519112"/>
                  <a:gd name="connsiteY3" fmla="*/ 395287 h 395287"/>
                  <a:gd name="connsiteX4" fmla="*/ 519112 w 519112"/>
                  <a:gd name="connsiteY4" fmla="*/ 385762 h 395287"/>
                  <a:gd name="connsiteX0" fmla="*/ 519112 w 519112"/>
                  <a:gd name="connsiteY0" fmla="*/ 385762 h 395287"/>
                  <a:gd name="connsiteX1" fmla="*/ 264318 w 519112"/>
                  <a:gd name="connsiteY1" fmla="*/ 119062 h 395287"/>
                  <a:gd name="connsiteX2" fmla="*/ 0 w 519112"/>
                  <a:gd name="connsiteY2" fmla="*/ 0 h 395287"/>
                  <a:gd name="connsiteX3" fmla="*/ 14287 w 519112"/>
                  <a:gd name="connsiteY3" fmla="*/ 395287 h 395287"/>
                  <a:gd name="connsiteX4" fmla="*/ 519112 w 519112"/>
                  <a:gd name="connsiteY4" fmla="*/ 385762 h 395287"/>
                  <a:gd name="connsiteX0" fmla="*/ 509587 w 509587"/>
                  <a:gd name="connsiteY0" fmla="*/ 392906 h 395287"/>
                  <a:gd name="connsiteX1" fmla="*/ 264318 w 509587"/>
                  <a:gd name="connsiteY1" fmla="*/ 119062 h 395287"/>
                  <a:gd name="connsiteX2" fmla="*/ 0 w 509587"/>
                  <a:gd name="connsiteY2" fmla="*/ 0 h 395287"/>
                  <a:gd name="connsiteX3" fmla="*/ 14287 w 509587"/>
                  <a:gd name="connsiteY3" fmla="*/ 395287 h 395287"/>
                  <a:gd name="connsiteX4" fmla="*/ 509587 w 509587"/>
                  <a:gd name="connsiteY4" fmla="*/ 392906 h 395287"/>
                  <a:gd name="connsiteX0" fmla="*/ 509587 w 509587"/>
                  <a:gd name="connsiteY0" fmla="*/ 392906 h 395287"/>
                  <a:gd name="connsiteX1" fmla="*/ 264318 w 509587"/>
                  <a:gd name="connsiteY1" fmla="*/ 119062 h 395287"/>
                  <a:gd name="connsiteX2" fmla="*/ 0 w 509587"/>
                  <a:gd name="connsiteY2" fmla="*/ 0 h 395287"/>
                  <a:gd name="connsiteX3" fmla="*/ 14287 w 509587"/>
                  <a:gd name="connsiteY3" fmla="*/ 395287 h 395287"/>
                  <a:gd name="connsiteX4" fmla="*/ 509587 w 509587"/>
                  <a:gd name="connsiteY4" fmla="*/ 392906 h 39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7" h="395287">
                    <a:moveTo>
                      <a:pt x="509587" y="392906"/>
                    </a:moveTo>
                    <a:cubicBezTo>
                      <a:pt x="424656" y="304006"/>
                      <a:pt x="342105" y="198334"/>
                      <a:pt x="264318" y="119062"/>
                    </a:cubicBezTo>
                    <a:cubicBezTo>
                      <a:pt x="186531" y="39790"/>
                      <a:pt x="89694" y="60325"/>
                      <a:pt x="0" y="0"/>
                    </a:cubicBezTo>
                    <a:lnTo>
                      <a:pt x="14287" y="395287"/>
                    </a:lnTo>
                    <a:lnTo>
                      <a:pt x="509587" y="392906"/>
                    </a:lnTo>
                    <a:close/>
                  </a:path>
                </a:pathLst>
              </a:custGeom>
              <a:solidFill>
                <a:srgbClr val="081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28" name="Freeform 37">
                <a:extLst>
                  <a:ext uri="{FF2B5EF4-FFF2-40B4-BE49-F238E27FC236}">
                    <a16:creationId xmlns:a16="http://schemas.microsoft.com/office/drawing/2014/main" id="{DC7DFB3B-FD11-4D6A-9085-F72442F7880E}"/>
                  </a:ext>
                </a:extLst>
              </p:cNvPr>
              <p:cNvSpPr/>
              <p:nvPr/>
            </p:nvSpPr>
            <p:spPr>
              <a:xfrm>
                <a:off x="1443038" y="10961"/>
                <a:ext cx="442913" cy="312888"/>
              </a:xfrm>
              <a:custGeom>
                <a:avLst/>
                <a:gdLst>
                  <a:gd name="connsiteX0" fmla="*/ 523875 w 523875"/>
                  <a:gd name="connsiteY0" fmla="*/ 447675 h 457200"/>
                  <a:gd name="connsiteX1" fmla="*/ 228600 w 523875"/>
                  <a:gd name="connsiteY1" fmla="*/ 142875 h 457200"/>
                  <a:gd name="connsiteX2" fmla="*/ 0 w 523875"/>
                  <a:gd name="connsiteY2" fmla="*/ 0 h 457200"/>
                  <a:gd name="connsiteX3" fmla="*/ 19050 w 523875"/>
                  <a:gd name="connsiteY3" fmla="*/ 457200 h 457200"/>
                  <a:gd name="connsiteX4" fmla="*/ 523875 w 523875"/>
                  <a:gd name="connsiteY4" fmla="*/ 447675 h 457200"/>
                  <a:gd name="connsiteX0" fmla="*/ 523875 w 523875"/>
                  <a:gd name="connsiteY0" fmla="*/ 447675 h 457200"/>
                  <a:gd name="connsiteX1" fmla="*/ 269081 w 523875"/>
                  <a:gd name="connsiteY1" fmla="*/ 180975 h 457200"/>
                  <a:gd name="connsiteX2" fmla="*/ 0 w 523875"/>
                  <a:gd name="connsiteY2" fmla="*/ 0 h 457200"/>
                  <a:gd name="connsiteX3" fmla="*/ 19050 w 523875"/>
                  <a:gd name="connsiteY3" fmla="*/ 457200 h 457200"/>
                  <a:gd name="connsiteX4" fmla="*/ 523875 w 523875"/>
                  <a:gd name="connsiteY4" fmla="*/ 447675 h 457200"/>
                  <a:gd name="connsiteX0" fmla="*/ 523875 w 523875"/>
                  <a:gd name="connsiteY0" fmla="*/ 447675 h 457200"/>
                  <a:gd name="connsiteX1" fmla="*/ 269081 w 523875"/>
                  <a:gd name="connsiteY1" fmla="*/ 180975 h 457200"/>
                  <a:gd name="connsiteX2" fmla="*/ 0 w 523875"/>
                  <a:gd name="connsiteY2" fmla="*/ 0 h 457200"/>
                  <a:gd name="connsiteX3" fmla="*/ 19050 w 523875"/>
                  <a:gd name="connsiteY3" fmla="*/ 457200 h 457200"/>
                  <a:gd name="connsiteX4" fmla="*/ 523875 w 523875"/>
                  <a:gd name="connsiteY4" fmla="*/ 447675 h 457200"/>
                  <a:gd name="connsiteX0" fmla="*/ 504825 w 504825"/>
                  <a:gd name="connsiteY0" fmla="*/ 290512 h 300037"/>
                  <a:gd name="connsiteX1" fmla="*/ 250031 w 504825"/>
                  <a:gd name="connsiteY1" fmla="*/ 23812 h 300037"/>
                  <a:gd name="connsiteX2" fmla="*/ 50006 w 504825"/>
                  <a:gd name="connsiteY2" fmla="*/ 0 h 300037"/>
                  <a:gd name="connsiteX3" fmla="*/ 0 w 504825"/>
                  <a:gd name="connsiteY3" fmla="*/ 300037 h 300037"/>
                  <a:gd name="connsiteX4" fmla="*/ 504825 w 504825"/>
                  <a:gd name="connsiteY4" fmla="*/ 290512 h 300037"/>
                  <a:gd name="connsiteX0" fmla="*/ 519112 w 519112"/>
                  <a:gd name="connsiteY0" fmla="*/ 385762 h 395287"/>
                  <a:gd name="connsiteX1" fmla="*/ 264318 w 519112"/>
                  <a:gd name="connsiteY1" fmla="*/ 119062 h 395287"/>
                  <a:gd name="connsiteX2" fmla="*/ 0 w 519112"/>
                  <a:gd name="connsiteY2" fmla="*/ 0 h 395287"/>
                  <a:gd name="connsiteX3" fmla="*/ 14287 w 519112"/>
                  <a:gd name="connsiteY3" fmla="*/ 395287 h 395287"/>
                  <a:gd name="connsiteX4" fmla="*/ 519112 w 519112"/>
                  <a:gd name="connsiteY4" fmla="*/ 385762 h 395287"/>
                  <a:gd name="connsiteX0" fmla="*/ 519112 w 519112"/>
                  <a:gd name="connsiteY0" fmla="*/ 385762 h 395287"/>
                  <a:gd name="connsiteX1" fmla="*/ 264318 w 519112"/>
                  <a:gd name="connsiteY1" fmla="*/ 119062 h 395287"/>
                  <a:gd name="connsiteX2" fmla="*/ 0 w 519112"/>
                  <a:gd name="connsiteY2" fmla="*/ 0 h 395287"/>
                  <a:gd name="connsiteX3" fmla="*/ 14287 w 519112"/>
                  <a:gd name="connsiteY3" fmla="*/ 395287 h 395287"/>
                  <a:gd name="connsiteX4" fmla="*/ 519112 w 519112"/>
                  <a:gd name="connsiteY4" fmla="*/ 385762 h 395287"/>
                  <a:gd name="connsiteX0" fmla="*/ 519112 w 519112"/>
                  <a:gd name="connsiteY0" fmla="*/ 385762 h 395287"/>
                  <a:gd name="connsiteX1" fmla="*/ 264318 w 519112"/>
                  <a:gd name="connsiteY1" fmla="*/ 119062 h 395287"/>
                  <a:gd name="connsiteX2" fmla="*/ 0 w 519112"/>
                  <a:gd name="connsiteY2" fmla="*/ 0 h 395287"/>
                  <a:gd name="connsiteX3" fmla="*/ 14287 w 519112"/>
                  <a:gd name="connsiteY3" fmla="*/ 395287 h 395287"/>
                  <a:gd name="connsiteX4" fmla="*/ 519112 w 519112"/>
                  <a:gd name="connsiteY4" fmla="*/ 385762 h 395287"/>
                  <a:gd name="connsiteX0" fmla="*/ 509587 w 509587"/>
                  <a:gd name="connsiteY0" fmla="*/ 392906 h 395287"/>
                  <a:gd name="connsiteX1" fmla="*/ 264318 w 509587"/>
                  <a:gd name="connsiteY1" fmla="*/ 119062 h 395287"/>
                  <a:gd name="connsiteX2" fmla="*/ 0 w 509587"/>
                  <a:gd name="connsiteY2" fmla="*/ 0 h 395287"/>
                  <a:gd name="connsiteX3" fmla="*/ 14287 w 509587"/>
                  <a:gd name="connsiteY3" fmla="*/ 395287 h 395287"/>
                  <a:gd name="connsiteX4" fmla="*/ 509587 w 509587"/>
                  <a:gd name="connsiteY4" fmla="*/ 392906 h 395287"/>
                  <a:gd name="connsiteX0" fmla="*/ 509587 w 509587"/>
                  <a:gd name="connsiteY0" fmla="*/ 392906 h 395287"/>
                  <a:gd name="connsiteX1" fmla="*/ 264318 w 509587"/>
                  <a:gd name="connsiteY1" fmla="*/ 119062 h 395287"/>
                  <a:gd name="connsiteX2" fmla="*/ 0 w 509587"/>
                  <a:gd name="connsiteY2" fmla="*/ 0 h 395287"/>
                  <a:gd name="connsiteX3" fmla="*/ 14287 w 509587"/>
                  <a:gd name="connsiteY3" fmla="*/ 395287 h 395287"/>
                  <a:gd name="connsiteX4" fmla="*/ 509587 w 509587"/>
                  <a:gd name="connsiteY4" fmla="*/ 392906 h 395287"/>
                  <a:gd name="connsiteX0" fmla="*/ 509587 w 509587"/>
                  <a:gd name="connsiteY0" fmla="*/ 400253 h 402634"/>
                  <a:gd name="connsiteX1" fmla="*/ 472536 w 509587"/>
                  <a:gd name="connsiteY1" fmla="*/ 28353 h 402634"/>
                  <a:gd name="connsiteX2" fmla="*/ 0 w 509587"/>
                  <a:gd name="connsiteY2" fmla="*/ 7347 h 402634"/>
                  <a:gd name="connsiteX3" fmla="*/ 14287 w 509587"/>
                  <a:gd name="connsiteY3" fmla="*/ 402634 h 402634"/>
                  <a:gd name="connsiteX4" fmla="*/ 509587 w 509587"/>
                  <a:gd name="connsiteY4" fmla="*/ 400253 h 40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7" h="402634">
                    <a:moveTo>
                      <a:pt x="509587" y="400253"/>
                    </a:moveTo>
                    <a:cubicBezTo>
                      <a:pt x="424656" y="311353"/>
                      <a:pt x="550323" y="107625"/>
                      <a:pt x="472536" y="28353"/>
                    </a:cubicBezTo>
                    <a:cubicBezTo>
                      <a:pt x="394749" y="-50919"/>
                      <a:pt x="89694" y="67672"/>
                      <a:pt x="0" y="7347"/>
                    </a:cubicBezTo>
                    <a:lnTo>
                      <a:pt x="14287" y="402634"/>
                    </a:lnTo>
                    <a:lnTo>
                      <a:pt x="509587" y="400253"/>
                    </a:lnTo>
                    <a:close/>
                  </a:path>
                </a:pathLst>
              </a:custGeom>
              <a:solidFill>
                <a:srgbClr val="081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29" name="Freeform 38">
                <a:extLst>
                  <a:ext uri="{FF2B5EF4-FFF2-40B4-BE49-F238E27FC236}">
                    <a16:creationId xmlns:a16="http://schemas.microsoft.com/office/drawing/2014/main" id="{D703B61D-47D3-4B7B-9B4C-1313CD514E53}"/>
                  </a:ext>
                </a:extLst>
              </p:cNvPr>
              <p:cNvSpPr/>
              <p:nvPr/>
            </p:nvSpPr>
            <p:spPr>
              <a:xfrm>
                <a:off x="1128714" y="1288256"/>
                <a:ext cx="145254" cy="159542"/>
              </a:xfrm>
              <a:custGeom>
                <a:avLst/>
                <a:gdLst>
                  <a:gd name="connsiteX0" fmla="*/ 523875 w 523875"/>
                  <a:gd name="connsiteY0" fmla="*/ 447675 h 457200"/>
                  <a:gd name="connsiteX1" fmla="*/ 228600 w 523875"/>
                  <a:gd name="connsiteY1" fmla="*/ 142875 h 457200"/>
                  <a:gd name="connsiteX2" fmla="*/ 0 w 523875"/>
                  <a:gd name="connsiteY2" fmla="*/ 0 h 457200"/>
                  <a:gd name="connsiteX3" fmla="*/ 19050 w 523875"/>
                  <a:gd name="connsiteY3" fmla="*/ 457200 h 457200"/>
                  <a:gd name="connsiteX4" fmla="*/ 523875 w 523875"/>
                  <a:gd name="connsiteY4" fmla="*/ 447675 h 457200"/>
                  <a:gd name="connsiteX0" fmla="*/ 523875 w 523875"/>
                  <a:gd name="connsiteY0" fmla="*/ 447675 h 457200"/>
                  <a:gd name="connsiteX1" fmla="*/ 269081 w 523875"/>
                  <a:gd name="connsiteY1" fmla="*/ 180975 h 457200"/>
                  <a:gd name="connsiteX2" fmla="*/ 0 w 523875"/>
                  <a:gd name="connsiteY2" fmla="*/ 0 h 457200"/>
                  <a:gd name="connsiteX3" fmla="*/ 19050 w 523875"/>
                  <a:gd name="connsiteY3" fmla="*/ 457200 h 457200"/>
                  <a:gd name="connsiteX4" fmla="*/ 523875 w 523875"/>
                  <a:gd name="connsiteY4" fmla="*/ 447675 h 457200"/>
                  <a:gd name="connsiteX0" fmla="*/ 523875 w 523875"/>
                  <a:gd name="connsiteY0" fmla="*/ 447675 h 457200"/>
                  <a:gd name="connsiteX1" fmla="*/ 269081 w 523875"/>
                  <a:gd name="connsiteY1" fmla="*/ 180975 h 457200"/>
                  <a:gd name="connsiteX2" fmla="*/ 0 w 523875"/>
                  <a:gd name="connsiteY2" fmla="*/ 0 h 457200"/>
                  <a:gd name="connsiteX3" fmla="*/ 19050 w 523875"/>
                  <a:gd name="connsiteY3" fmla="*/ 457200 h 457200"/>
                  <a:gd name="connsiteX4" fmla="*/ 523875 w 523875"/>
                  <a:gd name="connsiteY4" fmla="*/ 447675 h 457200"/>
                  <a:gd name="connsiteX0" fmla="*/ 504825 w 504825"/>
                  <a:gd name="connsiteY0" fmla="*/ 290512 h 300037"/>
                  <a:gd name="connsiteX1" fmla="*/ 250031 w 504825"/>
                  <a:gd name="connsiteY1" fmla="*/ 23812 h 300037"/>
                  <a:gd name="connsiteX2" fmla="*/ 50006 w 504825"/>
                  <a:gd name="connsiteY2" fmla="*/ 0 h 300037"/>
                  <a:gd name="connsiteX3" fmla="*/ 0 w 504825"/>
                  <a:gd name="connsiteY3" fmla="*/ 300037 h 300037"/>
                  <a:gd name="connsiteX4" fmla="*/ 504825 w 504825"/>
                  <a:gd name="connsiteY4" fmla="*/ 290512 h 300037"/>
                  <a:gd name="connsiteX0" fmla="*/ 519112 w 519112"/>
                  <a:gd name="connsiteY0" fmla="*/ 385762 h 395287"/>
                  <a:gd name="connsiteX1" fmla="*/ 264318 w 519112"/>
                  <a:gd name="connsiteY1" fmla="*/ 119062 h 395287"/>
                  <a:gd name="connsiteX2" fmla="*/ 0 w 519112"/>
                  <a:gd name="connsiteY2" fmla="*/ 0 h 395287"/>
                  <a:gd name="connsiteX3" fmla="*/ 14287 w 519112"/>
                  <a:gd name="connsiteY3" fmla="*/ 395287 h 395287"/>
                  <a:gd name="connsiteX4" fmla="*/ 519112 w 519112"/>
                  <a:gd name="connsiteY4" fmla="*/ 385762 h 395287"/>
                  <a:gd name="connsiteX0" fmla="*/ 519112 w 519112"/>
                  <a:gd name="connsiteY0" fmla="*/ 385762 h 395287"/>
                  <a:gd name="connsiteX1" fmla="*/ 264318 w 519112"/>
                  <a:gd name="connsiteY1" fmla="*/ 119062 h 395287"/>
                  <a:gd name="connsiteX2" fmla="*/ 0 w 519112"/>
                  <a:gd name="connsiteY2" fmla="*/ 0 h 395287"/>
                  <a:gd name="connsiteX3" fmla="*/ 14287 w 519112"/>
                  <a:gd name="connsiteY3" fmla="*/ 395287 h 395287"/>
                  <a:gd name="connsiteX4" fmla="*/ 519112 w 519112"/>
                  <a:gd name="connsiteY4" fmla="*/ 385762 h 395287"/>
                  <a:gd name="connsiteX0" fmla="*/ 519112 w 519112"/>
                  <a:gd name="connsiteY0" fmla="*/ 385762 h 395287"/>
                  <a:gd name="connsiteX1" fmla="*/ 264318 w 519112"/>
                  <a:gd name="connsiteY1" fmla="*/ 119062 h 395287"/>
                  <a:gd name="connsiteX2" fmla="*/ 0 w 519112"/>
                  <a:gd name="connsiteY2" fmla="*/ 0 h 395287"/>
                  <a:gd name="connsiteX3" fmla="*/ 14287 w 519112"/>
                  <a:gd name="connsiteY3" fmla="*/ 395287 h 395287"/>
                  <a:gd name="connsiteX4" fmla="*/ 519112 w 519112"/>
                  <a:gd name="connsiteY4" fmla="*/ 385762 h 395287"/>
                  <a:gd name="connsiteX0" fmla="*/ 509587 w 509587"/>
                  <a:gd name="connsiteY0" fmla="*/ 392906 h 395287"/>
                  <a:gd name="connsiteX1" fmla="*/ 264318 w 509587"/>
                  <a:gd name="connsiteY1" fmla="*/ 119062 h 395287"/>
                  <a:gd name="connsiteX2" fmla="*/ 0 w 509587"/>
                  <a:gd name="connsiteY2" fmla="*/ 0 h 395287"/>
                  <a:gd name="connsiteX3" fmla="*/ 14287 w 509587"/>
                  <a:gd name="connsiteY3" fmla="*/ 395287 h 395287"/>
                  <a:gd name="connsiteX4" fmla="*/ 509587 w 509587"/>
                  <a:gd name="connsiteY4" fmla="*/ 392906 h 395287"/>
                  <a:gd name="connsiteX0" fmla="*/ 509587 w 509587"/>
                  <a:gd name="connsiteY0" fmla="*/ 392906 h 395287"/>
                  <a:gd name="connsiteX1" fmla="*/ 264318 w 509587"/>
                  <a:gd name="connsiteY1" fmla="*/ 119062 h 395287"/>
                  <a:gd name="connsiteX2" fmla="*/ 0 w 509587"/>
                  <a:gd name="connsiteY2" fmla="*/ 0 h 395287"/>
                  <a:gd name="connsiteX3" fmla="*/ 14287 w 509587"/>
                  <a:gd name="connsiteY3" fmla="*/ 395287 h 395287"/>
                  <a:gd name="connsiteX4" fmla="*/ 509587 w 509587"/>
                  <a:gd name="connsiteY4" fmla="*/ 392906 h 395287"/>
                  <a:gd name="connsiteX0" fmla="*/ 509587 w 509587"/>
                  <a:gd name="connsiteY0" fmla="*/ 400253 h 402634"/>
                  <a:gd name="connsiteX1" fmla="*/ 472536 w 509587"/>
                  <a:gd name="connsiteY1" fmla="*/ 28353 h 402634"/>
                  <a:gd name="connsiteX2" fmla="*/ 0 w 509587"/>
                  <a:gd name="connsiteY2" fmla="*/ 7347 h 402634"/>
                  <a:gd name="connsiteX3" fmla="*/ 14287 w 509587"/>
                  <a:gd name="connsiteY3" fmla="*/ 402634 h 402634"/>
                  <a:gd name="connsiteX4" fmla="*/ 509587 w 509587"/>
                  <a:gd name="connsiteY4" fmla="*/ 400253 h 40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7" h="402634">
                    <a:moveTo>
                      <a:pt x="509587" y="400253"/>
                    </a:moveTo>
                    <a:cubicBezTo>
                      <a:pt x="424656" y="311353"/>
                      <a:pt x="550323" y="107625"/>
                      <a:pt x="472536" y="28353"/>
                    </a:cubicBezTo>
                    <a:cubicBezTo>
                      <a:pt x="394749" y="-50919"/>
                      <a:pt x="89694" y="67672"/>
                      <a:pt x="0" y="7347"/>
                    </a:cubicBezTo>
                    <a:lnTo>
                      <a:pt x="14287" y="402634"/>
                    </a:lnTo>
                    <a:lnTo>
                      <a:pt x="509587" y="400253"/>
                    </a:lnTo>
                    <a:close/>
                  </a:path>
                </a:pathLst>
              </a:custGeom>
              <a:solidFill>
                <a:srgbClr val="081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grpSp>
        <p:cxnSp>
          <p:nvCxnSpPr>
            <p:cNvPr id="25" name="Straight Connector 24">
              <a:extLst>
                <a:ext uri="{FF2B5EF4-FFF2-40B4-BE49-F238E27FC236}">
                  <a16:creationId xmlns:a16="http://schemas.microsoft.com/office/drawing/2014/main" id="{90BA0B8B-6D99-452C-8D75-DF60D935DFDB}"/>
                </a:ext>
              </a:extLst>
            </p:cNvPr>
            <p:cNvCxnSpPr/>
            <p:nvPr/>
          </p:nvCxnSpPr>
          <p:spPr>
            <a:xfrm>
              <a:off x="495299" y="1912144"/>
              <a:ext cx="78582" cy="71437"/>
            </a:xfrm>
            <a:prstGeom prst="line">
              <a:avLst/>
            </a:prstGeom>
            <a:ln w="19050">
              <a:solidFill>
                <a:srgbClr val="FFFF00">
                  <a:alpha val="54902"/>
                </a:srgbClr>
              </a:solidFill>
            </a:ln>
          </p:spPr>
          <p:style>
            <a:lnRef idx="1">
              <a:schemeClr val="accent1"/>
            </a:lnRef>
            <a:fillRef idx="0">
              <a:schemeClr val="accent1"/>
            </a:fillRef>
            <a:effectRef idx="0">
              <a:schemeClr val="accent1"/>
            </a:effectRef>
            <a:fontRef idx="minor">
              <a:schemeClr val="tx1"/>
            </a:fontRef>
          </p:style>
        </p:cxnSp>
      </p:grpSp>
      <p:sp>
        <p:nvSpPr>
          <p:cNvPr id="30" name="Text Placeholder 2">
            <a:extLst>
              <a:ext uri="{FF2B5EF4-FFF2-40B4-BE49-F238E27FC236}">
                <a16:creationId xmlns:a16="http://schemas.microsoft.com/office/drawing/2014/main" id="{9584E1F7-9E3F-4BC6-84C2-367137C88685}"/>
              </a:ext>
            </a:extLst>
          </p:cNvPr>
          <p:cNvSpPr txBox="1">
            <a:spLocks/>
          </p:cNvSpPr>
          <p:nvPr/>
        </p:nvSpPr>
        <p:spPr>
          <a:xfrm>
            <a:off x="936381" y="589963"/>
            <a:ext cx="7183153" cy="381000"/>
          </a:xfrm>
          <a:prstGeom prst="rect">
            <a:avLst/>
          </a:prstGeom>
          <a:solidFill>
            <a:schemeClr val="bg1">
              <a:lumMod val="95000"/>
            </a:schemeClr>
          </a:solidFill>
          <a:effectLst>
            <a:outerShdw blurRad="50800" dist="38100" dir="2700000" algn="tl" rotWithShape="0">
              <a:prstClr val="black">
                <a:alpha val="40000"/>
              </a:prstClr>
            </a:outerShdw>
          </a:effectLst>
        </p:spPr>
        <p:txBody>
          <a:bodyPr vert="horz" lIns="45720" tIns="9144" rIns="0" bIns="9144"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800" dirty="0">
                <a:solidFill>
                  <a:schemeClr val="tx1">
                    <a:lumMod val="50000"/>
                    <a:lumOff val="50000"/>
                  </a:schemeClr>
                </a:solidFill>
              </a:rPr>
              <a:t>NASA SR-7A propfan,  Mach 0.80  ;  </a:t>
            </a:r>
            <a:r>
              <a:rPr lang="en-US" sz="1800" dirty="0">
                <a:solidFill>
                  <a:schemeClr val="tx1">
                    <a:lumMod val="50000"/>
                    <a:lumOff val="50000"/>
                  </a:schemeClr>
                </a:solidFill>
                <a:latin typeface="Symbol" panose="05050102010706020507" pitchFamily="18" charset="2"/>
              </a:rPr>
              <a:t>b</a:t>
            </a:r>
            <a:r>
              <a:rPr lang="en-US" sz="1800" baseline="-25000" dirty="0">
                <a:solidFill>
                  <a:schemeClr val="tx1">
                    <a:lumMod val="50000"/>
                    <a:lumOff val="50000"/>
                  </a:schemeClr>
                </a:solidFill>
              </a:rPr>
              <a:t>75 </a:t>
            </a:r>
            <a:r>
              <a:rPr lang="en-US" sz="1800" dirty="0">
                <a:solidFill>
                  <a:schemeClr val="tx1">
                    <a:lumMod val="50000"/>
                    <a:lumOff val="50000"/>
                  </a:schemeClr>
                </a:solidFill>
              </a:rPr>
              <a:t>= 60.2</a:t>
            </a:r>
            <a:r>
              <a:rPr lang="en-US" sz="1800" baseline="30000" dirty="0">
                <a:solidFill>
                  <a:schemeClr val="tx1">
                    <a:lumMod val="50000"/>
                    <a:lumOff val="50000"/>
                  </a:schemeClr>
                </a:solidFill>
              </a:rPr>
              <a:t>o</a:t>
            </a:r>
            <a:r>
              <a:rPr lang="en-US" sz="1800" dirty="0">
                <a:solidFill>
                  <a:schemeClr val="tx1">
                    <a:lumMod val="50000"/>
                    <a:lumOff val="50000"/>
                  </a:schemeClr>
                </a:solidFill>
              </a:rPr>
              <a:t>  ;  J = 3.09,   NASA TM 89917</a:t>
            </a:r>
          </a:p>
        </p:txBody>
      </p:sp>
    </p:spTree>
    <p:extLst>
      <p:ext uri="{BB962C8B-B14F-4D97-AF65-F5344CB8AC3E}">
        <p14:creationId xmlns:p14="http://schemas.microsoft.com/office/powerpoint/2010/main" val="107920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57</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9" name="Group 18">
            <a:extLst>
              <a:ext uri="{FF2B5EF4-FFF2-40B4-BE49-F238E27FC236}">
                <a16:creationId xmlns:a16="http://schemas.microsoft.com/office/drawing/2014/main" id="{B8CA5A7F-7732-44CD-A736-5B0D36881978}"/>
              </a:ext>
            </a:extLst>
          </p:cNvPr>
          <p:cNvGrpSpPr/>
          <p:nvPr/>
        </p:nvGrpSpPr>
        <p:grpSpPr>
          <a:xfrm>
            <a:off x="301011" y="3464281"/>
            <a:ext cx="2268225" cy="1332097"/>
            <a:chOff x="227570" y="3403653"/>
            <a:chExt cx="2268225" cy="1332097"/>
          </a:xfrm>
        </p:grpSpPr>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227570" y="3403653"/>
              <a:ext cx="2268225" cy="704626"/>
            </a:xfrm>
            <a:prstGeom prst="rect">
              <a:avLst/>
            </a:prstGeom>
          </p:spPr>
        </p:pic>
        <p:sp>
          <p:nvSpPr>
            <p:cNvPr id="132" name="Text Placeholder 2">
              <a:extLst>
                <a:ext uri="{FF2B5EF4-FFF2-40B4-BE49-F238E27FC236}">
                  <a16:creationId xmlns:a16="http://schemas.microsoft.com/office/drawing/2014/main" id="{0AE2576C-F7F6-48F8-B275-9DFA0A616055}"/>
                </a:ext>
              </a:extLst>
            </p:cNvPr>
            <p:cNvSpPr txBox="1">
              <a:spLocks/>
            </p:cNvSpPr>
            <p:nvPr/>
          </p:nvSpPr>
          <p:spPr>
            <a:xfrm>
              <a:off x="600382" y="4379052"/>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6">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7"/>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8">
              <a:grayscl/>
            </a:blip>
            <a:stretch>
              <a:fillRect/>
            </a:stretch>
          </p:blipFill>
          <p:spPr>
            <a:xfrm>
              <a:off x="3412824" y="2295471"/>
              <a:ext cx="2640898" cy="1570654"/>
            </a:xfrm>
            <a:prstGeom prst="rect">
              <a:avLst/>
            </a:prstGeom>
          </p:spPr>
        </p:pic>
      </p:grpSp>
      <p:sp>
        <p:nvSpPr>
          <p:cNvPr id="2" name="Arrow: Right 1">
            <a:extLst>
              <a:ext uri="{FF2B5EF4-FFF2-40B4-BE49-F238E27FC236}">
                <a16:creationId xmlns:a16="http://schemas.microsoft.com/office/drawing/2014/main" id="{8953ECA7-273E-41D5-B3BB-6B8938969844}"/>
              </a:ext>
            </a:extLst>
          </p:cNvPr>
          <p:cNvSpPr/>
          <p:nvPr/>
        </p:nvSpPr>
        <p:spPr>
          <a:xfrm>
            <a:off x="1888534" y="1056643"/>
            <a:ext cx="620321" cy="28470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49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6D85DD-31CE-4AA9-9CB8-059736DE7F01}" type="slidenum">
              <a:rPr lang="en-US" smtClean="0"/>
              <a:t>58</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
        <p:nvSpPr>
          <p:cNvPr id="6" name="Title 1"/>
          <p:cNvSpPr>
            <a:spLocks noGrp="1"/>
          </p:cNvSpPr>
          <p:nvPr>
            <p:ph type="title"/>
          </p:nvPr>
        </p:nvSpPr>
        <p:spPr>
          <a:xfrm>
            <a:off x="99398" y="0"/>
            <a:ext cx="9044601" cy="541338"/>
          </a:xfrm>
        </p:spPr>
        <p:txBody>
          <a:bodyPr>
            <a:noAutofit/>
          </a:bodyPr>
          <a:lstStyle/>
          <a:p>
            <a:pPr algn="l">
              <a:lnSpc>
                <a:spcPts val="3600"/>
              </a:lnSpc>
            </a:pPr>
            <a:r>
              <a:rPr lang="en-US" sz="2800" b="1" dirty="0">
                <a:solidFill>
                  <a:schemeClr val="bg1"/>
                </a:solidFill>
              </a:rPr>
              <a:t>Methods applied: “</a:t>
            </a:r>
            <a:r>
              <a:rPr lang="en-US" sz="2800" b="1" i="1" dirty="0">
                <a:solidFill>
                  <a:schemeClr val="bg1"/>
                </a:solidFill>
              </a:rPr>
              <a:t>Faraday First</a:t>
            </a:r>
            <a:r>
              <a:rPr lang="en-US" sz="2800" b="1" dirty="0">
                <a:solidFill>
                  <a:schemeClr val="bg1"/>
                </a:solidFill>
              </a:rPr>
              <a:t>” all-elec. or hybrid-elec.</a:t>
            </a:r>
            <a:endParaRPr lang="en-US" sz="1400" i="1" dirty="0">
              <a:solidFill>
                <a:schemeClr val="bg1"/>
              </a:solidFill>
            </a:endParaRPr>
          </a:p>
        </p:txBody>
      </p:sp>
      <p:sp>
        <p:nvSpPr>
          <p:cNvPr id="7" name="TextBox 6"/>
          <p:cNvSpPr txBox="1"/>
          <p:nvPr/>
        </p:nvSpPr>
        <p:spPr>
          <a:xfrm>
            <a:off x="598714" y="3298372"/>
            <a:ext cx="1977529" cy="830997"/>
          </a:xfrm>
          <a:prstGeom prst="rect">
            <a:avLst/>
          </a:prstGeom>
          <a:noFill/>
        </p:spPr>
        <p:txBody>
          <a:bodyPr wrap="none" rtlCol="0">
            <a:spAutoFit/>
          </a:bodyPr>
          <a:lstStyle/>
          <a:p>
            <a:r>
              <a:rPr lang="en-US" sz="2400" dirty="0">
                <a:solidFill>
                  <a:schemeClr val="bg1"/>
                </a:solidFill>
              </a:rPr>
              <a:t>Mach 0.70</a:t>
            </a:r>
          </a:p>
          <a:p>
            <a:r>
              <a:rPr lang="en-US" sz="2400" dirty="0">
                <a:solidFill>
                  <a:schemeClr val="bg1"/>
                </a:solidFill>
              </a:rPr>
              <a:t>71% efficiency</a:t>
            </a:r>
          </a:p>
        </p:txBody>
      </p:sp>
      <p:sp>
        <p:nvSpPr>
          <p:cNvPr id="11" name="TextBox 10"/>
          <p:cNvSpPr txBox="1"/>
          <p:nvPr/>
        </p:nvSpPr>
        <p:spPr>
          <a:xfrm>
            <a:off x="576939" y="4408714"/>
            <a:ext cx="2581732" cy="1569660"/>
          </a:xfrm>
          <a:prstGeom prst="rect">
            <a:avLst/>
          </a:prstGeom>
          <a:noFill/>
        </p:spPr>
        <p:txBody>
          <a:bodyPr wrap="none" rtlCol="0">
            <a:spAutoFit/>
          </a:bodyPr>
          <a:lstStyle/>
          <a:p>
            <a:r>
              <a:rPr lang="en-US" sz="2400" dirty="0">
                <a:solidFill>
                  <a:schemeClr val="bg1"/>
                </a:solidFill>
              </a:rPr>
              <a:t>10 swept blades:</a:t>
            </a:r>
          </a:p>
          <a:p>
            <a:r>
              <a:rPr lang="en-US" sz="2400" dirty="0">
                <a:solidFill>
                  <a:schemeClr val="bg1"/>
                </a:solidFill>
              </a:rPr>
              <a:t>- reduced diameter</a:t>
            </a:r>
          </a:p>
          <a:p>
            <a:r>
              <a:rPr lang="en-US" sz="2400" dirty="0">
                <a:solidFill>
                  <a:schemeClr val="bg1"/>
                </a:solidFill>
              </a:rPr>
              <a:t>- reduced RPM</a:t>
            </a:r>
          </a:p>
          <a:p>
            <a:r>
              <a:rPr lang="en-US" sz="2400" dirty="0">
                <a:solidFill>
                  <a:schemeClr val="bg1"/>
                </a:solidFill>
              </a:rPr>
              <a:t>- reduced noise</a:t>
            </a:r>
          </a:p>
        </p:txBody>
      </p:sp>
      <p:sp>
        <p:nvSpPr>
          <p:cNvPr id="3" name="Rectangle 9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61770440"/>
              </p:ext>
            </p:extLst>
          </p:nvPr>
        </p:nvGraphicFramePr>
        <p:xfrm>
          <a:off x="6034542" y="3274106"/>
          <a:ext cx="2559050" cy="2525712"/>
        </p:xfrm>
        <a:graphic>
          <a:graphicData uri="http://schemas.openxmlformats.org/presentationml/2006/ole">
            <mc:AlternateContent xmlns:mc="http://schemas.openxmlformats.org/markup-compatibility/2006">
              <mc:Choice xmlns:v="urn:schemas-microsoft-com:vml" Requires="v">
                <p:oleObj spid="_x0000_s16044" name="Equation" r:id="rId5" imgW="1358640" imgH="1358640" progId="Equation.3">
                  <p:embed/>
                </p:oleObj>
              </mc:Choice>
              <mc:Fallback>
                <p:oleObj name="Equation" r:id="rId5" imgW="1358640" imgH="1358640" progId="Equation.3">
                  <p:embed/>
                  <p:pic>
                    <p:nvPicPr>
                      <p:cNvPr id="0" name="Object 94"/>
                      <p:cNvPicPr>
                        <a:picLocks noChangeAspect="1" noChangeArrowheads="1"/>
                      </p:cNvPicPr>
                      <p:nvPr/>
                    </p:nvPicPr>
                    <p:blipFill>
                      <a:blip r:embed="rId6"/>
                      <a:srcRect/>
                      <a:stretch>
                        <a:fillRect/>
                      </a:stretch>
                    </p:blipFill>
                    <p:spPr bwMode="auto">
                      <a:xfrm>
                        <a:off x="6034542" y="3274106"/>
                        <a:ext cx="2559050" cy="2525712"/>
                      </a:xfrm>
                      <a:prstGeom prst="rect">
                        <a:avLst/>
                      </a:prstGeom>
                      <a:solidFill>
                        <a:schemeClr val="bg1">
                          <a:lumMod val="75000"/>
                        </a:schemeClr>
                      </a:solidFill>
                    </p:spPr>
                  </p:pic>
                </p:oleObj>
              </mc:Fallback>
            </mc:AlternateContent>
          </a:graphicData>
        </a:graphic>
      </p:graphicFrame>
    </p:spTree>
    <p:extLst>
      <p:ext uri="{BB962C8B-B14F-4D97-AF65-F5344CB8AC3E}">
        <p14:creationId xmlns:p14="http://schemas.microsoft.com/office/powerpoint/2010/main" val="22730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191" y="771061"/>
            <a:ext cx="5623560" cy="1799547"/>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rcRect l="25797"/>
          <a:stretch/>
        </p:blipFill>
        <p:spPr>
          <a:xfrm>
            <a:off x="335216" y="2033285"/>
            <a:ext cx="6326653" cy="4369397"/>
          </a:xfrm>
          <a:prstGeom prst="rect">
            <a:avLst/>
          </a:prstGeom>
        </p:spPr>
      </p:pic>
      <p:sp>
        <p:nvSpPr>
          <p:cNvPr id="5" name="Slide Number Placeholder 4"/>
          <p:cNvSpPr>
            <a:spLocks noGrp="1"/>
          </p:cNvSpPr>
          <p:nvPr>
            <p:ph type="sldNum" sz="quarter" idx="12"/>
          </p:nvPr>
        </p:nvSpPr>
        <p:spPr/>
        <p:txBody>
          <a:bodyPr/>
          <a:lstStyle/>
          <a:p>
            <a:fld id="{01E2073A-A629-45A2-8404-EF7185EE7B65}" type="slidenum">
              <a:rPr lang="en-US" smtClean="0"/>
              <a:pPr/>
              <a:t>59</a:t>
            </a:fld>
            <a:endParaRPr lang="en-US" dirty="0"/>
          </a:p>
        </p:txBody>
      </p:sp>
      <p:sp>
        <p:nvSpPr>
          <p:cNvPr id="10" name="TextBox 9"/>
          <p:cNvSpPr txBox="1"/>
          <p:nvPr/>
        </p:nvSpPr>
        <p:spPr>
          <a:xfrm>
            <a:off x="5842656" y="753065"/>
            <a:ext cx="1837082" cy="64633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spAutoFit/>
          </a:bodyPr>
          <a:lstStyle/>
          <a:p>
            <a:r>
              <a:rPr lang="en-US" b="1" dirty="0">
                <a:solidFill>
                  <a:schemeClr val="bg1">
                    <a:lumMod val="95000"/>
                  </a:schemeClr>
                </a:solidFill>
              </a:rPr>
              <a:t>10-blade rotors</a:t>
            </a:r>
            <a:endParaRPr lang="en-US" dirty="0">
              <a:solidFill>
                <a:schemeClr val="bg1">
                  <a:lumMod val="95000"/>
                </a:schemeClr>
              </a:solidFill>
            </a:endParaRPr>
          </a:p>
          <a:p>
            <a:r>
              <a:rPr lang="en-US" dirty="0">
                <a:solidFill>
                  <a:schemeClr val="bg1">
                    <a:lumMod val="95000"/>
                  </a:schemeClr>
                </a:solidFill>
              </a:rPr>
              <a:t>Low RPM &amp; noise</a:t>
            </a:r>
          </a:p>
        </p:txBody>
      </p:sp>
      <p:sp>
        <p:nvSpPr>
          <p:cNvPr id="17" name="TextBox 16"/>
          <p:cNvSpPr txBox="1"/>
          <p:nvPr/>
        </p:nvSpPr>
        <p:spPr>
          <a:xfrm>
            <a:off x="650292" y="12357"/>
            <a:ext cx="7879465" cy="523220"/>
          </a:xfrm>
          <a:prstGeom prst="rect">
            <a:avLst/>
          </a:prstGeom>
          <a:noFill/>
        </p:spPr>
        <p:txBody>
          <a:bodyPr wrap="none" rtlCol="0">
            <a:spAutoFit/>
          </a:bodyPr>
          <a:lstStyle/>
          <a:p>
            <a:pPr algn="ctr"/>
            <a:r>
              <a:rPr lang="en-US" sz="2800" b="1" dirty="0">
                <a:solidFill>
                  <a:schemeClr val="tx1">
                    <a:lumMod val="50000"/>
                    <a:lumOff val="50000"/>
                  </a:schemeClr>
                </a:solidFill>
              </a:rPr>
              <a:t>Introducing  </a:t>
            </a:r>
            <a:r>
              <a:rPr lang="en-US" sz="2800" b="1" i="1" dirty="0">
                <a:solidFill>
                  <a:schemeClr val="tx1">
                    <a:lumMod val="50000"/>
                    <a:lumOff val="50000"/>
                  </a:schemeClr>
                </a:solidFill>
              </a:rPr>
              <a:t>Faraday First:  </a:t>
            </a:r>
            <a:r>
              <a:rPr lang="en-US" sz="2000" b="1" i="1" dirty="0">
                <a:solidFill>
                  <a:schemeClr val="tx1">
                    <a:lumMod val="50000"/>
                    <a:lumOff val="50000"/>
                  </a:schemeClr>
                </a:solidFill>
              </a:rPr>
              <a:t> 10-x today’s batt. Specific energy </a:t>
            </a:r>
          </a:p>
        </p:txBody>
      </p:sp>
      <p:sp>
        <p:nvSpPr>
          <p:cNvPr id="18" name="TextBox 17"/>
          <p:cNvSpPr txBox="1"/>
          <p:nvPr/>
        </p:nvSpPr>
        <p:spPr>
          <a:xfrm>
            <a:off x="324807" y="1152114"/>
            <a:ext cx="2667776" cy="7078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spAutoFit/>
          </a:bodyPr>
          <a:lstStyle/>
          <a:p>
            <a:r>
              <a:rPr lang="en-US" sz="2000" dirty="0">
                <a:solidFill>
                  <a:schemeClr val="bg1">
                    <a:lumMod val="95000"/>
                  </a:schemeClr>
                </a:solidFill>
              </a:rPr>
              <a:t>Notionally First all-elec.</a:t>
            </a:r>
          </a:p>
          <a:p>
            <a:r>
              <a:rPr lang="en-US" sz="2000" dirty="0">
                <a:solidFill>
                  <a:schemeClr val="bg1">
                    <a:lumMod val="95000"/>
                  </a:schemeClr>
                </a:solidFill>
              </a:rPr>
              <a:t>aircraft to fly &gt; </a:t>
            </a:r>
            <a:r>
              <a:rPr lang="en-US" sz="2000" b="1" dirty="0">
                <a:solidFill>
                  <a:schemeClr val="bg1">
                    <a:lumMod val="95000"/>
                  </a:schemeClr>
                </a:solidFill>
              </a:rPr>
              <a:t>M 0.70</a:t>
            </a:r>
          </a:p>
        </p:txBody>
      </p:sp>
      <p:sp>
        <p:nvSpPr>
          <p:cNvPr id="21" name="TextBox 20"/>
          <p:cNvSpPr txBox="1"/>
          <p:nvPr/>
        </p:nvSpPr>
        <p:spPr>
          <a:xfrm>
            <a:off x="5634925" y="3512698"/>
            <a:ext cx="1799747" cy="92333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spAutoFit/>
          </a:bodyPr>
          <a:lstStyle/>
          <a:p>
            <a:r>
              <a:rPr lang="en-US" b="1" dirty="0">
                <a:solidFill>
                  <a:schemeClr val="bg1">
                    <a:lumMod val="95000"/>
                  </a:schemeClr>
                </a:solidFill>
              </a:rPr>
              <a:t>Ventral canard</a:t>
            </a:r>
          </a:p>
          <a:p>
            <a:r>
              <a:rPr lang="en-US" dirty="0">
                <a:solidFill>
                  <a:schemeClr val="bg1">
                    <a:lumMod val="95000"/>
                  </a:schemeClr>
                </a:solidFill>
              </a:rPr>
              <a:t>Assists turning</a:t>
            </a:r>
          </a:p>
          <a:p>
            <a:r>
              <a:rPr lang="en-US" dirty="0">
                <a:solidFill>
                  <a:schemeClr val="bg1">
                    <a:lumMod val="95000"/>
                  </a:schemeClr>
                </a:solidFill>
              </a:rPr>
              <a:t>Enhances safety</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5965" y="1947025"/>
            <a:ext cx="4246954" cy="1745052"/>
          </a:xfrm>
          <a:prstGeom prst="rect">
            <a:avLst/>
          </a:prstGeom>
        </p:spPr>
      </p:pic>
    </p:spTree>
    <p:extLst>
      <p:ext uri="{BB962C8B-B14F-4D97-AF65-F5344CB8AC3E}">
        <p14:creationId xmlns:p14="http://schemas.microsoft.com/office/powerpoint/2010/main" val="32716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2" animBg="1" autoUpdateAnimBg="0"/>
      <p:bldP spid="18" grpId="0" bldLvl="2" animBg="1" autoUpdateAnimBg="0"/>
      <p:bldP spid="21" grpId="0" bldLvl="2"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6</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9" name="Group 18">
            <a:extLst>
              <a:ext uri="{FF2B5EF4-FFF2-40B4-BE49-F238E27FC236}">
                <a16:creationId xmlns:a16="http://schemas.microsoft.com/office/drawing/2014/main" id="{B8CA5A7F-7732-44CD-A736-5B0D36881978}"/>
              </a:ext>
            </a:extLst>
          </p:cNvPr>
          <p:cNvGrpSpPr/>
          <p:nvPr/>
        </p:nvGrpSpPr>
        <p:grpSpPr>
          <a:xfrm>
            <a:off x="301011" y="3464281"/>
            <a:ext cx="2268225" cy="1332097"/>
            <a:chOff x="227570" y="3403653"/>
            <a:chExt cx="2268225" cy="1332097"/>
          </a:xfrm>
        </p:grpSpPr>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227570" y="3403653"/>
              <a:ext cx="2268225" cy="704626"/>
            </a:xfrm>
            <a:prstGeom prst="rect">
              <a:avLst/>
            </a:prstGeom>
          </p:spPr>
        </p:pic>
        <p:sp>
          <p:nvSpPr>
            <p:cNvPr id="132" name="Text Placeholder 2">
              <a:extLst>
                <a:ext uri="{FF2B5EF4-FFF2-40B4-BE49-F238E27FC236}">
                  <a16:creationId xmlns:a16="http://schemas.microsoft.com/office/drawing/2014/main" id="{0AE2576C-F7F6-48F8-B275-9DFA0A616055}"/>
                </a:ext>
              </a:extLst>
            </p:cNvPr>
            <p:cNvSpPr txBox="1">
              <a:spLocks/>
            </p:cNvSpPr>
            <p:nvPr/>
          </p:nvSpPr>
          <p:spPr>
            <a:xfrm>
              <a:off x="600382" y="4379052"/>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6">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7"/>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8">
              <a:grayscl/>
            </a:blip>
            <a:stretch>
              <a:fillRect/>
            </a:stretch>
          </p:blipFill>
          <p:spPr>
            <a:xfrm>
              <a:off x="3412824" y="2295471"/>
              <a:ext cx="2640898" cy="1570654"/>
            </a:xfrm>
            <a:prstGeom prst="rect">
              <a:avLst/>
            </a:prstGeom>
          </p:spPr>
        </p:pic>
      </p:grpSp>
      <p:sp>
        <p:nvSpPr>
          <p:cNvPr id="2" name="Arrow: Right 1">
            <a:extLst>
              <a:ext uri="{FF2B5EF4-FFF2-40B4-BE49-F238E27FC236}">
                <a16:creationId xmlns:a16="http://schemas.microsoft.com/office/drawing/2014/main" id="{8953ECA7-273E-41D5-B3BB-6B8938969844}"/>
              </a:ext>
            </a:extLst>
          </p:cNvPr>
          <p:cNvSpPr/>
          <p:nvPr/>
        </p:nvSpPr>
        <p:spPr>
          <a:xfrm>
            <a:off x="5842590" y="1885474"/>
            <a:ext cx="620321" cy="28470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2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99AAE"/>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E2073A-A629-45A2-8404-EF7185EE7B65}" type="slidenum">
              <a:rPr lang="en-US" smtClean="0"/>
              <a:pPr/>
              <a:t>60</a:t>
            </a:fld>
            <a:endParaRPr lang="en-US" dirty="0"/>
          </a:p>
        </p:txBody>
      </p:sp>
      <p:sp>
        <p:nvSpPr>
          <p:cNvPr id="3" name="TextBox 2"/>
          <p:cNvSpPr txBox="1"/>
          <p:nvPr/>
        </p:nvSpPr>
        <p:spPr>
          <a:xfrm>
            <a:off x="1704624" y="508799"/>
            <a:ext cx="5976336" cy="108337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tIns="18288" bIns="18288" rtlCol="0">
            <a:spAutoFit/>
          </a:bodyPr>
          <a:lstStyle/>
          <a:p>
            <a:pPr algn="ctr"/>
            <a:r>
              <a:rPr lang="en-US" sz="3200" b="1" i="1" dirty="0">
                <a:solidFill>
                  <a:schemeClr val="accent2">
                    <a:lumMod val="75000"/>
                  </a:schemeClr>
                </a:solidFill>
              </a:rPr>
              <a:t>Faraday First </a:t>
            </a:r>
            <a:r>
              <a:rPr lang="en-US" sz="3200" b="1" dirty="0">
                <a:solidFill>
                  <a:schemeClr val="accent2">
                    <a:lumMod val="75000"/>
                  </a:schemeClr>
                </a:solidFill>
              </a:rPr>
              <a:t> </a:t>
            </a:r>
            <a:r>
              <a:rPr lang="en-US" sz="3200" b="1" dirty="0"/>
              <a:t>Flight Simulation</a:t>
            </a:r>
          </a:p>
          <a:p>
            <a:pPr algn="ctr"/>
            <a:r>
              <a:rPr lang="en-US" b="1" dirty="0"/>
              <a:t>Model  by  J. </a:t>
            </a:r>
            <a:r>
              <a:rPr lang="en-US" b="1"/>
              <a:t>Philip Barnes / Animation</a:t>
            </a:r>
            <a:r>
              <a:rPr lang="en-US" b="1" dirty="0"/>
              <a:t>:  </a:t>
            </a:r>
            <a:r>
              <a:rPr lang="en-US" b="1"/>
              <a:t>Mario Merino</a:t>
            </a:r>
          </a:p>
          <a:p>
            <a:pPr algn="ctr"/>
            <a:r>
              <a:rPr lang="en-US" i="1"/>
              <a:t>posted at www.HowFliesTheAlbatross.com</a:t>
            </a:r>
            <a:endParaRPr lang="en-US" b="1" dirty="0"/>
          </a:p>
        </p:txBody>
      </p:sp>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27" t="3929" r="36928" b="34019"/>
          <a:stretch/>
        </p:blipFill>
        <p:spPr bwMode="auto">
          <a:xfrm>
            <a:off x="857859" y="1808922"/>
            <a:ext cx="7502124" cy="454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96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40156" y="1001987"/>
            <a:ext cx="7561162" cy="4925551"/>
          </a:xfrm>
          <a:prstGeom prst="ellipse">
            <a:avLst/>
          </a:prstGeom>
          <a:ln w="76200">
            <a:solidFill>
              <a:srgbClr val="4A7EBB">
                <a:alpha val="3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1E2073A-A629-45A2-8404-EF7185EE7B65}" type="slidenum">
              <a:rPr lang="en-US" smtClean="0"/>
              <a:pPr/>
              <a:t>61</a:t>
            </a:fld>
            <a:endParaRPr lang="en-US" dirty="0"/>
          </a:p>
        </p:txBody>
      </p:sp>
      <p:sp>
        <p:nvSpPr>
          <p:cNvPr id="4" name="TextBox 3"/>
          <p:cNvSpPr txBox="1"/>
          <p:nvPr/>
        </p:nvSpPr>
        <p:spPr>
          <a:xfrm>
            <a:off x="0" y="0"/>
            <a:ext cx="3500061" cy="523220"/>
          </a:xfrm>
          <a:prstGeom prst="rect">
            <a:avLst/>
          </a:prstGeom>
          <a:noFill/>
        </p:spPr>
        <p:txBody>
          <a:bodyPr wrap="none" rtlCol="0">
            <a:spAutoFit/>
          </a:bodyPr>
          <a:lstStyle/>
          <a:p>
            <a:pPr algn="ctr"/>
            <a:r>
              <a:rPr lang="en-US" sz="2800" b="1" dirty="0">
                <a:solidFill>
                  <a:schemeClr val="tx1">
                    <a:lumMod val="75000"/>
                    <a:lumOff val="25000"/>
                  </a:schemeClr>
                </a:solidFill>
              </a:rPr>
              <a:t>Presentation Contents</a:t>
            </a:r>
          </a:p>
        </p:txBody>
      </p:sp>
      <p:grpSp>
        <p:nvGrpSpPr>
          <p:cNvPr id="17" name="Group 16">
            <a:extLst>
              <a:ext uri="{FF2B5EF4-FFF2-40B4-BE49-F238E27FC236}">
                <a16:creationId xmlns:a16="http://schemas.microsoft.com/office/drawing/2014/main" id="{197E0037-D07A-4E75-9B48-5806757BB1BA}"/>
              </a:ext>
            </a:extLst>
          </p:cNvPr>
          <p:cNvGrpSpPr/>
          <p:nvPr/>
        </p:nvGrpSpPr>
        <p:grpSpPr>
          <a:xfrm>
            <a:off x="6530317" y="1149172"/>
            <a:ext cx="1984806" cy="1276668"/>
            <a:chOff x="7932892" y="846884"/>
            <a:chExt cx="1984806" cy="1276668"/>
          </a:xfrm>
        </p:grpSpPr>
        <p:sp>
          <p:nvSpPr>
            <p:cNvPr id="234" name="Text Placeholder 2"/>
            <p:cNvSpPr txBox="1">
              <a:spLocks/>
            </p:cNvSpPr>
            <p:nvPr/>
          </p:nvSpPr>
          <p:spPr>
            <a:xfrm>
              <a:off x="8169629" y="846884"/>
              <a:ext cx="1409821" cy="33708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000" dirty="0">
                  <a:solidFill>
                    <a:schemeClr val="bg1"/>
                  </a:solidFill>
                </a:rPr>
                <a:t>Motor-Gen</a:t>
              </a:r>
            </a:p>
          </p:txBody>
        </p:sp>
        <p:pic>
          <p:nvPicPr>
            <p:cNvPr id="324"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932892" y="1423288"/>
              <a:ext cx="1984806" cy="70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a:extLst>
              <a:ext uri="{FF2B5EF4-FFF2-40B4-BE49-F238E27FC236}">
                <a16:creationId xmlns:a16="http://schemas.microsoft.com/office/drawing/2014/main" id="{F94EDEB1-6CBA-4C3E-A213-076BCE51C090}"/>
              </a:ext>
            </a:extLst>
          </p:cNvPr>
          <p:cNvGrpSpPr/>
          <p:nvPr/>
        </p:nvGrpSpPr>
        <p:grpSpPr>
          <a:xfrm>
            <a:off x="3510405" y="4719918"/>
            <a:ext cx="1431424" cy="1528245"/>
            <a:chOff x="5295560" y="420324"/>
            <a:chExt cx="1431424" cy="1528245"/>
          </a:xfrm>
        </p:grpSpPr>
        <p:sp>
          <p:nvSpPr>
            <p:cNvPr id="233" name="Text Placeholder 2"/>
            <p:cNvSpPr txBox="1">
              <a:spLocks/>
            </p:cNvSpPr>
            <p:nvPr/>
          </p:nvSpPr>
          <p:spPr>
            <a:xfrm>
              <a:off x="5295560" y="1554808"/>
              <a:ext cx="1370227" cy="393761"/>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Windprop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5448">
              <a:off x="5523339" y="420324"/>
              <a:ext cx="1203645" cy="1099733"/>
            </a:xfrm>
            <a:prstGeom prst="rect">
              <a:avLst/>
            </a:prstGeom>
          </p:spPr>
        </p:pic>
      </p:grpSp>
      <p:grpSp>
        <p:nvGrpSpPr>
          <p:cNvPr id="26" name="Group 25">
            <a:extLst>
              <a:ext uri="{FF2B5EF4-FFF2-40B4-BE49-F238E27FC236}">
                <a16:creationId xmlns:a16="http://schemas.microsoft.com/office/drawing/2014/main" id="{6353B634-2A6F-4273-8D53-10F9C407161F}"/>
              </a:ext>
            </a:extLst>
          </p:cNvPr>
          <p:cNvGrpSpPr/>
          <p:nvPr/>
        </p:nvGrpSpPr>
        <p:grpSpPr>
          <a:xfrm>
            <a:off x="1922413" y="828031"/>
            <a:ext cx="1694282" cy="1239082"/>
            <a:chOff x="2248249" y="663646"/>
            <a:chExt cx="1694282" cy="1239082"/>
          </a:xfrm>
        </p:grpSpPr>
        <p:pic>
          <p:nvPicPr>
            <p:cNvPr id="348" name="Picture 3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87492" flipH="1">
              <a:off x="2248249" y="663646"/>
              <a:ext cx="1496685" cy="968901"/>
            </a:xfrm>
            <a:prstGeom prst="rect">
              <a:avLst/>
            </a:prstGeom>
          </p:spPr>
        </p:pic>
        <p:sp>
          <p:nvSpPr>
            <p:cNvPr id="134" name="Text Placeholder 2">
              <a:extLst>
                <a:ext uri="{FF2B5EF4-FFF2-40B4-BE49-F238E27FC236}">
                  <a16:creationId xmlns:a16="http://schemas.microsoft.com/office/drawing/2014/main" id="{43C85842-9B20-4629-810E-88F20B9484FF}"/>
                </a:ext>
              </a:extLst>
            </p:cNvPr>
            <p:cNvSpPr txBox="1">
              <a:spLocks/>
            </p:cNvSpPr>
            <p:nvPr/>
          </p:nvSpPr>
          <p:spPr>
            <a:xfrm>
              <a:off x="2991306" y="1546030"/>
              <a:ext cx="951225"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Speed</a:t>
              </a:r>
            </a:p>
          </p:txBody>
        </p:sp>
      </p:grpSp>
      <p:grpSp>
        <p:nvGrpSpPr>
          <p:cNvPr id="21" name="Group 20">
            <a:extLst>
              <a:ext uri="{FF2B5EF4-FFF2-40B4-BE49-F238E27FC236}">
                <a16:creationId xmlns:a16="http://schemas.microsoft.com/office/drawing/2014/main" id="{BFDAE57E-629B-4F73-84A4-235392DDA93D}"/>
              </a:ext>
            </a:extLst>
          </p:cNvPr>
          <p:cNvGrpSpPr/>
          <p:nvPr/>
        </p:nvGrpSpPr>
        <p:grpSpPr>
          <a:xfrm>
            <a:off x="7304218" y="2735567"/>
            <a:ext cx="1408523" cy="1507398"/>
            <a:chOff x="5855360" y="6422329"/>
            <a:chExt cx="1408523" cy="1507398"/>
          </a:xfrm>
        </p:grpSpPr>
        <p:sp>
          <p:nvSpPr>
            <p:cNvPr id="6" name="Text Placeholder 2"/>
            <p:cNvSpPr txBox="1">
              <a:spLocks/>
            </p:cNvSpPr>
            <p:nvPr/>
          </p:nvSpPr>
          <p:spPr>
            <a:xfrm>
              <a:off x="5855360" y="6422329"/>
              <a:ext cx="1408523" cy="615986"/>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buNone/>
              </a:pPr>
              <a:r>
                <a:rPr lang="en-US" sz="2200" dirty="0">
                  <a:solidFill>
                    <a:schemeClr val="bg1"/>
                  </a:solidFill>
                </a:rPr>
                <a:t>Optimize</a:t>
              </a:r>
            </a:p>
            <a:p>
              <a:pPr marL="0" indent="0" algn="ctr">
                <a:lnSpc>
                  <a:spcPts val="2400"/>
                </a:lnSpc>
                <a:spcBef>
                  <a:spcPts val="0"/>
                </a:spcBef>
                <a:buNone/>
              </a:pPr>
              <a:r>
                <a:rPr lang="en-US" sz="2200" dirty="0">
                  <a:solidFill>
                    <a:schemeClr val="bg1"/>
                  </a:solidFill>
                </a:rPr>
                <a:t>full power</a:t>
              </a:r>
            </a:p>
          </p:txBody>
        </p:sp>
        <p:pic>
          <p:nvPicPr>
            <p:cNvPr id="16" name="Picture 15">
              <a:extLst>
                <a:ext uri="{FF2B5EF4-FFF2-40B4-BE49-F238E27FC236}">
                  <a16:creationId xmlns:a16="http://schemas.microsoft.com/office/drawing/2014/main" id="{43657D06-8057-4CA1-A7CD-B0DA9ED24BD7}"/>
                </a:ext>
              </a:extLst>
            </p:cNvPr>
            <p:cNvPicPr>
              <a:picLocks noChangeAspect="1"/>
            </p:cNvPicPr>
            <p:nvPr/>
          </p:nvPicPr>
          <p:blipFill>
            <a:blip r:embed="rId6">
              <a:grayscl/>
            </a:blip>
            <a:stretch>
              <a:fillRect/>
            </a:stretch>
          </p:blipFill>
          <p:spPr>
            <a:xfrm>
              <a:off x="6081024" y="7120381"/>
              <a:ext cx="1020523" cy="809346"/>
            </a:xfrm>
            <a:prstGeom prst="rect">
              <a:avLst/>
            </a:prstGeom>
          </p:spPr>
        </p:pic>
      </p:grpSp>
      <p:grpSp>
        <p:nvGrpSpPr>
          <p:cNvPr id="9" name="Group 8">
            <a:extLst>
              <a:ext uri="{FF2B5EF4-FFF2-40B4-BE49-F238E27FC236}">
                <a16:creationId xmlns:a16="http://schemas.microsoft.com/office/drawing/2014/main" id="{363ECA3E-A318-4D21-AB14-12C370ADB29C}"/>
              </a:ext>
            </a:extLst>
          </p:cNvPr>
          <p:cNvGrpSpPr/>
          <p:nvPr/>
        </p:nvGrpSpPr>
        <p:grpSpPr>
          <a:xfrm>
            <a:off x="5477640" y="4532016"/>
            <a:ext cx="1071114" cy="1521108"/>
            <a:chOff x="4279212" y="401461"/>
            <a:chExt cx="1071114" cy="1521108"/>
          </a:xfrm>
        </p:grpSpPr>
        <p:grpSp>
          <p:nvGrpSpPr>
            <p:cNvPr id="7" name="Group 6">
              <a:extLst>
                <a:ext uri="{FF2B5EF4-FFF2-40B4-BE49-F238E27FC236}">
                  <a16:creationId xmlns:a16="http://schemas.microsoft.com/office/drawing/2014/main" id="{FE8E8C7B-4638-4FC5-AF16-EEB912B58CE9}"/>
                </a:ext>
              </a:extLst>
            </p:cNvPr>
            <p:cNvGrpSpPr/>
            <p:nvPr/>
          </p:nvGrpSpPr>
          <p:grpSpPr>
            <a:xfrm>
              <a:off x="4281232" y="401461"/>
              <a:ext cx="854057" cy="1167947"/>
              <a:chOff x="5853226" y="642408"/>
              <a:chExt cx="854057" cy="1167947"/>
            </a:xfrm>
          </p:grpSpPr>
          <p:pic>
            <p:nvPicPr>
              <p:cNvPr id="197" name="Picture 19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Effect>
                          <a14:brightnessContrast bright="5000"/>
                        </a14:imgEffect>
                      </a14:imgLayer>
                    </a14:imgProps>
                  </a:ext>
                  <a:ext uri="{28A0092B-C50C-407E-A947-70E740481C1C}">
                    <a14:useLocalDpi xmlns:a14="http://schemas.microsoft.com/office/drawing/2010/main" val="0"/>
                  </a:ext>
                </a:extLst>
              </a:blip>
              <a:srcRect l="11036" t="4615" r="37772" b="45791"/>
              <a:stretch/>
            </p:blipFill>
            <p:spPr>
              <a:xfrm flipH="1">
                <a:off x="5909933" y="642408"/>
                <a:ext cx="797346" cy="1047757"/>
              </a:xfrm>
              <a:prstGeom prst="rect">
                <a:avLst/>
              </a:prstGeom>
            </p:spPr>
          </p:pic>
          <p:sp>
            <p:nvSpPr>
              <p:cNvPr id="143" name="Rectangle 142">
                <a:extLst>
                  <a:ext uri="{FF2B5EF4-FFF2-40B4-BE49-F238E27FC236}">
                    <a16:creationId xmlns:a16="http://schemas.microsoft.com/office/drawing/2014/main" id="{BDFF00F8-6576-4645-A580-42D13119216A}"/>
                  </a:ext>
                </a:extLst>
              </p:cNvPr>
              <p:cNvSpPr/>
              <p:nvPr/>
            </p:nvSpPr>
            <p:spPr>
              <a:xfrm>
                <a:off x="5853226" y="1656467"/>
                <a:ext cx="854057" cy="153888"/>
              </a:xfrm>
              <a:prstGeom prst="rect">
                <a:avLst/>
              </a:prstGeom>
            </p:spPr>
            <p:txBody>
              <a:bodyPr wrap="square">
                <a:spAutoFit/>
              </a:bodyPr>
              <a:lstStyle/>
              <a:p>
                <a:pPr algn="r"/>
                <a:r>
                  <a:rPr lang="en-US" sz="400" dirty="0"/>
                  <a:t>by permission,  MaryEvans.com</a:t>
                </a:r>
              </a:p>
            </p:txBody>
          </p:sp>
        </p:grpSp>
        <p:sp>
          <p:nvSpPr>
            <p:cNvPr id="128" name="Text Placeholder 2">
              <a:extLst>
                <a:ext uri="{FF2B5EF4-FFF2-40B4-BE49-F238E27FC236}">
                  <a16:creationId xmlns:a16="http://schemas.microsoft.com/office/drawing/2014/main" id="{EA438A6C-3404-4081-8DDD-0A44A18068A9}"/>
                </a:ext>
              </a:extLst>
            </p:cNvPr>
            <p:cNvSpPr txBox="1">
              <a:spLocks/>
            </p:cNvSpPr>
            <p:nvPr/>
          </p:nvSpPr>
          <p:spPr>
            <a:xfrm>
              <a:off x="4279212" y="1557779"/>
              <a:ext cx="107111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Glauert</a:t>
              </a:r>
              <a:endParaRPr lang="en-US" sz="2200" dirty="0">
                <a:solidFill>
                  <a:schemeClr val="bg1"/>
                </a:solidFill>
              </a:endParaRPr>
            </a:p>
          </p:txBody>
        </p:sp>
      </p:grpSp>
      <p:grpSp>
        <p:nvGrpSpPr>
          <p:cNvPr id="13" name="Group 12">
            <a:extLst>
              <a:ext uri="{FF2B5EF4-FFF2-40B4-BE49-F238E27FC236}">
                <a16:creationId xmlns:a16="http://schemas.microsoft.com/office/drawing/2014/main" id="{F937048C-F603-46B5-9E65-A3A687B7B1A0}"/>
              </a:ext>
            </a:extLst>
          </p:cNvPr>
          <p:cNvGrpSpPr/>
          <p:nvPr/>
        </p:nvGrpSpPr>
        <p:grpSpPr>
          <a:xfrm>
            <a:off x="528733" y="2042057"/>
            <a:ext cx="2277678" cy="1098023"/>
            <a:chOff x="1359945" y="1171411"/>
            <a:chExt cx="2277678" cy="1098023"/>
          </a:xfrm>
        </p:grpSpPr>
        <p:pic>
          <p:nvPicPr>
            <p:cNvPr id="122" name="Picture 2">
              <a:extLst>
                <a:ext uri="{FF2B5EF4-FFF2-40B4-BE49-F238E27FC236}">
                  <a16:creationId xmlns:a16="http://schemas.microsoft.com/office/drawing/2014/main" id="{585945B3-6CEA-471C-A691-1DA7C212B431}"/>
                </a:ext>
              </a:extLst>
            </p:cNvPr>
            <p:cNvPicPr>
              <a:picLocks noChangeAspect="1" noChangeArrowheads="1"/>
            </p:cNvPicPr>
            <p:nvPr/>
          </p:nvPicPr>
          <p:blipFill rotWithShape="1">
            <a:blip r:embed="rId9" cstate="print">
              <a:clrChange>
                <a:clrFrom>
                  <a:srgbClr val="DCE6F2"/>
                </a:clrFrom>
                <a:clrTo>
                  <a:srgbClr val="DCE6F2">
                    <a:alpha val="0"/>
                  </a:srgbClr>
                </a:clrTo>
              </a:clrChange>
              <a:grayscl/>
              <a:lum contrast="-20000"/>
              <a:extLst>
                <a:ext uri="{28A0092B-C50C-407E-A947-70E740481C1C}">
                  <a14:useLocalDpi xmlns:a14="http://schemas.microsoft.com/office/drawing/2010/main" val="0"/>
                </a:ext>
              </a:extLst>
            </a:blip>
            <a:srcRect l="49650" t="3631" r="33555" b="69734"/>
            <a:stretch/>
          </p:blipFill>
          <p:spPr bwMode="auto">
            <a:xfrm>
              <a:off x="1359945" y="1171411"/>
              <a:ext cx="1203645" cy="109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 Placeholder 2">
              <a:extLst>
                <a:ext uri="{FF2B5EF4-FFF2-40B4-BE49-F238E27FC236}">
                  <a16:creationId xmlns:a16="http://schemas.microsoft.com/office/drawing/2014/main" id="{67D2639D-1CF4-45E4-AB54-F6417E6DB21C}"/>
                </a:ext>
              </a:extLst>
            </p:cNvPr>
            <p:cNvSpPr txBox="1">
              <a:spLocks/>
            </p:cNvSpPr>
            <p:nvPr/>
          </p:nvSpPr>
          <p:spPr>
            <a:xfrm>
              <a:off x="2563590" y="1659823"/>
              <a:ext cx="1074033"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Sweep</a:t>
              </a:r>
            </a:p>
          </p:txBody>
        </p:sp>
      </p:grpSp>
      <p:grpSp>
        <p:nvGrpSpPr>
          <p:cNvPr id="18" name="Group 17">
            <a:extLst>
              <a:ext uri="{FF2B5EF4-FFF2-40B4-BE49-F238E27FC236}">
                <a16:creationId xmlns:a16="http://schemas.microsoft.com/office/drawing/2014/main" id="{6290A6D9-D001-4F63-B4BA-87AF8414197F}"/>
              </a:ext>
            </a:extLst>
          </p:cNvPr>
          <p:cNvGrpSpPr/>
          <p:nvPr/>
        </p:nvGrpSpPr>
        <p:grpSpPr>
          <a:xfrm>
            <a:off x="1607486" y="4593741"/>
            <a:ext cx="1511168" cy="1436599"/>
            <a:chOff x="1566648" y="4101274"/>
            <a:chExt cx="1511168" cy="1436599"/>
          </a:xfrm>
        </p:grpSpPr>
        <p:pic>
          <p:nvPicPr>
            <p:cNvPr id="198" name="Picture 197"/>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15290" t="5299" r="68669" b="59218"/>
            <a:stretch/>
          </p:blipFill>
          <p:spPr>
            <a:xfrm>
              <a:off x="1944421" y="4101274"/>
              <a:ext cx="712210" cy="1005840"/>
            </a:xfrm>
            <a:prstGeom prst="rect">
              <a:avLst/>
            </a:prstGeom>
          </p:spPr>
        </p:pic>
        <p:sp>
          <p:nvSpPr>
            <p:cNvPr id="235" name="Text Placeholder 2"/>
            <p:cNvSpPr txBox="1">
              <a:spLocks/>
            </p:cNvSpPr>
            <p:nvPr/>
          </p:nvSpPr>
          <p:spPr>
            <a:xfrm>
              <a:off x="1566648" y="5173083"/>
              <a:ext cx="1511168"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err="1">
                  <a:solidFill>
                    <a:schemeClr val="bg1"/>
                  </a:solidFill>
                </a:rPr>
                <a:t>MacCready</a:t>
              </a:r>
              <a:endParaRPr lang="en-US" sz="2200" dirty="0">
                <a:solidFill>
                  <a:schemeClr val="bg1"/>
                </a:solidFill>
              </a:endParaRPr>
            </a:p>
          </p:txBody>
        </p:sp>
      </p:grpSp>
      <p:grpSp>
        <p:nvGrpSpPr>
          <p:cNvPr id="19" name="Group 18">
            <a:extLst>
              <a:ext uri="{FF2B5EF4-FFF2-40B4-BE49-F238E27FC236}">
                <a16:creationId xmlns:a16="http://schemas.microsoft.com/office/drawing/2014/main" id="{B8CA5A7F-7732-44CD-A736-5B0D36881978}"/>
              </a:ext>
            </a:extLst>
          </p:cNvPr>
          <p:cNvGrpSpPr/>
          <p:nvPr/>
        </p:nvGrpSpPr>
        <p:grpSpPr>
          <a:xfrm>
            <a:off x="301011" y="3464281"/>
            <a:ext cx="2268225" cy="1332097"/>
            <a:chOff x="227570" y="3403653"/>
            <a:chExt cx="2268225" cy="1332097"/>
          </a:xfrm>
        </p:grpSpPr>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rot="20711670">
              <a:off x="227570" y="3403653"/>
              <a:ext cx="2268225" cy="704626"/>
            </a:xfrm>
            <a:prstGeom prst="rect">
              <a:avLst/>
            </a:prstGeom>
          </p:spPr>
        </p:pic>
        <p:sp>
          <p:nvSpPr>
            <p:cNvPr id="132" name="Text Placeholder 2">
              <a:extLst>
                <a:ext uri="{FF2B5EF4-FFF2-40B4-BE49-F238E27FC236}">
                  <a16:creationId xmlns:a16="http://schemas.microsoft.com/office/drawing/2014/main" id="{0AE2576C-F7F6-48F8-B275-9DFA0A616055}"/>
                </a:ext>
              </a:extLst>
            </p:cNvPr>
            <p:cNvSpPr txBox="1">
              <a:spLocks/>
            </p:cNvSpPr>
            <p:nvPr/>
          </p:nvSpPr>
          <p:spPr>
            <a:xfrm>
              <a:off x="600382" y="4379052"/>
              <a:ext cx="986228" cy="356698"/>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400"/>
                </a:spcBef>
                <a:buNone/>
              </a:pPr>
              <a:r>
                <a:rPr lang="en-US" sz="2200" dirty="0">
                  <a:solidFill>
                    <a:schemeClr val="bg1"/>
                  </a:solidFill>
                </a:rPr>
                <a:t>Regen</a:t>
              </a:r>
            </a:p>
          </p:txBody>
        </p:sp>
      </p:grpSp>
      <p:grpSp>
        <p:nvGrpSpPr>
          <p:cNvPr id="14" name="Group 13">
            <a:extLst>
              <a:ext uri="{FF2B5EF4-FFF2-40B4-BE49-F238E27FC236}">
                <a16:creationId xmlns:a16="http://schemas.microsoft.com/office/drawing/2014/main" id="{595DBAE9-1DE8-46CA-A50B-665865482FF8}"/>
              </a:ext>
            </a:extLst>
          </p:cNvPr>
          <p:cNvGrpSpPr/>
          <p:nvPr/>
        </p:nvGrpSpPr>
        <p:grpSpPr>
          <a:xfrm>
            <a:off x="4007790" y="363278"/>
            <a:ext cx="2587679" cy="1420242"/>
            <a:chOff x="7807390" y="2682743"/>
            <a:chExt cx="2587679" cy="1420242"/>
          </a:xfrm>
        </p:grpSpPr>
        <p:pic>
          <p:nvPicPr>
            <p:cNvPr id="229" name="Picture 2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bright="10000"/>
                      </a14:imgEffect>
                    </a14:imgLayer>
                  </a14:imgProps>
                </a:ext>
                <a:ext uri="{28A0092B-C50C-407E-A947-70E740481C1C}">
                  <a14:useLocalDpi xmlns:a14="http://schemas.microsoft.com/office/drawing/2010/main" val="0"/>
                </a:ext>
              </a:extLst>
            </a:blip>
            <a:srcRect l="26711" t="11698" r="24948" b="39444"/>
            <a:stretch/>
          </p:blipFill>
          <p:spPr>
            <a:xfrm>
              <a:off x="7951704" y="2682743"/>
              <a:ext cx="730297" cy="1005840"/>
            </a:xfrm>
            <a:prstGeom prst="rect">
              <a:avLst/>
            </a:prstGeom>
          </p:spPr>
        </p:pic>
        <p:sp>
          <p:nvSpPr>
            <p:cNvPr id="126" name="Text Placeholder 2">
              <a:extLst>
                <a:ext uri="{FF2B5EF4-FFF2-40B4-BE49-F238E27FC236}">
                  <a16:creationId xmlns:a16="http://schemas.microsoft.com/office/drawing/2014/main" id="{40DB55E9-196E-480F-8006-4B71784DCB2F}"/>
                </a:ext>
              </a:extLst>
            </p:cNvPr>
            <p:cNvSpPr txBox="1">
              <a:spLocks/>
            </p:cNvSpPr>
            <p:nvPr/>
          </p:nvSpPr>
          <p:spPr>
            <a:xfrm>
              <a:off x="7807390" y="3738195"/>
              <a:ext cx="1097644" cy="36479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0" rIns="91440" bIns="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200"/>
                </a:lnSpc>
                <a:spcBef>
                  <a:spcPts val="0"/>
                </a:spcBef>
                <a:buNone/>
              </a:pPr>
              <a:r>
                <a:rPr lang="en-US" sz="2200" dirty="0">
                  <a:solidFill>
                    <a:schemeClr val="bg1"/>
                  </a:solidFill>
                </a:rPr>
                <a:t>Faraday</a:t>
              </a:r>
            </a:p>
          </p:txBody>
        </p:sp>
        <p:pic>
          <p:nvPicPr>
            <p:cNvPr id="5" name="Picture 4">
              <a:extLst>
                <a:ext uri="{FF2B5EF4-FFF2-40B4-BE49-F238E27FC236}">
                  <a16:creationId xmlns:a16="http://schemas.microsoft.com/office/drawing/2014/main" id="{45CD865F-1348-4C21-A6A1-79B5841FD7FF}"/>
                </a:ext>
              </a:extLst>
            </p:cNvPr>
            <p:cNvPicPr>
              <a:picLocks noChangeAspect="1"/>
            </p:cNvPicPr>
            <p:nvPr/>
          </p:nvPicPr>
          <p:blipFill>
            <a:blip r:embed="rId16">
              <a:grayscl/>
            </a:blip>
            <a:stretch>
              <a:fillRect/>
            </a:stretch>
          </p:blipFill>
          <p:spPr>
            <a:xfrm>
              <a:off x="9040821" y="2979835"/>
              <a:ext cx="1354248" cy="896375"/>
            </a:xfrm>
            <a:prstGeom prst="rect">
              <a:avLst/>
            </a:prstGeom>
          </p:spPr>
        </p:pic>
      </p:grpSp>
      <p:grpSp>
        <p:nvGrpSpPr>
          <p:cNvPr id="20" name="Group 19">
            <a:extLst>
              <a:ext uri="{FF2B5EF4-FFF2-40B4-BE49-F238E27FC236}">
                <a16:creationId xmlns:a16="http://schemas.microsoft.com/office/drawing/2014/main" id="{09440E3D-829F-4B29-9377-CB4EE70C9158}"/>
              </a:ext>
            </a:extLst>
          </p:cNvPr>
          <p:cNvGrpSpPr/>
          <p:nvPr/>
        </p:nvGrpSpPr>
        <p:grpSpPr>
          <a:xfrm>
            <a:off x="6890105" y="4399996"/>
            <a:ext cx="1415000" cy="1657512"/>
            <a:chOff x="6972836" y="4509341"/>
            <a:chExt cx="1415000" cy="1657512"/>
          </a:xfrm>
        </p:grpSpPr>
        <p:sp>
          <p:nvSpPr>
            <p:cNvPr id="236" name="Text Placeholder 2"/>
            <p:cNvSpPr txBox="1">
              <a:spLocks/>
            </p:cNvSpPr>
            <p:nvPr/>
          </p:nvSpPr>
          <p:spPr>
            <a:xfrm>
              <a:off x="6972836" y="5264974"/>
              <a:ext cx="990918" cy="901879"/>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200">
                  <a:solidFill>
                    <a:schemeClr val="bg1"/>
                  </a:solidFill>
                </a:rPr>
                <a:t>DC-DC</a:t>
              </a:r>
            </a:p>
            <a:p>
              <a:pPr marL="0" indent="0" algn="ctr">
                <a:lnSpc>
                  <a:spcPts val="2000"/>
                </a:lnSpc>
                <a:spcBef>
                  <a:spcPts val="0"/>
                </a:spcBef>
                <a:buNone/>
              </a:pPr>
              <a:r>
                <a:rPr lang="en-US" sz="2200">
                  <a:solidFill>
                    <a:schemeClr val="bg1"/>
                  </a:solidFill>
                </a:rPr>
                <a:t>cruise</a:t>
              </a:r>
            </a:p>
            <a:p>
              <a:pPr marL="0" indent="0" algn="ctr">
                <a:lnSpc>
                  <a:spcPts val="2000"/>
                </a:lnSpc>
                <a:spcBef>
                  <a:spcPts val="0"/>
                </a:spcBef>
                <a:buNone/>
              </a:pPr>
              <a:r>
                <a:rPr lang="en-US" sz="2200">
                  <a:solidFill>
                    <a:schemeClr val="bg1"/>
                  </a:solidFill>
                </a:rPr>
                <a:t>Regen</a:t>
              </a:r>
              <a:endParaRPr lang="en-US" sz="2200" dirty="0">
                <a:solidFill>
                  <a:schemeClr val="bg1"/>
                </a:solidFill>
              </a:endParaRPr>
            </a:p>
          </p:txBody>
        </p:sp>
        <p:pic>
          <p:nvPicPr>
            <p:cNvPr id="28" name="Picture 27">
              <a:extLst>
                <a:ext uri="{FF2B5EF4-FFF2-40B4-BE49-F238E27FC236}">
                  <a16:creationId xmlns:a16="http://schemas.microsoft.com/office/drawing/2014/main" id="{A09BB4C0-71A5-4A0B-8DDB-ACB23052FA51}"/>
                </a:ext>
              </a:extLst>
            </p:cNvPr>
            <p:cNvPicPr>
              <a:picLocks noChangeAspect="1"/>
            </p:cNvPicPr>
            <p:nvPr/>
          </p:nvPicPr>
          <p:blipFill rotWithShape="1">
            <a:blip r:embed="rId17"/>
            <a:srcRect l="12672" r="28595"/>
            <a:stretch/>
          </p:blipFill>
          <p:spPr>
            <a:xfrm>
              <a:off x="7269527" y="4509341"/>
              <a:ext cx="1118309" cy="826835"/>
            </a:xfrm>
            <a:prstGeom prst="rect">
              <a:avLst/>
            </a:prstGeom>
          </p:spPr>
        </p:pic>
      </p:grpSp>
      <p:grpSp>
        <p:nvGrpSpPr>
          <p:cNvPr id="15" name="Group 14">
            <a:extLst>
              <a:ext uri="{FF2B5EF4-FFF2-40B4-BE49-F238E27FC236}">
                <a16:creationId xmlns:a16="http://schemas.microsoft.com/office/drawing/2014/main" id="{01527F7D-70DC-40E6-BB02-2D0B89C53A21}"/>
              </a:ext>
            </a:extLst>
          </p:cNvPr>
          <p:cNvGrpSpPr/>
          <p:nvPr/>
        </p:nvGrpSpPr>
        <p:grpSpPr>
          <a:xfrm>
            <a:off x="3412824" y="2295471"/>
            <a:ext cx="2640898" cy="1910676"/>
            <a:chOff x="3412824" y="2295471"/>
            <a:chExt cx="2640898" cy="1910676"/>
          </a:xfrm>
        </p:grpSpPr>
        <p:sp>
          <p:nvSpPr>
            <p:cNvPr id="59" name="TextBox 2">
              <a:extLst>
                <a:ext uri="{FF2B5EF4-FFF2-40B4-BE49-F238E27FC236}">
                  <a16:creationId xmlns:a16="http://schemas.microsoft.com/office/drawing/2014/main" id="{84C9F78D-9D48-4A2E-A48C-94332C249608}"/>
                </a:ext>
              </a:extLst>
            </p:cNvPr>
            <p:cNvSpPr txBox="1">
              <a:spLocks noChangeAspect="1"/>
            </p:cNvSpPr>
            <p:nvPr/>
          </p:nvSpPr>
          <p:spPr>
            <a:xfrm>
              <a:off x="3809205" y="3866125"/>
              <a:ext cx="1612520" cy="34002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a:solidFill>
                    <a:schemeClr val="bg1"/>
                  </a:solidFill>
                </a:rPr>
                <a:t> Hybrid option</a:t>
              </a:r>
              <a:endParaRPr lang="en-US" sz="2400" baseline="-25000" dirty="0">
                <a:solidFill>
                  <a:schemeClr val="bg1"/>
                </a:solidFill>
              </a:endParaRPr>
            </a:p>
          </p:txBody>
        </p:sp>
        <p:pic>
          <p:nvPicPr>
            <p:cNvPr id="8" name="Picture 7">
              <a:extLst>
                <a:ext uri="{FF2B5EF4-FFF2-40B4-BE49-F238E27FC236}">
                  <a16:creationId xmlns:a16="http://schemas.microsoft.com/office/drawing/2014/main" id="{C79DF192-161A-495B-AA1D-B84E110549AD}"/>
                </a:ext>
              </a:extLst>
            </p:cNvPr>
            <p:cNvPicPr>
              <a:picLocks noChangeAspect="1"/>
            </p:cNvPicPr>
            <p:nvPr/>
          </p:nvPicPr>
          <p:blipFill>
            <a:blip r:embed="rId18">
              <a:grayscl/>
            </a:blip>
            <a:stretch>
              <a:fillRect/>
            </a:stretch>
          </p:blipFill>
          <p:spPr>
            <a:xfrm>
              <a:off x="3412824" y="2295471"/>
              <a:ext cx="2640898" cy="1570654"/>
            </a:xfrm>
            <a:prstGeom prst="rect">
              <a:avLst/>
            </a:prstGeom>
          </p:spPr>
        </p:pic>
      </p:grpSp>
      <p:sp>
        <p:nvSpPr>
          <p:cNvPr id="2" name="Arrow: Right 1">
            <a:extLst>
              <a:ext uri="{FF2B5EF4-FFF2-40B4-BE49-F238E27FC236}">
                <a16:creationId xmlns:a16="http://schemas.microsoft.com/office/drawing/2014/main" id="{8953ECA7-273E-41D5-B3BB-6B8938969844}"/>
              </a:ext>
            </a:extLst>
          </p:cNvPr>
          <p:cNvSpPr/>
          <p:nvPr/>
        </p:nvSpPr>
        <p:spPr>
          <a:xfrm>
            <a:off x="3055369" y="3893784"/>
            <a:ext cx="620321" cy="28470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9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8B5155-729A-4F32-9A5D-58EB7E8D0419}"/>
              </a:ext>
            </a:extLst>
          </p:cNvPr>
          <p:cNvSpPr>
            <a:spLocks noGrp="1"/>
          </p:cNvSpPr>
          <p:nvPr>
            <p:ph type="sldNum" sz="quarter" idx="12"/>
          </p:nvPr>
        </p:nvSpPr>
        <p:spPr/>
        <p:txBody>
          <a:bodyPr/>
          <a:lstStyle/>
          <a:p>
            <a:fld id="{0F6D85DD-31CE-4AA9-9CB8-059736DE7F01}" type="slidenum">
              <a:rPr lang="en-US" smtClean="0"/>
              <a:t>62</a:t>
            </a:fld>
            <a:endParaRPr lang="en-US" dirty="0"/>
          </a:p>
        </p:txBody>
      </p:sp>
      <p:sp>
        <p:nvSpPr>
          <p:cNvPr id="3" name="Rectangle 2">
            <a:extLst>
              <a:ext uri="{FF2B5EF4-FFF2-40B4-BE49-F238E27FC236}">
                <a16:creationId xmlns:a16="http://schemas.microsoft.com/office/drawing/2014/main" id="{03C53D70-8F10-42C4-B176-B2F63AAD0E9F}"/>
              </a:ext>
            </a:extLst>
          </p:cNvPr>
          <p:cNvSpPr txBox="1">
            <a:spLocks noChangeArrowheads="1"/>
          </p:cNvSpPr>
          <p:nvPr/>
        </p:nvSpPr>
        <p:spPr>
          <a:xfrm>
            <a:off x="54144" y="0"/>
            <a:ext cx="9144000" cy="457200"/>
          </a:xfrm>
          <a:prstGeom prst="rect">
            <a:avLst/>
          </a:prstGeom>
        </p:spPr>
        <p:txBody>
          <a:bodyPr lIns="91429" tIns="45714" rIns="91429" bIns="45714"/>
          <a:lstStyle>
            <a:lvl1pPr algn="ctr" rtl="0" eaLnBrk="0" fontAlgn="base" hangingPunct="0">
              <a:spcBef>
                <a:spcPct val="0"/>
              </a:spcBef>
              <a:spcAft>
                <a:spcPct val="0"/>
              </a:spcAft>
              <a:defRPr sz="2400" b="1">
                <a:solidFill>
                  <a:schemeClr val="tx1">
                    <a:lumMod val="65000"/>
                    <a:lumOff val="35000"/>
                  </a:schemeClr>
                </a:solidFill>
                <a:latin typeface="+mj-lt"/>
                <a:ea typeface="+mj-ea"/>
                <a:cs typeface="+mj-cs"/>
              </a:defRPr>
            </a:lvl1pPr>
            <a:lvl2pPr algn="ctr" rtl="0" eaLnBrk="0" fontAlgn="base" hangingPunct="0">
              <a:spcBef>
                <a:spcPct val="0"/>
              </a:spcBef>
              <a:spcAft>
                <a:spcPct val="0"/>
              </a:spcAft>
              <a:defRPr sz="2400" b="1">
                <a:solidFill>
                  <a:srgbClr val="663300"/>
                </a:solidFill>
                <a:latin typeface="Arial" charset="0"/>
              </a:defRPr>
            </a:lvl2pPr>
            <a:lvl3pPr algn="ctr" rtl="0" eaLnBrk="0" fontAlgn="base" hangingPunct="0">
              <a:spcBef>
                <a:spcPct val="0"/>
              </a:spcBef>
              <a:spcAft>
                <a:spcPct val="0"/>
              </a:spcAft>
              <a:defRPr sz="2400" b="1">
                <a:solidFill>
                  <a:srgbClr val="663300"/>
                </a:solidFill>
                <a:latin typeface="Arial" charset="0"/>
              </a:defRPr>
            </a:lvl3pPr>
            <a:lvl4pPr algn="ctr" rtl="0" eaLnBrk="0" fontAlgn="base" hangingPunct="0">
              <a:spcBef>
                <a:spcPct val="0"/>
              </a:spcBef>
              <a:spcAft>
                <a:spcPct val="0"/>
              </a:spcAft>
              <a:defRPr sz="2400" b="1">
                <a:solidFill>
                  <a:srgbClr val="663300"/>
                </a:solidFill>
                <a:latin typeface="Arial" charset="0"/>
              </a:defRPr>
            </a:lvl4pPr>
            <a:lvl5pPr algn="ctr" rtl="0" eaLnBrk="0" fontAlgn="base" hangingPunct="0">
              <a:spcBef>
                <a:spcPct val="0"/>
              </a:spcBef>
              <a:spcAft>
                <a:spcPct val="0"/>
              </a:spcAft>
              <a:defRPr sz="2400" b="1">
                <a:solidFill>
                  <a:srgbClr val="663300"/>
                </a:solidFill>
                <a:latin typeface="Arial" charset="0"/>
              </a:defRPr>
            </a:lvl5pPr>
            <a:lvl6pPr marL="457200" algn="ctr" rtl="0" fontAlgn="base">
              <a:spcBef>
                <a:spcPct val="0"/>
              </a:spcBef>
              <a:spcAft>
                <a:spcPct val="0"/>
              </a:spcAft>
              <a:defRPr sz="2400" b="1">
                <a:solidFill>
                  <a:srgbClr val="663300"/>
                </a:solidFill>
                <a:latin typeface="Arial" charset="0"/>
              </a:defRPr>
            </a:lvl6pPr>
            <a:lvl7pPr marL="914400" algn="ctr" rtl="0" fontAlgn="base">
              <a:spcBef>
                <a:spcPct val="0"/>
              </a:spcBef>
              <a:spcAft>
                <a:spcPct val="0"/>
              </a:spcAft>
              <a:defRPr sz="2400" b="1">
                <a:solidFill>
                  <a:srgbClr val="663300"/>
                </a:solidFill>
                <a:latin typeface="Arial" charset="0"/>
              </a:defRPr>
            </a:lvl7pPr>
            <a:lvl8pPr marL="1371600" algn="ctr" rtl="0" fontAlgn="base">
              <a:spcBef>
                <a:spcPct val="0"/>
              </a:spcBef>
              <a:spcAft>
                <a:spcPct val="0"/>
              </a:spcAft>
              <a:defRPr sz="2400" b="1">
                <a:solidFill>
                  <a:srgbClr val="663300"/>
                </a:solidFill>
                <a:latin typeface="Arial" charset="0"/>
              </a:defRPr>
            </a:lvl8pPr>
            <a:lvl9pPr marL="1828800" algn="ctr" rtl="0" fontAlgn="base">
              <a:spcBef>
                <a:spcPct val="0"/>
              </a:spcBef>
              <a:spcAft>
                <a:spcPct val="0"/>
              </a:spcAft>
              <a:defRPr sz="2400" b="1">
                <a:solidFill>
                  <a:srgbClr val="663300"/>
                </a:solidFill>
                <a:latin typeface="Arial" charset="0"/>
              </a:defRPr>
            </a:lvl9pPr>
          </a:lstStyle>
          <a:p>
            <a:pPr algn="l" eaLnBrk="1" hangingPunct="1"/>
            <a:r>
              <a:rPr lang="en-US" sz="2600" kern="0" dirty="0">
                <a:solidFill>
                  <a:schemeClr val="tx1">
                    <a:lumMod val="50000"/>
                    <a:lumOff val="50000"/>
                  </a:schemeClr>
                </a:solidFill>
                <a:latin typeface="+mn-lt"/>
              </a:rPr>
              <a:t>Notional high-efficiency hybrid-electric architecture with regen.</a:t>
            </a:r>
            <a:endParaRPr lang="en-US" sz="2600" b="0" kern="0" dirty="0">
              <a:solidFill>
                <a:schemeClr val="tx1">
                  <a:lumMod val="50000"/>
                  <a:lumOff val="50000"/>
                </a:schemeClr>
              </a:solidFill>
              <a:latin typeface="+mn-lt"/>
            </a:endParaRPr>
          </a:p>
        </p:txBody>
      </p:sp>
      <p:sp>
        <p:nvSpPr>
          <p:cNvPr id="37" name="TextBox 2">
            <a:extLst>
              <a:ext uri="{FF2B5EF4-FFF2-40B4-BE49-F238E27FC236}">
                <a16:creationId xmlns:a16="http://schemas.microsoft.com/office/drawing/2014/main" id="{EAF66E2D-A415-4950-AC18-49443E9B2587}"/>
              </a:ext>
            </a:extLst>
          </p:cNvPr>
          <p:cNvSpPr txBox="1"/>
          <p:nvPr/>
        </p:nvSpPr>
        <p:spPr>
          <a:xfrm>
            <a:off x="6117958" y="714427"/>
            <a:ext cx="1729064" cy="331152"/>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 TAKEOFF &amp; CLIMB</a:t>
            </a:r>
            <a:endParaRPr lang="en-US" sz="1800" baseline="-25000" dirty="0">
              <a:latin typeface="+mn-lt"/>
            </a:endParaRPr>
          </a:p>
        </p:txBody>
      </p:sp>
      <p:sp>
        <p:nvSpPr>
          <p:cNvPr id="2003" name="TextBox 2">
            <a:extLst>
              <a:ext uri="{FF2B5EF4-FFF2-40B4-BE49-F238E27FC236}">
                <a16:creationId xmlns:a16="http://schemas.microsoft.com/office/drawing/2014/main" id="{4709FABC-5B83-4527-AE79-14F994A33CE7}"/>
              </a:ext>
            </a:extLst>
          </p:cNvPr>
          <p:cNvSpPr txBox="1"/>
          <p:nvPr/>
        </p:nvSpPr>
        <p:spPr>
          <a:xfrm>
            <a:off x="6207667" y="3769104"/>
            <a:ext cx="1550713" cy="340022"/>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 </a:t>
            </a:r>
            <a:r>
              <a:rPr lang="en-US" sz="1600"/>
              <a:t>REGEN DESCENT</a:t>
            </a:r>
            <a:endParaRPr lang="en-US" sz="1800" baseline="-25000" dirty="0">
              <a:latin typeface="+mn-lt"/>
            </a:endParaRPr>
          </a:p>
        </p:txBody>
      </p:sp>
      <p:sp>
        <p:nvSpPr>
          <p:cNvPr id="2186" name="TextBox 2">
            <a:extLst>
              <a:ext uri="{FF2B5EF4-FFF2-40B4-BE49-F238E27FC236}">
                <a16:creationId xmlns:a16="http://schemas.microsoft.com/office/drawing/2014/main" id="{6B45A422-3A80-4348-824F-9D2D9A11B135}"/>
              </a:ext>
            </a:extLst>
          </p:cNvPr>
          <p:cNvSpPr txBox="1"/>
          <p:nvPr/>
        </p:nvSpPr>
        <p:spPr>
          <a:xfrm>
            <a:off x="472061" y="2633839"/>
            <a:ext cx="838314" cy="548679"/>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 O’RUN.</a:t>
            </a:r>
          </a:p>
          <a:p>
            <a:r>
              <a:rPr lang="en-US" sz="1600" dirty="0"/>
              <a:t> CLUTCH</a:t>
            </a:r>
            <a:endParaRPr lang="en-US" sz="1800" baseline="-25000" dirty="0">
              <a:latin typeface="+mn-lt"/>
            </a:endParaRPr>
          </a:p>
        </p:txBody>
      </p:sp>
      <p:grpSp>
        <p:nvGrpSpPr>
          <p:cNvPr id="5" name="Group 4">
            <a:extLst>
              <a:ext uri="{FF2B5EF4-FFF2-40B4-BE49-F238E27FC236}">
                <a16:creationId xmlns:a16="http://schemas.microsoft.com/office/drawing/2014/main" id="{0A85C24F-E256-401C-898B-7F9C4C077008}"/>
              </a:ext>
            </a:extLst>
          </p:cNvPr>
          <p:cNvGrpSpPr/>
          <p:nvPr/>
        </p:nvGrpSpPr>
        <p:grpSpPr>
          <a:xfrm>
            <a:off x="454331" y="753357"/>
            <a:ext cx="3989690" cy="2472891"/>
            <a:chOff x="454331" y="753357"/>
            <a:chExt cx="3989690" cy="2472891"/>
          </a:xfrm>
        </p:grpSpPr>
        <p:sp>
          <p:nvSpPr>
            <p:cNvPr id="2001" name="TextBox 2">
              <a:extLst>
                <a:ext uri="{FF2B5EF4-FFF2-40B4-BE49-F238E27FC236}">
                  <a16:creationId xmlns:a16="http://schemas.microsoft.com/office/drawing/2014/main" id="{2A8609AE-4764-4276-BFEE-01CE25BF4EDD}"/>
                </a:ext>
              </a:extLst>
            </p:cNvPr>
            <p:cNvSpPr txBox="1"/>
            <p:nvPr/>
          </p:nvSpPr>
          <p:spPr>
            <a:xfrm>
              <a:off x="2166981" y="753357"/>
              <a:ext cx="854889" cy="304421"/>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latin typeface="+mn-lt"/>
                </a:rPr>
                <a:t> STARTUP</a:t>
              </a:r>
              <a:endParaRPr lang="en-US" sz="1800" baseline="-25000" dirty="0">
                <a:latin typeface="+mn-lt"/>
              </a:endParaRPr>
            </a:p>
          </p:txBody>
        </p:sp>
        <p:sp>
          <p:nvSpPr>
            <p:cNvPr id="64" name="Freeform: Shape 63">
              <a:extLst>
                <a:ext uri="{FF2B5EF4-FFF2-40B4-BE49-F238E27FC236}">
                  <a16:creationId xmlns:a16="http://schemas.microsoft.com/office/drawing/2014/main" id="{1EA8B06B-F149-41D3-A06E-40F1BBEA120A}"/>
                </a:ext>
              </a:extLst>
            </p:cNvPr>
            <p:cNvSpPr/>
            <p:nvPr/>
          </p:nvSpPr>
          <p:spPr>
            <a:xfrm>
              <a:off x="3335231" y="1485786"/>
              <a:ext cx="574528" cy="1637155"/>
            </a:xfrm>
            <a:custGeom>
              <a:avLst/>
              <a:gdLst>
                <a:gd name="connsiteX0" fmla="*/ 0 w 976964"/>
                <a:gd name="connsiteY0" fmla="*/ 0 h 259882"/>
                <a:gd name="connsiteX1" fmla="*/ 976964 w 976964"/>
                <a:gd name="connsiteY1" fmla="*/ 0 h 259882"/>
                <a:gd name="connsiteX2" fmla="*/ 976964 w 976964"/>
                <a:gd name="connsiteY2" fmla="*/ 259882 h 259882"/>
              </a:gdLst>
              <a:ahLst/>
              <a:cxnLst>
                <a:cxn ang="0">
                  <a:pos x="connsiteX0" y="connsiteY0"/>
                </a:cxn>
                <a:cxn ang="0">
                  <a:pos x="connsiteX1" y="connsiteY1"/>
                </a:cxn>
                <a:cxn ang="0">
                  <a:pos x="connsiteX2" y="connsiteY2"/>
                </a:cxn>
              </a:cxnLst>
              <a:rect l="l" t="t" r="r" b="b"/>
              <a:pathLst>
                <a:path w="976964" h="259882">
                  <a:moveTo>
                    <a:pt x="0" y="0"/>
                  </a:moveTo>
                  <a:lnTo>
                    <a:pt x="976964" y="0"/>
                  </a:lnTo>
                  <a:lnTo>
                    <a:pt x="976964" y="2598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Rounded Corners 6">
              <a:extLst>
                <a:ext uri="{FF2B5EF4-FFF2-40B4-BE49-F238E27FC236}">
                  <a16:creationId xmlns:a16="http://schemas.microsoft.com/office/drawing/2014/main" id="{B5F29927-D1E9-47E6-BEB3-671E1EFE68D3}"/>
                </a:ext>
              </a:extLst>
            </p:cNvPr>
            <p:cNvSpPr/>
            <p:nvPr/>
          </p:nvSpPr>
          <p:spPr>
            <a:xfrm>
              <a:off x="1887607" y="1968081"/>
              <a:ext cx="715504" cy="486154"/>
            </a:xfrm>
            <a:prstGeom prst="round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   </a:t>
              </a:r>
              <a:r>
                <a:rPr lang="en-US" sz="1400">
                  <a:solidFill>
                    <a:schemeClr val="tx1">
                      <a:lumMod val="65000"/>
                      <a:lumOff val="35000"/>
                    </a:schemeClr>
                  </a:solidFill>
                </a:rPr>
                <a:t>ENG.</a:t>
              </a:r>
              <a:endParaRPr lang="en-US" sz="1400" dirty="0">
                <a:solidFill>
                  <a:schemeClr val="tx1">
                    <a:lumMod val="65000"/>
                    <a:lumOff val="35000"/>
                  </a:schemeClr>
                </a:solidFill>
              </a:endParaRPr>
            </a:p>
          </p:txBody>
        </p:sp>
        <p:sp>
          <p:nvSpPr>
            <p:cNvPr id="8" name="Rectangle: Rounded Corners 7">
              <a:extLst>
                <a:ext uri="{FF2B5EF4-FFF2-40B4-BE49-F238E27FC236}">
                  <a16:creationId xmlns:a16="http://schemas.microsoft.com/office/drawing/2014/main" id="{E3600C9E-ACC7-4569-B48E-A2C3B8CDFDB0}"/>
                </a:ext>
              </a:extLst>
            </p:cNvPr>
            <p:cNvSpPr/>
            <p:nvPr/>
          </p:nvSpPr>
          <p:spPr>
            <a:xfrm>
              <a:off x="1886579" y="1392825"/>
              <a:ext cx="671357" cy="486154"/>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tx1">
                      <a:lumMod val="65000"/>
                      <a:lumOff val="35000"/>
                    </a:schemeClr>
                  </a:solidFill>
                </a:rPr>
                <a:t> M-G</a:t>
              </a:r>
            </a:p>
          </p:txBody>
        </p:sp>
        <p:sp>
          <p:nvSpPr>
            <p:cNvPr id="10" name="Rectangle: Rounded Corners 9">
              <a:extLst>
                <a:ext uri="{FF2B5EF4-FFF2-40B4-BE49-F238E27FC236}">
                  <a16:creationId xmlns:a16="http://schemas.microsoft.com/office/drawing/2014/main" id="{4A048C19-27DB-4A2A-A3CE-4DD9EB7235FD}"/>
                </a:ext>
              </a:extLst>
            </p:cNvPr>
            <p:cNvSpPr/>
            <p:nvPr/>
          </p:nvSpPr>
          <p:spPr>
            <a:xfrm>
              <a:off x="1934903" y="2838902"/>
              <a:ext cx="490702" cy="216068"/>
            </a:xfrm>
            <a:prstGeom prst="round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 SM</a:t>
              </a:r>
            </a:p>
          </p:txBody>
        </p:sp>
        <p:sp>
          <p:nvSpPr>
            <p:cNvPr id="9" name="Rectangle: Rounded Corners 8">
              <a:extLst>
                <a:ext uri="{FF2B5EF4-FFF2-40B4-BE49-F238E27FC236}">
                  <a16:creationId xmlns:a16="http://schemas.microsoft.com/office/drawing/2014/main" id="{266BFCE5-1A43-43C4-B1DB-8B2C4210FA0E}"/>
                </a:ext>
              </a:extLst>
            </p:cNvPr>
            <p:cNvSpPr/>
            <p:nvPr/>
          </p:nvSpPr>
          <p:spPr>
            <a:xfrm>
              <a:off x="1934903" y="2568566"/>
              <a:ext cx="551122" cy="191003"/>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a:solidFill>
                    <a:schemeClr val="tx1">
                      <a:lumMod val="65000"/>
                      <a:lumOff val="35000"/>
                    </a:schemeClr>
                  </a:solidFill>
                </a:rPr>
                <a:t>misc</a:t>
              </a:r>
              <a:endParaRPr lang="en-US" sz="1400" dirty="0">
                <a:solidFill>
                  <a:schemeClr val="tx1">
                    <a:lumMod val="65000"/>
                    <a:lumOff val="35000"/>
                  </a:schemeClr>
                </a:solidFill>
              </a:endParaRPr>
            </a:p>
          </p:txBody>
        </p:sp>
        <p:sp>
          <p:nvSpPr>
            <p:cNvPr id="6" name="Rectangle: Rounded Corners 5">
              <a:extLst>
                <a:ext uri="{FF2B5EF4-FFF2-40B4-BE49-F238E27FC236}">
                  <a16:creationId xmlns:a16="http://schemas.microsoft.com/office/drawing/2014/main" id="{4398EBB9-2A9F-4419-887A-1EBBBD28EB3C}"/>
                </a:ext>
              </a:extLst>
            </p:cNvPr>
            <p:cNvSpPr/>
            <p:nvPr/>
          </p:nvSpPr>
          <p:spPr>
            <a:xfrm>
              <a:off x="1394733" y="1283222"/>
              <a:ext cx="598047" cy="1915679"/>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Rounded Corners 10">
              <a:extLst>
                <a:ext uri="{FF2B5EF4-FFF2-40B4-BE49-F238E27FC236}">
                  <a16:creationId xmlns:a16="http://schemas.microsoft.com/office/drawing/2014/main" id="{2F353B03-7EB8-416F-B0D8-8304AAC47A8E}"/>
                </a:ext>
              </a:extLst>
            </p:cNvPr>
            <p:cNvSpPr/>
            <p:nvPr/>
          </p:nvSpPr>
          <p:spPr>
            <a:xfrm>
              <a:off x="3015435" y="1822511"/>
              <a:ext cx="671357" cy="1376390"/>
            </a:xfrm>
            <a:prstGeom prst="round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Batt.</a:t>
              </a:r>
            </a:p>
          </p:txBody>
        </p:sp>
        <p:sp>
          <p:nvSpPr>
            <p:cNvPr id="16" name="Rectangle 15">
              <a:extLst>
                <a:ext uri="{FF2B5EF4-FFF2-40B4-BE49-F238E27FC236}">
                  <a16:creationId xmlns:a16="http://schemas.microsoft.com/office/drawing/2014/main" id="{1A197016-F505-420C-B255-E79A403FE340}"/>
                </a:ext>
              </a:extLst>
            </p:cNvPr>
            <p:cNvSpPr/>
            <p:nvPr/>
          </p:nvSpPr>
          <p:spPr>
            <a:xfrm>
              <a:off x="3773945" y="2070768"/>
              <a:ext cx="286368" cy="157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00" dirty="0"/>
            </a:p>
          </p:txBody>
        </p:sp>
        <p:grpSp>
          <p:nvGrpSpPr>
            <p:cNvPr id="68" name="Group 67">
              <a:extLst>
                <a:ext uri="{FF2B5EF4-FFF2-40B4-BE49-F238E27FC236}">
                  <a16:creationId xmlns:a16="http://schemas.microsoft.com/office/drawing/2014/main" id="{C2B3A94E-C2B5-4357-AFA1-7C7C651F957E}"/>
                </a:ext>
              </a:extLst>
            </p:cNvPr>
            <p:cNvGrpSpPr/>
            <p:nvPr/>
          </p:nvGrpSpPr>
          <p:grpSpPr>
            <a:xfrm>
              <a:off x="3794519" y="3130470"/>
              <a:ext cx="238988" cy="95778"/>
              <a:chOff x="6981901" y="4433705"/>
              <a:chExt cx="298096" cy="119466"/>
            </a:xfrm>
          </p:grpSpPr>
          <p:cxnSp>
            <p:nvCxnSpPr>
              <p:cNvPr id="59" name="Straight Connector 58">
                <a:extLst>
                  <a:ext uri="{FF2B5EF4-FFF2-40B4-BE49-F238E27FC236}">
                    <a16:creationId xmlns:a16="http://schemas.microsoft.com/office/drawing/2014/main" id="{2ADFAC26-080C-4928-ACE4-F22C333E476D}"/>
                  </a:ext>
                </a:extLst>
              </p:cNvPr>
              <p:cNvCxnSpPr/>
              <p:nvPr/>
            </p:nvCxnSpPr>
            <p:spPr>
              <a:xfrm>
                <a:off x="6981901" y="4433705"/>
                <a:ext cx="29809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0CA9800-826C-4BA5-9335-3458FC1641A2}"/>
                  </a:ext>
                </a:extLst>
              </p:cNvPr>
              <p:cNvCxnSpPr>
                <a:cxnSpLocks/>
              </p:cNvCxnSpPr>
              <p:nvPr/>
            </p:nvCxnSpPr>
            <p:spPr>
              <a:xfrm>
                <a:off x="7099792" y="4553171"/>
                <a:ext cx="6231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6C814E8-5C94-4C6C-B1A2-599C7C95C0D4}"/>
                  </a:ext>
                </a:extLst>
              </p:cNvPr>
              <p:cNvCxnSpPr/>
              <p:nvPr/>
            </p:nvCxnSpPr>
            <p:spPr>
              <a:xfrm>
                <a:off x="7062369" y="4488742"/>
                <a:ext cx="13716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B1A5A35-749F-4AA2-B53C-618F4295F8E7}"/>
                </a:ext>
              </a:extLst>
            </p:cNvPr>
            <p:cNvGrpSpPr/>
            <p:nvPr/>
          </p:nvGrpSpPr>
          <p:grpSpPr>
            <a:xfrm rot="16200000">
              <a:off x="3825866" y="2073353"/>
              <a:ext cx="157597" cy="152426"/>
              <a:chOff x="2435112" y="2955187"/>
              <a:chExt cx="221490" cy="142811"/>
            </a:xfrm>
          </p:grpSpPr>
          <p:sp>
            <p:nvSpPr>
              <p:cNvPr id="56" name="Rectangle 55">
                <a:extLst>
                  <a:ext uri="{FF2B5EF4-FFF2-40B4-BE49-F238E27FC236}">
                    <a16:creationId xmlns:a16="http://schemas.microsoft.com/office/drawing/2014/main" id="{25F13EA8-AAB0-4320-8176-D29536C6EB93}"/>
                  </a:ext>
                </a:extLst>
              </p:cNvPr>
              <p:cNvSpPr/>
              <p:nvPr/>
            </p:nvSpPr>
            <p:spPr>
              <a:xfrm>
                <a:off x="2447635" y="3015415"/>
                <a:ext cx="190790" cy="34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700" dirty="0"/>
              </a:p>
            </p:txBody>
          </p:sp>
          <p:sp>
            <p:nvSpPr>
              <p:cNvPr id="57" name="Freeform 190">
                <a:extLst>
                  <a:ext uri="{FF2B5EF4-FFF2-40B4-BE49-F238E27FC236}">
                    <a16:creationId xmlns:a16="http://schemas.microsoft.com/office/drawing/2014/main" id="{50A042FE-A083-469B-8A08-8C369E79DF60}"/>
                  </a:ext>
                </a:extLst>
              </p:cNvPr>
              <p:cNvSpPr/>
              <p:nvPr/>
            </p:nvSpPr>
            <p:spPr>
              <a:xfrm>
                <a:off x="2435112" y="2955187"/>
                <a:ext cx="221490" cy="14281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Lst>
                <a:ahLst/>
                <a:cxnLst>
                  <a:cxn ang="0">
                    <a:pos x="connsiteX0" y="connsiteY0"/>
                  </a:cxn>
                  <a:cxn ang="0">
                    <a:pos x="connsiteX1" y="connsiteY1"/>
                  </a:cxn>
                  <a:cxn ang="0">
                    <a:pos x="connsiteX2" y="connsiteY2"/>
                  </a:cxn>
                  <a:cxn ang="0">
                    <a:pos x="connsiteX3" y="connsiteY3"/>
                  </a:cxn>
                </a:cxnLst>
                <a:rect l="l" t="t" r="r" b="b"/>
                <a:pathLst>
                  <a:path w="221490" h="185737">
                    <a:moveTo>
                      <a:pt x="0" y="99573"/>
                    </a:moveTo>
                    <a:lnTo>
                      <a:pt x="111952" y="0"/>
                    </a:lnTo>
                    <a:lnTo>
                      <a:pt x="111952" y="185737"/>
                    </a:lnTo>
                    <a:lnTo>
                      <a:pt x="221490" y="85725"/>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700" dirty="0"/>
              </a:p>
            </p:txBody>
          </p:sp>
        </p:grpSp>
        <p:cxnSp>
          <p:nvCxnSpPr>
            <p:cNvPr id="19" name="Straight Arrow Connector 18">
              <a:extLst>
                <a:ext uri="{FF2B5EF4-FFF2-40B4-BE49-F238E27FC236}">
                  <a16:creationId xmlns:a16="http://schemas.microsoft.com/office/drawing/2014/main" id="{C41CEF50-CC12-419D-963A-E185707E11B0}"/>
                </a:ext>
              </a:extLst>
            </p:cNvPr>
            <p:cNvCxnSpPr/>
            <p:nvPr/>
          </p:nvCxnSpPr>
          <p:spPr>
            <a:xfrm>
              <a:off x="3476151" y="1569734"/>
              <a:ext cx="27432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sp>
          <p:nvSpPr>
            <p:cNvPr id="23" name="TextBox 2">
              <a:extLst>
                <a:ext uri="{FF2B5EF4-FFF2-40B4-BE49-F238E27FC236}">
                  <a16:creationId xmlns:a16="http://schemas.microsoft.com/office/drawing/2014/main" id="{981D14F9-92BA-4D2A-A046-552A67ABDFDD}"/>
                </a:ext>
              </a:extLst>
            </p:cNvPr>
            <p:cNvSpPr txBox="1"/>
            <p:nvPr/>
          </p:nvSpPr>
          <p:spPr>
            <a:xfrm>
              <a:off x="4027002" y="1920374"/>
              <a:ext cx="417019" cy="449279"/>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mn-lt"/>
                </a:rPr>
                <a:t>ELEC.</a:t>
              </a:r>
            </a:p>
            <a:p>
              <a:r>
                <a:rPr lang="en-US" sz="1200" dirty="0"/>
                <a:t>LOAD</a:t>
              </a:r>
              <a:endParaRPr lang="en-US" sz="1400" baseline="-25000" dirty="0">
                <a:latin typeface="+mn-lt"/>
              </a:endParaRPr>
            </a:p>
          </p:txBody>
        </p:sp>
        <p:sp>
          <p:nvSpPr>
            <p:cNvPr id="34" name="TextBox 2">
              <a:extLst>
                <a:ext uri="{FF2B5EF4-FFF2-40B4-BE49-F238E27FC236}">
                  <a16:creationId xmlns:a16="http://schemas.microsoft.com/office/drawing/2014/main" id="{8F4B7E41-2C7C-4551-BCA4-41A6A7B9B852}"/>
                </a:ext>
              </a:extLst>
            </p:cNvPr>
            <p:cNvSpPr txBox="1"/>
            <p:nvPr/>
          </p:nvSpPr>
          <p:spPr>
            <a:xfrm>
              <a:off x="2676450" y="1186253"/>
              <a:ext cx="478437" cy="208812"/>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mn-lt"/>
                </a:rPr>
                <a:t>DC-DC</a:t>
              </a:r>
              <a:endParaRPr lang="en-US" sz="1400" baseline="-25000" dirty="0">
                <a:latin typeface="+mn-lt"/>
              </a:endParaRPr>
            </a:p>
          </p:txBody>
        </p:sp>
        <p:sp>
          <p:nvSpPr>
            <p:cNvPr id="63" name="Freeform: Shape 62">
              <a:extLst>
                <a:ext uri="{FF2B5EF4-FFF2-40B4-BE49-F238E27FC236}">
                  <a16:creationId xmlns:a16="http://schemas.microsoft.com/office/drawing/2014/main" id="{A0AECBFE-0B55-4502-887A-853777466B28}"/>
                </a:ext>
              </a:extLst>
            </p:cNvPr>
            <p:cNvSpPr/>
            <p:nvPr/>
          </p:nvSpPr>
          <p:spPr>
            <a:xfrm>
              <a:off x="2548385" y="1485786"/>
              <a:ext cx="783248" cy="312835"/>
            </a:xfrm>
            <a:custGeom>
              <a:avLst/>
              <a:gdLst>
                <a:gd name="connsiteX0" fmla="*/ 0 w 976964"/>
                <a:gd name="connsiteY0" fmla="*/ 0 h 259882"/>
                <a:gd name="connsiteX1" fmla="*/ 976964 w 976964"/>
                <a:gd name="connsiteY1" fmla="*/ 0 h 259882"/>
                <a:gd name="connsiteX2" fmla="*/ 976964 w 976964"/>
                <a:gd name="connsiteY2" fmla="*/ 259882 h 259882"/>
              </a:gdLst>
              <a:ahLst/>
              <a:cxnLst>
                <a:cxn ang="0">
                  <a:pos x="connsiteX0" y="connsiteY0"/>
                </a:cxn>
                <a:cxn ang="0">
                  <a:pos x="connsiteX1" y="connsiteY1"/>
                </a:cxn>
                <a:cxn ang="0">
                  <a:pos x="connsiteX2" y="connsiteY2"/>
                </a:cxn>
              </a:cxnLst>
              <a:rect l="l" t="t" r="r" b="b"/>
              <a:pathLst>
                <a:path w="976964" h="259882">
                  <a:moveTo>
                    <a:pt x="0" y="0"/>
                  </a:moveTo>
                  <a:lnTo>
                    <a:pt x="976964" y="0"/>
                  </a:lnTo>
                  <a:lnTo>
                    <a:pt x="976964" y="2598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960" name="Picture 1959">
              <a:extLst>
                <a:ext uri="{FF2B5EF4-FFF2-40B4-BE49-F238E27FC236}">
                  <a16:creationId xmlns:a16="http://schemas.microsoft.com/office/drawing/2014/main" id="{0652C9A6-FA04-456B-9B58-73B5318054A4}"/>
                </a:ext>
              </a:extLst>
            </p:cNvPr>
            <p:cNvPicPr>
              <a:picLocks noChangeAspect="1"/>
            </p:cNvPicPr>
            <p:nvPr/>
          </p:nvPicPr>
          <p:blipFill>
            <a:blip r:embed="rId3">
              <a:clrChange>
                <a:clrFrom>
                  <a:srgbClr val="DCE6F2"/>
                </a:clrFrom>
                <a:clrTo>
                  <a:srgbClr val="DCE6F2">
                    <a:alpha val="0"/>
                  </a:srgbClr>
                </a:clrTo>
              </a:clrChange>
            </a:blip>
            <a:stretch>
              <a:fillRect/>
            </a:stretch>
          </p:blipFill>
          <p:spPr>
            <a:xfrm>
              <a:off x="454331" y="940248"/>
              <a:ext cx="928312" cy="1394613"/>
            </a:xfrm>
            <a:prstGeom prst="rect">
              <a:avLst/>
            </a:prstGeom>
          </p:spPr>
        </p:pic>
        <p:grpSp>
          <p:nvGrpSpPr>
            <p:cNvPr id="1967" name="Group 1966">
              <a:extLst>
                <a:ext uri="{FF2B5EF4-FFF2-40B4-BE49-F238E27FC236}">
                  <a16:creationId xmlns:a16="http://schemas.microsoft.com/office/drawing/2014/main" id="{60593C39-1E5F-4F68-875B-0259FEC6DB2A}"/>
                </a:ext>
              </a:extLst>
            </p:cNvPr>
            <p:cNvGrpSpPr/>
            <p:nvPr/>
          </p:nvGrpSpPr>
          <p:grpSpPr>
            <a:xfrm flipH="1">
              <a:off x="2765735" y="1393272"/>
              <a:ext cx="199089" cy="181169"/>
              <a:chOff x="6789853" y="2776742"/>
              <a:chExt cx="248328" cy="225977"/>
            </a:xfrm>
          </p:grpSpPr>
          <p:sp>
            <p:nvSpPr>
              <p:cNvPr id="1968" name="Rectangle 1967">
                <a:extLst>
                  <a:ext uri="{FF2B5EF4-FFF2-40B4-BE49-F238E27FC236}">
                    <a16:creationId xmlns:a16="http://schemas.microsoft.com/office/drawing/2014/main" id="{BA9D3CCD-7F8E-435D-828E-0328F575F21A}"/>
                  </a:ext>
                </a:extLst>
              </p:cNvPr>
              <p:cNvSpPr/>
              <p:nvPr/>
            </p:nvSpPr>
            <p:spPr>
              <a:xfrm rot="5400000" flipH="1">
                <a:off x="6829353" y="2764052"/>
                <a:ext cx="169328" cy="24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700" dirty="0"/>
              </a:p>
            </p:txBody>
          </p:sp>
          <p:sp>
            <p:nvSpPr>
              <p:cNvPr id="1969" name="Freeform 190">
                <a:extLst>
                  <a:ext uri="{FF2B5EF4-FFF2-40B4-BE49-F238E27FC236}">
                    <a16:creationId xmlns:a16="http://schemas.microsoft.com/office/drawing/2014/main" id="{3905300B-960D-434D-AFFB-13EFE33B9290}"/>
                  </a:ext>
                </a:extLst>
              </p:cNvPr>
              <p:cNvSpPr/>
              <p:nvPr/>
            </p:nvSpPr>
            <p:spPr>
              <a:xfrm rot="8016649" flipH="1">
                <a:off x="6808285" y="2845050"/>
                <a:ext cx="225977" cy="8936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 name="connsiteX0" fmla="*/ 0 w 221490"/>
                  <a:gd name="connsiteY0" fmla="*/ 67574 h 153738"/>
                  <a:gd name="connsiteX1" fmla="*/ 78700 w 221490"/>
                  <a:gd name="connsiteY1" fmla="*/ 0 h 153738"/>
                  <a:gd name="connsiteX2" fmla="*/ 111952 w 221490"/>
                  <a:gd name="connsiteY2" fmla="*/ 153738 h 153738"/>
                  <a:gd name="connsiteX3" fmla="*/ 221490 w 221490"/>
                  <a:gd name="connsiteY3" fmla="*/ 53726 h 153738"/>
                  <a:gd name="connsiteX0" fmla="*/ 0 w 221490"/>
                  <a:gd name="connsiteY0" fmla="*/ 67574 h 85924"/>
                  <a:gd name="connsiteX1" fmla="*/ 78700 w 221490"/>
                  <a:gd name="connsiteY1" fmla="*/ 0 h 85924"/>
                  <a:gd name="connsiteX2" fmla="*/ 180243 w 221490"/>
                  <a:gd name="connsiteY2" fmla="*/ 85924 h 85924"/>
                  <a:gd name="connsiteX3" fmla="*/ 221490 w 221490"/>
                  <a:gd name="connsiteY3" fmla="*/ 53726 h 85924"/>
                  <a:gd name="connsiteX0" fmla="*/ 0 w 252118"/>
                  <a:gd name="connsiteY0" fmla="*/ 67574 h 85924"/>
                  <a:gd name="connsiteX1" fmla="*/ 78700 w 252118"/>
                  <a:gd name="connsiteY1" fmla="*/ 0 h 85924"/>
                  <a:gd name="connsiteX2" fmla="*/ 180243 w 252118"/>
                  <a:gd name="connsiteY2" fmla="*/ 85924 h 85924"/>
                  <a:gd name="connsiteX3" fmla="*/ 252119 w 252118"/>
                  <a:gd name="connsiteY3" fmla="*/ 18542 h 85924"/>
                  <a:gd name="connsiteX0" fmla="*/ 0 w 254062"/>
                  <a:gd name="connsiteY0" fmla="*/ 67574 h 85924"/>
                  <a:gd name="connsiteX1" fmla="*/ 78700 w 254062"/>
                  <a:gd name="connsiteY1" fmla="*/ 0 h 85924"/>
                  <a:gd name="connsiteX2" fmla="*/ 180243 w 254062"/>
                  <a:gd name="connsiteY2" fmla="*/ 85924 h 85924"/>
                  <a:gd name="connsiteX3" fmla="*/ 254062 w 254062"/>
                  <a:gd name="connsiteY3" fmla="*/ 20121 h 85924"/>
                  <a:gd name="connsiteX0" fmla="*/ 0 w 251473"/>
                  <a:gd name="connsiteY0" fmla="*/ 69679 h 85924"/>
                  <a:gd name="connsiteX1" fmla="*/ 76111 w 251473"/>
                  <a:gd name="connsiteY1" fmla="*/ 0 h 85924"/>
                  <a:gd name="connsiteX2" fmla="*/ 177654 w 251473"/>
                  <a:gd name="connsiteY2" fmla="*/ 85924 h 85924"/>
                  <a:gd name="connsiteX3" fmla="*/ 251473 w 251473"/>
                  <a:gd name="connsiteY3" fmla="*/ 20121 h 85924"/>
                  <a:gd name="connsiteX0" fmla="*/ 0 w 254620"/>
                  <a:gd name="connsiteY0" fmla="*/ 70283 h 85924"/>
                  <a:gd name="connsiteX1" fmla="*/ 79258 w 254620"/>
                  <a:gd name="connsiteY1" fmla="*/ 0 h 85924"/>
                  <a:gd name="connsiteX2" fmla="*/ 180801 w 254620"/>
                  <a:gd name="connsiteY2" fmla="*/ 85924 h 85924"/>
                  <a:gd name="connsiteX3" fmla="*/ 254620 w 254620"/>
                  <a:gd name="connsiteY3" fmla="*/ 20121 h 85924"/>
                </a:gdLst>
                <a:ahLst/>
                <a:cxnLst>
                  <a:cxn ang="0">
                    <a:pos x="connsiteX0" y="connsiteY0"/>
                  </a:cxn>
                  <a:cxn ang="0">
                    <a:pos x="connsiteX1" y="connsiteY1"/>
                  </a:cxn>
                  <a:cxn ang="0">
                    <a:pos x="connsiteX2" y="connsiteY2"/>
                  </a:cxn>
                  <a:cxn ang="0">
                    <a:pos x="connsiteX3" y="connsiteY3"/>
                  </a:cxn>
                </a:cxnLst>
                <a:rect l="l" t="t" r="r" b="b"/>
                <a:pathLst>
                  <a:path w="254620" h="85924">
                    <a:moveTo>
                      <a:pt x="0" y="70283"/>
                    </a:moveTo>
                    <a:lnTo>
                      <a:pt x="79258" y="0"/>
                    </a:lnTo>
                    <a:lnTo>
                      <a:pt x="180801" y="85924"/>
                    </a:lnTo>
                    <a:lnTo>
                      <a:pt x="254620" y="20121"/>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700" dirty="0"/>
              </a:p>
            </p:txBody>
          </p:sp>
        </p:grpSp>
        <p:sp>
          <p:nvSpPr>
            <p:cNvPr id="1970" name="Rectangle 1969">
              <a:extLst>
                <a:ext uri="{FF2B5EF4-FFF2-40B4-BE49-F238E27FC236}">
                  <a16:creationId xmlns:a16="http://schemas.microsoft.com/office/drawing/2014/main" id="{C4A8F0C3-15B0-4349-9B64-AB60782B23FA}"/>
                </a:ext>
              </a:extLst>
            </p:cNvPr>
            <p:cNvSpPr/>
            <p:nvPr/>
          </p:nvSpPr>
          <p:spPr>
            <a:xfrm>
              <a:off x="1761057" y="1966352"/>
              <a:ext cx="60721" cy="740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71" name="Rectangle 1970">
              <a:extLst>
                <a:ext uri="{FF2B5EF4-FFF2-40B4-BE49-F238E27FC236}">
                  <a16:creationId xmlns:a16="http://schemas.microsoft.com/office/drawing/2014/main" id="{E3F43551-7DA9-47E4-8182-8136A5149D8B}"/>
                </a:ext>
              </a:extLst>
            </p:cNvPr>
            <p:cNvSpPr/>
            <p:nvPr/>
          </p:nvSpPr>
          <p:spPr>
            <a:xfrm>
              <a:off x="1761057" y="2403343"/>
              <a:ext cx="60721" cy="740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975" name="Group 1974">
              <a:extLst>
                <a:ext uri="{FF2B5EF4-FFF2-40B4-BE49-F238E27FC236}">
                  <a16:creationId xmlns:a16="http://schemas.microsoft.com/office/drawing/2014/main" id="{796FD077-65FB-4437-B80E-F0A89D845F8D}"/>
                </a:ext>
              </a:extLst>
            </p:cNvPr>
            <p:cNvGrpSpPr/>
            <p:nvPr/>
          </p:nvGrpSpPr>
          <p:grpSpPr>
            <a:xfrm>
              <a:off x="1659008" y="1924492"/>
              <a:ext cx="326770" cy="598561"/>
              <a:chOff x="4128567" y="2983829"/>
              <a:chExt cx="407588" cy="746599"/>
            </a:xfrm>
          </p:grpSpPr>
          <p:sp>
            <p:nvSpPr>
              <p:cNvPr id="1961" name="Freeform: Shape 1960">
                <a:extLst>
                  <a:ext uri="{FF2B5EF4-FFF2-40B4-BE49-F238E27FC236}">
                    <a16:creationId xmlns:a16="http://schemas.microsoft.com/office/drawing/2014/main" id="{F8906C8A-3EDB-4485-9648-03A111F2D693}"/>
                  </a:ext>
                </a:extLst>
              </p:cNvPr>
              <p:cNvSpPr/>
              <p:nvPr/>
            </p:nvSpPr>
            <p:spPr>
              <a:xfrm>
                <a:off x="4211359" y="2983829"/>
                <a:ext cx="196533" cy="746599"/>
              </a:xfrm>
              <a:custGeom>
                <a:avLst/>
                <a:gdLst>
                  <a:gd name="connsiteX0" fmla="*/ 0 w 211756"/>
                  <a:gd name="connsiteY0" fmla="*/ 0 h 1352350"/>
                  <a:gd name="connsiteX1" fmla="*/ 211756 w 211756"/>
                  <a:gd name="connsiteY1" fmla="*/ 0 h 1352350"/>
                  <a:gd name="connsiteX2" fmla="*/ 211756 w 211756"/>
                  <a:gd name="connsiteY2" fmla="*/ 842211 h 1352350"/>
                  <a:gd name="connsiteX3" fmla="*/ 28876 w 211756"/>
                  <a:gd name="connsiteY3" fmla="*/ 842211 h 1352350"/>
                  <a:gd name="connsiteX4" fmla="*/ 28876 w 211756"/>
                  <a:gd name="connsiteY4" fmla="*/ 1352350 h 1352350"/>
                  <a:gd name="connsiteX0" fmla="*/ 0 w 211756"/>
                  <a:gd name="connsiteY0" fmla="*/ 0 h 842211"/>
                  <a:gd name="connsiteX1" fmla="*/ 211756 w 211756"/>
                  <a:gd name="connsiteY1" fmla="*/ 0 h 842211"/>
                  <a:gd name="connsiteX2" fmla="*/ 211756 w 211756"/>
                  <a:gd name="connsiteY2" fmla="*/ 842211 h 842211"/>
                  <a:gd name="connsiteX3" fmla="*/ 28876 w 211756"/>
                  <a:gd name="connsiteY3" fmla="*/ 842211 h 842211"/>
                  <a:gd name="connsiteX0" fmla="*/ 12872 w 182880"/>
                  <a:gd name="connsiteY0" fmla="*/ 5429 h 842211"/>
                  <a:gd name="connsiteX1" fmla="*/ 182880 w 182880"/>
                  <a:gd name="connsiteY1" fmla="*/ 0 h 842211"/>
                  <a:gd name="connsiteX2" fmla="*/ 182880 w 182880"/>
                  <a:gd name="connsiteY2" fmla="*/ 842211 h 842211"/>
                  <a:gd name="connsiteX3" fmla="*/ 0 w 182880"/>
                  <a:gd name="connsiteY3" fmla="*/ 842211 h 842211"/>
                  <a:gd name="connsiteX0" fmla="*/ 14249 w 182880"/>
                  <a:gd name="connsiteY0" fmla="*/ 56 h 842211"/>
                  <a:gd name="connsiteX1" fmla="*/ 182880 w 182880"/>
                  <a:gd name="connsiteY1" fmla="*/ 0 h 842211"/>
                  <a:gd name="connsiteX2" fmla="*/ 182880 w 182880"/>
                  <a:gd name="connsiteY2" fmla="*/ 842211 h 842211"/>
                  <a:gd name="connsiteX3" fmla="*/ 0 w 182880"/>
                  <a:gd name="connsiteY3" fmla="*/ 842211 h 842211"/>
                  <a:gd name="connsiteX0" fmla="*/ 1855 w 170486"/>
                  <a:gd name="connsiteY0" fmla="*/ 56 h 842211"/>
                  <a:gd name="connsiteX1" fmla="*/ 170486 w 170486"/>
                  <a:gd name="connsiteY1" fmla="*/ 0 h 842211"/>
                  <a:gd name="connsiteX2" fmla="*/ 170486 w 170486"/>
                  <a:gd name="connsiteY2" fmla="*/ 842211 h 842211"/>
                  <a:gd name="connsiteX3" fmla="*/ 0 w 170486"/>
                  <a:gd name="connsiteY3" fmla="*/ 842211 h 842211"/>
                </a:gdLst>
                <a:ahLst/>
                <a:cxnLst>
                  <a:cxn ang="0">
                    <a:pos x="connsiteX0" y="connsiteY0"/>
                  </a:cxn>
                  <a:cxn ang="0">
                    <a:pos x="connsiteX1" y="connsiteY1"/>
                  </a:cxn>
                  <a:cxn ang="0">
                    <a:pos x="connsiteX2" y="connsiteY2"/>
                  </a:cxn>
                  <a:cxn ang="0">
                    <a:pos x="connsiteX3" y="connsiteY3"/>
                  </a:cxn>
                </a:cxnLst>
                <a:rect l="l" t="t" r="r" b="b"/>
                <a:pathLst>
                  <a:path w="170486" h="842211">
                    <a:moveTo>
                      <a:pt x="1855" y="56"/>
                    </a:moveTo>
                    <a:lnTo>
                      <a:pt x="170486" y="0"/>
                    </a:lnTo>
                    <a:lnTo>
                      <a:pt x="170486" y="842211"/>
                    </a:lnTo>
                    <a:lnTo>
                      <a:pt x="0" y="84221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72" name="Rectangle 1971">
                <a:extLst>
                  <a:ext uri="{FF2B5EF4-FFF2-40B4-BE49-F238E27FC236}">
                    <a16:creationId xmlns:a16="http://schemas.microsoft.com/office/drawing/2014/main" id="{F4E5BB53-D336-4C70-BB7E-D303D98D5272}"/>
                  </a:ext>
                </a:extLst>
              </p:cNvPr>
              <p:cNvSpPr/>
              <p:nvPr/>
            </p:nvSpPr>
            <p:spPr>
              <a:xfrm>
                <a:off x="4259568" y="3173728"/>
                <a:ext cx="69552" cy="3668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73" name="Rectangle 1972">
                <a:extLst>
                  <a:ext uri="{FF2B5EF4-FFF2-40B4-BE49-F238E27FC236}">
                    <a16:creationId xmlns:a16="http://schemas.microsoft.com/office/drawing/2014/main" id="{E51C8681-8C8A-45D9-98A7-53A595721666}"/>
                  </a:ext>
                </a:extLst>
              </p:cNvPr>
              <p:cNvSpPr/>
              <p:nvPr/>
            </p:nvSpPr>
            <p:spPr>
              <a:xfrm>
                <a:off x="4396366" y="3318186"/>
                <a:ext cx="139789" cy="7788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74" name="Rectangle 1973">
                <a:extLst>
                  <a:ext uri="{FF2B5EF4-FFF2-40B4-BE49-F238E27FC236}">
                    <a16:creationId xmlns:a16="http://schemas.microsoft.com/office/drawing/2014/main" id="{48DEAE25-BFD4-407C-B27E-303DE56A0B9F}"/>
                  </a:ext>
                </a:extLst>
              </p:cNvPr>
              <p:cNvSpPr/>
              <p:nvPr/>
            </p:nvSpPr>
            <p:spPr>
              <a:xfrm>
                <a:off x="4128567" y="3318186"/>
                <a:ext cx="136141" cy="6996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977" name="Rectangle 1976">
              <a:extLst>
                <a:ext uri="{FF2B5EF4-FFF2-40B4-BE49-F238E27FC236}">
                  <a16:creationId xmlns:a16="http://schemas.microsoft.com/office/drawing/2014/main" id="{1B966146-80D7-4100-B952-003EB92635A2}"/>
                </a:ext>
              </a:extLst>
            </p:cNvPr>
            <p:cNvSpPr/>
            <p:nvPr/>
          </p:nvSpPr>
          <p:spPr>
            <a:xfrm>
              <a:off x="1605180" y="2074440"/>
              <a:ext cx="55761" cy="2940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89" name="Rectangle 1988">
              <a:extLst>
                <a:ext uri="{FF2B5EF4-FFF2-40B4-BE49-F238E27FC236}">
                  <a16:creationId xmlns:a16="http://schemas.microsoft.com/office/drawing/2014/main" id="{71B5F206-55B4-4674-9F38-BB8DC6A7E351}"/>
                </a:ext>
              </a:extLst>
            </p:cNvPr>
            <p:cNvSpPr/>
            <p:nvPr/>
          </p:nvSpPr>
          <p:spPr>
            <a:xfrm>
              <a:off x="1644687" y="2635509"/>
              <a:ext cx="348093"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90" name="Rectangle 1989">
              <a:extLst>
                <a:ext uri="{FF2B5EF4-FFF2-40B4-BE49-F238E27FC236}">
                  <a16:creationId xmlns:a16="http://schemas.microsoft.com/office/drawing/2014/main" id="{4F759362-94BE-435E-B732-609BEF35DA58}"/>
                </a:ext>
              </a:extLst>
            </p:cNvPr>
            <p:cNvSpPr/>
            <p:nvPr/>
          </p:nvSpPr>
          <p:spPr>
            <a:xfrm>
              <a:off x="1605360" y="1766064"/>
              <a:ext cx="55761" cy="27945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91" name="Rectangle 1990">
              <a:extLst>
                <a:ext uri="{FF2B5EF4-FFF2-40B4-BE49-F238E27FC236}">
                  <a16:creationId xmlns:a16="http://schemas.microsoft.com/office/drawing/2014/main" id="{80A21326-1225-4D78-AE57-EB15A7B2E17E}"/>
                </a:ext>
              </a:extLst>
            </p:cNvPr>
            <p:cNvSpPr/>
            <p:nvPr/>
          </p:nvSpPr>
          <p:spPr>
            <a:xfrm>
              <a:off x="1606271" y="1534237"/>
              <a:ext cx="53938" cy="2055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92" name="Rectangle 1991">
              <a:extLst>
                <a:ext uri="{FF2B5EF4-FFF2-40B4-BE49-F238E27FC236}">
                  <a16:creationId xmlns:a16="http://schemas.microsoft.com/office/drawing/2014/main" id="{1B86D5E7-F2D8-41A5-A6AB-54B39917FCD7}"/>
                </a:ext>
              </a:extLst>
            </p:cNvPr>
            <p:cNvSpPr/>
            <p:nvPr/>
          </p:nvSpPr>
          <p:spPr>
            <a:xfrm rot="5400000">
              <a:off x="1659915" y="1345758"/>
              <a:ext cx="66596" cy="585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96" name="Rectangle 1995">
              <a:extLst>
                <a:ext uri="{FF2B5EF4-FFF2-40B4-BE49-F238E27FC236}">
                  <a16:creationId xmlns:a16="http://schemas.microsoft.com/office/drawing/2014/main" id="{EFAE4B28-8D46-454A-B239-FF5A68157739}"/>
                </a:ext>
              </a:extLst>
            </p:cNvPr>
            <p:cNvSpPr/>
            <p:nvPr/>
          </p:nvSpPr>
          <p:spPr>
            <a:xfrm>
              <a:off x="1642926" y="2527081"/>
              <a:ext cx="45719" cy="2625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92" name="Group 191">
              <a:extLst>
                <a:ext uri="{FF2B5EF4-FFF2-40B4-BE49-F238E27FC236}">
                  <a16:creationId xmlns:a16="http://schemas.microsoft.com/office/drawing/2014/main" id="{7687EEC4-AEC0-4AE4-97E9-D9299E0FC9DE}"/>
                </a:ext>
              </a:extLst>
            </p:cNvPr>
            <p:cNvGrpSpPr/>
            <p:nvPr/>
          </p:nvGrpSpPr>
          <p:grpSpPr>
            <a:xfrm>
              <a:off x="1686664" y="2796929"/>
              <a:ext cx="299111" cy="306205"/>
              <a:chOff x="3926412" y="2929460"/>
              <a:chExt cx="609863" cy="746599"/>
            </a:xfrm>
          </p:grpSpPr>
          <p:sp>
            <p:nvSpPr>
              <p:cNvPr id="193" name="Rectangle 192">
                <a:extLst>
                  <a:ext uri="{FF2B5EF4-FFF2-40B4-BE49-F238E27FC236}">
                    <a16:creationId xmlns:a16="http://schemas.microsoft.com/office/drawing/2014/main" id="{EA7C41A4-7CC5-4F41-9C86-A1711B200DF5}"/>
                  </a:ext>
                </a:extLst>
              </p:cNvPr>
              <p:cNvSpPr/>
              <p:nvPr/>
            </p:nvSpPr>
            <p:spPr>
              <a:xfrm>
                <a:off x="4214499" y="2989353"/>
                <a:ext cx="125128" cy="950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4" name="Rectangle 193">
                <a:extLst>
                  <a:ext uri="{FF2B5EF4-FFF2-40B4-BE49-F238E27FC236}">
                    <a16:creationId xmlns:a16="http://schemas.microsoft.com/office/drawing/2014/main" id="{6CE3E1A6-BFF9-4FB9-9BD3-2596B6BF0399}"/>
                  </a:ext>
                </a:extLst>
              </p:cNvPr>
              <p:cNvSpPr/>
              <p:nvPr/>
            </p:nvSpPr>
            <p:spPr>
              <a:xfrm>
                <a:off x="4214499" y="3519062"/>
                <a:ext cx="125128" cy="950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95" name="Group 194">
                <a:extLst>
                  <a:ext uri="{FF2B5EF4-FFF2-40B4-BE49-F238E27FC236}">
                    <a16:creationId xmlns:a16="http://schemas.microsoft.com/office/drawing/2014/main" id="{D5501E09-A41E-41BE-A6B5-B7EA39609807}"/>
                  </a:ext>
                </a:extLst>
              </p:cNvPr>
              <p:cNvGrpSpPr/>
              <p:nvPr/>
            </p:nvGrpSpPr>
            <p:grpSpPr>
              <a:xfrm>
                <a:off x="3926412" y="2929460"/>
                <a:ext cx="609863" cy="746599"/>
                <a:chOff x="3937802" y="2983829"/>
                <a:chExt cx="609863" cy="746599"/>
              </a:xfrm>
            </p:grpSpPr>
            <p:sp>
              <p:nvSpPr>
                <p:cNvPr id="197" name="Freeform: Shape 196">
                  <a:extLst>
                    <a:ext uri="{FF2B5EF4-FFF2-40B4-BE49-F238E27FC236}">
                      <a16:creationId xmlns:a16="http://schemas.microsoft.com/office/drawing/2014/main" id="{C392FA0C-9C79-4FA6-8EE8-3FBC2D7B1B55}"/>
                    </a:ext>
                  </a:extLst>
                </p:cNvPr>
                <p:cNvSpPr/>
                <p:nvPr/>
              </p:nvSpPr>
              <p:spPr>
                <a:xfrm>
                  <a:off x="4211359" y="2983829"/>
                  <a:ext cx="196533" cy="746599"/>
                </a:xfrm>
                <a:custGeom>
                  <a:avLst/>
                  <a:gdLst>
                    <a:gd name="connsiteX0" fmla="*/ 0 w 211756"/>
                    <a:gd name="connsiteY0" fmla="*/ 0 h 1352350"/>
                    <a:gd name="connsiteX1" fmla="*/ 211756 w 211756"/>
                    <a:gd name="connsiteY1" fmla="*/ 0 h 1352350"/>
                    <a:gd name="connsiteX2" fmla="*/ 211756 w 211756"/>
                    <a:gd name="connsiteY2" fmla="*/ 842211 h 1352350"/>
                    <a:gd name="connsiteX3" fmla="*/ 28876 w 211756"/>
                    <a:gd name="connsiteY3" fmla="*/ 842211 h 1352350"/>
                    <a:gd name="connsiteX4" fmla="*/ 28876 w 211756"/>
                    <a:gd name="connsiteY4" fmla="*/ 1352350 h 1352350"/>
                    <a:gd name="connsiteX0" fmla="*/ 0 w 211756"/>
                    <a:gd name="connsiteY0" fmla="*/ 0 h 842211"/>
                    <a:gd name="connsiteX1" fmla="*/ 211756 w 211756"/>
                    <a:gd name="connsiteY1" fmla="*/ 0 h 842211"/>
                    <a:gd name="connsiteX2" fmla="*/ 211756 w 211756"/>
                    <a:gd name="connsiteY2" fmla="*/ 842211 h 842211"/>
                    <a:gd name="connsiteX3" fmla="*/ 28876 w 211756"/>
                    <a:gd name="connsiteY3" fmla="*/ 842211 h 842211"/>
                    <a:gd name="connsiteX0" fmla="*/ 12872 w 182880"/>
                    <a:gd name="connsiteY0" fmla="*/ 5429 h 842211"/>
                    <a:gd name="connsiteX1" fmla="*/ 182880 w 182880"/>
                    <a:gd name="connsiteY1" fmla="*/ 0 h 842211"/>
                    <a:gd name="connsiteX2" fmla="*/ 182880 w 182880"/>
                    <a:gd name="connsiteY2" fmla="*/ 842211 h 842211"/>
                    <a:gd name="connsiteX3" fmla="*/ 0 w 182880"/>
                    <a:gd name="connsiteY3" fmla="*/ 842211 h 842211"/>
                    <a:gd name="connsiteX0" fmla="*/ 14249 w 182880"/>
                    <a:gd name="connsiteY0" fmla="*/ 56 h 842211"/>
                    <a:gd name="connsiteX1" fmla="*/ 182880 w 182880"/>
                    <a:gd name="connsiteY1" fmla="*/ 0 h 842211"/>
                    <a:gd name="connsiteX2" fmla="*/ 182880 w 182880"/>
                    <a:gd name="connsiteY2" fmla="*/ 842211 h 842211"/>
                    <a:gd name="connsiteX3" fmla="*/ 0 w 182880"/>
                    <a:gd name="connsiteY3" fmla="*/ 842211 h 842211"/>
                    <a:gd name="connsiteX0" fmla="*/ 1855 w 170486"/>
                    <a:gd name="connsiteY0" fmla="*/ 56 h 842211"/>
                    <a:gd name="connsiteX1" fmla="*/ 170486 w 170486"/>
                    <a:gd name="connsiteY1" fmla="*/ 0 h 842211"/>
                    <a:gd name="connsiteX2" fmla="*/ 170486 w 170486"/>
                    <a:gd name="connsiteY2" fmla="*/ 842211 h 842211"/>
                    <a:gd name="connsiteX3" fmla="*/ 0 w 170486"/>
                    <a:gd name="connsiteY3" fmla="*/ 842211 h 842211"/>
                  </a:gdLst>
                  <a:ahLst/>
                  <a:cxnLst>
                    <a:cxn ang="0">
                      <a:pos x="connsiteX0" y="connsiteY0"/>
                    </a:cxn>
                    <a:cxn ang="0">
                      <a:pos x="connsiteX1" y="connsiteY1"/>
                    </a:cxn>
                    <a:cxn ang="0">
                      <a:pos x="connsiteX2" y="connsiteY2"/>
                    </a:cxn>
                    <a:cxn ang="0">
                      <a:pos x="connsiteX3" y="connsiteY3"/>
                    </a:cxn>
                  </a:cxnLst>
                  <a:rect l="l" t="t" r="r" b="b"/>
                  <a:pathLst>
                    <a:path w="170486" h="842211">
                      <a:moveTo>
                        <a:pt x="1855" y="56"/>
                      </a:moveTo>
                      <a:lnTo>
                        <a:pt x="170486" y="0"/>
                      </a:lnTo>
                      <a:lnTo>
                        <a:pt x="170486" y="842211"/>
                      </a:lnTo>
                      <a:lnTo>
                        <a:pt x="0" y="84221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8" name="Rectangle 197">
                  <a:extLst>
                    <a:ext uri="{FF2B5EF4-FFF2-40B4-BE49-F238E27FC236}">
                      <a16:creationId xmlns:a16="http://schemas.microsoft.com/office/drawing/2014/main" id="{A70D4A5A-98C9-4DCA-A5CB-1B23E492DF13}"/>
                    </a:ext>
                  </a:extLst>
                </p:cNvPr>
                <p:cNvSpPr/>
                <p:nvPr/>
              </p:nvSpPr>
              <p:spPr>
                <a:xfrm>
                  <a:off x="4259568" y="3173728"/>
                  <a:ext cx="69552" cy="3668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9" name="Rectangle 198">
                  <a:extLst>
                    <a:ext uri="{FF2B5EF4-FFF2-40B4-BE49-F238E27FC236}">
                      <a16:creationId xmlns:a16="http://schemas.microsoft.com/office/drawing/2014/main" id="{ECE9A6CC-DA20-4384-813F-593F22AB5056}"/>
                    </a:ext>
                  </a:extLst>
                </p:cNvPr>
                <p:cNvSpPr/>
                <p:nvPr/>
              </p:nvSpPr>
              <p:spPr>
                <a:xfrm>
                  <a:off x="4396367" y="3294913"/>
                  <a:ext cx="151298" cy="1114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0" name="Rectangle 199">
                  <a:extLst>
                    <a:ext uri="{FF2B5EF4-FFF2-40B4-BE49-F238E27FC236}">
                      <a16:creationId xmlns:a16="http://schemas.microsoft.com/office/drawing/2014/main" id="{77791455-CC52-46D7-AE32-58BEBAC7C628}"/>
                    </a:ext>
                  </a:extLst>
                </p:cNvPr>
                <p:cNvSpPr/>
                <p:nvPr/>
              </p:nvSpPr>
              <p:spPr>
                <a:xfrm>
                  <a:off x="3937802" y="3298227"/>
                  <a:ext cx="322051" cy="1131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201" name="Rectangle 200">
              <a:extLst>
                <a:ext uri="{FF2B5EF4-FFF2-40B4-BE49-F238E27FC236}">
                  <a16:creationId xmlns:a16="http://schemas.microsoft.com/office/drawing/2014/main" id="{78749848-626F-4831-A4B9-40A9245CCFAE}"/>
                </a:ext>
              </a:extLst>
            </p:cNvPr>
            <p:cNvSpPr/>
            <p:nvPr/>
          </p:nvSpPr>
          <p:spPr>
            <a:xfrm>
              <a:off x="1767476" y="2557640"/>
              <a:ext cx="45719" cy="2014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Rectangle 202">
              <a:extLst>
                <a:ext uri="{FF2B5EF4-FFF2-40B4-BE49-F238E27FC236}">
                  <a16:creationId xmlns:a16="http://schemas.microsoft.com/office/drawing/2014/main" id="{02C80C65-1B02-46F4-8935-5E94D19A8C34}"/>
                </a:ext>
              </a:extLst>
            </p:cNvPr>
            <p:cNvSpPr/>
            <p:nvPr/>
          </p:nvSpPr>
          <p:spPr>
            <a:xfrm>
              <a:off x="1642135" y="2808558"/>
              <a:ext cx="45719" cy="29457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Freeform: Shape 203">
              <a:extLst>
                <a:ext uri="{FF2B5EF4-FFF2-40B4-BE49-F238E27FC236}">
                  <a16:creationId xmlns:a16="http://schemas.microsoft.com/office/drawing/2014/main" id="{08DABB00-7698-4742-9E5D-3A0B6025D030}"/>
                </a:ext>
              </a:extLst>
            </p:cNvPr>
            <p:cNvSpPr/>
            <p:nvPr/>
          </p:nvSpPr>
          <p:spPr>
            <a:xfrm flipH="1">
              <a:off x="2420042" y="2192552"/>
              <a:ext cx="371897" cy="720701"/>
            </a:xfrm>
            <a:custGeom>
              <a:avLst/>
              <a:gdLst>
                <a:gd name="connsiteX0" fmla="*/ 0 w 976964"/>
                <a:gd name="connsiteY0" fmla="*/ 0 h 259882"/>
                <a:gd name="connsiteX1" fmla="*/ 976964 w 976964"/>
                <a:gd name="connsiteY1" fmla="*/ 0 h 259882"/>
                <a:gd name="connsiteX2" fmla="*/ 976964 w 976964"/>
                <a:gd name="connsiteY2" fmla="*/ 259882 h 259882"/>
                <a:gd name="connsiteX0" fmla="*/ 0 w 976964"/>
                <a:gd name="connsiteY0" fmla="*/ 0 h 259882"/>
                <a:gd name="connsiteX1" fmla="*/ 976964 w 976964"/>
                <a:gd name="connsiteY1" fmla="*/ 0 h 259882"/>
                <a:gd name="connsiteX2" fmla="*/ 945749 w 976964"/>
                <a:gd name="connsiteY2" fmla="*/ 191267 h 259882"/>
                <a:gd name="connsiteX3" fmla="*/ 976964 w 976964"/>
                <a:gd name="connsiteY3" fmla="*/ 259882 h 259882"/>
                <a:gd name="connsiteX0" fmla="*/ 0 w 1603245"/>
                <a:gd name="connsiteY0" fmla="*/ 0 h 205450"/>
                <a:gd name="connsiteX1" fmla="*/ 976964 w 1603245"/>
                <a:gd name="connsiteY1" fmla="*/ 0 h 205450"/>
                <a:gd name="connsiteX2" fmla="*/ 945749 w 1603245"/>
                <a:gd name="connsiteY2" fmla="*/ 191267 h 205450"/>
                <a:gd name="connsiteX3" fmla="*/ 1603245 w 1603245"/>
                <a:gd name="connsiteY3" fmla="*/ 205450 h 205450"/>
                <a:gd name="connsiteX0" fmla="*/ 0 w 1603245"/>
                <a:gd name="connsiteY0" fmla="*/ 0 h 206051"/>
                <a:gd name="connsiteX1" fmla="*/ 976964 w 1603245"/>
                <a:gd name="connsiteY1" fmla="*/ 0 h 206051"/>
                <a:gd name="connsiteX2" fmla="*/ 988941 w 1603245"/>
                <a:gd name="connsiteY2" fmla="*/ 206051 h 206051"/>
                <a:gd name="connsiteX3" fmla="*/ 1603245 w 1603245"/>
                <a:gd name="connsiteY3" fmla="*/ 205450 h 206051"/>
                <a:gd name="connsiteX0" fmla="*/ 0 w 1603245"/>
                <a:gd name="connsiteY0" fmla="*/ 0 h 205450"/>
                <a:gd name="connsiteX1" fmla="*/ 976964 w 1603245"/>
                <a:gd name="connsiteY1" fmla="*/ 0 h 205450"/>
                <a:gd name="connsiteX2" fmla="*/ 981742 w 1603245"/>
                <a:gd name="connsiteY2" fmla="*/ 204035 h 205450"/>
                <a:gd name="connsiteX3" fmla="*/ 1603245 w 1603245"/>
                <a:gd name="connsiteY3" fmla="*/ 205450 h 205450"/>
                <a:gd name="connsiteX0" fmla="*/ 0 w 1603245"/>
                <a:gd name="connsiteY0" fmla="*/ 0 h 205450"/>
                <a:gd name="connsiteX1" fmla="*/ 976964 w 1603245"/>
                <a:gd name="connsiteY1" fmla="*/ 0 h 205450"/>
                <a:gd name="connsiteX2" fmla="*/ 981742 w 1603245"/>
                <a:gd name="connsiteY2" fmla="*/ 203363 h 205450"/>
                <a:gd name="connsiteX3" fmla="*/ 1603245 w 1603245"/>
                <a:gd name="connsiteY3" fmla="*/ 205450 h 205450"/>
                <a:gd name="connsiteX0" fmla="*/ 0 w 1603245"/>
                <a:gd name="connsiteY0" fmla="*/ 0 h 206051"/>
                <a:gd name="connsiteX1" fmla="*/ 976964 w 1603245"/>
                <a:gd name="connsiteY1" fmla="*/ 0 h 206051"/>
                <a:gd name="connsiteX2" fmla="*/ 996140 w 1603245"/>
                <a:gd name="connsiteY2" fmla="*/ 206051 h 206051"/>
                <a:gd name="connsiteX3" fmla="*/ 1603245 w 1603245"/>
                <a:gd name="connsiteY3" fmla="*/ 205450 h 206051"/>
                <a:gd name="connsiteX0" fmla="*/ 0 w 626281"/>
                <a:gd name="connsiteY0" fmla="*/ 0 h 206051"/>
                <a:gd name="connsiteX1" fmla="*/ 19176 w 626281"/>
                <a:gd name="connsiteY1" fmla="*/ 206051 h 206051"/>
                <a:gd name="connsiteX2" fmla="*/ 626281 w 626281"/>
                <a:gd name="connsiteY2" fmla="*/ 205450 h 206051"/>
                <a:gd name="connsiteX0" fmla="*/ 24016 w 650297"/>
                <a:gd name="connsiteY0" fmla="*/ 0 h 205450"/>
                <a:gd name="connsiteX1" fmla="*/ 0 w 650297"/>
                <a:gd name="connsiteY1" fmla="*/ 202691 h 205450"/>
                <a:gd name="connsiteX2" fmla="*/ 650297 w 650297"/>
                <a:gd name="connsiteY2" fmla="*/ 205450 h 205450"/>
                <a:gd name="connsiteX0" fmla="*/ 0 w 626281"/>
                <a:gd name="connsiteY0" fmla="*/ 0 h 205450"/>
                <a:gd name="connsiteX1" fmla="*/ 4780 w 626281"/>
                <a:gd name="connsiteY1" fmla="*/ 205379 h 205450"/>
                <a:gd name="connsiteX2" fmla="*/ 626281 w 626281"/>
                <a:gd name="connsiteY2" fmla="*/ 205450 h 205450"/>
              </a:gdLst>
              <a:ahLst/>
              <a:cxnLst>
                <a:cxn ang="0">
                  <a:pos x="connsiteX0" y="connsiteY0"/>
                </a:cxn>
                <a:cxn ang="0">
                  <a:pos x="connsiteX1" y="connsiteY1"/>
                </a:cxn>
                <a:cxn ang="0">
                  <a:pos x="connsiteX2" y="connsiteY2"/>
                </a:cxn>
              </a:cxnLst>
              <a:rect l="l" t="t" r="r" b="b"/>
              <a:pathLst>
                <a:path w="626281" h="205450">
                  <a:moveTo>
                    <a:pt x="0" y="0"/>
                  </a:moveTo>
                  <a:lnTo>
                    <a:pt x="4780" y="205379"/>
                  </a:lnTo>
                  <a:lnTo>
                    <a:pt x="626281" y="2054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Freeform: Shape 204">
              <a:extLst>
                <a:ext uri="{FF2B5EF4-FFF2-40B4-BE49-F238E27FC236}">
                  <a16:creationId xmlns:a16="http://schemas.microsoft.com/office/drawing/2014/main" id="{E16BF671-925D-4579-8EB2-68806CEA3523}"/>
                </a:ext>
              </a:extLst>
            </p:cNvPr>
            <p:cNvSpPr/>
            <p:nvPr/>
          </p:nvSpPr>
          <p:spPr>
            <a:xfrm rot="10800000" flipH="1">
              <a:off x="2791941" y="1662541"/>
              <a:ext cx="524350" cy="672318"/>
            </a:xfrm>
            <a:custGeom>
              <a:avLst/>
              <a:gdLst>
                <a:gd name="connsiteX0" fmla="*/ 0 w 976964"/>
                <a:gd name="connsiteY0" fmla="*/ 0 h 259882"/>
                <a:gd name="connsiteX1" fmla="*/ 976964 w 976964"/>
                <a:gd name="connsiteY1" fmla="*/ 0 h 259882"/>
                <a:gd name="connsiteX2" fmla="*/ 976964 w 976964"/>
                <a:gd name="connsiteY2" fmla="*/ 259882 h 259882"/>
                <a:gd name="connsiteX0" fmla="*/ 0 w 976964"/>
                <a:gd name="connsiteY0" fmla="*/ 0 h 259882"/>
                <a:gd name="connsiteX1" fmla="*/ 976964 w 976964"/>
                <a:gd name="connsiteY1" fmla="*/ 0 h 259882"/>
                <a:gd name="connsiteX2" fmla="*/ 945749 w 976964"/>
                <a:gd name="connsiteY2" fmla="*/ 191267 h 259882"/>
                <a:gd name="connsiteX3" fmla="*/ 976964 w 976964"/>
                <a:gd name="connsiteY3" fmla="*/ 259882 h 259882"/>
                <a:gd name="connsiteX0" fmla="*/ 0 w 1603245"/>
                <a:gd name="connsiteY0" fmla="*/ 0 h 205450"/>
                <a:gd name="connsiteX1" fmla="*/ 976964 w 1603245"/>
                <a:gd name="connsiteY1" fmla="*/ 0 h 205450"/>
                <a:gd name="connsiteX2" fmla="*/ 945749 w 1603245"/>
                <a:gd name="connsiteY2" fmla="*/ 191267 h 205450"/>
                <a:gd name="connsiteX3" fmla="*/ 1603245 w 1603245"/>
                <a:gd name="connsiteY3" fmla="*/ 205450 h 205450"/>
                <a:gd name="connsiteX0" fmla="*/ 0 w 1603245"/>
                <a:gd name="connsiteY0" fmla="*/ 0 h 206051"/>
                <a:gd name="connsiteX1" fmla="*/ 976964 w 1603245"/>
                <a:gd name="connsiteY1" fmla="*/ 0 h 206051"/>
                <a:gd name="connsiteX2" fmla="*/ 988941 w 1603245"/>
                <a:gd name="connsiteY2" fmla="*/ 206051 h 206051"/>
                <a:gd name="connsiteX3" fmla="*/ 1603245 w 1603245"/>
                <a:gd name="connsiteY3" fmla="*/ 205450 h 206051"/>
                <a:gd name="connsiteX0" fmla="*/ 0 w 1603245"/>
                <a:gd name="connsiteY0" fmla="*/ 0 h 205450"/>
                <a:gd name="connsiteX1" fmla="*/ 976964 w 1603245"/>
                <a:gd name="connsiteY1" fmla="*/ 0 h 205450"/>
                <a:gd name="connsiteX2" fmla="*/ 981742 w 1603245"/>
                <a:gd name="connsiteY2" fmla="*/ 204035 h 205450"/>
                <a:gd name="connsiteX3" fmla="*/ 1603245 w 1603245"/>
                <a:gd name="connsiteY3" fmla="*/ 205450 h 205450"/>
                <a:gd name="connsiteX0" fmla="*/ 0 w 1603245"/>
                <a:gd name="connsiteY0" fmla="*/ 0 h 205450"/>
                <a:gd name="connsiteX1" fmla="*/ 976964 w 1603245"/>
                <a:gd name="connsiteY1" fmla="*/ 0 h 205450"/>
                <a:gd name="connsiteX2" fmla="*/ 981742 w 1603245"/>
                <a:gd name="connsiteY2" fmla="*/ 203363 h 205450"/>
                <a:gd name="connsiteX3" fmla="*/ 1603245 w 1603245"/>
                <a:gd name="connsiteY3" fmla="*/ 205450 h 205450"/>
                <a:gd name="connsiteX0" fmla="*/ 0 w 1603245"/>
                <a:gd name="connsiteY0" fmla="*/ 0 h 206051"/>
                <a:gd name="connsiteX1" fmla="*/ 976964 w 1603245"/>
                <a:gd name="connsiteY1" fmla="*/ 0 h 206051"/>
                <a:gd name="connsiteX2" fmla="*/ 996140 w 1603245"/>
                <a:gd name="connsiteY2" fmla="*/ 206051 h 206051"/>
                <a:gd name="connsiteX3" fmla="*/ 1603245 w 1603245"/>
                <a:gd name="connsiteY3" fmla="*/ 205450 h 206051"/>
                <a:gd name="connsiteX0" fmla="*/ 0 w 626281"/>
                <a:gd name="connsiteY0" fmla="*/ 0 h 206051"/>
                <a:gd name="connsiteX1" fmla="*/ 19176 w 626281"/>
                <a:gd name="connsiteY1" fmla="*/ 206051 h 206051"/>
                <a:gd name="connsiteX2" fmla="*/ 626281 w 626281"/>
                <a:gd name="connsiteY2" fmla="*/ 205450 h 206051"/>
                <a:gd name="connsiteX0" fmla="*/ 24016 w 650297"/>
                <a:gd name="connsiteY0" fmla="*/ 0 h 205450"/>
                <a:gd name="connsiteX1" fmla="*/ 0 w 650297"/>
                <a:gd name="connsiteY1" fmla="*/ 202691 h 205450"/>
                <a:gd name="connsiteX2" fmla="*/ 650297 w 650297"/>
                <a:gd name="connsiteY2" fmla="*/ 205450 h 205450"/>
                <a:gd name="connsiteX0" fmla="*/ 0 w 626281"/>
                <a:gd name="connsiteY0" fmla="*/ 0 h 205450"/>
                <a:gd name="connsiteX1" fmla="*/ 4780 w 626281"/>
                <a:gd name="connsiteY1" fmla="*/ 205379 h 205450"/>
                <a:gd name="connsiteX2" fmla="*/ 626281 w 626281"/>
                <a:gd name="connsiteY2" fmla="*/ 205450 h 205450"/>
              </a:gdLst>
              <a:ahLst/>
              <a:cxnLst>
                <a:cxn ang="0">
                  <a:pos x="connsiteX0" y="connsiteY0"/>
                </a:cxn>
                <a:cxn ang="0">
                  <a:pos x="connsiteX1" y="connsiteY1"/>
                </a:cxn>
                <a:cxn ang="0">
                  <a:pos x="connsiteX2" y="connsiteY2"/>
                </a:cxn>
              </a:cxnLst>
              <a:rect l="l" t="t" r="r" b="b"/>
              <a:pathLst>
                <a:path w="626281" h="205450">
                  <a:moveTo>
                    <a:pt x="0" y="0"/>
                  </a:moveTo>
                  <a:lnTo>
                    <a:pt x="4780" y="205379"/>
                  </a:lnTo>
                  <a:lnTo>
                    <a:pt x="626281" y="2054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61" name="Straight Arrow Connector 360">
              <a:extLst>
                <a:ext uri="{FF2B5EF4-FFF2-40B4-BE49-F238E27FC236}">
                  <a16:creationId xmlns:a16="http://schemas.microsoft.com/office/drawing/2014/main" id="{E219E9E0-2AF5-4309-BE76-12495CA68407}"/>
                </a:ext>
              </a:extLst>
            </p:cNvPr>
            <p:cNvCxnSpPr>
              <a:cxnSpLocks/>
            </p:cNvCxnSpPr>
            <p:nvPr/>
          </p:nvCxnSpPr>
          <p:spPr>
            <a:xfrm flipH="1">
              <a:off x="2473378" y="2999375"/>
              <a:ext cx="27432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81845292-D7A4-4238-B15E-183FE7E9A252}"/>
              </a:ext>
            </a:extLst>
          </p:cNvPr>
          <p:cNvGrpSpPr/>
          <p:nvPr/>
        </p:nvGrpSpPr>
        <p:grpSpPr>
          <a:xfrm>
            <a:off x="4796481" y="940248"/>
            <a:ext cx="3989690" cy="2286000"/>
            <a:chOff x="454331" y="910345"/>
            <a:chExt cx="3989690" cy="2286000"/>
          </a:xfrm>
        </p:grpSpPr>
        <p:sp>
          <p:nvSpPr>
            <p:cNvPr id="208" name="Freeform: Shape 207">
              <a:extLst>
                <a:ext uri="{FF2B5EF4-FFF2-40B4-BE49-F238E27FC236}">
                  <a16:creationId xmlns:a16="http://schemas.microsoft.com/office/drawing/2014/main" id="{10B81EA1-26CF-4069-9A28-C2EEA6DDD744}"/>
                </a:ext>
              </a:extLst>
            </p:cNvPr>
            <p:cNvSpPr/>
            <p:nvPr/>
          </p:nvSpPr>
          <p:spPr>
            <a:xfrm>
              <a:off x="3335231" y="1455883"/>
              <a:ext cx="574528" cy="1637155"/>
            </a:xfrm>
            <a:custGeom>
              <a:avLst/>
              <a:gdLst>
                <a:gd name="connsiteX0" fmla="*/ 0 w 976964"/>
                <a:gd name="connsiteY0" fmla="*/ 0 h 259882"/>
                <a:gd name="connsiteX1" fmla="*/ 976964 w 976964"/>
                <a:gd name="connsiteY1" fmla="*/ 0 h 259882"/>
                <a:gd name="connsiteX2" fmla="*/ 976964 w 976964"/>
                <a:gd name="connsiteY2" fmla="*/ 259882 h 259882"/>
              </a:gdLst>
              <a:ahLst/>
              <a:cxnLst>
                <a:cxn ang="0">
                  <a:pos x="connsiteX0" y="connsiteY0"/>
                </a:cxn>
                <a:cxn ang="0">
                  <a:pos x="connsiteX1" y="connsiteY1"/>
                </a:cxn>
                <a:cxn ang="0">
                  <a:pos x="connsiteX2" y="connsiteY2"/>
                </a:cxn>
              </a:cxnLst>
              <a:rect l="l" t="t" r="r" b="b"/>
              <a:pathLst>
                <a:path w="976964" h="259882">
                  <a:moveTo>
                    <a:pt x="0" y="0"/>
                  </a:moveTo>
                  <a:lnTo>
                    <a:pt x="976964" y="0"/>
                  </a:lnTo>
                  <a:lnTo>
                    <a:pt x="976964" y="2598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Rectangle: Rounded Corners 208">
              <a:extLst>
                <a:ext uri="{FF2B5EF4-FFF2-40B4-BE49-F238E27FC236}">
                  <a16:creationId xmlns:a16="http://schemas.microsoft.com/office/drawing/2014/main" id="{9EA5408E-6F32-4EBB-8511-BE3B02ADA3B9}"/>
                </a:ext>
              </a:extLst>
            </p:cNvPr>
            <p:cNvSpPr/>
            <p:nvPr/>
          </p:nvSpPr>
          <p:spPr>
            <a:xfrm>
              <a:off x="1887607" y="1938178"/>
              <a:ext cx="715504" cy="486154"/>
            </a:xfrm>
            <a:prstGeom prst="round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   ENG.</a:t>
              </a:r>
            </a:p>
          </p:txBody>
        </p:sp>
        <p:sp>
          <p:nvSpPr>
            <p:cNvPr id="210" name="Rectangle: Rounded Corners 209">
              <a:extLst>
                <a:ext uri="{FF2B5EF4-FFF2-40B4-BE49-F238E27FC236}">
                  <a16:creationId xmlns:a16="http://schemas.microsoft.com/office/drawing/2014/main" id="{4115F19B-5068-4DFF-9F68-9FB423D37008}"/>
                </a:ext>
              </a:extLst>
            </p:cNvPr>
            <p:cNvSpPr/>
            <p:nvPr/>
          </p:nvSpPr>
          <p:spPr>
            <a:xfrm>
              <a:off x="1886579" y="1362922"/>
              <a:ext cx="671357" cy="486154"/>
            </a:xfrm>
            <a:prstGeom prst="round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tx1">
                      <a:lumMod val="65000"/>
                      <a:lumOff val="35000"/>
                    </a:schemeClr>
                  </a:solidFill>
                </a:rPr>
                <a:t> </a:t>
              </a:r>
              <a:r>
                <a:rPr lang="en-US" sz="1400" b="1" dirty="0">
                  <a:solidFill>
                    <a:schemeClr val="tx1">
                      <a:lumMod val="65000"/>
                      <a:lumOff val="35000"/>
                    </a:schemeClr>
                  </a:solidFill>
                  <a:latin typeface="Aharoni" panose="020B0604020202020204" pitchFamily="2" charset="-79"/>
                  <a:cs typeface="Aharoni" panose="020B0604020202020204" pitchFamily="2" charset="-79"/>
                </a:rPr>
                <a:t>M</a:t>
              </a:r>
              <a:r>
                <a:rPr lang="en-US" sz="1400" dirty="0">
                  <a:solidFill>
                    <a:schemeClr val="tx1">
                      <a:lumMod val="65000"/>
                      <a:lumOff val="35000"/>
                    </a:schemeClr>
                  </a:solidFill>
                </a:rPr>
                <a:t>-G</a:t>
              </a:r>
            </a:p>
          </p:txBody>
        </p:sp>
        <p:sp>
          <p:nvSpPr>
            <p:cNvPr id="211" name="Rectangle: Rounded Corners 210">
              <a:extLst>
                <a:ext uri="{FF2B5EF4-FFF2-40B4-BE49-F238E27FC236}">
                  <a16:creationId xmlns:a16="http://schemas.microsoft.com/office/drawing/2014/main" id="{F5D12671-1292-434F-81A0-5C61D3EE4159}"/>
                </a:ext>
              </a:extLst>
            </p:cNvPr>
            <p:cNvSpPr/>
            <p:nvPr/>
          </p:nvSpPr>
          <p:spPr>
            <a:xfrm>
              <a:off x="1934903" y="2808999"/>
              <a:ext cx="490702" cy="216068"/>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 SM</a:t>
              </a:r>
            </a:p>
          </p:txBody>
        </p:sp>
        <p:sp>
          <p:nvSpPr>
            <p:cNvPr id="212" name="Rectangle: Rounded Corners 211">
              <a:extLst>
                <a:ext uri="{FF2B5EF4-FFF2-40B4-BE49-F238E27FC236}">
                  <a16:creationId xmlns:a16="http://schemas.microsoft.com/office/drawing/2014/main" id="{1A16BBF9-1150-404B-8EBF-06D36C3C3CB2}"/>
                </a:ext>
              </a:extLst>
            </p:cNvPr>
            <p:cNvSpPr/>
            <p:nvPr/>
          </p:nvSpPr>
          <p:spPr>
            <a:xfrm>
              <a:off x="1934903" y="2538663"/>
              <a:ext cx="551122" cy="191003"/>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a:solidFill>
                    <a:schemeClr val="tx1">
                      <a:lumMod val="65000"/>
                      <a:lumOff val="35000"/>
                    </a:schemeClr>
                  </a:solidFill>
                </a:rPr>
                <a:t>misc</a:t>
              </a:r>
              <a:endParaRPr lang="en-US" sz="1400" dirty="0">
                <a:solidFill>
                  <a:schemeClr val="tx1">
                    <a:lumMod val="65000"/>
                    <a:lumOff val="35000"/>
                  </a:schemeClr>
                </a:solidFill>
              </a:endParaRPr>
            </a:p>
          </p:txBody>
        </p:sp>
        <p:sp>
          <p:nvSpPr>
            <p:cNvPr id="213" name="Rectangle: Rounded Corners 212">
              <a:extLst>
                <a:ext uri="{FF2B5EF4-FFF2-40B4-BE49-F238E27FC236}">
                  <a16:creationId xmlns:a16="http://schemas.microsoft.com/office/drawing/2014/main" id="{255113D1-4515-48E6-9CFC-9D669740F459}"/>
                </a:ext>
              </a:extLst>
            </p:cNvPr>
            <p:cNvSpPr/>
            <p:nvPr/>
          </p:nvSpPr>
          <p:spPr>
            <a:xfrm>
              <a:off x="1394733" y="1253319"/>
              <a:ext cx="598047" cy="1915679"/>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4" name="Rectangle: Rounded Corners 213">
              <a:extLst>
                <a:ext uri="{FF2B5EF4-FFF2-40B4-BE49-F238E27FC236}">
                  <a16:creationId xmlns:a16="http://schemas.microsoft.com/office/drawing/2014/main" id="{A159885A-CB4C-4C20-9C6C-94B1242355C9}"/>
                </a:ext>
              </a:extLst>
            </p:cNvPr>
            <p:cNvSpPr/>
            <p:nvPr/>
          </p:nvSpPr>
          <p:spPr>
            <a:xfrm>
              <a:off x="3015435" y="1792608"/>
              <a:ext cx="671357" cy="1376390"/>
            </a:xfrm>
            <a:prstGeom prst="round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Batt.</a:t>
              </a:r>
            </a:p>
          </p:txBody>
        </p:sp>
        <p:sp>
          <p:nvSpPr>
            <p:cNvPr id="215" name="Rectangle 214">
              <a:extLst>
                <a:ext uri="{FF2B5EF4-FFF2-40B4-BE49-F238E27FC236}">
                  <a16:creationId xmlns:a16="http://schemas.microsoft.com/office/drawing/2014/main" id="{802C680A-C133-4AD3-84F0-0D66271CD3A0}"/>
                </a:ext>
              </a:extLst>
            </p:cNvPr>
            <p:cNvSpPr/>
            <p:nvPr/>
          </p:nvSpPr>
          <p:spPr>
            <a:xfrm>
              <a:off x="3773945" y="2040865"/>
              <a:ext cx="286368" cy="157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00" dirty="0"/>
            </a:p>
          </p:txBody>
        </p:sp>
        <p:grpSp>
          <p:nvGrpSpPr>
            <p:cNvPr id="216" name="Group 215">
              <a:extLst>
                <a:ext uri="{FF2B5EF4-FFF2-40B4-BE49-F238E27FC236}">
                  <a16:creationId xmlns:a16="http://schemas.microsoft.com/office/drawing/2014/main" id="{BC42EBEC-1433-48AF-83A2-CC9EF66CC1EA}"/>
                </a:ext>
              </a:extLst>
            </p:cNvPr>
            <p:cNvGrpSpPr/>
            <p:nvPr/>
          </p:nvGrpSpPr>
          <p:grpSpPr>
            <a:xfrm>
              <a:off x="3794519" y="3100567"/>
              <a:ext cx="238988" cy="95778"/>
              <a:chOff x="6981901" y="4433705"/>
              <a:chExt cx="298096" cy="119466"/>
            </a:xfrm>
          </p:grpSpPr>
          <p:cxnSp>
            <p:nvCxnSpPr>
              <p:cNvPr id="255" name="Straight Connector 254">
                <a:extLst>
                  <a:ext uri="{FF2B5EF4-FFF2-40B4-BE49-F238E27FC236}">
                    <a16:creationId xmlns:a16="http://schemas.microsoft.com/office/drawing/2014/main" id="{CEC9A72F-1A25-4CF3-986D-CBC1760ACF8A}"/>
                  </a:ext>
                </a:extLst>
              </p:cNvPr>
              <p:cNvCxnSpPr/>
              <p:nvPr/>
            </p:nvCxnSpPr>
            <p:spPr>
              <a:xfrm>
                <a:off x="6981901" y="4433705"/>
                <a:ext cx="29809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2AA00102-D033-4D50-952A-8CA9C9148A9E}"/>
                  </a:ext>
                </a:extLst>
              </p:cNvPr>
              <p:cNvCxnSpPr>
                <a:cxnSpLocks/>
              </p:cNvCxnSpPr>
              <p:nvPr/>
            </p:nvCxnSpPr>
            <p:spPr>
              <a:xfrm>
                <a:off x="7099792" y="4553171"/>
                <a:ext cx="6231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C6FAA428-4793-45D3-B296-DBB773F98974}"/>
                  </a:ext>
                </a:extLst>
              </p:cNvPr>
              <p:cNvCxnSpPr/>
              <p:nvPr/>
            </p:nvCxnSpPr>
            <p:spPr>
              <a:xfrm>
                <a:off x="7062369" y="4488742"/>
                <a:ext cx="13716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1F61C78B-C14B-477C-94E6-F6DFBE2C2675}"/>
                </a:ext>
              </a:extLst>
            </p:cNvPr>
            <p:cNvGrpSpPr/>
            <p:nvPr/>
          </p:nvGrpSpPr>
          <p:grpSpPr>
            <a:xfrm rot="16200000">
              <a:off x="3825866" y="2043450"/>
              <a:ext cx="157597" cy="152426"/>
              <a:chOff x="2435112" y="2955187"/>
              <a:chExt cx="221490" cy="142811"/>
            </a:xfrm>
          </p:grpSpPr>
          <p:sp>
            <p:nvSpPr>
              <p:cNvPr id="253" name="Rectangle 252">
                <a:extLst>
                  <a:ext uri="{FF2B5EF4-FFF2-40B4-BE49-F238E27FC236}">
                    <a16:creationId xmlns:a16="http://schemas.microsoft.com/office/drawing/2014/main" id="{76C1BFE6-E78F-4095-9089-E1459C7280F6}"/>
                  </a:ext>
                </a:extLst>
              </p:cNvPr>
              <p:cNvSpPr/>
              <p:nvPr/>
            </p:nvSpPr>
            <p:spPr>
              <a:xfrm>
                <a:off x="2447635" y="3015415"/>
                <a:ext cx="190790" cy="34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700" dirty="0"/>
              </a:p>
            </p:txBody>
          </p:sp>
          <p:sp>
            <p:nvSpPr>
              <p:cNvPr id="254" name="Freeform 190">
                <a:extLst>
                  <a:ext uri="{FF2B5EF4-FFF2-40B4-BE49-F238E27FC236}">
                    <a16:creationId xmlns:a16="http://schemas.microsoft.com/office/drawing/2014/main" id="{0388089A-7C0D-40EB-A99F-B1F6CF54CEBB}"/>
                  </a:ext>
                </a:extLst>
              </p:cNvPr>
              <p:cNvSpPr/>
              <p:nvPr/>
            </p:nvSpPr>
            <p:spPr>
              <a:xfrm>
                <a:off x="2435112" y="2955187"/>
                <a:ext cx="221490" cy="14281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Lst>
                <a:ahLst/>
                <a:cxnLst>
                  <a:cxn ang="0">
                    <a:pos x="connsiteX0" y="connsiteY0"/>
                  </a:cxn>
                  <a:cxn ang="0">
                    <a:pos x="connsiteX1" y="connsiteY1"/>
                  </a:cxn>
                  <a:cxn ang="0">
                    <a:pos x="connsiteX2" y="connsiteY2"/>
                  </a:cxn>
                  <a:cxn ang="0">
                    <a:pos x="connsiteX3" y="connsiteY3"/>
                  </a:cxn>
                </a:cxnLst>
                <a:rect l="l" t="t" r="r" b="b"/>
                <a:pathLst>
                  <a:path w="221490" h="185737">
                    <a:moveTo>
                      <a:pt x="0" y="99573"/>
                    </a:moveTo>
                    <a:lnTo>
                      <a:pt x="111952" y="0"/>
                    </a:lnTo>
                    <a:lnTo>
                      <a:pt x="111952" y="185737"/>
                    </a:lnTo>
                    <a:lnTo>
                      <a:pt x="221490" y="85725"/>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700" dirty="0"/>
              </a:p>
            </p:txBody>
          </p:sp>
        </p:grpSp>
        <p:cxnSp>
          <p:nvCxnSpPr>
            <p:cNvPr id="218" name="Straight Arrow Connector 217">
              <a:extLst>
                <a:ext uri="{FF2B5EF4-FFF2-40B4-BE49-F238E27FC236}">
                  <a16:creationId xmlns:a16="http://schemas.microsoft.com/office/drawing/2014/main" id="{18E093CD-78FB-4FB1-B661-19F0E20B3E2E}"/>
                </a:ext>
              </a:extLst>
            </p:cNvPr>
            <p:cNvCxnSpPr/>
            <p:nvPr/>
          </p:nvCxnSpPr>
          <p:spPr>
            <a:xfrm>
              <a:off x="3422636" y="1367491"/>
              <a:ext cx="27432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sp>
          <p:nvSpPr>
            <p:cNvPr id="219" name="TextBox 2">
              <a:extLst>
                <a:ext uri="{FF2B5EF4-FFF2-40B4-BE49-F238E27FC236}">
                  <a16:creationId xmlns:a16="http://schemas.microsoft.com/office/drawing/2014/main" id="{AB0BBC4C-D837-4D98-B822-E4BFE5BD4D5E}"/>
                </a:ext>
              </a:extLst>
            </p:cNvPr>
            <p:cNvSpPr txBox="1"/>
            <p:nvPr/>
          </p:nvSpPr>
          <p:spPr>
            <a:xfrm>
              <a:off x="4027002" y="1890471"/>
              <a:ext cx="417019" cy="449279"/>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mn-lt"/>
                </a:rPr>
                <a:t>ELEC.</a:t>
              </a:r>
            </a:p>
            <a:p>
              <a:r>
                <a:rPr lang="en-US" sz="1200" dirty="0"/>
                <a:t>LOAD</a:t>
              </a:r>
              <a:endParaRPr lang="en-US" sz="1400" baseline="-25000" dirty="0">
                <a:latin typeface="+mn-lt"/>
              </a:endParaRPr>
            </a:p>
          </p:txBody>
        </p:sp>
        <p:sp>
          <p:nvSpPr>
            <p:cNvPr id="220" name="TextBox 2">
              <a:extLst>
                <a:ext uri="{FF2B5EF4-FFF2-40B4-BE49-F238E27FC236}">
                  <a16:creationId xmlns:a16="http://schemas.microsoft.com/office/drawing/2014/main" id="{7381CB33-EDD1-4553-98EC-ADB85E04ABD5}"/>
                </a:ext>
              </a:extLst>
            </p:cNvPr>
            <p:cNvSpPr txBox="1"/>
            <p:nvPr/>
          </p:nvSpPr>
          <p:spPr>
            <a:xfrm>
              <a:off x="2619159" y="1156350"/>
              <a:ext cx="478437" cy="208812"/>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mn-lt"/>
                </a:rPr>
                <a:t>DC-DC</a:t>
              </a:r>
              <a:endParaRPr lang="en-US" sz="1400" baseline="-25000" dirty="0">
                <a:latin typeface="+mn-lt"/>
              </a:endParaRPr>
            </a:p>
          </p:txBody>
        </p:sp>
        <p:sp>
          <p:nvSpPr>
            <p:cNvPr id="221" name="Freeform: Shape 220">
              <a:extLst>
                <a:ext uri="{FF2B5EF4-FFF2-40B4-BE49-F238E27FC236}">
                  <a16:creationId xmlns:a16="http://schemas.microsoft.com/office/drawing/2014/main" id="{F482202C-2EA1-4A42-A3F9-8C4B662971B7}"/>
                </a:ext>
              </a:extLst>
            </p:cNvPr>
            <p:cNvSpPr/>
            <p:nvPr/>
          </p:nvSpPr>
          <p:spPr>
            <a:xfrm>
              <a:off x="2548385" y="1455883"/>
              <a:ext cx="783248" cy="312835"/>
            </a:xfrm>
            <a:custGeom>
              <a:avLst/>
              <a:gdLst>
                <a:gd name="connsiteX0" fmla="*/ 0 w 976964"/>
                <a:gd name="connsiteY0" fmla="*/ 0 h 259882"/>
                <a:gd name="connsiteX1" fmla="*/ 976964 w 976964"/>
                <a:gd name="connsiteY1" fmla="*/ 0 h 259882"/>
                <a:gd name="connsiteX2" fmla="*/ 976964 w 976964"/>
                <a:gd name="connsiteY2" fmla="*/ 259882 h 259882"/>
              </a:gdLst>
              <a:ahLst/>
              <a:cxnLst>
                <a:cxn ang="0">
                  <a:pos x="connsiteX0" y="connsiteY0"/>
                </a:cxn>
                <a:cxn ang="0">
                  <a:pos x="connsiteX1" y="connsiteY1"/>
                </a:cxn>
                <a:cxn ang="0">
                  <a:pos x="connsiteX2" y="connsiteY2"/>
                </a:cxn>
              </a:cxnLst>
              <a:rect l="l" t="t" r="r" b="b"/>
              <a:pathLst>
                <a:path w="976964" h="259882">
                  <a:moveTo>
                    <a:pt x="0" y="0"/>
                  </a:moveTo>
                  <a:lnTo>
                    <a:pt x="976964" y="0"/>
                  </a:lnTo>
                  <a:lnTo>
                    <a:pt x="976964" y="2598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22" name="Picture 221">
              <a:extLst>
                <a:ext uri="{FF2B5EF4-FFF2-40B4-BE49-F238E27FC236}">
                  <a16:creationId xmlns:a16="http://schemas.microsoft.com/office/drawing/2014/main" id="{E958358D-F19D-468E-92A8-744976B64F62}"/>
                </a:ext>
              </a:extLst>
            </p:cNvPr>
            <p:cNvPicPr>
              <a:picLocks noChangeAspect="1"/>
            </p:cNvPicPr>
            <p:nvPr/>
          </p:nvPicPr>
          <p:blipFill>
            <a:blip r:embed="rId3">
              <a:clrChange>
                <a:clrFrom>
                  <a:srgbClr val="DCE6F2"/>
                </a:clrFrom>
                <a:clrTo>
                  <a:srgbClr val="DCE6F2">
                    <a:alpha val="0"/>
                  </a:srgbClr>
                </a:clrTo>
              </a:clrChange>
            </a:blip>
            <a:stretch>
              <a:fillRect/>
            </a:stretch>
          </p:blipFill>
          <p:spPr>
            <a:xfrm>
              <a:off x="454331" y="910345"/>
              <a:ext cx="928312" cy="1394613"/>
            </a:xfrm>
            <a:prstGeom prst="rect">
              <a:avLst/>
            </a:prstGeom>
          </p:spPr>
        </p:pic>
        <p:grpSp>
          <p:nvGrpSpPr>
            <p:cNvPr id="223" name="Group 222">
              <a:extLst>
                <a:ext uri="{FF2B5EF4-FFF2-40B4-BE49-F238E27FC236}">
                  <a16:creationId xmlns:a16="http://schemas.microsoft.com/office/drawing/2014/main" id="{D3E539E5-0B13-4EA5-A75A-2846BAE25182}"/>
                </a:ext>
              </a:extLst>
            </p:cNvPr>
            <p:cNvGrpSpPr/>
            <p:nvPr/>
          </p:nvGrpSpPr>
          <p:grpSpPr>
            <a:xfrm flipH="1">
              <a:off x="2765735" y="1363369"/>
              <a:ext cx="199089" cy="181169"/>
              <a:chOff x="6789853" y="2776742"/>
              <a:chExt cx="248328" cy="225977"/>
            </a:xfrm>
          </p:grpSpPr>
          <p:sp>
            <p:nvSpPr>
              <p:cNvPr id="251" name="Rectangle 250">
                <a:extLst>
                  <a:ext uri="{FF2B5EF4-FFF2-40B4-BE49-F238E27FC236}">
                    <a16:creationId xmlns:a16="http://schemas.microsoft.com/office/drawing/2014/main" id="{F488543D-547C-418F-B295-4D9A003B1301}"/>
                  </a:ext>
                </a:extLst>
              </p:cNvPr>
              <p:cNvSpPr/>
              <p:nvPr/>
            </p:nvSpPr>
            <p:spPr>
              <a:xfrm rot="5400000" flipH="1">
                <a:off x="6829353" y="2764052"/>
                <a:ext cx="169328" cy="24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700" dirty="0"/>
              </a:p>
            </p:txBody>
          </p:sp>
          <p:sp>
            <p:nvSpPr>
              <p:cNvPr id="252" name="Freeform 190">
                <a:extLst>
                  <a:ext uri="{FF2B5EF4-FFF2-40B4-BE49-F238E27FC236}">
                    <a16:creationId xmlns:a16="http://schemas.microsoft.com/office/drawing/2014/main" id="{5CE0D178-1EEB-4EC1-9ACF-1C08AD637FBE}"/>
                  </a:ext>
                </a:extLst>
              </p:cNvPr>
              <p:cNvSpPr/>
              <p:nvPr/>
            </p:nvSpPr>
            <p:spPr>
              <a:xfrm rot="8016649" flipH="1">
                <a:off x="6808285" y="2845050"/>
                <a:ext cx="225977" cy="8936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 name="connsiteX0" fmla="*/ 0 w 221490"/>
                  <a:gd name="connsiteY0" fmla="*/ 67574 h 153738"/>
                  <a:gd name="connsiteX1" fmla="*/ 78700 w 221490"/>
                  <a:gd name="connsiteY1" fmla="*/ 0 h 153738"/>
                  <a:gd name="connsiteX2" fmla="*/ 111952 w 221490"/>
                  <a:gd name="connsiteY2" fmla="*/ 153738 h 153738"/>
                  <a:gd name="connsiteX3" fmla="*/ 221490 w 221490"/>
                  <a:gd name="connsiteY3" fmla="*/ 53726 h 153738"/>
                  <a:gd name="connsiteX0" fmla="*/ 0 w 221490"/>
                  <a:gd name="connsiteY0" fmla="*/ 67574 h 85924"/>
                  <a:gd name="connsiteX1" fmla="*/ 78700 w 221490"/>
                  <a:gd name="connsiteY1" fmla="*/ 0 h 85924"/>
                  <a:gd name="connsiteX2" fmla="*/ 180243 w 221490"/>
                  <a:gd name="connsiteY2" fmla="*/ 85924 h 85924"/>
                  <a:gd name="connsiteX3" fmla="*/ 221490 w 221490"/>
                  <a:gd name="connsiteY3" fmla="*/ 53726 h 85924"/>
                  <a:gd name="connsiteX0" fmla="*/ 0 w 252118"/>
                  <a:gd name="connsiteY0" fmla="*/ 67574 h 85924"/>
                  <a:gd name="connsiteX1" fmla="*/ 78700 w 252118"/>
                  <a:gd name="connsiteY1" fmla="*/ 0 h 85924"/>
                  <a:gd name="connsiteX2" fmla="*/ 180243 w 252118"/>
                  <a:gd name="connsiteY2" fmla="*/ 85924 h 85924"/>
                  <a:gd name="connsiteX3" fmla="*/ 252119 w 252118"/>
                  <a:gd name="connsiteY3" fmla="*/ 18542 h 85924"/>
                  <a:gd name="connsiteX0" fmla="*/ 0 w 254062"/>
                  <a:gd name="connsiteY0" fmla="*/ 67574 h 85924"/>
                  <a:gd name="connsiteX1" fmla="*/ 78700 w 254062"/>
                  <a:gd name="connsiteY1" fmla="*/ 0 h 85924"/>
                  <a:gd name="connsiteX2" fmla="*/ 180243 w 254062"/>
                  <a:gd name="connsiteY2" fmla="*/ 85924 h 85924"/>
                  <a:gd name="connsiteX3" fmla="*/ 254062 w 254062"/>
                  <a:gd name="connsiteY3" fmla="*/ 20121 h 85924"/>
                  <a:gd name="connsiteX0" fmla="*/ 0 w 251473"/>
                  <a:gd name="connsiteY0" fmla="*/ 69679 h 85924"/>
                  <a:gd name="connsiteX1" fmla="*/ 76111 w 251473"/>
                  <a:gd name="connsiteY1" fmla="*/ 0 h 85924"/>
                  <a:gd name="connsiteX2" fmla="*/ 177654 w 251473"/>
                  <a:gd name="connsiteY2" fmla="*/ 85924 h 85924"/>
                  <a:gd name="connsiteX3" fmla="*/ 251473 w 251473"/>
                  <a:gd name="connsiteY3" fmla="*/ 20121 h 85924"/>
                  <a:gd name="connsiteX0" fmla="*/ 0 w 254620"/>
                  <a:gd name="connsiteY0" fmla="*/ 70283 h 85924"/>
                  <a:gd name="connsiteX1" fmla="*/ 79258 w 254620"/>
                  <a:gd name="connsiteY1" fmla="*/ 0 h 85924"/>
                  <a:gd name="connsiteX2" fmla="*/ 180801 w 254620"/>
                  <a:gd name="connsiteY2" fmla="*/ 85924 h 85924"/>
                  <a:gd name="connsiteX3" fmla="*/ 254620 w 254620"/>
                  <a:gd name="connsiteY3" fmla="*/ 20121 h 85924"/>
                </a:gdLst>
                <a:ahLst/>
                <a:cxnLst>
                  <a:cxn ang="0">
                    <a:pos x="connsiteX0" y="connsiteY0"/>
                  </a:cxn>
                  <a:cxn ang="0">
                    <a:pos x="connsiteX1" y="connsiteY1"/>
                  </a:cxn>
                  <a:cxn ang="0">
                    <a:pos x="connsiteX2" y="connsiteY2"/>
                  </a:cxn>
                  <a:cxn ang="0">
                    <a:pos x="connsiteX3" y="connsiteY3"/>
                  </a:cxn>
                </a:cxnLst>
                <a:rect l="l" t="t" r="r" b="b"/>
                <a:pathLst>
                  <a:path w="254620" h="85924">
                    <a:moveTo>
                      <a:pt x="0" y="70283"/>
                    </a:moveTo>
                    <a:lnTo>
                      <a:pt x="79258" y="0"/>
                    </a:lnTo>
                    <a:lnTo>
                      <a:pt x="180801" y="85924"/>
                    </a:lnTo>
                    <a:lnTo>
                      <a:pt x="254620" y="20121"/>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700" dirty="0"/>
              </a:p>
            </p:txBody>
          </p:sp>
        </p:grpSp>
        <p:sp>
          <p:nvSpPr>
            <p:cNvPr id="224" name="Rectangle 223">
              <a:extLst>
                <a:ext uri="{FF2B5EF4-FFF2-40B4-BE49-F238E27FC236}">
                  <a16:creationId xmlns:a16="http://schemas.microsoft.com/office/drawing/2014/main" id="{6CE18395-48D1-43EF-BC33-0A02D04DFB3C}"/>
                </a:ext>
              </a:extLst>
            </p:cNvPr>
            <p:cNvSpPr/>
            <p:nvPr/>
          </p:nvSpPr>
          <p:spPr>
            <a:xfrm>
              <a:off x="1761057" y="1936449"/>
              <a:ext cx="60721" cy="740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5" name="Rectangle 224">
              <a:extLst>
                <a:ext uri="{FF2B5EF4-FFF2-40B4-BE49-F238E27FC236}">
                  <a16:creationId xmlns:a16="http://schemas.microsoft.com/office/drawing/2014/main" id="{78A10FF8-584F-4C40-A903-DFF5C67024B7}"/>
                </a:ext>
              </a:extLst>
            </p:cNvPr>
            <p:cNvSpPr/>
            <p:nvPr/>
          </p:nvSpPr>
          <p:spPr>
            <a:xfrm>
              <a:off x="1761057" y="2373440"/>
              <a:ext cx="60721" cy="740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26" name="Group 225">
              <a:extLst>
                <a:ext uri="{FF2B5EF4-FFF2-40B4-BE49-F238E27FC236}">
                  <a16:creationId xmlns:a16="http://schemas.microsoft.com/office/drawing/2014/main" id="{59128B84-03D0-4AB3-BC71-F106FAB67631}"/>
                </a:ext>
              </a:extLst>
            </p:cNvPr>
            <p:cNvGrpSpPr/>
            <p:nvPr/>
          </p:nvGrpSpPr>
          <p:grpSpPr>
            <a:xfrm>
              <a:off x="1659008" y="1894589"/>
              <a:ext cx="326770" cy="598561"/>
              <a:chOff x="4128567" y="2983829"/>
              <a:chExt cx="407588" cy="746599"/>
            </a:xfrm>
          </p:grpSpPr>
          <p:sp>
            <p:nvSpPr>
              <p:cNvPr id="247" name="Freeform: Shape 246">
                <a:extLst>
                  <a:ext uri="{FF2B5EF4-FFF2-40B4-BE49-F238E27FC236}">
                    <a16:creationId xmlns:a16="http://schemas.microsoft.com/office/drawing/2014/main" id="{A579E07F-EF6C-4308-84E1-42112CFB30C5}"/>
                  </a:ext>
                </a:extLst>
              </p:cNvPr>
              <p:cNvSpPr/>
              <p:nvPr/>
            </p:nvSpPr>
            <p:spPr>
              <a:xfrm>
                <a:off x="4211359" y="2983829"/>
                <a:ext cx="196533" cy="746599"/>
              </a:xfrm>
              <a:custGeom>
                <a:avLst/>
                <a:gdLst>
                  <a:gd name="connsiteX0" fmla="*/ 0 w 211756"/>
                  <a:gd name="connsiteY0" fmla="*/ 0 h 1352350"/>
                  <a:gd name="connsiteX1" fmla="*/ 211756 w 211756"/>
                  <a:gd name="connsiteY1" fmla="*/ 0 h 1352350"/>
                  <a:gd name="connsiteX2" fmla="*/ 211756 w 211756"/>
                  <a:gd name="connsiteY2" fmla="*/ 842211 h 1352350"/>
                  <a:gd name="connsiteX3" fmla="*/ 28876 w 211756"/>
                  <a:gd name="connsiteY3" fmla="*/ 842211 h 1352350"/>
                  <a:gd name="connsiteX4" fmla="*/ 28876 w 211756"/>
                  <a:gd name="connsiteY4" fmla="*/ 1352350 h 1352350"/>
                  <a:gd name="connsiteX0" fmla="*/ 0 w 211756"/>
                  <a:gd name="connsiteY0" fmla="*/ 0 h 842211"/>
                  <a:gd name="connsiteX1" fmla="*/ 211756 w 211756"/>
                  <a:gd name="connsiteY1" fmla="*/ 0 h 842211"/>
                  <a:gd name="connsiteX2" fmla="*/ 211756 w 211756"/>
                  <a:gd name="connsiteY2" fmla="*/ 842211 h 842211"/>
                  <a:gd name="connsiteX3" fmla="*/ 28876 w 211756"/>
                  <a:gd name="connsiteY3" fmla="*/ 842211 h 842211"/>
                  <a:gd name="connsiteX0" fmla="*/ 12872 w 182880"/>
                  <a:gd name="connsiteY0" fmla="*/ 5429 h 842211"/>
                  <a:gd name="connsiteX1" fmla="*/ 182880 w 182880"/>
                  <a:gd name="connsiteY1" fmla="*/ 0 h 842211"/>
                  <a:gd name="connsiteX2" fmla="*/ 182880 w 182880"/>
                  <a:gd name="connsiteY2" fmla="*/ 842211 h 842211"/>
                  <a:gd name="connsiteX3" fmla="*/ 0 w 182880"/>
                  <a:gd name="connsiteY3" fmla="*/ 842211 h 842211"/>
                  <a:gd name="connsiteX0" fmla="*/ 14249 w 182880"/>
                  <a:gd name="connsiteY0" fmla="*/ 56 h 842211"/>
                  <a:gd name="connsiteX1" fmla="*/ 182880 w 182880"/>
                  <a:gd name="connsiteY1" fmla="*/ 0 h 842211"/>
                  <a:gd name="connsiteX2" fmla="*/ 182880 w 182880"/>
                  <a:gd name="connsiteY2" fmla="*/ 842211 h 842211"/>
                  <a:gd name="connsiteX3" fmla="*/ 0 w 182880"/>
                  <a:gd name="connsiteY3" fmla="*/ 842211 h 842211"/>
                  <a:gd name="connsiteX0" fmla="*/ 1855 w 170486"/>
                  <a:gd name="connsiteY0" fmla="*/ 56 h 842211"/>
                  <a:gd name="connsiteX1" fmla="*/ 170486 w 170486"/>
                  <a:gd name="connsiteY1" fmla="*/ 0 h 842211"/>
                  <a:gd name="connsiteX2" fmla="*/ 170486 w 170486"/>
                  <a:gd name="connsiteY2" fmla="*/ 842211 h 842211"/>
                  <a:gd name="connsiteX3" fmla="*/ 0 w 170486"/>
                  <a:gd name="connsiteY3" fmla="*/ 842211 h 842211"/>
                </a:gdLst>
                <a:ahLst/>
                <a:cxnLst>
                  <a:cxn ang="0">
                    <a:pos x="connsiteX0" y="connsiteY0"/>
                  </a:cxn>
                  <a:cxn ang="0">
                    <a:pos x="connsiteX1" y="connsiteY1"/>
                  </a:cxn>
                  <a:cxn ang="0">
                    <a:pos x="connsiteX2" y="connsiteY2"/>
                  </a:cxn>
                  <a:cxn ang="0">
                    <a:pos x="connsiteX3" y="connsiteY3"/>
                  </a:cxn>
                </a:cxnLst>
                <a:rect l="l" t="t" r="r" b="b"/>
                <a:pathLst>
                  <a:path w="170486" h="842211">
                    <a:moveTo>
                      <a:pt x="1855" y="56"/>
                    </a:moveTo>
                    <a:lnTo>
                      <a:pt x="170486" y="0"/>
                    </a:lnTo>
                    <a:lnTo>
                      <a:pt x="170486" y="842211"/>
                    </a:lnTo>
                    <a:lnTo>
                      <a:pt x="0" y="84221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8" name="Rectangle 247">
                <a:extLst>
                  <a:ext uri="{FF2B5EF4-FFF2-40B4-BE49-F238E27FC236}">
                    <a16:creationId xmlns:a16="http://schemas.microsoft.com/office/drawing/2014/main" id="{86374609-4341-4E20-8773-DF8A0499D70B}"/>
                  </a:ext>
                </a:extLst>
              </p:cNvPr>
              <p:cNvSpPr/>
              <p:nvPr/>
            </p:nvSpPr>
            <p:spPr>
              <a:xfrm>
                <a:off x="4259568" y="3173728"/>
                <a:ext cx="69552" cy="3668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9" name="Rectangle 248">
                <a:extLst>
                  <a:ext uri="{FF2B5EF4-FFF2-40B4-BE49-F238E27FC236}">
                    <a16:creationId xmlns:a16="http://schemas.microsoft.com/office/drawing/2014/main" id="{7D29F543-916D-4A7C-99B4-5D3F570B7C0D}"/>
                  </a:ext>
                </a:extLst>
              </p:cNvPr>
              <p:cNvSpPr/>
              <p:nvPr/>
            </p:nvSpPr>
            <p:spPr>
              <a:xfrm>
                <a:off x="4396366" y="3318186"/>
                <a:ext cx="139789" cy="7788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0" name="Rectangle 249">
                <a:extLst>
                  <a:ext uri="{FF2B5EF4-FFF2-40B4-BE49-F238E27FC236}">
                    <a16:creationId xmlns:a16="http://schemas.microsoft.com/office/drawing/2014/main" id="{EC97BC96-DCFC-4CDB-9EA9-1319EC0D2705}"/>
                  </a:ext>
                </a:extLst>
              </p:cNvPr>
              <p:cNvSpPr/>
              <p:nvPr/>
            </p:nvSpPr>
            <p:spPr>
              <a:xfrm>
                <a:off x="4128567" y="3318186"/>
                <a:ext cx="136141" cy="6996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27" name="Rectangle 226">
              <a:extLst>
                <a:ext uri="{FF2B5EF4-FFF2-40B4-BE49-F238E27FC236}">
                  <a16:creationId xmlns:a16="http://schemas.microsoft.com/office/drawing/2014/main" id="{C7BD78F6-03BC-464F-B71E-F8DCDBBE57E5}"/>
                </a:ext>
              </a:extLst>
            </p:cNvPr>
            <p:cNvSpPr/>
            <p:nvPr/>
          </p:nvSpPr>
          <p:spPr>
            <a:xfrm>
              <a:off x="1605180" y="2044537"/>
              <a:ext cx="55761" cy="2940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8" name="Rectangle 227">
              <a:extLst>
                <a:ext uri="{FF2B5EF4-FFF2-40B4-BE49-F238E27FC236}">
                  <a16:creationId xmlns:a16="http://schemas.microsoft.com/office/drawing/2014/main" id="{C85331C6-6943-4C92-BC80-809079C50C36}"/>
                </a:ext>
              </a:extLst>
            </p:cNvPr>
            <p:cNvSpPr/>
            <p:nvPr/>
          </p:nvSpPr>
          <p:spPr>
            <a:xfrm>
              <a:off x="1644687" y="2605606"/>
              <a:ext cx="348093"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9" name="Rectangle 228">
              <a:extLst>
                <a:ext uri="{FF2B5EF4-FFF2-40B4-BE49-F238E27FC236}">
                  <a16:creationId xmlns:a16="http://schemas.microsoft.com/office/drawing/2014/main" id="{1AA4318E-BF16-4678-ABD9-AAF5E746B727}"/>
                </a:ext>
              </a:extLst>
            </p:cNvPr>
            <p:cNvSpPr/>
            <p:nvPr/>
          </p:nvSpPr>
          <p:spPr>
            <a:xfrm>
              <a:off x="1605360" y="1736161"/>
              <a:ext cx="55761" cy="27945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0" name="Rectangle 229">
              <a:extLst>
                <a:ext uri="{FF2B5EF4-FFF2-40B4-BE49-F238E27FC236}">
                  <a16:creationId xmlns:a16="http://schemas.microsoft.com/office/drawing/2014/main" id="{3F6A304C-081C-46DD-B299-E21A825CA66E}"/>
                </a:ext>
              </a:extLst>
            </p:cNvPr>
            <p:cNvSpPr/>
            <p:nvPr/>
          </p:nvSpPr>
          <p:spPr>
            <a:xfrm>
              <a:off x="1606271" y="1504334"/>
              <a:ext cx="53938" cy="2055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1" name="Rectangle 230">
              <a:extLst>
                <a:ext uri="{FF2B5EF4-FFF2-40B4-BE49-F238E27FC236}">
                  <a16:creationId xmlns:a16="http://schemas.microsoft.com/office/drawing/2014/main" id="{E9CABD24-5942-45A5-855D-E62AE49E673C}"/>
                </a:ext>
              </a:extLst>
            </p:cNvPr>
            <p:cNvSpPr/>
            <p:nvPr/>
          </p:nvSpPr>
          <p:spPr>
            <a:xfrm rot="5400000">
              <a:off x="1659915" y="1315855"/>
              <a:ext cx="66596" cy="585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2" name="Rectangle 231">
              <a:extLst>
                <a:ext uri="{FF2B5EF4-FFF2-40B4-BE49-F238E27FC236}">
                  <a16:creationId xmlns:a16="http://schemas.microsoft.com/office/drawing/2014/main" id="{C3BC07F7-8F20-496E-82CF-1E0535E58995}"/>
                </a:ext>
              </a:extLst>
            </p:cNvPr>
            <p:cNvSpPr/>
            <p:nvPr/>
          </p:nvSpPr>
          <p:spPr>
            <a:xfrm>
              <a:off x="1642926" y="2497178"/>
              <a:ext cx="45719" cy="2625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33" name="Straight Arrow Connector 232">
              <a:extLst>
                <a:ext uri="{FF2B5EF4-FFF2-40B4-BE49-F238E27FC236}">
                  <a16:creationId xmlns:a16="http://schemas.microsoft.com/office/drawing/2014/main" id="{AD7B7750-0BBF-4A31-91DE-D0C4A2F3D8DF}"/>
                </a:ext>
              </a:extLst>
            </p:cNvPr>
            <p:cNvCxnSpPr>
              <a:cxnSpLocks/>
            </p:cNvCxnSpPr>
            <p:nvPr/>
          </p:nvCxnSpPr>
          <p:spPr>
            <a:xfrm flipH="1">
              <a:off x="3014819" y="1367491"/>
              <a:ext cx="27432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grpSp>
          <p:nvGrpSpPr>
            <p:cNvPr id="235" name="Group 234">
              <a:extLst>
                <a:ext uri="{FF2B5EF4-FFF2-40B4-BE49-F238E27FC236}">
                  <a16:creationId xmlns:a16="http://schemas.microsoft.com/office/drawing/2014/main" id="{E68B70D2-6E3D-4C21-8BD2-4019A5AF522F}"/>
                </a:ext>
              </a:extLst>
            </p:cNvPr>
            <p:cNvGrpSpPr/>
            <p:nvPr/>
          </p:nvGrpSpPr>
          <p:grpSpPr>
            <a:xfrm>
              <a:off x="1686664" y="2767026"/>
              <a:ext cx="296729" cy="306205"/>
              <a:chOff x="3926412" y="2929460"/>
              <a:chExt cx="605006" cy="746599"/>
            </a:xfrm>
          </p:grpSpPr>
          <p:sp>
            <p:nvSpPr>
              <p:cNvPr id="240" name="Rectangle 239">
                <a:extLst>
                  <a:ext uri="{FF2B5EF4-FFF2-40B4-BE49-F238E27FC236}">
                    <a16:creationId xmlns:a16="http://schemas.microsoft.com/office/drawing/2014/main" id="{5E51F28B-BD01-4458-86E7-100D1D66B5D4}"/>
                  </a:ext>
                </a:extLst>
              </p:cNvPr>
              <p:cNvSpPr/>
              <p:nvPr/>
            </p:nvSpPr>
            <p:spPr>
              <a:xfrm>
                <a:off x="4214499" y="2989353"/>
                <a:ext cx="125128" cy="950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1" name="Rectangle 240">
                <a:extLst>
                  <a:ext uri="{FF2B5EF4-FFF2-40B4-BE49-F238E27FC236}">
                    <a16:creationId xmlns:a16="http://schemas.microsoft.com/office/drawing/2014/main" id="{5252AC20-2B1C-4E4E-89DC-25D448306580}"/>
                  </a:ext>
                </a:extLst>
              </p:cNvPr>
              <p:cNvSpPr/>
              <p:nvPr/>
            </p:nvSpPr>
            <p:spPr>
              <a:xfrm>
                <a:off x="4214499" y="3519062"/>
                <a:ext cx="125128" cy="950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42" name="Group 241">
                <a:extLst>
                  <a:ext uri="{FF2B5EF4-FFF2-40B4-BE49-F238E27FC236}">
                    <a16:creationId xmlns:a16="http://schemas.microsoft.com/office/drawing/2014/main" id="{91442C31-97B0-4FD4-90E5-A633C2C8D692}"/>
                  </a:ext>
                </a:extLst>
              </p:cNvPr>
              <p:cNvGrpSpPr/>
              <p:nvPr/>
            </p:nvGrpSpPr>
            <p:grpSpPr>
              <a:xfrm>
                <a:off x="3926412" y="2929460"/>
                <a:ext cx="605006" cy="746599"/>
                <a:chOff x="3937802" y="2983829"/>
                <a:chExt cx="605006" cy="746599"/>
              </a:xfrm>
            </p:grpSpPr>
            <p:sp>
              <p:nvSpPr>
                <p:cNvPr id="243" name="Freeform: Shape 242">
                  <a:extLst>
                    <a:ext uri="{FF2B5EF4-FFF2-40B4-BE49-F238E27FC236}">
                      <a16:creationId xmlns:a16="http://schemas.microsoft.com/office/drawing/2014/main" id="{4CB13CCB-4E5A-4E73-9C68-26FE86C0415C}"/>
                    </a:ext>
                  </a:extLst>
                </p:cNvPr>
                <p:cNvSpPr/>
                <p:nvPr/>
              </p:nvSpPr>
              <p:spPr>
                <a:xfrm>
                  <a:off x="4211359" y="2983829"/>
                  <a:ext cx="196533" cy="746599"/>
                </a:xfrm>
                <a:custGeom>
                  <a:avLst/>
                  <a:gdLst>
                    <a:gd name="connsiteX0" fmla="*/ 0 w 211756"/>
                    <a:gd name="connsiteY0" fmla="*/ 0 h 1352350"/>
                    <a:gd name="connsiteX1" fmla="*/ 211756 w 211756"/>
                    <a:gd name="connsiteY1" fmla="*/ 0 h 1352350"/>
                    <a:gd name="connsiteX2" fmla="*/ 211756 w 211756"/>
                    <a:gd name="connsiteY2" fmla="*/ 842211 h 1352350"/>
                    <a:gd name="connsiteX3" fmla="*/ 28876 w 211756"/>
                    <a:gd name="connsiteY3" fmla="*/ 842211 h 1352350"/>
                    <a:gd name="connsiteX4" fmla="*/ 28876 w 211756"/>
                    <a:gd name="connsiteY4" fmla="*/ 1352350 h 1352350"/>
                    <a:gd name="connsiteX0" fmla="*/ 0 w 211756"/>
                    <a:gd name="connsiteY0" fmla="*/ 0 h 842211"/>
                    <a:gd name="connsiteX1" fmla="*/ 211756 w 211756"/>
                    <a:gd name="connsiteY1" fmla="*/ 0 h 842211"/>
                    <a:gd name="connsiteX2" fmla="*/ 211756 w 211756"/>
                    <a:gd name="connsiteY2" fmla="*/ 842211 h 842211"/>
                    <a:gd name="connsiteX3" fmla="*/ 28876 w 211756"/>
                    <a:gd name="connsiteY3" fmla="*/ 842211 h 842211"/>
                    <a:gd name="connsiteX0" fmla="*/ 12872 w 182880"/>
                    <a:gd name="connsiteY0" fmla="*/ 5429 h 842211"/>
                    <a:gd name="connsiteX1" fmla="*/ 182880 w 182880"/>
                    <a:gd name="connsiteY1" fmla="*/ 0 h 842211"/>
                    <a:gd name="connsiteX2" fmla="*/ 182880 w 182880"/>
                    <a:gd name="connsiteY2" fmla="*/ 842211 h 842211"/>
                    <a:gd name="connsiteX3" fmla="*/ 0 w 182880"/>
                    <a:gd name="connsiteY3" fmla="*/ 842211 h 842211"/>
                    <a:gd name="connsiteX0" fmla="*/ 14249 w 182880"/>
                    <a:gd name="connsiteY0" fmla="*/ 56 h 842211"/>
                    <a:gd name="connsiteX1" fmla="*/ 182880 w 182880"/>
                    <a:gd name="connsiteY1" fmla="*/ 0 h 842211"/>
                    <a:gd name="connsiteX2" fmla="*/ 182880 w 182880"/>
                    <a:gd name="connsiteY2" fmla="*/ 842211 h 842211"/>
                    <a:gd name="connsiteX3" fmla="*/ 0 w 182880"/>
                    <a:gd name="connsiteY3" fmla="*/ 842211 h 842211"/>
                    <a:gd name="connsiteX0" fmla="*/ 1855 w 170486"/>
                    <a:gd name="connsiteY0" fmla="*/ 56 h 842211"/>
                    <a:gd name="connsiteX1" fmla="*/ 170486 w 170486"/>
                    <a:gd name="connsiteY1" fmla="*/ 0 h 842211"/>
                    <a:gd name="connsiteX2" fmla="*/ 170486 w 170486"/>
                    <a:gd name="connsiteY2" fmla="*/ 842211 h 842211"/>
                    <a:gd name="connsiteX3" fmla="*/ 0 w 170486"/>
                    <a:gd name="connsiteY3" fmla="*/ 842211 h 842211"/>
                  </a:gdLst>
                  <a:ahLst/>
                  <a:cxnLst>
                    <a:cxn ang="0">
                      <a:pos x="connsiteX0" y="connsiteY0"/>
                    </a:cxn>
                    <a:cxn ang="0">
                      <a:pos x="connsiteX1" y="connsiteY1"/>
                    </a:cxn>
                    <a:cxn ang="0">
                      <a:pos x="connsiteX2" y="connsiteY2"/>
                    </a:cxn>
                    <a:cxn ang="0">
                      <a:pos x="connsiteX3" y="connsiteY3"/>
                    </a:cxn>
                  </a:cxnLst>
                  <a:rect l="l" t="t" r="r" b="b"/>
                  <a:pathLst>
                    <a:path w="170486" h="842211">
                      <a:moveTo>
                        <a:pt x="1855" y="56"/>
                      </a:moveTo>
                      <a:lnTo>
                        <a:pt x="170486" y="0"/>
                      </a:lnTo>
                      <a:lnTo>
                        <a:pt x="170486" y="842211"/>
                      </a:lnTo>
                      <a:lnTo>
                        <a:pt x="0" y="842211"/>
                      </a:lnTo>
                    </a:path>
                  </a:pathLst>
                </a:cu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4" name="Rectangle 243">
                  <a:extLst>
                    <a:ext uri="{FF2B5EF4-FFF2-40B4-BE49-F238E27FC236}">
                      <a16:creationId xmlns:a16="http://schemas.microsoft.com/office/drawing/2014/main" id="{BB69A44A-3FBF-4A41-8D6E-D95DEE693C2C}"/>
                    </a:ext>
                  </a:extLst>
                </p:cNvPr>
                <p:cNvSpPr/>
                <p:nvPr/>
              </p:nvSpPr>
              <p:spPr>
                <a:xfrm>
                  <a:off x="4259568" y="3173728"/>
                  <a:ext cx="69552" cy="3668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5" name="Rectangle 244">
                  <a:extLst>
                    <a:ext uri="{FF2B5EF4-FFF2-40B4-BE49-F238E27FC236}">
                      <a16:creationId xmlns:a16="http://schemas.microsoft.com/office/drawing/2014/main" id="{6B232F75-F13B-4AD7-8BA7-A814061532A5}"/>
                    </a:ext>
                  </a:extLst>
                </p:cNvPr>
                <p:cNvSpPr/>
                <p:nvPr/>
              </p:nvSpPr>
              <p:spPr>
                <a:xfrm>
                  <a:off x="4391510" y="3294913"/>
                  <a:ext cx="151298" cy="11147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6" name="Rectangle 245">
                  <a:extLst>
                    <a:ext uri="{FF2B5EF4-FFF2-40B4-BE49-F238E27FC236}">
                      <a16:creationId xmlns:a16="http://schemas.microsoft.com/office/drawing/2014/main" id="{4C59B1EC-7089-4CF4-A129-3D4F77FEA680}"/>
                    </a:ext>
                  </a:extLst>
                </p:cNvPr>
                <p:cNvSpPr/>
                <p:nvPr/>
              </p:nvSpPr>
              <p:spPr>
                <a:xfrm>
                  <a:off x="3937802" y="3298227"/>
                  <a:ext cx="322051" cy="1131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236" name="Rectangle 235">
              <a:extLst>
                <a:ext uri="{FF2B5EF4-FFF2-40B4-BE49-F238E27FC236}">
                  <a16:creationId xmlns:a16="http://schemas.microsoft.com/office/drawing/2014/main" id="{33A906D7-8FC7-4E9A-B0C8-8D7B7DE4ED97}"/>
                </a:ext>
              </a:extLst>
            </p:cNvPr>
            <p:cNvSpPr/>
            <p:nvPr/>
          </p:nvSpPr>
          <p:spPr>
            <a:xfrm>
              <a:off x="1767476" y="2527737"/>
              <a:ext cx="45719" cy="2014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7" name="Rectangle 236">
              <a:extLst>
                <a:ext uri="{FF2B5EF4-FFF2-40B4-BE49-F238E27FC236}">
                  <a16:creationId xmlns:a16="http://schemas.microsoft.com/office/drawing/2014/main" id="{14CC3C71-617F-405F-8710-D82E64AF9108}"/>
                </a:ext>
              </a:extLst>
            </p:cNvPr>
            <p:cNvSpPr/>
            <p:nvPr/>
          </p:nvSpPr>
          <p:spPr>
            <a:xfrm>
              <a:off x="1642135" y="2778655"/>
              <a:ext cx="45719" cy="29457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8" name="Freeform: Shape 237">
              <a:extLst>
                <a:ext uri="{FF2B5EF4-FFF2-40B4-BE49-F238E27FC236}">
                  <a16:creationId xmlns:a16="http://schemas.microsoft.com/office/drawing/2014/main" id="{4BAF8BC0-4250-426C-91C4-F8C50B987D14}"/>
                </a:ext>
              </a:extLst>
            </p:cNvPr>
            <p:cNvSpPr/>
            <p:nvPr/>
          </p:nvSpPr>
          <p:spPr>
            <a:xfrm flipH="1">
              <a:off x="2420042" y="2162649"/>
              <a:ext cx="371897" cy="720701"/>
            </a:xfrm>
            <a:custGeom>
              <a:avLst/>
              <a:gdLst>
                <a:gd name="connsiteX0" fmla="*/ 0 w 976964"/>
                <a:gd name="connsiteY0" fmla="*/ 0 h 259882"/>
                <a:gd name="connsiteX1" fmla="*/ 976964 w 976964"/>
                <a:gd name="connsiteY1" fmla="*/ 0 h 259882"/>
                <a:gd name="connsiteX2" fmla="*/ 976964 w 976964"/>
                <a:gd name="connsiteY2" fmla="*/ 259882 h 259882"/>
                <a:gd name="connsiteX0" fmla="*/ 0 w 976964"/>
                <a:gd name="connsiteY0" fmla="*/ 0 h 259882"/>
                <a:gd name="connsiteX1" fmla="*/ 976964 w 976964"/>
                <a:gd name="connsiteY1" fmla="*/ 0 h 259882"/>
                <a:gd name="connsiteX2" fmla="*/ 945749 w 976964"/>
                <a:gd name="connsiteY2" fmla="*/ 191267 h 259882"/>
                <a:gd name="connsiteX3" fmla="*/ 976964 w 976964"/>
                <a:gd name="connsiteY3" fmla="*/ 259882 h 259882"/>
                <a:gd name="connsiteX0" fmla="*/ 0 w 1603245"/>
                <a:gd name="connsiteY0" fmla="*/ 0 h 205450"/>
                <a:gd name="connsiteX1" fmla="*/ 976964 w 1603245"/>
                <a:gd name="connsiteY1" fmla="*/ 0 h 205450"/>
                <a:gd name="connsiteX2" fmla="*/ 945749 w 1603245"/>
                <a:gd name="connsiteY2" fmla="*/ 191267 h 205450"/>
                <a:gd name="connsiteX3" fmla="*/ 1603245 w 1603245"/>
                <a:gd name="connsiteY3" fmla="*/ 205450 h 205450"/>
                <a:gd name="connsiteX0" fmla="*/ 0 w 1603245"/>
                <a:gd name="connsiteY0" fmla="*/ 0 h 206051"/>
                <a:gd name="connsiteX1" fmla="*/ 976964 w 1603245"/>
                <a:gd name="connsiteY1" fmla="*/ 0 h 206051"/>
                <a:gd name="connsiteX2" fmla="*/ 988941 w 1603245"/>
                <a:gd name="connsiteY2" fmla="*/ 206051 h 206051"/>
                <a:gd name="connsiteX3" fmla="*/ 1603245 w 1603245"/>
                <a:gd name="connsiteY3" fmla="*/ 205450 h 206051"/>
                <a:gd name="connsiteX0" fmla="*/ 0 w 1603245"/>
                <a:gd name="connsiteY0" fmla="*/ 0 h 205450"/>
                <a:gd name="connsiteX1" fmla="*/ 976964 w 1603245"/>
                <a:gd name="connsiteY1" fmla="*/ 0 h 205450"/>
                <a:gd name="connsiteX2" fmla="*/ 981742 w 1603245"/>
                <a:gd name="connsiteY2" fmla="*/ 204035 h 205450"/>
                <a:gd name="connsiteX3" fmla="*/ 1603245 w 1603245"/>
                <a:gd name="connsiteY3" fmla="*/ 205450 h 205450"/>
                <a:gd name="connsiteX0" fmla="*/ 0 w 1603245"/>
                <a:gd name="connsiteY0" fmla="*/ 0 h 205450"/>
                <a:gd name="connsiteX1" fmla="*/ 976964 w 1603245"/>
                <a:gd name="connsiteY1" fmla="*/ 0 h 205450"/>
                <a:gd name="connsiteX2" fmla="*/ 981742 w 1603245"/>
                <a:gd name="connsiteY2" fmla="*/ 203363 h 205450"/>
                <a:gd name="connsiteX3" fmla="*/ 1603245 w 1603245"/>
                <a:gd name="connsiteY3" fmla="*/ 205450 h 205450"/>
                <a:gd name="connsiteX0" fmla="*/ 0 w 1603245"/>
                <a:gd name="connsiteY0" fmla="*/ 0 h 206051"/>
                <a:gd name="connsiteX1" fmla="*/ 976964 w 1603245"/>
                <a:gd name="connsiteY1" fmla="*/ 0 h 206051"/>
                <a:gd name="connsiteX2" fmla="*/ 996140 w 1603245"/>
                <a:gd name="connsiteY2" fmla="*/ 206051 h 206051"/>
                <a:gd name="connsiteX3" fmla="*/ 1603245 w 1603245"/>
                <a:gd name="connsiteY3" fmla="*/ 205450 h 206051"/>
                <a:gd name="connsiteX0" fmla="*/ 0 w 626281"/>
                <a:gd name="connsiteY0" fmla="*/ 0 h 206051"/>
                <a:gd name="connsiteX1" fmla="*/ 19176 w 626281"/>
                <a:gd name="connsiteY1" fmla="*/ 206051 h 206051"/>
                <a:gd name="connsiteX2" fmla="*/ 626281 w 626281"/>
                <a:gd name="connsiteY2" fmla="*/ 205450 h 206051"/>
                <a:gd name="connsiteX0" fmla="*/ 24016 w 650297"/>
                <a:gd name="connsiteY0" fmla="*/ 0 h 205450"/>
                <a:gd name="connsiteX1" fmla="*/ 0 w 650297"/>
                <a:gd name="connsiteY1" fmla="*/ 202691 h 205450"/>
                <a:gd name="connsiteX2" fmla="*/ 650297 w 650297"/>
                <a:gd name="connsiteY2" fmla="*/ 205450 h 205450"/>
                <a:gd name="connsiteX0" fmla="*/ 0 w 626281"/>
                <a:gd name="connsiteY0" fmla="*/ 0 h 205450"/>
                <a:gd name="connsiteX1" fmla="*/ 4780 w 626281"/>
                <a:gd name="connsiteY1" fmla="*/ 205379 h 205450"/>
                <a:gd name="connsiteX2" fmla="*/ 626281 w 626281"/>
                <a:gd name="connsiteY2" fmla="*/ 205450 h 205450"/>
              </a:gdLst>
              <a:ahLst/>
              <a:cxnLst>
                <a:cxn ang="0">
                  <a:pos x="connsiteX0" y="connsiteY0"/>
                </a:cxn>
                <a:cxn ang="0">
                  <a:pos x="connsiteX1" y="connsiteY1"/>
                </a:cxn>
                <a:cxn ang="0">
                  <a:pos x="connsiteX2" y="connsiteY2"/>
                </a:cxn>
              </a:cxnLst>
              <a:rect l="l" t="t" r="r" b="b"/>
              <a:pathLst>
                <a:path w="626281" h="205450">
                  <a:moveTo>
                    <a:pt x="0" y="0"/>
                  </a:moveTo>
                  <a:lnTo>
                    <a:pt x="4780" y="205379"/>
                  </a:lnTo>
                  <a:lnTo>
                    <a:pt x="626281" y="205450"/>
                  </a:lnTo>
                </a:path>
              </a:pathLst>
            </a:cu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9" name="Freeform: Shape 238">
              <a:extLst>
                <a:ext uri="{FF2B5EF4-FFF2-40B4-BE49-F238E27FC236}">
                  <a16:creationId xmlns:a16="http://schemas.microsoft.com/office/drawing/2014/main" id="{CE249F0E-B3F0-482C-9BCF-24386E072AEE}"/>
                </a:ext>
              </a:extLst>
            </p:cNvPr>
            <p:cNvSpPr/>
            <p:nvPr/>
          </p:nvSpPr>
          <p:spPr>
            <a:xfrm rot="10800000" flipH="1">
              <a:off x="2791941" y="1632638"/>
              <a:ext cx="524350" cy="672318"/>
            </a:xfrm>
            <a:custGeom>
              <a:avLst/>
              <a:gdLst>
                <a:gd name="connsiteX0" fmla="*/ 0 w 976964"/>
                <a:gd name="connsiteY0" fmla="*/ 0 h 259882"/>
                <a:gd name="connsiteX1" fmla="*/ 976964 w 976964"/>
                <a:gd name="connsiteY1" fmla="*/ 0 h 259882"/>
                <a:gd name="connsiteX2" fmla="*/ 976964 w 976964"/>
                <a:gd name="connsiteY2" fmla="*/ 259882 h 259882"/>
                <a:gd name="connsiteX0" fmla="*/ 0 w 976964"/>
                <a:gd name="connsiteY0" fmla="*/ 0 h 259882"/>
                <a:gd name="connsiteX1" fmla="*/ 976964 w 976964"/>
                <a:gd name="connsiteY1" fmla="*/ 0 h 259882"/>
                <a:gd name="connsiteX2" fmla="*/ 945749 w 976964"/>
                <a:gd name="connsiteY2" fmla="*/ 191267 h 259882"/>
                <a:gd name="connsiteX3" fmla="*/ 976964 w 976964"/>
                <a:gd name="connsiteY3" fmla="*/ 259882 h 259882"/>
                <a:gd name="connsiteX0" fmla="*/ 0 w 1603245"/>
                <a:gd name="connsiteY0" fmla="*/ 0 h 205450"/>
                <a:gd name="connsiteX1" fmla="*/ 976964 w 1603245"/>
                <a:gd name="connsiteY1" fmla="*/ 0 h 205450"/>
                <a:gd name="connsiteX2" fmla="*/ 945749 w 1603245"/>
                <a:gd name="connsiteY2" fmla="*/ 191267 h 205450"/>
                <a:gd name="connsiteX3" fmla="*/ 1603245 w 1603245"/>
                <a:gd name="connsiteY3" fmla="*/ 205450 h 205450"/>
                <a:gd name="connsiteX0" fmla="*/ 0 w 1603245"/>
                <a:gd name="connsiteY0" fmla="*/ 0 h 206051"/>
                <a:gd name="connsiteX1" fmla="*/ 976964 w 1603245"/>
                <a:gd name="connsiteY1" fmla="*/ 0 h 206051"/>
                <a:gd name="connsiteX2" fmla="*/ 988941 w 1603245"/>
                <a:gd name="connsiteY2" fmla="*/ 206051 h 206051"/>
                <a:gd name="connsiteX3" fmla="*/ 1603245 w 1603245"/>
                <a:gd name="connsiteY3" fmla="*/ 205450 h 206051"/>
                <a:gd name="connsiteX0" fmla="*/ 0 w 1603245"/>
                <a:gd name="connsiteY0" fmla="*/ 0 h 205450"/>
                <a:gd name="connsiteX1" fmla="*/ 976964 w 1603245"/>
                <a:gd name="connsiteY1" fmla="*/ 0 h 205450"/>
                <a:gd name="connsiteX2" fmla="*/ 981742 w 1603245"/>
                <a:gd name="connsiteY2" fmla="*/ 204035 h 205450"/>
                <a:gd name="connsiteX3" fmla="*/ 1603245 w 1603245"/>
                <a:gd name="connsiteY3" fmla="*/ 205450 h 205450"/>
                <a:gd name="connsiteX0" fmla="*/ 0 w 1603245"/>
                <a:gd name="connsiteY0" fmla="*/ 0 h 205450"/>
                <a:gd name="connsiteX1" fmla="*/ 976964 w 1603245"/>
                <a:gd name="connsiteY1" fmla="*/ 0 h 205450"/>
                <a:gd name="connsiteX2" fmla="*/ 981742 w 1603245"/>
                <a:gd name="connsiteY2" fmla="*/ 203363 h 205450"/>
                <a:gd name="connsiteX3" fmla="*/ 1603245 w 1603245"/>
                <a:gd name="connsiteY3" fmla="*/ 205450 h 205450"/>
                <a:gd name="connsiteX0" fmla="*/ 0 w 1603245"/>
                <a:gd name="connsiteY0" fmla="*/ 0 h 206051"/>
                <a:gd name="connsiteX1" fmla="*/ 976964 w 1603245"/>
                <a:gd name="connsiteY1" fmla="*/ 0 h 206051"/>
                <a:gd name="connsiteX2" fmla="*/ 996140 w 1603245"/>
                <a:gd name="connsiteY2" fmla="*/ 206051 h 206051"/>
                <a:gd name="connsiteX3" fmla="*/ 1603245 w 1603245"/>
                <a:gd name="connsiteY3" fmla="*/ 205450 h 206051"/>
                <a:gd name="connsiteX0" fmla="*/ 0 w 626281"/>
                <a:gd name="connsiteY0" fmla="*/ 0 h 206051"/>
                <a:gd name="connsiteX1" fmla="*/ 19176 w 626281"/>
                <a:gd name="connsiteY1" fmla="*/ 206051 h 206051"/>
                <a:gd name="connsiteX2" fmla="*/ 626281 w 626281"/>
                <a:gd name="connsiteY2" fmla="*/ 205450 h 206051"/>
                <a:gd name="connsiteX0" fmla="*/ 24016 w 650297"/>
                <a:gd name="connsiteY0" fmla="*/ 0 h 205450"/>
                <a:gd name="connsiteX1" fmla="*/ 0 w 650297"/>
                <a:gd name="connsiteY1" fmla="*/ 202691 h 205450"/>
                <a:gd name="connsiteX2" fmla="*/ 650297 w 650297"/>
                <a:gd name="connsiteY2" fmla="*/ 205450 h 205450"/>
                <a:gd name="connsiteX0" fmla="*/ 0 w 626281"/>
                <a:gd name="connsiteY0" fmla="*/ 0 h 205450"/>
                <a:gd name="connsiteX1" fmla="*/ 4780 w 626281"/>
                <a:gd name="connsiteY1" fmla="*/ 205379 h 205450"/>
                <a:gd name="connsiteX2" fmla="*/ 626281 w 626281"/>
                <a:gd name="connsiteY2" fmla="*/ 205450 h 205450"/>
              </a:gdLst>
              <a:ahLst/>
              <a:cxnLst>
                <a:cxn ang="0">
                  <a:pos x="connsiteX0" y="connsiteY0"/>
                </a:cxn>
                <a:cxn ang="0">
                  <a:pos x="connsiteX1" y="connsiteY1"/>
                </a:cxn>
                <a:cxn ang="0">
                  <a:pos x="connsiteX2" y="connsiteY2"/>
                </a:cxn>
              </a:cxnLst>
              <a:rect l="l" t="t" r="r" b="b"/>
              <a:pathLst>
                <a:path w="626281" h="205450">
                  <a:moveTo>
                    <a:pt x="0" y="0"/>
                  </a:moveTo>
                  <a:lnTo>
                    <a:pt x="4780" y="205379"/>
                  </a:lnTo>
                  <a:lnTo>
                    <a:pt x="626281" y="205450"/>
                  </a:lnTo>
                </a:path>
              </a:pathLst>
            </a:cu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8" name="Group 257">
            <a:extLst>
              <a:ext uri="{FF2B5EF4-FFF2-40B4-BE49-F238E27FC236}">
                <a16:creationId xmlns:a16="http://schemas.microsoft.com/office/drawing/2014/main" id="{5959A8E0-C674-49F9-9BF3-0E1D31E3E79C}"/>
              </a:ext>
            </a:extLst>
          </p:cNvPr>
          <p:cNvGrpSpPr/>
          <p:nvPr/>
        </p:nvGrpSpPr>
        <p:grpSpPr>
          <a:xfrm>
            <a:off x="454331" y="3964588"/>
            <a:ext cx="3989690" cy="2286000"/>
            <a:chOff x="454331" y="910345"/>
            <a:chExt cx="3989690" cy="2286000"/>
          </a:xfrm>
        </p:grpSpPr>
        <p:sp>
          <p:nvSpPr>
            <p:cNvPr id="259" name="Freeform: Shape 258">
              <a:extLst>
                <a:ext uri="{FF2B5EF4-FFF2-40B4-BE49-F238E27FC236}">
                  <a16:creationId xmlns:a16="http://schemas.microsoft.com/office/drawing/2014/main" id="{CB87B3FE-6C73-4FF2-9E07-2564C595F8A9}"/>
                </a:ext>
              </a:extLst>
            </p:cNvPr>
            <p:cNvSpPr/>
            <p:nvPr/>
          </p:nvSpPr>
          <p:spPr>
            <a:xfrm>
              <a:off x="3335231" y="1455883"/>
              <a:ext cx="574528" cy="1637155"/>
            </a:xfrm>
            <a:custGeom>
              <a:avLst/>
              <a:gdLst>
                <a:gd name="connsiteX0" fmla="*/ 0 w 976964"/>
                <a:gd name="connsiteY0" fmla="*/ 0 h 259882"/>
                <a:gd name="connsiteX1" fmla="*/ 976964 w 976964"/>
                <a:gd name="connsiteY1" fmla="*/ 0 h 259882"/>
                <a:gd name="connsiteX2" fmla="*/ 976964 w 976964"/>
                <a:gd name="connsiteY2" fmla="*/ 259882 h 259882"/>
              </a:gdLst>
              <a:ahLst/>
              <a:cxnLst>
                <a:cxn ang="0">
                  <a:pos x="connsiteX0" y="connsiteY0"/>
                </a:cxn>
                <a:cxn ang="0">
                  <a:pos x="connsiteX1" y="connsiteY1"/>
                </a:cxn>
                <a:cxn ang="0">
                  <a:pos x="connsiteX2" y="connsiteY2"/>
                </a:cxn>
              </a:cxnLst>
              <a:rect l="l" t="t" r="r" b="b"/>
              <a:pathLst>
                <a:path w="976964" h="259882">
                  <a:moveTo>
                    <a:pt x="0" y="0"/>
                  </a:moveTo>
                  <a:lnTo>
                    <a:pt x="976964" y="0"/>
                  </a:lnTo>
                  <a:lnTo>
                    <a:pt x="976964" y="2598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0" name="Rectangle: Rounded Corners 259">
              <a:extLst>
                <a:ext uri="{FF2B5EF4-FFF2-40B4-BE49-F238E27FC236}">
                  <a16:creationId xmlns:a16="http://schemas.microsoft.com/office/drawing/2014/main" id="{277AB1D2-A018-4887-A702-43159075A019}"/>
                </a:ext>
              </a:extLst>
            </p:cNvPr>
            <p:cNvSpPr/>
            <p:nvPr/>
          </p:nvSpPr>
          <p:spPr>
            <a:xfrm>
              <a:off x="1887607" y="1938178"/>
              <a:ext cx="715504" cy="486154"/>
            </a:xfrm>
            <a:prstGeom prst="round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   ENG.</a:t>
              </a:r>
            </a:p>
          </p:txBody>
        </p:sp>
        <p:sp>
          <p:nvSpPr>
            <p:cNvPr id="261" name="Rectangle: Rounded Corners 260">
              <a:extLst>
                <a:ext uri="{FF2B5EF4-FFF2-40B4-BE49-F238E27FC236}">
                  <a16:creationId xmlns:a16="http://schemas.microsoft.com/office/drawing/2014/main" id="{AAFB5C6B-3A5F-4290-B5DD-F4A6C0099E79}"/>
                </a:ext>
              </a:extLst>
            </p:cNvPr>
            <p:cNvSpPr/>
            <p:nvPr/>
          </p:nvSpPr>
          <p:spPr>
            <a:xfrm>
              <a:off x="1886579" y="1362922"/>
              <a:ext cx="671357" cy="486154"/>
            </a:xfrm>
            <a:prstGeom prst="round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tx1">
                      <a:lumMod val="65000"/>
                      <a:lumOff val="35000"/>
                    </a:schemeClr>
                  </a:solidFill>
                </a:rPr>
                <a:t> M-</a:t>
              </a:r>
              <a:r>
                <a:rPr lang="en-US" sz="1400" b="1" dirty="0">
                  <a:solidFill>
                    <a:schemeClr val="tx1">
                      <a:lumMod val="65000"/>
                      <a:lumOff val="35000"/>
                    </a:schemeClr>
                  </a:solidFill>
                  <a:latin typeface="Aharoni" panose="02010803020104030203" pitchFamily="2" charset="-79"/>
                  <a:cs typeface="Aharoni" panose="02010803020104030203" pitchFamily="2" charset="-79"/>
                </a:rPr>
                <a:t>G</a:t>
              </a:r>
            </a:p>
          </p:txBody>
        </p:sp>
        <p:sp>
          <p:nvSpPr>
            <p:cNvPr id="262" name="Rectangle: Rounded Corners 261">
              <a:extLst>
                <a:ext uri="{FF2B5EF4-FFF2-40B4-BE49-F238E27FC236}">
                  <a16:creationId xmlns:a16="http://schemas.microsoft.com/office/drawing/2014/main" id="{A7C48890-A629-4EBA-9E33-F74F9145C871}"/>
                </a:ext>
              </a:extLst>
            </p:cNvPr>
            <p:cNvSpPr/>
            <p:nvPr/>
          </p:nvSpPr>
          <p:spPr>
            <a:xfrm>
              <a:off x="1934903" y="2808999"/>
              <a:ext cx="490702" cy="216068"/>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 SM</a:t>
              </a:r>
            </a:p>
          </p:txBody>
        </p:sp>
        <p:sp>
          <p:nvSpPr>
            <p:cNvPr id="263" name="Rectangle: Rounded Corners 262">
              <a:extLst>
                <a:ext uri="{FF2B5EF4-FFF2-40B4-BE49-F238E27FC236}">
                  <a16:creationId xmlns:a16="http://schemas.microsoft.com/office/drawing/2014/main" id="{0198982D-3426-4EF2-8821-91D9C10B166F}"/>
                </a:ext>
              </a:extLst>
            </p:cNvPr>
            <p:cNvSpPr/>
            <p:nvPr/>
          </p:nvSpPr>
          <p:spPr>
            <a:xfrm>
              <a:off x="1934903" y="2538663"/>
              <a:ext cx="551122" cy="191003"/>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a:solidFill>
                    <a:schemeClr val="tx1">
                      <a:lumMod val="65000"/>
                      <a:lumOff val="35000"/>
                    </a:schemeClr>
                  </a:solidFill>
                </a:rPr>
                <a:t>misc</a:t>
              </a:r>
              <a:endParaRPr lang="en-US" sz="1400" dirty="0">
                <a:solidFill>
                  <a:schemeClr val="tx1">
                    <a:lumMod val="65000"/>
                    <a:lumOff val="35000"/>
                  </a:schemeClr>
                </a:solidFill>
              </a:endParaRPr>
            </a:p>
          </p:txBody>
        </p:sp>
        <p:sp>
          <p:nvSpPr>
            <p:cNvPr id="264" name="Rectangle: Rounded Corners 263">
              <a:extLst>
                <a:ext uri="{FF2B5EF4-FFF2-40B4-BE49-F238E27FC236}">
                  <a16:creationId xmlns:a16="http://schemas.microsoft.com/office/drawing/2014/main" id="{F4120F41-9AAA-4A8F-97D4-79B03381EFBB}"/>
                </a:ext>
              </a:extLst>
            </p:cNvPr>
            <p:cNvSpPr/>
            <p:nvPr/>
          </p:nvSpPr>
          <p:spPr>
            <a:xfrm>
              <a:off x="1394733" y="1253319"/>
              <a:ext cx="598047" cy="1915679"/>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5" name="Rectangle: Rounded Corners 264">
              <a:extLst>
                <a:ext uri="{FF2B5EF4-FFF2-40B4-BE49-F238E27FC236}">
                  <a16:creationId xmlns:a16="http://schemas.microsoft.com/office/drawing/2014/main" id="{C6D10E0B-EB89-44B1-BAED-A2CCBD5B5F97}"/>
                </a:ext>
              </a:extLst>
            </p:cNvPr>
            <p:cNvSpPr/>
            <p:nvPr/>
          </p:nvSpPr>
          <p:spPr>
            <a:xfrm>
              <a:off x="3015435" y="1792608"/>
              <a:ext cx="671357" cy="1376390"/>
            </a:xfrm>
            <a:prstGeom prst="round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Batt.</a:t>
              </a:r>
            </a:p>
          </p:txBody>
        </p:sp>
        <p:sp>
          <p:nvSpPr>
            <p:cNvPr id="266" name="Rectangle 265">
              <a:extLst>
                <a:ext uri="{FF2B5EF4-FFF2-40B4-BE49-F238E27FC236}">
                  <a16:creationId xmlns:a16="http://schemas.microsoft.com/office/drawing/2014/main" id="{39683611-4D0C-475E-B1C4-E89F3F772234}"/>
                </a:ext>
              </a:extLst>
            </p:cNvPr>
            <p:cNvSpPr/>
            <p:nvPr/>
          </p:nvSpPr>
          <p:spPr>
            <a:xfrm>
              <a:off x="3773945" y="2040865"/>
              <a:ext cx="286368" cy="157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00" dirty="0"/>
            </a:p>
          </p:txBody>
        </p:sp>
        <p:grpSp>
          <p:nvGrpSpPr>
            <p:cNvPr id="267" name="Group 266">
              <a:extLst>
                <a:ext uri="{FF2B5EF4-FFF2-40B4-BE49-F238E27FC236}">
                  <a16:creationId xmlns:a16="http://schemas.microsoft.com/office/drawing/2014/main" id="{8A1B031E-306E-439D-B7C0-3596BCDD0FDA}"/>
                </a:ext>
              </a:extLst>
            </p:cNvPr>
            <p:cNvGrpSpPr/>
            <p:nvPr/>
          </p:nvGrpSpPr>
          <p:grpSpPr>
            <a:xfrm>
              <a:off x="3794519" y="3100567"/>
              <a:ext cx="238988" cy="95778"/>
              <a:chOff x="6981901" y="4433705"/>
              <a:chExt cx="298096" cy="119466"/>
            </a:xfrm>
          </p:grpSpPr>
          <p:cxnSp>
            <p:nvCxnSpPr>
              <p:cNvPr id="306" name="Straight Connector 305">
                <a:extLst>
                  <a:ext uri="{FF2B5EF4-FFF2-40B4-BE49-F238E27FC236}">
                    <a16:creationId xmlns:a16="http://schemas.microsoft.com/office/drawing/2014/main" id="{59C42400-59B5-4343-BB20-F96DD62782D3}"/>
                  </a:ext>
                </a:extLst>
              </p:cNvPr>
              <p:cNvCxnSpPr/>
              <p:nvPr/>
            </p:nvCxnSpPr>
            <p:spPr>
              <a:xfrm>
                <a:off x="6981901" y="4433705"/>
                <a:ext cx="29809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AE48C5CA-3635-40D9-82B0-1188CB54ACD7}"/>
                  </a:ext>
                </a:extLst>
              </p:cNvPr>
              <p:cNvCxnSpPr>
                <a:cxnSpLocks/>
              </p:cNvCxnSpPr>
              <p:nvPr/>
            </p:nvCxnSpPr>
            <p:spPr>
              <a:xfrm>
                <a:off x="7099792" y="4553171"/>
                <a:ext cx="6231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C9455A78-271A-40E5-98F8-E3AA88C54316}"/>
                  </a:ext>
                </a:extLst>
              </p:cNvPr>
              <p:cNvCxnSpPr/>
              <p:nvPr/>
            </p:nvCxnSpPr>
            <p:spPr>
              <a:xfrm>
                <a:off x="7062369" y="4488742"/>
                <a:ext cx="13716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0B86F9D5-6192-410D-B1B4-5AC0662E9E51}"/>
                </a:ext>
              </a:extLst>
            </p:cNvPr>
            <p:cNvGrpSpPr/>
            <p:nvPr/>
          </p:nvGrpSpPr>
          <p:grpSpPr>
            <a:xfrm rot="16200000">
              <a:off x="3825866" y="2043450"/>
              <a:ext cx="157597" cy="152426"/>
              <a:chOff x="2435112" y="2955187"/>
              <a:chExt cx="221490" cy="142811"/>
            </a:xfrm>
          </p:grpSpPr>
          <p:sp>
            <p:nvSpPr>
              <p:cNvPr id="304" name="Rectangle 303">
                <a:extLst>
                  <a:ext uri="{FF2B5EF4-FFF2-40B4-BE49-F238E27FC236}">
                    <a16:creationId xmlns:a16="http://schemas.microsoft.com/office/drawing/2014/main" id="{252A9F77-210F-4000-BE72-6FCF67F28A0F}"/>
                  </a:ext>
                </a:extLst>
              </p:cNvPr>
              <p:cNvSpPr/>
              <p:nvPr/>
            </p:nvSpPr>
            <p:spPr>
              <a:xfrm>
                <a:off x="2447635" y="3015415"/>
                <a:ext cx="190790" cy="34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700" dirty="0"/>
              </a:p>
            </p:txBody>
          </p:sp>
          <p:sp>
            <p:nvSpPr>
              <p:cNvPr id="305" name="Freeform 190">
                <a:extLst>
                  <a:ext uri="{FF2B5EF4-FFF2-40B4-BE49-F238E27FC236}">
                    <a16:creationId xmlns:a16="http://schemas.microsoft.com/office/drawing/2014/main" id="{B396A034-FF27-45CA-89DF-8F1A27912448}"/>
                  </a:ext>
                </a:extLst>
              </p:cNvPr>
              <p:cNvSpPr/>
              <p:nvPr/>
            </p:nvSpPr>
            <p:spPr>
              <a:xfrm>
                <a:off x="2435112" y="2955187"/>
                <a:ext cx="221490" cy="14281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Lst>
                <a:ahLst/>
                <a:cxnLst>
                  <a:cxn ang="0">
                    <a:pos x="connsiteX0" y="connsiteY0"/>
                  </a:cxn>
                  <a:cxn ang="0">
                    <a:pos x="connsiteX1" y="connsiteY1"/>
                  </a:cxn>
                  <a:cxn ang="0">
                    <a:pos x="connsiteX2" y="connsiteY2"/>
                  </a:cxn>
                  <a:cxn ang="0">
                    <a:pos x="connsiteX3" y="connsiteY3"/>
                  </a:cxn>
                </a:cxnLst>
                <a:rect l="l" t="t" r="r" b="b"/>
                <a:pathLst>
                  <a:path w="221490" h="185737">
                    <a:moveTo>
                      <a:pt x="0" y="99573"/>
                    </a:moveTo>
                    <a:lnTo>
                      <a:pt x="111952" y="0"/>
                    </a:lnTo>
                    <a:lnTo>
                      <a:pt x="111952" y="185737"/>
                    </a:lnTo>
                    <a:lnTo>
                      <a:pt x="221490" y="85725"/>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700" dirty="0"/>
              </a:p>
            </p:txBody>
          </p:sp>
        </p:grpSp>
        <p:cxnSp>
          <p:nvCxnSpPr>
            <p:cNvPr id="269" name="Straight Arrow Connector 268">
              <a:extLst>
                <a:ext uri="{FF2B5EF4-FFF2-40B4-BE49-F238E27FC236}">
                  <a16:creationId xmlns:a16="http://schemas.microsoft.com/office/drawing/2014/main" id="{4CBAE501-E49F-4433-8C20-C68ED8929FD3}"/>
                </a:ext>
              </a:extLst>
            </p:cNvPr>
            <p:cNvCxnSpPr/>
            <p:nvPr/>
          </p:nvCxnSpPr>
          <p:spPr>
            <a:xfrm>
              <a:off x="3523340" y="1367491"/>
              <a:ext cx="27432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sp>
          <p:nvSpPr>
            <p:cNvPr id="270" name="TextBox 2">
              <a:extLst>
                <a:ext uri="{FF2B5EF4-FFF2-40B4-BE49-F238E27FC236}">
                  <a16:creationId xmlns:a16="http://schemas.microsoft.com/office/drawing/2014/main" id="{C9C6870A-2E72-498F-A529-130ABD3BF16E}"/>
                </a:ext>
              </a:extLst>
            </p:cNvPr>
            <p:cNvSpPr txBox="1"/>
            <p:nvPr/>
          </p:nvSpPr>
          <p:spPr>
            <a:xfrm>
              <a:off x="4027002" y="1890471"/>
              <a:ext cx="417019" cy="449279"/>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mn-lt"/>
                </a:rPr>
                <a:t>ELEC.</a:t>
              </a:r>
            </a:p>
            <a:p>
              <a:r>
                <a:rPr lang="en-US" sz="1200" dirty="0"/>
                <a:t>LOAD</a:t>
              </a:r>
              <a:endParaRPr lang="en-US" sz="1400" baseline="-25000" dirty="0">
                <a:latin typeface="+mn-lt"/>
              </a:endParaRPr>
            </a:p>
          </p:txBody>
        </p:sp>
        <p:sp>
          <p:nvSpPr>
            <p:cNvPr id="271" name="TextBox 2">
              <a:extLst>
                <a:ext uri="{FF2B5EF4-FFF2-40B4-BE49-F238E27FC236}">
                  <a16:creationId xmlns:a16="http://schemas.microsoft.com/office/drawing/2014/main" id="{EB36FCEF-105F-4AE7-9FDB-E98DB97CAD0B}"/>
                </a:ext>
              </a:extLst>
            </p:cNvPr>
            <p:cNvSpPr txBox="1"/>
            <p:nvPr/>
          </p:nvSpPr>
          <p:spPr>
            <a:xfrm>
              <a:off x="2676450" y="1156350"/>
              <a:ext cx="478437" cy="208812"/>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mn-lt"/>
                </a:rPr>
                <a:t>DC-DC</a:t>
              </a:r>
              <a:endParaRPr lang="en-US" sz="1400" baseline="-25000" dirty="0">
                <a:latin typeface="+mn-lt"/>
              </a:endParaRPr>
            </a:p>
          </p:txBody>
        </p:sp>
        <p:sp>
          <p:nvSpPr>
            <p:cNvPr id="272" name="Freeform: Shape 271">
              <a:extLst>
                <a:ext uri="{FF2B5EF4-FFF2-40B4-BE49-F238E27FC236}">
                  <a16:creationId xmlns:a16="http://schemas.microsoft.com/office/drawing/2014/main" id="{23D06A4D-518E-4164-B935-95338D332DEB}"/>
                </a:ext>
              </a:extLst>
            </p:cNvPr>
            <p:cNvSpPr/>
            <p:nvPr/>
          </p:nvSpPr>
          <p:spPr>
            <a:xfrm>
              <a:off x="2548385" y="1455883"/>
              <a:ext cx="783248" cy="312835"/>
            </a:xfrm>
            <a:custGeom>
              <a:avLst/>
              <a:gdLst>
                <a:gd name="connsiteX0" fmla="*/ 0 w 976964"/>
                <a:gd name="connsiteY0" fmla="*/ 0 h 259882"/>
                <a:gd name="connsiteX1" fmla="*/ 976964 w 976964"/>
                <a:gd name="connsiteY1" fmla="*/ 0 h 259882"/>
                <a:gd name="connsiteX2" fmla="*/ 976964 w 976964"/>
                <a:gd name="connsiteY2" fmla="*/ 259882 h 259882"/>
              </a:gdLst>
              <a:ahLst/>
              <a:cxnLst>
                <a:cxn ang="0">
                  <a:pos x="connsiteX0" y="connsiteY0"/>
                </a:cxn>
                <a:cxn ang="0">
                  <a:pos x="connsiteX1" y="connsiteY1"/>
                </a:cxn>
                <a:cxn ang="0">
                  <a:pos x="connsiteX2" y="connsiteY2"/>
                </a:cxn>
              </a:cxnLst>
              <a:rect l="l" t="t" r="r" b="b"/>
              <a:pathLst>
                <a:path w="976964" h="259882">
                  <a:moveTo>
                    <a:pt x="0" y="0"/>
                  </a:moveTo>
                  <a:lnTo>
                    <a:pt x="976964" y="0"/>
                  </a:lnTo>
                  <a:lnTo>
                    <a:pt x="976964" y="2598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73" name="Picture 272">
              <a:extLst>
                <a:ext uri="{FF2B5EF4-FFF2-40B4-BE49-F238E27FC236}">
                  <a16:creationId xmlns:a16="http://schemas.microsoft.com/office/drawing/2014/main" id="{F71877B3-B67B-4E23-8BFD-1371644636AE}"/>
                </a:ext>
              </a:extLst>
            </p:cNvPr>
            <p:cNvPicPr>
              <a:picLocks noChangeAspect="1"/>
            </p:cNvPicPr>
            <p:nvPr/>
          </p:nvPicPr>
          <p:blipFill>
            <a:blip r:embed="rId3">
              <a:clrChange>
                <a:clrFrom>
                  <a:srgbClr val="DCE6F2"/>
                </a:clrFrom>
                <a:clrTo>
                  <a:srgbClr val="DCE6F2">
                    <a:alpha val="0"/>
                  </a:srgbClr>
                </a:clrTo>
              </a:clrChange>
            </a:blip>
            <a:stretch>
              <a:fillRect/>
            </a:stretch>
          </p:blipFill>
          <p:spPr>
            <a:xfrm>
              <a:off x="454331" y="910345"/>
              <a:ext cx="928312" cy="1394613"/>
            </a:xfrm>
            <a:prstGeom prst="rect">
              <a:avLst/>
            </a:prstGeom>
          </p:spPr>
        </p:pic>
        <p:grpSp>
          <p:nvGrpSpPr>
            <p:cNvPr id="274" name="Group 273">
              <a:extLst>
                <a:ext uri="{FF2B5EF4-FFF2-40B4-BE49-F238E27FC236}">
                  <a16:creationId xmlns:a16="http://schemas.microsoft.com/office/drawing/2014/main" id="{73EDD004-4D50-42BA-95A6-47919AA8B5A4}"/>
                </a:ext>
              </a:extLst>
            </p:cNvPr>
            <p:cNvGrpSpPr/>
            <p:nvPr/>
          </p:nvGrpSpPr>
          <p:grpSpPr>
            <a:xfrm flipH="1">
              <a:off x="2765735" y="1363369"/>
              <a:ext cx="199089" cy="181169"/>
              <a:chOff x="6789853" y="2776742"/>
              <a:chExt cx="248328" cy="225977"/>
            </a:xfrm>
          </p:grpSpPr>
          <p:sp>
            <p:nvSpPr>
              <p:cNvPr id="302" name="Rectangle 301">
                <a:extLst>
                  <a:ext uri="{FF2B5EF4-FFF2-40B4-BE49-F238E27FC236}">
                    <a16:creationId xmlns:a16="http://schemas.microsoft.com/office/drawing/2014/main" id="{96DACB9D-CCF0-4746-93C8-7D8DE373A6C2}"/>
                  </a:ext>
                </a:extLst>
              </p:cNvPr>
              <p:cNvSpPr/>
              <p:nvPr/>
            </p:nvSpPr>
            <p:spPr>
              <a:xfrm rot="5400000" flipH="1">
                <a:off x="6829353" y="2764052"/>
                <a:ext cx="169328" cy="24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700" dirty="0"/>
              </a:p>
            </p:txBody>
          </p:sp>
          <p:sp>
            <p:nvSpPr>
              <p:cNvPr id="303" name="Freeform 190">
                <a:extLst>
                  <a:ext uri="{FF2B5EF4-FFF2-40B4-BE49-F238E27FC236}">
                    <a16:creationId xmlns:a16="http://schemas.microsoft.com/office/drawing/2014/main" id="{A5986867-DE4B-4657-B427-1FB3B8B31EC1}"/>
                  </a:ext>
                </a:extLst>
              </p:cNvPr>
              <p:cNvSpPr/>
              <p:nvPr/>
            </p:nvSpPr>
            <p:spPr>
              <a:xfrm rot="8016649" flipH="1">
                <a:off x="6808285" y="2845050"/>
                <a:ext cx="225977" cy="8936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 name="connsiteX0" fmla="*/ 0 w 221490"/>
                  <a:gd name="connsiteY0" fmla="*/ 67574 h 153738"/>
                  <a:gd name="connsiteX1" fmla="*/ 78700 w 221490"/>
                  <a:gd name="connsiteY1" fmla="*/ 0 h 153738"/>
                  <a:gd name="connsiteX2" fmla="*/ 111952 w 221490"/>
                  <a:gd name="connsiteY2" fmla="*/ 153738 h 153738"/>
                  <a:gd name="connsiteX3" fmla="*/ 221490 w 221490"/>
                  <a:gd name="connsiteY3" fmla="*/ 53726 h 153738"/>
                  <a:gd name="connsiteX0" fmla="*/ 0 w 221490"/>
                  <a:gd name="connsiteY0" fmla="*/ 67574 h 85924"/>
                  <a:gd name="connsiteX1" fmla="*/ 78700 w 221490"/>
                  <a:gd name="connsiteY1" fmla="*/ 0 h 85924"/>
                  <a:gd name="connsiteX2" fmla="*/ 180243 w 221490"/>
                  <a:gd name="connsiteY2" fmla="*/ 85924 h 85924"/>
                  <a:gd name="connsiteX3" fmla="*/ 221490 w 221490"/>
                  <a:gd name="connsiteY3" fmla="*/ 53726 h 85924"/>
                  <a:gd name="connsiteX0" fmla="*/ 0 w 252118"/>
                  <a:gd name="connsiteY0" fmla="*/ 67574 h 85924"/>
                  <a:gd name="connsiteX1" fmla="*/ 78700 w 252118"/>
                  <a:gd name="connsiteY1" fmla="*/ 0 h 85924"/>
                  <a:gd name="connsiteX2" fmla="*/ 180243 w 252118"/>
                  <a:gd name="connsiteY2" fmla="*/ 85924 h 85924"/>
                  <a:gd name="connsiteX3" fmla="*/ 252119 w 252118"/>
                  <a:gd name="connsiteY3" fmla="*/ 18542 h 85924"/>
                  <a:gd name="connsiteX0" fmla="*/ 0 w 254062"/>
                  <a:gd name="connsiteY0" fmla="*/ 67574 h 85924"/>
                  <a:gd name="connsiteX1" fmla="*/ 78700 w 254062"/>
                  <a:gd name="connsiteY1" fmla="*/ 0 h 85924"/>
                  <a:gd name="connsiteX2" fmla="*/ 180243 w 254062"/>
                  <a:gd name="connsiteY2" fmla="*/ 85924 h 85924"/>
                  <a:gd name="connsiteX3" fmla="*/ 254062 w 254062"/>
                  <a:gd name="connsiteY3" fmla="*/ 20121 h 85924"/>
                  <a:gd name="connsiteX0" fmla="*/ 0 w 251473"/>
                  <a:gd name="connsiteY0" fmla="*/ 69679 h 85924"/>
                  <a:gd name="connsiteX1" fmla="*/ 76111 w 251473"/>
                  <a:gd name="connsiteY1" fmla="*/ 0 h 85924"/>
                  <a:gd name="connsiteX2" fmla="*/ 177654 w 251473"/>
                  <a:gd name="connsiteY2" fmla="*/ 85924 h 85924"/>
                  <a:gd name="connsiteX3" fmla="*/ 251473 w 251473"/>
                  <a:gd name="connsiteY3" fmla="*/ 20121 h 85924"/>
                  <a:gd name="connsiteX0" fmla="*/ 0 w 254620"/>
                  <a:gd name="connsiteY0" fmla="*/ 70283 h 85924"/>
                  <a:gd name="connsiteX1" fmla="*/ 79258 w 254620"/>
                  <a:gd name="connsiteY1" fmla="*/ 0 h 85924"/>
                  <a:gd name="connsiteX2" fmla="*/ 180801 w 254620"/>
                  <a:gd name="connsiteY2" fmla="*/ 85924 h 85924"/>
                  <a:gd name="connsiteX3" fmla="*/ 254620 w 254620"/>
                  <a:gd name="connsiteY3" fmla="*/ 20121 h 85924"/>
                </a:gdLst>
                <a:ahLst/>
                <a:cxnLst>
                  <a:cxn ang="0">
                    <a:pos x="connsiteX0" y="connsiteY0"/>
                  </a:cxn>
                  <a:cxn ang="0">
                    <a:pos x="connsiteX1" y="connsiteY1"/>
                  </a:cxn>
                  <a:cxn ang="0">
                    <a:pos x="connsiteX2" y="connsiteY2"/>
                  </a:cxn>
                  <a:cxn ang="0">
                    <a:pos x="connsiteX3" y="connsiteY3"/>
                  </a:cxn>
                </a:cxnLst>
                <a:rect l="l" t="t" r="r" b="b"/>
                <a:pathLst>
                  <a:path w="254620" h="85924">
                    <a:moveTo>
                      <a:pt x="0" y="70283"/>
                    </a:moveTo>
                    <a:lnTo>
                      <a:pt x="79258" y="0"/>
                    </a:lnTo>
                    <a:lnTo>
                      <a:pt x="180801" y="85924"/>
                    </a:lnTo>
                    <a:lnTo>
                      <a:pt x="254620" y="20121"/>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700" dirty="0"/>
              </a:p>
            </p:txBody>
          </p:sp>
        </p:grpSp>
        <p:sp>
          <p:nvSpPr>
            <p:cNvPr id="275" name="Rectangle 274">
              <a:extLst>
                <a:ext uri="{FF2B5EF4-FFF2-40B4-BE49-F238E27FC236}">
                  <a16:creationId xmlns:a16="http://schemas.microsoft.com/office/drawing/2014/main" id="{54D3447F-3CC5-4516-A289-AA665637225E}"/>
                </a:ext>
              </a:extLst>
            </p:cNvPr>
            <p:cNvSpPr/>
            <p:nvPr/>
          </p:nvSpPr>
          <p:spPr>
            <a:xfrm>
              <a:off x="1761057" y="1936449"/>
              <a:ext cx="60721" cy="740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6" name="Rectangle 275">
              <a:extLst>
                <a:ext uri="{FF2B5EF4-FFF2-40B4-BE49-F238E27FC236}">
                  <a16:creationId xmlns:a16="http://schemas.microsoft.com/office/drawing/2014/main" id="{71B15391-8F09-4EFD-95E9-ABB1CB113272}"/>
                </a:ext>
              </a:extLst>
            </p:cNvPr>
            <p:cNvSpPr/>
            <p:nvPr/>
          </p:nvSpPr>
          <p:spPr>
            <a:xfrm>
              <a:off x="1761057" y="2373440"/>
              <a:ext cx="60721" cy="740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77" name="Group 276">
              <a:extLst>
                <a:ext uri="{FF2B5EF4-FFF2-40B4-BE49-F238E27FC236}">
                  <a16:creationId xmlns:a16="http://schemas.microsoft.com/office/drawing/2014/main" id="{A519BDAE-FB19-4814-91F9-9B40EACB6F2D}"/>
                </a:ext>
              </a:extLst>
            </p:cNvPr>
            <p:cNvGrpSpPr/>
            <p:nvPr/>
          </p:nvGrpSpPr>
          <p:grpSpPr>
            <a:xfrm>
              <a:off x="1659008" y="1894589"/>
              <a:ext cx="326770" cy="598561"/>
              <a:chOff x="4128567" y="2983829"/>
              <a:chExt cx="407588" cy="746599"/>
            </a:xfrm>
          </p:grpSpPr>
          <p:sp>
            <p:nvSpPr>
              <p:cNvPr id="298" name="Freeform: Shape 297">
                <a:extLst>
                  <a:ext uri="{FF2B5EF4-FFF2-40B4-BE49-F238E27FC236}">
                    <a16:creationId xmlns:a16="http://schemas.microsoft.com/office/drawing/2014/main" id="{FB49BDAC-E36E-4496-AAFB-B2CAF60FF9F2}"/>
                  </a:ext>
                </a:extLst>
              </p:cNvPr>
              <p:cNvSpPr/>
              <p:nvPr/>
            </p:nvSpPr>
            <p:spPr>
              <a:xfrm>
                <a:off x="4211359" y="2983829"/>
                <a:ext cx="196533" cy="746599"/>
              </a:xfrm>
              <a:custGeom>
                <a:avLst/>
                <a:gdLst>
                  <a:gd name="connsiteX0" fmla="*/ 0 w 211756"/>
                  <a:gd name="connsiteY0" fmla="*/ 0 h 1352350"/>
                  <a:gd name="connsiteX1" fmla="*/ 211756 w 211756"/>
                  <a:gd name="connsiteY1" fmla="*/ 0 h 1352350"/>
                  <a:gd name="connsiteX2" fmla="*/ 211756 w 211756"/>
                  <a:gd name="connsiteY2" fmla="*/ 842211 h 1352350"/>
                  <a:gd name="connsiteX3" fmla="*/ 28876 w 211756"/>
                  <a:gd name="connsiteY3" fmla="*/ 842211 h 1352350"/>
                  <a:gd name="connsiteX4" fmla="*/ 28876 w 211756"/>
                  <a:gd name="connsiteY4" fmla="*/ 1352350 h 1352350"/>
                  <a:gd name="connsiteX0" fmla="*/ 0 w 211756"/>
                  <a:gd name="connsiteY0" fmla="*/ 0 h 842211"/>
                  <a:gd name="connsiteX1" fmla="*/ 211756 w 211756"/>
                  <a:gd name="connsiteY1" fmla="*/ 0 h 842211"/>
                  <a:gd name="connsiteX2" fmla="*/ 211756 w 211756"/>
                  <a:gd name="connsiteY2" fmla="*/ 842211 h 842211"/>
                  <a:gd name="connsiteX3" fmla="*/ 28876 w 211756"/>
                  <a:gd name="connsiteY3" fmla="*/ 842211 h 842211"/>
                  <a:gd name="connsiteX0" fmla="*/ 12872 w 182880"/>
                  <a:gd name="connsiteY0" fmla="*/ 5429 h 842211"/>
                  <a:gd name="connsiteX1" fmla="*/ 182880 w 182880"/>
                  <a:gd name="connsiteY1" fmla="*/ 0 h 842211"/>
                  <a:gd name="connsiteX2" fmla="*/ 182880 w 182880"/>
                  <a:gd name="connsiteY2" fmla="*/ 842211 h 842211"/>
                  <a:gd name="connsiteX3" fmla="*/ 0 w 182880"/>
                  <a:gd name="connsiteY3" fmla="*/ 842211 h 842211"/>
                  <a:gd name="connsiteX0" fmla="*/ 14249 w 182880"/>
                  <a:gd name="connsiteY0" fmla="*/ 56 h 842211"/>
                  <a:gd name="connsiteX1" fmla="*/ 182880 w 182880"/>
                  <a:gd name="connsiteY1" fmla="*/ 0 h 842211"/>
                  <a:gd name="connsiteX2" fmla="*/ 182880 w 182880"/>
                  <a:gd name="connsiteY2" fmla="*/ 842211 h 842211"/>
                  <a:gd name="connsiteX3" fmla="*/ 0 w 182880"/>
                  <a:gd name="connsiteY3" fmla="*/ 842211 h 842211"/>
                  <a:gd name="connsiteX0" fmla="*/ 1855 w 170486"/>
                  <a:gd name="connsiteY0" fmla="*/ 56 h 842211"/>
                  <a:gd name="connsiteX1" fmla="*/ 170486 w 170486"/>
                  <a:gd name="connsiteY1" fmla="*/ 0 h 842211"/>
                  <a:gd name="connsiteX2" fmla="*/ 170486 w 170486"/>
                  <a:gd name="connsiteY2" fmla="*/ 842211 h 842211"/>
                  <a:gd name="connsiteX3" fmla="*/ 0 w 170486"/>
                  <a:gd name="connsiteY3" fmla="*/ 842211 h 842211"/>
                </a:gdLst>
                <a:ahLst/>
                <a:cxnLst>
                  <a:cxn ang="0">
                    <a:pos x="connsiteX0" y="connsiteY0"/>
                  </a:cxn>
                  <a:cxn ang="0">
                    <a:pos x="connsiteX1" y="connsiteY1"/>
                  </a:cxn>
                  <a:cxn ang="0">
                    <a:pos x="connsiteX2" y="connsiteY2"/>
                  </a:cxn>
                  <a:cxn ang="0">
                    <a:pos x="connsiteX3" y="connsiteY3"/>
                  </a:cxn>
                </a:cxnLst>
                <a:rect l="l" t="t" r="r" b="b"/>
                <a:pathLst>
                  <a:path w="170486" h="842211">
                    <a:moveTo>
                      <a:pt x="1855" y="56"/>
                    </a:moveTo>
                    <a:lnTo>
                      <a:pt x="170486" y="0"/>
                    </a:lnTo>
                    <a:lnTo>
                      <a:pt x="170486" y="842211"/>
                    </a:lnTo>
                    <a:lnTo>
                      <a:pt x="0" y="84221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9" name="Rectangle 298">
                <a:extLst>
                  <a:ext uri="{FF2B5EF4-FFF2-40B4-BE49-F238E27FC236}">
                    <a16:creationId xmlns:a16="http://schemas.microsoft.com/office/drawing/2014/main" id="{322A3B9C-7569-49DA-A592-36E6716DB5A1}"/>
                  </a:ext>
                </a:extLst>
              </p:cNvPr>
              <p:cNvSpPr/>
              <p:nvPr/>
            </p:nvSpPr>
            <p:spPr>
              <a:xfrm>
                <a:off x="4259568" y="3173728"/>
                <a:ext cx="69552" cy="3668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0" name="Rectangle 299">
                <a:extLst>
                  <a:ext uri="{FF2B5EF4-FFF2-40B4-BE49-F238E27FC236}">
                    <a16:creationId xmlns:a16="http://schemas.microsoft.com/office/drawing/2014/main" id="{9A73DEC0-FCBC-4B52-AF05-753A04CC2662}"/>
                  </a:ext>
                </a:extLst>
              </p:cNvPr>
              <p:cNvSpPr/>
              <p:nvPr/>
            </p:nvSpPr>
            <p:spPr>
              <a:xfrm>
                <a:off x="4396366" y="3318186"/>
                <a:ext cx="139789" cy="7788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1" name="Rectangle 300">
                <a:extLst>
                  <a:ext uri="{FF2B5EF4-FFF2-40B4-BE49-F238E27FC236}">
                    <a16:creationId xmlns:a16="http://schemas.microsoft.com/office/drawing/2014/main" id="{A2EF6606-D941-47FA-BF5B-C0020D21E932}"/>
                  </a:ext>
                </a:extLst>
              </p:cNvPr>
              <p:cNvSpPr/>
              <p:nvPr/>
            </p:nvSpPr>
            <p:spPr>
              <a:xfrm>
                <a:off x="4128567" y="3318186"/>
                <a:ext cx="136141" cy="6996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78" name="Rectangle 277">
              <a:extLst>
                <a:ext uri="{FF2B5EF4-FFF2-40B4-BE49-F238E27FC236}">
                  <a16:creationId xmlns:a16="http://schemas.microsoft.com/office/drawing/2014/main" id="{B810543D-39FB-4496-8FBC-1A8C5081D851}"/>
                </a:ext>
              </a:extLst>
            </p:cNvPr>
            <p:cNvSpPr/>
            <p:nvPr/>
          </p:nvSpPr>
          <p:spPr>
            <a:xfrm>
              <a:off x="1605180" y="2044537"/>
              <a:ext cx="55761" cy="2940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9" name="Rectangle 278">
              <a:extLst>
                <a:ext uri="{FF2B5EF4-FFF2-40B4-BE49-F238E27FC236}">
                  <a16:creationId xmlns:a16="http://schemas.microsoft.com/office/drawing/2014/main" id="{4A3A4177-6CDE-4667-94F0-9A437DC73BC2}"/>
                </a:ext>
              </a:extLst>
            </p:cNvPr>
            <p:cNvSpPr/>
            <p:nvPr/>
          </p:nvSpPr>
          <p:spPr>
            <a:xfrm>
              <a:off x="1644687" y="2605606"/>
              <a:ext cx="348093"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0" name="Rectangle 279">
              <a:extLst>
                <a:ext uri="{FF2B5EF4-FFF2-40B4-BE49-F238E27FC236}">
                  <a16:creationId xmlns:a16="http://schemas.microsoft.com/office/drawing/2014/main" id="{02E50B95-05F9-46FB-9C15-667FD5175617}"/>
                </a:ext>
              </a:extLst>
            </p:cNvPr>
            <p:cNvSpPr/>
            <p:nvPr/>
          </p:nvSpPr>
          <p:spPr>
            <a:xfrm>
              <a:off x="1605360" y="1736161"/>
              <a:ext cx="55761" cy="27945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Rectangle 280">
              <a:extLst>
                <a:ext uri="{FF2B5EF4-FFF2-40B4-BE49-F238E27FC236}">
                  <a16:creationId xmlns:a16="http://schemas.microsoft.com/office/drawing/2014/main" id="{6B9513C4-10B1-4F3A-96BF-08FF19EF227A}"/>
                </a:ext>
              </a:extLst>
            </p:cNvPr>
            <p:cNvSpPr/>
            <p:nvPr/>
          </p:nvSpPr>
          <p:spPr>
            <a:xfrm>
              <a:off x="1606271" y="1504334"/>
              <a:ext cx="53938" cy="2055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2" name="Rectangle 281">
              <a:extLst>
                <a:ext uri="{FF2B5EF4-FFF2-40B4-BE49-F238E27FC236}">
                  <a16:creationId xmlns:a16="http://schemas.microsoft.com/office/drawing/2014/main" id="{EEA6CC9B-45D5-4994-B1C6-CF7A2FF06EFB}"/>
                </a:ext>
              </a:extLst>
            </p:cNvPr>
            <p:cNvSpPr/>
            <p:nvPr/>
          </p:nvSpPr>
          <p:spPr>
            <a:xfrm rot="5400000">
              <a:off x="1659915" y="1315855"/>
              <a:ext cx="66596" cy="585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3" name="Rectangle 282">
              <a:extLst>
                <a:ext uri="{FF2B5EF4-FFF2-40B4-BE49-F238E27FC236}">
                  <a16:creationId xmlns:a16="http://schemas.microsoft.com/office/drawing/2014/main" id="{492844BD-4EF7-4D7E-8E01-D528BB7F8943}"/>
                </a:ext>
              </a:extLst>
            </p:cNvPr>
            <p:cNvSpPr/>
            <p:nvPr/>
          </p:nvSpPr>
          <p:spPr>
            <a:xfrm>
              <a:off x="1642926" y="2497178"/>
              <a:ext cx="45719" cy="2625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84" name="Straight Arrow Connector 283">
              <a:extLst>
                <a:ext uri="{FF2B5EF4-FFF2-40B4-BE49-F238E27FC236}">
                  <a16:creationId xmlns:a16="http://schemas.microsoft.com/office/drawing/2014/main" id="{E263EA7B-259B-4E14-AA94-6DB16C4266E2}"/>
                </a:ext>
              </a:extLst>
            </p:cNvPr>
            <p:cNvCxnSpPr>
              <a:cxnSpLocks/>
            </p:cNvCxnSpPr>
            <p:nvPr/>
          </p:nvCxnSpPr>
          <p:spPr>
            <a:xfrm rot="5400000">
              <a:off x="3276652" y="1612833"/>
              <a:ext cx="27432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grpSp>
          <p:nvGrpSpPr>
            <p:cNvPr id="286" name="Group 285">
              <a:extLst>
                <a:ext uri="{FF2B5EF4-FFF2-40B4-BE49-F238E27FC236}">
                  <a16:creationId xmlns:a16="http://schemas.microsoft.com/office/drawing/2014/main" id="{D7A1F9D9-9306-406E-ADD4-573540BEBECD}"/>
                </a:ext>
              </a:extLst>
            </p:cNvPr>
            <p:cNvGrpSpPr/>
            <p:nvPr/>
          </p:nvGrpSpPr>
          <p:grpSpPr>
            <a:xfrm>
              <a:off x="1686664" y="2767026"/>
              <a:ext cx="299111" cy="306205"/>
              <a:chOff x="3926412" y="2929460"/>
              <a:chExt cx="609863" cy="746599"/>
            </a:xfrm>
          </p:grpSpPr>
          <p:sp>
            <p:nvSpPr>
              <p:cNvPr id="291" name="Rectangle 290">
                <a:extLst>
                  <a:ext uri="{FF2B5EF4-FFF2-40B4-BE49-F238E27FC236}">
                    <a16:creationId xmlns:a16="http://schemas.microsoft.com/office/drawing/2014/main" id="{0D9019F3-4B4F-4F79-A92B-E83D4FDFAC59}"/>
                  </a:ext>
                </a:extLst>
              </p:cNvPr>
              <p:cNvSpPr/>
              <p:nvPr/>
            </p:nvSpPr>
            <p:spPr>
              <a:xfrm>
                <a:off x="4214499" y="2989353"/>
                <a:ext cx="125128" cy="950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2" name="Rectangle 291">
                <a:extLst>
                  <a:ext uri="{FF2B5EF4-FFF2-40B4-BE49-F238E27FC236}">
                    <a16:creationId xmlns:a16="http://schemas.microsoft.com/office/drawing/2014/main" id="{FBD54056-95EC-4E05-9F1B-CF6A6C61FECF}"/>
                  </a:ext>
                </a:extLst>
              </p:cNvPr>
              <p:cNvSpPr/>
              <p:nvPr/>
            </p:nvSpPr>
            <p:spPr>
              <a:xfrm>
                <a:off x="4214499" y="3519062"/>
                <a:ext cx="125128" cy="950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93" name="Group 292">
                <a:extLst>
                  <a:ext uri="{FF2B5EF4-FFF2-40B4-BE49-F238E27FC236}">
                    <a16:creationId xmlns:a16="http://schemas.microsoft.com/office/drawing/2014/main" id="{5C222EF0-1B6F-4939-85D1-F5EE2BC30BB1}"/>
                  </a:ext>
                </a:extLst>
              </p:cNvPr>
              <p:cNvGrpSpPr/>
              <p:nvPr/>
            </p:nvGrpSpPr>
            <p:grpSpPr>
              <a:xfrm>
                <a:off x="3926412" y="2929460"/>
                <a:ext cx="609863" cy="746599"/>
                <a:chOff x="3937802" y="2983829"/>
                <a:chExt cx="609863" cy="746599"/>
              </a:xfrm>
            </p:grpSpPr>
            <p:sp>
              <p:nvSpPr>
                <p:cNvPr id="294" name="Freeform: Shape 293">
                  <a:extLst>
                    <a:ext uri="{FF2B5EF4-FFF2-40B4-BE49-F238E27FC236}">
                      <a16:creationId xmlns:a16="http://schemas.microsoft.com/office/drawing/2014/main" id="{7A892D93-E5EB-4172-A3BC-CDBB7D4FE0BF}"/>
                    </a:ext>
                  </a:extLst>
                </p:cNvPr>
                <p:cNvSpPr/>
                <p:nvPr/>
              </p:nvSpPr>
              <p:spPr>
                <a:xfrm>
                  <a:off x="4211359" y="2983829"/>
                  <a:ext cx="196533" cy="746599"/>
                </a:xfrm>
                <a:custGeom>
                  <a:avLst/>
                  <a:gdLst>
                    <a:gd name="connsiteX0" fmla="*/ 0 w 211756"/>
                    <a:gd name="connsiteY0" fmla="*/ 0 h 1352350"/>
                    <a:gd name="connsiteX1" fmla="*/ 211756 w 211756"/>
                    <a:gd name="connsiteY1" fmla="*/ 0 h 1352350"/>
                    <a:gd name="connsiteX2" fmla="*/ 211756 w 211756"/>
                    <a:gd name="connsiteY2" fmla="*/ 842211 h 1352350"/>
                    <a:gd name="connsiteX3" fmla="*/ 28876 w 211756"/>
                    <a:gd name="connsiteY3" fmla="*/ 842211 h 1352350"/>
                    <a:gd name="connsiteX4" fmla="*/ 28876 w 211756"/>
                    <a:gd name="connsiteY4" fmla="*/ 1352350 h 1352350"/>
                    <a:gd name="connsiteX0" fmla="*/ 0 w 211756"/>
                    <a:gd name="connsiteY0" fmla="*/ 0 h 842211"/>
                    <a:gd name="connsiteX1" fmla="*/ 211756 w 211756"/>
                    <a:gd name="connsiteY1" fmla="*/ 0 h 842211"/>
                    <a:gd name="connsiteX2" fmla="*/ 211756 w 211756"/>
                    <a:gd name="connsiteY2" fmla="*/ 842211 h 842211"/>
                    <a:gd name="connsiteX3" fmla="*/ 28876 w 211756"/>
                    <a:gd name="connsiteY3" fmla="*/ 842211 h 842211"/>
                    <a:gd name="connsiteX0" fmla="*/ 12872 w 182880"/>
                    <a:gd name="connsiteY0" fmla="*/ 5429 h 842211"/>
                    <a:gd name="connsiteX1" fmla="*/ 182880 w 182880"/>
                    <a:gd name="connsiteY1" fmla="*/ 0 h 842211"/>
                    <a:gd name="connsiteX2" fmla="*/ 182880 w 182880"/>
                    <a:gd name="connsiteY2" fmla="*/ 842211 h 842211"/>
                    <a:gd name="connsiteX3" fmla="*/ 0 w 182880"/>
                    <a:gd name="connsiteY3" fmla="*/ 842211 h 842211"/>
                    <a:gd name="connsiteX0" fmla="*/ 14249 w 182880"/>
                    <a:gd name="connsiteY0" fmla="*/ 56 h 842211"/>
                    <a:gd name="connsiteX1" fmla="*/ 182880 w 182880"/>
                    <a:gd name="connsiteY1" fmla="*/ 0 h 842211"/>
                    <a:gd name="connsiteX2" fmla="*/ 182880 w 182880"/>
                    <a:gd name="connsiteY2" fmla="*/ 842211 h 842211"/>
                    <a:gd name="connsiteX3" fmla="*/ 0 w 182880"/>
                    <a:gd name="connsiteY3" fmla="*/ 842211 h 842211"/>
                    <a:gd name="connsiteX0" fmla="*/ 1855 w 170486"/>
                    <a:gd name="connsiteY0" fmla="*/ 56 h 842211"/>
                    <a:gd name="connsiteX1" fmla="*/ 170486 w 170486"/>
                    <a:gd name="connsiteY1" fmla="*/ 0 h 842211"/>
                    <a:gd name="connsiteX2" fmla="*/ 170486 w 170486"/>
                    <a:gd name="connsiteY2" fmla="*/ 842211 h 842211"/>
                    <a:gd name="connsiteX3" fmla="*/ 0 w 170486"/>
                    <a:gd name="connsiteY3" fmla="*/ 842211 h 842211"/>
                  </a:gdLst>
                  <a:ahLst/>
                  <a:cxnLst>
                    <a:cxn ang="0">
                      <a:pos x="connsiteX0" y="connsiteY0"/>
                    </a:cxn>
                    <a:cxn ang="0">
                      <a:pos x="connsiteX1" y="connsiteY1"/>
                    </a:cxn>
                    <a:cxn ang="0">
                      <a:pos x="connsiteX2" y="connsiteY2"/>
                    </a:cxn>
                    <a:cxn ang="0">
                      <a:pos x="connsiteX3" y="connsiteY3"/>
                    </a:cxn>
                  </a:cxnLst>
                  <a:rect l="l" t="t" r="r" b="b"/>
                  <a:pathLst>
                    <a:path w="170486" h="842211">
                      <a:moveTo>
                        <a:pt x="1855" y="56"/>
                      </a:moveTo>
                      <a:lnTo>
                        <a:pt x="170486" y="0"/>
                      </a:lnTo>
                      <a:lnTo>
                        <a:pt x="170486" y="842211"/>
                      </a:lnTo>
                      <a:lnTo>
                        <a:pt x="0" y="842211"/>
                      </a:lnTo>
                    </a:path>
                  </a:pathLst>
                </a:cu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5" name="Rectangle 294">
                  <a:extLst>
                    <a:ext uri="{FF2B5EF4-FFF2-40B4-BE49-F238E27FC236}">
                      <a16:creationId xmlns:a16="http://schemas.microsoft.com/office/drawing/2014/main" id="{1F54CE8F-6751-4EF0-A992-D6AE7AFE930A}"/>
                    </a:ext>
                  </a:extLst>
                </p:cNvPr>
                <p:cNvSpPr/>
                <p:nvPr/>
              </p:nvSpPr>
              <p:spPr>
                <a:xfrm>
                  <a:off x="4259568" y="3173728"/>
                  <a:ext cx="69552" cy="3668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6" name="Rectangle 295">
                  <a:extLst>
                    <a:ext uri="{FF2B5EF4-FFF2-40B4-BE49-F238E27FC236}">
                      <a16:creationId xmlns:a16="http://schemas.microsoft.com/office/drawing/2014/main" id="{598E8549-7AC9-448E-896C-57CD201AD336}"/>
                    </a:ext>
                  </a:extLst>
                </p:cNvPr>
                <p:cNvSpPr/>
                <p:nvPr/>
              </p:nvSpPr>
              <p:spPr>
                <a:xfrm>
                  <a:off x="4396367" y="3294913"/>
                  <a:ext cx="151298" cy="11147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7" name="Rectangle 296">
                  <a:extLst>
                    <a:ext uri="{FF2B5EF4-FFF2-40B4-BE49-F238E27FC236}">
                      <a16:creationId xmlns:a16="http://schemas.microsoft.com/office/drawing/2014/main" id="{E1807C3C-80A7-47E5-AA90-D575C4992A6D}"/>
                    </a:ext>
                  </a:extLst>
                </p:cNvPr>
                <p:cNvSpPr/>
                <p:nvPr/>
              </p:nvSpPr>
              <p:spPr>
                <a:xfrm>
                  <a:off x="3937802" y="3298227"/>
                  <a:ext cx="322051" cy="1131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287" name="Rectangle 286">
              <a:extLst>
                <a:ext uri="{FF2B5EF4-FFF2-40B4-BE49-F238E27FC236}">
                  <a16:creationId xmlns:a16="http://schemas.microsoft.com/office/drawing/2014/main" id="{054E4625-5889-4947-BD15-C755703CFAD0}"/>
                </a:ext>
              </a:extLst>
            </p:cNvPr>
            <p:cNvSpPr/>
            <p:nvPr/>
          </p:nvSpPr>
          <p:spPr>
            <a:xfrm>
              <a:off x="1767476" y="2527737"/>
              <a:ext cx="45719" cy="2014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8" name="Rectangle 287">
              <a:extLst>
                <a:ext uri="{FF2B5EF4-FFF2-40B4-BE49-F238E27FC236}">
                  <a16:creationId xmlns:a16="http://schemas.microsoft.com/office/drawing/2014/main" id="{6F56C83E-103F-4A0F-9A20-E0D003193D75}"/>
                </a:ext>
              </a:extLst>
            </p:cNvPr>
            <p:cNvSpPr/>
            <p:nvPr/>
          </p:nvSpPr>
          <p:spPr>
            <a:xfrm>
              <a:off x="1642135" y="2778655"/>
              <a:ext cx="45719" cy="29457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9" name="Freeform: Shape 288">
              <a:extLst>
                <a:ext uri="{FF2B5EF4-FFF2-40B4-BE49-F238E27FC236}">
                  <a16:creationId xmlns:a16="http://schemas.microsoft.com/office/drawing/2014/main" id="{27700F41-E4F8-4F35-BFB9-5E704372C8C5}"/>
                </a:ext>
              </a:extLst>
            </p:cNvPr>
            <p:cNvSpPr/>
            <p:nvPr/>
          </p:nvSpPr>
          <p:spPr>
            <a:xfrm flipH="1">
              <a:off x="2420042" y="2162649"/>
              <a:ext cx="371897" cy="720701"/>
            </a:xfrm>
            <a:custGeom>
              <a:avLst/>
              <a:gdLst>
                <a:gd name="connsiteX0" fmla="*/ 0 w 976964"/>
                <a:gd name="connsiteY0" fmla="*/ 0 h 259882"/>
                <a:gd name="connsiteX1" fmla="*/ 976964 w 976964"/>
                <a:gd name="connsiteY1" fmla="*/ 0 h 259882"/>
                <a:gd name="connsiteX2" fmla="*/ 976964 w 976964"/>
                <a:gd name="connsiteY2" fmla="*/ 259882 h 259882"/>
                <a:gd name="connsiteX0" fmla="*/ 0 w 976964"/>
                <a:gd name="connsiteY0" fmla="*/ 0 h 259882"/>
                <a:gd name="connsiteX1" fmla="*/ 976964 w 976964"/>
                <a:gd name="connsiteY1" fmla="*/ 0 h 259882"/>
                <a:gd name="connsiteX2" fmla="*/ 945749 w 976964"/>
                <a:gd name="connsiteY2" fmla="*/ 191267 h 259882"/>
                <a:gd name="connsiteX3" fmla="*/ 976964 w 976964"/>
                <a:gd name="connsiteY3" fmla="*/ 259882 h 259882"/>
                <a:gd name="connsiteX0" fmla="*/ 0 w 1603245"/>
                <a:gd name="connsiteY0" fmla="*/ 0 h 205450"/>
                <a:gd name="connsiteX1" fmla="*/ 976964 w 1603245"/>
                <a:gd name="connsiteY1" fmla="*/ 0 h 205450"/>
                <a:gd name="connsiteX2" fmla="*/ 945749 w 1603245"/>
                <a:gd name="connsiteY2" fmla="*/ 191267 h 205450"/>
                <a:gd name="connsiteX3" fmla="*/ 1603245 w 1603245"/>
                <a:gd name="connsiteY3" fmla="*/ 205450 h 205450"/>
                <a:gd name="connsiteX0" fmla="*/ 0 w 1603245"/>
                <a:gd name="connsiteY0" fmla="*/ 0 h 206051"/>
                <a:gd name="connsiteX1" fmla="*/ 976964 w 1603245"/>
                <a:gd name="connsiteY1" fmla="*/ 0 h 206051"/>
                <a:gd name="connsiteX2" fmla="*/ 988941 w 1603245"/>
                <a:gd name="connsiteY2" fmla="*/ 206051 h 206051"/>
                <a:gd name="connsiteX3" fmla="*/ 1603245 w 1603245"/>
                <a:gd name="connsiteY3" fmla="*/ 205450 h 206051"/>
                <a:gd name="connsiteX0" fmla="*/ 0 w 1603245"/>
                <a:gd name="connsiteY0" fmla="*/ 0 h 205450"/>
                <a:gd name="connsiteX1" fmla="*/ 976964 w 1603245"/>
                <a:gd name="connsiteY1" fmla="*/ 0 h 205450"/>
                <a:gd name="connsiteX2" fmla="*/ 981742 w 1603245"/>
                <a:gd name="connsiteY2" fmla="*/ 204035 h 205450"/>
                <a:gd name="connsiteX3" fmla="*/ 1603245 w 1603245"/>
                <a:gd name="connsiteY3" fmla="*/ 205450 h 205450"/>
                <a:gd name="connsiteX0" fmla="*/ 0 w 1603245"/>
                <a:gd name="connsiteY0" fmla="*/ 0 h 205450"/>
                <a:gd name="connsiteX1" fmla="*/ 976964 w 1603245"/>
                <a:gd name="connsiteY1" fmla="*/ 0 h 205450"/>
                <a:gd name="connsiteX2" fmla="*/ 981742 w 1603245"/>
                <a:gd name="connsiteY2" fmla="*/ 203363 h 205450"/>
                <a:gd name="connsiteX3" fmla="*/ 1603245 w 1603245"/>
                <a:gd name="connsiteY3" fmla="*/ 205450 h 205450"/>
                <a:gd name="connsiteX0" fmla="*/ 0 w 1603245"/>
                <a:gd name="connsiteY0" fmla="*/ 0 h 206051"/>
                <a:gd name="connsiteX1" fmla="*/ 976964 w 1603245"/>
                <a:gd name="connsiteY1" fmla="*/ 0 h 206051"/>
                <a:gd name="connsiteX2" fmla="*/ 996140 w 1603245"/>
                <a:gd name="connsiteY2" fmla="*/ 206051 h 206051"/>
                <a:gd name="connsiteX3" fmla="*/ 1603245 w 1603245"/>
                <a:gd name="connsiteY3" fmla="*/ 205450 h 206051"/>
                <a:gd name="connsiteX0" fmla="*/ 0 w 626281"/>
                <a:gd name="connsiteY0" fmla="*/ 0 h 206051"/>
                <a:gd name="connsiteX1" fmla="*/ 19176 w 626281"/>
                <a:gd name="connsiteY1" fmla="*/ 206051 h 206051"/>
                <a:gd name="connsiteX2" fmla="*/ 626281 w 626281"/>
                <a:gd name="connsiteY2" fmla="*/ 205450 h 206051"/>
                <a:gd name="connsiteX0" fmla="*/ 24016 w 650297"/>
                <a:gd name="connsiteY0" fmla="*/ 0 h 205450"/>
                <a:gd name="connsiteX1" fmla="*/ 0 w 650297"/>
                <a:gd name="connsiteY1" fmla="*/ 202691 h 205450"/>
                <a:gd name="connsiteX2" fmla="*/ 650297 w 650297"/>
                <a:gd name="connsiteY2" fmla="*/ 205450 h 205450"/>
                <a:gd name="connsiteX0" fmla="*/ 0 w 626281"/>
                <a:gd name="connsiteY0" fmla="*/ 0 h 205450"/>
                <a:gd name="connsiteX1" fmla="*/ 4780 w 626281"/>
                <a:gd name="connsiteY1" fmla="*/ 205379 h 205450"/>
                <a:gd name="connsiteX2" fmla="*/ 626281 w 626281"/>
                <a:gd name="connsiteY2" fmla="*/ 205450 h 205450"/>
              </a:gdLst>
              <a:ahLst/>
              <a:cxnLst>
                <a:cxn ang="0">
                  <a:pos x="connsiteX0" y="connsiteY0"/>
                </a:cxn>
                <a:cxn ang="0">
                  <a:pos x="connsiteX1" y="connsiteY1"/>
                </a:cxn>
                <a:cxn ang="0">
                  <a:pos x="connsiteX2" y="connsiteY2"/>
                </a:cxn>
              </a:cxnLst>
              <a:rect l="l" t="t" r="r" b="b"/>
              <a:pathLst>
                <a:path w="626281" h="205450">
                  <a:moveTo>
                    <a:pt x="0" y="0"/>
                  </a:moveTo>
                  <a:lnTo>
                    <a:pt x="4780" y="205379"/>
                  </a:lnTo>
                  <a:lnTo>
                    <a:pt x="626281" y="205450"/>
                  </a:lnTo>
                </a:path>
              </a:pathLst>
            </a:cu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0" name="Freeform: Shape 289">
              <a:extLst>
                <a:ext uri="{FF2B5EF4-FFF2-40B4-BE49-F238E27FC236}">
                  <a16:creationId xmlns:a16="http://schemas.microsoft.com/office/drawing/2014/main" id="{EC85DCDC-22A5-444C-8A52-FEDDD95B042A}"/>
                </a:ext>
              </a:extLst>
            </p:cNvPr>
            <p:cNvSpPr/>
            <p:nvPr/>
          </p:nvSpPr>
          <p:spPr>
            <a:xfrm rot="10800000" flipH="1">
              <a:off x="2791941" y="1632638"/>
              <a:ext cx="524350" cy="672318"/>
            </a:xfrm>
            <a:custGeom>
              <a:avLst/>
              <a:gdLst>
                <a:gd name="connsiteX0" fmla="*/ 0 w 976964"/>
                <a:gd name="connsiteY0" fmla="*/ 0 h 259882"/>
                <a:gd name="connsiteX1" fmla="*/ 976964 w 976964"/>
                <a:gd name="connsiteY1" fmla="*/ 0 h 259882"/>
                <a:gd name="connsiteX2" fmla="*/ 976964 w 976964"/>
                <a:gd name="connsiteY2" fmla="*/ 259882 h 259882"/>
                <a:gd name="connsiteX0" fmla="*/ 0 w 976964"/>
                <a:gd name="connsiteY0" fmla="*/ 0 h 259882"/>
                <a:gd name="connsiteX1" fmla="*/ 976964 w 976964"/>
                <a:gd name="connsiteY1" fmla="*/ 0 h 259882"/>
                <a:gd name="connsiteX2" fmla="*/ 945749 w 976964"/>
                <a:gd name="connsiteY2" fmla="*/ 191267 h 259882"/>
                <a:gd name="connsiteX3" fmla="*/ 976964 w 976964"/>
                <a:gd name="connsiteY3" fmla="*/ 259882 h 259882"/>
                <a:gd name="connsiteX0" fmla="*/ 0 w 1603245"/>
                <a:gd name="connsiteY0" fmla="*/ 0 h 205450"/>
                <a:gd name="connsiteX1" fmla="*/ 976964 w 1603245"/>
                <a:gd name="connsiteY1" fmla="*/ 0 h 205450"/>
                <a:gd name="connsiteX2" fmla="*/ 945749 w 1603245"/>
                <a:gd name="connsiteY2" fmla="*/ 191267 h 205450"/>
                <a:gd name="connsiteX3" fmla="*/ 1603245 w 1603245"/>
                <a:gd name="connsiteY3" fmla="*/ 205450 h 205450"/>
                <a:gd name="connsiteX0" fmla="*/ 0 w 1603245"/>
                <a:gd name="connsiteY0" fmla="*/ 0 h 206051"/>
                <a:gd name="connsiteX1" fmla="*/ 976964 w 1603245"/>
                <a:gd name="connsiteY1" fmla="*/ 0 h 206051"/>
                <a:gd name="connsiteX2" fmla="*/ 988941 w 1603245"/>
                <a:gd name="connsiteY2" fmla="*/ 206051 h 206051"/>
                <a:gd name="connsiteX3" fmla="*/ 1603245 w 1603245"/>
                <a:gd name="connsiteY3" fmla="*/ 205450 h 206051"/>
                <a:gd name="connsiteX0" fmla="*/ 0 w 1603245"/>
                <a:gd name="connsiteY0" fmla="*/ 0 h 205450"/>
                <a:gd name="connsiteX1" fmla="*/ 976964 w 1603245"/>
                <a:gd name="connsiteY1" fmla="*/ 0 h 205450"/>
                <a:gd name="connsiteX2" fmla="*/ 981742 w 1603245"/>
                <a:gd name="connsiteY2" fmla="*/ 204035 h 205450"/>
                <a:gd name="connsiteX3" fmla="*/ 1603245 w 1603245"/>
                <a:gd name="connsiteY3" fmla="*/ 205450 h 205450"/>
                <a:gd name="connsiteX0" fmla="*/ 0 w 1603245"/>
                <a:gd name="connsiteY0" fmla="*/ 0 h 205450"/>
                <a:gd name="connsiteX1" fmla="*/ 976964 w 1603245"/>
                <a:gd name="connsiteY1" fmla="*/ 0 h 205450"/>
                <a:gd name="connsiteX2" fmla="*/ 981742 w 1603245"/>
                <a:gd name="connsiteY2" fmla="*/ 203363 h 205450"/>
                <a:gd name="connsiteX3" fmla="*/ 1603245 w 1603245"/>
                <a:gd name="connsiteY3" fmla="*/ 205450 h 205450"/>
                <a:gd name="connsiteX0" fmla="*/ 0 w 1603245"/>
                <a:gd name="connsiteY0" fmla="*/ 0 h 206051"/>
                <a:gd name="connsiteX1" fmla="*/ 976964 w 1603245"/>
                <a:gd name="connsiteY1" fmla="*/ 0 h 206051"/>
                <a:gd name="connsiteX2" fmla="*/ 996140 w 1603245"/>
                <a:gd name="connsiteY2" fmla="*/ 206051 h 206051"/>
                <a:gd name="connsiteX3" fmla="*/ 1603245 w 1603245"/>
                <a:gd name="connsiteY3" fmla="*/ 205450 h 206051"/>
                <a:gd name="connsiteX0" fmla="*/ 0 w 626281"/>
                <a:gd name="connsiteY0" fmla="*/ 0 h 206051"/>
                <a:gd name="connsiteX1" fmla="*/ 19176 w 626281"/>
                <a:gd name="connsiteY1" fmla="*/ 206051 h 206051"/>
                <a:gd name="connsiteX2" fmla="*/ 626281 w 626281"/>
                <a:gd name="connsiteY2" fmla="*/ 205450 h 206051"/>
                <a:gd name="connsiteX0" fmla="*/ 24016 w 650297"/>
                <a:gd name="connsiteY0" fmla="*/ 0 h 205450"/>
                <a:gd name="connsiteX1" fmla="*/ 0 w 650297"/>
                <a:gd name="connsiteY1" fmla="*/ 202691 h 205450"/>
                <a:gd name="connsiteX2" fmla="*/ 650297 w 650297"/>
                <a:gd name="connsiteY2" fmla="*/ 205450 h 205450"/>
                <a:gd name="connsiteX0" fmla="*/ 0 w 626281"/>
                <a:gd name="connsiteY0" fmla="*/ 0 h 205450"/>
                <a:gd name="connsiteX1" fmla="*/ 4780 w 626281"/>
                <a:gd name="connsiteY1" fmla="*/ 205379 h 205450"/>
                <a:gd name="connsiteX2" fmla="*/ 626281 w 626281"/>
                <a:gd name="connsiteY2" fmla="*/ 205450 h 205450"/>
              </a:gdLst>
              <a:ahLst/>
              <a:cxnLst>
                <a:cxn ang="0">
                  <a:pos x="connsiteX0" y="connsiteY0"/>
                </a:cxn>
                <a:cxn ang="0">
                  <a:pos x="connsiteX1" y="connsiteY1"/>
                </a:cxn>
                <a:cxn ang="0">
                  <a:pos x="connsiteX2" y="connsiteY2"/>
                </a:cxn>
              </a:cxnLst>
              <a:rect l="l" t="t" r="r" b="b"/>
              <a:pathLst>
                <a:path w="626281" h="205450">
                  <a:moveTo>
                    <a:pt x="0" y="0"/>
                  </a:moveTo>
                  <a:lnTo>
                    <a:pt x="4780" y="205379"/>
                  </a:lnTo>
                  <a:lnTo>
                    <a:pt x="626281" y="205450"/>
                  </a:lnTo>
                </a:path>
              </a:pathLst>
            </a:cu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309" name="Group 308">
            <a:extLst>
              <a:ext uri="{FF2B5EF4-FFF2-40B4-BE49-F238E27FC236}">
                <a16:creationId xmlns:a16="http://schemas.microsoft.com/office/drawing/2014/main" id="{804312C5-CFDC-40E9-B8E4-3188A4B21D2C}"/>
              </a:ext>
            </a:extLst>
          </p:cNvPr>
          <p:cNvGrpSpPr/>
          <p:nvPr/>
        </p:nvGrpSpPr>
        <p:grpSpPr>
          <a:xfrm>
            <a:off x="4796481" y="3964588"/>
            <a:ext cx="3989690" cy="2286000"/>
            <a:chOff x="454331" y="910345"/>
            <a:chExt cx="3989690" cy="2286000"/>
          </a:xfrm>
        </p:grpSpPr>
        <p:sp>
          <p:nvSpPr>
            <p:cNvPr id="310" name="Freeform: Shape 309">
              <a:extLst>
                <a:ext uri="{FF2B5EF4-FFF2-40B4-BE49-F238E27FC236}">
                  <a16:creationId xmlns:a16="http://schemas.microsoft.com/office/drawing/2014/main" id="{AFCBC77D-2125-4921-9399-EA8F5352F1F8}"/>
                </a:ext>
              </a:extLst>
            </p:cNvPr>
            <p:cNvSpPr/>
            <p:nvPr/>
          </p:nvSpPr>
          <p:spPr>
            <a:xfrm>
              <a:off x="3335231" y="1455883"/>
              <a:ext cx="574528" cy="1637155"/>
            </a:xfrm>
            <a:custGeom>
              <a:avLst/>
              <a:gdLst>
                <a:gd name="connsiteX0" fmla="*/ 0 w 976964"/>
                <a:gd name="connsiteY0" fmla="*/ 0 h 259882"/>
                <a:gd name="connsiteX1" fmla="*/ 976964 w 976964"/>
                <a:gd name="connsiteY1" fmla="*/ 0 h 259882"/>
                <a:gd name="connsiteX2" fmla="*/ 976964 w 976964"/>
                <a:gd name="connsiteY2" fmla="*/ 259882 h 259882"/>
              </a:gdLst>
              <a:ahLst/>
              <a:cxnLst>
                <a:cxn ang="0">
                  <a:pos x="connsiteX0" y="connsiteY0"/>
                </a:cxn>
                <a:cxn ang="0">
                  <a:pos x="connsiteX1" y="connsiteY1"/>
                </a:cxn>
                <a:cxn ang="0">
                  <a:pos x="connsiteX2" y="connsiteY2"/>
                </a:cxn>
              </a:cxnLst>
              <a:rect l="l" t="t" r="r" b="b"/>
              <a:pathLst>
                <a:path w="976964" h="259882">
                  <a:moveTo>
                    <a:pt x="0" y="0"/>
                  </a:moveTo>
                  <a:lnTo>
                    <a:pt x="976964" y="0"/>
                  </a:lnTo>
                  <a:lnTo>
                    <a:pt x="976964" y="2598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1" name="Rectangle: Rounded Corners 310">
              <a:extLst>
                <a:ext uri="{FF2B5EF4-FFF2-40B4-BE49-F238E27FC236}">
                  <a16:creationId xmlns:a16="http://schemas.microsoft.com/office/drawing/2014/main" id="{2FC77739-6290-41E0-8BB3-05CA9954FA1D}"/>
                </a:ext>
              </a:extLst>
            </p:cNvPr>
            <p:cNvSpPr/>
            <p:nvPr/>
          </p:nvSpPr>
          <p:spPr>
            <a:xfrm>
              <a:off x="1887607" y="1938178"/>
              <a:ext cx="715504" cy="486154"/>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   ENG.</a:t>
              </a:r>
            </a:p>
          </p:txBody>
        </p:sp>
        <p:sp>
          <p:nvSpPr>
            <p:cNvPr id="312" name="Rectangle: Rounded Corners 311">
              <a:extLst>
                <a:ext uri="{FF2B5EF4-FFF2-40B4-BE49-F238E27FC236}">
                  <a16:creationId xmlns:a16="http://schemas.microsoft.com/office/drawing/2014/main" id="{EE3D6E6D-6574-4E3D-BD55-955CD2086A2F}"/>
                </a:ext>
              </a:extLst>
            </p:cNvPr>
            <p:cNvSpPr/>
            <p:nvPr/>
          </p:nvSpPr>
          <p:spPr>
            <a:xfrm>
              <a:off x="1883167" y="1362922"/>
              <a:ext cx="671357" cy="486154"/>
            </a:xfrm>
            <a:prstGeom prst="round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a:solidFill>
                    <a:schemeClr val="tx1">
                      <a:lumMod val="65000"/>
                      <a:lumOff val="35000"/>
                    </a:schemeClr>
                  </a:solidFill>
                </a:rPr>
                <a:t> M-</a:t>
              </a:r>
              <a:r>
                <a:rPr lang="en-US" sz="1400" b="1">
                  <a:solidFill>
                    <a:schemeClr val="tx1">
                      <a:lumMod val="65000"/>
                      <a:lumOff val="35000"/>
                    </a:schemeClr>
                  </a:solidFill>
                  <a:latin typeface="Aharoni" panose="02010803020104030203" pitchFamily="2" charset="-79"/>
                  <a:cs typeface="Aharoni" panose="02010803020104030203" pitchFamily="2" charset="-79"/>
                </a:rPr>
                <a:t>G</a:t>
              </a:r>
              <a:endParaRPr lang="en-US" sz="1400" b="1" dirty="0">
                <a:solidFill>
                  <a:schemeClr val="tx1">
                    <a:lumMod val="65000"/>
                    <a:lumOff val="35000"/>
                  </a:schemeClr>
                </a:solidFill>
                <a:latin typeface="Aharoni" panose="02010803020104030203" pitchFamily="2" charset="-79"/>
                <a:cs typeface="Aharoni" panose="02010803020104030203" pitchFamily="2" charset="-79"/>
              </a:endParaRPr>
            </a:p>
          </p:txBody>
        </p:sp>
        <p:sp>
          <p:nvSpPr>
            <p:cNvPr id="313" name="Rectangle: Rounded Corners 312">
              <a:extLst>
                <a:ext uri="{FF2B5EF4-FFF2-40B4-BE49-F238E27FC236}">
                  <a16:creationId xmlns:a16="http://schemas.microsoft.com/office/drawing/2014/main" id="{CC6C1C5D-3E26-4AC7-B496-B11018AE46FA}"/>
                </a:ext>
              </a:extLst>
            </p:cNvPr>
            <p:cNvSpPr/>
            <p:nvPr/>
          </p:nvSpPr>
          <p:spPr>
            <a:xfrm>
              <a:off x="1934903" y="2808999"/>
              <a:ext cx="490702" cy="216068"/>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 SM</a:t>
              </a:r>
            </a:p>
          </p:txBody>
        </p:sp>
        <p:sp>
          <p:nvSpPr>
            <p:cNvPr id="314" name="Rectangle: Rounded Corners 313">
              <a:extLst>
                <a:ext uri="{FF2B5EF4-FFF2-40B4-BE49-F238E27FC236}">
                  <a16:creationId xmlns:a16="http://schemas.microsoft.com/office/drawing/2014/main" id="{63B8126B-A8C6-4338-B745-3DD2DB6E39F2}"/>
                </a:ext>
              </a:extLst>
            </p:cNvPr>
            <p:cNvSpPr/>
            <p:nvPr/>
          </p:nvSpPr>
          <p:spPr>
            <a:xfrm>
              <a:off x="1934903" y="2538663"/>
              <a:ext cx="551122" cy="191003"/>
            </a:xfrm>
            <a:prstGeom prst="roundRect">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a:solidFill>
                    <a:schemeClr val="tx1">
                      <a:lumMod val="65000"/>
                      <a:lumOff val="35000"/>
                    </a:schemeClr>
                  </a:solidFill>
                </a:rPr>
                <a:t>misc</a:t>
              </a:r>
              <a:endParaRPr lang="en-US" sz="1400" dirty="0">
                <a:solidFill>
                  <a:schemeClr val="tx1">
                    <a:lumMod val="65000"/>
                    <a:lumOff val="35000"/>
                  </a:schemeClr>
                </a:solidFill>
              </a:endParaRPr>
            </a:p>
          </p:txBody>
        </p:sp>
        <p:sp>
          <p:nvSpPr>
            <p:cNvPr id="315" name="Rectangle: Rounded Corners 314">
              <a:extLst>
                <a:ext uri="{FF2B5EF4-FFF2-40B4-BE49-F238E27FC236}">
                  <a16:creationId xmlns:a16="http://schemas.microsoft.com/office/drawing/2014/main" id="{87ACCF15-C756-49DC-B894-9793F3FFF001}"/>
                </a:ext>
              </a:extLst>
            </p:cNvPr>
            <p:cNvSpPr/>
            <p:nvPr/>
          </p:nvSpPr>
          <p:spPr>
            <a:xfrm>
              <a:off x="1394733" y="1253319"/>
              <a:ext cx="598047" cy="191567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Rectangle: Rounded Corners 315">
              <a:extLst>
                <a:ext uri="{FF2B5EF4-FFF2-40B4-BE49-F238E27FC236}">
                  <a16:creationId xmlns:a16="http://schemas.microsoft.com/office/drawing/2014/main" id="{6A0845A7-0652-4E82-B93E-12061C62E9C9}"/>
                </a:ext>
              </a:extLst>
            </p:cNvPr>
            <p:cNvSpPr/>
            <p:nvPr/>
          </p:nvSpPr>
          <p:spPr>
            <a:xfrm>
              <a:off x="3015435" y="1792608"/>
              <a:ext cx="671357" cy="1376390"/>
            </a:xfrm>
            <a:prstGeom prst="round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rPr>
                <a:t>Batt.</a:t>
              </a:r>
            </a:p>
          </p:txBody>
        </p:sp>
        <p:sp>
          <p:nvSpPr>
            <p:cNvPr id="317" name="Rectangle 316">
              <a:extLst>
                <a:ext uri="{FF2B5EF4-FFF2-40B4-BE49-F238E27FC236}">
                  <a16:creationId xmlns:a16="http://schemas.microsoft.com/office/drawing/2014/main" id="{6F6BDF08-E164-4271-BA96-F55C2427604F}"/>
                </a:ext>
              </a:extLst>
            </p:cNvPr>
            <p:cNvSpPr/>
            <p:nvPr/>
          </p:nvSpPr>
          <p:spPr>
            <a:xfrm>
              <a:off x="3773945" y="2040865"/>
              <a:ext cx="286368" cy="157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00" dirty="0"/>
            </a:p>
          </p:txBody>
        </p:sp>
        <p:grpSp>
          <p:nvGrpSpPr>
            <p:cNvPr id="318" name="Group 317">
              <a:extLst>
                <a:ext uri="{FF2B5EF4-FFF2-40B4-BE49-F238E27FC236}">
                  <a16:creationId xmlns:a16="http://schemas.microsoft.com/office/drawing/2014/main" id="{E6A730D0-3810-43D9-BBEC-0F12CADDAD19}"/>
                </a:ext>
              </a:extLst>
            </p:cNvPr>
            <p:cNvGrpSpPr/>
            <p:nvPr/>
          </p:nvGrpSpPr>
          <p:grpSpPr>
            <a:xfrm>
              <a:off x="3794519" y="3100567"/>
              <a:ext cx="238988" cy="95778"/>
              <a:chOff x="6981901" y="4433705"/>
              <a:chExt cx="298096" cy="119466"/>
            </a:xfrm>
          </p:grpSpPr>
          <p:cxnSp>
            <p:nvCxnSpPr>
              <p:cNvPr id="357" name="Straight Connector 356">
                <a:extLst>
                  <a:ext uri="{FF2B5EF4-FFF2-40B4-BE49-F238E27FC236}">
                    <a16:creationId xmlns:a16="http://schemas.microsoft.com/office/drawing/2014/main" id="{BFAC4A4E-09E5-4DA7-B16F-C662C78BD39E}"/>
                  </a:ext>
                </a:extLst>
              </p:cNvPr>
              <p:cNvCxnSpPr/>
              <p:nvPr/>
            </p:nvCxnSpPr>
            <p:spPr>
              <a:xfrm>
                <a:off x="6981901" y="4433705"/>
                <a:ext cx="29809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036F012F-97DE-4CF7-A917-79ADE9081F10}"/>
                  </a:ext>
                </a:extLst>
              </p:cNvPr>
              <p:cNvCxnSpPr>
                <a:cxnSpLocks/>
              </p:cNvCxnSpPr>
              <p:nvPr/>
            </p:nvCxnSpPr>
            <p:spPr>
              <a:xfrm>
                <a:off x="7099792" y="4553171"/>
                <a:ext cx="6231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3CE9575F-1215-4F2F-90ED-1EE42D9A0FBC}"/>
                  </a:ext>
                </a:extLst>
              </p:cNvPr>
              <p:cNvCxnSpPr/>
              <p:nvPr/>
            </p:nvCxnSpPr>
            <p:spPr>
              <a:xfrm>
                <a:off x="7062369" y="4488742"/>
                <a:ext cx="13716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9" name="Group 318">
              <a:extLst>
                <a:ext uri="{FF2B5EF4-FFF2-40B4-BE49-F238E27FC236}">
                  <a16:creationId xmlns:a16="http://schemas.microsoft.com/office/drawing/2014/main" id="{E3AC0C94-FC3E-4556-8D70-3A7310C568C8}"/>
                </a:ext>
              </a:extLst>
            </p:cNvPr>
            <p:cNvGrpSpPr/>
            <p:nvPr/>
          </p:nvGrpSpPr>
          <p:grpSpPr>
            <a:xfrm rot="16200000">
              <a:off x="3825866" y="2043450"/>
              <a:ext cx="157597" cy="152426"/>
              <a:chOff x="2435112" y="2955187"/>
              <a:chExt cx="221490" cy="142811"/>
            </a:xfrm>
          </p:grpSpPr>
          <p:sp>
            <p:nvSpPr>
              <p:cNvPr id="355" name="Rectangle 354">
                <a:extLst>
                  <a:ext uri="{FF2B5EF4-FFF2-40B4-BE49-F238E27FC236}">
                    <a16:creationId xmlns:a16="http://schemas.microsoft.com/office/drawing/2014/main" id="{79925C68-1793-4263-80BB-6446BC96314B}"/>
                  </a:ext>
                </a:extLst>
              </p:cNvPr>
              <p:cNvSpPr/>
              <p:nvPr/>
            </p:nvSpPr>
            <p:spPr>
              <a:xfrm>
                <a:off x="2447635" y="3015415"/>
                <a:ext cx="190790" cy="34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700" dirty="0"/>
              </a:p>
            </p:txBody>
          </p:sp>
          <p:sp>
            <p:nvSpPr>
              <p:cNvPr id="356" name="Freeform 190">
                <a:extLst>
                  <a:ext uri="{FF2B5EF4-FFF2-40B4-BE49-F238E27FC236}">
                    <a16:creationId xmlns:a16="http://schemas.microsoft.com/office/drawing/2014/main" id="{9AAE6B21-F625-40D6-9592-08C39CD133FC}"/>
                  </a:ext>
                </a:extLst>
              </p:cNvPr>
              <p:cNvSpPr/>
              <p:nvPr/>
            </p:nvSpPr>
            <p:spPr>
              <a:xfrm>
                <a:off x="2435112" y="2955187"/>
                <a:ext cx="221490" cy="14281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Lst>
                <a:ahLst/>
                <a:cxnLst>
                  <a:cxn ang="0">
                    <a:pos x="connsiteX0" y="connsiteY0"/>
                  </a:cxn>
                  <a:cxn ang="0">
                    <a:pos x="connsiteX1" y="connsiteY1"/>
                  </a:cxn>
                  <a:cxn ang="0">
                    <a:pos x="connsiteX2" y="connsiteY2"/>
                  </a:cxn>
                  <a:cxn ang="0">
                    <a:pos x="connsiteX3" y="connsiteY3"/>
                  </a:cxn>
                </a:cxnLst>
                <a:rect l="l" t="t" r="r" b="b"/>
                <a:pathLst>
                  <a:path w="221490" h="185737">
                    <a:moveTo>
                      <a:pt x="0" y="99573"/>
                    </a:moveTo>
                    <a:lnTo>
                      <a:pt x="111952" y="0"/>
                    </a:lnTo>
                    <a:lnTo>
                      <a:pt x="111952" y="185737"/>
                    </a:lnTo>
                    <a:lnTo>
                      <a:pt x="221490" y="85725"/>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700" dirty="0"/>
              </a:p>
            </p:txBody>
          </p:sp>
        </p:grpSp>
        <p:cxnSp>
          <p:nvCxnSpPr>
            <p:cNvPr id="320" name="Straight Arrow Connector 319">
              <a:extLst>
                <a:ext uri="{FF2B5EF4-FFF2-40B4-BE49-F238E27FC236}">
                  <a16:creationId xmlns:a16="http://schemas.microsoft.com/office/drawing/2014/main" id="{8C695E12-AEA8-471C-8740-E19DA7CD6DAB}"/>
                </a:ext>
              </a:extLst>
            </p:cNvPr>
            <p:cNvCxnSpPr/>
            <p:nvPr/>
          </p:nvCxnSpPr>
          <p:spPr>
            <a:xfrm>
              <a:off x="3487084" y="1367491"/>
              <a:ext cx="27432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sp>
          <p:nvSpPr>
            <p:cNvPr id="321" name="TextBox 2">
              <a:extLst>
                <a:ext uri="{FF2B5EF4-FFF2-40B4-BE49-F238E27FC236}">
                  <a16:creationId xmlns:a16="http://schemas.microsoft.com/office/drawing/2014/main" id="{D9465449-AE64-4A2F-8E09-789EB122183D}"/>
                </a:ext>
              </a:extLst>
            </p:cNvPr>
            <p:cNvSpPr txBox="1"/>
            <p:nvPr/>
          </p:nvSpPr>
          <p:spPr>
            <a:xfrm>
              <a:off x="4027002" y="1890471"/>
              <a:ext cx="417019" cy="449279"/>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mn-lt"/>
                </a:rPr>
                <a:t>ELEC.</a:t>
              </a:r>
            </a:p>
            <a:p>
              <a:r>
                <a:rPr lang="en-US" sz="1200" dirty="0"/>
                <a:t>LOAD</a:t>
              </a:r>
              <a:endParaRPr lang="en-US" sz="1400" baseline="-25000" dirty="0">
                <a:latin typeface="+mn-lt"/>
              </a:endParaRPr>
            </a:p>
          </p:txBody>
        </p:sp>
        <p:sp>
          <p:nvSpPr>
            <p:cNvPr id="322" name="TextBox 2">
              <a:extLst>
                <a:ext uri="{FF2B5EF4-FFF2-40B4-BE49-F238E27FC236}">
                  <a16:creationId xmlns:a16="http://schemas.microsoft.com/office/drawing/2014/main" id="{2EA26E3B-454A-4506-912C-9962E15899AA}"/>
                </a:ext>
              </a:extLst>
            </p:cNvPr>
            <p:cNvSpPr txBox="1"/>
            <p:nvPr/>
          </p:nvSpPr>
          <p:spPr>
            <a:xfrm>
              <a:off x="2676450" y="1156350"/>
              <a:ext cx="478437" cy="208812"/>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mn-lt"/>
                </a:rPr>
                <a:t>DC-DC</a:t>
              </a:r>
              <a:endParaRPr lang="en-US" sz="1400" baseline="-25000" dirty="0">
                <a:latin typeface="+mn-lt"/>
              </a:endParaRPr>
            </a:p>
          </p:txBody>
        </p:sp>
        <p:sp>
          <p:nvSpPr>
            <p:cNvPr id="323" name="Freeform: Shape 322">
              <a:extLst>
                <a:ext uri="{FF2B5EF4-FFF2-40B4-BE49-F238E27FC236}">
                  <a16:creationId xmlns:a16="http://schemas.microsoft.com/office/drawing/2014/main" id="{B002DEF8-39EC-4ABA-96AD-7D6F3ED88E52}"/>
                </a:ext>
              </a:extLst>
            </p:cNvPr>
            <p:cNvSpPr/>
            <p:nvPr/>
          </p:nvSpPr>
          <p:spPr>
            <a:xfrm>
              <a:off x="2548385" y="1455883"/>
              <a:ext cx="783248" cy="312835"/>
            </a:xfrm>
            <a:custGeom>
              <a:avLst/>
              <a:gdLst>
                <a:gd name="connsiteX0" fmla="*/ 0 w 976964"/>
                <a:gd name="connsiteY0" fmla="*/ 0 h 259882"/>
                <a:gd name="connsiteX1" fmla="*/ 976964 w 976964"/>
                <a:gd name="connsiteY1" fmla="*/ 0 h 259882"/>
                <a:gd name="connsiteX2" fmla="*/ 976964 w 976964"/>
                <a:gd name="connsiteY2" fmla="*/ 259882 h 259882"/>
              </a:gdLst>
              <a:ahLst/>
              <a:cxnLst>
                <a:cxn ang="0">
                  <a:pos x="connsiteX0" y="connsiteY0"/>
                </a:cxn>
                <a:cxn ang="0">
                  <a:pos x="connsiteX1" y="connsiteY1"/>
                </a:cxn>
                <a:cxn ang="0">
                  <a:pos x="connsiteX2" y="connsiteY2"/>
                </a:cxn>
              </a:cxnLst>
              <a:rect l="l" t="t" r="r" b="b"/>
              <a:pathLst>
                <a:path w="976964" h="259882">
                  <a:moveTo>
                    <a:pt x="0" y="0"/>
                  </a:moveTo>
                  <a:lnTo>
                    <a:pt x="976964" y="0"/>
                  </a:lnTo>
                  <a:lnTo>
                    <a:pt x="976964" y="2598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24" name="Picture 323">
              <a:extLst>
                <a:ext uri="{FF2B5EF4-FFF2-40B4-BE49-F238E27FC236}">
                  <a16:creationId xmlns:a16="http://schemas.microsoft.com/office/drawing/2014/main" id="{F9BE09FE-3B77-4EEF-9C8B-7DE5606B9D06}"/>
                </a:ext>
              </a:extLst>
            </p:cNvPr>
            <p:cNvPicPr>
              <a:picLocks noChangeAspect="1"/>
            </p:cNvPicPr>
            <p:nvPr/>
          </p:nvPicPr>
          <p:blipFill>
            <a:blip r:embed="rId3">
              <a:clrChange>
                <a:clrFrom>
                  <a:srgbClr val="DCE6F2"/>
                </a:clrFrom>
                <a:clrTo>
                  <a:srgbClr val="DCE6F2">
                    <a:alpha val="0"/>
                  </a:srgbClr>
                </a:clrTo>
              </a:clrChange>
            </a:blip>
            <a:stretch>
              <a:fillRect/>
            </a:stretch>
          </p:blipFill>
          <p:spPr>
            <a:xfrm>
              <a:off x="454331" y="910345"/>
              <a:ext cx="928312" cy="1394613"/>
            </a:xfrm>
            <a:prstGeom prst="rect">
              <a:avLst/>
            </a:prstGeom>
          </p:spPr>
        </p:pic>
        <p:grpSp>
          <p:nvGrpSpPr>
            <p:cNvPr id="325" name="Group 324">
              <a:extLst>
                <a:ext uri="{FF2B5EF4-FFF2-40B4-BE49-F238E27FC236}">
                  <a16:creationId xmlns:a16="http://schemas.microsoft.com/office/drawing/2014/main" id="{9F9C9110-C3DB-441A-AD51-5EA57A2EBADF}"/>
                </a:ext>
              </a:extLst>
            </p:cNvPr>
            <p:cNvGrpSpPr/>
            <p:nvPr/>
          </p:nvGrpSpPr>
          <p:grpSpPr>
            <a:xfrm flipH="1">
              <a:off x="2765735" y="1363369"/>
              <a:ext cx="199089" cy="181169"/>
              <a:chOff x="6789853" y="2776742"/>
              <a:chExt cx="248328" cy="225977"/>
            </a:xfrm>
          </p:grpSpPr>
          <p:sp>
            <p:nvSpPr>
              <p:cNvPr id="353" name="Rectangle 352">
                <a:extLst>
                  <a:ext uri="{FF2B5EF4-FFF2-40B4-BE49-F238E27FC236}">
                    <a16:creationId xmlns:a16="http://schemas.microsoft.com/office/drawing/2014/main" id="{1EB96AE1-CABD-484D-B3DF-7AE785C52EC2}"/>
                  </a:ext>
                </a:extLst>
              </p:cNvPr>
              <p:cNvSpPr/>
              <p:nvPr/>
            </p:nvSpPr>
            <p:spPr>
              <a:xfrm rot="5400000" flipH="1">
                <a:off x="6829353" y="2764052"/>
                <a:ext cx="169328" cy="24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700" dirty="0"/>
              </a:p>
            </p:txBody>
          </p:sp>
          <p:sp>
            <p:nvSpPr>
              <p:cNvPr id="354" name="Freeform 190">
                <a:extLst>
                  <a:ext uri="{FF2B5EF4-FFF2-40B4-BE49-F238E27FC236}">
                    <a16:creationId xmlns:a16="http://schemas.microsoft.com/office/drawing/2014/main" id="{9ADDB711-48EC-48AE-9DF5-CA4EB894CE4D}"/>
                  </a:ext>
                </a:extLst>
              </p:cNvPr>
              <p:cNvSpPr/>
              <p:nvPr/>
            </p:nvSpPr>
            <p:spPr>
              <a:xfrm rot="8016649" flipH="1">
                <a:off x="6808285" y="2845050"/>
                <a:ext cx="225977" cy="8936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 name="connsiteX0" fmla="*/ 0 w 221490"/>
                  <a:gd name="connsiteY0" fmla="*/ 67574 h 153738"/>
                  <a:gd name="connsiteX1" fmla="*/ 78700 w 221490"/>
                  <a:gd name="connsiteY1" fmla="*/ 0 h 153738"/>
                  <a:gd name="connsiteX2" fmla="*/ 111952 w 221490"/>
                  <a:gd name="connsiteY2" fmla="*/ 153738 h 153738"/>
                  <a:gd name="connsiteX3" fmla="*/ 221490 w 221490"/>
                  <a:gd name="connsiteY3" fmla="*/ 53726 h 153738"/>
                  <a:gd name="connsiteX0" fmla="*/ 0 w 221490"/>
                  <a:gd name="connsiteY0" fmla="*/ 67574 h 85924"/>
                  <a:gd name="connsiteX1" fmla="*/ 78700 w 221490"/>
                  <a:gd name="connsiteY1" fmla="*/ 0 h 85924"/>
                  <a:gd name="connsiteX2" fmla="*/ 180243 w 221490"/>
                  <a:gd name="connsiteY2" fmla="*/ 85924 h 85924"/>
                  <a:gd name="connsiteX3" fmla="*/ 221490 w 221490"/>
                  <a:gd name="connsiteY3" fmla="*/ 53726 h 85924"/>
                  <a:gd name="connsiteX0" fmla="*/ 0 w 252118"/>
                  <a:gd name="connsiteY0" fmla="*/ 67574 h 85924"/>
                  <a:gd name="connsiteX1" fmla="*/ 78700 w 252118"/>
                  <a:gd name="connsiteY1" fmla="*/ 0 h 85924"/>
                  <a:gd name="connsiteX2" fmla="*/ 180243 w 252118"/>
                  <a:gd name="connsiteY2" fmla="*/ 85924 h 85924"/>
                  <a:gd name="connsiteX3" fmla="*/ 252119 w 252118"/>
                  <a:gd name="connsiteY3" fmla="*/ 18542 h 85924"/>
                  <a:gd name="connsiteX0" fmla="*/ 0 w 254062"/>
                  <a:gd name="connsiteY0" fmla="*/ 67574 h 85924"/>
                  <a:gd name="connsiteX1" fmla="*/ 78700 w 254062"/>
                  <a:gd name="connsiteY1" fmla="*/ 0 h 85924"/>
                  <a:gd name="connsiteX2" fmla="*/ 180243 w 254062"/>
                  <a:gd name="connsiteY2" fmla="*/ 85924 h 85924"/>
                  <a:gd name="connsiteX3" fmla="*/ 254062 w 254062"/>
                  <a:gd name="connsiteY3" fmla="*/ 20121 h 85924"/>
                  <a:gd name="connsiteX0" fmla="*/ 0 w 251473"/>
                  <a:gd name="connsiteY0" fmla="*/ 69679 h 85924"/>
                  <a:gd name="connsiteX1" fmla="*/ 76111 w 251473"/>
                  <a:gd name="connsiteY1" fmla="*/ 0 h 85924"/>
                  <a:gd name="connsiteX2" fmla="*/ 177654 w 251473"/>
                  <a:gd name="connsiteY2" fmla="*/ 85924 h 85924"/>
                  <a:gd name="connsiteX3" fmla="*/ 251473 w 251473"/>
                  <a:gd name="connsiteY3" fmla="*/ 20121 h 85924"/>
                  <a:gd name="connsiteX0" fmla="*/ 0 w 254620"/>
                  <a:gd name="connsiteY0" fmla="*/ 70283 h 85924"/>
                  <a:gd name="connsiteX1" fmla="*/ 79258 w 254620"/>
                  <a:gd name="connsiteY1" fmla="*/ 0 h 85924"/>
                  <a:gd name="connsiteX2" fmla="*/ 180801 w 254620"/>
                  <a:gd name="connsiteY2" fmla="*/ 85924 h 85924"/>
                  <a:gd name="connsiteX3" fmla="*/ 254620 w 254620"/>
                  <a:gd name="connsiteY3" fmla="*/ 20121 h 85924"/>
                </a:gdLst>
                <a:ahLst/>
                <a:cxnLst>
                  <a:cxn ang="0">
                    <a:pos x="connsiteX0" y="connsiteY0"/>
                  </a:cxn>
                  <a:cxn ang="0">
                    <a:pos x="connsiteX1" y="connsiteY1"/>
                  </a:cxn>
                  <a:cxn ang="0">
                    <a:pos x="connsiteX2" y="connsiteY2"/>
                  </a:cxn>
                  <a:cxn ang="0">
                    <a:pos x="connsiteX3" y="connsiteY3"/>
                  </a:cxn>
                </a:cxnLst>
                <a:rect l="l" t="t" r="r" b="b"/>
                <a:pathLst>
                  <a:path w="254620" h="85924">
                    <a:moveTo>
                      <a:pt x="0" y="70283"/>
                    </a:moveTo>
                    <a:lnTo>
                      <a:pt x="79258" y="0"/>
                    </a:lnTo>
                    <a:lnTo>
                      <a:pt x="180801" y="85924"/>
                    </a:lnTo>
                    <a:lnTo>
                      <a:pt x="254620" y="20121"/>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700" dirty="0"/>
              </a:p>
            </p:txBody>
          </p:sp>
        </p:grpSp>
        <p:sp>
          <p:nvSpPr>
            <p:cNvPr id="326" name="Rectangle 325">
              <a:extLst>
                <a:ext uri="{FF2B5EF4-FFF2-40B4-BE49-F238E27FC236}">
                  <a16:creationId xmlns:a16="http://schemas.microsoft.com/office/drawing/2014/main" id="{E6ACCDD8-7733-4158-B45E-7B00CB5F6548}"/>
                </a:ext>
              </a:extLst>
            </p:cNvPr>
            <p:cNvSpPr/>
            <p:nvPr/>
          </p:nvSpPr>
          <p:spPr>
            <a:xfrm>
              <a:off x="1761057" y="1936449"/>
              <a:ext cx="60721" cy="740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7" name="Rectangle 326">
              <a:extLst>
                <a:ext uri="{FF2B5EF4-FFF2-40B4-BE49-F238E27FC236}">
                  <a16:creationId xmlns:a16="http://schemas.microsoft.com/office/drawing/2014/main" id="{7291F157-5235-4692-97DB-D78BDE87B566}"/>
                </a:ext>
              </a:extLst>
            </p:cNvPr>
            <p:cNvSpPr/>
            <p:nvPr/>
          </p:nvSpPr>
          <p:spPr>
            <a:xfrm>
              <a:off x="1761057" y="2373440"/>
              <a:ext cx="60721" cy="740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28" name="Group 327">
              <a:extLst>
                <a:ext uri="{FF2B5EF4-FFF2-40B4-BE49-F238E27FC236}">
                  <a16:creationId xmlns:a16="http://schemas.microsoft.com/office/drawing/2014/main" id="{CC476935-4996-4142-A4BA-67399B996DD7}"/>
                </a:ext>
              </a:extLst>
            </p:cNvPr>
            <p:cNvGrpSpPr/>
            <p:nvPr/>
          </p:nvGrpSpPr>
          <p:grpSpPr>
            <a:xfrm>
              <a:off x="1659008" y="1894589"/>
              <a:ext cx="326770" cy="598561"/>
              <a:chOff x="4128567" y="2983829"/>
              <a:chExt cx="407588" cy="746599"/>
            </a:xfrm>
          </p:grpSpPr>
          <p:sp>
            <p:nvSpPr>
              <p:cNvPr id="349" name="Freeform: Shape 348">
                <a:extLst>
                  <a:ext uri="{FF2B5EF4-FFF2-40B4-BE49-F238E27FC236}">
                    <a16:creationId xmlns:a16="http://schemas.microsoft.com/office/drawing/2014/main" id="{F7E9DC9B-379B-4F58-B593-5EEE920297A0}"/>
                  </a:ext>
                </a:extLst>
              </p:cNvPr>
              <p:cNvSpPr/>
              <p:nvPr/>
            </p:nvSpPr>
            <p:spPr>
              <a:xfrm>
                <a:off x="4211359" y="2983829"/>
                <a:ext cx="196533" cy="746599"/>
              </a:xfrm>
              <a:custGeom>
                <a:avLst/>
                <a:gdLst>
                  <a:gd name="connsiteX0" fmla="*/ 0 w 211756"/>
                  <a:gd name="connsiteY0" fmla="*/ 0 h 1352350"/>
                  <a:gd name="connsiteX1" fmla="*/ 211756 w 211756"/>
                  <a:gd name="connsiteY1" fmla="*/ 0 h 1352350"/>
                  <a:gd name="connsiteX2" fmla="*/ 211756 w 211756"/>
                  <a:gd name="connsiteY2" fmla="*/ 842211 h 1352350"/>
                  <a:gd name="connsiteX3" fmla="*/ 28876 w 211756"/>
                  <a:gd name="connsiteY3" fmla="*/ 842211 h 1352350"/>
                  <a:gd name="connsiteX4" fmla="*/ 28876 w 211756"/>
                  <a:gd name="connsiteY4" fmla="*/ 1352350 h 1352350"/>
                  <a:gd name="connsiteX0" fmla="*/ 0 w 211756"/>
                  <a:gd name="connsiteY0" fmla="*/ 0 h 842211"/>
                  <a:gd name="connsiteX1" fmla="*/ 211756 w 211756"/>
                  <a:gd name="connsiteY1" fmla="*/ 0 h 842211"/>
                  <a:gd name="connsiteX2" fmla="*/ 211756 w 211756"/>
                  <a:gd name="connsiteY2" fmla="*/ 842211 h 842211"/>
                  <a:gd name="connsiteX3" fmla="*/ 28876 w 211756"/>
                  <a:gd name="connsiteY3" fmla="*/ 842211 h 842211"/>
                  <a:gd name="connsiteX0" fmla="*/ 12872 w 182880"/>
                  <a:gd name="connsiteY0" fmla="*/ 5429 h 842211"/>
                  <a:gd name="connsiteX1" fmla="*/ 182880 w 182880"/>
                  <a:gd name="connsiteY1" fmla="*/ 0 h 842211"/>
                  <a:gd name="connsiteX2" fmla="*/ 182880 w 182880"/>
                  <a:gd name="connsiteY2" fmla="*/ 842211 h 842211"/>
                  <a:gd name="connsiteX3" fmla="*/ 0 w 182880"/>
                  <a:gd name="connsiteY3" fmla="*/ 842211 h 842211"/>
                  <a:gd name="connsiteX0" fmla="*/ 14249 w 182880"/>
                  <a:gd name="connsiteY0" fmla="*/ 56 h 842211"/>
                  <a:gd name="connsiteX1" fmla="*/ 182880 w 182880"/>
                  <a:gd name="connsiteY1" fmla="*/ 0 h 842211"/>
                  <a:gd name="connsiteX2" fmla="*/ 182880 w 182880"/>
                  <a:gd name="connsiteY2" fmla="*/ 842211 h 842211"/>
                  <a:gd name="connsiteX3" fmla="*/ 0 w 182880"/>
                  <a:gd name="connsiteY3" fmla="*/ 842211 h 842211"/>
                  <a:gd name="connsiteX0" fmla="*/ 1855 w 170486"/>
                  <a:gd name="connsiteY0" fmla="*/ 56 h 842211"/>
                  <a:gd name="connsiteX1" fmla="*/ 170486 w 170486"/>
                  <a:gd name="connsiteY1" fmla="*/ 0 h 842211"/>
                  <a:gd name="connsiteX2" fmla="*/ 170486 w 170486"/>
                  <a:gd name="connsiteY2" fmla="*/ 842211 h 842211"/>
                  <a:gd name="connsiteX3" fmla="*/ 0 w 170486"/>
                  <a:gd name="connsiteY3" fmla="*/ 842211 h 842211"/>
                </a:gdLst>
                <a:ahLst/>
                <a:cxnLst>
                  <a:cxn ang="0">
                    <a:pos x="connsiteX0" y="connsiteY0"/>
                  </a:cxn>
                  <a:cxn ang="0">
                    <a:pos x="connsiteX1" y="connsiteY1"/>
                  </a:cxn>
                  <a:cxn ang="0">
                    <a:pos x="connsiteX2" y="connsiteY2"/>
                  </a:cxn>
                  <a:cxn ang="0">
                    <a:pos x="connsiteX3" y="connsiteY3"/>
                  </a:cxn>
                </a:cxnLst>
                <a:rect l="l" t="t" r="r" b="b"/>
                <a:pathLst>
                  <a:path w="170486" h="842211">
                    <a:moveTo>
                      <a:pt x="1855" y="56"/>
                    </a:moveTo>
                    <a:lnTo>
                      <a:pt x="170486" y="0"/>
                    </a:lnTo>
                    <a:lnTo>
                      <a:pt x="170486" y="842211"/>
                    </a:lnTo>
                    <a:lnTo>
                      <a:pt x="0" y="842211"/>
                    </a:lnTo>
                  </a:path>
                </a:pathLst>
              </a:cu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0" name="Rectangle 349">
                <a:extLst>
                  <a:ext uri="{FF2B5EF4-FFF2-40B4-BE49-F238E27FC236}">
                    <a16:creationId xmlns:a16="http://schemas.microsoft.com/office/drawing/2014/main" id="{406F8D17-6197-480D-9F16-5E3A732B6760}"/>
                  </a:ext>
                </a:extLst>
              </p:cNvPr>
              <p:cNvSpPr/>
              <p:nvPr/>
            </p:nvSpPr>
            <p:spPr>
              <a:xfrm>
                <a:off x="4259568" y="3173728"/>
                <a:ext cx="69552" cy="3668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1" name="Rectangle 350">
                <a:extLst>
                  <a:ext uri="{FF2B5EF4-FFF2-40B4-BE49-F238E27FC236}">
                    <a16:creationId xmlns:a16="http://schemas.microsoft.com/office/drawing/2014/main" id="{972DC5AF-58BD-42CC-892B-F5985C76D23A}"/>
                  </a:ext>
                </a:extLst>
              </p:cNvPr>
              <p:cNvSpPr/>
              <p:nvPr/>
            </p:nvSpPr>
            <p:spPr>
              <a:xfrm>
                <a:off x="4396366" y="3318186"/>
                <a:ext cx="139789" cy="7788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2" name="Rectangle 351">
                <a:extLst>
                  <a:ext uri="{FF2B5EF4-FFF2-40B4-BE49-F238E27FC236}">
                    <a16:creationId xmlns:a16="http://schemas.microsoft.com/office/drawing/2014/main" id="{7D701F04-E705-4017-982E-7B5A312C8CB5}"/>
                  </a:ext>
                </a:extLst>
              </p:cNvPr>
              <p:cNvSpPr/>
              <p:nvPr/>
            </p:nvSpPr>
            <p:spPr>
              <a:xfrm>
                <a:off x="4128567" y="3318186"/>
                <a:ext cx="136141" cy="6996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29" name="Rectangle 328">
              <a:extLst>
                <a:ext uri="{FF2B5EF4-FFF2-40B4-BE49-F238E27FC236}">
                  <a16:creationId xmlns:a16="http://schemas.microsoft.com/office/drawing/2014/main" id="{6222C982-0643-40FE-A876-0BD0EABA7778}"/>
                </a:ext>
              </a:extLst>
            </p:cNvPr>
            <p:cNvSpPr/>
            <p:nvPr/>
          </p:nvSpPr>
          <p:spPr>
            <a:xfrm>
              <a:off x="1605180" y="2044537"/>
              <a:ext cx="55761" cy="2940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30" name="Rectangle 329">
              <a:extLst>
                <a:ext uri="{FF2B5EF4-FFF2-40B4-BE49-F238E27FC236}">
                  <a16:creationId xmlns:a16="http://schemas.microsoft.com/office/drawing/2014/main" id="{15B151C5-8885-4FD4-8C72-74A8AEBA4A5C}"/>
                </a:ext>
              </a:extLst>
            </p:cNvPr>
            <p:cNvSpPr/>
            <p:nvPr/>
          </p:nvSpPr>
          <p:spPr>
            <a:xfrm>
              <a:off x="1644687" y="2605606"/>
              <a:ext cx="348093" cy="4571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1" name="Rectangle 330">
              <a:extLst>
                <a:ext uri="{FF2B5EF4-FFF2-40B4-BE49-F238E27FC236}">
                  <a16:creationId xmlns:a16="http://schemas.microsoft.com/office/drawing/2014/main" id="{87B70751-9690-4836-B389-612129FEADA8}"/>
                </a:ext>
              </a:extLst>
            </p:cNvPr>
            <p:cNvSpPr/>
            <p:nvPr/>
          </p:nvSpPr>
          <p:spPr>
            <a:xfrm>
              <a:off x="1605360" y="1736161"/>
              <a:ext cx="55761" cy="27945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2" name="Rectangle 331">
              <a:extLst>
                <a:ext uri="{FF2B5EF4-FFF2-40B4-BE49-F238E27FC236}">
                  <a16:creationId xmlns:a16="http://schemas.microsoft.com/office/drawing/2014/main" id="{D2959D83-B7BD-4551-BA43-212AC86A9A2C}"/>
                </a:ext>
              </a:extLst>
            </p:cNvPr>
            <p:cNvSpPr/>
            <p:nvPr/>
          </p:nvSpPr>
          <p:spPr>
            <a:xfrm>
              <a:off x="1606271" y="1504334"/>
              <a:ext cx="53938" cy="2055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3" name="Rectangle 332">
              <a:extLst>
                <a:ext uri="{FF2B5EF4-FFF2-40B4-BE49-F238E27FC236}">
                  <a16:creationId xmlns:a16="http://schemas.microsoft.com/office/drawing/2014/main" id="{C4233F7D-0BA3-4481-8F6E-19E7A7627545}"/>
                </a:ext>
              </a:extLst>
            </p:cNvPr>
            <p:cNvSpPr/>
            <p:nvPr/>
          </p:nvSpPr>
          <p:spPr>
            <a:xfrm rot="5400000">
              <a:off x="1659915" y="1315855"/>
              <a:ext cx="66596" cy="585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4" name="Rectangle 333">
              <a:extLst>
                <a:ext uri="{FF2B5EF4-FFF2-40B4-BE49-F238E27FC236}">
                  <a16:creationId xmlns:a16="http://schemas.microsoft.com/office/drawing/2014/main" id="{EB3E0828-32C6-4B86-A259-4354C3843088}"/>
                </a:ext>
              </a:extLst>
            </p:cNvPr>
            <p:cNvSpPr/>
            <p:nvPr/>
          </p:nvSpPr>
          <p:spPr>
            <a:xfrm>
              <a:off x="1642926" y="2497178"/>
              <a:ext cx="45719" cy="26257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35" name="Straight Arrow Connector 334">
              <a:extLst>
                <a:ext uri="{FF2B5EF4-FFF2-40B4-BE49-F238E27FC236}">
                  <a16:creationId xmlns:a16="http://schemas.microsoft.com/office/drawing/2014/main" id="{656E1171-81FE-498B-8A83-2927BDBFB82F}"/>
                </a:ext>
              </a:extLst>
            </p:cNvPr>
            <p:cNvCxnSpPr>
              <a:cxnSpLocks/>
            </p:cNvCxnSpPr>
            <p:nvPr/>
          </p:nvCxnSpPr>
          <p:spPr>
            <a:xfrm rot="5400000">
              <a:off x="3287758" y="1625086"/>
              <a:ext cx="27432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grpSp>
          <p:nvGrpSpPr>
            <p:cNvPr id="337" name="Group 336">
              <a:extLst>
                <a:ext uri="{FF2B5EF4-FFF2-40B4-BE49-F238E27FC236}">
                  <a16:creationId xmlns:a16="http://schemas.microsoft.com/office/drawing/2014/main" id="{5187C3B9-238E-45EC-ABD6-FB3FC0465A7E}"/>
                </a:ext>
              </a:extLst>
            </p:cNvPr>
            <p:cNvGrpSpPr/>
            <p:nvPr/>
          </p:nvGrpSpPr>
          <p:grpSpPr>
            <a:xfrm>
              <a:off x="1686664" y="2767026"/>
              <a:ext cx="299111" cy="306205"/>
              <a:chOff x="3926412" y="2929460"/>
              <a:chExt cx="609863" cy="746599"/>
            </a:xfrm>
          </p:grpSpPr>
          <p:sp>
            <p:nvSpPr>
              <p:cNvPr id="342" name="Rectangle 341">
                <a:extLst>
                  <a:ext uri="{FF2B5EF4-FFF2-40B4-BE49-F238E27FC236}">
                    <a16:creationId xmlns:a16="http://schemas.microsoft.com/office/drawing/2014/main" id="{F1956DB8-ED8E-4B84-AB8F-02F36DEBFD8F}"/>
                  </a:ext>
                </a:extLst>
              </p:cNvPr>
              <p:cNvSpPr/>
              <p:nvPr/>
            </p:nvSpPr>
            <p:spPr>
              <a:xfrm>
                <a:off x="4214499" y="2989353"/>
                <a:ext cx="125128" cy="950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3" name="Rectangle 342">
                <a:extLst>
                  <a:ext uri="{FF2B5EF4-FFF2-40B4-BE49-F238E27FC236}">
                    <a16:creationId xmlns:a16="http://schemas.microsoft.com/office/drawing/2014/main" id="{79197573-1A38-49C7-BFC5-5F3B851C2286}"/>
                  </a:ext>
                </a:extLst>
              </p:cNvPr>
              <p:cNvSpPr/>
              <p:nvPr/>
            </p:nvSpPr>
            <p:spPr>
              <a:xfrm>
                <a:off x="4214499" y="3519062"/>
                <a:ext cx="125128" cy="950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44" name="Group 343">
                <a:extLst>
                  <a:ext uri="{FF2B5EF4-FFF2-40B4-BE49-F238E27FC236}">
                    <a16:creationId xmlns:a16="http://schemas.microsoft.com/office/drawing/2014/main" id="{88891CB6-8345-4187-A6E2-EA177BFA3AE4}"/>
                  </a:ext>
                </a:extLst>
              </p:cNvPr>
              <p:cNvGrpSpPr/>
              <p:nvPr/>
            </p:nvGrpSpPr>
            <p:grpSpPr>
              <a:xfrm>
                <a:off x="3926412" y="2929460"/>
                <a:ext cx="609863" cy="746599"/>
                <a:chOff x="3937802" y="2983829"/>
                <a:chExt cx="609863" cy="746599"/>
              </a:xfrm>
            </p:grpSpPr>
            <p:sp>
              <p:nvSpPr>
                <p:cNvPr id="345" name="Freeform: Shape 344">
                  <a:extLst>
                    <a:ext uri="{FF2B5EF4-FFF2-40B4-BE49-F238E27FC236}">
                      <a16:creationId xmlns:a16="http://schemas.microsoft.com/office/drawing/2014/main" id="{A21FB10F-5F26-4C46-9F85-D5CC981E35EE}"/>
                    </a:ext>
                  </a:extLst>
                </p:cNvPr>
                <p:cNvSpPr/>
                <p:nvPr/>
              </p:nvSpPr>
              <p:spPr>
                <a:xfrm>
                  <a:off x="4211359" y="2983829"/>
                  <a:ext cx="196533" cy="746599"/>
                </a:xfrm>
                <a:custGeom>
                  <a:avLst/>
                  <a:gdLst>
                    <a:gd name="connsiteX0" fmla="*/ 0 w 211756"/>
                    <a:gd name="connsiteY0" fmla="*/ 0 h 1352350"/>
                    <a:gd name="connsiteX1" fmla="*/ 211756 w 211756"/>
                    <a:gd name="connsiteY1" fmla="*/ 0 h 1352350"/>
                    <a:gd name="connsiteX2" fmla="*/ 211756 w 211756"/>
                    <a:gd name="connsiteY2" fmla="*/ 842211 h 1352350"/>
                    <a:gd name="connsiteX3" fmla="*/ 28876 w 211756"/>
                    <a:gd name="connsiteY3" fmla="*/ 842211 h 1352350"/>
                    <a:gd name="connsiteX4" fmla="*/ 28876 w 211756"/>
                    <a:gd name="connsiteY4" fmla="*/ 1352350 h 1352350"/>
                    <a:gd name="connsiteX0" fmla="*/ 0 w 211756"/>
                    <a:gd name="connsiteY0" fmla="*/ 0 h 842211"/>
                    <a:gd name="connsiteX1" fmla="*/ 211756 w 211756"/>
                    <a:gd name="connsiteY1" fmla="*/ 0 h 842211"/>
                    <a:gd name="connsiteX2" fmla="*/ 211756 w 211756"/>
                    <a:gd name="connsiteY2" fmla="*/ 842211 h 842211"/>
                    <a:gd name="connsiteX3" fmla="*/ 28876 w 211756"/>
                    <a:gd name="connsiteY3" fmla="*/ 842211 h 842211"/>
                    <a:gd name="connsiteX0" fmla="*/ 12872 w 182880"/>
                    <a:gd name="connsiteY0" fmla="*/ 5429 h 842211"/>
                    <a:gd name="connsiteX1" fmla="*/ 182880 w 182880"/>
                    <a:gd name="connsiteY1" fmla="*/ 0 h 842211"/>
                    <a:gd name="connsiteX2" fmla="*/ 182880 w 182880"/>
                    <a:gd name="connsiteY2" fmla="*/ 842211 h 842211"/>
                    <a:gd name="connsiteX3" fmla="*/ 0 w 182880"/>
                    <a:gd name="connsiteY3" fmla="*/ 842211 h 842211"/>
                    <a:gd name="connsiteX0" fmla="*/ 14249 w 182880"/>
                    <a:gd name="connsiteY0" fmla="*/ 56 h 842211"/>
                    <a:gd name="connsiteX1" fmla="*/ 182880 w 182880"/>
                    <a:gd name="connsiteY1" fmla="*/ 0 h 842211"/>
                    <a:gd name="connsiteX2" fmla="*/ 182880 w 182880"/>
                    <a:gd name="connsiteY2" fmla="*/ 842211 h 842211"/>
                    <a:gd name="connsiteX3" fmla="*/ 0 w 182880"/>
                    <a:gd name="connsiteY3" fmla="*/ 842211 h 842211"/>
                    <a:gd name="connsiteX0" fmla="*/ 1855 w 170486"/>
                    <a:gd name="connsiteY0" fmla="*/ 56 h 842211"/>
                    <a:gd name="connsiteX1" fmla="*/ 170486 w 170486"/>
                    <a:gd name="connsiteY1" fmla="*/ 0 h 842211"/>
                    <a:gd name="connsiteX2" fmla="*/ 170486 w 170486"/>
                    <a:gd name="connsiteY2" fmla="*/ 842211 h 842211"/>
                    <a:gd name="connsiteX3" fmla="*/ 0 w 170486"/>
                    <a:gd name="connsiteY3" fmla="*/ 842211 h 842211"/>
                  </a:gdLst>
                  <a:ahLst/>
                  <a:cxnLst>
                    <a:cxn ang="0">
                      <a:pos x="connsiteX0" y="connsiteY0"/>
                    </a:cxn>
                    <a:cxn ang="0">
                      <a:pos x="connsiteX1" y="connsiteY1"/>
                    </a:cxn>
                    <a:cxn ang="0">
                      <a:pos x="connsiteX2" y="connsiteY2"/>
                    </a:cxn>
                    <a:cxn ang="0">
                      <a:pos x="connsiteX3" y="connsiteY3"/>
                    </a:cxn>
                  </a:cxnLst>
                  <a:rect l="l" t="t" r="r" b="b"/>
                  <a:pathLst>
                    <a:path w="170486" h="842211">
                      <a:moveTo>
                        <a:pt x="1855" y="56"/>
                      </a:moveTo>
                      <a:lnTo>
                        <a:pt x="170486" y="0"/>
                      </a:lnTo>
                      <a:lnTo>
                        <a:pt x="170486" y="842211"/>
                      </a:lnTo>
                      <a:lnTo>
                        <a:pt x="0" y="842211"/>
                      </a:lnTo>
                    </a:path>
                  </a:pathLst>
                </a:cu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6" name="Rectangle 345">
                  <a:extLst>
                    <a:ext uri="{FF2B5EF4-FFF2-40B4-BE49-F238E27FC236}">
                      <a16:creationId xmlns:a16="http://schemas.microsoft.com/office/drawing/2014/main" id="{E20B6EE8-9A7E-4E84-9915-D466620CB303}"/>
                    </a:ext>
                  </a:extLst>
                </p:cNvPr>
                <p:cNvSpPr/>
                <p:nvPr/>
              </p:nvSpPr>
              <p:spPr>
                <a:xfrm>
                  <a:off x="4259568" y="3173728"/>
                  <a:ext cx="69552" cy="36680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7" name="Rectangle 346">
                  <a:extLst>
                    <a:ext uri="{FF2B5EF4-FFF2-40B4-BE49-F238E27FC236}">
                      <a16:creationId xmlns:a16="http://schemas.microsoft.com/office/drawing/2014/main" id="{851E0E78-862C-4E5C-82FB-C03AACDDCAA7}"/>
                    </a:ext>
                  </a:extLst>
                </p:cNvPr>
                <p:cNvSpPr/>
                <p:nvPr/>
              </p:nvSpPr>
              <p:spPr>
                <a:xfrm>
                  <a:off x="4396367" y="3294913"/>
                  <a:ext cx="151298" cy="11147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8" name="Rectangle 347">
                  <a:extLst>
                    <a:ext uri="{FF2B5EF4-FFF2-40B4-BE49-F238E27FC236}">
                      <a16:creationId xmlns:a16="http://schemas.microsoft.com/office/drawing/2014/main" id="{228C3A16-086F-4EF9-9EE8-A9C6DECDA92F}"/>
                    </a:ext>
                  </a:extLst>
                </p:cNvPr>
                <p:cNvSpPr/>
                <p:nvPr/>
              </p:nvSpPr>
              <p:spPr>
                <a:xfrm>
                  <a:off x="3937802" y="3298227"/>
                  <a:ext cx="322051" cy="11314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338" name="Rectangle 337">
              <a:extLst>
                <a:ext uri="{FF2B5EF4-FFF2-40B4-BE49-F238E27FC236}">
                  <a16:creationId xmlns:a16="http://schemas.microsoft.com/office/drawing/2014/main" id="{ED81D870-300D-4489-B32C-B3DC3038019E}"/>
                </a:ext>
              </a:extLst>
            </p:cNvPr>
            <p:cNvSpPr/>
            <p:nvPr/>
          </p:nvSpPr>
          <p:spPr>
            <a:xfrm>
              <a:off x="1767476" y="2527737"/>
              <a:ext cx="45719" cy="20145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9" name="Rectangle 338">
              <a:extLst>
                <a:ext uri="{FF2B5EF4-FFF2-40B4-BE49-F238E27FC236}">
                  <a16:creationId xmlns:a16="http://schemas.microsoft.com/office/drawing/2014/main" id="{C587522B-5599-4B5F-A2BE-ADB91742D4B2}"/>
                </a:ext>
              </a:extLst>
            </p:cNvPr>
            <p:cNvSpPr/>
            <p:nvPr/>
          </p:nvSpPr>
          <p:spPr>
            <a:xfrm>
              <a:off x="1642135" y="2778655"/>
              <a:ext cx="45719" cy="29457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0" name="Freeform: Shape 339">
              <a:extLst>
                <a:ext uri="{FF2B5EF4-FFF2-40B4-BE49-F238E27FC236}">
                  <a16:creationId xmlns:a16="http://schemas.microsoft.com/office/drawing/2014/main" id="{166C552E-2EC9-43CA-B270-4B55776E251C}"/>
                </a:ext>
              </a:extLst>
            </p:cNvPr>
            <p:cNvSpPr/>
            <p:nvPr/>
          </p:nvSpPr>
          <p:spPr>
            <a:xfrm flipH="1">
              <a:off x="2420042" y="2162649"/>
              <a:ext cx="371897" cy="720701"/>
            </a:xfrm>
            <a:custGeom>
              <a:avLst/>
              <a:gdLst>
                <a:gd name="connsiteX0" fmla="*/ 0 w 976964"/>
                <a:gd name="connsiteY0" fmla="*/ 0 h 259882"/>
                <a:gd name="connsiteX1" fmla="*/ 976964 w 976964"/>
                <a:gd name="connsiteY1" fmla="*/ 0 h 259882"/>
                <a:gd name="connsiteX2" fmla="*/ 976964 w 976964"/>
                <a:gd name="connsiteY2" fmla="*/ 259882 h 259882"/>
                <a:gd name="connsiteX0" fmla="*/ 0 w 976964"/>
                <a:gd name="connsiteY0" fmla="*/ 0 h 259882"/>
                <a:gd name="connsiteX1" fmla="*/ 976964 w 976964"/>
                <a:gd name="connsiteY1" fmla="*/ 0 h 259882"/>
                <a:gd name="connsiteX2" fmla="*/ 945749 w 976964"/>
                <a:gd name="connsiteY2" fmla="*/ 191267 h 259882"/>
                <a:gd name="connsiteX3" fmla="*/ 976964 w 976964"/>
                <a:gd name="connsiteY3" fmla="*/ 259882 h 259882"/>
                <a:gd name="connsiteX0" fmla="*/ 0 w 1603245"/>
                <a:gd name="connsiteY0" fmla="*/ 0 h 205450"/>
                <a:gd name="connsiteX1" fmla="*/ 976964 w 1603245"/>
                <a:gd name="connsiteY1" fmla="*/ 0 h 205450"/>
                <a:gd name="connsiteX2" fmla="*/ 945749 w 1603245"/>
                <a:gd name="connsiteY2" fmla="*/ 191267 h 205450"/>
                <a:gd name="connsiteX3" fmla="*/ 1603245 w 1603245"/>
                <a:gd name="connsiteY3" fmla="*/ 205450 h 205450"/>
                <a:gd name="connsiteX0" fmla="*/ 0 w 1603245"/>
                <a:gd name="connsiteY0" fmla="*/ 0 h 206051"/>
                <a:gd name="connsiteX1" fmla="*/ 976964 w 1603245"/>
                <a:gd name="connsiteY1" fmla="*/ 0 h 206051"/>
                <a:gd name="connsiteX2" fmla="*/ 988941 w 1603245"/>
                <a:gd name="connsiteY2" fmla="*/ 206051 h 206051"/>
                <a:gd name="connsiteX3" fmla="*/ 1603245 w 1603245"/>
                <a:gd name="connsiteY3" fmla="*/ 205450 h 206051"/>
                <a:gd name="connsiteX0" fmla="*/ 0 w 1603245"/>
                <a:gd name="connsiteY0" fmla="*/ 0 h 205450"/>
                <a:gd name="connsiteX1" fmla="*/ 976964 w 1603245"/>
                <a:gd name="connsiteY1" fmla="*/ 0 h 205450"/>
                <a:gd name="connsiteX2" fmla="*/ 981742 w 1603245"/>
                <a:gd name="connsiteY2" fmla="*/ 204035 h 205450"/>
                <a:gd name="connsiteX3" fmla="*/ 1603245 w 1603245"/>
                <a:gd name="connsiteY3" fmla="*/ 205450 h 205450"/>
                <a:gd name="connsiteX0" fmla="*/ 0 w 1603245"/>
                <a:gd name="connsiteY0" fmla="*/ 0 h 205450"/>
                <a:gd name="connsiteX1" fmla="*/ 976964 w 1603245"/>
                <a:gd name="connsiteY1" fmla="*/ 0 h 205450"/>
                <a:gd name="connsiteX2" fmla="*/ 981742 w 1603245"/>
                <a:gd name="connsiteY2" fmla="*/ 203363 h 205450"/>
                <a:gd name="connsiteX3" fmla="*/ 1603245 w 1603245"/>
                <a:gd name="connsiteY3" fmla="*/ 205450 h 205450"/>
                <a:gd name="connsiteX0" fmla="*/ 0 w 1603245"/>
                <a:gd name="connsiteY0" fmla="*/ 0 h 206051"/>
                <a:gd name="connsiteX1" fmla="*/ 976964 w 1603245"/>
                <a:gd name="connsiteY1" fmla="*/ 0 h 206051"/>
                <a:gd name="connsiteX2" fmla="*/ 996140 w 1603245"/>
                <a:gd name="connsiteY2" fmla="*/ 206051 h 206051"/>
                <a:gd name="connsiteX3" fmla="*/ 1603245 w 1603245"/>
                <a:gd name="connsiteY3" fmla="*/ 205450 h 206051"/>
                <a:gd name="connsiteX0" fmla="*/ 0 w 626281"/>
                <a:gd name="connsiteY0" fmla="*/ 0 h 206051"/>
                <a:gd name="connsiteX1" fmla="*/ 19176 w 626281"/>
                <a:gd name="connsiteY1" fmla="*/ 206051 h 206051"/>
                <a:gd name="connsiteX2" fmla="*/ 626281 w 626281"/>
                <a:gd name="connsiteY2" fmla="*/ 205450 h 206051"/>
                <a:gd name="connsiteX0" fmla="*/ 24016 w 650297"/>
                <a:gd name="connsiteY0" fmla="*/ 0 h 205450"/>
                <a:gd name="connsiteX1" fmla="*/ 0 w 650297"/>
                <a:gd name="connsiteY1" fmla="*/ 202691 h 205450"/>
                <a:gd name="connsiteX2" fmla="*/ 650297 w 650297"/>
                <a:gd name="connsiteY2" fmla="*/ 205450 h 205450"/>
                <a:gd name="connsiteX0" fmla="*/ 0 w 626281"/>
                <a:gd name="connsiteY0" fmla="*/ 0 h 205450"/>
                <a:gd name="connsiteX1" fmla="*/ 4780 w 626281"/>
                <a:gd name="connsiteY1" fmla="*/ 205379 h 205450"/>
                <a:gd name="connsiteX2" fmla="*/ 626281 w 626281"/>
                <a:gd name="connsiteY2" fmla="*/ 205450 h 205450"/>
              </a:gdLst>
              <a:ahLst/>
              <a:cxnLst>
                <a:cxn ang="0">
                  <a:pos x="connsiteX0" y="connsiteY0"/>
                </a:cxn>
                <a:cxn ang="0">
                  <a:pos x="connsiteX1" y="connsiteY1"/>
                </a:cxn>
                <a:cxn ang="0">
                  <a:pos x="connsiteX2" y="connsiteY2"/>
                </a:cxn>
              </a:cxnLst>
              <a:rect l="l" t="t" r="r" b="b"/>
              <a:pathLst>
                <a:path w="626281" h="205450">
                  <a:moveTo>
                    <a:pt x="0" y="0"/>
                  </a:moveTo>
                  <a:lnTo>
                    <a:pt x="4780" y="205379"/>
                  </a:lnTo>
                  <a:lnTo>
                    <a:pt x="626281" y="205450"/>
                  </a:lnTo>
                </a:path>
              </a:pathLst>
            </a:cu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1" name="Freeform: Shape 340">
              <a:extLst>
                <a:ext uri="{FF2B5EF4-FFF2-40B4-BE49-F238E27FC236}">
                  <a16:creationId xmlns:a16="http://schemas.microsoft.com/office/drawing/2014/main" id="{C5B10012-8011-4A0A-86C6-C990D82F9FCD}"/>
                </a:ext>
              </a:extLst>
            </p:cNvPr>
            <p:cNvSpPr/>
            <p:nvPr/>
          </p:nvSpPr>
          <p:spPr>
            <a:xfrm rot="10800000" flipH="1">
              <a:off x="2791941" y="1632638"/>
              <a:ext cx="524350" cy="672318"/>
            </a:xfrm>
            <a:custGeom>
              <a:avLst/>
              <a:gdLst>
                <a:gd name="connsiteX0" fmla="*/ 0 w 976964"/>
                <a:gd name="connsiteY0" fmla="*/ 0 h 259882"/>
                <a:gd name="connsiteX1" fmla="*/ 976964 w 976964"/>
                <a:gd name="connsiteY1" fmla="*/ 0 h 259882"/>
                <a:gd name="connsiteX2" fmla="*/ 976964 w 976964"/>
                <a:gd name="connsiteY2" fmla="*/ 259882 h 259882"/>
                <a:gd name="connsiteX0" fmla="*/ 0 w 976964"/>
                <a:gd name="connsiteY0" fmla="*/ 0 h 259882"/>
                <a:gd name="connsiteX1" fmla="*/ 976964 w 976964"/>
                <a:gd name="connsiteY1" fmla="*/ 0 h 259882"/>
                <a:gd name="connsiteX2" fmla="*/ 945749 w 976964"/>
                <a:gd name="connsiteY2" fmla="*/ 191267 h 259882"/>
                <a:gd name="connsiteX3" fmla="*/ 976964 w 976964"/>
                <a:gd name="connsiteY3" fmla="*/ 259882 h 259882"/>
                <a:gd name="connsiteX0" fmla="*/ 0 w 1603245"/>
                <a:gd name="connsiteY0" fmla="*/ 0 h 205450"/>
                <a:gd name="connsiteX1" fmla="*/ 976964 w 1603245"/>
                <a:gd name="connsiteY1" fmla="*/ 0 h 205450"/>
                <a:gd name="connsiteX2" fmla="*/ 945749 w 1603245"/>
                <a:gd name="connsiteY2" fmla="*/ 191267 h 205450"/>
                <a:gd name="connsiteX3" fmla="*/ 1603245 w 1603245"/>
                <a:gd name="connsiteY3" fmla="*/ 205450 h 205450"/>
                <a:gd name="connsiteX0" fmla="*/ 0 w 1603245"/>
                <a:gd name="connsiteY0" fmla="*/ 0 h 206051"/>
                <a:gd name="connsiteX1" fmla="*/ 976964 w 1603245"/>
                <a:gd name="connsiteY1" fmla="*/ 0 h 206051"/>
                <a:gd name="connsiteX2" fmla="*/ 988941 w 1603245"/>
                <a:gd name="connsiteY2" fmla="*/ 206051 h 206051"/>
                <a:gd name="connsiteX3" fmla="*/ 1603245 w 1603245"/>
                <a:gd name="connsiteY3" fmla="*/ 205450 h 206051"/>
                <a:gd name="connsiteX0" fmla="*/ 0 w 1603245"/>
                <a:gd name="connsiteY0" fmla="*/ 0 h 205450"/>
                <a:gd name="connsiteX1" fmla="*/ 976964 w 1603245"/>
                <a:gd name="connsiteY1" fmla="*/ 0 h 205450"/>
                <a:gd name="connsiteX2" fmla="*/ 981742 w 1603245"/>
                <a:gd name="connsiteY2" fmla="*/ 204035 h 205450"/>
                <a:gd name="connsiteX3" fmla="*/ 1603245 w 1603245"/>
                <a:gd name="connsiteY3" fmla="*/ 205450 h 205450"/>
                <a:gd name="connsiteX0" fmla="*/ 0 w 1603245"/>
                <a:gd name="connsiteY0" fmla="*/ 0 h 205450"/>
                <a:gd name="connsiteX1" fmla="*/ 976964 w 1603245"/>
                <a:gd name="connsiteY1" fmla="*/ 0 h 205450"/>
                <a:gd name="connsiteX2" fmla="*/ 981742 w 1603245"/>
                <a:gd name="connsiteY2" fmla="*/ 203363 h 205450"/>
                <a:gd name="connsiteX3" fmla="*/ 1603245 w 1603245"/>
                <a:gd name="connsiteY3" fmla="*/ 205450 h 205450"/>
                <a:gd name="connsiteX0" fmla="*/ 0 w 1603245"/>
                <a:gd name="connsiteY0" fmla="*/ 0 h 206051"/>
                <a:gd name="connsiteX1" fmla="*/ 976964 w 1603245"/>
                <a:gd name="connsiteY1" fmla="*/ 0 h 206051"/>
                <a:gd name="connsiteX2" fmla="*/ 996140 w 1603245"/>
                <a:gd name="connsiteY2" fmla="*/ 206051 h 206051"/>
                <a:gd name="connsiteX3" fmla="*/ 1603245 w 1603245"/>
                <a:gd name="connsiteY3" fmla="*/ 205450 h 206051"/>
                <a:gd name="connsiteX0" fmla="*/ 0 w 626281"/>
                <a:gd name="connsiteY0" fmla="*/ 0 h 206051"/>
                <a:gd name="connsiteX1" fmla="*/ 19176 w 626281"/>
                <a:gd name="connsiteY1" fmla="*/ 206051 h 206051"/>
                <a:gd name="connsiteX2" fmla="*/ 626281 w 626281"/>
                <a:gd name="connsiteY2" fmla="*/ 205450 h 206051"/>
                <a:gd name="connsiteX0" fmla="*/ 24016 w 650297"/>
                <a:gd name="connsiteY0" fmla="*/ 0 h 205450"/>
                <a:gd name="connsiteX1" fmla="*/ 0 w 650297"/>
                <a:gd name="connsiteY1" fmla="*/ 202691 h 205450"/>
                <a:gd name="connsiteX2" fmla="*/ 650297 w 650297"/>
                <a:gd name="connsiteY2" fmla="*/ 205450 h 205450"/>
                <a:gd name="connsiteX0" fmla="*/ 0 w 626281"/>
                <a:gd name="connsiteY0" fmla="*/ 0 h 205450"/>
                <a:gd name="connsiteX1" fmla="*/ 4780 w 626281"/>
                <a:gd name="connsiteY1" fmla="*/ 205379 h 205450"/>
                <a:gd name="connsiteX2" fmla="*/ 626281 w 626281"/>
                <a:gd name="connsiteY2" fmla="*/ 205450 h 205450"/>
              </a:gdLst>
              <a:ahLst/>
              <a:cxnLst>
                <a:cxn ang="0">
                  <a:pos x="connsiteX0" y="connsiteY0"/>
                </a:cxn>
                <a:cxn ang="0">
                  <a:pos x="connsiteX1" y="connsiteY1"/>
                </a:cxn>
                <a:cxn ang="0">
                  <a:pos x="connsiteX2" y="connsiteY2"/>
                </a:cxn>
              </a:cxnLst>
              <a:rect l="l" t="t" r="r" b="b"/>
              <a:pathLst>
                <a:path w="626281" h="205450">
                  <a:moveTo>
                    <a:pt x="0" y="0"/>
                  </a:moveTo>
                  <a:lnTo>
                    <a:pt x="4780" y="205379"/>
                  </a:lnTo>
                  <a:lnTo>
                    <a:pt x="626281" y="205450"/>
                  </a:lnTo>
                </a:path>
              </a:pathLst>
            </a:cu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60" name="TextBox 2">
            <a:extLst>
              <a:ext uri="{FF2B5EF4-FFF2-40B4-BE49-F238E27FC236}">
                <a16:creationId xmlns:a16="http://schemas.microsoft.com/office/drawing/2014/main" id="{7B5B8EFE-F77C-4A1E-877D-42169E4FE9A4}"/>
              </a:ext>
            </a:extLst>
          </p:cNvPr>
          <p:cNvSpPr txBox="1"/>
          <p:nvPr/>
        </p:nvSpPr>
        <p:spPr>
          <a:xfrm>
            <a:off x="1862315" y="3769104"/>
            <a:ext cx="1937861" cy="340022"/>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 CRUISE &amp; RE-CHARGE</a:t>
            </a:r>
            <a:endParaRPr lang="en-US" sz="1800" baseline="-25000" dirty="0">
              <a:latin typeface="+mn-lt"/>
            </a:endParaRPr>
          </a:p>
        </p:txBody>
      </p:sp>
      <p:sp>
        <p:nvSpPr>
          <p:cNvPr id="234" name="TextBox 2">
            <a:extLst>
              <a:ext uri="{FF2B5EF4-FFF2-40B4-BE49-F238E27FC236}">
                <a16:creationId xmlns:a16="http://schemas.microsoft.com/office/drawing/2014/main" id="{690BBBC9-6903-463A-B6EA-E9A4BCE2A038}"/>
              </a:ext>
            </a:extLst>
          </p:cNvPr>
          <p:cNvSpPr txBox="1"/>
          <p:nvPr/>
        </p:nvSpPr>
        <p:spPr>
          <a:xfrm>
            <a:off x="4653202" y="5450435"/>
            <a:ext cx="1015986" cy="59915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400"/>
              </a:lnSpc>
            </a:pPr>
            <a:r>
              <a:rPr lang="en-US" sz="1600"/>
              <a:t>Eng. 0-rpm</a:t>
            </a:r>
          </a:p>
          <a:p>
            <a:pPr>
              <a:lnSpc>
                <a:spcPts val="1400"/>
              </a:lnSpc>
            </a:pPr>
            <a:r>
              <a:rPr lang="en-US" sz="1400"/>
              <a:t>  Restart on</a:t>
            </a:r>
          </a:p>
          <a:p>
            <a:pPr>
              <a:lnSpc>
                <a:spcPts val="1400"/>
              </a:lnSpc>
            </a:pPr>
            <a:r>
              <a:rPr lang="en-US" sz="1400"/>
              <a:t>  Approach</a:t>
            </a:r>
            <a:endParaRPr lang="en-US" sz="1600" baseline="-25000" dirty="0">
              <a:latin typeface="+mn-lt"/>
            </a:endParaRPr>
          </a:p>
        </p:txBody>
      </p:sp>
      <p:sp>
        <p:nvSpPr>
          <p:cNvPr id="285" name="TextBox 2">
            <a:extLst>
              <a:ext uri="{FF2B5EF4-FFF2-40B4-BE49-F238E27FC236}">
                <a16:creationId xmlns:a16="http://schemas.microsoft.com/office/drawing/2014/main" id="{A20D2CBC-B3BA-4E94-96B1-2CEDF168B7BE}"/>
              </a:ext>
            </a:extLst>
          </p:cNvPr>
          <p:cNvSpPr txBox="1"/>
          <p:nvPr/>
        </p:nvSpPr>
        <p:spPr>
          <a:xfrm>
            <a:off x="4731653" y="2398752"/>
            <a:ext cx="928312" cy="85498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none" lIns="27432" tIns="54864"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pPr>
            <a:r>
              <a:rPr lang="en-US" sz="1600"/>
              <a:t> Mot-gen.</a:t>
            </a:r>
          </a:p>
          <a:p>
            <a:pPr>
              <a:lnSpc>
                <a:spcPts val="1500"/>
              </a:lnSpc>
            </a:pPr>
            <a:r>
              <a:rPr lang="en-US" sz="1600"/>
              <a:t> batt. kW</a:t>
            </a:r>
          </a:p>
          <a:p>
            <a:pPr>
              <a:lnSpc>
                <a:spcPts val="1500"/>
              </a:lnSpc>
            </a:pPr>
            <a:r>
              <a:rPr lang="en-US" sz="1600"/>
              <a:t> ~ 4X eng.</a:t>
            </a:r>
          </a:p>
          <a:p>
            <a:pPr>
              <a:lnSpc>
                <a:spcPts val="1500"/>
              </a:lnSpc>
            </a:pPr>
            <a:r>
              <a:rPr lang="en-US" sz="1600"/>
              <a:t> shaft kW</a:t>
            </a:r>
            <a:endParaRPr lang="en-US" sz="1600" baseline="-25000" dirty="0">
              <a:latin typeface="+mn-lt"/>
            </a:endParaRPr>
          </a:p>
        </p:txBody>
      </p:sp>
      <p:sp>
        <p:nvSpPr>
          <p:cNvPr id="336" name="TextBox 2">
            <a:extLst>
              <a:ext uri="{FF2B5EF4-FFF2-40B4-BE49-F238E27FC236}">
                <a16:creationId xmlns:a16="http://schemas.microsoft.com/office/drawing/2014/main" id="{EFB4C66F-34E7-4A41-9191-B203D1954E00}"/>
              </a:ext>
            </a:extLst>
          </p:cNvPr>
          <p:cNvSpPr txBox="1"/>
          <p:nvPr/>
        </p:nvSpPr>
        <p:spPr>
          <a:xfrm>
            <a:off x="297180" y="5463741"/>
            <a:ext cx="1002331" cy="591793"/>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400"/>
              </a:lnSpc>
            </a:pPr>
            <a:r>
              <a:rPr lang="en-US" sz="1600"/>
              <a:t> hi-eff. eng.</a:t>
            </a:r>
          </a:p>
          <a:p>
            <a:pPr>
              <a:lnSpc>
                <a:spcPts val="1400"/>
              </a:lnSpc>
            </a:pPr>
            <a:r>
              <a:rPr lang="en-US" sz="1600"/>
              <a:t> cruise and</a:t>
            </a:r>
          </a:p>
          <a:p>
            <a:pPr>
              <a:lnSpc>
                <a:spcPts val="1400"/>
              </a:lnSpc>
            </a:pPr>
            <a:r>
              <a:rPr lang="en-US" sz="1600"/>
              <a:t> re-charge</a:t>
            </a:r>
            <a:endParaRPr lang="en-US" sz="1600" baseline="-25000" dirty="0">
              <a:latin typeface="+mn-lt"/>
            </a:endParaRPr>
          </a:p>
        </p:txBody>
      </p:sp>
    </p:spTree>
    <p:extLst>
      <p:ext uri="{BB962C8B-B14F-4D97-AF65-F5344CB8AC3E}">
        <p14:creationId xmlns:p14="http://schemas.microsoft.com/office/powerpoint/2010/main" val="17376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0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003" grpId="0" animBg="1"/>
      <p:bldP spid="2186" grpId="0" animBg="1"/>
      <p:bldP spid="360" grpId="0" animBg="1"/>
      <p:bldP spid="234" grpId="0" animBg="1"/>
      <p:bldP spid="285" grpId="0" animBg="1"/>
      <p:bldP spid="33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6C5BF"/>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duotone>
              <a:schemeClr val="bg2">
                <a:shade val="45000"/>
                <a:satMod val="135000"/>
              </a:schemeClr>
              <a:prstClr val="white"/>
            </a:duotone>
            <a:alphaModFix amt="41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6323" r="33210" b="44714"/>
          <a:stretch/>
        </p:blipFill>
        <p:spPr>
          <a:xfrm>
            <a:off x="0" y="593555"/>
            <a:ext cx="9146000" cy="5202854"/>
          </a:xfrm>
          <a:prstGeom prst="rect">
            <a:avLst/>
          </a:prstGeom>
        </p:spPr>
      </p:pic>
      <p:sp>
        <p:nvSpPr>
          <p:cNvPr id="2" name="Title 1"/>
          <p:cNvSpPr>
            <a:spLocks noGrp="1"/>
          </p:cNvSpPr>
          <p:nvPr>
            <p:ph type="title"/>
          </p:nvPr>
        </p:nvSpPr>
        <p:spPr>
          <a:xfrm>
            <a:off x="0" y="0"/>
            <a:ext cx="9143999" cy="541338"/>
          </a:xfrm>
        </p:spPr>
        <p:txBody>
          <a:bodyPr>
            <a:noAutofit/>
          </a:bodyPr>
          <a:lstStyle/>
          <a:p>
            <a:pPr algn="l">
              <a:lnSpc>
                <a:spcPts val="3600"/>
              </a:lnSpc>
            </a:pPr>
            <a:r>
              <a:rPr lang="en-US" sz="3100" b="1" dirty="0"/>
              <a:t>Summary – Principles of High-efficiency Electric Flight</a:t>
            </a:r>
            <a:endParaRPr lang="en-US" sz="3100" i="1" dirty="0"/>
          </a:p>
        </p:txBody>
      </p:sp>
      <p:sp>
        <p:nvSpPr>
          <p:cNvPr id="4" name="Slide Number Placeholder 3"/>
          <p:cNvSpPr>
            <a:spLocks noGrp="1"/>
          </p:cNvSpPr>
          <p:nvPr>
            <p:ph type="sldNum" sz="quarter" idx="12"/>
          </p:nvPr>
        </p:nvSpPr>
        <p:spPr/>
        <p:txBody>
          <a:bodyPr/>
          <a:lstStyle/>
          <a:p>
            <a:fld id="{0F6D85DD-31CE-4AA9-9CB8-059736DE7F01}" type="slidenum">
              <a:rPr lang="en-US" smtClean="0"/>
              <a:t>63</a:t>
            </a:fld>
            <a:endParaRPr lang="en-US" dirty="0"/>
          </a:p>
        </p:txBody>
      </p:sp>
      <p:sp>
        <p:nvSpPr>
          <p:cNvPr id="11" name="Content Placeholder 2"/>
          <p:cNvSpPr txBox="1">
            <a:spLocks/>
          </p:cNvSpPr>
          <p:nvPr/>
        </p:nvSpPr>
        <p:spPr>
          <a:xfrm>
            <a:off x="649131" y="794458"/>
            <a:ext cx="8291764" cy="4850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3600"/>
              </a:lnSpc>
              <a:spcBef>
                <a:spcPts val="0"/>
              </a:spcBef>
            </a:pPr>
            <a:r>
              <a:rPr lang="en-US" sz="2400" dirty="0"/>
              <a:t>New, </a:t>
            </a:r>
            <a:r>
              <a:rPr lang="en-US" sz="2400" i="1" dirty="0"/>
              <a:t>non-dim. modeling </a:t>
            </a:r>
            <a:r>
              <a:rPr lang="en-US" sz="2400" dirty="0"/>
              <a:t>of P-M machine performance</a:t>
            </a:r>
          </a:p>
          <a:p>
            <a:pPr>
              <a:lnSpc>
                <a:spcPts val="3600"/>
              </a:lnSpc>
              <a:spcBef>
                <a:spcPts val="0"/>
              </a:spcBef>
            </a:pPr>
            <a:r>
              <a:rPr lang="en-US" sz="2400" dirty="0"/>
              <a:t>Full-power </a:t>
            </a:r>
            <a:r>
              <a:rPr lang="en-US" sz="2400" i="1" dirty="0"/>
              <a:t>optimization</a:t>
            </a:r>
            <a:r>
              <a:rPr lang="en-US" sz="2400" dirty="0"/>
              <a:t> of voltage &amp; motor-gen constant</a:t>
            </a:r>
          </a:p>
          <a:p>
            <a:pPr>
              <a:lnSpc>
                <a:spcPts val="3600"/>
              </a:lnSpc>
              <a:spcBef>
                <a:spcPts val="0"/>
              </a:spcBef>
            </a:pPr>
            <a:r>
              <a:rPr lang="en-US" sz="2400" i="1"/>
              <a:t>DC-DC converter</a:t>
            </a:r>
            <a:r>
              <a:rPr lang="en-US" sz="2400"/>
              <a:t> for efficient cruise &amp; regen power regime</a:t>
            </a:r>
            <a:endParaRPr lang="en-US" sz="2400" dirty="0"/>
          </a:p>
          <a:p>
            <a:pPr>
              <a:lnSpc>
                <a:spcPts val="3600"/>
              </a:lnSpc>
              <a:spcBef>
                <a:spcPts val="0"/>
              </a:spcBef>
            </a:pPr>
            <a:r>
              <a:rPr lang="en-US" sz="2400"/>
              <a:t>Glauert/MacCready: “Fathers” of “windprop” dual-role rotor</a:t>
            </a:r>
          </a:p>
          <a:p>
            <a:pPr>
              <a:lnSpc>
                <a:spcPts val="3600"/>
              </a:lnSpc>
              <a:spcBef>
                <a:spcPts val="0"/>
              </a:spcBef>
            </a:pPr>
            <a:r>
              <a:rPr lang="en-US" sz="2400"/>
              <a:t>Propeller:</a:t>
            </a:r>
            <a:r>
              <a:rPr lang="en-US" sz="2400" i="1"/>
              <a:t> Lifting </a:t>
            </a:r>
            <a:r>
              <a:rPr lang="en-US" sz="2400" i="1" dirty="0"/>
              <a:t>line </a:t>
            </a:r>
            <a:r>
              <a:rPr lang="en-US" sz="2400" dirty="0"/>
              <a:t>works well subsonic</a:t>
            </a:r>
            <a:r>
              <a:rPr lang="en-US" sz="2400"/>
              <a:t>, &amp; transonic swept</a:t>
            </a:r>
            <a:endParaRPr lang="en-US" sz="2400" dirty="0"/>
          </a:p>
          <a:p>
            <a:pPr>
              <a:lnSpc>
                <a:spcPts val="3600"/>
              </a:lnSpc>
              <a:spcBef>
                <a:spcPts val="0"/>
              </a:spcBef>
            </a:pPr>
            <a:r>
              <a:rPr lang="en-US" sz="2400"/>
              <a:t>Windprop</a:t>
            </a:r>
            <a:r>
              <a:rPr lang="en-US" sz="2400" dirty="0"/>
              <a:t>: similar efficiency </a:t>
            </a:r>
            <a:r>
              <a:rPr lang="en-US" sz="2400"/>
              <a:t>for propeller &amp; </a:t>
            </a:r>
            <a:r>
              <a:rPr lang="en-US" sz="2400" dirty="0"/>
              <a:t>turbine modes</a:t>
            </a:r>
          </a:p>
          <a:p>
            <a:pPr>
              <a:lnSpc>
                <a:spcPts val="3600"/>
              </a:lnSpc>
              <a:spcBef>
                <a:spcPts val="0"/>
              </a:spcBef>
            </a:pPr>
            <a:r>
              <a:rPr lang="en-US" sz="2400" dirty="0"/>
              <a:t>Quiet &amp; efficient</a:t>
            </a:r>
            <a:r>
              <a:rPr lang="en-US" sz="2400"/>
              <a:t>: “many” </a:t>
            </a:r>
            <a:r>
              <a:rPr lang="en-US" sz="2400" dirty="0"/>
              <a:t>blades, high pitch, </a:t>
            </a:r>
            <a:r>
              <a:rPr lang="en-US" sz="2400"/>
              <a:t>spinning slowly</a:t>
            </a:r>
          </a:p>
          <a:p>
            <a:pPr>
              <a:lnSpc>
                <a:spcPts val="3600"/>
              </a:lnSpc>
              <a:spcBef>
                <a:spcPts val="0"/>
              </a:spcBef>
            </a:pPr>
            <a:r>
              <a:rPr lang="en-US" sz="2400"/>
              <a:t>Select a high-torque/low-speed motor-gen to avoid gearbox</a:t>
            </a:r>
            <a:endParaRPr lang="en-US" sz="2400" dirty="0"/>
          </a:p>
          <a:p>
            <a:pPr>
              <a:lnSpc>
                <a:spcPts val="3600"/>
              </a:lnSpc>
              <a:spcBef>
                <a:spcPts val="0"/>
              </a:spcBef>
            </a:pPr>
            <a:r>
              <a:rPr lang="en-US" sz="2400" i="1"/>
              <a:t>Coulomb </a:t>
            </a:r>
            <a:r>
              <a:rPr lang="en-US" sz="2400" i="1" dirty="0"/>
              <a:t>Keeper</a:t>
            </a:r>
            <a:r>
              <a:rPr lang="en-US" sz="2400" dirty="0"/>
              <a:t> </a:t>
            </a:r>
            <a:r>
              <a:rPr lang="en-US" sz="2400"/>
              <a:t>: Regen</a:t>
            </a:r>
            <a:r>
              <a:rPr lang="en-US" sz="2400" dirty="0"/>
              <a:t>.-electric </a:t>
            </a:r>
            <a:r>
              <a:rPr lang="en-US" sz="2400"/>
              <a:t>wind-powered floater</a:t>
            </a:r>
          </a:p>
          <a:p>
            <a:pPr>
              <a:lnSpc>
                <a:spcPts val="3600"/>
              </a:lnSpc>
              <a:spcBef>
                <a:spcPts val="0"/>
              </a:spcBef>
            </a:pPr>
            <a:r>
              <a:rPr lang="en-US" sz="2400" i="1"/>
              <a:t>Faraday </a:t>
            </a:r>
            <a:r>
              <a:rPr lang="en-US" sz="2400" i="1" dirty="0"/>
              <a:t>First :</a:t>
            </a:r>
            <a:r>
              <a:rPr lang="en-US" sz="2400" dirty="0"/>
              <a:t> notionally first all-electric to fly </a:t>
            </a:r>
            <a:r>
              <a:rPr lang="en-US" sz="2400"/>
              <a:t>Mach 0.7+</a:t>
            </a:r>
            <a:endParaRPr lang="en-US" sz="2400" dirty="0"/>
          </a:p>
        </p:txBody>
      </p:sp>
      <p:sp>
        <p:nvSpPr>
          <p:cNvPr id="13" name="TextBox 12">
            <a:extLst>
              <a:ext uri="{FF2B5EF4-FFF2-40B4-BE49-F238E27FC236}">
                <a16:creationId xmlns:a16="http://schemas.microsoft.com/office/drawing/2014/main" id="{D71542CA-F189-43B4-9450-776302E60706}"/>
              </a:ext>
            </a:extLst>
          </p:cNvPr>
          <p:cNvSpPr txBox="1"/>
          <p:nvPr/>
        </p:nvSpPr>
        <p:spPr>
          <a:xfrm>
            <a:off x="373673" y="5746000"/>
            <a:ext cx="8370277" cy="507831"/>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700">
                <a:solidFill>
                  <a:schemeClr val="bg1"/>
                </a:solidFill>
              </a:rPr>
              <a:t>Regen-electric </a:t>
            </a:r>
            <a:r>
              <a:rPr lang="en-US" sz="2700" dirty="0">
                <a:solidFill>
                  <a:schemeClr val="bg1"/>
                </a:solidFill>
              </a:rPr>
              <a:t>flight is coming soon to an airport near you!</a:t>
            </a:r>
          </a:p>
        </p:txBody>
      </p:sp>
    </p:spTree>
    <p:extLst>
      <p:ext uri="{BB962C8B-B14F-4D97-AF65-F5344CB8AC3E}">
        <p14:creationId xmlns:p14="http://schemas.microsoft.com/office/powerpoint/2010/main" val="35275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955872" y="64318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6D85DD-31CE-4AA9-9CB8-059736DE7F01}" type="slidenum">
              <a:rPr lang="en-US" smtClean="0"/>
              <a:pPr/>
              <a:t>64</a:t>
            </a:fld>
            <a:endParaRPr lang="en-US" dirty="0"/>
          </a:p>
        </p:txBody>
      </p:sp>
      <p:sp>
        <p:nvSpPr>
          <p:cNvPr id="6" name="Text Box 1244"/>
          <p:cNvSpPr txBox="1">
            <a:spLocks noChangeArrowheads="1"/>
          </p:cNvSpPr>
          <p:nvPr/>
        </p:nvSpPr>
        <p:spPr bwMode="auto">
          <a:xfrm>
            <a:off x="4638675" y="1389590"/>
            <a:ext cx="399097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1200" b="1" i="1">
                <a:solidFill>
                  <a:schemeClr val="tx1"/>
                </a:solidFill>
              </a:rPr>
              <a:t>J. Philip </a:t>
            </a:r>
            <a:r>
              <a:rPr lang="en-US" sz="1200" b="1" i="1" dirty="0">
                <a:solidFill>
                  <a:schemeClr val="tx1"/>
                </a:solidFill>
              </a:rPr>
              <a:t>Barnes</a:t>
            </a:r>
            <a:r>
              <a:rPr lang="en-US" sz="1200" dirty="0">
                <a:solidFill>
                  <a:schemeClr val="tx1"/>
                </a:solidFill>
              </a:rPr>
              <a:t> has a Master’s Degree in Aero Engineering from Cal Poly Pomona and BSME from the University of Arizona</a:t>
            </a:r>
            <a:r>
              <a:rPr lang="en-US" sz="1200">
                <a:solidFill>
                  <a:schemeClr val="tx1"/>
                </a:solidFill>
              </a:rPr>
              <a:t>. He is a 40-year “veteran” </a:t>
            </a:r>
            <a:r>
              <a:rPr lang="en-US" sz="1200" dirty="0">
                <a:solidFill>
                  <a:schemeClr val="tx1"/>
                </a:solidFill>
              </a:rPr>
              <a:t>of air vehicle, propulsion, and subsystems </a:t>
            </a:r>
            <a:r>
              <a:rPr lang="en-US" sz="1200">
                <a:solidFill>
                  <a:schemeClr val="tx1"/>
                </a:solidFill>
              </a:rPr>
              <a:t>performance modeling </a:t>
            </a:r>
            <a:r>
              <a:rPr lang="en-US" sz="1200" dirty="0">
                <a:solidFill>
                  <a:schemeClr val="tx1"/>
                </a:solidFill>
              </a:rPr>
              <a:t>at Northrop Grumman. Phil’s analysis </a:t>
            </a:r>
            <a:r>
              <a:rPr lang="en-US" sz="1200">
                <a:solidFill>
                  <a:schemeClr val="tx1"/>
                </a:solidFill>
              </a:rPr>
              <a:t>and SAE paper </a:t>
            </a:r>
            <a:r>
              <a:rPr lang="en-US" sz="1200" dirty="0">
                <a:solidFill>
                  <a:schemeClr val="tx1"/>
                </a:solidFill>
              </a:rPr>
              <a:t>explaining how the wandering albatross </a:t>
            </a:r>
            <a:r>
              <a:rPr lang="en-US" sz="1200">
                <a:solidFill>
                  <a:schemeClr val="tx1"/>
                </a:solidFill>
              </a:rPr>
              <a:t>uses  </a:t>
            </a:r>
            <a:r>
              <a:rPr lang="en-US" sz="1200" i="1" dirty="0">
                <a:solidFill>
                  <a:schemeClr val="tx1"/>
                </a:solidFill>
              </a:rPr>
              <a:t>dynamic </a:t>
            </a:r>
            <a:r>
              <a:rPr lang="en-US" sz="1200" i="1">
                <a:solidFill>
                  <a:schemeClr val="tx1"/>
                </a:solidFill>
              </a:rPr>
              <a:t>soaring</a:t>
            </a:r>
            <a:r>
              <a:rPr lang="en-US" sz="1200">
                <a:solidFill>
                  <a:schemeClr val="tx1"/>
                </a:solidFill>
              </a:rPr>
              <a:t> to </a:t>
            </a:r>
            <a:r>
              <a:rPr lang="en-US" sz="1200" dirty="0">
                <a:solidFill>
                  <a:schemeClr val="tx1"/>
                </a:solidFill>
              </a:rPr>
              <a:t>remain aloft on shoulder-locked wings </a:t>
            </a:r>
            <a:r>
              <a:rPr lang="en-US" sz="1200">
                <a:solidFill>
                  <a:schemeClr val="tx1"/>
                </a:solidFill>
              </a:rPr>
              <a:t>was named “landmark” by noted aerodynamicist Bruce Carmichael. Phil was recently nominated by former Aviation Week editor Bill Sweetman, colleagues, and Phil’s academic network to deliver the </a:t>
            </a:r>
            <a:r>
              <a:rPr lang="en-US" sz="1200" i="1">
                <a:solidFill>
                  <a:schemeClr val="tx1"/>
                </a:solidFill>
              </a:rPr>
              <a:t>AIAA 2020 von Karmán Lecture.</a:t>
            </a:r>
            <a:r>
              <a:rPr lang="en-US" sz="1200">
                <a:solidFill>
                  <a:schemeClr val="tx1"/>
                </a:solidFill>
              </a:rPr>
              <a:t> He is now pioneering </a:t>
            </a:r>
            <a:r>
              <a:rPr lang="en-US" sz="1200" dirty="0">
                <a:solidFill>
                  <a:schemeClr val="tx1"/>
                </a:solidFill>
              </a:rPr>
              <a:t>the science of </a:t>
            </a:r>
            <a:r>
              <a:rPr lang="en-US" sz="1200" i="1" dirty="0">
                <a:solidFill>
                  <a:schemeClr val="tx1"/>
                </a:solidFill>
              </a:rPr>
              <a:t>regenerative electric flight</a:t>
            </a:r>
            <a:r>
              <a:rPr lang="en-US" sz="1200" dirty="0">
                <a:solidFill>
                  <a:schemeClr val="tx1"/>
                </a:solidFill>
              </a:rPr>
              <a:t>, and his presentations thereof have been named “inspiring to many.” Author </a:t>
            </a:r>
            <a:r>
              <a:rPr lang="en-US" sz="1200">
                <a:solidFill>
                  <a:schemeClr val="tx1"/>
                </a:solidFill>
              </a:rPr>
              <a:t>of diverse technical </a:t>
            </a:r>
            <a:r>
              <a:rPr lang="en-US" sz="1200" dirty="0">
                <a:solidFill>
                  <a:schemeClr val="tx1"/>
                </a:solidFill>
              </a:rPr>
              <a:t>papers, Phil has </a:t>
            </a:r>
            <a:r>
              <a:rPr lang="en-US" sz="1200">
                <a:solidFill>
                  <a:schemeClr val="tx1"/>
                </a:solidFill>
              </a:rPr>
              <a:t>delivered invited, travel-paid </a:t>
            </a:r>
            <a:r>
              <a:rPr lang="en-US" sz="1200" dirty="0">
                <a:solidFill>
                  <a:schemeClr val="tx1"/>
                </a:solidFill>
              </a:rPr>
              <a:t>lectures at Cal Poly, USC, UIUC</a:t>
            </a:r>
            <a:r>
              <a:rPr lang="en-US" sz="1200">
                <a:solidFill>
                  <a:schemeClr val="tx1"/>
                </a:solidFill>
              </a:rPr>
              <a:t>, OSU, and </a:t>
            </a:r>
            <a:r>
              <a:rPr lang="en-US" sz="1200" dirty="0">
                <a:solidFill>
                  <a:schemeClr val="tx1"/>
                </a:solidFill>
              </a:rPr>
              <a:t>the University of Dayton. He was named 2014 Outstanding Aero Engineering Alum at Cal Poly Pomona, where he presented “</a:t>
            </a:r>
            <a:r>
              <a:rPr lang="en-US" sz="1200" i="1" dirty="0">
                <a:solidFill>
                  <a:schemeClr val="tx1"/>
                </a:solidFill>
              </a:rPr>
              <a:t>Future Flight: Learning From the Birds</a:t>
            </a:r>
            <a:r>
              <a:rPr lang="en-US" sz="1200" dirty="0">
                <a:solidFill>
                  <a:schemeClr val="tx1"/>
                </a:solidFill>
              </a:rPr>
              <a:t>” to an audience of 200 graduates, family, and faculty. Phil is a recipient of SAE’s </a:t>
            </a:r>
            <a:r>
              <a:rPr lang="en-US" sz="1200" i="1" dirty="0">
                <a:solidFill>
                  <a:schemeClr val="tx1"/>
                </a:solidFill>
              </a:rPr>
              <a:t>Lloyd Withrow </a:t>
            </a:r>
            <a:r>
              <a:rPr lang="en-US" sz="1200" i="1">
                <a:solidFill>
                  <a:schemeClr val="tx1"/>
                </a:solidFill>
              </a:rPr>
              <a:t>Excellent Speaking </a:t>
            </a:r>
            <a:r>
              <a:rPr lang="en-US" sz="1200" i="1" dirty="0">
                <a:solidFill>
                  <a:schemeClr val="tx1"/>
                </a:solidFill>
              </a:rPr>
              <a:t>Award </a:t>
            </a:r>
            <a:r>
              <a:rPr lang="en-US" sz="1200" dirty="0">
                <a:solidFill>
                  <a:schemeClr val="tx1"/>
                </a:solidFill>
              </a:rPr>
              <a:t>and AIAA’s 2016 </a:t>
            </a:r>
            <a:r>
              <a:rPr lang="en-US" sz="1200" i="1">
                <a:solidFill>
                  <a:schemeClr val="tx1"/>
                </a:solidFill>
              </a:rPr>
              <a:t>Gohardani Aerospace Presentation Award</a:t>
            </a:r>
            <a:r>
              <a:rPr lang="en-US" sz="1200">
                <a:solidFill>
                  <a:schemeClr val="tx1"/>
                </a:solidFill>
              </a:rPr>
              <a:t>. Phil’s work is freely posted at his website </a:t>
            </a:r>
            <a:r>
              <a:rPr lang="en-US" sz="1200">
                <a:solidFill>
                  <a:schemeClr val="tx1"/>
                </a:solidFill>
                <a:hlinkClick r:id="rId3"/>
              </a:rPr>
              <a:t>www.HowFliesTheAlbatross.com</a:t>
            </a:r>
            <a:r>
              <a:rPr lang="en-US" sz="1200">
                <a:solidFill>
                  <a:schemeClr val="tx1"/>
                </a:solidFill>
              </a:rPr>
              <a:t>. </a:t>
            </a:r>
            <a:endParaRPr lang="en-US" sz="1200" dirty="0">
              <a:solidFill>
                <a:schemeClr val="tx1"/>
              </a:solidFill>
            </a:endParaRPr>
          </a:p>
        </p:txBody>
      </p:sp>
      <p:sp>
        <p:nvSpPr>
          <p:cNvPr id="7" name="Text Box 1306"/>
          <p:cNvSpPr txBox="1">
            <a:spLocks noChangeArrowheads="1"/>
          </p:cNvSpPr>
          <p:nvPr/>
        </p:nvSpPr>
        <p:spPr bwMode="auto">
          <a:xfrm>
            <a:off x="0" y="0"/>
            <a:ext cx="596582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a:spAutoFit/>
          </a:bodyPr>
          <a:lstStyle/>
          <a:p>
            <a:pPr algn="l"/>
            <a:r>
              <a:rPr lang="en-US" sz="2800" dirty="0">
                <a:solidFill>
                  <a:schemeClr val="tx1">
                    <a:lumMod val="50000"/>
                    <a:lumOff val="50000"/>
                  </a:schemeClr>
                </a:solidFill>
              </a:rPr>
              <a:t>About the Author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88" y="1468190"/>
            <a:ext cx="3795695" cy="4314424"/>
          </a:xfrm>
          <a:prstGeom prst="rect">
            <a:avLst/>
          </a:prstGeom>
        </p:spPr>
      </p:pic>
    </p:spTree>
    <p:extLst>
      <p:ext uri="{BB962C8B-B14F-4D97-AF65-F5344CB8AC3E}">
        <p14:creationId xmlns:p14="http://schemas.microsoft.com/office/powerpoint/2010/main" val="3611964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70934" y="6477732"/>
            <a:ext cx="2133600" cy="365125"/>
          </a:xfrm>
        </p:spPr>
        <p:txBody>
          <a:bodyPr/>
          <a:lstStyle/>
          <a:p>
            <a:fld id="{0F6D85DD-31CE-4AA9-9CB8-059736DE7F01}" type="slidenum">
              <a:rPr lang="en-US" smtClean="0"/>
              <a:t>7</a:t>
            </a:fld>
            <a:endParaRPr lang="en-US" dirty="0"/>
          </a:p>
        </p:txBody>
      </p:sp>
      <p:grpSp>
        <p:nvGrpSpPr>
          <p:cNvPr id="5" name="Group 4"/>
          <p:cNvGrpSpPr/>
          <p:nvPr/>
        </p:nvGrpSpPr>
        <p:grpSpPr>
          <a:xfrm>
            <a:off x="2268638" y="1205722"/>
            <a:ext cx="4811951" cy="2888600"/>
            <a:chOff x="3846172" y="1584248"/>
            <a:chExt cx="4811951" cy="2888600"/>
          </a:xfrm>
        </p:grpSpPr>
        <p:sp>
          <p:nvSpPr>
            <p:cNvPr id="6" name="Freeform 5"/>
            <p:cNvSpPr/>
            <p:nvPr/>
          </p:nvSpPr>
          <p:spPr>
            <a:xfrm>
              <a:off x="3846172" y="1831888"/>
              <a:ext cx="4727849" cy="2640960"/>
            </a:xfrm>
            <a:custGeom>
              <a:avLst/>
              <a:gdLst>
                <a:gd name="connsiteX0" fmla="*/ 187287 w 4869456"/>
                <a:gd name="connsiteY0" fmla="*/ 209321 h 2798285"/>
                <a:gd name="connsiteX1" fmla="*/ 1421176 w 4869456"/>
                <a:gd name="connsiteY1" fmla="*/ 0 h 2798285"/>
                <a:gd name="connsiteX2" fmla="*/ 4208444 w 4869456"/>
                <a:gd name="connsiteY2" fmla="*/ 286439 h 2798285"/>
                <a:gd name="connsiteX3" fmla="*/ 4869456 w 4869456"/>
                <a:gd name="connsiteY3" fmla="*/ 1266940 h 2798285"/>
                <a:gd name="connsiteX4" fmla="*/ 4693186 w 4869456"/>
                <a:gd name="connsiteY4" fmla="*/ 2610998 h 2798285"/>
                <a:gd name="connsiteX5" fmla="*/ 3205909 w 4869456"/>
                <a:gd name="connsiteY5" fmla="*/ 2566931 h 2798285"/>
                <a:gd name="connsiteX6" fmla="*/ 2093205 w 4869456"/>
                <a:gd name="connsiteY6" fmla="*/ 2798285 h 2798285"/>
                <a:gd name="connsiteX7" fmla="*/ 99152 w 4869456"/>
                <a:gd name="connsiteY7" fmla="*/ 2677099 h 2798285"/>
                <a:gd name="connsiteX8" fmla="*/ 0 w 4869456"/>
                <a:gd name="connsiteY8" fmla="*/ 1487278 h 2798285"/>
                <a:gd name="connsiteX9" fmla="*/ 187287 w 4869456"/>
                <a:gd name="connsiteY9" fmla="*/ 209321 h 2798285"/>
                <a:gd name="connsiteX0" fmla="*/ 187287 w 4869456"/>
                <a:gd name="connsiteY0" fmla="*/ 209321 h 2798285"/>
                <a:gd name="connsiteX1" fmla="*/ 1421176 w 4869456"/>
                <a:gd name="connsiteY1" fmla="*/ 0 h 2798285"/>
                <a:gd name="connsiteX2" fmla="*/ 4208444 w 4869456"/>
                <a:gd name="connsiteY2" fmla="*/ 286439 h 2798285"/>
                <a:gd name="connsiteX3" fmla="*/ 4869456 w 4869456"/>
                <a:gd name="connsiteY3" fmla="*/ 1266940 h 2798285"/>
                <a:gd name="connsiteX4" fmla="*/ 4693186 w 4869456"/>
                <a:gd name="connsiteY4" fmla="*/ 2610998 h 2798285"/>
                <a:gd name="connsiteX5" fmla="*/ 3205909 w 4869456"/>
                <a:gd name="connsiteY5" fmla="*/ 2566931 h 2798285"/>
                <a:gd name="connsiteX6" fmla="*/ 2093205 w 4869456"/>
                <a:gd name="connsiteY6" fmla="*/ 2798285 h 2798285"/>
                <a:gd name="connsiteX7" fmla="*/ 99152 w 4869456"/>
                <a:gd name="connsiteY7" fmla="*/ 2677099 h 2798285"/>
                <a:gd name="connsiteX8" fmla="*/ 0 w 4869456"/>
                <a:gd name="connsiteY8" fmla="*/ 1487278 h 2798285"/>
                <a:gd name="connsiteX9" fmla="*/ 187287 w 4869456"/>
                <a:gd name="connsiteY9" fmla="*/ 209321 h 2798285"/>
                <a:gd name="connsiteX0" fmla="*/ 187287 w 4869456"/>
                <a:gd name="connsiteY0" fmla="*/ 216918 h 2805882"/>
                <a:gd name="connsiteX1" fmla="*/ 1421176 w 4869456"/>
                <a:gd name="connsiteY1" fmla="*/ 7597 h 2805882"/>
                <a:gd name="connsiteX2" fmla="*/ 4208444 w 4869456"/>
                <a:gd name="connsiteY2" fmla="*/ 294036 h 2805882"/>
                <a:gd name="connsiteX3" fmla="*/ 4869456 w 4869456"/>
                <a:gd name="connsiteY3" fmla="*/ 1274537 h 2805882"/>
                <a:gd name="connsiteX4" fmla="*/ 4693186 w 4869456"/>
                <a:gd name="connsiteY4" fmla="*/ 2618595 h 2805882"/>
                <a:gd name="connsiteX5" fmla="*/ 3205909 w 4869456"/>
                <a:gd name="connsiteY5" fmla="*/ 2574528 h 2805882"/>
                <a:gd name="connsiteX6" fmla="*/ 2093205 w 4869456"/>
                <a:gd name="connsiteY6" fmla="*/ 2805882 h 2805882"/>
                <a:gd name="connsiteX7" fmla="*/ 99152 w 4869456"/>
                <a:gd name="connsiteY7" fmla="*/ 2684696 h 2805882"/>
                <a:gd name="connsiteX8" fmla="*/ 0 w 4869456"/>
                <a:gd name="connsiteY8" fmla="*/ 1494875 h 2805882"/>
                <a:gd name="connsiteX9" fmla="*/ 187287 w 4869456"/>
                <a:gd name="connsiteY9" fmla="*/ 216918 h 2805882"/>
                <a:gd name="connsiteX0" fmla="*/ 187287 w 4869456"/>
                <a:gd name="connsiteY0" fmla="*/ 216918 h 2805882"/>
                <a:gd name="connsiteX1" fmla="*/ 1421176 w 4869456"/>
                <a:gd name="connsiteY1" fmla="*/ 7597 h 2805882"/>
                <a:gd name="connsiteX2" fmla="*/ 4208444 w 4869456"/>
                <a:gd name="connsiteY2" fmla="*/ 294036 h 2805882"/>
                <a:gd name="connsiteX3" fmla="*/ 4869456 w 4869456"/>
                <a:gd name="connsiteY3" fmla="*/ 1274537 h 2805882"/>
                <a:gd name="connsiteX4" fmla="*/ 4693186 w 4869456"/>
                <a:gd name="connsiteY4" fmla="*/ 2618595 h 2805882"/>
                <a:gd name="connsiteX5" fmla="*/ 3205909 w 4869456"/>
                <a:gd name="connsiteY5" fmla="*/ 2574528 h 2805882"/>
                <a:gd name="connsiteX6" fmla="*/ 2093205 w 4869456"/>
                <a:gd name="connsiteY6" fmla="*/ 2805882 h 2805882"/>
                <a:gd name="connsiteX7" fmla="*/ 99152 w 4869456"/>
                <a:gd name="connsiteY7" fmla="*/ 2684696 h 2805882"/>
                <a:gd name="connsiteX8" fmla="*/ 0 w 4869456"/>
                <a:gd name="connsiteY8" fmla="*/ 1494875 h 2805882"/>
                <a:gd name="connsiteX9" fmla="*/ 187287 w 4869456"/>
                <a:gd name="connsiteY9" fmla="*/ 216918 h 2805882"/>
                <a:gd name="connsiteX0" fmla="*/ 278295 w 4960464"/>
                <a:gd name="connsiteY0" fmla="*/ 216918 h 2805882"/>
                <a:gd name="connsiteX1" fmla="*/ 1512184 w 4960464"/>
                <a:gd name="connsiteY1" fmla="*/ 7597 h 2805882"/>
                <a:gd name="connsiteX2" fmla="*/ 4299452 w 4960464"/>
                <a:gd name="connsiteY2" fmla="*/ 294036 h 2805882"/>
                <a:gd name="connsiteX3" fmla="*/ 4960464 w 4960464"/>
                <a:gd name="connsiteY3" fmla="*/ 1274537 h 2805882"/>
                <a:gd name="connsiteX4" fmla="*/ 4784194 w 4960464"/>
                <a:gd name="connsiteY4" fmla="*/ 2618595 h 2805882"/>
                <a:gd name="connsiteX5" fmla="*/ 3296917 w 4960464"/>
                <a:gd name="connsiteY5" fmla="*/ 2574528 h 2805882"/>
                <a:gd name="connsiteX6" fmla="*/ 2184213 w 4960464"/>
                <a:gd name="connsiteY6" fmla="*/ 2805882 h 2805882"/>
                <a:gd name="connsiteX7" fmla="*/ 190160 w 4960464"/>
                <a:gd name="connsiteY7" fmla="*/ 2684696 h 2805882"/>
                <a:gd name="connsiteX8" fmla="*/ 91008 w 4960464"/>
                <a:gd name="connsiteY8" fmla="*/ 1494875 h 2805882"/>
                <a:gd name="connsiteX9" fmla="*/ 278295 w 4960464"/>
                <a:gd name="connsiteY9" fmla="*/ 216918 h 2805882"/>
                <a:gd name="connsiteX0" fmla="*/ 278295 w 4960464"/>
                <a:gd name="connsiteY0" fmla="*/ 216918 h 2834853"/>
                <a:gd name="connsiteX1" fmla="*/ 1512184 w 4960464"/>
                <a:gd name="connsiteY1" fmla="*/ 7597 h 2834853"/>
                <a:gd name="connsiteX2" fmla="*/ 4299452 w 4960464"/>
                <a:gd name="connsiteY2" fmla="*/ 294036 h 2834853"/>
                <a:gd name="connsiteX3" fmla="*/ 4960464 w 4960464"/>
                <a:gd name="connsiteY3" fmla="*/ 1274537 h 2834853"/>
                <a:gd name="connsiteX4" fmla="*/ 4784194 w 4960464"/>
                <a:gd name="connsiteY4" fmla="*/ 2618595 h 2834853"/>
                <a:gd name="connsiteX5" fmla="*/ 3296917 w 4960464"/>
                <a:gd name="connsiteY5" fmla="*/ 2574528 h 2834853"/>
                <a:gd name="connsiteX6" fmla="*/ 2184213 w 4960464"/>
                <a:gd name="connsiteY6" fmla="*/ 2805882 h 2834853"/>
                <a:gd name="connsiteX7" fmla="*/ 190160 w 4960464"/>
                <a:gd name="connsiteY7" fmla="*/ 2684696 h 2834853"/>
                <a:gd name="connsiteX8" fmla="*/ 91008 w 4960464"/>
                <a:gd name="connsiteY8" fmla="*/ 1494875 h 2834853"/>
                <a:gd name="connsiteX9" fmla="*/ 278295 w 4960464"/>
                <a:gd name="connsiteY9" fmla="*/ 216918 h 2834853"/>
                <a:gd name="connsiteX0" fmla="*/ 278295 w 4960464"/>
                <a:gd name="connsiteY0" fmla="*/ 216918 h 2834853"/>
                <a:gd name="connsiteX1" fmla="*/ 1512184 w 4960464"/>
                <a:gd name="connsiteY1" fmla="*/ 7597 h 2834853"/>
                <a:gd name="connsiteX2" fmla="*/ 4299452 w 4960464"/>
                <a:gd name="connsiteY2" fmla="*/ 294036 h 2834853"/>
                <a:gd name="connsiteX3" fmla="*/ 4960464 w 4960464"/>
                <a:gd name="connsiteY3" fmla="*/ 1274537 h 2834853"/>
                <a:gd name="connsiteX4" fmla="*/ 4784194 w 4960464"/>
                <a:gd name="connsiteY4" fmla="*/ 2618595 h 2834853"/>
                <a:gd name="connsiteX5" fmla="*/ 3296917 w 4960464"/>
                <a:gd name="connsiteY5" fmla="*/ 2574528 h 2834853"/>
                <a:gd name="connsiteX6" fmla="*/ 2184213 w 4960464"/>
                <a:gd name="connsiteY6" fmla="*/ 2805882 h 2834853"/>
                <a:gd name="connsiteX7" fmla="*/ 190160 w 4960464"/>
                <a:gd name="connsiteY7" fmla="*/ 2684696 h 2834853"/>
                <a:gd name="connsiteX8" fmla="*/ 91008 w 4960464"/>
                <a:gd name="connsiteY8" fmla="*/ 1494875 h 2834853"/>
                <a:gd name="connsiteX9" fmla="*/ 278295 w 4960464"/>
                <a:gd name="connsiteY9" fmla="*/ 216918 h 2834853"/>
                <a:gd name="connsiteX0" fmla="*/ 278295 w 4960464"/>
                <a:gd name="connsiteY0" fmla="*/ 216918 h 2834853"/>
                <a:gd name="connsiteX1" fmla="*/ 1512184 w 4960464"/>
                <a:gd name="connsiteY1" fmla="*/ 7597 h 2834853"/>
                <a:gd name="connsiteX2" fmla="*/ 4299452 w 4960464"/>
                <a:gd name="connsiteY2" fmla="*/ 294036 h 2834853"/>
                <a:gd name="connsiteX3" fmla="*/ 4960464 w 4960464"/>
                <a:gd name="connsiteY3" fmla="*/ 1274537 h 2834853"/>
                <a:gd name="connsiteX4" fmla="*/ 4784194 w 4960464"/>
                <a:gd name="connsiteY4" fmla="*/ 2618595 h 2834853"/>
                <a:gd name="connsiteX5" fmla="*/ 3296917 w 4960464"/>
                <a:gd name="connsiteY5" fmla="*/ 2574528 h 2834853"/>
                <a:gd name="connsiteX6" fmla="*/ 2184213 w 4960464"/>
                <a:gd name="connsiteY6" fmla="*/ 2805882 h 2834853"/>
                <a:gd name="connsiteX7" fmla="*/ 190160 w 4960464"/>
                <a:gd name="connsiteY7" fmla="*/ 2684696 h 2834853"/>
                <a:gd name="connsiteX8" fmla="*/ 91008 w 4960464"/>
                <a:gd name="connsiteY8" fmla="*/ 1494875 h 2834853"/>
                <a:gd name="connsiteX9" fmla="*/ 278295 w 4960464"/>
                <a:gd name="connsiteY9" fmla="*/ 216918 h 2834853"/>
                <a:gd name="connsiteX0" fmla="*/ 278295 w 4960464"/>
                <a:gd name="connsiteY0" fmla="*/ 216918 h 2834853"/>
                <a:gd name="connsiteX1" fmla="*/ 1512184 w 4960464"/>
                <a:gd name="connsiteY1" fmla="*/ 7597 h 2834853"/>
                <a:gd name="connsiteX2" fmla="*/ 4299452 w 4960464"/>
                <a:gd name="connsiteY2" fmla="*/ 294036 h 2834853"/>
                <a:gd name="connsiteX3" fmla="*/ 4960464 w 4960464"/>
                <a:gd name="connsiteY3" fmla="*/ 1274537 h 2834853"/>
                <a:gd name="connsiteX4" fmla="*/ 4784194 w 4960464"/>
                <a:gd name="connsiteY4" fmla="*/ 2618595 h 2834853"/>
                <a:gd name="connsiteX5" fmla="*/ 3296917 w 4960464"/>
                <a:gd name="connsiteY5" fmla="*/ 2574528 h 2834853"/>
                <a:gd name="connsiteX6" fmla="*/ 2184213 w 4960464"/>
                <a:gd name="connsiteY6" fmla="*/ 2805882 h 2834853"/>
                <a:gd name="connsiteX7" fmla="*/ 190160 w 4960464"/>
                <a:gd name="connsiteY7" fmla="*/ 2684696 h 2834853"/>
                <a:gd name="connsiteX8" fmla="*/ 91008 w 4960464"/>
                <a:gd name="connsiteY8" fmla="*/ 1494875 h 2834853"/>
                <a:gd name="connsiteX9" fmla="*/ 278295 w 4960464"/>
                <a:gd name="connsiteY9" fmla="*/ 216918 h 2834853"/>
                <a:gd name="connsiteX0" fmla="*/ 278295 w 4972561"/>
                <a:gd name="connsiteY0" fmla="*/ 216918 h 2834853"/>
                <a:gd name="connsiteX1" fmla="*/ 1512184 w 4972561"/>
                <a:gd name="connsiteY1" fmla="*/ 7597 h 2834853"/>
                <a:gd name="connsiteX2" fmla="*/ 4299452 w 4972561"/>
                <a:gd name="connsiteY2" fmla="*/ 294036 h 2834853"/>
                <a:gd name="connsiteX3" fmla="*/ 4960464 w 4972561"/>
                <a:gd name="connsiteY3" fmla="*/ 1274537 h 2834853"/>
                <a:gd name="connsiteX4" fmla="*/ 4784194 w 4972561"/>
                <a:gd name="connsiteY4" fmla="*/ 2618595 h 2834853"/>
                <a:gd name="connsiteX5" fmla="*/ 3296917 w 4972561"/>
                <a:gd name="connsiteY5" fmla="*/ 2574528 h 2834853"/>
                <a:gd name="connsiteX6" fmla="*/ 2184213 w 4972561"/>
                <a:gd name="connsiteY6" fmla="*/ 2805882 h 2834853"/>
                <a:gd name="connsiteX7" fmla="*/ 190160 w 4972561"/>
                <a:gd name="connsiteY7" fmla="*/ 2684696 h 2834853"/>
                <a:gd name="connsiteX8" fmla="*/ 91008 w 4972561"/>
                <a:gd name="connsiteY8" fmla="*/ 1494875 h 2834853"/>
                <a:gd name="connsiteX9" fmla="*/ 278295 w 4972561"/>
                <a:gd name="connsiteY9" fmla="*/ 216918 h 2834853"/>
                <a:gd name="connsiteX0" fmla="*/ 278295 w 4973297"/>
                <a:gd name="connsiteY0" fmla="*/ 221779 h 2839714"/>
                <a:gd name="connsiteX1" fmla="*/ 1512184 w 4973297"/>
                <a:gd name="connsiteY1" fmla="*/ 12458 h 2839714"/>
                <a:gd name="connsiteX2" fmla="*/ 4412341 w 4973297"/>
                <a:gd name="connsiteY2" fmla="*/ 366630 h 2839714"/>
                <a:gd name="connsiteX3" fmla="*/ 4960464 w 4973297"/>
                <a:gd name="connsiteY3" fmla="*/ 1279398 h 2839714"/>
                <a:gd name="connsiteX4" fmla="*/ 4784194 w 4973297"/>
                <a:gd name="connsiteY4" fmla="*/ 2623456 h 2839714"/>
                <a:gd name="connsiteX5" fmla="*/ 3296917 w 4973297"/>
                <a:gd name="connsiteY5" fmla="*/ 2579389 h 2839714"/>
                <a:gd name="connsiteX6" fmla="*/ 2184213 w 4973297"/>
                <a:gd name="connsiteY6" fmla="*/ 2810743 h 2839714"/>
                <a:gd name="connsiteX7" fmla="*/ 190160 w 4973297"/>
                <a:gd name="connsiteY7" fmla="*/ 2689557 h 2839714"/>
                <a:gd name="connsiteX8" fmla="*/ 91008 w 4973297"/>
                <a:gd name="connsiteY8" fmla="*/ 1499736 h 2839714"/>
                <a:gd name="connsiteX9" fmla="*/ 278295 w 4973297"/>
                <a:gd name="connsiteY9" fmla="*/ 221779 h 2839714"/>
                <a:gd name="connsiteX0" fmla="*/ 278295 w 4973297"/>
                <a:gd name="connsiteY0" fmla="*/ 221779 h 2839714"/>
                <a:gd name="connsiteX1" fmla="*/ 1512184 w 4973297"/>
                <a:gd name="connsiteY1" fmla="*/ 12458 h 2839714"/>
                <a:gd name="connsiteX2" fmla="*/ 4412341 w 4973297"/>
                <a:gd name="connsiteY2" fmla="*/ 366630 h 2839714"/>
                <a:gd name="connsiteX3" fmla="*/ 4960464 w 4973297"/>
                <a:gd name="connsiteY3" fmla="*/ 1279398 h 2839714"/>
                <a:gd name="connsiteX4" fmla="*/ 4784194 w 4973297"/>
                <a:gd name="connsiteY4" fmla="*/ 2623456 h 2839714"/>
                <a:gd name="connsiteX5" fmla="*/ 3296917 w 4973297"/>
                <a:gd name="connsiteY5" fmla="*/ 2579389 h 2839714"/>
                <a:gd name="connsiteX6" fmla="*/ 2184213 w 4973297"/>
                <a:gd name="connsiteY6" fmla="*/ 2810743 h 2839714"/>
                <a:gd name="connsiteX7" fmla="*/ 190160 w 4973297"/>
                <a:gd name="connsiteY7" fmla="*/ 2689557 h 2839714"/>
                <a:gd name="connsiteX8" fmla="*/ 91008 w 4973297"/>
                <a:gd name="connsiteY8" fmla="*/ 1499736 h 2839714"/>
                <a:gd name="connsiteX9" fmla="*/ 278295 w 4973297"/>
                <a:gd name="connsiteY9" fmla="*/ 221779 h 2839714"/>
                <a:gd name="connsiteX0" fmla="*/ 278295 w 4973297"/>
                <a:gd name="connsiteY0" fmla="*/ 241526 h 2859461"/>
                <a:gd name="connsiteX1" fmla="*/ 1512184 w 4973297"/>
                <a:gd name="connsiteY1" fmla="*/ 32205 h 2859461"/>
                <a:gd name="connsiteX2" fmla="*/ 4412341 w 4973297"/>
                <a:gd name="connsiteY2" fmla="*/ 386377 h 2859461"/>
                <a:gd name="connsiteX3" fmla="*/ 4960464 w 4973297"/>
                <a:gd name="connsiteY3" fmla="*/ 1299145 h 2859461"/>
                <a:gd name="connsiteX4" fmla="*/ 4784194 w 4973297"/>
                <a:gd name="connsiteY4" fmla="*/ 2643203 h 2859461"/>
                <a:gd name="connsiteX5" fmla="*/ 3296917 w 4973297"/>
                <a:gd name="connsiteY5" fmla="*/ 2599136 h 2859461"/>
                <a:gd name="connsiteX6" fmla="*/ 2184213 w 4973297"/>
                <a:gd name="connsiteY6" fmla="*/ 2830490 h 2859461"/>
                <a:gd name="connsiteX7" fmla="*/ 190160 w 4973297"/>
                <a:gd name="connsiteY7" fmla="*/ 2709304 h 2859461"/>
                <a:gd name="connsiteX8" fmla="*/ 91008 w 4973297"/>
                <a:gd name="connsiteY8" fmla="*/ 1519483 h 2859461"/>
                <a:gd name="connsiteX9" fmla="*/ 278295 w 4973297"/>
                <a:gd name="connsiteY9" fmla="*/ 241526 h 285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3297" h="2859461">
                  <a:moveTo>
                    <a:pt x="278295" y="241526"/>
                  </a:moveTo>
                  <a:cubicBezTo>
                    <a:pt x="515158" y="-6354"/>
                    <a:pt x="823176" y="-37093"/>
                    <a:pt x="1512184" y="32205"/>
                  </a:cubicBezTo>
                  <a:cubicBezTo>
                    <a:pt x="2201192" y="101503"/>
                    <a:pt x="3826339" y="288109"/>
                    <a:pt x="4412341" y="386377"/>
                  </a:cubicBezTo>
                  <a:cubicBezTo>
                    <a:pt x="4998343" y="484645"/>
                    <a:pt x="4898489" y="923008"/>
                    <a:pt x="4960464" y="1299145"/>
                  </a:cubicBezTo>
                  <a:cubicBezTo>
                    <a:pt x="5022439" y="1675282"/>
                    <a:pt x="4842951" y="2195184"/>
                    <a:pt x="4784194" y="2643203"/>
                  </a:cubicBezTo>
                  <a:cubicBezTo>
                    <a:pt x="4725437" y="3091222"/>
                    <a:pt x="3730247" y="2567922"/>
                    <a:pt x="3296917" y="2599136"/>
                  </a:cubicBezTo>
                  <a:cubicBezTo>
                    <a:pt x="2863587" y="2630350"/>
                    <a:pt x="2702006" y="2812129"/>
                    <a:pt x="2184213" y="2830490"/>
                  </a:cubicBezTo>
                  <a:cubicBezTo>
                    <a:pt x="1666420" y="2848851"/>
                    <a:pt x="539028" y="2927805"/>
                    <a:pt x="190160" y="2709304"/>
                  </a:cubicBezTo>
                  <a:cubicBezTo>
                    <a:pt x="-158708" y="2490803"/>
                    <a:pt x="76319" y="1930779"/>
                    <a:pt x="91008" y="1519483"/>
                  </a:cubicBezTo>
                  <a:cubicBezTo>
                    <a:pt x="105697" y="1108187"/>
                    <a:pt x="41432" y="489406"/>
                    <a:pt x="278295" y="241526"/>
                  </a:cubicBezTo>
                  <a:close/>
                </a:path>
              </a:pathLst>
            </a:custGeom>
            <a:solidFill>
              <a:schemeClr val="bg1">
                <a:lumMod val="95000"/>
              </a:schemeClr>
            </a:solid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rot="420000">
              <a:off x="4670172" y="1584248"/>
              <a:ext cx="3987951" cy="461665"/>
            </a:xfrm>
            <a:prstGeom prst="rect">
              <a:avLst/>
            </a:prstGeom>
            <a:noFill/>
            <a:ln w="19050">
              <a:noFill/>
              <a:prstDash val="sysDot"/>
            </a:ln>
          </p:spPr>
          <p:txBody>
            <a:bodyPr wrap="none" rtlCol="0">
              <a:spAutoFit/>
            </a:bodyPr>
            <a:lstStyle/>
            <a:p>
              <a:r>
                <a:rPr lang="en-US" sz="2400" dirty="0"/>
                <a:t>“Equivalent brushed” machine</a:t>
              </a:r>
              <a:endParaRPr lang="en-US" sz="2400" baseline="-25000" dirty="0"/>
            </a:p>
          </p:txBody>
        </p:sp>
      </p:grpSp>
      <p:pic>
        <p:nvPicPr>
          <p:cNvPr id="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3960588" y="1724600"/>
            <a:ext cx="1856232" cy="2034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350" y="9124"/>
            <a:ext cx="8997720" cy="523220"/>
          </a:xfrm>
          <a:prstGeom prst="rect">
            <a:avLst/>
          </a:prstGeom>
          <a:noFill/>
        </p:spPr>
        <p:txBody>
          <a:bodyPr wrap="none" rtlCol="0">
            <a:spAutoFit/>
          </a:bodyPr>
          <a:lstStyle/>
          <a:p>
            <a:pPr algn="ctr"/>
            <a:r>
              <a:rPr lang="en-US" sz="2800" b="1" dirty="0">
                <a:solidFill>
                  <a:schemeClr val="tx1">
                    <a:lumMod val="75000"/>
                    <a:lumOff val="25000"/>
                  </a:schemeClr>
                </a:solidFill>
              </a:rPr>
              <a:t>BLDC Mot-Gen. &amp; inverter-rectifier:  </a:t>
            </a:r>
            <a:r>
              <a:rPr lang="en-US" sz="2800" b="1" i="1" dirty="0">
                <a:solidFill>
                  <a:schemeClr val="tx1">
                    <a:lumMod val="75000"/>
                    <a:lumOff val="25000"/>
                  </a:schemeClr>
                </a:solidFill>
              </a:rPr>
              <a:t>Ideal System efficiency</a:t>
            </a:r>
          </a:p>
        </p:txBody>
      </p:sp>
      <p:sp>
        <p:nvSpPr>
          <p:cNvPr id="10" name="TextBox 9"/>
          <p:cNvSpPr txBox="1"/>
          <p:nvPr/>
        </p:nvSpPr>
        <p:spPr>
          <a:xfrm>
            <a:off x="6114232" y="2435367"/>
            <a:ext cx="829073" cy="523220"/>
          </a:xfrm>
          <a:prstGeom prst="rect">
            <a:avLst/>
          </a:prstGeom>
          <a:noFill/>
        </p:spPr>
        <p:txBody>
          <a:bodyPr wrap="none" rtlCol="0">
            <a:spAutoFit/>
          </a:bodyPr>
          <a:lstStyle/>
          <a:p>
            <a:r>
              <a:rPr lang="en-US" sz="2800" dirty="0"/>
              <a:t>M-G</a:t>
            </a:r>
            <a:endParaRPr lang="en-US" sz="2800" baseline="-25000" dirty="0"/>
          </a:p>
        </p:txBody>
      </p:sp>
      <p:sp>
        <p:nvSpPr>
          <p:cNvPr id="11" name="Rectangle 10"/>
          <p:cNvSpPr/>
          <p:nvPr/>
        </p:nvSpPr>
        <p:spPr>
          <a:xfrm>
            <a:off x="1363970" y="1820257"/>
            <a:ext cx="1321268" cy="1828800"/>
          </a:xfrm>
          <a:prstGeom prst="rect">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2" name="Group 11"/>
          <p:cNvGrpSpPr/>
          <p:nvPr/>
        </p:nvGrpSpPr>
        <p:grpSpPr>
          <a:xfrm>
            <a:off x="1157036" y="3043233"/>
            <a:ext cx="416954" cy="332875"/>
            <a:chOff x="1002271" y="3043233"/>
            <a:chExt cx="749824" cy="332875"/>
          </a:xfrm>
        </p:grpSpPr>
        <p:cxnSp>
          <p:nvCxnSpPr>
            <p:cNvPr id="13" name="Straight Connector 12"/>
            <p:cNvCxnSpPr/>
            <p:nvPr/>
          </p:nvCxnSpPr>
          <p:spPr>
            <a:xfrm flipV="1">
              <a:off x="1354399" y="3043233"/>
              <a:ext cx="2914" cy="33287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02271" y="3266813"/>
              <a:ext cx="749824"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17629" y="3376108"/>
              <a:ext cx="46143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02271" y="3050118"/>
              <a:ext cx="749824"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17629" y="3159414"/>
              <a:ext cx="46143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716897" y="2896841"/>
            <a:ext cx="466794" cy="523220"/>
          </a:xfrm>
          <a:prstGeom prst="rect">
            <a:avLst/>
          </a:prstGeom>
          <a:noFill/>
        </p:spPr>
        <p:txBody>
          <a:bodyPr wrap="none" rtlCol="0">
            <a:spAutoFit/>
          </a:bodyPr>
          <a:lstStyle/>
          <a:p>
            <a:r>
              <a:rPr lang="en-US" sz="2800">
                <a:latin typeface="Symbol" pitchFamily="18" charset="2"/>
              </a:rPr>
              <a:t>e</a:t>
            </a:r>
            <a:r>
              <a:rPr lang="en-US" sz="2800" baseline="-25000"/>
              <a:t>b</a:t>
            </a:r>
            <a:endParaRPr lang="en-US" sz="2800" baseline="-25000" dirty="0"/>
          </a:p>
        </p:txBody>
      </p:sp>
      <p:grpSp>
        <p:nvGrpSpPr>
          <p:cNvPr id="19" name="Group 18"/>
          <p:cNvGrpSpPr/>
          <p:nvPr/>
        </p:nvGrpSpPr>
        <p:grpSpPr>
          <a:xfrm>
            <a:off x="1246327" y="2124102"/>
            <a:ext cx="574276" cy="766032"/>
            <a:chOff x="3892620" y="4394418"/>
            <a:chExt cx="574276" cy="766032"/>
          </a:xfrm>
        </p:grpSpPr>
        <p:cxnSp>
          <p:nvCxnSpPr>
            <p:cNvPr id="20" name="Straight Arrow Connector 19"/>
            <p:cNvCxnSpPr/>
            <p:nvPr/>
          </p:nvCxnSpPr>
          <p:spPr>
            <a:xfrm rot="5400000" flipH="1">
              <a:off x="3766230" y="4753391"/>
              <a:ext cx="719428" cy="1482"/>
            </a:xfrm>
            <a:prstGeom prst="straightConnector1">
              <a:avLst/>
            </a:prstGeom>
            <a:ln w="28575">
              <a:solidFill>
                <a:schemeClr val="bg1">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200476" y="4509450"/>
              <a:ext cx="266420" cy="523220"/>
            </a:xfrm>
            <a:prstGeom prst="rect">
              <a:avLst/>
            </a:prstGeom>
            <a:noFill/>
          </p:spPr>
          <p:txBody>
            <a:bodyPr wrap="none" rtlCol="0">
              <a:spAutoFit/>
            </a:bodyPr>
            <a:lstStyle/>
            <a:p>
              <a:r>
                <a:rPr lang="en-US" sz="2800"/>
                <a:t>i</a:t>
              </a:r>
              <a:endParaRPr lang="en-US" sz="2800" baseline="-25000" dirty="0"/>
            </a:p>
          </p:txBody>
        </p:sp>
        <p:cxnSp>
          <p:nvCxnSpPr>
            <p:cNvPr id="22" name="Straight Arrow Connector 21"/>
            <p:cNvCxnSpPr/>
            <p:nvPr/>
          </p:nvCxnSpPr>
          <p:spPr>
            <a:xfrm rot="5400000">
              <a:off x="3533647" y="4799995"/>
              <a:ext cx="719428" cy="1482"/>
            </a:xfrm>
            <a:prstGeom prst="straightConnector1">
              <a:avLst/>
            </a:prstGeom>
            <a:ln w="28575">
              <a:solidFill>
                <a:schemeClr val="bg1">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674987" y="1667857"/>
            <a:ext cx="1200838" cy="2169825"/>
          </a:xfrm>
          <a:prstGeom prst="rect">
            <a:avLst/>
          </a:prstGeom>
          <a:solidFill>
            <a:schemeClr val="bg1">
              <a:lumMod val="85000"/>
            </a:schemeClr>
          </a:solidFill>
          <a:ln w="3175">
            <a:solidFill>
              <a:schemeClr val="accent1"/>
            </a:solidFill>
          </a:ln>
        </p:spPr>
        <p:txBody>
          <a:bodyPr wrap="square" rtlCol="0">
            <a:spAutoFit/>
          </a:bodyPr>
          <a:lstStyle/>
          <a:p>
            <a:pPr algn="ctr">
              <a:lnSpc>
                <a:spcPts val="1800"/>
              </a:lnSpc>
            </a:pPr>
            <a:endParaRPr lang="en-US" dirty="0">
              <a:solidFill>
                <a:schemeClr val="tx1">
                  <a:lumMod val="85000"/>
                  <a:lumOff val="15000"/>
                </a:schemeClr>
              </a:solidFill>
              <a:latin typeface="Calibri" pitchFamily="34" charset="0"/>
              <a:ea typeface="Cambria Math"/>
            </a:endParaRPr>
          </a:p>
          <a:p>
            <a:pPr algn="ctr">
              <a:lnSpc>
                <a:spcPts val="1800"/>
              </a:lnSpc>
            </a:pPr>
            <a:endParaRPr lang="en-US" dirty="0">
              <a:solidFill>
                <a:schemeClr val="tx1">
                  <a:lumMod val="85000"/>
                  <a:lumOff val="15000"/>
                </a:schemeClr>
              </a:solidFill>
              <a:latin typeface="Calibri" pitchFamily="34" charset="0"/>
              <a:ea typeface="Cambria Math"/>
            </a:endParaRPr>
          </a:p>
          <a:p>
            <a:pPr algn="ctr">
              <a:lnSpc>
                <a:spcPts val="1800"/>
              </a:lnSpc>
            </a:pPr>
            <a:endParaRPr lang="en-US" dirty="0">
              <a:solidFill>
                <a:schemeClr val="tx1">
                  <a:lumMod val="85000"/>
                  <a:lumOff val="15000"/>
                </a:schemeClr>
              </a:solidFill>
              <a:latin typeface="Calibri" pitchFamily="34" charset="0"/>
              <a:ea typeface="Cambria Math"/>
            </a:endParaRPr>
          </a:p>
          <a:p>
            <a:pPr algn="ctr">
              <a:lnSpc>
                <a:spcPts val="1800"/>
              </a:lnSpc>
            </a:pPr>
            <a:r>
              <a:rPr lang="en-US" sz="2000" dirty="0">
                <a:solidFill>
                  <a:schemeClr val="tx1">
                    <a:lumMod val="85000"/>
                    <a:lumOff val="15000"/>
                  </a:schemeClr>
                </a:solidFill>
                <a:latin typeface="Calibri" pitchFamily="34" charset="0"/>
                <a:ea typeface="Cambria Math"/>
              </a:rPr>
              <a:t>Inverter-</a:t>
            </a:r>
          </a:p>
          <a:p>
            <a:pPr algn="ctr">
              <a:lnSpc>
                <a:spcPts val="1800"/>
              </a:lnSpc>
            </a:pPr>
            <a:r>
              <a:rPr lang="en-US" sz="2000" dirty="0">
                <a:solidFill>
                  <a:schemeClr val="tx1">
                    <a:lumMod val="85000"/>
                    <a:lumOff val="15000"/>
                  </a:schemeClr>
                </a:solidFill>
                <a:latin typeface="Calibri" pitchFamily="34" charset="0"/>
                <a:ea typeface="Cambria Math"/>
              </a:rPr>
              <a:t>Rectifier</a:t>
            </a:r>
          </a:p>
          <a:p>
            <a:pPr algn="ctr">
              <a:lnSpc>
                <a:spcPts val="1800"/>
              </a:lnSpc>
            </a:pPr>
            <a:endParaRPr lang="en-US" dirty="0">
              <a:solidFill>
                <a:schemeClr val="tx1">
                  <a:lumMod val="85000"/>
                  <a:lumOff val="15000"/>
                </a:schemeClr>
              </a:solidFill>
              <a:latin typeface="Calibri" pitchFamily="34" charset="0"/>
              <a:ea typeface="Cambria Math"/>
            </a:endParaRPr>
          </a:p>
          <a:p>
            <a:pPr algn="ctr">
              <a:lnSpc>
                <a:spcPts val="1800"/>
              </a:lnSpc>
            </a:pPr>
            <a:endParaRPr lang="en-US" dirty="0">
              <a:solidFill>
                <a:schemeClr val="tx1">
                  <a:lumMod val="85000"/>
                  <a:lumOff val="15000"/>
                </a:schemeClr>
              </a:solidFill>
              <a:latin typeface="Calibri" pitchFamily="34" charset="0"/>
              <a:ea typeface="Cambria Math"/>
            </a:endParaRPr>
          </a:p>
          <a:p>
            <a:pPr algn="ctr">
              <a:lnSpc>
                <a:spcPts val="1800"/>
              </a:lnSpc>
            </a:pPr>
            <a:endParaRPr lang="en-US" dirty="0">
              <a:solidFill>
                <a:schemeClr val="tx1">
                  <a:lumMod val="85000"/>
                  <a:lumOff val="15000"/>
                </a:schemeClr>
              </a:solidFill>
              <a:latin typeface="Calibri" pitchFamily="34" charset="0"/>
              <a:ea typeface="Cambria Math"/>
            </a:endParaRPr>
          </a:p>
          <a:p>
            <a:pPr algn="ctr">
              <a:lnSpc>
                <a:spcPts val="1800"/>
              </a:lnSpc>
            </a:pPr>
            <a:endParaRPr lang="en-US" dirty="0">
              <a:solidFill>
                <a:schemeClr val="tx1">
                  <a:lumMod val="85000"/>
                  <a:lumOff val="15000"/>
                </a:schemeClr>
              </a:solidFill>
              <a:latin typeface="Calibri" pitchFamily="34" charset="0"/>
            </a:endParaRPr>
          </a:p>
        </p:txBody>
      </p:sp>
      <p:grpSp>
        <p:nvGrpSpPr>
          <p:cNvPr id="24" name="Group 23"/>
          <p:cNvGrpSpPr/>
          <p:nvPr/>
        </p:nvGrpSpPr>
        <p:grpSpPr>
          <a:xfrm>
            <a:off x="4993153" y="1914017"/>
            <a:ext cx="1501789" cy="834643"/>
            <a:chOff x="6857129" y="2303560"/>
            <a:chExt cx="1501789" cy="834643"/>
          </a:xfrm>
        </p:grpSpPr>
        <p:sp>
          <p:nvSpPr>
            <p:cNvPr id="25" name="TextBox 24"/>
            <p:cNvSpPr txBox="1"/>
            <p:nvPr/>
          </p:nvSpPr>
          <p:spPr>
            <a:xfrm flipH="1">
              <a:off x="8003969" y="2303560"/>
              <a:ext cx="354949" cy="523220"/>
            </a:xfrm>
            <a:prstGeom prst="rect">
              <a:avLst/>
            </a:prstGeom>
            <a:noFill/>
          </p:spPr>
          <p:txBody>
            <a:bodyPr wrap="square" rtlCol="0">
              <a:spAutoFit/>
            </a:bodyPr>
            <a:lstStyle/>
            <a:p>
              <a:r>
                <a:rPr lang="en-US" sz="2800" dirty="0">
                  <a:latin typeface="Symbol" pitchFamily="18" charset="2"/>
                </a:rPr>
                <a:t>t</a:t>
              </a:r>
              <a:endParaRPr lang="en-US" sz="2800" baseline="-25000" dirty="0"/>
            </a:p>
          </p:txBody>
        </p:sp>
        <p:cxnSp>
          <p:nvCxnSpPr>
            <p:cNvPr id="26" name="Straight Arrow Connector 25"/>
            <p:cNvCxnSpPr/>
            <p:nvPr/>
          </p:nvCxnSpPr>
          <p:spPr>
            <a:xfrm flipH="1">
              <a:off x="6857129" y="2664657"/>
              <a:ext cx="1179047" cy="473546"/>
            </a:xfrm>
            <a:prstGeom prst="straightConnector1">
              <a:avLst/>
            </a:prstGeom>
            <a:ln w="508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3880067" y="1647382"/>
            <a:ext cx="2515473" cy="2149032"/>
            <a:chOff x="5744043" y="2036925"/>
            <a:chExt cx="2515473" cy="2149032"/>
          </a:xfrm>
        </p:grpSpPr>
        <p:sp>
          <p:nvSpPr>
            <p:cNvPr id="28" name="Arc 27"/>
            <p:cNvSpPr/>
            <p:nvPr/>
          </p:nvSpPr>
          <p:spPr>
            <a:xfrm rot="20763780" flipH="1">
              <a:off x="5744043" y="2036925"/>
              <a:ext cx="2149032" cy="2149032"/>
            </a:xfrm>
            <a:prstGeom prst="arc">
              <a:avLst>
                <a:gd name="adj1" fmla="val 7179932"/>
                <a:gd name="adj2" fmla="val 9538782"/>
              </a:avLst>
            </a:prstGeom>
            <a:ln w="1905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TextBox 28"/>
            <p:cNvSpPr txBox="1"/>
            <p:nvPr/>
          </p:nvSpPr>
          <p:spPr>
            <a:xfrm>
              <a:off x="7762213" y="3359066"/>
              <a:ext cx="497303" cy="523220"/>
            </a:xfrm>
            <a:prstGeom prst="rect">
              <a:avLst/>
            </a:prstGeom>
            <a:noFill/>
          </p:spPr>
          <p:txBody>
            <a:bodyPr wrap="square" rtlCol="0">
              <a:spAutoFit/>
            </a:bodyPr>
            <a:lstStyle/>
            <a:p>
              <a:r>
                <a:rPr lang="en-US" sz="2800" dirty="0">
                  <a:latin typeface="Symbol" pitchFamily="18" charset="2"/>
                </a:rPr>
                <a:t>w</a:t>
              </a:r>
              <a:endParaRPr lang="en-US" sz="2800" baseline="-25000" dirty="0"/>
            </a:p>
          </p:txBody>
        </p:sp>
        <p:cxnSp>
          <p:nvCxnSpPr>
            <p:cNvPr id="30" name="Straight Arrow Connector 29"/>
            <p:cNvCxnSpPr/>
            <p:nvPr/>
          </p:nvCxnSpPr>
          <p:spPr>
            <a:xfrm flipH="1" flipV="1">
              <a:off x="6886911" y="3124201"/>
              <a:ext cx="846930" cy="478315"/>
            </a:xfrm>
            <a:prstGeom prst="straightConnector1">
              <a:avLst/>
            </a:prstGeom>
            <a:ln w="1905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p:cNvCxnSpPr/>
          <p:nvPr/>
        </p:nvCxnSpPr>
        <p:spPr>
          <a:xfrm rot="10800000">
            <a:off x="2927653" y="2977080"/>
            <a:ext cx="719428" cy="1482"/>
          </a:xfrm>
          <a:prstGeom prst="straightConnector1">
            <a:avLst/>
          </a:prstGeom>
          <a:ln w="28575">
            <a:solidFill>
              <a:schemeClr val="bg1">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flipH="1">
            <a:off x="2956681" y="2262560"/>
            <a:ext cx="719428" cy="1482"/>
          </a:xfrm>
          <a:prstGeom prst="straightConnector1">
            <a:avLst/>
          </a:prstGeom>
          <a:ln w="28575">
            <a:solidFill>
              <a:schemeClr val="bg1">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573882" y="1653064"/>
            <a:ext cx="272214" cy="339506"/>
            <a:chOff x="1661434" y="1653064"/>
            <a:chExt cx="272214" cy="339506"/>
          </a:xfrm>
        </p:grpSpPr>
        <p:cxnSp>
          <p:nvCxnSpPr>
            <p:cNvPr id="34" name="Straight Connector 33"/>
            <p:cNvCxnSpPr/>
            <p:nvPr/>
          </p:nvCxnSpPr>
          <p:spPr>
            <a:xfrm>
              <a:off x="1661434" y="1824853"/>
              <a:ext cx="26440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rot="16200000">
              <a:off x="1628465" y="1687386"/>
              <a:ext cx="339506" cy="270861"/>
            </a:xfrm>
            <a:custGeom>
              <a:avLst/>
              <a:gdLst>
                <a:gd name="connsiteX0" fmla="*/ 80963 w 157163"/>
                <a:gd name="connsiteY0" fmla="*/ 0 h 147638"/>
                <a:gd name="connsiteX1" fmla="*/ 157163 w 157163"/>
                <a:gd name="connsiteY1" fmla="*/ 61913 h 147638"/>
                <a:gd name="connsiteX2" fmla="*/ 0 w 157163"/>
                <a:gd name="connsiteY2" fmla="*/ 61913 h 147638"/>
                <a:gd name="connsiteX3" fmla="*/ 85725 w 157163"/>
                <a:gd name="connsiteY3" fmla="*/ 147638 h 147638"/>
                <a:gd name="connsiteX4" fmla="*/ 85725 w 157163"/>
                <a:gd name="connsiteY4" fmla="*/ 147638 h 147638"/>
                <a:gd name="connsiteX0" fmla="*/ 85726 w 157163"/>
                <a:gd name="connsiteY0" fmla="*/ 0 h 156452"/>
                <a:gd name="connsiteX1" fmla="*/ 157163 w 157163"/>
                <a:gd name="connsiteY1" fmla="*/ 70727 h 156452"/>
                <a:gd name="connsiteX2" fmla="*/ 0 w 157163"/>
                <a:gd name="connsiteY2" fmla="*/ 70727 h 156452"/>
                <a:gd name="connsiteX3" fmla="*/ 85725 w 157163"/>
                <a:gd name="connsiteY3" fmla="*/ 156452 h 156452"/>
                <a:gd name="connsiteX4" fmla="*/ 85725 w 157163"/>
                <a:gd name="connsiteY4" fmla="*/ 156452 h 156452"/>
                <a:gd name="connsiteX0" fmla="*/ 78582 w 157163"/>
                <a:gd name="connsiteY0" fmla="*/ 0 h 156452"/>
                <a:gd name="connsiteX1" fmla="*/ 157163 w 157163"/>
                <a:gd name="connsiteY1" fmla="*/ 70727 h 156452"/>
                <a:gd name="connsiteX2" fmla="*/ 0 w 157163"/>
                <a:gd name="connsiteY2" fmla="*/ 70727 h 156452"/>
                <a:gd name="connsiteX3" fmla="*/ 85725 w 157163"/>
                <a:gd name="connsiteY3" fmla="*/ 156452 h 156452"/>
                <a:gd name="connsiteX4" fmla="*/ 85725 w 157163"/>
                <a:gd name="connsiteY4" fmla="*/ 156452 h 156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3" h="156452">
                  <a:moveTo>
                    <a:pt x="78582" y="0"/>
                  </a:moveTo>
                  <a:lnTo>
                    <a:pt x="157163" y="70727"/>
                  </a:lnTo>
                  <a:lnTo>
                    <a:pt x="0" y="70727"/>
                  </a:lnTo>
                  <a:lnTo>
                    <a:pt x="85725" y="156452"/>
                  </a:lnTo>
                  <a:lnTo>
                    <a:pt x="85725" y="156452"/>
                  </a:lnTo>
                </a:path>
              </a:pathLst>
            </a:cu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6" name="TextBox 35"/>
          <p:cNvSpPr txBox="1"/>
          <p:nvPr/>
        </p:nvSpPr>
        <p:spPr>
          <a:xfrm flipH="1">
            <a:off x="2222811" y="4193766"/>
            <a:ext cx="2962028" cy="461665"/>
          </a:xfrm>
          <a:prstGeom prst="rect">
            <a:avLst/>
          </a:prstGeom>
          <a:noFill/>
        </p:spPr>
        <p:txBody>
          <a:bodyPr wrap="square" rtlCol="0">
            <a:spAutoFit/>
          </a:bodyPr>
          <a:lstStyle/>
          <a:p>
            <a:r>
              <a:rPr lang="en-US" sz="2400" dirty="0"/>
              <a:t>R ≡ lumped resistance</a:t>
            </a:r>
            <a:endParaRPr lang="en-US" sz="2400" baseline="-25000" dirty="0"/>
          </a:p>
        </p:txBody>
      </p:sp>
      <p:sp>
        <p:nvSpPr>
          <p:cNvPr id="37" name="Oval 36"/>
          <p:cNvSpPr>
            <a:spLocks noChangeAspect="1"/>
          </p:cNvSpPr>
          <p:nvPr/>
        </p:nvSpPr>
        <p:spPr>
          <a:xfrm>
            <a:off x="2071900" y="1751799"/>
            <a:ext cx="111117" cy="111117"/>
          </a:xfrm>
          <a:prstGeom prst="ellipse">
            <a:avLst/>
          </a:prstGeom>
          <a:solidFill>
            <a:schemeClr val="bg1"/>
          </a:solidFill>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TextBox 37"/>
          <p:cNvSpPr txBox="1"/>
          <p:nvPr/>
        </p:nvSpPr>
        <p:spPr>
          <a:xfrm flipH="1">
            <a:off x="1322771" y="1305809"/>
            <a:ext cx="602543" cy="523220"/>
          </a:xfrm>
          <a:prstGeom prst="rect">
            <a:avLst/>
          </a:prstGeom>
          <a:noFill/>
        </p:spPr>
        <p:txBody>
          <a:bodyPr wrap="square" rtlCol="0">
            <a:spAutoFit/>
          </a:bodyPr>
          <a:lstStyle/>
          <a:p>
            <a:r>
              <a:rPr lang="en-US" sz="2800" dirty="0"/>
              <a:t>R</a:t>
            </a:r>
            <a:endParaRPr lang="en-US" sz="3200" baseline="-25000" dirty="0"/>
          </a:p>
        </p:txBody>
      </p:sp>
      <p:sp>
        <p:nvSpPr>
          <p:cNvPr id="39" name="TextBox 38"/>
          <p:cNvSpPr txBox="1"/>
          <p:nvPr/>
        </p:nvSpPr>
        <p:spPr>
          <a:xfrm>
            <a:off x="6214363" y="1945439"/>
            <a:ext cx="1298753"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chemeClr val="bg1">
                    <a:lumMod val="95000"/>
                  </a:schemeClr>
                </a:solidFill>
                <a:latin typeface="Symbol" panose="05050102010706020507" pitchFamily="18" charset="2"/>
              </a:rPr>
              <a:t>t </a:t>
            </a:r>
            <a:r>
              <a:rPr lang="en-US" sz="2400" dirty="0">
                <a:solidFill>
                  <a:schemeClr val="bg1">
                    <a:lumMod val="95000"/>
                  </a:schemeClr>
                </a:solidFill>
              </a:rPr>
              <a:t>= k </a:t>
            </a:r>
            <a:r>
              <a:rPr lang="en-US" sz="2400">
                <a:solidFill>
                  <a:schemeClr val="bg1">
                    <a:lumMod val="95000"/>
                  </a:schemeClr>
                </a:solidFill>
              </a:rPr>
              <a:t>i</a:t>
            </a:r>
            <a:r>
              <a:rPr lang="en-US" sz="2400" dirty="0">
                <a:solidFill>
                  <a:schemeClr val="bg1">
                    <a:lumMod val="95000"/>
                  </a:schemeClr>
                </a:solidFill>
              </a:rPr>
              <a:t> - </a:t>
            </a:r>
            <a:r>
              <a:rPr lang="en-US" sz="2400" dirty="0">
                <a:solidFill>
                  <a:schemeClr val="bg1">
                    <a:lumMod val="95000"/>
                  </a:schemeClr>
                </a:solidFill>
                <a:latin typeface="Symbol" panose="05050102010706020507" pitchFamily="18" charset="2"/>
              </a:rPr>
              <a:t>l</a:t>
            </a:r>
          </a:p>
        </p:txBody>
      </p:sp>
      <p:sp>
        <p:nvSpPr>
          <p:cNvPr id="40" name="TextBox 39"/>
          <p:cNvSpPr txBox="1"/>
          <p:nvPr/>
        </p:nvSpPr>
        <p:spPr>
          <a:xfrm>
            <a:off x="821485" y="4763802"/>
            <a:ext cx="7087102"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r>
              <a:rPr lang="en-US" sz="2400" dirty="0">
                <a:solidFill>
                  <a:schemeClr val="bg1">
                    <a:lumMod val="95000"/>
                  </a:schemeClr>
                </a:solidFill>
              </a:rPr>
              <a:t>Motor eff., </a:t>
            </a:r>
            <a:r>
              <a:rPr lang="en-US" sz="2400" dirty="0">
                <a:solidFill>
                  <a:schemeClr val="bg1">
                    <a:lumMod val="95000"/>
                  </a:schemeClr>
                </a:solidFill>
                <a:latin typeface="Symbol" panose="05050102010706020507" pitchFamily="18" charset="2"/>
              </a:rPr>
              <a:t>h</a:t>
            </a:r>
            <a:r>
              <a:rPr lang="en-US" sz="2400" dirty="0">
                <a:solidFill>
                  <a:schemeClr val="bg1">
                    <a:lumMod val="95000"/>
                  </a:schemeClr>
                </a:solidFill>
              </a:rPr>
              <a:t> ≡</a:t>
            </a:r>
            <a:r>
              <a:rPr lang="en-US" sz="2400" dirty="0">
                <a:solidFill>
                  <a:schemeClr val="bg1">
                    <a:lumMod val="95000"/>
                  </a:schemeClr>
                </a:solidFill>
                <a:latin typeface="Symbol" panose="05050102010706020507" pitchFamily="18" charset="2"/>
              </a:rPr>
              <a:t> </a:t>
            </a:r>
            <a:r>
              <a:rPr lang="en-US" sz="2400">
                <a:solidFill>
                  <a:schemeClr val="bg1">
                    <a:lumMod val="95000"/>
                  </a:schemeClr>
                </a:solidFill>
                <a:latin typeface="Symbol" panose="05050102010706020507" pitchFamily="18" charset="2"/>
              </a:rPr>
              <a:t>tw</a:t>
            </a:r>
            <a:r>
              <a:rPr lang="en-US" sz="2400" dirty="0">
                <a:solidFill>
                  <a:schemeClr val="bg1">
                    <a:lumMod val="95000"/>
                  </a:schemeClr>
                </a:solidFill>
                <a:latin typeface="Symbol" panose="05050102010706020507" pitchFamily="18" charset="2"/>
              </a:rPr>
              <a:t> /</a:t>
            </a:r>
            <a:r>
              <a:rPr lang="en-US" sz="2400" dirty="0">
                <a:solidFill>
                  <a:schemeClr val="bg1">
                    <a:lumMod val="95000"/>
                  </a:schemeClr>
                </a:solidFill>
              </a:rPr>
              <a:t> (</a:t>
            </a:r>
            <a:r>
              <a:rPr lang="en-US" sz="2400">
                <a:solidFill>
                  <a:schemeClr val="bg1">
                    <a:lumMod val="95000"/>
                  </a:schemeClr>
                </a:solidFill>
                <a:latin typeface="Symbol" panose="05050102010706020507" pitchFamily="18" charset="2"/>
              </a:rPr>
              <a:t>e</a:t>
            </a:r>
            <a:r>
              <a:rPr lang="en-US" sz="2400" baseline="-25000">
                <a:solidFill>
                  <a:schemeClr val="bg1">
                    <a:lumMod val="95000"/>
                  </a:schemeClr>
                </a:solidFill>
              </a:rPr>
              <a:t>b</a:t>
            </a:r>
            <a:r>
              <a:rPr lang="en-US" sz="2400" baseline="-25000" dirty="0">
                <a:solidFill>
                  <a:schemeClr val="bg1">
                    <a:lumMod val="95000"/>
                  </a:schemeClr>
                </a:solidFill>
              </a:rPr>
              <a:t> </a:t>
            </a:r>
            <a:r>
              <a:rPr lang="en-US" sz="2400">
                <a:solidFill>
                  <a:schemeClr val="bg1">
                    <a:lumMod val="95000"/>
                  </a:schemeClr>
                </a:solidFill>
              </a:rPr>
              <a:t>i</a:t>
            </a:r>
            <a:r>
              <a:rPr lang="en-US" sz="2400" dirty="0">
                <a:solidFill>
                  <a:schemeClr val="bg1">
                    <a:lumMod val="95000"/>
                  </a:schemeClr>
                </a:solidFill>
              </a:rPr>
              <a:t>)  ;  </a:t>
            </a:r>
            <a:r>
              <a:rPr lang="en-US" sz="2400" dirty="0">
                <a:solidFill>
                  <a:schemeClr val="bg1">
                    <a:lumMod val="95000"/>
                  </a:schemeClr>
                </a:solidFill>
                <a:latin typeface="Symbol" panose="05050102010706020507" pitchFamily="18" charset="2"/>
              </a:rPr>
              <a:t>h</a:t>
            </a:r>
            <a:r>
              <a:rPr lang="en-US" sz="2400" baseline="-25000" dirty="0">
                <a:solidFill>
                  <a:schemeClr val="bg1">
                    <a:lumMod val="95000"/>
                  </a:schemeClr>
                </a:solidFill>
              </a:rPr>
              <a:t>ideal </a:t>
            </a:r>
            <a:r>
              <a:rPr lang="en-US" sz="2400" dirty="0">
                <a:solidFill>
                  <a:schemeClr val="bg1">
                    <a:lumMod val="95000"/>
                  </a:schemeClr>
                </a:solidFill>
              </a:rPr>
              <a:t>= k </a:t>
            </a:r>
            <a:r>
              <a:rPr lang="en-US" sz="2400">
                <a:solidFill>
                  <a:schemeClr val="bg1">
                    <a:lumMod val="95000"/>
                  </a:schemeClr>
                </a:solidFill>
              </a:rPr>
              <a:t>i</a:t>
            </a:r>
            <a:r>
              <a:rPr lang="en-US" sz="2400" dirty="0">
                <a:solidFill>
                  <a:schemeClr val="bg1">
                    <a:lumMod val="95000"/>
                  </a:schemeClr>
                </a:solidFill>
              </a:rPr>
              <a:t> </a:t>
            </a:r>
            <a:r>
              <a:rPr lang="en-US" sz="2400" dirty="0">
                <a:solidFill>
                  <a:schemeClr val="bg1">
                    <a:lumMod val="95000"/>
                  </a:schemeClr>
                </a:solidFill>
                <a:latin typeface="Symbol" panose="05050102010706020507" pitchFamily="18" charset="2"/>
              </a:rPr>
              <a:t>w</a:t>
            </a:r>
            <a:r>
              <a:rPr lang="en-US" sz="2400" dirty="0">
                <a:solidFill>
                  <a:schemeClr val="bg1">
                    <a:lumMod val="95000"/>
                  </a:schemeClr>
                </a:solidFill>
              </a:rPr>
              <a:t> </a:t>
            </a:r>
            <a:r>
              <a:rPr lang="en-US" sz="2400" dirty="0">
                <a:solidFill>
                  <a:schemeClr val="bg1">
                    <a:lumMod val="95000"/>
                  </a:schemeClr>
                </a:solidFill>
                <a:latin typeface="Symbol" panose="05050102010706020507" pitchFamily="18" charset="2"/>
              </a:rPr>
              <a:t>/</a:t>
            </a:r>
            <a:r>
              <a:rPr lang="en-US" sz="2400" dirty="0">
                <a:solidFill>
                  <a:schemeClr val="bg1">
                    <a:lumMod val="95000"/>
                  </a:schemeClr>
                </a:solidFill>
              </a:rPr>
              <a:t> (</a:t>
            </a:r>
            <a:r>
              <a:rPr lang="en-US" sz="2400">
                <a:solidFill>
                  <a:schemeClr val="bg1">
                    <a:lumMod val="95000"/>
                  </a:schemeClr>
                </a:solidFill>
                <a:latin typeface="Symbol" panose="05050102010706020507" pitchFamily="18" charset="2"/>
              </a:rPr>
              <a:t>e</a:t>
            </a:r>
            <a:r>
              <a:rPr lang="en-US" sz="2400" baseline="-25000">
                <a:solidFill>
                  <a:schemeClr val="bg1">
                    <a:lumMod val="95000"/>
                  </a:schemeClr>
                </a:solidFill>
              </a:rPr>
              <a:t>b</a:t>
            </a:r>
            <a:r>
              <a:rPr lang="en-US" sz="2400" baseline="-25000" dirty="0">
                <a:solidFill>
                  <a:schemeClr val="bg1">
                    <a:lumMod val="95000"/>
                  </a:schemeClr>
                </a:solidFill>
              </a:rPr>
              <a:t> </a:t>
            </a:r>
            <a:r>
              <a:rPr lang="en-US" sz="2400">
                <a:solidFill>
                  <a:schemeClr val="bg1">
                    <a:lumMod val="95000"/>
                  </a:schemeClr>
                </a:solidFill>
              </a:rPr>
              <a:t>i</a:t>
            </a:r>
            <a:r>
              <a:rPr lang="en-US" sz="2400" dirty="0">
                <a:solidFill>
                  <a:schemeClr val="bg1">
                    <a:lumMod val="95000"/>
                  </a:schemeClr>
                </a:solidFill>
              </a:rPr>
              <a:t>) = k </a:t>
            </a:r>
            <a:r>
              <a:rPr lang="en-US" sz="2400" dirty="0">
                <a:solidFill>
                  <a:schemeClr val="bg1">
                    <a:lumMod val="95000"/>
                  </a:schemeClr>
                </a:solidFill>
                <a:latin typeface="Symbol" panose="05050102010706020507" pitchFamily="18" charset="2"/>
              </a:rPr>
              <a:t>w</a:t>
            </a:r>
            <a:r>
              <a:rPr lang="en-US" sz="2400" dirty="0">
                <a:solidFill>
                  <a:schemeClr val="bg1">
                    <a:lumMod val="95000"/>
                  </a:schemeClr>
                </a:solidFill>
              </a:rPr>
              <a:t> </a:t>
            </a:r>
            <a:r>
              <a:rPr lang="en-US" sz="2400" dirty="0">
                <a:solidFill>
                  <a:schemeClr val="bg1">
                    <a:lumMod val="95000"/>
                  </a:schemeClr>
                </a:solidFill>
                <a:latin typeface="Symbol" panose="05050102010706020507" pitchFamily="18" charset="2"/>
              </a:rPr>
              <a:t>/</a:t>
            </a:r>
            <a:r>
              <a:rPr lang="en-US" sz="2400" dirty="0">
                <a:solidFill>
                  <a:schemeClr val="bg1">
                    <a:lumMod val="95000"/>
                  </a:schemeClr>
                </a:solidFill>
              </a:rPr>
              <a:t> </a:t>
            </a:r>
            <a:r>
              <a:rPr lang="en-US" sz="2400">
                <a:solidFill>
                  <a:schemeClr val="bg1">
                    <a:lumMod val="95000"/>
                  </a:schemeClr>
                </a:solidFill>
                <a:latin typeface="Symbol" panose="05050102010706020507" pitchFamily="18" charset="2"/>
              </a:rPr>
              <a:t>e</a:t>
            </a:r>
            <a:r>
              <a:rPr lang="en-US" sz="2400" baseline="-25000">
                <a:solidFill>
                  <a:schemeClr val="bg1">
                    <a:lumMod val="95000"/>
                  </a:schemeClr>
                </a:solidFill>
              </a:rPr>
              <a:t>b</a:t>
            </a:r>
            <a:endParaRPr lang="en-US" sz="2400" dirty="0">
              <a:solidFill>
                <a:schemeClr val="bg1">
                  <a:lumMod val="95000"/>
                </a:schemeClr>
              </a:solidFill>
            </a:endParaRPr>
          </a:p>
        </p:txBody>
      </p:sp>
      <p:sp>
        <p:nvSpPr>
          <p:cNvPr id="41" name="TextBox 40"/>
          <p:cNvSpPr txBox="1"/>
          <p:nvPr/>
        </p:nvSpPr>
        <p:spPr>
          <a:xfrm>
            <a:off x="821484" y="5377119"/>
            <a:ext cx="7096831"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r>
              <a:rPr lang="en-US" sz="2400" dirty="0">
                <a:solidFill>
                  <a:schemeClr val="bg1">
                    <a:lumMod val="95000"/>
                  </a:schemeClr>
                </a:solidFill>
              </a:rPr>
              <a:t>Regen eff. , </a:t>
            </a:r>
            <a:r>
              <a:rPr lang="en-US" sz="2400" dirty="0">
                <a:solidFill>
                  <a:schemeClr val="bg1">
                    <a:lumMod val="95000"/>
                  </a:schemeClr>
                </a:solidFill>
                <a:latin typeface="Symbol" panose="05050102010706020507" pitchFamily="18" charset="2"/>
              </a:rPr>
              <a:t>h</a:t>
            </a:r>
            <a:r>
              <a:rPr lang="en-US" sz="2400" dirty="0">
                <a:solidFill>
                  <a:schemeClr val="bg1">
                    <a:lumMod val="95000"/>
                  </a:schemeClr>
                </a:solidFill>
              </a:rPr>
              <a:t> ≡ </a:t>
            </a:r>
            <a:r>
              <a:rPr lang="en-US" sz="2400">
                <a:solidFill>
                  <a:schemeClr val="bg1">
                    <a:lumMod val="95000"/>
                  </a:schemeClr>
                </a:solidFill>
                <a:latin typeface="Symbol" panose="05050102010706020507" pitchFamily="18" charset="2"/>
              </a:rPr>
              <a:t>e</a:t>
            </a:r>
            <a:r>
              <a:rPr lang="en-US" sz="2400" baseline="-25000">
                <a:solidFill>
                  <a:schemeClr val="bg1">
                    <a:lumMod val="95000"/>
                  </a:schemeClr>
                </a:solidFill>
              </a:rPr>
              <a:t>b</a:t>
            </a:r>
            <a:r>
              <a:rPr lang="en-US" sz="2400" baseline="-25000" dirty="0">
                <a:solidFill>
                  <a:schemeClr val="bg1">
                    <a:lumMod val="95000"/>
                  </a:schemeClr>
                </a:solidFill>
              </a:rPr>
              <a:t> </a:t>
            </a:r>
            <a:r>
              <a:rPr lang="en-US" sz="2400">
                <a:solidFill>
                  <a:schemeClr val="bg1">
                    <a:lumMod val="95000"/>
                  </a:schemeClr>
                </a:solidFill>
              </a:rPr>
              <a:t>i</a:t>
            </a:r>
            <a:r>
              <a:rPr lang="en-US" sz="2400" dirty="0">
                <a:solidFill>
                  <a:schemeClr val="bg1">
                    <a:lumMod val="95000"/>
                  </a:schemeClr>
                </a:solidFill>
              </a:rPr>
              <a:t> /(</a:t>
            </a:r>
            <a:r>
              <a:rPr lang="en-US" sz="2400">
                <a:solidFill>
                  <a:schemeClr val="bg1">
                    <a:lumMod val="95000"/>
                  </a:schemeClr>
                </a:solidFill>
                <a:latin typeface="Symbol" panose="05050102010706020507" pitchFamily="18" charset="2"/>
              </a:rPr>
              <a:t>tw</a:t>
            </a:r>
            <a:r>
              <a:rPr lang="en-US" sz="2400" dirty="0">
                <a:solidFill>
                  <a:schemeClr val="bg1">
                    <a:lumMod val="95000"/>
                  </a:schemeClr>
                </a:solidFill>
              </a:rPr>
              <a:t>) ; </a:t>
            </a:r>
            <a:r>
              <a:rPr lang="en-US" sz="2400" dirty="0">
                <a:solidFill>
                  <a:schemeClr val="bg1">
                    <a:lumMod val="95000"/>
                  </a:schemeClr>
                </a:solidFill>
                <a:latin typeface="Symbol" panose="05050102010706020507" pitchFamily="18" charset="2"/>
              </a:rPr>
              <a:t> h</a:t>
            </a:r>
            <a:r>
              <a:rPr lang="en-US" sz="2400" baseline="-25000" dirty="0">
                <a:solidFill>
                  <a:schemeClr val="bg1">
                    <a:lumMod val="95000"/>
                  </a:schemeClr>
                </a:solidFill>
              </a:rPr>
              <a:t>ideal </a:t>
            </a:r>
            <a:r>
              <a:rPr lang="en-US" sz="2400" dirty="0">
                <a:solidFill>
                  <a:schemeClr val="bg1">
                    <a:lumMod val="95000"/>
                  </a:schemeClr>
                </a:solidFill>
              </a:rPr>
              <a:t>= </a:t>
            </a:r>
            <a:r>
              <a:rPr lang="en-US" sz="2400">
                <a:solidFill>
                  <a:schemeClr val="bg1">
                    <a:lumMod val="95000"/>
                  </a:schemeClr>
                </a:solidFill>
                <a:latin typeface="Symbol" panose="05050102010706020507" pitchFamily="18" charset="2"/>
              </a:rPr>
              <a:t>e</a:t>
            </a:r>
            <a:r>
              <a:rPr lang="en-US" sz="2400" baseline="-25000">
                <a:solidFill>
                  <a:schemeClr val="bg1">
                    <a:lumMod val="95000"/>
                  </a:schemeClr>
                </a:solidFill>
              </a:rPr>
              <a:t>b</a:t>
            </a:r>
            <a:r>
              <a:rPr lang="en-US" sz="2400" baseline="-25000" dirty="0">
                <a:solidFill>
                  <a:schemeClr val="bg1">
                    <a:lumMod val="95000"/>
                  </a:schemeClr>
                </a:solidFill>
              </a:rPr>
              <a:t> </a:t>
            </a:r>
            <a:r>
              <a:rPr lang="en-US" sz="2400">
                <a:solidFill>
                  <a:schemeClr val="bg1">
                    <a:lumMod val="95000"/>
                  </a:schemeClr>
                </a:solidFill>
              </a:rPr>
              <a:t>i</a:t>
            </a:r>
            <a:r>
              <a:rPr lang="en-US" sz="2400" dirty="0">
                <a:solidFill>
                  <a:schemeClr val="bg1">
                    <a:lumMod val="95000"/>
                  </a:schemeClr>
                </a:solidFill>
              </a:rPr>
              <a:t> / (k </a:t>
            </a:r>
            <a:r>
              <a:rPr lang="en-US" sz="2400">
                <a:solidFill>
                  <a:schemeClr val="bg1">
                    <a:lumMod val="95000"/>
                  </a:schemeClr>
                </a:solidFill>
              </a:rPr>
              <a:t>i</a:t>
            </a:r>
            <a:r>
              <a:rPr lang="en-US" sz="2400" dirty="0">
                <a:solidFill>
                  <a:schemeClr val="bg1">
                    <a:lumMod val="95000"/>
                  </a:schemeClr>
                </a:solidFill>
              </a:rPr>
              <a:t> </a:t>
            </a:r>
            <a:r>
              <a:rPr lang="en-US" sz="2400" dirty="0">
                <a:solidFill>
                  <a:schemeClr val="bg1">
                    <a:lumMod val="95000"/>
                  </a:schemeClr>
                </a:solidFill>
                <a:latin typeface="Symbol" panose="05050102010706020507" pitchFamily="18" charset="2"/>
              </a:rPr>
              <a:t>w</a:t>
            </a:r>
            <a:r>
              <a:rPr lang="en-US" sz="2400" dirty="0">
                <a:solidFill>
                  <a:schemeClr val="bg1">
                    <a:lumMod val="95000"/>
                  </a:schemeClr>
                </a:solidFill>
              </a:rPr>
              <a:t>) = </a:t>
            </a:r>
            <a:r>
              <a:rPr lang="en-US" sz="2400">
                <a:solidFill>
                  <a:schemeClr val="bg1">
                    <a:lumMod val="95000"/>
                  </a:schemeClr>
                </a:solidFill>
                <a:latin typeface="Symbol" panose="05050102010706020507" pitchFamily="18" charset="2"/>
              </a:rPr>
              <a:t>e</a:t>
            </a:r>
            <a:r>
              <a:rPr lang="en-US" sz="2400" baseline="-25000">
                <a:solidFill>
                  <a:schemeClr val="bg1">
                    <a:lumMod val="95000"/>
                  </a:schemeClr>
                </a:solidFill>
              </a:rPr>
              <a:t>b</a:t>
            </a:r>
            <a:r>
              <a:rPr lang="en-US" sz="2400" dirty="0">
                <a:solidFill>
                  <a:schemeClr val="bg1">
                    <a:lumMod val="95000"/>
                  </a:schemeClr>
                </a:solidFill>
              </a:rPr>
              <a:t> / (k </a:t>
            </a:r>
            <a:r>
              <a:rPr lang="en-US" sz="2400" dirty="0">
                <a:solidFill>
                  <a:schemeClr val="bg1">
                    <a:lumMod val="95000"/>
                  </a:schemeClr>
                </a:solidFill>
                <a:latin typeface="Symbol" panose="05050102010706020507" pitchFamily="18" charset="2"/>
              </a:rPr>
              <a:t>w</a:t>
            </a:r>
            <a:r>
              <a:rPr lang="en-US" sz="2400" dirty="0">
                <a:solidFill>
                  <a:schemeClr val="bg1">
                    <a:lumMod val="95000"/>
                  </a:schemeClr>
                </a:solidFill>
              </a:rPr>
              <a:t>) </a:t>
            </a:r>
          </a:p>
        </p:txBody>
      </p:sp>
      <p:sp>
        <p:nvSpPr>
          <p:cNvPr id="42" name="TextBox 41"/>
          <p:cNvSpPr txBox="1"/>
          <p:nvPr/>
        </p:nvSpPr>
        <p:spPr>
          <a:xfrm rot="19931775">
            <a:off x="1905021" y="992135"/>
            <a:ext cx="1125629"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a:solidFill>
                  <a:schemeClr val="bg1">
                    <a:lumMod val="95000"/>
                  </a:schemeClr>
                </a:solidFill>
                <a:latin typeface="Symbol" panose="05050102010706020507" pitchFamily="18" charset="2"/>
              </a:rPr>
              <a:t>e</a:t>
            </a:r>
            <a:r>
              <a:rPr lang="en-US" sz="2400" baseline="-25000">
                <a:solidFill>
                  <a:schemeClr val="bg1">
                    <a:lumMod val="95000"/>
                  </a:schemeClr>
                </a:solidFill>
              </a:rPr>
              <a:t>m</a:t>
            </a:r>
            <a:r>
              <a:rPr lang="en-US" sz="2400" dirty="0">
                <a:solidFill>
                  <a:schemeClr val="bg1">
                    <a:lumMod val="95000"/>
                  </a:schemeClr>
                </a:solidFill>
              </a:rPr>
              <a:t>= k </a:t>
            </a:r>
            <a:r>
              <a:rPr lang="en-US" sz="2400" dirty="0">
                <a:solidFill>
                  <a:schemeClr val="bg1">
                    <a:lumMod val="95000"/>
                  </a:schemeClr>
                </a:solidFill>
                <a:latin typeface="Symbol" panose="05050102010706020507" pitchFamily="18" charset="2"/>
              </a:rPr>
              <a:t>w</a:t>
            </a:r>
          </a:p>
        </p:txBody>
      </p:sp>
    </p:spTree>
    <p:extLst>
      <p:ext uri="{BB962C8B-B14F-4D97-AF65-F5344CB8AC3E}">
        <p14:creationId xmlns:p14="http://schemas.microsoft.com/office/powerpoint/2010/main" val="349240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174"/>
          <a:stretch/>
        </p:blipFill>
        <p:spPr bwMode="auto">
          <a:xfrm>
            <a:off x="604838" y="631065"/>
            <a:ext cx="7934325" cy="585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2"/>
          <p:cNvSpPr txBox="1"/>
          <p:nvPr/>
        </p:nvSpPr>
        <p:spPr>
          <a:xfrm>
            <a:off x="87088" y="5176"/>
            <a:ext cx="9024257" cy="467820"/>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squar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800" b="1" dirty="0"/>
              <a:t>Theory &amp; data: Non-dim. speed, torque, current, efficiency</a:t>
            </a:r>
            <a:endParaRPr lang="en-US" sz="3600" b="1" dirty="0">
              <a:latin typeface="Symbol" panose="05050102010706020507" pitchFamily="18" charset="2"/>
            </a:endParaRPr>
          </a:p>
        </p:txBody>
      </p:sp>
      <p:sp>
        <p:nvSpPr>
          <p:cNvPr id="4" name="Slide Number Placeholder 3"/>
          <p:cNvSpPr>
            <a:spLocks noGrp="1"/>
          </p:cNvSpPr>
          <p:nvPr>
            <p:ph type="sldNum" sz="quarter" idx="12"/>
          </p:nvPr>
        </p:nvSpPr>
        <p:spPr/>
        <p:txBody>
          <a:bodyPr/>
          <a:lstStyle/>
          <a:p>
            <a:fld id="{0F6D85DD-31CE-4AA9-9CB8-059736DE7F01}" type="slidenum">
              <a:rPr lang="en-US" smtClean="0"/>
              <a:t>8</a:t>
            </a:fld>
            <a:endParaRPr lang="en-US" dirty="0"/>
          </a:p>
        </p:txBody>
      </p:sp>
      <p:sp>
        <p:nvSpPr>
          <p:cNvPr id="19" name="TextBox 18"/>
          <p:cNvSpPr txBox="1"/>
          <p:nvPr/>
        </p:nvSpPr>
        <p:spPr>
          <a:xfrm>
            <a:off x="1696452" y="4868692"/>
            <a:ext cx="4114800" cy="646331"/>
          </a:xfrm>
          <a:prstGeom prst="rect">
            <a:avLst/>
          </a:prstGeom>
          <a:solidFill>
            <a:schemeClr val="accent1">
              <a:lumMod val="75000"/>
            </a:schemeClr>
          </a:solidFill>
        </p:spPr>
        <p:txBody>
          <a:bodyPr wrap="square" rtlCol="0">
            <a:spAutoFit/>
          </a:bodyPr>
          <a:lstStyle/>
          <a:p>
            <a:r>
              <a:rPr lang="en-US" dirty="0">
                <a:solidFill>
                  <a:schemeClr val="bg1"/>
                </a:solidFill>
              </a:rPr>
              <a:t>Efficiency curves are asymptotic to ideal, except where parasitic losses dominate</a:t>
            </a:r>
          </a:p>
        </p:txBody>
      </p:sp>
      <p:sp>
        <p:nvSpPr>
          <p:cNvPr id="5" name="Isosceles Triangle 4"/>
          <p:cNvSpPr/>
          <p:nvPr/>
        </p:nvSpPr>
        <p:spPr>
          <a:xfrm>
            <a:off x="1419726" y="3212432"/>
            <a:ext cx="4668253" cy="140769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0710" y="3753956"/>
            <a:ext cx="1280054" cy="845750"/>
          </a:xfrm>
          <a:prstGeom prst="rect">
            <a:avLst/>
          </a:prstGeom>
        </p:spPr>
      </p:pic>
      <p:grpSp>
        <p:nvGrpSpPr>
          <p:cNvPr id="104" name="Group 103"/>
          <p:cNvGrpSpPr>
            <a:grpSpLocks noChangeAspect="1"/>
          </p:cNvGrpSpPr>
          <p:nvPr/>
        </p:nvGrpSpPr>
        <p:grpSpPr>
          <a:xfrm>
            <a:off x="4089078" y="3862371"/>
            <a:ext cx="832274" cy="576686"/>
            <a:chOff x="6800295" y="4341181"/>
            <a:chExt cx="1486205" cy="1029796"/>
          </a:xfrm>
        </p:grpSpPr>
        <p:pic>
          <p:nvPicPr>
            <p:cNvPr id="105" name="Picture 1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8374" y="4383446"/>
              <a:ext cx="1258126" cy="987531"/>
            </a:xfrm>
            <a:prstGeom prst="rect">
              <a:avLst/>
            </a:prstGeom>
          </p:spPr>
        </p:pic>
        <p:sp>
          <p:nvSpPr>
            <p:cNvPr id="106" name="Rectangle 105"/>
            <p:cNvSpPr/>
            <p:nvPr/>
          </p:nvSpPr>
          <p:spPr>
            <a:xfrm>
              <a:off x="6960093" y="4341181"/>
              <a:ext cx="319596" cy="9854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7" name="Straight Connector 106"/>
            <p:cNvCxnSpPr/>
            <p:nvPr/>
          </p:nvCxnSpPr>
          <p:spPr>
            <a:xfrm flipH="1">
              <a:off x="6800295" y="4634153"/>
              <a:ext cx="1686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6800295" y="5078021"/>
              <a:ext cx="1686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5">
            <a:extLst>
              <a:ext uri="{FF2B5EF4-FFF2-40B4-BE49-F238E27FC236}">
                <a16:creationId xmlns:a16="http://schemas.microsoft.com/office/drawing/2014/main" id="{118A70B8-6CF2-421C-A6A5-59FC292E0CA0}"/>
              </a:ext>
            </a:extLst>
          </p:cNvPr>
          <p:cNvSpPr txBox="1"/>
          <p:nvPr/>
        </p:nvSpPr>
        <p:spPr>
          <a:xfrm rot="19620000">
            <a:off x="4027646" y="1478925"/>
            <a:ext cx="2536207" cy="332399"/>
          </a:xfrm>
          <a:prstGeom prst="rect">
            <a:avLst/>
          </a:prstGeom>
          <a:solidFill>
            <a:schemeClr val="bg1">
              <a:lumMod val="95000"/>
            </a:schemeClr>
          </a:solidFill>
        </p:spPr>
        <p:style>
          <a:lnRef idx="0">
            <a:scrgbClr r="0" g="0" b="0"/>
          </a:lnRef>
          <a:fillRef idx="0">
            <a:scrgbClr r="0" g="0" b="0"/>
          </a:fillRef>
          <a:effectRef idx="0">
            <a:scrgbClr r="0" g="0" b="0"/>
          </a:effectRef>
          <a:fontRef idx="minor">
            <a:schemeClr val="tx1"/>
          </a:fontRef>
        </p:style>
        <p:txBody>
          <a:bodyPr wrap="none" lIns="27432" tIns="27432" rIns="27432" bIns="27432"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800" b="1" dirty="0"/>
              <a:t>Ideal motor  </a:t>
            </a:r>
            <a:r>
              <a:rPr lang="en-US" sz="1800" b="1" dirty="0">
                <a:latin typeface="Symbol" panose="05050102010706020507" pitchFamily="18" charset="2"/>
              </a:rPr>
              <a:t>h</a:t>
            </a:r>
            <a:r>
              <a:rPr lang="en-US" sz="1800" b="1" dirty="0"/>
              <a:t> = </a:t>
            </a:r>
            <a:r>
              <a:rPr lang="en-US" sz="1800" b="1" dirty="0">
                <a:latin typeface="Symbol" panose="05050102010706020507" pitchFamily="18" charset="2"/>
              </a:rPr>
              <a:t>n</a:t>
            </a:r>
            <a:r>
              <a:rPr lang="en-US" sz="1800" b="1" dirty="0"/>
              <a:t> ≡ k</a:t>
            </a:r>
            <a:r>
              <a:rPr lang="en-US" sz="1800" b="1" dirty="0">
                <a:latin typeface="Symbol" pitchFamily="18" charset="2"/>
              </a:rPr>
              <a:t>w</a:t>
            </a:r>
            <a:r>
              <a:rPr lang="en-US" sz="1800" b="1" dirty="0"/>
              <a:t>/</a:t>
            </a:r>
            <a:r>
              <a:rPr lang="en-US" sz="1800" b="1" dirty="0">
                <a:latin typeface="Symbol" pitchFamily="18" charset="2"/>
              </a:rPr>
              <a:t>e</a:t>
            </a:r>
            <a:r>
              <a:rPr lang="en-US" sz="1800" b="1" baseline="-25000" dirty="0"/>
              <a:t>b</a:t>
            </a:r>
            <a:endParaRPr lang="en-US" sz="1200" b="1" baseline="-25000" dirty="0"/>
          </a:p>
        </p:txBody>
      </p:sp>
      <p:sp>
        <p:nvSpPr>
          <p:cNvPr id="17" name="Up Arrow 45">
            <a:extLst>
              <a:ext uri="{FF2B5EF4-FFF2-40B4-BE49-F238E27FC236}">
                <a16:creationId xmlns:a16="http://schemas.microsoft.com/office/drawing/2014/main" id="{79FFB547-39C4-4CE3-AFF2-891BF931FAE9}"/>
              </a:ext>
            </a:extLst>
          </p:cNvPr>
          <p:cNvSpPr/>
          <p:nvPr/>
        </p:nvSpPr>
        <p:spPr>
          <a:xfrm rot="12377886" flipV="1">
            <a:off x="6269580" y="1268070"/>
            <a:ext cx="210513" cy="311366"/>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20" name="TextBox 20">
            <a:extLst>
              <a:ext uri="{FF2B5EF4-FFF2-40B4-BE49-F238E27FC236}">
                <a16:creationId xmlns:a16="http://schemas.microsoft.com/office/drawing/2014/main" id="{32F08E85-FC68-4F06-AD8D-DAABB45BB2D6}"/>
              </a:ext>
            </a:extLst>
          </p:cNvPr>
          <p:cNvSpPr txBox="1"/>
          <p:nvPr/>
        </p:nvSpPr>
        <p:spPr>
          <a:xfrm rot="1620000">
            <a:off x="6614257" y="1219945"/>
            <a:ext cx="1777731" cy="287066"/>
          </a:xfrm>
          <a:prstGeom prst="rect">
            <a:avLst/>
          </a:prstGeom>
          <a:solidFill>
            <a:schemeClr val="bg1">
              <a:lumMod val="95000"/>
            </a:schemeClr>
          </a:solidFill>
        </p:spPr>
        <p:style>
          <a:lnRef idx="0">
            <a:scrgbClr r="0" g="0" b="0"/>
          </a:lnRef>
          <a:fillRef idx="0">
            <a:scrgbClr r="0" g="0" b="0"/>
          </a:fillRef>
          <a:effectRef idx="0">
            <a:scrgbClr r="0" g="0" b="0"/>
          </a:effectRef>
          <a:fontRef idx="minor">
            <a:schemeClr val="tx1"/>
          </a:fontRef>
        </p:style>
        <p:txBody>
          <a:bodyPr wrap="none" lIns="27432" tIns="27432" rIns="27432" bIns="27432"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ts val="1800"/>
              </a:lnSpc>
            </a:pPr>
            <a:r>
              <a:rPr lang="en-US" sz="1800" b="1" dirty="0"/>
              <a:t> Ideal gen. </a:t>
            </a:r>
            <a:r>
              <a:rPr lang="en-US" sz="1800" b="1" dirty="0">
                <a:latin typeface="Symbol" panose="05050102010706020507" pitchFamily="18" charset="2"/>
              </a:rPr>
              <a:t>h</a:t>
            </a:r>
            <a:r>
              <a:rPr lang="en-US" sz="1800" b="1" dirty="0"/>
              <a:t> = </a:t>
            </a:r>
            <a:r>
              <a:rPr lang="en-US" sz="1800" dirty="0"/>
              <a:t>1/</a:t>
            </a:r>
            <a:r>
              <a:rPr lang="en-US" sz="1800" b="1" dirty="0">
                <a:latin typeface="Symbol" panose="05050102010706020507" pitchFamily="18" charset="2"/>
              </a:rPr>
              <a:t>n</a:t>
            </a:r>
            <a:endParaRPr lang="en-US" sz="1200" b="1" baseline="-25000" dirty="0"/>
          </a:p>
        </p:txBody>
      </p:sp>
      <p:grpSp>
        <p:nvGrpSpPr>
          <p:cNvPr id="22" name="Group 21">
            <a:extLst>
              <a:ext uri="{FF2B5EF4-FFF2-40B4-BE49-F238E27FC236}">
                <a16:creationId xmlns:a16="http://schemas.microsoft.com/office/drawing/2014/main" id="{F4CB3ABF-0BDB-48B3-BB90-2F9CCC1E536B}"/>
              </a:ext>
            </a:extLst>
          </p:cNvPr>
          <p:cNvGrpSpPr>
            <a:grpSpLocks noChangeAspect="1"/>
          </p:cNvGrpSpPr>
          <p:nvPr/>
        </p:nvGrpSpPr>
        <p:grpSpPr>
          <a:xfrm>
            <a:off x="3043376" y="850416"/>
            <a:ext cx="1877976" cy="1000758"/>
            <a:chOff x="-659759" y="2316187"/>
            <a:chExt cx="2916822" cy="1554351"/>
          </a:xfrm>
        </p:grpSpPr>
        <p:sp>
          <p:nvSpPr>
            <p:cNvPr id="23" name="Rectangle 22">
              <a:extLst>
                <a:ext uri="{FF2B5EF4-FFF2-40B4-BE49-F238E27FC236}">
                  <a16:creationId xmlns:a16="http://schemas.microsoft.com/office/drawing/2014/main" id="{9CC3DCFF-478B-407F-811C-C38EE43FB31E}"/>
                </a:ext>
              </a:extLst>
            </p:cNvPr>
            <p:cNvSpPr/>
            <p:nvPr/>
          </p:nvSpPr>
          <p:spPr>
            <a:xfrm>
              <a:off x="-659759" y="2419109"/>
              <a:ext cx="2916822" cy="1319514"/>
            </a:xfrm>
            <a:prstGeom prst="rect">
              <a:avLst/>
            </a:prstGeom>
            <a:solidFill>
              <a:schemeClr val="bg1">
                <a:lumMod val="95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A0129AE3-E117-4E37-B459-2B8A2B535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403" y="2316187"/>
              <a:ext cx="2614968" cy="1554351"/>
            </a:xfrm>
            <a:prstGeom prst="rect">
              <a:avLst/>
            </a:prstGeom>
          </p:spPr>
        </p:pic>
      </p:grpSp>
      <p:sp>
        <p:nvSpPr>
          <p:cNvPr id="25" name="Up Arrow 45">
            <a:extLst>
              <a:ext uri="{FF2B5EF4-FFF2-40B4-BE49-F238E27FC236}">
                <a16:creationId xmlns:a16="http://schemas.microsoft.com/office/drawing/2014/main" id="{4BB46FD7-7448-4187-BAB2-BD21097D3360}"/>
              </a:ext>
            </a:extLst>
          </p:cNvPr>
          <p:cNvSpPr/>
          <p:nvPr/>
        </p:nvSpPr>
        <p:spPr>
          <a:xfrm rot="9222114" flipH="1" flipV="1">
            <a:off x="6687278" y="1268071"/>
            <a:ext cx="210513" cy="311366"/>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3" name="Freeform: Shape 2">
            <a:extLst>
              <a:ext uri="{FF2B5EF4-FFF2-40B4-BE49-F238E27FC236}">
                <a16:creationId xmlns:a16="http://schemas.microsoft.com/office/drawing/2014/main" id="{8EF5DCB2-09EB-4E54-8C05-44B5978F3299}"/>
              </a:ext>
            </a:extLst>
          </p:cNvPr>
          <p:cNvSpPr/>
          <p:nvPr/>
        </p:nvSpPr>
        <p:spPr>
          <a:xfrm>
            <a:off x="6603999" y="1090648"/>
            <a:ext cx="1614730" cy="815527"/>
          </a:xfrm>
          <a:custGeom>
            <a:avLst/>
            <a:gdLst>
              <a:gd name="connsiteX0" fmla="*/ 0 w 2177774"/>
              <a:gd name="connsiteY0" fmla="*/ 0 h 868263"/>
              <a:gd name="connsiteX1" fmla="*/ 1612348 w 2177774"/>
              <a:gd name="connsiteY1" fmla="*/ 808383 h 868263"/>
              <a:gd name="connsiteX2" fmla="*/ 1607930 w 2177774"/>
              <a:gd name="connsiteY2" fmla="*/ 808383 h 868263"/>
              <a:gd name="connsiteX3" fmla="*/ 2177774 w 2177774"/>
              <a:gd name="connsiteY3" fmla="*/ 583096 h 868263"/>
              <a:gd name="connsiteX0" fmla="*/ 0 w 1730319"/>
              <a:gd name="connsiteY0" fmla="*/ 0 h 868263"/>
              <a:gd name="connsiteX1" fmla="*/ 1612348 w 1730319"/>
              <a:gd name="connsiteY1" fmla="*/ 808383 h 868263"/>
              <a:gd name="connsiteX2" fmla="*/ 1607930 w 1730319"/>
              <a:gd name="connsiteY2" fmla="*/ 808383 h 868263"/>
              <a:gd name="connsiteX0" fmla="*/ 0 w 1730319"/>
              <a:gd name="connsiteY0" fmla="*/ 0 h 868263"/>
              <a:gd name="connsiteX1" fmla="*/ 1612348 w 1730319"/>
              <a:gd name="connsiteY1" fmla="*/ 808383 h 868263"/>
              <a:gd name="connsiteX2" fmla="*/ 1607930 w 1730319"/>
              <a:gd name="connsiteY2" fmla="*/ 808383 h 868263"/>
              <a:gd name="connsiteX0" fmla="*/ 0 w 1612348"/>
              <a:gd name="connsiteY0" fmla="*/ 0 h 808383"/>
              <a:gd name="connsiteX1" fmla="*/ 1612348 w 1612348"/>
              <a:gd name="connsiteY1" fmla="*/ 808383 h 808383"/>
              <a:gd name="connsiteX0" fmla="*/ 0 w 1614730"/>
              <a:gd name="connsiteY0" fmla="*/ 0 h 819496"/>
              <a:gd name="connsiteX1" fmla="*/ 1614730 w 1614730"/>
              <a:gd name="connsiteY1" fmla="*/ 819496 h 819496"/>
              <a:gd name="connsiteX0" fmla="*/ 0 w 1614730"/>
              <a:gd name="connsiteY0" fmla="*/ 0 h 819496"/>
              <a:gd name="connsiteX1" fmla="*/ 1614730 w 1614730"/>
              <a:gd name="connsiteY1" fmla="*/ 819496 h 819496"/>
              <a:gd name="connsiteX0" fmla="*/ 0 w 1614730"/>
              <a:gd name="connsiteY0" fmla="*/ 0 h 819496"/>
              <a:gd name="connsiteX1" fmla="*/ 1614730 w 1614730"/>
              <a:gd name="connsiteY1" fmla="*/ 819496 h 819496"/>
              <a:gd name="connsiteX0" fmla="*/ 0 w 1614730"/>
              <a:gd name="connsiteY0" fmla="*/ 0 h 815527"/>
              <a:gd name="connsiteX1" fmla="*/ 1614730 w 1614730"/>
              <a:gd name="connsiteY1" fmla="*/ 815527 h 815527"/>
              <a:gd name="connsiteX0" fmla="*/ 0 w 1614730"/>
              <a:gd name="connsiteY0" fmla="*/ 0 h 815527"/>
              <a:gd name="connsiteX1" fmla="*/ 1614730 w 1614730"/>
              <a:gd name="connsiteY1" fmla="*/ 815527 h 815527"/>
              <a:gd name="connsiteX0" fmla="*/ 0 w 1614730"/>
              <a:gd name="connsiteY0" fmla="*/ 0 h 815527"/>
              <a:gd name="connsiteX1" fmla="*/ 1614730 w 1614730"/>
              <a:gd name="connsiteY1" fmla="*/ 815527 h 815527"/>
            </a:gdLst>
            <a:ahLst/>
            <a:cxnLst>
              <a:cxn ang="0">
                <a:pos x="connsiteX0" y="connsiteY0"/>
              </a:cxn>
              <a:cxn ang="0">
                <a:pos x="connsiteX1" y="connsiteY1"/>
              </a:cxn>
            </a:cxnLst>
            <a:rect l="l" t="t" r="r" b="b"/>
            <a:pathLst>
              <a:path w="1614730" h="815527">
                <a:moveTo>
                  <a:pt x="0" y="0"/>
                </a:moveTo>
                <a:cubicBezTo>
                  <a:pt x="506492" y="313911"/>
                  <a:pt x="1015369" y="574641"/>
                  <a:pt x="1614730" y="815527"/>
                </a:cubicBezTo>
              </a:path>
            </a:pathLst>
          </a:custGeom>
          <a:noFill/>
          <a:ln>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69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12"/>
          <p:cNvSpPr txBox="1"/>
          <p:nvPr/>
        </p:nvSpPr>
        <p:spPr>
          <a:xfrm>
            <a:off x="221129" y="31810"/>
            <a:ext cx="8824897" cy="421654"/>
          </a:xfrm>
          <a:prstGeom prst="rect">
            <a:avLst/>
          </a:prstGeom>
          <a:noFill/>
        </p:spPr>
        <p:style>
          <a:lnRef idx="0">
            <a:scrgbClr r="0" g="0" b="0"/>
          </a:lnRef>
          <a:fillRef idx="0">
            <a:scrgbClr r="0" g="0" b="0"/>
          </a:fillRef>
          <a:effectRef idx="0">
            <a:scrgbClr r="0" g="0" b="0"/>
          </a:effectRef>
          <a:fontRef idx="minor">
            <a:schemeClr val="tx1"/>
          </a:fontRef>
        </p:style>
        <p:txBody>
          <a:bodyPr wrap="squar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500" b="1" dirty="0"/>
              <a:t>Non-dimensional characterization of P-M mot.-gen. performance</a:t>
            </a:r>
            <a:endParaRPr lang="en-US" sz="2500" b="1" dirty="0">
              <a:latin typeface="Symbol" panose="05050102010706020507" pitchFamily="18" charset="2"/>
            </a:endParaRPr>
          </a:p>
        </p:txBody>
      </p:sp>
      <p:sp>
        <p:nvSpPr>
          <p:cNvPr id="98" name="TextBox 97"/>
          <p:cNvSpPr txBox="1"/>
          <p:nvPr/>
        </p:nvSpPr>
        <p:spPr>
          <a:xfrm>
            <a:off x="335233" y="841743"/>
            <a:ext cx="2466333" cy="3739485"/>
          </a:xfrm>
          <a:prstGeom prst="rect">
            <a:avLst/>
          </a:prstGeom>
          <a:solidFill>
            <a:schemeClr val="bg1">
              <a:lumMod val="95000"/>
            </a:schemeClr>
          </a:solidFill>
        </p:spPr>
        <p:txBody>
          <a:bodyPr wrap="square" rIns="9144" rtlCol="0">
            <a:spAutoFit/>
          </a:bodyPr>
          <a:lstStyle/>
          <a:p>
            <a:r>
              <a:rPr lang="en-US" b="1" dirty="0"/>
              <a:t>Dimensional Terms</a:t>
            </a:r>
          </a:p>
          <a:p>
            <a:endParaRPr lang="en-US" sz="900" dirty="0"/>
          </a:p>
          <a:p>
            <a:r>
              <a:rPr lang="en-US" sz="1500" dirty="0"/>
              <a:t>E </a:t>
            </a:r>
            <a:r>
              <a:rPr lang="en-US" sz="1500" dirty="0">
                <a:latin typeface="Calibri"/>
              </a:rPr>
              <a:t>≡ Voltage</a:t>
            </a:r>
          </a:p>
          <a:p>
            <a:r>
              <a:rPr lang="en-US" sz="1500" dirty="0">
                <a:latin typeface="Symbol" panose="05050102010706020507" pitchFamily="18" charset="2"/>
              </a:rPr>
              <a:t>e</a:t>
            </a:r>
            <a:r>
              <a:rPr lang="en-US" sz="1500" dirty="0"/>
              <a:t> ≡ Electromotive force (Volts)</a:t>
            </a:r>
          </a:p>
          <a:p>
            <a:r>
              <a:rPr lang="en-US" sz="1500" dirty="0">
                <a:solidFill>
                  <a:schemeClr val="accent2">
                    <a:lumMod val="75000"/>
                  </a:schemeClr>
                </a:solidFill>
              </a:rPr>
              <a:t>i</a:t>
            </a:r>
            <a:r>
              <a:rPr lang="en-US" sz="1500" baseline="-25000" dirty="0">
                <a:solidFill>
                  <a:schemeClr val="accent2">
                    <a:lumMod val="75000"/>
                  </a:schemeClr>
                </a:solidFill>
              </a:rPr>
              <a:t>m</a:t>
            </a:r>
            <a:r>
              <a:rPr lang="en-US" sz="1500" dirty="0">
                <a:solidFill>
                  <a:schemeClr val="accent2">
                    <a:lumMod val="75000"/>
                  </a:schemeClr>
                </a:solidFill>
              </a:rPr>
              <a:t> ≡ motor Amps = (</a:t>
            </a:r>
            <a:r>
              <a:rPr lang="en-US" sz="1500" dirty="0">
                <a:solidFill>
                  <a:schemeClr val="accent2">
                    <a:lumMod val="75000"/>
                  </a:schemeClr>
                </a:solidFill>
                <a:latin typeface="Symbol" panose="05050102010706020507" pitchFamily="18" charset="2"/>
              </a:rPr>
              <a:t>e</a:t>
            </a:r>
            <a:r>
              <a:rPr lang="en-US" sz="1500" baseline="-25000" dirty="0">
                <a:solidFill>
                  <a:schemeClr val="accent2">
                    <a:lumMod val="75000"/>
                  </a:schemeClr>
                </a:solidFill>
              </a:rPr>
              <a:t>b</a:t>
            </a:r>
            <a:r>
              <a:rPr lang="en-US" sz="1500" dirty="0">
                <a:solidFill>
                  <a:schemeClr val="accent2">
                    <a:lumMod val="75000"/>
                  </a:schemeClr>
                </a:solidFill>
                <a:latin typeface="Symbol" panose="05050102010706020507" pitchFamily="18" charset="2"/>
              </a:rPr>
              <a:t>-</a:t>
            </a:r>
            <a:r>
              <a:rPr lang="en-US" sz="1500" dirty="0">
                <a:solidFill>
                  <a:schemeClr val="accent2">
                    <a:lumMod val="75000"/>
                  </a:schemeClr>
                </a:solidFill>
              </a:rPr>
              <a:t>k</a:t>
            </a:r>
            <a:r>
              <a:rPr lang="en-US" sz="1500" dirty="0">
                <a:solidFill>
                  <a:schemeClr val="accent2">
                    <a:lumMod val="75000"/>
                  </a:schemeClr>
                </a:solidFill>
                <a:latin typeface="Symbol" panose="05050102010706020507" pitchFamily="18" charset="2"/>
              </a:rPr>
              <a:t>w</a:t>
            </a:r>
            <a:r>
              <a:rPr lang="en-US" sz="1500" dirty="0">
                <a:solidFill>
                  <a:schemeClr val="accent2">
                    <a:lumMod val="75000"/>
                  </a:schemeClr>
                </a:solidFill>
              </a:rPr>
              <a:t>)/R</a:t>
            </a:r>
            <a:r>
              <a:rPr lang="en-US" sz="1500" baseline="-25000" dirty="0">
                <a:solidFill>
                  <a:schemeClr val="accent2">
                    <a:lumMod val="75000"/>
                  </a:schemeClr>
                </a:solidFill>
              </a:rPr>
              <a:t>e</a:t>
            </a:r>
            <a:r>
              <a:rPr lang="en-US" sz="1500" dirty="0">
                <a:solidFill>
                  <a:schemeClr val="accent2">
                    <a:lumMod val="75000"/>
                  </a:schemeClr>
                </a:solidFill>
              </a:rPr>
              <a:t> </a:t>
            </a:r>
          </a:p>
          <a:p>
            <a:r>
              <a:rPr lang="en-US" sz="1500" dirty="0"/>
              <a:t>k ≡ EMF constant,</a:t>
            </a:r>
          </a:p>
          <a:p>
            <a:r>
              <a:rPr lang="en-US" sz="1500" dirty="0"/>
              <a:t>      N-m/A  or  Volts/(rad/s)</a:t>
            </a:r>
          </a:p>
          <a:p>
            <a:r>
              <a:rPr lang="en-US" sz="1500" dirty="0"/>
              <a:t>K </a:t>
            </a:r>
            <a:r>
              <a:rPr lang="en-US" sz="1500" baseline="-25000" dirty="0"/>
              <a:t>v</a:t>
            </a:r>
            <a:r>
              <a:rPr lang="en-US" sz="1500" dirty="0"/>
              <a:t> ≡ Motor const., RPM/Volt</a:t>
            </a:r>
          </a:p>
          <a:p>
            <a:r>
              <a:rPr lang="en-US" sz="1500" dirty="0"/>
              <a:t>        note:  K</a:t>
            </a:r>
            <a:r>
              <a:rPr lang="en-US" sz="1500" baseline="-25000" dirty="0"/>
              <a:t>v </a:t>
            </a:r>
            <a:r>
              <a:rPr lang="en-US" sz="1500" dirty="0"/>
              <a:t>= 30/(</a:t>
            </a:r>
            <a:r>
              <a:rPr lang="en-US" sz="1500" dirty="0">
                <a:latin typeface="Symbol" panose="05050102010706020507" pitchFamily="18" charset="2"/>
              </a:rPr>
              <a:t>p</a:t>
            </a:r>
            <a:r>
              <a:rPr lang="en-US" sz="1500" dirty="0"/>
              <a:t>k)</a:t>
            </a:r>
          </a:p>
          <a:p>
            <a:r>
              <a:rPr lang="en-US" sz="1500" dirty="0"/>
              <a:t>m = motors per batt. = i</a:t>
            </a:r>
            <a:r>
              <a:rPr lang="en-US" sz="1500" baseline="-25000" dirty="0"/>
              <a:t>b </a:t>
            </a:r>
            <a:r>
              <a:rPr lang="en-US" sz="1500" dirty="0"/>
              <a:t>/i</a:t>
            </a:r>
            <a:r>
              <a:rPr lang="en-US" sz="1500" baseline="-25000" dirty="0"/>
              <a:t>m</a:t>
            </a:r>
          </a:p>
          <a:p>
            <a:r>
              <a:rPr lang="en-US" sz="1500" dirty="0"/>
              <a:t>R</a:t>
            </a:r>
            <a:r>
              <a:rPr lang="en-US" sz="1500" baseline="-25000" dirty="0"/>
              <a:t>m</a:t>
            </a:r>
            <a:r>
              <a:rPr lang="en-US" sz="1500" dirty="0"/>
              <a:t> ≡ 2-phase resistance, Ohm</a:t>
            </a:r>
          </a:p>
          <a:p>
            <a:r>
              <a:rPr lang="en-US" sz="1500" dirty="0"/>
              <a:t>R</a:t>
            </a:r>
            <a:r>
              <a:rPr lang="en-US" sz="1500" baseline="-25000" dirty="0"/>
              <a:t>e</a:t>
            </a:r>
            <a:r>
              <a:rPr lang="en-US" sz="1500" dirty="0"/>
              <a:t> ≡ “either-path” resistance </a:t>
            </a:r>
          </a:p>
          <a:p>
            <a:r>
              <a:rPr lang="en-US" sz="1500" dirty="0"/>
              <a:t>    = mR</a:t>
            </a:r>
            <a:r>
              <a:rPr lang="en-US" sz="1500" baseline="-25000" dirty="0"/>
              <a:t>b</a:t>
            </a:r>
            <a:r>
              <a:rPr lang="en-US" sz="1500" dirty="0"/>
              <a:t> + R</a:t>
            </a:r>
            <a:r>
              <a:rPr lang="en-US" sz="1500" baseline="-25000" dirty="0"/>
              <a:t>m</a:t>
            </a:r>
            <a:endParaRPr lang="en-US" sz="1500" dirty="0"/>
          </a:p>
          <a:p>
            <a:r>
              <a:rPr lang="en-US" sz="1500" dirty="0">
                <a:latin typeface="Symbol" panose="05050102010706020507" pitchFamily="18" charset="2"/>
              </a:rPr>
              <a:t>t</a:t>
            </a:r>
            <a:r>
              <a:rPr lang="en-US" sz="1500" dirty="0"/>
              <a:t> ≡ Torque, N-m</a:t>
            </a:r>
          </a:p>
          <a:p>
            <a:pPr>
              <a:buFont typeface="Symbol"/>
              <a:buChar char="l"/>
            </a:pPr>
            <a:r>
              <a:rPr lang="en-US" sz="1500" dirty="0"/>
              <a:t> ≡ Torque loss, N-m</a:t>
            </a:r>
          </a:p>
          <a:p>
            <a:r>
              <a:rPr lang="en-US" sz="1500" dirty="0">
                <a:latin typeface="Symbol" panose="05050102010706020507" pitchFamily="18" charset="2"/>
              </a:rPr>
              <a:t>w</a:t>
            </a:r>
            <a:r>
              <a:rPr lang="en-US" sz="1500" dirty="0"/>
              <a:t> ≡ Rotational speed, rad/s</a:t>
            </a:r>
          </a:p>
        </p:txBody>
      </p:sp>
      <p:sp>
        <p:nvSpPr>
          <p:cNvPr id="3" name="Slide Number Placeholder 2"/>
          <p:cNvSpPr>
            <a:spLocks noGrp="1"/>
          </p:cNvSpPr>
          <p:nvPr>
            <p:ph type="sldNum" sz="quarter" idx="12"/>
          </p:nvPr>
        </p:nvSpPr>
        <p:spPr/>
        <p:txBody>
          <a:bodyPr/>
          <a:lstStyle/>
          <a:p>
            <a:fld id="{0F6D85DD-31CE-4AA9-9CB8-059736DE7F01}" type="slidenum">
              <a:rPr lang="en-US" smtClean="0"/>
              <a:t>9</a:t>
            </a:fld>
            <a:endParaRPr lang="en-US" dirty="0"/>
          </a:p>
        </p:txBody>
      </p:sp>
      <p:sp>
        <p:nvSpPr>
          <p:cNvPr id="63" name="TextBox 62"/>
          <p:cNvSpPr txBox="1"/>
          <p:nvPr/>
        </p:nvSpPr>
        <p:spPr>
          <a:xfrm>
            <a:off x="6204992" y="1771279"/>
            <a:ext cx="2562522" cy="4201150"/>
          </a:xfrm>
          <a:prstGeom prst="rect">
            <a:avLst/>
          </a:prstGeom>
          <a:solidFill>
            <a:schemeClr val="bg1">
              <a:lumMod val="95000"/>
            </a:schemeClr>
          </a:solidFill>
        </p:spPr>
        <p:txBody>
          <a:bodyPr wrap="square" lIns="54864" rIns="27432" rtlCol="0">
            <a:spAutoFit/>
          </a:bodyPr>
          <a:lstStyle/>
          <a:p>
            <a:r>
              <a:rPr lang="en-US" b="1" dirty="0"/>
              <a:t>Efficiencies</a:t>
            </a:r>
          </a:p>
          <a:p>
            <a:endParaRPr lang="en-US" sz="900" dirty="0"/>
          </a:p>
          <a:p>
            <a:r>
              <a:rPr lang="en-US" sz="1500" b="1" dirty="0">
                <a:solidFill>
                  <a:schemeClr val="accent2">
                    <a:lumMod val="75000"/>
                  </a:schemeClr>
                </a:solidFill>
              </a:rPr>
              <a:t>Motoring</a:t>
            </a:r>
            <a:r>
              <a:rPr lang="en-US" sz="1500" dirty="0">
                <a:solidFill>
                  <a:schemeClr val="accent2">
                    <a:lumMod val="75000"/>
                  </a:schemeClr>
                </a:solidFill>
              </a:rPr>
              <a:t>:   </a:t>
            </a:r>
            <a:r>
              <a:rPr lang="en-US" sz="1500" dirty="0">
                <a:solidFill>
                  <a:schemeClr val="accent2">
                    <a:lumMod val="75000"/>
                  </a:schemeClr>
                </a:solidFill>
                <a:latin typeface="Symbol" panose="05050102010706020507" pitchFamily="18" charset="2"/>
              </a:rPr>
              <a:t>n </a:t>
            </a:r>
            <a:r>
              <a:rPr lang="en-US" sz="1500" dirty="0">
                <a:solidFill>
                  <a:schemeClr val="accent2">
                    <a:lumMod val="75000"/>
                  </a:schemeClr>
                </a:solidFill>
              </a:rPr>
              <a:t>&lt; 1 - </a:t>
            </a:r>
            <a:r>
              <a:rPr lang="en-US" sz="1500" dirty="0">
                <a:solidFill>
                  <a:schemeClr val="accent2">
                    <a:lumMod val="75000"/>
                  </a:schemeClr>
                </a:solidFill>
                <a:latin typeface="Symbol" panose="05050102010706020507" pitchFamily="18" charset="2"/>
              </a:rPr>
              <a:t>l</a:t>
            </a:r>
            <a:r>
              <a:rPr lang="en-US" sz="1500" dirty="0">
                <a:solidFill>
                  <a:schemeClr val="accent2">
                    <a:lumMod val="75000"/>
                  </a:schemeClr>
                </a:solidFill>
              </a:rPr>
              <a:t>R</a:t>
            </a:r>
            <a:r>
              <a:rPr lang="en-US" sz="1500" baseline="-25000" dirty="0">
                <a:solidFill>
                  <a:schemeClr val="accent2">
                    <a:lumMod val="75000"/>
                  </a:schemeClr>
                </a:solidFill>
              </a:rPr>
              <a:t>e</a:t>
            </a:r>
            <a:r>
              <a:rPr lang="en-US" sz="1500" dirty="0">
                <a:solidFill>
                  <a:schemeClr val="accent2">
                    <a:lumMod val="75000"/>
                  </a:schemeClr>
                </a:solidFill>
              </a:rPr>
              <a:t>/(k</a:t>
            </a:r>
            <a:r>
              <a:rPr lang="en-US" sz="1500" dirty="0">
                <a:solidFill>
                  <a:schemeClr val="accent2">
                    <a:lumMod val="75000"/>
                  </a:schemeClr>
                </a:solidFill>
                <a:latin typeface="Symbol" panose="05050102010706020507" pitchFamily="18" charset="2"/>
              </a:rPr>
              <a:t>e</a:t>
            </a:r>
            <a:r>
              <a:rPr lang="en-US" sz="1500" baseline="-25000" dirty="0">
                <a:solidFill>
                  <a:schemeClr val="accent2">
                    <a:lumMod val="75000"/>
                  </a:schemeClr>
                </a:solidFill>
              </a:rPr>
              <a:t>b</a:t>
            </a:r>
            <a:r>
              <a:rPr lang="en-US" sz="1500" dirty="0">
                <a:solidFill>
                  <a:schemeClr val="accent2">
                    <a:lumMod val="75000"/>
                  </a:schemeClr>
                </a:solidFill>
              </a:rPr>
              <a:t>):</a:t>
            </a:r>
          </a:p>
          <a:p>
            <a:r>
              <a:rPr lang="en-US" sz="1500" dirty="0"/>
              <a:t>System motoring efficiency,</a:t>
            </a:r>
          </a:p>
          <a:p>
            <a:r>
              <a:rPr lang="en-US" sz="1500" dirty="0">
                <a:latin typeface="Symbol" panose="05050102010706020507" pitchFamily="18" charset="2"/>
              </a:rPr>
              <a:t>h</a:t>
            </a:r>
            <a:r>
              <a:rPr lang="en-US" sz="1500" baseline="-25000" dirty="0"/>
              <a:t>s</a:t>
            </a:r>
            <a:r>
              <a:rPr lang="en-US" sz="1500" dirty="0"/>
              <a:t> </a:t>
            </a:r>
            <a:r>
              <a:rPr lang="en-US" sz="1500" dirty="0">
                <a:latin typeface="Calibri"/>
              </a:rPr>
              <a:t>≡ (</a:t>
            </a:r>
            <a:r>
              <a:rPr lang="en-US" sz="1500" dirty="0">
                <a:latin typeface="Symbol" panose="05050102010706020507" pitchFamily="18" charset="2"/>
              </a:rPr>
              <a:t>tw</a:t>
            </a:r>
            <a:r>
              <a:rPr lang="en-US" sz="1500" dirty="0">
                <a:latin typeface="Calibri"/>
              </a:rPr>
              <a:t>) / (</a:t>
            </a:r>
            <a:r>
              <a:rPr lang="en-US" sz="1500" dirty="0">
                <a:latin typeface="Symbol" panose="05050102010706020507" pitchFamily="18" charset="2"/>
              </a:rPr>
              <a:t>e</a:t>
            </a:r>
            <a:r>
              <a:rPr lang="en-US" sz="1500" baseline="-25000" dirty="0">
                <a:latin typeface="Calibri"/>
              </a:rPr>
              <a:t>b</a:t>
            </a:r>
            <a:r>
              <a:rPr lang="en-US" sz="1500" dirty="0">
                <a:latin typeface="Calibri"/>
              </a:rPr>
              <a:t>i</a:t>
            </a:r>
            <a:r>
              <a:rPr lang="en-US" sz="1500" baseline="-25000" dirty="0">
                <a:latin typeface="Calibri"/>
              </a:rPr>
              <a:t>m</a:t>
            </a:r>
            <a:r>
              <a:rPr lang="en-US" sz="1500" dirty="0">
                <a:latin typeface="Calibri"/>
              </a:rPr>
              <a:t>)  “either path”</a:t>
            </a:r>
          </a:p>
          <a:p>
            <a:r>
              <a:rPr lang="en-US" sz="1500" dirty="0">
                <a:latin typeface="Calibri"/>
              </a:rPr>
              <a:t>= [</a:t>
            </a:r>
            <a:r>
              <a:rPr lang="en-US" sz="1500" dirty="0">
                <a:latin typeface="Symbol" panose="05050102010706020507" pitchFamily="18" charset="2"/>
              </a:rPr>
              <a:t>t</a:t>
            </a:r>
            <a:r>
              <a:rPr lang="en-US" sz="1500" dirty="0"/>
              <a:t>R</a:t>
            </a:r>
            <a:r>
              <a:rPr lang="en-US" sz="1500" baseline="-25000" dirty="0"/>
              <a:t>e </a:t>
            </a:r>
            <a:r>
              <a:rPr lang="en-US" sz="1500" dirty="0"/>
              <a:t>/(k</a:t>
            </a:r>
            <a:r>
              <a:rPr lang="en-US" sz="1500" dirty="0">
                <a:latin typeface="Symbol" panose="05050102010706020507" pitchFamily="18" charset="2"/>
              </a:rPr>
              <a:t>e</a:t>
            </a:r>
            <a:r>
              <a:rPr lang="en-US" sz="1500" baseline="-25000" dirty="0"/>
              <a:t>b</a:t>
            </a:r>
            <a:r>
              <a:rPr lang="en-US" sz="1500" dirty="0"/>
              <a:t>)</a:t>
            </a:r>
            <a:r>
              <a:rPr lang="en-US" sz="1500" dirty="0">
                <a:latin typeface="Calibri"/>
              </a:rPr>
              <a:t>] [</a:t>
            </a:r>
            <a:r>
              <a:rPr lang="en-US" sz="1500" dirty="0"/>
              <a:t>k</a:t>
            </a:r>
            <a:r>
              <a:rPr lang="en-US" sz="1500" dirty="0">
                <a:latin typeface="Symbol" panose="05050102010706020507" pitchFamily="18" charset="2"/>
              </a:rPr>
              <a:t>w</a:t>
            </a:r>
            <a:r>
              <a:rPr lang="en-US" sz="1500" dirty="0"/>
              <a:t>/</a:t>
            </a:r>
            <a:r>
              <a:rPr lang="en-US" sz="1500" dirty="0">
                <a:latin typeface="Symbol" panose="05050102010706020507" pitchFamily="18" charset="2"/>
              </a:rPr>
              <a:t>e</a:t>
            </a:r>
            <a:r>
              <a:rPr lang="en-US" sz="1500" baseline="-25000" dirty="0"/>
              <a:t>b</a:t>
            </a:r>
            <a:r>
              <a:rPr lang="en-US" sz="1500" dirty="0">
                <a:latin typeface="Calibri"/>
              </a:rPr>
              <a:t>] / [</a:t>
            </a:r>
            <a:r>
              <a:rPr lang="en-US" sz="1500" dirty="0"/>
              <a:t>i</a:t>
            </a:r>
            <a:r>
              <a:rPr lang="en-US" sz="1500" baseline="-25000" dirty="0"/>
              <a:t>m</a:t>
            </a:r>
            <a:r>
              <a:rPr lang="en-US" sz="1500" dirty="0"/>
              <a:t>R</a:t>
            </a:r>
            <a:r>
              <a:rPr lang="en-US" sz="1500" baseline="-25000" dirty="0"/>
              <a:t>e</a:t>
            </a:r>
            <a:r>
              <a:rPr lang="en-US" sz="1500" dirty="0"/>
              <a:t>/</a:t>
            </a:r>
            <a:r>
              <a:rPr lang="en-US" sz="1500" dirty="0">
                <a:latin typeface="Symbol" panose="05050102010706020507" pitchFamily="18" charset="2"/>
              </a:rPr>
              <a:t>e</a:t>
            </a:r>
            <a:r>
              <a:rPr lang="en-US" sz="1500" baseline="-25000" dirty="0"/>
              <a:t>b</a:t>
            </a:r>
            <a:r>
              <a:rPr lang="en-US" sz="1500" dirty="0">
                <a:latin typeface="Calibri"/>
              </a:rPr>
              <a:t>]</a:t>
            </a:r>
          </a:p>
          <a:p>
            <a:r>
              <a:rPr lang="en-US" sz="1500" dirty="0">
                <a:latin typeface="Calibri"/>
              </a:rPr>
              <a:t>= (1</a:t>
            </a:r>
            <a:r>
              <a:rPr lang="en-US" sz="1500" dirty="0">
                <a:latin typeface="Symbol" panose="05050102010706020507" pitchFamily="18" charset="2"/>
              </a:rPr>
              <a:t>-n-y</a:t>
            </a:r>
            <a:r>
              <a:rPr lang="en-US" sz="1500" dirty="0">
                <a:latin typeface="Calibri"/>
              </a:rPr>
              <a:t>) </a:t>
            </a:r>
            <a:r>
              <a:rPr lang="en-US" sz="1500" dirty="0">
                <a:latin typeface="Symbol" panose="05050102010706020507" pitchFamily="18" charset="2"/>
              </a:rPr>
              <a:t>n </a:t>
            </a:r>
            <a:r>
              <a:rPr lang="en-US" sz="1500" dirty="0">
                <a:latin typeface="Calibri"/>
              </a:rPr>
              <a:t>/ (1</a:t>
            </a:r>
            <a:r>
              <a:rPr lang="en-US" sz="1500" dirty="0">
                <a:latin typeface="Symbol" panose="05050102010706020507" pitchFamily="18" charset="2"/>
              </a:rPr>
              <a:t>-n</a:t>
            </a:r>
            <a:r>
              <a:rPr lang="en-US" sz="1500" dirty="0">
                <a:latin typeface="Calibri"/>
              </a:rPr>
              <a:t>) </a:t>
            </a:r>
          </a:p>
          <a:p>
            <a:r>
              <a:rPr lang="en-US" sz="1500" dirty="0">
                <a:latin typeface="Calibri"/>
              </a:rPr>
              <a:t>with maximum efficiency:</a:t>
            </a:r>
          </a:p>
          <a:p>
            <a:r>
              <a:rPr lang="en-US" sz="1500" dirty="0">
                <a:latin typeface="Symbol" panose="05050102010706020507" pitchFamily="18" charset="2"/>
              </a:rPr>
              <a:t>h</a:t>
            </a:r>
            <a:r>
              <a:rPr lang="en-US" sz="1500" baseline="-25000" dirty="0">
                <a:latin typeface="Calibri"/>
              </a:rPr>
              <a:t>opt</a:t>
            </a:r>
            <a:r>
              <a:rPr lang="en-US" sz="1500" dirty="0">
                <a:latin typeface="Calibri"/>
              </a:rPr>
              <a:t> = 1 + </a:t>
            </a:r>
            <a:r>
              <a:rPr lang="en-US" sz="1500" dirty="0">
                <a:latin typeface="Symbol" panose="05050102010706020507" pitchFamily="18" charset="2"/>
              </a:rPr>
              <a:t>y - </a:t>
            </a:r>
            <a:r>
              <a:rPr lang="en-US" sz="1500" dirty="0">
                <a:latin typeface="Calibri"/>
              </a:rPr>
              <a:t>2</a:t>
            </a:r>
            <a:r>
              <a:rPr lang="en-US" sz="1500" dirty="0">
                <a:latin typeface="Symbol" panose="05050102010706020507" pitchFamily="18" charset="2"/>
              </a:rPr>
              <a:t>y</a:t>
            </a:r>
            <a:r>
              <a:rPr lang="en-US" sz="1500" baseline="30000" dirty="0">
                <a:latin typeface="Calibri"/>
              </a:rPr>
              <a:t>0.5 </a:t>
            </a:r>
          </a:p>
          <a:p>
            <a:r>
              <a:rPr lang="en-US" sz="1500" dirty="0">
                <a:latin typeface="Calibri"/>
              </a:rPr>
              <a:t>@ </a:t>
            </a:r>
            <a:r>
              <a:rPr lang="en-US" sz="1500" dirty="0">
                <a:latin typeface="Symbol" panose="05050102010706020507" pitchFamily="18" charset="2"/>
              </a:rPr>
              <a:t>n</a:t>
            </a:r>
            <a:r>
              <a:rPr lang="en-US" sz="1500" baseline="-25000" dirty="0"/>
              <a:t>opt</a:t>
            </a:r>
            <a:r>
              <a:rPr lang="en-US" sz="1500" dirty="0">
                <a:latin typeface="Symbol" panose="05050102010706020507" pitchFamily="18" charset="2"/>
              </a:rPr>
              <a:t> </a:t>
            </a:r>
            <a:r>
              <a:rPr lang="en-US" sz="1500" dirty="0">
                <a:latin typeface="Calibri"/>
              </a:rPr>
              <a:t>= 1 </a:t>
            </a:r>
            <a:r>
              <a:rPr lang="en-US" sz="1500" dirty="0">
                <a:latin typeface="Symbol" panose="05050102010706020507" pitchFamily="18" charset="2"/>
              </a:rPr>
              <a:t>- y</a:t>
            </a:r>
            <a:r>
              <a:rPr lang="en-US" sz="1500" baseline="30000" dirty="0">
                <a:latin typeface="Calibri"/>
              </a:rPr>
              <a:t>0.5</a:t>
            </a:r>
            <a:r>
              <a:rPr lang="en-US" sz="1500" dirty="0">
                <a:latin typeface="Calibri"/>
              </a:rPr>
              <a:t> </a:t>
            </a:r>
          </a:p>
          <a:p>
            <a:endParaRPr lang="en-US" sz="1500" dirty="0"/>
          </a:p>
          <a:p>
            <a:r>
              <a:rPr lang="en-US" sz="1500" b="1" dirty="0">
                <a:solidFill>
                  <a:schemeClr val="accent2">
                    <a:lumMod val="75000"/>
                  </a:schemeClr>
                </a:solidFill>
              </a:rPr>
              <a:t>Generating</a:t>
            </a:r>
            <a:r>
              <a:rPr lang="en-US" sz="1500" dirty="0">
                <a:solidFill>
                  <a:schemeClr val="accent2">
                    <a:lumMod val="75000"/>
                  </a:schemeClr>
                </a:solidFill>
              </a:rPr>
              <a:t>:  </a:t>
            </a:r>
            <a:r>
              <a:rPr lang="en-US" sz="1500" dirty="0">
                <a:solidFill>
                  <a:schemeClr val="accent2">
                    <a:lumMod val="75000"/>
                  </a:schemeClr>
                </a:solidFill>
                <a:latin typeface="Symbol" panose="05050102010706020507" pitchFamily="18" charset="2"/>
              </a:rPr>
              <a:t>n </a:t>
            </a:r>
            <a:r>
              <a:rPr lang="en-US" sz="1500" dirty="0">
                <a:solidFill>
                  <a:schemeClr val="accent2">
                    <a:lumMod val="75000"/>
                  </a:schemeClr>
                </a:solidFill>
              </a:rPr>
              <a:t>&gt; 1</a:t>
            </a:r>
          </a:p>
          <a:p>
            <a:r>
              <a:rPr lang="en-US" sz="1500" dirty="0"/>
              <a:t>System generating efficiency,</a:t>
            </a:r>
          </a:p>
          <a:p>
            <a:r>
              <a:rPr lang="en-US" sz="1500" dirty="0">
                <a:latin typeface="Symbol" panose="05050102010706020507" pitchFamily="18" charset="2"/>
              </a:rPr>
              <a:t>h</a:t>
            </a:r>
            <a:r>
              <a:rPr lang="en-US" sz="1500" baseline="-25000" dirty="0"/>
              <a:t>s</a:t>
            </a:r>
            <a:r>
              <a:rPr lang="en-US" sz="1500" dirty="0"/>
              <a:t> ≡ (</a:t>
            </a:r>
            <a:r>
              <a:rPr lang="en-US" sz="1500" dirty="0">
                <a:latin typeface="Symbol" panose="05050102010706020507" pitchFamily="18" charset="2"/>
              </a:rPr>
              <a:t>e</a:t>
            </a:r>
            <a:r>
              <a:rPr lang="en-US" sz="1500" baseline="-25000" dirty="0"/>
              <a:t>b </a:t>
            </a:r>
            <a:r>
              <a:rPr lang="en-US" sz="1500" dirty="0"/>
              <a:t>i</a:t>
            </a:r>
            <a:r>
              <a:rPr lang="en-US" sz="1500" baseline="-25000" dirty="0"/>
              <a:t>m</a:t>
            </a:r>
            <a:r>
              <a:rPr lang="en-US" sz="1500" dirty="0"/>
              <a:t>) / (</a:t>
            </a:r>
            <a:r>
              <a:rPr lang="en-US" sz="1500" dirty="0">
                <a:latin typeface="Symbol" panose="05050102010706020507" pitchFamily="18" charset="2"/>
              </a:rPr>
              <a:t>t w</a:t>
            </a:r>
            <a:r>
              <a:rPr lang="en-US" sz="1500" dirty="0"/>
              <a:t>)   </a:t>
            </a:r>
          </a:p>
          <a:p>
            <a:r>
              <a:rPr lang="en-US" sz="1500" dirty="0"/>
              <a:t>     = (</a:t>
            </a:r>
            <a:r>
              <a:rPr lang="en-US" sz="1500" dirty="0">
                <a:latin typeface="Symbol" panose="05050102010706020507" pitchFamily="18" charset="2"/>
              </a:rPr>
              <a:t>n - 1</a:t>
            </a:r>
            <a:r>
              <a:rPr lang="en-US" sz="1500" dirty="0"/>
              <a:t>) / [</a:t>
            </a:r>
            <a:r>
              <a:rPr lang="en-US" sz="1500" dirty="0">
                <a:latin typeface="Symbol" panose="05050102010706020507" pitchFamily="18" charset="2"/>
              </a:rPr>
              <a:t>n </a:t>
            </a:r>
            <a:r>
              <a:rPr lang="en-US" sz="1500" dirty="0"/>
              <a:t>(</a:t>
            </a:r>
            <a:r>
              <a:rPr lang="en-US" sz="1500" dirty="0">
                <a:latin typeface="Symbol" panose="05050102010706020507" pitchFamily="18" charset="2"/>
              </a:rPr>
              <a:t>n -</a:t>
            </a:r>
            <a:r>
              <a:rPr lang="en-US" sz="1500" dirty="0"/>
              <a:t>1 + </a:t>
            </a:r>
            <a:r>
              <a:rPr lang="en-US" sz="1500" dirty="0">
                <a:latin typeface="Symbol" panose="05050102010706020507" pitchFamily="18" charset="2"/>
              </a:rPr>
              <a:t>y</a:t>
            </a:r>
            <a:r>
              <a:rPr lang="en-US" sz="1500" dirty="0"/>
              <a:t>)]</a:t>
            </a:r>
          </a:p>
          <a:p>
            <a:r>
              <a:rPr lang="en-US" sz="1500" dirty="0"/>
              <a:t>with maximum efficiency: </a:t>
            </a:r>
          </a:p>
          <a:p>
            <a:r>
              <a:rPr lang="en-US" sz="1500" dirty="0">
                <a:latin typeface="Symbol" panose="05050102010706020507" pitchFamily="18" charset="2"/>
              </a:rPr>
              <a:t>h</a:t>
            </a:r>
            <a:r>
              <a:rPr lang="en-US" sz="1500" baseline="-25000" dirty="0"/>
              <a:t>opt </a:t>
            </a:r>
            <a:r>
              <a:rPr lang="en-US" sz="1500" dirty="0"/>
              <a:t>= 1 / [1 + </a:t>
            </a:r>
            <a:r>
              <a:rPr lang="en-US" sz="1500" dirty="0">
                <a:latin typeface="Symbol" panose="05050102010706020507" pitchFamily="18" charset="2"/>
              </a:rPr>
              <a:t>y + </a:t>
            </a:r>
            <a:r>
              <a:rPr lang="en-US" sz="1500" dirty="0"/>
              <a:t>2</a:t>
            </a:r>
            <a:r>
              <a:rPr lang="en-US" sz="1500" dirty="0">
                <a:latin typeface="Symbol" panose="05050102010706020507" pitchFamily="18" charset="2"/>
              </a:rPr>
              <a:t>y</a:t>
            </a:r>
            <a:r>
              <a:rPr lang="en-US" sz="1500" baseline="30000" dirty="0"/>
              <a:t>0.5</a:t>
            </a:r>
            <a:r>
              <a:rPr lang="en-US" sz="1500" dirty="0"/>
              <a:t>]</a:t>
            </a:r>
            <a:r>
              <a:rPr lang="en-US" sz="1500" baseline="30000" dirty="0"/>
              <a:t> </a:t>
            </a:r>
          </a:p>
          <a:p>
            <a:r>
              <a:rPr lang="en-US" sz="1500" dirty="0"/>
              <a:t>@ </a:t>
            </a:r>
            <a:r>
              <a:rPr lang="en-US" sz="1500" dirty="0">
                <a:latin typeface="Symbol" panose="05050102010706020507" pitchFamily="18" charset="2"/>
              </a:rPr>
              <a:t>n</a:t>
            </a:r>
            <a:r>
              <a:rPr lang="en-US" sz="1500" baseline="-25000" dirty="0"/>
              <a:t>opt</a:t>
            </a:r>
            <a:r>
              <a:rPr lang="en-US" sz="1500" dirty="0">
                <a:latin typeface="Symbol" panose="05050102010706020507" pitchFamily="18" charset="2"/>
              </a:rPr>
              <a:t> </a:t>
            </a:r>
            <a:r>
              <a:rPr lang="en-US" sz="1500" dirty="0"/>
              <a:t>= 1 + </a:t>
            </a:r>
            <a:r>
              <a:rPr lang="en-US" sz="1500" dirty="0">
                <a:latin typeface="Symbol" panose="05050102010706020507" pitchFamily="18" charset="2"/>
              </a:rPr>
              <a:t>y</a:t>
            </a:r>
            <a:r>
              <a:rPr lang="en-US" sz="1500" baseline="30000" dirty="0"/>
              <a:t>0.5</a:t>
            </a:r>
            <a:endParaRPr lang="en-US" sz="1500" dirty="0"/>
          </a:p>
        </p:txBody>
      </p:sp>
      <p:grpSp>
        <p:nvGrpSpPr>
          <p:cNvPr id="16" name="Group 15"/>
          <p:cNvGrpSpPr/>
          <p:nvPr/>
        </p:nvGrpSpPr>
        <p:grpSpPr>
          <a:xfrm>
            <a:off x="3225471" y="576124"/>
            <a:ext cx="2350240" cy="1817132"/>
            <a:chOff x="3086144" y="2286000"/>
            <a:chExt cx="2350240" cy="1817132"/>
          </a:xfrm>
        </p:grpSpPr>
        <p:sp>
          <p:nvSpPr>
            <p:cNvPr id="145" name="TextBox 144"/>
            <p:cNvSpPr txBox="1"/>
            <p:nvPr/>
          </p:nvSpPr>
          <p:spPr>
            <a:xfrm>
              <a:off x="3592447" y="2555946"/>
              <a:ext cx="151516" cy="295466"/>
            </a:xfrm>
            <a:prstGeom prst="rect">
              <a:avLst/>
            </a:prstGeom>
            <a:noFill/>
          </p:spPr>
          <p:txBody>
            <a:bodyPr wrap="none" lIns="9144" tIns="9144" rIns="9144" bIns="9144" rtlCol="0">
              <a:spAutoFit/>
            </a:bodyPr>
            <a:lstStyle/>
            <a:p>
              <a:r>
                <a:rPr lang="en-US" dirty="0"/>
                <a:t>i</a:t>
              </a:r>
              <a:r>
                <a:rPr lang="en-US" baseline="-25000" dirty="0"/>
                <a:t>b</a:t>
              </a:r>
            </a:p>
          </p:txBody>
        </p:sp>
        <p:sp>
          <p:nvSpPr>
            <p:cNvPr id="146" name="Rectangle 145"/>
            <p:cNvSpPr/>
            <p:nvPr/>
          </p:nvSpPr>
          <p:spPr>
            <a:xfrm>
              <a:off x="4402925" y="2579797"/>
              <a:ext cx="860064" cy="11429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dirty="0"/>
            </a:p>
          </p:txBody>
        </p:sp>
        <p:sp>
          <p:nvSpPr>
            <p:cNvPr id="147" name="Rectangle 146"/>
            <p:cNvSpPr/>
            <p:nvPr/>
          </p:nvSpPr>
          <p:spPr>
            <a:xfrm>
              <a:off x="3352800" y="2579797"/>
              <a:ext cx="1050125" cy="11429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900" dirty="0"/>
            </a:p>
          </p:txBody>
        </p:sp>
        <p:grpSp>
          <p:nvGrpSpPr>
            <p:cNvPr id="148" name="Group 147"/>
            <p:cNvGrpSpPr/>
            <p:nvPr/>
          </p:nvGrpSpPr>
          <p:grpSpPr>
            <a:xfrm>
              <a:off x="3201384" y="3330205"/>
              <a:ext cx="298096" cy="206726"/>
              <a:chOff x="1740004" y="3333623"/>
              <a:chExt cx="238125" cy="112965"/>
            </a:xfrm>
          </p:grpSpPr>
          <p:sp>
            <p:nvSpPr>
              <p:cNvPr id="192" name="Rectangle 191"/>
              <p:cNvSpPr/>
              <p:nvPr/>
            </p:nvSpPr>
            <p:spPr>
              <a:xfrm>
                <a:off x="1812368" y="3333623"/>
                <a:ext cx="95250" cy="1096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cxnSp>
            <p:nvCxnSpPr>
              <p:cNvPr id="193" name="Straight Connector 192"/>
              <p:cNvCxnSpPr/>
              <p:nvPr/>
            </p:nvCxnSpPr>
            <p:spPr>
              <a:xfrm>
                <a:off x="1740004" y="3409870"/>
                <a:ext cx="238125"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1809288" y="3446588"/>
                <a:ext cx="109566"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1809288" y="3370597"/>
                <a:ext cx="109566"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1740004" y="3335960"/>
                <a:ext cx="238125"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p:cNvGrpSpPr/>
            <p:nvPr/>
          </p:nvGrpSpPr>
          <p:grpSpPr>
            <a:xfrm rot="16200000">
              <a:off x="3255483" y="2868197"/>
              <a:ext cx="196574" cy="190125"/>
              <a:chOff x="2435112" y="2955187"/>
              <a:chExt cx="221490" cy="142811"/>
            </a:xfrm>
          </p:grpSpPr>
          <p:sp>
            <p:nvSpPr>
              <p:cNvPr id="190" name="Rectangle 189"/>
              <p:cNvSpPr/>
              <p:nvPr/>
            </p:nvSpPr>
            <p:spPr>
              <a:xfrm>
                <a:off x="2447635" y="3015415"/>
                <a:ext cx="190790" cy="34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191" name="Freeform 190"/>
              <p:cNvSpPr/>
              <p:nvPr/>
            </p:nvSpPr>
            <p:spPr>
              <a:xfrm>
                <a:off x="2435112" y="2955187"/>
                <a:ext cx="221490" cy="14281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Lst>
                <a:ahLst/>
                <a:cxnLst>
                  <a:cxn ang="0">
                    <a:pos x="connsiteX0" y="connsiteY0"/>
                  </a:cxn>
                  <a:cxn ang="0">
                    <a:pos x="connsiteX1" y="connsiteY1"/>
                  </a:cxn>
                  <a:cxn ang="0">
                    <a:pos x="connsiteX2" y="connsiteY2"/>
                  </a:cxn>
                  <a:cxn ang="0">
                    <a:pos x="connsiteX3" y="connsiteY3"/>
                  </a:cxn>
                </a:cxnLst>
                <a:rect l="l" t="t" r="r" b="b"/>
                <a:pathLst>
                  <a:path w="221490" h="185737">
                    <a:moveTo>
                      <a:pt x="0" y="99573"/>
                    </a:moveTo>
                    <a:lnTo>
                      <a:pt x="111952" y="0"/>
                    </a:lnTo>
                    <a:lnTo>
                      <a:pt x="111952" y="185737"/>
                    </a:lnTo>
                    <a:lnTo>
                      <a:pt x="221490" y="85725"/>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900" dirty="0"/>
              </a:p>
            </p:txBody>
          </p:sp>
        </p:grpSp>
        <p:cxnSp>
          <p:nvCxnSpPr>
            <p:cNvPr id="150" name="Straight Arrow Connector 149"/>
            <p:cNvCxnSpPr/>
            <p:nvPr/>
          </p:nvCxnSpPr>
          <p:spPr>
            <a:xfrm>
              <a:off x="3690957" y="2667000"/>
              <a:ext cx="264937"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3962400" y="3733800"/>
              <a:ext cx="1035861" cy="369332"/>
            </a:xfrm>
            <a:prstGeom prst="rect">
              <a:avLst/>
            </a:prstGeom>
            <a:noFill/>
          </p:spPr>
          <p:txBody>
            <a:bodyPr wrap="none" rtlCol="0">
              <a:spAutoFit/>
            </a:bodyPr>
            <a:lstStyle/>
            <a:p>
              <a:r>
                <a:rPr lang="en-US" dirty="0">
                  <a:latin typeface="Symbol" pitchFamily="18" charset="2"/>
                </a:rPr>
                <a:t>t</a:t>
              </a:r>
              <a:r>
                <a:rPr lang="en-US" sz="1100" dirty="0">
                  <a:latin typeface="Symbol" pitchFamily="18" charset="2"/>
                </a:rPr>
                <a:t> </a:t>
              </a:r>
              <a:r>
                <a:rPr lang="en-US" dirty="0">
                  <a:latin typeface="Symbol" pitchFamily="18" charset="2"/>
                </a:rPr>
                <a:t>=</a:t>
              </a:r>
              <a:r>
                <a:rPr lang="en-US" sz="1200" dirty="0">
                  <a:latin typeface="Symbol" pitchFamily="18" charset="2"/>
                </a:rPr>
                <a:t> </a:t>
              </a:r>
              <a:r>
                <a:rPr lang="en-US" dirty="0">
                  <a:latin typeface="+mj-lt"/>
                </a:rPr>
                <a:t>k</a:t>
              </a:r>
              <a:r>
                <a:rPr lang="en-US" sz="1050" dirty="0">
                  <a:latin typeface="+mj-lt"/>
                </a:rPr>
                <a:t> </a:t>
              </a:r>
              <a:r>
                <a:rPr lang="en-US" dirty="0">
                  <a:latin typeface="+mj-lt"/>
                </a:rPr>
                <a:t>i</a:t>
              </a:r>
              <a:r>
                <a:rPr lang="en-US" baseline="-25000" dirty="0">
                  <a:latin typeface="+mj-lt"/>
                </a:rPr>
                <a:t>m</a:t>
              </a:r>
              <a:r>
                <a:rPr lang="en-US" sz="1400" dirty="0">
                  <a:latin typeface="Symbol" panose="05050102010706020507" pitchFamily="18" charset="2"/>
                </a:rPr>
                <a:t>-</a:t>
              </a:r>
              <a:r>
                <a:rPr lang="en-US" sz="1600" dirty="0">
                  <a:latin typeface="Symbol" panose="05050102010706020507" pitchFamily="18" charset="2"/>
                  <a:cs typeface="Times New Roman"/>
                </a:rPr>
                <a:t>l</a:t>
              </a:r>
              <a:endParaRPr lang="en-US" sz="1600" dirty="0">
                <a:latin typeface="Symbol" pitchFamily="18" charset="2"/>
              </a:endParaRPr>
            </a:p>
          </p:txBody>
        </p:sp>
        <p:sp>
          <p:nvSpPr>
            <p:cNvPr id="152" name="TextBox 151"/>
            <p:cNvSpPr txBox="1"/>
            <p:nvPr/>
          </p:nvSpPr>
          <p:spPr>
            <a:xfrm>
              <a:off x="3938593" y="3033711"/>
              <a:ext cx="343364" cy="369332"/>
            </a:xfrm>
            <a:prstGeom prst="rect">
              <a:avLst/>
            </a:prstGeom>
            <a:noFill/>
          </p:spPr>
          <p:txBody>
            <a:bodyPr wrap="none" rtlCol="0">
              <a:spAutoFit/>
            </a:bodyPr>
            <a:lstStyle/>
            <a:p>
              <a:r>
                <a:rPr lang="en-US" dirty="0">
                  <a:latin typeface="Symbol" pitchFamily="18" charset="2"/>
                </a:rPr>
                <a:t>w</a:t>
              </a:r>
            </a:p>
          </p:txBody>
        </p:sp>
        <p:sp>
          <p:nvSpPr>
            <p:cNvPr id="153" name="TextBox 1"/>
            <p:cNvSpPr txBox="1"/>
            <p:nvPr/>
          </p:nvSpPr>
          <p:spPr>
            <a:xfrm>
              <a:off x="3087174" y="2966335"/>
              <a:ext cx="217900" cy="295199"/>
            </a:xfrm>
            <a:prstGeom prst="rect">
              <a:avLst/>
            </a:prstGeom>
            <a:noFill/>
          </p:spPr>
          <p:txBody>
            <a:bodyPr wrap="none" lIns="27432" tIns="27432" rIns="27432" bIns="2743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latin typeface="Symbol" pitchFamily="18" charset="2"/>
                </a:rPr>
                <a:t>e</a:t>
              </a:r>
              <a:r>
                <a:rPr lang="en-US" sz="1800" baseline="-25000" dirty="0"/>
                <a:t>b</a:t>
              </a:r>
            </a:p>
          </p:txBody>
        </p:sp>
        <p:sp>
          <p:nvSpPr>
            <p:cNvPr id="154" name="TextBox 2"/>
            <p:cNvSpPr txBox="1"/>
            <p:nvPr/>
          </p:nvSpPr>
          <p:spPr>
            <a:xfrm>
              <a:off x="3086144" y="2665523"/>
              <a:ext cx="224783" cy="260456"/>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latin typeface="+mn-lt"/>
                </a:rPr>
                <a:t>R</a:t>
              </a:r>
              <a:r>
                <a:rPr lang="en-US" sz="1600" baseline="-25000" dirty="0">
                  <a:latin typeface="+mn-lt"/>
                </a:rPr>
                <a:t>b</a:t>
              </a:r>
              <a:endParaRPr lang="en-US" sz="1800" baseline="-25000" dirty="0">
                <a:latin typeface="+mn-lt"/>
              </a:endParaRPr>
            </a:p>
          </p:txBody>
        </p:sp>
        <p:sp>
          <p:nvSpPr>
            <p:cNvPr id="155" name="TextBox 3"/>
            <p:cNvSpPr txBox="1"/>
            <p:nvPr/>
          </p:nvSpPr>
          <p:spPr>
            <a:xfrm>
              <a:off x="4491811" y="2793124"/>
              <a:ext cx="341361" cy="270857"/>
            </a:xfrm>
            <a:prstGeom prst="rect">
              <a:avLst/>
            </a:prstGeom>
            <a:noFill/>
          </p:spPr>
          <p:txBody>
            <a:bodyPr wrap="none" lIns="27432" tIns="27432" rIns="27432" bIns="2743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k</a:t>
              </a:r>
              <a:r>
                <a:rPr lang="en-US" dirty="0"/>
                <a:t> </a:t>
              </a:r>
              <a:r>
                <a:rPr lang="en-US" sz="1800" dirty="0">
                  <a:latin typeface="Symbol" panose="05050102010706020507" pitchFamily="18" charset="2"/>
                </a:rPr>
                <a:t>w</a:t>
              </a:r>
              <a:endParaRPr lang="en-US" sz="1800" baseline="-25000" dirty="0">
                <a:latin typeface="Symbol" panose="05050102010706020507" pitchFamily="18" charset="2"/>
              </a:endParaRPr>
            </a:p>
          </p:txBody>
        </p:sp>
        <p:grpSp>
          <p:nvGrpSpPr>
            <p:cNvPr id="156" name="Group 155"/>
            <p:cNvGrpSpPr/>
            <p:nvPr/>
          </p:nvGrpSpPr>
          <p:grpSpPr>
            <a:xfrm>
              <a:off x="3886200" y="3111661"/>
              <a:ext cx="695724" cy="755489"/>
              <a:chOff x="7620043" y="3226174"/>
              <a:chExt cx="695724" cy="755489"/>
            </a:xfrm>
          </p:grpSpPr>
          <p:grpSp>
            <p:nvGrpSpPr>
              <p:cNvPr id="184" name="Group 183"/>
              <p:cNvGrpSpPr>
                <a:grpSpLocks noChangeAspect="1"/>
              </p:cNvGrpSpPr>
              <p:nvPr/>
            </p:nvGrpSpPr>
            <p:grpSpPr>
              <a:xfrm>
                <a:off x="7977061" y="3226174"/>
                <a:ext cx="338706" cy="476857"/>
                <a:chOff x="7900853" y="3135677"/>
                <a:chExt cx="483865" cy="681225"/>
              </a:xfrm>
            </p:grpSpPr>
            <p:sp>
              <p:nvSpPr>
                <p:cNvPr id="187" name="Oval 186"/>
                <p:cNvSpPr>
                  <a:spLocks noChangeAspect="1"/>
                </p:cNvSpPr>
                <p:nvPr/>
              </p:nvSpPr>
              <p:spPr>
                <a:xfrm>
                  <a:off x="7900853" y="3235599"/>
                  <a:ext cx="483865" cy="47963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188" name="Rectangle 187"/>
                <p:cNvSpPr/>
                <p:nvPr/>
              </p:nvSpPr>
              <p:spPr>
                <a:xfrm>
                  <a:off x="8071756" y="3135677"/>
                  <a:ext cx="144007" cy="9992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189" name="Rectangle 188"/>
                <p:cNvSpPr/>
                <p:nvPr/>
              </p:nvSpPr>
              <p:spPr>
                <a:xfrm>
                  <a:off x="8071756" y="3716977"/>
                  <a:ext cx="144007" cy="9992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grpSp>
          <p:cxnSp>
            <p:nvCxnSpPr>
              <p:cNvPr id="185" name="Straight Arrow Connector 184"/>
              <p:cNvCxnSpPr/>
              <p:nvPr/>
            </p:nvCxnSpPr>
            <p:spPr>
              <a:xfrm flipH="1">
                <a:off x="7620043" y="3468990"/>
                <a:ext cx="519865" cy="290130"/>
              </a:xfrm>
              <a:prstGeom prst="straightConnector1">
                <a:avLst/>
              </a:prstGeom>
              <a:ln w="28575">
                <a:solidFill>
                  <a:srgbClr val="009900"/>
                </a:solidFill>
                <a:headEnd type="none" w="lg" len="lg"/>
                <a:tailEnd type="triangle" w="sm" len="lg"/>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flipH="1" flipV="1">
                <a:off x="7820067" y="3676862"/>
                <a:ext cx="152400" cy="304801"/>
              </a:xfrm>
              <a:prstGeom prst="straightConnector1">
                <a:avLst/>
              </a:prstGeom>
              <a:ln w="12700">
                <a:solidFill>
                  <a:schemeClr val="tx1">
                    <a:lumMod val="65000"/>
                    <a:lumOff val="35000"/>
                  </a:schemeClr>
                </a:solidFill>
                <a:headEnd type="none" w="lg" len="lg"/>
                <a:tailEnd type="none" w="sm" len="lg"/>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088581" y="3110073"/>
              <a:ext cx="1347803" cy="545997"/>
              <a:chOff x="6967964" y="3226174"/>
              <a:chExt cx="1347803" cy="545997"/>
            </a:xfrm>
          </p:grpSpPr>
          <p:grpSp>
            <p:nvGrpSpPr>
              <p:cNvPr id="178" name="Group 177"/>
              <p:cNvGrpSpPr>
                <a:grpSpLocks noChangeAspect="1"/>
              </p:cNvGrpSpPr>
              <p:nvPr/>
            </p:nvGrpSpPr>
            <p:grpSpPr>
              <a:xfrm>
                <a:off x="7977061" y="3226174"/>
                <a:ext cx="338706" cy="476857"/>
                <a:chOff x="7900853" y="3135677"/>
                <a:chExt cx="483865" cy="681225"/>
              </a:xfrm>
            </p:grpSpPr>
            <p:sp>
              <p:nvSpPr>
                <p:cNvPr id="181" name="Oval 180"/>
                <p:cNvSpPr>
                  <a:spLocks noChangeAspect="1"/>
                </p:cNvSpPr>
                <p:nvPr/>
              </p:nvSpPr>
              <p:spPr>
                <a:xfrm>
                  <a:off x="7900853" y="3235599"/>
                  <a:ext cx="483865" cy="47963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182" name="Rectangle 181"/>
                <p:cNvSpPr/>
                <p:nvPr/>
              </p:nvSpPr>
              <p:spPr>
                <a:xfrm>
                  <a:off x="8071756" y="3135677"/>
                  <a:ext cx="144007" cy="9992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183" name="Rectangle 182"/>
                <p:cNvSpPr/>
                <p:nvPr/>
              </p:nvSpPr>
              <p:spPr>
                <a:xfrm>
                  <a:off x="8071756" y="3716977"/>
                  <a:ext cx="144007" cy="9992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grpSp>
          <p:cxnSp>
            <p:nvCxnSpPr>
              <p:cNvPr id="179" name="Straight Arrow Connector 178"/>
              <p:cNvCxnSpPr/>
              <p:nvPr/>
            </p:nvCxnSpPr>
            <p:spPr>
              <a:xfrm flipH="1">
                <a:off x="7675221" y="3468990"/>
                <a:ext cx="464687" cy="257086"/>
              </a:xfrm>
              <a:prstGeom prst="straightConnector1">
                <a:avLst/>
              </a:prstGeom>
              <a:ln w="28575">
                <a:solidFill>
                  <a:srgbClr val="009900"/>
                </a:solidFill>
                <a:headEnd type="none" w="lg" len="lg"/>
                <a:tailEnd type="triangle" w="sm" len="lg"/>
              </a:ln>
            </p:spPr>
            <p:style>
              <a:lnRef idx="1">
                <a:schemeClr val="accent1"/>
              </a:lnRef>
              <a:fillRef idx="0">
                <a:schemeClr val="accent1"/>
              </a:fillRef>
              <a:effectRef idx="0">
                <a:schemeClr val="accent1"/>
              </a:effectRef>
              <a:fontRef idx="minor">
                <a:schemeClr val="tx1"/>
              </a:fontRef>
            </p:style>
          </p:cxnSp>
          <p:sp>
            <p:nvSpPr>
              <p:cNvPr id="180" name="Arc 179"/>
              <p:cNvSpPr>
                <a:spLocks noChangeAspect="1"/>
              </p:cNvSpPr>
              <p:nvPr/>
            </p:nvSpPr>
            <p:spPr>
              <a:xfrm rot="3668781" flipV="1">
                <a:off x="7709207" y="3539879"/>
                <a:ext cx="322625" cy="141959"/>
              </a:xfrm>
              <a:prstGeom prst="arc">
                <a:avLst>
                  <a:gd name="adj1" fmla="val 19819718"/>
                  <a:gd name="adj2" fmla="val 14414673"/>
                </a:avLst>
              </a:prstGeom>
              <a:ln w="19050">
                <a:solidFill>
                  <a:schemeClr val="accent6">
                    <a:lumMod val="7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200" name="Arc 199"/>
              <p:cNvSpPr>
                <a:spLocks noChangeAspect="1"/>
              </p:cNvSpPr>
              <p:nvPr/>
            </p:nvSpPr>
            <p:spPr>
              <a:xfrm rot="3668781" flipV="1">
                <a:off x="6877631" y="3535116"/>
                <a:ext cx="322625" cy="141959"/>
              </a:xfrm>
              <a:prstGeom prst="arc">
                <a:avLst>
                  <a:gd name="adj1" fmla="val 19819718"/>
                  <a:gd name="adj2" fmla="val 14414673"/>
                </a:avLst>
              </a:prstGeom>
              <a:ln w="19050">
                <a:solidFill>
                  <a:schemeClr val="accent6">
                    <a:lumMod val="7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grpSp>
          <p:nvGrpSpPr>
            <p:cNvPr id="158" name="Group 157"/>
            <p:cNvGrpSpPr>
              <a:grpSpLocks noChangeAspect="1"/>
            </p:cNvGrpSpPr>
            <p:nvPr/>
          </p:nvGrpSpPr>
          <p:grpSpPr>
            <a:xfrm rot="16200000">
              <a:off x="4333120" y="2707393"/>
              <a:ext cx="146994" cy="121680"/>
              <a:chOff x="2434142" y="2956751"/>
              <a:chExt cx="207032" cy="142811"/>
            </a:xfrm>
          </p:grpSpPr>
          <p:sp>
            <p:nvSpPr>
              <p:cNvPr id="176" name="Rectangle 175"/>
              <p:cNvSpPr/>
              <p:nvPr/>
            </p:nvSpPr>
            <p:spPr>
              <a:xfrm>
                <a:off x="2447635" y="3009825"/>
                <a:ext cx="190790" cy="34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177" name="Freeform 176"/>
              <p:cNvSpPr/>
              <p:nvPr/>
            </p:nvSpPr>
            <p:spPr>
              <a:xfrm>
                <a:off x="2434142" y="2956751"/>
                <a:ext cx="207032" cy="14281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Lst>
                <a:ahLst/>
                <a:cxnLst>
                  <a:cxn ang="0">
                    <a:pos x="connsiteX0" y="connsiteY0"/>
                  </a:cxn>
                  <a:cxn ang="0">
                    <a:pos x="connsiteX1" y="connsiteY1"/>
                  </a:cxn>
                  <a:cxn ang="0">
                    <a:pos x="connsiteX2" y="connsiteY2"/>
                  </a:cxn>
                  <a:cxn ang="0">
                    <a:pos x="connsiteX3" y="connsiteY3"/>
                  </a:cxn>
                </a:cxnLst>
                <a:rect l="l" t="t" r="r" b="b"/>
                <a:pathLst>
                  <a:path w="221490" h="185737">
                    <a:moveTo>
                      <a:pt x="0" y="99573"/>
                    </a:moveTo>
                    <a:lnTo>
                      <a:pt x="111952" y="0"/>
                    </a:lnTo>
                    <a:lnTo>
                      <a:pt x="111952" y="185737"/>
                    </a:lnTo>
                    <a:lnTo>
                      <a:pt x="221490" y="85725"/>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900" dirty="0"/>
              </a:p>
            </p:txBody>
          </p:sp>
        </p:grpSp>
        <p:grpSp>
          <p:nvGrpSpPr>
            <p:cNvPr id="159" name="Group 158"/>
            <p:cNvGrpSpPr>
              <a:grpSpLocks noChangeAspect="1"/>
            </p:cNvGrpSpPr>
            <p:nvPr/>
          </p:nvGrpSpPr>
          <p:grpSpPr>
            <a:xfrm rot="16200000">
              <a:off x="5194333" y="2707392"/>
              <a:ext cx="146994" cy="121680"/>
              <a:chOff x="2434142" y="2956751"/>
              <a:chExt cx="207032" cy="142811"/>
            </a:xfrm>
          </p:grpSpPr>
          <p:sp>
            <p:nvSpPr>
              <p:cNvPr id="174" name="Rectangle 173"/>
              <p:cNvSpPr/>
              <p:nvPr/>
            </p:nvSpPr>
            <p:spPr>
              <a:xfrm>
                <a:off x="2447635" y="3009825"/>
                <a:ext cx="190790" cy="34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175" name="Freeform 174"/>
              <p:cNvSpPr/>
              <p:nvPr/>
            </p:nvSpPr>
            <p:spPr>
              <a:xfrm>
                <a:off x="2434142" y="2956751"/>
                <a:ext cx="207032" cy="142811"/>
              </a:xfrm>
              <a:custGeom>
                <a:avLst/>
                <a:gdLst>
                  <a:gd name="connsiteX0" fmla="*/ 0 w 200025"/>
                  <a:gd name="connsiteY0" fmla="*/ 80962 h 185737"/>
                  <a:gd name="connsiteX1" fmla="*/ 90487 w 200025"/>
                  <a:gd name="connsiteY1" fmla="*/ 0 h 185737"/>
                  <a:gd name="connsiteX2" fmla="*/ 90487 w 200025"/>
                  <a:gd name="connsiteY2" fmla="*/ 185737 h 185737"/>
                  <a:gd name="connsiteX3" fmla="*/ 200025 w 200025"/>
                  <a:gd name="connsiteY3" fmla="*/ 85725 h 185737"/>
                  <a:gd name="connsiteX0" fmla="*/ 0 w 221490"/>
                  <a:gd name="connsiteY0" fmla="*/ 99573 h 185737"/>
                  <a:gd name="connsiteX1" fmla="*/ 111952 w 221490"/>
                  <a:gd name="connsiteY1" fmla="*/ 0 h 185737"/>
                  <a:gd name="connsiteX2" fmla="*/ 111952 w 221490"/>
                  <a:gd name="connsiteY2" fmla="*/ 185737 h 185737"/>
                  <a:gd name="connsiteX3" fmla="*/ 221490 w 221490"/>
                  <a:gd name="connsiteY3" fmla="*/ 85725 h 185737"/>
                </a:gdLst>
                <a:ahLst/>
                <a:cxnLst>
                  <a:cxn ang="0">
                    <a:pos x="connsiteX0" y="connsiteY0"/>
                  </a:cxn>
                  <a:cxn ang="0">
                    <a:pos x="connsiteX1" y="connsiteY1"/>
                  </a:cxn>
                  <a:cxn ang="0">
                    <a:pos x="connsiteX2" y="connsiteY2"/>
                  </a:cxn>
                  <a:cxn ang="0">
                    <a:pos x="connsiteX3" y="connsiteY3"/>
                  </a:cxn>
                </a:cxnLst>
                <a:rect l="l" t="t" r="r" b="b"/>
                <a:pathLst>
                  <a:path w="221490" h="185737">
                    <a:moveTo>
                      <a:pt x="0" y="99573"/>
                    </a:moveTo>
                    <a:lnTo>
                      <a:pt x="111952" y="0"/>
                    </a:lnTo>
                    <a:lnTo>
                      <a:pt x="111952" y="185737"/>
                    </a:lnTo>
                    <a:lnTo>
                      <a:pt x="221490" y="85725"/>
                    </a:lnTo>
                  </a:path>
                </a:pathLst>
              </a:cu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900" dirty="0"/>
              </a:p>
            </p:txBody>
          </p:sp>
        </p:grpSp>
        <p:sp>
          <p:nvSpPr>
            <p:cNvPr id="160" name="TextBox 159"/>
            <p:cNvSpPr txBox="1"/>
            <p:nvPr/>
          </p:nvSpPr>
          <p:spPr>
            <a:xfrm>
              <a:off x="4021925" y="2698856"/>
              <a:ext cx="194797" cy="295466"/>
            </a:xfrm>
            <a:prstGeom prst="rect">
              <a:avLst/>
            </a:prstGeom>
            <a:noFill/>
          </p:spPr>
          <p:txBody>
            <a:bodyPr wrap="none" lIns="9144" tIns="9144" rIns="9144" bIns="9144" rtlCol="0">
              <a:spAutoFit/>
            </a:bodyPr>
            <a:lstStyle/>
            <a:p>
              <a:r>
                <a:rPr lang="en-US" dirty="0"/>
                <a:t>i</a:t>
              </a:r>
              <a:r>
                <a:rPr lang="en-US" baseline="-25000" dirty="0"/>
                <a:t>m</a:t>
              </a:r>
            </a:p>
          </p:txBody>
        </p:sp>
        <p:sp>
          <p:nvSpPr>
            <p:cNvPr id="161" name="Oval 160"/>
            <p:cNvSpPr>
              <a:spLocks noChangeAspect="1"/>
            </p:cNvSpPr>
            <p:nvPr/>
          </p:nvSpPr>
          <p:spPr>
            <a:xfrm>
              <a:off x="5231600" y="2932219"/>
              <a:ext cx="60483" cy="59955"/>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162" name="Oval 161"/>
            <p:cNvSpPr>
              <a:spLocks noChangeAspect="1"/>
            </p:cNvSpPr>
            <p:nvPr/>
          </p:nvSpPr>
          <p:spPr>
            <a:xfrm>
              <a:off x="4373795" y="2927456"/>
              <a:ext cx="60483" cy="59955"/>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cxnSp>
          <p:nvCxnSpPr>
            <p:cNvPr id="163" name="Straight Arrow Connector 162"/>
            <p:cNvCxnSpPr/>
            <p:nvPr/>
          </p:nvCxnSpPr>
          <p:spPr>
            <a:xfrm rot="5400000">
              <a:off x="4113516" y="2808397"/>
              <a:ext cx="30480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sp>
          <p:nvSpPr>
            <p:cNvPr id="164" name="Oval 163"/>
            <p:cNvSpPr>
              <a:spLocks noChangeAspect="1"/>
            </p:cNvSpPr>
            <p:nvPr/>
          </p:nvSpPr>
          <p:spPr>
            <a:xfrm>
              <a:off x="3329021" y="2549636"/>
              <a:ext cx="60483" cy="59955"/>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165" name="TextBox 2"/>
            <p:cNvSpPr txBox="1"/>
            <p:nvPr/>
          </p:nvSpPr>
          <p:spPr>
            <a:xfrm>
              <a:off x="3088521" y="2427397"/>
              <a:ext cx="250025" cy="260456"/>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latin typeface="+mn-lt"/>
                </a:rPr>
                <a:t>E</a:t>
              </a:r>
              <a:r>
                <a:rPr lang="en-US" sz="1600" baseline="-25000" dirty="0">
                  <a:latin typeface="+mn-lt"/>
                </a:rPr>
                <a:t>b</a:t>
              </a:r>
              <a:endParaRPr lang="en-US" sz="1800" baseline="-25000" dirty="0">
                <a:latin typeface="+mn-lt"/>
              </a:endParaRPr>
            </a:p>
          </p:txBody>
        </p:sp>
        <p:sp>
          <p:nvSpPr>
            <p:cNvPr id="166" name="TextBox 2"/>
            <p:cNvSpPr txBox="1"/>
            <p:nvPr/>
          </p:nvSpPr>
          <p:spPr>
            <a:xfrm>
              <a:off x="4491811" y="2613130"/>
              <a:ext cx="224783" cy="260456"/>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latin typeface="+mn-lt"/>
                </a:rPr>
                <a:t>R</a:t>
              </a:r>
              <a:r>
                <a:rPr lang="en-US" sz="1600" baseline="-25000" dirty="0">
                  <a:latin typeface="+mn-lt"/>
                </a:rPr>
                <a:t>m</a:t>
              </a:r>
              <a:endParaRPr lang="en-US" sz="1800" baseline="-25000" dirty="0">
                <a:latin typeface="+mn-lt"/>
              </a:endParaRPr>
            </a:p>
          </p:txBody>
        </p:sp>
        <p:sp>
          <p:nvSpPr>
            <p:cNvPr id="167" name="Oval 166"/>
            <p:cNvSpPr>
              <a:spLocks noChangeAspect="1"/>
            </p:cNvSpPr>
            <p:nvPr/>
          </p:nvSpPr>
          <p:spPr>
            <a:xfrm>
              <a:off x="4376704" y="2549636"/>
              <a:ext cx="60483" cy="59955"/>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900" dirty="0"/>
            </a:p>
          </p:txBody>
        </p:sp>
        <p:sp>
          <p:nvSpPr>
            <p:cNvPr id="168" name="TextBox 2"/>
            <p:cNvSpPr txBox="1"/>
            <p:nvPr/>
          </p:nvSpPr>
          <p:spPr>
            <a:xfrm>
              <a:off x="4326725" y="2286000"/>
              <a:ext cx="304800" cy="260456"/>
            </a:xfrm>
            <a:prstGeom prst="rect">
              <a:avLst/>
            </a:prstGeom>
            <a:no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latin typeface="+mn-lt"/>
                </a:rPr>
                <a:t>E</a:t>
              </a:r>
              <a:r>
                <a:rPr lang="en-US" sz="1600" baseline="-25000" dirty="0">
                  <a:latin typeface="+mn-lt"/>
                </a:rPr>
                <a:t>m</a:t>
              </a:r>
              <a:endParaRPr lang="en-US" sz="1800" baseline="-25000" dirty="0">
                <a:latin typeface="+mn-lt"/>
              </a:endParaRPr>
            </a:p>
          </p:txBody>
        </p:sp>
        <p:cxnSp>
          <p:nvCxnSpPr>
            <p:cNvPr id="171" name="Straight Arrow Connector 170"/>
            <p:cNvCxnSpPr/>
            <p:nvPr/>
          </p:nvCxnSpPr>
          <p:spPr>
            <a:xfrm rot="5400000">
              <a:off x="4988710" y="2808397"/>
              <a:ext cx="304800" cy="0"/>
            </a:xfrm>
            <a:prstGeom prst="straightConnector1">
              <a:avLst/>
            </a:prstGeom>
            <a:ln w="285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grpSp>
      <p:sp>
        <p:nvSpPr>
          <p:cNvPr id="94" name="TextBox 93"/>
          <p:cNvSpPr txBox="1"/>
          <p:nvPr/>
        </p:nvSpPr>
        <p:spPr>
          <a:xfrm>
            <a:off x="2972200" y="2536719"/>
            <a:ext cx="3076910" cy="1669688"/>
          </a:xfrm>
          <a:prstGeom prst="rect">
            <a:avLst/>
          </a:prstGeom>
          <a:solidFill>
            <a:schemeClr val="accent1">
              <a:lumMod val="75000"/>
            </a:schemeClr>
          </a:solidFill>
        </p:spPr>
        <p:txBody>
          <a:bodyPr wrap="square" lIns="54864" rIns="27432" rtlCol="0">
            <a:spAutoFit/>
          </a:bodyPr>
          <a:lstStyle/>
          <a:p>
            <a:r>
              <a:rPr lang="en-US" sz="2000" b="1" dirty="0">
                <a:solidFill>
                  <a:schemeClr val="bg1"/>
                </a:solidFill>
              </a:rPr>
              <a:t>Non-dimensional Terms</a:t>
            </a:r>
          </a:p>
          <a:p>
            <a:endParaRPr lang="en-US" sz="1050" b="1" dirty="0">
              <a:solidFill>
                <a:schemeClr val="bg1"/>
              </a:solidFill>
            </a:endParaRPr>
          </a:p>
          <a:p>
            <a:r>
              <a:rPr lang="en-US" dirty="0">
                <a:solidFill>
                  <a:schemeClr val="bg1"/>
                </a:solidFill>
              </a:rPr>
              <a:t>Speed:  </a:t>
            </a:r>
            <a:r>
              <a:rPr lang="en-US" dirty="0">
                <a:solidFill>
                  <a:schemeClr val="bg1"/>
                </a:solidFill>
                <a:latin typeface="Symbol" panose="05050102010706020507" pitchFamily="18" charset="2"/>
              </a:rPr>
              <a:t>n </a:t>
            </a:r>
            <a:r>
              <a:rPr lang="en-US" dirty="0">
                <a:solidFill>
                  <a:schemeClr val="bg1"/>
                </a:solidFill>
              </a:rPr>
              <a:t>≡ k</a:t>
            </a:r>
            <a:r>
              <a:rPr lang="en-US" dirty="0">
                <a:solidFill>
                  <a:schemeClr val="bg1"/>
                </a:solidFill>
                <a:latin typeface="Symbol" panose="05050102010706020507" pitchFamily="18" charset="2"/>
              </a:rPr>
              <a:t>w</a:t>
            </a:r>
            <a:r>
              <a:rPr lang="en-US" dirty="0">
                <a:solidFill>
                  <a:schemeClr val="bg1"/>
                </a:solidFill>
              </a:rPr>
              <a:t>/</a:t>
            </a:r>
            <a:r>
              <a:rPr lang="en-US" dirty="0">
                <a:solidFill>
                  <a:schemeClr val="bg1"/>
                </a:solidFill>
                <a:latin typeface="Symbol" panose="05050102010706020507" pitchFamily="18" charset="2"/>
              </a:rPr>
              <a:t>e</a:t>
            </a:r>
            <a:r>
              <a:rPr lang="en-US" baseline="-25000" dirty="0">
                <a:solidFill>
                  <a:schemeClr val="bg1"/>
                </a:solidFill>
              </a:rPr>
              <a:t>b</a:t>
            </a:r>
            <a:r>
              <a:rPr lang="en-US" dirty="0">
                <a:solidFill>
                  <a:schemeClr val="bg1"/>
                </a:solidFill>
              </a:rPr>
              <a:t> = RPM/(K</a:t>
            </a:r>
            <a:r>
              <a:rPr lang="en-US" sz="2000" baseline="-25000" dirty="0">
                <a:solidFill>
                  <a:schemeClr val="bg1"/>
                </a:solidFill>
              </a:rPr>
              <a:t>v</a:t>
            </a:r>
            <a:r>
              <a:rPr lang="en-US" dirty="0">
                <a:solidFill>
                  <a:schemeClr val="bg1"/>
                </a:solidFill>
                <a:latin typeface="Symbol" panose="05050102010706020507" pitchFamily="18" charset="2"/>
              </a:rPr>
              <a:t>e</a:t>
            </a:r>
            <a:r>
              <a:rPr lang="en-US" sz="2000" baseline="-25000" dirty="0">
                <a:solidFill>
                  <a:schemeClr val="bg1"/>
                </a:solidFill>
              </a:rPr>
              <a:t>b</a:t>
            </a:r>
            <a:r>
              <a:rPr lang="en-US" dirty="0">
                <a:solidFill>
                  <a:schemeClr val="bg1"/>
                </a:solidFill>
              </a:rPr>
              <a:t>)    </a:t>
            </a:r>
          </a:p>
          <a:p>
            <a:r>
              <a:rPr lang="en-US" dirty="0">
                <a:solidFill>
                  <a:schemeClr val="bg1"/>
                </a:solidFill>
              </a:rPr>
              <a:t>Current:               i</a:t>
            </a:r>
            <a:r>
              <a:rPr lang="en-US" baseline="-25000" dirty="0">
                <a:solidFill>
                  <a:schemeClr val="bg1"/>
                </a:solidFill>
              </a:rPr>
              <a:t>m</a:t>
            </a:r>
            <a:r>
              <a:rPr lang="en-US" dirty="0">
                <a:solidFill>
                  <a:schemeClr val="bg1"/>
                </a:solidFill>
              </a:rPr>
              <a:t> R</a:t>
            </a:r>
            <a:r>
              <a:rPr lang="en-US" baseline="-25000" dirty="0">
                <a:solidFill>
                  <a:schemeClr val="bg1"/>
                </a:solidFill>
              </a:rPr>
              <a:t>e </a:t>
            </a:r>
            <a:r>
              <a:rPr lang="en-US" dirty="0">
                <a:solidFill>
                  <a:schemeClr val="bg1"/>
                </a:solidFill>
              </a:rPr>
              <a:t>/</a:t>
            </a:r>
            <a:r>
              <a:rPr lang="en-US" dirty="0">
                <a:solidFill>
                  <a:schemeClr val="bg1"/>
                </a:solidFill>
                <a:latin typeface="Symbol" panose="05050102010706020507" pitchFamily="18" charset="2"/>
              </a:rPr>
              <a:t>e</a:t>
            </a:r>
            <a:r>
              <a:rPr lang="en-US" baseline="-25000" dirty="0">
                <a:solidFill>
                  <a:schemeClr val="bg1"/>
                </a:solidFill>
              </a:rPr>
              <a:t>b</a:t>
            </a:r>
            <a:r>
              <a:rPr lang="en-US" dirty="0">
                <a:solidFill>
                  <a:schemeClr val="bg1"/>
                </a:solidFill>
              </a:rPr>
              <a:t> = 1</a:t>
            </a:r>
            <a:r>
              <a:rPr lang="en-US" dirty="0">
                <a:solidFill>
                  <a:schemeClr val="bg1"/>
                </a:solidFill>
                <a:latin typeface="Symbol" panose="05050102010706020507" pitchFamily="18" charset="2"/>
              </a:rPr>
              <a:t>-n</a:t>
            </a:r>
          </a:p>
          <a:p>
            <a:r>
              <a:rPr lang="en-US" dirty="0">
                <a:solidFill>
                  <a:schemeClr val="bg1"/>
                </a:solidFill>
              </a:rPr>
              <a:t>Torque:     </a:t>
            </a:r>
            <a:r>
              <a:rPr lang="en-US" dirty="0">
                <a:solidFill>
                  <a:schemeClr val="bg1"/>
                </a:solidFill>
                <a:latin typeface="Symbol" panose="05050102010706020507" pitchFamily="18" charset="2"/>
              </a:rPr>
              <a:t>t</a:t>
            </a:r>
            <a:r>
              <a:rPr lang="en-US" sz="400" dirty="0">
                <a:solidFill>
                  <a:schemeClr val="bg1"/>
                </a:solidFill>
                <a:latin typeface="Symbol" panose="05050102010706020507" pitchFamily="18" charset="2"/>
              </a:rPr>
              <a:t> </a:t>
            </a:r>
            <a:r>
              <a:rPr lang="en-US" dirty="0">
                <a:solidFill>
                  <a:schemeClr val="bg1"/>
                </a:solidFill>
              </a:rPr>
              <a:t>R</a:t>
            </a:r>
            <a:r>
              <a:rPr lang="en-US" baseline="-25000" dirty="0">
                <a:solidFill>
                  <a:schemeClr val="bg1"/>
                </a:solidFill>
              </a:rPr>
              <a:t>e </a:t>
            </a:r>
            <a:r>
              <a:rPr lang="en-US" dirty="0">
                <a:solidFill>
                  <a:schemeClr val="bg1"/>
                </a:solidFill>
              </a:rPr>
              <a:t>/(k</a:t>
            </a:r>
            <a:r>
              <a:rPr lang="en-US" dirty="0">
                <a:solidFill>
                  <a:schemeClr val="bg1"/>
                </a:solidFill>
                <a:latin typeface="Symbol" panose="05050102010706020507" pitchFamily="18" charset="2"/>
              </a:rPr>
              <a:t>e</a:t>
            </a:r>
            <a:r>
              <a:rPr lang="en-US" baseline="-25000" dirty="0">
                <a:solidFill>
                  <a:schemeClr val="bg1"/>
                </a:solidFill>
              </a:rPr>
              <a:t>b</a:t>
            </a:r>
            <a:r>
              <a:rPr lang="en-US" dirty="0">
                <a:solidFill>
                  <a:schemeClr val="bg1"/>
                </a:solidFill>
              </a:rPr>
              <a:t>) = 1 – </a:t>
            </a:r>
            <a:r>
              <a:rPr lang="en-US" dirty="0">
                <a:solidFill>
                  <a:schemeClr val="bg1"/>
                </a:solidFill>
                <a:latin typeface="Symbol" panose="05050102010706020507" pitchFamily="18" charset="2"/>
              </a:rPr>
              <a:t>n </a:t>
            </a:r>
            <a:r>
              <a:rPr lang="en-US" dirty="0">
                <a:solidFill>
                  <a:schemeClr val="bg1"/>
                </a:solidFill>
              </a:rPr>
              <a:t>– </a:t>
            </a:r>
            <a:r>
              <a:rPr lang="en-US" dirty="0">
                <a:solidFill>
                  <a:schemeClr val="bg1"/>
                </a:solidFill>
                <a:latin typeface="Symbol" panose="05050102010706020507" pitchFamily="18" charset="2"/>
              </a:rPr>
              <a:t>y</a:t>
            </a:r>
          </a:p>
          <a:p>
            <a:r>
              <a:rPr lang="en-US" dirty="0">
                <a:solidFill>
                  <a:schemeClr val="bg1"/>
                </a:solidFill>
              </a:rPr>
              <a:t>Torque loss:         </a:t>
            </a:r>
            <a:r>
              <a:rPr lang="en-US" dirty="0">
                <a:solidFill>
                  <a:schemeClr val="bg1"/>
                </a:solidFill>
                <a:latin typeface="Symbol" panose="05050102010706020507" pitchFamily="18" charset="2"/>
              </a:rPr>
              <a:t>y </a:t>
            </a:r>
            <a:r>
              <a:rPr lang="en-US" dirty="0">
                <a:solidFill>
                  <a:schemeClr val="bg1"/>
                </a:solidFill>
              </a:rPr>
              <a:t>≡ </a:t>
            </a:r>
            <a:r>
              <a:rPr lang="en-US" dirty="0">
                <a:solidFill>
                  <a:schemeClr val="bg1"/>
                </a:solidFill>
                <a:latin typeface="Symbol" panose="05050102010706020507" pitchFamily="18" charset="2"/>
              </a:rPr>
              <a:t>l</a:t>
            </a:r>
            <a:r>
              <a:rPr lang="en-US" dirty="0">
                <a:solidFill>
                  <a:schemeClr val="bg1"/>
                </a:solidFill>
              </a:rPr>
              <a:t>R</a:t>
            </a:r>
            <a:r>
              <a:rPr lang="en-US" baseline="-25000" dirty="0">
                <a:solidFill>
                  <a:schemeClr val="bg1"/>
                </a:solidFill>
              </a:rPr>
              <a:t>e </a:t>
            </a:r>
            <a:r>
              <a:rPr lang="en-US" dirty="0">
                <a:solidFill>
                  <a:schemeClr val="bg1"/>
                </a:solidFill>
              </a:rPr>
              <a:t>/(k</a:t>
            </a:r>
            <a:r>
              <a:rPr lang="en-US" sz="1200" dirty="0">
                <a:solidFill>
                  <a:schemeClr val="bg1"/>
                </a:solidFill>
              </a:rPr>
              <a:t> </a:t>
            </a:r>
            <a:r>
              <a:rPr lang="en-US" dirty="0">
                <a:solidFill>
                  <a:schemeClr val="bg1"/>
                </a:solidFill>
                <a:latin typeface="Symbol" panose="05050102010706020507" pitchFamily="18" charset="2"/>
              </a:rPr>
              <a:t>e</a:t>
            </a:r>
            <a:r>
              <a:rPr lang="en-US" baseline="-25000" dirty="0">
                <a:solidFill>
                  <a:schemeClr val="bg1"/>
                </a:solidFill>
              </a:rPr>
              <a:t>b</a:t>
            </a:r>
            <a:r>
              <a:rPr lang="en-US" dirty="0">
                <a:solidFill>
                  <a:schemeClr val="bg1"/>
                </a:solidFill>
              </a:rPr>
              <a:t>)</a:t>
            </a:r>
          </a:p>
        </p:txBody>
      </p:sp>
      <p:grpSp>
        <p:nvGrpSpPr>
          <p:cNvPr id="6" name="Group 5"/>
          <p:cNvGrpSpPr/>
          <p:nvPr/>
        </p:nvGrpSpPr>
        <p:grpSpPr>
          <a:xfrm>
            <a:off x="6491454" y="841743"/>
            <a:ext cx="2146997" cy="567080"/>
            <a:chOff x="6491454" y="841743"/>
            <a:chExt cx="2146997" cy="567080"/>
          </a:xfrm>
        </p:grpSpPr>
        <p:sp>
          <p:nvSpPr>
            <p:cNvPr id="118" name="TextBox 2"/>
            <p:cNvSpPr txBox="1"/>
            <p:nvPr/>
          </p:nvSpPr>
          <p:spPr>
            <a:xfrm>
              <a:off x="6491454" y="841743"/>
              <a:ext cx="1008861" cy="557352"/>
            </a:xfrm>
            <a:prstGeom prst="rect">
              <a:avLst/>
            </a:prstGeom>
            <a:solidFill>
              <a:schemeClr val="bg1">
                <a:lumMod val="95000"/>
              </a:schemeClr>
            </a:solid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latin typeface="+mn-lt"/>
                </a:rPr>
                <a:t>MOTOR</a:t>
              </a:r>
            </a:p>
            <a:p>
              <a:pPr algn="ctr"/>
              <a:r>
                <a:rPr lang="en-US" sz="1600" dirty="0"/>
                <a:t>i &gt; 0 ; </a:t>
              </a:r>
              <a:r>
                <a:rPr lang="en-US" sz="1600" dirty="0">
                  <a:latin typeface="Symbol" panose="05050102010706020507" pitchFamily="18" charset="2"/>
                </a:rPr>
                <a:t>t </a:t>
              </a:r>
              <a:r>
                <a:rPr lang="en-US" sz="1600" dirty="0"/>
                <a:t>&gt; 0</a:t>
              </a:r>
              <a:endParaRPr lang="en-US" sz="1800" b="1" baseline="-25000" dirty="0">
                <a:latin typeface="+mn-lt"/>
              </a:endParaRPr>
            </a:p>
          </p:txBody>
        </p:sp>
        <p:sp>
          <p:nvSpPr>
            <p:cNvPr id="96" name="TextBox 2"/>
            <p:cNvSpPr txBox="1"/>
            <p:nvPr/>
          </p:nvSpPr>
          <p:spPr>
            <a:xfrm>
              <a:off x="7629590" y="841743"/>
              <a:ext cx="1008861" cy="567080"/>
            </a:xfrm>
            <a:prstGeom prst="rect">
              <a:avLst/>
            </a:prstGeom>
            <a:solidFill>
              <a:schemeClr val="bg1">
                <a:lumMod val="95000"/>
              </a:schemeClr>
            </a:solidFill>
          </p:spPr>
          <p:txBody>
            <a:bodyPr wrap="none" lIns="27432" tIns="27432" rIns="27432" bIns="27432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t>GEN.</a:t>
              </a:r>
            </a:p>
            <a:p>
              <a:pPr algn="ctr"/>
              <a:r>
                <a:rPr lang="en-US" sz="1600" dirty="0"/>
                <a:t>i &lt; 0 ; </a:t>
              </a:r>
              <a:r>
                <a:rPr lang="en-US" sz="1600" dirty="0">
                  <a:latin typeface="Symbol" panose="05050102010706020507" pitchFamily="18" charset="2"/>
                </a:rPr>
                <a:t>t </a:t>
              </a:r>
              <a:r>
                <a:rPr lang="en-US" sz="1600" dirty="0"/>
                <a:t>&lt; 0</a:t>
              </a:r>
            </a:p>
            <a:p>
              <a:pPr algn="ctr"/>
              <a:endParaRPr lang="en-US" sz="1600" b="1" dirty="0">
                <a:latin typeface="+mn-lt"/>
              </a:endParaRPr>
            </a:p>
            <a:p>
              <a:pPr algn="ctr"/>
              <a:endParaRPr lang="en-US" sz="1800" b="1" baseline="-25000" dirty="0">
                <a:latin typeface="+mn-lt"/>
              </a:endParaRPr>
            </a:p>
          </p:txBody>
        </p:sp>
      </p:grpSp>
      <p:grpSp>
        <p:nvGrpSpPr>
          <p:cNvPr id="8" name="Group 7"/>
          <p:cNvGrpSpPr/>
          <p:nvPr/>
        </p:nvGrpSpPr>
        <p:grpSpPr>
          <a:xfrm>
            <a:off x="438117" y="4309354"/>
            <a:ext cx="5087301" cy="2162825"/>
            <a:chOff x="438117" y="4309354"/>
            <a:chExt cx="5087301" cy="2162825"/>
          </a:xfrm>
        </p:grpSpPr>
        <p:grpSp>
          <p:nvGrpSpPr>
            <p:cNvPr id="4" name="Group 3"/>
            <p:cNvGrpSpPr/>
            <p:nvPr/>
          </p:nvGrpSpPr>
          <p:grpSpPr>
            <a:xfrm>
              <a:off x="438117" y="4708567"/>
              <a:ext cx="5087301" cy="1763612"/>
              <a:chOff x="438117" y="4528442"/>
              <a:chExt cx="5087301" cy="1763612"/>
            </a:xfrm>
          </p:grpSpPr>
          <p:grpSp>
            <p:nvGrpSpPr>
              <p:cNvPr id="13" name="Group 12"/>
              <p:cNvGrpSpPr/>
              <p:nvPr/>
            </p:nvGrpSpPr>
            <p:grpSpPr>
              <a:xfrm>
                <a:off x="438117" y="4528442"/>
                <a:ext cx="2801297" cy="1763612"/>
                <a:chOff x="579635" y="4528442"/>
                <a:chExt cx="2801297" cy="1763612"/>
              </a:xfrm>
            </p:grpSpPr>
            <p:cxnSp>
              <p:nvCxnSpPr>
                <p:cNvPr id="58" name="Straight Connector 57"/>
                <p:cNvCxnSpPr/>
                <p:nvPr/>
              </p:nvCxnSpPr>
              <p:spPr>
                <a:xfrm>
                  <a:off x="1818832" y="4620475"/>
                  <a:ext cx="0" cy="129540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818832" y="5915875"/>
                  <a:ext cx="1562100" cy="1"/>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818832" y="4849075"/>
                  <a:ext cx="1434813" cy="118161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818832" y="5077675"/>
                  <a:ext cx="1177746" cy="996554"/>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64" name="TextBox 17"/>
                <p:cNvSpPr txBox="1"/>
                <p:nvPr/>
              </p:nvSpPr>
              <p:spPr>
                <a:xfrm>
                  <a:off x="1993557" y="4528442"/>
                  <a:ext cx="892937" cy="498598"/>
                </a:xfrm>
                <a:prstGeom prst="rect">
                  <a:avLst/>
                </a:prstGeom>
                <a:noFill/>
              </p:spPr>
              <p:style>
                <a:lnRef idx="0">
                  <a:scrgbClr r="0" g="0" b="0"/>
                </a:lnRef>
                <a:fillRef idx="0">
                  <a:scrgbClr r="0" g="0" b="0"/>
                </a:fillRef>
                <a:effectRef idx="0">
                  <a:scrgbClr r="0" g="0" b="0"/>
                </a:effectRef>
                <a:fontRef idx="minor">
                  <a:schemeClr val="tx1"/>
                </a:fontRef>
              </p:style>
              <p:txBody>
                <a:bodyPr wrap="non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ts val="1800"/>
                    </a:lnSpc>
                  </a:pPr>
                  <a:r>
                    <a:rPr lang="en-US" sz="1600" dirty="0">
                      <a:solidFill>
                        <a:schemeClr val="accent2">
                          <a:lumMod val="75000"/>
                        </a:schemeClr>
                      </a:solidFill>
                    </a:rPr>
                    <a:t> Current , </a:t>
                  </a:r>
                </a:p>
                <a:p>
                  <a:pPr>
                    <a:lnSpc>
                      <a:spcPts val="1800"/>
                    </a:lnSpc>
                  </a:pPr>
                  <a:r>
                    <a:rPr lang="en-US" sz="1600" dirty="0">
                      <a:solidFill>
                        <a:schemeClr val="accent2">
                          <a:lumMod val="75000"/>
                        </a:schemeClr>
                      </a:solidFill>
                      <a:latin typeface="Times New Roman"/>
                      <a:cs typeface="Times New Roman"/>
                    </a:rPr>
                    <a:t>  i</a:t>
                  </a:r>
                  <a:r>
                    <a:rPr lang="en-US" sz="1800" baseline="-25000" dirty="0">
                      <a:solidFill>
                        <a:schemeClr val="accent2">
                          <a:lumMod val="75000"/>
                        </a:schemeClr>
                      </a:solidFill>
                      <a:latin typeface="Times New Roman"/>
                      <a:cs typeface="Times New Roman"/>
                    </a:rPr>
                    <a:t>m</a:t>
                  </a:r>
                  <a:r>
                    <a:rPr lang="en-US" sz="1600" baseline="-25000" dirty="0">
                      <a:solidFill>
                        <a:schemeClr val="accent2">
                          <a:lumMod val="75000"/>
                        </a:schemeClr>
                      </a:solidFill>
                      <a:latin typeface="Times New Roman"/>
                      <a:cs typeface="Times New Roman"/>
                    </a:rPr>
                    <a:t> </a:t>
                  </a:r>
                  <a:r>
                    <a:rPr lang="en-US" sz="1600" dirty="0">
                      <a:solidFill>
                        <a:schemeClr val="accent2">
                          <a:lumMod val="75000"/>
                        </a:schemeClr>
                      </a:solidFill>
                      <a:latin typeface="Times New Roman"/>
                      <a:cs typeface="Times New Roman"/>
                    </a:rPr>
                    <a:t>R</a:t>
                  </a:r>
                  <a:r>
                    <a:rPr lang="en-US" sz="2000" baseline="-25000" dirty="0">
                      <a:solidFill>
                        <a:schemeClr val="accent2">
                          <a:lumMod val="75000"/>
                        </a:schemeClr>
                      </a:solidFill>
                      <a:latin typeface="Times New Roman"/>
                      <a:cs typeface="Times New Roman"/>
                    </a:rPr>
                    <a:t>e </a:t>
                  </a:r>
                  <a:r>
                    <a:rPr lang="en-US" sz="1600" dirty="0">
                      <a:solidFill>
                        <a:schemeClr val="accent2">
                          <a:lumMod val="75000"/>
                        </a:schemeClr>
                      </a:solidFill>
                      <a:latin typeface="Times New Roman"/>
                      <a:cs typeface="Times New Roman"/>
                    </a:rPr>
                    <a:t>/</a:t>
                  </a:r>
                  <a:r>
                    <a:rPr lang="en-US" sz="1800" dirty="0">
                      <a:solidFill>
                        <a:schemeClr val="accent2">
                          <a:lumMod val="75000"/>
                        </a:schemeClr>
                      </a:solidFill>
                      <a:latin typeface="Symbol" panose="05050102010706020507" pitchFamily="18" charset="2"/>
                      <a:cs typeface="Times New Roman"/>
                    </a:rPr>
                    <a:t>e</a:t>
                  </a:r>
                  <a:r>
                    <a:rPr lang="en-US" sz="1800" baseline="-25000" dirty="0">
                      <a:solidFill>
                        <a:schemeClr val="accent2">
                          <a:lumMod val="75000"/>
                        </a:schemeClr>
                      </a:solidFill>
                      <a:latin typeface="Times New Roman"/>
                      <a:cs typeface="Times New Roman"/>
                    </a:rPr>
                    <a:t>b</a:t>
                  </a:r>
                  <a:r>
                    <a:rPr lang="en-US" sz="1600" dirty="0">
                      <a:solidFill>
                        <a:schemeClr val="accent2">
                          <a:lumMod val="75000"/>
                        </a:schemeClr>
                      </a:solidFill>
                      <a:latin typeface="Times New Roman"/>
                      <a:cs typeface="Times New Roman"/>
                    </a:rPr>
                    <a:t> </a:t>
                  </a:r>
                  <a:endParaRPr lang="en-US" sz="1600" dirty="0">
                    <a:solidFill>
                      <a:schemeClr val="accent2">
                        <a:lumMod val="75000"/>
                      </a:schemeClr>
                    </a:solidFill>
                    <a:latin typeface="Symbol" panose="05050102010706020507" pitchFamily="18" charset="2"/>
                  </a:endParaRPr>
                </a:p>
              </p:txBody>
            </p:sp>
            <p:sp>
              <p:nvSpPr>
                <p:cNvPr id="65" name="TextBox 18"/>
                <p:cNvSpPr txBox="1"/>
                <p:nvPr/>
              </p:nvSpPr>
              <p:spPr>
                <a:xfrm>
                  <a:off x="1668755" y="4725524"/>
                  <a:ext cx="128305" cy="1329595"/>
                </a:xfrm>
                <a:prstGeom prst="rect">
                  <a:avLst/>
                </a:prstGeom>
                <a:noFill/>
              </p:spPr>
              <p:style>
                <a:lnRef idx="0">
                  <a:scrgbClr r="0" g="0" b="0"/>
                </a:lnRef>
                <a:fillRef idx="0">
                  <a:scrgbClr r="0" g="0" b="0"/>
                </a:fillRef>
                <a:effectRef idx="0">
                  <a:scrgbClr r="0" g="0" b="0"/>
                </a:effectRef>
                <a:fontRef idx="minor">
                  <a:schemeClr val="tx1"/>
                </a:fontRef>
              </p:style>
              <p:txBody>
                <a:bodyPr wrap="non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dirty="0">
                      <a:latin typeface="+mn-lt"/>
                    </a:rPr>
                    <a:t>1</a:t>
                  </a:r>
                </a:p>
                <a:p>
                  <a:endParaRPr lang="en-US" sz="1400" dirty="0">
                    <a:latin typeface="+mn-lt"/>
                  </a:endParaRPr>
                </a:p>
                <a:p>
                  <a:endParaRPr lang="en-US" sz="1400" dirty="0"/>
                </a:p>
                <a:p>
                  <a:endParaRPr lang="en-US" sz="1400" dirty="0"/>
                </a:p>
                <a:p>
                  <a:endParaRPr lang="en-US" sz="1400" dirty="0">
                    <a:latin typeface="+mn-lt"/>
                  </a:endParaRPr>
                </a:p>
                <a:p>
                  <a:r>
                    <a:rPr lang="en-US" sz="1400" dirty="0">
                      <a:latin typeface="+mn-lt"/>
                    </a:rPr>
                    <a:t>0</a:t>
                  </a:r>
                  <a:endParaRPr lang="en-US" sz="1400" dirty="0"/>
                </a:p>
              </p:txBody>
            </p:sp>
            <p:sp>
              <p:nvSpPr>
                <p:cNvPr id="66" name="TextBox 18"/>
                <p:cNvSpPr txBox="1"/>
                <p:nvPr/>
              </p:nvSpPr>
              <p:spPr>
                <a:xfrm>
                  <a:off x="1742632" y="5957412"/>
                  <a:ext cx="1462003" cy="252377"/>
                </a:xfrm>
                <a:prstGeom prst="rect">
                  <a:avLst/>
                </a:prstGeom>
                <a:noFill/>
              </p:spPr>
              <p:style>
                <a:lnRef idx="0">
                  <a:scrgbClr r="0" g="0" b="0"/>
                </a:lnRef>
                <a:fillRef idx="0">
                  <a:scrgbClr r="0" g="0" b="0"/>
                </a:fillRef>
                <a:effectRef idx="0">
                  <a:scrgbClr r="0" g="0" b="0"/>
                </a:effectRef>
                <a:fontRef idx="minor">
                  <a:schemeClr val="tx1"/>
                </a:fontRef>
              </p:style>
              <p:txBody>
                <a:bodyPr wrap="non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dirty="0">
                      <a:latin typeface="+mn-lt"/>
                    </a:rPr>
                    <a:t>0                               1</a:t>
                  </a:r>
                  <a:endParaRPr lang="en-US" sz="1400" dirty="0"/>
                </a:p>
              </p:txBody>
            </p:sp>
            <p:sp>
              <p:nvSpPr>
                <p:cNvPr id="67" name="TextBox 18"/>
                <p:cNvSpPr txBox="1"/>
                <p:nvPr/>
              </p:nvSpPr>
              <p:spPr>
                <a:xfrm>
                  <a:off x="1988001" y="6008900"/>
                  <a:ext cx="982192" cy="283154"/>
                </a:xfrm>
                <a:prstGeom prst="rect">
                  <a:avLst/>
                </a:prstGeom>
                <a:noFill/>
              </p:spPr>
              <p:style>
                <a:lnRef idx="0">
                  <a:scrgbClr r="0" g="0" b="0"/>
                </a:lnRef>
                <a:fillRef idx="0">
                  <a:scrgbClr r="0" g="0" b="0"/>
                </a:fillRef>
                <a:effectRef idx="0">
                  <a:scrgbClr r="0" g="0" b="0"/>
                </a:effectRef>
                <a:fontRef idx="minor">
                  <a:schemeClr val="tx1"/>
                </a:fontRef>
              </p:style>
              <p:txBody>
                <a:bodyPr wrap="non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dirty="0"/>
                    <a:t> </a:t>
                  </a:r>
                  <a:r>
                    <a:rPr lang="en-US" sz="1600" dirty="0">
                      <a:latin typeface="Symbol" panose="05050102010706020507" pitchFamily="18" charset="2"/>
                    </a:rPr>
                    <a:t>n </a:t>
                  </a:r>
                  <a:r>
                    <a:rPr lang="en-US" sz="1600" dirty="0"/>
                    <a:t>≡  k</a:t>
                  </a:r>
                  <a:r>
                    <a:rPr lang="en-US" sz="1600" dirty="0">
                      <a:latin typeface="Symbol" panose="05050102010706020507" pitchFamily="18" charset="2"/>
                    </a:rPr>
                    <a:t>w</a:t>
                  </a:r>
                  <a:r>
                    <a:rPr lang="en-US" sz="1600" dirty="0"/>
                    <a:t>/</a:t>
                  </a:r>
                  <a:r>
                    <a:rPr lang="en-US" sz="1600" dirty="0">
                      <a:latin typeface="Symbol" panose="05050102010706020507" pitchFamily="18" charset="2"/>
                    </a:rPr>
                    <a:t>e</a:t>
                  </a:r>
                  <a:r>
                    <a:rPr lang="en-US" sz="1600" baseline="-25000" dirty="0">
                      <a:solidFill>
                        <a:schemeClr val="tx1"/>
                      </a:solidFill>
                      <a:effectLst/>
                    </a:rPr>
                    <a:t>b  </a:t>
                  </a:r>
                  <a:endParaRPr lang="en-US" sz="1600" dirty="0"/>
                </a:p>
              </p:txBody>
            </p:sp>
            <p:cxnSp>
              <p:nvCxnSpPr>
                <p:cNvPr id="71" name="Straight Connector 70"/>
                <p:cNvCxnSpPr/>
                <p:nvPr/>
              </p:nvCxnSpPr>
              <p:spPr>
                <a:xfrm flipH="1">
                  <a:off x="2323720" y="5068048"/>
                  <a:ext cx="226680" cy="218772"/>
                </a:xfrm>
                <a:prstGeom prst="line">
                  <a:avLst/>
                </a:prstGeom>
                <a:ln w="12700">
                  <a:solidFill>
                    <a:schemeClr val="tx1">
                      <a:lumMod val="85000"/>
                      <a:lumOff val="1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1644008" y="5263264"/>
                  <a:ext cx="414575" cy="408724"/>
                </a:xfrm>
                <a:prstGeom prst="line">
                  <a:avLst/>
                </a:prstGeom>
                <a:ln w="12700">
                  <a:solidFill>
                    <a:schemeClr val="tx1">
                      <a:lumMod val="85000"/>
                      <a:lumOff val="1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73" name="TextBox 18"/>
                <p:cNvSpPr txBox="1"/>
                <p:nvPr/>
              </p:nvSpPr>
              <p:spPr>
                <a:xfrm>
                  <a:off x="579635" y="5417277"/>
                  <a:ext cx="981102" cy="498598"/>
                </a:xfrm>
                <a:prstGeom prst="rect">
                  <a:avLst/>
                </a:prstGeom>
                <a:noFill/>
              </p:spPr>
              <p:style>
                <a:lnRef idx="0">
                  <a:scrgbClr r="0" g="0" b="0"/>
                </a:lnRef>
                <a:fillRef idx="0">
                  <a:scrgbClr r="0" g="0" b="0"/>
                </a:fillRef>
                <a:effectRef idx="0">
                  <a:scrgbClr r="0" g="0" b="0"/>
                </a:effectRef>
                <a:fontRef idx="minor">
                  <a:schemeClr val="tx1"/>
                </a:fontRef>
              </p:style>
              <p:txBody>
                <a:bodyPr wrap="non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lnSpc>
                      <a:spcPts val="1800"/>
                    </a:lnSpc>
                  </a:pPr>
                  <a:r>
                    <a:rPr lang="en-US" sz="1600" dirty="0">
                      <a:solidFill>
                        <a:srgbClr val="008000"/>
                      </a:solidFill>
                    </a:rPr>
                    <a:t> Torque,</a:t>
                  </a:r>
                </a:p>
                <a:p>
                  <a:pPr algn="ctr">
                    <a:lnSpc>
                      <a:spcPts val="1800"/>
                    </a:lnSpc>
                  </a:pPr>
                  <a:r>
                    <a:rPr lang="en-US" sz="1600" dirty="0">
                      <a:solidFill>
                        <a:srgbClr val="008000"/>
                      </a:solidFill>
                      <a:latin typeface="Times New Roman"/>
                      <a:cs typeface="Times New Roman"/>
                    </a:rPr>
                    <a:t> </a:t>
                  </a:r>
                  <a:r>
                    <a:rPr lang="en-US" sz="1800" dirty="0">
                      <a:solidFill>
                        <a:srgbClr val="008000"/>
                      </a:solidFill>
                      <a:latin typeface="Symbol" panose="05050102010706020507" pitchFamily="18" charset="2"/>
                      <a:cs typeface="Times New Roman"/>
                    </a:rPr>
                    <a:t>t</a:t>
                  </a:r>
                  <a:r>
                    <a:rPr lang="en-US" sz="1600" dirty="0">
                      <a:solidFill>
                        <a:srgbClr val="008000"/>
                      </a:solidFill>
                      <a:latin typeface="Symbol" panose="05050102010706020507" pitchFamily="18" charset="2"/>
                      <a:cs typeface="Times New Roman"/>
                    </a:rPr>
                    <a:t> </a:t>
                  </a:r>
                  <a:r>
                    <a:rPr lang="en-US" sz="1400" dirty="0">
                      <a:solidFill>
                        <a:srgbClr val="008000"/>
                      </a:solidFill>
                      <a:latin typeface="Times New Roman"/>
                      <a:cs typeface="Times New Roman"/>
                    </a:rPr>
                    <a:t>R</a:t>
                  </a:r>
                  <a:r>
                    <a:rPr lang="en-US" sz="2000" baseline="-25000" dirty="0">
                      <a:solidFill>
                        <a:srgbClr val="008000"/>
                      </a:solidFill>
                      <a:latin typeface="Times New Roman"/>
                      <a:cs typeface="Times New Roman"/>
                    </a:rPr>
                    <a:t>e </a:t>
                  </a:r>
                  <a:r>
                    <a:rPr lang="en-US" sz="1600" dirty="0">
                      <a:solidFill>
                        <a:srgbClr val="008000"/>
                      </a:solidFill>
                      <a:latin typeface="Times New Roman"/>
                      <a:cs typeface="Times New Roman"/>
                    </a:rPr>
                    <a:t>/ (</a:t>
                  </a:r>
                  <a:r>
                    <a:rPr lang="en-US" sz="1600" dirty="0">
                      <a:solidFill>
                        <a:srgbClr val="008000"/>
                      </a:solidFill>
                      <a:effectLst/>
                    </a:rPr>
                    <a:t>k</a:t>
                  </a:r>
                  <a:r>
                    <a:rPr lang="en-US" sz="1600" dirty="0">
                      <a:solidFill>
                        <a:srgbClr val="008000"/>
                      </a:solidFill>
                      <a:effectLst/>
                      <a:latin typeface="Symbol" panose="05050102010706020507" pitchFamily="18" charset="2"/>
                    </a:rPr>
                    <a:t>e</a:t>
                  </a:r>
                  <a:r>
                    <a:rPr lang="en-US" sz="1600" baseline="-25000" dirty="0">
                      <a:solidFill>
                        <a:srgbClr val="008000"/>
                      </a:solidFill>
                      <a:effectLst/>
                    </a:rPr>
                    <a:t>b</a:t>
                  </a:r>
                  <a:r>
                    <a:rPr lang="en-US" sz="1600" dirty="0">
                      <a:solidFill>
                        <a:srgbClr val="008000"/>
                      </a:solidFill>
                      <a:latin typeface="Times New Roman"/>
                      <a:cs typeface="Times New Roman"/>
                    </a:rPr>
                    <a:t>)</a:t>
                  </a:r>
                  <a:endParaRPr lang="en-US" sz="1600" dirty="0">
                    <a:solidFill>
                      <a:srgbClr val="008000"/>
                    </a:solidFill>
                  </a:endParaRPr>
                </a:p>
              </p:txBody>
            </p:sp>
            <p:cxnSp>
              <p:nvCxnSpPr>
                <p:cNvPr id="74" name="Straight Connector 73"/>
                <p:cNvCxnSpPr/>
                <p:nvPr/>
              </p:nvCxnSpPr>
              <p:spPr>
                <a:xfrm>
                  <a:off x="904432" y="4849075"/>
                  <a:ext cx="707571" cy="1"/>
                </a:xfrm>
                <a:prstGeom prst="line">
                  <a:avLst/>
                </a:prstGeom>
                <a:ln w="12700">
                  <a:solidFill>
                    <a:srgbClr val="008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904432" y="5077675"/>
                  <a:ext cx="762000" cy="0"/>
                </a:xfrm>
                <a:prstGeom prst="line">
                  <a:avLst/>
                </a:prstGeom>
                <a:ln w="12700">
                  <a:solidFill>
                    <a:srgbClr val="008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361632" y="4637314"/>
                  <a:ext cx="0" cy="234605"/>
                </a:xfrm>
                <a:prstGeom prst="line">
                  <a:avLst/>
                </a:prstGeom>
                <a:ln w="12700">
                  <a:solidFill>
                    <a:srgbClr val="008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1361632" y="5077675"/>
                  <a:ext cx="0" cy="234554"/>
                </a:xfrm>
                <a:prstGeom prst="line">
                  <a:avLst/>
                </a:prstGeom>
                <a:ln w="12700">
                  <a:solidFill>
                    <a:srgbClr val="008000"/>
                  </a:solidFill>
                  <a:tailEnd type="triangle" w="sm" len="lg"/>
                </a:ln>
              </p:spPr>
              <p:style>
                <a:lnRef idx="1">
                  <a:schemeClr val="accent1"/>
                </a:lnRef>
                <a:fillRef idx="0">
                  <a:schemeClr val="accent1"/>
                </a:fillRef>
                <a:effectRef idx="0">
                  <a:schemeClr val="accent1"/>
                </a:effectRef>
                <a:fontRef idx="minor">
                  <a:schemeClr val="tx1"/>
                </a:fontRef>
              </p:style>
            </p:cxnSp>
            <p:sp>
              <p:nvSpPr>
                <p:cNvPr id="78" name="TextBox 18"/>
                <p:cNvSpPr txBox="1"/>
                <p:nvPr/>
              </p:nvSpPr>
              <p:spPr>
                <a:xfrm>
                  <a:off x="1232009" y="4782455"/>
                  <a:ext cx="218072" cy="283154"/>
                </a:xfrm>
                <a:prstGeom prst="rect">
                  <a:avLst/>
                </a:prstGeom>
                <a:noFill/>
              </p:spPr>
              <p:style>
                <a:lnRef idx="0">
                  <a:scrgbClr r="0" g="0" b="0"/>
                </a:lnRef>
                <a:fillRef idx="0">
                  <a:scrgbClr r="0" g="0" b="0"/>
                </a:fillRef>
                <a:effectRef idx="0">
                  <a:scrgbClr r="0" g="0" b="0"/>
                </a:effectRef>
                <a:fontRef idx="minor">
                  <a:schemeClr val="tx1"/>
                </a:fontRef>
              </p:style>
              <p:txBody>
                <a:bodyPr wrap="non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lang="en-US" sz="1400" dirty="0">
                      <a:solidFill>
                        <a:srgbClr val="008000"/>
                      </a:solidFill>
                      <a:latin typeface="+mn-lt"/>
                    </a:rPr>
                    <a:t> </a:t>
                  </a:r>
                  <a:r>
                    <a:rPr lang="en-US" sz="1600" dirty="0">
                      <a:solidFill>
                        <a:srgbClr val="008000"/>
                      </a:solidFill>
                      <a:latin typeface="Symbol" panose="05050102010706020507" pitchFamily="18" charset="2"/>
                      <a:cs typeface="Times New Roman"/>
                    </a:rPr>
                    <a:t>y</a:t>
                  </a:r>
                  <a:endParaRPr lang="en-US" sz="1400" dirty="0">
                    <a:solidFill>
                      <a:srgbClr val="008000"/>
                    </a:solidFill>
                  </a:endParaRPr>
                </a:p>
              </p:txBody>
            </p:sp>
            <p:cxnSp>
              <p:nvCxnSpPr>
                <p:cNvPr id="144" name="Straight Connector 143"/>
                <p:cNvCxnSpPr/>
                <p:nvPr/>
              </p:nvCxnSpPr>
              <p:spPr>
                <a:xfrm>
                  <a:off x="3114233" y="5693229"/>
                  <a:ext cx="0" cy="30973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813241" y="4696675"/>
                <a:ext cx="1712177" cy="1595379"/>
                <a:chOff x="3813241" y="4696675"/>
                <a:chExt cx="1712177" cy="1595379"/>
              </a:xfrm>
            </p:grpSpPr>
            <p:cxnSp>
              <p:nvCxnSpPr>
                <p:cNvPr id="79" name="Straight Connector 78"/>
                <p:cNvCxnSpPr/>
                <p:nvPr/>
              </p:nvCxnSpPr>
              <p:spPr>
                <a:xfrm>
                  <a:off x="3963318" y="4696675"/>
                  <a:ext cx="0" cy="121920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963318" y="5915875"/>
                  <a:ext cx="1562100" cy="1"/>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1" name="TextBox 18"/>
                <p:cNvSpPr txBox="1"/>
                <p:nvPr/>
              </p:nvSpPr>
              <p:spPr>
                <a:xfrm>
                  <a:off x="3813241" y="4725524"/>
                  <a:ext cx="128305" cy="1329595"/>
                </a:xfrm>
                <a:prstGeom prst="rect">
                  <a:avLst/>
                </a:prstGeom>
                <a:noFill/>
              </p:spPr>
              <p:style>
                <a:lnRef idx="0">
                  <a:scrgbClr r="0" g="0" b="0"/>
                </a:lnRef>
                <a:fillRef idx="0">
                  <a:scrgbClr r="0" g="0" b="0"/>
                </a:fillRef>
                <a:effectRef idx="0">
                  <a:scrgbClr r="0" g="0" b="0"/>
                </a:effectRef>
                <a:fontRef idx="minor">
                  <a:schemeClr val="tx1"/>
                </a:fontRef>
              </p:style>
              <p:txBody>
                <a:bodyPr wrap="non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dirty="0">
                      <a:latin typeface="+mn-lt"/>
                    </a:rPr>
                    <a:t>1</a:t>
                  </a:r>
                </a:p>
                <a:p>
                  <a:endParaRPr lang="en-US" sz="1400" dirty="0">
                    <a:latin typeface="+mn-lt"/>
                  </a:endParaRPr>
                </a:p>
                <a:p>
                  <a:endParaRPr lang="en-US" sz="1400" dirty="0"/>
                </a:p>
                <a:p>
                  <a:endParaRPr lang="en-US" sz="1400" dirty="0"/>
                </a:p>
                <a:p>
                  <a:endParaRPr lang="en-US" sz="1400" dirty="0">
                    <a:latin typeface="+mn-lt"/>
                  </a:endParaRPr>
                </a:p>
                <a:p>
                  <a:r>
                    <a:rPr lang="en-US" sz="1400" dirty="0">
                      <a:latin typeface="+mn-lt"/>
                    </a:rPr>
                    <a:t>0</a:t>
                  </a:r>
                  <a:endParaRPr lang="en-US" sz="1400" dirty="0"/>
                </a:p>
              </p:txBody>
            </p:sp>
            <p:sp>
              <p:nvSpPr>
                <p:cNvPr id="82" name="TextBox 18"/>
                <p:cNvSpPr txBox="1"/>
                <p:nvPr/>
              </p:nvSpPr>
              <p:spPr>
                <a:xfrm>
                  <a:off x="3908890" y="5957412"/>
                  <a:ext cx="1462003" cy="252377"/>
                </a:xfrm>
                <a:prstGeom prst="rect">
                  <a:avLst/>
                </a:prstGeom>
                <a:noFill/>
              </p:spPr>
              <p:style>
                <a:lnRef idx="0">
                  <a:scrgbClr r="0" g="0" b="0"/>
                </a:lnRef>
                <a:fillRef idx="0">
                  <a:scrgbClr r="0" g="0" b="0"/>
                </a:fillRef>
                <a:effectRef idx="0">
                  <a:scrgbClr r="0" g="0" b="0"/>
                </a:effectRef>
                <a:fontRef idx="minor">
                  <a:schemeClr val="tx1"/>
                </a:fontRef>
              </p:style>
              <p:txBody>
                <a:bodyPr wrap="non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dirty="0">
                      <a:latin typeface="+mn-lt"/>
                    </a:rPr>
                    <a:t>0                               1</a:t>
                  </a:r>
                  <a:endParaRPr lang="en-US" sz="1400" dirty="0"/>
                </a:p>
              </p:txBody>
            </p:sp>
            <p:sp>
              <p:nvSpPr>
                <p:cNvPr id="83" name="TextBox 18"/>
                <p:cNvSpPr txBox="1"/>
                <p:nvPr/>
              </p:nvSpPr>
              <p:spPr>
                <a:xfrm>
                  <a:off x="4132487" y="6008900"/>
                  <a:ext cx="982192" cy="283154"/>
                </a:xfrm>
                <a:prstGeom prst="rect">
                  <a:avLst/>
                </a:prstGeom>
                <a:noFill/>
              </p:spPr>
              <p:style>
                <a:lnRef idx="0">
                  <a:scrgbClr r="0" g="0" b="0"/>
                </a:lnRef>
                <a:fillRef idx="0">
                  <a:scrgbClr r="0" g="0" b="0"/>
                </a:fillRef>
                <a:effectRef idx="0">
                  <a:scrgbClr r="0" g="0" b="0"/>
                </a:effectRef>
                <a:fontRef idx="minor">
                  <a:schemeClr val="tx1"/>
                </a:fontRef>
              </p:style>
              <p:txBody>
                <a:bodyPr wrap="non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dirty="0"/>
                    <a:t> </a:t>
                  </a:r>
                  <a:r>
                    <a:rPr lang="en-US" sz="1600" dirty="0">
                      <a:latin typeface="Symbol" panose="05050102010706020507" pitchFamily="18" charset="2"/>
                    </a:rPr>
                    <a:t>n </a:t>
                  </a:r>
                  <a:r>
                    <a:rPr lang="en-US" sz="1600" dirty="0"/>
                    <a:t>≡  k</a:t>
                  </a:r>
                  <a:r>
                    <a:rPr lang="en-US" sz="1600" dirty="0">
                      <a:latin typeface="Symbol" panose="05050102010706020507" pitchFamily="18" charset="2"/>
                    </a:rPr>
                    <a:t>w</a:t>
                  </a:r>
                  <a:r>
                    <a:rPr lang="en-US" sz="1600" dirty="0"/>
                    <a:t>/</a:t>
                  </a:r>
                  <a:r>
                    <a:rPr lang="en-US" sz="1600" dirty="0">
                      <a:latin typeface="Symbol" panose="05050102010706020507" pitchFamily="18" charset="2"/>
                    </a:rPr>
                    <a:t>e</a:t>
                  </a:r>
                  <a:r>
                    <a:rPr lang="en-US" sz="1600" baseline="-25000" dirty="0">
                      <a:solidFill>
                        <a:schemeClr val="tx1"/>
                      </a:solidFill>
                      <a:effectLst/>
                    </a:rPr>
                    <a:t>b  </a:t>
                  </a:r>
                  <a:endParaRPr lang="en-US" sz="1600" dirty="0"/>
                </a:p>
              </p:txBody>
            </p:sp>
            <p:cxnSp>
              <p:nvCxnSpPr>
                <p:cNvPr id="84" name="Straight Connector 83"/>
                <p:cNvCxnSpPr/>
                <p:nvPr/>
              </p:nvCxnSpPr>
              <p:spPr>
                <a:xfrm>
                  <a:off x="3974203" y="4870847"/>
                  <a:ext cx="132714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291375" y="4876800"/>
                  <a:ext cx="0" cy="1039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3973286" y="4865914"/>
                  <a:ext cx="1308640" cy="104503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3973286" y="5101163"/>
                  <a:ext cx="1317419" cy="809780"/>
                </a:xfrm>
                <a:custGeom>
                  <a:avLst/>
                  <a:gdLst>
                    <a:gd name="connsiteX0" fmla="*/ 0 w 1055914"/>
                    <a:gd name="connsiteY0" fmla="*/ 446314 h 446314"/>
                    <a:gd name="connsiteX1" fmla="*/ 1055914 w 1055914"/>
                    <a:gd name="connsiteY1" fmla="*/ 0 h 446314"/>
                    <a:gd name="connsiteX0" fmla="*/ 0 w 1055969"/>
                    <a:gd name="connsiteY0" fmla="*/ 615398 h 615398"/>
                    <a:gd name="connsiteX1" fmla="*/ 1055914 w 1055969"/>
                    <a:gd name="connsiteY1" fmla="*/ 169084 h 615398"/>
                    <a:gd name="connsiteX0" fmla="*/ 0 w 1317211"/>
                    <a:gd name="connsiteY0" fmla="*/ 273120 h 273120"/>
                    <a:gd name="connsiteX1" fmla="*/ 1317171 w 1317211"/>
                    <a:gd name="connsiteY1" fmla="*/ 262234 h 273120"/>
                    <a:gd name="connsiteX0" fmla="*/ 0 w 1317232"/>
                    <a:gd name="connsiteY0" fmla="*/ 401412 h 401412"/>
                    <a:gd name="connsiteX1" fmla="*/ 1317171 w 1317232"/>
                    <a:gd name="connsiteY1" fmla="*/ 390526 h 401412"/>
                    <a:gd name="connsiteX0" fmla="*/ 0 w 1317232"/>
                    <a:gd name="connsiteY0" fmla="*/ 756866 h 756866"/>
                    <a:gd name="connsiteX1" fmla="*/ 1317171 w 1317232"/>
                    <a:gd name="connsiteY1" fmla="*/ 745980 h 756866"/>
                    <a:gd name="connsiteX0" fmla="*/ 0 w 1317782"/>
                    <a:gd name="connsiteY0" fmla="*/ 872185 h 872185"/>
                    <a:gd name="connsiteX1" fmla="*/ 1317171 w 1317782"/>
                    <a:gd name="connsiteY1" fmla="*/ 861299 h 872185"/>
                    <a:gd name="connsiteX0" fmla="*/ 0 w 1317566"/>
                    <a:gd name="connsiteY0" fmla="*/ 897846 h 897846"/>
                    <a:gd name="connsiteX1" fmla="*/ 1317171 w 1317566"/>
                    <a:gd name="connsiteY1" fmla="*/ 886960 h 897846"/>
                    <a:gd name="connsiteX0" fmla="*/ 0 w 1317419"/>
                    <a:gd name="connsiteY0" fmla="*/ 875815 h 875815"/>
                    <a:gd name="connsiteX1" fmla="*/ 1317171 w 1317419"/>
                    <a:gd name="connsiteY1" fmla="*/ 864929 h 875815"/>
                    <a:gd name="connsiteX0" fmla="*/ 0 w 1317419"/>
                    <a:gd name="connsiteY0" fmla="*/ 809780 h 809780"/>
                    <a:gd name="connsiteX1" fmla="*/ 1317171 w 1317419"/>
                    <a:gd name="connsiteY1" fmla="*/ 798894 h 809780"/>
                  </a:gdLst>
                  <a:ahLst/>
                  <a:cxnLst>
                    <a:cxn ang="0">
                      <a:pos x="connsiteX0" y="connsiteY0"/>
                    </a:cxn>
                    <a:cxn ang="0">
                      <a:pos x="connsiteX1" y="connsiteY1"/>
                    </a:cxn>
                  </a:cxnLst>
                  <a:rect l="l" t="t" r="r" b="b"/>
                  <a:pathLst>
                    <a:path w="1317419" h="809780">
                      <a:moveTo>
                        <a:pt x="0" y="809780"/>
                      </a:moveTo>
                      <a:cubicBezTo>
                        <a:pt x="1179285" y="-111877"/>
                        <a:pt x="1324428" y="-413050"/>
                        <a:pt x="1317171" y="7988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17"/>
                <p:cNvSpPr txBox="1"/>
                <p:nvPr/>
              </p:nvSpPr>
              <p:spPr>
                <a:xfrm rot="19290862">
                  <a:off x="4057339" y="5062299"/>
                  <a:ext cx="1371600" cy="498598"/>
                </a:xfrm>
                <a:prstGeom prst="rect">
                  <a:avLst/>
                </a:prstGeom>
                <a:noFill/>
              </p:spPr>
              <p:style>
                <a:lnRef idx="0">
                  <a:scrgbClr r="0" g="0" b="0"/>
                </a:lnRef>
                <a:fillRef idx="0">
                  <a:scrgbClr r="0" g="0" b="0"/>
                </a:fillRef>
                <a:effectRef idx="0">
                  <a:scrgbClr r="0" g="0" b="0"/>
                </a:effectRef>
                <a:fontRef idx="minor">
                  <a:schemeClr val="tx1"/>
                </a:fontRef>
              </p:style>
              <p:txBody>
                <a:bodyPr wrap="squar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dirty="0">
                      <a:solidFill>
                        <a:schemeClr val="accent1">
                          <a:lumMod val="50000"/>
                        </a:schemeClr>
                      </a:solidFill>
                      <a:latin typeface="+mn-lt"/>
                    </a:rPr>
                    <a:t> Sys. Motoring</a:t>
                  </a:r>
                </a:p>
                <a:p>
                  <a:r>
                    <a:rPr lang="en-US" sz="1400" dirty="0">
                      <a:solidFill>
                        <a:schemeClr val="accent1">
                          <a:lumMod val="50000"/>
                        </a:schemeClr>
                      </a:solidFill>
                      <a:latin typeface="+mn-lt"/>
                    </a:rPr>
                    <a:t> </a:t>
                  </a:r>
                  <a:r>
                    <a:rPr lang="en-US" sz="1600" dirty="0">
                      <a:solidFill>
                        <a:schemeClr val="accent1">
                          <a:lumMod val="50000"/>
                        </a:schemeClr>
                      </a:solidFill>
                    </a:rPr>
                    <a:t>Efficiency</a:t>
                  </a:r>
                </a:p>
              </p:txBody>
            </p:sp>
            <p:sp>
              <p:nvSpPr>
                <p:cNvPr id="89" name="TextBox 18"/>
                <p:cNvSpPr txBox="1"/>
                <p:nvPr/>
              </p:nvSpPr>
              <p:spPr>
                <a:xfrm>
                  <a:off x="4015538" y="4936163"/>
                  <a:ext cx="275781" cy="313932"/>
                </a:xfrm>
                <a:prstGeom prst="rect">
                  <a:avLst/>
                </a:prstGeom>
                <a:noFill/>
              </p:spPr>
              <p:style>
                <a:lnRef idx="0">
                  <a:scrgbClr r="0" g="0" b="0"/>
                </a:lnRef>
                <a:fillRef idx="0">
                  <a:scrgbClr r="0" g="0" b="0"/>
                </a:fillRef>
                <a:effectRef idx="0">
                  <a:scrgbClr r="0" g="0" b="0"/>
                </a:effectRef>
                <a:fontRef idx="minor">
                  <a:schemeClr val="tx1"/>
                </a:fontRef>
              </p:style>
              <p:txBody>
                <a:bodyPr wrap="none" lIns="18288" tIns="18288" rIns="18288" bIns="18288"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lang="en-US" sz="1600" dirty="0">
                      <a:solidFill>
                        <a:schemeClr val="tx2">
                          <a:lumMod val="75000"/>
                        </a:schemeClr>
                      </a:solidFill>
                      <a:latin typeface="+mn-lt"/>
                    </a:rPr>
                    <a:t> </a:t>
                  </a:r>
                  <a:r>
                    <a:rPr lang="en-US" sz="1800" dirty="0">
                      <a:solidFill>
                        <a:schemeClr val="tx2">
                          <a:lumMod val="75000"/>
                        </a:schemeClr>
                      </a:solidFill>
                      <a:latin typeface="Symbol" panose="05050102010706020507" pitchFamily="18" charset="2"/>
                      <a:cs typeface="Times New Roman"/>
                    </a:rPr>
                    <a:t>h</a:t>
                  </a:r>
                  <a:r>
                    <a:rPr lang="en-US" sz="1600" baseline="-25000" dirty="0"/>
                    <a:t>s</a:t>
                  </a:r>
                  <a:endParaRPr lang="en-US" sz="1600" dirty="0">
                    <a:solidFill>
                      <a:schemeClr val="tx2">
                        <a:lumMod val="75000"/>
                      </a:schemeClr>
                    </a:solidFill>
                  </a:endParaRPr>
                </a:p>
              </p:txBody>
            </p:sp>
          </p:grpSp>
        </p:grpSp>
        <p:sp>
          <p:nvSpPr>
            <p:cNvPr id="7" name="Right Arrow 6"/>
            <p:cNvSpPr/>
            <p:nvPr/>
          </p:nvSpPr>
          <p:spPr>
            <a:xfrm rot="7884993">
              <a:off x="3531139" y="4464996"/>
              <a:ext cx="535021" cy="22373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1267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3" grpId="0" animBg="1"/>
      <p:bldP spid="9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40785</TotalTime>
  <Words>13345</Words>
  <Application>Microsoft Office PowerPoint</Application>
  <PresentationFormat>On-screen Show (4:3)</PresentationFormat>
  <Paragraphs>1326</Paragraphs>
  <Slides>64</Slides>
  <Notes>64</Notes>
  <HiddenSlides>5</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64</vt:i4>
      </vt:variant>
    </vt:vector>
  </HeadingPairs>
  <TitlesOfParts>
    <vt:vector size="80" baseType="lpstr">
      <vt:lpstr>Aharoni</vt:lpstr>
      <vt:lpstr>Arial</vt:lpstr>
      <vt:lpstr>Bradley Hand ITC</vt:lpstr>
      <vt:lpstr>Brush Script MT</vt:lpstr>
      <vt:lpstr>BrushScrD</vt:lpstr>
      <vt:lpstr>Calibri</vt:lpstr>
      <vt:lpstr>Cambria Math</vt:lpstr>
      <vt:lpstr>Courier New</vt:lpstr>
      <vt:lpstr>Helvetica</vt:lpstr>
      <vt:lpstr>MV Boli</vt:lpstr>
      <vt:lpstr>Segoe Script</vt:lpstr>
      <vt:lpstr>Symbol</vt:lpstr>
      <vt:lpstr>Times New Roman</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Duplicating Glauert’s sample calculation (Durand’s book)</vt:lpstr>
      <vt:lpstr>Lifting-Line Method ~ Overview</vt:lpstr>
      <vt:lpstr>Lifting-Line Method ~ Nested loops with axial flow</vt:lpstr>
      <vt:lpstr>Lifting-Line validation, case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Thermal Updraft Contours</vt:lpstr>
      <vt:lpstr>Steady-state climb or sink, any orientation, in still air</vt:lpstr>
      <vt:lpstr>PowerPoint Presentation</vt:lpstr>
      <vt:lpstr>PowerPoint Presentation</vt:lpstr>
      <vt:lpstr>Regenerating in ridge lift</vt:lpstr>
      <vt:lpstr>PowerPoint Presentation</vt:lpstr>
      <vt:lpstr>PowerPoint Presentation</vt:lpstr>
      <vt:lpstr>PowerPoint Presentation</vt:lpstr>
      <vt:lpstr>PowerPoint Presentation</vt:lpstr>
      <vt:lpstr>Propfan: Hybrid Lifting-Line compared to high-speed test data</vt:lpstr>
      <vt:lpstr>PowerPoint Presentation</vt:lpstr>
      <vt:lpstr>Methods applied: “Faraday First” all-elec. or hybrid-elec.</vt:lpstr>
      <vt:lpstr>PowerPoint Presentation</vt:lpstr>
      <vt:lpstr>PowerPoint Presentation</vt:lpstr>
      <vt:lpstr>PowerPoint Presentation</vt:lpstr>
      <vt:lpstr>PowerPoint Presentation</vt:lpstr>
      <vt:lpstr>Summary – Principles of High-efficiency Electric Flight</vt:lpstr>
      <vt:lpstr>PowerPoint Presentation</vt:lpstr>
    </vt:vector>
  </TitlesOfParts>
  <Company>Northrop Grumman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Barnes, Phil (AS)</dc:creator>
  <cp:lastModifiedBy>Mary Ellen Barnes</cp:lastModifiedBy>
  <cp:revision>1318</cp:revision>
  <cp:lastPrinted>2020-09-14T02:15:05Z</cp:lastPrinted>
  <dcterms:created xsi:type="dcterms:W3CDTF">2015-09-03T13:30:04Z</dcterms:created>
  <dcterms:modified xsi:type="dcterms:W3CDTF">2020-10-30T20:26:05Z</dcterms:modified>
</cp:coreProperties>
</file>