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1" r:id="rId4"/>
    <p:sldId id="258" r:id="rId5"/>
    <p:sldId id="263" r:id="rId6"/>
    <p:sldId id="264" r:id="rId7"/>
    <p:sldId id="265" r:id="rId8"/>
    <p:sldId id="266" r:id="rId9"/>
    <p:sldId id="259" r:id="rId10"/>
    <p:sldId id="267" r:id="rId11"/>
    <p:sldId id="290" r:id="rId12"/>
    <p:sldId id="283" r:id="rId13"/>
    <p:sldId id="286" r:id="rId14"/>
    <p:sldId id="282" r:id="rId15"/>
    <p:sldId id="272" r:id="rId16"/>
    <p:sldId id="271" r:id="rId17"/>
    <p:sldId id="285" r:id="rId18"/>
    <p:sldId id="260" r:id="rId19"/>
    <p:sldId id="274" r:id="rId20"/>
    <p:sldId id="277" r:id="rId21"/>
    <p:sldId id="278" r:id="rId22"/>
    <p:sldId id="281" r:id="rId23"/>
    <p:sldId id="279" r:id="rId24"/>
    <p:sldId id="280"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8E4"/>
    <a:srgbClr val="FFFFCC"/>
    <a:srgbClr val="953735"/>
    <a:srgbClr val="376092"/>
    <a:srgbClr val="C0504D"/>
    <a:srgbClr val="FFFFFF"/>
    <a:srgbClr val="F4F4F4"/>
    <a:srgbClr val="F2F2F2"/>
    <a:srgbClr val="F7F7F7"/>
    <a:srgbClr val="E0E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41" autoAdjust="0"/>
  </p:normalViewPr>
  <p:slideViewPr>
    <p:cSldViewPr snapToGrid="0">
      <p:cViewPr varScale="1">
        <p:scale>
          <a:sx n="81" d="100"/>
          <a:sy n="81" d="100"/>
        </p:scale>
        <p:origin x="1502" y="41"/>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60" d="100"/>
          <a:sy n="60" d="100"/>
        </p:scale>
        <p:origin x="2801" y="60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64" tIns="46582" rIns="93164" bIns="46582" rtlCol="0"/>
          <a:lstStyle>
            <a:lvl1pPr algn="r">
              <a:defRPr sz="1200"/>
            </a:lvl1pPr>
          </a:lstStyle>
          <a:p>
            <a:fld id="{CD623D88-F8DB-4C7F-A272-A68459BDE482}" type="datetimeFigureOut">
              <a:rPr lang="en-US" smtClean="0"/>
              <a:t>2/8/2023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64" tIns="46582" rIns="93164" bIns="46582" rtlCol="0" anchor="b"/>
          <a:lstStyle>
            <a:lvl1pPr algn="r">
              <a:defRPr sz="1200"/>
            </a:lvl1pPr>
          </a:lstStyle>
          <a:p>
            <a:fld id="{F4ADF2BD-F162-45D1-8DD4-1B63462E83DA}" type="slidenum">
              <a:rPr lang="en-US" smtClean="0"/>
              <a:t>‹#›</a:t>
            </a:fld>
            <a:endParaRPr lang="en-US" dirty="0"/>
          </a:p>
        </p:txBody>
      </p:sp>
    </p:spTree>
    <p:extLst>
      <p:ext uri="{BB962C8B-B14F-4D97-AF65-F5344CB8AC3E}">
        <p14:creationId xmlns:p14="http://schemas.microsoft.com/office/powerpoint/2010/main" val="27131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howfliesthealtbatross.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3186" y="3329940"/>
            <a:ext cx="6171865" cy="3154680"/>
          </a:xfrm>
        </p:spPr>
        <p:txBody>
          <a:bodyPr/>
          <a:lstStyle/>
          <a:p>
            <a:pPr algn="just"/>
            <a:r>
              <a:rPr lang="en-US" i="1" dirty="0"/>
              <a:t>Non-dimensional parameters </a:t>
            </a:r>
            <a:r>
              <a:rPr lang="en-US" dirty="0"/>
              <a:t>provide insightful and compact characterization of myriad physical phenomena. One hundred years after its publication, Lord Rayleigh’s “free exponent” method of </a:t>
            </a:r>
            <a:r>
              <a:rPr lang="en-US" i="1" dirty="0"/>
              <a:t>dimensional analysis</a:t>
            </a:r>
            <a:r>
              <a:rPr lang="en-US" dirty="0"/>
              <a:t> remains powerful and relevant, and three centuries after the publication of </a:t>
            </a:r>
            <a:r>
              <a:rPr lang="en-US" i="1" dirty="0"/>
              <a:t>Principia</a:t>
            </a:r>
            <a:r>
              <a:rPr lang="en-US" dirty="0"/>
              <a:t>, Isaac Newton’s gravitation and conic-section orbits continue to play big roles in our lives.</a:t>
            </a:r>
          </a:p>
          <a:p>
            <a:pPr algn="just"/>
            <a:endParaRPr lang="en-US" dirty="0"/>
          </a:p>
          <a:p>
            <a:pPr algn="just"/>
            <a:r>
              <a:rPr lang="en-US" dirty="0"/>
              <a:t>This presentation reviews and renews the derivation and/or application of non-dimensional parameters, including for illustration empirical or theoretical characterization of wing aerodynamic lift, dynamic-soaring flight mechanics, and conic-section orbits. Throughout the presentation we’ll add a few historical notes and describe the interesting physics of the chosen phenomena,  as we borrow from the work of Rayleigh and Newton. </a:t>
            </a:r>
          </a:p>
          <a:p>
            <a:pPr algn="just"/>
            <a:endParaRPr lang="en-US" dirty="0"/>
          </a:p>
        </p:txBody>
      </p:sp>
      <p:sp>
        <p:nvSpPr>
          <p:cNvPr id="4" name="Slide Number Placeholder 3"/>
          <p:cNvSpPr>
            <a:spLocks noGrp="1"/>
          </p:cNvSpPr>
          <p:nvPr>
            <p:ph type="sldNum" sz="quarter" idx="10"/>
          </p:nvPr>
        </p:nvSpPr>
        <p:spPr/>
        <p:txBody>
          <a:bodyPr/>
          <a:lstStyle/>
          <a:p>
            <a:fld id="{F4ADF2BD-F162-45D1-8DD4-1B63462E83DA}" type="slidenum">
              <a:rPr lang="en-US" smtClean="0"/>
              <a:t>1</a:t>
            </a:fld>
            <a:endParaRPr lang="en-US" dirty="0"/>
          </a:p>
        </p:txBody>
      </p:sp>
    </p:spTree>
    <p:extLst>
      <p:ext uri="{BB962C8B-B14F-4D97-AF65-F5344CB8AC3E}">
        <p14:creationId xmlns:p14="http://schemas.microsoft.com/office/powerpoint/2010/main" val="274605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6137" y="3329940"/>
            <a:ext cx="6163917" cy="3154680"/>
          </a:xfrm>
        </p:spPr>
        <p:txBody>
          <a:bodyPr/>
          <a:lstStyle/>
          <a:p>
            <a:pPr algn="just"/>
            <a:r>
              <a:rPr lang="en-US" dirty="0"/>
              <a:t>Isaac Newton entered college with little or no knowledge of mathematics, and graduated at age 23 from Trinity as a supreme master of the discipline. Based on his work at Trinity and at home in Lincolnshire, where he retreated to avoid the plague, he invented differential calculus in his first year out of college. The next year he invented integral calculus, and his concept for gravitation. Secretive and socially dysfunctional</a:t>
            </a:r>
            <a:r>
              <a:rPr lang="en-US" baseline="30000" dirty="0"/>
              <a:t>7</a:t>
            </a:r>
            <a:r>
              <a:rPr lang="en-US" dirty="0"/>
              <a:t>, Newton kept his calculus to himself, </a:t>
            </a:r>
            <a:r>
              <a:rPr lang="en-US"/>
              <a:t>and in </a:t>
            </a:r>
            <a:r>
              <a:rPr lang="en-US" dirty="0"/>
              <a:t>publishing his epochal book </a:t>
            </a:r>
            <a:r>
              <a:rPr lang="en-US" i="1" dirty="0"/>
              <a:t>Principia</a:t>
            </a:r>
            <a:r>
              <a:rPr lang="en-US" dirty="0"/>
              <a:t> at the age of 44, employed entirely geometric proofs. Only well after Leibniz independently discovered and published calculus did Newton reveal his own calculus, via his book </a:t>
            </a:r>
            <a:r>
              <a:rPr lang="en-US" i="1" dirty="0"/>
              <a:t>Optix</a:t>
            </a:r>
            <a:r>
              <a:rPr lang="en-US" dirty="0"/>
              <a:t>, at the age of 60. Nevertheless, Newton’s mastery of geometric proofs in </a:t>
            </a:r>
            <a:r>
              <a:rPr lang="en-US" i="1" dirty="0"/>
              <a:t>Principia,</a:t>
            </a:r>
            <a:r>
              <a:rPr lang="en-US" dirty="0"/>
              <a:t> explaining numerous phenomena including conic-orbital shapes</a:t>
            </a:r>
            <a:r>
              <a:rPr lang="en-US"/>
              <a:t>, orbital times</a:t>
            </a:r>
            <a:r>
              <a:rPr lang="en-US" dirty="0"/>
              <a:t>, and earth-moon effects, </a:t>
            </a:r>
            <a:r>
              <a:rPr lang="en-US"/>
              <a:t>remains today arguably </a:t>
            </a:r>
            <a:r>
              <a:rPr lang="en-US" dirty="0"/>
              <a:t>unparalleled</a:t>
            </a:r>
            <a:r>
              <a:rPr lang="en-US" baseline="30000" dirty="0"/>
              <a:t>9</a:t>
            </a:r>
            <a:r>
              <a:rPr lang="en-US" dirty="0"/>
              <a:t>.  </a:t>
            </a:r>
          </a:p>
          <a:p>
            <a:pPr algn="just"/>
            <a:endParaRPr lang="en-US" dirty="0"/>
          </a:p>
          <a:p>
            <a:pPr algn="just"/>
            <a:r>
              <a:rPr lang="en-US" baseline="30000" dirty="0"/>
              <a:t>9</a:t>
            </a:r>
            <a:r>
              <a:rPr lang="en-US" dirty="0"/>
              <a:t> </a:t>
            </a:r>
            <a:r>
              <a:rPr lang="en-US" sz="1100" dirty="0">
                <a:solidFill>
                  <a:schemeClr val="tx1">
                    <a:lumMod val="50000"/>
                    <a:lumOff val="50000"/>
                  </a:schemeClr>
                </a:solidFill>
              </a:rPr>
              <a:t>F.R. Moulton, </a:t>
            </a:r>
            <a:r>
              <a:rPr lang="en-US" sz="1100" i="1" dirty="0">
                <a:solidFill>
                  <a:schemeClr val="tx1">
                    <a:lumMod val="50000"/>
                    <a:lumOff val="50000"/>
                  </a:schemeClr>
                </a:solidFill>
              </a:rPr>
              <a:t>An Introduction to Celestial Mechanics</a:t>
            </a:r>
            <a:r>
              <a:rPr lang="en-US" sz="1100" dirty="0">
                <a:solidFill>
                  <a:schemeClr val="tx1">
                    <a:lumMod val="50000"/>
                    <a:lumOff val="50000"/>
                  </a:schemeClr>
                </a:solidFill>
              </a:rPr>
              <a:t>, Dover, 1970</a:t>
            </a:r>
          </a:p>
        </p:txBody>
      </p:sp>
      <p:sp>
        <p:nvSpPr>
          <p:cNvPr id="4" name="Slide Number Placeholder 3"/>
          <p:cNvSpPr>
            <a:spLocks noGrp="1"/>
          </p:cNvSpPr>
          <p:nvPr>
            <p:ph type="sldNum" sz="quarter" idx="10"/>
          </p:nvPr>
        </p:nvSpPr>
        <p:spPr/>
        <p:txBody>
          <a:bodyPr/>
          <a:lstStyle/>
          <a:p>
            <a:fld id="{F4ADF2BD-F162-45D1-8DD4-1B63462E83DA}" type="slidenum">
              <a:rPr lang="en-US" smtClean="0"/>
              <a:t>10</a:t>
            </a:fld>
            <a:endParaRPr lang="en-US" dirty="0"/>
          </a:p>
        </p:txBody>
      </p:sp>
    </p:spTree>
    <p:extLst>
      <p:ext uri="{BB962C8B-B14F-4D97-AF65-F5344CB8AC3E}">
        <p14:creationId xmlns:p14="http://schemas.microsoft.com/office/powerpoint/2010/main" val="349412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ADF2BD-F162-45D1-8DD4-1B63462E83DA}" type="slidenum">
              <a:rPr lang="en-US" smtClean="0"/>
              <a:t>11</a:t>
            </a:fld>
            <a:endParaRPr lang="en-US" dirty="0"/>
          </a:p>
        </p:txBody>
      </p:sp>
    </p:spTree>
    <p:extLst>
      <p:ext uri="{BB962C8B-B14F-4D97-AF65-F5344CB8AC3E}">
        <p14:creationId xmlns:p14="http://schemas.microsoft.com/office/powerpoint/2010/main" val="90103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6347" y="3329940"/>
            <a:ext cx="6143708" cy="3154680"/>
          </a:xfrm>
        </p:spPr>
        <p:txBody>
          <a:bodyPr/>
          <a:lstStyle/>
          <a:p>
            <a:pPr algn="just"/>
            <a:r>
              <a:rPr lang="en-US" dirty="0"/>
              <a:t>At upper right we reproduce Newton’s sketch of a typical conic section, together with annotations describing its eccentricity (</a:t>
            </a:r>
            <a:r>
              <a:rPr lang="en-US" i="1" dirty="0"/>
              <a:t>e</a:t>
            </a:r>
            <a:r>
              <a:rPr lang="en-US" dirty="0"/>
              <a:t>), which is the  radius from its focus to any point on the section, as a fraction of the distance from that same point to a </a:t>
            </a:r>
            <a:r>
              <a:rPr lang="en-US" i="1" dirty="0"/>
              <a:t>directrix</a:t>
            </a:r>
            <a:r>
              <a:rPr lang="en-US" dirty="0"/>
              <a:t>. Newton stated in </a:t>
            </a:r>
            <a:r>
              <a:rPr lang="en-US" i="1" dirty="0"/>
              <a:t>Principia </a:t>
            </a:r>
            <a:r>
              <a:rPr lang="en-US" dirty="0"/>
              <a:t>that any body acted upon solely by a force inversely proportional to the square of the distance from the force center would travel along one of the conics, with the force center residing at the conic-section focus. At lower right we sketch a conic orbit annotated with contemporary nomenclature, and at lower left we list the various orbital quantities. </a:t>
            </a:r>
          </a:p>
        </p:txBody>
      </p:sp>
      <p:sp>
        <p:nvSpPr>
          <p:cNvPr id="4" name="Slide Number Placeholder 3"/>
          <p:cNvSpPr>
            <a:spLocks noGrp="1"/>
          </p:cNvSpPr>
          <p:nvPr>
            <p:ph type="sldNum" sz="quarter" idx="10"/>
          </p:nvPr>
        </p:nvSpPr>
        <p:spPr/>
        <p:txBody>
          <a:bodyPr/>
          <a:lstStyle/>
          <a:p>
            <a:fld id="{F4ADF2BD-F162-45D1-8DD4-1B63462E83DA}" type="slidenum">
              <a:rPr lang="en-US" smtClean="0"/>
              <a:t>12</a:t>
            </a:fld>
            <a:endParaRPr lang="en-US" dirty="0"/>
          </a:p>
        </p:txBody>
      </p:sp>
    </p:spTree>
    <p:extLst>
      <p:ext uri="{BB962C8B-B14F-4D97-AF65-F5344CB8AC3E}">
        <p14:creationId xmlns:p14="http://schemas.microsoft.com/office/powerpoint/2010/main" val="381926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analytically or theoretically derive conic-section orbital shape. The process begins with the radial acceleration formula, then applies various substitutions, recalls the definition of a conic section, and solves a differential equation, all yielding orbital radius versus position. Next we relate time and position with an equation which can be numerically or directly integrated. By inspection selected terms on the right of each “boxed” formula can be shifted to the left to yield non-dimensional groups. </a:t>
            </a:r>
          </a:p>
        </p:txBody>
      </p:sp>
      <p:sp>
        <p:nvSpPr>
          <p:cNvPr id="4" name="Slide Number Placeholder 3"/>
          <p:cNvSpPr>
            <a:spLocks noGrp="1"/>
          </p:cNvSpPr>
          <p:nvPr>
            <p:ph type="sldNum" sz="quarter" idx="5"/>
          </p:nvPr>
        </p:nvSpPr>
        <p:spPr/>
        <p:txBody>
          <a:bodyPr/>
          <a:lstStyle/>
          <a:p>
            <a:fld id="{F4ADF2BD-F162-45D1-8DD4-1B63462E83DA}" type="slidenum">
              <a:rPr lang="en-US" smtClean="0"/>
              <a:t>13</a:t>
            </a:fld>
            <a:endParaRPr lang="en-US" dirty="0"/>
          </a:p>
        </p:txBody>
      </p:sp>
    </p:spTree>
    <p:extLst>
      <p:ext uri="{BB962C8B-B14F-4D97-AF65-F5344CB8AC3E}">
        <p14:creationId xmlns:p14="http://schemas.microsoft.com/office/powerpoint/2010/main" val="262485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2" y="3329940"/>
            <a:ext cx="6163917" cy="3154680"/>
          </a:xfrm>
        </p:spPr>
        <p:txBody>
          <a:bodyPr/>
          <a:lstStyle/>
          <a:p>
            <a:pPr algn="just"/>
            <a:r>
              <a:rPr lang="en-US" dirty="0"/>
              <a:t>For conic-section orbits, at upper left we show the formulas representing the dimensional quantities. At upper right we show their </a:t>
            </a:r>
            <a:r>
              <a:rPr lang="en-US"/>
              <a:t>non-dimensional counterparts, which in most cases are </a:t>
            </a:r>
            <a:r>
              <a:rPr lang="en-US" dirty="0"/>
              <a:t>found </a:t>
            </a:r>
            <a:r>
              <a:rPr lang="en-US"/>
              <a:t>by inspection, </a:t>
            </a:r>
            <a:r>
              <a:rPr lang="en-US" dirty="0"/>
              <a:t>re-arranging </a:t>
            </a:r>
            <a:r>
              <a:rPr lang="en-US"/>
              <a:t>to have only the eccentricity </a:t>
            </a:r>
            <a:r>
              <a:rPr lang="en-US" dirty="0"/>
              <a:t>(</a:t>
            </a:r>
            <a:r>
              <a:rPr lang="en-US" i="1" dirty="0"/>
              <a:t>e</a:t>
            </a:r>
            <a:r>
              <a:rPr lang="en-US" dirty="0"/>
              <a:t>) and true anomaly (</a:t>
            </a:r>
            <a:r>
              <a:rPr lang="en-US" dirty="0">
                <a:latin typeface="Symbol" panose="05050102010706020507" pitchFamily="18" charset="2"/>
              </a:rPr>
              <a:t>q</a:t>
            </a:r>
            <a:r>
              <a:rPr lang="en-US" dirty="0"/>
              <a:t>) on the right-hand side. Notice that the non-dimensional radius (R</a:t>
            </a:r>
            <a:r>
              <a:rPr lang="en-US"/>
              <a:t>) and non-dimensional velocity (V) for </a:t>
            </a:r>
            <a:r>
              <a:rPr lang="en-US" dirty="0"/>
              <a:t>a circular </a:t>
            </a:r>
            <a:r>
              <a:rPr lang="en-US"/>
              <a:t>orbit (</a:t>
            </a:r>
            <a:r>
              <a:rPr lang="en-US" i="1"/>
              <a:t>e</a:t>
            </a:r>
            <a:r>
              <a:rPr lang="en-US"/>
              <a:t>=0) are </a:t>
            </a:r>
            <a:r>
              <a:rPr lang="en-US" dirty="0"/>
              <a:t>unity. To likewise obtain unity for the non-dimensional orbital period of a circular orbit, we arbitrarily divide by (2</a:t>
            </a:r>
            <a:r>
              <a:rPr lang="en-US" dirty="0">
                <a:latin typeface="Symbol" panose="05050102010706020507" pitchFamily="18" charset="2"/>
              </a:rPr>
              <a:t>p</a:t>
            </a:r>
            <a:r>
              <a:rPr lang="en-US" dirty="0"/>
              <a:t>) in defining the non-dimensional time (T) from periapsis. Our original paper</a:t>
            </a:r>
            <a:r>
              <a:rPr lang="en-US" baseline="30000" dirty="0"/>
              <a:t>2</a:t>
            </a:r>
            <a:r>
              <a:rPr lang="en-US" dirty="0"/>
              <a:t> had numerically integrated (T), but after the paper was </a:t>
            </a:r>
            <a:r>
              <a:rPr lang="en-US"/>
              <a:t>published we </a:t>
            </a:r>
            <a:r>
              <a:rPr lang="en-US" dirty="0"/>
              <a:t>learned that (T) can be directly integrated</a:t>
            </a:r>
            <a:r>
              <a:rPr lang="en-US" baseline="30000" dirty="0"/>
              <a:t>10</a:t>
            </a:r>
            <a:r>
              <a:rPr lang="en-US" dirty="0"/>
              <a:t>. The related formulas are shown at lower left for elliptical and hyperbolic orbits, and at lower right for a parabolic orbit.</a:t>
            </a:r>
          </a:p>
          <a:p>
            <a:pPr algn="just"/>
            <a:endParaRPr lang="en-US" dirty="0"/>
          </a:p>
          <a:p>
            <a:pPr algn="just"/>
            <a:r>
              <a:rPr lang="en-US" sz="1100" baseline="30000" dirty="0">
                <a:solidFill>
                  <a:schemeClr val="tx1">
                    <a:lumMod val="50000"/>
                    <a:lumOff val="50000"/>
                  </a:schemeClr>
                </a:solidFill>
              </a:rPr>
              <a:t>10</a:t>
            </a:r>
            <a:r>
              <a:rPr lang="en-US" sz="1100" dirty="0">
                <a:solidFill>
                  <a:schemeClr val="tx1">
                    <a:lumMod val="50000"/>
                    <a:lumOff val="50000"/>
                  </a:schemeClr>
                </a:solidFill>
              </a:rPr>
              <a:t> Thomson, W.T., </a:t>
            </a:r>
            <a:r>
              <a:rPr lang="en-US" sz="1100" i="1" dirty="0">
                <a:solidFill>
                  <a:schemeClr val="tx1">
                    <a:lumMod val="50000"/>
                    <a:lumOff val="50000"/>
                  </a:schemeClr>
                </a:solidFill>
              </a:rPr>
              <a:t>Introduction to Space Dynamics</a:t>
            </a:r>
            <a:r>
              <a:rPr lang="en-US" sz="1100" dirty="0">
                <a:solidFill>
                  <a:schemeClr val="tx1">
                    <a:lumMod val="50000"/>
                    <a:lumOff val="50000"/>
                  </a:schemeClr>
                </a:solidFill>
              </a:rPr>
              <a:t>, Dover, 1986</a:t>
            </a:r>
          </a:p>
          <a:p>
            <a:pPr algn="just"/>
            <a:endParaRPr lang="en-US" dirty="0"/>
          </a:p>
        </p:txBody>
      </p:sp>
      <p:sp>
        <p:nvSpPr>
          <p:cNvPr id="4" name="Slide Number Placeholder 3"/>
          <p:cNvSpPr>
            <a:spLocks noGrp="1"/>
          </p:cNvSpPr>
          <p:nvPr>
            <p:ph type="sldNum" sz="quarter" idx="10"/>
          </p:nvPr>
        </p:nvSpPr>
        <p:spPr/>
        <p:txBody>
          <a:bodyPr/>
          <a:lstStyle/>
          <a:p>
            <a:fld id="{F4ADF2BD-F162-45D1-8DD4-1B63462E83DA}" type="slidenum">
              <a:rPr lang="en-US" smtClean="0"/>
              <a:t>14</a:t>
            </a:fld>
            <a:endParaRPr lang="en-US" dirty="0"/>
          </a:p>
        </p:txBody>
      </p:sp>
    </p:spTree>
    <p:extLst>
      <p:ext uri="{BB962C8B-B14F-4D97-AF65-F5344CB8AC3E}">
        <p14:creationId xmlns:p14="http://schemas.microsoft.com/office/powerpoint/2010/main" val="39959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6347" y="3329940"/>
            <a:ext cx="6143708" cy="3154680"/>
          </a:xfrm>
        </p:spPr>
        <p:txBody>
          <a:bodyPr/>
          <a:lstStyle/>
          <a:p>
            <a:pPr algn="just"/>
            <a:r>
              <a:rPr lang="en-US" dirty="0"/>
              <a:t>Here we show the non-dimensional shape, velocity, and time from periapsis for conic-section orbits. Again notice that for the circular orbit, the non-dimensional radius, velocity, and period are all unity. </a:t>
            </a:r>
          </a:p>
          <a:p>
            <a:pPr algn="just"/>
            <a:endParaRPr lang="en-US" dirty="0"/>
          </a:p>
          <a:p>
            <a:pPr algn="just"/>
            <a:r>
              <a:rPr lang="en-US" dirty="0"/>
              <a:t>At lower right the non-dimensional time is presented as the independent parameter, although it has been calculated dependent on the eccentricity and true anomaly. This characterization, whether stored as a lookup table or with a curve fit, expedites the iterative solution of </a:t>
            </a:r>
            <a:r>
              <a:rPr lang="en-US" i="1" dirty="0"/>
              <a:t>Kepler’s Problem</a:t>
            </a:r>
            <a:r>
              <a:rPr lang="en-US"/>
              <a:t>, which finds </a:t>
            </a:r>
            <a:r>
              <a:rPr lang="en-US" dirty="0"/>
              <a:t>the change in position, given </a:t>
            </a:r>
            <a:r>
              <a:rPr lang="en-US"/>
              <a:t>the change </a:t>
            </a:r>
            <a:r>
              <a:rPr lang="en-US" dirty="0"/>
              <a:t>in time. </a:t>
            </a:r>
          </a:p>
        </p:txBody>
      </p:sp>
      <p:sp>
        <p:nvSpPr>
          <p:cNvPr id="4" name="Slide Number Placeholder 3"/>
          <p:cNvSpPr>
            <a:spLocks noGrp="1"/>
          </p:cNvSpPr>
          <p:nvPr>
            <p:ph type="sldNum" sz="quarter" idx="10"/>
          </p:nvPr>
        </p:nvSpPr>
        <p:spPr/>
        <p:txBody>
          <a:bodyPr/>
          <a:lstStyle/>
          <a:p>
            <a:fld id="{F4ADF2BD-F162-45D1-8DD4-1B63462E83DA}" type="slidenum">
              <a:rPr lang="en-US" smtClean="0"/>
              <a:t>15</a:t>
            </a:fld>
            <a:endParaRPr lang="en-US" dirty="0"/>
          </a:p>
        </p:txBody>
      </p:sp>
    </p:spTree>
    <p:extLst>
      <p:ext uri="{BB962C8B-B14F-4D97-AF65-F5344CB8AC3E}">
        <p14:creationId xmlns:p14="http://schemas.microsoft.com/office/powerpoint/2010/main" val="307647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6138" y="3226508"/>
            <a:ext cx="6174022" cy="3272478"/>
          </a:xfrm>
        </p:spPr>
        <p:txBody>
          <a:bodyPr/>
          <a:lstStyle/>
          <a:p>
            <a:pPr algn="just"/>
            <a:r>
              <a:rPr lang="en-US" sz="1100" dirty="0"/>
              <a:t>Here we apply Newton’s conic-section orbits in the form of a </a:t>
            </a:r>
            <a:r>
              <a:rPr lang="en-US" sz="1100" i="1" dirty="0"/>
              <a:t>lunar free-return trajectory</a:t>
            </a:r>
            <a:r>
              <a:rPr lang="en-US" sz="1100" dirty="0"/>
              <a:t> which, in taking the shape of a distorted but symmetrical figure-8, gives the astronauts a good chance of a safe return home in the event that the lunar-orbit-insertion (</a:t>
            </a:r>
            <a:r>
              <a:rPr lang="en-US" sz="1100" dirty="0">
                <a:latin typeface="Times New Roman" panose="02020603050405020304" pitchFamily="18" charset="0"/>
                <a:cs typeface="Times New Roman" panose="02020603050405020304" pitchFamily="18" charset="0"/>
              </a:rPr>
              <a:t>LOI</a:t>
            </a:r>
            <a:r>
              <a:rPr lang="en-US" sz="1100" dirty="0"/>
              <a:t>) burn at perilune fails to happen. The return trajectory by itself does not guarantee a safe return because of numerous other risks, for example the narrow window of an acceptable earth-atmospheric re-entry angle.</a:t>
            </a:r>
          </a:p>
          <a:p>
            <a:pPr algn="just"/>
            <a:endParaRPr lang="en-US" sz="1100" dirty="0"/>
          </a:p>
          <a:p>
            <a:pPr algn="just"/>
            <a:r>
              <a:rPr lang="en-US" sz="1100" dirty="0"/>
              <a:t>In the diagram above, with the orbital shape shown to scale, the Apollo spacecraft undertakes trans-lunar injection (</a:t>
            </a:r>
            <a:r>
              <a:rPr lang="en-US" sz="1100" dirty="0">
                <a:latin typeface="Times New Roman" panose="02020603050405020304" pitchFamily="18" charset="0"/>
                <a:cs typeface="Times New Roman" panose="02020603050405020304" pitchFamily="18" charset="0"/>
              </a:rPr>
              <a:t>TLI</a:t>
            </a:r>
            <a:r>
              <a:rPr lang="en-US" sz="1100" dirty="0"/>
              <a:t>) at point-1 with a 6-min burn starting from a 300-km parking orbit. The spacecraft then coasts 2.58 days in a high-eccentricity earth orbit to reach the lunar sphere of influence (</a:t>
            </a:r>
            <a:r>
              <a:rPr lang="en-US" sz="1100" dirty="0">
                <a:latin typeface="Times New Roman" panose="02020603050405020304" pitchFamily="18" charset="0"/>
                <a:cs typeface="Times New Roman" panose="02020603050405020304" pitchFamily="18" charset="0"/>
              </a:rPr>
              <a:t>SOI</a:t>
            </a:r>
            <a:r>
              <a:rPr lang="en-US" sz="1100" dirty="0"/>
              <a:t>), where its moon-relative velocity yields a hyperbolic passage. The spacecraft then travels 16.9-hr from </a:t>
            </a:r>
            <a:r>
              <a:rPr lang="en-US" sz="1100" dirty="0">
                <a:latin typeface="Times New Roman" panose="02020603050405020304" pitchFamily="18" charset="0"/>
                <a:cs typeface="Times New Roman" panose="02020603050405020304" pitchFamily="18" charset="0"/>
              </a:rPr>
              <a:t>SOI</a:t>
            </a:r>
            <a:r>
              <a:rPr lang="en-US" sz="1100" dirty="0"/>
              <a:t> entry to lunar-orbit insertion (</a:t>
            </a:r>
            <a:r>
              <a:rPr lang="en-US" sz="1100" dirty="0">
                <a:latin typeface="Times New Roman" panose="02020603050405020304" pitchFamily="18" charset="0"/>
                <a:cs typeface="Times New Roman" panose="02020603050405020304" pitchFamily="18" charset="0"/>
              </a:rPr>
              <a:t>LOI</a:t>
            </a:r>
            <a:r>
              <a:rPr lang="en-US" sz="1100" dirty="0"/>
              <a:t>) with a decelerating burn at perilune (point-3). If this burn fails to happen, the spacecraft enters a free return to earth at point-4 whereby the spacecraft undergoes a </a:t>
            </a:r>
            <a:r>
              <a:rPr lang="en-US" sz="1100" i="1" dirty="0"/>
              <a:t>gravitational flyby</a:t>
            </a:r>
            <a:r>
              <a:rPr lang="en-US" sz="1100" dirty="0"/>
              <a:t> at the special conditions which do not alter the earth-relative orbital energy of the spacecraft.</a:t>
            </a:r>
          </a:p>
          <a:p>
            <a:pPr algn="just"/>
            <a:endParaRPr lang="en-US" sz="1100" dirty="0"/>
          </a:p>
          <a:p>
            <a:pPr algn="just"/>
            <a:r>
              <a:rPr lang="en-US" sz="1100" dirty="0"/>
              <a:t>The analysis above applies the </a:t>
            </a:r>
            <a:r>
              <a:rPr lang="en-US" sz="1100" i="1" dirty="0"/>
              <a:t>patched-conic</a:t>
            </a:r>
            <a:r>
              <a:rPr lang="en-US" sz="1100" dirty="0"/>
              <a:t> </a:t>
            </a:r>
            <a:r>
              <a:rPr lang="en-US" sz="1100" i="1" dirty="0"/>
              <a:t>approximation</a:t>
            </a:r>
            <a:r>
              <a:rPr lang="en-US" sz="1100" dirty="0"/>
              <a:t> which has numerous opportunities for error accumulation. For example, the earth and moon together rotate about a common center of gravity which resides inside the earth at about ¾ of the earth’s radius. In practice, the mission incorporates several course corrections, typically including one at the point of entry into the lunar </a:t>
            </a:r>
            <a:r>
              <a:rPr lang="en-US" sz="1100" dirty="0">
                <a:latin typeface="Times New Roman" panose="02020603050405020304" pitchFamily="18" charset="0"/>
                <a:cs typeface="Times New Roman" panose="02020603050405020304" pitchFamily="18" charset="0"/>
              </a:rPr>
              <a:t>SOI</a:t>
            </a:r>
            <a:r>
              <a:rPr lang="en-US" sz="1100" dirty="0"/>
              <a:t>. Without such correction, perilune altitude will be much greater than that desired.</a:t>
            </a:r>
          </a:p>
        </p:txBody>
      </p:sp>
      <p:sp>
        <p:nvSpPr>
          <p:cNvPr id="4" name="Slide Number Placeholder 3"/>
          <p:cNvSpPr>
            <a:spLocks noGrp="1"/>
          </p:cNvSpPr>
          <p:nvPr>
            <p:ph type="sldNum" sz="quarter" idx="10"/>
          </p:nvPr>
        </p:nvSpPr>
        <p:spPr/>
        <p:txBody>
          <a:bodyPr/>
          <a:lstStyle/>
          <a:p>
            <a:fld id="{F4ADF2BD-F162-45D1-8DD4-1B63462E83DA}" type="slidenum">
              <a:rPr lang="en-US" smtClean="0"/>
              <a:t>16</a:t>
            </a:fld>
            <a:endParaRPr lang="en-US" dirty="0"/>
          </a:p>
        </p:txBody>
      </p:sp>
    </p:spTree>
    <p:extLst>
      <p:ext uri="{BB962C8B-B14F-4D97-AF65-F5344CB8AC3E}">
        <p14:creationId xmlns:p14="http://schemas.microsoft.com/office/powerpoint/2010/main" val="278535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1" y="3329940"/>
            <a:ext cx="6174022" cy="3154680"/>
          </a:xfrm>
        </p:spPr>
        <p:txBody>
          <a:bodyPr/>
          <a:lstStyle/>
          <a:p>
            <a:pPr algn="just"/>
            <a:r>
              <a:rPr lang="en-US" dirty="0"/>
              <a:t>We conclude this section of our presentation with selected numerical details of the free-return trajectory. This includes our suggestion that all computer-code orbital variables be fully subscripted to indicate what is taken </a:t>
            </a:r>
            <a:r>
              <a:rPr lang="en-US" i="1" dirty="0"/>
              <a:t>relative to what</a:t>
            </a:r>
            <a:r>
              <a:rPr lang="en-US" dirty="0"/>
              <a:t>, at </a:t>
            </a:r>
            <a:r>
              <a:rPr lang="en-US" i="1" dirty="0"/>
              <a:t>what point</a:t>
            </a:r>
            <a:r>
              <a:rPr lang="en-US" dirty="0"/>
              <a:t>, and with </a:t>
            </a:r>
            <a:r>
              <a:rPr lang="en-US" i="1" dirty="0"/>
              <a:t>what units</a:t>
            </a:r>
            <a:r>
              <a:rPr lang="en-US" dirty="0"/>
              <a:t>. For example, the spacecraft earth-relative velocity (km/s) at </a:t>
            </a:r>
            <a:r>
              <a:rPr lang="en-US" dirty="0">
                <a:latin typeface="Times New Roman" panose="02020603050405020304" pitchFamily="18" charset="0"/>
                <a:cs typeface="Times New Roman" panose="02020603050405020304" pitchFamily="18" charset="0"/>
              </a:rPr>
              <a:t>TLI</a:t>
            </a:r>
            <a:r>
              <a:rPr lang="en-US" dirty="0"/>
              <a:t> is named vse1_kms. Its non-dimensional counterpart  (Vse1) is also shown.</a:t>
            </a:r>
          </a:p>
          <a:p>
            <a:pPr algn="just"/>
            <a:endParaRPr lang="en-US" dirty="0"/>
          </a:p>
          <a:p>
            <a:pPr algn="just"/>
            <a:r>
              <a:rPr lang="en-US" dirty="0"/>
              <a:t>Why should we take interest in the non-dimensional orbital parameters? First, we can take advantage of a “sanity check” using the orbital non-dimensional characteristics plotted earlier herein. Second, we can preclude another “Mars Lander” failure where Imperial units for velocity were used by one team, and metric units by the other. We infer from the episode that the velocity variables lacked full subscripting. But the non-dimensional parameters have the same numerical value for any consistent units, and these could and arguably should have been shared at orbital-segment “handoff” between teams. In the words of Gene Kranz, Apollo 13 Flight Director, “</a:t>
            </a:r>
            <a:r>
              <a:rPr lang="en-US" i="1" dirty="0"/>
              <a:t>Failure is not an option</a:t>
            </a:r>
            <a:r>
              <a:rPr lang="en-US" dirty="0"/>
              <a:t>.”</a:t>
            </a:r>
          </a:p>
        </p:txBody>
      </p:sp>
      <p:sp>
        <p:nvSpPr>
          <p:cNvPr id="4" name="Slide Number Placeholder 3"/>
          <p:cNvSpPr>
            <a:spLocks noGrp="1"/>
          </p:cNvSpPr>
          <p:nvPr>
            <p:ph type="sldNum" sz="quarter" idx="10"/>
          </p:nvPr>
        </p:nvSpPr>
        <p:spPr/>
        <p:txBody>
          <a:bodyPr/>
          <a:lstStyle/>
          <a:p>
            <a:fld id="{F4ADF2BD-F162-45D1-8DD4-1B63462E83DA}" type="slidenum">
              <a:rPr lang="en-US" smtClean="0"/>
              <a:t>17</a:t>
            </a:fld>
            <a:endParaRPr lang="en-US" dirty="0"/>
          </a:p>
        </p:txBody>
      </p:sp>
    </p:spTree>
    <p:extLst>
      <p:ext uri="{BB962C8B-B14F-4D97-AF65-F5344CB8AC3E}">
        <p14:creationId xmlns:p14="http://schemas.microsoft.com/office/powerpoint/2010/main" val="141618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6346" y="3329940"/>
            <a:ext cx="6153813" cy="3154680"/>
          </a:xfrm>
        </p:spPr>
        <p:txBody>
          <a:bodyPr/>
          <a:lstStyle/>
          <a:p>
            <a:pPr algn="just"/>
            <a:r>
              <a:rPr lang="en-US" dirty="0"/>
              <a:t>No doubt that upon encountering the first “earthrise” seen from moon orbit, the Apollo astronauts gained a profoundly greater appreciation of our blue-planet “spaceship earth.” And with the astronauts now safely returned to earth, we turn in more ways than one to the application of Newton’s physics in </a:t>
            </a:r>
            <a:r>
              <a:rPr lang="en-US" i="1" dirty="0"/>
              <a:t>Principia,</a:t>
            </a:r>
            <a:r>
              <a:rPr lang="en-US" dirty="0"/>
              <a:t> and Rayleigh’s observations in </a:t>
            </a:r>
            <a:r>
              <a:rPr lang="en-US" i="1" dirty="0"/>
              <a:t>Nature</a:t>
            </a:r>
            <a:r>
              <a:rPr lang="en-US" dirty="0"/>
              <a:t>, to explain how the wandering albatross uses </a:t>
            </a:r>
            <a:r>
              <a:rPr lang="en-US" i="1" dirty="0"/>
              <a:t>dynamic soaring </a:t>
            </a:r>
            <a:r>
              <a:rPr lang="en-US" dirty="0"/>
              <a:t>to stay aloft on shoulder-locked wings, circumnavigating Antarctica several times per year. To study the phenomenon, we’ll use non-dimensional parameters which make themselves known “by inspection” for added insight.</a:t>
            </a:r>
          </a:p>
        </p:txBody>
      </p:sp>
      <p:sp>
        <p:nvSpPr>
          <p:cNvPr id="4" name="Slide Number Placeholder 3"/>
          <p:cNvSpPr>
            <a:spLocks noGrp="1"/>
          </p:cNvSpPr>
          <p:nvPr>
            <p:ph type="sldNum" sz="quarter" idx="10"/>
          </p:nvPr>
        </p:nvSpPr>
        <p:spPr/>
        <p:txBody>
          <a:bodyPr/>
          <a:lstStyle/>
          <a:p>
            <a:fld id="{F4ADF2BD-F162-45D1-8DD4-1B63462E83DA}" type="slidenum">
              <a:rPr lang="en-US" smtClean="0"/>
              <a:t>18</a:t>
            </a:fld>
            <a:endParaRPr lang="en-US" dirty="0"/>
          </a:p>
        </p:txBody>
      </p:sp>
    </p:spTree>
    <p:extLst>
      <p:ext uri="{BB962C8B-B14F-4D97-AF65-F5344CB8AC3E}">
        <p14:creationId xmlns:p14="http://schemas.microsoft.com/office/powerpoint/2010/main" val="343580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27934EA-7442-4FE6-ACB4-4E864F00D618}" type="slidenum">
              <a:rPr lang="en-US" smtClean="0"/>
              <a:pPr/>
              <a:t>19</a:t>
            </a:fld>
            <a:endParaRPr lang="en-US" dirty="0"/>
          </a:p>
        </p:txBody>
      </p:sp>
      <p:sp>
        <p:nvSpPr>
          <p:cNvPr id="47107" name="Rectangle 3074"/>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1560239" y="3162822"/>
            <a:ext cx="6185216" cy="3272955"/>
          </a:xfrm>
        </p:spPr>
        <p:txBody>
          <a:bodyPr/>
          <a:lstStyle/>
          <a:p>
            <a:pPr algn="just" defTabSz="922685">
              <a:defRPr/>
            </a:pPr>
            <a:r>
              <a:rPr lang="en-US" dirty="0"/>
              <a:t>(</a:t>
            </a:r>
            <a:r>
              <a:rPr lang="en-US" i="1" dirty="0"/>
              <a:t>speaker</a:t>
            </a:r>
            <a:r>
              <a:rPr lang="en-US" dirty="0"/>
              <a:t> </a:t>
            </a:r>
            <a:r>
              <a:rPr lang="en-US" i="1" dirty="0"/>
              <a:t>unroll 3.5-m actual-size photo/poster of a wandering albatross</a:t>
            </a:r>
            <a:r>
              <a:rPr lang="en-US" dirty="0"/>
              <a:t>)</a:t>
            </a:r>
          </a:p>
          <a:p>
            <a:pPr algn="just" defTabSz="922685">
              <a:defRPr/>
            </a:pPr>
            <a:r>
              <a:rPr lang="en-US" dirty="0"/>
              <a:t>This is an actual-size photo of a wandering albatross. Words cannot describe the thrill in seeing this magnificent bird appear from one horizon, circle one’s boat several times, and disappear over the opposite horizon, all without a single wingbeat. That the albatross can do this is well documented, for example by the well-known naturalists David Attenborough and Jacques Cousteau. But only recently have we learned to explain and quantify </a:t>
            </a:r>
            <a:r>
              <a:rPr lang="en-US" i="1" dirty="0"/>
              <a:t>how</a:t>
            </a:r>
            <a:r>
              <a:rPr lang="en-US" dirty="0"/>
              <a:t> it does this. </a:t>
            </a:r>
          </a:p>
          <a:p>
            <a:pPr algn="just" defTabSz="922685">
              <a:defRPr/>
            </a:pPr>
            <a:endParaRPr lang="en-US" dirty="0"/>
          </a:p>
          <a:p>
            <a:pPr algn="just" defTabSz="922685">
              <a:defRPr/>
            </a:pPr>
            <a:r>
              <a:rPr lang="en-US" dirty="0"/>
              <a:t>On its maiden flight, the wandering albatross, and its close cousin the royal albatross, has been seen to immediately learn and apply dynamic soaring, disappearing over the horizon. After seven years circumnavigating Antarctica several times per year, the bird navigates with pinpoint accuracy to the island, and in some cases the very spot, where it was hatched. With good fortune and every two years thereafter, it joyfully reunites with a life-long mate to bring forth an albatross chick. In between, the albatross lives in the 20-meter-high howling-wind profile over heaving water in the southern ocean as far as the eye can see. As it gracefully maneuvers well above and among the waves with precise terrain following, whether awake or half asleep, it pulls typically 3-g turns several times per minute. Repeating its dynamic-soaring trajectory, climbing upwind and diving downwind, it regains the energy lost in each case to aerodynamic drag.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1" y="3329940"/>
            <a:ext cx="6153813" cy="3154680"/>
          </a:xfrm>
        </p:spPr>
        <p:txBody>
          <a:bodyPr/>
          <a:lstStyle/>
          <a:p>
            <a:pPr algn="just"/>
            <a:r>
              <a:rPr lang="en-US" dirty="0"/>
              <a:t>The presentation describes three methods to derive and/or apply non-dimensional parameters efficiently and insightfully characterizing physical phenomena. These methods can be named “</a:t>
            </a:r>
            <a:r>
              <a:rPr lang="en-US" i="1" dirty="0"/>
              <a:t>empirical, theoretical, and by-inspection</a:t>
            </a:r>
            <a:r>
              <a:rPr lang="en-US" dirty="0"/>
              <a:t>,” although each has mutual effects of the others. We’ll first take on the hardest, that being Rayleigh’s method of finding empirical exponents, applied for illustration to find the origin of wing lift coefficient. We’ll then coast, in more ways than one, as we review and renew Newton’s conic-section orbits, including study of the </a:t>
            </a:r>
            <a:r>
              <a:rPr lang="en-US" i="1" dirty="0"/>
              <a:t>lunar free-return trajectory</a:t>
            </a:r>
            <a:r>
              <a:rPr lang="en-US" dirty="0"/>
              <a:t>. We’ll finish with an application of “by-inspection” terms such as “lift-drag ratio” and “normal load factor” to explain how the wandering albatross uses its </a:t>
            </a:r>
            <a:r>
              <a:rPr lang="en-US" i="1" dirty="0"/>
              <a:t>dynamic soaring </a:t>
            </a:r>
            <a:r>
              <a:rPr lang="en-US" dirty="0"/>
              <a:t>technique to remain aloft indefinitely on shoulder-locked wings. The studies herein borrow heavily from Newton, Rayleigh, or both.</a:t>
            </a:r>
          </a:p>
        </p:txBody>
      </p:sp>
      <p:sp>
        <p:nvSpPr>
          <p:cNvPr id="4" name="Slide Number Placeholder 3"/>
          <p:cNvSpPr>
            <a:spLocks noGrp="1"/>
          </p:cNvSpPr>
          <p:nvPr>
            <p:ph type="sldNum" sz="quarter" idx="10"/>
          </p:nvPr>
        </p:nvSpPr>
        <p:spPr/>
        <p:txBody>
          <a:bodyPr/>
          <a:lstStyle/>
          <a:p>
            <a:fld id="{F4ADF2BD-F162-45D1-8DD4-1B63462E83DA}" type="slidenum">
              <a:rPr lang="en-US" smtClean="0"/>
              <a:t>2</a:t>
            </a:fld>
            <a:endParaRPr lang="en-US" dirty="0"/>
          </a:p>
        </p:txBody>
      </p:sp>
    </p:spTree>
    <p:extLst>
      <p:ext uri="{BB962C8B-B14F-4D97-AF65-F5344CB8AC3E}">
        <p14:creationId xmlns:p14="http://schemas.microsoft.com/office/powerpoint/2010/main" val="470359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9A4418-8718-4E36-991C-98815003AA71}" type="slidenum">
              <a:rPr lang="en-US" smtClean="0"/>
              <a:pPr/>
              <a:t>20</a:t>
            </a:fld>
            <a:endParaRPr lang="en-US" dirty="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1537481" y="3154363"/>
            <a:ext cx="6221438" cy="3153984"/>
          </a:xfrm>
          <a:solidFill>
            <a:srgbClr val="FFFFFF"/>
          </a:solidFill>
          <a:ln>
            <a:noFill/>
          </a:ln>
        </p:spPr>
        <p:txBody>
          <a:bodyPr/>
          <a:lstStyle/>
          <a:p>
            <a:pPr algn="just"/>
            <a:r>
              <a:rPr lang="en-US" sz="1100" dirty="0"/>
              <a:t>Here we show all the forces, including lift, weight, drag, and in particular, the </a:t>
            </a:r>
            <a:r>
              <a:rPr lang="en-US" sz="1100" i="1" dirty="0"/>
              <a:t>dynamic soaring force </a:t>
            </a:r>
            <a:r>
              <a:rPr lang="en-US" sz="1100" dirty="0"/>
              <a:t>which we had postulated in our 2004 SAE paper. As the albatross maneuvers, the dynamic soaring force of magnitude (m dw/dt) remains steadfastly level and pointed directly upwind. Since the wind profile is assumed fixed, only by moving vertically within the wind profile does the albatross experience the rate (dw/dt) and the corresponding dynamic soaring force. During descent, (dw/dt) is negative. Therefore, if the albatross descends downwind the dynamic soaring force vector will in effect point downwind, thus providing thrust. The component of dynamic soaring force aligned with the airspeed vector represents the dynamic soaring</a:t>
            </a:r>
            <a:r>
              <a:rPr lang="en-US" sz="1100" i="1" dirty="0"/>
              <a:t> thrust</a:t>
            </a:r>
            <a:r>
              <a:rPr lang="en-US" sz="1100" dirty="0"/>
              <a:t>. </a:t>
            </a:r>
            <a:r>
              <a:rPr lang="en-US" sz="1100" dirty="0">
                <a:cs typeface="Calibri" pitchFamily="34" charset="0"/>
              </a:rPr>
              <a:t>For the dynamic soaring force, Newton would be pleased to see this derivative of his most famous formula from </a:t>
            </a:r>
            <a:r>
              <a:rPr lang="en-US" sz="1100" i="1" dirty="0">
                <a:cs typeface="Calibri" pitchFamily="34" charset="0"/>
              </a:rPr>
              <a:t>Principia</a:t>
            </a:r>
            <a:r>
              <a:rPr lang="en-US" sz="1100" dirty="0">
                <a:cs typeface="Calibri" pitchFamily="34" charset="0"/>
              </a:rPr>
              <a:t>.</a:t>
            </a:r>
          </a:p>
          <a:p>
            <a:pPr algn="just" eaLnBrk="1" hangingPunct="1"/>
            <a:endParaRPr lang="en-US" sz="1100" dirty="0"/>
          </a:p>
          <a:p>
            <a:pPr algn="just" eaLnBrk="1" hangingPunct="1"/>
            <a:r>
              <a:rPr lang="en-US" sz="1100" dirty="0"/>
              <a:t>Let’s now prove what was previously postulated. To isolate the dynamic soaring thrust we momentarily ignore both weight and drag. Then applying Newton’s Law along the flight path, we find that the dynamic soaring thrust is proportional to the mass (m), wind gradient (w’), airspeed (V), flight path angle (</a:t>
            </a:r>
            <a:r>
              <a:rPr lang="en-US" sz="1100" dirty="0">
                <a:latin typeface="Symbol" panose="05050102010706020507" pitchFamily="18" charset="2"/>
              </a:rPr>
              <a:t>g</a:t>
            </a:r>
            <a:r>
              <a:rPr lang="en-US" sz="1100" dirty="0"/>
              <a:t>), and a “cosine product.” The latter becomes negative when the albatross turns downwind, whereby the dynamic soaring thrust becomes “negative upwind” and “positive downwind.” Note that the wind gradient (w’) does not itself change sign as the rate (dw/dt) changes sign. Thus, in accordance with Lord Rayleigh’s  assertion, the albatross gains energy with both upwind ascent and downwind descent. This represents the first direct </a:t>
            </a:r>
            <a:r>
              <a:rPr lang="en-US" sz="1100" i="1" dirty="0"/>
              <a:t>quantitative</a:t>
            </a:r>
            <a:r>
              <a:rPr lang="en-US" sz="1100" dirty="0"/>
              <a:t> characterization of Lord Rayleigh’s </a:t>
            </a:r>
            <a:r>
              <a:rPr lang="en-US" sz="1100" i="1" dirty="0"/>
              <a:t>qualitative</a:t>
            </a:r>
            <a:r>
              <a:rPr lang="en-US" sz="1100" dirty="0"/>
              <a:t> description of dynamic soaring.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37947" y="3338287"/>
            <a:ext cx="6207506" cy="3145870"/>
          </a:xfrm>
        </p:spPr>
        <p:txBody>
          <a:bodyPr>
            <a:normAutofit/>
          </a:bodyPr>
          <a:lstStyle/>
          <a:p>
            <a:pPr algn="just"/>
            <a:r>
              <a:rPr lang="en-US" dirty="0">
                <a:latin typeface="Calibri" pitchFamily="34" charset="0"/>
                <a:cs typeface="Calibri" pitchFamily="34" charset="0"/>
              </a:rPr>
              <a:t>A three-dimensional trajectory can be computed by first looking down on the trajectory to fit a local horizontal radius of curvature, and then looking from the side to fit a roller-coaster-loop radius to the motion in a vertical plane. Applying Newton’s </a:t>
            </a:r>
            <a:r>
              <a:rPr lang="en-US" i="1" dirty="0">
                <a:latin typeface="Calibri" pitchFamily="34" charset="0"/>
                <a:cs typeface="Calibri" pitchFamily="34" charset="0"/>
              </a:rPr>
              <a:t>Principia</a:t>
            </a:r>
            <a:r>
              <a:rPr lang="en-US" dirty="0">
                <a:latin typeface="Calibri" pitchFamily="34" charset="0"/>
                <a:cs typeface="Calibri" pitchFamily="34" charset="0"/>
              </a:rPr>
              <a:t>, forces directed toward the center of these circles yield the angular rates. The third acceleration is along the flight path itself, and this is determined by dynamic soaring thrust in relation to the drag and the path-aligned weight component.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With variable wing and tail geometry, the albatross has total control over its flight path angle and bank angle or heading. Thus, we can evaluate its dynamic soaring trajectories by scheduling any two such angles to enable progress in a certain direction while following the dynamic soaring rule. The equations of motion then yield all other parameters of the trajectory.</a:t>
            </a:r>
          </a:p>
        </p:txBody>
      </p:sp>
      <p:sp>
        <p:nvSpPr>
          <p:cNvPr id="4" name="Slide Number Placeholder 3"/>
          <p:cNvSpPr>
            <a:spLocks noGrp="1"/>
          </p:cNvSpPr>
          <p:nvPr>
            <p:ph type="sldNum" sz="quarter" idx="10"/>
          </p:nvPr>
        </p:nvSpPr>
        <p:spPr/>
        <p:txBody>
          <a:bodyPr/>
          <a:lstStyle/>
          <a:p>
            <a:pPr>
              <a:defRPr/>
            </a:pPr>
            <a:fld id="{A74F2BCB-8D30-4E2A-9568-3D466CFF235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7805" y="3196824"/>
            <a:ext cx="6488111" cy="3108726"/>
          </a:xfrm>
        </p:spPr>
        <p:txBody>
          <a:bodyPr>
            <a:normAutofit lnSpcReduction="10000"/>
          </a:bodyPr>
          <a:lstStyle/>
          <a:p>
            <a:pPr algn="just"/>
            <a:r>
              <a:rPr lang="en-US" dirty="0">
                <a:latin typeface="Calibri" pitchFamily="34" charset="0"/>
                <a:cs typeface="Calibri" pitchFamily="34" charset="0"/>
              </a:rPr>
              <a:t>It is convenient to non-dimensionalize the equations of motion and we begin by relating the drag-to-weight ratio to the product of normal load factor and drag-to-lift ratio. Along the flight path, the vehicle responds not only to gravity, but also to the difference between the non-dimensional thrust and drag groups. With this formulation, we see that the drag is made worse when the bird maneuvers with a load factor (n</a:t>
            </a:r>
            <a:r>
              <a:rPr lang="en-US" baseline="-25000" dirty="0">
                <a:latin typeface="Calibri" pitchFamily="34" charset="0"/>
                <a:cs typeface="Calibri" pitchFamily="34" charset="0"/>
              </a:rPr>
              <a:t>n</a:t>
            </a:r>
            <a:r>
              <a:rPr lang="en-US" dirty="0">
                <a:latin typeface="Calibri" pitchFamily="34" charset="0"/>
                <a:cs typeface="Calibri" pitchFamily="34" charset="0"/>
              </a:rPr>
              <a:t>) greater than unity. To offset this, nature endowed the albatross with a high-aspect-ratio wing.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It is interesting to see that the motion is entirely determined if we know the flight path angle and its rate, together with the bank angle and airspeed. The trimmed angle of attack then becomes a by-product of the lift coefficient corresponding to the given maneuvering conditions. For a flight simulator with smooth and realistic motion, we have the option of calling for, and numerically integrating, accelerations in gamma and phi.  Alternatively, to simulate dynamic soaring, we can schedule gamma and phi with psi to not only follow the dynamic soaring rule (upwind ascent and downwind descent in a positive wind gradient), but also to yield the desired overall direction of motion. We will soon show that the albatross can dynamically soar in any overall direction, including upwind, as observed by the famous naturalist Jacques Cousteau. Given the motion of the bird relative to the “current layer” of air, we can then superimpose any applicable atmospheric motion to obtain the trajectory seen by a stationary observer.</a:t>
            </a:r>
          </a:p>
        </p:txBody>
      </p:sp>
      <p:sp>
        <p:nvSpPr>
          <p:cNvPr id="4" name="Slide Number Placeholder 3"/>
          <p:cNvSpPr>
            <a:spLocks noGrp="1"/>
          </p:cNvSpPr>
          <p:nvPr>
            <p:ph type="sldNum" sz="quarter" idx="10"/>
          </p:nvPr>
        </p:nvSpPr>
        <p:spPr/>
        <p:txBody>
          <a:bodyPr/>
          <a:lstStyle/>
          <a:p>
            <a:pPr>
              <a:defRPr/>
            </a:pPr>
            <a:fld id="{A74F2BCB-8D30-4E2A-9568-3D466CFF235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3240" y="3196208"/>
            <a:ext cx="6190791" cy="3154918"/>
          </a:xfrm>
        </p:spPr>
        <p:txBody>
          <a:bodyPr/>
          <a:lstStyle/>
          <a:p>
            <a:pPr algn="just"/>
            <a:r>
              <a:rPr lang="en-US" dirty="0"/>
              <a:t>Here we show the details of a trajectory where the albatross makes overall progress upwind without flapping its wings</a:t>
            </a:r>
            <a:r>
              <a:rPr lang="en-US"/>
              <a:t>. We chose </a:t>
            </a:r>
            <a:r>
              <a:rPr lang="en-US" dirty="0"/>
              <a:t>to schedule the flight path and heading angles versus time, whereby the required bank </a:t>
            </a:r>
            <a:r>
              <a:rPr lang="en-US"/>
              <a:t>angles (about 62-deg) have been calculated</a:t>
            </a:r>
            <a:r>
              <a:rPr lang="en-US" dirty="0"/>
              <a:t>. Notice that total energy per unit weight (E/g ~ m) is conserved at the end of each 18-sec cycle. </a:t>
            </a:r>
            <a:r>
              <a:rPr lang="en-US"/>
              <a:t>Elevation ranges from 1-to-15 meters. </a:t>
            </a:r>
            <a:r>
              <a:rPr lang="en-US" dirty="0"/>
              <a:t>Each cycle includes a 2-g and 3-g turn. The tangential load factor (n</a:t>
            </a:r>
            <a:r>
              <a:rPr lang="en-US" baseline="-25000" dirty="0"/>
              <a:t>t</a:t>
            </a:r>
            <a:r>
              <a:rPr lang="en-US" dirty="0"/>
              <a:t>), plotted at bottom left, </a:t>
            </a:r>
            <a:r>
              <a:rPr lang="en-US"/>
              <a:t>shows by its sign where </a:t>
            </a:r>
            <a:r>
              <a:rPr lang="en-US" dirty="0"/>
              <a:t>energy is lost and gained. Overall, the </a:t>
            </a:r>
            <a:r>
              <a:rPr lang="en-US"/>
              <a:t>albatross progresses 2.9 </a:t>
            </a:r>
            <a:r>
              <a:rPr lang="en-US" dirty="0"/>
              <a:t>m/s upwind against a 13-m/s headwind. Presumably</a:t>
            </a:r>
            <a:r>
              <a:rPr lang="en-US"/>
              <a:t>, it </a:t>
            </a:r>
            <a:r>
              <a:rPr lang="en-US" dirty="0"/>
              <a:t>can switch to a mirror image maneuver to cancel the overall </a:t>
            </a:r>
            <a:r>
              <a:rPr lang="en-US"/>
              <a:t>crosswind drift. A </a:t>
            </a:r>
            <a:r>
              <a:rPr lang="en-US" dirty="0"/>
              <a:t>real-time simulation </a:t>
            </a:r>
            <a:r>
              <a:rPr lang="en-US"/>
              <a:t>showing various dynamic </a:t>
            </a:r>
            <a:r>
              <a:rPr lang="en-US" dirty="0"/>
              <a:t>soaring maneuvers can </a:t>
            </a:r>
            <a:r>
              <a:rPr lang="en-US"/>
              <a:t>be run and/or downloaded at </a:t>
            </a:r>
            <a:r>
              <a:rPr lang="en-US" dirty="0"/>
              <a:t>the author’s </a:t>
            </a:r>
            <a:r>
              <a:rPr lang="en-US"/>
              <a:t>free website,  </a:t>
            </a:r>
            <a:r>
              <a:rPr lang="en-US">
                <a:hlinkClick r:id="rId3"/>
              </a:rPr>
              <a:t>www.HowFliesTheAlbatross.com</a:t>
            </a:r>
            <a:endParaRPr lang="en-US" dirty="0"/>
          </a:p>
          <a:p>
            <a:pPr algn="just"/>
            <a:endParaRPr lang="en-US" dirty="0"/>
          </a:p>
          <a:p>
            <a:pPr algn="r"/>
            <a:r>
              <a:rPr lang="en-US"/>
              <a:t>“</a:t>
            </a:r>
            <a:r>
              <a:rPr lang="en-US" i="1"/>
              <a:t>Let not the albatross vanish from the earth on our short watch</a:t>
            </a:r>
            <a:r>
              <a:rPr lang="en-US"/>
              <a:t>”</a:t>
            </a:r>
          </a:p>
          <a:p>
            <a:pPr algn="r"/>
            <a:r>
              <a:rPr lang="en-US"/>
              <a:t>                                                                                  - J. Philip Barnes</a:t>
            </a:r>
            <a:br>
              <a:rPr lang="en-US" dirty="0"/>
            </a:br>
            <a:endParaRPr lang="en-US" dirty="0"/>
          </a:p>
        </p:txBody>
      </p:sp>
      <p:sp>
        <p:nvSpPr>
          <p:cNvPr id="4" name="Slide Number Placeholder 3"/>
          <p:cNvSpPr>
            <a:spLocks noGrp="1"/>
          </p:cNvSpPr>
          <p:nvPr>
            <p:ph type="sldNum" sz="quarter" idx="10"/>
          </p:nvPr>
        </p:nvSpPr>
        <p:spPr/>
        <p:txBody>
          <a:bodyPr/>
          <a:lstStyle/>
          <a:p>
            <a:fld id="{26AF8901-1B8A-49EC-AA12-DE8B53E60992}" type="slidenum">
              <a:rPr lang="en-US" smtClean="0"/>
              <a:pPr/>
              <a:t>23</a:t>
            </a:fld>
            <a:endParaRPr lang="en-US" dirty="0"/>
          </a:p>
        </p:txBody>
      </p:sp>
    </p:spTree>
    <p:extLst>
      <p:ext uri="{BB962C8B-B14F-4D97-AF65-F5344CB8AC3E}">
        <p14:creationId xmlns:p14="http://schemas.microsoft.com/office/powerpoint/2010/main" val="175128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no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F8901-1B8A-49EC-AA12-DE8B53E60992}" type="slidenum">
              <a:rPr lang="en-US" smtClean="0"/>
              <a:pPr/>
              <a:t>24</a:t>
            </a:fld>
            <a:endParaRPr lang="en-US" dirty="0"/>
          </a:p>
        </p:txBody>
      </p:sp>
    </p:spTree>
    <p:extLst>
      <p:ext uri="{BB962C8B-B14F-4D97-AF65-F5344CB8AC3E}">
        <p14:creationId xmlns:p14="http://schemas.microsoft.com/office/powerpoint/2010/main" val="240248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1" y="3242310"/>
            <a:ext cx="6163917" cy="3154680"/>
          </a:xfrm>
        </p:spPr>
        <p:txBody>
          <a:bodyPr/>
          <a:lstStyle/>
          <a:p>
            <a:pPr algn="just"/>
            <a:r>
              <a:rPr lang="en-US" dirty="0"/>
              <a:t>Non-dimensional parameters offer many benefits, including compact characterization. Consider a test matrix with just two variables, both of which may have non-linear effects. This requires eight test points to characterize, and if necessary modestly extrapolate, the test results. Add a third variable and watch the test matrix explode. Taking advantage of non-dimensional terms, the test matrix can remain comprehensive, but with vastly greater economy. </a:t>
            </a:r>
          </a:p>
          <a:p>
            <a:pPr algn="just"/>
            <a:endParaRPr lang="en-US" dirty="0"/>
          </a:p>
          <a:p>
            <a:pPr algn="just"/>
            <a:r>
              <a:rPr lang="en-US" dirty="0"/>
              <a:t>Dimensionless parameters also help to avoid a “Mars Lander” scenario which suffered from the use of mixed and ambiguous units. Say one team is responsible for the orbital mechanics of the first phase of a trajectory, and another team for the balance. They could safely use mixed units (although we recommend against that) if the teams were to carry and share the non-dimensional orbital parameters at “handoff.”</a:t>
            </a:r>
          </a:p>
          <a:p>
            <a:pPr algn="just"/>
            <a:endParaRPr lang="en-US" dirty="0"/>
          </a:p>
          <a:p>
            <a:pPr algn="just"/>
            <a:r>
              <a:rPr lang="en-US" dirty="0"/>
              <a:t>Perhaps the world’s oldest, well-known dimensionless parameter is “</a:t>
            </a:r>
            <a:r>
              <a:rPr lang="en-US" dirty="0">
                <a:latin typeface="Symbol" panose="05050102010706020507" pitchFamily="18" charset="2"/>
              </a:rPr>
              <a:t>p</a:t>
            </a:r>
            <a:r>
              <a:rPr lang="en-US" dirty="0"/>
              <a:t>” representing of course a circle’s circumference-to-diameter ratio. A relatively modern parameter is the Reynolds number, used in fluid dynamics and heat transfer. Myriad applications of non-dimensional parameters include the three studies in this presentation, plus for example gear geometry, mesh loss, and windage. As with orbits, gears continue their big roles in our lives, centuries after their discovery.</a:t>
            </a:r>
          </a:p>
        </p:txBody>
      </p:sp>
      <p:sp>
        <p:nvSpPr>
          <p:cNvPr id="4" name="Slide Number Placeholder 3"/>
          <p:cNvSpPr>
            <a:spLocks noGrp="1"/>
          </p:cNvSpPr>
          <p:nvPr>
            <p:ph type="sldNum" sz="quarter" idx="10"/>
          </p:nvPr>
        </p:nvSpPr>
        <p:spPr/>
        <p:txBody>
          <a:bodyPr/>
          <a:lstStyle/>
          <a:p>
            <a:fld id="{F4ADF2BD-F162-45D1-8DD4-1B63462E83DA}" type="slidenum">
              <a:rPr lang="en-US" smtClean="0"/>
              <a:t>3</a:t>
            </a:fld>
            <a:endParaRPr lang="en-US" dirty="0"/>
          </a:p>
        </p:txBody>
      </p:sp>
    </p:spTree>
    <p:extLst>
      <p:ext uri="{BB962C8B-B14F-4D97-AF65-F5344CB8AC3E}">
        <p14:creationId xmlns:p14="http://schemas.microsoft.com/office/powerpoint/2010/main" val="178566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1" y="3329940"/>
            <a:ext cx="6174022" cy="2335530"/>
          </a:xfrm>
        </p:spPr>
        <p:txBody>
          <a:bodyPr/>
          <a:lstStyle/>
          <a:p>
            <a:pPr algn="just"/>
            <a:r>
              <a:rPr lang="en-US" dirty="0"/>
              <a:t>We begin with “empirical” synthesis of non-dimensional parameters characterizing wing aerodynamic lift. To best illustrate the method, including its options for “fine tuning,” we imagine knowing nothing of what to expect in the way of non-dimensional parameters characterizing the lift. However, a key feature of the method is the assumption that we do know what </a:t>
            </a:r>
            <a:r>
              <a:rPr lang="en-US" i="1" dirty="0"/>
              <a:t>dimensional</a:t>
            </a:r>
            <a:r>
              <a:rPr lang="en-US" dirty="0"/>
              <a:t> terms should be carried. For wing aerodynamic lift, these of course include at least airspeed, air density, wing planform area, and wing shape. </a:t>
            </a:r>
          </a:p>
          <a:p>
            <a:pPr algn="just"/>
            <a:endParaRPr lang="en-US" dirty="0"/>
          </a:p>
          <a:p>
            <a:pPr algn="just"/>
            <a:r>
              <a:rPr lang="en-US" dirty="0"/>
              <a:t>In our application of the method, we will keep full faith in its results, even if it seems to yield initially “bizarre” results. Also, to address what may be perceived as a need for “experience” and/or </a:t>
            </a:r>
            <a:r>
              <a:rPr lang="en-US" i="1" dirty="0"/>
              <a:t>a priori </a:t>
            </a:r>
            <a:r>
              <a:rPr lang="en-US" dirty="0"/>
              <a:t>knowledge to implement the method, we will employ our addition to it which  distinguishes “primary” from “auxiliary” variables and empirical exponents. We finish the illustration with a fine tuning operation which yields the well-known definition of lift coefficient.</a:t>
            </a:r>
          </a:p>
        </p:txBody>
      </p:sp>
      <p:sp>
        <p:nvSpPr>
          <p:cNvPr id="4" name="Slide Number Placeholder 3"/>
          <p:cNvSpPr>
            <a:spLocks noGrp="1"/>
          </p:cNvSpPr>
          <p:nvPr>
            <p:ph type="sldNum" sz="quarter" idx="10"/>
          </p:nvPr>
        </p:nvSpPr>
        <p:spPr/>
        <p:txBody>
          <a:bodyPr/>
          <a:lstStyle/>
          <a:p>
            <a:fld id="{F4ADF2BD-F162-45D1-8DD4-1B63462E83DA}" type="slidenum">
              <a:rPr lang="en-US" smtClean="0"/>
              <a:t>4</a:t>
            </a:fld>
            <a:endParaRPr lang="en-US" dirty="0"/>
          </a:p>
        </p:txBody>
      </p:sp>
    </p:spTree>
    <p:extLst>
      <p:ext uri="{BB962C8B-B14F-4D97-AF65-F5344CB8AC3E}">
        <p14:creationId xmlns:p14="http://schemas.microsoft.com/office/powerpoint/2010/main" val="113907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6346" y="3329940"/>
            <a:ext cx="6163917" cy="3154680"/>
          </a:xfrm>
        </p:spPr>
        <p:txBody>
          <a:bodyPr/>
          <a:lstStyle/>
          <a:p>
            <a:pPr algn="just"/>
            <a:r>
              <a:rPr lang="en-US" dirty="0"/>
              <a:t>Applying Rayleigh’s “free exponent” method, circa 1915, to the study of aerodynamic lift, we first assume the lift is proportional, by an empirical constant (</a:t>
            </a:r>
            <a:r>
              <a:rPr lang="en-US" i="1" dirty="0"/>
              <a:t>e</a:t>
            </a:r>
            <a:r>
              <a:rPr lang="en-US" baseline="-25000" dirty="0"/>
              <a:t>o</a:t>
            </a:r>
            <a:r>
              <a:rPr lang="en-US"/>
              <a:t>), to </a:t>
            </a:r>
            <a:r>
              <a:rPr lang="en-US" dirty="0"/>
              <a:t>a product of dimensional terms, each raised to an empirical exponent (</a:t>
            </a:r>
            <a:r>
              <a:rPr lang="en-US" i="1" dirty="0"/>
              <a:t>e</a:t>
            </a:r>
            <a:r>
              <a:rPr lang="en-US" baseline="-25000" dirty="0"/>
              <a:t>i</a:t>
            </a:r>
            <a:r>
              <a:rPr lang="en-US" dirty="0"/>
              <a:t>) or auxiliary exponent (</a:t>
            </a:r>
            <a:r>
              <a:rPr lang="en-US" i="1" dirty="0"/>
              <a:t>x</a:t>
            </a:r>
            <a:r>
              <a:rPr lang="en-US" baseline="-25000" dirty="0"/>
              <a:t>i</a:t>
            </a:r>
            <a:r>
              <a:rPr lang="en-US" dirty="0"/>
              <a:t>), such that the system product obtains the units of lift.</a:t>
            </a:r>
          </a:p>
          <a:p>
            <a:pPr algn="just"/>
            <a:endParaRPr lang="en-US" dirty="0"/>
          </a:p>
          <a:p>
            <a:pPr algn="just"/>
            <a:r>
              <a:rPr lang="en-US"/>
              <a:t>Our addition to </a:t>
            </a:r>
            <a:r>
              <a:rPr lang="en-US" dirty="0"/>
              <a:t>the </a:t>
            </a:r>
            <a:r>
              <a:rPr lang="en-US"/>
              <a:t>method outlines </a:t>
            </a:r>
            <a:r>
              <a:rPr lang="en-US" dirty="0"/>
              <a:t>the necessary features of the matrix representing the units of the </a:t>
            </a:r>
            <a:r>
              <a:rPr lang="en-US" i="1" dirty="0"/>
              <a:t>auxiliary</a:t>
            </a:r>
            <a:r>
              <a:rPr lang="en-US" dirty="0"/>
              <a:t> variables which, in this example, are air viscosity, speed of sound, and wing average chord</a:t>
            </a:r>
            <a:r>
              <a:rPr lang="en-US"/>
              <a:t>. In </a:t>
            </a:r>
            <a:r>
              <a:rPr lang="en-US" dirty="0"/>
              <a:t>a system including temperature, or more likely delta temperature, the auxiliary units matrix would have four columns </a:t>
            </a:r>
            <a:r>
              <a:rPr lang="en-US"/>
              <a:t>and four rows. Whether the auxiliary units matrix has rank 3 or 4, no two variables therein may share the same units. </a:t>
            </a:r>
            <a:endParaRPr lang="en-US" dirty="0"/>
          </a:p>
        </p:txBody>
      </p:sp>
      <p:sp>
        <p:nvSpPr>
          <p:cNvPr id="4" name="Slide Number Placeholder 3"/>
          <p:cNvSpPr>
            <a:spLocks noGrp="1"/>
          </p:cNvSpPr>
          <p:nvPr>
            <p:ph type="sldNum" sz="quarter" idx="10"/>
          </p:nvPr>
        </p:nvSpPr>
        <p:spPr/>
        <p:txBody>
          <a:bodyPr/>
          <a:lstStyle/>
          <a:p>
            <a:fld id="{F4ADF2BD-F162-45D1-8DD4-1B63462E83DA}" type="slidenum">
              <a:rPr lang="en-US" smtClean="0"/>
              <a:t>5</a:t>
            </a:fld>
            <a:endParaRPr lang="en-US" dirty="0"/>
          </a:p>
        </p:txBody>
      </p:sp>
    </p:spTree>
    <p:extLst>
      <p:ext uri="{BB962C8B-B14F-4D97-AF65-F5344CB8AC3E}">
        <p14:creationId xmlns:p14="http://schemas.microsoft.com/office/powerpoint/2010/main" val="227409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1" y="3329940"/>
            <a:ext cx="6153813" cy="3154680"/>
          </a:xfrm>
        </p:spPr>
        <p:txBody>
          <a:bodyPr/>
          <a:lstStyle/>
          <a:p>
            <a:pPr algn="just"/>
            <a:r>
              <a:rPr lang="en-US" dirty="0"/>
              <a:t>Here the units table of the previous slide has been represented by a system of equations representing all variables and exponents, with the units of lift represented by the column vector (1, 1, -2) at the upper right-hand side. This system is then converted to matrix form and the auxiliary units matrix (middle-left) is inverted to solve for the auxiliary exponents (x</a:t>
            </a:r>
            <a:r>
              <a:rPr lang="en-US" baseline="-25000" dirty="0"/>
              <a:t>i</a:t>
            </a:r>
            <a:r>
              <a:rPr lang="en-US" dirty="0"/>
              <a:t>), represented by the lower-left-hand column.</a:t>
            </a:r>
          </a:p>
        </p:txBody>
      </p:sp>
      <p:sp>
        <p:nvSpPr>
          <p:cNvPr id="4" name="Slide Number Placeholder 3"/>
          <p:cNvSpPr>
            <a:spLocks noGrp="1"/>
          </p:cNvSpPr>
          <p:nvPr>
            <p:ph type="sldNum" sz="quarter" idx="10"/>
          </p:nvPr>
        </p:nvSpPr>
        <p:spPr/>
        <p:txBody>
          <a:bodyPr/>
          <a:lstStyle/>
          <a:p>
            <a:fld id="{F4ADF2BD-F162-45D1-8DD4-1B63462E83DA}" type="slidenum">
              <a:rPr lang="en-US" smtClean="0"/>
              <a:t>6</a:t>
            </a:fld>
            <a:endParaRPr lang="en-US" dirty="0"/>
          </a:p>
        </p:txBody>
      </p:sp>
    </p:spTree>
    <p:extLst>
      <p:ext uri="{BB962C8B-B14F-4D97-AF65-F5344CB8AC3E}">
        <p14:creationId xmlns:p14="http://schemas.microsoft.com/office/powerpoint/2010/main" val="94994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a:xfrm>
            <a:off x="1566242" y="3329940"/>
            <a:ext cx="6163917" cy="2286000"/>
          </a:xfrm>
        </p:spPr>
        <p:txBody>
          <a:bodyPr/>
          <a:lstStyle/>
          <a:p>
            <a:pPr algn="just"/>
            <a:r>
              <a:rPr lang="en-US" dirty="0"/>
              <a:t>Recalling our original formulation, we apply the results of the previous slide to yield the non-dimensional lift, or “pseudo” lift coefficient, in terms of three non-dimensional groups, the first a “pseudo” Reynolds number, the second representing the Mach number, and the third representing wing aspect ratio (span/average_chord). Also recalling that to maximize our insight into the method we imagine not knowing what to expect, we might take limited test data ignoring variables suspected of limited influence. In the case of lift, we would quickly find proportionality to air density, angle of attack, wing planform area, and the square of velocity. </a:t>
            </a:r>
          </a:p>
          <a:p>
            <a:pPr algn="just"/>
            <a:endParaRPr lang="en-US" dirty="0"/>
          </a:p>
          <a:p>
            <a:pPr algn="just"/>
            <a:r>
              <a:rPr lang="en-US" dirty="0"/>
              <a:t>We will next fine-tune the correlation, but before doing so we recall that any number raised to the 0</a:t>
            </a:r>
            <a:r>
              <a:rPr lang="en-US" baseline="30000" dirty="0"/>
              <a:t>th</a:t>
            </a:r>
            <a:r>
              <a:rPr lang="en-US" dirty="0"/>
              <a:t> power becomes unity, whereby any dimensionless group having an empirical exponent near zero will thus have little effect on the lift group. Furthermore any non-zero empirical exponent may be negative, as with Reynolds number were we instead to characterize aero </a:t>
            </a:r>
            <a:r>
              <a:rPr lang="en-US" i="1" dirty="0"/>
              <a:t>drag</a:t>
            </a:r>
            <a:r>
              <a:rPr lang="en-US" dirty="0"/>
              <a:t>. </a:t>
            </a:r>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F4ADF2BD-F162-45D1-8DD4-1B63462E83DA}" type="slidenum">
              <a:rPr lang="en-US" smtClean="0"/>
              <a:t>7</a:t>
            </a:fld>
            <a:endParaRPr lang="en-US" dirty="0"/>
          </a:p>
        </p:txBody>
      </p:sp>
    </p:spTree>
    <p:extLst>
      <p:ext uri="{BB962C8B-B14F-4D97-AF65-F5344CB8AC3E}">
        <p14:creationId xmlns:p14="http://schemas.microsoft.com/office/powerpoint/2010/main" val="34516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2" y="3329940"/>
            <a:ext cx="6163917" cy="2990850"/>
          </a:xfrm>
        </p:spPr>
        <p:txBody>
          <a:bodyPr/>
          <a:lstStyle/>
          <a:p>
            <a:pPr algn="just"/>
            <a:r>
              <a:rPr lang="en-US" dirty="0"/>
              <a:t>We learned in the previous slide of the near proportionality of lift to air density, angle of attack, wing area, and the square of airspeed. But our calculations thus far yielded a “pseudo” Reynolds number which we may argue is known from previous studies to be based on airspeed (v), and not the speed of sound (a). Here, we are at liberty to invert every ratio (a/v) or (b/c), keeping track of the applicable exponent sign. We are also at liberty to factor or divide both sides of the equation by any single or group entity. These operations yield the familiar lift coefficient shown. </a:t>
            </a:r>
          </a:p>
          <a:p>
            <a:pPr algn="just"/>
            <a:endParaRPr lang="en-US" dirty="0"/>
          </a:p>
          <a:p>
            <a:pPr algn="just"/>
            <a:r>
              <a:rPr lang="en-US" dirty="0"/>
              <a:t>Provided the data is taken above a </a:t>
            </a:r>
            <a:r>
              <a:rPr lang="en-US" i="1" dirty="0"/>
              <a:t>critical Reynolds number</a:t>
            </a:r>
            <a:r>
              <a:rPr lang="en-US" dirty="0"/>
              <a:t>, and below a </a:t>
            </a:r>
            <a:r>
              <a:rPr lang="en-US" i="1" dirty="0"/>
              <a:t>critical Mach number</a:t>
            </a:r>
            <a:r>
              <a:rPr lang="en-US" dirty="0"/>
              <a:t>, where neither is found to significantly affect lift, we discover the empirical exponent (</a:t>
            </a:r>
            <a:r>
              <a:rPr lang="en-US" i="1" dirty="0"/>
              <a:t>e</a:t>
            </a:r>
            <a:r>
              <a:rPr lang="en-US" baseline="-25000" dirty="0"/>
              <a:t>1</a:t>
            </a:r>
            <a:r>
              <a:rPr lang="en-US" dirty="0"/>
              <a:t>) to be near unity and the exponent (</a:t>
            </a:r>
            <a:r>
              <a:rPr lang="en-US" i="1" dirty="0"/>
              <a:t>e</a:t>
            </a:r>
            <a:r>
              <a:rPr lang="en-US" baseline="-25000" dirty="0"/>
              <a:t>2</a:t>
            </a:r>
            <a:r>
              <a:rPr lang="en-US" dirty="0"/>
              <a:t>) to be near zero, whereby variations of Reynolds number or Mach number will have almost no effect on lift. For the empirical exponent (e</a:t>
            </a:r>
            <a:r>
              <a:rPr lang="en-US" baseline="-25000" dirty="0"/>
              <a:t>3</a:t>
            </a:r>
            <a:r>
              <a:rPr lang="en-US" dirty="0"/>
              <a:t>) the interested reader can take a “cut” at constant angle of attack in the figure at lower right, representing test data, to quantify the approximate effect of aspect ratio (b/c). To finish the exercise, the empirical factor (</a:t>
            </a:r>
            <a:r>
              <a:rPr lang="en-US" i="1" dirty="0" err="1"/>
              <a:t>e</a:t>
            </a:r>
            <a:r>
              <a:rPr lang="en-US" baseline="-25000" dirty="0" err="1"/>
              <a:t>o</a:t>
            </a:r>
            <a:r>
              <a:rPr lang="en-US" dirty="0"/>
              <a:t>) can be selected to match the data to the dimensionless-parameter product series. An optional supplementary investigation will likely find only a minor effect of wing sweep on lift for the family of low-aspect-ratio wings tested in the figure above.  </a:t>
            </a:r>
          </a:p>
        </p:txBody>
      </p:sp>
      <p:sp>
        <p:nvSpPr>
          <p:cNvPr id="4" name="Slide Number Placeholder 3"/>
          <p:cNvSpPr>
            <a:spLocks noGrp="1"/>
          </p:cNvSpPr>
          <p:nvPr>
            <p:ph type="sldNum" sz="quarter" idx="10"/>
          </p:nvPr>
        </p:nvSpPr>
        <p:spPr/>
        <p:txBody>
          <a:bodyPr/>
          <a:lstStyle/>
          <a:p>
            <a:fld id="{F4ADF2BD-F162-45D1-8DD4-1B63462E83DA}" type="slidenum">
              <a:rPr lang="en-US" smtClean="0"/>
              <a:t>8</a:t>
            </a:fld>
            <a:endParaRPr lang="en-US" dirty="0"/>
          </a:p>
        </p:txBody>
      </p:sp>
    </p:spTree>
    <p:extLst>
      <p:ext uri="{BB962C8B-B14F-4D97-AF65-F5344CB8AC3E}">
        <p14:creationId xmlns:p14="http://schemas.microsoft.com/office/powerpoint/2010/main" val="322877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6242" y="3329940"/>
            <a:ext cx="6163917" cy="3154680"/>
          </a:xfrm>
        </p:spPr>
        <p:txBody>
          <a:bodyPr/>
          <a:lstStyle/>
          <a:p>
            <a:pPr algn="just"/>
            <a:r>
              <a:rPr lang="en-US" dirty="0"/>
              <a:t>The previous study represented </a:t>
            </a:r>
            <a:r>
              <a:rPr lang="en-US" i="1" dirty="0"/>
              <a:t>empirical</a:t>
            </a:r>
            <a:r>
              <a:rPr lang="en-US" dirty="0"/>
              <a:t> derivation of non-dimensional parameters. We now turn to the </a:t>
            </a:r>
            <a:r>
              <a:rPr lang="en-US" i="1" dirty="0"/>
              <a:t>theoretical</a:t>
            </a:r>
            <a:r>
              <a:rPr lang="en-US" dirty="0"/>
              <a:t> derivation of such parameters, studying for illustration the conic-section orbits</a:t>
            </a:r>
            <a:r>
              <a:rPr lang="en-US"/>
              <a:t>. Whereas </a:t>
            </a:r>
            <a:r>
              <a:rPr lang="en-US" dirty="0"/>
              <a:t>Kepler </a:t>
            </a:r>
            <a:r>
              <a:rPr lang="en-US" i="1" dirty="0"/>
              <a:t>observed</a:t>
            </a:r>
            <a:r>
              <a:rPr lang="en-US" dirty="0"/>
              <a:t> the characteristics of elliptical orbits, Newton </a:t>
            </a:r>
            <a:r>
              <a:rPr lang="en-US" i="1" dirty="0"/>
              <a:t>explained all </a:t>
            </a:r>
            <a:r>
              <a:rPr lang="en-US" dirty="0"/>
              <a:t>conic orbits, together with his introduction of the concept </a:t>
            </a:r>
            <a:r>
              <a:rPr lang="en-US"/>
              <a:t>of gravity</a:t>
            </a:r>
            <a:r>
              <a:rPr lang="en-US" baseline="30000"/>
              <a:t>8</a:t>
            </a:r>
            <a:r>
              <a:rPr lang="en-US"/>
              <a:t>. </a:t>
            </a:r>
            <a:r>
              <a:rPr lang="en-US" dirty="0"/>
              <a:t>But before we non-dimensionalize the conic orbits, and explain various reasons to do so, we present a brief chronology </a:t>
            </a:r>
            <a:r>
              <a:rPr lang="en-US"/>
              <a:t>of the life of Isaac </a:t>
            </a:r>
            <a:r>
              <a:rPr lang="en-US" dirty="0"/>
              <a:t>Newton.</a:t>
            </a:r>
          </a:p>
        </p:txBody>
      </p:sp>
      <p:sp>
        <p:nvSpPr>
          <p:cNvPr id="4" name="Slide Number Placeholder 3"/>
          <p:cNvSpPr>
            <a:spLocks noGrp="1"/>
          </p:cNvSpPr>
          <p:nvPr>
            <p:ph type="sldNum" sz="quarter" idx="10"/>
          </p:nvPr>
        </p:nvSpPr>
        <p:spPr/>
        <p:txBody>
          <a:bodyPr/>
          <a:lstStyle/>
          <a:p>
            <a:fld id="{F4ADF2BD-F162-45D1-8DD4-1B63462E83DA}" type="slidenum">
              <a:rPr lang="en-US" smtClean="0"/>
              <a:t>9</a:t>
            </a:fld>
            <a:endParaRPr lang="en-US" dirty="0"/>
          </a:p>
        </p:txBody>
      </p:sp>
    </p:spTree>
    <p:extLst>
      <p:ext uri="{BB962C8B-B14F-4D97-AF65-F5344CB8AC3E}">
        <p14:creationId xmlns:p14="http://schemas.microsoft.com/office/powerpoint/2010/main" val="182505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569F24-ABFF-4389-858F-7BF7AA14FC28}"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Non-dimensional Parameters in Our Physical World   J. Philip Barnes   Nov 2016</a:t>
            </a:r>
          </a:p>
        </p:txBody>
      </p:sp>
      <p:sp>
        <p:nvSpPr>
          <p:cNvPr id="6" name="Slide Number Placeholder 5"/>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408499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482BFF-C156-47DA-9C41-A87E51B1254B}"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Non-dimensional Parameters in Our Physical World   J. Philip Barnes   Nov 2016</a:t>
            </a:r>
          </a:p>
        </p:txBody>
      </p:sp>
      <p:sp>
        <p:nvSpPr>
          <p:cNvPr id="6" name="Slide Number Placeholder 5"/>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249731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4BCD8-B2F8-482E-BC7F-7F0DA9F2BD1E}"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Non-dimensional Parameters in Our Physical World   J. Philip Barnes   Nov 2016</a:t>
            </a:r>
          </a:p>
        </p:txBody>
      </p:sp>
      <p:sp>
        <p:nvSpPr>
          <p:cNvPr id="6" name="Slide Number Placeholder 5"/>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13777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586C09-CB9E-4FA1-96A5-3EDDDACD0FE9}"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Non-dimensional Parameters in Our Physical World   J. Philip Barnes   Nov 2016</a:t>
            </a:r>
          </a:p>
        </p:txBody>
      </p:sp>
      <p:sp>
        <p:nvSpPr>
          <p:cNvPr id="6" name="Slide Number Placeholder 5"/>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11625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05F6A8-5152-4252-8706-A37100BF6365}"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Non-dimensional Parameters in Our Physical World   J. Philip Barnes   Nov 2016</a:t>
            </a:r>
          </a:p>
        </p:txBody>
      </p:sp>
      <p:sp>
        <p:nvSpPr>
          <p:cNvPr id="6" name="Slide Number Placeholder 5"/>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39421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BC1675-12E7-4CC2-B170-2C27AA723A66}"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424986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B70850-A77B-4097-BBAF-FF62F5FEC57E}" type="datetime1">
              <a:rPr lang="en-US" smtClean="0"/>
              <a:t>2/8/2023</a:t>
            </a:fld>
            <a:endParaRPr lang="en-US" dirty="0"/>
          </a:p>
        </p:txBody>
      </p:sp>
      <p:sp>
        <p:nvSpPr>
          <p:cNvPr id="8" name="Footer Placeholder 7"/>
          <p:cNvSpPr>
            <a:spLocks noGrp="1"/>
          </p:cNvSpPr>
          <p:nvPr>
            <p:ph type="ftr" sz="quarter" idx="11"/>
          </p:nvPr>
        </p:nvSpPr>
        <p:spPr/>
        <p:txBody>
          <a:bodyPr/>
          <a:lstStyle/>
          <a:p>
            <a:r>
              <a:rPr lang="en-US" dirty="0"/>
              <a:t>Non-dimensional Parameters in Our Physical World   J. Philip Barnes   Nov 2016</a:t>
            </a:r>
          </a:p>
        </p:txBody>
      </p:sp>
      <p:sp>
        <p:nvSpPr>
          <p:cNvPr id="9" name="Slide Number Placeholder 8"/>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39198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AADC25-10C5-431D-9E9B-5BF9A35F049A}" type="datetime1">
              <a:rPr lang="en-US" smtClean="0"/>
              <a:t>2/8/2023</a:t>
            </a:fld>
            <a:endParaRPr lang="en-US" dirty="0"/>
          </a:p>
        </p:txBody>
      </p:sp>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222302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9EDB13-C71D-46AA-A042-88C3376824F7}" type="datetime1">
              <a:rPr lang="en-US" smtClean="0"/>
              <a:t>2/8/2023</a:t>
            </a:fld>
            <a:endParaRPr lang="en-US" dirty="0"/>
          </a:p>
        </p:txBody>
      </p:sp>
      <p:sp>
        <p:nvSpPr>
          <p:cNvPr id="3" name="Footer Placeholder 2"/>
          <p:cNvSpPr>
            <a:spLocks noGrp="1"/>
          </p:cNvSpPr>
          <p:nvPr>
            <p:ph type="ftr" sz="quarter" idx="11"/>
          </p:nvPr>
        </p:nvSpPr>
        <p:spPr/>
        <p:txBody>
          <a:bodyPr/>
          <a:lstStyle/>
          <a:p>
            <a:r>
              <a:rPr lang="en-US" dirty="0"/>
              <a:t>Non-dimensional Parameters in Our Physical World   J. Philip Barnes   Nov 2016</a:t>
            </a:r>
          </a:p>
        </p:txBody>
      </p:sp>
      <p:sp>
        <p:nvSpPr>
          <p:cNvPr id="4" name="Slide Number Placeholder 3"/>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25040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A5206-DE85-4FCA-87FF-03C738C90903}"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113901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F76BCA-9266-4A57-BBD5-B128895E9CB8}"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a:t>
            </a:fld>
            <a:endParaRPr lang="en-US" dirty="0"/>
          </a:p>
        </p:txBody>
      </p:sp>
    </p:spTree>
    <p:extLst>
      <p:ext uri="{BB962C8B-B14F-4D97-AF65-F5344CB8AC3E}">
        <p14:creationId xmlns:p14="http://schemas.microsoft.com/office/powerpoint/2010/main" val="49635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00" y="6492875"/>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Non-dimensional Parameters in Our Physical World   J. Philip Barnes   Nov 2016</a:t>
            </a:r>
          </a:p>
        </p:txBody>
      </p:sp>
      <p:sp>
        <p:nvSpPr>
          <p:cNvPr id="6" name="Slide Number Placeholder 5"/>
          <p:cNvSpPr>
            <a:spLocks noGrp="1"/>
          </p:cNvSpPr>
          <p:nvPr>
            <p:ph type="sldNum" sz="quarter" idx="4"/>
          </p:nvPr>
        </p:nvSpPr>
        <p:spPr>
          <a:xfrm>
            <a:off x="8534400" y="64166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235BA-3D7D-4A95-AB6D-C1817BE140BA}" type="slidenum">
              <a:rPr lang="en-US" smtClean="0"/>
              <a:t>‹#›</a:t>
            </a:fld>
            <a:endParaRPr lang="en-US" dirty="0"/>
          </a:p>
        </p:txBody>
      </p:sp>
    </p:spTree>
    <p:extLst>
      <p:ext uri="{BB962C8B-B14F-4D97-AF65-F5344CB8AC3E}">
        <p14:creationId xmlns:p14="http://schemas.microsoft.com/office/powerpoint/2010/main" val="426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8.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0.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wmf"/><Relationship Id="rId10" Type="http://schemas.openxmlformats.org/officeDocument/2006/relationships/image" Target="../media/image27.jpeg"/><Relationship Id="rId4" Type="http://schemas.openxmlformats.org/officeDocument/2006/relationships/oleObject" Target="../embeddings/oleObject4.bin"/><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10.wdp"/><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jpe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jpe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13.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12.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wmf"/><Relationship Id="rId11" Type="http://schemas.openxmlformats.org/officeDocument/2006/relationships/image" Target="../media/image46.png"/><Relationship Id="rId5" Type="http://schemas.openxmlformats.org/officeDocument/2006/relationships/oleObject" Target="../embeddings/oleObject6.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1.bin"/><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png"/><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50798" y="5643"/>
            <a:ext cx="9048045" cy="1231106"/>
          </a:xfrm>
          <a:prstGeom prst="rect">
            <a:avLst/>
          </a:prstGeom>
          <a:noFill/>
        </p:spPr>
        <p:txBody>
          <a:bodyPr wrap="square" rtlCol="0">
            <a:spAutoFit/>
          </a:bodyPr>
          <a:lstStyle/>
          <a:p>
            <a:r>
              <a:rPr lang="en-US" sz="2800" b="1" dirty="0">
                <a:solidFill>
                  <a:schemeClr val="bg1">
                    <a:lumMod val="95000"/>
                  </a:schemeClr>
                </a:solidFill>
              </a:rPr>
              <a:t>From Newton to Rayleigh:</a:t>
            </a:r>
            <a:r>
              <a:rPr lang="en-US" sz="2400" b="1" dirty="0">
                <a:solidFill>
                  <a:schemeClr val="bg1">
                    <a:lumMod val="95000"/>
                  </a:schemeClr>
                </a:solidFill>
              </a:rPr>
              <a:t>  </a:t>
            </a:r>
            <a:r>
              <a:rPr lang="en-US" sz="2800" b="1" dirty="0">
                <a:solidFill>
                  <a:schemeClr val="bg1">
                    <a:lumMod val="95000"/>
                  </a:schemeClr>
                </a:solidFill>
              </a:rPr>
              <a:t>Physics and Dimensionless Terms</a:t>
            </a:r>
          </a:p>
          <a:p>
            <a:r>
              <a:rPr lang="en-US" sz="2800" b="1" dirty="0">
                <a:solidFill>
                  <a:schemeClr val="bg1">
                    <a:lumMod val="95000"/>
                  </a:schemeClr>
                </a:solidFill>
              </a:rPr>
              <a:t>Characterizing Orbits and Dynamic-soaring Flight Mechanics</a:t>
            </a:r>
          </a:p>
          <a:p>
            <a:r>
              <a:rPr lang="en-US" dirty="0">
                <a:solidFill>
                  <a:schemeClr val="bg1">
                    <a:lumMod val="95000"/>
                  </a:schemeClr>
                </a:solidFill>
              </a:rPr>
              <a:t>				                     J. Philip Barnes   11 Nov 2016 / 08 Feb 2023 </a:t>
            </a:r>
          </a:p>
        </p:txBody>
      </p:sp>
      <p:grpSp>
        <p:nvGrpSpPr>
          <p:cNvPr id="2" name="Group 1"/>
          <p:cNvGrpSpPr/>
          <p:nvPr/>
        </p:nvGrpSpPr>
        <p:grpSpPr>
          <a:xfrm>
            <a:off x="3612469" y="1584544"/>
            <a:ext cx="5525411" cy="5281380"/>
            <a:chOff x="1083733" y="1584544"/>
            <a:chExt cx="5525411" cy="5281380"/>
          </a:xfrm>
        </p:grpSpPr>
        <p:grpSp>
          <p:nvGrpSpPr>
            <p:cNvPr id="5" name="Group 4"/>
            <p:cNvGrpSpPr/>
            <p:nvPr/>
          </p:nvGrpSpPr>
          <p:grpSpPr>
            <a:xfrm>
              <a:off x="1083733" y="1619480"/>
              <a:ext cx="5525411" cy="5246444"/>
              <a:chOff x="1083733" y="1619480"/>
              <a:chExt cx="5525411" cy="5246444"/>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130000"/>
                        </a14:imgEffect>
                      </a14:imgLayer>
                    </a14:imgProps>
                  </a:ext>
                  <a:ext uri="{28A0092B-C50C-407E-A947-70E740481C1C}">
                    <a14:useLocalDpi xmlns:a14="http://schemas.microsoft.com/office/drawing/2010/main" val="0"/>
                  </a:ext>
                </a:extLst>
              </a:blip>
              <a:srcRect l="10879" t="30729" r="53243" b="9567"/>
              <a:stretch/>
            </p:blipFill>
            <p:spPr bwMode="auto">
              <a:xfrm>
                <a:off x="1083733" y="1696598"/>
                <a:ext cx="5525411" cy="51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553378" y="1619480"/>
                <a:ext cx="1454227" cy="550843"/>
              </a:xfrm>
              <a:custGeom>
                <a:avLst/>
                <a:gdLst>
                  <a:gd name="connsiteX0" fmla="*/ 462709 w 1454227"/>
                  <a:gd name="connsiteY0" fmla="*/ 550843 h 550843"/>
                  <a:gd name="connsiteX1" fmla="*/ 1454227 w 1454227"/>
                  <a:gd name="connsiteY1" fmla="*/ 33050 h 550843"/>
                  <a:gd name="connsiteX2" fmla="*/ 0 w 1454227"/>
                  <a:gd name="connsiteY2" fmla="*/ 0 h 550843"/>
                  <a:gd name="connsiteX3" fmla="*/ 198304 w 1454227"/>
                  <a:gd name="connsiteY3" fmla="*/ 517792 h 550843"/>
                  <a:gd name="connsiteX4" fmla="*/ 462709 w 1454227"/>
                  <a:gd name="connsiteY4" fmla="*/ 550843 h 550843"/>
                  <a:gd name="connsiteX0" fmla="*/ 462709 w 1454227"/>
                  <a:gd name="connsiteY0" fmla="*/ 550843 h 550843"/>
                  <a:gd name="connsiteX1" fmla="*/ 1454227 w 1454227"/>
                  <a:gd name="connsiteY1" fmla="*/ 33050 h 550843"/>
                  <a:gd name="connsiteX2" fmla="*/ 0 w 1454227"/>
                  <a:gd name="connsiteY2" fmla="*/ 0 h 550843"/>
                  <a:gd name="connsiteX3" fmla="*/ 198304 w 1454227"/>
                  <a:gd name="connsiteY3" fmla="*/ 517792 h 550843"/>
                  <a:gd name="connsiteX4" fmla="*/ 462709 w 1454227"/>
                  <a:gd name="connsiteY4" fmla="*/ 550843 h 550843"/>
                  <a:gd name="connsiteX0" fmla="*/ 462709 w 1454227"/>
                  <a:gd name="connsiteY0" fmla="*/ 550843 h 550843"/>
                  <a:gd name="connsiteX1" fmla="*/ 1454227 w 1454227"/>
                  <a:gd name="connsiteY1" fmla="*/ 33050 h 550843"/>
                  <a:gd name="connsiteX2" fmla="*/ 0 w 1454227"/>
                  <a:gd name="connsiteY2" fmla="*/ 0 h 550843"/>
                  <a:gd name="connsiteX3" fmla="*/ 198304 w 1454227"/>
                  <a:gd name="connsiteY3" fmla="*/ 517792 h 550843"/>
                  <a:gd name="connsiteX4" fmla="*/ 462709 w 1454227"/>
                  <a:gd name="connsiteY4" fmla="*/ 550843 h 55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27" h="550843">
                    <a:moveTo>
                      <a:pt x="462709" y="550843"/>
                    </a:moveTo>
                    <a:cubicBezTo>
                      <a:pt x="815249" y="488414"/>
                      <a:pt x="1123721" y="337850"/>
                      <a:pt x="1454227" y="33050"/>
                    </a:cubicBezTo>
                    <a:lnTo>
                      <a:pt x="0" y="0"/>
                    </a:lnTo>
                    <a:lnTo>
                      <a:pt x="198304" y="517792"/>
                    </a:lnTo>
                    <a:lnTo>
                      <a:pt x="462709" y="5508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Isosceles Triangle 6"/>
            <p:cNvSpPr/>
            <p:nvPr/>
          </p:nvSpPr>
          <p:spPr>
            <a:xfrm rot="9020387" flipH="1">
              <a:off x="2055974" y="1584544"/>
              <a:ext cx="1315812" cy="1149231"/>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14400"/>
                <a:gd name="connsiteX1" fmla="*/ 530352 w 1060704"/>
                <a:gd name="connsiteY1" fmla="*/ 0 h 914400"/>
                <a:gd name="connsiteX2" fmla="*/ 644345 w 1060704"/>
                <a:gd name="connsiteY2" fmla="*/ 114440 h 914400"/>
                <a:gd name="connsiteX3" fmla="*/ 1060704 w 1060704"/>
                <a:gd name="connsiteY3" fmla="*/ 914400 h 914400"/>
                <a:gd name="connsiteX4" fmla="*/ 0 w 1060704"/>
                <a:gd name="connsiteY4" fmla="*/ 914400 h 914400"/>
                <a:gd name="connsiteX0" fmla="*/ 0 w 1060704"/>
                <a:gd name="connsiteY0" fmla="*/ 816750 h 816750"/>
                <a:gd name="connsiteX1" fmla="*/ 474958 w 1060704"/>
                <a:gd name="connsiteY1" fmla="*/ 34882 h 816750"/>
                <a:gd name="connsiteX2" fmla="*/ 644345 w 1060704"/>
                <a:gd name="connsiteY2" fmla="*/ 16790 h 816750"/>
                <a:gd name="connsiteX3" fmla="*/ 1060704 w 1060704"/>
                <a:gd name="connsiteY3" fmla="*/ 816750 h 816750"/>
                <a:gd name="connsiteX4" fmla="*/ 0 w 1060704"/>
                <a:gd name="connsiteY4" fmla="*/ 816750 h 816750"/>
                <a:gd name="connsiteX0" fmla="*/ 0 w 1060704"/>
                <a:gd name="connsiteY0" fmla="*/ 801949 h 801949"/>
                <a:gd name="connsiteX1" fmla="*/ 474958 w 1060704"/>
                <a:gd name="connsiteY1" fmla="*/ 20081 h 801949"/>
                <a:gd name="connsiteX2" fmla="*/ 644345 w 1060704"/>
                <a:gd name="connsiteY2" fmla="*/ 1989 h 801949"/>
                <a:gd name="connsiteX3" fmla="*/ 1060704 w 1060704"/>
                <a:gd name="connsiteY3" fmla="*/ 801949 h 801949"/>
                <a:gd name="connsiteX4" fmla="*/ 0 w 1060704"/>
                <a:gd name="connsiteY4" fmla="*/ 801949 h 801949"/>
                <a:gd name="connsiteX0" fmla="*/ 0 w 1060704"/>
                <a:gd name="connsiteY0" fmla="*/ 804200 h 804200"/>
                <a:gd name="connsiteX1" fmla="*/ 474958 w 1060704"/>
                <a:gd name="connsiteY1" fmla="*/ 22332 h 804200"/>
                <a:gd name="connsiteX2" fmla="*/ 644345 w 1060704"/>
                <a:gd name="connsiteY2" fmla="*/ 4240 h 804200"/>
                <a:gd name="connsiteX3" fmla="*/ 1060704 w 1060704"/>
                <a:gd name="connsiteY3" fmla="*/ 804200 h 804200"/>
                <a:gd name="connsiteX4" fmla="*/ 0 w 1060704"/>
                <a:gd name="connsiteY4" fmla="*/ 804200 h 804200"/>
                <a:gd name="connsiteX0" fmla="*/ 0 w 1060704"/>
                <a:gd name="connsiteY0" fmla="*/ 808866 h 808866"/>
                <a:gd name="connsiteX1" fmla="*/ 479707 w 1060704"/>
                <a:gd name="connsiteY1" fmla="*/ 480 h 808866"/>
                <a:gd name="connsiteX2" fmla="*/ 644345 w 1060704"/>
                <a:gd name="connsiteY2" fmla="*/ 8906 h 808866"/>
                <a:gd name="connsiteX3" fmla="*/ 1060704 w 1060704"/>
                <a:gd name="connsiteY3" fmla="*/ 808866 h 808866"/>
                <a:gd name="connsiteX4" fmla="*/ 0 w 1060704"/>
                <a:gd name="connsiteY4" fmla="*/ 808866 h 808866"/>
                <a:gd name="connsiteX0" fmla="*/ 0 w 1060704"/>
                <a:gd name="connsiteY0" fmla="*/ 808866 h 808866"/>
                <a:gd name="connsiteX1" fmla="*/ 479707 w 1060704"/>
                <a:gd name="connsiteY1" fmla="*/ 480 h 808866"/>
                <a:gd name="connsiteX2" fmla="*/ 644345 w 1060704"/>
                <a:gd name="connsiteY2" fmla="*/ 8906 h 808866"/>
                <a:gd name="connsiteX3" fmla="*/ 1060704 w 1060704"/>
                <a:gd name="connsiteY3" fmla="*/ 808866 h 808866"/>
                <a:gd name="connsiteX4" fmla="*/ 0 w 1060704"/>
                <a:gd name="connsiteY4" fmla="*/ 808866 h 808866"/>
                <a:gd name="connsiteX0" fmla="*/ 0 w 1060704"/>
                <a:gd name="connsiteY0" fmla="*/ 808866 h 808866"/>
                <a:gd name="connsiteX1" fmla="*/ 479707 w 1060704"/>
                <a:gd name="connsiteY1" fmla="*/ 480 h 808866"/>
                <a:gd name="connsiteX2" fmla="*/ 644345 w 1060704"/>
                <a:gd name="connsiteY2" fmla="*/ 8906 h 808866"/>
                <a:gd name="connsiteX3" fmla="*/ 1060704 w 1060704"/>
                <a:gd name="connsiteY3" fmla="*/ 808866 h 808866"/>
                <a:gd name="connsiteX4" fmla="*/ 0 w 1060704"/>
                <a:gd name="connsiteY4" fmla="*/ 808866 h 808866"/>
                <a:gd name="connsiteX0" fmla="*/ 0 w 1060704"/>
                <a:gd name="connsiteY0" fmla="*/ 808866 h 808866"/>
                <a:gd name="connsiteX1" fmla="*/ 479707 w 1060704"/>
                <a:gd name="connsiteY1" fmla="*/ 480 h 808866"/>
                <a:gd name="connsiteX2" fmla="*/ 644345 w 1060704"/>
                <a:gd name="connsiteY2" fmla="*/ 8906 h 808866"/>
                <a:gd name="connsiteX3" fmla="*/ 1060704 w 1060704"/>
                <a:gd name="connsiteY3" fmla="*/ 808866 h 808866"/>
                <a:gd name="connsiteX4" fmla="*/ 0 w 1060704"/>
                <a:gd name="connsiteY4" fmla="*/ 808866 h 808866"/>
                <a:gd name="connsiteX0" fmla="*/ 0 w 1060704"/>
                <a:gd name="connsiteY0" fmla="*/ 808866 h 808866"/>
                <a:gd name="connsiteX1" fmla="*/ 479707 w 1060704"/>
                <a:gd name="connsiteY1" fmla="*/ 480 h 808866"/>
                <a:gd name="connsiteX2" fmla="*/ 644345 w 1060704"/>
                <a:gd name="connsiteY2" fmla="*/ 8906 h 808866"/>
                <a:gd name="connsiteX3" fmla="*/ 1060704 w 1060704"/>
                <a:gd name="connsiteY3" fmla="*/ 808866 h 808866"/>
                <a:gd name="connsiteX4" fmla="*/ 0 w 1060704"/>
                <a:gd name="connsiteY4" fmla="*/ 808866 h 808866"/>
                <a:gd name="connsiteX0" fmla="*/ 0 w 1060704"/>
                <a:gd name="connsiteY0" fmla="*/ 808386 h 808386"/>
                <a:gd name="connsiteX1" fmla="*/ 479707 w 1060704"/>
                <a:gd name="connsiteY1" fmla="*/ 0 h 808386"/>
                <a:gd name="connsiteX2" fmla="*/ 688606 w 1060704"/>
                <a:gd name="connsiteY2" fmla="*/ 11573 h 808386"/>
                <a:gd name="connsiteX3" fmla="*/ 1060704 w 1060704"/>
                <a:gd name="connsiteY3" fmla="*/ 808386 h 808386"/>
                <a:gd name="connsiteX4" fmla="*/ 0 w 1060704"/>
                <a:gd name="connsiteY4" fmla="*/ 808386 h 808386"/>
                <a:gd name="connsiteX0" fmla="*/ 0 w 1060704"/>
                <a:gd name="connsiteY0" fmla="*/ 818148 h 818148"/>
                <a:gd name="connsiteX1" fmla="*/ 430707 w 1060704"/>
                <a:gd name="connsiteY1" fmla="*/ 0 h 818148"/>
                <a:gd name="connsiteX2" fmla="*/ 688606 w 1060704"/>
                <a:gd name="connsiteY2" fmla="*/ 21335 h 818148"/>
                <a:gd name="connsiteX3" fmla="*/ 1060704 w 1060704"/>
                <a:gd name="connsiteY3" fmla="*/ 818148 h 818148"/>
                <a:gd name="connsiteX4" fmla="*/ 0 w 1060704"/>
                <a:gd name="connsiteY4" fmla="*/ 818148 h 818148"/>
                <a:gd name="connsiteX0" fmla="*/ 0 w 1060704"/>
                <a:gd name="connsiteY0" fmla="*/ 824763 h 824763"/>
                <a:gd name="connsiteX1" fmla="*/ 425968 w 1060704"/>
                <a:gd name="connsiteY1" fmla="*/ 0 h 824763"/>
                <a:gd name="connsiteX2" fmla="*/ 688606 w 1060704"/>
                <a:gd name="connsiteY2" fmla="*/ 27950 h 824763"/>
                <a:gd name="connsiteX3" fmla="*/ 1060704 w 1060704"/>
                <a:gd name="connsiteY3" fmla="*/ 824763 h 824763"/>
                <a:gd name="connsiteX4" fmla="*/ 0 w 1060704"/>
                <a:gd name="connsiteY4" fmla="*/ 824763 h 824763"/>
                <a:gd name="connsiteX0" fmla="*/ 0 w 1060704"/>
                <a:gd name="connsiteY0" fmla="*/ 823028 h 823028"/>
                <a:gd name="connsiteX1" fmla="*/ 406207 w 1060704"/>
                <a:gd name="connsiteY1" fmla="*/ 0 h 823028"/>
                <a:gd name="connsiteX2" fmla="*/ 688606 w 1060704"/>
                <a:gd name="connsiteY2" fmla="*/ 26215 h 823028"/>
                <a:gd name="connsiteX3" fmla="*/ 1060704 w 1060704"/>
                <a:gd name="connsiteY3" fmla="*/ 823028 h 823028"/>
                <a:gd name="connsiteX4" fmla="*/ 0 w 1060704"/>
                <a:gd name="connsiteY4" fmla="*/ 823028 h 823028"/>
                <a:gd name="connsiteX0" fmla="*/ 0 w 1060704"/>
                <a:gd name="connsiteY0" fmla="*/ 823028 h 823028"/>
                <a:gd name="connsiteX1" fmla="*/ 406207 w 1060704"/>
                <a:gd name="connsiteY1" fmla="*/ 0 h 823028"/>
                <a:gd name="connsiteX2" fmla="*/ 679127 w 1060704"/>
                <a:gd name="connsiteY2" fmla="*/ 12984 h 823028"/>
                <a:gd name="connsiteX3" fmla="*/ 1060704 w 1060704"/>
                <a:gd name="connsiteY3" fmla="*/ 823028 h 823028"/>
                <a:gd name="connsiteX4" fmla="*/ 0 w 1060704"/>
                <a:gd name="connsiteY4" fmla="*/ 823028 h 823028"/>
                <a:gd name="connsiteX0" fmla="*/ 0 w 1060704"/>
                <a:gd name="connsiteY0" fmla="*/ 816260 h 816260"/>
                <a:gd name="connsiteX1" fmla="*/ 400990 w 1060704"/>
                <a:gd name="connsiteY1" fmla="*/ 8128 h 816260"/>
                <a:gd name="connsiteX2" fmla="*/ 679127 w 1060704"/>
                <a:gd name="connsiteY2" fmla="*/ 6216 h 816260"/>
                <a:gd name="connsiteX3" fmla="*/ 1060704 w 1060704"/>
                <a:gd name="connsiteY3" fmla="*/ 816260 h 816260"/>
                <a:gd name="connsiteX4" fmla="*/ 0 w 1060704"/>
                <a:gd name="connsiteY4" fmla="*/ 816260 h 816260"/>
                <a:gd name="connsiteX0" fmla="*/ 0 w 1060704"/>
                <a:gd name="connsiteY0" fmla="*/ 818199 h 818199"/>
                <a:gd name="connsiteX1" fmla="*/ 400990 w 1060704"/>
                <a:gd name="connsiteY1" fmla="*/ 10067 h 818199"/>
                <a:gd name="connsiteX2" fmla="*/ 679726 w 1060704"/>
                <a:gd name="connsiteY2" fmla="*/ 5822 h 818199"/>
                <a:gd name="connsiteX3" fmla="*/ 1060704 w 1060704"/>
                <a:gd name="connsiteY3" fmla="*/ 818199 h 818199"/>
                <a:gd name="connsiteX4" fmla="*/ 0 w 1060704"/>
                <a:gd name="connsiteY4" fmla="*/ 818199 h 818199"/>
                <a:gd name="connsiteX0" fmla="*/ 0 w 1060704"/>
                <a:gd name="connsiteY0" fmla="*/ 815026 h 815026"/>
                <a:gd name="connsiteX1" fmla="*/ 400990 w 1060704"/>
                <a:gd name="connsiteY1" fmla="*/ 6894 h 815026"/>
                <a:gd name="connsiteX2" fmla="*/ 679726 w 1060704"/>
                <a:gd name="connsiteY2" fmla="*/ 2649 h 815026"/>
                <a:gd name="connsiteX3" fmla="*/ 1060704 w 1060704"/>
                <a:gd name="connsiteY3" fmla="*/ 815026 h 815026"/>
                <a:gd name="connsiteX4" fmla="*/ 0 w 1060704"/>
                <a:gd name="connsiteY4" fmla="*/ 815026 h 815026"/>
                <a:gd name="connsiteX0" fmla="*/ 0 w 1060704"/>
                <a:gd name="connsiteY0" fmla="*/ 816016 h 816016"/>
                <a:gd name="connsiteX1" fmla="*/ 400990 w 1060704"/>
                <a:gd name="connsiteY1" fmla="*/ 7884 h 816016"/>
                <a:gd name="connsiteX2" fmla="*/ 679726 w 1060704"/>
                <a:gd name="connsiteY2" fmla="*/ 3639 h 816016"/>
                <a:gd name="connsiteX3" fmla="*/ 1060704 w 1060704"/>
                <a:gd name="connsiteY3" fmla="*/ 816016 h 816016"/>
                <a:gd name="connsiteX4" fmla="*/ 0 w 1060704"/>
                <a:gd name="connsiteY4" fmla="*/ 816016 h 81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4" h="816016">
                  <a:moveTo>
                    <a:pt x="0" y="816016"/>
                  </a:moveTo>
                  <a:lnTo>
                    <a:pt x="400990" y="7884"/>
                  </a:lnTo>
                  <a:cubicBezTo>
                    <a:pt x="456277" y="5467"/>
                    <a:pt x="629174" y="-5640"/>
                    <a:pt x="679726" y="3639"/>
                  </a:cubicBezTo>
                  <a:lnTo>
                    <a:pt x="1060704" y="816016"/>
                  </a:lnTo>
                  <a:cubicBezTo>
                    <a:pt x="1002203" y="714092"/>
                    <a:pt x="68325" y="715141"/>
                    <a:pt x="0" y="816016"/>
                  </a:cubicBezTo>
                  <a:close/>
                </a:path>
              </a:pathLst>
            </a:custGeom>
            <a:gradFill flip="none" rotWithShape="1">
              <a:gsLst>
                <a:gs pos="0">
                  <a:schemeClr val="tx1">
                    <a:lumMod val="61000"/>
                  </a:schemeClr>
                </a:gs>
                <a:gs pos="100000">
                  <a:schemeClr val="bg1">
                    <a:lumMod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p:txBody>
          <a:bodyPr/>
          <a:lstStyle/>
          <a:p>
            <a:fld id="{CAF235BA-3D7D-4A95-AB6D-C1817BE140BA}" type="slidenum">
              <a:rPr lang="en-US" smtClean="0"/>
              <a:t>1</a:t>
            </a:fld>
            <a:endParaRPr lang="en-US" dirty="0"/>
          </a:p>
        </p:txBody>
      </p:sp>
      <p:pic>
        <p:nvPicPr>
          <p:cNvPr id="10" name="Picture 8" descr="albatross w plan_screen.jpg"/>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15000"/>
                    </a14:imgEffect>
                    <a14:imgEffect>
                      <a14:brightnessContrast bright="10000" contrast="15000"/>
                    </a14:imgEffect>
                  </a14:imgLayer>
                </a14:imgProps>
              </a:ext>
            </a:extLst>
          </a:blip>
          <a:srcRect l="21971" r="40902"/>
          <a:stretch/>
        </p:blipFill>
        <p:spPr bwMode="auto">
          <a:xfrm flipH="1">
            <a:off x="395111" y="1230298"/>
            <a:ext cx="3127026" cy="5264159"/>
          </a:xfrm>
          <a:prstGeom prst="rect">
            <a:avLst/>
          </a:prstGeom>
          <a:noFill/>
          <a:ln w="9525">
            <a:noFill/>
            <a:miter lim="800000"/>
            <a:headEnd/>
            <a:tailEnd/>
          </a:ln>
        </p:spPr>
      </p:pic>
      <p:sp>
        <p:nvSpPr>
          <p:cNvPr id="8" name="TextBox 7">
            <a:extLst>
              <a:ext uri="{FF2B5EF4-FFF2-40B4-BE49-F238E27FC236}">
                <a16:creationId xmlns:a16="http://schemas.microsoft.com/office/drawing/2014/main" id="{EBF1AD19-737E-6428-4795-B78506B57500}"/>
              </a:ext>
            </a:extLst>
          </p:cNvPr>
          <p:cNvSpPr txBox="1"/>
          <p:nvPr/>
        </p:nvSpPr>
        <p:spPr>
          <a:xfrm>
            <a:off x="5047583" y="6350687"/>
            <a:ext cx="2865785" cy="369332"/>
          </a:xfrm>
          <a:prstGeom prst="rect">
            <a:avLst/>
          </a:prstGeom>
          <a:noFill/>
        </p:spPr>
        <p:txBody>
          <a:bodyPr wrap="none" rtlCol="0">
            <a:spAutoFit/>
          </a:bodyPr>
          <a:lstStyle/>
          <a:p>
            <a:r>
              <a:rPr lang="en-US" dirty="0"/>
              <a:t>Animated charts ; use F5 key</a:t>
            </a:r>
          </a:p>
        </p:txBody>
      </p:sp>
    </p:spTree>
    <p:extLst>
      <p:ext uri="{BB962C8B-B14F-4D97-AF65-F5344CB8AC3E}">
        <p14:creationId xmlns:p14="http://schemas.microsoft.com/office/powerpoint/2010/main" val="425883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10</a:t>
            </a:fld>
            <a:endParaRPr lang="en-US" dirty="0"/>
          </a:p>
        </p:txBody>
      </p:sp>
      <p:sp>
        <p:nvSpPr>
          <p:cNvPr id="6" name="Title 1"/>
          <p:cNvSpPr>
            <a:spLocks noGrp="1"/>
          </p:cNvSpPr>
          <p:nvPr>
            <p:ph type="title"/>
          </p:nvPr>
        </p:nvSpPr>
        <p:spPr>
          <a:xfrm>
            <a:off x="76200" y="26624"/>
            <a:ext cx="8839200" cy="430576"/>
          </a:xfrm>
        </p:spPr>
        <p:txBody>
          <a:bodyPr>
            <a:noAutofit/>
          </a:bodyPr>
          <a:lstStyle/>
          <a:p>
            <a:pPr algn="l"/>
            <a:r>
              <a:rPr lang="en-US" sz="3400" b="1" dirty="0"/>
              <a:t>Conic-section orbits:  Isaac Newton Chronology</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7043451" y="808742"/>
            <a:ext cx="1519155" cy="2038315"/>
          </a:xfrm>
          <a:prstGeom prst="rect">
            <a:avLst/>
          </a:prstGeom>
        </p:spPr>
      </p:pic>
      <p:sp>
        <p:nvSpPr>
          <p:cNvPr id="3" name="Content Placeholder 2"/>
          <p:cNvSpPr>
            <a:spLocks noGrp="1"/>
          </p:cNvSpPr>
          <p:nvPr>
            <p:ph idx="1"/>
          </p:nvPr>
        </p:nvSpPr>
        <p:spPr>
          <a:xfrm>
            <a:off x="609600" y="609600"/>
            <a:ext cx="6096000" cy="3912973"/>
          </a:xfrm>
        </p:spPr>
        <p:txBody>
          <a:bodyPr>
            <a:noAutofit/>
          </a:bodyPr>
          <a:lstStyle/>
          <a:p>
            <a:pPr marL="0" indent="0" defTabSz="231775">
              <a:lnSpc>
                <a:spcPts val="2500"/>
              </a:lnSpc>
              <a:spcBef>
                <a:spcPts val="0"/>
              </a:spcBef>
              <a:buNone/>
            </a:pPr>
            <a:r>
              <a:rPr lang="en-US" sz="2200" b="1" dirty="0"/>
              <a:t>Year		Age		Development or Event</a:t>
            </a:r>
          </a:p>
          <a:p>
            <a:pPr marL="0" indent="0" defTabSz="231775">
              <a:lnSpc>
                <a:spcPts val="2500"/>
              </a:lnSpc>
              <a:spcBef>
                <a:spcPts val="0"/>
              </a:spcBef>
              <a:buNone/>
            </a:pPr>
            <a:r>
              <a:rPr lang="en-US" sz="2200" dirty="0"/>
              <a:t>1665	 	23		Trinity math degree, avoids plague</a:t>
            </a:r>
          </a:p>
          <a:p>
            <a:pPr marL="0" indent="0" defTabSz="231775">
              <a:lnSpc>
                <a:spcPts val="2500"/>
              </a:lnSpc>
              <a:spcBef>
                <a:spcPts val="0"/>
              </a:spcBef>
              <a:buNone/>
            </a:pPr>
            <a:r>
              <a:rPr lang="en-US" sz="2200" dirty="0"/>
              <a:t>1665		23		Invents differential calculus</a:t>
            </a:r>
            <a:r>
              <a:rPr lang="en-US" sz="2200" baseline="30000" dirty="0"/>
              <a:t>6</a:t>
            </a:r>
          </a:p>
          <a:p>
            <a:pPr marL="0" indent="0" defTabSz="231775">
              <a:lnSpc>
                <a:spcPts val="2500"/>
              </a:lnSpc>
              <a:spcBef>
                <a:spcPts val="0"/>
              </a:spcBef>
              <a:buNone/>
            </a:pPr>
            <a:r>
              <a:rPr lang="en-US" sz="2200" dirty="0"/>
              <a:t>1666		24		Integral calculus &amp; gravitation</a:t>
            </a:r>
          </a:p>
          <a:p>
            <a:pPr marL="0" indent="0" defTabSz="231775">
              <a:lnSpc>
                <a:spcPts val="2500"/>
              </a:lnSpc>
              <a:spcBef>
                <a:spcPts val="0"/>
              </a:spcBef>
              <a:buNone/>
            </a:pPr>
            <a:r>
              <a:rPr lang="en-US" sz="2200" dirty="0"/>
              <a:t>1668		26		Cambridge faculty appointment</a:t>
            </a:r>
          </a:p>
          <a:p>
            <a:pPr marL="0" indent="0" defTabSz="231775">
              <a:lnSpc>
                <a:spcPts val="2500"/>
              </a:lnSpc>
              <a:spcBef>
                <a:spcPts val="0"/>
              </a:spcBef>
              <a:buNone/>
            </a:pPr>
            <a:r>
              <a:rPr lang="en-US" sz="2200" dirty="0"/>
              <a:t>1672		30		Elected Royal Society Fellow</a:t>
            </a:r>
          </a:p>
          <a:p>
            <a:pPr marL="0" indent="0" defTabSz="231775">
              <a:lnSpc>
                <a:spcPts val="2500"/>
              </a:lnSpc>
              <a:spcBef>
                <a:spcPts val="0"/>
              </a:spcBef>
              <a:buNone/>
            </a:pPr>
            <a:r>
              <a:rPr lang="en-US" sz="2200" dirty="0"/>
              <a:t>1684~				Leibniz publishes his own calculus</a:t>
            </a:r>
            <a:r>
              <a:rPr lang="en-US" sz="2200" baseline="30000" dirty="0"/>
              <a:t>7</a:t>
            </a:r>
          </a:p>
          <a:p>
            <a:pPr marL="0" indent="0" defTabSz="231775">
              <a:lnSpc>
                <a:spcPts val="2500"/>
              </a:lnSpc>
              <a:spcBef>
                <a:spcPts val="0"/>
              </a:spcBef>
              <a:buNone/>
            </a:pPr>
            <a:r>
              <a:rPr lang="en-US" sz="2200" dirty="0"/>
              <a:t>1685		43		Sphere point-mass equivalent</a:t>
            </a:r>
            <a:r>
              <a:rPr lang="en-US" sz="2200" baseline="30000" dirty="0"/>
              <a:t>8</a:t>
            </a:r>
          </a:p>
          <a:p>
            <a:pPr marL="0" indent="0" defTabSz="231775">
              <a:lnSpc>
                <a:spcPts val="2500"/>
              </a:lnSpc>
              <a:spcBef>
                <a:spcPts val="0"/>
              </a:spcBef>
              <a:buNone/>
            </a:pPr>
            <a:r>
              <a:rPr lang="en-US" sz="2200" dirty="0"/>
              <a:t>1686		44		</a:t>
            </a:r>
            <a:r>
              <a:rPr lang="en-US" sz="2200" i="1" dirty="0"/>
              <a:t>Principia </a:t>
            </a:r>
            <a:r>
              <a:rPr lang="en-US" sz="2200" dirty="0"/>
              <a:t>(all proofs geometric)</a:t>
            </a:r>
            <a:endParaRPr lang="en-US" sz="2200" baseline="30000" dirty="0"/>
          </a:p>
          <a:p>
            <a:pPr marL="0" indent="0" defTabSz="231775">
              <a:lnSpc>
                <a:spcPts val="2500"/>
              </a:lnSpc>
              <a:spcBef>
                <a:spcPts val="0"/>
              </a:spcBef>
              <a:buNone/>
            </a:pPr>
            <a:r>
              <a:rPr lang="en-US" sz="2200" dirty="0"/>
              <a:t>1702		60		</a:t>
            </a:r>
            <a:r>
              <a:rPr lang="en-US" sz="2200" i="1" dirty="0"/>
              <a:t>Optix</a:t>
            </a:r>
            <a:r>
              <a:rPr lang="en-US" sz="2200" dirty="0"/>
              <a:t> (1</a:t>
            </a:r>
            <a:r>
              <a:rPr lang="en-US" sz="2200" baseline="30000" dirty="0"/>
              <a:t>st</a:t>
            </a:r>
            <a:r>
              <a:rPr lang="en-US" sz="2200" dirty="0"/>
              <a:t> pub. Newton’s calculus)</a:t>
            </a:r>
          </a:p>
          <a:p>
            <a:pPr marL="0" indent="0" defTabSz="231775">
              <a:lnSpc>
                <a:spcPts val="2500"/>
              </a:lnSpc>
              <a:spcBef>
                <a:spcPts val="0"/>
              </a:spcBef>
              <a:buNone/>
            </a:pPr>
            <a:r>
              <a:rPr lang="en-US" sz="2200" dirty="0"/>
              <a:t>1708		66		Knighted</a:t>
            </a:r>
          </a:p>
          <a:p>
            <a:pPr marL="0" indent="0" defTabSz="231775">
              <a:lnSpc>
                <a:spcPts val="2500"/>
              </a:lnSpc>
              <a:spcBef>
                <a:spcPts val="0"/>
              </a:spcBef>
              <a:buNone/>
            </a:pPr>
            <a:r>
              <a:rPr lang="en-US" sz="2200" dirty="0"/>
              <a:t>1727		85	 	Quoted, shortly before death:</a:t>
            </a:r>
          </a:p>
        </p:txBody>
      </p:sp>
      <p:sp>
        <p:nvSpPr>
          <p:cNvPr id="11" name="Content Placeholder 2"/>
          <p:cNvSpPr txBox="1">
            <a:spLocks/>
          </p:cNvSpPr>
          <p:nvPr/>
        </p:nvSpPr>
        <p:spPr>
          <a:xfrm>
            <a:off x="1969914" y="5937956"/>
            <a:ext cx="4995333" cy="615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231775">
              <a:lnSpc>
                <a:spcPts val="1200"/>
              </a:lnSpc>
              <a:buFont typeface="Arial" panose="020B0604020202020204" pitchFamily="34" charset="0"/>
              <a:buNone/>
            </a:pPr>
            <a:r>
              <a:rPr lang="en-US" sz="1100" dirty="0">
                <a:solidFill>
                  <a:schemeClr val="tx1">
                    <a:lumMod val="65000"/>
                    <a:lumOff val="35000"/>
                  </a:schemeClr>
                </a:solidFill>
              </a:rPr>
              <a:t>6	Gamow, G., </a:t>
            </a:r>
            <a:r>
              <a:rPr lang="en-US" sz="1100" i="1" dirty="0">
                <a:solidFill>
                  <a:schemeClr val="tx1">
                    <a:lumMod val="65000"/>
                    <a:lumOff val="35000"/>
                  </a:schemeClr>
                </a:solidFill>
              </a:rPr>
              <a:t>The Great Physicists From Galileo to Einstein</a:t>
            </a:r>
            <a:r>
              <a:rPr lang="en-US" sz="1100" dirty="0">
                <a:solidFill>
                  <a:schemeClr val="tx1">
                    <a:lumMod val="65000"/>
                    <a:lumOff val="35000"/>
                  </a:schemeClr>
                </a:solidFill>
              </a:rPr>
              <a:t>, Dover, 1988</a:t>
            </a:r>
          </a:p>
          <a:p>
            <a:pPr marL="0" indent="0" defTabSz="231775">
              <a:lnSpc>
                <a:spcPts val="1200"/>
              </a:lnSpc>
              <a:buNone/>
            </a:pPr>
            <a:r>
              <a:rPr lang="en-US" sz="1100" dirty="0">
                <a:solidFill>
                  <a:schemeClr val="tx1">
                    <a:lumMod val="65000"/>
                    <a:lumOff val="35000"/>
                  </a:schemeClr>
                </a:solidFill>
              </a:rPr>
              <a:t>7	Jardine, L., </a:t>
            </a:r>
            <a:r>
              <a:rPr lang="en-US" sz="1100" i="1" dirty="0">
                <a:solidFill>
                  <a:schemeClr val="tx1">
                    <a:lumMod val="65000"/>
                    <a:lumOff val="35000"/>
                  </a:schemeClr>
                </a:solidFill>
              </a:rPr>
              <a:t>Ingenious Pursuits, Building the Scientific Revolution</a:t>
            </a:r>
            <a:r>
              <a:rPr lang="en-US" sz="1100" dirty="0">
                <a:solidFill>
                  <a:schemeClr val="tx1">
                    <a:lumMod val="65000"/>
                    <a:lumOff val="35000"/>
                  </a:schemeClr>
                </a:solidFill>
              </a:rPr>
              <a:t>, Anchor, 2000</a:t>
            </a:r>
            <a:endParaRPr lang="en-US" sz="1200" dirty="0">
              <a:solidFill>
                <a:schemeClr val="tx1">
                  <a:lumMod val="65000"/>
                  <a:lumOff val="35000"/>
                </a:schemeClr>
              </a:solidFill>
            </a:endParaRPr>
          </a:p>
          <a:p>
            <a:pPr marL="0" indent="0" defTabSz="231775">
              <a:lnSpc>
                <a:spcPts val="1200"/>
              </a:lnSpc>
              <a:buFont typeface="Arial" panose="020B0604020202020204" pitchFamily="34" charset="0"/>
              <a:buNone/>
            </a:pPr>
            <a:r>
              <a:rPr lang="en-US" sz="1100" dirty="0">
                <a:solidFill>
                  <a:schemeClr val="tx1">
                    <a:lumMod val="65000"/>
                    <a:lumOff val="35000"/>
                  </a:schemeClr>
                </a:solidFill>
              </a:rPr>
              <a:t>8	Singer, C., A Short History of Science to the Nineteenth Century, Dover 1997</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931" y="2449686"/>
            <a:ext cx="1460309" cy="2079381"/>
          </a:xfrm>
          <a:prstGeom prst="rect">
            <a:avLst/>
          </a:prstGeom>
        </p:spPr>
      </p:pic>
      <p:sp>
        <p:nvSpPr>
          <p:cNvPr id="14" name="Content Placeholder 2"/>
          <p:cNvSpPr txBox="1">
            <a:spLocks/>
          </p:cNvSpPr>
          <p:nvPr/>
        </p:nvSpPr>
        <p:spPr>
          <a:xfrm>
            <a:off x="1083733" y="4671539"/>
            <a:ext cx="6886223" cy="1137357"/>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45720" tIns="18288" rIns="45720" bIns="18288"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231775">
              <a:spcBef>
                <a:spcPts val="0"/>
              </a:spcBef>
              <a:buFont typeface="Arial" panose="020B0604020202020204" pitchFamily="34" charset="0"/>
              <a:buNone/>
            </a:pPr>
            <a:r>
              <a:rPr lang="en-US" sz="2000" dirty="0"/>
              <a:t>“</a:t>
            </a:r>
            <a:r>
              <a:rPr lang="en-US" sz="1800" i="1" dirty="0"/>
              <a:t>I do not know what I may appear to the world, but to myself I seem to have been only like a boy playing on the seashore, and diverting myself in now and then finding a smoother pebble or a prettier shell than ordinary, while the great ocean of truth lay all undiscovered before me</a:t>
            </a:r>
            <a:r>
              <a:rPr lang="en-US" sz="2000" dirty="0"/>
              <a:t>.”</a:t>
            </a:r>
          </a:p>
        </p:txBody>
      </p:sp>
    </p:spTree>
    <p:extLst>
      <p:ext uri="{BB962C8B-B14F-4D97-AF65-F5344CB8AC3E}">
        <p14:creationId xmlns:p14="http://schemas.microsoft.com/office/powerpoint/2010/main" val="19635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284D40-2424-D26D-AB30-BDC5EE502F7F}"/>
              </a:ext>
            </a:extLst>
          </p:cNvPr>
          <p:cNvSpPr>
            <a:spLocks noGrp="1"/>
          </p:cNvSpPr>
          <p:nvPr>
            <p:ph type="sldNum" sz="quarter" idx="12"/>
          </p:nvPr>
        </p:nvSpPr>
        <p:spPr/>
        <p:txBody>
          <a:bodyPr/>
          <a:lstStyle/>
          <a:p>
            <a:fld id="{CAF235BA-3D7D-4A95-AB6D-C1817BE140BA}" type="slidenum">
              <a:rPr lang="en-US" smtClean="0"/>
              <a:t>11</a:t>
            </a:fld>
            <a:endParaRPr lang="en-US" dirty="0"/>
          </a:p>
        </p:txBody>
      </p:sp>
      <p:pic>
        <p:nvPicPr>
          <p:cNvPr id="6" name="Picture 5" descr="cover.tif">
            <a:extLst>
              <a:ext uri="{FF2B5EF4-FFF2-40B4-BE49-F238E27FC236}">
                <a16:creationId xmlns:a16="http://schemas.microsoft.com/office/drawing/2014/main" id="{62878DFC-7E7B-7ABC-6F97-51312C0361BA}"/>
              </a:ext>
            </a:extLst>
          </p:cNvPr>
          <p:cNvPicPr>
            <a:picLocks noChangeAspect="1"/>
          </p:cNvPicPr>
          <p:nvPr/>
        </p:nvPicPr>
        <p:blipFill>
          <a:blip r:embed="rId3" cstate="print">
            <a:clrChange>
              <a:clrFrom>
                <a:srgbClr val="FFFFFF"/>
              </a:clrFrom>
              <a:clrTo>
                <a:srgbClr val="FFFFFF">
                  <a:alpha val="0"/>
                </a:srgbClr>
              </a:clrTo>
            </a:clrChange>
          </a:blip>
          <a:srcRect l="8146" t="5927" r="7636"/>
          <a:stretch>
            <a:fillRect/>
          </a:stretch>
        </p:blipFill>
        <p:spPr>
          <a:xfrm>
            <a:off x="1991373" y="185738"/>
            <a:ext cx="5028552" cy="6264382"/>
          </a:xfrm>
          <a:prstGeom prst="rect">
            <a:avLst/>
          </a:prstGeom>
          <a:solidFill>
            <a:schemeClr val="bg1">
              <a:lumMod val="95000"/>
            </a:schemeClr>
          </a:solidFill>
          <a:ln>
            <a:solidFill>
              <a:schemeClr val="bg1">
                <a:lumMod val="50000"/>
              </a:schemeClr>
            </a:solidFill>
          </a:ln>
        </p:spPr>
      </p:pic>
    </p:spTree>
    <p:extLst>
      <p:ext uri="{BB962C8B-B14F-4D97-AF65-F5344CB8AC3E}">
        <p14:creationId xmlns:p14="http://schemas.microsoft.com/office/powerpoint/2010/main" val="161043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508980" y="3561802"/>
            <a:ext cx="3376884" cy="2782553"/>
            <a:chOff x="5418668" y="3618247"/>
            <a:chExt cx="3376884" cy="2782553"/>
          </a:xfrm>
        </p:grpSpPr>
        <p:grpSp>
          <p:nvGrpSpPr>
            <p:cNvPr id="13" name="Group 12"/>
            <p:cNvGrpSpPr>
              <a:grpSpLocks noChangeAspect="1"/>
            </p:cNvGrpSpPr>
            <p:nvPr/>
          </p:nvGrpSpPr>
          <p:grpSpPr>
            <a:xfrm>
              <a:off x="5418668" y="3618247"/>
              <a:ext cx="3376884" cy="2782553"/>
              <a:chOff x="6629400" y="4495800"/>
              <a:chExt cx="2286000" cy="1883664"/>
            </a:xfrm>
          </p:grpSpPr>
          <p:pic>
            <p:nvPicPr>
              <p:cNvPr id="14" name="Picture 1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27282"/>
              <a:stretch/>
            </p:blipFill>
            <p:spPr>
              <a:xfrm>
                <a:off x="6649155" y="4495800"/>
                <a:ext cx="2209800" cy="1883664"/>
              </a:xfrm>
              <a:prstGeom prst="rect">
                <a:avLst/>
              </a:prstGeom>
            </p:spPr>
          </p:pic>
          <p:cxnSp>
            <p:nvCxnSpPr>
              <p:cNvPr id="15" name="Straight Connector 14"/>
              <p:cNvCxnSpPr/>
              <p:nvPr/>
            </p:nvCxnSpPr>
            <p:spPr>
              <a:xfrm flipV="1">
                <a:off x="6629400" y="5779800"/>
                <a:ext cx="1146848" cy="11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51620" y="5799144"/>
                <a:ext cx="363780" cy="220655"/>
              </a:xfrm>
              <a:prstGeom prst="line">
                <a:avLst/>
              </a:prstGeom>
              <a:ln w="762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1" name="Oval 20"/>
            <p:cNvSpPr>
              <a:spLocks noChangeAspect="1"/>
            </p:cNvSpPr>
            <p:nvPr/>
          </p:nvSpPr>
          <p:spPr>
            <a:xfrm>
              <a:off x="7642571" y="5305790"/>
              <a:ext cx="405158" cy="405158"/>
            </a:xfrm>
            <a:prstGeom prst="ellipse">
              <a:avLst/>
            </a:prstGeom>
            <a:solidFill>
              <a:srgbClr val="3760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12</a:t>
            </a:fld>
            <a:endParaRPr lang="en-US" dirty="0"/>
          </a:p>
        </p:txBody>
      </p:sp>
      <p:sp>
        <p:nvSpPr>
          <p:cNvPr id="6" name="Title 1"/>
          <p:cNvSpPr>
            <a:spLocks noGrp="1"/>
          </p:cNvSpPr>
          <p:nvPr>
            <p:ph type="title"/>
          </p:nvPr>
        </p:nvSpPr>
        <p:spPr>
          <a:xfrm>
            <a:off x="76200" y="0"/>
            <a:ext cx="8839200" cy="430576"/>
          </a:xfrm>
        </p:spPr>
        <p:txBody>
          <a:bodyPr>
            <a:noAutofit/>
          </a:bodyPr>
          <a:lstStyle/>
          <a:p>
            <a:pPr algn="l"/>
            <a:r>
              <a:rPr lang="en-US" sz="3400" b="1" dirty="0"/>
              <a:t>Conic-section orbits:  </a:t>
            </a:r>
            <a:r>
              <a:rPr lang="en-US" sz="2400" b="1" dirty="0"/>
              <a:t>From </a:t>
            </a:r>
            <a:r>
              <a:rPr lang="en-US" sz="2400" b="1" i="1" dirty="0"/>
              <a:t>Principia</a:t>
            </a:r>
            <a:r>
              <a:rPr lang="en-US" sz="2400" b="1" dirty="0"/>
              <a:t> to the present day</a:t>
            </a: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7431040" y="677009"/>
            <a:ext cx="1363004" cy="1828800"/>
          </a:xfrm>
          <a:prstGeom prst="rect">
            <a:avLst/>
          </a:prstGeom>
        </p:spPr>
      </p:pic>
      <p:sp>
        <p:nvSpPr>
          <p:cNvPr id="11" name="TextBox 10"/>
          <p:cNvSpPr txBox="1"/>
          <p:nvPr/>
        </p:nvSpPr>
        <p:spPr>
          <a:xfrm>
            <a:off x="383820" y="730442"/>
            <a:ext cx="4470403" cy="1908215"/>
          </a:xfrm>
          <a:prstGeom prst="rect">
            <a:avLst/>
          </a:prstGeom>
          <a:noFill/>
          <a:effectLst/>
        </p:spPr>
        <p:txBody>
          <a:bodyPr wrap="square" rtlCol="0">
            <a:spAutoFit/>
          </a:bodyPr>
          <a:lstStyle/>
          <a:p>
            <a:pPr algn="just"/>
            <a:r>
              <a:rPr lang="en-US" sz="2000" i="1" dirty="0"/>
              <a:t>“... if any body is acted upon by a...force that is inversely proportional to the square of the distance...from the center, this body will move in...one of the conics having a focus in the center of forces.”</a:t>
            </a:r>
          </a:p>
          <a:p>
            <a:pPr algn="just"/>
            <a:r>
              <a:rPr lang="en-US" i="1" dirty="0">
                <a:solidFill>
                  <a:schemeClr val="accent2">
                    <a:lumMod val="75000"/>
                  </a:schemeClr>
                </a:solidFill>
              </a:rPr>
              <a:t>     </a:t>
            </a:r>
            <a:r>
              <a:rPr lang="en-US" dirty="0">
                <a:solidFill>
                  <a:schemeClr val="accent2">
                    <a:lumMod val="75000"/>
                  </a:schemeClr>
                </a:solidFill>
              </a:rPr>
              <a:t>Newton</a:t>
            </a:r>
            <a:r>
              <a:rPr lang="en-US" i="1" dirty="0">
                <a:solidFill>
                  <a:schemeClr val="accent2">
                    <a:lumMod val="75000"/>
                  </a:schemeClr>
                </a:solidFill>
              </a:rPr>
              <a:t>, Principia, </a:t>
            </a:r>
            <a:r>
              <a:rPr lang="en-US" dirty="0">
                <a:solidFill>
                  <a:schemeClr val="accent2">
                    <a:lumMod val="75000"/>
                  </a:schemeClr>
                </a:solidFill>
              </a:rPr>
              <a:t>Book 1, Sect. 3, 1686</a:t>
            </a:r>
          </a:p>
        </p:txBody>
      </p:sp>
      <p:grpSp>
        <p:nvGrpSpPr>
          <p:cNvPr id="24" name="Group 23"/>
          <p:cNvGrpSpPr/>
          <p:nvPr/>
        </p:nvGrpSpPr>
        <p:grpSpPr>
          <a:xfrm>
            <a:off x="5073808" y="936979"/>
            <a:ext cx="2275262" cy="1377839"/>
            <a:chOff x="5073808" y="936979"/>
            <a:chExt cx="2275262" cy="1377839"/>
          </a:xfrm>
        </p:grpSpPr>
        <p:grpSp>
          <p:nvGrpSpPr>
            <p:cNvPr id="2" name="Group 1"/>
            <p:cNvGrpSpPr/>
            <p:nvPr/>
          </p:nvGrpSpPr>
          <p:grpSpPr>
            <a:xfrm>
              <a:off x="5073808" y="936979"/>
              <a:ext cx="2275262" cy="1377839"/>
              <a:chOff x="6315586" y="2551289"/>
              <a:chExt cx="2275262" cy="1377839"/>
            </a:xfrm>
          </p:grpSpPr>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5586" y="2551289"/>
                <a:ext cx="2154580" cy="885162"/>
              </a:xfrm>
              <a:prstGeom prst="rect">
                <a:avLst/>
              </a:prstGeom>
            </p:spPr>
          </p:pic>
          <p:sp>
            <p:nvSpPr>
              <p:cNvPr id="12" name="TextBox 11"/>
              <p:cNvSpPr txBox="1"/>
              <p:nvPr/>
            </p:nvSpPr>
            <p:spPr>
              <a:xfrm>
                <a:off x="6423378" y="3405908"/>
                <a:ext cx="2167470" cy="523220"/>
              </a:xfrm>
              <a:prstGeom prst="rect">
                <a:avLst/>
              </a:prstGeom>
              <a:noFill/>
              <a:effectLst/>
            </p:spPr>
            <p:txBody>
              <a:bodyPr wrap="square" rtlCol="0">
                <a:spAutoFit/>
              </a:bodyPr>
              <a:lstStyle/>
              <a:p>
                <a:pPr algn="just"/>
                <a:r>
                  <a:rPr lang="en-US" sz="1400" i="1" dirty="0">
                    <a:solidFill>
                      <a:schemeClr val="accent2">
                        <a:lumMod val="75000"/>
                      </a:schemeClr>
                    </a:solidFill>
                  </a:rPr>
                  <a:t>Conic section, Principia, </a:t>
                </a:r>
              </a:p>
              <a:p>
                <a:pPr algn="just"/>
                <a:r>
                  <a:rPr lang="en-US" sz="1400" i="1" dirty="0">
                    <a:solidFill>
                      <a:schemeClr val="accent2">
                        <a:lumMod val="75000"/>
                      </a:schemeClr>
                    </a:solidFill>
                  </a:rPr>
                  <a:t>Book 1, Section 4</a:t>
                </a:r>
                <a:r>
                  <a:rPr lang="en-US" sz="1200" dirty="0">
                    <a:solidFill>
                      <a:schemeClr val="accent2">
                        <a:lumMod val="75000"/>
                      </a:schemeClr>
                    </a:solidFill>
                  </a:rPr>
                  <a:t>, 1686</a:t>
                </a:r>
              </a:p>
            </p:txBody>
          </p:sp>
          <p:sp>
            <p:nvSpPr>
              <p:cNvPr id="20" name="TextBox 19"/>
              <p:cNvSpPr txBox="1"/>
              <p:nvPr/>
            </p:nvSpPr>
            <p:spPr>
              <a:xfrm>
                <a:off x="7303676" y="2788948"/>
                <a:ext cx="877235" cy="523220"/>
              </a:xfrm>
              <a:prstGeom prst="rect">
                <a:avLst/>
              </a:prstGeom>
              <a:noFill/>
              <a:effectLst/>
            </p:spPr>
            <p:txBody>
              <a:bodyPr wrap="square" rtlCol="0">
                <a:spAutoFit/>
              </a:bodyPr>
              <a:lstStyle/>
              <a:p>
                <a:pPr algn="just"/>
                <a:r>
                  <a:rPr lang="en-US" sz="1400" i="1" dirty="0">
                    <a:solidFill>
                      <a:schemeClr val="accent2">
                        <a:lumMod val="75000"/>
                      </a:schemeClr>
                    </a:solidFill>
                  </a:rPr>
                  <a:t>e </a:t>
                </a:r>
                <a:r>
                  <a:rPr lang="en-US" sz="1200" dirty="0">
                    <a:solidFill>
                      <a:schemeClr val="accent2">
                        <a:lumMod val="75000"/>
                      </a:schemeClr>
                    </a:solidFill>
                    <a:latin typeface="Calibri"/>
                  </a:rPr>
                  <a:t>≡ </a:t>
                </a:r>
                <a:r>
                  <a:rPr lang="en-US" sz="1400" dirty="0">
                    <a:solidFill>
                      <a:schemeClr val="accent2">
                        <a:lumMod val="75000"/>
                      </a:schemeClr>
                    </a:solidFill>
                  </a:rPr>
                  <a:t>SB/BK</a:t>
                </a:r>
              </a:p>
              <a:p>
                <a:pPr algn="just"/>
                <a:r>
                  <a:rPr lang="en-US" sz="1400" dirty="0">
                    <a:solidFill>
                      <a:schemeClr val="accent2">
                        <a:lumMod val="75000"/>
                      </a:schemeClr>
                    </a:solidFill>
                  </a:rPr>
                  <a:t>   = SC/CL</a:t>
                </a:r>
                <a:endParaRPr lang="en-US" sz="1200" dirty="0">
                  <a:solidFill>
                    <a:schemeClr val="accent2">
                      <a:lumMod val="75000"/>
                    </a:schemeClr>
                  </a:solidFill>
                </a:endParaRPr>
              </a:p>
            </p:txBody>
          </p:sp>
        </p:grpSp>
        <p:sp>
          <p:nvSpPr>
            <p:cNvPr id="22" name="Freeform 21"/>
            <p:cNvSpPr/>
            <p:nvPr/>
          </p:nvSpPr>
          <p:spPr>
            <a:xfrm>
              <a:off x="5170311" y="1086114"/>
              <a:ext cx="946504" cy="597693"/>
            </a:xfrm>
            <a:custGeom>
              <a:avLst/>
              <a:gdLst>
                <a:gd name="connsiteX0" fmla="*/ 688622 w 972859"/>
                <a:gd name="connsiteY0" fmla="*/ 664690 h 664690"/>
                <a:gd name="connsiteX1" fmla="*/ 936978 w 972859"/>
                <a:gd name="connsiteY1" fmla="*/ 55090 h 664690"/>
                <a:gd name="connsiteX2" fmla="*/ 0 w 972859"/>
                <a:gd name="connsiteY2" fmla="*/ 66379 h 664690"/>
                <a:gd name="connsiteX0" fmla="*/ 688622 w 983375"/>
                <a:gd name="connsiteY0" fmla="*/ 666237 h 666237"/>
                <a:gd name="connsiteX1" fmla="*/ 948885 w 983375"/>
                <a:gd name="connsiteY1" fmla="*/ 54256 h 666237"/>
                <a:gd name="connsiteX2" fmla="*/ 0 w 983375"/>
                <a:gd name="connsiteY2" fmla="*/ 67926 h 666237"/>
                <a:gd name="connsiteX0" fmla="*/ 688622 w 1010410"/>
                <a:gd name="connsiteY0" fmla="*/ 626347 h 626347"/>
                <a:gd name="connsiteX1" fmla="*/ 948885 w 1010410"/>
                <a:gd name="connsiteY1" fmla="*/ 14366 h 626347"/>
                <a:gd name="connsiteX2" fmla="*/ 0 w 1010410"/>
                <a:gd name="connsiteY2" fmla="*/ 28036 h 626347"/>
                <a:gd name="connsiteX0" fmla="*/ 688622 w 974215"/>
                <a:gd name="connsiteY0" fmla="*/ 669386 h 669386"/>
                <a:gd name="connsiteX1" fmla="*/ 948885 w 974215"/>
                <a:gd name="connsiteY1" fmla="*/ 57405 h 669386"/>
                <a:gd name="connsiteX2" fmla="*/ 0 w 974215"/>
                <a:gd name="connsiteY2" fmla="*/ 71075 h 669386"/>
                <a:gd name="connsiteX0" fmla="*/ 688622 w 953899"/>
                <a:gd name="connsiteY0" fmla="*/ 689133 h 689133"/>
                <a:gd name="connsiteX1" fmla="*/ 948885 w 953899"/>
                <a:gd name="connsiteY1" fmla="*/ 77152 h 689133"/>
                <a:gd name="connsiteX2" fmla="*/ 0 w 953899"/>
                <a:gd name="connsiteY2" fmla="*/ 90822 h 689133"/>
                <a:gd name="connsiteX0" fmla="*/ 688622 w 951332"/>
                <a:gd name="connsiteY0" fmla="*/ 682861 h 682861"/>
                <a:gd name="connsiteX1" fmla="*/ 948885 w 951332"/>
                <a:gd name="connsiteY1" fmla="*/ 70880 h 682861"/>
                <a:gd name="connsiteX2" fmla="*/ 0 w 951332"/>
                <a:gd name="connsiteY2" fmla="*/ 84550 h 682861"/>
                <a:gd name="connsiteX0" fmla="*/ 688622 w 972199"/>
                <a:gd name="connsiteY0" fmla="*/ 668304 h 668304"/>
                <a:gd name="connsiteX1" fmla="*/ 948885 w 972199"/>
                <a:gd name="connsiteY1" fmla="*/ 56323 h 668304"/>
                <a:gd name="connsiteX2" fmla="*/ 0 w 972199"/>
                <a:gd name="connsiteY2" fmla="*/ 69993 h 668304"/>
                <a:gd name="connsiteX0" fmla="*/ 688622 w 972199"/>
                <a:gd name="connsiteY0" fmla="*/ 626347 h 626347"/>
                <a:gd name="connsiteX1" fmla="*/ 948885 w 972199"/>
                <a:gd name="connsiteY1" fmla="*/ 14366 h 626347"/>
                <a:gd name="connsiteX2" fmla="*/ 0 w 972199"/>
                <a:gd name="connsiteY2" fmla="*/ 28036 h 626347"/>
                <a:gd name="connsiteX0" fmla="*/ 688622 w 972199"/>
                <a:gd name="connsiteY0" fmla="*/ 611981 h 611981"/>
                <a:gd name="connsiteX1" fmla="*/ 948885 w 972199"/>
                <a:gd name="connsiteY1" fmla="*/ 0 h 611981"/>
                <a:gd name="connsiteX2" fmla="*/ 0 w 972199"/>
                <a:gd name="connsiteY2" fmla="*/ 13670 h 611981"/>
                <a:gd name="connsiteX0" fmla="*/ 688622 w 948885"/>
                <a:gd name="connsiteY0" fmla="*/ 611981 h 611981"/>
                <a:gd name="connsiteX1" fmla="*/ 948885 w 948885"/>
                <a:gd name="connsiteY1" fmla="*/ 0 h 611981"/>
                <a:gd name="connsiteX2" fmla="*/ 0 w 948885"/>
                <a:gd name="connsiteY2" fmla="*/ 13670 h 611981"/>
                <a:gd name="connsiteX0" fmla="*/ 695766 w 948885"/>
                <a:gd name="connsiteY0" fmla="*/ 597693 h 597693"/>
                <a:gd name="connsiteX1" fmla="*/ 948885 w 948885"/>
                <a:gd name="connsiteY1" fmla="*/ 0 h 597693"/>
                <a:gd name="connsiteX2" fmla="*/ 0 w 948885"/>
                <a:gd name="connsiteY2" fmla="*/ 13670 h 597693"/>
                <a:gd name="connsiteX0" fmla="*/ 695766 w 948885"/>
                <a:gd name="connsiteY0" fmla="*/ 597693 h 597693"/>
                <a:gd name="connsiteX1" fmla="*/ 948885 w 948885"/>
                <a:gd name="connsiteY1" fmla="*/ 0 h 597693"/>
                <a:gd name="connsiteX2" fmla="*/ 0 w 948885"/>
                <a:gd name="connsiteY2" fmla="*/ 13670 h 597693"/>
                <a:gd name="connsiteX0" fmla="*/ 695766 w 951267"/>
                <a:gd name="connsiteY0" fmla="*/ 585787 h 585787"/>
                <a:gd name="connsiteX1" fmla="*/ 951267 w 951267"/>
                <a:gd name="connsiteY1" fmla="*/ 0 h 585787"/>
                <a:gd name="connsiteX2" fmla="*/ 0 w 951267"/>
                <a:gd name="connsiteY2" fmla="*/ 1764 h 585787"/>
                <a:gd name="connsiteX0" fmla="*/ 695766 w 958410"/>
                <a:gd name="connsiteY0" fmla="*/ 595312 h 595312"/>
                <a:gd name="connsiteX1" fmla="*/ 958410 w 958410"/>
                <a:gd name="connsiteY1" fmla="*/ 0 h 595312"/>
                <a:gd name="connsiteX2" fmla="*/ 0 w 958410"/>
                <a:gd name="connsiteY2" fmla="*/ 11289 h 595312"/>
                <a:gd name="connsiteX0" fmla="*/ 695766 w 958410"/>
                <a:gd name="connsiteY0" fmla="*/ 595312 h 595312"/>
                <a:gd name="connsiteX1" fmla="*/ 958410 w 958410"/>
                <a:gd name="connsiteY1" fmla="*/ 0 h 595312"/>
                <a:gd name="connsiteX2" fmla="*/ 0 w 958410"/>
                <a:gd name="connsiteY2" fmla="*/ 4145 h 595312"/>
                <a:gd name="connsiteX0" fmla="*/ 688622 w 958410"/>
                <a:gd name="connsiteY0" fmla="*/ 600075 h 600075"/>
                <a:gd name="connsiteX1" fmla="*/ 958410 w 958410"/>
                <a:gd name="connsiteY1" fmla="*/ 0 h 600075"/>
                <a:gd name="connsiteX2" fmla="*/ 0 w 958410"/>
                <a:gd name="connsiteY2" fmla="*/ 4145 h 600075"/>
                <a:gd name="connsiteX0" fmla="*/ 688622 w 953647"/>
                <a:gd name="connsiteY0" fmla="*/ 597693 h 597693"/>
                <a:gd name="connsiteX1" fmla="*/ 953647 w 953647"/>
                <a:gd name="connsiteY1" fmla="*/ 0 h 597693"/>
                <a:gd name="connsiteX2" fmla="*/ 0 w 953647"/>
                <a:gd name="connsiteY2" fmla="*/ 1763 h 597693"/>
                <a:gd name="connsiteX0" fmla="*/ 688622 w 956029"/>
                <a:gd name="connsiteY0" fmla="*/ 604837 h 604837"/>
                <a:gd name="connsiteX1" fmla="*/ 956029 w 956029"/>
                <a:gd name="connsiteY1" fmla="*/ 0 h 604837"/>
                <a:gd name="connsiteX2" fmla="*/ 0 w 956029"/>
                <a:gd name="connsiteY2" fmla="*/ 8907 h 604837"/>
                <a:gd name="connsiteX0" fmla="*/ 688622 w 951266"/>
                <a:gd name="connsiteY0" fmla="*/ 595930 h 595930"/>
                <a:gd name="connsiteX1" fmla="*/ 951266 w 951266"/>
                <a:gd name="connsiteY1" fmla="*/ 618 h 595930"/>
                <a:gd name="connsiteX2" fmla="*/ 0 w 951266"/>
                <a:gd name="connsiteY2" fmla="*/ 0 h 595930"/>
                <a:gd name="connsiteX0" fmla="*/ 688622 w 951266"/>
                <a:gd name="connsiteY0" fmla="*/ 602455 h 602455"/>
                <a:gd name="connsiteX1" fmla="*/ 951266 w 951266"/>
                <a:gd name="connsiteY1" fmla="*/ 0 h 602455"/>
                <a:gd name="connsiteX2" fmla="*/ 0 w 951266"/>
                <a:gd name="connsiteY2" fmla="*/ 6525 h 602455"/>
                <a:gd name="connsiteX0" fmla="*/ 688622 w 939360"/>
                <a:gd name="connsiteY0" fmla="*/ 595930 h 595930"/>
                <a:gd name="connsiteX1" fmla="*/ 939360 w 939360"/>
                <a:gd name="connsiteY1" fmla="*/ 618 h 595930"/>
                <a:gd name="connsiteX2" fmla="*/ 0 w 939360"/>
                <a:gd name="connsiteY2" fmla="*/ 0 h 595930"/>
                <a:gd name="connsiteX0" fmla="*/ 688622 w 946504"/>
                <a:gd name="connsiteY0" fmla="*/ 604837 h 604837"/>
                <a:gd name="connsiteX1" fmla="*/ 946504 w 946504"/>
                <a:gd name="connsiteY1" fmla="*/ 0 h 604837"/>
                <a:gd name="connsiteX2" fmla="*/ 0 w 946504"/>
                <a:gd name="connsiteY2" fmla="*/ 8907 h 604837"/>
                <a:gd name="connsiteX0" fmla="*/ 688622 w 946504"/>
                <a:gd name="connsiteY0" fmla="*/ 597693 h 597693"/>
                <a:gd name="connsiteX1" fmla="*/ 946504 w 946504"/>
                <a:gd name="connsiteY1" fmla="*/ 0 h 597693"/>
                <a:gd name="connsiteX2" fmla="*/ 0 w 946504"/>
                <a:gd name="connsiteY2" fmla="*/ 1763 h 597693"/>
              </a:gdLst>
              <a:ahLst/>
              <a:cxnLst>
                <a:cxn ang="0">
                  <a:pos x="connsiteX0" y="connsiteY0"/>
                </a:cxn>
                <a:cxn ang="0">
                  <a:pos x="connsiteX1" y="connsiteY1"/>
                </a:cxn>
                <a:cxn ang="0">
                  <a:pos x="connsiteX2" y="connsiteY2"/>
                </a:cxn>
              </a:cxnLst>
              <a:rect l="l" t="t" r="r" b="b"/>
              <a:pathLst>
                <a:path w="946504" h="597693">
                  <a:moveTo>
                    <a:pt x="688622" y="597693"/>
                  </a:moveTo>
                  <a:cubicBezTo>
                    <a:pt x="791603" y="352277"/>
                    <a:pt x="893960" y="131216"/>
                    <a:pt x="946504" y="0"/>
                  </a:cubicBezTo>
                  <a:lnTo>
                    <a:pt x="0" y="1763"/>
                  </a:lnTo>
                </a:path>
              </a:pathLst>
            </a:custGeom>
            <a:noFill/>
            <a:ln w="5080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5172075" y="1367760"/>
              <a:ext cx="702611" cy="311286"/>
            </a:xfrm>
            <a:custGeom>
              <a:avLst/>
              <a:gdLst>
                <a:gd name="connsiteX0" fmla="*/ 688622 w 972859"/>
                <a:gd name="connsiteY0" fmla="*/ 664690 h 664690"/>
                <a:gd name="connsiteX1" fmla="*/ 936978 w 972859"/>
                <a:gd name="connsiteY1" fmla="*/ 55090 h 664690"/>
                <a:gd name="connsiteX2" fmla="*/ 0 w 972859"/>
                <a:gd name="connsiteY2" fmla="*/ 66379 h 664690"/>
                <a:gd name="connsiteX0" fmla="*/ 688622 w 983375"/>
                <a:gd name="connsiteY0" fmla="*/ 666237 h 666237"/>
                <a:gd name="connsiteX1" fmla="*/ 948885 w 983375"/>
                <a:gd name="connsiteY1" fmla="*/ 54256 h 666237"/>
                <a:gd name="connsiteX2" fmla="*/ 0 w 983375"/>
                <a:gd name="connsiteY2" fmla="*/ 67926 h 666237"/>
                <a:gd name="connsiteX0" fmla="*/ 688622 w 1010410"/>
                <a:gd name="connsiteY0" fmla="*/ 626347 h 626347"/>
                <a:gd name="connsiteX1" fmla="*/ 948885 w 1010410"/>
                <a:gd name="connsiteY1" fmla="*/ 14366 h 626347"/>
                <a:gd name="connsiteX2" fmla="*/ 0 w 1010410"/>
                <a:gd name="connsiteY2" fmla="*/ 28036 h 626347"/>
                <a:gd name="connsiteX0" fmla="*/ 688622 w 974215"/>
                <a:gd name="connsiteY0" fmla="*/ 669386 h 669386"/>
                <a:gd name="connsiteX1" fmla="*/ 948885 w 974215"/>
                <a:gd name="connsiteY1" fmla="*/ 57405 h 669386"/>
                <a:gd name="connsiteX2" fmla="*/ 0 w 974215"/>
                <a:gd name="connsiteY2" fmla="*/ 71075 h 669386"/>
                <a:gd name="connsiteX0" fmla="*/ 688622 w 953899"/>
                <a:gd name="connsiteY0" fmla="*/ 689133 h 689133"/>
                <a:gd name="connsiteX1" fmla="*/ 948885 w 953899"/>
                <a:gd name="connsiteY1" fmla="*/ 77152 h 689133"/>
                <a:gd name="connsiteX2" fmla="*/ 0 w 953899"/>
                <a:gd name="connsiteY2" fmla="*/ 90822 h 689133"/>
                <a:gd name="connsiteX0" fmla="*/ 688622 w 951332"/>
                <a:gd name="connsiteY0" fmla="*/ 682861 h 682861"/>
                <a:gd name="connsiteX1" fmla="*/ 948885 w 951332"/>
                <a:gd name="connsiteY1" fmla="*/ 70880 h 682861"/>
                <a:gd name="connsiteX2" fmla="*/ 0 w 951332"/>
                <a:gd name="connsiteY2" fmla="*/ 84550 h 682861"/>
                <a:gd name="connsiteX0" fmla="*/ 688622 w 972199"/>
                <a:gd name="connsiteY0" fmla="*/ 668304 h 668304"/>
                <a:gd name="connsiteX1" fmla="*/ 948885 w 972199"/>
                <a:gd name="connsiteY1" fmla="*/ 56323 h 668304"/>
                <a:gd name="connsiteX2" fmla="*/ 0 w 972199"/>
                <a:gd name="connsiteY2" fmla="*/ 69993 h 668304"/>
                <a:gd name="connsiteX0" fmla="*/ 688622 w 972199"/>
                <a:gd name="connsiteY0" fmla="*/ 626347 h 626347"/>
                <a:gd name="connsiteX1" fmla="*/ 948885 w 972199"/>
                <a:gd name="connsiteY1" fmla="*/ 14366 h 626347"/>
                <a:gd name="connsiteX2" fmla="*/ 0 w 972199"/>
                <a:gd name="connsiteY2" fmla="*/ 28036 h 626347"/>
                <a:gd name="connsiteX0" fmla="*/ 688622 w 972199"/>
                <a:gd name="connsiteY0" fmla="*/ 611981 h 611981"/>
                <a:gd name="connsiteX1" fmla="*/ 948885 w 972199"/>
                <a:gd name="connsiteY1" fmla="*/ 0 h 611981"/>
                <a:gd name="connsiteX2" fmla="*/ 0 w 972199"/>
                <a:gd name="connsiteY2" fmla="*/ 13670 h 611981"/>
                <a:gd name="connsiteX0" fmla="*/ 688622 w 948885"/>
                <a:gd name="connsiteY0" fmla="*/ 611981 h 611981"/>
                <a:gd name="connsiteX1" fmla="*/ 948885 w 948885"/>
                <a:gd name="connsiteY1" fmla="*/ 0 h 611981"/>
                <a:gd name="connsiteX2" fmla="*/ 0 w 948885"/>
                <a:gd name="connsiteY2" fmla="*/ 13670 h 611981"/>
                <a:gd name="connsiteX0" fmla="*/ 695766 w 948885"/>
                <a:gd name="connsiteY0" fmla="*/ 597693 h 597693"/>
                <a:gd name="connsiteX1" fmla="*/ 948885 w 948885"/>
                <a:gd name="connsiteY1" fmla="*/ 0 h 597693"/>
                <a:gd name="connsiteX2" fmla="*/ 0 w 948885"/>
                <a:gd name="connsiteY2" fmla="*/ 13670 h 597693"/>
                <a:gd name="connsiteX0" fmla="*/ 695766 w 948885"/>
                <a:gd name="connsiteY0" fmla="*/ 597693 h 597693"/>
                <a:gd name="connsiteX1" fmla="*/ 948885 w 948885"/>
                <a:gd name="connsiteY1" fmla="*/ 0 h 597693"/>
                <a:gd name="connsiteX2" fmla="*/ 0 w 948885"/>
                <a:gd name="connsiteY2" fmla="*/ 13670 h 597693"/>
                <a:gd name="connsiteX0" fmla="*/ 695766 w 951267"/>
                <a:gd name="connsiteY0" fmla="*/ 585787 h 585787"/>
                <a:gd name="connsiteX1" fmla="*/ 951267 w 951267"/>
                <a:gd name="connsiteY1" fmla="*/ 0 h 585787"/>
                <a:gd name="connsiteX2" fmla="*/ 0 w 951267"/>
                <a:gd name="connsiteY2" fmla="*/ 1764 h 585787"/>
                <a:gd name="connsiteX0" fmla="*/ 695766 w 958410"/>
                <a:gd name="connsiteY0" fmla="*/ 595312 h 595312"/>
                <a:gd name="connsiteX1" fmla="*/ 958410 w 958410"/>
                <a:gd name="connsiteY1" fmla="*/ 0 h 595312"/>
                <a:gd name="connsiteX2" fmla="*/ 0 w 958410"/>
                <a:gd name="connsiteY2" fmla="*/ 11289 h 595312"/>
                <a:gd name="connsiteX0" fmla="*/ 695766 w 958410"/>
                <a:gd name="connsiteY0" fmla="*/ 595312 h 595312"/>
                <a:gd name="connsiteX1" fmla="*/ 958410 w 958410"/>
                <a:gd name="connsiteY1" fmla="*/ 0 h 595312"/>
                <a:gd name="connsiteX2" fmla="*/ 0 w 958410"/>
                <a:gd name="connsiteY2" fmla="*/ 4145 h 595312"/>
                <a:gd name="connsiteX0" fmla="*/ 688622 w 958410"/>
                <a:gd name="connsiteY0" fmla="*/ 600075 h 600075"/>
                <a:gd name="connsiteX1" fmla="*/ 958410 w 958410"/>
                <a:gd name="connsiteY1" fmla="*/ 0 h 600075"/>
                <a:gd name="connsiteX2" fmla="*/ 0 w 958410"/>
                <a:gd name="connsiteY2" fmla="*/ 4145 h 600075"/>
                <a:gd name="connsiteX0" fmla="*/ 688622 w 953647"/>
                <a:gd name="connsiteY0" fmla="*/ 597693 h 597693"/>
                <a:gd name="connsiteX1" fmla="*/ 953647 w 953647"/>
                <a:gd name="connsiteY1" fmla="*/ 0 h 597693"/>
                <a:gd name="connsiteX2" fmla="*/ 0 w 953647"/>
                <a:gd name="connsiteY2" fmla="*/ 1763 h 597693"/>
                <a:gd name="connsiteX0" fmla="*/ 688622 w 956029"/>
                <a:gd name="connsiteY0" fmla="*/ 604837 h 604837"/>
                <a:gd name="connsiteX1" fmla="*/ 956029 w 956029"/>
                <a:gd name="connsiteY1" fmla="*/ 0 h 604837"/>
                <a:gd name="connsiteX2" fmla="*/ 0 w 956029"/>
                <a:gd name="connsiteY2" fmla="*/ 8907 h 604837"/>
                <a:gd name="connsiteX0" fmla="*/ 688622 w 951266"/>
                <a:gd name="connsiteY0" fmla="*/ 595930 h 595930"/>
                <a:gd name="connsiteX1" fmla="*/ 951266 w 951266"/>
                <a:gd name="connsiteY1" fmla="*/ 618 h 595930"/>
                <a:gd name="connsiteX2" fmla="*/ 0 w 951266"/>
                <a:gd name="connsiteY2" fmla="*/ 0 h 595930"/>
                <a:gd name="connsiteX0" fmla="*/ 688622 w 951266"/>
                <a:gd name="connsiteY0" fmla="*/ 602455 h 602455"/>
                <a:gd name="connsiteX1" fmla="*/ 951266 w 951266"/>
                <a:gd name="connsiteY1" fmla="*/ 0 h 602455"/>
                <a:gd name="connsiteX2" fmla="*/ 0 w 951266"/>
                <a:gd name="connsiteY2" fmla="*/ 6525 h 602455"/>
                <a:gd name="connsiteX0" fmla="*/ 688622 w 939360"/>
                <a:gd name="connsiteY0" fmla="*/ 595930 h 595930"/>
                <a:gd name="connsiteX1" fmla="*/ 939360 w 939360"/>
                <a:gd name="connsiteY1" fmla="*/ 618 h 595930"/>
                <a:gd name="connsiteX2" fmla="*/ 0 w 939360"/>
                <a:gd name="connsiteY2" fmla="*/ 0 h 595930"/>
                <a:gd name="connsiteX0" fmla="*/ 688622 w 946504"/>
                <a:gd name="connsiteY0" fmla="*/ 604837 h 604837"/>
                <a:gd name="connsiteX1" fmla="*/ 946504 w 946504"/>
                <a:gd name="connsiteY1" fmla="*/ 0 h 604837"/>
                <a:gd name="connsiteX2" fmla="*/ 0 w 946504"/>
                <a:gd name="connsiteY2" fmla="*/ 8907 h 604837"/>
                <a:gd name="connsiteX0" fmla="*/ 688622 w 946504"/>
                <a:gd name="connsiteY0" fmla="*/ 597693 h 597693"/>
                <a:gd name="connsiteX1" fmla="*/ 946504 w 946504"/>
                <a:gd name="connsiteY1" fmla="*/ 0 h 597693"/>
                <a:gd name="connsiteX2" fmla="*/ 0 w 946504"/>
                <a:gd name="connsiteY2" fmla="*/ 1763 h 597693"/>
                <a:gd name="connsiteX0" fmla="*/ 1260825 w 1275629"/>
                <a:gd name="connsiteY0" fmla="*/ 620488 h 620488"/>
                <a:gd name="connsiteX1" fmla="*/ 946504 w 1275629"/>
                <a:gd name="connsiteY1" fmla="*/ 0 h 620488"/>
                <a:gd name="connsiteX2" fmla="*/ 0 w 1275629"/>
                <a:gd name="connsiteY2" fmla="*/ 1763 h 620488"/>
                <a:gd name="connsiteX0" fmla="*/ 1260825 w 1260825"/>
                <a:gd name="connsiteY0" fmla="*/ 620488 h 620488"/>
                <a:gd name="connsiteX1" fmla="*/ 946504 w 1260825"/>
                <a:gd name="connsiteY1" fmla="*/ 0 h 620488"/>
                <a:gd name="connsiteX2" fmla="*/ 0 w 1260825"/>
                <a:gd name="connsiteY2" fmla="*/ 1763 h 620488"/>
                <a:gd name="connsiteX0" fmla="*/ 1260825 w 1260825"/>
                <a:gd name="connsiteY0" fmla="*/ 620488 h 620488"/>
                <a:gd name="connsiteX1" fmla="*/ 946504 w 1260825"/>
                <a:gd name="connsiteY1" fmla="*/ 0 h 620488"/>
                <a:gd name="connsiteX2" fmla="*/ 0 w 1260825"/>
                <a:gd name="connsiteY2" fmla="*/ 1763 h 620488"/>
                <a:gd name="connsiteX0" fmla="*/ 1260825 w 1260825"/>
                <a:gd name="connsiteY0" fmla="*/ 618725 h 618725"/>
                <a:gd name="connsiteX1" fmla="*/ 929295 w 1260825"/>
                <a:gd name="connsiteY1" fmla="*/ 11914 h 618725"/>
                <a:gd name="connsiteX2" fmla="*/ 0 w 1260825"/>
                <a:gd name="connsiteY2" fmla="*/ 0 h 618725"/>
                <a:gd name="connsiteX0" fmla="*/ 1273732 w 1273732"/>
                <a:gd name="connsiteY0" fmla="*/ 614167 h 614167"/>
                <a:gd name="connsiteX1" fmla="*/ 929295 w 1273732"/>
                <a:gd name="connsiteY1" fmla="*/ 11914 h 614167"/>
                <a:gd name="connsiteX2" fmla="*/ 0 w 1273732"/>
                <a:gd name="connsiteY2" fmla="*/ 0 h 614167"/>
                <a:gd name="connsiteX0" fmla="*/ 1273732 w 1273732"/>
                <a:gd name="connsiteY0" fmla="*/ 614167 h 614167"/>
                <a:gd name="connsiteX1" fmla="*/ 946504 w 1273732"/>
                <a:gd name="connsiteY1" fmla="*/ 25588 h 614167"/>
                <a:gd name="connsiteX2" fmla="*/ 0 w 1273732"/>
                <a:gd name="connsiteY2" fmla="*/ 0 h 614167"/>
                <a:gd name="connsiteX0" fmla="*/ 1269430 w 1269430"/>
                <a:gd name="connsiteY0" fmla="*/ 595932 h 595932"/>
                <a:gd name="connsiteX1" fmla="*/ 942202 w 1269430"/>
                <a:gd name="connsiteY1" fmla="*/ 7353 h 595932"/>
                <a:gd name="connsiteX2" fmla="*/ 0 w 1269430"/>
                <a:gd name="connsiteY2" fmla="*/ 0 h 595932"/>
              </a:gdLst>
              <a:ahLst/>
              <a:cxnLst>
                <a:cxn ang="0">
                  <a:pos x="connsiteX0" y="connsiteY0"/>
                </a:cxn>
                <a:cxn ang="0">
                  <a:pos x="connsiteX1" y="connsiteY1"/>
                </a:cxn>
                <a:cxn ang="0">
                  <a:pos x="connsiteX2" y="connsiteY2"/>
                </a:cxn>
              </a:cxnLst>
              <a:rect l="l" t="t" r="r" b="b"/>
              <a:pathLst>
                <a:path w="1269430" h="595932">
                  <a:moveTo>
                    <a:pt x="1269430" y="595932"/>
                  </a:moveTo>
                  <a:cubicBezTo>
                    <a:pt x="1170204" y="400663"/>
                    <a:pt x="1023030" y="170479"/>
                    <a:pt x="942202" y="7353"/>
                  </a:cubicBezTo>
                  <a:lnTo>
                    <a:pt x="0" y="0"/>
                  </a:lnTo>
                </a:path>
              </a:pathLst>
            </a:custGeom>
            <a:noFill/>
            <a:ln w="508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p:cNvSpPr txBox="1"/>
          <p:nvPr/>
        </p:nvSpPr>
        <p:spPr>
          <a:xfrm>
            <a:off x="383820" y="2872986"/>
            <a:ext cx="7667650" cy="3170099"/>
          </a:xfrm>
          <a:prstGeom prst="rect">
            <a:avLst/>
          </a:prstGeom>
          <a:noFill/>
          <a:effectLst/>
        </p:spPr>
        <p:txBody>
          <a:bodyPr wrap="square" rtlCol="0">
            <a:spAutoFit/>
          </a:bodyPr>
          <a:lstStyle/>
          <a:p>
            <a:pPr algn="just" defTabSz="225425"/>
            <a:r>
              <a:rPr lang="en-US" sz="2000" b="1" i="1" dirty="0"/>
              <a:t>Symbols	 and Definitions</a:t>
            </a:r>
          </a:p>
          <a:p>
            <a:pPr algn="just" defTabSz="225425"/>
            <a:r>
              <a:rPr lang="en-US" sz="2000" i="1" dirty="0">
                <a:latin typeface="Symbol" panose="05050102010706020507" pitchFamily="18" charset="2"/>
              </a:rPr>
              <a:t>m		</a:t>
            </a:r>
            <a:r>
              <a:rPr lang="en-US" sz="2000" dirty="0"/>
              <a:t>Product of central mass (M) &amp; universal gravitational constant (G)</a:t>
            </a:r>
          </a:p>
          <a:p>
            <a:pPr algn="just" defTabSz="225425"/>
            <a:r>
              <a:rPr lang="en-US" sz="2000" dirty="0"/>
              <a:t>r		Radius from the central body center to the satellite</a:t>
            </a:r>
          </a:p>
          <a:p>
            <a:pPr algn="just" defTabSz="225425"/>
            <a:r>
              <a:rPr lang="en-US" sz="2000" dirty="0">
                <a:latin typeface="Symbol" panose="05050102010706020507" pitchFamily="18" charset="2"/>
              </a:rPr>
              <a:t>q</a:t>
            </a:r>
            <a:r>
              <a:rPr lang="en-US" sz="2000" dirty="0"/>
              <a:t>		True anomaly (angle from closest passage)</a:t>
            </a:r>
          </a:p>
          <a:p>
            <a:pPr algn="just" defTabSz="225425"/>
            <a:r>
              <a:rPr lang="en-US" sz="2000" dirty="0"/>
              <a:t>v		Satellite velocity relative to the central body</a:t>
            </a:r>
          </a:p>
          <a:p>
            <a:pPr algn="just" defTabSz="225425"/>
            <a:r>
              <a:rPr lang="en-US" sz="2000" dirty="0">
                <a:latin typeface="Symbol" panose="05050102010706020507" pitchFamily="18" charset="2"/>
              </a:rPr>
              <a:t>g</a:t>
            </a:r>
            <a:r>
              <a:rPr lang="en-US" sz="2000" dirty="0"/>
              <a:t>		Flight path angle (see sketch)</a:t>
            </a:r>
          </a:p>
          <a:p>
            <a:pPr algn="just" defTabSz="225425"/>
            <a:r>
              <a:rPr lang="en-US" sz="2000" dirty="0"/>
              <a:t>h		Angular momentum per unit satellite mass</a:t>
            </a:r>
          </a:p>
          <a:p>
            <a:pPr algn="just" defTabSz="225425"/>
            <a:r>
              <a:rPr lang="en-US" sz="2000" dirty="0"/>
              <a:t>t		Time from periapsis (closest passage)</a:t>
            </a:r>
          </a:p>
          <a:p>
            <a:pPr algn="just" defTabSz="225425"/>
            <a:r>
              <a:rPr lang="en-US" sz="2000" dirty="0">
                <a:latin typeface="Symbol" panose="05050102010706020507" pitchFamily="18" charset="2"/>
              </a:rPr>
              <a:t>e</a:t>
            </a:r>
            <a:r>
              <a:rPr lang="en-US" sz="2000" dirty="0"/>
              <a:t>		Total kinetic &amp; potential energy per unit satellite mass</a:t>
            </a:r>
          </a:p>
          <a:p>
            <a:pPr algn="just" defTabSz="225425"/>
            <a:r>
              <a:rPr lang="en-US" sz="2000" i="1" dirty="0"/>
              <a:t>e</a:t>
            </a:r>
            <a:r>
              <a:rPr lang="en-US" sz="2000" dirty="0"/>
              <a:t>		Eccentricity of conic section (</a:t>
            </a:r>
            <a:r>
              <a:rPr lang="en-US" sz="2000" i="1" dirty="0"/>
              <a:t>italic</a:t>
            </a:r>
            <a:r>
              <a:rPr lang="en-US" sz="2000" dirty="0"/>
              <a:t> Vs. natural-log base, e)</a:t>
            </a:r>
            <a:endParaRPr lang="en-US" sz="2000" i="1" dirty="0"/>
          </a:p>
        </p:txBody>
      </p:sp>
    </p:spTree>
    <p:extLst>
      <p:ext uri="{BB962C8B-B14F-4D97-AF65-F5344CB8AC3E}">
        <p14:creationId xmlns:p14="http://schemas.microsoft.com/office/powerpoint/2010/main" val="24025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6">
            <a:extLst>
              <a:ext uri="{FF2B5EF4-FFF2-40B4-BE49-F238E27FC236}">
                <a16:creationId xmlns:a16="http://schemas.microsoft.com/office/drawing/2014/main" id="{84331EF8-A10A-2DB4-6C26-101B4E591261}"/>
              </a:ext>
            </a:extLst>
          </p:cNvPr>
          <p:cNvGrpSpPr>
            <a:grpSpLocks/>
          </p:cNvGrpSpPr>
          <p:nvPr/>
        </p:nvGrpSpPr>
        <p:grpSpPr bwMode="auto">
          <a:xfrm>
            <a:off x="3382308" y="449110"/>
            <a:ext cx="5411788" cy="6275024"/>
            <a:chOff x="1517650" y="228600"/>
            <a:chExt cx="5411788" cy="6477000"/>
          </a:xfrm>
        </p:grpSpPr>
        <p:pic>
          <p:nvPicPr>
            <p:cNvPr id="2051" name="Picture 2" descr="C:\DOCUME~1\MARYEL~1\LOCALS~1\Temp\\msotw9_temp0.jpg">
              <a:extLst>
                <a:ext uri="{FF2B5EF4-FFF2-40B4-BE49-F238E27FC236}">
                  <a16:creationId xmlns:a16="http://schemas.microsoft.com/office/drawing/2014/main" id="{A351600E-053B-2DFB-1E30-C7A86AA0BD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2901"/>
            <a:stretch>
              <a:fillRect/>
            </a:stretch>
          </p:blipFill>
          <p:spPr bwMode="auto">
            <a:xfrm>
              <a:off x="1517650" y="228600"/>
              <a:ext cx="54117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a:extLst>
                <a:ext uri="{FF2B5EF4-FFF2-40B4-BE49-F238E27FC236}">
                  <a16:creationId xmlns:a16="http://schemas.microsoft.com/office/drawing/2014/main" id="{D69B9CF0-2195-0495-59AB-BBB10E6E2031}"/>
                </a:ext>
              </a:extLst>
            </p:cNvPr>
            <p:cNvSpPr>
              <a:spLocks noChangeArrowheads="1"/>
            </p:cNvSpPr>
            <p:nvPr/>
          </p:nvSpPr>
          <p:spPr bwMode="auto">
            <a:xfrm>
              <a:off x="4876800" y="3352800"/>
              <a:ext cx="981075" cy="252413"/>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3" name="Rectangle 4">
              <a:extLst>
                <a:ext uri="{FF2B5EF4-FFF2-40B4-BE49-F238E27FC236}">
                  <a16:creationId xmlns:a16="http://schemas.microsoft.com/office/drawing/2014/main" id="{5ADA4788-A009-6971-21C1-B6B18B868C51}"/>
                </a:ext>
              </a:extLst>
            </p:cNvPr>
            <p:cNvSpPr>
              <a:spLocks noChangeArrowheads="1"/>
            </p:cNvSpPr>
            <p:nvPr/>
          </p:nvSpPr>
          <p:spPr bwMode="auto">
            <a:xfrm>
              <a:off x="3886200" y="3900488"/>
              <a:ext cx="876300"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4" name="Rectangle 5">
              <a:extLst>
                <a:ext uri="{FF2B5EF4-FFF2-40B4-BE49-F238E27FC236}">
                  <a16:creationId xmlns:a16="http://schemas.microsoft.com/office/drawing/2014/main" id="{704E4780-F852-91C9-6C06-0D638EF1F1C1}"/>
                </a:ext>
              </a:extLst>
            </p:cNvPr>
            <p:cNvSpPr>
              <a:spLocks noChangeArrowheads="1"/>
            </p:cNvSpPr>
            <p:nvPr/>
          </p:nvSpPr>
          <p:spPr bwMode="auto">
            <a:xfrm>
              <a:off x="2438400" y="3657600"/>
              <a:ext cx="185738"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5" name="Rectangle 6">
              <a:extLst>
                <a:ext uri="{FF2B5EF4-FFF2-40B4-BE49-F238E27FC236}">
                  <a16:creationId xmlns:a16="http://schemas.microsoft.com/office/drawing/2014/main" id="{6B4904FC-3A4E-05E9-87E0-106EAFBDC1D3}"/>
                </a:ext>
              </a:extLst>
            </p:cNvPr>
            <p:cNvSpPr>
              <a:spLocks noChangeArrowheads="1"/>
            </p:cNvSpPr>
            <p:nvPr/>
          </p:nvSpPr>
          <p:spPr bwMode="auto">
            <a:xfrm>
              <a:off x="3305175" y="3657600"/>
              <a:ext cx="157163"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6" name="Rectangle 7">
              <a:extLst>
                <a:ext uri="{FF2B5EF4-FFF2-40B4-BE49-F238E27FC236}">
                  <a16:creationId xmlns:a16="http://schemas.microsoft.com/office/drawing/2014/main" id="{52F6433E-5600-EFCD-8129-D37BA8E6D765}"/>
                </a:ext>
              </a:extLst>
            </p:cNvPr>
            <p:cNvSpPr>
              <a:spLocks noChangeArrowheads="1"/>
            </p:cNvSpPr>
            <p:nvPr/>
          </p:nvSpPr>
          <p:spPr bwMode="auto">
            <a:xfrm>
              <a:off x="3186113" y="2786063"/>
              <a:ext cx="495300"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7" name="Rectangle 8">
              <a:extLst>
                <a:ext uri="{FF2B5EF4-FFF2-40B4-BE49-F238E27FC236}">
                  <a16:creationId xmlns:a16="http://schemas.microsoft.com/office/drawing/2014/main" id="{33DEB5E9-2177-909A-08EB-A1B7BE870A5B}"/>
                </a:ext>
              </a:extLst>
            </p:cNvPr>
            <p:cNvSpPr>
              <a:spLocks noChangeArrowheads="1"/>
            </p:cNvSpPr>
            <p:nvPr/>
          </p:nvSpPr>
          <p:spPr bwMode="auto">
            <a:xfrm>
              <a:off x="2667000" y="3005138"/>
              <a:ext cx="185738"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8" name="Rectangle 9">
              <a:extLst>
                <a:ext uri="{FF2B5EF4-FFF2-40B4-BE49-F238E27FC236}">
                  <a16:creationId xmlns:a16="http://schemas.microsoft.com/office/drawing/2014/main" id="{65862DF0-8703-D586-F987-82A668C74CD3}"/>
                </a:ext>
              </a:extLst>
            </p:cNvPr>
            <p:cNvSpPr>
              <a:spLocks noChangeArrowheads="1"/>
            </p:cNvSpPr>
            <p:nvPr/>
          </p:nvSpPr>
          <p:spPr bwMode="auto">
            <a:xfrm>
              <a:off x="4953000" y="2819400"/>
              <a:ext cx="333375"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9" name="Rectangle 10">
              <a:extLst>
                <a:ext uri="{FF2B5EF4-FFF2-40B4-BE49-F238E27FC236}">
                  <a16:creationId xmlns:a16="http://schemas.microsoft.com/office/drawing/2014/main" id="{44E7CCC4-337B-9A58-3182-F8AB9D08A514}"/>
                </a:ext>
              </a:extLst>
            </p:cNvPr>
            <p:cNvSpPr>
              <a:spLocks noChangeArrowheads="1"/>
            </p:cNvSpPr>
            <p:nvPr/>
          </p:nvSpPr>
          <p:spPr bwMode="auto">
            <a:xfrm>
              <a:off x="4200525" y="2743200"/>
              <a:ext cx="142875"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0" name="Rectangle 11">
              <a:extLst>
                <a:ext uri="{FF2B5EF4-FFF2-40B4-BE49-F238E27FC236}">
                  <a16:creationId xmlns:a16="http://schemas.microsoft.com/office/drawing/2014/main" id="{5B901BF4-7806-FB86-B1C5-130234BBE1F9}"/>
                </a:ext>
              </a:extLst>
            </p:cNvPr>
            <p:cNvSpPr>
              <a:spLocks noChangeArrowheads="1"/>
            </p:cNvSpPr>
            <p:nvPr/>
          </p:nvSpPr>
          <p:spPr bwMode="auto">
            <a:xfrm>
              <a:off x="2133600" y="2286000"/>
              <a:ext cx="538163"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1" name="Rectangle 12">
              <a:extLst>
                <a:ext uri="{FF2B5EF4-FFF2-40B4-BE49-F238E27FC236}">
                  <a16:creationId xmlns:a16="http://schemas.microsoft.com/office/drawing/2014/main" id="{0A264A0D-62C9-2991-03BF-2FBA135EEAE8}"/>
                </a:ext>
              </a:extLst>
            </p:cNvPr>
            <p:cNvSpPr>
              <a:spLocks noChangeArrowheads="1"/>
            </p:cNvSpPr>
            <p:nvPr/>
          </p:nvSpPr>
          <p:spPr bwMode="auto">
            <a:xfrm>
              <a:off x="2157413" y="1624013"/>
              <a:ext cx="1147762" cy="700087"/>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2" name="Rectangle 13">
              <a:extLst>
                <a:ext uri="{FF2B5EF4-FFF2-40B4-BE49-F238E27FC236}">
                  <a16:creationId xmlns:a16="http://schemas.microsoft.com/office/drawing/2014/main" id="{B8841BA1-213C-C5AE-2158-EEFEC7B1B1D7}"/>
                </a:ext>
              </a:extLst>
            </p:cNvPr>
            <p:cNvSpPr>
              <a:spLocks noChangeArrowheads="1"/>
            </p:cNvSpPr>
            <p:nvPr/>
          </p:nvSpPr>
          <p:spPr bwMode="auto">
            <a:xfrm>
              <a:off x="3276600" y="1600200"/>
              <a:ext cx="923925" cy="257175"/>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3" name="Rectangle 14">
              <a:extLst>
                <a:ext uri="{FF2B5EF4-FFF2-40B4-BE49-F238E27FC236}">
                  <a16:creationId xmlns:a16="http://schemas.microsoft.com/office/drawing/2014/main" id="{71D2143E-04DD-A38E-4635-F4D4DE2C8AF6}"/>
                </a:ext>
              </a:extLst>
            </p:cNvPr>
            <p:cNvSpPr>
              <a:spLocks noChangeArrowheads="1"/>
            </p:cNvSpPr>
            <p:nvPr/>
          </p:nvSpPr>
          <p:spPr bwMode="auto">
            <a:xfrm>
              <a:off x="3567113" y="1905000"/>
              <a:ext cx="276225"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4" name="Rectangle 15">
              <a:extLst>
                <a:ext uri="{FF2B5EF4-FFF2-40B4-BE49-F238E27FC236}">
                  <a16:creationId xmlns:a16="http://schemas.microsoft.com/office/drawing/2014/main" id="{7531EDB7-FC6B-C049-C8DD-D874067717C2}"/>
                </a:ext>
              </a:extLst>
            </p:cNvPr>
            <p:cNvSpPr>
              <a:spLocks noChangeArrowheads="1"/>
            </p:cNvSpPr>
            <p:nvPr/>
          </p:nvSpPr>
          <p:spPr bwMode="auto">
            <a:xfrm>
              <a:off x="5029200" y="2286000"/>
              <a:ext cx="309563"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5" name="Rectangle 16">
              <a:extLst>
                <a:ext uri="{FF2B5EF4-FFF2-40B4-BE49-F238E27FC236}">
                  <a16:creationId xmlns:a16="http://schemas.microsoft.com/office/drawing/2014/main" id="{0E0EE043-38D8-7974-520D-731DCEB10AB4}"/>
                </a:ext>
              </a:extLst>
            </p:cNvPr>
            <p:cNvSpPr>
              <a:spLocks noChangeArrowheads="1"/>
            </p:cNvSpPr>
            <p:nvPr/>
          </p:nvSpPr>
          <p:spPr bwMode="auto">
            <a:xfrm>
              <a:off x="4167188" y="1371600"/>
              <a:ext cx="166687"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6" name="Rectangle 17">
              <a:extLst>
                <a:ext uri="{FF2B5EF4-FFF2-40B4-BE49-F238E27FC236}">
                  <a16:creationId xmlns:a16="http://schemas.microsoft.com/office/drawing/2014/main" id="{FC1759CF-6AE8-9F62-C97F-AA6A89B08F82}"/>
                </a:ext>
              </a:extLst>
            </p:cNvPr>
            <p:cNvSpPr>
              <a:spLocks noChangeArrowheads="1"/>
            </p:cNvSpPr>
            <p:nvPr/>
          </p:nvSpPr>
          <p:spPr bwMode="auto">
            <a:xfrm>
              <a:off x="2209800" y="1371600"/>
              <a:ext cx="166688"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7" name="Rectangle 18">
              <a:extLst>
                <a:ext uri="{FF2B5EF4-FFF2-40B4-BE49-F238E27FC236}">
                  <a16:creationId xmlns:a16="http://schemas.microsoft.com/office/drawing/2014/main" id="{9A4D9E64-25BF-459D-95F8-51C686684BD7}"/>
                </a:ext>
              </a:extLst>
            </p:cNvPr>
            <p:cNvSpPr>
              <a:spLocks noChangeArrowheads="1"/>
            </p:cNvSpPr>
            <p:nvPr/>
          </p:nvSpPr>
          <p:spPr bwMode="auto">
            <a:xfrm>
              <a:off x="3124200" y="633413"/>
              <a:ext cx="157163" cy="290512"/>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 name="Rectangle 19">
              <a:extLst>
                <a:ext uri="{FF2B5EF4-FFF2-40B4-BE49-F238E27FC236}">
                  <a16:creationId xmlns:a16="http://schemas.microsoft.com/office/drawing/2014/main" id="{7B70C0F4-E1ED-5113-DD5F-D2FC325FB379}"/>
                </a:ext>
              </a:extLst>
            </p:cNvPr>
            <p:cNvSpPr>
              <a:spLocks noChangeArrowheads="1"/>
            </p:cNvSpPr>
            <p:nvPr/>
          </p:nvSpPr>
          <p:spPr bwMode="auto">
            <a:xfrm>
              <a:off x="5638800" y="1624013"/>
              <a:ext cx="166688" cy="166687"/>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9" name="Rectangle 20">
              <a:extLst>
                <a:ext uri="{FF2B5EF4-FFF2-40B4-BE49-F238E27FC236}">
                  <a16:creationId xmlns:a16="http://schemas.microsoft.com/office/drawing/2014/main" id="{A410BF72-633A-AA48-E9A5-56CDDFE19674}"/>
                </a:ext>
              </a:extLst>
            </p:cNvPr>
            <p:cNvSpPr>
              <a:spLocks noChangeArrowheads="1"/>
            </p:cNvSpPr>
            <p:nvPr/>
          </p:nvSpPr>
          <p:spPr bwMode="auto">
            <a:xfrm>
              <a:off x="5715000" y="1423988"/>
              <a:ext cx="166688" cy="166687"/>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0" name="Rectangle 21">
              <a:extLst>
                <a:ext uri="{FF2B5EF4-FFF2-40B4-BE49-F238E27FC236}">
                  <a16:creationId xmlns:a16="http://schemas.microsoft.com/office/drawing/2014/main" id="{69862602-0AAB-AA33-C930-5EED53A06679}"/>
                </a:ext>
              </a:extLst>
            </p:cNvPr>
            <p:cNvSpPr>
              <a:spLocks noChangeArrowheads="1"/>
            </p:cNvSpPr>
            <p:nvPr/>
          </p:nvSpPr>
          <p:spPr bwMode="auto">
            <a:xfrm>
              <a:off x="5762625" y="914400"/>
              <a:ext cx="166688" cy="166688"/>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1" name="Freeform 24">
              <a:extLst>
                <a:ext uri="{FF2B5EF4-FFF2-40B4-BE49-F238E27FC236}">
                  <a16:creationId xmlns:a16="http://schemas.microsoft.com/office/drawing/2014/main" id="{8ED75964-CC30-C219-F8FB-7F76EB8FC455}"/>
                </a:ext>
              </a:extLst>
            </p:cNvPr>
            <p:cNvSpPr>
              <a:spLocks/>
            </p:cNvSpPr>
            <p:nvPr/>
          </p:nvSpPr>
          <p:spPr bwMode="auto">
            <a:xfrm>
              <a:off x="4976813" y="733425"/>
              <a:ext cx="628650" cy="571500"/>
            </a:xfrm>
            <a:custGeom>
              <a:avLst/>
              <a:gdLst>
                <a:gd name="T0" fmla="*/ 396 w 396"/>
                <a:gd name="T1" fmla="*/ 360 h 360"/>
                <a:gd name="T2" fmla="*/ 345 w 396"/>
                <a:gd name="T3" fmla="*/ 237 h 360"/>
                <a:gd name="T4" fmla="*/ 261 w 396"/>
                <a:gd name="T5" fmla="*/ 153 h 360"/>
                <a:gd name="T6" fmla="*/ 138 w 396"/>
                <a:gd name="T7" fmla="*/ 75 h 360"/>
                <a:gd name="T8" fmla="*/ 0 w 396"/>
                <a:gd name="T9" fmla="*/ 0 h 360"/>
                <a:gd name="T10" fmla="*/ 0 60000 65536"/>
                <a:gd name="T11" fmla="*/ 0 60000 65536"/>
                <a:gd name="T12" fmla="*/ 0 60000 65536"/>
                <a:gd name="T13" fmla="*/ 0 60000 65536"/>
                <a:gd name="T14" fmla="*/ 0 60000 65536"/>
                <a:gd name="T15" fmla="*/ 0 w 396"/>
                <a:gd name="T16" fmla="*/ 0 h 360"/>
                <a:gd name="T17" fmla="*/ 396 w 396"/>
                <a:gd name="T18" fmla="*/ 360 h 360"/>
              </a:gdLst>
              <a:ahLst/>
              <a:cxnLst>
                <a:cxn ang="T10">
                  <a:pos x="T0" y="T1"/>
                </a:cxn>
                <a:cxn ang="T11">
                  <a:pos x="T2" y="T3"/>
                </a:cxn>
                <a:cxn ang="T12">
                  <a:pos x="T4" y="T5"/>
                </a:cxn>
                <a:cxn ang="T13">
                  <a:pos x="T6" y="T7"/>
                </a:cxn>
                <a:cxn ang="T14">
                  <a:pos x="T8" y="T9"/>
                </a:cxn>
              </a:cxnLst>
              <a:rect l="T15" t="T16" r="T17" b="T18"/>
              <a:pathLst>
                <a:path w="396" h="360">
                  <a:moveTo>
                    <a:pt x="396" y="360"/>
                  </a:moveTo>
                  <a:lnTo>
                    <a:pt x="345" y="237"/>
                  </a:lnTo>
                  <a:lnTo>
                    <a:pt x="261" y="153"/>
                  </a:lnTo>
                  <a:lnTo>
                    <a:pt x="138" y="75"/>
                  </a:lnTo>
                  <a:lnTo>
                    <a:pt x="0" y="0"/>
                  </a:lnTo>
                </a:path>
              </a:pathLst>
            </a:custGeom>
            <a:solidFill>
              <a:srgbClr val="F5FFF3"/>
            </a:solidFill>
            <a:ln w="50800">
              <a:solidFill>
                <a:srgbClr val="F5FFF3"/>
              </a:solidFill>
              <a:round/>
              <a:headEnd/>
              <a:tailEnd/>
            </a:ln>
          </p:spPr>
          <p:txBody>
            <a:bodyPr/>
            <a:lstStyle/>
            <a:p>
              <a:endParaRPr lang="en-US"/>
            </a:p>
          </p:txBody>
        </p:sp>
        <p:sp>
          <p:nvSpPr>
            <p:cNvPr id="2072" name="Line 26">
              <a:extLst>
                <a:ext uri="{FF2B5EF4-FFF2-40B4-BE49-F238E27FC236}">
                  <a16:creationId xmlns:a16="http://schemas.microsoft.com/office/drawing/2014/main" id="{5BDF32D1-C977-D014-E6D9-2C663DCB0742}"/>
                </a:ext>
              </a:extLst>
            </p:cNvPr>
            <p:cNvSpPr>
              <a:spLocks noChangeShapeType="1"/>
            </p:cNvSpPr>
            <p:nvPr/>
          </p:nvSpPr>
          <p:spPr bwMode="auto">
            <a:xfrm flipV="1">
              <a:off x="5300663" y="1081088"/>
              <a:ext cx="290512" cy="285750"/>
            </a:xfrm>
            <a:prstGeom prst="line">
              <a:avLst/>
            </a:prstGeom>
            <a:noFill/>
            <a:ln w="952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2073" name="Rectangle 27">
              <a:extLst>
                <a:ext uri="{FF2B5EF4-FFF2-40B4-BE49-F238E27FC236}">
                  <a16:creationId xmlns:a16="http://schemas.microsoft.com/office/drawing/2014/main" id="{CCEB40D1-EFA4-3634-C688-678B2941C5AE}"/>
                </a:ext>
              </a:extLst>
            </p:cNvPr>
            <p:cNvSpPr>
              <a:spLocks noChangeArrowheads="1"/>
            </p:cNvSpPr>
            <p:nvPr/>
          </p:nvSpPr>
          <p:spPr bwMode="auto">
            <a:xfrm>
              <a:off x="5362575" y="714375"/>
              <a:ext cx="257175" cy="195263"/>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4" name="Rectangle 28">
              <a:extLst>
                <a:ext uri="{FF2B5EF4-FFF2-40B4-BE49-F238E27FC236}">
                  <a16:creationId xmlns:a16="http://schemas.microsoft.com/office/drawing/2014/main" id="{A05179F3-5048-9574-6444-E40741AE7841}"/>
                </a:ext>
              </a:extLst>
            </p:cNvPr>
            <p:cNvSpPr>
              <a:spLocks noChangeArrowheads="1"/>
            </p:cNvSpPr>
            <p:nvPr/>
          </p:nvSpPr>
          <p:spPr bwMode="auto">
            <a:xfrm>
              <a:off x="5029200" y="4391025"/>
              <a:ext cx="342900" cy="204788"/>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5" name="Rectangle 29">
              <a:extLst>
                <a:ext uri="{FF2B5EF4-FFF2-40B4-BE49-F238E27FC236}">
                  <a16:creationId xmlns:a16="http://schemas.microsoft.com/office/drawing/2014/main" id="{53F978D1-6471-15E1-DD67-1BDE8E0EE4EE}"/>
                </a:ext>
              </a:extLst>
            </p:cNvPr>
            <p:cNvSpPr>
              <a:spLocks noChangeArrowheads="1"/>
            </p:cNvSpPr>
            <p:nvPr/>
          </p:nvSpPr>
          <p:spPr bwMode="auto">
            <a:xfrm>
              <a:off x="4772025" y="4619625"/>
              <a:ext cx="1552575" cy="4953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6" name="Rectangle 30">
              <a:extLst>
                <a:ext uri="{FF2B5EF4-FFF2-40B4-BE49-F238E27FC236}">
                  <a16:creationId xmlns:a16="http://schemas.microsoft.com/office/drawing/2014/main" id="{BE1F6F19-0FA9-79A6-F377-7FD743883C34}"/>
                </a:ext>
              </a:extLst>
            </p:cNvPr>
            <p:cNvSpPr>
              <a:spLocks noChangeArrowheads="1"/>
            </p:cNvSpPr>
            <p:nvPr/>
          </p:nvSpPr>
          <p:spPr bwMode="auto">
            <a:xfrm>
              <a:off x="4800600" y="5105400"/>
              <a:ext cx="242888" cy="233363"/>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7" name="Rectangle 31">
              <a:extLst>
                <a:ext uri="{FF2B5EF4-FFF2-40B4-BE49-F238E27FC236}">
                  <a16:creationId xmlns:a16="http://schemas.microsoft.com/office/drawing/2014/main" id="{1202311B-CD8A-0D8D-9D4B-A65DA036A3A7}"/>
                </a:ext>
              </a:extLst>
            </p:cNvPr>
            <p:cNvSpPr>
              <a:spLocks noChangeArrowheads="1"/>
            </p:cNvSpPr>
            <p:nvPr/>
          </p:nvSpPr>
          <p:spPr bwMode="auto">
            <a:xfrm>
              <a:off x="2947988" y="5062538"/>
              <a:ext cx="357187" cy="280987"/>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8" name="Rectangle 32">
              <a:extLst>
                <a:ext uri="{FF2B5EF4-FFF2-40B4-BE49-F238E27FC236}">
                  <a16:creationId xmlns:a16="http://schemas.microsoft.com/office/drawing/2014/main" id="{097678EC-616C-CB85-BC09-B2DFBFAA671C}"/>
                </a:ext>
              </a:extLst>
            </p:cNvPr>
            <p:cNvSpPr>
              <a:spLocks noChangeArrowheads="1"/>
            </p:cNvSpPr>
            <p:nvPr/>
          </p:nvSpPr>
          <p:spPr bwMode="auto">
            <a:xfrm>
              <a:off x="2362200" y="5943600"/>
              <a:ext cx="166688" cy="204788"/>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9" name="Rectangle 33">
              <a:extLst>
                <a:ext uri="{FF2B5EF4-FFF2-40B4-BE49-F238E27FC236}">
                  <a16:creationId xmlns:a16="http://schemas.microsoft.com/office/drawing/2014/main" id="{3029ABAA-5DEB-50FC-9CEA-7BE7D7BB9A13}"/>
                </a:ext>
              </a:extLst>
            </p:cNvPr>
            <p:cNvSpPr>
              <a:spLocks noChangeArrowheads="1"/>
            </p:cNvSpPr>
            <p:nvPr/>
          </p:nvSpPr>
          <p:spPr bwMode="auto">
            <a:xfrm>
              <a:off x="2652713" y="6019800"/>
              <a:ext cx="80962" cy="762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0" name="Rectangle 34">
              <a:extLst>
                <a:ext uri="{FF2B5EF4-FFF2-40B4-BE49-F238E27FC236}">
                  <a16:creationId xmlns:a16="http://schemas.microsoft.com/office/drawing/2014/main" id="{DA37D0CC-0D44-8F31-28B9-2DA99CBB4211}"/>
                </a:ext>
              </a:extLst>
            </p:cNvPr>
            <p:cNvSpPr>
              <a:spLocks noChangeArrowheads="1"/>
            </p:cNvSpPr>
            <p:nvPr/>
          </p:nvSpPr>
          <p:spPr bwMode="auto">
            <a:xfrm>
              <a:off x="6705600" y="6248400"/>
              <a:ext cx="104775" cy="109538"/>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1" name="Line 35">
              <a:extLst>
                <a:ext uri="{FF2B5EF4-FFF2-40B4-BE49-F238E27FC236}">
                  <a16:creationId xmlns:a16="http://schemas.microsoft.com/office/drawing/2014/main" id="{B5AA82A2-3A54-F1B5-9ACD-D28249EE01B0}"/>
                </a:ext>
              </a:extLst>
            </p:cNvPr>
            <p:cNvSpPr>
              <a:spLocks noChangeShapeType="1"/>
            </p:cNvSpPr>
            <p:nvPr/>
          </p:nvSpPr>
          <p:spPr bwMode="auto">
            <a:xfrm flipH="1" flipV="1">
              <a:off x="5343525" y="776288"/>
              <a:ext cx="228600" cy="314325"/>
            </a:xfrm>
            <a:prstGeom prst="line">
              <a:avLst/>
            </a:prstGeom>
            <a:noFill/>
            <a:ln w="952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2082" name="Text Box 36">
              <a:extLst>
                <a:ext uri="{FF2B5EF4-FFF2-40B4-BE49-F238E27FC236}">
                  <a16:creationId xmlns:a16="http://schemas.microsoft.com/office/drawing/2014/main" id="{745D3D11-AC7D-C7C7-37AB-8C7A1699F0B5}"/>
                </a:ext>
              </a:extLst>
            </p:cNvPr>
            <p:cNvSpPr txBox="1">
              <a:spLocks noChangeArrowheads="1"/>
            </p:cNvSpPr>
            <p:nvPr/>
          </p:nvSpPr>
          <p:spPr bwMode="auto">
            <a:xfrm>
              <a:off x="2193925" y="255588"/>
              <a:ext cx="777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i="1">
                  <a:solidFill>
                    <a:schemeClr val="accent2"/>
                  </a:solidFill>
                  <a:latin typeface="Annie BTN" pitchFamily="66" charset="0"/>
                </a:rPr>
                <a:t>Phil  Barnes</a:t>
              </a:r>
            </a:p>
          </p:txBody>
        </p:sp>
        <p:sp>
          <p:nvSpPr>
            <p:cNvPr id="2083" name="Rectangle 37">
              <a:extLst>
                <a:ext uri="{FF2B5EF4-FFF2-40B4-BE49-F238E27FC236}">
                  <a16:creationId xmlns:a16="http://schemas.microsoft.com/office/drawing/2014/main" id="{30D9AAFE-F981-4429-3329-881E186BE5C2}"/>
                </a:ext>
              </a:extLst>
            </p:cNvPr>
            <p:cNvSpPr>
              <a:spLocks noChangeArrowheads="1"/>
            </p:cNvSpPr>
            <p:nvPr/>
          </p:nvSpPr>
          <p:spPr bwMode="auto">
            <a:xfrm>
              <a:off x="6186488" y="3886200"/>
              <a:ext cx="195262" cy="190500"/>
            </a:xfrm>
            <a:prstGeom prst="rect">
              <a:avLst/>
            </a:prstGeom>
            <a:solidFill>
              <a:srgbClr val="F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 name="Title 1">
            <a:extLst>
              <a:ext uri="{FF2B5EF4-FFF2-40B4-BE49-F238E27FC236}">
                <a16:creationId xmlns:a16="http://schemas.microsoft.com/office/drawing/2014/main" id="{1500756B-4AF3-8825-42AA-4A52280ECE7C}"/>
              </a:ext>
            </a:extLst>
          </p:cNvPr>
          <p:cNvSpPr txBox="1">
            <a:spLocks/>
          </p:cNvSpPr>
          <p:nvPr/>
        </p:nvSpPr>
        <p:spPr>
          <a:xfrm>
            <a:off x="76200" y="0"/>
            <a:ext cx="8839200" cy="4305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t>Theoretical derivation of non-dimensional orbital parameters</a:t>
            </a:r>
            <a:endParaRPr lang="en-US" sz="1600" b="1" dirty="0"/>
          </a:p>
        </p:txBody>
      </p:sp>
      <p:sp>
        <p:nvSpPr>
          <p:cNvPr id="3" name="TextBox 2">
            <a:extLst>
              <a:ext uri="{FF2B5EF4-FFF2-40B4-BE49-F238E27FC236}">
                <a16:creationId xmlns:a16="http://schemas.microsoft.com/office/drawing/2014/main" id="{E5EA0149-2D59-147A-696E-F1ABE91180FF}"/>
              </a:ext>
            </a:extLst>
          </p:cNvPr>
          <p:cNvSpPr txBox="1"/>
          <p:nvPr/>
        </p:nvSpPr>
        <p:spPr>
          <a:xfrm>
            <a:off x="539474" y="817460"/>
            <a:ext cx="2726755" cy="523220"/>
          </a:xfrm>
          <a:prstGeom prst="rect">
            <a:avLst/>
          </a:prstGeom>
          <a:solidFill>
            <a:schemeClr val="bg1">
              <a:lumMod val="85000"/>
            </a:schemeClr>
          </a:solidFill>
        </p:spPr>
        <p:txBody>
          <a:bodyPr wrap="square" rtlCol="0">
            <a:spAutoFit/>
          </a:bodyPr>
          <a:lstStyle/>
          <a:p>
            <a:r>
              <a:rPr lang="en-US" sz="1400" b="1" dirty="0">
                <a:solidFill>
                  <a:schemeClr val="tx1">
                    <a:lumMod val="75000"/>
                    <a:lumOff val="25000"/>
                  </a:schemeClr>
                </a:solidFill>
                <a:latin typeface="Courier New" pitchFamily="49" charset="0"/>
                <a:cs typeface="Courier New" pitchFamily="49" charset="0"/>
              </a:rPr>
              <a:t>Original Analysis by</a:t>
            </a:r>
          </a:p>
          <a:p>
            <a:r>
              <a:rPr lang="en-US" sz="1400" b="1" dirty="0">
                <a:solidFill>
                  <a:schemeClr val="tx1">
                    <a:lumMod val="75000"/>
                    <a:lumOff val="25000"/>
                  </a:schemeClr>
                </a:solidFill>
                <a:latin typeface="Courier New" pitchFamily="49" charset="0"/>
                <a:cs typeface="Courier New" pitchFamily="49" charset="0"/>
              </a:rPr>
              <a:t>   F.R. Moulton, 1914</a:t>
            </a:r>
          </a:p>
        </p:txBody>
      </p:sp>
      <p:sp>
        <p:nvSpPr>
          <p:cNvPr id="4" name="TextBox 3">
            <a:extLst>
              <a:ext uri="{FF2B5EF4-FFF2-40B4-BE49-F238E27FC236}">
                <a16:creationId xmlns:a16="http://schemas.microsoft.com/office/drawing/2014/main" id="{F856D81A-05AA-5126-1319-6806E18F993E}"/>
              </a:ext>
            </a:extLst>
          </p:cNvPr>
          <p:cNvSpPr txBox="1"/>
          <p:nvPr/>
        </p:nvSpPr>
        <p:spPr>
          <a:xfrm>
            <a:off x="535595" y="1491872"/>
            <a:ext cx="2726755" cy="1384995"/>
          </a:xfrm>
          <a:prstGeom prst="rect">
            <a:avLst/>
          </a:prstGeom>
          <a:solidFill>
            <a:schemeClr val="bg1">
              <a:lumMod val="85000"/>
            </a:schemeClr>
          </a:solidFill>
        </p:spPr>
        <p:txBody>
          <a:bodyPr wrap="square" rtlCol="0">
            <a:spAutoFit/>
          </a:bodyPr>
          <a:lstStyle/>
          <a:p>
            <a:r>
              <a:rPr lang="en-US" sz="1400" b="1" dirty="0">
                <a:solidFill>
                  <a:schemeClr val="tx1">
                    <a:lumMod val="75000"/>
                    <a:lumOff val="25000"/>
                  </a:schemeClr>
                </a:solidFill>
                <a:latin typeface="Courier New" pitchFamily="49" charset="0"/>
                <a:cs typeface="Courier New" pitchFamily="49" charset="0"/>
              </a:rPr>
              <a:t>Added herein:</a:t>
            </a:r>
          </a:p>
          <a:p>
            <a:pPr>
              <a:buFont typeface="Arial" pitchFamily="34" charset="0"/>
              <a:buChar char="•"/>
            </a:pPr>
            <a:r>
              <a:rPr lang="en-US" sz="1400" b="1" dirty="0">
                <a:solidFill>
                  <a:schemeClr val="tx1">
                    <a:lumMod val="75000"/>
                    <a:lumOff val="25000"/>
                  </a:schemeClr>
                </a:solidFill>
                <a:latin typeface="Courier New" pitchFamily="49" charset="0"/>
                <a:cs typeface="Courier New" pitchFamily="49" charset="0"/>
              </a:rPr>
              <a:t> Velocity Vs. position</a:t>
            </a:r>
          </a:p>
          <a:p>
            <a:pPr>
              <a:buFont typeface="Arial" pitchFamily="34" charset="0"/>
              <a:buChar char="•"/>
            </a:pPr>
            <a:r>
              <a:rPr lang="en-US" sz="1400" b="1" dirty="0">
                <a:solidFill>
                  <a:schemeClr val="tx1">
                    <a:lumMod val="75000"/>
                    <a:lumOff val="25000"/>
                  </a:schemeClr>
                </a:solidFill>
                <a:latin typeface="Courier New" pitchFamily="49" charset="0"/>
                <a:cs typeface="Courier New" pitchFamily="49" charset="0"/>
              </a:rPr>
              <a:t> Time from Periapsis</a:t>
            </a:r>
          </a:p>
          <a:p>
            <a:pPr>
              <a:buFont typeface="Arial" pitchFamily="34" charset="0"/>
              <a:buChar char="•"/>
            </a:pPr>
            <a:r>
              <a:rPr lang="en-US" sz="1400" b="1" dirty="0">
                <a:solidFill>
                  <a:schemeClr val="tx1">
                    <a:lumMod val="75000"/>
                    <a:lumOff val="25000"/>
                  </a:schemeClr>
                </a:solidFill>
                <a:latin typeface="Courier New" pitchFamily="49" charset="0"/>
                <a:cs typeface="Courier New" pitchFamily="49" charset="0"/>
              </a:rPr>
              <a:t> Non-dimensional </a:t>
            </a:r>
            <a:r>
              <a:rPr lang="en-US" sz="1400" b="1" dirty="0" err="1">
                <a:solidFill>
                  <a:schemeClr val="tx1">
                    <a:lumMod val="75000"/>
                    <a:lumOff val="25000"/>
                  </a:schemeClr>
                </a:solidFill>
                <a:latin typeface="Courier New" pitchFamily="49" charset="0"/>
                <a:cs typeface="Courier New" pitchFamily="49" charset="0"/>
              </a:rPr>
              <a:t>r,v,t</a:t>
            </a:r>
            <a:endParaRPr lang="en-US" sz="1400" b="1" dirty="0">
              <a:solidFill>
                <a:schemeClr val="tx1">
                  <a:lumMod val="75000"/>
                  <a:lumOff val="25000"/>
                </a:schemeClr>
              </a:solidFill>
              <a:latin typeface="Courier New" pitchFamily="49" charset="0"/>
              <a:cs typeface="Courier New" pitchFamily="49" charset="0"/>
            </a:endParaRPr>
          </a:p>
          <a:p>
            <a:pPr>
              <a:buFont typeface="Arial" pitchFamily="34" charset="0"/>
              <a:buChar char="•"/>
            </a:pPr>
            <a:r>
              <a:rPr lang="en-US" sz="1400" b="1" dirty="0">
                <a:solidFill>
                  <a:schemeClr val="tx1">
                    <a:lumMod val="75000"/>
                    <a:lumOff val="25000"/>
                  </a:schemeClr>
                </a:solidFill>
                <a:latin typeface="Courier New" pitchFamily="49" charset="0"/>
                <a:cs typeface="Courier New" pitchFamily="49" charset="0"/>
              </a:rPr>
              <a:t> First guess to solve</a:t>
            </a:r>
          </a:p>
          <a:p>
            <a:r>
              <a:rPr lang="en-US" sz="1400" b="1" dirty="0">
                <a:solidFill>
                  <a:schemeClr val="tx1">
                    <a:lumMod val="75000"/>
                    <a:lumOff val="25000"/>
                  </a:schemeClr>
                </a:solidFill>
                <a:latin typeface="Courier New" pitchFamily="49" charset="0"/>
                <a:cs typeface="Courier New" pitchFamily="49" charset="0"/>
              </a:rPr>
              <a:t>   </a:t>
            </a:r>
            <a:r>
              <a:rPr lang="en-US" sz="1400" b="1" i="1" dirty="0">
                <a:solidFill>
                  <a:schemeClr val="tx1">
                    <a:lumMod val="75000"/>
                    <a:lumOff val="25000"/>
                  </a:schemeClr>
                </a:solidFill>
                <a:latin typeface="Courier New" pitchFamily="49" charset="0"/>
                <a:cs typeface="Courier New" pitchFamily="49" charset="0"/>
              </a:rPr>
              <a:t>Kepler’s Problem</a:t>
            </a:r>
          </a:p>
        </p:txBody>
      </p:sp>
      <p:sp>
        <p:nvSpPr>
          <p:cNvPr id="5" name="TextBox 4">
            <a:extLst>
              <a:ext uri="{FF2B5EF4-FFF2-40B4-BE49-F238E27FC236}">
                <a16:creationId xmlns:a16="http://schemas.microsoft.com/office/drawing/2014/main" id="{9987EFDF-F696-D76E-D0CD-1346B01B2760}"/>
              </a:ext>
            </a:extLst>
          </p:cNvPr>
          <p:cNvSpPr txBox="1"/>
          <p:nvPr/>
        </p:nvSpPr>
        <p:spPr>
          <a:xfrm>
            <a:off x="677399" y="3548232"/>
            <a:ext cx="2554096" cy="1169551"/>
          </a:xfrm>
          <a:prstGeom prst="rect">
            <a:avLst/>
          </a:prstGeom>
          <a:noFill/>
        </p:spPr>
        <p:txBody>
          <a:bodyPr wrap="square" rtlCol="0">
            <a:spAutoFit/>
          </a:bodyPr>
          <a:lstStyle/>
          <a:p>
            <a:r>
              <a:rPr lang="en-US" sz="1400" b="1" dirty="0">
                <a:solidFill>
                  <a:schemeClr val="tx1">
                    <a:lumMod val="75000"/>
                    <a:lumOff val="25000"/>
                  </a:schemeClr>
                </a:solidFill>
                <a:latin typeface="Courier New" pitchFamily="49" charset="0"/>
                <a:cs typeface="Courier New" pitchFamily="49" charset="0"/>
              </a:rPr>
              <a:t>Substitutions, incl. </a:t>
            </a:r>
            <a:r>
              <a:rPr lang="en-US" sz="1400" b="1" dirty="0" err="1">
                <a:solidFill>
                  <a:schemeClr val="tx1">
                    <a:lumMod val="75000"/>
                    <a:lumOff val="25000"/>
                  </a:schemeClr>
                </a:solidFill>
                <a:latin typeface="Courier New" pitchFamily="49" charset="0"/>
                <a:cs typeface="Courier New" pitchFamily="49" charset="0"/>
              </a:rPr>
              <a:t>d</a:t>
            </a:r>
            <a:r>
              <a:rPr lang="en-US" sz="1400" b="1" dirty="0" err="1">
                <a:solidFill>
                  <a:schemeClr val="tx1">
                    <a:lumMod val="75000"/>
                    <a:lumOff val="25000"/>
                  </a:schemeClr>
                </a:solidFill>
                <a:latin typeface="Symbol" pitchFamily="18" charset="2"/>
                <a:cs typeface="Courier New" pitchFamily="49" charset="0"/>
              </a:rPr>
              <a:t>q</a:t>
            </a:r>
            <a:r>
              <a:rPr lang="en-US" sz="1400" b="1" dirty="0">
                <a:solidFill>
                  <a:schemeClr val="tx1">
                    <a:lumMod val="75000"/>
                    <a:lumOff val="25000"/>
                  </a:schemeClr>
                </a:solidFill>
                <a:latin typeface="Courier New" pitchFamily="49" charset="0"/>
                <a:cs typeface="Courier New" pitchFamily="49" charset="0"/>
              </a:rPr>
              <a:t>/dt = h/r</a:t>
            </a:r>
            <a:r>
              <a:rPr lang="en-US" sz="1400" b="1" baseline="30000" dirty="0">
                <a:solidFill>
                  <a:schemeClr val="tx1">
                    <a:lumMod val="75000"/>
                    <a:lumOff val="25000"/>
                  </a:schemeClr>
                </a:solidFill>
                <a:latin typeface="Courier New" pitchFamily="49" charset="0"/>
                <a:cs typeface="Courier New" pitchFamily="49" charset="0"/>
              </a:rPr>
              <a:t>2</a:t>
            </a:r>
            <a:r>
              <a:rPr lang="en-US" sz="1400" b="1" dirty="0">
                <a:solidFill>
                  <a:schemeClr val="tx1">
                    <a:lumMod val="75000"/>
                    <a:lumOff val="25000"/>
                  </a:schemeClr>
                </a:solidFill>
                <a:latin typeface="Courier New" pitchFamily="49" charset="0"/>
                <a:cs typeface="Courier New" pitchFamily="49" charset="0"/>
              </a:rPr>
              <a:t> ; conic-section definition,</a:t>
            </a:r>
          </a:p>
          <a:p>
            <a:r>
              <a:rPr lang="en-US" sz="1400" b="1" dirty="0">
                <a:solidFill>
                  <a:schemeClr val="tx1">
                    <a:lumMod val="75000"/>
                    <a:lumOff val="25000"/>
                  </a:schemeClr>
                </a:solidFill>
                <a:latin typeface="Courier New" pitchFamily="49" charset="0"/>
                <a:cs typeface="Courier New" pitchFamily="49" charset="0"/>
              </a:rPr>
              <a:t>and </a:t>
            </a:r>
            <a:r>
              <a:rPr lang="en-US" sz="1400" b="1" dirty="0" err="1">
                <a:solidFill>
                  <a:schemeClr val="tx1">
                    <a:lumMod val="75000"/>
                    <a:lumOff val="25000"/>
                  </a:schemeClr>
                </a:solidFill>
                <a:latin typeface="Courier New" pitchFamily="49" charset="0"/>
                <a:cs typeface="Courier New" pitchFamily="49" charset="0"/>
              </a:rPr>
              <a:t>diff.eqn</a:t>
            </a:r>
            <a:r>
              <a:rPr lang="en-US" sz="1400" b="1" dirty="0">
                <a:solidFill>
                  <a:schemeClr val="tx1">
                    <a:lumMod val="75000"/>
                    <a:lumOff val="25000"/>
                  </a:schemeClr>
                </a:solidFill>
                <a:latin typeface="Courier New" pitchFamily="49" charset="0"/>
                <a:cs typeface="Courier New" pitchFamily="49" charset="0"/>
              </a:rPr>
              <a:t>. </a:t>
            </a:r>
            <a:r>
              <a:rPr lang="en-US" sz="1400" b="1" dirty="0" err="1">
                <a:solidFill>
                  <a:schemeClr val="tx1">
                    <a:lumMod val="75000"/>
                    <a:lumOff val="25000"/>
                  </a:schemeClr>
                </a:solidFill>
                <a:latin typeface="Courier New" pitchFamily="49" charset="0"/>
                <a:cs typeface="Courier New" pitchFamily="49" charset="0"/>
              </a:rPr>
              <a:t>sol’n</a:t>
            </a:r>
            <a:r>
              <a:rPr lang="en-US" sz="1400" b="1" dirty="0">
                <a:solidFill>
                  <a:schemeClr val="tx1">
                    <a:lumMod val="75000"/>
                    <a:lumOff val="25000"/>
                  </a:schemeClr>
                </a:solidFill>
                <a:latin typeface="Courier New" pitchFamily="49" charset="0"/>
                <a:cs typeface="Courier New" pitchFamily="49" charset="0"/>
              </a:rPr>
              <a:t>   yield orbital shape: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C9BE8F-996E-B1FE-2424-151A6A5BB945}"/>
                  </a:ext>
                </a:extLst>
              </p:cNvPr>
              <p:cNvSpPr txBox="1"/>
              <p:nvPr/>
            </p:nvSpPr>
            <p:spPr>
              <a:xfrm>
                <a:off x="720865" y="4719898"/>
                <a:ext cx="2320924" cy="555537"/>
              </a:xfrm>
              <a:prstGeom prst="rect">
                <a:avLst/>
              </a:prstGeom>
              <a:noFill/>
            </p:spPr>
            <p:txBody>
              <a:bodyPr wrap="square">
                <a:spAutoFit/>
              </a:bodyPr>
              <a:lstStyle/>
              <a:p>
                <a:r>
                  <a:rPr lang="en-US" sz="1600" i="1" dirty="0">
                    <a:latin typeface="Cambria Math" panose="02040503050406030204" pitchFamily="18" charset="0"/>
                  </a:rPr>
                  <a:t>r </a:t>
                </a:r>
                <a:r>
                  <a:rPr lang="en-US" i="1" dirty="0">
                    <a:latin typeface="Cambria Math" panose="02040503050406030204" pitchFamily="18" charset="0"/>
                  </a:rPr>
                  <a:t>= </a:t>
                </a:r>
                <a14:m>
                  <m:oMath xmlns:m="http://schemas.openxmlformats.org/officeDocument/2006/math">
                    <m:f>
                      <m:fPr>
                        <m:ctrlPr>
                          <a:rPr lang="en-US" i="1" smtClean="0">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h</m:t>
                            </m:r>
                          </m:e>
                          <m:sup>
                            <m:r>
                              <a:rPr lang="en-US">
                                <a:solidFill>
                                  <a:schemeClr val="tx1"/>
                                </a:solidFill>
                                <a:latin typeface="Cambria Math" panose="02040503050406030204" pitchFamily="18" charset="0"/>
                              </a:rPr>
                              <m:t>2</m:t>
                            </m:r>
                          </m:sup>
                        </m:sSup>
                      </m:num>
                      <m:den>
                        <m:r>
                          <a:rPr lang="en-US" i="1" smtClean="0">
                            <a:solidFill>
                              <a:schemeClr val="tx1"/>
                            </a:solidFill>
                            <a:latin typeface="Cambria Math" panose="02040503050406030204" pitchFamily="18" charset="0"/>
                            <a:ea typeface="Cambria Math" panose="02040503050406030204" pitchFamily="18" charset="0"/>
                          </a:rPr>
                          <m:t>𝜇</m:t>
                        </m:r>
                      </m:den>
                    </m:f>
                  </m:oMath>
                </a14:m>
                <a:r>
                  <a:rPr lang="en-US" sz="1600" i="1" dirty="0">
                    <a:latin typeface="Cambria Math" panose="02040503050406030204" pitchFamily="18" charset="0"/>
                  </a:rPr>
                  <a:t> / </a:t>
                </a:r>
                <a:r>
                  <a:rPr lang="en-US" sz="1600" dirty="0"/>
                  <a:t> (</a:t>
                </a:r>
                <a14:m>
                  <m:oMath xmlns:m="http://schemas.openxmlformats.org/officeDocument/2006/math">
                    <m:r>
                      <a:rPr lang="en-US" sz="1600">
                        <a:latin typeface="Cambria Math" panose="02040503050406030204" pitchFamily="18" charset="0"/>
                      </a:rPr>
                      <m:t>1+</m:t>
                    </m:r>
                    <m:r>
                      <a:rPr lang="en-US" sz="1600" i="1">
                        <a:latin typeface="Cambria Math" panose="02040503050406030204" pitchFamily="18" charset="0"/>
                      </a:rPr>
                      <m:t>𝑒</m:t>
                    </m:r>
                    <m:r>
                      <a:rPr lang="en-US" sz="1600">
                        <a:latin typeface="Cambria Math" panose="02040503050406030204" pitchFamily="18" charset="0"/>
                      </a:rPr>
                      <m:t> </m:t>
                    </m:r>
                    <m:r>
                      <a:rPr lang="en-US" sz="1600" i="1">
                        <a:latin typeface="Cambria Math" panose="02040503050406030204" pitchFamily="18" charset="0"/>
                      </a:rPr>
                      <m:t>𝑐𝑜𝑠</m:t>
                    </m:r>
                    <m:r>
                      <a:rPr lang="en-US" sz="1600" i="1">
                        <a:latin typeface="Cambria Math" panose="02040503050406030204" pitchFamily="18" charset="0"/>
                      </a:rPr>
                      <m:t>𝜃</m:t>
                    </m:r>
                  </m:oMath>
                </a14:m>
                <a:r>
                  <a:rPr lang="en-US" sz="1600" dirty="0"/>
                  <a:t>)</a:t>
                </a:r>
              </a:p>
            </p:txBody>
          </p:sp>
        </mc:Choice>
        <mc:Fallback xmlns="">
          <p:sp>
            <p:nvSpPr>
              <p:cNvPr id="6" name="TextBox 5">
                <a:extLst>
                  <a:ext uri="{FF2B5EF4-FFF2-40B4-BE49-F238E27FC236}">
                    <a16:creationId xmlns:a16="http://schemas.microsoft.com/office/drawing/2014/main" id="{45C9BE8F-996E-B1FE-2424-151A6A5BB945}"/>
                  </a:ext>
                </a:extLst>
              </p:cNvPr>
              <p:cNvSpPr txBox="1">
                <a:spLocks noRot="1" noChangeAspect="1" noMove="1" noResize="1" noEditPoints="1" noAdjustHandles="1" noChangeArrowheads="1" noChangeShapeType="1" noTextEdit="1"/>
              </p:cNvSpPr>
              <p:nvPr/>
            </p:nvSpPr>
            <p:spPr>
              <a:xfrm>
                <a:off x="720865" y="4719898"/>
                <a:ext cx="2320924" cy="555537"/>
              </a:xfrm>
              <a:prstGeom prst="rect">
                <a:avLst/>
              </a:prstGeom>
              <a:blipFill>
                <a:blip r:embed="rId4"/>
                <a:stretch>
                  <a:fillRect l="-13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F334F7-C419-99AB-E1AB-6868DC3C7880}"/>
                  </a:ext>
                </a:extLst>
              </p:cNvPr>
              <p:cNvSpPr txBox="1"/>
              <p:nvPr/>
            </p:nvSpPr>
            <p:spPr>
              <a:xfrm>
                <a:off x="809376" y="2944285"/>
                <a:ext cx="1842247"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a:latin typeface="Cambria Math" panose="02040503050406030204" pitchFamily="18" charset="0"/>
                            </a:rPr>
                            <m:t>𝑟</m:t>
                          </m:r>
                        </m:e>
                      </m:acc>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𝜇</m:t>
                          </m:r>
                        </m:num>
                        <m:den>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2</m:t>
                              </m:r>
                            </m:sup>
                          </m:sSup>
                        </m:den>
                      </m:f>
                      <m:r>
                        <a:rPr lang="en-US" i="0">
                          <a:latin typeface="Cambria Math" panose="02040503050406030204" pitchFamily="18" charset="0"/>
                        </a:rPr>
                        <m:t>+</m:t>
                      </m:r>
                      <m:r>
                        <a:rPr lang="en-US" i="1">
                          <a:latin typeface="Cambria Math" panose="02040503050406030204" pitchFamily="18" charset="0"/>
                        </a:rPr>
                        <m:t>𝑟</m:t>
                      </m:r>
                      <m:sSup>
                        <m:sSupPr>
                          <m:ctrlPr>
                            <a:rPr lang="en-US" i="1">
                              <a:solidFill>
                                <a:srgbClr val="836967"/>
                              </a:solidFill>
                              <a:latin typeface="Cambria Math" panose="02040503050406030204" pitchFamily="18" charset="0"/>
                            </a:rPr>
                          </m:ctrlPr>
                        </m:sSup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𝜃</m:t>
                              </m:r>
                            </m:e>
                          </m:acc>
                        </m:e>
                        <m:sup>
                          <m:r>
                            <a:rPr lang="en-US" i="0">
                              <a:latin typeface="Cambria Math" panose="02040503050406030204" pitchFamily="18" charset="0"/>
                            </a:rPr>
                            <m:t>2</m:t>
                          </m:r>
                        </m:sup>
                      </m:sSup>
                    </m:oMath>
                  </m:oMathPara>
                </a14:m>
                <a:endParaRPr lang="en-US" dirty="0"/>
              </a:p>
            </p:txBody>
          </p:sp>
        </mc:Choice>
        <mc:Fallback xmlns="">
          <p:sp>
            <p:nvSpPr>
              <p:cNvPr id="8" name="TextBox 7">
                <a:extLst>
                  <a:ext uri="{FF2B5EF4-FFF2-40B4-BE49-F238E27FC236}">
                    <a16:creationId xmlns:a16="http://schemas.microsoft.com/office/drawing/2014/main" id="{62F334F7-C419-99AB-E1AB-6868DC3C7880}"/>
                  </a:ext>
                </a:extLst>
              </p:cNvPr>
              <p:cNvSpPr txBox="1">
                <a:spLocks noRot="1" noChangeAspect="1" noMove="1" noResize="1" noEditPoints="1" noAdjustHandles="1" noChangeArrowheads="1" noChangeShapeType="1" noTextEdit="1"/>
              </p:cNvSpPr>
              <p:nvPr/>
            </p:nvSpPr>
            <p:spPr>
              <a:xfrm>
                <a:off x="809376" y="2944285"/>
                <a:ext cx="1842247" cy="562975"/>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741F4E07-09CF-BBFB-746C-9E49949FD947}"/>
              </a:ext>
            </a:extLst>
          </p:cNvPr>
          <p:cNvSpPr/>
          <p:nvPr/>
        </p:nvSpPr>
        <p:spPr>
          <a:xfrm>
            <a:off x="539473" y="4719898"/>
            <a:ext cx="2263217" cy="570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F5D5DB-7DCE-4600-F39B-6DAB32EF8BD9}"/>
                  </a:ext>
                </a:extLst>
              </p:cNvPr>
              <p:cNvSpPr txBox="1"/>
              <p:nvPr/>
            </p:nvSpPr>
            <p:spPr>
              <a:xfrm>
                <a:off x="615075" y="5346997"/>
                <a:ext cx="2320924" cy="524182"/>
              </a:xfrm>
              <a:prstGeom prst="rect">
                <a:avLst/>
              </a:prstGeom>
              <a:noFill/>
            </p:spPr>
            <p:txBody>
              <a:bodyPr wrap="square">
                <a:spAutoFit/>
              </a:bodyPr>
              <a:lstStyle/>
              <a:p>
                <a:r>
                  <a:rPr lang="en-US" sz="1600" dirty="0">
                    <a:latin typeface="Cambria" panose="02040503050406030204" pitchFamily="18" charset="0"/>
                    <a:ea typeface="Cambria" panose="02040503050406030204" pitchFamily="18" charset="0"/>
                  </a:rPr>
                  <a:t>Also,    dt </a:t>
                </a:r>
                <a:r>
                  <a:rPr lang="en-US" sz="1600" i="1" dirty="0">
                    <a:latin typeface="Cambria Math" panose="02040503050406030204" pitchFamily="18" charset="0"/>
                  </a:rPr>
                  <a:t>=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num>
                      <m:den>
                        <m:r>
                          <a:rPr lang="en-US" b="0" i="1" smtClean="0">
                            <a:latin typeface="Cambria Math" panose="02040503050406030204" pitchFamily="18" charset="0"/>
                          </a:rPr>
                          <m:t>h</m:t>
                        </m:r>
                      </m:den>
                    </m:f>
                    <m:r>
                      <a:rPr lang="en-US" b="0" i="1" dirty="0" smtClean="0">
                        <a:latin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𝜃</m:t>
                    </m:r>
                  </m:oMath>
                </a14:m>
                <a:r>
                  <a:rPr lang="en-US" sz="1600" i="1" dirty="0">
                    <a:latin typeface="Cambria Math" panose="02040503050406030204" pitchFamily="18" charset="0"/>
                  </a:rPr>
                  <a:t>    </a:t>
                </a:r>
                <a:r>
                  <a:rPr lang="en-US" sz="1600" dirty="0">
                    <a:latin typeface="Cambria" panose="02040503050406030204" pitchFamily="18" charset="0"/>
                    <a:ea typeface="Cambria" panose="02040503050406030204" pitchFamily="18" charset="0"/>
                  </a:rPr>
                  <a:t>thus:</a:t>
                </a:r>
                <a:endParaRPr lang="en-US" sz="1600" dirty="0"/>
              </a:p>
            </p:txBody>
          </p:sp>
        </mc:Choice>
        <mc:Fallback xmlns="">
          <p:sp>
            <p:nvSpPr>
              <p:cNvPr id="10" name="TextBox 9">
                <a:extLst>
                  <a:ext uri="{FF2B5EF4-FFF2-40B4-BE49-F238E27FC236}">
                    <a16:creationId xmlns:a16="http://schemas.microsoft.com/office/drawing/2014/main" id="{35F5D5DB-7DCE-4600-F39B-6DAB32EF8BD9}"/>
                  </a:ext>
                </a:extLst>
              </p:cNvPr>
              <p:cNvSpPr txBox="1">
                <a:spLocks noRot="1" noChangeAspect="1" noMove="1" noResize="1" noEditPoints="1" noAdjustHandles="1" noChangeArrowheads="1" noChangeShapeType="1" noTextEdit="1"/>
              </p:cNvSpPr>
              <p:nvPr/>
            </p:nvSpPr>
            <p:spPr>
              <a:xfrm>
                <a:off x="615075" y="5346997"/>
                <a:ext cx="2320924" cy="524182"/>
              </a:xfrm>
              <a:prstGeom prst="rect">
                <a:avLst/>
              </a:prstGeom>
              <a:blipFill>
                <a:blip r:embed="rId6"/>
                <a:stretch>
                  <a:fillRect l="-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014C03-0036-1CC9-02C5-4696BB51FD0C}"/>
                  </a:ext>
                </a:extLst>
              </p:cNvPr>
              <p:cNvSpPr txBox="1"/>
              <p:nvPr/>
            </p:nvSpPr>
            <p:spPr>
              <a:xfrm>
                <a:off x="586151" y="5938564"/>
                <a:ext cx="2320924" cy="65748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𝑡</m:t>
                      </m:r>
                      <m:r>
                        <a:rPr lang="en-US" sz="1600" i="0">
                          <a:latin typeface="Cambria Math" panose="02040503050406030204" pitchFamily="18" charset="0"/>
                        </a:rPr>
                        <m:t>=</m:t>
                      </m:r>
                      <m:f>
                        <m:fPr>
                          <m:ctrlPr>
                            <a:rPr lang="en-US" sz="1600" i="1">
                              <a:solidFill>
                                <a:srgbClr val="836967"/>
                              </a:solidFill>
                              <a:latin typeface="Cambria Math" panose="02040503050406030204" pitchFamily="18" charset="0"/>
                            </a:rPr>
                          </m:ctrlPr>
                        </m:fPr>
                        <m:num>
                          <m:sSup>
                            <m:sSupPr>
                              <m:ctrlPr>
                                <a:rPr lang="en-US" sz="1600" i="1">
                                  <a:solidFill>
                                    <a:srgbClr val="836967"/>
                                  </a:solidFill>
                                  <a:latin typeface="Cambria Math" panose="02040503050406030204" pitchFamily="18" charset="0"/>
                                </a:rPr>
                              </m:ctrlPr>
                            </m:sSupPr>
                            <m:e>
                              <m:r>
                                <a:rPr lang="en-US" sz="1600" i="1">
                                  <a:latin typeface="Cambria Math" panose="02040503050406030204" pitchFamily="18" charset="0"/>
                                </a:rPr>
                                <m:t>h</m:t>
                              </m:r>
                            </m:e>
                            <m:sup>
                              <m:r>
                                <a:rPr lang="en-US" sz="1600" i="0">
                                  <a:latin typeface="Cambria Math" panose="02040503050406030204" pitchFamily="18" charset="0"/>
                                </a:rPr>
                                <m:t>3</m:t>
                              </m:r>
                            </m:sup>
                          </m:sSup>
                        </m:num>
                        <m:den>
                          <m:sSup>
                            <m:sSupPr>
                              <m:ctrlPr>
                                <a:rPr lang="en-US" sz="1600" i="1">
                                  <a:solidFill>
                                    <a:srgbClr val="836967"/>
                                  </a:solidFill>
                                  <a:latin typeface="Cambria Math" panose="02040503050406030204" pitchFamily="18" charset="0"/>
                                </a:rPr>
                              </m:ctrlPr>
                            </m:sSupPr>
                            <m:e>
                              <m:r>
                                <a:rPr lang="en-US" sz="1600" i="1">
                                  <a:latin typeface="Cambria Math" panose="02040503050406030204" pitchFamily="18" charset="0"/>
                                </a:rPr>
                                <m:t>𝜇</m:t>
                              </m:r>
                            </m:e>
                            <m:sup>
                              <m:r>
                                <a:rPr lang="en-US" sz="1600" i="0">
                                  <a:latin typeface="Cambria Math" panose="02040503050406030204" pitchFamily="18" charset="0"/>
                                </a:rPr>
                                <m:t>2</m:t>
                              </m:r>
                            </m:sup>
                          </m:sSup>
                        </m:den>
                      </m:f>
                      <m:r>
                        <a:rPr lang="en-US" sz="1600" i="0">
                          <a:latin typeface="Cambria Math" panose="02040503050406030204" pitchFamily="18" charset="0"/>
                        </a:rPr>
                        <m:t> </m:t>
                      </m:r>
                      <m:nary>
                        <m:naryPr>
                          <m:limLoc m:val="subSup"/>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𝜃</m:t>
                          </m:r>
                        </m:sup>
                        <m:e>
                          <m:f>
                            <m:fPr>
                              <m:ctrlPr>
                                <a:rPr lang="en-US" sz="1600" i="1">
                                  <a:solidFill>
                                    <a:srgbClr val="836967"/>
                                  </a:solidFill>
                                  <a:latin typeface="Cambria Math" panose="02040503050406030204" pitchFamily="18" charset="0"/>
                                </a:rPr>
                              </m:ctrlPr>
                            </m:fPr>
                            <m:num>
                              <m:r>
                                <a:rPr lang="en-US" sz="1600" i="1">
                                  <a:latin typeface="Cambria Math" panose="02040503050406030204" pitchFamily="18" charset="0"/>
                                </a:rPr>
                                <m:t>𝑑</m:t>
                              </m:r>
                              <m:r>
                                <a:rPr lang="en-US" sz="1600" i="1">
                                  <a:latin typeface="Cambria Math" panose="02040503050406030204" pitchFamily="18" charset="0"/>
                                </a:rPr>
                                <m:t>𝜃</m:t>
                              </m:r>
                            </m:num>
                            <m:den>
                              <m:sSup>
                                <m:sSupPr>
                                  <m:ctrlPr>
                                    <a:rPr lang="en-US" sz="1600" i="1">
                                      <a:solidFill>
                                        <a:srgbClr val="836967"/>
                                      </a:solidFill>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1">
                                          <a:latin typeface="Cambria Math" panose="02040503050406030204" pitchFamily="18" charset="0"/>
                                        </a:rPr>
                                        <m:t>𝑒</m:t>
                                      </m:r>
                                      <m:r>
                                        <a:rPr lang="en-US" sz="1600" i="0">
                                          <a:latin typeface="Cambria Math" panose="02040503050406030204" pitchFamily="18" charset="0"/>
                                        </a:rPr>
                                        <m:t> </m:t>
                                      </m:r>
                                      <m:r>
                                        <a:rPr lang="en-US" sz="1600" i="1">
                                          <a:latin typeface="Cambria Math" panose="02040503050406030204" pitchFamily="18" charset="0"/>
                                        </a:rPr>
                                        <m:t>𝑐𝑜𝑠</m:t>
                                      </m:r>
                                      <m:r>
                                        <a:rPr lang="en-US" sz="1600" i="1">
                                          <a:latin typeface="Cambria Math" panose="02040503050406030204" pitchFamily="18" charset="0"/>
                                        </a:rPr>
                                        <m:t>𝜃</m:t>
                                      </m:r>
                                    </m:e>
                                  </m:d>
                                </m:e>
                                <m:sup>
                                  <m:r>
                                    <a:rPr lang="en-US" sz="1600" i="0">
                                      <a:latin typeface="Cambria Math" panose="02040503050406030204" pitchFamily="18" charset="0"/>
                                    </a:rPr>
                                    <m:t>2</m:t>
                                  </m:r>
                                </m:sup>
                              </m:sSup>
                            </m:den>
                          </m:f>
                        </m:e>
                      </m:nary>
                    </m:oMath>
                  </m:oMathPara>
                </a14:m>
                <a:endParaRPr lang="en-US" sz="1600" dirty="0"/>
              </a:p>
            </p:txBody>
          </p:sp>
        </mc:Choice>
        <mc:Fallback xmlns="">
          <p:sp>
            <p:nvSpPr>
              <p:cNvPr id="11" name="TextBox 10">
                <a:extLst>
                  <a:ext uri="{FF2B5EF4-FFF2-40B4-BE49-F238E27FC236}">
                    <a16:creationId xmlns:a16="http://schemas.microsoft.com/office/drawing/2014/main" id="{09014C03-0036-1CC9-02C5-4696BB51FD0C}"/>
                  </a:ext>
                </a:extLst>
              </p:cNvPr>
              <p:cNvSpPr txBox="1">
                <a:spLocks noRot="1" noChangeAspect="1" noMove="1" noResize="1" noEditPoints="1" noAdjustHandles="1" noChangeArrowheads="1" noChangeShapeType="1" noTextEdit="1"/>
              </p:cNvSpPr>
              <p:nvPr/>
            </p:nvSpPr>
            <p:spPr>
              <a:xfrm>
                <a:off x="586151" y="5938564"/>
                <a:ext cx="2320924" cy="657488"/>
              </a:xfrm>
              <a:prstGeom prst="rect">
                <a:avLst/>
              </a:prstGeom>
              <a:blipFill>
                <a:blip r:embed="rId7"/>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B354CFC6-C882-236A-24A2-DFC09929B407}"/>
              </a:ext>
            </a:extLst>
          </p:cNvPr>
          <p:cNvSpPr/>
          <p:nvPr/>
        </p:nvSpPr>
        <p:spPr>
          <a:xfrm>
            <a:off x="549801" y="5931049"/>
            <a:ext cx="2357274" cy="729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FB7804-8CBA-8DF9-A121-7B6D93FEEDA4}"/>
              </a:ext>
            </a:extLst>
          </p:cNvPr>
          <p:cNvSpPr/>
          <p:nvPr/>
        </p:nvSpPr>
        <p:spPr>
          <a:xfrm>
            <a:off x="539474" y="2958304"/>
            <a:ext cx="2263217" cy="570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A15F60-C5E3-7E27-F3B9-CA8C820F3B34}"/>
              </a:ext>
            </a:extLst>
          </p:cNvPr>
          <p:cNvSpPr/>
          <p:nvPr/>
        </p:nvSpPr>
        <p:spPr>
          <a:xfrm>
            <a:off x="4344737" y="5446060"/>
            <a:ext cx="1383631" cy="223487"/>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8118A3-C8B4-C9A6-5ACC-0CF0F3F71D3E}"/>
              </a:ext>
            </a:extLst>
          </p:cNvPr>
          <p:cNvSpPr/>
          <p:nvPr/>
        </p:nvSpPr>
        <p:spPr>
          <a:xfrm>
            <a:off x="4058583" y="1048123"/>
            <a:ext cx="1307047" cy="223487"/>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92195" y="620890"/>
            <a:ext cx="3031523" cy="3399176"/>
            <a:chOff x="1392195" y="620890"/>
            <a:chExt cx="3031523" cy="3399176"/>
          </a:xfrm>
        </p:grpSpPr>
        <p:sp>
          <p:nvSpPr>
            <p:cNvPr id="30" name="Rectangle 29"/>
            <p:cNvSpPr/>
            <p:nvPr/>
          </p:nvSpPr>
          <p:spPr>
            <a:xfrm>
              <a:off x="1392195" y="3212758"/>
              <a:ext cx="782593" cy="80730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993557" y="620890"/>
              <a:ext cx="2430161" cy="339795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Rectangle 64"/>
          <p:cNvSpPr/>
          <p:nvPr/>
        </p:nvSpPr>
        <p:spPr>
          <a:xfrm>
            <a:off x="4571998" y="620890"/>
            <a:ext cx="3296354" cy="339795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14</a:t>
            </a:fld>
            <a:endParaRPr lang="en-US" dirty="0"/>
          </a:p>
        </p:txBody>
      </p:sp>
      <p:sp>
        <p:nvSpPr>
          <p:cNvPr id="6" name="Title 1"/>
          <p:cNvSpPr>
            <a:spLocks noGrp="1"/>
          </p:cNvSpPr>
          <p:nvPr>
            <p:ph type="title"/>
          </p:nvPr>
        </p:nvSpPr>
        <p:spPr>
          <a:xfrm>
            <a:off x="76200" y="26624"/>
            <a:ext cx="9067800" cy="430576"/>
          </a:xfrm>
        </p:spPr>
        <p:txBody>
          <a:bodyPr>
            <a:noAutofit/>
          </a:bodyPr>
          <a:lstStyle/>
          <a:p>
            <a:pPr algn="l"/>
            <a:r>
              <a:rPr lang="en-US" sz="3400" b="1" dirty="0"/>
              <a:t>Conic-section orbits:  </a:t>
            </a:r>
            <a:r>
              <a:rPr lang="en-US" sz="2400" b="1" dirty="0"/>
              <a:t>Dimensional &amp; non-dimensional terms</a:t>
            </a:r>
          </a:p>
        </p:txBody>
      </p:sp>
      <p:grpSp>
        <p:nvGrpSpPr>
          <p:cNvPr id="45" name="Group 44"/>
          <p:cNvGrpSpPr>
            <a:grpSpLocks noChangeAspect="1"/>
          </p:cNvGrpSpPr>
          <p:nvPr/>
        </p:nvGrpSpPr>
        <p:grpSpPr>
          <a:xfrm>
            <a:off x="6189132" y="4308291"/>
            <a:ext cx="2470951" cy="2036064"/>
            <a:chOff x="6629400" y="4495800"/>
            <a:chExt cx="2286000" cy="1883664"/>
          </a:xfrm>
        </p:grpSpPr>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27282"/>
            <a:stretch/>
          </p:blipFill>
          <p:spPr>
            <a:xfrm>
              <a:off x="6649155" y="4495800"/>
              <a:ext cx="2209800" cy="1883664"/>
            </a:xfrm>
            <a:prstGeom prst="rect">
              <a:avLst/>
            </a:prstGeom>
          </p:spPr>
        </p:pic>
        <p:cxnSp>
          <p:nvCxnSpPr>
            <p:cNvPr id="39" name="Straight Connector 38"/>
            <p:cNvCxnSpPr/>
            <p:nvPr/>
          </p:nvCxnSpPr>
          <p:spPr>
            <a:xfrm>
              <a:off x="6629400" y="5791200"/>
              <a:ext cx="1143000" cy="0"/>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34400" y="5791200"/>
              <a:ext cx="381000" cy="228600"/>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Object 6"/>
          <p:cNvGraphicFramePr>
            <a:graphicFrameLocks noChangeAspect="1"/>
          </p:cNvGraphicFramePr>
          <p:nvPr>
            <p:extLst>
              <p:ext uri="{D42A27DB-BD31-4B8C-83A1-F6EECF244321}">
                <p14:modId xmlns:p14="http://schemas.microsoft.com/office/powerpoint/2010/main" val="4140079505"/>
              </p:ext>
            </p:extLst>
          </p:nvPr>
        </p:nvGraphicFramePr>
        <p:xfrm>
          <a:off x="176214" y="668338"/>
          <a:ext cx="7509689" cy="3193584"/>
        </p:xfrm>
        <a:graphic>
          <a:graphicData uri="http://schemas.openxmlformats.org/presentationml/2006/ole">
            <mc:AlternateContent xmlns:mc="http://schemas.openxmlformats.org/markup-compatibility/2006">
              <mc:Choice xmlns:v="urn:schemas-microsoft-com:vml" Requires="v">
                <p:oleObj name="Equation" r:id="rId4" imgW="4927320" imgH="2095200" progId="Equation.3">
                  <p:embed/>
                </p:oleObj>
              </mc:Choice>
              <mc:Fallback>
                <p:oleObj name="Equation" r:id="rId4" imgW="4927320" imgH="2095200" progId="Equation.3">
                  <p:embed/>
                  <p:pic>
                    <p:nvPicPr>
                      <p:cNvPr id="0" name=""/>
                      <p:cNvPicPr/>
                      <p:nvPr/>
                    </p:nvPicPr>
                    <p:blipFill>
                      <a:blip r:embed="rId5"/>
                      <a:stretch>
                        <a:fillRect/>
                      </a:stretch>
                    </p:blipFill>
                    <p:spPr>
                      <a:xfrm>
                        <a:off x="176214" y="668338"/>
                        <a:ext cx="7509689" cy="3193584"/>
                      </a:xfrm>
                      <a:prstGeom prst="rect">
                        <a:avLst/>
                      </a:prstGeom>
                    </p:spPr>
                  </p:pic>
                </p:oleObj>
              </mc:Fallback>
            </mc:AlternateContent>
          </a:graphicData>
        </a:graphic>
      </p:graphicFrame>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l="15421" r="31084"/>
          <a:stretch/>
        </p:blipFill>
        <p:spPr>
          <a:xfrm>
            <a:off x="7755011" y="812802"/>
            <a:ext cx="1160391" cy="1354666"/>
          </a:xfrm>
          <a:prstGeom prst="rect">
            <a:avLst/>
          </a:prstGeom>
        </p:spPr>
      </p:pic>
      <p:grpSp>
        <p:nvGrpSpPr>
          <p:cNvPr id="13" name="Group 12"/>
          <p:cNvGrpSpPr/>
          <p:nvPr/>
        </p:nvGrpSpPr>
        <p:grpSpPr>
          <a:xfrm>
            <a:off x="451555" y="4143023"/>
            <a:ext cx="4549639" cy="2249329"/>
            <a:chOff x="451555" y="4143023"/>
            <a:chExt cx="4549639" cy="2249329"/>
          </a:xfrm>
        </p:grpSpPr>
        <p:grpSp>
          <p:nvGrpSpPr>
            <p:cNvPr id="54" name="Group 53"/>
            <p:cNvGrpSpPr>
              <a:grpSpLocks noChangeAspect="1"/>
            </p:cNvGrpSpPr>
            <p:nvPr/>
          </p:nvGrpSpPr>
          <p:grpSpPr>
            <a:xfrm>
              <a:off x="532887" y="4402668"/>
              <a:ext cx="4468307" cy="1989684"/>
              <a:chOff x="290514" y="4658743"/>
              <a:chExt cx="4052887" cy="1769489"/>
            </a:xfrm>
          </p:grpSpPr>
          <p:pic>
            <p:nvPicPr>
              <p:cNvPr id="55" name="Picture 54"/>
              <p:cNvPicPr>
                <a:picLocks noChangeAspect="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3000" contrast="15000"/>
                        </a14:imgEffect>
                      </a14:imgLayer>
                    </a14:imgProps>
                  </a:ext>
                  <a:ext uri="{28A0092B-C50C-407E-A947-70E740481C1C}">
                    <a14:useLocalDpi xmlns:a14="http://schemas.microsoft.com/office/drawing/2010/main" val="0"/>
                  </a:ext>
                </a:extLst>
              </a:blip>
              <a:srcRect t="18118" r="1864"/>
              <a:stretch/>
            </p:blipFill>
            <p:spPr>
              <a:xfrm>
                <a:off x="332233" y="4658743"/>
                <a:ext cx="4011168" cy="1769489"/>
              </a:xfrm>
              <a:prstGeom prst="rect">
                <a:avLst/>
              </a:prstGeom>
            </p:spPr>
          </p:pic>
          <p:sp>
            <p:nvSpPr>
              <p:cNvPr id="56" name="TextBox 55"/>
              <p:cNvSpPr txBox="1"/>
              <p:nvPr/>
            </p:nvSpPr>
            <p:spPr>
              <a:xfrm>
                <a:off x="1519945" y="4712770"/>
                <a:ext cx="293703" cy="125909"/>
              </a:xfrm>
              <a:prstGeom prst="rect">
                <a:avLst/>
              </a:prstGeom>
              <a:solidFill>
                <a:srgbClr val="F7F7F7"/>
              </a:solidFill>
            </p:spPr>
            <p:txBody>
              <a:bodyPr wrap="none" lIns="0" tIns="9144" rIns="0" bIns="9144" rtlCol="0">
                <a:spAutoFit/>
              </a:bodyPr>
              <a:lstStyle/>
              <a:p>
                <a:r>
                  <a:rPr lang="en-US" sz="800" dirty="0">
                    <a:solidFill>
                      <a:schemeClr val="tx1">
                        <a:lumMod val="65000"/>
                        <a:lumOff val="35000"/>
                      </a:schemeClr>
                    </a:solidFill>
                  </a:rPr>
                  <a:t>[1/(2</a:t>
                </a:r>
                <a:r>
                  <a:rPr lang="en-US" sz="800" dirty="0">
                    <a:solidFill>
                      <a:schemeClr val="tx1">
                        <a:lumMod val="65000"/>
                        <a:lumOff val="35000"/>
                      </a:schemeClr>
                    </a:solidFill>
                    <a:latin typeface="Symbol" panose="05050102010706020507" pitchFamily="18" charset="2"/>
                  </a:rPr>
                  <a:t>p</a:t>
                </a:r>
                <a:r>
                  <a:rPr lang="en-US" sz="800" dirty="0">
                    <a:solidFill>
                      <a:schemeClr val="tx1">
                        <a:lumMod val="65000"/>
                        <a:lumOff val="35000"/>
                      </a:schemeClr>
                    </a:solidFill>
                  </a:rPr>
                  <a:t>)]</a:t>
                </a:r>
              </a:p>
            </p:txBody>
          </p:sp>
          <p:sp>
            <p:nvSpPr>
              <p:cNvPr id="57" name="TextBox 56"/>
              <p:cNvSpPr txBox="1"/>
              <p:nvPr/>
            </p:nvSpPr>
            <p:spPr>
              <a:xfrm>
                <a:off x="290514" y="4767258"/>
                <a:ext cx="145104" cy="172355"/>
              </a:xfrm>
              <a:prstGeom prst="rect">
                <a:avLst/>
              </a:prstGeom>
              <a:noFill/>
            </p:spPr>
            <p:txBody>
              <a:bodyPr wrap="none" lIns="9144" tIns="9144" rIns="9144" bIns="9144" rtlCol="0">
                <a:spAutoFit/>
              </a:bodyPr>
              <a:lstStyle/>
              <a:p>
                <a:r>
                  <a:rPr lang="en-US" sz="1000" dirty="0">
                    <a:solidFill>
                      <a:schemeClr val="tx1">
                        <a:lumMod val="65000"/>
                        <a:lumOff val="35000"/>
                      </a:schemeClr>
                    </a:solidFill>
                  </a:rPr>
                  <a:t>T=</a:t>
                </a:r>
              </a:p>
            </p:txBody>
          </p:sp>
          <p:sp>
            <p:nvSpPr>
              <p:cNvPr id="58" name="TextBox 57"/>
              <p:cNvSpPr txBox="1"/>
              <p:nvPr/>
            </p:nvSpPr>
            <p:spPr>
              <a:xfrm>
                <a:off x="459581" y="5726897"/>
                <a:ext cx="145104" cy="172355"/>
              </a:xfrm>
              <a:prstGeom prst="rect">
                <a:avLst/>
              </a:prstGeom>
              <a:noFill/>
            </p:spPr>
            <p:txBody>
              <a:bodyPr wrap="none" lIns="9144" tIns="9144" rIns="9144" bIns="9144" rtlCol="0">
                <a:spAutoFit/>
              </a:bodyPr>
              <a:lstStyle/>
              <a:p>
                <a:r>
                  <a:rPr lang="en-US" sz="1000" dirty="0">
                    <a:solidFill>
                      <a:schemeClr val="tx1">
                        <a:lumMod val="65000"/>
                        <a:lumOff val="35000"/>
                      </a:schemeClr>
                    </a:solidFill>
                  </a:rPr>
                  <a:t>T=</a:t>
                </a:r>
              </a:p>
            </p:txBody>
          </p:sp>
          <p:sp>
            <p:nvSpPr>
              <p:cNvPr id="61" name="TextBox 60"/>
              <p:cNvSpPr txBox="1"/>
              <p:nvPr/>
            </p:nvSpPr>
            <p:spPr>
              <a:xfrm>
                <a:off x="556680" y="4707690"/>
                <a:ext cx="293703" cy="125909"/>
              </a:xfrm>
              <a:prstGeom prst="rect">
                <a:avLst/>
              </a:prstGeom>
              <a:solidFill>
                <a:srgbClr val="F7F7F7"/>
              </a:solidFill>
            </p:spPr>
            <p:txBody>
              <a:bodyPr wrap="none" lIns="0" tIns="9144" rIns="0" bIns="9144" rtlCol="0">
                <a:spAutoFit/>
              </a:bodyPr>
              <a:lstStyle/>
              <a:p>
                <a:r>
                  <a:rPr lang="en-US" sz="800" dirty="0">
                    <a:solidFill>
                      <a:schemeClr val="tx1">
                        <a:lumMod val="65000"/>
                        <a:lumOff val="35000"/>
                      </a:schemeClr>
                    </a:solidFill>
                  </a:rPr>
                  <a:t>[1/(2</a:t>
                </a:r>
                <a:r>
                  <a:rPr lang="en-US" sz="800" dirty="0">
                    <a:solidFill>
                      <a:schemeClr val="tx1">
                        <a:lumMod val="65000"/>
                        <a:lumOff val="35000"/>
                      </a:schemeClr>
                    </a:solidFill>
                    <a:latin typeface="Symbol" panose="05050102010706020507" pitchFamily="18" charset="2"/>
                  </a:rPr>
                  <a:t>p</a:t>
                </a:r>
                <a:r>
                  <a:rPr lang="en-US" sz="800" dirty="0">
                    <a:solidFill>
                      <a:schemeClr val="tx1">
                        <a:lumMod val="65000"/>
                        <a:lumOff val="35000"/>
                      </a:schemeClr>
                    </a:solidFill>
                  </a:rPr>
                  <a:t>)]</a:t>
                </a:r>
              </a:p>
            </p:txBody>
          </p:sp>
          <p:sp>
            <p:nvSpPr>
              <p:cNvPr id="62" name="TextBox 61"/>
              <p:cNvSpPr txBox="1"/>
              <p:nvPr/>
            </p:nvSpPr>
            <p:spPr>
              <a:xfrm>
                <a:off x="1241322" y="5100314"/>
                <a:ext cx="293703" cy="125909"/>
              </a:xfrm>
              <a:prstGeom prst="rect">
                <a:avLst/>
              </a:prstGeom>
              <a:solidFill>
                <a:srgbClr val="F7F7F7"/>
              </a:solidFill>
            </p:spPr>
            <p:txBody>
              <a:bodyPr wrap="none" lIns="0" tIns="9144" rIns="0" bIns="9144" rtlCol="0">
                <a:spAutoFit/>
              </a:bodyPr>
              <a:lstStyle/>
              <a:p>
                <a:r>
                  <a:rPr lang="en-US" sz="800" dirty="0">
                    <a:solidFill>
                      <a:schemeClr val="tx1">
                        <a:lumMod val="65000"/>
                        <a:lumOff val="35000"/>
                      </a:schemeClr>
                    </a:solidFill>
                  </a:rPr>
                  <a:t>[1/(2</a:t>
                </a:r>
                <a:r>
                  <a:rPr lang="en-US" sz="800" dirty="0">
                    <a:solidFill>
                      <a:schemeClr val="tx1">
                        <a:lumMod val="65000"/>
                        <a:lumOff val="35000"/>
                      </a:schemeClr>
                    </a:solidFill>
                    <a:latin typeface="Symbol" panose="05050102010706020507" pitchFamily="18" charset="2"/>
                  </a:rPr>
                  <a:t>p</a:t>
                </a:r>
                <a:r>
                  <a:rPr lang="en-US" sz="800" dirty="0">
                    <a:solidFill>
                      <a:schemeClr val="tx1">
                        <a:lumMod val="65000"/>
                        <a:lumOff val="35000"/>
                      </a:schemeClr>
                    </a:solidFill>
                  </a:rPr>
                  <a:t>)]</a:t>
                </a:r>
              </a:p>
            </p:txBody>
          </p:sp>
          <p:sp>
            <p:nvSpPr>
              <p:cNvPr id="63" name="TextBox 62"/>
              <p:cNvSpPr txBox="1"/>
              <p:nvPr/>
            </p:nvSpPr>
            <p:spPr>
              <a:xfrm>
                <a:off x="733754" y="5661511"/>
                <a:ext cx="293703" cy="125909"/>
              </a:xfrm>
              <a:prstGeom prst="rect">
                <a:avLst/>
              </a:prstGeom>
              <a:solidFill>
                <a:srgbClr val="F7F7F7"/>
              </a:solidFill>
            </p:spPr>
            <p:txBody>
              <a:bodyPr wrap="none" lIns="0" tIns="9144" rIns="0" bIns="9144" rtlCol="0">
                <a:spAutoFit/>
              </a:bodyPr>
              <a:lstStyle/>
              <a:p>
                <a:r>
                  <a:rPr lang="en-US" sz="800" dirty="0">
                    <a:solidFill>
                      <a:schemeClr val="tx1">
                        <a:lumMod val="65000"/>
                        <a:lumOff val="35000"/>
                      </a:schemeClr>
                    </a:solidFill>
                  </a:rPr>
                  <a:t>[1/(2</a:t>
                </a:r>
                <a:r>
                  <a:rPr lang="en-US" sz="800" dirty="0">
                    <a:solidFill>
                      <a:schemeClr val="tx1">
                        <a:lumMod val="65000"/>
                        <a:lumOff val="35000"/>
                      </a:schemeClr>
                    </a:solidFill>
                    <a:latin typeface="Symbol" panose="05050102010706020507" pitchFamily="18" charset="2"/>
                  </a:rPr>
                  <a:t>p</a:t>
                </a:r>
                <a:r>
                  <a:rPr lang="en-US" sz="800" dirty="0">
                    <a:solidFill>
                      <a:schemeClr val="tx1">
                        <a:lumMod val="65000"/>
                        <a:lumOff val="35000"/>
                      </a:schemeClr>
                    </a:solidFill>
                  </a:rPr>
                  <a:t>)]</a:t>
                </a:r>
              </a:p>
            </p:txBody>
          </p:sp>
          <p:sp>
            <p:nvSpPr>
              <p:cNvPr id="64" name="TextBox 63"/>
              <p:cNvSpPr txBox="1"/>
              <p:nvPr/>
            </p:nvSpPr>
            <p:spPr>
              <a:xfrm>
                <a:off x="1673291" y="5665745"/>
                <a:ext cx="293703" cy="125909"/>
              </a:xfrm>
              <a:prstGeom prst="rect">
                <a:avLst/>
              </a:prstGeom>
              <a:solidFill>
                <a:srgbClr val="F7F7F7"/>
              </a:solidFill>
            </p:spPr>
            <p:txBody>
              <a:bodyPr wrap="none" lIns="0" tIns="9144" rIns="0" bIns="9144" rtlCol="0">
                <a:spAutoFit/>
              </a:bodyPr>
              <a:lstStyle/>
              <a:p>
                <a:r>
                  <a:rPr lang="en-US" sz="800" dirty="0">
                    <a:solidFill>
                      <a:schemeClr val="tx1">
                        <a:lumMod val="65000"/>
                        <a:lumOff val="35000"/>
                      </a:schemeClr>
                    </a:solidFill>
                  </a:rPr>
                  <a:t>[1/(2</a:t>
                </a:r>
                <a:r>
                  <a:rPr lang="en-US" sz="800" dirty="0">
                    <a:solidFill>
                      <a:schemeClr val="tx1">
                        <a:lumMod val="65000"/>
                        <a:lumOff val="35000"/>
                      </a:schemeClr>
                    </a:solidFill>
                    <a:latin typeface="Symbol" panose="05050102010706020507" pitchFamily="18" charset="2"/>
                  </a:rPr>
                  <a:t>p</a:t>
                </a:r>
                <a:r>
                  <a:rPr lang="en-US" sz="800" dirty="0">
                    <a:solidFill>
                      <a:schemeClr val="tx1">
                        <a:lumMod val="65000"/>
                        <a:lumOff val="35000"/>
                      </a:schemeClr>
                    </a:solidFill>
                  </a:rPr>
                  <a:t>)]</a:t>
                </a:r>
              </a:p>
            </p:txBody>
          </p:sp>
        </p:grpSp>
        <p:pic>
          <p:nvPicPr>
            <p:cNvPr id="68" name="Picture 67"/>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1864" b="90447"/>
            <a:stretch/>
          </p:blipFill>
          <p:spPr>
            <a:xfrm>
              <a:off x="451555" y="4143023"/>
              <a:ext cx="4422312" cy="232127"/>
            </a:xfrm>
            <a:prstGeom prst="rect">
              <a:avLst/>
            </a:prstGeom>
          </p:spPr>
        </p:pic>
        <p:sp>
          <p:nvSpPr>
            <p:cNvPr id="72" name="TextBox 71"/>
            <p:cNvSpPr txBox="1"/>
            <p:nvPr/>
          </p:nvSpPr>
          <p:spPr>
            <a:xfrm>
              <a:off x="1201304" y="4201031"/>
              <a:ext cx="3733800" cy="172355"/>
            </a:xfrm>
            <a:prstGeom prst="rect">
              <a:avLst/>
            </a:prstGeom>
            <a:solidFill>
              <a:srgbClr val="F2F2F2"/>
            </a:solidFill>
          </p:spPr>
          <p:txBody>
            <a:bodyPr wrap="square" lIns="9144" tIns="9144" rIns="9144" bIns="9144" rtlCol="0">
              <a:spAutoFit/>
            </a:bodyPr>
            <a:lstStyle/>
            <a:p>
              <a:r>
                <a:rPr lang="en-US" sz="1000" dirty="0">
                  <a:solidFill>
                    <a:schemeClr val="tx1">
                      <a:lumMod val="65000"/>
                      <a:lumOff val="35000"/>
                    </a:schemeClr>
                  </a:solidFill>
                </a:rPr>
                <a:t>       W.T.Thomson, </a:t>
              </a:r>
              <a:r>
                <a:rPr lang="en-US" sz="1000" i="1" dirty="0">
                  <a:solidFill>
                    <a:schemeClr val="tx1">
                      <a:lumMod val="65000"/>
                      <a:lumOff val="35000"/>
                    </a:schemeClr>
                  </a:solidFill>
                </a:rPr>
                <a:t>Introduction to Space Dynamics</a:t>
              </a:r>
              <a:r>
                <a:rPr lang="en-US" sz="1000" dirty="0">
                  <a:solidFill>
                    <a:schemeClr val="tx1">
                      <a:lumMod val="65000"/>
                      <a:lumOff val="35000"/>
                    </a:schemeClr>
                  </a:solidFill>
                </a:rPr>
                <a:t>, Dover, 1986, p. 73</a:t>
              </a:r>
            </a:p>
          </p:txBody>
        </p:sp>
      </p:grpSp>
      <p:grpSp>
        <p:nvGrpSpPr>
          <p:cNvPr id="8" name="Group 7"/>
          <p:cNvGrpSpPr/>
          <p:nvPr/>
        </p:nvGrpSpPr>
        <p:grpSpPr>
          <a:xfrm>
            <a:off x="5205472" y="5181600"/>
            <a:ext cx="2029178" cy="768096"/>
            <a:chOff x="5205472" y="5181600"/>
            <a:chExt cx="2029178" cy="768096"/>
          </a:xfrm>
        </p:grpSpPr>
        <p:pic>
          <p:nvPicPr>
            <p:cNvPr id="52" name="Picture 51"/>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71469" b="36702"/>
            <a:stretch/>
          </p:blipFill>
          <p:spPr>
            <a:xfrm>
              <a:off x="5662672" y="5181600"/>
              <a:ext cx="897467" cy="341489"/>
            </a:xfrm>
            <a:prstGeom prst="rect">
              <a:avLst/>
            </a:prstGeom>
          </p:spPr>
        </p:pic>
        <p:pic>
          <p:nvPicPr>
            <p:cNvPr id="53" name="Picture 52"/>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3197" r="2293"/>
            <a:stretch/>
          </p:blipFill>
          <p:spPr>
            <a:xfrm>
              <a:off x="5205472" y="5410200"/>
              <a:ext cx="2029178" cy="539496"/>
            </a:xfrm>
            <a:prstGeom prst="rect">
              <a:avLst/>
            </a:prstGeom>
          </p:spPr>
        </p:pic>
        <p:sp>
          <p:nvSpPr>
            <p:cNvPr id="3" name="TextBox 2"/>
            <p:cNvSpPr txBox="1"/>
            <p:nvPr/>
          </p:nvSpPr>
          <p:spPr>
            <a:xfrm>
              <a:off x="6148709" y="5263336"/>
              <a:ext cx="73738" cy="184666"/>
            </a:xfrm>
            <a:prstGeom prst="rect">
              <a:avLst/>
            </a:prstGeom>
            <a:solidFill>
              <a:schemeClr val="bg1">
                <a:lumMod val="95000"/>
              </a:schemeClr>
            </a:solidFill>
          </p:spPr>
          <p:txBody>
            <a:bodyPr wrap="none" lIns="0" tIns="0" rIns="0" bIns="0" rtlCol="0">
              <a:spAutoFit/>
            </a:bodyPr>
            <a:lstStyle/>
            <a:p>
              <a:r>
                <a:rPr lang="en-US" sz="1200" i="1" dirty="0"/>
                <a:t>e</a:t>
              </a:r>
            </a:p>
          </p:txBody>
        </p:sp>
      </p:grpSp>
      <p:grpSp>
        <p:nvGrpSpPr>
          <p:cNvPr id="12" name="Group 11"/>
          <p:cNvGrpSpPr/>
          <p:nvPr/>
        </p:nvGrpSpPr>
        <p:grpSpPr>
          <a:xfrm>
            <a:off x="5049794" y="3558750"/>
            <a:ext cx="1136757" cy="247135"/>
            <a:chOff x="5074508" y="3698796"/>
            <a:chExt cx="1136757" cy="247135"/>
          </a:xfrm>
        </p:grpSpPr>
        <p:sp>
          <p:nvSpPr>
            <p:cNvPr id="11" name="Rectangle 10"/>
            <p:cNvSpPr/>
            <p:nvPr/>
          </p:nvSpPr>
          <p:spPr>
            <a:xfrm>
              <a:off x="5074508" y="3698796"/>
              <a:ext cx="329449" cy="247135"/>
            </a:xfrm>
            <a:prstGeom prst="rect">
              <a:avLst/>
            </a:prstGeom>
            <a:solidFill>
              <a:srgbClr val="C0504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881816" y="3698796"/>
              <a:ext cx="329449" cy="247135"/>
            </a:xfrm>
            <a:prstGeom prst="rect">
              <a:avLst/>
            </a:prstGeom>
            <a:solidFill>
              <a:srgbClr val="C0504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741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15</a:t>
            </a:fld>
            <a:endParaRPr lang="en-US" dirty="0"/>
          </a:p>
        </p:txBody>
      </p:sp>
      <p:sp>
        <p:nvSpPr>
          <p:cNvPr id="6" name="Title 1"/>
          <p:cNvSpPr>
            <a:spLocks noGrp="1"/>
          </p:cNvSpPr>
          <p:nvPr>
            <p:ph type="title"/>
          </p:nvPr>
        </p:nvSpPr>
        <p:spPr>
          <a:xfrm>
            <a:off x="76200" y="26624"/>
            <a:ext cx="8839200" cy="430576"/>
          </a:xfrm>
        </p:spPr>
        <p:txBody>
          <a:bodyPr>
            <a:noAutofit/>
          </a:bodyPr>
          <a:lstStyle/>
          <a:p>
            <a:pPr algn="l"/>
            <a:r>
              <a:rPr lang="en-US" sz="3400" b="1" dirty="0"/>
              <a:t>Conic-section orbits:  </a:t>
            </a:r>
            <a:r>
              <a:rPr lang="en-US" sz="2400" b="1" dirty="0"/>
              <a:t> Shape, velocity, and time Vs. position</a:t>
            </a:r>
          </a:p>
        </p:txBody>
      </p:sp>
      <p:grpSp>
        <p:nvGrpSpPr>
          <p:cNvPr id="23" name="Group 22"/>
          <p:cNvGrpSpPr/>
          <p:nvPr/>
        </p:nvGrpSpPr>
        <p:grpSpPr>
          <a:xfrm>
            <a:off x="4355336" y="533401"/>
            <a:ext cx="4520794" cy="2971800"/>
            <a:chOff x="4355336" y="533401"/>
            <a:chExt cx="4520794" cy="297180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845"/>
            <a:stretch/>
          </p:blipFill>
          <p:spPr>
            <a:xfrm>
              <a:off x="4355336" y="533401"/>
              <a:ext cx="4520794" cy="2971800"/>
            </a:xfrm>
            <a:prstGeom prst="rect">
              <a:avLst/>
            </a:prstGeom>
          </p:spPr>
        </p:pic>
        <p:sp>
          <p:nvSpPr>
            <p:cNvPr id="3" name="TextBox 2"/>
            <p:cNvSpPr txBox="1"/>
            <p:nvPr/>
          </p:nvSpPr>
          <p:spPr>
            <a:xfrm>
              <a:off x="4357514" y="1174045"/>
              <a:ext cx="633507" cy="369332"/>
            </a:xfrm>
            <a:prstGeom prst="rect">
              <a:avLst/>
            </a:prstGeom>
            <a:solidFill>
              <a:schemeClr val="bg1">
                <a:lumMod val="95000"/>
              </a:schemeClr>
            </a:solidFill>
          </p:spPr>
          <p:txBody>
            <a:bodyPr wrap="none" rtlCol="0">
              <a:spAutoFit/>
            </a:bodyPr>
            <a:lstStyle/>
            <a:p>
              <a:r>
                <a:rPr lang="en-US" dirty="0"/>
                <a:t>vh/</a:t>
              </a:r>
              <a:r>
                <a:rPr lang="en-US" dirty="0">
                  <a:latin typeface="Symbol" panose="05050102010706020507" pitchFamily="18" charset="2"/>
                </a:rPr>
                <a:t>m</a:t>
              </a:r>
            </a:p>
          </p:txBody>
        </p:sp>
        <p:sp>
          <p:nvSpPr>
            <p:cNvPr id="14" name="TextBox 13"/>
            <p:cNvSpPr txBox="1"/>
            <p:nvPr/>
          </p:nvSpPr>
          <p:spPr>
            <a:xfrm>
              <a:off x="7744181" y="2698044"/>
              <a:ext cx="386644" cy="369332"/>
            </a:xfrm>
            <a:prstGeom prst="rect">
              <a:avLst/>
            </a:prstGeom>
            <a:solidFill>
              <a:schemeClr val="bg1">
                <a:lumMod val="95000"/>
              </a:schemeClr>
            </a:solidFill>
          </p:spPr>
          <p:txBody>
            <a:bodyPr wrap="none" rtlCol="0">
              <a:spAutoFit/>
            </a:bodyPr>
            <a:lstStyle/>
            <a:p>
              <a:r>
                <a:rPr lang="en-US" dirty="0">
                  <a:latin typeface="Symbol" panose="05050102010706020507" pitchFamily="18" charset="2"/>
                </a:rPr>
                <a:t>q</a:t>
              </a:r>
              <a:r>
                <a:rPr lang="en-US" baseline="30000" dirty="0"/>
                <a:t>o</a:t>
              </a:r>
              <a:endParaRPr lang="en-US" baseline="30000" dirty="0">
                <a:latin typeface="Symbol" panose="05050102010706020507" pitchFamily="18" charset="2"/>
              </a:endParaRPr>
            </a:p>
          </p:txBody>
        </p:sp>
        <p:sp>
          <p:nvSpPr>
            <p:cNvPr id="19" name="TextBox 18"/>
            <p:cNvSpPr txBox="1"/>
            <p:nvPr/>
          </p:nvSpPr>
          <p:spPr>
            <a:xfrm>
              <a:off x="6031045" y="620888"/>
              <a:ext cx="1655838" cy="503408"/>
            </a:xfrm>
            <a:prstGeom prst="rect">
              <a:avLst/>
            </a:prstGeom>
            <a:solidFill>
              <a:schemeClr val="bg1">
                <a:lumMod val="95000"/>
              </a:schemeClr>
            </a:solidFill>
          </p:spPr>
          <p:txBody>
            <a:bodyPr wrap="none" rtlCol="0">
              <a:spAutoFit/>
            </a:bodyPr>
            <a:lstStyle/>
            <a:p>
              <a:pPr algn="ctr">
                <a:lnSpc>
                  <a:spcPts val="1600"/>
                </a:lnSpc>
              </a:pPr>
              <a:r>
                <a:rPr lang="en-US" sz="1600" dirty="0"/>
                <a:t>Non-dim. velocity</a:t>
              </a:r>
            </a:p>
            <a:p>
              <a:pPr algn="ctr">
                <a:lnSpc>
                  <a:spcPts val="1600"/>
                </a:lnSpc>
              </a:pPr>
              <a:r>
                <a:rPr lang="en-US" sz="1600" dirty="0"/>
                <a:t>elliptical orbits</a:t>
              </a:r>
              <a:endParaRPr lang="en-US" sz="1600" dirty="0">
                <a:latin typeface="Symbol" panose="05050102010706020507" pitchFamily="18" charset="2"/>
              </a:endParaRPr>
            </a:p>
          </p:txBody>
        </p:sp>
      </p:grpSp>
      <p:grpSp>
        <p:nvGrpSpPr>
          <p:cNvPr id="24" name="Group 23"/>
          <p:cNvGrpSpPr/>
          <p:nvPr/>
        </p:nvGrpSpPr>
        <p:grpSpPr>
          <a:xfrm>
            <a:off x="152400" y="3316077"/>
            <a:ext cx="4528109" cy="3005702"/>
            <a:chOff x="152400" y="3316077"/>
            <a:chExt cx="4528109" cy="3005702"/>
          </a:xfrm>
        </p:grpSpPr>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val="0"/>
                </a:ext>
              </a:extLst>
            </a:blip>
            <a:srcRect t="6935" b="6654"/>
            <a:stretch/>
          </p:blipFill>
          <p:spPr>
            <a:xfrm>
              <a:off x="152400" y="3316077"/>
              <a:ext cx="4528109" cy="3005702"/>
            </a:xfrm>
            <a:prstGeom prst="rect">
              <a:avLst/>
            </a:prstGeom>
          </p:spPr>
        </p:pic>
        <p:sp>
          <p:nvSpPr>
            <p:cNvPr id="15" name="TextBox 14"/>
            <p:cNvSpPr txBox="1"/>
            <p:nvPr/>
          </p:nvSpPr>
          <p:spPr>
            <a:xfrm>
              <a:off x="169334" y="4075292"/>
              <a:ext cx="633507" cy="369332"/>
            </a:xfrm>
            <a:prstGeom prst="rect">
              <a:avLst/>
            </a:prstGeom>
            <a:solidFill>
              <a:schemeClr val="bg1">
                <a:lumMod val="95000"/>
              </a:schemeClr>
            </a:solidFill>
          </p:spPr>
          <p:txBody>
            <a:bodyPr wrap="none" rtlCol="0">
              <a:spAutoFit/>
            </a:bodyPr>
            <a:lstStyle/>
            <a:p>
              <a:r>
                <a:rPr lang="en-US" dirty="0"/>
                <a:t>vh/</a:t>
              </a:r>
              <a:r>
                <a:rPr lang="en-US" dirty="0">
                  <a:latin typeface="Symbol" panose="05050102010706020507" pitchFamily="18" charset="2"/>
                </a:rPr>
                <a:t>m</a:t>
              </a:r>
            </a:p>
          </p:txBody>
        </p:sp>
        <p:sp>
          <p:nvSpPr>
            <p:cNvPr id="17" name="TextBox 16"/>
            <p:cNvSpPr txBox="1"/>
            <p:nvPr/>
          </p:nvSpPr>
          <p:spPr>
            <a:xfrm>
              <a:off x="3352804" y="5746043"/>
              <a:ext cx="386644" cy="369332"/>
            </a:xfrm>
            <a:prstGeom prst="rect">
              <a:avLst/>
            </a:prstGeom>
            <a:solidFill>
              <a:schemeClr val="bg1">
                <a:lumMod val="95000"/>
              </a:schemeClr>
            </a:solidFill>
          </p:spPr>
          <p:txBody>
            <a:bodyPr wrap="none" rtlCol="0">
              <a:spAutoFit/>
            </a:bodyPr>
            <a:lstStyle/>
            <a:p>
              <a:r>
                <a:rPr lang="en-US" dirty="0">
                  <a:latin typeface="Symbol" panose="05050102010706020507" pitchFamily="18" charset="2"/>
                </a:rPr>
                <a:t>q</a:t>
              </a:r>
              <a:r>
                <a:rPr lang="en-US" baseline="30000" dirty="0"/>
                <a:t>o</a:t>
              </a:r>
              <a:endParaRPr lang="en-US" baseline="30000" dirty="0">
                <a:latin typeface="Symbol" panose="05050102010706020507" pitchFamily="18" charset="2"/>
              </a:endParaRPr>
            </a:p>
          </p:txBody>
        </p:sp>
        <p:sp>
          <p:nvSpPr>
            <p:cNvPr id="20" name="TextBox 19"/>
            <p:cNvSpPr txBox="1"/>
            <p:nvPr/>
          </p:nvSpPr>
          <p:spPr>
            <a:xfrm>
              <a:off x="2802424" y="3454399"/>
              <a:ext cx="1655838" cy="503408"/>
            </a:xfrm>
            <a:prstGeom prst="rect">
              <a:avLst/>
            </a:prstGeom>
            <a:solidFill>
              <a:schemeClr val="bg1">
                <a:lumMod val="95000"/>
              </a:schemeClr>
            </a:solidFill>
          </p:spPr>
          <p:txBody>
            <a:bodyPr wrap="none" rtlCol="0">
              <a:spAutoFit/>
            </a:bodyPr>
            <a:lstStyle/>
            <a:p>
              <a:pPr algn="ctr">
                <a:lnSpc>
                  <a:spcPts val="1600"/>
                </a:lnSpc>
              </a:pPr>
              <a:r>
                <a:rPr lang="en-US" sz="1600" dirty="0"/>
                <a:t>Non-dim. velocity</a:t>
              </a:r>
            </a:p>
            <a:p>
              <a:pPr algn="ctr">
                <a:lnSpc>
                  <a:spcPts val="1600"/>
                </a:lnSpc>
              </a:pPr>
              <a:r>
                <a:rPr lang="en-US" sz="1600" dirty="0"/>
                <a:t>hyperbolic orbits</a:t>
              </a:r>
              <a:endParaRPr lang="en-US" sz="1600" dirty="0">
                <a:latin typeface="Symbol" panose="05050102010706020507" pitchFamily="18" charset="2"/>
              </a:endParaRPr>
            </a:p>
          </p:txBody>
        </p:sp>
      </p:grpSp>
      <p:grpSp>
        <p:nvGrpSpPr>
          <p:cNvPr id="25" name="Group 24"/>
          <p:cNvGrpSpPr/>
          <p:nvPr/>
        </p:nvGrpSpPr>
        <p:grpSpPr>
          <a:xfrm>
            <a:off x="4730044" y="3305333"/>
            <a:ext cx="4151528" cy="3016446"/>
            <a:chOff x="4730044" y="3305333"/>
            <a:chExt cx="4151528" cy="3016446"/>
          </a:xfrm>
        </p:grpSpPr>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8502" t="6744" b="6945"/>
            <a:stretch/>
          </p:blipFill>
          <p:spPr>
            <a:xfrm>
              <a:off x="4730044" y="3305333"/>
              <a:ext cx="4151528" cy="3016446"/>
            </a:xfrm>
            <a:prstGeom prst="rect">
              <a:avLst/>
            </a:prstGeom>
          </p:spPr>
        </p:pic>
        <p:sp>
          <p:nvSpPr>
            <p:cNvPr id="16" name="TextBox 15"/>
            <p:cNvSpPr txBox="1"/>
            <p:nvPr/>
          </p:nvSpPr>
          <p:spPr>
            <a:xfrm>
              <a:off x="6378226" y="5723468"/>
              <a:ext cx="1148071" cy="369332"/>
            </a:xfrm>
            <a:prstGeom prst="rect">
              <a:avLst/>
            </a:prstGeom>
            <a:solidFill>
              <a:schemeClr val="bg1">
                <a:lumMod val="95000"/>
              </a:schemeClr>
            </a:solidFill>
          </p:spPr>
          <p:txBody>
            <a:bodyPr wrap="none" rtlCol="0">
              <a:spAutoFit/>
            </a:bodyPr>
            <a:lstStyle/>
            <a:p>
              <a:r>
                <a:rPr lang="en-US" dirty="0"/>
                <a:t>t</a:t>
              </a:r>
              <a:r>
                <a:rPr lang="en-US" dirty="0">
                  <a:latin typeface="Symbol" panose="05050102010706020507" pitchFamily="18" charset="2"/>
                </a:rPr>
                <a:t>m</a:t>
              </a:r>
              <a:r>
                <a:rPr lang="en-US" baseline="30000" dirty="0"/>
                <a:t>2</a:t>
              </a:r>
              <a:r>
                <a:rPr lang="en-US" dirty="0"/>
                <a:t>/(2</a:t>
              </a:r>
              <a:r>
                <a:rPr lang="en-US" dirty="0">
                  <a:latin typeface="Symbol" panose="05050102010706020507" pitchFamily="18" charset="2"/>
                </a:rPr>
                <a:t>p</a:t>
              </a:r>
              <a:r>
                <a:rPr lang="en-US" dirty="0"/>
                <a:t>h</a:t>
              </a:r>
              <a:r>
                <a:rPr lang="en-US" baseline="30000" dirty="0"/>
                <a:t>3</a:t>
              </a:r>
              <a:r>
                <a:rPr lang="en-US" dirty="0"/>
                <a:t>)</a:t>
              </a:r>
              <a:endParaRPr lang="en-US" dirty="0">
                <a:latin typeface="Symbol" panose="05050102010706020507" pitchFamily="18" charset="2"/>
              </a:endParaRPr>
            </a:p>
          </p:txBody>
        </p:sp>
        <p:sp>
          <p:nvSpPr>
            <p:cNvPr id="18" name="TextBox 17"/>
            <p:cNvSpPr txBox="1"/>
            <p:nvPr/>
          </p:nvSpPr>
          <p:spPr>
            <a:xfrm>
              <a:off x="5057426" y="4560709"/>
              <a:ext cx="386644" cy="369332"/>
            </a:xfrm>
            <a:prstGeom prst="rect">
              <a:avLst/>
            </a:prstGeom>
            <a:solidFill>
              <a:schemeClr val="bg1">
                <a:lumMod val="95000"/>
              </a:schemeClr>
            </a:solidFill>
          </p:spPr>
          <p:txBody>
            <a:bodyPr wrap="none" rtlCol="0">
              <a:spAutoFit/>
            </a:bodyPr>
            <a:lstStyle/>
            <a:p>
              <a:r>
                <a:rPr lang="en-US" dirty="0">
                  <a:latin typeface="Symbol" panose="05050102010706020507" pitchFamily="18" charset="2"/>
                </a:rPr>
                <a:t>q</a:t>
              </a:r>
              <a:r>
                <a:rPr lang="en-US" baseline="30000" dirty="0"/>
                <a:t>o</a:t>
              </a:r>
              <a:endParaRPr lang="en-US" baseline="30000" dirty="0">
                <a:latin typeface="Symbol" panose="05050102010706020507" pitchFamily="18" charset="2"/>
              </a:endParaRPr>
            </a:p>
          </p:txBody>
        </p:sp>
        <p:sp>
          <p:nvSpPr>
            <p:cNvPr id="21" name="TextBox 20"/>
            <p:cNvSpPr txBox="1"/>
            <p:nvPr/>
          </p:nvSpPr>
          <p:spPr>
            <a:xfrm>
              <a:off x="4732575" y="3726251"/>
              <a:ext cx="1393330" cy="503408"/>
            </a:xfrm>
            <a:prstGeom prst="rect">
              <a:avLst/>
            </a:prstGeom>
            <a:solidFill>
              <a:schemeClr val="bg1">
                <a:lumMod val="95000"/>
              </a:schemeClr>
            </a:solidFill>
          </p:spPr>
          <p:txBody>
            <a:bodyPr wrap="none" rtlCol="0">
              <a:spAutoFit/>
            </a:bodyPr>
            <a:lstStyle/>
            <a:p>
              <a:pPr algn="ctr">
                <a:lnSpc>
                  <a:spcPts val="1600"/>
                </a:lnSpc>
              </a:pPr>
              <a:r>
                <a:rPr lang="en-US" sz="1600" dirty="0"/>
                <a:t>Non-dim. time</a:t>
              </a:r>
            </a:p>
            <a:p>
              <a:pPr algn="ctr">
                <a:lnSpc>
                  <a:spcPts val="1600"/>
                </a:lnSpc>
              </a:pPr>
              <a:r>
                <a:rPr lang="en-US" sz="1600" dirty="0"/>
                <a:t>all conic orbits</a:t>
              </a:r>
              <a:endParaRPr lang="en-US" sz="1600" dirty="0">
                <a:latin typeface="Symbol" panose="05050102010706020507" pitchFamily="18" charset="2"/>
              </a:endParaRPr>
            </a:p>
          </p:txBody>
        </p:sp>
      </p:grpSp>
      <p:grpSp>
        <p:nvGrpSpPr>
          <p:cNvPr id="7" name="Group 6"/>
          <p:cNvGrpSpPr/>
          <p:nvPr/>
        </p:nvGrpSpPr>
        <p:grpSpPr>
          <a:xfrm>
            <a:off x="174433" y="544419"/>
            <a:ext cx="4205655" cy="2655981"/>
            <a:chOff x="174433" y="544419"/>
            <a:chExt cx="4205655" cy="2655981"/>
          </a:xfrm>
        </p:grpSpPr>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7163" r="6971" b="22487"/>
            <a:stretch/>
          </p:blipFill>
          <p:spPr>
            <a:xfrm>
              <a:off x="174433" y="544419"/>
              <a:ext cx="4205655" cy="245217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94686" r="20028"/>
            <a:stretch/>
          </p:blipFill>
          <p:spPr>
            <a:xfrm>
              <a:off x="728032" y="3015177"/>
              <a:ext cx="3615368" cy="185223"/>
            </a:xfrm>
            <a:prstGeom prst="rect">
              <a:avLst/>
            </a:prstGeom>
          </p:spPr>
        </p:pic>
        <p:sp>
          <p:nvSpPr>
            <p:cNvPr id="22" name="TextBox 21"/>
            <p:cNvSpPr txBox="1"/>
            <p:nvPr/>
          </p:nvSpPr>
          <p:spPr>
            <a:xfrm>
              <a:off x="901518" y="812803"/>
              <a:ext cx="806631" cy="913776"/>
            </a:xfrm>
            <a:prstGeom prst="rect">
              <a:avLst/>
            </a:prstGeom>
            <a:solidFill>
              <a:schemeClr val="bg1">
                <a:lumMod val="95000"/>
              </a:schemeClr>
            </a:solidFill>
          </p:spPr>
          <p:txBody>
            <a:bodyPr wrap="none" rtlCol="0">
              <a:spAutoFit/>
            </a:bodyPr>
            <a:lstStyle/>
            <a:p>
              <a:pPr algn="ctr">
                <a:lnSpc>
                  <a:spcPts val="1600"/>
                </a:lnSpc>
              </a:pPr>
              <a:r>
                <a:rPr lang="en-US" sz="1600" dirty="0"/>
                <a:t>Conic</a:t>
              </a:r>
            </a:p>
            <a:p>
              <a:pPr algn="ctr">
                <a:lnSpc>
                  <a:spcPts val="1600"/>
                </a:lnSpc>
              </a:pPr>
              <a:r>
                <a:rPr lang="en-US" sz="1600" dirty="0"/>
                <a:t>section</a:t>
              </a:r>
            </a:p>
            <a:p>
              <a:pPr algn="ctr">
                <a:lnSpc>
                  <a:spcPts val="1600"/>
                </a:lnSpc>
              </a:pPr>
              <a:r>
                <a:rPr lang="en-US" sz="1600" dirty="0"/>
                <a:t>orbital</a:t>
              </a:r>
            </a:p>
            <a:p>
              <a:pPr algn="ctr">
                <a:lnSpc>
                  <a:spcPts val="1600"/>
                </a:lnSpc>
              </a:pPr>
              <a:r>
                <a:rPr lang="en-US" sz="1600" dirty="0"/>
                <a:t> shapes</a:t>
              </a:r>
              <a:endParaRPr lang="en-US" sz="1600" dirty="0">
                <a:latin typeface="Symbol" panose="05050102010706020507" pitchFamily="18" charset="2"/>
              </a:endParaRPr>
            </a:p>
          </p:txBody>
        </p:sp>
      </p:grpSp>
      <p:sp>
        <p:nvSpPr>
          <p:cNvPr id="26" name="Rectangle 55"/>
          <p:cNvSpPr>
            <a:spLocks noChangeArrowheads="1"/>
          </p:cNvSpPr>
          <p:nvPr/>
        </p:nvSpPr>
        <p:spPr bwMode="auto">
          <a:xfrm>
            <a:off x="5646103" y="5426896"/>
            <a:ext cx="2922163" cy="223651"/>
          </a:xfrm>
          <a:prstGeom prst="rect">
            <a:avLst/>
          </a:prstGeom>
          <a:solidFill>
            <a:schemeClr val="accent1">
              <a:lumMod val="75000"/>
            </a:schemeClr>
          </a:solidFill>
          <a:ln w="12700">
            <a:noFill/>
            <a:miter lim="800000"/>
            <a:headEnd/>
            <a:tailEnd/>
          </a:ln>
          <a:effectLst/>
        </p:spPr>
        <p:txBody>
          <a:bodyPr wrap="square" lIns="45720" tIns="9144" rIns="45720" bIns="9144" anchor="ctr">
            <a:spAutoFit/>
          </a:bodyPr>
          <a:lstStyle/>
          <a:p>
            <a:pPr>
              <a:lnSpc>
                <a:spcPts val="1600"/>
              </a:lnSpc>
            </a:pPr>
            <a:r>
              <a:rPr lang="en-US" sz="1400" dirty="0">
                <a:solidFill>
                  <a:schemeClr val="bg1"/>
                </a:solidFill>
              </a:rPr>
              <a:t>Expedited solution of  </a:t>
            </a:r>
            <a:r>
              <a:rPr lang="en-US" sz="1400" i="1" dirty="0">
                <a:solidFill>
                  <a:schemeClr val="bg1"/>
                </a:solidFill>
              </a:rPr>
              <a:t>Kepler’s Problem</a:t>
            </a:r>
          </a:p>
        </p:txBody>
      </p:sp>
      <p:grpSp>
        <p:nvGrpSpPr>
          <p:cNvPr id="42" name="Group 41"/>
          <p:cNvGrpSpPr/>
          <p:nvPr/>
        </p:nvGrpSpPr>
        <p:grpSpPr>
          <a:xfrm>
            <a:off x="1666875" y="723900"/>
            <a:ext cx="1685925" cy="2271713"/>
            <a:chOff x="1666875" y="723900"/>
            <a:chExt cx="1685925" cy="2271713"/>
          </a:xfrm>
        </p:grpSpPr>
        <p:sp>
          <p:nvSpPr>
            <p:cNvPr id="2" name="Oval 1"/>
            <p:cNvSpPr/>
            <p:nvPr/>
          </p:nvSpPr>
          <p:spPr>
            <a:xfrm>
              <a:off x="1828800" y="1428750"/>
              <a:ext cx="1524000" cy="1104899"/>
            </a:xfrm>
            <a:prstGeom prst="ellipse">
              <a:avLst/>
            </a:prstGeom>
            <a:noFill/>
            <a:ln w="76200">
              <a:solidFill>
                <a:schemeClr val="accent3">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66875" y="723900"/>
              <a:ext cx="1684269" cy="2271713"/>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Lst>
              <a:ahLst/>
              <a:cxnLst>
                <a:cxn ang="0">
                  <a:pos x="connsiteX0" y="connsiteY0"/>
                </a:cxn>
                <a:cxn ang="0">
                  <a:pos x="connsiteX1" y="connsiteY1"/>
                </a:cxn>
              </a:cxnLst>
              <a:rect l="l" t="t" r="r" b="b"/>
              <a:pathLst>
                <a:path w="1684269" h="2271713">
                  <a:moveTo>
                    <a:pt x="0" y="0"/>
                  </a:moveTo>
                  <a:cubicBezTo>
                    <a:pt x="2789238" y="1004888"/>
                    <a:pt x="1465263" y="1897858"/>
                    <a:pt x="609600" y="2271713"/>
                  </a:cubicBezTo>
                </a:path>
              </a:pathLst>
            </a:custGeom>
            <a:noFill/>
            <a:ln w="57150">
              <a:solidFill>
                <a:srgbClr val="3760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897981" y="1754981"/>
              <a:ext cx="452438" cy="457380"/>
            </a:xfrm>
            <a:prstGeom prst="ellipse">
              <a:avLst/>
            </a:prstGeom>
            <a:noFill/>
            <a:ln w="76200">
              <a:solidFill>
                <a:srgbClr val="95373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1260390" y="4300537"/>
            <a:ext cx="2751438" cy="1251768"/>
            <a:chOff x="1260390" y="4300537"/>
            <a:chExt cx="2751438" cy="1251768"/>
          </a:xfrm>
        </p:grpSpPr>
        <p:sp>
          <p:nvSpPr>
            <p:cNvPr id="27" name="Freeform 26"/>
            <p:cNvSpPr/>
            <p:nvPr/>
          </p:nvSpPr>
          <p:spPr>
            <a:xfrm rot="16200000">
              <a:off x="2199503" y="3739981"/>
              <a:ext cx="873211" cy="2751438"/>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 name="connsiteX0" fmla="*/ 0 w 1463989"/>
                <a:gd name="connsiteY0" fmla="*/ 0 h 2264143"/>
                <a:gd name="connsiteX1" fmla="*/ 34065 w 1463989"/>
                <a:gd name="connsiteY1" fmla="*/ 2264143 h 2264143"/>
                <a:gd name="connsiteX0" fmla="*/ 0 w 1427955"/>
                <a:gd name="connsiteY0" fmla="*/ 0 h 2264143"/>
                <a:gd name="connsiteX1" fmla="*/ 34065 w 1427955"/>
                <a:gd name="connsiteY1" fmla="*/ 2264143 h 2264143"/>
                <a:gd name="connsiteX0" fmla="*/ 0 w 1475412"/>
                <a:gd name="connsiteY0" fmla="*/ 0 h 2264143"/>
                <a:gd name="connsiteX1" fmla="*/ 34065 w 1475412"/>
                <a:gd name="connsiteY1" fmla="*/ 2264143 h 2264143"/>
                <a:gd name="connsiteX0" fmla="*/ 0 w 1204524"/>
                <a:gd name="connsiteY0" fmla="*/ 0 h 2264143"/>
                <a:gd name="connsiteX1" fmla="*/ 34065 w 1204524"/>
                <a:gd name="connsiteY1" fmla="*/ 2264143 h 2264143"/>
                <a:gd name="connsiteX0" fmla="*/ 0 w 1560000"/>
                <a:gd name="connsiteY0" fmla="*/ 0 h 2264143"/>
                <a:gd name="connsiteX1" fmla="*/ 34065 w 1560000"/>
                <a:gd name="connsiteY1" fmla="*/ 2264143 h 2264143"/>
              </a:gdLst>
              <a:ahLst/>
              <a:cxnLst>
                <a:cxn ang="0">
                  <a:pos x="connsiteX0" y="connsiteY0"/>
                </a:cxn>
                <a:cxn ang="0">
                  <a:pos x="connsiteX1" y="connsiteY1"/>
                </a:cxn>
              </a:cxnLst>
              <a:rect l="l" t="t" r="r" b="b"/>
              <a:pathLst>
                <a:path w="1560000" h="2264143">
                  <a:moveTo>
                    <a:pt x="0" y="0"/>
                  </a:moveTo>
                  <a:cubicBezTo>
                    <a:pt x="2071050" y="889650"/>
                    <a:pt x="2077493" y="1402210"/>
                    <a:pt x="34065" y="2264143"/>
                  </a:cubicBezTo>
                </a:path>
              </a:pathLst>
            </a:custGeom>
            <a:noFill/>
            <a:ln w="57150">
              <a:solidFill>
                <a:schemeClr val="accent3">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6200000">
              <a:off x="2256657" y="3469030"/>
              <a:ext cx="787099" cy="2450113"/>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 name="connsiteX0" fmla="*/ 0 w 1463989"/>
                <a:gd name="connsiteY0" fmla="*/ 0 h 2264143"/>
                <a:gd name="connsiteX1" fmla="*/ 34065 w 1463989"/>
                <a:gd name="connsiteY1" fmla="*/ 2264143 h 2264143"/>
                <a:gd name="connsiteX0" fmla="*/ 0 w 1427955"/>
                <a:gd name="connsiteY0" fmla="*/ 0 h 2264143"/>
                <a:gd name="connsiteX1" fmla="*/ 34065 w 1427955"/>
                <a:gd name="connsiteY1" fmla="*/ 2264143 h 2264143"/>
                <a:gd name="connsiteX0" fmla="*/ 0 w 1475412"/>
                <a:gd name="connsiteY0" fmla="*/ 0 h 2264143"/>
                <a:gd name="connsiteX1" fmla="*/ 34065 w 1475412"/>
                <a:gd name="connsiteY1" fmla="*/ 2264143 h 2264143"/>
                <a:gd name="connsiteX0" fmla="*/ 0 w 1204524"/>
                <a:gd name="connsiteY0" fmla="*/ 0 h 2264143"/>
                <a:gd name="connsiteX1" fmla="*/ 34065 w 1204524"/>
                <a:gd name="connsiteY1" fmla="*/ 2264143 h 2264143"/>
                <a:gd name="connsiteX0" fmla="*/ 0 w 1560000"/>
                <a:gd name="connsiteY0" fmla="*/ 0 h 2264143"/>
                <a:gd name="connsiteX1" fmla="*/ 34065 w 1560000"/>
                <a:gd name="connsiteY1" fmla="*/ 2264143 h 2264143"/>
                <a:gd name="connsiteX0" fmla="*/ 0 w 1621286"/>
                <a:gd name="connsiteY0" fmla="*/ 0 h 2259752"/>
                <a:gd name="connsiteX1" fmla="*/ 153176 w 1621286"/>
                <a:gd name="connsiteY1" fmla="*/ 2259752 h 2259752"/>
                <a:gd name="connsiteX0" fmla="*/ -1 w 1542960"/>
                <a:gd name="connsiteY0" fmla="*/ 0 h 2259750"/>
                <a:gd name="connsiteX1" fmla="*/ 27 w 1542960"/>
                <a:gd name="connsiteY1" fmla="*/ 2259750 h 2259750"/>
                <a:gd name="connsiteX0" fmla="*/ 1 w 1489027"/>
                <a:gd name="connsiteY0" fmla="*/ 0 h 2259750"/>
                <a:gd name="connsiteX1" fmla="*/ 29 w 1489027"/>
                <a:gd name="connsiteY1" fmla="*/ 2259750 h 2259750"/>
                <a:gd name="connsiteX0" fmla="*/ -1 w 1447224"/>
                <a:gd name="connsiteY0" fmla="*/ 0 h 2259750"/>
                <a:gd name="connsiteX1" fmla="*/ 27 w 1447224"/>
                <a:gd name="connsiteY1" fmla="*/ 2259750 h 2259750"/>
                <a:gd name="connsiteX0" fmla="*/ 1 w 1453620"/>
                <a:gd name="connsiteY0" fmla="*/ 0 h 2259750"/>
                <a:gd name="connsiteX1" fmla="*/ 29 w 1453620"/>
                <a:gd name="connsiteY1" fmla="*/ 2259750 h 2259750"/>
                <a:gd name="connsiteX0" fmla="*/ -1 w 1469566"/>
                <a:gd name="connsiteY0" fmla="*/ 0 h 2259750"/>
                <a:gd name="connsiteX1" fmla="*/ 27 w 1469566"/>
                <a:gd name="connsiteY1" fmla="*/ 2259750 h 2259750"/>
              </a:gdLst>
              <a:ahLst/>
              <a:cxnLst>
                <a:cxn ang="0">
                  <a:pos x="connsiteX0" y="connsiteY0"/>
                </a:cxn>
                <a:cxn ang="0">
                  <a:pos x="connsiteX1" y="connsiteY1"/>
                </a:cxn>
              </a:cxnLst>
              <a:rect l="l" t="t" r="r" b="b"/>
              <a:pathLst>
                <a:path w="1469566" h="2259750">
                  <a:moveTo>
                    <a:pt x="-1" y="0"/>
                  </a:moveTo>
                  <a:cubicBezTo>
                    <a:pt x="1968949" y="898435"/>
                    <a:pt x="1949862" y="1367072"/>
                    <a:pt x="27" y="2259750"/>
                  </a:cubicBezTo>
                </a:path>
              </a:pathLst>
            </a:custGeom>
            <a:noFill/>
            <a:ln w="57150">
              <a:solidFill>
                <a:schemeClr val="accent6">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5005392" y="3352800"/>
            <a:ext cx="3595183" cy="2790825"/>
            <a:chOff x="5005392" y="3352800"/>
            <a:chExt cx="3595183" cy="2790825"/>
          </a:xfrm>
        </p:grpSpPr>
        <p:sp>
          <p:nvSpPr>
            <p:cNvPr id="29" name="Freeform 28"/>
            <p:cNvSpPr/>
            <p:nvPr/>
          </p:nvSpPr>
          <p:spPr>
            <a:xfrm rot="16200000">
              <a:off x="5418918" y="2961968"/>
              <a:ext cx="2768131" cy="3595183"/>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 name="connsiteX0" fmla="*/ 0 w 2138225"/>
                <a:gd name="connsiteY0" fmla="*/ 0 h 2645559"/>
                <a:gd name="connsiteX1" fmla="*/ 1485240 w 2138225"/>
                <a:gd name="connsiteY1" fmla="*/ 2645559 h 2645559"/>
                <a:gd name="connsiteX0" fmla="*/ 0 w 1611535"/>
                <a:gd name="connsiteY0" fmla="*/ 0 h 2645559"/>
                <a:gd name="connsiteX1" fmla="*/ 1485240 w 1611535"/>
                <a:gd name="connsiteY1" fmla="*/ 2645559 h 2645559"/>
                <a:gd name="connsiteX0" fmla="*/ 0 w 1485240"/>
                <a:gd name="connsiteY0" fmla="*/ 0 h 2645559"/>
                <a:gd name="connsiteX1" fmla="*/ 1485240 w 1485240"/>
                <a:gd name="connsiteY1" fmla="*/ 2645559 h 264555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1824198 w 1824198"/>
                <a:gd name="connsiteY1"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824198 w 1824198"/>
                <a:gd name="connsiteY2" fmla="*/ 2739929 h 2739929"/>
                <a:gd name="connsiteX0" fmla="*/ 0 w 1824198"/>
                <a:gd name="connsiteY0" fmla="*/ 0 h 2739929"/>
                <a:gd name="connsiteX1" fmla="*/ 903884 w 1824198"/>
                <a:gd name="connsiteY1" fmla="*/ 1364709 h 2739929"/>
                <a:gd name="connsiteX2" fmla="*/ 1129855 w 1824198"/>
                <a:gd name="connsiteY2" fmla="*/ 2206766 h 2739929"/>
                <a:gd name="connsiteX3" fmla="*/ 1824198 w 1824198"/>
                <a:gd name="connsiteY3" fmla="*/ 2739929 h 2739929"/>
                <a:gd name="connsiteX0" fmla="*/ 0 w 1824198"/>
                <a:gd name="connsiteY0" fmla="*/ 0 h 2739929"/>
                <a:gd name="connsiteX1" fmla="*/ 903884 w 1824198"/>
                <a:gd name="connsiteY1" fmla="*/ 1364709 h 2739929"/>
                <a:gd name="connsiteX2" fmla="*/ 1129855 w 1824198"/>
                <a:gd name="connsiteY2" fmla="*/ 2206766 h 2739929"/>
                <a:gd name="connsiteX3" fmla="*/ 1824198 w 1824198"/>
                <a:gd name="connsiteY3" fmla="*/ 2739929 h 2739929"/>
                <a:gd name="connsiteX0" fmla="*/ 0 w 1824198"/>
                <a:gd name="connsiteY0" fmla="*/ 0 h 2739929"/>
                <a:gd name="connsiteX1" fmla="*/ 903884 w 1824198"/>
                <a:gd name="connsiteY1" fmla="*/ 1364709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 name="connsiteX0" fmla="*/ 0 w 1824198"/>
                <a:gd name="connsiteY0" fmla="*/ 0 h 2739929"/>
                <a:gd name="connsiteX1" fmla="*/ 844253 w 1824198"/>
                <a:gd name="connsiteY1" fmla="*/ 1099752 h 2739929"/>
                <a:gd name="connsiteX2" fmla="*/ 1129855 w 1824198"/>
                <a:gd name="connsiteY2" fmla="*/ 2206766 h 2739929"/>
                <a:gd name="connsiteX3" fmla="*/ 1824198 w 1824198"/>
                <a:gd name="connsiteY3" fmla="*/ 2739929 h 2739929"/>
              </a:gdLst>
              <a:ahLst/>
              <a:cxnLst>
                <a:cxn ang="0">
                  <a:pos x="connsiteX0" y="connsiteY0"/>
                </a:cxn>
                <a:cxn ang="0">
                  <a:pos x="connsiteX1" y="connsiteY1"/>
                </a:cxn>
                <a:cxn ang="0">
                  <a:pos x="connsiteX2" y="connsiteY2"/>
                </a:cxn>
                <a:cxn ang="0">
                  <a:pos x="connsiteX3" y="connsiteY3"/>
                </a:cxn>
              </a:cxnLst>
              <a:rect l="l" t="t" r="r" b="b"/>
              <a:pathLst>
                <a:path w="1824198" h="2739929">
                  <a:moveTo>
                    <a:pt x="0" y="0"/>
                  </a:moveTo>
                  <a:cubicBezTo>
                    <a:pt x="734929" y="150020"/>
                    <a:pt x="756375" y="713809"/>
                    <a:pt x="844253" y="1099752"/>
                  </a:cubicBezTo>
                  <a:cubicBezTo>
                    <a:pt x="932131" y="1485695"/>
                    <a:pt x="997915" y="1918885"/>
                    <a:pt x="1129855" y="2206766"/>
                  </a:cubicBezTo>
                  <a:cubicBezTo>
                    <a:pt x="1261795" y="2494647"/>
                    <a:pt x="1350687" y="2596021"/>
                    <a:pt x="1824198" y="2739929"/>
                  </a:cubicBezTo>
                </a:path>
              </a:pathLst>
            </a:custGeom>
            <a:noFill/>
            <a:ln w="57150">
              <a:solidFill>
                <a:schemeClr val="accent4">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a:stCxn id="29" idx="0"/>
              <a:endCxn id="11" idx="0"/>
            </p:cNvCxnSpPr>
            <p:nvPr/>
          </p:nvCxnSpPr>
          <p:spPr>
            <a:xfrm flipV="1">
              <a:off x="5005392" y="3352800"/>
              <a:ext cx="1852608" cy="2790825"/>
            </a:xfrm>
            <a:prstGeom prst="line">
              <a:avLst/>
            </a:prstGeom>
            <a:ln w="50800">
              <a:solidFill>
                <a:srgbClr val="953735">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016843" y="844507"/>
            <a:ext cx="3669579" cy="2041568"/>
            <a:chOff x="5016843" y="844507"/>
            <a:chExt cx="3669579" cy="2041568"/>
          </a:xfrm>
        </p:grpSpPr>
        <p:sp>
          <p:nvSpPr>
            <p:cNvPr id="28" name="Freeform 27"/>
            <p:cNvSpPr/>
            <p:nvPr/>
          </p:nvSpPr>
          <p:spPr>
            <a:xfrm rot="16200000">
              <a:off x="6084229" y="25682"/>
              <a:ext cx="1540480" cy="3663906"/>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 name="connsiteX0" fmla="*/ 987323 w 2166721"/>
                <a:gd name="connsiteY0" fmla="*/ 0 h 2452944"/>
                <a:gd name="connsiteX1" fmla="*/ 1 w 2166721"/>
                <a:gd name="connsiteY1" fmla="*/ 2452944 h 2452944"/>
                <a:gd name="connsiteX0" fmla="*/ 13198 w 1461328"/>
                <a:gd name="connsiteY0" fmla="*/ 0 h 3663906"/>
                <a:gd name="connsiteX1" fmla="*/ 0 w 1461328"/>
                <a:gd name="connsiteY1" fmla="*/ 3663906 h 3663906"/>
                <a:gd name="connsiteX0" fmla="*/ 2972166 w 3137270"/>
                <a:gd name="connsiteY0" fmla="*/ 0 h 3663906"/>
                <a:gd name="connsiteX1" fmla="*/ 17857 w 3137270"/>
                <a:gd name="connsiteY1" fmla="*/ 1823127 h 3663906"/>
                <a:gd name="connsiteX2" fmla="*/ 2958968 w 3137270"/>
                <a:gd name="connsiteY2" fmla="*/ 3663906 h 3663906"/>
                <a:gd name="connsiteX0" fmla="*/ 2954314 w 3066560"/>
                <a:gd name="connsiteY0" fmla="*/ 0 h 3663906"/>
                <a:gd name="connsiteX1" fmla="*/ 5 w 3066560"/>
                <a:gd name="connsiteY1" fmla="*/ 1823127 h 3663906"/>
                <a:gd name="connsiteX2" fmla="*/ 2941116 w 3066560"/>
                <a:gd name="connsiteY2" fmla="*/ 3663906 h 3663906"/>
                <a:gd name="connsiteX0" fmla="*/ 2954316 w 2966899"/>
                <a:gd name="connsiteY0" fmla="*/ 0 h 3663906"/>
                <a:gd name="connsiteX1" fmla="*/ 7 w 2966899"/>
                <a:gd name="connsiteY1" fmla="*/ 1823127 h 3663906"/>
                <a:gd name="connsiteX2" fmla="*/ 2941118 w 2966899"/>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Lst>
              <a:ahLst/>
              <a:cxnLst>
                <a:cxn ang="0">
                  <a:pos x="connsiteX0" y="connsiteY0"/>
                </a:cxn>
                <a:cxn ang="0">
                  <a:pos x="connsiteX1" y="connsiteY1"/>
                </a:cxn>
                <a:cxn ang="0">
                  <a:pos x="connsiteX2" y="connsiteY2"/>
                </a:cxn>
              </a:cxnLst>
              <a:rect l="l" t="t" r="r" b="b"/>
              <a:pathLst>
                <a:path w="2954316" h="3663906">
                  <a:moveTo>
                    <a:pt x="2954316" y="0"/>
                  </a:moveTo>
                  <a:cubicBezTo>
                    <a:pt x="2903747" y="890117"/>
                    <a:pt x="5384" y="1413928"/>
                    <a:pt x="7" y="1823127"/>
                  </a:cubicBezTo>
                  <a:cubicBezTo>
                    <a:pt x="-5370" y="2232326"/>
                    <a:pt x="2918473" y="2795781"/>
                    <a:pt x="2941118" y="3663906"/>
                  </a:cubicBezTo>
                </a:path>
              </a:pathLst>
            </a:custGeom>
            <a:noFill/>
            <a:ln w="57150">
              <a:solidFill>
                <a:schemeClr val="accent6">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16200000">
              <a:off x="5833685" y="33338"/>
              <a:ext cx="2041568" cy="3663906"/>
            </a:xfrm>
            <a:custGeom>
              <a:avLst/>
              <a:gdLst>
                <a:gd name="connsiteX0" fmla="*/ 0 w 681038"/>
                <a:gd name="connsiteY0" fmla="*/ 0 h 2243138"/>
                <a:gd name="connsiteX1" fmla="*/ 681038 w 681038"/>
                <a:gd name="connsiteY1" fmla="*/ 2243138 h 2243138"/>
                <a:gd name="connsiteX2" fmla="*/ 681038 w 681038"/>
                <a:gd name="connsiteY2" fmla="*/ 2243138 h 2243138"/>
                <a:gd name="connsiteX3" fmla="*/ 485775 w 681038"/>
                <a:gd name="connsiteY3" fmla="*/ 2157413 h 2243138"/>
                <a:gd name="connsiteX0" fmla="*/ 0 w 681038"/>
                <a:gd name="connsiteY0" fmla="*/ 0 h 2243138"/>
                <a:gd name="connsiteX1" fmla="*/ 681038 w 681038"/>
                <a:gd name="connsiteY1" fmla="*/ 2243138 h 2243138"/>
                <a:gd name="connsiteX2" fmla="*/ 681038 w 681038"/>
                <a:gd name="connsiteY2" fmla="*/ 2243138 h 2243138"/>
                <a:gd name="connsiteX0" fmla="*/ 0 w 721575"/>
                <a:gd name="connsiteY0" fmla="*/ 0 h 2416891"/>
                <a:gd name="connsiteX1" fmla="*/ 681038 w 721575"/>
                <a:gd name="connsiteY1" fmla="*/ 2243138 h 2416891"/>
                <a:gd name="connsiteX2" fmla="*/ 638175 w 721575"/>
                <a:gd name="connsiteY2" fmla="*/ 2271713 h 2416891"/>
                <a:gd name="connsiteX0" fmla="*/ 0 w 681038"/>
                <a:gd name="connsiteY0" fmla="*/ 0 h 2243138"/>
                <a:gd name="connsiteX1" fmla="*/ 681038 w 681038"/>
                <a:gd name="connsiteY1" fmla="*/ 2243138 h 2243138"/>
                <a:gd name="connsiteX0" fmla="*/ 0 w 904991"/>
                <a:gd name="connsiteY0" fmla="*/ 0 h 2243138"/>
                <a:gd name="connsiteX1" fmla="*/ 681038 w 904991"/>
                <a:gd name="connsiteY1" fmla="*/ 2243138 h 2243138"/>
                <a:gd name="connsiteX0" fmla="*/ 0 w 1663657"/>
                <a:gd name="connsiteY0" fmla="*/ 0 h 2243138"/>
                <a:gd name="connsiteX1" fmla="*/ 681038 w 1663657"/>
                <a:gd name="connsiteY1" fmla="*/ 2243138 h 2243138"/>
                <a:gd name="connsiteX0" fmla="*/ 0 w 1676483"/>
                <a:gd name="connsiteY0" fmla="*/ 0 h 2243138"/>
                <a:gd name="connsiteX1" fmla="*/ 681038 w 1676483"/>
                <a:gd name="connsiteY1" fmla="*/ 2243138 h 2243138"/>
                <a:gd name="connsiteX0" fmla="*/ 0 w 1646120"/>
                <a:gd name="connsiteY0" fmla="*/ 0 h 2271713"/>
                <a:gd name="connsiteX1" fmla="*/ 609600 w 1646120"/>
                <a:gd name="connsiteY1" fmla="*/ 2271713 h 2271713"/>
                <a:gd name="connsiteX0" fmla="*/ 0 w 1657161"/>
                <a:gd name="connsiteY0" fmla="*/ 0 h 2271713"/>
                <a:gd name="connsiteX1" fmla="*/ 609600 w 1657161"/>
                <a:gd name="connsiteY1" fmla="*/ 2271713 h 2271713"/>
                <a:gd name="connsiteX0" fmla="*/ 0 w 1685876"/>
                <a:gd name="connsiteY0" fmla="*/ 0 h 2271713"/>
                <a:gd name="connsiteX1" fmla="*/ 609600 w 1685876"/>
                <a:gd name="connsiteY1" fmla="*/ 2271713 h 2271713"/>
                <a:gd name="connsiteX0" fmla="*/ 0 w 1684269"/>
                <a:gd name="connsiteY0" fmla="*/ 0 h 2271713"/>
                <a:gd name="connsiteX1" fmla="*/ 609600 w 1684269"/>
                <a:gd name="connsiteY1" fmla="*/ 2271713 h 2271713"/>
                <a:gd name="connsiteX0" fmla="*/ 987323 w 2166721"/>
                <a:gd name="connsiteY0" fmla="*/ 0 h 2452944"/>
                <a:gd name="connsiteX1" fmla="*/ 1 w 2166721"/>
                <a:gd name="connsiteY1" fmla="*/ 2452944 h 2452944"/>
                <a:gd name="connsiteX0" fmla="*/ 13198 w 1461328"/>
                <a:gd name="connsiteY0" fmla="*/ 0 h 3663906"/>
                <a:gd name="connsiteX1" fmla="*/ 0 w 1461328"/>
                <a:gd name="connsiteY1" fmla="*/ 3663906 h 3663906"/>
                <a:gd name="connsiteX0" fmla="*/ 2972166 w 3137270"/>
                <a:gd name="connsiteY0" fmla="*/ 0 h 3663906"/>
                <a:gd name="connsiteX1" fmla="*/ 17857 w 3137270"/>
                <a:gd name="connsiteY1" fmla="*/ 1823127 h 3663906"/>
                <a:gd name="connsiteX2" fmla="*/ 2958968 w 3137270"/>
                <a:gd name="connsiteY2" fmla="*/ 3663906 h 3663906"/>
                <a:gd name="connsiteX0" fmla="*/ 2954314 w 3066560"/>
                <a:gd name="connsiteY0" fmla="*/ 0 h 3663906"/>
                <a:gd name="connsiteX1" fmla="*/ 5 w 3066560"/>
                <a:gd name="connsiteY1" fmla="*/ 1823127 h 3663906"/>
                <a:gd name="connsiteX2" fmla="*/ 2941116 w 3066560"/>
                <a:gd name="connsiteY2" fmla="*/ 3663906 h 3663906"/>
                <a:gd name="connsiteX0" fmla="*/ 2954316 w 2966899"/>
                <a:gd name="connsiteY0" fmla="*/ 0 h 3663906"/>
                <a:gd name="connsiteX1" fmla="*/ 7 w 2966899"/>
                <a:gd name="connsiteY1" fmla="*/ 1823127 h 3663906"/>
                <a:gd name="connsiteX2" fmla="*/ 2941118 w 2966899"/>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 name="connsiteX0" fmla="*/ 2954316 w 2954316"/>
                <a:gd name="connsiteY0" fmla="*/ 0 h 3663906"/>
                <a:gd name="connsiteX1" fmla="*/ 7 w 2954316"/>
                <a:gd name="connsiteY1" fmla="*/ 1823127 h 3663906"/>
                <a:gd name="connsiteX2" fmla="*/ 2941118 w 2954316"/>
                <a:gd name="connsiteY2" fmla="*/ 3663906 h 3663906"/>
              </a:gdLst>
              <a:ahLst/>
              <a:cxnLst>
                <a:cxn ang="0">
                  <a:pos x="connsiteX0" y="connsiteY0"/>
                </a:cxn>
                <a:cxn ang="0">
                  <a:pos x="connsiteX1" y="connsiteY1"/>
                </a:cxn>
                <a:cxn ang="0">
                  <a:pos x="connsiteX2" y="connsiteY2"/>
                </a:cxn>
              </a:cxnLst>
              <a:rect l="l" t="t" r="r" b="b"/>
              <a:pathLst>
                <a:path w="2954316" h="3663906">
                  <a:moveTo>
                    <a:pt x="2954316" y="0"/>
                  </a:moveTo>
                  <a:cubicBezTo>
                    <a:pt x="2945098" y="932979"/>
                    <a:pt x="5384" y="1547278"/>
                    <a:pt x="7" y="1823127"/>
                  </a:cubicBezTo>
                  <a:cubicBezTo>
                    <a:pt x="-5370" y="2098976"/>
                    <a:pt x="2946040" y="2752919"/>
                    <a:pt x="2941118" y="3663906"/>
                  </a:cubicBezTo>
                </a:path>
              </a:pathLst>
            </a:custGeom>
            <a:noFill/>
            <a:ln w="57150">
              <a:solidFill>
                <a:schemeClr val="accent3">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flipV="1">
              <a:off x="5016843" y="1861751"/>
              <a:ext cx="3657600" cy="1"/>
            </a:xfrm>
            <a:prstGeom prst="line">
              <a:avLst/>
            </a:prstGeom>
            <a:ln w="50800">
              <a:solidFill>
                <a:srgbClr val="953735">
                  <a:alpha val="5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1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35000"/>
                    </a14:imgEffect>
                  </a14:imgLayer>
                </a14:imgProps>
              </a:ext>
              <a:ext uri="{28A0092B-C50C-407E-A947-70E740481C1C}">
                <a14:useLocalDpi xmlns:a14="http://schemas.microsoft.com/office/drawing/2010/main" val="0"/>
              </a:ext>
            </a:extLst>
          </a:blip>
          <a:srcRect t="607"/>
          <a:stretch/>
        </p:blipFill>
        <p:spPr>
          <a:xfrm>
            <a:off x="640080" y="675504"/>
            <a:ext cx="7821778" cy="5801192"/>
          </a:xfrm>
          <a:prstGeom prst="rect">
            <a:avLst/>
          </a:prstGeom>
        </p:spPr>
      </p:pic>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16</a:t>
            </a:fld>
            <a:endParaRPr lang="en-US" dirty="0"/>
          </a:p>
        </p:txBody>
      </p:sp>
      <p:sp>
        <p:nvSpPr>
          <p:cNvPr id="6" name="Title 1"/>
          <p:cNvSpPr>
            <a:spLocks noGrp="1"/>
          </p:cNvSpPr>
          <p:nvPr>
            <p:ph type="title"/>
          </p:nvPr>
        </p:nvSpPr>
        <p:spPr>
          <a:xfrm>
            <a:off x="76200" y="26624"/>
            <a:ext cx="8839200" cy="430576"/>
          </a:xfrm>
        </p:spPr>
        <p:txBody>
          <a:bodyPr>
            <a:noAutofit/>
          </a:bodyPr>
          <a:lstStyle/>
          <a:p>
            <a:pPr algn="l"/>
            <a:r>
              <a:rPr lang="en-US" sz="3400" b="1" dirty="0"/>
              <a:t>Conic-section orbits:  </a:t>
            </a:r>
            <a:r>
              <a:rPr lang="en-US" sz="2400" b="1" dirty="0"/>
              <a:t> Lunar free-return trajectory</a:t>
            </a:r>
            <a:r>
              <a:rPr lang="en-US" sz="2400" dirty="0"/>
              <a:t>, 1 of 2</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5421" r="31084"/>
          <a:stretch/>
        </p:blipFill>
        <p:spPr>
          <a:xfrm>
            <a:off x="6599254" y="609600"/>
            <a:ext cx="2011346" cy="2348090"/>
          </a:xfrm>
          <a:prstGeom prst="rect">
            <a:avLst/>
          </a:prstGeom>
        </p:spPr>
      </p:pic>
      <p:sp>
        <p:nvSpPr>
          <p:cNvPr id="7" name="TextBox 6"/>
          <p:cNvSpPr txBox="1"/>
          <p:nvPr/>
        </p:nvSpPr>
        <p:spPr>
          <a:xfrm>
            <a:off x="814638" y="725002"/>
            <a:ext cx="5355508" cy="203132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dirty="0"/>
              <a:t>After </a:t>
            </a:r>
            <a:r>
              <a:rPr lang="en-US" i="1" dirty="0">
                <a:solidFill>
                  <a:schemeClr val="accent2">
                    <a:lumMod val="75000"/>
                  </a:schemeClr>
                </a:solidFill>
              </a:rPr>
              <a:t>translunar injection </a:t>
            </a:r>
            <a:r>
              <a:rPr lang="en-US" dirty="0"/>
              <a:t>at point (1) the spacecraft coasts in a highly-elliptical orbit to the </a:t>
            </a:r>
            <a:r>
              <a:rPr lang="en-US" i="1" dirty="0">
                <a:solidFill>
                  <a:schemeClr val="accent2">
                    <a:lumMod val="75000"/>
                  </a:schemeClr>
                </a:solidFill>
              </a:rPr>
              <a:t>lunar sphere of influence</a:t>
            </a:r>
            <a:r>
              <a:rPr lang="en-US" dirty="0"/>
              <a:t> at point (2), where the spacecraft enters a hyperbolic trajectory relative to the moon. If the </a:t>
            </a:r>
            <a:r>
              <a:rPr lang="en-US" i="1" dirty="0">
                <a:solidFill>
                  <a:schemeClr val="accent2">
                    <a:lumMod val="75000"/>
                  </a:schemeClr>
                </a:solidFill>
              </a:rPr>
              <a:t>lunar orbit insertion</a:t>
            </a:r>
            <a:r>
              <a:rPr lang="en-US" dirty="0">
                <a:solidFill>
                  <a:schemeClr val="accent2">
                    <a:lumMod val="75000"/>
                  </a:schemeClr>
                </a:solidFill>
              </a:rPr>
              <a:t> </a:t>
            </a:r>
            <a:r>
              <a:rPr lang="en-US" dirty="0"/>
              <a:t>burn at point (3) fails, the </a:t>
            </a:r>
            <a:r>
              <a:rPr lang="en-US" i="1" dirty="0"/>
              <a:t>lunar free-return trajectory</a:t>
            </a:r>
            <a:r>
              <a:rPr lang="en-US" dirty="0"/>
              <a:t> returns the spacecraft to earth with the same as outbound-orbital eccentricity and energy.</a:t>
            </a:r>
          </a:p>
        </p:txBody>
      </p:sp>
      <p:sp>
        <p:nvSpPr>
          <p:cNvPr id="30" name="TextBox 29"/>
          <p:cNvSpPr txBox="1"/>
          <p:nvPr/>
        </p:nvSpPr>
        <p:spPr>
          <a:xfrm>
            <a:off x="1995152" y="4599099"/>
            <a:ext cx="166777" cy="223651"/>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3</a:t>
            </a:r>
          </a:p>
        </p:txBody>
      </p:sp>
      <p:grpSp>
        <p:nvGrpSpPr>
          <p:cNvPr id="79" name="Group 78"/>
          <p:cNvGrpSpPr/>
          <p:nvPr/>
        </p:nvGrpSpPr>
        <p:grpSpPr>
          <a:xfrm>
            <a:off x="2473587" y="3990484"/>
            <a:ext cx="1039023" cy="740097"/>
            <a:chOff x="2473587" y="3990484"/>
            <a:chExt cx="1039023" cy="740097"/>
          </a:xfrm>
        </p:grpSpPr>
        <p:sp>
          <p:nvSpPr>
            <p:cNvPr id="33" name="TextBox 32"/>
            <p:cNvSpPr txBox="1"/>
            <p:nvPr/>
          </p:nvSpPr>
          <p:spPr>
            <a:xfrm>
              <a:off x="2761867" y="3990484"/>
              <a:ext cx="166777" cy="223651"/>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2</a:t>
              </a:r>
            </a:p>
          </p:txBody>
        </p:sp>
        <p:cxnSp>
          <p:nvCxnSpPr>
            <p:cNvPr id="35" name="Straight Arrow Connector 34"/>
            <p:cNvCxnSpPr/>
            <p:nvPr/>
          </p:nvCxnSpPr>
          <p:spPr>
            <a:xfrm flipH="1">
              <a:off x="2780153" y="4244622"/>
              <a:ext cx="42069" cy="485959"/>
            </a:xfrm>
            <a:prstGeom prst="straightConnector1">
              <a:avLst/>
            </a:prstGeom>
            <a:ln w="12700">
              <a:solidFill>
                <a:schemeClr val="tx1">
                  <a:lumMod val="65000"/>
                  <a:lumOff val="35000"/>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843214" y="4655784"/>
              <a:ext cx="669396" cy="54328"/>
            </a:xfrm>
            <a:prstGeom prst="straightConnector1">
              <a:avLst/>
            </a:prstGeom>
            <a:ln w="57150">
              <a:solidFill>
                <a:srgbClr val="953735">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473587" y="4172036"/>
              <a:ext cx="280988" cy="519113"/>
            </a:xfrm>
            <a:prstGeom prst="straightConnector1">
              <a:avLst/>
            </a:prstGeom>
            <a:ln w="57150">
              <a:solidFill>
                <a:srgbClr val="0070C0">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108031" y="3298785"/>
            <a:ext cx="224565" cy="1969063"/>
            <a:chOff x="7108031" y="3298785"/>
            <a:chExt cx="224565" cy="1969063"/>
          </a:xfrm>
        </p:grpSpPr>
        <p:sp>
          <p:nvSpPr>
            <p:cNvPr id="34" name="TextBox 33"/>
            <p:cNvSpPr txBox="1"/>
            <p:nvPr/>
          </p:nvSpPr>
          <p:spPr>
            <a:xfrm>
              <a:off x="7165819" y="5044197"/>
              <a:ext cx="166777" cy="223651"/>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1</a:t>
              </a:r>
            </a:p>
          </p:txBody>
        </p:sp>
        <p:cxnSp>
          <p:nvCxnSpPr>
            <p:cNvPr id="56" name="Straight Arrow Connector 55"/>
            <p:cNvCxnSpPr/>
            <p:nvPr/>
          </p:nvCxnSpPr>
          <p:spPr>
            <a:xfrm flipV="1">
              <a:off x="7108031" y="3298785"/>
              <a:ext cx="0" cy="1830035"/>
            </a:xfrm>
            <a:prstGeom prst="straightConnector1">
              <a:avLst/>
            </a:prstGeom>
            <a:ln w="57150">
              <a:solidFill>
                <a:srgbClr val="953735">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366963" y="4822031"/>
            <a:ext cx="1138237" cy="766267"/>
            <a:chOff x="2366963" y="4822031"/>
            <a:chExt cx="1138237" cy="766267"/>
          </a:xfrm>
        </p:grpSpPr>
        <p:cxnSp>
          <p:nvCxnSpPr>
            <p:cNvPr id="71" name="Straight Arrow Connector 70"/>
            <p:cNvCxnSpPr/>
            <p:nvPr/>
          </p:nvCxnSpPr>
          <p:spPr>
            <a:xfrm flipV="1">
              <a:off x="2366963" y="4822031"/>
              <a:ext cx="383381" cy="409576"/>
            </a:xfrm>
            <a:prstGeom prst="straightConnector1">
              <a:avLst/>
            </a:prstGeom>
            <a:ln w="57150">
              <a:solidFill>
                <a:srgbClr val="0070C0">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637690" y="5348232"/>
              <a:ext cx="166777" cy="240066"/>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4</a:t>
              </a:r>
            </a:p>
          </p:txBody>
        </p:sp>
        <p:cxnSp>
          <p:nvCxnSpPr>
            <p:cNvPr id="67" name="Straight Arrow Connector 66"/>
            <p:cNvCxnSpPr/>
            <p:nvPr/>
          </p:nvCxnSpPr>
          <p:spPr>
            <a:xfrm flipH="1">
              <a:off x="2723709" y="4865511"/>
              <a:ext cx="42069" cy="485959"/>
            </a:xfrm>
            <a:prstGeom prst="straightConnector1">
              <a:avLst/>
            </a:prstGeom>
            <a:ln w="12700">
              <a:solidFill>
                <a:schemeClr val="tx1">
                  <a:lumMod val="65000"/>
                  <a:lumOff val="35000"/>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837217" y="4846991"/>
              <a:ext cx="667983" cy="244122"/>
            </a:xfrm>
            <a:prstGeom prst="straightConnector1">
              <a:avLst/>
            </a:prstGeom>
            <a:ln w="57150">
              <a:solidFill>
                <a:srgbClr val="953735">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rot="3060000">
            <a:off x="4538111" y="3699575"/>
            <a:ext cx="2100373" cy="30777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sz="1400" dirty="0"/>
              <a:t>earth-moon radius at </a:t>
            </a:r>
            <a:r>
              <a:rPr lang="en-US" sz="1400" dirty="0">
                <a:latin typeface="Times New Roman" panose="02020603050405020304" pitchFamily="18" charset="0"/>
                <a:cs typeface="Times New Roman" panose="02020603050405020304" pitchFamily="18" charset="0"/>
              </a:rPr>
              <a:t>TLI</a:t>
            </a:r>
          </a:p>
        </p:txBody>
      </p:sp>
      <p:grpSp>
        <p:nvGrpSpPr>
          <p:cNvPr id="2" name="Group 1"/>
          <p:cNvGrpSpPr/>
          <p:nvPr/>
        </p:nvGrpSpPr>
        <p:grpSpPr>
          <a:xfrm>
            <a:off x="1888058" y="3772116"/>
            <a:ext cx="3425347" cy="2452246"/>
            <a:chOff x="1888058" y="3772116"/>
            <a:chExt cx="3425347" cy="2452246"/>
          </a:xfrm>
        </p:grpSpPr>
        <p:sp>
          <p:nvSpPr>
            <p:cNvPr id="23" name="TextBox 22"/>
            <p:cNvSpPr txBox="1"/>
            <p:nvPr/>
          </p:nvSpPr>
          <p:spPr>
            <a:xfrm>
              <a:off x="2057393" y="3772116"/>
              <a:ext cx="237076" cy="30777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sz="1400" dirty="0"/>
                <a:t>a</a:t>
              </a:r>
              <a:endParaRPr lang="en-US" sz="1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888058" y="5329983"/>
              <a:ext cx="237076" cy="30777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sz="1400" dirty="0"/>
                <a:t>b</a:t>
              </a:r>
              <a:endParaRPr lang="en-US" sz="1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3306119" y="5639587"/>
              <a:ext cx="2007286"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1600" dirty="0"/>
                <a:t>Hyperbolic passage as</a:t>
              </a:r>
            </a:p>
            <a:p>
              <a:pPr algn="ctr"/>
              <a:r>
                <a:rPr lang="en-US" sz="1600" dirty="0"/>
                <a:t>moon travels  a : 3 : b</a:t>
              </a:r>
              <a:endParaRPr lang="en-US" sz="1600" dirty="0">
                <a:latin typeface="Times New Roman" panose="02020603050405020304" pitchFamily="18" charset="0"/>
                <a:cs typeface="Times New Roman" panose="02020603050405020304" pitchFamily="18" charset="0"/>
              </a:endParaRPr>
            </a:p>
          </p:txBody>
        </p:sp>
      </p:grpSp>
      <p:sp>
        <p:nvSpPr>
          <p:cNvPr id="27" name="TextBox 26"/>
          <p:cNvSpPr txBox="1"/>
          <p:nvPr/>
        </p:nvSpPr>
        <p:spPr>
          <a:xfrm>
            <a:off x="3039761" y="3485393"/>
            <a:ext cx="1062682"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1600" dirty="0"/>
              <a:t>Lunar </a:t>
            </a:r>
            <a:r>
              <a:rPr lang="en-US" sz="1600" dirty="0">
                <a:latin typeface="Times New Roman" panose="02020603050405020304" pitchFamily="18" charset="0"/>
                <a:cs typeface="Times New Roman" panose="02020603050405020304" pitchFamily="18" charset="0"/>
              </a:rPr>
              <a:t>SOI</a:t>
            </a:r>
          </a:p>
        </p:txBody>
      </p:sp>
      <p:sp>
        <p:nvSpPr>
          <p:cNvPr id="28" name="TextBox 27"/>
          <p:cNvSpPr txBox="1"/>
          <p:nvPr/>
        </p:nvSpPr>
        <p:spPr>
          <a:xfrm>
            <a:off x="6538102" y="3712592"/>
            <a:ext cx="1848017" cy="78656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lnSpc>
                <a:spcPts val="1800"/>
              </a:lnSpc>
            </a:pPr>
            <a:r>
              <a:rPr lang="en-US" sz="1600" dirty="0"/>
              <a:t>3-hr launch window</a:t>
            </a:r>
          </a:p>
          <a:p>
            <a:pPr algn="just">
              <a:lnSpc>
                <a:spcPts val="1800"/>
              </a:lnSpc>
            </a:pPr>
            <a:r>
              <a:rPr lang="en-US" sz="1600" dirty="0"/>
              <a:t>300-km park. orbit</a:t>
            </a:r>
          </a:p>
          <a:p>
            <a:pPr algn="just">
              <a:lnSpc>
                <a:spcPts val="1800"/>
              </a:lnSpc>
            </a:pPr>
            <a:r>
              <a:rPr lang="en-US" sz="1600" dirty="0"/>
              <a:t>6-min </a:t>
            </a:r>
            <a:r>
              <a:rPr lang="en-US" sz="1600" dirty="0">
                <a:latin typeface="Times New Roman" panose="02020603050405020304" pitchFamily="18" charset="0"/>
                <a:cs typeface="Times New Roman" panose="02020603050405020304" pitchFamily="18" charset="0"/>
              </a:rPr>
              <a:t>TLI</a:t>
            </a:r>
            <a:r>
              <a:rPr lang="en-US" sz="1600" dirty="0"/>
              <a:t> burn</a:t>
            </a:r>
          </a:p>
        </p:txBody>
      </p:sp>
      <p:sp>
        <p:nvSpPr>
          <p:cNvPr id="31" name="TextBox 30"/>
          <p:cNvSpPr txBox="1"/>
          <p:nvPr/>
        </p:nvSpPr>
        <p:spPr>
          <a:xfrm rot="304061">
            <a:off x="3937128" y="4778670"/>
            <a:ext cx="2116955" cy="24622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0" rtlCol="0">
            <a:spAutoFit/>
          </a:bodyPr>
          <a:lstStyle/>
          <a:p>
            <a:pPr algn="just"/>
            <a:r>
              <a:rPr lang="en-US" sz="1600" dirty="0"/>
              <a:t>2.58 days to lunar </a:t>
            </a:r>
            <a:r>
              <a:rPr lang="en-US" sz="1600" dirty="0">
                <a:latin typeface="Times New Roman" panose="02020603050405020304" pitchFamily="18" charset="0"/>
                <a:cs typeface="Times New Roman" panose="02020603050405020304" pitchFamily="18" charset="0"/>
              </a:rPr>
              <a:t>SOI</a:t>
            </a:r>
            <a:endParaRPr lang="en-US" sz="1600" dirty="0"/>
          </a:p>
        </p:txBody>
      </p:sp>
      <p:sp>
        <p:nvSpPr>
          <p:cNvPr id="32" name="TextBox 31"/>
          <p:cNvSpPr txBox="1"/>
          <p:nvPr/>
        </p:nvSpPr>
        <p:spPr>
          <a:xfrm>
            <a:off x="583671" y="3243651"/>
            <a:ext cx="1566406" cy="24622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0" rtlCol="0">
            <a:spAutoFit/>
          </a:bodyPr>
          <a:lstStyle/>
          <a:p>
            <a:pPr algn="just"/>
            <a:r>
              <a:rPr lang="en-US" sz="1600" dirty="0"/>
              <a:t>16.9-hr from 2:3</a:t>
            </a:r>
          </a:p>
        </p:txBody>
      </p:sp>
      <p:sp>
        <p:nvSpPr>
          <p:cNvPr id="36" name="TextBox 35"/>
          <p:cNvSpPr txBox="1"/>
          <p:nvPr/>
        </p:nvSpPr>
        <p:spPr>
          <a:xfrm>
            <a:off x="568107" y="4361945"/>
            <a:ext cx="1351005" cy="69249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27432" tIns="0" rIns="27432" bIns="0" rtlCol="0">
            <a:spAutoFit/>
          </a:bodyPr>
          <a:lstStyle/>
          <a:p>
            <a:pPr algn="just">
              <a:lnSpc>
                <a:spcPts val="1800"/>
              </a:lnSpc>
            </a:pPr>
            <a:r>
              <a:rPr lang="en-US" sz="1600" dirty="0">
                <a:latin typeface="Times New Roman" panose="02020603050405020304" pitchFamily="18" charset="0"/>
                <a:cs typeface="Times New Roman" panose="02020603050405020304" pitchFamily="18" charset="0"/>
              </a:rPr>
              <a:t>LOI</a:t>
            </a:r>
          </a:p>
          <a:p>
            <a:pPr algn="just">
              <a:lnSpc>
                <a:spcPts val="1800"/>
              </a:lnSpc>
            </a:pPr>
            <a:r>
              <a:rPr lang="en-US" sz="1600" dirty="0"/>
              <a:t>Grumman: LM</a:t>
            </a:r>
          </a:p>
          <a:p>
            <a:pPr algn="just">
              <a:lnSpc>
                <a:spcPts val="1800"/>
              </a:lnSpc>
            </a:pPr>
            <a:r>
              <a:rPr lang="en-US" sz="1600" dirty="0"/>
              <a:t>TRW:     LMDE </a:t>
            </a:r>
          </a:p>
        </p:txBody>
      </p:sp>
    </p:spTree>
    <p:extLst>
      <p:ext uri="{BB962C8B-B14F-4D97-AF65-F5344CB8AC3E}">
        <p14:creationId xmlns:p14="http://schemas.microsoft.com/office/powerpoint/2010/main" val="2101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22" grpId="0" animBg="1"/>
      <p:bldP spid="27" grpId="0" animBg="1"/>
      <p:bldP spid="28" grpId="0" animBg="1"/>
      <p:bldP spid="31" grpId="0" animBg="1"/>
      <p:bldP spid="32"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35000"/>
                    </a14:imgEffect>
                  </a14:imgLayer>
                </a14:imgProps>
              </a:ext>
              <a:ext uri="{28A0092B-C50C-407E-A947-70E740481C1C}">
                <a14:useLocalDpi xmlns:a14="http://schemas.microsoft.com/office/drawing/2010/main" val="0"/>
              </a:ext>
            </a:extLst>
          </a:blip>
          <a:srcRect t="40820"/>
          <a:stretch/>
        </p:blipFill>
        <p:spPr>
          <a:xfrm>
            <a:off x="640080" y="2758984"/>
            <a:ext cx="7821778" cy="3454095"/>
          </a:xfrm>
          <a:prstGeom prst="rect">
            <a:avLst/>
          </a:prstGeom>
        </p:spPr>
      </p:pic>
      <p:sp>
        <p:nvSpPr>
          <p:cNvPr id="4" name="Footer Placeholder 3"/>
          <p:cNvSpPr>
            <a:spLocks noGrp="1"/>
          </p:cNvSpPr>
          <p:nvPr>
            <p:ph type="ftr" sz="quarter" idx="11"/>
          </p:nvPr>
        </p:nvSpPr>
        <p:spPr/>
        <p:txBody>
          <a:bodyPr/>
          <a:lstStyle/>
          <a:p>
            <a:r>
              <a:rPr lang="en-US" dirty="0"/>
              <a:t>Non-dimensional Parameters in Our Physical World   J. Philip Barnes   Nov 2016</a:t>
            </a:r>
          </a:p>
        </p:txBody>
      </p:sp>
      <p:sp>
        <p:nvSpPr>
          <p:cNvPr id="5" name="Slide Number Placeholder 4"/>
          <p:cNvSpPr>
            <a:spLocks noGrp="1"/>
          </p:cNvSpPr>
          <p:nvPr>
            <p:ph type="sldNum" sz="quarter" idx="12"/>
          </p:nvPr>
        </p:nvSpPr>
        <p:spPr/>
        <p:txBody>
          <a:bodyPr/>
          <a:lstStyle/>
          <a:p>
            <a:fld id="{CAF235BA-3D7D-4A95-AB6D-C1817BE140BA}" type="slidenum">
              <a:rPr lang="en-US" smtClean="0"/>
              <a:t>17</a:t>
            </a:fld>
            <a:endParaRPr lang="en-US" dirty="0"/>
          </a:p>
        </p:txBody>
      </p:sp>
      <p:sp>
        <p:nvSpPr>
          <p:cNvPr id="6" name="Title 1"/>
          <p:cNvSpPr>
            <a:spLocks noGrp="1"/>
          </p:cNvSpPr>
          <p:nvPr>
            <p:ph type="title"/>
          </p:nvPr>
        </p:nvSpPr>
        <p:spPr>
          <a:xfrm>
            <a:off x="76200" y="26624"/>
            <a:ext cx="8839200" cy="430576"/>
          </a:xfrm>
        </p:spPr>
        <p:txBody>
          <a:bodyPr>
            <a:noAutofit/>
          </a:bodyPr>
          <a:lstStyle/>
          <a:p>
            <a:pPr algn="l"/>
            <a:r>
              <a:rPr lang="en-US" sz="3400" b="1" dirty="0"/>
              <a:t>Conic-section orbits:  </a:t>
            </a:r>
            <a:r>
              <a:rPr lang="en-US" sz="2400" b="1" dirty="0"/>
              <a:t> Lunar free-return trajectory</a:t>
            </a:r>
            <a:r>
              <a:rPr lang="en-US" sz="2400" dirty="0"/>
              <a:t>, 2 of 2</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5421" r="31084"/>
          <a:stretch/>
        </p:blipFill>
        <p:spPr>
          <a:xfrm>
            <a:off x="6599254" y="609600"/>
            <a:ext cx="2011346" cy="2348090"/>
          </a:xfrm>
          <a:prstGeom prst="rect">
            <a:avLst/>
          </a:prstGeom>
        </p:spPr>
      </p:pic>
      <p:sp>
        <p:nvSpPr>
          <p:cNvPr id="30" name="TextBox 29"/>
          <p:cNvSpPr txBox="1"/>
          <p:nvPr/>
        </p:nvSpPr>
        <p:spPr>
          <a:xfrm>
            <a:off x="1995152" y="4335483"/>
            <a:ext cx="166777" cy="223651"/>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3</a:t>
            </a:r>
          </a:p>
        </p:txBody>
      </p:sp>
      <p:grpSp>
        <p:nvGrpSpPr>
          <p:cNvPr id="45" name="Group 44"/>
          <p:cNvGrpSpPr/>
          <p:nvPr/>
        </p:nvGrpSpPr>
        <p:grpSpPr>
          <a:xfrm>
            <a:off x="2745142" y="4188853"/>
            <a:ext cx="2583215" cy="443198"/>
            <a:chOff x="2745142" y="4452469"/>
            <a:chExt cx="2583215" cy="443198"/>
          </a:xfrm>
        </p:grpSpPr>
        <p:cxnSp>
          <p:nvCxnSpPr>
            <p:cNvPr id="54" name="Straight Arrow Connector 53"/>
            <p:cNvCxnSpPr/>
            <p:nvPr/>
          </p:nvCxnSpPr>
          <p:spPr>
            <a:xfrm flipH="1">
              <a:off x="2745142" y="4676775"/>
              <a:ext cx="498121" cy="37042"/>
            </a:xfrm>
            <a:prstGeom prst="straightConnector1">
              <a:avLst/>
            </a:prstGeom>
            <a:ln w="57150">
              <a:solidFill>
                <a:srgbClr val="953735">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4400" y="4452469"/>
              <a:ext cx="1873957" cy="44319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73152" rtlCol="0">
              <a:spAutoFit/>
            </a:bodyPr>
            <a:lstStyle/>
            <a:p>
              <a:pPr algn="just"/>
              <a:r>
                <a:rPr lang="en-US" sz="2400" dirty="0"/>
                <a:t>v</a:t>
              </a:r>
              <a:r>
                <a:rPr lang="en-US" sz="2800" baseline="-25000" dirty="0"/>
                <a:t>se2_kms </a:t>
              </a:r>
              <a:r>
                <a:rPr lang="en-US" sz="2000" dirty="0"/>
                <a:t>= 0.78 </a:t>
              </a:r>
            </a:p>
          </p:txBody>
        </p:sp>
      </p:grpSp>
      <p:grpSp>
        <p:nvGrpSpPr>
          <p:cNvPr id="46" name="Group 45"/>
          <p:cNvGrpSpPr/>
          <p:nvPr/>
        </p:nvGrpSpPr>
        <p:grpSpPr>
          <a:xfrm>
            <a:off x="2776538" y="3376055"/>
            <a:ext cx="1298752" cy="1091872"/>
            <a:chOff x="2776538" y="3639671"/>
            <a:chExt cx="1298752" cy="1091872"/>
          </a:xfrm>
        </p:grpSpPr>
        <p:cxnSp>
          <p:nvCxnSpPr>
            <p:cNvPr id="26" name="Straight Arrow Connector 25"/>
            <p:cNvCxnSpPr/>
            <p:nvPr/>
          </p:nvCxnSpPr>
          <p:spPr>
            <a:xfrm flipH="1">
              <a:off x="2776538" y="4131468"/>
              <a:ext cx="183356" cy="600075"/>
            </a:xfrm>
            <a:prstGeom prst="straightConnector1">
              <a:avLst/>
            </a:prstGeom>
            <a:ln w="57150">
              <a:solidFill>
                <a:schemeClr val="accent3">
                  <a:lumMod val="75000"/>
                  <a:alpha val="60000"/>
                </a:scheme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88356" y="3639671"/>
              <a:ext cx="1286934" cy="38164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73152" rtlCol="0" anchor="t" anchorCtr="0">
              <a:spAutoFit/>
            </a:bodyPr>
            <a:lstStyle/>
            <a:p>
              <a:pPr algn="just">
                <a:lnSpc>
                  <a:spcPts val="2400"/>
                </a:lnSpc>
              </a:pPr>
              <a:r>
                <a:rPr lang="en-US" sz="2400" dirty="0"/>
                <a:t>v</a:t>
              </a:r>
              <a:r>
                <a:rPr lang="en-US" sz="2800" baseline="-25000" dirty="0"/>
                <a:t>me2_kms</a:t>
              </a:r>
              <a:endParaRPr lang="en-US" sz="2000" dirty="0"/>
            </a:p>
          </p:txBody>
        </p:sp>
      </p:grpSp>
      <p:grpSp>
        <p:nvGrpSpPr>
          <p:cNvPr id="50" name="Group 49"/>
          <p:cNvGrpSpPr/>
          <p:nvPr/>
        </p:nvGrpSpPr>
        <p:grpSpPr>
          <a:xfrm>
            <a:off x="724930" y="3680855"/>
            <a:ext cx="2515951" cy="770404"/>
            <a:chOff x="724930" y="3944471"/>
            <a:chExt cx="2515951" cy="770404"/>
          </a:xfrm>
        </p:grpSpPr>
        <p:cxnSp>
          <p:nvCxnSpPr>
            <p:cNvPr id="35" name="Straight Arrow Connector 34"/>
            <p:cNvCxnSpPr/>
            <p:nvPr/>
          </p:nvCxnSpPr>
          <p:spPr>
            <a:xfrm>
              <a:off x="1422400" y="4052711"/>
              <a:ext cx="1207911" cy="451556"/>
            </a:xfrm>
            <a:prstGeom prst="straightConnector1">
              <a:avLst/>
            </a:prstGeom>
            <a:ln w="12700">
              <a:solidFill>
                <a:schemeClr val="tx1">
                  <a:lumMod val="65000"/>
                  <a:lumOff val="35000"/>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475970" y="4157751"/>
              <a:ext cx="291042" cy="557124"/>
            </a:xfrm>
            <a:prstGeom prst="straightConnector1">
              <a:avLst/>
            </a:prstGeom>
            <a:ln w="57150">
              <a:solidFill>
                <a:srgbClr val="0070C0">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71299" y="4121943"/>
              <a:ext cx="498121" cy="37042"/>
            </a:xfrm>
            <a:prstGeom prst="straightConnector1">
              <a:avLst/>
            </a:prstGeom>
            <a:ln w="19050">
              <a:solidFill>
                <a:schemeClr val="bg1">
                  <a:lumMod val="50000"/>
                  <a:alpha val="6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69419" y="4124325"/>
              <a:ext cx="271462" cy="552450"/>
            </a:xfrm>
            <a:prstGeom prst="straightConnector1">
              <a:avLst/>
            </a:prstGeom>
            <a:ln w="19050">
              <a:solidFill>
                <a:schemeClr val="bg1">
                  <a:lumMod val="50000"/>
                  <a:alpha val="6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4930" y="3944471"/>
              <a:ext cx="1295781" cy="38164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73152" rtlCol="0" anchor="t" anchorCtr="0">
              <a:spAutoFit/>
            </a:bodyPr>
            <a:lstStyle/>
            <a:p>
              <a:pPr algn="just">
                <a:lnSpc>
                  <a:spcPts val="2400"/>
                </a:lnSpc>
              </a:pPr>
              <a:r>
                <a:rPr lang="en-US" sz="2400" dirty="0"/>
                <a:t>v</a:t>
              </a:r>
              <a:r>
                <a:rPr lang="en-US" sz="2800" baseline="-25000" dirty="0"/>
                <a:t>sm2_kms</a:t>
              </a:r>
              <a:endParaRPr lang="en-US" sz="2000" dirty="0"/>
            </a:p>
          </p:txBody>
        </p:sp>
      </p:grpSp>
      <p:grpSp>
        <p:nvGrpSpPr>
          <p:cNvPr id="2" name="Group 1"/>
          <p:cNvGrpSpPr/>
          <p:nvPr/>
        </p:nvGrpSpPr>
        <p:grpSpPr>
          <a:xfrm>
            <a:off x="2799644" y="3638656"/>
            <a:ext cx="1665218" cy="793908"/>
            <a:chOff x="2799644" y="3902272"/>
            <a:chExt cx="1665218" cy="793908"/>
          </a:xfrm>
        </p:grpSpPr>
        <p:cxnSp>
          <p:nvCxnSpPr>
            <p:cNvPr id="18" name="Straight Arrow Connector 17"/>
            <p:cNvCxnSpPr/>
            <p:nvPr/>
          </p:nvCxnSpPr>
          <p:spPr>
            <a:xfrm flipV="1">
              <a:off x="2799644" y="4041422"/>
              <a:ext cx="1456267" cy="654758"/>
            </a:xfrm>
            <a:prstGeom prst="straightConnector1">
              <a:avLst/>
            </a:prstGeom>
            <a:ln w="12700">
              <a:solidFill>
                <a:schemeClr val="tx1">
                  <a:lumMod val="65000"/>
                  <a:lumOff val="35000"/>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98085" y="3902272"/>
              <a:ext cx="166777" cy="240066"/>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2</a:t>
              </a:r>
            </a:p>
          </p:txBody>
        </p:sp>
      </p:grpSp>
      <p:sp>
        <p:nvSpPr>
          <p:cNvPr id="48" name="TextBox 47"/>
          <p:cNvSpPr txBox="1"/>
          <p:nvPr/>
        </p:nvSpPr>
        <p:spPr>
          <a:xfrm>
            <a:off x="423333" y="823473"/>
            <a:ext cx="5969000" cy="60888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119063" indent="-119063">
              <a:lnSpc>
                <a:spcPts val="2000"/>
              </a:lnSpc>
              <a:buFontTx/>
              <a:buChar char="-"/>
            </a:pPr>
            <a:r>
              <a:rPr lang="en-US" sz="2000" dirty="0"/>
              <a:t>Computer code variable names include what relative to what, at what point, and with what units, if any.</a:t>
            </a:r>
            <a:endParaRPr lang="en-US" dirty="0"/>
          </a:p>
        </p:txBody>
      </p:sp>
      <p:grpSp>
        <p:nvGrpSpPr>
          <p:cNvPr id="51" name="Group 50"/>
          <p:cNvGrpSpPr/>
          <p:nvPr/>
        </p:nvGrpSpPr>
        <p:grpSpPr>
          <a:xfrm>
            <a:off x="2824882" y="2769277"/>
            <a:ext cx="1964267" cy="461665"/>
            <a:chOff x="2824882" y="3032893"/>
            <a:chExt cx="1964267" cy="461665"/>
          </a:xfrm>
        </p:grpSpPr>
        <p:sp>
          <p:nvSpPr>
            <p:cNvPr id="15" name="TextBox 14"/>
            <p:cNvSpPr txBox="1"/>
            <p:nvPr/>
          </p:nvSpPr>
          <p:spPr>
            <a:xfrm>
              <a:off x="3426178" y="3032893"/>
              <a:ext cx="1362971" cy="46166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sz="2400" i="1" dirty="0"/>
                <a:t>e</a:t>
              </a:r>
              <a:r>
                <a:rPr lang="en-US" sz="2800" baseline="-25000" dirty="0"/>
                <a:t>sm</a:t>
              </a:r>
              <a:r>
                <a:rPr lang="en-US" sz="2000" dirty="0"/>
                <a:t> = 1.69</a:t>
              </a:r>
            </a:p>
          </p:txBody>
        </p:sp>
        <p:cxnSp>
          <p:nvCxnSpPr>
            <p:cNvPr id="49" name="Straight Arrow Connector 48"/>
            <p:cNvCxnSpPr>
              <a:stCxn id="15" idx="1"/>
            </p:cNvCxnSpPr>
            <p:nvPr/>
          </p:nvCxnSpPr>
          <p:spPr>
            <a:xfrm flipH="1">
              <a:off x="2824882" y="3263726"/>
              <a:ext cx="601296" cy="152400"/>
            </a:xfrm>
            <a:prstGeom prst="straightConnector1">
              <a:avLst/>
            </a:prstGeom>
            <a:ln w="12700">
              <a:solidFill>
                <a:schemeClr val="tx1">
                  <a:lumMod val="65000"/>
                  <a:lumOff val="35000"/>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7108031" y="3035169"/>
            <a:ext cx="224565" cy="1969063"/>
            <a:chOff x="7108031" y="3298785"/>
            <a:chExt cx="224565" cy="1969063"/>
          </a:xfrm>
        </p:grpSpPr>
        <p:sp>
          <p:nvSpPr>
            <p:cNvPr id="63" name="TextBox 62"/>
            <p:cNvSpPr txBox="1"/>
            <p:nvPr/>
          </p:nvSpPr>
          <p:spPr>
            <a:xfrm>
              <a:off x="7165819" y="5044197"/>
              <a:ext cx="166777" cy="223651"/>
            </a:xfrm>
            <a:prstGeom prst="rect">
              <a:avLst/>
            </a:prstGeom>
            <a:solidFill>
              <a:srgbClr val="FFFFCC"/>
            </a:solidFill>
            <a:effectLst>
              <a:outerShdw blurRad="50800" dist="38100" dir="2700000" algn="tl" rotWithShape="0">
                <a:prstClr val="black">
                  <a:alpha val="40000"/>
                </a:prstClr>
              </a:outerShdw>
            </a:effectLst>
          </p:spPr>
          <p:txBody>
            <a:bodyPr wrap="none" lIns="18288" tIns="18288" rIns="18288" bIns="0" rtlCol="0" anchor="ctr" anchorCtr="0">
              <a:spAutoFit/>
            </a:bodyPr>
            <a:lstStyle/>
            <a:p>
              <a:pPr>
                <a:lnSpc>
                  <a:spcPts val="1600"/>
                </a:lnSpc>
              </a:pPr>
              <a:r>
                <a:rPr lang="en-US" sz="2000" dirty="0">
                  <a:solidFill>
                    <a:schemeClr val="accent2">
                      <a:lumMod val="75000"/>
                    </a:schemeClr>
                  </a:solidFill>
                </a:rPr>
                <a:t>1</a:t>
              </a:r>
            </a:p>
          </p:txBody>
        </p:sp>
        <p:cxnSp>
          <p:nvCxnSpPr>
            <p:cNvPr id="64" name="Straight Arrow Connector 63"/>
            <p:cNvCxnSpPr/>
            <p:nvPr/>
          </p:nvCxnSpPr>
          <p:spPr>
            <a:xfrm flipV="1">
              <a:off x="7108031" y="3298785"/>
              <a:ext cx="0" cy="1830035"/>
            </a:xfrm>
            <a:prstGeom prst="straightConnector1">
              <a:avLst/>
            </a:prstGeom>
            <a:ln w="57150">
              <a:solidFill>
                <a:srgbClr val="953735">
                  <a:alpha val="60000"/>
                </a:srgbClr>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flipV="1">
            <a:off x="4934465" y="2487822"/>
            <a:ext cx="1840192" cy="2239662"/>
          </a:xfrm>
          <a:prstGeom prst="line">
            <a:avLst/>
          </a:prstGeom>
          <a:ln w="38100" cap="rnd">
            <a:solidFill>
              <a:srgbClr val="F4F4F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800850" y="4770348"/>
            <a:ext cx="219075" cy="261936"/>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05686" y="3488943"/>
            <a:ext cx="1952982" cy="76944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n-US" sz="2400" dirty="0"/>
              <a:t>v</a:t>
            </a:r>
            <a:r>
              <a:rPr lang="en-US" sz="2800" baseline="-25000" dirty="0"/>
              <a:t>se1_kms</a:t>
            </a:r>
            <a:r>
              <a:rPr lang="en-US" sz="2400" baseline="-25000" dirty="0"/>
              <a:t> </a:t>
            </a:r>
            <a:r>
              <a:rPr lang="en-US" sz="2000" dirty="0"/>
              <a:t>= 10.9</a:t>
            </a:r>
          </a:p>
          <a:p>
            <a:pPr algn="just"/>
            <a:r>
              <a:rPr lang="en-US" sz="2000" dirty="0"/>
              <a:t>    </a:t>
            </a:r>
            <a:r>
              <a:rPr lang="en-US" sz="2000" dirty="0">
                <a:solidFill>
                  <a:schemeClr val="accent2">
                    <a:lumMod val="75000"/>
                  </a:schemeClr>
                </a:solidFill>
              </a:rPr>
              <a:t>V</a:t>
            </a:r>
            <a:r>
              <a:rPr lang="en-US" sz="2800" baseline="-25000" dirty="0">
                <a:solidFill>
                  <a:schemeClr val="accent2">
                    <a:lumMod val="75000"/>
                  </a:schemeClr>
                </a:solidFill>
              </a:rPr>
              <a:t>se1 </a:t>
            </a:r>
            <a:r>
              <a:rPr lang="en-US" sz="2000" dirty="0">
                <a:solidFill>
                  <a:schemeClr val="accent2">
                    <a:lumMod val="75000"/>
                  </a:schemeClr>
                </a:solidFill>
              </a:rPr>
              <a:t>= 1.97</a:t>
            </a:r>
          </a:p>
        </p:txBody>
      </p:sp>
      <p:sp>
        <p:nvSpPr>
          <p:cNvPr id="33" name="TextBox 32"/>
          <p:cNvSpPr txBox="1"/>
          <p:nvPr/>
        </p:nvSpPr>
        <p:spPr>
          <a:xfrm>
            <a:off x="3309716" y="5579080"/>
            <a:ext cx="4829278" cy="62241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000"/>
              </a:lnSpc>
              <a:spcBef>
                <a:spcPts val="800"/>
              </a:spcBef>
            </a:pPr>
            <a:r>
              <a:rPr lang="en-US" sz="2400" b="1" dirty="0"/>
              <a:t>“Failure is not an option”</a:t>
            </a:r>
          </a:p>
          <a:p>
            <a:pPr>
              <a:lnSpc>
                <a:spcPts val="2000"/>
              </a:lnSpc>
            </a:pPr>
            <a:r>
              <a:rPr lang="en-US" sz="2400" dirty="0"/>
              <a:t>           </a:t>
            </a:r>
            <a:r>
              <a:rPr lang="en-US" sz="2000" dirty="0"/>
              <a:t>-</a:t>
            </a:r>
            <a:r>
              <a:rPr lang="en-US" sz="2000" i="1" dirty="0"/>
              <a:t>Gene Kranz</a:t>
            </a:r>
            <a:r>
              <a:rPr lang="en-US" sz="2000" dirty="0"/>
              <a:t>, Apollo 13 Flight Director</a:t>
            </a:r>
            <a:endParaRPr lang="en-US" dirty="0"/>
          </a:p>
        </p:txBody>
      </p:sp>
      <p:sp>
        <p:nvSpPr>
          <p:cNvPr id="38" name="TextBox 37"/>
          <p:cNvSpPr txBox="1"/>
          <p:nvPr/>
        </p:nvSpPr>
        <p:spPr>
          <a:xfrm>
            <a:off x="431560" y="1737876"/>
            <a:ext cx="5969000" cy="60888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119063" indent="-119063">
              <a:lnSpc>
                <a:spcPts val="2000"/>
              </a:lnSpc>
              <a:buFontTx/>
              <a:buChar char="-"/>
            </a:pPr>
            <a:r>
              <a:rPr lang="en-US" sz="2000" dirty="0"/>
              <a:t>Carry &amp; share non-dimensional counterparts to help avoid “Mars Lander” Imperial vs. metric unit scenario</a:t>
            </a:r>
            <a:endParaRPr lang="en-US" dirty="0"/>
          </a:p>
        </p:txBody>
      </p:sp>
      <p:sp>
        <p:nvSpPr>
          <p:cNvPr id="39" name="TextBox 38"/>
          <p:cNvSpPr txBox="1"/>
          <p:nvPr/>
        </p:nvSpPr>
        <p:spPr>
          <a:xfrm rot="378645">
            <a:off x="5027846" y="4682494"/>
            <a:ext cx="1501422" cy="39703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tIns="0" bIns="27432" rtlCol="0" anchor="ctr" anchorCtr="0">
            <a:spAutoFit/>
          </a:bodyPr>
          <a:lstStyle/>
          <a:p>
            <a:pPr algn="just"/>
            <a:r>
              <a:rPr lang="en-US" sz="2400" i="1" dirty="0"/>
              <a:t>e</a:t>
            </a:r>
            <a:r>
              <a:rPr lang="en-US" sz="2800" baseline="-25000" dirty="0"/>
              <a:t>se</a:t>
            </a:r>
            <a:r>
              <a:rPr lang="en-US" sz="2000" dirty="0"/>
              <a:t> = 0.972</a:t>
            </a:r>
          </a:p>
        </p:txBody>
      </p:sp>
    </p:spTree>
    <p:extLst>
      <p:ext uri="{BB962C8B-B14F-4D97-AF65-F5344CB8AC3E}">
        <p14:creationId xmlns:p14="http://schemas.microsoft.com/office/powerpoint/2010/main" val="8123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animBg="1"/>
      <p:bldP spid="57" grpId="0" animBg="1"/>
      <p:bldP spid="33"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24"/>
            <a:ext cx="8229600" cy="430576"/>
          </a:xfrm>
        </p:spPr>
        <p:txBody>
          <a:bodyPr>
            <a:noAutofit/>
          </a:bodyPr>
          <a:lstStyle/>
          <a:p>
            <a:pPr algn="l"/>
            <a:r>
              <a:rPr lang="en-US" sz="3400" b="1" dirty="0"/>
              <a:t>Presentation Contents</a:t>
            </a:r>
          </a:p>
        </p:txBody>
      </p:sp>
      <p:sp>
        <p:nvSpPr>
          <p:cNvPr id="3" name="Content Placeholder 2"/>
          <p:cNvSpPr>
            <a:spLocks noGrp="1"/>
          </p:cNvSpPr>
          <p:nvPr>
            <p:ph idx="1"/>
          </p:nvPr>
        </p:nvSpPr>
        <p:spPr>
          <a:xfrm>
            <a:off x="609600" y="914400"/>
            <a:ext cx="6019800" cy="5334000"/>
          </a:xfrm>
        </p:spPr>
        <p:txBody>
          <a:bodyPr>
            <a:noAutofit/>
          </a:bodyPr>
          <a:lstStyle/>
          <a:p>
            <a:r>
              <a:rPr lang="en-US" sz="2800" dirty="0"/>
              <a:t>Introduction to non-dim. params.</a:t>
            </a:r>
          </a:p>
          <a:p>
            <a:r>
              <a:rPr lang="en-US" sz="2800" dirty="0"/>
              <a:t>Rayleigh’s “free exponent” method</a:t>
            </a:r>
          </a:p>
          <a:p>
            <a:pPr lvl="1"/>
            <a:r>
              <a:rPr lang="en-US" sz="2400" dirty="0">
                <a:solidFill>
                  <a:schemeClr val="accent2">
                    <a:lumMod val="75000"/>
                  </a:schemeClr>
                </a:solidFill>
              </a:rPr>
              <a:t>Synthesize params. </a:t>
            </a:r>
            <a:r>
              <a:rPr lang="en-US" sz="2400" dirty="0"/>
              <a:t>: empirical study</a:t>
            </a:r>
          </a:p>
          <a:p>
            <a:pPr lvl="1"/>
            <a:r>
              <a:rPr lang="en-US" sz="2400" dirty="0"/>
              <a:t>Application:  Wing aerodynamic lift</a:t>
            </a:r>
          </a:p>
          <a:p>
            <a:r>
              <a:rPr lang="en-US" sz="2800" dirty="0"/>
              <a:t>Newton’s conic-section orbits</a:t>
            </a:r>
          </a:p>
          <a:p>
            <a:pPr lvl="1"/>
            <a:r>
              <a:rPr lang="en-US" sz="2400" dirty="0"/>
              <a:t>Tangent:  Isaac Newton chronology</a:t>
            </a:r>
          </a:p>
          <a:p>
            <a:pPr lvl="1"/>
            <a:r>
              <a:rPr lang="en-US" sz="2400" dirty="0">
                <a:solidFill>
                  <a:schemeClr val="accent2">
                    <a:lumMod val="75000"/>
                  </a:schemeClr>
                </a:solidFill>
              </a:rPr>
              <a:t>Theoretical derivation of params.</a:t>
            </a:r>
          </a:p>
          <a:p>
            <a:pPr lvl="1"/>
            <a:r>
              <a:rPr lang="en-US" sz="2400" dirty="0"/>
              <a:t>Tangent:  Lunar free-return trajectory</a:t>
            </a:r>
          </a:p>
          <a:p>
            <a:r>
              <a:rPr lang="en-US" sz="2800" dirty="0"/>
              <a:t>Application of Newton’s dynamics</a:t>
            </a:r>
          </a:p>
          <a:p>
            <a:pPr lvl="1"/>
            <a:r>
              <a:rPr lang="en-US" sz="2400" dirty="0">
                <a:solidFill>
                  <a:schemeClr val="accent2">
                    <a:lumMod val="75000"/>
                  </a:schemeClr>
                </a:solidFill>
              </a:rPr>
              <a:t>“By-inspection” params. </a:t>
            </a:r>
            <a:r>
              <a:rPr lang="en-US" sz="2400" dirty="0"/>
              <a:t>to add insight</a:t>
            </a:r>
          </a:p>
          <a:p>
            <a:pPr lvl="1"/>
            <a:r>
              <a:rPr lang="en-US" sz="2400" dirty="0"/>
              <a:t>Applied: Dynamic-soaring trajectory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6629400" y="3640298"/>
            <a:ext cx="1976355" cy="2651760"/>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r="2248"/>
          <a:stretch/>
        </p:blipFill>
        <p:spPr>
          <a:xfrm>
            <a:off x="6633440" y="762000"/>
            <a:ext cx="1972018" cy="2651760"/>
          </a:xfrm>
          <a:prstGeom prst="rect">
            <a:avLst/>
          </a:prstGeom>
        </p:spPr>
      </p:pic>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18</a:t>
            </a:fld>
            <a:endParaRPr lang="en-US" dirty="0"/>
          </a:p>
        </p:txBody>
      </p:sp>
      <p:sp>
        <p:nvSpPr>
          <p:cNvPr id="8" name="Rounded Rectangle 7"/>
          <p:cNvSpPr/>
          <p:nvPr/>
        </p:nvSpPr>
        <p:spPr>
          <a:xfrm>
            <a:off x="609600" y="4648200"/>
            <a:ext cx="5715000" cy="1447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55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8" descr="albatross w plan_screen.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5000"/>
                    </a14:imgEffect>
                    <a14:imgEffect>
                      <a14:brightnessContrast bright="10000" contrast="15000"/>
                    </a14:imgEffect>
                  </a14:imgLayer>
                </a14:imgProps>
              </a:ext>
            </a:extLst>
          </a:blip>
          <a:srcRect l="-1389" r="33423"/>
          <a:stretch/>
        </p:blipFill>
        <p:spPr bwMode="auto">
          <a:xfrm>
            <a:off x="1676464" y="0"/>
            <a:ext cx="7467600" cy="6866994"/>
          </a:xfrm>
          <a:prstGeom prst="rect">
            <a:avLst/>
          </a:prstGeom>
          <a:noFill/>
          <a:ln w="9525">
            <a:noFill/>
            <a:miter lim="800000"/>
            <a:headEnd/>
            <a:tailEnd/>
          </a:ln>
        </p:spPr>
      </p:pic>
      <p:pic>
        <p:nvPicPr>
          <p:cNvPr id="6" name="Picture 8" descr="albatross w plan_screen.jpg"/>
          <p:cNvPicPr>
            <a:picLocks noChangeAspect="1"/>
          </p:cNvPicPr>
          <p:nvPr/>
        </p:nvPicPr>
        <p:blipFill rotWithShape="1">
          <a:blip r:embed="rId5" cstate="print">
            <a:extLst>
              <a:ext uri="{BEBA8EAE-BF5A-486C-A8C5-ECC9F3942E4B}">
                <a14:imgProps xmlns:a14="http://schemas.microsoft.com/office/drawing/2010/main">
                  <a14:imgLayer r:embed="rId4">
                    <a14:imgEffect>
                      <a14:brightnessContrast bright="10000" contrast="15000"/>
                    </a14:imgEffect>
                  </a14:imgLayer>
                </a14:imgProps>
              </a:ext>
            </a:extLst>
          </a:blip>
          <a:srcRect l="-1389" r="68210"/>
          <a:stretch/>
        </p:blipFill>
        <p:spPr bwMode="auto">
          <a:xfrm>
            <a:off x="-168942" y="-4016"/>
            <a:ext cx="3650464" cy="6876288"/>
          </a:xfrm>
          <a:prstGeom prst="rect">
            <a:avLst/>
          </a:prstGeom>
          <a:noFill/>
          <a:ln w="9525">
            <a:noFill/>
            <a:miter lim="800000"/>
            <a:headEnd/>
            <a:tailEnd/>
          </a:ln>
        </p:spPr>
      </p:pic>
      <p:sp>
        <p:nvSpPr>
          <p:cNvPr id="12" name="Text Box 6"/>
          <p:cNvSpPr txBox="1">
            <a:spLocks noChangeArrowheads="1"/>
          </p:cNvSpPr>
          <p:nvPr/>
        </p:nvSpPr>
        <p:spPr bwMode="auto">
          <a:xfrm>
            <a:off x="6901001" y="6431181"/>
            <a:ext cx="2124551" cy="299184"/>
          </a:xfrm>
          <a:prstGeom prst="rect">
            <a:avLst/>
          </a:prstGeom>
          <a:noFill/>
          <a:ln w="9525">
            <a:noFill/>
            <a:miter lim="800000"/>
            <a:headEnd/>
            <a:tailEnd/>
          </a:ln>
        </p:spPr>
        <p:txBody>
          <a:bodyPr wrap="square" tIns="0" bIns="0">
            <a:spAutoFit/>
          </a:bodyPr>
          <a:lstStyle/>
          <a:p>
            <a:pPr algn="r">
              <a:lnSpc>
                <a:spcPct val="80000"/>
              </a:lnSpc>
            </a:pPr>
            <a:r>
              <a:rPr lang="en-US" sz="1200" b="1" i="1" dirty="0">
                <a:solidFill>
                  <a:schemeClr val="bg1">
                    <a:lumMod val="50000"/>
                  </a:schemeClr>
                </a:solidFill>
              </a:rPr>
              <a:t>Wandering Albatross</a:t>
            </a:r>
          </a:p>
          <a:p>
            <a:pPr algn="r">
              <a:lnSpc>
                <a:spcPct val="80000"/>
              </a:lnSpc>
            </a:pPr>
            <a:r>
              <a:rPr lang="en-US" sz="1200" i="1" dirty="0">
                <a:solidFill>
                  <a:schemeClr val="bg1">
                    <a:lumMod val="50000"/>
                  </a:schemeClr>
                </a:solidFill>
              </a:rPr>
              <a:t>Author’s photo, 2007</a:t>
            </a:r>
            <a:r>
              <a:rPr lang="en-US" sz="1200" dirty="0">
                <a:solidFill>
                  <a:schemeClr val="bg1">
                    <a:lumMod val="50000"/>
                  </a:schemeClr>
                </a:solidFill>
              </a:rPr>
              <a:t> </a:t>
            </a:r>
          </a:p>
        </p:txBody>
      </p:sp>
      <p:sp>
        <p:nvSpPr>
          <p:cNvPr id="5" name="Rectangle 1026"/>
          <p:cNvSpPr txBox="1">
            <a:spLocks noChangeArrowheads="1"/>
          </p:cNvSpPr>
          <p:nvPr/>
        </p:nvSpPr>
        <p:spPr>
          <a:xfrm>
            <a:off x="366378" y="2733321"/>
            <a:ext cx="4623311" cy="16964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dirty="0">
                <a:solidFill>
                  <a:schemeClr val="bg1"/>
                </a:solidFill>
                <a:cs typeface="Times New Roman" pitchFamily="18" charset="0"/>
              </a:rPr>
              <a:t>“The albatross can maintain this swooping soaring flight for hours on end without a single wing beat.”    </a:t>
            </a:r>
          </a:p>
          <a:p>
            <a:pPr algn="just"/>
            <a:r>
              <a:rPr lang="en-US" sz="2200" dirty="0">
                <a:solidFill>
                  <a:schemeClr val="bg1"/>
                </a:solidFill>
                <a:cs typeface="Times New Roman" pitchFamily="18" charset="0"/>
              </a:rPr>
              <a:t>                              -- </a:t>
            </a:r>
            <a:r>
              <a:rPr lang="en-US" sz="2200" i="1" dirty="0">
                <a:solidFill>
                  <a:schemeClr val="bg1"/>
                </a:solidFill>
                <a:cs typeface="Times New Roman" pitchFamily="18" charset="0"/>
              </a:rPr>
              <a:t>David Attenborough</a:t>
            </a:r>
          </a:p>
        </p:txBody>
      </p:sp>
      <p:sp>
        <p:nvSpPr>
          <p:cNvPr id="7" name="Text Box 1027"/>
          <p:cNvSpPr txBox="1">
            <a:spLocks noChangeArrowheads="1"/>
          </p:cNvSpPr>
          <p:nvPr/>
        </p:nvSpPr>
        <p:spPr bwMode="auto">
          <a:xfrm>
            <a:off x="80526" y="0"/>
            <a:ext cx="5868718" cy="538609"/>
          </a:xfrm>
          <a:prstGeom prst="rect">
            <a:avLst/>
          </a:prstGeom>
          <a:noFill/>
          <a:ln w="12700">
            <a:noFill/>
            <a:miter lim="800000"/>
            <a:headEnd/>
            <a:tailEnd type="none" w="sm" len="lg"/>
          </a:ln>
        </p:spPr>
        <p:txBody>
          <a:bodyPr wrap="square" tIns="0">
            <a:spAutoFit/>
          </a:bodyPr>
          <a:lstStyle/>
          <a:p>
            <a:r>
              <a:rPr lang="en-US" sz="3200" b="1" i="1" dirty="0">
                <a:solidFill>
                  <a:schemeClr val="bg1">
                    <a:lumMod val="95000"/>
                  </a:schemeClr>
                </a:solidFill>
              </a:rPr>
              <a:t>Dynamic Soaring</a:t>
            </a:r>
          </a:p>
        </p:txBody>
      </p:sp>
      <p:sp>
        <p:nvSpPr>
          <p:cNvPr id="8" name="Rectangle 1030"/>
          <p:cNvSpPr>
            <a:spLocks noChangeArrowheads="1"/>
          </p:cNvSpPr>
          <p:nvPr/>
        </p:nvSpPr>
        <p:spPr bwMode="auto">
          <a:xfrm>
            <a:off x="372979" y="710610"/>
            <a:ext cx="5169865" cy="1898637"/>
          </a:xfrm>
          <a:prstGeom prst="rect">
            <a:avLst/>
          </a:prstGeom>
          <a:noFill/>
          <a:ln w="9525">
            <a:noFill/>
            <a:miter lim="800000"/>
            <a:headEnd/>
            <a:tailEnd/>
          </a:ln>
        </p:spPr>
        <p:txBody>
          <a:bodyPr anchor="ctr"/>
          <a:lstStyle/>
          <a:p>
            <a:pPr algn="just"/>
            <a:r>
              <a:rPr lang="en-US" sz="2200" dirty="0">
                <a:solidFill>
                  <a:schemeClr val="bg1"/>
                </a:solidFill>
                <a:cs typeface="Times New Roman" pitchFamily="18" charset="0"/>
              </a:rPr>
              <a:t>“The albatross…manages to remain master of its own course, either carried...around the globe or...against the strong winds without a beat of its wings.”</a:t>
            </a:r>
          </a:p>
          <a:p>
            <a:pPr algn="just"/>
            <a:r>
              <a:rPr lang="en-US" sz="2200" i="1" dirty="0">
                <a:solidFill>
                  <a:schemeClr val="bg1"/>
                </a:solidFill>
                <a:cs typeface="Times New Roman" pitchFamily="18" charset="0"/>
              </a:rPr>
              <a:t>-- Jacques Cousteau</a:t>
            </a:r>
          </a:p>
        </p:txBody>
      </p:sp>
      <p:grpSp>
        <p:nvGrpSpPr>
          <p:cNvPr id="10" name="Group 9"/>
          <p:cNvGrpSpPr>
            <a:grpSpLocks noChangeAspect="1"/>
          </p:cNvGrpSpPr>
          <p:nvPr/>
        </p:nvGrpSpPr>
        <p:grpSpPr>
          <a:xfrm>
            <a:off x="500524" y="4498760"/>
            <a:ext cx="2184831" cy="2035742"/>
            <a:chOff x="6088525" y="3877871"/>
            <a:chExt cx="2731039" cy="2544678"/>
          </a:xfrm>
        </p:grpSpPr>
        <p:grpSp>
          <p:nvGrpSpPr>
            <p:cNvPr id="11" name="Group 10"/>
            <p:cNvGrpSpPr>
              <a:grpSpLocks noChangeAspect="1"/>
            </p:cNvGrpSpPr>
            <p:nvPr/>
          </p:nvGrpSpPr>
          <p:grpSpPr>
            <a:xfrm>
              <a:off x="6088525" y="3877871"/>
              <a:ext cx="2731039" cy="2544678"/>
              <a:chOff x="1347560" y="793614"/>
              <a:chExt cx="3062646" cy="2853658"/>
            </a:xfrm>
          </p:grpSpPr>
          <p:sp>
            <p:nvSpPr>
              <p:cNvPr id="15" name="Rectangle 14"/>
              <p:cNvSpPr/>
              <p:nvPr/>
            </p:nvSpPr>
            <p:spPr>
              <a:xfrm>
                <a:off x="1347560" y="793614"/>
                <a:ext cx="3062646" cy="28536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C:\aa_phil\albatross\world and Antarctica_1.jpg"/>
              <p:cNvPicPr>
                <a:picLocks noChangeAspect="1" noChangeArrowheads="1"/>
              </p:cNvPicPr>
              <p:nvPr/>
            </p:nvPicPr>
            <p:blipFill rotWithShape="1">
              <a:blip r:embed="rId6" cstate="print">
                <a:clrChange>
                  <a:clrFrom>
                    <a:srgbClr val="22407E"/>
                  </a:clrFrom>
                  <a:clrTo>
                    <a:srgbClr val="22407E">
                      <a:alpha val="0"/>
                    </a:srgbClr>
                  </a:clrTo>
                </a:clrChange>
                <a:lum bright="-5000"/>
              </a:blip>
              <a:srcRect l="35300" t="32377" r="34493" b="33395"/>
              <a:stretch/>
            </p:blipFill>
            <p:spPr bwMode="auto">
              <a:xfrm>
                <a:off x="1467292" y="1041992"/>
                <a:ext cx="2775099" cy="2360428"/>
              </a:xfrm>
              <a:prstGeom prst="rect">
                <a:avLst/>
              </a:prstGeom>
              <a:noFill/>
              <a:ln w="9525">
                <a:noFill/>
                <a:miter lim="800000"/>
                <a:headEnd/>
                <a:tailEnd/>
              </a:ln>
            </p:spPr>
          </p:pic>
        </p:grpSp>
        <p:sp>
          <p:nvSpPr>
            <p:cNvPr id="13" name="Arc 12"/>
            <p:cNvSpPr>
              <a:spLocks noChangeAspect="1"/>
            </p:cNvSpPr>
            <p:nvPr/>
          </p:nvSpPr>
          <p:spPr>
            <a:xfrm flipH="1">
              <a:off x="6403855" y="4038934"/>
              <a:ext cx="2249107" cy="2249107"/>
            </a:xfrm>
            <a:prstGeom prst="arc">
              <a:avLst>
                <a:gd name="adj1" fmla="val 464863"/>
                <a:gd name="adj2" fmla="val 16220951"/>
              </a:avLst>
            </a:prstGeom>
            <a:noFill/>
            <a:ln w="76200">
              <a:solidFill>
                <a:schemeClr val="bg1">
                  <a:alpha val="50196"/>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 Box 6152"/>
            <p:cNvSpPr txBox="1">
              <a:spLocks noChangeArrowheads="1"/>
            </p:cNvSpPr>
            <p:nvPr/>
          </p:nvSpPr>
          <p:spPr bwMode="auto">
            <a:xfrm rot="19572137">
              <a:off x="6355231" y="4078179"/>
              <a:ext cx="1166586" cy="423193"/>
            </a:xfrm>
            <a:prstGeom prst="rect">
              <a:avLst/>
            </a:prstGeom>
            <a:noFill/>
            <a:ln w="12700">
              <a:noFill/>
              <a:miter lim="800000"/>
              <a:headEnd/>
              <a:tailEnd/>
            </a:ln>
          </p:spPr>
          <p:txBody>
            <a:bodyPr wrap="none">
              <a:spAutoFit/>
            </a:bodyPr>
            <a:lstStyle/>
            <a:p>
              <a:r>
                <a:rPr lang="en-US" sz="1600" i="1" dirty="0">
                  <a:solidFill>
                    <a:srgbClr val="EAEAEA"/>
                  </a:solidFill>
                </a:rPr>
                <a:t>6X / year</a:t>
              </a:r>
              <a:endParaRPr lang="en-US" sz="1600" dirty="0">
                <a:solidFill>
                  <a:srgbClr val="EAEAEA"/>
                </a:solidFill>
              </a:endParaRPr>
            </a:p>
          </p:txBody>
        </p:sp>
      </p:grpSp>
    </p:spTree>
    <p:extLst>
      <p:ext uri="{BB962C8B-B14F-4D97-AF65-F5344CB8AC3E}">
        <p14:creationId xmlns:p14="http://schemas.microsoft.com/office/powerpoint/2010/main" val="23685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24"/>
            <a:ext cx="8229600" cy="430576"/>
          </a:xfrm>
        </p:spPr>
        <p:txBody>
          <a:bodyPr>
            <a:noAutofit/>
          </a:bodyPr>
          <a:lstStyle/>
          <a:p>
            <a:pPr algn="l"/>
            <a:r>
              <a:rPr lang="en-US" sz="3400" b="1" dirty="0"/>
              <a:t>Presentation Contents</a:t>
            </a:r>
          </a:p>
        </p:txBody>
      </p:sp>
      <p:sp>
        <p:nvSpPr>
          <p:cNvPr id="3" name="Content Placeholder 2"/>
          <p:cNvSpPr>
            <a:spLocks noGrp="1"/>
          </p:cNvSpPr>
          <p:nvPr>
            <p:ph idx="1"/>
          </p:nvPr>
        </p:nvSpPr>
        <p:spPr>
          <a:xfrm>
            <a:off x="609600" y="914400"/>
            <a:ext cx="6019800" cy="5334000"/>
          </a:xfrm>
        </p:spPr>
        <p:txBody>
          <a:bodyPr>
            <a:noAutofit/>
          </a:bodyPr>
          <a:lstStyle/>
          <a:p>
            <a:r>
              <a:rPr lang="en-US" sz="2800" dirty="0"/>
              <a:t>Introduction to non-dim. params.</a:t>
            </a:r>
          </a:p>
          <a:p>
            <a:r>
              <a:rPr lang="en-US" sz="2800" dirty="0"/>
              <a:t>Rayleigh’s “free exponent” method</a:t>
            </a:r>
          </a:p>
          <a:p>
            <a:pPr lvl="1"/>
            <a:r>
              <a:rPr lang="en-US" sz="2400" dirty="0">
                <a:solidFill>
                  <a:schemeClr val="accent2">
                    <a:lumMod val="75000"/>
                  </a:schemeClr>
                </a:solidFill>
              </a:rPr>
              <a:t>Synthesize params. </a:t>
            </a:r>
            <a:r>
              <a:rPr lang="en-US" sz="2400" dirty="0"/>
              <a:t>: empirical study</a:t>
            </a:r>
          </a:p>
          <a:p>
            <a:pPr lvl="1"/>
            <a:r>
              <a:rPr lang="en-US" sz="2400" dirty="0"/>
              <a:t>Application:  Wing aerodynamic lift</a:t>
            </a:r>
          </a:p>
          <a:p>
            <a:r>
              <a:rPr lang="en-US" sz="2800" dirty="0"/>
              <a:t>Newton’s conic-section orbits</a:t>
            </a:r>
          </a:p>
          <a:p>
            <a:pPr lvl="1"/>
            <a:r>
              <a:rPr lang="en-US" sz="2400" dirty="0"/>
              <a:t>Tangent: Isaac Newton chronology</a:t>
            </a:r>
          </a:p>
          <a:p>
            <a:pPr lvl="1"/>
            <a:r>
              <a:rPr lang="en-US" sz="2400" dirty="0">
                <a:solidFill>
                  <a:schemeClr val="accent2">
                    <a:lumMod val="75000"/>
                  </a:schemeClr>
                </a:solidFill>
              </a:rPr>
              <a:t>Theoretical derivation of params.</a:t>
            </a:r>
          </a:p>
          <a:p>
            <a:pPr lvl="1"/>
            <a:r>
              <a:rPr lang="en-US" sz="2400" dirty="0"/>
              <a:t>Tangent: Lunar free-return trajectory</a:t>
            </a:r>
          </a:p>
          <a:p>
            <a:r>
              <a:rPr lang="en-US" sz="2800" dirty="0"/>
              <a:t>Application of Newton’s dynamics</a:t>
            </a:r>
          </a:p>
          <a:p>
            <a:pPr lvl="1"/>
            <a:r>
              <a:rPr lang="en-US" sz="2400" dirty="0">
                <a:solidFill>
                  <a:schemeClr val="accent2">
                    <a:lumMod val="75000"/>
                  </a:schemeClr>
                </a:solidFill>
              </a:rPr>
              <a:t>“By-inspection” params. </a:t>
            </a:r>
            <a:r>
              <a:rPr lang="en-US" sz="2400" dirty="0"/>
              <a:t>to add insight</a:t>
            </a:r>
          </a:p>
          <a:p>
            <a:pPr lvl="1"/>
            <a:r>
              <a:rPr lang="en-US" sz="2400" dirty="0"/>
              <a:t>Applied: Dynamic-soaring trajectory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6629400" y="3640298"/>
            <a:ext cx="1976355" cy="2651760"/>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r="2248"/>
          <a:stretch/>
        </p:blipFill>
        <p:spPr>
          <a:xfrm>
            <a:off x="6633440" y="762000"/>
            <a:ext cx="1972018" cy="2651760"/>
          </a:xfrm>
          <a:prstGeom prst="rect">
            <a:avLst/>
          </a:prstGeom>
        </p:spPr>
      </p:pic>
      <p:sp>
        <p:nvSpPr>
          <p:cNvPr id="7" name="Slide Number Placeholder 6"/>
          <p:cNvSpPr>
            <a:spLocks noGrp="1"/>
          </p:cNvSpPr>
          <p:nvPr>
            <p:ph type="sldNum" sz="quarter" idx="12"/>
          </p:nvPr>
        </p:nvSpPr>
        <p:spPr/>
        <p:txBody>
          <a:bodyPr/>
          <a:lstStyle/>
          <a:p>
            <a:fld id="{CAF235BA-3D7D-4A95-AB6D-C1817BE140BA}" type="slidenum">
              <a:rPr lang="en-US" smtClean="0"/>
              <a:t>2</a:t>
            </a:fld>
            <a:endParaRPr lang="en-US" dirty="0"/>
          </a:p>
        </p:txBody>
      </p:sp>
      <p:sp>
        <p:nvSpPr>
          <p:cNvPr id="8" name="Rounded Rectangle 7"/>
          <p:cNvSpPr/>
          <p:nvPr/>
        </p:nvSpPr>
        <p:spPr>
          <a:xfrm>
            <a:off x="533400" y="914400"/>
            <a:ext cx="5638800" cy="533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5"/>
          <p:cNvSpPr>
            <a:spLocks noGrp="1"/>
          </p:cNvSpPr>
          <p:nvPr>
            <p:ph type="ftr" sz="quarter" idx="11"/>
          </p:nvPr>
        </p:nvSpPr>
        <p:spPr>
          <a:xfrm>
            <a:off x="1905000" y="6492875"/>
            <a:ext cx="5181600" cy="365125"/>
          </a:xfrm>
        </p:spPr>
        <p:txBody>
          <a:bodyPr/>
          <a:lstStyle/>
          <a:p>
            <a:r>
              <a:rPr lang="en-US" dirty="0"/>
              <a:t>Non-dimensional Parameters in Our Physical World   J. Philip Barnes   Nov 2016</a:t>
            </a:r>
          </a:p>
        </p:txBody>
      </p:sp>
      <p:sp>
        <p:nvSpPr>
          <p:cNvPr id="6" name="TextBox 5"/>
          <p:cNvSpPr txBox="1"/>
          <p:nvPr/>
        </p:nvSpPr>
        <p:spPr>
          <a:xfrm>
            <a:off x="7258758" y="3364088"/>
            <a:ext cx="1399742" cy="230832"/>
          </a:xfrm>
          <a:prstGeom prst="rect">
            <a:avLst/>
          </a:prstGeom>
          <a:noFill/>
        </p:spPr>
        <p:txBody>
          <a:bodyPr wrap="none" rtlCol="0">
            <a:spAutoFit/>
          </a:bodyPr>
          <a:lstStyle/>
          <a:p>
            <a:r>
              <a:rPr lang="en-US" sz="900" i="1" dirty="0">
                <a:solidFill>
                  <a:schemeClr val="bg1">
                    <a:lumMod val="50000"/>
                  </a:schemeClr>
                </a:solidFill>
              </a:rPr>
              <a:t>Wellcome Library, London</a:t>
            </a:r>
          </a:p>
        </p:txBody>
      </p:sp>
    </p:spTree>
    <p:extLst>
      <p:ext uri="{BB962C8B-B14F-4D97-AF65-F5344CB8AC3E}">
        <p14:creationId xmlns:p14="http://schemas.microsoft.com/office/powerpoint/2010/main" val="18955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038"/>
          <p:cNvSpPr txBox="1">
            <a:spLocks noChangeArrowheads="1"/>
          </p:cNvSpPr>
          <p:nvPr/>
        </p:nvSpPr>
        <p:spPr bwMode="auto">
          <a:xfrm>
            <a:off x="40210" y="0"/>
            <a:ext cx="9103790" cy="446276"/>
          </a:xfrm>
          <a:prstGeom prst="rect">
            <a:avLst/>
          </a:prstGeom>
          <a:noFill/>
          <a:ln w="12700">
            <a:noFill/>
            <a:miter lim="800000"/>
            <a:headEnd/>
            <a:tailEnd type="none" w="sm" len="lg"/>
          </a:ln>
        </p:spPr>
        <p:txBody>
          <a:bodyPr wrap="square" tIns="0">
            <a:spAutoFit/>
          </a:bodyPr>
          <a:lstStyle/>
          <a:p>
            <a:r>
              <a:rPr lang="en-US" sz="2600" b="1" dirty="0"/>
              <a:t>Dynamic Soaring ~ Quantifying Rayleigh’s description</a:t>
            </a:r>
          </a:p>
        </p:txBody>
      </p:sp>
      <p:sp>
        <p:nvSpPr>
          <p:cNvPr id="253991" name="Text Box 1063"/>
          <p:cNvSpPr txBox="1">
            <a:spLocks noChangeArrowheads="1"/>
          </p:cNvSpPr>
          <p:nvPr/>
        </p:nvSpPr>
        <p:spPr bwMode="auto">
          <a:xfrm>
            <a:off x="5023554" y="658623"/>
            <a:ext cx="3615068" cy="769441"/>
          </a:xfrm>
          <a:prstGeom prst="rect">
            <a:avLst/>
          </a:prstGeom>
          <a:solidFill>
            <a:schemeClr val="bg1">
              <a:lumMod val="85000"/>
            </a:schemeClr>
          </a:solidFill>
          <a:ln w="12700">
            <a:noFill/>
            <a:miter lim="800000"/>
            <a:headEnd/>
            <a:tailEnd type="none" w="sm" len="lg"/>
          </a:ln>
          <a:effectLst>
            <a:outerShdw blurRad="50800" dist="38100" dir="2700000" algn="tl" rotWithShape="0">
              <a:prstClr val="black">
                <a:alpha val="40000"/>
              </a:prstClr>
            </a:outerShdw>
          </a:effectLst>
        </p:spPr>
        <p:txBody>
          <a:bodyPr wrap="square">
            <a:spAutoFit/>
          </a:bodyPr>
          <a:lstStyle/>
          <a:p>
            <a:pPr algn="l">
              <a:lnSpc>
                <a:spcPct val="110000"/>
              </a:lnSpc>
              <a:defRPr/>
            </a:pPr>
            <a:r>
              <a:rPr lang="en-US" sz="2000" i="1" dirty="0">
                <a:solidFill>
                  <a:schemeClr val="tx1">
                    <a:lumMod val="85000"/>
                    <a:lumOff val="15000"/>
                  </a:schemeClr>
                </a:solidFill>
              </a:rPr>
              <a:t>Dynamic Soaring Force </a:t>
            </a:r>
            <a:r>
              <a:rPr lang="en-US" sz="2000" dirty="0">
                <a:solidFill>
                  <a:schemeClr val="tx1">
                    <a:lumMod val="85000"/>
                    <a:lumOff val="15000"/>
                  </a:schemeClr>
                </a:solidFill>
              </a:rPr>
              <a:t>Vector </a:t>
            </a:r>
            <a:r>
              <a:rPr lang="en-US" sz="2000" b="1" dirty="0">
                <a:solidFill>
                  <a:schemeClr val="tx1">
                    <a:lumMod val="85000"/>
                    <a:lumOff val="15000"/>
                  </a:schemeClr>
                </a:solidFill>
              </a:rPr>
              <a:t>(F)</a:t>
            </a:r>
          </a:p>
          <a:p>
            <a:pPr algn="l">
              <a:lnSpc>
                <a:spcPct val="110000"/>
              </a:lnSpc>
              <a:defRPr/>
            </a:pPr>
            <a:r>
              <a:rPr lang="en-US" sz="2000" dirty="0">
                <a:solidFill>
                  <a:schemeClr val="tx1">
                    <a:lumMod val="85000"/>
                    <a:lumOff val="15000"/>
                  </a:schemeClr>
                </a:solidFill>
              </a:rPr>
              <a:t>F =  m(dw/dt),  directed upwind</a:t>
            </a:r>
          </a:p>
        </p:txBody>
      </p:sp>
      <p:sp>
        <p:nvSpPr>
          <p:cNvPr id="49" name="Text Box 341"/>
          <p:cNvSpPr txBox="1">
            <a:spLocks noChangeArrowheads="1"/>
          </p:cNvSpPr>
          <p:nvPr/>
        </p:nvSpPr>
        <p:spPr bwMode="auto">
          <a:xfrm>
            <a:off x="5023554" y="2106766"/>
            <a:ext cx="3607379" cy="1631216"/>
          </a:xfrm>
          <a:prstGeom prst="rect">
            <a:avLst/>
          </a:prstGeom>
          <a:solidFill>
            <a:schemeClr val="bg1">
              <a:lumMod val="85000"/>
            </a:schemeClr>
          </a:solidFill>
          <a:ln w="12700">
            <a:noFill/>
            <a:miter lim="800000"/>
            <a:headEnd/>
            <a:tailEnd/>
          </a:ln>
          <a:effectLst>
            <a:outerShdw blurRad="50800" dist="38100" dir="2700000" algn="tl" rotWithShape="0">
              <a:prstClr val="black">
                <a:alpha val="40000"/>
              </a:prstClr>
            </a:outerShdw>
          </a:effectLst>
        </p:spPr>
        <p:txBody>
          <a:bodyPr wrap="square">
            <a:spAutoFit/>
          </a:bodyPr>
          <a:lstStyle/>
          <a:p>
            <a:r>
              <a:rPr lang="en-US" sz="2000" dirty="0"/>
              <a:t>T = m (dV/dt) </a:t>
            </a:r>
          </a:p>
          <a:p>
            <a:r>
              <a:rPr lang="en-US" sz="2000" dirty="0"/>
              <a:t>   = m (dw/dt)  (dV/dw)</a:t>
            </a:r>
          </a:p>
          <a:p>
            <a:r>
              <a:rPr lang="en-US" sz="2000" dirty="0"/>
              <a:t>   = m (dw/dt)  cos</a:t>
            </a:r>
            <a:r>
              <a:rPr lang="en-US" sz="2000" dirty="0">
                <a:latin typeface="Symbol" panose="05050102010706020507" pitchFamily="18" charset="2"/>
              </a:rPr>
              <a:t>g</a:t>
            </a:r>
            <a:r>
              <a:rPr lang="en-US" sz="2000" dirty="0"/>
              <a:t> cos</a:t>
            </a:r>
            <a:r>
              <a:rPr lang="en-US" sz="2000" dirty="0">
                <a:latin typeface="Symbol" panose="05050102010706020507" pitchFamily="18" charset="2"/>
              </a:rPr>
              <a:t>y</a:t>
            </a:r>
            <a:r>
              <a:rPr lang="en-US" sz="2000" dirty="0"/>
              <a:t> </a:t>
            </a:r>
          </a:p>
          <a:p>
            <a:r>
              <a:rPr lang="en-US" sz="2000" dirty="0"/>
              <a:t>   = m (dw/dz) (dz/dt)  cos</a:t>
            </a:r>
            <a:r>
              <a:rPr lang="en-US" sz="2000" dirty="0">
                <a:latin typeface="Symbol" panose="05050102010706020507" pitchFamily="18" charset="2"/>
              </a:rPr>
              <a:t>g</a:t>
            </a:r>
            <a:r>
              <a:rPr lang="en-US" sz="2000" dirty="0"/>
              <a:t> cos</a:t>
            </a:r>
            <a:r>
              <a:rPr lang="en-US" sz="2000" dirty="0">
                <a:latin typeface="Symbol" panose="05050102010706020507" pitchFamily="18" charset="2"/>
              </a:rPr>
              <a:t>y</a:t>
            </a:r>
            <a:endParaRPr lang="en-US" sz="2000" dirty="0"/>
          </a:p>
          <a:p>
            <a:r>
              <a:rPr lang="en-US" sz="2000" dirty="0"/>
              <a:t>   = m      w’      V sin</a:t>
            </a:r>
            <a:r>
              <a:rPr lang="en-US" sz="2000" dirty="0">
                <a:latin typeface="Symbol" panose="05050102010706020507" pitchFamily="18" charset="2"/>
              </a:rPr>
              <a:t>g</a:t>
            </a:r>
            <a:r>
              <a:rPr lang="en-US" sz="2000" dirty="0"/>
              <a:t>   cos</a:t>
            </a:r>
            <a:r>
              <a:rPr lang="en-US" sz="2000" dirty="0">
                <a:latin typeface="Symbol" panose="05050102010706020507" pitchFamily="18" charset="2"/>
              </a:rPr>
              <a:t>g</a:t>
            </a:r>
            <a:r>
              <a:rPr lang="en-US" sz="2000" dirty="0"/>
              <a:t> cos</a:t>
            </a:r>
            <a:r>
              <a:rPr lang="en-US" sz="2000" dirty="0">
                <a:latin typeface="Symbol" panose="05050102010706020507" pitchFamily="18" charset="2"/>
              </a:rPr>
              <a:t>y</a:t>
            </a:r>
          </a:p>
        </p:txBody>
      </p:sp>
      <p:sp>
        <p:nvSpPr>
          <p:cNvPr id="48" name="Text Box 1063"/>
          <p:cNvSpPr txBox="1">
            <a:spLocks noChangeArrowheads="1"/>
          </p:cNvSpPr>
          <p:nvPr/>
        </p:nvSpPr>
        <p:spPr bwMode="auto">
          <a:xfrm>
            <a:off x="5023554" y="1520998"/>
            <a:ext cx="3607371" cy="498598"/>
          </a:xfrm>
          <a:prstGeom prst="rect">
            <a:avLst/>
          </a:prstGeom>
          <a:solidFill>
            <a:schemeClr val="bg1">
              <a:lumMod val="85000"/>
            </a:schemeClr>
          </a:solidFill>
          <a:ln w="12700">
            <a:noFill/>
            <a:miter lim="800000"/>
            <a:headEnd/>
            <a:tailEnd type="none" w="sm" len="lg"/>
          </a:ln>
          <a:effectLst>
            <a:outerShdw blurRad="50800" dist="38100" dir="2700000" algn="tl" rotWithShape="0">
              <a:prstClr val="black">
                <a:alpha val="40000"/>
              </a:prstClr>
            </a:outerShdw>
          </a:effectLst>
        </p:spPr>
        <p:txBody>
          <a:bodyPr wrap="square">
            <a:spAutoFit/>
          </a:bodyPr>
          <a:lstStyle/>
          <a:p>
            <a:pPr algn="l">
              <a:lnSpc>
                <a:spcPct val="110000"/>
              </a:lnSpc>
              <a:defRPr/>
            </a:pPr>
            <a:r>
              <a:rPr lang="en-US" sz="2000" i="1" dirty="0">
                <a:solidFill>
                  <a:schemeClr val="tx1">
                    <a:lumMod val="85000"/>
                    <a:lumOff val="15000"/>
                  </a:schemeClr>
                </a:solidFill>
              </a:rPr>
              <a:t>Dynamic Soaring Thrust </a:t>
            </a:r>
            <a:r>
              <a:rPr lang="en-US" sz="2000" dirty="0">
                <a:solidFill>
                  <a:schemeClr val="tx1">
                    <a:lumMod val="85000"/>
                    <a:lumOff val="15000"/>
                  </a:schemeClr>
                </a:solidFill>
              </a:rPr>
              <a:t>, T = </a:t>
            </a:r>
            <a:r>
              <a:rPr lang="en-US" sz="2000" b="1" dirty="0">
                <a:solidFill>
                  <a:schemeClr val="tx1">
                    <a:lumMod val="85000"/>
                    <a:lumOff val="15000"/>
                  </a:schemeClr>
                </a:solidFill>
              </a:rPr>
              <a:t>F</a:t>
            </a:r>
            <a:r>
              <a:rPr lang="en-US" sz="2400" b="1" dirty="0">
                <a:solidFill>
                  <a:schemeClr val="tx1">
                    <a:lumMod val="85000"/>
                    <a:lumOff val="15000"/>
                  </a:schemeClr>
                </a:solidFill>
              </a:rPr>
              <a:t>∙</a:t>
            </a:r>
            <a:r>
              <a:rPr lang="en-US" sz="2000" b="1" dirty="0">
                <a:solidFill>
                  <a:schemeClr val="tx1">
                    <a:lumMod val="85000"/>
                    <a:lumOff val="15000"/>
                  </a:schemeClr>
                </a:solidFill>
              </a:rPr>
              <a:t>V</a:t>
            </a:r>
          </a:p>
        </p:txBody>
      </p:sp>
      <p:grpSp>
        <p:nvGrpSpPr>
          <p:cNvPr id="12" name="Group 11"/>
          <p:cNvGrpSpPr/>
          <p:nvPr/>
        </p:nvGrpSpPr>
        <p:grpSpPr>
          <a:xfrm>
            <a:off x="760292" y="721644"/>
            <a:ext cx="3439015" cy="4565325"/>
            <a:chOff x="1085850" y="1403350"/>
            <a:chExt cx="3439015" cy="4565325"/>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4546" t="12613" r="52272" b="3522"/>
            <a:stretch/>
          </p:blipFill>
          <p:spPr>
            <a:xfrm rot="420000" flipH="1">
              <a:off x="2610714" y="2133298"/>
              <a:ext cx="1914151" cy="3225214"/>
            </a:xfrm>
            <a:prstGeom prst="rect">
              <a:avLst/>
            </a:prstGeom>
          </p:spPr>
        </p:pic>
        <p:grpSp>
          <p:nvGrpSpPr>
            <p:cNvPr id="7" name="Group 6"/>
            <p:cNvGrpSpPr/>
            <p:nvPr/>
          </p:nvGrpSpPr>
          <p:grpSpPr>
            <a:xfrm>
              <a:off x="1085850" y="1403350"/>
              <a:ext cx="3263973" cy="4565325"/>
              <a:chOff x="1085850" y="1403350"/>
              <a:chExt cx="3263973" cy="4565325"/>
            </a:xfrm>
          </p:grpSpPr>
          <p:grpSp>
            <p:nvGrpSpPr>
              <p:cNvPr id="8" name="Group 1076"/>
              <p:cNvGrpSpPr>
                <a:grpSpLocks/>
              </p:cNvGrpSpPr>
              <p:nvPr/>
            </p:nvGrpSpPr>
            <p:grpSpPr bwMode="auto">
              <a:xfrm>
                <a:off x="3167066" y="3714751"/>
                <a:ext cx="639762" cy="1665288"/>
                <a:chOff x="1995" y="2174"/>
                <a:chExt cx="403" cy="1049"/>
              </a:xfrm>
            </p:grpSpPr>
            <p:sp>
              <p:nvSpPr>
                <p:cNvPr id="35878" name="Text Box 1037"/>
                <p:cNvSpPr txBox="1">
                  <a:spLocks noChangeAspect="1" noChangeArrowheads="1"/>
                </p:cNvSpPr>
                <p:nvPr/>
              </p:nvSpPr>
              <p:spPr bwMode="auto">
                <a:xfrm>
                  <a:off x="1995" y="2893"/>
                  <a:ext cx="403" cy="330"/>
                </a:xfrm>
                <a:prstGeom prst="rect">
                  <a:avLst/>
                </a:prstGeom>
                <a:noFill/>
                <a:ln w="9525">
                  <a:noFill/>
                  <a:miter lim="800000"/>
                  <a:headEnd/>
                  <a:tailEnd/>
                </a:ln>
              </p:spPr>
              <p:txBody>
                <a:bodyPr wrap="none">
                  <a:spAutoFit/>
                </a:bodyPr>
                <a:lstStyle/>
                <a:p>
                  <a:pPr algn="l"/>
                  <a:r>
                    <a:rPr lang="en-US" sz="2800" dirty="0">
                      <a:solidFill>
                        <a:schemeClr val="accent1">
                          <a:lumMod val="50000"/>
                        </a:schemeClr>
                      </a:solidFill>
                    </a:rPr>
                    <a:t>mg</a:t>
                  </a:r>
                </a:p>
              </p:txBody>
            </p:sp>
            <p:sp>
              <p:nvSpPr>
                <p:cNvPr id="35879" name="Freeform 1045"/>
                <p:cNvSpPr>
                  <a:spLocks noChangeAspect="1"/>
                </p:cNvSpPr>
                <p:nvPr/>
              </p:nvSpPr>
              <p:spPr bwMode="auto">
                <a:xfrm>
                  <a:off x="2224" y="2174"/>
                  <a:ext cx="29" cy="820"/>
                </a:xfrm>
                <a:custGeom>
                  <a:avLst/>
                  <a:gdLst>
                    <a:gd name="T0" fmla="*/ 0 w 1"/>
                    <a:gd name="T1" fmla="*/ 0 h 882"/>
                    <a:gd name="T2" fmla="*/ 0 w 1"/>
                    <a:gd name="T3" fmla="*/ 882 h 882"/>
                    <a:gd name="T4" fmla="*/ 0 60000 65536"/>
                    <a:gd name="T5" fmla="*/ 0 60000 65536"/>
                    <a:gd name="T6" fmla="*/ 0 w 1"/>
                    <a:gd name="T7" fmla="*/ 0 h 882"/>
                    <a:gd name="T8" fmla="*/ 1 w 1"/>
                    <a:gd name="T9" fmla="*/ 882 h 882"/>
                  </a:gdLst>
                  <a:ahLst/>
                  <a:cxnLst>
                    <a:cxn ang="T4">
                      <a:pos x="T0" y="T1"/>
                    </a:cxn>
                    <a:cxn ang="T5">
                      <a:pos x="T2" y="T3"/>
                    </a:cxn>
                  </a:cxnLst>
                  <a:rect l="T6" t="T7" r="T8" b="T9"/>
                  <a:pathLst>
                    <a:path w="1" h="882">
                      <a:moveTo>
                        <a:pt x="0" y="0"/>
                      </a:moveTo>
                      <a:lnTo>
                        <a:pt x="0" y="882"/>
                      </a:lnTo>
                    </a:path>
                  </a:pathLst>
                </a:custGeom>
                <a:noFill/>
                <a:ln w="50800">
                  <a:solidFill>
                    <a:schemeClr val="accent1">
                      <a:lumMod val="75000"/>
                    </a:schemeClr>
                  </a:solidFill>
                  <a:round/>
                  <a:headEnd/>
                  <a:tailEnd type="triangle" w="sm" len="lg"/>
                </a:ln>
              </p:spPr>
              <p:txBody>
                <a:bodyPr/>
                <a:lstStyle/>
                <a:p>
                  <a:endParaRPr lang="en-US" dirty="0"/>
                </a:p>
              </p:txBody>
            </p:sp>
          </p:grpSp>
          <p:grpSp>
            <p:nvGrpSpPr>
              <p:cNvPr id="2" name="Group 1082"/>
              <p:cNvGrpSpPr>
                <a:grpSpLocks/>
              </p:cNvGrpSpPr>
              <p:nvPr/>
            </p:nvGrpSpPr>
            <p:grpSpPr bwMode="auto">
              <a:xfrm>
                <a:off x="2863855" y="1403350"/>
                <a:ext cx="1060452" cy="2286000"/>
                <a:chOff x="1804" y="718"/>
                <a:chExt cx="668" cy="1440"/>
              </a:xfrm>
            </p:grpSpPr>
            <p:sp>
              <p:nvSpPr>
                <p:cNvPr id="35892" name="Freeform 1026"/>
                <p:cNvSpPr>
                  <a:spLocks noChangeAspect="1"/>
                </p:cNvSpPr>
                <p:nvPr/>
              </p:nvSpPr>
              <p:spPr bwMode="auto">
                <a:xfrm>
                  <a:off x="1804" y="718"/>
                  <a:ext cx="668" cy="1440"/>
                </a:xfrm>
                <a:custGeom>
                  <a:avLst/>
                  <a:gdLst>
                    <a:gd name="T0" fmla="*/ 0 w 900"/>
                    <a:gd name="T1" fmla="*/ 248 h 1797"/>
                    <a:gd name="T2" fmla="*/ 66 w 900"/>
                    <a:gd name="T3" fmla="*/ 150 h 1797"/>
                    <a:gd name="T4" fmla="*/ 140 w 900"/>
                    <a:gd name="T5" fmla="*/ 75 h 1797"/>
                    <a:gd name="T6" fmla="*/ 248 w 900"/>
                    <a:gd name="T7" fmla="*/ 14 h 1797"/>
                    <a:gd name="T8" fmla="*/ 340 w 900"/>
                    <a:gd name="T9" fmla="*/ 0 h 1797"/>
                    <a:gd name="T10" fmla="*/ 424 w 900"/>
                    <a:gd name="T11" fmla="*/ 15 h 1797"/>
                    <a:gd name="T12" fmla="*/ 517 w 900"/>
                    <a:gd name="T13" fmla="*/ 66 h 1797"/>
                    <a:gd name="T14" fmla="*/ 576 w 900"/>
                    <a:gd name="T15" fmla="*/ 119 h 1797"/>
                    <a:gd name="T16" fmla="*/ 334 w 900"/>
                    <a:gd name="T17" fmla="*/ 1151 h 1797"/>
                    <a:gd name="T18" fmla="*/ 334 w 900"/>
                    <a:gd name="T19" fmla="*/ 1149 h 17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0"/>
                    <a:gd name="T31" fmla="*/ 0 h 1797"/>
                    <a:gd name="T32" fmla="*/ 900 w 900"/>
                    <a:gd name="T33" fmla="*/ 1797 h 1797"/>
                    <a:gd name="connsiteX0" fmla="*/ 0 w 8967"/>
                    <a:gd name="connsiteY0" fmla="*/ 2154 h 10000"/>
                    <a:gd name="connsiteX1" fmla="*/ 1133 w 8967"/>
                    <a:gd name="connsiteY1" fmla="*/ 1302 h 10000"/>
                    <a:gd name="connsiteX2" fmla="*/ 2433 w 8967"/>
                    <a:gd name="connsiteY2" fmla="*/ 651 h 10000"/>
                    <a:gd name="connsiteX3" fmla="*/ 4300 w 8967"/>
                    <a:gd name="connsiteY3" fmla="*/ 117 h 10000"/>
                    <a:gd name="connsiteX4" fmla="*/ 5900 w 8967"/>
                    <a:gd name="connsiteY4" fmla="*/ 0 h 10000"/>
                    <a:gd name="connsiteX5" fmla="*/ 7367 w 8967"/>
                    <a:gd name="connsiteY5" fmla="*/ 134 h 10000"/>
                    <a:gd name="connsiteX6" fmla="*/ 8967 w 8967"/>
                    <a:gd name="connsiteY6" fmla="*/ 568 h 10000"/>
                    <a:gd name="connsiteX7" fmla="*/ 5811 w 8967"/>
                    <a:gd name="connsiteY7" fmla="*/ 10000 h 10000"/>
                    <a:gd name="connsiteX8" fmla="*/ 5800 w 8967"/>
                    <a:gd name="connsiteY8" fmla="*/ 9983 h 10000"/>
                    <a:gd name="connsiteX0" fmla="*/ 0 w 8216"/>
                    <a:gd name="connsiteY0" fmla="*/ 2154 h 10000"/>
                    <a:gd name="connsiteX1" fmla="*/ 1264 w 8216"/>
                    <a:gd name="connsiteY1" fmla="*/ 1302 h 10000"/>
                    <a:gd name="connsiteX2" fmla="*/ 2713 w 8216"/>
                    <a:gd name="connsiteY2" fmla="*/ 651 h 10000"/>
                    <a:gd name="connsiteX3" fmla="*/ 4795 w 8216"/>
                    <a:gd name="connsiteY3" fmla="*/ 117 h 10000"/>
                    <a:gd name="connsiteX4" fmla="*/ 6580 w 8216"/>
                    <a:gd name="connsiteY4" fmla="*/ 0 h 10000"/>
                    <a:gd name="connsiteX5" fmla="*/ 8216 w 8216"/>
                    <a:gd name="connsiteY5" fmla="*/ 134 h 10000"/>
                    <a:gd name="connsiteX6" fmla="*/ 6480 w 8216"/>
                    <a:gd name="connsiteY6" fmla="*/ 10000 h 10000"/>
                    <a:gd name="connsiteX7" fmla="*/ 6468 w 8216"/>
                    <a:gd name="connsiteY7" fmla="*/ 9983 h 10000"/>
                    <a:gd name="connsiteX0" fmla="*/ 0 w 8009"/>
                    <a:gd name="connsiteY0" fmla="*/ 2154 h 10000"/>
                    <a:gd name="connsiteX1" fmla="*/ 1538 w 8009"/>
                    <a:gd name="connsiteY1" fmla="*/ 1302 h 10000"/>
                    <a:gd name="connsiteX2" fmla="*/ 3302 w 8009"/>
                    <a:gd name="connsiteY2" fmla="*/ 651 h 10000"/>
                    <a:gd name="connsiteX3" fmla="*/ 5836 w 8009"/>
                    <a:gd name="connsiteY3" fmla="*/ 117 h 10000"/>
                    <a:gd name="connsiteX4" fmla="*/ 8009 w 8009"/>
                    <a:gd name="connsiteY4" fmla="*/ 0 h 10000"/>
                    <a:gd name="connsiteX5" fmla="*/ 7887 w 8009"/>
                    <a:gd name="connsiteY5" fmla="*/ 10000 h 10000"/>
                    <a:gd name="connsiteX6" fmla="*/ 7872 w 8009"/>
                    <a:gd name="connsiteY6" fmla="*/ 9983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6" fmla="*/ 9829 w 15707"/>
                    <a:gd name="connsiteY6" fmla="*/ 9983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6" fmla="*/ 9829 w 15707"/>
                    <a:gd name="connsiteY6" fmla="*/ 9983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6" fmla="*/ 11255 w 15707"/>
                    <a:gd name="connsiteY6" fmla="*/ 7664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6" fmla="*/ 11255 w 15707"/>
                    <a:gd name="connsiteY6" fmla="*/ 7664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0" fmla="*/ 0 w 15707"/>
                    <a:gd name="connsiteY0" fmla="*/ 2154 h 10000"/>
                    <a:gd name="connsiteX1" fmla="*/ 1920 w 15707"/>
                    <a:gd name="connsiteY1" fmla="*/ 1302 h 10000"/>
                    <a:gd name="connsiteX2" fmla="*/ 4123 w 15707"/>
                    <a:gd name="connsiteY2" fmla="*/ 651 h 10000"/>
                    <a:gd name="connsiteX3" fmla="*/ 7287 w 15707"/>
                    <a:gd name="connsiteY3" fmla="*/ 117 h 10000"/>
                    <a:gd name="connsiteX4" fmla="*/ 15707 w 15707"/>
                    <a:gd name="connsiteY4" fmla="*/ 0 h 10000"/>
                    <a:gd name="connsiteX5" fmla="*/ 9848 w 15707"/>
                    <a:gd name="connsiteY5" fmla="*/ 10000 h 10000"/>
                    <a:gd name="connsiteX0" fmla="*/ 0 w 15719"/>
                    <a:gd name="connsiteY0" fmla="*/ 2921 h 10767"/>
                    <a:gd name="connsiteX1" fmla="*/ 1920 w 15719"/>
                    <a:gd name="connsiteY1" fmla="*/ 2069 h 10767"/>
                    <a:gd name="connsiteX2" fmla="*/ 4123 w 15719"/>
                    <a:gd name="connsiteY2" fmla="*/ 1418 h 10767"/>
                    <a:gd name="connsiteX3" fmla="*/ 7287 w 15719"/>
                    <a:gd name="connsiteY3" fmla="*/ 884 h 10767"/>
                    <a:gd name="connsiteX4" fmla="*/ 10866 w 15719"/>
                    <a:gd name="connsiteY4" fmla="*/ 667 h 10767"/>
                    <a:gd name="connsiteX5" fmla="*/ 15707 w 15719"/>
                    <a:gd name="connsiteY5" fmla="*/ 767 h 10767"/>
                    <a:gd name="connsiteX6" fmla="*/ 9848 w 15719"/>
                    <a:gd name="connsiteY6" fmla="*/ 10767 h 10767"/>
                    <a:gd name="connsiteX0" fmla="*/ 0 w 16363"/>
                    <a:gd name="connsiteY0" fmla="*/ 2254 h 10100"/>
                    <a:gd name="connsiteX1" fmla="*/ 1920 w 16363"/>
                    <a:gd name="connsiteY1" fmla="*/ 1402 h 10100"/>
                    <a:gd name="connsiteX2" fmla="*/ 4123 w 16363"/>
                    <a:gd name="connsiteY2" fmla="*/ 751 h 10100"/>
                    <a:gd name="connsiteX3" fmla="*/ 7287 w 16363"/>
                    <a:gd name="connsiteY3" fmla="*/ 217 h 10100"/>
                    <a:gd name="connsiteX4" fmla="*/ 10866 w 16363"/>
                    <a:gd name="connsiteY4" fmla="*/ 0 h 10100"/>
                    <a:gd name="connsiteX5" fmla="*/ 15707 w 16363"/>
                    <a:gd name="connsiteY5" fmla="*/ 100 h 10100"/>
                    <a:gd name="connsiteX6" fmla="*/ 9848 w 16363"/>
                    <a:gd name="connsiteY6" fmla="*/ 10100 h 10100"/>
                    <a:gd name="connsiteX0" fmla="*/ 0 w 15799"/>
                    <a:gd name="connsiteY0" fmla="*/ 2809 h 10655"/>
                    <a:gd name="connsiteX1" fmla="*/ 1920 w 15799"/>
                    <a:gd name="connsiteY1" fmla="*/ 1957 h 10655"/>
                    <a:gd name="connsiteX2" fmla="*/ 4123 w 15799"/>
                    <a:gd name="connsiteY2" fmla="*/ 1306 h 10655"/>
                    <a:gd name="connsiteX3" fmla="*/ 7287 w 15799"/>
                    <a:gd name="connsiteY3" fmla="*/ 772 h 10655"/>
                    <a:gd name="connsiteX4" fmla="*/ 10866 w 15799"/>
                    <a:gd name="connsiteY4" fmla="*/ 555 h 10655"/>
                    <a:gd name="connsiteX5" fmla="*/ 15707 w 15799"/>
                    <a:gd name="connsiteY5" fmla="*/ 655 h 10655"/>
                    <a:gd name="connsiteX6" fmla="*/ 9848 w 15799"/>
                    <a:gd name="connsiteY6" fmla="*/ 10655 h 10655"/>
                    <a:gd name="connsiteX0" fmla="*/ 0 w 15707"/>
                    <a:gd name="connsiteY0" fmla="*/ 2297 h 10143"/>
                    <a:gd name="connsiteX1" fmla="*/ 1920 w 15707"/>
                    <a:gd name="connsiteY1" fmla="*/ 1445 h 10143"/>
                    <a:gd name="connsiteX2" fmla="*/ 4123 w 15707"/>
                    <a:gd name="connsiteY2" fmla="*/ 794 h 10143"/>
                    <a:gd name="connsiteX3" fmla="*/ 7287 w 15707"/>
                    <a:gd name="connsiteY3" fmla="*/ 260 h 10143"/>
                    <a:gd name="connsiteX4" fmla="*/ 10866 w 15707"/>
                    <a:gd name="connsiteY4" fmla="*/ 43 h 10143"/>
                    <a:gd name="connsiteX5" fmla="*/ 15707 w 15707"/>
                    <a:gd name="connsiteY5" fmla="*/ 143 h 10143"/>
                    <a:gd name="connsiteX6" fmla="*/ 9848 w 15707"/>
                    <a:gd name="connsiteY6" fmla="*/ 10143 h 10143"/>
                    <a:gd name="connsiteX0" fmla="*/ 0 w 15707"/>
                    <a:gd name="connsiteY0" fmla="*/ 2254 h 10100"/>
                    <a:gd name="connsiteX1" fmla="*/ 1920 w 15707"/>
                    <a:gd name="connsiteY1" fmla="*/ 1402 h 10100"/>
                    <a:gd name="connsiteX2" fmla="*/ 4123 w 15707"/>
                    <a:gd name="connsiteY2" fmla="*/ 751 h 10100"/>
                    <a:gd name="connsiteX3" fmla="*/ 7287 w 15707"/>
                    <a:gd name="connsiteY3" fmla="*/ 217 h 10100"/>
                    <a:gd name="connsiteX4" fmla="*/ 10866 w 15707"/>
                    <a:gd name="connsiteY4" fmla="*/ 0 h 10100"/>
                    <a:gd name="connsiteX5" fmla="*/ 15707 w 15707"/>
                    <a:gd name="connsiteY5" fmla="*/ 100 h 10100"/>
                    <a:gd name="connsiteX6" fmla="*/ 9848 w 15707"/>
                    <a:gd name="connsiteY6" fmla="*/ 10100 h 10100"/>
                    <a:gd name="connsiteX0" fmla="*/ 0 w 15707"/>
                    <a:gd name="connsiteY0" fmla="*/ 2254 h 10100"/>
                    <a:gd name="connsiteX1" fmla="*/ 1920 w 15707"/>
                    <a:gd name="connsiteY1" fmla="*/ 1402 h 10100"/>
                    <a:gd name="connsiteX2" fmla="*/ 4123 w 15707"/>
                    <a:gd name="connsiteY2" fmla="*/ 751 h 10100"/>
                    <a:gd name="connsiteX3" fmla="*/ 7287 w 15707"/>
                    <a:gd name="connsiteY3" fmla="*/ 217 h 10100"/>
                    <a:gd name="connsiteX4" fmla="*/ 10866 w 15707"/>
                    <a:gd name="connsiteY4" fmla="*/ 0 h 10100"/>
                    <a:gd name="connsiteX5" fmla="*/ 15707 w 15707"/>
                    <a:gd name="connsiteY5" fmla="*/ 100 h 10100"/>
                    <a:gd name="connsiteX6" fmla="*/ 9848 w 15707"/>
                    <a:gd name="connsiteY6" fmla="*/ 10100 h 10100"/>
                    <a:gd name="connsiteX0" fmla="*/ 0 w 15707"/>
                    <a:gd name="connsiteY0" fmla="*/ 2254 h 10100"/>
                    <a:gd name="connsiteX1" fmla="*/ 1920 w 15707"/>
                    <a:gd name="connsiteY1" fmla="*/ 1402 h 10100"/>
                    <a:gd name="connsiteX2" fmla="*/ 4123 w 15707"/>
                    <a:gd name="connsiteY2" fmla="*/ 751 h 10100"/>
                    <a:gd name="connsiteX3" fmla="*/ 7287 w 15707"/>
                    <a:gd name="connsiteY3" fmla="*/ 217 h 10100"/>
                    <a:gd name="connsiteX4" fmla="*/ 10866 w 15707"/>
                    <a:gd name="connsiteY4" fmla="*/ 0 h 10100"/>
                    <a:gd name="connsiteX5" fmla="*/ 15707 w 15707"/>
                    <a:gd name="connsiteY5" fmla="*/ 100 h 10100"/>
                    <a:gd name="connsiteX6" fmla="*/ 9848 w 15707"/>
                    <a:gd name="connsiteY6" fmla="*/ 10100 h 10100"/>
                    <a:gd name="connsiteX0" fmla="*/ 0 w 15707"/>
                    <a:gd name="connsiteY0" fmla="*/ 2267 h 10113"/>
                    <a:gd name="connsiteX1" fmla="*/ 1920 w 15707"/>
                    <a:gd name="connsiteY1" fmla="*/ 1415 h 10113"/>
                    <a:gd name="connsiteX2" fmla="*/ 4123 w 15707"/>
                    <a:gd name="connsiteY2" fmla="*/ 764 h 10113"/>
                    <a:gd name="connsiteX3" fmla="*/ 7287 w 15707"/>
                    <a:gd name="connsiteY3" fmla="*/ 230 h 10113"/>
                    <a:gd name="connsiteX4" fmla="*/ 10866 w 15707"/>
                    <a:gd name="connsiteY4" fmla="*/ 13 h 10113"/>
                    <a:gd name="connsiteX5" fmla="*/ 15707 w 15707"/>
                    <a:gd name="connsiteY5" fmla="*/ 113 h 10113"/>
                    <a:gd name="connsiteX6" fmla="*/ 9848 w 15707"/>
                    <a:gd name="connsiteY6" fmla="*/ 10113 h 10113"/>
                    <a:gd name="connsiteX0" fmla="*/ 0 w 15707"/>
                    <a:gd name="connsiteY0" fmla="*/ 2879 h 10725"/>
                    <a:gd name="connsiteX1" fmla="*/ 1920 w 15707"/>
                    <a:gd name="connsiteY1" fmla="*/ 2027 h 10725"/>
                    <a:gd name="connsiteX2" fmla="*/ 4123 w 15707"/>
                    <a:gd name="connsiteY2" fmla="*/ 1376 h 10725"/>
                    <a:gd name="connsiteX3" fmla="*/ 7287 w 15707"/>
                    <a:gd name="connsiteY3" fmla="*/ 842 h 10725"/>
                    <a:gd name="connsiteX4" fmla="*/ 15707 w 15707"/>
                    <a:gd name="connsiteY4" fmla="*/ 725 h 10725"/>
                    <a:gd name="connsiteX5" fmla="*/ 9848 w 15707"/>
                    <a:gd name="connsiteY5" fmla="*/ 10725 h 10725"/>
                    <a:gd name="connsiteX0" fmla="*/ 0 w 15707"/>
                    <a:gd name="connsiteY0" fmla="*/ 2154 h 10000"/>
                    <a:gd name="connsiteX1" fmla="*/ 1920 w 15707"/>
                    <a:gd name="connsiteY1" fmla="*/ 1302 h 10000"/>
                    <a:gd name="connsiteX2" fmla="*/ 4123 w 15707"/>
                    <a:gd name="connsiteY2" fmla="*/ 651 h 10000"/>
                    <a:gd name="connsiteX3" fmla="*/ 15707 w 15707"/>
                    <a:gd name="connsiteY3" fmla="*/ 0 h 10000"/>
                    <a:gd name="connsiteX4" fmla="*/ 9848 w 15707"/>
                    <a:gd name="connsiteY4" fmla="*/ 10000 h 10000"/>
                    <a:gd name="connsiteX0" fmla="*/ 0 w 15707"/>
                    <a:gd name="connsiteY0" fmla="*/ 2154 h 10000"/>
                    <a:gd name="connsiteX1" fmla="*/ 1920 w 15707"/>
                    <a:gd name="connsiteY1" fmla="*/ 1302 h 10000"/>
                    <a:gd name="connsiteX2" fmla="*/ 15707 w 15707"/>
                    <a:gd name="connsiteY2" fmla="*/ 0 h 10000"/>
                    <a:gd name="connsiteX3" fmla="*/ 9848 w 15707"/>
                    <a:gd name="connsiteY3" fmla="*/ 10000 h 10000"/>
                    <a:gd name="connsiteX0" fmla="*/ 0 w 15707"/>
                    <a:gd name="connsiteY0" fmla="*/ 2154 h 10000"/>
                    <a:gd name="connsiteX1" fmla="*/ 15707 w 15707"/>
                    <a:gd name="connsiteY1" fmla="*/ 0 h 10000"/>
                    <a:gd name="connsiteX2" fmla="*/ 9848 w 15707"/>
                    <a:gd name="connsiteY2" fmla="*/ 10000 h 10000"/>
                    <a:gd name="connsiteX0" fmla="*/ 0 w 15707"/>
                    <a:gd name="connsiteY0" fmla="*/ 2154 h 10000"/>
                    <a:gd name="connsiteX1" fmla="*/ 15707 w 15707"/>
                    <a:gd name="connsiteY1" fmla="*/ 0 h 10000"/>
                    <a:gd name="connsiteX2" fmla="*/ 9848 w 15707"/>
                    <a:gd name="connsiteY2" fmla="*/ 10000 h 10000"/>
                    <a:gd name="connsiteX0" fmla="*/ 0 w 15707"/>
                    <a:gd name="connsiteY0" fmla="*/ 2167 h 10013"/>
                    <a:gd name="connsiteX1" fmla="*/ 15707 w 15707"/>
                    <a:gd name="connsiteY1" fmla="*/ 13 h 10013"/>
                    <a:gd name="connsiteX2" fmla="*/ 9848 w 15707"/>
                    <a:gd name="connsiteY2" fmla="*/ 10013 h 10013"/>
                  </a:gdLst>
                  <a:ahLst/>
                  <a:cxnLst>
                    <a:cxn ang="0">
                      <a:pos x="connsiteX0" y="connsiteY0"/>
                    </a:cxn>
                    <a:cxn ang="0">
                      <a:pos x="connsiteX1" y="connsiteY1"/>
                    </a:cxn>
                    <a:cxn ang="0">
                      <a:pos x="connsiteX2" y="connsiteY2"/>
                    </a:cxn>
                  </a:cxnLst>
                  <a:rect l="l" t="t" r="r" b="b"/>
                  <a:pathLst>
                    <a:path w="15707" h="10013">
                      <a:moveTo>
                        <a:pt x="0" y="2167"/>
                      </a:moveTo>
                      <a:cubicBezTo>
                        <a:pt x="3473" y="510"/>
                        <a:pt x="9766" y="-103"/>
                        <a:pt x="15707" y="13"/>
                      </a:cubicBezTo>
                      <a:cubicBezTo>
                        <a:pt x="14733" y="1881"/>
                        <a:pt x="12572" y="4888"/>
                        <a:pt x="9848" y="10013"/>
                      </a:cubicBezTo>
                    </a:path>
                  </a:pathLst>
                </a:custGeom>
                <a:solidFill>
                  <a:srgbClr val="CCFFCC">
                    <a:alpha val="69804"/>
                  </a:srgbClr>
                </a:solidFill>
                <a:ln w="9525">
                  <a:solidFill>
                    <a:srgbClr val="008000"/>
                  </a:solidFill>
                  <a:round/>
                  <a:headEnd type="triangle" w="sm" len="lg"/>
                  <a:tailEnd w="sm" len="lg"/>
                </a:ln>
              </p:spPr>
              <p:txBody>
                <a:bodyPr/>
                <a:lstStyle/>
                <a:p>
                  <a:endParaRPr lang="en-US" dirty="0"/>
                </a:p>
              </p:txBody>
            </p:sp>
            <p:sp>
              <p:nvSpPr>
                <p:cNvPr id="35893" name="Text Box 1052"/>
                <p:cNvSpPr txBox="1">
                  <a:spLocks noChangeAspect="1" noChangeArrowheads="1"/>
                </p:cNvSpPr>
                <p:nvPr/>
              </p:nvSpPr>
              <p:spPr bwMode="auto">
                <a:xfrm rot="21574314">
                  <a:off x="2005" y="735"/>
                  <a:ext cx="233" cy="327"/>
                </a:xfrm>
                <a:prstGeom prst="rect">
                  <a:avLst/>
                </a:prstGeom>
                <a:noFill/>
                <a:ln w="9525">
                  <a:noFill/>
                  <a:miter lim="800000"/>
                  <a:headEnd/>
                  <a:tailEnd/>
                </a:ln>
              </p:spPr>
              <p:txBody>
                <a:bodyPr wrap="none">
                  <a:spAutoFit/>
                </a:bodyPr>
                <a:lstStyle/>
                <a:p>
                  <a:pPr algn="l"/>
                  <a:r>
                    <a:rPr lang="en-US" sz="2800" dirty="0">
                      <a:latin typeface="Symbol" pitchFamily="18" charset="2"/>
                    </a:rPr>
                    <a:t>f</a:t>
                  </a:r>
                </a:p>
              </p:txBody>
            </p:sp>
          </p:grpSp>
          <p:grpSp>
            <p:nvGrpSpPr>
              <p:cNvPr id="58" name="Group 57"/>
              <p:cNvGrpSpPr/>
              <p:nvPr/>
            </p:nvGrpSpPr>
            <p:grpSpPr>
              <a:xfrm>
                <a:off x="1428107" y="3736191"/>
                <a:ext cx="2050550" cy="1099334"/>
                <a:chOff x="1428107" y="3472666"/>
                <a:chExt cx="2050550" cy="1099334"/>
              </a:xfrm>
            </p:grpSpPr>
            <p:sp>
              <p:nvSpPr>
                <p:cNvPr id="57" name="Freeform 56"/>
                <p:cNvSpPr/>
                <p:nvPr/>
              </p:nvSpPr>
              <p:spPr bwMode="auto">
                <a:xfrm>
                  <a:off x="1428107" y="3472666"/>
                  <a:ext cx="2050550" cy="1099334"/>
                </a:xfrm>
                <a:custGeom>
                  <a:avLst/>
                  <a:gdLst>
                    <a:gd name="connsiteX0" fmla="*/ 2126750 w 2126750"/>
                    <a:gd name="connsiteY0" fmla="*/ 0 h 1099335"/>
                    <a:gd name="connsiteX1" fmla="*/ 821932 w 2126750"/>
                    <a:gd name="connsiteY1" fmla="*/ 1099335 h 1099335"/>
                    <a:gd name="connsiteX2" fmla="*/ 318499 w 2126750"/>
                    <a:gd name="connsiteY2" fmla="*/ 873303 h 1099335"/>
                    <a:gd name="connsiteX3" fmla="*/ 0 w 2126750"/>
                    <a:gd name="connsiteY3" fmla="*/ 493160 h 1099335"/>
                    <a:gd name="connsiteX4" fmla="*/ 2126750 w 2126750"/>
                    <a:gd name="connsiteY4" fmla="*/ 0 h 1099335"/>
                    <a:gd name="connsiteX0" fmla="*/ 2126750 w 2126750"/>
                    <a:gd name="connsiteY0" fmla="*/ 0 h 1099335"/>
                    <a:gd name="connsiteX1" fmla="*/ 821932 w 2126750"/>
                    <a:gd name="connsiteY1" fmla="*/ 1099335 h 1099335"/>
                    <a:gd name="connsiteX2" fmla="*/ 318499 w 2126750"/>
                    <a:gd name="connsiteY2" fmla="*/ 873303 h 1099335"/>
                    <a:gd name="connsiteX3" fmla="*/ 0 w 2126750"/>
                    <a:gd name="connsiteY3" fmla="*/ 493160 h 1099335"/>
                    <a:gd name="connsiteX4" fmla="*/ 2126750 w 2126750"/>
                    <a:gd name="connsiteY4" fmla="*/ 0 h 1099335"/>
                    <a:gd name="connsiteX0" fmla="*/ 2126750 w 2126750"/>
                    <a:gd name="connsiteY0" fmla="*/ 0 h 1099335"/>
                    <a:gd name="connsiteX1" fmla="*/ 821932 w 2126750"/>
                    <a:gd name="connsiteY1" fmla="*/ 1099335 h 1099335"/>
                    <a:gd name="connsiteX2" fmla="*/ 318499 w 2126750"/>
                    <a:gd name="connsiteY2" fmla="*/ 873303 h 1099335"/>
                    <a:gd name="connsiteX3" fmla="*/ 0 w 2126750"/>
                    <a:gd name="connsiteY3" fmla="*/ 493160 h 1099335"/>
                    <a:gd name="connsiteX4" fmla="*/ 2126750 w 2126750"/>
                    <a:gd name="connsiteY4" fmla="*/ 0 h 1099335"/>
                    <a:gd name="connsiteX0" fmla="*/ 2060075 w 2060075"/>
                    <a:gd name="connsiteY0" fmla="*/ 0 h 1085047"/>
                    <a:gd name="connsiteX1" fmla="*/ 821932 w 2060075"/>
                    <a:gd name="connsiteY1" fmla="*/ 1085047 h 1085047"/>
                    <a:gd name="connsiteX2" fmla="*/ 318499 w 2060075"/>
                    <a:gd name="connsiteY2" fmla="*/ 859015 h 1085047"/>
                    <a:gd name="connsiteX3" fmla="*/ 0 w 2060075"/>
                    <a:gd name="connsiteY3" fmla="*/ 478872 h 1085047"/>
                    <a:gd name="connsiteX4" fmla="*/ 2060075 w 2060075"/>
                    <a:gd name="connsiteY4" fmla="*/ 0 h 1085047"/>
                    <a:gd name="connsiteX0" fmla="*/ 2060075 w 2060075"/>
                    <a:gd name="connsiteY0" fmla="*/ 0 h 1085047"/>
                    <a:gd name="connsiteX1" fmla="*/ 821932 w 2060075"/>
                    <a:gd name="connsiteY1" fmla="*/ 1085047 h 1085047"/>
                    <a:gd name="connsiteX2" fmla="*/ 318499 w 2060075"/>
                    <a:gd name="connsiteY2" fmla="*/ 859015 h 1085047"/>
                    <a:gd name="connsiteX3" fmla="*/ 0 w 2060075"/>
                    <a:gd name="connsiteY3" fmla="*/ 478872 h 1085047"/>
                    <a:gd name="connsiteX4" fmla="*/ 2060075 w 2060075"/>
                    <a:gd name="connsiteY4" fmla="*/ 0 h 1085047"/>
                    <a:gd name="connsiteX0" fmla="*/ 2060075 w 2060075"/>
                    <a:gd name="connsiteY0" fmla="*/ 0 h 1085047"/>
                    <a:gd name="connsiteX1" fmla="*/ 821932 w 2060075"/>
                    <a:gd name="connsiteY1" fmla="*/ 1085047 h 1085047"/>
                    <a:gd name="connsiteX2" fmla="*/ 318499 w 2060075"/>
                    <a:gd name="connsiteY2" fmla="*/ 859015 h 1085047"/>
                    <a:gd name="connsiteX3" fmla="*/ 0 w 2060075"/>
                    <a:gd name="connsiteY3" fmla="*/ 478872 h 1085047"/>
                    <a:gd name="connsiteX4" fmla="*/ 2060075 w 2060075"/>
                    <a:gd name="connsiteY4" fmla="*/ 0 h 1085047"/>
                    <a:gd name="connsiteX0" fmla="*/ 2266432 w 2266432"/>
                    <a:gd name="connsiteY0" fmla="*/ 0 h 1164859"/>
                    <a:gd name="connsiteX1" fmla="*/ 1028289 w 2266432"/>
                    <a:gd name="connsiteY1" fmla="*/ 1085047 h 1164859"/>
                    <a:gd name="connsiteX2" fmla="*/ 206357 w 2266432"/>
                    <a:gd name="connsiteY2" fmla="*/ 478872 h 1164859"/>
                    <a:gd name="connsiteX3" fmla="*/ 2266432 w 2266432"/>
                    <a:gd name="connsiteY3" fmla="*/ 0 h 1164859"/>
                    <a:gd name="connsiteX0" fmla="*/ 2266432 w 2266432"/>
                    <a:gd name="connsiteY0" fmla="*/ 0 h 1085047"/>
                    <a:gd name="connsiteX1" fmla="*/ 1028289 w 2266432"/>
                    <a:gd name="connsiteY1" fmla="*/ 1085047 h 1085047"/>
                    <a:gd name="connsiteX2" fmla="*/ 206357 w 2266432"/>
                    <a:gd name="connsiteY2" fmla="*/ 478872 h 1085047"/>
                    <a:gd name="connsiteX3" fmla="*/ 2266432 w 2266432"/>
                    <a:gd name="connsiteY3" fmla="*/ 0 h 1085047"/>
                    <a:gd name="connsiteX0" fmla="*/ 2060075 w 2060075"/>
                    <a:gd name="connsiteY0" fmla="*/ 0 h 1085047"/>
                    <a:gd name="connsiteX1" fmla="*/ 821932 w 2060075"/>
                    <a:gd name="connsiteY1" fmla="*/ 1085047 h 1085047"/>
                    <a:gd name="connsiteX2" fmla="*/ 0 w 2060075"/>
                    <a:gd name="connsiteY2" fmla="*/ 478872 h 1085047"/>
                    <a:gd name="connsiteX3" fmla="*/ 2060075 w 2060075"/>
                    <a:gd name="connsiteY3" fmla="*/ 0 h 1085047"/>
                    <a:gd name="connsiteX0" fmla="*/ 2050550 w 2050550"/>
                    <a:gd name="connsiteY0" fmla="*/ 0 h 1099334"/>
                    <a:gd name="connsiteX1" fmla="*/ 821932 w 2050550"/>
                    <a:gd name="connsiteY1" fmla="*/ 1099334 h 1099334"/>
                    <a:gd name="connsiteX2" fmla="*/ 0 w 2050550"/>
                    <a:gd name="connsiteY2" fmla="*/ 493159 h 1099334"/>
                    <a:gd name="connsiteX3" fmla="*/ 2050550 w 2050550"/>
                    <a:gd name="connsiteY3" fmla="*/ 0 h 1099334"/>
                  </a:gdLst>
                  <a:ahLst/>
                  <a:cxnLst>
                    <a:cxn ang="0">
                      <a:pos x="connsiteX0" y="connsiteY0"/>
                    </a:cxn>
                    <a:cxn ang="0">
                      <a:pos x="connsiteX1" y="connsiteY1"/>
                    </a:cxn>
                    <a:cxn ang="0">
                      <a:pos x="connsiteX2" y="connsiteY2"/>
                    </a:cxn>
                    <a:cxn ang="0">
                      <a:pos x="connsiteX3" y="connsiteY3"/>
                    </a:cxn>
                  </a:cxnLst>
                  <a:rect l="l" t="t" r="r" b="b"/>
                  <a:pathLst>
                    <a:path w="2050550" h="1099334">
                      <a:moveTo>
                        <a:pt x="2050550" y="0"/>
                      </a:moveTo>
                      <a:lnTo>
                        <a:pt x="821932" y="1099334"/>
                      </a:lnTo>
                      <a:cubicBezTo>
                        <a:pt x="502399" y="1002933"/>
                        <a:pt x="150831" y="812112"/>
                        <a:pt x="0" y="493159"/>
                      </a:cubicBezTo>
                      <a:lnTo>
                        <a:pt x="2050550" y="0"/>
                      </a:lnTo>
                      <a:close/>
                    </a:path>
                  </a:pathLst>
                </a:custGeom>
                <a:solidFill>
                  <a:srgbClr val="FFFF99">
                    <a:alpha val="49804"/>
                  </a:srgbClr>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charset="0"/>
                  </a:endParaRPr>
                </a:p>
              </p:txBody>
            </p:sp>
            <p:sp>
              <p:nvSpPr>
                <p:cNvPr id="55" name="TextBox 54"/>
                <p:cNvSpPr txBox="1"/>
                <p:nvPr/>
              </p:nvSpPr>
              <p:spPr>
                <a:xfrm>
                  <a:off x="1661137" y="3886200"/>
                  <a:ext cx="396262" cy="461665"/>
                </a:xfrm>
                <a:prstGeom prst="rect">
                  <a:avLst/>
                </a:prstGeom>
                <a:noFill/>
              </p:spPr>
              <p:txBody>
                <a:bodyPr wrap="none" rtlCol="0">
                  <a:spAutoFit/>
                </a:bodyPr>
                <a:lstStyle/>
                <a:p>
                  <a:r>
                    <a:rPr lang="en-US" sz="2400" dirty="0">
                      <a:latin typeface="Symbol" pitchFamily="18" charset="2"/>
                    </a:rPr>
                    <a:t>y</a:t>
                  </a:r>
                </a:p>
              </p:txBody>
            </p:sp>
          </p:grpSp>
          <p:grpSp>
            <p:nvGrpSpPr>
              <p:cNvPr id="3" name="Group 1081"/>
              <p:cNvGrpSpPr>
                <a:grpSpLocks/>
              </p:cNvGrpSpPr>
              <p:nvPr/>
            </p:nvGrpSpPr>
            <p:grpSpPr bwMode="auto">
              <a:xfrm>
                <a:off x="1436688" y="3627441"/>
                <a:ext cx="2041525" cy="598488"/>
                <a:chOff x="905" y="2119"/>
                <a:chExt cx="1286" cy="377"/>
              </a:xfrm>
            </p:grpSpPr>
            <p:sp>
              <p:nvSpPr>
                <p:cNvPr id="35890" name="Freeform 1028"/>
                <p:cNvSpPr>
                  <a:spLocks noChangeAspect="1"/>
                </p:cNvSpPr>
                <p:nvPr/>
              </p:nvSpPr>
              <p:spPr bwMode="auto">
                <a:xfrm>
                  <a:off x="905" y="2190"/>
                  <a:ext cx="1286" cy="306"/>
                </a:xfrm>
                <a:custGeom>
                  <a:avLst/>
                  <a:gdLst>
                    <a:gd name="T0" fmla="*/ 162 w 1606"/>
                    <a:gd name="T1" fmla="*/ 205 h 383"/>
                    <a:gd name="T2" fmla="*/ 0 w 1606"/>
                    <a:gd name="T3" fmla="*/ 244 h 383"/>
                    <a:gd name="T4" fmla="*/ 11 w 1606"/>
                    <a:gd name="T5" fmla="*/ 121 h 383"/>
                    <a:gd name="T6" fmla="*/ 32 w 1606"/>
                    <a:gd name="T7" fmla="*/ 0 h 383"/>
                    <a:gd name="T8" fmla="*/ 1030 w 1606"/>
                    <a:gd name="T9" fmla="*/ 0 h 383"/>
                    <a:gd name="T10" fmla="*/ 0 60000 65536"/>
                    <a:gd name="T11" fmla="*/ 0 60000 65536"/>
                    <a:gd name="T12" fmla="*/ 0 60000 65536"/>
                    <a:gd name="T13" fmla="*/ 0 60000 65536"/>
                    <a:gd name="T14" fmla="*/ 0 60000 65536"/>
                    <a:gd name="T15" fmla="*/ 0 w 1606"/>
                    <a:gd name="T16" fmla="*/ 0 h 383"/>
                    <a:gd name="T17" fmla="*/ 1606 w 1606"/>
                    <a:gd name="T18" fmla="*/ 383 h 383"/>
                  </a:gdLst>
                  <a:ahLst/>
                  <a:cxnLst>
                    <a:cxn ang="T10">
                      <a:pos x="T0" y="T1"/>
                    </a:cxn>
                    <a:cxn ang="T11">
                      <a:pos x="T2" y="T3"/>
                    </a:cxn>
                    <a:cxn ang="T12">
                      <a:pos x="T4" y="T5"/>
                    </a:cxn>
                    <a:cxn ang="T13">
                      <a:pos x="T6" y="T7"/>
                    </a:cxn>
                    <a:cxn ang="T14">
                      <a:pos x="T8" y="T9"/>
                    </a:cxn>
                  </a:cxnLst>
                  <a:rect l="T15" t="T16" r="T17" b="T18"/>
                  <a:pathLst>
                    <a:path w="1606" h="383">
                      <a:moveTo>
                        <a:pt x="252" y="320"/>
                      </a:moveTo>
                      <a:lnTo>
                        <a:pt x="0" y="383"/>
                      </a:lnTo>
                      <a:lnTo>
                        <a:pt x="18" y="189"/>
                      </a:lnTo>
                      <a:lnTo>
                        <a:pt x="50" y="0"/>
                      </a:lnTo>
                      <a:lnTo>
                        <a:pt x="1606" y="0"/>
                      </a:lnTo>
                    </a:path>
                  </a:pathLst>
                </a:custGeom>
                <a:solidFill>
                  <a:srgbClr val="FFCCFF">
                    <a:alpha val="50000"/>
                  </a:srgbClr>
                </a:solidFill>
                <a:ln w="19050">
                  <a:noFill/>
                  <a:round/>
                  <a:headEnd type="none" w="sm" len="lg"/>
                  <a:tailEnd/>
                </a:ln>
              </p:spPr>
              <p:txBody>
                <a:bodyPr/>
                <a:lstStyle/>
                <a:p>
                  <a:endParaRPr lang="en-US" dirty="0"/>
                </a:p>
              </p:txBody>
            </p:sp>
            <p:sp>
              <p:nvSpPr>
                <p:cNvPr id="35891" name="Text Box 1029"/>
                <p:cNvSpPr txBox="1">
                  <a:spLocks noChangeAspect="1" noChangeArrowheads="1"/>
                </p:cNvSpPr>
                <p:nvPr/>
              </p:nvSpPr>
              <p:spPr bwMode="auto">
                <a:xfrm rot="-31907">
                  <a:off x="950" y="2119"/>
                  <a:ext cx="208" cy="327"/>
                </a:xfrm>
                <a:prstGeom prst="rect">
                  <a:avLst/>
                </a:prstGeom>
                <a:noFill/>
                <a:ln w="9525">
                  <a:noFill/>
                  <a:miter lim="800000"/>
                  <a:headEnd/>
                  <a:tailEnd/>
                </a:ln>
              </p:spPr>
              <p:txBody>
                <a:bodyPr wrap="none">
                  <a:spAutoFit/>
                </a:bodyPr>
                <a:lstStyle/>
                <a:p>
                  <a:pPr algn="l"/>
                  <a:r>
                    <a:rPr lang="en-US" sz="2800" dirty="0">
                      <a:latin typeface="Symbol" pitchFamily="18" charset="2"/>
                    </a:rPr>
                    <a:t>g</a:t>
                  </a:r>
                </a:p>
              </p:txBody>
            </p:sp>
          </p:grpSp>
          <p:grpSp>
            <p:nvGrpSpPr>
              <p:cNvPr id="9" name="Group 1075"/>
              <p:cNvGrpSpPr>
                <a:grpSpLocks/>
              </p:cNvGrpSpPr>
              <p:nvPr/>
            </p:nvGrpSpPr>
            <p:grpSpPr bwMode="auto">
              <a:xfrm>
                <a:off x="3529072" y="3441688"/>
                <a:ext cx="820751" cy="519113"/>
                <a:chOff x="2223" y="2002"/>
                <a:chExt cx="517" cy="327"/>
              </a:xfrm>
            </p:grpSpPr>
            <p:sp>
              <p:nvSpPr>
                <p:cNvPr id="35876" name="Text Box 1047"/>
                <p:cNvSpPr txBox="1">
                  <a:spLocks noChangeAspect="1" noChangeArrowheads="1"/>
                </p:cNvSpPr>
                <p:nvPr/>
              </p:nvSpPr>
              <p:spPr bwMode="auto">
                <a:xfrm>
                  <a:off x="2462" y="2002"/>
                  <a:ext cx="278" cy="327"/>
                </a:xfrm>
                <a:prstGeom prst="rect">
                  <a:avLst/>
                </a:prstGeom>
                <a:noFill/>
                <a:ln w="9525">
                  <a:noFill/>
                  <a:miter lim="800000"/>
                  <a:headEnd/>
                  <a:tailEnd/>
                </a:ln>
              </p:spPr>
              <p:txBody>
                <a:bodyPr wrap="none">
                  <a:spAutoFit/>
                </a:bodyPr>
                <a:lstStyle/>
                <a:p>
                  <a:pPr algn="l"/>
                  <a:r>
                    <a:rPr lang="en-US" sz="2800" dirty="0">
                      <a:solidFill>
                        <a:schemeClr val="accent1">
                          <a:lumMod val="50000"/>
                        </a:schemeClr>
                      </a:solidFill>
                    </a:rPr>
                    <a:t>D</a:t>
                  </a:r>
                </a:p>
              </p:txBody>
            </p:sp>
            <p:sp>
              <p:nvSpPr>
                <p:cNvPr id="35877" name="Freeform 1048"/>
                <p:cNvSpPr>
                  <a:spLocks noChangeAspect="1"/>
                </p:cNvSpPr>
                <p:nvPr/>
              </p:nvSpPr>
              <p:spPr bwMode="auto">
                <a:xfrm flipV="1">
                  <a:off x="2223" y="2144"/>
                  <a:ext cx="286" cy="29"/>
                </a:xfrm>
                <a:custGeom>
                  <a:avLst/>
                  <a:gdLst>
                    <a:gd name="T0" fmla="*/ 179 w 280"/>
                    <a:gd name="T1" fmla="*/ 0 h 1"/>
                    <a:gd name="T2" fmla="*/ 0 w 280"/>
                    <a:gd name="T3" fmla="*/ 0 h 1"/>
                    <a:gd name="T4" fmla="*/ 0 60000 65536"/>
                    <a:gd name="T5" fmla="*/ 0 60000 65536"/>
                    <a:gd name="T6" fmla="*/ 0 w 280"/>
                    <a:gd name="T7" fmla="*/ 0 h 1"/>
                    <a:gd name="T8" fmla="*/ 280 w 280"/>
                    <a:gd name="T9" fmla="*/ 1 h 1"/>
                  </a:gdLst>
                  <a:ahLst/>
                  <a:cxnLst>
                    <a:cxn ang="T4">
                      <a:pos x="T0" y="T1"/>
                    </a:cxn>
                    <a:cxn ang="T5">
                      <a:pos x="T2" y="T3"/>
                    </a:cxn>
                  </a:cxnLst>
                  <a:rect l="T6" t="T7" r="T8" b="T9"/>
                  <a:pathLst>
                    <a:path w="280" h="1">
                      <a:moveTo>
                        <a:pt x="280" y="0"/>
                      </a:moveTo>
                      <a:lnTo>
                        <a:pt x="0" y="0"/>
                      </a:lnTo>
                    </a:path>
                  </a:pathLst>
                </a:custGeom>
                <a:solidFill>
                  <a:srgbClr val="FFFFFF"/>
                </a:solidFill>
                <a:ln w="50800">
                  <a:solidFill>
                    <a:schemeClr val="accent1">
                      <a:lumMod val="75000"/>
                    </a:schemeClr>
                  </a:solidFill>
                  <a:round/>
                  <a:headEnd type="triangle" w="sm" len="lg"/>
                  <a:tailEnd/>
                </a:ln>
              </p:spPr>
              <p:txBody>
                <a:bodyPr/>
                <a:lstStyle/>
                <a:p>
                  <a:endParaRPr lang="en-US" dirty="0"/>
                </a:p>
              </p:txBody>
            </p:sp>
          </p:grpSp>
          <p:grpSp>
            <p:nvGrpSpPr>
              <p:cNvPr id="11" name="Group 1078"/>
              <p:cNvGrpSpPr>
                <a:grpSpLocks/>
              </p:cNvGrpSpPr>
              <p:nvPr/>
            </p:nvGrpSpPr>
            <p:grpSpPr bwMode="auto">
              <a:xfrm>
                <a:off x="2514605" y="1725613"/>
                <a:ext cx="1025527" cy="1982788"/>
                <a:chOff x="1584" y="921"/>
                <a:chExt cx="646" cy="1249"/>
              </a:xfrm>
            </p:grpSpPr>
            <p:grpSp>
              <p:nvGrpSpPr>
                <p:cNvPr id="35869" name="Group 1074"/>
                <p:cNvGrpSpPr>
                  <a:grpSpLocks/>
                </p:cNvGrpSpPr>
                <p:nvPr/>
              </p:nvGrpSpPr>
              <p:grpSpPr bwMode="auto">
                <a:xfrm>
                  <a:off x="1584" y="921"/>
                  <a:ext cx="639" cy="1249"/>
                  <a:chOff x="1584" y="921"/>
                  <a:chExt cx="639" cy="1249"/>
                </a:xfrm>
              </p:grpSpPr>
              <p:sp>
                <p:nvSpPr>
                  <p:cNvPr id="35871" name="Text Box 1036"/>
                  <p:cNvSpPr txBox="1">
                    <a:spLocks noChangeAspect="1" noChangeArrowheads="1"/>
                  </p:cNvSpPr>
                  <p:nvPr/>
                </p:nvSpPr>
                <p:spPr bwMode="auto">
                  <a:xfrm>
                    <a:off x="1584" y="921"/>
                    <a:ext cx="193" cy="327"/>
                  </a:xfrm>
                  <a:prstGeom prst="rect">
                    <a:avLst/>
                  </a:prstGeom>
                  <a:noFill/>
                  <a:ln w="9525">
                    <a:noFill/>
                    <a:miter lim="800000"/>
                    <a:headEnd/>
                    <a:tailEnd/>
                  </a:ln>
                </p:spPr>
                <p:txBody>
                  <a:bodyPr>
                    <a:spAutoFit/>
                  </a:bodyPr>
                  <a:lstStyle/>
                  <a:p>
                    <a:pPr algn="l"/>
                    <a:r>
                      <a:rPr lang="en-US" sz="2800" dirty="0">
                        <a:solidFill>
                          <a:schemeClr val="accent1">
                            <a:lumMod val="50000"/>
                          </a:schemeClr>
                        </a:solidFill>
                      </a:rPr>
                      <a:t>L</a:t>
                    </a:r>
                  </a:p>
                </p:txBody>
              </p:sp>
              <p:sp>
                <p:nvSpPr>
                  <p:cNvPr id="35872" name="Freeform 1046"/>
                  <p:cNvSpPr>
                    <a:spLocks noChangeAspect="1"/>
                  </p:cNvSpPr>
                  <p:nvPr/>
                </p:nvSpPr>
                <p:spPr bwMode="auto">
                  <a:xfrm>
                    <a:off x="1797" y="1027"/>
                    <a:ext cx="426" cy="1143"/>
                  </a:xfrm>
                  <a:custGeom>
                    <a:avLst/>
                    <a:gdLst>
                      <a:gd name="T0" fmla="*/ 341 w 532"/>
                      <a:gd name="T1" fmla="*/ 916 h 1427"/>
                      <a:gd name="T2" fmla="*/ 0 w 532"/>
                      <a:gd name="T3" fmla="*/ 0 h 1427"/>
                      <a:gd name="T4" fmla="*/ 0 60000 65536"/>
                      <a:gd name="T5" fmla="*/ 0 60000 65536"/>
                      <a:gd name="T6" fmla="*/ 0 w 532"/>
                      <a:gd name="T7" fmla="*/ 0 h 1427"/>
                      <a:gd name="T8" fmla="*/ 532 w 532"/>
                      <a:gd name="T9" fmla="*/ 1427 h 1427"/>
                    </a:gdLst>
                    <a:ahLst/>
                    <a:cxnLst>
                      <a:cxn ang="T4">
                        <a:pos x="T0" y="T1"/>
                      </a:cxn>
                      <a:cxn ang="T5">
                        <a:pos x="T2" y="T3"/>
                      </a:cxn>
                    </a:cxnLst>
                    <a:rect l="T6" t="T7" r="T8" b="T9"/>
                    <a:pathLst>
                      <a:path w="532" h="1427">
                        <a:moveTo>
                          <a:pt x="532" y="1427"/>
                        </a:moveTo>
                        <a:lnTo>
                          <a:pt x="0" y="0"/>
                        </a:lnTo>
                      </a:path>
                    </a:pathLst>
                  </a:custGeom>
                  <a:solidFill>
                    <a:srgbClr val="FFFFFF"/>
                  </a:solidFill>
                  <a:ln w="50800">
                    <a:solidFill>
                      <a:schemeClr val="accent1">
                        <a:lumMod val="75000"/>
                      </a:schemeClr>
                    </a:solidFill>
                    <a:round/>
                    <a:headEnd/>
                    <a:tailEnd type="triangle" w="sm" len="lg"/>
                  </a:ln>
                </p:spPr>
                <p:txBody>
                  <a:bodyPr/>
                  <a:lstStyle/>
                  <a:p>
                    <a:endParaRPr lang="en-US" dirty="0"/>
                  </a:p>
                </p:txBody>
              </p:sp>
            </p:grpSp>
            <p:sp>
              <p:nvSpPr>
                <p:cNvPr id="35870" name="Freeform 1050"/>
                <p:cNvSpPr>
                  <a:spLocks noChangeAspect="1"/>
                </p:cNvSpPr>
                <p:nvPr/>
              </p:nvSpPr>
              <p:spPr bwMode="auto">
                <a:xfrm>
                  <a:off x="2013" y="2037"/>
                  <a:ext cx="188" cy="125"/>
                </a:xfrm>
                <a:custGeom>
                  <a:avLst/>
                  <a:gdLst>
                    <a:gd name="T0" fmla="*/ 235 w 235"/>
                    <a:gd name="T1" fmla="*/ 154 h 156"/>
                    <a:gd name="T2" fmla="*/ 177 w 235"/>
                    <a:gd name="T3" fmla="*/ 0 h 156"/>
                    <a:gd name="T4" fmla="*/ 0 w 235"/>
                    <a:gd name="T5" fmla="*/ 0 h 156"/>
                    <a:gd name="T6" fmla="*/ 67 w 235"/>
                    <a:gd name="T7" fmla="*/ 156 h 156"/>
                    <a:gd name="T8" fmla="*/ 0 60000 65536"/>
                    <a:gd name="T9" fmla="*/ 0 60000 65536"/>
                    <a:gd name="T10" fmla="*/ 0 60000 65536"/>
                    <a:gd name="T11" fmla="*/ 0 60000 65536"/>
                    <a:gd name="T12" fmla="*/ 0 w 235"/>
                    <a:gd name="T13" fmla="*/ 0 h 156"/>
                    <a:gd name="T14" fmla="*/ 235 w 235"/>
                    <a:gd name="T15" fmla="*/ 156 h 156"/>
                  </a:gdLst>
                  <a:ahLst/>
                  <a:cxnLst>
                    <a:cxn ang="T8">
                      <a:pos x="T0" y="T1"/>
                    </a:cxn>
                    <a:cxn ang="T9">
                      <a:pos x="T2" y="T3"/>
                    </a:cxn>
                    <a:cxn ang="T10">
                      <a:pos x="T4" y="T5"/>
                    </a:cxn>
                    <a:cxn ang="T11">
                      <a:pos x="T6" y="T7"/>
                    </a:cxn>
                  </a:cxnLst>
                  <a:rect l="T12" t="T13" r="T14" b="T15"/>
                  <a:pathLst>
                    <a:path w="235" h="156">
                      <a:moveTo>
                        <a:pt x="235" y="154"/>
                      </a:moveTo>
                      <a:lnTo>
                        <a:pt x="177" y="0"/>
                      </a:lnTo>
                      <a:lnTo>
                        <a:pt x="0" y="0"/>
                      </a:lnTo>
                      <a:lnTo>
                        <a:pt x="67" y="156"/>
                      </a:lnTo>
                    </a:path>
                  </a:pathLst>
                </a:custGeom>
                <a:solidFill>
                  <a:srgbClr val="D9D9D9"/>
                </a:solidFill>
                <a:ln w="3175">
                  <a:solidFill>
                    <a:schemeClr val="bg2">
                      <a:lumMod val="25000"/>
                    </a:schemeClr>
                  </a:solidFill>
                  <a:prstDash val="dash"/>
                  <a:round/>
                  <a:headEnd/>
                  <a:tailEnd/>
                </a:ln>
              </p:spPr>
              <p:txBody>
                <a:bodyPr wrap="none" anchor="ctr"/>
                <a:lstStyle/>
                <a:p>
                  <a:endParaRPr lang="en-US" dirty="0"/>
                </a:p>
              </p:txBody>
            </p:sp>
            <p:sp>
              <p:nvSpPr>
                <p:cNvPr id="53" name="Freeform 1050"/>
                <p:cNvSpPr>
                  <a:spLocks noChangeAspect="1"/>
                </p:cNvSpPr>
                <p:nvPr/>
              </p:nvSpPr>
              <p:spPr bwMode="auto">
                <a:xfrm>
                  <a:off x="2112" y="2079"/>
                  <a:ext cx="118" cy="81"/>
                </a:xfrm>
                <a:custGeom>
                  <a:avLst/>
                  <a:gdLst>
                    <a:gd name="T0" fmla="*/ 235 w 235"/>
                    <a:gd name="T1" fmla="*/ 154 h 156"/>
                    <a:gd name="T2" fmla="*/ 177 w 235"/>
                    <a:gd name="T3" fmla="*/ 0 h 156"/>
                    <a:gd name="T4" fmla="*/ 0 w 235"/>
                    <a:gd name="T5" fmla="*/ 0 h 156"/>
                    <a:gd name="T6" fmla="*/ 67 w 235"/>
                    <a:gd name="T7" fmla="*/ 156 h 156"/>
                    <a:gd name="T8" fmla="*/ 0 60000 65536"/>
                    <a:gd name="T9" fmla="*/ 0 60000 65536"/>
                    <a:gd name="T10" fmla="*/ 0 60000 65536"/>
                    <a:gd name="T11" fmla="*/ 0 60000 65536"/>
                    <a:gd name="T12" fmla="*/ 0 w 235"/>
                    <a:gd name="T13" fmla="*/ 0 h 156"/>
                    <a:gd name="T14" fmla="*/ 235 w 235"/>
                    <a:gd name="T15" fmla="*/ 156 h 156"/>
                    <a:gd name="connsiteX0" fmla="*/ 13431 w 13431"/>
                    <a:gd name="connsiteY0" fmla="*/ 9992 h 10000"/>
                    <a:gd name="connsiteX1" fmla="*/ 7532 w 13431"/>
                    <a:gd name="connsiteY1" fmla="*/ 0 h 10000"/>
                    <a:gd name="connsiteX2" fmla="*/ 0 w 13431"/>
                    <a:gd name="connsiteY2" fmla="*/ 0 h 10000"/>
                    <a:gd name="connsiteX3" fmla="*/ 2851 w 13431"/>
                    <a:gd name="connsiteY3" fmla="*/ 10000 h 10000"/>
                    <a:gd name="connsiteX0" fmla="*/ 13431 w 15654"/>
                    <a:gd name="connsiteY0" fmla="*/ 10712 h 10720"/>
                    <a:gd name="connsiteX1" fmla="*/ 15654 w 15654"/>
                    <a:gd name="connsiteY1" fmla="*/ 0 h 10720"/>
                    <a:gd name="connsiteX2" fmla="*/ 0 w 15654"/>
                    <a:gd name="connsiteY2" fmla="*/ 720 h 10720"/>
                    <a:gd name="connsiteX3" fmla="*/ 2851 w 15654"/>
                    <a:gd name="connsiteY3" fmla="*/ 10720 h 10720"/>
                    <a:gd name="connsiteX0" fmla="*/ 14307 w 15654"/>
                    <a:gd name="connsiteY0" fmla="*/ 10592 h 10720"/>
                    <a:gd name="connsiteX1" fmla="*/ 15654 w 15654"/>
                    <a:gd name="connsiteY1" fmla="*/ 0 h 10720"/>
                    <a:gd name="connsiteX2" fmla="*/ 0 w 15654"/>
                    <a:gd name="connsiteY2" fmla="*/ 720 h 10720"/>
                    <a:gd name="connsiteX3" fmla="*/ 2851 w 15654"/>
                    <a:gd name="connsiteY3" fmla="*/ 10720 h 10720"/>
                    <a:gd name="connsiteX0" fmla="*/ 11456 w 12803"/>
                    <a:gd name="connsiteY0" fmla="*/ 10712 h 10840"/>
                    <a:gd name="connsiteX1" fmla="*/ 12803 w 12803"/>
                    <a:gd name="connsiteY1" fmla="*/ 120 h 10840"/>
                    <a:gd name="connsiteX2" fmla="*/ 1208 w 12803"/>
                    <a:gd name="connsiteY2" fmla="*/ 0 h 10840"/>
                    <a:gd name="connsiteX3" fmla="*/ 0 w 12803"/>
                    <a:gd name="connsiteY3" fmla="*/ 10840 h 10840"/>
                    <a:gd name="connsiteX0" fmla="*/ 11456 w 12723"/>
                    <a:gd name="connsiteY0" fmla="*/ 10712 h 10840"/>
                    <a:gd name="connsiteX1" fmla="*/ 12723 w 12723"/>
                    <a:gd name="connsiteY1" fmla="*/ 0 h 10840"/>
                    <a:gd name="connsiteX2" fmla="*/ 1208 w 12723"/>
                    <a:gd name="connsiteY2" fmla="*/ 0 h 10840"/>
                    <a:gd name="connsiteX3" fmla="*/ 0 w 12723"/>
                    <a:gd name="connsiteY3" fmla="*/ 10840 h 10840"/>
                  </a:gdLst>
                  <a:ahLst/>
                  <a:cxnLst>
                    <a:cxn ang="0">
                      <a:pos x="connsiteX0" y="connsiteY0"/>
                    </a:cxn>
                    <a:cxn ang="0">
                      <a:pos x="connsiteX1" y="connsiteY1"/>
                    </a:cxn>
                    <a:cxn ang="0">
                      <a:pos x="connsiteX2" y="connsiteY2"/>
                    </a:cxn>
                    <a:cxn ang="0">
                      <a:pos x="connsiteX3" y="connsiteY3"/>
                    </a:cxn>
                  </a:cxnLst>
                  <a:rect l="l" t="t" r="r" b="b"/>
                  <a:pathLst>
                    <a:path w="12723" h="10840">
                      <a:moveTo>
                        <a:pt x="11456" y="10712"/>
                      </a:moveTo>
                      <a:lnTo>
                        <a:pt x="12723" y="0"/>
                      </a:lnTo>
                      <a:lnTo>
                        <a:pt x="1208" y="0"/>
                      </a:lnTo>
                      <a:lnTo>
                        <a:pt x="0" y="10840"/>
                      </a:lnTo>
                    </a:path>
                  </a:pathLst>
                </a:custGeom>
                <a:solidFill>
                  <a:srgbClr val="C4BD97">
                    <a:alpha val="50196"/>
                  </a:srgbClr>
                </a:solidFill>
                <a:ln w="3175">
                  <a:solidFill>
                    <a:schemeClr val="bg2">
                      <a:lumMod val="25000"/>
                    </a:schemeClr>
                  </a:solidFill>
                  <a:prstDash val="dash"/>
                  <a:round/>
                  <a:headEnd/>
                  <a:tailEnd/>
                </a:ln>
              </p:spPr>
              <p:txBody>
                <a:bodyPr wrap="none" anchor="ctr"/>
                <a:lstStyle/>
                <a:p>
                  <a:endParaRPr lang="en-US" dirty="0"/>
                </a:p>
              </p:txBody>
            </p:sp>
          </p:grpSp>
          <p:grpSp>
            <p:nvGrpSpPr>
              <p:cNvPr id="14" name="Group 1079"/>
              <p:cNvGrpSpPr>
                <a:grpSpLocks/>
              </p:cNvGrpSpPr>
              <p:nvPr/>
            </p:nvGrpSpPr>
            <p:grpSpPr bwMode="auto">
              <a:xfrm>
                <a:off x="2356511" y="3715440"/>
                <a:ext cx="1171574" cy="642938"/>
                <a:chOff x="1488" y="2170"/>
                <a:chExt cx="738" cy="405"/>
              </a:xfrm>
            </p:grpSpPr>
            <p:sp>
              <p:nvSpPr>
                <p:cNvPr id="35862" name="Freeform 1051"/>
                <p:cNvSpPr>
                  <a:spLocks noChangeAspect="1"/>
                </p:cNvSpPr>
                <p:nvPr/>
              </p:nvSpPr>
              <p:spPr bwMode="auto">
                <a:xfrm>
                  <a:off x="2104" y="2196"/>
                  <a:ext cx="108" cy="269"/>
                </a:xfrm>
                <a:custGeom>
                  <a:avLst/>
                  <a:gdLst>
                    <a:gd name="T0" fmla="*/ 0 w 108"/>
                    <a:gd name="T1" fmla="*/ 92 h 269"/>
                    <a:gd name="T2" fmla="*/ 1 w 108"/>
                    <a:gd name="T3" fmla="*/ 269 h 269"/>
                    <a:gd name="T4" fmla="*/ 108 w 108"/>
                    <a:gd name="T5" fmla="*/ 184 h 269"/>
                    <a:gd name="T6" fmla="*/ 108 w 108"/>
                    <a:gd name="T7" fmla="*/ 0 h 269"/>
                    <a:gd name="T8" fmla="*/ 0 60000 65536"/>
                    <a:gd name="T9" fmla="*/ 0 60000 65536"/>
                    <a:gd name="T10" fmla="*/ 0 60000 65536"/>
                    <a:gd name="T11" fmla="*/ 0 60000 65536"/>
                    <a:gd name="T12" fmla="*/ 0 w 108"/>
                    <a:gd name="T13" fmla="*/ 0 h 269"/>
                    <a:gd name="T14" fmla="*/ 108 w 108"/>
                    <a:gd name="T15" fmla="*/ 269 h 269"/>
                  </a:gdLst>
                  <a:ahLst/>
                  <a:cxnLst>
                    <a:cxn ang="T8">
                      <a:pos x="T0" y="T1"/>
                    </a:cxn>
                    <a:cxn ang="T9">
                      <a:pos x="T2" y="T3"/>
                    </a:cxn>
                    <a:cxn ang="T10">
                      <a:pos x="T4" y="T5"/>
                    </a:cxn>
                    <a:cxn ang="T11">
                      <a:pos x="T6" y="T7"/>
                    </a:cxn>
                  </a:cxnLst>
                  <a:rect l="T12" t="T13" r="T14" b="T15"/>
                  <a:pathLst>
                    <a:path w="108" h="269">
                      <a:moveTo>
                        <a:pt x="0" y="92"/>
                      </a:moveTo>
                      <a:lnTo>
                        <a:pt x="1" y="269"/>
                      </a:lnTo>
                      <a:lnTo>
                        <a:pt x="108" y="184"/>
                      </a:lnTo>
                      <a:lnTo>
                        <a:pt x="108" y="0"/>
                      </a:lnTo>
                    </a:path>
                  </a:pathLst>
                </a:custGeom>
                <a:solidFill>
                  <a:srgbClr val="F2F2F2">
                    <a:alpha val="74902"/>
                  </a:srgbClr>
                </a:solidFill>
                <a:ln w="6350">
                  <a:noFill/>
                  <a:round/>
                  <a:headEnd/>
                  <a:tailEnd/>
                </a:ln>
              </p:spPr>
              <p:txBody>
                <a:bodyPr wrap="none" anchor="ctr"/>
                <a:lstStyle/>
                <a:p>
                  <a:endParaRPr lang="en-US" dirty="0"/>
                </a:p>
              </p:txBody>
            </p:sp>
            <p:grpSp>
              <p:nvGrpSpPr>
                <p:cNvPr id="35863" name="Group 1069"/>
                <p:cNvGrpSpPr>
                  <a:grpSpLocks/>
                </p:cNvGrpSpPr>
                <p:nvPr/>
              </p:nvGrpSpPr>
              <p:grpSpPr bwMode="auto">
                <a:xfrm>
                  <a:off x="1488" y="2170"/>
                  <a:ext cx="738" cy="405"/>
                  <a:chOff x="1488" y="2170"/>
                  <a:chExt cx="738" cy="405"/>
                </a:xfrm>
              </p:grpSpPr>
              <p:sp>
                <p:nvSpPr>
                  <p:cNvPr id="35864" name="Freeform 1060"/>
                  <p:cNvSpPr>
                    <a:spLocks noChangeAspect="1"/>
                  </p:cNvSpPr>
                  <p:nvPr/>
                </p:nvSpPr>
                <p:spPr bwMode="auto">
                  <a:xfrm>
                    <a:off x="1900" y="2170"/>
                    <a:ext cx="326" cy="280"/>
                  </a:xfrm>
                  <a:custGeom>
                    <a:avLst/>
                    <a:gdLst>
                      <a:gd name="T0" fmla="*/ 326 w 326"/>
                      <a:gd name="T1" fmla="*/ 0 h 280"/>
                      <a:gd name="T2" fmla="*/ 0 w 326"/>
                      <a:gd name="T3" fmla="*/ 280 h 280"/>
                      <a:gd name="T4" fmla="*/ 0 60000 65536"/>
                      <a:gd name="T5" fmla="*/ 0 60000 65536"/>
                      <a:gd name="T6" fmla="*/ 0 w 326"/>
                      <a:gd name="T7" fmla="*/ 0 h 280"/>
                      <a:gd name="T8" fmla="*/ 326 w 326"/>
                      <a:gd name="T9" fmla="*/ 280 h 280"/>
                    </a:gdLst>
                    <a:ahLst/>
                    <a:cxnLst>
                      <a:cxn ang="T4">
                        <a:pos x="T0" y="T1"/>
                      </a:cxn>
                      <a:cxn ang="T5">
                        <a:pos x="T2" y="T3"/>
                      </a:cxn>
                    </a:cxnLst>
                    <a:rect l="T6" t="T7" r="T8" b="T9"/>
                    <a:pathLst>
                      <a:path w="326" h="280">
                        <a:moveTo>
                          <a:pt x="326" y="0"/>
                        </a:moveTo>
                        <a:lnTo>
                          <a:pt x="0" y="280"/>
                        </a:lnTo>
                      </a:path>
                    </a:pathLst>
                  </a:custGeom>
                  <a:noFill/>
                  <a:ln w="50800">
                    <a:solidFill>
                      <a:srgbClr val="A50021"/>
                    </a:solidFill>
                    <a:round/>
                    <a:headEnd/>
                    <a:tailEnd type="triangle" w="sm" len="lg"/>
                  </a:ln>
                </p:spPr>
                <p:txBody>
                  <a:bodyPr/>
                  <a:lstStyle/>
                  <a:p>
                    <a:endParaRPr lang="en-US" dirty="0"/>
                  </a:p>
                </p:txBody>
              </p:sp>
              <p:sp>
                <p:nvSpPr>
                  <p:cNvPr id="35865" name="Text Box 1061"/>
                  <p:cNvSpPr txBox="1">
                    <a:spLocks noChangeAspect="1" noChangeArrowheads="1"/>
                  </p:cNvSpPr>
                  <p:nvPr/>
                </p:nvSpPr>
                <p:spPr bwMode="auto">
                  <a:xfrm>
                    <a:off x="1488" y="2304"/>
                    <a:ext cx="387" cy="271"/>
                  </a:xfrm>
                  <a:prstGeom prst="rect">
                    <a:avLst/>
                  </a:prstGeom>
                  <a:noFill/>
                  <a:ln w="9525">
                    <a:noFill/>
                    <a:miter lim="800000"/>
                    <a:headEnd/>
                    <a:tailEnd/>
                  </a:ln>
                </p:spPr>
                <p:txBody>
                  <a:bodyPr wrap="none" lIns="36576" tIns="0" rIns="36576" bIns="0">
                    <a:spAutoFit/>
                  </a:bodyPr>
                  <a:lstStyle/>
                  <a:p>
                    <a:pPr algn="l"/>
                    <a:r>
                      <a:rPr lang="en-US" sz="2800" dirty="0">
                        <a:solidFill>
                          <a:srgbClr val="A50021"/>
                        </a:solidFill>
                      </a:rPr>
                      <a:t>mw</a:t>
                    </a:r>
                  </a:p>
                </p:txBody>
              </p:sp>
              <p:sp>
                <p:nvSpPr>
                  <p:cNvPr id="35866" name="Oval 1062"/>
                  <p:cNvSpPr>
                    <a:spLocks noChangeAspect="1" noChangeArrowheads="1"/>
                  </p:cNvSpPr>
                  <p:nvPr/>
                </p:nvSpPr>
                <p:spPr bwMode="auto">
                  <a:xfrm>
                    <a:off x="1734" y="2332"/>
                    <a:ext cx="44" cy="45"/>
                  </a:xfrm>
                  <a:prstGeom prst="ellipse">
                    <a:avLst/>
                  </a:prstGeom>
                  <a:solidFill>
                    <a:srgbClr val="A50021"/>
                  </a:solidFill>
                  <a:ln w="19050">
                    <a:solidFill>
                      <a:srgbClr val="A50021"/>
                    </a:solidFill>
                    <a:round/>
                    <a:headEnd type="none" w="sm" len="lg"/>
                    <a:tailEnd/>
                  </a:ln>
                </p:spPr>
                <p:txBody>
                  <a:bodyPr wrap="none" anchor="ctr"/>
                  <a:lstStyle/>
                  <a:p>
                    <a:endParaRPr lang="en-US" dirty="0"/>
                  </a:p>
                </p:txBody>
              </p:sp>
            </p:grpSp>
          </p:grpSp>
          <p:grpSp>
            <p:nvGrpSpPr>
              <p:cNvPr id="5" name="Group 1083"/>
              <p:cNvGrpSpPr>
                <a:grpSpLocks/>
              </p:cNvGrpSpPr>
              <p:nvPr/>
            </p:nvGrpSpPr>
            <p:grpSpPr bwMode="auto">
              <a:xfrm>
                <a:off x="1085850" y="3424235"/>
                <a:ext cx="2435225" cy="523874"/>
                <a:chOff x="684" y="1991"/>
                <a:chExt cx="1534" cy="330"/>
              </a:xfrm>
            </p:grpSpPr>
            <p:sp>
              <p:nvSpPr>
                <p:cNvPr id="35886" name="Text Box 1031"/>
                <p:cNvSpPr txBox="1">
                  <a:spLocks noChangeAspect="1" noChangeArrowheads="1"/>
                </p:cNvSpPr>
                <p:nvPr/>
              </p:nvSpPr>
              <p:spPr bwMode="auto">
                <a:xfrm>
                  <a:off x="684" y="1991"/>
                  <a:ext cx="245" cy="330"/>
                </a:xfrm>
                <a:prstGeom prst="rect">
                  <a:avLst/>
                </a:prstGeom>
                <a:noFill/>
                <a:ln w="9525">
                  <a:noFill/>
                  <a:miter lim="800000"/>
                  <a:headEnd/>
                  <a:tailEnd/>
                </a:ln>
              </p:spPr>
              <p:txBody>
                <a:bodyPr wrap="none">
                  <a:spAutoFit/>
                </a:bodyPr>
                <a:lstStyle/>
                <a:p>
                  <a:pPr algn="l"/>
                  <a:r>
                    <a:rPr lang="en-US" sz="2800" dirty="0">
                      <a:solidFill>
                        <a:schemeClr val="tx1">
                          <a:lumMod val="85000"/>
                          <a:lumOff val="15000"/>
                        </a:schemeClr>
                      </a:solidFill>
                    </a:rPr>
                    <a:t>V</a:t>
                  </a:r>
                </a:p>
              </p:txBody>
            </p:sp>
            <p:sp>
              <p:nvSpPr>
                <p:cNvPr id="35887" name="Freeform 1032"/>
                <p:cNvSpPr>
                  <a:spLocks noChangeAspect="1"/>
                </p:cNvSpPr>
                <p:nvPr/>
              </p:nvSpPr>
              <p:spPr bwMode="auto">
                <a:xfrm>
                  <a:off x="912" y="2174"/>
                  <a:ext cx="1306" cy="1"/>
                </a:xfrm>
                <a:custGeom>
                  <a:avLst/>
                  <a:gdLst>
                    <a:gd name="T0" fmla="*/ 0 w 1306"/>
                    <a:gd name="T1" fmla="*/ 0 h 1"/>
                    <a:gd name="T2" fmla="*/ 1306 w 1306"/>
                    <a:gd name="T3" fmla="*/ 0 h 1"/>
                    <a:gd name="T4" fmla="*/ 0 60000 65536"/>
                    <a:gd name="T5" fmla="*/ 0 60000 65536"/>
                    <a:gd name="T6" fmla="*/ 0 w 1306"/>
                    <a:gd name="T7" fmla="*/ 0 h 1"/>
                    <a:gd name="T8" fmla="*/ 1306 w 1306"/>
                    <a:gd name="T9" fmla="*/ 1 h 1"/>
                  </a:gdLst>
                  <a:ahLst/>
                  <a:cxnLst>
                    <a:cxn ang="T4">
                      <a:pos x="T0" y="T1"/>
                    </a:cxn>
                    <a:cxn ang="T5">
                      <a:pos x="T2" y="T3"/>
                    </a:cxn>
                  </a:cxnLst>
                  <a:rect l="T6" t="T7" r="T8" b="T9"/>
                  <a:pathLst>
                    <a:path w="1306" h="1">
                      <a:moveTo>
                        <a:pt x="0" y="0"/>
                      </a:moveTo>
                      <a:lnTo>
                        <a:pt x="1306" y="0"/>
                      </a:lnTo>
                    </a:path>
                  </a:pathLst>
                </a:custGeom>
                <a:solidFill>
                  <a:srgbClr val="FFFFFF"/>
                </a:solidFill>
                <a:ln w="38100">
                  <a:solidFill>
                    <a:schemeClr val="tx1">
                      <a:lumMod val="75000"/>
                      <a:lumOff val="25000"/>
                    </a:schemeClr>
                  </a:solidFill>
                  <a:prstDash val="solid"/>
                  <a:round/>
                  <a:headEnd type="triangle" w="sm" len="lg"/>
                  <a:tailEnd/>
                </a:ln>
              </p:spPr>
              <p:txBody>
                <a:bodyPr/>
                <a:lstStyle/>
                <a:p>
                  <a:endParaRPr lang="en-US" dirty="0"/>
                </a:p>
              </p:txBody>
            </p:sp>
          </p:grpSp>
          <p:sp>
            <p:nvSpPr>
              <p:cNvPr id="46" name="Freeform 36"/>
              <p:cNvSpPr>
                <a:spLocks noChangeAspect="1"/>
              </p:cNvSpPr>
              <p:nvPr/>
            </p:nvSpPr>
            <p:spPr bwMode="auto">
              <a:xfrm rot="528946">
                <a:off x="1358338" y="4308787"/>
                <a:ext cx="941388" cy="506413"/>
              </a:xfrm>
              <a:custGeom>
                <a:avLst/>
                <a:gdLst/>
                <a:ahLst/>
                <a:cxnLst>
                  <a:cxn ang="0">
                    <a:pos x="741" y="398"/>
                  </a:cxn>
                  <a:cxn ang="0">
                    <a:pos x="601" y="354"/>
                  </a:cxn>
                  <a:cxn ang="0">
                    <a:pos x="457" y="294"/>
                  </a:cxn>
                  <a:cxn ang="0">
                    <a:pos x="353" y="248"/>
                  </a:cxn>
                  <a:cxn ang="0">
                    <a:pos x="264" y="200"/>
                  </a:cxn>
                  <a:cxn ang="0">
                    <a:pos x="147" y="125"/>
                  </a:cxn>
                  <a:cxn ang="0">
                    <a:pos x="0" y="0"/>
                  </a:cxn>
                </a:cxnLst>
                <a:rect l="0" t="0" r="r" b="b"/>
                <a:pathLst>
                  <a:path w="741" h="398">
                    <a:moveTo>
                      <a:pt x="741" y="398"/>
                    </a:moveTo>
                    <a:lnTo>
                      <a:pt x="601" y="354"/>
                    </a:lnTo>
                    <a:lnTo>
                      <a:pt x="457" y="294"/>
                    </a:lnTo>
                    <a:lnTo>
                      <a:pt x="353" y="248"/>
                    </a:lnTo>
                    <a:lnTo>
                      <a:pt x="264" y="200"/>
                    </a:lnTo>
                    <a:lnTo>
                      <a:pt x="147" y="125"/>
                    </a:lnTo>
                    <a:lnTo>
                      <a:pt x="0" y="0"/>
                    </a:lnTo>
                  </a:path>
                </a:pathLst>
              </a:custGeom>
              <a:noFill/>
              <a:ln w="28575" cap="flat" cmpd="sng">
                <a:solidFill>
                  <a:schemeClr val="accent1">
                    <a:lumMod val="75000"/>
                  </a:schemeClr>
                </a:solidFill>
                <a:prstDash val="solid"/>
                <a:round/>
                <a:headEnd type="none" w="sm" len="lg"/>
                <a:tailEnd type="triangle" w="lg" len="lg"/>
              </a:ln>
              <a:effectLst/>
            </p:spPr>
            <p:txBody>
              <a:bodyPr/>
              <a:lstStyle/>
              <a:p>
                <a:endParaRPr lang="en-US" dirty="0"/>
              </a:p>
            </p:txBody>
          </p:sp>
          <p:grpSp>
            <p:nvGrpSpPr>
              <p:cNvPr id="10" name="Group 1072"/>
              <p:cNvGrpSpPr>
                <a:grpSpLocks/>
              </p:cNvGrpSpPr>
              <p:nvPr/>
            </p:nvGrpSpPr>
            <p:grpSpPr bwMode="auto">
              <a:xfrm>
                <a:off x="1216813" y="4327200"/>
                <a:ext cx="1131888" cy="1641475"/>
                <a:chOff x="611" y="2688"/>
                <a:chExt cx="713" cy="1034"/>
              </a:xfrm>
            </p:grpSpPr>
            <p:sp>
              <p:nvSpPr>
                <p:cNvPr id="35873" name="Freeform 1033"/>
                <p:cNvSpPr>
                  <a:spLocks noChangeAspect="1"/>
                </p:cNvSpPr>
                <p:nvPr/>
              </p:nvSpPr>
              <p:spPr bwMode="auto">
                <a:xfrm>
                  <a:off x="885" y="2688"/>
                  <a:ext cx="439" cy="1034"/>
                </a:xfrm>
                <a:custGeom>
                  <a:avLst/>
                  <a:gdLst>
                    <a:gd name="T0" fmla="*/ 402 w 480"/>
                    <a:gd name="T1" fmla="*/ 0 h 1350"/>
                    <a:gd name="T2" fmla="*/ 402 w 480"/>
                    <a:gd name="T3" fmla="*/ 281 h 1350"/>
                    <a:gd name="T4" fmla="*/ 397 w 480"/>
                    <a:gd name="T5" fmla="*/ 387 h 1350"/>
                    <a:gd name="T6" fmla="*/ 380 w 480"/>
                    <a:gd name="T7" fmla="*/ 499 h 1350"/>
                    <a:gd name="T8" fmla="*/ 348 w 480"/>
                    <a:gd name="T9" fmla="*/ 611 h 1350"/>
                    <a:gd name="T10" fmla="*/ 299 w 480"/>
                    <a:gd name="T11" fmla="*/ 717 h 1350"/>
                    <a:gd name="T12" fmla="*/ 238 w 480"/>
                    <a:gd name="T13" fmla="*/ 816 h 1350"/>
                    <a:gd name="T14" fmla="*/ 151 w 480"/>
                    <a:gd name="T15" fmla="*/ 920 h 1350"/>
                    <a:gd name="T16" fmla="*/ 77 w 480"/>
                    <a:gd name="T17" fmla="*/ 990 h 1350"/>
                    <a:gd name="T18" fmla="*/ 0 w 480"/>
                    <a:gd name="T19" fmla="*/ 1051 h 1350"/>
                    <a:gd name="T20" fmla="*/ 0 w 480"/>
                    <a:gd name="T21" fmla="*/ 316 h 1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
                    <a:gd name="T34" fmla="*/ 0 h 1350"/>
                    <a:gd name="T35" fmla="*/ 480 w 480"/>
                    <a:gd name="T36" fmla="*/ 1350 h 1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 h="1350">
                      <a:moveTo>
                        <a:pt x="480" y="0"/>
                      </a:moveTo>
                      <a:lnTo>
                        <a:pt x="480" y="362"/>
                      </a:lnTo>
                      <a:lnTo>
                        <a:pt x="474" y="498"/>
                      </a:lnTo>
                      <a:lnTo>
                        <a:pt x="454" y="642"/>
                      </a:lnTo>
                      <a:lnTo>
                        <a:pt x="416" y="786"/>
                      </a:lnTo>
                      <a:lnTo>
                        <a:pt x="358" y="922"/>
                      </a:lnTo>
                      <a:lnTo>
                        <a:pt x="284" y="1048"/>
                      </a:lnTo>
                      <a:lnTo>
                        <a:pt x="180" y="1182"/>
                      </a:lnTo>
                      <a:lnTo>
                        <a:pt x="92" y="1272"/>
                      </a:lnTo>
                      <a:lnTo>
                        <a:pt x="0" y="1350"/>
                      </a:lnTo>
                      <a:lnTo>
                        <a:pt x="0" y="406"/>
                      </a:lnTo>
                    </a:path>
                  </a:pathLst>
                </a:custGeom>
                <a:solidFill>
                  <a:srgbClr val="CCCCFF"/>
                </a:solidFill>
                <a:ln w="9525">
                  <a:solidFill>
                    <a:schemeClr val="bg2"/>
                  </a:solidFill>
                  <a:round/>
                  <a:headEnd type="none" w="sm" len="lg"/>
                  <a:tailEnd/>
                </a:ln>
              </p:spPr>
              <p:txBody>
                <a:bodyPr/>
                <a:lstStyle/>
                <a:p>
                  <a:endParaRPr lang="en-US" dirty="0"/>
                </a:p>
              </p:txBody>
            </p:sp>
            <p:sp>
              <p:nvSpPr>
                <p:cNvPr id="35874" name="Freeform 1034"/>
                <p:cNvSpPr>
                  <a:spLocks noChangeAspect="1"/>
                </p:cNvSpPr>
                <p:nvPr/>
              </p:nvSpPr>
              <p:spPr bwMode="auto">
                <a:xfrm>
                  <a:off x="888" y="2953"/>
                  <a:ext cx="428" cy="383"/>
                </a:xfrm>
                <a:custGeom>
                  <a:avLst/>
                  <a:gdLst>
                    <a:gd name="T0" fmla="*/ 0 w 543"/>
                    <a:gd name="T1" fmla="*/ 307 h 478"/>
                    <a:gd name="T2" fmla="*/ 337 w 543"/>
                    <a:gd name="T3" fmla="*/ 0 h 478"/>
                    <a:gd name="T4" fmla="*/ 0 60000 65536"/>
                    <a:gd name="T5" fmla="*/ 0 60000 65536"/>
                    <a:gd name="T6" fmla="*/ 0 w 543"/>
                    <a:gd name="T7" fmla="*/ 0 h 478"/>
                    <a:gd name="T8" fmla="*/ 543 w 543"/>
                    <a:gd name="T9" fmla="*/ 478 h 478"/>
                  </a:gdLst>
                  <a:ahLst/>
                  <a:cxnLst>
                    <a:cxn ang="T4">
                      <a:pos x="T0" y="T1"/>
                    </a:cxn>
                    <a:cxn ang="T5">
                      <a:pos x="T2" y="T3"/>
                    </a:cxn>
                  </a:cxnLst>
                  <a:rect l="T6" t="T7" r="T8" b="T9"/>
                  <a:pathLst>
                    <a:path w="543" h="478">
                      <a:moveTo>
                        <a:pt x="0" y="478"/>
                      </a:moveTo>
                      <a:lnTo>
                        <a:pt x="543" y="0"/>
                      </a:lnTo>
                    </a:path>
                  </a:pathLst>
                </a:custGeom>
                <a:solidFill>
                  <a:schemeClr val="hlink"/>
                </a:solidFill>
                <a:ln w="38100">
                  <a:solidFill>
                    <a:schemeClr val="tx1">
                      <a:lumMod val="95000"/>
                      <a:lumOff val="5000"/>
                    </a:schemeClr>
                  </a:solidFill>
                  <a:round/>
                  <a:headEnd/>
                  <a:tailEnd type="triangle" w="sm" len="lg"/>
                </a:ln>
              </p:spPr>
              <p:txBody>
                <a:bodyPr/>
                <a:lstStyle/>
                <a:p>
                  <a:endParaRPr lang="en-US" dirty="0">
                    <a:solidFill>
                      <a:srgbClr val="333399"/>
                    </a:solidFill>
                  </a:endParaRPr>
                </a:p>
              </p:txBody>
            </p:sp>
            <p:sp>
              <p:nvSpPr>
                <p:cNvPr id="35875" name="Text Box 1049"/>
                <p:cNvSpPr txBox="1">
                  <a:spLocks noChangeAspect="1" noChangeArrowheads="1"/>
                </p:cNvSpPr>
                <p:nvPr/>
              </p:nvSpPr>
              <p:spPr bwMode="auto">
                <a:xfrm>
                  <a:off x="611" y="3236"/>
                  <a:ext cx="278" cy="330"/>
                </a:xfrm>
                <a:prstGeom prst="rect">
                  <a:avLst/>
                </a:prstGeom>
                <a:noFill/>
                <a:ln w="9525">
                  <a:noFill/>
                  <a:miter lim="800000"/>
                  <a:headEnd/>
                  <a:tailEnd/>
                </a:ln>
              </p:spPr>
              <p:txBody>
                <a:bodyPr wrap="none">
                  <a:spAutoFit/>
                </a:bodyPr>
                <a:lstStyle/>
                <a:p>
                  <a:pPr algn="l"/>
                  <a:r>
                    <a:rPr lang="en-US" sz="2800" dirty="0">
                      <a:solidFill>
                        <a:schemeClr val="tx1">
                          <a:lumMod val="75000"/>
                          <a:lumOff val="25000"/>
                        </a:schemeClr>
                      </a:solidFill>
                    </a:rPr>
                    <a:t>w</a:t>
                  </a:r>
                </a:p>
              </p:txBody>
            </p:sp>
          </p:grpSp>
        </p:grpSp>
      </p:grpSp>
      <p:sp>
        <p:nvSpPr>
          <p:cNvPr id="6" name="Footer Placeholder 5"/>
          <p:cNvSpPr>
            <a:spLocks noGrp="1"/>
          </p:cNvSpPr>
          <p:nvPr>
            <p:ph type="ftr" sz="quarter" idx="11"/>
          </p:nvPr>
        </p:nvSpPr>
        <p:spPr/>
        <p:txBody>
          <a:bodyPr/>
          <a:lstStyle/>
          <a:p>
            <a:r>
              <a:rPr lang="en-US" dirty="0"/>
              <a:t>J. Philip Barnes    www.HowFliesTheAlbatross.com    </a:t>
            </a:r>
          </a:p>
        </p:txBody>
      </p:sp>
      <p:grpSp>
        <p:nvGrpSpPr>
          <p:cNvPr id="51" name="Group 50"/>
          <p:cNvGrpSpPr/>
          <p:nvPr/>
        </p:nvGrpSpPr>
        <p:grpSpPr>
          <a:xfrm>
            <a:off x="7080483" y="4551160"/>
            <a:ext cx="1559525" cy="1828800"/>
            <a:chOff x="5593002" y="749048"/>
            <a:chExt cx="1559525" cy="1828800"/>
          </a:xfrm>
        </p:grpSpPr>
        <p:pic>
          <p:nvPicPr>
            <p:cNvPr id="52" name="Picture 5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brightnessContrast bright="10000"/>
                      </a14:imgEffect>
                    </a14:imgLayer>
                  </a14:imgProps>
                </a:ext>
                <a:ext uri="{28A0092B-C50C-407E-A947-70E740481C1C}">
                  <a14:useLocalDpi xmlns:a14="http://schemas.microsoft.com/office/drawing/2010/main" val="0"/>
                </a:ext>
              </a:extLst>
            </a:blip>
            <a:srcRect b="10788"/>
            <a:stretch/>
          </p:blipFill>
          <p:spPr>
            <a:xfrm>
              <a:off x="5593002" y="749048"/>
              <a:ext cx="1559525" cy="1828800"/>
            </a:xfrm>
            <a:prstGeom prst="rect">
              <a:avLst/>
            </a:prstGeom>
            <a:effectLst>
              <a:outerShdw blurRad="50800" dist="38100" dir="2700000" algn="tl" rotWithShape="0">
                <a:prstClr val="black">
                  <a:alpha val="40000"/>
                </a:prstClr>
              </a:outerShdw>
            </a:effectLst>
          </p:spPr>
        </p:pic>
        <p:sp>
          <p:nvSpPr>
            <p:cNvPr id="61" name="TextBox 60"/>
            <p:cNvSpPr txBox="1"/>
            <p:nvPr/>
          </p:nvSpPr>
          <p:spPr>
            <a:xfrm>
              <a:off x="6031000" y="2400982"/>
              <a:ext cx="1071704" cy="138499"/>
            </a:xfrm>
            <a:prstGeom prst="rect">
              <a:avLst/>
            </a:prstGeom>
            <a:noFill/>
          </p:spPr>
          <p:txBody>
            <a:bodyPr wrap="none" lIns="27432" tIns="0" rIns="27432" bIns="0" rtlCol="0">
              <a:spAutoFit/>
            </a:bodyPr>
            <a:lstStyle/>
            <a:p>
              <a:r>
                <a:rPr lang="en-US" sz="900" dirty="0">
                  <a:solidFill>
                    <a:schemeClr val="bg2">
                      <a:lumMod val="50000"/>
                    </a:schemeClr>
                  </a:solidFill>
                </a:rPr>
                <a:t>Wellcomeimages.org </a:t>
              </a:r>
            </a:p>
          </p:txBody>
        </p:sp>
      </p:grpSp>
      <p:sp>
        <p:nvSpPr>
          <p:cNvPr id="54" name="TextBox 53"/>
          <p:cNvSpPr txBox="1"/>
          <p:nvPr/>
        </p:nvSpPr>
        <p:spPr>
          <a:xfrm>
            <a:off x="2099734" y="4771907"/>
            <a:ext cx="4707467" cy="1538883"/>
          </a:xfrm>
          <a:prstGeom prst="rect">
            <a:avLst/>
          </a:prstGeom>
          <a:noFill/>
          <a:effectLst/>
        </p:spPr>
        <p:txBody>
          <a:bodyPr wrap="square" rtlCol="0">
            <a:spAutoFit/>
          </a:bodyPr>
          <a:lstStyle/>
          <a:p>
            <a:pPr algn="just"/>
            <a:r>
              <a:rPr lang="en-US" sz="2000" i="1" dirty="0"/>
              <a:t>“...energy at the disposal of the bird depends on his velocity relatively to the air.”  “...it is only necessary...to descend...to leeward, and...ascend...to windward.” </a:t>
            </a:r>
          </a:p>
          <a:p>
            <a:pPr algn="just"/>
            <a:r>
              <a:rPr lang="en-US" sz="1400" i="1" dirty="0">
                <a:solidFill>
                  <a:schemeClr val="tx1">
                    <a:lumMod val="75000"/>
                    <a:lumOff val="25000"/>
                  </a:schemeClr>
                </a:solidFill>
              </a:rPr>
              <a:t>       - </a:t>
            </a:r>
            <a:r>
              <a:rPr lang="en-US" sz="1400" dirty="0">
                <a:solidFill>
                  <a:schemeClr val="tx1">
                    <a:lumMod val="75000"/>
                    <a:lumOff val="25000"/>
                  </a:schemeClr>
                </a:solidFill>
              </a:rPr>
              <a:t>Rayleigh</a:t>
            </a:r>
            <a:r>
              <a:rPr lang="en-US" sz="1400" i="1" dirty="0">
                <a:solidFill>
                  <a:schemeClr val="tx1">
                    <a:lumMod val="75000"/>
                    <a:lumOff val="25000"/>
                  </a:schemeClr>
                </a:solidFill>
              </a:rPr>
              <a:t>, The Soaring of Birds, Nature, Vol. 27, </a:t>
            </a:r>
            <a:r>
              <a:rPr lang="en-US" sz="1400" dirty="0">
                <a:solidFill>
                  <a:schemeClr val="tx1">
                    <a:lumMod val="75000"/>
                    <a:lumOff val="25000"/>
                  </a:schemeClr>
                </a:solidFill>
              </a:rPr>
              <a:t>Apr. 1883  </a:t>
            </a:r>
          </a:p>
        </p:txBody>
      </p:sp>
      <p:sp>
        <p:nvSpPr>
          <p:cNvPr id="56" name="Text Box 341"/>
          <p:cNvSpPr txBox="1">
            <a:spLocks noChangeArrowheads="1"/>
          </p:cNvSpPr>
          <p:nvPr/>
        </p:nvSpPr>
        <p:spPr bwMode="auto">
          <a:xfrm>
            <a:off x="5023554" y="3822671"/>
            <a:ext cx="3607379" cy="400110"/>
          </a:xfrm>
          <a:prstGeom prst="rect">
            <a:avLst/>
          </a:prstGeom>
          <a:solidFill>
            <a:schemeClr val="accent5">
              <a:lumMod val="20000"/>
              <a:lumOff val="80000"/>
            </a:schemeClr>
          </a:solidFill>
          <a:ln w="12700">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sz="2000" dirty="0"/>
              <a:t>T/W =  w’ (V/g) sin</a:t>
            </a:r>
            <a:r>
              <a:rPr lang="en-US" sz="2000" dirty="0">
                <a:latin typeface="Symbol" panose="05050102010706020507" pitchFamily="18" charset="2"/>
              </a:rPr>
              <a:t>g</a:t>
            </a:r>
            <a:r>
              <a:rPr lang="en-US" sz="2000" dirty="0"/>
              <a:t> cos</a:t>
            </a:r>
            <a:r>
              <a:rPr lang="en-US" sz="2000" dirty="0">
                <a:latin typeface="Symbol" panose="05050102010706020507" pitchFamily="18" charset="2"/>
              </a:rPr>
              <a:t>g</a:t>
            </a:r>
            <a:r>
              <a:rPr lang="en-US" sz="2000" dirty="0"/>
              <a:t> cos</a:t>
            </a:r>
            <a:r>
              <a:rPr lang="en-US" sz="2000" dirty="0">
                <a:latin typeface="Symbol" panose="05050102010706020507" pitchFamily="18" charset="2"/>
              </a:rPr>
              <a:t>y</a:t>
            </a:r>
          </a:p>
        </p:txBody>
      </p:sp>
      <p:pic>
        <p:nvPicPr>
          <p:cNvPr id="50" name="Picture 49"/>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596682" y="722477"/>
            <a:ext cx="1450230" cy="1945836"/>
          </a:xfrm>
          <a:prstGeom prst="rect">
            <a:avLst/>
          </a:prstGeom>
        </p:spPr>
      </p:pic>
    </p:spTree>
    <p:extLst>
      <p:ext uri="{BB962C8B-B14F-4D97-AF65-F5344CB8AC3E}">
        <p14:creationId xmlns:p14="http://schemas.microsoft.com/office/powerpoint/2010/main" val="147768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91" grpId="0" animBg="1"/>
      <p:bldP spid="49" grpId="0" animBg="1"/>
      <p:bldP spid="48" grpId="0" animBg="1"/>
      <p:bldP spid="54" grpId="0"/>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Box 2"/>
          <p:cNvSpPr txBox="1">
            <a:spLocks noChangeArrowheads="1"/>
          </p:cNvSpPr>
          <p:nvPr/>
        </p:nvSpPr>
        <p:spPr bwMode="auto">
          <a:xfrm>
            <a:off x="18343" y="16329"/>
            <a:ext cx="9051516" cy="477054"/>
          </a:xfrm>
          <a:prstGeom prst="rect">
            <a:avLst/>
          </a:prstGeom>
          <a:noFill/>
          <a:ln w="12700">
            <a:noFill/>
            <a:miter lim="800000"/>
            <a:headEnd/>
            <a:tailEnd type="none" w="sm" len="lg"/>
          </a:ln>
          <a:effectLst/>
        </p:spPr>
        <p:txBody>
          <a:bodyPr wrap="square" tIns="0">
            <a:spAutoFit/>
          </a:bodyPr>
          <a:lstStyle/>
          <a:p>
            <a:r>
              <a:rPr lang="en-US" sz="2800" b="1" dirty="0">
                <a:solidFill>
                  <a:schemeClr val="tx1">
                    <a:lumMod val="65000"/>
                    <a:lumOff val="35000"/>
                  </a:schemeClr>
                </a:solidFill>
              </a:rPr>
              <a:t>Three orthogonal accelerations </a:t>
            </a:r>
            <a:r>
              <a:rPr lang="en-US" sz="2800" dirty="0">
                <a:solidFill>
                  <a:schemeClr val="tx1">
                    <a:lumMod val="65000"/>
                    <a:lumOff val="35000"/>
                  </a:schemeClr>
                </a:solidFill>
              </a:rPr>
              <a:t>~ Newton’s </a:t>
            </a:r>
            <a:r>
              <a:rPr lang="en-US" sz="2800" i="1" dirty="0">
                <a:solidFill>
                  <a:schemeClr val="tx1">
                    <a:lumMod val="65000"/>
                    <a:lumOff val="35000"/>
                  </a:schemeClr>
                </a:solidFill>
              </a:rPr>
              <a:t>Principia</a:t>
            </a:r>
            <a:r>
              <a:rPr lang="en-US" sz="2800" dirty="0">
                <a:solidFill>
                  <a:schemeClr val="tx1">
                    <a:lumMod val="65000"/>
                    <a:lumOff val="35000"/>
                  </a:schemeClr>
                </a:solidFill>
              </a:rPr>
              <a:t> Applied</a:t>
            </a:r>
          </a:p>
        </p:txBody>
      </p:sp>
      <p:grpSp>
        <p:nvGrpSpPr>
          <p:cNvPr id="11" name="Group 10"/>
          <p:cNvGrpSpPr/>
          <p:nvPr/>
        </p:nvGrpSpPr>
        <p:grpSpPr>
          <a:xfrm>
            <a:off x="2170511" y="2381013"/>
            <a:ext cx="2008311" cy="1874656"/>
            <a:chOff x="3750971" y="2237640"/>
            <a:chExt cx="2008311" cy="1874656"/>
          </a:xfrm>
        </p:grpSpPr>
        <p:sp>
          <p:nvSpPr>
            <p:cNvPr id="244" name="Text Box 126"/>
            <p:cNvSpPr txBox="1">
              <a:spLocks noChangeArrowheads="1"/>
            </p:cNvSpPr>
            <p:nvPr/>
          </p:nvSpPr>
          <p:spPr bwMode="auto">
            <a:xfrm>
              <a:off x="4861076" y="2237640"/>
              <a:ext cx="248594" cy="461665"/>
            </a:xfrm>
            <a:prstGeom prst="rect">
              <a:avLst/>
            </a:prstGeom>
            <a:noFill/>
            <a:ln w="12700">
              <a:noFill/>
              <a:miter lim="800000"/>
              <a:headEnd/>
              <a:tailEnd/>
            </a:ln>
            <a:effectLst/>
          </p:spPr>
          <p:txBody>
            <a:bodyPr wrap="none" lIns="36576" tIns="27432" rIns="36576" bIns="27432">
              <a:spAutoFit/>
            </a:bodyPr>
            <a:lstStyle/>
            <a:p>
              <a:pPr>
                <a:lnSpc>
                  <a:spcPct val="110000"/>
                </a:lnSpc>
              </a:pPr>
              <a:r>
                <a:rPr lang="en-US" sz="2400" dirty="0">
                  <a:solidFill>
                    <a:schemeClr val="tx1">
                      <a:lumMod val="75000"/>
                      <a:lumOff val="25000"/>
                    </a:schemeClr>
                  </a:solidFill>
                </a:rPr>
                <a:t>V</a:t>
              </a:r>
              <a:endParaRPr lang="en-US" sz="2400" baseline="-25000" dirty="0">
                <a:solidFill>
                  <a:schemeClr val="tx1">
                    <a:lumMod val="75000"/>
                    <a:lumOff val="25000"/>
                  </a:schemeClr>
                </a:solidFill>
              </a:endParaRPr>
            </a:p>
          </p:txBody>
        </p:sp>
        <p:sp>
          <p:nvSpPr>
            <p:cNvPr id="254" name="Freeform 121"/>
            <p:cNvSpPr>
              <a:spLocks/>
            </p:cNvSpPr>
            <p:nvPr/>
          </p:nvSpPr>
          <p:spPr bwMode="auto">
            <a:xfrm>
              <a:off x="3900521" y="2599394"/>
              <a:ext cx="976268" cy="1429368"/>
            </a:xfrm>
            <a:custGeom>
              <a:avLst/>
              <a:gdLst>
                <a:gd name="connsiteX0" fmla="*/ 9742 w 10000"/>
                <a:gd name="connsiteY0" fmla="*/ 0 h 8699"/>
                <a:gd name="connsiteX1" fmla="*/ 10000 w 10000"/>
                <a:gd name="connsiteY1" fmla="*/ 4070 h 8699"/>
                <a:gd name="connsiteX2" fmla="*/ 0 w 10000"/>
                <a:gd name="connsiteY2" fmla="*/ 8699 h 8699"/>
                <a:gd name="connsiteX0" fmla="*/ 7422 w 7680"/>
                <a:gd name="connsiteY0" fmla="*/ 0 h 8182"/>
                <a:gd name="connsiteX1" fmla="*/ 7680 w 7680"/>
                <a:gd name="connsiteY1" fmla="*/ 4679 h 8182"/>
                <a:gd name="connsiteX2" fmla="*/ 0 w 7680"/>
                <a:gd name="connsiteY2" fmla="*/ 8182 h 8182"/>
                <a:gd name="connsiteX0" fmla="*/ 9966 w 10302"/>
                <a:gd name="connsiteY0" fmla="*/ 0 h 10486"/>
                <a:gd name="connsiteX1" fmla="*/ 10302 w 10302"/>
                <a:gd name="connsiteY1" fmla="*/ 5719 h 10486"/>
                <a:gd name="connsiteX2" fmla="*/ 0 w 10302"/>
                <a:gd name="connsiteY2" fmla="*/ 10486 h 10486"/>
                <a:gd name="connsiteX0" fmla="*/ 9966 w 11930"/>
                <a:gd name="connsiteY0" fmla="*/ 1508 h 11994"/>
                <a:gd name="connsiteX1" fmla="*/ 10671 w 11930"/>
                <a:gd name="connsiteY1" fmla="*/ 953 h 11994"/>
                <a:gd name="connsiteX2" fmla="*/ 10302 w 11930"/>
                <a:gd name="connsiteY2" fmla="*/ 7227 h 11994"/>
                <a:gd name="connsiteX3" fmla="*/ 0 w 11930"/>
                <a:gd name="connsiteY3" fmla="*/ 11994 h 11994"/>
                <a:gd name="connsiteX0" fmla="*/ 9966 w 11963"/>
                <a:gd name="connsiteY0" fmla="*/ 0 h 10486"/>
                <a:gd name="connsiteX1" fmla="*/ 10302 w 11963"/>
                <a:gd name="connsiteY1" fmla="*/ 5719 h 10486"/>
                <a:gd name="connsiteX2" fmla="*/ 0 w 11963"/>
                <a:gd name="connsiteY2" fmla="*/ 10486 h 10486"/>
                <a:gd name="connsiteX0" fmla="*/ 10671 w 11963"/>
                <a:gd name="connsiteY0" fmla="*/ 0 h 11319"/>
                <a:gd name="connsiteX1" fmla="*/ 10302 w 11963"/>
                <a:gd name="connsiteY1" fmla="*/ 6552 h 11319"/>
                <a:gd name="connsiteX2" fmla="*/ 0 w 11963"/>
                <a:gd name="connsiteY2" fmla="*/ 11319 h 11319"/>
                <a:gd name="connsiteX0" fmla="*/ 10671 w 10741"/>
                <a:gd name="connsiteY0" fmla="*/ 0 h 11319"/>
                <a:gd name="connsiteX1" fmla="*/ 10302 w 10741"/>
                <a:gd name="connsiteY1" fmla="*/ 6552 h 11319"/>
                <a:gd name="connsiteX2" fmla="*/ 0 w 10741"/>
                <a:gd name="connsiteY2" fmla="*/ 11319 h 11319"/>
                <a:gd name="connsiteX0" fmla="*/ 10671 w 10741"/>
                <a:gd name="connsiteY0" fmla="*/ 0 h 11319"/>
                <a:gd name="connsiteX1" fmla="*/ 10403 w 10741"/>
                <a:gd name="connsiteY1" fmla="*/ 6413 h 11319"/>
                <a:gd name="connsiteX2" fmla="*/ 0 w 10741"/>
                <a:gd name="connsiteY2" fmla="*/ 11319 h 11319"/>
                <a:gd name="connsiteX0" fmla="*/ 10671 w 10741"/>
                <a:gd name="connsiteY0" fmla="*/ 0 h 11319"/>
                <a:gd name="connsiteX1" fmla="*/ 10403 w 10741"/>
                <a:gd name="connsiteY1" fmla="*/ 6413 h 11319"/>
                <a:gd name="connsiteX2" fmla="*/ 0 w 10741"/>
                <a:gd name="connsiteY2" fmla="*/ 11319 h 11319"/>
                <a:gd name="connsiteX0" fmla="*/ 14142 w 14142"/>
                <a:gd name="connsiteY0" fmla="*/ 0 h 15739"/>
                <a:gd name="connsiteX1" fmla="*/ 10403 w 14142"/>
                <a:gd name="connsiteY1" fmla="*/ 10833 h 15739"/>
                <a:gd name="connsiteX2" fmla="*/ 0 w 14142"/>
                <a:gd name="connsiteY2" fmla="*/ 15739 h 15739"/>
                <a:gd name="connsiteX0" fmla="*/ 14142 w 14146"/>
                <a:gd name="connsiteY0" fmla="*/ 0 h 15739"/>
                <a:gd name="connsiteX1" fmla="*/ 13340 w 14146"/>
                <a:gd name="connsiteY1" fmla="*/ 9544 h 15739"/>
                <a:gd name="connsiteX2" fmla="*/ 0 w 14146"/>
                <a:gd name="connsiteY2" fmla="*/ 15739 h 15739"/>
                <a:gd name="connsiteX0" fmla="*/ 14142 w 14186"/>
                <a:gd name="connsiteY0" fmla="*/ 0 h 15739"/>
                <a:gd name="connsiteX1" fmla="*/ 14141 w 14186"/>
                <a:gd name="connsiteY1" fmla="*/ 9544 h 15739"/>
                <a:gd name="connsiteX2" fmla="*/ 0 w 14186"/>
                <a:gd name="connsiteY2" fmla="*/ 15739 h 15739"/>
                <a:gd name="connsiteX0" fmla="*/ 14142 w 14147"/>
                <a:gd name="connsiteY0" fmla="*/ 0 h 15739"/>
                <a:gd name="connsiteX1" fmla="*/ 13553 w 14147"/>
                <a:gd name="connsiteY1" fmla="*/ 8866 h 15739"/>
                <a:gd name="connsiteX2" fmla="*/ 0 w 14147"/>
                <a:gd name="connsiteY2" fmla="*/ 15739 h 15739"/>
                <a:gd name="connsiteX0" fmla="*/ 14142 w 14158"/>
                <a:gd name="connsiteY0" fmla="*/ 0 h 15739"/>
                <a:gd name="connsiteX1" fmla="*/ 13994 w 14158"/>
                <a:gd name="connsiteY1" fmla="*/ 8696 h 15739"/>
                <a:gd name="connsiteX2" fmla="*/ 0 w 14158"/>
                <a:gd name="connsiteY2" fmla="*/ 15739 h 15739"/>
                <a:gd name="connsiteX0" fmla="*/ 14142 w 14299"/>
                <a:gd name="connsiteY0" fmla="*/ 0 h 15739"/>
                <a:gd name="connsiteX1" fmla="*/ 14288 w 14299"/>
                <a:gd name="connsiteY1" fmla="*/ 8583 h 15739"/>
                <a:gd name="connsiteX2" fmla="*/ 0 w 14299"/>
                <a:gd name="connsiteY2" fmla="*/ 15739 h 15739"/>
                <a:gd name="connsiteX0" fmla="*/ 14142 w 14186"/>
                <a:gd name="connsiteY0" fmla="*/ 0 h 15739"/>
                <a:gd name="connsiteX1" fmla="*/ 14141 w 14186"/>
                <a:gd name="connsiteY1" fmla="*/ 8470 h 15739"/>
                <a:gd name="connsiteX2" fmla="*/ 0 w 14186"/>
                <a:gd name="connsiteY2" fmla="*/ 15739 h 15739"/>
              </a:gdLst>
              <a:ahLst/>
              <a:cxnLst>
                <a:cxn ang="0">
                  <a:pos x="connsiteX0" y="connsiteY0"/>
                </a:cxn>
                <a:cxn ang="0">
                  <a:pos x="connsiteX1" y="connsiteY1"/>
                </a:cxn>
                <a:cxn ang="0">
                  <a:pos x="connsiteX2" y="connsiteY2"/>
                </a:cxn>
              </a:cxnLst>
              <a:rect l="l" t="t" r="r" b="b"/>
              <a:pathLst>
                <a:path w="14186" h="15739">
                  <a:moveTo>
                    <a:pt x="14142" y="0"/>
                  </a:moveTo>
                  <a:cubicBezTo>
                    <a:pt x="14212" y="1191"/>
                    <a:pt x="14191" y="6583"/>
                    <a:pt x="14141" y="8470"/>
                  </a:cubicBezTo>
                  <a:cubicBezTo>
                    <a:pt x="10774" y="9966"/>
                    <a:pt x="3468" y="14104"/>
                    <a:pt x="0" y="15739"/>
                  </a:cubicBezTo>
                </a:path>
              </a:pathLst>
            </a:custGeom>
            <a:solidFill>
              <a:schemeClr val="accent5">
                <a:lumMod val="40000"/>
                <a:lumOff val="60000"/>
              </a:schemeClr>
            </a:solidFill>
            <a:ln w="12700" cap="flat" cmpd="sng">
              <a:noFill/>
              <a:prstDash val="sysDot"/>
              <a:round/>
              <a:headEnd type="none" w="med" len="med"/>
              <a:tailEnd type="none" w="med" len="med"/>
            </a:ln>
            <a:effectLst/>
          </p:spPr>
          <p:txBody>
            <a:bodyPr wrap="none" anchor="ctr"/>
            <a:lstStyle/>
            <a:p>
              <a:endParaRPr lang="en-US" sz="2400" dirty="0"/>
            </a:p>
          </p:txBody>
        </p:sp>
        <p:sp>
          <p:nvSpPr>
            <p:cNvPr id="255" name="Text Box 125"/>
            <p:cNvSpPr txBox="1">
              <a:spLocks noChangeArrowheads="1"/>
            </p:cNvSpPr>
            <p:nvPr/>
          </p:nvSpPr>
          <p:spPr bwMode="auto">
            <a:xfrm>
              <a:off x="4858458" y="2852925"/>
              <a:ext cx="900824" cy="528286"/>
            </a:xfrm>
            <a:prstGeom prst="rect">
              <a:avLst/>
            </a:prstGeom>
            <a:noFill/>
            <a:ln w="12700">
              <a:noFill/>
              <a:miter lim="800000"/>
              <a:headEnd/>
              <a:tailEnd/>
            </a:ln>
            <a:effectLst/>
          </p:spPr>
          <p:txBody>
            <a:bodyPr wrap="none">
              <a:spAutoFit/>
            </a:bodyPr>
            <a:lstStyle/>
            <a:p>
              <a:pPr>
                <a:lnSpc>
                  <a:spcPct val="110000"/>
                </a:lnSpc>
              </a:pPr>
              <a:r>
                <a:rPr lang="en-US" sz="2400" dirty="0">
                  <a:solidFill>
                    <a:schemeClr val="tx1">
                      <a:lumMod val="85000"/>
                      <a:lumOff val="15000"/>
                    </a:schemeClr>
                  </a:solidFill>
                </a:rPr>
                <a:t>Vcos</a:t>
              </a:r>
              <a:r>
                <a:rPr lang="en-US" sz="2800" dirty="0">
                  <a:solidFill>
                    <a:schemeClr val="tx1">
                      <a:lumMod val="85000"/>
                      <a:lumOff val="15000"/>
                    </a:schemeClr>
                  </a:solidFill>
                  <a:latin typeface="Symbol" panose="05050102010706020507" pitchFamily="18" charset="2"/>
                </a:rPr>
                <a:t>g</a:t>
              </a:r>
              <a:endParaRPr lang="en-US" sz="2800" baseline="-25000" dirty="0">
                <a:solidFill>
                  <a:schemeClr val="tx1">
                    <a:lumMod val="85000"/>
                    <a:lumOff val="15000"/>
                  </a:schemeClr>
                </a:solidFill>
                <a:latin typeface="Symbol" panose="05050102010706020507" pitchFamily="18" charset="2"/>
              </a:endParaRPr>
            </a:p>
          </p:txBody>
        </p:sp>
        <p:sp>
          <p:nvSpPr>
            <p:cNvPr id="256" name="Text Box 131"/>
            <p:cNvSpPr txBox="1">
              <a:spLocks noChangeArrowheads="1"/>
            </p:cNvSpPr>
            <p:nvPr/>
          </p:nvSpPr>
          <p:spPr bwMode="auto">
            <a:xfrm>
              <a:off x="4376361" y="3111632"/>
              <a:ext cx="311304" cy="461665"/>
            </a:xfrm>
            <a:prstGeom prst="rect">
              <a:avLst/>
            </a:prstGeom>
            <a:noFill/>
            <a:ln w="12700">
              <a:noFill/>
              <a:miter lim="800000"/>
              <a:headEnd/>
              <a:tailEnd/>
            </a:ln>
            <a:effectLst/>
          </p:spPr>
          <p:txBody>
            <a:bodyPr wrap="none">
              <a:spAutoFit/>
            </a:bodyPr>
            <a:lstStyle/>
            <a:p>
              <a:r>
                <a:rPr lang="en-US" sz="2400" b="1" dirty="0">
                  <a:solidFill>
                    <a:schemeClr val="tx1">
                      <a:lumMod val="85000"/>
                      <a:lumOff val="15000"/>
                    </a:schemeClr>
                  </a:solidFill>
                  <a:latin typeface="Symbol" pitchFamily="18" charset="2"/>
                </a:rPr>
                <a:t>g</a:t>
              </a:r>
            </a:p>
          </p:txBody>
        </p:sp>
        <p:sp>
          <p:nvSpPr>
            <p:cNvPr id="257" name="Freeform 120"/>
            <p:cNvSpPr>
              <a:spLocks/>
            </p:cNvSpPr>
            <p:nvPr/>
          </p:nvSpPr>
          <p:spPr bwMode="auto">
            <a:xfrm rot="20720507">
              <a:off x="3750971" y="3518185"/>
              <a:ext cx="1201121" cy="440674"/>
            </a:xfrm>
            <a:custGeom>
              <a:avLst/>
              <a:gdLst>
                <a:gd name="connsiteX0" fmla="*/ 0 w 10293"/>
                <a:gd name="connsiteY0" fmla="*/ 10161 h 10161"/>
                <a:gd name="connsiteX1" fmla="*/ 10293 w 10293"/>
                <a:gd name="connsiteY1" fmla="*/ 0 h 10161"/>
              </a:gdLst>
              <a:ahLst/>
              <a:cxnLst>
                <a:cxn ang="0">
                  <a:pos x="connsiteX0" y="connsiteY0"/>
                </a:cxn>
                <a:cxn ang="0">
                  <a:pos x="connsiteX1" y="connsiteY1"/>
                </a:cxn>
              </a:cxnLst>
              <a:rect l="l" t="t" r="r" b="b"/>
              <a:pathLst>
                <a:path w="10293" h="10161">
                  <a:moveTo>
                    <a:pt x="0" y="10161"/>
                  </a:moveTo>
                  <a:cubicBezTo>
                    <a:pt x="3333" y="6828"/>
                    <a:pt x="6960" y="3333"/>
                    <a:pt x="10293" y="0"/>
                  </a:cubicBezTo>
                </a:path>
              </a:pathLst>
            </a:custGeom>
            <a:solidFill>
              <a:srgbClr val="FFFF99"/>
            </a:solidFill>
            <a:ln w="28575" cap="flat" cmpd="sng">
              <a:solidFill>
                <a:schemeClr val="accent1">
                  <a:lumMod val="75000"/>
                </a:schemeClr>
              </a:solidFill>
              <a:prstDash val="solid"/>
              <a:round/>
              <a:headEnd type="none" w="med" len="med"/>
              <a:tailEnd type="triangle" w="med" len="lg"/>
            </a:ln>
            <a:effectLst/>
          </p:spPr>
          <p:txBody>
            <a:bodyPr wrap="none" anchor="ctr"/>
            <a:lstStyle/>
            <a:p>
              <a:endParaRPr lang="en-US" sz="2400" dirty="0"/>
            </a:p>
          </p:txBody>
        </p:sp>
        <p:sp>
          <p:nvSpPr>
            <p:cNvPr id="245" name="Freeform 117"/>
            <p:cNvSpPr>
              <a:spLocks/>
            </p:cNvSpPr>
            <p:nvPr/>
          </p:nvSpPr>
          <p:spPr bwMode="auto">
            <a:xfrm>
              <a:off x="3821907" y="2599394"/>
              <a:ext cx="1054882" cy="1512902"/>
            </a:xfrm>
            <a:custGeom>
              <a:avLst/>
              <a:gdLst/>
              <a:ahLst/>
              <a:cxnLst>
                <a:cxn ang="0">
                  <a:pos x="0" y="583"/>
                </a:cxn>
                <a:cxn ang="0">
                  <a:pos x="378" y="0"/>
                </a:cxn>
              </a:cxnLst>
              <a:rect l="0" t="0" r="r" b="b"/>
              <a:pathLst>
                <a:path w="378" h="583">
                  <a:moveTo>
                    <a:pt x="0" y="583"/>
                  </a:moveTo>
                  <a:lnTo>
                    <a:pt x="378" y="0"/>
                  </a:lnTo>
                </a:path>
              </a:pathLst>
            </a:custGeom>
            <a:solidFill>
              <a:srgbClr val="FFFF99"/>
            </a:solidFill>
            <a:ln w="28575" cap="flat" cmpd="sng">
              <a:solidFill>
                <a:schemeClr val="accent1">
                  <a:lumMod val="75000"/>
                </a:schemeClr>
              </a:solidFill>
              <a:prstDash val="solid"/>
              <a:round/>
              <a:headEnd type="none" w="med" len="med"/>
              <a:tailEnd type="triangle" w="med" len="lg"/>
            </a:ln>
            <a:effectLst/>
          </p:spPr>
          <p:txBody>
            <a:bodyPr wrap="none" anchor="ctr"/>
            <a:lstStyle/>
            <a:p>
              <a:endParaRPr lang="en-US" sz="2400" dirty="0"/>
            </a:p>
          </p:txBody>
        </p:sp>
      </p:grpSp>
      <p:grpSp>
        <p:nvGrpSpPr>
          <p:cNvPr id="12" name="Group 11"/>
          <p:cNvGrpSpPr/>
          <p:nvPr/>
        </p:nvGrpSpPr>
        <p:grpSpPr>
          <a:xfrm>
            <a:off x="2079819" y="3469137"/>
            <a:ext cx="4539517" cy="2160751"/>
            <a:chOff x="3660279" y="3325764"/>
            <a:chExt cx="4539517" cy="2160751"/>
          </a:xfrm>
        </p:grpSpPr>
        <p:sp>
          <p:nvSpPr>
            <p:cNvPr id="258" name="Arc 257"/>
            <p:cNvSpPr/>
            <p:nvPr/>
          </p:nvSpPr>
          <p:spPr bwMode="auto">
            <a:xfrm>
              <a:off x="3660279" y="3493265"/>
              <a:ext cx="4539517" cy="1993250"/>
            </a:xfrm>
            <a:prstGeom prst="arc">
              <a:avLst>
                <a:gd name="adj1" fmla="val 18866251"/>
                <a:gd name="adj2" fmla="val 17221813"/>
              </a:avLst>
            </a:prstGeom>
            <a:solidFill>
              <a:schemeClr val="accent6">
                <a:lumMod val="40000"/>
                <a:lumOff val="60000"/>
              </a:schemeClr>
            </a:solidFill>
            <a:ln w="28575" cap="flat" cmpd="sng" algn="ctr">
              <a:solidFill>
                <a:srgbClr val="993300"/>
              </a:solid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charset="0"/>
              </a:endParaRPr>
            </a:p>
          </p:txBody>
        </p:sp>
        <p:sp>
          <p:nvSpPr>
            <p:cNvPr id="246" name="Line 141"/>
            <p:cNvSpPr>
              <a:spLocks noChangeShapeType="1"/>
            </p:cNvSpPr>
            <p:nvPr/>
          </p:nvSpPr>
          <p:spPr bwMode="auto">
            <a:xfrm>
              <a:off x="3810584" y="4127842"/>
              <a:ext cx="737613" cy="169582"/>
            </a:xfrm>
            <a:prstGeom prst="line">
              <a:avLst/>
            </a:prstGeom>
            <a:noFill/>
            <a:ln w="76200">
              <a:solidFill>
                <a:srgbClr val="993300"/>
              </a:solidFill>
              <a:round/>
              <a:headEnd/>
              <a:tailEnd type="triangle" w="sm" len="lg"/>
            </a:ln>
            <a:effectLst/>
          </p:spPr>
          <p:txBody>
            <a:bodyPr wrap="none" anchor="ctr"/>
            <a:lstStyle/>
            <a:p>
              <a:endParaRPr lang="en-US" sz="2400" dirty="0"/>
            </a:p>
          </p:txBody>
        </p:sp>
        <p:grpSp>
          <p:nvGrpSpPr>
            <p:cNvPr id="247" name="Group 246"/>
            <p:cNvGrpSpPr/>
            <p:nvPr/>
          </p:nvGrpSpPr>
          <p:grpSpPr>
            <a:xfrm>
              <a:off x="4482516" y="4028762"/>
              <a:ext cx="1285545" cy="498598"/>
              <a:chOff x="3975534" y="3777353"/>
              <a:chExt cx="1285545" cy="498598"/>
            </a:xfrm>
          </p:grpSpPr>
          <p:sp>
            <p:nvSpPr>
              <p:cNvPr id="248" name="Text Box 142"/>
              <p:cNvSpPr txBox="1">
                <a:spLocks noChangeArrowheads="1"/>
              </p:cNvSpPr>
              <p:nvPr/>
            </p:nvSpPr>
            <p:spPr bwMode="auto">
              <a:xfrm>
                <a:off x="3975534" y="3777353"/>
                <a:ext cx="1285545" cy="498598"/>
              </a:xfrm>
              <a:prstGeom prst="rect">
                <a:avLst/>
              </a:prstGeom>
              <a:noFill/>
              <a:ln w="12700">
                <a:noFill/>
                <a:miter lim="800000"/>
                <a:headEnd/>
                <a:tailEnd/>
              </a:ln>
              <a:effectLst/>
            </p:spPr>
            <p:txBody>
              <a:bodyPr wrap="none">
                <a:spAutoFit/>
              </a:bodyPr>
              <a:lstStyle/>
              <a:p>
                <a:pPr>
                  <a:lnSpc>
                    <a:spcPct val="110000"/>
                  </a:lnSpc>
                </a:pPr>
                <a:r>
                  <a:rPr lang="en-US" sz="2400" dirty="0">
                    <a:solidFill>
                      <a:schemeClr val="tx1">
                        <a:lumMod val="85000"/>
                        <a:lumOff val="15000"/>
                      </a:schemeClr>
                    </a:solidFill>
                  </a:rPr>
                  <a:t>[Vcos</a:t>
                </a:r>
                <a:r>
                  <a:rPr lang="en-US" sz="2400" dirty="0">
                    <a:solidFill>
                      <a:schemeClr val="tx1">
                        <a:lumMod val="85000"/>
                        <a:lumOff val="15000"/>
                      </a:schemeClr>
                    </a:solidFill>
                    <a:latin typeface="Symbol" pitchFamily="18" charset="2"/>
                  </a:rPr>
                  <a:t>g</a:t>
                </a:r>
                <a:r>
                  <a:rPr lang="en-US" sz="2400" dirty="0">
                    <a:solidFill>
                      <a:schemeClr val="tx1">
                        <a:lumMod val="85000"/>
                        <a:lumOff val="15000"/>
                      </a:schemeClr>
                    </a:solidFill>
                  </a:rPr>
                  <a:t>]</a:t>
                </a:r>
                <a:r>
                  <a:rPr lang="en-US" sz="2400" dirty="0">
                    <a:solidFill>
                      <a:schemeClr val="tx1">
                        <a:lumMod val="85000"/>
                        <a:lumOff val="15000"/>
                      </a:schemeClr>
                    </a:solidFill>
                    <a:latin typeface="Symbol" pitchFamily="18" charset="2"/>
                  </a:rPr>
                  <a:t>y</a:t>
                </a:r>
                <a:endParaRPr lang="en-US" sz="2400" dirty="0">
                  <a:solidFill>
                    <a:schemeClr val="tx1">
                      <a:lumMod val="85000"/>
                      <a:lumOff val="15000"/>
                    </a:schemeClr>
                  </a:solidFill>
                </a:endParaRPr>
              </a:p>
            </p:txBody>
          </p:sp>
          <p:sp>
            <p:nvSpPr>
              <p:cNvPr id="249" name="Oval 143"/>
              <p:cNvSpPr>
                <a:spLocks noChangeAspect="1" noChangeArrowheads="1"/>
              </p:cNvSpPr>
              <p:nvPr/>
            </p:nvSpPr>
            <p:spPr bwMode="auto">
              <a:xfrm>
                <a:off x="5017682" y="3875569"/>
                <a:ext cx="54589" cy="53153"/>
              </a:xfrm>
              <a:prstGeom prst="ellipse">
                <a:avLst/>
              </a:prstGeom>
              <a:solidFill>
                <a:schemeClr val="tx1">
                  <a:lumMod val="85000"/>
                  <a:lumOff val="15000"/>
                </a:schemeClr>
              </a:solidFill>
              <a:ln w="12700">
                <a:solidFill>
                  <a:schemeClr val="tx1">
                    <a:lumMod val="85000"/>
                    <a:lumOff val="15000"/>
                  </a:schemeClr>
                </a:solidFill>
                <a:round/>
                <a:headEnd/>
                <a:tailEnd/>
              </a:ln>
              <a:effectLst/>
            </p:spPr>
            <p:txBody>
              <a:bodyPr wrap="none" anchor="ctr"/>
              <a:lstStyle/>
              <a:p>
                <a:endParaRPr lang="en-US" sz="2400" dirty="0">
                  <a:solidFill>
                    <a:schemeClr val="tx2">
                      <a:lumMod val="75000"/>
                      <a:lumOff val="25000"/>
                    </a:schemeClr>
                  </a:solidFill>
                </a:endParaRPr>
              </a:p>
            </p:txBody>
          </p:sp>
        </p:grpSp>
        <p:grpSp>
          <p:nvGrpSpPr>
            <p:cNvPr id="259" name="Group 258"/>
            <p:cNvGrpSpPr/>
            <p:nvPr/>
          </p:nvGrpSpPr>
          <p:grpSpPr>
            <a:xfrm>
              <a:off x="6247062" y="3325764"/>
              <a:ext cx="396262" cy="461665"/>
              <a:chOff x="5579342" y="3739164"/>
              <a:chExt cx="396262" cy="461665"/>
            </a:xfrm>
          </p:grpSpPr>
          <p:sp>
            <p:nvSpPr>
              <p:cNvPr id="260" name="Text Box 81"/>
              <p:cNvSpPr txBox="1">
                <a:spLocks noChangeArrowheads="1"/>
              </p:cNvSpPr>
              <p:nvPr/>
            </p:nvSpPr>
            <p:spPr bwMode="auto">
              <a:xfrm>
                <a:off x="5579342" y="3739164"/>
                <a:ext cx="396262" cy="461665"/>
              </a:xfrm>
              <a:prstGeom prst="rect">
                <a:avLst/>
              </a:prstGeom>
              <a:noFill/>
              <a:ln w="12700">
                <a:noFill/>
                <a:miter lim="800000"/>
                <a:headEnd/>
                <a:tailEnd/>
              </a:ln>
              <a:effectLst/>
            </p:spPr>
            <p:txBody>
              <a:bodyPr wrap="none">
                <a:spAutoFit/>
              </a:bodyPr>
              <a:lstStyle/>
              <a:p>
                <a:r>
                  <a:rPr lang="en-US" sz="2400" b="1" dirty="0">
                    <a:solidFill>
                      <a:schemeClr val="tx1">
                        <a:lumMod val="75000"/>
                        <a:lumOff val="25000"/>
                      </a:schemeClr>
                    </a:solidFill>
                    <a:latin typeface="Symbol" pitchFamily="18" charset="2"/>
                  </a:rPr>
                  <a:t>y</a:t>
                </a:r>
              </a:p>
            </p:txBody>
          </p:sp>
          <p:sp>
            <p:nvSpPr>
              <p:cNvPr id="261" name="Oval 82"/>
              <p:cNvSpPr>
                <a:spLocks noChangeAspect="1" noChangeArrowheads="1"/>
              </p:cNvSpPr>
              <p:nvPr/>
            </p:nvSpPr>
            <p:spPr bwMode="auto">
              <a:xfrm>
                <a:off x="5751769" y="3835427"/>
                <a:ext cx="48484" cy="46688"/>
              </a:xfrm>
              <a:prstGeom prst="ellipse">
                <a:avLst/>
              </a:prstGeom>
              <a:solidFill>
                <a:schemeClr val="tx1">
                  <a:lumMod val="85000"/>
                  <a:lumOff val="15000"/>
                </a:schemeClr>
              </a:solidFill>
              <a:ln w="12700">
                <a:solidFill>
                  <a:schemeClr val="tx1">
                    <a:lumMod val="85000"/>
                    <a:lumOff val="15000"/>
                  </a:schemeClr>
                </a:solidFill>
                <a:round/>
                <a:headEnd/>
                <a:tailEnd/>
              </a:ln>
              <a:effectLst/>
            </p:spPr>
            <p:txBody>
              <a:bodyPr wrap="none" anchor="ctr"/>
              <a:lstStyle/>
              <a:p>
                <a:endParaRPr lang="en-US" sz="2400" dirty="0"/>
              </a:p>
            </p:txBody>
          </p:sp>
        </p:grpSp>
        <p:grpSp>
          <p:nvGrpSpPr>
            <p:cNvPr id="10" name="Group 9"/>
            <p:cNvGrpSpPr/>
            <p:nvPr/>
          </p:nvGrpSpPr>
          <p:grpSpPr>
            <a:xfrm>
              <a:off x="5689580" y="3892522"/>
              <a:ext cx="2056426" cy="604498"/>
              <a:chOff x="5689580" y="3892522"/>
              <a:chExt cx="2056426" cy="604498"/>
            </a:xfrm>
          </p:grpSpPr>
          <p:cxnSp>
            <p:nvCxnSpPr>
              <p:cNvPr id="265" name="Straight Connector 264"/>
              <p:cNvCxnSpPr/>
              <p:nvPr/>
            </p:nvCxnSpPr>
            <p:spPr bwMode="auto">
              <a:xfrm>
                <a:off x="5689580" y="4462463"/>
                <a:ext cx="229881" cy="34557"/>
              </a:xfrm>
              <a:prstGeom prst="line">
                <a:avLst/>
              </a:prstGeom>
              <a:solidFill>
                <a:schemeClr val="accent1"/>
              </a:solidFill>
              <a:ln w="12700" cap="flat" cmpd="sng" algn="ctr">
                <a:solidFill>
                  <a:srgbClr val="993300"/>
                </a:solidFill>
                <a:prstDash val="solid"/>
                <a:round/>
                <a:headEnd type="none" w="med" len="med"/>
                <a:tailEnd type="none" w="med" len="med"/>
              </a:ln>
              <a:effectLst/>
            </p:spPr>
          </p:cxnSp>
          <p:cxnSp>
            <p:nvCxnSpPr>
              <p:cNvPr id="262" name="Straight Connector 261"/>
              <p:cNvCxnSpPr/>
              <p:nvPr/>
            </p:nvCxnSpPr>
            <p:spPr bwMode="auto">
              <a:xfrm flipV="1">
                <a:off x="5924675" y="3892522"/>
                <a:ext cx="1821331" cy="604498"/>
              </a:xfrm>
              <a:prstGeom prst="line">
                <a:avLst/>
              </a:prstGeom>
              <a:solidFill>
                <a:schemeClr val="accent1"/>
              </a:solidFill>
              <a:ln w="12700" cap="flat" cmpd="sng" algn="ctr">
                <a:solidFill>
                  <a:srgbClr val="993300"/>
                </a:solidFill>
                <a:prstDash val="solid"/>
                <a:round/>
                <a:headEnd type="none" w="med" len="med"/>
                <a:tailEnd type="none" w="med" len="med"/>
              </a:ln>
              <a:effectLst/>
            </p:spPr>
          </p:cxnSp>
        </p:grpSp>
        <p:sp>
          <p:nvSpPr>
            <p:cNvPr id="263" name="Text Box 90"/>
            <p:cNvSpPr txBox="1">
              <a:spLocks noChangeArrowheads="1"/>
            </p:cNvSpPr>
            <p:nvPr/>
          </p:nvSpPr>
          <p:spPr bwMode="auto">
            <a:xfrm>
              <a:off x="6797058" y="4204890"/>
              <a:ext cx="884153" cy="675249"/>
            </a:xfrm>
            <a:prstGeom prst="rect">
              <a:avLst/>
            </a:prstGeom>
            <a:noFill/>
            <a:ln w="12700">
              <a:noFill/>
              <a:miter lim="800000"/>
              <a:headEnd/>
              <a:tailEnd/>
            </a:ln>
            <a:effectLst/>
          </p:spPr>
          <p:txBody>
            <a:bodyPr wrap="none" lIns="27432" tIns="27432" rIns="27432" bIns="27432">
              <a:spAutoFit/>
            </a:bodyPr>
            <a:lstStyle/>
            <a:p>
              <a:pPr>
                <a:lnSpc>
                  <a:spcPts val="2400"/>
                </a:lnSpc>
              </a:pPr>
              <a:r>
                <a:rPr lang="en-US" sz="2400" dirty="0">
                  <a:solidFill>
                    <a:schemeClr val="tx1">
                      <a:lumMod val="85000"/>
                      <a:lumOff val="15000"/>
                    </a:schemeClr>
                  </a:solidFill>
                </a:rPr>
                <a:t>Turn</a:t>
              </a:r>
            </a:p>
            <a:p>
              <a:pPr>
                <a:lnSpc>
                  <a:spcPts val="2400"/>
                </a:lnSpc>
              </a:pPr>
              <a:r>
                <a:rPr lang="en-US" sz="2400" dirty="0">
                  <a:solidFill>
                    <a:schemeClr val="tx1">
                      <a:lumMod val="85000"/>
                      <a:lumOff val="15000"/>
                    </a:schemeClr>
                  </a:solidFill>
                </a:rPr>
                <a:t>Radius</a:t>
              </a:r>
              <a:endParaRPr lang="en-US" sz="2400" baseline="-25000" dirty="0">
                <a:solidFill>
                  <a:schemeClr val="tx1">
                    <a:lumMod val="85000"/>
                    <a:lumOff val="15000"/>
                  </a:schemeClr>
                </a:solidFill>
              </a:endParaRPr>
            </a:p>
          </p:txBody>
        </p:sp>
        <p:sp>
          <p:nvSpPr>
            <p:cNvPr id="76" name="Freeform 128"/>
            <p:cNvSpPr>
              <a:spLocks/>
            </p:cNvSpPr>
            <p:nvPr/>
          </p:nvSpPr>
          <p:spPr bwMode="auto">
            <a:xfrm>
              <a:off x="3849448" y="3934762"/>
              <a:ext cx="317432" cy="207228"/>
            </a:xfrm>
            <a:custGeom>
              <a:avLst/>
              <a:gdLst>
                <a:gd name="connsiteX0" fmla="*/ 4545 w 14047"/>
                <a:gd name="connsiteY0" fmla="*/ 10000 h 10000"/>
                <a:gd name="connsiteX1" fmla="*/ 0 w 14047"/>
                <a:gd name="connsiteY1" fmla="*/ 5397 h 10000"/>
                <a:gd name="connsiteX2" fmla="*/ 5714 w 14047"/>
                <a:gd name="connsiteY2" fmla="*/ 0 h 10000"/>
                <a:gd name="connsiteX3" fmla="*/ 14047 w 14047"/>
                <a:gd name="connsiteY3" fmla="*/ 1342 h 10000"/>
                <a:gd name="connsiteX0" fmla="*/ 7300 w 14047"/>
                <a:gd name="connsiteY0" fmla="*/ 6474 h 6474"/>
                <a:gd name="connsiteX1" fmla="*/ 0 w 14047"/>
                <a:gd name="connsiteY1" fmla="*/ 5397 h 6474"/>
                <a:gd name="connsiteX2" fmla="*/ 5714 w 14047"/>
                <a:gd name="connsiteY2" fmla="*/ 0 h 6474"/>
                <a:gd name="connsiteX3" fmla="*/ 14047 w 14047"/>
                <a:gd name="connsiteY3" fmla="*/ 1342 h 6474"/>
                <a:gd name="connsiteX0" fmla="*/ 5136 w 9939"/>
                <a:gd name="connsiteY0" fmla="*/ 10000 h 10000"/>
                <a:gd name="connsiteX1" fmla="*/ 0 w 9939"/>
                <a:gd name="connsiteY1" fmla="*/ 8742 h 10000"/>
                <a:gd name="connsiteX2" fmla="*/ 4007 w 9939"/>
                <a:gd name="connsiteY2" fmla="*/ 0 h 10000"/>
                <a:gd name="connsiteX3" fmla="*/ 9939 w 9939"/>
                <a:gd name="connsiteY3" fmla="*/ 2073 h 10000"/>
                <a:gd name="connsiteX0" fmla="*/ 4305 w 10000"/>
                <a:gd name="connsiteY0" fmla="*/ 10325 h 10325"/>
                <a:gd name="connsiteX1" fmla="*/ 0 w 10000"/>
                <a:gd name="connsiteY1" fmla="*/ 8742 h 10325"/>
                <a:gd name="connsiteX2" fmla="*/ 4032 w 10000"/>
                <a:gd name="connsiteY2" fmla="*/ 0 h 10325"/>
                <a:gd name="connsiteX3" fmla="*/ 10000 w 10000"/>
                <a:gd name="connsiteY3" fmla="*/ 2073 h 10325"/>
                <a:gd name="connsiteX0" fmla="*/ 4613 w 10308"/>
                <a:gd name="connsiteY0" fmla="*/ 10325 h 10325"/>
                <a:gd name="connsiteX1" fmla="*/ 0 w 10308"/>
                <a:gd name="connsiteY1" fmla="*/ 8823 h 10325"/>
                <a:gd name="connsiteX2" fmla="*/ 4340 w 10308"/>
                <a:gd name="connsiteY2" fmla="*/ 0 h 10325"/>
                <a:gd name="connsiteX3" fmla="*/ 10308 w 10308"/>
                <a:gd name="connsiteY3" fmla="*/ 2073 h 10325"/>
                <a:gd name="connsiteX0" fmla="*/ 4613 w 7718"/>
                <a:gd name="connsiteY0" fmla="*/ 10325 h 10325"/>
                <a:gd name="connsiteX1" fmla="*/ 0 w 7718"/>
                <a:gd name="connsiteY1" fmla="*/ 8823 h 10325"/>
                <a:gd name="connsiteX2" fmla="*/ 4340 w 7718"/>
                <a:gd name="connsiteY2" fmla="*/ 0 h 10325"/>
                <a:gd name="connsiteX3" fmla="*/ 7718 w 7718"/>
                <a:gd name="connsiteY3" fmla="*/ 5243 h 10325"/>
                <a:gd name="connsiteX0" fmla="*/ 5977 w 10000"/>
                <a:gd name="connsiteY0" fmla="*/ 6851 h 6851"/>
                <a:gd name="connsiteX1" fmla="*/ 0 w 10000"/>
                <a:gd name="connsiteY1" fmla="*/ 5396 h 6851"/>
                <a:gd name="connsiteX2" fmla="*/ 3545 w 10000"/>
                <a:gd name="connsiteY2" fmla="*/ 0 h 6851"/>
                <a:gd name="connsiteX3" fmla="*/ 10000 w 10000"/>
                <a:gd name="connsiteY3" fmla="*/ 1929 h 6851"/>
                <a:gd name="connsiteX0" fmla="*/ 5977 w 10000"/>
                <a:gd name="connsiteY0" fmla="*/ 10000 h 10000"/>
                <a:gd name="connsiteX1" fmla="*/ 0 w 10000"/>
                <a:gd name="connsiteY1" fmla="*/ 7876 h 10000"/>
                <a:gd name="connsiteX2" fmla="*/ 3545 w 10000"/>
                <a:gd name="connsiteY2" fmla="*/ 0 h 10000"/>
                <a:gd name="connsiteX3" fmla="*/ 10000 w 10000"/>
                <a:gd name="connsiteY3" fmla="*/ 2816 h 10000"/>
                <a:gd name="connsiteX0" fmla="*/ 5977 w 10000"/>
                <a:gd name="connsiteY0" fmla="*/ 10000 h 10000"/>
                <a:gd name="connsiteX1" fmla="*/ 0 w 10000"/>
                <a:gd name="connsiteY1" fmla="*/ 7876 h 10000"/>
                <a:gd name="connsiteX2" fmla="*/ 3545 w 10000"/>
                <a:gd name="connsiteY2" fmla="*/ 0 h 10000"/>
                <a:gd name="connsiteX3" fmla="*/ 10000 w 10000"/>
                <a:gd name="connsiteY3" fmla="*/ 2816 h 10000"/>
                <a:gd name="connsiteX0" fmla="*/ 5977 w 9760"/>
                <a:gd name="connsiteY0" fmla="*/ 10000 h 10000"/>
                <a:gd name="connsiteX1" fmla="*/ 0 w 9760"/>
                <a:gd name="connsiteY1" fmla="*/ 7876 h 10000"/>
                <a:gd name="connsiteX2" fmla="*/ 3545 w 9760"/>
                <a:gd name="connsiteY2" fmla="*/ 0 h 10000"/>
                <a:gd name="connsiteX3" fmla="*/ 9760 w 9760"/>
                <a:gd name="connsiteY3" fmla="*/ 2127 h 10000"/>
                <a:gd name="connsiteX0" fmla="*/ 6124 w 10000"/>
                <a:gd name="connsiteY0" fmla="*/ 10000 h 10000"/>
                <a:gd name="connsiteX1" fmla="*/ 0 w 10000"/>
                <a:gd name="connsiteY1" fmla="*/ 7876 h 10000"/>
                <a:gd name="connsiteX2" fmla="*/ 3632 w 10000"/>
                <a:gd name="connsiteY2" fmla="*/ 0 h 10000"/>
                <a:gd name="connsiteX3" fmla="*/ 10000 w 10000"/>
                <a:gd name="connsiteY3" fmla="*/ 2127 h 10000"/>
                <a:gd name="connsiteX0" fmla="*/ 6124 w 10000"/>
                <a:gd name="connsiteY0" fmla="*/ 10000 h 10000"/>
                <a:gd name="connsiteX1" fmla="*/ 0 w 10000"/>
                <a:gd name="connsiteY1" fmla="*/ 7876 h 10000"/>
                <a:gd name="connsiteX2" fmla="*/ 3632 w 10000"/>
                <a:gd name="connsiteY2" fmla="*/ 0 h 10000"/>
                <a:gd name="connsiteX3" fmla="*/ 10000 w 10000"/>
                <a:gd name="connsiteY3" fmla="*/ 2127 h 10000"/>
              </a:gdLst>
              <a:ahLst/>
              <a:cxnLst>
                <a:cxn ang="0">
                  <a:pos x="connsiteX0" y="connsiteY0"/>
                </a:cxn>
                <a:cxn ang="0">
                  <a:pos x="connsiteX1" y="connsiteY1"/>
                </a:cxn>
                <a:cxn ang="0">
                  <a:pos x="connsiteX2" y="connsiteY2"/>
                </a:cxn>
                <a:cxn ang="0">
                  <a:pos x="connsiteX3" y="connsiteY3"/>
                </a:cxn>
              </a:cxnLst>
              <a:rect l="l" t="t" r="r" b="b"/>
              <a:pathLst>
                <a:path w="10000" h="10000">
                  <a:moveTo>
                    <a:pt x="6124" y="10000"/>
                  </a:moveTo>
                  <a:lnTo>
                    <a:pt x="0" y="7876"/>
                  </a:lnTo>
                  <a:lnTo>
                    <a:pt x="3632" y="0"/>
                  </a:lnTo>
                  <a:cubicBezTo>
                    <a:pt x="6383" y="822"/>
                    <a:pt x="7250" y="1304"/>
                    <a:pt x="10000" y="2127"/>
                  </a:cubicBezTo>
                </a:path>
              </a:pathLst>
            </a:custGeom>
            <a:solidFill>
              <a:schemeClr val="accent1">
                <a:lumMod val="60000"/>
                <a:lumOff val="40000"/>
              </a:schemeClr>
            </a:solidFill>
            <a:ln w="12700" cap="flat" cmpd="sng">
              <a:noFill/>
              <a:prstDash val="solid"/>
              <a:round/>
              <a:headEnd type="none" w="med" len="med"/>
              <a:tailEnd type="none" w="med" len="med"/>
            </a:ln>
            <a:effectLst/>
          </p:spPr>
          <p:txBody>
            <a:bodyPr wrap="none" anchor="ctr"/>
            <a:lstStyle/>
            <a:p>
              <a:endParaRPr lang="en-US" sz="2400" dirty="0"/>
            </a:p>
          </p:txBody>
        </p:sp>
      </p:grpSp>
      <p:grpSp>
        <p:nvGrpSpPr>
          <p:cNvPr id="14" name="Group 13"/>
          <p:cNvGrpSpPr/>
          <p:nvPr/>
        </p:nvGrpSpPr>
        <p:grpSpPr>
          <a:xfrm>
            <a:off x="752786" y="1554231"/>
            <a:ext cx="2009331" cy="3267476"/>
            <a:chOff x="2333246" y="1410858"/>
            <a:chExt cx="2009331" cy="3267476"/>
          </a:xfrm>
        </p:grpSpPr>
        <p:sp>
          <p:nvSpPr>
            <p:cNvPr id="264" name="Arc 263"/>
            <p:cNvSpPr/>
            <p:nvPr/>
          </p:nvSpPr>
          <p:spPr bwMode="auto">
            <a:xfrm rot="17473925">
              <a:off x="1684131" y="2059973"/>
              <a:ext cx="3267476" cy="1969246"/>
            </a:xfrm>
            <a:prstGeom prst="arc">
              <a:avLst>
                <a:gd name="adj1" fmla="val 18866251"/>
                <a:gd name="adj2" fmla="val 17221813"/>
              </a:avLst>
            </a:prstGeom>
            <a:solidFill>
              <a:schemeClr val="accent3">
                <a:lumMod val="40000"/>
                <a:lumOff val="60000"/>
              </a:schemeClr>
            </a:solidFill>
            <a:ln w="28575" cap="flat" cmpd="sng" algn="ctr">
              <a:solidFill>
                <a:srgbClr val="009900"/>
              </a:solidFill>
              <a:prstDash val="solid"/>
              <a:round/>
              <a:headEnd type="triangle" w="lg" len="lg"/>
              <a:tailEnd type="none"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charset="0"/>
              </a:endParaRPr>
            </a:p>
          </p:txBody>
        </p:sp>
        <p:grpSp>
          <p:nvGrpSpPr>
            <p:cNvPr id="233" name="Group 232"/>
            <p:cNvGrpSpPr/>
            <p:nvPr/>
          </p:nvGrpSpPr>
          <p:grpSpPr>
            <a:xfrm>
              <a:off x="2491035" y="1912539"/>
              <a:ext cx="311304" cy="461665"/>
              <a:chOff x="2066211" y="1754419"/>
              <a:chExt cx="311304" cy="461665"/>
            </a:xfrm>
          </p:grpSpPr>
          <p:sp>
            <p:nvSpPr>
              <p:cNvPr id="234" name="Text Box 81"/>
              <p:cNvSpPr txBox="1">
                <a:spLocks noChangeArrowheads="1"/>
              </p:cNvSpPr>
              <p:nvPr/>
            </p:nvSpPr>
            <p:spPr bwMode="auto">
              <a:xfrm>
                <a:off x="2066211" y="1754419"/>
                <a:ext cx="311304" cy="461665"/>
              </a:xfrm>
              <a:prstGeom prst="rect">
                <a:avLst/>
              </a:prstGeom>
              <a:noFill/>
              <a:ln w="12700">
                <a:noFill/>
                <a:miter lim="800000"/>
                <a:headEnd/>
                <a:tailEnd/>
              </a:ln>
              <a:effectLst/>
            </p:spPr>
            <p:txBody>
              <a:bodyPr wrap="none">
                <a:spAutoFit/>
              </a:bodyPr>
              <a:lstStyle/>
              <a:p>
                <a:r>
                  <a:rPr lang="en-US" sz="2400" b="1" dirty="0">
                    <a:solidFill>
                      <a:schemeClr val="tx1">
                        <a:lumMod val="75000"/>
                        <a:lumOff val="25000"/>
                      </a:schemeClr>
                    </a:solidFill>
                    <a:latin typeface="Symbol" pitchFamily="18" charset="2"/>
                  </a:rPr>
                  <a:t>g</a:t>
                </a:r>
              </a:p>
            </p:txBody>
          </p:sp>
          <p:sp>
            <p:nvSpPr>
              <p:cNvPr id="235" name="Oval 82"/>
              <p:cNvSpPr>
                <a:spLocks noChangeAspect="1" noChangeArrowheads="1"/>
              </p:cNvSpPr>
              <p:nvPr/>
            </p:nvSpPr>
            <p:spPr bwMode="auto">
              <a:xfrm>
                <a:off x="2203524" y="1844569"/>
                <a:ext cx="48484" cy="46688"/>
              </a:xfrm>
              <a:prstGeom prst="ellipse">
                <a:avLst/>
              </a:prstGeom>
              <a:solidFill>
                <a:schemeClr val="tx1">
                  <a:lumMod val="85000"/>
                  <a:lumOff val="15000"/>
                </a:schemeClr>
              </a:solidFill>
              <a:ln w="12700">
                <a:solidFill>
                  <a:schemeClr val="tx1">
                    <a:lumMod val="85000"/>
                    <a:lumOff val="15000"/>
                  </a:schemeClr>
                </a:solidFill>
                <a:round/>
                <a:headEnd/>
                <a:tailEnd/>
              </a:ln>
              <a:effectLst/>
            </p:spPr>
            <p:txBody>
              <a:bodyPr wrap="none" anchor="ctr"/>
              <a:lstStyle/>
              <a:p>
                <a:endParaRPr lang="en-US" sz="2400" dirty="0"/>
              </a:p>
            </p:txBody>
          </p:sp>
        </p:grpSp>
        <p:sp>
          <p:nvSpPr>
            <p:cNvPr id="238" name="Text Box 90"/>
            <p:cNvSpPr txBox="1">
              <a:spLocks noChangeArrowheads="1"/>
            </p:cNvSpPr>
            <p:nvPr/>
          </p:nvSpPr>
          <p:spPr bwMode="auto">
            <a:xfrm>
              <a:off x="3458424" y="1974540"/>
              <a:ext cx="884153" cy="675249"/>
            </a:xfrm>
            <a:prstGeom prst="rect">
              <a:avLst/>
            </a:prstGeom>
            <a:noFill/>
            <a:ln w="12700">
              <a:noFill/>
              <a:miter lim="800000"/>
              <a:headEnd/>
              <a:tailEnd/>
            </a:ln>
            <a:effectLst/>
          </p:spPr>
          <p:txBody>
            <a:bodyPr wrap="none" lIns="27432" tIns="27432" rIns="27432" bIns="27432">
              <a:spAutoFit/>
            </a:bodyPr>
            <a:lstStyle/>
            <a:p>
              <a:pPr>
                <a:lnSpc>
                  <a:spcPts val="2400"/>
                </a:lnSpc>
              </a:pPr>
              <a:r>
                <a:rPr lang="en-US" sz="2400" dirty="0">
                  <a:solidFill>
                    <a:schemeClr val="tx1">
                      <a:lumMod val="85000"/>
                      <a:lumOff val="15000"/>
                    </a:schemeClr>
                  </a:solidFill>
                </a:rPr>
                <a:t>Loop</a:t>
              </a:r>
            </a:p>
            <a:p>
              <a:pPr>
                <a:lnSpc>
                  <a:spcPts val="2400"/>
                </a:lnSpc>
              </a:pPr>
              <a:r>
                <a:rPr lang="en-US" sz="2400" dirty="0">
                  <a:solidFill>
                    <a:schemeClr val="tx1">
                      <a:lumMod val="85000"/>
                      <a:lumOff val="15000"/>
                    </a:schemeClr>
                  </a:solidFill>
                </a:rPr>
                <a:t>Radius</a:t>
              </a:r>
              <a:endParaRPr lang="en-US" sz="2400" baseline="-25000" dirty="0">
                <a:solidFill>
                  <a:schemeClr val="tx1">
                    <a:lumMod val="85000"/>
                    <a:lumOff val="15000"/>
                  </a:schemeClr>
                </a:solidFill>
              </a:endParaRPr>
            </a:p>
          </p:txBody>
        </p:sp>
        <p:grpSp>
          <p:nvGrpSpPr>
            <p:cNvPr id="239" name="Group 150"/>
            <p:cNvGrpSpPr>
              <a:grpSpLocks/>
            </p:cNvGrpSpPr>
            <p:nvPr/>
          </p:nvGrpSpPr>
          <p:grpSpPr bwMode="auto">
            <a:xfrm>
              <a:off x="3028424" y="3569806"/>
              <a:ext cx="486635" cy="499202"/>
              <a:chOff x="1722" y="2264"/>
              <a:chExt cx="271" cy="278"/>
            </a:xfrm>
          </p:grpSpPr>
          <p:sp>
            <p:nvSpPr>
              <p:cNvPr id="240" name="Text Box 102"/>
              <p:cNvSpPr txBox="1">
                <a:spLocks noChangeArrowheads="1"/>
              </p:cNvSpPr>
              <p:nvPr/>
            </p:nvSpPr>
            <p:spPr bwMode="auto">
              <a:xfrm>
                <a:off x="1722" y="2264"/>
                <a:ext cx="271" cy="278"/>
              </a:xfrm>
              <a:prstGeom prst="rect">
                <a:avLst/>
              </a:prstGeom>
              <a:noFill/>
              <a:ln w="12700">
                <a:noFill/>
                <a:miter lim="800000"/>
                <a:headEnd/>
                <a:tailEnd/>
              </a:ln>
              <a:effectLst/>
            </p:spPr>
            <p:txBody>
              <a:bodyPr wrap="none">
                <a:spAutoFit/>
              </a:bodyPr>
              <a:lstStyle/>
              <a:p>
                <a:pPr>
                  <a:lnSpc>
                    <a:spcPct val="110000"/>
                  </a:lnSpc>
                </a:pPr>
                <a:r>
                  <a:rPr lang="en-US" sz="2400" dirty="0">
                    <a:solidFill>
                      <a:schemeClr val="tx1">
                        <a:lumMod val="75000"/>
                        <a:lumOff val="25000"/>
                      </a:schemeClr>
                    </a:solidFill>
                  </a:rPr>
                  <a:t>V</a:t>
                </a:r>
                <a:r>
                  <a:rPr lang="en-US" sz="2400" b="1" dirty="0">
                    <a:solidFill>
                      <a:schemeClr val="tx1">
                        <a:lumMod val="75000"/>
                        <a:lumOff val="25000"/>
                      </a:schemeClr>
                    </a:solidFill>
                    <a:latin typeface="Symbol" pitchFamily="18" charset="2"/>
                  </a:rPr>
                  <a:t>g</a:t>
                </a:r>
                <a:endParaRPr lang="en-US" sz="2400" b="1" dirty="0">
                  <a:solidFill>
                    <a:schemeClr val="tx1">
                      <a:lumMod val="75000"/>
                      <a:lumOff val="25000"/>
                    </a:schemeClr>
                  </a:solidFill>
                </a:endParaRPr>
              </a:p>
            </p:txBody>
          </p:sp>
          <p:sp>
            <p:nvSpPr>
              <p:cNvPr id="241" name="Oval 103"/>
              <p:cNvSpPr>
                <a:spLocks noChangeAspect="1" noChangeArrowheads="1"/>
              </p:cNvSpPr>
              <p:nvPr/>
            </p:nvSpPr>
            <p:spPr bwMode="auto">
              <a:xfrm>
                <a:off x="1892" y="2316"/>
                <a:ext cx="30" cy="30"/>
              </a:xfrm>
              <a:prstGeom prst="ellipse">
                <a:avLst/>
              </a:prstGeom>
              <a:solidFill>
                <a:schemeClr val="tx1">
                  <a:lumMod val="85000"/>
                  <a:lumOff val="15000"/>
                </a:schemeClr>
              </a:solidFill>
              <a:ln w="12700">
                <a:solidFill>
                  <a:schemeClr val="tx1">
                    <a:lumMod val="85000"/>
                    <a:lumOff val="15000"/>
                  </a:schemeClr>
                </a:solidFill>
                <a:round/>
                <a:headEnd/>
                <a:tailEnd/>
              </a:ln>
              <a:effectLst/>
            </p:spPr>
            <p:txBody>
              <a:bodyPr wrap="none" anchor="ctr"/>
              <a:lstStyle/>
              <a:p>
                <a:endParaRPr lang="en-US" sz="2400" dirty="0"/>
              </a:p>
            </p:txBody>
          </p:sp>
        </p:grpSp>
        <p:sp>
          <p:nvSpPr>
            <p:cNvPr id="242" name="Freeform 128"/>
            <p:cNvSpPr>
              <a:spLocks/>
            </p:cNvSpPr>
            <p:nvPr/>
          </p:nvSpPr>
          <p:spPr bwMode="auto">
            <a:xfrm>
              <a:off x="3714630" y="3730890"/>
              <a:ext cx="219403" cy="357404"/>
            </a:xfrm>
            <a:custGeom>
              <a:avLst/>
              <a:gdLst>
                <a:gd name="connsiteX0" fmla="*/ 4545 w 8881"/>
                <a:gd name="connsiteY0" fmla="*/ 10000 h 10000"/>
                <a:gd name="connsiteX1" fmla="*/ 0 w 8881"/>
                <a:gd name="connsiteY1" fmla="*/ 5397 h 10000"/>
                <a:gd name="connsiteX2" fmla="*/ 5714 w 8881"/>
                <a:gd name="connsiteY2" fmla="*/ 0 h 10000"/>
                <a:gd name="connsiteX3" fmla="*/ 8881 w 8881"/>
                <a:gd name="connsiteY3" fmla="*/ 6048 h 10000"/>
                <a:gd name="connsiteX0" fmla="*/ 5118 w 10000"/>
                <a:gd name="connsiteY0" fmla="*/ 7427 h 7427"/>
                <a:gd name="connsiteX1" fmla="*/ 0 w 10000"/>
                <a:gd name="connsiteY1" fmla="*/ 2824 h 7427"/>
                <a:gd name="connsiteX2" fmla="*/ 6822 w 10000"/>
                <a:gd name="connsiteY2" fmla="*/ 0 h 7427"/>
                <a:gd name="connsiteX3" fmla="*/ 10000 w 10000"/>
                <a:gd name="connsiteY3" fmla="*/ 3475 h 7427"/>
                <a:gd name="connsiteX0" fmla="*/ 2403 w 7285"/>
                <a:gd name="connsiteY0" fmla="*/ 10000 h 10000"/>
                <a:gd name="connsiteX1" fmla="*/ 0 w 7285"/>
                <a:gd name="connsiteY1" fmla="*/ 6134 h 10000"/>
                <a:gd name="connsiteX2" fmla="*/ 4107 w 7285"/>
                <a:gd name="connsiteY2" fmla="*/ 0 h 10000"/>
                <a:gd name="connsiteX3" fmla="*/ 7285 w 7285"/>
                <a:gd name="connsiteY3" fmla="*/ 4679 h 10000"/>
                <a:gd name="connsiteX0" fmla="*/ 3565 w 10000"/>
                <a:gd name="connsiteY0" fmla="*/ 9334 h 9334"/>
                <a:gd name="connsiteX1" fmla="*/ 0 w 10000"/>
                <a:gd name="connsiteY1" fmla="*/ 6134 h 9334"/>
                <a:gd name="connsiteX2" fmla="*/ 5638 w 10000"/>
                <a:gd name="connsiteY2" fmla="*/ 0 h 9334"/>
                <a:gd name="connsiteX3" fmla="*/ 10000 w 10000"/>
                <a:gd name="connsiteY3" fmla="*/ 4679 h 9334"/>
                <a:gd name="connsiteX0" fmla="*/ 5828 w 12263"/>
                <a:gd name="connsiteY0" fmla="*/ 10000 h 10000"/>
                <a:gd name="connsiteX1" fmla="*/ 0 w 12263"/>
                <a:gd name="connsiteY1" fmla="*/ 4145 h 10000"/>
                <a:gd name="connsiteX2" fmla="*/ 7901 w 12263"/>
                <a:gd name="connsiteY2" fmla="*/ 0 h 10000"/>
                <a:gd name="connsiteX3" fmla="*/ 12263 w 12263"/>
                <a:gd name="connsiteY3" fmla="*/ 5013 h 10000"/>
                <a:gd name="connsiteX0" fmla="*/ 5828 w 12263"/>
                <a:gd name="connsiteY0" fmla="*/ 10428 h 10428"/>
                <a:gd name="connsiteX1" fmla="*/ 0 w 12263"/>
                <a:gd name="connsiteY1" fmla="*/ 4573 h 10428"/>
                <a:gd name="connsiteX2" fmla="*/ 7102 w 12263"/>
                <a:gd name="connsiteY2" fmla="*/ 0 h 10428"/>
                <a:gd name="connsiteX3" fmla="*/ 12263 w 12263"/>
                <a:gd name="connsiteY3" fmla="*/ 5441 h 10428"/>
                <a:gd name="connsiteX0" fmla="*/ 5828 w 12263"/>
                <a:gd name="connsiteY0" fmla="*/ 11070 h 11070"/>
                <a:gd name="connsiteX1" fmla="*/ 0 w 12263"/>
                <a:gd name="connsiteY1" fmla="*/ 5215 h 11070"/>
                <a:gd name="connsiteX2" fmla="*/ 6303 w 12263"/>
                <a:gd name="connsiteY2" fmla="*/ 0 h 11070"/>
                <a:gd name="connsiteX3" fmla="*/ 12263 w 12263"/>
                <a:gd name="connsiteY3" fmla="*/ 6083 h 11070"/>
                <a:gd name="connsiteX0" fmla="*/ 5828 w 12263"/>
                <a:gd name="connsiteY0" fmla="*/ 10713 h 10713"/>
                <a:gd name="connsiteX1" fmla="*/ 0 w 12263"/>
                <a:gd name="connsiteY1" fmla="*/ 4858 h 10713"/>
                <a:gd name="connsiteX2" fmla="*/ 6569 w 12263"/>
                <a:gd name="connsiteY2" fmla="*/ 0 h 10713"/>
                <a:gd name="connsiteX3" fmla="*/ 12263 w 12263"/>
                <a:gd name="connsiteY3" fmla="*/ 5726 h 10713"/>
                <a:gd name="connsiteX0" fmla="*/ 5828 w 12263"/>
                <a:gd name="connsiteY0" fmla="*/ 10713 h 10713"/>
                <a:gd name="connsiteX1" fmla="*/ 0 w 12263"/>
                <a:gd name="connsiteY1" fmla="*/ 4858 h 10713"/>
                <a:gd name="connsiteX2" fmla="*/ 6968 w 12263"/>
                <a:gd name="connsiteY2" fmla="*/ 0 h 10713"/>
                <a:gd name="connsiteX3" fmla="*/ 12263 w 12263"/>
                <a:gd name="connsiteY3" fmla="*/ 5726 h 10713"/>
              </a:gdLst>
              <a:ahLst/>
              <a:cxnLst>
                <a:cxn ang="0">
                  <a:pos x="connsiteX0" y="connsiteY0"/>
                </a:cxn>
                <a:cxn ang="0">
                  <a:pos x="connsiteX1" y="connsiteY1"/>
                </a:cxn>
                <a:cxn ang="0">
                  <a:pos x="connsiteX2" y="connsiteY2"/>
                </a:cxn>
                <a:cxn ang="0">
                  <a:pos x="connsiteX3" y="connsiteY3"/>
                </a:cxn>
              </a:cxnLst>
              <a:rect l="l" t="t" r="r" b="b"/>
              <a:pathLst>
                <a:path w="12263" h="10713">
                  <a:moveTo>
                    <a:pt x="5828" y="10713"/>
                  </a:moveTo>
                  <a:lnTo>
                    <a:pt x="0" y="4858"/>
                  </a:lnTo>
                  <a:lnTo>
                    <a:pt x="6968" y="0"/>
                  </a:lnTo>
                  <a:cubicBezTo>
                    <a:pt x="9176" y="2289"/>
                    <a:pt x="10054" y="3436"/>
                    <a:pt x="12263" y="5726"/>
                  </a:cubicBezTo>
                </a:path>
              </a:pathLst>
            </a:custGeom>
            <a:solidFill>
              <a:schemeClr val="accent1">
                <a:lumMod val="60000"/>
                <a:lumOff val="40000"/>
              </a:schemeClr>
            </a:solidFill>
            <a:ln w="12700" cap="flat" cmpd="sng">
              <a:noFill/>
              <a:prstDash val="solid"/>
              <a:round/>
              <a:headEnd type="none" w="med" len="med"/>
              <a:tailEnd type="none" w="med" len="med"/>
            </a:ln>
            <a:effectLst/>
          </p:spPr>
          <p:txBody>
            <a:bodyPr wrap="none" anchor="ctr"/>
            <a:lstStyle/>
            <a:p>
              <a:endParaRPr lang="en-US" sz="2400" dirty="0"/>
            </a:p>
          </p:txBody>
        </p:sp>
        <p:sp>
          <p:nvSpPr>
            <p:cNvPr id="243" name="Line 92"/>
            <p:cNvSpPr>
              <a:spLocks noChangeShapeType="1"/>
            </p:cNvSpPr>
            <p:nvPr/>
          </p:nvSpPr>
          <p:spPr bwMode="auto">
            <a:xfrm rot="16200000" flipV="1">
              <a:off x="3261900" y="3588084"/>
              <a:ext cx="756451" cy="330067"/>
            </a:xfrm>
            <a:prstGeom prst="line">
              <a:avLst/>
            </a:prstGeom>
            <a:noFill/>
            <a:ln w="76200">
              <a:solidFill>
                <a:srgbClr val="008000"/>
              </a:solidFill>
              <a:round/>
              <a:headEnd/>
              <a:tailEnd type="triangle" w="sm" len="lg"/>
            </a:ln>
            <a:effectLst/>
          </p:spPr>
          <p:txBody>
            <a:bodyPr wrap="none" anchor="ctr"/>
            <a:lstStyle/>
            <a:p>
              <a:endParaRPr lang="en-US" sz="2400" dirty="0"/>
            </a:p>
          </p:txBody>
        </p:sp>
        <p:sp>
          <p:nvSpPr>
            <p:cNvPr id="236" name="Freeform 89"/>
            <p:cNvSpPr>
              <a:spLocks/>
            </p:cNvSpPr>
            <p:nvPr/>
          </p:nvSpPr>
          <p:spPr bwMode="auto">
            <a:xfrm>
              <a:off x="3324737" y="3044596"/>
              <a:ext cx="127455" cy="307594"/>
            </a:xfrm>
            <a:custGeom>
              <a:avLst/>
              <a:gdLst/>
              <a:ahLst/>
              <a:cxnLst>
                <a:cxn ang="0">
                  <a:pos x="290" y="552"/>
                </a:cxn>
                <a:cxn ang="0">
                  <a:pos x="0" y="0"/>
                </a:cxn>
              </a:cxnLst>
              <a:rect l="0" t="0" r="r" b="b"/>
              <a:pathLst>
                <a:path w="290" h="552">
                  <a:moveTo>
                    <a:pt x="290" y="552"/>
                  </a:moveTo>
                  <a:lnTo>
                    <a:pt x="0" y="0"/>
                  </a:lnTo>
                </a:path>
              </a:pathLst>
            </a:custGeom>
            <a:noFill/>
            <a:ln w="12700" cap="flat" cmpd="sng">
              <a:solidFill>
                <a:schemeClr val="tx2">
                  <a:lumMod val="75000"/>
                  <a:lumOff val="25000"/>
                </a:schemeClr>
              </a:solidFill>
              <a:prstDash val="solid"/>
              <a:round/>
              <a:headEnd type="none" w="med" len="med"/>
              <a:tailEnd type="none" w="med" len="med"/>
            </a:ln>
            <a:effectLst/>
          </p:spPr>
          <p:txBody>
            <a:bodyPr wrap="none" anchor="ctr"/>
            <a:lstStyle/>
            <a:p>
              <a:endParaRPr lang="en-US" sz="2400" dirty="0"/>
            </a:p>
          </p:txBody>
        </p:sp>
        <p:sp>
          <p:nvSpPr>
            <p:cNvPr id="237" name="Freeform 116"/>
            <p:cNvSpPr>
              <a:spLocks/>
            </p:cNvSpPr>
            <p:nvPr/>
          </p:nvSpPr>
          <p:spPr bwMode="auto">
            <a:xfrm>
              <a:off x="3324737" y="1590212"/>
              <a:ext cx="45719" cy="1454384"/>
            </a:xfrm>
            <a:custGeom>
              <a:avLst/>
              <a:gdLst/>
              <a:ahLst/>
              <a:cxnLst>
                <a:cxn ang="0">
                  <a:pos x="0" y="832"/>
                </a:cxn>
                <a:cxn ang="0">
                  <a:pos x="0" y="0"/>
                </a:cxn>
              </a:cxnLst>
              <a:rect l="0" t="0" r="r" b="b"/>
              <a:pathLst>
                <a:path w="1" h="832">
                  <a:moveTo>
                    <a:pt x="0" y="832"/>
                  </a:moveTo>
                  <a:lnTo>
                    <a:pt x="0" y="0"/>
                  </a:lnTo>
                </a:path>
              </a:pathLst>
            </a:custGeom>
            <a:noFill/>
            <a:ln w="12700" cap="flat" cmpd="sng">
              <a:solidFill>
                <a:schemeClr val="tx2">
                  <a:lumMod val="75000"/>
                  <a:lumOff val="25000"/>
                </a:schemeClr>
              </a:solidFill>
              <a:prstDash val="solid"/>
              <a:round/>
              <a:headEnd type="none" w="med" len="med"/>
              <a:tailEnd type="none" w="med" len="med"/>
            </a:ln>
            <a:effectLst/>
          </p:spPr>
          <p:txBody>
            <a:bodyPr wrap="none" anchor="ctr"/>
            <a:lstStyle/>
            <a:p>
              <a:endParaRPr lang="en-US" sz="2400" dirty="0"/>
            </a:p>
          </p:txBody>
        </p:sp>
      </p:grpSp>
      <p:sp>
        <p:nvSpPr>
          <p:cNvPr id="4" name="Footer Placeholder 3"/>
          <p:cNvSpPr>
            <a:spLocks noGrp="1"/>
          </p:cNvSpPr>
          <p:nvPr>
            <p:ph type="ftr" sz="quarter" idx="11"/>
          </p:nvPr>
        </p:nvSpPr>
        <p:spPr/>
        <p:txBody>
          <a:bodyPr/>
          <a:lstStyle/>
          <a:p>
            <a:r>
              <a:rPr lang="en-US" dirty="0"/>
              <a:t>J. Philip Barnes    www.HowFliesTheAlbatross.com    </a:t>
            </a:r>
          </a:p>
        </p:txBody>
      </p:sp>
      <p:pic>
        <p:nvPicPr>
          <p:cNvPr id="50" name="Picture 4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156307" y="4261442"/>
            <a:ext cx="1443028" cy="1936173"/>
          </a:xfrm>
          <a:prstGeom prst="rect">
            <a:avLst/>
          </a:prstGeom>
        </p:spPr>
      </p:pic>
      <p:grpSp>
        <p:nvGrpSpPr>
          <p:cNvPr id="6" name="Group 5"/>
          <p:cNvGrpSpPr/>
          <p:nvPr/>
        </p:nvGrpSpPr>
        <p:grpSpPr>
          <a:xfrm>
            <a:off x="2216115" y="3127417"/>
            <a:ext cx="472330" cy="1155542"/>
            <a:chOff x="3334366" y="3872127"/>
            <a:chExt cx="472330" cy="1155542"/>
          </a:xfrm>
        </p:grpSpPr>
        <p:sp>
          <p:nvSpPr>
            <p:cNvPr id="250" name="Line 145"/>
            <p:cNvSpPr>
              <a:spLocks noChangeShapeType="1"/>
            </p:cNvSpPr>
            <p:nvPr/>
          </p:nvSpPr>
          <p:spPr bwMode="auto">
            <a:xfrm flipV="1">
              <a:off x="3334366" y="4372149"/>
              <a:ext cx="472330" cy="655520"/>
            </a:xfrm>
            <a:prstGeom prst="line">
              <a:avLst/>
            </a:prstGeom>
            <a:noFill/>
            <a:ln w="76200">
              <a:solidFill>
                <a:schemeClr val="accent1">
                  <a:lumMod val="75000"/>
                </a:schemeClr>
              </a:solidFill>
              <a:round/>
              <a:headEnd/>
              <a:tailEnd type="triangle" w="sm" len="lg"/>
            </a:ln>
            <a:effectLst/>
          </p:spPr>
          <p:txBody>
            <a:bodyPr wrap="none" anchor="ctr"/>
            <a:lstStyle/>
            <a:p>
              <a:endParaRPr lang="en-US" sz="2400" dirty="0"/>
            </a:p>
          </p:txBody>
        </p:sp>
        <p:grpSp>
          <p:nvGrpSpPr>
            <p:cNvPr id="2" name="Group 1"/>
            <p:cNvGrpSpPr/>
            <p:nvPr/>
          </p:nvGrpSpPr>
          <p:grpSpPr>
            <a:xfrm>
              <a:off x="3359853" y="3872127"/>
              <a:ext cx="359139" cy="499203"/>
              <a:chOff x="3135603" y="3703398"/>
              <a:chExt cx="359139" cy="499203"/>
            </a:xfrm>
          </p:grpSpPr>
          <p:sp>
            <p:nvSpPr>
              <p:cNvPr id="252" name="Text Box 146"/>
              <p:cNvSpPr txBox="1">
                <a:spLocks noChangeArrowheads="1"/>
              </p:cNvSpPr>
              <p:nvPr/>
            </p:nvSpPr>
            <p:spPr bwMode="auto">
              <a:xfrm>
                <a:off x="3135603" y="3703398"/>
                <a:ext cx="359139" cy="499203"/>
              </a:xfrm>
              <a:prstGeom prst="rect">
                <a:avLst/>
              </a:prstGeom>
              <a:solidFill>
                <a:schemeClr val="tx2">
                  <a:lumMod val="20000"/>
                  <a:lumOff val="80000"/>
                </a:schemeClr>
              </a:solidFill>
              <a:ln w="12700">
                <a:noFill/>
                <a:miter lim="800000"/>
                <a:headEnd/>
                <a:tailEnd/>
              </a:ln>
              <a:effectLst/>
            </p:spPr>
            <p:txBody>
              <a:bodyPr wrap="none">
                <a:spAutoFit/>
              </a:bodyPr>
              <a:lstStyle/>
              <a:p>
                <a:pPr>
                  <a:lnSpc>
                    <a:spcPct val="110000"/>
                  </a:lnSpc>
                </a:pPr>
                <a:r>
                  <a:rPr lang="en-US" sz="2400" dirty="0"/>
                  <a:t>V</a:t>
                </a:r>
                <a:endParaRPr lang="en-US" sz="2400" baseline="-25000" dirty="0"/>
              </a:p>
            </p:txBody>
          </p:sp>
          <p:sp>
            <p:nvSpPr>
              <p:cNvPr id="253" name="Oval 147"/>
              <p:cNvSpPr>
                <a:spLocks noChangeAspect="1" noChangeArrowheads="1"/>
              </p:cNvSpPr>
              <p:nvPr/>
            </p:nvSpPr>
            <p:spPr bwMode="auto">
              <a:xfrm>
                <a:off x="3278591" y="3763722"/>
                <a:ext cx="54589" cy="53153"/>
              </a:xfrm>
              <a:prstGeom prst="ellipse">
                <a:avLst/>
              </a:prstGeom>
              <a:solidFill>
                <a:schemeClr val="tx1">
                  <a:lumMod val="85000"/>
                  <a:lumOff val="15000"/>
                </a:schemeClr>
              </a:solidFill>
              <a:ln w="12700">
                <a:solidFill>
                  <a:schemeClr val="tx1">
                    <a:lumMod val="85000"/>
                    <a:lumOff val="15000"/>
                  </a:schemeClr>
                </a:solidFill>
                <a:round/>
                <a:headEnd/>
                <a:tailEnd/>
              </a:ln>
              <a:effectLst/>
            </p:spPr>
            <p:txBody>
              <a:bodyPr wrap="none" anchor="ctr"/>
              <a:lstStyle/>
              <a:p>
                <a:endParaRPr lang="en-US" sz="2400" dirty="0"/>
              </a:p>
            </p:txBody>
          </p:sp>
        </p:grpSp>
      </p:grpSp>
      <p:sp>
        <p:nvSpPr>
          <p:cNvPr id="47" name="Freeform 51"/>
          <p:cNvSpPr>
            <a:spLocks/>
          </p:cNvSpPr>
          <p:nvPr/>
        </p:nvSpPr>
        <p:spPr bwMode="auto">
          <a:xfrm rot="389006">
            <a:off x="1729537" y="4474572"/>
            <a:ext cx="288834" cy="657693"/>
          </a:xfrm>
          <a:custGeom>
            <a:avLst/>
            <a:gdLst>
              <a:gd name="connsiteX0" fmla="*/ 0 w 10000"/>
              <a:gd name="connsiteY0" fmla="*/ 10000 h 10000"/>
              <a:gd name="connsiteX1" fmla="*/ 10000 w 10000"/>
              <a:gd name="connsiteY1" fmla="*/ 0 h 10000"/>
              <a:gd name="connsiteX0" fmla="*/ 0 w 1663"/>
              <a:gd name="connsiteY0" fmla="*/ 1028 h 1028"/>
              <a:gd name="connsiteX1" fmla="*/ 1663 w 1663"/>
              <a:gd name="connsiteY1" fmla="*/ 0 h 1028"/>
              <a:gd name="connsiteX0" fmla="*/ 0 w 10000"/>
              <a:gd name="connsiteY0" fmla="*/ 10000 h 10000"/>
              <a:gd name="connsiteX1" fmla="*/ 10000 w 10000"/>
              <a:gd name="connsiteY1" fmla="*/ 0 h 10000"/>
              <a:gd name="connsiteX0" fmla="*/ 0 w 22066"/>
              <a:gd name="connsiteY0" fmla="*/ 14450 h 14450"/>
              <a:gd name="connsiteX1" fmla="*/ 22066 w 22066"/>
              <a:gd name="connsiteY1" fmla="*/ 0 h 14450"/>
              <a:gd name="connsiteX0" fmla="*/ 0 w 22066"/>
              <a:gd name="connsiteY0" fmla="*/ 14450 h 14450"/>
              <a:gd name="connsiteX1" fmla="*/ 22066 w 22066"/>
              <a:gd name="connsiteY1" fmla="*/ 0 h 14450"/>
              <a:gd name="connsiteX0" fmla="*/ 0 w 21779"/>
              <a:gd name="connsiteY0" fmla="*/ 16411 h 16411"/>
              <a:gd name="connsiteX1" fmla="*/ 21779 w 21779"/>
              <a:gd name="connsiteY1" fmla="*/ 0 h 16411"/>
              <a:gd name="connsiteX0" fmla="*/ 0 w 21779"/>
              <a:gd name="connsiteY0" fmla="*/ 16411 h 16411"/>
              <a:gd name="connsiteX1" fmla="*/ 21779 w 21779"/>
              <a:gd name="connsiteY1" fmla="*/ 0 h 16411"/>
              <a:gd name="connsiteX0" fmla="*/ 0 w 21852"/>
              <a:gd name="connsiteY0" fmla="*/ 14436 h 14436"/>
              <a:gd name="connsiteX1" fmla="*/ 21852 w 21852"/>
              <a:gd name="connsiteY1" fmla="*/ 0 h 14436"/>
              <a:gd name="connsiteX0" fmla="*/ 0 w 21852"/>
              <a:gd name="connsiteY0" fmla="*/ 14436 h 14436"/>
              <a:gd name="connsiteX1" fmla="*/ 21852 w 21852"/>
              <a:gd name="connsiteY1" fmla="*/ 0 h 14436"/>
              <a:gd name="connsiteX0" fmla="*/ 0 w 10922"/>
              <a:gd name="connsiteY0" fmla="*/ 11151 h 11151"/>
              <a:gd name="connsiteX1" fmla="*/ 10922 w 10922"/>
              <a:gd name="connsiteY1" fmla="*/ 0 h 11151"/>
              <a:gd name="connsiteX0" fmla="*/ 0 w 10922"/>
              <a:gd name="connsiteY0" fmla="*/ 11151 h 11151"/>
              <a:gd name="connsiteX1" fmla="*/ 10922 w 10922"/>
              <a:gd name="connsiteY1" fmla="*/ 0 h 11151"/>
              <a:gd name="connsiteX0" fmla="*/ 0 w 10922"/>
              <a:gd name="connsiteY0" fmla="*/ 11151 h 11151"/>
              <a:gd name="connsiteX1" fmla="*/ 10922 w 10922"/>
              <a:gd name="connsiteY1" fmla="*/ 0 h 11151"/>
              <a:gd name="connsiteX0" fmla="*/ 0 w 7898"/>
              <a:gd name="connsiteY0" fmla="*/ 11781 h 11781"/>
              <a:gd name="connsiteX1" fmla="*/ 7898 w 7898"/>
              <a:gd name="connsiteY1" fmla="*/ 0 h 11781"/>
              <a:gd name="connsiteX0" fmla="*/ 0 w 10000"/>
              <a:gd name="connsiteY0" fmla="*/ 10000 h 10000"/>
              <a:gd name="connsiteX1" fmla="*/ 10000 w 10000"/>
              <a:gd name="connsiteY1" fmla="*/ 0 h 10000"/>
              <a:gd name="connsiteX0" fmla="*/ 0 w 10014"/>
              <a:gd name="connsiteY0" fmla="*/ 10378 h 10378"/>
              <a:gd name="connsiteX1" fmla="*/ 10014 w 10014"/>
              <a:gd name="connsiteY1" fmla="*/ 0 h 10378"/>
              <a:gd name="connsiteX0" fmla="*/ 0 w 10014"/>
              <a:gd name="connsiteY0" fmla="*/ 10378 h 10378"/>
              <a:gd name="connsiteX1" fmla="*/ 10014 w 10014"/>
              <a:gd name="connsiteY1" fmla="*/ 0 h 10378"/>
              <a:gd name="connsiteX0" fmla="*/ 0 w 10975"/>
              <a:gd name="connsiteY0" fmla="*/ 9777 h 9777"/>
              <a:gd name="connsiteX1" fmla="*/ 10975 w 10975"/>
              <a:gd name="connsiteY1" fmla="*/ 0 h 9777"/>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593"/>
              <a:gd name="connsiteY0" fmla="*/ 20921 h 20921"/>
              <a:gd name="connsiteX1" fmla="*/ 10593 w 10593"/>
              <a:gd name="connsiteY1" fmla="*/ 0 h 20921"/>
              <a:gd name="connsiteX0" fmla="*/ 0 w 10593"/>
              <a:gd name="connsiteY0" fmla="*/ 20921 h 20921"/>
              <a:gd name="connsiteX1" fmla="*/ 10593 w 10593"/>
              <a:gd name="connsiteY1" fmla="*/ 0 h 20921"/>
              <a:gd name="connsiteX0" fmla="*/ 0 w 11575"/>
              <a:gd name="connsiteY0" fmla="*/ 15312 h 15312"/>
              <a:gd name="connsiteX1" fmla="*/ 11575 w 11575"/>
              <a:gd name="connsiteY1" fmla="*/ 0 h 15312"/>
              <a:gd name="connsiteX0" fmla="*/ 0 w 12257"/>
              <a:gd name="connsiteY0" fmla="*/ 16370 h 16370"/>
              <a:gd name="connsiteX1" fmla="*/ 12257 w 12257"/>
              <a:gd name="connsiteY1" fmla="*/ 0 h 16370"/>
              <a:gd name="connsiteX0" fmla="*/ 0 w 12257"/>
              <a:gd name="connsiteY0" fmla="*/ 16370 h 16370"/>
              <a:gd name="connsiteX1" fmla="*/ 12257 w 12257"/>
              <a:gd name="connsiteY1" fmla="*/ 0 h 16370"/>
              <a:gd name="connsiteX0" fmla="*/ 0 w 12257"/>
              <a:gd name="connsiteY0" fmla="*/ 16370 h 16370"/>
              <a:gd name="connsiteX1" fmla="*/ 12257 w 12257"/>
              <a:gd name="connsiteY1" fmla="*/ 0 h 16370"/>
              <a:gd name="connsiteX0" fmla="*/ 0 w 12257"/>
              <a:gd name="connsiteY0" fmla="*/ 16370 h 16370"/>
              <a:gd name="connsiteX1" fmla="*/ 12257 w 12257"/>
              <a:gd name="connsiteY1" fmla="*/ 0 h 16370"/>
              <a:gd name="connsiteX0" fmla="*/ 0 w 12257"/>
              <a:gd name="connsiteY0" fmla="*/ 16370 h 16370"/>
              <a:gd name="connsiteX1" fmla="*/ 12257 w 12257"/>
              <a:gd name="connsiteY1" fmla="*/ 0 h 16370"/>
              <a:gd name="connsiteX0" fmla="*/ 0 w 10078"/>
              <a:gd name="connsiteY0" fmla="*/ 17708 h 17708"/>
              <a:gd name="connsiteX1" fmla="*/ 10078 w 10078"/>
              <a:gd name="connsiteY1" fmla="*/ 0 h 17708"/>
              <a:gd name="connsiteX0" fmla="*/ 0 w 10078"/>
              <a:gd name="connsiteY0" fmla="*/ 17708 h 17708"/>
              <a:gd name="connsiteX1" fmla="*/ 10078 w 10078"/>
              <a:gd name="connsiteY1" fmla="*/ 0 h 17708"/>
            </a:gdLst>
            <a:ahLst/>
            <a:cxnLst>
              <a:cxn ang="0">
                <a:pos x="connsiteX0" y="connsiteY0"/>
              </a:cxn>
              <a:cxn ang="0">
                <a:pos x="connsiteX1" y="connsiteY1"/>
              </a:cxn>
            </a:cxnLst>
            <a:rect l="l" t="t" r="r" b="b"/>
            <a:pathLst>
              <a:path w="10078" h="17708">
                <a:moveTo>
                  <a:pt x="0" y="17708"/>
                </a:moveTo>
                <a:cubicBezTo>
                  <a:pt x="2929" y="11388"/>
                  <a:pt x="4063" y="7435"/>
                  <a:pt x="10078" y="0"/>
                </a:cubicBezTo>
              </a:path>
            </a:pathLst>
          </a:custGeom>
          <a:noFill/>
          <a:ln w="76200" cap="flat" cmpd="sng">
            <a:solidFill>
              <a:schemeClr val="bg1">
                <a:lumMod val="75000"/>
              </a:schemeClr>
            </a:solidFill>
            <a:prstDash val="solid"/>
            <a:round/>
            <a:headEnd type="none" w="med" len="med"/>
            <a:tailEnd type="triangle" w="sm" len="lg"/>
          </a:ln>
          <a:effectLst/>
        </p:spPr>
        <p:txBody>
          <a:bodyPr wrap="none" anchor="ctr"/>
          <a:lstStyle/>
          <a:p>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5051" flipH="1">
            <a:off x="2894131" y="1605602"/>
            <a:ext cx="1661562" cy="1470746"/>
          </a:xfrm>
          <a:prstGeom prst="rect">
            <a:avLst/>
          </a:prstGeom>
        </p:spPr>
      </p:pic>
      <p:sp>
        <p:nvSpPr>
          <p:cNvPr id="55" name="TextBox 54"/>
          <p:cNvSpPr txBox="1"/>
          <p:nvPr/>
        </p:nvSpPr>
        <p:spPr>
          <a:xfrm>
            <a:off x="4560709" y="640131"/>
            <a:ext cx="4244623" cy="1908215"/>
          </a:xfrm>
          <a:prstGeom prst="rect">
            <a:avLst/>
          </a:prstGeom>
          <a:noFill/>
          <a:effectLst/>
        </p:spPr>
        <p:txBody>
          <a:bodyPr wrap="square" rtlCol="0">
            <a:spAutoFit/>
          </a:bodyPr>
          <a:lstStyle/>
          <a:p>
            <a:pPr algn="just"/>
            <a:r>
              <a:rPr lang="en-US" sz="2000" i="1" dirty="0"/>
              <a:t>“... suppose a polygon ...a body moving with a given velocity along the sides is reflected at each of the angles....the force will be as that velocity ...and the number of reflections jointly.”</a:t>
            </a:r>
          </a:p>
          <a:p>
            <a:pPr algn="just"/>
            <a:r>
              <a:rPr lang="en-US" i="1" dirty="0">
                <a:solidFill>
                  <a:schemeClr val="tx1">
                    <a:lumMod val="75000"/>
                    <a:lumOff val="25000"/>
                  </a:schemeClr>
                </a:solidFill>
              </a:rPr>
              <a:t>     </a:t>
            </a:r>
            <a:r>
              <a:rPr lang="en-US" dirty="0">
                <a:solidFill>
                  <a:schemeClr val="accent2">
                    <a:lumMod val="75000"/>
                  </a:schemeClr>
                </a:solidFill>
              </a:rPr>
              <a:t>Newton</a:t>
            </a:r>
            <a:r>
              <a:rPr lang="en-US" i="1" dirty="0">
                <a:solidFill>
                  <a:schemeClr val="accent2">
                    <a:lumMod val="75000"/>
                  </a:schemeClr>
                </a:solidFill>
              </a:rPr>
              <a:t>, Principia, </a:t>
            </a:r>
            <a:r>
              <a:rPr lang="en-US" dirty="0">
                <a:solidFill>
                  <a:schemeClr val="accent2">
                    <a:lumMod val="75000"/>
                  </a:schemeClr>
                </a:solidFill>
              </a:rPr>
              <a:t>Book 1, Sect. 2, 1686</a:t>
            </a:r>
          </a:p>
        </p:txBody>
      </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461986" flipH="1">
            <a:off x="704086" y="4631023"/>
            <a:ext cx="1661562" cy="1470746"/>
          </a:xfrm>
          <a:prstGeom prst="rect">
            <a:avLst/>
          </a:prstGeom>
        </p:spPr>
      </p:pic>
      <p:grpSp>
        <p:nvGrpSpPr>
          <p:cNvPr id="18" name="Group 17"/>
          <p:cNvGrpSpPr/>
          <p:nvPr/>
        </p:nvGrpSpPr>
        <p:grpSpPr>
          <a:xfrm>
            <a:off x="6703767" y="2700207"/>
            <a:ext cx="1791344" cy="1464487"/>
            <a:chOff x="6771501" y="4878984"/>
            <a:chExt cx="1791344" cy="1464487"/>
          </a:xfrm>
        </p:grpSpPr>
        <p:grpSp>
          <p:nvGrpSpPr>
            <p:cNvPr id="13" name="Group 12"/>
            <p:cNvGrpSpPr/>
            <p:nvPr/>
          </p:nvGrpSpPr>
          <p:grpSpPr>
            <a:xfrm>
              <a:off x="7331907" y="4921956"/>
              <a:ext cx="1230938" cy="1061154"/>
              <a:chOff x="7456086" y="2754490"/>
              <a:chExt cx="1230938" cy="1061154"/>
            </a:xfrm>
          </p:grpSpPr>
          <p:sp>
            <p:nvSpPr>
              <p:cNvPr id="7" name="Hexagon 6"/>
              <p:cNvSpPr/>
              <p:nvPr/>
            </p:nvSpPr>
            <p:spPr>
              <a:xfrm>
                <a:off x="7456086" y="2754490"/>
                <a:ext cx="1230938" cy="1061154"/>
              </a:xfrm>
              <a:prstGeom prst="hex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c 8"/>
              <p:cNvSpPr/>
              <p:nvPr/>
            </p:nvSpPr>
            <p:spPr>
              <a:xfrm>
                <a:off x="7687733" y="2878667"/>
                <a:ext cx="790222" cy="790222"/>
              </a:xfrm>
              <a:prstGeom prst="arc">
                <a:avLst>
                  <a:gd name="adj1" fmla="val 16200000"/>
                  <a:gd name="adj2" fmla="val 12329856"/>
                </a:avLst>
              </a:prstGeom>
              <a:ln w="1905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 name="TextBox 2"/>
            <p:cNvSpPr txBox="1"/>
            <p:nvPr/>
          </p:nvSpPr>
          <p:spPr>
            <a:xfrm>
              <a:off x="7603522" y="4878984"/>
              <a:ext cx="396262" cy="461665"/>
            </a:xfrm>
            <a:prstGeom prst="rect">
              <a:avLst/>
            </a:prstGeom>
            <a:noFill/>
          </p:spPr>
          <p:txBody>
            <a:bodyPr wrap="none" rtlCol="0">
              <a:spAutoFit/>
            </a:bodyPr>
            <a:lstStyle/>
            <a:p>
              <a:r>
                <a:rPr lang="en-US" sz="2400" dirty="0">
                  <a:latin typeface="Symbol" panose="05050102010706020507" pitchFamily="18" charset="2"/>
                </a:rPr>
                <a:t>w</a:t>
              </a:r>
            </a:p>
          </p:txBody>
        </p:sp>
        <p:cxnSp>
          <p:nvCxnSpPr>
            <p:cNvPr id="15" name="Straight Arrow Connector 14"/>
            <p:cNvCxnSpPr/>
            <p:nvPr/>
          </p:nvCxnSpPr>
          <p:spPr>
            <a:xfrm flipH="1" flipV="1">
              <a:off x="6992447" y="5702965"/>
              <a:ext cx="922638" cy="131805"/>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771501" y="5428729"/>
              <a:ext cx="324128" cy="461665"/>
            </a:xfrm>
            <a:prstGeom prst="rect">
              <a:avLst/>
            </a:prstGeom>
            <a:noFill/>
          </p:spPr>
          <p:txBody>
            <a:bodyPr wrap="none" rtlCol="0">
              <a:spAutoFit/>
            </a:bodyPr>
            <a:lstStyle/>
            <a:p>
              <a:r>
                <a:rPr lang="en-US" sz="2400" dirty="0"/>
                <a:t>v</a:t>
              </a:r>
              <a:endParaRPr lang="en-US" sz="2400" dirty="0">
                <a:latin typeface="Symbol" panose="05050102010706020507" pitchFamily="18" charset="2"/>
              </a:endParaRPr>
            </a:p>
          </p:txBody>
        </p:sp>
        <p:cxnSp>
          <p:nvCxnSpPr>
            <p:cNvPr id="56" name="Straight Arrow Connector 55"/>
            <p:cNvCxnSpPr/>
            <p:nvPr/>
          </p:nvCxnSpPr>
          <p:spPr>
            <a:xfrm flipV="1">
              <a:off x="7902467" y="5486400"/>
              <a:ext cx="48251" cy="337753"/>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792991" y="5115689"/>
              <a:ext cx="332142" cy="461665"/>
            </a:xfrm>
            <a:prstGeom prst="rect">
              <a:avLst/>
            </a:prstGeom>
            <a:noFill/>
          </p:spPr>
          <p:txBody>
            <a:bodyPr wrap="none" rtlCol="0">
              <a:spAutoFit/>
            </a:bodyPr>
            <a:lstStyle/>
            <a:p>
              <a:r>
                <a:rPr lang="en-US" sz="2400" dirty="0"/>
                <a:t>a</a:t>
              </a:r>
              <a:endParaRPr lang="en-US" sz="2400" dirty="0">
                <a:latin typeface="Symbol" panose="05050102010706020507" pitchFamily="18" charset="2"/>
              </a:endParaRPr>
            </a:p>
          </p:txBody>
        </p:sp>
        <p:sp>
          <p:nvSpPr>
            <p:cNvPr id="60" name="TextBox 59"/>
            <p:cNvSpPr txBox="1"/>
            <p:nvPr/>
          </p:nvSpPr>
          <p:spPr>
            <a:xfrm>
              <a:off x="7521142" y="5881806"/>
              <a:ext cx="846899" cy="461665"/>
            </a:xfrm>
            <a:prstGeom prst="rect">
              <a:avLst/>
            </a:prstGeom>
            <a:noFill/>
          </p:spPr>
          <p:txBody>
            <a:bodyPr wrap="none" rtlCol="0">
              <a:spAutoFit/>
            </a:bodyPr>
            <a:lstStyle/>
            <a:p>
              <a:r>
                <a:rPr lang="en-US" sz="2400" dirty="0"/>
                <a:t>a=</a:t>
              </a:r>
              <a:r>
                <a:rPr lang="en-US" sz="2400" dirty="0">
                  <a:latin typeface="Symbol" panose="05050102010706020507" pitchFamily="18" charset="2"/>
                </a:rPr>
                <a:t>w</a:t>
              </a:r>
              <a:r>
                <a:rPr lang="en-US" sz="2400" dirty="0"/>
                <a:t>v</a:t>
              </a:r>
              <a:endParaRPr lang="en-US" sz="2400" dirty="0">
                <a:latin typeface="Symbol" panose="05050102010706020507" pitchFamily="18" charset="2"/>
              </a:endParaRPr>
            </a:p>
          </p:txBody>
        </p:sp>
      </p:grpSp>
    </p:spTree>
    <p:extLst>
      <p:ext uri="{BB962C8B-B14F-4D97-AF65-F5344CB8AC3E}">
        <p14:creationId xmlns:p14="http://schemas.microsoft.com/office/powerpoint/2010/main" val="36624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06055" y="544945"/>
            <a:ext cx="5919827" cy="572946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Rectangle 55"/>
          <p:cNvSpPr>
            <a:spLocks noChangeArrowheads="1"/>
          </p:cNvSpPr>
          <p:nvPr/>
        </p:nvSpPr>
        <p:spPr bwMode="auto">
          <a:xfrm>
            <a:off x="4740233" y="4799182"/>
            <a:ext cx="4195219" cy="1354217"/>
          </a:xfrm>
          <a:prstGeom prst="rect">
            <a:avLst/>
          </a:prstGeom>
          <a:solidFill>
            <a:schemeClr val="accent1">
              <a:lumMod val="75000"/>
            </a:schemeClr>
          </a:solidFill>
          <a:ln w="12700">
            <a:noFill/>
            <a:miter lim="800000"/>
            <a:headEnd/>
            <a:tailEnd/>
          </a:ln>
          <a:effectLst/>
        </p:spPr>
        <p:txBody>
          <a:bodyPr wrap="square" anchor="ctr">
            <a:spAutoFit/>
          </a:bodyPr>
          <a:lstStyle/>
          <a:p>
            <a:pPr>
              <a:spcBef>
                <a:spcPts val="600"/>
              </a:spcBef>
            </a:pPr>
            <a:r>
              <a:rPr lang="en-US" sz="2400" dirty="0">
                <a:solidFill>
                  <a:schemeClr val="bg1"/>
                </a:solidFill>
              </a:rPr>
              <a:t>Schedule any two angles, say</a:t>
            </a:r>
          </a:p>
          <a:p>
            <a:pPr>
              <a:spcBef>
                <a:spcPts val="600"/>
              </a:spcBef>
            </a:pPr>
            <a:r>
              <a:rPr lang="en-US" sz="2400" dirty="0">
                <a:solidFill>
                  <a:schemeClr val="bg1"/>
                </a:solidFill>
                <a:latin typeface="Symbol" panose="05050102010706020507" pitchFamily="18" charset="2"/>
              </a:rPr>
              <a:t>g(</a:t>
            </a:r>
            <a:r>
              <a:rPr lang="en-US" sz="2400" dirty="0">
                <a:solidFill>
                  <a:schemeClr val="bg1"/>
                </a:solidFill>
              </a:rPr>
              <a:t>t</a:t>
            </a:r>
            <a:r>
              <a:rPr lang="en-US" sz="2400" dirty="0">
                <a:solidFill>
                  <a:schemeClr val="bg1"/>
                </a:solidFill>
                <a:latin typeface="Symbol" panose="05050102010706020507" pitchFamily="18" charset="2"/>
              </a:rPr>
              <a:t>)</a:t>
            </a:r>
            <a:r>
              <a:rPr lang="en-US" sz="2400" dirty="0">
                <a:solidFill>
                  <a:schemeClr val="bg1"/>
                </a:solidFill>
              </a:rPr>
              <a:t> &amp; </a:t>
            </a:r>
            <a:r>
              <a:rPr lang="en-US" sz="2400" dirty="0">
                <a:solidFill>
                  <a:schemeClr val="bg1"/>
                </a:solidFill>
                <a:latin typeface="Symbol" panose="05050102010706020507" pitchFamily="18" charset="2"/>
              </a:rPr>
              <a:t>y(</a:t>
            </a:r>
            <a:r>
              <a:rPr lang="en-US" sz="2400" dirty="0">
                <a:solidFill>
                  <a:schemeClr val="bg1"/>
                </a:solidFill>
              </a:rPr>
              <a:t>t</a:t>
            </a:r>
            <a:r>
              <a:rPr lang="en-US" sz="2400" dirty="0">
                <a:solidFill>
                  <a:schemeClr val="bg1"/>
                </a:solidFill>
                <a:latin typeface="Symbol" panose="05050102010706020507" pitchFamily="18" charset="2"/>
              </a:rPr>
              <a:t>)</a:t>
            </a:r>
            <a:r>
              <a:rPr lang="en-US" sz="2400" dirty="0">
                <a:solidFill>
                  <a:schemeClr val="bg1"/>
                </a:solidFill>
              </a:rPr>
              <a:t>  ;  get d</a:t>
            </a:r>
            <a:r>
              <a:rPr lang="en-US" sz="2400" dirty="0">
                <a:solidFill>
                  <a:schemeClr val="bg1"/>
                </a:solidFill>
                <a:latin typeface="Symbol" panose="05050102010706020507" pitchFamily="18" charset="2"/>
              </a:rPr>
              <a:t>g</a:t>
            </a:r>
            <a:r>
              <a:rPr lang="en-US" sz="2400" dirty="0">
                <a:solidFill>
                  <a:schemeClr val="bg1"/>
                </a:solidFill>
              </a:rPr>
              <a:t>/dt, d</a:t>
            </a:r>
            <a:r>
              <a:rPr lang="en-US" sz="2400" dirty="0">
                <a:solidFill>
                  <a:schemeClr val="bg1"/>
                </a:solidFill>
                <a:latin typeface="Symbol" panose="05050102010706020507" pitchFamily="18" charset="2"/>
              </a:rPr>
              <a:t>y</a:t>
            </a:r>
            <a:r>
              <a:rPr lang="en-US" sz="2400" dirty="0">
                <a:solidFill>
                  <a:schemeClr val="bg1"/>
                </a:solidFill>
              </a:rPr>
              <a:t>/dt</a:t>
            </a:r>
          </a:p>
          <a:p>
            <a:pPr>
              <a:spcBef>
                <a:spcPts val="600"/>
              </a:spcBef>
            </a:pPr>
            <a:r>
              <a:rPr lang="en-US" sz="2400" dirty="0">
                <a:solidFill>
                  <a:schemeClr val="bg1"/>
                </a:solidFill>
              </a:rPr>
              <a:t>Eqns. yield all other parameters</a:t>
            </a:r>
          </a:p>
        </p:txBody>
      </p:sp>
      <p:sp>
        <p:nvSpPr>
          <p:cNvPr id="4" name="Text Box 14"/>
          <p:cNvSpPr txBox="1">
            <a:spLocks noChangeArrowheads="1"/>
          </p:cNvSpPr>
          <p:nvPr/>
        </p:nvSpPr>
        <p:spPr bwMode="auto">
          <a:xfrm>
            <a:off x="40209" y="0"/>
            <a:ext cx="9103791" cy="446276"/>
          </a:xfrm>
          <a:prstGeom prst="rect">
            <a:avLst/>
          </a:prstGeom>
          <a:noFill/>
          <a:ln w="12700">
            <a:noFill/>
            <a:miter lim="800000"/>
            <a:headEnd/>
            <a:tailEnd type="none" w="sm" len="lg"/>
          </a:ln>
          <a:effectLst/>
        </p:spPr>
        <p:txBody>
          <a:bodyPr wrap="square" tIns="0">
            <a:spAutoFit/>
          </a:bodyPr>
          <a:lstStyle/>
          <a:p>
            <a:r>
              <a:rPr lang="en-US" sz="2600" b="1" dirty="0"/>
              <a:t>Equations of motion </a:t>
            </a:r>
            <a:r>
              <a:rPr lang="en-US" sz="2600" dirty="0"/>
              <a:t>~ Dynamic soaring trajectory analysis</a:t>
            </a:r>
          </a:p>
        </p:txBody>
      </p:sp>
      <p:graphicFrame>
        <p:nvGraphicFramePr>
          <p:cNvPr id="7" name="Object 3"/>
          <p:cNvGraphicFramePr>
            <a:graphicFrameLocks noChangeAspect="1"/>
          </p:cNvGraphicFramePr>
          <p:nvPr>
            <p:extLst>
              <p:ext uri="{D42A27DB-BD31-4B8C-83A1-F6EECF244321}">
                <p14:modId xmlns:p14="http://schemas.microsoft.com/office/powerpoint/2010/main" val="2034161016"/>
              </p:ext>
            </p:extLst>
          </p:nvPr>
        </p:nvGraphicFramePr>
        <p:xfrm>
          <a:off x="824809" y="2239963"/>
          <a:ext cx="4210036" cy="628476"/>
        </p:xfrm>
        <a:graphic>
          <a:graphicData uri="http://schemas.openxmlformats.org/presentationml/2006/ole">
            <mc:AlternateContent xmlns:mc="http://schemas.openxmlformats.org/markup-compatibility/2006">
              <mc:Choice xmlns:v="urn:schemas-microsoft-com:vml" Requires="v">
                <p:oleObj name="Equation" r:id="rId3" imgW="2286000" imgH="342720" progId="Equation.3">
                  <p:embed/>
                </p:oleObj>
              </mc:Choice>
              <mc:Fallback>
                <p:oleObj name="Equation" r:id="rId3" imgW="2286000" imgH="342720" progId="Equation.3">
                  <p:embed/>
                  <p:pic>
                    <p:nvPicPr>
                      <p:cNvPr id="0" name=""/>
                      <p:cNvPicPr>
                        <a:picLocks noChangeAspect="1" noChangeArrowheads="1"/>
                      </p:cNvPicPr>
                      <p:nvPr/>
                    </p:nvPicPr>
                    <p:blipFill>
                      <a:blip r:embed="rId4"/>
                      <a:srcRect/>
                      <a:stretch>
                        <a:fillRect/>
                      </a:stretch>
                    </p:blipFill>
                    <p:spPr bwMode="auto">
                      <a:xfrm>
                        <a:off x="824809" y="2239963"/>
                        <a:ext cx="4210036" cy="628476"/>
                      </a:xfrm>
                      <a:prstGeom prst="rect">
                        <a:avLst/>
                      </a:prstGeom>
                      <a:noFill/>
                    </p:spPr>
                  </p:pic>
                </p:oleObj>
              </mc:Fallback>
            </mc:AlternateContent>
          </a:graphicData>
        </a:graphic>
      </p:graphicFrame>
      <p:grpSp>
        <p:nvGrpSpPr>
          <p:cNvPr id="8" name="Group 67"/>
          <p:cNvGrpSpPr>
            <a:grpSpLocks/>
          </p:cNvGrpSpPr>
          <p:nvPr/>
        </p:nvGrpSpPr>
        <p:grpSpPr bwMode="auto">
          <a:xfrm>
            <a:off x="272228" y="1630531"/>
            <a:ext cx="377825" cy="390525"/>
            <a:chOff x="337" y="1097"/>
            <a:chExt cx="238" cy="246"/>
          </a:xfrm>
        </p:grpSpPr>
        <p:sp>
          <p:nvSpPr>
            <p:cNvPr id="9" name="Oval 17"/>
            <p:cNvSpPr>
              <a:spLocks noChangeArrowheads="1"/>
            </p:cNvSpPr>
            <p:nvPr/>
          </p:nvSpPr>
          <p:spPr bwMode="auto">
            <a:xfrm>
              <a:off x="337" y="1097"/>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10" name="Text Box 18"/>
            <p:cNvSpPr txBox="1">
              <a:spLocks noChangeArrowheads="1"/>
            </p:cNvSpPr>
            <p:nvPr/>
          </p:nvSpPr>
          <p:spPr bwMode="auto">
            <a:xfrm>
              <a:off x="358" y="1112"/>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2</a:t>
              </a:r>
            </a:p>
          </p:txBody>
        </p:sp>
      </p:grpSp>
      <p:grpSp>
        <p:nvGrpSpPr>
          <p:cNvPr id="13" name="Group 79"/>
          <p:cNvGrpSpPr>
            <a:grpSpLocks/>
          </p:cNvGrpSpPr>
          <p:nvPr/>
        </p:nvGrpSpPr>
        <p:grpSpPr bwMode="auto">
          <a:xfrm>
            <a:off x="272228" y="812343"/>
            <a:ext cx="377825" cy="390525"/>
            <a:chOff x="337" y="651"/>
            <a:chExt cx="238" cy="246"/>
          </a:xfrm>
        </p:grpSpPr>
        <p:sp>
          <p:nvSpPr>
            <p:cNvPr id="15" name="Oval 15"/>
            <p:cNvSpPr>
              <a:spLocks noChangeArrowheads="1"/>
            </p:cNvSpPr>
            <p:nvPr/>
          </p:nvSpPr>
          <p:spPr bwMode="auto">
            <a:xfrm>
              <a:off x="337" y="651"/>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16" name="Text Box 16"/>
            <p:cNvSpPr txBox="1">
              <a:spLocks noChangeArrowheads="1"/>
            </p:cNvSpPr>
            <p:nvPr/>
          </p:nvSpPr>
          <p:spPr bwMode="auto">
            <a:xfrm>
              <a:off x="358" y="666"/>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1</a:t>
              </a:r>
            </a:p>
          </p:txBody>
        </p:sp>
      </p:grpSp>
      <p:sp>
        <p:nvSpPr>
          <p:cNvPr id="18" name="Rectangle 13"/>
          <p:cNvSpPr>
            <a:spLocks noChangeArrowheads="1"/>
          </p:cNvSpPr>
          <p:nvPr/>
        </p:nvSpPr>
        <p:spPr bwMode="auto">
          <a:xfrm>
            <a:off x="777307" y="4575538"/>
            <a:ext cx="3727393" cy="400110"/>
          </a:xfrm>
          <a:prstGeom prst="rect">
            <a:avLst/>
          </a:prstGeom>
          <a:noFill/>
          <a:ln w="12700">
            <a:noFill/>
            <a:miter lim="800000"/>
            <a:headEnd/>
            <a:tailEnd type="none" w="sm" len="lg"/>
          </a:ln>
          <a:effectLst/>
        </p:spPr>
        <p:txBody>
          <a:bodyPr wrap="square">
            <a:spAutoFit/>
          </a:bodyPr>
          <a:lstStyle/>
          <a:p>
            <a:pPr algn="l"/>
            <a:r>
              <a:rPr lang="en-US" sz="2000" dirty="0">
                <a:solidFill>
                  <a:schemeClr val="tx1"/>
                </a:solidFill>
                <a:latin typeface="Arial" panose="020B0604020202020204" pitchFamily="34" charset="0"/>
                <a:cs typeface="Arial" panose="020B0604020202020204" pitchFamily="34" charset="0"/>
              </a:rPr>
              <a:t>D/L</a:t>
            </a:r>
            <a:r>
              <a:rPr lang="en-US" sz="2000" i="1" dirty="0">
                <a:solidFill>
                  <a:schemeClr val="tx1"/>
                </a:solidFill>
                <a:latin typeface="Times New Roman" pitchFamily="18" charset="0"/>
                <a:cs typeface="Arial" charset="0"/>
              </a:rPr>
              <a:t> </a:t>
            </a:r>
            <a:r>
              <a:rPr lang="en-US" sz="2000" i="1" dirty="0">
                <a:solidFill>
                  <a:schemeClr val="tx1"/>
                </a:solidFill>
                <a:latin typeface="Times New Roman" pitchFamily="18" charset="0"/>
                <a:cs typeface="Times New Roman" pitchFamily="18" charset="0"/>
                <a:sym typeface="Symbol" pitchFamily="18" charset="2"/>
              </a:rPr>
              <a:t> </a:t>
            </a:r>
            <a:r>
              <a:rPr lang="en-US" sz="2000" i="1" dirty="0">
                <a:solidFill>
                  <a:schemeClr val="tx1"/>
                </a:solidFill>
                <a:latin typeface="Times New Roman" pitchFamily="18" charset="0"/>
                <a:cs typeface="Arial" charset="0"/>
              </a:rPr>
              <a:t> </a:t>
            </a:r>
            <a:r>
              <a:rPr lang="en-US" sz="2000" dirty="0">
                <a:solidFill>
                  <a:schemeClr val="tx1"/>
                </a:solidFill>
                <a:latin typeface="Arial" panose="020B0604020202020204" pitchFamily="34" charset="0"/>
                <a:cs typeface="Arial" panose="020B0604020202020204" pitchFamily="34" charset="0"/>
              </a:rPr>
              <a:t>(C</a:t>
            </a:r>
            <a:r>
              <a:rPr lang="en-US" sz="2000" baseline="-30000" dirty="0">
                <a:solidFill>
                  <a:schemeClr val="tx1"/>
                </a:solidFill>
                <a:latin typeface="Arial" panose="020B0604020202020204" pitchFamily="34" charset="0"/>
                <a:cs typeface="Arial" panose="020B0604020202020204" pitchFamily="34" charset="0"/>
                <a:sym typeface="Symbol" pitchFamily="18" charset="2"/>
              </a:rPr>
              <a:t>Do </a:t>
            </a:r>
            <a:r>
              <a:rPr lang="en-US" sz="2000" dirty="0">
                <a:solidFill>
                  <a:schemeClr val="tx1"/>
                </a:solidFill>
                <a:latin typeface="Arial" panose="020B0604020202020204" pitchFamily="34" charset="0"/>
                <a:cs typeface="Arial" panose="020B0604020202020204" pitchFamily="34" charset="0"/>
                <a:sym typeface="Symbol" pitchFamily="18" charset="2"/>
              </a:rPr>
              <a:t>/C</a:t>
            </a:r>
            <a:r>
              <a:rPr lang="en-US" sz="2000" baseline="-30000" dirty="0">
                <a:solidFill>
                  <a:schemeClr val="tx1"/>
                </a:solidFill>
                <a:latin typeface="Arial" panose="020B0604020202020204" pitchFamily="34" charset="0"/>
                <a:cs typeface="Arial" panose="020B0604020202020204" pitchFamily="34" charset="0"/>
                <a:sym typeface="Symbol" pitchFamily="18" charset="2"/>
              </a:rPr>
              <a:t>L </a:t>
            </a:r>
            <a:r>
              <a:rPr lang="en-US" sz="2000" dirty="0">
                <a:solidFill>
                  <a:schemeClr val="tx1"/>
                </a:solidFill>
                <a:latin typeface="Arial" panose="020B0604020202020204" pitchFamily="34" charset="0"/>
                <a:cs typeface="Arial" panose="020B0604020202020204" pitchFamily="34" charset="0"/>
                <a:sym typeface="Symbol" pitchFamily="18" charset="2"/>
              </a:rPr>
              <a:t>) + C</a:t>
            </a:r>
            <a:r>
              <a:rPr lang="en-US" sz="2000" baseline="-30000" dirty="0">
                <a:solidFill>
                  <a:schemeClr val="tx1"/>
                </a:solidFill>
                <a:latin typeface="Arial" panose="020B0604020202020204" pitchFamily="34" charset="0"/>
                <a:cs typeface="Arial" panose="020B0604020202020204" pitchFamily="34" charset="0"/>
                <a:sym typeface="Symbol" pitchFamily="18" charset="2"/>
              </a:rPr>
              <a:t>L </a:t>
            </a:r>
            <a:r>
              <a:rPr lang="en-US" sz="2000" dirty="0">
                <a:solidFill>
                  <a:schemeClr val="tx1"/>
                </a:solidFill>
                <a:latin typeface="Arial" panose="020B0604020202020204" pitchFamily="34" charset="0"/>
                <a:cs typeface="Arial" panose="020B0604020202020204" pitchFamily="34" charset="0"/>
                <a:sym typeface="Symbol" pitchFamily="18" charset="2"/>
              </a:rPr>
              <a:t>/(3A) </a:t>
            </a:r>
          </a:p>
        </p:txBody>
      </p:sp>
      <p:grpSp>
        <p:nvGrpSpPr>
          <p:cNvPr id="19" name="Group 71"/>
          <p:cNvGrpSpPr>
            <a:grpSpLocks/>
          </p:cNvGrpSpPr>
          <p:nvPr/>
        </p:nvGrpSpPr>
        <p:grpSpPr bwMode="auto">
          <a:xfrm>
            <a:off x="272228" y="4672835"/>
            <a:ext cx="377825" cy="390525"/>
            <a:chOff x="337" y="2870"/>
            <a:chExt cx="238" cy="246"/>
          </a:xfrm>
        </p:grpSpPr>
        <p:sp>
          <p:nvSpPr>
            <p:cNvPr id="21" name="Oval 25"/>
            <p:cNvSpPr>
              <a:spLocks noChangeArrowheads="1"/>
            </p:cNvSpPr>
            <p:nvPr/>
          </p:nvSpPr>
          <p:spPr bwMode="auto">
            <a:xfrm>
              <a:off x="337" y="2870"/>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22" name="Text Box 26"/>
            <p:cNvSpPr txBox="1">
              <a:spLocks noChangeArrowheads="1"/>
            </p:cNvSpPr>
            <p:nvPr/>
          </p:nvSpPr>
          <p:spPr bwMode="auto">
            <a:xfrm>
              <a:off x="358" y="2885"/>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6</a:t>
              </a:r>
            </a:p>
          </p:txBody>
        </p:sp>
      </p:grpSp>
      <p:sp>
        <p:nvSpPr>
          <p:cNvPr id="24" name="Rectangle 12"/>
          <p:cNvSpPr>
            <a:spLocks noChangeArrowheads="1"/>
          </p:cNvSpPr>
          <p:nvPr/>
        </p:nvSpPr>
        <p:spPr bwMode="auto">
          <a:xfrm>
            <a:off x="775387" y="4066590"/>
            <a:ext cx="3176588" cy="400110"/>
          </a:xfrm>
          <a:prstGeom prst="rect">
            <a:avLst/>
          </a:prstGeom>
          <a:noFill/>
          <a:ln w="12700">
            <a:noFill/>
            <a:miter lim="800000"/>
            <a:headEnd/>
            <a:tailEnd type="none" w="sm" len="lg"/>
          </a:ln>
          <a:effectLst/>
        </p:spPr>
        <p:txBody>
          <a:bodyPr>
            <a:spAutoFit/>
          </a:bodyPr>
          <a:lstStyle/>
          <a:p>
            <a:pPr algn="l"/>
            <a:r>
              <a:rPr lang="en-US" sz="2000" dirty="0">
                <a:solidFill>
                  <a:schemeClr val="tx1"/>
                </a:solidFill>
                <a:latin typeface="Arial" panose="020B0604020202020204" pitchFamily="34" charset="0"/>
                <a:cs typeface="Arial" panose="020B0604020202020204" pitchFamily="34" charset="0"/>
              </a:rPr>
              <a:t>C</a:t>
            </a:r>
            <a:r>
              <a:rPr lang="en-US" sz="2000" baseline="-30000" dirty="0">
                <a:solidFill>
                  <a:schemeClr val="tx1"/>
                </a:solidFill>
                <a:latin typeface="Arial" panose="020B0604020202020204" pitchFamily="34" charset="0"/>
                <a:cs typeface="Arial" panose="020B0604020202020204" pitchFamily="34" charset="0"/>
              </a:rPr>
              <a:t>L </a:t>
            </a:r>
            <a:r>
              <a:rPr lang="en-US" sz="2000" i="1" dirty="0">
                <a:solidFill>
                  <a:schemeClr val="tx1"/>
                </a:solidFill>
                <a:latin typeface="Times New Roman" pitchFamily="18" charset="0"/>
                <a:cs typeface="Arial" charset="0"/>
              </a:rPr>
              <a:t>=  </a:t>
            </a:r>
            <a:r>
              <a:rPr lang="en-US" sz="2000" dirty="0">
                <a:solidFill>
                  <a:schemeClr val="tx1"/>
                </a:solidFill>
                <a:latin typeface="Arial" panose="020B0604020202020204" pitchFamily="34" charset="0"/>
                <a:cs typeface="Arial" panose="020B0604020202020204" pitchFamily="34" charset="0"/>
              </a:rPr>
              <a:t>n</a:t>
            </a:r>
            <a:r>
              <a:rPr lang="en-US" sz="2000" baseline="-30000" dirty="0">
                <a:solidFill>
                  <a:schemeClr val="tx1"/>
                </a:solidFill>
                <a:latin typeface="Arial" panose="020B0604020202020204" pitchFamily="34" charset="0"/>
                <a:cs typeface="Arial" panose="020B0604020202020204" pitchFamily="34" charset="0"/>
              </a:rPr>
              <a:t>n </a:t>
            </a:r>
            <a:r>
              <a:rPr lang="en-US" sz="2000" dirty="0">
                <a:solidFill>
                  <a:schemeClr val="tx1"/>
                </a:solidFill>
                <a:latin typeface="Arial" panose="020B0604020202020204" pitchFamily="34" charset="0"/>
                <a:cs typeface="Arial" panose="020B0604020202020204" pitchFamily="34" charset="0"/>
              </a:rPr>
              <a:t>W / (½ </a:t>
            </a:r>
            <a:r>
              <a:rPr lang="en-US" sz="2000" i="1" dirty="0">
                <a:solidFill>
                  <a:schemeClr val="tx1"/>
                </a:solidFill>
                <a:latin typeface="Times New Roman" pitchFamily="18" charset="0"/>
                <a:cs typeface="Arial" charset="0"/>
                <a:sym typeface="Symbol" pitchFamily="18" charset="2"/>
              </a:rPr>
              <a:t> </a:t>
            </a:r>
            <a:r>
              <a:rPr lang="en-US" sz="2000" dirty="0">
                <a:solidFill>
                  <a:schemeClr val="tx1"/>
                </a:solidFill>
                <a:latin typeface="Arial" panose="020B0604020202020204" pitchFamily="34" charset="0"/>
                <a:cs typeface="Arial" panose="020B0604020202020204" pitchFamily="34" charset="0"/>
                <a:sym typeface="Symbol" pitchFamily="18" charset="2"/>
              </a:rPr>
              <a:t>V</a:t>
            </a:r>
            <a:r>
              <a:rPr lang="en-US" sz="2000" baseline="30000" dirty="0">
                <a:solidFill>
                  <a:schemeClr val="tx1"/>
                </a:solidFill>
                <a:latin typeface="Arial" panose="020B0604020202020204" pitchFamily="34" charset="0"/>
                <a:cs typeface="Arial" panose="020B0604020202020204" pitchFamily="34" charset="0"/>
                <a:sym typeface="Symbol" pitchFamily="18" charset="2"/>
              </a:rPr>
              <a:t>2 </a:t>
            </a:r>
            <a:r>
              <a:rPr lang="en-US" sz="2000" dirty="0">
                <a:solidFill>
                  <a:schemeClr val="tx1"/>
                </a:solidFill>
                <a:latin typeface="Arial" panose="020B0604020202020204" pitchFamily="34" charset="0"/>
                <a:cs typeface="Arial" panose="020B0604020202020204" pitchFamily="34" charset="0"/>
              </a:rPr>
              <a:t>S)</a:t>
            </a:r>
            <a:r>
              <a:rPr lang="en-US" sz="2000" i="1" dirty="0">
                <a:solidFill>
                  <a:schemeClr val="tx1"/>
                </a:solidFill>
                <a:latin typeface="Arial" panose="020B0604020202020204" pitchFamily="34" charset="0"/>
                <a:cs typeface="Arial" panose="020B0604020202020204" pitchFamily="34" charset="0"/>
              </a:rPr>
              <a:t> </a:t>
            </a:r>
          </a:p>
        </p:txBody>
      </p:sp>
      <p:grpSp>
        <p:nvGrpSpPr>
          <p:cNvPr id="25" name="Group 70"/>
          <p:cNvGrpSpPr>
            <a:grpSpLocks/>
          </p:cNvGrpSpPr>
          <p:nvPr/>
        </p:nvGrpSpPr>
        <p:grpSpPr bwMode="auto">
          <a:xfrm>
            <a:off x="270640" y="4106635"/>
            <a:ext cx="377825" cy="390525"/>
            <a:chOff x="336" y="2503"/>
            <a:chExt cx="238" cy="246"/>
          </a:xfrm>
        </p:grpSpPr>
        <p:sp>
          <p:nvSpPr>
            <p:cNvPr id="27" name="Oval 23"/>
            <p:cNvSpPr>
              <a:spLocks noChangeArrowheads="1"/>
            </p:cNvSpPr>
            <p:nvPr/>
          </p:nvSpPr>
          <p:spPr bwMode="auto">
            <a:xfrm>
              <a:off x="336" y="2503"/>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28" name="Text Box 24"/>
            <p:cNvSpPr txBox="1">
              <a:spLocks noChangeArrowheads="1"/>
            </p:cNvSpPr>
            <p:nvPr/>
          </p:nvSpPr>
          <p:spPr bwMode="auto">
            <a:xfrm>
              <a:off x="357" y="2518"/>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5</a:t>
              </a:r>
            </a:p>
          </p:txBody>
        </p:sp>
      </p:grpSp>
      <p:graphicFrame>
        <p:nvGraphicFramePr>
          <p:cNvPr id="30" name="Object 1"/>
          <p:cNvGraphicFramePr>
            <a:graphicFrameLocks noChangeAspect="1"/>
          </p:cNvGraphicFramePr>
          <p:nvPr>
            <p:extLst>
              <p:ext uri="{D42A27DB-BD31-4B8C-83A1-F6EECF244321}">
                <p14:modId xmlns:p14="http://schemas.microsoft.com/office/powerpoint/2010/main" val="871426702"/>
              </p:ext>
            </p:extLst>
          </p:nvPr>
        </p:nvGraphicFramePr>
        <p:xfrm>
          <a:off x="827087" y="427037"/>
          <a:ext cx="5438245" cy="968707"/>
        </p:xfrm>
        <a:graphic>
          <a:graphicData uri="http://schemas.openxmlformats.org/presentationml/2006/ole">
            <mc:AlternateContent xmlns:mc="http://schemas.openxmlformats.org/markup-compatibility/2006">
              <mc:Choice xmlns:v="urn:schemas-microsoft-com:vml" Requires="v">
                <p:oleObj name="Equation" r:id="rId5" imgW="3060360" imgH="545760" progId="Equation.3">
                  <p:embed/>
                </p:oleObj>
              </mc:Choice>
              <mc:Fallback>
                <p:oleObj name="Equation" r:id="rId5" imgW="3060360" imgH="545760" progId="Equation.3">
                  <p:embed/>
                  <p:pic>
                    <p:nvPicPr>
                      <p:cNvPr id="0" name=""/>
                      <p:cNvPicPr>
                        <a:picLocks noChangeAspect="1" noChangeArrowheads="1"/>
                      </p:cNvPicPr>
                      <p:nvPr/>
                    </p:nvPicPr>
                    <p:blipFill>
                      <a:blip r:embed="rId6"/>
                      <a:srcRect/>
                      <a:stretch>
                        <a:fillRect/>
                      </a:stretch>
                    </p:blipFill>
                    <p:spPr bwMode="auto">
                      <a:xfrm>
                        <a:off x="827087" y="427037"/>
                        <a:ext cx="5438245" cy="968707"/>
                      </a:xfrm>
                      <a:prstGeom prst="rect">
                        <a:avLst/>
                      </a:prstGeom>
                      <a:noFill/>
                    </p:spPr>
                  </p:pic>
                </p:oleObj>
              </mc:Fallback>
            </mc:AlternateContent>
          </a:graphicData>
        </a:graphic>
      </p:graphicFrame>
      <p:grpSp>
        <p:nvGrpSpPr>
          <p:cNvPr id="31" name="Group 68"/>
          <p:cNvGrpSpPr>
            <a:grpSpLocks/>
          </p:cNvGrpSpPr>
          <p:nvPr/>
        </p:nvGrpSpPr>
        <p:grpSpPr bwMode="auto">
          <a:xfrm>
            <a:off x="272228" y="2487160"/>
            <a:ext cx="377825" cy="390525"/>
            <a:chOff x="337" y="1591"/>
            <a:chExt cx="238" cy="246"/>
          </a:xfrm>
        </p:grpSpPr>
        <p:sp>
          <p:nvSpPr>
            <p:cNvPr id="33" name="Oval 19"/>
            <p:cNvSpPr>
              <a:spLocks noChangeArrowheads="1"/>
            </p:cNvSpPr>
            <p:nvPr/>
          </p:nvSpPr>
          <p:spPr bwMode="auto">
            <a:xfrm>
              <a:off x="337" y="1591"/>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34" name="Text Box 20"/>
            <p:cNvSpPr txBox="1">
              <a:spLocks noChangeArrowheads="1"/>
            </p:cNvSpPr>
            <p:nvPr/>
          </p:nvSpPr>
          <p:spPr bwMode="auto">
            <a:xfrm>
              <a:off x="358" y="1606"/>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3</a:t>
              </a:r>
            </a:p>
          </p:txBody>
        </p:sp>
      </p:grpSp>
      <p:graphicFrame>
        <p:nvGraphicFramePr>
          <p:cNvPr id="36" name="Object 0"/>
          <p:cNvGraphicFramePr>
            <a:graphicFrameLocks noChangeAspect="1"/>
          </p:cNvGraphicFramePr>
          <p:nvPr>
            <p:extLst>
              <p:ext uri="{D42A27DB-BD31-4B8C-83A1-F6EECF244321}">
                <p14:modId xmlns:p14="http://schemas.microsoft.com/office/powerpoint/2010/main" val="3501871858"/>
              </p:ext>
            </p:extLst>
          </p:nvPr>
        </p:nvGraphicFramePr>
        <p:xfrm>
          <a:off x="840559" y="2860675"/>
          <a:ext cx="4256087" cy="1074738"/>
        </p:xfrm>
        <a:graphic>
          <a:graphicData uri="http://schemas.openxmlformats.org/presentationml/2006/ole">
            <mc:AlternateContent xmlns:mc="http://schemas.openxmlformats.org/markup-compatibility/2006">
              <mc:Choice xmlns:v="urn:schemas-microsoft-com:vml" Requires="v">
                <p:oleObj name="Equation" r:id="rId7" imgW="2209680" imgH="558720" progId="Equation.3">
                  <p:embed/>
                </p:oleObj>
              </mc:Choice>
              <mc:Fallback>
                <p:oleObj name="Equation" r:id="rId7" imgW="2209680" imgH="558720" progId="Equation.3">
                  <p:embed/>
                  <p:pic>
                    <p:nvPicPr>
                      <p:cNvPr id="0" name=""/>
                      <p:cNvPicPr>
                        <a:picLocks noChangeAspect="1" noChangeArrowheads="1"/>
                      </p:cNvPicPr>
                      <p:nvPr/>
                    </p:nvPicPr>
                    <p:blipFill>
                      <a:blip r:embed="rId8"/>
                      <a:srcRect/>
                      <a:stretch>
                        <a:fillRect/>
                      </a:stretch>
                    </p:blipFill>
                    <p:spPr bwMode="auto">
                      <a:xfrm>
                        <a:off x="840559" y="2860675"/>
                        <a:ext cx="4256087"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78"/>
          <p:cNvGrpSpPr>
            <a:grpSpLocks/>
          </p:cNvGrpSpPr>
          <p:nvPr/>
        </p:nvGrpSpPr>
        <p:grpSpPr bwMode="auto">
          <a:xfrm>
            <a:off x="272228" y="3302897"/>
            <a:ext cx="377825" cy="390525"/>
            <a:chOff x="337" y="2078"/>
            <a:chExt cx="238" cy="246"/>
          </a:xfrm>
        </p:grpSpPr>
        <p:sp>
          <p:nvSpPr>
            <p:cNvPr id="39" name="Oval 21"/>
            <p:cNvSpPr>
              <a:spLocks noChangeArrowheads="1"/>
            </p:cNvSpPr>
            <p:nvPr/>
          </p:nvSpPr>
          <p:spPr bwMode="auto">
            <a:xfrm>
              <a:off x="337" y="2078"/>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40" name="Text Box 22"/>
            <p:cNvSpPr txBox="1">
              <a:spLocks noChangeArrowheads="1"/>
            </p:cNvSpPr>
            <p:nvPr/>
          </p:nvSpPr>
          <p:spPr bwMode="auto">
            <a:xfrm>
              <a:off x="358" y="2093"/>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4</a:t>
              </a:r>
            </a:p>
          </p:txBody>
        </p:sp>
      </p:grpSp>
      <p:grpSp>
        <p:nvGrpSpPr>
          <p:cNvPr id="42" name="Group 105"/>
          <p:cNvGrpSpPr>
            <a:grpSpLocks/>
          </p:cNvGrpSpPr>
          <p:nvPr/>
        </p:nvGrpSpPr>
        <p:grpSpPr bwMode="auto">
          <a:xfrm>
            <a:off x="270640" y="5482261"/>
            <a:ext cx="377825" cy="390525"/>
            <a:chOff x="337" y="2870"/>
            <a:chExt cx="238" cy="246"/>
          </a:xfrm>
        </p:grpSpPr>
        <p:sp>
          <p:nvSpPr>
            <p:cNvPr id="49" name="Oval 106"/>
            <p:cNvSpPr>
              <a:spLocks noChangeArrowheads="1"/>
            </p:cNvSpPr>
            <p:nvPr/>
          </p:nvSpPr>
          <p:spPr bwMode="auto">
            <a:xfrm>
              <a:off x="337" y="2870"/>
              <a:ext cx="238" cy="238"/>
            </a:xfrm>
            <a:prstGeom prst="ellipse">
              <a:avLst/>
            </a:prstGeom>
            <a:solidFill>
              <a:schemeClr val="accent2">
                <a:lumMod val="20000"/>
                <a:lumOff val="80000"/>
              </a:schemeClr>
            </a:solidFill>
            <a:ln w="12700">
              <a:solidFill>
                <a:schemeClr val="tx1">
                  <a:lumMod val="50000"/>
                  <a:lumOff val="50000"/>
                </a:schemeClr>
              </a:solidFill>
              <a:round/>
              <a:headEnd/>
              <a:tailEnd type="none" w="sm" len="lg"/>
            </a:ln>
            <a:effectLst/>
          </p:spPr>
          <p:txBody>
            <a:bodyPr wrap="none" anchor="ctr"/>
            <a:lstStyle/>
            <a:p>
              <a:endParaRPr lang="en-US" dirty="0"/>
            </a:p>
          </p:txBody>
        </p:sp>
        <p:sp>
          <p:nvSpPr>
            <p:cNvPr id="50" name="Text Box 107"/>
            <p:cNvSpPr txBox="1">
              <a:spLocks noChangeArrowheads="1"/>
            </p:cNvSpPr>
            <p:nvPr/>
          </p:nvSpPr>
          <p:spPr bwMode="auto">
            <a:xfrm>
              <a:off x="358" y="2885"/>
              <a:ext cx="196" cy="231"/>
            </a:xfrm>
            <a:prstGeom prst="rect">
              <a:avLst/>
            </a:prstGeom>
            <a:noFill/>
            <a:ln w="12700">
              <a:noFill/>
              <a:miter lim="800000"/>
              <a:headEnd/>
              <a:tailEnd type="none" w="sm" len="lg"/>
            </a:ln>
            <a:effectLst/>
          </p:spPr>
          <p:txBody>
            <a:bodyPr wrap="none">
              <a:spAutoFit/>
            </a:bodyPr>
            <a:lstStyle/>
            <a:p>
              <a:pPr algn="l"/>
              <a:r>
                <a:rPr lang="en-US" sz="1800" dirty="0">
                  <a:solidFill>
                    <a:schemeClr val="tx2">
                      <a:lumMod val="75000"/>
                      <a:lumOff val="25000"/>
                    </a:schemeClr>
                  </a:solidFill>
                </a:rPr>
                <a:t>7</a:t>
              </a:r>
            </a:p>
          </p:txBody>
        </p:sp>
      </p:grpSp>
      <p:sp>
        <p:nvSpPr>
          <p:cNvPr id="43" name="Text Box 109"/>
          <p:cNvSpPr txBox="1">
            <a:spLocks noChangeArrowheads="1"/>
          </p:cNvSpPr>
          <p:nvPr/>
        </p:nvSpPr>
        <p:spPr bwMode="auto">
          <a:xfrm>
            <a:off x="6053428" y="3873208"/>
            <a:ext cx="1596976"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7:  Trajectory</a:t>
            </a:r>
          </a:p>
        </p:txBody>
      </p:sp>
      <p:sp>
        <p:nvSpPr>
          <p:cNvPr id="45" name="Rectangle 108"/>
          <p:cNvSpPr>
            <a:spLocks noChangeArrowheads="1"/>
          </p:cNvSpPr>
          <p:nvPr/>
        </p:nvSpPr>
        <p:spPr bwMode="auto">
          <a:xfrm>
            <a:off x="876883" y="5023830"/>
            <a:ext cx="3397250" cy="1282700"/>
          </a:xfrm>
          <a:prstGeom prst="rect">
            <a:avLst/>
          </a:prstGeom>
          <a:noFill/>
          <a:ln w="12700">
            <a:noFill/>
            <a:miter lim="800000"/>
            <a:headEnd/>
            <a:tailEnd type="none" w="sm" len="lg"/>
          </a:ln>
          <a:effectLst/>
        </p:spPr>
        <p:txBody>
          <a:bodyPr>
            <a:spAutoFit/>
          </a:bodyPr>
          <a:lstStyle/>
          <a:p>
            <a:pPr algn="l">
              <a:lnSpc>
                <a:spcPct val="130000"/>
              </a:lnSpc>
            </a:pPr>
            <a:r>
              <a:rPr lang="en-US" sz="2000" dirty="0">
                <a:solidFill>
                  <a:schemeClr val="tx1"/>
                </a:solidFill>
                <a:cs typeface="Arial" charset="0"/>
              </a:rPr>
              <a:t>x = w – V cos</a:t>
            </a:r>
            <a:r>
              <a:rPr lang="en-US" sz="2000" dirty="0">
                <a:solidFill>
                  <a:schemeClr val="tx1"/>
                </a:solidFill>
                <a:latin typeface="Symbol" pitchFamily="18" charset="2"/>
                <a:cs typeface="Arial" charset="0"/>
              </a:rPr>
              <a:t>g</a:t>
            </a:r>
            <a:r>
              <a:rPr lang="en-US" sz="2000" dirty="0">
                <a:solidFill>
                  <a:schemeClr val="tx1"/>
                </a:solidFill>
                <a:cs typeface="Arial" charset="0"/>
              </a:rPr>
              <a:t> cos</a:t>
            </a:r>
            <a:r>
              <a:rPr lang="en-US" sz="2000" dirty="0">
                <a:solidFill>
                  <a:schemeClr val="tx1"/>
                </a:solidFill>
                <a:latin typeface="Symbol" pitchFamily="18" charset="2"/>
                <a:cs typeface="Arial" charset="0"/>
              </a:rPr>
              <a:t>y    </a:t>
            </a:r>
            <a:r>
              <a:rPr lang="en-US" sz="1600" dirty="0">
                <a:solidFill>
                  <a:schemeClr val="tx1"/>
                </a:solidFill>
                <a:cs typeface="Arial" charset="0"/>
              </a:rPr>
              <a:t>downwind</a:t>
            </a:r>
          </a:p>
          <a:p>
            <a:pPr algn="l">
              <a:lnSpc>
                <a:spcPct val="130000"/>
              </a:lnSpc>
            </a:pPr>
            <a:r>
              <a:rPr lang="en-US" sz="2000" dirty="0">
                <a:solidFill>
                  <a:schemeClr val="tx1"/>
                </a:solidFill>
                <a:cs typeface="Arial" charset="0"/>
              </a:rPr>
              <a:t>y = V cos</a:t>
            </a:r>
            <a:r>
              <a:rPr lang="en-US" sz="2000" dirty="0">
                <a:solidFill>
                  <a:schemeClr val="tx1"/>
                </a:solidFill>
                <a:latin typeface="Symbol" pitchFamily="18" charset="2"/>
                <a:cs typeface="Arial" charset="0"/>
              </a:rPr>
              <a:t>g</a:t>
            </a:r>
            <a:r>
              <a:rPr lang="en-US" sz="2000" dirty="0">
                <a:solidFill>
                  <a:schemeClr val="tx1"/>
                </a:solidFill>
                <a:cs typeface="Arial" charset="0"/>
              </a:rPr>
              <a:t> sin</a:t>
            </a:r>
            <a:r>
              <a:rPr lang="en-US" sz="2000" dirty="0">
                <a:solidFill>
                  <a:schemeClr val="tx1"/>
                </a:solidFill>
                <a:latin typeface="Symbol" pitchFamily="18" charset="2"/>
                <a:cs typeface="Arial" charset="0"/>
              </a:rPr>
              <a:t>y            </a:t>
            </a:r>
            <a:r>
              <a:rPr lang="en-US" sz="1600" dirty="0">
                <a:solidFill>
                  <a:schemeClr val="tx1"/>
                </a:solidFill>
                <a:cs typeface="Arial" charset="0"/>
              </a:rPr>
              <a:t>crosswind</a:t>
            </a:r>
            <a:endParaRPr lang="en-US" sz="2800" dirty="0">
              <a:solidFill>
                <a:schemeClr val="tx1"/>
              </a:solidFill>
              <a:latin typeface="Symbol" pitchFamily="18" charset="2"/>
              <a:cs typeface="Arial" charset="0"/>
            </a:endParaRPr>
          </a:p>
          <a:p>
            <a:pPr algn="l">
              <a:lnSpc>
                <a:spcPct val="130000"/>
              </a:lnSpc>
            </a:pPr>
            <a:r>
              <a:rPr lang="en-US" sz="2000" dirty="0">
                <a:solidFill>
                  <a:schemeClr val="tx1"/>
                </a:solidFill>
                <a:cs typeface="Arial" charset="0"/>
              </a:rPr>
              <a:t>z = V sin</a:t>
            </a:r>
            <a:r>
              <a:rPr lang="en-US" sz="2000" dirty="0">
                <a:solidFill>
                  <a:schemeClr val="tx1"/>
                </a:solidFill>
                <a:latin typeface="Symbol" pitchFamily="18" charset="2"/>
                <a:cs typeface="Arial" charset="0"/>
              </a:rPr>
              <a:t>g</a:t>
            </a:r>
            <a:r>
              <a:rPr lang="en-US" sz="2000" dirty="0">
                <a:solidFill>
                  <a:schemeClr val="tx1"/>
                </a:solidFill>
                <a:cs typeface="Arial" charset="0"/>
              </a:rPr>
              <a:t> </a:t>
            </a:r>
            <a:r>
              <a:rPr lang="en-US" sz="2000" dirty="0">
                <a:solidFill>
                  <a:schemeClr val="tx1"/>
                </a:solidFill>
                <a:latin typeface="Symbol" pitchFamily="18" charset="2"/>
                <a:cs typeface="Arial" charset="0"/>
              </a:rPr>
              <a:t> </a:t>
            </a:r>
            <a:r>
              <a:rPr lang="en-US" sz="1200" dirty="0">
                <a:solidFill>
                  <a:schemeClr val="tx1"/>
                </a:solidFill>
                <a:cs typeface="Arial" charset="0"/>
              </a:rPr>
              <a:t>                                         </a:t>
            </a:r>
            <a:r>
              <a:rPr lang="en-US" sz="1600" dirty="0">
                <a:solidFill>
                  <a:schemeClr val="tx1"/>
                </a:solidFill>
                <a:cs typeface="Arial" charset="0"/>
              </a:rPr>
              <a:t>vertical</a:t>
            </a:r>
          </a:p>
        </p:txBody>
      </p:sp>
      <p:sp>
        <p:nvSpPr>
          <p:cNvPr id="46" name="Oval 110"/>
          <p:cNvSpPr>
            <a:spLocks noChangeAspect="1" noChangeArrowheads="1"/>
          </p:cNvSpPr>
          <p:nvPr/>
        </p:nvSpPr>
        <p:spPr bwMode="auto">
          <a:xfrm>
            <a:off x="1007240" y="5136366"/>
            <a:ext cx="55563" cy="55563"/>
          </a:xfrm>
          <a:prstGeom prst="ellipse">
            <a:avLst/>
          </a:prstGeom>
          <a:solidFill>
            <a:schemeClr val="tx2"/>
          </a:solidFill>
          <a:ln w="12700">
            <a:noFill/>
            <a:round/>
            <a:headEnd/>
            <a:tailEnd/>
          </a:ln>
          <a:effectLst/>
        </p:spPr>
        <p:txBody>
          <a:bodyPr wrap="none" anchor="ctr"/>
          <a:lstStyle/>
          <a:p>
            <a:endParaRPr lang="en-US" dirty="0"/>
          </a:p>
        </p:txBody>
      </p:sp>
      <p:sp>
        <p:nvSpPr>
          <p:cNvPr id="47" name="Oval 111"/>
          <p:cNvSpPr>
            <a:spLocks noChangeAspect="1" noChangeArrowheads="1"/>
          </p:cNvSpPr>
          <p:nvPr/>
        </p:nvSpPr>
        <p:spPr bwMode="auto">
          <a:xfrm>
            <a:off x="1002478" y="5530066"/>
            <a:ext cx="55563" cy="55563"/>
          </a:xfrm>
          <a:prstGeom prst="ellipse">
            <a:avLst/>
          </a:prstGeom>
          <a:solidFill>
            <a:schemeClr val="tx2"/>
          </a:solidFill>
          <a:ln w="12700">
            <a:noFill/>
            <a:round/>
            <a:headEnd/>
            <a:tailEnd/>
          </a:ln>
          <a:effectLst/>
        </p:spPr>
        <p:txBody>
          <a:bodyPr wrap="none" anchor="ctr"/>
          <a:lstStyle/>
          <a:p>
            <a:endParaRPr lang="en-US" dirty="0"/>
          </a:p>
        </p:txBody>
      </p:sp>
      <p:sp>
        <p:nvSpPr>
          <p:cNvPr id="48" name="Oval 112"/>
          <p:cNvSpPr>
            <a:spLocks noChangeAspect="1" noChangeArrowheads="1"/>
          </p:cNvSpPr>
          <p:nvPr/>
        </p:nvSpPr>
        <p:spPr bwMode="auto">
          <a:xfrm>
            <a:off x="1008828" y="5928529"/>
            <a:ext cx="55563" cy="55563"/>
          </a:xfrm>
          <a:prstGeom prst="ellipse">
            <a:avLst/>
          </a:prstGeom>
          <a:solidFill>
            <a:schemeClr val="tx2"/>
          </a:solidFill>
          <a:ln w="12700">
            <a:noFill/>
            <a:round/>
            <a:headEnd/>
            <a:tailEnd/>
          </a:ln>
          <a:effectLst/>
        </p:spPr>
        <p:txBody>
          <a:bodyPr wrap="none" anchor="ctr"/>
          <a:lstStyle/>
          <a:p>
            <a:endParaRPr lang="en-US" dirty="0"/>
          </a:p>
        </p:txBody>
      </p:sp>
      <p:grpSp>
        <p:nvGrpSpPr>
          <p:cNvPr id="51" name="Group 124"/>
          <p:cNvGrpSpPr>
            <a:grpSpLocks/>
          </p:cNvGrpSpPr>
          <p:nvPr/>
        </p:nvGrpSpPr>
        <p:grpSpPr bwMode="auto">
          <a:xfrm>
            <a:off x="2994744" y="1644096"/>
            <a:ext cx="866362" cy="795339"/>
            <a:chOff x="2966" y="650"/>
            <a:chExt cx="2293" cy="501"/>
          </a:xfrm>
        </p:grpSpPr>
        <p:sp>
          <p:nvSpPr>
            <p:cNvPr id="52" name="Text Box 49"/>
            <p:cNvSpPr txBox="1">
              <a:spLocks noChangeArrowheads="1"/>
            </p:cNvSpPr>
            <p:nvPr/>
          </p:nvSpPr>
          <p:spPr bwMode="auto">
            <a:xfrm>
              <a:off x="2966" y="650"/>
              <a:ext cx="2293" cy="337"/>
            </a:xfrm>
            <a:prstGeom prst="rect">
              <a:avLst/>
            </a:prstGeom>
            <a:solidFill>
              <a:schemeClr val="bg1"/>
            </a:solidFill>
            <a:ln w="12700">
              <a:noFill/>
              <a:miter lim="800000"/>
              <a:headEnd/>
              <a:tailEnd type="none" w="sm" len="lg"/>
            </a:ln>
            <a:effectLst/>
          </p:spPr>
          <p:txBody>
            <a:bodyPr wrap="none" tIns="27432">
              <a:spAutoFit/>
            </a:bodyPr>
            <a:lstStyle/>
            <a:p>
              <a:pPr algn="ctr">
                <a:lnSpc>
                  <a:spcPts val="1800"/>
                </a:lnSpc>
              </a:pPr>
              <a:r>
                <a:rPr lang="en-US" sz="2000" b="1" dirty="0">
                  <a:solidFill>
                    <a:srgbClr val="CC0000"/>
                  </a:solidFill>
                </a:rPr>
                <a:t>Thrust</a:t>
              </a:r>
            </a:p>
            <a:p>
              <a:pPr algn="ctr">
                <a:lnSpc>
                  <a:spcPts val="1800"/>
                </a:lnSpc>
              </a:pPr>
              <a:r>
                <a:rPr lang="en-US" sz="2000" b="1" dirty="0">
                  <a:solidFill>
                    <a:srgbClr val="CC0000"/>
                  </a:solidFill>
                </a:rPr>
                <a:t>group</a:t>
              </a:r>
              <a:endParaRPr lang="en-US" sz="2000" dirty="0">
                <a:solidFill>
                  <a:srgbClr val="CC0000"/>
                </a:solidFill>
              </a:endParaRPr>
            </a:p>
          </p:txBody>
        </p:sp>
        <p:sp>
          <p:nvSpPr>
            <p:cNvPr id="53" name="AutoShape 115"/>
            <p:cNvSpPr>
              <a:spLocks/>
            </p:cNvSpPr>
            <p:nvPr/>
          </p:nvSpPr>
          <p:spPr bwMode="auto">
            <a:xfrm rot="5400000">
              <a:off x="3923" y="230"/>
              <a:ext cx="115" cy="1728"/>
            </a:xfrm>
            <a:prstGeom prst="leftBrace">
              <a:avLst>
                <a:gd name="adj1" fmla="val 150000"/>
                <a:gd name="adj2" fmla="val 50000"/>
              </a:avLst>
            </a:prstGeom>
            <a:noFill/>
            <a:ln w="12700">
              <a:solidFill>
                <a:srgbClr val="993300"/>
              </a:solidFill>
              <a:round/>
              <a:headEnd/>
              <a:tailEnd/>
            </a:ln>
            <a:effectLst/>
          </p:spPr>
          <p:txBody>
            <a:bodyPr wrap="none" anchor="ctr"/>
            <a:lstStyle/>
            <a:p>
              <a:endParaRPr lang="en-US" dirty="0"/>
            </a:p>
          </p:txBody>
        </p:sp>
      </p:grpSp>
      <p:grpSp>
        <p:nvGrpSpPr>
          <p:cNvPr id="54" name="Group 125"/>
          <p:cNvGrpSpPr>
            <a:grpSpLocks/>
          </p:cNvGrpSpPr>
          <p:nvPr/>
        </p:nvGrpSpPr>
        <p:grpSpPr bwMode="auto">
          <a:xfrm>
            <a:off x="3966611" y="1643831"/>
            <a:ext cx="1030288" cy="796926"/>
            <a:chOff x="2839" y="492"/>
            <a:chExt cx="649" cy="502"/>
          </a:xfrm>
        </p:grpSpPr>
        <p:sp>
          <p:nvSpPr>
            <p:cNvPr id="55" name="Text Box 92"/>
            <p:cNvSpPr txBox="1">
              <a:spLocks noChangeArrowheads="1"/>
            </p:cNvSpPr>
            <p:nvPr/>
          </p:nvSpPr>
          <p:spPr bwMode="auto">
            <a:xfrm>
              <a:off x="2955" y="492"/>
              <a:ext cx="509" cy="337"/>
            </a:xfrm>
            <a:prstGeom prst="rect">
              <a:avLst/>
            </a:prstGeom>
            <a:solidFill>
              <a:schemeClr val="bg1"/>
            </a:solidFill>
            <a:ln w="12700">
              <a:noFill/>
              <a:miter lim="800000"/>
              <a:headEnd/>
              <a:tailEnd type="none" w="sm" len="lg"/>
            </a:ln>
            <a:effectLst/>
          </p:spPr>
          <p:txBody>
            <a:bodyPr wrap="none" tIns="27432">
              <a:spAutoFit/>
            </a:bodyPr>
            <a:lstStyle/>
            <a:p>
              <a:pPr algn="ctr">
                <a:lnSpc>
                  <a:spcPts val="1800"/>
                </a:lnSpc>
              </a:pPr>
              <a:r>
                <a:rPr lang="en-US" sz="2000" b="1" dirty="0">
                  <a:solidFill>
                    <a:srgbClr val="CC0000"/>
                  </a:solidFill>
                </a:rPr>
                <a:t>Drag</a:t>
              </a:r>
            </a:p>
            <a:p>
              <a:pPr algn="ctr">
                <a:lnSpc>
                  <a:spcPts val="1800"/>
                </a:lnSpc>
              </a:pPr>
              <a:r>
                <a:rPr lang="en-US" sz="2000" b="1" dirty="0">
                  <a:solidFill>
                    <a:srgbClr val="CC0000"/>
                  </a:solidFill>
                </a:rPr>
                <a:t>group</a:t>
              </a:r>
              <a:endParaRPr lang="en-US" sz="2000" dirty="0">
                <a:solidFill>
                  <a:srgbClr val="CC0000"/>
                </a:solidFill>
              </a:endParaRPr>
            </a:p>
          </p:txBody>
        </p:sp>
        <p:sp>
          <p:nvSpPr>
            <p:cNvPr id="56" name="AutoShape 116"/>
            <p:cNvSpPr>
              <a:spLocks/>
            </p:cNvSpPr>
            <p:nvPr/>
          </p:nvSpPr>
          <p:spPr bwMode="auto">
            <a:xfrm rot="5400000">
              <a:off x="3106" y="612"/>
              <a:ext cx="115" cy="649"/>
            </a:xfrm>
            <a:prstGeom prst="leftBrace">
              <a:avLst>
                <a:gd name="adj1" fmla="val 58333"/>
                <a:gd name="adj2" fmla="val 50000"/>
              </a:avLst>
            </a:prstGeom>
            <a:noFill/>
            <a:ln w="12700">
              <a:solidFill>
                <a:srgbClr val="993300"/>
              </a:solidFill>
              <a:round/>
              <a:headEnd/>
              <a:tailEnd/>
            </a:ln>
            <a:effectLst/>
          </p:spPr>
          <p:txBody>
            <a:bodyPr wrap="none" anchor="ctr"/>
            <a:lstStyle/>
            <a:p>
              <a:endParaRPr lang="en-US" dirty="0"/>
            </a:p>
          </p:txBody>
        </p:sp>
      </p:grpSp>
      <p:graphicFrame>
        <p:nvGraphicFramePr>
          <p:cNvPr id="57" name="Object 1"/>
          <p:cNvGraphicFramePr>
            <a:graphicFrameLocks noChangeAspect="1"/>
          </p:cNvGraphicFramePr>
          <p:nvPr>
            <p:extLst>
              <p:ext uri="{D42A27DB-BD31-4B8C-83A1-F6EECF244321}">
                <p14:modId xmlns:p14="http://schemas.microsoft.com/office/powerpoint/2010/main" val="850724457"/>
              </p:ext>
            </p:extLst>
          </p:nvPr>
        </p:nvGraphicFramePr>
        <p:xfrm>
          <a:off x="796926" y="1430338"/>
          <a:ext cx="1905085" cy="633699"/>
        </p:xfrm>
        <a:graphic>
          <a:graphicData uri="http://schemas.openxmlformats.org/presentationml/2006/ole">
            <mc:AlternateContent xmlns:mc="http://schemas.openxmlformats.org/markup-compatibility/2006">
              <mc:Choice xmlns:v="urn:schemas-microsoft-com:vml" Requires="v">
                <p:oleObj name="Equation" r:id="rId9" imgW="1180800" imgH="393480" progId="Equation.3">
                  <p:embed/>
                </p:oleObj>
              </mc:Choice>
              <mc:Fallback>
                <p:oleObj name="Equation" r:id="rId9" imgW="1180800" imgH="393480" progId="Equation.3">
                  <p:embed/>
                  <p:pic>
                    <p:nvPicPr>
                      <p:cNvPr id="0" name=""/>
                      <p:cNvPicPr>
                        <a:picLocks noChangeAspect="1" noChangeArrowheads="1"/>
                      </p:cNvPicPr>
                      <p:nvPr/>
                    </p:nvPicPr>
                    <p:blipFill>
                      <a:blip r:embed="rId10"/>
                      <a:srcRect/>
                      <a:stretch>
                        <a:fillRect/>
                      </a:stretch>
                    </p:blipFill>
                    <p:spPr bwMode="auto">
                      <a:xfrm>
                        <a:off x="796926" y="1430338"/>
                        <a:ext cx="1905085" cy="633699"/>
                      </a:xfrm>
                      <a:prstGeom prst="rect">
                        <a:avLst/>
                      </a:prstGeom>
                      <a:noFill/>
                    </p:spPr>
                  </p:pic>
                </p:oleObj>
              </mc:Fallback>
            </mc:AlternateContent>
          </a:graphicData>
        </a:graphic>
      </p:graphicFrame>
      <p:sp>
        <p:nvSpPr>
          <p:cNvPr id="58" name="AutoShape 116"/>
          <p:cNvSpPr>
            <a:spLocks/>
          </p:cNvSpPr>
          <p:nvPr/>
        </p:nvSpPr>
        <p:spPr bwMode="auto">
          <a:xfrm>
            <a:off x="700395" y="5136366"/>
            <a:ext cx="171608" cy="1056705"/>
          </a:xfrm>
          <a:prstGeom prst="leftBrace">
            <a:avLst>
              <a:gd name="adj1" fmla="val 58333"/>
              <a:gd name="adj2" fmla="val 50000"/>
            </a:avLst>
          </a:prstGeom>
          <a:noFill/>
          <a:ln w="12700">
            <a:solidFill>
              <a:srgbClr val="993300"/>
            </a:solidFill>
            <a:round/>
            <a:headEnd/>
            <a:tailEnd/>
          </a:ln>
          <a:effectLst/>
        </p:spPr>
        <p:txBody>
          <a:bodyPr wrap="none" anchor="ctr"/>
          <a:lstStyle/>
          <a:p>
            <a:endParaRPr lang="en-US" dirty="0"/>
          </a:p>
        </p:txBody>
      </p:sp>
      <p:pic>
        <p:nvPicPr>
          <p:cNvPr id="62" name="Picture 61"/>
          <p:cNvPicPr>
            <a:picLocks noChangeAspect="1"/>
          </p:cNvPicPr>
          <p:nvPr/>
        </p:nvPicPr>
        <p:blipFill rotWithShape="1">
          <a:blip r:embed="rId11" cstate="print">
            <a:extLst>
              <a:ext uri="{28A0092B-C50C-407E-A947-70E740481C1C}">
                <a14:useLocalDpi xmlns:a14="http://schemas.microsoft.com/office/drawing/2010/main" val="0"/>
              </a:ext>
            </a:extLst>
          </a:blip>
          <a:srcRect l="14546" t="12613" r="52272" b="3522"/>
          <a:stretch/>
        </p:blipFill>
        <p:spPr>
          <a:xfrm rot="1479683" flipH="1">
            <a:off x="4400414" y="3207546"/>
            <a:ext cx="1271648" cy="2142640"/>
          </a:xfrm>
          <a:prstGeom prst="rect">
            <a:avLst/>
          </a:prstGeom>
        </p:spPr>
      </p:pic>
      <p:sp>
        <p:nvSpPr>
          <p:cNvPr id="2" name="Footer Placeholder 1"/>
          <p:cNvSpPr>
            <a:spLocks noGrp="1"/>
          </p:cNvSpPr>
          <p:nvPr>
            <p:ph type="ftr" sz="quarter" idx="11"/>
          </p:nvPr>
        </p:nvSpPr>
        <p:spPr/>
        <p:txBody>
          <a:bodyPr/>
          <a:lstStyle/>
          <a:p>
            <a:r>
              <a:rPr lang="en-US" dirty="0"/>
              <a:t>J. Philip Barnes    www.HowFliesTheAlbatross.com     </a:t>
            </a:r>
          </a:p>
        </p:txBody>
      </p:sp>
      <p:sp>
        <p:nvSpPr>
          <p:cNvPr id="20" name="Text Box 57"/>
          <p:cNvSpPr txBox="1">
            <a:spLocks noChangeArrowheads="1"/>
          </p:cNvSpPr>
          <p:nvPr/>
        </p:nvSpPr>
        <p:spPr bwMode="auto">
          <a:xfrm>
            <a:off x="6053428" y="3437781"/>
            <a:ext cx="2187458"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6:  Drag-to-lift ratio</a:t>
            </a:r>
          </a:p>
        </p:txBody>
      </p:sp>
      <p:sp>
        <p:nvSpPr>
          <p:cNvPr id="26" name="Text Box 58"/>
          <p:cNvSpPr txBox="1">
            <a:spLocks noChangeArrowheads="1"/>
          </p:cNvSpPr>
          <p:nvPr/>
        </p:nvSpPr>
        <p:spPr bwMode="auto">
          <a:xfrm>
            <a:off x="6053428" y="3020337"/>
            <a:ext cx="2016125" cy="396875"/>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5:  Lift coefficient</a:t>
            </a:r>
          </a:p>
        </p:txBody>
      </p:sp>
      <p:sp>
        <p:nvSpPr>
          <p:cNvPr id="38" name="Text Box 60"/>
          <p:cNvSpPr txBox="1">
            <a:spLocks noChangeArrowheads="1"/>
          </p:cNvSpPr>
          <p:nvPr/>
        </p:nvSpPr>
        <p:spPr bwMode="auto">
          <a:xfrm>
            <a:off x="6053429" y="2584910"/>
            <a:ext cx="1834990"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4:  Heading rate</a:t>
            </a:r>
          </a:p>
        </p:txBody>
      </p:sp>
      <p:sp>
        <p:nvSpPr>
          <p:cNvPr id="32" name="Text Box 59"/>
          <p:cNvSpPr txBox="1">
            <a:spLocks noChangeArrowheads="1"/>
          </p:cNvSpPr>
          <p:nvPr/>
        </p:nvSpPr>
        <p:spPr bwMode="auto">
          <a:xfrm>
            <a:off x="6053429" y="1238598"/>
            <a:ext cx="2458237"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1:  Normal load factor</a:t>
            </a:r>
          </a:p>
        </p:txBody>
      </p:sp>
      <p:sp>
        <p:nvSpPr>
          <p:cNvPr id="6" name="Text Box 61"/>
          <p:cNvSpPr txBox="1">
            <a:spLocks noChangeArrowheads="1"/>
          </p:cNvSpPr>
          <p:nvPr/>
        </p:nvSpPr>
        <p:spPr bwMode="auto">
          <a:xfrm>
            <a:off x="6053429" y="2129335"/>
            <a:ext cx="2573140"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3:  Tangent. load factor</a:t>
            </a:r>
          </a:p>
        </p:txBody>
      </p:sp>
      <p:sp>
        <p:nvSpPr>
          <p:cNvPr id="14" name="Text Box 56"/>
          <p:cNvSpPr txBox="1">
            <a:spLocks noChangeArrowheads="1"/>
          </p:cNvSpPr>
          <p:nvPr/>
        </p:nvSpPr>
        <p:spPr bwMode="auto">
          <a:xfrm>
            <a:off x="6053427" y="1682301"/>
            <a:ext cx="2522998" cy="400110"/>
          </a:xfrm>
          <a:prstGeom prst="rect">
            <a:avLst/>
          </a:prstGeom>
          <a:solidFill>
            <a:schemeClr val="bg1">
              <a:lumMod val="95000"/>
            </a:schemeClr>
          </a:solidFill>
          <a:ln w="12700">
            <a:noFill/>
            <a:miter lim="800000"/>
            <a:headEnd/>
            <a:tailEnd type="none" w="sm" len="lg"/>
          </a:ln>
          <a:effectLst>
            <a:outerShdw blurRad="50800" dist="38100" dir="2700000" algn="tl" rotWithShape="0">
              <a:prstClr val="black">
                <a:alpha val="40000"/>
              </a:prstClr>
            </a:outerShdw>
          </a:effectLst>
        </p:spPr>
        <p:txBody>
          <a:bodyPr wrap="none">
            <a:spAutoFit/>
          </a:bodyPr>
          <a:lstStyle/>
          <a:p>
            <a:pPr algn="l"/>
            <a:r>
              <a:rPr lang="en-US" sz="2000" dirty="0">
                <a:solidFill>
                  <a:schemeClr val="tx1">
                    <a:lumMod val="65000"/>
                    <a:lumOff val="35000"/>
                  </a:schemeClr>
                </a:solidFill>
              </a:rPr>
              <a:t>2:  Dimensionless drag</a:t>
            </a:r>
          </a:p>
        </p:txBody>
      </p:sp>
    </p:spTree>
    <p:extLst>
      <p:ext uri="{BB962C8B-B14F-4D97-AF65-F5344CB8AC3E}">
        <p14:creationId xmlns:p14="http://schemas.microsoft.com/office/powerpoint/2010/main" val="4034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635"/>
          <a:stretch/>
        </p:blipFill>
        <p:spPr bwMode="auto">
          <a:xfrm>
            <a:off x="210312" y="109728"/>
            <a:ext cx="885139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a:t>J. Philip Barnes    www.HowFliesTheAlbatross.com     June 2015</a:t>
            </a:r>
          </a:p>
        </p:txBody>
      </p:sp>
      <p:sp>
        <p:nvSpPr>
          <p:cNvPr id="12" name="Rectangle 55"/>
          <p:cNvSpPr>
            <a:spLocks noChangeArrowheads="1"/>
          </p:cNvSpPr>
          <p:nvPr/>
        </p:nvSpPr>
        <p:spPr bwMode="auto">
          <a:xfrm>
            <a:off x="5639393" y="4675339"/>
            <a:ext cx="2422567" cy="596061"/>
          </a:xfrm>
          <a:prstGeom prst="rect">
            <a:avLst/>
          </a:prstGeom>
          <a:solidFill>
            <a:schemeClr val="accent1">
              <a:lumMod val="75000"/>
            </a:schemeClr>
          </a:solidFill>
          <a:ln w="12700">
            <a:noFill/>
            <a:miter lim="800000"/>
            <a:headEnd/>
            <a:tailEnd/>
          </a:ln>
          <a:effectLst/>
        </p:spPr>
        <p:txBody>
          <a:bodyPr wrap="square" anchor="ctr">
            <a:spAutoFit/>
          </a:bodyPr>
          <a:lstStyle/>
          <a:p>
            <a:pPr>
              <a:lnSpc>
                <a:spcPts val="1600"/>
              </a:lnSpc>
              <a:spcBef>
                <a:spcPts val="600"/>
              </a:spcBef>
            </a:pPr>
            <a:r>
              <a:rPr lang="en-US" sz="2000" dirty="0">
                <a:solidFill>
                  <a:schemeClr val="bg1"/>
                </a:solidFill>
              </a:rPr>
              <a:t>2.9 m/s net progress</a:t>
            </a:r>
          </a:p>
          <a:p>
            <a:pPr>
              <a:lnSpc>
                <a:spcPts val="1600"/>
              </a:lnSpc>
              <a:spcBef>
                <a:spcPts val="600"/>
              </a:spcBef>
            </a:pPr>
            <a:r>
              <a:rPr lang="en-US" sz="2000" dirty="0">
                <a:solidFill>
                  <a:schemeClr val="bg1"/>
                </a:solidFill>
              </a:rPr>
              <a:t>against 13 m/s wind</a:t>
            </a:r>
          </a:p>
        </p:txBody>
      </p:sp>
      <p:sp>
        <p:nvSpPr>
          <p:cNvPr id="3" name="Right Arrow 2"/>
          <p:cNvSpPr/>
          <p:nvPr/>
        </p:nvSpPr>
        <p:spPr>
          <a:xfrm rot="20039436">
            <a:off x="1234441" y="2651760"/>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ight Arrow 10"/>
          <p:cNvSpPr/>
          <p:nvPr/>
        </p:nvSpPr>
        <p:spPr>
          <a:xfrm rot="20039436">
            <a:off x="2484121" y="3154680"/>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Arrow 12"/>
          <p:cNvSpPr/>
          <p:nvPr/>
        </p:nvSpPr>
        <p:spPr>
          <a:xfrm rot="20039436">
            <a:off x="1249680" y="4480560"/>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Arrow 13"/>
          <p:cNvSpPr/>
          <p:nvPr/>
        </p:nvSpPr>
        <p:spPr>
          <a:xfrm rot="9064164">
            <a:off x="2295474" y="5051856"/>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5"/>
          <p:cNvGrpSpPr/>
          <p:nvPr/>
        </p:nvGrpSpPr>
        <p:grpSpPr>
          <a:xfrm>
            <a:off x="777833" y="628035"/>
            <a:ext cx="2529247" cy="1734165"/>
            <a:chOff x="777833" y="628035"/>
            <a:chExt cx="2529247" cy="1734165"/>
          </a:xfrm>
        </p:grpSpPr>
        <p:sp>
          <p:nvSpPr>
            <p:cNvPr id="4" name="Rectangle 55"/>
            <p:cNvSpPr>
              <a:spLocks noChangeArrowheads="1"/>
            </p:cNvSpPr>
            <p:nvPr/>
          </p:nvSpPr>
          <p:spPr bwMode="auto">
            <a:xfrm>
              <a:off x="777833" y="628035"/>
              <a:ext cx="2529247" cy="400110"/>
            </a:xfrm>
            <a:prstGeom prst="rect">
              <a:avLst/>
            </a:prstGeom>
            <a:solidFill>
              <a:schemeClr val="accent1">
                <a:lumMod val="75000"/>
              </a:schemeClr>
            </a:solidFill>
            <a:ln w="12700">
              <a:noFill/>
              <a:miter lim="800000"/>
              <a:headEnd/>
              <a:tailEnd/>
            </a:ln>
            <a:effectLst/>
          </p:spPr>
          <p:txBody>
            <a:bodyPr wrap="square" anchor="ctr">
              <a:spAutoFit/>
            </a:bodyPr>
            <a:lstStyle/>
            <a:p>
              <a:pPr>
                <a:spcBef>
                  <a:spcPts val="600"/>
                </a:spcBef>
              </a:pPr>
              <a:r>
                <a:rPr lang="en-US" sz="2000" dirty="0">
                  <a:solidFill>
                    <a:schemeClr val="bg1"/>
                  </a:solidFill>
                </a:rPr>
                <a:t>Schedules, </a:t>
              </a:r>
              <a:r>
                <a:rPr lang="en-US" sz="2000" dirty="0">
                  <a:solidFill>
                    <a:schemeClr val="bg1"/>
                  </a:solidFill>
                  <a:latin typeface="Symbol" panose="05050102010706020507" pitchFamily="18" charset="2"/>
                </a:rPr>
                <a:t>g(</a:t>
              </a:r>
              <a:r>
                <a:rPr lang="en-US" sz="2000" dirty="0">
                  <a:solidFill>
                    <a:schemeClr val="bg1"/>
                  </a:solidFill>
                </a:rPr>
                <a:t>t</a:t>
              </a:r>
              <a:r>
                <a:rPr lang="en-US" sz="2000" dirty="0">
                  <a:solidFill>
                    <a:schemeClr val="bg1"/>
                  </a:solidFill>
                  <a:latin typeface="Symbol" panose="05050102010706020507" pitchFamily="18" charset="2"/>
                </a:rPr>
                <a:t>)</a:t>
              </a:r>
              <a:r>
                <a:rPr lang="en-US" sz="2000" dirty="0">
                  <a:solidFill>
                    <a:schemeClr val="bg1"/>
                  </a:solidFill>
                </a:rPr>
                <a:t> &amp; </a:t>
              </a:r>
              <a:r>
                <a:rPr lang="en-US" sz="2000" dirty="0">
                  <a:solidFill>
                    <a:schemeClr val="bg1"/>
                  </a:solidFill>
                  <a:latin typeface="Symbol" panose="05050102010706020507" pitchFamily="18" charset="2"/>
                </a:rPr>
                <a:t>y(</a:t>
              </a:r>
              <a:r>
                <a:rPr lang="en-US" sz="2000" dirty="0">
                  <a:solidFill>
                    <a:schemeClr val="bg1"/>
                  </a:solidFill>
                </a:rPr>
                <a:t>t</a:t>
              </a:r>
              <a:r>
                <a:rPr lang="en-US" sz="2000" dirty="0">
                  <a:solidFill>
                    <a:schemeClr val="bg1"/>
                  </a:solidFill>
                  <a:latin typeface="Symbol" panose="05050102010706020507" pitchFamily="18" charset="2"/>
                </a:rPr>
                <a:t>)</a:t>
              </a:r>
              <a:endParaRPr lang="en-US" sz="2000" dirty="0">
                <a:solidFill>
                  <a:schemeClr val="bg1"/>
                </a:solidFill>
              </a:endParaRPr>
            </a:p>
          </p:txBody>
        </p:sp>
        <p:sp>
          <p:nvSpPr>
            <p:cNvPr id="15" name="Right Arrow 14"/>
            <p:cNvSpPr/>
            <p:nvPr/>
          </p:nvSpPr>
          <p:spPr>
            <a:xfrm rot="9064164">
              <a:off x="2148840" y="2118360"/>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Arrow 15"/>
            <p:cNvSpPr/>
            <p:nvPr/>
          </p:nvSpPr>
          <p:spPr>
            <a:xfrm rot="20039436">
              <a:off x="1051561" y="1341119"/>
              <a:ext cx="457200" cy="243840"/>
            </a:xfrm>
            <a:prstGeom prst="rightArrow">
              <a:avLst/>
            </a:prstGeom>
            <a:solidFill>
              <a:schemeClr val="accent2">
                <a:lumMod val="7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7" name="TextBox 16"/>
          <p:cNvSpPr txBox="1"/>
          <p:nvPr/>
        </p:nvSpPr>
        <p:spPr>
          <a:xfrm rot="843984">
            <a:off x="543691" y="3517558"/>
            <a:ext cx="511615" cy="264688"/>
          </a:xfrm>
          <a:prstGeom prst="rect">
            <a:avLst/>
          </a:prstGeom>
          <a:solidFill>
            <a:schemeClr val="bg1">
              <a:lumMod val="85000"/>
            </a:schemeClr>
          </a:solidFill>
        </p:spPr>
        <p:txBody>
          <a:bodyPr wrap="none" lIns="9144" tIns="9144" rIns="9144" bIns="9144" rtlCol="0">
            <a:spAutoFit/>
          </a:bodyPr>
          <a:lstStyle/>
          <a:p>
            <a:r>
              <a:rPr lang="en-US" sz="1600" dirty="0"/>
              <a:t>v, m/s</a:t>
            </a:r>
          </a:p>
        </p:txBody>
      </p:sp>
      <p:sp>
        <p:nvSpPr>
          <p:cNvPr id="18" name="TextBox 17"/>
          <p:cNvSpPr txBox="1"/>
          <p:nvPr/>
        </p:nvSpPr>
        <p:spPr>
          <a:xfrm rot="843984">
            <a:off x="1197884" y="3006814"/>
            <a:ext cx="554254" cy="264688"/>
          </a:xfrm>
          <a:prstGeom prst="rect">
            <a:avLst/>
          </a:prstGeom>
          <a:solidFill>
            <a:schemeClr val="bg1">
              <a:lumMod val="85000"/>
            </a:schemeClr>
          </a:solidFill>
        </p:spPr>
        <p:txBody>
          <a:bodyPr wrap="none" lIns="9144" tIns="9144" rIns="9144" bIns="9144" rtlCol="0">
            <a:spAutoFit/>
          </a:bodyPr>
          <a:lstStyle/>
          <a:p>
            <a:r>
              <a:rPr lang="en-US" sz="1600" dirty="0"/>
              <a:t>E/g, m</a:t>
            </a:r>
          </a:p>
        </p:txBody>
      </p:sp>
      <p:sp>
        <p:nvSpPr>
          <p:cNvPr id="19" name="TextBox 18"/>
          <p:cNvSpPr txBox="1"/>
          <p:nvPr/>
        </p:nvSpPr>
        <p:spPr>
          <a:xfrm rot="20040373">
            <a:off x="1893028" y="4176585"/>
            <a:ext cx="564385" cy="264688"/>
          </a:xfrm>
          <a:prstGeom prst="rect">
            <a:avLst/>
          </a:prstGeom>
          <a:solidFill>
            <a:schemeClr val="bg1">
              <a:lumMod val="85000"/>
            </a:schemeClr>
          </a:solidFill>
        </p:spPr>
        <p:txBody>
          <a:bodyPr wrap="none" lIns="9144" tIns="9144" rIns="9144" bIns="9144" rtlCol="0">
            <a:spAutoFit/>
          </a:bodyPr>
          <a:lstStyle/>
          <a:p>
            <a:r>
              <a:rPr lang="en-US" sz="1600" dirty="0"/>
              <a:t>w, m/s</a:t>
            </a:r>
          </a:p>
        </p:txBody>
      </p:sp>
      <p:sp>
        <p:nvSpPr>
          <p:cNvPr id="20" name="TextBox 19"/>
          <p:cNvSpPr txBox="1"/>
          <p:nvPr/>
        </p:nvSpPr>
        <p:spPr>
          <a:xfrm rot="20580652">
            <a:off x="783508" y="4391769"/>
            <a:ext cx="361509" cy="246221"/>
          </a:xfrm>
          <a:prstGeom prst="rect">
            <a:avLst/>
          </a:prstGeom>
          <a:solidFill>
            <a:schemeClr val="bg1">
              <a:lumMod val="85000"/>
            </a:schemeClr>
          </a:solidFill>
        </p:spPr>
        <p:txBody>
          <a:bodyPr wrap="none" lIns="9144" tIns="0" rIns="9144" bIns="0" rtlCol="0" anchor="ctr" anchorCtr="0">
            <a:spAutoFit/>
          </a:bodyPr>
          <a:lstStyle/>
          <a:p>
            <a:r>
              <a:rPr lang="en-US" sz="1600" dirty="0"/>
              <a:t>z, m</a:t>
            </a:r>
          </a:p>
        </p:txBody>
      </p:sp>
      <p:sp>
        <p:nvSpPr>
          <p:cNvPr id="9" name="Oval 8"/>
          <p:cNvSpPr/>
          <p:nvPr/>
        </p:nvSpPr>
        <p:spPr>
          <a:xfrm>
            <a:off x="1919417" y="4621428"/>
            <a:ext cx="148280" cy="1482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5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1"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E2073A-A629-45A2-8404-EF7185EE7B65}" type="slidenum">
              <a:rPr lang="en-US" smtClean="0"/>
              <a:pPr/>
              <a:t>24</a:t>
            </a:fld>
            <a:endParaRPr lang="en-US" dirty="0"/>
          </a:p>
        </p:txBody>
      </p:sp>
      <p:sp>
        <p:nvSpPr>
          <p:cNvPr id="7" name="Text Box 1306"/>
          <p:cNvSpPr txBox="1">
            <a:spLocks noChangeArrowheads="1"/>
          </p:cNvSpPr>
          <p:nvPr/>
        </p:nvSpPr>
        <p:spPr bwMode="auto">
          <a:xfrm>
            <a:off x="1562100" y="0"/>
            <a:ext cx="59658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r>
              <a:rPr lang="en-US" sz="2800" i="1" dirty="0"/>
              <a:t>About the Author</a:t>
            </a:r>
          </a:p>
        </p:txBody>
      </p:sp>
      <p:sp>
        <p:nvSpPr>
          <p:cNvPr id="9" name="Footer Placeholder 4"/>
          <p:cNvSpPr>
            <a:spLocks noGrp="1"/>
          </p:cNvSpPr>
          <p:nvPr>
            <p:ph type="ftr" sz="quarter" idx="11"/>
          </p:nvPr>
        </p:nvSpPr>
        <p:spPr>
          <a:xfrm>
            <a:off x="988546" y="6598508"/>
            <a:ext cx="7191323" cy="250872"/>
          </a:xfrm>
        </p:spPr>
        <p:txBody>
          <a:bodyPr/>
          <a:lstStyle>
            <a:lvl1pPr>
              <a:defRPr sz="1100"/>
            </a:lvl1pPr>
          </a:lstStyle>
          <a:p>
            <a:pPr algn="ctr"/>
            <a:r>
              <a:rPr lang="en-US" sz="800" dirty="0"/>
              <a:t>      J. Philip Barnes             www.HowFliesTheAlbatross.com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1" y="1222676"/>
            <a:ext cx="4119174" cy="4682110"/>
          </a:xfrm>
          <a:prstGeom prst="rect">
            <a:avLst/>
          </a:prstGeom>
        </p:spPr>
      </p:pic>
      <p:sp>
        <p:nvSpPr>
          <p:cNvPr id="3" name="Text Box 1244">
            <a:extLst>
              <a:ext uri="{FF2B5EF4-FFF2-40B4-BE49-F238E27FC236}">
                <a16:creationId xmlns:a16="http://schemas.microsoft.com/office/drawing/2014/main" id="{13E039D8-EC1F-585C-A4D1-64105AA28B0C}"/>
              </a:ext>
            </a:extLst>
          </p:cNvPr>
          <p:cNvSpPr txBox="1">
            <a:spLocks noChangeArrowheads="1"/>
          </p:cNvSpPr>
          <p:nvPr/>
        </p:nvSpPr>
        <p:spPr bwMode="auto">
          <a:xfrm>
            <a:off x="4617158" y="1137164"/>
            <a:ext cx="402007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300" b="1" i="1" dirty="0">
                <a:solidFill>
                  <a:schemeClr val="tx1"/>
                </a:solidFill>
              </a:rPr>
              <a:t>J. Philip “Phil” Barnes</a:t>
            </a:r>
            <a:r>
              <a:rPr lang="en-US" sz="1300" dirty="0">
                <a:solidFill>
                  <a:schemeClr val="tx1"/>
                </a:solidFill>
              </a:rPr>
              <a:t> has a Master’s Degree in Aero Engineering from Cal Poly Pomona and Bachelors Degree in Mechanical Engineering from the Univ. of Arizona. He recently retired as a 40</a:t>
            </a:r>
            <a:r>
              <a:rPr lang="en-US" sz="1300" dirty="0"/>
              <a:t>-year veteran of air vehicle and subsystems performance analysis at Northrop Grumman,  supporting mature and advanced tactical aircraft programs. Author of many SAE and AIAA technical papers, and often invited to deliver travel-paid lectures at various universities, Phil sometimes mentors university teams working capstone projects; the fruits of such collaboration appear in his recent technical papers.   </a:t>
            </a:r>
          </a:p>
          <a:p>
            <a:pPr algn="just"/>
            <a:endParaRPr lang="en-US" sz="1300" dirty="0"/>
          </a:p>
          <a:p>
            <a:pPr algn="just"/>
            <a:r>
              <a:rPr lang="en-US" sz="1300" dirty="0"/>
              <a:t>Outside of work, Phil is one of the world’s top  experts on albatross </a:t>
            </a:r>
            <a:r>
              <a:rPr lang="en-US" sz="1300" i="1" dirty="0"/>
              <a:t>dynamic soaring</a:t>
            </a:r>
            <a:r>
              <a:rPr lang="en-US" sz="1300" dirty="0"/>
              <a:t>, and he is pioneering the science of </a:t>
            </a:r>
            <a:r>
              <a:rPr lang="en-US" sz="1300" i="1" dirty="0"/>
              <a:t>regenerative-electric flight</a:t>
            </a:r>
            <a:r>
              <a:rPr lang="en-US" sz="1300" dirty="0"/>
              <a:t>. Phil’s work has been characterized by faculty and colleagues as “landmark” and “inspiring to many,” and he was recently named Cal Poly Pomona Engineering Alum of the Year, where he presented “Future Flight: Learning From the Birds” to an audience of two hundred graduates, family, and faculty. Phil was nominated by Aviation Week’s Bill Sweetman and Phil’s academic network to be a candidate </a:t>
            </a:r>
            <a:r>
              <a:rPr lang="en-US" sz="1300"/>
              <a:t>to deliver the </a:t>
            </a:r>
            <a:r>
              <a:rPr lang="en-US" sz="1300" dirty="0"/>
              <a:t>AIAA 2020 von Karman lecture.</a:t>
            </a:r>
            <a:endParaRPr lang="en-US" sz="1300" dirty="0">
              <a:solidFill>
                <a:schemeClr val="tx1"/>
              </a:solidFill>
            </a:endParaRPr>
          </a:p>
        </p:txBody>
      </p:sp>
    </p:spTree>
    <p:extLst>
      <p:ext uri="{BB962C8B-B14F-4D97-AF65-F5344CB8AC3E}">
        <p14:creationId xmlns:p14="http://schemas.microsoft.com/office/powerpoint/2010/main" val="15442381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361"/>
            <a:ext cx="8915400" cy="430576"/>
          </a:xfrm>
        </p:spPr>
        <p:txBody>
          <a:bodyPr>
            <a:noAutofit/>
          </a:bodyPr>
          <a:lstStyle/>
          <a:p>
            <a:pPr algn="l"/>
            <a:r>
              <a:rPr lang="en-US" sz="3400" b="1" dirty="0"/>
              <a:t>Introduction to Non-dimensional Parameters</a:t>
            </a:r>
          </a:p>
        </p:txBody>
      </p:sp>
      <p:sp>
        <p:nvSpPr>
          <p:cNvPr id="3" name="Content Placeholder 2"/>
          <p:cNvSpPr>
            <a:spLocks noGrp="1"/>
          </p:cNvSpPr>
          <p:nvPr>
            <p:ph idx="1"/>
          </p:nvPr>
        </p:nvSpPr>
        <p:spPr>
          <a:xfrm>
            <a:off x="697089" y="595488"/>
            <a:ext cx="8001000" cy="5139267"/>
          </a:xfrm>
        </p:spPr>
        <p:txBody>
          <a:bodyPr>
            <a:noAutofit/>
          </a:bodyPr>
          <a:lstStyle/>
          <a:p>
            <a:r>
              <a:rPr lang="en-US" sz="2200" dirty="0"/>
              <a:t>Compact characterization of physical phenomena</a:t>
            </a:r>
          </a:p>
          <a:p>
            <a:pPr lvl="1">
              <a:spcBef>
                <a:spcPts val="0"/>
              </a:spcBef>
            </a:pPr>
            <a:r>
              <a:rPr lang="en-US" sz="2200" dirty="0"/>
              <a:t>Hold back exponential grown of the test matrix</a:t>
            </a:r>
          </a:p>
          <a:p>
            <a:r>
              <a:rPr lang="en-US" sz="2200" dirty="0"/>
              <a:t>Avoid “Mars Lander” mixed and/or ambiguous units </a:t>
            </a:r>
          </a:p>
          <a:p>
            <a:r>
              <a:rPr lang="en-US" sz="2200" dirty="0"/>
              <a:t>Added insight, i.e., “thrust/weight” or “lift/drag” ratio</a:t>
            </a:r>
          </a:p>
          <a:p>
            <a:r>
              <a:rPr lang="en-US" sz="2200" dirty="0"/>
              <a:t>Non-dimensional quotient, 2 or more variables, i.e.  </a:t>
            </a:r>
            <a:r>
              <a:rPr lang="en-US" sz="2200" dirty="0">
                <a:latin typeface="Symbol" panose="05050102010706020507" pitchFamily="18" charset="2"/>
              </a:rPr>
              <a:t>p </a:t>
            </a:r>
            <a:r>
              <a:rPr lang="en-US" sz="2000" dirty="0">
                <a:latin typeface="Calibri"/>
              </a:rPr>
              <a:t>≡</a:t>
            </a:r>
            <a:r>
              <a:rPr lang="en-US" sz="1800" dirty="0">
                <a:latin typeface="Calibri"/>
              </a:rPr>
              <a:t> </a:t>
            </a:r>
            <a:r>
              <a:rPr lang="en-US" sz="2200" dirty="0">
                <a:latin typeface="Calibri"/>
              </a:rPr>
              <a:t>C/D</a:t>
            </a:r>
            <a:endParaRPr lang="en-US" sz="2200" dirty="0"/>
          </a:p>
          <a:p>
            <a:r>
              <a:rPr lang="en-US" sz="2200" dirty="0"/>
              <a:t>Another well-known example: Reynolds number ≡ </a:t>
            </a:r>
            <a:r>
              <a:rPr lang="en-US" sz="2200" dirty="0">
                <a:latin typeface="Symbol" panose="05050102010706020507" pitchFamily="18" charset="2"/>
              </a:rPr>
              <a:t>r</a:t>
            </a:r>
            <a:r>
              <a:rPr lang="en-US" sz="2200" dirty="0"/>
              <a:t>vc/</a:t>
            </a:r>
            <a:r>
              <a:rPr lang="en-US" sz="2200" dirty="0">
                <a:latin typeface="Symbol" panose="05050102010706020507" pitchFamily="18" charset="2"/>
              </a:rPr>
              <a:t>m</a:t>
            </a:r>
          </a:p>
          <a:p>
            <a:pPr lvl="1">
              <a:spcBef>
                <a:spcPts val="0"/>
              </a:spcBef>
            </a:pPr>
            <a:r>
              <a:rPr lang="en-US" sz="2200" dirty="0"/>
              <a:t>fluid density (</a:t>
            </a:r>
            <a:r>
              <a:rPr lang="en-US" sz="2200" dirty="0">
                <a:latin typeface="Symbol" panose="05050102010706020507" pitchFamily="18" charset="2"/>
              </a:rPr>
              <a:t>r</a:t>
            </a:r>
            <a:r>
              <a:rPr lang="en-US" sz="2200" dirty="0"/>
              <a:t>), velocity (v), length (c), &amp; viscosity (</a:t>
            </a:r>
            <a:r>
              <a:rPr lang="en-US" sz="2200" dirty="0">
                <a:latin typeface="Symbol" panose="05050102010706020507" pitchFamily="18" charset="2"/>
              </a:rPr>
              <a:t>m</a:t>
            </a:r>
            <a:r>
              <a:rPr lang="en-US" sz="2200" dirty="0"/>
              <a:t>)</a:t>
            </a:r>
          </a:p>
          <a:p>
            <a:r>
              <a:rPr lang="en-US" sz="2200" i="1" dirty="0"/>
              <a:t>Myriad</a:t>
            </a:r>
            <a:r>
              <a:rPr lang="en-US" sz="2200" dirty="0"/>
              <a:t> applications (some below included herein):</a:t>
            </a:r>
          </a:p>
          <a:p>
            <a:pPr lvl="1">
              <a:spcBef>
                <a:spcPts val="0"/>
              </a:spcBef>
            </a:pPr>
            <a:r>
              <a:rPr lang="en-US" sz="2200" dirty="0"/>
              <a:t>Motor-generator torque, speed, &amp; current</a:t>
            </a:r>
            <a:r>
              <a:rPr lang="en-US" sz="2200" baseline="30000" dirty="0"/>
              <a:t>1</a:t>
            </a:r>
            <a:r>
              <a:rPr lang="en-US" sz="2200" dirty="0"/>
              <a:t>  </a:t>
            </a:r>
          </a:p>
          <a:p>
            <a:pPr lvl="1">
              <a:spcBef>
                <a:spcPts val="0"/>
              </a:spcBef>
            </a:pPr>
            <a:r>
              <a:rPr lang="en-US" sz="2200" dirty="0"/>
              <a:t>Origin of wing aerodynamic lift coefficient</a:t>
            </a:r>
          </a:p>
          <a:p>
            <a:pPr lvl="1">
              <a:spcBef>
                <a:spcPts val="0"/>
              </a:spcBef>
            </a:pPr>
            <a:r>
              <a:rPr lang="en-US" sz="2200" dirty="0"/>
              <a:t>Conic-orbital position, velocity, and time</a:t>
            </a:r>
            <a:r>
              <a:rPr lang="en-US" sz="2200" baseline="30000" dirty="0"/>
              <a:t>2</a:t>
            </a:r>
          </a:p>
          <a:p>
            <a:pPr lvl="1">
              <a:spcBef>
                <a:spcPts val="0"/>
              </a:spcBef>
            </a:pPr>
            <a:r>
              <a:rPr lang="en-US" sz="2200" dirty="0"/>
              <a:t>Gear geometry, mesh loss, &amp; windage</a:t>
            </a:r>
            <a:r>
              <a:rPr lang="en-US" sz="2200" baseline="30000" dirty="0"/>
              <a:t>3</a:t>
            </a:r>
          </a:p>
          <a:p>
            <a:pPr lvl="1">
              <a:spcBef>
                <a:spcPts val="0"/>
              </a:spcBef>
            </a:pPr>
            <a:r>
              <a:rPr lang="en-US" sz="2200" dirty="0"/>
              <a:t>Dynamic-soaring flight mechanics</a:t>
            </a:r>
            <a:r>
              <a:rPr lang="en-US" sz="2200" baseline="30000" dirty="0"/>
              <a:t>4</a:t>
            </a:r>
            <a:endParaRPr lang="en-US" sz="2200" dirty="0"/>
          </a:p>
          <a:p>
            <a:pPr lvl="1">
              <a:spcBef>
                <a:spcPts val="0"/>
              </a:spcBef>
            </a:pPr>
            <a:r>
              <a:rPr lang="en-US" sz="2200" dirty="0"/>
              <a:t>Heat transfer</a:t>
            </a:r>
            <a:r>
              <a:rPr lang="en-US" sz="2200" baseline="30000" dirty="0"/>
              <a:t>3</a:t>
            </a:r>
            <a:r>
              <a:rPr lang="en-US" sz="2200" dirty="0"/>
              <a:t>, tribology, ...</a:t>
            </a:r>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3</a:t>
            </a:fld>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2248"/>
          <a:stretch/>
        </p:blipFill>
        <p:spPr>
          <a:xfrm>
            <a:off x="7050172" y="3562770"/>
            <a:ext cx="1422138" cy="1912340"/>
          </a:xfrm>
          <a:prstGeom prst="rect">
            <a:avLst/>
          </a:prstGeom>
        </p:spPr>
      </p:pic>
      <p:sp>
        <p:nvSpPr>
          <p:cNvPr id="9" name="Content Placeholder 2"/>
          <p:cNvSpPr txBox="1">
            <a:spLocks/>
          </p:cNvSpPr>
          <p:nvPr/>
        </p:nvSpPr>
        <p:spPr>
          <a:xfrm>
            <a:off x="914403" y="5700887"/>
            <a:ext cx="7766756" cy="790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231775">
              <a:lnSpc>
                <a:spcPts val="1200"/>
              </a:lnSpc>
              <a:buNone/>
            </a:pPr>
            <a:r>
              <a:rPr lang="en-US" sz="1000" dirty="0">
                <a:solidFill>
                  <a:schemeClr val="tx1">
                    <a:lumMod val="65000"/>
                    <a:lumOff val="35000"/>
                  </a:schemeClr>
                </a:solidFill>
              </a:rPr>
              <a:t>1	Barnes, J.P.,   AIAA 2016-4711,  </a:t>
            </a:r>
            <a:r>
              <a:rPr lang="en-US" sz="1000" i="1" dirty="0">
                <a:solidFill>
                  <a:schemeClr val="tx1">
                    <a:lumMod val="65000"/>
                    <a:lumOff val="35000"/>
                  </a:schemeClr>
                </a:solidFill>
              </a:rPr>
              <a:t>Principles of High-efficiency Electric Flight</a:t>
            </a:r>
            <a:r>
              <a:rPr lang="en-US" sz="1000" dirty="0">
                <a:solidFill>
                  <a:schemeClr val="tx1">
                    <a:lumMod val="65000"/>
                    <a:lumOff val="35000"/>
                  </a:schemeClr>
                </a:solidFill>
              </a:rPr>
              <a:t>, 2016 </a:t>
            </a:r>
          </a:p>
          <a:p>
            <a:pPr marL="0" indent="0" defTabSz="231775">
              <a:lnSpc>
                <a:spcPts val="1200"/>
              </a:lnSpc>
              <a:buFont typeface="Arial" panose="020B0604020202020204" pitchFamily="34" charset="0"/>
              <a:buNone/>
            </a:pPr>
            <a:r>
              <a:rPr lang="en-US" sz="1000" dirty="0">
                <a:solidFill>
                  <a:schemeClr val="tx1">
                    <a:lumMod val="65000"/>
                    <a:lumOff val="35000"/>
                  </a:schemeClr>
                </a:solidFill>
              </a:rPr>
              <a:t>2	Barnes, J.P.,   AAS 87-537,   </a:t>
            </a:r>
            <a:r>
              <a:rPr lang="en-US" sz="1000" i="1" dirty="0">
                <a:solidFill>
                  <a:schemeClr val="tx1">
                    <a:lumMod val="65000"/>
                    <a:lumOff val="35000"/>
                  </a:schemeClr>
                </a:solidFill>
              </a:rPr>
              <a:t>Relating Conic-section Orbital Position, Velocity and Time From Periapsis as Dimensionless Quantities</a:t>
            </a:r>
            <a:r>
              <a:rPr lang="en-US" sz="1000" dirty="0">
                <a:solidFill>
                  <a:schemeClr val="tx1">
                    <a:lumMod val="65000"/>
                    <a:lumOff val="35000"/>
                  </a:schemeClr>
                </a:solidFill>
              </a:rPr>
              <a:t>, 1987 </a:t>
            </a:r>
          </a:p>
          <a:p>
            <a:pPr marL="0" indent="0" defTabSz="231775">
              <a:lnSpc>
                <a:spcPts val="1200"/>
              </a:lnSpc>
              <a:buFont typeface="Arial" panose="020B0604020202020204" pitchFamily="34" charset="0"/>
              <a:buNone/>
            </a:pPr>
            <a:r>
              <a:rPr lang="en-US" sz="1000" dirty="0">
                <a:solidFill>
                  <a:schemeClr val="tx1">
                    <a:lumMod val="65000"/>
                    <a:lumOff val="35000"/>
                  </a:schemeClr>
                </a:solidFill>
              </a:rPr>
              <a:t>3	Barnes, J.P.,   AGMA 97FTM11,  </a:t>
            </a:r>
            <a:r>
              <a:rPr lang="en-US" sz="1000" i="1" dirty="0">
                <a:solidFill>
                  <a:schemeClr val="tx1">
                    <a:lumMod val="65000"/>
                    <a:lumOff val="35000"/>
                  </a:schemeClr>
                </a:solidFill>
              </a:rPr>
              <a:t>Non-dimensional Characterization of Gear Geometry, Mesh Loss, and Windage </a:t>
            </a:r>
            <a:r>
              <a:rPr lang="en-US" sz="1000" dirty="0">
                <a:solidFill>
                  <a:schemeClr val="tx1">
                    <a:lumMod val="65000"/>
                    <a:lumOff val="35000"/>
                  </a:schemeClr>
                </a:solidFill>
              </a:rPr>
              <a:t>(see also Appendix), 1997</a:t>
            </a:r>
          </a:p>
          <a:p>
            <a:pPr marL="0" indent="0" defTabSz="231775">
              <a:lnSpc>
                <a:spcPts val="1200"/>
              </a:lnSpc>
              <a:buNone/>
            </a:pPr>
            <a:r>
              <a:rPr lang="en-US" sz="1000" dirty="0">
                <a:solidFill>
                  <a:schemeClr val="tx1">
                    <a:lumMod val="65000"/>
                    <a:lumOff val="35000"/>
                  </a:schemeClr>
                </a:solidFill>
              </a:rPr>
              <a:t>4	Barnes, J.P.,   SAE 2004-01-3088,   </a:t>
            </a:r>
            <a:r>
              <a:rPr lang="en-US" sz="1000" i="1" dirty="0">
                <a:solidFill>
                  <a:schemeClr val="tx1">
                    <a:lumMod val="65000"/>
                    <a:lumOff val="35000"/>
                  </a:schemeClr>
                </a:solidFill>
              </a:rPr>
              <a:t>How Flies the Albatross  - the Flight Mechanics of Dynamic Soaring</a:t>
            </a:r>
            <a:r>
              <a:rPr lang="en-US" sz="1000" dirty="0">
                <a:solidFill>
                  <a:schemeClr val="tx1">
                    <a:lumMod val="65000"/>
                    <a:lumOff val="35000"/>
                  </a:schemeClr>
                </a:solidFill>
              </a:rPr>
              <a:t>, 2004 </a:t>
            </a:r>
            <a:endParaRPr lang="en-US" sz="1050" dirty="0">
              <a:solidFill>
                <a:schemeClr val="tx1">
                  <a:lumMod val="65000"/>
                  <a:lumOff val="35000"/>
                </a:schemeClr>
              </a:solidFill>
            </a:endParaRPr>
          </a:p>
          <a:p>
            <a:pPr marL="0" indent="0" defTabSz="231775">
              <a:lnSpc>
                <a:spcPts val="1200"/>
              </a:lnSpc>
              <a:buFont typeface="Arial" panose="020B0604020202020204" pitchFamily="34" charset="0"/>
              <a:buNone/>
            </a:pPr>
            <a:endParaRPr lang="en-US" sz="1050" dirty="0">
              <a:solidFill>
                <a:schemeClr val="tx1">
                  <a:lumMod val="65000"/>
                  <a:lumOff val="35000"/>
                </a:schemeClr>
              </a:solidFill>
            </a:endParaRPr>
          </a:p>
        </p:txBody>
      </p:sp>
    </p:spTree>
    <p:extLst>
      <p:ext uri="{BB962C8B-B14F-4D97-AF65-F5344CB8AC3E}">
        <p14:creationId xmlns:p14="http://schemas.microsoft.com/office/powerpoint/2010/main" val="22509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24"/>
            <a:ext cx="8229600" cy="430576"/>
          </a:xfrm>
        </p:spPr>
        <p:txBody>
          <a:bodyPr>
            <a:noAutofit/>
          </a:bodyPr>
          <a:lstStyle/>
          <a:p>
            <a:pPr algn="l"/>
            <a:r>
              <a:rPr lang="en-US" sz="3400" b="1" dirty="0"/>
              <a:t>Presentation Contents</a:t>
            </a:r>
          </a:p>
        </p:txBody>
      </p:sp>
      <p:sp>
        <p:nvSpPr>
          <p:cNvPr id="3" name="Content Placeholder 2"/>
          <p:cNvSpPr>
            <a:spLocks noGrp="1"/>
          </p:cNvSpPr>
          <p:nvPr>
            <p:ph idx="1"/>
          </p:nvPr>
        </p:nvSpPr>
        <p:spPr>
          <a:xfrm>
            <a:off x="609600" y="824088"/>
            <a:ext cx="6019800" cy="5334000"/>
          </a:xfrm>
        </p:spPr>
        <p:txBody>
          <a:bodyPr>
            <a:noAutofit/>
          </a:bodyPr>
          <a:lstStyle/>
          <a:p>
            <a:r>
              <a:rPr lang="en-US" sz="2800" dirty="0"/>
              <a:t>Introduction to non-dim. params.</a:t>
            </a:r>
          </a:p>
          <a:p>
            <a:r>
              <a:rPr lang="en-US" sz="2800" dirty="0"/>
              <a:t>Rayleigh’s “free exponent” method</a:t>
            </a:r>
            <a:r>
              <a:rPr lang="en-US" sz="2800" baseline="30000" dirty="0"/>
              <a:t>5</a:t>
            </a:r>
          </a:p>
          <a:p>
            <a:pPr lvl="1"/>
            <a:r>
              <a:rPr lang="en-US" sz="2400" dirty="0">
                <a:solidFill>
                  <a:schemeClr val="accent2">
                    <a:lumMod val="75000"/>
                  </a:schemeClr>
                </a:solidFill>
              </a:rPr>
              <a:t>Synthesize params. </a:t>
            </a:r>
            <a:r>
              <a:rPr lang="en-US" sz="2400" dirty="0"/>
              <a:t>: empirical study</a:t>
            </a:r>
          </a:p>
          <a:p>
            <a:pPr lvl="1"/>
            <a:r>
              <a:rPr lang="en-US" sz="2400" dirty="0"/>
              <a:t>Application:  Wing aerodynamic lift</a:t>
            </a:r>
          </a:p>
          <a:p>
            <a:r>
              <a:rPr lang="en-US" sz="2800" dirty="0"/>
              <a:t>Newton’s conic-section orbits</a:t>
            </a:r>
          </a:p>
          <a:p>
            <a:pPr lvl="1"/>
            <a:r>
              <a:rPr lang="en-US" sz="2400" dirty="0"/>
              <a:t>Tangent: Isaac Newton chronology</a:t>
            </a:r>
          </a:p>
          <a:p>
            <a:pPr lvl="1"/>
            <a:r>
              <a:rPr lang="en-US" sz="2400" dirty="0">
                <a:solidFill>
                  <a:schemeClr val="accent2">
                    <a:lumMod val="75000"/>
                  </a:schemeClr>
                </a:solidFill>
              </a:rPr>
              <a:t>Theoretical derivation of params.</a:t>
            </a:r>
          </a:p>
          <a:p>
            <a:pPr lvl="1"/>
            <a:r>
              <a:rPr lang="en-US" sz="2400" dirty="0"/>
              <a:t>Tangent: Lunar free-return trajectory</a:t>
            </a:r>
          </a:p>
          <a:p>
            <a:r>
              <a:rPr lang="en-US" sz="2800" dirty="0"/>
              <a:t>Application of Newton’s dynamics</a:t>
            </a:r>
          </a:p>
          <a:p>
            <a:pPr lvl="1"/>
            <a:r>
              <a:rPr lang="en-US" sz="2400" dirty="0">
                <a:solidFill>
                  <a:schemeClr val="accent2">
                    <a:lumMod val="75000"/>
                  </a:schemeClr>
                </a:solidFill>
              </a:rPr>
              <a:t>“By-inspection” params. </a:t>
            </a:r>
            <a:r>
              <a:rPr lang="en-US" sz="2400" dirty="0"/>
              <a:t>to add insight</a:t>
            </a:r>
          </a:p>
          <a:p>
            <a:pPr lvl="1"/>
            <a:r>
              <a:rPr lang="en-US" sz="2400" dirty="0"/>
              <a:t>Applied: Dynamic-soaring trajectory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6629400" y="3640298"/>
            <a:ext cx="1976355" cy="2651760"/>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r="2248"/>
          <a:stretch/>
        </p:blipFill>
        <p:spPr>
          <a:xfrm>
            <a:off x="6633440" y="762000"/>
            <a:ext cx="1972018" cy="2651760"/>
          </a:xfrm>
          <a:prstGeom prst="rect">
            <a:avLst/>
          </a:prstGeom>
        </p:spPr>
      </p:pic>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4</a:t>
            </a:fld>
            <a:endParaRPr lang="en-US" dirty="0"/>
          </a:p>
        </p:txBody>
      </p:sp>
      <p:sp>
        <p:nvSpPr>
          <p:cNvPr id="8" name="Rounded Rectangle 7"/>
          <p:cNvSpPr/>
          <p:nvPr/>
        </p:nvSpPr>
        <p:spPr>
          <a:xfrm>
            <a:off x="533400" y="1357488"/>
            <a:ext cx="5844822" cy="1371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13556" y="6143557"/>
            <a:ext cx="4572000" cy="246221"/>
          </a:xfrm>
          <a:prstGeom prst="rect">
            <a:avLst/>
          </a:prstGeom>
        </p:spPr>
        <p:txBody>
          <a:bodyPr>
            <a:spAutoFit/>
          </a:bodyPr>
          <a:lstStyle/>
          <a:p>
            <a:pPr defTabSz="231775">
              <a:lnSpc>
                <a:spcPts val="1200"/>
              </a:lnSpc>
            </a:pPr>
            <a:r>
              <a:rPr lang="en-US" sz="1600" baseline="30000" dirty="0">
                <a:solidFill>
                  <a:schemeClr val="tx1">
                    <a:lumMod val="65000"/>
                    <a:lumOff val="35000"/>
                  </a:schemeClr>
                </a:solidFill>
              </a:rPr>
              <a:t>5</a:t>
            </a:r>
            <a:r>
              <a:rPr lang="en-US" sz="1600" dirty="0">
                <a:solidFill>
                  <a:schemeClr val="tx1">
                    <a:lumMod val="65000"/>
                    <a:lumOff val="35000"/>
                  </a:schemeClr>
                </a:solidFill>
              </a:rPr>
              <a:t> Lord Rayleigh, </a:t>
            </a:r>
            <a:r>
              <a:rPr lang="en-US" sz="1600" i="1" dirty="0">
                <a:solidFill>
                  <a:schemeClr val="tx1">
                    <a:lumMod val="65000"/>
                    <a:lumOff val="35000"/>
                  </a:schemeClr>
                </a:solidFill>
              </a:rPr>
              <a:t>Nature</a:t>
            </a:r>
            <a:r>
              <a:rPr lang="en-US" sz="1600" dirty="0">
                <a:solidFill>
                  <a:schemeClr val="tx1">
                    <a:lumMod val="65000"/>
                    <a:lumOff val="35000"/>
                  </a:schemeClr>
                </a:solidFill>
              </a:rPr>
              <a:t>, Vol. 95, p. 66, 1915</a:t>
            </a:r>
            <a:endParaRPr lang="en-US" dirty="0">
              <a:solidFill>
                <a:schemeClr val="tx1">
                  <a:lumMod val="65000"/>
                  <a:lumOff val="35000"/>
                </a:schemeClr>
              </a:solidFill>
            </a:endParaRPr>
          </a:p>
        </p:txBody>
      </p:sp>
    </p:spTree>
    <p:extLst>
      <p:ext uri="{BB962C8B-B14F-4D97-AF65-F5344CB8AC3E}">
        <p14:creationId xmlns:p14="http://schemas.microsoft.com/office/powerpoint/2010/main" val="250353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378"/>
            <a:ext cx="8915400" cy="829938"/>
          </a:xfrm>
        </p:spPr>
        <p:txBody>
          <a:bodyPr>
            <a:noAutofit/>
          </a:bodyPr>
          <a:lstStyle/>
          <a:p>
            <a:pPr algn="l"/>
            <a:r>
              <a:rPr lang="en-US" sz="3200" b="1" dirty="0"/>
              <a:t>Rayleigh’s “free-exponent” parameter synthesis</a:t>
            </a:r>
            <a:br>
              <a:rPr lang="en-US" sz="3400" b="1" dirty="0"/>
            </a:br>
            <a:r>
              <a:rPr lang="en-US" sz="2400" dirty="0"/>
              <a:t>Application:  </a:t>
            </a:r>
            <a:r>
              <a:rPr lang="en-US" sz="2400" i="1" dirty="0"/>
              <a:t>Empirical</a:t>
            </a:r>
            <a:r>
              <a:rPr lang="en-US" sz="2400" dirty="0"/>
              <a:t> study of wing aerodynamic lift</a:t>
            </a:r>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5</a:t>
            </a:fld>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2248"/>
          <a:stretch/>
        </p:blipFill>
        <p:spPr>
          <a:xfrm>
            <a:off x="7132110" y="762000"/>
            <a:ext cx="1473347" cy="1981200"/>
          </a:xfrm>
          <a:prstGeom prst="rect">
            <a:avLst/>
          </a:prstGeom>
        </p:spPr>
      </p:pic>
      <p:grpSp>
        <p:nvGrpSpPr>
          <p:cNvPr id="58" name="Group 57"/>
          <p:cNvGrpSpPr/>
          <p:nvPr/>
        </p:nvGrpSpPr>
        <p:grpSpPr>
          <a:xfrm>
            <a:off x="5791200" y="2463790"/>
            <a:ext cx="3529069" cy="2452067"/>
            <a:chOff x="5791200" y="2463790"/>
            <a:chExt cx="3529069" cy="2452067"/>
          </a:xfrm>
        </p:grpSpPr>
        <p:sp>
          <p:nvSpPr>
            <p:cNvPr id="5" name="Freeform 4"/>
            <p:cNvSpPr/>
            <p:nvPr/>
          </p:nvSpPr>
          <p:spPr>
            <a:xfrm>
              <a:off x="6753340" y="3283027"/>
              <a:ext cx="1019060" cy="892366"/>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Lst>
              <a:ahLst/>
              <a:cxnLst>
                <a:cxn ang="0">
                  <a:pos x="connsiteX0" y="connsiteY0"/>
                </a:cxn>
                <a:cxn ang="0">
                  <a:pos x="connsiteX1" y="connsiteY1"/>
                </a:cxn>
                <a:cxn ang="0">
                  <a:pos x="connsiteX2" y="connsiteY2"/>
                </a:cxn>
                <a:cxn ang="0">
                  <a:pos x="connsiteX3" y="connsiteY3"/>
                </a:cxn>
              </a:cxnLst>
              <a:rect l="l" t="t" r="r" b="b"/>
              <a:pathLst>
                <a:path w="947450" h="892366">
                  <a:moveTo>
                    <a:pt x="0" y="0"/>
                  </a:moveTo>
                  <a:lnTo>
                    <a:pt x="947450" y="561860"/>
                  </a:lnTo>
                  <a:lnTo>
                    <a:pt x="947450" y="892366"/>
                  </a:lnTo>
                  <a:lnTo>
                    <a:pt x="11017" y="771181"/>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flipH="1">
              <a:off x="5791200" y="3287789"/>
              <a:ext cx="979582" cy="887603"/>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 name="connsiteX0" fmla="*/ 3270 w 936433"/>
                <a:gd name="connsiteY0" fmla="*/ 0 h 878078"/>
                <a:gd name="connsiteX1" fmla="*/ 936433 w 936433"/>
                <a:gd name="connsiteY1" fmla="*/ 547572 h 878078"/>
                <a:gd name="connsiteX2" fmla="*/ 936433 w 936433"/>
                <a:gd name="connsiteY2" fmla="*/ 878078 h 878078"/>
                <a:gd name="connsiteX3" fmla="*/ 0 w 936433"/>
                <a:gd name="connsiteY3" fmla="*/ 756893 h 878078"/>
                <a:gd name="connsiteX0" fmla="*/ 5652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 name="connsiteX0" fmla="*/ 10415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Lst>
              <a:ahLst/>
              <a:cxnLst>
                <a:cxn ang="0">
                  <a:pos x="connsiteX0" y="connsiteY0"/>
                </a:cxn>
                <a:cxn ang="0">
                  <a:pos x="connsiteX1" y="connsiteY1"/>
                </a:cxn>
                <a:cxn ang="0">
                  <a:pos x="connsiteX2" y="connsiteY2"/>
                </a:cxn>
                <a:cxn ang="0">
                  <a:pos x="connsiteX3" y="connsiteY3"/>
                </a:cxn>
              </a:cxnLst>
              <a:rect l="l" t="t" r="r" b="b"/>
              <a:pathLst>
                <a:path w="936433" h="887603">
                  <a:moveTo>
                    <a:pt x="10415" y="0"/>
                  </a:moveTo>
                  <a:lnTo>
                    <a:pt x="936433" y="557097"/>
                  </a:lnTo>
                  <a:lnTo>
                    <a:pt x="936433" y="887603"/>
                  </a:lnTo>
                  <a:lnTo>
                    <a:pt x="0" y="766418"/>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7162800" y="3521065"/>
              <a:ext cx="0" cy="5738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791200" y="4237822"/>
              <a:ext cx="1981200" cy="228600"/>
              <a:chOff x="3048000" y="3048000"/>
              <a:chExt cx="1981200" cy="228600"/>
            </a:xfrm>
          </p:grpSpPr>
          <p:cxnSp>
            <p:nvCxnSpPr>
              <p:cNvPr id="14" name="Straight Connector 13"/>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5400000">
              <a:off x="7073504" y="3688946"/>
              <a:ext cx="559591" cy="228600"/>
              <a:chOff x="3048000" y="3048000"/>
              <a:chExt cx="1981200" cy="228600"/>
            </a:xfrm>
          </p:grpSpPr>
          <p:cxnSp>
            <p:nvCxnSpPr>
              <p:cNvPr id="21" name="Straight Connector 20"/>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969919" y="3590123"/>
              <a:ext cx="176365" cy="369332"/>
            </a:xfrm>
            <a:prstGeom prst="rect">
              <a:avLst/>
            </a:prstGeom>
            <a:noFill/>
          </p:spPr>
          <p:txBody>
            <a:bodyPr wrap="square" lIns="0" tIns="0" rIns="0" bIns="0" rtlCol="0">
              <a:spAutoFit/>
            </a:bodyPr>
            <a:lstStyle/>
            <a:p>
              <a:r>
                <a:rPr lang="en-US" sz="2400" dirty="0"/>
                <a:t>c</a:t>
              </a:r>
            </a:p>
          </p:txBody>
        </p:sp>
        <p:sp>
          <p:nvSpPr>
            <p:cNvPr id="29" name="TextBox 28"/>
            <p:cNvSpPr txBox="1"/>
            <p:nvPr/>
          </p:nvSpPr>
          <p:spPr>
            <a:xfrm>
              <a:off x="6712744" y="4159241"/>
              <a:ext cx="176365" cy="369332"/>
            </a:xfrm>
            <a:prstGeom prst="rect">
              <a:avLst/>
            </a:prstGeom>
            <a:solidFill>
              <a:schemeClr val="bg1">
                <a:lumMod val="95000"/>
              </a:schemeClr>
            </a:solidFill>
          </p:spPr>
          <p:txBody>
            <a:bodyPr wrap="square" lIns="0" tIns="0" rIns="0" bIns="0" rtlCol="0">
              <a:spAutoFit/>
            </a:bodyPr>
            <a:lstStyle/>
            <a:p>
              <a:r>
                <a:rPr lang="en-US" sz="2400" dirty="0"/>
                <a:t>b</a:t>
              </a:r>
            </a:p>
          </p:txBody>
        </p:sp>
        <p:cxnSp>
          <p:nvCxnSpPr>
            <p:cNvPr id="30" name="Straight Connector 29"/>
            <p:cNvCxnSpPr/>
            <p:nvPr/>
          </p:nvCxnSpPr>
          <p:spPr>
            <a:xfrm flipH="1">
              <a:off x="6807995" y="3282945"/>
              <a:ext cx="10139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5872162" y="2463790"/>
              <a:ext cx="1785938" cy="1647826"/>
            </a:xfrm>
            <a:prstGeom prst="arc">
              <a:avLst>
                <a:gd name="adj1" fmla="val 10577"/>
                <a:gd name="adj2" fmla="val 163088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7667625" y="3325807"/>
              <a:ext cx="176365" cy="369332"/>
            </a:xfrm>
            <a:prstGeom prst="rect">
              <a:avLst/>
            </a:prstGeom>
            <a:noFill/>
          </p:spPr>
          <p:txBody>
            <a:bodyPr wrap="square" lIns="0" tIns="0" rIns="0" bIns="0" rtlCol="0">
              <a:spAutoFit/>
            </a:bodyPr>
            <a:lstStyle/>
            <a:p>
              <a:r>
                <a:rPr lang="en-US" sz="2400" dirty="0">
                  <a:latin typeface="Symbol" panose="05050102010706020507" pitchFamily="18" charset="2"/>
                </a:rPr>
                <a:t>L</a:t>
              </a:r>
              <a:endParaRPr lang="en-US" sz="2400" dirty="0"/>
            </a:p>
          </p:txBody>
        </p:sp>
        <p:grpSp>
          <p:nvGrpSpPr>
            <p:cNvPr id="45" name="Group 44"/>
            <p:cNvGrpSpPr/>
            <p:nvPr/>
          </p:nvGrpSpPr>
          <p:grpSpPr>
            <a:xfrm flipH="1">
              <a:off x="8053327" y="3260993"/>
              <a:ext cx="451691" cy="793214"/>
              <a:chOff x="4915359" y="2181340"/>
              <a:chExt cx="451691" cy="944122"/>
            </a:xfrm>
          </p:grpSpPr>
          <p:cxnSp>
            <p:nvCxnSpPr>
              <p:cNvPr id="36" name="Straight Connector 35"/>
              <p:cNvCxnSpPr/>
              <p:nvPr/>
            </p:nvCxnSpPr>
            <p:spPr>
              <a:xfrm flipH="1">
                <a:off x="4915359" y="2181340"/>
                <a:ext cx="0" cy="93310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926377" y="2247441"/>
                <a:ext cx="440673" cy="8780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7476" y="2288662"/>
                <a:ext cx="176365" cy="369332"/>
              </a:xfrm>
              <a:prstGeom prst="rect">
                <a:avLst/>
              </a:prstGeom>
              <a:noFill/>
            </p:spPr>
            <p:txBody>
              <a:bodyPr wrap="square" lIns="0" tIns="0" rIns="0" bIns="0" rtlCol="0">
                <a:spAutoFit/>
              </a:bodyPr>
              <a:lstStyle/>
              <a:p>
                <a:r>
                  <a:rPr lang="en-US" sz="2400" dirty="0">
                    <a:latin typeface="Symbol" panose="05050102010706020507" pitchFamily="18" charset="2"/>
                  </a:rPr>
                  <a:t>a</a:t>
                </a:r>
                <a:endParaRPr lang="en-US" sz="2400" dirty="0"/>
              </a:p>
            </p:txBody>
          </p:sp>
        </p:grpSp>
        <p:sp>
          <p:nvSpPr>
            <p:cNvPr id="47" name="Arc 46"/>
            <p:cNvSpPr/>
            <p:nvPr/>
          </p:nvSpPr>
          <p:spPr>
            <a:xfrm flipH="1">
              <a:off x="7667911" y="3391281"/>
              <a:ext cx="1652358" cy="1524576"/>
            </a:xfrm>
            <a:prstGeom prst="arc">
              <a:avLst>
                <a:gd name="adj1" fmla="val 16191086"/>
                <a:gd name="adj2" fmla="val 1770456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aphicFrame>
        <p:nvGraphicFramePr>
          <p:cNvPr id="52" name="Object 51"/>
          <p:cNvGraphicFramePr>
            <a:graphicFrameLocks noChangeAspect="1"/>
          </p:cNvGraphicFramePr>
          <p:nvPr>
            <p:extLst>
              <p:ext uri="{D42A27DB-BD31-4B8C-83A1-F6EECF244321}">
                <p14:modId xmlns:p14="http://schemas.microsoft.com/office/powerpoint/2010/main" val="3189140939"/>
              </p:ext>
            </p:extLst>
          </p:nvPr>
        </p:nvGraphicFramePr>
        <p:xfrm>
          <a:off x="787400" y="2341563"/>
          <a:ext cx="6134100" cy="495300"/>
        </p:xfrm>
        <a:graphic>
          <a:graphicData uri="http://schemas.openxmlformats.org/presentationml/2006/ole">
            <mc:AlternateContent xmlns:mc="http://schemas.openxmlformats.org/markup-compatibility/2006">
              <mc:Choice xmlns:v="urn:schemas-microsoft-com:vml" Requires="v">
                <p:oleObj name="Equation" r:id="rId5" imgW="3301920" imgH="266400" progId="Equation.3">
                  <p:embed/>
                </p:oleObj>
              </mc:Choice>
              <mc:Fallback>
                <p:oleObj name="Equation" r:id="rId5" imgW="3301920" imgH="266400" progId="Equation.3">
                  <p:embed/>
                  <p:pic>
                    <p:nvPicPr>
                      <p:cNvPr id="0" name=""/>
                      <p:cNvPicPr/>
                      <p:nvPr/>
                    </p:nvPicPr>
                    <p:blipFill>
                      <a:blip r:embed="rId6"/>
                      <a:stretch>
                        <a:fillRect/>
                      </a:stretch>
                    </p:blipFill>
                    <p:spPr>
                      <a:xfrm>
                        <a:off x="787400" y="2341563"/>
                        <a:ext cx="6134100" cy="495300"/>
                      </a:xfrm>
                      <a:prstGeom prst="rect">
                        <a:avLst/>
                      </a:prstGeom>
                    </p:spPr>
                  </p:pic>
                </p:oleObj>
              </mc:Fallback>
            </mc:AlternateContent>
          </a:graphicData>
        </a:graphic>
      </p:graphicFrame>
      <p:sp>
        <p:nvSpPr>
          <p:cNvPr id="53" name="TextBox 52"/>
          <p:cNvSpPr txBox="1"/>
          <p:nvPr/>
        </p:nvSpPr>
        <p:spPr>
          <a:xfrm>
            <a:off x="649995" y="3106756"/>
            <a:ext cx="4880472" cy="1200329"/>
          </a:xfrm>
          <a:prstGeom prst="rect">
            <a:avLst/>
          </a:prstGeom>
          <a:noFill/>
        </p:spPr>
        <p:txBody>
          <a:bodyPr wrap="square" rtlCol="0">
            <a:spAutoFit/>
          </a:bodyPr>
          <a:lstStyle/>
          <a:p>
            <a:pPr algn="just"/>
            <a:r>
              <a:rPr lang="en-US" dirty="0"/>
              <a:t>Solve for the “auxiliary” exponents (x) which, together with “free exponents” (</a:t>
            </a:r>
            <a:r>
              <a:rPr lang="en-US" i="1" dirty="0"/>
              <a:t>e</a:t>
            </a:r>
            <a:r>
              <a:rPr lang="en-US" dirty="0"/>
              <a:t>), obtain the dimensions of lift, and which have a non-singular</a:t>
            </a:r>
          </a:p>
          <a:p>
            <a:pPr algn="just"/>
            <a:r>
              <a:rPr lang="en-US" dirty="0"/>
              <a:t>matrix representing their units as follows:</a:t>
            </a:r>
          </a:p>
        </p:txBody>
      </p:sp>
      <p:sp>
        <p:nvSpPr>
          <p:cNvPr id="54" name="TextBox 53"/>
          <p:cNvSpPr txBox="1"/>
          <p:nvPr/>
        </p:nvSpPr>
        <p:spPr>
          <a:xfrm>
            <a:off x="661013" y="1079653"/>
            <a:ext cx="6011635" cy="1200329"/>
          </a:xfrm>
          <a:prstGeom prst="rect">
            <a:avLst/>
          </a:prstGeom>
          <a:noFill/>
        </p:spPr>
        <p:txBody>
          <a:bodyPr wrap="square" rtlCol="0">
            <a:spAutoFit/>
          </a:bodyPr>
          <a:lstStyle/>
          <a:p>
            <a:pPr algn="just"/>
            <a:r>
              <a:rPr lang="en-US" dirty="0"/>
              <a:t>Assume lift (L) depends on angle of attack (</a:t>
            </a:r>
            <a:r>
              <a:rPr lang="en-US" dirty="0">
                <a:latin typeface="Symbol" panose="05050102010706020507" pitchFamily="18" charset="2"/>
              </a:rPr>
              <a:t>a</a:t>
            </a:r>
            <a:r>
              <a:rPr lang="en-US" dirty="0"/>
              <a:t>), sweep (</a:t>
            </a:r>
            <a:r>
              <a:rPr lang="en-US" dirty="0">
                <a:latin typeface="Symbol" panose="05050102010706020507" pitchFamily="18" charset="2"/>
              </a:rPr>
              <a:t>L</a:t>
            </a:r>
            <a:r>
              <a:rPr lang="en-US" dirty="0"/>
              <a:t>), air density (</a:t>
            </a:r>
            <a:r>
              <a:rPr lang="en-US" dirty="0">
                <a:latin typeface="Symbol" panose="05050102010706020507" pitchFamily="18" charset="2"/>
              </a:rPr>
              <a:t>r</a:t>
            </a:r>
            <a:r>
              <a:rPr lang="en-US" dirty="0"/>
              <a:t>), airspeed (v), span (b), air viscosity (</a:t>
            </a:r>
            <a:r>
              <a:rPr lang="en-US" dirty="0">
                <a:latin typeface="Symbol" panose="05050102010706020507" pitchFamily="18" charset="2"/>
              </a:rPr>
              <a:t>m</a:t>
            </a:r>
            <a:r>
              <a:rPr lang="en-US" dirty="0"/>
              <a:t>), speed of sound (a), and average chord (c). Angle of attack and sweep are already dimensionless</a:t>
            </a:r>
            <a:r>
              <a:rPr lang="en-US"/>
              <a:t>, “embedded” for now into </a:t>
            </a:r>
            <a:r>
              <a:rPr lang="en-US" i="1"/>
              <a:t>e</a:t>
            </a:r>
            <a:r>
              <a:rPr lang="en-US" baseline="-25000"/>
              <a:t>o</a:t>
            </a:r>
            <a:r>
              <a:rPr lang="en-US"/>
              <a:t>.</a:t>
            </a:r>
            <a:endParaRPr lang="en-US" dirty="0"/>
          </a:p>
        </p:txBody>
      </p:sp>
      <p:graphicFrame>
        <p:nvGraphicFramePr>
          <p:cNvPr id="59" name="Table 58"/>
          <p:cNvGraphicFramePr>
            <a:graphicFrameLocks noGrp="1"/>
          </p:cNvGraphicFramePr>
          <p:nvPr>
            <p:extLst>
              <p:ext uri="{D42A27DB-BD31-4B8C-83A1-F6EECF244321}">
                <p14:modId xmlns:p14="http://schemas.microsoft.com/office/powerpoint/2010/main" val="493241552"/>
              </p:ext>
            </p:extLst>
          </p:nvPr>
        </p:nvGraphicFramePr>
        <p:xfrm>
          <a:off x="1446882" y="4735111"/>
          <a:ext cx="6096000" cy="14833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dirty="0"/>
                        <a:t>unit</a:t>
                      </a:r>
                    </a:p>
                  </a:txBody>
                  <a:tcPr>
                    <a:solidFill>
                      <a:schemeClr val="bg1">
                        <a:lumMod val="50000"/>
                      </a:schemeClr>
                    </a:solidFill>
                  </a:tcPr>
                </a:tc>
                <a:tc>
                  <a:txBody>
                    <a:bodyPr/>
                    <a:lstStyle/>
                    <a:p>
                      <a:pPr algn="ctr"/>
                      <a:r>
                        <a:rPr lang="en-US" dirty="0">
                          <a:latin typeface="Symbol" panose="05050102010706020507" pitchFamily="18" charset="2"/>
                        </a:rPr>
                        <a:t>r</a:t>
                      </a:r>
                    </a:p>
                  </a:txBody>
                  <a:tcPr>
                    <a:solidFill>
                      <a:schemeClr val="bg1">
                        <a:lumMod val="50000"/>
                      </a:schemeClr>
                    </a:solidFill>
                  </a:tcPr>
                </a:tc>
                <a:tc>
                  <a:txBody>
                    <a:bodyPr/>
                    <a:lstStyle/>
                    <a:p>
                      <a:pPr algn="ctr"/>
                      <a:r>
                        <a:rPr lang="en-US" dirty="0"/>
                        <a:t>v</a:t>
                      </a:r>
                    </a:p>
                  </a:txBody>
                  <a:tcPr>
                    <a:solidFill>
                      <a:schemeClr val="bg1">
                        <a:lumMod val="50000"/>
                      </a:schemeClr>
                    </a:solidFill>
                  </a:tcPr>
                </a:tc>
                <a:tc>
                  <a:txBody>
                    <a:bodyPr/>
                    <a:lstStyle/>
                    <a:p>
                      <a:pPr algn="ctr"/>
                      <a:r>
                        <a:rPr lang="en-US" dirty="0"/>
                        <a:t>b</a:t>
                      </a:r>
                    </a:p>
                  </a:txBody>
                  <a:tcPr>
                    <a:solidFill>
                      <a:schemeClr val="bg1">
                        <a:lumMod val="50000"/>
                      </a:schemeClr>
                    </a:solidFill>
                  </a:tcPr>
                </a:tc>
                <a:tc>
                  <a:txBody>
                    <a:bodyPr/>
                    <a:lstStyle/>
                    <a:p>
                      <a:pPr algn="ctr"/>
                      <a:r>
                        <a:rPr lang="en-US" dirty="0">
                          <a:latin typeface="Symbol" panose="05050102010706020507" pitchFamily="18" charset="2"/>
                        </a:rPr>
                        <a:t>m</a:t>
                      </a:r>
                    </a:p>
                  </a:txBody>
                  <a:tcPr>
                    <a:solidFill>
                      <a:schemeClr val="bg1">
                        <a:lumMod val="50000"/>
                      </a:schemeClr>
                    </a:solidFill>
                  </a:tcPr>
                </a:tc>
                <a:tc>
                  <a:txBody>
                    <a:bodyPr/>
                    <a:lstStyle/>
                    <a:p>
                      <a:pPr algn="ctr"/>
                      <a:r>
                        <a:rPr lang="en-US" dirty="0"/>
                        <a:t>a</a:t>
                      </a:r>
                    </a:p>
                  </a:txBody>
                  <a:tcPr>
                    <a:solidFill>
                      <a:schemeClr val="bg1">
                        <a:lumMod val="50000"/>
                      </a:schemeClr>
                    </a:solidFill>
                  </a:tcPr>
                </a:tc>
                <a:tc>
                  <a:txBody>
                    <a:bodyPr/>
                    <a:lstStyle/>
                    <a:p>
                      <a:pPr algn="ctr"/>
                      <a:r>
                        <a:rPr lang="en-US" dirty="0"/>
                        <a:t>c</a:t>
                      </a:r>
                    </a:p>
                  </a:txBody>
                  <a:tcPr>
                    <a:solidFill>
                      <a:schemeClr val="bg1">
                        <a:lumMod val="50000"/>
                      </a:schemeClr>
                    </a:solidFill>
                  </a:tcPr>
                </a:tc>
                <a:tc>
                  <a:txBody>
                    <a:bodyPr/>
                    <a:lstStyle/>
                    <a:p>
                      <a:pPr algn="ctr"/>
                      <a:r>
                        <a:rPr lang="en-US" dirty="0"/>
                        <a:t>L</a:t>
                      </a:r>
                    </a:p>
                  </a:txBody>
                  <a:tcPr>
                    <a:solidFill>
                      <a:schemeClr val="bg1">
                        <a:lumMod val="50000"/>
                      </a:schemeClr>
                    </a:solidFill>
                  </a:tcPr>
                </a:tc>
                <a:extLst>
                  <a:ext uri="{0D108BD9-81ED-4DB2-BD59-A6C34878D82A}">
                    <a16:rowId xmlns:a16="http://schemas.microsoft.com/office/drawing/2014/main" val="10000"/>
                  </a:ext>
                </a:extLst>
              </a:tr>
              <a:tr h="370840">
                <a:tc>
                  <a:txBody>
                    <a:bodyPr/>
                    <a:lstStyle/>
                    <a:p>
                      <a:pPr algn="ctr"/>
                      <a:r>
                        <a:rPr lang="en-US" b="1" dirty="0">
                          <a:solidFill>
                            <a:schemeClr val="bg1">
                              <a:lumMod val="95000"/>
                            </a:schemeClr>
                          </a:solidFill>
                        </a:rPr>
                        <a:t>Kg</a:t>
                      </a:r>
                    </a:p>
                  </a:txBody>
                  <a:tcPr>
                    <a:solidFill>
                      <a:schemeClr val="bg1">
                        <a:lumMod val="50000"/>
                      </a:schemeClr>
                    </a:solidFill>
                  </a:tcPr>
                </a:tc>
                <a:tc>
                  <a:txBody>
                    <a:bodyPr/>
                    <a:lstStyle/>
                    <a:p>
                      <a:pPr algn="ctr"/>
                      <a:r>
                        <a:rPr lang="en-US" dirty="0"/>
                        <a:t>1</a:t>
                      </a:r>
                    </a:p>
                  </a:txBody>
                  <a:tcPr>
                    <a:noFill/>
                  </a:tcPr>
                </a:tc>
                <a:tc>
                  <a:txBody>
                    <a:bodyPr/>
                    <a:lstStyle/>
                    <a:p>
                      <a:pPr algn="ctr"/>
                      <a:r>
                        <a:rPr lang="en-US" dirty="0"/>
                        <a:t>0</a:t>
                      </a:r>
                    </a:p>
                  </a:txBody>
                  <a:tcPr>
                    <a:noFill/>
                  </a:tcPr>
                </a:tc>
                <a:tc>
                  <a:txBody>
                    <a:bodyPr/>
                    <a:lstStyle/>
                    <a:p>
                      <a:pPr algn="ctr"/>
                      <a:r>
                        <a:rPr lang="en-US" dirty="0"/>
                        <a:t>0</a:t>
                      </a:r>
                    </a:p>
                  </a:txBody>
                  <a:tcPr>
                    <a:no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0</a:t>
                      </a:r>
                    </a:p>
                  </a:txBody>
                  <a:tcPr>
                    <a:solidFill>
                      <a:schemeClr val="accent3">
                        <a:lumMod val="60000"/>
                        <a:lumOff val="40000"/>
                      </a:schemeClr>
                    </a:solidFill>
                  </a:tcPr>
                </a:tc>
                <a:tc>
                  <a:txBody>
                    <a:bodyPr/>
                    <a:lstStyle/>
                    <a:p>
                      <a:pPr algn="ctr"/>
                      <a:r>
                        <a:rPr lang="en-US" dirty="0"/>
                        <a:t>0</a:t>
                      </a:r>
                    </a:p>
                  </a:txBody>
                  <a:tcPr>
                    <a:solidFill>
                      <a:schemeClr val="accent3">
                        <a:lumMod val="60000"/>
                        <a:lumOff val="40000"/>
                      </a:schemeClr>
                    </a:solidFill>
                  </a:tcPr>
                </a:tc>
                <a:tc>
                  <a:txBody>
                    <a:bodyPr/>
                    <a:lstStyle/>
                    <a:p>
                      <a:pPr algn="ctr"/>
                      <a:r>
                        <a:rPr lang="en-US" dirty="0"/>
                        <a:t>1</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b="1" dirty="0">
                          <a:solidFill>
                            <a:schemeClr val="bg1">
                              <a:lumMod val="95000"/>
                            </a:schemeClr>
                          </a:solidFill>
                        </a:rPr>
                        <a:t>m </a:t>
                      </a:r>
                    </a:p>
                  </a:txBody>
                  <a:tcPr>
                    <a:solidFill>
                      <a:schemeClr val="bg1">
                        <a:lumMod val="50000"/>
                      </a:schemeClr>
                    </a:solidFill>
                  </a:tcPr>
                </a:tc>
                <a:tc>
                  <a:txBody>
                    <a:bodyPr/>
                    <a:lstStyle/>
                    <a:p>
                      <a:pPr algn="ctr"/>
                      <a:r>
                        <a:rPr lang="en-US" dirty="0"/>
                        <a:t>-3</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1</a:t>
                      </a: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pPr algn="ctr"/>
                      <a:r>
                        <a:rPr lang="en-US" b="1" dirty="0">
                          <a:solidFill>
                            <a:schemeClr val="bg1">
                              <a:lumMod val="95000"/>
                            </a:schemeClr>
                          </a:solidFill>
                        </a:rPr>
                        <a:t>s</a:t>
                      </a:r>
                    </a:p>
                  </a:txBody>
                  <a:tcPr>
                    <a:solidFill>
                      <a:schemeClr val="bg1">
                        <a:lumMod val="50000"/>
                      </a:schemeClr>
                    </a:solid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0</a:t>
                      </a:r>
                    </a:p>
                  </a:txBody>
                  <a:tcPr>
                    <a:no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0</a:t>
                      </a:r>
                    </a:p>
                  </a:txBody>
                  <a:tcPr>
                    <a:solidFill>
                      <a:schemeClr val="accent3">
                        <a:lumMod val="60000"/>
                        <a:lumOff val="40000"/>
                      </a:schemeClr>
                    </a:solidFill>
                  </a:tcPr>
                </a:tc>
                <a:tc>
                  <a:txBody>
                    <a:bodyPr/>
                    <a:lstStyle/>
                    <a:p>
                      <a:pPr algn="ctr"/>
                      <a:r>
                        <a:rPr lang="en-US" dirty="0"/>
                        <a:t>-2</a:t>
                      </a:r>
                    </a:p>
                  </a:txBody>
                  <a:tcP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5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378"/>
            <a:ext cx="9067800" cy="829938"/>
          </a:xfrm>
        </p:spPr>
        <p:txBody>
          <a:bodyPr>
            <a:noAutofit/>
          </a:bodyPr>
          <a:lstStyle/>
          <a:p>
            <a:pPr algn="l"/>
            <a:r>
              <a:rPr lang="en-US" sz="2800" b="1" dirty="0"/>
              <a:t>Rayleigh’s “free-exponent” dimensional analysis, </a:t>
            </a:r>
            <a:r>
              <a:rPr lang="en-US" sz="2400" dirty="0"/>
              <a:t>continued 1</a:t>
            </a:r>
            <a:br>
              <a:rPr lang="en-US" sz="3200" b="1" dirty="0"/>
            </a:br>
            <a:r>
              <a:rPr lang="en-US" sz="2400" dirty="0"/>
              <a:t>Application:  </a:t>
            </a:r>
            <a:r>
              <a:rPr lang="en-US" sz="2400" i="1" dirty="0"/>
              <a:t>Empirical</a:t>
            </a:r>
            <a:r>
              <a:rPr lang="en-US" sz="2400" dirty="0"/>
              <a:t> study of wing aerodynamic lift</a:t>
            </a:r>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6</a:t>
            </a:fld>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2248"/>
          <a:stretch/>
        </p:blipFill>
        <p:spPr>
          <a:xfrm>
            <a:off x="7132110" y="762000"/>
            <a:ext cx="1473347" cy="1981200"/>
          </a:xfrm>
          <a:prstGeom prst="rect">
            <a:avLst/>
          </a:prstGeom>
        </p:spPr>
      </p:pic>
      <p:grpSp>
        <p:nvGrpSpPr>
          <p:cNvPr id="58" name="Group 57"/>
          <p:cNvGrpSpPr>
            <a:grpSpLocks noChangeAspect="1"/>
          </p:cNvGrpSpPr>
          <p:nvPr/>
        </p:nvGrpSpPr>
        <p:grpSpPr>
          <a:xfrm>
            <a:off x="6705611" y="2408705"/>
            <a:ext cx="2470348" cy="1716447"/>
            <a:chOff x="5791200" y="2463790"/>
            <a:chExt cx="3529069" cy="2452067"/>
          </a:xfrm>
        </p:grpSpPr>
        <p:sp>
          <p:nvSpPr>
            <p:cNvPr id="5" name="Freeform 4"/>
            <p:cNvSpPr/>
            <p:nvPr/>
          </p:nvSpPr>
          <p:spPr>
            <a:xfrm>
              <a:off x="6753340" y="3283027"/>
              <a:ext cx="1019060" cy="892366"/>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Lst>
              <a:ahLst/>
              <a:cxnLst>
                <a:cxn ang="0">
                  <a:pos x="connsiteX0" y="connsiteY0"/>
                </a:cxn>
                <a:cxn ang="0">
                  <a:pos x="connsiteX1" y="connsiteY1"/>
                </a:cxn>
                <a:cxn ang="0">
                  <a:pos x="connsiteX2" y="connsiteY2"/>
                </a:cxn>
                <a:cxn ang="0">
                  <a:pos x="connsiteX3" y="connsiteY3"/>
                </a:cxn>
              </a:cxnLst>
              <a:rect l="l" t="t" r="r" b="b"/>
              <a:pathLst>
                <a:path w="947450" h="892366">
                  <a:moveTo>
                    <a:pt x="0" y="0"/>
                  </a:moveTo>
                  <a:lnTo>
                    <a:pt x="947450" y="561860"/>
                  </a:lnTo>
                  <a:lnTo>
                    <a:pt x="947450" y="892366"/>
                  </a:lnTo>
                  <a:lnTo>
                    <a:pt x="11017" y="771181"/>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8"/>
            <p:cNvSpPr/>
            <p:nvPr/>
          </p:nvSpPr>
          <p:spPr>
            <a:xfrm flipH="1">
              <a:off x="5791200" y="3287789"/>
              <a:ext cx="979582" cy="887603"/>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 name="connsiteX0" fmla="*/ 3270 w 936433"/>
                <a:gd name="connsiteY0" fmla="*/ 0 h 878078"/>
                <a:gd name="connsiteX1" fmla="*/ 936433 w 936433"/>
                <a:gd name="connsiteY1" fmla="*/ 547572 h 878078"/>
                <a:gd name="connsiteX2" fmla="*/ 936433 w 936433"/>
                <a:gd name="connsiteY2" fmla="*/ 878078 h 878078"/>
                <a:gd name="connsiteX3" fmla="*/ 0 w 936433"/>
                <a:gd name="connsiteY3" fmla="*/ 756893 h 878078"/>
                <a:gd name="connsiteX0" fmla="*/ 5652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 name="connsiteX0" fmla="*/ 10415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Lst>
              <a:ahLst/>
              <a:cxnLst>
                <a:cxn ang="0">
                  <a:pos x="connsiteX0" y="connsiteY0"/>
                </a:cxn>
                <a:cxn ang="0">
                  <a:pos x="connsiteX1" y="connsiteY1"/>
                </a:cxn>
                <a:cxn ang="0">
                  <a:pos x="connsiteX2" y="connsiteY2"/>
                </a:cxn>
                <a:cxn ang="0">
                  <a:pos x="connsiteX3" y="connsiteY3"/>
                </a:cxn>
              </a:cxnLst>
              <a:rect l="l" t="t" r="r" b="b"/>
              <a:pathLst>
                <a:path w="936433" h="887603">
                  <a:moveTo>
                    <a:pt x="10415" y="0"/>
                  </a:moveTo>
                  <a:lnTo>
                    <a:pt x="936433" y="557097"/>
                  </a:lnTo>
                  <a:lnTo>
                    <a:pt x="936433" y="887603"/>
                  </a:lnTo>
                  <a:lnTo>
                    <a:pt x="0" y="766418"/>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1" name="Straight Connector 10"/>
            <p:cNvCxnSpPr/>
            <p:nvPr/>
          </p:nvCxnSpPr>
          <p:spPr>
            <a:xfrm>
              <a:off x="7162800" y="3521065"/>
              <a:ext cx="0" cy="5738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791200" y="4237822"/>
              <a:ext cx="1981200" cy="228600"/>
              <a:chOff x="3048000" y="3048000"/>
              <a:chExt cx="1981200" cy="228600"/>
            </a:xfrm>
          </p:grpSpPr>
          <p:cxnSp>
            <p:nvCxnSpPr>
              <p:cNvPr id="14" name="Straight Connector 13"/>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5400000">
              <a:off x="7073504" y="3688946"/>
              <a:ext cx="559591" cy="228600"/>
              <a:chOff x="3048000" y="3048000"/>
              <a:chExt cx="1981200" cy="228600"/>
            </a:xfrm>
          </p:grpSpPr>
          <p:cxnSp>
            <p:nvCxnSpPr>
              <p:cNvPr id="21" name="Straight Connector 20"/>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969919" y="3590123"/>
              <a:ext cx="176364" cy="395713"/>
            </a:xfrm>
            <a:prstGeom prst="rect">
              <a:avLst/>
            </a:prstGeom>
            <a:noFill/>
          </p:spPr>
          <p:txBody>
            <a:bodyPr wrap="square" lIns="0" tIns="0" rIns="0" bIns="0" rtlCol="0">
              <a:spAutoFit/>
            </a:bodyPr>
            <a:lstStyle/>
            <a:p>
              <a:r>
                <a:rPr lang="en-US" dirty="0"/>
                <a:t>c</a:t>
              </a:r>
            </a:p>
          </p:txBody>
        </p:sp>
        <p:sp>
          <p:nvSpPr>
            <p:cNvPr id="29" name="TextBox 28"/>
            <p:cNvSpPr txBox="1"/>
            <p:nvPr/>
          </p:nvSpPr>
          <p:spPr>
            <a:xfrm>
              <a:off x="6712744" y="4159241"/>
              <a:ext cx="176364" cy="395713"/>
            </a:xfrm>
            <a:prstGeom prst="rect">
              <a:avLst/>
            </a:prstGeom>
            <a:solidFill>
              <a:schemeClr val="bg1">
                <a:lumMod val="95000"/>
              </a:schemeClr>
            </a:solidFill>
          </p:spPr>
          <p:txBody>
            <a:bodyPr wrap="square" lIns="0" tIns="0" rIns="0" bIns="0" rtlCol="0">
              <a:spAutoFit/>
            </a:bodyPr>
            <a:lstStyle/>
            <a:p>
              <a:r>
                <a:rPr lang="en-US" dirty="0"/>
                <a:t>b</a:t>
              </a:r>
            </a:p>
          </p:txBody>
        </p:sp>
        <p:cxnSp>
          <p:nvCxnSpPr>
            <p:cNvPr id="30" name="Straight Connector 29"/>
            <p:cNvCxnSpPr/>
            <p:nvPr/>
          </p:nvCxnSpPr>
          <p:spPr>
            <a:xfrm flipH="1">
              <a:off x="6807995" y="3282945"/>
              <a:ext cx="10139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5872162" y="2463790"/>
              <a:ext cx="1785938" cy="1647826"/>
            </a:xfrm>
            <a:prstGeom prst="arc">
              <a:avLst>
                <a:gd name="adj1" fmla="val 10577"/>
                <a:gd name="adj2" fmla="val 163088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4" name="TextBox 33"/>
            <p:cNvSpPr txBox="1"/>
            <p:nvPr/>
          </p:nvSpPr>
          <p:spPr>
            <a:xfrm>
              <a:off x="7667625" y="3325807"/>
              <a:ext cx="176364" cy="395713"/>
            </a:xfrm>
            <a:prstGeom prst="rect">
              <a:avLst/>
            </a:prstGeom>
            <a:noFill/>
          </p:spPr>
          <p:txBody>
            <a:bodyPr wrap="square" lIns="0" tIns="0" rIns="0" bIns="0" rtlCol="0">
              <a:spAutoFit/>
            </a:bodyPr>
            <a:lstStyle/>
            <a:p>
              <a:r>
                <a:rPr lang="en-US" dirty="0">
                  <a:latin typeface="Symbol" panose="05050102010706020507" pitchFamily="18" charset="2"/>
                </a:rPr>
                <a:t>L</a:t>
              </a:r>
              <a:endParaRPr lang="en-US" dirty="0"/>
            </a:p>
          </p:txBody>
        </p:sp>
        <p:grpSp>
          <p:nvGrpSpPr>
            <p:cNvPr id="45" name="Group 44"/>
            <p:cNvGrpSpPr/>
            <p:nvPr/>
          </p:nvGrpSpPr>
          <p:grpSpPr>
            <a:xfrm flipH="1">
              <a:off x="8053327" y="3260993"/>
              <a:ext cx="451691" cy="793214"/>
              <a:chOff x="4915359" y="2181340"/>
              <a:chExt cx="451691" cy="944122"/>
            </a:xfrm>
          </p:grpSpPr>
          <p:cxnSp>
            <p:nvCxnSpPr>
              <p:cNvPr id="36" name="Straight Connector 35"/>
              <p:cNvCxnSpPr/>
              <p:nvPr/>
            </p:nvCxnSpPr>
            <p:spPr>
              <a:xfrm flipH="1">
                <a:off x="4915359" y="2181340"/>
                <a:ext cx="0" cy="93310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926377" y="2247441"/>
                <a:ext cx="440673" cy="8780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7476" y="2288661"/>
                <a:ext cx="176366" cy="470997"/>
              </a:xfrm>
              <a:prstGeom prst="rect">
                <a:avLst/>
              </a:prstGeom>
              <a:noFill/>
            </p:spPr>
            <p:txBody>
              <a:bodyPr wrap="square" lIns="0" tIns="0" rIns="0" bIns="0" rtlCol="0">
                <a:spAutoFit/>
              </a:bodyPr>
              <a:lstStyle/>
              <a:p>
                <a:r>
                  <a:rPr lang="en-US" dirty="0">
                    <a:latin typeface="Symbol" panose="05050102010706020507" pitchFamily="18" charset="2"/>
                  </a:rPr>
                  <a:t>a</a:t>
                </a:r>
                <a:endParaRPr lang="en-US" dirty="0"/>
              </a:p>
            </p:txBody>
          </p:sp>
        </p:grpSp>
        <p:sp>
          <p:nvSpPr>
            <p:cNvPr id="47" name="Arc 46"/>
            <p:cNvSpPr/>
            <p:nvPr/>
          </p:nvSpPr>
          <p:spPr>
            <a:xfrm flipH="1">
              <a:off x="7667911" y="3391281"/>
              <a:ext cx="1652358" cy="1524576"/>
            </a:xfrm>
            <a:prstGeom prst="arc">
              <a:avLst>
                <a:gd name="adj1" fmla="val 16191086"/>
                <a:gd name="adj2" fmla="val 1770456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54" name="TextBox 53"/>
          <p:cNvSpPr txBox="1"/>
          <p:nvPr/>
        </p:nvSpPr>
        <p:spPr>
          <a:xfrm>
            <a:off x="661013" y="1079653"/>
            <a:ext cx="6158429" cy="646331"/>
          </a:xfrm>
          <a:prstGeom prst="rect">
            <a:avLst/>
          </a:prstGeom>
          <a:noFill/>
        </p:spPr>
        <p:txBody>
          <a:bodyPr wrap="square" rtlCol="0">
            <a:spAutoFit/>
          </a:bodyPr>
          <a:lstStyle/>
          <a:p>
            <a:r>
              <a:rPr lang="en-US" dirty="0"/>
              <a:t>To ensure dimensional consistency, arrange all exponents in a set of equations, one for each applicable unit (kg, meter, sec):</a:t>
            </a:r>
          </a:p>
        </p:txBody>
      </p:sp>
      <p:grpSp>
        <p:nvGrpSpPr>
          <p:cNvPr id="13" name="Group 12"/>
          <p:cNvGrpSpPr/>
          <p:nvPr/>
        </p:nvGrpSpPr>
        <p:grpSpPr>
          <a:xfrm>
            <a:off x="462709" y="2049137"/>
            <a:ext cx="6488934" cy="936434"/>
            <a:chOff x="462709" y="2049137"/>
            <a:chExt cx="6488934" cy="936434"/>
          </a:xfrm>
        </p:grpSpPr>
        <p:sp>
          <p:nvSpPr>
            <p:cNvPr id="52" name="Rectangle 51"/>
            <p:cNvSpPr/>
            <p:nvPr/>
          </p:nvSpPr>
          <p:spPr>
            <a:xfrm>
              <a:off x="6417276" y="2049137"/>
              <a:ext cx="392042" cy="936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723701" y="2049137"/>
              <a:ext cx="2467779" cy="9364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462709" y="2049137"/>
              <a:ext cx="6488934" cy="923330"/>
            </a:xfrm>
            <a:prstGeom prst="rect">
              <a:avLst/>
            </a:prstGeom>
            <a:noFill/>
          </p:spPr>
          <p:txBody>
            <a:bodyPr wrap="square" rtlCol="0">
              <a:spAutoFit/>
            </a:bodyPr>
            <a:lstStyle/>
            <a:p>
              <a:pPr defTabSz="115888"/>
              <a:r>
                <a:rPr lang="en-US" dirty="0"/>
                <a:t>kg:			( 1) e</a:t>
              </a:r>
              <a:r>
                <a:rPr lang="en-US" baseline="-25000" dirty="0"/>
                <a:t>1</a:t>
              </a:r>
              <a:r>
                <a:rPr lang="en-US" dirty="0"/>
                <a:t>		+		( 0) e</a:t>
              </a:r>
              <a:r>
                <a:rPr lang="en-US" baseline="-25000" dirty="0"/>
                <a:t>2</a:t>
              </a:r>
              <a:r>
                <a:rPr lang="en-US" dirty="0"/>
                <a:t>		+		(0) e</a:t>
              </a:r>
              <a:r>
                <a:rPr lang="en-US" baseline="-25000" dirty="0"/>
                <a:t>3</a:t>
              </a:r>
              <a:r>
                <a:rPr lang="en-US" dirty="0"/>
                <a:t>	+		( 1) x</a:t>
              </a:r>
              <a:r>
                <a:rPr lang="en-US" baseline="-25000" dirty="0"/>
                <a:t>1</a:t>
              </a:r>
              <a:r>
                <a:rPr lang="en-US" dirty="0"/>
                <a:t>	 +		( 0) x</a:t>
              </a:r>
              <a:r>
                <a:rPr lang="en-US" baseline="-25000" dirty="0"/>
                <a:t>2</a:t>
              </a:r>
              <a:r>
                <a:rPr lang="en-US" dirty="0"/>
                <a:t>		+		(0) x</a:t>
              </a:r>
              <a:r>
                <a:rPr lang="en-US" baseline="-25000" dirty="0"/>
                <a:t>3</a:t>
              </a:r>
              <a:r>
                <a:rPr lang="en-US" dirty="0"/>
                <a:t>	=		 1</a:t>
              </a:r>
            </a:p>
            <a:p>
              <a:pPr defTabSz="115888"/>
              <a:r>
                <a:rPr lang="en-US" dirty="0"/>
                <a:t>m:			(-3) e</a:t>
              </a:r>
              <a:r>
                <a:rPr lang="en-US" baseline="-25000" dirty="0"/>
                <a:t>1</a:t>
              </a:r>
              <a:r>
                <a:rPr lang="en-US" dirty="0"/>
                <a:t>		+		( 1) e</a:t>
              </a:r>
              <a:r>
                <a:rPr lang="en-US" baseline="-25000" dirty="0"/>
                <a:t>2</a:t>
              </a:r>
              <a:r>
                <a:rPr lang="en-US" dirty="0"/>
                <a:t>		+		(1) e</a:t>
              </a:r>
              <a:r>
                <a:rPr lang="en-US" baseline="-25000" dirty="0"/>
                <a:t>3</a:t>
              </a:r>
              <a:r>
                <a:rPr lang="en-US" dirty="0"/>
                <a:t>	+		(-1) x</a:t>
              </a:r>
              <a:r>
                <a:rPr lang="en-US" baseline="-25000" dirty="0"/>
                <a:t>1</a:t>
              </a:r>
              <a:r>
                <a:rPr lang="en-US" dirty="0"/>
                <a:t>	 +		( 1) x</a:t>
              </a:r>
              <a:r>
                <a:rPr lang="en-US" baseline="-25000" dirty="0"/>
                <a:t>2</a:t>
              </a:r>
              <a:r>
                <a:rPr lang="en-US" dirty="0"/>
                <a:t>		+		(1) x</a:t>
              </a:r>
              <a:r>
                <a:rPr lang="en-US" baseline="-25000" dirty="0"/>
                <a:t>3</a:t>
              </a:r>
              <a:r>
                <a:rPr lang="en-US" dirty="0"/>
                <a:t>	=		 1</a:t>
              </a:r>
            </a:p>
            <a:p>
              <a:pPr defTabSz="115888"/>
              <a:r>
                <a:rPr lang="en-US" dirty="0"/>
                <a:t>s:				( 0) e</a:t>
              </a:r>
              <a:r>
                <a:rPr lang="en-US" baseline="-25000" dirty="0"/>
                <a:t>1</a:t>
              </a:r>
              <a:r>
                <a:rPr lang="en-US" dirty="0"/>
                <a:t>		+		(-1) e</a:t>
              </a:r>
              <a:r>
                <a:rPr lang="en-US" baseline="-25000" dirty="0"/>
                <a:t>2</a:t>
              </a:r>
              <a:r>
                <a:rPr lang="en-US" dirty="0"/>
                <a:t>		+		(0) e</a:t>
              </a:r>
              <a:r>
                <a:rPr lang="en-US" baseline="-25000" dirty="0"/>
                <a:t>3</a:t>
              </a:r>
              <a:r>
                <a:rPr lang="en-US" dirty="0"/>
                <a:t>	+		(-1) x</a:t>
              </a:r>
              <a:r>
                <a:rPr lang="en-US" baseline="-25000" dirty="0"/>
                <a:t>1</a:t>
              </a:r>
              <a:r>
                <a:rPr lang="en-US" dirty="0"/>
                <a:t>	 +		(-1) x</a:t>
              </a:r>
              <a:r>
                <a:rPr lang="en-US" baseline="-25000" dirty="0"/>
                <a:t>2</a:t>
              </a:r>
              <a:r>
                <a:rPr lang="en-US" dirty="0"/>
                <a:t>		+		(0) x</a:t>
              </a:r>
              <a:r>
                <a:rPr lang="en-US" baseline="-25000" dirty="0"/>
                <a:t>3</a:t>
              </a:r>
              <a:r>
                <a:rPr lang="en-US" dirty="0"/>
                <a:t>	=		-2</a:t>
              </a:r>
            </a:p>
          </p:txBody>
        </p:sp>
      </p:grpSp>
      <p:sp>
        <p:nvSpPr>
          <p:cNvPr id="35" name="TextBox 34"/>
          <p:cNvSpPr txBox="1"/>
          <p:nvPr/>
        </p:nvSpPr>
        <p:spPr>
          <a:xfrm>
            <a:off x="457200" y="3124200"/>
            <a:ext cx="5905040" cy="369332"/>
          </a:xfrm>
          <a:prstGeom prst="rect">
            <a:avLst/>
          </a:prstGeom>
          <a:noFill/>
        </p:spPr>
        <p:txBody>
          <a:bodyPr wrap="square" rtlCol="0">
            <a:spAutoFit/>
          </a:bodyPr>
          <a:lstStyle/>
          <a:p>
            <a:r>
              <a:rPr lang="en-US" dirty="0"/>
              <a:t>Re-write as [A] [x] = [B] to solve for auxiliary exponents [x]:</a:t>
            </a:r>
          </a:p>
        </p:txBody>
      </p:sp>
      <p:grpSp>
        <p:nvGrpSpPr>
          <p:cNvPr id="18" name="Group 17"/>
          <p:cNvGrpSpPr/>
          <p:nvPr/>
        </p:nvGrpSpPr>
        <p:grpSpPr>
          <a:xfrm>
            <a:off x="609600" y="3657600"/>
            <a:ext cx="3810001" cy="1149694"/>
            <a:chOff x="609600" y="3657600"/>
            <a:chExt cx="3810001" cy="1149694"/>
          </a:xfrm>
        </p:grpSpPr>
        <p:sp>
          <p:nvSpPr>
            <p:cNvPr id="53" name="Rectangle 52"/>
            <p:cNvSpPr/>
            <p:nvPr/>
          </p:nvSpPr>
          <p:spPr>
            <a:xfrm>
              <a:off x="620890" y="3691467"/>
              <a:ext cx="1174044" cy="10724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09601" y="3657600"/>
              <a:ext cx="3283026" cy="369332"/>
            </a:xfrm>
            <a:prstGeom prst="rect">
              <a:avLst/>
            </a:prstGeom>
            <a:noFill/>
          </p:spPr>
          <p:txBody>
            <a:bodyPr wrap="square" rtlCol="0">
              <a:spAutoFit/>
            </a:bodyPr>
            <a:lstStyle/>
            <a:p>
              <a:pPr defTabSz="115888"/>
              <a:r>
                <a:rPr lang="en-US" dirty="0"/>
                <a:t> 1			 0			0				x</a:t>
              </a:r>
              <a:r>
                <a:rPr lang="en-US" baseline="-25000" dirty="0"/>
                <a:t>1</a:t>
              </a:r>
              <a:r>
                <a:rPr lang="en-US" dirty="0"/>
                <a:t>   = 		 1  - e</a:t>
              </a:r>
              <a:r>
                <a:rPr lang="en-US" baseline="-25000" dirty="0"/>
                <a:t>1</a:t>
              </a:r>
              <a:r>
                <a:rPr lang="en-US" dirty="0"/>
                <a:t>		</a:t>
              </a:r>
            </a:p>
          </p:txBody>
        </p:sp>
        <p:sp>
          <p:nvSpPr>
            <p:cNvPr id="40" name="TextBox 39"/>
            <p:cNvSpPr txBox="1"/>
            <p:nvPr/>
          </p:nvSpPr>
          <p:spPr>
            <a:xfrm>
              <a:off x="609600" y="4056962"/>
              <a:ext cx="3810001" cy="369332"/>
            </a:xfrm>
            <a:prstGeom prst="rect">
              <a:avLst/>
            </a:prstGeom>
            <a:noFill/>
          </p:spPr>
          <p:txBody>
            <a:bodyPr wrap="square" rtlCol="0">
              <a:spAutoFit/>
            </a:bodyPr>
            <a:lstStyle/>
            <a:p>
              <a:pPr defTabSz="115888"/>
              <a:r>
                <a:rPr lang="en-US" dirty="0"/>
                <a:t>-1			 1			1				x</a:t>
              </a:r>
              <a:r>
                <a:rPr lang="en-US" baseline="-25000" dirty="0"/>
                <a:t>2</a:t>
              </a:r>
              <a:r>
                <a:rPr lang="en-US" dirty="0"/>
                <a:t>   = 		 1 + 3 e</a:t>
              </a:r>
              <a:r>
                <a:rPr lang="en-US" baseline="-25000" dirty="0"/>
                <a:t>1</a:t>
              </a:r>
              <a:r>
                <a:rPr lang="en-US" dirty="0"/>
                <a:t>	- e</a:t>
              </a:r>
              <a:r>
                <a:rPr lang="en-US" baseline="-25000" dirty="0"/>
                <a:t>2</a:t>
              </a:r>
              <a:r>
                <a:rPr lang="en-US" dirty="0"/>
                <a:t>	- e</a:t>
              </a:r>
              <a:r>
                <a:rPr lang="en-US" baseline="-25000" dirty="0"/>
                <a:t>3</a:t>
              </a:r>
              <a:r>
                <a:rPr lang="en-US" dirty="0"/>
                <a:t>	</a:t>
              </a:r>
            </a:p>
          </p:txBody>
        </p:sp>
        <p:sp>
          <p:nvSpPr>
            <p:cNvPr id="41" name="TextBox 40"/>
            <p:cNvSpPr txBox="1"/>
            <p:nvPr/>
          </p:nvSpPr>
          <p:spPr>
            <a:xfrm>
              <a:off x="609601" y="4437962"/>
              <a:ext cx="3283026" cy="369332"/>
            </a:xfrm>
            <a:prstGeom prst="rect">
              <a:avLst/>
            </a:prstGeom>
            <a:noFill/>
          </p:spPr>
          <p:txBody>
            <a:bodyPr wrap="square" rtlCol="0">
              <a:spAutoFit/>
            </a:bodyPr>
            <a:lstStyle/>
            <a:p>
              <a:pPr defTabSz="115888"/>
              <a:r>
                <a:rPr lang="en-US" dirty="0"/>
                <a:t>-1			-1			0				x</a:t>
              </a:r>
              <a:r>
                <a:rPr lang="en-US" baseline="-25000" dirty="0"/>
                <a:t>3</a:t>
              </a:r>
              <a:r>
                <a:rPr lang="en-US" dirty="0"/>
                <a:t>   = 		-2 + e</a:t>
              </a:r>
              <a:r>
                <a:rPr lang="en-US" baseline="-25000" dirty="0"/>
                <a:t>2</a:t>
              </a:r>
              <a:r>
                <a:rPr lang="en-US" dirty="0"/>
                <a:t>		</a:t>
              </a:r>
            </a:p>
          </p:txBody>
        </p:sp>
        <p:sp>
          <p:nvSpPr>
            <p:cNvPr id="4" name="Double Bracket 3"/>
            <p:cNvSpPr/>
            <p:nvPr/>
          </p:nvSpPr>
          <p:spPr>
            <a:xfrm>
              <a:off x="609601" y="3657600"/>
              <a:ext cx="12192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Double Bracket 41"/>
            <p:cNvSpPr/>
            <p:nvPr/>
          </p:nvSpPr>
          <p:spPr>
            <a:xfrm>
              <a:off x="1981201" y="3657600"/>
              <a:ext cx="3810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Double Bracket 42"/>
            <p:cNvSpPr/>
            <p:nvPr/>
          </p:nvSpPr>
          <p:spPr>
            <a:xfrm>
              <a:off x="2667001" y="3657600"/>
              <a:ext cx="17526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TextBox 45"/>
          <p:cNvSpPr txBox="1"/>
          <p:nvPr/>
        </p:nvSpPr>
        <p:spPr>
          <a:xfrm>
            <a:off x="4648200" y="4038600"/>
            <a:ext cx="3276600" cy="369332"/>
          </a:xfrm>
          <a:prstGeom prst="rect">
            <a:avLst/>
          </a:prstGeom>
          <a:noFill/>
        </p:spPr>
        <p:txBody>
          <a:bodyPr wrap="square" rtlCol="0">
            <a:spAutoFit/>
          </a:bodyPr>
          <a:lstStyle/>
          <a:p>
            <a:r>
              <a:rPr lang="en-US" dirty="0"/>
              <a:t>Invert [A] and write [x]=[A</a:t>
            </a:r>
            <a:r>
              <a:rPr lang="en-US" baseline="30000" dirty="0"/>
              <a:t>-1</a:t>
            </a:r>
            <a:r>
              <a:rPr lang="en-US" dirty="0"/>
              <a:t>][B]:</a:t>
            </a:r>
          </a:p>
        </p:txBody>
      </p:sp>
      <p:grpSp>
        <p:nvGrpSpPr>
          <p:cNvPr id="24" name="Group 23"/>
          <p:cNvGrpSpPr/>
          <p:nvPr/>
        </p:nvGrpSpPr>
        <p:grpSpPr>
          <a:xfrm>
            <a:off x="609600" y="5029200"/>
            <a:ext cx="6186311" cy="1149694"/>
            <a:chOff x="609600" y="5029200"/>
            <a:chExt cx="6186311" cy="1149694"/>
          </a:xfrm>
        </p:grpSpPr>
        <p:sp>
          <p:nvSpPr>
            <p:cNvPr id="59" name="Rectangle 58"/>
            <p:cNvSpPr/>
            <p:nvPr/>
          </p:nvSpPr>
          <p:spPr>
            <a:xfrm>
              <a:off x="1332089" y="5085644"/>
              <a:ext cx="1388533" cy="1072444"/>
            </a:xfrm>
            <a:prstGeom prst="rect">
              <a:avLst/>
            </a:prstGeom>
            <a:solidFill>
              <a:srgbClr val="C0504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609600" y="5029200"/>
              <a:ext cx="6028267" cy="369332"/>
            </a:xfrm>
            <a:prstGeom prst="rect">
              <a:avLst/>
            </a:prstGeom>
            <a:noFill/>
          </p:spPr>
          <p:txBody>
            <a:bodyPr wrap="square" rtlCol="0">
              <a:spAutoFit/>
            </a:bodyPr>
            <a:lstStyle/>
            <a:p>
              <a:pPr defTabSz="115888"/>
              <a:r>
                <a:rPr lang="en-US" dirty="0"/>
                <a:t>x</a:t>
              </a:r>
              <a:r>
                <a:rPr lang="en-US" baseline="-25000" dirty="0"/>
                <a:t>1</a:t>
              </a:r>
              <a:r>
                <a:rPr lang="en-US" dirty="0"/>
                <a:t>   	 			 1			 0			 0				 	 1  - e</a:t>
              </a:r>
              <a:r>
                <a:rPr lang="en-US" baseline="-25000" dirty="0"/>
                <a:t>1													</a:t>
              </a:r>
              <a:r>
                <a:rPr lang="en-US" dirty="0"/>
                <a:t>1  - e</a:t>
              </a:r>
              <a:r>
                <a:rPr lang="en-US" baseline="-25000" dirty="0"/>
                <a:t>1								</a:t>
              </a:r>
              <a:endParaRPr lang="en-US" dirty="0"/>
            </a:p>
          </p:txBody>
        </p:sp>
        <p:sp>
          <p:nvSpPr>
            <p:cNvPr id="50" name="TextBox 49"/>
            <p:cNvSpPr txBox="1"/>
            <p:nvPr/>
          </p:nvSpPr>
          <p:spPr>
            <a:xfrm>
              <a:off x="609600" y="5428562"/>
              <a:ext cx="6186311" cy="369332"/>
            </a:xfrm>
            <a:prstGeom prst="rect">
              <a:avLst/>
            </a:prstGeom>
            <a:noFill/>
          </p:spPr>
          <p:txBody>
            <a:bodyPr wrap="square" rtlCol="0">
              <a:spAutoFit/>
            </a:bodyPr>
            <a:lstStyle/>
            <a:p>
              <a:pPr defTabSz="115888"/>
              <a:r>
                <a:rPr lang="en-US" dirty="0"/>
                <a:t>x</a:t>
              </a:r>
              <a:r>
                <a:rPr lang="en-US" baseline="-25000" dirty="0"/>
                <a:t>2</a:t>
              </a:r>
              <a:r>
                <a:rPr lang="en-US" dirty="0"/>
                <a:t>   =			-1			 0			-1					 1 + 3 e</a:t>
              </a:r>
              <a:r>
                <a:rPr lang="en-US" baseline="-25000" dirty="0"/>
                <a:t>1</a:t>
              </a:r>
              <a:r>
                <a:rPr lang="en-US" dirty="0"/>
                <a:t>	- e</a:t>
              </a:r>
              <a:r>
                <a:rPr lang="en-US" baseline="-25000" dirty="0"/>
                <a:t>2</a:t>
              </a:r>
              <a:r>
                <a:rPr lang="en-US" dirty="0"/>
                <a:t>	- e</a:t>
              </a:r>
              <a:r>
                <a:rPr lang="en-US" baseline="-25000" dirty="0"/>
                <a:t>3			</a:t>
              </a:r>
              <a:r>
                <a:rPr lang="en-US" dirty="0"/>
                <a:t>=			1 + e</a:t>
              </a:r>
              <a:r>
                <a:rPr lang="en-US" baseline="-25000" dirty="0"/>
                <a:t>1</a:t>
              </a:r>
              <a:r>
                <a:rPr lang="en-US" dirty="0"/>
                <a:t>	- e</a:t>
              </a:r>
              <a:r>
                <a:rPr lang="en-US" baseline="-25000" dirty="0"/>
                <a:t>2 </a:t>
              </a:r>
              <a:r>
                <a:rPr lang="en-US" dirty="0"/>
                <a:t>	</a:t>
              </a:r>
            </a:p>
          </p:txBody>
        </p:sp>
        <p:sp>
          <p:nvSpPr>
            <p:cNvPr id="51" name="TextBox 50"/>
            <p:cNvSpPr txBox="1"/>
            <p:nvPr/>
          </p:nvSpPr>
          <p:spPr>
            <a:xfrm>
              <a:off x="609600" y="5809562"/>
              <a:ext cx="6028267" cy="369332"/>
            </a:xfrm>
            <a:prstGeom prst="rect">
              <a:avLst/>
            </a:prstGeom>
            <a:noFill/>
          </p:spPr>
          <p:txBody>
            <a:bodyPr wrap="square" rtlCol="0">
              <a:spAutoFit/>
            </a:bodyPr>
            <a:lstStyle/>
            <a:p>
              <a:pPr defTabSz="115888"/>
              <a:r>
                <a:rPr lang="en-US" dirty="0"/>
                <a:t>x</a:t>
              </a:r>
              <a:r>
                <a:rPr lang="en-US" baseline="-25000" dirty="0"/>
                <a:t>3</a:t>
              </a:r>
              <a:r>
                <a:rPr lang="en-US" dirty="0"/>
                <a:t>   		 		 2			 1		 	 1				 	-2 + e</a:t>
              </a:r>
              <a:r>
                <a:rPr lang="en-US" baseline="-25000" dirty="0"/>
                <a:t>2</a:t>
              </a:r>
              <a:r>
                <a:rPr lang="en-US" dirty="0"/>
                <a:t>													1 + e</a:t>
              </a:r>
              <a:r>
                <a:rPr lang="en-US" baseline="-25000" dirty="0"/>
                <a:t>1	</a:t>
              </a:r>
              <a:r>
                <a:rPr lang="en-US" dirty="0"/>
                <a:t>- e</a:t>
              </a:r>
              <a:r>
                <a:rPr lang="en-US" baseline="-25000" dirty="0"/>
                <a:t>3</a:t>
              </a:r>
              <a:endParaRPr lang="en-US" dirty="0"/>
            </a:p>
          </p:txBody>
        </p:sp>
        <p:sp>
          <p:nvSpPr>
            <p:cNvPr id="55" name="Double Bracket 54"/>
            <p:cNvSpPr/>
            <p:nvPr/>
          </p:nvSpPr>
          <p:spPr>
            <a:xfrm>
              <a:off x="609600" y="5029200"/>
              <a:ext cx="3810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Double Bracket 55"/>
            <p:cNvSpPr/>
            <p:nvPr/>
          </p:nvSpPr>
          <p:spPr>
            <a:xfrm>
              <a:off x="1295400" y="5029200"/>
              <a:ext cx="14478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Double Bracket 56"/>
            <p:cNvSpPr/>
            <p:nvPr/>
          </p:nvSpPr>
          <p:spPr>
            <a:xfrm>
              <a:off x="2895600" y="5029200"/>
              <a:ext cx="17526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Double Bracket 59"/>
            <p:cNvSpPr/>
            <p:nvPr/>
          </p:nvSpPr>
          <p:spPr>
            <a:xfrm>
              <a:off x="5029200" y="5029200"/>
              <a:ext cx="11430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8355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378"/>
            <a:ext cx="9067800" cy="829938"/>
          </a:xfrm>
        </p:spPr>
        <p:txBody>
          <a:bodyPr>
            <a:noAutofit/>
          </a:bodyPr>
          <a:lstStyle/>
          <a:p>
            <a:pPr algn="l"/>
            <a:r>
              <a:rPr lang="en-US" sz="2800" b="1" dirty="0"/>
              <a:t>Rayleigh’s “free-exponent” dimensional analysis, </a:t>
            </a:r>
            <a:r>
              <a:rPr lang="en-US" sz="2400" dirty="0"/>
              <a:t>continued 2</a:t>
            </a:r>
            <a:br>
              <a:rPr lang="en-US" sz="3200" b="1" dirty="0"/>
            </a:br>
            <a:r>
              <a:rPr lang="en-US" sz="2400" dirty="0"/>
              <a:t>Application:  </a:t>
            </a:r>
            <a:r>
              <a:rPr lang="en-US" sz="2400" i="1" dirty="0"/>
              <a:t>Empirical</a:t>
            </a:r>
            <a:r>
              <a:rPr lang="en-US" sz="2400" dirty="0"/>
              <a:t> study of wing aerodynamic lift</a:t>
            </a:r>
          </a:p>
        </p:txBody>
      </p:sp>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7</a:t>
            </a:fld>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2248"/>
          <a:stretch/>
        </p:blipFill>
        <p:spPr>
          <a:xfrm>
            <a:off x="7132110" y="762000"/>
            <a:ext cx="1473347" cy="1981200"/>
          </a:xfrm>
          <a:prstGeom prst="rect">
            <a:avLst/>
          </a:prstGeom>
        </p:spPr>
      </p:pic>
      <p:grpSp>
        <p:nvGrpSpPr>
          <p:cNvPr id="58" name="Group 57"/>
          <p:cNvGrpSpPr>
            <a:grpSpLocks noChangeAspect="1"/>
          </p:cNvGrpSpPr>
          <p:nvPr/>
        </p:nvGrpSpPr>
        <p:grpSpPr>
          <a:xfrm>
            <a:off x="5022017" y="2402300"/>
            <a:ext cx="2470348" cy="1716447"/>
            <a:chOff x="5791200" y="2463790"/>
            <a:chExt cx="3529069" cy="2452067"/>
          </a:xfrm>
        </p:grpSpPr>
        <p:sp>
          <p:nvSpPr>
            <p:cNvPr id="5" name="Freeform 4"/>
            <p:cNvSpPr/>
            <p:nvPr/>
          </p:nvSpPr>
          <p:spPr>
            <a:xfrm>
              <a:off x="6753340" y="3283027"/>
              <a:ext cx="1019060" cy="892366"/>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Lst>
              <a:ahLst/>
              <a:cxnLst>
                <a:cxn ang="0">
                  <a:pos x="connsiteX0" y="connsiteY0"/>
                </a:cxn>
                <a:cxn ang="0">
                  <a:pos x="connsiteX1" y="connsiteY1"/>
                </a:cxn>
                <a:cxn ang="0">
                  <a:pos x="connsiteX2" y="connsiteY2"/>
                </a:cxn>
                <a:cxn ang="0">
                  <a:pos x="connsiteX3" y="connsiteY3"/>
                </a:cxn>
              </a:cxnLst>
              <a:rect l="l" t="t" r="r" b="b"/>
              <a:pathLst>
                <a:path w="947450" h="892366">
                  <a:moveTo>
                    <a:pt x="0" y="0"/>
                  </a:moveTo>
                  <a:lnTo>
                    <a:pt x="947450" y="561860"/>
                  </a:lnTo>
                  <a:lnTo>
                    <a:pt x="947450" y="892366"/>
                  </a:lnTo>
                  <a:lnTo>
                    <a:pt x="11017" y="771181"/>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8"/>
            <p:cNvSpPr/>
            <p:nvPr/>
          </p:nvSpPr>
          <p:spPr>
            <a:xfrm flipH="1">
              <a:off x="5791200" y="3287789"/>
              <a:ext cx="979582" cy="887603"/>
            </a:xfrm>
            <a:custGeom>
              <a:avLst/>
              <a:gdLst>
                <a:gd name="connsiteX0" fmla="*/ 33050 w 936433"/>
                <a:gd name="connsiteY0" fmla="*/ 0 h 881349"/>
                <a:gd name="connsiteX1" fmla="*/ 936433 w 936433"/>
                <a:gd name="connsiteY1" fmla="*/ 550843 h 881349"/>
                <a:gd name="connsiteX2" fmla="*/ 936433 w 936433"/>
                <a:gd name="connsiteY2" fmla="*/ 881349 h 881349"/>
                <a:gd name="connsiteX3" fmla="*/ 0 w 936433"/>
                <a:gd name="connsiteY3" fmla="*/ 760164 h 881349"/>
                <a:gd name="connsiteX0" fmla="*/ 0 w 947450"/>
                <a:gd name="connsiteY0" fmla="*/ 0 h 892366"/>
                <a:gd name="connsiteX1" fmla="*/ 947450 w 947450"/>
                <a:gd name="connsiteY1" fmla="*/ 561860 h 892366"/>
                <a:gd name="connsiteX2" fmla="*/ 947450 w 947450"/>
                <a:gd name="connsiteY2" fmla="*/ 892366 h 892366"/>
                <a:gd name="connsiteX3" fmla="*/ 11017 w 947450"/>
                <a:gd name="connsiteY3" fmla="*/ 771181 h 892366"/>
                <a:gd name="connsiteX0" fmla="*/ 3270 w 936433"/>
                <a:gd name="connsiteY0" fmla="*/ 0 h 878078"/>
                <a:gd name="connsiteX1" fmla="*/ 936433 w 936433"/>
                <a:gd name="connsiteY1" fmla="*/ 547572 h 878078"/>
                <a:gd name="connsiteX2" fmla="*/ 936433 w 936433"/>
                <a:gd name="connsiteY2" fmla="*/ 878078 h 878078"/>
                <a:gd name="connsiteX3" fmla="*/ 0 w 936433"/>
                <a:gd name="connsiteY3" fmla="*/ 756893 h 878078"/>
                <a:gd name="connsiteX0" fmla="*/ 5652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 name="connsiteX0" fmla="*/ 10415 w 936433"/>
                <a:gd name="connsiteY0" fmla="*/ 0 h 887603"/>
                <a:gd name="connsiteX1" fmla="*/ 936433 w 936433"/>
                <a:gd name="connsiteY1" fmla="*/ 557097 h 887603"/>
                <a:gd name="connsiteX2" fmla="*/ 936433 w 936433"/>
                <a:gd name="connsiteY2" fmla="*/ 887603 h 887603"/>
                <a:gd name="connsiteX3" fmla="*/ 0 w 936433"/>
                <a:gd name="connsiteY3" fmla="*/ 766418 h 887603"/>
              </a:gdLst>
              <a:ahLst/>
              <a:cxnLst>
                <a:cxn ang="0">
                  <a:pos x="connsiteX0" y="connsiteY0"/>
                </a:cxn>
                <a:cxn ang="0">
                  <a:pos x="connsiteX1" y="connsiteY1"/>
                </a:cxn>
                <a:cxn ang="0">
                  <a:pos x="connsiteX2" y="connsiteY2"/>
                </a:cxn>
                <a:cxn ang="0">
                  <a:pos x="connsiteX3" y="connsiteY3"/>
                </a:cxn>
              </a:cxnLst>
              <a:rect l="l" t="t" r="r" b="b"/>
              <a:pathLst>
                <a:path w="936433" h="887603">
                  <a:moveTo>
                    <a:pt x="10415" y="0"/>
                  </a:moveTo>
                  <a:lnTo>
                    <a:pt x="936433" y="557097"/>
                  </a:lnTo>
                  <a:lnTo>
                    <a:pt x="936433" y="887603"/>
                  </a:lnTo>
                  <a:lnTo>
                    <a:pt x="0" y="766418"/>
                  </a:lnTo>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1" name="Straight Connector 10"/>
            <p:cNvCxnSpPr/>
            <p:nvPr/>
          </p:nvCxnSpPr>
          <p:spPr>
            <a:xfrm>
              <a:off x="7162800" y="3521065"/>
              <a:ext cx="0" cy="5738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791200" y="4237822"/>
              <a:ext cx="1981200" cy="228600"/>
              <a:chOff x="3048000" y="3048000"/>
              <a:chExt cx="1981200" cy="228600"/>
            </a:xfrm>
          </p:grpSpPr>
          <p:cxnSp>
            <p:nvCxnSpPr>
              <p:cNvPr id="14" name="Straight Connector 13"/>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5400000">
              <a:off x="7073504" y="3688946"/>
              <a:ext cx="559591" cy="228600"/>
              <a:chOff x="3048000" y="3048000"/>
              <a:chExt cx="1981200" cy="228600"/>
            </a:xfrm>
          </p:grpSpPr>
          <p:cxnSp>
            <p:nvCxnSpPr>
              <p:cNvPr id="21" name="Straight Connector 20"/>
              <p:cNvCxnSpPr/>
              <p:nvPr/>
            </p:nvCxnSpPr>
            <p:spPr>
              <a:xfrm>
                <a:off x="30480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048000"/>
                <a:ext cx="0" cy="228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3200400"/>
                <a:ext cx="1981200" cy="0"/>
              </a:xfrm>
              <a:prstGeom prst="line">
                <a:avLst/>
              </a:prstGeom>
              <a:ln>
                <a:solidFill>
                  <a:schemeClr val="tx1">
                    <a:lumMod val="50000"/>
                    <a:lumOff val="50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969919" y="3590123"/>
              <a:ext cx="176364" cy="395713"/>
            </a:xfrm>
            <a:prstGeom prst="rect">
              <a:avLst/>
            </a:prstGeom>
            <a:noFill/>
          </p:spPr>
          <p:txBody>
            <a:bodyPr wrap="square" lIns="0" tIns="0" rIns="0" bIns="0" rtlCol="0">
              <a:spAutoFit/>
            </a:bodyPr>
            <a:lstStyle/>
            <a:p>
              <a:r>
                <a:rPr lang="en-US" dirty="0"/>
                <a:t>c</a:t>
              </a:r>
            </a:p>
          </p:txBody>
        </p:sp>
        <p:sp>
          <p:nvSpPr>
            <p:cNvPr id="29" name="TextBox 28"/>
            <p:cNvSpPr txBox="1"/>
            <p:nvPr/>
          </p:nvSpPr>
          <p:spPr>
            <a:xfrm>
              <a:off x="6712744" y="4159241"/>
              <a:ext cx="176364" cy="395713"/>
            </a:xfrm>
            <a:prstGeom prst="rect">
              <a:avLst/>
            </a:prstGeom>
            <a:solidFill>
              <a:schemeClr val="bg1">
                <a:lumMod val="95000"/>
              </a:schemeClr>
            </a:solidFill>
          </p:spPr>
          <p:txBody>
            <a:bodyPr wrap="square" lIns="0" tIns="0" rIns="0" bIns="0" rtlCol="0">
              <a:spAutoFit/>
            </a:bodyPr>
            <a:lstStyle/>
            <a:p>
              <a:r>
                <a:rPr lang="en-US" dirty="0"/>
                <a:t>b</a:t>
              </a:r>
            </a:p>
          </p:txBody>
        </p:sp>
        <p:cxnSp>
          <p:nvCxnSpPr>
            <p:cNvPr id="30" name="Straight Connector 29"/>
            <p:cNvCxnSpPr/>
            <p:nvPr/>
          </p:nvCxnSpPr>
          <p:spPr>
            <a:xfrm flipH="1">
              <a:off x="6807995" y="3282945"/>
              <a:ext cx="10139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5872162" y="2463790"/>
              <a:ext cx="1785938" cy="1647826"/>
            </a:xfrm>
            <a:prstGeom prst="arc">
              <a:avLst>
                <a:gd name="adj1" fmla="val 10577"/>
                <a:gd name="adj2" fmla="val 163088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4" name="TextBox 33"/>
            <p:cNvSpPr txBox="1"/>
            <p:nvPr/>
          </p:nvSpPr>
          <p:spPr>
            <a:xfrm>
              <a:off x="7667625" y="3325807"/>
              <a:ext cx="176364" cy="395713"/>
            </a:xfrm>
            <a:prstGeom prst="rect">
              <a:avLst/>
            </a:prstGeom>
            <a:noFill/>
          </p:spPr>
          <p:txBody>
            <a:bodyPr wrap="square" lIns="0" tIns="0" rIns="0" bIns="0" rtlCol="0">
              <a:spAutoFit/>
            </a:bodyPr>
            <a:lstStyle/>
            <a:p>
              <a:r>
                <a:rPr lang="en-US" dirty="0">
                  <a:latin typeface="Symbol" panose="05050102010706020507" pitchFamily="18" charset="2"/>
                </a:rPr>
                <a:t>L</a:t>
              </a:r>
              <a:endParaRPr lang="en-US" dirty="0"/>
            </a:p>
          </p:txBody>
        </p:sp>
        <p:grpSp>
          <p:nvGrpSpPr>
            <p:cNvPr id="45" name="Group 44"/>
            <p:cNvGrpSpPr/>
            <p:nvPr/>
          </p:nvGrpSpPr>
          <p:grpSpPr>
            <a:xfrm flipH="1">
              <a:off x="8053327" y="3260993"/>
              <a:ext cx="451691" cy="793214"/>
              <a:chOff x="4915359" y="2181340"/>
              <a:chExt cx="451691" cy="944122"/>
            </a:xfrm>
          </p:grpSpPr>
          <p:cxnSp>
            <p:nvCxnSpPr>
              <p:cNvPr id="36" name="Straight Connector 35"/>
              <p:cNvCxnSpPr/>
              <p:nvPr/>
            </p:nvCxnSpPr>
            <p:spPr>
              <a:xfrm flipH="1">
                <a:off x="4915359" y="2181340"/>
                <a:ext cx="0" cy="93310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926377" y="2247441"/>
                <a:ext cx="440673" cy="8780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7476" y="2288661"/>
                <a:ext cx="176366" cy="470997"/>
              </a:xfrm>
              <a:prstGeom prst="rect">
                <a:avLst/>
              </a:prstGeom>
              <a:noFill/>
            </p:spPr>
            <p:txBody>
              <a:bodyPr wrap="square" lIns="0" tIns="0" rIns="0" bIns="0" rtlCol="0">
                <a:spAutoFit/>
              </a:bodyPr>
              <a:lstStyle/>
              <a:p>
                <a:r>
                  <a:rPr lang="en-US" dirty="0">
                    <a:latin typeface="Symbol" panose="05050102010706020507" pitchFamily="18" charset="2"/>
                  </a:rPr>
                  <a:t>a</a:t>
                </a:r>
                <a:endParaRPr lang="en-US" dirty="0"/>
              </a:p>
            </p:txBody>
          </p:sp>
        </p:grpSp>
        <p:sp>
          <p:nvSpPr>
            <p:cNvPr id="47" name="Arc 46"/>
            <p:cNvSpPr/>
            <p:nvPr/>
          </p:nvSpPr>
          <p:spPr>
            <a:xfrm flipH="1">
              <a:off x="7667911" y="3391281"/>
              <a:ext cx="1652358" cy="1524576"/>
            </a:xfrm>
            <a:prstGeom prst="arc">
              <a:avLst>
                <a:gd name="adj1" fmla="val 16191086"/>
                <a:gd name="adj2" fmla="val 17704566"/>
              </a:avLst>
            </a:prstGeom>
            <a:ln>
              <a:headEnd type="none" w="med" len="med"/>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35" name="TextBox 34"/>
          <p:cNvSpPr txBox="1"/>
          <p:nvPr/>
        </p:nvSpPr>
        <p:spPr>
          <a:xfrm>
            <a:off x="461893" y="1125838"/>
            <a:ext cx="5905040" cy="369332"/>
          </a:xfrm>
          <a:prstGeom prst="rect">
            <a:avLst/>
          </a:prstGeom>
          <a:noFill/>
        </p:spPr>
        <p:txBody>
          <a:bodyPr wrap="square" rtlCol="0">
            <a:spAutoFit/>
          </a:bodyPr>
          <a:lstStyle/>
          <a:p>
            <a:r>
              <a:rPr lang="en-US" dirty="0"/>
              <a:t>Recall the original assertion:</a:t>
            </a:r>
          </a:p>
        </p:txBody>
      </p:sp>
      <p:graphicFrame>
        <p:nvGraphicFramePr>
          <p:cNvPr id="12" name="Object 11"/>
          <p:cNvGraphicFramePr>
            <a:graphicFrameLocks noChangeAspect="1"/>
          </p:cNvGraphicFramePr>
          <p:nvPr>
            <p:extLst>
              <p:ext uri="{D42A27DB-BD31-4B8C-83A1-F6EECF244321}">
                <p14:modId xmlns:p14="http://schemas.microsoft.com/office/powerpoint/2010/main" val="3894255768"/>
              </p:ext>
            </p:extLst>
          </p:nvPr>
        </p:nvGraphicFramePr>
        <p:xfrm>
          <a:off x="315913" y="1560513"/>
          <a:ext cx="6357937" cy="514350"/>
        </p:xfrm>
        <a:graphic>
          <a:graphicData uri="http://schemas.openxmlformats.org/presentationml/2006/ole">
            <mc:AlternateContent xmlns:mc="http://schemas.openxmlformats.org/markup-compatibility/2006">
              <mc:Choice xmlns:v="urn:schemas-microsoft-com:vml" Requires="v">
                <p:oleObj name="Equation" r:id="rId5" imgW="3288960" imgH="266400" progId="Equation.3">
                  <p:embed/>
                </p:oleObj>
              </mc:Choice>
              <mc:Fallback>
                <p:oleObj name="Equation" r:id="rId5" imgW="3288960" imgH="266400" progId="Equation.3">
                  <p:embed/>
                  <p:pic>
                    <p:nvPicPr>
                      <p:cNvPr id="0" name="Object 51"/>
                      <p:cNvPicPr>
                        <a:picLocks noChangeAspect="1" noChangeArrowheads="1"/>
                      </p:cNvPicPr>
                      <p:nvPr/>
                    </p:nvPicPr>
                    <p:blipFill>
                      <a:blip r:embed="rId6"/>
                      <a:srcRect/>
                      <a:stretch>
                        <a:fillRect/>
                      </a:stretch>
                    </p:blipFill>
                    <p:spPr bwMode="auto">
                      <a:xfrm>
                        <a:off x="315913" y="1560513"/>
                        <a:ext cx="63579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488244" y="2369390"/>
            <a:ext cx="4049889" cy="1149694"/>
            <a:chOff x="488244" y="2326676"/>
            <a:chExt cx="4049889" cy="1149694"/>
          </a:xfrm>
        </p:grpSpPr>
        <p:grpSp>
          <p:nvGrpSpPr>
            <p:cNvPr id="48" name="Group 47"/>
            <p:cNvGrpSpPr/>
            <p:nvPr/>
          </p:nvGrpSpPr>
          <p:grpSpPr>
            <a:xfrm>
              <a:off x="2590800" y="2326676"/>
              <a:ext cx="1947333" cy="1149694"/>
              <a:chOff x="990599" y="3886200"/>
              <a:chExt cx="1945274" cy="1149694"/>
            </a:xfrm>
          </p:grpSpPr>
          <p:sp>
            <p:nvSpPr>
              <p:cNvPr id="49" name="TextBox 48"/>
              <p:cNvSpPr txBox="1"/>
              <p:nvPr/>
            </p:nvSpPr>
            <p:spPr>
              <a:xfrm>
                <a:off x="990599" y="3886200"/>
                <a:ext cx="1945274" cy="369332"/>
              </a:xfrm>
              <a:prstGeom prst="rect">
                <a:avLst/>
              </a:prstGeom>
              <a:noFill/>
            </p:spPr>
            <p:txBody>
              <a:bodyPr wrap="square" rtlCol="0">
                <a:spAutoFit/>
              </a:bodyPr>
              <a:lstStyle/>
              <a:p>
                <a:pPr defTabSz="115888"/>
                <a:r>
                  <a:rPr lang="en-US" dirty="0"/>
                  <a:t>x</a:t>
                </a:r>
                <a:r>
                  <a:rPr lang="en-US" baseline="-25000" dirty="0"/>
                  <a:t>1</a:t>
                </a:r>
                <a:r>
                  <a:rPr lang="en-US" dirty="0"/>
                  <a:t>   	 			1  - e</a:t>
                </a:r>
                <a:r>
                  <a:rPr lang="en-US" baseline="-25000" dirty="0"/>
                  <a:t>1			</a:t>
                </a:r>
                <a:r>
                  <a:rPr lang="en-US" dirty="0"/>
                  <a:t>		</a:t>
                </a:r>
              </a:p>
            </p:txBody>
          </p:sp>
          <p:sp>
            <p:nvSpPr>
              <p:cNvPr id="50" name="TextBox 49"/>
              <p:cNvSpPr txBox="1"/>
              <p:nvPr/>
            </p:nvSpPr>
            <p:spPr>
              <a:xfrm>
                <a:off x="990600" y="4285562"/>
                <a:ext cx="1900167" cy="369332"/>
              </a:xfrm>
              <a:prstGeom prst="rect">
                <a:avLst/>
              </a:prstGeom>
              <a:noFill/>
            </p:spPr>
            <p:txBody>
              <a:bodyPr wrap="square" rtlCol="0">
                <a:spAutoFit/>
              </a:bodyPr>
              <a:lstStyle/>
              <a:p>
                <a:pPr defTabSz="115888"/>
                <a:r>
                  <a:rPr lang="en-US" dirty="0"/>
                  <a:t>x</a:t>
                </a:r>
                <a:r>
                  <a:rPr lang="en-US" baseline="-25000" dirty="0"/>
                  <a:t>2</a:t>
                </a:r>
                <a:r>
                  <a:rPr lang="en-US" dirty="0"/>
                  <a:t>   =	</a:t>
                </a:r>
                <a:r>
                  <a:rPr lang="en-US" baseline="-25000" dirty="0"/>
                  <a:t>		</a:t>
                </a:r>
                <a:r>
                  <a:rPr lang="en-US" dirty="0"/>
                  <a:t>1 + e</a:t>
                </a:r>
                <a:r>
                  <a:rPr lang="en-US" baseline="-25000" dirty="0"/>
                  <a:t>1</a:t>
                </a:r>
                <a:r>
                  <a:rPr lang="en-US" dirty="0"/>
                  <a:t>	- e</a:t>
                </a:r>
                <a:r>
                  <a:rPr lang="en-US" baseline="-25000" dirty="0"/>
                  <a:t>2</a:t>
                </a:r>
                <a:r>
                  <a:rPr lang="en-US" dirty="0"/>
                  <a:t>	</a:t>
                </a:r>
              </a:p>
            </p:txBody>
          </p:sp>
          <p:sp>
            <p:nvSpPr>
              <p:cNvPr id="51" name="TextBox 50"/>
              <p:cNvSpPr txBox="1"/>
              <p:nvPr/>
            </p:nvSpPr>
            <p:spPr>
              <a:xfrm>
                <a:off x="990599" y="4666562"/>
                <a:ext cx="1911444" cy="369332"/>
              </a:xfrm>
              <a:prstGeom prst="rect">
                <a:avLst/>
              </a:prstGeom>
              <a:noFill/>
            </p:spPr>
            <p:txBody>
              <a:bodyPr wrap="square" rtlCol="0">
                <a:spAutoFit/>
              </a:bodyPr>
              <a:lstStyle/>
              <a:p>
                <a:pPr defTabSz="115888"/>
                <a:r>
                  <a:rPr lang="en-US" dirty="0"/>
                  <a:t>x</a:t>
                </a:r>
                <a:r>
                  <a:rPr lang="en-US" baseline="-25000" dirty="0"/>
                  <a:t>3</a:t>
                </a:r>
                <a:r>
                  <a:rPr lang="en-US" dirty="0"/>
                  <a:t>   		 		1 + e</a:t>
                </a:r>
                <a:r>
                  <a:rPr lang="en-US" baseline="-25000" dirty="0"/>
                  <a:t>1	</a:t>
                </a:r>
                <a:r>
                  <a:rPr lang="en-US" dirty="0"/>
                  <a:t>- e</a:t>
                </a:r>
                <a:r>
                  <a:rPr lang="en-US" baseline="-25000" dirty="0"/>
                  <a:t>3</a:t>
                </a:r>
                <a:endParaRPr lang="en-US" dirty="0"/>
              </a:p>
            </p:txBody>
          </p:sp>
          <p:sp>
            <p:nvSpPr>
              <p:cNvPr id="55" name="Double Bracket 54"/>
              <p:cNvSpPr/>
              <p:nvPr/>
            </p:nvSpPr>
            <p:spPr>
              <a:xfrm>
                <a:off x="990599" y="3886200"/>
                <a:ext cx="3810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Double Bracket 59"/>
              <p:cNvSpPr/>
              <p:nvPr/>
            </p:nvSpPr>
            <p:spPr>
              <a:xfrm>
                <a:off x="1676399" y="3886200"/>
                <a:ext cx="1143000" cy="11430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TextBox 51"/>
            <p:cNvSpPr txBox="1"/>
            <p:nvPr/>
          </p:nvSpPr>
          <p:spPr>
            <a:xfrm>
              <a:off x="488244" y="2601439"/>
              <a:ext cx="1676400" cy="646331"/>
            </a:xfrm>
            <a:prstGeom prst="rect">
              <a:avLst/>
            </a:prstGeom>
            <a:noFill/>
          </p:spPr>
          <p:txBody>
            <a:bodyPr wrap="square" rtlCol="0">
              <a:spAutoFit/>
            </a:bodyPr>
            <a:lstStyle/>
            <a:p>
              <a:r>
                <a:rPr lang="en-US" dirty="0"/>
                <a:t>Recall from the</a:t>
              </a:r>
            </a:p>
            <a:p>
              <a:r>
                <a:rPr lang="en-US" dirty="0"/>
                <a:t>previous slide:</a:t>
              </a:r>
            </a:p>
          </p:txBody>
        </p:sp>
      </p:grpSp>
      <p:sp>
        <p:nvSpPr>
          <p:cNvPr id="53" name="TextBox 52"/>
          <p:cNvSpPr txBox="1"/>
          <p:nvPr/>
        </p:nvSpPr>
        <p:spPr>
          <a:xfrm>
            <a:off x="476332" y="3709239"/>
            <a:ext cx="3988574" cy="923330"/>
          </a:xfrm>
          <a:prstGeom prst="rect">
            <a:avLst/>
          </a:prstGeom>
          <a:noFill/>
        </p:spPr>
        <p:txBody>
          <a:bodyPr wrap="square" rtlCol="0">
            <a:spAutoFit/>
          </a:bodyPr>
          <a:lstStyle/>
          <a:p>
            <a:r>
              <a:rPr lang="en-US"/>
              <a:t>Therefore, now re-introducing angle of attack (</a:t>
            </a:r>
            <a:r>
              <a:rPr lang="en-US">
                <a:latin typeface="Symbol" panose="05050102010706020507" pitchFamily="18" charset="2"/>
              </a:rPr>
              <a:t>a</a:t>
            </a:r>
            <a:r>
              <a:rPr lang="en-US"/>
              <a:t>), formerly “embedded” in </a:t>
            </a:r>
            <a:r>
              <a:rPr lang="en-US" i="1"/>
              <a:t>e</a:t>
            </a:r>
            <a:r>
              <a:rPr lang="en-US" baseline="-25000"/>
              <a:t>o</a:t>
            </a:r>
            <a:endParaRPr lang="en-US"/>
          </a:p>
          <a:p>
            <a:r>
              <a:rPr lang="en-US"/>
              <a:t>which now “floats” to a new value:</a:t>
            </a:r>
            <a:endParaRPr lang="en-US" dirty="0"/>
          </a:p>
        </p:txBody>
      </p:sp>
      <p:graphicFrame>
        <p:nvGraphicFramePr>
          <p:cNvPr id="59" name="Object 58"/>
          <p:cNvGraphicFramePr>
            <a:graphicFrameLocks noChangeAspect="1"/>
          </p:cNvGraphicFramePr>
          <p:nvPr>
            <p:extLst>
              <p:ext uri="{D42A27DB-BD31-4B8C-83A1-F6EECF244321}">
                <p14:modId xmlns:p14="http://schemas.microsoft.com/office/powerpoint/2010/main" val="2885276565"/>
              </p:ext>
            </p:extLst>
          </p:nvPr>
        </p:nvGraphicFramePr>
        <p:xfrm>
          <a:off x="617538" y="4841875"/>
          <a:ext cx="4187825" cy="892175"/>
        </p:xfrm>
        <a:graphic>
          <a:graphicData uri="http://schemas.openxmlformats.org/presentationml/2006/ole">
            <mc:AlternateContent xmlns:mc="http://schemas.openxmlformats.org/markup-compatibility/2006">
              <mc:Choice xmlns:v="urn:schemas-microsoft-com:vml" Requires="v">
                <p:oleObj name="Equation" r:id="rId7" imgW="2387520" imgH="507960" progId="Equation.3">
                  <p:embed/>
                </p:oleObj>
              </mc:Choice>
              <mc:Fallback>
                <p:oleObj name="Equation" r:id="rId7" imgW="2387520" imgH="507960" progId="Equation.3">
                  <p:embed/>
                  <p:pic>
                    <p:nvPicPr>
                      <p:cNvPr id="0" name=""/>
                      <p:cNvPicPr>
                        <a:picLocks noChangeAspect="1" noChangeArrowheads="1"/>
                      </p:cNvPicPr>
                      <p:nvPr/>
                    </p:nvPicPr>
                    <p:blipFill>
                      <a:blip r:embed="rId8"/>
                      <a:srcRect/>
                      <a:stretch>
                        <a:fillRect/>
                      </a:stretch>
                    </p:blipFill>
                    <p:spPr bwMode="auto">
                      <a:xfrm>
                        <a:off x="617538" y="4841875"/>
                        <a:ext cx="4187825" cy="892175"/>
                      </a:xfrm>
                      <a:prstGeom prst="rect">
                        <a:avLst/>
                      </a:prstGeom>
                      <a:solidFill>
                        <a:schemeClr val="accent1">
                          <a:lumMod val="20000"/>
                          <a:lumOff val="80000"/>
                        </a:schemeClr>
                      </a:solidFill>
                      <a:ln>
                        <a:noFill/>
                      </a:ln>
                    </p:spPr>
                  </p:pic>
                </p:oleObj>
              </mc:Fallback>
            </mc:AlternateContent>
          </a:graphicData>
        </a:graphic>
      </p:graphicFrame>
      <p:sp>
        <p:nvSpPr>
          <p:cNvPr id="64" name="TextBox 63"/>
          <p:cNvSpPr txBox="1"/>
          <p:nvPr/>
        </p:nvSpPr>
        <p:spPr>
          <a:xfrm>
            <a:off x="4967111" y="4244536"/>
            <a:ext cx="3770489" cy="155427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900" dirty="0"/>
              <a:t>Putting full trust in this result, next apply “fine-tuning” to obtain more intuitive results, perhaps supported by limited tests ignoring variables suspected of limited influence on L</a:t>
            </a:r>
          </a:p>
        </p:txBody>
      </p:sp>
    </p:spTree>
    <p:extLst>
      <p:ext uri="{BB962C8B-B14F-4D97-AF65-F5344CB8AC3E}">
        <p14:creationId xmlns:p14="http://schemas.microsoft.com/office/powerpoint/2010/main" val="13929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9378"/>
            <a:ext cx="9067800" cy="829938"/>
          </a:xfrm>
        </p:spPr>
        <p:txBody>
          <a:bodyPr>
            <a:noAutofit/>
          </a:bodyPr>
          <a:lstStyle/>
          <a:p>
            <a:pPr algn="l"/>
            <a:r>
              <a:rPr lang="en-US" sz="2800" b="1" dirty="0"/>
              <a:t>Rayleigh’s “free-exponent” dimensional analysis, </a:t>
            </a:r>
            <a:r>
              <a:rPr lang="en-US" sz="2400" dirty="0"/>
              <a:t>continued 3</a:t>
            </a:r>
            <a:br>
              <a:rPr lang="en-US" sz="3200" b="1" dirty="0"/>
            </a:br>
            <a:r>
              <a:rPr lang="en-US" sz="2400" dirty="0"/>
              <a:t>Application:  </a:t>
            </a:r>
            <a:r>
              <a:rPr lang="en-US" sz="2400" i="1" dirty="0"/>
              <a:t>Empirical</a:t>
            </a:r>
            <a:r>
              <a:rPr lang="en-US" sz="2400" dirty="0"/>
              <a:t> study of wing aerodynamic lift</a:t>
            </a:r>
          </a:p>
        </p:txBody>
      </p:sp>
      <p:sp>
        <p:nvSpPr>
          <p:cNvPr id="6" name="Footer Placeholder 5"/>
          <p:cNvSpPr>
            <a:spLocks noGrp="1"/>
          </p:cNvSpPr>
          <p:nvPr>
            <p:ph type="ftr" sz="quarter" idx="11"/>
          </p:nvPr>
        </p:nvSpPr>
        <p:spPr/>
        <p:txBody>
          <a:bodyPr/>
          <a:lstStyle/>
          <a:p>
            <a:r>
              <a:rPr lang="en-US" dirty="0"/>
              <a:t>Non-dimensional Parameters in Our Physical World   J. Philip Barnes   Feb 2023</a:t>
            </a:r>
          </a:p>
        </p:txBody>
      </p:sp>
      <p:sp>
        <p:nvSpPr>
          <p:cNvPr id="7" name="Slide Number Placeholder 6"/>
          <p:cNvSpPr>
            <a:spLocks noGrp="1"/>
          </p:cNvSpPr>
          <p:nvPr>
            <p:ph type="sldNum" sz="quarter" idx="12"/>
          </p:nvPr>
        </p:nvSpPr>
        <p:spPr/>
        <p:txBody>
          <a:bodyPr/>
          <a:lstStyle/>
          <a:p>
            <a:fld id="{CAF235BA-3D7D-4A95-AB6D-C1817BE140BA}" type="slidenum">
              <a:rPr lang="en-US" smtClean="0"/>
              <a:t>8</a:t>
            </a:fld>
            <a:endParaRPr lang="en-US" dirty="0"/>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2248"/>
          <a:stretch/>
        </p:blipFill>
        <p:spPr>
          <a:xfrm>
            <a:off x="7132110" y="762000"/>
            <a:ext cx="1473347" cy="1981200"/>
          </a:xfrm>
          <a:prstGeom prst="rect">
            <a:avLst/>
          </a:prstGeom>
        </p:spPr>
      </p:pic>
      <p:sp>
        <p:nvSpPr>
          <p:cNvPr id="35" name="TextBox 34"/>
          <p:cNvSpPr txBox="1"/>
          <p:nvPr/>
        </p:nvSpPr>
        <p:spPr>
          <a:xfrm>
            <a:off x="392286" y="1002268"/>
            <a:ext cx="6595536" cy="1754326"/>
          </a:xfrm>
          <a:prstGeom prst="rect">
            <a:avLst/>
          </a:prstGeom>
          <a:noFill/>
        </p:spPr>
        <p:txBody>
          <a:bodyPr wrap="square" rtlCol="0">
            <a:spAutoFit/>
          </a:bodyPr>
          <a:lstStyle/>
          <a:p>
            <a:pPr algn="just"/>
            <a:r>
              <a:rPr lang="en-US" dirty="0"/>
              <a:t>The system previously described is arguably workable, but our measurements reveal lift as proportional to density, wing area, and the square of velocity. Let’s now implement legal manipulations at our disposal. We can invert two parameters of the same units, divide the equation by any or all parameters, and multiply any parameter by, for example, (v/v) to split it into two groups, one pre-existing.</a:t>
            </a:r>
          </a:p>
        </p:txBody>
      </p:sp>
      <mc:AlternateContent xmlns:mc="http://schemas.openxmlformats.org/markup-compatibility/2006" xmlns:a14="http://schemas.microsoft.com/office/drawing/2010/main">
        <mc:Choice Requires="a14">
          <p:sp>
            <p:nvSpPr>
              <p:cNvPr id="62" name="Object 61"/>
              <p:cNvSpPr txBox="1"/>
              <p:nvPr/>
            </p:nvSpPr>
            <p:spPr bwMode="auto">
              <a:xfrm>
                <a:off x="308912" y="4268391"/>
                <a:ext cx="4998413" cy="831850"/>
              </a:xfrm>
              <a:prstGeom prst="rect">
                <a:avLst/>
              </a:prstGeom>
              <a:solidFill>
                <a:schemeClr val="accent4">
                  <a:lumMod val="20000"/>
                  <a:lumOff val="80000"/>
                </a:schemeClr>
              </a:solid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m:rPr>
                              <m:nor/>
                            </m:rPr>
                            <a:rPr lang="en-US" sz="2000" i="0">
                              <a:solidFill>
                                <a:srgbClr val="000000"/>
                              </a:solidFill>
                              <a:latin typeface="Cambria Math" panose="02040503050406030204" pitchFamily="18" charset="0"/>
                            </a:rPr>
                            <m:t>2</m:t>
                          </m:r>
                          <m:r>
                            <m:rPr>
                              <m:nor/>
                            </m:rPr>
                            <a:rPr lang="en-US" sz="2000" i="0">
                              <a:solidFill>
                                <a:srgbClr val="000000"/>
                              </a:solidFill>
                              <a:latin typeface="Cambria Math" panose="02040503050406030204" pitchFamily="18" charset="0"/>
                            </a:rPr>
                            <m:t>L</m:t>
                          </m:r>
                        </m:num>
                        <m:den>
                          <m:r>
                            <a:rPr lang="en-US" sz="2000" i="1">
                              <a:solidFill>
                                <a:srgbClr val="000000"/>
                              </a:solidFill>
                              <a:latin typeface="Cambria Math" panose="02040503050406030204" pitchFamily="18" charset="0"/>
                            </a:rPr>
                            <m:t>𝜌</m:t>
                          </m:r>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m:rPr>
                                  <m:sty m:val="p"/>
                                </m:rPr>
                                <a:rPr lang="en-US" sz="2000" i="0">
                                  <a:solidFill>
                                    <a:srgbClr val="000000"/>
                                  </a:solidFill>
                                  <a:latin typeface="Cambria Math" panose="02040503050406030204" pitchFamily="18" charset="0"/>
                                </a:rPr>
                                <m:t>v</m:t>
                              </m:r>
                            </m:e>
                            <m:sup>
                              <m:r>
                                <a:rPr lang="en-US" sz="2000" i="0">
                                  <a:solidFill>
                                    <a:srgbClr val="000000"/>
                                  </a:solidFill>
                                  <a:latin typeface="Cambria Math" panose="02040503050406030204" pitchFamily="18" charset="0"/>
                                </a:rPr>
                                <m:t>2</m:t>
                              </m:r>
                            </m:sup>
                          </m:sSup>
                          <m:r>
                            <a:rPr lang="en-US" sz="2000" b="0" i="0" smtClean="0">
                              <a:solidFill>
                                <a:srgbClr val="000000"/>
                              </a:solidFill>
                              <a:latin typeface="Cambria Math" panose="02040503050406030204" pitchFamily="18" charset="0"/>
                            </a:rPr>
                            <m:t> </m:t>
                          </m:r>
                          <m:r>
                            <m:rPr>
                              <m:sty m:val="p"/>
                            </m:rPr>
                            <a:rPr lang="en-US" sz="2000" i="0">
                              <a:solidFill>
                                <a:srgbClr val="000000"/>
                              </a:solidFill>
                              <a:latin typeface="Cambria Math" panose="02040503050406030204" pitchFamily="18" charset="0"/>
                            </a:rPr>
                            <m:t>b</m:t>
                          </m:r>
                          <m:r>
                            <m:rPr>
                              <m:sty m:val="p"/>
                            </m:rPr>
                            <a:rPr lang="en-US" sz="2000" b="0" i="0" smtClean="0">
                              <a:solidFill>
                                <a:srgbClr val="000000"/>
                              </a:solidFill>
                              <a:latin typeface="Cambria Math" panose="02040503050406030204" pitchFamily="18" charset="0"/>
                            </a:rPr>
                            <m:t>c</m:t>
                          </m:r>
                        </m:den>
                      </m:f>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𝑜</m:t>
                          </m:r>
                        </m:sub>
                      </m:sSub>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𝜌</m:t>
                                  </m:r>
                                  <m:r>
                                    <m:rPr>
                                      <m:sty m:val="p"/>
                                    </m:rPr>
                                    <a:rPr lang="en-US" sz="2000" i="0">
                                      <a:solidFill>
                                        <a:srgbClr val="000000"/>
                                      </a:solidFill>
                                      <a:latin typeface="Cambria Math" panose="02040503050406030204" pitchFamily="18" charset="0"/>
                                    </a:rPr>
                                    <m:t>vc</m:t>
                                  </m:r>
                                </m:num>
                                <m:den>
                                  <m:r>
                                    <a:rPr lang="en-US" sz="2000" i="1">
                                      <a:solidFill>
                                        <a:srgbClr val="000000"/>
                                      </a:solidFill>
                                      <a:latin typeface="Cambria Math" panose="02040503050406030204" pitchFamily="18" charset="0"/>
                                    </a:rPr>
                                    <m:t>𝜇</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m:rPr>
                                      <m:sty m:val="p"/>
                                    </m:rPr>
                                    <a:rPr lang="en-US" sz="2000" b="0" i="0" smtClean="0">
                                      <a:solidFill>
                                        <a:srgbClr val="000000"/>
                                      </a:solidFill>
                                      <a:latin typeface="Cambria Math" panose="02040503050406030204" pitchFamily="18" charset="0"/>
                                    </a:rPr>
                                    <m:t>v</m:t>
                                  </m:r>
                                </m:num>
                                <m:den>
                                  <m:r>
                                    <m:rPr>
                                      <m:sty m:val="p"/>
                                    </m:rPr>
                                    <a:rPr lang="en-US" sz="2000" b="0" i="0" smtClean="0">
                                      <a:solidFill>
                                        <a:srgbClr val="000000"/>
                                      </a:solidFill>
                                      <a:latin typeface="Cambria Math" panose="02040503050406030204" pitchFamily="18" charset="0"/>
                                    </a:rPr>
                                    <m:t>a</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2</m:t>
                              </m:r>
                            </m:sub>
                          </m:sSub>
                        </m:sup>
                      </m:sSup>
                      <m:sSup>
                        <m:sSupPr>
                          <m:ctrlPr>
                            <a:rPr lang="en-US" sz="2000" i="1">
                              <a:solidFill>
                                <a:srgbClr val="000000"/>
                              </a:solidFill>
                              <a:latin typeface="Cambria Math" panose="02040503050406030204" pitchFamily="18" charset="0"/>
                            </a:rPr>
                          </m:ctrlPr>
                        </m:sSupPr>
                        <m:e>
                          <m:r>
                            <a:rPr lang="en-US" sz="2000" b="0" i="1" smtClean="0">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m:rPr>
                                      <m:sty m:val="p"/>
                                    </m:rPr>
                                    <a:rPr lang="en-US" sz="2000" i="0">
                                      <a:solidFill>
                                        <a:srgbClr val="000000"/>
                                      </a:solidFill>
                                      <a:latin typeface="Cambria Math" panose="02040503050406030204" pitchFamily="18" charset="0"/>
                                    </a:rPr>
                                    <m:t>b</m:t>
                                  </m:r>
                                </m:num>
                                <m:den>
                                  <m:r>
                                    <m:rPr>
                                      <m:sty m:val="p"/>
                                    </m:rPr>
                                    <a:rPr lang="en-US" sz="2000" i="0">
                                      <a:solidFill>
                                        <a:srgbClr val="000000"/>
                                      </a:solidFill>
                                      <a:latin typeface="Cambria Math" panose="02040503050406030204" pitchFamily="18" charset="0"/>
                                    </a:rPr>
                                    <m:t>c</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𝛼</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4</m:t>
                              </m:r>
                            </m:sub>
                          </m:sSub>
                        </m:sup>
                      </m:sSup>
                    </m:oMath>
                  </m:oMathPara>
                </a14:m>
                <a:endParaRPr lang="en-US" sz="2000" dirty="0"/>
              </a:p>
            </p:txBody>
          </p:sp>
        </mc:Choice>
        <mc:Fallback xmlns="">
          <p:sp>
            <p:nvSpPr>
              <p:cNvPr id="62" name="Object 61"/>
              <p:cNvSpPr txBox="1">
                <a:spLocks noRot="1" noChangeAspect="1" noMove="1" noResize="1" noEditPoints="1" noAdjustHandles="1" noChangeArrowheads="1" noChangeShapeType="1" noTextEdit="1"/>
              </p:cNvSpPr>
              <p:nvPr/>
            </p:nvSpPr>
            <p:spPr bwMode="auto">
              <a:xfrm>
                <a:off x="308912" y="4268391"/>
                <a:ext cx="4998413" cy="831850"/>
              </a:xfrm>
              <a:prstGeom prst="rect">
                <a:avLst/>
              </a:prstGeom>
              <a:blipFill>
                <a:blip r:embed="rId5"/>
                <a:stretch>
                  <a:fillRect/>
                </a:stretch>
              </a:blipFill>
              <a:ln>
                <a:noFill/>
              </a:ln>
            </p:spPr>
            <p:txBody>
              <a:bodyPr/>
              <a:lstStyle/>
              <a:p>
                <a:r>
                  <a:rPr lang="en-US">
                    <a:noFill/>
                  </a:rPr>
                  <a:t> </a:t>
                </a:r>
              </a:p>
            </p:txBody>
          </p:sp>
        </mc:Fallback>
      </mc:AlternateContent>
      <p:sp>
        <p:nvSpPr>
          <p:cNvPr id="54" name="TextBox 53"/>
          <p:cNvSpPr txBox="1"/>
          <p:nvPr/>
        </p:nvSpPr>
        <p:spPr>
          <a:xfrm>
            <a:off x="308913" y="5240848"/>
            <a:ext cx="4863250" cy="553998"/>
          </a:xfrm>
          <a:prstGeom prst="rect">
            <a:avLst/>
          </a:prstGeom>
          <a:solidFill>
            <a:schemeClr val="accent3">
              <a:lumMod val="20000"/>
              <a:lumOff val="80000"/>
            </a:schemeClr>
          </a:solidFill>
        </p:spPr>
        <p:txBody>
          <a:bodyPr wrap="square" rtlCol="0">
            <a:spAutoFit/>
          </a:bodyPr>
          <a:lstStyle/>
          <a:p>
            <a:pPr>
              <a:lnSpc>
                <a:spcPts val="1800"/>
              </a:lnSpc>
            </a:pPr>
            <a:r>
              <a:rPr lang="en-US" dirty="0"/>
              <a:t>Lift                   Reynolds       Mach      Aspect     </a:t>
            </a:r>
            <a:r>
              <a:rPr lang="en-US" dirty="0" err="1"/>
              <a:t>AoA</a:t>
            </a:r>
            <a:r>
              <a:rPr lang="en-US" dirty="0"/>
              <a:t>    </a:t>
            </a:r>
          </a:p>
          <a:p>
            <a:pPr>
              <a:lnSpc>
                <a:spcPts val="1800"/>
              </a:lnSpc>
            </a:pPr>
            <a:r>
              <a:rPr lang="en-US" dirty="0"/>
              <a:t>coefficient        number      </a:t>
            </a:r>
            <a:r>
              <a:rPr lang="en-US" dirty="0" err="1"/>
              <a:t>number</a:t>
            </a:r>
            <a:r>
              <a:rPr lang="en-US" dirty="0"/>
              <a:t>    ratio</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5400" y="2895600"/>
            <a:ext cx="3690000" cy="3429000"/>
          </a:xfrm>
          <a:prstGeom prst="rect">
            <a:avLst/>
          </a:prstGeom>
        </p:spPr>
      </p:pic>
      <mc:AlternateContent xmlns:mc="http://schemas.openxmlformats.org/markup-compatibility/2006" xmlns:a14="http://schemas.microsoft.com/office/drawing/2010/main">
        <mc:Choice Requires="a14">
          <p:sp>
            <p:nvSpPr>
              <p:cNvPr id="66" name="Object 65"/>
              <p:cNvSpPr txBox="1"/>
              <p:nvPr/>
            </p:nvSpPr>
            <p:spPr bwMode="auto">
              <a:xfrm>
                <a:off x="392285" y="3277240"/>
                <a:ext cx="5055565" cy="8540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m:rPr>
                              <m:sty m:val="p"/>
                            </m:rPr>
                            <a:rPr lang="en-US" sz="2000" i="0">
                              <a:solidFill>
                                <a:srgbClr val="000000"/>
                              </a:solidFill>
                              <a:latin typeface="Cambria Math" panose="02040503050406030204" pitchFamily="18" charset="0"/>
                            </a:rPr>
                            <m:t>L</m:t>
                          </m:r>
                        </m:num>
                        <m:den>
                          <m:r>
                            <a:rPr lang="en-US" sz="2000" i="1">
                              <a:solidFill>
                                <a:srgbClr val="000000"/>
                              </a:solidFill>
                              <a:latin typeface="Cambria Math" panose="02040503050406030204" pitchFamily="18" charset="0"/>
                            </a:rPr>
                            <m:t>𝜇</m:t>
                          </m:r>
                          <m:r>
                            <a:rPr lang="en-US" sz="2000" i="1">
                              <a:solidFill>
                                <a:srgbClr val="000000"/>
                              </a:solidFill>
                              <a:latin typeface="Cambria Math" panose="02040503050406030204" pitchFamily="18" charset="0"/>
                            </a:rPr>
                            <m:t> </m:t>
                          </m:r>
                          <m:r>
                            <m:rPr>
                              <m:sty m:val="p"/>
                            </m:rPr>
                            <a:rPr lang="en-US" sz="2000" i="0">
                              <a:solidFill>
                                <a:srgbClr val="000000"/>
                              </a:solidFill>
                              <a:latin typeface="Cambria Math" panose="02040503050406030204" pitchFamily="18" charset="0"/>
                            </a:rPr>
                            <m:t>v</m:t>
                          </m:r>
                          <m:r>
                            <a:rPr lang="en-US" sz="2000" i="1">
                              <a:solidFill>
                                <a:srgbClr val="000000"/>
                              </a:solidFill>
                              <a:latin typeface="Cambria Math" panose="02040503050406030204" pitchFamily="18" charset="0"/>
                            </a:rPr>
                            <m:t> </m:t>
                          </m:r>
                          <m:r>
                            <m:rPr>
                              <m:sty m:val="p"/>
                            </m:rPr>
                            <a:rPr lang="en-US" sz="2000" i="0">
                              <a:solidFill>
                                <a:srgbClr val="000000"/>
                              </a:solidFill>
                              <a:latin typeface="Cambria Math" panose="02040503050406030204" pitchFamily="18" charset="0"/>
                            </a:rPr>
                            <m:t>c</m:t>
                          </m:r>
                        </m:den>
                      </m:f>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𝑜</m:t>
                          </m:r>
                        </m:sub>
                      </m:sSub>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𝜌</m:t>
                                  </m:r>
                                  <m:r>
                                    <m:rPr>
                                      <m:sty m:val="p"/>
                                    </m:rPr>
                                    <a:rPr lang="en-US" sz="2000" i="0">
                                      <a:solidFill>
                                        <a:srgbClr val="000000"/>
                                      </a:solidFill>
                                      <a:latin typeface="Cambria Math" panose="02040503050406030204" pitchFamily="18" charset="0"/>
                                    </a:rPr>
                                    <m:t>vc</m:t>
                                  </m:r>
                                </m:num>
                                <m:den>
                                  <m:r>
                                    <a:rPr lang="en-US" sz="2000" i="1">
                                      <a:solidFill>
                                        <a:srgbClr val="000000"/>
                                      </a:solidFill>
                                      <a:latin typeface="Cambria Math" panose="02040503050406030204" pitchFamily="18" charset="0"/>
                                    </a:rPr>
                                    <m:t>𝜇</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sub>
                          </m:sSub>
                        </m:sup>
                      </m:sSup>
                      <m:r>
                        <a:rPr lang="en-US" sz="2000" i="1">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m:rPr>
                                      <m:sty m:val="p"/>
                                    </m:rPr>
                                    <a:rPr lang="en-US" sz="2000" b="0" i="0" smtClean="0">
                                      <a:solidFill>
                                        <a:srgbClr val="000000"/>
                                      </a:solidFill>
                                      <a:latin typeface="Cambria Math" panose="02040503050406030204" pitchFamily="18" charset="0"/>
                                    </a:rPr>
                                    <m:t>v</m:t>
                                  </m:r>
                                </m:num>
                                <m:den>
                                  <m:r>
                                    <m:rPr>
                                      <m:sty m:val="p"/>
                                    </m:rPr>
                                    <a:rPr lang="en-US" sz="2000" b="0" i="0" smtClean="0">
                                      <a:solidFill>
                                        <a:srgbClr val="000000"/>
                                      </a:solidFill>
                                      <a:latin typeface="Cambria Math" panose="02040503050406030204" pitchFamily="18" charset="0"/>
                                    </a:rPr>
                                    <m:t>a</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2</m:t>
                              </m:r>
                            </m:sub>
                          </m:sSub>
                        </m:sup>
                      </m:sSup>
                      <m:r>
                        <a:rPr lang="en-US" sz="2000" i="1">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m:rPr>
                                      <m:sty m:val="p"/>
                                    </m:rPr>
                                    <a:rPr lang="en-US" sz="2000" i="0">
                                      <a:solidFill>
                                        <a:srgbClr val="000000"/>
                                      </a:solidFill>
                                      <a:latin typeface="Cambria Math" panose="02040503050406030204" pitchFamily="18" charset="0"/>
                                    </a:rPr>
                                    <m:t>b</m:t>
                                  </m:r>
                                </m:num>
                                <m:den>
                                  <m:r>
                                    <m:rPr>
                                      <m:sty m:val="p"/>
                                    </m:rPr>
                                    <a:rPr lang="en-US" sz="2000" i="0">
                                      <a:solidFill>
                                        <a:srgbClr val="000000"/>
                                      </a:solidFill>
                                      <a:latin typeface="Cambria Math" panose="02040503050406030204" pitchFamily="18" charset="0"/>
                                    </a:rPr>
                                    <m:t>c</m:t>
                                  </m:r>
                                </m:den>
                              </m:f>
                            </m:e>
                          </m:d>
                        </m:e>
                        <m:sup>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3</m:t>
                              </m:r>
                            </m:sub>
                          </m:sSub>
                        </m:sup>
                      </m:sSup>
                      <m:r>
                        <a:rPr lang="en-US" sz="2000" b="0" i="1" smtClean="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𝛼</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4</m:t>
                              </m:r>
                            </m:sub>
                          </m:sSub>
                        </m:sup>
                      </m:sSup>
                    </m:oMath>
                  </m:oMathPara>
                </a14:m>
                <a:endParaRPr lang="en-US" sz="1400" dirty="0"/>
              </a:p>
            </p:txBody>
          </p:sp>
        </mc:Choice>
        <mc:Fallback xmlns="">
          <p:sp>
            <p:nvSpPr>
              <p:cNvPr id="66" name="Object 65"/>
              <p:cNvSpPr txBox="1">
                <a:spLocks noRot="1" noChangeAspect="1" noMove="1" noResize="1" noEditPoints="1" noAdjustHandles="1" noChangeArrowheads="1" noChangeShapeType="1" noTextEdit="1"/>
              </p:cNvSpPr>
              <p:nvPr/>
            </p:nvSpPr>
            <p:spPr bwMode="auto">
              <a:xfrm>
                <a:off x="392285" y="3277240"/>
                <a:ext cx="5055565" cy="854075"/>
              </a:xfrm>
              <a:prstGeom prst="rect">
                <a:avLst/>
              </a:prstGeom>
              <a:blipFill>
                <a:blip r:embed="rId7"/>
                <a:stretch>
                  <a:fillRect/>
                </a:stretch>
              </a:blipFill>
              <a:ln>
                <a:noFill/>
              </a:ln>
            </p:spPr>
            <p:txBody>
              <a:bodyPr/>
              <a:lstStyle/>
              <a:p>
                <a:r>
                  <a:rPr lang="en-US">
                    <a:noFill/>
                  </a:rPr>
                  <a:t> </a:t>
                </a:r>
              </a:p>
            </p:txBody>
          </p:sp>
        </mc:Fallback>
      </mc:AlternateContent>
      <p:sp>
        <p:nvSpPr>
          <p:cNvPr id="67" name="TextBox 66"/>
          <p:cNvSpPr txBox="1"/>
          <p:nvPr/>
        </p:nvSpPr>
        <p:spPr>
          <a:xfrm>
            <a:off x="386802" y="2849584"/>
            <a:ext cx="4920527" cy="369332"/>
          </a:xfrm>
          <a:prstGeom prst="rect">
            <a:avLst/>
          </a:prstGeom>
          <a:noFill/>
        </p:spPr>
        <p:txBody>
          <a:bodyPr wrap="square" rtlCol="0">
            <a:spAutoFit/>
          </a:bodyPr>
          <a:lstStyle/>
          <a:p>
            <a:r>
              <a:rPr lang="en-US" dirty="0"/>
              <a:t>Factor by (a/v) ; then divide by (1/2) [</a:t>
            </a:r>
            <a:r>
              <a:rPr lang="en-US" dirty="0">
                <a:latin typeface="Symbol" panose="05050102010706020507" pitchFamily="18" charset="2"/>
              </a:rPr>
              <a:t>r</a:t>
            </a:r>
            <a:r>
              <a:rPr lang="en-US" dirty="0"/>
              <a:t>vc/</a:t>
            </a:r>
            <a:r>
              <a:rPr lang="en-US" dirty="0">
                <a:latin typeface="Symbol" panose="05050102010706020507" pitchFamily="18" charset="2"/>
              </a:rPr>
              <a:t>m</a:t>
            </a:r>
            <a:r>
              <a:rPr lang="en-US" dirty="0"/>
              <a:t>] [b/c]:</a:t>
            </a:r>
          </a:p>
        </p:txBody>
      </p:sp>
      <p:sp>
        <p:nvSpPr>
          <p:cNvPr id="12" name="TextBox 11"/>
          <p:cNvSpPr txBox="1"/>
          <p:nvPr/>
        </p:nvSpPr>
        <p:spPr>
          <a:xfrm>
            <a:off x="321279" y="5851362"/>
            <a:ext cx="4838515"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2000" dirty="0"/>
              <a:t>We discover :    </a:t>
            </a:r>
            <a:r>
              <a:rPr lang="en-US" sz="2000" i="1" dirty="0"/>
              <a:t>e</a:t>
            </a:r>
            <a:r>
              <a:rPr lang="en-US" sz="2000" baseline="-25000" dirty="0"/>
              <a:t>1 </a:t>
            </a:r>
            <a:r>
              <a:rPr lang="en-US" sz="2000" dirty="0"/>
              <a:t>~ 1   ;   </a:t>
            </a:r>
            <a:r>
              <a:rPr lang="en-US" sz="2000" i="1" dirty="0"/>
              <a:t>e</a:t>
            </a:r>
            <a:r>
              <a:rPr lang="en-US" sz="2000" baseline="-25000" dirty="0"/>
              <a:t>2 </a:t>
            </a:r>
            <a:r>
              <a:rPr lang="en-US" sz="2000" dirty="0"/>
              <a:t>~ 0    ;    </a:t>
            </a:r>
            <a:r>
              <a:rPr lang="en-US" sz="2000" i="1" dirty="0"/>
              <a:t>e</a:t>
            </a:r>
            <a:r>
              <a:rPr lang="en-US" sz="2000" baseline="-25000" dirty="0"/>
              <a:t>4 </a:t>
            </a:r>
            <a:r>
              <a:rPr lang="en-US" sz="2000" dirty="0"/>
              <a:t>~ 1</a:t>
            </a:r>
          </a:p>
        </p:txBody>
      </p:sp>
      <p:cxnSp>
        <p:nvCxnSpPr>
          <p:cNvPr id="5" name="Straight Connector 4"/>
          <p:cNvCxnSpPr/>
          <p:nvPr/>
        </p:nvCxnSpPr>
        <p:spPr>
          <a:xfrm>
            <a:off x="6654037" y="3649362"/>
            <a:ext cx="0" cy="1499287"/>
          </a:xfrm>
          <a:prstGeom prst="line">
            <a:avLst/>
          </a:prstGeom>
          <a:ln w="88900">
            <a:solidFill>
              <a:schemeClr val="tx1">
                <a:lumMod val="85000"/>
                <a:lumOff val="15000"/>
                <a:alpha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88292" y="4552226"/>
            <a:ext cx="330200" cy="33547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45720" tIns="0" rIns="18288" bIns="27432" rtlCol="0">
            <a:spAutoFit/>
          </a:bodyPr>
          <a:lstStyle/>
          <a:p>
            <a:r>
              <a:rPr lang="en-US" sz="2000" i="1"/>
              <a:t>e</a:t>
            </a:r>
            <a:r>
              <a:rPr lang="en-US" sz="2000" baseline="-25000"/>
              <a:t>3</a:t>
            </a:r>
            <a:r>
              <a:rPr lang="en-US" sz="2000"/>
              <a:t>  </a:t>
            </a:r>
            <a:endParaRPr lang="en-US" sz="2000" baseline="-25000" dirty="0"/>
          </a:p>
        </p:txBody>
      </p:sp>
    </p:spTree>
    <p:extLst>
      <p:ext uri="{BB962C8B-B14F-4D97-AF65-F5344CB8AC3E}">
        <p14:creationId xmlns:p14="http://schemas.microsoft.com/office/powerpoint/2010/main" val="304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7" grpId="0"/>
      <p:bldP spid="12" grpId="0"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24"/>
            <a:ext cx="8229600" cy="430576"/>
          </a:xfrm>
        </p:spPr>
        <p:txBody>
          <a:bodyPr>
            <a:noAutofit/>
          </a:bodyPr>
          <a:lstStyle/>
          <a:p>
            <a:pPr algn="l"/>
            <a:r>
              <a:rPr lang="en-US" sz="3400" b="1" dirty="0"/>
              <a:t>Presentation Contents</a:t>
            </a:r>
          </a:p>
        </p:txBody>
      </p:sp>
      <p:sp>
        <p:nvSpPr>
          <p:cNvPr id="3" name="Content Placeholder 2"/>
          <p:cNvSpPr>
            <a:spLocks noGrp="1"/>
          </p:cNvSpPr>
          <p:nvPr>
            <p:ph idx="1"/>
          </p:nvPr>
        </p:nvSpPr>
        <p:spPr>
          <a:xfrm>
            <a:off x="609600" y="914400"/>
            <a:ext cx="6019800" cy="5334000"/>
          </a:xfrm>
        </p:spPr>
        <p:txBody>
          <a:bodyPr>
            <a:noAutofit/>
          </a:bodyPr>
          <a:lstStyle/>
          <a:p>
            <a:r>
              <a:rPr lang="en-US" sz="2800" dirty="0"/>
              <a:t>Introduction to non-dim. params.</a:t>
            </a:r>
          </a:p>
          <a:p>
            <a:r>
              <a:rPr lang="en-US" sz="2800" dirty="0"/>
              <a:t>Rayleigh’s “free exponent” method</a:t>
            </a:r>
          </a:p>
          <a:p>
            <a:pPr lvl="1"/>
            <a:r>
              <a:rPr lang="en-US" sz="2400" dirty="0">
                <a:solidFill>
                  <a:schemeClr val="accent2">
                    <a:lumMod val="75000"/>
                  </a:schemeClr>
                </a:solidFill>
              </a:rPr>
              <a:t>Synthesize params. </a:t>
            </a:r>
            <a:r>
              <a:rPr lang="en-US" sz="2400" dirty="0"/>
              <a:t>: empirical study</a:t>
            </a:r>
          </a:p>
          <a:p>
            <a:pPr lvl="1"/>
            <a:r>
              <a:rPr lang="en-US" sz="2400" dirty="0"/>
              <a:t>Application:  Wing aerodynamic lift</a:t>
            </a:r>
          </a:p>
          <a:p>
            <a:r>
              <a:rPr lang="en-US" sz="2800" dirty="0"/>
              <a:t>Newton’s conic-section orbits</a:t>
            </a:r>
          </a:p>
          <a:p>
            <a:pPr lvl="1"/>
            <a:r>
              <a:rPr lang="en-US" sz="2400" dirty="0"/>
              <a:t>Tangent: Isaac Newton chronology</a:t>
            </a:r>
          </a:p>
          <a:p>
            <a:pPr lvl="1"/>
            <a:r>
              <a:rPr lang="en-US" sz="2400" dirty="0">
                <a:solidFill>
                  <a:schemeClr val="accent2">
                    <a:lumMod val="75000"/>
                  </a:schemeClr>
                </a:solidFill>
              </a:rPr>
              <a:t>Theoretical derivation of params.</a:t>
            </a:r>
          </a:p>
          <a:p>
            <a:pPr lvl="1"/>
            <a:r>
              <a:rPr lang="en-US" sz="2400" dirty="0"/>
              <a:t>Tangent: Lunar free-return trajectory</a:t>
            </a:r>
          </a:p>
          <a:p>
            <a:r>
              <a:rPr lang="en-US" sz="2800" dirty="0"/>
              <a:t>Application of Newton’s dynamics</a:t>
            </a:r>
          </a:p>
          <a:p>
            <a:pPr lvl="1"/>
            <a:r>
              <a:rPr lang="en-US" sz="2400" dirty="0">
                <a:solidFill>
                  <a:schemeClr val="accent2">
                    <a:lumMod val="75000"/>
                  </a:schemeClr>
                </a:solidFill>
              </a:rPr>
              <a:t>“By-inspection” params. </a:t>
            </a:r>
            <a:r>
              <a:rPr lang="en-US" sz="2400" dirty="0"/>
              <a:t>to add insight</a:t>
            </a:r>
          </a:p>
          <a:p>
            <a:pPr lvl="1"/>
            <a:r>
              <a:rPr lang="en-US" sz="2400" dirty="0"/>
              <a:t>Applied: Dynamic-soaring trajectory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6629400" y="3640298"/>
            <a:ext cx="1976355" cy="2651760"/>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r="2248"/>
          <a:stretch/>
        </p:blipFill>
        <p:spPr>
          <a:xfrm>
            <a:off x="6633440" y="762000"/>
            <a:ext cx="1972018" cy="2651760"/>
          </a:xfrm>
          <a:prstGeom prst="rect">
            <a:avLst/>
          </a:prstGeom>
        </p:spPr>
      </p:pic>
      <p:sp>
        <p:nvSpPr>
          <p:cNvPr id="6" name="Footer Placeholder 5"/>
          <p:cNvSpPr>
            <a:spLocks noGrp="1"/>
          </p:cNvSpPr>
          <p:nvPr>
            <p:ph type="ftr" sz="quarter" idx="11"/>
          </p:nvPr>
        </p:nvSpPr>
        <p:spPr/>
        <p:txBody>
          <a:bodyPr/>
          <a:lstStyle/>
          <a:p>
            <a:r>
              <a:rPr lang="en-US" dirty="0"/>
              <a:t>Non-dimensional Parameters in Our Physical World   J. Philip Barnes   Nov 2016</a:t>
            </a:r>
          </a:p>
        </p:txBody>
      </p:sp>
      <p:sp>
        <p:nvSpPr>
          <p:cNvPr id="7" name="Slide Number Placeholder 6"/>
          <p:cNvSpPr>
            <a:spLocks noGrp="1"/>
          </p:cNvSpPr>
          <p:nvPr>
            <p:ph type="sldNum" sz="quarter" idx="12"/>
          </p:nvPr>
        </p:nvSpPr>
        <p:spPr/>
        <p:txBody>
          <a:bodyPr/>
          <a:lstStyle/>
          <a:p>
            <a:fld id="{CAF235BA-3D7D-4A95-AB6D-C1817BE140BA}" type="slidenum">
              <a:rPr lang="en-US" smtClean="0"/>
              <a:t>9</a:t>
            </a:fld>
            <a:endParaRPr lang="en-US" dirty="0"/>
          </a:p>
        </p:txBody>
      </p:sp>
      <p:sp>
        <p:nvSpPr>
          <p:cNvPr id="8" name="Rounded Rectangle 7"/>
          <p:cNvSpPr/>
          <p:nvPr/>
        </p:nvSpPr>
        <p:spPr>
          <a:xfrm>
            <a:off x="533400" y="2895600"/>
            <a:ext cx="5715000" cy="1752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55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7218</Words>
  <Application>Microsoft Office PowerPoint</Application>
  <PresentationFormat>On-screen Show (4:3)</PresentationFormat>
  <Paragraphs>475</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Annie BTN</vt:lpstr>
      <vt:lpstr>Arial</vt:lpstr>
      <vt:lpstr>Calibri</vt:lpstr>
      <vt:lpstr>Cambria</vt:lpstr>
      <vt:lpstr>Cambria Math</vt:lpstr>
      <vt:lpstr>Courier New</vt:lpstr>
      <vt:lpstr>Symbol</vt:lpstr>
      <vt:lpstr>Times New Roman</vt:lpstr>
      <vt:lpstr>Office Theme</vt:lpstr>
      <vt:lpstr>Equation</vt:lpstr>
      <vt:lpstr>PowerPoint Presentation</vt:lpstr>
      <vt:lpstr>Presentation Contents</vt:lpstr>
      <vt:lpstr>Introduction to Non-dimensional Parameters</vt:lpstr>
      <vt:lpstr>Presentation Contents</vt:lpstr>
      <vt:lpstr>Rayleigh’s “free-exponent” parameter synthesis Application:  Empirical study of wing aerodynamic lift</vt:lpstr>
      <vt:lpstr>Rayleigh’s “free-exponent” dimensional analysis, continued 1 Application:  Empirical study of wing aerodynamic lift</vt:lpstr>
      <vt:lpstr>Rayleigh’s “free-exponent” dimensional analysis, continued 2 Application:  Empirical study of wing aerodynamic lift</vt:lpstr>
      <vt:lpstr>Rayleigh’s “free-exponent” dimensional analysis, continued 3 Application:  Empirical study of wing aerodynamic lift</vt:lpstr>
      <vt:lpstr>Presentation Contents</vt:lpstr>
      <vt:lpstr>Conic-section orbits:  Isaac Newton Chronology</vt:lpstr>
      <vt:lpstr>PowerPoint Presentation</vt:lpstr>
      <vt:lpstr>Conic-section orbits:  From Principia to the present day</vt:lpstr>
      <vt:lpstr>PowerPoint Presentation</vt:lpstr>
      <vt:lpstr>Conic-section orbits:  Dimensional &amp; non-dimensional terms</vt:lpstr>
      <vt:lpstr>Conic-section orbits:   Shape, velocity, and time Vs. position</vt:lpstr>
      <vt:lpstr>Conic-section orbits:   Lunar free-return trajectory, 1 of 2</vt:lpstr>
      <vt:lpstr>Conic-section orbits:   Lunar free-return trajectory, 2 of 2</vt:lpstr>
      <vt:lpstr>Presentation Contents</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dc:creator>
  <cp:lastModifiedBy>Mary Ellen Barnes</cp:lastModifiedBy>
  <cp:revision>366</cp:revision>
  <cp:lastPrinted>2023-02-08T18:02:41Z</cp:lastPrinted>
  <dcterms:created xsi:type="dcterms:W3CDTF">2016-10-24T01:43:17Z</dcterms:created>
  <dcterms:modified xsi:type="dcterms:W3CDTF">2023-02-09T00:13:41Z</dcterms:modified>
</cp:coreProperties>
</file>