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8" r:id="rId2"/>
    <p:sldId id="368" r:id="rId3"/>
    <p:sldId id="419" r:id="rId4"/>
    <p:sldId id="355" r:id="rId5"/>
    <p:sldId id="399" r:id="rId6"/>
    <p:sldId id="381" r:id="rId7"/>
    <p:sldId id="412" r:id="rId8"/>
    <p:sldId id="393" r:id="rId9"/>
    <p:sldId id="382" r:id="rId10"/>
    <p:sldId id="380" r:id="rId11"/>
    <p:sldId id="376" r:id="rId12"/>
    <p:sldId id="395" r:id="rId13"/>
    <p:sldId id="404" r:id="rId14"/>
    <p:sldId id="409" r:id="rId15"/>
    <p:sldId id="416" r:id="rId16"/>
    <p:sldId id="396" r:id="rId17"/>
    <p:sldId id="401" r:id="rId18"/>
    <p:sldId id="418" r:id="rId19"/>
    <p:sldId id="417" r:id="rId20"/>
    <p:sldId id="402" r:id="rId21"/>
    <p:sldId id="400" r:id="rId22"/>
    <p:sldId id="406" r:id="rId23"/>
    <p:sldId id="377" r:id="rId24"/>
    <p:sldId id="420" r:id="rId25"/>
    <p:sldId id="423" r:id="rId26"/>
    <p:sldId id="390" r:id="rId27"/>
    <p:sldId id="364" r:id="rId28"/>
    <p:sldId id="421" r:id="rId29"/>
    <p:sldId id="308" r:id="rId30"/>
    <p:sldId id="407" r:id="rId31"/>
  </p:sldIdLst>
  <p:sldSz cx="9144000" cy="6858000" type="letter"/>
  <p:notesSz cx="6934200" cy="92202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A28"/>
    <a:srgbClr val="FFC000"/>
    <a:srgbClr val="996600"/>
    <a:srgbClr val="4A7EBB"/>
    <a:srgbClr val="E46C0A"/>
    <a:srgbClr val="77933C"/>
    <a:srgbClr val="3264A0"/>
    <a:srgbClr val="FFFFCC"/>
    <a:srgbClr val="DA9D70"/>
    <a:srgbClr val="756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053" autoAdjust="0"/>
    <p:restoredTop sz="90516" autoAdjust="0"/>
  </p:normalViewPr>
  <p:slideViewPr>
    <p:cSldViewPr snapToGrid="0">
      <p:cViewPr varScale="1">
        <p:scale>
          <a:sx n="72" d="100"/>
          <a:sy n="72" d="100"/>
        </p:scale>
        <p:origin x="1214" y="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2508" y="48"/>
      </p:cViewPr>
      <p:guideLst>
        <p:guide orient="horz" pos="2904"/>
        <p:guide pos="2184"/>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Barnes\z-aero\albatross\jetstreams.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Horizontal Wind Vs. Altitude</a:t>
            </a:r>
          </a:p>
          <a:p>
            <a:pPr>
              <a:defRPr/>
            </a:pPr>
            <a:r>
              <a:rPr lang="en-US" sz="800" dirty="0"/>
              <a:t>H. Riehl, </a:t>
            </a:r>
            <a:r>
              <a:rPr lang="en-US" sz="800" i="1" dirty="0"/>
              <a:t>Jet Streams of the Atmosphere</a:t>
            </a:r>
            <a:r>
              <a:rPr lang="en-US" sz="800" dirty="0"/>
              <a:t>, CO State Univ. 1962</a:t>
            </a:r>
          </a:p>
        </c:rich>
      </c:tx>
      <c:layout>
        <c:manualLayout>
          <c:xMode val="edge"/>
          <c:yMode val="edge"/>
          <c:x val="0.36915047782812227"/>
          <c:y val="7.5161260642646666E-2"/>
        </c:manualLayout>
      </c:layout>
      <c:overlay val="1"/>
    </c:title>
    <c:autoTitleDeleted val="0"/>
    <c:plotArea>
      <c:layout>
        <c:manualLayout>
          <c:layoutTarget val="inner"/>
          <c:xMode val="edge"/>
          <c:yMode val="edge"/>
          <c:x val="0.10730809333764786"/>
          <c:y val="0.15141229621724508"/>
          <c:w val="0.8571929878628185"/>
          <c:h val="0.77823102933568788"/>
        </c:manualLayout>
      </c:layout>
      <c:scatterChart>
        <c:scatterStyle val="lineMarker"/>
        <c:varyColors val="0"/>
        <c:ser>
          <c:idx val="0"/>
          <c:order val="0"/>
          <c:tx>
            <c:v>Composite</c:v>
          </c:tx>
          <c:spPr>
            <a:ln w="28575">
              <a:solidFill>
                <a:schemeClr val="accent1"/>
              </a:solidFill>
              <a:prstDash val="sysDash"/>
            </a:ln>
          </c:spPr>
          <c:marker>
            <c:symbol val="none"/>
          </c:marker>
          <c:xVal>
            <c:numRef>
              <c:f>Sheet1!$D$2:$D$9</c:f>
              <c:numCache>
                <c:formatCode>0.00</c:formatCode>
                <c:ptCount val="8"/>
                <c:pt idx="0">
                  <c:v>0</c:v>
                </c:pt>
                <c:pt idx="1">
                  <c:v>36.525555555555556</c:v>
                </c:pt>
                <c:pt idx="2">
                  <c:v>36.525555555555556</c:v>
                </c:pt>
                <c:pt idx="3">
                  <c:v>91.571111111111108</c:v>
                </c:pt>
                <c:pt idx="4">
                  <c:v>91.571111111111108</c:v>
                </c:pt>
                <c:pt idx="5">
                  <c:v>47.328888888888891</c:v>
                </c:pt>
                <c:pt idx="6">
                  <c:v>47.328888888888891</c:v>
                </c:pt>
                <c:pt idx="7">
                  <c:v>30.866666666666667</c:v>
                </c:pt>
              </c:numCache>
            </c:numRef>
          </c:xVal>
          <c:yVal>
            <c:numRef>
              <c:f>Sheet1!$F$2:$F$9</c:f>
              <c:numCache>
                <c:formatCode>0</c:formatCode>
                <c:ptCount val="8"/>
                <c:pt idx="0">
                  <c:v>0</c:v>
                </c:pt>
                <c:pt idx="1">
                  <c:v>7620.092660326749</c:v>
                </c:pt>
                <c:pt idx="2">
                  <c:v>7620.092660326749</c:v>
                </c:pt>
                <c:pt idx="3">
                  <c:v>11000.060960741283</c:v>
                </c:pt>
                <c:pt idx="4">
                  <c:v>11000.060960741283</c:v>
                </c:pt>
                <c:pt idx="5">
                  <c:v>13716.166788588149</c:v>
                </c:pt>
                <c:pt idx="6">
                  <c:v>13716.166788588149</c:v>
                </c:pt>
                <c:pt idx="7">
                  <c:v>16764.203852718849</c:v>
                </c:pt>
              </c:numCache>
            </c:numRef>
          </c:yVal>
          <c:smooth val="0"/>
          <c:extLst>
            <c:ext xmlns:c16="http://schemas.microsoft.com/office/drawing/2014/chart" uri="{C3380CC4-5D6E-409C-BE32-E72D297353CC}">
              <c16:uniqueId val="{00000000-8A0B-4BF3-AF2C-98C05B040879}"/>
            </c:ext>
          </c:extLst>
        </c:ser>
        <c:ser>
          <c:idx val="2"/>
          <c:order val="1"/>
          <c:tx>
            <c:v>Seattle</c:v>
          </c:tx>
          <c:spPr>
            <a:ln>
              <a:solidFill>
                <a:schemeClr val="accent2">
                  <a:lumMod val="75000"/>
                </a:schemeClr>
              </a:solidFill>
            </a:ln>
          </c:spPr>
          <c:marker>
            <c:symbol val="none"/>
          </c:marker>
          <c:xVal>
            <c:numRef>
              <c:f>Sheet1!$D$11:$D$18</c:f>
              <c:numCache>
                <c:formatCode>0.00</c:formatCode>
                <c:ptCount val="8"/>
                <c:pt idx="0">
                  <c:v>10.28888888888889</c:v>
                </c:pt>
                <c:pt idx="1">
                  <c:v>39.097777777777779</c:v>
                </c:pt>
                <c:pt idx="2">
                  <c:v>39.097777777777779</c:v>
                </c:pt>
                <c:pt idx="3">
                  <c:v>87.455555555555549</c:v>
                </c:pt>
                <c:pt idx="4">
                  <c:v>87.455555555555549</c:v>
                </c:pt>
                <c:pt idx="5">
                  <c:v>43.213333333333331</c:v>
                </c:pt>
                <c:pt idx="6">
                  <c:v>43.213333333333331</c:v>
                </c:pt>
                <c:pt idx="7">
                  <c:v>30.866666666666667</c:v>
                </c:pt>
              </c:numCache>
            </c:numRef>
          </c:xVal>
          <c:yVal>
            <c:numRef>
              <c:f>Sheet1!$F$11:$F$18</c:f>
              <c:numCache>
                <c:formatCode>0</c:formatCode>
                <c:ptCount val="8"/>
                <c:pt idx="0">
                  <c:v>3048.0370641306995</c:v>
                </c:pt>
                <c:pt idx="1">
                  <c:v>7315.2889539136795</c:v>
                </c:pt>
                <c:pt idx="2">
                  <c:v>7315.2889539136795</c:v>
                </c:pt>
                <c:pt idx="3">
                  <c:v>10363.326018044379</c:v>
                </c:pt>
                <c:pt idx="4">
                  <c:v>10363.326018044379</c:v>
                </c:pt>
                <c:pt idx="5">
                  <c:v>13106.559375762008</c:v>
                </c:pt>
                <c:pt idx="6">
                  <c:v>13106.559375762008</c:v>
                </c:pt>
                <c:pt idx="7">
                  <c:v>15240.185320653498</c:v>
                </c:pt>
              </c:numCache>
            </c:numRef>
          </c:yVal>
          <c:smooth val="0"/>
          <c:extLst>
            <c:ext xmlns:c16="http://schemas.microsoft.com/office/drawing/2014/chart" uri="{C3380CC4-5D6E-409C-BE32-E72D297353CC}">
              <c16:uniqueId val="{00000001-8A0B-4BF3-AF2C-98C05B040879}"/>
            </c:ext>
          </c:extLst>
        </c:ser>
        <c:ser>
          <c:idx val="3"/>
          <c:order val="2"/>
          <c:tx>
            <c:v>Norfolk</c:v>
          </c:tx>
          <c:marker>
            <c:symbol val="none"/>
          </c:marker>
          <c:xVal>
            <c:numRef>
              <c:f>Sheet1!$D$20:$D$27</c:f>
              <c:numCache>
                <c:formatCode>0.00</c:formatCode>
                <c:ptCount val="8"/>
                <c:pt idx="0">
                  <c:v>0</c:v>
                </c:pt>
                <c:pt idx="1">
                  <c:v>43.727777777777774</c:v>
                </c:pt>
                <c:pt idx="2">
                  <c:v>43.727777777777774</c:v>
                </c:pt>
                <c:pt idx="3">
                  <c:v>90.027777777777771</c:v>
                </c:pt>
                <c:pt idx="4">
                  <c:v>90.027777777777771</c:v>
                </c:pt>
                <c:pt idx="5">
                  <c:v>58.646666666666668</c:v>
                </c:pt>
                <c:pt idx="6">
                  <c:v>58.646666666666668</c:v>
                </c:pt>
                <c:pt idx="7">
                  <c:v>27.265555555555554</c:v>
                </c:pt>
              </c:numCache>
            </c:numRef>
          </c:xVal>
          <c:yVal>
            <c:numRef>
              <c:f>Sheet1!$F$20:$F$27</c:f>
              <c:numCache>
                <c:formatCode>0</c:formatCode>
                <c:ptCount val="8"/>
                <c:pt idx="0">
                  <c:v>0</c:v>
                </c:pt>
                <c:pt idx="1">
                  <c:v>8534.5037795659591</c:v>
                </c:pt>
                <c:pt idx="2">
                  <c:v>8534.5037795659591</c:v>
                </c:pt>
                <c:pt idx="3">
                  <c:v>11887.344550109729</c:v>
                </c:pt>
                <c:pt idx="4">
                  <c:v>11887.344550109729</c:v>
                </c:pt>
                <c:pt idx="5">
                  <c:v>13411.363082175079</c:v>
                </c:pt>
                <c:pt idx="6">
                  <c:v>13411.363082175079</c:v>
                </c:pt>
                <c:pt idx="7">
                  <c:v>21336.259448914898</c:v>
                </c:pt>
              </c:numCache>
            </c:numRef>
          </c:yVal>
          <c:smooth val="0"/>
          <c:extLst>
            <c:ext xmlns:c16="http://schemas.microsoft.com/office/drawing/2014/chart" uri="{C3380CC4-5D6E-409C-BE32-E72D297353CC}">
              <c16:uniqueId val="{00000002-8A0B-4BF3-AF2C-98C05B040879}"/>
            </c:ext>
          </c:extLst>
        </c:ser>
        <c:ser>
          <c:idx val="4"/>
          <c:order val="3"/>
          <c:tx>
            <c:v>Florida</c:v>
          </c:tx>
          <c:marker>
            <c:symbol val="none"/>
          </c:marker>
          <c:xVal>
            <c:numRef>
              <c:f>Sheet1!$D$29:$D$36</c:f>
              <c:numCache>
                <c:formatCode>0.00</c:formatCode>
                <c:ptCount val="8"/>
                <c:pt idx="0">
                  <c:v>0</c:v>
                </c:pt>
                <c:pt idx="1">
                  <c:v>29.323333333333334</c:v>
                </c:pt>
                <c:pt idx="2">
                  <c:v>29.323333333333334</c:v>
                </c:pt>
                <c:pt idx="3">
                  <c:v>110.60555555555555</c:v>
                </c:pt>
                <c:pt idx="4">
                  <c:v>110.60555555555555</c:v>
                </c:pt>
                <c:pt idx="5">
                  <c:v>64.305555555555557</c:v>
                </c:pt>
                <c:pt idx="6">
                  <c:v>64.305555555555557</c:v>
                </c:pt>
                <c:pt idx="7">
                  <c:v>58.646666666666668</c:v>
                </c:pt>
              </c:numCache>
            </c:numRef>
          </c:xVal>
          <c:yVal>
            <c:numRef>
              <c:f>Sheet1!$F$29:$F$36</c:f>
              <c:numCache>
                <c:formatCode>0</c:formatCode>
                <c:ptCount val="8"/>
                <c:pt idx="0">
                  <c:v>0</c:v>
                </c:pt>
                <c:pt idx="1">
                  <c:v>7010.4852475006091</c:v>
                </c:pt>
                <c:pt idx="2">
                  <c:v>7010.4852475006091</c:v>
                </c:pt>
                <c:pt idx="3">
                  <c:v>10972.933430870518</c:v>
                </c:pt>
                <c:pt idx="4">
                  <c:v>10972.933430870518</c:v>
                </c:pt>
                <c:pt idx="5">
                  <c:v>13411.363082175079</c:v>
                </c:pt>
                <c:pt idx="6">
                  <c:v>13411.363082175079</c:v>
                </c:pt>
                <c:pt idx="7">
                  <c:v>13716.166788588149</c:v>
                </c:pt>
              </c:numCache>
            </c:numRef>
          </c:yVal>
          <c:smooth val="0"/>
          <c:extLst>
            <c:ext xmlns:c16="http://schemas.microsoft.com/office/drawing/2014/chart" uri="{C3380CC4-5D6E-409C-BE32-E72D297353CC}">
              <c16:uniqueId val="{00000003-8A0B-4BF3-AF2C-98C05B040879}"/>
            </c:ext>
          </c:extLst>
        </c:ser>
        <c:dLbls>
          <c:showLegendKey val="0"/>
          <c:showVal val="0"/>
          <c:showCatName val="0"/>
          <c:showSerName val="0"/>
          <c:showPercent val="0"/>
          <c:showBubbleSize val="0"/>
        </c:dLbls>
        <c:axId val="63170048"/>
        <c:axId val="63171968"/>
      </c:scatterChart>
      <c:valAx>
        <c:axId val="63170048"/>
        <c:scaling>
          <c:orientation val="minMax"/>
          <c:max val="120"/>
          <c:min val="0"/>
        </c:scaling>
        <c:delete val="0"/>
        <c:axPos val="b"/>
        <c:majorGridlines>
          <c:spPr>
            <a:ln w="0"/>
          </c:spPr>
        </c:majorGridlines>
        <c:title>
          <c:tx>
            <c:rich>
              <a:bodyPr/>
              <a:lstStyle/>
              <a:p>
                <a:pPr>
                  <a:defRPr sz="1400"/>
                </a:pPr>
                <a:r>
                  <a:rPr lang="en-US" sz="1400" dirty="0"/>
                  <a:t>Wind speed, m/s</a:t>
                </a:r>
              </a:p>
            </c:rich>
          </c:tx>
          <c:layout>
            <c:manualLayout>
              <c:xMode val="edge"/>
              <c:yMode val="edge"/>
              <c:x val="0.47048206535562892"/>
              <c:y val="0.88401907957624548"/>
            </c:manualLayout>
          </c:layout>
          <c:overlay val="0"/>
          <c:spPr>
            <a:solidFill>
              <a:schemeClr val="accent1">
                <a:lumMod val="20000"/>
                <a:lumOff val="80000"/>
              </a:schemeClr>
            </a:solidFill>
          </c:spPr>
        </c:title>
        <c:numFmt formatCode="0" sourceLinked="0"/>
        <c:majorTickMark val="out"/>
        <c:minorTickMark val="none"/>
        <c:tickLblPos val="nextTo"/>
        <c:txPr>
          <a:bodyPr/>
          <a:lstStyle/>
          <a:p>
            <a:pPr>
              <a:defRPr sz="1050"/>
            </a:pPr>
            <a:endParaRPr lang="en-US"/>
          </a:p>
        </c:txPr>
        <c:crossAx val="63171968"/>
        <c:crosses val="autoZero"/>
        <c:crossBetween val="midCat"/>
        <c:majorUnit val="20"/>
      </c:valAx>
      <c:valAx>
        <c:axId val="63171968"/>
        <c:scaling>
          <c:orientation val="minMax"/>
          <c:max val="16000"/>
        </c:scaling>
        <c:delete val="0"/>
        <c:axPos val="l"/>
        <c:majorGridlines>
          <c:spPr>
            <a:ln w="0"/>
          </c:spPr>
        </c:majorGridlines>
        <c:title>
          <c:tx>
            <c:rich>
              <a:bodyPr rot="0" vert="horz"/>
              <a:lstStyle/>
              <a:p>
                <a:pPr>
                  <a:defRPr sz="1400"/>
                </a:pPr>
                <a:r>
                  <a:rPr lang="en-US" sz="1400" dirty="0"/>
                  <a:t>Altitude, m</a:t>
                </a:r>
              </a:p>
            </c:rich>
          </c:tx>
          <c:layout>
            <c:manualLayout>
              <c:xMode val="edge"/>
              <c:yMode val="edge"/>
              <c:x val="0.13307240704500978"/>
              <c:y val="0.17685270948747783"/>
            </c:manualLayout>
          </c:layout>
          <c:overlay val="0"/>
          <c:spPr>
            <a:solidFill>
              <a:schemeClr val="accent1">
                <a:lumMod val="20000"/>
                <a:lumOff val="80000"/>
              </a:schemeClr>
            </a:solidFill>
          </c:spPr>
        </c:title>
        <c:numFmt formatCode="0" sourceLinked="1"/>
        <c:majorTickMark val="out"/>
        <c:minorTickMark val="none"/>
        <c:tickLblPos val="nextTo"/>
        <c:txPr>
          <a:bodyPr/>
          <a:lstStyle/>
          <a:p>
            <a:pPr>
              <a:defRPr sz="1050"/>
            </a:pPr>
            <a:endParaRPr lang="en-US"/>
          </a:p>
        </c:txPr>
        <c:crossAx val="63170048"/>
        <c:crosses val="autoZero"/>
        <c:crossBetween val="midCat"/>
        <c:majorUnit val="2000"/>
      </c:valAx>
      <c:spPr>
        <a:solidFill>
          <a:schemeClr val="accent1">
            <a:lumMod val="20000"/>
            <a:lumOff val="80000"/>
          </a:schemeClr>
        </a:solidFill>
      </c:spPr>
    </c:plotArea>
    <c:legend>
      <c:legendPos val="r"/>
      <c:layout>
        <c:manualLayout>
          <c:xMode val="edge"/>
          <c:yMode val="edge"/>
          <c:x val="0.42885762567350316"/>
          <c:y val="0.655975680846278"/>
          <c:w val="0.21175524292340173"/>
          <c:h val="0.12805215792242691"/>
        </c:manualLayout>
      </c:layout>
      <c:overlay val="0"/>
      <c:spPr>
        <a:solidFill>
          <a:schemeClr val="bg1">
            <a:lumMod val="95000"/>
          </a:schemeClr>
        </a:solidFill>
        <a:effectLst>
          <a:outerShdw blurRad="50800" dist="38100" dir="2700000" algn="tl" rotWithShape="0">
            <a:prstClr val="black">
              <a:alpha val="40000"/>
            </a:prstClr>
          </a:outerShdw>
        </a:effectLst>
      </c:spPr>
      <c:txPr>
        <a:bodyPr/>
        <a:lstStyle/>
        <a:p>
          <a:pPr>
            <a:defRPr sz="1400"/>
          </a:pPr>
          <a:endParaRPr lang="en-US"/>
        </a:p>
      </c:txPr>
    </c:legend>
    <c:plotVisOnly val="1"/>
    <c:dispBlanksAs val="gap"/>
    <c:showDLblsOverMax val="0"/>
  </c:chart>
  <c:spPr>
    <a:solidFill>
      <a:schemeClr val="bg1">
        <a:lumMod val="85000"/>
      </a:schemeClr>
    </a:solid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04716" cy="460696"/>
          </a:xfrm>
          <a:prstGeom prst="rect">
            <a:avLst/>
          </a:prstGeom>
        </p:spPr>
        <p:txBody>
          <a:bodyPr vert="horz" lIns="90345" tIns="45174" rIns="90345" bIns="45174" rtlCol="0"/>
          <a:lstStyle>
            <a:lvl1pPr algn="l">
              <a:defRPr sz="1200"/>
            </a:lvl1pPr>
          </a:lstStyle>
          <a:p>
            <a:endParaRPr lang="en-US" dirty="0"/>
          </a:p>
        </p:txBody>
      </p:sp>
      <p:sp>
        <p:nvSpPr>
          <p:cNvPr id="3" name="Date Placeholder 2"/>
          <p:cNvSpPr>
            <a:spLocks noGrp="1"/>
          </p:cNvSpPr>
          <p:nvPr>
            <p:ph type="dt" idx="1"/>
          </p:nvPr>
        </p:nvSpPr>
        <p:spPr>
          <a:xfrm>
            <a:off x="3927921" y="1"/>
            <a:ext cx="3004716" cy="460696"/>
          </a:xfrm>
          <a:prstGeom prst="rect">
            <a:avLst/>
          </a:prstGeom>
        </p:spPr>
        <p:txBody>
          <a:bodyPr vert="horz" lIns="90345" tIns="45174" rIns="90345" bIns="45174" rtlCol="0"/>
          <a:lstStyle>
            <a:lvl1pPr algn="r">
              <a:defRPr sz="1200"/>
            </a:lvl1pPr>
          </a:lstStyle>
          <a:p>
            <a:fld id="{41AFC23E-DBBA-46D8-9499-D7A7B09F62E0}" type="datetimeFigureOut">
              <a:rPr lang="en-US" smtClean="0"/>
              <a:pPr/>
              <a:t>12/28/2018</a:t>
            </a:fld>
            <a:endParaRPr lang="en-US" dirty="0"/>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0345" tIns="45174" rIns="90345" bIns="45174" rtlCol="0" anchor="ctr"/>
          <a:lstStyle/>
          <a:p>
            <a:endParaRPr lang="en-US" dirty="0"/>
          </a:p>
        </p:txBody>
      </p:sp>
      <p:sp>
        <p:nvSpPr>
          <p:cNvPr id="5" name="Notes Placeholder 4"/>
          <p:cNvSpPr>
            <a:spLocks noGrp="1"/>
          </p:cNvSpPr>
          <p:nvPr>
            <p:ph type="body" sz="quarter" idx="3"/>
          </p:nvPr>
        </p:nvSpPr>
        <p:spPr>
          <a:xfrm>
            <a:off x="692798" y="4378971"/>
            <a:ext cx="5548614" cy="4149404"/>
          </a:xfrm>
          <a:prstGeom prst="rect">
            <a:avLst/>
          </a:prstGeom>
        </p:spPr>
        <p:txBody>
          <a:bodyPr vert="horz" lIns="90345" tIns="45174" rIns="90345" bIns="451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757932"/>
            <a:ext cx="3004716" cy="460696"/>
          </a:xfrm>
          <a:prstGeom prst="rect">
            <a:avLst/>
          </a:prstGeom>
        </p:spPr>
        <p:txBody>
          <a:bodyPr vert="horz" lIns="90345" tIns="45174" rIns="90345" bIns="4517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921" y="8757932"/>
            <a:ext cx="3004716" cy="460696"/>
          </a:xfrm>
          <a:prstGeom prst="rect">
            <a:avLst/>
          </a:prstGeom>
        </p:spPr>
        <p:txBody>
          <a:bodyPr vert="horz" lIns="90345" tIns="45174" rIns="90345" bIns="45174" rtlCol="0" anchor="b"/>
          <a:lstStyle>
            <a:lvl1pPr algn="r">
              <a:defRPr sz="1200"/>
            </a:lvl1pPr>
          </a:lstStyle>
          <a:p>
            <a:fld id="{2D7904B9-367F-4D8F-9843-1AF3FF03AFF2}" type="slidenum">
              <a:rPr lang="en-US" smtClean="0"/>
              <a:pPr/>
              <a:t>‹#›</a:t>
            </a:fld>
            <a:endParaRPr lang="en-US" dirty="0"/>
          </a:p>
        </p:txBody>
      </p:sp>
    </p:spTree>
    <p:extLst>
      <p:ext uri="{BB962C8B-B14F-4D97-AF65-F5344CB8AC3E}">
        <p14:creationId xmlns:p14="http://schemas.microsoft.com/office/powerpoint/2010/main" val="2480294800"/>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5064" y="4275194"/>
            <a:ext cx="4593947" cy="4149404"/>
          </a:xfrm>
        </p:spPr>
        <p:txBody>
          <a:bodyPr>
            <a:noAutofit/>
          </a:bodyPr>
          <a:lstStyle/>
          <a:p>
            <a:pPr algn="just"/>
            <a:r>
              <a:rPr lang="en-US" dirty="0"/>
              <a:t>This “bio/green aero engineering” presentation will draw from several disciplines, including photography, paleontology, ornithology, aerodynamics, and flight mechanics, to facilitate a broad look at just some of the things the birds can do, and how we might apply some of those skills in future aircraft. The intent of the presentation is to increase our awareness of amazing natural aerial world, so that we may take greater interest in emulating and protecting it.</a:t>
            </a:r>
          </a:p>
          <a:p>
            <a:pPr algn="just"/>
            <a:endParaRPr lang="en-US" dirty="0"/>
          </a:p>
          <a:p>
            <a:pPr algn="just"/>
            <a:r>
              <a:rPr lang="en-US" dirty="0"/>
              <a:t>Although the birds have enjoyed millions of years of evolutionary perfection of their skills, in many cases we can emulate one or more of those skills in an aircraft, no matter how primitive our aircraft may appear in comparison. Although we can duplicate neither the egg nor the instinctively-expert flying creature to emerge and develop from it, we can duplicate to a useful extent capabilities like aerial autonomy, sensing, and configuring or maneuvering for enhanced flight efficiency. Indeed, for the special case of </a:t>
            </a:r>
            <a:r>
              <a:rPr lang="en-US" i="1" dirty="0"/>
              <a:t>regenerative electric flight</a:t>
            </a:r>
            <a:r>
              <a:rPr lang="en-US" dirty="0"/>
              <a:t>, our aircraft can be “one up” on the birds, to quote from Paul MacCready, with the ability to rapidly store energy extracted from atmospheric motion.</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9104" y="4378971"/>
            <a:ext cx="4548311" cy="4149404"/>
          </a:xfrm>
        </p:spPr>
        <p:txBody>
          <a:bodyPr/>
          <a:lstStyle/>
          <a:p>
            <a:pPr algn="just"/>
            <a:r>
              <a:rPr lang="en-US" dirty="0"/>
              <a:t>The </a:t>
            </a:r>
            <a:r>
              <a:rPr lang="en-US" i="1" dirty="0"/>
              <a:t>Wright Brothers </a:t>
            </a:r>
            <a:r>
              <a:rPr lang="en-US" dirty="0"/>
              <a:t>were first to apply the morphing</a:t>
            </a:r>
            <a:r>
              <a:rPr lang="en-US" baseline="0" dirty="0"/>
              <a:t> wing to an aircraft with their wing-warping method. Their 1902 glider, making about 1000 flights, was the world's first practical aircraft, independently controllable about all three axes, and enjoying reasonably-coordinated turns. This glider was marginally unstable, but generally manageable.  But for their 1903 Wright Flyer, the brothers added a relatively heavy propulsion system well aft of the c.g., finding themselves quite lucky to get two successful flights before the aircraft was destroyed. As it was,  the aircraft parked in the sand was destroyed by tumbling in a gust of wind. But had there been no such gust, the aircraft would likely have soon been severely damaged by an inevitable hard landing on account of its severely tail-heavy condition. The unflyable nature of the 1903 aircraft would be “rediscovered</a:t>
            </a:r>
            <a:r>
              <a:rPr lang="en-US" dirty="0"/>
              <a:t>” precisely 100 years later, </a:t>
            </a:r>
            <a:r>
              <a:rPr lang="en-US" baseline="0" dirty="0"/>
              <a:t>in spite of our cautionary advice, in an attempt to launch a stubbornly-exact replica. </a:t>
            </a:r>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10</a:t>
            </a:fld>
            <a:endParaRPr lang="en-US" dirty="0"/>
          </a:p>
        </p:txBody>
      </p:sp>
    </p:spTree>
    <p:extLst>
      <p:ext uri="{BB962C8B-B14F-4D97-AF65-F5344CB8AC3E}">
        <p14:creationId xmlns:p14="http://schemas.microsoft.com/office/powerpoint/2010/main" val="294598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8" y="4378971"/>
            <a:ext cx="4643904" cy="4149404"/>
          </a:xfrm>
        </p:spPr>
        <p:txBody>
          <a:bodyPr/>
          <a:lstStyle/>
          <a:p>
            <a:pPr algn="just"/>
            <a:r>
              <a:rPr lang="en-US" dirty="0"/>
              <a:t>Here we see more than just wing morphing in a system studied by the Morpheus Lab. This conceptual aircraft would integrate structure, power, and autonomy with flapping-wing propulsion and asymmetric  morphing for roll control.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11</a:t>
            </a:fld>
            <a:endParaRPr lang="en-US" dirty="0"/>
          </a:p>
        </p:txBody>
      </p:sp>
    </p:spTree>
    <p:extLst>
      <p:ext uri="{BB962C8B-B14F-4D97-AF65-F5344CB8AC3E}">
        <p14:creationId xmlns:p14="http://schemas.microsoft.com/office/powerpoint/2010/main" val="183001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9105" y="4378971"/>
            <a:ext cx="4653401" cy="4149404"/>
          </a:xfrm>
        </p:spPr>
        <p:txBody>
          <a:bodyPr/>
          <a:lstStyle/>
          <a:p>
            <a:pPr algn="just"/>
            <a:r>
              <a:rPr lang="en-US" dirty="0"/>
              <a:t>We can reasonably refer to these diving birds (clockwise from upper left: </a:t>
            </a:r>
            <a:r>
              <a:rPr lang="en-US" b="1" i="1" dirty="0"/>
              <a:t>grebe, cormorant, merganser</a:t>
            </a:r>
            <a:r>
              <a:rPr lang="en-US" i="1" dirty="0"/>
              <a:t>, </a:t>
            </a:r>
            <a:r>
              <a:rPr lang="en-US" dirty="0"/>
              <a:t>and</a:t>
            </a:r>
            <a:r>
              <a:rPr lang="en-US" i="1" dirty="0"/>
              <a:t> </a:t>
            </a:r>
            <a:r>
              <a:rPr lang="en-US" b="1" i="1" dirty="0"/>
              <a:t>loon</a:t>
            </a:r>
            <a:r>
              <a:rPr lang="en-US" dirty="0"/>
              <a:t>), among others, as flying submarines. Masters of the air, they are also able to go beneath the water surface and outmaneuver fish in their own element, this after the fish have enjoyed perhaps twice as many million years to evolve and perfect their own underwater maneuvering skills. This class of </a:t>
            </a:r>
            <a:r>
              <a:rPr lang="en-US" i="1" dirty="0"/>
              <a:t>submariner birds</a:t>
            </a:r>
            <a:r>
              <a:rPr lang="en-US" dirty="0"/>
              <a:t>, using webbed feet for underwater propulsion with the wings tightly folded, is capable of surprising speed underwater. Furthermore, some diving birds are capable of reaching considerable depths approaching perhaps 20 meters.</a:t>
            </a:r>
          </a:p>
          <a:p>
            <a:pPr algn="just"/>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12</a:t>
            </a:fld>
            <a:endParaRPr lang="en-US" dirty="0"/>
          </a:p>
        </p:txBody>
      </p:sp>
    </p:spTree>
    <p:extLst>
      <p:ext uri="{BB962C8B-B14F-4D97-AF65-F5344CB8AC3E}">
        <p14:creationId xmlns:p14="http://schemas.microsoft.com/office/powerpoint/2010/main" val="325487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8" y="4378971"/>
            <a:ext cx="4653400" cy="4149404"/>
          </a:xfrm>
        </p:spPr>
        <p:txBody>
          <a:bodyPr/>
          <a:lstStyle/>
          <a:p>
            <a:pPr algn="just"/>
            <a:r>
              <a:rPr lang="en-US" dirty="0"/>
              <a:t>The </a:t>
            </a:r>
            <a:r>
              <a:rPr lang="en-US" b="1" i="1" dirty="0"/>
              <a:t>Nazca booby </a:t>
            </a:r>
            <a:r>
              <a:rPr lang="en-US" dirty="0"/>
              <a:t>and </a:t>
            </a:r>
            <a:r>
              <a:rPr lang="en-US" b="1" i="1" dirty="0"/>
              <a:t>Atlantic puffin </a:t>
            </a:r>
            <a:r>
              <a:rPr lang="en-US" dirty="0"/>
              <a:t>are just two of many bird species which, also masters of both air and water, catch fish by propelling themselves underwater with flapping wings.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13</a:t>
            </a:fld>
            <a:endParaRPr lang="en-US" dirty="0"/>
          </a:p>
        </p:txBody>
      </p:sp>
    </p:spTree>
    <p:extLst>
      <p:ext uri="{BB962C8B-B14F-4D97-AF65-F5344CB8AC3E}">
        <p14:creationId xmlns:p14="http://schemas.microsoft.com/office/powerpoint/2010/main" val="934630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8" y="4378971"/>
            <a:ext cx="4634407" cy="4149404"/>
          </a:xfrm>
        </p:spPr>
        <p:txBody>
          <a:bodyPr/>
          <a:lstStyle/>
          <a:p>
            <a:pPr algn="just"/>
            <a:r>
              <a:rPr lang="en-US" dirty="0"/>
              <a:t>Ducks and hawks </a:t>
            </a:r>
            <a:r>
              <a:rPr lang="en-US" baseline="0" dirty="0"/>
              <a:t>annually migrate over a land route from Alaska to Argentina. Research suggests that the birds appear to use the sun’s position during the day, the North star’s position at night, and/or perhaps magnetic-field sensing to navigate with great accuracy.</a:t>
            </a:r>
          </a:p>
          <a:p>
            <a:pPr algn="just"/>
            <a:endParaRPr lang="en-US" dirty="0"/>
          </a:p>
          <a:p>
            <a:pPr algn="just"/>
            <a:r>
              <a:rPr lang="en-US" baseline="0" dirty="0"/>
              <a:t>One of the dangers along the way is the risk of being rapidly swept upward into the top of a thundercloud where the bird would freeze to death at temperatures near -40</a:t>
            </a:r>
            <a:r>
              <a:rPr lang="en-US" baseline="30000" dirty="0"/>
              <a:t>o</a:t>
            </a:r>
            <a:r>
              <a:rPr lang="en-US" baseline="0" dirty="0"/>
              <a:t>F / -40</a:t>
            </a:r>
            <a:r>
              <a:rPr lang="en-US" baseline="30000" dirty="0"/>
              <a:t>o</a:t>
            </a:r>
            <a:r>
              <a:rPr lang="en-US" baseline="0" dirty="0"/>
              <a:t>C. </a:t>
            </a:r>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14</a:t>
            </a:fld>
            <a:endParaRPr lang="en-US" dirty="0"/>
          </a:p>
        </p:txBody>
      </p:sp>
    </p:spTree>
    <p:extLst>
      <p:ext uri="{BB962C8B-B14F-4D97-AF65-F5344CB8AC3E}">
        <p14:creationId xmlns:p14="http://schemas.microsoft.com/office/powerpoint/2010/main" val="272271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8" y="4378971"/>
            <a:ext cx="4643904" cy="4149404"/>
          </a:xfrm>
        </p:spPr>
        <p:txBody>
          <a:bodyPr/>
          <a:lstStyle/>
          <a:p>
            <a:pPr algn="just"/>
            <a:r>
              <a:rPr lang="en-US" dirty="0"/>
              <a:t>In its annual round trip between the Arctic and Antarctica, the </a:t>
            </a:r>
            <a:r>
              <a:rPr lang="en-US" b="1" i="1" dirty="0"/>
              <a:t>Arctic tern</a:t>
            </a:r>
            <a:r>
              <a:rPr lang="en-US" i="1" dirty="0"/>
              <a:t> t</a:t>
            </a:r>
            <a:r>
              <a:rPr lang="en-US" dirty="0"/>
              <a:t>ravels a distance greater than the earth's circumference. One migration route, perhaps among others around the globe,</a:t>
            </a:r>
            <a:r>
              <a:rPr lang="en-US" baseline="0" dirty="0"/>
              <a:t> includes periodic resting places along the curving coastlines of the Americas.</a:t>
            </a:r>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15</a:t>
            </a:fld>
            <a:endParaRPr lang="en-US" dirty="0"/>
          </a:p>
        </p:txBody>
      </p:sp>
    </p:spTree>
    <p:extLst>
      <p:ext uri="{BB962C8B-B14F-4D97-AF65-F5344CB8AC3E}">
        <p14:creationId xmlns:p14="http://schemas.microsoft.com/office/powerpoint/2010/main" val="1858104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8" y="4378971"/>
            <a:ext cx="4653400" cy="4149404"/>
          </a:xfrm>
        </p:spPr>
        <p:txBody>
          <a:bodyPr/>
          <a:lstStyle/>
          <a:p>
            <a:pPr algn="just"/>
            <a:r>
              <a:rPr lang="en-US" dirty="0"/>
              <a:t>The </a:t>
            </a:r>
            <a:r>
              <a:rPr lang="en-US" b="1" i="1" dirty="0"/>
              <a:t>godwit</a:t>
            </a:r>
            <a:r>
              <a:rPr lang="en-US" dirty="0"/>
              <a:t> adds 100% body weight in preparation for what appears to be a 7300-mile, non-stop migration between Alaska and New Zealand. Researchers tagging birds at staging points note that many of the birds appear significantly underweight when</a:t>
            </a:r>
            <a:r>
              <a:rPr lang="en-US" baseline="0" dirty="0"/>
              <a:t> the flock decides to leave. Given the statistical variations in departure weight, one can imagine that a few of the birds, after nearly completing an epic journey, glide exhausted down to the water within sight of the shore.</a:t>
            </a:r>
            <a:endParaRPr lang="en-US" dirty="0"/>
          </a:p>
          <a:p>
            <a:pPr algn="just"/>
            <a:endParaRPr lang="en-US" dirty="0"/>
          </a:p>
          <a:p>
            <a:pPr algn="just"/>
            <a:r>
              <a:rPr lang="en-US" dirty="0"/>
              <a:t>It is reasonable to suspect</a:t>
            </a:r>
            <a:r>
              <a:rPr lang="en-US" baseline="0" dirty="0"/>
              <a:t> that in lieu of a non-stop flight the godwits might use their superior navigational skills to stop at selected islands residing more or less along this route, including Midway, Pacific equatorial islands, and/or the New Hebrides. But further tagging research would be needed to test this hypothesis. With or without such stops, the distances over water remain vast, and we may reasonably suspect the godwit is not equipped for waterborne landing or takeoff.</a:t>
            </a:r>
          </a:p>
          <a:p>
            <a:pPr algn="just"/>
            <a:endParaRPr lang="en-US" dirty="0"/>
          </a:p>
          <a:p>
            <a:pPr algn="just"/>
            <a:r>
              <a:rPr lang="en-US" sz="1050" i="1" baseline="0" dirty="0"/>
              <a:t>This slide in our original presentation to about 150 Cal Poly Pomona Aero Engineering graduates, family members, and faculty showed the southern end of the godwit’s migration at New Guinea. The audience was too polite, or too focused on engineering at the expense of geography, to point out to the author that New Zealand is southeast of Australia, as shown with the corrected arrow. </a:t>
            </a:r>
            <a:endParaRPr lang="en-US" sz="1050" i="1"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16</a:t>
            </a:fld>
            <a:endParaRPr lang="en-US" dirty="0"/>
          </a:p>
        </p:txBody>
      </p:sp>
    </p:spTree>
    <p:extLst>
      <p:ext uri="{BB962C8B-B14F-4D97-AF65-F5344CB8AC3E}">
        <p14:creationId xmlns:p14="http://schemas.microsoft.com/office/powerpoint/2010/main" val="393208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8602" y="4378971"/>
            <a:ext cx="4643904" cy="4149404"/>
          </a:xfrm>
        </p:spPr>
        <p:txBody>
          <a:bodyPr/>
          <a:lstStyle/>
          <a:p>
            <a:pPr algn="just"/>
            <a:r>
              <a:rPr lang="en-US" dirty="0"/>
              <a:t>The </a:t>
            </a:r>
            <a:r>
              <a:rPr lang="en-US" b="1" i="1" dirty="0"/>
              <a:t>Bar-headed goose </a:t>
            </a:r>
            <a:r>
              <a:rPr lang="en-US" dirty="0"/>
              <a:t>is specially equipped for sustained, high-altitude flight where the air is quite thin and cold at perhaps -40</a:t>
            </a:r>
            <a:r>
              <a:rPr lang="en-US" baseline="30000" dirty="0"/>
              <a:t>o</a:t>
            </a:r>
            <a:r>
              <a:rPr lang="en-US" dirty="0"/>
              <a:t>C. Formations of bar-headed geese have been reported by commercial aircraft pilots passing by at 29500 ft. Naturally, getting a close-up photo of such flight would be a challenge, at least because the goose flies much slower than the minimum airspeed of an aircraft at such altitude. Accordingly, we have taken the liberty of preparing a composite photo* to illustrate the amazing capability of this species of goose. </a:t>
            </a:r>
          </a:p>
          <a:p>
            <a:pPr algn="just"/>
            <a:endParaRPr lang="en-US" baseline="0" dirty="0"/>
          </a:p>
          <a:p>
            <a:pPr algn="just"/>
            <a:r>
              <a:rPr lang="en-US" sz="800" dirty="0"/>
              <a:t>* </a:t>
            </a:r>
            <a:r>
              <a:rPr lang="en-US" sz="800" i="1" dirty="0"/>
              <a:t>South Georgia Island photo "stretched" by the author</a:t>
            </a:r>
          </a:p>
          <a:p>
            <a:pPr algn="just"/>
            <a:r>
              <a:rPr lang="en-US" sz="800" i="1" dirty="0"/>
              <a:t>   Bar-headed goose courtesy of Mr. Lip Kee Yap @ Flickr</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17</a:t>
            </a:fld>
            <a:endParaRPr lang="en-US" dirty="0"/>
          </a:p>
        </p:txBody>
      </p:sp>
    </p:spTree>
    <p:extLst>
      <p:ext uri="{BB962C8B-B14F-4D97-AF65-F5344CB8AC3E}">
        <p14:creationId xmlns:p14="http://schemas.microsoft.com/office/powerpoint/2010/main" val="418775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0111" y="4378971"/>
            <a:ext cx="4653401" cy="4149404"/>
          </a:xfrm>
        </p:spPr>
        <p:txBody>
          <a:bodyPr/>
          <a:lstStyle/>
          <a:p>
            <a:pPr algn="just"/>
            <a:r>
              <a:rPr lang="en-US" dirty="0"/>
              <a:t>The </a:t>
            </a:r>
            <a:r>
              <a:rPr lang="en-US" b="1" i="1" dirty="0"/>
              <a:t>Turkey vulture </a:t>
            </a:r>
            <a:r>
              <a:rPr lang="en-US" dirty="0"/>
              <a:t>is often first on the scene of a carcass, detected by the bird from miles away with its extraordinary sense of smell. Perhaps an autonomous aircraft could mimic this capability with a "sniffer" to detect one or more chemical agents and transmit the information representing what has been sensed and where.</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18</a:t>
            </a:fld>
            <a:endParaRPr lang="en-US" dirty="0"/>
          </a:p>
        </p:txBody>
      </p:sp>
    </p:spTree>
    <p:extLst>
      <p:ext uri="{BB962C8B-B14F-4D97-AF65-F5344CB8AC3E}">
        <p14:creationId xmlns:p14="http://schemas.microsoft.com/office/powerpoint/2010/main" val="98757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8602" y="4378971"/>
            <a:ext cx="4615413" cy="4149404"/>
          </a:xfrm>
        </p:spPr>
        <p:txBody>
          <a:bodyPr/>
          <a:lstStyle/>
          <a:p>
            <a:pPr algn="just"/>
            <a:r>
              <a:rPr lang="en-US" dirty="0"/>
              <a:t>The </a:t>
            </a:r>
            <a:r>
              <a:rPr lang="en-US" b="1" i="1" dirty="0"/>
              <a:t>Kestrel</a:t>
            </a:r>
            <a:r>
              <a:rPr lang="en-US" dirty="0"/>
              <a:t> catches field mice in the dark with the aid of its infrared vision. The field mice give away their presence with urine which, unfortunately for them, is revealed by infrared radiation. The kestrel also hunts during the day, as was this bird, photographed hovering at the edge of a cliff.</a:t>
            </a:r>
          </a:p>
        </p:txBody>
      </p:sp>
      <p:sp>
        <p:nvSpPr>
          <p:cNvPr id="4" name="Slide Number Placeholder 3"/>
          <p:cNvSpPr>
            <a:spLocks noGrp="1"/>
          </p:cNvSpPr>
          <p:nvPr>
            <p:ph type="sldNum" sz="quarter" idx="10"/>
          </p:nvPr>
        </p:nvSpPr>
        <p:spPr/>
        <p:txBody>
          <a:bodyPr/>
          <a:lstStyle/>
          <a:p>
            <a:fld id="{2D7904B9-367F-4D8F-9843-1AF3FF03AFF2}" type="slidenum">
              <a:rPr lang="en-US" smtClean="0"/>
              <a:pPr/>
              <a:t>19</a:t>
            </a:fld>
            <a:endParaRPr lang="en-US" dirty="0"/>
          </a:p>
        </p:txBody>
      </p:sp>
    </p:spTree>
    <p:extLst>
      <p:ext uri="{BB962C8B-B14F-4D97-AF65-F5344CB8AC3E}">
        <p14:creationId xmlns:p14="http://schemas.microsoft.com/office/powerpoint/2010/main" val="152803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0436" y="4247294"/>
            <a:ext cx="4601261" cy="4149404"/>
          </a:xfrm>
        </p:spPr>
        <p:txBody>
          <a:bodyPr>
            <a:normAutofit/>
          </a:bodyPr>
          <a:lstStyle/>
          <a:p>
            <a:pPr algn="just"/>
            <a:r>
              <a:rPr lang="en-US" dirty="0"/>
              <a:t>Our study topics will include formation flight, ground effect, payload and range, extreme environment, sensors, energy regeneration, and dynamic soaring. Wherever we show an asterisk, we will offer up a future aircraft application of the capability under study.  </a:t>
            </a:r>
          </a:p>
          <a:p>
            <a:pPr algn="just"/>
            <a:endParaRPr lang="en-US" dirty="0"/>
          </a:p>
          <a:p>
            <a:pPr algn="just"/>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2</a:t>
            </a:fld>
            <a:endParaRPr lang="en-US" dirty="0"/>
          </a:p>
        </p:txBody>
      </p:sp>
    </p:spTree>
    <p:extLst>
      <p:ext uri="{BB962C8B-B14F-4D97-AF65-F5344CB8AC3E}">
        <p14:creationId xmlns:p14="http://schemas.microsoft.com/office/powerpoint/2010/main" val="2807096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8" y="4378971"/>
            <a:ext cx="4610100" cy="4149404"/>
          </a:xfrm>
        </p:spPr>
        <p:txBody>
          <a:bodyPr/>
          <a:lstStyle/>
          <a:p>
            <a:pPr algn="just"/>
            <a:r>
              <a:rPr lang="en-US" dirty="0"/>
              <a:t>These </a:t>
            </a:r>
            <a:r>
              <a:rPr lang="en-US" b="1" i="1" dirty="0"/>
              <a:t>Grey owls</a:t>
            </a:r>
            <a:r>
              <a:rPr lang="en-US" dirty="0"/>
              <a:t>, as well as all other owls, have large "dishes" around the eyes, but such dishes are not there to support vision. Instead, these dishes capture and concentrate sound for the ears which are positioned asymmetrically to enable "3D stereo" hearing. The owl’s eyes cannot rotate in their sockets, so the owl must turn its head, up to 180-deg, to change its line of sight. But when focusing on its prey at night, it is not focusing its eyes; it is focusing its ears. With its extraordinary hearing, the owl can capture its prey in complete darkness, arguably with its eyes closed. The owl also has evolved a special “stealth” treatment of its feathers to largely eliminate the sound of its flight. Not long after these young owls were photographed, they grew to be capable night raptors.</a:t>
            </a:r>
          </a:p>
        </p:txBody>
      </p:sp>
      <p:sp>
        <p:nvSpPr>
          <p:cNvPr id="4" name="Slide Number Placeholder 3"/>
          <p:cNvSpPr>
            <a:spLocks noGrp="1"/>
          </p:cNvSpPr>
          <p:nvPr>
            <p:ph type="sldNum" sz="quarter" idx="10"/>
          </p:nvPr>
        </p:nvSpPr>
        <p:spPr/>
        <p:txBody>
          <a:bodyPr/>
          <a:lstStyle/>
          <a:p>
            <a:fld id="{2D7904B9-367F-4D8F-9843-1AF3FF03AFF2}" type="slidenum">
              <a:rPr lang="en-US" smtClean="0"/>
              <a:pPr/>
              <a:t>20</a:t>
            </a:fld>
            <a:endParaRPr lang="en-US" dirty="0"/>
          </a:p>
        </p:txBody>
      </p:sp>
    </p:spTree>
    <p:extLst>
      <p:ext uri="{BB962C8B-B14F-4D97-AF65-F5344CB8AC3E}">
        <p14:creationId xmlns:p14="http://schemas.microsoft.com/office/powerpoint/2010/main" val="2428169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0111" y="4378971"/>
            <a:ext cx="4672395" cy="4149404"/>
          </a:xfrm>
        </p:spPr>
        <p:txBody>
          <a:bodyPr/>
          <a:lstStyle/>
          <a:p>
            <a:pPr algn="just"/>
            <a:r>
              <a:rPr lang="en-US" dirty="0"/>
              <a:t>Many soaring birds, such as this </a:t>
            </a:r>
            <a:r>
              <a:rPr lang="en-US" b="1" i="1" dirty="0"/>
              <a:t>Wood Stork</a:t>
            </a:r>
            <a:r>
              <a:rPr lang="en-US" dirty="0"/>
              <a:t>, have </a:t>
            </a:r>
            <a:r>
              <a:rPr lang="en-US" i="1" dirty="0"/>
              <a:t>finger feathers </a:t>
            </a:r>
            <a:r>
              <a:rPr lang="en-US" dirty="0"/>
              <a:t>which would appear to be adjustable, symmetrically or differentially, for efficient and/or maneuvering flight. The forward-most finger feathers typically are "washed out" by about 30</a:t>
            </a:r>
            <a:r>
              <a:rPr lang="en-US" baseline="30000" dirty="0"/>
              <a:t>o</a:t>
            </a:r>
            <a:r>
              <a:rPr lang="en-US" dirty="0"/>
              <a:t> relative to the wing chord. It would appear that the finger feathers have somewhat of a "winglet" effect, but with quite different geometry.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21</a:t>
            </a:fld>
            <a:endParaRPr lang="en-US" dirty="0"/>
          </a:p>
        </p:txBody>
      </p:sp>
    </p:spTree>
    <p:extLst>
      <p:ext uri="{BB962C8B-B14F-4D97-AF65-F5344CB8AC3E}">
        <p14:creationId xmlns:p14="http://schemas.microsoft.com/office/powerpoint/2010/main" val="1539061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9104" y="4378971"/>
            <a:ext cx="4634408" cy="4149404"/>
          </a:xfrm>
        </p:spPr>
        <p:txBody>
          <a:bodyPr/>
          <a:lstStyle/>
          <a:p>
            <a:pPr algn="just"/>
            <a:r>
              <a:rPr lang="en-US" dirty="0"/>
              <a:t>Here we offer a notional emulation of bird finger feathers for a future aircraft with a swept wing and reduced empennage. The approach would vary the "toe out" of winglets, with or without symmetry, for pitch and/or roll. Further study would address the question of how to ensure both safe and favorable yaw response to differential toe out.</a:t>
            </a:r>
          </a:p>
          <a:p>
            <a:pPr algn="just"/>
            <a:endParaRPr lang="en-US" dirty="0"/>
          </a:p>
          <a:p>
            <a:pPr algn="just"/>
            <a:r>
              <a:rPr lang="en-US" dirty="0"/>
              <a:t>The particular concept shown, actively stabilized in yaw with a ventral canard, would also notionally have floating canards which are activated only for selected conditions such as assisting the “toed-out” winglets for takeoff rotation, gust rejection, or supplementary control of pitch. Active stabilization of both pitch and yaw is commonly practiced by many bird species, and such enhances flight efficiency and maneuverability.</a:t>
            </a:r>
          </a:p>
        </p:txBody>
      </p:sp>
      <p:sp>
        <p:nvSpPr>
          <p:cNvPr id="4" name="Slide Number Placeholder 3"/>
          <p:cNvSpPr>
            <a:spLocks noGrp="1"/>
          </p:cNvSpPr>
          <p:nvPr>
            <p:ph type="sldNum" sz="quarter" idx="10"/>
          </p:nvPr>
        </p:nvSpPr>
        <p:spPr/>
        <p:txBody>
          <a:bodyPr/>
          <a:lstStyle/>
          <a:p>
            <a:fld id="{2D7904B9-367F-4D8F-9843-1AF3FF03AFF2}" type="slidenum">
              <a:rPr lang="en-US" smtClean="0"/>
              <a:pPr/>
              <a:t>22</a:t>
            </a:fld>
            <a:endParaRPr lang="en-US" dirty="0"/>
          </a:p>
        </p:txBody>
      </p:sp>
    </p:spTree>
    <p:extLst>
      <p:ext uri="{BB962C8B-B14F-4D97-AF65-F5344CB8AC3E}">
        <p14:creationId xmlns:p14="http://schemas.microsoft.com/office/powerpoint/2010/main" val="1939112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2799" y="4238285"/>
            <a:ext cx="5367130" cy="4149404"/>
          </a:xfrm>
        </p:spPr>
        <p:txBody>
          <a:bodyPr/>
          <a:lstStyle/>
          <a:p>
            <a:pPr algn="just"/>
            <a:r>
              <a:rPr lang="en-US" dirty="0"/>
              <a:t>The Great Frigate Bird is our role model for a "regen" aircraft. Prevalent in tropical areas such as Baja California and the Galapagos Islands, the Frigate Bird has many capabilities which our regen shall attempt to emulate. These include self-contained takeoff, emergency thrust on demand, and flight sustained often or overall by vertical motion of the atmosphere.  We must also follow the example of the Frigate Bird by incorporating an "energy rate sensor" so that we can recognize and capitalize on lift while minimizing exposure to sink. Perhaps the Frigate Bird senses the slight differences in air temperature which mark rising or sinking air. Perhaps it can sense changes in barometric pressure. But whatever its energy-rate-sensing method, the Frigate Bird soars day and night on thermals* at altitudes up to 2.8 km, largely on shoulder-locked wings, traveling great distances in a sortie which may last several days. </a:t>
            </a:r>
          </a:p>
          <a:p>
            <a:pPr algn="just"/>
            <a:endParaRPr lang="en-US" dirty="0"/>
          </a:p>
          <a:p>
            <a:pPr algn="just"/>
            <a:r>
              <a:rPr lang="en-US" dirty="0"/>
              <a:t>Like the albatross, the Frigate Bird soars for long periods over water as far as the eye can see. But of the two, only the Frigate Bird can never land on the water, due to its permeable plumage. Thus the Frigate Bird feeds mostly by following waterborne predators and plucking scraps from the surface. </a:t>
            </a:r>
          </a:p>
          <a:p>
            <a:pPr algn="just"/>
            <a:endParaRPr lang="en-US" dirty="0"/>
          </a:p>
          <a:p>
            <a:pPr algn="just"/>
            <a:r>
              <a:rPr lang="en-US" sz="1050" dirty="0"/>
              <a:t>* H. Weimerskirch, et.al., Frigate Birds Ride High on Thermals, Nature, Jan 2003</a:t>
            </a:r>
          </a:p>
          <a:p>
            <a:pPr algn="just"/>
            <a:r>
              <a:rPr lang="en-US" sz="900" dirty="0"/>
              <a:t>   M. Allen, Autonomous Soaring for Improved Endurance of a Small Uninhabited Air Vehicle,    AiAA 2005-1025</a:t>
            </a:r>
          </a:p>
        </p:txBody>
      </p:sp>
      <p:sp>
        <p:nvSpPr>
          <p:cNvPr id="4" name="Slide Number Placeholder 3"/>
          <p:cNvSpPr>
            <a:spLocks noGrp="1"/>
          </p:cNvSpPr>
          <p:nvPr>
            <p:ph type="sldNum" sz="quarter" idx="10"/>
          </p:nvPr>
        </p:nvSpPr>
        <p:spPr/>
        <p:txBody>
          <a:bodyPr/>
          <a:lstStyle/>
          <a:p>
            <a:fld id="{26AF8901-1B8A-49EC-AA12-DE8B53E60992}" type="slidenum">
              <a:rPr lang="en-US" smtClean="0"/>
              <a:pPr/>
              <a:t>23</a:t>
            </a:fld>
            <a:endParaRPr lang="en-US" dirty="0"/>
          </a:p>
        </p:txBody>
      </p:sp>
      <p:sp>
        <p:nvSpPr>
          <p:cNvPr id="7" name="Slide Image Placeholder 6">
            <a:extLst>
              <a:ext uri="{FF2B5EF4-FFF2-40B4-BE49-F238E27FC236}">
                <a16:creationId xmlns:a16="http://schemas.microsoft.com/office/drawing/2014/main" id="{77A6D008-4A60-4D72-91EF-617BC5CCD773}"/>
              </a:ext>
            </a:extLst>
          </p:cNvPr>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0111" y="4205794"/>
            <a:ext cx="4662898" cy="4272043"/>
          </a:xfrm>
        </p:spPr>
        <p:txBody>
          <a:bodyPr>
            <a:normAutofit/>
          </a:bodyPr>
          <a:lstStyle/>
          <a:p>
            <a:pPr algn="just"/>
            <a:endParaRPr lang="en-US" sz="400" dirty="0"/>
          </a:p>
          <a:p>
            <a:pPr algn="just"/>
            <a:r>
              <a:rPr lang="en-US" sz="1100" dirty="0"/>
              <a:t>Like a soaring bird, this “regen,” or </a:t>
            </a:r>
            <a:r>
              <a:rPr lang="en-US" sz="1100" b="1" i="1" dirty="0"/>
              <a:t>regenerative electric aircraft</a:t>
            </a:r>
            <a:r>
              <a:rPr lang="en-US" sz="1100" dirty="0"/>
              <a:t>, extracts energy from vertical atmospheric motion. But whereas the soaring bird simply maintains its </a:t>
            </a:r>
            <a:r>
              <a:rPr lang="en-US" sz="1100" i="1" dirty="0"/>
              <a:t>potential </a:t>
            </a:r>
            <a:r>
              <a:rPr lang="en-US" sz="1100" dirty="0"/>
              <a:t>energy, the regen goes a step further to gain </a:t>
            </a:r>
            <a:r>
              <a:rPr lang="en-US" sz="1100" i="1" dirty="0"/>
              <a:t>internal</a:t>
            </a:r>
            <a:r>
              <a:rPr lang="en-US" sz="1100" dirty="0"/>
              <a:t> energy. Regeneration is possible when the updraft exceeds the </a:t>
            </a:r>
            <a:r>
              <a:rPr lang="en-US" sz="1100" dirty="0" err="1"/>
              <a:t>regen’s</a:t>
            </a:r>
            <a:r>
              <a:rPr lang="en-US" sz="1100" dirty="0"/>
              <a:t> clean sink rate, where “clean” represents the “windprop” system removed.</a:t>
            </a:r>
          </a:p>
          <a:p>
            <a:pPr algn="just"/>
            <a:endParaRPr lang="en-US" sz="1100" dirty="0"/>
          </a:p>
          <a:p>
            <a:pPr algn="just"/>
            <a:r>
              <a:rPr lang="en-US" sz="1100" dirty="0"/>
              <a:t>With the regeneration capability, </a:t>
            </a:r>
            <a:r>
              <a:rPr lang="en-US" sz="1100"/>
              <a:t>the aircraft enjoys </a:t>
            </a:r>
            <a:r>
              <a:rPr lang="en-US" sz="1100" dirty="0"/>
              <a:t>increased range, endurance, steep descent where necessary, ground-roll thrust reversal, and ground recharge in the wind. Apart from uplift, key enablers for the regen include high lift-to-drag ratio, low wing loading, and symmetric rotor airfoils which can be shown to offer similar peak efficiency for both operational modes. An additional key enabler is a </a:t>
            </a:r>
            <a:r>
              <a:rPr lang="en-US" sz="1100" i="1" dirty="0"/>
              <a:t>DC boost converter</a:t>
            </a:r>
            <a:r>
              <a:rPr lang="en-US" sz="1100" dirty="0"/>
              <a:t>, borrowed from ground EV </a:t>
            </a:r>
            <a:r>
              <a:rPr lang="en-US" sz="1100" i="1" dirty="0"/>
              <a:t>regenerative-braking</a:t>
            </a:r>
            <a:r>
              <a:rPr lang="en-US" sz="1100" dirty="0"/>
              <a:t> technology to enable efficient bi-directional control of electrical power.     </a:t>
            </a:r>
            <a:endParaRPr lang="en-US" sz="400" dirty="0"/>
          </a:p>
          <a:p>
            <a:pPr algn="just"/>
            <a:endParaRPr lang="en-US" sz="1100" dirty="0"/>
          </a:p>
          <a:p>
            <a:pPr algn="just"/>
            <a:r>
              <a:rPr lang="en-US" sz="1100" dirty="0"/>
              <a:t>The system-level formula at lower left, applicable for any operational mode including pinwheeling, relates the updraft velocity (u), "clean sink rate“ (windprop removed), and system bi-directional efficiency to the rate of change (dz</a:t>
            </a:r>
            <a:r>
              <a:rPr lang="en-US" sz="1100" baseline="-25000" dirty="0"/>
              <a:t>t</a:t>
            </a:r>
            <a:r>
              <a:rPr lang="en-US" sz="1100" dirty="0"/>
              <a:t>/dt) of total specific kinetic, potential, and battery-stored energy. This formula, also applicable for cruising or maneuvering at load factor (n</a:t>
            </a:r>
            <a:r>
              <a:rPr lang="en-US" sz="1100" baseline="-25000" dirty="0"/>
              <a:t>n</a:t>
            </a:r>
            <a:r>
              <a:rPr lang="en-US" sz="1100" dirty="0"/>
              <a:t>) and corresponding lift/drag ratio (L/D), reveals the requirements for efficient aerodynamics, powertrain efficiency, and low wing loading.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24</a:t>
            </a:fld>
            <a:endParaRPr lang="en-US" dirty="0"/>
          </a:p>
        </p:txBody>
      </p:sp>
    </p:spTree>
    <p:extLst>
      <p:ext uri="{BB962C8B-B14F-4D97-AF65-F5344CB8AC3E}">
        <p14:creationId xmlns:p14="http://schemas.microsoft.com/office/powerpoint/2010/main" val="2654462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49A4418-8718-4E36-991C-98815003AA71}" type="slidenum">
              <a:rPr lang="en-US" smtClean="0"/>
              <a:pPr/>
              <a:t>25</a:t>
            </a:fld>
            <a:endParaRPr lang="en-US" dirty="0"/>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xfrm>
            <a:off x="1080655" y="4390572"/>
            <a:ext cx="4718165" cy="4148175"/>
          </a:xfrm>
          <a:solidFill>
            <a:srgbClr val="FFFFFF"/>
          </a:solidFill>
          <a:ln>
            <a:noFill/>
          </a:ln>
        </p:spPr>
        <p:txBody>
          <a:bodyPr/>
          <a:lstStyle/>
          <a:p>
            <a:pPr algn="just" eaLnBrk="1" hangingPunct="1"/>
            <a:r>
              <a:rPr lang="en-US" sz="1000">
                <a:latin typeface="Arial" charset="0"/>
              </a:rPr>
              <a:t>Whereas the “regen” extracts energy from vertical wind in the form of thermals or ridge lift, the wandering albatross uses its dynamic soaring technique to extract energy from the vertical gradient of horizontal wind. In the graphic above we show the albatross at </a:t>
            </a:r>
            <a:r>
              <a:rPr lang="en-US" sz="1000" dirty="0">
                <a:latin typeface="Arial" charset="0"/>
              </a:rPr>
              <a:t>an </a:t>
            </a:r>
            <a:r>
              <a:rPr lang="en-US" sz="1000">
                <a:latin typeface="Arial" charset="0"/>
              </a:rPr>
              <a:t>arbitrary orientation, with all </a:t>
            </a:r>
            <a:r>
              <a:rPr lang="en-US" sz="1000" dirty="0">
                <a:latin typeface="Arial" charset="0"/>
              </a:rPr>
              <a:t>the forces, </a:t>
            </a:r>
            <a:r>
              <a:rPr lang="en-US" sz="1000">
                <a:latin typeface="Arial" charset="0"/>
              </a:rPr>
              <a:t>including in particular </a:t>
            </a:r>
            <a:r>
              <a:rPr lang="en-US" sz="1000" dirty="0">
                <a:latin typeface="Arial" charset="0"/>
              </a:rPr>
              <a:t>the dynamic soaring </a:t>
            </a:r>
            <a:r>
              <a:rPr lang="en-US" sz="1000" i="1" dirty="0">
                <a:latin typeface="Arial" charset="0"/>
              </a:rPr>
              <a:t>force</a:t>
            </a:r>
            <a:r>
              <a:rPr lang="en-US" sz="1000">
                <a:latin typeface="Arial" charset="0"/>
              </a:rPr>
              <a:t>. This vector, of </a:t>
            </a:r>
            <a:r>
              <a:rPr lang="en-US" sz="1000" dirty="0">
                <a:latin typeface="Arial" charset="0"/>
              </a:rPr>
              <a:t>magnitude [</a:t>
            </a:r>
            <a:r>
              <a:rPr lang="en-US" sz="1000">
                <a:latin typeface="Arial" charset="0"/>
              </a:rPr>
              <a:t>m(dw/dt)], </a:t>
            </a:r>
            <a:r>
              <a:rPr lang="en-US" sz="1000" dirty="0">
                <a:latin typeface="Arial" charset="0"/>
              </a:rPr>
              <a:t>remains steadfastly level and pointed directly upwind</a:t>
            </a:r>
            <a:r>
              <a:rPr lang="en-US" sz="1000">
                <a:latin typeface="Arial" charset="0"/>
              </a:rPr>
              <a:t>. The component of that force aligned with the airspeed vector constitutes dynamic soaring </a:t>
            </a:r>
            <a:r>
              <a:rPr lang="en-US" sz="1000" i="1">
                <a:latin typeface="Arial" charset="0"/>
              </a:rPr>
              <a:t>thrust</a:t>
            </a:r>
            <a:r>
              <a:rPr lang="en-US" sz="1000">
                <a:latin typeface="Arial" charset="0"/>
              </a:rPr>
              <a:t>.</a:t>
            </a:r>
          </a:p>
          <a:p>
            <a:pPr algn="just" eaLnBrk="1" hangingPunct="1"/>
            <a:endParaRPr lang="en-US" sz="1000">
              <a:latin typeface="Arial" charset="0"/>
            </a:endParaRPr>
          </a:p>
          <a:p>
            <a:pPr algn="just" eaLnBrk="1" hangingPunct="1"/>
            <a:r>
              <a:rPr lang="en-US" sz="1000">
                <a:latin typeface="Arial" charset="0"/>
              </a:rPr>
              <a:t>Since the </a:t>
            </a:r>
            <a:r>
              <a:rPr lang="en-US" sz="1000" dirty="0">
                <a:latin typeface="Arial" charset="0"/>
              </a:rPr>
              <a:t>wind profile is fixed, only by moving vertically within the wind profile does the albatross experience the rate (dw/dt) and </a:t>
            </a:r>
            <a:r>
              <a:rPr lang="en-US" sz="1000">
                <a:latin typeface="Arial" charset="0"/>
              </a:rPr>
              <a:t>the resulting </a:t>
            </a:r>
            <a:r>
              <a:rPr lang="en-US" sz="1000" dirty="0">
                <a:latin typeface="Arial" charset="0"/>
              </a:rPr>
              <a:t>dynamic </a:t>
            </a:r>
            <a:r>
              <a:rPr lang="en-US" sz="1000">
                <a:latin typeface="Arial" charset="0"/>
              </a:rPr>
              <a:t>soaring thrust. To quantify the thrust, we </a:t>
            </a:r>
            <a:r>
              <a:rPr lang="en-US" sz="1000" dirty="0">
                <a:latin typeface="Arial" charset="0"/>
              </a:rPr>
              <a:t>momentarily ignore both weight and drag. Then applying Newton’s Law along the flight path, we find that the dynamic soaring thrust is proportional to </a:t>
            </a:r>
            <a:r>
              <a:rPr lang="en-US" sz="1000">
                <a:latin typeface="Arial" charset="0"/>
              </a:rPr>
              <a:t>the mass (m), wind </a:t>
            </a:r>
            <a:r>
              <a:rPr lang="en-US" sz="1000" dirty="0">
                <a:latin typeface="Arial" charset="0"/>
              </a:rPr>
              <a:t>gradient (w’), airspeed (V), flight path angle (</a:t>
            </a:r>
            <a:r>
              <a:rPr lang="en-US" sz="1000" dirty="0">
                <a:latin typeface="Symbol" panose="05050102010706020507" pitchFamily="18" charset="2"/>
              </a:rPr>
              <a:t>g</a:t>
            </a:r>
            <a:r>
              <a:rPr lang="en-US" sz="1000" dirty="0">
                <a:latin typeface="Arial" charset="0"/>
              </a:rPr>
              <a:t>), and a “cosine product.” The latter becomes negative when the albatross turns downwind, whereby the dynamic soaring thrust remains positive if the albatross </a:t>
            </a:r>
            <a:r>
              <a:rPr lang="en-US" sz="1000">
                <a:latin typeface="Arial" charset="0"/>
              </a:rPr>
              <a:t>descends downwind ( where sin </a:t>
            </a:r>
            <a:r>
              <a:rPr lang="en-US" sz="1000">
                <a:latin typeface="Symbol" panose="05050102010706020507" pitchFamily="18" charset="2"/>
              </a:rPr>
              <a:t>g </a:t>
            </a:r>
            <a:r>
              <a:rPr lang="en-US" sz="1000">
                <a:latin typeface="Arial" charset="0"/>
              </a:rPr>
              <a:t>&lt; 0). </a:t>
            </a:r>
          </a:p>
          <a:p>
            <a:pPr algn="just" eaLnBrk="1" hangingPunct="1"/>
            <a:endParaRPr lang="en-US" sz="1000">
              <a:latin typeface="Arial" charset="0"/>
            </a:endParaRPr>
          </a:p>
          <a:p>
            <a:pPr algn="just" eaLnBrk="1" hangingPunct="1"/>
            <a:r>
              <a:rPr lang="en-US" sz="1000">
                <a:latin typeface="Arial" charset="0"/>
              </a:rPr>
              <a:t>For </a:t>
            </a:r>
            <a:r>
              <a:rPr lang="en-US" sz="1000" dirty="0">
                <a:latin typeface="Arial" charset="0"/>
              </a:rPr>
              <a:t>the albatross, the dynamic soaring thrust has the same effect as a “strap-on jet pack</a:t>
            </a:r>
            <a:r>
              <a:rPr lang="en-US" sz="1000">
                <a:latin typeface="Arial" charset="0"/>
              </a:rPr>
              <a:t>,” with </a:t>
            </a:r>
            <a:r>
              <a:rPr lang="en-US" sz="1000" dirty="0">
                <a:latin typeface="Arial" charset="0"/>
              </a:rPr>
              <a:t>thrust varying throughout each dynamic soaring cycle. It would appear that nature’s jet engine has been around for 50 million years.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9105" y="4199724"/>
            <a:ext cx="4643905" cy="4149404"/>
          </a:xfrm>
        </p:spPr>
        <p:txBody>
          <a:bodyPr>
            <a:normAutofit/>
          </a:bodyPr>
          <a:lstStyle/>
          <a:p>
            <a:pPr algn="just"/>
            <a:r>
              <a:rPr lang="en-US" sz="1100" dirty="0"/>
              <a:t>It was the author's privilege to witness a lengthy performance by this </a:t>
            </a:r>
            <a:r>
              <a:rPr lang="en-US" sz="1100" i="1" dirty="0"/>
              <a:t>Wandering albatross </a:t>
            </a:r>
            <a:r>
              <a:rPr lang="en-US" sz="1100" dirty="0"/>
              <a:t>in between our ship and an iceberg. The thrill of seeing a wandering albatross in flight can only be approximated with words, such as those at lower right by </a:t>
            </a:r>
            <a:r>
              <a:rPr lang="en-US" sz="1100" i="1" dirty="0"/>
              <a:t>Graeme Gibson</a:t>
            </a:r>
            <a:r>
              <a:rPr lang="en-US" sz="1100" dirty="0"/>
              <a:t>. On shoulder-locked wings, the wandering albatross uses its </a:t>
            </a:r>
            <a:r>
              <a:rPr lang="en-US" sz="1100" i="1" dirty="0"/>
              <a:t>dynamic soaring </a:t>
            </a:r>
            <a:r>
              <a:rPr lang="en-US" sz="1100" dirty="0"/>
              <a:t>technique, repeatedly ascending upwind and diving downwind in the 20-meter wind boundary layer to remain aloft, as long as it chooses, without a single wing beat.  The albatross can make net progress in any direction, including directly upwind, with dynamic soaring. </a:t>
            </a:r>
          </a:p>
          <a:p>
            <a:pPr algn="just"/>
            <a:endParaRPr lang="en-US" sz="1100" dirty="0"/>
          </a:p>
          <a:p>
            <a:pPr algn="just"/>
            <a:r>
              <a:rPr lang="en-US" sz="1100" dirty="0"/>
              <a:t>Occasionally catching a wave for ridge lift, but not needing the waves for dynamic soaring, the albatross typically conducts a </a:t>
            </a:r>
            <a:r>
              <a:rPr lang="en-US" sz="1100" i="1" dirty="0"/>
              <a:t>downwind spiral </a:t>
            </a:r>
            <a:r>
              <a:rPr lang="en-US" sz="1100" dirty="0"/>
              <a:t>maneuver high above the waves, leaving them far behind as it circumnavigates Antarctica perhaps four times per year. Every two years, it navigates with pinpoint accuracy to the island of its maiden flight where, with good fortune, it rejoins its life-long mate. A mature wandering albatross, reaching with luck 80 years, will have "greyed" by replacing most of its black feathers with white. The albatross in the photo is relatively young. </a:t>
            </a:r>
          </a:p>
          <a:p>
            <a:pPr algn="just"/>
            <a:endParaRPr lang="en-US" sz="1100" dirty="0"/>
          </a:p>
          <a:p>
            <a:pPr algn="just"/>
            <a:r>
              <a:rPr lang="en-US" sz="1000" i="1" dirty="0"/>
              <a:t>Our interactive, real-time simulation of the albatross' repertoire of dynamic soaring maneuvers was originally prepared for, and hosted on, Windows XP. To run the simulation on newer platforms, the legacy graphics module MSVBVM50.DLL must installed with the utility or otherwise copied to the windows/system32 directory (this will not conflict with newer graphics modules). After installing the graphics module, run the simulation:  moving ~ ... ~ ok ~ fly. </a:t>
            </a:r>
          </a:p>
        </p:txBody>
      </p:sp>
      <p:sp>
        <p:nvSpPr>
          <p:cNvPr id="4" name="Slide Number Placeholder 3"/>
          <p:cNvSpPr>
            <a:spLocks noGrp="1"/>
          </p:cNvSpPr>
          <p:nvPr>
            <p:ph type="sldNum" sz="quarter" idx="10"/>
          </p:nvPr>
        </p:nvSpPr>
        <p:spPr/>
        <p:txBody>
          <a:bodyPr/>
          <a:lstStyle/>
          <a:p>
            <a:pPr>
              <a:defRPr/>
            </a:pPr>
            <a:fld id="{A74F2BCB-8D30-4E2A-9568-3D466CFF235F}" type="slidenum">
              <a:rPr lang="en-US" smtClean="0"/>
              <a:pPr>
                <a:defRPr/>
              </a:pPr>
              <a:t>26</a:t>
            </a:fld>
            <a:endParaRPr lang="en-US" dirty="0"/>
          </a:p>
        </p:txBody>
      </p:sp>
    </p:spTree>
    <p:extLst>
      <p:ext uri="{BB962C8B-B14F-4D97-AF65-F5344CB8AC3E}">
        <p14:creationId xmlns:p14="http://schemas.microsoft.com/office/powerpoint/2010/main" val="149797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9" y="4221024"/>
            <a:ext cx="4653400" cy="4149404"/>
          </a:xfrm>
        </p:spPr>
        <p:txBody>
          <a:bodyPr>
            <a:normAutofit lnSpcReduction="10000"/>
          </a:bodyPr>
          <a:lstStyle/>
          <a:p>
            <a:pPr algn="just"/>
            <a:r>
              <a:rPr lang="en-US" dirty="0"/>
              <a:t>The question is often asked, "Can an aircraft do dynamic soaring?" Although someday soon a sleek autonomous aircraft may soar like an albatross over the southern ocean, wind gradients over land </a:t>
            </a:r>
            <a:r>
              <a:rPr lang="en-US"/>
              <a:t>are much less than those </a:t>
            </a:r>
            <a:r>
              <a:rPr lang="en-US" dirty="0"/>
              <a:t>enjoyed by the albatross</a:t>
            </a:r>
            <a:r>
              <a:rPr lang="en-US"/>
              <a:t>. But </a:t>
            </a:r>
            <a:r>
              <a:rPr lang="en-US" dirty="0"/>
              <a:t>the Jetstream </a:t>
            </a:r>
            <a:r>
              <a:rPr lang="en-US"/>
              <a:t>exhibits consistent wind gradients at 11-km altitude.  A fast dynamic soaring aircraft (or “dynasóar” – note the difference in spelling from “dinosaur”) equipped </a:t>
            </a:r>
            <a:r>
              <a:rPr lang="en-US" dirty="0"/>
              <a:t>with airspeed and altitude sensors to determine </a:t>
            </a:r>
            <a:r>
              <a:rPr lang="en-US"/>
              <a:t>total energy may </a:t>
            </a:r>
            <a:r>
              <a:rPr lang="en-US" dirty="0"/>
              <a:t>find the Jetstream wind gradient sufficient to emulate the albatross’ perpetual soaring flight.  </a:t>
            </a:r>
          </a:p>
          <a:p>
            <a:pPr algn="just"/>
            <a:endParaRPr lang="en-US" dirty="0"/>
          </a:p>
          <a:p>
            <a:pPr algn="just"/>
            <a:r>
              <a:rPr lang="en-US" dirty="0"/>
              <a:t>The fundamental equation of dynamic soaring is derived above, where the dynamic soaring </a:t>
            </a:r>
            <a:r>
              <a:rPr lang="en-US"/>
              <a:t>thrust (T) must </a:t>
            </a:r>
            <a:r>
              <a:rPr lang="en-US" dirty="0"/>
              <a:t>overcome </a:t>
            </a:r>
            <a:r>
              <a:rPr lang="en-US"/>
              <a:t>the drag (D). High </a:t>
            </a:r>
            <a:r>
              <a:rPr lang="en-US" dirty="0"/>
              <a:t>aerodynamic efficiency is needed to ensure that such energy gain balances or exceeds the energy lost to drag in the two necessary cross-wind turns of each </a:t>
            </a:r>
            <a:r>
              <a:rPr lang="en-US"/>
              <a:t>cycle. </a:t>
            </a:r>
          </a:p>
          <a:p>
            <a:pPr algn="just"/>
            <a:endParaRPr lang="en-US"/>
          </a:p>
          <a:p>
            <a:pPr algn="just"/>
            <a:r>
              <a:rPr lang="en-US"/>
              <a:t>One of the many extraordinary aspects of dynamic soaring is its favoritism for high weight (actually wing loading), a result of its demand for high velocity. Indeed, a given successful dynamic soaring aircraft can be rendered unsuccessful by reducing its weight below a certain threshold. The weight of the wandering albatross, in relation to its wingspan and wing area, has been optimized over 50 million years to best enable wind-profile penetration without preventing running-and-flapping takeoff from the water.</a:t>
            </a:r>
            <a:endParaRPr lang="en-US" dirty="0"/>
          </a:p>
          <a:p>
            <a:pPr algn="just"/>
            <a:endParaRPr lang="en-US" dirty="0"/>
          </a:p>
          <a:p>
            <a:pPr algn="just"/>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27</a:t>
            </a:fld>
            <a:endParaRPr lang="en-US" dirty="0"/>
          </a:p>
        </p:txBody>
      </p:sp>
    </p:spTree>
    <p:extLst>
      <p:ext uri="{BB962C8B-B14F-4D97-AF65-F5344CB8AC3E}">
        <p14:creationId xmlns:p14="http://schemas.microsoft.com/office/powerpoint/2010/main" val="1139281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22218" y="4378967"/>
            <a:ext cx="4713317" cy="4149404"/>
          </a:xfrm>
        </p:spPr>
        <p:txBody>
          <a:bodyPr/>
          <a:lstStyle/>
          <a:p>
            <a:pPr algn="just"/>
            <a:r>
              <a:rPr lang="en-US"/>
              <a:t>Continuing here our assessment of the possibility of terrestrial dynamic soaring, we restrict </a:t>
            </a:r>
            <a:r>
              <a:rPr lang="en-US" dirty="0"/>
              <a:t>ourselves </a:t>
            </a:r>
            <a:r>
              <a:rPr lang="en-US"/>
              <a:t>to flight </a:t>
            </a:r>
            <a:r>
              <a:rPr lang="en-US" dirty="0"/>
              <a:t>over flat terrain, as the </a:t>
            </a:r>
            <a:r>
              <a:rPr lang="en-US"/>
              <a:t>albatross can maintain </a:t>
            </a:r>
            <a:r>
              <a:rPr lang="en-US" dirty="0"/>
              <a:t>its total energy overall over a flat, waveless sea</a:t>
            </a:r>
            <a:r>
              <a:rPr lang="en-US"/>
              <a:t>.  In the Jetstream we find a </a:t>
            </a:r>
            <a:r>
              <a:rPr lang="en-US" dirty="0"/>
              <a:t>highly-repeatable wind gradient, based on the data </a:t>
            </a:r>
            <a:r>
              <a:rPr lang="en-US"/>
              <a:t>shown above. This may be sufficient </a:t>
            </a:r>
            <a:r>
              <a:rPr lang="en-US" dirty="0"/>
              <a:t>to support the dynamic soaring of a fast and </a:t>
            </a:r>
            <a:r>
              <a:rPr lang="en-US"/>
              <a:t>sleek aircraft.  Based on the dynamic soaring equation, and assuming similar L/D and climb and dive angles, the “dynas</a:t>
            </a:r>
            <a:r>
              <a:rPr lang="el-GR">
                <a:latin typeface="Sylfaen"/>
              </a:rPr>
              <a:t>ό</a:t>
            </a:r>
            <a:r>
              <a:rPr lang="en-US"/>
              <a:t>ar” basically shares with the albatross the product of wind gradient and airspeed.</a:t>
            </a:r>
            <a:endParaRPr lang="en-US" dirty="0"/>
          </a:p>
          <a:p>
            <a:pPr algn="just"/>
            <a:endParaRPr lang="en-US" dirty="0"/>
          </a:p>
          <a:p>
            <a:pPr algn="just"/>
            <a:r>
              <a:rPr lang="en-US" dirty="0"/>
              <a:t>Of course</a:t>
            </a:r>
            <a:r>
              <a:rPr lang="en-US"/>
              <a:t>, a “dynas</a:t>
            </a:r>
            <a:r>
              <a:rPr lang="el-GR">
                <a:latin typeface="Sylfaen"/>
              </a:rPr>
              <a:t>ό</a:t>
            </a:r>
            <a:r>
              <a:rPr lang="en-US"/>
              <a:t>ar” must </a:t>
            </a:r>
            <a:r>
              <a:rPr lang="en-US" dirty="0"/>
              <a:t>avoid outright the commercial transport cruising altitude band, and it must </a:t>
            </a:r>
            <a:r>
              <a:rPr lang="en-US"/>
              <a:t>at all altitudes </a:t>
            </a:r>
            <a:r>
              <a:rPr lang="en-US" dirty="0"/>
              <a:t>have reliable collision-avoidance autonomy. Fortunately, a 1-km band for dynamic soaring is available at an altitude near 8.5 km</a:t>
            </a:r>
            <a:r>
              <a:rPr lang="en-US"/>
              <a:t>. An additional, and thinner, band is available at higher altitude, but in this region, where the wind gradient is negative, the familiar dynamic soaring rule is reversed, whereby the aircraft will descend into the wind and climb with the wind.</a:t>
            </a:r>
            <a:endParaRPr lang="en-US" dirty="0"/>
          </a:p>
        </p:txBody>
      </p:sp>
      <p:sp>
        <p:nvSpPr>
          <p:cNvPr id="4" name="Slide Number Placeholder 3"/>
          <p:cNvSpPr>
            <a:spLocks noGrp="1"/>
          </p:cNvSpPr>
          <p:nvPr>
            <p:ph type="sldNum" sz="quarter" idx="10"/>
          </p:nvPr>
        </p:nvSpPr>
        <p:spPr/>
        <p:txBody>
          <a:bodyPr/>
          <a:lstStyle/>
          <a:p>
            <a:fld id="{26AF8901-1B8A-49EC-AA12-DE8B53E60992}" type="slidenum">
              <a:rPr lang="en-US" smtClean="0"/>
              <a:pPr/>
              <a:t>28</a:t>
            </a:fld>
            <a:endParaRPr lang="en-US" dirty="0"/>
          </a:p>
        </p:txBody>
      </p:sp>
    </p:spTree>
    <p:extLst>
      <p:ext uri="{BB962C8B-B14F-4D97-AF65-F5344CB8AC3E}">
        <p14:creationId xmlns:p14="http://schemas.microsoft.com/office/powerpoint/2010/main" val="1317752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9104" y="4378971"/>
            <a:ext cx="4634408" cy="4149404"/>
          </a:xfrm>
        </p:spPr>
        <p:txBody>
          <a:bodyPr/>
          <a:lstStyle/>
          <a:p>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29</a:t>
            </a:fld>
            <a:endParaRPr lang="en-US" dirty="0"/>
          </a:p>
        </p:txBody>
      </p:sp>
    </p:spTree>
    <p:extLst>
      <p:ext uri="{BB962C8B-B14F-4D97-AF65-F5344CB8AC3E}">
        <p14:creationId xmlns:p14="http://schemas.microsoft.com/office/powerpoint/2010/main" val="360632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C96C883-4D61-4CCC-AFC4-F5335C8FAF5C}" type="slidenum">
              <a:rPr lang="en-US" smtClean="0"/>
              <a:pPr/>
              <a:t>3</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1139608" y="4379901"/>
            <a:ext cx="4643904" cy="4148175"/>
          </a:xfrm>
          <a:noFill/>
          <a:ln/>
        </p:spPr>
        <p:txBody>
          <a:bodyPr/>
          <a:lstStyle/>
          <a:p>
            <a:pPr algn="just" eaLnBrk="1" hangingPunct="1"/>
            <a:r>
              <a:rPr lang="en-US" sz="1000" b="1" i="1" dirty="0">
                <a:latin typeface="Arial" charset="0"/>
              </a:rPr>
              <a:t>Archaeopteryx</a:t>
            </a:r>
            <a:r>
              <a:rPr lang="en-US" sz="1000" dirty="0">
                <a:latin typeface="Arial" charset="0"/>
              </a:rPr>
              <a:t>  is among the fossil evidence that birds evolved from dinosaurs about 150 million years ago. Already well evolved by then was the </a:t>
            </a:r>
            <a:r>
              <a:rPr lang="en-US" sz="1000" b="1" i="1" dirty="0">
                <a:latin typeface="Arial" charset="0"/>
              </a:rPr>
              <a:t>Pteranodon</a:t>
            </a:r>
            <a:r>
              <a:rPr lang="en-US" sz="1000" dirty="0">
                <a:latin typeface="Arial" charset="0"/>
              </a:rPr>
              <a:t>, neither bird nor dinosaur, which appears to have used </a:t>
            </a:r>
            <a:r>
              <a:rPr lang="en-US" sz="1000" i="1" dirty="0">
                <a:latin typeface="Arial" charset="0"/>
              </a:rPr>
              <a:t>dynamic soaring</a:t>
            </a:r>
            <a:r>
              <a:rPr lang="en-US" sz="1000" dirty="0">
                <a:latin typeface="Arial" charset="0"/>
              </a:rPr>
              <a:t>, the art of intelligent maneuvering to extract energy from the wind gradient to remain aloft without wing flapping. Just one of many other interesting aspects of Pteranodon is its “hand,” with the thumb widely separate from the middle fingers, and with the little finger evolving and growing to become the main spar. </a:t>
            </a:r>
          </a:p>
          <a:p>
            <a:pPr algn="just" eaLnBrk="1" hangingPunct="1"/>
            <a:endParaRPr lang="en-US" sz="1000" dirty="0">
              <a:latin typeface="Arial" charset="0"/>
            </a:endParaRPr>
          </a:p>
          <a:p>
            <a:pPr algn="just" eaLnBrk="1" hangingPunct="1"/>
            <a:r>
              <a:rPr lang="en-US" sz="1000" dirty="0">
                <a:latin typeface="Arial" charset="0"/>
              </a:rPr>
              <a:t>We may be surprised to learn that so-called “modern birds” shared the ocean skies with Pteranodon. One such bird was the ancestor of a large and early albatross named </a:t>
            </a:r>
            <a:r>
              <a:rPr lang="en-US" sz="1000" b="1" i="1" dirty="0">
                <a:latin typeface="Arial" charset="0"/>
              </a:rPr>
              <a:t>Osteodontornis</a:t>
            </a:r>
            <a:r>
              <a:rPr lang="en-US" sz="1000" dirty="0">
                <a:latin typeface="Arial" charset="0"/>
              </a:rPr>
              <a:t>. Today, the </a:t>
            </a:r>
            <a:r>
              <a:rPr lang="en-US" sz="1000" b="1" i="1" dirty="0">
                <a:latin typeface="Arial" charset="0"/>
              </a:rPr>
              <a:t>Wandering albatross</a:t>
            </a:r>
            <a:r>
              <a:rPr lang="en-US" sz="1000" b="1" dirty="0">
                <a:latin typeface="Arial" charset="0"/>
              </a:rPr>
              <a:t> </a:t>
            </a:r>
            <a:r>
              <a:rPr lang="en-US" sz="1000" dirty="0">
                <a:latin typeface="Arial" charset="0"/>
              </a:rPr>
              <a:t>is the world's largest bird, and it carries on the tradition of dynamic soaring.</a:t>
            </a:r>
          </a:p>
          <a:p>
            <a:pPr algn="just" eaLnBrk="1" hangingPunct="1"/>
            <a:endParaRPr lang="en-US" sz="1000" dirty="0">
              <a:latin typeface="Arial" charset="0"/>
            </a:endParaRPr>
          </a:p>
          <a:p>
            <a:pPr algn="just" eaLnBrk="1" hangingPunct="1"/>
            <a:r>
              <a:rPr lang="en-US" sz="800" i="1" dirty="0">
                <a:latin typeface="Arial" charset="0"/>
              </a:rPr>
              <a:t>       Restore lighting, blacken screen, and unroll / display 12-foot life-size albatross poster....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9105" y="4212931"/>
            <a:ext cx="4643905" cy="4149404"/>
          </a:xfrm>
        </p:spPr>
        <p:txBody>
          <a:bodyPr>
            <a:noAutofit/>
          </a:bodyPr>
          <a:lstStyle/>
          <a:p>
            <a:endParaRPr lang="en-US" sz="900"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30</a:t>
            </a:fld>
            <a:endParaRPr lang="en-US" dirty="0"/>
          </a:p>
        </p:txBody>
      </p:sp>
    </p:spTree>
    <p:extLst>
      <p:ext uri="{BB962C8B-B14F-4D97-AF65-F5344CB8AC3E}">
        <p14:creationId xmlns:p14="http://schemas.microsoft.com/office/powerpoint/2010/main" val="135865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0111" y="4378971"/>
            <a:ext cx="4653401" cy="4149404"/>
          </a:xfrm>
        </p:spPr>
        <p:txBody>
          <a:bodyPr/>
          <a:lstStyle/>
          <a:p>
            <a:pPr algn="just"/>
            <a:r>
              <a:rPr lang="en-US" dirty="0"/>
              <a:t>It was quite</a:t>
            </a:r>
            <a:r>
              <a:rPr lang="en-US" baseline="0" dirty="0"/>
              <a:t> a thrill to see this formation of </a:t>
            </a:r>
            <a:r>
              <a:rPr lang="en-US" b="1" i="1" baseline="0" dirty="0"/>
              <a:t>White pelicans </a:t>
            </a:r>
            <a:r>
              <a:rPr lang="en-US" baseline="0" dirty="0"/>
              <a:t>migrating over the Cibola Nature Preserve at the California-Arizona border. The lead bird and only one side of a V-shaped formation were captured in this photo. All of the followers enjoy a drag reduction of about 10%. Before we explain how this could be, let’s ask if the lead bird in formation is working harder or easier than it would in isolated flight.  </a:t>
            </a:r>
          </a:p>
          <a:p>
            <a:pPr algn="just"/>
            <a:endParaRPr lang="en-US" dirty="0"/>
          </a:p>
          <a:p>
            <a:pPr algn="just"/>
            <a:r>
              <a:rPr lang="en-US" baseline="0" dirty="0"/>
              <a:t>To answer this question, let’s model the lift of any bird with a </a:t>
            </a:r>
            <a:r>
              <a:rPr lang="en-US" i="1" baseline="0" dirty="0"/>
              <a:t>horseshoe vortex</a:t>
            </a:r>
            <a:r>
              <a:rPr lang="en-US" baseline="0" dirty="0"/>
              <a:t>. Such is reasonably characterized as a “tornado” which we know to “induce” velocities around its core. In the photo above, any point “outside” of the horseshoe vortex experiences an upwash, and such makes for easier flight at that point. With one or more followers providing modest upwash outside of their horseshoe vortices, the lead bird actually enjoys about 1-2% enhanced L/D relative to flight in isolation.</a:t>
            </a:r>
          </a:p>
          <a:p>
            <a:pPr algn="just"/>
            <a:endParaRPr lang="en-US" dirty="0"/>
          </a:p>
          <a:p>
            <a:pPr algn="just"/>
            <a:r>
              <a:rPr lang="en-US" baseline="0" dirty="0"/>
              <a:t>Jet pilot </a:t>
            </a:r>
            <a:r>
              <a:rPr lang="en-US" i="1" baseline="0" dirty="0"/>
              <a:t>Les King </a:t>
            </a:r>
            <a:r>
              <a:rPr lang="en-US" baseline="0" dirty="0"/>
              <a:t>describes well the effect of a “wingman” joining up with the “lead bird.” Notice also that any point residing “inside” the horseshoe vortex will experience downwash. This leads to our next topic, </a:t>
            </a:r>
            <a:r>
              <a:rPr lang="en-US" i="1" baseline="0" dirty="0"/>
              <a:t>ground effect</a:t>
            </a:r>
            <a:r>
              <a:rPr lang="en-US" baseline="0" dirty="0"/>
              <a:t>.</a:t>
            </a:r>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4</a:t>
            </a:fld>
            <a:endParaRPr lang="en-US" dirty="0"/>
          </a:p>
        </p:txBody>
      </p:sp>
    </p:spTree>
    <p:extLst>
      <p:ext uri="{BB962C8B-B14F-4D97-AF65-F5344CB8AC3E}">
        <p14:creationId xmlns:p14="http://schemas.microsoft.com/office/powerpoint/2010/main" val="24076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4803" y="4378971"/>
            <a:ext cx="4649602" cy="4149404"/>
          </a:xfrm>
        </p:spPr>
        <p:txBody>
          <a:bodyPr>
            <a:normAutofit/>
          </a:bodyPr>
          <a:lstStyle/>
          <a:p>
            <a:pPr algn="just"/>
            <a:r>
              <a:rPr lang="en-US" dirty="0"/>
              <a:t>Here a </a:t>
            </a:r>
            <a:r>
              <a:rPr lang="en-US" b="1" i="1" dirty="0"/>
              <a:t>Brown pelican </a:t>
            </a:r>
            <a:r>
              <a:rPr lang="en-US" dirty="0"/>
              <a:t>flies in </a:t>
            </a:r>
            <a:r>
              <a:rPr lang="en-US" i="1" dirty="0"/>
              <a:t>ground effect</a:t>
            </a:r>
            <a:r>
              <a:rPr lang="en-US" dirty="0"/>
              <a:t>, the latter characterized by flight proximate to the ground or water within a distance representing a fraction, say less than half, of the wingspan. As shown to us around the time of WWI by the famous aerodynamicist </a:t>
            </a:r>
            <a:r>
              <a:rPr lang="en-US" i="1" dirty="0"/>
              <a:t>Albert Betz</a:t>
            </a:r>
            <a:r>
              <a:rPr lang="en-US" dirty="0"/>
              <a:t>, ground effect can be modeled with an imaginary mirror image aircraft under the ground or water. The two aircraft then experience mutual, identical, and generally favorable effects. </a:t>
            </a:r>
          </a:p>
          <a:p>
            <a:pPr algn="just"/>
            <a:endParaRPr lang="en-US" dirty="0"/>
          </a:p>
          <a:p>
            <a:pPr algn="just"/>
            <a:r>
              <a:rPr lang="en-US" dirty="0"/>
              <a:t>The upper bird or aircraft flies largely within the upwash generated by the trailing portions of the inverted horseshoe vortex of the image bird. This provides a substantial and mutual reduction of drag. What is perhaps less known about ground effect is the slight reduction of airspeed induced by the bound vortex of either bird upon the other. As a consequence, an aircraft in a takeoff roll in quiescent air with flaps down (and thus with its mirror image developing inverted lift) will register an airspeed which is less than its groundspeed. The speed difference will be most pronounced at takeoff rotation. </a:t>
            </a:r>
          </a:p>
          <a:p>
            <a:pPr algn="just"/>
            <a:endParaRPr lang="en-US" dirty="0"/>
          </a:p>
          <a:p>
            <a:pPr algn="just"/>
            <a:r>
              <a:rPr lang="en-US" dirty="0"/>
              <a:t>An additional and subtle effect of the bound portion of the image vortex is the upwash and resultant nose-down moment at the empennage.</a:t>
            </a:r>
          </a:p>
        </p:txBody>
      </p:sp>
      <p:sp>
        <p:nvSpPr>
          <p:cNvPr id="4" name="Slide Number Placeholder 3"/>
          <p:cNvSpPr>
            <a:spLocks noGrp="1"/>
          </p:cNvSpPr>
          <p:nvPr>
            <p:ph type="sldNum" sz="quarter" idx="10"/>
          </p:nvPr>
        </p:nvSpPr>
        <p:spPr/>
        <p:txBody>
          <a:bodyPr/>
          <a:lstStyle/>
          <a:p>
            <a:fld id="{2D7904B9-367F-4D8F-9843-1AF3FF03AFF2}" type="slidenum">
              <a:rPr lang="en-US" smtClean="0"/>
              <a:pPr/>
              <a:t>5</a:t>
            </a:fld>
            <a:endParaRPr lang="en-US" dirty="0"/>
          </a:p>
        </p:txBody>
      </p:sp>
    </p:spTree>
    <p:extLst>
      <p:ext uri="{BB962C8B-B14F-4D97-AF65-F5344CB8AC3E}">
        <p14:creationId xmlns:p14="http://schemas.microsoft.com/office/powerpoint/2010/main" val="336031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7205" y="4378971"/>
            <a:ext cx="4672394" cy="4149404"/>
          </a:xfrm>
        </p:spPr>
        <p:txBody>
          <a:bodyPr/>
          <a:lstStyle/>
          <a:p>
            <a:pPr algn="just"/>
            <a:r>
              <a:rPr lang="en-US" dirty="0"/>
              <a:t>Learning from the Brown pelican is this Boeing future transport flying in ground effect,  appropriately named the </a:t>
            </a:r>
            <a:r>
              <a:rPr lang="en-US" b="1" i="1" dirty="0"/>
              <a:t>Pelican</a:t>
            </a:r>
            <a:r>
              <a:rPr lang="en-US" dirty="0"/>
              <a:t>. The image is provided courtesy of the </a:t>
            </a:r>
            <a:r>
              <a:rPr lang="en-US" i="1" dirty="0"/>
              <a:t>X-Plane</a:t>
            </a:r>
            <a:r>
              <a:rPr lang="en-US" dirty="0"/>
              <a:t> flight simulator community. The aircraft emulates the pelican in more ways than one, with the wingtips bent toward the water to enhance the ground effect.</a:t>
            </a:r>
          </a:p>
        </p:txBody>
      </p:sp>
      <p:sp>
        <p:nvSpPr>
          <p:cNvPr id="4" name="Slide Number Placeholder 3"/>
          <p:cNvSpPr>
            <a:spLocks noGrp="1"/>
          </p:cNvSpPr>
          <p:nvPr>
            <p:ph type="sldNum" sz="quarter" idx="10"/>
          </p:nvPr>
        </p:nvSpPr>
        <p:spPr/>
        <p:txBody>
          <a:bodyPr/>
          <a:lstStyle/>
          <a:p>
            <a:fld id="{2D7904B9-367F-4D8F-9843-1AF3FF03AFF2}" type="slidenum">
              <a:rPr lang="en-US" smtClean="0"/>
              <a:pPr/>
              <a:t>6</a:t>
            </a:fld>
            <a:endParaRPr lang="en-US" dirty="0"/>
          </a:p>
        </p:txBody>
      </p:sp>
    </p:spTree>
    <p:extLst>
      <p:ext uri="{BB962C8B-B14F-4D97-AF65-F5344CB8AC3E}">
        <p14:creationId xmlns:p14="http://schemas.microsoft.com/office/powerpoint/2010/main" val="115446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39608" y="4378971"/>
            <a:ext cx="4653400" cy="4149404"/>
          </a:xfrm>
        </p:spPr>
        <p:txBody>
          <a:bodyPr/>
          <a:lstStyle/>
          <a:p>
            <a:pPr algn="just"/>
            <a:r>
              <a:rPr lang="en-US" dirty="0"/>
              <a:t>Birds are adept at terrain following. Indeed, this </a:t>
            </a:r>
            <a:r>
              <a:rPr lang="en-US" b="1" i="1" dirty="0"/>
              <a:t>Black-browed albatross </a:t>
            </a:r>
            <a:r>
              <a:rPr lang="en-US" dirty="0"/>
              <a:t>can ply the waves while half asleep, according to the well-known naturalist </a:t>
            </a:r>
            <a:r>
              <a:rPr lang="en-US" i="1" dirty="0"/>
              <a:t>David Attenborough</a:t>
            </a:r>
            <a:r>
              <a:rPr lang="en-US" dirty="0"/>
              <a:t>. As we shall show later, the albatross effortlessly conducts a 3-g maneuver every 12 seconds or so, its wingtip occasionally skimming the water. The albatross lives the vast majority of its life in the 20-meter layer of air over waves extending as far as the eye can see. Although terrain following is the typical condition, the albatross does not need waves to implement its </a:t>
            </a:r>
            <a:r>
              <a:rPr lang="en-US" i="1" dirty="0"/>
              <a:t>dynamic soaring </a:t>
            </a:r>
            <a:r>
              <a:rPr lang="en-US" dirty="0"/>
              <a:t>technique which keeps it aloft continuously on shoulder-locked wings. We will return to the topic of dynamic soaring later herein. </a:t>
            </a:r>
          </a:p>
        </p:txBody>
      </p:sp>
      <p:sp>
        <p:nvSpPr>
          <p:cNvPr id="4" name="Slide Number Placeholder 3"/>
          <p:cNvSpPr>
            <a:spLocks noGrp="1"/>
          </p:cNvSpPr>
          <p:nvPr>
            <p:ph type="sldNum" sz="quarter" idx="10"/>
          </p:nvPr>
        </p:nvSpPr>
        <p:spPr/>
        <p:txBody>
          <a:bodyPr/>
          <a:lstStyle/>
          <a:p>
            <a:fld id="{2D7904B9-367F-4D8F-9843-1AF3FF03AFF2}" type="slidenum">
              <a:rPr lang="en-US" smtClean="0"/>
              <a:pPr/>
              <a:t>7</a:t>
            </a:fld>
            <a:endParaRPr lang="en-US" dirty="0"/>
          </a:p>
        </p:txBody>
      </p:sp>
    </p:spTree>
    <p:extLst>
      <p:ext uri="{BB962C8B-B14F-4D97-AF65-F5344CB8AC3E}">
        <p14:creationId xmlns:p14="http://schemas.microsoft.com/office/powerpoint/2010/main" val="1557519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8602" y="4378971"/>
            <a:ext cx="4634407" cy="4149404"/>
          </a:xfrm>
        </p:spPr>
        <p:txBody>
          <a:bodyPr/>
          <a:lstStyle/>
          <a:p>
            <a:pPr algn="just"/>
            <a:r>
              <a:rPr lang="en-US" dirty="0"/>
              <a:t>Whereas the Black-browed albatross deftly controls the position of its body among the heaving waves, the </a:t>
            </a:r>
            <a:r>
              <a:rPr lang="en-US" b="1" i="1" dirty="0"/>
              <a:t>Black skimmer  </a:t>
            </a:r>
            <a:r>
              <a:rPr lang="en-US" dirty="0"/>
              <a:t>precisely holds</a:t>
            </a:r>
            <a:r>
              <a:rPr lang="en-US" baseline="0" dirty="0"/>
              <a:t> a small fraction of its beak in the water, with or without heaving waves. While flapping its wings, the skimmer holds its lower mandible just beneath the surface to catch fish. The lower mandible has an opening in the back to allow the water to flow through with minimal drag impact. When a fish is encountered, the head and beak together snap down and backward to absorb the impact.  </a:t>
            </a:r>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8</a:t>
            </a:fld>
            <a:endParaRPr lang="en-US" dirty="0"/>
          </a:p>
        </p:txBody>
      </p:sp>
    </p:spTree>
    <p:extLst>
      <p:ext uri="{BB962C8B-B14F-4D97-AF65-F5344CB8AC3E}">
        <p14:creationId xmlns:p14="http://schemas.microsoft.com/office/powerpoint/2010/main" val="1623311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9104" y="4378971"/>
            <a:ext cx="4634408" cy="4149404"/>
          </a:xfrm>
        </p:spPr>
        <p:txBody>
          <a:bodyPr/>
          <a:lstStyle/>
          <a:p>
            <a:pPr algn="just"/>
            <a:r>
              <a:rPr lang="en-US" dirty="0"/>
              <a:t>The </a:t>
            </a:r>
            <a:r>
              <a:rPr lang="en-US" b="1" i="1" dirty="0"/>
              <a:t>Red-tailed hawk </a:t>
            </a:r>
            <a:r>
              <a:rPr lang="en-US" dirty="0"/>
              <a:t>is a master of the morphing</a:t>
            </a:r>
            <a:r>
              <a:rPr lang="en-US" baseline="0" dirty="0"/>
              <a:t> wing, as seen in the high-speed dive captured in the photo at left. With such high speed, and with the background soon to appear, photographic success even with dynamic autofocus would have been highly unlikely. Only one shot within a rapid burst was found to be in focus using a telephoto lens with fixed manual focus. </a:t>
            </a:r>
          </a:p>
          <a:p>
            <a:pPr algn="just"/>
            <a:endParaRPr lang="en-US" baseline="0" dirty="0"/>
          </a:p>
          <a:p>
            <a:pPr algn="just"/>
            <a:r>
              <a:rPr lang="en-US" baseline="0" dirty="0"/>
              <a:t>When the hawk is gliding (photo at right), the wings are extended and largely unswept, yielding a statically-stable configuration trimmed with tail reflex or “decalage” relative to the “equivalent flat plate” of the wing. But when the hawk closes in on its prey, the wings are swept forward, yielding both increased maneuverability and a statically-unstable configuration requiring active pitch control with a dynamic tail which is held trailing-edge down to balance out the forward sweep. </a:t>
            </a:r>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9</a:t>
            </a:fld>
            <a:endParaRPr lang="en-US" dirty="0"/>
          </a:p>
        </p:txBody>
      </p:sp>
    </p:spTree>
    <p:extLst>
      <p:ext uri="{BB962C8B-B14F-4D97-AF65-F5344CB8AC3E}">
        <p14:creationId xmlns:p14="http://schemas.microsoft.com/office/powerpoint/2010/main" val="385001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dirty="0"/>
              <a:t>Configuration Aerodynamics  www.HowFliesTheAlbatross.com</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1147156"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Configuration Aerodynamics  www.HowFliesTheAlbatross.com</a:t>
            </a:r>
          </a:p>
        </p:txBody>
      </p:sp>
      <p:sp>
        <p:nvSpPr>
          <p:cNvPr id="6" name="Slide Number Placeholder 5"/>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1147156"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Configuration Aerodynamics  www.HowFliesTheAlbatross.com</a:t>
            </a:r>
          </a:p>
        </p:txBody>
      </p:sp>
      <p:sp>
        <p:nvSpPr>
          <p:cNvPr id="6" name="Slide Number Placeholder 5"/>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en-US" dirty="0"/>
              <a:t>Configuration Aerodynamics  www.HowFliesTheAlbatross.com</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Configuration Aerodynamics  www.HowFliesTheAlbatross.com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1147156"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a:t>Configuration Aerodynamics  www.HowFliesTheAlbatross.com</a:t>
            </a:r>
          </a:p>
        </p:txBody>
      </p:sp>
      <p:sp>
        <p:nvSpPr>
          <p:cNvPr id="7" name="Slide Number Placeholder 6"/>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1147156"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dirty="0"/>
              <a:t>Configuration Aerodynamics  www.HowFliesTheAlbatross.com</a:t>
            </a:r>
          </a:p>
        </p:txBody>
      </p:sp>
      <p:sp>
        <p:nvSpPr>
          <p:cNvPr id="9" name="Slide Number Placeholder 8"/>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1147156"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dirty="0"/>
              <a:t>Configuration Aerodynamics  www.HowFliesTheAlbatross.com</a:t>
            </a:r>
          </a:p>
        </p:txBody>
      </p:sp>
      <p:sp>
        <p:nvSpPr>
          <p:cNvPr id="5" name="Slide Number Placeholder 4"/>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1147156"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dirty="0"/>
              <a:t>Configuration Aerodynamics  www.HowFliesTheAlbatross.com</a:t>
            </a:r>
          </a:p>
        </p:txBody>
      </p:sp>
      <p:sp>
        <p:nvSpPr>
          <p:cNvPr id="4" name="Slide Number Placeholder 3"/>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1147156"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a:t>Configuration Aerodynamics  www.HowFliesTheAlbatross.com</a:t>
            </a:r>
          </a:p>
        </p:txBody>
      </p:sp>
      <p:sp>
        <p:nvSpPr>
          <p:cNvPr id="7" name="Slide Number Placeholder 6"/>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1147156"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dirty="0"/>
              <a:t>Configuration Aerodynamics  www.HowFliesTheAlbatross.com</a:t>
            </a:r>
          </a:p>
        </p:txBody>
      </p:sp>
      <p:sp>
        <p:nvSpPr>
          <p:cNvPr id="7" name="Slide Number Placeholder 6"/>
          <p:cNvSpPr>
            <a:spLocks noGrp="1"/>
          </p:cNvSpPr>
          <p:nvPr>
            <p:ph type="sldNum" sz="quarter" idx="12"/>
          </p:nvPr>
        </p:nvSpPr>
        <p:spPr>
          <a:xfrm>
            <a:off x="6977163" y="6525491"/>
            <a:ext cx="2133600" cy="320679"/>
          </a:xfrm>
          <a:prstGeom prst="rect">
            <a:avLst/>
          </a:prstGeom>
        </p:spPr>
        <p:txBody>
          <a:bodyPr/>
          <a:lstStyle/>
          <a:p>
            <a:fld id="{41616F94-5B0A-4A0D-AC52-6835CBD8373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974273" y="6575367"/>
            <a:ext cx="4998027" cy="282633"/>
          </a:xfrm>
          <a:prstGeom prst="rect">
            <a:avLst/>
          </a:prstGeom>
        </p:spPr>
        <p:txBody>
          <a:bodyPr vert="horz" lIns="91429" tIns="45714" rIns="91429" bIns="45714" rtlCol="0" anchor="ctr"/>
          <a:lstStyle>
            <a:lvl1pPr algn="ctr">
              <a:defRPr sz="900" i="1">
                <a:solidFill>
                  <a:schemeClr val="tx1">
                    <a:tint val="75000"/>
                  </a:schemeClr>
                </a:solidFill>
              </a:defRPr>
            </a:lvl1pPr>
          </a:lstStyle>
          <a:p>
            <a:r>
              <a:rPr lang="en-US" dirty="0"/>
              <a:t>Future Flight: Learning From the Birds         08 June 2014    www.HowFliesTheAlbatross.com</a:t>
            </a:r>
          </a:p>
        </p:txBody>
      </p:sp>
      <p:graphicFrame>
        <p:nvGraphicFramePr>
          <p:cNvPr id="7" name="Object 34"/>
          <p:cNvGraphicFramePr>
            <a:graphicFrameLocks noChangeAspect="1"/>
          </p:cNvGraphicFramePr>
          <p:nvPr>
            <p:extLst>
              <p:ext uri="{D42A27DB-BD31-4B8C-83A1-F6EECF244321}">
                <p14:modId xmlns:p14="http://schemas.microsoft.com/office/powerpoint/2010/main" val="2000393707"/>
              </p:ext>
            </p:extLst>
          </p:nvPr>
        </p:nvGraphicFramePr>
        <p:xfrm>
          <a:off x="8776656" y="6513427"/>
          <a:ext cx="365125" cy="341313"/>
        </p:xfrm>
        <a:graphic>
          <a:graphicData uri="http://schemas.openxmlformats.org/presentationml/2006/ole">
            <mc:AlternateContent xmlns:mc="http://schemas.openxmlformats.org/markup-compatibility/2006">
              <mc:Choice xmlns:v="urn:schemas-microsoft-com:vml" Requires="v">
                <p:oleObj spid="_x0000_s105331" name="Bitmap Image" r:id="rId14" imgW="5409524" imgH="5028571" progId="PBrush">
                  <p:embed/>
                </p:oleObj>
              </mc:Choice>
              <mc:Fallback>
                <p:oleObj name="Bitmap Image" r:id="rId14" imgW="5409524" imgH="5028571" progId="PBrush">
                  <p:embed/>
                  <p:pic>
                    <p:nvPicPr>
                      <p:cNvPr id="0" name="Picture 227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6656" y="6513427"/>
                        <a:ext cx="365125" cy="3413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993300"/>
                            </a:solidFill>
                            <a:miter lim="800000"/>
                            <a:headEnd/>
                            <a:tailEnd type="none" w="sm" len="lg"/>
                          </a14:hiddenLine>
                        </a:ext>
                      </a:extLst>
                    </p:spPr>
                  </p:pic>
                </p:oleObj>
              </mc:Fallback>
            </mc:AlternateContent>
          </a:graphicData>
        </a:graphic>
      </p:graphicFrame>
      <p:sp>
        <p:nvSpPr>
          <p:cNvPr id="8" name="Rectangle 28"/>
          <p:cNvSpPr>
            <a:spLocks noChangeArrowheads="1"/>
          </p:cNvSpPr>
          <p:nvPr/>
        </p:nvSpPr>
        <p:spPr bwMode="auto">
          <a:xfrm>
            <a:off x="8854443" y="6662652"/>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117937C-47E3-483A-923F-070D9C80C0D9}" type="slidenum">
              <a:rPr lang="en-US" sz="900">
                <a:solidFill>
                  <a:schemeClr val="bg1"/>
                </a:solidFill>
              </a:rPr>
              <a:pPr algn="ctr">
                <a:lnSpc>
                  <a:spcPct val="85000"/>
                </a:lnSpc>
              </a:pPr>
              <a:t>‹#›</a:t>
            </a:fld>
            <a:endParaRPr lang="en-US" sz="900" dirty="0">
              <a:solidFill>
                <a:schemeClr val="bg1"/>
              </a:solidFill>
            </a:endParaRPr>
          </a:p>
        </p:txBody>
      </p:sp>
      <p:sp>
        <p:nvSpPr>
          <p:cNvPr id="9" name="Text Box 32"/>
          <p:cNvSpPr txBox="1">
            <a:spLocks noChangeArrowheads="1"/>
          </p:cNvSpPr>
          <p:nvPr/>
        </p:nvSpPr>
        <p:spPr bwMode="auto">
          <a:xfrm>
            <a:off x="8084506" y="6515015"/>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a:solidFill>
                  <a:srgbClr val="5F5F5F"/>
                </a:solidFill>
                <a:latin typeface="Monotype Corsiva" pitchFamily="66" charset="0"/>
              </a:rPr>
              <a:t> Pelican</a:t>
            </a:r>
          </a:p>
          <a:p>
            <a:pPr eaLnBrk="1" hangingPunct="1">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graphicFrame>
        <p:nvGraphicFramePr>
          <p:cNvPr id="10" name="Object 34"/>
          <p:cNvGraphicFramePr>
            <a:graphicFrameLocks noChangeAspect="1"/>
          </p:cNvGraphicFramePr>
          <p:nvPr>
            <p:extLst>
              <p:ext uri="{D42A27DB-BD31-4B8C-83A1-F6EECF244321}">
                <p14:modId xmlns:p14="http://schemas.microsoft.com/office/powerpoint/2010/main" val="439120417"/>
              </p:ext>
            </p:extLst>
          </p:nvPr>
        </p:nvGraphicFramePr>
        <p:xfrm>
          <a:off x="8776656" y="6513427"/>
          <a:ext cx="365125" cy="341313"/>
        </p:xfrm>
        <a:graphic>
          <a:graphicData uri="http://schemas.openxmlformats.org/presentationml/2006/ole">
            <mc:AlternateContent xmlns:mc="http://schemas.openxmlformats.org/markup-compatibility/2006">
              <mc:Choice xmlns:v="urn:schemas-microsoft-com:vml" Requires="v">
                <p:oleObj spid="_x0000_s105332" name="Bitmap Image" r:id="rId16" imgW="5409524" imgH="5028571" progId="PBrush">
                  <p:embed/>
                </p:oleObj>
              </mc:Choice>
              <mc:Fallback>
                <p:oleObj name="Bitmap Image" r:id="rId16" imgW="5409524" imgH="5028571" progId="PBrush">
                  <p:embed/>
                  <p:pic>
                    <p:nvPicPr>
                      <p:cNvPr id="0" name="Picture 227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6656" y="6513427"/>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28"/>
          <p:cNvSpPr>
            <a:spLocks noChangeArrowheads="1"/>
          </p:cNvSpPr>
          <p:nvPr/>
        </p:nvSpPr>
        <p:spPr bwMode="auto">
          <a:xfrm>
            <a:off x="8854443" y="6662652"/>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252113C3-B218-4502-906E-BD69604B3F08}" type="slidenum">
              <a:rPr lang="en-US" sz="900">
                <a:solidFill>
                  <a:schemeClr val="bg1"/>
                </a:solidFill>
              </a:rPr>
              <a:pPr algn="ctr">
                <a:lnSpc>
                  <a:spcPct val="85000"/>
                </a:lnSpc>
              </a:pPr>
              <a:t>‹#›</a:t>
            </a:fld>
            <a:endParaRPr lang="en-US" sz="900" dirty="0">
              <a:solidFill>
                <a:schemeClr val="bg1"/>
              </a:solidFill>
            </a:endParaRPr>
          </a:p>
        </p:txBody>
      </p:sp>
      <p:sp>
        <p:nvSpPr>
          <p:cNvPr id="12" name="Text Box 32"/>
          <p:cNvSpPr txBox="1">
            <a:spLocks noChangeArrowheads="1"/>
          </p:cNvSpPr>
          <p:nvPr/>
        </p:nvSpPr>
        <p:spPr bwMode="auto">
          <a:xfrm>
            <a:off x="8084506" y="6515015"/>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a:solidFill>
                  <a:srgbClr val="5F5F5F"/>
                </a:solidFill>
                <a:latin typeface="Monotype Corsiva" pitchFamily="66" charset="0"/>
              </a:rPr>
              <a:t> Pelican</a:t>
            </a:r>
          </a:p>
          <a:p>
            <a:pPr eaLnBrk="1" hangingPunct="1">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graphicFrame>
        <p:nvGraphicFramePr>
          <p:cNvPr id="13" name="Object 3"/>
          <p:cNvGraphicFramePr>
            <a:graphicFrameLocks noChangeAspect="1"/>
          </p:cNvGraphicFramePr>
          <p:nvPr>
            <p:extLst>
              <p:ext uri="{D42A27DB-BD31-4B8C-83A1-F6EECF244321}">
                <p14:modId xmlns:p14="http://schemas.microsoft.com/office/powerpoint/2010/main" val="4186878519"/>
              </p:ext>
            </p:extLst>
          </p:nvPr>
        </p:nvGraphicFramePr>
        <p:xfrm>
          <a:off x="8776656" y="6513427"/>
          <a:ext cx="365125" cy="341313"/>
        </p:xfrm>
        <a:graphic>
          <a:graphicData uri="http://schemas.openxmlformats.org/presentationml/2006/ole">
            <mc:AlternateContent xmlns:mc="http://schemas.openxmlformats.org/markup-compatibility/2006">
              <mc:Choice xmlns:v="urn:schemas-microsoft-com:vml" Requires="v">
                <p:oleObj spid="_x0000_s105333" name="Bitmap Image" r:id="rId17" imgW="5409524" imgH="5028571" progId="PBrush">
                  <p:embed/>
                </p:oleObj>
              </mc:Choice>
              <mc:Fallback>
                <p:oleObj name="Bitmap Image" r:id="rId17" imgW="5409524" imgH="5028571" progId="PBrush">
                  <p:embed/>
                  <p:pic>
                    <p:nvPicPr>
                      <p:cNvPr id="0" name="Picture 228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6656" y="6513427"/>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28"/>
          <p:cNvSpPr>
            <a:spLocks noChangeArrowheads="1"/>
          </p:cNvSpPr>
          <p:nvPr/>
        </p:nvSpPr>
        <p:spPr bwMode="auto">
          <a:xfrm>
            <a:off x="8854443" y="6662652"/>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71F7B44-E42E-483B-87CE-2DADB1294F6C}" type="slidenum">
              <a:rPr lang="en-US" sz="900">
                <a:solidFill>
                  <a:schemeClr val="bg1"/>
                </a:solidFill>
              </a:rPr>
              <a:pPr algn="ctr">
                <a:lnSpc>
                  <a:spcPct val="85000"/>
                </a:lnSpc>
              </a:pPr>
              <a:t>‹#›</a:t>
            </a:fld>
            <a:endParaRPr lang="en-US" sz="900" dirty="0">
              <a:solidFill>
                <a:schemeClr val="bg1"/>
              </a:solidFill>
            </a:endParaRPr>
          </a:p>
        </p:txBody>
      </p:sp>
      <p:sp>
        <p:nvSpPr>
          <p:cNvPr id="15" name="Text Box 32"/>
          <p:cNvSpPr txBox="1">
            <a:spLocks noChangeArrowheads="1"/>
          </p:cNvSpPr>
          <p:nvPr/>
        </p:nvSpPr>
        <p:spPr bwMode="auto">
          <a:xfrm>
            <a:off x="8084506" y="6515015"/>
            <a:ext cx="696912" cy="338137"/>
          </a:xfrm>
          <a:prstGeom prst="rect">
            <a:avLst/>
          </a:prstGeom>
          <a:noFill/>
          <a:ln w="3175">
            <a:solidFill>
              <a:schemeClr val="tx1">
                <a:lumMod val="65000"/>
                <a:lumOff val="35000"/>
              </a:schemeClr>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a:solidFill>
                  <a:srgbClr val="5F5F5F"/>
                </a:solidFill>
                <a:latin typeface="Monotype Corsiva" pitchFamily="66" charset="0"/>
              </a:rPr>
              <a:t> Pelican</a:t>
            </a:r>
          </a:p>
          <a:p>
            <a:pPr eaLnBrk="1" hangingPunct="1">
              <a:lnSpc>
                <a:spcPct val="75000"/>
              </a:lnSpc>
              <a:defRPr/>
            </a:pPr>
            <a:r>
              <a:rPr lang="en-US" sz="800" dirty="0">
                <a:solidFill>
                  <a:srgbClr val="5F5F5F"/>
                </a:solidFill>
                <a:latin typeface="Monotype Corsiva" pitchFamily="66" charset="0"/>
              </a:rPr>
              <a:t>   Aero Group</a:t>
            </a:r>
            <a:r>
              <a:rPr lang="en-US" sz="900" dirty="0">
                <a:solidFill>
                  <a:srgbClr val="5F5F5F"/>
                </a:solidFill>
                <a:latin typeface="Monotype Corsiva" pitchFamily="66" charset="0"/>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0.jpe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13.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15.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14.wdp"/><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8.wdp"/></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9.wdp"/></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20.wdp"/></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47.jpeg"/><Relationship Id="rId4" Type="http://schemas.microsoft.com/office/2007/relationships/hdphoto" Target="../media/hdphoto21.wdp"/></Relationships>
</file>

<file path=ppt/slides/_rels/slide2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notesSlide" Target="../notesSlides/notesSlide24.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1.png"/><Relationship Id="rId5" Type="http://schemas.microsoft.com/office/2007/relationships/hdphoto" Target="../media/hdphoto24.wdp"/><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26.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7.jpeg"/><Relationship Id="rId5" Type="http://schemas.microsoft.com/office/2007/relationships/hdphoto" Target="../media/hdphoto25.wdp"/><Relationship Id="rId10" Type="http://schemas.openxmlformats.org/officeDocument/2006/relationships/image" Target="../media/image55.wmf"/><Relationship Id="rId4" Type="http://schemas.openxmlformats.org/officeDocument/2006/relationships/image" Target="../media/image56.png"/><Relationship Id="rId9"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9.png"/><Relationship Id="rId4" Type="http://schemas.microsoft.com/office/2007/relationships/hdphoto" Target="../media/hdphoto26.wdp"/></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7" Type="http://schemas.microsoft.com/office/2007/relationships/hdphoto" Target="../media/hdphoto28.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27.wdp"/><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hyperlink" Target="http://www.howfliesthealbatross.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howfliesthealbatros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6.wdp"/><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en-US" dirty="0"/>
              <a:t>Configuration Aerodynamics  www.HowFliesTheAlbatross.com</a:t>
            </a:r>
          </a:p>
        </p:txBody>
      </p:sp>
      <p:sp>
        <p:nvSpPr>
          <p:cNvPr id="18" name="Rectangle 17"/>
          <p:cNvSpPr/>
          <p:nvPr/>
        </p:nvSpPr>
        <p:spPr>
          <a:xfrm>
            <a:off x="2838091" y="6610094"/>
            <a:ext cx="5132717" cy="2587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361507" y="353569"/>
            <a:ext cx="8357191" cy="1524149"/>
          </a:xfrm>
          <a:prstGeom prst="rect">
            <a:avLst/>
          </a:prstGeom>
          <a:solidFill>
            <a:srgbClr val="646E96">
              <a:alpha val="80000"/>
            </a:srgbClr>
          </a:solidFill>
          <a:effectLst>
            <a:outerShdw blurRad="50800" dist="38100" dir="2700000" algn="tl" rotWithShape="0">
              <a:prstClr val="black">
                <a:alpha val="40000"/>
              </a:prstClr>
            </a:outerShdw>
          </a:effectLst>
        </p:spPr>
        <p:txBody>
          <a:bodyPr vert="horz" lIns="91429" tIns="45714" rIns="91429" bIns="45714" rtlCol="0" anchor="ctr">
            <a:noAutofit/>
          </a:bodyPr>
          <a:lstStyle/>
          <a:p>
            <a:pPr algn="ctr">
              <a:spcBef>
                <a:spcPct val="0"/>
              </a:spcBef>
              <a:defRPr/>
            </a:pPr>
            <a:r>
              <a:rPr lang="en-US" sz="3600" b="1" dirty="0">
                <a:solidFill>
                  <a:schemeClr val="bg1">
                    <a:lumMod val="95000"/>
                  </a:schemeClr>
                </a:solidFill>
                <a:latin typeface="+mj-lt"/>
                <a:ea typeface="+mj-ea"/>
                <a:cs typeface="+mj-cs"/>
              </a:rPr>
              <a:t>Future Flight: Learning From the Birds</a:t>
            </a:r>
          </a:p>
          <a:p>
            <a:pPr algn="ctr">
              <a:spcBef>
                <a:spcPct val="0"/>
              </a:spcBef>
              <a:defRPr/>
            </a:pPr>
            <a:r>
              <a:rPr lang="en-US" sz="2000" i="1" dirty="0">
                <a:solidFill>
                  <a:schemeClr val="bg1">
                    <a:lumMod val="95000"/>
                  </a:schemeClr>
                </a:solidFill>
                <a:latin typeface="+mj-lt"/>
                <a:ea typeface="+mj-ea"/>
                <a:cs typeface="+mj-cs"/>
              </a:rPr>
              <a:t>Cal Poly Pomona Outstanding Engineering Alum 2014 Presentation</a:t>
            </a:r>
            <a:endParaRPr lang="en-US" sz="800" i="1" dirty="0">
              <a:solidFill>
                <a:schemeClr val="bg1">
                  <a:lumMod val="95000"/>
                </a:schemeClr>
              </a:solidFill>
              <a:latin typeface="+mj-lt"/>
              <a:ea typeface="+mj-ea"/>
              <a:cs typeface="+mj-cs"/>
            </a:endParaRPr>
          </a:p>
          <a:p>
            <a:pPr algn="ctr">
              <a:lnSpc>
                <a:spcPts val="1200"/>
              </a:lnSpc>
              <a:spcBef>
                <a:spcPts val="1000"/>
              </a:spcBef>
              <a:defRPr/>
            </a:pPr>
            <a:r>
              <a:rPr lang="en-US" i="1" dirty="0">
                <a:solidFill>
                  <a:schemeClr val="bg1">
                    <a:lumMod val="95000"/>
                  </a:schemeClr>
                </a:solidFill>
                <a:latin typeface="+mj-lt"/>
                <a:ea typeface="+mj-ea"/>
                <a:cs typeface="+mj-cs"/>
              </a:rPr>
              <a:t>J.Philip Barnes         </a:t>
            </a:r>
            <a:r>
              <a:rPr lang="en-US" sz="1400" i="1" dirty="0">
                <a:solidFill>
                  <a:schemeClr val="bg1">
                    <a:lumMod val="95000"/>
                  </a:schemeClr>
                </a:solidFill>
                <a:latin typeface="+mj-lt"/>
                <a:ea typeface="+mj-ea"/>
                <a:cs typeface="+mj-cs"/>
              </a:rPr>
              <a:t> 07 June </a:t>
            </a:r>
            <a:r>
              <a:rPr lang="en-US" sz="1400" i="1">
                <a:solidFill>
                  <a:schemeClr val="bg1">
                    <a:lumMod val="95000"/>
                  </a:schemeClr>
                </a:solidFill>
                <a:latin typeface="+mj-lt"/>
                <a:ea typeface="+mj-ea"/>
                <a:cs typeface="+mj-cs"/>
              </a:rPr>
              <a:t>/ 19 Dec </a:t>
            </a:r>
            <a:r>
              <a:rPr lang="en-US" sz="1400" i="1" dirty="0">
                <a:solidFill>
                  <a:schemeClr val="bg1">
                    <a:lumMod val="95000"/>
                  </a:schemeClr>
                </a:solidFill>
                <a:latin typeface="+mj-lt"/>
                <a:ea typeface="+mj-ea"/>
                <a:cs typeface="+mj-cs"/>
              </a:rPr>
              <a:t>update 2014</a:t>
            </a:r>
            <a:endParaRPr lang="en-US" sz="1600" i="1" dirty="0">
              <a:solidFill>
                <a:schemeClr val="bg1">
                  <a:lumMod val="95000"/>
                </a:schemeClr>
              </a:solidFill>
              <a:latin typeface="+mj-lt"/>
              <a:ea typeface="+mj-ea"/>
              <a:cs typeface="+mj-cs"/>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477" t="18173" r="12857"/>
          <a:stretch/>
        </p:blipFill>
        <p:spPr>
          <a:xfrm>
            <a:off x="344795" y="4354786"/>
            <a:ext cx="2963193" cy="1854629"/>
          </a:xfrm>
          <a:prstGeom prst="rect">
            <a:avLst/>
          </a:prstGeom>
        </p:spPr>
      </p:pic>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5000"/>
                    </a14:imgEffect>
                    <a14:imgEffect>
                      <a14:brightnessContrast bright="10000"/>
                    </a14:imgEffect>
                  </a14:imgLayer>
                </a14:imgProps>
              </a:ext>
              <a:ext uri="{28A0092B-C50C-407E-A947-70E740481C1C}">
                <a14:useLocalDpi xmlns:a14="http://schemas.microsoft.com/office/drawing/2010/main" val="0"/>
              </a:ext>
            </a:extLst>
          </a:blip>
          <a:srcRect l="22620" t="14728" r="7639" b="4127"/>
          <a:stretch/>
        </p:blipFill>
        <p:spPr>
          <a:xfrm flipH="1">
            <a:off x="355427" y="2181956"/>
            <a:ext cx="2632321" cy="1914178"/>
          </a:xfrm>
          <a:prstGeom prst="rect">
            <a:avLst/>
          </a:prstGeom>
        </p:spPr>
      </p:pic>
      <p:pic>
        <p:nvPicPr>
          <p:cNvPr id="22" name="Picture 2" descr="albatross_berg1.JPG"/>
          <p:cNvPicPr>
            <a:picLocks noChangeAspect="1"/>
          </p:cNvPicPr>
          <p:nvPr/>
        </p:nvPicPr>
        <p:blipFill rotWithShape="1">
          <a:blip r:embed="rId6" cstate="print"/>
          <a:srcRect l="31558" t="36558" r="12787" b="12796"/>
          <a:stretch/>
        </p:blipFill>
        <p:spPr bwMode="auto">
          <a:xfrm flipH="1">
            <a:off x="3200400" y="2181956"/>
            <a:ext cx="2835382" cy="1911614"/>
          </a:xfrm>
          <a:prstGeom prst="rect">
            <a:avLst/>
          </a:prstGeom>
          <a:noFill/>
          <a:ln w="9525">
            <a:noFill/>
            <a:miter lim="800000"/>
            <a:headEnd/>
            <a:tailEnd/>
          </a:ln>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40233" t="28139" r="2442" b="6558"/>
          <a:stretch/>
        </p:blipFill>
        <p:spPr>
          <a:xfrm flipH="1">
            <a:off x="6204370" y="2181956"/>
            <a:ext cx="2535584" cy="1805253"/>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34986" y="4262709"/>
            <a:ext cx="2595608" cy="1946706"/>
          </a:xfrm>
          <a:prstGeom prst="rect">
            <a:avLst/>
          </a:prstGeom>
        </p:spPr>
      </p:pic>
      <p:sp>
        <p:nvSpPr>
          <p:cNvPr id="3" name="TextBox 2"/>
          <p:cNvSpPr txBox="1"/>
          <p:nvPr/>
        </p:nvSpPr>
        <p:spPr>
          <a:xfrm>
            <a:off x="1488599" y="6337002"/>
            <a:ext cx="6199582" cy="307777"/>
          </a:xfrm>
          <a:prstGeom prst="rect">
            <a:avLst/>
          </a:prstGeom>
          <a:noFill/>
        </p:spPr>
        <p:txBody>
          <a:bodyPr wrap="none" rtlCol="0">
            <a:spAutoFit/>
          </a:bodyPr>
          <a:lstStyle/>
          <a:p>
            <a:r>
              <a:rPr lang="en-US" sz="1400" i="1" dirty="0">
                <a:solidFill>
                  <a:schemeClr val="bg1">
                    <a:lumMod val="65000"/>
                  </a:schemeClr>
                </a:solidFill>
              </a:rPr>
              <a:t>All photos &amp; graphics are by the author except where noted and used by permission</a:t>
            </a: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47729" y="4326341"/>
            <a:ext cx="2543633" cy="1878341"/>
          </a:xfrm>
          <a:prstGeom prst="rect">
            <a:avLst/>
          </a:prstGeom>
        </p:spPr>
      </p:pic>
      <p:sp>
        <p:nvSpPr>
          <p:cNvPr id="2" name="TextBox 1"/>
          <p:cNvSpPr txBox="1"/>
          <p:nvPr/>
        </p:nvSpPr>
        <p:spPr>
          <a:xfrm rot="20796385">
            <a:off x="7017262" y="1469306"/>
            <a:ext cx="1620358" cy="477054"/>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nSpc>
                <a:spcPts val="1000"/>
              </a:lnSpc>
            </a:pPr>
            <a:r>
              <a:rPr lang="en-US" sz="1100" i="1" dirty="0"/>
              <a:t>Animated Presentation</a:t>
            </a:r>
          </a:p>
          <a:p>
            <a:pPr>
              <a:lnSpc>
                <a:spcPts val="1000"/>
              </a:lnSpc>
            </a:pPr>
            <a:r>
              <a:rPr lang="en-US" sz="1100" i="1" dirty="0"/>
              <a:t>Use slideshow F5 key </a:t>
            </a:r>
          </a:p>
          <a:p>
            <a:pPr>
              <a:lnSpc>
                <a:spcPts val="1000"/>
              </a:lnSpc>
            </a:pPr>
            <a:r>
              <a:rPr lang="en-US" sz="1100" i="1" dirty="0"/>
              <a:t>Also View "Notes Page"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6" name="Picture 5" descr="LoC glider right turn.jpg"/>
          <p:cNvPicPr>
            <a:picLocks noChangeAspect="1"/>
          </p:cNvPicPr>
          <p:nvPr/>
        </p:nvPicPr>
        <p:blipFill>
          <a:blip r:embed="rId3" cstate="print"/>
          <a:stretch>
            <a:fillRect/>
          </a:stretch>
        </p:blipFill>
        <p:spPr>
          <a:xfrm>
            <a:off x="224276" y="545214"/>
            <a:ext cx="8686800" cy="5730944"/>
          </a:xfrm>
          <a:prstGeom prst="rect">
            <a:avLst/>
          </a:prstGeom>
        </p:spPr>
      </p:pic>
      <p:sp>
        <p:nvSpPr>
          <p:cNvPr id="4" name="TextBox 3"/>
          <p:cNvSpPr txBox="1"/>
          <p:nvPr/>
        </p:nvSpPr>
        <p:spPr>
          <a:xfrm>
            <a:off x="108754" y="-43977"/>
            <a:ext cx="2464136" cy="523220"/>
          </a:xfrm>
          <a:prstGeom prst="rect">
            <a:avLst/>
          </a:prstGeom>
          <a:noFill/>
        </p:spPr>
        <p:txBody>
          <a:bodyPr wrap="none" rtlCol="0">
            <a:spAutoFit/>
          </a:bodyPr>
          <a:lstStyle/>
          <a:p>
            <a:pPr algn="ctr"/>
            <a:r>
              <a:rPr lang="en-US" sz="2800" dirty="0">
                <a:solidFill>
                  <a:schemeClr val="bg1">
                    <a:lumMod val="95000"/>
                  </a:schemeClr>
                </a:solidFill>
              </a:rPr>
              <a:t>Morphing Wing</a:t>
            </a:r>
          </a:p>
        </p:txBody>
      </p:sp>
      <p:sp>
        <p:nvSpPr>
          <p:cNvPr id="7" name="TextBox 6"/>
          <p:cNvSpPr txBox="1"/>
          <p:nvPr/>
        </p:nvSpPr>
        <p:spPr>
          <a:xfrm>
            <a:off x="590513" y="4401144"/>
            <a:ext cx="2848152" cy="156966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marL="342900" indent="-342900">
              <a:buFont typeface="Arial" panose="020B0604020202020204" pitchFamily="34" charset="0"/>
              <a:buChar char="•"/>
            </a:pPr>
            <a:r>
              <a:rPr lang="en-US" sz="2400" dirty="0">
                <a:solidFill>
                  <a:schemeClr val="bg1">
                    <a:lumMod val="95000"/>
                  </a:schemeClr>
                </a:solidFill>
              </a:rPr>
              <a:t>Wright 1902 glider</a:t>
            </a:r>
          </a:p>
          <a:p>
            <a:pPr marL="342900" indent="-342900">
              <a:buFont typeface="Arial" panose="020B0604020202020204" pitchFamily="34" charset="0"/>
              <a:buChar char="•"/>
            </a:pPr>
            <a:r>
              <a:rPr lang="en-US" sz="2400" dirty="0">
                <a:solidFill>
                  <a:schemeClr val="bg1">
                    <a:lumMod val="95000"/>
                  </a:schemeClr>
                </a:solidFill>
              </a:rPr>
              <a:t>Wing warping</a:t>
            </a:r>
          </a:p>
          <a:p>
            <a:pPr marL="342900" indent="-342900">
              <a:buFont typeface="Arial" panose="020B0604020202020204" pitchFamily="34" charset="0"/>
              <a:buChar char="•"/>
            </a:pPr>
            <a:r>
              <a:rPr lang="en-US" sz="2400" dirty="0">
                <a:solidFill>
                  <a:schemeClr val="bg1">
                    <a:lumMod val="95000"/>
                  </a:schemeClr>
                </a:solidFill>
              </a:rPr>
              <a:t>Coupled rudder</a:t>
            </a:r>
          </a:p>
          <a:p>
            <a:pPr marL="342900" indent="-342900">
              <a:buFont typeface="Arial" panose="020B0604020202020204" pitchFamily="34" charset="0"/>
              <a:buChar char="•"/>
            </a:pPr>
            <a:r>
              <a:rPr lang="en-US" sz="2400" dirty="0">
                <a:solidFill>
                  <a:schemeClr val="bg1">
                    <a:lumMod val="95000"/>
                  </a:schemeClr>
                </a:solidFill>
              </a:rPr>
              <a:t>1000 flights</a:t>
            </a:r>
            <a:endParaRPr lang="en-US" sz="2000" dirty="0">
              <a:solidFill>
                <a:schemeClr val="bg1">
                  <a:lumMod val="95000"/>
                </a:schemeClr>
              </a:solidFill>
            </a:endParaRPr>
          </a:p>
        </p:txBody>
      </p:sp>
      <p:sp>
        <p:nvSpPr>
          <p:cNvPr id="8" name="TextBox 7"/>
          <p:cNvSpPr txBox="1"/>
          <p:nvPr/>
        </p:nvSpPr>
        <p:spPr>
          <a:xfrm>
            <a:off x="4845365" y="5025246"/>
            <a:ext cx="3006529" cy="830997"/>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marL="342900" indent="-342900">
              <a:buFont typeface="Arial" panose="020B0604020202020204" pitchFamily="34" charset="0"/>
              <a:buChar char="•"/>
            </a:pPr>
            <a:r>
              <a:rPr lang="en-US" sz="2400" dirty="0">
                <a:solidFill>
                  <a:schemeClr val="bg1">
                    <a:lumMod val="95000"/>
                  </a:schemeClr>
                </a:solidFill>
              </a:rPr>
              <a:t>Glider: -05% margin</a:t>
            </a:r>
          </a:p>
          <a:p>
            <a:pPr marL="342900" indent="-342900">
              <a:buFont typeface="Arial" panose="020B0604020202020204" pitchFamily="34" charset="0"/>
              <a:buChar char="•"/>
            </a:pPr>
            <a:r>
              <a:rPr lang="en-US" sz="2400" dirty="0">
                <a:solidFill>
                  <a:schemeClr val="bg1">
                    <a:lumMod val="95000"/>
                  </a:schemeClr>
                </a:solidFill>
              </a:rPr>
              <a:t>Flyer:   -25% margin</a:t>
            </a:r>
            <a:endParaRPr lang="en-US" sz="2000" dirty="0">
              <a:solidFill>
                <a:schemeClr val="bg1">
                  <a:lumMod val="95000"/>
                </a:schemeClr>
              </a:solidFill>
            </a:endParaRPr>
          </a:p>
        </p:txBody>
      </p:sp>
    </p:spTree>
    <p:extLst>
      <p:ext uri="{BB962C8B-B14F-4D97-AF65-F5344CB8AC3E}">
        <p14:creationId xmlns:p14="http://schemas.microsoft.com/office/powerpoint/2010/main" val="31809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2" animBg="1" autoUpdateAnimBg="0"/>
      <p:bldP spid="8" grpId="0" bldLvl="2"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10633"/>
            <a:ext cx="9144000" cy="6858000"/>
          </a:xfrm>
          <a:prstGeom prst="rect">
            <a:avLst/>
          </a:prstGeom>
        </p:spPr>
      </p:pic>
      <p:sp>
        <p:nvSpPr>
          <p:cNvPr id="5" name="TextBox 4"/>
          <p:cNvSpPr txBox="1"/>
          <p:nvPr/>
        </p:nvSpPr>
        <p:spPr>
          <a:xfrm>
            <a:off x="62043" y="0"/>
            <a:ext cx="8869302" cy="584775"/>
          </a:xfrm>
          <a:prstGeom prst="rect">
            <a:avLst/>
          </a:prstGeom>
          <a:noFill/>
        </p:spPr>
        <p:txBody>
          <a:bodyPr wrap="square" rtlCol="0">
            <a:spAutoFit/>
          </a:bodyPr>
          <a:lstStyle/>
          <a:p>
            <a:r>
              <a:rPr lang="en-US" sz="3200" dirty="0">
                <a:solidFill>
                  <a:schemeClr val="bg1">
                    <a:lumMod val="95000"/>
                  </a:schemeClr>
                </a:solidFill>
              </a:rPr>
              <a:t>Wing Morphing</a:t>
            </a:r>
            <a:endParaRPr lang="en-US" sz="2000" i="1" dirty="0">
              <a:solidFill>
                <a:schemeClr val="bg1">
                  <a:lumMod val="95000"/>
                </a:schemeClr>
              </a:solidFill>
            </a:endParaRPr>
          </a:p>
        </p:txBody>
      </p:sp>
      <p:sp>
        <p:nvSpPr>
          <p:cNvPr id="3" name="Rectangle 2"/>
          <p:cNvSpPr/>
          <p:nvPr/>
        </p:nvSpPr>
        <p:spPr>
          <a:xfrm>
            <a:off x="153428" y="6412836"/>
            <a:ext cx="2674002" cy="369332"/>
          </a:xfrm>
          <a:prstGeom prst="rect">
            <a:avLst/>
          </a:prstGeom>
        </p:spPr>
        <p:txBody>
          <a:bodyPr wrap="none">
            <a:spAutoFit/>
          </a:bodyPr>
          <a:lstStyle/>
          <a:p>
            <a:r>
              <a:rPr lang="en-US" dirty="0">
                <a:solidFill>
                  <a:srgbClr val="646E96"/>
                </a:solidFill>
              </a:rPr>
              <a:t>www.morpheus.umd.edu</a:t>
            </a:r>
          </a:p>
        </p:txBody>
      </p:sp>
      <p:sp>
        <p:nvSpPr>
          <p:cNvPr id="6" name="TextBox 5"/>
          <p:cNvSpPr txBox="1"/>
          <p:nvPr/>
        </p:nvSpPr>
        <p:spPr>
          <a:xfrm>
            <a:off x="1807479" y="5784107"/>
            <a:ext cx="5629426"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85000"/>
                  </a:schemeClr>
                </a:solidFill>
              </a:rPr>
              <a:t>Integrated structure, power, and propulsion</a:t>
            </a:r>
          </a:p>
        </p:txBody>
      </p:sp>
    </p:spTree>
    <p:extLst>
      <p:ext uri="{BB962C8B-B14F-4D97-AF65-F5344CB8AC3E}">
        <p14:creationId xmlns:p14="http://schemas.microsoft.com/office/powerpoint/2010/main" val="1185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678" t="8767" r="14591" b="40018"/>
          <a:stretch/>
        </p:blipFill>
        <p:spPr>
          <a:xfrm>
            <a:off x="4577298" y="1"/>
            <a:ext cx="4566702" cy="3604436"/>
          </a:xfrm>
          <a:prstGeom prst="rect">
            <a:avLst/>
          </a:prstGeom>
        </p:spPr>
      </p:pic>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34" t="22171" r="41564" b="27752"/>
          <a:stretch/>
        </p:blipFill>
        <p:spPr>
          <a:xfrm>
            <a:off x="0" y="0"/>
            <a:ext cx="4889165" cy="3455581"/>
          </a:xfrm>
          <a:prstGeom prst="rect">
            <a:avLst/>
          </a:prstGeom>
        </p:spPr>
      </p:pic>
      <p:sp>
        <p:nvSpPr>
          <p:cNvPr id="8" name="TextBox 7"/>
          <p:cNvSpPr txBox="1"/>
          <p:nvPr/>
        </p:nvSpPr>
        <p:spPr>
          <a:xfrm>
            <a:off x="123569" y="106104"/>
            <a:ext cx="2762806" cy="954095"/>
          </a:xfrm>
          <a:prstGeom prst="rect">
            <a:avLst/>
          </a:prstGeom>
          <a:noFill/>
        </p:spPr>
        <p:txBody>
          <a:bodyPr wrap="square" lIns="91429" tIns="45714" rIns="91429" bIns="45714" rtlCol="0">
            <a:spAutoFit/>
          </a:bodyPr>
          <a:lstStyle/>
          <a:p>
            <a:r>
              <a:rPr lang="en-US" sz="2800" b="1" dirty="0">
                <a:solidFill>
                  <a:schemeClr val="bg1">
                    <a:lumMod val="85000"/>
                  </a:schemeClr>
                </a:solidFill>
              </a:rPr>
              <a:t>Flying</a:t>
            </a:r>
          </a:p>
          <a:p>
            <a:r>
              <a:rPr lang="en-US" sz="2800" b="1" dirty="0">
                <a:solidFill>
                  <a:schemeClr val="bg1">
                    <a:lumMod val="85000"/>
                  </a:schemeClr>
                </a:solidFill>
              </a:rPr>
              <a:t>Submarines</a:t>
            </a:r>
          </a:p>
        </p:txBody>
      </p:sp>
      <p:sp>
        <p:nvSpPr>
          <p:cNvPr id="11" name="TextBox 10"/>
          <p:cNvSpPr txBox="1"/>
          <p:nvPr/>
        </p:nvSpPr>
        <p:spPr>
          <a:xfrm>
            <a:off x="123567" y="2907025"/>
            <a:ext cx="1161536"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Grebe</a:t>
            </a:r>
            <a:endParaRPr lang="en-US" sz="2000" dirty="0">
              <a:solidFill>
                <a:schemeClr val="bg1">
                  <a:lumMod val="95000"/>
                </a:schemeClr>
              </a:solidFill>
            </a:endParaRPr>
          </a:p>
        </p:txBody>
      </p:sp>
      <p:sp>
        <p:nvSpPr>
          <p:cNvPr id="14" name="TextBox 13"/>
          <p:cNvSpPr txBox="1"/>
          <p:nvPr/>
        </p:nvSpPr>
        <p:spPr>
          <a:xfrm>
            <a:off x="7253416" y="2857598"/>
            <a:ext cx="1793691"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Cormorant</a:t>
            </a:r>
            <a:endParaRPr lang="en-US" sz="2000" dirty="0">
              <a:solidFill>
                <a:schemeClr val="bg1">
                  <a:lumMod val="95000"/>
                </a:schemeClr>
              </a:solidFill>
            </a:endParaRPr>
          </a:p>
        </p:txBody>
      </p:sp>
      <p:grpSp>
        <p:nvGrpSpPr>
          <p:cNvPr id="16" name="Group 15"/>
          <p:cNvGrpSpPr/>
          <p:nvPr/>
        </p:nvGrpSpPr>
        <p:grpSpPr>
          <a:xfrm>
            <a:off x="0" y="3454623"/>
            <a:ext cx="4954773" cy="3403377"/>
            <a:chOff x="0" y="3454623"/>
            <a:chExt cx="4954773" cy="3403377"/>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418" t="13628" r="36163" b="21070"/>
            <a:stretch/>
          </p:blipFill>
          <p:spPr>
            <a:xfrm>
              <a:off x="0" y="3454623"/>
              <a:ext cx="4954773" cy="3403377"/>
            </a:xfrm>
            <a:prstGeom prst="rect">
              <a:avLst/>
            </a:prstGeom>
          </p:spPr>
        </p:pic>
        <p:grpSp>
          <p:nvGrpSpPr>
            <p:cNvPr id="4" name="Group 3"/>
            <p:cNvGrpSpPr/>
            <p:nvPr/>
          </p:nvGrpSpPr>
          <p:grpSpPr>
            <a:xfrm>
              <a:off x="3488544" y="4905374"/>
              <a:ext cx="116682" cy="97635"/>
              <a:chOff x="3619499" y="4905378"/>
              <a:chExt cx="116682" cy="97631"/>
            </a:xfrm>
          </p:grpSpPr>
          <p:sp>
            <p:nvSpPr>
              <p:cNvPr id="3" name="Oval 2"/>
              <p:cNvSpPr/>
              <p:nvPr/>
            </p:nvSpPr>
            <p:spPr>
              <a:xfrm>
                <a:off x="3619499" y="4905378"/>
                <a:ext cx="116682" cy="97631"/>
              </a:xfrm>
              <a:prstGeom prst="ellipse">
                <a:avLst/>
              </a:prstGeom>
              <a:solidFill>
                <a:srgbClr val="722A28">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3666678" y="4942989"/>
                <a:ext cx="22860" cy="22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46049" t="26033" r="9186" b="16418"/>
          <a:stretch/>
        </p:blipFill>
        <p:spPr>
          <a:xfrm>
            <a:off x="4869713" y="3423683"/>
            <a:ext cx="4274288" cy="3434317"/>
          </a:xfrm>
          <a:prstGeom prst="rect">
            <a:avLst/>
          </a:prstGeom>
        </p:spPr>
      </p:pic>
      <p:sp>
        <p:nvSpPr>
          <p:cNvPr id="9" name="TextBox 8"/>
          <p:cNvSpPr txBox="1"/>
          <p:nvPr/>
        </p:nvSpPr>
        <p:spPr>
          <a:xfrm>
            <a:off x="3269679" y="3168512"/>
            <a:ext cx="3254161"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algn="ctr"/>
            <a:r>
              <a:rPr lang="en-US" sz="2400" dirty="0">
                <a:solidFill>
                  <a:schemeClr val="bg1">
                    <a:lumMod val="95000"/>
                  </a:schemeClr>
                </a:solidFill>
              </a:rPr>
              <a:t>Webbed-foot propulsion</a:t>
            </a:r>
            <a:endParaRPr lang="en-US" sz="2000" dirty="0">
              <a:solidFill>
                <a:schemeClr val="bg1">
                  <a:lumMod val="95000"/>
                </a:schemeClr>
              </a:solidFill>
            </a:endParaRPr>
          </a:p>
        </p:txBody>
      </p:sp>
      <p:sp>
        <p:nvSpPr>
          <p:cNvPr id="12" name="TextBox 11"/>
          <p:cNvSpPr txBox="1"/>
          <p:nvPr/>
        </p:nvSpPr>
        <p:spPr>
          <a:xfrm>
            <a:off x="123567" y="3561933"/>
            <a:ext cx="1161536"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Loon</a:t>
            </a:r>
            <a:endParaRPr lang="en-US" sz="2000" dirty="0">
              <a:solidFill>
                <a:schemeClr val="bg1">
                  <a:lumMod val="95000"/>
                </a:schemeClr>
              </a:solidFill>
            </a:endParaRPr>
          </a:p>
        </p:txBody>
      </p:sp>
      <p:sp>
        <p:nvSpPr>
          <p:cNvPr id="13" name="TextBox 12"/>
          <p:cNvSpPr txBox="1"/>
          <p:nvPr/>
        </p:nvSpPr>
        <p:spPr>
          <a:xfrm>
            <a:off x="7376984" y="3561933"/>
            <a:ext cx="1670123"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Merganser</a:t>
            </a:r>
            <a:endParaRPr lang="en-US" sz="2000" dirty="0">
              <a:solidFill>
                <a:schemeClr val="bg1">
                  <a:lumMod val="95000"/>
                </a:schemeClr>
              </a:solidFill>
            </a:endParaRPr>
          </a:p>
        </p:txBody>
      </p:sp>
    </p:spTree>
    <p:extLst>
      <p:ext uri="{BB962C8B-B14F-4D97-AF65-F5344CB8AC3E}">
        <p14:creationId xmlns:p14="http://schemas.microsoft.com/office/powerpoint/2010/main" val="351514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4" grpId="0" animBg="1"/>
      <p:bldP spid="9"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26" t="30666" r="10931" b="18755"/>
          <a:stretch/>
        </p:blipFill>
        <p:spPr>
          <a:xfrm>
            <a:off x="265813" y="479120"/>
            <a:ext cx="8591107" cy="3178479"/>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5931" t="17194" r="34651" b="25597"/>
          <a:stretch/>
        </p:blipFill>
        <p:spPr>
          <a:xfrm>
            <a:off x="2386567" y="3781179"/>
            <a:ext cx="4348715" cy="2723265"/>
          </a:xfrm>
          <a:prstGeom prst="rect">
            <a:avLst/>
          </a:prstGeom>
        </p:spPr>
      </p:pic>
      <p:sp>
        <p:nvSpPr>
          <p:cNvPr id="7" name="TextBox 6"/>
          <p:cNvSpPr txBox="1"/>
          <p:nvPr/>
        </p:nvSpPr>
        <p:spPr>
          <a:xfrm>
            <a:off x="123568" y="-10859"/>
            <a:ext cx="4140087"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Flying Submarines</a:t>
            </a:r>
          </a:p>
        </p:txBody>
      </p:sp>
      <p:sp>
        <p:nvSpPr>
          <p:cNvPr id="9" name="TextBox 8"/>
          <p:cNvSpPr txBox="1"/>
          <p:nvPr/>
        </p:nvSpPr>
        <p:spPr>
          <a:xfrm>
            <a:off x="2576084" y="2985986"/>
            <a:ext cx="3173649"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Underwater flapping</a:t>
            </a:r>
            <a:endParaRPr lang="en-US" sz="2000" dirty="0">
              <a:solidFill>
                <a:schemeClr val="bg1">
                  <a:lumMod val="95000"/>
                </a:schemeClr>
              </a:solidFill>
            </a:endParaRPr>
          </a:p>
        </p:txBody>
      </p:sp>
      <p:sp>
        <p:nvSpPr>
          <p:cNvPr id="10" name="TextBox 9"/>
          <p:cNvSpPr txBox="1"/>
          <p:nvPr/>
        </p:nvSpPr>
        <p:spPr>
          <a:xfrm>
            <a:off x="7611762" y="3129446"/>
            <a:ext cx="1151140"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Booby</a:t>
            </a:r>
            <a:endParaRPr lang="en-US" sz="2000" dirty="0">
              <a:solidFill>
                <a:schemeClr val="bg1">
                  <a:lumMod val="95000"/>
                </a:schemeClr>
              </a:solidFill>
            </a:endParaRPr>
          </a:p>
        </p:txBody>
      </p:sp>
      <p:sp>
        <p:nvSpPr>
          <p:cNvPr id="11" name="TextBox 10"/>
          <p:cNvSpPr txBox="1"/>
          <p:nvPr/>
        </p:nvSpPr>
        <p:spPr>
          <a:xfrm>
            <a:off x="7636476" y="3759641"/>
            <a:ext cx="1138783"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Puffin</a:t>
            </a:r>
            <a:endParaRPr lang="en-US" sz="2000" dirty="0">
              <a:solidFill>
                <a:schemeClr val="bg1">
                  <a:lumMod val="95000"/>
                </a:schemeClr>
              </a:solidFill>
            </a:endParaRPr>
          </a:p>
        </p:txBody>
      </p:sp>
    </p:spTree>
    <p:extLst>
      <p:ext uri="{BB962C8B-B14F-4D97-AF65-F5344CB8AC3E}">
        <p14:creationId xmlns:p14="http://schemas.microsoft.com/office/powerpoint/2010/main" val="7331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939" y="2275367"/>
            <a:ext cx="9153939" cy="4577364"/>
            <a:chOff x="-9939" y="2275367"/>
            <a:chExt cx="9153939" cy="4577364"/>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2275367"/>
              <a:ext cx="9144000" cy="4577364"/>
            </a:xfrm>
            <a:prstGeom prst="rect">
              <a:avLst/>
            </a:prstGeom>
          </p:spPr>
        </p:pic>
        <p:sp>
          <p:nvSpPr>
            <p:cNvPr id="7" name="Freeform 6"/>
            <p:cNvSpPr/>
            <p:nvPr/>
          </p:nvSpPr>
          <p:spPr>
            <a:xfrm>
              <a:off x="-9939" y="2276061"/>
              <a:ext cx="9153939" cy="447261"/>
            </a:xfrm>
            <a:custGeom>
              <a:avLst/>
              <a:gdLst>
                <a:gd name="connsiteX0" fmla="*/ 0 w 9134061"/>
                <a:gd name="connsiteY0" fmla="*/ 0 h 447261"/>
                <a:gd name="connsiteX1" fmla="*/ 9124122 w 9134061"/>
                <a:gd name="connsiteY1" fmla="*/ 39756 h 447261"/>
                <a:gd name="connsiteX2" fmla="*/ 9134061 w 9134061"/>
                <a:gd name="connsiteY2" fmla="*/ 407504 h 447261"/>
                <a:gd name="connsiteX3" fmla="*/ 8368748 w 9134061"/>
                <a:gd name="connsiteY3" fmla="*/ 308113 h 447261"/>
                <a:gd name="connsiteX4" fmla="*/ 7583556 w 9134061"/>
                <a:gd name="connsiteY4" fmla="*/ 218661 h 447261"/>
                <a:gd name="connsiteX5" fmla="*/ 6907696 w 9134061"/>
                <a:gd name="connsiteY5" fmla="*/ 149087 h 447261"/>
                <a:gd name="connsiteX6" fmla="*/ 6361043 w 9134061"/>
                <a:gd name="connsiteY6" fmla="*/ 129209 h 447261"/>
                <a:gd name="connsiteX7" fmla="*/ 4492487 w 9134061"/>
                <a:gd name="connsiteY7" fmla="*/ 178904 h 447261"/>
                <a:gd name="connsiteX8" fmla="*/ 4025348 w 9134061"/>
                <a:gd name="connsiteY8" fmla="*/ 109330 h 447261"/>
                <a:gd name="connsiteX9" fmla="*/ 3478696 w 9134061"/>
                <a:gd name="connsiteY9" fmla="*/ 109330 h 447261"/>
                <a:gd name="connsiteX10" fmla="*/ 3140765 w 9134061"/>
                <a:gd name="connsiteY10" fmla="*/ 168965 h 447261"/>
                <a:gd name="connsiteX11" fmla="*/ 2663687 w 9134061"/>
                <a:gd name="connsiteY11" fmla="*/ 139148 h 447261"/>
                <a:gd name="connsiteX12" fmla="*/ 2156791 w 9134061"/>
                <a:gd name="connsiteY12" fmla="*/ 168965 h 447261"/>
                <a:gd name="connsiteX13" fmla="*/ 1341782 w 9134061"/>
                <a:gd name="connsiteY13" fmla="*/ 298174 h 447261"/>
                <a:gd name="connsiteX14" fmla="*/ 1152939 w 9134061"/>
                <a:gd name="connsiteY14" fmla="*/ 288235 h 447261"/>
                <a:gd name="connsiteX15" fmla="*/ 1023730 w 9134061"/>
                <a:gd name="connsiteY15" fmla="*/ 407504 h 447261"/>
                <a:gd name="connsiteX16" fmla="*/ 19878 w 9134061"/>
                <a:gd name="connsiteY16" fmla="*/ 447261 h 447261"/>
                <a:gd name="connsiteX17" fmla="*/ 0 w 9134061"/>
                <a:gd name="connsiteY17" fmla="*/ 0 h 447261"/>
                <a:gd name="connsiteX0" fmla="*/ 0 w 9134061"/>
                <a:gd name="connsiteY0" fmla="*/ 0 h 447261"/>
                <a:gd name="connsiteX1" fmla="*/ 9104243 w 9134061"/>
                <a:gd name="connsiteY1" fmla="*/ 19878 h 447261"/>
                <a:gd name="connsiteX2" fmla="*/ 9134061 w 9134061"/>
                <a:gd name="connsiteY2" fmla="*/ 407504 h 447261"/>
                <a:gd name="connsiteX3" fmla="*/ 8368748 w 9134061"/>
                <a:gd name="connsiteY3" fmla="*/ 308113 h 447261"/>
                <a:gd name="connsiteX4" fmla="*/ 7583556 w 9134061"/>
                <a:gd name="connsiteY4" fmla="*/ 218661 h 447261"/>
                <a:gd name="connsiteX5" fmla="*/ 6907696 w 9134061"/>
                <a:gd name="connsiteY5" fmla="*/ 149087 h 447261"/>
                <a:gd name="connsiteX6" fmla="*/ 6361043 w 9134061"/>
                <a:gd name="connsiteY6" fmla="*/ 129209 h 447261"/>
                <a:gd name="connsiteX7" fmla="*/ 4492487 w 9134061"/>
                <a:gd name="connsiteY7" fmla="*/ 178904 h 447261"/>
                <a:gd name="connsiteX8" fmla="*/ 4025348 w 9134061"/>
                <a:gd name="connsiteY8" fmla="*/ 109330 h 447261"/>
                <a:gd name="connsiteX9" fmla="*/ 3478696 w 9134061"/>
                <a:gd name="connsiteY9" fmla="*/ 109330 h 447261"/>
                <a:gd name="connsiteX10" fmla="*/ 3140765 w 9134061"/>
                <a:gd name="connsiteY10" fmla="*/ 168965 h 447261"/>
                <a:gd name="connsiteX11" fmla="*/ 2663687 w 9134061"/>
                <a:gd name="connsiteY11" fmla="*/ 139148 h 447261"/>
                <a:gd name="connsiteX12" fmla="*/ 2156791 w 9134061"/>
                <a:gd name="connsiteY12" fmla="*/ 168965 h 447261"/>
                <a:gd name="connsiteX13" fmla="*/ 1341782 w 9134061"/>
                <a:gd name="connsiteY13" fmla="*/ 298174 h 447261"/>
                <a:gd name="connsiteX14" fmla="*/ 1152939 w 9134061"/>
                <a:gd name="connsiteY14" fmla="*/ 288235 h 447261"/>
                <a:gd name="connsiteX15" fmla="*/ 1023730 w 9134061"/>
                <a:gd name="connsiteY15" fmla="*/ 407504 h 447261"/>
                <a:gd name="connsiteX16" fmla="*/ 19878 w 9134061"/>
                <a:gd name="connsiteY16" fmla="*/ 447261 h 447261"/>
                <a:gd name="connsiteX17" fmla="*/ 0 w 9134061"/>
                <a:gd name="connsiteY17" fmla="*/ 0 h 447261"/>
                <a:gd name="connsiteX0" fmla="*/ 0 w 9153939"/>
                <a:gd name="connsiteY0" fmla="*/ 0 h 447261"/>
                <a:gd name="connsiteX1" fmla="*/ 9153939 w 9153939"/>
                <a:gd name="connsiteY1" fmla="*/ 9939 h 447261"/>
                <a:gd name="connsiteX2" fmla="*/ 9134061 w 9153939"/>
                <a:gd name="connsiteY2" fmla="*/ 407504 h 447261"/>
                <a:gd name="connsiteX3" fmla="*/ 8368748 w 9153939"/>
                <a:gd name="connsiteY3" fmla="*/ 308113 h 447261"/>
                <a:gd name="connsiteX4" fmla="*/ 7583556 w 9153939"/>
                <a:gd name="connsiteY4" fmla="*/ 218661 h 447261"/>
                <a:gd name="connsiteX5" fmla="*/ 6907696 w 9153939"/>
                <a:gd name="connsiteY5" fmla="*/ 149087 h 447261"/>
                <a:gd name="connsiteX6" fmla="*/ 6361043 w 9153939"/>
                <a:gd name="connsiteY6" fmla="*/ 129209 h 447261"/>
                <a:gd name="connsiteX7" fmla="*/ 4492487 w 9153939"/>
                <a:gd name="connsiteY7" fmla="*/ 178904 h 447261"/>
                <a:gd name="connsiteX8" fmla="*/ 4025348 w 9153939"/>
                <a:gd name="connsiteY8" fmla="*/ 109330 h 447261"/>
                <a:gd name="connsiteX9" fmla="*/ 3478696 w 9153939"/>
                <a:gd name="connsiteY9" fmla="*/ 109330 h 447261"/>
                <a:gd name="connsiteX10" fmla="*/ 3140765 w 9153939"/>
                <a:gd name="connsiteY10" fmla="*/ 168965 h 447261"/>
                <a:gd name="connsiteX11" fmla="*/ 2663687 w 9153939"/>
                <a:gd name="connsiteY11" fmla="*/ 139148 h 447261"/>
                <a:gd name="connsiteX12" fmla="*/ 2156791 w 9153939"/>
                <a:gd name="connsiteY12" fmla="*/ 168965 h 447261"/>
                <a:gd name="connsiteX13" fmla="*/ 1341782 w 9153939"/>
                <a:gd name="connsiteY13" fmla="*/ 298174 h 447261"/>
                <a:gd name="connsiteX14" fmla="*/ 1152939 w 9153939"/>
                <a:gd name="connsiteY14" fmla="*/ 288235 h 447261"/>
                <a:gd name="connsiteX15" fmla="*/ 1023730 w 9153939"/>
                <a:gd name="connsiteY15" fmla="*/ 407504 h 447261"/>
                <a:gd name="connsiteX16" fmla="*/ 19878 w 9153939"/>
                <a:gd name="connsiteY16" fmla="*/ 447261 h 447261"/>
                <a:gd name="connsiteX17" fmla="*/ 0 w 9153939"/>
                <a:gd name="connsiteY17" fmla="*/ 0 h 44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53939" h="447261">
                  <a:moveTo>
                    <a:pt x="0" y="0"/>
                  </a:moveTo>
                  <a:lnTo>
                    <a:pt x="9153939" y="9939"/>
                  </a:lnTo>
                  <a:lnTo>
                    <a:pt x="9134061" y="407504"/>
                  </a:lnTo>
                  <a:lnTo>
                    <a:pt x="8368748" y="308113"/>
                  </a:lnTo>
                  <a:lnTo>
                    <a:pt x="7583556" y="218661"/>
                  </a:lnTo>
                  <a:lnTo>
                    <a:pt x="6907696" y="149087"/>
                  </a:lnTo>
                  <a:lnTo>
                    <a:pt x="6361043" y="129209"/>
                  </a:lnTo>
                  <a:lnTo>
                    <a:pt x="4492487" y="178904"/>
                  </a:lnTo>
                  <a:lnTo>
                    <a:pt x="4025348" y="109330"/>
                  </a:lnTo>
                  <a:lnTo>
                    <a:pt x="3478696" y="109330"/>
                  </a:lnTo>
                  <a:lnTo>
                    <a:pt x="3140765" y="168965"/>
                  </a:lnTo>
                  <a:lnTo>
                    <a:pt x="2663687" y="139148"/>
                  </a:lnTo>
                  <a:lnTo>
                    <a:pt x="2156791" y="168965"/>
                  </a:lnTo>
                  <a:lnTo>
                    <a:pt x="1341782" y="298174"/>
                  </a:lnTo>
                  <a:lnTo>
                    <a:pt x="1152939" y="288235"/>
                  </a:lnTo>
                  <a:lnTo>
                    <a:pt x="1023730" y="407504"/>
                  </a:lnTo>
                  <a:lnTo>
                    <a:pt x="19878" y="447261"/>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300"/>
                    </a14:imgEffect>
                    <a14:imgEffect>
                      <a14:brightnessContrast bright="15000"/>
                    </a14:imgEffect>
                  </a14:imgLayer>
                </a14:imgProps>
              </a:ext>
              <a:ext uri="{28A0092B-C50C-407E-A947-70E740481C1C}">
                <a14:useLocalDpi xmlns:a14="http://schemas.microsoft.com/office/drawing/2010/main" val="0"/>
              </a:ext>
            </a:extLst>
          </a:blip>
          <a:srcRect l="15197" t="20186" r="2124" b="32372"/>
          <a:stretch/>
        </p:blipFill>
        <p:spPr>
          <a:xfrm>
            <a:off x="2838892" y="0"/>
            <a:ext cx="6305113" cy="2261227"/>
          </a:xfrm>
          <a:prstGeom prst="rect">
            <a:avLst/>
          </a:prstGeom>
        </p:spPr>
      </p:pic>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5100"/>
                    </a14:imgEffect>
                    <a14:imgEffect>
                      <a14:brightnessContrast bright="6000"/>
                    </a14:imgEffect>
                  </a14:imgLayer>
                </a14:imgProps>
              </a:ext>
              <a:ext uri="{28A0092B-C50C-407E-A947-70E740481C1C}">
                <a14:useLocalDpi xmlns:a14="http://schemas.microsoft.com/office/drawing/2010/main" val="0"/>
              </a:ext>
            </a:extLst>
          </a:blip>
          <a:srcRect l="12094" t="18601" r="47370" b="39269"/>
          <a:stretch/>
        </p:blipFill>
        <p:spPr>
          <a:xfrm>
            <a:off x="1" y="1"/>
            <a:ext cx="2977116" cy="2263095"/>
          </a:xfrm>
          <a:prstGeom prst="rect">
            <a:avLst/>
          </a:prstGeom>
        </p:spPr>
      </p:pic>
      <p:sp>
        <p:nvSpPr>
          <p:cNvPr id="8" name="TextBox 7"/>
          <p:cNvSpPr txBox="1"/>
          <p:nvPr/>
        </p:nvSpPr>
        <p:spPr>
          <a:xfrm>
            <a:off x="4811663" y="0"/>
            <a:ext cx="4140087"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Aerial Trekking</a:t>
            </a:r>
          </a:p>
        </p:txBody>
      </p:sp>
      <p:sp>
        <p:nvSpPr>
          <p:cNvPr id="9" name="TextBox 8"/>
          <p:cNvSpPr txBox="1"/>
          <p:nvPr/>
        </p:nvSpPr>
        <p:spPr>
          <a:xfrm>
            <a:off x="410701" y="4869721"/>
            <a:ext cx="1635809" cy="830997"/>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Alaska to</a:t>
            </a:r>
          </a:p>
          <a:p>
            <a:pPr algn="ctr"/>
            <a:r>
              <a:rPr lang="en-US" sz="2400" dirty="0">
                <a:solidFill>
                  <a:schemeClr val="bg1">
                    <a:lumMod val="95000"/>
                  </a:schemeClr>
                </a:solidFill>
              </a:rPr>
              <a:t>Argentina</a:t>
            </a:r>
            <a:endParaRPr lang="en-US" sz="2000" dirty="0">
              <a:solidFill>
                <a:schemeClr val="bg1">
                  <a:lumMod val="95000"/>
                </a:schemeClr>
              </a:solidFill>
            </a:endParaRPr>
          </a:p>
        </p:txBody>
      </p:sp>
      <p:sp>
        <p:nvSpPr>
          <p:cNvPr id="4" name="Freeform 3"/>
          <p:cNvSpPr/>
          <p:nvPr/>
        </p:nvSpPr>
        <p:spPr>
          <a:xfrm>
            <a:off x="712381" y="2892047"/>
            <a:ext cx="2498652" cy="2509292"/>
          </a:xfrm>
          <a:custGeom>
            <a:avLst/>
            <a:gdLst>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7 h 2509291"/>
              <a:gd name="connsiteX1" fmla="*/ 1541721 w 2498652"/>
              <a:gd name="connsiteY1" fmla="*/ 1275914 h 2509291"/>
              <a:gd name="connsiteX2" fmla="*/ 2498652 w 2498652"/>
              <a:gd name="connsiteY2" fmla="*/ 2509291 h 2509291"/>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56661 w 2498652"/>
              <a:gd name="connsiteY1" fmla="*/ 1254650 h 2509292"/>
              <a:gd name="connsiteX2" fmla="*/ 2498652 w 2498652"/>
              <a:gd name="connsiteY2" fmla="*/ 2509292 h 2509292"/>
            </a:gdLst>
            <a:ahLst/>
            <a:cxnLst>
              <a:cxn ang="0">
                <a:pos x="connsiteX0" y="connsiteY0"/>
              </a:cxn>
              <a:cxn ang="0">
                <a:pos x="connsiteX1" y="connsiteY1"/>
              </a:cxn>
              <a:cxn ang="0">
                <a:pos x="connsiteX2" y="connsiteY2"/>
              </a:cxn>
            </a:cxnLst>
            <a:rect l="l" t="t" r="r" b="b"/>
            <a:pathLst>
              <a:path w="2498652" h="2509292">
                <a:moveTo>
                  <a:pt x="0" y="8"/>
                </a:moveTo>
                <a:cubicBezTo>
                  <a:pt x="1041992" y="-3537"/>
                  <a:pt x="910856" y="1194399"/>
                  <a:pt x="1456661" y="1254650"/>
                </a:cubicBezTo>
                <a:cubicBezTo>
                  <a:pt x="2002466" y="1314901"/>
                  <a:pt x="2410046" y="2023737"/>
                  <a:pt x="2498652" y="2509292"/>
                </a:cubicBezTo>
              </a:path>
            </a:pathLst>
          </a:custGeom>
          <a:noFill/>
          <a:ln w="76200">
            <a:solidFill>
              <a:srgbClr val="FFFF00">
                <a:alpha val="5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101016" y="3426238"/>
            <a:ext cx="2132059" cy="830997"/>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Thunderstorm</a:t>
            </a:r>
          </a:p>
          <a:p>
            <a:pPr algn="ctr"/>
            <a:r>
              <a:rPr lang="en-US" sz="2400" dirty="0">
                <a:solidFill>
                  <a:schemeClr val="bg1">
                    <a:lumMod val="95000"/>
                  </a:schemeClr>
                </a:solidFill>
              </a:rPr>
              <a:t>updraft risk</a:t>
            </a:r>
            <a:endParaRPr lang="en-US" sz="2000" dirty="0">
              <a:solidFill>
                <a:schemeClr val="bg1">
                  <a:lumMod val="95000"/>
                </a:schemeClr>
              </a:solidFill>
            </a:endParaRPr>
          </a:p>
        </p:txBody>
      </p:sp>
      <p:sp>
        <p:nvSpPr>
          <p:cNvPr id="11" name="TextBox 10"/>
          <p:cNvSpPr txBox="1"/>
          <p:nvPr/>
        </p:nvSpPr>
        <p:spPr>
          <a:xfrm>
            <a:off x="6413652" y="4120045"/>
            <a:ext cx="2102551" cy="1938992"/>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Navigation</a:t>
            </a:r>
          </a:p>
          <a:p>
            <a:pPr algn="ctr"/>
            <a:r>
              <a:rPr lang="en-US" sz="2400" dirty="0">
                <a:solidFill>
                  <a:schemeClr val="bg1">
                    <a:lumMod val="95000"/>
                  </a:schemeClr>
                </a:solidFill>
              </a:rPr>
              <a:t>10-mi accuracy</a:t>
            </a:r>
          </a:p>
          <a:p>
            <a:pPr algn="ctr"/>
            <a:r>
              <a:rPr lang="en-US" sz="2400" dirty="0">
                <a:solidFill>
                  <a:schemeClr val="bg1">
                    <a:lumMod val="95000"/>
                  </a:schemeClr>
                </a:solidFill>
              </a:rPr>
              <a:t>Sun position</a:t>
            </a:r>
          </a:p>
          <a:p>
            <a:pPr algn="ctr"/>
            <a:r>
              <a:rPr lang="en-US" sz="2400" dirty="0">
                <a:solidFill>
                  <a:schemeClr val="bg1">
                    <a:lumMod val="95000"/>
                  </a:schemeClr>
                </a:solidFill>
              </a:rPr>
              <a:t>North star</a:t>
            </a:r>
          </a:p>
          <a:p>
            <a:pPr algn="ctr"/>
            <a:r>
              <a:rPr lang="en-US" sz="2400" dirty="0">
                <a:solidFill>
                  <a:schemeClr val="bg1">
                    <a:lumMod val="95000"/>
                  </a:schemeClr>
                </a:solidFill>
              </a:rPr>
              <a:t>magnetite</a:t>
            </a:r>
            <a:endParaRPr lang="en-US" sz="2000" dirty="0">
              <a:solidFill>
                <a:schemeClr val="bg1">
                  <a:lumMod val="95000"/>
                </a:schemeClr>
              </a:solidFill>
            </a:endParaRPr>
          </a:p>
        </p:txBody>
      </p:sp>
    </p:spTree>
    <p:extLst>
      <p:ext uri="{BB962C8B-B14F-4D97-AF65-F5344CB8AC3E}">
        <p14:creationId xmlns:p14="http://schemas.microsoft.com/office/powerpoint/2010/main" val="373646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4"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p:cNvGrpSpPr/>
          <p:nvPr/>
        </p:nvGrpSpPr>
        <p:grpSpPr>
          <a:xfrm>
            <a:off x="-9939" y="2275367"/>
            <a:ext cx="9153939" cy="4577364"/>
            <a:chOff x="-9939" y="2275367"/>
            <a:chExt cx="9153939" cy="4577364"/>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2275367"/>
              <a:ext cx="9144000" cy="4577364"/>
            </a:xfrm>
            <a:prstGeom prst="rect">
              <a:avLst/>
            </a:prstGeom>
          </p:spPr>
        </p:pic>
        <p:sp>
          <p:nvSpPr>
            <p:cNvPr id="14" name="Freeform 13"/>
            <p:cNvSpPr/>
            <p:nvPr/>
          </p:nvSpPr>
          <p:spPr>
            <a:xfrm>
              <a:off x="-9939" y="2276061"/>
              <a:ext cx="9153939" cy="447261"/>
            </a:xfrm>
            <a:custGeom>
              <a:avLst/>
              <a:gdLst>
                <a:gd name="connsiteX0" fmla="*/ 0 w 9134061"/>
                <a:gd name="connsiteY0" fmla="*/ 0 h 447261"/>
                <a:gd name="connsiteX1" fmla="*/ 9124122 w 9134061"/>
                <a:gd name="connsiteY1" fmla="*/ 39756 h 447261"/>
                <a:gd name="connsiteX2" fmla="*/ 9134061 w 9134061"/>
                <a:gd name="connsiteY2" fmla="*/ 407504 h 447261"/>
                <a:gd name="connsiteX3" fmla="*/ 8368748 w 9134061"/>
                <a:gd name="connsiteY3" fmla="*/ 308113 h 447261"/>
                <a:gd name="connsiteX4" fmla="*/ 7583556 w 9134061"/>
                <a:gd name="connsiteY4" fmla="*/ 218661 h 447261"/>
                <a:gd name="connsiteX5" fmla="*/ 6907696 w 9134061"/>
                <a:gd name="connsiteY5" fmla="*/ 149087 h 447261"/>
                <a:gd name="connsiteX6" fmla="*/ 6361043 w 9134061"/>
                <a:gd name="connsiteY6" fmla="*/ 129209 h 447261"/>
                <a:gd name="connsiteX7" fmla="*/ 4492487 w 9134061"/>
                <a:gd name="connsiteY7" fmla="*/ 178904 h 447261"/>
                <a:gd name="connsiteX8" fmla="*/ 4025348 w 9134061"/>
                <a:gd name="connsiteY8" fmla="*/ 109330 h 447261"/>
                <a:gd name="connsiteX9" fmla="*/ 3478696 w 9134061"/>
                <a:gd name="connsiteY9" fmla="*/ 109330 h 447261"/>
                <a:gd name="connsiteX10" fmla="*/ 3140765 w 9134061"/>
                <a:gd name="connsiteY10" fmla="*/ 168965 h 447261"/>
                <a:gd name="connsiteX11" fmla="*/ 2663687 w 9134061"/>
                <a:gd name="connsiteY11" fmla="*/ 139148 h 447261"/>
                <a:gd name="connsiteX12" fmla="*/ 2156791 w 9134061"/>
                <a:gd name="connsiteY12" fmla="*/ 168965 h 447261"/>
                <a:gd name="connsiteX13" fmla="*/ 1341782 w 9134061"/>
                <a:gd name="connsiteY13" fmla="*/ 298174 h 447261"/>
                <a:gd name="connsiteX14" fmla="*/ 1152939 w 9134061"/>
                <a:gd name="connsiteY14" fmla="*/ 288235 h 447261"/>
                <a:gd name="connsiteX15" fmla="*/ 1023730 w 9134061"/>
                <a:gd name="connsiteY15" fmla="*/ 407504 h 447261"/>
                <a:gd name="connsiteX16" fmla="*/ 19878 w 9134061"/>
                <a:gd name="connsiteY16" fmla="*/ 447261 h 447261"/>
                <a:gd name="connsiteX17" fmla="*/ 0 w 9134061"/>
                <a:gd name="connsiteY17" fmla="*/ 0 h 447261"/>
                <a:gd name="connsiteX0" fmla="*/ 0 w 9134061"/>
                <a:gd name="connsiteY0" fmla="*/ 0 h 447261"/>
                <a:gd name="connsiteX1" fmla="*/ 9104243 w 9134061"/>
                <a:gd name="connsiteY1" fmla="*/ 19878 h 447261"/>
                <a:gd name="connsiteX2" fmla="*/ 9134061 w 9134061"/>
                <a:gd name="connsiteY2" fmla="*/ 407504 h 447261"/>
                <a:gd name="connsiteX3" fmla="*/ 8368748 w 9134061"/>
                <a:gd name="connsiteY3" fmla="*/ 308113 h 447261"/>
                <a:gd name="connsiteX4" fmla="*/ 7583556 w 9134061"/>
                <a:gd name="connsiteY4" fmla="*/ 218661 h 447261"/>
                <a:gd name="connsiteX5" fmla="*/ 6907696 w 9134061"/>
                <a:gd name="connsiteY5" fmla="*/ 149087 h 447261"/>
                <a:gd name="connsiteX6" fmla="*/ 6361043 w 9134061"/>
                <a:gd name="connsiteY6" fmla="*/ 129209 h 447261"/>
                <a:gd name="connsiteX7" fmla="*/ 4492487 w 9134061"/>
                <a:gd name="connsiteY7" fmla="*/ 178904 h 447261"/>
                <a:gd name="connsiteX8" fmla="*/ 4025348 w 9134061"/>
                <a:gd name="connsiteY8" fmla="*/ 109330 h 447261"/>
                <a:gd name="connsiteX9" fmla="*/ 3478696 w 9134061"/>
                <a:gd name="connsiteY9" fmla="*/ 109330 h 447261"/>
                <a:gd name="connsiteX10" fmla="*/ 3140765 w 9134061"/>
                <a:gd name="connsiteY10" fmla="*/ 168965 h 447261"/>
                <a:gd name="connsiteX11" fmla="*/ 2663687 w 9134061"/>
                <a:gd name="connsiteY11" fmla="*/ 139148 h 447261"/>
                <a:gd name="connsiteX12" fmla="*/ 2156791 w 9134061"/>
                <a:gd name="connsiteY12" fmla="*/ 168965 h 447261"/>
                <a:gd name="connsiteX13" fmla="*/ 1341782 w 9134061"/>
                <a:gd name="connsiteY13" fmla="*/ 298174 h 447261"/>
                <a:gd name="connsiteX14" fmla="*/ 1152939 w 9134061"/>
                <a:gd name="connsiteY14" fmla="*/ 288235 h 447261"/>
                <a:gd name="connsiteX15" fmla="*/ 1023730 w 9134061"/>
                <a:gd name="connsiteY15" fmla="*/ 407504 h 447261"/>
                <a:gd name="connsiteX16" fmla="*/ 19878 w 9134061"/>
                <a:gd name="connsiteY16" fmla="*/ 447261 h 447261"/>
                <a:gd name="connsiteX17" fmla="*/ 0 w 9134061"/>
                <a:gd name="connsiteY17" fmla="*/ 0 h 447261"/>
                <a:gd name="connsiteX0" fmla="*/ 0 w 9153939"/>
                <a:gd name="connsiteY0" fmla="*/ 0 h 447261"/>
                <a:gd name="connsiteX1" fmla="*/ 9153939 w 9153939"/>
                <a:gd name="connsiteY1" fmla="*/ 9939 h 447261"/>
                <a:gd name="connsiteX2" fmla="*/ 9134061 w 9153939"/>
                <a:gd name="connsiteY2" fmla="*/ 407504 h 447261"/>
                <a:gd name="connsiteX3" fmla="*/ 8368748 w 9153939"/>
                <a:gd name="connsiteY3" fmla="*/ 308113 h 447261"/>
                <a:gd name="connsiteX4" fmla="*/ 7583556 w 9153939"/>
                <a:gd name="connsiteY4" fmla="*/ 218661 h 447261"/>
                <a:gd name="connsiteX5" fmla="*/ 6907696 w 9153939"/>
                <a:gd name="connsiteY5" fmla="*/ 149087 h 447261"/>
                <a:gd name="connsiteX6" fmla="*/ 6361043 w 9153939"/>
                <a:gd name="connsiteY6" fmla="*/ 129209 h 447261"/>
                <a:gd name="connsiteX7" fmla="*/ 4492487 w 9153939"/>
                <a:gd name="connsiteY7" fmla="*/ 178904 h 447261"/>
                <a:gd name="connsiteX8" fmla="*/ 4025348 w 9153939"/>
                <a:gd name="connsiteY8" fmla="*/ 109330 h 447261"/>
                <a:gd name="connsiteX9" fmla="*/ 3478696 w 9153939"/>
                <a:gd name="connsiteY9" fmla="*/ 109330 h 447261"/>
                <a:gd name="connsiteX10" fmla="*/ 3140765 w 9153939"/>
                <a:gd name="connsiteY10" fmla="*/ 168965 h 447261"/>
                <a:gd name="connsiteX11" fmla="*/ 2663687 w 9153939"/>
                <a:gd name="connsiteY11" fmla="*/ 139148 h 447261"/>
                <a:gd name="connsiteX12" fmla="*/ 2156791 w 9153939"/>
                <a:gd name="connsiteY12" fmla="*/ 168965 h 447261"/>
                <a:gd name="connsiteX13" fmla="*/ 1341782 w 9153939"/>
                <a:gd name="connsiteY13" fmla="*/ 298174 h 447261"/>
                <a:gd name="connsiteX14" fmla="*/ 1152939 w 9153939"/>
                <a:gd name="connsiteY14" fmla="*/ 288235 h 447261"/>
                <a:gd name="connsiteX15" fmla="*/ 1023730 w 9153939"/>
                <a:gd name="connsiteY15" fmla="*/ 407504 h 447261"/>
                <a:gd name="connsiteX16" fmla="*/ 19878 w 9153939"/>
                <a:gd name="connsiteY16" fmla="*/ 447261 h 447261"/>
                <a:gd name="connsiteX17" fmla="*/ 0 w 9153939"/>
                <a:gd name="connsiteY17" fmla="*/ 0 h 44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53939" h="447261">
                  <a:moveTo>
                    <a:pt x="0" y="0"/>
                  </a:moveTo>
                  <a:lnTo>
                    <a:pt x="9153939" y="9939"/>
                  </a:lnTo>
                  <a:lnTo>
                    <a:pt x="9134061" y="407504"/>
                  </a:lnTo>
                  <a:lnTo>
                    <a:pt x="8368748" y="308113"/>
                  </a:lnTo>
                  <a:lnTo>
                    <a:pt x="7583556" y="218661"/>
                  </a:lnTo>
                  <a:lnTo>
                    <a:pt x="6907696" y="149087"/>
                  </a:lnTo>
                  <a:lnTo>
                    <a:pt x="6361043" y="129209"/>
                  </a:lnTo>
                  <a:lnTo>
                    <a:pt x="4492487" y="178904"/>
                  </a:lnTo>
                  <a:lnTo>
                    <a:pt x="4025348" y="109330"/>
                  </a:lnTo>
                  <a:lnTo>
                    <a:pt x="3478696" y="109330"/>
                  </a:lnTo>
                  <a:lnTo>
                    <a:pt x="3140765" y="168965"/>
                  </a:lnTo>
                  <a:lnTo>
                    <a:pt x="2663687" y="139148"/>
                  </a:lnTo>
                  <a:lnTo>
                    <a:pt x="2156791" y="168965"/>
                  </a:lnTo>
                  <a:lnTo>
                    <a:pt x="1341782" y="298174"/>
                  </a:lnTo>
                  <a:lnTo>
                    <a:pt x="1152939" y="288235"/>
                  </a:lnTo>
                  <a:lnTo>
                    <a:pt x="1023730" y="407504"/>
                  </a:lnTo>
                  <a:lnTo>
                    <a:pt x="19878" y="447261"/>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549" b="52950"/>
          <a:stretch/>
        </p:blipFill>
        <p:spPr>
          <a:xfrm>
            <a:off x="0" y="361522"/>
            <a:ext cx="6177809" cy="1903228"/>
          </a:xfrm>
          <a:prstGeom prst="rect">
            <a:avLst/>
          </a:prstGeom>
        </p:spPr>
      </p:pic>
      <p:sp>
        <p:nvSpPr>
          <p:cNvPr id="9" name="TextBox 8"/>
          <p:cNvSpPr txBox="1"/>
          <p:nvPr/>
        </p:nvSpPr>
        <p:spPr>
          <a:xfrm>
            <a:off x="377626" y="4625171"/>
            <a:ext cx="1908374" cy="830997"/>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Arctic Tern</a:t>
            </a:r>
          </a:p>
          <a:p>
            <a:pPr algn="ctr"/>
            <a:r>
              <a:rPr lang="en-US" sz="2400" dirty="0">
                <a:solidFill>
                  <a:schemeClr val="bg1">
                    <a:lumMod val="95000"/>
                  </a:schemeClr>
                </a:solidFill>
              </a:rPr>
              <a:t>Pole-to-pole</a:t>
            </a:r>
            <a:endParaRPr lang="en-US" sz="2000" dirty="0">
              <a:solidFill>
                <a:schemeClr val="bg1">
                  <a:lumMod val="95000"/>
                </a:schemeClr>
              </a:solidFill>
            </a:endParaRPr>
          </a:p>
        </p:txBody>
      </p:sp>
      <p:sp>
        <p:nvSpPr>
          <p:cNvPr id="4" name="Freeform 3"/>
          <p:cNvSpPr/>
          <p:nvPr/>
        </p:nvSpPr>
        <p:spPr>
          <a:xfrm>
            <a:off x="367604" y="2402973"/>
            <a:ext cx="2742617" cy="4253010"/>
          </a:xfrm>
          <a:custGeom>
            <a:avLst/>
            <a:gdLst>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7 h 2509291"/>
              <a:gd name="connsiteX1" fmla="*/ 1541721 w 2498652"/>
              <a:gd name="connsiteY1" fmla="*/ 1275914 h 2509291"/>
              <a:gd name="connsiteX2" fmla="*/ 2498652 w 2498652"/>
              <a:gd name="connsiteY2" fmla="*/ 2509291 h 2509291"/>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56661 w 2498652"/>
              <a:gd name="connsiteY1" fmla="*/ 1254650 h 2509292"/>
              <a:gd name="connsiteX2" fmla="*/ 2498652 w 2498652"/>
              <a:gd name="connsiteY2" fmla="*/ 2509292 h 2509292"/>
              <a:gd name="connsiteX0" fmla="*/ 0 w 2498652"/>
              <a:gd name="connsiteY0" fmla="*/ 0 h 2509284"/>
              <a:gd name="connsiteX1" fmla="*/ 1456661 w 2498652"/>
              <a:gd name="connsiteY1" fmla="*/ 1254642 h 2509284"/>
              <a:gd name="connsiteX2" fmla="*/ 2498652 w 2498652"/>
              <a:gd name="connsiteY2" fmla="*/ 2509284 h 2509284"/>
              <a:gd name="connsiteX0" fmla="*/ 0 w 2498652"/>
              <a:gd name="connsiteY0" fmla="*/ 0 h 2509284"/>
              <a:gd name="connsiteX1" fmla="*/ 1456661 w 2498652"/>
              <a:gd name="connsiteY1" fmla="*/ 1254642 h 2509284"/>
              <a:gd name="connsiteX2" fmla="*/ 2498652 w 2498652"/>
              <a:gd name="connsiteY2" fmla="*/ 2509284 h 2509284"/>
              <a:gd name="connsiteX0" fmla="*/ 0 w 2552195"/>
              <a:gd name="connsiteY0" fmla="*/ 0 h 2515542"/>
              <a:gd name="connsiteX1" fmla="*/ 1456661 w 2552195"/>
              <a:gd name="connsiteY1" fmla="*/ 1254642 h 2515542"/>
              <a:gd name="connsiteX2" fmla="*/ 2552195 w 2552195"/>
              <a:gd name="connsiteY2" fmla="*/ 2515542 h 2515542"/>
              <a:gd name="connsiteX0" fmla="*/ 0 w 2552195"/>
              <a:gd name="connsiteY0" fmla="*/ 0 h 2515542"/>
              <a:gd name="connsiteX1" fmla="*/ 1563746 w 2552195"/>
              <a:gd name="connsiteY1" fmla="*/ 1110718 h 2515542"/>
              <a:gd name="connsiteX2" fmla="*/ 2552195 w 2552195"/>
              <a:gd name="connsiteY2" fmla="*/ 2515542 h 2515542"/>
              <a:gd name="connsiteX0" fmla="*/ 0 w 2552195"/>
              <a:gd name="connsiteY0" fmla="*/ 0 h 2515542"/>
              <a:gd name="connsiteX1" fmla="*/ 1563746 w 2552195"/>
              <a:gd name="connsiteY1" fmla="*/ 1110718 h 2515542"/>
              <a:gd name="connsiteX2" fmla="*/ 2552195 w 2552195"/>
              <a:gd name="connsiteY2" fmla="*/ 2515542 h 2515542"/>
              <a:gd name="connsiteX0" fmla="*/ 0 w 2552195"/>
              <a:gd name="connsiteY0" fmla="*/ 0 h 2515542"/>
              <a:gd name="connsiteX1" fmla="*/ 1563746 w 2552195"/>
              <a:gd name="connsiteY1" fmla="*/ 1110718 h 2515542"/>
              <a:gd name="connsiteX2" fmla="*/ 1749057 w 2552195"/>
              <a:gd name="connsiteY2" fmla="*/ 1695798 h 2515542"/>
              <a:gd name="connsiteX3" fmla="*/ 2552195 w 2552195"/>
              <a:gd name="connsiteY3" fmla="*/ 2515542 h 2515542"/>
              <a:gd name="connsiteX0" fmla="*/ 0 w 2552195"/>
              <a:gd name="connsiteY0" fmla="*/ 0 h 2515542"/>
              <a:gd name="connsiteX1" fmla="*/ 731749 w 2552195"/>
              <a:gd name="connsiteY1" fmla="*/ 725872 h 2515542"/>
              <a:gd name="connsiteX2" fmla="*/ 1563746 w 2552195"/>
              <a:gd name="connsiteY2" fmla="*/ 1110718 h 2515542"/>
              <a:gd name="connsiteX3" fmla="*/ 1749057 w 2552195"/>
              <a:gd name="connsiteY3" fmla="*/ 1695798 h 2515542"/>
              <a:gd name="connsiteX4" fmla="*/ 2552195 w 2552195"/>
              <a:gd name="connsiteY4" fmla="*/ 2515542 h 2515542"/>
              <a:gd name="connsiteX0" fmla="*/ 0 w 2552195"/>
              <a:gd name="connsiteY0" fmla="*/ 0 h 2515542"/>
              <a:gd name="connsiteX1" fmla="*/ 339104 w 2552195"/>
              <a:gd name="connsiteY1" fmla="*/ 375447 h 2515542"/>
              <a:gd name="connsiteX2" fmla="*/ 731749 w 2552195"/>
              <a:gd name="connsiteY2" fmla="*/ 725872 h 2515542"/>
              <a:gd name="connsiteX3" fmla="*/ 1563746 w 2552195"/>
              <a:gd name="connsiteY3" fmla="*/ 1110718 h 2515542"/>
              <a:gd name="connsiteX4" fmla="*/ 1749057 w 2552195"/>
              <a:gd name="connsiteY4" fmla="*/ 1695798 h 2515542"/>
              <a:gd name="connsiteX5" fmla="*/ 2552195 w 2552195"/>
              <a:gd name="connsiteY5" fmla="*/ 2515542 h 2515542"/>
              <a:gd name="connsiteX0" fmla="*/ 258468 w 2810663"/>
              <a:gd name="connsiteY0" fmla="*/ 0 h 2515542"/>
              <a:gd name="connsiteX1" fmla="*/ 597572 w 2810663"/>
              <a:gd name="connsiteY1" fmla="*/ 375447 h 2515542"/>
              <a:gd name="connsiteX2" fmla="*/ 990217 w 2810663"/>
              <a:gd name="connsiteY2" fmla="*/ 725872 h 2515542"/>
              <a:gd name="connsiteX3" fmla="*/ 1822214 w 2810663"/>
              <a:gd name="connsiteY3" fmla="*/ 1110718 h 2515542"/>
              <a:gd name="connsiteX4" fmla="*/ 2007525 w 2810663"/>
              <a:gd name="connsiteY4" fmla="*/ 1695798 h 2515542"/>
              <a:gd name="connsiteX5" fmla="*/ 2810663 w 2810663"/>
              <a:gd name="connsiteY5" fmla="*/ 2515542 h 2515542"/>
              <a:gd name="connsiteX0" fmla="*/ 243285 w 2795480"/>
              <a:gd name="connsiteY0" fmla="*/ 0 h 2515542"/>
              <a:gd name="connsiteX1" fmla="*/ 671626 w 2795480"/>
              <a:gd name="connsiteY1" fmla="*/ 381705 h 2515542"/>
              <a:gd name="connsiteX2" fmla="*/ 975034 w 2795480"/>
              <a:gd name="connsiteY2" fmla="*/ 725872 h 2515542"/>
              <a:gd name="connsiteX3" fmla="*/ 1807031 w 2795480"/>
              <a:gd name="connsiteY3" fmla="*/ 1110718 h 2515542"/>
              <a:gd name="connsiteX4" fmla="*/ 1992342 w 2795480"/>
              <a:gd name="connsiteY4" fmla="*/ 1695798 h 2515542"/>
              <a:gd name="connsiteX5" fmla="*/ 2795480 w 2795480"/>
              <a:gd name="connsiteY5" fmla="*/ 2515542 h 2515542"/>
              <a:gd name="connsiteX0" fmla="*/ 243285 w 2795480"/>
              <a:gd name="connsiteY0" fmla="*/ 0 h 2515542"/>
              <a:gd name="connsiteX1" fmla="*/ 671626 w 2795480"/>
              <a:gd name="connsiteY1" fmla="*/ 381705 h 2515542"/>
              <a:gd name="connsiteX2" fmla="*/ 1019653 w 2795480"/>
              <a:gd name="connsiteY2" fmla="*/ 775932 h 2515542"/>
              <a:gd name="connsiteX3" fmla="*/ 1807031 w 2795480"/>
              <a:gd name="connsiteY3" fmla="*/ 1110718 h 2515542"/>
              <a:gd name="connsiteX4" fmla="*/ 1992342 w 2795480"/>
              <a:gd name="connsiteY4" fmla="*/ 1695798 h 2515542"/>
              <a:gd name="connsiteX5" fmla="*/ 2795480 w 2795480"/>
              <a:gd name="connsiteY5" fmla="*/ 2515542 h 2515542"/>
              <a:gd name="connsiteX0" fmla="*/ 243285 w 2795480"/>
              <a:gd name="connsiteY0" fmla="*/ 0 h 2515542"/>
              <a:gd name="connsiteX1" fmla="*/ 671626 w 2795480"/>
              <a:gd name="connsiteY1" fmla="*/ 381705 h 2515542"/>
              <a:gd name="connsiteX2" fmla="*/ 1019653 w 2795480"/>
              <a:gd name="connsiteY2" fmla="*/ 775932 h 2515542"/>
              <a:gd name="connsiteX3" fmla="*/ 1807031 w 2795480"/>
              <a:gd name="connsiteY3" fmla="*/ 1110718 h 2515542"/>
              <a:gd name="connsiteX4" fmla="*/ 1992342 w 2795480"/>
              <a:gd name="connsiteY4" fmla="*/ 1695798 h 2515542"/>
              <a:gd name="connsiteX5" fmla="*/ 2795480 w 2795480"/>
              <a:gd name="connsiteY5" fmla="*/ 2515542 h 2515542"/>
              <a:gd name="connsiteX0" fmla="*/ 243285 w 2795480"/>
              <a:gd name="connsiteY0" fmla="*/ 0 h 2515542"/>
              <a:gd name="connsiteX1" fmla="*/ 671626 w 2795480"/>
              <a:gd name="connsiteY1" fmla="*/ 381705 h 2515542"/>
              <a:gd name="connsiteX2" fmla="*/ 1019653 w 2795480"/>
              <a:gd name="connsiteY2" fmla="*/ 775932 h 2515542"/>
              <a:gd name="connsiteX3" fmla="*/ 1798108 w 2795480"/>
              <a:gd name="connsiteY3" fmla="*/ 1173294 h 2515542"/>
              <a:gd name="connsiteX4" fmla="*/ 1992342 w 2795480"/>
              <a:gd name="connsiteY4" fmla="*/ 1695798 h 2515542"/>
              <a:gd name="connsiteX5" fmla="*/ 2795480 w 2795480"/>
              <a:gd name="connsiteY5" fmla="*/ 2515542 h 2515542"/>
              <a:gd name="connsiteX0" fmla="*/ 243285 w 2795480"/>
              <a:gd name="connsiteY0" fmla="*/ 0 h 2515542"/>
              <a:gd name="connsiteX1" fmla="*/ 671626 w 2795480"/>
              <a:gd name="connsiteY1" fmla="*/ 381705 h 2515542"/>
              <a:gd name="connsiteX2" fmla="*/ 1019653 w 2795480"/>
              <a:gd name="connsiteY2" fmla="*/ 775932 h 2515542"/>
              <a:gd name="connsiteX3" fmla="*/ 1798108 w 2795480"/>
              <a:gd name="connsiteY3" fmla="*/ 1173294 h 2515542"/>
              <a:gd name="connsiteX4" fmla="*/ 1992342 w 2795480"/>
              <a:gd name="connsiteY4" fmla="*/ 1695798 h 2515542"/>
              <a:gd name="connsiteX5" fmla="*/ 2795480 w 2795480"/>
              <a:gd name="connsiteY5" fmla="*/ 2515542 h 2515542"/>
              <a:gd name="connsiteX0" fmla="*/ 243285 w 2795480"/>
              <a:gd name="connsiteY0" fmla="*/ 0 h 2515542"/>
              <a:gd name="connsiteX1" fmla="*/ 671626 w 2795480"/>
              <a:gd name="connsiteY1" fmla="*/ 381705 h 2515542"/>
              <a:gd name="connsiteX2" fmla="*/ 1019653 w 2795480"/>
              <a:gd name="connsiteY2" fmla="*/ 775932 h 2515542"/>
              <a:gd name="connsiteX3" fmla="*/ 1798108 w 2795480"/>
              <a:gd name="connsiteY3" fmla="*/ 1173294 h 2515542"/>
              <a:gd name="connsiteX4" fmla="*/ 1992342 w 2795480"/>
              <a:gd name="connsiteY4" fmla="*/ 1695798 h 2515542"/>
              <a:gd name="connsiteX5" fmla="*/ 2795480 w 2795480"/>
              <a:gd name="connsiteY5" fmla="*/ 2515542 h 2515542"/>
              <a:gd name="connsiteX0" fmla="*/ 243285 w 2795480"/>
              <a:gd name="connsiteY0" fmla="*/ 0 h 2515542"/>
              <a:gd name="connsiteX1" fmla="*/ 671626 w 2795480"/>
              <a:gd name="connsiteY1" fmla="*/ 381705 h 2515542"/>
              <a:gd name="connsiteX2" fmla="*/ 1019653 w 2795480"/>
              <a:gd name="connsiteY2" fmla="*/ 775932 h 2515542"/>
              <a:gd name="connsiteX3" fmla="*/ 1798108 w 2795480"/>
              <a:gd name="connsiteY3" fmla="*/ 1173294 h 2515542"/>
              <a:gd name="connsiteX4" fmla="*/ 1992342 w 2795480"/>
              <a:gd name="connsiteY4" fmla="*/ 1695798 h 2515542"/>
              <a:gd name="connsiteX5" fmla="*/ 2795480 w 2795480"/>
              <a:gd name="connsiteY5" fmla="*/ 2515542 h 2515542"/>
              <a:gd name="connsiteX0" fmla="*/ 243285 w 1998565"/>
              <a:gd name="connsiteY0" fmla="*/ 0 h 2484254"/>
              <a:gd name="connsiteX1" fmla="*/ 671626 w 1998565"/>
              <a:gd name="connsiteY1" fmla="*/ 381705 h 2484254"/>
              <a:gd name="connsiteX2" fmla="*/ 1019653 w 1998565"/>
              <a:gd name="connsiteY2" fmla="*/ 775932 h 2484254"/>
              <a:gd name="connsiteX3" fmla="*/ 1798108 w 1998565"/>
              <a:gd name="connsiteY3" fmla="*/ 1173294 h 2484254"/>
              <a:gd name="connsiteX4" fmla="*/ 1992342 w 1998565"/>
              <a:gd name="connsiteY4" fmla="*/ 1695798 h 2484254"/>
              <a:gd name="connsiteX5" fmla="*/ 1992342 w 1998565"/>
              <a:gd name="connsiteY5" fmla="*/ 2484254 h 2484254"/>
              <a:gd name="connsiteX0" fmla="*/ 243285 w 1994216"/>
              <a:gd name="connsiteY0" fmla="*/ 0 h 2484254"/>
              <a:gd name="connsiteX1" fmla="*/ 671626 w 1994216"/>
              <a:gd name="connsiteY1" fmla="*/ 381705 h 2484254"/>
              <a:gd name="connsiteX2" fmla="*/ 1019653 w 1994216"/>
              <a:gd name="connsiteY2" fmla="*/ 775932 h 2484254"/>
              <a:gd name="connsiteX3" fmla="*/ 1798108 w 1994216"/>
              <a:gd name="connsiteY3" fmla="*/ 1173294 h 2484254"/>
              <a:gd name="connsiteX4" fmla="*/ 1992342 w 1994216"/>
              <a:gd name="connsiteY4" fmla="*/ 1695798 h 2484254"/>
              <a:gd name="connsiteX5" fmla="*/ 1992342 w 1994216"/>
              <a:gd name="connsiteY5" fmla="*/ 2484254 h 2484254"/>
              <a:gd name="connsiteX0" fmla="*/ 243285 w 2003099"/>
              <a:gd name="connsiteY0" fmla="*/ 0 h 2484254"/>
              <a:gd name="connsiteX1" fmla="*/ 671626 w 2003099"/>
              <a:gd name="connsiteY1" fmla="*/ 381705 h 2484254"/>
              <a:gd name="connsiteX2" fmla="*/ 1019653 w 2003099"/>
              <a:gd name="connsiteY2" fmla="*/ 775932 h 2484254"/>
              <a:gd name="connsiteX3" fmla="*/ 1798108 w 2003099"/>
              <a:gd name="connsiteY3" fmla="*/ 1173294 h 2484254"/>
              <a:gd name="connsiteX4" fmla="*/ 2001265 w 2003099"/>
              <a:gd name="connsiteY4" fmla="*/ 1651995 h 2484254"/>
              <a:gd name="connsiteX5" fmla="*/ 1992342 w 2003099"/>
              <a:gd name="connsiteY5" fmla="*/ 2484254 h 2484254"/>
              <a:gd name="connsiteX0" fmla="*/ 243285 w 2002943"/>
              <a:gd name="connsiteY0" fmla="*/ 0 h 2484254"/>
              <a:gd name="connsiteX1" fmla="*/ 671626 w 2002943"/>
              <a:gd name="connsiteY1" fmla="*/ 381705 h 2484254"/>
              <a:gd name="connsiteX2" fmla="*/ 1019653 w 2002943"/>
              <a:gd name="connsiteY2" fmla="*/ 775932 h 2484254"/>
              <a:gd name="connsiteX3" fmla="*/ 1807032 w 2002943"/>
              <a:gd name="connsiteY3" fmla="*/ 1348507 h 2484254"/>
              <a:gd name="connsiteX4" fmla="*/ 2001265 w 2002943"/>
              <a:gd name="connsiteY4" fmla="*/ 1651995 h 2484254"/>
              <a:gd name="connsiteX5" fmla="*/ 1992342 w 2002943"/>
              <a:gd name="connsiteY5" fmla="*/ 2484254 h 2484254"/>
              <a:gd name="connsiteX0" fmla="*/ 243285 w 2002943"/>
              <a:gd name="connsiteY0" fmla="*/ 0 h 2484254"/>
              <a:gd name="connsiteX1" fmla="*/ 671626 w 2002943"/>
              <a:gd name="connsiteY1" fmla="*/ 381705 h 2484254"/>
              <a:gd name="connsiteX2" fmla="*/ 1019653 w 2002943"/>
              <a:gd name="connsiteY2" fmla="*/ 775932 h 2484254"/>
              <a:gd name="connsiteX3" fmla="*/ 1769249 w 2002943"/>
              <a:gd name="connsiteY3" fmla="*/ 1101327 h 2484254"/>
              <a:gd name="connsiteX4" fmla="*/ 1807032 w 2002943"/>
              <a:gd name="connsiteY4" fmla="*/ 1348507 h 2484254"/>
              <a:gd name="connsiteX5" fmla="*/ 2001265 w 2002943"/>
              <a:gd name="connsiteY5" fmla="*/ 1651995 h 2484254"/>
              <a:gd name="connsiteX6" fmla="*/ 1992342 w 2002943"/>
              <a:gd name="connsiteY6" fmla="*/ 2484254 h 2484254"/>
              <a:gd name="connsiteX0" fmla="*/ 223518 w 1983176"/>
              <a:gd name="connsiteY0" fmla="*/ 0 h 2484254"/>
              <a:gd name="connsiteX1" fmla="*/ 785715 w 1983176"/>
              <a:gd name="connsiteY1" fmla="*/ 456796 h 2484254"/>
              <a:gd name="connsiteX2" fmla="*/ 999886 w 1983176"/>
              <a:gd name="connsiteY2" fmla="*/ 775932 h 2484254"/>
              <a:gd name="connsiteX3" fmla="*/ 1749482 w 1983176"/>
              <a:gd name="connsiteY3" fmla="*/ 1101327 h 2484254"/>
              <a:gd name="connsiteX4" fmla="*/ 1787265 w 1983176"/>
              <a:gd name="connsiteY4" fmla="*/ 1348507 h 2484254"/>
              <a:gd name="connsiteX5" fmla="*/ 1981498 w 1983176"/>
              <a:gd name="connsiteY5" fmla="*/ 1651995 h 2484254"/>
              <a:gd name="connsiteX6" fmla="*/ 1972575 w 1983176"/>
              <a:gd name="connsiteY6" fmla="*/ 2484254 h 2484254"/>
              <a:gd name="connsiteX0" fmla="*/ 202593 w 2131802"/>
              <a:gd name="connsiteY0" fmla="*/ 0 h 2452966"/>
              <a:gd name="connsiteX1" fmla="*/ 934341 w 2131802"/>
              <a:gd name="connsiteY1" fmla="*/ 425508 h 2452966"/>
              <a:gd name="connsiteX2" fmla="*/ 1148512 w 2131802"/>
              <a:gd name="connsiteY2" fmla="*/ 744644 h 2452966"/>
              <a:gd name="connsiteX3" fmla="*/ 1898108 w 2131802"/>
              <a:gd name="connsiteY3" fmla="*/ 1070039 h 2452966"/>
              <a:gd name="connsiteX4" fmla="*/ 1935891 w 2131802"/>
              <a:gd name="connsiteY4" fmla="*/ 1317219 h 2452966"/>
              <a:gd name="connsiteX5" fmla="*/ 2130124 w 2131802"/>
              <a:gd name="connsiteY5" fmla="*/ 1620707 h 2452966"/>
              <a:gd name="connsiteX6" fmla="*/ 2121201 w 2131802"/>
              <a:gd name="connsiteY6" fmla="*/ 2452966 h 2452966"/>
              <a:gd name="connsiteX0" fmla="*/ 208773 w 2084440"/>
              <a:gd name="connsiteY0" fmla="*/ 0 h 2540572"/>
              <a:gd name="connsiteX1" fmla="*/ 886979 w 2084440"/>
              <a:gd name="connsiteY1" fmla="*/ 513114 h 2540572"/>
              <a:gd name="connsiteX2" fmla="*/ 1101150 w 2084440"/>
              <a:gd name="connsiteY2" fmla="*/ 832250 h 2540572"/>
              <a:gd name="connsiteX3" fmla="*/ 1850746 w 2084440"/>
              <a:gd name="connsiteY3" fmla="*/ 1157645 h 2540572"/>
              <a:gd name="connsiteX4" fmla="*/ 1888529 w 2084440"/>
              <a:gd name="connsiteY4" fmla="*/ 1404825 h 2540572"/>
              <a:gd name="connsiteX5" fmla="*/ 2082762 w 2084440"/>
              <a:gd name="connsiteY5" fmla="*/ 1708313 h 2540572"/>
              <a:gd name="connsiteX6" fmla="*/ 2073839 w 2084440"/>
              <a:gd name="connsiteY6" fmla="*/ 2540572 h 2540572"/>
              <a:gd name="connsiteX0" fmla="*/ 217848 w 2093515"/>
              <a:gd name="connsiteY0" fmla="*/ 0 h 2540572"/>
              <a:gd name="connsiteX1" fmla="*/ 896054 w 2093515"/>
              <a:gd name="connsiteY1" fmla="*/ 513114 h 2540572"/>
              <a:gd name="connsiteX2" fmla="*/ 1110225 w 2093515"/>
              <a:gd name="connsiteY2" fmla="*/ 832250 h 2540572"/>
              <a:gd name="connsiteX3" fmla="*/ 1859821 w 2093515"/>
              <a:gd name="connsiteY3" fmla="*/ 1157645 h 2540572"/>
              <a:gd name="connsiteX4" fmla="*/ 1897604 w 2093515"/>
              <a:gd name="connsiteY4" fmla="*/ 1404825 h 2540572"/>
              <a:gd name="connsiteX5" fmla="*/ 2091837 w 2093515"/>
              <a:gd name="connsiteY5" fmla="*/ 1708313 h 2540572"/>
              <a:gd name="connsiteX6" fmla="*/ 2082914 w 2093515"/>
              <a:gd name="connsiteY6" fmla="*/ 2540572 h 2540572"/>
              <a:gd name="connsiteX0" fmla="*/ 171458 w 2047125"/>
              <a:gd name="connsiteY0" fmla="*/ 0 h 2540572"/>
              <a:gd name="connsiteX1" fmla="*/ 849664 w 2047125"/>
              <a:gd name="connsiteY1" fmla="*/ 513114 h 2540572"/>
              <a:gd name="connsiteX2" fmla="*/ 1063835 w 2047125"/>
              <a:gd name="connsiteY2" fmla="*/ 832250 h 2540572"/>
              <a:gd name="connsiteX3" fmla="*/ 1813431 w 2047125"/>
              <a:gd name="connsiteY3" fmla="*/ 1157645 h 2540572"/>
              <a:gd name="connsiteX4" fmla="*/ 1851214 w 2047125"/>
              <a:gd name="connsiteY4" fmla="*/ 1404825 h 2540572"/>
              <a:gd name="connsiteX5" fmla="*/ 2045447 w 2047125"/>
              <a:gd name="connsiteY5" fmla="*/ 1708313 h 2540572"/>
              <a:gd name="connsiteX6" fmla="*/ 2036524 w 2047125"/>
              <a:gd name="connsiteY6" fmla="*/ 2540572 h 2540572"/>
              <a:gd name="connsiteX0" fmla="*/ 173356 w 2049023"/>
              <a:gd name="connsiteY0" fmla="*/ 0 h 2540572"/>
              <a:gd name="connsiteX1" fmla="*/ 851562 w 2049023"/>
              <a:gd name="connsiteY1" fmla="*/ 513114 h 2540572"/>
              <a:gd name="connsiteX2" fmla="*/ 1065733 w 2049023"/>
              <a:gd name="connsiteY2" fmla="*/ 832250 h 2540572"/>
              <a:gd name="connsiteX3" fmla="*/ 1815329 w 2049023"/>
              <a:gd name="connsiteY3" fmla="*/ 1157645 h 2540572"/>
              <a:gd name="connsiteX4" fmla="*/ 1853112 w 2049023"/>
              <a:gd name="connsiteY4" fmla="*/ 1404825 h 2540572"/>
              <a:gd name="connsiteX5" fmla="*/ 2047345 w 2049023"/>
              <a:gd name="connsiteY5" fmla="*/ 1708313 h 2540572"/>
              <a:gd name="connsiteX6" fmla="*/ 2038422 w 2049023"/>
              <a:gd name="connsiteY6" fmla="*/ 2540572 h 2540572"/>
              <a:gd name="connsiteX0" fmla="*/ 173356 w 2092006"/>
              <a:gd name="connsiteY0" fmla="*/ 0 h 2540572"/>
              <a:gd name="connsiteX1" fmla="*/ 851562 w 2092006"/>
              <a:gd name="connsiteY1" fmla="*/ 513114 h 2540572"/>
              <a:gd name="connsiteX2" fmla="*/ 1065733 w 2092006"/>
              <a:gd name="connsiteY2" fmla="*/ 832250 h 2540572"/>
              <a:gd name="connsiteX3" fmla="*/ 1815329 w 2092006"/>
              <a:gd name="connsiteY3" fmla="*/ 1157645 h 2540572"/>
              <a:gd name="connsiteX4" fmla="*/ 1853112 w 2092006"/>
              <a:gd name="connsiteY4" fmla="*/ 1404825 h 2540572"/>
              <a:gd name="connsiteX5" fmla="*/ 2047345 w 2092006"/>
              <a:gd name="connsiteY5" fmla="*/ 1708313 h 2540572"/>
              <a:gd name="connsiteX6" fmla="*/ 2091965 w 2092006"/>
              <a:gd name="connsiteY6" fmla="*/ 2108798 h 2540572"/>
              <a:gd name="connsiteX7" fmla="*/ 2038422 w 2092006"/>
              <a:gd name="connsiteY7" fmla="*/ 2540572 h 2540572"/>
              <a:gd name="connsiteX0" fmla="*/ 173356 w 2091965"/>
              <a:gd name="connsiteY0" fmla="*/ 0 h 2540572"/>
              <a:gd name="connsiteX1" fmla="*/ 851562 w 2091965"/>
              <a:gd name="connsiteY1" fmla="*/ 513114 h 2540572"/>
              <a:gd name="connsiteX2" fmla="*/ 1065733 w 2091965"/>
              <a:gd name="connsiteY2" fmla="*/ 832250 h 2540572"/>
              <a:gd name="connsiteX3" fmla="*/ 1815329 w 2091965"/>
              <a:gd name="connsiteY3" fmla="*/ 1157645 h 2540572"/>
              <a:gd name="connsiteX4" fmla="*/ 1853112 w 2091965"/>
              <a:gd name="connsiteY4" fmla="*/ 1404825 h 2540572"/>
              <a:gd name="connsiteX5" fmla="*/ 2047345 w 2091965"/>
              <a:gd name="connsiteY5" fmla="*/ 1708313 h 2540572"/>
              <a:gd name="connsiteX6" fmla="*/ 2091965 w 2091965"/>
              <a:gd name="connsiteY6" fmla="*/ 2108798 h 2540572"/>
              <a:gd name="connsiteX7" fmla="*/ 2038422 w 2091965"/>
              <a:gd name="connsiteY7" fmla="*/ 2540572 h 2540572"/>
              <a:gd name="connsiteX0" fmla="*/ 173356 w 2181971"/>
              <a:gd name="connsiteY0" fmla="*/ 0 h 2540572"/>
              <a:gd name="connsiteX1" fmla="*/ 851562 w 2181971"/>
              <a:gd name="connsiteY1" fmla="*/ 513114 h 2540572"/>
              <a:gd name="connsiteX2" fmla="*/ 1065733 w 2181971"/>
              <a:gd name="connsiteY2" fmla="*/ 832250 h 2540572"/>
              <a:gd name="connsiteX3" fmla="*/ 1815329 w 2181971"/>
              <a:gd name="connsiteY3" fmla="*/ 1157645 h 2540572"/>
              <a:gd name="connsiteX4" fmla="*/ 1853112 w 2181971"/>
              <a:gd name="connsiteY4" fmla="*/ 1404825 h 2540572"/>
              <a:gd name="connsiteX5" fmla="*/ 2047345 w 2181971"/>
              <a:gd name="connsiteY5" fmla="*/ 1708313 h 2540572"/>
              <a:gd name="connsiteX6" fmla="*/ 2091965 w 2181971"/>
              <a:gd name="connsiteY6" fmla="*/ 2108798 h 2540572"/>
              <a:gd name="connsiteX7" fmla="*/ 2038422 w 2181971"/>
              <a:gd name="connsiteY7" fmla="*/ 2540572 h 2540572"/>
              <a:gd name="connsiteX0" fmla="*/ 173356 w 2287771"/>
              <a:gd name="connsiteY0" fmla="*/ 0 h 2540572"/>
              <a:gd name="connsiteX1" fmla="*/ 851562 w 2287771"/>
              <a:gd name="connsiteY1" fmla="*/ 513114 h 2540572"/>
              <a:gd name="connsiteX2" fmla="*/ 1065733 w 2287771"/>
              <a:gd name="connsiteY2" fmla="*/ 832250 h 2540572"/>
              <a:gd name="connsiteX3" fmla="*/ 1815329 w 2287771"/>
              <a:gd name="connsiteY3" fmla="*/ 1157645 h 2540572"/>
              <a:gd name="connsiteX4" fmla="*/ 1853112 w 2287771"/>
              <a:gd name="connsiteY4" fmla="*/ 1404825 h 2540572"/>
              <a:gd name="connsiteX5" fmla="*/ 2047345 w 2287771"/>
              <a:gd name="connsiteY5" fmla="*/ 1708313 h 2540572"/>
              <a:gd name="connsiteX6" fmla="*/ 2091965 w 2287771"/>
              <a:gd name="connsiteY6" fmla="*/ 2108798 h 2540572"/>
              <a:gd name="connsiteX7" fmla="*/ 2038422 w 2287771"/>
              <a:gd name="connsiteY7" fmla="*/ 2540572 h 2540572"/>
              <a:gd name="connsiteX0" fmla="*/ 173356 w 2373828"/>
              <a:gd name="connsiteY0" fmla="*/ 0 h 2540572"/>
              <a:gd name="connsiteX1" fmla="*/ 851562 w 2373828"/>
              <a:gd name="connsiteY1" fmla="*/ 513114 h 2540572"/>
              <a:gd name="connsiteX2" fmla="*/ 1065733 w 2373828"/>
              <a:gd name="connsiteY2" fmla="*/ 832250 h 2540572"/>
              <a:gd name="connsiteX3" fmla="*/ 1815329 w 2373828"/>
              <a:gd name="connsiteY3" fmla="*/ 1157645 h 2540572"/>
              <a:gd name="connsiteX4" fmla="*/ 1853112 w 2373828"/>
              <a:gd name="connsiteY4" fmla="*/ 1404825 h 2540572"/>
              <a:gd name="connsiteX5" fmla="*/ 2047345 w 2373828"/>
              <a:gd name="connsiteY5" fmla="*/ 1708313 h 2540572"/>
              <a:gd name="connsiteX6" fmla="*/ 2199050 w 2373828"/>
              <a:gd name="connsiteY6" fmla="*/ 2133828 h 2540572"/>
              <a:gd name="connsiteX7" fmla="*/ 2038422 w 2373828"/>
              <a:gd name="connsiteY7" fmla="*/ 2540572 h 2540572"/>
              <a:gd name="connsiteX0" fmla="*/ 173356 w 2290796"/>
              <a:gd name="connsiteY0" fmla="*/ 0 h 2540572"/>
              <a:gd name="connsiteX1" fmla="*/ 851562 w 2290796"/>
              <a:gd name="connsiteY1" fmla="*/ 513114 h 2540572"/>
              <a:gd name="connsiteX2" fmla="*/ 1065733 w 2290796"/>
              <a:gd name="connsiteY2" fmla="*/ 832250 h 2540572"/>
              <a:gd name="connsiteX3" fmla="*/ 1815329 w 2290796"/>
              <a:gd name="connsiteY3" fmla="*/ 1157645 h 2540572"/>
              <a:gd name="connsiteX4" fmla="*/ 1853112 w 2290796"/>
              <a:gd name="connsiteY4" fmla="*/ 1404825 h 2540572"/>
              <a:gd name="connsiteX5" fmla="*/ 2047345 w 2290796"/>
              <a:gd name="connsiteY5" fmla="*/ 1708313 h 2540572"/>
              <a:gd name="connsiteX6" fmla="*/ 2199050 w 2290796"/>
              <a:gd name="connsiteY6" fmla="*/ 2133828 h 2540572"/>
              <a:gd name="connsiteX7" fmla="*/ 2038422 w 2290796"/>
              <a:gd name="connsiteY7" fmla="*/ 2540572 h 2540572"/>
              <a:gd name="connsiteX0" fmla="*/ 173356 w 2339459"/>
              <a:gd name="connsiteY0" fmla="*/ 0 h 2540572"/>
              <a:gd name="connsiteX1" fmla="*/ 851562 w 2339459"/>
              <a:gd name="connsiteY1" fmla="*/ 513114 h 2540572"/>
              <a:gd name="connsiteX2" fmla="*/ 1065733 w 2339459"/>
              <a:gd name="connsiteY2" fmla="*/ 832250 h 2540572"/>
              <a:gd name="connsiteX3" fmla="*/ 1815329 w 2339459"/>
              <a:gd name="connsiteY3" fmla="*/ 1157645 h 2540572"/>
              <a:gd name="connsiteX4" fmla="*/ 1853112 w 2339459"/>
              <a:gd name="connsiteY4" fmla="*/ 1404825 h 2540572"/>
              <a:gd name="connsiteX5" fmla="*/ 2047345 w 2339459"/>
              <a:gd name="connsiteY5" fmla="*/ 1708313 h 2540572"/>
              <a:gd name="connsiteX6" fmla="*/ 2199050 w 2339459"/>
              <a:gd name="connsiteY6" fmla="*/ 2133828 h 2540572"/>
              <a:gd name="connsiteX7" fmla="*/ 2038422 w 2339459"/>
              <a:gd name="connsiteY7" fmla="*/ 2540572 h 2540572"/>
              <a:gd name="connsiteX0" fmla="*/ 173356 w 2302528"/>
              <a:gd name="connsiteY0" fmla="*/ 0 h 2540572"/>
              <a:gd name="connsiteX1" fmla="*/ 851562 w 2302528"/>
              <a:gd name="connsiteY1" fmla="*/ 513114 h 2540572"/>
              <a:gd name="connsiteX2" fmla="*/ 1065733 w 2302528"/>
              <a:gd name="connsiteY2" fmla="*/ 832250 h 2540572"/>
              <a:gd name="connsiteX3" fmla="*/ 1815329 w 2302528"/>
              <a:gd name="connsiteY3" fmla="*/ 1157645 h 2540572"/>
              <a:gd name="connsiteX4" fmla="*/ 1853112 w 2302528"/>
              <a:gd name="connsiteY4" fmla="*/ 1404825 h 2540572"/>
              <a:gd name="connsiteX5" fmla="*/ 2047345 w 2302528"/>
              <a:gd name="connsiteY5" fmla="*/ 1708313 h 2540572"/>
              <a:gd name="connsiteX6" fmla="*/ 2154431 w 2302528"/>
              <a:gd name="connsiteY6" fmla="*/ 2133828 h 2540572"/>
              <a:gd name="connsiteX7" fmla="*/ 2038422 w 2302528"/>
              <a:gd name="connsiteY7" fmla="*/ 2540572 h 2540572"/>
              <a:gd name="connsiteX0" fmla="*/ 173356 w 2157464"/>
              <a:gd name="connsiteY0" fmla="*/ 0 h 2503027"/>
              <a:gd name="connsiteX1" fmla="*/ 851562 w 2157464"/>
              <a:gd name="connsiteY1" fmla="*/ 513114 h 2503027"/>
              <a:gd name="connsiteX2" fmla="*/ 1065733 w 2157464"/>
              <a:gd name="connsiteY2" fmla="*/ 832250 h 2503027"/>
              <a:gd name="connsiteX3" fmla="*/ 1815329 w 2157464"/>
              <a:gd name="connsiteY3" fmla="*/ 1157645 h 2503027"/>
              <a:gd name="connsiteX4" fmla="*/ 1853112 w 2157464"/>
              <a:gd name="connsiteY4" fmla="*/ 1404825 h 2503027"/>
              <a:gd name="connsiteX5" fmla="*/ 2047345 w 2157464"/>
              <a:gd name="connsiteY5" fmla="*/ 1708313 h 2503027"/>
              <a:gd name="connsiteX6" fmla="*/ 2154431 w 2157464"/>
              <a:gd name="connsiteY6" fmla="*/ 2133828 h 2503027"/>
              <a:gd name="connsiteX7" fmla="*/ 1904566 w 2157464"/>
              <a:gd name="connsiteY7" fmla="*/ 2503027 h 2503027"/>
              <a:gd name="connsiteX0" fmla="*/ 173356 w 2301840"/>
              <a:gd name="connsiteY0" fmla="*/ 0 h 2503027"/>
              <a:gd name="connsiteX1" fmla="*/ 851562 w 2301840"/>
              <a:gd name="connsiteY1" fmla="*/ 513114 h 2503027"/>
              <a:gd name="connsiteX2" fmla="*/ 1065733 w 2301840"/>
              <a:gd name="connsiteY2" fmla="*/ 832250 h 2503027"/>
              <a:gd name="connsiteX3" fmla="*/ 1815329 w 2301840"/>
              <a:gd name="connsiteY3" fmla="*/ 1157645 h 2503027"/>
              <a:gd name="connsiteX4" fmla="*/ 1853112 w 2301840"/>
              <a:gd name="connsiteY4" fmla="*/ 1404825 h 2503027"/>
              <a:gd name="connsiteX5" fmla="*/ 2047345 w 2301840"/>
              <a:gd name="connsiteY5" fmla="*/ 1708313 h 2503027"/>
              <a:gd name="connsiteX6" fmla="*/ 2154431 w 2301840"/>
              <a:gd name="connsiteY6" fmla="*/ 2133828 h 2503027"/>
              <a:gd name="connsiteX7" fmla="*/ 1904566 w 2301840"/>
              <a:gd name="connsiteY7" fmla="*/ 2503027 h 2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1840" h="2503027">
                <a:moveTo>
                  <a:pt x="173356" y="0"/>
                </a:moveTo>
                <a:cubicBezTo>
                  <a:pt x="-405199" y="503734"/>
                  <a:pt x="631443" y="273241"/>
                  <a:pt x="851562" y="513114"/>
                </a:cubicBezTo>
                <a:cubicBezTo>
                  <a:pt x="973520" y="634093"/>
                  <a:pt x="925927" y="711270"/>
                  <a:pt x="1065733" y="832250"/>
                </a:cubicBezTo>
                <a:cubicBezTo>
                  <a:pt x="1205539" y="953230"/>
                  <a:pt x="1684099" y="1062216"/>
                  <a:pt x="1815329" y="1157645"/>
                </a:cubicBezTo>
                <a:cubicBezTo>
                  <a:pt x="1946559" y="1253074"/>
                  <a:pt x="1814443" y="1313047"/>
                  <a:pt x="1853112" y="1404825"/>
                </a:cubicBezTo>
                <a:cubicBezTo>
                  <a:pt x="1891781" y="1496603"/>
                  <a:pt x="2040257" y="1593070"/>
                  <a:pt x="2047345" y="1708313"/>
                </a:cubicBezTo>
                <a:cubicBezTo>
                  <a:pt x="2054433" y="1823556"/>
                  <a:pt x="1705268" y="2082725"/>
                  <a:pt x="2154431" y="2133828"/>
                </a:cubicBezTo>
                <a:cubicBezTo>
                  <a:pt x="2603594" y="2184931"/>
                  <a:pt x="1880770" y="2428979"/>
                  <a:pt x="1904566" y="2503027"/>
                </a:cubicBezTo>
              </a:path>
            </a:pathLst>
          </a:custGeom>
          <a:noFill/>
          <a:ln w="76200">
            <a:solidFill>
              <a:schemeClr val="accent6">
                <a:lumMod val="75000"/>
                <a:alpha val="74902"/>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000" contrast="3000"/>
                    </a14:imgEffect>
                  </a14:imgLayer>
                </a14:imgProps>
              </a:ext>
              <a:ext uri="{28A0092B-C50C-407E-A947-70E740481C1C}">
                <a14:useLocalDpi xmlns:a14="http://schemas.microsoft.com/office/drawing/2010/main" val="0"/>
              </a:ext>
            </a:extLst>
          </a:blip>
          <a:srcRect l="11395" t="33692" r="26046" b="31773"/>
          <a:stretch/>
        </p:blipFill>
        <p:spPr>
          <a:xfrm flipH="1">
            <a:off x="5188695" y="10615"/>
            <a:ext cx="3942422" cy="1450928"/>
          </a:xfrm>
          <a:prstGeom prst="rect">
            <a:avLst/>
          </a:prstGeom>
        </p:spPr>
      </p:pic>
      <p:sp>
        <p:nvSpPr>
          <p:cNvPr id="8" name="TextBox 7"/>
          <p:cNvSpPr txBox="1"/>
          <p:nvPr/>
        </p:nvSpPr>
        <p:spPr>
          <a:xfrm>
            <a:off x="0" y="0"/>
            <a:ext cx="4140087"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Aerial Trekking</a:t>
            </a:r>
          </a:p>
        </p:txBody>
      </p:sp>
      <p:sp>
        <p:nvSpPr>
          <p:cNvPr id="10" name="TextBox 9"/>
          <p:cNvSpPr txBox="1"/>
          <p:nvPr/>
        </p:nvSpPr>
        <p:spPr>
          <a:xfrm>
            <a:off x="3722615" y="5526430"/>
            <a:ext cx="2024380" cy="120032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Round trip</a:t>
            </a:r>
            <a:endParaRPr lang="en-US" sz="2000" dirty="0">
              <a:solidFill>
                <a:schemeClr val="bg1">
                  <a:lumMod val="95000"/>
                </a:schemeClr>
              </a:solidFill>
            </a:endParaRPr>
          </a:p>
          <a:p>
            <a:pPr algn="ctr"/>
            <a:r>
              <a:rPr lang="en-US" sz="2400" dirty="0">
                <a:solidFill>
                  <a:schemeClr val="bg1">
                    <a:lumMod val="95000"/>
                  </a:schemeClr>
                </a:solidFill>
              </a:rPr>
              <a:t>exceeds earth circumference</a:t>
            </a:r>
            <a:endParaRPr lang="en-US" sz="2000" dirty="0">
              <a:solidFill>
                <a:schemeClr val="bg1">
                  <a:lumMod val="95000"/>
                </a:schemeClr>
              </a:solidFill>
            </a:endParaRPr>
          </a:p>
        </p:txBody>
      </p:sp>
    </p:spTree>
    <p:extLst>
      <p:ext uri="{BB962C8B-B14F-4D97-AF65-F5344CB8AC3E}">
        <p14:creationId xmlns:p14="http://schemas.microsoft.com/office/powerpoint/2010/main" val="7625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8"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543"/>
          <a:stretch/>
        </p:blipFill>
        <p:spPr>
          <a:xfrm>
            <a:off x="0" y="0"/>
            <a:ext cx="5449187" cy="6858000"/>
          </a:xfrm>
          <a:prstGeom prst="rect">
            <a:avLst/>
          </a:prstGeom>
        </p:spPr>
      </p:pic>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sp>
        <p:nvSpPr>
          <p:cNvPr id="6" name="TextBox 5"/>
          <p:cNvSpPr txBox="1"/>
          <p:nvPr/>
        </p:nvSpPr>
        <p:spPr>
          <a:xfrm>
            <a:off x="102303" y="10407"/>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Payload &amp; Range</a:t>
            </a:r>
          </a:p>
        </p:txBody>
      </p:sp>
      <p:sp>
        <p:nvSpPr>
          <p:cNvPr id="8" name="TextBox 7"/>
          <p:cNvSpPr txBox="1"/>
          <p:nvPr/>
        </p:nvSpPr>
        <p:spPr>
          <a:xfrm>
            <a:off x="5528627" y="2275377"/>
            <a:ext cx="3244478" cy="156966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algn="ctr"/>
            <a:r>
              <a:rPr lang="en-US" sz="2400" dirty="0">
                <a:solidFill>
                  <a:schemeClr val="bg1">
                    <a:lumMod val="95000"/>
                  </a:schemeClr>
                </a:solidFill>
              </a:rPr>
              <a:t>Godwit</a:t>
            </a:r>
          </a:p>
          <a:p>
            <a:pPr algn="ctr"/>
            <a:r>
              <a:rPr lang="en-US" sz="2400" dirty="0">
                <a:solidFill>
                  <a:schemeClr val="bg1">
                    <a:lumMod val="95000"/>
                  </a:schemeClr>
                </a:solidFill>
              </a:rPr>
              <a:t>Add 100% body-weight </a:t>
            </a:r>
          </a:p>
          <a:p>
            <a:pPr algn="ctr"/>
            <a:r>
              <a:rPr lang="en-US" sz="2400" dirty="0">
                <a:solidFill>
                  <a:schemeClr val="bg1">
                    <a:lumMod val="95000"/>
                  </a:schemeClr>
                </a:solidFill>
              </a:rPr>
              <a:t>7300-miles non-stop,</a:t>
            </a:r>
          </a:p>
          <a:p>
            <a:pPr algn="ctr"/>
            <a:r>
              <a:rPr lang="en-US" sz="2400" dirty="0">
                <a:solidFill>
                  <a:schemeClr val="bg1">
                    <a:lumMod val="95000"/>
                  </a:schemeClr>
                </a:solidFill>
              </a:rPr>
              <a:t>Alaska to New Zealand</a:t>
            </a:r>
            <a:r>
              <a:rPr lang="en-US" dirty="0">
                <a:solidFill>
                  <a:schemeClr val="bg1">
                    <a:lumMod val="95000"/>
                  </a:schemeClr>
                </a:solidFill>
              </a:rPr>
              <a:t>*</a:t>
            </a:r>
            <a:endParaRPr lang="en-US" sz="1600" dirty="0">
              <a:solidFill>
                <a:schemeClr val="bg1">
                  <a:lumMod val="95000"/>
                </a:schemeClr>
              </a:solidFill>
            </a:endParaRP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t="13440" r="8744" b="9723"/>
          <a:stretch/>
        </p:blipFill>
        <p:spPr>
          <a:xfrm flipH="1">
            <a:off x="4392230" y="4348717"/>
            <a:ext cx="4751770" cy="2500620"/>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400"/>
                    </a14:imgEffect>
                    <a14:imgEffect>
                      <a14:saturation sat="90000"/>
                    </a14:imgEffect>
                    <a14:imgEffect>
                      <a14:brightnessContrast bright="15000"/>
                    </a14:imgEffect>
                  </a14:imgLayer>
                </a14:imgProps>
              </a:ext>
              <a:ext uri="{28A0092B-C50C-407E-A947-70E740481C1C}">
                <a14:useLocalDpi xmlns:a14="http://schemas.microsoft.com/office/drawing/2010/main" val="0"/>
              </a:ext>
            </a:extLst>
          </a:blip>
          <a:srcRect l="23450" t="31077" r="1344" b="23923"/>
          <a:stretch/>
        </p:blipFill>
        <p:spPr>
          <a:xfrm>
            <a:off x="4586081" y="0"/>
            <a:ext cx="4557919" cy="1818167"/>
          </a:xfrm>
          <a:prstGeom prst="rect">
            <a:avLst/>
          </a:prstGeom>
        </p:spPr>
      </p:pic>
      <p:sp>
        <p:nvSpPr>
          <p:cNvPr id="10" name="TextBox 9"/>
          <p:cNvSpPr txBox="1"/>
          <p:nvPr/>
        </p:nvSpPr>
        <p:spPr>
          <a:xfrm>
            <a:off x="37301" y="6523931"/>
            <a:ext cx="2099810"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200" dirty="0">
                <a:solidFill>
                  <a:schemeClr val="tx1">
                    <a:lumMod val="50000"/>
                    <a:lumOff val="50000"/>
                  </a:schemeClr>
                </a:solidFill>
              </a:rPr>
              <a:t>* Wired, Mike Lemanski</a:t>
            </a:r>
            <a:endParaRPr lang="en-US" sz="1100" dirty="0">
              <a:solidFill>
                <a:schemeClr val="tx1">
                  <a:lumMod val="50000"/>
                  <a:lumOff val="50000"/>
                </a:schemeClr>
              </a:solidFill>
            </a:endParaRPr>
          </a:p>
        </p:txBody>
      </p:sp>
      <p:sp>
        <p:nvSpPr>
          <p:cNvPr id="9" name="Freeform 8"/>
          <p:cNvSpPr/>
          <p:nvPr/>
        </p:nvSpPr>
        <p:spPr>
          <a:xfrm flipH="1">
            <a:off x="2374709" y="2783196"/>
            <a:ext cx="2251718" cy="3522070"/>
          </a:xfrm>
          <a:custGeom>
            <a:avLst/>
            <a:gdLst>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7 h 2509291"/>
              <a:gd name="connsiteX1" fmla="*/ 1541721 w 2498652"/>
              <a:gd name="connsiteY1" fmla="*/ 1275914 h 2509291"/>
              <a:gd name="connsiteX2" fmla="*/ 2498652 w 2498652"/>
              <a:gd name="connsiteY2" fmla="*/ 2509291 h 2509291"/>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56661 w 2498652"/>
              <a:gd name="connsiteY1" fmla="*/ 1254650 h 2509292"/>
              <a:gd name="connsiteX2" fmla="*/ 2498652 w 2498652"/>
              <a:gd name="connsiteY2" fmla="*/ 2509292 h 2509292"/>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559894"/>
              <a:gd name="connsiteY0" fmla="*/ 0 h 2618142"/>
              <a:gd name="connsiteX1" fmla="*/ 2559894 w 2559894"/>
              <a:gd name="connsiteY1" fmla="*/ 2618142 h 2618142"/>
              <a:gd name="connsiteX0" fmla="*/ 0 w 2559894"/>
              <a:gd name="connsiteY0" fmla="*/ 0 h 2618142"/>
              <a:gd name="connsiteX1" fmla="*/ 2559894 w 2559894"/>
              <a:gd name="connsiteY1" fmla="*/ 2618142 h 2618142"/>
            </a:gdLst>
            <a:ahLst/>
            <a:cxnLst>
              <a:cxn ang="0">
                <a:pos x="connsiteX0" y="connsiteY0"/>
              </a:cxn>
              <a:cxn ang="0">
                <a:pos x="connsiteX1" y="connsiteY1"/>
              </a:cxn>
            </a:cxnLst>
            <a:rect l="l" t="t" r="r" b="b"/>
            <a:pathLst>
              <a:path w="2559894" h="2618142">
                <a:moveTo>
                  <a:pt x="0" y="0"/>
                </a:moveTo>
                <a:cubicBezTo>
                  <a:pt x="183724" y="1293628"/>
                  <a:pt x="1641272" y="2358657"/>
                  <a:pt x="2559894" y="2618142"/>
                </a:cubicBezTo>
              </a:path>
            </a:pathLst>
          </a:custGeom>
          <a:noFill/>
          <a:ln w="76200">
            <a:solidFill>
              <a:srgbClr val="FFFF00">
                <a:alpha val="5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flipH="1">
            <a:off x="2296884" y="2786744"/>
            <a:ext cx="2340428" cy="2503714"/>
          </a:xfrm>
          <a:custGeom>
            <a:avLst/>
            <a:gdLst>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329070 w 2498652"/>
              <a:gd name="connsiteY1" fmla="*/ 1254642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0 h 2509284"/>
              <a:gd name="connsiteX1" fmla="*/ 1541721 w 2498652"/>
              <a:gd name="connsiteY1" fmla="*/ 1275907 h 2509284"/>
              <a:gd name="connsiteX2" fmla="*/ 2498652 w 2498652"/>
              <a:gd name="connsiteY2" fmla="*/ 2509284 h 2509284"/>
              <a:gd name="connsiteX0" fmla="*/ 0 w 2498652"/>
              <a:gd name="connsiteY0" fmla="*/ 7 h 2509291"/>
              <a:gd name="connsiteX1" fmla="*/ 1541721 w 2498652"/>
              <a:gd name="connsiteY1" fmla="*/ 1275914 h 2509291"/>
              <a:gd name="connsiteX2" fmla="*/ 2498652 w 2498652"/>
              <a:gd name="connsiteY2" fmla="*/ 2509291 h 2509291"/>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14131 w 2498652"/>
              <a:gd name="connsiteY1" fmla="*/ 1222752 h 2509292"/>
              <a:gd name="connsiteX2" fmla="*/ 2498652 w 2498652"/>
              <a:gd name="connsiteY2" fmla="*/ 2509292 h 2509292"/>
              <a:gd name="connsiteX0" fmla="*/ 0 w 2498652"/>
              <a:gd name="connsiteY0" fmla="*/ 8 h 2509292"/>
              <a:gd name="connsiteX1" fmla="*/ 1456661 w 2498652"/>
              <a:gd name="connsiteY1" fmla="*/ 1254650 h 2509292"/>
              <a:gd name="connsiteX2" fmla="*/ 2498652 w 2498652"/>
              <a:gd name="connsiteY2" fmla="*/ 2509292 h 2509292"/>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498652"/>
              <a:gd name="connsiteY0" fmla="*/ 0 h 2509284"/>
              <a:gd name="connsiteX1" fmla="*/ 2498652 w 2498652"/>
              <a:gd name="connsiteY1" fmla="*/ 2509284 h 2509284"/>
              <a:gd name="connsiteX0" fmla="*/ 0 w 2559894"/>
              <a:gd name="connsiteY0" fmla="*/ 0 h 2618142"/>
              <a:gd name="connsiteX1" fmla="*/ 2559894 w 2559894"/>
              <a:gd name="connsiteY1" fmla="*/ 2618142 h 2618142"/>
              <a:gd name="connsiteX0" fmla="*/ 0 w 2559894"/>
              <a:gd name="connsiteY0" fmla="*/ 0 h 2618142"/>
              <a:gd name="connsiteX1" fmla="*/ 2559894 w 2559894"/>
              <a:gd name="connsiteY1" fmla="*/ 2618142 h 2618142"/>
            </a:gdLst>
            <a:ahLst/>
            <a:cxnLst>
              <a:cxn ang="0">
                <a:pos x="connsiteX0" y="connsiteY0"/>
              </a:cxn>
              <a:cxn ang="0">
                <a:pos x="connsiteX1" y="connsiteY1"/>
              </a:cxn>
            </a:cxnLst>
            <a:rect l="l" t="t" r="r" b="b"/>
            <a:pathLst>
              <a:path w="2559894" h="2618142">
                <a:moveTo>
                  <a:pt x="0" y="0"/>
                </a:moveTo>
                <a:cubicBezTo>
                  <a:pt x="183724" y="1293628"/>
                  <a:pt x="1641272" y="2358657"/>
                  <a:pt x="2559894" y="2618142"/>
                </a:cubicBezTo>
              </a:path>
            </a:pathLst>
          </a:custGeom>
          <a:noFill/>
          <a:ln w="76200">
            <a:solidFill>
              <a:srgbClr val="FFFF00">
                <a:alpha val="5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948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rcRect b="21270"/>
          <a:stretch/>
        </p:blipFill>
        <p:spPr>
          <a:xfrm>
            <a:off x="0" y="-1"/>
            <a:ext cx="9189720" cy="6892291"/>
          </a:xfrm>
          <a:prstGeom prst="rect">
            <a:avLst/>
          </a:prstGeom>
        </p:spPr>
      </p:pic>
      <p:sp>
        <p:nvSpPr>
          <p:cNvPr id="6" name="TextBox 5"/>
          <p:cNvSpPr txBox="1"/>
          <p:nvPr/>
        </p:nvSpPr>
        <p:spPr>
          <a:xfrm>
            <a:off x="23714" y="0"/>
            <a:ext cx="4140087"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Extreme Environment</a:t>
            </a:r>
          </a:p>
        </p:txBody>
      </p:sp>
      <p:sp>
        <p:nvSpPr>
          <p:cNvPr id="7" name="TextBox 6"/>
          <p:cNvSpPr txBox="1"/>
          <p:nvPr/>
        </p:nvSpPr>
        <p:spPr>
          <a:xfrm>
            <a:off x="1176972" y="4501115"/>
            <a:ext cx="2699313" cy="138499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Bar-headed goose</a:t>
            </a:r>
          </a:p>
          <a:p>
            <a:pPr algn="ctr"/>
            <a:r>
              <a:rPr lang="en-US" sz="2000" dirty="0">
                <a:solidFill>
                  <a:schemeClr val="bg1">
                    <a:lumMod val="95000"/>
                  </a:schemeClr>
                </a:solidFill>
              </a:rPr>
              <a:t>Himalayan crossing</a:t>
            </a:r>
          </a:p>
          <a:p>
            <a:pPr algn="ctr"/>
            <a:r>
              <a:rPr lang="en-US" sz="2000" dirty="0">
                <a:solidFill>
                  <a:schemeClr val="bg1">
                    <a:lumMod val="95000"/>
                  </a:schemeClr>
                </a:solidFill>
              </a:rPr>
              <a:t>7 days at 29500 ft</a:t>
            </a:r>
            <a:endParaRPr lang="en-US" sz="1600" dirty="0">
              <a:solidFill>
                <a:schemeClr val="bg1">
                  <a:lumMod val="95000"/>
                </a:schemeClr>
              </a:solidFill>
            </a:endParaRPr>
          </a:p>
          <a:p>
            <a:pPr algn="ctr"/>
            <a:r>
              <a:rPr lang="en-US" sz="2000" dirty="0">
                <a:solidFill>
                  <a:schemeClr val="bg1">
                    <a:lumMod val="95000"/>
                  </a:schemeClr>
                </a:solidFill>
              </a:rPr>
              <a:t>-40</a:t>
            </a:r>
            <a:r>
              <a:rPr lang="en-US" sz="2000" baseline="30000" dirty="0">
                <a:solidFill>
                  <a:schemeClr val="bg1">
                    <a:lumMod val="95000"/>
                  </a:schemeClr>
                </a:solidFill>
              </a:rPr>
              <a:t>o</a:t>
            </a:r>
            <a:r>
              <a:rPr lang="en-US" sz="2000" dirty="0">
                <a:solidFill>
                  <a:schemeClr val="bg1">
                    <a:lumMod val="95000"/>
                  </a:schemeClr>
                </a:solidFill>
              </a:rPr>
              <a:t>F/-40</a:t>
            </a:r>
            <a:r>
              <a:rPr lang="en-US" sz="2000" baseline="30000" dirty="0">
                <a:solidFill>
                  <a:schemeClr val="bg1">
                    <a:lumMod val="95000"/>
                  </a:schemeClr>
                </a:solidFill>
              </a:rPr>
              <a:t>o</a:t>
            </a:r>
            <a:r>
              <a:rPr lang="en-US" sz="2000" dirty="0">
                <a:solidFill>
                  <a:schemeClr val="bg1">
                    <a:lumMod val="95000"/>
                  </a:schemeClr>
                </a:solidFill>
              </a:rPr>
              <a:t>C</a:t>
            </a:r>
          </a:p>
        </p:txBody>
      </p:sp>
      <p:sp>
        <p:nvSpPr>
          <p:cNvPr id="8" name="TextBox 7"/>
          <p:cNvSpPr txBox="1"/>
          <p:nvPr/>
        </p:nvSpPr>
        <p:spPr>
          <a:xfrm>
            <a:off x="3904611" y="5372981"/>
            <a:ext cx="1642561"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200" dirty="0">
                <a:solidFill>
                  <a:schemeClr val="tx1">
                    <a:lumMod val="65000"/>
                    <a:lumOff val="35000"/>
                  </a:schemeClr>
                </a:solidFill>
              </a:rPr>
              <a:t>Composite photos</a:t>
            </a:r>
          </a:p>
          <a:p>
            <a:r>
              <a:rPr lang="en-US" sz="1200" dirty="0">
                <a:solidFill>
                  <a:schemeClr val="tx1">
                    <a:lumMod val="65000"/>
                    <a:lumOff val="35000"/>
                  </a:schemeClr>
                </a:solidFill>
              </a:rPr>
              <a:t>   Background: author</a:t>
            </a:r>
          </a:p>
          <a:p>
            <a:r>
              <a:rPr lang="en-US" sz="1200" dirty="0">
                <a:solidFill>
                  <a:schemeClr val="tx1">
                    <a:lumMod val="65000"/>
                    <a:lumOff val="35000"/>
                  </a:schemeClr>
                </a:solidFill>
              </a:rPr>
              <a:t>   Bar-headed goose:</a:t>
            </a:r>
          </a:p>
          <a:p>
            <a:r>
              <a:rPr lang="en-US" sz="1200" dirty="0">
                <a:solidFill>
                  <a:schemeClr val="tx1">
                    <a:lumMod val="65000"/>
                    <a:lumOff val="35000"/>
                  </a:schemeClr>
                </a:solidFill>
              </a:rPr>
              <a:t>   Lip Kee Yap @ Flickr</a:t>
            </a:r>
            <a:endParaRPr lang="en-US" sz="1100" dirty="0">
              <a:solidFill>
                <a:schemeClr val="tx1">
                  <a:lumMod val="65000"/>
                  <a:lumOff val="35000"/>
                </a:schemeClr>
              </a:solidFill>
            </a:endParaRPr>
          </a:p>
        </p:txBody>
      </p:sp>
      <p:grpSp>
        <p:nvGrpSpPr>
          <p:cNvPr id="15" name="Group 14"/>
          <p:cNvGrpSpPr/>
          <p:nvPr/>
        </p:nvGrpSpPr>
        <p:grpSpPr>
          <a:xfrm>
            <a:off x="2689336" y="434046"/>
            <a:ext cx="5858319" cy="3265951"/>
            <a:chOff x="3047140" y="374412"/>
            <a:chExt cx="5858319" cy="3265951"/>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33860" y="374412"/>
              <a:ext cx="1371599" cy="84683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90570" y="755375"/>
              <a:ext cx="2269847" cy="140141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47140" y="1348456"/>
              <a:ext cx="3712157" cy="2291907"/>
            </a:xfrm>
            <a:prstGeom prst="rect">
              <a:avLst/>
            </a:prstGeom>
          </p:spPr>
        </p:pic>
      </p:grpSp>
    </p:spTree>
    <p:extLst>
      <p:ext uri="{BB962C8B-B14F-4D97-AF65-F5344CB8AC3E}">
        <p14:creationId xmlns:p14="http://schemas.microsoft.com/office/powerpoint/2010/main" val="27412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val="0"/>
              </a:ext>
            </a:extLst>
          </a:blip>
          <a:srcRect r="16667"/>
          <a:stretch/>
        </p:blipFill>
        <p:spPr>
          <a:xfrm>
            <a:off x="0" y="0"/>
            <a:ext cx="9143999" cy="6858000"/>
          </a:xfrm>
          <a:prstGeom prst="rect">
            <a:avLst/>
          </a:prstGeom>
        </p:spPr>
      </p:pic>
      <p:sp>
        <p:nvSpPr>
          <p:cNvPr id="2" name="TextBox 1"/>
          <p:cNvSpPr txBox="1"/>
          <p:nvPr/>
        </p:nvSpPr>
        <p:spPr>
          <a:xfrm>
            <a:off x="91670" y="31673"/>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Sensors (smell)</a:t>
            </a:r>
          </a:p>
        </p:txBody>
      </p:sp>
      <p:sp>
        <p:nvSpPr>
          <p:cNvPr id="3" name="TextBox 2"/>
          <p:cNvSpPr txBox="1"/>
          <p:nvPr/>
        </p:nvSpPr>
        <p:spPr>
          <a:xfrm>
            <a:off x="5334254" y="1955555"/>
            <a:ext cx="2576032" cy="120032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Turkey Vulture, first on the scene</a:t>
            </a:r>
          </a:p>
          <a:p>
            <a:pPr algn="ctr"/>
            <a:r>
              <a:rPr lang="en-US" sz="2400" dirty="0">
                <a:solidFill>
                  <a:schemeClr val="bg1">
                    <a:lumMod val="95000"/>
                  </a:schemeClr>
                </a:solidFill>
              </a:rPr>
              <a:t>from miles away</a:t>
            </a:r>
            <a:endParaRPr lang="en-US" sz="2000" dirty="0">
              <a:solidFill>
                <a:schemeClr val="bg1">
                  <a:lumMod val="95000"/>
                </a:schemeClr>
              </a:solidFill>
            </a:endParaRPr>
          </a:p>
        </p:txBody>
      </p:sp>
    </p:spTree>
    <p:extLst>
      <p:ext uri="{BB962C8B-B14F-4D97-AF65-F5344CB8AC3E}">
        <p14:creationId xmlns:p14="http://schemas.microsoft.com/office/powerpoint/2010/main" val="357578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r="16223"/>
          <a:stretch/>
        </p:blipFill>
        <p:spPr>
          <a:xfrm>
            <a:off x="0" y="14514"/>
            <a:ext cx="9144000" cy="6821714"/>
          </a:xfrm>
          <a:prstGeom prst="rect">
            <a:avLst/>
          </a:prstGeom>
        </p:spPr>
      </p:pic>
      <p:sp>
        <p:nvSpPr>
          <p:cNvPr id="2" name="TextBox 1"/>
          <p:cNvSpPr txBox="1"/>
          <p:nvPr/>
        </p:nvSpPr>
        <p:spPr>
          <a:xfrm>
            <a:off x="91670" y="31673"/>
            <a:ext cx="4378730"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Sensors (infrared vision)</a:t>
            </a:r>
          </a:p>
        </p:txBody>
      </p:sp>
      <p:sp>
        <p:nvSpPr>
          <p:cNvPr id="3" name="TextBox 2"/>
          <p:cNvSpPr txBox="1"/>
          <p:nvPr/>
        </p:nvSpPr>
        <p:spPr>
          <a:xfrm>
            <a:off x="5261684" y="4771326"/>
            <a:ext cx="3142087" cy="120032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Nocturnal infrared detection of field mouse urine track</a:t>
            </a:r>
            <a:endParaRPr lang="en-US" sz="2000" dirty="0">
              <a:solidFill>
                <a:schemeClr val="bg1">
                  <a:lumMod val="95000"/>
                </a:schemeClr>
              </a:solidFill>
            </a:endParaRPr>
          </a:p>
        </p:txBody>
      </p:sp>
      <p:sp>
        <p:nvSpPr>
          <p:cNvPr id="5" name="TextBox 4"/>
          <p:cNvSpPr txBox="1"/>
          <p:nvPr/>
        </p:nvSpPr>
        <p:spPr>
          <a:xfrm>
            <a:off x="6326659" y="4130344"/>
            <a:ext cx="1410632"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Kestrel</a:t>
            </a:r>
            <a:endParaRPr lang="en-US" sz="2000" dirty="0">
              <a:solidFill>
                <a:schemeClr val="bg1">
                  <a:lumMod val="95000"/>
                </a:schemeClr>
              </a:solidFill>
            </a:endParaRPr>
          </a:p>
        </p:txBody>
      </p:sp>
    </p:spTree>
    <p:extLst>
      <p:ext uri="{BB962C8B-B14F-4D97-AF65-F5344CB8AC3E}">
        <p14:creationId xmlns:p14="http://schemas.microsoft.com/office/powerpoint/2010/main" val="26408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p:nvSpPr>
        <p:spPr>
          <a:xfrm>
            <a:off x="82027" y="1"/>
            <a:ext cx="7139354" cy="584763"/>
          </a:xfrm>
          <a:prstGeom prst="rect">
            <a:avLst/>
          </a:prstGeom>
          <a:noFill/>
        </p:spPr>
        <p:txBody>
          <a:bodyPr wrap="square" lIns="91429" tIns="45714" rIns="91429" bIns="45714" rtlCol="0">
            <a:spAutoFit/>
          </a:bodyPr>
          <a:lstStyle/>
          <a:p>
            <a:r>
              <a:rPr lang="en-US" sz="3200" b="1" dirty="0"/>
              <a:t>Presentation Contents</a:t>
            </a:r>
          </a:p>
        </p:txBody>
      </p:sp>
      <p:sp>
        <p:nvSpPr>
          <p:cNvPr id="3" name="Content Placeholder 2"/>
          <p:cNvSpPr>
            <a:spLocks noGrp="1"/>
          </p:cNvSpPr>
          <p:nvPr>
            <p:ph idx="1"/>
          </p:nvPr>
        </p:nvSpPr>
        <p:spPr>
          <a:xfrm>
            <a:off x="1078672" y="778528"/>
            <a:ext cx="5525343" cy="5654169"/>
          </a:xfrm>
          <a:noFill/>
          <a:effectLst/>
        </p:spPr>
        <p:txBody>
          <a:bodyPr>
            <a:noAutofit/>
          </a:bodyPr>
          <a:lstStyle>
            <a:lvl1pPr>
              <a:defRPr sz="2800"/>
            </a:lvl1pPr>
            <a:lvl2pPr>
              <a:defRPr sz="2400"/>
            </a:lvl2pPr>
            <a:lvl3pPr>
              <a:defRPr sz="2000"/>
            </a:lvl3pPr>
            <a:lvl4pPr>
              <a:defRPr sz="1800"/>
            </a:lvl4pPr>
            <a:lvl5pPr>
              <a:defRPr sz="1800"/>
            </a:lvl5pPr>
          </a:lstStyle>
          <a:p>
            <a:pPr lvl="0">
              <a:lnSpc>
                <a:spcPts val="3200"/>
              </a:lnSpc>
              <a:spcBef>
                <a:spcPts val="0"/>
              </a:spcBef>
            </a:pPr>
            <a:r>
              <a:rPr lang="en-US" b="1" dirty="0">
                <a:solidFill>
                  <a:schemeClr val="tx1">
                    <a:lumMod val="85000"/>
                    <a:lumOff val="15000"/>
                  </a:schemeClr>
                </a:solidFill>
              </a:rPr>
              <a:t>What the birds can do</a:t>
            </a:r>
          </a:p>
          <a:p>
            <a:pPr marL="0" lvl="0" indent="0" defTabSz="228600">
              <a:lnSpc>
                <a:spcPts val="3200"/>
              </a:lnSpc>
              <a:spcBef>
                <a:spcPts val="0"/>
              </a:spcBef>
              <a:buNone/>
            </a:pPr>
            <a:r>
              <a:rPr lang="en-US" dirty="0">
                <a:solidFill>
                  <a:schemeClr val="tx1">
                    <a:lumMod val="85000"/>
                    <a:lumOff val="15000"/>
                  </a:schemeClr>
                </a:solidFill>
              </a:rPr>
              <a:t>*	</a:t>
            </a:r>
            <a:r>
              <a:rPr lang="en-US" sz="2400" i="1" dirty="0">
                <a:solidFill>
                  <a:schemeClr val="tx1">
                    <a:lumMod val="85000"/>
                    <a:lumOff val="15000"/>
                  </a:schemeClr>
                </a:solidFill>
              </a:rPr>
              <a:t>emulated for future aircraft</a:t>
            </a:r>
          </a:p>
          <a:p>
            <a:pPr marL="0" lvl="0" indent="0" defTabSz="228600">
              <a:lnSpc>
                <a:spcPts val="2800"/>
              </a:lnSpc>
              <a:spcBef>
                <a:spcPts val="0"/>
              </a:spcBef>
              <a:buNone/>
            </a:pPr>
            <a:endParaRPr lang="en-US" sz="1050" dirty="0">
              <a:solidFill>
                <a:schemeClr val="tx1">
                  <a:lumMod val="85000"/>
                  <a:lumOff val="15000"/>
                </a:schemeClr>
              </a:solidFill>
            </a:endParaRPr>
          </a:p>
          <a:p>
            <a:pPr marL="0" lvl="1" indent="0" defTabSz="228600">
              <a:lnSpc>
                <a:spcPts val="2800"/>
              </a:lnSpc>
              <a:spcBef>
                <a:spcPts val="0"/>
              </a:spcBef>
              <a:buNone/>
            </a:pPr>
            <a:r>
              <a:rPr lang="en-US" dirty="0">
                <a:solidFill>
                  <a:schemeClr val="tx1">
                    <a:lumMod val="85000"/>
                    <a:lumOff val="15000"/>
                  </a:schemeClr>
                </a:solidFill>
              </a:rPr>
              <a:t>	Formation flight</a:t>
            </a:r>
          </a:p>
          <a:p>
            <a:pPr marL="0" lvl="1" indent="0" defTabSz="228600">
              <a:lnSpc>
                <a:spcPts val="2800"/>
              </a:lnSpc>
              <a:spcBef>
                <a:spcPts val="0"/>
              </a:spcBef>
              <a:buNone/>
            </a:pPr>
            <a:r>
              <a:rPr lang="en-US" dirty="0">
                <a:solidFill>
                  <a:schemeClr val="tx1">
                    <a:lumMod val="85000"/>
                    <a:lumOff val="15000"/>
                  </a:schemeClr>
                </a:solidFill>
              </a:rPr>
              <a:t>*	Ground effect</a:t>
            </a:r>
          </a:p>
          <a:p>
            <a:pPr marL="0" lvl="1" indent="0" defTabSz="228600">
              <a:lnSpc>
                <a:spcPts val="2800"/>
              </a:lnSpc>
              <a:spcBef>
                <a:spcPts val="0"/>
              </a:spcBef>
              <a:buNone/>
            </a:pPr>
            <a:r>
              <a:rPr lang="en-US" dirty="0">
                <a:solidFill>
                  <a:schemeClr val="tx1">
                    <a:lumMod val="85000"/>
                    <a:lumOff val="15000"/>
                  </a:schemeClr>
                </a:solidFill>
              </a:rPr>
              <a:t>	Terrain following</a:t>
            </a:r>
          </a:p>
          <a:p>
            <a:pPr marL="0" lvl="1" indent="0" defTabSz="228600">
              <a:lnSpc>
                <a:spcPts val="2800"/>
              </a:lnSpc>
              <a:spcBef>
                <a:spcPts val="0"/>
              </a:spcBef>
              <a:buNone/>
            </a:pPr>
            <a:r>
              <a:rPr lang="en-US" dirty="0">
                <a:solidFill>
                  <a:schemeClr val="tx1">
                    <a:lumMod val="85000"/>
                    <a:lumOff val="15000"/>
                  </a:schemeClr>
                </a:solidFill>
              </a:rPr>
              <a:t>*	Wing morphing</a:t>
            </a:r>
          </a:p>
          <a:p>
            <a:pPr marL="0" lvl="1" indent="0" defTabSz="228600">
              <a:lnSpc>
                <a:spcPts val="2800"/>
              </a:lnSpc>
              <a:spcBef>
                <a:spcPts val="0"/>
              </a:spcBef>
              <a:buNone/>
            </a:pPr>
            <a:r>
              <a:rPr lang="en-US" dirty="0">
                <a:solidFill>
                  <a:schemeClr val="tx1">
                    <a:lumMod val="85000"/>
                    <a:lumOff val="15000"/>
                  </a:schemeClr>
                </a:solidFill>
              </a:rPr>
              <a:t>	Flying submarines</a:t>
            </a:r>
          </a:p>
          <a:p>
            <a:pPr marL="0" lvl="1" indent="0" defTabSz="228600">
              <a:lnSpc>
                <a:spcPts val="2800"/>
              </a:lnSpc>
              <a:spcBef>
                <a:spcPts val="0"/>
              </a:spcBef>
              <a:buNone/>
            </a:pPr>
            <a:r>
              <a:rPr lang="en-US" dirty="0">
                <a:solidFill>
                  <a:schemeClr val="tx1">
                    <a:lumMod val="85000"/>
                    <a:lumOff val="15000"/>
                  </a:schemeClr>
                </a:solidFill>
              </a:rPr>
              <a:t>*	Finger feathers</a:t>
            </a:r>
          </a:p>
          <a:p>
            <a:pPr marL="0" lvl="1" indent="0" defTabSz="228600">
              <a:lnSpc>
                <a:spcPts val="2800"/>
              </a:lnSpc>
              <a:spcBef>
                <a:spcPts val="0"/>
              </a:spcBef>
              <a:buNone/>
            </a:pPr>
            <a:r>
              <a:rPr lang="en-US" dirty="0">
                <a:solidFill>
                  <a:schemeClr val="tx1">
                    <a:lumMod val="85000"/>
                    <a:lumOff val="15000"/>
                  </a:schemeClr>
                </a:solidFill>
              </a:rPr>
              <a:t>	Aerial trekking</a:t>
            </a:r>
          </a:p>
          <a:p>
            <a:pPr marL="0" lvl="1" indent="0" defTabSz="228600">
              <a:lnSpc>
                <a:spcPts val="2800"/>
              </a:lnSpc>
              <a:spcBef>
                <a:spcPts val="0"/>
              </a:spcBef>
              <a:buNone/>
            </a:pPr>
            <a:r>
              <a:rPr lang="en-US" dirty="0">
                <a:solidFill>
                  <a:schemeClr val="tx1">
                    <a:lumMod val="85000"/>
                    <a:lumOff val="15000"/>
                  </a:schemeClr>
                </a:solidFill>
              </a:rPr>
              <a:t>	Sensors</a:t>
            </a:r>
          </a:p>
          <a:p>
            <a:pPr marL="0" lvl="1" indent="0" defTabSz="228600">
              <a:lnSpc>
                <a:spcPts val="2800"/>
              </a:lnSpc>
              <a:spcBef>
                <a:spcPts val="0"/>
              </a:spcBef>
              <a:buNone/>
            </a:pPr>
            <a:r>
              <a:rPr lang="en-US" dirty="0">
                <a:solidFill>
                  <a:schemeClr val="tx1">
                    <a:lumMod val="85000"/>
                    <a:lumOff val="15000"/>
                  </a:schemeClr>
                </a:solidFill>
              </a:rPr>
              <a:t>*	Energy regeneration</a:t>
            </a:r>
          </a:p>
          <a:p>
            <a:pPr marL="0" lvl="1" indent="0" defTabSz="228600">
              <a:lnSpc>
                <a:spcPts val="2800"/>
              </a:lnSpc>
              <a:spcBef>
                <a:spcPts val="0"/>
              </a:spcBef>
              <a:buNone/>
            </a:pPr>
            <a:r>
              <a:rPr lang="en-US" dirty="0">
                <a:solidFill>
                  <a:schemeClr val="tx1">
                    <a:lumMod val="85000"/>
                    <a:lumOff val="15000"/>
                  </a:schemeClr>
                </a:solidFill>
              </a:rPr>
              <a:t>	Payload &amp; range</a:t>
            </a:r>
          </a:p>
          <a:p>
            <a:pPr marL="0" lvl="1" indent="0" defTabSz="228600">
              <a:lnSpc>
                <a:spcPts val="2800"/>
              </a:lnSpc>
              <a:spcBef>
                <a:spcPts val="0"/>
              </a:spcBef>
              <a:buNone/>
            </a:pPr>
            <a:r>
              <a:rPr lang="en-US" dirty="0">
                <a:solidFill>
                  <a:schemeClr val="tx1">
                    <a:lumMod val="85000"/>
                    <a:lumOff val="15000"/>
                  </a:schemeClr>
                </a:solidFill>
              </a:rPr>
              <a:t>	Extreme environment</a:t>
            </a:r>
          </a:p>
          <a:p>
            <a:pPr marL="0" lvl="1" indent="0" defTabSz="228600">
              <a:lnSpc>
                <a:spcPts val="2800"/>
              </a:lnSpc>
              <a:spcBef>
                <a:spcPts val="0"/>
              </a:spcBef>
              <a:buNone/>
            </a:pPr>
            <a:r>
              <a:rPr lang="en-US" dirty="0">
                <a:solidFill>
                  <a:schemeClr val="tx1">
                    <a:lumMod val="85000"/>
                    <a:lumOff val="15000"/>
                  </a:schemeClr>
                </a:solidFill>
              </a:rPr>
              <a:t>*	Dynamic soaring</a:t>
            </a:r>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15000"/>
                    </a14:imgEffect>
                  </a14:imgLayer>
                </a14:imgProps>
              </a:ext>
              <a:ext uri="{28A0092B-C50C-407E-A947-70E740481C1C}">
                <a14:useLocalDpi xmlns:a14="http://schemas.microsoft.com/office/drawing/2010/main" val="0"/>
              </a:ext>
            </a:extLst>
          </a:blip>
          <a:srcRect l="17301" t="5493" r="7619" b="5872"/>
          <a:stretch/>
        </p:blipFill>
        <p:spPr>
          <a:xfrm>
            <a:off x="5468932" y="1886855"/>
            <a:ext cx="2688094" cy="198339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769" t="1185"/>
          <a:stretch/>
        </p:blipFill>
        <p:spPr>
          <a:xfrm rot="21307265">
            <a:off x="5891379" y="4031891"/>
            <a:ext cx="2481942" cy="2216509"/>
          </a:xfrm>
          <a:prstGeom prst="rect">
            <a:avLst/>
          </a:prstGeom>
        </p:spPr>
      </p:pic>
    </p:spTree>
    <p:extLst>
      <p:ext uri="{BB962C8B-B14F-4D97-AF65-F5344CB8AC3E}">
        <p14:creationId xmlns:p14="http://schemas.microsoft.com/office/powerpoint/2010/main" val="46688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1670" y="31673"/>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Sensors (hearing)</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rcRect l="14881" t="6766" r="13214" b="7527"/>
          <a:stretch/>
        </p:blipFill>
        <p:spPr>
          <a:xfrm>
            <a:off x="849329" y="609600"/>
            <a:ext cx="7846134" cy="5845629"/>
          </a:xfrm>
          <a:prstGeom prst="rect">
            <a:avLst/>
          </a:prstGeom>
        </p:spPr>
      </p:pic>
      <p:sp>
        <p:nvSpPr>
          <p:cNvPr id="5" name="TextBox 4"/>
          <p:cNvSpPr txBox="1"/>
          <p:nvPr/>
        </p:nvSpPr>
        <p:spPr>
          <a:xfrm>
            <a:off x="5764121" y="378504"/>
            <a:ext cx="2897588" cy="1938992"/>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marL="342900" indent="-342900">
              <a:buFont typeface="Arial" panose="020B0604020202020204" pitchFamily="34" charset="0"/>
              <a:buChar char="•"/>
            </a:pPr>
            <a:r>
              <a:rPr lang="en-US" sz="2400">
                <a:solidFill>
                  <a:schemeClr val="bg1">
                    <a:lumMod val="95000"/>
                  </a:schemeClr>
                </a:solidFill>
              </a:rPr>
              <a:t>Eye-ear “dishes”</a:t>
            </a:r>
            <a:endParaRPr lang="en-US" sz="2400" dirty="0">
              <a:solidFill>
                <a:schemeClr val="bg1">
                  <a:lumMod val="95000"/>
                </a:schemeClr>
              </a:solidFill>
            </a:endParaRPr>
          </a:p>
          <a:p>
            <a:pPr marL="342900" indent="-342900">
              <a:buFont typeface="Arial" panose="020B0604020202020204" pitchFamily="34" charset="0"/>
              <a:buChar char="•"/>
            </a:pPr>
            <a:r>
              <a:rPr lang="en-US" sz="2400" dirty="0">
                <a:solidFill>
                  <a:schemeClr val="bg1">
                    <a:lumMod val="95000"/>
                  </a:schemeClr>
                </a:solidFill>
              </a:rPr>
              <a:t>Ear asymmetry</a:t>
            </a:r>
          </a:p>
          <a:p>
            <a:pPr marL="342900" indent="-342900">
              <a:buFont typeface="Arial" panose="020B0604020202020204" pitchFamily="34" charset="0"/>
              <a:buChar char="•"/>
            </a:pPr>
            <a:r>
              <a:rPr lang="en-US" sz="2400">
                <a:solidFill>
                  <a:schemeClr val="bg1">
                    <a:lumMod val="95000"/>
                  </a:schemeClr>
                </a:solidFill>
              </a:rPr>
              <a:t>3D Stereo </a:t>
            </a:r>
            <a:r>
              <a:rPr lang="en-US" sz="2400" dirty="0">
                <a:solidFill>
                  <a:schemeClr val="bg1">
                    <a:lumMod val="95000"/>
                  </a:schemeClr>
                </a:solidFill>
              </a:rPr>
              <a:t>hearing</a:t>
            </a:r>
          </a:p>
          <a:p>
            <a:pPr marL="342900" indent="-342900">
              <a:buFont typeface="Arial" panose="020B0604020202020204" pitchFamily="34" charset="0"/>
              <a:buChar char="•"/>
            </a:pPr>
            <a:r>
              <a:rPr lang="en-US" sz="2400">
                <a:solidFill>
                  <a:schemeClr val="bg1">
                    <a:lumMod val="95000"/>
                  </a:schemeClr>
                </a:solidFill>
              </a:rPr>
              <a:t>Stealth feathers</a:t>
            </a:r>
            <a:endParaRPr lang="en-US" sz="2000">
              <a:solidFill>
                <a:schemeClr val="bg1">
                  <a:lumMod val="95000"/>
                </a:schemeClr>
              </a:solidFill>
            </a:endParaRPr>
          </a:p>
          <a:p>
            <a:pPr marL="342900" indent="-342900">
              <a:buFont typeface="Arial" panose="020B0604020202020204" pitchFamily="34" charset="0"/>
              <a:buChar char="•"/>
            </a:pPr>
            <a:r>
              <a:rPr lang="en-US" sz="2400">
                <a:solidFill>
                  <a:schemeClr val="bg1">
                    <a:lumMod val="95000"/>
                  </a:schemeClr>
                </a:solidFill>
              </a:rPr>
              <a:t>Pounce </a:t>
            </a:r>
            <a:r>
              <a:rPr lang="en-US" sz="2400" dirty="0">
                <a:solidFill>
                  <a:schemeClr val="bg1">
                    <a:lumMod val="95000"/>
                  </a:schemeClr>
                </a:solidFill>
              </a:rPr>
              <a:t>in </a:t>
            </a:r>
            <a:r>
              <a:rPr lang="en-US" sz="2400">
                <a:solidFill>
                  <a:schemeClr val="bg1">
                    <a:lumMod val="95000"/>
                  </a:schemeClr>
                </a:solidFill>
              </a:rPr>
              <a:t>the dark</a:t>
            </a:r>
          </a:p>
        </p:txBody>
      </p:sp>
    </p:spTree>
    <p:extLst>
      <p:ext uri="{BB962C8B-B14F-4D97-AF65-F5344CB8AC3E}">
        <p14:creationId xmlns:p14="http://schemas.microsoft.com/office/powerpoint/2010/main" val="7331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bldLvl="2"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contrast="10000"/>
                    </a14:imgEffect>
                  </a14:imgLayer>
                </a14:imgProps>
              </a:ex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sp>
        <p:nvSpPr>
          <p:cNvPr id="4" name="TextBox 3"/>
          <p:cNvSpPr txBox="1"/>
          <p:nvPr/>
        </p:nvSpPr>
        <p:spPr>
          <a:xfrm>
            <a:off x="91670" y="31673"/>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Finger Feathers</a:t>
            </a:r>
          </a:p>
        </p:txBody>
      </p:sp>
      <p:sp>
        <p:nvSpPr>
          <p:cNvPr id="6" name="TextBox 5"/>
          <p:cNvSpPr txBox="1"/>
          <p:nvPr/>
        </p:nvSpPr>
        <p:spPr>
          <a:xfrm>
            <a:off x="1472780" y="1052630"/>
            <a:ext cx="3694644" cy="120032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Enhanced L/D</a:t>
            </a:r>
          </a:p>
          <a:p>
            <a:pPr algn="ctr"/>
            <a:r>
              <a:rPr lang="en-US" sz="2400" dirty="0">
                <a:solidFill>
                  <a:schemeClr val="bg1">
                    <a:lumMod val="95000"/>
                  </a:schemeClr>
                </a:solidFill>
              </a:rPr>
              <a:t>Fine-tuned maneuvers</a:t>
            </a:r>
          </a:p>
          <a:p>
            <a:pPr algn="ctr"/>
            <a:r>
              <a:rPr lang="en-US" sz="2400" dirty="0">
                <a:solidFill>
                  <a:schemeClr val="bg1">
                    <a:lumMod val="95000"/>
                  </a:schemeClr>
                </a:solidFill>
              </a:rPr>
              <a:t>Variable feather incidence</a:t>
            </a:r>
            <a:endParaRPr lang="en-US" sz="2000" dirty="0">
              <a:solidFill>
                <a:schemeClr val="bg1">
                  <a:lumMod val="95000"/>
                </a:schemeClr>
              </a:solidFill>
            </a:endParaRPr>
          </a:p>
        </p:txBody>
      </p:sp>
    </p:spTree>
    <p:extLst>
      <p:ext uri="{BB962C8B-B14F-4D97-AF65-F5344CB8AC3E}">
        <p14:creationId xmlns:p14="http://schemas.microsoft.com/office/powerpoint/2010/main" val="325271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77323">
            <a:off x="2328531" y="143291"/>
            <a:ext cx="5653094" cy="3673015"/>
          </a:xfrm>
          <a:prstGeom prst="rect">
            <a:avLst/>
          </a:prstGeom>
        </p:spPr>
      </p:pic>
      <p:sp>
        <p:nvSpPr>
          <p:cNvPr id="6" name="TextBox 5"/>
          <p:cNvSpPr txBox="1"/>
          <p:nvPr/>
        </p:nvSpPr>
        <p:spPr>
          <a:xfrm>
            <a:off x="2355282" y="5241859"/>
            <a:ext cx="4874858" cy="830997"/>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lumMod val="95000"/>
                  </a:schemeClr>
                </a:solidFill>
              </a:rPr>
              <a:t>Future transport with variable winglet "toe" for pitch and roll</a:t>
            </a:r>
            <a:endParaRPr lang="en-US" sz="2000" dirty="0">
              <a:solidFill>
                <a:schemeClr val="bg1">
                  <a:lumMod val="95000"/>
                </a:schemeClr>
              </a:solidFill>
            </a:endParaRPr>
          </a:p>
        </p:txBody>
      </p:sp>
      <p:sp>
        <p:nvSpPr>
          <p:cNvPr id="8" name="TextBox 7"/>
          <p:cNvSpPr txBox="1"/>
          <p:nvPr/>
        </p:nvSpPr>
        <p:spPr>
          <a:xfrm>
            <a:off x="123569" y="106104"/>
            <a:ext cx="2762806" cy="523208"/>
          </a:xfrm>
          <a:prstGeom prst="rect">
            <a:avLst/>
          </a:prstGeom>
          <a:noFill/>
        </p:spPr>
        <p:txBody>
          <a:bodyPr wrap="square" lIns="91429" tIns="45714" rIns="91429" bIns="45714" rtlCol="0">
            <a:spAutoFit/>
          </a:bodyPr>
          <a:lstStyle/>
          <a:p>
            <a:r>
              <a:rPr lang="en-US" sz="2800" b="1" dirty="0">
                <a:solidFill>
                  <a:schemeClr val="tx1">
                    <a:lumMod val="65000"/>
                    <a:lumOff val="35000"/>
                  </a:schemeClr>
                </a:solidFill>
              </a:rPr>
              <a:t>Finger Feathers</a:t>
            </a:r>
          </a:p>
        </p:txBody>
      </p:sp>
      <p:grpSp>
        <p:nvGrpSpPr>
          <p:cNvPr id="3" name="Group 2"/>
          <p:cNvGrpSpPr/>
          <p:nvPr/>
        </p:nvGrpSpPr>
        <p:grpSpPr>
          <a:xfrm>
            <a:off x="5653955" y="223535"/>
            <a:ext cx="2062717" cy="3586302"/>
            <a:chOff x="5653955" y="223535"/>
            <a:chExt cx="2062717" cy="3586302"/>
          </a:xfrm>
        </p:grpSpPr>
        <p:sp>
          <p:nvSpPr>
            <p:cNvPr id="9" name="Arc 8"/>
            <p:cNvSpPr/>
            <p:nvPr/>
          </p:nvSpPr>
          <p:spPr>
            <a:xfrm rot="1327557" flipV="1">
              <a:off x="5653955" y="223535"/>
              <a:ext cx="750750" cy="326268"/>
            </a:xfrm>
            <a:prstGeom prst="arc">
              <a:avLst>
                <a:gd name="adj1" fmla="val 8175374"/>
                <a:gd name="adj2" fmla="val 2993097"/>
              </a:avLst>
            </a:prstGeom>
            <a:ln w="38100">
              <a:solidFill>
                <a:schemeClr val="accent6">
                  <a:lumMod val="75000"/>
                </a:schemeClr>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c 9"/>
            <p:cNvSpPr/>
            <p:nvPr/>
          </p:nvSpPr>
          <p:spPr>
            <a:xfrm rot="1510063" flipV="1">
              <a:off x="6965922" y="3483569"/>
              <a:ext cx="750750" cy="326268"/>
            </a:xfrm>
            <a:prstGeom prst="arc">
              <a:avLst>
                <a:gd name="adj1" fmla="val 7815569"/>
                <a:gd name="adj2" fmla="val 2729091"/>
              </a:avLst>
            </a:prstGeom>
            <a:ln w="38100">
              <a:solidFill>
                <a:schemeClr val="accent6">
                  <a:lumMod val="75000"/>
                </a:schemeClr>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7331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3661"/>
          <a:stretch/>
        </p:blipFill>
        <p:spPr>
          <a:xfrm flipH="1">
            <a:off x="-47396" y="0"/>
            <a:ext cx="9212313" cy="68580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815916" y="4227695"/>
            <a:ext cx="3563965" cy="2369657"/>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contrast="10000"/>
                    </a14:imgEffect>
                  </a14:imgLayer>
                </a14:imgProps>
              </a:ext>
              <a:ext uri="{28A0092B-C50C-407E-A947-70E740481C1C}">
                <a14:useLocalDpi xmlns:a14="http://schemas.microsoft.com/office/drawing/2010/main" val="0"/>
              </a:ext>
            </a:extLst>
          </a:blip>
          <a:srcRect b="11775"/>
          <a:stretch/>
        </p:blipFill>
        <p:spPr>
          <a:xfrm flipH="1">
            <a:off x="196019" y="4221088"/>
            <a:ext cx="3475881" cy="2369657"/>
          </a:xfrm>
          <a:prstGeom prst="rect">
            <a:avLst/>
          </a:prstGeom>
        </p:spPr>
      </p:pic>
      <p:sp>
        <p:nvSpPr>
          <p:cNvPr id="10" name="TextBox 9"/>
          <p:cNvSpPr txBox="1"/>
          <p:nvPr/>
        </p:nvSpPr>
        <p:spPr>
          <a:xfrm>
            <a:off x="-48130" y="-22205"/>
            <a:ext cx="3133294" cy="523220"/>
          </a:xfrm>
          <a:prstGeom prst="rect">
            <a:avLst/>
          </a:prstGeom>
          <a:noFill/>
        </p:spPr>
        <p:txBody>
          <a:bodyPr wrap="none" rtlCol="0">
            <a:spAutoFit/>
          </a:bodyPr>
          <a:lstStyle/>
          <a:p>
            <a:pPr algn="ctr"/>
            <a:r>
              <a:rPr lang="en-US" sz="2800" dirty="0">
                <a:solidFill>
                  <a:schemeClr val="bg1">
                    <a:lumMod val="95000"/>
                  </a:schemeClr>
                </a:solidFill>
              </a:rPr>
              <a:t>Energy regeneration</a:t>
            </a:r>
            <a:endParaRPr lang="en-US" sz="2400" dirty="0">
              <a:solidFill>
                <a:schemeClr val="bg1">
                  <a:lumMod val="95000"/>
                </a:schemeClr>
              </a:solidFill>
            </a:endParaRPr>
          </a:p>
        </p:txBody>
      </p:sp>
      <p:sp>
        <p:nvSpPr>
          <p:cNvPr id="11" name="TextBox 10"/>
          <p:cNvSpPr txBox="1"/>
          <p:nvPr/>
        </p:nvSpPr>
        <p:spPr>
          <a:xfrm>
            <a:off x="3336623" y="236420"/>
            <a:ext cx="5670911" cy="1938992"/>
          </a:xfrm>
          <a:prstGeom prst="rect">
            <a:avLst/>
          </a:prstGeom>
          <a:noFill/>
        </p:spPr>
        <p:txBody>
          <a:bodyPr wrap="none" rtlCol="0">
            <a:spAutoFit/>
          </a:bodyPr>
          <a:lstStyle/>
          <a:p>
            <a:pPr marL="285750" indent="-285750">
              <a:buFont typeface="Arial" pitchFamily="34" charset="0"/>
              <a:buChar char="•"/>
            </a:pPr>
            <a:r>
              <a:rPr lang="en-US" sz="2400" dirty="0">
                <a:solidFill>
                  <a:schemeClr val="bg1">
                    <a:lumMod val="95000"/>
                  </a:schemeClr>
                </a:solidFill>
              </a:rPr>
              <a:t>Flight sustained by atmos. vertical motion</a:t>
            </a:r>
          </a:p>
          <a:p>
            <a:pPr marL="285750" indent="-285750">
              <a:buFont typeface="Arial" pitchFamily="34" charset="0"/>
              <a:buChar char="•"/>
            </a:pPr>
            <a:r>
              <a:rPr lang="en-US" sz="2400" dirty="0">
                <a:solidFill>
                  <a:schemeClr val="bg1">
                    <a:lumMod val="95000"/>
                  </a:schemeClr>
                </a:solidFill>
              </a:rPr>
              <a:t>Thermal day &amp; night up to 2800 m</a:t>
            </a:r>
          </a:p>
          <a:p>
            <a:pPr marL="285750" indent="-285750">
              <a:buFont typeface="Arial" pitchFamily="34" charset="0"/>
              <a:buChar char="•"/>
            </a:pPr>
            <a:r>
              <a:rPr lang="en-US" sz="2400" dirty="0">
                <a:solidFill>
                  <a:schemeClr val="bg1">
                    <a:lumMod val="95000"/>
                  </a:schemeClr>
                </a:solidFill>
              </a:rPr>
              <a:t>Lowest wing loading of any bird</a:t>
            </a:r>
          </a:p>
          <a:p>
            <a:pPr marL="285750" indent="-285750">
              <a:buFont typeface="Arial" pitchFamily="34" charset="0"/>
              <a:buChar char="•"/>
            </a:pPr>
            <a:r>
              <a:rPr lang="en-US" sz="2400" dirty="0">
                <a:solidFill>
                  <a:schemeClr val="bg1">
                    <a:lumMod val="95000"/>
                  </a:schemeClr>
                </a:solidFill>
              </a:rPr>
              <a:t>Energy rate sensor ~ air temp, air press.?</a:t>
            </a:r>
          </a:p>
          <a:p>
            <a:pPr marL="285750" indent="-285750">
              <a:buFont typeface="Arial" pitchFamily="34" charset="0"/>
              <a:buChar char="•"/>
            </a:pPr>
            <a:r>
              <a:rPr lang="en-US" sz="2400" dirty="0">
                <a:solidFill>
                  <a:schemeClr val="bg1">
                    <a:lumMod val="95000"/>
                  </a:schemeClr>
                </a:solidFill>
              </a:rPr>
              <a:t>No H</a:t>
            </a:r>
            <a:r>
              <a:rPr lang="en-US" sz="2400" baseline="-25000" dirty="0">
                <a:solidFill>
                  <a:schemeClr val="bg1">
                    <a:lumMod val="95000"/>
                  </a:schemeClr>
                </a:solidFill>
              </a:rPr>
              <a:t>2</a:t>
            </a:r>
            <a:r>
              <a:rPr lang="en-US" sz="2400" dirty="0">
                <a:solidFill>
                  <a:schemeClr val="bg1">
                    <a:lumMod val="95000"/>
                  </a:schemeClr>
                </a:solidFill>
              </a:rPr>
              <a:t>O contact ;  feed like </a:t>
            </a:r>
            <a:r>
              <a:rPr lang="en-US" sz="2400" i="1" dirty="0">
                <a:solidFill>
                  <a:schemeClr val="bg1">
                    <a:lumMod val="95000"/>
                  </a:schemeClr>
                </a:solidFill>
              </a:rPr>
              <a:t>Pteranodon</a:t>
            </a:r>
            <a:endParaRPr lang="en-US" sz="2400" dirty="0">
              <a:solidFill>
                <a:schemeClr val="bg1">
                  <a:lumMod val="95000"/>
                </a:schemeClr>
              </a:solidFill>
            </a:endParaRPr>
          </a:p>
        </p:txBody>
      </p:sp>
      <p:sp>
        <p:nvSpPr>
          <p:cNvPr id="12" name="TextBox 11"/>
          <p:cNvSpPr txBox="1"/>
          <p:nvPr/>
        </p:nvSpPr>
        <p:spPr>
          <a:xfrm>
            <a:off x="283419" y="3445961"/>
            <a:ext cx="3922933" cy="830997"/>
          </a:xfrm>
          <a:prstGeom prst="rect">
            <a:avLst/>
          </a:prstGeom>
          <a:noFill/>
        </p:spPr>
        <p:txBody>
          <a:bodyPr wrap="none" rtlCol="0">
            <a:spAutoFit/>
          </a:bodyPr>
          <a:lstStyle/>
          <a:p>
            <a:pPr marL="285750" indent="-285750">
              <a:buFont typeface="Arial" pitchFamily="34" charset="0"/>
              <a:buChar char="•"/>
            </a:pPr>
            <a:r>
              <a:rPr lang="en-US" sz="2400" dirty="0">
                <a:solidFill>
                  <a:schemeClr val="bg1">
                    <a:lumMod val="95000"/>
                  </a:schemeClr>
                </a:solidFill>
              </a:rPr>
              <a:t>Sortie radius to 1800 km </a:t>
            </a:r>
          </a:p>
          <a:p>
            <a:pPr marL="285750" indent="-285750">
              <a:buFont typeface="Arial" pitchFamily="34" charset="0"/>
              <a:buChar char="•"/>
            </a:pPr>
            <a:r>
              <a:rPr lang="en-US" sz="2400" dirty="0">
                <a:solidFill>
                  <a:schemeClr val="bg1">
                    <a:lumMod val="95000"/>
                  </a:schemeClr>
                </a:solidFill>
              </a:rPr>
              <a:t>Sortie duration up to 4 days</a:t>
            </a:r>
          </a:p>
        </p:txBody>
      </p:sp>
      <p:sp>
        <p:nvSpPr>
          <p:cNvPr id="16" name="TextBox 15"/>
          <p:cNvSpPr txBox="1"/>
          <p:nvPr/>
        </p:nvSpPr>
        <p:spPr>
          <a:xfrm>
            <a:off x="7632340" y="5373216"/>
            <a:ext cx="1327608" cy="1015663"/>
          </a:xfrm>
          <a:prstGeom prst="rect">
            <a:avLst/>
          </a:prstGeom>
          <a:noFill/>
        </p:spPr>
        <p:txBody>
          <a:bodyPr wrap="none" rtlCol="0">
            <a:spAutoFit/>
          </a:bodyPr>
          <a:lstStyle/>
          <a:p>
            <a:r>
              <a:rPr lang="en-US" sz="1000" dirty="0">
                <a:solidFill>
                  <a:schemeClr val="bg1">
                    <a:lumMod val="95000"/>
                  </a:schemeClr>
                </a:solidFill>
              </a:rPr>
              <a:t>Data: </a:t>
            </a:r>
          </a:p>
          <a:p>
            <a:r>
              <a:rPr lang="en-US" sz="1000" dirty="0">
                <a:solidFill>
                  <a:schemeClr val="bg1">
                    <a:lumMod val="95000"/>
                  </a:schemeClr>
                </a:solidFill>
              </a:rPr>
              <a:t>Henri Weimerskirch, </a:t>
            </a:r>
          </a:p>
          <a:p>
            <a:r>
              <a:rPr lang="en-US" sz="1000" dirty="0">
                <a:solidFill>
                  <a:schemeClr val="bg1">
                    <a:lumMod val="95000"/>
                  </a:schemeClr>
                </a:solidFill>
              </a:rPr>
              <a:t>et.al. </a:t>
            </a:r>
            <a:r>
              <a:rPr lang="en-US" sz="1000" i="1" dirty="0">
                <a:solidFill>
                  <a:schemeClr val="bg1">
                    <a:lumMod val="95000"/>
                  </a:schemeClr>
                </a:solidFill>
              </a:rPr>
              <a:t>Nature</a:t>
            </a:r>
            <a:r>
              <a:rPr lang="en-US" sz="1000" dirty="0">
                <a:solidFill>
                  <a:schemeClr val="bg1">
                    <a:lumMod val="95000"/>
                  </a:schemeClr>
                </a:solidFill>
              </a:rPr>
              <a:t> Jan 2003</a:t>
            </a:r>
          </a:p>
          <a:p>
            <a:endParaRPr lang="en-US" sz="1000" dirty="0">
              <a:solidFill>
                <a:schemeClr val="bg1">
                  <a:lumMod val="95000"/>
                </a:schemeClr>
              </a:solidFill>
            </a:endParaRPr>
          </a:p>
          <a:p>
            <a:r>
              <a:rPr lang="en-US" sz="1000" dirty="0">
                <a:solidFill>
                  <a:schemeClr val="bg1">
                    <a:lumMod val="95000"/>
                  </a:schemeClr>
                </a:solidFill>
              </a:rPr>
              <a:t>Photography: </a:t>
            </a:r>
          </a:p>
          <a:p>
            <a:r>
              <a:rPr lang="en-US" sz="1000" dirty="0">
                <a:solidFill>
                  <a:schemeClr val="bg1">
                    <a:lumMod val="95000"/>
                  </a:schemeClr>
                </a:solidFill>
              </a:rPr>
              <a:t>Phil Barnes</a:t>
            </a:r>
            <a:endParaRPr lang="en-US" sz="1000" dirty="0"/>
          </a:p>
        </p:txBody>
      </p:sp>
      <p:sp>
        <p:nvSpPr>
          <p:cNvPr id="17" name="TextBox 16"/>
          <p:cNvSpPr txBox="1"/>
          <p:nvPr/>
        </p:nvSpPr>
        <p:spPr>
          <a:xfrm>
            <a:off x="5304136" y="2742935"/>
            <a:ext cx="2176943" cy="461665"/>
          </a:xfrm>
          <a:prstGeom prst="rect">
            <a:avLst/>
          </a:prstGeom>
          <a:noFill/>
        </p:spPr>
        <p:txBody>
          <a:bodyPr wrap="none" rtlCol="0">
            <a:spAutoFit/>
          </a:bodyPr>
          <a:lstStyle/>
          <a:p>
            <a:r>
              <a:rPr lang="en-US" sz="2400" dirty="0">
                <a:solidFill>
                  <a:schemeClr val="bg1">
                    <a:lumMod val="95000"/>
                  </a:schemeClr>
                </a:solidFill>
              </a:rPr>
              <a:t>30-year lifespan</a:t>
            </a:r>
          </a:p>
        </p:txBody>
      </p:sp>
      <p:sp>
        <p:nvSpPr>
          <p:cNvPr id="3" name="Slide Number Placeholder 2"/>
          <p:cNvSpPr>
            <a:spLocks noGrp="1"/>
          </p:cNvSpPr>
          <p:nvPr>
            <p:ph type="sldNum" sz="quarter" idx="4294967295"/>
          </p:nvPr>
        </p:nvSpPr>
        <p:spPr>
          <a:xfrm>
            <a:off x="8588756" y="6492875"/>
            <a:ext cx="555244" cy="365125"/>
          </a:xfrm>
          <a:prstGeom prst="rect">
            <a:avLst/>
          </a:prstGeom>
        </p:spPr>
        <p:txBody>
          <a:bodyPr/>
          <a:lstStyle/>
          <a:p>
            <a:pPr algn="ctr"/>
            <a:fld id="{01E2073A-A629-45A2-8404-EF7185EE7B65}" type="slidenum">
              <a:rPr lang="en-US" sz="1200" smtClean="0">
                <a:solidFill>
                  <a:schemeClr val="tx1">
                    <a:lumMod val="75000"/>
                    <a:lumOff val="25000"/>
                  </a:schemeClr>
                </a:solidFill>
              </a:rPr>
              <a:pPr algn="ctr"/>
              <a:t>23</a:t>
            </a:fld>
            <a:endParaRPr lang="en-US" sz="1200" dirty="0">
              <a:solidFill>
                <a:schemeClr val="tx1">
                  <a:lumMod val="75000"/>
                  <a:lumOff val="25000"/>
                </a:schemeClr>
              </a:solidFill>
            </a:endParaRPr>
          </a:p>
        </p:txBody>
      </p:sp>
      <p:sp>
        <p:nvSpPr>
          <p:cNvPr id="13" name="TextBox 12"/>
          <p:cNvSpPr txBox="1"/>
          <p:nvPr/>
        </p:nvSpPr>
        <p:spPr>
          <a:xfrm>
            <a:off x="358707" y="410268"/>
            <a:ext cx="2542043" cy="461665"/>
          </a:xfrm>
          <a:prstGeom prst="rect">
            <a:avLst/>
          </a:prstGeom>
          <a:noFill/>
        </p:spPr>
        <p:txBody>
          <a:bodyPr wrap="none" rtlCol="0">
            <a:spAutoFit/>
          </a:bodyPr>
          <a:lstStyle/>
          <a:p>
            <a:pPr algn="ctr"/>
            <a:r>
              <a:rPr lang="en-US" sz="2400" dirty="0">
                <a:solidFill>
                  <a:schemeClr val="bg1">
                    <a:lumMod val="95000"/>
                  </a:schemeClr>
                </a:solidFill>
              </a:rPr>
              <a:t>- Great Frigate Bird</a:t>
            </a:r>
          </a:p>
        </p:txBody>
      </p:sp>
    </p:spTree>
    <p:extLst>
      <p:ext uri="{BB962C8B-B14F-4D97-AF65-F5344CB8AC3E}">
        <p14:creationId xmlns:p14="http://schemas.microsoft.com/office/powerpoint/2010/main" val="16719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P spid="12" grpId="0" build="p"/>
      <p:bldP spid="16" grpId="0"/>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53" y="0"/>
            <a:ext cx="9144000" cy="6860682"/>
          </a:xfrm>
          <a:prstGeom prst="rect">
            <a:avLst/>
          </a:prstGeom>
        </p:spPr>
      </p:pic>
      <p:sp>
        <p:nvSpPr>
          <p:cNvPr id="3" name="Rectangle 2"/>
          <p:cNvSpPr/>
          <p:nvPr/>
        </p:nvSpPr>
        <p:spPr>
          <a:xfrm>
            <a:off x="764772" y="4986669"/>
            <a:ext cx="4412512" cy="12865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p:cNvGrpSpPr/>
          <p:nvPr/>
        </p:nvGrpSpPr>
        <p:grpSpPr>
          <a:xfrm>
            <a:off x="2115103" y="5135527"/>
            <a:ext cx="2987753" cy="1422700"/>
            <a:chOff x="2604973" y="5135527"/>
            <a:chExt cx="2987753" cy="1422700"/>
          </a:xfrm>
        </p:grpSpPr>
        <p:sp>
          <p:nvSpPr>
            <p:cNvPr id="19" name="Rectangle 43"/>
            <p:cNvSpPr>
              <a:spLocks noChangeArrowheads="1"/>
            </p:cNvSpPr>
            <p:nvPr/>
          </p:nvSpPr>
          <p:spPr bwMode="auto">
            <a:xfrm>
              <a:off x="2604973" y="5135527"/>
              <a:ext cx="2957863" cy="956930"/>
            </a:xfrm>
            <a:prstGeom prst="rect">
              <a:avLst/>
            </a:prstGeom>
            <a:solidFill>
              <a:srgbClr val="9999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none" anchor="ctr"/>
            <a:lstStyle/>
            <a:p>
              <a:endParaRPr lang="en-US" dirty="0"/>
            </a:p>
          </p:txBody>
        </p:sp>
        <p:sp>
          <p:nvSpPr>
            <p:cNvPr id="20" name="Text Box 34"/>
            <p:cNvSpPr txBox="1">
              <a:spLocks noChangeArrowheads="1"/>
            </p:cNvSpPr>
            <p:nvPr/>
          </p:nvSpPr>
          <p:spPr bwMode="auto">
            <a:xfrm>
              <a:off x="2604977" y="6158177"/>
              <a:ext cx="2987749" cy="400050"/>
            </a:xfrm>
            <a:prstGeom prst="rect">
              <a:avLst/>
            </a:prstGeom>
            <a:solidFill>
              <a:srgbClr val="9999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square">
              <a:spAutoFit/>
            </a:bodyPr>
            <a:lstStyle/>
            <a:p>
              <a:pPr algn="ctr"/>
              <a:r>
                <a:rPr lang="en-US" sz="2000" dirty="0"/>
                <a:t>“Total Sink”</a:t>
              </a:r>
            </a:p>
          </p:txBody>
        </p:sp>
      </p:gr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286"/>
          <a:stretch/>
        </p:blipFill>
        <p:spPr>
          <a:xfrm rot="1046970" flipH="1">
            <a:off x="-566325" y="1926250"/>
            <a:ext cx="7618590" cy="3345643"/>
          </a:xfrm>
          <a:prstGeom prst="rect">
            <a:avLst/>
          </a:prstGeom>
        </p:spPr>
      </p:pic>
      <p:sp>
        <p:nvSpPr>
          <p:cNvPr id="6" name="TextBox 5"/>
          <p:cNvSpPr txBox="1"/>
          <p:nvPr/>
        </p:nvSpPr>
        <p:spPr>
          <a:xfrm>
            <a:off x="291985" y="-43977"/>
            <a:ext cx="5611665" cy="523220"/>
          </a:xfrm>
          <a:prstGeom prst="rect">
            <a:avLst/>
          </a:prstGeom>
          <a:noFill/>
        </p:spPr>
        <p:txBody>
          <a:bodyPr wrap="none" rtlCol="0">
            <a:spAutoFit/>
          </a:bodyPr>
          <a:lstStyle/>
          <a:p>
            <a:pPr algn="ctr"/>
            <a:r>
              <a:rPr lang="en-US" sz="2800" dirty="0">
                <a:solidFill>
                  <a:schemeClr val="bg1">
                    <a:lumMod val="95000"/>
                  </a:schemeClr>
                </a:solidFill>
              </a:rPr>
              <a:t>“Regen” : Regenerative-electric Flight</a:t>
            </a:r>
          </a:p>
        </p:txBody>
      </p:sp>
      <p:sp>
        <p:nvSpPr>
          <p:cNvPr id="7" name="TextBox 6"/>
          <p:cNvSpPr txBox="1"/>
          <p:nvPr/>
        </p:nvSpPr>
        <p:spPr>
          <a:xfrm>
            <a:off x="5018227" y="647625"/>
            <a:ext cx="2971326" cy="132343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marL="342900" indent="-342900">
              <a:buFont typeface="Arial" panose="020B0604020202020204" pitchFamily="34" charset="0"/>
              <a:buChar char="•"/>
            </a:pPr>
            <a:r>
              <a:rPr lang="en-US" sz="2000" dirty="0">
                <a:solidFill>
                  <a:schemeClr val="bg1">
                    <a:lumMod val="95000"/>
                  </a:schemeClr>
                </a:solidFill>
              </a:rPr>
              <a:t>Enhanced range &amp; time</a:t>
            </a:r>
          </a:p>
          <a:p>
            <a:pPr marL="342900" indent="-342900">
              <a:buFont typeface="Arial" panose="020B0604020202020204" pitchFamily="34" charset="0"/>
              <a:buChar char="•"/>
            </a:pPr>
            <a:r>
              <a:rPr lang="en-US" sz="2000" dirty="0">
                <a:solidFill>
                  <a:schemeClr val="bg1">
                    <a:lumMod val="95000"/>
                  </a:schemeClr>
                </a:solidFill>
              </a:rPr>
              <a:t>Steep descent option</a:t>
            </a:r>
          </a:p>
          <a:p>
            <a:pPr marL="342900" indent="-342900">
              <a:buFont typeface="Arial" panose="020B0604020202020204" pitchFamily="34" charset="0"/>
              <a:buChar char="•"/>
            </a:pPr>
            <a:r>
              <a:rPr lang="en-US" sz="2000" dirty="0">
                <a:solidFill>
                  <a:schemeClr val="bg1">
                    <a:lumMod val="95000"/>
                  </a:schemeClr>
                </a:solidFill>
              </a:rPr>
              <a:t>Landing thrust reversal</a:t>
            </a:r>
          </a:p>
          <a:p>
            <a:pPr marL="342900" indent="-342900">
              <a:buFont typeface="Arial" panose="020B0604020202020204" pitchFamily="34" charset="0"/>
              <a:buChar char="•"/>
            </a:pPr>
            <a:r>
              <a:rPr lang="en-US" sz="2000" dirty="0">
                <a:solidFill>
                  <a:schemeClr val="bg1">
                    <a:lumMod val="95000"/>
                  </a:schemeClr>
                </a:solidFill>
              </a:rPr>
              <a:t>Ground wind recharge</a:t>
            </a:r>
            <a:endParaRPr lang="en-US" dirty="0">
              <a:solidFill>
                <a:schemeClr val="bg1">
                  <a:lumMod val="95000"/>
                </a:schemeClr>
              </a:solidFill>
            </a:endParaRPr>
          </a:p>
        </p:txBody>
      </p:sp>
      <p:sp>
        <p:nvSpPr>
          <p:cNvPr id="31" name="Text Box 14"/>
          <p:cNvSpPr txBox="1">
            <a:spLocks noChangeArrowheads="1"/>
          </p:cNvSpPr>
          <p:nvPr/>
        </p:nvSpPr>
        <p:spPr bwMode="auto">
          <a:xfrm>
            <a:off x="5731358" y="5430031"/>
            <a:ext cx="3139899" cy="1107996"/>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a:extLst/>
        </p:spPr>
        <p:txBody>
          <a:bodyPr wrap="none">
            <a:spAutoFit/>
          </a:bodyPr>
          <a:lstStyle/>
          <a:p>
            <a:pPr algn="l"/>
            <a:r>
              <a:rPr lang="en-US" dirty="0">
                <a:latin typeface="Symbol" panose="05050102010706020507" pitchFamily="18" charset="2"/>
              </a:rPr>
              <a:t>e </a:t>
            </a:r>
            <a:r>
              <a:rPr lang="en-US" sz="1600" dirty="0"/>
              <a:t>≡ “Exchange Ratio,” as applicable:</a:t>
            </a:r>
          </a:p>
          <a:p>
            <a:pPr algn="l">
              <a:buFontTx/>
              <a:buChar char="•"/>
            </a:pPr>
            <a:r>
              <a:rPr lang="en-US" sz="1600" dirty="0"/>
              <a:t>    turbine </a:t>
            </a:r>
            <a:r>
              <a:rPr lang="en-US" sz="1600" i="1" dirty="0"/>
              <a:t>system</a:t>
            </a:r>
            <a:r>
              <a:rPr lang="en-US" sz="1600" dirty="0"/>
              <a:t> efficiency ~71% </a:t>
            </a:r>
          </a:p>
          <a:p>
            <a:pPr algn="l">
              <a:buFontTx/>
              <a:buChar char="•"/>
            </a:pPr>
            <a:r>
              <a:rPr lang="en-US" sz="1600" dirty="0"/>
              <a:t>    1 / propeller </a:t>
            </a:r>
            <a:r>
              <a:rPr lang="en-US" sz="1600" i="1" dirty="0"/>
              <a:t>system</a:t>
            </a:r>
            <a:r>
              <a:rPr lang="en-US" sz="1600" dirty="0"/>
              <a:t> efficiency</a:t>
            </a:r>
          </a:p>
          <a:p>
            <a:pPr algn="l">
              <a:buFontTx/>
              <a:buChar char="•"/>
            </a:pPr>
            <a:r>
              <a:rPr lang="en-US" sz="1600" dirty="0"/>
              <a:t>    0 for pinwheeling (no exchange)</a:t>
            </a:r>
          </a:p>
        </p:txBody>
      </p:sp>
      <p:grpSp>
        <p:nvGrpSpPr>
          <p:cNvPr id="34" name="Group 33"/>
          <p:cNvGrpSpPr/>
          <p:nvPr/>
        </p:nvGrpSpPr>
        <p:grpSpPr>
          <a:xfrm>
            <a:off x="606752" y="5222141"/>
            <a:ext cx="974220" cy="1477170"/>
            <a:chOff x="1096622" y="5222141"/>
            <a:chExt cx="974220" cy="1477170"/>
          </a:xfrm>
        </p:grpSpPr>
        <p:sp>
          <p:nvSpPr>
            <p:cNvPr id="10" name="Rectangle 38"/>
            <p:cNvSpPr>
              <a:spLocks noChangeArrowheads="1"/>
            </p:cNvSpPr>
            <p:nvPr/>
          </p:nvSpPr>
          <p:spPr bwMode="auto">
            <a:xfrm>
              <a:off x="1415325" y="5222141"/>
              <a:ext cx="393700" cy="795885"/>
            </a:xfrm>
            <a:prstGeom prst="rect">
              <a:avLst/>
            </a:prstGeom>
            <a:solidFill>
              <a:srgbClr val="CCFF99"/>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Text Box 5"/>
            <p:cNvSpPr txBox="1">
              <a:spLocks noChangeArrowheads="1"/>
            </p:cNvSpPr>
            <p:nvPr/>
          </p:nvSpPr>
          <p:spPr bwMode="auto">
            <a:xfrm>
              <a:off x="1096622" y="6094017"/>
              <a:ext cx="974220" cy="605294"/>
            </a:xfrm>
            <a:prstGeom prst="rect">
              <a:avLst/>
            </a:prstGeom>
            <a:solidFill>
              <a:srgbClr val="CCFF9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square" lIns="45720" rIns="45720">
              <a:spAutoFit/>
            </a:bodyPr>
            <a:lstStyle/>
            <a:p>
              <a:pPr algn="ctr">
                <a:lnSpc>
                  <a:spcPts val="2000"/>
                </a:lnSpc>
              </a:pPr>
              <a:r>
                <a:rPr lang="en-US" sz="2000" dirty="0"/>
                <a:t>“Total</a:t>
              </a:r>
            </a:p>
            <a:p>
              <a:pPr algn="ctr">
                <a:lnSpc>
                  <a:spcPts val="2000"/>
                </a:lnSpc>
              </a:pPr>
              <a:r>
                <a:rPr lang="en-US" sz="2000" dirty="0"/>
                <a:t>   Climb”</a:t>
              </a:r>
            </a:p>
          </p:txBody>
        </p:sp>
      </p:grpSp>
      <p:grpSp>
        <p:nvGrpSpPr>
          <p:cNvPr id="37" name="Group 36"/>
          <p:cNvGrpSpPr/>
          <p:nvPr/>
        </p:nvGrpSpPr>
        <p:grpSpPr>
          <a:xfrm>
            <a:off x="3172580" y="4479295"/>
            <a:ext cx="1792289" cy="1538731"/>
            <a:chOff x="3662450" y="4479295"/>
            <a:chExt cx="1792289" cy="1538731"/>
          </a:xfrm>
        </p:grpSpPr>
        <p:sp>
          <p:nvSpPr>
            <p:cNvPr id="26" name="Rectangle 42"/>
            <p:cNvSpPr>
              <a:spLocks noChangeArrowheads="1"/>
            </p:cNvSpPr>
            <p:nvPr/>
          </p:nvSpPr>
          <p:spPr bwMode="auto">
            <a:xfrm>
              <a:off x="3662450" y="5222141"/>
              <a:ext cx="1792289" cy="795885"/>
            </a:xfrm>
            <a:prstGeom prst="rect">
              <a:avLst/>
            </a:prstGeom>
            <a:solidFill>
              <a:srgbClr val="FFFFCC"/>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 name="Text Box 12"/>
            <p:cNvSpPr txBox="1">
              <a:spLocks noChangeArrowheads="1"/>
            </p:cNvSpPr>
            <p:nvPr/>
          </p:nvSpPr>
          <p:spPr bwMode="auto">
            <a:xfrm>
              <a:off x="3721395" y="4479295"/>
              <a:ext cx="1733107" cy="605294"/>
            </a:xfrm>
            <a:prstGeom prst="rect">
              <a:avLst/>
            </a:prstGeom>
            <a:solidFill>
              <a:srgbClr val="FFFFCC"/>
            </a:solidFill>
            <a:ln>
              <a:noFill/>
            </a:ln>
            <a:effectLst>
              <a:outerShdw blurRad="50800" dist="38100" dir="2700000" algn="tl" rotWithShape="0">
                <a:prstClr val="black">
                  <a:alpha val="40000"/>
                </a:prstClr>
              </a:outerShdw>
            </a:effectLst>
            <a:extLst/>
          </p:spPr>
          <p:txBody>
            <a:bodyPr wrap="square">
              <a:spAutoFit/>
            </a:bodyPr>
            <a:lstStyle/>
            <a:p>
              <a:pPr algn="ctr">
                <a:lnSpc>
                  <a:spcPts val="2000"/>
                </a:lnSpc>
              </a:pPr>
              <a:r>
                <a:rPr lang="en-US" sz="2000" dirty="0"/>
                <a:t>Windprop</a:t>
              </a:r>
            </a:p>
            <a:p>
              <a:pPr algn="ctr">
                <a:lnSpc>
                  <a:spcPts val="2000"/>
                </a:lnSpc>
              </a:pPr>
              <a:r>
                <a:rPr lang="en-US" sz="2000" dirty="0"/>
                <a:t>Effect</a:t>
              </a:r>
            </a:p>
          </p:txBody>
        </p:sp>
      </p:grpSp>
      <p:grpSp>
        <p:nvGrpSpPr>
          <p:cNvPr id="36" name="Group 35"/>
          <p:cNvGrpSpPr/>
          <p:nvPr/>
        </p:nvGrpSpPr>
        <p:grpSpPr>
          <a:xfrm>
            <a:off x="2086520" y="4479295"/>
            <a:ext cx="1059947" cy="1538731"/>
            <a:chOff x="2576390" y="4479295"/>
            <a:chExt cx="1059947" cy="1538731"/>
          </a:xfrm>
        </p:grpSpPr>
        <p:sp>
          <p:nvSpPr>
            <p:cNvPr id="22" name="Rectangle 41"/>
            <p:cNvSpPr>
              <a:spLocks noChangeArrowheads="1"/>
            </p:cNvSpPr>
            <p:nvPr/>
          </p:nvSpPr>
          <p:spPr bwMode="auto">
            <a:xfrm>
              <a:off x="2668768" y="5222141"/>
              <a:ext cx="945306" cy="795885"/>
            </a:xfrm>
            <a:prstGeom prst="rect">
              <a:avLst/>
            </a:prstGeom>
            <a:solidFill>
              <a:srgbClr val="CCECFF"/>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Text Box 12"/>
            <p:cNvSpPr txBox="1">
              <a:spLocks noChangeArrowheads="1"/>
            </p:cNvSpPr>
            <p:nvPr/>
          </p:nvSpPr>
          <p:spPr bwMode="auto">
            <a:xfrm>
              <a:off x="2576390" y="4479295"/>
              <a:ext cx="1059947" cy="605294"/>
            </a:xfrm>
            <a:prstGeom prst="rect">
              <a:avLst/>
            </a:prstGeom>
            <a:solidFill>
              <a:srgbClr val="CCEC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square" lIns="45720" rIns="45720">
              <a:spAutoFit/>
            </a:bodyPr>
            <a:lstStyle/>
            <a:p>
              <a:pPr algn="l">
                <a:lnSpc>
                  <a:spcPts val="2000"/>
                </a:lnSpc>
              </a:pPr>
              <a:r>
                <a:rPr lang="en-US" sz="2000" dirty="0"/>
                <a:t> “</a:t>
              </a:r>
              <a:r>
                <a:rPr lang="en-US" sz="1900" dirty="0"/>
                <a:t>Clean</a:t>
              </a:r>
              <a:r>
                <a:rPr lang="en-US" sz="2000" dirty="0"/>
                <a:t>”</a:t>
              </a:r>
            </a:p>
            <a:p>
              <a:pPr algn="l">
                <a:lnSpc>
                  <a:spcPts val="2000"/>
                </a:lnSpc>
              </a:pPr>
              <a:r>
                <a:rPr lang="en-US" sz="2000" dirty="0"/>
                <a:t> sink rate</a:t>
              </a:r>
            </a:p>
          </p:txBody>
        </p:sp>
      </p:grpSp>
      <p:grpSp>
        <p:nvGrpSpPr>
          <p:cNvPr id="35" name="Group 34"/>
          <p:cNvGrpSpPr/>
          <p:nvPr/>
        </p:nvGrpSpPr>
        <p:grpSpPr>
          <a:xfrm>
            <a:off x="1004037" y="4669620"/>
            <a:ext cx="990600" cy="1348406"/>
            <a:chOff x="1493907" y="4669620"/>
            <a:chExt cx="990600" cy="1348406"/>
          </a:xfrm>
        </p:grpSpPr>
        <p:sp>
          <p:nvSpPr>
            <p:cNvPr id="16" name="Rectangle 40"/>
            <p:cNvSpPr>
              <a:spLocks noChangeArrowheads="1"/>
            </p:cNvSpPr>
            <p:nvPr/>
          </p:nvSpPr>
          <p:spPr bwMode="auto">
            <a:xfrm>
              <a:off x="2125322" y="5222141"/>
              <a:ext cx="309563" cy="795885"/>
            </a:xfrm>
            <a:prstGeom prst="rect">
              <a:avLst/>
            </a:prstGeom>
            <a:solidFill>
              <a:srgbClr val="FFCCFF"/>
            </a:solidFill>
            <a:ln>
              <a:noFill/>
            </a:ln>
            <a:effectLst/>
            <a:extLst>
              <a:ext uri="{91240B29-F687-4F45-9708-019B960494DF}">
                <a14:hiddenLine xmlns:a14="http://schemas.microsoft.com/office/drawing/2010/main" w="1270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Text Box 33"/>
            <p:cNvSpPr txBox="1">
              <a:spLocks noChangeArrowheads="1"/>
            </p:cNvSpPr>
            <p:nvPr/>
          </p:nvSpPr>
          <p:spPr bwMode="auto">
            <a:xfrm>
              <a:off x="1493907" y="4669620"/>
              <a:ext cx="990600" cy="400050"/>
            </a:xfrm>
            <a:prstGeom prst="rect">
              <a:avLst/>
            </a:prstGeom>
            <a:solidFill>
              <a:srgbClr val="FFCC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rgbClr val="993300"/>
                  </a:solidFill>
                  <a:miter lim="800000"/>
                  <a:headEnd/>
                  <a:tailEnd/>
                </a14:hiddenLine>
              </a:ext>
            </a:extLst>
          </p:spPr>
          <p:txBody>
            <a:bodyPr wrap="none">
              <a:spAutoFit/>
            </a:bodyPr>
            <a:lstStyle/>
            <a:p>
              <a:r>
                <a:rPr lang="en-US" sz="2000" dirty="0"/>
                <a:t>Updraft</a:t>
              </a:r>
            </a:p>
          </p:txBody>
        </p:sp>
      </p:grpSp>
      <p:graphicFrame>
        <p:nvGraphicFramePr>
          <p:cNvPr id="29" name="Object 2"/>
          <p:cNvGraphicFramePr>
            <a:graphicFrameLocks noChangeAspect="1"/>
          </p:cNvGraphicFramePr>
          <p:nvPr>
            <p:extLst>
              <p:ext uri="{D42A27DB-BD31-4B8C-83A1-F6EECF244321}">
                <p14:modId xmlns:p14="http://schemas.microsoft.com/office/powerpoint/2010/main" val="4171251156"/>
              </p:ext>
            </p:extLst>
          </p:nvPr>
        </p:nvGraphicFramePr>
        <p:xfrm>
          <a:off x="942362" y="5167423"/>
          <a:ext cx="4018113" cy="925033"/>
        </p:xfrm>
        <a:graphic>
          <a:graphicData uri="http://schemas.openxmlformats.org/presentationml/2006/ole">
            <mc:AlternateContent xmlns:mc="http://schemas.openxmlformats.org/markup-compatibility/2006">
              <mc:Choice xmlns:v="urn:schemas-microsoft-com:vml" Requires="v">
                <p:oleObj spid="_x0000_s105489" name="Equation" r:id="rId7" imgW="1562040" imgH="355320" progId="Equation.3">
                  <p:embed/>
                </p:oleObj>
              </mc:Choice>
              <mc:Fallback>
                <p:oleObj name="Equation" r:id="rId7" imgW="1562040" imgH="355320" progId="Equation.3">
                  <p:embed/>
                  <p:pic>
                    <p:nvPicPr>
                      <p:cNvPr id="0" name=""/>
                      <p:cNvPicPr>
                        <a:picLocks noChangeAspect="1" noChangeArrowheads="1"/>
                      </p:cNvPicPr>
                      <p:nvPr/>
                    </p:nvPicPr>
                    <p:blipFill>
                      <a:blip r:embed="rId8"/>
                      <a:srcRect/>
                      <a:stretch>
                        <a:fillRect/>
                      </a:stretch>
                    </p:blipFill>
                    <p:spPr bwMode="auto">
                      <a:xfrm>
                        <a:off x="942362" y="5167423"/>
                        <a:ext cx="4018113" cy="925033"/>
                      </a:xfrm>
                      <a:prstGeom prst="rect">
                        <a:avLst/>
                      </a:prstGeom>
                      <a:noFill/>
                      <a:extLst/>
                    </p:spPr>
                  </p:pic>
                </p:oleObj>
              </mc:Fallback>
            </mc:AlternateContent>
          </a:graphicData>
        </a:graphic>
      </p:graphicFrame>
      <p:sp>
        <p:nvSpPr>
          <p:cNvPr id="25" name="Text Box 14"/>
          <p:cNvSpPr txBox="1">
            <a:spLocks noChangeArrowheads="1"/>
          </p:cNvSpPr>
          <p:nvPr/>
        </p:nvSpPr>
        <p:spPr bwMode="auto">
          <a:xfrm>
            <a:off x="6414599" y="2226507"/>
            <a:ext cx="2452018" cy="2246769"/>
          </a:xfrm>
          <a:prstGeom prst="rect">
            <a:avLst/>
          </a:prstGeom>
          <a:solidFill>
            <a:schemeClr val="accent1">
              <a:lumMod val="75000"/>
            </a:schemeClr>
          </a:solidFill>
          <a:ln>
            <a:noFill/>
          </a:ln>
          <a:effectLst>
            <a:outerShdw blurRad="50800" dist="38100" dir="2700000" algn="tl" rotWithShape="0">
              <a:prstClr val="black">
                <a:alpha val="40000"/>
              </a:prstClr>
            </a:outerShdw>
          </a:effectLst>
          <a:extLst/>
        </p:spPr>
        <p:txBody>
          <a:bodyPr wrap="none">
            <a:spAutoFit/>
          </a:bodyPr>
          <a:lstStyle/>
          <a:p>
            <a:pPr algn="l"/>
            <a:r>
              <a:rPr lang="en-US" sz="2000" dirty="0">
                <a:solidFill>
                  <a:schemeClr val="bg1">
                    <a:lumMod val="95000"/>
                  </a:schemeClr>
                </a:solidFill>
              </a:rPr>
              <a:t>Features &amp; Enablers</a:t>
            </a:r>
          </a:p>
          <a:p>
            <a:pPr marL="225425" indent="-225425" algn="l">
              <a:buFont typeface="Arial" panose="020B0604020202020204" pitchFamily="34" charset="0"/>
              <a:buChar char="•"/>
            </a:pPr>
            <a:r>
              <a:rPr lang="en-US" sz="2000" dirty="0">
                <a:solidFill>
                  <a:schemeClr val="bg1">
                    <a:lumMod val="95000"/>
                  </a:schemeClr>
                </a:solidFill>
              </a:rPr>
              <a:t>Thermal / ridge lift</a:t>
            </a:r>
          </a:p>
          <a:p>
            <a:pPr marL="225425" indent="-225425" algn="l">
              <a:buFont typeface="Arial" panose="020B0604020202020204" pitchFamily="34" charset="0"/>
              <a:buChar char="•"/>
            </a:pPr>
            <a:r>
              <a:rPr lang="en-US" sz="2000" dirty="0">
                <a:solidFill>
                  <a:schemeClr val="bg1">
                    <a:lumMod val="95000"/>
                  </a:schemeClr>
                </a:solidFill>
              </a:rPr>
              <a:t>High L/D,  low sink</a:t>
            </a:r>
          </a:p>
          <a:p>
            <a:pPr marL="225425" indent="-225425" algn="l">
              <a:buFont typeface="Arial" panose="020B0604020202020204" pitchFamily="34" charset="0"/>
              <a:buChar char="•"/>
            </a:pPr>
            <a:r>
              <a:rPr lang="en-US" sz="2000" dirty="0">
                <a:solidFill>
                  <a:schemeClr val="bg1">
                    <a:lumMod val="95000"/>
                  </a:schemeClr>
                </a:solidFill>
              </a:rPr>
              <a:t>Sym. rotor airfoils</a:t>
            </a:r>
          </a:p>
          <a:p>
            <a:pPr marL="225425" indent="-225425" algn="l">
              <a:buFont typeface="Arial" panose="020B0604020202020204" pitchFamily="34" charset="0"/>
              <a:buChar char="•"/>
            </a:pPr>
            <a:r>
              <a:rPr lang="en-US" sz="2000" dirty="0">
                <a:solidFill>
                  <a:schemeClr val="bg1">
                    <a:lumMod val="95000"/>
                  </a:schemeClr>
                </a:solidFill>
              </a:rPr>
              <a:t>DC boost converter</a:t>
            </a:r>
          </a:p>
          <a:p>
            <a:pPr marL="225425" indent="-225425" algn="l">
              <a:buFont typeface="Arial" panose="020B0604020202020204" pitchFamily="34" charset="0"/>
              <a:buChar char="•"/>
            </a:pPr>
            <a:r>
              <a:rPr lang="en-US" sz="2000" dirty="0">
                <a:solidFill>
                  <a:schemeClr val="bg1">
                    <a:lumMod val="95000"/>
                  </a:schemeClr>
                </a:solidFill>
              </a:rPr>
              <a:t>Propel.  ~ high RPM</a:t>
            </a:r>
          </a:p>
          <a:p>
            <a:pPr marL="225425" indent="-225425" algn="l">
              <a:buFont typeface="Arial" panose="020B0604020202020204" pitchFamily="34" charset="0"/>
              <a:buChar char="•"/>
            </a:pPr>
            <a:r>
              <a:rPr lang="en-US" sz="2000" dirty="0">
                <a:solidFill>
                  <a:schemeClr val="bg1">
                    <a:lumMod val="95000"/>
                  </a:schemeClr>
                </a:solidFill>
              </a:rPr>
              <a:t>Turbine ~ low RPM</a:t>
            </a:r>
          </a:p>
        </p:txBody>
      </p:sp>
      <p:sp>
        <p:nvSpPr>
          <p:cNvPr id="27" name="Footer Placeholder 4"/>
          <p:cNvSpPr>
            <a:spLocks noGrp="1"/>
          </p:cNvSpPr>
          <p:nvPr>
            <p:ph type="ftr" sz="quarter" idx="11"/>
          </p:nvPr>
        </p:nvSpPr>
        <p:spPr>
          <a:xfrm>
            <a:off x="808310" y="6620940"/>
            <a:ext cx="7642595" cy="232765"/>
          </a:xfrm>
        </p:spPr>
        <p:txBody>
          <a:bodyPr/>
          <a:lstStyle>
            <a:lvl1pPr>
              <a:defRPr sz="1100"/>
            </a:lvl1pPr>
          </a:lstStyle>
          <a:p>
            <a:pPr algn="ctr"/>
            <a:r>
              <a:rPr lang="en-US" sz="800" dirty="0"/>
              <a:t>J. Philip Barnes          www.HowFliesTheAlbatross.com</a:t>
            </a:r>
          </a:p>
        </p:txBody>
      </p:sp>
    </p:spTree>
    <p:extLst>
      <p:ext uri="{BB962C8B-B14F-4D97-AF65-F5344CB8AC3E}">
        <p14:creationId xmlns:p14="http://schemas.microsoft.com/office/powerpoint/2010/main" val="40557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bldLvl="2" animBg="1" autoUpdateAnimBg="0"/>
      <p:bldP spid="31" grpId="0" animBg="1"/>
      <p:bldP spid="25" grpId="0" bldLvl="2"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3" cstate="print">
            <a:extLst>
              <a:ext uri="{28A0092B-C50C-407E-A947-70E740481C1C}">
                <a14:useLocalDpi xmlns:a14="http://schemas.microsoft.com/office/drawing/2010/main" val="0"/>
              </a:ext>
            </a:extLst>
          </a:blip>
          <a:srcRect l="14546" t="12613" r="52272" b="3522"/>
          <a:stretch/>
        </p:blipFill>
        <p:spPr>
          <a:xfrm rot="420000" flipH="1">
            <a:off x="2610714" y="2133298"/>
            <a:ext cx="1914151" cy="3225214"/>
          </a:xfrm>
          <a:prstGeom prst="rect">
            <a:avLst/>
          </a:prstGeom>
        </p:spPr>
      </p:pic>
      <p:grpSp>
        <p:nvGrpSpPr>
          <p:cNvPr id="8" name="Group 1076"/>
          <p:cNvGrpSpPr>
            <a:grpSpLocks/>
          </p:cNvGrpSpPr>
          <p:nvPr/>
        </p:nvGrpSpPr>
        <p:grpSpPr bwMode="auto">
          <a:xfrm>
            <a:off x="3189290" y="3714752"/>
            <a:ext cx="639762" cy="1787526"/>
            <a:chOff x="2009" y="2174"/>
            <a:chExt cx="403" cy="1126"/>
          </a:xfrm>
        </p:grpSpPr>
        <p:sp>
          <p:nvSpPr>
            <p:cNvPr id="35878" name="Text Box 1037"/>
            <p:cNvSpPr txBox="1">
              <a:spLocks noChangeAspect="1" noChangeArrowheads="1"/>
            </p:cNvSpPr>
            <p:nvPr/>
          </p:nvSpPr>
          <p:spPr bwMode="auto">
            <a:xfrm>
              <a:off x="2009" y="2970"/>
              <a:ext cx="403" cy="330"/>
            </a:xfrm>
            <a:prstGeom prst="rect">
              <a:avLst/>
            </a:prstGeom>
            <a:noFill/>
            <a:ln w="9525">
              <a:noFill/>
              <a:miter lim="800000"/>
              <a:headEnd/>
              <a:tailEnd/>
            </a:ln>
          </p:spPr>
          <p:txBody>
            <a:bodyPr wrap="none">
              <a:spAutoFit/>
            </a:bodyPr>
            <a:lstStyle/>
            <a:p>
              <a:pPr algn="l"/>
              <a:r>
                <a:rPr lang="en-US" sz="2800" dirty="0">
                  <a:solidFill>
                    <a:schemeClr val="accent1">
                      <a:lumMod val="50000"/>
                    </a:schemeClr>
                  </a:solidFill>
                </a:rPr>
                <a:t>mg</a:t>
              </a:r>
            </a:p>
          </p:txBody>
        </p:sp>
        <p:sp>
          <p:nvSpPr>
            <p:cNvPr id="35879" name="Freeform 1045"/>
            <p:cNvSpPr>
              <a:spLocks noChangeAspect="1"/>
            </p:cNvSpPr>
            <p:nvPr/>
          </p:nvSpPr>
          <p:spPr bwMode="auto">
            <a:xfrm>
              <a:off x="2224" y="2174"/>
              <a:ext cx="1" cy="882"/>
            </a:xfrm>
            <a:custGeom>
              <a:avLst/>
              <a:gdLst>
                <a:gd name="T0" fmla="*/ 0 w 1"/>
                <a:gd name="T1" fmla="*/ 0 h 882"/>
                <a:gd name="T2" fmla="*/ 0 w 1"/>
                <a:gd name="T3" fmla="*/ 882 h 882"/>
                <a:gd name="T4" fmla="*/ 0 60000 65536"/>
                <a:gd name="T5" fmla="*/ 0 60000 65536"/>
                <a:gd name="T6" fmla="*/ 0 w 1"/>
                <a:gd name="T7" fmla="*/ 0 h 882"/>
                <a:gd name="T8" fmla="*/ 1 w 1"/>
                <a:gd name="T9" fmla="*/ 882 h 882"/>
              </a:gdLst>
              <a:ahLst/>
              <a:cxnLst>
                <a:cxn ang="T4">
                  <a:pos x="T0" y="T1"/>
                </a:cxn>
                <a:cxn ang="T5">
                  <a:pos x="T2" y="T3"/>
                </a:cxn>
              </a:cxnLst>
              <a:rect l="T6" t="T7" r="T8" b="T9"/>
              <a:pathLst>
                <a:path w="1" h="882">
                  <a:moveTo>
                    <a:pt x="0" y="0"/>
                  </a:moveTo>
                  <a:lnTo>
                    <a:pt x="0" y="882"/>
                  </a:lnTo>
                </a:path>
              </a:pathLst>
            </a:custGeom>
            <a:noFill/>
            <a:ln w="50800">
              <a:solidFill>
                <a:srgbClr val="3333CC"/>
              </a:solidFill>
              <a:round/>
              <a:headEnd/>
              <a:tailEnd type="triangle" w="sm" len="lg"/>
            </a:ln>
          </p:spPr>
          <p:txBody>
            <a:bodyPr/>
            <a:lstStyle/>
            <a:p>
              <a:endParaRPr lang="en-US" dirty="0"/>
            </a:p>
          </p:txBody>
        </p:sp>
      </p:grpSp>
      <p:grpSp>
        <p:nvGrpSpPr>
          <p:cNvPr id="2" name="Group 1082"/>
          <p:cNvGrpSpPr>
            <a:grpSpLocks/>
          </p:cNvGrpSpPr>
          <p:nvPr/>
        </p:nvGrpSpPr>
        <p:grpSpPr bwMode="auto">
          <a:xfrm>
            <a:off x="2863850" y="1330325"/>
            <a:ext cx="1143000" cy="2359025"/>
            <a:chOff x="1804" y="672"/>
            <a:chExt cx="720" cy="1486"/>
          </a:xfrm>
        </p:grpSpPr>
        <p:sp>
          <p:nvSpPr>
            <p:cNvPr id="35892" name="Freeform 1026"/>
            <p:cNvSpPr>
              <a:spLocks noChangeAspect="1"/>
            </p:cNvSpPr>
            <p:nvPr/>
          </p:nvSpPr>
          <p:spPr bwMode="auto">
            <a:xfrm>
              <a:off x="1804" y="720"/>
              <a:ext cx="720" cy="1438"/>
            </a:xfrm>
            <a:custGeom>
              <a:avLst/>
              <a:gdLst>
                <a:gd name="T0" fmla="*/ 0 w 900"/>
                <a:gd name="T1" fmla="*/ 248 h 1797"/>
                <a:gd name="T2" fmla="*/ 66 w 900"/>
                <a:gd name="T3" fmla="*/ 150 h 1797"/>
                <a:gd name="T4" fmla="*/ 140 w 900"/>
                <a:gd name="T5" fmla="*/ 75 h 1797"/>
                <a:gd name="T6" fmla="*/ 248 w 900"/>
                <a:gd name="T7" fmla="*/ 14 h 1797"/>
                <a:gd name="T8" fmla="*/ 340 w 900"/>
                <a:gd name="T9" fmla="*/ 0 h 1797"/>
                <a:gd name="T10" fmla="*/ 424 w 900"/>
                <a:gd name="T11" fmla="*/ 15 h 1797"/>
                <a:gd name="T12" fmla="*/ 517 w 900"/>
                <a:gd name="T13" fmla="*/ 66 h 1797"/>
                <a:gd name="T14" fmla="*/ 576 w 900"/>
                <a:gd name="T15" fmla="*/ 119 h 1797"/>
                <a:gd name="T16" fmla="*/ 334 w 900"/>
                <a:gd name="T17" fmla="*/ 1151 h 1797"/>
                <a:gd name="T18" fmla="*/ 334 w 900"/>
                <a:gd name="T19" fmla="*/ 1149 h 17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0"/>
                <a:gd name="T31" fmla="*/ 0 h 1797"/>
                <a:gd name="T32" fmla="*/ 900 w 900"/>
                <a:gd name="T33" fmla="*/ 1797 h 17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0" h="1797">
                  <a:moveTo>
                    <a:pt x="0" y="387"/>
                  </a:moveTo>
                  <a:lnTo>
                    <a:pt x="102" y="234"/>
                  </a:lnTo>
                  <a:lnTo>
                    <a:pt x="219" y="117"/>
                  </a:lnTo>
                  <a:lnTo>
                    <a:pt x="387" y="21"/>
                  </a:lnTo>
                  <a:lnTo>
                    <a:pt x="531" y="0"/>
                  </a:lnTo>
                  <a:lnTo>
                    <a:pt x="663" y="24"/>
                  </a:lnTo>
                  <a:lnTo>
                    <a:pt x="807" y="102"/>
                  </a:lnTo>
                  <a:lnTo>
                    <a:pt x="900" y="186"/>
                  </a:lnTo>
                  <a:lnTo>
                    <a:pt x="523" y="1797"/>
                  </a:lnTo>
                  <a:lnTo>
                    <a:pt x="522" y="1794"/>
                  </a:lnTo>
                </a:path>
              </a:pathLst>
            </a:custGeom>
            <a:solidFill>
              <a:srgbClr val="CCFFCC">
                <a:alpha val="69804"/>
              </a:srgbClr>
            </a:solidFill>
            <a:ln w="9525">
              <a:solidFill>
                <a:srgbClr val="008000"/>
              </a:solidFill>
              <a:round/>
              <a:headEnd type="none" w="sm" len="lg"/>
              <a:tailEnd/>
            </a:ln>
          </p:spPr>
          <p:txBody>
            <a:bodyPr/>
            <a:lstStyle/>
            <a:p>
              <a:endParaRPr lang="en-US" dirty="0"/>
            </a:p>
          </p:txBody>
        </p:sp>
        <p:sp>
          <p:nvSpPr>
            <p:cNvPr id="35893" name="Text Box 1052"/>
            <p:cNvSpPr txBox="1">
              <a:spLocks noChangeAspect="1" noChangeArrowheads="1"/>
            </p:cNvSpPr>
            <p:nvPr/>
          </p:nvSpPr>
          <p:spPr bwMode="auto">
            <a:xfrm rot="-25686">
              <a:off x="2016" y="672"/>
              <a:ext cx="233" cy="327"/>
            </a:xfrm>
            <a:prstGeom prst="rect">
              <a:avLst/>
            </a:prstGeom>
            <a:noFill/>
            <a:ln w="9525">
              <a:noFill/>
              <a:miter lim="800000"/>
              <a:headEnd/>
              <a:tailEnd/>
            </a:ln>
          </p:spPr>
          <p:txBody>
            <a:bodyPr wrap="none">
              <a:spAutoFit/>
            </a:bodyPr>
            <a:lstStyle/>
            <a:p>
              <a:pPr algn="l"/>
              <a:r>
                <a:rPr lang="en-US" sz="2800" dirty="0">
                  <a:latin typeface="Symbol" pitchFamily="18" charset="2"/>
                </a:rPr>
                <a:t>f</a:t>
              </a:r>
            </a:p>
          </p:txBody>
        </p:sp>
      </p:grpSp>
      <p:grpSp>
        <p:nvGrpSpPr>
          <p:cNvPr id="58" name="Group 57"/>
          <p:cNvGrpSpPr/>
          <p:nvPr/>
        </p:nvGrpSpPr>
        <p:grpSpPr>
          <a:xfrm>
            <a:off x="1428107" y="3736191"/>
            <a:ext cx="2050550" cy="1099334"/>
            <a:chOff x="1428107" y="3472666"/>
            <a:chExt cx="2050550" cy="1099334"/>
          </a:xfrm>
        </p:grpSpPr>
        <p:sp>
          <p:nvSpPr>
            <p:cNvPr id="57" name="Freeform 56"/>
            <p:cNvSpPr/>
            <p:nvPr/>
          </p:nvSpPr>
          <p:spPr bwMode="auto">
            <a:xfrm>
              <a:off x="1428107" y="3472666"/>
              <a:ext cx="2050550" cy="1099334"/>
            </a:xfrm>
            <a:custGeom>
              <a:avLst/>
              <a:gdLst>
                <a:gd name="connsiteX0" fmla="*/ 2126750 w 2126750"/>
                <a:gd name="connsiteY0" fmla="*/ 0 h 1099335"/>
                <a:gd name="connsiteX1" fmla="*/ 821932 w 2126750"/>
                <a:gd name="connsiteY1" fmla="*/ 1099335 h 1099335"/>
                <a:gd name="connsiteX2" fmla="*/ 318499 w 2126750"/>
                <a:gd name="connsiteY2" fmla="*/ 873303 h 1099335"/>
                <a:gd name="connsiteX3" fmla="*/ 0 w 2126750"/>
                <a:gd name="connsiteY3" fmla="*/ 493160 h 1099335"/>
                <a:gd name="connsiteX4" fmla="*/ 2126750 w 2126750"/>
                <a:gd name="connsiteY4" fmla="*/ 0 h 1099335"/>
                <a:gd name="connsiteX0" fmla="*/ 2126750 w 2126750"/>
                <a:gd name="connsiteY0" fmla="*/ 0 h 1099335"/>
                <a:gd name="connsiteX1" fmla="*/ 821932 w 2126750"/>
                <a:gd name="connsiteY1" fmla="*/ 1099335 h 1099335"/>
                <a:gd name="connsiteX2" fmla="*/ 318499 w 2126750"/>
                <a:gd name="connsiteY2" fmla="*/ 873303 h 1099335"/>
                <a:gd name="connsiteX3" fmla="*/ 0 w 2126750"/>
                <a:gd name="connsiteY3" fmla="*/ 493160 h 1099335"/>
                <a:gd name="connsiteX4" fmla="*/ 2126750 w 2126750"/>
                <a:gd name="connsiteY4" fmla="*/ 0 h 1099335"/>
                <a:gd name="connsiteX0" fmla="*/ 2126750 w 2126750"/>
                <a:gd name="connsiteY0" fmla="*/ 0 h 1099335"/>
                <a:gd name="connsiteX1" fmla="*/ 821932 w 2126750"/>
                <a:gd name="connsiteY1" fmla="*/ 1099335 h 1099335"/>
                <a:gd name="connsiteX2" fmla="*/ 318499 w 2126750"/>
                <a:gd name="connsiteY2" fmla="*/ 873303 h 1099335"/>
                <a:gd name="connsiteX3" fmla="*/ 0 w 2126750"/>
                <a:gd name="connsiteY3" fmla="*/ 493160 h 1099335"/>
                <a:gd name="connsiteX4" fmla="*/ 2126750 w 2126750"/>
                <a:gd name="connsiteY4" fmla="*/ 0 h 1099335"/>
                <a:gd name="connsiteX0" fmla="*/ 2060075 w 2060075"/>
                <a:gd name="connsiteY0" fmla="*/ 0 h 1085047"/>
                <a:gd name="connsiteX1" fmla="*/ 821932 w 2060075"/>
                <a:gd name="connsiteY1" fmla="*/ 1085047 h 1085047"/>
                <a:gd name="connsiteX2" fmla="*/ 318499 w 2060075"/>
                <a:gd name="connsiteY2" fmla="*/ 859015 h 1085047"/>
                <a:gd name="connsiteX3" fmla="*/ 0 w 2060075"/>
                <a:gd name="connsiteY3" fmla="*/ 478872 h 1085047"/>
                <a:gd name="connsiteX4" fmla="*/ 2060075 w 2060075"/>
                <a:gd name="connsiteY4" fmla="*/ 0 h 1085047"/>
                <a:gd name="connsiteX0" fmla="*/ 2060075 w 2060075"/>
                <a:gd name="connsiteY0" fmla="*/ 0 h 1085047"/>
                <a:gd name="connsiteX1" fmla="*/ 821932 w 2060075"/>
                <a:gd name="connsiteY1" fmla="*/ 1085047 h 1085047"/>
                <a:gd name="connsiteX2" fmla="*/ 318499 w 2060075"/>
                <a:gd name="connsiteY2" fmla="*/ 859015 h 1085047"/>
                <a:gd name="connsiteX3" fmla="*/ 0 w 2060075"/>
                <a:gd name="connsiteY3" fmla="*/ 478872 h 1085047"/>
                <a:gd name="connsiteX4" fmla="*/ 2060075 w 2060075"/>
                <a:gd name="connsiteY4" fmla="*/ 0 h 1085047"/>
                <a:gd name="connsiteX0" fmla="*/ 2060075 w 2060075"/>
                <a:gd name="connsiteY0" fmla="*/ 0 h 1085047"/>
                <a:gd name="connsiteX1" fmla="*/ 821932 w 2060075"/>
                <a:gd name="connsiteY1" fmla="*/ 1085047 h 1085047"/>
                <a:gd name="connsiteX2" fmla="*/ 318499 w 2060075"/>
                <a:gd name="connsiteY2" fmla="*/ 859015 h 1085047"/>
                <a:gd name="connsiteX3" fmla="*/ 0 w 2060075"/>
                <a:gd name="connsiteY3" fmla="*/ 478872 h 1085047"/>
                <a:gd name="connsiteX4" fmla="*/ 2060075 w 2060075"/>
                <a:gd name="connsiteY4" fmla="*/ 0 h 1085047"/>
                <a:gd name="connsiteX0" fmla="*/ 2266432 w 2266432"/>
                <a:gd name="connsiteY0" fmla="*/ 0 h 1164859"/>
                <a:gd name="connsiteX1" fmla="*/ 1028289 w 2266432"/>
                <a:gd name="connsiteY1" fmla="*/ 1085047 h 1164859"/>
                <a:gd name="connsiteX2" fmla="*/ 206357 w 2266432"/>
                <a:gd name="connsiteY2" fmla="*/ 478872 h 1164859"/>
                <a:gd name="connsiteX3" fmla="*/ 2266432 w 2266432"/>
                <a:gd name="connsiteY3" fmla="*/ 0 h 1164859"/>
                <a:gd name="connsiteX0" fmla="*/ 2266432 w 2266432"/>
                <a:gd name="connsiteY0" fmla="*/ 0 h 1085047"/>
                <a:gd name="connsiteX1" fmla="*/ 1028289 w 2266432"/>
                <a:gd name="connsiteY1" fmla="*/ 1085047 h 1085047"/>
                <a:gd name="connsiteX2" fmla="*/ 206357 w 2266432"/>
                <a:gd name="connsiteY2" fmla="*/ 478872 h 1085047"/>
                <a:gd name="connsiteX3" fmla="*/ 2266432 w 2266432"/>
                <a:gd name="connsiteY3" fmla="*/ 0 h 1085047"/>
                <a:gd name="connsiteX0" fmla="*/ 2060075 w 2060075"/>
                <a:gd name="connsiteY0" fmla="*/ 0 h 1085047"/>
                <a:gd name="connsiteX1" fmla="*/ 821932 w 2060075"/>
                <a:gd name="connsiteY1" fmla="*/ 1085047 h 1085047"/>
                <a:gd name="connsiteX2" fmla="*/ 0 w 2060075"/>
                <a:gd name="connsiteY2" fmla="*/ 478872 h 1085047"/>
                <a:gd name="connsiteX3" fmla="*/ 2060075 w 2060075"/>
                <a:gd name="connsiteY3" fmla="*/ 0 h 1085047"/>
                <a:gd name="connsiteX0" fmla="*/ 2050550 w 2050550"/>
                <a:gd name="connsiteY0" fmla="*/ 0 h 1099334"/>
                <a:gd name="connsiteX1" fmla="*/ 821932 w 2050550"/>
                <a:gd name="connsiteY1" fmla="*/ 1099334 h 1099334"/>
                <a:gd name="connsiteX2" fmla="*/ 0 w 2050550"/>
                <a:gd name="connsiteY2" fmla="*/ 493159 h 1099334"/>
                <a:gd name="connsiteX3" fmla="*/ 2050550 w 2050550"/>
                <a:gd name="connsiteY3" fmla="*/ 0 h 1099334"/>
              </a:gdLst>
              <a:ahLst/>
              <a:cxnLst>
                <a:cxn ang="0">
                  <a:pos x="connsiteX0" y="connsiteY0"/>
                </a:cxn>
                <a:cxn ang="0">
                  <a:pos x="connsiteX1" y="connsiteY1"/>
                </a:cxn>
                <a:cxn ang="0">
                  <a:pos x="connsiteX2" y="connsiteY2"/>
                </a:cxn>
                <a:cxn ang="0">
                  <a:pos x="connsiteX3" y="connsiteY3"/>
                </a:cxn>
              </a:cxnLst>
              <a:rect l="l" t="t" r="r" b="b"/>
              <a:pathLst>
                <a:path w="2050550" h="1099334">
                  <a:moveTo>
                    <a:pt x="2050550" y="0"/>
                  </a:moveTo>
                  <a:lnTo>
                    <a:pt x="821932" y="1099334"/>
                  </a:lnTo>
                  <a:cubicBezTo>
                    <a:pt x="502399" y="1002933"/>
                    <a:pt x="150831" y="812112"/>
                    <a:pt x="0" y="493159"/>
                  </a:cubicBezTo>
                  <a:lnTo>
                    <a:pt x="2050550" y="0"/>
                  </a:lnTo>
                  <a:close/>
                </a:path>
              </a:pathLst>
            </a:custGeom>
            <a:solidFill>
              <a:srgbClr val="FFFF99">
                <a:alpha val="49804"/>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2"/>
                </a:solidFill>
                <a:effectLst/>
                <a:latin typeface="Arial" charset="0"/>
              </a:endParaRPr>
            </a:p>
          </p:txBody>
        </p:sp>
        <p:sp>
          <p:nvSpPr>
            <p:cNvPr id="55" name="TextBox 54"/>
            <p:cNvSpPr txBox="1"/>
            <p:nvPr/>
          </p:nvSpPr>
          <p:spPr>
            <a:xfrm>
              <a:off x="1661137" y="3886200"/>
              <a:ext cx="396262" cy="461665"/>
            </a:xfrm>
            <a:prstGeom prst="rect">
              <a:avLst/>
            </a:prstGeom>
            <a:noFill/>
          </p:spPr>
          <p:txBody>
            <a:bodyPr wrap="none" rtlCol="0">
              <a:spAutoFit/>
            </a:bodyPr>
            <a:lstStyle/>
            <a:p>
              <a:r>
                <a:rPr lang="en-US" sz="2400" dirty="0">
                  <a:latin typeface="Symbol" pitchFamily="18" charset="2"/>
                </a:rPr>
                <a:t>y</a:t>
              </a:r>
            </a:p>
          </p:txBody>
        </p:sp>
      </p:grpSp>
      <p:grpSp>
        <p:nvGrpSpPr>
          <p:cNvPr id="3" name="Group 1081"/>
          <p:cNvGrpSpPr>
            <a:grpSpLocks/>
          </p:cNvGrpSpPr>
          <p:nvPr/>
        </p:nvGrpSpPr>
        <p:grpSpPr bwMode="auto">
          <a:xfrm>
            <a:off x="1436688" y="3627441"/>
            <a:ext cx="2041525" cy="598488"/>
            <a:chOff x="905" y="2119"/>
            <a:chExt cx="1286" cy="377"/>
          </a:xfrm>
        </p:grpSpPr>
        <p:sp>
          <p:nvSpPr>
            <p:cNvPr id="35890" name="Freeform 1028"/>
            <p:cNvSpPr>
              <a:spLocks noChangeAspect="1"/>
            </p:cNvSpPr>
            <p:nvPr/>
          </p:nvSpPr>
          <p:spPr bwMode="auto">
            <a:xfrm>
              <a:off x="905" y="2190"/>
              <a:ext cx="1286" cy="306"/>
            </a:xfrm>
            <a:custGeom>
              <a:avLst/>
              <a:gdLst>
                <a:gd name="T0" fmla="*/ 162 w 1606"/>
                <a:gd name="T1" fmla="*/ 205 h 383"/>
                <a:gd name="T2" fmla="*/ 0 w 1606"/>
                <a:gd name="T3" fmla="*/ 244 h 383"/>
                <a:gd name="T4" fmla="*/ 11 w 1606"/>
                <a:gd name="T5" fmla="*/ 121 h 383"/>
                <a:gd name="T6" fmla="*/ 32 w 1606"/>
                <a:gd name="T7" fmla="*/ 0 h 383"/>
                <a:gd name="T8" fmla="*/ 1030 w 1606"/>
                <a:gd name="T9" fmla="*/ 0 h 383"/>
                <a:gd name="T10" fmla="*/ 0 60000 65536"/>
                <a:gd name="T11" fmla="*/ 0 60000 65536"/>
                <a:gd name="T12" fmla="*/ 0 60000 65536"/>
                <a:gd name="T13" fmla="*/ 0 60000 65536"/>
                <a:gd name="T14" fmla="*/ 0 60000 65536"/>
                <a:gd name="T15" fmla="*/ 0 w 1606"/>
                <a:gd name="T16" fmla="*/ 0 h 383"/>
                <a:gd name="T17" fmla="*/ 1606 w 1606"/>
                <a:gd name="T18" fmla="*/ 383 h 383"/>
              </a:gdLst>
              <a:ahLst/>
              <a:cxnLst>
                <a:cxn ang="T10">
                  <a:pos x="T0" y="T1"/>
                </a:cxn>
                <a:cxn ang="T11">
                  <a:pos x="T2" y="T3"/>
                </a:cxn>
                <a:cxn ang="T12">
                  <a:pos x="T4" y="T5"/>
                </a:cxn>
                <a:cxn ang="T13">
                  <a:pos x="T6" y="T7"/>
                </a:cxn>
                <a:cxn ang="T14">
                  <a:pos x="T8" y="T9"/>
                </a:cxn>
              </a:cxnLst>
              <a:rect l="T15" t="T16" r="T17" b="T18"/>
              <a:pathLst>
                <a:path w="1606" h="383">
                  <a:moveTo>
                    <a:pt x="252" y="320"/>
                  </a:moveTo>
                  <a:lnTo>
                    <a:pt x="0" y="383"/>
                  </a:lnTo>
                  <a:lnTo>
                    <a:pt x="18" y="189"/>
                  </a:lnTo>
                  <a:lnTo>
                    <a:pt x="50" y="0"/>
                  </a:lnTo>
                  <a:lnTo>
                    <a:pt x="1606" y="0"/>
                  </a:lnTo>
                </a:path>
              </a:pathLst>
            </a:custGeom>
            <a:solidFill>
              <a:srgbClr val="FFCCFF">
                <a:alpha val="50000"/>
              </a:srgbClr>
            </a:solidFill>
            <a:ln w="19050">
              <a:noFill/>
              <a:round/>
              <a:headEnd type="none" w="sm" len="lg"/>
              <a:tailEnd/>
            </a:ln>
          </p:spPr>
          <p:txBody>
            <a:bodyPr/>
            <a:lstStyle/>
            <a:p>
              <a:endParaRPr lang="en-US" dirty="0"/>
            </a:p>
          </p:txBody>
        </p:sp>
        <p:sp>
          <p:nvSpPr>
            <p:cNvPr id="35891" name="Text Box 1029"/>
            <p:cNvSpPr txBox="1">
              <a:spLocks noChangeAspect="1" noChangeArrowheads="1"/>
            </p:cNvSpPr>
            <p:nvPr/>
          </p:nvSpPr>
          <p:spPr bwMode="auto">
            <a:xfrm rot="-31907">
              <a:off x="950" y="2119"/>
              <a:ext cx="208" cy="327"/>
            </a:xfrm>
            <a:prstGeom prst="rect">
              <a:avLst/>
            </a:prstGeom>
            <a:noFill/>
            <a:ln w="9525">
              <a:noFill/>
              <a:miter lim="800000"/>
              <a:headEnd/>
              <a:tailEnd/>
            </a:ln>
          </p:spPr>
          <p:txBody>
            <a:bodyPr wrap="none">
              <a:spAutoFit/>
            </a:bodyPr>
            <a:lstStyle/>
            <a:p>
              <a:pPr algn="l"/>
              <a:r>
                <a:rPr lang="en-US" sz="2800" dirty="0">
                  <a:latin typeface="Symbol" pitchFamily="18" charset="2"/>
                </a:rPr>
                <a:t>g</a:t>
              </a:r>
            </a:p>
          </p:txBody>
        </p:sp>
      </p:grpSp>
      <p:sp>
        <p:nvSpPr>
          <p:cNvPr id="35848" name="Text Box 1038"/>
          <p:cNvSpPr txBox="1">
            <a:spLocks noChangeArrowheads="1"/>
          </p:cNvSpPr>
          <p:nvPr/>
        </p:nvSpPr>
        <p:spPr bwMode="auto">
          <a:xfrm>
            <a:off x="40210" y="0"/>
            <a:ext cx="5772150" cy="446276"/>
          </a:xfrm>
          <a:prstGeom prst="rect">
            <a:avLst/>
          </a:prstGeom>
          <a:noFill/>
          <a:ln w="12700">
            <a:noFill/>
            <a:miter lim="800000"/>
            <a:headEnd/>
            <a:tailEnd type="none" w="sm" len="lg"/>
          </a:ln>
        </p:spPr>
        <p:txBody>
          <a:bodyPr tIns="0">
            <a:spAutoFit/>
          </a:bodyPr>
          <a:lstStyle/>
          <a:p>
            <a:r>
              <a:rPr lang="en-US" sz="2600" b="1" dirty="0"/>
              <a:t>Dynamic Soaring ~ Force Diagram</a:t>
            </a:r>
          </a:p>
        </p:txBody>
      </p:sp>
      <p:grpSp>
        <p:nvGrpSpPr>
          <p:cNvPr id="9" name="Group 1075"/>
          <p:cNvGrpSpPr>
            <a:grpSpLocks/>
          </p:cNvGrpSpPr>
          <p:nvPr/>
        </p:nvGrpSpPr>
        <p:grpSpPr bwMode="auto">
          <a:xfrm>
            <a:off x="3529072" y="3441688"/>
            <a:ext cx="820751" cy="519113"/>
            <a:chOff x="2223" y="2002"/>
            <a:chExt cx="517" cy="327"/>
          </a:xfrm>
        </p:grpSpPr>
        <p:sp>
          <p:nvSpPr>
            <p:cNvPr id="35876" name="Text Box 1047"/>
            <p:cNvSpPr txBox="1">
              <a:spLocks noChangeAspect="1" noChangeArrowheads="1"/>
            </p:cNvSpPr>
            <p:nvPr/>
          </p:nvSpPr>
          <p:spPr bwMode="auto">
            <a:xfrm>
              <a:off x="2462" y="2002"/>
              <a:ext cx="278" cy="327"/>
            </a:xfrm>
            <a:prstGeom prst="rect">
              <a:avLst/>
            </a:prstGeom>
            <a:noFill/>
            <a:ln w="9525">
              <a:noFill/>
              <a:miter lim="800000"/>
              <a:headEnd/>
              <a:tailEnd/>
            </a:ln>
          </p:spPr>
          <p:txBody>
            <a:bodyPr wrap="none">
              <a:spAutoFit/>
            </a:bodyPr>
            <a:lstStyle/>
            <a:p>
              <a:pPr algn="l"/>
              <a:r>
                <a:rPr lang="en-US" sz="2800" dirty="0">
                  <a:solidFill>
                    <a:schemeClr val="accent1">
                      <a:lumMod val="50000"/>
                    </a:schemeClr>
                  </a:solidFill>
                </a:rPr>
                <a:t>D</a:t>
              </a:r>
            </a:p>
          </p:txBody>
        </p:sp>
        <p:sp>
          <p:nvSpPr>
            <p:cNvPr id="35877" name="Freeform 1048"/>
            <p:cNvSpPr>
              <a:spLocks noChangeAspect="1"/>
            </p:cNvSpPr>
            <p:nvPr/>
          </p:nvSpPr>
          <p:spPr bwMode="auto">
            <a:xfrm flipV="1">
              <a:off x="2223" y="2144"/>
              <a:ext cx="286" cy="29"/>
            </a:xfrm>
            <a:custGeom>
              <a:avLst/>
              <a:gdLst>
                <a:gd name="T0" fmla="*/ 179 w 280"/>
                <a:gd name="T1" fmla="*/ 0 h 1"/>
                <a:gd name="T2" fmla="*/ 0 w 280"/>
                <a:gd name="T3" fmla="*/ 0 h 1"/>
                <a:gd name="T4" fmla="*/ 0 60000 65536"/>
                <a:gd name="T5" fmla="*/ 0 60000 65536"/>
                <a:gd name="T6" fmla="*/ 0 w 280"/>
                <a:gd name="T7" fmla="*/ 0 h 1"/>
                <a:gd name="T8" fmla="*/ 280 w 280"/>
                <a:gd name="T9" fmla="*/ 1 h 1"/>
              </a:gdLst>
              <a:ahLst/>
              <a:cxnLst>
                <a:cxn ang="T4">
                  <a:pos x="T0" y="T1"/>
                </a:cxn>
                <a:cxn ang="T5">
                  <a:pos x="T2" y="T3"/>
                </a:cxn>
              </a:cxnLst>
              <a:rect l="T6" t="T7" r="T8" b="T9"/>
              <a:pathLst>
                <a:path w="280" h="1">
                  <a:moveTo>
                    <a:pt x="280" y="0"/>
                  </a:moveTo>
                  <a:lnTo>
                    <a:pt x="0" y="0"/>
                  </a:lnTo>
                </a:path>
              </a:pathLst>
            </a:custGeom>
            <a:solidFill>
              <a:srgbClr val="FFFFFF"/>
            </a:solidFill>
            <a:ln w="50800">
              <a:solidFill>
                <a:srgbClr val="3333CC"/>
              </a:solidFill>
              <a:round/>
              <a:headEnd type="triangle" w="sm" len="lg"/>
              <a:tailEnd/>
            </a:ln>
          </p:spPr>
          <p:txBody>
            <a:bodyPr/>
            <a:lstStyle/>
            <a:p>
              <a:endParaRPr lang="en-US" dirty="0"/>
            </a:p>
          </p:txBody>
        </p:sp>
      </p:grpSp>
      <p:grpSp>
        <p:nvGrpSpPr>
          <p:cNvPr id="11" name="Group 1078"/>
          <p:cNvGrpSpPr>
            <a:grpSpLocks/>
          </p:cNvGrpSpPr>
          <p:nvPr/>
        </p:nvGrpSpPr>
        <p:grpSpPr bwMode="auto">
          <a:xfrm>
            <a:off x="2514602" y="1725613"/>
            <a:ext cx="1014413" cy="1982788"/>
            <a:chOff x="1584" y="921"/>
            <a:chExt cx="639" cy="1249"/>
          </a:xfrm>
        </p:grpSpPr>
        <p:grpSp>
          <p:nvGrpSpPr>
            <p:cNvPr id="35869" name="Group 1074"/>
            <p:cNvGrpSpPr>
              <a:grpSpLocks/>
            </p:cNvGrpSpPr>
            <p:nvPr/>
          </p:nvGrpSpPr>
          <p:grpSpPr bwMode="auto">
            <a:xfrm>
              <a:off x="1584" y="921"/>
              <a:ext cx="639" cy="1249"/>
              <a:chOff x="1584" y="921"/>
              <a:chExt cx="639" cy="1249"/>
            </a:xfrm>
          </p:grpSpPr>
          <p:sp>
            <p:nvSpPr>
              <p:cNvPr id="35871" name="Text Box 1036"/>
              <p:cNvSpPr txBox="1">
                <a:spLocks noChangeAspect="1" noChangeArrowheads="1"/>
              </p:cNvSpPr>
              <p:nvPr/>
            </p:nvSpPr>
            <p:spPr bwMode="auto">
              <a:xfrm>
                <a:off x="1584" y="921"/>
                <a:ext cx="193" cy="327"/>
              </a:xfrm>
              <a:prstGeom prst="rect">
                <a:avLst/>
              </a:prstGeom>
              <a:noFill/>
              <a:ln w="9525">
                <a:noFill/>
                <a:miter lim="800000"/>
                <a:headEnd/>
                <a:tailEnd/>
              </a:ln>
            </p:spPr>
            <p:txBody>
              <a:bodyPr>
                <a:spAutoFit/>
              </a:bodyPr>
              <a:lstStyle/>
              <a:p>
                <a:pPr algn="l"/>
                <a:r>
                  <a:rPr lang="en-US" sz="2800" dirty="0">
                    <a:solidFill>
                      <a:schemeClr val="accent1">
                        <a:lumMod val="50000"/>
                      </a:schemeClr>
                    </a:solidFill>
                  </a:rPr>
                  <a:t>L</a:t>
                </a:r>
              </a:p>
            </p:txBody>
          </p:sp>
          <p:sp>
            <p:nvSpPr>
              <p:cNvPr id="35872" name="Freeform 1046"/>
              <p:cNvSpPr>
                <a:spLocks noChangeAspect="1"/>
              </p:cNvSpPr>
              <p:nvPr/>
            </p:nvSpPr>
            <p:spPr bwMode="auto">
              <a:xfrm>
                <a:off x="1797" y="1027"/>
                <a:ext cx="426" cy="1143"/>
              </a:xfrm>
              <a:custGeom>
                <a:avLst/>
                <a:gdLst>
                  <a:gd name="T0" fmla="*/ 341 w 532"/>
                  <a:gd name="T1" fmla="*/ 916 h 1427"/>
                  <a:gd name="T2" fmla="*/ 0 w 532"/>
                  <a:gd name="T3" fmla="*/ 0 h 1427"/>
                  <a:gd name="T4" fmla="*/ 0 60000 65536"/>
                  <a:gd name="T5" fmla="*/ 0 60000 65536"/>
                  <a:gd name="T6" fmla="*/ 0 w 532"/>
                  <a:gd name="T7" fmla="*/ 0 h 1427"/>
                  <a:gd name="T8" fmla="*/ 532 w 532"/>
                  <a:gd name="T9" fmla="*/ 1427 h 1427"/>
                </a:gdLst>
                <a:ahLst/>
                <a:cxnLst>
                  <a:cxn ang="T4">
                    <a:pos x="T0" y="T1"/>
                  </a:cxn>
                  <a:cxn ang="T5">
                    <a:pos x="T2" y="T3"/>
                  </a:cxn>
                </a:cxnLst>
                <a:rect l="T6" t="T7" r="T8" b="T9"/>
                <a:pathLst>
                  <a:path w="532" h="1427">
                    <a:moveTo>
                      <a:pt x="532" y="1427"/>
                    </a:moveTo>
                    <a:lnTo>
                      <a:pt x="0" y="0"/>
                    </a:lnTo>
                  </a:path>
                </a:pathLst>
              </a:custGeom>
              <a:solidFill>
                <a:srgbClr val="FFFFFF"/>
              </a:solidFill>
              <a:ln w="50800">
                <a:solidFill>
                  <a:srgbClr val="3333CC"/>
                </a:solidFill>
                <a:round/>
                <a:headEnd/>
                <a:tailEnd type="triangle" w="sm" len="lg"/>
              </a:ln>
            </p:spPr>
            <p:txBody>
              <a:bodyPr/>
              <a:lstStyle/>
              <a:p>
                <a:endParaRPr lang="en-US" dirty="0"/>
              </a:p>
            </p:txBody>
          </p:sp>
        </p:grpSp>
        <p:sp>
          <p:nvSpPr>
            <p:cNvPr id="35870" name="Freeform 1050"/>
            <p:cNvSpPr>
              <a:spLocks noChangeAspect="1"/>
            </p:cNvSpPr>
            <p:nvPr/>
          </p:nvSpPr>
          <p:spPr bwMode="auto">
            <a:xfrm>
              <a:off x="2013" y="2037"/>
              <a:ext cx="188" cy="125"/>
            </a:xfrm>
            <a:custGeom>
              <a:avLst/>
              <a:gdLst>
                <a:gd name="T0" fmla="*/ 235 w 235"/>
                <a:gd name="T1" fmla="*/ 154 h 156"/>
                <a:gd name="T2" fmla="*/ 177 w 235"/>
                <a:gd name="T3" fmla="*/ 0 h 156"/>
                <a:gd name="T4" fmla="*/ 0 w 235"/>
                <a:gd name="T5" fmla="*/ 0 h 156"/>
                <a:gd name="T6" fmla="*/ 67 w 235"/>
                <a:gd name="T7" fmla="*/ 156 h 156"/>
                <a:gd name="T8" fmla="*/ 0 60000 65536"/>
                <a:gd name="T9" fmla="*/ 0 60000 65536"/>
                <a:gd name="T10" fmla="*/ 0 60000 65536"/>
                <a:gd name="T11" fmla="*/ 0 60000 65536"/>
                <a:gd name="T12" fmla="*/ 0 w 235"/>
                <a:gd name="T13" fmla="*/ 0 h 156"/>
                <a:gd name="T14" fmla="*/ 235 w 235"/>
                <a:gd name="T15" fmla="*/ 156 h 156"/>
              </a:gdLst>
              <a:ahLst/>
              <a:cxnLst>
                <a:cxn ang="T8">
                  <a:pos x="T0" y="T1"/>
                </a:cxn>
                <a:cxn ang="T9">
                  <a:pos x="T2" y="T3"/>
                </a:cxn>
                <a:cxn ang="T10">
                  <a:pos x="T4" y="T5"/>
                </a:cxn>
                <a:cxn ang="T11">
                  <a:pos x="T6" y="T7"/>
                </a:cxn>
              </a:cxnLst>
              <a:rect l="T12" t="T13" r="T14" b="T15"/>
              <a:pathLst>
                <a:path w="235" h="156">
                  <a:moveTo>
                    <a:pt x="235" y="154"/>
                  </a:moveTo>
                  <a:lnTo>
                    <a:pt x="177" y="0"/>
                  </a:lnTo>
                  <a:lnTo>
                    <a:pt x="0" y="0"/>
                  </a:lnTo>
                  <a:lnTo>
                    <a:pt x="67" y="156"/>
                  </a:lnTo>
                </a:path>
              </a:pathLst>
            </a:custGeom>
            <a:solidFill>
              <a:schemeClr val="bg1">
                <a:lumMod val="50000"/>
                <a:alpha val="50000"/>
              </a:schemeClr>
            </a:solidFill>
            <a:ln w="6350">
              <a:noFill/>
              <a:round/>
              <a:headEnd/>
              <a:tailEnd/>
            </a:ln>
          </p:spPr>
          <p:txBody>
            <a:bodyPr wrap="none" anchor="ctr"/>
            <a:lstStyle/>
            <a:p>
              <a:endParaRPr lang="en-US" dirty="0"/>
            </a:p>
          </p:txBody>
        </p:sp>
      </p:grpSp>
      <p:sp>
        <p:nvSpPr>
          <p:cNvPr id="253991" name="Text Box 1063"/>
          <p:cNvSpPr txBox="1">
            <a:spLocks noChangeArrowheads="1"/>
          </p:cNvSpPr>
          <p:nvPr/>
        </p:nvSpPr>
        <p:spPr bwMode="auto">
          <a:xfrm>
            <a:off x="4758335" y="730723"/>
            <a:ext cx="3879026" cy="803297"/>
          </a:xfrm>
          <a:prstGeom prst="rect">
            <a:avLst/>
          </a:prstGeom>
          <a:solidFill>
            <a:schemeClr val="bg1">
              <a:lumMod val="95000"/>
            </a:schemeClr>
          </a:solidFill>
          <a:ln w="12700">
            <a:noFill/>
            <a:miter lim="800000"/>
            <a:headEnd/>
            <a:tailEnd type="none" w="sm" len="lg"/>
          </a:ln>
          <a:effectLst>
            <a:outerShdw blurRad="50800" dist="38100" dir="2700000" algn="tl" rotWithShape="0">
              <a:prstClr val="black">
                <a:alpha val="40000"/>
              </a:prstClr>
            </a:outerShdw>
          </a:effectLst>
        </p:spPr>
        <p:txBody>
          <a:bodyPr wrap="square">
            <a:spAutoFit/>
          </a:bodyPr>
          <a:lstStyle/>
          <a:p>
            <a:pPr algn="l">
              <a:lnSpc>
                <a:spcPct val="110000"/>
              </a:lnSpc>
              <a:defRPr/>
            </a:pPr>
            <a:r>
              <a:rPr lang="en-US" sz="2100" i="1" dirty="0">
                <a:solidFill>
                  <a:schemeClr val="tx1">
                    <a:lumMod val="85000"/>
                    <a:lumOff val="15000"/>
                  </a:schemeClr>
                </a:solidFill>
              </a:rPr>
              <a:t>Dynamic Soaring Force </a:t>
            </a:r>
            <a:r>
              <a:rPr lang="en-US" sz="2100" dirty="0">
                <a:solidFill>
                  <a:schemeClr val="tx1">
                    <a:lumMod val="85000"/>
                    <a:lumOff val="15000"/>
                  </a:schemeClr>
                </a:solidFill>
              </a:rPr>
              <a:t>Vector </a:t>
            </a:r>
            <a:r>
              <a:rPr lang="en-US" sz="2100" b="1" dirty="0">
                <a:solidFill>
                  <a:schemeClr val="tx1">
                    <a:lumMod val="85000"/>
                    <a:lumOff val="15000"/>
                  </a:schemeClr>
                </a:solidFill>
              </a:rPr>
              <a:t>(F)</a:t>
            </a:r>
          </a:p>
          <a:p>
            <a:pPr algn="l">
              <a:lnSpc>
                <a:spcPct val="110000"/>
              </a:lnSpc>
              <a:defRPr/>
            </a:pPr>
            <a:r>
              <a:rPr lang="en-US" sz="2100" dirty="0">
                <a:solidFill>
                  <a:schemeClr val="tx1">
                    <a:lumMod val="85000"/>
                    <a:lumOff val="15000"/>
                  </a:schemeClr>
                </a:solidFill>
              </a:rPr>
              <a:t>=  m(dw/dt),  directed upwind</a:t>
            </a:r>
          </a:p>
        </p:txBody>
      </p:sp>
      <p:grpSp>
        <p:nvGrpSpPr>
          <p:cNvPr id="14" name="Group 1079"/>
          <p:cNvGrpSpPr>
            <a:grpSpLocks/>
          </p:cNvGrpSpPr>
          <p:nvPr/>
        </p:nvGrpSpPr>
        <p:grpSpPr bwMode="auto">
          <a:xfrm>
            <a:off x="2356511" y="3715440"/>
            <a:ext cx="1171574" cy="642938"/>
            <a:chOff x="1488" y="2170"/>
            <a:chExt cx="738" cy="405"/>
          </a:xfrm>
        </p:grpSpPr>
        <p:sp>
          <p:nvSpPr>
            <p:cNvPr id="35862" name="Freeform 1051"/>
            <p:cNvSpPr>
              <a:spLocks noChangeAspect="1"/>
            </p:cNvSpPr>
            <p:nvPr/>
          </p:nvSpPr>
          <p:spPr bwMode="auto">
            <a:xfrm>
              <a:off x="2104" y="2196"/>
              <a:ext cx="108" cy="269"/>
            </a:xfrm>
            <a:custGeom>
              <a:avLst/>
              <a:gdLst>
                <a:gd name="T0" fmla="*/ 0 w 108"/>
                <a:gd name="T1" fmla="*/ 92 h 269"/>
                <a:gd name="T2" fmla="*/ 1 w 108"/>
                <a:gd name="T3" fmla="*/ 269 h 269"/>
                <a:gd name="T4" fmla="*/ 108 w 108"/>
                <a:gd name="T5" fmla="*/ 184 h 269"/>
                <a:gd name="T6" fmla="*/ 108 w 108"/>
                <a:gd name="T7" fmla="*/ 0 h 269"/>
                <a:gd name="T8" fmla="*/ 0 60000 65536"/>
                <a:gd name="T9" fmla="*/ 0 60000 65536"/>
                <a:gd name="T10" fmla="*/ 0 60000 65536"/>
                <a:gd name="T11" fmla="*/ 0 60000 65536"/>
                <a:gd name="T12" fmla="*/ 0 w 108"/>
                <a:gd name="T13" fmla="*/ 0 h 269"/>
                <a:gd name="T14" fmla="*/ 108 w 108"/>
                <a:gd name="T15" fmla="*/ 269 h 269"/>
              </a:gdLst>
              <a:ahLst/>
              <a:cxnLst>
                <a:cxn ang="T8">
                  <a:pos x="T0" y="T1"/>
                </a:cxn>
                <a:cxn ang="T9">
                  <a:pos x="T2" y="T3"/>
                </a:cxn>
                <a:cxn ang="T10">
                  <a:pos x="T4" y="T5"/>
                </a:cxn>
                <a:cxn ang="T11">
                  <a:pos x="T6" y="T7"/>
                </a:cxn>
              </a:cxnLst>
              <a:rect l="T12" t="T13" r="T14" b="T15"/>
              <a:pathLst>
                <a:path w="108" h="269">
                  <a:moveTo>
                    <a:pt x="0" y="92"/>
                  </a:moveTo>
                  <a:lnTo>
                    <a:pt x="1" y="269"/>
                  </a:lnTo>
                  <a:lnTo>
                    <a:pt x="108" y="184"/>
                  </a:lnTo>
                  <a:lnTo>
                    <a:pt x="108" y="0"/>
                  </a:lnTo>
                </a:path>
              </a:pathLst>
            </a:custGeom>
            <a:solidFill>
              <a:schemeClr val="bg1">
                <a:lumMod val="85000"/>
                <a:alpha val="50000"/>
              </a:schemeClr>
            </a:solidFill>
            <a:ln w="6350">
              <a:noFill/>
              <a:round/>
              <a:headEnd/>
              <a:tailEnd/>
            </a:ln>
          </p:spPr>
          <p:txBody>
            <a:bodyPr wrap="none" anchor="ctr"/>
            <a:lstStyle/>
            <a:p>
              <a:endParaRPr lang="en-US" dirty="0"/>
            </a:p>
          </p:txBody>
        </p:sp>
        <p:grpSp>
          <p:nvGrpSpPr>
            <p:cNvPr id="35863" name="Group 1069"/>
            <p:cNvGrpSpPr>
              <a:grpSpLocks/>
            </p:cNvGrpSpPr>
            <p:nvPr/>
          </p:nvGrpSpPr>
          <p:grpSpPr bwMode="auto">
            <a:xfrm>
              <a:off x="1488" y="2170"/>
              <a:ext cx="738" cy="405"/>
              <a:chOff x="1488" y="2170"/>
              <a:chExt cx="738" cy="405"/>
            </a:xfrm>
          </p:grpSpPr>
          <p:sp>
            <p:nvSpPr>
              <p:cNvPr id="35864" name="Freeform 1060"/>
              <p:cNvSpPr>
                <a:spLocks noChangeAspect="1"/>
              </p:cNvSpPr>
              <p:nvPr/>
            </p:nvSpPr>
            <p:spPr bwMode="auto">
              <a:xfrm>
                <a:off x="1900" y="2170"/>
                <a:ext cx="326" cy="280"/>
              </a:xfrm>
              <a:custGeom>
                <a:avLst/>
                <a:gdLst>
                  <a:gd name="T0" fmla="*/ 326 w 326"/>
                  <a:gd name="T1" fmla="*/ 0 h 280"/>
                  <a:gd name="T2" fmla="*/ 0 w 326"/>
                  <a:gd name="T3" fmla="*/ 280 h 280"/>
                  <a:gd name="T4" fmla="*/ 0 60000 65536"/>
                  <a:gd name="T5" fmla="*/ 0 60000 65536"/>
                  <a:gd name="T6" fmla="*/ 0 w 326"/>
                  <a:gd name="T7" fmla="*/ 0 h 280"/>
                  <a:gd name="T8" fmla="*/ 326 w 326"/>
                  <a:gd name="T9" fmla="*/ 280 h 280"/>
                </a:gdLst>
                <a:ahLst/>
                <a:cxnLst>
                  <a:cxn ang="T4">
                    <a:pos x="T0" y="T1"/>
                  </a:cxn>
                  <a:cxn ang="T5">
                    <a:pos x="T2" y="T3"/>
                  </a:cxn>
                </a:cxnLst>
                <a:rect l="T6" t="T7" r="T8" b="T9"/>
                <a:pathLst>
                  <a:path w="326" h="280">
                    <a:moveTo>
                      <a:pt x="326" y="0"/>
                    </a:moveTo>
                    <a:lnTo>
                      <a:pt x="0" y="280"/>
                    </a:lnTo>
                  </a:path>
                </a:pathLst>
              </a:custGeom>
              <a:noFill/>
              <a:ln w="50800">
                <a:solidFill>
                  <a:srgbClr val="A50021"/>
                </a:solidFill>
                <a:round/>
                <a:headEnd/>
                <a:tailEnd type="triangle" w="sm" len="lg"/>
              </a:ln>
            </p:spPr>
            <p:txBody>
              <a:bodyPr/>
              <a:lstStyle/>
              <a:p>
                <a:endParaRPr lang="en-US" dirty="0"/>
              </a:p>
            </p:txBody>
          </p:sp>
          <p:sp>
            <p:nvSpPr>
              <p:cNvPr id="35865" name="Text Box 1061"/>
              <p:cNvSpPr txBox="1">
                <a:spLocks noChangeAspect="1" noChangeArrowheads="1"/>
              </p:cNvSpPr>
              <p:nvPr/>
            </p:nvSpPr>
            <p:spPr bwMode="auto">
              <a:xfrm>
                <a:off x="1488" y="2304"/>
                <a:ext cx="387" cy="271"/>
              </a:xfrm>
              <a:prstGeom prst="rect">
                <a:avLst/>
              </a:prstGeom>
              <a:noFill/>
              <a:ln w="9525">
                <a:noFill/>
                <a:miter lim="800000"/>
                <a:headEnd/>
                <a:tailEnd/>
              </a:ln>
            </p:spPr>
            <p:txBody>
              <a:bodyPr wrap="none" lIns="36576" tIns="0" rIns="36576" bIns="0">
                <a:spAutoFit/>
              </a:bodyPr>
              <a:lstStyle/>
              <a:p>
                <a:pPr algn="l"/>
                <a:r>
                  <a:rPr lang="en-US" sz="2800" dirty="0">
                    <a:solidFill>
                      <a:srgbClr val="A50021"/>
                    </a:solidFill>
                  </a:rPr>
                  <a:t>mw</a:t>
                </a:r>
              </a:p>
            </p:txBody>
          </p:sp>
          <p:sp>
            <p:nvSpPr>
              <p:cNvPr id="35866" name="Oval 1062"/>
              <p:cNvSpPr>
                <a:spLocks noChangeAspect="1" noChangeArrowheads="1"/>
              </p:cNvSpPr>
              <p:nvPr/>
            </p:nvSpPr>
            <p:spPr bwMode="auto">
              <a:xfrm>
                <a:off x="1734" y="2332"/>
                <a:ext cx="44" cy="45"/>
              </a:xfrm>
              <a:prstGeom prst="ellipse">
                <a:avLst/>
              </a:prstGeom>
              <a:solidFill>
                <a:srgbClr val="A50021"/>
              </a:solidFill>
              <a:ln w="19050">
                <a:solidFill>
                  <a:srgbClr val="A50021"/>
                </a:solidFill>
                <a:round/>
                <a:headEnd type="none" w="sm" len="lg"/>
                <a:tailEnd/>
              </a:ln>
            </p:spPr>
            <p:txBody>
              <a:bodyPr wrap="none" anchor="ctr"/>
              <a:lstStyle/>
              <a:p>
                <a:endParaRPr lang="en-US" dirty="0"/>
              </a:p>
            </p:txBody>
          </p:sp>
        </p:grpSp>
      </p:grpSp>
      <p:grpSp>
        <p:nvGrpSpPr>
          <p:cNvPr id="5" name="Group 1083"/>
          <p:cNvGrpSpPr>
            <a:grpSpLocks/>
          </p:cNvGrpSpPr>
          <p:nvPr/>
        </p:nvGrpSpPr>
        <p:grpSpPr bwMode="auto">
          <a:xfrm>
            <a:off x="1085850" y="3424235"/>
            <a:ext cx="2435225" cy="523874"/>
            <a:chOff x="684" y="1991"/>
            <a:chExt cx="1534" cy="330"/>
          </a:xfrm>
        </p:grpSpPr>
        <p:sp>
          <p:nvSpPr>
            <p:cNvPr id="35886" name="Text Box 1031"/>
            <p:cNvSpPr txBox="1">
              <a:spLocks noChangeAspect="1" noChangeArrowheads="1"/>
            </p:cNvSpPr>
            <p:nvPr/>
          </p:nvSpPr>
          <p:spPr bwMode="auto">
            <a:xfrm>
              <a:off x="684" y="1991"/>
              <a:ext cx="245" cy="330"/>
            </a:xfrm>
            <a:prstGeom prst="rect">
              <a:avLst/>
            </a:prstGeom>
            <a:noFill/>
            <a:ln w="9525">
              <a:noFill/>
              <a:miter lim="800000"/>
              <a:headEnd/>
              <a:tailEnd/>
            </a:ln>
          </p:spPr>
          <p:txBody>
            <a:bodyPr wrap="none">
              <a:spAutoFit/>
            </a:bodyPr>
            <a:lstStyle/>
            <a:p>
              <a:pPr algn="l"/>
              <a:r>
                <a:rPr lang="en-US" sz="2800" dirty="0">
                  <a:solidFill>
                    <a:schemeClr val="tx1">
                      <a:lumMod val="85000"/>
                      <a:lumOff val="15000"/>
                    </a:schemeClr>
                  </a:solidFill>
                </a:rPr>
                <a:t>V</a:t>
              </a:r>
            </a:p>
          </p:txBody>
        </p:sp>
        <p:sp>
          <p:nvSpPr>
            <p:cNvPr id="35887" name="Freeform 1032"/>
            <p:cNvSpPr>
              <a:spLocks noChangeAspect="1"/>
            </p:cNvSpPr>
            <p:nvPr/>
          </p:nvSpPr>
          <p:spPr bwMode="auto">
            <a:xfrm>
              <a:off x="912" y="2174"/>
              <a:ext cx="1306" cy="1"/>
            </a:xfrm>
            <a:custGeom>
              <a:avLst/>
              <a:gdLst>
                <a:gd name="T0" fmla="*/ 0 w 1306"/>
                <a:gd name="T1" fmla="*/ 0 h 1"/>
                <a:gd name="T2" fmla="*/ 1306 w 1306"/>
                <a:gd name="T3" fmla="*/ 0 h 1"/>
                <a:gd name="T4" fmla="*/ 0 60000 65536"/>
                <a:gd name="T5" fmla="*/ 0 60000 65536"/>
                <a:gd name="T6" fmla="*/ 0 w 1306"/>
                <a:gd name="T7" fmla="*/ 0 h 1"/>
                <a:gd name="T8" fmla="*/ 1306 w 1306"/>
                <a:gd name="T9" fmla="*/ 1 h 1"/>
              </a:gdLst>
              <a:ahLst/>
              <a:cxnLst>
                <a:cxn ang="T4">
                  <a:pos x="T0" y="T1"/>
                </a:cxn>
                <a:cxn ang="T5">
                  <a:pos x="T2" y="T3"/>
                </a:cxn>
              </a:cxnLst>
              <a:rect l="T6" t="T7" r="T8" b="T9"/>
              <a:pathLst>
                <a:path w="1306" h="1">
                  <a:moveTo>
                    <a:pt x="0" y="0"/>
                  </a:moveTo>
                  <a:lnTo>
                    <a:pt x="1306" y="0"/>
                  </a:lnTo>
                </a:path>
              </a:pathLst>
            </a:custGeom>
            <a:solidFill>
              <a:srgbClr val="FFFFFF"/>
            </a:solidFill>
            <a:ln w="28575">
              <a:solidFill>
                <a:schemeClr val="tx1">
                  <a:lumMod val="75000"/>
                  <a:lumOff val="25000"/>
                </a:schemeClr>
              </a:solidFill>
              <a:prstDash val="sysDash"/>
              <a:round/>
              <a:headEnd type="triangle" w="sm" len="lg"/>
              <a:tailEnd/>
            </a:ln>
          </p:spPr>
          <p:txBody>
            <a:bodyPr/>
            <a:lstStyle/>
            <a:p>
              <a:endParaRPr lang="en-US" dirty="0"/>
            </a:p>
          </p:txBody>
        </p:sp>
      </p:grpSp>
      <p:grpSp>
        <p:nvGrpSpPr>
          <p:cNvPr id="10" name="Group 1072"/>
          <p:cNvGrpSpPr>
            <a:grpSpLocks/>
          </p:cNvGrpSpPr>
          <p:nvPr/>
        </p:nvGrpSpPr>
        <p:grpSpPr bwMode="auto">
          <a:xfrm>
            <a:off x="1077913" y="4454525"/>
            <a:ext cx="1131888" cy="1641475"/>
            <a:chOff x="611" y="2688"/>
            <a:chExt cx="713" cy="1034"/>
          </a:xfrm>
        </p:grpSpPr>
        <p:sp>
          <p:nvSpPr>
            <p:cNvPr id="35873" name="Freeform 1033"/>
            <p:cNvSpPr>
              <a:spLocks noChangeAspect="1"/>
            </p:cNvSpPr>
            <p:nvPr/>
          </p:nvSpPr>
          <p:spPr bwMode="auto">
            <a:xfrm>
              <a:off x="885" y="2688"/>
              <a:ext cx="439" cy="1034"/>
            </a:xfrm>
            <a:custGeom>
              <a:avLst/>
              <a:gdLst>
                <a:gd name="T0" fmla="*/ 402 w 480"/>
                <a:gd name="T1" fmla="*/ 0 h 1350"/>
                <a:gd name="T2" fmla="*/ 402 w 480"/>
                <a:gd name="T3" fmla="*/ 281 h 1350"/>
                <a:gd name="T4" fmla="*/ 397 w 480"/>
                <a:gd name="T5" fmla="*/ 387 h 1350"/>
                <a:gd name="T6" fmla="*/ 380 w 480"/>
                <a:gd name="T7" fmla="*/ 499 h 1350"/>
                <a:gd name="T8" fmla="*/ 348 w 480"/>
                <a:gd name="T9" fmla="*/ 611 h 1350"/>
                <a:gd name="T10" fmla="*/ 299 w 480"/>
                <a:gd name="T11" fmla="*/ 717 h 1350"/>
                <a:gd name="T12" fmla="*/ 238 w 480"/>
                <a:gd name="T13" fmla="*/ 816 h 1350"/>
                <a:gd name="T14" fmla="*/ 151 w 480"/>
                <a:gd name="T15" fmla="*/ 920 h 1350"/>
                <a:gd name="T16" fmla="*/ 77 w 480"/>
                <a:gd name="T17" fmla="*/ 990 h 1350"/>
                <a:gd name="T18" fmla="*/ 0 w 480"/>
                <a:gd name="T19" fmla="*/ 1051 h 1350"/>
                <a:gd name="T20" fmla="*/ 0 w 480"/>
                <a:gd name="T21" fmla="*/ 316 h 1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1350"/>
                <a:gd name="T35" fmla="*/ 480 w 480"/>
                <a:gd name="T36" fmla="*/ 1350 h 13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1350">
                  <a:moveTo>
                    <a:pt x="480" y="0"/>
                  </a:moveTo>
                  <a:lnTo>
                    <a:pt x="480" y="362"/>
                  </a:lnTo>
                  <a:lnTo>
                    <a:pt x="474" y="498"/>
                  </a:lnTo>
                  <a:lnTo>
                    <a:pt x="454" y="642"/>
                  </a:lnTo>
                  <a:lnTo>
                    <a:pt x="416" y="786"/>
                  </a:lnTo>
                  <a:lnTo>
                    <a:pt x="358" y="922"/>
                  </a:lnTo>
                  <a:lnTo>
                    <a:pt x="284" y="1048"/>
                  </a:lnTo>
                  <a:lnTo>
                    <a:pt x="180" y="1182"/>
                  </a:lnTo>
                  <a:lnTo>
                    <a:pt x="92" y="1272"/>
                  </a:lnTo>
                  <a:lnTo>
                    <a:pt x="0" y="1350"/>
                  </a:lnTo>
                  <a:lnTo>
                    <a:pt x="0" y="406"/>
                  </a:lnTo>
                </a:path>
              </a:pathLst>
            </a:custGeom>
            <a:solidFill>
              <a:srgbClr val="CCCCFF"/>
            </a:solidFill>
            <a:ln w="9525">
              <a:solidFill>
                <a:schemeClr val="bg2"/>
              </a:solidFill>
              <a:round/>
              <a:headEnd type="none" w="sm" len="lg"/>
              <a:tailEnd/>
            </a:ln>
          </p:spPr>
          <p:txBody>
            <a:bodyPr/>
            <a:lstStyle/>
            <a:p>
              <a:endParaRPr lang="en-US" dirty="0"/>
            </a:p>
          </p:txBody>
        </p:sp>
        <p:sp>
          <p:nvSpPr>
            <p:cNvPr id="35874" name="Freeform 1034"/>
            <p:cNvSpPr>
              <a:spLocks noChangeAspect="1"/>
            </p:cNvSpPr>
            <p:nvPr/>
          </p:nvSpPr>
          <p:spPr bwMode="auto">
            <a:xfrm>
              <a:off x="888" y="2953"/>
              <a:ext cx="428" cy="383"/>
            </a:xfrm>
            <a:custGeom>
              <a:avLst/>
              <a:gdLst>
                <a:gd name="T0" fmla="*/ 0 w 543"/>
                <a:gd name="T1" fmla="*/ 307 h 478"/>
                <a:gd name="T2" fmla="*/ 337 w 543"/>
                <a:gd name="T3" fmla="*/ 0 h 478"/>
                <a:gd name="T4" fmla="*/ 0 60000 65536"/>
                <a:gd name="T5" fmla="*/ 0 60000 65536"/>
                <a:gd name="T6" fmla="*/ 0 w 543"/>
                <a:gd name="T7" fmla="*/ 0 h 478"/>
                <a:gd name="T8" fmla="*/ 543 w 543"/>
                <a:gd name="T9" fmla="*/ 478 h 478"/>
              </a:gdLst>
              <a:ahLst/>
              <a:cxnLst>
                <a:cxn ang="T4">
                  <a:pos x="T0" y="T1"/>
                </a:cxn>
                <a:cxn ang="T5">
                  <a:pos x="T2" y="T3"/>
                </a:cxn>
              </a:cxnLst>
              <a:rect l="T6" t="T7" r="T8" b="T9"/>
              <a:pathLst>
                <a:path w="543" h="478">
                  <a:moveTo>
                    <a:pt x="0" y="478"/>
                  </a:moveTo>
                  <a:lnTo>
                    <a:pt x="543" y="0"/>
                  </a:lnTo>
                </a:path>
              </a:pathLst>
            </a:custGeom>
            <a:solidFill>
              <a:schemeClr val="hlink"/>
            </a:solidFill>
            <a:ln w="38100">
              <a:solidFill>
                <a:schemeClr val="tx1">
                  <a:lumMod val="95000"/>
                  <a:lumOff val="5000"/>
                </a:schemeClr>
              </a:solidFill>
              <a:round/>
              <a:headEnd/>
              <a:tailEnd type="triangle" w="sm" len="lg"/>
            </a:ln>
          </p:spPr>
          <p:txBody>
            <a:bodyPr/>
            <a:lstStyle/>
            <a:p>
              <a:endParaRPr lang="en-US" dirty="0">
                <a:solidFill>
                  <a:srgbClr val="333399"/>
                </a:solidFill>
              </a:endParaRPr>
            </a:p>
          </p:txBody>
        </p:sp>
        <p:sp>
          <p:nvSpPr>
            <p:cNvPr id="35875" name="Text Box 1049"/>
            <p:cNvSpPr txBox="1">
              <a:spLocks noChangeAspect="1" noChangeArrowheads="1"/>
            </p:cNvSpPr>
            <p:nvPr/>
          </p:nvSpPr>
          <p:spPr bwMode="auto">
            <a:xfrm>
              <a:off x="611" y="3236"/>
              <a:ext cx="278" cy="330"/>
            </a:xfrm>
            <a:prstGeom prst="rect">
              <a:avLst/>
            </a:prstGeom>
            <a:noFill/>
            <a:ln w="9525">
              <a:noFill/>
              <a:miter lim="800000"/>
              <a:headEnd/>
              <a:tailEnd/>
            </a:ln>
          </p:spPr>
          <p:txBody>
            <a:bodyPr wrap="none">
              <a:spAutoFit/>
            </a:bodyPr>
            <a:lstStyle/>
            <a:p>
              <a:pPr algn="l"/>
              <a:r>
                <a:rPr lang="en-US" sz="2800" dirty="0">
                  <a:solidFill>
                    <a:schemeClr val="tx1">
                      <a:lumMod val="75000"/>
                      <a:lumOff val="25000"/>
                    </a:schemeClr>
                  </a:solidFill>
                </a:rPr>
                <a:t>w</a:t>
              </a:r>
            </a:p>
          </p:txBody>
        </p:sp>
      </p:grpSp>
      <p:grpSp>
        <p:nvGrpSpPr>
          <p:cNvPr id="56" name="Group 55"/>
          <p:cNvGrpSpPr/>
          <p:nvPr/>
        </p:nvGrpSpPr>
        <p:grpSpPr>
          <a:xfrm>
            <a:off x="457200" y="949325"/>
            <a:ext cx="1447800" cy="2075995"/>
            <a:chOff x="457200" y="685800"/>
            <a:chExt cx="1447800" cy="2075995"/>
          </a:xfrm>
        </p:grpSpPr>
        <p:pic>
          <p:nvPicPr>
            <p:cNvPr id="53" name="Picture 52" descr="isaac newton_50.jpg"/>
            <p:cNvPicPr>
              <a:picLocks noChangeAspect="1"/>
            </p:cNvPicPr>
            <p:nvPr/>
          </p:nvPicPr>
          <p:blipFill>
            <a:blip r:embed="rId4" cstate="print"/>
            <a:stretch>
              <a:fillRect/>
            </a:stretch>
          </p:blipFill>
          <p:spPr>
            <a:xfrm>
              <a:off x="457200" y="685800"/>
              <a:ext cx="1348911" cy="1752600"/>
            </a:xfrm>
            <a:prstGeom prst="rect">
              <a:avLst/>
            </a:prstGeom>
          </p:spPr>
        </p:pic>
        <p:sp>
          <p:nvSpPr>
            <p:cNvPr id="54" name="Text Box 1054"/>
            <p:cNvSpPr txBox="1">
              <a:spLocks noChangeArrowheads="1"/>
            </p:cNvSpPr>
            <p:nvPr/>
          </p:nvSpPr>
          <p:spPr bwMode="auto">
            <a:xfrm>
              <a:off x="457200" y="2380024"/>
              <a:ext cx="1447800" cy="381771"/>
            </a:xfrm>
            <a:prstGeom prst="rect">
              <a:avLst/>
            </a:prstGeom>
            <a:noFill/>
            <a:ln w="12700">
              <a:noFill/>
              <a:miter lim="800000"/>
              <a:headEnd/>
              <a:tailEnd type="none" w="sm" len="lg"/>
            </a:ln>
          </p:spPr>
          <p:txBody>
            <a:bodyPr wrap="square">
              <a:spAutoFit/>
            </a:bodyPr>
            <a:lstStyle/>
            <a:p>
              <a:pPr algn="l">
                <a:lnSpc>
                  <a:spcPct val="110000"/>
                </a:lnSpc>
              </a:pPr>
              <a:r>
                <a:rPr lang="en-US" dirty="0"/>
                <a:t>Isaac Newton</a:t>
              </a:r>
            </a:p>
          </p:txBody>
        </p:sp>
      </p:grpSp>
      <p:sp>
        <p:nvSpPr>
          <p:cNvPr id="49" name="Text Box 341"/>
          <p:cNvSpPr txBox="1">
            <a:spLocks noChangeArrowheads="1"/>
          </p:cNvSpPr>
          <p:nvPr/>
        </p:nvSpPr>
        <p:spPr bwMode="auto">
          <a:xfrm>
            <a:off x="4758335" y="2368413"/>
            <a:ext cx="3870775" cy="2677656"/>
          </a:xfrm>
          <a:prstGeom prst="rect">
            <a:avLst/>
          </a:prstGeom>
          <a:solidFill>
            <a:schemeClr val="bg1">
              <a:lumMod val="95000"/>
            </a:schemeClr>
          </a:solidFill>
          <a:ln w="12700">
            <a:noFill/>
            <a:miter lim="800000"/>
            <a:headEnd/>
            <a:tailEnd/>
          </a:ln>
          <a:effectLst>
            <a:outerShdw blurRad="50800" dist="38100" dir="2700000" algn="tl" rotWithShape="0">
              <a:prstClr val="black">
                <a:alpha val="40000"/>
              </a:prstClr>
            </a:outerShdw>
          </a:effectLst>
        </p:spPr>
        <p:txBody>
          <a:bodyPr wrap="square">
            <a:spAutoFit/>
          </a:bodyPr>
          <a:lstStyle/>
          <a:p>
            <a:r>
              <a:rPr lang="en-US" sz="2100" dirty="0"/>
              <a:t>Isolate dynamic soaring thrust</a:t>
            </a:r>
          </a:p>
          <a:p>
            <a:r>
              <a:rPr lang="en-US" sz="2100" dirty="0"/>
              <a:t>(ignore weight &amp; drag for now)</a:t>
            </a:r>
          </a:p>
          <a:p>
            <a:endParaRPr lang="en-US" sz="2100" dirty="0"/>
          </a:p>
          <a:p>
            <a:r>
              <a:rPr lang="en-US" sz="2100" dirty="0"/>
              <a:t>T = m dV/dt </a:t>
            </a:r>
          </a:p>
          <a:p>
            <a:r>
              <a:rPr lang="en-US" sz="2100" dirty="0"/>
              <a:t>   = m (dV/dw) (dw/dt)</a:t>
            </a:r>
          </a:p>
          <a:p>
            <a:r>
              <a:rPr lang="en-US" sz="2100" dirty="0"/>
              <a:t>   = m cos</a:t>
            </a:r>
            <a:r>
              <a:rPr lang="en-US" sz="2100" dirty="0">
                <a:latin typeface="Symbol" panose="05050102010706020507" pitchFamily="18" charset="2"/>
              </a:rPr>
              <a:t>g</a:t>
            </a:r>
            <a:r>
              <a:rPr lang="en-US" sz="2100" dirty="0"/>
              <a:t> cos</a:t>
            </a:r>
            <a:r>
              <a:rPr lang="en-US" sz="2100" dirty="0">
                <a:latin typeface="Symbol" panose="05050102010706020507" pitchFamily="18" charset="2"/>
              </a:rPr>
              <a:t>y</a:t>
            </a:r>
            <a:r>
              <a:rPr lang="en-US" sz="2100" dirty="0"/>
              <a:t>  (dw/dt)</a:t>
            </a:r>
          </a:p>
          <a:p>
            <a:r>
              <a:rPr lang="en-US" sz="2100" dirty="0"/>
              <a:t>   = m cos</a:t>
            </a:r>
            <a:r>
              <a:rPr lang="en-US" sz="2100" dirty="0">
                <a:latin typeface="Symbol" panose="05050102010706020507" pitchFamily="18" charset="2"/>
              </a:rPr>
              <a:t>g</a:t>
            </a:r>
            <a:r>
              <a:rPr lang="en-US" sz="2100" dirty="0"/>
              <a:t> cos</a:t>
            </a:r>
            <a:r>
              <a:rPr lang="en-US" sz="2100" dirty="0">
                <a:latin typeface="Symbol" panose="05050102010706020507" pitchFamily="18" charset="2"/>
              </a:rPr>
              <a:t>y</a:t>
            </a:r>
            <a:r>
              <a:rPr lang="en-US" sz="2100" dirty="0"/>
              <a:t>  (dw/dz) (dz/dt) </a:t>
            </a:r>
          </a:p>
          <a:p>
            <a:r>
              <a:rPr lang="en-US" sz="2100" dirty="0"/>
              <a:t>   = m cos</a:t>
            </a:r>
            <a:r>
              <a:rPr lang="en-US" sz="2100" dirty="0">
                <a:latin typeface="Symbol" panose="05050102010706020507" pitchFamily="18" charset="2"/>
              </a:rPr>
              <a:t>g</a:t>
            </a:r>
            <a:r>
              <a:rPr lang="en-US" sz="2100" dirty="0"/>
              <a:t> cos</a:t>
            </a:r>
            <a:r>
              <a:rPr lang="en-US" sz="2100" dirty="0">
                <a:latin typeface="Symbol" panose="05050102010706020507" pitchFamily="18" charset="2"/>
              </a:rPr>
              <a:t>y</a:t>
            </a:r>
            <a:r>
              <a:rPr lang="en-US" sz="2100" dirty="0"/>
              <a:t>  w’ V sin</a:t>
            </a:r>
            <a:r>
              <a:rPr lang="en-US" sz="2100" dirty="0">
                <a:latin typeface="Symbol" panose="05050102010706020507" pitchFamily="18" charset="2"/>
              </a:rPr>
              <a:t>g</a:t>
            </a:r>
          </a:p>
        </p:txBody>
      </p:sp>
      <p:sp>
        <p:nvSpPr>
          <p:cNvPr id="48" name="Text Box 1063"/>
          <p:cNvSpPr txBox="1">
            <a:spLocks noChangeArrowheads="1"/>
          </p:cNvSpPr>
          <p:nvPr/>
        </p:nvSpPr>
        <p:spPr bwMode="auto">
          <a:xfrm>
            <a:off x="4758335" y="1660832"/>
            <a:ext cx="3870767" cy="566309"/>
          </a:xfrm>
          <a:prstGeom prst="rect">
            <a:avLst/>
          </a:prstGeom>
          <a:solidFill>
            <a:schemeClr val="bg1">
              <a:lumMod val="95000"/>
            </a:schemeClr>
          </a:solidFill>
          <a:ln w="12700">
            <a:noFill/>
            <a:miter lim="800000"/>
            <a:headEnd/>
            <a:tailEnd type="none" w="sm" len="lg"/>
          </a:ln>
          <a:effectLst>
            <a:outerShdw blurRad="50800" dist="38100" dir="2700000" algn="tl" rotWithShape="0">
              <a:prstClr val="black">
                <a:alpha val="40000"/>
              </a:prstClr>
            </a:outerShdw>
          </a:effectLst>
        </p:spPr>
        <p:txBody>
          <a:bodyPr wrap="square">
            <a:spAutoFit/>
          </a:bodyPr>
          <a:lstStyle/>
          <a:p>
            <a:pPr algn="l">
              <a:lnSpc>
                <a:spcPct val="110000"/>
              </a:lnSpc>
              <a:defRPr/>
            </a:pPr>
            <a:r>
              <a:rPr lang="en-US" sz="2100" i="1" dirty="0">
                <a:solidFill>
                  <a:schemeClr val="tx1">
                    <a:lumMod val="85000"/>
                    <a:lumOff val="15000"/>
                  </a:schemeClr>
                </a:solidFill>
              </a:rPr>
              <a:t>Dynamic Soaring Thrust </a:t>
            </a:r>
            <a:r>
              <a:rPr lang="en-US" sz="2100" dirty="0">
                <a:solidFill>
                  <a:schemeClr val="tx1">
                    <a:lumMod val="85000"/>
                    <a:lumOff val="15000"/>
                  </a:schemeClr>
                </a:solidFill>
              </a:rPr>
              <a:t>, T = </a:t>
            </a:r>
            <a:r>
              <a:rPr lang="en-US" sz="2100" b="1" dirty="0">
                <a:solidFill>
                  <a:schemeClr val="tx1">
                    <a:lumMod val="85000"/>
                    <a:lumOff val="15000"/>
                  </a:schemeClr>
                </a:solidFill>
              </a:rPr>
              <a:t>F</a:t>
            </a:r>
            <a:r>
              <a:rPr lang="en-US" sz="2800" b="1" dirty="0">
                <a:solidFill>
                  <a:schemeClr val="tx1">
                    <a:lumMod val="85000"/>
                    <a:lumOff val="15000"/>
                  </a:schemeClr>
                </a:solidFill>
              </a:rPr>
              <a:t>∙</a:t>
            </a:r>
            <a:r>
              <a:rPr lang="en-US" sz="2100" b="1" dirty="0">
                <a:solidFill>
                  <a:schemeClr val="tx1">
                    <a:lumMod val="85000"/>
                    <a:lumOff val="15000"/>
                  </a:schemeClr>
                </a:solidFill>
              </a:rPr>
              <a:t>V</a:t>
            </a:r>
          </a:p>
        </p:txBody>
      </p:sp>
      <p:sp>
        <p:nvSpPr>
          <p:cNvPr id="50" name="Text Box 341"/>
          <p:cNvSpPr txBox="1">
            <a:spLocks noChangeArrowheads="1"/>
          </p:cNvSpPr>
          <p:nvPr/>
        </p:nvSpPr>
        <p:spPr bwMode="auto">
          <a:xfrm>
            <a:off x="4758335" y="5289767"/>
            <a:ext cx="3895484" cy="1015663"/>
          </a:xfrm>
          <a:prstGeom prst="rect">
            <a:avLst/>
          </a:prstGeom>
          <a:solidFill>
            <a:srgbClr val="376092"/>
          </a:solid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a:lnSpc>
                <a:spcPts val="2400"/>
              </a:lnSpc>
            </a:pPr>
            <a:r>
              <a:rPr lang="en-US" sz="2200" dirty="0">
                <a:solidFill>
                  <a:schemeClr val="bg1">
                    <a:lumMod val="95000"/>
                  </a:schemeClr>
                </a:solidFill>
              </a:rPr>
              <a:t>Thrust proportional to airspeed, wind gradient, climb angle, and airspeed-to-wind “alignment”</a:t>
            </a:r>
            <a:endParaRPr lang="en-US" sz="2200" dirty="0">
              <a:solidFill>
                <a:schemeClr val="bg1">
                  <a:lumMod val="95000"/>
                </a:schemeClr>
              </a:solidFill>
              <a:latin typeface="Symbol" panose="05050102010706020507" pitchFamily="18" charset="2"/>
            </a:endParaRPr>
          </a:p>
        </p:txBody>
      </p:sp>
      <p:sp>
        <p:nvSpPr>
          <p:cNvPr id="45" name="Footer Placeholder 4"/>
          <p:cNvSpPr>
            <a:spLocks noGrp="1"/>
          </p:cNvSpPr>
          <p:nvPr>
            <p:ph type="ftr" sz="quarter" idx="11"/>
          </p:nvPr>
        </p:nvSpPr>
        <p:spPr>
          <a:xfrm>
            <a:off x="808310" y="6578210"/>
            <a:ext cx="7642595" cy="232765"/>
          </a:xfrm>
        </p:spPr>
        <p:txBody>
          <a:bodyPr/>
          <a:lstStyle>
            <a:lvl1pPr>
              <a:defRPr sz="1100"/>
            </a:lvl1pPr>
          </a:lstStyle>
          <a:p>
            <a:pPr algn="ctr"/>
            <a:r>
              <a:rPr lang="en-US" sz="800" dirty="0"/>
              <a:t>J. Philip Barnes          www.HowFliesTheAlbatross.com</a:t>
            </a:r>
          </a:p>
        </p:txBody>
      </p:sp>
    </p:spTree>
    <p:extLst>
      <p:ext uri="{BB962C8B-B14F-4D97-AF65-F5344CB8AC3E}">
        <p14:creationId xmlns:p14="http://schemas.microsoft.com/office/powerpoint/2010/main" val="40316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39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91" grpId="0" animBg="1"/>
      <p:bldP spid="49" grpId="0" animBg="1"/>
      <p:bldP spid="48" grpId="0" animBg="1"/>
      <p:bldP spid="50"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albatross_berg1.JPG"/>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Effect>
                      <a14:brightnessContrast bright="2000" contrast="12000"/>
                    </a14:imgEffect>
                  </a14:imgLayer>
                </a14:imgProps>
              </a:ext>
            </a:extLst>
          </a:blip>
          <a:srcRect l="9861" t="4882" b="3318"/>
          <a:stretch>
            <a:fillRect/>
          </a:stretch>
        </p:blipFill>
        <p:spPr bwMode="auto">
          <a:xfrm>
            <a:off x="0" y="-41563"/>
            <a:ext cx="9144000" cy="6899563"/>
          </a:xfrm>
          <a:prstGeom prst="rect">
            <a:avLst/>
          </a:prstGeom>
          <a:noFill/>
          <a:ln w="9525">
            <a:noFill/>
            <a:miter lim="800000"/>
            <a:headEnd/>
            <a:tailEnd/>
          </a:ln>
        </p:spPr>
      </p:pic>
      <p:grpSp>
        <p:nvGrpSpPr>
          <p:cNvPr id="4" name="Group 3"/>
          <p:cNvGrpSpPr>
            <a:grpSpLocks noChangeAspect="1"/>
          </p:cNvGrpSpPr>
          <p:nvPr/>
        </p:nvGrpSpPr>
        <p:grpSpPr>
          <a:xfrm>
            <a:off x="329611" y="754907"/>
            <a:ext cx="3593806" cy="3117872"/>
            <a:chOff x="1347560" y="851321"/>
            <a:chExt cx="3062646" cy="2657055"/>
          </a:xfrm>
        </p:grpSpPr>
        <p:sp>
          <p:nvSpPr>
            <p:cNvPr id="3" name="Rectangle 2"/>
            <p:cNvSpPr/>
            <p:nvPr/>
          </p:nvSpPr>
          <p:spPr>
            <a:xfrm>
              <a:off x="1347560" y="851321"/>
              <a:ext cx="3062646" cy="26570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C:\aa_phil\albatross\world and Antarctica_1.jpg"/>
            <p:cNvPicPr>
              <a:picLocks noChangeAspect="1" noChangeArrowheads="1"/>
            </p:cNvPicPr>
            <p:nvPr/>
          </p:nvPicPr>
          <p:blipFill rotWithShape="1">
            <a:blip r:embed="rId6" cstate="print">
              <a:clrChange>
                <a:clrFrom>
                  <a:srgbClr val="22407E"/>
                </a:clrFrom>
                <a:clrTo>
                  <a:srgbClr val="22407E">
                    <a:alpha val="0"/>
                  </a:srgbClr>
                </a:clrTo>
              </a:clrChange>
              <a:lum bright="-5000"/>
            </a:blip>
            <a:srcRect l="35300" t="32377" r="34493" b="33395"/>
            <a:stretch/>
          </p:blipFill>
          <p:spPr bwMode="auto">
            <a:xfrm>
              <a:off x="1467292" y="1041992"/>
              <a:ext cx="2775099" cy="2360428"/>
            </a:xfrm>
            <a:prstGeom prst="rect">
              <a:avLst/>
            </a:prstGeom>
            <a:noFill/>
            <a:ln w="9525">
              <a:noFill/>
              <a:miter lim="800000"/>
              <a:headEnd/>
              <a:tailEnd/>
            </a:ln>
          </p:spPr>
        </p:pic>
      </p:grpSp>
      <p:graphicFrame>
        <p:nvGraphicFramePr>
          <p:cNvPr id="7" name="Object 6"/>
          <p:cNvGraphicFramePr>
            <a:graphicFrameLocks noChangeAspect="1"/>
          </p:cNvGraphicFramePr>
          <p:nvPr>
            <p:extLst>
              <p:ext uri="{D42A27DB-BD31-4B8C-83A1-F6EECF244321}">
                <p14:modId xmlns:p14="http://schemas.microsoft.com/office/powerpoint/2010/main" val="2732942400"/>
              </p:ext>
            </p:extLst>
          </p:nvPr>
        </p:nvGraphicFramePr>
        <p:xfrm>
          <a:off x="500887" y="4626465"/>
          <a:ext cx="914400" cy="771525"/>
        </p:xfrm>
        <a:graphic>
          <a:graphicData uri="http://schemas.openxmlformats.org/presentationml/2006/ole">
            <mc:AlternateContent xmlns:mc="http://schemas.openxmlformats.org/markup-compatibility/2006">
              <mc:Choice xmlns:v="urn:schemas-microsoft-com:vml" Requires="v">
                <p:oleObj spid="_x0000_s102224" name="Packager Shell Object" showAsIcon="1" r:id="rId7" imgW="914400" imgH="771480" progId="Package">
                  <p:embed/>
                </p:oleObj>
              </mc:Choice>
              <mc:Fallback>
                <p:oleObj name="Packager Shell Object" showAsIcon="1" r:id="rId7" imgW="914400" imgH="771480" progId="Package">
                  <p:embed/>
                  <p:pic>
                    <p:nvPicPr>
                      <p:cNvPr id="0" name=""/>
                      <p:cNvPicPr/>
                      <p:nvPr/>
                    </p:nvPicPr>
                    <p:blipFill>
                      <a:blip r:embed="rId8"/>
                      <a:stretch>
                        <a:fillRect/>
                      </a:stretch>
                    </p:blipFill>
                    <p:spPr>
                      <a:xfrm>
                        <a:off x="500887" y="4626465"/>
                        <a:ext cx="914400" cy="771525"/>
                      </a:xfrm>
                      <a:prstGeom prst="rect">
                        <a:avLst/>
                      </a:prstGeom>
                      <a:solidFill>
                        <a:schemeClr val="accent1">
                          <a:lumMod val="75000"/>
                        </a:schemeClr>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79884706"/>
              </p:ext>
            </p:extLst>
          </p:nvPr>
        </p:nvGraphicFramePr>
        <p:xfrm>
          <a:off x="1649203" y="4615833"/>
          <a:ext cx="914400" cy="771525"/>
        </p:xfrm>
        <a:graphic>
          <a:graphicData uri="http://schemas.openxmlformats.org/presentationml/2006/ole">
            <mc:AlternateContent xmlns:mc="http://schemas.openxmlformats.org/markup-compatibility/2006">
              <mc:Choice xmlns:v="urn:schemas-microsoft-com:vml" Requires="v">
                <p:oleObj spid="_x0000_s102225" name="Packager Shell Object" showAsIcon="1" r:id="rId9" imgW="914400" imgH="771480" progId="Package">
                  <p:embed/>
                </p:oleObj>
              </mc:Choice>
              <mc:Fallback>
                <p:oleObj name="Packager Shell Object" showAsIcon="1" r:id="rId9" imgW="914400" imgH="771480" progId="Package">
                  <p:embed/>
                  <p:pic>
                    <p:nvPicPr>
                      <p:cNvPr id="0" name=""/>
                      <p:cNvPicPr/>
                      <p:nvPr/>
                    </p:nvPicPr>
                    <p:blipFill>
                      <a:blip r:embed="rId10"/>
                      <a:stretch>
                        <a:fillRect/>
                      </a:stretch>
                    </p:blipFill>
                    <p:spPr>
                      <a:xfrm>
                        <a:off x="1649203" y="4615833"/>
                        <a:ext cx="914400" cy="771525"/>
                      </a:xfrm>
                      <a:prstGeom prst="rect">
                        <a:avLst/>
                      </a:prstGeom>
                      <a:solidFill>
                        <a:schemeClr val="accent1">
                          <a:lumMod val="75000"/>
                        </a:schemeClr>
                      </a:solidFill>
                    </p:spPr>
                  </p:pic>
                </p:oleObj>
              </mc:Fallback>
            </mc:AlternateContent>
          </a:graphicData>
        </a:graphic>
      </p:graphicFrame>
      <p:sp>
        <p:nvSpPr>
          <p:cNvPr id="9" name="TextBox 8"/>
          <p:cNvSpPr txBox="1"/>
          <p:nvPr/>
        </p:nvSpPr>
        <p:spPr>
          <a:xfrm>
            <a:off x="394562" y="5517274"/>
            <a:ext cx="1070806" cy="830997"/>
          </a:xfrm>
          <a:prstGeom prst="rect">
            <a:avLst/>
          </a:prstGeom>
          <a:noFill/>
        </p:spPr>
        <p:txBody>
          <a:bodyPr wrap="none" rtlCol="0">
            <a:spAutoFit/>
          </a:bodyPr>
          <a:lstStyle/>
          <a:p>
            <a:r>
              <a:rPr lang="en-US" sz="1600" dirty="0">
                <a:solidFill>
                  <a:schemeClr val="bg1">
                    <a:lumMod val="95000"/>
                  </a:schemeClr>
                </a:solidFill>
              </a:rPr>
              <a:t>Dynamic</a:t>
            </a:r>
          </a:p>
          <a:p>
            <a:r>
              <a:rPr lang="en-US" sz="1600" dirty="0">
                <a:solidFill>
                  <a:schemeClr val="bg1">
                    <a:lumMod val="95000"/>
                  </a:schemeClr>
                </a:solidFill>
              </a:rPr>
              <a:t>Soaring</a:t>
            </a:r>
          </a:p>
          <a:p>
            <a:r>
              <a:rPr lang="en-US" sz="1600" dirty="0">
                <a:solidFill>
                  <a:schemeClr val="bg1">
                    <a:lumMod val="95000"/>
                  </a:schemeClr>
                </a:solidFill>
              </a:rPr>
              <a:t>Simulation</a:t>
            </a:r>
          </a:p>
        </p:txBody>
      </p:sp>
      <p:sp>
        <p:nvSpPr>
          <p:cNvPr id="11" name="TextBox 10"/>
          <p:cNvSpPr txBox="1"/>
          <p:nvPr/>
        </p:nvSpPr>
        <p:spPr>
          <a:xfrm>
            <a:off x="1606674" y="5517274"/>
            <a:ext cx="990849" cy="830997"/>
          </a:xfrm>
          <a:prstGeom prst="rect">
            <a:avLst/>
          </a:prstGeom>
          <a:noFill/>
        </p:spPr>
        <p:txBody>
          <a:bodyPr wrap="none" rtlCol="0">
            <a:spAutoFit/>
          </a:bodyPr>
          <a:lstStyle/>
          <a:p>
            <a:r>
              <a:rPr lang="en-US" sz="1600" dirty="0">
                <a:solidFill>
                  <a:schemeClr val="bg1">
                    <a:lumMod val="95000"/>
                  </a:schemeClr>
                </a:solidFill>
              </a:rPr>
              <a:t>Microsoft</a:t>
            </a:r>
          </a:p>
          <a:p>
            <a:r>
              <a:rPr lang="en-US" sz="1600" dirty="0">
                <a:solidFill>
                  <a:schemeClr val="bg1">
                    <a:lumMod val="95000"/>
                  </a:schemeClr>
                </a:solidFill>
              </a:rPr>
              <a:t>Graphics</a:t>
            </a:r>
          </a:p>
          <a:p>
            <a:r>
              <a:rPr lang="en-US" sz="1600" dirty="0">
                <a:solidFill>
                  <a:schemeClr val="bg1">
                    <a:lumMod val="95000"/>
                  </a:schemeClr>
                </a:solidFill>
              </a:rPr>
              <a:t>Module</a:t>
            </a:r>
          </a:p>
        </p:txBody>
      </p:sp>
      <p:sp>
        <p:nvSpPr>
          <p:cNvPr id="13" name="TextBox 12"/>
          <p:cNvSpPr txBox="1"/>
          <p:nvPr/>
        </p:nvSpPr>
        <p:spPr>
          <a:xfrm>
            <a:off x="191809" y="92456"/>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Dynamic Soaring</a:t>
            </a:r>
          </a:p>
        </p:txBody>
      </p:sp>
      <p:sp>
        <p:nvSpPr>
          <p:cNvPr id="2" name="Arc 1"/>
          <p:cNvSpPr/>
          <p:nvPr/>
        </p:nvSpPr>
        <p:spPr>
          <a:xfrm flipH="1">
            <a:off x="829346" y="935679"/>
            <a:ext cx="2796353" cy="2796353"/>
          </a:xfrm>
          <a:prstGeom prst="arc">
            <a:avLst>
              <a:gd name="adj1" fmla="val 16200000"/>
              <a:gd name="adj2" fmla="val 12453170"/>
            </a:avLst>
          </a:prstGeom>
          <a:ln w="76200">
            <a:solidFill>
              <a:srgbClr val="4A7EBB">
                <a:alpha val="50196"/>
              </a:srgb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p:cNvSpPr txBox="1"/>
          <p:nvPr/>
        </p:nvSpPr>
        <p:spPr>
          <a:xfrm>
            <a:off x="4299045" y="598286"/>
            <a:ext cx="4517409" cy="1938992"/>
          </a:xfrm>
          <a:prstGeom prst="rect">
            <a:avLst/>
          </a:prstGeom>
          <a:noFill/>
          <a:effectLst/>
        </p:spPr>
        <p:txBody>
          <a:bodyPr wrap="square" rtlCol="0">
            <a:spAutoFit/>
          </a:bodyPr>
          <a:lstStyle/>
          <a:p>
            <a:pPr algn="just"/>
            <a:r>
              <a:rPr lang="en-US" sz="2400" dirty="0">
                <a:solidFill>
                  <a:schemeClr val="bg1">
                    <a:lumMod val="95000"/>
                  </a:schemeClr>
                </a:solidFill>
              </a:rPr>
              <a:t>Sustained maneuvering flight on shoulder-locked wings over a waveless sea, extracting energy from the 20-m boundary layer,  climbing upwind, diving downwind</a:t>
            </a:r>
            <a:endParaRPr lang="en-US" sz="2000" dirty="0">
              <a:solidFill>
                <a:schemeClr val="bg1">
                  <a:lumMod val="95000"/>
                </a:schemeClr>
              </a:solidFill>
            </a:endParaRPr>
          </a:p>
        </p:txBody>
      </p:sp>
      <p:sp>
        <p:nvSpPr>
          <p:cNvPr id="12" name="TextBox 11"/>
          <p:cNvSpPr txBox="1"/>
          <p:nvPr/>
        </p:nvSpPr>
        <p:spPr>
          <a:xfrm>
            <a:off x="4143235" y="4677549"/>
            <a:ext cx="4711205" cy="1492716"/>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en-US" sz="1300" dirty="0">
                <a:solidFill>
                  <a:schemeClr val="bg1">
                    <a:lumMod val="95000"/>
                  </a:schemeClr>
                </a:solidFill>
              </a:rPr>
              <a:t>"I hadn't been expecting to see my first albatross ... But in an abrupt clearing of the mist ... there it was, drifting low over the ragged seas. Enormous and powerful, effortless as sleep, it crossed our wake and then was gone ... I was left with an enchanted sense that I had received a gift."</a:t>
            </a:r>
          </a:p>
          <a:p>
            <a:pPr algn="just"/>
            <a:endParaRPr lang="en-US" sz="1300" dirty="0">
              <a:solidFill>
                <a:schemeClr val="bg1">
                  <a:lumMod val="95000"/>
                </a:schemeClr>
              </a:solidFill>
            </a:endParaRPr>
          </a:p>
          <a:p>
            <a:pPr algn="r"/>
            <a:r>
              <a:rPr lang="en-US" sz="1300" dirty="0">
                <a:solidFill>
                  <a:schemeClr val="bg1">
                    <a:lumMod val="95000"/>
                  </a:schemeClr>
                </a:solidFill>
              </a:rPr>
              <a:t> - Graeme Gibson, </a:t>
            </a:r>
            <a:r>
              <a:rPr lang="en-US" sz="1300" i="1" dirty="0">
                <a:solidFill>
                  <a:schemeClr val="bg1">
                    <a:lumMod val="95000"/>
                  </a:schemeClr>
                </a:solidFill>
              </a:rPr>
              <a:t>The Bedside Book of Birds</a:t>
            </a:r>
            <a:endParaRPr lang="en-US" sz="1300" dirty="0">
              <a:solidFill>
                <a:schemeClr val="bg1">
                  <a:lumMod val="95000"/>
                </a:schemeClr>
              </a:solidFill>
            </a:endParaRPr>
          </a:p>
        </p:txBody>
      </p:sp>
      <p:sp>
        <p:nvSpPr>
          <p:cNvPr id="5" name="Text Box 6152"/>
          <p:cNvSpPr txBox="1">
            <a:spLocks noChangeArrowheads="1"/>
          </p:cNvSpPr>
          <p:nvPr/>
        </p:nvSpPr>
        <p:spPr bwMode="auto">
          <a:xfrm rot="1408497">
            <a:off x="2433994" y="974678"/>
            <a:ext cx="933269" cy="338554"/>
          </a:xfrm>
          <a:prstGeom prst="rect">
            <a:avLst/>
          </a:prstGeom>
          <a:noFill/>
          <a:ln w="12700">
            <a:noFill/>
            <a:miter lim="800000"/>
            <a:headEnd/>
            <a:tailEnd/>
          </a:ln>
        </p:spPr>
        <p:txBody>
          <a:bodyPr wrap="none">
            <a:spAutoFit/>
          </a:bodyPr>
          <a:lstStyle/>
          <a:p>
            <a:r>
              <a:rPr lang="en-US" sz="1600" i="1" dirty="0">
                <a:solidFill>
                  <a:srgbClr val="EAEAEA"/>
                </a:solidFill>
              </a:rPr>
              <a:t>4X / year</a:t>
            </a:r>
            <a:endParaRPr lang="en-US" sz="1600" dirty="0">
              <a:solidFill>
                <a:srgbClr val="EAEAEA"/>
              </a:solidFill>
            </a:endParaRPr>
          </a:p>
        </p:txBody>
      </p:sp>
      <p:sp>
        <p:nvSpPr>
          <p:cNvPr id="16" name="TextBox 15"/>
          <p:cNvSpPr txBox="1"/>
          <p:nvPr/>
        </p:nvSpPr>
        <p:spPr>
          <a:xfrm>
            <a:off x="3367498" y="92456"/>
            <a:ext cx="4083629" cy="523208"/>
          </a:xfrm>
          <a:prstGeom prst="rect">
            <a:avLst/>
          </a:prstGeom>
          <a:noFill/>
        </p:spPr>
        <p:txBody>
          <a:bodyPr wrap="square" lIns="91429" tIns="45714" rIns="91429" bIns="45714" rtlCol="0">
            <a:spAutoFit/>
          </a:bodyPr>
          <a:lstStyle/>
          <a:p>
            <a:r>
              <a:rPr lang="en-US" sz="2800" dirty="0">
                <a:solidFill>
                  <a:schemeClr val="bg1">
                    <a:lumMod val="85000"/>
                  </a:schemeClr>
                </a:solidFill>
              </a:rPr>
              <a:t>Wandering albatross</a:t>
            </a:r>
          </a:p>
        </p:txBody>
      </p:sp>
    </p:spTree>
    <p:extLst>
      <p:ext uri="{BB962C8B-B14F-4D97-AF65-F5344CB8AC3E}">
        <p14:creationId xmlns:p14="http://schemas.microsoft.com/office/powerpoint/2010/main" val="274014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2" grpId="0" animBg="1"/>
      <p:bldP spid="14" grpId="0"/>
      <p:bldP spid="12" grpId="0"/>
      <p:bldP spid="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975" y="0"/>
            <a:ext cx="9136026" cy="6858000"/>
          </a:xfrm>
          <a:prstGeom prst="rect">
            <a:avLst/>
          </a:prstGeom>
        </p:spPr>
      </p:pic>
      <p:sp>
        <p:nvSpPr>
          <p:cNvPr id="9" name="TextBox 8"/>
          <p:cNvSpPr txBox="1"/>
          <p:nvPr/>
        </p:nvSpPr>
        <p:spPr>
          <a:xfrm>
            <a:off x="245079" y="-2690"/>
            <a:ext cx="7314820" cy="5032147"/>
          </a:xfrm>
          <a:prstGeom prst="rect">
            <a:avLst/>
          </a:prstGeom>
          <a:noFill/>
        </p:spPr>
        <p:txBody>
          <a:bodyPr wrap="square" rtlCol="0">
            <a:spAutoFit/>
          </a:bodyPr>
          <a:lstStyle/>
          <a:p>
            <a:r>
              <a:rPr lang="en-US" sz="2800">
                <a:solidFill>
                  <a:schemeClr val="bg1">
                    <a:lumMod val="95000"/>
                  </a:schemeClr>
                </a:solidFill>
              </a:rPr>
              <a:t>“Dynasóar” - Dynamic </a:t>
            </a:r>
            <a:r>
              <a:rPr lang="en-US" sz="2800" dirty="0">
                <a:solidFill>
                  <a:schemeClr val="bg1">
                    <a:lumMod val="95000"/>
                  </a:schemeClr>
                </a:solidFill>
              </a:rPr>
              <a:t>soaring in the jet stream</a:t>
            </a:r>
            <a:endParaRPr lang="en-US" sz="2600" dirty="0">
              <a:solidFill>
                <a:schemeClr val="bg1">
                  <a:lumMod val="95000"/>
                </a:schemeClr>
              </a:solidFill>
            </a:endParaRPr>
          </a:p>
          <a:p>
            <a:endParaRPr lang="en-US" sz="2000" dirty="0">
              <a:solidFill>
                <a:schemeClr val="bg1">
                  <a:lumMod val="95000"/>
                </a:schemeClr>
              </a:solidFill>
            </a:endParaRPr>
          </a:p>
          <a:p>
            <a:r>
              <a:rPr lang="en-US" sz="2000" dirty="0">
                <a:solidFill>
                  <a:schemeClr val="bg1">
                    <a:lumMod val="95000"/>
                  </a:schemeClr>
                </a:solidFill>
              </a:rPr>
              <a:t>Dynamic soaring thrust (</a:t>
            </a:r>
            <a:r>
              <a:rPr lang="en-US" sz="2000">
                <a:solidFill>
                  <a:schemeClr val="bg1">
                    <a:lumMod val="95000"/>
                  </a:schemeClr>
                </a:solidFill>
              </a:rPr>
              <a:t>T), Aircraft mass </a:t>
            </a:r>
            <a:r>
              <a:rPr lang="en-US" sz="2000" dirty="0">
                <a:solidFill>
                  <a:schemeClr val="bg1">
                    <a:lumMod val="95000"/>
                  </a:schemeClr>
                </a:solidFill>
              </a:rPr>
              <a:t>(</a:t>
            </a:r>
            <a:r>
              <a:rPr lang="en-US" sz="2000">
                <a:solidFill>
                  <a:schemeClr val="bg1">
                    <a:lumMod val="95000"/>
                  </a:schemeClr>
                </a:solidFill>
              </a:rPr>
              <a:t>m)</a:t>
            </a:r>
          </a:p>
          <a:p>
            <a:r>
              <a:rPr lang="en-US" sz="2000">
                <a:solidFill>
                  <a:schemeClr val="bg1">
                    <a:lumMod val="95000"/>
                  </a:schemeClr>
                </a:solidFill>
              </a:rPr>
              <a:t>“zoom climbing” wings level at an angle </a:t>
            </a:r>
            <a:r>
              <a:rPr lang="en-US" sz="2000" dirty="0">
                <a:solidFill>
                  <a:schemeClr val="bg1">
                    <a:lumMod val="95000"/>
                  </a:schemeClr>
                </a:solidFill>
              </a:rPr>
              <a:t>(</a:t>
            </a:r>
            <a:r>
              <a:rPr lang="en-US" sz="2000">
                <a:solidFill>
                  <a:schemeClr val="bg1">
                    <a:lumMod val="95000"/>
                  </a:schemeClr>
                </a:solidFill>
                <a:latin typeface="Symbol" panose="05050102010706020507" pitchFamily="18" charset="2"/>
              </a:rPr>
              <a:t>g</a:t>
            </a:r>
            <a:r>
              <a:rPr lang="en-US" sz="2000">
                <a:solidFill>
                  <a:schemeClr val="bg1">
                    <a:lumMod val="95000"/>
                  </a:schemeClr>
                </a:solidFill>
              </a:rPr>
              <a:t>),</a:t>
            </a:r>
          </a:p>
          <a:p>
            <a:r>
              <a:rPr lang="en-US" sz="2000">
                <a:solidFill>
                  <a:schemeClr val="bg1">
                    <a:lumMod val="95000"/>
                  </a:schemeClr>
                </a:solidFill>
              </a:rPr>
              <a:t>Airspeed </a:t>
            </a:r>
            <a:r>
              <a:rPr lang="en-US" sz="2000" dirty="0">
                <a:solidFill>
                  <a:schemeClr val="bg1">
                    <a:lumMod val="95000"/>
                  </a:schemeClr>
                </a:solidFill>
              </a:rPr>
              <a:t>(</a:t>
            </a:r>
            <a:r>
              <a:rPr lang="en-US" sz="2000">
                <a:solidFill>
                  <a:schemeClr val="bg1">
                    <a:lumMod val="95000"/>
                  </a:schemeClr>
                </a:solidFill>
              </a:rPr>
              <a:t>V) and </a:t>
            </a:r>
            <a:r>
              <a:rPr lang="en-US" sz="2000">
                <a:solidFill>
                  <a:schemeClr val="bg1">
                    <a:lumMod val="95000"/>
                  </a:schemeClr>
                </a:solidFill>
                <a:latin typeface="Calibri"/>
              </a:rPr>
              <a:t>wind </a:t>
            </a:r>
            <a:r>
              <a:rPr lang="en-US" sz="2000">
                <a:solidFill>
                  <a:schemeClr val="bg1">
                    <a:lumMod val="95000"/>
                  </a:schemeClr>
                </a:solidFill>
              </a:rPr>
              <a:t>gradient (w'=dw/dz)</a:t>
            </a:r>
          </a:p>
          <a:p>
            <a:r>
              <a:rPr lang="en-US" sz="2000">
                <a:solidFill>
                  <a:schemeClr val="bg1">
                    <a:lumMod val="95000"/>
                  </a:schemeClr>
                </a:solidFill>
              </a:rPr>
              <a:t>Headed upwind </a:t>
            </a:r>
            <a:endParaRPr lang="en-US" sz="1200" dirty="0">
              <a:solidFill>
                <a:schemeClr val="bg1">
                  <a:lumMod val="95000"/>
                </a:schemeClr>
              </a:solidFill>
            </a:endParaRPr>
          </a:p>
          <a:p>
            <a:endParaRPr lang="en-US" sz="1200" dirty="0">
              <a:solidFill>
                <a:schemeClr val="bg1">
                  <a:lumMod val="95000"/>
                </a:schemeClr>
              </a:solidFill>
            </a:endParaRPr>
          </a:p>
          <a:p>
            <a:r>
              <a:rPr lang="en-US" sz="2000" dirty="0">
                <a:solidFill>
                  <a:schemeClr val="bg1">
                    <a:lumMod val="95000"/>
                  </a:schemeClr>
                </a:solidFill>
              </a:rPr>
              <a:t>T = m </a:t>
            </a:r>
            <a:r>
              <a:rPr lang="en-US" sz="2000">
                <a:solidFill>
                  <a:schemeClr val="bg1">
                    <a:lumMod val="95000"/>
                  </a:schemeClr>
                </a:solidFill>
              </a:rPr>
              <a:t>(dw/dt</a:t>
            </a:r>
            <a:r>
              <a:rPr lang="en-US" sz="2000" dirty="0">
                <a:solidFill>
                  <a:schemeClr val="bg1">
                    <a:lumMod val="95000"/>
                  </a:schemeClr>
                </a:solidFill>
              </a:rPr>
              <a:t>) cos </a:t>
            </a:r>
            <a:r>
              <a:rPr lang="en-US" sz="2000">
                <a:solidFill>
                  <a:schemeClr val="bg1">
                    <a:lumMod val="95000"/>
                  </a:schemeClr>
                </a:solidFill>
                <a:latin typeface="Symbol" panose="05050102010706020507" pitchFamily="18" charset="2"/>
              </a:rPr>
              <a:t>g</a:t>
            </a:r>
            <a:r>
              <a:rPr lang="en-US" sz="2000">
                <a:solidFill>
                  <a:schemeClr val="bg1">
                    <a:lumMod val="95000"/>
                  </a:schemeClr>
                </a:solidFill>
              </a:rPr>
              <a:t> </a:t>
            </a:r>
          </a:p>
          <a:p>
            <a:r>
              <a:rPr lang="en-US" sz="2000">
                <a:solidFill>
                  <a:schemeClr val="bg1">
                    <a:lumMod val="95000"/>
                  </a:schemeClr>
                </a:solidFill>
                <a:latin typeface="Symbol" panose="05050102010706020507" pitchFamily="18" charset="2"/>
              </a:rPr>
              <a:t>  </a:t>
            </a:r>
            <a:r>
              <a:rPr lang="en-US" sz="2000">
                <a:solidFill>
                  <a:schemeClr val="bg1">
                    <a:lumMod val="95000"/>
                  </a:schemeClr>
                </a:solidFill>
              </a:rPr>
              <a:t> </a:t>
            </a:r>
            <a:r>
              <a:rPr lang="en-US" sz="2000" dirty="0">
                <a:solidFill>
                  <a:schemeClr val="bg1">
                    <a:lumMod val="95000"/>
                  </a:schemeClr>
                </a:solidFill>
              </a:rPr>
              <a:t>= m </a:t>
            </a:r>
            <a:r>
              <a:rPr lang="en-US" sz="2000">
                <a:solidFill>
                  <a:schemeClr val="bg1">
                    <a:lumMod val="95000"/>
                  </a:schemeClr>
                </a:solidFill>
              </a:rPr>
              <a:t>(dw/dz</a:t>
            </a:r>
            <a:r>
              <a:rPr lang="en-US" sz="2000" dirty="0">
                <a:solidFill>
                  <a:schemeClr val="bg1">
                    <a:lumMod val="95000"/>
                  </a:schemeClr>
                </a:solidFill>
              </a:rPr>
              <a:t>) (dz/dt) cos </a:t>
            </a:r>
            <a:r>
              <a:rPr lang="en-US" sz="2000">
                <a:solidFill>
                  <a:schemeClr val="bg1">
                    <a:lumMod val="95000"/>
                  </a:schemeClr>
                </a:solidFill>
                <a:latin typeface="Symbol" panose="05050102010706020507" pitchFamily="18" charset="2"/>
              </a:rPr>
              <a:t>g</a:t>
            </a:r>
            <a:r>
              <a:rPr lang="en-US" sz="2000">
                <a:solidFill>
                  <a:schemeClr val="bg1">
                    <a:lumMod val="95000"/>
                  </a:schemeClr>
                </a:solidFill>
              </a:rPr>
              <a:t> </a:t>
            </a:r>
            <a:endParaRPr lang="en-US" sz="2000" dirty="0">
              <a:solidFill>
                <a:schemeClr val="bg1">
                  <a:lumMod val="95000"/>
                </a:schemeClr>
              </a:solidFill>
            </a:endParaRPr>
          </a:p>
          <a:p>
            <a:r>
              <a:rPr lang="en-US" sz="2000" dirty="0">
                <a:solidFill>
                  <a:schemeClr val="bg1">
                    <a:lumMod val="95000"/>
                  </a:schemeClr>
                </a:solidFill>
              </a:rPr>
              <a:t>   = </a:t>
            </a:r>
            <a:r>
              <a:rPr lang="en-US" sz="2000">
                <a:solidFill>
                  <a:schemeClr val="bg1">
                    <a:lumMod val="95000"/>
                  </a:schemeClr>
                </a:solidFill>
              </a:rPr>
              <a:t>m w' </a:t>
            </a:r>
            <a:r>
              <a:rPr lang="en-US" sz="2000" dirty="0">
                <a:solidFill>
                  <a:schemeClr val="bg1">
                    <a:lumMod val="95000"/>
                  </a:schemeClr>
                </a:solidFill>
              </a:rPr>
              <a:t>V sin </a:t>
            </a:r>
            <a:r>
              <a:rPr lang="en-US" sz="2000" dirty="0">
                <a:solidFill>
                  <a:schemeClr val="bg1">
                    <a:lumMod val="95000"/>
                  </a:schemeClr>
                </a:solidFill>
                <a:latin typeface="Symbol" panose="05050102010706020507" pitchFamily="18" charset="2"/>
              </a:rPr>
              <a:t>g </a:t>
            </a:r>
            <a:r>
              <a:rPr lang="en-US" sz="2000" dirty="0">
                <a:solidFill>
                  <a:schemeClr val="bg1">
                    <a:lumMod val="95000"/>
                  </a:schemeClr>
                </a:solidFill>
              </a:rPr>
              <a:t>cos </a:t>
            </a:r>
            <a:r>
              <a:rPr lang="en-US" sz="2000">
                <a:solidFill>
                  <a:schemeClr val="bg1">
                    <a:lumMod val="95000"/>
                  </a:schemeClr>
                </a:solidFill>
                <a:latin typeface="Symbol" panose="05050102010706020507" pitchFamily="18" charset="2"/>
              </a:rPr>
              <a:t>g</a:t>
            </a:r>
            <a:r>
              <a:rPr lang="en-US" sz="2000">
                <a:solidFill>
                  <a:schemeClr val="bg1">
                    <a:lumMod val="95000"/>
                  </a:schemeClr>
                </a:solidFill>
              </a:rPr>
              <a:t> &gt; D</a:t>
            </a:r>
          </a:p>
          <a:p>
            <a:r>
              <a:rPr lang="en-US" sz="2000">
                <a:solidFill>
                  <a:schemeClr val="bg1">
                    <a:lumMod val="95000"/>
                  </a:schemeClr>
                </a:solidFill>
              </a:rPr>
              <a:t>Divide by weight, W=mg:    </a:t>
            </a:r>
            <a:endParaRPr lang="en-US" sz="2000" dirty="0">
              <a:solidFill>
                <a:schemeClr val="bg1">
                  <a:lumMod val="95000"/>
                </a:schemeClr>
              </a:solidFill>
            </a:endParaRPr>
          </a:p>
          <a:p>
            <a:r>
              <a:rPr lang="en-US" sz="2000">
                <a:solidFill>
                  <a:schemeClr val="bg1">
                    <a:lumMod val="95000"/>
                  </a:schemeClr>
                </a:solidFill>
              </a:rPr>
              <a:t>T/W </a:t>
            </a:r>
            <a:r>
              <a:rPr lang="en-US" sz="2000" dirty="0">
                <a:solidFill>
                  <a:schemeClr val="bg1">
                    <a:lumMod val="95000"/>
                  </a:schemeClr>
                </a:solidFill>
              </a:rPr>
              <a:t>= T/(mg) &gt; D/W = (D/L) (L/W)</a:t>
            </a:r>
          </a:p>
          <a:p>
            <a:r>
              <a:rPr lang="en-US" sz="2000">
                <a:solidFill>
                  <a:schemeClr val="bg1">
                    <a:lumMod val="95000"/>
                  </a:schemeClr>
                </a:solidFill>
              </a:rPr>
              <a:t>w' </a:t>
            </a:r>
            <a:r>
              <a:rPr lang="en-US" sz="2000" dirty="0">
                <a:solidFill>
                  <a:schemeClr val="bg1">
                    <a:lumMod val="95000"/>
                  </a:schemeClr>
                </a:solidFill>
              </a:rPr>
              <a:t>(V/g) sin </a:t>
            </a:r>
            <a:r>
              <a:rPr lang="en-US" sz="2000" dirty="0">
                <a:solidFill>
                  <a:schemeClr val="bg1">
                    <a:lumMod val="95000"/>
                  </a:schemeClr>
                </a:solidFill>
                <a:latin typeface="Symbol" panose="05050102010706020507" pitchFamily="18" charset="2"/>
              </a:rPr>
              <a:t>g </a:t>
            </a:r>
            <a:r>
              <a:rPr lang="en-US" sz="2000" dirty="0">
                <a:solidFill>
                  <a:schemeClr val="bg1">
                    <a:lumMod val="95000"/>
                  </a:schemeClr>
                </a:solidFill>
              </a:rPr>
              <a:t>cos </a:t>
            </a:r>
            <a:r>
              <a:rPr lang="en-US" sz="2000">
                <a:solidFill>
                  <a:schemeClr val="bg1">
                    <a:lumMod val="95000"/>
                  </a:schemeClr>
                </a:solidFill>
                <a:latin typeface="Symbol" panose="05050102010706020507" pitchFamily="18" charset="2"/>
              </a:rPr>
              <a:t>g </a:t>
            </a:r>
            <a:r>
              <a:rPr lang="en-US" sz="2000">
                <a:solidFill>
                  <a:schemeClr val="bg1">
                    <a:lumMod val="95000"/>
                  </a:schemeClr>
                </a:solidFill>
              </a:rPr>
              <a:t>&gt; </a:t>
            </a:r>
            <a:r>
              <a:rPr lang="en-US" sz="2000" dirty="0">
                <a:solidFill>
                  <a:schemeClr val="bg1">
                    <a:lumMod val="95000"/>
                  </a:schemeClr>
                </a:solidFill>
              </a:rPr>
              <a:t>(D/L) cos </a:t>
            </a:r>
            <a:r>
              <a:rPr lang="en-US" sz="2000" dirty="0">
                <a:solidFill>
                  <a:schemeClr val="bg1">
                    <a:lumMod val="95000"/>
                  </a:schemeClr>
                </a:solidFill>
                <a:latin typeface="Symbol" panose="05050102010706020507" pitchFamily="18" charset="2"/>
              </a:rPr>
              <a:t>g</a:t>
            </a:r>
            <a:endParaRPr lang="en-US" sz="2000" dirty="0">
              <a:solidFill>
                <a:schemeClr val="bg1">
                  <a:lumMod val="95000"/>
                </a:schemeClr>
              </a:solidFill>
            </a:endParaRPr>
          </a:p>
          <a:p>
            <a:endParaRPr lang="en-US" sz="1200" dirty="0">
              <a:solidFill>
                <a:schemeClr val="bg1">
                  <a:lumMod val="95000"/>
                </a:schemeClr>
              </a:solidFill>
            </a:endParaRPr>
          </a:p>
          <a:p>
            <a:r>
              <a:rPr lang="en-US" sz="2000">
                <a:solidFill>
                  <a:schemeClr val="bg1">
                    <a:lumMod val="95000"/>
                  </a:schemeClr>
                </a:solidFill>
              </a:rPr>
              <a:t>      w' </a:t>
            </a:r>
            <a:r>
              <a:rPr lang="en-US" sz="2000" dirty="0">
                <a:solidFill>
                  <a:schemeClr val="bg1">
                    <a:lumMod val="95000"/>
                  </a:schemeClr>
                </a:solidFill>
              </a:rPr>
              <a:t>(V/g) (L/D) sin </a:t>
            </a:r>
            <a:r>
              <a:rPr lang="en-US" sz="2000">
                <a:solidFill>
                  <a:schemeClr val="bg1">
                    <a:lumMod val="95000"/>
                  </a:schemeClr>
                </a:solidFill>
                <a:latin typeface="Symbol" panose="05050102010706020507" pitchFamily="18" charset="2"/>
              </a:rPr>
              <a:t>g </a:t>
            </a:r>
            <a:r>
              <a:rPr lang="en-US" sz="2000">
                <a:solidFill>
                  <a:schemeClr val="bg1">
                    <a:lumMod val="95000"/>
                  </a:schemeClr>
                </a:solidFill>
              </a:rPr>
              <a:t>&gt; </a:t>
            </a:r>
            <a:r>
              <a:rPr lang="en-US" sz="2000" dirty="0">
                <a:solidFill>
                  <a:schemeClr val="bg1">
                    <a:lumMod val="95000"/>
                  </a:schemeClr>
                </a:solidFill>
              </a:rPr>
              <a:t>1</a:t>
            </a:r>
          </a:p>
          <a:p>
            <a:endParaRPr lang="en-US" sz="500" dirty="0">
              <a:solidFill>
                <a:schemeClr val="bg1">
                  <a:lumMod val="95000"/>
                </a:schemeClr>
              </a:solidFill>
            </a:endParaRPr>
          </a:p>
          <a:p>
            <a:endParaRPr lang="en-US" dirty="0">
              <a:solidFill>
                <a:schemeClr val="bg1">
                  <a:lumMod val="95000"/>
                </a:schemeClr>
              </a:solidFill>
            </a:endParaRPr>
          </a:p>
        </p:txBody>
      </p:sp>
      <p:pic>
        <p:nvPicPr>
          <p:cNvPr id="12" name="Picture 11"/>
          <p:cNvPicPr>
            <a:picLocks noChangeAspect="1"/>
          </p:cNvPicPr>
          <p:nvPr/>
        </p:nvPicPr>
        <p:blipFill>
          <a:blip r:embed="rId5">
            <a:clrChange>
              <a:clrFrom>
                <a:srgbClr val="0F0F15"/>
              </a:clrFrom>
              <a:clrTo>
                <a:srgbClr val="0F0F15">
                  <a:alpha val="0"/>
                </a:srgbClr>
              </a:clrTo>
            </a:clrChange>
            <a:extLst>
              <a:ext uri="{28A0092B-C50C-407E-A947-70E740481C1C}">
                <a14:useLocalDpi xmlns:a14="http://schemas.microsoft.com/office/drawing/2010/main" val="0"/>
              </a:ext>
            </a:extLst>
          </a:blip>
          <a:stretch>
            <a:fillRect/>
          </a:stretch>
        </p:blipFill>
        <p:spPr>
          <a:xfrm rot="21356992">
            <a:off x="5329868" y="1429724"/>
            <a:ext cx="3589014" cy="4627594"/>
          </a:xfrm>
          <a:prstGeom prst="rect">
            <a:avLst/>
          </a:prstGeom>
        </p:spPr>
      </p:pic>
      <p:sp>
        <p:nvSpPr>
          <p:cNvPr id="3" name="Rounded Rectangle 2"/>
          <p:cNvSpPr/>
          <p:nvPr/>
        </p:nvSpPr>
        <p:spPr>
          <a:xfrm>
            <a:off x="537882" y="4096164"/>
            <a:ext cx="2554942" cy="51438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26104" y="4850518"/>
            <a:ext cx="3781124" cy="1631216"/>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lumMod val="95000"/>
                  </a:schemeClr>
                </a:solidFill>
              </a:rPr>
              <a:t>Dynamic soaring "must haves"</a:t>
            </a:r>
          </a:p>
          <a:p>
            <a:pPr marL="228600" indent="-228600">
              <a:buFont typeface="Arial" panose="020B0604020202020204" pitchFamily="34" charset="0"/>
              <a:buChar char="•"/>
            </a:pPr>
            <a:r>
              <a:rPr lang="en-US" sz="2000" dirty="0">
                <a:solidFill>
                  <a:schemeClr val="bg1">
                    <a:lumMod val="95000"/>
                  </a:schemeClr>
                </a:solidFill>
              </a:rPr>
              <a:t>Threshold wind gradient</a:t>
            </a:r>
            <a:r>
              <a:rPr lang="en-US" sz="2000">
                <a:solidFill>
                  <a:schemeClr val="bg1">
                    <a:lumMod val="95000"/>
                  </a:schemeClr>
                </a:solidFill>
              </a:rPr>
              <a:t>,  w'</a:t>
            </a:r>
            <a:endParaRPr lang="en-US" sz="2000" dirty="0">
              <a:solidFill>
                <a:schemeClr val="bg1">
                  <a:lumMod val="95000"/>
                </a:schemeClr>
              </a:solidFill>
            </a:endParaRPr>
          </a:p>
          <a:p>
            <a:pPr marL="228600" indent="-228600">
              <a:buFont typeface="Arial" panose="020B0604020202020204" pitchFamily="34" charset="0"/>
              <a:buChar char="•"/>
            </a:pPr>
            <a:r>
              <a:rPr lang="en-US" sz="2000" dirty="0">
                <a:solidFill>
                  <a:schemeClr val="bg1">
                    <a:lumMod val="95000"/>
                  </a:schemeClr>
                </a:solidFill>
              </a:rPr>
              <a:t>D.S. Rule</a:t>
            </a:r>
            <a:r>
              <a:rPr lang="en-US" sz="2000">
                <a:solidFill>
                  <a:schemeClr val="bg1">
                    <a:lumMod val="95000"/>
                  </a:schemeClr>
                </a:solidFill>
              </a:rPr>
              <a:t>:  w' sin </a:t>
            </a:r>
            <a:r>
              <a:rPr lang="en-US" sz="2000" dirty="0">
                <a:solidFill>
                  <a:schemeClr val="bg1">
                    <a:lumMod val="95000"/>
                  </a:schemeClr>
                </a:solidFill>
                <a:latin typeface="Symbol" panose="05050102010706020507" pitchFamily="18" charset="2"/>
              </a:rPr>
              <a:t>g </a:t>
            </a:r>
            <a:r>
              <a:rPr lang="en-US" sz="2000" dirty="0">
                <a:solidFill>
                  <a:schemeClr val="bg1">
                    <a:lumMod val="95000"/>
                  </a:schemeClr>
                </a:solidFill>
              </a:rPr>
              <a:t>cos </a:t>
            </a:r>
            <a:r>
              <a:rPr lang="en-US" sz="2000" dirty="0">
                <a:solidFill>
                  <a:schemeClr val="bg1">
                    <a:lumMod val="95000"/>
                  </a:schemeClr>
                </a:solidFill>
                <a:latin typeface="Symbol" panose="05050102010706020507" pitchFamily="18" charset="2"/>
              </a:rPr>
              <a:t>y &gt; 0</a:t>
            </a:r>
          </a:p>
          <a:p>
            <a:pPr marL="228600" indent="-228600">
              <a:buFont typeface="Arial" panose="020B0604020202020204" pitchFamily="34" charset="0"/>
              <a:buChar char="•"/>
            </a:pPr>
            <a:r>
              <a:rPr lang="en-US" sz="2000" dirty="0">
                <a:solidFill>
                  <a:schemeClr val="bg1">
                    <a:lumMod val="95000"/>
                  </a:schemeClr>
                </a:solidFill>
              </a:rPr>
              <a:t>High speed, V  (high wing load)</a:t>
            </a:r>
          </a:p>
          <a:p>
            <a:pPr marL="228600" indent="-228600">
              <a:buFont typeface="Arial" panose="020B0604020202020204" pitchFamily="34" charset="0"/>
              <a:buChar char="•"/>
            </a:pPr>
            <a:r>
              <a:rPr lang="en-US" sz="2000" dirty="0">
                <a:solidFill>
                  <a:schemeClr val="bg1">
                    <a:lumMod val="95000"/>
                  </a:schemeClr>
                </a:solidFill>
              </a:rPr>
              <a:t>High L/D (lift-to-drag ratio)</a:t>
            </a:r>
            <a:endParaRPr lang="en-US" dirty="0">
              <a:solidFill>
                <a:schemeClr val="bg1">
                  <a:lumMod val="95000"/>
                </a:schemeClr>
              </a:solidFill>
            </a:endParaRPr>
          </a:p>
        </p:txBody>
      </p:sp>
    </p:spTree>
    <p:extLst>
      <p:ext uri="{BB962C8B-B14F-4D97-AF65-F5344CB8AC3E}">
        <p14:creationId xmlns:p14="http://schemas.microsoft.com/office/powerpoint/2010/main" val="319144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bg/>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3" grpId="0" animBg="1"/>
      <p:bldP spid="6" grpId="0" build="p" bldLvl="2"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280412" y="6484255"/>
            <a:ext cx="406388" cy="365125"/>
          </a:xfrm>
          <a:prstGeom prst="rect">
            <a:avLst/>
          </a:prstGeom>
        </p:spPr>
        <p:txBody>
          <a:bodyPr/>
          <a:lstStyle/>
          <a:p>
            <a:fld id="{01E2073A-A629-45A2-8404-EF7185EE7B65}" type="slidenum">
              <a:rPr lang="en-US" smtClean="0"/>
              <a:pPr/>
              <a:t>28</a:t>
            </a:fld>
            <a:endParaRPr lang="en-US" dirty="0"/>
          </a:p>
        </p:txBody>
      </p:sp>
      <p:sp>
        <p:nvSpPr>
          <p:cNvPr id="12" name="Footer Placeholder 4"/>
          <p:cNvSpPr>
            <a:spLocks noGrp="1"/>
          </p:cNvSpPr>
          <p:nvPr>
            <p:ph type="ftr" sz="quarter" idx="11"/>
          </p:nvPr>
        </p:nvSpPr>
        <p:spPr>
          <a:xfrm>
            <a:off x="808310" y="6578210"/>
            <a:ext cx="7642595" cy="232765"/>
          </a:xfrm>
        </p:spPr>
        <p:txBody>
          <a:bodyPr/>
          <a:lstStyle>
            <a:lvl1pPr>
              <a:defRPr sz="1100"/>
            </a:lvl1pPr>
          </a:lstStyle>
          <a:p>
            <a:pPr algn="ctr"/>
            <a:r>
              <a:rPr lang="en-US" sz="800" dirty="0"/>
              <a:t>J. Philip Barnes          www.HowFliesTheAlbatross.com</a:t>
            </a:r>
          </a:p>
        </p:txBody>
      </p:sp>
      <p:graphicFrame>
        <p:nvGraphicFramePr>
          <p:cNvPr id="4" name="Chart 3"/>
          <p:cNvGraphicFramePr>
            <a:graphicFrameLocks/>
          </p:cNvGraphicFramePr>
          <p:nvPr>
            <p:extLst>
              <p:ext uri="{D42A27DB-BD31-4B8C-83A1-F6EECF244321}">
                <p14:modId xmlns:p14="http://schemas.microsoft.com/office/powerpoint/2010/main" val="1219616523"/>
              </p:ext>
            </p:extLst>
          </p:nvPr>
        </p:nvGraphicFramePr>
        <p:xfrm>
          <a:off x="418746" y="136731"/>
          <a:ext cx="8118505" cy="647771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300531" y="2130402"/>
            <a:ext cx="6937285" cy="1165988"/>
          </a:xfrm>
          <a:prstGeom prst="rect">
            <a:avLst/>
          </a:prstGeom>
          <a:solidFill>
            <a:srgbClr val="604A7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pic>
        <p:nvPicPr>
          <p:cNvPr id="7" name="Picture 6"/>
          <p:cNvPicPr>
            <a:picLocks noChangeAspect="1"/>
          </p:cNvPicPr>
          <p:nvPr/>
        </p:nvPicPr>
        <p:blipFill rotWithShape="1">
          <a:blip r:embed="rId4">
            <a:clrChange>
              <a:clrFrom>
                <a:srgbClr val="818199"/>
              </a:clrFrom>
              <a:clrTo>
                <a:srgbClr val="818199">
                  <a:alpha val="0"/>
                </a:srgbClr>
              </a:clrTo>
            </a:clrChange>
            <a:extLst>
              <a:ext uri="{BEBA8EAE-BF5A-486C-A8C5-ECC9F3942E4B}">
                <a14:imgProps xmlns:a14="http://schemas.microsoft.com/office/drawing/2010/main">
                  <a14:imgLayer r:embed="rId5">
                    <a14:imgEffect>
                      <a14:brightnessContrast bright="-40000"/>
                    </a14:imgEffect>
                  </a14:imgLayer>
                </a14:imgProps>
              </a:ext>
            </a:extLst>
          </a:blip>
          <a:srcRect l="15538" t="8763" r="20526" b="14847"/>
          <a:stretch/>
        </p:blipFill>
        <p:spPr>
          <a:xfrm flipH="1">
            <a:off x="1998002" y="2121615"/>
            <a:ext cx="1556567" cy="1184798"/>
          </a:xfrm>
          <a:prstGeom prst="rect">
            <a:avLst/>
          </a:prstGeom>
        </p:spPr>
      </p:pic>
      <p:sp>
        <p:nvSpPr>
          <p:cNvPr id="10" name="Rectangle 9"/>
          <p:cNvSpPr/>
          <p:nvPr/>
        </p:nvSpPr>
        <p:spPr>
          <a:xfrm>
            <a:off x="1291090" y="3299120"/>
            <a:ext cx="6952564" cy="469632"/>
          </a:xfrm>
          <a:prstGeom prst="rect">
            <a:avLst/>
          </a:prstGeom>
          <a:solidFill>
            <a:schemeClr val="accent6">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11" name="Rectangle 10"/>
          <p:cNvSpPr/>
          <p:nvPr/>
        </p:nvSpPr>
        <p:spPr>
          <a:xfrm>
            <a:off x="1291090" y="1820936"/>
            <a:ext cx="6952564" cy="306790"/>
          </a:xfrm>
          <a:prstGeom prst="rect">
            <a:avLst/>
          </a:prstGeom>
          <a:solidFill>
            <a:schemeClr val="accent6">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pic>
        <p:nvPicPr>
          <p:cNvPr id="13" name="Picture 17"/>
          <p:cNvPicPr>
            <a:picLocks noChangeAspect="1" noChangeArrowheads="1"/>
          </p:cNvPicPr>
          <p:nvPr/>
        </p:nvPicPr>
        <p:blipFill>
          <a:blip r:embed="rId6" cstate="print">
            <a:clrChange>
              <a:clrFrom>
                <a:srgbClr val="FEFEFF"/>
              </a:clrFrom>
              <a:clrTo>
                <a:srgbClr val="FEFEFF">
                  <a:alpha val="0"/>
                </a:srgbClr>
              </a:clrTo>
            </a:clrChange>
            <a:extLst>
              <a:ext uri="{BEBA8EAE-BF5A-486C-A8C5-ECC9F3942E4B}">
                <a14:imgProps xmlns:a14="http://schemas.microsoft.com/office/drawing/2010/main">
                  <a14:imgLayer r:embed="rId7">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25610" t="7903" r="20319" b="5269"/>
          <a:stretch>
            <a:fillRect/>
          </a:stretch>
        </p:blipFill>
        <p:spPr bwMode="auto">
          <a:xfrm>
            <a:off x="6684872" y="3167175"/>
            <a:ext cx="1035805" cy="136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lg"/>
              </a14:hiddenLine>
            </a:ext>
          </a:extLst>
        </p:spPr>
      </p:pic>
      <p:sp>
        <p:nvSpPr>
          <p:cNvPr id="15" name="TextBox 14"/>
          <p:cNvSpPr txBox="1"/>
          <p:nvPr/>
        </p:nvSpPr>
        <p:spPr>
          <a:xfrm>
            <a:off x="99796" y="1283"/>
            <a:ext cx="5566061" cy="523220"/>
          </a:xfrm>
          <a:prstGeom prst="rect">
            <a:avLst/>
          </a:prstGeom>
          <a:noFill/>
        </p:spPr>
        <p:txBody>
          <a:bodyPr wrap="square" rtlCol="0">
            <a:spAutoFit/>
          </a:bodyPr>
          <a:lstStyle/>
          <a:p>
            <a:r>
              <a:rPr lang="en-US" sz="2800" b="1" dirty="0"/>
              <a:t>Dynamic soaring in the jet stream</a:t>
            </a:r>
            <a:endParaRPr lang="en-US" b="1" dirty="0"/>
          </a:p>
        </p:txBody>
      </p:sp>
    </p:spTree>
    <p:extLst>
      <p:ext uri="{BB962C8B-B14F-4D97-AF65-F5344CB8AC3E}">
        <p14:creationId xmlns:p14="http://schemas.microsoft.com/office/powerpoint/2010/main" val="5240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a:off x="92947" y="0"/>
            <a:ext cx="8349304" cy="584763"/>
          </a:xfrm>
          <a:prstGeom prst="rect">
            <a:avLst/>
          </a:prstGeom>
          <a:noFill/>
        </p:spPr>
        <p:txBody>
          <a:bodyPr wrap="square" lIns="91429" tIns="45714" rIns="91429" bIns="45714" rtlCol="0">
            <a:spAutoFit/>
          </a:bodyPr>
          <a:lstStyle/>
          <a:p>
            <a:r>
              <a:rPr lang="en-US" sz="3200" b="1" dirty="0"/>
              <a:t>Wrap-up, </a:t>
            </a:r>
            <a:r>
              <a:rPr lang="en-US" sz="3200" b="1" i="1" dirty="0"/>
              <a:t>Future Flight: Learning From The Birds</a:t>
            </a:r>
          </a:p>
        </p:txBody>
      </p:sp>
      <p:sp>
        <p:nvSpPr>
          <p:cNvPr id="6" name="Content Placeholder 2"/>
          <p:cNvSpPr>
            <a:spLocks noGrp="1"/>
          </p:cNvSpPr>
          <p:nvPr>
            <p:ph idx="1"/>
          </p:nvPr>
        </p:nvSpPr>
        <p:spPr>
          <a:xfrm>
            <a:off x="459455" y="858470"/>
            <a:ext cx="6365888" cy="5010701"/>
          </a:xfrm>
          <a:noFill/>
          <a:effectLst/>
        </p:spPr>
        <p:txBody>
          <a:bodyPr>
            <a:noAutofit/>
          </a:bodyPr>
          <a:lstStyle>
            <a:lvl1pPr>
              <a:defRPr sz="2800"/>
            </a:lvl1pPr>
            <a:lvl2pPr>
              <a:defRPr sz="2400"/>
            </a:lvl2pPr>
            <a:lvl3pPr>
              <a:defRPr sz="2000"/>
            </a:lvl3pPr>
            <a:lvl4pPr>
              <a:defRPr sz="1800"/>
            </a:lvl4pPr>
            <a:lvl5pPr>
              <a:defRPr sz="1800"/>
            </a:lvl5pPr>
          </a:lstStyle>
          <a:p>
            <a:pPr marL="174625" lvl="0" indent="-174625">
              <a:lnSpc>
                <a:spcPts val="3200"/>
              </a:lnSpc>
              <a:spcBef>
                <a:spcPts val="0"/>
              </a:spcBef>
            </a:pPr>
            <a:r>
              <a:rPr lang="en-US" sz="2100" dirty="0"/>
              <a:t>We saw some of what the birds can do</a:t>
            </a:r>
          </a:p>
          <a:p>
            <a:pPr marL="174625" lvl="0" indent="-174625">
              <a:lnSpc>
                <a:spcPts val="3200"/>
              </a:lnSpc>
              <a:spcBef>
                <a:spcPts val="0"/>
              </a:spcBef>
            </a:pPr>
            <a:r>
              <a:rPr lang="en-US" sz="2100" dirty="0"/>
              <a:t>We showed future aircraft applications</a:t>
            </a:r>
          </a:p>
          <a:p>
            <a:pPr marL="174625" lvl="0" indent="-174625">
              <a:lnSpc>
                <a:spcPts val="3200"/>
              </a:lnSpc>
              <a:spcBef>
                <a:spcPts val="0"/>
              </a:spcBef>
            </a:pPr>
            <a:r>
              <a:rPr lang="en-US" sz="2100" dirty="0"/>
              <a:t>Suggested reading:</a:t>
            </a:r>
          </a:p>
          <a:p>
            <a:pPr marL="574628" lvl="1" indent="-174625">
              <a:lnSpc>
                <a:spcPts val="2400"/>
              </a:lnSpc>
              <a:spcBef>
                <a:spcPts val="0"/>
              </a:spcBef>
            </a:pPr>
            <a:r>
              <a:rPr lang="en-US" sz="1800" i="1" dirty="0"/>
              <a:t>The Life of Birds </a:t>
            </a:r>
            <a:r>
              <a:rPr lang="en-US" sz="1800" dirty="0"/>
              <a:t>(David Attenborough)</a:t>
            </a:r>
          </a:p>
          <a:p>
            <a:pPr marL="574628" lvl="1" indent="-174625">
              <a:lnSpc>
                <a:spcPts val="2400"/>
              </a:lnSpc>
              <a:spcBef>
                <a:spcPts val="0"/>
              </a:spcBef>
            </a:pPr>
            <a:r>
              <a:rPr lang="en-US" sz="1800" i="1" dirty="0"/>
              <a:t>Global Birding </a:t>
            </a:r>
            <a:r>
              <a:rPr lang="en-US" sz="1800" dirty="0"/>
              <a:t>(National Geographic)</a:t>
            </a:r>
          </a:p>
          <a:p>
            <a:pPr marL="574628" lvl="1" indent="-174625">
              <a:lnSpc>
                <a:spcPts val="2400"/>
              </a:lnSpc>
              <a:spcBef>
                <a:spcPts val="0"/>
              </a:spcBef>
            </a:pPr>
            <a:r>
              <a:rPr lang="en-US" sz="1800" i="1" dirty="0"/>
              <a:t>Atlas of Bird Migration </a:t>
            </a:r>
            <a:r>
              <a:rPr lang="en-US" sz="1800" dirty="0"/>
              <a:t>(Random House)</a:t>
            </a:r>
          </a:p>
          <a:p>
            <a:pPr marL="174625" lvl="0" indent="-174625">
              <a:lnSpc>
                <a:spcPts val="3200"/>
              </a:lnSpc>
              <a:spcBef>
                <a:spcPts val="0"/>
              </a:spcBef>
            </a:pPr>
            <a:r>
              <a:rPr lang="en-US" sz="2100" dirty="0"/>
              <a:t>This free presentation and others:</a:t>
            </a:r>
          </a:p>
          <a:p>
            <a:pPr marL="174625" lvl="0" indent="-174625">
              <a:lnSpc>
                <a:spcPts val="3200"/>
              </a:lnSpc>
              <a:spcBef>
                <a:spcPts val="0"/>
              </a:spcBef>
            </a:pPr>
            <a:r>
              <a:rPr lang="en-US" sz="2100" dirty="0">
                <a:hlinkClick r:id="rId3"/>
              </a:rPr>
              <a:t>www.HowFliesTheAlbatross.com</a:t>
            </a:r>
            <a:endParaRPr lang="en-US" sz="2100" dirty="0"/>
          </a:p>
          <a:p>
            <a:pPr marL="174625" lvl="0" indent="-174625">
              <a:lnSpc>
                <a:spcPts val="3200"/>
              </a:lnSpc>
              <a:spcBef>
                <a:spcPts val="0"/>
              </a:spcBef>
            </a:pPr>
            <a:r>
              <a:rPr lang="en-US" sz="2100" dirty="0"/>
              <a:t>Parting thoughts:</a:t>
            </a:r>
          </a:p>
          <a:p>
            <a:pPr marL="174625" lvl="0" indent="-174625">
              <a:lnSpc>
                <a:spcPts val="3200"/>
              </a:lnSpc>
              <a:spcBef>
                <a:spcPts val="0"/>
              </a:spcBef>
            </a:pPr>
            <a:r>
              <a:rPr lang="en-US" sz="2100" dirty="0"/>
              <a:t>Birds have graced our blue planet for  100 million years </a:t>
            </a:r>
          </a:p>
          <a:p>
            <a:pPr marL="174625" lvl="0" indent="-174625">
              <a:lnSpc>
                <a:spcPts val="3200"/>
              </a:lnSpc>
              <a:spcBef>
                <a:spcPts val="0"/>
              </a:spcBef>
            </a:pPr>
            <a:r>
              <a:rPr lang="en-US" sz="2100" dirty="0"/>
              <a:t>Modern humans have been here only  0.1 million years </a:t>
            </a:r>
          </a:p>
          <a:p>
            <a:pPr marL="174625" lvl="0" indent="-174625">
              <a:lnSpc>
                <a:spcPts val="3200"/>
              </a:lnSpc>
              <a:spcBef>
                <a:spcPts val="0"/>
              </a:spcBef>
            </a:pPr>
            <a:r>
              <a:rPr lang="en-US" sz="2100" dirty="0"/>
              <a:t>Let not birds (or gorillas) go extinct on our account</a:t>
            </a:r>
          </a:p>
          <a:p>
            <a:pPr marL="174625" lvl="0" indent="-174625">
              <a:lnSpc>
                <a:spcPts val="3200"/>
              </a:lnSpc>
              <a:spcBef>
                <a:spcPts val="0"/>
              </a:spcBef>
            </a:pPr>
            <a:r>
              <a:rPr lang="en-US" sz="2100" dirty="0"/>
              <a:t>Green engineers (hopefully you) will be key</a:t>
            </a:r>
          </a:p>
        </p:txBody>
      </p:sp>
      <p:pic>
        <p:nvPicPr>
          <p:cNvPr id="14" name="Picture 2" descr="albatross_berg1.JPG"/>
          <p:cNvPicPr>
            <a:picLocks noChangeAspect="1"/>
          </p:cNvPicPr>
          <p:nvPr/>
        </p:nvPicPr>
        <p:blipFill rotWithShape="1">
          <a:blip r:embed="rId4" cstate="print"/>
          <a:srcRect l="37189" t="36720" r="13878" b="19250"/>
          <a:stretch/>
        </p:blipFill>
        <p:spPr bwMode="auto">
          <a:xfrm>
            <a:off x="5486399" y="1770747"/>
            <a:ext cx="2917371" cy="1944914"/>
          </a:xfrm>
          <a:prstGeom prst="rect">
            <a:avLst/>
          </a:prstGeom>
          <a:noFill/>
          <a:ln w="9525">
            <a:noFill/>
            <a:miter lim="800000"/>
            <a:headEnd/>
            <a:tailEnd/>
          </a:ln>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4286"/>
          <a:stretch/>
        </p:blipFill>
        <p:spPr>
          <a:xfrm rot="20449489">
            <a:off x="5845174" y="4445995"/>
            <a:ext cx="3213567" cy="1411212"/>
          </a:xfrm>
          <a:prstGeom prst="rect">
            <a:avLst/>
          </a:prstGeom>
        </p:spPr>
      </p:pic>
      <p:sp>
        <p:nvSpPr>
          <p:cNvPr id="7" name="Rounded Rectangle 6"/>
          <p:cNvSpPr/>
          <p:nvPr/>
        </p:nvSpPr>
        <p:spPr>
          <a:xfrm>
            <a:off x="382773" y="5507658"/>
            <a:ext cx="5135525" cy="41467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316" name="Text Box 53"/>
          <p:cNvSpPr txBox="1">
            <a:spLocks noChangeArrowheads="1"/>
          </p:cNvSpPr>
          <p:nvPr/>
        </p:nvSpPr>
        <p:spPr bwMode="auto">
          <a:xfrm>
            <a:off x="187842" y="0"/>
            <a:ext cx="2275623" cy="523220"/>
          </a:xfrm>
          <a:prstGeom prst="rect">
            <a:avLst/>
          </a:prstGeom>
          <a:noFill/>
          <a:ln w="12700">
            <a:noFill/>
            <a:miter lim="800000"/>
            <a:headEnd/>
            <a:tailEnd type="none" w="sm" len="lg"/>
          </a:ln>
        </p:spPr>
        <p:txBody>
          <a:bodyPr wrap="none">
            <a:spAutoFit/>
          </a:bodyPr>
          <a:lstStyle/>
          <a:p>
            <a:r>
              <a:rPr lang="en-US" sz="2800" b="1" dirty="0">
                <a:solidFill>
                  <a:schemeClr val="tx1">
                    <a:lumMod val="65000"/>
                    <a:lumOff val="35000"/>
                  </a:schemeClr>
                </a:solidFill>
              </a:rPr>
              <a:t>Bird Evolution</a:t>
            </a:r>
            <a:endParaRPr lang="en-US" sz="2000" b="1" dirty="0">
              <a:solidFill>
                <a:schemeClr val="tx1">
                  <a:lumMod val="65000"/>
                  <a:lumOff val="35000"/>
                </a:schemeClr>
              </a:solidFill>
            </a:endParaRPr>
          </a:p>
        </p:txBody>
      </p:sp>
      <p:grpSp>
        <p:nvGrpSpPr>
          <p:cNvPr id="2" name="Group 88"/>
          <p:cNvGrpSpPr>
            <a:grpSpLocks/>
          </p:cNvGrpSpPr>
          <p:nvPr/>
        </p:nvGrpSpPr>
        <p:grpSpPr bwMode="auto">
          <a:xfrm>
            <a:off x="467470" y="687388"/>
            <a:ext cx="2036763" cy="2768600"/>
            <a:chOff x="194" y="433"/>
            <a:chExt cx="1283" cy="1744"/>
          </a:xfrm>
        </p:grpSpPr>
        <p:pic>
          <p:nvPicPr>
            <p:cNvPr id="13358" name="Picture 11" descr="C:\aaa_Phil\a_forum_2003\birds_flappers\pterosaur side\archaeopteryx.jpg"/>
            <p:cNvPicPr>
              <a:picLocks noChangeAspect="1" noChangeArrowheads="1"/>
            </p:cNvPicPr>
            <p:nvPr/>
          </p:nvPicPr>
          <p:blipFill>
            <a:blip r:embed="rId4" cstate="print"/>
            <a:srcRect/>
            <a:stretch>
              <a:fillRect/>
            </a:stretch>
          </p:blipFill>
          <p:spPr bwMode="auto">
            <a:xfrm>
              <a:off x="194" y="433"/>
              <a:ext cx="1183" cy="1744"/>
            </a:xfrm>
            <a:prstGeom prst="rect">
              <a:avLst/>
            </a:prstGeom>
            <a:noFill/>
            <a:ln w="9525">
              <a:noFill/>
              <a:miter lim="800000"/>
              <a:headEnd/>
              <a:tailEnd/>
            </a:ln>
          </p:spPr>
        </p:pic>
        <p:sp>
          <p:nvSpPr>
            <p:cNvPr id="13359" name="Text Box 56"/>
            <p:cNvSpPr txBox="1">
              <a:spLocks noChangeArrowheads="1"/>
            </p:cNvSpPr>
            <p:nvPr/>
          </p:nvSpPr>
          <p:spPr bwMode="auto">
            <a:xfrm>
              <a:off x="238" y="439"/>
              <a:ext cx="1239" cy="423"/>
            </a:xfrm>
            <a:prstGeom prst="rect">
              <a:avLst/>
            </a:prstGeom>
            <a:noFill/>
            <a:ln w="12700">
              <a:noFill/>
              <a:miter lim="800000"/>
              <a:headEnd/>
              <a:tailEnd type="none" w="sm" len="lg"/>
            </a:ln>
          </p:spPr>
          <p:txBody>
            <a:bodyPr>
              <a:spAutoFit/>
            </a:bodyPr>
            <a:lstStyle/>
            <a:p>
              <a:pPr algn="l"/>
              <a:r>
                <a:rPr lang="en-US" sz="2000" i="1" dirty="0">
                  <a:solidFill>
                    <a:schemeClr val="bg1"/>
                  </a:solidFill>
                </a:rPr>
                <a:t>Archaeopteryx </a:t>
              </a:r>
            </a:p>
            <a:p>
              <a:pPr algn="l"/>
              <a:r>
                <a:rPr lang="en-US" sz="1800" dirty="0">
                  <a:solidFill>
                    <a:schemeClr val="bg1"/>
                  </a:solidFill>
                </a:rPr>
                <a:t>150 Million Yr.</a:t>
              </a:r>
            </a:p>
          </p:txBody>
        </p:sp>
      </p:grpSp>
      <p:grpSp>
        <p:nvGrpSpPr>
          <p:cNvPr id="3" name="Group 93"/>
          <p:cNvGrpSpPr>
            <a:grpSpLocks/>
          </p:cNvGrpSpPr>
          <p:nvPr/>
        </p:nvGrpSpPr>
        <p:grpSpPr bwMode="auto">
          <a:xfrm>
            <a:off x="2895600" y="762000"/>
            <a:ext cx="5464189" cy="2879725"/>
            <a:chOff x="1842" y="468"/>
            <a:chExt cx="3442" cy="1814"/>
          </a:xfrm>
        </p:grpSpPr>
        <p:sp>
          <p:nvSpPr>
            <p:cNvPr id="13324" name="Text Box 54"/>
            <p:cNvSpPr txBox="1">
              <a:spLocks noChangeArrowheads="1"/>
            </p:cNvSpPr>
            <p:nvPr/>
          </p:nvSpPr>
          <p:spPr bwMode="auto">
            <a:xfrm>
              <a:off x="4139" y="1350"/>
              <a:ext cx="1145" cy="775"/>
            </a:xfrm>
            <a:prstGeom prst="rect">
              <a:avLst/>
            </a:prstGeom>
            <a:noFill/>
            <a:ln w="12700">
              <a:noFill/>
              <a:miter lim="800000"/>
              <a:headEnd/>
              <a:tailEnd type="none" w="sm" len="lg"/>
            </a:ln>
          </p:spPr>
          <p:txBody>
            <a:bodyPr wrap="none">
              <a:spAutoFit/>
            </a:bodyPr>
            <a:lstStyle/>
            <a:p>
              <a:pPr algn="l"/>
              <a:r>
                <a:rPr lang="en-US" sz="2000" i="1" dirty="0">
                  <a:solidFill>
                    <a:schemeClr val="tx1">
                      <a:lumMod val="65000"/>
                      <a:lumOff val="35000"/>
                    </a:schemeClr>
                  </a:solidFill>
                </a:rPr>
                <a:t>Pteranodon</a:t>
              </a:r>
              <a:r>
                <a:rPr lang="en-US" sz="2000" i="1" dirty="0">
                  <a:solidFill>
                    <a:srgbClr val="333399"/>
                  </a:solidFill>
                </a:rPr>
                <a:t> </a:t>
              </a:r>
            </a:p>
            <a:p>
              <a:pPr algn="l"/>
              <a:r>
                <a:rPr lang="en-US" sz="1800" dirty="0">
                  <a:solidFill>
                    <a:schemeClr val="tx1">
                      <a:lumMod val="65000"/>
                      <a:lumOff val="35000"/>
                    </a:schemeClr>
                  </a:solidFill>
                </a:rPr>
                <a:t>9-m wingspan</a:t>
              </a:r>
            </a:p>
            <a:p>
              <a:pPr algn="l"/>
              <a:r>
                <a:rPr lang="en-US" sz="1800" dirty="0">
                  <a:solidFill>
                    <a:schemeClr val="tx1">
                      <a:lumMod val="65000"/>
                      <a:lumOff val="35000"/>
                    </a:schemeClr>
                  </a:solidFill>
                </a:rPr>
                <a:t>200-65 Million yr.</a:t>
              </a:r>
            </a:p>
            <a:p>
              <a:pPr algn="l"/>
              <a:r>
                <a:rPr lang="en-US" dirty="0">
                  <a:solidFill>
                    <a:schemeClr val="tx1">
                      <a:lumMod val="65000"/>
                      <a:lumOff val="35000"/>
                    </a:schemeClr>
                  </a:solidFill>
                </a:rPr>
                <a:t>Little finger</a:t>
              </a:r>
              <a:r>
                <a:rPr lang="en-US" sz="1800" dirty="0">
                  <a:solidFill>
                    <a:schemeClr val="tx1">
                      <a:lumMod val="65000"/>
                      <a:lumOff val="35000"/>
                    </a:schemeClr>
                  </a:solidFill>
                </a:rPr>
                <a:t> </a:t>
              </a:r>
              <a:endParaRPr lang="en-US" sz="1800" baseline="30000" dirty="0">
                <a:solidFill>
                  <a:schemeClr val="tx1">
                    <a:lumMod val="65000"/>
                    <a:lumOff val="35000"/>
                  </a:schemeClr>
                </a:solidFill>
              </a:endParaRPr>
            </a:p>
          </p:txBody>
        </p:sp>
        <p:sp>
          <p:nvSpPr>
            <p:cNvPr id="13325" name="Freeform 74"/>
            <p:cNvSpPr>
              <a:spLocks noChangeAspect="1"/>
            </p:cNvSpPr>
            <p:nvPr/>
          </p:nvSpPr>
          <p:spPr bwMode="auto">
            <a:xfrm>
              <a:off x="2382" y="620"/>
              <a:ext cx="2345" cy="1662"/>
            </a:xfrm>
            <a:custGeom>
              <a:avLst/>
              <a:gdLst>
                <a:gd name="T0" fmla="*/ 2091 w 2345"/>
                <a:gd name="T1" fmla="*/ 1475 h 1662"/>
                <a:gd name="T2" fmla="*/ 1618 w 2345"/>
                <a:gd name="T3" fmla="*/ 1456 h 1662"/>
                <a:gd name="T4" fmla="*/ 1128 w 2345"/>
                <a:gd name="T5" fmla="*/ 1380 h 1662"/>
                <a:gd name="T6" fmla="*/ 870 w 2345"/>
                <a:gd name="T7" fmla="*/ 1272 h 1662"/>
                <a:gd name="T8" fmla="*/ 846 w 2345"/>
                <a:gd name="T9" fmla="*/ 1188 h 1662"/>
                <a:gd name="T10" fmla="*/ 958 w 2345"/>
                <a:gd name="T11" fmla="*/ 1096 h 1662"/>
                <a:gd name="T12" fmla="*/ 1397 w 2345"/>
                <a:gd name="T13" fmla="*/ 855 h 1662"/>
                <a:gd name="T14" fmla="*/ 1710 w 2345"/>
                <a:gd name="T15" fmla="*/ 775 h 1662"/>
                <a:gd name="T16" fmla="*/ 2045 w 2345"/>
                <a:gd name="T17" fmla="*/ 765 h 1662"/>
                <a:gd name="T18" fmla="*/ 2345 w 2345"/>
                <a:gd name="T19" fmla="*/ 672 h 1662"/>
                <a:gd name="T20" fmla="*/ 1889 w 2345"/>
                <a:gd name="T21" fmla="*/ 677 h 1662"/>
                <a:gd name="T22" fmla="*/ 1798 w 2345"/>
                <a:gd name="T23" fmla="*/ 615 h 1662"/>
                <a:gd name="T24" fmla="*/ 1848 w 2345"/>
                <a:gd name="T25" fmla="*/ 588 h 1662"/>
                <a:gd name="T26" fmla="*/ 1619 w 2345"/>
                <a:gd name="T27" fmla="*/ 487 h 1662"/>
                <a:gd name="T28" fmla="*/ 1297 w 2345"/>
                <a:gd name="T29" fmla="*/ 422 h 1662"/>
                <a:gd name="T30" fmla="*/ 1120 w 2345"/>
                <a:gd name="T31" fmla="*/ 444 h 1662"/>
                <a:gd name="T32" fmla="*/ 938 w 2345"/>
                <a:gd name="T33" fmla="*/ 400 h 1662"/>
                <a:gd name="T34" fmla="*/ 858 w 2345"/>
                <a:gd name="T35" fmla="*/ 316 h 1662"/>
                <a:gd name="T36" fmla="*/ 914 w 2345"/>
                <a:gd name="T37" fmla="*/ 232 h 1662"/>
                <a:gd name="T38" fmla="*/ 1294 w 2345"/>
                <a:gd name="T39" fmla="*/ 0 h 1662"/>
                <a:gd name="T40" fmla="*/ 204 w 2345"/>
                <a:gd name="T41" fmla="*/ 293 h 1662"/>
                <a:gd name="T42" fmla="*/ 294 w 2345"/>
                <a:gd name="T43" fmla="*/ 463 h 1662"/>
                <a:gd name="T44" fmla="*/ 657 w 2345"/>
                <a:gd name="T45" fmla="*/ 384 h 1662"/>
                <a:gd name="T46" fmla="*/ 726 w 2345"/>
                <a:gd name="T47" fmla="*/ 396 h 1662"/>
                <a:gd name="T48" fmla="*/ 837 w 2345"/>
                <a:gd name="T49" fmla="*/ 490 h 1662"/>
                <a:gd name="T50" fmla="*/ 1076 w 2345"/>
                <a:gd name="T51" fmla="*/ 600 h 1662"/>
                <a:gd name="T52" fmla="*/ 957 w 2345"/>
                <a:gd name="T53" fmla="*/ 684 h 1662"/>
                <a:gd name="T54" fmla="*/ 556 w 2345"/>
                <a:gd name="T55" fmla="*/ 799 h 1662"/>
                <a:gd name="T56" fmla="*/ 0 w 2345"/>
                <a:gd name="T57" fmla="*/ 1309 h 1662"/>
                <a:gd name="T58" fmla="*/ 487 w 2345"/>
                <a:gd name="T59" fmla="*/ 1534 h 1662"/>
                <a:gd name="T60" fmla="*/ 1597 w 2345"/>
                <a:gd name="T61" fmla="*/ 1662 h 1662"/>
                <a:gd name="T62" fmla="*/ 2151 w 2345"/>
                <a:gd name="T63" fmla="*/ 1534 h 16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5"/>
                <a:gd name="T97" fmla="*/ 0 h 1662"/>
                <a:gd name="T98" fmla="*/ 2345 w 2345"/>
                <a:gd name="T99" fmla="*/ 1662 h 16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5" h="1662">
                  <a:moveTo>
                    <a:pt x="2264" y="1459"/>
                  </a:moveTo>
                  <a:lnTo>
                    <a:pt x="2091" y="1475"/>
                  </a:lnTo>
                  <a:lnTo>
                    <a:pt x="1862" y="1476"/>
                  </a:lnTo>
                  <a:lnTo>
                    <a:pt x="1618" y="1456"/>
                  </a:lnTo>
                  <a:lnTo>
                    <a:pt x="1382" y="1428"/>
                  </a:lnTo>
                  <a:lnTo>
                    <a:pt x="1128" y="1380"/>
                  </a:lnTo>
                  <a:lnTo>
                    <a:pt x="916" y="1309"/>
                  </a:lnTo>
                  <a:lnTo>
                    <a:pt x="870" y="1272"/>
                  </a:lnTo>
                  <a:lnTo>
                    <a:pt x="844" y="1231"/>
                  </a:lnTo>
                  <a:lnTo>
                    <a:pt x="846" y="1188"/>
                  </a:lnTo>
                  <a:lnTo>
                    <a:pt x="874" y="1160"/>
                  </a:lnTo>
                  <a:lnTo>
                    <a:pt x="958" y="1096"/>
                  </a:lnTo>
                  <a:lnTo>
                    <a:pt x="1158" y="977"/>
                  </a:lnTo>
                  <a:lnTo>
                    <a:pt x="1397" y="855"/>
                  </a:lnTo>
                  <a:lnTo>
                    <a:pt x="1570" y="798"/>
                  </a:lnTo>
                  <a:lnTo>
                    <a:pt x="1710" y="775"/>
                  </a:lnTo>
                  <a:lnTo>
                    <a:pt x="1938" y="775"/>
                  </a:lnTo>
                  <a:lnTo>
                    <a:pt x="2045" y="765"/>
                  </a:lnTo>
                  <a:lnTo>
                    <a:pt x="2333" y="696"/>
                  </a:lnTo>
                  <a:lnTo>
                    <a:pt x="2345" y="672"/>
                  </a:lnTo>
                  <a:lnTo>
                    <a:pt x="1992" y="696"/>
                  </a:lnTo>
                  <a:lnTo>
                    <a:pt x="1889" y="677"/>
                  </a:lnTo>
                  <a:lnTo>
                    <a:pt x="1810" y="636"/>
                  </a:lnTo>
                  <a:lnTo>
                    <a:pt x="1798" y="615"/>
                  </a:lnTo>
                  <a:lnTo>
                    <a:pt x="1791" y="593"/>
                  </a:lnTo>
                  <a:lnTo>
                    <a:pt x="1848" y="588"/>
                  </a:lnTo>
                  <a:lnTo>
                    <a:pt x="1741" y="528"/>
                  </a:lnTo>
                  <a:lnTo>
                    <a:pt x="1619" y="487"/>
                  </a:lnTo>
                  <a:lnTo>
                    <a:pt x="1475" y="453"/>
                  </a:lnTo>
                  <a:lnTo>
                    <a:pt x="1297" y="422"/>
                  </a:lnTo>
                  <a:lnTo>
                    <a:pt x="1201" y="430"/>
                  </a:lnTo>
                  <a:lnTo>
                    <a:pt x="1120" y="444"/>
                  </a:lnTo>
                  <a:lnTo>
                    <a:pt x="1026" y="425"/>
                  </a:lnTo>
                  <a:lnTo>
                    <a:pt x="938" y="400"/>
                  </a:lnTo>
                  <a:lnTo>
                    <a:pt x="870" y="352"/>
                  </a:lnTo>
                  <a:lnTo>
                    <a:pt x="858" y="316"/>
                  </a:lnTo>
                  <a:lnTo>
                    <a:pt x="862" y="276"/>
                  </a:lnTo>
                  <a:lnTo>
                    <a:pt x="914" y="232"/>
                  </a:lnTo>
                  <a:lnTo>
                    <a:pt x="1014" y="164"/>
                  </a:lnTo>
                  <a:lnTo>
                    <a:pt x="1294" y="0"/>
                  </a:lnTo>
                  <a:lnTo>
                    <a:pt x="617" y="167"/>
                  </a:lnTo>
                  <a:lnTo>
                    <a:pt x="204" y="293"/>
                  </a:lnTo>
                  <a:lnTo>
                    <a:pt x="204" y="463"/>
                  </a:lnTo>
                  <a:lnTo>
                    <a:pt x="294" y="463"/>
                  </a:lnTo>
                  <a:lnTo>
                    <a:pt x="470" y="437"/>
                  </a:lnTo>
                  <a:lnTo>
                    <a:pt x="657" y="384"/>
                  </a:lnTo>
                  <a:lnTo>
                    <a:pt x="688" y="381"/>
                  </a:lnTo>
                  <a:lnTo>
                    <a:pt x="726" y="396"/>
                  </a:lnTo>
                  <a:lnTo>
                    <a:pt x="765" y="446"/>
                  </a:lnTo>
                  <a:lnTo>
                    <a:pt x="837" y="490"/>
                  </a:lnTo>
                  <a:lnTo>
                    <a:pt x="1079" y="574"/>
                  </a:lnTo>
                  <a:lnTo>
                    <a:pt x="1076" y="600"/>
                  </a:lnTo>
                  <a:lnTo>
                    <a:pt x="1060" y="624"/>
                  </a:lnTo>
                  <a:lnTo>
                    <a:pt x="957" y="684"/>
                  </a:lnTo>
                  <a:lnTo>
                    <a:pt x="919" y="708"/>
                  </a:lnTo>
                  <a:lnTo>
                    <a:pt x="556" y="799"/>
                  </a:lnTo>
                  <a:lnTo>
                    <a:pt x="113" y="1216"/>
                  </a:lnTo>
                  <a:lnTo>
                    <a:pt x="0" y="1309"/>
                  </a:lnTo>
                  <a:lnTo>
                    <a:pt x="22" y="1384"/>
                  </a:lnTo>
                  <a:lnTo>
                    <a:pt x="487" y="1534"/>
                  </a:lnTo>
                  <a:lnTo>
                    <a:pt x="897" y="1653"/>
                  </a:lnTo>
                  <a:lnTo>
                    <a:pt x="1597" y="1662"/>
                  </a:lnTo>
                  <a:lnTo>
                    <a:pt x="2007" y="1587"/>
                  </a:lnTo>
                  <a:lnTo>
                    <a:pt x="2151" y="1534"/>
                  </a:lnTo>
                  <a:lnTo>
                    <a:pt x="2249" y="1477"/>
                  </a:lnTo>
                </a:path>
              </a:pathLst>
            </a:custGeom>
            <a:solidFill>
              <a:srgbClr val="996600">
                <a:alpha val="49804"/>
              </a:srgbClr>
            </a:solidFill>
            <a:ln w="3175">
              <a:solidFill>
                <a:schemeClr val="bg2"/>
              </a:solidFill>
              <a:round/>
              <a:headEnd/>
              <a:tailEnd type="none" w="sm" len="lg"/>
            </a:ln>
          </p:spPr>
          <p:txBody>
            <a:bodyPr/>
            <a:lstStyle/>
            <a:p>
              <a:endParaRPr lang="en-US" dirty="0"/>
            </a:p>
          </p:txBody>
        </p:sp>
        <p:sp>
          <p:nvSpPr>
            <p:cNvPr id="13326" name="Freeform 15"/>
            <p:cNvSpPr>
              <a:spLocks noChangeAspect="1"/>
            </p:cNvSpPr>
            <p:nvPr/>
          </p:nvSpPr>
          <p:spPr bwMode="auto">
            <a:xfrm>
              <a:off x="2328" y="1179"/>
              <a:ext cx="2319" cy="1092"/>
            </a:xfrm>
            <a:custGeom>
              <a:avLst/>
              <a:gdLst>
                <a:gd name="T0" fmla="*/ 1580 w 1855"/>
                <a:gd name="T1" fmla="*/ 31 h 873"/>
                <a:gd name="T2" fmla="*/ 1463 w 1855"/>
                <a:gd name="T3" fmla="*/ 31 h 873"/>
                <a:gd name="T4" fmla="*/ 1449 w 1855"/>
                <a:gd name="T5" fmla="*/ 98 h 873"/>
                <a:gd name="T6" fmla="*/ 1285 w 1855"/>
                <a:gd name="T7" fmla="*/ 176 h 873"/>
                <a:gd name="T8" fmla="*/ 1080 w 1855"/>
                <a:gd name="T9" fmla="*/ 233 h 873"/>
                <a:gd name="T10" fmla="*/ 801 w 1855"/>
                <a:gd name="T11" fmla="*/ 300 h 873"/>
                <a:gd name="T12" fmla="*/ 745 w 1855"/>
                <a:gd name="T13" fmla="*/ 305 h 873"/>
                <a:gd name="T14" fmla="*/ 980 w 1855"/>
                <a:gd name="T15" fmla="*/ 106 h 873"/>
                <a:gd name="T16" fmla="*/ 724 w 1855"/>
                <a:gd name="T17" fmla="*/ 313 h 873"/>
                <a:gd name="T18" fmla="*/ 686 w 1855"/>
                <a:gd name="T19" fmla="*/ 393 h 873"/>
                <a:gd name="T20" fmla="*/ 129 w 1855"/>
                <a:gd name="T21" fmla="*/ 872 h 873"/>
                <a:gd name="T22" fmla="*/ 14 w 1855"/>
                <a:gd name="T23" fmla="*/ 906 h 873"/>
                <a:gd name="T24" fmla="*/ 99 w 1855"/>
                <a:gd name="T25" fmla="*/ 882 h 873"/>
                <a:gd name="T26" fmla="*/ 0 w 1855"/>
                <a:gd name="T27" fmla="*/ 979 h 873"/>
                <a:gd name="T28" fmla="*/ 104 w 1855"/>
                <a:gd name="T29" fmla="*/ 906 h 873"/>
                <a:gd name="T30" fmla="*/ 30 w 1855"/>
                <a:gd name="T31" fmla="*/ 1004 h 873"/>
                <a:gd name="T32" fmla="*/ 35 w 1855"/>
                <a:gd name="T33" fmla="*/ 1008 h 873"/>
                <a:gd name="T34" fmla="*/ 111 w 1855"/>
                <a:gd name="T35" fmla="*/ 943 h 873"/>
                <a:gd name="T36" fmla="*/ 235 w 1855"/>
                <a:gd name="T37" fmla="*/ 1049 h 873"/>
                <a:gd name="T38" fmla="*/ 1193 w 1855"/>
                <a:gd name="T39" fmla="*/ 1350 h 873"/>
                <a:gd name="T40" fmla="*/ 2054 w 1855"/>
                <a:gd name="T41" fmla="*/ 1366 h 873"/>
                <a:gd name="T42" fmla="*/ 2552 w 1855"/>
                <a:gd name="T43" fmla="*/ 1277 h 873"/>
                <a:gd name="T44" fmla="*/ 2792 w 1855"/>
                <a:gd name="T45" fmla="*/ 1187 h 873"/>
                <a:gd name="T46" fmla="*/ 2754 w 1855"/>
                <a:gd name="T47" fmla="*/ 1186 h 873"/>
                <a:gd name="T48" fmla="*/ 2570 w 1855"/>
                <a:gd name="T49" fmla="*/ 1252 h 873"/>
                <a:gd name="T50" fmla="*/ 2080 w 1855"/>
                <a:gd name="T51" fmla="*/ 1331 h 873"/>
                <a:gd name="T52" fmla="*/ 1711 w 1855"/>
                <a:gd name="T53" fmla="*/ 1333 h 873"/>
                <a:gd name="T54" fmla="*/ 1205 w 1855"/>
                <a:gd name="T55" fmla="*/ 1306 h 873"/>
                <a:gd name="T56" fmla="*/ 711 w 1855"/>
                <a:gd name="T57" fmla="*/ 1181 h 873"/>
                <a:gd name="T58" fmla="*/ 461 w 1855"/>
                <a:gd name="T59" fmla="*/ 662 h 873"/>
                <a:gd name="T60" fmla="*/ 1164 w 1855"/>
                <a:gd name="T61" fmla="*/ 289 h 873"/>
                <a:gd name="T62" fmla="*/ 1566 w 1855"/>
                <a:gd name="T63" fmla="*/ 79 h 8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55"/>
                <a:gd name="T97" fmla="*/ 0 h 873"/>
                <a:gd name="T98" fmla="*/ 1855 w 1855"/>
                <a:gd name="T99" fmla="*/ 873 h 8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55" h="873">
                  <a:moveTo>
                    <a:pt x="1011" y="33"/>
                  </a:moveTo>
                  <a:lnTo>
                    <a:pt x="1011" y="20"/>
                  </a:lnTo>
                  <a:lnTo>
                    <a:pt x="988" y="0"/>
                  </a:lnTo>
                  <a:lnTo>
                    <a:pt x="936" y="20"/>
                  </a:lnTo>
                  <a:lnTo>
                    <a:pt x="931" y="35"/>
                  </a:lnTo>
                  <a:lnTo>
                    <a:pt x="927" y="62"/>
                  </a:lnTo>
                  <a:lnTo>
                    <a:pt x="868" y="99"/>
                  </a:lnTo>
                  <a:lnTo>
                    <a:pt x="822" y="113"/>
                  </a:lnTo>
                  <a:lnTo>
                    <a:pt x="781" y="132"/>
                  </a:lnTo>
                  <a:lnTo>
                    <a:pt x="691" y="149"/>
                  </a:lnTo>
                  <a:lnTo>
                    <a:pt x="559" y="185"/>
                  </a:lnTo>
                  <a:lnTo>
                    <a:pt x="513" y="192"/>
                  </a:lnTo>
                  <a:lnTo>
                    <a:pt x="492" y="204"/>
                  </a:lnTo>
                  <a:lnTo>
                    <a:pt x="477" y="195"/>
                  </a:lnTo>
                  <a:lnTo>
                    <a:pt x="484" y="164"/>
                  </a:lnTo>
                  <a:lnTo>
                    <a:pt x="627" y="68"/>
                  </a:lnTo>
                  <a:lnTo>
                    <a:pt x="475" y="159"/>
                  </a:lnTo>
                  <a:lnTo>
                    <a:pt x="463" y="200"/>
                  </a:lnTo>
                  <a:lnTo>
                    <a:pt x="466" y="219"/>
                  </a:lnTo>
                  <a:lnTo>
                    <a:pt x="439" y="251"/>
                  </a:lnTo>
                  <a:lnTo>
                    <a:pt x="151" y="525"/>
                  </a:lnTo>
                  <a:lnTo>
                    <a:pt x="82" y="557"/>
                  </a:lnTo>
                  <a:lnTo>
                    <a:pt x="27" y="561"/>
                  </a:lnTo>
                  <a:lnTo>
                    <a:pt x="9" y="579"/>
                  </a:lnTo>
                  <a:lnTo>
                    <a:pt x="30" y="561"/>
                  </a:lnTo>
                  <a:lnTo>
                    <a:pt x="63" y="564"/>
                  </a:lnTo>
                  <a:lnTo>
                    <a:pt x="24" y="596"/>
                  </a:lnTo>
                  <a:lnTo>
                    <a:pt x="0" y="626"/>
                  </a:lnTo>
                  <a:lnTo>
                    <a:pt x="25" y="596"/>
                  </a:lnTo>
                  <a:lnTo>
                    <a:pt x="66" y="579"/>
                  </a:lnTo>
                  <a:lnTo>
                    <a:pt x="36" y="618"/>
                  </a:lnTo>
                  <a:lnTo>
                    <a:pt x="19" y="642"/>
                  </a:lnTo>
                  <a:lnTo>
                    <a:pt x="24" y="674"/>
                  </a:lnTo>
                  <a:lnTo>
                    <a:pt x="22" y="644"/>
                  </a:lnTo>
                  <a:lnTo>
                    <a:pt x="37" y="618"/>
                  </a:lnTo>
                  <a:lnTo>
                    <a:pt x="71" y="603"/>
                  </a:lnTo>
                  <a:lnTo>
                    <a:pt x="72" y="654"/>
                  </a:lnTo>
                  <a:lnTo>
                    <a:pt x="150" y="671"/>
                  </a:lnTo>
                  <a:lnTo>
                    <a:pt x="455" y="775"/>
                  </a:lnTo>
                  <a:lnTo>
                    <a:pt x="763" y="863"/>
                  </a:lnTo>
                  <a:lnTo>
                    <a:pt x="1069" y="872"/>
                  </a:lnTo>
                  <a:lnTo>
                    <a:pt x="1314" y="873"/>
                  </a:lnTo>
                  <a:lnTo>
                    <a:pt x="1463" y="847"/>
                  </a:lnTo>
                  <a:lnTo>
                    <a:pt x="1633" y="816"/>
                  </a:lnTo>
                  <a:lnTo>
                    <a:pt x="1711" y="791"/>
                  </a:lnTo>
                  <a:lnTo>
                    <a:pt x="1786" y="759"/>
                  </a:lnTo>
                  <a:lnTo>
                    <a:pt x="1855" y="717"/>
                  </a:lnTo>
                  <a:lnTo>
                    <a:pt x="1762" y="758"/>
                  </a:lnTo>
                  <a:lnTo>
                    <a:pt x="1695" y="779"/>
                  </a:lnTo>
                  <a:lnTo>
                    <a:pt x="1645" y="800"/>
                  </a:lnTo>
                  <a:lnTo>
                    <a:pt x="1498" y="828"/>
                  </a:lnTo>
                  <a:lnTo>
                    <a:pt x="1331" y="851"/>
                  </a:lnTo>
                  <a:lnTo>
                    <a:pt x="1251" y="857"/>
                  </a:lnTo>
                  <a:lnTo>
                    <a:pt x="1095" y="852"/>
                  </a:lnTo>
                  <a:lnTo>
                    <a:pt x="928" y="848"/>
                  </a:lnTo>
                  <a:lnTo>
                    <a:pt x="771" y="835"/>
                  </a:lnTo>
                  <a:lnTo>
                    <a:pt x="688" y="818"/>
                  </a:lnTo>
                  <a:lnTo>
                    <a:pt x="455" y="755"/>
                  </a:lnTo>
                  <a:lnTo>
                    <a:pt x="91" y="611"/>
                  </a:lnTo>
                  <a:lnTo>
                    <a:pt x="295" y="423"/>
                  </a:lnTo>
                  <a:lnTo>
                    <a:pt x="515" y="231"/>
                  </a:lnTo>
                  <a:lnTo>
                    <a:pt x="745" y="185"/>
                  </a:lnTo>
                  <a:lnTo>
                    <a:pt x="823" y="192"/>
                  </a:lnTo>
                  <a:lnTo>
                    <a:pt x="1002" y="50"/>
                  </a:lnTo>
                  <a:lnTo>
                    <a:pt x="1011" y="33"/>
                  </a:lnTo>
                </a:path>
              </a:pathLst>
            </a:custGeom>
            <a:solidFill>
              <a:srgbClr val="FFFFFF"/>
            </a:solidFill>
            <a:ln w="12700">
              <a:solidFill>
                <a:srgbClr val="5F5F5F"/>
              </a:solidFill>
              <a:round/>
              <a:headEnd/>
              <a:tailEnd type="none" w="sm" len="lg"/>
            </a:ln>
          </p:spPr>
          <p:txBody>
            <a:bodyPr/>
            <a:lstStyle/>
            <a:p>
              <a:endParaRPr lang="en-US" dirty="0"/>
            </a:p>
          </p:txBody>
        </p:sp>
        <p:sp>
          <p:nvSpPr>
            <p:cNvPr id="13327" name="Freeform 17"/>
            <p:cNvSpPr>
              <a:spLocks noChangeAspect="1"/>
            </p:cNvSpPr>
            <p:nvPr/>
          </p:nvSpPr>
          <p:spPr bwMode="auto">
            <a:xfrm>
              <a:off x="1842" y="468"/>
              <a:ext cx="2024" cy="617"/>
            </a:xfrm>
            <a:custGeom>
              <a:avLst/>
              <a:gdLst>
                <a:gd name="T0" fmla="*/ 1611 w 1619"/>
                <a:gd name="T1" fmla="*/ 481 h 494"/>
                <a:gd name="T2" fmla="*/ 1924 w 1619"/>
                <a:gd name="T3" fmla="*/ 318 h 494"/>
                <a:gd name="T4" fmla="*/ 2389 w 1619"/>
                <a:gd name="T5" fmla="*/ 140 h 494"/>
                <a:gd name="T6" fmla="*/ 2352 w 1619"/>
                <a:gd name="T7" fmla="*/ 71 h 494"/>
                <a:gd name="T8" fmla="*/ 1595 w 1619"/>
                <a:gd name="T9" fmla="*/ 269 h 494"/>
                <a:gd name="T10" fmla="*/ 1023 w 1619"/>
                <a:gd name="T11" fmla="*/ 493 h 494"/>
                <a:gd name="T12" fmla="*/ 49 w 1619"/>
                <a:gd name="T13" fmla="*/ 593 h 494"/>
                <a:gd name="T14" fmla="*/ 1311 w 1619"/>
                <a:gd name="T15" fmla="*/ 616 h 494"/>
                <a:gd name="T16" fmla="*/ 43 w 1619"/>
                <a:gd name="T17" fmla="*/ 649 h 494"/>
                <a:gd name="T18" fmla="*/ 924 w 1619"/>
                <a:gd name="T19" fmla="*/ 771 h 494"/>
                <a:gd name="T20" fmla="*/ 1311 w 1619"/>
                <a:gd name="T21" fmla="*/ 674 h 494"/>
                <a:gd name="T22" fmla="*/ 1320 w 1619"/>
                <a:gd name="T23" fmla="*/ 624 h 494"/>
                <a:gd name="T24" fmla="*/ 1476 w 1619"/>
                <a:gd name="T25" fmla="*/ 587 h 494"/>
                <a:gd name="T26" fmla="*/ 1505 w 1619"/>
                <a:gd name="T27" fmla="*/ 508 h 4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19"/>
                <a:gd name="T43" fmla="*/ 0 h 494"/>
                <a:gd name="T44" fmla="*/ 1619 w 1619"/>
                <a:gd name="T45" fmla="*/ 494 h 4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19" h="494">
                  <a:moveTo>
                    <a:pt x="1031" y="308"/>
                  </a:moveTo>
                  <a:cubicBezTo>
                    <a:pt x="1149" y="224"/>
                    <a:pt x="1149" y="230"/>
                    <a:pt x="1231" y="204"/>
                  </a:cubicBezTo>
                  <a:cubicBezTo>
                    <a:pt x="1313" y="178"/>
                    <a:pt x="1465" y="134"/>
                    <a:pt x="1529" y="90"/>
                  </a:cubicBezTo>
                  <a:cubicBezTo>
                    <a:pt x="1593" y="46"/>
                    <a:pt x="1619" y="0"/>
                    <a:pt x="1505" y="46"/>
                  </a:cubicBezTo>
                  <a:cubicBezTo>
                    <a:pt x="1391" y="92"/>
                    <a:pt x="1163" y="108"/>
                    <a:pt x="1021" y="172"/>
                  </a:cubicBezTo>
                  <a:cubicBezTo>
                    <a:pt x="879" y="236"/>
                    <a:pt x="819" y="281"/>
                    <a:pt x="654" y="316"/>
                  </a:cubicBezTo>
                  <a:cubicBezTo>
                    <a:pt x="489" y="351"/>
                    <a:pt x="0" y="367"/>
                    <a:pt x="31" y="380"/>
                  </a:cubicBezTo>
                  <a:cubicBezTo>
                    <a:pt x="275" y="410"/>
                    <a:pt x="860" y="395"/>
                    <a:pt x="839" y="395"/>
                  </a:cubicBezTo>
                  <a:cubicBezTo>
                    <a:pt x="818" y="395"/>
                    <a:pt x="209" y="428"/>
                    <a:pt x="27" y="416"/>
                  </a:cubicBezTo>
                  <a:cubicBezTo>
                    <a:pt x="133" y="454"/>
                    <a:pt x="456" y="491"/>
                    <a:pt x="591" y="494"/>
                  </a:cubicBezTo>
                  <a:cubicBezTo>
                    <a:pt x="661" y="442"/>
                    <a:pt x="665" y="422"/>
                    <a:pt x="839" y="432"/>
                  </a:cubicBezTo>
                  <a:cubicBezTo>
                    <a:pt x="881" y="416"/>
                    <a:pt x="830" y="409"/>
                    <a:pt x="845" y="400"/>
                  </a:cubicBezTo>
                  <a:cubicBezTo>
                    <a:pt x="863" y="391"/>
                    <a:pt x="926" y="388"/>
                    <a:pt x="945" y="376"/>
                  </a:cubicBezTo>
                  <a:cubicBezTo>
                    <a:pt x="964" y="364"/>
                    <a:pt x="959" y="336"/>
                    <a:pt x="963" y="326"/>
                  </a:cubicBezTo>
                </a:path>
              </a:pathLst>
            </a:custGeom>
            <a:solidFill>
              <a:srgbClr val="FFFFFF"/>
            </a:solidFill>
            <a:ln w="12700">
              <a:solidFill>
                <a:srgbClr val="5F5F5F"/>
              </a:solidFill>
              <a:round/>
              <a:headEnd/>
              <a:tailEnd type="none" w="sm" len="lg"/>
            </a:ln>
          </p:spPr>
          <p:txBody>
            <a:bodyPr/>
            <a:lstStyle/>
            <a:p>
              <a:endParaRPr lang="en-US" dirty="0"/>
            </a:p>
          </p:txBody>
        </p:sp>
        <p:sp>
          <p:nvSpPr>
            <p:cNvPr id="13328" name="Freeform 18"/>
            <p:cNvSpPr>
              <a:spLocks noChangeAspect="1"/>
            </p:cNvSpPr>
            <p:nvPr/>
          </p:nvSpPr>
          <p:spPr bwMode="auto">
            <a:xfrm>
              <a:off x="3046" y="855"/>
              <a:ext cx="1849" cy="601"/>
            </a:xfrm>
            <a:custGeom>
              <a:avLst/>
              <a:gdLst>
                <a:gd name="T0" fmla="*/ 2277 w 1479"/>
                <a:gd name="T1" fmla="*/ 626 h 480"/>
                <a:gd name="T2" fmla="*/ 2239 w 1479"/>
                <a:gd name="T3" fmla="*/ 654 h 480"/>
                <a:gd name="T4" fmla="*/ 2242 w 1479"/>
                <a:gd name="T5" fmla="*/ 655 h 480"/>
                <a:gd name="T6" fmla="*/ 2104 w 1479"/>
                <a:gd name="T7" fmla="*/ 585 h 480"/>
                <a:gd name="T8" fmla="*/ 1649 w 1479"/>
                <a:gd name="T9" fmla="*/ 640 h 480"/>
                <a:gd name="T10" fmla="*/ 1569 w 1479"/>
                <a:gd name="T11" fmla="*/ 627 h 480"/>
                <a:gd name="T12" fmla="*/ 1313 w 1479"/>
                <a:gd name="T13" fmla="*/ 493 h 480"/>
                <a:gd name="T14" fmla="*/ 1224 w 1479"/>
                <a:gd name="T15" fmla="*/ 537 h 480"/>
                <a:gd name="T16" fmla="*/ 1175 w 1479"/>
                <a:gd name="T17" fmla="*/ 550 h 480"/>
                <a:gd name="T18" fmla="*/ 1241 w 1479"/>
                <a:gd name="T19" fmla="*/ 477 h 480"/>
                <a:gd name="T20" fmla="*/ 1063 w 1479"/>
                <a:gd name="T21" fmla="*/ 353 h 480"/>
                <a:gd name="T22" fmla="*/ 858 w 1479"/>
                <a:gd name="T23" fmla="*/ 361 h 480"/>
                <a:gd name="T24" fmla="*/ 680 w 1479"/>
                <a:gd name="T25" fmla="*/ 458 h 480"/>
                <a:gd name="T26" fmla="*/ 675 w 1479"/>
                <a:gd name="T27" fmla="*/ 556 h 480"/>
                <a:gd name="T28" fmla="*/ 755 w 1479"/>
                <a:gd name="T29" fmla="*/ 622 h 480"/>
                <a:gd name="T30" fmla="*/ 889 w 1479"/>
                <a:gd name="T31" fmla="*/ 617 h 480"/>
                <a:gd name="T32" fmla="*/ 955 w 1479"/>
                <a:gd name="T33" fmla="*/ 627 h 480"/>
                <a:gd name="T34" fmla="*/ 948 w 1479"/>
                <a:gd name="T35" fmla="*/ 686 h 480"/>
                <a:gd name="T36" fmla="*/ 800 w 1479"/>
                <a:gd name="T37" fmla="*/ 734 h 480"/>
                <a:gd name="T38" fmla="*/ 610 w 1479"/>
                <a:gd name="T39" fmla="*/ 739 h 480"/>
                <a:gd name="T40" fmla="*/ 595 w 1479"/>
                <a:gd name="T41" fmla="*/ 692 h 480"/>
                <a:gd name="T42" fmla="*/ 641 w 1479"/>
                <a:gd name="T43" fmla="*/ 609 h 480"/>
                <a:gd name="T44" fmla="*/ 651 w 1479"/>
                <a:gd name="T45" fmla="*/ 500 h 480"/>
                <a:gd name="T46" fmla="*/ 670 w 1479"/>
                <a:gd name="T47" fmla="*/ 429 h 480"/>
                <a:gd name="T48" fmla="*/ 591 w 1479"/>
                <a:gd name="T49" fmla="*/ 421 h 480"/>
                <a:gd name="T50" fmla="*/ 406 w 1479"/>
                <a:gd name="T51" fmla="*/ 359 h 480"/>
                <a:gd name="T52" fmla="*/ 266 w 1479"/>
                <a:gd name="T53" fmla="*/ 331 h 480"/>
                <a:gd name="T54" fmla="*/ 136 w 1479"/>
                <a:gd name="T55" fmla="*/ 250 h 480"/>
                <a:gd name="T56" fmla="*/ 60 w 1479"/>
                <a:gd name="T57" fmla="*/ 167 h 480"/>
                <a:gd name="T58" fmla="*/ 18 w 1479"/>
                <a:gd name="T59" fmla="*/ 89 h 480"/>
                <a:gd name="T60" fmla="*/ 41 w 1479"/>
                <a:gd name="T61" fmla="*/ 6 h 480"/>
                <a:gd name="T62" fmla="*/ 98 w 1479"/>
                <a:gd name="T63" fmla="*/ 19 h 480"/>
                <a:gd name="T64" fmla="*/ 74 w 1479"/>
                <a:gd name="T65" fmla="*/ 75 h 480"/>
                <a:gd name="T66" fmla="*/ 118 w 1479"/>
                <a:gd name="T67" fmla="*/ 126 h 480"/>
                <a:gd name="T68" fmla="*/ 206 w 1479"/>
                <a:gd name="T69" fmla="*/ 160 h 480"/>
                <a:gd name="T70" fmla="*/ 230 w 1479"/>
                <a:gd name="T71" fmla="*/ 228 h 480"/>
                <a:gd name="T72" fmla="*/ 299 w 1479"/>
                <a:gd name="T73" fmla="*/ 250 h 480"/>
                <a:gd name="T74" fmla="*/ 404 w 1479"/>
                <a:gd name="T75" fmla="*/ 249 h 480"/>
                <a:gd name="T76" fmla="*/ 514 w 1479"/>
                <a:gd name="T77" fmla="*/ 279 h 480"/>
                <a:gd name="T78" fmla="*/ 575 w 1479"/>
                <a:gd name="T79" fmla="*/ 284 h 480"/>
                <a:gd name="T80" fmla="*/ 636 w 1479"/>
                <a:gd name="T81" fmla="*/ 293 h 480"/>
                <a:gd name="T82" fmla="*/ 788 w 1479"/>
                <a:gd name="T83" fmla="*/ 260 h 480"/>
                <a:gd name="T84" fmla="*/ 924 w 1479"/>
                <a:gd name="T85" fmla="*/ 292 h 480"/>
                <a:gd name="T86" fmla="*/ 964 w 1479"/>
                <a:gd name="T87" fmla="*/ 303 h 480"/>
                <a:gd name="T88" fmla="*/ 1008 w 1479"/>
                <a:gd name="T89" fmla="*/ 312 h 480"/>
                <a:gd name="T90" fmla="*/ 1045 w 1479"/>
                <a:gd name="T91" fmla="*/ 313 h 480"/>
                <a:gd name="T92" fmla="*/ 1099 w 1479"/>
                <a:gd name="T93" fmla="*/ 317 h 480"/>
                <a:gd name="T94" fmla="*/ 1458 w 1479"/>
                <a:gd name="T95" fmla="*/ 439 h 480"/>
                <a:gd name="T96" fmla="*/ 1295 w 1479"/>
                <a:gd name="T97" fmla="*/ 429 h 480"/>
                <a:gd name="T98" fmla="*/ 1536 w 1479"/>
                <a:gd name="T99" fmla="*/ 586 h 480"/>
                <a:gd name="T100" fmla="*/ 1680 w 1479"/>
                <a:gd name="T101" fmla="*/ 596 h 480"/>
                <a:gd name="T102" fmla="*/ 2214 w 1479"/>
                <a:gd name="T103" fmla="*/ 592 h 480"/>
                <a:gd name="T104" fmla="*/ 2273 w 1479"/>
                <a:gd name="T105" fmla="*/ 486 h 480"/>
                <a:gd name="T106" fmla="*/ 2204 w 1479"/>
                <a:gd name="T107" fmla="*/ 597 h 480"/>
                <a:gd name="T108" fmla="*/ 2287 w 1479"/>
                <a:gd name="T109" fmla="*/ 573 h 4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79"/>
                <a:gd name="T166" fmla="*/ 0 h 480"/>
                <a:gd name="T167" fmla="*/ 1479 w 1479"/>
                <a:gd name="T168" fmla="*/ 480 h 4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79" h="480">
                  <a:moveTo>
                    <a:pt x="1479" y="381"/>
                  </a:moveTo>
                  <a:lnTo>
                    <a:pt x="1457" y="399"/>
                  </a:lnTo>
                  <a:lnTo>
                    <a:pt x="1413" y="400"/>
                  </a:lnTo>
                  <a:lnTo>
                    <a:pt x="1433" y="417"/>
                  </a:lnTo>
                  <a:lnTo>
                    <a:pt x="1464" y="417"/>
                  </a:lnTo>
                  <a:lnTo>
                    <a:pt x="1434" y="418"/>
                  </a:lnTo>
                  <a:lnTo>
                    <a:pt x="1395" y="400"/>
                  </a:lnTo>
                  <a:lnTo>
                    <a:pt x="1346" y="373"/>
                  </a:lnTo>
                  <a:lnTo>
                    <a:pt x="1328" y="367"/>
                  </a:lnTo>
                  <a:lnTo>
                    <a:pt x="1055" y="408"/>
                  </a:lnTo>
                  <a:lnTo>
                    <a:pt x="1028" y="412"/>
                  </a:lnTo>
                  <a:lnTo>
                    <a:pt x="1004" y="400"/>
                  </a:lnTo>
                  <a:lnTo>
                    <a:pt x="987" y="396"/>
                  </a:lnTo>
                  <a:lnTo>
                    <a:pt x="840" y="315"/>
                  </a:lnTo>
                  <a:lnTo>
                    <a:pt x="801" y="316"/>
                  </a:lnTo>
                  <a:lnTo>
                    <a:pt x="783" y="343"/>
                  </a:lnTo>
                  <a:lnTo>
                    <a:pt x="768" y="339"/>
                  </a:lnTo>
                  <a:lnTo>
                    <a:pt x="752" y="351"/>
                  </a:lnTo>
                  <a:lnTo>
                    <a:pt x="743" y="339"/>
                  </a:lnTo>
                  <a:lnTo>
                    <a:pt x="794" y="304"/>
                  </a:lnTo>
                  <a:lnTo>
                    <a:pt x="780" y="273"/>
                  </a:lnTo>
                  <a:lnTo>
                    <a:pt x="680" y="225"/>
                  </a:lnTo>
                  <a:lnTo>
                    <a:pt x="602" y="225"/>
                  </a:lnTo>
                  <a:lnTo>
                    <a:pt x="549" y="230"/>
                  </a:lnTo>
                  <a:lnTo>
                    <a:pt x="429" y="234"/>
                  </a:lnTo>
                  <a:lnTo>
                    <a:pt x="435" y="292"/>
                  </a:lnTo>
                  <a:lnTo>
                    <a:pt x="417" y="318"/>
                  </a:lnTo>
                  <a:lnTo>
                    <a:pt x="432" y="355"/>
                  </a:lnTo>
                  <a:lnTo>
                    <a:pt x="453" y="386"/>
                  </a:lnTo>
                  <a:lnTo>
                    <a:pt x="483" y="397"/>
                  </a:lnTo>
                  <a:lnTo>
                    <a:pt x="513" y="397"/>
                  </a:lnTo>
                  <a:lnTo>
                    <a:pt x="569" y="394"/>
                  </a:lnTo>
                  <a:lnTo>
                    <a:pt x="589" y="374"/>
                  </a:lnTo>
                  <a:lnTo>
                    <a:pt x="611" y="400"/>
                  </a:lnTo>
                  <a:lnTo>
                    <a:pt x="612" y="421"/>
                  </a:lnTo>
                  <a:lnTo>
                    <a:pt x="606" y="438"/>
                  </a:lnTo>
                  <a:lnTo>
                    <a:pt x="566" y="457"/>
                  </a:lnTo>
                  <a:lnTo>
                    <a:pt x="512" y="468"/>
                  </a:lnTo>
                  <a:lnTo>
                    <a:pt x="434" y="480"/>
                  </a:lnTo>
                  <a:lnTo>
                    <a:pt x="390" y="471"/>
                  </a:lnTo>
                  <a:lnTo>
                    <a:pt x="371" y="454"/>
                  </a:lnTo>
                  <a:lnTo>
                    <a:pt x="381" y="442"/>
                  </a:lnTo>
                  <a:lnTo>
                    <a:pt x="432" y="438"/>
                  </a:lnTo>
                  <a:lnTo>
                    <a:pt x="410" y="388"/>
                  </a:lnTo>
                  <a:lnTo>
                    <a:pt x="393" y="334"/>
                  </a:lnTo>
                  <a:lnTo>
                    <a:pt x="417" y="319"/>
                  </a:lnTo>
                  <a:lnTo>
                    <a:pt x="432" y="295"/>
                  </a:lnTo>
                  <a:lnTo>
                    <a:pt x="429" y="274"/>
                  </a:lnTo>
                  <a:lnTo>
                    <a:pt x="405" y="262"/>
                  </a:lnTo>
                  <a:lnTo>
                    <a:pt x="378" y="268"/>
                  </a:lnTo>
                  <a:lnTo>
                    <a:pt x="344" y="246"/>
                  </a:lnTo>
                  <a:lnTo>
                    <a:pt x="260" y="229"/>
                  </a:lnTo>
                  <a:lnTo>
                    <a:pt x="210" y="213"/>
                  </a:lnTo>
                  <a:lnTo>
                    <a:pt x="170" y="211"/>
                  </a:lnTo>
                  <a:lnTo>
                    <a:pt x="129" y="171"/>
                  </a:lnTo>
                  <a:lnTo>
                    <a:pt x="87" y="160"/>
                  </a:lnTo>
                  <a:lnTo>
                    <a:pt x="59" y="120"/>
                  </a:lnTo>
                  <a:lnTo>
                    <a:pt x="38" y="106"/>
                  </a:lnTo>
                  <a:lnTo>
                    <a:pt x="23" y="70"/>
                  </a:lnTo>
                  <a:lnTo>
                    <a:pt x="11" y="57"/>
                  </a:lnTo>
                  <a:lnTo>
                    <a:pt x="0" y="15"/>
                  </a:lnTo>
                  <a:lnTo>
                    <a:pt x="26" y="4"/>
                  </a:lnTo>
                  <a:lnTo>
                    <a:pt x="66" y="0"/>
                  </a:lnTo>
                  <a:lnTo>
                    <a:pt x="62" y="12"/>
                  </a:lnTo>
                  <a:lnTo>
                    <a:pt x="42" y="27"/>
                  </a:lnTo>
                  <a:lnTo>
                    <a:pt x="47" y="48"/>
                  </a:lnTo>
                  <a:lnTo>
                    <a:pt x="93" y="61"/>
                  </a:lnTo>
                  <a:lnTo>
                    <a:pt x="75" y="81"/>
                  </a:lnTo>
                  <a:lnTo>
                    <a:pt x="89" y="94"/>
                  </a:lnTo>
                  <a:lnTo>
                    <a:pt x="132" y="102"/>
                  </a:lnTo>
                  <a:lnTo>
                    <a:pt x="116" y="127"/>
                  </a:lnTo>
                  <a:lnTo>
                    <a:pt x="147" y="145"/>
                  </a:lnTo>
                  <a:lnTo>
                    <a:pt x="197" y="139"/>
                  </a:lnTo>
                  <a:lnTo>
                    <a:pt x="191" y="160"/>
                  </a:lnTo>
                  <a:lnTo>
                    <a:pt x="216" y="178"/>
                  </a:lnTo>
                  <a:lnTo>
                    <a:pt x="258" y="159"/>
                  </a:lnTo>
                  <a:lnTo>
                    <a:pt x="269" y="189"/>
                  </a:lnTo>
                  <a:lnTo>
                    <a:pt x="329" y="178"/>
                  </a:lnTo>
                  <a:lnTo>
                    <a:pt x="348" y="195"/>
                  </a:lnTo>
                  <a:lnTo>
                    <a:pt x="368" y="181"/>
                  </a:lnTo>
                  <a:lnTo>
                    <a:pt x="384" y="198"/>
                  </a:lnTo>
                  <a:lnTo>
                    <a:pt x="407" y="187"/>
                  </a:lnTo>
                  <a:lnTo>
                    <a:pt x="456" y="175"/>
                  </a:lnTo>
                  <a:lnTo>
                    <a:pt x="504" y="166"/>
                  </a:lnTo>
                  <a:lnTo>
                    <a:pt x="545" y="178"/>
                  </a:lnTo>
                  <a:lnTo>
                    <a:pt x="591" y="186"/>
                  </a:lnTo>
                  <a:lnTo>
                    <a:pt x="605" y="196"/>
                  </a:lnTo>
                  <a:lnTo>
                    <a:pt x="617" y="193"/>
                  </a:lnTo>
                  <a:lnTo>
                    <a:pt x="627" y="207"/>
                  </a:lnTo>
                  <a:lnTo>
                    <a:pt x="645" y="199"/>
                  </a:lnTo>
                  <a:lnTo>
                    <a:pt x="655" y="212"/>
                  </a:lnTo>
                  <a:lnTo>
                    <a:pt x="669" y="200"/>
                  </a:lnTo>
                  <a:lnTo>
                    <a:pt x="681" y="208"/>
                  </a:lnTo>
                  <a:lnTo>
                    <a:pt x="703" y="202"/>
                  </a:lnTo>
                  <a:lnTo>
                    <a:pt x="875" y="252"/>
                  </a:lnTo>
                  <a:lnTo>
                    <a:pt x="933" y="280"/>
                  </a:lnTo>
                  <a:lnTo>
                    <a:pt x="865" y="260"/>
                  </a:lnTo>
                  <a:lnTo>
                    <a:pt x="829" y="274"/>
                  </a:lnTo>
                  <a:lnTo>
                    <a:pt x="877" y="314"/>
                  </a:lnTo>
                  <a:lnTo>
                    <a:pt x="983" y="374"/>
                  </a:lnTo>
                  <a:lnTo>
                    <a:pt x="1019" y="372"/>
                  </a:lnTo>
                  <a:lnTo>
                    <a:pt x="1075" y="380"/>
                  </a:lnTo>
                  <a:lnTo>
                    <a:pt x="1345" y="350"/>
                  </a:lnTo>
                  <a:lnTo>
                    <a:pt x="1417" y="378"/>
                  </a:lnTo>
                  <a:lnTo>
                    <a:pt x="1449" y="358"/>
                  </a:lnTo>
                  <a:lnTo>
                    <a:pt x="1454" y="310"/>
                  </a:lnTo>
                  <a:lnTo>
                    <a:pt x="1446" y="358"/>
                  </a:lnTo>
                  <a:lnTo>
                    <a:pt x="1410" y="381"/>
                  </a:lnTo>
                  <a:lnTo>
                    <a:pt x="1437" y="381"/>
                  </a:lnTo>
                  <a:lnTo>
                    <a:pt x="1463" y="366"/>
                  </a:lnTo>
                  <a:lnTo>
                    <a:pt x="1478" y="333"/>
                  </a:lnTo>
                </a:path>
              </a:pathLst>
            </a:custGeom>
            <a:solidFill>
              <a:srgbClr val="FFFFFF"/>
            </a:solidFill>
            <a:ln w="12700">
              <a:solidFill>
                <a:srgbClr val="5F5F5F"/>
              </a:solidFill>
              <a:round/>
              <a:headEnd/>
              <a:tailEnd type="none" w="sm" len="lg"/>
            </a:ln>
          </p:spPr>
          <p:txBody>
            <a:bodyPr/>
            <a:lstStyle/>
            <a:p>
              <a:endParaRPr lang="en-US" dirty="0"/>
            </a:p>
          </p:txBody>
        </p:sp>
        <p:sp>
          <p:nvSpPr>
            <p:cNvPr id="13329" name="Freeform 19"/>
            <p:cNvSpPr>
              <a:spLocks noChangeAspect="1"/>
            </p:cNvSpPr>
            <p:nvPr/>
          </p:nvSpPr>
          <p:spPr bwMode="auto">
            <a:xfrm>
              <a:off x="3586" y="1138"/>
              <a:ext cx="55" cy="209"/>
            </a:xfrm>
            <a:custGeom>
              <a:avLst/>
              <a:gdLst>
                <a:gd name="T0" fmla="*/ 0 w 44"/>
                <a:gd name="T1" fmla="*/ 0 h 167"/>
                <a:gd name="T2" fmla="*/ 60 w 44"/>
                <a:gd name="T3" fmla="*/ 139 h 167"/>
                <a:gd name="T4" fmla="*/ 69 w 44"/>
                <a:gd name="T5" fmla="*/ 198 h 167"/>
                <a:gd name="T6" fmla="*/ 55 w 44"/>
                <a:gd name="T7" fmla="*/ 262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0" name="Freeform 20"/>
            <p:cNvSpPr>
              <a:spLocks noChangeAspect="1"/>
            </p:cNvSpPr>
            <p:nvPr/>
          </p:nvSpPr>
          <p:spPr bwMode="auto">
            <a:xfrm>
              <a:off x="3622" y="1146"/>
              <a:ext cx="42" cy="194"/>
            </a:xfrm>
            <a:custGeom>
              <a:avLst/>
              <a:gdLst>
                <a:gd name="T0" fmla="*/ 0 w 34"/>
                <a:gd name="T1" fmla="*/ 0 h 156"/>
                <a:gd name="T2" fmla="*/ 43 w 34"/>
                <a:gd name="T3" fmla="*/ 121 h 156"/>
                <a:gd name="T4" fmla="*/ 52 w 34"/>
                <a:gd name="T5" fmla="*/ 178 h 156"/>
                <a:gd name="T6" fmla="*/ 38 w 34"/>
                <a:gd name="T7" fmla="*/ 241 h 156"/>
                <a:gd name="T8" fmla="*/ 0 60000 65536"/>
                <a:gd name="T9" fmla="*/ 0 60000 65536"/>
                <a:gd name="T10" fmla="*/ 0 60000 65536"/>
                <a:gd name="T11" fmla="*/ 0 60000 65536"/>
                <a:gd name="T12" fmla="*/ 0 w 34"/>
                <a:gd name="T13" fmla="*/ 0 h 156"/>
                <a:gd name="T14" fmla="*/ 34 w 34"/>
                <a:gd name="T15" fmla="*/ 156 h 156"/>
              </a:gdLst>
              <a:ahLst/>
              <a:cxnLst>
                <a:cxn ang="T8">
                  <a:pos x="T0" y="T1"/>
                </a:cxn>
                <a:cxn ang="T9">
                  <a:pos x="T2" y="T3"/>
                </a:cxn>
                <a:cxn ang="T10">
                  <a:pos x="T4" y="T5"/>
                </a:cxn>
                <a:cxn ang="T11">
                  <a:pos x="T6" y="T7"/>
                </a:cxn>
              </a:cxnLst>
              <a:rect l="T12" t="T13" r="T14" b="T15"/>
              <a:pathLst>
                <a:path w="34" h="156">
                  <a:moveTo>
                    <a:pt x="0" y="0"/>
                  </a:moveTo>
                  <a:lnTo>
                    <a:pt x="28" y="78"/>
                  </a:lnTo>
                  <a:lnTo>
                    <a:pt x="34" y="115"/>
                  </a:lnTo>
                  <a:lnTo>
                    <a:pt x="25" y="156"/>
                  </a:lnTo>
                </a:path>
              </a:pathLst>
            </a:custGeom>
            <a:solidFill>
              <a:srgbClr val="FFFFFF"/>
            </a:solidFill>
            <a:ln w="12700">
              <a:solidFill>
                <a:srgbClr val="5F5F5F"/>
              </a:solidFill>
              <a:round/>
              <a:headEnd/>
              <a:tailEnd type="none" w="sm" len="lg"/>
            </a:ln>
          </p:spPr>
          <p:txBody>
            <a:bodyPr/>
            <a:lstStyle/>
            <a:p>
              <a:endParaRPr lang="en-US" dirty="0"/>
            </a:p>
          </p:txBody>
        </p:sp>
        <p:sp>
          <p:nvSpPr>
            <p:cNvPr id="13331" name="Freeform 21"/>
            <p:cNvSpPr>
              <a:spLocks noChangeAspect="1"/>
            </p:cNvSpPr>
            <p:nvPr/>
          </p:nvSpPr>
          <p:spPr bwMode="auto">
            <a:xfrm>
              <a:off x="3660" y="1148"/>
              <a:ext cx="38" cy="196"/>
            </a:xfrm>
            <a:custGeom>
              <a:avLst/>
              <a:gdLst>
                <a:gd name="T0" fmla="*/ 0 w 31"/>
                <a:gd name="T1" fmla="*/ 0 h 157"/>
                <a:gd name="T2" fmla="*/ 38 w 31"/>
                <a:gd name="T3" fmla="*/ 124 h 157"/>
                <a:gd name="T4" fmla="*/ 47 w 31"/>
                <a:gd name="T5" fmla="*/ 181 h 157"/>
                <a:gd name="T6" fmla="*/ 33 w 31"/>
                <a:gd name="T7" fmla="*/ 245 h 157"/>
                <a:gd name="T8" fmla="*/ 0 60000 65536"/>
                <a:gd name="T9" fmla="*/ 0 60000 65536"/>
                <a:gd name="T10" fmla="*/ 0 60000 65536"/>
                <a:gd name="T11" fmla="*/ 0 60000 65536"/>
                <a:gd name="T12" fmla="*/ 0 w 31"/>
                <a:gd name="T13" fmla="*/ 0 h 157"/>
                <a:gd name="T14" fmla="*/ 31 w 31"/>
                <a:gd name="T15" fmla="*/ 157 h 157"/>
              </a:gdLst>
              <a:ahLst/>
              <a:cxnLst>
                <a:cxn ang="T8">
                  <a:pos x="T0" y="T1"/>
                </a:cxn>
                <a:cxn ang="T9">
                  <a:pos x="T2" y="T3"/>
                </a:cxn>
                <a:cxn ang="T10">
                  <a:pos x="T4" y="T5"/>
                </a:cxn>
                <a:cxn ang="T11">
                  <a:pos x="T6" y="T7"/>
                </a:cxn>
              </a:cxnLst>
              <a:rect l="T12" t="T13" r="T14" b="T15"/>
              <a:pathLst>
                <a:path w="31" h="157">
                  <a:moveTo>
                    <a:pt x="0" y="0"/>
                  </a:moveTo>
                  <a:lnTo>
                    <a:pt x="25" y="79"/>
                  </a:lnTo>
                  <a:lnTo>
                    <a:pt x="31" y="116"/>
                  </a:lnTo>
                  <a:lnTo>
                    <a:pt x="22" y="157"/>
                  </a:lnTo>
                </a:path>
              </a:pathLst>
            </a:custGeom>
            <a:solidFill>
              <a:srgbClr val="FFFFFF"/>
            </a:solidFill>
            <a:ln w="12700">
              <a:solidFill>
                <a:srgbClr val="5F5F5F"/>
              </a:solidFill>
              <a:round/>
              <a:headEnd/>
              <a:tailEnd type="none" w="sm" len="lg"/>
            </a:ln>
          </p:spPr>
          <p:txBody>
            <a:bodyPr/>
            <a:lstStyle/>
            <a:p>
              <a:endParaRPr lang="en-US" dirty="0"/>
            </a:p>
          </p:txBody>
        </p:sp>
        <p:sp>
          <p:nvSpPr>
            <p:cNvPr id="13332" name="Freeform 22"/>
            <p:cNvSpPr>
              <a:spLocks noChangeAspect="1"/>
            </p:cNvSpPr>
            <p:nvPr/>
          </p:nvSpPr>
          <p:spPr bwMode="auto">
            <a:xfrm>
              <a:off x="3681" y="1140"/>
              <a:ext cx="55" cy="209"/>
            </a:xfrm>
            <a:custGeom>
              <a:avLst/>
              <a:gdLst>
                <a:gd name="T0" fmla="*/ 0 w 44"/>
                <a:gd name="T1" fmla="*/ 0 h 167"/>
                <a:gd name="T2" fmla="*/ 60 w 44"/>
                <a:gd name="T3" fmla="*/ 139 h 167"/>
                <a:gd name="T4" fmla="*/ 69 w 44"/>
                <a:gd name="T5" fmla="*/ 198 h 167"/>
                <a:gd name="T6" fmla="*/ 55 w 44"/>
                <a:gd name="T7" fmla="*/ 262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3" name="Freeform 23"/>
            <p:cNvSpPr>
              <a:spLocks noChangeAspect="1"/>
            </p:cNvSpPr>
            <p:nvPr/>
          </p:nvSpPr>
          <p:spPr bwMode="auto">
            <a:xfrm>
              <a:off x="3715" y="1145"/>
              <a:ext cx="54" cy="208"/>
            </a:xfrm>
            <a:custGeom>
              <a:avLst/>
              <a:gdLst>
                <a:gd name="T0" fmla="*/ 0 w 44"/>
                <a:gd name="T1" fmla="*/ 0 h 167"/>
                <a:gd name="T2" fmla="*/ 58 w 44"/>
                <a:gd name="T3" fmla="*/ 138 h 167"/>
                <a:gd name="T4" fmla="*/ 66 w 44"/>
                <a:gd name="T5" fmla="*/ 196 h 167"/>
                <a:gd name="T6" fmla="*/ 53 w 44"/>
                <a:gd name="T7" fmla="*/ 259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4" name="Freeform 24"/>
            <p:cNvSpPr>
              <a:spLocks noChangeAspect="1"/>
            </p:cNvSpPr>
            <p:nvPr/>
          </p:nvSpPr>
          <p:spPr bwMode="auto">
            <a:xfrm>
              <a:off x="3755" y="1140"/>
              <a:ext cx="41" cy="172"/>
            </a:xfrm>
            <a:custGeom>
              <a:avLst/>
              <a:gdLst>
                <a:gd name="T0" fmla="*/ 0 w 44"/>
                <a:gd name="T1" fmla="*/ 0 h 167"/>
                <a:gd name="T2" fmla="*/ 33 w 44"/>
                <a:gd name="T3" fmla="*/ 95 h 167"/>
                <a:gd name="T4" fmla="*/ 38 w 44"/>
                <a:gd name="T5" fmla="*/ 134 h 167"/>
                <a:gd name="T6" fmla="*/ 31 w 44"/>
                <a:gd name="T7" fmla="*/ 177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5" name="Freeform 25"/>
            <p:cNvSpPr>
              <a:spLocks noChangeAspect="1"/>
            </p:cNvSpPr>
            <p:nvPr/>
          </p:nvSpPr>
          <p:spPr bwMode="auto">
            <a:xfrm>
              <a:off x="3796" y="1137"/>
              <a:ext cx="45" cy="137"/>
            </a:xfrm>
            <a:custGeom>
              <a:avLst/>
              <a:gdLst>
                <a:gd name="T0" fmla="*/ 0 w 44"/>
                <a:gd name="T1" fmla="*/ 0 h 167"/>
                <a:gd name="T2" fmla="*/ 40 w 44"/>
                <a:gd name="T3" fmla="*/ 60 h 167"/>
                <a:gd name="T4" fmla="*/ 46 w 44"/>
                <a:gd name="T5" fmla="*/ 84 h 167"/>
                <a:gd name="T6" fmla="*/ 37 w 44"/>
                <a:gd name="T7" fmla="*/ 112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6" name="Freeform 26"/>
            <p:cNvSpPr>
              <a:spLocks noChangeAspect="1"/>
            </p:cNvSpPr>
            <p:nvPr/>
          </p:nvSpPr>
          <p:spPr bwMode="auto">
            <a:xfrm>
              <a:off x="3830" y="1133"/>
              <a:ext cx="38" cy="118"/>
            </a:xfrm>
            <a:custGeom>
              <a:avLst/>
              <a:gdLst>
                <a:gd name="T0" fmla="*/ 0 w 44"/>
                <a:gd name="T1" fmla="*/ 0 h 167"/>
                <a:gd name="T2" fmla="*/ 29 w 44"/>
                <a:gd name="T3" fmla="*/ 45 h 167"/>
                <a:gd name="T4" fmla="*/ 33 w 44"/>
                <a:gd name="T5" fmla="*/ 63 h 167"/>
                <a:gd name="T6" fmla="*/ 26 w 44"/>
                <a:gd name="T7" fmla="*/ 83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7" name="Freeform 27"/>
            <p:cNvSpPr>
              <a:spLocks noChangeAspect="1"/>
            </p:cNvSpPr>
            <p:nvPr/>
          </p:nvSpPr>
          <p:spPr bwMode="auto">
            <a:xfrm>
              <a:off x="3861" y="1131"/>
              <a:ext cx="39" cy="108"/>
            </a:xfrm>
            <a:custGeom>
              <a:avLst/>
              <a:gdLst>
                <a:gd name="T0" fmla="*/ 0 w 44"/>
                <a:gd name="T1" fmla="*/ 0 h 167"/>
                <a:gd name="T2" fmla="*/ 30 w 44"/>
                <a:gd name="T3" fmla="*/ 38 h 167"/>
                <a:gd name="T4" fmla="*/ 35 w 44"/>
                <a:gd name="T5" fmla="*/ 52 h 167"/>
                <a:gd name="T6" fmla="*/ 27 w 44"/>
                <a:gd name="T7" fmla="*/ 70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8" name="Freeform 28"/>
            <p:cNvSpPr>
              <a:spLocks noChangeAspect="1"/>
            </p:cNvSpPr>
            <p:nvPr/>
          </p:nvSpPr>
          <p:spPr bwMode="auto">
            <a:xfrm>
              <a:off x="3892" y="1133"/>
              <a:ext cx="40" cy="95"/>
            </a:xfrm>
            <a:custGeom>
              <a:avLst/>
              <a:gdLst>
                <a:gd name="T0" fmla="*/ 0 w 44"/>
                <a:gd name="T1" fmla="*/ 0 h 167"/>
                <a:gd name="T2" fmla="*/ 32 w 44"/>
                <a:gd name="T3" fmla="*/ 29 h 167"/>
                <a:gd name="T4" fmla="*/ 36 w 44"/>
                <a:gd name="T5" fmla="*/ 41 h 167"/>
                <a:gd name="T6" fmla="*/ 29 w 44"/>
                <a:gd name="T7" fmla="*/ 54 h 167"/>
                <a:gd name="T8" fmla="*/ 0 60000 65536"/>
                <a:gd name="T9" fmla="*/ 0 60000 65536"/>
                <a:gd name="T10" fmla="*/ 0 60000 65536"/>
                <a:gd name="T11" fmla="*/ 0 60000 65536"/>
                <a:gd name="T12" fmla="*/ 0 w 44"/>
                <a:gd name="T13" fmla="*/ 0 h 167"/>
                <a:gd name="T14" fmla="*/ 44 w 44"/>
                <a:gd name="T15" fmla="*/ 167 h 167"/>
              </a:gdLst>
              <a:ahLst/>
              <a:cxnLst>
                <a:cxn ang="T8">
                  <a:pos x="T0" y="T1"/>
                </a:cxn>
                <a:cxn ang="T9">
                  <a:pos x="T2" y="T3"/>
                </a:cxn>
                <a:cxn ang="T10">
                  <a:pos x="T4" y="T5"/>
                </a:cxn>
                <a:cxn ang="T11">
                  <a:pos x="T6" y="T7"/>
                </a:cxn>
              </a:cxnLst>
              <a:rect l="T12" t="T13" r="T14" b="T15"/>
              <a:pathLst>
                <a:path w="44" h="167">
                  <a:moveTo>
                    <a:pt x="0" y="0"/>
                  </a:moveTo>
                  <a:lnTo>
                    <a:pt x="38" y="89"/>
                  </a:lnTo>
                  <a:lnTo>
                    <a:pt x="44" y="126"/>
                  </a:lnTo>
                  <a:lnTo>
                    <a:pt x="35" y="167"/>
                  </a:lnTo>
                </a:path>
              </a:pathLst>
            </a:custGeom>
            <a:solidFill>
              <a:srgbClr val="FFFFFF"/>
            </a:solidFill>
            <a:ln w="12700">
              <a:solidFill>
                <a:srgbClr val="5F5F5F"/>
              </a:solidFill>
              <a:round/>
              <a:headEnd/>
              <a:tailEnd type="none" w="sm" len="lg"/>
            </a:ln>
          </p:spPr>
          <p:txBody>
            <a:bodyPr/>
            <a:lstStyle/>
            <a:p>
              <a:endParaRPr lang="en-US" dirty="0"/>
            </a:p>
          </p:txBody>
        </p:sp>
        <p:sp>
          <p:nvSpPr>
            <p:cNvPr id="13339" name="Freeform 30"/>
            <p:cNvSpPr>
              <a:spLocks noChangeAspect="1"/>
            </p:cNvSpPr>
            <p:nvPr/>
          </p:nvSpPr>
          <p:spPr bwMode="auto">
            <a:xfrm>
              <a:off x="4310" y="1321"/>
              <a:ext cx="6" cy="42"/>
            </a:xfrm>
            <a:custGeom>
              <a:avLst/>
              <a:gdLst>
                <a:gd name="T0" fmla="*/ 2 w 5"/>
                <a:gd name="T1" fmla="*/ 53 h 33"/>
                <a:gd name="T2" fmla="*/ 0 w 5"/>
                <a:gd name="T3" fmla="*/ 29 h 33"/>
                <a:gd name="T4" fmla="*/ 7 w 5"/>
                <a:gd name="T5" fmla="*/ 0 h 33"/>
                <a:gd name="T6" fmla="*/ 0 60000 65536"/>
                <a:gd name="T7" fmla="*/ 0 60000 65536"/>
                <a:gd name="T8" fmla="*/ 0 60000 65536"/>
                <a:gd name="T9" fmla="*/ 0 w 5"/>
                <a:gd name="T10" fmla="*/ 0 h 33"/>
                <a:gd name="T11" fmla="*/ 5 w 5"/>
                <a:gd name="T12" fmla="*/ 33 h 33"/>
              </a:gdLst>
              <a:ahLst/>
              <a:cxnLst>
                <a:cxn ang="T6">
                  <a:pos x="T0" y="T1"/>
                </a:cxn>
                <a:cxn ang="T7">
                  <a:pos x="T2" y="T3"/>
                </a:cxn>
                <a:cxn ang="T8">
                  <a:pos x="T4" y="T5"/>
                </a:cxn>
              </a:cxnLst>
              <a:rect l="T9" t="T10" r="T11" b="T12"/>
              <a:pathLst>
                <a:path w="5" h="33">
                  <a:moveTo>
                    <a:pt x="2" y="33"/>
                  </a:moveTo>
                  <a:lnTo>
                    <a:pt x="0" y="18"/>
                  </a:lnTo>
                  <a:lnTo>
                    <a:pt x="5" y="0"/>
                  </a:lnTo>
                </a:path>
              </a:pathLst>
            </a:custGeom>
            <a:solidFill>
              <a:srgbClr val="FFFFFF"/>
            </a:solidFill>
            <a:ln w="12700">
              <a:solidFill>
                <a:srgbClr val="5F5F5F"/>
              </a:solidFill>
              <a:round/>
              <a:headEnd/>
              <a:tailEnd type="none" w="sm" len="lg"/>
            </a:ln>
          </p:spPr>
          <p:txBody>
            <a:bodyPr/>
            <a:lstStyle/>
            <a:p>
              <a:endParaRPr lang="en-US" dirty="0"/>
            </a:p>
          </p:txBody>
        </p:sp>
        <p:grpSp>
          <p:nvGrpSpPr>
            <p:cNvPr id="13340" name="Group 46"/>
            <p:cNvGrpSpPr>
              <a:grpSpLocks noChangeAspect="1"/>
            </p:cNvGrpSpPr>
            <p:nvPr/>
          </p:nvGrpSpPr>
          <p:grpSpPr bwMode="auto">
            <a:xfrm>
              <a:off x="2427" y="1952"/>
              <a:ext cx="2024" cy="318"/>
              <a:chOff x="3385" y="2043"/>
              <a:chExt cx="1618" cy="254"/>
            </a:xfrm>
          </p:grpSpPr>
          <p:sp>
            <p:nvSpPr>
              <p:cNvPr id="13354" name="Freeform 32"/>
              <p:cNvSpPr>
                <a:spLocks noChangeAspect="1"/>
              </p:cNvSpPr>
              <p:nvPr/>
            </p:nvSpPr>
            <p:spPr bwMode="auto">
              <a:xfrm flipV="1">
                <a:off x="3385" y="2043"/>
                <a:ext cx="27" cy="31"/>
              </a:xfrm>
              <a:custGeom>
                <a:avLst/>
                <a:gdLst>
                  <a:gd name="T0" fmla="*/ 0 w 25"/>
                  <a:gd name="T1" fmla="*/ 0 h 50"/>
                  <a:gd name="T2" fmla="*/ 17 w 25"/>
                  <a:gd name="T3" fmla="*/ 7 h 50"/>
                  <a:gd name="T4" fmla="*/ 29 w 25"/>
                  <a:gd name="T5" fmla="*/ 19 h 50"/>
                  <a:gd name="T6" fmla="*/ 0 60000 65536"/>
                  <a:gd name="T7" fmla="*/ 0 60000 65536"/>
                  <a:gd name="T8" fmla="*/ 0 60000 65536"/>
                  <a:gd name="T9" fmla="*/ 0 w 25"/>
                  <a:gd name="T10" fmla="*/ 0 h 50"/>
                  <a:gd name="T11" fmla="*/ 25 w 25"/>
                  <a:gd name="T12" fmla="*/ 50 h 50"/>
                </a:gdLst>
                <a:ahLst/>
                <a:cxnLst>
                  <a:cxn ang="T6">
                    <a:pos x="T0" y="T1"/>
                  </a:cxn>
                  <a:cxn ang="T7">
                    <a:pos x="T2" y="T3"/>
                  </a:cxn>
                  <a:cxn ang="T8">
                    <a:pos x="T4" y="T5"/>
                  </a:cxn>
                </a:cxnLst>
                <a:rect l="T9" t="T10" r="T11" b="T12"/>
                <a:pathLst>
                  <a:path w="25" h="50">
                    <a:moveTo>
                      <a:pt x="0" y="0"/>
                    </a:moveTo>
                    <a:lnTo>
                      <a:pt x="15" y="20"/>
                    </a:lnTo>
                    <a:lnTo>
                      <a:pt x="25" y="50"/>
                    </a:lnTo>
                  </a:path>
                </a:pathLst>
              </a:custGeom>
              <a:solidFill>
                <a:srgbClr val="FFFFFF"/>
              </a:solidFill>
              <a:ln w="12700">
                <a:solidFill>
                  <a:srgbClr val="5F5F5F"/>
                </a:solidFill>
                <a:round/>
                <a:headEnd/>
                <a:tailEnd type="none" w="sm" len="lg"/>
              </a:ln>
            </p:spPr>
            <p:txBody>
              <a:bodyPr/>
              <a:lstStyle/>
              <a:p>
                <a:endParaRPr lang="en-US" dirty="0"/>
              </a:p>
            </p:txBody>
          </p:sp>
          <p:sp>
            <p:nvSpPr>
              <p:cNvPr id="13355" name="Freeform 33"/>
              <p:cNvSpPr>
                <a:spLocks noChangeAspect="1"/>
              </p:cNvSpPr>
              <p:nvPr/>
            </p:nvSpPr>
            <p:spPr bwMode="auto">
              <a:xfrm>
                <a:off x="4068" y="2264"/>
                <a:ext cx="16" cy="21"/>
              </a:xfrm>
              <a:custGeom>
                <a:avLst/>
                <a:gdLst>
                  <a:gd name="T0" fmla="*/ 0 w 16"/>
                  <a:gd name="T1" fmla="*/ 21 h 21"/>
                  <a:gd name="T2" fmla="*/ 16 w 16"/>
                  <a:gd name="T3" fmla="*/ 10 h 21"/>
                  <a:gd name="T4" fmla="*/ 11 w 16"/>
                  <a:gd name="T5" fmla="*/ 0 h 21"/>
                  <a:gd name="T6" fmla="*/ 0 60000 65536"/>
                  <a:gd name="T7" fmla="*/ 0 60000 65536"/>
                  <a:gd name="T8" fmla="*/ 0 60000 65536"/>
                  <a:gd name="T9" fmla="*/ 0 w 16"/>
                  <a:gd name="T10" fmla="*/ 0 h 21"/>
                  <a:gd name="T11" fmla="*/ 16 w 16"/>
                  <a:gd name="T12" fmla="*/ 21 h 21"/>
                </a:gdLst>
                <a:ahLst/>
                <a:cxnLst>
                  <a:cxn ang="T6">
                    <a:pos x="T0" y="T1"/>
                  </a:cxn>
                  <a:cxn ang="T7">
                    <a:pos x="T2" y="T3"/>
                  </a:cxn>
                  <a:cxn ang="T8">
                    <a:pos x="T4" y="T5"/>
                  </a:cxn>
                </a:cxnLst>
                <a:rect l="T9" t="T10" r="T11" b="T12"/>
                <a:pathLst>
                  <a:path w="16" h="21">
                    <a:moveTo>
                      <a:pt x="0" y="21"/>
                    </a:moveTo>
                    <a:lnTo>
                      <a:pt x="16" y="10"/>
                    </a:lnTo>
                    <a:lnTo>
                      <a:pt x="11" y="0"/>
                    </a:lnTo>
                  </a:path>
                </a:pathLst>
              </a:custGeom>
              <a:solidFill>
                <a:srgbClr val="FFFFFF"/>
              </a:solidFill>
              <a:ln w="12700">
                <a:solidFill>
                  <a:srgbClr val="5F5F5F"/>
                </a:solidFill>
                <a:round/>
                <a:headEnd/>
                <a:tailEnd type="none" w="sm" len="lg"/>
              </a:ln>
            </p:spPr>
            <p:txBody>
              <a:bodyPr/>
              <a:lstStyle/>
              <a:p>
                <a:endParaRPr lang="en-US" dirty="0"/>
              </a:p>
            </p:txBody>
          </p:sp>
          <p:sp>
            <p:nvSpPr>
              <p:cNvPr id="13356" name="Freeform 34"/>
              <p:cNvSpPr>
                <a:spLocks noChangeAspect="1"/>
              </p:cNvSpPr>
              <p:nvPr/>
            </p:nvSpPr>
            <p:spPr bwMode="auto">
              <a:xfrm>
                <a:off x="4632" y="2276"/>
                <a:ext cx="16" cy="21"/>
              </a:xfrm>
              <a:custGeom>
                <a:avLst/>
                <a:gdLst>
                  <a:gd name="T0" fmla="*/ 0 w 16"/>
                  <a:gd name="T1" fmla="*/ 21 h 21"/>
                  <a:gd name="T2" fmla="*/ 16 w 16"/>
                  <a:gd name="T3" fmla="*/ 10 h 21"/>
                  <a:gd name="T4" fmla="*/ 11 w 16"/>
                  <a:gd name="T5" fmla="*/ 0 h 21"/>
                  <a:gd name="T6" fmla="*/ 0 60000 65536"/>
                  <a:gd name="T7" fmla="*/ 0 60000 65536"/>
                  <a:gd name="T8" fmla="*/ 0 60000 65536"/>
                  <a:gd name="T9" fmla="*/ 0 w 16"/>
                  <a:gd name="T10" fmla="*/ 0 h 21"/>
                  <a:gd name="T11" fmla="*/ 16 w 16"/>
                  <a:gd name="T12" fmla="*/ 21 h 21"/>
                </a:gdLst>
                <a:ahLst/>
                <a:cxnLst>
                  <a:cxn ang="T6">
                    <a:pos x="T0" y="T1"/>
                  </a:cxn>
                  <a:cxn ang="T7">
                    <a:pos x="T2" y="T3"/>
                  </a:cxn>
                  <a:cxn ang="T8">
                    <a:pos x="T4" y="T5"/>
                  </a:cxn>
                </a:cxnLst>
                <a:rect l="T9" t="T10" r="T11" b="T12"/>
                <a:pathLst>
                  <a:path w="16" h="21">
                    <a:moveTo>
                      <a:pt x="0" y="21"/>
                    </a:moveTo>
                    <a:lnTo>
                      <a:pt x="16" y="10"/>
                    </a:lnTo>
                    <a:lnTo>
                      <a:pt x="11" y="0"/>
                    </a:lnTo>
                  </a:path>
                </a:pathLst>
              </a:custGeom>
              <a:solidFill>
                <a:srgbClr val="FFFFFF"/>
              </a:solidFill>
              <a:ln w="12700">
                <a:solidFill>
                  <a:srgbClr val="5F5F5F"/>
                </a:solidFill>
                <a:round/>
                <a:headEnd/>
                <a:tailEnd type="none" w="sm" len="lg"/>
              </a:ln>
            </p:spPr>
            <p:txBody>
              <a:bodyPr/>
              <a:lstStyle/>
              <a:p>
                <a:endParaRPr lang="en-US" dirty="0"/>
              </a:p>
            </p:txBody>
          </p:sp>
          <p:sp>
            <p:nvSpPr>
              <p:cNvPr id="13357" name="Freeform 35"/>
              <p:cNvSpPr>
                <a:spLocks noChangeAspect="1"/>
              </p:cNvSpPr>
              <p:nvPr/>
            </p:nvSpPr>
            <p:spPr bwMode="auto">
              <a:xfrm>
                <a:off x="4992" y="2200"/>
                <a:ext cx="11" cy="20"/>
              </a:xfrm>
              <a:custGeom>
                <a:avLst/>
                <a:gdLst>
                  <a:gd name="T0" fmla="*/ 11 w 11"/>
                  <a:gd name="T1" fmla="*/ 20 h 20"/>
                  <a:gd name="T2" fmla="*/ 5 w 11"/>
                  <a:gd name="T3" fmla="*/ 10 h 20"/>
                  <a:gd name="T4" fmla="*/ 0 w 11"/>
                  <a:gd name="T5" fmla="*/ 0 h 20"/>
                  <a:gd name="T6" fmla="*/ 0 60000 65536"/>
                  <a:gd name="T7" fmla="*/ 0 60000 65536"/>
                  <a:gd name="T8" fmla="*/ 0 60000 65536"/>
                  <a:gd name="T9" fmla="*/ 0 w 11"/>
                  <a:gd name="T10" fmla="*/ 0 h 20"/>
                  <a:gd name="T11" fmla="*/ 11 w 11"/>
                  <a:gd name="T12" fmla="*/ 20 h 20"/>
                </a:gdLst>
                <a:ahLst/>
                <a:cxnLst>
                  <a:cxn ang="T6">
                    <a:pos x="T0" y="T1"/>
                  </a:cxn>
                  <a:cxn ang="T7">
                    <a:pos x="T2" y="T3"/>
                  </a:cxn>
                  <a:cxn ang="T8">
                    <a:pos x="T4" y="T5"/>
                  </a:cxn>
                </a:cxnLst>
                <a:rect l="T9" t="T10" r="T11" b="T12"/>
                <a:pathLst>
                  <a:path w="11" h="20">
                    <a:moveTo>
                      <a:pt x="11" y="20"/>
                    </a:moveTo>
                    <a:lnTo>
                      <a:pt x="5" y="10"/>
                    </a:lnTo>
                    <a:lnTo>
                      <a:pt x="0" y="0"/>
                    </a:lnTo>
                  </a:path>
                </a:pathLst>
              </a:custGeom>
              <a:solidFill>
                <a:srgbClr val="FFFFFF"/>
              </a:solidFill>
              <a:ln w="12700">
                <a:solidFill>
                  <a:srgbClr val="5F5F5F"/>
                </a:solidFill>
                <a:round/>
                <a:headEnd/>
                <a:tailEnd type="none" w="sm" len="lg"/>
              </a:ln>
            </p:spPr>
            <p:txBody>
              <a:bodyPr/>
              <a:lstStyle/>
              <a:p>
                <a:endParaRPr lang="en-US" dirty="0"/>
              </a:p>
            </p:txBody>
          </p:sp>
        </p:grpSp>
        <p:sp>
          <p:nvSpPr>
            <p:cNvPr id="13341" name="Oval 36"/>
            <p:cNvSpPr>
              <a:spLocks noChangeAspect="1" noChangeArrowheads="1"/>
            </p:cNvSpPr>
            <p:nvPr/>
          </p:nvSpPr>
          <p:spPr bwMode="auto">
            <a:xfrm>
              <a:off x="2921" y="815"/>
              <a:ext cx="70" cy="71"/>
            </a:xfrm>
            <a:prstGeom prst="ellipse">
              <a:avLst/>
            </a:prstGeom>
            <a:solidFill>
              <a:srgbClr val="EAEAEA">
                <a:alpha val="50195"/>
              </a:srgbClr>
            </a:solidFill>
            <a:ln w="12700">
              <a:solidFill>
                <a:srgbClr val="5F5F5F"/>
              </a:solidFill>
              <a:round/>
              <a:headEnd/>
              <a:tailEnd type="none" w="sm" len="lg"/>
            </a:ln>
          </p:spPr>
          <p:txBody>
            <a:bodyPr wrap="none" anchor="ctr"/>
            <a:lstStyle/>
            <a:p>
              <a:endParaRPr lang="en-US" dirty="0"/>
            </a:p>
          </p:txBody>
        </p:sp>
        <p:sp>
          <p:nvSpPr>
            <p:cNvPr id="13342" name="Freeform 37"/>
            <p:cNvSpPr>
              <a:spLocks noChangeAspect="1"/>
            </p:cNvSpPr>
            <p:nvPr/>
          </p:nvSpPr>
          <p:spPr bwMode="auto">
            <a:xfrm>
              <a:off x="2682" y="841"/>
              <a:ext cx="214" cy="86"/>
            </a:xfrm>
            <a:custGeom>
              <a:avLst/>
              <a:gdLst>
                <a:gd name="T0" fmla="*/ 264 w 171"/>
                <a:gd name="T1" fmla="*/ 24 h 68"/>
                <a:gd name="T2" fmla="*/ 233 w 171"/>
                <a:gd name="T3" fmla="*/ 8 h 68"/>
                <a:gd name="T4" fmla="*/ 151 w 171"/>
                <a:gd name="T5" fmla="*/ 11 h 68"/>
                <a:gd name="T6" fmla="*/ 11 w 171"/>
                <a:gd name="T7" fmla="*/ 72 h 68"/>
                <a:gd name="T8" fmla="*/ 86 w 171"/>
                <a:gd name="T9" fmla="*/ 104 h 68"/>
                <a:gd name="T10" fmla="*/ 183 w 171"/>
                <a:gd name="T11" fmla="*/ 104 h 68"/>
                <a:gd name="T12" fmla="*/ 239 w 171"/>
                <a:gd name="T13" fmla="*/ 78 h 68"/>
                <a:gd name="T14" fmla="*/ 264 w 171"/>
                <a:gd name="T15" fmla="*/ 24 h 68"/>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68"/>
                <a:gd name="T26" fmla="*/ 171 w 171"/>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68">
                  <a:moveTo>
                    <a:pt x="169" y="15"/>
                  </a:moveTo>
                  <a:cubicBezTo>
                    <a:pt x="168" y="8"/>
                    <a:pt x="161" y="6"/>
                    <a:pt x="149" y="5"/>
                  </a:cubicBezTo>
                  <a:cubicBezTo>
                    <a:pt x="137" y="4"/>
                    <a:pt x="121" y="0"/>
                    <a:pt x="97" y="7"/>
                  </a:cubicBezTo>
                  <a:cubicBezTo>
                    <a:pt x="73" y="14"/>
                    <a:pt x="14" y="35"/>
                    <a:pt x="7" y="45"/>
                  </a:cubicBezTo>
                  <a:cubicBezTo>
                    <a:pt x="0" y="55"/>
                    <a:pt x="37" y="62"/>
                    <a:pt x="55" y="65"/>
                  </a:cubicBezTo>
                  <a:cubicBezTo>
                    <a:pt x="73" y="68"/>
                    <a:pt x="101" y="68"/>
                    <a:pt x="117" y="65"/>
                  </a:cubicBezTo>
                  <a:cubicBezTo>
                    <a:pt x="133" y="62"/>
                    <a:pt x="144" y="57"/>
                    <a:pt x="153" y="49"/>
                  </a:cubicBezTo>
                  <a:cubicBezTo>
                    <a:pt x="162" y="41"/>
                    <a:pt x="171" y="22"/>
                    <a:pt x="169" y="15"/>
                  </a:cubicBezTo>
                  <a:close/>
                </a:path>
              </a:pathLst>
            </a:custGeom>
            <a:solidFill>
              <a:srgbClr val="EAEAEA">
                <a:alpha val="50195"/>
              </a:srgbClr>
            </a:solidFill>
            <a:ln w="12700">
              <a:solidFill>
                <a:srgbClr val="5F5F5F"/>
              </a:solidFill>
              <a:round/>
              <a:headEnd/>
              <a:tailEnd type="none" w="sm" len="lg"/>
            </a:ln>
          </p:spPr>
          <p:txBody>
            <a:bodyPr/>
            <a:lstStyle/>
            <a:p>
              <a:endParaRPr lang="en-US" dirty="0"/>
            </a:p>
          </p:txBody>
        </p:sp>
        <p:sp>
          <p:nvSpPr>
            <p:cNvPr id="13343" name="Freeform 41"/>
            <p:cNvSpPr>
              <a:spLocks noChangeAspect="1"/>
            </p:cNvSpPr>
            <p:nvPr/>
          </p:nvSpPr>
          <p:spPr bwMode="auto">
            <a:xfrm>
              <a:off x="3094" y="963"/>
              <a:ext cx="45" cy="26"/>
            </a:xfrm>
            <a:custGeom>
              <a:avLst/>
              <a:gdLst>
                <a:gd name="T0" fmla="*/ 56 w 36"/>
                <a:gd name="T1" fmla="*/ 0 h 20"/>
                <a:gd name="T2" fmla="*/ 29 w 36"/>
                <a:gd name="T3" fmla="*/ 7 h 20"/>
                <a:gd name="T4" fmla="*/ 0 w 36"/>
                <a:gd name="T5" fmla="*/ 34 h 20"/>
                <a:gd name="T6" fmla="*/ 0 60000 65536"/>
                <a:gd name="T7" fmla="*/ 0 60000 65536"/>
                <a:gd name="T8" fmla="*/ 0 60000 65536"/>
                <a:gd name="T9" fmla="*/ 0 w 36"/>
                <a:gd name="T10" fmla="*/ 0 h 20"/>
                <a:gd name="T11" fmla="*/ 36 w 36"/>
                <a:gd name="T12" fmla="*/ 20 h 20"/>
              </a:gdLst>
              <a:ahLst/>
              <a:cxnLst>
                <a:cxn ang="T6">
                  <a:pos x="T0" y="T1"/>
                </a:cxn>
                <a:cxn ang="T7">
                  <a:pos x="T2" y="T3"/>
                </a:cxn>
                <a:cxn ang="T8">
                  <a:pos x="T4" y="T5"/>
                </a:cxn>
              </a:cxnLst>
              <a:rect l="T9" t="T10" r="T11" b="T12"/>
              <a:pathLst>
                <a:path w="36" h="20">
                  <a:moveTo>
                    <a:pt x="36" y="0"/>
                  </a:moveTo>
                  <a:lnTo>
                    <a:pt x="18" y="4"/>
                  </a:lnTo>
                  <a:lnTo>
                    <a:pt x="0" y="20"/>
                  </a:lnTo>
                </a:path>
              </a:pathLst>
            </a:custGeom>
            <a:solidFill>
              <a:srgbClr val="FFFFFF"/>
            </a:solidFill>
            <a:ln w="12700">
              <a:solidFill>
                <a:srgbClr val="5F5F5F"/>
              </a:solidFill>
              <a:round/>
              <a:headEnd/>
              <a:tailEnd type="none" w="sm" len="lg"/>
            </a:ln>
          </p:spPr>
          <p:txBody>
            <a:bodyPr/>
            <a:lstStyle/>
            <a:p>
              <a:endParaRPr lang="en-US" dirty="0"/>
            </a:p>
          </p:txBody>
        </p:sp>
        <p:sp>
          <p:nvSpPr>
            <p:cNvPr id="13344" name="Freeform 42"/>
            <p:cNvSpPr>
              <a:spLocks noChangeAspect="1"/>
            </p:cNvSpPr>
            <p:nvPr/>
          </p:nvSpPr>
          <p:spPr bwMode="auto">
            <a:xfrm>
              <a:off x="3164" y="1017"/>
              <a:ext cx="29" cy="40"/>
            </a:xfrm>
            <a:custGeom>
              <a:avLst/>
              <a:gdLst>
                <a:gd name="T0" fmla="*/ 35 w 24"/>
                <a:gd name="T1" fmla="*/ 0 h 30"/>
                <a:gd name="T2" fmla="*/ 8 w 24"/>
                <a:gd name="T3" fmla="*/ 7 h 30"/>
                <a:gd name="T4" fmla="*/ 0 w 24"/>
                <a:gd name="T5" fmla="*/ 53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24" y="0"/>
                  </a:moveTo>
                  <a:lnTo>
                    <a:pt x="6" y="4"/>
                  </a:lnTo>
                  <a:lnTo>
                    <a:pt x="0" y="30"/>
                  </a:lnTo>
                </a:path>
              </a:pathLst>
            </a:custGeom>
            <a:solidFill>
              <a:srgbClr val="FFFFFF"/>
            </a:solidFill>
            <a:ln w="12700">
              <a:solidFill>
                <a:srgbClr val="5F5F5F"/>
              </a:solidFill>
              <a:round/>
              <a:headEnd/>
              <a:tailEnd type="none" w="sm" len="lg"/>
            </a:ln>
          </p:spPr>
          <p:txBody>
            <a:bodyPr/>
            <a:lstStyle/>
            <a:p>
              <a:endParaRPr lang="en-US" dirty="0"/>
            </a:p>
          </p:txBody>
        </p:sp>
        <p:sp>
          <p:nvSpPr>
            <p:cNvPr id="13345" name="Freeform 43"/>
            <p:cNvSpPr>
              <a:spLocks noChangeAspect="1"/>
            </p:cNvSpPr>
            <p:nvPr/>
          </p:nvSpPr>
          <p:spPr bwMode="auto">
            <a:xfrm>
              <a:off x="3264" y="1065"/>
              <a:ext cx="34" cy="50"/>
            </a:xfrm>
            <a:custGeom>
              <a:avLst/>
              <a:gdLst>
                <a:gd name="T0" fmla="*/ 53 w 22"/>
                <a:gd name="T1" fmla="*/ 0 h 38"/>
                <a:gd name="T2" fmla="*/ 0 w 22"/>
                <a:gd name="T3" fmla="*/ 17 h 38"/>
                <a:gd name="T4" fmla="*/ 0 w 22"/>
                <a:gd name="T5" fmla="*/ 66 h 38"/>
                <a:gd name="T6" fmla="*/ 0 60000 65536"/>
                <a:gd name="T7" fmla="*/ 0 60000 65536"/>
                <a:gd name="T8" fmla="*/ 0 60000 65536"/>
                <a:gd name="T9" fmla="*/ 0 w 22"/>
                <a:gd name="T10" fmla="*/ 0 h 38"/>
                <a:gd name="T11" fmla="*/ 22 w 22"/>
                <a:gd name="T12" fmla="*/ 38 h 38"/>
              </a:gdLst>
              <a:ahLst/>
              <a:cxnLst>
                <a:cxn ang="T6">
                  <a:pos x="T0" y="T1"/>
                </a:cxn>
                <a:cxn ang="T7">
                  <a:pos x="T2" y="T3"/>
                </a:cxn>
                <a:cxn ang="T8">
                  <a:pos x="T4" y="T5"/>
                </a:cxn>
              </a:cxnLst>
              <a:rect l="T9" t="T10" r="T11" b="T12"/>
              <a:pathLst>
                <a:path w="22" h="38">
                  <a:moveTo>
                    <a:pt x="22" y="0"/>
                  </a:moveTo>
                  <a:lnTo>
                    <a:pt x="0" y="10"/>
                  </a:lnTo>
                  <a:lnTo>
                    <a:pt x="0" y="38"/>
                  </a:lnTo>
                </a:path>
              </a:pathLst>
            </a:custGeom>
            <a:solidFill>
              <a:srgbClr val="FFFFFF"/>
            </a:solidFill>
            <a:ln w="12700">
              <a:solidFill>
                <a:srgbClr val="5F5F5F"/>
              </a:solidFill>
              <a:round/>
              <a:headEnd/>
              <a:tailEnd type="none" w="sm" len="lg"/>
            </a:ln>
          </p:spPr>
          <p:txBody>
            <a:bodyPr/>
            <a:lstStyle/>
            <a:p>
              <a:endParaRPr lang="en-US" dirty="0"/>
            </a:p>
          </p:txBody>
        </p:sp>
        <p:sp>
          <p:nvSpPr>
            <p:cNvPr id="13346" name="Freeform 44"/>
            <p:cNvSpPr>
              <a:spLocks noChangeAspect="1"/>
            </p:cNvSpPr>
            <p:nvPr/>
          </p:nvSpPr>
          <p:spPr bwMode="auto">
            <a:xfrm>
              <a:off x="3374" y="1088"/>
              <a:ext cx="34" cy="53"/>
            </a:xfrm>
            <a:custGeom>
              <a:avLst/>
              <a:gdLst>
                <a:gd name="T0" fmla="*/ 58 w 20"/>
                <a:gd name="T1" fmla="*/ 0 h 36"/>
                <a:gd name="T2" fmla="*/ 5 w 20"/>
                <a:gd name="T3" fmla="*/ 9 h 36"/>
                <a:gd name="T4" fmla="*/ 0 w 20"/>
                <a:gd name="T5" fmla="*/ 78 h 36"/>
                <a:gd name="T6" fmla="*/ 0 60000 65536"/>
                <a:gd name="T7" fmla="*/ 0 60000 65536"/>
                <a:gd name="T8" fmla="*/ 0 60000 65536"/>
                <a:gd name="T9" fmla="*/ 0 w 20"/>
                <a:gd name="T10" fmla="*/ 0 h 36"/>
                <a:gd name="T11" fmla="*/ 20 w 20"/>
                <a:gd name="T12" fmla="*/ 36 h 36"/>
              </a:gdLst>
              <a:ahLst/>
              <a:cxnLst>
                <a:cxn ang="T6">
                  <a:pos x="T0" y="T1"/>
                </a:cxn>
                <a:cxn ang="T7">
                  <a:pos x="T2" y="T3"/>
                </a:cxn>
                <a:cxn ang="T8">
                  <a:pos x="T4" y="T5"/>
                </a:cxn>
              </a:cxnLst>
              <a:rect l="T9" t="T10" r="T11" b="T12"/>
              <a:pathLst>
                <a:path w="20" h="36">
                  <a:moveTo>
                    <a:pt x="20" y="0"/>
                  </a:moveTo>
                  <a:lnTo>
                    <a:pt x="2" y="4"/>
                  </a:lnTo>
                  <a:lnTo>
                    <a:pt x="0" y="36"/>
                  </a:lnTo>
                </a:path>
              </a:pathLst>
            </a:custGeom>
            <a:solidFill>
              <a:srgbClr val="FFFFFF"/>
            </a:solidFill>
            <a:ln w="12700">
              <a:solidFill>
                <a:srgbClr val="5F5F5F"/>
              </a:solidFill>
              <a:round/>
              <a:headEnd/>
              <a:tailEnd type="none" w="sm" len="lg"/>
            </a:ln>
          </p:spPr>
          <p:txBody>
            <a:bodyPr/>
            <a:lstStyle/>
            <a:p>
              <a:endParaRPr lang="en-US" dirty="0"/>
            </a:p>
          </p:txBody>
        </p:sp>
        <p:sp>
          <p:nvSpPr>
            <p:cNvPr id="13347" name="Freeform 45"/>
            <p:cNvSpPr>
              <a:spLocks noChangeAspect="1"/>
            </p:cNvSpPr>
            <p:nvPr/>
          </p:nvSpPr>
          <p:spPr bwMode="auto">
            <a:xfrm>
              <a:off x="3451" y="1102"/>
              <a:ext cx="34" cy="54"/>
            </a:xfrm>
            <a:custGeom>
              <a:avLst/>
              <a:gdLst>
                <a:gd name="T0" fmla="*/ 48 w 24"/>
                <a:gd name="T1" fmla="*/ 0 h 38"/>
                <a:gd name="T2" fmla="*/ 9 w 24"/>
                <a:gd name="T3" fmla="*/ 28 h 38"/>
                <a:gd name="T4" fmla="*/ 0 w 24"/>
                <a:gd name="T5" fmla="*/ 77 h 38"/>
                <a:gd name="T6" fmla="*/ 0 60000 65536"/>
                <a:gd name="T7" fmla="*/ 0 60000 65536"/>
                <a:gd name="T8" fmla="*/ 0 60000 65536"/>
                <a:gd name="T9" fmla="*/ 0 w 24"/>
                <a:gd name="T10" fmla="*/ 0 h 38"/>
                <a:gd name="T11" fmla="*/ 24 w 24"/>
                <a:gd name="T12" fmla="*/ 38 h 38"/>
              </a:gdLst>
              <a:ahLst/>
              <a:cxnLst>
                <a:cxn ang="T6">
                  <a:pos x="T0" y="T1"/>
                </a:cxn>
                <a:cxn ang="T7">
                  <a:pos x="T2" y="T3"/>
                </a:cxn>
                <a:cxn ang="T8">
                  <a:pos x="T4" y="T5"/>
                </a:cxn>
              </a:cxnLst>
              <a:rect l="T9" t="T10" r="T11" b="T12"/>
              <a:pathLst>
                <a:path w="24" h="38">
                  <a:moveTo>
                    <a:pt x="24" y="0"/>
                  </a:moveTo>
                  <a:lnTo>
                    <a:pt x="4" y="14"/>
                  </a:lnTo>
                  <a:lnTo>
                    <a:pt x="0" y="38"/>
                  </a:lnTo>
                </a:path>
              </a:pathLst>
            </a:custGeom>
            <a:solidFill>
              <a:srgbClr val="FFFFFF"/>
            </a:solidFill>
            <a:ln w="12700">
              <a:solidFill>
                <a:srgbClr val="5F5F5F"/>
              </a:solidFill>
              <a:round/>
              <a:headEnd/>
              <a:tailEnd type="none" w="sm" len="lg"/>
            </a:ln>
          </p:spPr>
          <p:txBody>
            <a:bodyPr/>
            <a:lstStyle/>
            <a:p>
              <a:endParaRPr lang="en-US" dirty="0"/>
            </a:p>
          </p:txBody>
        </p:sp>
        <p:sp>
          <p:nvSpPr>
            <p:cNvPr id="13348" name="Freeform 49"/>
            <p:cNvSpPr>
              <a:spLocks noChangeAspect="1"/>
            </p:cNvSpPr>
            <p:nvPr/>
          </p:nvSpPr>
          <p:spPr bwMode="auto">
            <a:xfrm>
              <a:off x="3567" y="1084"/>
              <a:ext cx="34" cy="64"/>
            </a:xfrm>
            <a:custGeom>
              <a:avLst/>
              <a:gdLst>
                <a:gd name="T0" fmla="*/ 72 w 16"/>
                <a:gd name="T1" fmla="*/ 0 h 42"/>
                <a:gd name="T2" fmla="*/ 0 w 16"/>
                <a:gd name="T3" fmla="*/ 52 h 42"/>
                <a:gd name="T4" fmla="*/ 36 w 16"/>
                <a:gd name="T5" fmla="*/ 98 h 42"/>
                <a:gd name="T6" fmla="*/ 0 60000 65536"/>
                <a:gd name="T7" fmla="*/ 0 60000 65536"/>
                <a:gd name="T8" fmla="*/ 0 60000 65536"/>
                <a:gd name="T9" fmla="*/ 0 w 16"/>
                <a:gd name="T10" fmla="*/ 0 h 42"/>
                <a:gd name="T11" fmla="*/ 16 w 16"/>
                <a:gd name="T12" fmla="*/ 42 h 42"/>
              </a:gdLst>
              <a:ahLst/>
              <a:cxnLst>
                <a:cxn ang="T6">
                  <a:pos x="T0" y="T1"/>
                </a:cxn>
                <a:cxn ang="T7">
                  <a:pos x="T2" y="T3"/>
                </a:cxn>
                <a:cxn ang="T8">
                  <a:pos x="T4" y="T5"/>
                </a:cxn>
              </a:cxnLst>
              <a:rect l="T9" t="T10" r="T11" b="T12"/>
              <a:pathLst>
                <a:path w="16" h="42">
                  <a:moveTo>
                    <a:pt x="16" y="0"/>
                  </a:moveTo>
                  <a:lnTo>
                    <a:pt x="0" y="22"/>
                  </a:lnTo>
                  <a:lnTo>
                    <a:pt x="8" y="42"/>
                  </a:lnTo>
                </a:path>
              </a:pathLst>
            </a:custGeom>
            <a:solidFill>
              <a:srgbClr val="FFFFFF"/>
            </a:solidFill>
            <a:ln w="12700">
              <a:solidFill>
                <a:srgbClr val="5F5F5F"/>
              </a:solidFill>
              <a:round/>
              <a:headEnd/>
              <a:tailEnd type="none" w="sm" len="lg"/>
            </a:ln>
          </p:spPr>
          <p:txBody>
            <a:bodyPr/>
            <a:lstStyle/>
            <a:p>
              <a:endParaRPr lang="en-US" dirty="0"/>
            </a:p>
          </p:txBody>
        </p:sp>
        <p:sp>
          <p:nvSpPr>
            <p:cNvPr id="13349" name="Freeform 50"/>
            <p:cNvSpPr>
              <a:spLocks noChangeAspect="1"/>
            </p:cNvSpPr>
            <p:nvPr/>
          </p:nvSpPr>
          <p:spPr bwMode="auto">
            <a:xfrm>
              <a:off x="3637" y="1072"/>
              <a:ext cx="33" cy="61"/>
            </a:xfrm>
            <a:custGeom>
              <a:avLst/>
              <a:gdLst>
                <a:gd name="T0" fmla="*/ 68 w 16"/>
                <a:gd name="T1" fmla="*/ 0 h 42"/>
                <a:gd name="T2" fmla="*/ 0 w 16"/>
                <a:gd name="T3" fmla="*/ 46 h 42"/>
                <a:gd name="T4" fmla="*/ 35 w 16"/>
                <a:gd name="T5" fmla="*/ 89 h 42"/>
                <a:gd name="T6" fmla="*/ 0 60000 65536"/>
                <a:gd name="T7" fmla="*/ 0 60000 65536"/>
                <a:gd name="T8" fmla="*/ 0 60000 65536"/>
                <a:gd name="T9" fmla="*/ 0 w 16"/>
                <a:gd name="T10" fmla="*/ 0 h 42"/>
                <a:gd name="T11" fmla="*/ 16 w 16"/>
                <a:gd name="T12" fmla="*/ 42 h 42"/>
              </a:gdLst>
              <a:ahLst/>
              <a:cxnLst>
                <a:cxn ang="T6">
                  <a:pos x="T0" y="T1"/>
                </a:cxn>
                <a:cxn ang="T7">
                  <a:pos x="T2" y="T3"/>
                </a:cxn>
                <a:cxn ang="T8">
                  <a:pos x="T4" y="T5"/>
                </a:cxn>
              </a:cxnLst>
              <a:rect l="T9" t="T10" r="T11" b="T12"/>
              <a:pathLst>
                <a:path w="16" h="42">
                  <a:moveTo>
                    <a:pt x="16" y="0"/>
                  </a:moveTo>
                  <a:lnTo>
                    <a:pt x="0" y="22"/>
                  </a:lnTo>
                  <a:lnTo>
                    <a:pt x="8" y="42"/>
                  </a:lnTo>
                </a:path>
              </a:pathLst>
            </a:custGeom>
            <a:solidFill>
              <a:srgbClr val="FFFFFF"/>
            </a:solidFill>
            <a:ln w="12700">
              <a:solidFill>
                <a:srgbClr val="5F5F5F"/>
              </a:solidFill>
              <a:round/>
              <a:headEnd/>
              <a:tailEnd type="none" w="sm" len="lg"/>
            </a:ln>
          </p:spPr>
          <p:txBody>
            <a:bodyPr/>
            <a:lstStyle/>
            <a:p>
              <a:endParaRPr lang="en-US" dirty="0"/>
            </a:p>
          </p:txBody>
        </p:sp>
        <p:sp>
          <p:nvSpPr>
            <p:cNvPr id="13350" name="Freeform 51"/>
            <p:cNvSpPr>
              <a:spLocks noChangeAspect="1"/>
            </p:cNvSpPr>
            <p:nvPr/>
          </p:nvSpPr>
          <p:spPr bwMode="auto">
            <a:xfrm>
              <a:off x="3712" y="1084"/>
              <a:ext cx="20" cy="53"/>
            </a:xfrm>
            <a:custGeom>
              <a:avLst/>
              <a:gdLst>
                <a:gd name="T0" fmla="*/ 25 w 16"/>
                <a:gd name="T1" fmla="*/ 0 h 42"/>
                <a:gd name="T2" fmla="*/ 0 w 16"/>
                <a:gd name="T3" fmla="*/ 35 h 42"/>
                <a:gd name="T4" fmla="*/ 12 w 16"/>
                <a:gd name="T5" fmla="*/ 67 h 42"/>
                <a:gd name="T6" fmla="*/ 0 60000 65536"/>
                <a:gd name="T7" fmla="*/ 0 60000 65536"/>
                <a:gd name="T8" fmla="*/ 0 60000 65536"/>
                <a:gd name="T9" fmla="*/ 0 w 16"/>
                <a:gd name="T10" fmla="*/ 0 h 42"/>
                <a:gd name="T11" fmla="*/ 16 w 16"/>
                <a:gd name="T12" fmla="*/ 42 h 42"/>
              </a:gdLst>
              <a:ahLst/>
              <a:cxnLst>
                <a:cxn ang="T6">
                  <a:pos x="T0" y="T1"/>
                </a:cxn>
                <a:cxn ang="T7">
                  <a:pos x="T2" y="T3"/>
                </a:cxn>
                <a:cxn ang="T8">
                  <a:pos x="T4" y="T5"/>
                </a:cxn>
              </a:cxnLst>
              <a:rect l="T9" t="T10" r="T11" b="T12"/>
              <a:pathLst>
                <a:path w="16" h="42">
                  <a:moveTo>
                    <a:pt x="16" y="0"/>
                  </a:moveTo>
                  <a:lnTo>
                    <a:pt x="0" y="22"/>
                  </a:lnTo>
                  <a:lnTo>
                    <a:pt x="8" y="42"/>
                  </a:lnTo>
                </a:path>
              </a:pathLst>
            </a:custGeom>
            <a:solidFill>
              <a:srgbClr val="FFFFFF"/>
            </a:solidFill>
            <a:ln w="12700">
              <a:solidFill>
                <a:srgbClr val="5F5F5F"/>
              </a:solidFill>
              <a:round/>
              <a:headEnd/>
              <a:tailEnd type="none" w="sm" len="lg"/>
            </a:ln>
          </p:spPr>
          <p:txBody>
            <a:bodyPr/>
            <a:lstStyle/>
            <a:p>
              <a:endParaRPr lang="en-US" dirty="0"/>
            </a:p>
          </p:txBody>
        </p:sp>
        <p:sp>
          <p:nvSpPr>
            <p:cNvPr id="13351" name="Freeform 65"/>
            <p:cNvSpPr>
              <a:spLocks noChangeAspect="1"/>
            </p:cNvSpPr>
            <p:nvPr/>
          </p:nvSpPr>
          <p:spPr bwMode="auto">
            <a:xfrm>
              <a:off x="3310" y="1347"/>
              <a:ext cx="38" cy="67"/>
            </a:xfrm>
            <a:custGeom>
              <a:avLst/>
              <a:gdLst>
                <a:gd name="T0" fmla="*/ 0 w 36"/>
                <a:gd name="T1" fmla="*/ 0 h 63"/>
                <a:gd name="T2" fmla="*/ 26 w 36"/>
                <a:gd name="T3" fmla="*/ 23 h 63"/>
                <a:gd name="T4" fmla="*/ 40 w 36"/>
                <a:gd name="T5" fmla="*/ 71 h 63"/>
                <a:gd name="T6" fmla="*/ 0 60000 65536"/>
                <a:gd name="T7" fmla="*/ 0 60000 65536"/>
                <a:gd name="T8" fmla="*/ 0 60000 65536"/>
                <a:gd name="T9" fmla="*/ 0 w 36"/>
                <a:gd name="T10" fmla="*/ 0 h 63"/>
                <a:gd name="T11" fmla="*/ 36 w 36"/>
                <a:gd name="T12" fmla="*/ 63 h 63"/>
              </a:gdLst>
              <a:ahLst/>
              <a:cxnLst>
                <a:cxn ang="T6">
                  <a:pos x="T0" y="T1"/>
                </a:cxn>
                <a:cxn ang="T7">
                  <a:pos x="T2" y="T3"/>
                </a:cxn>
                <a:cxn ang="T8">
                  <a:pos x="T4" y="T5"/>
                </a:cxn>
              </a:cxnLst>
              <a:rect l="T9" t="T10" r="T11" b="T12"/>
              <a:pathLst>
                <a:path w="36" h="63">
                  <a:moveTo>
                    <a:pt x="0" y="0"/>
                  </a:moveTo>
                  <a:lnTo>
                    <a:pt x="24" y="21"/>
                  </a:lnTo>
                  <a:lnTo>
                    <a:pt x="36" y="63"/>
                  </a:lnTo>
                </a:path>
              </a:pathLst>
            </a:custGeom>
            <a:solidFill>
              <a:srgbClr val="FFFFFF"/>
            </a:solidFill>
            <a:ln w="12700">
              <a:solidFill>
                <a:srgbClr val="5F5F5F"/>
              </a:solidFill>
              <a:round/>
              <a:headEnd/>
              <a:tailEnd type="none" w="sm" len="lg"/>
            </a:ln>
          </p:spPr>
          <p:txBody>
            <a:bodyPr/>
            <a:lstStyle/>
            <a:p>
              <a:endParaRPr lang="en-US" dirty="0"/>
            </a:p>
          </p:txBody>
        </p:sp>
        <p:sp>
          <p:nvSpPr>
            <p:cNvPr id="13352" name="Freeform 66"/>
            <p:cNvSpPr>
              <a:spLocks noChangeAspect="1"/>
            </p:cNvSpPr>
            <p:nvPr/>
          </p:nvSpPr>
          <p:spPr bwMode="auto">
            <a:xfrm>
              <a:off x="2955" y="1370"/>
              <a:ext cx="371" cy="71"/>
            </a:xfrm>
            <a:custGeom>
              <a:avLst/>
              <a:gdLst>
                <a:gd name="T0" fmla="*/ 0 w 357"/>
                <a:gd name="T1" fmla="*/ 73 h 69"/>
                <a:gd name="T2" fmla="*/ 321 w 357"/>
                <a:gd name="T3" fmla="*/ 6 h 69"/>
                <a:gd name="T4" fmla="*/ 386 w 357"/>
                <a:gd name="T5" fmla="*/ 0 h 69"/>
                <a:gd name="T6" fmla="*/ 0 60000 65536"/>
                <a:gd name="T7" fmla="*/ 0 60000 65536"/>
                <a:gd name="T8" fmla="*/ 0 60000 65536"/>
                <a:gd name="T9" fmla="*/ 0 w 357"/>
                <a:gd name="T10" fmla="*/ 0 h 69"/>
                <a:gd name="T11" fmla="*/ 357 w 357"/>
                <a:gd name="T12" fmla="*/ 69 h 69"/>
              </a:gdLst>
              <a:ahLst/>
              <a:cxnLst>
                <a:cxn ang="T6">
                  <a:pos x="T0" y="T1"/>
                </a:cxn>
                <a:cxn ang="T7">
                  <a:pos x="T2" y="T3"/>
                </a:cxn>
                <a:cxn ang="T8">
                  <a:pos x="T4" y="T5"/>
                </a:cxn>
              </a:cxnLst>
              <a:rect l="T9" t="T10" r="T11" b="T12"/>
              <a:pathLst>
                <a:path w="357" h="69">
                  <a:moveTo>
                    <a:pt x="0" y="69"/>
                  </a:moveTo>
                  <a:lnTo>
                    <a:pt x="297" y="6"/>
                  </a:lnTo>
                  <a:lnTo>
                    <a:pt x="357" y="0"/>
                  </a:lnTo>
                </a:path>
              </a:pathLst>
            </a:custGeom>
            <a:solidFill>
              <a:srgbClr val="FFFFFF"/>
            </a:solidFill>
            <a:ln w="12700">
              <a:solidFill>
                <a:srgbClr val="5F5F5F"/>
              </a:solidFill>
              <a:round/>
              <a:headEnd/>
              <a:tailEnd type="none" w="sm" len="lg"/>
            </a:ln>
          </p:spPr>
          <p:txBody>
            <a:bodyPr/>
            <a:lstStyle/>
            <a:p>
              <a:endParaRPr lang="en-US" dirty="0"/>
            </a:p>
          </p:txBody>
        </p:sp>
        <p:sp>
          <p:nvSpPr>
            <p:cNvPr id="13353" name="Freeform 67"/>
            <p:cNvSpPr>
              <a:spLocks noChangeAspect="1"/>
            </p:cNvSpPr>
            <p:nvPr/>
          </p:nvSpPr>
          <p:spPr bwMode="auto">
            <a:xfrm>
              <a:off x="2952" y="1435"/>
              <a:ext cx="22" cy="32"/>
            </a:xfrm>
            <a:custGeom>
              <a:avLst/>
              <a:gdLst>
                <a:gd name="T0" fmla="*/ 0 w 21"/>
                <a:gd name="T1" fmla="*/ 0 h 30"/>
                <a:gd name="T2" fmla="*/ 17 w 21"/>
                <a:gd name="T3" fmla="*/ 14 h 30"/>
                <a:gd name="T4" fmla="*/ 23 w 21"/>
                <a:gd name="T5" fmla="*/ 34 h 30"/>
                <a:gd name="T6" fmla="*/ 0 60000 65536"/>
                <a:gd name="T7" fmla="*/ 0 60000 65536"/>
                <a:gd name="T8" fmla="*/ 0 60000 65536"/>
                <a:gd name="T9" fmla="*/ 0 w 21"/>
                <a:gd name="T10" fmla="*/ 0 h 30"/>
                <a:gd name="T11" fmla="*/ 21 w 21"/>
                <a:gd name="T12" fmla="*/ 30 h 30"/>
              </a:gdLst>
              <a:ahLst/>
              <a:cxnLst>
                <a:cxn ang="T6">
                  <a:pos x="T0" y="T1"/>
                </a:cxn>
                <a:cxn ang="T7">
                  <a:pos x="T2" y="T3"/>
                </a:cxn>
                <a:cxn ang="T8">
                  <a:pos x="T4" y="T5"/>
                </a:cxn>
              </a:cxnLst>
              <a:rect l="T9" t="T10" r="T11" b="T12"/>
              <a:pathLst>
                <a:path w="21" h="30">
                  <a:moveTo>
                    <a:pt x="0" y="0"/>
                  </a:moveTo>
                  <a:lnTo>
                    <a:pt x="15" y="12"/>
                  </a:lnTo>
                  <a:lnTo>
                    <a:pt x="21" y="30"/>
                  </a:lnTo>
                </a:path>
              </a:pathLst>
            </a:custGeom>
            <a:solidFill>
              <a:srgbClr val="FFFFFF"/>
            </a:solidFill>
            <a:ln w="12700">
              <a:solidFill>
                <a:srgbClr val="5F5F5F"/>
              </a:solidFill>
              <a:round/>
              <a:headEnd/>
              <a:tailEnd type="none" w="sm" len="lg"/>
            </a:ln>
          </p:spPr>
          <p:txBody>
            <a:bodyPr/>
            <a:lstStyle/>
            <a:p>
              <a:endParaRPr lang="en-US" dirty="0"/>
            </a:p>
          </p:txBody>
        </p:sp>
      </p:grpSp>
      <p:grpSp>
        <p:nvGrpSpPr>
          <p:cNvPr id="5" name="Group 89"/>
          <p:cNvGrpSpPr>
            <a:grpSpLocks/>
          </p:cNvGrpSpPr>
          <p:nvPr/>
        </p:nvGrpSpPr>
        <p:grpSpPr bwMode="auto">
          <a:xfrm>
            <a:off x="838200" y="3678237"/>
            <a:ext cx="4211638" cy="2798763"/>
            <a:chOff x="656" y="2184"/>
            <a:chExt cx="2653" cy="1763"/>
          </a:xfrm>
        </p:grpSpPr>
        <p:sp>
          <p:nvSpPr>
            <p:cNvPr id="13323" name="Text Box 81"/>
            <p:cNvSpPr txBox="1">
              <a:spLocks noChangeArrowheads="1"/>
            </p:cNvSpPr>
            <p:nvPr/>
          </p:nvSpPr>
          <p:spPr bwMode="auto">
            <a:xfrm>
              <a:off x="2157" y="2576"/>
              <a:ext cx="1152" cy="950"/>
            </a:xfrm>
            <a:prstGeom prst="rect">
              <a:avLst/>
            </a:prstGeom>
            <a:noFill/>
            <a:ln w="12700">
              <a:noFill/>
              <a:miter lim="800000"/>
              <a:headEnd/>
              <a:tailEnd type="none" w="sm" len="lg"/>
            </a:ln>
          </p:spPr>
          <p:txBody>
            <a:bodyPr wrap="none">
              <a:spAutoFit/>
            </a:bodyPr>
            <a:lstStyle/>
            <a:p>
              <a:pPr algn="l"/>
              <a:r>
                <a:rPr lang="en-US" sz="2000" i="1" dirty="0">
                  <a:solidFill>
                    <a:schemeClr val="tx1">
                      <a:lumMod val="65000"/>
                      <a:lumOff val="35000"/>
                    </a:schemeClr>
                  </a:solidFill>
                </a:rPr>
                <a:t>Osteodontornis </a:t>
              </a:r>
            </a:p>
            <a:p>
              <a:pPr algn="l"/>
              <a:r>
                <a:rPr lang="en-US" sz="1800" dirty="0">
                  <a:solidFill>
                    <a:schemeClr val="tx1">
                      <a:lumMod val="65000"/>
                      <a:lumOff val="35000"/>
                    </a:schemeClr>
                  </a:solidFill>
                </a:rPr>
                <a:t>55-5 million yr.</a:t>
              </a:r>
            </a:p>
            <a:p>
              <a:pPr algn="l"/>
              <a:r>
                <a:rPr lang="en-US" sz="1800" dirty="0">
                  <a:solidFill>
                    <a:schemeClr val="tx1">
                      <a:lumMod val="65000"/>
                      <a:lumOff val="35000"/>
                    </a:schemeClr>
                  </a:solidFill>
                </a:rPr>
                <a:t>6-m wingspan</a:t>
              </a:r>
            </a:p>
            <a:p>
              <a:pPr algn="l"/>
              <a:r>
                <a:rPr lang="en-US" dirty="0">
                  <a:solidFill>
                    <a:schemeClr val="tx1">
                      <a:lumMod val="65000"/>
                      <a:lumOff val="35000"/>
                    </a:schemeClr>
                  </a:solidFill>
                </a:rPr>
                <a:t>Shared sky</a:t>
              </a:r>
              <a:endParaRPr lang="en-US" sz="1800" dirty="0">
                <a:solidFill>
                  <a:schemeClr val="tx1">
                    <a:lumMod val="65000"/>
                    <a:lumOff val="35000"/>
                  </a:schemeClr>
                </a:solidFill>
              </a:endParaRPr>
            </a:p>
            <a:p>
              <a:pPr algn="l"/>
              <a:endParaRPr lang="en-US" sz="1800" dirty="0">
                <a:solidFill>
                  <a:schemeClr val="tx1">
                    <a:lumMod val="65000"/>
                    <a:lumOff val="35000"/>
                  </a:schemeClr>
                </a:solidFill>
              </a:endParaRPr>
            </a:p>
          </p:txBody>
        </p:sp>
        <p:graphicFrame>
          <p:nvGraphicFramePr>
            <p:cNvPr id="13314" name="Object 87"/>
            <p:cNvGraphicFramePr>
              <a:graphicFrameLocks noChangeAspect="1"/>
            </p:cNvGraphicFramePr>
            <p:nvPr/>
          </p:nvGraphicFramePr>
          <p:xfrm>
            <a:off x="656" y="2184"/>
            <a:ext cx="1450" cy="1763"/>
          </p:xfrm>
          <a:graphic>
            <a:graphicData uri="http://schemas.openxmlformats.org/presentationml/2006/ole">
              <mc:AlternateContent xmlns:mc="http://schemas.openxmlformats.org/markup-compatibility/2006">
                <mc:Choice xmlns:v="urn:schemas-microsoft-com:vml" Requires="v">
                  <p:oleObj spid="_x0000_s102738" name="Picture" r:id="rId5" imgW="3162960" imgH="3848760" progId="Word.Picture.8">
                    <p:embed/>
                  </p:oleObj>
                </mc:Choice>
                <mc:Fallback>
                  <p:oleObj name="Picture" r:id="rId5" imgW="3162960" imgH="3848760" progId="Word.Picture.8">
                    <p:embed/>
                    <p:pic>
                      <p:nvPicPr>
                        <p:cNvPr id="0" name=""/>
                        <p:cNvPicPr>
                          <a:picLocks noChangeAspect="1" noChangeArrowheads="1"/>
                        </p:cNvPicPr>
                        <p:nvPr/>
                      </p:nvPicPr>
                      <p:blipFill>
                        <a:blip r:embed="rId6">
                          <a:lum bright="-4000" contrast="-20000"/>
                          <a:extLst>
                            <a:ext uri="{28A0092B-C50C-407E-A947-70E740481C1C}">
                              <a14:useLocalDpi xmlns:a14="http://schemas.microsoft.com/office/drawing/2010/main" val="0"/>
                            </a:ext>
                          </a:extLst>
                        </a:blip>
                        <a:srcRect/>
                        <a:stretch>
                          <a:fillRect/>
                        </a:stretch>
                      </p:blipFill>
                      <p:spPr bwMode="auto">
                        <a:xfrm>
                          <a:off x="656" y="2184"/>
                          <a:ext cx="1450" cy="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1072"/>
          <p:cNvGrpSpPr>
            <a:grpSpLocks/>
          </p:cNvGrpSpPr>
          <p:nvPr/>
        </p:nvGrpSpPr>
        <p:grpSpPr bwMode="auto">
          <a:xfrm>
            <a:off x="5562600" y="4038600"/>
            <a:ext cx="3194050" cy="2133600"/>
            <a:chOff x="3504" y="2544"/>
            <a:chExt cx="2012" cy="1344"/>
          </a:xfrm>
        </p:grpSpPr>
        <p:pic>
          <p:nvPicPr>
            <p:cNvPr id="13321" name="Picture 49" descr="albatross_berg5.JPG"/>
            <p:cNvPicPr>
              <a:picLocks noChangeAspect="1"/>
            </p:cNvPicPr>
            <p:nvPr/>
          </p:nvPicPr>
          <p:blipFill>
            <a:blip r:embed="rId7" cstate="print"/>
            <a:srcRect t="17090" r="39977" b="25317"/>
            <a:stretch>
              <a:fillRect/>
            </a:stretch>
          </p:blipFill>
          <p:spPr bwMode="auto">
            <a:xfrm flipH="1">
              <a:off x="3504" y="2544"/>
              <a:ext cx="2012" cy="1344"/>
            </a:xfrm>
            <a:prstGeom prst="rect">
              <a:avLst/>
            </a:prstGeom>
            <a:noFill/>
            <a:ln w="9525">
              <a:noFill/>
              <a:miter lim="800000"/>
              <a:headEnd/>
              <a:tailEnd/>
            </a:ln>
          </p:spPr>
        </p:pic>
        <p:sp>
          <p:nvSpPr>
            <p:cNvPr id="13322" name="Text Box 82"/>
            <p:cNvSpPr txBox="1">
              <a:spLocks noChangeArrowheads="1"/>
            </p:cNvSpPr>
            <p:nvPr/>
          </p:nvSpPr>
          <p:spPr bwMode="auto">
            <a:xfrm>
              <a:off x="3504" y="2544"/>
              <a:ext cx="934" cy="615"/>
            </a:xfrm>
            <a:prstGeom prst="rect">
              <a:avLst/>
            </a:prstGeom>
            <a:noFill/>
            <a:ln w="12700">
              <a:noFill/>
              <a:miter lim="800000"/>
              <a:headEnd/>
              <a:tailEnd type="none" w="sm" len="lg"/>
            </a:ln>
          </p:spPr>
          <p:txBody>
            <a:bodyPr wrap="none">
              <a:spAutoFit/>
            </a:bodyPr>
            <a:lstStyle/>
            <a:p>
              <a:pPr algn="l"/>
              <a:r>
                <a:rPr lang="en-US" sz="2000" i="1" dirty="0">
                  <a:solidFill>
                    <a:schemeClr val="bg1"/>
                  </a:solidFill>
                </a:rPr>
                <a:t>Wandering </a:t>
              </a:r>
            </a:p>
            <a:p>
              <a:pPr algn="l"/>
              <a:r>
                <a:rPr lang="en-US" sz="2000" i="1" dirty="0">
                  <a:solidFill>
                    <a:schemeClr val="bg1"/>
                  </a:solidFill>
                </a:rPr>
                <a:t>Albatross </a:t>
              </a:r>
            </a:p>
            <a:p>
              <a:pPr algn="l"/>
              <a:r>
                <a:rPr lang="en-US" sz="1800" dirty="0">
                  <a:solidFill>
                    <a:schemeClr val="bg1"/>
                  </a:solidFill>
                </a:rPr>
                <a:t>3.5-m span</a:t>
              </a:r>
              <a:endParaRPr lang="en-US" sz="1800" baseline="30000" dirty="0">
                <a:solidFill>
                  <a:schemeClr val="bg1"/>
                </a:solidFill>
              </a:endParaRPr>
            </a:p>
          </p:txBody>
        </p:sp>
      </p:grpSp>
    </p:spTree>
    <p:extLst>
      <p:ext uri="{BB962C8B-B14F-4D97-AF65-F5344CB8AC3E}">
        <p14:creationId xmlns:p14="http://schemas.microsoft.com/office/powerpoint/2010/main" val="67485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28452" tIns="628452" rIns="914112" bIns="571320" numCol="1" anchor="ctr" anchorCtr="0" compatLnSpc="1">
            <a:prstTxWarp prst="textNoShape">
              <a:avLst/>
            </a:prstTxWarp>
            <a:spAutoFit/>
          </a:bodyPr>
          <a:lstStyle/>
          <a:p>
            <a:endParaRPr lang="en-US" dirty="0"/>
          </a:p>
        </p:txBody>
      </p:sp>
      <p:sp>
        <p:nvSpPr>
          <p:cNvPr id="4" name="Rectangle 6"/>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4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26" b="17126"/>
          <a:stretch/>
        </p:blipFill>
        <p:spPr bwMode="auto">
          <a:xfrm>
            <a:off x="774310" y="3388664"/>
            <a:ext cx="3244793" cy="30700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431713" y="299935"/>
            <a:ext cx="4067715"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b="1" i="1" u="none" strike="noStrike" cap="none" normalizeH="0" baseline="0" dirty="0">
                <a:ln>
                  <a:noFill/>
                </a:ln>
                <a:solidFill>
                  <a:schemeClr val="tx1"/>
                </a:solidFill>
                <a:effectLst/>
                <a:latin typeface="Calibri" pitchFamily="34" charset="0"/>
                <a:ea typeface="Calibri" pitchFamily="34" charset="0"/>
                <a:cs typeface="Times New Roman" pitchFamily="18" charset="0"/>
              </a:rPr>
              <a:t>J. Philip Barnes</a:t>
            </a:r>
          </a:p>
          <a:p>
            <a:pPr marL="0" marR="0" lvl="0" indent="0" algn="just" defTabSz="914400" rtl="0" eaLnBrk="1" fontAlgn="base" latinLnBrk="0" hangingPunct="1">
              <a:lnSpc>
                <a:spcPct val="100000"/>
              </a:lnSpc>
              <a:spcBef>
                <a:spcPct val="0"/>
              </a:spcBef>
              <a:spcAft>
                <a:spcPct val="0"/>
              </a:spcAft>
              <a:buClrTx/>
              <a:buSzTx/>
              <a:buFontTx/>
              <a:buNone/>
              <a:tabLst/>
            </a:pPr>
            <a:r>
              <a:rPr lang="en-US" altLang="en-US" sz="1450" b="1" i="1" dirty="0">
                <a:latin typeface="Calibri" pitchFamily="34" charset="0"/>
                <a:ea typeface="Calibri" pitchFamily="34" charset="0"/>
                <a:cs typeface="Times New Roman" pitchFamily="18" charset="0"/>
              </a:rPr>
              <a:t>Cal Poly Pomona Outstanding Engineering Alum</a:t>
            </a:r>
            <a:r>
              <a:rPr lang="en-US" altLang="en-US" sz="1400" b="1" i="1" dirty="0">
                <a:latin typeface="Calibri" pitchFamily="34"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lang="en-US" altLang="en-US" sz="1200" i="1" dirty="0">
                <a:latin typeface="Calibri" pitchFamily="34" charset="0"/>
                <a:ea typeface="Calibri" pitchFamily="34" charset="0"/>
                <a:cs typeface="Times New Roman" pitchFamily="18" charset="0"/>
              </a:rPr>
              <a:t>07 June 2014</a:t>
            </a:r>
            <a:r>
              <a:rPr kumimoji="0" lang="en-US" altLang="en-US" sz="120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altLang="en-US" sz="80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Phil Barnes is from Tucson Arizona, where he obtained his Bachelor’s degree in mechanical engineering from the University of Arizona. Phil joined Pratt &amp; Whitney in Florida, contributing to the design and analysis of the F-100 engine powering the F-15 and F-16 fighter aircraft.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In 1981, Phil Joined Northrop to support the F-20 program. In 1988, he earned a Master of Engineering Degree from Cal Poly Pomona, with a young Dr. Ali Ahmadi as one of the professors. Phil authored, for his Master’s Degree project, a new method and AIAA paper on characterizing Keplerian orbital mechanics.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7" name="Rectangle 10"/>
          <p:cNvSpPr>
            <a:spLocks noChangeArrowheads="1"/>
          </p:cNvSpPr>
          <p:nvPr/>
        </p:nvSpPr>
        <p:spPr bwMode="auto">
          <a:xfrm>
            <a:off x="4746171" y="337004"/>
            <a:ext cx="4005945" cy="623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Obtaining a Master’s degree became a catalyst, not only for enhanced skills at work, but also for personal research at home. At work, after completing a study influencing the design of the YF-23 Advanced Tactical Fighter, Phil presented a 2-day SAE seminar on aircraft auxiliary and emergency power. At home, he wrote his first SAE technical paper: “</a:t>
            </a:r>
            <a:r>
              <a:rPr kumimoji="0" lang="en-US" altLang="en-US" sz="12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Math Modeling of Airfoil Geometry and Aerodynamics</a:t>
            </a:r>
            <a:r>
              <a:rPr kumimoji="0" lang="en-US" alt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This was followed by an SAE paper on 3D wing aerodynamics, and an AGMA paper on gear geometry, mesh loss, and windage. Following another SAE paper, on propellers, Phil was awarded SAE’s </a:t>
            </a:r>
            <a:r>
              <a:rPr kumimoji="0" lang="en-US" altLang="en-US" sz="12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Lloyd Withrow Excellence in Oral Presentation</a:t>
            </a:r>
            <a:r>
              <a:rPr kumimoji="0" lang="en-US" alt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Award.</a:t>
            </a:r>
          </a:p>
          <a:p>
            <a:pPr lvl="0" algn="just" defTabSz="914400" fontAlgn="base">
              <a:spcBef>
                <a:spcPct val="0"/>
              </a:spcBef>
              <a:spcAft>
                <a:spcPct val="0"/>
              </a:spcAft>
            </a:pPr>
            <a:endParaRPr lang="en-US" altLang="en-US" sz="1200" dirty="0">
              <a:latin typeface="Calibri" pitchFamily="34" charset="0"/>
              <a:ea typeface="Calibri" pitchFamily="34" charset="0"/>
              <a:cs typeface="Times New Roman" pitchFamily="18" charset="0"/>
            </a:endParaRPr>
          </a:p>
          <a:p>
            <a:pPr lvl="0" algn="just" defTabSz="914400" fontAlgn="base">
              <a:spcBef>
                <a:spcPct val="0"/>
              </a:spcBef>
              <a:spcAft>
                <a:spcPct val="0"/>
              </a:spcAft>
            </a:pPr>
            <a:r>
              <a:rPr lang="en-US" altLang="en-US" sz="1200" dirty="0">
                <a:latin typeface="Calibri" pitchFamily="34" charset="0"/>
                <a:ea typeface="Calibri" pitchFamily="34" charset="0"/>
                <a:cs typeface="Times New Roman" pitchFamily="18" charset="0"/>
              </a:rPr>
              <a:t>For Northrop Grumman’s 2003 </a:t>
            </a:r>
            <a:r>
              <a:rPr lang="en-US" altLang="en-US" sz="1200" i="1" dirty="0">
                <a:latin typeface="Calibri" pitchFamily="34" charset="0"/>
                <a:ea typeface="Calibri" pitchFamily="34" charset="0"/>
                <a:cs typeface="Times New Roman" pitchFamily="18" charset="0"/>
              </a:rPr>
              <a:t>Centennial of Flight </a:t>
            </a:r>
            <a:r>
              <a:rPr lang="en-US" altLang="en-US" sz="1200" dirty="0">
                <a:latin typeface="Calibri" pitchFamily="34" charset="0"/>
                <a:ea typeface="Calibri" pitchFamily="34" charset="0"/>
                <a:cs typeface="Times New Roman" pitchFamily="18" charset="0"/>
              </a:rPr>
              <a:t>celebration, Phil prepared a technical paper explaining how the wandering albatross uses </a:t>
            </a:r>
            <a:r>
              <a:rPr lang="en-US" altLang="en-US" sz="1200" i="1" dirty="0">
                <a:latin typeface="Calibri" pitchFamily="34" charset="0"/>
                <a:ea typeface="Calibri" pitchFamily="34" charset="0"/>
                <a:cs typeface="Times New Roman" pitchFamily="18" charset="0"/>
              </a:rPr>
              <a:t>dynamic soaring</a:t>
            </a:r>
            <a:r>
              <a:rPr lang="en-US" altLang="en-US" sz="1200" dirty="0">
                <a:latin typeface="Calibri" pitchFamily="34" charset="0"/>
                <a:ea typeface="Calibri" pitchFamily="34" charset="0"/>
                <a:cs typeface="Times New Roman" pitchFamily="18" charset="0"/>
              </a:rPr>
              <a:t> to remain aloft on shoulder-locked wings over a waveless sea. Phil’s real-time simulation of the albatross conducting dynamic-soaring maneuvers is part of today’s presentation herein:</a:t>
            </a:r>
          </a:p>
          <a:p>
            <a:pPr lvl="0" algn="just" defTabSz="914400" eaLnBrk="0" fontAlgn="base" hangingPunct="0">
              <a:spcBef>
                <a:spcPts val="800"/>
              </a:spcBef>
              <a:spcAft>
                <a:spcPts val="800"/>
              </a:spcAft>
            </a:pPr>
            <a:r>
              <a:rPr lang="en-US" altLang="en-US" sz="1400" b="1" i="1" dirty="0">
                <a:latin typeface="Calibri" pitchFamily="34" charset="0"/>
                <a:ea typeface="Calibri" pitchFamily="34" charset="0"/>
                <a:cs typeface="Times New Roman" pitchFamily="18" charset="0"/>
              </a:rPr>
              <a:t>Future Flight: Learning From the Birds</a:t>
            </a:r>
            <a:endParaRPr lang="en-US" altLang="en-US" sz="800" dirty="0">
              <a:latin typeface="Arial" pitchFamily="34" charset="0"/>
              <a:cs typeface="Arial" pitchFamily="34" charset="0"/>
            </a:endParaRPr>
          </a:p>
          <a:p>
            <a:pPr algn="just"/>
            <a:r>
              <a:rPr lang="en-US" sz="1200" dirty="0"/>
              <a:t>Whereas the Wandering Albatross exploits horizontal atmospheric motion, the Frigate Bird exploits vertical atmospheric motion, both sensing and managing its “total energy state.” Phil’s latest research is focused on emulating the Frigate Bird by implementing regenerative electric flight, where a dual-role propeller/wind turbine extracts and stores energy in thermals, wave lift, and final descent. </a:t>
            </a:r>
          </a:p>
          <a:p>
            <a:pPr algn="just"/>
            <a:endParaRPr lang="en-US" sz="1200" dirty="0"/>
          </a:p>
          <a:p>
            <a:pPr algn="just"/>
            <a:r>
              <a:rPr lang="en-US" sz="1200" dirty="0"/>
              <a:t>Recently, AIAA invited and sponsored Phil’s travel to Dayton Ohio to present an </a:t>
            </a:r>
            <a:r>
              <a:rPr lang="en-US" sz="1200" i="1" dirty="0"/>
              <a:t>AIAA Distinguished Lecture</a:t>
            </a:r>
            <a:r>
              <a:rPr lang="en-US" sz="1200" dirty="0"/>
              <a:t> on the German Jets of WWII. Phil’s technical papers, presentations, and ideas reside in the public domain, by intent, at his website:</a:t>
            </a:r>
          </a:p>
          <a:p>
            <a:pPr algn="just"/>
            <a:r>
              <a:rPr lang="en-US" sz="1200" dirty="0"/>
              <a:t> </a:t>
            </a:r>
            <a:r>
              <a:rPr lang="en-US" sz="1200" u="sng" dirty="0">
                <a:hlinkClick r:id="rId4"/>
              </a:rPr>
              <a:t>www.HowFliesTheAlbatross.com</a:t>
            </a:r>
            <a:r>
              <a:rPr lang="en-US" sz="1200" dirty="0"/>
              <a:t> </a:t>
            </a:r>
            <a:endParaRPr lang="en-US" altLang="en-US" sz="1200" dirty="0">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val="73317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Configuration Aerodynamics  www.HowFliesTheAlbatross.com</a:t>
            </a: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936"/>
          <a:stretch/>
        </p:blipFill>
        <p:spPr>
          <a:xfrm flipH="1">
            <a:off x="-80137" y="0"/>
            <a:ext cx="9248735" cy="6876288"/>
          </a:xfrm>
          <a:prstGeom prst="rect">
            <a:avLst/>
          </a:prstGeom>
        </p:spPr>
      </p:pic>
      <p:sp>
        <p:nvSpPr>
          <p:cNvPr id="5" name="TextBox 4"/>
          <p:cNvSpPr txBox="1"/>
          <p:nvPr/>
        </p:nvSpPr>
        <p:spPr>
          <a:xfrm>
            <a:off x="123569" y="106104"/>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Formation Flight</a:t>
            </a:r>
          </a:p>
        </p:txBody>
      </p:sp>
      <p:sp>
        <p:nvSpPr>
          <p:cNvPr id="6" name="TextBox 5"/>
          <p:cNvSpPr txBox="1"/>
          <p:nvPr/>
        </p:nvSpPr>
        <p:spPr>
          <a:xfrm>
            <a:off x="6182830" y="5714822"/>
            <a:ext cx="2664608" cy="923318"/>
          </a:xfrm>
          <a:prstGeom prst="rect">
            <a:avLst/>
          </a:prstGeom>
          <a:noFill/>
        </p:spPr>
        <p:txBody>
          <a:bodyPr wrap="square" lIns="91429" tIns="45714" rIns="91429" bIns="45714" rtlCol="0">
            <a:spAutoFit/>
          </a:bodyPr>
          <a:lstStyle/>
          <a:p>
            <a:r>
              <a:rPr lang="en-US" dirty="0">
                <a:solidFill>
                  <a:schemeClr val="bg1">
                    <a:lumMod val="85000"/>
                  </a:schemeClr>
                </a:solidFill>
              </a:rPr>
              <a:t>White Pelican migration,</a:t>
            </a:r>
          </a:p>
          <a:p>
            <a:r>
              <a:rPr lang="en-US" dirty="0">
                <a:solidFill>
                  <a:schemeClr val="bg1">
                    <a:lumMod val="85000"/>
                  </a:schemeClr>
                </a:solidFill>
              </a:rPr>
              <a:t>Cibola Nature Preserve, </a:t>
            </a:r>
          </a:p>
          <a:p>
            <a:r>
              <a:rPr lang="en-US" dirty="0">
                <a:solidFill>
                  <a:schemeClr val="bg1">
                    <a:lumMod val="85000"/>
                  </a:schemeClr>
                </a:solidFill>
              </a:rPr>
              <a:t>Colorado River</a:t>
            </a:r>
          </a:p>
        </p:txBody>
      </p:sp>
      <p:sp>
        <p:nvSpPr>
          <p:cNvPr id="2" name="TextBox 1"/>
          <p:cNvSpPr txBox="1"/>
          <p:nvPr/>
        </p:nvSpPr>
        <p:spPr>
          <a:xfrm>
            <a:off x="1805155" y="1732596"/>
            <a:ext cx="3329053"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rPr>
              <a:t>2% reduced drag (leader)</a:t>
            </a:r>
          </a:p>
        </p:txBody>
      </p:sp>
      <p:sp>
        <p:nvSpPr>
          <p:cNvPr id="7" name="TextBox 6"/>
          <p:cNvSpPr txBox="1"/>
          <p:nvPr/>
        </p:nvSpPr>
        <p:spPr>
          <a:xfrm>
            <a:off x="464313" y="2876246"/>
            <a:ext cx="3755992" cy="1138773"/>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r>
              <a:rPr lang="en-US" sz="2400" dirty="0">
                <a:solidFill>
                  <a:schemeClr val="bg1">
                    <a:lumMod val="95000"/>
                  </a:schemeClr>
                </a:solidFill>
              </a:rPr>
              <a:t>"I could feel my wingman</a:t>
            </a:r>
          </a:p>
          <a:p>
            <a:r>
              <a:rPr lang="en-US" sz="2400" dirty="0">
                <a:solidFill>
                  <a:schemeClr val="bg1">
                    <a:lumMod val="95000"/>
                  </a:schemeClr>
                </a:solidFill>
              </a:rPr>
              <a:t>  coming up behind me."</a:t>
            </a:r>
          </a:p>
          <a:p>
            <a:pPr algn="r"/>
            <a:r>
              <a:rPr lang="en-US" sz="2000" i="1" dirty="0">
                <a:solidFill>
                  <a:schemeClr val="bg1">
                    <a:lumMod val="95000"/>
                  </a:schemeClr>
                </a:solidFill>
              </a:rPr>
              <a:t>- Les King, jet pilot</a:t>
            </a:r>
          </a:p>
        </p:txBody>
      </p:sp>
      <p:sp>
        <p:nvSpPr>
          <p:cNvPr id="8" name="Freeform 7"/>
          <p:cNvSpPr/>
          <p:nvPr/>
        </p:nvSpPr>
        <p:spPr>
          <a:xfrm>
            <a:off x="5307509" y="3031436"/>
            <a:ext cx="3170583" cy="2387255"/>
          </a:xfrm>
          <a:custGeom>
            <a:avLst/>
            <a:gdLst>
              <a:gd name="connsiteX0" fmla="*/ 2613992 w 2613992"/>
              <a:gd name="connsiteY0" fmla="*/ 1461052 h 1888434"/>
              <a:gd name="connsiteX1" fmla="*/ 1808922 w 2613992"/>
              <a:gd name="connsiteY1" fmla="*/ 129208 h 1888434"/>
              <a:gd name="connsiteX2" fmla="*/ 1381540 w 2613992"/>
              <a:gd name="connsiteY2" fmla="*/ 0 h 1888434"/>
              <a:gd name="connsiteX3" fmla="*/ 1172818 w 2613992"/>
              <a:gd name="connsiteY3" fmla="*/ 89452 h 1888434"/>
              <a:gd name="connsiteX4" fmla="*/ 894522 w 2613992"/>
              <a:gd name="connsiteY4" fmla="*/ 109330 h 1888434"/>
              <a:gd name="connsiteX5" fmla="*/ 546653 w 2613992"/>
              <a:gd name="connsiteY5" fmla="*/ 159026 h 1888434"/>
              <a:gd name="connsiteX6" fmla="*/ 367748 w 2613992"/>
              <a:gd name="connsiteY6" fmla="*/ 109330 h 1888434"/>
              <a:gd name="connsiteX7" fmla="*/ 0 w 2613992"/>
              <a:gd name="connsiteY7" fmla="*/ 327991 h 1888434"/>
              <a:gd name="connsiteX8" fmla="*/ 1103244 w 2613992"/>
              <a:gd name="connsiteY8" fmla="*/ 1888434 h 1888434"/>
              <a:gd name="connsiteX0" fmla="*/ 2613992 w 2613992"/>
              <a:gd name="connsiteY0" fmla="*/ 1461052 h 1461052"/>
              <a:gd name="connsiteX1" fmla="*/ 1808922 w 2613992"/>
              <a:gd name="connsiteY1" fmla="*/ 129208 h 1461052"/>
              <a:gd name="connsiteX2" fmla="*/ 1381540 w 2613992"/>
              <a:gd name="connsiteY2" fmla="*/ 0 h 1461052"/>
              <a:gd name="connsiteX3" fmla="*/ 1172818 w 2613992"/>
              <a:gd name="connsiteY3" fmla="*/ 89452 h 1461052"/>
              <a:gd name="connsiteX4" fmla="*/ 894522 w 2613992"/>
              <a:gd name="connsiteY4" fmla="*/ 109330 h 1461052"/>
              <a:gd name="connsiteX5" fmla="*/ 546653 w 2613992"/>
              <a:gd name="connsiteY5" fmla="*/ 159026 h 1461052"/>
              <a:gd name="connsiteX6" fmla="*/ 367748 w 2613992"/>
              <a:gd name="connsiteY6" fmla="*/ 109330 h 1461052"/>
              <a:gd name="connsiteX7" fmla="*/ 0 w 2613992"/>
              <a:gd name="connsiteY7" fmla="*/ 327991 h 1461052"/>
              <a:gd name="connsiteX8" fmla="*/ 496957 w 2613992"/>
              <a:gd name="connsiteY8" fmla="*/ 1020506 h 1461052"/>
              <a:gd name="connsiteX0" fmla="*/ 2613992 w 2613992"/>
              <a:gd name="connsiteY0" fmla="*/ 1461052 h 1461052"/>
              <a:gd name="connsiteX1" fmla="*/ 1808922 w 2613992"/>
              <a:gd name="connsiteY1" fmla="*/ 129208 h 1461052"/>
              <a:gd name="connsiteX2" fmla="*/ 1381540 w 2613992"/>
              <a:gd name="connsiteY2" fmla="*/ 0 h 1461052"/>
              <a:gd name="connsiteX3" fmla="*/ 1172818 w 2613992"/>
              <a:gd name="connsiteY3" fmla="*/ 89452 h 1461052"/>
              <a:gd name="connsiteX4" fmla="*/ 894522 w 2613992"/>
              <a:gd name="connsiteY4" fmla="*/ 109330 h 1461052"/>
              <a:gd name="connsiteX5" fmla="*/ 546653 w 2613992"/>
              <a:gd name="connsiteY5" fmla="*/ 159026 h 1461052"/>
              <a:gd name="connsiteX6" fmla="*/ 367748 w 2613992"/>
              <a:gd name="connsiteY6" fmla="*/ 109330 h 1461052"/>
              <a:gd name="connsiteX7" fmla="*/ 0 w 2613992"/>
              <a:gd name="connsiteY7" fmla="*/ 375679 h 1461052"/>
              <a:gd name="connsiteX8" fmla="*/ 496957 w 2613992"/>
              <a:gd name="connsiteY8" fmla="*/ 1020506 h 1461052"/>
              <a:gd name="connsiteX0" fmla="*/ 2613992 w 2613992"/>
              <a:gd name="connsiteY0" fmla="*/ 1461052 h 1461052"/>
              <a:gd name="connsiteX1" fmla="*/ 1808922 w 2613992"/>
              <a:gd name="connsiteY1" fmla="*/ 129208 h 1461052"/>
              <a:gd name="connsiteX2" fmla="*/ 1381540 w 2613992"/>
              <a:gd name="connsiteY2" fmla="*/ 0 h 1461052"/>
              <a:gd name="connsiteX3" fmla="*/ 1172818 w 2613992"/>
              <a:gd name="connsiteY3" fmla="*/ 89452 h 1461052"/>
              <a:gd name="connsiteX4" fmla="*/ 894522 w 2613992"/>
              <a:gd name="connsiteY4" fmla="*/ 109330 h 1461052"/>
              <a:gd name="connsiteX5" fmla="*/ 546653 w 2613992"/>
              <a:gd name="connsiteY5" fmla="*/ 159026 h 1461052"/>
              <a:gd name="connsiteX6" fmla="*/ 327991 w 2613992"/>
              <a:gd name="connsiteY6" fmla="*/ 147480 h 1461052"/>
              <a:gd name="connsiteX7" fmla="*/ 0 w 2613992"/>
              <a:gd name="connsiteY7" fmla="*/ 375679 h 1461052"/>
              <a:gd name="connsiteX8" fmla="*/ 496957 w 2613992"/>
              <a:gd name="connsiteY8" fmla="*/ 1020506 h 1461052"/>
              <a:gd name="connsiteX0" fmla="*/ 2613992 w 2613992"/>
              <a:gd name="connsiteY0" fmla="*/ 1461052 h 1461052"/>
              <a:gd name="connsiteX1" fmla="*/ 1808922 w 2613992"/>
              <a:gd name="connsiteY1" fmla="*/ 129208 h 1461052"/>
              <a:gd name="connsiteX2" fmla="*/ 1381540 w 2613992"/>
              <a:gd name="connsiteY2" fmla="*/ 0 h 1461052"/>
              <a:gd name="connsiteX3" fmla="*/ 1172818 w 2613992"/>
              <a:gd name="connsiteY3" fmla="*/ 89452 h 1461052"/>
              <a:gd name="connsiteX4" fmla="*/ 894522 w 2613992"/>
              <a:gd name="connsiteY4" fmla="*/ 109330 h 1461052"/>
              <a:gd name="connsiteX5" fmla="*/ 606288 w 2613992"/>
              <a:gd name="connsiteY5" fmla="*/ 197176 h 1461052"/>
              <a:gd name="connsiteX6" fmla="*/ 327991 w 2613992"/>
              <a:gd name="connsiteY6" fmla="*/ 147480 h 1461052"/>
              <a:gd name="connsiteX7" fmla="*/ 0 w 2613992"/>
              <a:gd name="connsiteY7" fmla="*/ 375679 h 1461052"/>
              <a:gd name="connsiteX8" fmla="*/ 496957 w 2613992"/>
              <a:gd name="connsiteY8" fmla="*/ 1020506 h 1461052"/>
              <a:gd name="connsiteX0" fmla="*/ 2613992 w 2613992"/>
              <a:gd name="connsiteY0" fmla="*/ 1461052 h 1461052"/>
              <a:gd name="connsiteX1" fmla="*/ 1808922 w 2613992"/>
              <a:gd name="connsiteY1" fmla="*/ 129208 h 1461052"/>
              <a:gd name="connsiteX2" fmla="*/ 1381540 w 2613992"/>
              <a:gd name="connsiteY2" fmla="*/ 0 h 1461052"/>
              <a:gd name="connsiteX3" fmla="*/ 1172818 w 2613992"/>
              <a:gd name="connsiteY3" fmla="*/ 89452 h 1461052"/>
              <a:gd name="connsiteX4" fmla="*/ 824948 w 2613992"/>
              <a:gd name="connsiteY4" fmla="*/ 137943 h 1461052"/>
              <a:gd name="connsiteX5" fmla="*/ 606288 w 2613992"/>
              <a:gd name="connsiteY5" fmla="*/ 197176 h 1461052"/>
              <a:gd name="connsiteX6" fmla="*/ 327991 w 2613992"/>
              <a:gd name="connsiteY6" fmla="*/ 147480 h 1461052"/>
              <a:gd name="connsiteX7" fmla="*/ 0 w 2613992"/>
              <a:gd name="connsiteY7" fmla="*/ 375679 h 1461052"/>
              <a:gd name="connsiteX8" fmla="*/ 496957 w 2613992"/>
              <a:gd name="connsiteY8" fmla="*/ 1020506 h 1461052"/>
              <a:gd name="connsiteX0" fmla="*/ 2613992 w 2613992"/>
              <a:gd name="connsiteY0" fmla="*/ 1461052 h 1461052"/>
              <a:gd name="connsiteX1" fmla="*/ 1808922 w 2613992"/>
              <a:gd name="connsiteY1" fmla="*/ 129208 h 1461052"/>
              <a:gd name="connsiteX2" fmla="*/ 1381540 w 2613992"/>
              <a:gd name="connsiteY2" fmla="*/ 0 h 1461052"/>
              <a:gd name="connsiteX3" fmla="*/ 1172818 w 2613992"/>
              <a:gd name="connsiteY3" fmla="*/ 127603 h 1461052"/>
              <a:gd name="connsiteX4" fmla="*/ 824948 w 2613992"/>
              <a:gd name="connsiteY4" fmla="*/ 137943 h 1461052"/>
              <a:gd name="connsiteX5" fmla="*/ 606288 w 2613992"/>
              <a:gd name="connsiteY5" fmla="*/ 197176 h 1461052"/>
              <a:gd name="connsiteX6" fmla="*/ 327991 w 2613992"/>
              <a:gd name="connsiteY6" fmla="*/ 147480 h 1461052"/>
              <a:gd name="connsiteX7" fmla="*/ 0 w 2613992"/>
              <a:gd name="connsiteY7" fmla="*/ 375679 h 1461052"/>
              <a:gd name="connsiteX8" fmla="*/ 496957 w 2613992"/>
              <a:gd name="connsiteY8" fmla="*/ 1020506 h 1461052"/>
              <a:gd name="connsiteX0" fmla="*/ 2613992 w 2613992"/>
              <a:gd name="connsiteY0" fmla="*/ 1461052 h 1461052"/>
              <a:gd name="connsiteX1" fmla="*/ 1808922 w 2613992"/>
              <a:gd name="connsiteY1" fmla="*/ 129208 h 1461052"/>
              <a:gd name="connsiteX2" fmla="*/ 1381540 w 2613992"/>
              <a:gd name="connsiteY2" fmla="*/ 0 h 1461052"/>
              <a:gd name="connsiteX3" fmla="*/ 1172818 w 2613992"/>
              <a:gd name="connsiteY3" fmla="*/ 127603 h 1461052"/>
              <a:gd name="connsiteX4" fmla="*/ 824948 w 2613992"/>
              <a:gd name="connsiteY4" fmla="*/ 137943 h 1461052"/>
              <a:gd name="connsiteX5" fmla="*/ 606288 w 2613992"/>
              <a:gd name="connsiteY5" fmla="*/ 197176 h 1461052"/>
              <a:gd name="connsiteX6" fmla="*/ 327991 w 2613992"/>
              <a:gd name="connsiteY6" fmla="*/ 147480 h 1461052"/>
              <a:gd name="connsiteX7" fmla="*/ 0 w 2613992"/>
              <a:gd name="connsiteY7" fmla="*/ 375679 h 1461052"/>
              <a:gd name="connsiteX8" fmla="*/ 506896 w 2613992"/>
              <a:gd name="connsiteY8" fmla="*/ 848829 h 1461052"/>
              <a:gd name="connsiteX0" fmla="*/ 2613992 w 2613992"/>
              <a:gd name="connsiteY0" fmla="*/ 1432438 h 1432438"/>
              <a:gd name="connsiteX1" fmla="*/ 1808922 w 2613992"/>
              <a:gd name="connsiteY1" fmla="*/ 100594 h 1432438"/>
              <a:gd name="connsiteX2" fmla="*/ 1341783 w 2613992"/>
              <a:gd name="connsiteY2" fmla="*/ 0 h 1432438"/>
              <a:gd name="connsiteX3" fmla="*/ 1172818 w 2613992"/>
              <a:gd name="connsiteY3" fmla="*/ 98989 h 1432438"/>
              <a:gd name="connsiteX4" fmla="*/ 824948 w 2613992"/>
              <a:gd name="connsiteY4" fmla="*/ 109329 h 1432438"/>
              <a:gd name="connsiteX5" fmla="*/ 606288 w 2613992"/>
              <a:gd name="connsiteY5" fmla="*/ 168562 h 1432438"/>
              <a:gd name="connsiteX6" fmla="*/ 327991 w 2613992"/>
              <a:gd name="connsiteY6" fmla="*/ 118866 h 1432438"/>
              <a:gd name="connsiteX7" fmla="*/ 0 w 2613992"/>
              <a:gd name="connsiteY7" fmla="*/ 347065 h 1432438"/>
              <a:gd name="connsiteX8" fmla="*/ 506896 w 2613992"/>
              <a:gd name="connsiteY8" fmla="*/ 820215 h 1432438"/>
              <a:gd name="connsiteX0" fmla="*/ 2613992 w 2613992"/>
              <a:gd name="connsiteY0" fmla="*/ 1432438 h 1432438"/>
              <a:gd name="connsiteX1" fmla="*/ 1808922 w 2613992"/>
              <a:gd name="connsiteY1" fmla="*/ 100594 h 1432438"/>
              <a:gd name="connsiteX2" fmla="*/ 1341783 w 2613992"/>
              <a:gd name="connsiteY2" fmla="*/ 0 h 1432438"/>
              <a:gd name="connsiteX3" fmla="*/ 1172818 w 2613992"/>
              <a:gd name="connsiteY3" fmla="*/ 98989 h 1432438"/>
              <a:gd name="connsiteX4" fmla="*/ 854766 w 2613992"/>
              <a:gd name="connsiteY4" fmla="*/ 128404 h 1432438"/>
              <a:gd name="connsiteX5" fmla="*/ 606288 w 2613992"/>
              <a:gd name="connsiteY5" fmla="*/ 168562 h 1432438"/>
              <a:gd name="connsiteX6" fmla="*/ 327991 w 2613992"/>
              <a:gd name="connsiteY6" fmla="*/ 118866 h 1432438"/>
              <a:gd name="connsiteX7" fmla="*/ 0 w 2613992"/>
              <a:gd name="connsiteY7" fmla="*/ 347065 h 1432438"/>
              <a:gd name="connsiteX8" fmla="*/ 506896 w 2613992"/>
              <a:gd name="connsiteY8" fmla="*/ 820215 h 1432438"/>
              <a:gd name="connsiteX0" fmla="*/ 2613992 w 2613992"/>
              <a:gd name="connsiteY0" fmla="*/ 1432438 h 1432438"/>
              <a:gd name="connsiteX1" fmla="*/ 1808922 w 2613992"/>
              <a:gd name="connsiteY1" fmla="*/ 100594 h 1432438"/>
              <a:gd name="connsiteX2" fmla="*/ 1341783 w 2613992"/>
              <a:gd name="connsiteY2" fmla="*/ 0 h 1432438"/>
              <a:gd name="connsiteX3" fmla="*/ 1172818 w 2613992"/>
              <a:gd name="connsiteY3" fmla="*/ 98989 h 1432438"/>
              <a:gd name="connsiteX4" fmla="*/ 854766 w 2613992"/>
              <a:gd name="connsiteY4" fmla="*/ 128404 h 1432438"/>
              <a:gd name="connsiteX5" fmla="*/ 606288 w 2613992"/>
              <a:gd name="connsiteY5" fmla="*/ 168562 h 1432438"/>
              <a:gd name="connsiteX6" fmla="*/ 327991 w 2613992"/>
              <a:gd name="connsiteY6" fmla="*/ 118866 h 1432438"/>
              <a:gd name="connsiteX7" fmla="*/ 0 w 2613992"/>
              <a:gd name="connsiteY7" fmla="*/ 347065 h 1432438"/>
              <a:gd name="connsiteX8" fmla="*/ 695740 w 2613992"/>
              <a:gd name="connsiteY8" fmla="*/ 1039581 h 1432438"/>
              <a:gd name="connsiteX0" fmla="*/ 3269975 w 3269975"/>
              <a:gd name="connsiteY0" fmla="*/ 2147763 h 2147763"/>
              <a:gd name="connsiteX1" fmla="*/ 1808922 w 3269975"/>
              <a:gd name="connsiteY1" fmla="*/ 100594 h 2147763"/>
              <a:gd name="connsiteX2" fmla="*/ 1341783 w 3269975"/>
              <a:gd name="connsiteY2" fmla="*/ 0 h 2147763"/>
              <a:gd name="connsiteX3" fmla="*/ 1172818 w 3269975"/>
              <a:gd name="connsiteY3" fmla="*/ 98989 h 2147763"/>
              <a:gd name="connsiteX4" fmla="*/ 854766 w 3269975"/>
              <a:gd name="connsiteY4" fmla="*/ 128404 h 2147763"/>
              <a:gd name="connsiteX5" fmla="*/ 606288 w 3269975"/>
              <a:gd name="connsiteY5" fmla="*/ 168562 h 2147763"/>
              <a:gd name="connsiteX6" fmla="*/ 327991 w 3269975"/>
              <a:gd name="connsiteY6" fmla="*/ 118866 h 2147763"/>
              <a:gd name="connsiteX7" fmla="*/ 0 w 3269975"/>
              <a:gd name="connsiteY7" fmla="*/ 347065 h 2147763"/>
              <a:gd name="connsiteX8" fmla="*/ 695740 w 3269975"/>
              <a:gd name="connsiteY8" fmla="*/ 1039581 h 2147763"/>
              <a:gd name="connsiteX0" fmla="*/ 3269975 w 3269975"/>
              <a:gd name="connsiteY0" fmla="*/ 2147763 h 2289015"/>
              <a:gd name="connsiteX1" fmla="*/ 1808922 w 3269975"/>
              <a:gd name="connsiteY1" fmla="*/ 100594 h 2289015"/>
              <a:gd name="connsiteX2" fmla="*/ 1341783 w 3269975"/>
              <a:gd name="connsiteY2" fmla="*/ 0 h 2289015"/>
              <a:gd name="connsiteX3" fmla="*/ 1172818 w 3269975"/>
              <a:gd name="connsiteY3" fmla="*/ 98989 h 2289015"/>
              <a:gd name="connsiteX4" fmla="*/ 854766 w 3269975"/>
              <a:gd name="connsiteY4" fmla="*/ 128404 h 2289015"/>
              <a:gd name="connsiteX5" fmla="*/ 606288 w 3269975"/>
              <a:gd name="connsiteY5" fmla="*/ 168562 h 2289015"/>
              <a:gd name="connsiteX6" fmla="*/ 327991 w 3269975"/>
              <a:gd name="connsiteY6" fmla="*/ 118866 h 2289015"/>
              <a:gd name="connsiteX7" fmla="*/ 0 w 3269975"/>
              <a:gd name="connsiteY7" fmla="*/ 347065 h 2289015"/>
              <a:gd name="connsiteX8" fmla="*/ 2236305 w 3269975"/>
              <a:gd name="connsiteY8" fmla="*/ 2289015 h 2289015"/>
              <a:gd name="connsiteX0" fmla="*/ 3170583 w 3170583"/>
              <a:gd name="connsiteY0" fmla="*/ 2290828 h 2290828"/>
              <a:gd name="connsiteX1" fmla="*/ 1808922 w 3170583"/>
              <a:gd name="connsiteY1" fmla="*/ 100594 h 2290828"/>
              <a:gd name="connsiteX2" fmla="*/ 1341783 w 3170583"/>
              <a:gd name="connsiteY2" fmla="*/ 0 h 2290828"/>
              <a:gd name="connsiteX3" fmla="*/ 1172818 w 3170583"/>
              <a:gd name="connsiteY3" fmla="*/ 98989 h 2290828"/>
              <a:gd name="connsiteX4" fmla="*/ 854766 w 3170583"/>
              <a:gd name="connsiteY4" fmla="*/ 128404 h 2290828"/>
              <a:gd name="connsiteX5" fmla="*/ 606288 w 3170583"/>
              <a:gd name="connsiteY5" fmla="*/ 168562 h 2290828"/>
              <a:gd name="connsiteX6" fmla="*/ 327991 w 3170583"/>
              <a:gd name="connsiteY6" fmla="*/ 118866 h 2290828"/>
              <a:gd name="connsiteX7" fmla="*/ 0 w 3170583"/>
              <a:gd name="connsiteY7" fmla="*/ 347065 h 2290828"/>
              <a:gd name="connsiteX8" fmla="*/ 2236305 w 3170583"/>
              <a:gd name="connsiteY8" fmla="*/ 2289015 h 2290828"/>
              <a:gd name="connsiteX0" fmla="*/ 3170583 w 3170583"/>
              <a:gd name="connsiteY0" fmla="*/ 2290828 h 2290828"/>
              <a:gd name="connsiteX1" fmla="*/ 1808922 w 3170583"/>
              <a:gd name="connsiteY1" fmla="*/ 100594 h 2290828"/>
              <a:gd name="connsiteX2" fmla="*/ 1341783 w 3170583"/>
              <a:gd name="connsiteY2" fmla="*/ 0 h 2290828"/>
              <a:gd name="connsiteX3" fmla="*/ 1172818 w 3170583"/>
              <a:gd name="connsiteY3" fmla="*/ 98989 h 2290828"/>
              <a:gd name="connsiteX4" fmla="*/ 854766 w 3170583"/>
              <a:gd name="connsiteY4" fmla="*/ 128404 h 2290828"/>
              <a:gd name="connsiteX5" fmla="*/ 606288 w 3170583"/>
              <a:gd name="connsiteY5" fmla="*/ 168562 h 2290828"/>
              <a:gd name="connsiteX6" fmla="*/ 327991 w 3170583"/>
              <a:gd name="connsiteY6" fmla="*/ 147479 h 2290828"/>
              <a:gd name="connsiteX7" fmla="*/ 0 w 3170583"/>
              <a:gd name="connsiteY7" fmla="*/ 347065 h 2290828"/>
              <a:gd name="connsiteX8" fmla="*/ 2236305 w 3170583"/>
              <a:gd name="connsiteY8" fmla="*/ 2289015 h 229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583" h="2290828">
                <a:moveTo>
                  <a:pt x="3170583" y="2290828"/>
                </a:moveTo>
                <a:lnTo>
                  <a:pt x="1808922" y="100594"/>
                </a:lnTo>
                <a:lnTo>
                  <a:pt x="1341783" y="0"/>
                </a:lnTo>
                <a:lnTo>
                  <a:pt x="1172818" y="98989"/>
                </a:lnTo>
                <a:lnTo>
                  <a:pt x="854766" y="128404"/>
                </a:lnTo>
                <a:lnTo>
                  <a:pt x="606288" y="168562"/>
                </a:lnTo>
                <a:lnTo>
                  <a:pt x="327991" y="147479"/>
                </a:lnTo>
                <a:lnTo>
                  <a:pt x="0" y="347065"/>
                </a:lnTo>
                <a:lnTo>
                  <a:pt x="2236305" y="2289015"/>
                </a:lnTo>
              </a:path>
            </a:pathLst>
          </a:custGeom>
          <a:noFill/>
          <a:ln w="76200">
            <a:solidFill>
              <a:schemeClr val="accent3">
                <a:lumMod val="40000"/>
                <a:lumOff val="60000"/>
                <a:alpha val="6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5518328" y="2714733"/>
            <a:ext cx="2675422" cy="2152168"/>
            <a:chOff x="5518328" y="2714733"/>
            <a:chExt cx="2675422" cy="2152168"/>
          </a:xfrm>
        </p:grpSpPr>
        <p:sp>
          <p:nvSpPr>
            <p:cNvPr id="10" name="Arc 9"/>
            <p:cNvSpPr/>
            <p:nvPr/>
          </p:nvSpPr>
          <p:spPr>
            <a:xfrm rot="8051165">
              <a:off x="5306087" y="3573017"/>
              <a:ext cx="750750" cy="326268"/>
            </a:xfrm>
            <a:prstGeom prst="arc">
              <a:avLst>
                <a:gd name="adj1" fmla="val 11749401"/>
                <a:gd name="adj2" fmla="val 3587386"/>
              </a:avLst>
            </a:prstGeom>
            <a:ln w="381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Arc 11"/>
            <p:cNvSpPr/>
            <p:nvPr/>
          </p:nvSpPr>
          <p:spPr>
            <a:xfrm rot="15307710" flipH="1">
              <a:off x="6329817" y="2926974"/>
              <a:ext cx="750750" cy="326268"/>
            </a:xfrm>
            <a:prstGeom prst="arc">
              <a:avLst>
                <a:gd name="adj1" fmla="val 8587811"/>
                <a:gd name="adj2" fmla="val 1895665"/>
              </a:avLst>
            </a:prstGeom>
            <a:ln w="38100">
              <a:solidFill>
                <a:schemeClr val="accent6">
                  <a:lumMod val="7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p:cNvSpPr/>
            <p:nvPr/>
          </p:nvSpPr>
          <p:spPr>
            <a:xfrm rot="19813697" flipV="1">
              <a:off x="6955983" y="3334478"/>
              <a:ext cx="750750" cy="326268"/>
            </a:xfrm>
            <a:prstGeom prst="arc">
              <a:avLst>
                <a:gd name="adj1" fmla="val 8587811"/>
                <a:gd name="adj2" fmla="val 3587386"/>
              </a:avLst>
            </a:prstGeom>
            <a:ln w="381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Arc 12"/>
            <p:cNvSpPr/>
            <p:nvPr/>
          </p:nvSpPr>
          <p:spPr>
            <a:xfrm rot="8051165">
              <a:off x="6150913" y="4328392"/>
              <a:ext cx="750750" cy="326268"/>
            </a:xfrm>
            <a:prstGeom prst="arc">
              <a:avLst>
                <a:gd name="adj1" fmla="val 8587811"/>
                <a:gd name="adj2" fmla="val 3587386"/>
              </a:avLst>
            </a:prstGeom>
            <a:ln w="381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p:cNvSpPr/>
            <p:nvPr/>
          </p:nvSpPr>
          <p:spPr>
            <a:xfrm rot="19813697" flipV="1">
              <a:off x="7443000" y="4159425"/>
              <a:ext cx="750750" cy="326268"/>
            </a:xfrm>
            <a:prstGeom prst="arc">
              <a:avLst>
                <a:gd name="adj1" fmla="val 8587811"/>
                <a:gd name="adj2" fmla="val 3587386"/>
              </a:avLst>
            </a:prstGeom>
            <a:ln w="381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Arc 14"/>
            <p:cNvSpPr/>
            <p:nvPr/>
          </p:nvSpPr>
          <p:spPr>
            <a:xfrm rot="15307710" flipH="1">
              <a:off x="5306087" y="3046244"/>
              <a:ext cx="750750" cy="326268"/>
            </a:xfrm>
            <a:prstGeom prst="arc">
              <a:avLst>
                <a:gd name="adj1" fmla="val 8587811"/>
                <a:gd name="adj2" fmla="val 1895665"/>
              </a:avLst>
            </a:prstGeom>
            <a:ln w="38100">
              <a:solidFill>
                <a:schemeClr val="accent6">
                  <a:lumMod val="7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p:cNvSpPr txBox="1"/>
          <p:nvPr/>
        </p:nvSpPr>
        <p:spPr>
          <a:xfrm>
            <a:off x="1755460" y="808261"/>
            <a:ext cx="3834383"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rPr>
              <a:t>10% reduced drag (followers)</a:t>
            </a:r>
          </a:p>
        </p:txBody>
      </p:sp>
    </p:spTree>
    <p:extLst>
      <p:ext uri="{BB962C8B-B14F-4D97-AF65-F5344CB8AC3E}">
        <p14:creationId xmlns:p14="http://schemas.microsoft.com/office/powerpoint/2010/main" val="165598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bldLvl="2" animBg="1" autoUpdateAnimBg="0"/>
      <p:bldP spid="7" grpId="0" animBg="1"/>
      <p:bldP spid="8" grpId="0" animBg="1"/>
      <p:bldP spid="17" grpId="0" bldLvl="2"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91" b="17105"/>
          <a:stretch/>
        </p:blipFill>
        <p:spPr>
          <a:xfrm>
            <a:off x="0" y="-537029"/>
            <a:ext cx="9144000" cy="4754168"/>
          </a:xfrm>
          <a:prstGeom prst="rect">
            <a:avLst/>
          </a:prstGeom>
        </p:spPr>
      </p:pic>
      <p:sp>
        <p:nvSpPr>
          <p:cNvPr id="6" name="TextBox 5"/>
          <p:cNvSpPr txBox="1"/>
          <p:nvPr/>
        </p:nvSpPr>
        <p:spPr>
          <a:xfrm>
            <a:off x="123568" y="-52920"/>
            <a:ext cx="7131997"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Ground Effect</a:t>
            </a:r>
            <a:endParaRPr lang="en-US" sz="2800" dirty="0">
              <a:solidFill>
                <a:schemeClr val="bg1">
                  <a:lumMod val="85000"/>
                </a:schemeClr>
              </a:solidFill>
            </a:endParaRPr>
          </a:p>
        </p:txBody>
      </p:sp>
      <p:pic>
        <p:nvPicPr>
          <p:cNvPr id="8" name="Picture 7"/>
          <p:cNvPicPr>
            <a:picLocks noChangeAspect="1"/>
          </p:cNvPicPr>
          <p:nvPr/>
        </p:nvPicPr>
        <p:blipFill rotWithShape="1">
          <a:blip r:embed="rId3" cstate="print">
            <a:grayscl/>
            <a:extLst>
              <a:ext uri="{28A0092B-C50C-407E-A947-70E740481C1C}">
                <a14:useLocalDpi xmlns:a14="http://schemas.microsoft.com/office/drawing/2010/main" val="0"/>
              </a:ext>
            </a:extLst>
          </a:blip>
          <a:srcRect t="36806" b="17105"/>
          <a:stretch/>
        </p:blipFill>
        <p:spPr>
          <a:xfrm flipV="1">
            <a:off x="14514" y="4217169"/>
            <a:ext cx="9144000" cy="2634018"/>
          </a:xfrm>
          <a:prstGeom prst="rect">
            <a:avLst/>
          </a:prstGeom>
        </p:spPr>
      </p:pic>
      <p:sp>
        <p:nvSpPr>
          <p:cNvPr id="7" name="TextBox 6"/>
          <p:cNvSpPr txBox="1"/>
          <p:nvPr/>
        </p:nvSpPr>
        <p:spPr>
          <a:xfrm>
            <a:off x="5596562" y="4437529"/>
            <a:ext cx="2922851" cy="769441"/>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rPr>
              <a:t>Inverted mirror image</a:t>
            </a:r>
          </a:p>
          <a:p>
            <a:r>
              <a:rPr lang="en-US" sz="2000" dirty="0">
                <a:solidFill>
                  <a:schemeClr val="bg1">
                    <a:lumMod val="95000"/>
                  </a:schemeClr>
                </a:solidFill>
              </a:rPr>
              <a:t>   - courtesy of Albert Betz</a:t>
            </a:r>
          </a:p>
        </p:txBody>
      </p:sp>
      <p:sp>
        <p:nvSpPr>
          <p:cNvPr id="23" name="TextBox 22"/>
          <p:cNvSpPr txBox="1"/>
          <p:nvPr/>
        </p:nvSpPr>
        <p:spPr>
          <a:xfrm>
            <a:off x="2707728" y="-52920"/>
            <a:ext cx="5223684" cy="523208"/>
          </a:xfrm>
          <a:prstGeom prst="rect">
            <a:avLst/>
          </a:prstGeom>
          <a:noFill/>
        </p:spPr>
        <p:txBody>
          <a:bodyPr wrap="square" lIns="91429" tIns="45714" rIns="91429" bIns="45714" rtlCol="0">
            <a:spAutoFit/>
          </a:bodyPr>
          <a:lstStyle/>
          <a:p>
            <a:r>
              <a:rPr lang="en-US" sz="2800" dirty="0">
                <a:solidFill>
                  <a:schemeClr val="bg1">
                    <a:lumMod val="85000"/>
                  </a:schemeClr>
                </a:solidFill>
              </a:rPr>
              <a:t> mirror-image-induced velocities</a:t>
            </a:r>
          </a:p>
        </p:txBody>
      </p:sp>
      <p:sp>
        <p:nvSpPr>
          <p:cNvPr id="15" name="Arc 14"/>
          <p:cNvSpPr/>
          <p:nvPr/>
        </p:nvSpPr>
        <p:spPr>
          <a:xfrm rot="1786303" flipH="1" flipV="1">
            <a:off x="3774377" y="5172040"/>
            <a:ext cx="1312058" cy="1267170"/>
          </a:xfrm>
          <a:prstGeom prst="arc">
            <a:avLst>
              <a:gd name="adj1" fmla="val 9656603"/>
              <a:gd name="adj2" fmla="val 6688468"/>
            </a:avLst>
          </a:prstGeom>
          <a:ln w="635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3" name="Group 12"/>
          <p:cNvGrpSpPr/>
          <p:nvPr/>
        </p:nvGrpSpPr>
        <p:grpSpPr>
          <a:xfrm>
            <a:off x="4455886" y="2685143"/>
            <a:ext cx="2570007" cy="3135085"/>
            <a:chOff x="4455886" y="2685143"/>
            <a:chExt cx="2570007" cy="3135085"/>
          </a:xfrm>
        </p:grpSpPr>
        <p:sp>
          <p:nvSpPr>
            <p:cNvPr id="20" name="TextBox 19"/>
            <p:cNvSpPr txBox="1"/>
            <p:nvPr/>
          </p:nvSpPr>
          <p:spPr>
            <a:xfrm>
              <a:off x="4630562" y="3188673"/>
              <a:ext cx="2395331" cy="707886"/>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nSpc>
                  <a:spcPts val="2400"/>
                </a:lnSpc>
              </a:pPr>
              <a:r>
                <a:rPr lang="en-US" sz="2400" dirty="0">
                  <a:solidFill>
                    <a:schemeClr val="tx1">
                      <a:lumMod val="65000"/>
                      <a:lumOff val="35000"/>
                    </a:schemeClr>
                  </a:solidFill>
                </a:rPr>
                <a:t>Airspeed reduced by bound vortex</a:t>
              </a:r>
            </a:p>
          </p:txBody>
        </p:sp>
        <p:grpSp>
          <p:nvGrpSpPr>
            <p:cNvPr id="11" name="Group 10"/>
            <p:cNvGrpSpPr/>
            <p:nvPr/>
          </p:nvGrpSpPr>
          <p:grpSpPr>
            <a:xfrm>
              <a:off x="4455886" y="2685143"/>
              <a:ext cx="600608" cy="3135085"/>
              <a:chOff x="4455886" y="2685143"/>
              <a:chExt cx="600608" cy="3135085"/>
            </a:xfrm>
          </p:grpSpPr>
          <p:sp>
            <p:nvSpPr>
              <p:cNvPr id="17" name="Down Arrow 16"/>
              <p:cNvSpPr/>
              <p:nvPr/>
            </p:nvSpPr>
            <p:spPr>
              <a:xfrm rot="5400000" flipV="1">
                <a:off x="4580678" y="2574866"/>
                <a:ext cx="365539" cy="586093"/>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flipV="1">
                <a:off x="4455886" y="2772228"/>
                <a:ext cx="0" cy="30480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450448" y="1911415"/>
            <a:ext cx="3391424" cy="4135816"/>
            <a:chOff x="450448" y="1911415"/>
            <a:chExt cx="3391424" cy="4135816"/>
          </a:xfrm>
        </p:grpSpPr>
        <p:grpSp>
          <p:nvGrpSpPr>
            <p:cNvPr id="24" name="Group 23"/>
            <p:cNvGrpSpPr/>
            <p:nvPr/>
          </p:nvGrpSpPr>
          <p:grpSpPr>
            <a:xfrm rot="19267132">
              <a:off x="3241264" y="2358185"/>
              <a:ext cx="600608" cy="3689046"/>
              <a:chOff x="4455886" y="2685143"/>
              <a:chExt cx="600608" cy="3135085"/>
            </a:xfrm>
          </p:grpSpPr>
          <p:sp>
            <p:nvSpPr>
              <p:cNvPr id="25" name="Down Arrow 24"/>
              <p:cNvSpPr/>
              <p:nvPr/>
            </p:nvSpPr>
            <p:spPr>
              <a:xfrm rot="5400000" flipV="1">
                <a:off x="4580678" y="2574866"/>
                <a:ext cx="365539" cy="586093"/>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flipV="1">
                <a:off x="4455886" y="2772228"/>
                <a:ext cx="0" cy="304800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50448" y="1911415"/>
              <a:ext cx="1581552" cy="1015663"/>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nSpc>
                  <a:spcPts val="2400"/>
                </a:lnSpc>
              </a:pPr>
              <a:r>
                <a:rPr lang="en-US" sz="2400" dirty="0">
                  <a:solidFill>
                    <a:schemeClr val="tx1">
                      <a:lumMod val="65000"/>
                      <a:lumOff val="35000"/>
                    </a:schemeClr>
                  </a:solidFill>
                </a:rPr>
                <a:t>Upwash &amp;</a:t>
              </a:r>
            </a:p>
            <a:p>
              <a:pPr>
                <a:lnSpc>
                  <a:spcPts val="2400"/>
                </a:lnSpc>
              </a:pPr>
              <a:r>
                <a:rPr lang="en-US" sz="2400" dirty="0">
                  <a:solidFill>
                    <a:schemeClr val="tx1">
                      <a:lumMod val="65000"/>
                      <a:lumOff val="35000"/>
                    </a:schemeClr>
                  </a:solidFill>
                </a:rPr>
                <a:t>pitch down moment</a:t>
              </a:r>
            </a:p>
          </p:txBody>
        </p:sp>
      </p:grpSp>
      <p:grpSp>
        <p:nvGrpSpPr>
          <p:cNvPr id="12" name="Group 11"/>
          <p:cNvGrpSpPr/>
          <p:nvPr/>
        </p:nvGrpSpPr>
        <p:grpSpPr>
          <a:xfrm>
            <a:off x="856090" y="665923"/>
            <a:ext cx="6754788" cy="5770846"/>
            <a:chOff x="856090" y="665923"/>
            <a:chExt cx="6754788" cy="5770846"/>
          </a:xfrm>
        </p:grpSpPr>
        <p:sp>
          <p:nvSpPr>
            <p:cNvPr id="3" name="Down Arrow 2"/>
            <p:cNvSpPr/>
            <p:nvPr/>
          </p:nvSpPr>
          <p:spPr>
            <a:xfrm flipH="1" flipV="1">
              <a:off x="4611757" y="665923"/>
              <a:ext cx="576469" cy="1033669"/>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480458" y="854395"/>
              <a:ext cx="2992150" cy="830997"/>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rtlCol="0">
              <a:spAutoFit/>
            </a:bodyPr>
            <a:lstStyle/>
            <a:p>
              <a:r>
                <a:rPr lang="en-US" sz="2400" dirty="0">
                  <a:solidFill>
                    <a:schemeClr val="bg1">
                      <a:lumMod val="95000"/>
                    </a:schemeClr>
                  </a:solidFill>
                </a:rPr>
                <a:t>Upwash due to mirror image trailing vortices</a:t>
              </a:r>
            </a:p>
          </p:txBody>
        </p:sp>
        <p:sp>
          <p:nvSpPr>
            <p:cNvPr id="21" name="TextBox 20"/>
            <p:cNvSpPr txBox="1"/>
            <p:nvPr/>
          </p:nvSpPr>
          <p:spPr>
            <a:xfrm>
              <a:off x="5176301" y="1067531"/>
              <a:ext cx="2434577" cy="46166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rPr>
                <a:t>30% reduced drag</a:t>
              </a:r>
              <a:endParaRPr lang="en-US" sz="2000" dirty="0">
                <a:solidFill>
                  <a:schemeClr val="bg1">
                    <a:lumMod val="95000"/>
                  </a:schemeClr>
                </a:solidFill>
              </a:endParaRPr>
            </a:p>
          </p:txBody>
        </p:sp>
        <p:cxnSp>
          <p:nvCxnSpPr>
            <p:cNvPr id="30" name="Straight Connector 29"/>
            <p:cNvCxnSpPr/>
            <p:nvPr/>
          </p:nvCxnSpPr>
          <p:spPr>
            <a:xfrm rot="16200000" flipV="1">
              <a:off x="2649377" y="4015993"/>
              <a:ext cx="0" cy="3586573"/>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flipH="1">
              <a:off x="2820396" y="5169599"/>
              <a:ext cx="561906" cy="1267170"/>
            </a:xfrm>
            <a:prstGeom prst="arc">
              <a:avLst>
                <a:gd name="adj1" fmla="val 12489432"/>
                <a:gd name="adj2" fmla="val 8363166"/>
              </a:avLst>
            </a:prstGeom>
            <a:ln w="635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Arc 32"/>
            <p:cNvSpPr/>
            <p:nvPr/>
          </p:nvSpPr>
          <p:spPr>
            <a:xfrm flipH="1">
              <a:off x="1964053" y="5169599"/>
              <a:ext cx="561906" cy="1267170"/>
            </a:xfrm>
            <a:prstGeom prst="arc">
              <a:avLst>
                <a:gd name="adj1" fmla="val 12489432"/>
                <a:gd name="adj2" fmla="val 8363166"/>
              </a:avLst>
            </a:prstGeom>
            <a:ln w="635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Arc 33"/>
            <p:cNvSpPr/>
            <p:nvPr/>
          </p:nvSpPr>
          <p:spPr>
            <a:xfrm flipH="1">
              <a:off x="1107710" y="5169599"/>
              <a:ext cx="561906" cy="1267170"/>
            </a:xfrm>
            <a:prstGeom prst="arc">
              <a:avLst>
                <a:gd name="adj1" fmla="val 12489432"/>
                <a:gd name="adj2" fmla="val 8363166"/>
              </a:avLst>
            </a:prstGeom>
            <a:ln w="635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25271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21" t="4301" r="1"/>
          <a:stretch/>
        </p:blipFill>
        <p:spPr>
          <a:xfrm>
            <a:off x="170114" y="723009"/>
            <a:ext cx="8803757" cy="5466269"/>
          </a:xfrm>
          <a:prstGeom prst="rect">
            <a:avLst/>
          </a:prstGeom>
        </p:spPr>
      </p:pic>
      <p:sp>
        <p:nvSpPr>
          <p:cNvPr id="4" name="Rectangle 3"/>
          <p:cNvSpPr/>
          <p:nvPr/>
        </p:nvSpPr>
        <p:spPr>
          <a:xfrm>
            <a:off x="153428" y="6412836"/>
            <a:ext cx="1800429" cy="369332"/>
          </a:xfrm>
          <a:prstGeom prst="rect">
            <a:avLst/>
          </a:prstGeom>
        </p:spPr>
        <p:txBody>
          <a:bodyPr wrap="none">
            <a:spAutoFit/>
          </a:bodyPr>
          <a:lstStyle/>
          <a:p>
            <a:r>
              <a:rPr lang="en-US" dirty="0">
                <a:solidFill>
                  <a:schemeClr val="tx1">
                    <a:lumMod val="75000"/>
                    <a:lumOff val="25000"/>
                  </a:schemeClr>
                </a:solidFill>
              </a:rPr>
              <a:t>www.X-Plane.org</a:t>
            </a:r>
          </a:p>
        </p:txBody>
      </p:sp>
      <p:sp>
        <p:nvSpPr>
          <p:cNvPr id="6" name="TextBox 5"/>
          <p:cNvSpPr txBox="1"/>
          <p:nvPr/>
        </p:nvSpPr>
        <p:spPr>
          <a:xfrm>
            <a:off x="123569" y="106104"/>
            <a:ext cx="7787054"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Boeing Pelican Advanced Transport</a:t>
            </a:r>
          </a:p>
        </p:txBody>
      </p:sp>
    </p:spTree>
    <p:extLst>
      <p:ext uri="{BB962C8B-B14F-4D97-AF65-F5344CB8AC3E}">
        <p14:creationId xmlns:p14="http://schemas.microsoft.com/office/powerpoint/2010/main" val="31809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883"/>
          <a:stretch/>
        </p:blipFill>
        <p:spPr>
          <a:xfrm>
            <a:off x="10629" y="18801"/>
            <a:ext cx="9133371" cy="6854130"/>
          </a:xfrm>
          <a:prstGeom prst="rect">
            <a:avLst/>
          </a:prstGeom>
        </p:spPr>
      </p:pic>
      <p:sp>
        <p:nvSpPr>
          <p:cNvPr id="4" name="TextBox 3"/>
          <p:cNvSpPr txBox="1"/>
          <p:nvPr/>
        </p:nvSpPr>
        <p:spPr>
          <a:xfrm>
            <a:off x="102304" y="42304"/>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Terrain Following</a:t>
            </a:r>
          </a:p>
        </p:txBody>
      </p:sp>
      <p:sp>
        <p:nvSpPr>
          <p:cNvPr id="6" name="TextBox 5"/>
          <p:cNvSpPr txBox="1"/>
          <p:nvPr/>
        </p:nvSpPr>
        <p:spPr>
          <a:xfrm>
            <a:off x="4643399" y="1254642"/>
            <a:ext cx="3122330" cy="769441"/>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pPr algn="ctr"/>
            <a:r>
              <a:rPr lang="en-US" sz="2400" dirty="0">
                <a:solidFill>
                  <a:schemeClr val="bg1">
                    <a:lumMod val="95000"/>
                  </a:schemeClr>
                </a:solidFill>
              </a:rPr>
              <a:t>Black-browed Albatross</a:t>
            </a:r>
          </a:p>
          <a:p>
            <a:pPr algn="ctr"/>
            <a:r>
              <a:rPr lang="en-US" sz="2000" dirty="0">
                <a:solidFill>
                  <a:schemeClr val="bg1">
                    <a:lumMod val="95000"/>
                  </a:schemeClr>
                </a:solidFill>
              </a:rPr>
              <a:t>Drake Passage</a:t>
            </a:r>
          </a:p>
        </p:txBody>
      </p:sp>
      <p:sp>
        <p:nvSpPr>
          <p:cNvPr id="5" name="TextBox 4"/>
          <p:cNvSpPr txBox="1"/>
          <p:nvPr/>
        </p:nvSpPr>
        <p:spPr>
          <a:xfrm>
            <a:off x="4717903" y="3086242"/>
            <a:ext cx="3202608" cy="138499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rPr>
              <a:t>Precise terrain following</a:t>
            </a:r>
          </a:p>
          <a:p>
            <a:r>
              <a:rPr lang="en-US" sz="2000" dirty="0">
                <a:solidFill>
                  <a:schemeClr val="bg1">
                    <a:lumMod val="95000"/>
                  </a:schemeClr>
                </a:solidFill>
              </a:rPr>
              <a:t>Half asleep between waves</a:t>
            </a:r>
          </a:p>
          <a:p>
            <a:r>
              <a:rPr lang="en-US" sz="2000" dirty="0">
                <a:solidFill>
                  <a:schemeClr val="bg1">
                    <a:lumMod val="95000"/>
                  </a:schemeClr>
                </a:solidFill>
              </a:rPr>
              <a:t>3-g maneuver every 12-sec</a:t>
            </a:r>
          </a:p>
          <a:p>
            <a:r>
              <a:rPr lang="en-US" sz="2000" dirty="0">
                <a:solidFill>
                  <a:schemeClr val="bg1">
                    <a:lumMod val="95000"/>
                  </a:schemeClr>
                </a:solidFill>
              </a:rPr>
              <a:t>Shoulder-locked wings</a:t>
            </a:r>
            <a:endParaRPr lang="en-US" dirty="0">
              <a:solidFill>
                <a:schemeClr val="bg1">
                  <a:lumMod val="95000"/>
                </a:schemeClr>
              </a:solidFill>
            </a:endParaRPr>
          </a:p>
        </p:txBody>
      </p:sp>
    </p:spTree>
    <p:extLst>
      <p:ext uri="{BB962C8B-B14F-4D97-AF65-F5344CB8AC3E}">
        <p14:creationId xmlns:p14="http://schemas.microsoft.com/office/powerpoint/2010/main" val="692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6047"/>
          <a:stretch/>
        </p:blipFill>
        <p:spPr>
          <a:xfrm>
            <a:off x="287067" y="571500"/>
            <a:ext cx="8591107" cy="5715000"/>
          </a:xfrm>
          <a:prstGeom prst="rect">
            <a:avLst/>
          </a:prstGeom>
        </p:spPr>
      </p:pic>
      <p:sp>
        <p:nvSpPr>
          <p:cNvPr id="4" name="TextBox 3"/>
          <p:cNvSpPr txBox="1"/>
          <p:nvPr/>
        </p:nvSpPr>
        <p:spPr>
          <a:xfrm>
            <a:off x="123569" y="63572"/>
            <a:ext cx="2762806" cy="523208"/>
          </a:xfrm>
          <a:prstGeom prst="rect">
            <a:avLst/>
          </a:prstGeom>
          <a:noFill/>
        </p:spPr>
        <p:txBody>
          <a:bodyPr wrap="square" lIns="91429" tIns="45714" rIns="91429" bIns="45714" rtlCol="0">
            <a:spAutoFit/>
          </a:bodyPr>
          <a:lstStyle/>
          <a:p>
            <a:r>
              <a:rPr lang="en-US" sz="2800" b="1" dirty="0">
                <a:solidFill>
                  <a:schemeClr val="bg1">
                    <a:lumMod val="85000"/>
                  </a:schemeClr>
                </a:solidFill>
              </a:rPr>
              <a:t>Terrain Following</a:t>
            </a:r>
          </a:p>
        </p:txBody>
      </p:sp>
      <p:sp>
        <p:nvSpPr>
          <p:cNvPr id="6" name="TextBox 5"/>
          <p:cNvSpPr txBox="1"/>
          <p:nvPr/>
        </p:nvSpPr>
        <p:spPr>
          <a:xfrm>
            <a:off x="3402614" y="1282844"/>
            <a:ext cx="2591479" cy="1384995"/>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95000"/>
                  </a:schemeClr>
                </a:solidFill>
              </a:rPr>
              <a:t>Black Skimmer</a:t>
            </a:r>
          </a:p>
          <a:p>
            <a:r>
              <a:rPr lang="en-US" sz="2000" dirty="0">
                <a:solidFill>
                  <a:schemeClr val="bg1">
                    <a:lumMod val="95000"/>
                  </a:schemeClr>
                </a:solidFill>
              </a:rPr>
              <a:t>Precise positioning,</a:t>
            </a:r>
          </a:p>
          <a:p>
            <a:r>
              <a:rPr lang="en-US" sz="2000" dirty="0">
                <a:solidFill>
                  <a:schemeClr val="bg1">
                    <a:lumMod val="95000"/>
                  </a:schemeClr>
                </a:solidFill>
              </a:rPr>
              <a:t>wings flapping over</a:t>
            </a:r>
          </a:p>
          <a:p>
            <a:r>
              <a:rPr lang="en-US" sz="2000" dirty="0">
                <a:solidFill>
                  <a:schemeClr val="bg1">
                    <a:lumMod val="95000"/>
                  </a:schemeClr>
                </a:solidFill>
              </a:rPr>
              <a:t>smooth or rough water</a:t>
            </a:r>
            <a:endParaRPr lang="en-US" dirty="0">
              <a:solidFill>
                <a:schemeClr val="bg1">
                  <a:lumMod val="95000"/>
                </a:schemeClr>
              </a:solidFill>
            </a:endParaRPr>
          </a:p>
        </p:txBody>
      </p:sp>
    </p:spTree>
    <p:extLst>
      <p:ext uri="{BB962C8B-B14F-4D97-AF65-F5344CB8AC3E}">
        <p14:creationId xmlns:p14="http://schemas.microsoft.com/office/powerpoint/2010/main" val="422270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7107" y="0"/>
            <a:ext cx="5263093" cy="584775"/>
          </a:xfrm>
          <a:prstGeom prst="rect">
            <a:avLst/>
          </a:prstGeom>
          <a:noFill/>
        </p:spPr>
        <p:txBody>
          <a:bodyPr wrap="square" rtlCol="0">
            <a:spAutoFit/>
          </a:bodyPr>
          <a:lstStyle/>
          <a:p>
            <a:r>
              <a:rPr lang="en-US" sz="3200" b="1" dirty="0">
                <a:solidFill>
                  <a:schemeClr val="tx1">
                    <a:lumMod val="85000"/>
                    <a:lumOff val="15000"/>
                  </a:schemeClr>
                </a:solidFill>
              </a:rPr>
              <a:t>xxx</a:t>
            </a:r>
            <a:endParaRPr lang="en-US" sz="2000" b="1" dirty="0">
              <a:solidFill>
                <a:schemeClr val="tx1">
                  <a:lumMod val="85000"/>
                  <a:lumOff val="15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233" t="2837" b="2465"/>
          <a:stretch/>
        </p:blipFill>
        <p:spPr>
          <a:xfrm>
            <a:off x="3678864" y="733647"/>
            <a:ext cx="5465135" cy="5411972"/>
          </a:xfrm>
          <a:prstGeom prst="rect">
            <a:avLst/>
          </a:prstGeom>
        </p:spPr>
      </p:pic>
      <p:sp>
        <p:nvSpPr>
          <p:cNvPr id="6" name="TextBox 5"/>
          <p:cNvSpPr txBox="1"/>
          <p:nvPr/>
        </p:nvSpPr>
        <p:spPr>
          <a:xfrm>
            <a:off x="147107" y="0"/>
            <a:ext cx="3701879" cy="892552"/>
          </a:xfrm>
          <a:prstGeom prst="rect">
            <a:avLst/>
          </a:prstGeom>
          <a:noFill/>
        </p:spPr>
        <p:txBody>
          <a:bodyPr wrap="square" rtlCol="0">
            <a:spAutoFit/>
          </a:bodyPr>
          <a:lstStyle/>
          <a:p>
            <a:r>
              <a:rPr lang="en-US" sz="3200" dirty="0">
                <a:solidFill>
                  <a:schemeClr val="bg1">
                    <a:lumMod val="95000"/>
                  </a:schemeClr>
                </a:solidFill>
              </a:rPr>
              <a:t>Morphing Wing</a:t>
            </a:r>
          </a:p>
          <a:p>
            <a:endParaRPr lang="en-US" sz="2000" b="1" dirty="0">
              <a:solidFill>
                <a:schemeClr val="bg1">
                  <a:lumMod val="95000"/>
                </a:schemeClr>
              </a:solidFill>
            </a:endParaRPr>
          </a:p>
        </p:txBody>
      </p:sp>
      <p:sp>
        <p:nvSpPr>
          <p:cNvPr id="7" name="TextBox 6"/>
          <p:cNvSpPr txBox="1"/>
          <p:nvPr/>
        </p:nvSpPr>
        <p:spPr>
          <a:xfrm>
            <a:off x="285643" y="1297174"/>
            <a:ext cx="2264018" cy="1077218"/>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none" rtlCol="0">
            <a:spAutoFit/>
          </a:bodyPr>
          <a:lstStyle/>
          <a:p>
            <a:r>
              <a:rPr lang="en-US" sz="2400" dirty="0">
                <a:solidFill>
                  <a:schemeClr val="bg1">
                    <a:lumMod val="85000"/>
                  </a:schemeClr>
                </a:solidFill>
              </a:rPr>
              <a:t>Red-tailed hawk</a:t>
            </a:r>
          </a:p>
          <a:p>
            <a:r>
              <a:rPr lang="en-US" sz="2000" dirty="0">
                <a:solidFill>
                  <a:schemeClr val="bg1">
                    <a:lumMod val="85000"/>
                  </a:schemeClr>
                </a:solidFill>
              </a:rPr>
              <a:t>Fold for speed</a:t>
            </a:r>
          </a:p>
          <a:p>
            <a:r>
              <a:rPr lang="en-US" sz="2000" dirty="0">
                <a:solidFill>
                  <a:schemeClr val="bg1">
                    <a:lumMod val="85000"/>
                  </a:schemeClr>
                </a:solidFill>
              </a:rPr>
              <a:t>Sweep to maneuver</a:t>
            </a:r>
          </a:p>
        </p:txBody>
      </p:sp>
      <p:grpSp>
        <p:nvGrpSpPr>
          <p:cNvPr id="10" name="Group 9"/>
          <p:cNvGrpSpPr/>
          <p:nvPr/>
        </p:nvGrpSpPr>
        <p:grpSpPr>
          <a:xfrm>
            <a:off x="276453" y="2742506"/>
            <a:ext cx="3763927" cy="3402419"/>
            <a:chOff x="276453" y="2732567"/>
            <a:chExt cx="3763927" cy="3402419"/>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500"/>
                      </a14:imgEffect>
                      <a14:imgEffect>
                        <a14:brightnessContrast bright="10000"/>
                      </a14:imgEffect>
                    </a14:imgLayer>
                  </a14:imgProps>
                </a:ext>
                <a:ext uri="{28A0092B-C50C-407E-A947-70E740481C1C}">
                  <a14:useLocalDpi xmlns:a14="http://schemas.microsoft.com/office/drawing/2010/main" val="0"/>
                </a:ext>
              </a:extLst>
            </a:blip>
            <a:srcRect l="3604" t="8418" r="46486" b="19395"/>
            <a:stretch/>
          </p:blipFill>
          <p:spPr>
            <a:xfrm flipH="1">
              <a:off x="276453" y="2732567"/>
              <a:ext cx="3763927" cy="340241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63135" t="55301" r="35693" b="41866"/>
            <a:stretch/>
          </p:blipFill>
          <p:spPr>
            <a:xfrm rot="2030546">
              <a:off x="1533146" y="3758440"/>
              <a:ext cx="107156" cy="161925"/>
            </a:xfrm>
            <a:prstGeom prst="rect">
              <a:avLst/>
            </a:prstGeom>
          </p:spPr>
        </p:pic>
      </p:grpSp>
    </p:spTree>
    <p:extLst>
      <p:ext uri="{BB962C8B-B14F-4D97-AF65-F5344CB8AC3E}">
        <p14:creationId xmlns:p14="http://schemas.microsoft.com/office/powerpoint/2010/main" val="31809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20805</TotalTime>
  <Words>5817</Words>
  <Application>Microsoft Office PowerPoint</Application>
  <PresentationFormat>Letter Paper (8.5x11 in)</PresentationFormat>
  <Paragraphs>398</Paragraphs>
  <Slides>30</Slides>
  <Notes>30</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4</vt:i4>
      </vt:variant>
      <vt:variant>
        <vt:lpstr>Slide Titles</vt:lpstr>
      </vt:variant>
      <vt:variant>
        <vt:i4>30</vt:i4>
      </vt:variant>
    </vt:vector>
  </HeadingPairs>
  <TitlesOfParts>
    <vt:vector size="40" baseType="lpstr">
      <vt:lpstr>Arial</vt:lpstr>
      <vt:lpstr>Calibri</vt:lpstr>
      <vt:lpstr>Monotype Corsiva</vt:lpstr>
      <vt:lpstr>Sylfaen</vt:lpstr>
      <vt:lpstr>Symbol</vt:lpstr>
      <vt:lpstr>Office Theme</vt:lpstr>
      <vt:lpstr>Bitmap Image</vt:lpstr>
      <vt:lpstr>Picture</vt:lpstr>
      <vt:lpstr>Equation</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Northrop Grumman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barneph</dc:creator>
  <cp:lastModifiedBy> </cp:lastModifiedBy>
  <cp:revision>2184</cp:revision>
  <cp:lastPrinted>2014-08-05T15:34:48Z</cp:lastPrinted>
  <dcterms:created xsi:type="dcterms:W3CDTF">2013-05-06T15:23:32Z</dcterms:created>
  <dcterms:modified xsi:type="dcterms:W3CDTF">2018-12-29T04:19:48Z</dcterms:modified>
</cp:coreProperties>
</file>